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57"/>
  </p:notesMasterIdLst>
  <p:handoutMasterIdLst>
    <p:handoutMasterId r:id="rId58"/>
  </p:handoutMasterIdLst>
  <p:sldIdLst>
    <p:sldId id="256" r:id="rId2"/>
    <p:sldId id="260" r:id="rId3"/>
    <p:sldId id="261" r:id="rId4"/>
    <p:sldId id="262" r:id="rId5"/>
    <p:sldId id="263" r:id="rId6"/>
    <p:sldId id="264" r:id="rId7"/>
    <p:sldId id="277" r:id="rId8"/>
    <p:sldId id="278" r:id="rId9"/>
    <p:sldId id="321" r:id="rId10"/>
    <p:sldId id="281" r:id="rId11"/>
    <p:sldId id="283" r:id="rId12"/>
    <p:sldId id="287" r:id="rId13"/>
    <p:sldId id="288" r:id="rId14"/>
    <p:sldId id="335" r:id="rId15"/>
    <p:sldId id="289" r:id="rId16"/>
    <p:sldId id="336" r:id="rId17"/>
    <p:sldId id="290" r:id="rId18"/>
    <p:sldId id="291" r:id="rId19"/>
    <p:sldId id="292" r:id="rId20"/>
    <p:sldId id="293" r:id="rId21"/>
    <p:sldId id="294" r:id="rId22"/>
    <p:sldId id="295" r:id="rId23"/>
    <p:sldId id="296" r:id="rId24"/>
    <p:sldId id="297" r:id="rId25"/>
    <p:sldId id="298" r:id="rId26"/>
    <p:sldId id="323" r:id="rId27"/>
    <p:sldId id="299" r:id="rId28"/>
    <p:sldId id="300" r:id="rId29"/>
    <p:sldId id="301" r:id="rId30"/>
    <p:sldId id="302" r:id="rId31"/>
    <p:sldId id="303" r:id="rId32"/>
    <p:sldId id="304" r:id="rId33"/>
    <p:sldId id="305" r:id="rId34"/>
    <p:sldId id="306" r:id="rId35"/>
    <p:sldId id="307" r:id="rId36"/>
    <p:sldId id="308" r:id="rId37"/>
    <p:sldId id="309" r:id="rId38"/>
    <p:sldId id="324" r:id="rId39"/>
    <p:sldId id="310" r:id="rId40"/>
    <p:sldId id="311" r:id="rId41"/>
    <p:sldId id="312" r:id="rId42"/>
    <p:sldId id="313" r:id="rId43"/>
    <p:sldId id="314" r:id="rId44"/>
    <p:sldId id="315" r:id="rId45"/>
    <p:sldId id="316" r:id="rId46"/>
    <p:sldId id="317" r:id="rId47"/>
    <p:sldId id="318" r:id="rId48"/>
    <p:sldId id="319" r:id="rId49"/>
    <p:sldId id="320" r:id="rId50"/>
    <p:sldId id="326" r:id="rId51"/>
    <p:sldId id="332" r:id="rId52"/>
    <p:sldId id="327" r:id="rId53"/>
    <p:sldId id="334" r:id="rId54"/>
    <p:sldId id="331" r:id="rId55"/>
    <p:sldId id="325" r:id="rId5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530" y="-106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0" d="100"/>
          <a:sy n="80" d="100"/>
        </p:scale>
        <p:origin x="-197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lang val="es-CL"/>
  <c:chart>
    <c:autoTitleDeleted val="1"/>
    <c:plotArea>
      <c:layout/>
      <c:barChart>
        <c:barDir val="col"/>
        <c:grouping val="stacked"/>
        <c:ser>
          <c:idx val="0"/>
          <c:order val="0"/>
          <c:tx>
            <c:strRef>
              <c:f>Hoja1!$B$1</c:f>
              <c:strCache>
                <c:ptCount val="1"/>
                <c:pt idx="0">
                  <c:v>Nivel I</c:v>
                </c:pt>
              </c:strCache>
            </c:strRef>
          </c:tx>
          <c:spPr>
            <a:solidFill>
              <a:srgbClr val="C00000"/>
            </a:solidFill>
          </c:spPr>
          <c:dLbls>
            <c:showVal val="1"/>
          </c:dLbls>
          <c:cat>
            <c:strRef>
              <c:f>Hoja1!$A$2</c:f>
              <c:strCache>
                <c:ptCount val="1"/>
                <c:pt idx="0">
                  <c:v>Matemática 3</c:v>
                </c:pt>
              </c:strCache>
            </c:strRef>
          </c:cat>
          <c:val>
            <c:numRef>
              <c:f>Hoja1!$B$2</c:f>
              <c:numCache>
                <c:formatCode>General</c:formatCode>
                <c:ptCount val="1"/>
                <c:pt idx="0">
                  <c:v>47.2</c:v>
                </c:pt>
              </c:numCache>
            </c:numRef>
          </c:val>
        </c:ser>
        <c:ser>
          <c:idx val="1"/>
          <c:order val="1"/>
          <c:tx>
            <c:strRef>
              <c:f>Hoja1!$C$1</c:f>
              <c:strCache>
                <c:ptCount val="1"/>
                <c:pt idx="0">
                  <c:v>Nivel II</c:v>
                </c:pt>
              </c:strCache>
            </c:strRef>
          </c:tx>
          <c:spPr>
            <a:solidFill>
              <a:srgbClr val="FFC000"/>
            </a:solidFill>
          </c:spPr>
          <c:dLbls>
            <c:showVal val="1"/>
          </c:dLbls>
          <c:cat>
            <c:strRef>
              <c:f>Hoja1!$A$2</c:f>
              <c:strCache>
                <c:ptCount val="1"/>
                <c:pt idx="0">
                  <c:v>Matemática 3</c:v>
                </c:pt>
              </c:strCache>
            </c:strRef>
          </c:cat>
          <c:val>
            <c:numRef>
              <c:f>Hoja1!$C$2</c:f>
              <c:numCache>
                <c:formatCode>General</c:formatCode>
                <c:ptCount val="1"/>
                <c:pt idx="0">
                  <c:v>23.3</c:v>
                </c:pt>
              </c:numCache>
            </c:numRef>
          </c:val>
        </c:ser>
        <c:ser>
          <c:idx val="2"/>
          <c:order val="2"/>
          <c:tx>
            <c:strRef>
              <c:f>Hoja1!$D$1</c:f>
              <c:strCache>
                <c:ptCount val="1"/>
                <c:pt idx="0">
                  <c:v>Nivel III</c:v>
                </c:pt>
              </c:strCache>
            </c:strRef>
          </c:tx>
          <c:spPr>
            <a:solidFill>
              <a:schemeClr val="accent1"/>
            </a:solidFill>
          </c:spPr>
          <c:dLbls>
            <c:showVal val="1"/>
          </c:dLbls>
          <c:cat>
            <c:strRef>
              <c:f>Hoja1!$A$2</c:f>
              <c:strCache>
                <c:ptCount val="1"/>
                <c:pt idx="0">
                  <c:v>Matemática 3</c:v>
                </c:pt>
              </c:strCache>
            </c:strRef>
          </c:cat>
          <c:val>
            <c:numRef>
              <c:f>Hoja1!$D$2</c:f>
              <c:numCache>
                <c:formatCode>General</c:formatCode>
                <c:ptCount val="1"/>
                <c:pt idx="0">
                  <c:v>22.1</c:v>
                </c:pt>
              </c:numCache>
            </c:numRef>
          </c:val>
        </c:ser>
        <c:ser>
          <c:idx val="3"/>
          <c:order val="3"/>
          <c:tx>
            <c:strRef>
              <c:f>Hoja1!$E$1</c:f>
              <c:strCache>
                <c:ptCount val="1"/>
                <c:pt idx="0">
                  <c:v>Nivel IV</c:v>
                </c:pt>
              </c:strCache>
            </c:strRef>
          </c:tx>
          <c:spPr>
            <a:solidFill>
              <a:srgbClr val="92D050"/>
            </a:solidFill>
          </c:spPr>
          <c:dLbls>
            <c:dLblPos val="ctr"/>
            <c:showVal val="1"/>
          </c:dLbls>
          <c:cat>
            <c:strRef>
              <c:f>Hoja1!$A$2</c:f>
              <c:strCache>
                <c:ptCount val="1"/>
                <c:pt idx="0">
                  <c:v>Matemática 3</c:v>
                </c:pt>
              </c:strCache>
            </c:strRef>
          </c:cat>
          <c:val>
            <c:numRef>
              <c:f>Hoja1!$E$2</c:f>
              <c:numCache>
                <c:formatCode>General</c:formatCode>
                <c:ptCount val="1"/>
                <c:pt idx="0">
                  <c:v>7.4</c:v>
                </c:pt>
              </c:numCache>
            </c:numRef>
          </c:val>
        </c:ser>
        <c:dLbls/>
        <c:gapWidth val="300"/>
        <c:axId val="363486208"/>
        <c:axId val="363500288"/>
      </c:barChart>
      <c:catAx>
        <c:axId val="363486208"/>
        <c:scaling>
          <c:orientation val="minMax"/>
        </c:scaling>
        <c:axPos val="b"/>
        <c:majorTickMark val="none"/>
        <c:tickLblPos val="nextTo"/>
        <c:crossAx val="363500288"/>
        <c:crosses val="autoZero"/>
        <c:auto val="1"/>
        <c:lblAlgn val="ctr"/>
        <c:lblOffset val="100"/>
      </c:catAx>
      <c:valAx>
        <c:axId val="363500288"/>
        <c:scaling>
          <c:orientation val="minMax"/>
          <c:max val="100"/>
        </c:scaling>
        <c:axPos val="l"/>
        <c:majorGridlines/>
        <c:numFmt formatCode="General" sourceLinked="1"/>
        <c:majorTickMark val="none"/>
        <c:tickLblPos val="nextTo"/>
        <c:crossAx val="363486208"/>
        <c:crosses val="autoZero"/>
        <c:crossBetween val="between"/>
      </c:valAx>
    </c:plotArea>
    <c:legend>
      <c:legendPos val="r"/>
    </c:legend>
    <c:plotVisOnly val="1"/>
    <c:dispBlanksAs val="gap"/>
  </c:chart>
  <c:txPr>
    <a:bodyPr/>
    <a:lstStyle/>
    <a:p>
      <a:pPr>
        <a:defRPr sz="1800"/>
      </a:pPr>
      <a:endParaRPr lang="es-C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CL"/>
  <c:chart>
    <c:autoTitleDeleted val="1"/>
    <c:plotArea>
      <c:layout/>
      <c:barChart>
        <c:barDir val="col"/>
        <c:grouping val="stacked"/>
        <c:ser>
          <c:idx val="0"/>
          <c:order val="0"/>
          <c:tx>
            <c:strRef>
              <c:f>Hoja1!$B$1</c:f>
              <c:strCache>
                <c:ptCount val="1"/>
                <c:pt idx="0">
                  <c:v>Nivel I</c:v>
                </c:pt>
              </c:strCache>
            </c:strRef>
          </c:tx>
          <c:spPr>
            <a:solidFill>
              <a:srgbClr val="C00000"/>
            </a:solidFill>
          </c:spPr>
          <c:dLbls>
            <c:showVal val="1"/>
          </c:dLbls>
          <c:cat>
            <c:strRef>
              <c:f>Hoja1!$A$2</c:f>
              <c:strCache>
                <c:ptCount val="1"/>
                <c:pt idx="0">
                  <c:v>Matemática 6</c:v>
                </c:pt>
              </c:strCache>
            </c:strRef>
          </c:cat>
          <c:val>
            <c:numRef>
              <c:f>Hoja1!$B$2</c:f>
              <c:numCache>
                <c:formatCode>General</c:formatCode>
                <c:ptCount val="1"/>
                <c:pt idx="0">
                  <c:v>46.9</c:v>
                </c:pt>
              </c:numCache>
            </c:numRef>
          </c:val>
        </c:ser>
        <c:ser>
          <c:idx val="1"/>
          <c:order val="1"/>
          <c:tx>
            <c:strRef>
              <c:f>Hoja1!$C$1</c:f>
              <c:strCache>
                <c:ptCount val="1"/>
                <c:pt idx="0">
                  <c:v>Nivel II</c:v>
                </c:pt>
              </c:strCache>
            </c:strRef>
          </c:tx>
          <c:spPr>
            <a:solidFill>
              <a:srgbClr val="FFC000"/>
            </a:solidFill>
          </c:spPr>
          <c:dLbls>
            <c:showVal val="1"/>
          </c:dLbls>
          <c:cat>
            <c:strRef>
              <c:f>Hoja1!$A$2</c:f>
              <c:strCache>
                <c:ptCount val="1"/>
                <c:pt idx="0">
                  <c:v>Matemática 6</c:v>
                </c:pt>
              </c:strCache>
            </c:strRef>
          </c:cat>
          <c:val>
            <c:numRef>
              <c:f>Hoja1!$C$2</c:f>
              <c:numCache>
                <c:formatCode>General</c:formatCode>
                <c:ptCount val="1"/>
                <c:pt idx="0">
                  <c:v>35.9</c:v>
                </c:pt>
              </c:numCache>
            </c:numRef>
          </c:val>
        </c:ser>
        <c:ser>
          <c:idx val="2"/>
          <c:order val="2"/>
          <c:tx>
            <c:strRef>
              <c:f>Hoja1!$D$1</c:f>
              <c:strCache>
                <c:ptCount val="1"/>
                <c:pt idx="0">
                  <c:v>Nivel III</c:v>
                </c:pt>
              </c:strCache>
            </c:strRef>
          </c:tx>
          <c:spPr>
            <a:solidFill>
              <a:schemeClr val="accent1"/>
            </a:solidFill>
          </c:spPr>
          <c:dLbls>
            <c:showVal val="1"/>
          </c:dLbls>
          <c:cat>
            <c:strRef>
              <c:f>Hoja1!$A$2</c:f>
              <c:strCache>
                <c:ptCount val="1"/>
                <c:pt idx="0">
                  <c:v>Matemática 6</c:v>
                </c:pt>
              </c:strCache>
            </c:strRef>
          </c:cat>
          <c:val>
            <c:numRef>
              <c:f>Hoja1!$D$2</c:f>
              <c:numCache>
                <c:formatCode>General</c:formatCode>
                <c:ptCount val="1"/>
                <c:pt idx="0">
                  <c:v>12.1</c:v>
                </c:pt>
              </c:numCache>
            </c:numRef>
          </c:val>
        </c:ser>
        <c:ser>
          <c:idx val="3"/>
          <c:order val="3"/>
          <c:tx>
            <c:strRef>
              <c:f>Hoja1!$E$1</c:f>
              <c:strCache>
                <c:ptCount val="1"/>
                <c:pt idx="0">
                  <c:v>Nivel IV</c:v>
                </c:pt>
              </c:strCache>
            </c:strRef>
          </c:tx>
          <c:spPr>
            <a:solidFill>
              <a:srgbClr val="92D050"/>
            </a:solidFill>
          </c:spPr>
          <c:dLbls>
            <c:dLblPos val="ctr"/>
            <c:showVal val="1"/>
          </c:dLbls>
          <c:cat>
            <c:strRef>
              <c:f>Hoja1!$A$2</c:f>
              <c:strCache>
                <c:ptCount val="1"/>
                <c:pt idx="0">
                  <c:v>Matemática 6</c:v>
                </c:pt>
              </c:strCache>
            </c:strRef>
          </c:cat>
          <c:val>
            <c:numRef>
              <c:f>Hoja1!$E$2</c:f>
              <c:numCache>
                <c:formatCode>General</c:formatCode>
                <c:ptCount val="1"/>
                <c:pt idx="0">
                  <c:v>5.0999999999999996</c:v>
                </c:pt>
              </c:numCache>
            </c:numRef>
          </c:val>
        </c:ser>
        <c:dLbls/>
        <c:gapWidth val="300"/>
        <c:axId val="364319104"/>
        <c:axId val="364320640"/>
      </c:barChart>
      <c:catAx>
        <c:axId val="364319104"/>
        <c:scaling>
          <c:orientation val="minMax"/>
        </c:scaling>
        <c:axPos val="b"/>
        <c:majorTickMark val="none"/>
        <c:tickLblPos val="nextTo"/>
        <c:crossAx val="364320640"/>
        <c:crosses val="autoZero"/>
        <c:auto val="1"/>
        <c:lblAlgn val="ctr"/>
        <c:lblOffset val="100"/>
      </c:catAx>
      <c:valAx>
        <c:axId val="364320640"/>
        <c:scaling>
          <c:orientation val="minMax"/>
          <c:max val="100"/>
        </c:scaling>
        <c:axPos val="l"/>
        <c:majorGridlines/>
        <c:numFmt formatCode="General" sourceLinked="1"/>
        <c:majorTickMark val="none"/>
        <c:tickLblPos val="nextTo"/>
        <c:crossAx val="364319104"/>
        <c:crosses val="autoZero"/>
        <c:crossBetween val="between"/>
      </c:valAx>
    </c:plotArea>
    <c:legend>
      <c:legendPos val="r"/>
    </c:legend>
    <c:plotVisOnly val="1"/>
    <c:dispBlanksAs val="gap"/>
  </c:chart>
  <c:txPr>
    <a:bodyPr/>
    <a:lstStyle/>
    <a:p>
      <a:pPr>
        <a:defRPr sz="1800"/>
      </a:pPr>
      <a:endParaRPr lang="es-C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CL"/>
  <c:chart>
    <c:autoTitleDeleted val="1"/>
    <c:plotArea>
      <c:layout/>
      <c:barChart>
        <c:barDir val="col"/>
        <c:grouping val="stacked"/>
        <c:ser>
          <c:idx val="0"/>
          <c:order val="0"/>
          <c:tx>
            <c:strRef>
              <c:f>Hoja1!$B$1</c:f>
              <c:strCache>
                <c:ptCount val="1"/>
                <c:pt idx="0">
                  <c:v>Nivel I</c:v>
                </c:pt>
              </c:strCache>
            </c:strRef>
          </c:tx>
          <c:spPr>
            <a:solidFill>
              <a:srgbClr val="C00000"/>
            </a:solidFill>
          </c:spPr>
          <c:dLbls>
            <c:showVal val="1"/>
          </c:dLbls>
          <c:cat>
            <c:strRef>
              <c:f>Hoja1!$A$2</c:f>
              <c:strCache>
                <c:ptCount val="1"/>
                <c:pt idx="0">
                  <c:v>Lectura 3</c:v>
                </c:pt>
              </c:strCache>
            </c:strRef>
          </c:cat>
          <c:val>
            <c:numRef>
              <c:f>Hoja1!$B$2</c:f>
              <c:numCache>
                <c:formatCode>General</c:formatCode>
                <c:ptCount val="1"/>
                <c:pt idx="0">
                  <c:v>39.5</c:v>
                </c:pt>
              </c:numCache>
            </c:numRef>
          </c:val>
        </c:ser>
        <c:ser>
          <c:idx val="1"/>
          <c:order val="1"/>
          <c:tx>
            <c:strRef>
              <c:f>Hoja1!$C$1</c:f>
              <c:strCache>
                <c:ptCount val="1"/>
                <c:pt idx="0">
                  <c:v>Nivel II</c:v>
                </c:pt>
              </c:strCache>
            </c:strRef>
          </c:tx>
          <c:spPr>
            <a:solidFill>
              <a:srgbClr val="FFC000"/>
            </a:solidFill>
          </c:spPr>
          <c:dLbls>
            <c:showVal val="1"/>
          </c:dLbls>
          <c:cat>
            <c:strRef>
              <c:f>Hoja1!$A$2</c:f>
              <c:strCache>
                <c:ptCount val="1"/>
                <c:pt idx="0">
                  <c:v>Lectura 3</c:v>
                </c:pt>
              </c:strCache>
            </c:strRef>
          </c:cat>
          <c:val>
            <c:numRef>
              <c:f>Hoja1!$C$2</c:f>
              <c:numCache>
                <c:formatCode>General</c:formatCode>
                <c:ptCount val="1"/>
                <c:pt idx="0">
                  <c:v>21.7</c:v>
                </c:pt>
              </c:numCache>
            </c:numRef>
          </c:val>
        </c:ser>
        <c:ser>
          <c:idx val="2"/>
          <c:order val="2"/>
          <c:tx>
            <c:strRef>
              <c:f>Hoja1!$D$1</c:f>
              <c:strCache>
                <c:ptCount val="1"/>
                <c:pt idx="0">
                  <c:v>Nivel III</c:v>
                </c:pt>
              </c:strCache>
            </c:strRef>
          </c:tx>
          <c:spPr>
            <a:solidFill>
              <a:schemeClr val="accent1"/>
            </a:solidFill>
          </c:spPr>
          <c:dLbls>
            <c:showVal val="1"/>
          </c:dLbls>
          <c:cat>
            <c:strRef>
              <c:f>Hoja1!$A$2</c:f>
              <c:strCache>
                <c:ptCount val="1"/>
                <c:pt idx="0">
                  <c:v>Lectura 3</c:v>
                </c:pt>
              </c:strCache>
            </c:strRef>
          </c:cat>
          <c:val>
            <c:numRef>
              <c:f>Hoja1!$D$2</c:f>
              <c:numCache>
                <c:formatCode>General</c:formatCode>
                <c:ptCount val="1"/>
                <c:pt idx="0">
                  <c:v>26.2</c:v>
                </c:pt>
              </c:numCache>
            </c:numRef>
          </c:val>
        </c:ser>
        <c:ser>
          <c:idx val="3"/>
          <c:order val="3"/>
          <c:tx>
            <c:strRef>
              <c:f>Hoja1!$E$1</c:f>
              <c:strCache>
                <c:ptCount val="1"/>
                <c:pt idx="0">
                  <c:v>Nivel IV</c:v>
                </c:pt>
              </c:strCache>
            </c:strRef>
          </c:tx>
          <c:spPr>
            <a:solidFill>
              <a:srgbClr val="92D050"/>
            </a:solidFill>
          </c:spPr>
          <c:dLbls>
            <c:dLblPos val="ctr"/>
            <c:showVal val="1"/>
          </c:dLbls>
          <c:cat>
            <c:strRef>
              <c:f>Hoja1!$A$2</c:f>
              <c:strCache>
                <c:ptCount val="1"/>
                <c:pt idx="0">
                  <c:v>Lectura 3</c:v>
                </c:pt>
              </c:strCache>
            </c:strRef>
          </c:cat>
          <c:val>
            <c:numRef>
              <c:f>Hoja1!$E$2</c:f>
              <c:numCache>
                <c:formatCode>General</c:formatCode>
                <c:ptCount val="1"/>
                <c:pt idx="0">
                  <c:v>12.7</c:v>
                </c:pt>
              </c:numCache>
            </c:numRef>
          </c:val>
        </c:ser>
        <c:dLbls/>
        <c:gapWidth val="300"/>
        <c:axId val="364492288"/>
        <c:axId val="364493824"/>
      </c:barChart>
      <c:catAx>
        <c:axId val="364492288"/>
        <c:scaling>
          <c:orientation val="minMax"/>
        </c:scaling>
        <c:axPos val="b"/>
        <c:majorTickMark val="none"/>
        <c:tickLblPos val="nextTo"/>
        <c:crossAx val="364493824"/>
        <c:crosses val="autoZero"/>
        <c:auto val="1"/>
        <c:lblAlgn val="ctr"/>
        <c:lblOffset val="100"/>
      </c:catAx>
      <c:valAx>
        <c:axId val="364493824"/>
        <c:scaling>
          <c:orientation val="minMax"/>
          <c:max val="100"/>
        </c:scaling>
        <c:axPos val="l"/>
        <c:majorGridlines/>
        <c:numFmt formatCode="General" sourceLinked="1"/>
        <c:majorTickMark val="none"/>
        <c:tickLblPos val="nextTo"/>
        <c:crossAx val="364492288"/>
        <c:crosses val="autoZero"/>
        <c:crossBetween val="between"/>
      </c:valAx>
    </c:plotArea>
    <c:legend>
      <c:legendPos val="r"/>
    </c:legend>
    <c:plotVisOnly val="1"/>
    <c:dispBlanksAs val="gap"/>
  </c:chart>
  <c:txPr>
    <a:bodyPr/>
    <a:lstStyle/>
    <a:p>
      <a:pPr>
        <a:defRPr sz="1800"/>
      </a:pPr>
      <a:endParaRPr lang="es-C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CL"/>
  <c:chart>
    <c:autoTitleDeleted val="1"/>
    <c:plotArea>
      <c:layout/>
      <c:barChart>
        <c:barDir val="col"/>
        <c:grouping val="stacked"/>
        <c:ser>
          <c:idx val="0"/>
          <c:order val="0"/>
          <c:tx>
            <c:strRef>
              <c:f>Hoja1!$B$1</c:f>
              <c:strCache>
                <c:ptCount val="1"/>
                <c:pt idx="0">
                  <c:v>Nivel I</c:v>
                </c:pt>
              </c:strCache>
            </c:strRef>
          </c:tx>
          <c:spPr>
            <a:solidFill>
              <a:srgbClr val="C00000"/>
            </a:solidFill>
          </c:spPr>
          <c:dLbls>
            <c:showVal val="1"/>
          </c:dLbls>
          <c:cat>
            <c:strRef>
              <c:f>Hoja1!$A$2</c:f>
              <c:strCache>
                <c:ptCount val="1"/>
                <c:pt idx="0">
                  <c:v>Lectura 6</c:v>
                </c:pt>
              </c:strCache>
            </c:strRef>
          </c:cat>
          <c:val>
            <c:numRef>
              <c:f>Hoja1!$B$2</c:f>
              <c:numCache>
                <c:formatCode>General</c:formatCode>
                <c:ptCount val="1"/>
                <c:pt idx="0">
                  <c:v>18.399999999999999</c:v>
                </c:pt>
              </c:numCache>
            </c:numRef>
          </c:val>
        </c:ser>
        <c:ser>
          <c:idx val="1"/>
          <c:order val="1"/>
          <c:tx>
            <c:strRef>
              <c:f>Hoja1!$C$1</c:f>
              <c:strCache>
                <c:ptCount val="1"/>
                <c:pt idx="0">
                  <c:v>Nivel II</c:v>
                </c:pt>
              </c:strCache>
            </c:strRef>
          </c:tx>
          <c:spPr>
            <a:solidFill>
              <a:srgbClr val="FFC000"/>
            </a:solidFill>
          </c:spPr>
          <c:dLbls>
            <c:showVal val="1"/>
          </c:dLbls>
          <c:cat>
            <c:strRef>
              <c:f>Hoja1!$A$2</c:f>
              <c:strCache>
                <c:ptCount val="1"/>
                <c:pt idx="0">
                  <c:v>Lectura 6</c:v>
                </c:pt>
              </c:strCache>
            </c:strRef>
          </c:cat>
          <c:val>
            <c:numRef>
              <c:f>Hoja1!$C$2</c:f>
              <c:numCache>
                <c:formatCode>General</c:formatCode>
                <c:ptCount val="1"/>
                <c:pt idx="0">
                  <c:v>51.5</c:v>
                </c:pt>
              </c:numCache>
            </c:numRef>
          </c:val>
        </c:ser>
        <c:ser>
          <c:idx val="2"/>
          <c:order val="2"/>
          <c:tx>
            <c:strRef>
              <c:f>Hoja1!$D$1</c:f>
              <c:strCache>
                <c:ptCount val="1"/>
                <c:pt idx="0">
                  <c:v>Nivel III</c:v>
                </c:pt>
              </c:strCache>
            </c:strRef>
          </c:tx>
          <c:spPr>
            <a:solidFill>
              <a:schemeClr val="accent1"/>
            </a:solidFill>
          </c:spPr>
          <c:dLbls>
            <c:showVal val="1"/>
          </c:dLbls>
          <c:cat>
            <c:strRef>
              <c:f>Hoja1!$A$2</c:f>
              <c:strCache>
                <c:ptCount val="1"/>
                <c:pt idx="0">
                  <c:v>Lectura 6</c:v>
                </c:pt>
              </c:strCache>
            </c:strRef>
          </c:cat>
          <c:val>
            <c:numRef>
              <c:f>Hoja1!$D$2</c:f>
              <c:numCache>
                <c:formatCode>General</c:formatCode>
                <c:ptCount val="1"/>
                <c:pt idx="0">
                  <c:v>16.399999999999999</c:v>
                </c:pt>
              </c:numCache>
            </c:numRef>
          </c:val>
        </c:ser>
        <c:ser>
          <c:idx val="3"/>
          <c:order val="3"/>
          <c:tx>
            <c:strRef>
              <c:f>Hoja1!$E$1</c:f>
              <c:strCache>
                <c:ptCount val="1"/>
                <c:pt idx="0">
                  <c:v>Nivel IV</c:v>
                </c:pt>
              </c:strCache>
            </c:strRef>
          </c:tx>
          <c:spPr>
            <a:solidFill>
              <a:srgbClr val="92D050"/>
            </a:solidFill>
          </c:spPr>
          <c:dLbls>
            <c:dLblPos val="ctr"/>
            <c:showVal val="1"/>
          </c:dLbls>
          <c:cat>
            <c:strRef>
              <c:f>Hoja1!$A$2</c:f>
              <c:strCache>
                <c:ptCount val="1"/>
                <c:pt idx="0">
                  <c:v>Lectura 6</c:v>
                </c:pt>
              </c:strCache>
            </c:strRef>
          </c:cat>
          <c:val>
            <c:numRef>
              <c:f>Hoja1!$E$2</c:f>
              <c:numCache>
                <c:formatCode>General</c:formatCode>
                <c:ptCount val="1"/>
                <c:pt idx="0">
                  <c:v>13.7</c:v>
                </c:pt>
              </c:numCache>
            </c:numRef>
          </c:val>
        </c:ser>
        <c:dLbls/>
        <c:gapWidth val="300"/>
        <c:axId val="364735872"/>
        <c:axId val="364745856"/>
      </c:barChart>
      <c:catAx>
        <c:axId val="364735872"/>
        <c:scaling>
          <c:orientation val="minMax"/>
        </c:scaling>
        <c:axPos val="b"/>
        <c:majorTickMark val="none"/>
        <c:tickLblPos val="nextTo"/>
        <c:crossAx val="364745856"/>
        <c:crosses val="autoZero"/>
        <c:auto val="1"/>
        <c:lblAlgn val="ctr"/>
        <c:lblOffset val="100"/>
      </c:catAx>
      <c:valAx>
        <c:axId val="364745856"/>
        <c:scaling>
          <c:orientation val="minMax"/>
          <c:max val="100"/>
        </c:scaling>
        <c:axPos val="l"/>
        <c:majorGridlines/>
        <c:numFmt formatCode="General" sourceLinked="1"/>
        <c:majorTickMark val="none"/>
        <c:tickLblPos val="nextTo"/>
        <c:crossAx val="364735872"/>
        <c:crosses val="autoZero"/>
        <c:crossBetween val="between"/>
      </c:valAx>
    </c:plotArea>
    <c:legend>
      <c:legendPos val="r"/>
    </c:legend>
    <c:plotVisOnly val="1"/>
    <c:dispBlanksAs val="gap"/>
  </c:chart>
  <c:txPr>
    <a:bodyPr/>
    <a:lstStyle/>
    <a:p>
      <a:pPr>
        <a:defRPr sz="1800"/>
      </a:pPr>
      <a:endParaRPr lang="es-C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CL"/>
  <c:chart>
    <c:autoTitleDeleted val="1"/>
    <c:plotArea>
      <c:layout/>
      <c:barChart>
        <c:barDir val="col"/>
        <c:grouping val="stacked"/>
        <c:ser>
          <c:idx val="0"/>
          <c:order val="0"/>
          <c:tx>
            <c:strRef>
              <c:f>Hoja1!$B$1</c:f>
              <c:strCache>
                <c:ptCount val="1"/>
                <c:pt idx="0">
                  <c:v>Nivel I</c:v>
                </c:pt>
              </c:strCache>
            </c:strRef>
          </c:tx>
          <c:spPr>
            <a:solidFill>
              <a:srgbClr val="C00000"/>
            </a:solidFill>
          </c:spPr>
          <c:dLbls>
            <c:showVal val="1"/>
          </c:dLbls>
          <c:cat>
            <c:strRef>
              <c:f>Hoja1!$A$2</c:f>
              <c:strCache>
                <c:ptCount val="1"/>
                <c:pt idx="0">
                  <c:v>Ciencias 6</c:v>
                </c:pt>
              </c:strCache>
            </c:strRef>
          </c:cat>
          <c:val>
            <c:numRef>
              <c:f>Hoja1!$B$2</c:f>
              <c:numCache>
                <c:formatCode>General</c:formatCode>
                <c:ptCount val="1"/>
                <c:pt idx="0">
                  <c:v>40</c:v>
                </c:pt>
              </c:numCache>
            </c:numRef>
          </c:val>
        </c:ser>
        <c:ser>
          <c:idx val="1"/>
          <c:order val="1"/>
          <c:tx>
            <c:strRef>
              <c:f>Hoja1!$C$1</c:f>
              <c:strCache>
                <c:ptCount val="1"/>
                <c:pt idx="0">
                  <c:v>Nivel II</c:v>
                </c:pt>
              </c:strCache>
            </c:strRef>
          </c:tx>
          <c:spPr>
            <a:solidFill>
              <a:srgbClr val="FFC000"/>
            </a:solidFill>
          </c:spPr>
          <c:dLbls>
            <c:showVal val="1"/>
          </c:dLbls>
          <c:cat>
            <c:strRef>
              <c:f>Hoja1!$A$2</c:f>
              <c:strCache>
                <c:ptCount val="1"/>
                <c:pt idx="0">
                  <c:v>Ciencias 6</c:v>
                </c:pt>
              </c:strCache>
            </c:strRef>
          </c:cat>
          <c:val>
            <c:numRef>
              <c:f>Hoja1!$C$2</c:f>
              <c:numCache>
                <c:formatCode>General</c:formatCode>
                <c:ptCount val="1"/>
                <c:pt idx="0">
                  <c:v>39.1</c:v>
                </c:pt>
              </c:numCache>
            </c:numRef>
          </c:val>
        </c:ser>
        <c:ser>
          <c:idx val="2"/>
          <c:order val="2"/>
          <c:tx>
            <c:strRef>
              <c:f>Hoja1!$D$1</c:f>
              <c:strCache>
                <c:ptCount val="1"/>
                <c:pt idx="0">
                  <c:v>Nivel III</c:v>
                </c:pt>
              </c:strCache>
            </c:strRef>
          </c:tx>
          <c:spPr>
            <a:solidFill>
              <a:schemeClr val="accent1"/>
            </a:solidFill>
          </c:spPr>
          <c:dLbls>
            <c:showVal val="1"/>
          </c:dLbls>
          <c:cat>
            <c:strRef>
              <c:f>Hoja1!$A$2</c:f>
              <c:strCache>
                <c:ptCount val="1"/>
                <c:pt idx="0">
                  <c:v>Ciencias 6</c:v>
                </c:pt>
              </c:strCache>
            </c:strRef>
          </c:cat>
          <c:val>
            <c:numRef>
              <c:f>Hoja1!$D$2</c:f>
              <c:numCache>
                <c:formatCode>General</c:formatCode>
                <c:ptCount val="1"/>
                <c:pt idx="0">
                  <c:v>15.2</c:v>
                </c:pt>
              </c:numCache>
            </c:numRef>
          </c:val>
        </c:ser>
        <c:ser>
          <c:idx val="3"/>
          <c:order val="3"/>
          <c:tx>
            <c:strRef>
              <c:f>Hoja1!$E$1</c:f>
              <c:strCache>
                <c:ptCount val="1"/>
                <c:pt idx="0">
                  <c:v>Nivel IV</c:v>
                </c:pt>
              </c:strCache>
            </c:strRef>
          </c:tx>
          <c:spPr>
            <a:solidFill>
              <a:srgbClr val="92D050"/>
            </a:solidFill>
          </c:spPr>
          <c:dLbls>
            <c:dLblPos val="ctr"/>
            <c:showVal val="1"/>
          </c:dLbls>
          <c:cat>
            <c:strRef>
              <c:f>Hoja1!$A$2</c:f>
              <c:strCache>
                <c:ptCount val="1"/>
                <c:pt idx="0">
                  <c:v>Ciencias 6</c:v>
                </c:pt>
              </c:strCache>
            </c:strRef>
          </c:cat>
          <c:val>
            <c:numRef>
              <c:f>Hoja1!$E$2</c:f>
              <c:numCache>
                <c:formatCode>General</c:formatCode>
                <c:ptCount val="1"/>
                <c:pt idx="0">
                  <c:v>5.7</c:v>
                </c:pt>
              </c:numCache>
            </c:numRef>
          </c:val>
        </c:ser>
        <c:dLbls/>
        <c:gapWidth val="300"/>
        <c:axId val="365708416"/>
        <c:axId val="365709952"/>
      </c:barChart>
      <c:catAx>
        <c:axId val="365708416"/>
        <c:scaling>
          <c:orientation val="minMax"/>
        </c:scaling>
        <c:axPos val="b"/>
        <c:majorTickMark val="none"/>
        <c:tickLblPos val="nextTo"/>
        <c:crossAx val="365709952"/>
        <c:crosses val="autoZero"/>
        <c:auto val="1"/>
        <c:lblAlgn val="ctr"/>
        <c:lblOffset val="100"/>
      </c:catAx>
      <c:valAx>
        <c:axId val="365709952"/>
        <c:scaling>
          <c:orientation val="minMax"/>
          <c:max val="100"/>
        </c:scaling>
        <c:axPos val="l"/>
        <c:majorGridlines/>
        <c:numFmt formatCode="General" sourceLinked="1"/>
        <c:majorTickMark val="none"/>
        <c:tickLblPos val="nextTo"/>
        <c:crossAx val="365708416"/>
        <c:crosses val="autoZero"/>
        <c:crossBetween val="between"/>
      </c:valAx>
    </c:plotArea>
    <c:legend>
      <c:legendPos val="r"/>
    </c:legend>
    <c:plotVisOnly val="1"/>
    <c:dispBlanksAs val="gap"/>
  </c:chart>
  <c:txPr>
    <a:bodyPr/>
    <a:lstStyle/>
    <a:p>
      <a:pPr>
        <a:defRPr sz="1800"/>
      </a:pPr>
      <a:endParaRPr lang="es-C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CL"/>
  <c:chart>
    <c:autoTitleDeleted val="1"/>
    <c:plotArea>
      <c:layout/>
      <c:barChart>
        <c:barDir val="col"/>
        <c:grouping val="stacked"/>
        <c:ser>
          <c:idx val="0"/>
          <c:order val="0"/>
          <c:tx>
            <c:strRef>
              <c:f>Hoja1!$B$1</c:f>
              <c:strCache>
                <c:ptCount val="1"/>
                <c:pt idx="0">
                  <c:v>Nivel I</c:v>
                </c:pt>
              </c:strCache>
            </c:strRef>
          </c:tx>
          <c:spPr>
            <a:solidFill>
              <a:srgbClr val="C00000"/>
            </a:solidFill>
          </c:spPr>
          <c:dLbls>
            <c:showVal val="1"/>
          </c:dLbls>
          <c:cat>
            <c:strRef>
              <c:f>Hoja1!$A$2:$A$4</c:f>
              <c:strCache>
                <c:ptCount val="3"/>
                <c:pt idx="0">
                  <c:v>Dominio Discursivo</c:v>
                </c:pt>
                <c:pt idx="1">
                  <c:v>Dominio Textual</c:v>
                </c:pt>
                <c:pt idx="2">
                  <c:v>Dominio Legibilidad</c:v>
                </c:pt>
              </c:strCache>
            </c:strRef>
          </c:cat>
          <c:val>
            <c:numRef>
              <c:f>Hoja1!$B$2:$B$4</c:f>
              <c:numCache>
                <c:formatCode>General</c:formatCode>
                <c:ptCount val="3"/>
                <c:pt idx="0">
                  <c:v>27.5</c:v>
                </c:pt>
                <c:pt idx="1">
                  <c:v>7.1</c:v>
                </c:pt>
                <c:pt idx="2">
                  <c:v>24.7</c:v>
                </c:pt>
              </c:numCache>
            </c:numRef>
          </c:val>
        </c:ser>
        <c:ser>
          <c:idx val="1"/>
          <c:order val="1"/>
          <c:tx>
            <c:strRef>
              <c:f>Hoja1!$C$1</c:f>
              <c:strCache>
                <c:ptCount val="1"/>
                <c:pt idx="0">
                  <c:v>Nivel II</c:v>
                </c:pt>
              </c:strCache>
            </c:strRef>
          </c:tx>
          <c:spPr>
            <a:solidFill>
              <a:srgbClr val="FFC000"/>
            </a:solidFill>
          </c:spPr>
          <c:dLbls>
            <c:showVal val="1"/>
          </c:dLbls>
          <c:cat>
            <c:strRef>
              <c:f>Hoja1!$A$2:$A$4</c:f>
              <c:strCache>
                <c:ptCount val="3"/>
                <c:pt idx="0">
                  <c:v>Dominio Discursivo</c:v>
                </c:pt>
                <c:pt idx="1">
                  <c:v>Dominio Textual</c:v>
                </c:pt>
                <c:pt idx="2">
                  <c:v>Dominio Legibilidad</c:v>
                </c:pt>
              </c:strCache>
            </c:strRef>
          </c:cat>
          <c:val>
            <c:numRef>
              <c:f>Hoja1!$C$2:$C$4</c:f>
              <c:numCache>
                <c:formatCode>General</c:formatCode>
                <c:ptCount val="3"/>
                <c:pt idx="0">
                  <c:v>18.2</c:v>
                </c:pt>
                <c:pt idx="1">
                  <c:v>14.9</c:v>
                </c:pt>
                <c:pt idx="2">
                  <c:v>9.5</c:v>
                </c:pt>
              </c:numCache>
            </c:numRef>
          </c:val>
        </c:ser>
        <c:ser>
          <c:idx val="2"/>
          <c:order val="2"/>
          <c:tx>
            <c:strRef>
              <c:f>Hoja1!$D$1</c:f>
              <c:strCache>
                <c:ptCount val="1"/>
                <c:pt idx="0">
                  <c:v>Nivel III</c:v>
                </c:pt>
              </c:strCache>
            </c:strRef>
          </c:tx>
          <c:spPr>
            <a:solidFill>
              <a:srgbClr val="0070C0"/>
            </a:solidFill>
          </c:spPr>
          <c:dLbls>
            <c:showVal val="1"/>
          </c:dLbls>
          <c:cat>
            <c:strRef>
              <c:f>Hoja1!$A$2:$A$4</c:f>
              <c:strCache>
                <c:ptCount val="3"/>
                <c:pt idx="0">
                  <c:v>Dominio Discursivo</c:v>
                </c:pt>
                <c:pt idx="1">
                  <c:v>Dominio Textual</c:v>
                </c:pt>
                <c:pt idx="2">
                  <c:v>Dominio Legibilidad</c:v>
                </c:pt>
              </c:strCache>
            </c:strRef>
          </c:cat>
          <c:val>
            <c:numRef>
              <c:f>Hoja1!$D$2:$D$4</c:f>
              <c:numCache>
                <c:formatCode>General</c:formatCode>
                <c:ptCount val="3"/>
                <c:pt idx="0">
                  <c:v>22.7</c:v>
                </c:pt>
                <c:pt idx="1">
                  <c:v>33.4</c:v>
                </c:pt>
                <c:pt idx="2">
                  <c:v>26.4</c:v>
                </c:pt>
              </c:numCache>
            </c:numRef>
          </c:val>
        </c:ser>
        <c:ser>
          <c:idx val="3"/>
          <c:order val="3"/>
          <c:tx>
            <c:strRef>
              <c:f>Hoja1!$E$1</c:f>
              <c:strCache>
                <c:ptCount val="1"/>
                <c:pt idx="0">
                  <c:v>Nivel IV</c:v>
                </c:pt>
              </c:strCache>
            </c:strRef>
          </c:tx>
          <c:spPr>
            <a:solidFill>
              <a:srgbClr val="00B050"/>
            </a:solidFill>
          </c:spPr>
          <c:dLbls>
            <c:showVal val="1"/>
          </c:dLbls>
          <c:cat>
            <c:strRef>
              <c:f>Hoja1!$A$2:$A$4</c:f>
              <c:strCache>
                <c:ptCount val="3"/>
                <c:pt idx="0">
                  <c:v>Dominio Discursivo</c:v>
                </c:pt>
                <c:pt idx="1">
                  <c:v>Dominio Textual</c:v>
                </c:pt>
                <c:pt idx="2">
                  <c:v>Dominio Legibilidad</c:v>
                </c:pt>
              </c:strCache>
            </c:strRef>
          </c:cat>
          <c:val>
            <c:numRef>
              <c:f>Hoja1!$E$2:$E$4</c:f>
              <c:numCache>
                <c:formatCode>General</c:formatCode>
                <c:ptCount val="3"/>
                <c:pt idx="0">
                  <c:v>31.6</c:v>
                </c:pt>
                <c:pt idx="1">
                  <c:v>44.7</c:v>
                </c:pt>
                <c:pt idx="2">
                  <c:v>39.6</c:v>
                </c:pt>
              </c:numCache>
            </c:numRef>
          </c:val>
        </c:ser>
        <c:dLbls/>
        <c:gapWidth val="75"/>
        <c:overlap val="100"/>
        <c:axId val="367270912"/>
        <c:axId val="367280896"/>
      </c:barChart>
      <c:catAx>
        <c:axId val="367270912"/>
        <c:scaling>
          <c:orientation val="minMax"/>
        </c:scaling>
        <c:axPos val="b"/>
        <c:majorTickMark val="none"/>
        <c:tickLblPos val="nextTo"/>
        <c:crossAx val="367280896"/>
        <c:crosses val="autoZero"/>
        <c:auto val="1"/>
        <c:lblAlgn val="ctr"/>
        <c:lblOffset val="100"/>
      </c:catAx>
      <c:valAx>
        <c:axId val="367280896"/>
        <c:scaling>
          <c:orientation val="minMax"/>
          <c:max val="100"/>
        </c:scaling>
        <c:axPos val="l"/>
        <c:majorGridlines/>
        <c:numFmt formatCode="General" sourceLinked="1"/>
        <c:majorTickMark val="none"/>
        <c:tickLblPos val="nextTo"/>
        <c:spPr>
          <a:ln w="9525">
            <a:noFill/>
          </a:ln>
        </c:spPr>
        <c:crossAx val="367270912"/>
        <c:crosses val="autoZero"/>
        <c:crossBetween val="between"/>
        <c:majorUnit val="10"/>
      </c:valAx>
    </c:plotArea>
    <c:legend>
      <c:legendPos val="t"/>
    </c:legend>
    <c:plotVisOnly val="1"/>
    <c:dispBlanksAs val="gap"/>
  </c:chart>
  <c:txPr>
    <a:bodyPr/>
    <a:lstStyle/>
    <a:p>
      <a:pPr>
        <a:defRPr sz="1800"/>
      </a:pPr>
      <a:endParaRPr lang="es-CL"/>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CL"/>
  <c:chart>
    <c:autoTitleDeleted val="1"/>
    <c:plotArea>
      <c:layout/>
      <c:barChart>
        <c:barDir val="col"/>
        <c:grouping val="stacked"/>
        <c:ser>
          <c:idx val="0"/>
          <c:order val="0"/>
          <c:tx>
            <c:strRef>
              <c:f>Hoja1!$B$1</c:f>
              <c:strCache>
                <c:ptCount val="1"/>
                <c:pt idx="0">
                  <c:v>Nivel I</c:v>
                </c:pt>
              </c:strCache>
            </c:strRef>
          </c:tx>
          <c:spPr>
            <a:solidFill>
              <a:srgbClr val="C00000"/>
            </a:solidFill>
          </c:spPr>
          <c:dLbls>
            <c:showVal val="1"/>
          </c:dLbls>
          <c:cat>
            <c:strRef>
              <c:f>Hoja1!$A$2:$A$4</c:f>
              <c:strCache>
                <c:ptCount val="3"/>
                <c:pt idx="0">
                  <c:v>Dominio Discursivo</c:v>
                </c:pt>
                <c:pt idx="1">
                  <c:v>Dominio Textual</c:v>
                </c:pt>
                <c:pt idx="2">
                  <c:v>Dominio Legibilidad</c:v>
                </c:pt>
              </c:strCache>
            </c:strRef>
          </c:cat>
          <c:val>
            <c:numRef>
              <c:f>Hoja1!$B$2:$B$4</c:f>
              <c:numCache>
                <c:formatCode>General</c:formatCode>
                <c:ptCount val="3"/>
                <c:pt idx="0">
                  <c:v>15.6</c:v>
                </c:pt>
                <c:pt idx="1">
                  <c:v>4</c:v>
                </c:pt>
                <c:pt idx="2">
                  <c:v>13.9</c:v>
                </c:pt>
              </c:numCache>
            </c:numRef>
          </c:val>
        </c:ser>
        <c:ser>
          <c:idx val="1"/>
          <c:order val="1"/>
          <c:tx>
            <c:strRef>
              <c:f>Hoja1!$C$1</c:f>
              <c:strCache>
                <c:ptCount val="1"/>
                <c:pt idx="0">
                  <c:v>Nivel II</c:v>
                </c:pt>
              </c:strCache>
            </c:strRef>
          </c:tx>
          <c:spPr>
            <a:solidFill>
              <a:srgbClr val="FFC000"/>
            </a:solidFill>
          </c:spPr>
          <c:dLbls>
            <c:showVal val="1"/>
          </c:dLbls>
          <c:cat>
            <c:strRef>
              <c:f>Hoja1!$A$2:$A$4</c:f>
              <c:strCache>
                <c:ptCount val="3"/>
                <c:pt idx="0">
                  <c:v>Dominio Discursivo</c:v>
                </c:pt>
                <c:pt idx="1">
                  <c:v>Dominio Textual</c:v>
                </c:pt>
                <c:pt idx="2">
                  <c:v>Dominio Legibilidad</c:v>
                </c:pt>
              </c:strCache>
            </c:strRef>
          </c:cat>
          <c:val>
            <c:numRef>
              <c:f>Hoja1!$C$2:$C$4</c:f>
              <c:numCache>
                <c:formatCode>General</c:formatCode>
                <c:ptCount val="3"/>
                <c:pt idx="0">
                  <c:v>15.3</c:v>
                </c:pt>
                <c:pt idx="1">
                  <c:v>10.8</c:v>
                </c:pt>
                <c:pt idx="2">
                  <c:v>7.5</c:v>
                </c:pt>
              </c:numCache>
            </c:numRef>
          </c:val>
        </c:ser>
        <c:ser>
          <c:idx val="2"/>
          <c:order val="2"/>
          <c:tx>
            <c:strRef>
              <c:f>Hoja1!$D$1</c:f>
              <c:strCache>
                <c:ptCount val="1"/>
                <c:pt idx="0">
                  <c:v>Nivel III</c:v>
                </c:pt>
              </c:strCache>
            </c:strRef>
          </c:tx>
          <c:spPr>
            <a:solidFill>
              <a:srgbClr val="0070C0"/>
            </a:solidFill>
          </c:spPr>
          <c:dLbls>
            <c:showVal val="1"/>
          </c:dLbls>
          <c:cat>
            <c:strRef>
              <c:f>Hoja1!$A$2:$A$4</c:f>
              <c:strCache>
                <c:ptCount val="3"/>
                <c:pt idx="0">
                  <c:v>Dominio Discursivo</c:v>
                </c:pt>
                <c:pt idx="1">
                  <c:v>Dominio Textual</c:v>
                </c:pt>
                <c:pt idx="2">
                  <c:v>Dominio Legibilidad</c:v>
                </c:pt>
              </c:strCache>
            </c:strRef>
          </c:cat>
          <c:val>
            <c:numRef>
              <c:f>Hoja1!$D$2:$D$4</c:f>
              <c:numCache>
                <c:formatCode>General</c:formatCode>
                <c:ptCount val="3"/>
                <c:pt idx="0">
                  <c:v>22</c:v>
                </c:pt>
                <c:pt idx="1">
                  <c:v>29.4</c:v>
                </c:pt>
                <c:pt idx="2">
                  <c:v>22.5</c:v>
                </c:pt>
              </c:numCache>
            </c:numRef>
          </c:val>
        </c:ser>
        <c:ser>
          <c:idx val="3"/>
          <c:order val="3"/>
          <c:tx>
            <c:strRef>
              <c:f>Hoja1!$E$1</c:f>
              <c:strCache>
                <c:ptCount val="1"/>
                <c:pt idx="0">
                  <c:v>Nivel IV</c:v>
                </c:pt>
              </c:strCache>
            </c:strRef>
          </c:tx>
          <c:spPr>
            <a:solidFill>
              <a:srgbClr val="00B050"/>
            </a:solidFill>
          </c:spPr>
          <c:dLbls>
            <c:showVal val="1"/>
          </c:dLbls>
          <c:cat>
            <c:strRef>
              <c:f>Hoja1!$A$2:$A$4</c:f>
              <c:strCache>
                <c:ptCount val="3"/>
                <c:pt idx="0">
                  <c:v>Dominio Discursivo</c:v>
                </c:pt>
                <c:pt idx="1">
                  <c:v>Dominio Textual</c:v>
                </c:pt>
                <c:pt idx="2">
                  <c:v>Dominio Legibilidad</c:v>
                </c:pt>
              </c:strCache>
            </c:strRef>
          </c:cat>
          <c:val>
            <c:numRef>
              <c:f>Hoja1!$E$2:$E$4</c:f>
              <c:numCache>
                <c:formatCode>General</c:formatCode>
                <c:ptCount val="3"/>
                <c:pt idx="0">
                  <c:v>47.2</c:v>
                </c:pt>
                <c:pt idx="1">
                  <c:v>55.8</c:v>
                </c:pt>
                <c:pt idx="2">
                  <c:v>56.1</c:v>
                </c:pt>
              </c:numCache>
            </c:numRef>
          </c:val>
        </c:ser>
        <c:dLbls/>
        <c:gapWidth val="75"/>
        <c:overlap val="100"/>
        <c:axId val="365868160"/>
        <c:axId val="365869696"/>
      </c:barChart>
      <c:catAx>
        <c:axId val="365868160"/>
        <c:scaling>
          <c:orientation val="minMax"/>
        </c:scaling>
        <c:axPos val="b"/>
        <c:majorTickMark val="none"/>
        <c:tickLblPos val="nextTo"/>
        <c:crossAx val="365869696"/>
        <c:crosses val="autoZero"/>
        <c:auto val="1"/>
        <c:lblAlgn val="ctr"/>
        <c:lblOffset val="100"/>
      </c:catAx>
      <c:valAx>
        <c:axId val="365869696"/>
        <c:scaling>
          <c:orientation val="minMax"/>
          <c:max val="100"/>
        </c:scaling>
        <c:axPos val="l"/>
        <c:majorGridlines/>
        <c:numFmt formatCode="General" sourceLinked="1"/>
        <c:majorTickMark val="none"/>
        <c:tickLblPos val="nextTo"/>
        <c:spPr>
          <a:ln w="9525">
            <a:noFill/>
          </a:ln>
        </c:spPr>
        <c:crossAx val="365868160"/>
        <c:crosses val="autoZero"/>
        <c:crossBetween val="between"/>
        <c:majorUnit val="10"/>
      </c:valAx>
    </c:plotArea>
    <c:legend>
      <c:legendPos val="t"/>
    </c:legend>
    <c:plotVisOnly val="1"/>
    <c:dispBlanksAs val="gap"/>
  </c:chart>
  <c:txPr>
    <a:bodyPr/>
    <a:lstStyle/>
    <a:p>
      <a:pPr>
        <a:defRPr sz="1800"/>
      </a:pPr>
      <a:endParaRPr lang="es-CL"/>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75802-BC41-495E-A920-66461152FAB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29E55710-9EBA-4A15-954A-DA02AF9DCF6E}">
      <dgm:prSet custT="1"/>
      <dgm:spPr/>
      <dgm:t>
        <a:bodyPr/>
        <a:lstStyle/>
        <a:p>
          <a:pPr algn="ctr"/>
          <a:r>
            <a:rPr lang="es-CL" sz="2800" b="1" dirty="0" smtClean="0"/>
            <a:t>Ronda 1</a:t>
          </a:r>
          <a:endParaRPr lang="es-ES" sz="2800" b="1" dirty="0" smtClean="0"/>
        </a:p>
      </dgm:t>
    </dgm:pt>
    <dgm:pt modelId="{57540CDA-385D-40AB-A82A-42D94147EE27}" type="parTrans" cxnId="{439F82C5-B7CE-4A41-B383-3311C0380231}">
      <dgm:prSet/>
      <dgm:spPr/>
      <dgm:t>
        <a:bodyPr/>
        <a:lstStyle/>
        <a:p>
          <a:endParaRPr lang="es-ES"/>
        </a:p>
      </dgm:t>
    </dgm:pt>
    <dgm:pt modelId="{BC498C93-3B60-403D-96EC-C9D0ACBB4D04}" type="sibTrans" cxnId="{439F82C5-B7CE-4A41-B383-3311C0380231}">
      <dgm:prSet/>
      <dgm:spPr/>
      <dgm:t>
        <a:bodyPr/>
        <a:lstStyle/>
        <a:p>
          <a:endParaRPr lang="es-ES"/>
        </a:p>
      </dgm:t>
    </dgm:pt>
    <dgm:pt modelId="{70820EE6-9916-4513-8554-92309D7007D7}">
      <dgm:prSet phldrT="[Texto]" custT="1"/>
      <dgm:spPr/>
      <dgm:t>
        <a:bodyPr/>
        <a:lstStyle/>
        <a:p>
          <a:pPr algn="ctr"/>
          <a:r>
            <a:rPr lang="es-CL" sz="2800" b="1" dirty="0" smtClean="0"/>
            <a:t>Ronda 2</a:t>
          </a:r>
        </a:p>
      </dgm:t>
    </dgm:pt>
    <dgm:pt modelId="{B4497C51-F6CC-4BDF-A8B2-F08543B5BFC1}" type="sibTrans" cxnId="{7266CAD3-F052-4F9C-B681-8D56D93A21D2}">
      <dgm:prSet/>
      <dgm:spPr/>
      <dgm:t>
        <a:bodyPr/>
        <a:lstStyle/>
        <a:p>
          <a:endParaRPr lang="es-ES"/>
        </a:p>
      </dgm:t>
    </dgm:pt>
    <dgm:pt modelId="{ADB35EAF-405C-40FA-B316-1785564DF23C}" type="parTrans" cxnId="{7266CAD3-F052-4F9C-B681-8D56D93A21D2}">
      <dgm:prSet/>
      <dgm:spPr/>
      <dgm:t>
        <a:bodyPr/>
        <a:lstStyle/>
        <a:p>
          <a:endParaRPr lang="es-ES"/>
        </a:p>
      </dgm:t>
    </dgm:pt>
    <dgm:pt modelId="{08C0ADE5-C94E-4D08-A360-91E02699F4D8}">
      <dgm:prSet phldrT="[Texto]" custT="1"/>
      <dgm:spPr/>
      <dgm:t>
        <a:bodyPr/>
        <a:lstStyle/>
        <a:p>
          <a:pPr algn="ctr"/>
          <a:r>
            <a:rPr lang="es-CL" sz="2800" b="1" dirty="0" smtClean="0"/>
            <a:t>Ronda 3</a:t>
          </a:r>
          <a:endParaRPr lang="es-ES" sz="2800" b="1" dirty="0" smtClean="0"/>
        </a:p>
      </dgm:t>
    </dgm:pt>
    <dgm:pt modelId="{7BE8BF7A-E091-48BB-8C91-E6479970AA7E}" type="parTrans" cxnId="{83114DB1-AD73-444D-8D22-7939739E84DD}">
      <dgm:prSet/>
      <dgm:spPr/>
      <dgm:t>
        <a:bodyPr/>
        <a:lstStyle/>
        <a:p>
          <a:endParaRPr lang="es-ES"/>
        </a:p>
      </dgm:t>
    </dgm:pt>
    <dgm:pt modelId="{96B53466-85DD-4751-91E6-5D5D1127778B}" type="sibTrans" cxnId="{83114DB1-AD73-444D-8D22-7939739E84DD}">
      <dgm:prSet/>
      <dgm:spPr/>
      <dgm:t>
        <a:bodyPr/>
        <a:lstStyle/>
        <a:p>
          <a:endParaRPr lang="es-ES"/>
        </a:p>
      </dgm:t>
    </dgm:pt>
    <dgm:pt modelId="{1B26AB74-6C84-4230-A630-2A367B1E80B4}" type="pres">
      <dgm:prSet presAssocID="{81575802-BC41-495E-A920-66461152FAB3}" presName="CompostProcess" presStyleCnt="0">
        <dgm:presLayoutVars>
          <dgm:dir/>
          <dgm:resizeHandles val="exact"/>
        </dgm:presLayoutVars>
      </dgm:prSet>
      <dgm:spPr/>
      <dgm:t>
        <a:bodyPr/>
        <a:lstStyle/>
        <a:p>
          <a:endParaRPr lang="es-ES"/>
        </a:p>
      </dgm:t>
    </dgm:pt>
    <dgm:pt modelId="{3BB915FF-E4C1-4838-875A-11C06146762B}" type="pres">
      <dgm:prSet presAssocID="{81575802-BC41-495E-A920-66461152FAB3}" presName="arrow" presStyleLbl="bgShp" presStyleIdx="0" presStyleCnt="1"/>
      <dgm:spPr/>
    </dgm:pt>
    <dgm:pt modelId="{17E556B1-CE04-485D-8B28-A28E097DB4EB}" type="pres">
      <dgm:prSet presAssocID="{81575802-BC41-495E-A920-66461152FAB3}" presName="linearProcess" presStyleCnt="0"/>
      <dgm:spPr/>
    </dgm:pt>
    <dgm:pt modelId="{8B69CFB1-B7CB-4B6B-86D0-EA64AC7F8E52}" type="pres">
      <dgm:prSet presAssocID="{29E55710-9EBA-4A15-954A-DA02AF9DCF6E}" presName="textNode" presStyleLbl="node1" presStyleIdx="0" presStyleCnt="3">
        <dgm:presLayoutVars>
          <dgm:bulletEnabled val="1"/>
        </dgm:presLayoutVars>
      </dgm:prSet>
      <dgm:spPr/>
      <dgm:t>
        <a:bodyPr/>
        <a:lstStyle/>
        <a:p>
          <a:endParaRPr lang="es-ES"/>
        </a:p>
      </dgm:t>
    </dgm:pt>
    <dgm:pt modelId="{190D0897-90B1-4D72-8257-710CFB27212E}" type="pres">
      <dgm:prSet presAssocID="{BC498C93-3B60-403D-96EC-C9D0ACBB4D04}" presName="sibTrans" presStyleCnt="0"/>
      <dgm:spPr/>
    </dgm:pt>
    <dgm:pt modelId="{54CC18C2-F036-44DA-9A7E-999D5023A74D}" type="pres">
      <dgm:prSet presAssocID="{70820EE6-9916-4513-8554-92309D7007D7}" presName="textNode" presStyleLbl="node1" presStyleIdx="1" presStyleCnt="3">
        <dgm:presLayoutVars>
          <dgm:bulletEnabled val="1"/>
        </dgm:presLayoutVars>
      </dgm:prSet>
      <dgm:spPr/>
      <dgm:t>
        <a:bodyPr/>
        <a:lstStyle/>
        <a:p>
          <a:endParaRPr lang="es-ES"/>
        </a:p>
      </dgm:t>
    </dgm:pt>
    <dgm:pt modelId="{B313B495-BD83-4892-99E7-615BF28A5A66}" type="pres">
      <dgm:prSet presAssocID="{B4497C51-F6CC-4BDF-A8B2-F08543B5BFC1}" presName="sibTrans" presStyleCnt="0"/>
      <dgm:spPr/>
    </dgm:pt>
    <dgm:pt modelId="{D3FA22F6-1F83-4912-AC3C-59487556534C}" type="pres">
      <dgm:prSet presAssocID="{08C0ADE5-C94E-4D08-A360-91E02699F4D8}" presName="textNode" presStyleLbl="node1" presStyleIdx="2" presStyleCnt="3">
        <dgm:presLayoutVars>
          <dgm:bulletEnabled val="1"/>
        </dgm:presLayoutVars>
      </dgm:prSet>
      <dgm:spPr/>
      <dgm:t>
        <a:bodyPr/>
        <a:lstStyle/>
        <a:p>
          <a:endParaRPr lang="es-ES"/>
        </a:p>
      </dgm:t>
    </dgm:pt>
  </dgm:ptLst>
  <dgm:cxnLst>
    <dgm:cxn modelId="{83114DB1-AD73-444D-8D22-7939739E84DD}" srcId="{81575802-BC41-495E-A920-66461152FAB3}" destId="{08C0ADE5-C94E-4D08-A360-91E02699F4D8}" srcOrd="2" destOrd="0" parTransId="{7BE8BF7A-E091-48BB-8C91-E6479970AA7E}" sibTransId="{96B53466-85DD-4751-91E6-5D5D1127778B}"/>
    <dgm:cxn modelId="{7266CAD3-F052-4F9C-B681-8D56D93A21D2}" srcId="{81575802-BC41-495E-A920-66461152FAB3}" destId="{70820EE6-9916-4513-8554-92309D7007D7}" srcOrd="1" destOrd="0" parTransId="{ADB35EAF-405C-40FA-B316-1785564DF23C}" sibTransId="{B4497C51-F6CC-4BDF-A8B2-F08543B5BFC1}"/>
    <dgm:cxn modelId="{2EEDA48F-565E-424E-8BD2-FF78B0ADDDE0}" type="presOf" srcId="{70820EE6-9916-4513-8554-92309D7007D7}" destId="{54CC18C2-F036-44DA-9A7E-999D5023A74D}" srcOrd="0" destOrd="0" presId="urn:microsoft.com/office/officeart/2005/8/layout/hProcess9"/>
    <dgm:cxn modelId="{439F82C5-B7CE-4A41-B383-3311C0380231}" srcId="{81575802-BC41-495E-A920-66461152FAB3}" destId="{29E55710-9EBA-4A15-954A-DA02AF9DCF6E}" srcOrd="0" destOrd="0" parTransId="{57540CDA-385D-40AB-A82A-42D94147EE27}" sibTransId="{BC498C93-3B60-403D-96EC-C9D0ACBB4D04}"/>
    <dgm:cxn modelId="{29DEDE27-A214-401C-AD56-E0EE6A9DD35C}" type="presOf" srcId="{08C0ADE5-C94E-4D08-A360-91E02699F4D8}" destId="{D3FA22F6-1F83-4912-AC3C-59487556534C}" srcOrd="0" destOrd="0" presId="urn:microsoft.com/office/officeart/2005/8/layout/hProcess9"/>
    <dgm:cxn modelId="{E06A485D-F261-4BDF-B11F-C406A7CC6441}" type="presOf" srcId="{29E55710-9EBA-4A15-954A-DA02AF9DCF6E}" destId="{8B69CFB1-B7CB-4B6B-86D0-EA64AC7F8E52}" srcOrd="0" destOrd="0" presId="urn:microsoft.com/office/officeart/2005/8/layout/hProcess9"/>
    <dgm:cxn modelId="{57820072-2E86-43D4-BE9C-B50B34D311F0}" type="presOf" srcId="{81575802-BC41-495E-A920-66461152FAB3}" destId="{1B26AB74-6C84-4230-A630-2A367B1E80B4}" srcOrd="0" destOrd="0" presId="urn:microsoft.com/office/officeart/2005/8/layout/hProcess9"/>
    <dgm:cxn modelId="{F1A6BED9-399C-48F7-A9BC-C2D528B6B331}" type="presParOf" srcId="{1B26AB74-6C84-4230-A630-2A367B1E80B4}" destId="{3BB915FF-E4C1-4838-875A-11C06146762B}" srcOrd="0" destOrd="0" presId="urn:microsoft.com/office/officeart/2005/8/layout/hProcess9"/>
    <dgm:cxn modelId="{70B10158-BD42-4A29-8082-4417B45559BF}" type="presParOf" srcId="{1B26AB74-6C84-4230-A630-2A367B1E80B4}" destId="{17E556B1-CE04-485D-8B28-A28E097DB4EB}" srcOrd="1" destOrd="0" presId="urn:microsoft.com/office/officeart/2005/8/layout/hProcess9"/>
    <dgm:cxn modelId="{5F8EE9CB-66B0-48D5-9CEB-1048AB47F205}" type="presParOf" srcId="{17E556B1-CE04-485D-8B28-A28E097DB4EB}" destId="{8B69CFB1-B7CB-4B6B-86D0-EA64AC7F8E52}" srcOrd="0" destOrd="0" presId="urn:microsoft.com/office/officeart/2005/8/layout/hProcess9"/>
    <dgm:cxn modelId="{1B4B971F-0457-457A-86F3-ECA82CF87186}" type="presParOf" srcId="{17E556B1-CE04-485D-8B28-A28E097DB4EB}" destId="{190D0897-90B1-4D72-8257-710CFB27212E}" srcOrd="1" destOrd="0" presId="urn:microsoft.com/office/officeart/2005/8/layout/hProcess9"/>
    <dgm:cxn modelId="{9E2EE63E-2CE8-415C-9452-43821B4751C0}" type="presParOf" srcId="{17E556B1-CE04-485D-8B28-A28E097DB4EB}" destId="{54CC18C2-F036-44DA-9A7E-999D5023A74D}" srcOrd="2" destOrd="0" presId="urn:microsoft.com/office/officeart/2005/8/layout/hProcess9"/>
    <dgm:cxn modelId="{C7C16544-CDC5-4246-9B42-4E696D915757}" type="presParOf" srcId="{17E556B1-CE04-485D-8B28-A28E097DB4EB}" destId="{B313B495-BD83-4892-99E7-615BF28A5A66}" srcOrd="3" destOrd="0" presId="urn:microsoft.com/office/officeart/2005/8/layout/hProcess9"/>
    <dgm:cxn modelId="{EE62503F-52E3-47B5-8E1E-5B3DE2545EC7}" type="presParOf" srcId="{17E556B1-CE04-485D-8B28-A28E097DB4EB}" destId="{D3FA22F6-1F83-4912-AC3C-59487556534C}"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B915FF-E4C1-4838-875A-11C06146762B}">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9CFB1-B7CB-4B6B-86D0-EA64AC7F8E52}">
      <dsp:nvSpPr>
        <dsp:cNvPr id="0" name=""/>
        <dsp:cNvSpPr/>
      </dsp:nvSpPr>
      <dsp:spPr>
        <a:xfrm>
          <a:off x="0" y="1357788"/>
          <a:ext cx="246888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L" sz="2800" b="1" kern="1200" dirty="0" smtClean="0"/>
            <a:t>Ronda 1</a:t>
          </a:r>
          <a:endParaRPr lang="es-ES" sz="2800" b="1" kern="1200" dirty="0" smtClean="0"/>
        </a:p>
      </dsp:txBody>
      <dsp:txXfrm>
        <a:off x="0" y="1357788"/>
        <a:ext cx="2468880" cy="1810385"/>
      </dsp:txXfrm>
    </dsp:sp>
    <dsp:sp modelId="{54CC18C2-F036-44DA-9A7E-999D5023A74D}">
      <dsp:nvSpPr>
        <dsp:cNvPr id="0" name=""/>
        <dsp:cNvSpPr/>
      </dsp:nvSpPr>
      <dsp:spPr>
        <a:xfrm>
          <a:off x="2880359" y="1357788"/>
          <a:ext cx="246888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L" sz="2800" b="1" kern="1200" dirty="0" smtClean="0"/>
            <a:t>Ronda 2</a:t>
          </a:r>
        </a:p>
      </dsp:txBody>
      <dsp:txXfrm>
        <a:off x="2880359" y="1357788"/>
        <a:ext cx="2468880" cy="1810385"/>
      </dsp:txXfrm>
    </dsp:sp>
    <dsp:sp modelId="{D3FA22F6-1F83-4912-AC3C-59487556534C}">
      <dsp:nvSpPr>
        <dsp:cNvPr id="0" name=""/>
        <dsp:cNvSpPr/>
      </dsp:nvSpPr>
      <dsp:spPr>
        <a:xfrm>
          <a:off x="5760720" y="1357788"/>
          <a:ext cx="246888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L" sz="2800" b="1" kern="1200" dirty="0" smtClean="0"/>
            <a:t>Ronda 3</a:t>
          </a:r>
          <a:endParaRPr lang="es-ES" sz="2800" b="1" kern="1200" dirty="0" smtClean="0"/>
        </a:p>
      </dsp:txBody>
      <dsp:txXfrm>
        <a:off x="5760720" y="1357788"/>
        <a:ext cx="2468880" cy="18103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5116D9-BA0A-492D-A7F5-58238D051BA0}" type="datetimeFigureOut">
              <a:rPr lang="es-ES" smtClean="0"/>
              <a:pPr/>
              <a:t>29/07/2015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8DDC3A-B4FC-42E8-A753-DEB4BDF87271}" type="slidenum">
              <a:rPr lang="es-ES" smtClean="0"/>
              <a:pPr/>
              <a:t>‹Nº›</a:t>
            </a:fld>
            <a:endParaRPr lang="es-ES"/>
          </a:p>
        </p:txBody>
      </p:sp>
    </p:spTree>
    <p:extLst>
      <p:ext uri="{BB962C8B-B14F-4D97-AF65-F5344CB8AC3E}">
        <p14:creationId xmlns:p14="http://schemas.microsoft.com/office/powerpoint/2010/main" xmlns="" val="1277761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F14B4-A2A3-5949-AAA5-224386BD3F92}" type="datetimeFigureOut">
              <a:rPr lang="es-ES" smtClean="0"/>
              <a:pPr/>
              <a:t>29/07/2015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E0DEF-7FFE-2049-8842-CB707178516B}" type="slidenum">
              <a:rPr lang="es-ES" smtClean="0"/>
              <a:pPr/>
              <a:t>‹Nº›</a:t>
            </a:fld>
            <a:endParaRPr lang="es-ES"/>
          </a:p>
        </p:txBody>
      </p:sp>
    </p:spTree>
    <p:extLst>
      <p:ext uri="{BB962C8B-B14F-4D97-AF65-F5344CB8AC3E}">
        <p14:creationId xmlns:p14="http://schemas.microsoft.com/office/powerpoint/2010/main" xmlns="" val="3955147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Portadilla </a:t>
            </a:r>
            <a:endParaRPr lang="es-ES" dirty="0"/>
          </a:p>
        </p:txBody>
      </p:sp>
      <p:sp>
        <p:nvSpPr>
          <p:cNvPr id="4" name="Marcador de número de diapositiva 3"/>
          <p:cNvSpPr>
            <a:spLocks noGrp="1"/>
          </p:cNvSpPr>
          <p:nvPr>
            <p:ph type="sldNum" sz="quarter" idx="10"/>
          </p:nvPr>
        </p:nvSpPr>
        <p:spPr/>
        <p:txBody>
          <a:bodyPr/>
          <a:lstStyle/>
          <a:p>
            <a:fld id="{763E0DEF-7FFE-2049-8842-CB707178516B}" type="slidenum">
              <a:rPr lang="es-ES" smtClean="0"/>
              <a:pPr/>
              <a:t>1</a:t>
            </a:fld>
            <a:endParaRPr lang="es-ES"/>
          </a:p>
        </p:txBody>
      </p:sp>
    </p:spTree>
    <p:extLst>
      <p:ext uri="{BB962C8B-B14F-4D97-AF65-F5344CB8AC3E}">
        <p14:creationId xmlns:p14="http://schemas.microsoft.com/office/powerpoint/2010/main" xmlns="" val="12409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8B519E39-3653-4C4B-B0D0-90B6CCD58447}" type="slidenum">
              <a:rPr lang="en-US" smtClean="0"/>
              <a:pPr/>
              <a:t>44</a:t>
            </a:fld>
            <a:endParaRPr lang="en-US"/>
          </a:p>
        </p:txBody>
      </p:sp>
    </p:spTree>
    <p:extLst>
      <p:ext uri="{BB962C8B-B14F-4D97-AF65-F5344CB8AC3E}">
        <p14:creationId xmlns:p14="http://schemas.microsoft.com/office/powerpoint/2010/main" xmlns="" val="157147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2C8322-BAB8-4ABD-917D-7B7B4C7A2008}" type="slidenum">
              <a:rPr lang="es-ES" smtClean="0"/>
              <a:pPr/>
              <a:t>49</a:t>
            </a:fld>
            <a:endParaRPr lang="es-ES"/>
          </a:p>
        </p:txBody>
      </p:sp>
    </p:spTree>
    <p:extLst>
      <p:ext uri="{BB962C8B-B14F-4D97-AF65-F5344CB8AC3E}">
        <p14:creationId xmlns:p14="http://schemas.microsoft.com/office/powerpoint/2010/main" xmlns="" val="159120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69FDAAB-AF4D-436C-978B-65827915A13D}" type="slidenum">
              <a:rPr lang="es-CL" smtClean="0"/>
              <a:pPr/>
              <a:t>7</a:t>
            </a:fld>
            <a:endParaRPr lang="es-CL"/>
          </a:p>
        </p:txBody>
      </p:sp>
    </p:spTree>
    <p:extLst>
      <p:ext uri="{BB962C8B-B14F-4D97-AF65-F5344CB8AC3E}">
        <p14:creationId xmlns:p14="http://schemas.microsoft.com/office/powerpoint/2010/main" xmlns="" val="120053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lvl="0"/>
            <a:endParaRPr lang="es-ES" dirty="0"/>
          </a:p>
        </p:txBody>
      </p:sp>
      <p:sp>
        <p:nvSpPr>
          <p:cNvPr id="4" name="3 Marcador de número de diapositiva"/>
          <p:cNvSpPr>
            <a:spLocks noGrp="1"/>
          </p:cNvSpPr>
          <p:nvPr>
            <p:ph type="sldNum" sz="quarter" idx="10"/>
          </p:nvPr>
        </p:nvSpPr>
        <p:spPr/>
        <p:txBody>
          <a:bodyPr/>
          <a:lstStyle/>
          <a:p>
            <a:fld id="{24E67048-BD51-4581-B112-E15B0761B2BF}" type="slidenum">
              <a:rPr lang="es-ES" smtClean="0"/>
              <a:pPr/>
              <a:t>11</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2C8322-BAB8-4ABD-917D-7B7B4C7A2008}" type="slidenum">
              <a:rPr lang="es-ES" smtClean="0"/>
              <a:pPr/>
              <a:t>13</a:t>
            </a:fld>
            <a:endParaRPr lang="es-ES"/>
          </a:p>
        </p:txBody>
      </p:sp>
    </p:spTree>
    <p:extLst>
      <p:ext uri="{BB962C8B-B14F-4D97-AF65-F5344CB8AC3E}">
        <p14:creationId xmlns:p14="http://schemas.microsoft.com/office/powerpoint/2010/main" xmlns="" val="159120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8B519E39-3653-4C4B-B0D0-90B6CCD58447}" type="slidenum">
              <a:rPr lang="en-US" smtClean="0"/>
              <a:pPr/>
              <a:t>22</a:t>
            </a:fld>
            <a:endParaRPr lang="en-US"/>
          </a:p>
        </p:txBody>
      </p:sp>
    </p:spTree>
    <p:extLst>
      <p:ext uri="{BB962C8B-B14F-4D97-AF65-F5344CB8AC3E}">
        <p14:creationId xmlns:p14="http://schemas.microsoft.com/office/powerpoint/2010/main" xmlns="" val="122521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8B519E39-3653-4C4B-B0D0-90B6CCD58447}" type="slidenum">
              <a:rPr lang="en-US" smtClean="0"/>
              <a:pPr/>
              <a:t>24</a:t>
            </a:fld>
            <a:endParaRPr lang="en-US"/>
          </a:p>
        </p:txBody>
      </p:sp>
    </p:spTree>
    <p:extLst>
      <p:ext uri="{BB962C8B-B14F-4D97-AF65-F5344CB8AC3E}">
        <p14:creationId xmlns:p14="http://schemas.microsoft.com/office/powerpoint/2010/main" xmlns="" val="157147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_tradnl" dirty="0" smtClean="0"/>
              <a:t>Diferencias entre 3ero y 6to:</a:t>
            </a:r>
          </a:p>
          <a:p>
            <a:pPr marL="0" marR="0" lvl="1" indent="0" algn="l" defTabSz="914400" rtl="0" eaLnBrk="1" fontAlgn="auto" latinLnBrk="0" hangingPunct="1">
              <a:lnSpc>
                <a:spcPct val="100000"/>
              </a:lnSpc>
              <a:spcBef>
                <a:spcPts val="0"/>
              </a:spcBef>
              <a:spcAft>
                <a:spcPts val="0"/>
              </a:spcAft>
              <a:buClrTx/>
              <a:buSzTx/>
              <a:buFontTx/>
              <a:buNone/>
              <a:tabLst/>
              <a:defRPr/>
            </a:pPr>
            <a:r>
              <a:rPr lang="es-ES_tradnl" dirty="0" smtClean="0"/>
              <a:t>En el caso de los pasajes no literarios, para tercer grado se consideraron aquellos con secuencia envolvente narrativa (lineales y de estructura simple), descriptiva (centrados en uno o dos ideas u objetos descritos); y para sexto grado, aquellos con secuencia envolvente narrativa (de estructura no lineal, o con más de una historia o la presencia de más de un espacio) y descriptiva o argumentativa (en el caso de esta última secuencia, hay que enfatizar que presentan uno o dos argumentos simples y un punto de vista explícito). </a:t>
            </a:r>
            <a:endParaRPr lang="es-E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s-ES_tradnl" dirty="0" smtClean="0"/>
              <a:t>En el caso de los pasajes no literarios, para tercer grado se consideraron aquellos con secuencia envolvente narrativa (lineales y de estructura simple), descriptiva (centrados en uno o dos ideas u objetos descritos); y para sexto grado, aquellos con secuencia envolvente narrativa (de estructura no lineal, o con más de una historia o la presencia de más de un espacio) y descriptiva o argumentativa (en el caso de esta última secuencia, hay que enfatizar que presentan uno o dos argumentos simples y un punto de vista explícito). </a:t>
            </a:r>
            <a:endParaRPr lang="es-ES" sz="2000" dirty="0" smtClean="0"/>
          </a:p>
          <a:p>
            <a:endParaRPr lang="es-ES" dirty="0"/>
          </a:p>
        </p:txBody>
      </p:sp>
      <p:sp>
        <p:nvSpPr>
          <p:cNvPr id="4" name="3 Marcador de número de diapositiva"/>
          <p:cNvSpPr>
            <a:spLocks noGrp="1"/>
          </p:cNvSpPr>
          <p:nvPr>
            <p:ph type="sldNum" sz="quarter" idx="10"/>
          </p:nvPr>
        </p:nvSpPr>
        <p:spPr/>
        <p:txBody>
          <a:bodyPr/>
          <a:lstStyle/>
          <a:p>
            <a:fld id="{7A2C8322-BAB8-4ABD-917D-7B7B4C7A2008}" type="slidenum">
              <a:rPr lang="es-ES" smtClean="0"/>
              <a:pPr/>
              <a:t>28</a:t>
            </a:fld>
            <a:endParaRPr lang="es-ES"/>
          </a:p>
        </p:txBody>
      </p:sp>
    </p:spTree>
    <p:extLst>
      <p:ext uri="{BB962C8B-B14F-4D97-AF65-F5344CB8AC3E}">
        <p14:creationId xmlns:p14="http://schemas.microsoft.com/office/powerpoint/2010/main" xmlns="" val="159120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8B519E39-3653-4C4B-B0D0-90B6CCD58447}" type="slidenum">
              <a:rPr lang="en-US" smtClean="0"/>
              <a:pPr/>
              <a:t>36</a:t>
            </a:fld>
            <a:endParaRPr lang="en-US"/>
          </a:p>
        </p:txBody>
      </p:sp>
    </p:spTree>
    <p:extLst>
      <p:ext uri="{BB962C8B-B14F-4D97-AF65-F5344CB8AC3E}">
        <p14:creationId xmlns:p14="http://schemas.microsoft.com/office/powerpoint/2010/main" xmlns="" val="157147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2C8322-BAB8-4ABD-917D-7B7B4C7A2008}" type="slidenum">
              <a:rPr lang="es-ES" smtClean="0"/>
              <a:pPr/>
              <a:t>40</a:t>
            </a:fld>
            <a:endParaRPr lang="es-ES"/>
          </a:p>
        </p:txBody>
      </p:sp>
    </p:spTree>
    <p:extLst>
      <p:ext uri="{BB962C8B-B14F-4D97-AF65-F5344CB8AC3E}">
        <p14:creationId xmlns:p14="http://schemas.microsoft.com/office/powerpoint/2010/main" xmlns="" val="159120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C3E1625-096C-FB4F-A14E-4E55FD6E0B23}" type="datetimeFigureOut">
              <a:rPr lang="es-ES" smtClean="0"/>
              <a:pPr/>
              <a:t>29/07/2015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9184E45-74C2-D64E-8CFD-BA101296F7C5}" type="slidenum">
              <a:rPr lang="es-ES" smtClean="0"/>
              <a:pPr/>
              <a:t>‹Nº›</a:t>
            </a:fld>
            <a:endParaRPr lang="es-ES"/>
          </a:p>
        </p:txBody>
      </p:sp>
    </p:spTree>
    <p:extLst>
      <p:ext uri="{BB962C8B-B14F-4D97-AF65-F5344CB8AC3E}">
        <p14:creationId xmlns:p14="http://schemas.microsoft.com/office/powerpoint/2010/main" xmlns="" val="155820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C3E1625-096C-FB4F-A14E-4E55FD6E0B23}" type="datetimeFigureOut">
              <a:rPr lang="es-ES" smtClean="0"/>
              <a:pPr/>
              <a:t>29/07/2015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9184E45-74C2-D64E-8CFD-BA101296F7C5}" type="slidenum">
              <a:rPr lang="es-ES" smtClean="0"/>
              <a:pPr/>
              <a:t>‹Nº›</a:t>
            </a:fld>
            <a:endParaRPr lang="es-ES"/>
          </a:p>
        </p:txBody>
      </p:sp>
    </p:spTree>
    <p:extLst>
      <p:ext uri="{BB962C8B-B14F-4D97-AF65-F5344CB8AC3E}">
        <p14:creationId xmlns:p14="http://schemas.microsoft.com/office/powerpoint/2010/main" xmlns="" val="103255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C3E1625-096C-FB4F-A14E-4E55FD6E0B23}" type="datetimeFigureOut">
              <a:rPr lang="es-ES" smtClean="0"/>
              <a:pPr/>
              <a:t>29/07/2015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9184E45-74C2-D64E-8CFD-BA101296F7C5}" type="slidenum">
              <a:rPr lang="es-ES" smtClean="0"/>
              <a:pPr/>
              <a:t>‹Nº›</a:t>
            </a:fld>
            <a:endParaRPr lang="es-ES"/>
          </a:p>
        </p:txBody>
      </p:sp>
    </p:spTree>
    <p:extLst>
      <p:ext uri="{BB962C8B-B14F-4D97-AF65-F5344CB8AC3E}">
        <p14:creationId xmlns:p14="http://schemas.microsoft.com/office/powerpoint/2010/main" xmlns="" val="287005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270234" y="274638"/>
            <a:ext cx="6416565" cy="1143000"/>
          </a:xfrm>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C3E1625-096C-FB4F-A14E-4E55FD6E0B23}" type="datetimeFigureOut">
              <a:rPr lang="es-ES" smtClean="0"/>
              <a:pPr/>
              <a:t>29/07/2015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9184E45-74C2-D64E-8CFD-BA101296F7C5}" type="slidenum">
              <a:rPr lang="es-ES" smtClean="0"/>
              <a:pPr/>
              <a:t>‹Nº›</a:t>
            </a:fld>
            <a:endParaRPr lang="es-ES"/>
          </a:p>
        </p:txBody>
      </p:sp>
    </p:spTree>
    <p:extLst>
      <p:ext uri="{BB962C8B-B14F-4D97-AF65-F5344CB8AC3E}">
        <p14:creationId xmlns:p14="http://schemas.microsoft.com/office/powerpoint/2010/main" xmlns="" val="1441448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C3E1625-096C-FB4F-A14E-4E55FD6E0B23}" type="datetimeFigureOut">
              <a:rPr lang="es-ES" smtClean="0"/>
              <a:pPr/>
              <a:t>29/07/2015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9184E45-74C2-D64E-8CFD-BA101296F7C5}" type="slidenum">
              <a:rPr lang="es-ES" smtClean="0"/>
              <a:pPr/>
              <a:t>‹Nº›</a:t>
            </a:fld>
            <a:endParaRPr lang="es-ES"/>
          </a:p>
        </p:txBody>
      </p:sp>
    </p:spTree>
    <p:extLst>
      <p:ext uri="{BB962C8B-B14F-4D97-AF65-F5344CB8AC3E}">
        <p14:creationId xmlns:p14="http://schemas.microsoft.com/office/powerpoint/2010/main" xmlns="" val="217378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C3E1625-096C-FB4F-A14E-4E55FD6E0B23}" type="datetimeFigureOut">
              <a:rPr lang="es-ES" smtClean="0"/>
              <a:pPr/>
              <a:t>29/07/2015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9184E45-74C2-D64E-8CFD-BA101296F7C5}" type="slidenum">
              <a:rPr lang="es-ES" smtClean="0"/>
              <a:pPr/>
              <a:t>‹Nº›</a:t>
            </a:fld>
            <a:endParaRPr lang="es-ES"/>
          </a:p>
        </p:txBody>
      </p:sp>
    </p:spTree>
    <p:extLst>
      <p:ext uri="{BB962C8B-B14F-4D97-AF65-F5344CB8AC3E}">
        <p14:creationId xmlns:p14="http://schemas.microsoft.com/office/powerpoint/2010/main" xmlns="" val="41066500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C3E1625-096C-FB4F-A14E-4E55FD6E0B23}" type="datetimeFigureOut">
              <a:rPr lang="es-ES" smtClean="0"/>
              <a:pPr/>
              <a:t>29/07/2015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9184E45-74C2-D64E-8CFD-BA101296F7C5}" type="slidenum">
              <a:rPr lang="es-ES" smtClean="0"/>
              <a:pPr/>
              <a:t>‹Nº›</a:t>
            </a:fld>
            <a:endParaRPr lang="es-ES"/>
          </a:p>
        </p:txBody>
      </p:sp>
    </p:spTree>
    <p:extLst>
      <p:ext uri="{BB962C8B-B14F-4D97-AF65-F5344CB8AC3E}">
        <p14:creationId xmlns:p14="http://schemas.microsoft.com/office/powerpoint/2010/main" xmlns="" val="111625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C3E1625-096C-FB4F-A14E-4E55FD6E0B23}" type="datetimeFigureOut">
              <a:rPr lang="es-ES" smtClean="0"/>
              <a:pPr/>
              <a:t>29/07/2015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9184E45-74C2-D64E-8CFD-BA101296F7C5}" type="slidenum">
              <a:rPr lang="es-ES" smtClean="0"/>
              <a:pPr/>
              <a:t>‹Nº›</a:t>
            </a:fld>
            <a:endParaRPr lang="es-ES"/>
          </a:p>
        </p:txBody>
      </p:sp>
    </p:spTree>
    <p:extLst>
      <p:ext uri="{BB962C8B-B14F-4D97-AF65-F5344CB8AC3E}">
        <p14:creationId xmlns:p14="http://schemas.microsoft.com/office/powerpoint/2010/main" xmlns="" val="399048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3E1625-096C-FB4F-A14E-4E55FD6E0B23}" type="datetimeFigureOut">
              <a:rPr lang="es-ES" smtClean="0"/>
              <a:pPr/>
              <a:t>29/07/2015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9184E45-74C2-D64E-8CFD-BA101296F7C5}" type="slidenum">
              <a:rPr lang="es-ES" smtClean="0"/>
              <a:pPr/>
              <a:t>‹Nº›</a:t>
            </a:fld>
            <a:endParaRPr lang="es-ES"/>
          </a:p>
        </p:txBody>
      </p:sp>
    </p:spTree>
    <p:extLst>
      <p:ext uri="{BB962C8B-B14F-4D97-AF65-F5344CB8AC3E}">
        <p14:creationId xmlns:p14="http://schemas.microsoft.com/office/powerpoint/2010/main" xmlns="" val="42949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C3E1625-096C-FB4F-A14E-4E55FD6E0B23}" type="datetimeFigureOut">
              <a:rPr lang="es-ES" smtClean="0"/>
              <a:pPr/>
              <a:t>29/07/2015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9184E45-74C2-D64E-8CFD-BA101296F7C5}" type="slidenum">
              <a:rPr lang="es-ES" smtClean="0"/>
              <a:pPr/>
              <a:t>‹Nº›</a:t>
            </a:fld>
            <a:endParaRPr lang="es-ES"/>
          </a:p>
        </p:txBody>
      </p:sp>
    </p:spTree>
    <p:extLst>
      <p:ext uri="{BB962C8B-B14F-4D97-AF65-F5344CB8AC3E}">
        <p14:creationId xmlns:p14="http://schemas.microsoft.com/office/powerpoint/2010/main" xmlns="" val="3877340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C3E1625-096C-FB4F-A14E-4E55FD6E0B23}" type="datetimeFigureOut">
              <a:rPr lang="es-ES" smtClean="0"/>
              <a:pPr/>
              <a:t>29/07/2015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9184E45-74C2-D64E-8CFD-BA101296F7C5}" type="slidenum">
              <a:rPr lang="es-ES" smtClean="0"/>
              <a:pPr/>
              <a:t>‹Nº›</a:t>
            </a:fld>
            <a:endParaRPr lang="es-ES"/>
          </a:p>
        </p:txBody>
      </p:sp>
    </p:spTree>
    <p:extLst>
      <p:ext uri="{BB962C8B-B14F-4D97-AF65-F5344CB8AC3E}">
        <p14:creationId xmlns:p14="http://schemas.microsoft.com/office/powerpoint/2010/main" xmlns="" val="365812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1"/>
          <p:cNvPicPr>
            <a:picLocks noChangeAspect="1"/>
          </p:cNvPicPr>
          <p:nvPr userDrawn="1"/>
        </p:nvPicPr>
        <p:blipFill>
          <a:blip r:embed="rId13"/>
          <a:stretch>
            <a:fillRect/>
          </a:stretch>
        </p:blipFill>
        <p:spPr>
          <a:xfrm>
            <a:off x="0" y="0"/>
            <a:ext cx="9144000" cy="6858000"/>
          </a:xfrm>
          <a:prstGeom prst="rect">
            <a:avLst/>
          </a:prstGeom>
        </p:spPr>
      </p:pic>
      <p:sp>
        <p:nvSpPr>
          <p:cNvPr id="2" name="Marcador de título 1"/>
          <p:cNvSpPr>
            <a:spLocks noGrp="1"/>
          </p:cNvSpPr>
          <p:nvPr>
            <p:ph type="title"/>
          </p:nvPr>
        </p:nvSpPr>
        <p:spPr>
          <a:xfrm>
            <a:off x="2023352" y="274638"/>
            <a:ext cx="6663447"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E1625-096C-FB4F-A14E-4E55FD6E0B23}" type="datetimeFigureOut">
              <a:rPr lang="es-ES" smtClean="0"/>
              <a:pPr/>
              <a:t>29/07/2015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84E45-74C2-D64E-8CFD-BA101296F7C5}" type="slidenum">
              <a:rPr lang="es-ES" smtClean="0"/>
              <a:pPr/>
              <a:t>‹Nº›</a:t>
            </a:fld>
            <a:endParaRPr lang="es-ES"/>
          </a:p>
        </p:txBody>
      </p:sp>
      <p:pic>
        <p:nvPicPr>
          <p:cNvPr id="7" name="Imagen 2"/>
          <p:cNvPicPr>
            <a:picLocks noChangeAspect="1"/>
          </p:cNvPicPr>
          <p:nvPr userDrawn="1"/>
        </p:nvPicPr>
        <p:blipFill>
          <a:blip r:embed="rId14"/>
          <a:stretch>
            <a:fillRect/>
          </a:stretch>
        </p:blipFill>
        <p:spPr>
          <a:xfrm>
            <a:off x="156210" y="232747"/>
            <a:ext cx="1748146" cy="986454"/>
          </a:xfrm>
          <a:prstGeom prst="rect">
            <a:avLst/>
          </a:prstGeom>
        </p:spPr>
      </p:pic>
    </p:spTree>
    <p:extLst>
      <p:ext uri="{BB962C8B-B14F-4D97-AF65-F5344CB8AC3E}">
        <p14:creationId xmlns:p14="http://schemas.microsoft.com/office/powerpoint/2010/main" xmlns="" val="3396831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0" y="0"/>
            <a:ext cx="9144000" cy="6858000"/>
          </a:xfrm>
          <a:prstGeom prst="rect">
            <a:avLst/>
          </a:prstGeom>
        </p:spPr>
      </p:pic>
      <p:pic>
        <p:nvPicPr>
          <p:cNvPr id="8" name="Imagen 7"/>
          <p:cNvPicPr>
            <a:picLocks noChangeAspect="1"/>
          </p:cNvPicPr>
          <p:nvPr/>
        </p:nvPicPr>
        <p:blipFill>
          <a:blip r:embed="rId4"/>
          <a:stretch>
            <a:fillRect/>
          </a:stretch>
        </p:blipFill>
        <p:spPr>
          <a:xfrm>
            <a:off x="2646769" y="2037970"/>
            <a:ext cx="3850462" cy="2169964"/>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968222" y="5631354"/>
            <a:ext cx="3207556" cy="693246"/>
          </a:xfrm>
          <a:prstGeom prst="rect">
            <a:avLst/>
          </a:prstGeom>
        </p:spPr>
      </p:pic>
      <p:sp>
        <p:nvSpPr>
          <p:cNvPr id="5" name="4 Título"/>
          <p:cNvSpPr>
            <a:spLocks noGrp="1"/>
          </p:cNvSpPr>
          <p:nvPr>
            <p:ph type="title"/>
          </p:nvPr>
        </p:nvSpPr>
        <p:spPr>
          <a:xfrm>
            <a:off x="743858" y="274638"/>
            <a:ext cx="7942942" cy="1143000"/>
          </a:xfrm>
        </p:spPr>
        <p:txBody>
          <a:bodyPr>
            <a:normAutofit fontScale="90000"/>
          </a:bodyPr>
          <a:lstStyle/>
          <a:p>
            <a:r>
              <a:rPr lang="es-CL" dirty="0" smtClean="0"/>
              <a:t>Resultados en Logros de Aprendizaje</a:t>
            </a:r>
            <a:endParaRPr lang="es-CL" dirty="0"/>
          </a:p>
        </p:txBody>
      </p:sp>
    </p:spTree>
    <p:extLst>
      <p:ext uri="{BB962C8B-B14F-4D97-AF65-F5344CB8AC3E}">
        <p14:creationId xmlns:p14="http://schemas.microsoft.com/office/powerpoint/2010/main" xmlns="" val="69189006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5284" y="274638"/>
            <a:ext cx="6621516" cy="1143000"/>
          </a:xfrm>
        </p:spPr>
        <p:txBody>
          <a:bodyPr>
            <a:noAutofit/>
          </a:bodyPr>
          <a:lstStyle/>
          <a:p>
            <a:r>
              <a:rPr lang="es-MX" sz="3600" dirty="0" smtClean="0"/>
              <a:t>¿Con qué metodología se establecieron los puntos de corte?</a:t>
            </a:r>
            <a:endParaRPr lang="es-MX" sz="3600" dirty="0"/>
          </a:p>
        </p:txBody>
      </p:sp>
      <p:sp>
        <p:nvSpPr>
          <p:cNvPr id="3" name="2 Marcador de contenido"/>
          <p:cNvSpPr>
            <a:spLocks noGrp="1"/>
          </p:cNvSpPr>
          <p:nvPr>
            <p:ph idx="1"/>
          </p:nvPr>
        </p:nvSpPr>
        <p:spPr/>
        <p:txBody>
          <a:bodyPr>
            <a:normAutofit lnSpcReduction="10000"/>
          </a:bodyPr>
          <a:lstStyle/>
          <a:p>
            <a:r>
              <a:rPr lang="es-MX" dirty="0" smtClean="0"/>
              <a:t>Se usó método </a:t>
            </a:r>
            <a:r>
              <a:rPr lang="es-MX" dirty="0" err="1" smtClean="0"/>
              <a:t>Bookmark</a:t>
            </a:r>
            <a:r>
              <a:rPr lang="es-MX" dirty="0" smtClean="0"/>
              <a:t> (el más usado para estos fines a nivel internacional).</a:t>
            </a:r>
          </a:p>
          <a:p>
            <a:r>
              <a:rPr lang="es-MX" dirty="0" smtClean="0"/>
              <a:t>Representantes de los 15 países, más el estado mexicano de Nuevo León formaron los paneles expertos en las tres pruebas (Matemáticas, Ciencias, Lectura).</a:t>
            </a:r>
          </a:p>
          <a:p>
            <a:r>
              <a:rPr lang="es-MX" dirty="0" smtClean="0"/>
              <a:t>Se establecieron 3 puntos de corte para identificar 4 niveles de desempeño en cada prueba.</a:t>
            </a:r>
          </a:p>
        </p:txBody>
      </p:sp>
    </p:spTree>
    <p:extLst>
      <p:ext uri="{BB962C8B-B14F-4D97-AF65-F5344CB8AC3E}">
        <p14:creationId xmlns:p14="http://schemas.microsoft.com/office/powerpoint/2010/main" xmlns="" val="3921983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Método </a:t>
            </a:r>
            <a:r>
              <a:rPr lang="es-CL" dirty="0" err="1" smtClean="0"/>
              <a:t>Bookmark</a:t>
            </a:r>
            <a:endParaRPr lang="es-ES" dirty="0"/>
          </a:p>
        </p:txBody>
      </p:sp>
      <p:graphicFrame>
        <p:nvGraphicFramePr>
          <p:cNvPr id="5" name="4 Marcador de contenido"/>
          <p:cNvGraphicFramePr>
            <a:graphicFrameLocks noGrp="1"/>
          </p:cNvGraphicFramePr>
          <p:nvPr>
            <p:ph idx="1"/>
          </p:nvPr>
        </p:nvGraphicFramePr>
        <p:xfrm>
          <a:off x="457200" y="125186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8 Grupo"/>
          <p:cNvGrpSpPr/>
          <p:nvPr/>
        </p:nvGrpSpPr>
        <p:grpSpPr>
          <a:xfrm>
            <a:off x="462656" y="2610891"/>
            <a:ext cx="2500172" cy="1810385"/>
            <a:chOff x="879" y="1357788"/>
            <a:chExt cx="2500172" cy="1810385"/>
          </a:xfrm>
        </p:grpSpPr>
        <p:sp>
          <p:nvSpPr>
            <p:cNvPr id="10" name="9 Rectángulo redondeado"/>
            <p:cNvSpPr/>
            <p:nvPr/>
          </p:nvSpPr>
          <p:spPr>
            <a:xfrm>
              <a:off x="879" y="1357788"/>
              <a:ext cx="2500172" cy="18103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10 Rectángulo"/>
            <p:cNvSpPr/>
            <p:nvPr/>
          </p:nvSpPr>
          <p:spPr>
            <a:xfrm>
              <a:off x="89255" y="1446164"/>
              <a:ext cx="2323420"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L" sz="2000" b="1" kern="1200" dirty="0" smtClean="0"/>
                <a:t>Ronda 1</a:t>
              </a:r>
              <a:endParaRPr lang="es-ES" sz="2000" b="1" kern="1200" dirty="0" smtClean="0"/>
            </a:p>
            <a:p>
              <a:pPr lvl="0" algn="l" defTabSz="889000">
                <a:lnSpc>
                  <a:spcPct val="90000"/>
                </a:lnSpc>
                <a:spcBef>
                  <a:spcPct val="0"/>
                </a:spcBef>
                <a:spcAft>
                  <a:spcPct val="35000"/>
                </a:spcAft>
              </a:pPr>
              <a:r>
                <a:rPr lang="es-ES" sz="1400" kern="1200" dirty="0" smtClean="0"/>
                <a:t>Jueces analizan cada ítem y ubican una primera marca en aquel ítem que indica el paso al nivel siguiente. </a:t>
              </a:r>
              <a:endParaRPr lang="es-ES" sz="1400" kern="1200" dirty="0"/>
            </a:p>
          </p:txBody>
        </p:sp>
      </p:grpSp>
      <p:sp>
        <p:nvSpPr>
          <p:cNvPr id="12" name="11 CuadroTexto"/>
          <p:cNvSpPr txBox="1"/>
          <p:nvPr/>
        </p:nvSpPr>
        <p:spPr>
          <a:xfrm>
            <a:off x="1480457" y="5268711"/>
            <a:ext cx="593634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t>El equipo técnico analiza puntajes de corte sugeridos. </a:t>
            </a:r>
            <a:endParaRPr lang="es-ES" dirty="0"/>
          </a:p>
        </p:txBody>
      </p:sp>
      <p:sp>
        <p:nvSpPr>
          <p:cNvPr id="13" name="12 Flecha arriba"/>
          <p:cNvSpPr/>
          <p:nvPr/>
        </p:nvSpPr>
        <p:spPr>
          <a:xfrm>
            <a:off x="3004459" y="4702629"/>
            <a:ext cx="362857" cy="39188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4" name="13 Grupo"/>
          <p:cNvGrpSpPr/>
          <p:nvPr/>
        </p:nvGrpSpPr>
        <p:grpSpPr>
          <a:xfrm>
            <a:off x="3321914" y="2610891"/>
            <a:ext cx="2500172" cy="1810385"/>
            <a:chOff x="2864713" y="1357788"/>
            <a:chExt cx="2500172" cy="1810385"/>
          </a:xfrm>
        </p:grpSpPr>
        <p:sp>
          <p:nvSpPr>
            <p:cNvPr id="15" name="14 Rectángulo redondeado"/>
            <p:cNvSpPr/>
            <p:nvPr/>
          </p:nvSpPr>
          <p:spPr>
            <a:xfrm>
              <a:off x="2864713" y="1357788"/>
              <a:ext cx="2500172" cy="18103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15 Rectángulo"/>
            <p:cNvSpPr/>
            <p:nvPr/>
          </p:nvSpPr>
          <p:spPr>
            <a:xfrm>
              <a:off x="2953089" y="1446164"/>
              <a:ext cx="2323420"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L" sz="2000" b="1" kern="1200" dirty="0" smtClean="0"/>
                <a:t>Ronda 2</a:t>
              </a:r>
              <a:r>
                <a:rPr lang="es-ES" kern="1200" dirty="0" smtClean="0"/>
                <a:t> </a:t>
              </a:r>
            </a:p>
            <a:p>
              <a:pPr lvl="0" algn="l" defTabSz="889000">
                <a:lnSpc>
                  <a:spcPct val="90000"/>
                </a:lnSpc>
                <a:spcBef>
                  <a:spcPct val="0"/>
                </a:spcBef>
                <a:spcAft>
                  <a:spcPct val="35000"/>
                </a:spcAft>
              </a:pPr>
              <a:r>
                <a:rPr lang="es-ES" sz="1400" kern="1200" dirty="0" smtClean="0"/>
                <a:t>Se discute en grupos acerca de los puntos de corte asignados en Ronda 1. Jueces vuelven a establecer cortes por grupo. </a:t>
              </a:r>
              <a:endParaRPr lang="es-CL" sz="2000" b="1" kern="1200" dirty="0" smtClean="0"/>
            </a:p>
          </p:txBody>
        </p:sp>
      </p:grpSp>
      <p:sp>
        <p:nvSpPr>
          <p:cNvPr id="17" name="16 Flecha arriba"/>
          <p:cNvSpPr/>
          <p:nvPr/>
        </p:nvSpPr>
        <p:spPr>
          <a:xfrm>
            <a:off x="5812921" y="4695375"/>
            <a:ext cx="362857" cy="39188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6" name="17 Grupo"/>
          <p:cNvGrpSpPr/>
          <p:nvPr/>
        </p:nvGrpSpPr>
        <p:grpSpPr>
          <a:xfrm>
            <a:off x="6195686" y="2596377"/>
            <a:ext cx="2500172" cy="1810385"/>
            <a:chOff x="5728548" y="1357788"/>
            <a:chExt cx="2500172" cy="1810385"/>
          </a:xfrm>
        </p:grpSpPr>
        <p:sp>
          <p:nvSpPr>
            <p:cNvPr id="19" name="18 Rectángulo redondeado"/>
            <p:cNvSpPr/>
            <p:nvPr/>
          </p:nvSpPr>
          <p:spPr>
            <a:xfrm>
              <a:off x="5728548" y="1357788"/>
              <a:ext cx="2500172" cy="18103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19 Rectángulo"/>
            <p:cNvSpPr/>
            <p:nvPr/>
          </p:nvSpPr>
          <p:spPr>
            <a:xfrm>
              <a:off x="5816924" y="1446164"/>
              <a:ext cx="2323420"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L" sz="2000" b="1" kern="1200" dirty="0" smtClean="0"/>
                <a:t>Ronda 3</a:t>
              </a:r>
              <a:endParaRPr lang="es-ES" sz="2000" b="1" kern="1200" dirty="0" smtClean="0"/>
            </a:p>
            <a:p>
              <a:pPr lvl="0" algn="l" defTabSz="889000">
                <a:lnSpc>
                  <a:spcPct val="90000"/>
                </a:lnSpc>
                <a:spcBef>
                  <a:spcPct val="0"/>
                </a:spcBef>
                <a:spcAft>
                  <a:spcPct val="35000"/>
                </a:spcAft>
              </a:pPr>
              <a:r>
                <a:rPr lang="es-ES" sz="1400" kern="1200" dirty="0" smtClean="0"/>
                <a:t>Se presentan datos de impacto. Jueces discuten nuevamente y vuelven a establecer cortes. La mediana o el acuerdo es considerada el punto de corte sugerido por los jueces.</a:t>
              </a:r>
              <a:endParaRPr lang="es-ES" sz="1400" b="1" kern="1200" dirty="0"/>
            </a:p>
          </p:txBody>
        </p:sp>
      </p:grpSp>
    </p:spTree>
    <p:extLst>
      <p:ext uri="{BB962C8B-B14F-4D97-AF65-F5344CB8AC3E}">
        <p14:creationId xmlns:p14="http://schemas.microsoft.com/office/powerpoint/2010/main" xmlns="" val="17938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1794328"/>
            <a:ext cx="7772400" cy="1362075"/>
          </a:xfrm>
        </p:spPr>
        <p:txBody>
          <a:bodyPr/>
          <a:lstStyle/>
          <a:p>
            <a:r>
              <a:rPr lang="es-CL" dirty="0" smtClean="0"/>
              <a:t>PRUEBAS DE matemática</a:t>
            </a:r>
            <a:endParaRPr lang="es-CL" dirty="0"/>
          </a:p>
        </p:txBody>
      </p:sp>
    </p:spTree>
    <p:extLst>
      <p:ext uri="{BB962C8B-B14F-4D97-AF65-F5344CB8AC3E}">
        <p14:creationId xmlns:p14="http://schemas.microsoft.com/office/powerpoint/2010/main" xmlns="" val="4220295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9158" y="0"/>
            <a:ext cx="6757985" cy="1143000"/>
          </a:xfrm>
        </p:spPr>
        <p:txBody>
          <a:bodyPr>
            <a:normAutofit fontScale="90000"/>
          </a:bodyPr>
          <a:lstStyle/>
          <a:p>
            <a:r>
              <a:rPr lang="es-ES" dirty="0" smtClean="0"/>
              <a:t>Enfoque de evaluación en Matemática (1)</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xmlns="" val="156115048"/>
              </p:ext>
            </p:extLst>
          </p:nvPr>
        </p:nvGraphicFramePr>
        <p:xfrm>
          <a:off x="471715" y="1270000"/>
          <a:ext cx="8225428" cy="5504080"/>
        </p:xfrm>
        <a:graphic>
          <a:graphicData uri="http://schemas.openxmlformats.org/drawingml/2006/table">
            <a:tbl>
              <a:tblPr firstRow="1" bandRow="1">
                <a:tableStyleId>{5C22544A-7EE6-4342-B048-85BDC9FD1C3A}</a:tableStyleId>
              </a:tblPr>
              <a:tblGrid>
                <a:gridCol w="475850"/>
                <a:gridCol w="569755"/>
                <a:gridCol w="7179823"/>
              </a:tblGrid>
              <a:tr h="593800">
                <a:tc gridSpan="2">
                  <a:txBody>
                    <a:bodyPr/>
                    <a:lstStyle/>
                    <a:p>
                      <a:r>
                        <a:rPr lang="es-ES" sz="1700" dirty="0" smtClean="0"/>
                        <a:t>Qué</a:t>
                      </a:r>
                      <a:r>
                        <a:rPr lang="es-ES" sz="1700" baseline="0" dirty="0" smtClean="0"/>
                        <a:t> evalúa</a:t>
                      </a:r>
                      <a:endParaRPr lang="es-ES" sz="1700" dirty="0"/>
                    </a:p>
                  </a:txBody>
                  <a:tcPr/>
                </a:tc>
                <a:tc hMerge="1">
                  <a:txBody>
                    <a:bodyPr/>
                    <a:lstStyle/>
                    <a:p>
                      <a:endParaRPr lang="es-ES" dirty="0"/>
                    </a:p>
                  </a:txBody>
                  <a:tcPr/>
                </a:tc>
                <a:tc>
                  <a:txBody>
                    <a:bodyPr/>
                    <a:lstStyle/>
                    <a:p>
                      <a:r>
                        <a:rPr lang="es-ES" sz="1700" dirty="0" smtClean="0"/>
                        <a:t>Descripción</a:t>
                      </a:r>
                      <a:endParaRPr lang="es-ES" sz="1700" dirty="0"/>
                    </a:p>
                  </a:txBody>
                  <a:tcPr/>
                </a:tc>
              </a:tr>
              <a:tr h="741124">
                <a:tc rowSpan="5">
                  <a:txBody>
                    <a:bodyPr/>
                    <a:lstStyle/>
                    <a:p>
                      <a:pPr algn="ctr"/>
                      <a:r>
                        <a:rPr lang="es-ES" sz="1800" b="1" dirty="0" smtClean="0"/>
                        <a:t>Dominio</a:t>
                      </a:r>
                      <a:endParaRPr lang="es-ES" sz="1800" b="1" dirty="0"/>
                    </a:p>
                  </a:txBody>
                  <a:tcPr vert="vert270"/>
                </a:tc>
                <a:tc>
                  <a:txBody>
                    <a:bodyPr/>
                    <a:lstStyle/>
                    <a:p>
                      <a:r>
                        <a:rPr lang="es-ES_tradnl" sz="1200" b="0" dirty="0" smtClean="0"/>
                        <a:t>Numérico</a:t>
                      </a:r>
                      <a:endParaRPr lang="es-ES" sz="1200" b="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dirty="0" smtClean="0"/>
                        <a:t>Significado del número y la estructura del sistema de numeración, interpretación de situaciones referentes a la representación y construcción de relaciones numéricas en diversos contextos, utilización de las operaciones adecuadas a la situación que se le presenta.</a:t>
                      </a:r>
                    </a:p>
                  </a:txBody>
                  <a:tcPr/>
                </a:tc>
              </a:tr>
              <a:tr h="1073351">
                <a:tc vMerge="1">
                  <a:txBody>
                    <a:bodyPr/>
                    <a:lstStyle/>
                    <a:p>
                      <a:endParaRPr lang="es-ES" dirty="0"/>
                    </a:p>
                  </a:txBody>
                  <a:tcPr/>
                </a:tc>
                <a:tc>
                  <a:txBody>
                    <a:bodyPr/>
                    <a:lstStyle/>
                    <a:p>
                      <a:r>
                        <a:rPr lang="es-ES_tradnl" sz="1200" b="0" dirty="0" smtClean="0"/>
                        <a:t>Geométrico</a:t>
                      </a:r>
                      <a:endParaRPr lang="es-ES" sz="1200" b="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dirty="0" smtClean="0"/>
                        <a:t>Significado de los atributos y propiedades de figuras y objetos bidimensionales y tridimensionales. Lectura, interpretación y representación de los mismos. Reconocimiento y aplicación de traslaciones y giros de una figura, lectura e interpretación de desplazamientos y rotaciones de la misma en el plano. Interpretación de los diseños y construcciones de cuerpos y figuras geométricas, representaciones de ángulos, polígonos y sus clasificaciones.</a:t>
                      </a:r>
                    </a:p>
                  </a:txBody>
                  <a:tcPr/>
                </a:tc>
              </a:tr>
              <a:tr h="1053994">
                <a:tc vMerge="1">
                  <a:txBody>
                    <a:bodyPr/>
                    <a:lstStyle/>
                    <a:p>
                      <a:pPr algn="ctr"/>
                      <a:endParaRPr lang="es-ES" sz="1800" b="1" dirty="0"/>
                    </a:p>
                  </a:txBody>
                  <a:tcPr vert="vert270"/>
                </a:tc>
                <a:tc>
                  <a:txBody>
                    <a:bodyPr/>
                    <a:lstStyle/>
                    <a:p>
                      <a:r>
                        <a:rPr lang="es-ES" sz="1200" b="0" dirty="0" smtClean="0"/>
                        <a:t>De la medición</a:t>
                      </a:r>
                      <a:endParaRPr lang="es-ES" sz="1200" b="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dirty="0" smtClean="0"/>
                        <a:t>Reconocer y diferenciar diversas magnitudes, así como la interpretación de situaciones en las que se hacen con pertinencia estimaciones de las mismas y de rangos. Seleccionar y usar unidades de medida y patrones.</a:t>
                      </a:r>
                    </a:p>
                    <a:p>
                      <a:pPr marL="0" marR="0" indent="0" algn="l" defTabSz="914400" rtl="0" eaLnBrk="1" fontAlgn="auto" latinLnBrk="0" hangingPunct="1">
                        <a:lnSpc>
                          <a:spcPct val="100000"/>
                        </a:lnSpc>
                        <a:spcBef>
                          <a:spcPts val="0"/>
                        </a:spcBef>
                        <a:spcAft>
                          <a:spcPts val="0"/>
                        </a:spcAft>
                        <a:buClrTx/>
                        <a:buSzTx/>
                        <a:buFontTx/>
                        <a:buNone/>
                        <a:tabLst/>
                        <a:defRPr/>
                      </a:pPr>
                      <a:r>
                        <a:rPr lang="es-ES" sz="1300" dirty="0" smtClean="0"/>
                        <a:t>Usar adecuadamente las monedas y reconocer las relaciones entre sus magnitudes, justificación de procedimientos y validación de soluciones.</a:t>
                      </a:r>
                    </a:p>
                  </a:txBody>
                  <a:tcPr/>
                </a:tc>
              </a:tr>
              <a:tr h="907237">
                <a:tc vMerge="1">
                  <a:txBody>
                    <a:bodyPr/>
                    <a:lstStyle/>
                    <a:p>
                      <a:pPr algn="ctr"/>
                      <a:endParaRPr lang="es-ES" sz="1800" b="1" dirty="0"/>
                    </a:p>
                  </a:txBody>
                  <a:tcPr vert="vert270"/>
                </a:tc>
                <a:tc>
                  <a:txBody>
                    <a:bodyPr/>
                    <a:lstStyle/>
                    <a:p>
                      <a:r>
                        <a:rPr lang="es-ES" sz="1200" b="0" dirty="0" smtClean="0"/>
                        <a:t>Estadístico</a:t>
                      </a:r>
                      <a:endParaRPr lang="es-ES" sz="1200" b="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dirty="0" smtClean="0"/>
                        <a:t>Interpretación de situaciones, selección, recolección, organización e interpretación de información. Reconocer e identificar las relaciones entre los datos.</a:t>
                      </a:r>
                      <a:r>
                        <a:rPr lang="es-ES" sz="1300" baseline="0" dirty="0" smtClean="0"/>
                        <a:t> </a:t>
                      </a:r>
                      <a:r>
                        <a:rPr lang="es-ES" sz="1300" dirty="0" smtClean="0"/>
                        <a:t>Identificación y uso de medidas de tendencia central,</a:t>
                      </a:r>
                      <a:r>
                        <a:rPr lang="es-ES" sz="1300" baseline="0" dirty="0" smtClean="0"/>
                        <a:t> y su</a:t>
                      </a:r>
                      <a:r>
                        <a:rPr lang="es-ES" sz="1300" dirty="0" smtClean="0"/>
                        <a:t> relación. Uso oportuno de diversas representaciones de datos para la resolución de problemas, justificación de procedimientos y la validación de soluciones.</a:t>
                      </a:r>
                    </a:p>
                  </a:txBody>
                  <a:tcPr/>
                </a:tc>
              </a:tr>
              <a:tr h="1073351">
                <a:tc vMerge="1">
                  <a:txBody>
                    <a:bodyPr/>
                    <a:lstStyle/>
                    <a:p>
                      <a:pPr algn="ctr"/>
                      <a:endParaRPr lang="es-ES" sz="1800" b="1" dirty="0"/>
                    </a:p>
                  </a:txBody>
                  <a:tcPr vert="vert270"/>
                </a:tc>
                <a:tc>
                  <a:txBody>
                    <a:bodyPr/>
                    <a:lstStyle/>
                    <a:p>
                      <a:r>
                        <a:rPr lang="es-ES" sz="1200" b="0" dirty="0" smtClean="0"/>
                        <a:t>De la variación</a:t>
                      </a:r>
                      <a:endParaRPr lang="es-ES" sz="1200" b="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dirty="0" smtClean="0"/>
                        <a:t>Identificar regularidades y patrones numéricos y geométricos en representaciones diversas.</a:t>
                      </a:r>
                      <a:r>
                        <a:rPr lang="es-ES" sz="1300" baseline="0" dirty="0" smtClean="0"/>
                        <a:t> </a:t>
                      </a:r>
                      <a:r>
                        <a:rPr lang="es-ES" sz="1300" dirty="0" smtClean="0"/>
                        <a:t>Descripción de fenómenos de cambio y dependencia. Noción de función, uso de conceptos y procedimientos asociados a la variación directa, a la proporcionalidad y a la variación inversa en contextos aritméticos y geométricos. Uso pertinente de las diversas representaciones de relaciones matemáticas y sus variaciones. Justificación de procedimientos y validación de soluciones.</a:t>
                      </a:r>
                    </a:p>
                  </a:txBody>
                  <a:tcPr/>
                </a:tc>
              </a:tr>
            </a:tbl>
          </a:graphicData>
        </a:graphic>
      </p:graphicFrame>
    </p:spTree>
    <p:extLst>
      <p:ext uri="{BB962C8B-B14F-4D97-AF65-F5344CB8AC3E}">
        <p14:creationId xmlns:p14="http://schemas.microsoft.com/office/powerpoint/2010/main" xmlns="" val="173310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Dominio de la Medición</a:t>
            </a:r>
            <a:endParaRPr lang="es-CL" dirty="0"/>
          </a:p>
        </p:txBody>
      </p:sp>
      <p:sp>
        <p:nvSpPr>
          <p:cNvPr id="3" name="2 Marcador de contenido"/>
          <p:cNvSpPr>
            <a:spLocks noGrp="1"/>
          </p:cNvSpPr>
          <p:nvPr>
            <p:ph idx="1"/>
          </p:nvPr>
        </p:nvSpPr>
        <p:spPr/>
        <p:txBody>
          <a:bodyPr/>
          <a:lstStyle/>
          <a:p>
            <a:pPr marL="0" indent="0" defTabSz="914400">
              <a:spcBef>
                <a:spcPts val="0"/>
              </a:spcBef>
              <a:buNone/>
              <a:defRPr/>
            </a:pPr>
            <a:r>
              <a:rPr lang="es-ES" dirty="0"/>
              <a:t>Reconocer y diferenciar diversas magnitudes, así como la interpretación de situaciones en las que se hacen con pertinencia estimaciones de las mismas y de rangos. Seleccionar y usar unidades de medida y patrones.</a:t>
            </a:r>
          </a:p>
          <a:p>
            <a:pPr marL="0" indent="0" defTabSz="914400">
              <a:spcBef>
                <a:spcPts val="0"/>
              </a:spcBef>
              <a:buNone/>
              <a:defRPr/>
            </a:pPr>
            <a:r>
              <a:rPr lang="es-ES" dirty="0"/>
              <a:t>Usar adecuadamente las monedas y reconocer las relaciones entre sus magnitudes, justificación de procedimientos y validación de soluciones.</a:t>
            </a:r>
          </a:p>
          <a:p>
            <a:endParaRPr lang="es-CL" dirty="0"/>
          </a:p>
        </p:txBody>
      </p:sp>
    </p:spTree>
    <p:extLst>
      <p:ext uri="{BB962C8B-B14F-4D97-AF65-F5344CB8AC3E}">
        <p14:creationId xmlns:p14="http://schemas.microsoft.com/office/powerpoint/2010/main" xmlns="" val="345755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Enfoque de evaluación en </a:t>
            </a:r>
            <a:r>
              <a:rPr lang="es-ES" dirty="0" smtClean="0"/>
              <a:t>Matemática (2)</a:t>
            </a:r>
            <a:endParaRPr lang="es-ES" dirty="0"/>
          </a:p>
        </p:txBody>
      </p:sp>
      <p:graphicFrame>
        <p:nvGraphicFramePr>
          <p:cNvPr id="4" name="3 Marcador de contenido"/>
          <p:cNvGraphicFramePr>
            <a:graphicFrameLocks noGrp="1"/>
          </p:cNvGraphicFramePr>
          <p:nvPr>
            <p:ph sz="quarter" idx="10"/>
            <p:extLst>
              <p:ext uri="{D42A27DB-BD31-4B8C-83A1-F6EECF244321}">
                <p14:modId xmlns:p14="http://schemas.microsoft.com/office/powerpoint/2010/main" xmlns="" val="506322916"/>
              </p:ext>
            </p:extLst>
          </p:nvPr>
        </p:nvGraphicFramePr>
        <p:xfrm>
          <a:off x="467544" y="1916832"/>
          <a:ext cx="8568183" cy="3168352"/>
        </p:xfrm>
        <a:graphic>
          <a:graphicData uri="http://schemas.openxmlformats.org/drawingml/2006/table">
            <a:tbl>
              <a:tblPr firstRow="1" bandRow="1">
                <a:tableStyleId>{5C22544A-7EE6-4342-B048-85BDC9FD1C3A}</a:tableStyleId>
              </a:tblPr>
              <a:tblGrid>
                <a:gridCol w="495679"/>
                <a:gridCol w="1610061"/>
                <a:gridCol w="6462443"/>
              </a:tblGrid>
              <a:tr h="503510">
                <a:tc gridSpan="2">
                  <a:txBody>
                    <a:bodyPr/>
                    <a:lstStyle/>
                    <a:p>
                      <a:r>
                        <a:rPr lang="es-ES" dirty="0" smtClean="0"/>
                        <a:t>Qué</a:t>
                      </a:r>
                      <a:r>
                        <a:rPr lang="es-ES" baseline="0" dirty="0" smtClean="0"/>
                        <a:t> evalúa</a:t>
                      </a:r>
                      <a:endParaRPr lang="es-ES" dirty="0"/>
                    </a:p>
                  </a:txBody>
                  <a:tcPr/>
                </a:tc>
                <a:tc hMerge="1">
                  <a:txBody>
                    <a:bodyPr/>
                    <a:lstStyle/>
                    <a:p>
                      <a:endParaRPr lang="es-ES" dirty="0"/>
                    </a:p>
                  </a:txBody>
                  <a:tcPr/>
                </a:tc>
                <a:tc>
                  <a:txBody>
                    <a:bodyPr/>
                    <a:lstStyle/>
                    <a:p>
                      <a:r>
                        <a:rPr lang="es-ES" dirty="0" smtClean="0"/>
                        <a:t>Descripción</a:t>
                      </a:r>
                      <a:endParaRPr lang="es-ES" dirty="0"/>
                    </a:p>
                  </a:txBody>
                  <a:tcPr/>
                </a:tc>
              </a:tr>
              <a:tr h="864642">
                <a:tc rowSpan="3">
                  <a:txBody>
                    <a:bodyPr/>
                    <a:lstStyle/>
                    <a:p>
                      <a:pPr algn="ctr"/>
                      <a:r>
                        <a:rPr lang="es-ES" sz="1800" b="1" kern="1200" dirty="0" smtClean="0">
                          <a:solidFill>
                            <a:schemeClr val="dk1"/>
                          </a:solidFill>
                          <a:latin typeface="+mn-lt"/>
                          <a:ea typeface="+mn-ea"/>
                          <a:cs typeface="+mn-cs"/>
                        </a:rPr>
                        <a:t>Proceso cognitivo</a:t>
                      </a:r>
                      <a:endParaRPr lang="es-ES" sz="1800" b="1" kern="1200" dirty="0">
                        <a:solidFill>
                          <a:schemeClr val="dk1"/>
                        </a:solidFill>
                        <a:latin typeface="+mn-lt"/>
                        <a:ea typeface="+mn-ea"/>
                        <a:cs typeface="+mn-cs"/>
                      </a:endParaRPr>
                    </a:p>
                  </a:txBody>
                  <a:tcPr vert="vert270"/>
                </a:tc>
                <a:tc>
                  <a:txBody>
                    <a:bodyPr/>
                    <a:lstStyle/>
                    <a:p>
                      <a:r>
                        <a:rPr lang="es-ES" sz="1500" dirty="0" smtClean="0"/>
                        <a:t>Reconocimiento de objetos y elementos</a:t>
                      </a:r>
                      <a:endParaRPr lang="es-ES" sz="1500" dirty="0"/>
                    </a:p>
                  </a:txBody>
                  <a:tcPr/>
                </a:tc>
                <a:tc>
                  <a:txBody>
                    <a:bodyPr/>
                    <a:lstStyle/>
                    <a:p>
                      <a:r>
                        <a:rPr lang="es-ES" sz="1400" dirty="0" smtClean="0"/>
                        <a:t>Identificación de hechos, conceptos, relaciones y propiedades matemáticas, expresados de manera directa y explícita en el enunciado.</a:t>
                      </a:r>
                      <a:endParaRPr lang="es-ES" sz="1400" dirty="0"/>
                    </a:p>
                  </a:txBody>
                  <a:tcPr/>
                </a:tc>
              </a:tr>
              <a:tr h="936104">
                <a:tc vMerge="1">
                  <a:txBody>
                    <a:bodyPr/>
                    <a:lstStyle/>
                    <a:p>
                      <a:endParaRPr lang="es-ES" dirty="0"/>
                    </a:p>
                  </a:txBody>
                  <a:tcPr/>
                </a:tc>
                <a:tc>
                  <a:txBody>
                    <a:bodyPr/>
                    <a:lstStyle/>
                    <a:p>
                      <a:r>
                        <a:rPr lang="es-ES" sz="1500" dirty="0" smtClean="0"/>
                        <a:t>Solución de problemas simples</a:t>
                      </a:r>
                      <a:endParaRPr lang="es-ES" sz="1500" dirty="0"/>
                    </a:p>
                  </a:txBody>
                  <a:tcPr/>
                </a:tc>
                <a:tc>
                  <a:txBody>
                    <a:bodyPr/>
                    <a:lstStyle/>
                    <a:p>
                      <a:r>
                        <a:rPr lang="es-ES" sz="1400" dirty="0" smtClean="0"/>
                        <a:t>Uso de información matemática que está explícita en el enunciado, referida a una sola variable, y el establecimiento de relaciones directas necesarias para llegar a la solución.</a:t>
                      </a:r>
                      <a:endParaRPr lang="es-ES" sz="1400" dirty="0"/>
                    </a:p>
                  </a:txBody>
                  <a:tcPr/>
                </a:tc>
              </a:tr>
              <a:tr h="864096">
                <a:tc vMerge="1">
                  <a:txBody>
                    <a:bodyPr/>
                    <a:lstStyle/>
                    <a:p>
                      <a:endParaRPr lang="es-ES" dirty="0"/>
                    </a:p>
                  </a:txBody>
                  <a:tcPr/>
                </a:tc>
                <a:tc>
                  <a:txBody>
                    <a:bodyPr/>
                    <a:lstStyle/>
                    <a:p>
                      <a:r>
                        <a:rPr lang="es-ES" sz="1500" dirty="0" smtClean="0"/>
                        <a:t>Solución de problemas complejos</a:t>
                      </a:r>
                      <a:endParaRPr lang="es-ES" sz="1500" dirty="0"/>
                    </a:p>
                  </a:txBody>
                  <a:tcPr/>
                </a:tc>
                <a:tc>
                  <a:txBody>
                    <a:bodyPr/>
                    <a:lstStyle/>
                    <a:p>
                      <a:r>
                        <a:rPr lang="es-ES" sz="1400" dirty="0" smtClean="0"/>
                        <a:t>Requiere la reorganización de la información matemática presentada en el enunciado y la estructuración de una propuesta de solución a partir de relaciones no explícitas, en las que se involucra más de una variable.</a:t>
                      </a:r>
                      <a:endParaRPr lang="es-ES" sz="1400" dirty="0"/>
                    </a:p>
                  </a:txBody>
                  <a:tcPr/>
                </a:tc>
              </a:tr>
            </a:tbl>
          </a:graphicData>
        </a:graphic>
      </p:graphicFrame>
    </p:spTree>
    <p:extLst>
      <p:ext uri="{BB962C8B-B14F-4D97-AF65-F5344CB8AC3E}">
        <p14:creationId xmlns:p14="http://schemas.microsoft.com/office/powerpoint/2010/main" xmlns="" val="51261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Proceso Cognitivo: Solución </a:t>
            </a:r>
            <a:r>
              <a:rPr lang="es-ES" dirty="0"/>
              <a:t>de problemas </a:t>
            </a:r>
            <a:r>
              <a:rPr lang="es-ES" dirty="0" smtClean="0"/>
              <a:t>simples</a:t>
            </a:r>
            <a:endParaRPr lang="es-CL" dirty="0"/>
          </a:p>
        </p:txBody>
      </p:sp>
      <p:sp>
        <p:nvSpPr>
          <p:cNvPr id="3" name="2 Marcador de contenido"/>
          <p:cNvSpPr>
            <a:spLocks noGrp="1"/>
          </p:cNvSpPr>
          <p:nvPr>
            <p:ph idx="1"/>
          </p:nvPr>
        </p:nvSpPr>
        <p:spPr/>
        <p:txBody>
          <a:bodyPr/>
          <a:lstStyle/>
          <a:p>
            <a:r>
              <a:rPr lang="es-ES" dirty="0"/>
              <a:t>Uso de información matemática que está explícita en el enunciado, referida a una sola variable, y el establecimiento de relaciones directas necesarias para llegar a la solución.</a:t>
            </a:r>
          </a:p>
          <a:p>
            <a:endParaRPr lang="es-CL" dirty="0"/>
          </a:p>
        </p:txBody>
      </p:sp>
    </p:spTree>
    <p:extLst>
      <p:ext uri="{BB962C8B-B14F-4D97-AF65-F5344CB8AC3E}">
        <p14:creationId xmlns:p14="http://schemas.microsoft.com/office/powerpoint/2010/main" xmlns="" val="1441466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_tradnl" sz="4000" dirty="0" smtClean="0"/>
              <a:t>Promedio de Países en Prueba de Matemática de  3er Grado</a:t>
            </a:r>
            <a:endParaRPr lang="es-CL" sz="4000" dirty="0"/>
          </a:p>
        </p:txBody>
      </p:sp>
      <p:graphicFrame>
        <p:nvGraphicFramePr>
          <p:cNvPr id="2" name="1 Tabla"/>
          <p:cNvGraphicFramePr>
            <a:graphicFrameLocks noGrp="1"/>
          </p:cNvGraphicFramePr>
          <p:nvPr>
            <p:extLst>
              <p:ext uri="{D42A27DB-BD31-4B8C-83A1-F6EECF244321}">
                <p14:modId xmlns:p14="http://schemas.microsoft.com/office/powerpoint/2010/main" xmlns="" val="2162450016"/>
              </p:ext>
            </p:extLst>
          </p:nvPr>
        </p:nvGraphicFramePr>
        <p:xfrm>
          <a:off x="467544" y="1556792"/>
          <a:ext cx="8208912" cy="4681119"/>
        </p:xfrm>
        <a:graphic>
          <a:graphicData uri="http://schemas.openxmlformats.org/drawingml/2006/table">
            <a:tbl>
              <a:tblPr firstCol="1" bandRow="1">
                <a:tableStyleId>{5C22544A-7EE6-4342-B048-85BDC9FD1C3A}</a:tableStyleId>
              </a:tblPr>
              <a:tblGrid>
                <a:gridCol w="2228286"/>
                <a:gridCol w="2128236"/>
                <a:gridCol w="1799919"/>
                <a:gridCol w="2052471"/>
              </a:tblGrid>
              <a:tr h="477995">
                <a:tc>
                  <a:txBody>
                    <a:bodyPr/>
                    <a:lstStyle/>
                    <a:p>
                      <a:pPr marL="228600" algn="ctr">
                        <a:lnSpc>
                          <a:spcPct val="115000"/>
                        </a:lnSpc>
                        <a:spcAft>
                          <a:spcPts val="0"/>
                        </a:spcAft>
                      </a:pPr>
                      <a:r>
                        <a:rPr lang="es-ES_tradnl" sz="1400" dirty="0">
                          <a:effectLst/>
                        </a:rPr>
                        <a:t>País</a:t>
                      </a:r>
                      <a:endParaRPr lang="es-CL" sz="1400" dirty="0">
                        <a:effectLst/>
                        <a:latin typeface="Calibri"/>
                        <a:ea typeface="Calibri"/>
                        <a:cs typeface="Times New Roman"/>
                      </a:endParaRPr>
                    </a:p>
                  </a:txBody>
                  <a:tcPr marL="68580" marR="68580" marT="0" marB="0" anchor="ctr"/>
                </a:tc>
                <a:tc>
                  <a:txBody>
                    <a:bodyPr/>
                    <a:lstStyle/>
                    <a:p>
                      <a:pPr marL="228600" algn="ctr">
                        <a:lnSpc>
                          <a:spcPct val="115000"/>
                        </a:lnSpc>
                        <a:spcAft>
                          <a:spcPts val="0"/>
                        </a:spcAft>
                      </a:pPr>
                      <a:r>
                        <a:rPr lang="es-ES_tradnl" sz="1400">
                          <a:effectLst/>
                        </a:rPr>
                        <a:t>Puntaje promedio en la prueba </a:t>
                      </a:r>
                      <a:endParaRPr lang="es-CL"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a:effectLst/>
                        </a:rPr>
                        <a:t>Error estándar</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Comparación con el promedio de países</a:t>
                      </a:r>
                      <a:endParaRPr lang="es-CL" sz="1400">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Argentina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717</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4.83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dirty="0">
                          <a:effectLst/>
                        </a:rPr>
                        <a:t>Brasil</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727</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6.05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Chile</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787</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4.04</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54966">
                <a:tc>
                  <a:txBody>
                    <a:bodyPr/>
                    <a:lstStyle/>
                    <a:p>
                      <a:pPr marL="228600" algn="l">
                        <a:lnSpc>
                          <a:spcPct val="115000"/>
                        </a:lnSpc>
                        <a:spcAft>
                          <a:spcPts val="0"/>
                        </a:spcAft>
                      </a:pPr>
                      <a:r>
                        <a:rPr lang="es-ES_tradnl" sz="1400">
                          <a:effectLst/>
                        </a:rPr>
                        <a:t>Colombia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694</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7.80</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b="1" dirty="0" smtClean="0">
                          <a:effectLst/>
                        </a:rPr>
                        <a:t>o</a:t>
                      </a:r>
                      <a:endParaRPr lang="es-CL" sz="1400" b="1" dirty="0">
                        <a:effectLst/>
                        <a:latin typeface="+mn-lt"/>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Costa Rica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750</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2.86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54966">
                <a:tc>
                  <a:txBody>
                    <a:bodyPr/>
                    <a:lstStyle/>
                    <a:p>
                      <a:pPr marL="228600" algn="l">
                        <a:lnSpc>
                          <a:spcPct val="115000"/>
                        </a:lnSpc>
                        <a:spcAft>
                          <a:spcPts val="0"/>
                        </a:spcAft>
                      </a:pPr>
                      <a:r>
                        <a:rPr lang="es-ES_tradnl" sz="1400">
                          <a:effectLst/>
                        </a:rPr>
                        <a:t>Ecuador</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703</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4.75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b="1" dirty="0" smtClean="0">
                          <a:effectLst/>
                        </a:rPr>
                        <a:t>o</a:t>
                      </a:r>
                      <a:endParaRPr lang="es-CL" sz="1400" b="1" dirty="0">
                        <a:effectLst/>
                        <a:latin typeface="+mn-lt"/>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Guatemala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672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3.28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Honduras</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680</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4.97</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México</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741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3.26</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Nicaragua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653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3.07</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Panamá</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664</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4.45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Paraguay</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652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5.42</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Perú</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716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4.10</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Rep. Dominicana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602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3.68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a:effectLst/>
                        </a:rPr>
                        <a:t>Uruguay</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742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7.96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31771">
                <a:tc>
                  <a:txBody>
                    <a:bodyPr/>
                    <a:lstStyle/>
                    <a:p>
                      <a:pPr marL="228600" algn="l">
                        <a:lnSpc>
                          <a:spcPct val="115000"/>
                        </a:lnSpc>
                        <a:spcAft>
                          <a:spcPts val="0"/>
                        </a:spcAft>
                      </a:pPr>
                      <a:r>
                        <a:rPr lang="es-ES_tradnl" sz="1400" b="1" dirty="0">
                          <a:solidFill>
                            <a:schemeClr val="tx1"/>
                          </a:solidFill>
                          <a:effectLst/>
                        </a:rPr>
                        <a:t>Promedio países</a:t>
                      </a:r>
                      <a:endParaRPr lang="es-CL" sz="1400" b="1" dirty="0">
                        <a:solidFill>
                          <a:schemeClr val="tx1"/>
                        </a:solidFill>
                        <a:effectLst/>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algn="ctr">
                        <a:lnSpc>
                          <a:spcPct val="115000"/>
                        </a:lnSpc>
                        <a:spcAft>
                          <a:spcPts val="0"/>
                        </a:spcAft>
                      </a:pPr>
                      <a:r>
                        <a:rPr lang="es-CL" sz="1400" b="1" dirty="0">
                          <a:effectLst/>
                        </a:rPr>
                        <a:t>700</a:t>
                      </a:r>
                      <a:endParaRPr lang="es-CL" sz="1400" b="1" dirty="0">
                        <a:effectLst/>
                        <a:latin typeface="Calibri"/>
                        <a:ea typeface="Calibri"/>
                        <a:cs typeface="Times New Roman"/>
                      </a:endParaRPr>
                    </a:p>
                  </a:txBody>
                  <a:tcPr marL="68580" marR="68580" marT="0" marB="0" anchor="b">
                    <a:solidFill>
                      <a:schemeClr val="accent3">
                        <a:lumMod val="60000"/>
                        <a:lumOff val="40000"/>
                      </a:schemeClr>
                    </a:solidFill>
                  </a:tcPr>
                </a:tc>
                <a:tc>
                  <a:txBody>
                    <a:bodyPr/>
                    <a:lstStyle/>
                    <a:p>
                      <a:pPr algn="ctr">
                        <a:lnSpc>
                          <a:spcPct val="115000"/>
                        </a:lnSpc>
                        <a:spcAft>
                          <a:spcPts val="0"/>
                        </a:spcAft>
                      </a:pPr>
                      <a:r>
                        <a:rPr lang="es-CL" sz="1400" b="1" dirty="0">
                          <a:effectLst/>
                        </a:rPr>
                        <a:t>1.28</a:t>
                      </a:r>
                      <a:endParaRPr lang="es-CL" sz="1400" b="1" dirty="0">
                        <a:effectLst/>
                        <a:latin typeface="Calibri"/>
                        <a:ea typeface="Calibri"/>
                        <a:cs typeface="Times New Roman"/>
                      </a:endParaRPr>
                    </a:p>
                  </a:txBody>
                  <a:tcPr marL="68580" marR="68580" marT="0" marB="0" anchor="b">
                    <a:solidFill>
                      <a:schemeClr val="accent3">
                        <a:lumMod val="60000"/>
                        <a:lumOff val="40000"/>
                      </a:schemeClr>
                    </a:solidFill>
                  </a:tcPr>
                </a:tc>
                <a:tc>
                  <a:txBody>
                    <a:bodyPr/>
                    <a:lstStyle/>
                    <a:p>
                      <a:pPr marL="228600" algn="ctr">
                        <a:lnSpc>
                          <a:spcPct val="115000"/>
                        </a:lnSpc>
                        <a:spcAft>
                          <a:spcPts val="0"/>
                        </a:spcAft>
                      </a:pPr>
                      <a:r>
                        <a:rPr lang="es-ES_tradnl" sz="1400" b="1" dirty="0">
                          <a:effectLst/>
                        </a:rPr>
                        <a:t> </a:t>
                      </a:r>
                      <a:endParaRPr lang="es-CL" sz="1400" b="1" dirty="0">
                        <a:effectLst/>
                        <a:latin typeface="Calibri"/>
                        <a:ea typeface="Calibri"/>
                        <a:cs typeface="Times New Roman"/>
                      </a:endParaRPr>
                    </a:p>
                  </a:txBody>
                  <a:tcPr marL="68580" marR="68580" marT="0" marB="0" anchor="ctr">
                    <a:solidFill>
                      <a:schemeClr val="accent3">
                        <a:lumMod val="60000"/>
                        <a:lumOff val="40000"/>
                      </a:schemeClr>
                    </a:solidFill>
                  </a:tcPr>
                </a:tc>
              </a:tr>
              <a:tr h="231771">
                <a:tc>
                  <a:txBody>
                    <a:bodyPr/>
                    <a:lstStyle/>
                    <a:p>
                      <a:pPr marL="228600" algn="l">
                        <a:lnSpc>
                          <a:spcPct val="115000"/>
                        </a:lnSpc>
                        <a:spcAft>
                          <a:spcPts val="0"/>
                        </a:spcAft>
                      </a:pPr>
                      <a:r>
                        <a:rPr lang="es-ES_tradnl" sz="1400">
                          <a:effectLst/>
                        </a:rPr>
                        <a:t>Nuevo León</a:t>
                      </a:r>
                      <a:endParaRPr lang="es-CL"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CL" sz="1400" dirty="0">
                          <a:effectLst/>
                        </a:rPr>
                        <a:t>755</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3.60</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bl>
          </a:graphicData>
        </a:graphic>
      </p:graphicFrame>
      <p:sp>
        <p:nvSpPr>
          <p:cNvPr id="3" name="Rectangle 1"/>
          <p:cNvSpPr>
            <a:spLocks noChangeArrowheads="1"/>
          </p:cNvSpPr>
          <p:nvPr/>
        </p:nvSpPr>
        <p:spPr bwMode="auto">
          <a:xfrm>
            <a:off x="731838" y="2181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1800" b="0" i="0" u="none" strike="noStrike" cap="none" normalizeH="0" baseline="0" smtClean="0">
                <a:ln>
                  <a:noFill/>
                </a:ln>
                <a:solidFill>
                  <a:schemeClr val="tx1"/>
                </a:solidFill>
                <a:effectLst/>
                <a:latin typeface="Arial" pitchFamily="34" charset="0"/>
                <a:cs typeface="Arial" pitchFamily="34" charset="0"/>
              </a:rPr>
              <a:t/>
            </a:r>
            <a:br>
              <a:rPr kumimoji="0" lang="es-CL" altLang="es-CL" sz="1800" b="0" i="0" u="none" strike="noStrike" cap="none" normalizeH="0" baseline="0" smtClean="0">
                <a:ln>
                  <a:noFill/>
                </a:ln>
                <a:solidFill>
                  <a:schemeClr val="tx1"/>
                </a:solidFill>
                <a:effectLst/>
                <a:latin typeface="Arial" pitchFamily="34" charset="0"/>
                <a:cs typeface="Arial" pitchFamily="34" charset="0"/>
              </a:rPr>
            </a:br>
            <a:endParaRPr kumimoji="0" lang="es-CL" altLang="es-C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91780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3600" dirty="0" smtClean="0"/>
              <a:t>Variabilidad de Estudiantes en Puntuaciones de </a:t>
            </a:r>
            <a:r>
              <a:rPr lang="es-ES_tradnl" sz="3600" dirty="0"/>
              <a:t>Matemática de </a:t>
            </a:r>
            <a:r>
              <a:rPr lang="es-ES_tradnl" sz="3600" dirty="0" smtClean="0"/>
              <a:t>3er grado</a:t>
            </a:r>
            <a:endParaRPr lang="es-CL" sz="3600" dirty="0"/>
          </a:p>
        </p:txBody>
      </p:sp>
      <p:pic>
        <p:nvPicPr>
          <p:cNvPr id="4" name="3 Imagen"/>
          <p:cNvPicPr/>
          <p:nvPr/>
        </p:nvPicPr>
        <p:blipFill>
          <a:blip r:embed="rId2" cstate="print"/>
          <a:srcRect l="-24635" t="14865" r="-1233" b="3697"/>
          <a:stretch>
            <a:fillRect/>
          </a:stretch>
        </p:blipFill>
        <p:spPr bwMode="auto">
          <a:xfrm>
            <a:off x="3347864" y="6166955"/>
            <a:ext cx="2762250" cy="561975"/>
          </a:xfrm>
          <a:prstGeom prst="rect">
            <a:avLst/>
          </a:prstGeom>
          <a:noFill/>
          <a:ln w="9525">
            <a:noFill/>
            <a:miter lim="800000"/>
            <a:headEnd/>
            <a:tailEnd/>
          </a:ln>
        </p:spPr>
      </p:pic>
      <p:pic>
        <p:nvPicPr>
          <p:cNvPr id="5" name="4 Imagen"/>
          <p:cNvPicPr/>
          <p:nvPr/>
        </p:nvPicPr>
        <p:blipFill>
          <a:blip r:embed="rId3"/>
          <a:srcRect/>
          <a:stretch>
            <a:fillRect/>
          </a:stretch>
        </p:blipFill>
        <p:spPr bwMode="auto">
          <a:xfrm>
            <a:off x="395536" y="1628800"/>
            <a:ext cx="8352928" cy="4464496"/>
          </a:xfrm>
          <a:prstGeom prst="rect">
            <a:avLst/>
          </a:prstGeom>
          <a:noFill/>
          <a:ln w="9525">
            <a:noFill/>
            <a:miter lim="800000"/>
            <a:headEnd/>
            <a:tailEnd/>
          </a:ln>
        </p:spPr>
      </p:pic>
    </p:spTree>
    <p:extLst>
      <p:ext uri="{BB962C8B-B14F-4D97-AF65-F5344CB8AC3E}">
        <p14:creationId xmlns:p14="http://schemas.microsoft.com/office/powerpoint/2010/main" xmlns="" val="1345851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600" dirty="0" smtClean="0"/>
              <a:t>Distribución de Estudiantes en Niveles de Desempeño en </a:t>
            </a:r>
            <a:r>
              <a:rPr lang="es-ES_tradnl" sz="3600" dirty="0"/>
              <a:t>Matemática </a:t>
            </a:r>
            <a:r>
              <a:rPr lang="es-CL" sz="3600" dirty="0" smtClean="0"/>
              <a:t>de 3er Grado</a:t>
            </a:r>
            <a:endParaRPr lang="es-CL" sz="3600" dirty="0"/>
          </a:p>
        </p:txBody>
      </p:sp>
      <p:graphicFrame>
        <p:nvGraphicFramePr>
          <p:cNvPr id="3" name="2 Gráfico"/>
          <p:cNvGraphicFramePr/>
          <p:nvPr>
            <p:extLst>
              <p:ext uri="{D42A27DB-BD31-4B8C-83A1-F6EECF244321}">
                <p14:modId xmlns:p14="http://schemas.microsoft.com/office/powerpoint/2010/main" xmlns="" val="4262037499"/>
              </p:ext>
            </p:extLst>
          </p:nvPr>
        </p:nvGraphicFramePr>
        <p:xfrm>
          <a:off x="899592" y="1484784"/>
          <a:ext cx="6816080" cy="4712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21812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191407" y="274638"/>
            <a:ext cx="6720475" cy="1143000"/>
          </a:xfrm>
        </p:spPr>
        <p:txBody>
          <a:bodyPr>
            <a:normAutofit fontScale="90000"/>
          </a:bodyPr>
          <a:lstStyle/>
          <a:p>
            <a:r>
              <a:rPr lang="es-MX" dirty="0" smtClean="0"/>
              <a:t>Cronología general de actividades de TERCE</a:t>
            </a:r>
            <a:endParaRPr lang="es-MX" dirty="0"/>
          </a:p>
        </p:txBody>
      </p:sp>
      <p:sp>
        <p:nvSpPr>
          <p:cNvPr id="9" name="8 CuadroTexto"/>
          <p:cNvSpPr txBox="1"/>
          <p:nvPr/>
        </p:nvSpPr>
        <p:spPr>
          <a:xfrm>
            <a:off x="539552" y="2301078"/>
            <a:ext cx="1484142" cy="1200329"/>
          </a:xfrm>
          <a:prstGeom prst="rect">
            <a:avLst/>
          </a:prstGeom>
          <a:noFill/>
          <a:ln w="25400">
            <a:solidFill>
              <a:schemeClr val="accent1"/>
            </a:solidFill>
          </a:ln>
        </p:spPr>
        <p:txBody>
          <a:bodyPr wrap="square" rtlCol="0">
            <a:spAutoFit/>
          </a:bodyPr>
          <a:lstStyle/>
          <a:p>
            <a:pPr algn="ctr"/>
            <a:r>
              <a:rPr lang="es-MX" b="1" dirty="0" smtClean="0">
                <a:latin typeface="+mn-lt"/>
              </a:rPr>
              <a:t>2010</a:t>
            </a:r>
          </a:p>
          <a:p>
            <a:pPr algn="ctr"/>
            <a:r>
              <a:rPr lang="es-MX" b="1" dirty="0" smtClean="0">
                <a:latin typeface="+mn-lt"/>
              </a:rPr>
              <a:t>Análisis curricular</a:t>
            </a:r>
          </a:p>
          <a:p>
            <a:pPr algn="ctr"/>
            <a:endParaRPr lang="es-MX" b="1" dirty="0">
              <a:latin typeface="+mn-lt"/>
            </a:endParaRPr>
          </a:p>
        </p:txBody>
      </p:sp>
      <p:sp>
        <p:nvSpPr>
          <p:cNvPr id="10" name="9 CuadroTexto"/>
          <p:cNvSpPr txBox="1"/>
          <p:nvPr/>
        </p:nvSpPr>
        <p:spPr>
          <a:xfrm>
            <a:off x="1617249" y="3958159"/>
            <a:ext cx="1484142" cy="1200329"/>
          </a:xfrm>
          <a:prstGeom prst="rect">
            <a:avLst/>
          </a:prstGeom>
          <a:noFill/>
          <a:ln w="25400">
            <a:solidFill>
              <a:schemeClr val="accent1"/>
            </a:solidFill>
          </a:ln>
        </p:spPr>
        <p:txBody>
          <a:bodyPr wrap="square" rtlCol="0">
            <a:spAutoFit/>
          </a:bodyPr>
          <a:lstStyle/>
          <a:p>
            <a:pPr algn="ctr"/>
            <a:r>
              <a:rPr lang="es-MX" b="1" dirty="0" smtClean="0">
                <a:latin typeface="+mn-lt"/>
              </a:rPr>
              <a:t>2011</a:t>
            </a:r>
          </a:p>
          <a:p>
            <a:pPr algn="ctr"/>
            <a:r>
              <a:rPr lang="es-MX" b="1" dirty="0" smtClean="0">
                <a:latin typeface="+mn-lt"/>
              </a:rPr>
              <a:t>Construcción </a:t>
            </a:r>
            <a:r>
              <a:rPr lang="es-MX" b="1" dirty="0" err="1" smtClean="0">
                <a:latin typeface="+mn-lt"/>
              </a:rPr>
              <a:t>itemes</a:t>
            </a:r>
            <a:endParaRPr lang="es-MX" b="1" dirty="0" smtClean="0">
              <a:latin typeface="+mn-lt"/>
            </a:endParaRPr>
          </a:p>
          <a:p>
            <a:pPr algn="ctr"/>
            <a:endParaRPr lang="es-MX" b="1" dirty="0" smtClean="0">
              <a:latin typeface="+mn-lt"/>
            </a:endParaRPr>
          </a:p>
        </p:txBody>
      </p:sp>
      <p:sp>
        <p:nvSpPr>
          <p:cNvPr id="11" name="10 CuadroTexto"/>
          <p:cNvSpPr txBox="1"/>
          <p:nvPr/>
        </p:nvSpPr>
        <p:spPr>
          <a:xfrm>
            <a:off x="2771800" y="2301078"/>
            <a:ext cx="1484142" cy="1200329"/>
          </a:xfrm>
          <a:prstGeom prst="rect">
            <a:avLst/>
          </a:prstGeom>
          <a:noFill/>
          <a:ln w="25400">
            <a:solidFill>
              <a:schemeClr val="accent1"/>
            </a:solidFill>
          </a:ln>
        </p:spPr>
        <p:txBody>
          <a:bodyPr wrap="square" rtlCol="0">
            <a:spAutoFit/>
          </a:bodyPr>
          <a:lstStyle/>
          <a:p>
            <a:pPr algn="ctr"/>
            <a:r>
              <a:rPr lang="es-MX" b="1" dirty="0" smtClean="0">
                <a:latin typeface="+mn-lt"/>
              </a:rPr>
              <a:t>2012</a:t>
            </a:r>
          </a:p>
          <a:p>
            <a:pPr algn="ctr"/>
            <a:r>
              <a:rPr lang="es-MX" b="1" dirty="0" smtClean="0">
                <a:latin typeface="+mn-lt"/>
              </a:rPr>
              <a:t>Adaptaciones nacionales y Pilotaje</a:t>
            </a:r>
          </a:p>
        </p:txBody>
      </p:sp>
      <p:sp>
        <p:nvSpPr>
          <p:cNvPr id="12" name="11 CuadroTexto"/>
          <p:cNvSpPr txBox="1"/>
          <p:nvPr/>
        </p:nvSpPr>
        <p:spPr>
          <a:xfrm>
            <a:off x="4139952" y="3958158"/>
            <a:ext cx="1712277" cy="1200329"/>
          </a:xfrm>
          <a:prstGeom prst="rect">
            <a:avLst/>
          </a:prstGeom>
          <a:noFill/>
          <a:ln w="25400">
            <a:solidFill>
              <a:schemeClr val="accent1"/>
            </a:solidFill>
          </a:ln>
        </p:spPr>
        <p:txBody>
          <a:bodyPr wrap="square" rtlCol="0">
            <a:spAutoFit/>
          </a:bodyPr>
          <a:lstStyle/>
          <a:p>
            <a:pPr algn="ctr"/>
            <a:r>
              <a:rPr lang="es-MX" b="1" dirty="0" smtClean="0">
                <a:latin typeface="+mn-lt"/>
              </a:rPr>
              <a:t>2013</a:t>
            </a:r>
          </a:p>
          <a:p>
            <a:pPr algn="ctr"/>
            <a:r>
              <a:rPr lang="es-MX" b="1" dirty="0" smtClean="0">
                <a:latin typeface="+mn-lt"/>
              </a:rPr>
              <a:t>Análisis piloto y Aplicación definitiva</a:t>
            </a:r>
          </a:p>
        </p:txBody>
      </p:sp>
      <p:sp>
        <p:nvSpPr>
          <p:cNvPr id="13" name="12 CuadroTexto"/>
          <p:cNvSpPr txBox="1"/>
          <p:nvPr/>
        </p:nvSpPr>
        <p:spPr>
          <a:xfrm>
            <a:off x="5852229" y="2301077"/>
            <a:ext cx="1484142" cy="1200329"/>
          </a:xfrm>
          <a:prstGeom prst="rect">
            <a:avLst/>
          </a:prstGeom>
          <a:noFill/>
          <a:ln w="25400">
            <a:solidFill>
              <a:schemeClr val="accent1"/>
            </a:solidFill>
          </a:ln>
        </p:spPr>
        <p:txBody>
          <a:bodyPr wrap="square" rtlCol="0">
            <a:spAutoFit/>
          </a:bodyPr>
          <a:lstStyle/>
          <a:p>
            <a:pPr algn="ctr"/>
            <a:r>
              <a:rPr lang="es-MX" b="1" dirty="0" smtClean="0">
                <a:latin typeface="+mn-lt"/>
              </a:rPr>
              <a:t>2014</a:t>
            </a:r>
          </a:p>
          <a:p>
            <a:pPr algn="ctr"/>
            <a:r>
              <a:rPr lang="es-MX" b="1" dirty="0" smtClean="0">
                <a:latin typeface="+mn-lt"/>
              </a:rPr>
              <a:t>Análisis aplicación definitiva</a:t>
            </a:r>
          </a:p>
        </p:txBody>
      </p:sp>
      <p:cxnSp>
        <p:nvCxnSpPr>
          <p:cNvPr id="15" name="14 Conector recto de flecha"/>
          <p:cNvCxnSpPr/>
          <p:nvPr/>
        </p:nvCxnSpPr>
        <p:spPr>
          <a:xfrm>
            <a:off x="407963" y="3727938"/>
            <a:ext cx="8503920" cy="0"/>
          </a:xfrm>
          <a:prstGeom prst="straightConnector1">
            <a:avLst/>
          </a:prstGeom>
          <a:ln w="53975">
            <a:solidFill>
              <a:srgbClr val="C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13 CuadroTexto"/>
          <p:cNvSpPr txBox="1"/>
          <p:nvPr/>
        </p:nvSpPr>
        <p:spPr>
          <a:xfrm>
            <a:off x="6876256" y="3962755"/>
            <a:ext cx="1944216" cy="1200329"/>
          </a:xfrm>
          <a:prstGeom prst="rect">
            <a:avLst/>
          </a:prstGeom>
          <a:noFill/>
          <a:ln w="25400">
            <a:solidFill>
              <a:schemeClr val="accent1"/>
            </a:solidFill>
          </a:ln>
        </p:spPr>
        <p:txBody>
          <a:bodyPr wrap="square" rtlCol="0">
            <a:spAutoFit/>
          </a:bodyPr>
          <a:lstStyle/>
          <a:p>
            <a:pPr algn="ctr"/>
            <a:r>
              <a:rPr lang="es-MX" b="1" dirty="0" smtClean="0">
                <a:latin typeface="+mn-lt"/>
              </a:rPr>
              <a:t>2014-2015</a:t>
            </a:r>
          </a:p>
          <a:p>
            <a:pPr algn="ctr"/>
            <a:r>
              <a:rPr lang="es-MX" b="1" dirty="0" smtClean="0"/>
              <a:t>Informes de resultados y factores asociados</a:t>
            </a:r>
            <a:endParaRPr lang="es-MX" b="1" dirty="0" smtClean="0">
              <a:latin typeface="+mn-lt"/>
            </a:endParaRPr>
          </a:p>
        </p:txBody>
      </p:sp>
    </p:spTree>
    <p:custDataLst>
      <p:tags r:id="rId1"/>
    </p:custDataLst>
    <p:extLst>
      <p:ext uri="{BB962C8B-B14F-4D97-AF65-F5344CB8AC3E}">
        <p14:creationId xmlns:p14="http://schemas.microsoft.com/office/powerpoint/2010/main" xmlns="" val="275240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Ejemplo de Nivel I</a:t>
            </a:r>
            <a:br>
              <a:rPr lang="es-CL" dirty="0" smtClean="0"/>
            </a:br>
            <a:r>
              <a:rPr lang="es-CL" dirty="0" smtClean="0"/>
              <a:t>Matemática 3er Grado</a:t>
            </a:r>
            <a:endParaRPr lang="es-CL" dirty="0"/>
          </a:p>
        </p:txBody>
      </p:sp>
      <p:graphicFrame>
        <p:nvGraphicFramePr>
          <p:cNvPr id="5" name="4 Tabla"/>
          <p:cNvGraphicFramePr>
            <a:graphicFrameLocks noGrp="1"/>
          </p:cNvGraphicFramePr>
          <p:nvPr>
            <p:extLst>
              <p:ext uri="{D42A27DB-BD31-4B8C-83A1-F6EECF244321}">
                <p14:modId xmlns:p14="http://schemas.microsoft.com/office/powerpoint/2010/main" xmlns="" val="1613692710"/>
              </p:ext>
            </p:extLst>
          </p:nvPr>
        </p:nvGraphicFramePr>
        <p:xfrm>
          <a:off x="5868144" y="1412776"/>
          <a:ext cx="2808312" cy="4896544"/>
        </p:xfrm>
        <a:graphic>
          <a:graphicData uri="http://schemas.openxmlformats.org/drawingml/2006/table">
            <a:tbl>
              <a:tblPr firstRow="1" firstCol="1" bandRow="1">
                <a:tableStyleId>{5C22544A-7EE6-4342-B048-85BDC9FD1C3A}</a:tableStyleId>
              </a:tblPr>
              <a:tblGrid>
                <a:gridCol w="2808312"/>
              </a:tblGrid>
              <a:tr h="3234357">
                <a:tc>
                  <a:txBody>
                    <a:bodyPr/>
                    <a:lstStyle/>
                    <a:p>
                      <a:pPr algn="ctr">
                        <a:lnSpc>
                          <a:spcPct val="115000"/>
                        </a:lnSpc>
                        <a:spcAft>
                          <a:spcPts val="0"/>
                        </a:spcAft>
                      </a:pPr>
                      <a:r>
                        <a:rPr lang="es-ES_tradnl" sz="1600" dirty="0">
                          <a:effectLst/>
                        </a:rPr>
                        <a:t>Ejemplo </a:t>
                      </a:r>
                      <a:r>
                        <a:rPr lang="es-ES_tradnl" sz="1600" dirty="0" smtClean="0">
                          <a:effectLst/>
                        </a:rPr>
                        <a:t>1:</a:t>
                      </a:r>
                      <a:r>
                        <a:rPr lang="es-ES_tradnl" sz="1600" b="1" dirty="0" smtClean="0">
                          <a:effectLst/>
                        </a:rPr>
                        <a:t> </a:t>
                      </a:r>
                      <a:r>
                        <a:rPr lang="es-ES_tradnl" sz="1800" b="1" kern="1200" dirty="0" smtClean="0">
                          <a:solidFill>
                            <a:schemeClr val="lt1"/>
                          </a:solidFill>
                          <a:effectLst/>
                          <a:latin typeface="+mn-lt"/>
                          <a:ea typeface="+mn-ea"/>
                          <a:cs typeface="+mn-cs"/>
                        </a:rPr>
                        <a:t> </a:t>
                      </a:r>
                      <a:r>
                        <a:rPr lang="es-ES_tradnl" sz="1600" b="1" kern="1200" dirty="0" smtClean="0">
                          <a:solidFill>
                            <a:schemeClr val="lt1"/>
                          </a:solidFill>
                          <a:effectLst/>
                          <a:latin typeface="+mn-lt"/>
                          <a:ea typeface="+mn-ea"/>
                          <a:cs typeface="+mn-cs"/>
                        </a:rPr>
                        <a:t>identificar figuras geométricas conocidas o presentadas en formatos convencionales.</a:t>
                      </a:r>
                    </a:p>
                    <a:p>
                      <a:pPr algn="ctr">
                        <a:lnSpc>
                          <a:spcPct val="115000"/>
                        </a:lnSpc>
                        <a:spcAft>
                          <a:spcPts val="0"/>
                        </a:spcAft>
                      </a:pPr>
                      <a:r>
                        <a:rPr lang="es-ES_tradnl" sz="1600" b="0" dirty="0" smtClean="0">
                          <a:effectLst/>
                        </a:rPr>
                        <a:t>En </a:t>
                      </a:r>
                      <a:r>
                        <a:rPr lang="es-ES_tradnl" sz="1600" b="0" dirty="0">
                          <a:effectLst/>
                        </a:rPr>
                        <a:t>este caso, a través de las opciones, el alumno debe </a:t>
                      </a:r>
                      <a:r>
                        <a:rPr lang="es-ES_tradnl" sz="1600" b="0" dirty="0" smtClean="0">
                          <a:effectLst/>
                        </a:rPr>
                        <a:t>identificar figuras geométricas básicas.</a:t>
                      </a:r>
                      <a:endParaRPr lang="es-CL" sz="1800" b="0" dirty="0">
                        <a:effectLst/>
                        <a:latin typeface="Calibri"/>
                        <a:ea typeface="Calibri"/>
                        <a:cs typeface="Times New Roman"/>
                      </a:endParaRPr>
                    </a:p>
                  </a:txBody>
                  <a:tcPr marL="68580" marR="68580" marT="17780" marB="17780" anchor="ctr"/>
                </a:tc>
              </a:tr>
              <a:tr h="1662187">
                <a:tc>
                  <a:txBody>
                    <a:bodyPr/>
                    <a:lstStyle/>
                    <a:p>
                      <a:pPr algn="ctr">
                        <a:lnSpc>
                          <a:spcPct val="115000"/>
                        </a:lnSpc>
                        <a:spcAft>
                          <a:spcPts val="0"/>
                        </a:spcAft>
                      </a:pPr>
                      <a:r>
                        <a:rPr lang="es-CL" sz="1600" b="1" dirty="0" smtClean="0">
                          <a:effectLst/>
                          <a:latin typeface="Calibri"/>
                          <a:ea typeface="Calibri"/>
                          <a:cs typeface="Times New Roman"/>
                        </a:rPr>
                        <a:t>Correcta: C</a:t>
                      </a:r>
                    </a:p>
                    <a:p>
                      <a:pPr algn="ctr">
                        <a:lnSpc>
                          <a:spcPct val="115000"/>
                        </a:lnSpc>
                        <a:spcAft>
                          <a:spcPts val="0"/>
                        </a:spcAft>
                      </a:pPr>
                      <a:r>
                        <a:rPr lang="es-CL" sz="1600" b="1" dirty="0" smtClean="0">
                          <a:effectLst/>
                          <a:latin typeface="Calibri"/>
                          <a:ea typeface="Calibri"/>
                          <a:cs typeface="Times New Roman"/>
                        </a:rPr>
                        <a:t>Promedio Países: 75%</a:t>
                      </a:r>
                      <a:endParaRPr lang="es-CL" sz="1600" b="1" dirty="0">
                        <a:effectLst/>
                        <a:latin typeface="Calibri"/>
                        <a:ea typeface="Calibri"/>
                        <a:cs typeface="Times New Roman"/>
                      </a:endParaRPr>
                    </a:p>
                  </a:txBody>
                  <a:tcPr marL="68580" marR="68580" marT="17780" marB="17780" anchor="ctr"/>
                </a:tc>
              </a:tr>
            </a:tbl>
          </a:graphicData>
        </a:graphic>
      </p:graphicFrame>
      <p:pic>
        <p:nvPicPr>
          <p:cNvPr id="6" name="5 Imagen"/>
          <p:cNvPicPr/>
          <p:nvPr/>
        </p:nvPicPr>
        <p:blipFill>
          <a:blip r:embed="rId2" cstate="print"/>
          <a:srcRect/>
          <a:stretch>
            <a:fillRect/>
          </a:stretch>
        </p:blipFill>
        <p:spPr bwMode="auto">
          <a:xfrm>
            <a:off x="107504" y="1988840"/>
            <a:ext cx="5612130" cy="3260725"/>
          </a:xfrm>
          <a:prstGeom prst="rect">
            <a:avLst/>
          </a:prstGeom>
          <a:noFill/>
          <a:ln w="9525">
            <a:noFill/>
            <a:miter lim="800000"/>
            <a:headEnd/>
            <a:tailEnd/>
          </a:ln>
        </p:spPr>
      </p:pic>
    </p:spTree>
    <p:extLst>
      <p:ext uri="{BB962C8B-B14F-4D97-AF65-F5344CB8AC3E}">
        <p14:creationId xmlns:p14="http://schemas.microsoft.com/office/powerpoint/2010/main" xmlns="" val="1828459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Ejemplo de Nivel IV</a:t>
            </a:r>
            <a:br>
              <a:rPr lang="es-CL" dirty="0" smtClean="0"/>
            </a:br>
            <a:r>
              <a:rPr lang="es-CL" dirty="0" smtClean="0"/>
              <a:t>Matemática 3er Grado</a:t>
            </a:r>
            <a:endParaRPr lang="es-CL" dirty="0"/>
          </a:p>
        </p:txBody>
      </p:sp>
      <p:graphicFrame>
        <p:nvGraphicFramePr>
          <p:cNvPr id="5" name="4 Tabla"/>
          <p:cNvGraphicFramePr>
            <a:graphicFrameLocks noGrp="1"/>
          </p:cNvGraphicFramePr>
          <p:nvPr>
            <p:extLst>
              <p:ext uri="{D42A27DB-BD31-4B8C-83A1-F6EECF244321}">
                <p14:modId xmlns:p14="http://schemas.microsoft.com/office/powerpoint/2010/main" xmlns="" val="2865728485"/>
              </p:ext>
            </p:extLst>
          </p:nvPr>
        </p:nvGraphicFramePr>
        <p:xfrm>
          <a:off x="5868144" y="1412776"/>
          <a:ext cx="2808312" cy="4896544"/>
        </p:xfrm>
        <a:graphic>
          <a:graphicData uri="http://schemas.openxmlformats.org/drawingml/2006/table">
            <a:tbl>
              <a:tblPr firstRow="1" firstCol="1" bandRow="1">
                <a:tableStyleId>{5C22544A-7EE6-4342-B048-85BDC9FD1C3A}</a:tableStyleId>
              </a:tblPr>
              <a:tblGrid>
                <a:gridCol w="2808312"/>
              </a:tblGrid>
              <a:tr h="3234357">
                <a:tc>
                  <a:txBody>
                    <a:bodyPr/>
                    <a:lstStyle/>
                    <a:p>
                      <a:pPr algn="ctr">
                        <a:lnSpc>
                          <a:spcPct val="115000"/>
                        </a:lnSpc>
                        <a:spcAft>
                          <a:spcPts val="0"/>
                        </a:spcAft>
                      </a:pPr>
                      <a:r>
                        <a:rPr lang="es-ES_tradnl" sz="1600" dirty="0">
                          <a:effectLst/>
                        </a:rPr>
                        <a:t>Ejemplo </a:t>
                      </a:r>
                      <a:r>
                        <a:rPr lang="es-ES_tradnl" sz="1600" dirty="0" smtClean="0">
                          <a:effectLst/>
                        </a:rPr>
                        <a:t>2:</a:t>
                      </a:r>
                      <a:r>
                        <a:rPr lang="es-ES_tradnl" sz="1600" b="1" dirty="0" smtClean="0">
                          <a:effectLst/>
                        </a:rPr>
                        <a:t> </a:t>
                      </a:r>
                      <a:r>
                        <a:rPr lang="es-ES_tradnl" sz="1600" b="1" kern="1200" dirty="0" smtClean="0">
                          <a:solidFill>
                            <a:schemeClr val="lt1"/>
                          </a:solidFill>
                          <a:effectLst/>
                          <a:latin typeface="+mn-lt"/>
                          <a:ea typeface="+mn-ea"/>
                          <a:cs typeface="+mn-cs"/>
                        </a:rPr>
                        <a:t> realizar operaciones combinadas entre números naturales en más de un paso.</a:t>
                      </a:r>
                    </a:p>
                    <a:p>
                      <a:pPr algn="ctr">
                        <a:lnSpc>
                          <a:spcPct val="115000"/>
                        </a:lnSpc>
                        <a:spcAft>
                          <a:spcPts val="0"/>
                        </a:spcAft>
                      </a:pPr>
                      <a:r>
                        <a:rPr lang="es-ES_tradnl" sz="1600" b="0" dirty="0" smtClean="0">
                          <a:effectLst/>
                        </a:rPr>
                        <a:t>En </a:t>
                      </a:r>
                      <a:r>
                        <a:rPr lang="es-ES_tradnl" sz="1600" b="0" dirty="0">
                          <a:effectLst/>
                        </a:rPr>
                        <a:t>este caso, a través de las opciones, el alumno debe </a:t>
                      </a:r>
                      <a:r>
                        <a:rPr lang="es-ES" sz="1600" b="0" dirty="0" smtClean="0">
                          <a:effectLst/>
                        </a:rPr>
                        <a:t>resolver problemas más complejos en el ámbito de los números naturales.</a:t>
                      </a:r>
                      <a:endParaRPr lang="es-CL" sz="1800" b="0" dirty="0">
                        <a:effectLst/>
                        <a:latin typeface="Calibri"/>
                        <a:ea typeface="Calibri"/>
                        <a:cs typeface="Times New Roman"/>
                      </a:endParaRPr>
                    </a:p>
                  </a:txBody>
                  <a:tcPr marL="68580" marR="68580" marT="17780" marB="17780" anchor="ctr"/>
                </a:tc>
              </a:tr>
              <a:tr h="1662187">
                <a:tc>
                  <a:txBody>
                    <a:bodyPr/>
                    <a:lstStyle/>
                    <a:p>
                      <a:pPr algn="ctr">
                        <a:lnSpc>
                          <a:spcPct val="115000"/>
                        </a:lnSpc>
                        <a:spcAft>
                          <a:spcPts val="0"/>
                        </a:spcAft>
                      </a:pPr>
                      <a:r>
                        <a:rPr lang="es-CL" sz="1600" b="1" dirty="0" smtClean="0">
                          <a:effectLst/>
                          <a:latin typeface="Calibri"/>
                          <a:ea typeface="Calibri"/>
                          <a:cs typeface="Times New Roman"/>
                        </a:rPr>
                        <a:t>Correcta: A</a:t>
                      </a:r>
                    </a:p>
                    <a:p>
                      <a:pPr algn="ctr">
                        <a:lnSpc>
                          <a:spcPct val="115000"/>
                        </a:lnSpc>
                        <a:spcAft>
                          <a:spcPts val="0"/>
                        </a:spcAft>
                      </a:pPr>
                      <a:r>
                        <a:rPr lang="es-CL" sz="1600" b="1" dirty="0" smtClean="0">
                          <a:effectLst/>
                          <a:latin typeface="Calibri"/>
                          <a:ea typeface="Calibri"/>
                          <a:cs typeface="Times New Roman"/>
                        </a:rPr>
                        <a:t>Promedio Países: 24%</a:t>
                      </a:r>
                      <a:endParaRPr lang="es-CL" sz="1600" b="1" dirty="0">
                        <a:effectLst/>
                        <a:latin typeface="Calibri"/>
                        <a:ea typeface="Calibri"/>
                        <a:cs typeface="Times New Roman"/>
                      </a:endParaRPr>
                    </a:p>
                  </a:txBody>
                  <a:tcPr marL="68580" marR="68580" marT="17780" marB="17780" anchor="ctr"/>
                </a:tc>
              </a:tr>
            </a:tbl>
          </a:graphicData>
        </a:graphic>
      </p:graphicFrame>
      <p:pic>
        <p:nvPicPr>
          <p:cNvPr id="7" name="6 Imagen"/>
          <p:cNvPicPr/>
          <p:nvPr/>
        </p:nvPicPr>
        <p:blipFill>
          <a:blip r:embed="rId2" cstate="print"/>
          <a:srcRect/>
          <a:stretch>
            <a:fillRect/>
          </a:stretch>
        </p:blipFill>
        <p:spPr bwMode="auto">
          <a:xfrm>
            <a:off x="107504" y="1700808"/>
            <a:ext cx="5612130" cy="4043045"/>
          </a:xfrm>
          <a:prstGeom prst="rect">
            <a:avLst/>
          </a:prstGeom>
          <a:noFill/>
          <a:ln w="9525">
            <a:noFill/>
            <a:miter lim="800000"/>
            <a:headEnd/>
            <a:tailEnd/>
          </a:ln>
        </p:spPr>
      </p:pic>
    </p:spTree>
    <p:extLst>
      <p:ext uri="{BB962C8B-B14F-4D97-AF65-F5344CB8AC3E}">
        <p14:creationId xmlns:p14="http://schemas.microsoft.com/office/powerpoint/2010/main" xmlns="" val="1947394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Promedio de Países en Prueba de Matemática </a:t>
            </a:r>
            <a:r>
              <a:rPr lang="es-ES_tradnl" dirty="0" smtClean="0"/>
              <a:t>de  6º </a:t>
            </a:r>
            <a:r>
              <a:rPr lang="es-ES_tradnl" dirty="0"/>
              <a:t>Grado</a:t>
            </a:r>
            <a:endParaRPr lang="es-CL" dirty="0"/>
          </a:p>
        </p:txBody>
      </p:sp>
      <p:graphicFrame>
        <p:nvGraphicFramePr>
          <p:cNvPr id="4" name="3 Tabla"/>
          <p:cNvGraphicFramePr>
            <a:graphicFrameLocks noGrp="1"/>
          </p:cNvGraphicFramePr>
          <p:nvPr>
            <p:extLst>
              <p:ext uri="{D42A27DB-BD31-4B8C-83A1-F6EECF244321}">
                <p14:modId xmlns:p14="http://schemas.microsoft.com/office/powerpoint/2010/main" xmlns="" val="3757305873"/>
              </p:ext>
            </p:extLst>
          </p:nvPr>
        </p:nvGraphicFramePr>
        <p:xfrm>
          <a:off x="539551" y="1556793"/>
          <a:ext cx="8136904" cy="4711450"/>
        </p:xfrm>
        <a:graphic>
          <a:graphicData uri="http://schemas.openxmlformats.org/drawingml/2006/table">
            <a:tbl>
              <a:tblPr firstCol="1" bandRow="1">
                <a:tableStyleId>{5C22544A-7EE6-4342-B048-85BDC9FD1C3A}</a:tableStyleId>
              </a:tblPr>
              <a:tblGrid>
                <a:gridCol w="2033503"/>
                <a:gridCol w="2034467"/>
                <a:gridCol w="2034467"/>
                <a:gridCol w="2034467"/>
              </a:tblGrid>
              <a:tr h="490864">
                <a:tc>
                  <a:txBody>
                    <a:bodyPr/>
                    <a:lstStyle/>
                    <a:p>
                      <a:pPr marL="228600" algn="ctr">
                        <a:lnSpc>
                          <a:spcPct val="115000"/>
                        </a:lnSpc>
                        <a:spcAft>
                          <a:spcPts val="0"/>
                        </a:spcAft>
                      </a:pPr>
                      <a:r>
                        <a:rPr lang="es-ES_tradnl" sz="1400" dirty="0">
                          <a:effectLst/>
                        </a:rPr>
                        <a:t>País</a:t>
                      </a:r>
                      <a:endParaRPr lang="es-CL" sz="1400" dirty="0">
                        <a:effectLst/>
                        <a:latin typeface="Calibri"/>
                        <a:ea typeface="Calibri"/>
                        <a:cs typeface="Times New Roman"/>
                      </a:endParaRPr>
                    </a:p>
                  </a:txBody>
                  <a:tcPr marL="68580" marR="68580" marT="0" marB="0" anchor="ctr"/>
                </a:tc>
                <a:tc>
                  <a:txBody>
                    <a:bodyPr/>
                    <a:lstStyle/>
                    <a:p>
                      <a:pPr marL="228600" algn="ctr">
                        <a:lnSpc>
                          <a:spcPct val="115000"/>
                        </a:lnSpc>
                        <a:spcAft>
                          <a:spcPts val="0"/>
                        </a:spcAft>
                      </a:pPr>
                      <a:r>
                        <a:rPr lang="es-ES_tradnl" sz="1400" dirty="0" smtClean="0">
                          <a:effectLst/>
                        </a:rPr>
                        <a:t>Promedio</a:t>
                      </a:r>
                      <a:endParaRPr lang="es-CL"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a:effectLst/>
                        </a:rPr>
                        <a:t>Error estándar</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Comparación con </a:t>
                      </a:r>
                      <a:r>
                        <a:rPr lang="es-ES_tradnl" sz="1400" dirty="0" smtClean="0">
                          <a:effectLst/>
                        </a:rPr>
                        <a:t>promedio </a:t>
                      </a:r>
                      <a:r>
                        <a:rPr lang="es-ES_tradnl" sz="1400" dirty="0">
                          <a:effectLst/>
                        </a:rPr>
                        <a:t>de países</a:t>
                      </a:r>
                      <a:endParaRPr lang="es-CL" sz="1400" dirty="0">
                        <a:effectLst/>
                        <a:latin typeface="Calibri"/>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dirty="0">
                          <a:effectLst/>
                        </a:rPr>
                        <a:t>Argentina</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722</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4.14</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61830">
                <a:tc>
                  <a:txBody>
                    <a:bodyPr/>
                    <a:lstStyle/>
                    <a:p>
                      <a:pPr marL="228600" algn="l">
                        <a:lnSpc>
                          <a:spcPct val="115000"/>
                        </a:lnSpc>
                        <a:spcAft>
                          <a:spcPts val="0"/>
                        </a:spcAft>
                      </a:pPr>
                      <a:r>
                        <a:rPr lang="es-ES_tradnl" sz="1400">
                          <a:effectLst/>
                        </a:rPr>
                        <a:t>Brasil</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709</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5.29</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b="1" dirty="0" smtClean="0">
                          <a:effectLst/>
                        </a:rPr>
                        <a:t>o</a:t>
                      </a:r>
                      <a:endParaRPr lang="es-CL" sz="1400" b="1" dirty="0">
                        <a:effectLst/>
                        <a:latin typeface="+mn-lt"/>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a:effectLst/>
                        </a:rPr>
                        <a:t>Chile</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793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4.24</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61830">
                <a:tc>
                  <a:txBody>
                    <a:bodyPr/>
                    <a:lstStyle/>
                    <a:p>
                      <a:pPr marL="228600" algn="l">
                        <a:lnSpc>
                          <a:spcPct val="115000"/>
                        </a:lnSpc>
                        <a:spcAft>
                          <a:spcPts val="0"/>
                        </a:spcAft>
                      </a:pPr>
                      <a:r>
                        <a:rPr lang="es-ES_tradnl" sz="1400">
                          <a:effectLst/>
                        </a:rPr>
                        <a:t>Colombia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705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5.45</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b="1" dirty="0" smtClean="0">
                          <a:effectLst/>
                        </a:rPr>
                        <a:t>o</a:t>
                      </a:r>
                      <a:endParaRPr lang="es-CL" sz="1400" b="1" dirty="0">
                        <a:effectLst/>
                        <a:latin typeface="+mn-lt"/>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a:effectLst/>
                        </a:rPr>
                        <a:t>Costa Rica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730</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3.09</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61830">
                <a:tc>
                  <a:txBody>
                    <a:bodyPr/>
                    <a:lstStyle/>
                    <a:p>
                      <a:pPr marL="228600" algn="l">
                        <a:lnSpc>
                          <a:spcPct val="115000"/>
                        </a:lnSpc>
                        <a:spcAft>
                          <a:spcPts val="0"/>
                        </a:spcAft>
                      </a:pPr>
                      <a:r>
                        <a:rPr lang="es-ES_tradnl" sz="1400">
                          <a:effectLst/>
                        </a:rPr>
                        <a:t>Ecuador</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702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4.64</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b="1" dirty="0" smtClean="0">
                          <a:effectLst/>
                        </a:rPr>
                        <a:t>o</a:t>
                      </a:r>
                      <a:endParaRPr lang="es-CL" sz="1400" b="1" dirty="0">
                        <a:effectLst/>
                        <a:latin typeface="+mn-lt"/>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a:effectLst/>
                        </a:rPr>
                        <a:t>Guatemala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672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2.96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a:effectLst/>
                        </a:rPr>
                        <a:t>Honduras</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661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4.01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a:effectLst/>
                        </a:rPr>
                        <a:t>México</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768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3.51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a:effectLst/>
                        </a:rPr>
                        <a:t>Nicaragua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643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2.44</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a:effectLst/>
                        </a:rPr>
                        <a:t>Panamá</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644</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3.36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a:effectLst/>
                        </a:rPr>
                        <a:t>Paraguay</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641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3.75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a:effectLst/>
                        </a:rPr>
                        <a:t>Perú</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721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3.92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dirty="0">
                          <a:effectLst/>
                        </a:rPr>
                        <a:t>Rep. Dominicana</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622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2.31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a:effectLst/>
                        </a:rPr>
                        <a:t>Uruguay</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765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6.38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38011">
                <a:tc>
                  <a:txBody>
                    <a:bodyPr/>
                    <a:lstStyle/>
                    <a:p>
                      <a:pPr marL="228600" algn="l">
                        <a:lnSpc>
                          <a:spcPct val="115000"/>
                        </a:lnSpc>
                        <a:spcAft>
                          <a:spcPts val="0"/>
                        </a:spcAft>
                      </a:pPr>
                      <a:r>
                        <a:rPr lang="es-ES_tradnl" sz="1400" b="1" dirty="0">
                          <a:solidFill>
                            <a:schemeClr val="tx1"/>
                          </a:solidFill>
                          <a:effectLst/>
                        </a:rPr>
                        <a:t>Promedio países</a:t>
                      </a:r>
                      <a:endParaRPr lang="es-CL" sz="1400" b="1" dirty="0">
                        <a:solidFill>
                          <a:schemeClr val="tx1"/>
                        </a:solidFill>
                        <a:effectLst/>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algn="ctr">
                        <a:lnSpc>
                          <a:spcPct val="115000"/>
                        </a:lnSpc>
                        <a:spcAft>
                          <a:spcPts val="0"/>
                        </a:spcAft>
                      </a:pPr>
                      <a:r>
                        <a:rPr lang="es-CL" sz="1400" b="1" dirty="0">
                          <a:solidFill>
                            <a:schemeClr val="tx1"/>
                          </a:solidFill>
                          <a:effectLst/>
                        </a:rPr>
                        <a:t>700</a:t>
                      </a:r>
                      <a:endParaRPr lang="es-CL" sz="1400" b="1" dirty="0">
                        <a:solidFill>
                          <a:schemeClr val="tx1"/>
                        </a:solidFill>
                        <a:effectLst/>
                        <a:latin typeface="Calibri"/>
                        <a:ea typeface="Calibri"/>
                        <a:cs typeface="Times New Roman"/>
                      </a:endParaRPr>
                    </a:p>
                  </a:txBody>
                  <a:tcPr marL="68580" marR="68580" marT="0" marB="0" anchor="b">
                    <a:solidFill>
                      <a:schemeClr val="accent3">
                        <a:lumMod val="60000"/>
                        <a:lumOff val="40000"/>
                      </a:schemeClr>
                    </a:solidFill>
                  </a:tcPr>
                </a:tc>
                <a:tc>
                  <a:txBody>
                    <a:bodyPr/>
                    <a:lstStyle/>
                    <a:p>
                      <a:pPr algn="ctr">
                        <a:lnSpc>
                          <a:spcPct val="115000"/>
                        </a:lnSpc>
                        <a:spcAft>
                          <a:spcPts val="0"/>
                        </a:spcAft>
                      </a:pPr>
                      <a:r>
                        <a:rPr lang="es-CL" sz="1400" b="1" dirty="0">
                          <a:solidFill>
                            <a:schemeClr val="tx1"/>
                          </a:solidFill>
                          <a:effectLst/>
                        </a:rPr>
                        <a:t>1.06</a:t>
                      </a:r>
                      <a:endParaRPr lang="es-CL" sz="1400" b="1" dirty="0">
                        <a:solidFill>
                          <a:schemeClr val="tx1"/>
                        </a:solidFill>
                        <a:effectLst/>
                        <a:latin typeface="Calibri"/>
                        <a:ea typeface="Calibri"/>
                        <a:cs typeface="Times New Roman"/>
                      </a:endParaRPr>
                    </a:p>
                  </a:txBody>
                  <a:tcPr marL="68580" marR="68580" marT="0" marB="0" anchor="b">
                    <a:solidFill>
                      <a:schemeClr val="accent3">
                        <a:lumMod val="60000"/>
                        <a:lumOff val="40000"/>
                      </a:schemeClr>
                    </a:solidFill>
                  </a:tcPr>
                </a:tc>
                <a:tc>
                  <a:txBody>
                    <a:bodyPr/>
                    <a:lstStyle/>
                    <a:p>
                      <a:pPr marL="228600" algn="ctr">
                        <a:lnSpc>
                          <a:spcPct val="115000"/>
                        </a:lnSpc>
                        <a:spcAft>
                          <a:spcPts val="0"/>
                        </a:spcAft>
                      </a:pPr>
                      <a:r>
                        <a:rPr lang="es-ES_tradnl" sz="1400" b="1" dirty="0">
                          <a:solidFill>
                            <a:schemeClr val="tx1"/>
                          </a:solidFill>
                          <a:effectLst/>
                        </a:rPr>
                        <a:t> </a:t>
                      </a:r>
                      <a:endParaRPr lang="es-CL" sz="1400" b="1" dirty="0">
                        <a:solidFill>
                          <a:schemeClr val="tx1"/>
                        </a:solidFill>
                        <a:effectLst/>
                        <a:latin typeface="Calibri"/>
                        <a:ea typeface="Calibri"/>
                        <a:cs typeface="Times New Roman"/>
                      </a:endParaRPr>
                    </a:p>
                  </a:txBody>
                  <a:tcPr marL="68580" marR="68580" marT="0" marB="0" anchor="ctr">
                    <a:solidFill>
                      <a:schemeClr val="accent3">
                        <a:lumMod val="60000"/>
                        <a:lumOff val="40000"/>
                      </a:schemeClr>
                    </a:solidFill>
                  </a:tcPr>
                </a:tc>
              </a:tr>
              <a:tr h="238011">
                <a:tc>
                  <a:txBody>
                    <a:bodyPr/>
                    <a:lstStyle/>
                    <a:p>
                      <a:pPr marL="228600" algn="l">
                        <a:lnSpc>
                          <a:spcPct val="115000"/>
                        </a:lnSpc>
                        <a:spcAft>
                          <a:spcPts val="0"/>
                        </a:spcAft>
                      </a:pPr>
                      <a:r>
                        <a:rPr lang="es-ES_tradnl" sz="1400">
                          <a:effectLst/>
                        </a:rPr>
                        <a:t>Nuevo León</a:t>
                      </a:r>
                      <a:endParaRPr lang="es-CL"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CL" sz="1400" dirty="0">
                          <a:effectLst/>
                        </a:rPr>
                        <a:t>793</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3.88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983368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3600" dirty="0" smtClean="0"/>
              <a:t>Variabilidad de Estudiantes en Puntuaciones de </a:t>
            </a:r>
            <a:r>
              <a:rPr lang="es-ES_tradnl" sz="3600" dirty="0"/>
              <a:t>Matemática de </a:t>
            </a:r>
            <a:r>
              <a:rPr lang="es-ES_tradnl" sz="3600" dirty="0" smtClean="0"/>
              <a:t>6º </a:t>
            </a:r>
            <a:r>
              <a:rPr lang="es-ES_tradnl" sz="3600" dirty="0"/>
              <a:t>G</a:t>
            </a:r>
            <a:r>
              <a:rPr lang="es-ES_tradnl" sz="3600" dirty="0" smtClean="0"/>
              <a:t>rado</a:t>
            </a:r>
            <a:endParaRPr lang="es-CL" sz="3600" dirty="0"/>
          </a:p>
        </p:txBody>
      </p:sp>
      <p:pic>
        <p:nvPicPr>
          <p:cNvPr id="4" name="3 Imagen"/>
          <p:cNvPicPr/>
          <p:nvPr/>
        </p:nvPicPr>
        <p:blipFill>
          <a:blip r:embed="rId2" cstate="print"/>
          <a:srcRect l="-24635" t="14865" r="-1233" b="3697"/>
          <a:stretch>
            <a:fillRect/>
          </a:stretch>
        </p:blipFill>
        <p:spPr bwMode="auto">
          <a:xfrm>
            <a:off x="3275856" y="6040869"/>
            <a:ext cx="2762250" cy="561975"/>
          </a:xfrm>
          <a:prstGeom prst="rect">
            <a:avLst/>
          </a:prstGeom>
          <a:noFill/>
          <a:ln w="9525">
            <a:noFill/>
            <a:miter lim="800000"/>
            <a:headEnd/>
            <a:tailEnd/>
          </a:ln>
        </p:spPr>
      </p:pic>
      <p:pic>
        <p:nvPicPr>
          <p:cNvPr id="6" name="5 Imagen"/>
          <p:cNvPicPr/>
          <p:nvPr/>
        </p:nvPicPr>
        <p:blipFill>
          <a:blip r:embed="rId3"/>
          <a:srcRect/>
          <a:stretch>
            <a:fillRect/>
          </a:stretch>
        </p:blipFill>
        <p:spPr bwMode="auto">
          <a:xfrm>
            <a:off x="467544" y="1595143"/>
            <a:ext cx="8064896" cy="4361802"/>
          </a:xfrm>
          <a:prstGeom prst="rect">
            <a:avLst/>
          </a:prstGeom>
          <a:noFill/>
          <a:ln w="9525">
            <a:noFill/>
            <a:miter lim="800000"/>
            <a:headEnd/>
            <a:tailEnd/>
          </a:ln>
        </p:spPr>
      </p:pic>
    </p:spTree>
    <p:extLst>
      <p:ext uri="{BB962C8B-B14F-4D97-AF65-F5344CB8AC3E}">
        <p14:creationId xmlns:p14="http://schemas.microsoft.com/office/powerpoint/2010/main" xmlns="" val="1804922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600" dirty="0" smtClean="0"/>
              <a:t>Distribución de Estudiantes en Niveles de Desempeño en </a:t>
            </a:r>
            <a:r>
              <a:rPr lang="es-ES_tradnl" sz="3600" dirty="0"/>
              <a:t>Matemática </a:t>
            </a:r>
            <a:r>
              <a:rPr lang="es-CL" sz="3600" dirty="0" smtClean="0"/>
              <a:t>de 6º Grado</a:t>
            </a:r>
            <a:endParaRPr lang="es-CL" sz="3600" dirty="0"/>
          </a:p>
        </p:txBody>
      </p:sp>
      <p:graphicFrame>
        <p:nvGraphicFramePr>
          <p:cNvPr id="3" name="2 Gráfico"/>
          <p:cNvGraphicFramePr/>
          <p:nvPr>
            <p:extLst>
              <p:ext uri="{D42A27DB-BD31-4B8C-83A1-F6EECF244321}">
                <p14:modId xmlns:p14="http://schemas.microsoft.com/office/powerpoint/2010/main" xmlns="" val="3251858755"/>
              </p:ext>
            </p:extLst>
          </p:nvPr>
        </p:nvGraphicFramePr>
        <p:xfrm>
          <a:off x="899592" y="1484784"/>
          <a:ext cx="6816080" cy="4712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7387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Conclusiones Pruebas de Matemática</a:t>
            </a:r>
            <a:endParaRPr lang="es-CL" dirty="0"/>
          </a:p>
        </p:txBody>
      </p:sp>
      <p:sp>
        <p:nvSpPr>
          <p:cNvPr id="3" name="2 Marcador de contenido"/>
          <p:cNvSpPr>
            <a:spLocks noGrp="1"/>
          </p:cNvSpPr>
          <p:nvPr>
            <p:ph idx="1"/>
          </p:nvPr>
        </p:nvSpPr>
        <p:spPr/>
        <p:txBody>
          <a:bodyPr/>
          <a:lstStyle/>
          <a:p>
            <a:r>
              <a:rPr lang="es-CL" dirty="0" smtClean="0"/>
              <a:t>En ambos grados se observa una importante concentración en el primer nivel de logro, que representa casi la mitad de los estudiantes.</a:t>
            </a:r>
          </a:p>
          <a:p>
            <a:r>
              <a:rPr lang="es-CL" dirty="0" smtClean="0"/>
              <a:t>Hay importantes variaciones entre países, pero también al interior de los países. Esto indica que incluso en países con un alto promedio, hay una proporción importante de estudiantes con bajo desempeño.</a:t>
            </a:r>
          </a:p>
          <a:p>
            <a:endParaRPr lang="es-CL" dirty="0"/>
          </a:p>
        </p:txBody>
      </p:sp>
    </p:spTree>
    <p:extLst>
      <p:ext uri="{BB962C8B-B14F-4D97-AF65-F5344CB8AC3E}">
        <p14:creationId xmlns:p14="http://schemas.microsoft.com/office/powerpoint/2010/main" xmlns="" val="3675397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Principales desafíos en Matemática</a:t>
            </a:r>
            <a:endParaRPr lang="es-CL" dirty="0"/>
          </a:p>
        </p:txBody>
      </p:sp>
      <p:sp>
        <p:nvSpPr>
          <p:cNvPr id="3" name="2 Marcador de contenido"/>
          <p:cNvSpPr>
            <a:spLocks noGrp="1"/>
          </p:cNvSpPr>
          <p:nvPr>
            <p:ph idx="1"/>
          </p:nvPr>
        </p:nvSpPr>
        <p:spPr/>
        <p:txBody>
          <a:bodyPr>
            <a:normAutofit fontScale="85000" lnSpcReduction="10000"/>
          </a:bodyPr>
          <a:lstStyle/>
          <a:p>
            <a:pPr lvl="1"/>
            <a:endParaRPr lang="es-CL" dirty="0" smtClean="0"/>
          </a:p>
          <a:p>
            <a:r>
              <a:rPr lang="es-CL" u="sng" dirty="0" smtClean="0"/>
              <a:t>En 3er grado</a:t>
            </a:r>
            <a:r>
              <a:rPr lang="es-CL" dirty="0" smtClean="0"/>
              <a:t>:  resolución </a:t>
            </a:r>
            <a:r>
              <a:rPr lang="es-CL" dirty="0"/>
              <a:t>de problemas que requieren aplicar operaciones aritméticas, medidas y figuras geométricas, así como aprender a interpretar información que se presenta en tablas y gráficos</a:t>
            </a:r>
            <a:r>
              <a:rPr lang="es-CL" dirty="0" smtClean="0"/>
              <a:t>.</a:t>
            </a:r>
          </a:p>
          <a:p>
            <a:r>
              <a:rPr lang="es-CL" u="sng" dirty="0" smtClean="0"/>
              <a:t>En 6º grado</a:t>
            </a:r>
            <a:r>
              <a:rPr lang="es-CL" dirty="0" smtClean="0"/>
              <a:t>: resolución </a:t>
            </a:r>
            <a:r>
              <a:rPr lang="es-CL" dirty="0"/>
              <a:t>de problemas </a:t>
            </a:r>
            <a:r>
              <a:rPr lang="es-CL" dirty="0" smtClean="0"/>
              <a:t>complejos, </a:t>
            </a:r>
            <a:r>
              <a:rPr lang="es-CL" dirty="0"/>
              <a:t>que involucran operaciones con números naturales, decimales y fracciones, el cálculo de perímetros y áreas, y otros aspectos, como las unidades de medida y los datos que se presentan en tablas y gráficos</a:t>
            </a:r>
          </a:p>
        </p:txBody>
      </p:sp>
    </p:spTree>
    <p:extLst>
      <p:ext uri="{BB962C8B-B14F-4D97-AF65-F5344CB8AC3E}">
        <p14:creationId xmlns:p14="http://schemas.microsoft.com/office/powerpoint/2010/main" xmlns="" val="4276766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40885" y="1939471"/>
            <a:ext cx="7772400" cy="1362075"/>
          </a:xfrm>
        </p:spPr>
        <p:txBody>
          <a:bodyPr/>
          <a:lstStyle/>
          <a:p>
            <a:r>
              <a:rPr lang="es-CL" dirty="0" smtClean="0"/>
              <a:t>Pruebas de Lectura</a:t>
            </a:r>
            <a:endParaRPr lang="es-CL" dirty="0"/>
          </a:p>
        </p:txBody>
      </p:sp>
    </p:spTree>
    <p:extLst>
      <p:ext uri="{BB962C8B-B14F-4D97-AF65-F5344CB8AC3E}">
        <p14:creationId xmlns:p14="http://schemas.microsoft.com/office/powerpoint/2010/main" xmlns="" val="2883264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Enfoque de evaluación en Lectura</a:t>
            </a:r>
            <a:endParaRPr lang="es-ES" dirty="0"/>
          </a:p>
        </p:txBody>
      </p:sp>
      <p:sp>
        <p:nvSpPr>
          <p:cNvPr id="3" name="2 Marcador de contenido"/>
          <p:cNvSpPr>
            <a:spLocks noGrp="1"/>
          </p:cNvSpPr>
          <p:nvPr>
            <p:ph sz="quarter" idx="10"/>
          </p:nvPr>
        </p:nvSpPr>
        <p:spPr>
          <a:xfrm>
            <a:off x="468313" y="1340768"/>
            <a:ext cx="8280400" cy="1224136"/>
          </a:xfrm>
        </p:spPr>
        <p:txBody>
          <a:bodyPr>
            <a:normAutofit/>
          </a:bodyPr>
          <a:lstStyle/>
          <a:p>
            <a:r>
              <a:rPr lang="es-ES_tradnl" sz="1800" dirty="0"/>
              <a:t>Desde un punto de vista disciplinario, los países han adoptado </a:t>
            </a:r>
            <a:r>
              <a:rPr lang="es-ES_tradnl" sz="1800" dirty="0" smtClean="0"/>
              <a:t>perspectivas curriculares que buscan favorecer </a:t>
            </a:r>
            <a:r>
              <a:rPr lang="es-ES_tradnl" sz="1800" dirty="0"/>
              <a:t>el desarrollo del uso funcional del lenguaje en situaciones comunicativas concretas </a:t>
            </a:r>
            <a:r>
              <a:rPr lang="es-ES_tradnl" sz="1400" dirty="0"/>
              <a:t>(UNESCO/OREALC, 2012). </a:t>
            </a:r>
            <a:endParaRPr lang="es-ES_tradnl" sz="1400" dirty="0" smtClean="0"/>
          </a:p>
        </p:txBody>
      </p:sp>
      <p:graphicFrame>
        <p:nvGraphicFramePr>
          <p:cNvPr id="5" name="4 Tabla"/>
          <p:cNvGraphicFramePr>
            <a:graphicFrameLocks noGrp="1"/>
          </p:cNvGraphicFramePr>
          <p:nvPr>
            <p:extLst>
              <p:ext uri="{D42A27DB-BD31-4B8C-83A1-F6EECF244321}">
                <p14:modId xmlns:p14="http://schemas.microsoft.com/office/powerpoint/2010/main" xmlns="" val="1483262037"/>
              </p:ext>
            </p:extLst>
          </p:nvPr>
        </p:nvGraphicFramePr>
        <p:xfrm>
          <a:off x="539552" y="2420888"/>
          <a:ext cx="8496944" cy="4320480"/>
        </p:xfrm>
        <a:graphic>
          <a:graphicData uri="http://schemas.openxmlformats.org/drawingml/2006/table">
            <a:tbl>
              <a:tblPr firstRow="1" bandRow="1">
                <a:tableStyleId>{5C22544A-7EE6-4342-B048-85BDC9FD1C3A}</a:tableStyleId>
              </a:tblPr>
              <a:tblGrid>
                <a:gridCol w="491558"/>
                <a:gridCol w="1615122"/>
                <a:gridCol w="6390264"/>
              </a:tblGrid>
              <a:tr h="380874">
                <a:tc gridSpan="2">
                  <a:txBody>
                    <a:bodyPr/>
                    <a:lstStyle/>
                    <a:p>
                      <a:r>
                        <a:rPr lang="es-ES" dirty="0" smtClean="0"/>
                        <a:t>Qué</a:t>
                      </a:r>
                      <a:r>
                        <a:rPr lang="es-ES" baseline="0" dirty="0" smtClean="0"/>
                        <a:t> evalúa</a:t>
                      </a:r>
                      <a:endParaRPr lang="es-ES" dirty="0"/>
                    </a:p>
                  </a:txBody>
                  <a:tcPr/>
                </a:tc>
                <a:tc hMerge="1">
                  <a:txBody>
                    <a:bodyPr/>
                    <a:lstStyle/>
                    <a:p>
                      <a:endParaRPr lang="es-ES" dirty="0"/>
                    </a:p>
                  </a:txBody>
                  <a:tcPr/>
                </a:tc>
                <a:tc>
                  <a:txBody>
                    <a:bodyPr/>
                    <a:lstStyle/>
                    <a:p>
                      <a:r>
                        <a:rPr lang="es-ES" dirty="0" smtClean="0"/>
                        <a:t>Descripción</a:t>
                      </a:r>
                      <a:endParaRPr lang="es-ES" dirty="0"/>
                    </a:p>
                  </a:txBody>
                  <a:tcPr/>
                </a:tc>
              </a:tr>
              <a:tr h="668894">
                <a:tc rowSpan="2">
                  <a:txBody>
                    <a:bodyPr/>
                    <a:lstStyle/>
                    <a:p>
                      <a:pPr algn="ctr"/>
                      <a:r>
                        <a:rPr lang="es-ES" sz="1800" b="1" dirty="0" smtClean="0"/>
                        <a:t>Dominio</a:t>
                      </a:r>
                      <a:endParaRPr lang="es-ES" sz="1800" b="1" dirty="0"/>
                    </a:p>
                  </a:txBody>
                  <a:tcPr vert="vert270"/>
                </a:tc>
                <a:tc>
                  <a:txBody>
                    <a:bodyPr/>
                    <a:lstStyle/>
                    <a:p>
                      <a:r>
                        <a:rPr lang="es-ES_tradnl" sz="1500" b="0" dirty="0" smtClean="0"/>
                        <a:t>Comprensión de textos</a:t>
                      </a:r>
                      <a:endParaRPr lang="es-ES" sz="15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500" dirty="0" smtClean="0"/>
                        <a:t>Lectura de diversos textos continuos y discontinuos, que consideran textos literarios narrativos (de estructura lineal y simple) y líricos. </a:t>
                      </a:r>
                    </a:p>
                  </a:txBody>
                  <a:tcPr/>
                </a:tc>
              </a:tr>
              <a:tr h="1049767">
                <a:tc vMerge="1">
                  <a:txBody>
                    <a:bodyPr/>
                    <a:lstStyle/>
                    <a:p>
                      <a:endParaRPr lang="es-ES" dirty="0"/>
                    </a:p>
                  </a:txBody>
                  <a:tcPr/>
                </a:tc>
                <a:tc>
                  <a:txBody>
                    <a:bodyPr/>
                    <a:lstStyle/>
                    <a:p>
                      <a:r>
                        <a:rPr lang="es-ES_tradnl" sz="1500" b="0" dirty="0" smtClean="0"/>
                        <a:t>Metalingüístico y teórico</a:t>
                      </a:r>
                      <a:endParaRPr lang="es-ES" sz="15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500" dirty="0" smtClean="0"/>
                        <a:t>Dominio de conceptos de lengua y la literatura. Exige centrarse en el lenguaje como tal, mediante el conocimiento de sus términos, para reconocer y designar propiedades o características de los textos y sus unidades.</a:t>
                      </a:r>
                    </a:p>
                  </a:txBody>
                  <a:tcPr/>
                </a:tc>
              </a:tr>
              <a:tr h="1049767">
                <a:tc rowSpan="3">
                  <a:txBody>
                    <a:bodyPr/>
                    <a:lstStyle/>
                    <a:p>
                      <a:pPr algn="ctr"/>
                      <a:r>
                        <a:rPr lang="es-ES" sz="1800" b="1" kern="1200" dirty="0" smtClean="0">
                          <a:solidFill>
                            <a:schemeClr val="dk1"/>
                          </a:solidFill>
                          <a:latin typeface="+mn-lt"/>
                          <a:ea typeface="+mn-ea"/>
                          <a:cs typeface="+mn-cs"/>
                        </a:rPr>
                        <a:t>Proceso cognitivo</a:t>
                      </a:r>
                      <a:endParaRPr lang="es-ES" sz="1800" b="1" kern="1200" dirty="0">
                        <a:solidFill>
                          <a:schemeClr val="dk1"/>
                        </a:solidFill>
                        <a:latin typeface="+mn-lt"/>
                        <a:ea typeface="+mn-ea"/>
                        <a:cs typeface="+mn-cs"/>
                      </a:endParaRPr>
                    </a:p>
                  </a:txBody>
                  <a:tcPr vert="vert270"/>
                </a:tc>
                <a:tc>
                  <a:txBody>
                    <a:bodyPr/>
                    <a:lstStyle/>
                    <a:p>
                      <a:r>
                        <a:rPr lang="es-ES" sz="1500" dirty="0" smtClean="0"/>
                        <a:t>Comprensión literal</a:t>
                      </a:r>
                      <a:endParaRPr lang="es-ES" sz="1500" dirty="0"/>
                    </a:p>
                  </a:txBody>
                  <a:tcPr/>
                </a:tc>
                <a:tc>
                  <a:txBody>
                    <a:bodyPr/>
                    <a:lstStyle/>
                    <a:p>
                      <a:r>
                        <a:rPr lang="es-ES" sz="1500" dirty="0" smtClean="0"/>
                        <a:t>Principal habilidad es reconocer. R</a:t>
                      </a:r>
                      <a:r>
                        <a:rPr lang="es-ES_tradnl" sz="1500" kern="1200" dirty="0" err="1" smtClean="0">
                          <a:solidFill>
                            <a:schemeClr val="dk1"/>
                          </a:solidFill>
                          <a:effectLst/>
                          <a:latin typeface="+mn-lt"/>
                          <a:ea typeface="+mn-ea"/>
                          <a:cs typeface="+mn-cs"/>
                        </a:rPr>
                        <a:t>econoce</a:t>
                      </a:r>
                      <a:r>
                        <a:rPr lang="es-ES_tradnl" sz="1500" kern="1200" dirty="0" smtClean="0">
                          <a:solidFill>
                            <a:schemeClr val="dk1"/>
                          </a:solidFill>
                          <a:effectLst/>
                          <a:latin typeface="+mn-lt"/>
                          <a:ea typeface="+mn-ea"/>
                          <a:cs typeface="+mn-cs"/>
                        </a:rPr>
                        <a:t> y recuerda elementos explícitos; identifica, localiza información en segmentos específicos del texto y selecciona la respuesta que emplea las mismas expresiones que están en el texto o que expresa la información mediante sinónimos.</a:t>
                      </a:r>
                      <a:endParaRPr lang="es-ES" sz="1500" dirty="0"/>
                    </a:p>
                  </a:txBody>
                  <a:tcPr/>
                </a:tc>
              </a:tr>
              <a:tr h="599868">
                <a:tc vMerge="1">
                  <a:txBody>
                    <a:bodyPr/>
                    <a:lstStyle/>
                    <a:p>
                      <a:endParaRPr lang="es-ES" dirty="0"/>
                    </a:p>
                  </a:txBody>
                  <a:tcPr/>
                </a:tc>
                <a:tc>
                  <a:txBody>
                    <a:bodyPr/>
                    <a:lstStyle/>
                    <a:p>
                      <a:r>
                        <a:rPr lang="es-ES" sz="1500" dirty="0" smtClean="0"/>
                        <a:t>Comprensión inferencial</a:t>
                      </a:r>
                      <a:endParaRPr lang="es-ES" sz="1500" dirty="0"/>
                    </a:p>
                  </a:txBody>
                  <a:tcPr/>
                </a:tc>
                <a:tc>
                  <a:txBody>
                    <a:bodyPr/>
                    <a:lstStyle/>
                    <a:p>
                      <a:r>
                        <a:rPr lang="es-ES" sz="1500" dirty="0" smtClean="0"/>
                        <a:t>Principal habilidad es comprender y analizar. D</a:t>
                      </a:r>
                      <a:r>
                        <a:rPr lang="es-ES_tradnl" sz="1500" kern="1200" dirty="0" err="1" smtClean="0">
                          <a:solidFill>
                            <a:schemeClr val="dk1"/>
                          </a:solidFill>
                          <a:effectLst/>
                          <a:latin typeface="+mn-lt"/>
                          <a:ea typeface="+mn-ea"/>
                          <a:cs typeface="+mn-cs"/>
                        </a:rPr>
                        <a:t>ialoga</a:t>
                      </a:r>
                      <a:r>
                        <a:rPr lang="es-ES_tradnl" sz="1500" kern="1200" dirty="0" smtClean="0">
                          <a:solidFill>
                            <a:schemeClr val="dk1"/>
                          </a:solidFill>
                          <a:effectLst/>
                          <a:latin typeface="+mn-lt"/>
                          <a:ea typeface="+mn-ea"/>
                          <a:cs typeface="+mn-cs"/>
                        </a:rPr>
                        <a:t> o interactúa con el texto, relacionando la información presente en sus distintas secuencias.</a:t>
                      </a:r>
                      <a:endParaRPr lang="es-ES" sz="1500" dirty="0"/>
                    </a:p>
                  </a:txBody>
                  <a:tcPr/>
                </a:tc>
              </a:tr>
              <a:tr h="571310">
                <a:tc vMerge="1">
                  <a:txBody>
                    <a:bodyPr/>
                    <a:lstStyle/>
                    <a:p>
                      <a:endParaRPr lang="es-ES" dirty="0"/>
                    </a:p>
                  </a:txBody>
                  <a:tcPr/>
                </a:tc>
                <a:tc>
                  <a:txBody>
                    <a:bodyPr/>
                    <a:lstStyle/>
                    <a:p>
                      <a:r>
                        <a:rPr lang="es-ES" sz="1500" dirty="0" smtClean="0"/>
                        <a:t>Comprensión crítica</a:t>
                      </a:r>
                      <a:endParaRPr lang="es-ES" sz="1500" dirty="0"/>
                    </a:p>
                  </a:txBody>
                  <a:tcPr/>
                </a:tc>
                <a:tc>
                  <a:txBody>
                    <a:bodyPr/>
                    <a:lstStyle/>
                    <a:p>
                      <a:r>
                        <a:rPr lang="es-ES" sz="1500" dirty="0" smtClean="0"/>
                        <a:t>Principal habilidad es evaluar. El estudiante valora o juzga el punto de vista del emisor y lo distingue o contrasta con otros y con el propio.</a:t>
                      </a:r>
                      <a:endParaRPr lang="es-ES" sz="1500" dirty="0"/>
                    </a:p>
                  </a:txBody>
                  <a:tcPr/>
                </a:tc>
              </a:tr>
            </a:tbl>
          </a:graphicData>
        </a:graphic>
      </p:graphicFrame>
    </p:spTree>
    <p:extLst>
      <p:ext uri="{BB962C8B-B14F-4D97-AF65-F5344CB8AC3E}">
        <p14:creationId xmlns:p14="http://schemas.microsoft.com/office/powerpoint/2010/main" xmlns="" val="509195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_tradnl" sz="4000" dirty="0" smtClean="0"/>
              <a:t>Promedio de Países en Prueba de Lectura de  3er Grado</a:t>
            </a:r>
            <a:endParaRPr lang="es-CL" sz="4000" dirty="0"/>
          </a:p>
        </p:txBody>
      </p:sp>
      <p:graphicFrame>
        <p:nvGraphicFramePr>
          <p:cNvPr id="5" name="4 Tabla"/>
          <p:cNvGraphicFramePr>
            <a:graphicFrameLocks noGrp="1"/>
          </p:cNvGraphicFramePr>
          <p:nvPr>
            <p:extLst>
              <p:ext uri="{D42A27DB-BD31-4B8C-83A1-F6EECF244321}">
                <p14:modId xmlns:p14="http://schemas.microsoft.com/office/powerpoint/2010/main" xmlns="" val="1914701043"/>
              </p:ext>
            </p:extLst>
          </p:nvPr>
        </p:nvGraphicFramePr>
        <p:xfrm>
          <a:off x="467544" y="1628800"/>
          <a:ext cx="8280919" cy="4801941"/>
        </p:xfrm>
        <a:graphic>
          <a:graphicData uri="http://schemas.openxmlformats.org/drawingml/2006/table">
            <a:tbl>
              <a:tblPr firstCol="1" bandRow="1">
                <a:tableStyleId>{5C22544A-7EE6-4342-B048-85BDC9FD1C3A}</a:tableStyleId>
              </a:tblPr>
              <a:tblGrid>
                <a:gridCol w="1872208"/>
                <a:gridCol w="1656184"/>
                <a:gridCol w="1800200"/>
                <a:gridCol w="2952327"/>
              </a:tblGrid>
              <a:tr h="350337">
                <a:tc>
                  <a:txBody>
                    <a:bodyPr/>
                    <a:lstStyle/>
                    <a:p>
                      <a:pPr marL="228600" algn="ctr">
                        <a:lnSpc>
                          <a:spcPct val="115000"/>
                        </a:lnSpc>
                        <a:spcAft>
                          <a:spcPts val="0"/>
                        </a:spcAft>
                      </a:pPr>
                      <a:r>
                        <a:rPr lang="es-ES_tradnl" sz="1400" dirty="0">
                          <a:effectLst/>
                        </a:rPr>
                        <a:t>País</a:t>
                      </a:r>
                      <a:endParaRPr lang="es-CL" sz="1600" dirty="0">
                        <a:effectLst/>
                        <a:latin typeface="Calibri"/>
                        <a:ea typeface="Calibri"/>
                        <a:cs typeface="Times New Roman"/>
                      </a:endParaRPr>
                    </a:p>
                  </a:txBody>
                  <a:tcPr marL="68580" marR="68580" marT="0" marB="0" anchor="ctr"/>
                </a:tc>
                <a:tc>
                  <a:txBody>
                    <a:bodyPr/>
                    <a:lstStyle/>
                    <a:p>
                      <a:pPr marL="228600" algn="ctr">
                        <a:lnSpc>
                          <a:spcPct val="115000"/>
                        </a:lnSpc>
                        <a:spcAft>
                          <a:spcPts val="0"/>
                        </a:spcAft>
                      </a:pPr>
                      <a:r>
                        <a:rPr lang="es-ES_tradnl" sz="1400" dirty="0" smtClean="0">
                          <a:effectLst/>
                        </a:rPr>
                        <a:t>Promedio</a:t>
                      </a:r>
                      <a:endParaRPr lang="es-CL"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dirty="0">
                          <a:effectLst/>
                        </a:rPr>
                        <a:t>Error estándar</a:t>
                      </a:r>
                      <a:endParaRPr lang="es-CL"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Comparación con </a:t>
                      </a:r>
                      <a:r>
                        <a:rPr lang="es-ES_tradnl" sz="1400" dirty="0" smtClean="0">
                          <a:effectLst/>
                        </a:rPr>
                        <a:t>promedio </a:t>
                      </a:r>
                      <a:r>
                        <a:rPr lang="es-ES_tradnl" sz="1400" dirty="0">
                          <a:effectLst/>
                        </a:rPr>
                        <a:t>de países</a:t>
                      </a:r>
                      <a:endParaRPr lang="es-CL" sz="1600" dirty="0">
                        <a:effectLst/>
                        <a:latin typeface="Calibri"/>
                        <a:ea typeface="Calibri"/>
                        <a:cs typeface="Times New Roman"/>
                      </a:endParaRPr>
                    </a:p>
                  </a:txBody>
                  <a:tcPr marL="68580" marR="68580" marT="0" marB="0" anchor="ctr"/>
                </a:tc>
              </a:tr>
              <a:tr h="225217">
                <a:tc>
                  <a:txBody>
                    <a:bodyPr/>
                    <a:lstStyle/>
                    <a:p>
                      <a:pPr marL="228600" algn="l">
                        <a:lnSpc>
                          <a:spcPct val="115000"/>
                        </a:lnSpc>
                        <a:spcAft>
                          <a:spcPts val="0"/>
                        </a:spcAft>
                      </a:pPr>
                      <a:r>
                        <a:rPr lang="es-ES_tradnl" sz="1400">
                          <a:effectLst/>
                        </a:rPr>
                        <a:t>Argentina</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703</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4.89</a:t>
                      </a:r>
                      <a:endParaRPr lang="es-CL" sz="16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800" b="1" dirty="0" smtClean="0">
                          <a:effectLst/>
                        </a:rPr>
                        <a:t>o</a:t>
                      </a:r>
                      <a:endParaRPr lang="es-CL" sz="1600" b="1" dirty="0">
                        <a:effectLst/>
                        <a:latin typeface="Calibri"/>
                        <a:ea typeface="Calibri"/>
                        <a:cs typeface="Times New Roman"/>
                      </a:endParaRPr>
                    </a:p>
                  </a:txBody>
                  <a:tcPr marL="68580" marR="68580" marT="0" marB="0" anchor="ctr"/>
                </a:tc>
              </a:tr>
              <a:tr h="225217">
                <a:tc>
                  <a:txBody>
                    <a:bodyPr/>
                    <a:lstStyle/>
                    <a:p>
                      <a:pPr marL="228600" algn="l">
                        <a:lnSpc>
                          <a:spcPct val="115000"/>
                        </a:lnSpc>
                        <a:spcAft>
                          <a:spcPts val="0"/>
                        </a:spcAft>
                      </a:pPr>
                      <a:r>
                        <a:rPr lang="es-ES_tradnl" sz="1400">
                          <a:effectLst/>
                        </a:rPr>
                        <a:t>Brasil</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712</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4.99</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800" b="1" dirty="0" smtClean="0">
                          <a:effectLst/>
                        </a:rPr>
                        <a:t>o</a:t>
                      </a:r>
                      <a:endParaRPr lang="es-CL" sz="1600" b="1" dirty="0">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a:effectLst/>
                        </a:rPr>
                        <a:t>Chile</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802</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3.96</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00B050"/>
                          </a:solidFill>
                          <a:effectLst/>
                        </a:rPr>
                        <a:t>▲</a:t>
                      </a:r>
                      <a:endParaRPr lang="es-CL" sz="1600" dirty="0">
                        <a:solidFill>
                          <a:srgbClr val="00B050"/>
                        </a:solidFill>
                        <a:effectLst/>
                        <a:latin typeface="Calibri"/>
                        <a:ea typeface="Calibri"/>
                        <a:cs typeface="Times New Roman"/>
                      </a:endParaRPr>
                    </a:p>
                  </a:txBody>
                  <a:tcPr marL="68580" marR="68580" marT="0" marB="0" anchor="ctr"/>
                </a:tc>
              </a:tr>
              <a:tr h="225217">
                <a:tc>
                  <a:txBody>
                    <a:bodyPr/>
                    <a:lstStyle/>
                    <a:p>
                      <a:pPr marL="228600" algn="l">
                        <a:lnSpc>
                          <a:spcPct val="115000"/>
                        </a:lnSpc>
                        <a:spcAft>
                          <a:spcPts val="0"/>
                        </a:spcAft>
                      </a:pPr>
                      <a:r>
                        <a:rPr lang="es-ES_tradnl" sz="1400">
                          <a:effectLst/>
                        </a:rPr>
                        <a:t>Colombia</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714</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8.33</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800" b="1" dirty="0" smtClean="0">
                          <a:effectLst/>
                        </a:rPr>
                        <a:t>o</a:t>
                      </a:r>
                      <a:endParaRPr lang="es-CL" sz="1600" b="1" dirty="0">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a:effectLst/>
                        </a:rPr>
                        <a:t>Costa Rica</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754</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3.24</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00B050"/>
                          </a:solidFill>
                          <a:effectLst/>
                        </a:rPr>
                        <a:t>▲</a:t>
                      </a:r>
                      <a:endParaRPr lang="es-CL" sz="1600" dirty="0">
                        <a:solidFill>
                          <a:srgbClr val="00B050"/>
                        </a:solidFill>
                        <a:effectLst/>
                        <a:latin typeface="Calibri"/>
                        <a:ea typeface="Calibri"/>
                        <a:cs typeface="Times New Roman"/>
                      </a:endParaRPr>
                    </a:p>
                  </a:txBody>
                  <a:tcPr marL="68580" marR="68580" marT="0" marB="0" anchor="ctr"/>
                </a:tc>
              </a:tr>
              <a:tr h="225217">
                <a:tc>
                  <a:txBody>
                    <a:bodyPr/>
                    <a:lstStyle/>
                    <a:p>
                      <a:pPr marL="228600" algn="l">
                        <a:lnSpc>
                          <a:spcPct val="115000"/>
                        </a:lnSpc>
                        <a:spcAft>
                          <a:spcPts val="0"/>
                        </a:spcAft>
                      </a:pPr>
                      <a:r>
                        <a:rPr lang="es-ES_tradnl" sz="1400">
                          <a:effectLst/>
                        </a:rPr>
                        <a:t>Ecuador</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698</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4.72</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800" b="1" dirty="0" smtClean="0">
                          <a:effectLst/>
                        </a:rPr>
                        <a:t>o</a:t>
                      </a:r>
                      <a:endParaRPr lang="es-CL" sz="1600" b="1" dirty="0">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a:effectLst/>
                        </a:rPr>
                        <a:t>Guatemala</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678</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3.87</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FF0000"/>
                          </a:solidFill>
                          <a:effectLst/>
                        </a:rPr>
                        <a:t>▼</a:t>
                      </a:r>
                      <a:endParaRPr lang="es-CL" sz="1600" dirty="0">
                        <a:solidFill>
                          <a:srgbClr val="FF0000"/>
                        </a:solidFill>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a:effectLst/>
                        </a:rPr>
                        <a:t>Honduras</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681</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4.14</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FF0000"/>
                          </a:solidFill>
                          <a:effectLst/>
                        </a:rPr>
                        <a:t>▼</a:t>
                      </a:r>
                      <a:endParaRPr lang="es-CL" sz="1600" dirty="0">
                        <a:solidFill>
                          <a:srgbClr val="FF0000"/>
                        </a:solidFill>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a:effectLst/>
                        </a:rPr>
                        <a:t>México</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718</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3.25</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00B050"/>
                          </a:solidFill>
                          <a:effectLst/>
                        </a:rPr>
                        <a:t>▲</a:t>
                      </a:r>
                      <a:endParaRPr lang="es-CL" sz="1600" dirty="0">
                        <a:solidFill>
                          <a:srgbClr val="00B050"/>
                        </a:solidFill>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a:effectLst/>
                        </a:rPr>
                        <a:t>Nicaragua</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654</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2.84</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FF0000"/>
                          </a:solidFill>
                          <a:effectLst/>
                        </a:rPr>
                        <a:t>▼</a:t>
                      </a:r>
                      <a:endParaRPr lang="es-CL" sz="1600" dirty="0">
                        <a:solidFill>
                          <a:srgbClr val="FF0000"/>
                        </a:solidFill>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a:effectLst/>
                        </a:rPr>
                        <a:t>Panamá</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670</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3.94</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FF0000"/>
                          </a:solidFill>
                          <a:effectLst/>
                        </a:rPr>
                        <a:t>▼</a:t>
                      </a:r>
                      <a:endParaRPr lang="es-CL" sz="1600" dirty="0">
                        <a:solidFill>
                          <a:srgbClr val="FF0000"/>
                        </a:solidFill>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a:effectLst/>
                        </a:rPr>
                        <a:t>Paraguay</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653</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4.81</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FF0000"/>
                          </a:solidFill>
                          <a:effectLst/>
                        </a:rPr>
                        <a:t>▼</a:t>
                      </a:r>
                      <a:endParaRPr lang="es-CL" sz="1600" dirty="0">
                        <a:solidFill>
                          <a:srgbClr val="FF0000"/>
                        </a:solidFill>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a:effectLst/>
                        </a:rPr>
                        <a:t>Perú</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719</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3.91</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00B050"/>
                          </a:solidFill>
                          <a:effectLst/>
                        </a:rPr>
                        <a:t>▲</a:t>
                      </a:r>
                      <a:endParaRPr lang="es-CL" sz="1600" dirty="0">
                        <a:solidFill>
                          <a:srgbClr val="00B050"/>
                        </a:solidFill>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a:effectLst/>
                        </a:rPr>
                        <a:t>Rep. Dominicana</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614</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3.50</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FF0000"/>
                          </a:solidFill>
                          <a:effectLst/>
                        </a:rPr>
                        <a:t>▼</a:t>
                      </a:r>
                      <a:endParaRPr lang="es-CL" sz="1600" dirty="0">
                        <a:solidFill>
                          <a:srgbClr val="FF0000"/>
                        </a:solidFill>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a:effectLst/>
                        </a:rPr>
                        <a:t>Uruguay</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728</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7.15</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00B050"/>
                          </a:solidFill>
                          <a:effectLst/>
                        </a:rPr>
                        <a:t>▲</a:t>
                      </a:r>
                      <a:endParaRPr lang="es-CL" sz="1600" dirty="0">
                        <a:solidFill>
                          <a:srgbClr val="00B050"/>
                        </a:solidFill>
                        <a:effectLst/>
                        <a:latin typeface="Calibri"/>
                        <a:ea typeface="Calibri"/>
                        <a:cs typeface="Times New Roman"/>
                      </a:endParaRPr>
                    </a:p>
                  </a:txBody>
                  <a:tcPr marL="68580" marR="68580" marT="0" marB="0" anchor="ctr"/>
                </a:tc>
              </a:tr>
              <a:tr h="175168">
                <a:tc>
                  <a:txBody>
                    <a:bodyPr/>
                    <a:lstStyle/>
                    <a:p>
                      <a:pPr marL="228600" algn="l">
                        <a:lnSpc>
                          <a:spcPct val="115000"/>
                        </a:lnSpc>
                        <a:spcAft>
                          <a:spcPts val="0"/>
                        </a:spcAft>
                      </a:pPr>
                      <a:r>
                        <a:rPr lang="es-ES_tradnl" sz="1400" b="1" dirty="0">
                          <a:solidFill>
                            <a:schemeClr val="tx1"/>
                          </a:solidFill>
                          <a:effectLst/>
                        </a:rPr>
                        <a:t>Promedio países</a:t>
                      </a:r>
                      <a:endParaRPr lang="es-CL" sz="1600" b="1" dirty="0">
                        <a:solidFill>
                          <a:schemeClr val="tx1"/>
                        </a:solidFill>
                        <a:effectLst/>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algn="ctr">
                        <a:lnSpc>
                          <a:spcPct val="115000"/>
                        </a:lnSpc>
                        <a:spcAft>
                          <a:spcPts val="0"/>
                        </a:spcAft>
                      </a:pPr>
                      <a:r>
                        <a:rPr lang="es-CL" sz="1400" b="1" dirty="0">
                          <a:solidFill>
                            <a:schemeClr val="tx1"/>
                          </a:solidFill>
                          <a:effectLst/>
                        </a:rPr>
                        <a:t>700</a:t>
                      </a:r>
                      <a:endParaRPr lang="es-CL" sz="1600" b="1" dirty="0">
                        <a:solidFill>
                          <a:schemeClr val="tx1"/>
                        </a:solidFill>
                        <a:effectLst/>
                        <a:latin typeface="Calibri"/>
                        <a:ea typeface="Calibri"/>
                        <a:cs typeface="Times New Roman"/>
                      </a:endParaRPr>
                    </a:p>
                  </a:txBody>
                  <a:tcPr marL="68580" marR="68580" marT="0" marB="0" anchor="b">
                    <a:solidFill>
                      <a:schemeClr val="accent3">
                        <a:lumMod val="60000"/>
                        <a:lumOff val="40000"/>
                      </a:schemeClr>
                    </a:solidFill>
                  </a:tcPr>
                </a:tc>
                <a:tc>
                  <a:txBody>
                    <a:bodyPr/>
                    <a:lstStyle/>
                    <a:p>
                      <a:pPr algn="ctr">
                        <a:lnSpc>
                          <a:spcPct val="115000"/>
                        </a:lnSpc>
                        <a:spcAft>
                          <a:spcPts val="0"/>
                        </a:spcAft>
                      </a:pPr>
                      <a:r>
                        <a:rPr lang="es-CL" sz="1400" b="1" dirty="0">
                          <a:solidFill>
                            <a:schemeClr val="tx1"/>
                          </a:solidFill>
                          <a:effectLst/>
                        </a:rPr>
                        <a:t>1.22</a:t>
                      </a:r>
                      <a:endParaRPr lang="es-CL" sz="1600" b="1" dirty="0">
                        <a:solidFill>
                          <a:schemeClr val="tx1"/>
                        </a:solidFill>
                        <a:effectLst/>
                        <a:latin typeface="Calibri"/>
                        <a:ea typeface="Calibri"/>
                        <a:cs typeface="Times New Roman"/>
                      </a:endParaRPr>
                    </a:p>
                  </a:txBody>
                  <a:tcPr marL="68580" marR="68580" marT="0" marB="0" anchor="b">
                    <a:solidFill>
                      <a:schemeClr val="accent3">
                        <a:lumMod val="60000"/>
                        <a:lumOff val="40000"/>
                      </a:schemeClr>
                    </a:solidFill>
                  </a:tcPr>
                </a:tc>
                <a:tc>
                  <a:txBody>
                    <a:bodyPr/>
                    <a:lstStyle/>
                    <a:p>
                      <a:pPr marL="228600" algn="ctr">
                        <a:lnSpc>
                          <a:spcPct val="115000"/>
                        </a:lnSpc>
                        <a:spcAft>
                          <a:spcPts val="0"/>
                        </a:spcAft>
                      </a:pPr>
                      <a:r>
                        <a:rPr lang="es-ES_tradnl" sz="1400" b="1" dirty="0">
                          <a:solidFill>
                            <a:schemeClr val="tx1"/>
                          </a:solidFill>
                          <a:effectLst/>
                        </a:rPr>
                        <a:t> </a:t>
                      </a:r>
                      <a:endParaRPr lang="es-CL" sz="1600" b="1" dirty="0">
                        <a:solidFill>
                          <a:schemeClr val="tx1"/>
                        </a:solidFill>
                        <a:effectLst/>
                        <a:latin typeface="Calibri"/>
                        <a:ea typeface="Calibri"/>
                        <a:cs typeface="Times New Roman"/>
                      </a:endParaRPr>
                    </a:p>
                  </a:txBody>
                  <a:tcPr marL="68580" marR="68580" marT="0" marB="0" anchor="ctr">
                    <a:solidFill>
                      <a:schemeClr val="accent3">
                        <a:lumMod val="60000"/>
                        <a:lumOff val="40000"/>
                      </a:schemeClr>
                    </a:solidFill>
                  </a:tcPr>
                </a:tc>
              </a:tr>
              <a:tr h="175168">
                <a:tc>
                  <a:txBody>
                    <a:bodyPr/>
                    <a:lstStyle/>
                    <a:p>
                      <a:pPr marL="228600" algn="l">
                        <a:lnSpc>
                          <a:spcPct val="115000"/>
                        </a:lnSpc>
                        <a:spcAft>
                          <a:spcPts val="0"/>
                        </a:spcAft>
                      </a:pPr>
                      <a:r>
                        <a:rPr lang="es-ES_tradnl" sz="1400">
                          <a:effectLst/>
                        </a:rPr>
                        <a:t>Nuevo León</a:t>
                      </a:r>
                      <a:endParaRPr lang="es-CL"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CL" sz="1400" dirty="0">
                          <a:effectLst/>
                        </a:rPr>
                        <a:t>733</a:t>
                      </a:r>
                      <a:endParaRPr lang="es-CL" sz="16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3.18</a:t>
                      </a:r>
                      <a:endParaRPr lang="es-CL" sz="16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200" dirty="0">
                          <a:solidFill>
                            <a:srgbClr val="00B050"/>
                          </a:solidFill>
                          <a:effectLst/>
                        </a:rPr>
                        <a:t>▲</a:t>
                      </a:r>
                      <a:endParaRPr lang="es-CL" sz="1600" dirty="0">
                        <a:solidFill>
                          <a:srgbClr val="00B050"/>
                        </a:solidFill>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731838" y="21637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1800" b="0" i="0" u="none" strike="noStrike" cap="none" normalizeH="0" baseline="0" smtClean="0">
                <a:ln>
                  <a:noFill/>
                </a:ln>
                <a:solidFill>
                  <a:schemeClr val="tx1"/>
                </a:solidFill>
                <a:effectLst/>
                <a:latin typeface="Arial" pitchFamily="34" charset="0"/>
                <a:cs typeface="Arial" pitchFamily="34" charset="0"/>
              </a:rPr>
              <a:t/>
            </a:r>
            <a:br>
              <a:rPr kumimoji="0" lang="es-CL" altLang="es-CL" sz="1800" b="0" i="0" u="none" strike="noStrike" cap="none" normalizeH="0" baseline="0" smtClean="0">
                <a:ln>
                  <a:noFill/>
                </a:ln>
                <a:solidFill>
                  <a:schemeClr val="tx1"/>
                </a:solidFill>
                <a:effectLst/>
                <a:latin typeface="Arial" pitchFamily="34" charset="0"/>
                <a:cs typeface="Arial" pitchFamily="34" charset="0"/>
              </a:rPr>
            </a:br>
            <a:endParaRPr kumimoji="0" lang="es-CL" altLang="es-C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0662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Esquema de presentación</a:t>
            </a:r>
            <a:endParaRPr lang="en-US" dirty="0"/>
          </a:p>
        </p:txBody>
      </p:sp>
      <p:sp>
        <p:nvSpPr>
          <p:cNvPr id="3" name="2 Marcador de contenido"/>
          <p:cNvSpPr>
            <a:spLocks noGrp="1"/>
          </p:cNvSpPr>
          <p:nvPr>
            <p:ph idx="1"/>
          </p:nvPr>
        </p:nvSpPr>
        <p:spPr/>
        <p:txBody>
          <a:bodyPr>
            <a:normAutofit/>
          </a:bodyPr>
          <a:lstStyle/>
          <a:p>
            <a:r>
              <a:rPr lang="es-MX" dirty="0" smtClean="0"/>
              <a:t>Características Generales de las Pruebas </a:t>
            </a:r>
          </a:p>
          <a:p>
            <a:r>
              <a:rPr lang="es-MX" dirty="0" smtClean="0"/>
              <a:t>Escalamiento del TERCE</a:t>
            </a:r>
          </a:p>
          <a:p>
            <a:r>
              <a:rPr lang="es-MX" dirty="0" smtClean="0"/>
              <a:t>Establecimiento de puntos de corte</a:t>
            </a:r>
          </a:p>
          <a:p>
            <a:r>
              <a:rPr lang="es-MX" dirty="0" smtClean="0"/>
              <a:t>Resultados en Pruebas de Lenguaje</a:t>
            </a:r>
          </a:p>
          <a:p>
            <a:r>
              <a:rPr lang="es-MX" dirty="0" smtClean="0"/>
              <a:t>Resultados en Pruebas de Matemática</a:t>
            </a:r>
          </a:p>
          <a:p>
            <a:r>
              <a:rPr lang="es-MX" dirty="0" smtClean="0"/>
              <a:t>Resultados en Prueba de Ciencias</a:t>
            </a:r>
          </a:p>
          <a:p>
            <a:r>
              <a:rPr lang="es-MX" dirty="0" smtClean="0"/>
              <a:t>Resultados en Pruebas de Escritura</a:t>
            </a:r>
          </a:p>
        </p:txBody>
      </p:sp>
    </p:spTree>
    <p:custDataLst>
      <p:tags r:id="rId1"/>
    </p:custDataLst>
    <p:extLst>
      <p:ext uri="{BB962C8B-B14F-4D97-AF65-F5344CB8AC3E}">
        <p14:creationId xmlns:p14="http://schemas.microsoft.com/office/powerpoint/2010/main" xmlns="" val="3006914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3600" dirty="0" smtClean="0"/>
              <a:t>Variabilidad de Estudiantes en Puntuaciones de Lectura de 3er grado</a:t>
            </a:r>
            <a:endParaRPr lang="es-CL" sz="3600" dirty="0"/>
          </a:p>
        </p:txBody>
      </p:sp>
      <p:pic>
        <p:nvPicPr>
          <p:cNvPr id="3" name="2 Imagen"/>
          <p:cNvPicPr/>
          <p:nvPr/>
        </p:nvPicPr>
        <p:blipFill>
          <a:blip r:embed="rId2"/>
          <a:srcRect/>
          <a:stretch>
            <a:fillRect/>
          </a:stretch>
        </p:blipFill>
        <p:spPr bwMode="auto">
          <a:xfrm>
            <a:off x="467544" y="1714447"/>
            <a:ext cx="8208912" cy="4536504"/>
          </a:xfrm>
          <a:prstGeom prst="rect">
            <a:avLst/>
          </a:prstGeom>
          <a:noFill/>
          <a:ln w="9525">
            <a:noFill/>
            <a:miter lim="800000"/>
            <a:headEnd/>
            <a:tailEnd/>
          </a:ln>
        </p:spPr>
      </p:pic>
      <p:pic>
        <p:nvPicPr>
          <p:cNvPr id="4" name="3 Imagen"/>
          <p:cNvPicPr/>
          <p:nvPr/>
        </p:nvPicPr>
        <p:blipFill>
          <a:blip r:embed="rId3" cstate="print"/>
          <a:srcRect l="-24635" t="14865" r="-1233" b="3697"/>
          <a:stretch>
            <a:fillRect/>
          </a:stretch>
        </p:blipFill>
        <p:spPr bwMode="auto">
          <a:xfrm>
            <a:off x="3347864" y="6269508"/>
            <a:ext cx="2762250" cy="561975"/>
          </a:xfrm>
          <a:prstGeom prst="rect">
            <a:avLst/>
          </a:prstGeom>
          <a:noFill/>
          <a:ln w="9525">
            <a:noFill/>
            <a:miter lim="800000"/>
            <a:headEnd/>
            <a:tailEnd/>
          </a:ln>
        </p:spPr>
      </p:pic>
    </p:spTree>
    <p:extLst>
      <p:ext uri="{BB962C8B-B14F-4D97-AF65-F5344CB8AC3E}">
        <p14:creationId xmlns:p14="http://schemas.microsoft.com/office/powerpoint/2010/main" xmlns="" val="3731666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600" dirty="0" smtClean="0"/>
              <a:t>Distribución de Estudiantes en Niveles de Desempeño en Lectura de 3er Grado</a:t>
            </a:r>
            <a:endParaRPr lang="es-CL" sz="3600" dirty="0"/>
          </a:p>
        </p:txBody>
      </p:sp>
      <p:graphicFrame>
        <p:nvGraphicFramePr>
          <p:cNvPr id="3" name="2 Gráfico"/>
          <p:cNvGraphicFramePr/>
          <p:nvPr>
            <p:extLst>
              <p:ext uri="{D42A27DB-BD31-4B8C-83A1-F6EECF244321}">
                <p14:modId xmlns:p14="http://schemas.microsoft.com/office/powerpoint/2010/main" xmlns="" val="840932614"/>
              </p:ext>
            </p:extLst>
          </p:nvPr>
        </p:nvGraphicFramePr>
        <p:xfrm>
          <a:off x="899592" y="1484784"/>
          <a:ext cx="6816080" cy="4712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70705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Ejemplo de Nivel </a:t>
            </a:r>
            <a:r>
              <a:rPr lang="es-CL" dirty="0" smtClean="0"/>
              <a:t>II</a:t>
            </a:r>
            <a:r>
              <a:rPr lang="es-CL" dirty="0"/>
              <a:t/>
            </a:r>
            <a:br>
              <a:rPr lang="es-CL" dirty="0"/>
            </a:br>
            <a:r>
              <a:rPr lang="es-CL" dirty="0"/>
              <a:t>Lectura 3er Grado</a:t>
            </a:r>
          </a:p>
        </p:txBody>
      </p:sp>
      <p:pic>
        <p:nvPicPr>
          <p:cNvPr id="3" name="2 Imagen"/>
          <p:cNvPicPr/>
          <p:nvPr/>
        </p:nvPicPr>
        <p:blipFill>
          <a:blip r:embed="rId2" cstate="print"/>
          <a:srcRect/>
          <a:stretch>
            <a:fillRect/>
          </a:stretch>
        </p:blipFill>
        <p:spPr bwMode="auto">
          <a:xfrm>
            <a:off x="513904" y="1340768"/>
            <a:ext cx="4110355" cy="4196715"/>
          </a:xfrm>
          <a:prstGeom prst="rect">
            <a:avLst/>
          </a:prstGeom>
          <a:noFill/>
          <a:ln w="9525">
            <a:noFill/>
            <a:miter lim="800000"/>
            <a:headEnd/>
            <a:tailEnd/>
          </a:ln>
        </p:spPr>
      </p:pic>
      <p:pic>
        <p:nvPicPr>
          <p:cNvPr id="4" name="3 Imagen"/>
          <p:cNvPicPr/>
          <p:nvPr/>
        </p:nvPicPr>
        <p:blipFill>
          <a:blip r:embed="rId3" cstate="print"/>
          <a:srcRect/>
          <a:stretch>
            <a:fillRect/>
          </a:stretch>
        </p:blipFill>
        <p:spPr bwMode="auto">
          <a:xfrm>
            <a:off x="0" y="5085184"/>
            <a:ext cx="5082540" cy="1899920"/>
          </a:xfrm>
          <a:prstGeom prst="rect">
            <a:avLst/>
          </a:prstGeom>
          <a:noFill/>
          <a:ln w="9525">
            <a:noFill/>
            <a:miter lim="800000"/>
            <a:headEnd/>
            <a:tailEnd/>
          </a:ln>
        </p:spPr>
      </p:pic>
      <p:graphicFrame>
        <p:nvGraphicFramePr>
          <p:cNvPr id="6" name="5 Tabla"/>
          <p:cNvGraphicFramePr>
            <a:graphicFrameLocks noGrp="1"/>
          </p:cNvGraphicFramePr>
          <p:nvPr>
            <p:extLst>
              <p:ext uri="{D42A27DB-BD31-4B8C-83A1-F6EECF244321}">
                <p14:modId xmlns:p14="http://schemas.microsoft.com/office/powerpoint/2010/main" xmlns="" val="3253263817"/>
              </p:ext>
            </p:extLst>
          </p:nvPr>
        </p:nvGraphicFramePr>
        <p:xfrm>
          <a:off x="5868144" y="1457850"/>
          <a:ext cx="2808312" cy="5405123"/>
        </p:xfrm>
        <a:graphic>
          <a:graphicData uri="http://schemas.openxmlformats.org/drawingml/2006/table">
            <a:tbl>
              <a:tblPr firstRow="1" firstCol="1" bandRow="1">
                <a:tableStyleId>{5C22544A-7EE6-4342-B048-85BDC9FD1C3A}</a:tableStyleId>
              </a:tblPr>
              <a:tblGrid>
                <a:gridCol w="2808312"/>
              </a:tblGrid>
              <a:tr h="2468263">
                <a:tc>
                  <a:txBody>
                    <a:bodyPr/>
                    <a:lstStyle/>
                    <a:p>
                      <a:pPr algn="ctr">
                        <a:lnSpc>
                          <a:spcPct val="115000"/>
                        </a:lnSpc>
                        <a:spcAft>
                          <a:spcPts val="0"/>
                        </a:spcAft>
                      </a:pPr>
                      <a:r>
                        <a:rPr lang="es-ES_tradnl" sz="1800" b="1" kern="1200" dirty="0" smtClean="0">
                          <a:solidFill>
                            <a:schemeClr val="lt1"/>
                          </a:solidFill>
                          <a:effectLst/>
                          <a:latin typeface="+mn-lt"/>
                          <a:ea typeface="+mn-ea"/>
                          <a:cs typeface="+mn-cs"/>
                        </a:rPr>
                        <a:t>Ejemplo 1: relacionar información que aparece de manera explícita (relaciones causales) en el texto. </a:t>
                      </a:r>
                    </a:p>
                    <a:p>
                      <a:pPr algn="ctr">
                        <a:lnSpc>
                          <a:spcPct val="115000"/>
                        </a:lnSpc>
                        <a:spcAft>
                          <a:spcPts val="0"/>
                        </a:spcAft>
                      </a:pPr>
                      <a:r>
                        <a:rPr lang="es-ES_tradnl" sz="1800" b="0" kern="1200" dirty="0" smtClean="0">
                          <a:solidFill>
                            <a:schemeClr val="lt1"/>
                          </a:solidFill>
                          <a:effectLst/>
                          <a:latin typeface="+mn-lt"/>
                          <a:ea typeface="+mn-ea"/>
                          <a:cs typeface="+mn-cs"/>
                        </a:rPr>
                        <a:t>La relación solicitada requiere que el niño sea capaz de distinguirla de otras informaciones cercanas, y que logre relacionar información del primer párrafo con información del segundo párrafo.</a:t>
                      </a:r>
                      <a:endParaRPr lang="es-CL" sz="1400" b="0" dirty="0">
                        <a:effectLst/>
                        <a:latin typeface="Calibri"/>
                        <a:ea typeface="Calibri"/>
                        <a:cs typeface="Times New Roman"/>
                      </a:endParaRPr>
                    </a:p>
                  </a:txBody>
                  <a:tcPr marL="68580" marR="68580" marT="17780" marB="17780" anchor="ctr"/>
                </a:tc>
              </a:tr>
              <a:tr h="1268479">
                <a:tc>
                  <a:txBody>
                    <a:bodyPr/>
                    <a:lstStyle/>
                    <a:p>
                      <a:pPr algn="ctr">
                        <a:lnSpc>
                          <a:spcPct val="115000"/>
                        </a:lnSpc>
                        <a:spcAft>
                          <a:spcPts val="0"/>
                        </a:spcAft>
                      </a:pPr>
                      <a:r>
                        <a:rPr lang="es-CL" sz="1400" b="1" dirty="0" smtClean="0">
                          <a:effectLst/>
                          <a:latin typeface="Calibri"/>
                          <a:ea typeface="Calibri"/>
                          <a:cs typeface="Times New Roman"/>
                        </a:rPr>
                        <a:t>Correcta: D</a:t>
                      </a:r>
                    </a:p>
                    <a:p>
                      <a:pPr algn="ctr">
                        <a:lnSpc>
                          <a:spcPct val="115000"/>
                        </a:lnSpc>
                        <a:spcAft>
                          <a:spcPts val="0"/>
                        </a:spcAft>
                      </a:pPr>
                      <a:r>
                        <a:rPr lang="es-CL" sz="1400" b="1" dirty="0" smtClean="0">
                          <a:effectLst/>
                          <a:latin typeface="Calibri"/>
                          <a:ea typeface="Calibri"/>
                          <a:cs typeface="Times New Roman"/>
                        </a:rPr>
                        <a:t>Promedio Países: 55%</a:t>
                      </a:r>
                      <a:endParaRPr lang="es-CL" sz="1400" b="1" dirty="0">
                        <a:effectLst/>
                        <a:latin typeface="Calibri"/>
                        <a:ea typeface="Calibri"/>
                        <a:cs typeface="Times New Roman"/>
                      </a:endParaRPr>
                    </a:p>
                  </a:txBody>
                  <a:tcPr marL="68580" marR="68580" marT="17780" marB="17780" anchor="ctr"/>
                </a:tc>
              </a:tr>
            </a:tbl>
          </a:graphicData>
        </a:graphic>
      </p:graphicFrame>
    </p:spTree>
    <p:extLst>
      <p:ext uri="{BB962C8B-B14F-4D97-AF65-F5344CB8AC3E}">
        <p14:creationId xmlns:p14="http://schemas.microsoft.com/office/powerpoint/2010/main" xmlns="" val="2305245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Ejemplo de Nivel IV</a:t>
            </a:r>
            <a:br>
              <a:rPr lang="es-CL" dirty="0" smtClean="0"/>
            </a:br>
            <a:r>
              <a:rPr lang="es-CL" dirty="0" smtClean="0"/>
              <a:t>Lectura 3er Grado</a:t>
            </a:r>
            <a:endParaRPr lang="es-CL" dirty="0"/>
          </a:p>
        </p:txBody>
      </p:sp>
      <p:pic>
        <p:nvPicPr>
          <p:cNvPr id="3" name="2 Imagen"/>
          <p:cNvPicPr/>
          <p:nvPr/>
        </p:nvPicPr>
        <p:blipFill>
          <a:blip r:embed="rId2" cstate="print"/>
          <a:srcRect/>
          <a:stretch>
            <a:fillRect/>
          </a:stretch>
        </p:blipFill>
        <p:spPr bwMode="auto">
          <a:xfrm>
            <a:off x="395536" y="1680816"/>
            <a:ext cx="5612130" cy="2275840"/>
          </a:xfrm>
          <a:prstGeom prst="rect">
            <a:avLst/>
          </a:prstGeom>
          <a:noFill/>
          <a:ln w="9525">
            <a:noFill/>
            <a:miter lim="800000"/>
            <a:headEnd/>
            <a:tailEnd/>
          </a:ln>
        </p:spPr>
      </p:pic>
      <p:pic>
        <p:nvPicPr>
          <p:cNvPr id="4" name="3 Imagen"/>
          <p:cNvPicPr/>
          <p:nvPr/>
        </p:nvPicPr>
        <p:blipFill>
          <a:blip r:embed="rId3" cstate="print"/>
          <a:srcRect/>
          <a:stretch>
            <a:fillRect/>
          </a:stretch>
        </p:blipFill>
        <p:spPr bwMode="auto">
          <a:xfrm>
            <a:off x="412298" y="4077072"/>
            <a:ext cx="5612130" cy="2134870"/>
          </a:xfrm>
          <a:prstGeom prst="rect">
            <a:avLst/>
          </a:prstGeom>
          <a:noFill/>
          <a:ln w="9525">
            <a:noFill/>
            <a:miter lim="800000"/>
            <a:headEnd/>
            <a:tailEnd/>
          </a:ln>
        </p:spPr>
      </p:pic>
      <p:graphicFrame>
        <p:nvGraphicFramePr>
          <p:cNvPr id="5" name="4 Tabla"/>
          <p:cNvGraphicFramePr>
            <a:graphicFrameLocks noGrp="1"/>
          </p:cNvGraphicFramePr>
          <p:nvPr>
            <p:extLst>
              <p:ext uri="{D42A27DB-BD31-4B8C-83A1-F6EECF244321}">
                <p14:modId xmlns:p14="http://schemas.microsoft.com/office/powerpoint/2010/main" xmlns="" val="2806364528"/>
              </p:ext>
            </p:extLst>
          </p:nvPr>
        </p:nvGraphicFramePr>
        <p:xfrm>
          <a:off x="5868144" y="1412776"/>
          <a:ext cx="2808312" cy="5343154"/>
        </p:xfrm>
        <a:graphic>
          <a:graphicData uri="http://schemas.openxmlformats.org/drawingml/2006/table">
            <a:tbl>
              <a:tblPr firstRow="1" firstCol="1" bandRow="1">
                <a:tableStyleId>{5C22544A-7EE6-4342-B048-85BDC9FD1C3A}</a:tableStyleId>
              </a:tblPr>
              <a:tblGrid>
                <a:gridCol w="2808312"/>
              </a:tblGrid>
              <a:tr h="3234357">
                <a:tc>
                  <a:txBody>
                    <a:bodyPr/>
                    <a:lstStyle/>
                    <a:p>
                      <a:pPr algn="ctr">
                        <a:lnSpc>
                          <a:spcPct val="115000"/>
                        </a:lnSpc>
                        <a:spcAft>
                          <a:spcPts val="0"/>
                        </a:spcAft>
                      </a:pPr>
                      <a:r>
                        <a:rPr lang="es-ES_tradnl" sz="1600" dirty="0">
                          <a:effectLst/>
                        </a:rPr>
                        <a:t>Ejemplo </a:t>
                      </a:r>
                      <a:r>
                        <a:rPr lang="es-ES_tradnl" sz="1600" dirty="0" smtClean="0">
                          <a:effectLst/>
                        </a:rPr>
                        <a:t>2:</a:t>
                      </a:r>
                      <a:r>
                        <a:rPr lang="es-ES_tradnl" sz="1600" b="1" dirty="0" smtClean="0">
                          <a:effectLst/>
                        </a:rPr>
                        <a:t> </a:t>
                      </a:r>
                      <a:r>
                        <a:rPr lang="es-ES_tradnl" sz="1600" b="1" dirty="0">
                          <a:effectLst/>
                        </a:rPr>
                        <a:t>reflexionar sobre la estructura y contenido de un texto. </a:t>
                      </a:r>
                      <a:endParaRPr lang="es-ES_tradnl" sz="1600" b="1" dirty="0" smtClean="0">
                        <a:effectLst/>
                      </a:endParaRPr>
                    </a:p>
                    <a:p>
                      <a:pPr algn="ctr">
                        <a:lnSpc>
                          <a:spcPct val="115000"/>
                        </a:lnSpc>
                        <a:spcAft>
                          <a:spcPts val="0"/>
                        </a:spcAft>
                      </a:pPr>
                      <a:r>
                        <a:rPr lang="es-ES_tradnl" sz="1600" b="0" dirty="0" smtClean="0">
                          <a:effectLst/>
                        </a:rPr>
                        <a:t>En </a:t>
                      </a:r>
                      <a:r>
                        <a:rPr lang="es-ES_tradnl" sz="1600" b="0" dirty="0">
                          <a:effectLst/>
                        </a:rPr>
                        <a:t>este caso, a través de las opciones, el alumno debe discriminar la razón por la que el texto presentado corresponde a una adivinanza, es decir, la tarea no se delimita a reconocer el tipo de texto sino a reflexionar acerca de las razones por las cuales ese texto es una adivinanza.</a:t>
                      </a:r>
                      <a:endParaRPr lang="es-CL" sz="1800" b="0" dirty="0">
                        <a:effectLst/>
                        <a:latin typeface="Calibri"/>
                        <a:ea typeface="Calibri"/>
                        <a:cs typeface="Times New Roman"/>
                      </a:endParaRPr>
                    </a:p>
                  </a:txBody>
                  <a:tcPr marL="68580" marR="68580" marT="17780" marB="17780" anchor="ctr"/>
                </a:tc>
              </a:tr>
              <a:tr h="1662187">
                <a:tc>
                  <a:txBody>
                    <a:bodyPr/>
                    <a:lstStyle/>
                    <a:p>
                      <a:pPr algn="ctr">
                        <a:lnSpc>
                          <a:spcPct val="115000"/>
                        </a:lnSpc>
                        <a:spcAft>
                          <a:spcPts val="0"/>
                        </a:spcAft>
                      </a:pPr>
                      <a:r>
                        <a:rPr lang="es-CL" sz="1600" b="1" dirty="0" smtClean="0">
                          <a:effectLst/>
                          <a:latin typeface="Calibri"/>
                          <a:ea typeface="Calibri"/>
                          <a:cs typeface="Times New Roman"/>
                        </a:rPr>
                        <a:t>Correcta: B</a:t>
                      </a:r>
                    </a:p>
                    <a:p>
                      <a:pPr algn="ctr">
                        <a:lnSpc>
                          <a:spcPct val="115000"/>
                        </a:lnSpc>
                        <a:spcAft>
                          <a:spcPts val="0"/>
                        </a:spcAft>
                      </a:pPr>
                      <a:r>
                        <a:rPr lang="es-CL" sz="1600" b="1" dirty="0" smtClean="0">
                          <a:effectLst/>
                          <a:latin typeface="Calibri"/>
                          <a:ea typeface="Calibri"/>
                          <a:cs typeface="Times New Roman"/>
                        </a:rPr>
                        <a:t>Promedio Países: 26%</a:t>
                      </a:r>
                      <a:endParaRPr lang="es-CL" sz="1600" b="1" dirty="0">
                        <a:effectLst/>
                        <a:latin typeface="Calibri"/>
                        <a:ea typeface="Calibri"/>
                        <a:cs typeface="Times New Roman"/>
                      </a:endParaRPr>
                    </a:p>
                  </a:txBody>
                  <a:tcPr marL="68580" marR="68580" marT="17780" marB="17780" anchor="ctr"/>
                </a:tc>
              </a:tr>
            </a:tbl>
          </a:graphicData>
        </a:graphic>
      </p:graphicFrame>
    </p:spTree>
    <p:extLst>
      <p:ext uri="{BB962C8B-B14F-4D97-AF65-F5344CB8AC3E}">
        <p14:creationId xmlns:p14="http://schemas.microsoft.com/office/powerpoint/2010/main" xmlns="" val="2673429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Promedio de Países en Prueba de </a:t>
            </a:r>
            <a:r>
              <a:rPr lang="es-ES_tradnl" dirty="0" smtClean="0"/>
              <a:t>Lectura de  6º </a:t>
            </a:r>
            <a:r>
              <a:rPr lang="es-ES_tradnl" dirty="0"/>
              <a:t>Grado</a:t>
            </a:r>
            <a:endParaRPr lang="es-CL" dirty="0"/>
          </a:p>
        </p:txBody>
      </p:sp>
      <p:graphicFrame>
        <p:nvGraphicFramePr>
          <p:cNvPr id="3" name="2 Tabla"/>
          <p:cNvGraphicFramePr>
            <a:graphicFrameLocks noGrp="1"/>
          </p:cNvGraphicFramePr>
          <p:nvPr>
            <p:extLst>
              <p:ext uri="{D42A27DB-BD31-4B8C-83A1-F6EECF244321}">
                <p14:modId xmlns:p14="http://schemas.microsoft.com/office/powerpoint/2010/main" xmlns="" val="837378013"/>
              </p:ext>
            </p:extLst>
          </p:nvPr>
        </p:nvGraphicFramePr>
        <p:xfrm>
          <a:off x="467544" y="1628800"/>
          <a:ext cx="8280920" cy="4732019"/>
        </p:xfrm>
        <a:graphic>
          <a:graphicData uri="http://schemas.openxmlformats.org/drawingml/2006/table">
            <a:tbl>
              <a:tblPr firstCol="1" bandRow="1">
                <a:tableStyleId>{5C22544A-7EE6-4342-B048-85BDC9FD1C3A}</a:tableStyleId>
              </a:tblPr>
              <a:tblGrid>
                <a:gridCol w="2069495"/>
                <a:gridCol w="2070475"/>
                <a:gridCol w="2070475"/>
                <a:gridCol w="2070475"/>
              </a:tblGrid>
              <a:tr h="431737">
                <a:tc>
                  <a:txBody>
                    <a:bodyPr/>
                    <a:lstStyle/>
                    <a:p>
                      <a:pPr marL="228600" algn="ctr">
                        <a:lnSpc>
                          <a:spcPct val="115000"/>
                        </a:lnSpc>
                        <a:spcAft>
                          <a:spcPts val="0"/>
                        </a:spcAft>
                      </a:pPr>
                      <a:r>
                        <a:rPr lang="es-ES_tradnl" sz="1400" dirty="0">
                          <a:effectLst/>
                        </a:rPr>
                        <a:t>País</a:t>
                      </a:r>
                      <a:endParaRPr lang="es-CL" sz="1400" dirty="0">
                        <a:effectLst/>
                        <a:latin typeface="Calibri"/>
                        <a:ea typeface="Calibri"/>
                        <a:cs typeface="Times New Roman"/>
                      </a:endParaRPr>
                    </a:p>
                  </a:txBody>
                  <a:tcPr marL="68580" marR="68580" marT="0" marB="0" anchor="ctr"/>
                </a:tc>
                <a:tc>
                  <a:txBody>
                    <a:bodyPr/>
                    <a:lstStyle/>
                    <a:p>
                      <a:pPr marL="228600" algn="ctr">
                        <a:lnSpc>
                          <a:spcPct val="115000"/>
                        </a:lnSpc>
                        <a:spcAft>
                          <a:spcPts val="0"/>
                        </a:spcAft>
                      </a:pPr>
                      <a:r>
                        <a:rPr lang="es-ES_tradnl" sz="1400" dirty="0" smtClean="0">
                          <a:effectLst/>
                        </a:rPr>
                        <a:t>Promedio</a:t>
                      </a:r>
                      <a:endParaRPr lang="es-CL"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dirty="0">
                          <a:effectLst/>
                        </a:rPr>
                        <a:t>Error estándar</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Comparación con </a:t>
                      </a:r>
                      <a:r>
                        <a:rPr lang="es-ES_tradnl" sz="1400" dirty="0" smtClean="0">
                          <a:effectLst/>
                        </a:rPr>
                        <a:t>promedio </a:t>
                      </a:r>
                      <a:r>
                        <a:rPr lang="es-ES_tradnl" sz="1400" dirty="0">
                          <a:effectLst/>
                        </a:rPr>
                        <a:t>de países</a:t>
                      </a:r>
                      <a:endParaRPr lang="es-CL" sz="1400" dirty="0">
                        <a:effectLst/>
                        <a:latin typeface="Calibri"/>
                        <a:ea typeface="Calibri"/>
                        <a:cs typeface="Times New Roman"/>
                      </a:endParaRPr>
                    </a:p>
                  </a:txBody>
                  <a:tcPr marL="68580" marR="68580" marT="0" marB="0" anchor="ctr"/>
                </a:tc>
              </a:tr>
              <a:tr h="230292">
                <a:tc>
                  <a:txBody>
                    <a:bodyPr/>
                    <a:lstStyle/>
                    <a:p>
                      <a:pPr marL="228600" algn="l">
                        <a:lnSpc>
                          <a:spcPct val="115000"/>
                        </a:lnSpc>
                        <a:spcAft>
                          <a:spcPts val="0"/>
                        </a:spcAft>
                      </a:pPr>
                      <a:r>
                        <a:rPr lang="es-ES_tradnl" sz="1400" dirty="0">
                          <a:effectLst/>
                        </a:rPr>
                        <a:t>Argentina</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707</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4.50</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600" b="1" dirty="0" smtClean="0">
                          <a:effectLst/>
                        </a:rPr>
                        <a:t>o</a:t>
                      </a:r>
                      <a:endParaRPr lang="es-CL" sz="1600" b="1" dirty="0">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Brasil</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721</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4.91</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Chile</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776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3.23</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Colombia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726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5.49</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Costa Rica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755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2.80</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Ecuador</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683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5.14</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Guatemala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678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3.20</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Honduras</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662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6.19</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México</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735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3.34</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Nicaragua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662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2.72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Panamá</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671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3.48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Paraguay</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652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3.99</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30292">
                <a:tc>
                  <a:txBody>
                    <a:bodyPr/>
                    <a:lstStyle/>
                    <a:p>
                      <a:pPr marL="228600" algn="l">
                        <a:lnSpc>
                          <a:spcPct val="115000"/>
                        </a:lnSpc>
                        <a:spcAft>
                          <a:spcPts val="0"/>
                        </a:spcAft>
                      </a:pPr>
                      <a:r>
                        <a:rPr lang="es-ES_tradnl" sz="1400">
                          <a:effectLst/>
                        </a:rPr>
                        <a:t>Perú</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703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3.39</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600" b="1" dirty="0" smtClean="0">
                          <a:effectLst/>
                        </a:rPr>
                        <a:t>o</a:t>
                      </a:r>
                      <a:endParaRPr lang="es-CL" sz="1600" b="1" dirty="0">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Rep. Dominicana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633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3.29</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a:effectLst/>
                        </a:rPr>
                        <a:t>Uruguay</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736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5.02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09342">
                <a:tc>
                  <a:txBody>
                    <a:bodyPr/>
                    <a:lstStyle/>
                    <a:p>
                      <a:pPr marL="228600" algn="l">
                        <a:lnSpc>
                          <a:spcPct val="115000"/>
                        </a:lnSpc>
                        <a:spcAft>
                          <a:spcPts val="0"/>
                        </a:spcAft>
                      </a:pPr>
                      <a:r>
                        <a:rPr lang="es-ES_tradnl" sz="1400" dirty="0">
                          <a:solidFill>
                            <a:schemeClr val="tx1"/>
                          </a:solidFill>
                          <a:effectLst/>
                        </a:rPr>
                        <a:t>Promedio países</a:t>
                      </a:r>
                      <a:endParaRPr lang="es-CL" sz="1400" dirty="0">
                        <a:solidFill>
                          <a:schemeClr val="tx1"/>
                        </a:solidFill>
                        <a:effectLst/>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algn="ctr">
                        <a:lnSpc>
                          <a:spcPct val="115000"/>
                        </a:lnSpc>
                        <a:spcAft>
                          <a:spcPts val="0"/>
                        </a:spcAft>
                      </a:pPr>
                      <a:r>
                        <a:rPr lang="es-CL" sz="1400" b="1" dirty="0">
                          <a:solidFill>
                            <a:schemeClr val="tx1"/>
                          </a:solidFill>
                          <a:effectLst/>
                        </a:rPr>
                        <a:t>700</a:t>
                      </a:r>
                      <a:endParaRPr lang="es-CL" sz="1400" b="1" dirty="0">
                        <a:solidFill>
                          <a:schemeClr val="tx1"/>
                        </a:solidFill>
                        <a:effectLst/>
                        <a:latin typeface="Calibri"/>
                        <a:ea typeface="Calibri"/>
                        <a:cs typeface="Times New Roman"/>
                      </a:endParaRPr>
                    </a:p>
                  </a:txBody>
                  <a:tcPr marL="68580" marR="68580" marT="0" marB="0" anchor="b">
                    <a:solidFill>
                      <a:schemeClr val="accent3">
                        <a:lumMod val="60000"/>
                        <a:lumOff val="40000"/>
                      </a:schemeClr>
                    </a:solidFill>
                  </a:tcPr>
                </a:tc>
                <a:tc>
                  <a:txBody>
                    <a:bodyPr/>
                    <a:lstStyle/>
                    <a:p>
                      <a:pPr algn="ctr">
                        <a:lnSpc>
                          <a:spcPct val="115000"/>
                        </a:lnSpc>
                        <a:spcAft>
                          <a:spcPts val="0"/>
                        </a:spcAft>
                      </a:pPr>
                      <a:r>
                        <a:rPr lang="es-CL" sz="1400" b="1" dirty="0">
                          <a:solidFill>
                            <a:schemeClr val="tx1"/>
                          </a:solidFill>
                          <a:effectLst/>
                        </a:rPr>
                        <a:t>1.08</a:t>
                      </a:r>
                      <a:endParaRPr lang="es-CL" sz="1400" b="1" dirty="0">
                        <a:solidFill>
                          <a:schemeClr val="tx1"/>
                        </a:solidFill>
                        <a:effectLst/>
                        <a:latin typeface="Calibri"/>
                        <a:ea typeface="Calibri"/>
                        <a:cs typeface="Times New Roman"/>
                      </a:endParaRPr>
                    </a:p>
                  </a:txBody>
                  <a:tcPr marL="68580" marR="68580" marT="0" marB="0" anchor="b">
                    <a:solidFill>
                      <a:schemeClr val="accent3">
                        <a:lumMod val="60000"/>
                        <a:lumOff val="40000"/>
                      </a:schemeClr>
                    </a:solidFill>
                  </a:tcPr>
                </a:tc>
                <a:tc>
                  <a:txBody>
                    <a:bodyPr/>
                    <a:lstStyle/>
                    <a:p>
                      <a:pPr marL="228600" algn="ctr">
                        <a:lnSpc>
                          <a:spcPct val="115000"/>
                        </a:lnSpc>
                        <a:spcAft>
                          <a:spcPts val="0"/>
                        </a:spcAft>
                      </a:pPr>
                      <a:r>
                        <a:rPr lang="es-ES_tradnl" sz="1400" b="1" dirty="0">
                          <a:solidFill>
                            <a:schemeClr val="tx1"/>
                          </a:solidFill>
                          <a:effectLst/>
                        </a:rPr>
                        <a:t> </a:t>
                      </a:r>
                      <a:endParaRPr lang="es-CL" sz="1400" b="1" dirty="0">
                        <a:solidFill>
                          <a:schemeClr val="tx1"/>
                        </a:solidFill>
                        <a:effectLst/>
                        <a:latin typeface="Calibri"/>
                        <a:ea typeface="Calibri"/>
                        <a:cs typeface="Times New Roman"/>
                      </a:endParaRPr>
                    </a:p>
                  </a:txBody>
                  <a:tcPr marL="68580" marR="68580" marT="0" marB="0" anchor="ctr">
                    <a:solidFill>
                      <a:schemeClr val="accent3">
                        <a:lumMod val="60000"/>
                        <a:lumOff val="40000"/>
                      </a:schemeClr>
                    </a:solidFill>
                  </a:tcPr>
                </a:tc>
              </a:tr>
              <a:tr h="209342">
                <a:tc>
                  <a:txBody>
                    <a:bodyPr/>
                    <a:lstStyle/>
                    <a:p>
                      <a:pPr marL="228600" algn="l">
                        <a:lnSpc>
                          <a:spcPct val="115000"/>
                        </a:lnSpc>
                        <a:spcAft>
                          <a:spcPts val="0"/>
                        </a:spcAft>
                      </a:pPr>
                      <a:r>
                        <a:rPr lang="es-ES_tradnl" sz="1400">
                          <a:effectLst/>
                        </a:rPr>
                        <a:t>Nuevo León</a:t>
                      </a:r>
                      <a:endParaRPr lang="es-CL"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CL" sz="1400" dirty="0">
                          <a:effectLst/>
                        </a:rPr>
                        <a:t>761</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3.60</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5764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3600" dirty="0" smtClean="0"/>
              <a:t>Variabilidad de Estudiantes en Puntuaciones de </a:t>
            </a:r>
            <a:r>
              <a:rPr lang="es-ES_tradnl" sz="3600" dirty="0"/>
              <a:t>Lectura </a:t>
            </a:r>
            <a:r>
              <a:rPr lang="es-ES_tradnl" sz="3600" dirty="0" smtClean="0"/>
              <a:t>de 6º </a:t>
            </a:r>
            <a:r>
              <a:rPr lang="es-ES_tradnl" sz="3600" dirty="0"/>
              <a:t>G</a:t>
            </a:r>
            <a:r>
              <a:rPr lang="es-ES_tradnl" sz="3600" dirty="0" smtClean="0"/>
              <a:t>rado</a:t>
            </a:r>
            <a:endParaRPr lang="es-CL" sz="3600" dirty="0"/>
          </a:p>
        </p:txBody>
      </p:sp>
      <p:pic>
        <p:nvPicPr>
          <p:cNvPr id="4" name="3 Imagen"/>
          <p:cNvPicPr/>
          <p:nvPr/>
        </p:nvPicPr>
        <p:blipFill>
          <a:blip r:embed="rId2" cstate="print"/>
          <a:srcRect l="-24635" t="14865" r="-1233" b="3697"/>
          <a:stretch>
            <a:fillRect/>
          </a:stretch>
        </p:blipFill>
        <p:spPr bwMode="auto">
          <a:xfrm>
            <a:off x="3275856" y="6122360"/>
            <a:ext cx="2762250" cy="561975"/>
          </a:xfrm>
          <a:prstGeom prst="rect">
            <a:avLst/>
          </a:prstGeom>
          <a:noFill/>
          <a:ln w="9525">
            <a:noFill/>
            <a:miter lim="800000"/>
            <a:headEnd/>
            <a:tailEnd/>
          </a:ln>
        </p:spPr>
      </p:pic>
      <p:pic>
        <p:nvPicPr>
          <p:cNvPr id="5" name="4 Imagen"/>
          <p:cNvPicPr/>
          <p:nvPr/>
        </p:nvPicPr>
        <p:blipFill>
          <a:blip r:embed="rId3"/>
          <a:srcRect/>
          <a:stretch>
            <a:fillRect/>
          </a:stretch>
        </p:blipFill>
        <p:spPr bwMode="auto">
          <a:xfrm>
            <a:off x="537354" y="1735085"/>
            <a:ext cx="7923078" cy="4392488"/>
          </a:xfrm>
          <a:prstGeom prst="rect">
            <a:avLst/>
          </a:prstGeom>
          <a:noFill/>
          <a:ln w="9525">
            <a:noFill/>
            <a:miter lim="800000"/>
            <a:headEnd/>
            <a:tailEnd/>
          </a:ln>
        </p:spPr>
      </p:pic>
    </p:spTree>
    <p:extLst>
      <p:ext uri="{BB962C8B-B14F-4D97-AF65-F5344CB8AC3E}">
        <p14:creationId xmlns:p14="http://schemas.microsoft.com/office/powerpoint/2010/main" xmlns="" val="2978388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600" dirty="0" smtClean="0"/>
              <a:t>Distribución de Estudiantes en Niveles de Desempeño en </a:t>
            </a:r>
            <a:r>
              <a:rPr lang="es-ES_tradnl" sz="3600" dirty="0"/>
              <a:t>Lectura </a:t>
            </a:r>
            <a:r>
              <a:rPr lang="es-CL" sz="3600" dirty="0" smtClean="0"/>
              <a:t>de 6º Grado</a:t>
            </a:r>
            <a:endParaRPr lang="es-CL" sz="3600" dirty="0"/>
          </a:p>
        </p:txBody>
      </p:sp>
      <p:graphicFrame>
        <p:nvGraphicFramePr>
          <p:cNvPr id="3" name="2 Gráfico"/>
          <p:cNvGraphicFramePr/>
          <p:nvPr>
            <p:extLst>
              <p:ext uri="{D42A27DB-BD31-4B8C-83A1-F6EECF244321}">
                <p14:modId xmlns:p14="http://schemas.microsoft.com/office/powerpoint/2010/main" xmlns="" val="431060938"/>
              </p:ext>
            </p:extLst>
          </p:nvPr>
        </p:nvGraphicFramePr>
        <p:xfrm>
          <a:off x="899592" y="1484784"/>
          <a:ext cx="6816080" cy="4712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87028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Conclusiones Pruebas de Lectura</a:t>
            </a:r>
            <a:endParaRPr lang="es-CL" dirty="0"/>
          </a:p>
        </p:txBody>
      </p:sp>
      <p:sp>
        <p:nvSpPr>
          <p:cNvPr id="3" name="2 Marcador de contenido"/>
          <p:cNvSpPr>
            <a:spLocks noGrp="1"/>
          </p:cNvSpPr>
          <p:nvPr>
            <p:ph idx="1"/>
          </p:nvPr>
        </p:nvSpPr>
        <p:spPr/>
        <p:txBody>
          <a:bodyPr>
            <a:normAutofit fontScale="92500" lnSpcReduction="20000"/>
          </a:bodyPr>
          <a:lstStyle/>
          <a:p>
            <a:r>
              <a:rPr lang="es-CL" dirty="0" smtClean="0"/>
              <a:t>En términos relativos los desempeños son algo superiores a los de matemática, pero con diferencias entre los grados. </a:t>
            </a:r>
          </a:p>
          <a:p>
            <a:pPr lvl="1"/>
            <a:r>
              <a:rPr lang="es-CL" dirty="0" smtClean="0"/>
              <a:t>En 3er grado casi el 40% se ubica en los niveles III y IV. Pero otro 40% está en el nivel I.</a:t>
            </a:r>
          </a:p>
          <a:p>
            <a:pPr lvl="1"/>
            <a:r>
              <a:rPr lang="es-CL" dirty="0" smtClean="0"/>
              <a:t>En 6º grado solo un 18% se ubica en el nivel I, pero más de la mitad lo hace en el nivel II.</a:t>
            </a:r>
          </a:p>
          <a:p>
            <a:r>
              <a:rPr lang="es-CL" dirty="0" smtClean="0"/>
              <a:t>La dispersión al interior de los países sigue siendo grande en ambos grados. Sin embargo, en 6º grado las diferencias entre países son menores que en 3º. </a:t>
            </a:r>
            <a:endParaRPr lang="es-CL" dirty="0"/>
          </a:p>
        </p:txBody>
      </p:sp>
    </p:spTree>
    <p:extLst>
      <p:ext uri="{BB962C8B-B14F-4D97-AF65-F5344CB8AC3E}">
        <p14:creationId xmlns:p14="http://schemas.microsoft.com/office/powerpoint/2010/main" xmlns="" val="2871745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Principales desafíos en Lectura</a:t>
            </a:r>
            <a:endParaRPr lang="es-CL" dirty="0"/>
          </a:p>
        </p:txBody>
      </p:sp>
      <p:sp>
        <p:nvSpPr>
          <p:cNvPr id="3" name="2 Marcador de contenido"/>
          <p:cNvSpPr>
            <a:spLocks noGrp="1"/>
          </p:cNvSpPr>
          <p:nvPr>
            <p:ph idx="1"/>
          </p:nvPr>
        </p:nvSpPr>
        <p:spPr/>
        <p:txBody>
          <a:bodyPr>
            <a:normAutofit lnSpcReduction="10000"/>
          </a:bodyPr>
          <a:lstStyle/>
          <a:p>
            <a:r>
              <a:rPr lang="es-CL" dirty="0" smtClean="0"/>
              <a:t>En 3er grado: ampliar </a:t>
            </a:r>
            <a:r>
              <a:rPr lang="es-CL" dirty="0"/>
              <a:t>la comprensión </a:t>
            </a:r>
            <a:r>
              <a:rPr lang="es-CL" dirty="0" smtClean="0"/>
              <a:t>lectora hacia </a:t>
            </a:r>
            <a:r>
              <a:rPr lang="es-CL" dirty="0"/>
              <a:t>textos menos familiares y donde el estudiante pueda establecer relaciones, interpretar e inferir significados</a:t>
            </a:r>
            <a:r>
              <a:rPr lang="es-CL" dirty="0" smtClean="0"/>
              <a:t>.</a:t>
            </a:r>
          </a:p>
          <a:p>
            <a:r>
              <a:rPr lang="es-CL" dirty="0" smtClean="0"/>
              <a:t>En 6º grado: favorecer </a:t>
            </a:r>
            <a:r>
              <a:rPr lang="es-CL" dirty="0"/>
              <a:t>en los niños y niñas la capacidad </a:t>
            </a:r>
            <a:r>
              <a:rPr lang="es-CL" dirty="0" smtClean="0"/>
              <a:t>para interpretar </a:t>
            </a:r>
            <a:r>
              <a:rPr lang="es-CL" dirty="0"/>
              <a:t>expresiones de lenguaje figurado y fortalecer el conocimiento de los componentes del lenguaje y sus funciones.</a:t>
            </a:r>
          </a:p>
        </p:txBody>
      </p:sp>
    </p:spTree>
    <p:extLst>
      <p:ext uri="{BB962C8B-B14F-4D97-AF65-F5344CB8AC3E}">
        <p14:creationId xmlns:p14="http://schemas.microsoft.com/office/powerpoint/2010/main" xmlns="" val="648674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40884" y="1776185"/>
            <a:ext cx="7772400" cy="1362075"/>
          </a:xfrm>
        </p:spPr>
        <p:txBody>
          <a:bodyPr/>
          <a:lstStyle/>
          <a:p>
            <a:r>
              <a:rPr lang="es-CL" dirty="0" smtClean="0"/>
              <a:t>Prueba de Ciencias</a:t>
            </a:r>
            <a:endParaRPr lang="es-CL" dirty="0"/>
          </a:p>
        </p:txBody>
      </p:sp>
    </p:spTree>
    <p:extLst>
      <p:ext uri="{BB962C8B-B14F-4D97-AF65-F5344CB8AC3E}">
        <p14:creationId xmlns:p14="http://schemas.microsoft.com/office/powerpoint/2010/main" xmlns="" val="3971991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1900011"/>
            <a:ext cx="7772400" cy="1362075"/>
          </a:xfrm>
        </p:spPr>
        <p:txBody>
          <a:bodyPr>
            <a:normAutofit fontScale="90000"/>
          </a:bodyPr>
          <a:lstStyle/>
          <a:p>
            <a:r>
              <a:rPr lang="es-MX" dirty="0" smtClean="0"/>
              <a:t>las pruebas </a:t>
            </a:r>
            <a:r>
              <a:rPr lang="es-MX" dirty="0" err="1" smtClean="0"/>
              <a:t>terce</a:t>
            </a:r>
            <a:r>
              <a:rPr lang="es-MX" dirty="0" smtClean="0"/>
              <a:t>, sus puntuaciones y niveles de desempeño</a:t>
            </a:r>
            <a:endParaRPr lang="en-US" dirty="0"/>
          </a:p>
        </p:txBody>
      </p:sp>
    </p:spTree>
    <p:custDataLst>
      <p:tags r:id="rId1"/>
    </p:custDataLst>
    <p:extLst>
      <p:ext uri="{BB962C8B-B14F-4D97-AF65-F5344CB8AC3E}">
        <p14:creationId xmlns:p14="http://schemas.microsoft.com/office/powerpoint/2010/main" xmlns="" val="4182071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0690" y="0"/>
            <a:ext cx="6726454" cy="1143000"/>
          </a:xfrm>
        </p:spPr>
        <p:txBody>
          <a:bodyPr>
            <a:normAutofit fontScale="90000"/>
          </a:bodyPr>
          <a:lstStyle/>
          <a:p>
            <a:r>
              <a:rPr lang="es-ES" dirty="0" smtClean="0"/>
              <a:t>Enfoque de evaluación en Ciencias (1)</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xmlns="" val="4293658010"/>
              </p:ext>
            </p:extLst>
          </p:nvPr>
        </p:nvGraphicFramePr>
        <p:xfrm>
          <a:off x="422832" y="1093680"/>
          <a:ext cx="8640960" cy="5702747"/>
        </p:xfrm>
        <a:graphic>
          <a:graphicData uri="http://schemas.openxmlformats.org/drawingml/2006/table">
            <a:tbl>
              <a:tblPr firstRow="1" bandRow="1">
                <a:tableStyleId>{5C22544A-7EE6-4342-B048-85BDC9FD1C3A}</a:tableStyleId>
              </a:tblPr>
              <a:tblGrid>
                <a:gridCol w="499889"/>
                <a:gridCol w="840967"/>
                <a:gridCol w="7300104"/>
              </a:tblGrid>
              <a:tr h="663173">
                <a:tc gridSpan="2">
                  <a:txBody>
                    <a:bodyPr/>
                    <a:lstStyle/>
                    <a:p>
                      <a:r>
                        <a:rPr lang="es-ES" sz="1700" dirty="0" smtClean="0"/>
                        <a:t>Qué</a:t>
                      </a:r>
                      <a:r>
                        <a:rPr lang="es-ES" sz="1700" baseline="0" dirty="0" smtClean="0"/>
                        <a:t> evalúa</a:t>
                      </a:r>
                      <a:endParaRPr lang="es-ES" sz="1700" dirty="0"/>
                    </a:p>
                  </a:txBody>
                  <a:tcPr/>
                </a:tc>
                <a:tc hMerge="1">
                  <a:txBody>
                    <a:bodyPr/>
                    <a:lstStyle/>
                    <a:p>
                      <a:endParaRPr lang="es-ES" dirty="0"/>
                    </a:p>
                  </a:txBody>
                  <a:tcPr/>
                </a:tc>
                <a:tc>
                  <a:txBody>
                    <a:bodyPr/>
                    <a:lstStyle/>
                    <a:p>
                      <a:r>
                        <a:rPr lang="es-ES" sz="1700" dirty="0" smtClean="0"/>
                        <a:t>Descripción</a:t>
                      </a:r>
                      <a:endParaRPr lang="es-ES" sz="1700" dirty="0"/>
                    </a:p>
                  </a:txBody>
                  <a:tcPr/>
                </a:tc>
              </a:tr>
              <a:tr h="727677">
                <a:tc rowSpan="5">
                  <a:txBody>
                    <a:bodyPr/>
                    <a:lstStyle/>
                    <a:p>
                      <a:pPr algn="ctr"/>
                      <a:r>
                        <a:rPr lang="es-ES" sz="1800" b="1" dirty="0" smtClean="0"/>
                        <a:t>Dominio</a:t>
                      </a:r>
                      <a:endParaRPr lang="es-ES" sz="1800" b="1" dirty="0"/>
                    </a:p>
                  </a:txBody>
                  <a:tcPr vert="vert270"/>
                </a:tc>
                <a:tc>
                  <a:txBody>
                    <a:bodyPr/>
                    <a:lstStyle/>
                    <a:p>
                      <a:r>
                        <a:rPr lang="es-ES" sz="1500" b="0" dirty="0" smtClean="0"/>
                        <a:t>Salud</a:t>
                      </a:r>
                      <a:endParaRPr lang="es-ES" sz="1500" b="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dirty="0" smtClean="0"/>
                        <a:t>Conocimiento de la estructura y funcionamiento del cuerpo humano, a partir de lo cual es posible comprender y valorar los aprendizajes acerca del cuidado general del cuerpo, los hábitos de higiene, la alimentación, la práctica del deporte, entre otros.</a:t>
                      </a:r>
                    </a:p>
                  </a:txBody>
                  <a:tcPr/>
                </a:tc>
              </a:tr>
              <a:tr h="1142022">
                <a:tc vMerge="1">
                  <a:txBody>
                    <a:bodyPr/>
                    <a:lstStyle/>
                    <a:p>
                      <a:endParaRPr lang="es-ES" dirty="0"/>
                    </a:p>
                  </a:txBody>
                  <a:tcPr/>
                </a:tc>
                <a:tc>
                  <a:txBody>
                    <a:bodyPr/>
                    <a:lstStyle/>
                    <a:p>
                      <a:r>
                        <a:rPr lang="es-ES" sz="1500" b="0" dirty="0" smtClean="0"/>
                        <a:t>Seres vivos</a:t>
                      </a:r>
                      <a:endParaRPr lang="es-ES" sz="1500" b="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dirty="0" smtClean="0"/>
                        <a:t>Reconocimiento de la diversidad de los seres vivos, las características de los organismos, la identificación de patrones comunes y la clasificación de los seres vivos basada. Comparaciones con el cuerpo humano como parte del Reino Animal. Función de las plantas y sus órganos, y analogías entre el funcionamiento de plantas y animales. Nociones sobre ciclos de vida de los seres vivos, su reproducción y algunos conceptos elementales de herencia.</a:t>
                      </a:r>
                    </a:p>
                  </a:txBody>
                  <a:tcPr/>
                </a:tc>
              </a:tr>
              <a:tr h="1094235">
                <a:tc vMerge="1">
                  <a:txBody>
                    <a:bodyPr/>
                    <a:lstStyle/>
                    <a:p>
                      <a:pPr algn="ctr"/>
                      <a:endParaRPr lang="es-ES" sz="1800" b="1" dirty="0"/>
                    </a:p>
                  </a:txBody>
                  <a:tcPr vert="vert270"/>
                </a:tc>
                <a:tc>
                  <a:txBody>
                    <a:bodyPr/>
                    <a:lstStyle/>
                    <a:p>
                      <a:r>
                        <a:rPr lang="es-ES" sz="1500" b="0" dirty="0" smtClean="0"/>
                        <a:t>Ambiente</a:t>
                      </a:r>
                      <a:endParaRPr lang="es-ES" sz="1500" b="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dirty="0" smtClean="0"/>
                        <a:t>Reconocimiento de la interacción entre los organismos y el ambiente; importancia del Sol como la principal fuente de energía de todos los seres vivos, y del suelo y del aire como las fuentes de materiales para la supervivencia de los seres vivos. Reconocimiento de que la materia y la energía fluyen a través de las cadenas alimenticias y que ello constituye la base para entender el equilibrio ecológico y las interacciones entre los seres vivos, sean éstos animales o plantas.</a:t>
                      </a:r>
                    </a:p>
                  </a:txBody>
                  <a:tcPr/>
                </a:tc>
              </a:tr>
              <a:tr h="981405">
                <a:tc vMerge="1">
                  <a:txBody>
                    <a:bodyPr/>
                    <a:lstStyle/>
                    <a:p>
                      <a:pPr algn="ctr"/>
                      <a:endParaRPr lang="es-ES" sz="1800" b="1" dirty="0"/>
                    </a:p>
                  </a:txBody>
                  <a:tcPr vert="vert270"/>
                </a:tc>
                <a:tc>
                  <a:txBody>
                    <a:bodyPr/>
                    <a:lstStyle/>
                    <a:p>
                      <a:r>
                        <a:rPr lang="es-ES" sz="1500" b="0" dirty="0" smtClean="0"/>
                        <a:t>Tierra y</a:t>
                      </a:r>
                      <a:r>
                        <a:rPr lang="es-ES" sz="1500" b="0" baseline="0" dirty="0" smtClean="0"/>
                        <a:t> sistema solar</a:t>
                      </a:r>
                      <a:endParaRPr lang="es-ES" sz="1500" b="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dirty="0" smtClean="0"/>
                        <a:t>Temáticas orientadas a conocer y comprender las características físicas del planeta Tierra, los movimientos de la Tierra y la Luna, y su relación con fenómenos naturales observables. Considera la importancia de la atmósfera y la comprensión de algunos fenómenos climáticos. Este dominio se relaciona también con conocimientos relativos al Sistema Solar.</a:t>
                      </a:r>
                    </a:p>
                  </a:txBody>
                  <a:tcPr/>
                </a:tc>
              </a:tr>
              <a:tr h="1094235">
                <a:tc vMerge="1">
                  <a:txBody>
                    <a:bodyPr/>
                    <a:lstStyle/>
                    <a:p>
                      <a:pPr algn="ctr"/>
                      <a:endParaRPr lang="es-ES" sz="1800" b="1" dirty="0"/>
                    </a:p>
                  </a:txBody>
                  <a:tcPr vert="vert270"/>
                </a:tc>
                <a:tc>
                  <a:txBody>
                    <a:bodyPr/>
                    <a:lstStyle/>
                    <a:p>
                      <a:r>
                        <a:rPr lang="es-ES" sz="1500" b="0" dirty="0" smtClean="0"/>
                        <a:t>Materia y energía</a:t>
                      </a:r>
                      <a:endParaRPr lang="es-ES" sz="1500" b="0" dirty="0"/>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300" kern="1200" dirty="0" smtClean="0">
                          <a:solidFill>
                            <a:schemeClr val="dk1"/>
                          </a:solidFill>
                          <a:latin typeface="+mn-lt"/>
                          <a:ea typeface="+mn-ea"/>
                          <a:cs typeface="+mn-cs"/>
                        </a:rPr>
                        <a:t>Diferentes formas</a:t>
                      </a:r>
                      <a:r>
                        <a:rPr lang="es-ES_tradnl" sz="1300" kern="1200" baseline="0" dirty="0" smtClean="0">
                          <a:solidFill>
                            <a:schemeClr val="dk1"/>
                          </a:solidFill>
                          <a:latin typeface="+mn-lt"/>
                          <a:ea typeface="+mn-ea"/>
                          <a:cs typeface="+mn-cs"/>
                        </a:rPr>
                        <a:t> que toma la </a:t>
                      </a:r>
                      <a:r>
                        <a:rPr lang="es-ES_tradnl" sz="1300" kern="1200" dirty="0" smtClean="0">
                          <a:solidFill>
                            <a:schemeClr val="dk1"/>
                          </a:solidFill>
                          <a:latin typeface="+mn-lt"/>
                          <a:ea typeface="+mn-ea"/>
                          <a:cs typeface="+mn-cs"/>
                        </a:rPr>
                        <a:t>energía para que los seres vivos, los elementos naturales y los artefactos puedan moverse, funcionar o trabajar.</a:t>
                      </a:r>
                      <a:r>
                        <a:rPr lang="es-ES_tradnl" sz="1300" kern="1200" baseline="0" dirty="0" smtClean="0">
                          <a:solidFill>
                            <a:schemeClr val="dk1"/>
                          </a:solidFill>
                          <a:latin typeface="+mn-lt"/>
                          <a:ea typeface="+mn-ea"/>
                          <a:cs typeface="+mn-cs"/>
                        </a:rPr>
                        <a:t> </a:t>
                      </a:r>
                      <a:r>
                        <a:rPr lang="es-ES_tradnl" sz="1300" kern="1200" dirty="0" smtClean="0">
                          <a:solidFill>
                            <a:schemeClr val="dk1"/>
                          </a:solidFill>
                          <a:latin typeface="+mn-lt"/>
                          <a:ea typeface="+mn-ea"/>
                          <a:cs typeface="+mn-cs"/>
                        </a:rPr>
                        <a:t>Considera conocimientos asociados a nociones elementales acerca de las propiedades generales de la materia. Nociones acerca de los cambios de estado del agua, la combinación de sustancias y la separación de mezclas.</a:t>
                      </a:r>
                      <a:endParaRPr lang="es-ES" sz="1300" kern="120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32796623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7986" y="476672"/>
            <a:ext cx="6679158" cy="1143000"/>
          </a:xfrm>
        </p:spPr>
        <p:txBody>
          <a:bodyPr>
            <a:normAutofit fontScale="90000"/>
          </a:bodyPr>
          <a:lstStyle/>
          <a:p>
            <a:r>
              <a:rPr lang="es-ES" dirty="0"/>
              <a:t>Enfoque de evaluación en </a:t>
            </a:r>
            <a:r>
              <a:rPr lang="es-ES" dirty="0" smtClean="0"/>
              <a:t>Ciencias (2)</a:t>
            </a:r>
            <a:endParaRPr lang="es-ES" dirty="0"/>
          </a:p>
        </p:txBody>
      </p:sp>
      <p:graphicFrame>
        <p:nvGraphicFramePr>
          <p:cNvPr id="4" name="3 Marcador de contenido"/>
          <p:cNvGraphicFramePr>
            <a:graphicFrameLocks noGrp="1"/>
          </p:cNvGraphicFramePr>
          <p:nvPr>
            <p:ph sz="quarter" idx="10"/>
            <p:extLst>
              <p:ext uri="{D42A27DB-BD31-4B8C-83A1-F6EECF244321}">
                <p14:modId xmlns:p14="http://schemas.microsoft.com/office/powerpoint/2010/main" xmlns="" val="159584164"/>
              </p:ext>
            </p:extLst>
          </p:nvPr>
        </p:nvGraphicFramePr>
        <p:xfrm>
          <a:off x="467544" y="1916832"/>
          <a:ext cx="8568183" cy="3889216"/>
        </p:xfrm>
        <a:graphic>
          <a:graphicData uri="http://schemas.openxmlformats.org/drawingml/2006/table">
            <a:tbl>
              <a:tblPr firstRow="1" bandRow="1">
                <a:tableStyleId>{5C22544A-7EE6-4342-B048-85BDC9FD1C3A}</a:tableStyleId>
              </a:tblPr>
              <a:tblGrid>
                <a:gridCol w="495679"/>
                <a:gridCol w="1610061"/>
                <a:gridCol w="6462443"/>
              </a:tblGrid>
              <a:tr h="503510">
                <a:tc gridSpan="2">
                  <a:txBody>
                    <a:bodyPr/>
                    <a:lstStyle/>
                    <a:p>
                      <a:r>
                        <a:rPr lang="es-ES" dirty="0" smtClean="0"/>
                        <a:t>Qué</a:t>
                      </a:r>
                      <a:r>
                        <a:rPr lang="es-ES" baseline="0" dirty="0" smtClean="0"/>
                        <a:t> evalúa</a:t>
                      </a:r>
                      <a:endParaRPr lang="es-ES" dirty="0"/>
                    </a:p>
                  </a:txBody>
                  <a:tcPr/>
                </a:tc>
                <a:tc hMerge="1">
                  <a:txBody>
                    <a:bodyPr/>
                    <a:lstStyle/>
                    <a:p>
                      <a:endParaRPr lang="es-ES" dirty="0"/>
                    </a:p>
                  </a:txBody>
                  <a:tcPr/>
                </a:tc>
                <a:tc>
                  <a:txBody>
                    <a:bodyPr/>
                    <a:lstStyle/>
                    <a:p>
                      <a:r>
                        <a:rPr lang="es-ES" dirty="0" smtClean="0"/>
                        <a:t>Descripción</a:t>
                      </a:r>
                      <a:endParaRPr lang="es-ES" dirty="0"/>
                    </a:p>
                  </a:txBody>
                  <a:tcPr/>
                </a:tc>
              </a:tr>
              <a:tr h="864642">
                <a:tc rowSpan="3">
                  <a:txBody>
                    <a:bodyPr/>
                    <a:lstStyle/>
                    <a:p>
                      <a:pPr algn="ctr"/>
                      <a:r>
                        <a:rPr lang="es-ES" sz="1800" b="1" kern="1200" dirty="0" smtClean="0">
                          <a:solidFill>
                            <a:schemeClr val="dk1"/>
                          </a:solidFill>
                          <a:latin typeface="+mn-lt"/>
                          <a:ea typeface="+mn-ea"/>
                          <a:cs typeface="+mn-cs"/>
                        </a:rPr>
                        <a:t>Proceso cognitivo</a:t>
                      </a:r>
                      <a:endParaRPr lang="es-ES" sz="1800" b="1" kern="1200" dirty="0">
                        <a:solidFill>
                          <a:schemeClr val="dk1"/>
                        </a:solidFill>
                        <a:latin typeface="+mn-lt"/>
                        <a:ea typeface="+mn-ea"/>
                        <a:cs typeface="+mn-cs"/>
                      </a:endParaRPr>
                    </a:p>
                  </a:txBody>
                  <a:tcPr vert="vert270"/>
                </a:tc>
                <a:tc>
                  <a:txBody>
                    <a:bodyPr/>
                    <a:lstStyle/>
                    <a:p>
                      <a:r>
                        <a:rPr lang="es-ES" sz="1500" dirty="0" smtClean="0"/>
                        <a:t>Reconocimiento de información y conceptos</a:t>
                      </a:r>
                      <a:endParaRPr lang="es-ES" sz="1500" dirty="0"/>
                    </a:p>
                  </a:txBody>
                  <a:tcPr/>
                </a:tc>
                <a:tc>
                  <a:txBody>
                    <a:bodyPr/>
                    <a:lstStyle/>
                    <a:p>
                      <a:r>
                        <a:rPr lang="es-ES" sz="1400" dirty="0" smtClean="0"/>
                        <a:t>Identificación de conceptos, hechos, relaciones y propiedades de los fenómenos de la naturaleza y sus explicaciones, expresados de manera directa y explicita en el enunciado de las situaciones o problemas.</a:t>
                      </a:r>
                      <a:endParaRPr lang="es-ES" sz="1400" dirty="0"/>
                    </a:p>
                  </a:txBody>
                  <a:tcPr/>
                </a:tc>
              </a:tr>
              <a:tr h="936104">
                <a:tc vMerge="1">
                  <a:txBody>
                    <a:bodyPr/>
                    <a:lstStyle/>
                    <a:p>
                      <a:endParaRPr lang="es-ES" dirty="0"/>
                    </a:p>
                  </a:txBody>
                  <a:tcPr/>
                </a:tc>
                <a:tc>
                  <a:txBody>
                    <a:bodyPr/>
                    <a:lstStyle/>
                    <a:p>
                      <a:r>
                        <a:rPr lang="es-ES" sz="1500" dirty="0" smtClean="0"/>
                        <a:t>Comprensión y aplicación de conceptos</a:t>
                      </a:r>
                      <a:endParaRPr lang="es-ES" sz="1500" dirty="0"/>
                    </a:p>
                  </a:txBody>
                  <a:tcPr/>
                </a:tc>
                <a:tc>
                  <a:txBody>
                    <a:bodyPr/>
                    <a:lstStyle/>
                    <a:p>
                      <a:r>
                        <a:rPr lang="es-ES" sz="1400" dirty="0" smtClean="0"/>
                        <a:t>Conocimiento y comprensión de la información o el concepto para dar ejemplos, explicar hechos o procesos, aclarar diferencias, inferir vínculos o, comparar y contrastar ideas, conceptos o afirmaciones.</a:t>
                      </a:r>
                      <a:endParaRPr lang="es-ES" sz="1400" dirty="0"/>
                    </a:p>
                  </a:txBody>
                  <a:tcPr/>
                </a:tc>
              </a:tr>
              <a:tr h="864096">
                <a:tc vMerge="1">
                  <a:txBody>
                    <a:bodyPr/>
                    <a:lstStyle/>
                    <a:p>
                      <a:endParaRPr lang="es-ES" dirty="0"/>
                    </a:p>
                  </a:txBody>
                  <a:tcPr/>
                </a:tc>
                <a:tc>
                  <a:txBody>
                    <a:bodyPr/>
                    <a:lstStyle/>
                    <a:p>
                      <a:r>
                        <a:rPr lang="es-ES" sz="1500" dirty="0" smtClean="0"/>
                        <a:t>Pensamiento científico y resolución de problemas</a:t>
                      </a:r>
                      <a:endParaRPr lang="es-ES" sz="1500" dirty="0"/>
                    </a:p>
                  </a:txBody>
                  <a:tcPr/>
                </a:tc>
                <a:tc>
                  <a:txBody>
                    <a:bodyPr/>
                    <a:lstStyle/>
                    <a:p>
                      <a:r>
                        <a:rPr lang="es-ES" sz="1400" dirty="0" smtClean="0"/>
                        <a:t>Interpretación y el uso de información que está explícita en el enunciado de la situación o problema, en el marco de las estrategias propias del pensamiento científico, como reconocer la pregunta que se busca responder en una investigación, identificar las condiciones que influyen en los resultados de un experimento, proponer explicaciones a fenómenos específicos a partir de evidencia, seleccionar información pertinente para resolver un problema y establecer conclusiones a partir de los resultados de un experimento.</a:t>
                      </a:r>
                      <a:endParaRPr lang="es-ES" sz="1400" dirty="0"/>
                    </a:p>
                  </a:txBody>
                  <a:tcPr/>
                </a:tc>
              </a:tr>
            </a:tbl>
          </a:graphicData>
        </a:graphic>
      </p:graphicFrame>
    </p:spTree>
    <p:extLst>
      <p:ext uri="{BB962C8B-B14F-4D97-AF65-F5344CB8AC3E}">
        <p14:creationId xmlns:p14="http://schemas.microsoft.com/office/powerpoint/2010/main" xmlns="" val="1128027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Promedio de Países en Prueba de </a:t>
            </a:r>
            <a:r>
              <a:rPr lang="es-ES_tradnl" dirty="0" smtClean="0"/>
              <a:t>Ciencias de  6º </a:t>
            </a:r>
            <a:r>
              <a:rPr lang="es-ES_tradnl" dirty="0"/>
              <a:t>Grado</a:t>
            </a:r>
            <a:endParaRPr lang="es-CL" dirty="0"/>
          </a:p>
        </p:txBody>
      </p:sp>
      <p:graphicFrame>
        <p:nvGraphicFramePr>
          <p:cNvPr id="4" name="3 Tabla"/>
          <p:cNvGraphicFramePr>
            <a:graphicFrameLocks noGrp="1"/>
          </p:cNvGraphicFramePr>
          <p:nvPr>
            <p:extLst>
              <p:ext uri="{D42A27DB-BD31-4B8C-83A1-F6EECF244321}">
                <p14:modId xmlns:p14="http://schemas.microsoft.com/office/powerpoint/2010/main" xmlns="" val="3645875310"/>
              </p:ext>
            </p:extLst>
          </p:nvPr>
        </p:nvGraphicFramePr>
        <p:xfrm>
          <a:off x="467544" y="1556792"/>
          <a:ext cx="8352928" cy="4673555"/>
        </p:xfrm>
        <a:graphic>
          <a:graphicData uri="http://schemas.openxmlformats.org/drawingml/2006/table">
            <a:tbl>
              <a:tblPr firstCol="1" bandRow="1">
                <a:tableStyleId>{5C22544A-7EE6-4342-B048-85BDC9FD1C3A}</a:tableStyleId>
              </a:tblPr>
              <a:tblGrid>
                <a:gridCol w="2087491"/>
                <a:gridCol w="2088479"/>
                <a:gridCol w="2088479"/>
                <a:gridCol w="2088479"/>
              </a:tblGrid>
              <a:tr h="465449">
                <a:tc>
                  <a:txBody>
                    <a:bodyPr/>
                    <a:lstStyle/>
                    <a:p>
                      <a:pPr marL="228600" algn="ctr">
                        <a:lnSpc>
                          <a:spcPct val="115000"/>
                        </a:lnSpc>
                        <a:spcAft>
                          <a:spcPts val="0"/>
                        </a:spcAft>
                      </a:pPr>
                      <a:r>
                        <a:rPr lang="es-ES_tradnl" sz="1400" dirty="0">
                          <a:effectLst/>
                        </a:rPr>
                        <a:t>País</a:t>
                      </a:r>
                      <a:endParaRPr lang="es-CL" sz="1400" dirty="0">
                        <a:effectLst/>
                        <a:latin typeface="Calibri"/>
                        <a:ea typeface="Calibri"/>
                        <a:cs typeface="Times New Roman"/>
                      </a:endParaRPr>
                    </a:p>
                  </a:txBody>
                  <a:tcPr marL="68580" marR="68580" marT="0" marB="0" anchor="ctr"/>
                </a:tc>
                <a:tc>
                  <a:txBody>
                    <a:bodyPr/>
                    <a:lstStyle/>
                    <a:p>
                      <a:pPr marL="228600" algn="ctr">
                        <a:lnSpc>
                          <a:spcPct val="115000"/>
                        </a:lnSpc>
                        <a:spcAft>
                          <a:spcPts val="0"/>
                        </a:spcAft>
                      </a:pPr>
                      <a:r>
                        <a:rPr lang="es-ES_tradnl" sz="1400" dirty="0" smtClean="0">
                          <a:effectLst/>
                        </a:rPr>
                        <a:t>Promedio</a:t>
                      </a:r>
                      <a:endParaRPr lang="es-CL"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dirty="0">
                          <a:effectLst/>
                        </a:rPr>
                        <a:t>Error estándar</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Comparación con </a:t>
                      </a:r>
                      <a:r>
                        <a:rPr lang="es-ES_tradnl" sz="1400" dirty="0" smtClean="0">
                          <a:effectLst/>
                        </a:rPr>
                        <a:t>promedio </a:t>
                      </a:r>
                      <a:r>
                        <a:rPr lang="es-ES_tradnl" sz="1400" dirty="0">
                          <a:effectLst/>
                        </a:rPr>
                        <a:t>de países</a:t>
                      </a:r>
                      <a:endParaRPr lang="es-CL" sz="1400" dirty="0">
                        <a:effectLst/>
                        <a:latin typeface="Calibri"/>
                        <a:ea typeface="Calibri"/>
                        <a:cs typeface="Times New Roman"/>
                      </a:endParaRPr>
                    </a:p>
                  </a:txBody>
                  <a:tcPr marL="68580" marR="68580" marT="0" marB="0" anchor="ctr"/>
                </a:tc>
              </a:tr>
              <a:tr h="248274">
                <a:tc>
                  <a:txBody>
                    <a:bodyPr/>
                    <a:lstStyle/>
                    <a:p>
                      <a:pPr marL="228600" algn="l">
                        <a:lnSpc>
                          <a:spcPct val="115000"/>
                        </a:lnSpc>
                        <a:spcAft>
                          <a:spcPts val="0"/>
                        </a:spcAft>
                      </a:pPr>
                      <a:r>
                        <a:rPr lang="es-ES_tradnl" sz="1400" dirty="0">
                          <a:effectLst/>
                        </a:rPr>
                        <a:t>Argentina</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700</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4.65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b="1" dirty="0" smtClean="0">
                          <a:effectLst/>
                        </a:rPr>
                        <a:t>o</a:t>
                      </a:r>
                      <a:endParaRPr lang="es-CL" sz="1400" b="1" dirty="0">
                        <a:effectLst/>
                        <a:latin typeface="+mn-lt"/>
                        <a:ea typeface="Calibri"/>
                        <a:cs typeface="Times New Roman"/>
                      </a:endParaRPr>
                    </a:p>
                  </a:txBody>
                  <a:tcPr marL="68580" marR="68580" marT="0" marB="0" anchor="ctr"/>
                </a:tc>
              </a:tr>
              <a:tr h="248274">
                <a:tc>
                  <a:txBody>
                    <a:bodyPr/>
                    <a:lstStyle/>
                    <a:p>
                      <a:pPr marL="228600" algn="l">
                        <a:lnSpc>
                          <a:spcPct val="115000"/>
                        </a:lnSpc>
                        <a:spcAft>
                          <a:spcPts val="0"/>
                        </a:spcAft>
                      </a:pPr>
                      <a:r>
                        <a:rPr lang="es-ES_tradnl" sz="1400">
                          <a:effectLst/>
                        </a:rPr>
                        <a:t>Brasil</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700</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4.52</a:t>
                      </a:r>
                      <a:endParaRPr lang="es-CL" sz="1400" dirty="0">
                        <a:effectLst/>
                        <a:latin typeface="Calibri"/>
                        <a:ea typeface="Calibri"/>
                        <a:cs typeface="Times New Roman"/>
                      </a:endParaRPr>
                    </a:p>
                  </a:txBody>
                  <a:tcPr marL="68580" marR="68580"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_tradnl" sz="1400" b="1" dirty="0" smtClean="0">
                          <a:effectLst/>
                        </a:rPr>
                        <a:t>o</a:t>
                      </a:r>
                      <a:endParaRPr lang="es-CL" sz="1400" b="1" dirty="0" smtClean="0">
                        <a:effectLst/>
                        <a:latin typeface="+mn-lt"/>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Chile</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768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4.63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Colombia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733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4.57</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Costa Rica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756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3.14</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48274">
                <a:tc>
                  <a:txBody>
                    <a:bodyPr/>
                    <a:lstStyle/>
                    <a:p>
                      <a:pPr marL="228600" algn="l">
                        <a:lnSpc>
                          <a:spcPct val="115000"/>
                        </a:lnSpc>
                        <a:spcAft>
                          <a:spcPts val="0"/>
                        </a:spcAft>
                      </a:pPr>
                      <a:r>
                        <a:rPr lang="es-ES_tradnl" sz="1400">
                          <a:effectLst/>
                        </a:rPr>
                        <a:t>Ecuador</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711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4.57</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b="1" dirty="0" smtClean="0">
                          <a:effectLst/>
                        </a:rPr>
                        <a:t>o</a:t>
                      </a:r>
                      <a:endParaRPr lang="es-CL" sz="1400" b="1" dirty="0">
                        <a:effectLst/>
                        <a:latin typeface="+mn-lt"/>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Guatemala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684</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3.43</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Honduras</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668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dirty="0">
                          <a:effectLst/>
                        </a:rPr>
                        <a:t>3.52</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México</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732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3.23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Nicaragua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668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3.38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Panamá</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675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3.19</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Paraguay</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646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4.12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48274">
                <a:tc>
                  <a:txBody>
                    <a:bodyPr/>
                    <a:lstStyle/>
                    <a:p>
                      <a:pPr marL="228600" algn="l">
                        <a:lnSpc>
                          <a:spcPct val="115000"/>
                        </a:lnSpc>
                        <a:spcAft>
                          <a:spcPts val="0"/>
                        </a:spcAft>
                      </a:pPr>
                      <a:r>
                        <a:rPr lang="es-ES_tradnl" sz="1400">
                          <a:effectLst/>
                        </a:rPr>
                        <a:t>Perú</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701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3.61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b="1" dirty="0" smtClean="0">
                          <a:effectLst/>
                        </a:rPr>
                        <a:t>o</a:t>
                      </a:r>
                      <a:endParaRPr lang="es-CL" sz="1400" b="1" dirty="0">
                        <a:effectLst/>
                        <a:latin typeface="+mn-lt"/>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Rep. Dominicana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632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3.01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Uruguay</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725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6.70</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25688">
                <a:tc>
                  <a:txBody>
                    <a:bodyPr/>
                    <a:lstStyle/>
                    <a:p>
                      <a:pPr algn="l">
                        <a:lnSpc>
                          <a:spcPct val="115000"/>
                        </a:lnSpc>
                        <a:spcAft>
                          <a:spcPts val="0"/>
                        </a:spcAft>
                      </a:pPr>
                      <a:r>
                        <a:rPr lang="es-ES_tradnl" sz="1400" dirty="0">
                          <a:effectLst/>
                        </a:rPr>
                        <a:t> </a:t>
                      </a:r>
                      <a:r>
                        <a:rPr lang="es-ES_tradnl" sz="1400" dirty="0" smtClean="0">
                          <a:effectLst/>
                        </a:rPr>
                        <a:t>     </a:t>
                      </a:r>
                      <a:r>
                        <a:rPr lang="es-ES_tradnl" sz="1400" dirty="0">
                          <a:effectLst/>
                        </a:rPr>
                        <a:t>Promedio países</a:t>
                      </a:r>
                      <a:endParaRPr lang="es-CL"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CL" sz="1400">
                          <a:effectLst/>
                        </a:rPr>
                        <a:t>700</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1.07</a:t>
                      </a:r>
                      <a:endParaRPr lang="es-CL" sz="1400">
                        <a:effectLst/>
                        <a:latin typeface="Calibri"/>
                        <a:ea typeface="Calibri"/>
                        <a:cs typeface="Times New Roman"/>
                      </a:endParaRPr>
                    </a:p>
                  </a:txBody>
                  <a:tcPr marL="68580" marR="68580" marT="0" marB="0" anchor="b"/>
                </a:tc>
                <a:tc>
                  <a:txBody>
                    <a:bodyPr/>
                    <a:lstStyle/>
                    <a:p>
                      <a:pPr marL="228600" algn="ctr">
                        <a:lnSpc>
                          <a:spcPct val="115000"/>
                        </a:lnSpc>
                        <a:spcAft>
                          <a:spcPts val="0"/>
                        </a:spcAft>
                      </a:pPr>
                      <a:r>
                        <a:rPr lang="es-ES_tradnl" sz="1400" dirty="0">
                          <a:solidFill>
                            <a:srgbClr val="00B050"/>
                          </a:solidFill>
                          <a:effectLst/>
                        </a:rPr>
                        <a:t> </a:t>
                      </a:r>
                      <a:endParaRPr lang="es-CL" sz="1400" dirty="0">
                        <a:solidFill>
                          <a:srgbClr val="00B050"/>
                        </a:solidFill>
                        <a:effectLst/>
                        <a:latin typeface="Calibri"/>
                        <a:ea typeface="Calibri"/>
                        <a:cs typeface="Times New Roman"/>
                      </a:endParaRPr>
                    </a:p>
                  </a:txBody>
                  <a:tcPr marL="68580" marR="68580" marT="0" marB="0" anchor="ctr"/>
                </a:tc>
              </a:tr>
              <a:tr h="225688">
                <a:tc>
                  <a:txBody>
                    <a:bodyPr/>
                    <a:lstStyle/>
                    <a:p>
                      <a:pPr marL="228600" algn="l">
                        <a:lnSpc>
                          <a:spcPct val="115000"/>
                        </a:lnSpc>
                        <a:spcAft>
                          <a:spcPts val="0"/>
                        </a:spcAft>
                      </a:pPr>
                      <a:r>
                        <a:rPr lang="es-ES_tradnl" sz="1400">
                          <a:effectLst/>
                        </a:rPr>
                        <a:t>Nuevo León</a:t>
                      </a:r>
                      <a:endParaRPr lang="es-CL"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CL" sz="1400">
                          <a:effectLst/>
                        </a:rPr>
                        <a:t>746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L" sz="1400">
                          <a:effectLst/>
                        </a:rPr>
                        <a:t>3.40</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1707039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3600" dirty="0" smtClean="0"/>
              <a:t>Variabilidad de Estudiantes en Puntuaciones de </a:t>
            </a:r>
            <a:r>
              <a:rPr lang="es-ES_tradnl" sz="3600" dirty="0"/>
              <a:t>Ciencias </a:t>
            </a:r>
            <a:r>
              <a:rPr lang="es-ES_tradnl" sz="3600" dirty="0" smtClean="0"/>
              <a:t>de 6º </a:t>
            </a:r>
            <a:r>
              <a:rPr lang="es-ES_tradnl" sz="3600" dirty="0"/>
              <a:t>G</a:t>
            </a:r>
            <a:r>
              <a:rPr lang="es-ES_tradnl" sz="3600" dirty="0" smtClean="0"/>
              <a:t>rado</a:t>
            </a:r>
            <a:endParaRPr lang="es-CL" sz="3600" dirty="0"/>
          </a:p>
        </p:txBody>
      </p:sp>
      <p:pic>
        <p:nvPicPr>
          <p:cNvPr id="4" name="3 Imagen"/>
          <p:cNvPicPr/>
          <p:nvPr/>
        </p:nvPicPr>
        <p:blipFill>
          <a:blip r:embed="rId2" cstate="print"/>
          <a:srcRect l="-24635" t="14865" r="-1233" b="3697"/>
          <a:stretch>
            <a:fillRect/>
          </a:stretch>
        </p:blipFill>
        <p:spPr bwMode="auto">
          <a:xfrm>
            <a:off x="3275856" y="6127573"/>
            <a:ext cx="2762250" cy="561975"/>
          </a:xfrm>
          <a:prstGeom prst="rect">
            <a:avLst/>
          </a:prstGeom>
          <a:noFill/>
          <a:ln w="9525">
            <a:noFill/>
            <a:miter lim="800000"/>
            <a:headEnd/>
            <a:tailEnd/>
          </a:ln>
        </p:spPr>
      </p:pic>
      <p:pic>
        <p:nvPicPr>
          <p:cNvPr id="6" name="5 Imagen"/>
          <p:cNvPicPr/>
          <p:nvPr/>
        </p:nvPicPr>
        <p:blipFill>
          <a:blip r:embed="rId3"/>
          <a:srcRect/>
          <a:stretch>
            <a:fillRect/>
          </a:stretch>
        </p:blipFill>
        <p:spPr bwMode="auto">
          <a:xfrm>
            <a:off x="539552" y="1693763"/>
            <a:ext cx="7992888" cy="4433810"/>
          </a:xfrm>
          <a:prstGeom prst="rect">
            <a:avLst/>
          </a:prstGeom>
          <a:noFill/>
          <a:ln w="9525">
            <a:noFill/>
            <a:miter lim="800000"/>
            <a:headEnd/>
            <a:tailEnd/>
          </a:ln>
        </p:spPr>
      </p:pic>
    </p:spTree>
    <p:extLst>
      <p:ext uri="{BB962C8B-B14F-4D97-AF65-F5344CB8AC3E}">
        <p14:creationId xmlns:p14="http://schemas.microsoft.com/office/powerpoint/2010/main" xmlns="" val="19497648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600" dirty="0" smtClean="0"/>
              <a:t>Distribución de Estudiantes en Niveles de Desempeño en </a:t>
            </a:r>
            <a:r>
              <a:rPr lang="es-ES_tradnl" sz="3600" dirty="0"/>
              <a:t>Ciencias </a:t>
            </a:r>
            <a:r>
              <a:rPr lang="es-CL" sz="3600" dirty="0" smtClean="0"/>
              <a:t>de 6º Grado</a:t>
            </a:r>
            <a:endParaRPr lang="es-CL" sz="3600" dirty="0"/>
          </a:p>
        </p:txBody>
      </p:sp>
      <p:graphicFrame>
        <p:nvGraphicFramePr>
          <p:cNvPr id="3" name="2 Gráfico"/>
          <p:cNvGraphicFramePr/>
          <p:nvPr>
            <p:extLst>
              <p:ext uri="{D42A27DB-BD31-4B8C-83A1-F6EECF244321}">
                <p14:modId xmlns:p14="http://schemas.microsoft.com/office/powerpoint/2010/main" xmlns="" val="3627274207"/>
              </p:ext>
            </p:extLst>
          </p:nvPr>
        </p:nvGraphicFramePr>
        <p:xfrm>
          <a:off x="899592" y="1484784"/>
          <a:ext cx="6816080" cy="4712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63011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Ejemplo de Nivel II</a:t>
            </a:r>
            <a:br>
              <a:rPr lang="es-CL" dirty="0" smtClean="0"/>
            </a:br>
            <a:r>
              <a:rPr lang="es-CL" dirty="0" smtClean="0"/>
              <a:t>Ciencias 6to Grado</a:t>
            </a:r>
            <a:endParaRPr lang="es-CL" dirty="0"/>
          </a:p>
        </p:txBody>
      </p:sp>
      <p:graphicFrame>
        <p:nvGraphicFramePr>
          <p:cNvPr id="5" name="4 Tabla"/>
          <p:cNvGraphicFramePr>
            <a:graphicFrameLocks noGrp="1"/>
          </p:cNvGraphicFramePr>
          <p:nvPr>
            <p:extLst>
              <p:ext uri="{D42A27DB-BD31-4B8C-83A1-F6EECF244321}">
                <p14:modId xmlns:p14="http://schemas.microsoft.com/office/powerpoint/2010/main" xmlns="" val="3504709680"/>
              </p:ext>
            </p:extLst>
          </p:nvPr>
        </p:nvGraphicFramePr>
        <p:xfrm>
          <a:off x="5868144" y="1412776"/>
          <a:ext cx="2808312" cy="4896544"/>
        </p:xfrm>
        <a:graphic>
          <a:graphicData uri="http://schemas.openxmlformats.org/drawingml/2006/table">
            <a:tbl>
              <a:tblPr firstRow="1" firstCol="1" bandRow="1">
                <a:tableStyleId>{5C22544A-7EE6-4342-B048-85BDC9FD1C3A}</a:tableStyleId>
              </a:tblPr>
              <a:tblGrid>
                <a:gridCol w="2808312"/>
              </a:tblGrid>
              <a:tr h="3234357">
                <a:tc>
                  <a:txBody>
                    <a:bodyPr/>
                    <a:lstStyle/>
                    <a:p>
                      <a:pPr algn="ctr">
                        <a:lnSpc>
                          <a:spcPct val="115000"/>
                        </a:lnSpc>
                        <a:spcAft>
                          <a:spcPts val="0"/>
                        </a:spcAft>
                      </a:pPr>
                      <a:r>
                        <a:rPr lang="es-ES_tradnl" sz="1600" dirty="0">
                          <a:effectLst/>
                        </a:rPr>
                        <a:t>Ejemplo </a:t>
                      </a:r>
                      <a:r>
                        <a:rPr lang="es-ES_tradnl" sz="1600" dirty="0" smtClean="0">
                          <a:effectLst/>
                        </a:rPr>
                        <a:t>1:</a:t>
                      </a:r>
                      <a:r>
                        <a:rPr lang="es-ES_tradnl" sz="1600" b="1" dirty="0" smtClean="0">
                          <a:effectLst/>
                        </a:rPr>
                        <a:t> </a:t>
                      </a:r>
                      <a:r>
                        <a:rPr lang="es-ES_tradnl" sz="1800" b="1" kern="1200" dirty="0" smtClean="0">
                          <a:solidFill>
                            <a:schemeClr val="lt1"/>
                          </a:solidFill>
                          <a:effectLst/>
                          <a:latin typeface="+mn-lt"/>
                          <a:ea typeface="+mn-ea"/>
                          <a:cs typeface="+mn-cs"/>
                        </a:rPr>
                        <a:t> </a:t>
                      </a:r>
                      <a:r>
                        <a:rPr lang="es-ES_tradnl" sz="1600" b="1" kern="1200" dirty="0" smtClean="0">
                          <a:solidFill>
                            <a:schemeClr val="lt1"/>
                          </a:solidFill>
                          <a:effectLst/>
                          <a:latin typeface="+mn-lt"/>
                          <a:ea typeface="+mn-ea"/>
                          <a:cs typeface="+mn-cs"/>
                        </a:rPr>
                        <a:t>encontrar el esquema que permite tener el efecto deseado. </a:t>
                      </a:r>
                      <a:r>
                        <a:rPr lang="es-ES_tradnl" sz="1600" b="0" kern="1200" dirty="0" smtClean="0">
                          <a:solidFill>
                            <a:schemeClr val="lt1"/>
                          </a:solidFill>
                          <a:effectLst/>
                          <a:latin typeface="+mn-lt"/>
                          <a:ea typeface="+mn-ea"/>
                          <a:cs typeface="+mn-cs"/>
                        </a:rPr>
                        <a:t>A</a:t>
                      </a:r>
                      <a:r>
                        <a:rPr lang="es-ES_tradnl" sz="1600" b="0" dirty="0" smtClean="0">
                          <a:effectLst/>
                        </a:rPr>
                        <a:t> </a:t>
                      </a:r>
                      <a:r>
                        <a:rPr lang="es-ES_tradnl" sz="1600" b="0" dirty="0">
                          <a:effectLst/>
                        </a:rPr>
                        <a:t>través de las opciones, el alumno debe </a:t>
                      </a:r>
                      <a:r>
                        <a:rPr lang="es-ES" sz="1600" b="0" dirty="0" smtClean="0">
                          <a:effectLst/>
                        </a:rPr>
                        <a:t>establecer algunas relaciones de causa y efecto en situaciones cercanas, en este caso,</a:t>
                      </a:r>
                      <a:r>
                        <a:rPr lang="es-ES" sz="1600" b="0" baseline="0" dirty="0" smtClean="0">
                          <a:effectLst/>
                        </a:rPr>
                        <a:t> encender la ampolleta.</a:t>
                      </a:r>
                      <a:endParaRPr lang="es-CL" sz="1800" b="0" dirty="0">
                        <a:effectLst/>
                        <a:latin typeface="Calibri"/>
                        <a:ea typeface="Calibri"/>
                        <a:cs typeface="Times New Roman"/>
                      </a:endParaRPr>
                    </a:p>
                  </a:txBody>
                  <a:tcPr marL="68580" marR="68580" marT="17780" marB="17780" anchor="ctr"/>
                </a:tc>
              </a:tr>
              <a:tr h="1662187">
                <a:tc>
                  <a:txBody>
                    <a:bodyPr/>
                    <a:lstStyle/>
                    <a:p>
                      <a:pPr algn="ctr">
                        <a:lnSpc>
                          <a:spcPct val="115000"/>
                        </a:lnSpc>
                        <a:spcAft>
                          <a:spcPts val="0"/>
                        </a:spcAft>
                      </a:pPr>
                      <a:r>
                        <a:rPr lang="es-CL" sz="1600" b="1" dirty="0" smtClean="0">
                          <a:effectLst/>
                          <a:latin typeface="Calibri"/>
                          <a:ea typeface="Calibri"/>
                          <a:cs typeface="Times New Roman"/>
                        </a:rPr>
                        <a:t>Correcta: C</a:t>
                      </a:r>
                    </a:p>
                    <a:p>
                      <a:pPr algn="ctr">
                        <a:lnSpc>
                          <a:spcPct val="115000"/>
                        </a:lnSpc>
                        <a:spcAft>
                          <a:spcPts val="0"/>
                        </a:spcAft>
                      </a:pPr>
                      <a:r>
                        <a:rPr lang="es-CL" sz="1600" b="1" dirty="0" smtClean="0">
                          <a:effectLst/>
                          <a:latin typeface="Calibri"/>
                          <a:ea typeface="Calibri"/>
                          <a:cs typeface="Times New Roman"/>
                        </a:rPr>
                        <a:t>Promedio Países: 53%</a:t>
                      </a:r>
                      <a:endParaRPr lang="es-CL" sz="1600" b="1" dirty="0">
                        <a:effectLst/>
                        <a:latin typeface="Calibri"/>
                        <a:ea typeface="Calibri"/>
                        <a:cs typeface="Times New Roman"/>
                      </a:endParaRPr>
                    </a:p>
                  </a:txBody>
                  <a:tcPr marL="68580" marR="68580" marT="17780" marB="17780" anchor="ctr"/>
                </a:tc>
              </a:tr>
            </a:tbl>
          </a:graphicData>
        </a:graphic>
      </p:graphicFrame>
      <p:pic>
        <p:nvPicPr>
          <p:cNvPr id="6" name="5 Imagen"/>
          <p:cNvPicPr/>
          <p:nvPr/>
        </p:nvPicPr>
        <p:blipFill>
          <a:blip r:embed="rId2" cstate="print"/>
          <a:srcRect/>
          <a:stretch>
            <a:fillRect/>
          </a:stretch>
        </p:blipFill>
        <p:spPr bwMode="auto">
          <a:xfrm>
            <a:off x="107504" y="1628800"/>
            <a:ext cx="5472608" cy="4896544"/>
          </a:xfrm>
          <a:prstGeom prst="rect">
            <a:avLst/>
          </a:prstGeom>
          <a:noFill/>
          <a:ln w="9525">
            <a:noFill/>
            <a:miter lim="800000"/>
            <a:headEnd/>
            <a:tailEnd/>
          </a:ln>
        </p:spPr>
      </p:pic>
    </p:spTree>
    <p:extLst>
      <p:ext uri="{BB962C8B-B14F-4D97-AF65-F5344CB8AC3E}">
        <p14:creationId xmlns:p14="http://schemas.microsoft.com/office/powerpoint/2010/main" xmlns="" val="4211616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Ejemplo de Nivel III</a:t>
            </a:r>
            <a:br>
              <a:rPr lang="es-CL" dirty="0" smtClean="0"/>
            </a:br>
            <a:r>
              <a:rPr lang="es-CL" dirty="0" smtClean="0"/>
              <a:t>Ciencias 6to Grado</a:t>
            </a:r>
            <a:endParaRPr lang="es-CL" dirty="0"/>
          </a:p>
        </p:txBody>
      </p:sp>
      <p:graphicFrame>
        <p:nvGraphicFramePr>
          <p:cNvPr id="5" name="4 Tabla"/>
          <p:cNvGraphicFramePr>
            <a:graphicFrameLocks noGrp="1"/>
          </p:cNvGraphicFramePr>
          <p:nvPr>
            <p:extLst>
              <p:ext uri="{D42A27DB-BD31-4B8C-83A1-F6EECF244321}">
                <p14:modId xmlns:p14="http://schemas.microsoft.com/office/powerpoint/2010/main" xmlns="" val="1569255290"/>
              </p:ext>
            </p:extLst>
          </p:nvPr>
        </p:nvGraphicFramePr>
        <p:xfrm>
          <a:off x="5868144" y="1412776"/>
          <a:ext cx="2808312" cy="5097790"/>
        </p:xfrm>
        <a:graphic>
          <a:graphicData uri="http://schemas.openxmlformats.org/drawingml/2006/table">
            <a:tbl>
              <a:tblPr firstRow="1" firstCol="1" bandRow="1">
                <a:tableStyleId>{5C22544A-7EE6-4342-B048-85BDC9FD1C3A}</a:tableStyleId>
              </a:tblPr>
              <a:tblGrid>
                <a:gridCol w="2808312"/>
              </a:tblGrid>
              <a:tr h="3234357">
                <a:tc>
                  <a:txBody>
                    <a:bodyPr/>
                    <a:lstStyle/>
                    <a:p>
                      <a:pPr algn="ctr">
                        <a:lnSpc>
                          <a:spcPct val="115000"/>
                        </a:lnSpc>
                        <a:spcAft>
                          <a:spcPts val="0"/>
                        </a:spcAft>
                      </a:pPr>
                      <a:r>
                        <a:rPr lang="es-ES_tradnl" sz="1600" dirty="0">
                          <a:effectLst/>
                        </a:rPr>
                        <a:t>Ejemplo </a:t>
                      </a:r>
                      <a:r>
                        <a:rPr lang="es-ES_tradnl" sz="1600" dirty="0" smtClean="0">
                          <a:effectLst/>
                        </a:rPr>
                        <a:t>2:</a:t>
                      </a:r>
                      <a:r>
                        <a:rPr lang="es-ES_tradnl" sz="1600" b="1" dirty="0" smtClean="0">
                          <a:effectLst/>
                        </a:rPr>
                        <a:t> </a:t>
                      </a:r>
                      <a:r>
                        <a:rPr lang="es-ES_tradnl" sz="1800" b="1" kern="1200" dirty="0" smtClean="0">
                          <a:solidFill>
                            <a:schemeClr val="lt1"/>
                          </a:solidFill>
                          <a:effectLst/>
                          <a:latin typeface="+mn-lt"/>
                          <a:ea typeface="+mn-ea"/>
                          <a:cs typeface="+mn-cs"/>
                        </a:rPr>
                        <a:t> </a:t>
                      </a:r>
                      <a:r>
                        <a:rPr lang="es-ES" sz="1600" b="1" kern="1200" dirty="0" smtClean="0">
                          <a:solidFill>
                            <a:schemeClr val="lt1"/>
                          </a:solidFill>
                          <a:effectLst/>
                          <a:latin typeface="+mn-lt"/>
                          <a:ea typeface="+mn-ea"/>
                          <a:cs typeface="+mn-cs"/>
                        </a:rPr>
                        <a:t>interpretar un gráfico de barras con más de una serie de datos y seleccionar una conclusión</a:t>
                      </a:r>
                      <a:r>
                        <a:rPr lang="es-ES_tradnl" sz="1600" b="1" kern="1200" dirty="0" smtClean="0">
                          <a:solidFill>
                            <a:schemeClr val="lt1"/>
                          </a:solidFill>
                          <a:effectLst/>
                          <a:latin typeface="+mn-lt"/>
                          <a:ea typeface="+mn-ea"/>
                          <a:cs typeface="+mn-cs"/>
                        </a:rPr>
                        <a:t>. </a:t>
                      </a:r>
                      <a:r>
                        <a:rPr lang="es-ES_tradnl" sz="1600" b="0" kern="1200" dirty="0" smtClean="0">
                          <a:solidFill>
                            <a:schemeClr val="lt1"/>
                          </a:solidFill>
                          <a:effectLst/>
                          <a:latin typeface="+mn-lt"/>
                          <a:ea typeface="+mn-ea"/>
                          <a:cs typeface="+mn-cs"/>
                        </a:rPr>
                        <a:t>A</a:t>
                      </a:r>
                      <a:r>
                        <a:rPr lang="es-ES_tradnl" sz="1600" b="0" dirty="0" smtClean="0">
                          <a:effectLst/>
                        </a:rPr>
                        <a:t> </a:t>
                      </a:r>
                      <a:r>
                        <a:rPr lang="es-ES_tradnl" sz="1600" b="0" dirty="0">
                          <a:effectLst/>
                        </a:rPr>
                        <a:t>través de las opciones, el alumno debe </a:t>
                      </a:r>
                      <a:r>
                        <a:rPr lang="es-ES" sz="1600" b="0" dirty="0" smtClean="0">
                          <a:effectLst/>
                        </a:rPr>
                        <a:t>interpretar información variada presentada en gráficos de distintos formatos y/o con más de una serie de datos, para hacer comparaciones y reconocer conclusiones.</a:t>
                      </a:r>
                      <a:endParaRPr lang="es-CL" sz="1800" b="0" dirty="0">
                        <a:effectLst/>
                        <a:latin typeface="Calibri"/>
                        <a:ea typeface="Calibri"/>
                        <a:cs typeface="Times New Roman"/>
                      </a:endParaRPr>
                    </a:p>
                  </a:txBody>
                  <a:tcPr marL="68580" marR="68580" marT="17780" marB="17780" anchor="ctr"/>
                </a:tc>
              </a:tr>
              <a:tr h="1662187">
                <a:tc>
                  <a:txBody>
                    <a:bodyPr/>
                    <a:lstStyle/>
                    <a:p>
                      <a:pPr algn="ctr">
                        <a:lnSpc>
                          <a:spcPct val="115000"/>
                        </a:lnSpc>
                        <a:spcAft>
                          <a:spcPts val="0"/>
                        </a:spcAft>
                      </a:pPr>
                      <a:r>
                        <a:rPr lang="es-CL" sz="1600" b="1" dirty="0" smtClean="0">
                          <a:effectLst/>
                          <a:latin typeface="Calibri"/>
                          <a:ea typeface="Calibri"/>
                          <a:cs typeface="Times New Roman"/>
                        </a:rPr>
                        <a:t>Correcta: D</a:t>
                      </a:r>
                    </a:p>
                    <a:p>
                      <a:pPr algn="ctr">
                        <a:lnSpc>
                          <a:spcPct val="115000"/>
                        </a:lnSpc>
                        <a:spcAft>
                          <a:spcPts val="0"/>
                        </a:spcAft>
                      </a:pPr>
                      <a:r>
                        <a:rPr lang="es-CL" sz="1600" b="1" dirty="0" smtClean="0">
                          <a:effectLst/>
                          <a:latin typeface="Calibri"/>
                          <a:ea typeface="Calibri"/>
                          <a:cs typeface="Times New Roman"/>
                        </a:rPr>
                        <a:t>Promedio Países: 39%</a:t>
                      </a:r>
                      <a:endParaRPr lang="es-CL" sz="1600" b="1" dirty="0">
                        <a:effectLst/>
                        <a:latin typeface="Calibri"/>
                        <a:ea typeface="Calibri"/>
                        <a:cs typeface="Times New Roman"/>
                      </a:endParaRPr>
                    </a:p>
                  </a:txBody>
                  <a:tcPr marL="68580" marR="68580" marT="17780" marB="17780" anchor="ctr"/>
                </a:tc>
              </a:tr>
            </a:tbl>
          </a:graphicData>
        </a:graphic>
      </p:graphicFrame>
      <p:pic>
        <p:nvPicPr>
          <p:cNvPr id="7" name="6 Imagen"/>
          <p:cNvPicPr/>
          <p:nvPr/>
        </p:nvPicPr>
        <p:blipFill>
          <a:blip r:embed="rId2" cstate="print"/>
          <a:srcRect/>
          <a:stretch>
            <a:fillRect/>
          </a:stretch>
        </p:blipFill>
        <p:spPr bwMode="auto">
          <a:xfrm>
            <a:off x="0" y="1700808"/>
            <a:ext cx="5868144" cy="4824536"/>
          </a:xfrm>
          <a:prstGeom prst="rect">
            <a:avLst/>
          </a:prstGeom>
          <a:noFill/>
          <a:ln w="9525">
            <a:noFill/>
            <a:miter lim="800000"/>
            <a:headEnd/>
            <a:tailEnd/>
          </a:ln>
        </p:spPr>
      </p:pic>
    </p:spTree>
    <p:extLst>
      <p:ext uri="{BB962C8B-B14F-4D97-AF65-F5344CB8AC3E}">
        <p14:creationId xmlns:p14="http://schemas.microsoft.com/office/powerpoint/2010/main" xmlns="" val="3100070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Conclusiones y Desafíos Prueba de Ciencias</a:t>
            </a:r>
            <a:endParaRPr lang="es-CL" dirty="0"/>
          </a:p>
        </p:txBody>
      </p:sp>
      <p:sp>
        <p:nvSpPr>
          <p:cNvPr id="3" name="2 Marcador de contenido"/>
          <p:cNvSpPr>
            <a:spLocks noGrp="1"/>
          </p:cNvSpPr>
          <p:nvPr>
            <p:ph idx="1"/>
          </p:nvPr>
        </p:nvSpPr>
        <p:spPr/>
        <p:txBody>
          <a:bodyPr>
            <a:normAutofit fontScale="85000" lnSpcReduction="10000"/>
          </a:bodyPr>
          <a:lstStyle/>
          <a:p>
            <a:r>
              <a:rPr lang="es-CL" dirty="0" smtClean="0"/>
              <a:t>Casi el 80% de los estudiantes se ubican en los 2 niveles inferiores de logro (con un porcentaje equivalente en I y II). </a:t>
            </a:r>
            <a:endParaRPr lang="es-CL" dirty="0"/>
          </a:p>
          <a:p>
            <a:r>
              <a:rPr lang="es-CL" dirty="0" smtClean="0"/>
              <a:t>Hay importantes diferencias de logro al interior de los países. En contraste, la diferencia entre los países es en esta prueba la menor.</a:t>
            </a:r>
          </a:p>
          <a:p>
            <a:r>
              <a:rPr lang="es-CL" dirty="0" smtClean="0"/>
              <a:t>El principal desafío que surge de estos resultados es la necesidad de fortalecer el </a:t>
            </a:r>
            <a:r>
              <a:rPr lang="es-CL" dirty="0"/>
              <a:t>pensamiento científico, es decir, la capacidad de formular preguntas, distinguir variables, seleccionar información pertinente y utilizar el conocimiento científico para comprender el entorno.</a:t>
            </a:r>
          </a:p>
        </p:txBody>
      </p:sp>
    </p:spTree>
    <p:extLst>
      <p:ext uri="{BB962C8B-B14F-4D97-AF65-F5344CB8AC3E}">
        <p14:creationId xmlns:p14="http://schemas.microsoft.com/office/powerpoint/2010/main" xmlns="" val="1712293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2157185"/>
            <a:ext cx="7772400" cy="1362075"/>
          </a:xfrm>
        </p:spPr>
        <p:txBody>
          <a:bodyPr/>
          <a:lstStyle/>
          <a:p>
            <a:r>
              <a:rPr lang="es-CL" dirty="0" smtClean="0"/>
              <a:t>Prueba de Escritura</a:t>
            </a:r>
            <a:endParaRPr lang="es-CL" dirty="0"/>
          </a:p>
        </p:txBody>
      </p:sp>
    </p:spTree>
    <p:extLst>
      <p:ext uri="{BB962C8B-B14F-4D97-AF65-F5344CB8AC3E}">
        <p14:creationId xmlns:p14="http://schemas.microsoft.com/office/powerpoint/2010/main" xmlns="" val="1072348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1630" y="260648"/>
            <a:ext cx="6745514" cy="1143000"/>
          </a:xfrm>
        </p:spPr>
        <p:txBody>
          <a:bodyPr>
            <a:normAutofit fontScale="90000"/>
          </a:bodyPr>
          <a:lstStyle/>
          <a:p>
            <a:r>
              <a:rPr lang="es-ES" dirty="0" smtClean="0"/>
              <a:t>Enfoque de evaluación en Escritura</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xmlns="" val="1329375587"/>
              </p:ext>
            </p:extLst>
          </p:nvPr>
        </p:nvGraphicFramePr>
        <p:xfrm>
          <a:off x="440910" y="2568672"/>
          <a:ext cx="8640960" cy="3934035"/>
        </p:xfrm>
        <a:graphic>
          <a:graphicData uri="http://schemas.openxmlformats.org/drawingml/2006/table">
            <a:tbl>
              <a:tblPr firstRow="1" bandRow="1">
                <a:tableStyleId>{5C22544A-7EE6-4342-B048-85BDC9FD1C3A}</a:tableStyleId>
              </a:tblPr>
              <a:tblGrid>
                <a:gridCol w="499889"/>
                <a:gridCol w="912975"/>
                <a:gridCol w="7228096"/>
              </a:tblGrid>
              <a:tr h="360040">
                <a:tc gridSpan="2">
                  <a:txBody>
                    <a:bodyPr/>
                    <a:lstStyle/>
                    <a:p>
                      <a:r>
                        <a:rPr lang="es-ES" sz="1700" dirty="0" smtClean="0"/>
                        <a:t>Qué</a:t>
                      </a:r>
                      <a:r>
                        <a:rPr lang="es-ES" sz="1700" baseline="0" dirty="0" smtClean="0"/>
                        <a:t> evalúa</a:t>
                      </a:r>
                      <a:endParaRPr lang="es-ES" sz="1700" dirty="0"/>
                    </a:p>
                  </a:txBody>
                  <a:tcPr/>
                </a:tc>
                <a:tc hMerge="1">
                  <a:txBody>
                    <a:bodyPr/>
                    <a:lstStyle/>
                    <a:p>
                      <a:endParaRPr lang="es-ES" dirty="0"/>
                    </a:p>
                  </a:txBody>
                  <a:tcPr/>
                </a:tc>
                <a:tc>
                  <a:txBody>
                    <a:bodyPr/>
                    <a:lstStyle/>
                    <a:p>
                      <a:r>
                        <a:rPr lang="es-ES" sz="1700" dirty="0" smtClean="0"/>
                        <a:t>Descripción</a:t>
                      </a:r>
                      <a:endParaRPr lang="es-ES" sz="1700" dirty="0"/>
                    </a:p>
                  </a:txBody>
                  <a:tcPr/>
                </a:tc>
              </a:tr>
              <a:tr h="727677">
                <a:tc rowSpan="3">
                  <a:txBody>
                    <a:bodyPr/>
                    <a:lstStyle/>
                    <a:p>
                      <a:pPr algn="ctr"/>
                      <a:r>
                        <a:rPr lang="es-ES" sz="1800" b="1" dirty="0" smtClean="0"/>
                        <a:t>Dominio</a:t>
                      </a:r>
                      <a:endParaRPr lang="es-ES" sz="1800" b="1" dirty="0"/>
                    </a:p>
                  </a:txBody>
                  <a:tcPr vert="vert270"/>
                </a:tc>
                <a:tc>
                  <a:txBody>
                    <a:bodyPr/>
                    <a:lstStyle/>
                    <a:p>
                      <a:pPr algn="ctr"/>
                      <a:r>
                        <a:rPr lang="es-ES" sz="1500" b="0" dirty="0" smtClean="0"/>
                        <a:t>Discursivo</a:t>
                      </a:r>
                      <a:endParaRPr lang="es-ES" sz="1500" b="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500" kern="1200" dirty="0" smtClean="0">
                          <a:solidFill>
                            <a:schemeClr val="dk1"/>
                          </a:solidFill>
                          <a:latin typeface="+mn-lt"/>
                          <a:ea typeface="+mn-ea"/>
                          <a:cs typeface="+mn-cs"/>
                        </a:rPr>
                        <a:t>Los aspectos discursivos derivan directamente de las características de la situación propuesta e incluye dos indicadores: género (el texto cumple las características de la carta) y la consideración del propósito y de la secuencia predominante (narrativa). La dimensión implica la habilidad de leer adecuadamente las claves del contexto y plasmarlas en el texto. </a:t>
                      </a:r>
                      <a:endParaRPr lang="es-ES" sz="1500" kern="1200" dirty="0" smtClean="0">
                        <a:solidFill>
                          <a:schemeClr val="dk1"/>
                        </a:solidFill>
                        <a:latin typeface="+mn-lt"/>
                        <a:ea typeface="+mn-ea"/>
                        <a:cs typeface="+mn-cs"/>
                      </a:endParaRPr>
                    </a:p>
                  </a:txBody>
                  <a:tcPr/>
                </a:tc>
              </a:tr>
              <a:tr h="945955">
                <a:tc vMerge="1">
                  <a:txBody>
                    <a:bodyPr/>
                    <a:lstStyle/>
                    <a:p>
                      <a:endParaRPr lang="es-ES" dirty="0"/>
                    </a:p>
                  </a:txBody>
                  <a:tcPr/>
                </a:tc>
                <a:tc>
                  <a:txBody>
                    <a:bodyPr/>
                    <a:lstStyle/>
                    <a:p>
                      <a:pPr algn="ctr"/>
                      <a:r>
                        <a:rPr lang="es-ES" sz="1500" b="0" dirty="0" smtClean="0"/>
                        <a:t>Textual</a:t>
                      </a:r>
                      <a:endParaRPr lang="es-ES" sz="1500" b="0" dirty="0"/>
                    </a:p>
                  </a:txBody>
                  <a:tcPr vert="vert27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_tradnl" sz="1500" kern="1200" dirty="0" smtClean="0">
                          <a:solidFill>
                            <a:schemeClr val="dk1"/>
                          </a:solidFill>
                          <a:latin typeface="+mn-lt"/>
                          <a:ea typeface="+mn-ea"/>
                          <a:cs typeface="+mn-cs"/>
                        </a:rPr>
                        <a:t>Es la dimensión construccional del escrito. Los elementos de estructura interna del texto, incluyen tres indicadores: coherencia (mantención de la unidad temática y la progresión informativa), cohesión (conexión) y concordancia (uso de sustantivo y sus determinantes, y sujeto y predicado). </a:t>
                      </a:r>
                      <a:endParaRPr lang="es-ES" sz="1500" kern="1200" dirty="0" smtClean="0">
                        <a:solidFill>
                          <a:schemeClr val="dk1"/>
                        </a:solidFill>
                        <a:latin typeface="+mn-lt"/>
                        <a:ea typeface="+mn-ea"/>
                        <a:cs typeface="+mn-cs"/>
                      </a:endParaRPr>
                    </a:p>
                  </a:txBody>
                  <a:tcPr/>
                </a:tc>
              </a:tr>
              <a:tr h="1333715">
                <a:tc vMerge="1">
                  <a:txBody>
                    <a:bodyPr/>
                    <a:lstStyle/>
                    <a:p>
                      <a:pPr algn="ctr"/>
                      <a:endParaRPr lang="es-ES" sz="1800" b="1" dirty="0"/>
                    </a:p>
                  </a:txBody>
                  <a:tcPr vert="vert270"/>
                </a:tc>
                <a:tc>
                  <a:txBody>
                    <a:bodyPr/>
                    <a:lstStyle/>
                    <a:p>
                      <a:pPr algn="ctr"/>
                      <a:r>
                        <a:rPr lang="es-ES" sz="1500" b="0" dirty="0" smtClean="0"/>
                        <a:t>Convenciones de legibilidad</a:t>
                      </a:r>
                      <a:endParaRPr lang="es-ES" sz="1500" b="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500" dirty="0" smtClean="0"/>
                        <a:t>Convenciones propias de la comunicación escrita que dan cuenta del dominio del código. Incluyen tres indicadores: ortografía inicial, segmentación de palabras, y puntuación. El principal criterio de articulación no es la normatividad, sino que la comprensibilidad del texto. </a:t>
                      </a:r>
                    </a:p>
                  </a:txBody>
                  <a:tcPr/>
                </a:tc>
              </a:tr>
            </a:tbl>
          </a:graphicData>
        </a:graphic>
      </p:graphicFrame>
      <p:sp>
        <p:nvSpPr>
          <p:cNvPr id="4" name="2 Marcador de contenido"/>
          <p:cNvSpPr>
            <a:spLocks noGrp="1"/>
          </p:cNvSpPr>
          <p:nvPr>
            <p:ph sz="quarter" idx="10"/>
          </p:nvPr>
        </p:nvSpPr>
        <p:spPr>
          <a:xfrm>
            <a:off x="468313" y="1340768"/>
            <a:ext cx="8280400" cy="1224136"/>
          </a:xfrm>
        </p:spPr>
        <p:txBody>
          <a:bodyPr>
            <a:normAutofit/>
          </a:bodyPr>
          <a:lstStyle/>
          <a:p>
            <a:r>
              <a:rPr lang="es-ES_tradnl" sz="1800" dirty="0" smtClean="0"/>
              <a:t>Al igual que en lectura, la </a:t>
            </a:r>
            <a:r>
              <a:rPr lang="es-ES" sz="1800" dirty="0" smtClean="0"/>
              <a:t>actualización </a:t>
            </a:r>
            <a:r>
              <a:rPr lang="es-ES" sz="1800" dirty="0"/>
              <a:t>del análisis curricular revela una clara preponderancia del enfoque comunicativo </a:t>
            </a:r>
            <a:r>
              <a:rPr lang="es-ES" sz="1800" dirty="0" smtClean="0"/>
              <a:t>funcional.</a:t>
            </a:r>
          </a:p>
          <a:p>
            <a:r>
              <a:rPr lang="es-ES" sz="1800" dirty="0"/>
              <a:t>La evaluación de los textos producidos por los estudiantes se hizo en base a rúbricas, en las cuales se distinguieron tres dimensiones.</a:t>
            </a:r>
            <a:endParaRPr lang="es-ES_tradnl" sz="1800" dirty="0"/>
          </a:p>
        </p:txBody>
      </p:sp>
    </p:spTree>
    <p:extLst>
      <p:ext uri="{BB962C8B-B14F-4D97-AF65-F5344CB8AC3E}">
        <p14:creationId xmlns:p14="http://schemas.microsoft.com/office/powerpoint/2010/main" xmlns="" val="4098174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Características del TERCE</a:t>
            </a:r>
            <a:endParaRPr lang="en-US" dirty="0"/>
          </a:p>
        </p:txBody>
      </p:sp>
      <p:sp>
        <p:nvSpPr>
          <p:cNvPr id="3" name="2 Marcador de contenido"/>
          <p:cNvSpPr>
            <a:spLocks noGrp="1"/>
          </p:cNvSpPr>
          <p:nvPr>
            <p:ph idx="1"/>
          </p:nvPr>
        </p:nvSpPr>
        <p:spPr/>
        <p:txBody>
          <a:bodyPr>
            <a:normAutofit lnSpcReduction="10000"/>
          </a:bodyPr>
          <a:lstStyle/>
          <a:p>
            <a:r>
              <a:rPr lang="es-MX" dirty="0" smtClean="0"/>
              <a:t>Evalúa </a:t>
            </a:r>
            <a:r>
              <a:rPr lang="es-MX" dirty="0"/>
              <a:t>Matemática, </a:t>
            </a:r>
            <a:r>
              <a:rPr lang="es-MX" dirty="0" smtClean="0"/>
              <a:t>Lectura y Escritura en 3º y 6º grado. Ciencias se agrega en 6º grado.</a:t>
            </a:r>
          </a:p>
          <a:p>
            <a:r>
              <a:rPr lang="es-MX" dirty="0" smtClean="0"/>
              <a:t>Pruebas se construyeron a partir de un análisis curricular (liderado por ICFES de Colombia)</a:t>
            </a:r>
          </a:p>
          <a:p>
            <a:r>
              <a:rPr lang="es-MX" dirty="0" smtClean="0"/>
              <a:t>Las pruebas incluyen preguntas de respuesta cerrada y abierta: </a:t>
            </a:r>
          </a:p>
          <a:p>
            <a:pPr lvl="1"/>
            <a:r>
              <a:rPr lang="es-MX" dirty="0" smtClean="0"/>
              <a:t>Matemática y Ciencias: de ambos tipos</a:t>
            </a:r>
          </a:p>
          <a:p>
            <a:pPr lvl="1"/>
            <a:r>
              <a:rPr lang="es-MX" dirty="0" smtClean="0"/>
              <a:t>Lectura: sólo de respuesta cerrada</a:t>
            </a:r>
          </a:p>
          <a:p>
            <a:pPr lvl="1"/>
            <a:r>
              <a:rPr lang="es-MX" dirty="0" smtClean="0"/>
              <a:t>Escritura: producción de texto</a:t>
            </a:r>
          </a:p>
        </p:txBody>
      </p:sp>
    </p:spTree>
    <p:custDataLst>
      <p:tags r:id="rId1"/>
    </p:custDataLst>
    <p:extLst>
      <p:ext uri="{BB962C8B-B14F-4D97-AF65-F5344CB8AC3E}">
        <p14:creationId xmlns:p14="http://schemas.microsoft.com/office/powerpoint/2010/main" xmlns="" val="799342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Promedio de Países en Prueba de </a:t>
            </a:r>
            <a:r>
              <a:rPr lang="es-ES_tradnl" dirty="0" smtClean="0"/>
              <a:t>Escritura de  3er </a:t>
            </a:r>
            <a:r>
              <a:rPr lang="es-ES_tradnl" dirty="0"/>
              <a:t>Grado</a:t>
            </a:r>
            <a:endParaRPr lang="es-CL" dirty="0"/>
          </a:p>
        </p:txBody>
      </p:sp>
      <p:graphicFrame>
        <p:nvGraphicFramePr>
          <p:cNvPr id="3" name="2 Tabla"/>
          <p:cNvGraphicFramePr>
            <a:graphicFrameLocks noGrp="1"/>
          </p:cNvGraphicFramePr>
          <p:nvPr>
            <p:extLst>
              <p:ext uri="{D42A27DB-BD31-4B8C-83A1-F6EECF244321}">
                <p14:modId xmlns:p14="http://schemas.microsoft.com/office/powerpoint/2010/main" xmlns="" val="2984832064"/>
              </p:ext>
            </p:extLst>
          </p:nvPr>
        </p:nvGraphicFramePr>
        <p:xfrm>
          <a:off x="510528" y="1586838"/>
          <a:ext cx="8491581" cy="4867122"/>
        </p:xfrm>
        <a:graphic>
          <a:graphicData uri="http://schemas.openxmlformats.org/drawingml/2006/table">
            <a:tbl>
              <a:tblPr firstCol="1" bandRow="1">
                <a:tableStyleId>{5C22544A-7EE6-4342-B048-85BDC9FD1C3A}</a:tableStyleId>
              </a:tblPr>
              <a:tblGrid>
                <a:gridCol w="2305016"/>
                <a:gridCol w="2344203"/>
                <a:gridCol w="1719216"/>
                <a:gridCol w="2123146"/>
              </a:tblGrid>
              <a:tr h="500852">
                <a:tc>
                  <a:txBody>
                    <a:bodyPr/>
                    <a:lstStyle/>
                    <a:p>
                      <a:pPr marL="228600" algn="ctr">
                        <a:lnSpc>
                          <a:spcPct val="115000"/>
                        </a:lnSpc>
                        <a:spcAft>
                          <a:spcPts val="0"/>
                        </a:spcAft>
                      </a:pPr>
                      <a:r>
                        <a:rPr lang="es-ES_tradnl" sz="1400" b="1" dirty="0">
                          <a:effectLst/>
                        </a:rPr>
                        <a:t>País</a:t>
                      </a:r>
                      <a:endParaRPr lang="es-CL" sz="1400" b="1" dirty="0">
                        <a:effectLst/>
                        <a:latin typeface="Calibri"/>
                        <a:ea typeface="Calibri"/>
                        <a:cs typeface="Times New Roman"/>
                      </a:endParaRPr>
                    </a:p>
                  </a:txBody>
                  <a:tcPr marL="68580" marR="68580" marT="0" marB="0" anchor="ctr"/>
                </a:tc>
                <a:tc>
                  <a:txBody>
                    <a:bodyPr/>
                    <a:lstStyle/>
                    <a:p>
                      <a:pPr marL="228600" algn="ctr">
                        <a:lnSpc>
                          <a:spcPct val="115000"/>
                        </a:lnSpc>
                        <a:spcAft>
                          <a:spcPts val="0"/>
                        </a:spcAft>
                      </a:pPr>
                      <a:r>
                        <a:rPr lang="es-ES_tradnl" sz="1400" b="1" dirty="0" smtClean="0">
                          <a:effectLst/>
                        </a:rPr>
                        <a:t>Promedio</a:t>
                      </a:r>
                      <a:endParaRPr lang="es-CL"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b="1" dirty="0">
                          <a:effectLst/>
                        </a:rPr>
                        <a:t>Error estándar</a:t>
                      </a:r>
                      <a:endParaRPr lang="es-CL"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b="1" dirty="0">
                          <a:effectLst/>
                        </a:rPr>
                        <a:t>Comparación con </a:t>
                      </a:r>
                      <a:r>
                        <a:rPr lang="es-ES_tradnl" sz="1400" b="1" dirty="0" smtClean="0">
                          <a:effectLst/>
                        </a:rPr>
                        <a:t>promedio </a:t>
                      </a:r>
                      <a:r>
                        <a:rPr lang="es-ES_tradnl" sz="1400" b="1" dirty="0">
                          <a:effectLst/>
                        </a:rPr>
                        <a:t>de países</a:t>
                      </a:r>
                      <a:endParaRPr lang="es-CL" sz="1400" b="1" dirty="0">
                        <a:effectLst/>
                        <a:latin typeface="Calibri"/>
                        <a:ea typeface="Calibri"/>
                        <a:cs typeface="Times New Roman"/>
                      </a:endParaRPr>
                    </a:p>
                  </a:txBody>
                  <a:tcPr marL="68580" marR="68580" marT="0" marB="0" anchor="ctr"/>
                </a:tc>
              </a:tr>
              <a:tr h="242855">
                <a:tc>
                  <a:txBody>
                    <a:bodyPr/>
                    <a:lstStyle/>
                    <a:p>
                      <a:pPr marL="228600" algn="l">
                        <a:lnSpc>
                          <a:spcPct val="115000"/>
                        </a:lnSpc>
                        <a:spcAft>
                          <a:spcPts val="0"/>
                        </a:spcAft>
                      </a:pPr>
                      <a:r>
                        <a:rPr lang="es-ES_tradnl" sz="1400" dirty="0">
                          <a:effectLst/>
                        </a:rPr>
                        <a:t>Argentina</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3.08</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0.0238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67159">
                <a:tc>
                  <a:txBody>
                    <a:bodyPr/>
                    <a:lstStyle/>
                    <a:p>
                      <a:pPr marL="228600" algn="l">
                        <a:lnSpc>
                          <a:spcPct val="115000"/>
                        </a:lnSpc>
                        <a:spcAft>
                          <a:spcPts val="0"/>
                        </a:spcAft>
                      </a:pPr>
                      <a:r>
                        <a:rPr lang="es-ES_tradnl" sz="1400">
                          <a:effectLst/>
                        </a:rPr>
                        <a:t>Brasil</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2.90</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0.0264</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600" b="1" dirty="0" smtClean="0">
                          <a:effectLst/>
                        </a:rPr>
                        <a:t>o</a:t>
                      </a:r>
                      <a:endParaRPr lang="es-CL" sz="1600" b="1" dirty="0">
                        <a:effectLst/>
                        <a:latin typeface="Calibri"/>
                        <a:ea typeface="Calibri"/>
                        <a:cs typeface="Times New Roman"/>
                      </a:endParaRPr>
                    </a:p>
                  </a:txBody>
                  <a:tcPr marL="68580" marR="68580" marT="0" marB="0" anchor="ctr"/>
                </a:tc>
              </a:tr>
              <a:tr h="242855">
                <a:tc>
                  <a:txBody>
                    <a:bodyPr/>
                    <a:lstStyle/>
                    <a:p>
                      <a:pPr marL="228600" algn="l">
                        <a:lnSpc>
                          <a:spcPct val="115000"/>
                        </a:lnSpc>
                        <a:spcAft>
                          <a:spcPts val="0"/>
                        </a:spcAft>
                      </a:pPr>
                      <a:r>
                        <a:rPr lang="es-ES_tradnl" sz="1400">
                          <a:effectLst/>
                        </a:rPr>
                        <a:t>Chile</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3.23</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0.0160</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67159">
                <a:tc>
                  <a:txBody>
                    <a:bodyPr/>
                    <a:lstStyle/>
                    <a:p>
                      <a:pPr marL="228600" algn="l">
                        <a:lnSpc>
                          <a:spcPct val="115000"/>
                        </a:lnSpc>
                        <a:spcAft>
                          <a:spcPts val="0"/>
                        </a:spcAft>
                      </a:pPr>
                      <a:r>
                        <a:rPr lang="es-ES_tradnl" sz="1400">
                          <a:effectLst/>
                        </a:rPr>
                        <a:t>Colombia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2.75</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0.0508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600" b="1" dirty="0" smtClean="0">
                          <a:effectLst/>
                        </a:rPr>
                        <a:t>o</a:t>
                      </a:r>
                      <a:endParaRPr lang="es-CL" sz="1600" b="1" dirty="0">
                        <a:effectLst/>
                        <a:latin typeface="Calibri"/>
                        <a:ea typeface="Calibri"/>
                        <a:cs typeface="Times New Roman"/>
                      </a:endParaRPr>
                    </a:p>
                  </a:txBody>
                  <a:tcPr marL="68580" marR="68580" marT="0" marB="0" anchor="ctr"/>
                </a:tc>
              </a:tr>
              <a:tr h="242855">
                <a:tc>
                  <a:txBody>
                    <a:bodyPr/>
                    <a:lstStyle/>
                    <a:p>
                      <a:pPr marL="228600" algn="l">
                        <a:lnSpc>
                          <a:spcPct val="115000"/>
                        </a:lnSpc>
                        <a:spcAft>
                          <a:spcPts val="0"/>
                        </a:spcAft>
                      </a:pPr>
                      <a:r>
                        <a:rPr lang="es-ES_tradnl" sz="1400">
                          <a:effectLst/>
                        </a:rPr>
                        <a:t>Costa Rica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3.05</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0.0171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67159">
                <a:tc>
                  <a:txBody>
                    <a:bodyPr/>
                    <a:lstStyle/>
                    <a:p>
                      <a:pPr marL="228600" algn="l">
                        <a:lnSpc>
                          <a:spcPct val="115000"/>
                        </a:lnSpc>
                        <a:spcAft>
                          <a:spcPts val="0"/>
                        </a:spcAft>
                      </a:pPr>
                      <a:r>
                        <a:rPr lang="es-ES_tradnl" sz="1400">
                          <a:effectLst/>
                        </a:rPr>
                        <a:t>Ecuador</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2.80</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0.0236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600" b="1" dirty="0" smtClean="0">
                          <a:effectLst/>
                        </a:rPr>
                        <a:t>o</a:t>
                      </a:r>
                      <a:endParaRPr lang="es-CL" sz="1600" b="1" dirty="0">
                        <a:effectLst/>
                        <a:latin typeface="Calibri"/>
                        <a:ea typeface="Calibri"/>
                        <a:cs typeface="Times New Roman"/>
                      </a:endParaRPr>
                    </a:p>
                  </a:txBody>
                  <a:tcPr marL="68580" marR="68580" marT="0" marB="0" anchor="ctr"/>
                </a:tc>
              </a:tr>
              <a:tr h="242855">
                <a:tc>
                  <a:txBody>
                    <a:bodyPr/>
                    <a:lstStyle/>
                    <a:p>
                      <a:pPr marL="228600" algn="l">
                        <a:lnSpc>
                          <a:spcPct val="115000"/>
                        </a:lnSpc>
                        <a:spcAft>
                          <a:spcPts val="0"/>
                        </a:spcAft>
                      </a:pPr>
                      <a:r>
                        <a:rPr lang="es-ES_tradnl" sz="1400">
                          <a:effectLst/>
                        </a:rPr>
                        <a:t>Guatemala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2.81</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0.0207</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42855">
                <a:tc>
                  <a:txBody>
                    <a:bodyPr/>
                    <a:lstStyle/>
                    <a:p>
                      <a:pPr marL="228600" algn="l">
                        <a:lnSpc>
                          <a:spcPct val="115000"/>
                        </a:lnSpc>
                        <a:spcAft>
                          <a:spcPts val="0"/>
                        </a:spcAft>
                      </a:pPr>
                      <a:r>
                        <a:rPr lang="es-ES_tradnl" sz="1400">
                          <a:effectLst/>
                        </a:rPr>
                        <a:t>Honduras</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2.49</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0.0348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42855">
                <a:tc>
                  <a:txBody>
                    <a:bodyPr/>
                    <a:lstStyle/>
                    <a:p>
                      <a:pPr marL="228600" algn="l">
                        <a:lnSpc>
                          <a:spcPct val="115000"/>
                        </a:lnSpc>
                        <a:spcAft>
                          <a:spcPts val="0"/>
                        </a:spcAft>
                      </a:pPr>
                      <a:r>
                        <a:rPr lang="es-ES_tradnl" sz="1400">
                          <a:effectLst/>
                        </a:rPr>
                        <a:t>México</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2.91</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0.0154</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42855">
                <a:tc>
                  <a:txBody>
                    <a:bodyPr/>
                    <a:lstStyle/>
                    <a:p>
                      <a:pPr marL="228600" algn="l">
                        <a:lnSpc>
                          <a:spcPct val="115000"/>
                        </a:lnSpc>
                        <a:spcAft>
                          <a:spcPts val="0"/>
                        </a:spcAft>
                      </a:pPr>
                      <a:r>
                        <a:rPr lang="es-ES_tradnl" sz="1400">
                          <a:effectLst/>
                        </a:rPr>
                        <a:t>Nicaragua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2.79</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0.0231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67159">
                <a:tc>
                  <a:txBody>
                    <a:bodyPr/>
                    <a:lstStyle/>
                    <a:p>
                      <a:pPr marL="228600" algn="l">
                        <a:lnSpc>
                          <a:spcPct val="115000"/>
                        </a:lnSpc>
                        <a:spcAft>
                          <a:spcPts val="0"/>
                        </a:spcAft>
                      </a:pPr>
                      <a:r>
                        <a:rPr lang="es-ES_tradnl" sz="1400">
                          <a:effectLst/>
                        </a:rPr>
                        <a:t>Panamá</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2.81</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0.0329</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smtClean="0">
                          <a:effectLst/>
                        </a:rPr>
                        <a:t>o</a:t>
                      </a:r>
                      <a:endParaRPr lang="es-CL" sz="1400" dirty="0">
                        <a:effectLst/>
                        <a:latin typeface="Calibri"/>
                        <a:ea typeface="Calibri"/>
                        <a:cs typeface="Times New Roman"/>
                      </a:endParaRPr>
                    </a:p>
                  </a:txBody>
                  <a:tcPr marL="68580" marR="68580" marT="0" marB="0" anchor="ctr"/>
                </a:tc>
              </a:tr>
              <a:tr h="242855">
                <a:tc>
                  <a:txBody>
                    <a:bodyPr/>
                    <a:lstStyle/>
                    <a:p>
                      <a:pPr marL="228600" algn="l">
                        <a:lnSpc>
                          <a:spcPct val="115000"/>
                        </a:lnSpc>
                        <a:spcAft>
                          <a:spcPts val="0"/>
                        </a:spcAft>
                      </a:pPr>
                      <a:r>
                        <a:rPr lang="es-ES_tradnl" sz="1400">
                          <a:effectLst/>
                        </a:rPr>
                        <a:t>Paraguay</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2.73</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0.0296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91700">
                <a:tc>
                  <a:txBody>
                    <a:bodyPr/>
                    <a:lstStyle/>
                    <a:p>
                      <a:pPr marL="228600" algn="l">
                        <a:lnSpc>
                          <a:spcPct val="115000"/>
                        </a:lnSpc>
                        <a:spcAft>
                          <a:spcPts val="0"/>
                        </a:spcAft>
                      </a:pPr>
                      <a:r>
                        <a:rPr lang="es-ES_tradnl" sz="1400">
                          <a:effectLst/>
                        </a:rPr>
                        <a:t>Perú</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2.92</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0.0183</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42855">
                <a:tc>
                  <a:txBody>
                    <a:bodyPr/>
                    <a:lstStyle/>
                    <a:p>
                      <a:pPr marL="228600" algn="l">
                        <a:lnSpc>
                          <a:spcPct val="115000"/>
                        </a:lnSpc>
                        <a:spcAft>
                          <a:spcPts val="0"/>
                        </a:spcAft>
                      </a:pPr>
                      <a:r>
                        <a:rPr lang="es-ES_tradnl" sz="1400">
                          <a:effectLst/>
                        </a:rPr>
                        <a:t>Rep. Dominicana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2.42</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0.0312</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42855">
                <a:tc>
                  <a:txBody>
                    <a:bodyPr/>
                    <a:lstStyle/>
                    <a:p>
                      <a:pPr marL="228600" algn="l">
                        <a:lnSpc>
                          <a:spcPct val="115000"/>
                        </a:lnSpc>
                        <a:spcAft>
                          <a:spcPts val="0"/>
                        </a:spcAft>
                      </a:pPr>
                      <a:r>
                        <a:rPr lang="es-ES_tradnl" sz="1400">
                          <a:effectLst/>
                        </a:rPr>
                        <a:t>Uruguay</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3.18</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0.0348</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42855">
                <a:tc>
                  <a:txBody>
                    <a:bodyPr/>
                    <a:lstStyle/>
                    <a:p>
                      <a:pPr marL="228600" algn="l">
                        <a:lnSpc>
                          <a:spcPct val="115000"/>
                        </a:lnSpc>
                        <a:spcAft>
                          <a:spcPts val="0"/>
                        </a:spcAft>
                      </a:pPr>
                      <a:r>
                        <a:rPr lang="es-ES_tradnl" sz="1400" b="1" dirty="0">
                          <a:solidFill>
                            <a:schemeClr val="tx1"/>
                          </a:solidFill>
                          <a:effectLst/>
                        </a:rPr>
                        <a:t>Promedio países</a:t>
                      </a:r>
                      <a:endParaRPr lang="es-CL" sz="1400" b="1" dirty="0">
                        <a:solidFill>
                          <a:schemeClr val="tx1"/>
                        </a:solidFill>
                        <a:effectLst/>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algn="ctr">
                        <a:lnSpc>
                          <a:spcPct val="115000"/>
                        </a:lnSpc>
                        <a:spcAft>
                          <a:spcPts val="0"/>
                        </a:spcAft>
                      </a:pPr>
                      <a:r>
                        <a:rPr lang="es-ES_tradnl" sz="1400" b="1" dirty="0">
                          <a:solidFill>
                            <a:schemeClr val="tx1"/>
                          </a:solidFill>
                          <a:effectLst/>
                        </a:rPr>
                        <a:t>2.86</a:t>
                      </a:r>
                      <a:endParaRPr lang="es-CL" sz="1400" b="1" dirty="0">
                        <a:solidFill>
                          <a:schemeClr val="tx1"/>
                        </a:solidFill>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pPr>
                      <a:r>
                        <a:rPr lang="es-ES_tradnl" sz="1400" b="1" dirty="0">
                          <a:solidFill>
                            <a:schemeClr val="tx1"/>
                          </a:solidFill>
                          <a:effectLst/>
                        </a:rPr>
                        <a:t>0.0072</a:t>
                      </a:r>
                      <a:endParaRPr lang="es-CL" sz="1400" b="1" dirty="0">
                        <a:solidFill>
                          <a:schemeClr val="tx1"/>
                        </a:solidFill>
                        <a:effectLst/>
                        <a:latin typeface="Calibri"/>
                        <a:ea typeface="Calibri"/>
                        <a:cs typeface="Times New Roman"/>
                      </a:endParaRPr>
                    </a:p>
                  </a:txBody>
                  <a:tcPr marL="68580" marR="68580" marT="0" marB="0" anchor="b">
                    <a:solidFill>
                      <a:schemeClr val="accent3">
                        <a:lumMod val="60000"/>
                        <a:lumOff val="40000"/>
                      </a:schemeClr>
                    </a:solidFill>
                  </a:tcPr>
                </a:tc>
                <a:tc>
                  <a:txBody>
                    <a:bodyPr/>
                    <a:lstStyle/>
                    <a:p>
                      <a:pPr marL="228600" algn="ctr">
                        <a:lnSpc>
                          <a:spcPct val="115000"/>
                        </a:lnSpc>
                        <a:spcAft>
                          <a:spcPts val="0"/>
                        </a:spcAft>
                      </a:pPr>
                      <a:r>
                        <a:rPr lang="es-ES_tradnl" sz="1400" b="1" dirty="0">
                          <a:solidFill>
                            <a:schemeClr val="tx1"/>
                          </a:solidFill>
                          <a:effectLst/>
                        </a:rPr>
                        <a:t> </a:t>
                      </a:r>
                      <a:endParaRPr lang="es-CL" sz="1400" b="1" dirty="0">
                        <a:solidFill>
                          <a:schemeClr val="tx1"/>
                        </a:solidFill>
                        <a:effectLst/>
                        <a:latin typeface="Calibri"/>
                        <a:ea typeface="Calibri"/>
                        <a:cs typeface="Times New Roman"/>
                      </a:endParaRPr>
                    </a:p>
                  </a:txBody>
                  <a:tcPr marL="68580" marR="68580" marT="0" marB="0" anchor="ctr">
                    <a:solidFill>
                      <a:schemeClr val="accent3">
                        <a:lumMod val="60000"/>
                        <a:lumOff val="40000"/>
                      </a:schemeClr>
                    </a:solidFill>
                  </a:tcPr>
                </a:tc>
              </a:tr>
              <a:tr h="267159">
                <a:tc>
                  <a:txBody>
                    <a:bodyPr/>
                    <a:lstStyle/>
                    <a:p>
                      <a:pPr marL="228600" algn="l">
                        <a:lnSpc>
                          <a:spcPct val="115000"/>
                        </a:lnSpc>
                        <a:spcAft>
                          <a:spcPts val="0"/>
                        </a:spcAft>
                      </a:pPr>
                      <a:r>
                        <a:rPr lang="es-ES_tradnl" sz="1400">
                          <a:effectLst/>
                        </a:rPr>
                        <a:t>Nuevo León</a:t>
                      </a:r>
                      <a:endParaRPr lang="es-CL"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a:effectLst/>
                        </a:rPr>
                        <a:t>2.86</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0.0203</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b="1" dirty="0" smtClean="0">
                          <a:effectLst/>
                        </a:rPr>
                        <a:t>o</a:t>
                      </a:r>
                      <a:endParaRPr lang="es-CL" sz="1400" b="1"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444059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200" dirty="0" smtClean="0"/>
              <a:t>Distribución de estudiantes de 3er Grado en Niveles de Desempeño en Dominios de Prueba de Escritura</a:t>
            </a:r>
            <a:endParaRPr lang="es-CL" sz="3200" dirty="0"/>
          </a:p>
        </p:txBody>
      </p:sp>
      <p:graphicFrame>
        <p:nvGraphicFramePr>
          <p:cNvPr id="3" name="2 Gráfico"/>
          <p:cNvGraphicFramePr/>
          <p:nvPr>
            <p:extLst>
              <p:ext uri="{D42A27DB-BD31-4B8C-83A1-F6EECF244321}">
                <p14:modId xmlns:p14="http://schemas.microsoft.com/office/powerpoint/2010/main" xmlns="" val="4109152590"/>
              </p:ext>
            </p:extLst>
          </p:nvPr>
        </p:nvGraphicFramePr>
        <p:xfrm>
          <a:off x="1087272" y="1736465"/>
          <a:ext cx="7142328" cy="4828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498753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Promedio de Países en Prueba de Escritura de  </a:t>
            </a:r>
            <a:r>
              <a:rPr lang="es-ES_tradnl" dirty="0" smtClean="0"/>
              <a:t>6º Grado</a:t>
            </a:r>
            <a:endParaRPr lang="es-CL" dirty="0"/>
          </a:p>
        </p:txBody>
      </p:sp>
      <p:graphicFrame>
        <p:nvGraphicFramePr>
          <p:cNvPr id="3" name="2 Tabla"/>
          <p:cNvGraphicFramePr>
            <a:graphicFrameLocks noGrp="1"/>
          </p:cNvGraphicFramePr>
          <p:nvPr>
            <p:extLst>
              <p:ext uri="{D42A27DB-BD31-4B8C-83A1-F6EECF244321}">
                <p14:modId xmlns:p14="http://schemas.microsoft.com/office/powerpoint/2010/main" xmlns="" val="1008773251"/>
              </p:ext>
            </p:extLst>
          </p:nvPr>
        </p:nvGraphicFramePr>
        <p:xfrm>
          <a:off x="349108" y="1598068"/>
          <a:ext cx="8576527" cy="4848449"/>
        </p:xfrm>
        <a:graphic>
          <a:graphicData uri="http://schemas.openxmlformats.org/drawingml/2006/table">
            <a:tbl>
              <a:tblPr firstCol="1" bandRow="1">
                <a:tableStyleId>{5C22544A-7EE6-4342-B048-85BDC9FD1C3A}</a:tableStyleId>
              </a:tblPr>
              <a:tblGrid>
                <a:gridCol w="2328074"/>
                <a:gridCol w="2511763"/>
                <a:gridCol w="1592305"/>
                <a:gridCol w="2144385"/>
              </a:tblGrid>
              <a:tr h="502001">
                <a:tc>
                  <a:txBody>
                    <a:bodyPr/>
                    <a:lstStyle/>
                    <a:p>
                      <a:pPr marL="228600" algn="ctr">
                        <a:lnSpc>
                          <a:spcPct val="115000"/>
                        </a:lnSpc>
                        <a:spcAft>
                          <a:spcPts val="0"/>
                        </a:spcAft>
                      </a:pPr>
                      <a:r>
                        <a:rPr lang="es-ES_tradnl" sz="1400" b="1" dirty="0">
                          <a:effectLst/>
                        </a:rPr>
                        <a:t>País</a:t>
                      </a:r>
                      <a:endParaRPr lang="es-CL" sz="1400" b="1" dirty="0">
                        <a:effectLst/>
                        <a:latin typeface="Calibri"/>
                        <a:ea typeface="Calibri"/>
                        <a:cs typeface="Times New Roman"/>
                      </a:endParaRPr>
                    </a:p>
                  </a:txBody>
                  <a:tcPr marL="68580" marR="68580" marT="0" marB="0" anchor="ctr"/>
                </a:tc>
                <a:tc>
                  <a:txBody>
                    <a:bodyPr/>
                    <a:lstStyle/>
                    <a:p>
                      <a:pPr marL="228600" algn="ctr">
                        <a:lnSpc>
                          <a:spcPct val="115000"/>
                        </a:lnSpc>
                        <a:spcAft>
                          <a:spcPts val="0"/>
                        </a:spcAft>
                      </a:pPr>
                      <a:r>
                        <a:rPr lang="es-ES_tradnl" sz="1400" b="1" dirty="0" smtClean="0">
                          <a:effectLst/>
                        </a:rPr>
                        <a:t>Promedio</a:t>
                      </a:r>
                      <a:endParaRPr lang="es-CL"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b="1" dirty="0">
                          <a:effectLst/>
                        </a:rPr>
                        <a:t>Error estándar</a:t>
                      </a:r>
                      <a:endParaRPr lang="es-CL"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b="1" dirty="0">
                          <a:effectLst/>
                        </a:rPr>
                        <a:t>Comparación con </a:t>
                      </a:r>
                      <a:r>
                        <a:rPr lang="es-ES_tradnl" sz="1400" b="1" dirty="0" smtClean="0">
                          <a:effectLst/>
                        </a:rPr>
                        <a:t>promedio </a:t>
                      </a:r>
                      <a:r>
                        <a:rPr lang="es-ES_tradnl" sz="1400" b="1" dirty="0">
                          <a:effectLst/>
                        </a:rPr>
                        <a:t>de países</a:t>
                      </a:r>
                      <a:endParaRPr lang="es-CL" sz="1400" b="1" dirty="0">
                        <a:effectLst/>
                        <a:latin typeface="Calibri"/>
                        <a:ea typeface="Calibri"/>
                        <a:cs typeface="Times New Roman"/>
                      </a:endParaRPr>
                    </a:p>
                  </a:txBody>
                  <a:tcPr marL="68580" marR="68580" marT="0" marB="0" anchor="ctr"/>
                </a:tc>
              </a:tr>
              <a:tr h="243411">
                <a:tc>
                  <a:txBody>
                    <a:bodyPr/>
                    <a:lstStyle/>
                    <a:p>
                      <a:pPr marL="228600" algn="l">
                        <a:lnSpc>
                          <a:spcPct val="115000"/>
                        </a:lnSpc>
                        <a:spcAft>
                          <a:spcPts val="0"/>
                        </a:spcAft>
                      </a:pPr>
                      <a:r>
                        <a:rPr lang="es-ES_tradnl" sz="1400">
                          <a:effectLst/>
                        </a:rPr>
                        <a:t>Argentina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3.39</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0.0205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67771">
                <a:tc>
                  <a:txBody>
                    <a:bodyPr/>
                    <a:lstStyle/>
                    <a:p>
                      <a:pPr marL="228600" algn="l">
                        <a:lnSpc>
                          <a:spcPct val="115000"/>
                        </a:lnSpc>
                        <a:spcAft>
                          <a:spcPts val="0"/>
                        </a:spcAft>
                      </a:pPr>
                      <a:r>
                        <a:rPr lang="es-ES_tradnl" sz="1400" dirty="0">
                          <a:effectLst/>
                        </a:rPr>
                        <a:t>Brasil</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3.15</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0.0223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600" b="1" dirty="0" smtClean="0">
                          <a:effectLst/>
                        </a:rPr>
                        <a:t>o</a:t>
                      </a:r>
                      <a:endParaRPr lang="es-CL" sz="1600" b="1" dirty="0">
                        <a:effectLst/>
                        <a:latin typeface="Calibri"/>
                        <a:ea typeface="Calibri"/>
                        <a:cs typeface="Times New Roman"/>
                      </a:endParaRPr>
                    </a:p>
                  </a:txBody>
                  <a:tcPr marL="68580" marR="68580" marT="0" marB="0" anchor="ctr"/>
                </a:tc>
              </a:tr>
              <a:tr h="243411">
                <a:tc>
                  <a:txBody>
                    <a:bodyPr/>
                    <a:lstStyle/>
                    <a:p>
                      <a:pPr marL="228600" algn="l">
                        <a:lnSpc>
                          <a:spcPct val="115000"/>
                        </a:lnSpc>
                        <a:spcAft>
                          <a:spcPts val="0"/>
                        </a:spcAft>
                      </a:pPr>
                      <a:r>
                        <a:rPr lang="es-ES_tradnl" sz="1400">
                          <a:effectLst/>
                        </a:rPr>
                        <a:t>Chile</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3.55</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0.0138</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43411">
                <a:tc>
                  <a:txBody>
                    <a:bodyPr/>
                    <a:lstStyle/>
                    <a:p>
                      <a:pPr marL="228600" algn="l">
                        <a:lnSpc>
                          <a:spcPct val="115000"/>
                        </a:lnSpc>
                        <a:spcAft>
                          <a:spcPts val="0"/>
                        </a:spcAft>
                      </a:pPr>
                      <a:r>
                        <a:rPr lang="es-ES_tradnl" sz="1400">
                          <a:effectLst/>
                        </a:rPr>
                        <a:t>Colombia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3.11</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0.0176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43411">
                <a:tc>
                  <a:txBody>
                    <a:bodyPr/>
                    <a:lstStyle/>
                    <a:p>
                      <a:pPr marL="228600" algn="l">
                        <a:lnSpc>
                          <a:spcPct val="115000"/>
                        </a:lnSpc>
                        <a:spcAft>
                          <a:spcPts val="0"/>
                        </a:spcAft>
                      </a:pPr>
                      <a:r>
                        <a:rPr lang="es-ES_tradnl" sz="1400" dirty="0">
                          <a:effectLst/>
                        </a:rPr>
                        <a:t>Costa Rica</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3.52</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0.0117</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43411">
                <a:tc>
                  <a:txBody>
                    <a:bodyPr/>
                    <a:lstStyle/>
                    <a:p>
                      <a:pPr marL="228600" algn="l">
                        <a:lnSpc>
                          <a:spcPct val="115000"/>
                        </a:lnSpc>
                        <a:spcAft>
                          <a:spcPts val="0"/>
                        </a:spcAft>
                      </a:pPr>
                      <a:r>
                        <a:rPr lang="es-ES_tradnl" sz="1400" dirty="0">
                          <a:effectLst/>
                        </a:rPr>
                        <a:t>Ecuador</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3.08</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0.0325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43411">
                <a:tc>
                  <a:txBody>
                    <a:bodyPr/>
                    <a:lstStyle/>
                    <a:p>
                      <a:pPr marL="228600" algn="l">
                        <a:lnSpc>
                          <a:spcPct val="115000"/>
                        </a:lnSpc>
                        <a:spcAft>
                          <a:spcPts val="0"/>
                        </a:spcAft>
                      </a:pPr>
                      <a:r>
                        <a:rPr lang="es-ES_tradnl" sz="1400">
                          <a:effectLst/>
                        </a:rPr>
                        <a:t>Guatemala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3.29</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0.0155</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43411">
                <a:tc>
                  <a:txBody>
                    <a:bodyPr/>
                    <a:lstStyle/>
                    <a:p>
                      <a:pPr marL="228600" algn="l">
                        <a:lnSpc>
                          <a:spcPct val="115000"/>
                        </a:lnSpc>
                        <a:spcAft>
                          <a:spcPts val="0"/>
                        </a:spcAft>
                      </a:pPr>
                      <a:r>
                        <a:rPr lang="es-ES_tradnl" sz="1400">
                          <a:effectLst/>
                        </a:rPr>
                        <a:t>Honduras</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2.87</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0.0311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43411">
                <a:tc>
                  <a:txBody>
                    <a:bodyPr/>
                    <a:lstStyle/>
                    <a:p>
                      <a:pPr marL="228600" algn="l">
                        <a:lnSpc>
                          <a:spcPct val="115000"/>
                        </a:lnSpc>
                        <a:spcAft>
                          <a:spcPts val="0"/>
                        </a:spcAft>
                      </a:pPr>
                      <a:r>
                        <a:rPr lang="es-ES_tradnl" sz="1400">
                          <a:effectLst/>
                        </a:rPr>
                        <a:t>México</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3.26</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0.0152</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r h="267771">
                <a:tc>
                  <a:txBody>
                    <a:bodyPr/>
                    <a:lstStyle/>
                    <a:p>
                      <a:pPr marL="228600" algn="l">
                        <a:lnSpc>
                          <a:spcPct val="115000"/>
                        </a:lnSpc>
                        <a:spcAft>
                          <a:spcPts val="0"/>
                        </a:spcAft>
                      </a:pPr>
                      <a:r>
                        <a:rPr lang="es-ES_tradnl" sz="1400">
                          <a:effectLst/>
                        </a:rPr>
                        <a:t>Nicaragua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3.17</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0.0173</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600" b="1" dirty="0" smtClean="0">
                          <a:effectLst/>
                        </a:rPr>
                        <a:t>o</a:t>
                      </a:r>
                      <a:endParaRPr lang="es-CL" sz="1600" b="1" dirty="0">
                        <a:effectLst/>
                        <a:latin typeface="Calibri"/>
                        <a:ea typeface="Calibri"/>
                        <a:cs typeface="Times New Roman"/>
                      </a:endParaRPr>
                    </a:p>
                  </a:txBody>
                  <a:tcPr marL="68580" marR="68580" marT="0" marB="0" anchor="ctr"/>
                </a:tc>
              </a:tr>
              <a:tr h="267771">
                <a:tc>
                  <a:txBody>
                    <a:bodyPr/>
                    <a:lstStyle/>
                    <a:p>
                      <a:pPr marL="228600" algn="l">
                        <a:lnSpc>
                          <a:spcPct val="115000"/>
                        </a:lnSpc>
                        <a:spcAft>
                          <a:spcPts val="0"/>
                        </a:spcAft>
                      </a:pPr>
                      <a:r>
                        <a:rPr lang="es-ES_tradnl" sz="1400">
                          <a:effectLst/>
                        </a:rPr>
                        <a:t>Panamá</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3.19</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0.0250</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600" b="1" dirty="0" smtClean="0">
                          <a:effectLst/>
                        </a:rPr>
                        <a:t>o</a:t>
                      </a:r>
                      <a:endParaRPr lang="es-CL" sz="1600" b="1" dirty="0">
                        <a:effectLst/>
                        <a:latin typeface="Calibri"/>
                        <a:ea typeface="Calibri"/>
                        <a:cs typeface="Times New Roman"/>
                      </a:endParaRPr>
                    </a:p>
                  </a:txBody>
                  <a:tcPr marL="68580" marR="68580" marT="0" marB="0" anchor="ctr"/>
                </a:tc>
              </a:tr>
              <a:tr h="243411">
                <a:tc>
                  <a:txBody>
                    <a:bodyPr/>
                    <a:lstStyle/>
                    <a:p>
                      <a:pPr marL="228600" algn="l">
                        <a:lnSpc>
                          <a:spcPct val="115000"/>
                        </a:lnSpc>
                        <a:spcAft>
                          <a:spcPts val="0"/>
                        </a:spcAft>
                      </a:pPr>
                      <a:r>
                        <a:rPr lang="es-ES_tradnl" sz="1400">
                          <a:effectLst/>
                        </a:rPr>
                        <a:t>Paraguay</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3.03</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0.0261</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67771">
                <a:tc>
                  <a:txBody>
                    <a:bodyPr/>
                    <a:lstStyle/>
                    <a:p>
                      <a:pPr marL="228600" algn="l">
                        <a:lnSpc>
                          <a:spcPct val="115000"/>
                        </a:lnSpc>
                        <a:spcAft>
                          <a:spcPts val="0"/>
                        </a:spcAft>
                      </a:pPr>
                      <a:r>
                        <a:rPr lang="es-ES_tradnl" sz="1400">
                          <a:effectLst/>
                        </a:rPr>
                        <a:t>Perú</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effectLst/>
                        </a:rPr>
                        <a:t>3.19</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0.0151</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600" b="1" dirty="0" smtClean="0">
                          <a:effectLst/>
                        </a:rPr>
                        <a:t>o</a:t>
                      </a:r>
                      <a:endParaRPr lang="es-CL" sz="1600" b="1" dirty="0">
                        <a:effectLst/>
                        <a:latin typeface="Calibri"/>
                        <a:ea typeface="Calibri"/>
                        <a:cs typeface="Times New Roman"/>
                      </a:endParaRPr>
                    </a:p>
                  </a:txBody>
                  <a:tcPr marL="68580" marR="68580" marT="0" marB="0" anchor="ctr"/>
                </a:tc>
              </a:tr>
              <a:tr h="243411">
                <a:tc>
                  <a:txBody>
                    <a:bodyPr/>
                    <a:lstStyle/>
                    <a:p>
                      <a:pPr marL="228600" algn="l">
                        <a:lnSpc>
                          <a:spcPct val="115000"/>
                        </a:lnSpc>
                        <a:spcAft>
                          <a:spcPts val="0"/>
                        </a:spcAft>
                      </a:pPr>
                      <a:r>
                        <a:rPr lang="es-ES_tradnl" sz="1400">
                          <a:effectLst/>
                        </a:rPr>
                        <a:t>Rep. Dominicana</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2.89</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0.0255</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FF0000"/>
                          </a:solidFill>
                          <a:effectLst/>
                        </a:rPr>
                        <a:t>▼</a:t>
                      </a:r>
                      <a:endParaRPr lang="es-CL" sz="1400" dirty="0">
                        <a:solidFill>
                          <a:srgbClr val="FF0000"/>
                        </a:solidFill>
                        <a:effectLst/>
                        <a:latin typeface="Calibri"/>
                        <a:ea typeface="Calibri"/>
                        <a:cs typeface="Times New Roman"/>
                      </a:endParaRPr>
                    </a:p>
                  </a:txBody>
                  <a:tcPr marL="68580" marR="68580" marT="0" marB="0" anchor="ctr"/>
                </a:tc>
              </a:tr>
              <a:tr h="267771">
                <a:tc>
                  <a:txBody>
                    <a:bodyPr/>
                    <a:lstStyle/>
                    <a:p>
                      <a:pPr marL="228600" algn="l">
                        <a:lnSpc>
                          <a:spcPct val="115000"/>
                        </a:lnSpc>
                        <a:spcAft>
                          <a:spcPts val="0"/>
                        </a:spcAft>
                      </a:pPr>
                      <a:r>
                        <a:rPr lang="es-ES_tradnl" sz="1400" dirty="0">
                          <a:effectLst/>
                        </a:rPr>
                        <a:t>Uruguay</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a:effectLst/>
                        </a:rPr>
                        <a:t>3.21</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a:effectLst/>
                        </a:rPr>
                        <a:t>0.0256</a:t>
                      </a:r>
                      <a:endParaRPr lang="es-CL"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600" b="1" dirty="0" smtClean="0">
                          <a:effectLst/>
                        </a:rPr>
                        <a:t>o</a:t>
                      </a:r>
                      <a:endParaRPr lang="es-CL" sz="1600" b="1" dirty="0">
                        <a:effectLst/>
                        <a:latin typeface="Calibri"/>
                        <a:ea typeface="Calibri"/>
                        <a:cs typeface="Times New Roman"/>
                      </a:endParaRPr>
                    </a:p>
                  </a:txBody>
                  <a:tcPr marL="68580" marR="68580" marT="0" marB="0" anchor="ctr"/>
                </a:tc>
              </a:tr>
              <a:tr h="243411">
                <a:tc>
                  <a:txBody>
                    <a:bodyPr/>
                    <a:lstStyle/>
                    <a:p>
                      <a:pPr marL="228600" algn="l">
                        <a:lnSpc>
                          <a:spcPct val="115000"/>
                        </a:lnSpc>
                        <a:spcAft>
                          <a:spcPts val="0"/>
                        </a:spcAft>
                      </a:pPr>
                      <a:r>
                        <a:rPr lang="es-ES_tradnl" sz="1400" b="1" dirty="0">
                          <a:solidFill>
                            <a:schemeClr val="tx1"/>
                          </a:solidFill>
                          <a:effectLst/>
                        </a:rPr>
                        <a:t>Promedio países</a:t>
                      </a:r>
                      <a:endParaRPr lang="es-CL" sz="1400" b="1" dirty="0">
                        <a:solidFill>
                          <a:schemeClr val="tx1"/>
                        </a:solidFill>
                        <a:effectLst/>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algn="ctr">
                        <a:lnSpc>
                          <a:spcPct val="115000"/>
                        </a:lnSpc>
                        <a:spcAft>
                          <a:spcPts val="0"/>
                        </a:spcAft>
                      </a:pPr>
                      <a:r>
                        <a:rPr lang="es-ES_tradnl" sz="1400" b="1" dirty="0">
                          <a:solidFill>
                            <a:schemeClr val="tx1"/>
                          </a:solidFill>
                          <a:effectLst/>
                        </a:rPr>
                        <a:t>3.19</a:t>
                      </a:r>
                      <a:endParaRPr lang="es-CL" sz="1400" b="1" dirty="0">
                        <a:solidFill>
                          <a:schemeClr val="tx1"/>
                        </a:solidFill>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pPr>
                      <a:r>
                        <a:rPr lang="es-ES_tradnl" sz="1400" b="1">
                          <a:solidFill>
                            <a:schemeClr val="tx1"/>
                          </a:solidFill>
                          <a:effectLst/>
                        </a:rPr>
                        <a:t>0.0062</a:t>
                      </a:r>
                      <a:endParaRPr lang="es-CL" sz="1400" b="1">
                        <a:solidFill>
                          <a:schemeClr val="tx1"/>
                        </a:solidFill>
                        <a:effectLst/>
                        <a:latin typeface="Calibri"/>
                        <a:ea typeface="Calibri"/>
                        <a:cs typeface="Times New Roman"/>
                      </a:endParaRPr>
                    </a:p>
                  </a:txBody>
                  <a:tcPr marL="68580" marR="68580" marT="0" marB="0" anchor="b">
                    <a:solidFill>
                      <a:schemeClr val="accent3">
                        <a:lumMod val="60000"/>
                        <a:lumOff val="40000"/>
                      </a:schemeClr>
                    </a:solidFill>
                  </a:tcPr>
                </a:tc>
                <a:tc>
                  <a:txBody>
                    <a:bodyPr/>
                    <a:lstStyle/>
                    <a:p>
                      <a:pPr marL="228600" algn="ctr">
                        <a:lnSpc>
                          <a:spcPct val="115000"/>
                        </a:lnSpc>
                        <a:spcAft>
                          <a:spcPts val="0"/>
                        </a:spcAft>
                      </a:pPr>
                      <a:r>
                        <a:rPr lang="es-ES_tradnl" sz="1400" b="1" dirty="0">
                          <a:solidFill>
                            <a:schemeClr val="tx1"/>
                          </a:solidFill>
                          <a:effectLst/>
                        </a:rPr>
                        <a:t> </a:t>
                      </a:r>
                      <a:endParaRPr lang="es-CL" sz="1400" b="1" dirty="0">
                        <a:solidFill>
                          <a:schemeClr val="tx1"/>
                        </a:solidFill>
                        <a:effectLst/>
                        <a:latin typeface="Calibri"/>
                        <a:ea typeface="Calibri"/>
                        <a:cs typeface="Times New Roman"/>
                      </a:endParaRPr>
                    </a:p>
                  </a:txBody>
                  <a:tcPr marL="68580" marR="68580" marT="0" marB="0" anchor="ctr">
                    <a:solidFill>
                      <a:schemeClr val="accent3">
                        <a:lumMod val="60000"/>
                        <a:lumOff val="40000"/>
                      </a:schemeClr>
                    </a:solidFill>
                  </a:tcPr>
                </a:tc>
              </a:tr>
              <a:tr h="243411">
                <a:tc>
                  <a:txBody>
                    <a:bodyPr/>
                    <a:lstStyle/>
                    <a:p>
                      <a:pPr marL="228600" algn="l">
                        <a:lnSpc>
                          <a:spcPct val="115000"/>
                        </a:lnSpc>
                        <a:spcAft>
                          <a:spcPts val="0"/>
                        </a:spcAft>
                      </a:pPr>
                      <a:r>
                        <a:rPr lang="es-ES_tradnl" sz="1400">
                          <a:effectLst/>
                        </a:rPr>
                        <a:t>Nuevo León</a:t>
                      </a:r>
                      <a:endParaRPr lang="es-CL"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_tradnl" sz="1400">
                          <a:effectLst/>
                        </a:rPr>
                        <a:t>3.27</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400" dirty="0">
                          <a:effectLst/>
                        </a:rPr>
                        <a:t>0.0168</a:t>
                      </a:r>
                      <a:endParaRPr lang="es-CL"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ES_tradnl" sz="1400" dirty="0">
                          <a:solidFill>
                            <a:srgbClr val="00B050"/>
                          </a:solidFill>
                          <a:effectLst/>
                        </a:rPr>
                        <a:t>▲</a:t>
                      </a:r>
                      <a:endParaRPr lang="es-CL" sz="1400" dirty="0">
                        <a:solidFill>
                          <a:srgbClr val="00B050"/>
                        </a:solidFill>
                        <a:effectLst/>
                        <a:latin typeface="Calibri"/>
                        <a:ea typeface="Calibri"/>
                        <a:cs typeface="Times New Roman"/>
                      </a:endParaRPr>
                    </a:p>
                  </a:txBody>
                  <a:tcPr marL="68580" marR="68580" marT="0" marB="0" anchor="ctr"/>
                </a:tc>
              </a:tr>
            </a:tbl>
          </a:graphicData>
        </a:graphic>
      </p:graphicFrame>
      <p:sp>
        <p:nvSpPr>
          <p:cNvPr id="4" name="Rectangle 1"/>
          <p:cNvSpPr>
            <a:spLocks noChangeArrowheads="1"/>
          </p:cNvSpPr>
          <p:nvPr/>
        </p:nvSpPr>
        <p:spPr bwMode="auto">
          <a:xfrm>
            <a:off x="731838" y="21542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1800" b="0" i="0" u="none" strike="noStrike" cap="none" normalizeH="0" baseline="0" smtClean="0">
                <a:ln>
                  <a:noFill/>
                </a:ln>
                <a:solidFill>
                  <a:schemeClr val="tx1"/>
                </a:solidFill>
                <a:effectLst/>
                <a:latin typeface="Arial" pitchFamily="34" charset="0"/>
                <a:cs typeface="Arial" pitchFamily="34" charset="0"/>
              </a:rPr>
              <a:t/>
            </a:r>
            <a:br>
              <a:rPr kumimoji="0" lang="es-CL" altLang="es-CL" sz="1800" b="0" i="0" u="none" strike="noStrike" cap="none" normalizeH="0" baseline="0" smtClean="0">
                <a:ln>
                  <a:noFill/>
                </a:ln>
                <a:solidFill>
                  <a:schemeClr val="tx1"/>
                </a:solidFill>
                <a:effectLst/>
                <a:latin typeface="Arial" pitchFamily="34" charset="0"/>
                <a:cs typeface="Arial" pitchFamily="34" charset="0"/>
              </a:rPr>
            </a:br>
            <a:endParaRPr kumimoji="0" lang="es-CL" altLang="es-C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635003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200" dirty="0" smtClean="0"/>
              <a:t>Distribución de estudiantes de 6º  Grado en Niveles de Desempeño en Dominios de Prueba de Escritura</a:t>
            </a:r>
            <a:endParaRPr lang="es-CL" sz="3200" dirty="0"/>
          </a:p>
        </p:txBody>
      </p:sp>
      <p:graphicFrame>
        <p:nvGraphicFramePr>
          <p:cNvPr id="3" name="2 Gráfico"/>
          <p:cNvGraphicFramePr/>
          <p:nvPr>
            <p:extLst>
              <p:ext uri="{D42A27DB-BD31-4B8C-83A1-F6EECF244321}">
                <p14:modId xmlns:p14="http://schemas.microsoft.com/office/powerpoint/2010/main" xmlns="" val="2294186481"/>
              </p:ext>
            </p:extLst>
          </p:nvPr>
        </p:nvGraphicFramePr>
        <p:xfrm>
          <a:off x="1087272" y="1736465"/>
          <a:ext cx="7142328" cy="4828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836080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L" dirty="0" smtClean="0"/>
              <a:t>Conclusiones y desafíos Prueba de Escritura</a:t>
            </a:r>
            <a:endParaRPr lang="es-MX" dirty="0"/>
          </a:p>
        </p:txBody>
      </p:sp>
      <p:sp>
        <p:nvSpPr>
          <p:cNvPr id="4" name="3 Marcador de contenido"/>
          <p:cNvSpPr>
            <a:spLocks noGrp="1"/>
          </p:cNvSpPr>
          <p:nvPr>
            <p:ph idx="1"/>
          </p:nvPr>
        </p:nvSpPr>
        <p:spPr/>
        <p:txBody>
          <a:bodyPr>
            <a:normAutofit fontScale="77500" lnSpcReduction="20000"/>
          </a:bodyPr>
          <a:lstStyle/>
          <a:p>
            <a:r>
              <a:rPr lang="es-MX" dirty="0" smtClean="0"/>
              <a:t>La distribución de los estudiantes entre los niveles de logro es algo mejor en </a:t>
            </a:r>
            <a:r>
              <a:rPr lang="es-MX" smtClean="0"/>
              <a:t>6º grado en comparación con 3º.</a:t>
            </a:r>
          </a:p>
          <a:p>
            <a:r>
              <a:rPr lang="es-MX" dirty="0" smtClean="0"/>
              <a:t>El mejor desempeño en este este ámbito, tanto en tercer como en sexto grado, se vincula con el dominio textual, es decir, con elementos de la estructura interna del texto. En general, los textos producidos por los niños son coherentes (se aprecia continuidad temática), con concordancia </a:t>
            </a:r>
            <a:r>
              <a:rPr lang="es-MX" dirty="0" err="1" smtClean="0"/>
              <a:t>intraoracional</a:t>
            </a:r>
            <a:r>
              <a:rPr lang="es-MX" dirty="0" smtClean="0"/>
              <a:t> y cohesionados (se aprecia un adecuado orden gramatical).</a:t>
            </a:r>
          </a:p>
          <a:p>
            <a:r>
              <a:rPr lang="es-MX" dirty="0" smtClean="0"/>
              <a:t>El principal desafío es fortalecer el aprendizaje de los aspectos que componen la dimensión discursiva del texto, es decir, la capacidad de producir textos que sean adecuados al propósito comunicativo y al género del mismo. </a:t>
            </a:r>
          </a:p>
          <a:p>
            <a:pPr>
              <a:buNone/>
            </a:pPr>
            <a:endParaRPr lang="es-MX"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Desafíos generales que surgen del TERCE</a:t>
            </a:r>
            <a:endParaRPr lang="es-CL" dirty="0"/>
          </a:p>
        </p:txBody>
      </p:sp>
      <p:sp>
        <p:nvSpPr>
          <p:cNvPr id="3" name="2 Marcador de contenido"/>
          <p:cNvSpPr>
            <a:spLocks noGrp="1"/>
          </p:cNvSpPr>
          <p:nvPr>
            <p:ph idx="1"/>
          </p:nvPr>
        </p:nvSpPr>
        <p:spPr/>
        <p:txBody>
          <a:bodyPr>
            <a:normAutofit fontScale="92500"/>
          </a:bodyPr>
          <a:lstStyle/>
          <a:p>
            <a:r>
              <a:rPr lang="es-CL" dirty="0" smtClean="0"/>
              <a:t>El TERCE reafirma que nuestra región está marcada por importantes brechas de logro tanto al interior de los países, como entre los países.</a:t>
            </a:r>
          </a:p>
          <a:p>
            <a:r>
              <a:rPr lang="es-CL" dirty="0" smtClean="0"/>
              <a:t>En conjunto con los resultados del estudio acerca de factores asociados, la información de logros aquí presentada  constituye un importante insumo para orientar decisiones de política educativa para los países participantes en este estudio regional. </a:t>
            </a:r>
            <a:endParaRPr lang="es-CL" dirty="0" smtClean="0">
              <a:solidFill>
                <a:srgbClr val="FF0000"/>
              </a:solidFill>
            </a:endParaRPr>
          </a:p>
        </p:txBody>
      </p:sp>
    </p:spTree>
    <p:extLst>
      <p:ext uri="{BB962C8B-B14F-4D97-AF65-F5344CB8AC3E}">
        <p14:creationId xmlns:p14="http://schemas.microsoft.com/office/powerpoint/2010/main" xmlns="" val="3742559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Escalas en que se reportan los resultados</a:t>
            </a:r>
            <a:endParaRPr lang="es-CL" dirty="0"/>
          </a:p>
        </p:txBody>
      </p:sp>
      <p:sp>
        <p:nvSpPr>
          <p:cNvPr id="3" name="2 Marcador de contenido"/>
          <p:cNvSpPr>
            <a:spLocks noGrp="1"/>
          </p:cNvSpPr>
          <p:nvPr>
            <p:ph idx="1"/>
          </p:nvPr>
        </p:nvSpPr>
        <p:spPr/>
        <p:txBody>
          <a:bodyPr/>
          <a:lstStyle/>
          <a:p>
            <a:r>
              <a:rPr lang="es-CL" dirty="0" smtClean="0"/>
              <a:t>Con excepción de escritura, en todas las pruebas se calcula un puntaje estándar (con promedio 700 y desviación estándar 100), y se establecen 4 niveles de desempeño.</a:t>
            </a:r>
          </a:p>
          <a:p>
            <a:r>
              <a:rPr lang="es-CL" dirty="0" smtClean="0"/>
              <a:t>En la prueba de escritura las puntuaciones se basan en rúbricas que identifican 4 niveles para cada indicador evaluado. Las puntuaciones en este caso varían entre 1 y 4.</a:t>
            </a:r>
            <a:endParaRPr lang="es-CL" dirty="0"/>
          </a:p>
        </p:txBody>
      </p:sp>
    </p:spTree>
    <p:extLst>
      <p:ext uri="{BB962C8B-B14F-4D97-AF65-F5344CB8AC3E}">
        <p14:creationId xmlns:p14="http://schemas.microsoft.com/office/powerpoint/2010/main" xmlns="" val="172132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Puntuación Prueba de Escritura</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3489281223"/>
              </p:ext>
            </p:extLst>
          </p:nvPr>
        </p:nvGraphicFramePr>
        <p:xfrm>
          <a:off x="457200" y="2093525"/>
          <a:ext cx="8229600" cy="34798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s-ES" dirty="0" smtClean="0"/>
                        <a:t>Puntaje</a:t>
                      </a:r>
                      <a:endParaRPr lang="es-ES" dirty="0"/>
                    </a:p>
                  </a:txBody>
                  <a:tcPr/>
                </a:tc>
                <a:tc>
                  <a:txBody>
                    <a:bodyPr/>
                    <a:lstStyle/>
                    <a:p>
                      <a:r>
                        <a:rPr lang="es-ES" dirty="0" smtClean="0"/>
                        <a:t>Cálculo</a:t>
                      </a:r>
                      <a:endParaRPr lang="es-ES" dirty="0"/>
                    </a:p>
                  </a:txBody>
                  <a:tcPr/>
                </a:tc>
              </a:tr>
              <a:tr h="370840">
                <a:tc>
                  <a:txBody>
                    <a:bodyPr/>
                    <a:lstStyle/>
                    <a:p>
                      <a:r>
                        <a:rPr lang="es-ES" sz="2000" dirty="0" smtClean="0"/>
                        <a:t>Dominio Discursivo</a:t>
                      </a:r>
                    </a:p>
                  </a:txBody>
                  <a:tcPr/>
                </a:tc>
                <a:tc>
                  <a:txBody>
                    <a:bodyPr/>
                    <a:lstStyle/>
                    <a:p>
                      <a:r>
                        <a:rPr lang="es-ES_tradnl" sz="1800" kern="1200" dirty="0" smtClean="0">
                          <a:solidFill>
                            <a:schemeClr val="dk1"/>
                          </a:solidFill>
                          <a:effectLst/>
                          <a:latin typeface="+mn-lt"/>
                          <a:ea typeface="+mn-ea"/>
                          <a:cs typeface="+mn-cs"/>
                        </a:rPr>
                        <a:t>Promedio de “Propósito, secuencia”, “Género” y “Registro”</a:t>
                      </a:r>
                      <a:endParaRPr lang="es-ES" dirty="0"/>
                    </a:p>
                  </a:txBody>
                  <a:tcPr/>
                </a:tc>
              </a:tr>
              <a:tr h="370840">
                <a:tc>
                  <a:txBody>
                    <a:bodyPr/>
                    <a:lstStyle/>
                    <a:p>
                      <a:r>
                        <a:rPr lang="es-ES" sz="2000" dirty="0" smtClean="0"/>
                        <a:t>Dominio Textual</a:t>
                      </a:r>
                      <a:endParaRPr lang="es-ES" sz="2000" dirty="0"/>
                    </a:p>
                  </a:txBody>
                  <a:tcPr/>
                </a:tc>
                <a:tc>
                  <a:txBody>
                    <a:bodyPr/>
                    <a:lstStyle/>
                    <a:p>
                      <a:r>
                        <a:rPr lang="es-ES_tradnl" sz="1800" kern="1200" dirty="0" smtClean="0">
                          <a:solidFill>
                            <a:schemeClr val="dk1"/>
                          </a:solidFill>
                          <a:effectLst/>
                          <a:latin typeface="+mn-lt"/>
                          <a:ea typeface="+mn-ea"/>
                          <a:cs typeface="+mn-cs"/>
                        </a:rPr>
                        <a:t>Promedio de “Coherencia Global”, “Concordancia oracional” y “Cohesión Textual”</a:t>
                      </a:r>
                      <a:endParaRPr lang="es-ES" dirty="0"/>
                    </a:p>
                  </a:txBody>
                  <a:tcPr/>
                </a:tc>
              </a:tr>
              <a:tr h="370840">
                <a:tc>
                  <a:txBody>
                    <a:bodyPr/>
                    <a:lstStyle/>
                    <a:p>
                      <a:r>
                        <a:rPr lang="es-ES" sz="2000" dirty="0" smtClean="0"/>
                        <a:t>Convenciones de Legibilidad</a:t>
                      </a:r>
                      <a:endParaRPr lang="es-ES" sz="2000" dirty="0"/>
                    </a:p>
                  </a:txBody>
                  <a:tcPr/>
                </a:tc>
                <a:tc>
                  <a:txBody>
                    <a:bodyPr/>
                    <a:lstStyle/>
                    <a:p>
                      <a:r>
                        <a:rPr lang="es-ES_tradnl" sz="1800" kern="1200" dirty="0" smtClean="0">
                          <a:solidFill>
                            <a:schemeClr val="dk1"/>
                          </a:solidFill>
                          <a:effectLst/>
                          <a:latin typeface="+mn-lt"/>
                          <a:ea typeface="+mn-ea"/>
                          <a:cs typeface="+mn-cs"/>
                        </a:rPr>
                        <a:t>Promedio de “Ortografía”, “Segmentación” y “Puntuación”</a:t>
                      </a:r>
                      <a:endParaRPr lang="es-ES" dirty="0"/>
                    </a:p>
                  </a:txBody>
                  <a:tcPr/>
                </a:tc>
              </a:tr>
              <a:tr h="370840">
                <a:tc>
                  <a:txBody>
                    <a:bodyPr/>
                    <a:lstStyle/>
                    <a:p>
                      <a:r>
                        <a:rPr lang="es-ES" sz="2000" b="1" dirty="0" smtClean="0"/>
                        <a:t>Puntaje</a:t>
                      </a:r>
                      <a:r>
                        <a:rPr lang="es-ES" sz="2000" b="1" baseline="0" dirty="0" smtClean="0"/>
                        <a:t> Total</a:t>
                      </a:r>
                      <a:endParaRPr lang="es-ES" sz="2000" b="1" dirty="0"/>
                    </a:p>
                  </a:txBody>
                  <a:tcPr/>
                </a:tc>
                <a:tc>
                  <a:txBody>
                    <a:bodyPr/>
                    <a:lstStyle/>
                    <a:p>
                      <a:r>
                        <a:rPr lang="es-ES_tradnl" sz="1800" b="1" kern="1200" dirty="0" smtClean="0">
                          <a:solidFill>
                            <a:schemeClr val="dk1"/>
                          </a:solidFill>
                          <a:effectLst/>
                          <a:latin typeface="+mn-lt"/>
                          <a:ea typeface="+mn-ea"/>
                          <a:cs typeface="+mn-cs"/>
                        </a:rPr>
                        <a:t>Promedio ponderado de Dominio Discursivo (40%), Dominio Textual (40%) y Convenciones de Legibilidad (20%)</a:t>
                      </a:r>
                      <a:r>
                        <a:rPr lang="es-CL" b="1" dirty="0" smtClean="0">
                          <a:effectLst/>
                        </a:rPr>
                        <a:t> </a:t>
                      </a:r>
                      <a:endParaRPr lang="es-ES" b="1" dirty="0"/>
                    </a:p>
                  </a:txBody>
                  <a:tcPr/>
                </a:tc>
              </a:tr>
            </a:tbl>
          </a:graphicData>
        </a:graphic>
      </p:graphicFrame>
    </p:spTree>
    <p:custDataLst>
      <p:tags r:id="rId1"/>
    </p:custDataLst>
    <p:extLst>
      <p:ext uri="{BB962C8B-B14F-4D97-AF65-F5344CB8AC3E}">
        <p14:creationId xmlns:p14="http://schemas.microsoft.com/office/powerpoint/2010/main" xmlns="" val="238366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2120900"/>
            <a:ext cx="7772400" cy="1362075"/>
          </a:xfrm>
        </p:spPr>
        <p:txBody>
          <a:bodyPr>
            <a:normAutofit/>
          </a:bodyPr>
          <a:lstStyle/>
          <a:p>
            <a:r>
              <a:rPr lang="es-MX" dirty="0"/>
              <a:t>Establecimiento de </a:t>
            </a:r>
            <a:r>
              <a:rPr lang="es-MX" dirty="0" smtClean="0"/>
              <a:t/>
            </a:r>
            <a:br>
              <a:rPr lang="es-MX" dirty="0" smtClean="0"/>
            </a:br>
            <a:r>
              <a:rPr lang="es-MX" dirty="0" smtClean="0"/>
              <a:t>puntos </a:t>
            </a:r>
            <a:r>
              <a:rPr lang="es-MX" dirty="0"/>
              <a:t>de </a:t>
            </a:r>
            <a:r>
              <a:rPr lang="es-MX" dirty="0" smtClean="0"/>
              <a:t>corte</a:t>
            </a:r>
            <a:endParaRPr lang="en-US" dirty="0"/>
          </a:p>
        </p:txBody>
      </p:sp>
    </p:spTree>
    <p:custDataLst>
      <p:tags r:id="rId1"/>
    </p:custDataLst>
    <p:extLst>
      <p:ext uri="{BB962C8B-B14F-4D97-AF65-F5344CB8AC3E}">
        <p14:creationId xmlns:p14="http://schemas.microsoft.com/office/powerpoint/2010/main" xmlns="" val="294103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CL" dirty="0" smtClean="0"/>
              <a:t>¿Por qué se establecen niveles de desempeño?</a:t>
            </a:r>
            <a:endParaRPr lang="es-CL" dirty="0"/>
          </a:p>
        </p:txBody>
      </p:sp>
      <p:sp>
        <p:nvSpPr>
          <p:cNvPr id="5" name="4 Marcador de contenido"/>
          <p:cNvSpPr>
            <a:spLocks noGrp="1"/>
          </p:cNvSpPr>
          <p:nvPr>
            <p:ph idx="1"/>
          </p:nvPr>
        </p:nvSpPr>
        <p:spPr/>
        <p:txBody>
          <a:bodyPr>
            <a:normAutofit lnSpcReduction="10000"/>
          </a:bodyPr>
          <a:lstStyle/>
          <a:p>
            <a:pPr lvl="0"/>
            <a:r>
              <a:rPr lang="es-CL" dirty="0" smtClean="0"/>
              <a:t>Se identifican niveles de desempeño con el propósito de facilitar  la interpretación de los logros que han alcanzado los estudiantes evaluados. </a:t>
            </a:r>
          </a:p>
          <a:p>
            <a:pPr lvl="0"/>
            <a:r>
              <a:rPr lang="es-CL" dirty="0" smtClean="0"/>
              <a:t>La identificación de niveles de desempeño se basa en </a:t>
            </a:r>
            <a:r>
              <a:rPr lang="es-ES" dirty="0" smtClean="0"/>
              <a:t>juicios expertos acerca del puntaje  mínimo que se debe obtener para alcanzar </a:t>
            </a:r>
            <a:r>
              <a:rPr lang="es-ES" dirty="0"/>
              <a:t>un determinado Nivel de </a:t>
            </a:r>
            <a:r>
              <a:rPr lang="es-ES" dirty="0" smtClean="0"/>
              <a:t>Logro (ese puntaje mínimo es un punto de corte).</a:t>
            </a:r>
            <a:endParaRPr lang="es-MX" dirty="0"/>
          </a:p>
          <a:p>
            <a:pPr lvl="0"/>
            <a:endParaRPr lang="es-CL" dirty="0"/>
          </a:p>
        </p:txBody>
      </p:sp>
    </p:spTree>
    <p:extLst>
      <p:ext uri="{BB962C8B-B14F-4D97-AF65-F5344CB8AC3E}">
        <p14:creationId xmlns:p14="http://schemas.microsoft.com/office/powerpoint/2010/main" xmlns="" val="2878855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TotalTime>
  <Words>3981</Words>
  <Application>Microsoft Office PowerPoint</Application>
  <PresentationFormat>Presentación en pantalla (4:3)</PresentationFormat>
  <Paragraphs>744</Paragraphs>
  <Slides>55</Slides>
  <Notes>11</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Tema de Office</vt:lpstr>
      <vt:lpstr>Resultados en Logros de Aprendizaje</vt:lpstr>
      <vt:lpstr>Cronología general de actividades de TERCE</vt:lpstr>
      <vt:lpstr>Esquema de presentación</vt:lpstr>
      <vt:lpstr>las pruebas terce, sus puntuaciones y niveles de desempeño</vt:lpstr>
      <vt:lpstr>Características del TERCE</vt:lpstr>
      <vt:lpstr>Escalas en que se reportan los resultados</vt:lpstr>
      <vt:lpstr>Puntuación Prueba de Escritura</vt:lpstr>
      <vt:lpstr>Establecimiento de  puntos de corte</vt:lpstr>
      <vt:lpstr>¿Por qué se establecen niveles de desempeño?</vt:lpstr>
      <vt:lpstr>¿Con qué metodología se establecieron los puntos de corte?</vt:lpstr>
      <vt:lpstr>Método Bookmark</vt:lpstr>
      <vt:lpstr>PRUEBAS DE matemática</vt:lpstr>
      <vt:lpstr>Enfoque de evaluación en Matemática (1)</vt:lpstr>
      <vt:lpstr>Dominio de la Medición</vt:lpstr>
      <vt:lpstr>Enfoque de evaluación en Matemática (2)</vt:lpstr>
      <vt:lpstr>Proceso Cognitivo: Solución de problemas simples</vt:lpstr>
      <vt:lpstr>Promedio de Países en Prueba de Matemática de  3er Grado</vt:lpstr>
      <vt:lpstr>Variabilidad de Estudiantes en Puntuaciones de Matemática de 3er grado</vt:lpstr>
      <vt:lpstr>Distribución de Estudiantes en Niveles de Desempeño en Matemática de 3er Grado</vt:lpstr>
      <vt:lpstr>Ejemplo de Nivel I Matemática 3er Grado</vt:lpstr>
      <vt:lpstr>Ejemplo de Nivel IV Matemática 3er Grado</vt:lpstr>
      <vt:lpstr>Promedio de Países en Prueba de Matemática de  6º Grado</vt:lpstr>
      <vt:lpstr>Variabilidad de Estudiantes en Puntuaciones de Matemática de 6º Grado</vt:lpstr>
      <vt:lpstr>Distribución de Estudiantes en Niveles de Desempeño en Matemática de 6º Grado</vt:lpstr>
      <vt:lpstr>Conclusiones Pruebas de Matemática</vt:lpstr>
      <vt:lpstr>Principales desafíos en Matemática</vt:lpstr>
      <vt:lpstr>Pruebas de Lectura</vt:lpstr>
      <vt:lpstr>Enfoque de evaluación en Lectura</vt:lpstr>
      <vt:lpstr>Promedio de Países en Prueba de Lectura de  3er Grado</vt:lpstr>
      <vt:lpstr>Variabilidad de Estudiantes en Puntuaciones de Lectura de 3er grado</vt:lpstr>
      <vt:lpstr>Distribución de Estudiantes en Niveles de Desempeño en Lectura de 3er Grado</vt:lpstr>
      <vt:lpstr>Ejemplo de Nivel II Lectura 3er Grado</vt:lpstr>
      <vt:lpstr>Ejemplo de Nivel IV Lectura 3er Grado</vt:lpstr>
      <vt:lpstr>Promedio de Países en Prueba de Lectura de  6º Grado</vt:lpstr>
      <vt:lpstr>Variabilidad de Estudiantes en Puntuaciones de Lectura de 6º Grado</vt:lpstr>
      <vt:lpstr>Distribución de Estudiantes en Niveles de Desempeño en Lectura de 6º Grado</vt:lpstr>
      <vt:lpstr>Conclusiones Pruebas de Lectura</vt:lpstr>
      <vt:lpstr>Principales desafíos en Lectura</vt:lpstr>
      <vt:lpstr>Prueba de Ciencias</vt:lpstr>
      <vt:lpstr>Enfoque de evaluación en Ciencias (1)</vt:lpstr>
      <vt:lpstr>Enfoque de evaluación en Ciencias (2)</vt:lpstr>
      <vt:lpstr>Promedio de Países en Prueba de Ciencias de  6º Grado</vt:lpstr>
      <vt:lpstr>Variabilidad de Estudiantes en Puntuaciones de Ciencias de 6º Grado</vt:lpstr>
      <vt:lpstr>Distribución de Estudiantes en Niveles de Desempeño en Ciencias de 6º Grado</vt:lpstr>
      <vt:lpstr>Ejemplo de Nivel II Ciencias 6to Grado</vt:lpstr>
      <vt:lpstr>Ejemplo de Nivel III Ciencias 6to Grado</vt:lpstr>
      <vt:lpstr>Conclusiones y Desafíos Prueba de Ciencias</vt:lpstr>
      <vt:lpstr>Prueba de Escritura</vt:lpstr>
      <vt:lpstr>Enfoque de evaluación en Escritura</vt:lpstr>
      <vt:lpstr>Promedio de Países en Prueba de Escritura de  3er Grado</vt:lpstr>
      <vt:lpstr>Distribución de estudiantes de 3er Grado en Niveles de Desempeño en Dominios de Prueba de Escritura</vt:lpstr>
      <vt:lpstr>Promedio de Países en Prueba de Escritura de  6º Grado</vt:lpstr>
      <vt:lpstr>Distribución de estudiantes de 6º  Grado en Niveles de Desempeño en Dominios de Prueba de Escritura</vt:lpstr>
      <vt:lpstr>Conclusiones y desafíos Prueba de Escritura</vt:lpstr>
      <vt:lpstr>Desafíos generales que surgen del TERCE</vt:lpstr>
    </vt:vector>
  </TitlesOfParts>
  <Company>Mi Linda Mujer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Paula Olmedo Kaempffer</dc:creator>
  <cp:lastModifiedBy>cjerez</cp:lastModifiedBy>
  <cp:revision>55</cp:revision>
  <dcterms:created xsi:type="dcterms:W3CDTF">2014-11-14T01:26:45Z</dcterms:created>
  <dcterms:modified xsi:type="dcterms:W3CDTF">2015-07-30T00:31:07Z</dcterms:modified>
</cp:coreProperties>
</file>