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57" r:id="rId4"/>
    <p:sldId id="265" r:id="rId5"/>
    <p:sldId id="259" r:id="rId6"/>
    <p:sldId id="266" r:id="rId7"/>
    <p:sldId id="261" r:id="rId8"/>
    <p:sldId id="262" r:id="rId9"/>
    <p:sldId id="263" r:id="rId10"/>
    <p:sldId id="264" r:id="rId11"/>
    <p:sldId id="268"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B4E6D38-E2EC-4F32-AB38-B714D9E0BCD7}" type="datetimeFigureOut">
              <a:rPr lang="fr-FR" smtClean="0"/>
              <a:pPr/>
              <a:t>01/10/2015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A9E664E2-F22E-4742-98FD-4E210B005BE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4E6D38-E2EC-4F32-AB38-B714D9E0BCD7}" type="datetimeFigureOut">
              <a:rPr lang="fr-FR" smtClean="0"/>
              <a:pPr/>
              <a:t>01/10/2015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E664E2-F22E-4742-98FD-4E210B005BE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4E6D38-E2EC-4F32-AB38-B714D9E0BCD7}" type="datetimeFigureOut">
              <a:rPr lang="fr-FR" smtClean="0"/>
              <a:pPr/>
              <a:t>01/10/2015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E664E2-F22E-4742-98FD-4E210B005BE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8B4E6D38-E2EC-4F32-AB38-B714D9E0BCD7}" type="datetimeFigureOut">
              <a:rPr lang="fr-FR" smtClean="0"/>
              <a:pPr/>
              <a:t>01/10/2015</a:t>
            </a:fld>
            <a:endParaRPr lang="fr-FR"/>
          </a:p>
        </p:txBody>
      </p:sp>
      <p:sp>
        <p:nvSpPr>
          <p:cNvPr id="9" name="Espace réservé du numéro de diapositive 8"/>
          <p:cNvSpPr>
            <a:spLocks noGrp="1"/>
          </p:cNvSpPr>
          <p:nvPr>
            <p:ph type="sldNum" sz="quarter" idx="15"/>
          </p:nvPr>
        </p:nvSpPr>
        <p:spPr/>
        <p:txBody>
          <a:bodyPr rtlCol="0"/>
          <a:lstStyle/>
          <a:p>
            <a:fld id="{A9E664E2-F22E-4742-98FD-4E210B005BE6}"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8B4E6D38-E2EC-4F32-AB38-B714D9E0BCD7}" type="datetimeFigureOut">
              <a:rPr lang="fr-FR" smtClean="0"/>
              <a:pPr/>
              <a:t>01/10/2015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A9E664E2-F22E-4742-98FD-4E210B005BE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8B4E6D38-E2EC-4F32-AB38-B714D9E0BCD7}" type="datetimeFigureOut">
              <a:rPr lang="fr-FR" smtClean="0"/>
              <a:pPr/>
              <a:t>01/10/2015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E664E2-F22E-4742-98FD-4E210B005BE6}"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8B4E6D38-E2EC-4F32-AB38-B714D9E0BCD7}" type="datetimeFigureOut">
              <a:rPr lang="fr-FR" smtClean="0"/>
              <a:pPr/>
              <a:t>01/10/2015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9E664E2-F22E-4742-98FD-4E210B005BE6}"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8B4E6D38-E2EC-4F32-AB38-B714D9E0BCD7}" type="datetimeFigureOut">
              <a:rPr lang="fr-FR" smtClean="0"/>
              <a:pPr/>
              <a:t>01/10/2015</a:t>
            </a:fld>
            <a:endParaRPr lang="fr-FR"/>
          </a:p>
        </p:txBody>
      </p:sp>
      <p:sp>
        <p:nvSpPr>
          <p:cNvPr id="7" name="Espace réservé du numéro de diapositive 6"/>
          <p:cNvSpPr>
            <a:spLocks noGrp="1"/>
          </p:cNvSpPr>
          <p:nvPr>
            <p:ph type="sldNum" sz="quarter" idx="11"/>
          </p:nvPr>
        </p:nvSpPr>
        <p:spPr/>
        <p:txBody>
          <a:bodyPr rtlCol="0"/>
          <a:lstStyle/>
          <a:p>
            <a:fld id="{A9E664E2-F22E-4742-98FD-4E210B005BE6}"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4E6D38-E2EC-4F32-AB38-B714D9E0BCD7}" type="datetimeFigureOut">
              <a:rPr lang="fr-FR" smtClean="0"/>
              <a:pPr/>
              <a:t>01/10/2015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9E664E2-F22E-4742-98FD-4E210B005BE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8B4E6D38-E2EC-4F32-AB38-B714D9E0BCD7}" type="datetimeFigureOut">
              <a:rPr lang="fr-FR" smtClean="0"/>
              <a:pPr/>
              <a:t>01/10/2015</a:t>
            </a:fld>
            <a:endParaRPr lang="fr-FR"/>
          </a:p>
        </p:txBody>
      </p:sp>
      <p:sp>
        <p:nvSpPr>
          <p:cNvPr id="22" name="Espace réservé du numéro de diapositive 21"/>
          <p:cNvSpPr>
            <a:spLocks noGrp="1"/>
          </p:cNvSpPr>
          <p:nvPr>
            <p:ph type="sldNum" sz="quarter" idx="15"/>
          </p:nvPr>
        </p:nvSpPr>
        <p:spPr/>
        <p:txBody>
          <a:bodyPr rtlCol="0"/>
          <a:lstStyle/>
          <a:p>
            <a:fld id="{A9E664E2-F22E-4742-98FD-4E210B005BE6}"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8B4E6D38-E2EC-4F32-AB38-B714D9E0BCD7}" type="datetimeFigureOut">
              <a:rPr lang="fr-FR" smtClean="0"/>
              <a:pPr/>
              <a:t>01/10/2015</a:t>
            </a:fld>
            <a:endParaRPr lang="fr-FR"/>
          </a:p>
        </p:txBody>
      </p:sp>
      <p:sp>
        <p:nvSpPr>
          <p:cNvPr id="18" name="Espace réservé du numéro de diapositive 17"/>
          <p:cNvSpPr>
            <a:spLocks noGrp="1"/>
          </p:cNvSpPr>
          <p:nvPr>
            <p:ph type="sldNum" sz="quarter" idx="11"/>
          </p:nvPr>
        </p:nvSpPr>
        <p:spPr/>
        <p:txBody>
          <a:bodyPr rtlCol="0"/>
          <a:lstStyle/>
          <a:p>
            <a:fld id="{A9E664E2-F22E-4742-98FD-4E210B005BE6}"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B4E6D38-E2EC-4F32-AB38-B714D9E0BCD7}" type="datetimeFigureOut">
              <a:rPr lang="fr-FR" smtClean="0"/>
              <a:pPr/>
              <a:t>01/10/2015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E664E2-F22E-4742-98FD-4E210B005BE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500166" y="1357298"/>
            <a:ext cx="7772400" cy="2671780"/>
          </a:xfrm>
        </p:spPr>
        <p:txBody>
          <a:bodyPr>
            <a:normAutofit fontScale="90000"/>
          </a:bodyPr>
          <a:lstStyle/>
          <a:p>
            <a:pPr algn="ctr"/>
            <a:r>
              <a:rPr lang="fr-FR" dirty="0" smtClean="0"/>
              <a:t/>
            </a:r>
            <a:br>
              <a:rPr lang="fr-FR" dirty="0" smtClean="0"/>
            </a:br>
            <a:r>
              <a:rPr lang="fr-FR" dirty="0" smtClean="0"/>
              <a:t>Sauvegarde </a:t>
            </a:r>
            <a:r>
              <a:rPr lang="fr-FR" dirty="0"/>
              <a:t>du patrimoine culturel immatériel à travers le renforcement des capacités nationales au Maroc, en Mauritanie et en Tunisie</a:t>
            </a:r>
          </a:p>
        </p:txBody>
      </p:sp>
      <p:pic>
        <p:nvPicPr>
          <p:cNvPr id="6"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8043890" cy="4873752"/>
          </a:xfrm>
        </p:spPr>
        <p:txBody>
          <a:bodyPr>
            <a:normAutofit/>
          </a:bodyPr>
          <a:lstStyle/>
          <a:p>
            <a:pPr algn="just">
              <a:buNone/>
            </a:pPr>
            <a:r>
              <a:rPr lang="fr-FR" b="1" dirty="0" smtClean="0"/>
              <a:t>4-Atelier de renforcement des capacités sur la préparation de candidatures, propositions et demandes d’assistance internationale</a:t>
            </a:r>
          </a:p>
          <a:p>
            <a:endParaRPr lang="fr-FR" dirty="0" smtClean="0"/>
          </a:p>
          <a:p>
            <a:endParaRPr lang="fr-FR" dirty="0" smtClean="0"/>
          </a:p>
          <a:p>
            <a:pPr algn="just">
              <a:buFont typeface="Wingdings" pitchFamily="2" charset="2"/>
              <a:buChar char="Ø"/>
            </a:pPr>
            <a:r>
              <a:rPr lang="fr-FR" sz="1900" dirty="0" smtClean="0"/>
              <a:t>Un </a:t>
            </a:r>
            <a:r>
              <a:rPr lang="fr-FR" sz="1900" dirty="0"/>
              <a:t>atelier national de renforcement des capacités sur les techniques de préparation des dossiers de candidatures aux Listes de sauvegarde urgente et représentative, de propositions au registre des bonnes pratiques de sauvegarde et de demandes d’assistance internationale. </a:t>
            </a:r>
          </a:p>
          <a:p>
            <a:pPr>
              <a:buNone/>
            </a:pPr>
            <a:r>
              <a:rPr lang="fr-FR" dirty="0"/>
              <a:t/>
            </a:r>
            <a:br>
              <a:rPr lang="fr-FR" dirty="0"/>
            </a:br>
            <a:r>
              <a:rPr lang="fr-FR" dirty="0"/>
              <a:t> </a:t>
            </a:r>
          </a:p>
          <a:p>
            <a:endParaRPr lang="fr-FR" dirty="0"/>
          </a:p>
        </p:txBody>
      </p:sp>
      <p:pic>
        <p:nvPicPr>
          <p:cNvPr id="4" name="Picture 6" descr="unesco_logo_fr"/>
          <p:cNvPicPr>
            <a:picLocks noChangeAspect="1" noChangeArrowheads="1"/>
          </p:cNvPicPr>
          <p:nvPr/>
        </p:nvPicPr>
        <p:blipFill>
          <a:blip r:embed="rId2" cstate="print"/>
          <a:srcRect/>
          <a:stretch>
            <a:fillRect/>
          </a:stretch>
        </p:blipFill>
        <p:spPr bwMode="auto">
          <a:xfrm>
            <a:off x="0"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7427168" cy="652934"/>
          </a:xfrm>
        </p:spPr>
        <p:txBody>
          <a:bodyPr/>
          <a:lstStyle/>
          <a:p>
            <a:pPr algn="ctr"/>
            <a:r>
              <a:rPr lang="fr-MA" b="1" dirty="0" smtClean="0">
                <a:solidFill>
                  <a:srgbClr val="92D050"/>
                </a:solidFill>
              </a:rPr>
              <a:t>Enseignements tirés et </a:t>
            </a:r>
            <a:r>
              <a:rPr lang="fr-MA" b="1" dirty="0" err="1" smtClean="0">
                <a:solidFill>
                  <a:srgbClr val="92D050"/>
                </a:solidFill>
              </a:rPr>
              <a:t>defis</a:t>
            </a:r>
            <a:endParaRPr lang="en-US" b="1" dirty="0">
              <a:solidFill>
                <a:srgbClr val="92D050"/>
              </a:solidFill>
            </a:endParaRPr>
          </a:p>
        </p:txBody>
      </p:sp>
      <p:sp>
        <p:nvSpPr>
          <p:cNvPr id="3" name="Espace réservé du contenu 2"/>
          <p:cNvSpPr>
            <a:spLocks noGrp="1"/>
          </p:cNvSpPr>
          <p:nvPr>
            <p:ph sz="quarter" idx="1"/>
          </p:nvPr>
        </p:nvSpPr>
        <p:spPr>
          <a:xfrm>
            <a:off x="467544" y="1196752"/>
            <a:ext cx="7467600" cy="4873752"/>
          </a:xfrm>
        </p:spPr>
        <p:txBody>
          <a:bodyPr>
            <a:normAutofit fontScale="92500" lnSpcReduction="20000"/>
          </a:bodyPr>
          <a:lstStyle/>
          <a:p>
            <a:r>
              <a:rPr lang="fr-MA" dirty="0" smtClean="0">
                <a:solidFill>
                  <a:srgbClr val="00B050"/>
                </a:solidFill>
              </a:rPr>
              <a:t>Il est possible </a:t>
            </a:r>
            <a:r>
              <a:rPr lang="fr-MA" b="1" dirty="0" smtClean="0">
                <a:solidFill>
                  <a:srgbClr val="00B050"/>
                </a:solidFill>
              </a:rPr>
              <a:t>rapprocher</a:t>
            </a:r>
            <a:r>
              <a:rPr lang="fr-MA" dirty="0" smtClean="0">
                <a:solidFill>
                  <a:srgbClr val="00B050"/>
                </a:solidFill>
              </a:rPr>
              <a:t> pour une coopération fructueuse </a:t>
            </a:r>
            <a:r>
              <a:rPr lang="fr-MA" b="1" dirty="0" smtClean="0">
                <a:solidFill>
                  <a:srgbClr val="00B050"/>
                </a:solidFill>
              </a:rPr>
              <a:t>les responsables des ministères, les acteurs de la société civile et les communautés</a:t>
            </a:r>
            <a:r>
              <a:rPr lang="fr-MA" dirty="0" smtClean="0">
                <a:solidFill>
                  <a:srgbClr val="00B050"/>
                </a:solidFill>
              </a:rPr>
              <a:t>;</a:t>
            </a:r>
          </a:p>
          <a:p>
            <a:r>
              <a:rPr lang="fr-MA" dirty="0" smtClean="0">
                <a:solidFill>
                  <a:srgbClr val="00B050"/>
                </a:solidFill>
              </a:rPr>
              <a:t>Ce progrès a été rendu possible grâce à une meilleure </a:t>
            </a:r>
            <a:r>
              <a:rPr lang="fr-MA" b="1" dirty="0" smtClean="0">
                <a:solidFill>
                  <a:srgbClr val="00B050"/>
                </a:solidFill>
              </a:rPr>
              <a:t>compréhension</a:t>
            </a:r>
            <a:r>
              <a:rPr lang="fr-MA" dirty="0" smtClean="0">
                <a:solidFill>
                  <a:srgbClr val="00B050"/>
                </a:solidFill>
              </a:rPr>
              <a:t> de l’esprit de la Convention;</a:t>
            </a:r>
          </a:p>
          <a:p>
            <a:r>
              <a:rPr lang="fr-MA" dirty="0" smtClean="0">
                <a:solidFill>
                  <a:srgbClr val="00B050"/>
                </a:solidFill>
              </a:rPr>
              <a:t>Importance du rôle des partenaires une fois sensibilisés: multiplication des formations assurées par les personnes ayant bénéficié des activités du projet</a:t>
            </a:r>
            <a:r>
              <a:rPr lang="fr-MA" dirty="0" smtClean="0">
                <a:solidFill>
                  <a:srgbClr val="00B050"/>
                </a:solidFill>
              </a:rPr>
              <a:t>; dynamiques au sein des communautés; lancement </a:t>
            </a:r>
            <a:r>
              <a:rPr lang="fr-MA" dirty="0" smtClean="0">
                <a:solidFill>
                  <a:srgbClr val="00B050"/>
                </a:solidFill>
              </a:rPr>
              <a:t>de campagnes et d’actions diverses de sensibilisation sur le Web;</a:t>
            </a:r>
          </a:p>
          <a:p>
            <a:r>
              <a:rPr lang="fr-MA" dirty="0" err="1">
                <a:solidFill>
                  <a:srgbClr val="FF0000"/>
                </a:solidFill>
              </a:rPr>
              <a:t>Genderisation</a:t>
            </a:r>
            <a:r>
              <a:rPr lang="fr-MA" dirty="0">
                <a:solidFill>
                  <a:srgbClr val="FF0000"/>
                </a:solidFill>
              </a:rPr>
              <a:t>;</a:t>
            </a:r>
          </a:p>
          <a:p>
            <a:r>
              <a:rPr lang="fr-MA" dirty="0" smtClean="0">
                <a:solidFill>
                  <a:srgbClr val="FF0000"/>
                </a:solidFill>
              </a:rPr>
              <a:t>Pérennisation </a:t>
            </a:r>
            <a:r>
              <a:rPr lang="fr-MA" dirty="0" smtClean="0">
                <a:solidFill>
                  <a:srgbClr val="FF0000"/>
                </a:solidFill>
              </a:rPr>
              <a:t>des réalisations du </a:t>
            </a:r>
            <a:r>
              <a:rPr lang="fr-MA" dirty="0" smtClean="0">
                <a:solidFill>
                  <a:srgbClr val="FF0000"/>
                </a:solidFill>
              </a:rPr>
              <a:t>projet</a:t>
            </a:r>
          </a:p>
          <a:p>
            <a:r>
              <a:rPr lang="fr-MA" dirty="0" smtClean="0">
                <a:solidFill>
                  <a:srgbClr val="FF0000"/>
                </a:solidFill>
              </a:rPr>
              <a:t>Augmentation du nombre de facilitateurs</a:t>
            </a:r>
            <a:endParaRPr lang="fr-MA" dirty="0" smtClean="0">
              <a:solidFill>
                <a:srgbClr val="FF0000"/>
              </a:solidFill>
            </a:endParaRPr>
          </a:p>
          <a:p>
            <a:r>
              <a:rPr lang="fr-MA" dirty="0" smtClean="0">
                <a:solidFill>
                  <a:srgbClr val="FF0000"/>
                </a:solidFill>
              </a:rPr>
              <a:t>L’émergence d’une dynamique maghrébine en faveur du PCI.</a:t>
            </a:r>
          </a:p>
          <a:p>
            <a:endParaRPr lang="fr-MA" dirty="0" smtClean="0">
              <a:solidFill>
                <a:srgbClr val="FF0000"/>
              </a:solidFill>
            </a:endParaRPr>
          </a:p>
          <a:p>
            <a:pPr marL="0" indent="0">
              <a:buNone/>
            </a:pPr>
            <a:endParaRPr lang="fr-MA" dirty="0" smtClean="0"/>
          </a:p>
          <a:p>
            <a:endParaRPr lang="fr-MA" dirty="0" smtClean="0"/>
          </a:p>
          <a:p>
            <a:endParaRPr lang="en-US" dirty="0"/>
          </a:p>
        </p:txBody>
      </p:sp>
    </p:spTree>
    <p:extLst>
      <p:ext uri="{BB962C8B-B14F-4D97-AF65-F5344CB8AC3E}">
        <p14:creationId xmlns:p14="http://schemas.microsoft.com/office/powerpoint/2010/main" val="1535679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
        <p:nvSpPr>
          <p:cNvPr id="5" name="ZoneTexte 4"/>
          <p:cNvSpPr txBox="1"/>
          <p:nvPr/>
        </p:nvSpPr>
        <p:spPr>
          <a:xfrm>
            <a:off x="2627784" y="2060848"/>
            <a:ext cx="3960440" cy="2800767"/>
          </a:xfrm>
          <a:prstGeom prst="rect">
            <a:avLst/>
          </a:prstGeom>
          <a:noFill/>
        </p:spPr>
        <p:txBody>
          <a:bodyPr wrap="square" rtlCol="0">
            <a:spAutoFit/>
          </a:bodyPr>
          <a:lstStyle/>
          <a:p>
            <a:r>
              <a:rPr lang="fr-FR" sz="4000" b="1" dirty="0" smtClean="0"/>
              <a:t>  </a:t>
            </a:r>
            <a:r>
              <a:rPr lang="ar-MA" sz="9600" b="1" dirty="0" smtClean="0">
                <a:solidFill>
                  <a:srgbClr val="92D050"/>
                </a:solidFill>
              </a:rPr>
              <a:t>شكرا</a:t>
            </a:r>
          </a:p>
          <a:p>
            <a:r>
              <a:rPr lang="fr-MA" sz="4000" b="1" dirty="0" smtClean="0"/>
              <a:t>CHOUKRANE</a:t>
            </a:r>
            <a:endParaRPr lang="fr-FR" sz="4000" b="1" dirty="0" smtClean="0"/>
          </a:p>
          <a:p>
            <a:endParaRPr lang="fr-FR"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1214422"/>
            <a:ext cx="7467600" cy="1143000"/>
          </a:xfrm>
        </p:spPr>
        <p:txBody>
          <a:bodyPr/>
          <a:lstStyle/>
          <a:p>
            <a:r>
              <a:rPr lang="fr-FR" b="1" dirty="0" smtClean="0"/>
              <a:t> Fiche technique du projet</a:t>
            </a:r>
            <a:endParaRPr lang="fr-FR" b="1" dirty="0"/>
          </a:p>
        </p:txBody>
      </p:sp>
      <p:sp>
        <p:nvSpPr>
          <p:cNvPr id="3" name="Espace réservé du contenu 2"/>
          <p:cNvSpPr>
            <a:spLocks noGrp="1"/>
          </p:cNvSpPr>
          <p:nvPr>
            <p:ph sz="quarter" idx="1"/>
          </p:nvPr>
        </p:nvSpPr>
        <p:spPr>
          <a:xfrm>
            <a:off x="428596" y="2857496"/>
            <a:ext cx="8143932" cy="3143272"/>
          </a:xfrm>
          <a:ln>
            <a:solidFill>
              <a:schemeClr val="tx1"/>
            </a:solidFill>
          </a:ln>
        </p:spPr>
        <p:txBody>
          <a:bodyPr/>
          <a:lstStyle/>
          <a:p>
            <a:pPr lvl="0" algn="just">
              <a:buFont typeface="Wingdings" pitchFamily="2" charset="2"/>
              <a:buChar char="ü"/>
            </a:pPr>
            <a:r>
              <a:rPr lang="fr-FR" b="1" dirty="0"/>
              <a:t>Pays bénéficiaire(s) :</a:t>
            </a:r>
            <a:r>
              <a:rPr lang="fr-FR" dirty="0"/>
              <a:t> Maroc, Mauritanie, Tunisie </a:t>
            </a:r>
          </a:p>
          <a:p>
            <a:pPr lvl="0" algn="just">
              <a:buFont typeface="Wingdings" pitchFamily="2" charset="2"/>
              <a:buChar char="ü"/>
            </a:pPr>
            <a:r>
              <a:rPr lang="fr-FR" b="1" dirty="0"/>
              <a:t>Délai :</a:t>
            </a:r>
            <a:r>
              <a:rPr lang="fr-FR" dirty="0"/>
              <a:t> 24 mois </a:t>
            </a:r>
          </a:p>
          <a:p>
            <a:pPr lvl="0" algn="just">
              <a:buFont typeface="Wingdings" pitchFamily="2" charset="2"/>
              <a:buChar char="ü"/>
            </a:pPr>
            <a:r>
              <a:rPr lang="fr-FR" b="1" dirty="0"/>
              <a:t>Source de financement :</a:t>
            </a:r>
            <a:r>
              <a:rPr lang="fr-FR" dirty="0"/>
              <a:t> </a:t>
            </a:r>
            <a:r>
              <a:rPr lang="fr-FR" dirty="0" smtClean="0"/>
              <a:t>Généreuse contribution du gouvernement de la Norvège au Fonds </a:t>
            </a:r>
            <a:r>
              <a:rPr lang="fr-FR" dirty="0"/>
              <a:t>pour la </a:t>
            </a:r>
            <a:r>
              <a:rPr lang="fr-FR" dirty="0" smtClean="0"/>
              <a:t>sauvegarde du </a:t>
            </a:r>
            <a:r>
              <a:rPr lang="fr-FR" dirty="0"/>
              <a:t>patrimoine culturel immatériel</a:t>
            </a:r>
          </a:p>
          <a:p>
            <a:pPr lvl="0" algn="just">
              <a:buFont typeface="Wingdings" pitchFamily="2" charset="2"/>
              <a:buChar char="ü"/>
            </a:pPr>
            <a:r>
              <a:rPr lang="fr-FR" b="1" dirty="0"/>
              <a:t>Budget total estimé, y compris les coûts de support : </a:t>
            </a:r>
            <a:r>
              <a:rPr lang="fr-FR" dirty="0"/>
              <a:t>573 713 $</a:t>
            </a:r>
          </a:p>
          <a:p>
            <a:endParaRPr lang="fr-FR" dirty="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214578"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857232"/>
            <a:ext cx="7467600" cy="1143000"/>
          </a:xfrm>
        </p:spPr>
        <p:txBody>
          <a:bodyPr/>
          <a:lstStyle/>
          <a:p>
            <a:r>
              <a:rPr lang="fr-FR" b="1" dirty="0" smtClean="0"/>
              <a:t>Objectifs du projet</a:t>
            </a:r>
            <a:endParaRPr lang="fr-FR" b="1" dirty="0"/>
          </a:p>
        </p:txBody>
      </p:sp>
      <p:sp>
        <p:nvSpPr>
          <p:cNvPr id="3" name="Espace réservé du contenu 2"/>
          <p:cNvSpPr>
            <a:spLocks noGrp="1"/>
          </p:cNvSpPr>
          <p:nvPr>
            <p:ph sz="quarter" idx="1"/>
          </p:nvPr>
        </p:nvSpPr>
        <p:spPr>
          <a:xfrm>
            <a:off x="500034" y="2285992"/>
            <a:ext cx="7467600" cy="3659306"/>
          </a:xfrm>
        </p:spPr>
        <p:txBody>
          <a:bodyPr>
            <a:normAutofit/>
          </a:bodyPr>
          <a:lstStyle/>
          <a:p>
            <a:pPr>
              <a:buNone/>
            </a:pPr>
            <a:r>
              <a:rPr lang="fr-FR" sz="2800" b="1" dirty="0"/>
              <a:t>Les objectifs</a:t>
            </a:r>
            <a:r>
              <a:rPr lang="fr-FR" b="1" dirty="0"/>
              <a:t> de développement</a:t>
            </a:r>
            <a:r>
              <a:rPr lang="fr-FR" dirty="0"/>
              <a:t> </a:t>
            </a:r>
            <a:endParaRPr lang="fr-FR" sz="2800" dirty="0"/>
          </a:p>
          <a:p>
            <a:pPr lvl="0" algn="just">
              <a:buFont typeface="Wingdings" pitchFamily="2" charset="2"/>
              <a:buChar char="Ø"/>
            </a:pPr>
            <a:r>
              <a:rPr lang="fr-FR" sz="2000" dirty="0"/>
              <a:t>Accompagner le Maroc, la Mauritanie et la Tunisie dans la sauvegarde de leur patrimoine culturel immatériel à travers la mise en œuvre effective de la Convention, contribuant ainsi au développement durable. </a:t>
            </a:r>
          </a:p>
          <a:p>
            <a:pPr lvl="0" algn="just">
              <a:buFont typeface="Wingdings" pitchFamily="2" charset="2"/>
              <a:buChar char="Ø"/>
            </a:pPr>
            <a:r>
              <a:rPr lang="fr-FR" sz="2000" dirty="0"/>
              <a:t>Promouvoir une meilleure visibilité du patrimoine culturel immatériel, la conscience de son importance et de sa fonction dans la société, le respect mutuel pour le patrimoine des autres, et favoriser ainsi la diversité culturelle, le dialogue interculturel et une culture de paix</a:t>
            </a:r>
            <a:r>
              <a:rPr lang="fr-FR" sz="2000" dirty="0" smtClean="0"/>
              <a:t>.</a:t>
            </a:r>
            <a:endParaRPr lang="fr-FR" sz="2000" dirty="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1214422"/>
            <a:ext cx="7467600" cy="4873752"/>
          </a:xfrm>
        </p:spPr>
        <p:txBody>
          <a:bodyPr>
            <a:normAutofit fontScale="85000" lnSpcReduction="20000"/>
          </a:bodyPr>
          <a:lstStyle/>
          <a:p>
            <a:pPr>
              <a:buNone/>
            </a:pPr>
            <a:r>
              <a:rPr lang="fr-FR" b="1" dirty="0" smtClean="0"/>
              <a:t>Les objectifs immédiats</a:t>
            </a:r>
            <a:endParaRPr lang="fr-FR" dirty="0" smtClean="0"/>
          </a:p>
          <a:p>
            <a:pPr lvl="1" algn="just">
              <a:buFont typeface="Wingdings" pitchFamily="2" charset="2"/>
              <a:buChar char="Ø"/>
            </a:pPr>
            <a:r>
              <a:rPr lang="fr-FR" dirty="0" smtClean="0"/>
              <a:t>Appuyer</a:t>
            </a:r>
            <a:r>
              <a:rPr lang="fr-FR" sz="3200" dirty="0" smtClean="0"/>
              <a:t> </a:t>
            </a:r>
            <a:r>
              <a:rPr lang="fr-FR" dirty="0" smtClean="0"/>
              <a:t>trois États parties à la Convention au Maghreb dans l’accomplissement de leurs obligations nationales découlant de cet instrument, en particulier en ce qui concerne les inventaires et autres mesures de sauvegarde. </a:t>
            </a:r>
            <a:endParaRPr lang="fr-FR" sz="3200" dirty="0" smtClean="0"/>
          </a:p>
          <a:p>
            <a:pPr algn="just">
              <a:buFont typeface="Wingdings" pitchFamily="2" charset="2"/>
              <a:buChar char="Ø"/>
            </a:pPr>
            <a:endParaRPr lang="fr-FR" sz="3600" dirty="0" smtClean="0"/>
          </a:p>
          <a:p>
            <a:pPr lvl="1" algn="just">
              <a:buFont typeface="Wingdings" pitchFamily="2" charset="2"/>
              <a:buChar char="Ø"/>
            </a:pPr>
            <a:r>
              <a:rPr lang="fr-FR" dirty="0" smtClean="0"/>
              <a:t>Développer la masse critique de capacités nationales, au sein des institutions gouvernementales et parmi les principaux acteurs de la société civile et des communautés, de sorte que trois pays de la sous-région Maghreb disposent d’un socle durable pour la sauvegarde du patrimoine culturel immatériel et la mise en œuvre de la Convention. </a:t>
            </a:r>
            <a:endParaRPr lang="fr-FR" sz="3200" dirty="0" smtClean="0"/>
          </a:p>
          <a:p>
            <a:pPr algn="just">
              <a:buNone/>
            </a:pPr>
            <a:endParaRPr lang="fr-FR" sz="3600" dirty="0" smtClean="0"/>
          </a:p>
          <a:p>
            <a:pPr lvl="1" algn="just">
              <a:buFont typeface="Wingdings" pitchFamily="2" charset="2"/>
              <a:buChar char="Ø"/>
            </a:pPr>
            <a:r>
              <a:rPr lang="fr-FR" dirty="0" smtClean="0"/>
              <a:t>Accroître les capacités des trois pays de la sous-région Maghreb afin qu’ils bénéficient des mécanismes de coopération internationale de la Convention, y compris l’assistance internationale du Fonds du patrimoine culturel immatériel.</a:t>
            </a:r>
            <a:endParaRPr lang="fr-FR" sz="3200" dirty="0" smtClean="0"/>
          </a:p>
          <a:p>
            <a:endParaRPr lang="fr-FR" dirty="0" smtClean="0"/>
          </a:p>
          <a:p>
            <a:endParaRPr lang="fr-FR" dirty="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143140" cy="928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071546"/>
            <a:ext cx="8643998" cy="1143000"/>
          </a:xfrm>
        </p:spPr>
        <p:txBody>
          <a:bodyPr>
            <a:normAutofit/>
          </a:bodyPr>
          <a:lstStyle/>
          <a:p>
            <a:r>
              <a:rPr lang="fr-FR" b="1" dirty="0" smtClean="0"/>
              <a:t>Les activités de mise en œuvre du Projet</a:t>
            </a:r>
            <a:endParaRPr lang="fr-FR" b="1" dirty="0"/>
          </a:p>
        </p:txBody>
      </p:sp>
      <p:sp>
        <p:nvSpPr>
          <p:cNvPr id="3" name="Espace réservé du contenu 2"/>
          <p:cNvSpPr>
            <a:spLocks noGrp="1"/>
          </p:cNvSpPr>
          <p:nvPr>
            <p:ph sz="quarter" idx="1"/>
          </p:nvPr>
        </p:nvSpPr>
        <p:spPr>
          <a:xfrm>
            <a:off x="571472" y="2357430"/>
            <a:ext cx="7467600" cy="3857652"/>
          </a:xfrm>
        </p:spPr>
        <p:txBody>
          <a:bodyPr>
            <a:normAutofit/>
          </a:bodyPr>
          <a:lstStyle/>
          <a:p>
            <a:pPr algn="just">
              <a:buFont typeface="Wingdings" pitchFamily="2" charset="2"/>
              <a:buChar char="Ø"/>
            </a:pPr>
            <a:r>
              <a:rPr lang="fr-FR" sz="2000" dirty="0"/>
              <a:t>Assistance technique pour la révision des cadres institutionnels, administratifs et législatifs nationaux (Mauritanie et Tunisie) </a:t>
            </a:r>
          </a:p>
          <a:p>
            <a:pPr algn="just">
              <a:buFont typeface="Wingdings" pitchFamily="2" charset="2"/>
              <a:buChar char="Ø"/>
            </a:pPr>
            <a:r>
              <a:rPr lang="fr-FR" sz="2000" dirty="0"/>
              <a:t>Ateliers sur la mise en œuvre de la Convention au niveau national </a:t>
            </a:r>
            <a:r>
              <a:rPr lang="fr-FR" sz="2000" dirty="0" smtClean="0"/>
              <a:t>(</a:t>
            </a:r>
            <a:r>
              <a:rPr lang="fr-FR" sz="2000" dirty="0"/>
              <a:t>Maroc, Mauritanie et Tunisie) </a:t>
            </a:r>
          </a:p>
          <a:p>
            <a:pPr algn="just">
              <a:buFont typeface="Wingdings" pitchFamily="2" charset="2"/>
              <a:buChar char="Ø"/>
            </a:pPr>
            <a:r>
              <a:rPr lang="fr-FR" sz="2000" dirty="0"/>
              <a:t>Renforcement des capacités sur l’élaboration d’inventaires du patrimoine culturel immatériel avec la participation des communautés (Maroc, Mauritanie et Tunisie)</a:t>
            </a:r>
          </a:p>
          <a:p>
            <a:pPr algn="just">
              <a:buFont typeface="Wingdings" pitchFamily="2" charset="2"/>
              <a:buChar char="Ø"/>
            </a:pPr>
            <a:r>
              <a:rPr lang="fr-FR" sz="2000" dirty="0" smtClean="0"/>
              <a:t>Atelier </a:t>
            </a:r>
            <a:r>
              <a:rPr lang="fr-FR" sz="2000" dirty="0"/>
              <a:t>de renforcement des capacités sur la préparation de candidatures, propositions et demandes </a:t>
            </a:r>
            <a:r>
              <a:rPr lang="fr-FR" sz="2000" dirty="0" smtClean="0"/>
              <a:t>d’assistance internationale</a:t>
            </a:r>
            <a:endParaRPr lang="fr-FR" sz="2000" dirty="0"/>
          </a:p>
          <a:p>
            <a:endParaRPr lang="fr-FR" dirty="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42844" y="1643050"/>
            <a:ext cx="8572528" cy="4257692"/>
          </a:xfrm>
        </p:spPr>
        <p:txBody>
          <a:bodyPr>
            <a:normAutofit/>
          </a:bodyPr>
          <a:lstStyle/>
          <a:p>
            <a:endParaRPr lang="fr-FR" dirty="0" smtClean="0"/>
          </a:p>
          <a:p>
            <a:pPr algn="just">
              <a:buNone/>
            </a:pPr>
            <a:r>
              <a:rPr lang="fr-FR" b="1" dirty="0" smtClean="0"/>
              <a:t>   1-Assistance technique pour la révision des cadres institutionnels, administratifs et législatifs nationaux:</a:t>
            </a:r>
          </a:p>
          <a:p>
            <a:pPr algn="just">
              <a:buNone/>
            </a:pPr>
            <a:r>
              <a:rPr lang="fr-FR" dirty="0" smtClean="0"/>
              <a:t>   formuler des propositions et des recommandations pour l’amélioration, l’actualisation, le renforcement et la révision des cadres juridiques et administratifs relatifs au patrimoine culturel existants dans le pays afin qu’ils tiennent compte du patrimoine culturel immatériel dans l’esprit de la Convention de 2003. </a:t>
            </a:r>
          </a:p>
          <a:p>
            <a:endParaRPr lang="fr-FR" dirty="0" smtClean="0"/>
          </a:p>
          <a:p>
            <a:endParaRPr lang="fr-FR" dirty="0" smtClean="0"/>
          </a:p>
          <a:p>
            <a:endParaRPr lang="fr-FR" dirty="0" smtClean="0"/>
          </a:p>
          <a:p>
            <a:endParaRPr lang="fr-FR" dirty="0" smtClean="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42844" y="1643050"/>
            <a:ext cx="8572560" cy="4873752"/>
          </a:xfrm>
        </p:spPr>
        <p:txBody>
          <a:bodyPr>
            <a:normAutofit fontScale="70000" lnSpcReduction="20000"/>
          </a:bodyPr>
          <a:lstStyle/>
          <a:p>
            <a:pPr>
              <a:buNone/>
            </a:pPr>
            <a:r>
              <a:rPr lang="fr-FR" sz="3600" b="1" dirty="0" smtClean="0"/>
              <a:t>   2-Ateliers sur la mise en œuvre de la Convention au niveau national</a:t>
            </a:r>
          </a:p>
          <a:p>
            <a:endParaRPr lang="fr-FR" dirty="0" smtClean="0"/>
          </a:p>
          <a:p>
            <a:pPr algn="just">
              <a:buFont typeface="Wingdings" pitchFamily="2" charset="2"/>
              <a:buChar char="Ø"/>
            </a:pPr>
            <a:r>
              <a:rPr lang="fr-FR" dirty="0" smtClean="0"/>
              <a:t>informer </a:t>
            </a:r>
            <a:r>
              <a:rPr lang="fr-FR" dirty="0"/>
              <a:t>et former </a:t>
            </a:r>
            <a:r>
              <a:rPr lang="fr-FR" dirty="0" smtClean="0"/>
              <a:t>les </a:t>
            </a:r>
            <a:r>
              <a:rPr lang="fr-FR" dirty="0"/>
              <a:t>membres de Comités nationaux du patrimoine immatériel, les agents du Ministère de la Culture, </a:t>
            </a:r>
            <a:r>
              <a:rPr lang="fr-FR" dirty="0" smtClean="0"/>
              <a:t>des </a:t>
            </a:r>
            <a:r>
              <a:rPr lang="fr-FR" dirty="0"/>
              <a:t>agents d’autres départements ministériels concernés, </a:t>
            </a:r>
            <a:r>
              <a:rPr lang="fr-FR" dirty="0"/>
              <a:t>des représentants des communautés concernées, les </a:t>
            </a:r>
            <a:r>
              <a:rPr lang="fr-FR" dirty="0"/>
              <a:t>autorités locales et les ONG engagées dans le domaine de la sauvegarde du patrimoine culturel </a:t>
            </a:r>
            <a:r>
              <a:rPr lang="fr-FR" dirty="0" smtClean="0"/>
              <a:t>immatériel, sur </a:t>
            </a:r>
            <a:r>
              <a:rPr lang="fr-FR" dirty="0"/>
              <a:t>les concepts-clés de la Convention, les obligations des États et les mécanismes de coopération et d’assistance internationale prévus aux termes de cet instrument. </a:t>
            </a:r>
            <a:endParaRPr lang="fr-FR" dirty="0" smtClean="0"/>
          </a:p>
          <a:p>
            <a:pPr algn="just">
              <a:buFont typeface="Wingdings" pitchFamily="2" charset="2"/>
              <a:buChar char="Ø"/>
            </a:pPr>
            <a:endParaRPr lang="fr-FR" dirty="0" smtClean="0"/>
          </a:p>
          <a:p>
            <a:pPr algn="just">
              <a:buFont typeface="Wingdings" pitchFamily="2" charset="2"/>
              <a:buChar char="Ø"/>
            </a:pPr>
            <a:r>
              <a:rPr lang="fr-FR" dirty="0" smtClean="0"/>
              <a:t>Ces ateliers s’appuient </a:t>
            </a:r>
            <a:r>
              <a:rPr lang="fr-FR" dirty="0"/>
              <a:t>sur les supports pédagogiques conçus par l’UNESCO sur la mise en œuvre de la Convention du patrimoine culturel immatériel au niveau national. </a:t>
            </a:r>
          </a:p>
          <a:p>
            <a:pPr algn="just">
              <a:buFont typeface="Wingdings" pitchFamily="2" charset="2"/>
              <a:buChar char="Ø"/>
            </a:pPr>
            <a:endParaRPr lang="fr-FR" dirty="0" smtClean="0"/>
          </a:p>
          <a:p>
            <a:pPr algn="just">
              <a:buFont typeface="Wingdings" pitchFamily="2" charset="2"/>
              <a:buChar char="Ø"/>
            </a:pPr>
            <a:r>
              <a:rPr lang="fr-FR" dirty="0" smtClean="0"/>
              <a:t>Ils sont </a:t>
            </a:r>
            <a:r>
              <a:rPr lang="fr-FR" dirty="0"/>
              <a:t>animés par deux facilitateurs choisis parmi le réseau de facilitateurs qui ont étés formés par l’UNESCO à cet effet. </a:t>
            </a:r>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8115328" cy="4873752"/>
          </a:xfrm>
        </p:spPr>
        <p:txBody>
          <a:bodyPr>
            <a:normAutofit fontScale="70000" lnSpcReduction="20000"/>
          </a:bodyPr>
          <a:lstStyle/>
          <a:p>
            <a:pPr algn="just">
              <a:buNone/>
            </a:pPr>
            <a:r>
              <a:rPr lang="fr-FR" dirty="0" smtClean="0"/>
              <a:t>      </a:t>
            </a:r>
            <a:r>
              <a:rPr lang="fr-FR" sz="4400" b="1" dirty="0" smtClean="0"/>
              <a:t>3-Renforcement des capacités sur l’élaboration d’inventaires du patrimoine culturel immatériel avec la participation des communautés</a:t>
            </a:r>
            <a:endParaRPr lang="fr-FR" sz="4400" b="1" i="1" dirty="0" smtClean="0"/>
          </a:p>
          <a:p>
            <a:pPr>
              <a:buNone/>
            </a:pPr>
            <a:endParaRPr lang="fr-FR" i="1" dirty="0" smtClean="0"/>
          </a:p>
          <a:p>
            <a:pPr algn="just">
              <a:buNone/>
            </a:pPr>
            <a:r>
              <a:rPr lang="fr-FR" sz="3400" b="1" i="1" dirty="0" smtClean="0"/>
              <a:t>      </a:t>
            </a:r>
            <a:r>
              <a:rPr lang="fr-FR" sz="2600" b="1" i="1" u="sng" dirty="0"/>
              <a:t>Volet théorique </a:t>
            </a:r>
            <a:r>
              <a:rPr lang="fr-FR" i="1" dirty="0"/>
              <a:t>: </a:t>
            </a:r>
            <a:endParaRPr lang="fr-FR" i="1" dirty="0" smtClean="0"/>
          </a:p>
          <a:p>
            <a:pPr algn="just">
              <a:buNone/>
            </a:pPr>
            <a:r>
              <a:rPr lang="fr-FR" sz="2900" i="1" dirty="0"/>
              <a:t>	</a:t>
            </a:r>
            <a:r>
              <a:rPr lang="fr-FR" sz="2900" dirty="0" smtClean="0"/>
              <a:t>Ces </a:t>
            </a:r>
            <a:r>
              <a:rPr lang="fr-FR" sz="2900" dirty="0"/>
              <a:t>ateliers </a:t>
            </a:r>
            <a:r>
              <a:rPr lang="fr-FR" sz="2900" dirty="0" smtClean="0"/>
              <a:t>suivent </a:t>
            </a:r>
            <a:r>
              <a:rPr lang="fr-FR" sz="2900" dirty="0"/>
              <a:t>une approche participative et intégrée en impliquant activement les divers membres des communautés </a:t>
            </a:r>
            <a:r>
              <a:rPr lang="fr-FR" sz="2900" dirty="0" smtClean="0"/>
              <a:t>concernées dans </a:t>
            </a:r>
            <a:r>
              <a:rPr lang="fr-FR" sz="2900" dirty="0"/>
              <a:t>l’optique de diffuser les bonnes pratiques en matière d’inventaire et documentation du patrimoine culturel immatériel. </a:t>
            </a:r>
          </a:p>
          <a:p>
            <a:pPr algn="just">
              <a:buFont typeface="Wingdings" pitchFamily="2" charset="2"/>
              <a:buChar char="Ø"/>
            </a:pPr>
            <a:r>
              <a:rPr lang="fr-FR" sz="2900" dirty="0" smtClean="0"/>
              <a:t>Ils s’appuient </a:t>
            </a:r>
            <a:r>
              <a:rPr lang="fr-FR" sz="2900" dirty="0"/>
              <a:t>sur les supports pédagogiques conçus par l’UNESCO sur l’élaboration des inventaires du patrimoine culturel immatériel avec la participation de la communauté. </a:t>
            </a:r>
            <a:endParaRPr lang="fr-FR" sz="2900" dirty="0" smtClean="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8043890" cy="4873752"/>
          </a:xfrm>
        </p:spPr>
        <p:txBody>
          <a:bodyPr>
            <a:normAutofit/>
          </a:bodyPr>
          <a:lstStyle/>
          <a:p>
            <a:pPr>
              <a:buNone/>
            </a:pPr>
            <a:r>
              <a:rPr lang="fr-FR" i="1" dirty="0" smtClean="0"/>
              <a:t>   </a:t>
            </a:r>
            <a:r>
              <a:rPr lang="fr-FR" sz="1600" b="1" i="1" u="sng" dirty="0" smtClean="0"/>
              <a:t>Volet </a:t>
            </a:r>
            <a:r>
              <a:rPr lang="fr-FR" sz="1600" b="1" i="1" u="sng" dirty="0"/>
              <a:t>pratique : </a:t>
            </a:r>
            <a:r>
              <a:rPr lang="fr-FR" sz="1600" i="1" dirty="0" smtClean="0"/>
              <a:t>Activités </a:t>
            </a:r>
            <a:r>
              <a:rPr lang="fr-FR" sz="1600" i="1" dirty="0"/>
              <a:t>d’inventaire sur le terrain avec les </a:t>
            </a:r>
            <a:r>
              <a:rPr lang="fr-FR" sz="1600" i="1" dirty="0" smtClean="0"/>
              <a:t>communautés</a:t>
            </a:r>
            <a:endParaRPr lang="fr-FR" sz="1600" dirty="0"/>
          </a:p>
          <a:p>
            <a:pPr>
              <a:buFont typeface="Wingdings" pitchFamily="2" charset="2"/>
              <a:buChar char="Ø"/>
            </a:pPr>
            <a:endParaRPr lang="fr-FR" sz="1800" dirty="0" smtClean="0"/>
          </a:p>
          <a:p>
            <a:pPr algn="just">
              <a:buFont typeface="Wingdings" pitchFamily="2" charset="2"/>
              <a:buChar char="Ø"/>
            </a:pPr>
            <a:r>
              <a:rPr lang="fr-FR" sz="1800" dirty="0" smtClean="0"/>
              <a:t>Cette </a:t>
            </a:r>
            <a:r>
              <a:rPr lang="fr-FR" sz="1800" dirty="0"/>
              <a:t>activité s’inscrit dans la continuité de l’atelier sur l’inventaire et constitue une phase pratique de conduite d’inventaires sur le terrain avec les communautés. </a:t>
            </a:r>
            <a:endParaRPr lang="fr-FR" sz="1800" dirty="0" smtClean="0"/>
          </a:p>
          <a:p>
            <a:pPr algn="just">
              <a:buFont typeface="Wingdings" pitchFamily="2" charset="2"/>
              <a:buChar char="Ø"/>
            </a:pPr>
            <a:endParaRPr lang="fr-FR" sz="1800" dirty="0" smtClean="0"/>
          </a:p>
          <a:p>
            <a:pPr algn="just">
              <a:buFont typeface="Wingdings" pitchFamily="2" charset="2"/>
              <a:buChar char="Ø"/>
            </a:pPr>
            <a:r>
              <a:rPr lang="fr-FR" sz="1800" dirty="0" smtClean="0"/>
              <a:t>Le </a:t>
            </a:r>
            <a:r>
              <a:rPr lang="fr-FR" sz="1800" dirty="0"/>
              <a:t>travail de terrain </a:t>
            </a:r>
            <a:r>
              <a:rPr lang="fr-FR" sz="1800" dirty="0" smtClean="0"/>
              <a:t>n’implique </a:t>
            </a:r>
            <a:r>
              <a:rPr lang="fr-FR" sz="1800" dirty="0"/>
              <a:t>pas seulement de tester les compétences nouvellement acquises pour inventorier et documenter le patrimoine culturel immatériel, mais également de noter les défis rencontrés, en vue d’apporter de futures améliorations à la méthodologie.</a:t>
            </a:r>
          </a:p>
          <a:p>
            <a:endParaRPr lang="fr-FR" dirty="0"/>
          </a:p>
        </p:txBody>
      </p:sp>
      <p:pic>
        <p:nvPicPr>
          <p:cNvPr id="4" name="Picture 6" descr="unesco_logo_fr"/>
          <p:cNvPicPr>
            <a:picLocks noChangeAspect="1" noChangeArrowheads="1"/>
          </p:cNvPicPr>
          <p:nvPr/>
        </p:nvPicPr>
        <p:blipFill>
          <a:blip r:embed="rId2" cstate="print"/>
          <a:srcRect/>
          <a:stretch>
            <a:fillRect/>
          </a:stretch>
        </p:blipFill>
        <p:spPr bwMode="auto">
          <a:xfrm>
            <a:off x="142844" y="0"/>
            <a:ext cx="2698750"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149</TotalTime>
  <Words>733</Words>
  <Application>Microsoft Office PowerPoint</Application>
  <PresentationFormat>Affichage à l'écran (4:3)</PresentationFormat>
  <Paragraphs>60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Oriel</vt:lpstr>
      <vt:lpstr> Sauvegarde du patrimoine culturel immatériel à travers le renforcement des capacités nationales au Maroc, en Mauritanie et en Tunisie</vt:lpstr>
      <vt:lpstr> Fiche technique du projet</vt:lpstr>
      <vt:lpstr>Objectifs du projet</vt:lpstr>
      <vt:lpstr>Présentation PowerPoint</vt:lpstr>
      <vt:lpstr>Les activités de mise en œuvre du Projet</vt:lpstr>
      <vt:lpstr>Présentation PowerPoint</vt:lpstr>
      <vt:lpstr>Présentation PowerPoint</vt:lpstr>
      <vt:lpstr>Présentation PowerPoint</vt:lpstr>
      <vt:lpstr>Présentation PowerPoint</vt:lpstr>
      <vt:lpstr>Présentation PowerPoint</vt:lpstr>
      <vt:lpstr>Enseignements tirés et defis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Sauvegarde du patrimoine culturel immatériel à travers le renforcement des capacités nationales au Maroc, en Mauritanie et en Tunisie</dc:title>
  <dc:creator>Allam Sanae</dc:creator>
  <cp:lastModifiedBy>Mohamed Ouldkhattar</cp:lastModifiedBy>
  <cp:revision>21</cp:revision>
  <dcterms:created xsi:type="dcterms:W3CDTF">2013-10-11T11:29:40Z</dcterms:created>
  <dcterms:modified xsi:type="dcterms:W3CDTF">2015-10-01T07:14:24Z</dcterms:modified>
</cp:coreProperties>
</file>