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77" r:id="rId3"/>
    <p:sldId id="267" r:id="rId4"/>
    <p:sldId id="284" r:id="rId5"/>
    <p:sldId id="288" r:id="rId6"/>
    <p:sldId id="285" r:id="rId7"/>
    <p:sldId id="286" r:id="rId8"/>
    <p:sldId id="287" r:id="rId9"/>
    <p:sldId id="291" r:id="rId10"/>
    <p:sldId id="289" r:id="rId11"/>
    <p:sldId id="293" r:id="rId12"/>
    <p:sldId id="292" r:id="rId13"/>
    <p:sldId id="300" r:id="rId14"/>
    <p:sldId id="290" r:id="rId15"/>
    <p:sldId id="295" r:id="rId16"/>
    <p:sldId id="294" r:id="rId17"/>
    <p:sldId id="296" r:id="rId18"/>
    <p:sldId id="298" r:id="rId19"/>
    <p:sldId id="297" r:id="rId20"/>
    <p:sldId id="301" r:id="rId21"/>
    <p:sldId id="299" r:id="rId2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562E"/>
    <a:srgbClr val="514A40"/>
    <a:srgbClr val="F2F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2665" autoAdjust="0"/>
  </p:normalViewPr>
  <p:slideViewPr>
    <p:cSldViewPr snapToGrid="0">
      <p:cViewPr>
        <p:scale>
          <a:sx n="66" d="100"/>
          <a:sy n="66" d="100"/>
        </p:scale>
        <p:origin x="-696" y="72"/>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latinLnBrk="0">
              <a:defRPr kumimoji="1" lang="ja-JP" sz="1200"/>
            </a:lvl1pPr>
          </a:lstStyle>
          <a:p>
            <a:endParaRPr kumimoji="1" lang="ja-JP" dirty="0">
              <a:ea typeface="Meiryo UI" panose="020B0604030504040204" pitchFamily="50" charset="-128"/>
            </a:endParaRPr>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latinLnBrk="0">
              <a:defRPr kumimoji="1" lang="ja-JP" sz="1200"/>
            </a:lvl1pPr>
          </a:lstStyle>
          <a:p>
            <a:fld id="{65DD71D7-55AC-46BD-81B3-09AB2F9EFBD8}" type="datetimeFigureOut">
              <a:rPr kumimoji="1" lang="en-US" altLang="ja-JP" smtClean="0">
                <a:ea typeface="Meiryo UI" panose="020B0604030504040204" pitchFamily="50" charset="-128"/>
              </a:rPr>
              <a:t>7/2/2015</a:t>
            </a:fld>
            <a:endParaRPr kumimoji="1" lang="ja-JP" dirty="0">
              <a:ea typeface="Meiryo UI" panose="020B0604030504040204" pitchFamily="50" charset="-128"/>
            </a:endParaRPr>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latinLnBrk="0">
              <a:defRPr kumimoji="1" lang="ja-JP" sz="1200"/>
            </a:lvl1pPr>
          </a:lstStyle>
          <a:p>
            <a:endParaRPr kumimoji="1" lang="ja-JP" dirty="0">
              <a:ea typeface="Meiryo UI" panose="020B0604030504040204" pitchFamily="50" charset="-128"/>
            </a:endParaRPr>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latinLnBrk="0">
              <a:defRPr kumimoji="1" lang="ja-JP" sz="1200"/>
            </a:lvl1pPr>
          </a:lstStyle>
          <a:p>
            <a:fld id="{2840BD58-3BFF-4EAF-BB8B-AC67FE801E47}" type="slidenum">
              <a:rPr kumimoji="1" lang="ja-JP" smtClean="0">
                <a:ea typeface="Meiryo UI" panose="020B0604030504040204" pitchFamily="50" charset="-128"/>
              </a:rPr>
              <a:t>‹#›</a:t>
            </a:fld>
            <a:endParaRPr kumimoji="1" lang="ja-JP" dirty="0">
              <a:ea typeface="Meiryo UI" panose="020B0604030504040204" pitchFamily="50" charset="-128"/>
            </a:endParaRPr>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latinLnBrk="0">
              <a:defRPr kumimoji="1" lang="ja-JP" sz="1200">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latinLnBrk="0">
              <a:defRPr kumimoji="1" lang="ja-JP" sz="1200">
                <a:ea typeface="Meiryo UI" panose="020B0604030504040204" pitchFamily="50" charset="-128"/>
              </a:defRPr>
            </a:lvl1pPr>
          </a:lstStyle>
          <a:p>
            <a:fld id="{1F89424F-BB59-4F4E-9822-4CA3E770FFD2}" type="datetimeFigureOut">
              <a:rPr lang="en-US" altLang="ja-JP" smtClean="0"/>
              <a:pPr/>
              <a:t>7/2/2015</a:t>
            </a:fld>
            <a:endParaRPr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kumimoji="1" lang="ja-JP" dirty="0"/>
          </a:p>
        </p:txBody>
      </p:sp>
      <p:sp>
        <p:nvSpPr>
          <p:cNvPr id="5" name="ノート プレースホルダー 4"/>
          <p:cNvSpPr>
            <a:spLocks noGrp="1"/>
          </p:cNvSpPr>
          <p:nvPr>
            <p:ph type="body" sz="quarter" idx="3"/>
          </p:nvPr>
        </p:nvSpPr>
        <p:spPr>
          <a:xfrm>
            <a:off x="673577" y="4748163"/>
            <a:ext cx="5388610" cy="3329881"/>
          </a:xfrm>
          <a:prstGeom prst="rect">
            <a:avLst/>
          </a:prstGeom>
        </p:spPr>
        <p:txBody>
          <a:bodyPr vert="horz" lIns="91440" tIns="45720" rIns="91440" bIns="45720" rtlCol="0"/>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latinLnBrk="0">
              <a:defRPr kumimoji="1" lang="ja-JP" sz="1200">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latinLnBrk="0">
              <a:defRPr kumimoji="1" lang="ja-JP" sz="1200">
                <a:ea typeface="Meiryo UI" panose="020B0604030504040204" pitchFamily="50" charset="-128"/>
              </a:defRPr>
            </a:lvl1pPr>
          </a:lstStyle>
          <a:p>
            <a:fld id="{68322CDD-9D6C-4F63-9EC2-648226624108}" type="slidenum">
              <a:rPr lang="en-US" altLang="ja-JP" smtClean="0"/>
              <a:pPr/>
              <a:t>‹#›</a:t>
            </a:fld>
            <a:endParaRPr lang="en-US" altLang="ja-JP"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eiryo UI" panose="020B0604030504040204" pitchFamily="50" charset="-128"/>
        <a:cs typeface="+mn-cs"/>
      </a:defRPr>
    </a:lvl1pPr>
    <a:lvl2pPr marL="457200" algn="l" defTabSz="914400" rtl="0" eaLnBrk="1" latinLnBrk="0" hangingPunct="1">
      <a:defRPr kumimoji="1" lang="ja-JP" sz="1200" kern="1200">
        <a:solidFill>
          <a:schemeClr val="tx1"/>
        </a:solidFill>
        <a:latin typeface="+mn-lt"/>
        <a:ea typeface="Meiryo UI" panose="020B0604030504040204" pitchFamily="50" charset="-128"/>
        <a:cs typeface="+mn-cs"/>
      </a:defRPr>
    </a:lvl2pPr>
    <a:lvl3pPr marL="914400" algn="l" defTabSz="914400" rtl="0" eaLnBrk="1" latinLnBrk="0" hangingPunct="1">
      <a:defRPr kumimoji="1" lang="ja-JP" sz="1200" kern="1200">
        <a:solidFill>
          <a:schemeClr val="tx1"/>
        </a:solidFill>
        <a:latin typeface="+mn-lt"/>
        <a:ea typeface="Meiryo UI" panose="020B0604030504040204" pitchFamily="50" charset="-128"/>
        <a:cs typeface="+mn-cs"/>
      </a:defRPr>
    </a:lvl3pPr>
    <a:lvl4pPr marL="1371600" algn="l" defTabSz="914400" rtl="0" eaLnBrk="1" latinLnBrk="0" hangingPunct="1">
      <a:defRPr kumimoji="1" lang="ja-JP" sz="1200" kern="1200">
        <a:solidFill>
          <a:schemeClr val="tx1"/>
        </a:solidFill>
        <a:latin typeface="+mn-lt"/>
        <a:ea typeface="Meiryo UI" panose="020B0604030504040204" pitchFamily="50" charset="-128"/>
        <a:cs typeface="+mn-cs"/>
      </a:defRPr>
    </a:lvl4pPr>
    <a:lvl5pPr marL="1828800" algn="l" defTabSz="914400" rtl="0" eaLnBrk="1" latinLnBrk="0" hangingPunct="1">
      <a:defRPr kumimoji="1" lang="ja-JP" sz="1200" kern="1200">
        <a:solidFill>
          <a:schemeClr val="tx1"/>
        </a:solidFill>
        <a:latin typeface="+mn-lt"/>
        <a:ea typeface="Meiryo UI" panose="020B0604030504040204" pitchFamily="50" charset="-128"/>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1</a:t>
            </a:fld>
            <a:endParaRPr lang="en-US" altLang="ja-JP" dirty="0"/>
          </a:p>
        </p:txBody>
      </p:sp>
    </p:spTree>
    <p:extLst>
      <p:ext uri="{BB962C8B-B14F-4D97-AF65-F5344CB8AC3E}">
        <p14:creationId xmlns:p14="http://schemas.microsoft.com/office/powerpoint/2010/main" val="1616052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10</a:t>
            </a:fld>
            <a:endParaRPr lang="en-US" altLang="ja-JP" dirty="0"/>
          </a:p>
        </p:txBody>
      </p:sp>
    </p:spTree>
    <p:extLst>
      <p:ext uri="{BB962C8B-B14F-4D97-AF65-F5344CB8AC3E}">
        <p14:creationId xmlns:p14="http://schemas.microsoft.com/office/powerpoint/2010/main" val="2129239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11</a:t>
            </a:fld>
            <a:endParaRPr lang="en-US" altLang="ja-JP" dirty="0"/>
          </a:p>
        </p:txBody>
      </p:sp>
    </p:spTree>
    <p:extLst>
      <p:ext uri="{BB962C8B-B14F-4D97-AF65-F5344CB8AC3E}">
        <p14:creationId xmlns:p14="http://schemas.microsoft.com/office/powerpoint/2010/main" val="3825403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p>
          <a:p>
            <a:r>
              <a:rPr kumimoji="1" lang="en-US" altLang="ja-JP" dirty="0" smtClean="0"/>
              <a:t>2.</a:t>
            </a:r>
            <a:endParaRPr kumimoji="1" lang="ja-JP" altLang="en-US"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12</a:t>
            </a:fld>
            <a:endParaRPr lang="en-US" altLang="ja-JP" dirty="0"/>
          </a:p>
        </p:txBody>
      </p:sp>
    </p:spTree>
    <p:extLst>
      <p:ext uri="{BB962C8B-B14F-4D97-AF65-F5344CB8AC3E}">
        <p14:creationId xmlns:p14="http://schemas.microsoft.com/office/powerpoint/2010/main" val="861618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 3b.</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IRCI</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will</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review the agenda.</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3c.</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IRCI will circulate documents four weeks before GBM.</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3d.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An article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concerning conflicts of interest will be added to the Rule of Administration for GB of IRCI.</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IRCI seeks for the Board candidate in accordance with the criteria.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2400" dirty="0" smtClean="0">
              <a:latin typeface="Meiryo UI" panose="020B0604030504040204" pitchFamily="50" charset="-128"/>
              <a:cs typeface="Meiryo UI" panose="020B0604030504040204" pitchFamily="50"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2400" dirty="0" smtClean="0">
              <a:latin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13</a:t>
            </a:fld>
            <a:endParaRPr lang="en-US" altLang="ja-JP" dirty="0"/>
          </a:p>
        </p:txBody>
      </p:sp>
    </p:spTree>
    <p:extLst>
      <p:ext uri="{BB962C8B-B14F-4D97-AF65-F5344CB8AC3E}">
        <p14:creationId xmlns:p14="http://schemas.microsoft.com/office/powerpoint/2010/main" val="3897696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cs typeface="Meiryo UI" panose="020B0604030504040204" pitchFamily="50" charset="-128"/>
              </a:rPr>
              <a:t>4a.,</a:t>
            </a:r>
            <a:r>
              <a:rPr lang="en-US" altLang="ja-JP" sz="1200" baseline="0" dirty="0" smtClean="0">
                <a:latin typeface="Meiryo UI" panose="020B0604030504040204" pitchFamily="50" charset="-128"/>
                <a:cs typeface="Meiryo UI" panose="020B0604030504040204" pitchFamily="50" charset="-128"/>
              </a:rPr>
              <a:t> 4b. </a:t>
            </a:r>
            <a:r>
              <a:rPr lang="ja-JP" altLang="en-US" sz="1200" dirty="0" smtClean="0">
                <a:latin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cs typeface="Meiryo UI" panose="020B0604030504040204" pitchFamily="50" charset="-128"/>
              </a:rPr>
              <a:t>IRCI seeks for the candidate in accordance with the criteria and number of advisory body member will be augmented to satisfy the diversities.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cs typeface="Meiryo UI" panose="020B0604030504040204" pitchFamily="50" charset="-128"/>
              </a:rPr>
              <a:t>4c. </a:t>
            </a:r>
            <a:r>
              <a:rPr lang="ja-JP" altLang="en-US" sz="1200" dirty="0" smtClean="0">
                <a:latin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cs typeface="Meiryo UI" panose="020B0604030504040204" pitchFamily="50" charset="-128"/>
              </a:rPr>
              <a:t>IRCI</a:t>
            </a:r>
            <a:r>
              <a:rPr lang="en-US" altLang="ja-JP" sz="1200" baseline="0" dirty="0" smtClean="0">
                <a:latin typeface="Meiryo UI" panose="020B0604030504040204" pitchFamily="50" charset="-128"/>
                <a:cs typeface="Meiryo UI" panose="020B0604030504040204" pitchFamily="50" charset="-128"/>
              </a:rPr>
              <a:t> is preparing the device for e</a:t>
            </a:r>
            <a:r>
              <a:rPr lang="en-US" altLang="ja-JP" sz="1200" dirty="0" smtClean="0">
                <a:latin typeface="Meiryo UI" panose="020B0604030504040204" pitchFamily="50" charset="-128"/>
                <a:cs typeface="Meiryo UI" panose="020B0604030504040204" pitchFamily="50" charset="-128"/>
              </a:rPr>
              <a:t>lectronic</a:t>
            </a:r>
            <a:r>
              <a:rPr lang="en-US" altLang="ja-JP" sz="1200" baseline="0" dirty="0" smtClean="0">
                <a:latin typeface="Meiryo UI" panose="020B0604030504040204" pitchFamily="50" charset="-128"/>
                <a:cs typeface="Meiryo UI" panose="020B0604030504040204" pitchFamily="50" charset="-128"/>
              </a:rPr>
              <a:t> meeting and the ways for utilization of their expertise.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200" baseline="0" dirty="0" smtClean="0">
                <a:latin typeface="Meiryo UI" panose="020B0604030504040204" pitchFamily="50" charset="-128"/>
                <a:cs typeface="Meiryo UI" panose="020B0604030504040204" pitchFamily="50" charset="-128"/>
              </a:rPr>
              <a:t>4d. </a:t>
            </a:r>
            <a:r>
              <a:rPr lang="ja-JP" altLang="en-US" sz="1200" dirty="0" smtClean="0">
                <a:latin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cs typeface="Meiryo UI" panose="020B0604030504040204" pitchFamily="50" charset="-128"/>
              </a:rPr>
              <a:t>IRCI held two liaison meeting in April and June, which a Board member and the representative of Advisory Body attended with relevant stake holders’ observation, also contributing to the on-time preparation for GBM documents.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2400" dirty="0" smtClean="0">
              <a:latin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14</a:t>
            </a:fld>
            <a:endParaRPr lang="en-US" altLang="ja-JP" dirty="0"/>
          </a:p>
        </p:txBody>
      </p:sp>
    </p:spTree>
    <p:extLst>
      <p:ext uri="{BB962C8B-B14F-4D97-AF65-F5344CB8AC3E}">
        <p14:creationId xmlns:p14="http://schemas.microsoft.com/office/powerpoint/2010/main" val="2172530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cs typeface="Meiryo UI" panose="020B0604030504040204" pitchFamily="50" charset="-128"/>
              </a:rPr>
              <a:t>4e. </a:t>
            </a:r>
            <a:r>
              <a:rPr lang="ja-JP" altLang="en-US" sz="1200" dirty="0" smtClean="0">
                <a:latin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cs typeface="Meiryo UI" panose="020B0604030504040204" pitchFamily="50" charset="-128"/>
              </a:rPr>
              <a:t>IRCI</a:t>
            </a:r>
            <a:r>
              <a:rPr lang="en-US" altLang="ja-JP" sz="1200" baseline="0" dirty="0" smtClean="0">
                <a:latin typeface="Meiryo UI" panose="020B0604030504040204" pitchFamily="50" charset="-128"/>
                <a:cs typeface="Meiryo UI" panose="020B0604030504040204" pitchFamily="50" charset="-128"/>
              </a:rPr>
              <a:t> is preparing the device for e</a:t>
            </a:r>
            <a:r>
              <a:rPr lang="en-US" altLang="ja-JP" sz="1200" dirty="0" smtClean="0">
                <a:latin typeface="Meiryo UI" panose="020B0604030504040204" pitchFamily="50" charset="-128"/>
                <a:cs typeface="Meiryo UI" panose="020B0604030504040204" pitchFamily="50" charset="-128"/>
              </a:rPr>
              <a:t>lectronic</a:t>
            </a:r>
            <a:r>
              <a:rPr lang="en-US" altLang="ja-JP" sz="1200" baseline="0" dirty="0" smtClean="0">
                <a:latin typeface="Meiryo UI" panose="020B0604030504040204" pitchFamily="50" charset="-128"/>
                <a:cs typeface="Meiryo UI" panose="020B0604030504040204" pitchFamily="50" charset="-128"/>
              </a:rPr>
              <a:t> meeting and the ways for utilization of their expertise.</a:t>
            </a:r>
            <a:endParaRPr lang="en-US" altLang="ja-JP" sz="1200" dirty="0" smtClean="0">
              <a:latin typeface="Meiryo UI" panose="020B0604030504040204" pitchFamily="50" charset="-128"/>
              <a:cs typeface="Meiryo UI" panose="020B0604030504040204" pitchFamily="50"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eiryo UI" panose="020B0604030504040204" pitchFamily="50" charset="-128"/>
              <a:cs typeface="Meiryo UI" panose="020B0604030504040204" pitchFamily="50"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cs typeface="Meiryo UI" panose="020B0604030504040204" pitchFamily="50" charset="-128"/>
              </a:rPr>
              <a:t>4f. </a:t>
            </a:r>
            <a:r>
              <a:rPr lang="ja-JP" altLang="en-US" sz="1200" dirty="0" smtClean="0">
                <a:latin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cs typeface="Meiryo UI" panose="020B0604030504040204" pitchFamily="50" charset="-128"/>
              </a:rPr>
              <a:t>IRCI will submit the terms of references of Advisory Body to the next GBM in addition to the rules for the Advisory Body,  to more clearly define the role of it and its members. In the </a:t>
            </a:r>
            <a:r>
              <a:rPr lang="en-US" altLang="ja-JP" sz="1200" dirty="0" err="1" smtClean="0">
                <a:latin typeface="Meiryo UI" panose="020B0604030504040204" pitchFamily="50" charset="-128"/>
                <a:cs typeface="Meiryo UI" panose="020B0604030504040204" pitchFamily="50" charset="-128"/>
              </a:rPr>
              <a:t>ToR</a:t>
            </a:r>
            <a:r>
              <a:rPr lang="en-US" altLang="ja-JP" sz="1200" dirty="0" smtClean="0">
                <a:latin typeface="Meiryo UI" panose="020B0604030504040204" pitchFamily="50" charset="-128"/>
                <a:cs typeface="Meiryo UI" panose="020B0604030504040204" pitchFamily="50" charset="-128"/>
              </a:rPr>
              <a:t>, the recommendations are reflected including the use of electric measures.</a:t>
            </a:r>
          </a:p>
          <a:p>
            <a:endParaRPr kumimoji="1" lang="ja-JP" altLang="en-US" sz="1200"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15</a:t>
            </a:fld>
            <a:endParaRPr lang="en-US" altLang="ja-JP" dirty="0"/>
          </a:p>
        </p:txBody>
      </p:sp>
    </p:spTree>
    <p:extLst>
      <p:ext uri="{BB962C8B-B14F-4D97-AF65-F5344CB8AC3E}">
        <p14:creationId xmlns:p14="http://schemas.microsoft.com/office/powerpoint/2010/main" val="714811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Since the </a:t>
            </a:r>
            <a:r>
              <a:rPr lang="en-US" altLang="ja-JP" sz="1200" dirty="0" err="1" smtClean="0">
                <a:latin typeface="Meiryo UI" panose="020B0604030504040204" pitchFamily="50" charset="-128"/>
                <a:ea typeface="Meiryo UI" panose="020B0604030504040204" pitchFamily="50" charset="-128"/>
                <a:cs typeface="Meiryo UI" panose="020B0604030504040204" pitchFamily="50" charset="-128"/>
              </a:rPr>
              <a:t>Sozopol</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meeting, IRCI has been trying to adopt RBM Framework. PDM was adopted at 2nd GBM in the year 2013 and according to this recommendation, IRCI is trying to realign the work </a:t>
            </a:r>
            <a:r>
              <a:rPr lang="en-US" altLang="ja-JP" sz="1200" dirty="0" err="1" smtClean="0">
                <a:latin typeface="Meiryo UI" panose="020B0604030504040204" pitchFamily="50" charset="-128"/>
                <a:ea typeface="Meiryo UI" panose="020B0604030504040204" pitchFamily="50" charset="-128"/>
                <a:cs typeface="Meiryo UI" panose="020B0604030504040204" pitchFamily="50" charset="-128"/>
              </a:rPr>
              <a:t>programme</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more close to MLAs and SOs.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6.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7. </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16</a:t>
            </a:fld>
            <a:endParaRPr lang="en-US" altLang="ja-JP" dirty="0"/>
          </a:p>
        </p:txBody>
      </p:sp>
    </p:spTree>
    <p:extLst>
      <p:ext uri="{BB962C8B-B14F-4D97-AF65-F5344CB8AC3E}">
        <p14:creationId xmlns:p14="http://schemas.microsoft.com/office/powerpoint/2010/main" val="3628447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8a.</a:t>
            </a:r>
            <a:r>
              <a:rPr kumimoji="1" lang="en-US" altLang="ja-JP"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Since the </a:t>
            </a:r>
            <a:r>
              <a:rPr lang="en-US" altLang="ja-JP" sz="1200" dirty="0" err="1" smtClean="0">
                <a:latin typeface="Meiryo UI" panose="020B0604030504040204" pitchFamily="50" charset="-128"/>
                <a:ea typeface="Meiryo UI" panose="020B0604030504040204" pitchFamily="50" charset="-128"/>
                <a:cs typeface="Meiryo UI" panose="020B0604030504040204" pitchFamily="50" charset="-128"/>
              </a:rPr>
              <a:t>Sozopol</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meeting, IRCI has been trying to adopt RBM Framework. PDM was adopted at 2nd GBM in the year 2013 and according to this recommendation, IRCI is trying to realign the work </a:t>
            </a:r>
            <a:r>
              <a:rPr lang="en-US" altLang="ja-JP" sz="1200" dirty="0" err="1" smtClean="0">
                <a:latin typeface="Meiryo UI" panose="020B0604030504040204" pitchFamily="50" charset="-128"/>
                <a:ea typeface="Meiryo UI" panose="020B0604030504040204" pitchFamily="50" charset="-128"/>
                <a:cs typeface="Meiryo UI" panose="020B0604030504040204" pitchFamily="50" charset="-128"/>
              </a:rPr>
              <a:t>programme</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more close to MLAs and SOs.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8b.,</a:t>
            </a:r>
            <a:r>
              <a:rPr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 8c. </a:t>
            </a:r>
            <a:r>
              <a:rPr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IRCI is trying to satisfy the recommendations by adding Advisory Body members or cooperating institutes and researchers.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8d.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By</a:t>
            </a:r>
            <a:r>
              <a:rPr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 website.</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17</a:t>
            </a:fld>
            <a:endParaRPr lang="en-US" altLang="ja-JP" dirty="0"/>
          </a:p>
        </p:txBody>
      </p:sp>
    </p:spTree>
    <p:extLst>
      <p:ext uri="{BB962C8B-B14F-4D97-AF65-F5344CB8AC3E}">
        <p14:creationId xmlns:p14="http://schemas.microsoft.com/office/powerpoint/2010/main" val="3906277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cs typeface="Meiryo UI" panose="020B0604030504040204" pitchFamily="50" charset="-128"/>
              </a:rPr>
              <a:t>9. </a:t>
            </a:r>
            <a:r>
              <a:rPr lang="ja-JP" altLang="en-US" sz="1200" dirty="0" smtClean="0">
                <a:latin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cs typeface="Meiryo UI" panose="020B0604030504040204" pitchFamily="50" charset="-128"/>
              </a:rPr>
              <a:t>IRCI is planning to hold an international conference in Japan in the year 2016 in cooperation with research institutions and researchers in the Asia-Pacific Region. IRCI appreciated it very much if C2 </a:t>
            </a:r>
            <a:r>
              <a:rPr lang="en-US" altLang="ja-JP" sz="1200" dirty="0" err="1" smtClean="0">
                <a:latin typeface="Meiryo UI" panose="020B0604030504040204" pitchFamily="50" charset="-128"/>
                <a:cs typeface="Meiryo UI" panose="020B0604030504040204" pitchFamily="50" charset="-128"/>
              </a:rPr>
              <a:t>Centres</a:t>
            </a:r>
            <a:r>
              <a:rPr lang="en-US" altLang="ja-JP" sz="1200" dirty="0" smtClean="0">
                <a:latin typeface="Meiryo UI" panose="020B0604030504040204" pitchFamily="50" charset="-128"/>
                <a:cs typeface="Meiryo UI" panose="020B0604030504040204" pitchFamily="50" charset="-128"/>
              </a:rPr>
              <a:t> concerning ICH safeguarding would help us. </a:t>
            </a:r>
          </a:p>
          <a:p>
            <a:endParaRPr kumimoji="1" lang="ja-JP" altLang="en-US"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18</a:t>
            </a:fld>
            <a:endParaRPr lang="en-US" altLang="ja-JP" dirty="0"/>
          </a:p>
        </p:txBody>
      </p:sp>
    </p:spTree>
    <p:extLst>
      <p:ext uri="{BB962C8B-B14F-4D97-AF65-F5344CB8AC3E}">
        <p14:creationId xmlns:p14="http://schemas.microsoft.com/office/powerpoint/2010/main" val="2345316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cs typeface="Meiryo UI" panose="020B0604030504040204" pitchFamily="50" charset="-128"/>
              </a:rPr>
              <a:t>11. </a:t>
            </a:r>
            <a:r>
              <a:rPr lang="ja-JP" altLang="en-US" sz="1200" dirty="0" smtClean="0">
                <a:latin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cs typeface="Meiryo UI" panose="020B0604030504040204" pitchFamily="50" charset="-128"/>
              </a:rPr>
              <a:t>IRCI tries to equip audio meeting facilities and provide it with free access to major e-journals within the limitation of budget. To complement audio meeting facility, IRCI is preparing a mailing list to realize communication among a liaison Board member, Advisory Body member and IRCI staffs.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2400" dirty="0" smtClean="0">
              <a:latin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19</a:t>
            </a:fld>
            <a:endParaRPr lang="en-US" altLang="ja-JP" dirty="0"/>
          </a:p>
        </p:txBody>
      </p:sp>
    </p:spTree>
    <p:extLst>
      <p:ext uri="{BB962C8B-B14F-4D97-AF65-F5344CB8AC3E}">
        <p14:creationId xmlns:p14="http://schemas.microsoft.com/office/powerpoint/2010/main" val="152937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2</a:t>
            </a:fld>
            <a:endParaRPr lang="en-US" altLang="ja-JP" dirty="0"/>
          </a:p>
        </p:txBody>
      </p:sp>
    </p:spTree>
    <p:extLst>
      <p:ext uri="{BB962C8B-B14F-4D97-AF65-F5344CB8AC3E}">
        <p14:creationId xmlns:p14="http://schemas.microsoft.com/office/powerpoint/2010/main" val="172412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20</a:t>
            </a:fld>
            <a:endParaRPr lang="en-US" altLang="ja-JP" dirty="0"/>
          </a:p>
        </p:txBody>
      </p:sp>
    </p:spTree>
    <p:extLst>
      <p:ext uri="{BB962C8B-B14F-4D97-AF65-F5344CB8AC3E}">
        <p14:creationId xmlns:p14="http://schemas.microsoft.com/office/powerpoint/2010/main" val="290319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3</a:t>
            </a:fld>
            <a:endParaRPr lang="en-US" altLang="ja-JP" dirty="0"/>
          </a:p>
        </p:txBody>
      </p:sp>
    </p:spTree>
    <p:extLst>
      <p:ext uri="{BB962C8B-B14F-4D97-AF65-F5344CB8AC3E}">
        <p14:creationId xmlns:p14="http://schemas.microsoft.com/office/powerpoint/2010/main" val="72594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4</a:t>
            </a:fld>
            <a:endParaRPr lang="en-US" altLang="ja-JP" dirty="0"/>
          </a:p>
        </p:txBody>
      </p:sp>
    </p:spTree>
    <p:extLst>
      <p:ext uri="{BB962C8B-B14F-4D97-AF65-F5344CB8AC3E}">
        <p14:creationId xmlns:p14="http://schemas.microsoft.com/office/powerpoint/2010/main" val="368965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5</a:t>
            </a:fld>
            <a:endParaRPr lang="en-US" altLang="ja-JP" dirty="0"/>
          </a:p>
        </p:txBody>
      </p:sp>
    </p:spTree>
    <p:extLst>
      <p:ext uri="{BB962C8B-B14F-4D97-AF65-F5344CB8AC3E}">
        <p14:creationId xmlns:p14="http://schemas.microsoft.com/office/powerpoint/2010/main" val="350101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6</a:t>
            </a:fld>
            <a:endParaRPr lang="en-US" altLang="ja-JP" dirty="0"/>
          </a:p>
        </p:txBody>
      </p:sp>
    </p:spTree>
    <p:extLst>
      <p:ext uri="{BB962C8B-B14F-4D97-AF65-F5344CB8AC3E}">
        <p14:creationId xmlns:p14="http://schemas.microsoft.com/office/powerpoint/2010/main" val="45385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7</a:t>
            </a:fld>
            <a:endParaRPr lang="en-US" altLang="ja-JP" dirty="0"/>
          </a:p>
        </p:txBody>
      </p:sp>
    </p:spTree>
    <p:extLst>
      <p:ext uri="{BB962C8B-B14F-4D97-AF65-F5344CB8AC3E}">
        <p14:creationId xmlns:p14="http://schemas.microsoft.com/office/powerpoint/2010/main" val="374492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8</a:t>
            </a:fld>
            <a:endParaRPr lang="en-US" altLang="ja-JP" dirty="0"/>
          </a:p>
        </p:txBody>
      </p:sp>
    </p:spTree>
    <p:extLst>
      <p:ext uri="{BB962C8B-B14F-4D97-AF65-F5344CB8AC3E}">
        <p14:creationId xmlns:p14="http://schemas.microsoft.com/office/powerpoint/2010/main" val="66297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8322CDD-9D6C-4F63-9EC2-648226624108}" type="slidenum">
              <a:rPr lang="en-US" altLang="ja-JP" smtClean="0"/>
              <a:pPr/>
              <a:t>9</a:t>
            </a:fld>
            <a:endParaRPr lang="en-US" altLang="ja-JP" dirty="0"/>
          </a:p>
        </p:txBody>
      </p:sp>
    </p:spTree>
    <p:extLst>
      <p:ext uri="{BB962C8B-B14F-4D97-AF65-F5344CB8AC3E}">
        <p14:creationId xmlns:p14="http://schemas.microsoft.com/office/powerpoint/2010/main" val="1947427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6800" y="2606040"/>
            <a:ext cx="10058400" cy="2743200"/>
          </a:xfrm>
        </p:spPr>
        <p:txBody>
          <a:bodyPr anchor="b">
            <a:normAutofit/>
          </a:bodyPr>
          <a:lstStyle>
            <a:lvl1pPr algn="l" latinLnBrk="0">
              <a:lnSpc>
                <a:spcPct val="80000"/>
              </a:lnSpc>
              <a:defRPr kumimoji="1" lang="ja-JP" sz="5400">
                <a:solidFill>
                  <a:schemeClr val="tx1"/>
                </a:solidFill>
                <a:effectLst>
                  <a:outerShdw blurRad="38100" dist="25400" dir="18900000" algn="bl" rotWithShape="0">
                    <a:schemeClr val="bg1">
                      <a:alpha val="80000"/>
                    </a:schemeClr>
                  </a:outerShdw>
                </a:effectLst>
              </a:defRPr>
            </a:lvl1pPr>
          </a:lstStyle>
          <a:p>
            <a:r>
              <a:rPr kumimoji="1" lang="ja-JP" altLang="en-US" smtClean="0"/>
              <a:t>マスター タイトルの書式設定</a:t>
            </a:r>
            <a:endParaRPr kumimoji="1" lang="ja-JP" dirty="0"/>
          </a:p>
        </p:txBody>
      </p:sp>
      <p:sp>
        <p:nvSpPr>
          <p:cNvPr id="3" name="サブタイトル 2"/>
          <p:cNvSpPr>
            <a:spLocks noGrp="1"/>
          </p:cNvSpPr>
          <p:nvPr>
            <p:ph type="subTitle" idx="1"/>
          </p:nvPr>
        </p:nvSpPr>
        <p:spPr>
          <a:xfrm>
            <a:off x="1066800" y="5360437"/>
            <a:ext cx="10058400" cy="365760"/>
          </a:xfrm>
        </p:spPr>
        <p:txBody>
          <a:bodyPr>
            <a:normAutofit/>
          </a:bodyPr>
          <a:lstStyle>
            <a:lvl1pPr marL="0" indent="0" algn="l" latinLnBrk="0">
              <a:spcBef>
                <a:spcPts val="0"/>
              </a:spcBef>
              <a:buNone/>
              <a:defRPr kumimoji="1" lang="ja-JP" sz="1800" b="1" cap="all" baseline="0">
                <a:solidFill>
                  <a:schemeClr val="accent1"/>
                </a:solidFill>
                <a:effectLst/>
              </a:defRPr>
            </a:lvl1pPr>
            <a:lvl2pPr marL="457200" indent="0" algn="ctr" latinLnBrk="0">
              <a:buNone/>
              <a:defRPr kumimoji="1" lang="ja-JP" sz="2000"/>
            </a:lvl2pPr>
            <a:lvl3pPr marL="914400" indent="0" algn="ctr" latinLnBrk="0">
              <a:buNone/>
              <a:defRPr kumimoji="1" lang="ja-JP" sz="1800"/>
            </a:lvl3pPr>
            <a:lvl4pPr marL="1371600" indent="0" algn="ctr" latinLnBrk="0">
              <a:buNone/>
              <a:defRPr kumimoji="1" lang="ja-JP" sz="1600"/>
            </a:lvl4pPr>
            <a:lvl5pPr marL="1828800" indent="0" algn="ctr" latinLnBrk="0">
              <a:buNone/>
              <a:defRPr kumimoji="1" lang="ja-JP" sz="1600"/>
            </a:lvl5pPr>
            <a:lvl6pPr marL="2286000" indent="0" algn="ctr" latinLnBrk="0">
              <a:buNone/>
              <a:defRPr kumimoji="1" lang="ja-JP" sz="1600"/>
            </a:lvl6pPr>
            <a:lvl7pPr marL="2743200" indent="0" algn="ctr" latinLnBrk="0">
              <a:buNone/>
              <a:defRPr kumimoji="1" lang="ja-JP" sz="1600"/>
            </a:lvl7pPr>
            <a:lvl8pPr marL="3200400" indent="0" algn="ctr" latinLnBrk="0">
              <a:buNone/>
              <a:defRPr kumimoji="1" lang="ja-JP" sz="1600"/>
            </a:lvl8pPr>
            <a:lvl9pPr marL="3657600" indent="0" algn="ctr" latinLnBrk="0">
              <a:buNone/>
              <a:defRPr kumimoji="1" lang="ja-JP" sz="1600"/>
            </a:lvl9pPr>
          </a:lstStyle>
          <a:p>
            <a:r>
              <a:rPr kumimoji="1" lang="ja-JP" altLang="en-US" smtClean="0"/>
              <a:t>マスター サブタイトルの書式設定</a:t>
            </a:r>
            <a:endParaRPr kumimoji="1" lang="ja-JP" dirty="0"/>
          </a:p>
        </p:txBody>
      </p:sp>
      <p:sp>
        <p:nvSpPr>
          <p:cNvPr id="8" name="長方形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dirty="0">
              <a:ea typeface="Meiryo UI" panose="020B0604030504040204" pitchFamily="50" charset="-128"/>
            </a:endParaRPr>
          </a:p>
        </p:txBody>
      </p:sp>
      <p:sp>
        <p:nvSpPr>
          <p:cNvPr id="9" name="長方形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dirty="0">
              <a:ea typeface="Meiryo UI" panose="020B0604030504040204" pitchFamily="50" charset="-128"/>
            </a:endParaRP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525000" y="382230"/>
            <a:ext cx="1371600" cy="5561369"/>
          </a:xfrm>
        </p:spPr>
        <p:txBody>
          <a:bodyPr vert="eaVert"/>
          <a:lstStyle/>
          <a:p>
            <a:r>
              <a:rPr kumimoji="1" lang="ja-JP" altLang="en-US" smtClean="0"/>
              <a:t>マスター タイトルの書式設定</a:t>
            </a:r>
            <a:endParaRPr kumimoji="1" lang="ja-JP" dirty="0"/>
          </a:p>
        </p:txBody>
      </p:sp>
      <p:sp>
        <p:nvSpPr>
          <p:cNvPr id="3" name="縦書きテキスト プレースホルダー 2"/>
          <p:cNvSpPr>
            <a:spLocks noGrp="1"/>
          </p:cNvSpPr>
          <p:nvPr>
            <p:ph type="body" orient="vert" idx="1"/>
          </p:nvPr>
        </p:nvSpPr>
        <p:spPr>
          <a:xfrm>
            <a:off x="1295400" y="382230"/>
            <a:ext cx="7863840" cy="556137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8" name="図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タイトル 1"/>
          <p:cNvSpPr>
            <a:spLocks noGrp="1"/>
          </p:cNvSpPr>
          <p:nvPr>
            <p:ph type="title"/>
          </p:nvPr>
        </p:nvSpPr>
        <p:spPr>
          <a:xfrm>
            <a:off x="1066800" y="1565829"/>
            <a:ext cx="5943600" cy="4114800"/>
          </a:xfrm>
        </p:spPr>
        <p:txBody>
          <a:bodyPr anchor="b">
            <a:normAutofit/>
          </a:bodyPr>
          <a:lstStyle>
            <a:lvl1pPr latinLnBrk="0">
              <a:lnSpc>
                <a:spcPct val="80000"/>
              </a:lnSpc>
              <a:defRPr kumimoji="1" lang="ja-JP" sz="4400">
                <a:effectLst>
                  <a:outerShdw blurRad="38100" dist="25400" dir="18900000" algn="bl" rotWithShape="0">
                    <a:schemeClr val="bg1">
                      <a:alpha val="80000"/>
                    </a:schemeClr>
                  </a:outerShdw>
                </a:effectLst>
              </a:defRPr>
            </a:lvl1p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1066801" y="5682343"/>
            <a:ext cx="5943600" cy="410547"/>
          </a:xfrm>
        </p:spPr>
        <p:txBody>
          <a:bodyPr>
            <a:noAutofit/>
          </a:bodyPr>
          <a:lstStyle>
            <a:lvl1pPr marL="0" indent="0" latinLnBrk="0">
              <a:spcBef>
                <a:spcPts val="0"/>
              </a:spcBef>
              <a:buNone/>
              <a:defRPr kumimoji="1" lang="ja-JP" sz="1800" b="1" cap="all" baseline="0"/>
            </a:lvl1pPr>
            <a:lvl2pPr marL="457200" indent="0" latinLnBrk="0">
              <a:buNone/>
              <a:defRPr kumimoji="1" lang="ja-JP" sz="2000"/>
            </a:lvl2pPr>
            <a:lvl3pPr marL="914400" indent="0" latinLnBrk="0">
              <a:buNone/>
              <a:defRPr kumimoji="1" lang="ja-JP" sz="1800"/>
            </a:lvl3pPr>
            <a:lvl4pPr marL="1371600" indent="0" latinLnBrk="0">
              <a:buNone/>
              <a:defRPr kumimoji="1" lang="ja-JP" sz="1600"/>
            </a:lvl4pPr>
            <a:lvl5pPr marL="1828800" indent="0" latinLnBrk="0">
              <a:buNone/>
              <a:defRPr kumimoji="1" lang="ja-JP" sz="1600"/>
            </a:lvl5pPr>
            <a:lvl6pPr marL="2286000" indent="0" latinLnBrk="0">
              <a:buNone/>
              <a:defRPr kumimoji="1" lang="ja-JP" sz="1600"/>
            </a:lvl6pPr>
            <a:lvl7pPr marL="2743200" indent="0" latinLnBrk="0">
              <a:buNone/>
              <a:defRPr kumimoji="1" lang="ja-JP" sz="1600"/>
            </a:lvl7pPr>
            <a:lvl8pPr marL="3200400" indent="0" latinLnBrk="0">
              <a:buNone/>
              <a:defRPr kumimoji="1" lang="ja-JP" sz="1600"/>
            </a:lvl8pPr>
            <a:lvl9pPr marL="3657600" indent="0" latinLnBrk="0">
              <a:buNone/>
              <a:defRPr kumimoji="1" lang="ja-JP" sz="1600"/>
            </a:lvl9pPr>
          </a:lstStyle>
          <a:p>
            <a:pPr lvl="0"/>
            <a:r>
              <a:rPr kumimoji="1" lang="ja-JP" altLang="en-US" smtClean="0"/>
              <a:t>マスター テキストの書式設定</a:t>
            </a:r>
          </a:p>
        </p:txBody>
      </p:sp>
      <p:sp>
        <p:nvSpPr>
          <p:cNvPr id="9" name="長方形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dirty="0">
              <a:ea typeface="Meiryo UI" panose="020B0604030504040204" pitchFamily="50" charset="-128"/>
            </a:endParaRPr>
          </a:p>
        </p:txBody>
      </p:sp>
      <p:sp>
        <p:nvSpPr>
          <p:cNvPr id="11" name="長方形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dirty="0">
              <a:ea typeface="Meiryo UI" panose="020B0604030504040204" pitchFamily="50" charset="-128"/>
            </a:endParaRP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sz="half" idx="1"/>
          </p:nvPr>
        </p:nvSpPr>
        <p:spPr>
          <a:xfrm>
            <a:off x="1295400" y="1825625"/>
            <a:ext cx="4724400" cy="4117975"/>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800"/>
            </a:lvl6pPr>
            <a:lvl7pPr latinLnBrk="0">
              <a:defRPr kumimoji="1" lang="ja-JP" sz="1800"/>
            </a:lvl7pPr>
            <a:lvl8pPr latinLnBrk="0">
              <a:defRPr kumimoji="1" lang="ja-JP" sz="1800"/>
            </a:lvl8pPr>
            <a:lvl9pPr latinLnBrk="0">
              <a:defRPr kumimoji="1" lang="ja-JP"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コンテンツ プレースホルダー 3"/>
          <p:cNvSpPr>
            <a:spLocks noGrp="1"/>
          </p:cNvSpPr>
          <p:nvPr>
            <p:ph sz="half" idx="2"/>
          </p:nvPr>
        </p:nvSpPr>
        <p:spPr>
          <a:xfrm>
            <a:off x="6172199" y="1825625"/>
            <a:ext cx="4724400" cy="4117975"/>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800"/>
            </a:lvl6pPr>
            <a:lvl7pPr latinLnBrk="0">
              <a:defRPr kumimoji="1" lang="ja-JP" sz="1800"/>
            </a:lvl7pPr>
            <a:lvl8pPr latinLnBrk="0">
              <a:defRPr kumimoji="1" lang="ja-JP" sz="1800"/>
            </a:lvl8pPr>
            <a:lvl9pPr latinLnBrk="0">
              <a:defRPr kumimoji="1" lang="ja-JP"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日付プレースホルダー 4"/>
          <p:cNvSpPr>
            <a:spLocks noGrp="1"/>
          </p:cNvSpPr>
          <p:nvPr>
            <p:ph type="dt" sz="half" idx="10"/>
          </p:nvPr>
        </p:nvSpPr>
        <p:spPr/>
        <p:txBody>
          <a:bodyPr/>
          <a:lstStyle/>
          <a:p>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1295400" y="1828800"/>
            <a:ext cx="4727448" cy="641350"/>
          </a:xfrm>
        </p:spPr>
        <p:txBody>
          <a:bodyPr anchor="ctr">
            <a:normAutofit/>
          </a:bodyPr>
          <a:lstStyle>
            <a:lvl1pPr marL="0" indent="0" latinLnBrk="0">
              <a:spcBef>
                <a:spcPts val="0"/>
              </a:spcBef>
              <a:buNone/>
              <a:defRPr kumimoji="1" lang="ja-JP" sz="2000" b="1" cap="all" baseline="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295400" y="2470151"/>
            <a:ext cx="4727448" cy="347345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5" name="テキスト プレースホルダー 4"/>
          <p:cNvSpPr>
            <a:spLocks noGrp="1"/>
          </p:cNvSpPr>
          <p:nvPr>
            <p:ph type="body" sz="quarter" idx="3"/>
          </p:nvPr>
        </p:nvSpPr>
        <p:spPr>
          <a:xfrm>
            <a:off x="6167628" y="1828800"/>
            <a:ext cx="4727448" cy="641350"/>
          </a:xfrm>
        </p:spPr>
        <p:txBody>
          <a:bodyPr anchor="ctr">
            <a:normAutofit/>
          </a:bodyPr>
          <a:lstStyle>
            <a:lvl1pPr marL="0" indent="0" latinLnBrk="0">
              <a:spcBef>
                <a:spcPts val="0"/>
              </a:spcBef>
              <a:buNone/>
              <a:defRPr kumimoji="1" lang="ja-JP" sz="2000" b="1" cap="all" baseline="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69152" y="2470151"/>
            <a:ext cx="4727448" cy="347345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日付プレースホルダー 6"/>
          <p:cNvSpPr>
            <a:spLocks noGrp="1"/>
          </p:cNvSpPr>
          <p:nvPr>
            <p:ph type="dt" sz="half" idx="10"/>
          </p:nvPr>
        </p:nvSpPr>
        <p:spPr/>
        <p:txBody>
          <a:bodyPr/>
          <a:lstStyle/>
          <a:p>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日付プレースホルダー 2"/>
          <p:cNvSpPr>
            <a:spLocks noGrp="1"/>
          </p:cNvSpPr>
          <p:nvPr>
            <p:ph type="dt" sz="half" idx="10"/>
          </p:nvPr>
        </p:nvSpPr>
        <p:spPr/>
        <p:txBody>
          <a:bodyPr/>
          <a:lstStyle/>
          <a:p>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pic>
        <p:nvPicPr>
          <p:cNvPr id="9" name="図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長方形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dirty="0">
              <a:ea typeface="Meiryo UI" panose="020B0604030504040204" pitchFamily="50" charset="-128"/>
            </a:endParaRPr>
          </a:p>
        </p:txBody>
      </p:sp>
      <p:sp>
        <p:nvSpPr>
          <p:cNvPr id="11" name="長方形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dirty="0">
              <a:ea typeface="Meiryo UI" panose="020B0604030504040204" pitchFamily="50" charset="-128"/>
            </a:endParaRPr>
          </a:p>
        </p:txBody>
      </p:sp>
      <p:sp>
        <p:nvSpPr>
          <p:cNvPr id="2" name="タイトル 1"/>
          <p:cNvSpPr>
            <a:spLocks noGrp="1"/>
          </p:cNvSpPr>
          <p:nvPr>
            <p:ph type="title"/>
          </p:nvPr>
        </p:nvSpPr>
        <p:spPr>
          <a:xfrm>
            <a:off x="8229601" y="2514600"/>
            <a:ext cx="3474720" cy="1600200"/>
          </a:xfrm>
        </p:spPr>
        <p:txBody>
          <a:bodyPr anchor="b">
            <a:normAutofit/>
          </a:bodyPr>
          <a:lstStyle>
            <a:lvl1pPr latinLnBrk="0">
              <a:defRPr kumimoji="1" lang="ja-JP" sz="2400"/>
            </a:lvl1p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idx="1"/>
          </p:nvPr>
        </p:nvSpPr>
        <p:spPr>
          <a:xfrm>
            <a:off x="790302" y="685800"/>
            <a:ext cx="6126480" cy="54864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2000"/>
            </a:lvl6pPr>
            <a:lvl7pPr latinLnBrk="0">
              <a:defRPr kumimoji="1" lang="ja-JP" sz="2000"/>
            </a:lvl7pPr>
            <a:lvl8pPr latinLnBrk="0">
              <a:defRPr kumimoji="1" lang="ja-JP" sz="2000"/>
            </a:lvl8pPr>
            <a:lvl9pPr latinLnBrk="0">
              <a:defRPr kumimoji="1" lang="ja-JP"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テキスト プレースホルダー 3"/>
          <p:cNvSpPr>
            <a:spLocks noGrp="1"/>
          </p:cNvSpPr>
          <p:nvPr>
            <p:ph type="body" sz="half" idx="2"/>
          </p:nvPr>
        </p:nvSpPr>
        <p:spPr>
          <a:xfrm>
            <a:off x="8229600" y="4343400"/>
            <a:ext cx="3474720" cy="1188720"/>
          </a:xfrm>
        </p:spPr>
        <p:txBody>
          <a:bodyPr>
            <a:normAutofit/>
          </a:bodyPr>
          <a:lstStyle>
            <a:lvl1pPr marL="0" indent="0" latinLnBrk="0">
              <a:spcBef>
                <a:spcPts val="800"/>
              </a:spcBef>
              <a:buNone/>
              <a:defRPr kumimoji="1" lang="ja-JP" sz="16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長方形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dirty="0">
              <a:ea typeface="Meiryo UI" panose="020B0604030504040204" pitchFamily="50" charset="-128"/>
            </a:endParaRPr>
          </a:p>
        </p:txBody>
      </p:sp>
      <p:sp>
        <p:nvSpPr>
          <p:cNvPr id="10" name="長方形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dirty="0">
              <a:ea typeface="Meiryo UI" panose="020B0604030504040204" pitchFamily="50" charset="-128"/>
            </a:endParaRPr>
          </a:p>
        </p:txBody>
      </p:sp>
      <p:sp>
        <p:nvSpPr>
          <p:cNvPr id="2" name="タイトル 1"/>
          <p:cNvSpPr>
            <a:spLocks noGrp="1"/>
          </p:cNvSpPr>
          <p:nvPr>
            <p:ph type="title"/>
          </p:nvPr>
        </p:nvSpPr>
        <p:spPr>
          <a:xfrm>
            <a:off x="8229600" y="2514600"/>
            <a:ext cx="3474720" cy="1600200"/>
          </a:xfrm>
        </p:spPr>
        <p:txBody>
          <a:bodyPr anchor="b">
            <a:normAutofit/>
          </a:bodyPr>
          <a:lstStyle>
            <a:lvl1pPr latinLnBrk="0">
              <a:defRPr kumimoji="1" lang="ja-JP" sz="2400"/>
            </a:lvl1pPr>
          </a:lstStyle>
          <a:p>
            <a:r>
              <a:rPr kumimoji="1" lang="ja-JP" altLang="en-US" smtClean="0"/>
              <a:t>マスター タイトルの書式設定</a:t>
            </a:r>
            <a:endParaRPr kumimoji="1" lang="ja-JP" dirty="0"/>
          </a:p>
        </p:txBody>
      </p:sp>
      <p:sp>
        <p:nvSpPr>
          <p:cNvPr id="3" name="図プレースホルダー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latinLnBrk="0">
              <a:buNone/>
              <a:defRPr kumimoji="1" lang="ja-JP" sz="20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smtClean="0"/>
              <a:t>図を追加</a:t>
            </a:r>
            <a:endParaRPr kumimoji="1" lang="ja-JP" dirty="0"/>
          </a:p>
        </p:txBody>
      </p:sp>
      <p:sp>
        <p:nvSpPr>
          <p:cNvPr id="4" name="テキスト プレースホルダー 3"/>
          <p:cNvSpPr>
            <a:spLocks noGrp="1"/>
          </p:cNvSpPr>
          <p:nvPr>
            <p:ph type="body" sz="half" idx="2"/>
          </p:nvPr>
        </p:nvSpPr>
        <p:spPr>
          <a:xfrm>
            <a:off x="8229600" y="4343400"/>
            <a:ext cx="3474720" cy="1188720"/>
          </a:xfrm>
        </p:spPr>
        <p:txBody>
          <a:bodyPr>
            <a:normAutofit/>
          </a:bodyPr>
          <a:lstStyle>
            <a:lvl1pPr marL="0" indent="0" latinLnBrk="0">
              <a:spcBef>
                <a:spcPts val="800"/>
              </a:spcBef>
              <a:buNone/>
              <a:defRPr kumimoji="1" lang="ja-JP" sz="16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E31375A4-56A4-47D6-9801-1991572033F7}" type="slidenum">
              <a:t>‹#›</a:t>
            </a:fld>
            <a:endParaRPr kumimoji="1" lang="ja-JP"/>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長方形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dirty="0">
              <a:ea typeface="Meiryo UI" panose="020B0604030504040204" pitchFamily="50" charset="-128"/>
            </a:endParaRPr>
          </a:p>
        </p:txBody>
      </p:sp>
      <p:sp>
        <p:nvSpPr>
          <p:cNvPr id="2" name="タイトル プレースホルダー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kumimoji="1" lang="ja-JP" dirty="0"/>
              <a:t>マスター タイトルのスタイルを編集するには、ここをクリック</a:t>
            </a:r>
          </a:p>
        </p:txBody>
      </p:sp>
      <p:sp>
        <p:nvSpPr>
          <p:cNvPr id="3" name="テキスト プレースホルダー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4" name="日付プレースホルダー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latinLnBrk="0">
              <a:defRPr kumimoji="1" lang="ja-JP" sz="1000">
                <a:solidFill>
                  <a:schemeClr val="tx1"/>
                </a:solidFill>
                <a:ea typeface="Meiryo UI" panose="020B0604030504040204" pitchFamily="50" charset="-128"/>
              </a:defRPr>
            </a:lvl1pPr>
          </a:lstStyle>
          <a:p>
            <a:endParaRPr lang="ja-JP" altLang="en-US" dirty="0"/>
          </a:p>
        </p:txBody>
      </p:sp>
      <p:sp>
        <p:nvSpPr>
          <p:cNvPr id="5" name="フッター プレースホルダー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latinLnBrk="0">
              <a:defRPr kumimoji="1" lang="ja-JP" sz="1000">
                <a:solidFill>
                  <a:schemeClr val="tx1"/>
                </a:solidFill>
                <a:ea typeface="Meiryo UI" panose="020B0604030504040204"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latinLnBrk="0">
              <a:defRPr kumimoji="1" lang="ja-JP" sz="1000">
                <a:solidFill>
                  <a:schemeClr val="tx1"/>
                </a:solidFill>
                <a:ea typeface="Meiryo UI" panose="020B0604030504040204" pitchFamily="50" charset="-128"/>
              </a:defRPr>
            </a:lvl1pPr>
          </a:lstStyle>
          <a:p>
            <a:fld id="{E31375A4-56A4-47D6-9801-1991572033F7}" type="slidenum">
              <a:rPr lang="en-US" altLang="ja-JP" smtClean="0"/>
              <a:pPr/>
              <a:t>‹#›</a:t>
            </a:fld>
            <a:endParaRPr lang="en-US" altLang="ja-JP" dirty="0"/>
          </a:p>
        </p:txBody>
      </p:sp>
      <p:sp>
        <p:nvSpPr>
          <p:cNvPr id="8" name="長方形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dirty="0">
              <a:ea typeface="Meiryo UI" panose="020B0604030504040204" pitchFamily="50" charset="-128"/>
            </a:endParaRP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kumimoji="1" lang="ja-JP" sz="2800" b="1" kern="1200" cap="all" baseline="0">
          <a:solidFill>
            <a:schemeClr val="accent1"/>
          </a:solidFill>
          <a:effectLst>
            <a:outerShdw blurRad="38100" dist="25400" dir="18900000" algn="bl" rotWithShape="0">
              <a:schemeClr val="bg1">
                <a:alpha val="80000"/>
              </a:schemeClr>
            </a:outerShdw>
          </a:effectLst>
          <a:latin typeface="+mj-lt"/>
          <a:ea typeface="Meiryo UI" panose="020B0604030504040204" pitchFamily="50" charset="-128"/>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kumimoji="1" lang="ja-JP" sz="2000" kern="1200">
          <a:solidFill>
            <a:schemeClr val="tx1"/>
          </a:solidFill>
          <a:latin typeface="+mn-lt"/>
          <a:ea typeface="Meiryo UI" panose="020B0604030504040204" pitchFamily="50" charset="-128"/>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kumimoji="1" lang="ja-JP" sz="1800" kern="1200">
          <a:solidFill>
            <a:schemeClr val="tx1"/>
          </a:solidFill>
          <a:latin typeface="+mn-lt"/>
          <a:ea typeface="Meiryo UI" panose="020B0604030504040204" pitchFamily="50" charset="-128"/>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kumimoji="1" lang="ja-JP" sz="1600" kern="1200">
          <a:solidFill>
            <a:schemeClr val="tx1"/>
          </a:solidFill>
          <a:latin typeface="+mn-lt"/>
          <a:ea typeface="Meiryo UI" panose="020B0604030504040204" pitchFamily="50" charset="-128"/>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kumimoji="1" lang="ja-JP" sz="1400" kern="1200">
          <a:solidFill>
            <a:schemeClr val="tx1"/>
          </a:solidFill>
          <a:latin typeface="+mn-lt"/>
          <a:ea typeface="Meiryo UI" panose="020B0604030504040204" pitchFamily="50" charset="-128"/>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kumimoji="1" lang="ja-JP" sz="1400" kern="1200">
          <a:solidFill>
            <a:schemeClr val="tx1"/>
          </a:solidFill>
          <a:latin typeface="+mn-lt"/>
          <a:ea typeface="Meiryo UI" panose="020B0604030504040204" pitchFamily="50" charset="-128"/>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kumimoji="1" lang="ja-JP"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kumimoji="1" lang="ja-JP"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kumimoji="1" lang="ja-JP"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kumimoji="1" lang="ja-JP" sz="1400" kern="1200">
          <a:solidFill>
            <a:schemeClr val="tx1"/>
          </a:solidFill>
          <a:latin typeface="+mn-lt"/>
          <a:ea typeface="+mn-ea"/>
          <a:cs typeface="+mn-cs"/>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6800" y="760307"/>
            <a:ext cx="10058400" cy="949960"/>
          </a:xfrm>
        </p:spPr>
        <p:txBody>
          <a:bodyPr>
            <a:normAutofit/>
          </a:bodyPr>
          <a:lstStyle/>
          <a:p>
            <a:r>
              <a:rPr kumimoji="1" lang="en-US" altLang="ja-JP" sz="6000" dirty="0" smtClean="0"/>
              <a:t>Evaluation</a:t>
            </a:r>
            <a:r>
              <a:rPr kumimoji="1" lang="ja-JP" altLang="en-US" sz="6000" dirty="0" smtClean="0"/>
              <a:t> </a:t>
            </a:r>
            <a:r>
              <a:rPr kumimoji="1" lang="en-US" altLang="ja-JP" sz="6000" dirty="0" smtClean="0"/>
              <a:t>and</a:t>
            </a:r>
            <a:r>
              <a:rPr kumimoji="1" lang="ja-JP" altLang="en-US" sz="6000" dirty="0" smtClean="0"/>
              <a:t> </a:t>
            </a:r>
            <a:r>
              <a:rPr kumimoji="1" lang="en-US" altLang="ja-JP" sz="6000" dirty="0" smtClean="0"/>
              <a:t>renewal</a:t>
            </a:r>
            <a:endParaRPr kumimoji="1" lang="ja-JP" sz="6000" dirty="0"/>
          </a:p>
        </p:txBody>
      </p:sp>
      <p:sp>
        <p:nvSpPr>
          <p:cNvPr id="3" name="サブタイトル 2"/>
          <p:cNvSpPr>
            <a:spLocks noGrp="1"/>
          </p:cNvSpPr>
          <p:nvPr>
            <p:ph type="subTitle" idx="1"/>
          </p:nvPr>
        </p:nvSpPr>
        <p:spPr>
          <a:xfrm>
            <a:off x="1066800" y="2726267"/>
            <a:ext cx="10058400" cy="1233746"/>
          </a:xfrm>
        </p:spPr>
        <p:txBody>
          <a:bodyPr>
            <a:normAutofit/>
          </a:bodyPr>
          <a:lstStyle/>
          <a:p>
            <a:pPr algn="ctr"/>
            <a:r>
              <a:rPr kumimoji="1" lang="en-US" altLang="ja-JP" sz="1800" dirty="0" smtClean="0"/>
              <a:t>International Research Centre for Intangible Cultural Heritage </a:t>
            </a:r>
          </a:p>
          <a:p>
            <a:pPr algn="ctr"/>
            <a:r>
              <a:rPr kumimoji="1" lang="en-US" altLang="ja-JP" sz="1800" dirty="0" smtClean="0"/>
              <a:t>in the Asia-Pacific Region (IRCI)</a:t>
            </a:r>
          </a:p>
          <a:p>
            <a:pPr algn="ctr"/>
            <a:endParaRPr lang="en-US" altLang="ja-JP" dirty="0"/>
          </a:p>
          <a:p>
            <a:pPr algn="ctr"/>
            <a:r>
              <a:rPr kumimoji="1" lang="en-US" altLang="ja-JP" sz="1800" dirty="0" smtClean="0"/>
              <a:t>7 July 2015</a:t>
            </a:r>
            <a:endParaRPr kumimoji="1" lang="ja-JP" sz="18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9333" y="3960013"/>
            <a:ext cx="4608920" cy="1763453"/>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800" y="3119918"/>
            <a:ext cx="2018831" cy="2763487"/>
          </a:xfrm>
          <a:prstGeom prst="rect">
            <a:avLst/>
          </a:prstGeom>
          <a:ln w="38100">
            <a:noFill/>
          </a:ln>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295400" y="1253068"/>
            <a:ext cx="9601200" cy="4743286"/>
          </a:xfrm>
        </p:spPr>
        <p:txBody>
          <a:bodyPr>
            <a:normAutofit/>
          </a:bodyPr>
          <a:lstStyle/>
          <a:p>
            <a:pPr marL="45720" indent="0">
              <a:buNone/>
            </a:pPr>
            <a:r>
              <a:rPr lang="en-US" altLang="ja-JP" sz="2800" dirty="0" smtClean="0">
                <a:latin typeface="Meiryo UI" panose="020B0604030504040204" pitchFamily="50" charset="-128"/>
                <a:cs typeface="Meiryo UI" panose="020B0604030504040204" pitchFamily="50" charset="-128"/>
              </a:rPr>
              <a:t>1-v</a:t>
            </a:r>
            <a:r>
              <a:rPr kumimoji="1" lang="en-US" altLang="ja-JP" sz="2800" dirty="0" smtClean="0">
                <a:latin typeface="Meiryo UI" panose="020B0604030504040204" pitchFamily="50" charset="-128"/>
                <a:cs typeface="Meiryo UI" panose="020B0604030504040204" pitchFamily="50" charset="-128"/>
              </a:rPr>
              <a:t>. </a:t>
            </a:r>
            <a:r>
              <a:rPr lang="en-US" altLang="ja-JP" sz="2800" dirty="0" smtClean="0">
                <a:latin typeface="Meiryo UI" panose="020B0604030504040204" pitchFamily="50" charset="-128"/>
                <a:cs typeface="Meiryo UI" panose="020B0604030504040204" pitchFamily="50" charset="-128"/>
              </a:rPr>
              <a:t>Draft and comments</a:t>
            </a:r>
          </a:p>
          <a:p>
            <a:pPr marL="502920" indent="-457200">
              <a:buFont typeface="+mj-lt"/>
              <a:buAutoNum type="arabicPeriod"/>
            </a:pPr>
            <a:r>
              <a:rPr kumimoji="1" lang="en-US" altLang="ja-JP" sz="2400" dirty="0" smtClean="0">
                <a:latin typeface="Meiryo UI" panose="020B0604030504040204" pitchFamily="50" charset="-128"/>
                <a:cs typeface="Meiryo UI" panose="020B0604030504040204" pitchFamily="50" charset="-128"/>
              </a:rPr>
              <a:t>Draft report was sent from UNESCO on 20 </a:t>
            </a:r>
            <a:r>
              <a:rPr kumimoji="1" lang="en-US" altLang="ja-JP" sz="2400" dirty="0" smtClean="0">
                <a:latin typeface="Meiryo UI" panose="020B0604030504040204" pitchFamily="50" charset="-128"/>
                <a:cs typeface="Meiryo UI" panose="020B0604030504040204" pitchFamily="50" charset="-128"/>
              </a:rPr>
              <a:t>March 2015.</a:t>
            </a:r>
            <a:endParaRPr kumimoji="1" lang="en-US" altLang="ja-JP" sz="2400" dirty="0" smtClean="0">
              <a:latin typeface="Meiryo UI" panose="020B0604030504040204" pitchFamily="50" charset="-128"/>
              <a:cs typeface="Meiryo UI" panose="020B0604030504040204" pitchFamily="50" charset="-128"/>
            </a:endParaRPr>
          </a:p>
          <a:p>
            <a:pPr marL="502920" indent="-457200">
              <a:buFont typeface="+mj-lt"/>
              <a:buAutoNum type="arabicPeriod"/>
            </a:pPr>
            <a:r>
              <a:rPr lang="en-US" altLang="ja-JP" sz="2400" dirty="0" smtClean="0">
                <a:latin typeface="Meiryo UI" panose="020B0604030504040204" pitchFamily="50" charset="-128"/>
                <a:cs typeface="Meiryo UI" panose="020B0604030504040204" pitchFamily="50" charset="-128"/>
              </a:rPr>
              <a:t>IRCI </a:t>
            </a:r>
            <a:r>
              <a:rPr lang="en-US" altLang="ja-JP" sz="2400" dirty="0" smtClean="0">
                <a:latin typeface="Meiryo UI" panose="020B0604030504040204" pitchFamily="50" charset="-128"/>
                <a:cs typeface="Meiryo UI" panose="020B0604030504040204" pitchFamily="50" charset="-128"/>
              </a:rPr>
              <a:t>organized a meeting to coordinate preparation of the comments on the draft report from the Japanese Government, with Government departments and NICH.</a:t>
            </a:r>
            <a:endParaRPr lang="en-US" altLang="ja-JP" sz="2400" dirty="0" smtClean="0">
              <a:latin typeface="Meiryo UI" panose="020B0604030504040204" pitchFamily="50" charset="-128"/>
              <a:cs typeface="Meiryo UI" panose="020B0604030504040204" pitchFamily="50" charset="-128"/>
            </a:endParaRPr>
          </a:p>
          <a:p>
            <a:pPr marL="502920" indent="-457200">
              <a:buFont typeface="+mj-lt"/>
              <a:buAutoNum type="arabicPeriod"/>
            </a:pPr>
            <a:r>
              <a:rPr lang="en-US" altLang="ja-JP" sz="2400" dirty="0" smtClean="0">
                <a:latin typeface="Meiryo UI" panose="020B0604030504040204" pitchFamily="50" charset="-128"/>
                <a:cs typeface="Meiryo UI" panose="020B0604030504040204" pitchFamily="50" charset="-128"/>
              </a:rPr>
              <a:t>Comments </a:t>
            </a:r>
            <a:r>
              <a:rPr lang="en-US" altLang="ja-JP" sz="2400" dirty="0" smtClean="0">
                <a:latin typeface="Meiryo UI" panose="020B0604030504040204" pitchFamily="50" charset="-128"/>
                <a:cs typeface="Meiryo UI" panose="020B0604030504040204" pitchFamily="50" charset="-128"/>
              </a:rPr>
              <a:t>made by Sakai City, as well as by a member of the Board were incorporated into the comments of the government and </a:t>
            </a:r>
            <a:r>
              <a:rPr lang="en-US" altLang="ja-JP" sz="2400" dirty="0" smtClean="0">
                <a:latin typeface="Meiryo UI" panose="020B0604030504040204" pitchFamily="50" charset="-128"/>
                <a:cs typeface="Meiryo UI" panose="020B0604030504040204" pitchFamily="50" charset="-128"/>
              </a:rPr>
              <a:t>sent back to the evaluator on 24 April.</a:t>
            </a:r>
          </a:p>
          <a:p>
            <a:pPr marL="502920" indent="-457200">
              <a:buFont typeface="+mj-lt"/>
              <a:buAutoNum type="arabicPeriod"/>
            </a:pPr>
            <a:r>
              <a:rPr lang="en-US" altLang="ja-JP" sz="2400" dirty="0" smtClean="0">
                <a:latin typeface="Meiryo UI" panose="020B0604030504040204" pitchFamily="50" charset="-128"/>
                <a:cs typeface="Meiryo UI" panose="020B0604030504040204" pitchFamily="50" charset="-128"/>
              </a:rPr>
              <a:t>Final </a:t>
            </a:r>
            <a:r>
              <a:rPr lang="en-US" altLang="ja-JP" sz="2400" dirty="0" smtClean="0">
                <a:latin typeface="Meiryo UI" panose="020B0604030504040204" pitchFamily="50" charset="-128"/>
                <a:cs typeface="Meiryo UI" panose="020B0604030504040204" pitchFamily="50" charset="-128"/>
              </a:rPr>
              <a:t>Evaluation report </a:t>
            </a:r>
            <a:r>
              <a:rPr lang="en-US" altLang="ja-JP" sz="2400" dirty="0" smtClean="0">
                <a:latin typeface="Meiryo UI" panose="020B0604030504040204" pitchFamily="50" charset="-128"/>
                <a:cs typeface="Meiryo UI" panose="020B0604030504040204" pitchFamily="50" charset="-128"/>
              </a:rPr>
              <a:t>to UNESCO was issued on 29 May. </a:t>
            </a:r>
            <a:endParaRPr kumimoji="1" lang="en-US" altLang="ja-JP" sz="2400" dirty="0" smtClean="0">
              <a:latin typeface="Meiryo UI" panose="020B0604030504040204" pitchFamily="50" charset="-128"/>
              <a:cs typeface="Meiryo UI" panose="020B0604030504040204" pitchFamily="50" charset="-128"/>
            </a:endParaRPr>
          </a:p>
          <a:p>
            <a:pPr marL="45720" indent="0">
              <a:buNone/>
            </a:pPr>
            <a:endParaRPr kumimoji="1" lang="en-US" altLang="ja-JP" sz="2400" dirty="0" smtClean="0">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884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295400" y="1253068"/>
            <a:ext cx="9601200" cy="4374010"/>
          </a:xfrm>
        </p:spPr>
        <p:txBody>
          <a:bodyPr>
            <a:normAutofit/>
          </a:bodyPr>
          <a:lstStyle/>
          <a:p>
            <a:pPr marL="45720" indent="0">
              <a:buNone/>
            </a:pPr>
            <a:r>
              <a:rPr lang="en-US" altLang="ja-JP" sz="2800" dirty="0" smtClean="0">
                <a:latin typeface="Meiryo UI" panose="020B0604030504040204" pitchFamily="50" charset="-128"/>
                <a:cs typeface="Meiryo UI" panose="020B0604030504040204" pitchFamily="50" charset="-128"/>
              </a:rPr>
              <a:t>2. Renewal of IRCI</a:t>
            </a:r>
          </a:p>
          <a:p>
            <a:pPr marL="45720" indent="0">
              <a:buNone/>
            </a:pPr>
            <a:r>
              <a:rPr lang="en-US" altLang="ja-JP" sz="2800" dirty="0" smtClean="0">
                <a:latin typeface="Meiryo UI" panose="020B0604030504040204" pitchFamily="50" charset="-128"/>
                <a:cs typeface="Meiryo UI" panose="020B0604030504040204" pitchFamily="50" charset="-128"/>
              </a:rPr>
              <a:t>In the evaluation </a:t>
            </a:r>
            <a:r>
              <a:rPr kumimoji="1" lang="en-US" altLang="ja-JP" sz="2800" dirty="0" smtClean="0">
                <a:latin typeface="Meiryo UI" panose="020B0604030504040204" pitchFamily="50" charset="-128"/>
                <a:cs typeface="Meiryo UI" panose="020B0604030504040204" pitchFamily="50" charset="-128"/>
              </a:rPr>
              <a:t>report</a:t>
            </a:r>
            <a:r>
              <a:rPr lang="en-US" altLang="ja-JP" sz="2800" dirty="0" smtClean="0">
                <a:latin typeface="Meiryo UI" panose="020B0604030504040204" pitchFamily="50" charset="-128"/>
                <a:cs typeface="Meiryo UI" panose="020B0604030504040204" pitchFamily="50" charset="-128"/>
              </a:rPr>
              <a:t>, </a:t>
            </a:r>
            <a:r>
              <a:rPr lang="en-US" altLang="ja-JP" sz="2800" dirty="0" smtClean="0">
                <a:latin typeface="Meiryo UI" panose="020B0604030504040204" pitchFamily="50" charset="-128"/>
                <a:cs typeface="Meiryo UI" panose="020B0604030504040204" pitchFamily="50" charset="-128"/>
              </a:rPr>
              <a:t>the renewal of </a:t>
            </a:r>
            <a:r>
              <a:rPr lang="en-US" altLang="ja-JP" sz="2800" dirty="0" smtClean="0">
                <a:latin typeface="Meiryo UI" panose="020B0604030504040204" pitchFamily="50" charset="-128"/>
                <a:cs typeface="Meiryo UI" panose="020B0604030504040204" pitchFamily="50" charset="-128"/>
              </a:rPr>
              <a:t>the agreement on </a:t>
            </a:r>
            <a:r>
              <a:rPr lang="en-US" altLang="ja-JP" sz="2800" dirty="0" smtClean="0">
                <a:latin typeface="Meiryo UI" panose="020B0604030504040204" pitchFamily="50" charset="-128"/>
                <a:cs typeface="Meiryo UI" panose="020B0604030504040204" pitchFamily="50" charset="-128"/>
              </a:rPr>
              <a:t>IRCI’s status </a:t>
            </a:r>
            <a:r>
              <a:rPr lang="en-US" altLang="ja-JP" sz="2800" dirty="0" smtClean="0">
                <a:latin typeface="Meiryo UI" panose="020B0604030504040204" pitchFamily="50" charset="-128"/>
                <a:cs typeface="Meiryo UI" panose="020B0604030504040204" pitchFamily="50" charset="-128"/>
              </a:rPr>
              <a:t>is </a:t>
            </a:r>
            <a:r>
              <a:rPr lang="en-US" altLang="ja-JP" sz="2800" dirty="0" smtClean="0">
                <a:latin typeface="Meiryo UI" panose="020B0604030504040204" pitchFamily="50" charset="-128"/>
                <a:cs typeface="Meiryo UI" panose="020B0604030504040204" pitchFamily="50" charset="-128"/>
              </a:rPr>
              <a:t>recommended, subject to the adoption of the following key recommendations:</a:t>
            </a:r>
            <a:endParaRPr kumimoji="1" lang="en-US" altLang="ja-JP" sz="2400" dirty="0" smtClean="0">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602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295400" y="1253068"/>
            <a:ext cx="9601200" cy="4866378"/>
          </a:xfrm>
        </p:spPr>
        <p:txBody>
          <a:bodyPr>
            <a:normAutofit fontScale="92500"/>
          </a:bodyPr>
          <a:lstStyle/>
          <a:p>
            <a:pPr marL="45720" indent="0">
              <a:buNone/>
            </a:pPr>
            <a:r>
              <a:rPr lang="en-US" altLang="ja-JP" sz="2600" dirty="0" smtClean="0"/>
              <a:t>Recommendations 1 and 2</a:t>
            </a:r>
          </a:p>
          <a:p>
            <a:pPr marL="502920" indent="-457200">
              <a:buAutoNum type="arabicPeriod"/>
            </a:pPr>
            <a:r>
              <a:rPr lang="en-US" altLang="ja-JP" sz="2400" dirty="0" smtClean="0">
                <a:solidFill>
                  <a:srgbClr val="AA562E"/>
                </a:solidFill>
                <a:latin typeface="Meiryo UI" panose="020B0604030504040204" pitchFamily="50" charset="-128"/>
                <a:cs typeface="Meiryo UI" panose="020B0604030504040204" pitchFamily="50" charset="-128"/>
              </a:rPr>
              <a:t>Preferably </a:t>
            </a:r>
            <a:r>
              <a:rPr lang="en-US" altLang="ja-JP" sz="2400" dirty="0">
                <a:solidFill>
                  <a:srgbClr val="AA562E"/>
                </a:solidFill>
                <a:latin typeface="Meiryo UI" panose="020B0604030504040204" pitchFamily="50" charset="-128"/>
                <a:cs typeface="Meiryo UI" panose="020B0604030504040204" pitchFamily="50" charset="-128"/>
              </a:rPr>
              <a:t>contingent on the appointment of a full-time Director-General with a background </a:t>
            </a:r>
            <a:r>
              <a:rPr lang="en-US" altLang="ja-JP" sz="2400" dirty="0" smtClean="0">
                <a:solidFill>
                  <a:srgbClr val="AA562E"/>
                </a:solidFill>
                <a:latin typeface="Meiryo UI" panose="020B0604030504040204" pitchFamily="50" charset="-128"/>
                <a:cs typeface="Meiryo UI" panose="020B0604030504040204" pitchFamily="50" charset="-128"/>
              </a:rPr>
              <a:t>in ICH </a:t>
            </a:r>
            <a:r>
              <a:rPr lang="en-US" altLang="ja-JP" sz="2400" dirty="0">
                <a:solidFill>
                  <a:srgbClr val="AA562E"/>
                </a:solidFill>
                <a:latin typeface="Meiryo UI" panose="020B0604030504040204" pitchFamily="50" charset="-128"/>
                <a:cs typeface="Meiryo UI" panose="020B0604030504040204" pitchFamily="50" charset="-128"/>
              </a:rPr>
              <a:t>and/or substantial experience working in a research environment at a senior level </a:t>
            </a:r>
            <a:r>
              <a:rPr lang="en-US" altLang="ja-JP" sz="2400" dirty="0" smtClean="0">
                <a:solidFill>
                  <a:srgbClr val="AA562E"/>
                </a:solidFill>
                <a:latin typeface="Meiryo UI" panose="020B0604030504040204" pitchFamily="50" charset="-128"/>
                <a:cs typeface="Meiryo UI" panose="020B0604030504040204" pitchFamily="50" charset="-128"/>
              </a:rPr>
              <a:t>and whose </a:t>
            </a:r>
            <a:r>
              <a:rPr lang="en-US" altLang="ja-JP" sz="2400" dirty="0">
                <a:solidFill>
                  <a:srgbClr val="AA562E"/>
                </a:solidFill>
                <a:latin typeface="Meiryo UI" panose="020B0604030504040204" pitchFamily="50" charset="-128"/>
                <a:cs typeface="Meiryo UI" panose="020B0604030504040204" pitchFamily="50" charset="-128"/>
              </a:rPr>
              <a:t>key performance measures include demonstrable improvements in the visibility </a:t>
            </a:r>
            <a:r>
              <a:rPr lang="en-US" altLang="ja-JP" sz="2400" dirty="0" smtClean="0">
                <a:solidFill>
                  <a:srgbClr val="AA562E"/>
                </a:solidFill>
                <a:latin typeface="Meiryo UI" panose="020B0604030504040204" pitchFamily="50" charset="-128"/>
                <a:cs typeface="Meiryo UI" panose="020B0604030504040204" pitchFamily="50" charset="-128"/>
              </a:rPr>
              <a:t>and credibility </a:t>
            </a:r>
            <a:r>
              <a:rPr lang="en-US" altLang="ja-JP" sz="2400" dirty="0">
                <a:solidFill>
                  <a:srgbClr val="AA562E"/>
                </a:solidFill>
                <a:latin typeface="Meiryo UI" panose="020B0604030504040204" pitchFamily="50" charset="-128"/>
                <a:cs typeface="Meiryo UI" panose="020B0604030504040204" pitchFamily="50" charset="-128"/>
              </a:rPr>
              <a:t>of the IRCI both domestically and in the region, the establish of a robust </a:t>
            </a:r>
            <a:r>
              <a:rPr lang="en-US" altLang="ja-JP" sz="2400" dirty="0" smtClean="0">
                <a:solidFill>
                  <a:srgbClr val="AA562E"/>
                </a:solidFill>
                <a:latin typeface="Meiryo UI" panose="020B0604030504040204" pitchFamily="50" charset="-128"/>
                <a:cs typeface="Meiryo UI" panose="020B0604030504040204" pitchFamily="50" charset="-128"/>
              </a:rPr>
              <a:t>research network</a:t>
            </a:r>
            <a:r>
              <a:rPr lang="en-US" altLang="ja-JP" sz="2400" dirty="0">
                <a:solidFill>
                  <a:srgbClr val="AA562E"/>
                </a:solidFill>
                <a:latin typeface="Meiryo UI" panose="020B0604030504040204" pitchFamily="50" charset="-128"/>
                <a:cs typeface="Meiryo UI" panose="020B0604030504040204" pitchFamily="50" charset="-128"/>
              </a:rPr>
              <a:t>, and sourcing of additional funding/partnership arrangements to promote </a:t>
            </a:r>
            <a:r>
              <a:rPr lang="en-US" altLang="ja-JP" sz="2400" dirty="0" smtClean="0">
                <a:solidFill>
                  <a:srgbClr val="AA562E"/>
                </a:solidFill>
                <a:latin typeface="Meiryo UI" panose="020B0604030504040204" pitchFamily="50" charset="-128"/>
                <a:cs typeface="Meiryo UI" panose="020B0604030504040204" pitchFamily="50" charset="-128"/>
              </a:rPr>
              <a:t>ICH research </a:t>
            </a:r>
            <a:r>
              <a:rPr lang="en-US" altLang="ja-JP" sz="2400" dirty="0">
                <a:solidFill>
                  <a:srgbClr val="AA562E"/>
                </a:solidFill>
                <a:latin typeface="Meiryo UI" panose="020B0604030504040204" pitchFamily="50" charset="-128"/>
                <a:cs typeface="Meiryo UI" panose="020B0604030504040204" pitchFamily="50" charset="-128"/>
              </a:rPr>
              <a:t>projects through the Asia-Pacific region</a:t>
            </a:r>
            <a:r>
              <a:rPr lang="en-US" altLang="ja-JP" sz="2400" dirty="0" smtClean="0">
                <a:solidFill>
                  <a:srgbClr val="AA562E"/>
                </a:solidFill>
                <a:latin typeface="Meiryo UI" panose="020B0604030504040204" pitchFamily="50" charset="-128"/>
                <a:cs typeface="Meiryo UI" panose="020B0604030504040204" pitchFamily="50" charset="-128"/>
              </a:rPr>
              <a:t>;</a:t>
            </a:r>
          </a:p>
          <a:p>
            <a:pPr marL="45720" indent="0">
              <a:buNone/>
            </a:pPr>
            <a:r>
              <a:rPr lang="en-US" altLang="ja-JP" sz="2400" dirty="0" smtClean="0">
                <a:solidFill>
                  <a:srgbClr val="AA562E"/>
                </a:solidFill>
                <a:latin typeface="Meiryo UI" panose="020B0604030504040204" pitchFamily="50" charset="-128"/>
                <a:cs typeface="Meiryo UI" panose="020B0604030504040204" pitchFamily="50" charset="-128"/>
              </a:rPr>
              <a:t>Or </a:t>
            </a:r>
          </a:p>
          <a:p>
            <a:pPr marL="502920" indent="-457200">
              <a:buFont typeface="+mj-lt"/>
              <a:buAutoNum type="arabicPeriod" startAt="2"/>
            </a:pPr>
            <a:r>
              <a:rPr lang="en-US" altLang="ja-JP" sz="2400" dirty="0">
                <a:solidFill>
                  <a:srgbClr val="AA562E"/>
                </a:solidFill>
                <a:latin typeface="Meiryo UI" panose="020B0604030504040204" pitchFamily="50" charset="-128"/>
                <a:cs typeface="Meiryo UI" panose="020B0604030504040204" pitchFamily="50" charset="-128"/>
              </a:rPr>
              <a:t>At the very least a part time Director- General is supported by the appointment of </a:t>
            </a:r>
            <a:r>
              <a:rPr lang="en-US" altLang="ja-JP" sz="2400" dirty="0" smtClean="0">
                <a:solidFill>
                  <a:srgbClr val="AA562E"/>
                </a:solidFill>
                <a:latin typeface="Meiryo UI" panose="020B0604030504040204" pitchFamily="50" charset="-128"/>
                <a:cs typeface="Meiryo UI" panose="020B0604030504040204" pitchFamily="50" charset="-128"/>
              </a:rPr>
              <a:t>additional long </a:t>
            </a:r>
            <a:r>
              <a:rPr lang="en-US" altLang="ja-JP" sz="2400" dirty="0">
                <a:solidFill>
                  <a:srgbClr val="AA562E"/>
                </a:solidFill>
                <a:latin typeface="Meiryo UI" panose="020B0604030504040204" pitchFamily="50" charset="-128"/>
                <a:cs typeface="Meiryo UI" panose="020B0604030504040204" pitchFamily="50" charset="-128"/>
              </a:rPr>
              <a:t>term senior research staff with demonstrable experience in ICH.</a:t>
            </a:r>
            <a:endParaRPr kumimoji="1" lang="en-US" altLang="ja-JP" sz="2400" dirty="0" smtClean="0">
              <a:solidFill>
                <a:srgbClr val="AA562E"/>
              </a:solidFill>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5469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319453" y="1282375"/>
            <a:ext cx="11553093" cy="4889825"/>
          </a:xfrm>
        </p:spPr>
        <p:txBody>
          <a:bodyPr>
            <a:normAutofit/>
          </a:bodyPr>
          <a:lstStyle/>
          <a:p>
            <a:pPr marL="45720" indent="0">
              <a:buNone/>
            </a:pPr>
            <a:r>
              <a:rPr lang="en-US" altLang="ja-JP" sz="2800" dirty="0" smtClean="0">
                <a:latin typeface="Meiryo UI" panose="020B0604030504040204" pitchFamily="50" charset="-128"/>
                <a:cs typeface="Meiryo UI" panose="020B0604030504040204" pitchFamily="50" charset="-128"/>
              </a:rPr>
              <a:t>Recommendation 3: Governing Board</a:t>
            </a:r>
          </a:p>
          <a:p>
            <a:pPr marL="365760" lvl="1" indent="0">
              <a:buNone/>
            </a:pPr>
            <a:r>
              <a:rPr lang="en-US" altLang="ja-JP" sz="2400" dirty="0" smtClean="0">
                <a:solidFill>
                  <a:srgbClr val="AA562E"/>
                </a:solidFill>
                <a:latin typeface="Meiryo UI" panose="020B0604030504040204" pitchFamily="50" charset="-128"/>
                <a:cs typeface="Meiryo UI" panose="020B0604030504040204" pitchFamily="50" charset="-128"/>
              </a:rPr>
              <a:t>3a</a:t>
            </a:r>
            <a:r>
              <a:rPr lang="en-US" altLang="ja-JP" sz="2400" dirty="0">
                <a:solidFill>
                  <a:srgbClr val="AA562E"/>
                </a:solidFill>
                <a:latin typeface="Meiryo UI" panose="020B0604030504040204" pitchFamily="50" charset="-128"/>
                <a:cs typeface="Meiryo UI" panose="020B0604030504040204" pitchFamily="50" charset="-128"/>
              </a:rPr>
              <a:t>. More effectively </a:t>
            </a:r>
            <a:r>
              <a:rPr lang="en-US" altLang="ja-JP" sz="2400" dirty="0" smtClean="0">
                <a:solidFill>
                  <a:srgbClr val="AA562E"/>
                </a:solidFill>
                <a:latin typeface="Meiryo UI" panose="020B0604030504040204" pitchFamily="50" charset="-128"/>
                <a:cs typeface="Meiryo UI" panose="020B0604030504040204" pitchFamily="50" charset="-128"/>
              </a:rPr>
              <a:t>utilized </a:t>
            </a:r>
            <a:r>
              <a:rPr lang="en-US" altLang="ja-JP" sz="2400" dirty="0">
                <a:solidFill>
                  <a:srgbClr val="AA562E"/>
                </a:solidFill>
                <a:latin typeface="Meiryo UI" panose="020B0604030504040204" pitchFamily="50" charset="-128"/>
                <a:cs typeface="Meiryo UI" panose="020B0604030504040204" pitchFamily="50" charset="-128"/>
              </a:rPr>
              <a:t>and involved in the robust consideration of the </a:t>
            </a:r>
            <a:r>
              <a:rPr lang="en-US" altLang="ja-JP" sz="2400" dirty="0" err="1" smtClean="0">
                <a:solidFill>
                  <a:srgbClr val="AA562E"/>
                </a:solidFill>
                <a:latin typeface="Meiryo UI" panose="020B0604030504040204" pitchFamily="50" charset="-128"/>
                <a:cs typeface="Meiryo UI" panose="020B0604030504040204" pitchFamily="50" charset="-128"/>
              </a:rPr>
              <a:t>centres</a:t>
            </a:r>
            <a:r>
              <a:rPr lang="en-US" altLang="ja-JP" sz="2400" dirty="0" smtClean="0">
                <a:solidFill>
                  <a:srgbClr val="AA562E"/>
                </a:solidFill>
                <a:latin typeface="Meiryo UI" panose="020B0604030504040204" pitchFamily="50" charset="-128"/>
                <a:cs typeface="Meiryo UI" panose="020B0604030504040204" pitchFamily="50" charset="-128"/>
              </a:rPr>
              <a:t> program </a:t>
            </a:r>
            <a:r>
              <a:rPr lang="en-US" altLang="ja-JP" sz="2400" dirty="0">
                <a:solidFill>
                  <a:srgbClr val="AA562E"/>
                </a:solidFill>
                <a:latin typeface="Meiryo UI" panose="020B0604030504040204" pitchFamily="50" charset="-128"/>
                <a:cs typeface="Meiryo UI" panose="020B0604030504040204" pitchFamily="50" charset="-128"/>
              </a:rPr>
              <a:t>and </a:t>
            </a:r>
            <a:r>
              <a:rPr lang="en-US" altLang="ja-JP" sz="2400" dirty="0" smtClean="0">
                <a:solidFill>
                  <a:srgbClr val="AA562E"/>
                </a:solidFill>
                <a:latin typeface="Meiryo UI" panose="020B0604030504040204" pitchFamily="50" charset="-128"/>
                <a:cs typeface="Meiryo UI" panose="020B0604030504040204" pitchFamily="50" charset="-128"/>
              </a:rPr>
              <a:t>resourcing.</a:t>
            </a:r>
            <a:endParaRPr lang="en-US" altLang="ja-JP" sz="2400" dirty="0">
              <a:solidFill>
                <a:srgbClr val="AA562E"/>
              </a:solidFill>
              <a:latin typeface="Meiryo UI" panose="020B0604030504040204" pitchFamily="50" charset="-128"/>
              <a:cs typeface="Meiryo UI" panose="020B0604030504040204" pitchFamily="50" charset="-128"/>
            </a:endParaRPr>
          </a:p>
          <a:p>
            <a:pPr marL="365760" lvl="1" indent="0">
              <a:buNone/>
            </a:pPr>
            <a:r>
              <a:rPr lang="en-US" altLang="ja-JP" sz="2400" dirty="0" smtClean="0">
                <a:solidFill>
                  <a:srgbClr val="AA562E"/>
                </a:solidFill>
                <a:latin typeface="Meiryo UI" panose="020B0604030504040204" pitchFamily="50" charset="-128"/>
                <a:cs typeface="Meiryo UI" panose="020B0604030504040204" pitchFamily="50" charset="-128"/>
              </a:rPr>
              <a:t>3b</a:t>
            </a:r>
            <a:r>
              <a:rPr lang="en-US" altLang="ja-JP" sz="2400" dirty="0">
                <a:solidFill>
                  <a:srgbClr val="AA562E"/>
                </a:solidFill>
                <a:latin typeface="Meiryo UI" panose="020B0604030504040204" pitchFamily="50" charset="-128"/>
                <a:cs typeface="Meiryo UI" panose="020B0604030504040204" pitchFamily="50" charset="-128"/>
              </a:rPr>
              <a:t>. Board meetings are appropriately scheduled with time to discuss the </a:t>
            </a:r>
            <a:r>
              <a:rPr lang="en-US" altLang="ja-JP" sz="2400" dirty="0" smtClean="0">
                <a:solidFill>
                  <a:srgbClr val="AA562E"/>
                </a:solidFill>
                <a:latin typeface="Meiryo UI" panose="020B0604030504040204" pitchFamily="50" charset="-128"/>
                <a:cs typeface="Meiryo UI" panose="020B0604030504040204" pitchFamily="50" charset="-128"/>
              </a:rPr>
              <a:t>agenda.</a:t>
            </a:r>
            <a:endParaRPr lang="en-US" altLang="ja-JP" sz="2400" dirty="0">
              <a:solidFill>
                <a:srgbClr val="AA562E"/>
              </a:solidFill>
              <a:latin typeface="Meiryo UI" panose="020B0604030504040204" pitchFamily="50" charset="-128"/>
              <a:cs typeface="Meiryo UI" panose="020B0604030504040204" pitchFamily="50" charset="-128"/>
            </a:endParaRPr>
          </a:p>
          <a:p>
            <a:pPr marL="365760" lvl="1" indent="0">
              <a:buNone/>
            </a:pPr>
            <a:r>
              <a:rPr lang="en-US" altLang="ja-JP" sz="2400" dirty="0" smtClean="0">
                <a:solidFill>
                  <a:srgbClr val="AA562E"/>
                </a:solidFill>
                <a:latin typeface="Meiryo UI" panose="020B0604030504040204" pitchFamily="50" charset="-128"/>
                <a:cs typeface="Meiryo UI" panose="020B0604030504040204" pitchFamily="50" charset="-128"/>
              </a:rPr>
              <a:t>3c. Board meetings are appropriately scheduled with time to discuss the agenda and to review the documents.</a:t>
            </a:r>
          </a:p>
          <a:p>
            <a:pPr marL="365760" lvl="1" indent="0">
              <a:buNone/>
            </a:pPr>
            <a:r>
              <a:rPr lang="en-US" altLang="ja-JP" sz="2400" dirty="0" smtClean="0">
                <a:solidFill>
                  <a:srgbClr val="AA562E"/>
                </a:solidFill>
                <a:latin typeface="Meiryo UI" panose="020B0604030504040204" pitchFamily="50" charset="-128"/>
                <a:cs typeface="Meiryo UI" panose="020B0604030504040204" pitchFamily="50" charset="-128"/>
              </a:rPr>
              <a:t>3d. A practice of calling for, identifying real and or perceived conflicts of interest is adopted as standard for all GBM.</a:t>
            </a:r>
          </a:p>
          <a:p>
            <a:pPr marL="365760" lvl="1" indent="0">
              <a:buNone/>
            </a:pPr>
            <a:r>
              <a:rPr lang="en-US" altLang="ja-JP" sz="2400" dirty="0" smtClean="0">
                <a:solidFill>
                  <a:srgbClr val="AA562E"/>
                </a:solidFill>
                <a:latin typeface="Meiryo UI" panose="020B0604030504040204" pitchFamily="50" charset="-128"/>
                <a:cs typeface="Meiryo UI" panose="020B0604030504040204" pitchFamily="50" charset="-128"/>
              </a:rPr>
              <a:t>3e. Consideration is given to filling the remaining position on the Board using criteria that look at gender, regional coverage and ICH expertise.</a:t>
            </a:r>
          </a:p>
        </p:txBody>
      </p:sp>
    </p:spTree>
    <p:extLst>
      <p:ext uri="{BB962C8B-B14F-4D97-AF65-F5344CB8AC3E}">
        <p14:creationId xmlns:p14="http://schemas.microsoft.com/office/powerpoint/2010/main" val="203506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11014" y="1301261"/>
            <a:ext cx="11553093" cy="4906107"/>
          </a:xfrm>
        </p:spPr>
        <p:txBody>
          <a:bodyPr>
            <a:normAutofit lnSpcReduction="10000"/>
          </a:bodyPr>
          <a:lstStyle/>
          <a:p>
            <a:pPr marL="45720" indent="0">
              <a:buNone/>
            </a:pPr>
            <a:r>
              <a:rPr lang="en-US" altLang="ja-JP" sz="2800" dirty="0" smtClean="0">
                <a:latin typeface="Meiryo UI" panose="020B0604030504040204" pitchFamily="50" charset="-128"/>
                <a:cs typeface="Meiryo UI" panose="020B0604030504040204" pitchFamily="50" charset="-128"/>
              </a:rPr>
              <a:t>Recommendation 4: Advisory Body</a:t>
            </a:r>
          </a:p>
          <a:p>
            <a:pPr marL="365760" lvl="1" indent="0">
              <a:buNone/>
            </a:pPr>
            <a:r>
              <a:rPr lang="en-US" altLang="ja-JP" sz="2400" dirty="0" smtClean="0">
                <a:solidFill>
                  <a:srgbClr val="AA562E"/>
                </a:solidFill>
                <a:latin typeface="Meiryo UI" panose="020B0604030504040204" pitchFamily="50" charset="-128"/>
                <a:cs typeface="Meiryo UI" panose="020B0604030504040204" pitchFamily="50" charset="-128"/>
              </a:rPr>
              <a:t>4a. is appropriately populated with a range of ICH experts from </a:t>
            </a:r>
            <a:r>
              <a:rPr lang="en-US" altLang="ja-JP" sz="2400" smtClean="0">
                <a:solidFill>
                  <a:srgbClr val="AA562E"/>
                </a:solidFill>
                <a:latin typeface="Meiryo UI" panose="020B0604030504040204" pitchFamily="50" charset="-128"/>
                <a:cs typeface="Meiryo UI" panose="020B0604030504040204" pitchFamily="50" charset="-128"/>
              </a:rPr>
              <a:t>the </a:t>
            </a:r>
            <a:r>
              <a:rPr lang="en-US" altLang="ja-JP" sz="2400" smtClean="0">
                <a:solidFill>
                  <a:srgbClr val="AA562E"/>
                </a:solidFill>
                <a:latin typeface="Meiryo UI" panose="020B0604030504040204" pitchFamily="50" charset="-128"/>
                <a:cs typeface="Meiryo UI" panose="020B0604030504040204" pitchFamily="50" charset="-128"/>
              </a:rPr>
              <a:t>Asia-Pacific </a:t>
            </a:r>
            <a:r>
              <a:rPr lang="en-US" altLang="ja-JP" sz="2400" dirty="0" smtClean="0">
                <a:solidFill>
                  <a:srgbClr val="AA562E"/>
                </a:solidFill>
                <a:latin typeface="Meiryo UI" panose="020B0604030504040204" pitchFamily="50" charset="-128"/>
                <a:cs typeface="Meiryo UI" panose="020B0604030504040204" pitchFamily="50" charset="-128"/>
              </a:rPr>
              <a:t>region, and gender, member state and discipline diversity should be considered at the selection.</a:t>
            </a:r>
          </a:p>
          <a:p>
            <a:pPr marL="365760" lvl="1" indent="0">
              <a:buNone/>
            </a:pPr>
            <a:r>
              <a:rPr lang="en-US" altLang="ja-JP" sz="2400" dirty="0" smtClean="0">
                <a:solidFill>
                  <a:srgbClr val="AA562E"/>
                </a:solidFill>
                <a:latin typeface="Meiryo UI" panose="020B0604030504040204" pitchFamily="50" charset="-128"/>
                <a:cs typeface="Meiryo UI" panose="020B0604030504040204" pitchFamily="50" charset="-128"/>
              </a:rPr>
              <a:t>4b. should </a:t>
            </a:r>
            <a:r>
              <a:rPr lang="en-US" altLang="ja-JP" sz="2400" dirty="0">
                <a:solidFill>
                  <a:srgbClr val="AA562E"/>
                </a:solidFill>
                <a:latin typeface="Meiryo UI" panose="020B0604030504040204" pitchFamily="50" charset="-128"/>
                <a:cs typeface="Meiryo UI" panose="020B0604030504040204" pitchFamily="50" charset="-128"/>
              </a:rPr>
              <a:t>include experts from the broader region with a track record in </a:t>
            </a:r>
            <a:r>
              <a:rPr lang="en-US" altLang="ja-JP" sz="2400" dirty="0" smtClean="0">
                <a:solidFill>
                  <a:srgbClr val="AA562E"/>
                </a:solidFill>
                <a:latin typeface="Meiryo UI" panose="020B0604030504040204" pitchFamily="50" charset="-128"/>
                <a:cs typeface="Meiryo UI" panose="020B0604030504040204" pitchFamily="50" charset="-128"/>
              </a:rPr>
              <a:t>Intangible Cultural </a:t>
            </a:r>
            <a:r>
              <a:rPr lang="en-US" altLang="ja-JP" sz="2400" dirty="0">
                <a:solidFill>
                  <a:srgbClr val="AA562E"/>
                </a:solidFill>
                <a:latin typeface="Meiryo UI" panose="020B0604030504040204" pitchFamily="50" charset="-128"/>
                <a:cs typeface="Meiryo UI" panose="020B0604030504040204" pitchFamily="50" charset="-128"/>
              </a:rPr>
              <a:t>Heritage Research and/or substantial practical experience in </a:t>
            </a:r>
            <a:r>
              <a:rPr lang="en-US" altLang="ja-JP" sz="2400" dirty="0" smtClean="0">
                <a:solidFill>
                  <a:srgbClr val="AA562E"/>
                </a:solidFill>
                <a:latin typeface="Meiryo UI" panose="020B0604030504040204" pitchFamily="50" charset="-128"/>
                <a:cs typeface="Meiryo UI" panose="020B0604030504040204" pitchFamily="50" charset="-128"/>
              </a:rPr>
              <a:t>safeguarding intangible </a:t>
            </a:r>
            <a:r>
              <a:rPr lang="en-US" altLang="ja-JP" sz="2400" dirty="0">
                <a:solidFill>
                  <a:srgbClr val="AA562E"/>
                </a:solidFill>
                <a:latin typeface="Meiryo UI" panose="020B0604030504040204" pitchFamily="50" charset="-128"/>
                <a:cs typeface="Meiryo UI" panose="020B0604030504040204" pitchFamily="50" charset="-128"/>
              </a:rPr>
              <a:t>cultural heritage;</a:t>
            </a:r>
          </a:p>
          <a:p>
            <a:pPr marL="365760" lvl="1" indent="0">
              <a:buNone/>
            </a:pPr>
            <a:r>
              <a:rPr lang="en-US" altLang="ja-JP" sz="2400" dirty="0" smtClean="0">
                <a:solidFill>
                  <a:srgbClr val="AA562E"/>
                </a:solidFill>
                <a:latin typeface="Meiryo UI" panose="020B0604030504040204" pitchFamily="50" charset="-128"/>
                <a:cs typeface="Meiryo UI" panose="020B0604030504040204" pitchFamily="50" charset="-128"/>
              </a:rPr>
              <a:t>4c. is utilized to provide expertise to the IRCI and provide specialist advice via the use of electronic meetings formally incorporated into the annual meeting cycles of the IRCI and Governing Board.</a:t>
            </a:r>
          </a:p>
          <a:p>
            <a:pPr marL="365760" lvl="1" indent="0">
              <a:buNone/>
            </a:pPr>
            <a:r>
              <a:rPr lang="en-US" altLang="ja-JP" sz="2400" dirty="0">
                <a:solidFill>
                  <a:srgbClr val="AA562E"/>
                </a:solidFill>
                <a:latin typeface="Meiryo UI" panose="020B0604030504040204" pitchFamily="50" charset="-128"/>
                <a:cs typeface="Meiryo UI" panose="020B0604030504040204" pitchFamily="50" charset="-128"/>
              </a:rPr>
              <a:t>4d. The new practice approved recently by the GB of assigning to a Board member the task of liaison between the Board and Advisory Body should be implemented immediately</a:t>
            </a:r>
            <a:r>
              <a:rPr lang="en-US" altLang="ja-JP" sz="2400" dirty="0" smtClean="0">
                <a:solidFill>
                  <a:srgbClr val="AA562E"/>
                </a:solidFill>
                <a:latin typeface="Meiryo UI" panose="020B0604030504040204" pitchFamily="50" charset="-128"/>
                <a:cs typeface="Meiryo UI" panose="020B0604030504040204" pitchFamily="50" charset="-128"/>
              </a:rPr>
              <a:t>.</a:t>
            </a:r>
            <a:endParaRPr lang="en-US" altLang="ja-JP" sz="2400" dirty="0">
              <a:solidFill>
                <a:srgbClr val="AA562E"/>
              </a:solidFill>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734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11014" y="1253067"/>
            <a:ext cx="11553093" cy="4919133"/>
          </a:xfrm>
        </p:spPr>
        <p:txBody>
          <a:bodyPr>
            <a:normAutofit/>
          </a:bodyPr>
          <a:lstStyle/>
          <a:p>
            <a:pPr marL="365760" lvl="1" indent="0">
              <a:buNone/>
            </a:pPr>
            <a:r>
              <a:rPr lang="en-US" altLang="ja-JP" sz="2800" dirty="0">
                <a:latin typeface="Meiryo UI" panose="020B0604030504040204" pitchFamily="50" charset="-128"/>
                <a:cs typeface="Meiryo UI" panose="020B0604030504040204" pitchFamily="50" charset="-128"/>
              </a:rPr>
              <a:t>Recommendation 4: Advisory Body</a:t>
            </a:r>
          </a:p>
          <a:p>
            <a:pPr marL="365760" lvl="1" indent="0">
              <a:buNone/>
            </a:pPr>
            <a:r>
              <a:rPr lang="en-US" altLang="ja-JP" sz="2400" dirty="0" smtClean="0">
                <a:solidFill>
                  <a:srgbClr val="AA562E"/>
                </a:solidFill>
                <a:latin typeface="Meiryo UI" panose="020B0604030504040204" pitchFamily="50" charset="-128"/>
                <a:cs typeface="Meiryo UI" panose="020B0604030504040204" pitchFamily="50" charset="-128"/>
              </a:rPr>
              <a:t>4e</a:t>
            </a:r>
            <a:r>
              <a:rPr lang="en-US" altLang="ja-JP" sz="2400" dirty="0">
                <a:solidFill>
                  <a:srgbClr val="AA562E"/>
                </a:solidFill>
                <a:latin typeface="Meiryo UI" panose="020B0604030504040204" pitchFamily="50" charset="-128"/>
                <a:cs typeface="Meiryo UI" panose="020B0604030504040204" pitchFamily="50" charset="-128"/>
              </a:rPr>
              <a:t>. is available as a source of ICH expertise to IRCI staff to utilize in project development and execution. </a:t>
            </a:r>
          </a:p>
          <a:p>
            <a:pPr marL="365760" lvl="1" indent="0">
              <a:buNone/>
            </a:pPr>
            <a:r>
              <a:rPr lang="en-US" altLang="ja-JP" sz="2400" dirty="0" smtClean="0">
                <a:solidFill>
                  <a:srgbClr val="AA562E"/>
                </a:solidFill>
                <a:latin typeface="Meiryo UI" panose="020B0604030504040204" pitchFamily="50" charset="-128"/>
                <a:cs typeface="Meiryo UI" panose="020B0604030504040204" pitchFamily="50" charset="-128"/>
              </a:rPr>
              <a:t>4f</a:t>
            </a:r>
            <a:r>
              <a:rPr lang="en-US" altLang="ja-JP" sz="2400" dirty="0">
                <a:solidFill>
                  <a:srgbClr val="AA562E"/>
                </a:solidFill>
                <a:latin typeface="Meiryo UI" panose="020B0604030504040204" pitchFamily="50" charset="-128"/>
                <a:cs typeface="Meiryo UI" panose="020B0604030504040204" pitchFamily="50" charset="-128"/>
              </a:rPr>
              <a:t>. provided with an operational brief that clearly outlines its function and excludes it from Centre management functions</a:t>
            </a:r>
            <a:r>
              <a:rPr lang="en-US" altLang="ja-JP" sz="2400" dirty="0" smtClean="0">
                <a:solidFill>
                  <a:srgbClr val="AA562E"/>
                </a:solidFill>
                <a:latin typeface="Meiryo UI" panose="020B0604030504040204" pitchFamily="50" charset="-128"/>
                <a:cs typeface="Meiryo UI" panose="020B0604030504040204" pitchFamily="50" charset="-128"/>
              </a:rPr>
              <a:t>.</a:t>
            </a:r>
            <a:endParaRPr lang="en-US" altLang="ja-JP" sz="2400" dirty="0">
              <a:solidFill>
                <a:srgbClr val="AA562E"/>
              </a:solidFill>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6622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11014" y="1253067"/>
            <a:ext cx="11553093" cy="4919133"/>
          </a:xfrm>
        </p:spPr>
        <p:txBody>
          <a:bodyPr>
            <a:normAutofit/>
          </a:bodyPr>
          <a:lstStyle/>
          <a:p>
            <a:pPr marL="352425" indent="0">
              <a:buNone/>
            </a:pPr>
            <a:r>
              <a:rPr lang="en-US" altLang="ja-JP" sz="2800" dirty="0" smtClean="0">
                <a:solidFill>
                  <a:schemeClr val="tx2"/>
                </a:solidFill>
                <a:latin typeface="Meiryo UI" panose="020B0604030504040204" pitchFamily="50" charset="-128"/>
                <a:cs typeface="Meiryo UI" panose="020B0604030504040204" pitchFamily="50" charset="-128"/>
              </a:rPr>
              <a:t>Other recommendations:</a:t>
            </a:r>
          </a:p>
          <a:p>
            <a:pPr marL="352425" indent="0">
              <a:buNone/>
            </a:pPr>
            <a:r>
              <a:rPr lang="en-US" altLang="ja-JP" sz="2400" dirty="0" smtClean="0">
                <a:solidFill>
                  <a:srgbClr val="AA562E"/>
                </a:solidFill>
                <a:latin typeface="Meiryo UI" panose="020B0604030504040204" pitchFamily="50" charset="-128"/>
                <a:cs typeface="Meiryo UI" panose="020B0604030504040204" pitchFamily="50" charset="-128"/>
              </a:rPr>
              <a:t>5. Commitment is made to realigning the work </a:t>
            </a:r>
            <a:r>
              <a:rPr lang="en-US" altLang="ja-JP" sz="2400" dirty="0" err="1" smtClean="0">
                <a:solidFill>
                  <a:srgbClr val="AA562E"/>
                </a:solidFill>
                <a:latin typeface="Meiryo UI" panose="020B0604030504040204" pitchFamily="50" charset="-128"/>
                <a:cs typeface="Meiryo UI" panose="020B0604030504040204" pitchFamily="50" charset="-128"/>
              </a:rPr>
              <a:t>programme</a:t>
            </a:r>
            <a:r>
              <a:rPr lang="en-US" altLang="ja-JP" sz="2400" dirty="0" smtClean="0">
                <a:solidFill>
                  <a:srgbClr val="AA562E"/>
                </a:solidFill>
                <a:latin typeface="Meiryo UI" panose="020B0604030504040204" pitchFamily="50" charset="-128"/>
                <a:cs typeface="Meiryo UI" panose="020B0604030504040204" pitchFamily="50" charset="-128"/>
              </a:rPr>
              <a:t> more close to the UNESCO MLA and Strategic Objectives and a RBM Framework is adopted. </a:t>
            </a:r>
          </a:p>
          <a:p>
            <a:pPr marL="352425" indent="0">
              <a:buNone/>
            </a:pPr>
            <a:r>
              <a:rPr lang="en-US" altLang="ja-JP" sz="2400" dirty="0" smtClean="0">
                <a:solidFill>
                  <a:srgbClr val="AA562E"/>
                </a:solidFill>
                <a:latin typeface="Meiryo UI" panose="020B0604030504040204" pitchFamily="50" charset="-128"/>
                <a:cs typeface="Meiryo UI" panose="020B0604030504040204" pitchFamily="50" charset="-128"/>
              </a:rPr>
              <a:t>6. The </a:t>
            </a:r>
            <a:r>
              <a:rPr lang="en-US" altLang="ja-JP" sz="2400" dirty="0">
                <a:solidFill>
                  <a:srgbClr val="AA562E"/>
                </a:solidFill>
                <a:latin typeface="Meiryo UI" panose="020B0604030504040204" pitchFamily="50" charset="-128"/>
                <a:cs typeface="Meiryo UI" panose="020B0604030504040204" pitchFamily="50" charset="-128"/>
              </a:rPr>
              <a:t>NICH develops a comprehensive strategy and timeframe for implementation to </a:t>
            </a:r>
            <a:r>
              <a:rPr lang="en-US" altLang="ja-JP" sz="2400" dirty="0" smtClean="0">
                <a:solidFill>
                  <a:srgbClr val="AA562E"/>
                </a:solidFill>
                <a:latin typeface="Meiryo UI" panose="020B0604030504040204" pitchFamily="50" charset="-128"/>
                <a:cs typeface="Meiryo UI" panose="020B0604030504040204" pitchFamily="50" charset="-128"/>
              </a:rPr>
              <a:t>ensure the </a:t>
            </a:r>
            <a:r>
              <a:rPr lang="en-US" altLang="ja-JP" sz="2400" dirty="0">
                <a:solidFill>
                  <a:srgbClr val="AA562E"/>
                </a:solidFill>
                <a:latin typeface="Meiryo UI" panose="020B0604030504040204" pitchFamily="50" charset="-128"/>
                <a:cs typeface="Meiryo UI" panose="020B0604030504040204" pitchFamily="50" charset="-128"/>
              </a:rPr>
              <a:t>appropriate facilities for housing the IRCI. Ideally this would involve moving the IRCI to </a:t>
            </a:r>
            <a:r>
              <a:rPr lang="en-US" altLang="ja-JP" sz="2400" dirty="0" smtClean="0">
                <a:solidFill>
                  <a:srgbClr val="AA562E"/>
                </a:solidFill>
                <a:latin typeface="Meiryo UI" panose="020B0604030504040204" pitchFamily="50" charset="-128"/>
                <a:cs typeface="Meiryo UI" panose="020B0604030504040204" pitchFamily="50" charset="-128"/>
              </a:rPr>
              <a:t>a location </a:t>
            </a:r>
            <a:r>
              <a:rPr lang="en-US" altLang="ja-JP" sz="2400" dirty="0">
                <a:solidFill>
                  <a:srgbClr val="AA562E"/>
                </a:solidFill>
                <a:latin typeface="Meiryo UI" panose="020B0604030504040204" pitchFamily="50" charset="-128"/>
                <a:cs typeface="Meiryo UI" panose="020B0604030504040204" pitchFamily="50" charset="-128"/>
              </a:rPr>
              <a:t>where it is hosted as an independent </a:t>
            </a:r>
            <a:r>
              <a:rPr lang="en-US" altLang="ja-JP" sz="2400" dirty="0" err="1">
                <a:solidFill>
                  <a:srgbClr val="AA562E"/>
                </a:solidFill>
                <a:latin typeface="Meiryo UI" panose="020B0604030504040204" pitchFamily="50" charset="-128"/>
                <a:cs typeface="Meiryo UI" panose="020B0604030504040204" pitchFamily="50" charset="-128"/>
              </a:rPr>
              <a:t>centre</a:t>
            </a:r>
            <a:r>
              <a:rPr lang="en-US" altLang="ja-JP" sz="2400" dirty="0">
                <a:solidFill>
                  <a:srgbClr val="AA562E"/>
                </a:solidFill>
                <a:latin typeface="Meiryo UI" panose="020B0604030504040204" pitchFamily="50" charset="-128"/>
                <a:cs typeface="Meiryo UI" panose="020B0604030504040204" pitchFamily="50" charset="-128"/>
              </a:rPr>
              <a:t> by a university or other </a:t>
            </a:r>
            <a:r>
              <a:rPr lang="en-US" altLang="ja-JP" sz="2400" dirty="0" smtClean="0">
                <a:solidFill>
                  <a:srgbClr val="AA562E"/>
                </a:solidFill>
                <a:latin typeface="Meiryo UI" panose="020B0604030504040204" pitchFamily="50" charset="-128"/>
                <a:cs typeface="Meiryo UI" panose="020B0604030504040204" pitchFamily="50" charset="-128"/>
              </a:rPr>
              <a:t>research institution.</a:t>
            </a:r>
          </a:p>
          <a:p>
            <a:pPr marL="352425" indent="0">
              <a:buNone/>
            </a:pPr>
            <a:r>
              <a:rPr lang="en-US" altLang="ja-JP" sz="2400" dirty="0">
                <a:solidFill>
                  <a:srgbClr val="AA562E"/>
                </a:solidFill>
                <a:latin typeface="Meiryo UI" panose="020B0604030504040204" pitchFamily="50" charset="-128"/>
                <a:cs typeface="Meiryo UI" panose="020B0604030504040204" pitchFamily="50" charset="-128"/>
              </a:rPr>
              <a:t>7. Progress on the implementation of the recommendations in this report (including 4.1-4.3) </a:t>
            </a:r>
            <a:r>
              <a:rPr lang="en-US" altLang="ja-JP" sz="2400" dirty="0" smtClean="0">
                <a:solidFill>
                  <a:srgbClr val="AA562E"/>
                </a:solidFill>
                <a:latin typeface="Meiryo UI" panose="020B0604030504040204" pitchFamily="50" charset="-128"/>
                <a:cs typeface="Meiryo UI" panose="020B0604030504040204" pitchFamily="50" charset="-128"/>
              </a:rPr>
              <a:t>and the </a:t>
            </a:r>
            <a:r>
              <a:rPr lang="en-US" altLang="ja-JP" sz="2400" dirty="0">
                <a:solidFill>
                  <a:srgbClr val="AA562E"/>
                </a:solidFill>
                <a:latin typeface="Meiryo UI" panose="020B0604030504040204" pitchFamily="50" charset="-128"/>
                <a:cs typeface="Meiryo UI" panose="020B0604030504040204" pitchFamily="50" charset="-128"/>
              </a:rPr>
              <a:t>work of the IRCI is reviewed after 2 years.</a:t>
            </a:r>
            <a:endParaRPr lang="en-US" altLang="ja-JP" sz="2400" dirty="0" smtClean="0">
              <a:solidFill>
                <a:srgbClr val="AA562E"/>
              </a:solidFill>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6622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11014" y="1253067"/>
            <a:ext cx="11553093" cy="4919133"/>
          </a:xfrm>
        </p:spPr>
        <p:txBody>
          <a:bodyPr>
            <a:normAutofit fontScale="92500" lnSpcReduction="10000"/>
          </a:bodyPr>
          <a:lstStyle/>
          <a:p>
            <a:pPr marL="45720" indent="0">
              <a:buNone/>
            </a:pPr>
            <a:r>
              <a:rPr lang="en-US" altLang="ja-JP" sz="2800" dirty="0">
                <a:latin typeface="Meiryo UI" panose="020B0604030504040204" pitchFamily="50" charset="-128"/>
                <a:cs typeface="Meiryo UI" panose="020B0604030504040204" pitchFamily="50" charset="-128"/>
              </a:rPr>
              <a:t>Recommendations to the Centre for Improving </a:t>
            </a:r>
            <a:r>
              <a:rPr lang="en-US" altLang="ja-JP" sz="2800" dirty="0" smtClean="0">
                <a:latin typeface="Meiryo UI" panose="020B0604030504040204" pitchFamily="50" charset="-128"/>
                <a:cs typeface="Meiryo UI" panose="020B0604030504040204" pitchFamily="50" charset="-128"/>
              </a:rPr>
              <a:t>its Operations</a:t>
            </a:r>
            <a:endParaRPr lang="en-US" altLang="ja-JP" sz="2800" dirty="0">
              <a:latin typeface="Meiryo UI" panose="020B0604030504040204" pitchFamily="50" charset="-128"/>
              <a:cs typeface="Meiryo UI" panose="020B0604030504040204" pitchFamily="50" charset="-128"/>
            </a:endParaRPr>
          </a:p>
          <a:p>
            <a:pPr marL="439738" indent="-395288">
              <a:buNone/>
            </a:pPr>
            <a:r>
              <a:rPr lang="en-US" altLang="ja-JP" sz="2800" dirty="0">
                <a:latin typeface="Meiryo UI" panose="020B0604030504040204" pitchFamily="50" charset="-128"/>
                <a:cs typeface="Meiryo UI" panose="020B0604030504040204" pitchFamily="50" charset="-128"/>
              </a:rPr>
              <a:t>	</a:t>
            </a:r>
            <a:r>
              <a:rPr lang="en-US" altLang="ja-JP" sz="2800" dirty="0" smtClean="0">
                <a:solidFill>
                  <a:srgbClr val="AA562E"/>
                </a:solidFill>
                <a:latin typeface="Meiryo UI" panose="020B0604030504040204" pitchFamily="50" charset="-128"/>
                <a:cs typeface="Meiryo UI" panose="020B0604030504040204" pitchFamily="50" charset="-128"/>
              </a:rPr>
              <a:t>8. </a:t>
            </a:r>
            <a:r>
              <a:rPr lang="en-US" altLang="ja-JP" sz="2400" dirty="0" smtClean="0">
                <a:solidFill>
                  <a:srgbClr val="AA562E"/>
                </a:solidFill>
                <a:latin typeface="Meiryo UI" panose="020B0604030504040204" pitchFamily="50" charset="-128"/>
                <a:cs typeface="Meiryo UI" panose="020B0604030504040204" pitchFamily="50" charset="-128"/>
              </a:rPr>
              <a:t>Improve </a:t>
            </a:r>
            <a:r>
              <a:rPr lang="en-US" altLang="ja-JP" sz="2400" dirty="0">
                <a:solidFill>
                  <a:srgbClr val="AA562E"/>
                </a:solidFill>
                <a:latin typeface="Meiryo UI" panose="020B0604030504040204" pitchFamily="50" charset="-128"/>
                <a:cs typeface="Meiryo UI" panose="020B0604030504040204" pitchFamily="50" charset="-128"/>
              </a:rPr>
              <a:t>the Effectiveness of its works </a:t>
            </a:r>
            <a:r>
              <a:rPr lang="en-US" altLang="ja-JP" sz="2400" dirty="0" err="1">
                <a:solidFill>
                  <a:srgbClr val="AA562E"/>
                </a:solidFill>
                <a:latin typeface="Meiryo UI" panose="020B0604030504040204" pitchFamily="50" charset="-128"/>
                <a:cs typeface="Meiryo UI" panose="020B0604030504040204" pitchFamily="50" charset="-128"/>
              </a:rPr>
              <a:t>programme</a:t>
            </a:r>
            <a:r>
              <a:rPr lang="en-US" altLang="ja-JP" sz="2400" dirty="0">
                <a:solidFill>
                  <a:srgbClr val="AA562E"/>
                </a:solidFill>
                <a:latin typeface="Meiryo UI" panose="020B0604030504040204" pitchFamily="50" charset="-128"/>
                <a:cs typeface="Meiryo UI" panose="020B0604030504040204" pitchFamily="50" charset="-128"/>
              </a:rPr>
              <a:t> and project outputs by</a:t>
            </a:r>
            <a:r>
              <a:rPr lang="en-US" altLang="ja-JP" sz="2400" dirty="0" smtClean="0">
                <a:solidFill>
                  <a:srgbClr val="AA562E"/>
                </a:solidFill>
                <a:latin typeface="Meiryo UI" panose="020B0604030504040204" pitchFamily="50" charset="-128"/>
                <a:cs typeface="Meiryo UI" panose="020B0604030504040204" pitchFamily="50" charset="-128"/>
              </a:rPr>
              <a:t>:</a:t>
            </a:r>
          </a:p>
          <a:p>
            <a:pPr marL="896938" indent="0">
              <a:buNone/>
            </a:pPr>
            <a:r>
              <a:rPr lang="en-US" altLang="ja-JP" sz="2400" dirty="0" smtClean="0">
                <a:solidFill>
                  <a:srgbClr val="AA562E"/>
                </a:solidFill>
                <a:latin typeface="Meiryo UI" panose="020B0604030504040204" pitchFamily="50" charset="-128"/>
                <a:cs typeface="Meiryo UI" panose="020B0604030504040204" pitchFamily="50" charset="-128"/>
              </a:rPr>
              <a:t>a. Adopting </a:t>
            </a:r>
            <a:r>
              <a:rPr lang="en-US" altLang="ja-JP" sz="2400" dirty="0">
                <a:solidFill>
                  <a:srgbClr val="AA562E"/>
                </a:solidFill>
                <a:latin typeface="Meiryo UI" panose="020B0604030504040204" pitchFamily="50" charset="-128"/>
                <a:cs typeface="Meiryo UI" panose="020B0604030504040204" pitchFamily="50" charset="-128"/>
              </a:rPr>
              <a:t>a Results Based Management Framework and, at the project </a:t>
            </a:r>
            <a:r>
              <a:rPr lang="en-US" altLang="ja-JP" sz="2400" dirty="0" smtClean="0">
                <a:solidFill>
                  <a:srgbClr val="AA562E"/>
                </a:solidFill>
                <a:latin typeface="Meiryo UI" panose="020B0604030504040204" pitchFamily="50" charset="-128"/>
                <a:cs typeface="Meiryo UI" panose="020B0604030504040204" pitchFamily="50" charset="-128"/>
              </a:rPr>
              <a:t>development phase</a:t>
            </a:r>
            <a:r>
              <a:rPr lang="en-US" altLang="ja-JP" sz="2400" dirty="0">
                <a:solidFill>
                  <a:srgbClr val="AA562E"/>
                </a:solidFill>
                <a:latin typeface="Meiryo UI" panose="020B0604030504040204" pitchFamily="50" charset="-128"/>
                <a:cs typeface="Meiryo UI" panose="020B0604030504040204" pitchFamily="50" charset="-128"/>
              </a:rPr>
              <a:t>, design projects to be consistent with the Centre’s agreed functions so as </a:t>
            </a:r>
            <a:r>
              <a:rPr lang="en-US" altLang="ja-JP" sz="2400" dirty="0" smtClean="0">
                <a:solidFill>
                  <a:srgbClr val="AA562E"/>
                </a:solidFill>
                <a:latin typeface="Meiryo UI" panose="020B0604030504040204" pitchFamily="50" charset="-128"/>
                <a:cs typeface="Meiryo UI" panose="020B0604030504040204" pitchFamily="50" charset="-128"/>
              </a:rPr>
              <a:t>to align </a:t>
            </a:r>
            <a:r>
              <a:rPr lang="en-US" altLang="ja-JP" sz="2400" dirty="0">
                <a:solidFill>
                  <a:srgbClr val="AA562E"/>
                </a:solidFill>
                <a:latin typeface="Meiryo UI" panose="020B0604030504040204" pitchFamily="50" charset="-128"/>
                <a:cs typeface="Meiryo UI" panose="020B0604030504040204" pitchFamily="50" charset="-128"/>
              </a:rPr>
              <a:t>to the MLA’s and strategic objectives of UNESCO.</a:t>
            </a:r>
          </a:p>
          <a:p>
            <a:pPr marL="896938" indent="0">
              <a:buNone/>
            </a:pPr>
            <a:r>
              <a:rPr lang="en-US" altLang="ja-JP" sz="2400" dirty="0">
                <a:solidFill>
                  <a:srgbClr val="AA562E"/>
                </a:solidFill>
                <a:latin typeface="Meiryo UI" panose="020B0604030504040204" pitchFamily="50" charset="-128"/>
                <a:cs typeface="Meiryo UI" panose="020B0604030504040204" pitchFamily="50" charset="-128"/>
              </a:rPr>
              <a:t>b. Establish and grow a cohort of researchers that are affiliated with the IRCI </a:t>
            </a:r>
            <a:r>
              <a:rPr lang="en-US" altLang="ja-JP" sz="2400" dirty="0" smtClean="0">
                <a:solidFill>
                  <a:srgbClr val="AA562E"/>
                </a:solidFill>
                <a:latin typeface="Meiryo UI" panose="020B0604030504040204" pitchFamily="50" charset="-128"/>
                <a:cs typeface="Meiryo UI" panose="020B0604030504040204" pitchFamily="50" charset="-128"/>
              </a:rPr>
              <a:t>through adjunct </a:t>
            </a:r>
            <a:r>
              <a:rPr lang="en-US" altLang="ja-JP" sz="2400" dirty="0">
                <a:solidFill>
                  <a:srgbClr val="AA562E"/>
                </a:solidFill>
                <a:latin typeface="Meiryo UI" panose="020B0604030504040204" pitchFamily="50" charset="-128"/>
                <a:cs typeface="Meiryo UI" panose="020B0604030504040204" pitchFamily="50" charset="-128"/>
              </a:rPr>
              <a:t>appointments;</a:t>
            </a:r>
          </a:p>
          <a:p>
            <a:pPr marL="896938" indent="0">
              <a:buNone/>
            </a:pPr>
            <a:r>
              <a:rPr lang="en-US" altLang="ja-JP" sz="2400" dirty="0">
                <a:solidFill>
                  <a:srgbClr val="AA562E"/>
                </a:solidFill>
                <a:latin typeface="Meiryo UI" panose="020B0604030504040204" pitchFamily="50" charset="-128"/>
                <a:cs typeface="Meiryo UI" panose="020B0604030504040204" pitchFamily="50" charset="-128"/>
              </a:rPr>
              <a:t>c. Capture and report on the publications that are generated by the Adjunct </a:t>
            </a:r>
            <a:r>
              <a:rPr lang="en-US" altLang="ja-JP" sz="2400" dirty="0" smtClean="0">
                <a:solidFill>
                  <a:srgbClr val="AA562E"/>
                </a:solidFill>
                <a:latin typeface="Meiryo UI" panose="020B0604030504040204" pitchFamily="50" charset="-128"/>
                <a:cs typeface="Meiryo UI" panose="020B0604030504040204" pitchFamily="50" charset="-128"/>
              </a:rPr>
              <a:t>Research Fellows </a:t>
            </a:r>
            <a:r>
              <a:rPr lang="en-US" altLang="ja-JP" sz="2400" dirty="0">
                <a:solidFill>
                  <a:srgbClr val="AA562E"/>
                </a:solidFill>
                <a:latin typeface="Meiryo UI" panose="020B0604030504040204" pitchFamily="50" charset="-128"/>
                <a:cs typeface="Meiryo UI" panose="020B0604030504040204" pitchFamily="50" charset="-128"/>
              </a:rPr>
              <a:t>(using this as one of the measures of 'fostering research</a:t>
            </a:r>
            <a:r>
              <a:rPr lang="en-US" altLang="ja-JP" sz="2400" dirty="0" smtClean="0">
                <a:solidFill>
                  <a:srgbClr val="AA562E"/>
                </a:solidFill>
                <a:latin typeface="Meiryo UI" panose="020B0604030504040204" pitchFamily="50" charset="-128"/>
                <a:cs typeface="Meiryo UI" panose="020B0604030504040204" pitchFamily="50" charset="-128"/>
              </a:rPr>
              <a:t>');</a:t>
            </a:r>
          </a:p>
          <a:p>
            <a:pPr marL="896938" indent="0">
              <a:buNone/>
            </a:pPr>
            <a:r>
              <a:rPr lang="en-US" altLang="ja-JP" sz="2400" dirty="0" smtClean="0">
                <a:solidFill>
                  <a:srgbClr val="AA562E"/>
                </a:solidFill>
                <a:latin typeface="Meiryo UI" panose="020B0604030504040204" pitchFamily="50" charset="-128"/>
                <a:cs typeface="Meiryo UI" panose="020B0604030504040204" pitchFamily="50" charset="-128"/>
              </a:rPr>
              <a:t>d. Address </a:t>
            </a:r>
            <a:r>
              <a:rPr lang="en-US" altLang="ja-JP" sz="2400" dirty="0">
                <a:solidFill>
                  <a:srgbClr val="AA562E"/>
                </a:solidFill>
                <a:latin typeface="Meiryo UI" panose="020B0604030504040204" pitchFamily="50" charset="-128"/>
                <a:cs typeface="Meiryo UI" panose="020B0604030504040204" pitchFamily="50" charset="-128"/>
              </a:rPr>
              <a:t>the public understanding of its role in order to effectively </a:t>
            </a:r>
            <a:r>
              <a:rPr lang="en-US" altLang="ja-JP" sz="2400" dirty="0" smtClean="0">
                <a:solidFill>
                  <a:srgbClr val="AA562E"/>
                </a:solidFill>
                <a:latin typeface="Meiryo UI" panose="020B0604030504040204" pitchFamily="50" charset="-128"/>
                <a:cs typeface="Meiryo UI" panose="020B0604030504040204" pitchFamily="50" charset="-128"/>
              </a:rPr>
              <a:t>manage</a:t>
            </a:r>
            <a:r>
              <a:rPr lang="ja-JP" altLang="en-US" sz="2400" dirty="0" smtClean="0">
                <a:solidFill>
                  <a:srgbClr val="AA562E"/>
                </a:solidFill>
                <a:latin typeface="Meiryo UI" panose="020B0604030504040204" pitchFamily="50" charset="-128"/>
                <a:cs typeface="Meiryo UI" panose="020B0604030504040204" pitchFamily="50" charset="-128"/>
              </a:rPr>
              <a:t>　</a:t>
            </a:r>
            <a:r>
              <a:rPr lang="en-US" altLang="ja-JP" sz="2400" dirty="0" smtClean="0">
                <a:solidFill>
                  <a:srgbClr val="AA562E"/>
                </a:solidFill>
                <a:latin typeface="Meiryo UI" panose="020B0604030504040204" pitchFamily="50" charset="-128"/>
                <a:cs typeface="Meiryo UI" panose="020B0604030504040204" pitchFamily="50" charset="-128"/>
              </a:rPr>
              <a:t>expectations </a:t>
            </a:r>
            <a:r>
              <a:rPr lang="en-US" altLang="ja-JP" sz="2400" dirty="0">
                <a:solidFill>
                  <a:srgbClr val="AA562E"/>
                </a:solidFill>
                <a:latin typeface="Meiryo UI" panose="020B0604030504040204" pitchFamily="50" charset="-128"/>
                <a:cs typeface="Meiryo UI" panose="020B0604030504040204" pitchFamily="50" charset="-128"/>
              </a:rPr>
              <a:t>of stakeholders including member states.</a:t>
            </a:r>
            <a:endParaRPr lang="en-US" altLang="ja-JP" sz="2400" dirty="0" smtClean="0">
              <a:solidFill>
                <a:srgbClr val="AA562E"/>
              </a:solidFill>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3138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11014" y="1253067"/>
            <a:ext cx="11553093" cy="4919133"/>
          </a:xfrm>
        </p:spPr>
        <p:txBody>
          <a:bodyPr>
            <a:normAutofit lnSpcReduction="10000"/>
          </a:bodyPr>
          <a:lstStyle/>
          <a:p>
            <a:pPr marL="365760" lvl="1" indent="0">
              <a:buNone/>
            </a:pPr>
            <a:r>
              <a:rPr lang="en-US" altLang="ja-JP" sz="2400" dirty="0" smtClean="0">
                <a:solidFill>
                  <a:srgbClr val="AA562E"/>
                </a:solidFill>
                <a:latin typeface="Meiryo UI" panose="020B0604030504040204" pitchFamily="50" charset="-128"/>
                <a:cs typeface="Meiryo UI" panose="020B0604030504040204" pitchFamily="50" charset="-128"/>
              </a:rPr>
              <a:t>9. Build </a:t>
            </a:r>
            <a:r>
              <a:rPr lang="en-US" altLang="ja-JP" sz="2400" dirty="0">
                <a:solidFill>
                  <a:srgbClr val="AA562E"/>
                </a:solidFill>
                <a:latin typeface="Meiryo UI" panose="020B0604030504040204" pitchFamily="50" charset="-128"/>
                <a:cs typeface="Meiryo UI" panose="020B0604030504040204" pitchFamily="50" charset="-128"/>
              </a:rPr>
              <a:t>on the success of the Forums by holding them in conjunction with an open </a:t>
            </a:r>
            <a:r>
              <a:rPr lang="en-US" altLang="ja-JP" sz="2400" dirty="0" smtClean="0">
                <a:solidFill>
                  <a:srgbClr val="AA562E"/>
                </a:solidFill>
                <a:latin typeface="Meiryo UI" panose="020B0604030504040204" pitchFamily="50" charset="-128"/>
                <a:cs typeface="Meiryo UI" panose="020B0604030504040204" pitchFamily="50" charset="-128"/>
              </a:rPr>
              <a:t>conference which </a:t>
            </a:r>
            <a:r>
              <a:rPr lang="en-US" altLang="ja-JP" sz="2400" dirty="0">
                <a:solidFill>
                  <a:srgbClr val="AA562E"/>
                </a:solidFill>
                <a:latin typeface="Meiryo UI" panose="020B0604030504040204" pitchFamily="50" charset="-128"/>
                <a:cs typeface="Meiryo UI" panose="020B0604030504040204" pitchFamily="50" charset="-128"/>
              </a:rPr>
              <a:t>focusses on themes relevant to the objectives of the IRCI. The </a:t>
            </a:r>
            <a:r>
              <a:rPr lang="en-US" altLang="ja-JP" sz="2400" dirty="0" smtClean="0">
                <a:solidFill>
                  <a:srgbClr val="AA562E"/>
                </a:solidFill>
                <a:latin typeface="Meiryo UI" panose="020B0604030504040204" pitchFamily="50" charset="-128"/>
                <a:cs typeface="Meiryo UI" panose="020B0604030504040204" pitchFamily="50" charset="-128"/>
              </a:rPr>
              <a:t>following recommendations </a:t>
            </a:r>
            <a:r>
              <a:rPr lang="en-US" altLang="ja-JP" sz="2400" dirty="0">
                <a:solidFill>
                  <a:srgbClr val="AA562E"/>
                </a:solidFill>
                <a:latin typeface="Meiryo UI" panose="020B0604030504040204" pitchFamily="50" charset="-128"/>
                <a:cs typeface="Meiryo UI" panose="020B0604030504040204" pitchFamily="50" charset="-128"/>
              </a:rPr>
              <a:t>should be </a:t>
            </a:r>
            <a:r>
              <a:rPr lang="en-US" altLang="ja-JP" sz="2400" dirty="0" smtClean="0">
                <a:solidFill>
                  <a:srgbClr val="AA562E"/>
                </a:solidFill>
                <a:latin typeface="Meiryo UI" panose="020B0604030504040204" pitchFamily="50" charset="-128"/>
                <a:cs typeface="Meiryo UI" panose="020B0604030504040204" pitchFamily="50" charset="-128"/>
              </a:rPr>
              <a:t>considered:</a:t>
            </a:r>
          </a:p>
          <a:p>
            <a:pPr marL="720725" indent="0">
              <a:buNone/>
            </a:pPr>
            <a:r>
              <a:rPr lang="en-US" altLang="ja-JP" dirty="0" smtClean="0">
                <a:solidFill>
                  <a:srgbClr val="AA562E"/>
                </a:solidFill>
                <a:latin typeface="Meiryo UI" panose="020B0604030504040204" pitchFamily="50" charset="-128"/>
                <a:cs typeface="Meiryo UI" panose="020B0604030504040204" pitchFamily="50" charset="-128"/>
              </a:rPr>
              <a:t>a. The </a:t>
            </a:r>
            <a:r>
              <a:rPr lang="en-US" altLang="ja-JP" dirty="0">
                <a:solidFill>
                  <a:srgbClr val="AA562E"/>
                </a:solidFill>
                <a:latin typeface="Meiryo UI" panose="020B0604030504040204" pitchFamily="50" charset="-128"/>
                <a:cs typeface="Meiryo UI" panose="020B0604030504040204" pitchFamily="50" charset="-128"/>
              </a:rPr>
              <a:t>conference should be structured so as to be self-funding in the long term </a:t>
            </a:r>
            <a:r>
              <a:rPr lang="en-US" altLang="ja-JP" dirty="0" smtClean="0">
                <a:solidFill>
                  <a:srgbClr val="AA562E"/>
                </a:solidFill>
                <a:latin typeface="Meiryo UI" panose="020B0604030504040204" pitchFamily="50" charset="-128"/>
                <a:cs typeface="Meiryo UI" panose="020B0604030504040204" pitchFamily="50" charset="-128"/>
              </a:rPr>
              <a:t>based on </a:t>
            </a:r>
            <a:r>
              <a:rPr lang="en-US" altLang="ja-JP" dirty="0">
                <a:solidFill>
                  <a:srgbClr val="AA562E"/>
                </a:solidFill>
                <a:latin typeface="Meiryo UI" panose="020B0604030504040204" pitchFamily="50" charset="-128"/>
                <a:cs typeface="Meiryo UI" panose="020B0604030504040204" pitchFamily="50" charset="-128"/>
              </a:rPr>
              <a:t>income from sponsors and delegate fees;</a:t>
            </a:r>
          </a:p>
          <a:p>
            <a:pPr marL="720725" indent="0">
              <a:buNone/>
            </a:pPr>
            <a:r>
              <a:rPr lang="en-US" altLang="ja-JP" dirty="0">
                <a:solidFill>
                  <a:srgbClr val="AA562E"/>
                </a:solidFill>
                <a:latin typeface="Meiryo UI" panose="020B0604030504040204" pitchFamily="50" charset="-128"/>
                <a:cs typeface="Meiryo UI" panose="020B0604030504040204" pitchFamily="50" charset="-128"/>
              </a:rPr>
              <a:t>b. Registration fees charged for general delegates can be used to offset costs </a:t>
            </a:r>
            <a:r>
              <a:rPr lang="en-US" altLang="ja-JP" dirty="0" smtClean="0">
                <a:solidFill>
                  <a:srgbClr val="AA562E"/>
                </a:solidFill>
                <a:latin typeface="Meiryo UI" panose="020B0604030504040204" pitchFamily="50" charset="-128"/>
                <a:cs typeface="Meiryo UI" panose="020B0604030504040204" pitchFamily="50" charset="-128"/>
              </a:rPr>
              <a:t>for delegates </a:t>
            </a:r>
            <a:r>
              <a:rPr lang="en-US" altLang="ja-JP" dirty="0">
                <a:solidFill>
                  <a:srgbClr val="AA562E"/>
                </a:solidFill>
                <a:latin typeface="Meiryo UI" panose="020B0604030504040204" pitchFamily="50" charset="-128"/>
                <a:cs typeface="Meiryo UI" panose="020B0604030504040204" pitchFamily="50" charset="-128"/>
              </a:rPr>
              <a:t>from developing nations and to encourage early career and </a:t>
            </a:r>
            <a:r>
              <a:rPr lang="en-US" altLang="ja-JP" dirty="0" smtClean="0">
                <a:solidFill>
                  <a:srgbClr val="AA562E"/>
                </a:solidFill>
                <a:latin typeface="Meiryo UI" panose="020B0604030504040204" pitchFamily="50" charset="-128"/>
                <a:cs typeface="Meiryo UI" panose="020B0604030504040204" pitchFamily="50" charset="-128"/>
              </a:rPr>
              <a:t>emergent researchers9</a:t>
            </a:r>
            <a:r>
              <a:rPr lang="en-US" altLang="ja-JP" dirty="0">
                <a:solidFill>
                  <a:srgbClr val="AA562E"/>
                </a:solidFill>
                <a:latin typeface="Meiryo UI" panose="020B0604030504040204" pitchFamily="50" charset="-128"/>
                <a:cs typeface="Meiryo UI" panose="020B0604030504040204" pitchFamily="50" charset="-128"/>
              </a:rPr>
              <a:t>;</a:t>
            </a:r>
          </a:p>
          <a:p>
            <a:pPr marL="720725" indent="0">
              <a:buNone/>
            </a:pPr>
            <a:r>
              <a:rPr lang="en-US" altLang="ja-JP" dirty="0">
                <a:solidFill>
                  <a:srgbClr val="AA562E"/>
                </a:solidFill>
                <a:latin typeface="Meiryo UI" panose="020B0604030504040204" pitchFamily="50" charset="-128"/>
                <a:cs typeface="Meiryo UI" panose="020B0604030504040204" pitchFamily="50" charset="-128"/>
              </a:rPr>
              <a:t>c. While the conference should rotate amongst member states as hosts, in order to </a:t>
            </a:r>
            <a:r>
              <a:rPr lang="en-US" altLang="ja-JP" dirty="0" smtClean="0">
                <a:solidFill>
                  <a:srgbClr val="AA562E"/>
                </a:solidFill>
                <a:latin typeface="Meiryo UI" panose="020B0604030504040204" pitchFamily="50" charset="-128"/>
                <a:cs typeface="Meiryo UI" panose="020B0604030504040204" pitchFamily="50" charset="-128"/>
              </a:rPr>
              <a:t>build the </a:t>
            </a:r>
            <a:r>
              <a:rPr lang="en-US" altLang="ja-JP" dirty="0">
                <a:solidFill>
                  <a:srgbClr val="AA562E"/>
                </a:solidFill>
                <a:latin typeface="Meiryo UI" panose="020B0604030504040204" pitchFamily="50" charset="-128"/>
                <a:cs typeface="Meiryo UI" panose="020B0604030504040204" pitchFamily="50" charset="-128"/>
              </a:rPr>
              <a:t>support of the Japanese people for the IRC, I consideration should be given to </a:t>
            </a:r>
            <a:r>
              <a:rPr lang="en-US" altLang="ja-JP" dirty="0" smtClean="0">
                <a:solidFill>
                  <a:srgbClr val="AA562E"/>
                </a:solidFill>
                <a:latin typeface="Meiryo UI" panose="020B0604030504040204" pitchFamily="50" charset="-128"/>
                <a:cs typeface="Meiryo UI" panose="020B0604030504040204" pitchFamily="50" charset="-128"/>
              </a:rPr>
              <a:t>the first </a:t>
            </a:r>
            <a:r>
              <a:rPr lang="en-US" altLang="ja-JP" dirty="0">
                <a:solidFill>
                  <a:srgbClr val="AA562E"/>
                </a:solidFill>
                <a:latin typeface="Meiryo UI" panose="020B0604030504040204" pitchFamily="50" charset="-128"/>
                <a:cs typeface="Meiryo UI" panose="020B0604030504040204" pitchFamily="50" charset="-128"/>
              </a:rPr>
              <a:t>conference being held in Japan;</a:t>
            </a:r>
          </a:p>
          <a:p>
            <a:pPr marL="720725" indent="0">
              <a:buNone/>
            </a:pPr>
            <a:r>
              <a:rPr lang="en-US" altLang="ja-JP" dirty="0">
                <a:solidFill>
                  <a:srgbClr val="AA562E"/>
                </a:solidFill>
                <a:latin typeface="Meiryo UI" panose="020B0604030504040204" pitchFamily="50" charset="-128"/>
                <a:cs typeface="Meiryo UI" panose="020B0604030504040204" pitchFamily="50" charset="-128"/>
              </a:rPr>
              <a:t>d. In order to secure funding for subsequent conferences a local conference </a:t>
            </a:r>
            <a:r>
              <a:rPr lang="en-US" altLang="ja-JP" dirty="0" smtClean="0">
                <a:solidFill>
                  <a:srgbClr val="AA562E"/>
                </a:solidFill>
                <a:latin typeface="Meiryo UI" panose="020B0604030504040204" pitchFamily="50" charset="-128"/>
                <a:cs typeface="Meiryo UI" panose="020B0604030504040204" pitchFamily="50" charset="-128"/>
              </a:rPr>
              <a:t>organizing committee </a:t>
            </a:r>
            <a:r>
              <a:rPr lang="en-US" altLang="ja-JP" dirty="0">
                <a:solidFill>
                  <a:srgbClr val="AA562E"/>
                </a:solidFill>
                <a:latin typeface="Meiryo UI" panose="020B0604030504040204" pitchFamily="50" charset="-128"/>
                <a:cs typeface="Meiryo UI" panose="020B0604030504040204" pitchFamily="50" charset="-128"/>
              </a:rPr>
              <a:t>should be established for each conference which includes Centre staff </a:t>
            </a:r>
            <a:r>
              <a:rPr lang="en-US" altLang="ja-JP" dirty="0" smtClean="0">
                <a:solidFill>
                  <a:srgbClr val="AA562E"/>
                </a:solidFill>
                <a:latin typeface="Meiryo UI" panose="020B0604030504040204" pitchFamily="50" charset="-128"/>
                <a:cs typeface="Meiryo UI" panose="020B0604030504040204" pitchFamily="50" charset="-128"/>
              </a:rPr>
              <a:t>and people </a:t>
            </a:r>
            <a:r>
              <a:rPr lang="en-US" altLang="ja-JP" dirty="0">
                <a:solidFill>
                  <a:srgbClr val="AA562E"/>
                </a:solidFill>
                <a:latin typeface="Meiryo UI" panose="020B0604030504040204" pitchFamily="50" charset="-128"/>
                <a:cs typeface="Meiryo UI" panose="020B0604030504040204" pitchFamily="50" charset="-128"/>
              </a:rPr>
              <a:t>identified by relevant member states;</a:t>
            </a:r>
            <a:endParaRPr lang="en-US" altLang="ja-JP" dirty="0" smtClean="0">
              <a:solidFill>
                <a:srgbClr val="AA562E"/>
              </a:solidFill>
              <a:latin typeface="Meiryo UI" panose="020B0604030504040204" pitchFamily="50" charset="-128"/>
              <a:cs typeface="Meiryo UI" panose="020B0604030504040204" pitchFamily="50" charset="-128"/>
            </a:endParaRPr>
          </a:p>
          <a:p>
            <a:pPr marL="352425" indent="0">
              <a:buNone/>
            </a:pPr>
            <a:endParaRPr lang="en-US" altLang="ja-JP" sz="2400" dirty="0" smtClean="0">
              <a:solidFill>
                <a:srgbClr val="AA562E"/>
              </a:solidFill>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4528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11014" y="1253067"/>
            <a:ext cx="11553093" cy="4919133"/>
          </a:xfrm>
        </p:spPr>
        <p:txBody>
          <a:bodyPr>
            <a:normAutofit fontScale="92500"/>
          </a:bodyPr>
          <a:lstStyle/>
          <a:p>
            <a:pPr marL="44450" indent="500063">
              <a:buNone/>
            </a:pPr>
            <a:r>
              <a:rPr lang="en-US" altLang="ja-JP" sz="2600" dirty="0">
                <a:solidFill>
                  <a:srgbClr val="AA562E"/>
                </a:solidFill>
                <a:latin typeface="Meiryo UI" panose="020B0604030504040204" pitchFamily="50" charset="-128"/>
                <a:cs typeface="Meiryo UI" panose="020B0604030504040204" pitchFamily="50" charset="-128"/>
              </a:rPr>
              <a:t>10. Develop communication and engagement processes that:</a:t>
            </a:r>
          </a:p>
          <a:p>
            <a:pPr marL="1073150" indent="0">
              <a:buNone/>
            </a:pPr>
            <a:r>
              <a:rPr lang="en-US" altLang="ja-JP" dirty="0">
                <a:solidFill>
                  <a:srgbClr val="AA562E"/>
                </a:solidFill>
                <a:latin typeface="Meiryo UI" panose="020B0604030504040204" pitchFamily="50" charset="-128"/>
                <a:cs typeface="Meiryo UI" panose="020B0604030504040204" pitchFamily="50" charset="-128"/>
              </a:rPr>
              <a:t>a. Enable member states and other stakeholders to stay connected to the </a:t>
            </a:r>
            <a:r>
              <a:rPr lang="en-US" altLang="ja-JP" dirty="0" err="1">
                <a:solidFill>
                  <a:srgbClr val="AA562E"/>
                </a:solidFill>
                <a:latin typeface="Meiryo UI" panose="020B0604030504040204" pitchFamily="50" charset="-128"/>
                <a:cs typeface="Meiryo UI" panose="020B0604030504040204" pitchFamily="50" charset="-128"/>
              </a:rPr>
              <a:t>centre</a:t>
            </a:r>
            <a:r>
              <a:rPr lang="en-US" altLang="ja-JP" dirty="0">
                <a:solidFill>
                  <a:srgbClr val="AA562E"/>
                </a:solidFill>
                <a:latin typeface="Meiryo UI" panose="020B0604030504040204" pitchFamily="50" charset="-128"/>
                <a:cs typeface="Meiryo UI" panose="020B0604030504040204" pitchFamily="50" charset="-128"/>
              </a:rPr>
              <a:t> </a:t>
            </a:r>
            <a:r>
              <a:rPr lang="en-US" altLang="ja-JP" dirty="0" smtClean="0">
                <a:solidFill>
                  <a:srgbClr val="AA562E"/>
                </a:solidFill>
                <a:latin typeface="Meiryo UI" panose="020B0604030504040204" pitchFamily="50" charset="-128"/>
                <a:cs typeface="Meiryo UI" panose="020B0604030504040204" pitchFamily="50" charset="-128"/>
              </a:rPr>
              <a:t>and informed </a:t>
            </a:r>
            <a:r>
              <a:rPr lang="en-US" altLang="ja-JP" dirty="0">
                <a:solidFill>
                  <a:srgbClr val="AA562E"/>
                </a:solidFill>
                <a:latin typeface="Meiryo UI" panose="020B0604030504040204" pitchFamily="50" charset="-128"/>
                <a:cs typeface="Meiryo UI" panose="020B0604030504040204" pitchFamily="50" charset="-128"/>
              </a:rPr>
              <a:t>as to its activities and outputs. These could include an electronic </a:t>
            </a:r>
            <a:r>
              <a:rPr lang="en-US" altLang="ja-JP" dirty="0" smtClean="0">
                <a:solidFill>
                  <a:srgbClr val="AA562E"/>
                </a:solidFill>
                <a:latin typeface="Meiryo UI" panose="020B0604030504040204" pitchFamily="50" charset="-128"/>
                <a:cs typeface="Meiryo UI" panose="020B0604030504040204" pitchFamily="50" charset="-128"/>
              </a:rPr>
              <a:t>newsletter and </a:t>
            </a:r>
            <a:r>
              <a:rPr lang="en-US" altLang="ja-JP" dirty="0">
                <a:solidFill>
                  <a:srgbClr val="AA562E"/>
                </a:solidFill>
                <a:latin typeface="Meiryo UI" panose="020B0604030504040204" pitchFamily="50" charset="-128"/>
                <a:cs typeface="Meiryo UI" panose="020B0604030504040204" pitchFamily="50" charset="-128"/>
              </a:rPr>
              <a:t>or the use of social media in addition to the IRCI’s website.</a:t>
            </a:r>
          </a:p>
          <a:p>
            <a:pPr marL="1073150" indent="0">
              <a:buNone/>
            </a:pPr>
            <a:r>
              <a:rPr lang="en-US" altLang="ja-JP" dirty="0">
                <a:solidFill>
                  <a:srgbClr val="AA562E"/>
                </a:solidFill>
                <a:latin typeface="Meiryo UI" panose="020B0604030504040204" pitchFamily="50" charset="-128"/>
                <a:cs typeface="Meiryo UI" panose="020B0604030504040204" pitchFamily="50" charset="-128"/>
              </a:rPr>
              <a:t>b. Enable timely response to requests from member states for engagement in </a:t>
            </a:r>
            <a:r>
              <a:rPr lang="en-US" altLang="ja-JP" dirty="0" smtClean="0">
                <a:solidFill>
                  <a:srgbClr val="AA562E"/>
                </a:solidFill>
                <a:latin typeface="Meiryo UI" panose="020B0604030504040204" pitchFamily="50" charset="-128"/>
                <a:cs typeface="Meiryo UI" panose="020B0604030504040204" pitchFamily="50" charset="-128"/>
              </a:rPr>
              <a:t>Centre activities</a:t>
            </a:r>
            <a:r>
              <a:rPr lang="en-US" altLang="ja-JP" dirty="0">
                <a:solidFill>
                  <a:srgbClr val="AA562E"/>
                </a:solidFill>
                <a:latin typeface="Meiryo UI" panose="020B0604030504040204" pitchFamily="50" charset="-128"/>
                <a:cs typeface="Meiryo UI" panose="020B0604030504040204" pitchFamily="50" charset="-128"/>
              </a:rPr>
              <a:t>;</a:t>
            </a:r>
          </a:p>
          <a:p>
            <a:pPr marL="1073150" indent="0">
              <a:buNone/>
            </a:pPr>
            <a:r>
              <a:rPr lang="en-US" altLang="ja-JP" dirty="0">
                <a:solidFill>
                  <a:srgbClr val="AA562E"/>
                </a:solidFill>
                <a:latin typeface="Meiryo UI" panose="020B0604030504040204" pitchFamily="50" charset="-128"/>
                <a:cs typeface="Meiryo UI" panose="020B0604030504040204" pitchFamily="50" charset="-128"/>
              </a:rPr>
              <a:t>c. In light of the outcomes of the survey of stakeholders address as matter of priority </a:t>
            </a:r>
            <a:r>
              <a:rPr lang="en-US" altLang="ja-JP" dirty="0" smtClean="0">
                <a:solidFill>
                  <a:srgbClr val="AA562E"/>
                </a:solidFill>
                <a:latin typeface="Meiryo UI" panose="020B0604030504040204" pitchFamily="50" charset="-128"/>
                <a:cs typeface="Meiryo UI" panose="020B0604030504040204" pitchFamily="50" charset="-128"/>
              </a:rPr>
              <a:t>the interest </a:t>
            </a:r>
            <a:r>
              <a:rPr lang="en-US" altLang="ja-JP" dirty="0">
                <a:solidFill>
                  <a:srgbClr val="AA562E"/>
                </a:solidFill>
                <a:latin typeface="Meiryo UI" panose="020B0604030504040204" pitchFamily="50" charset="-128"/>
                <a:cs typeface="Meiryo UI" panose="020B0604030504040204" pitchFamily="50" charset="-128"/>
              </a:rPr>
              <a:t>from Pacific and central Asian member </a:t>
            </a:r>
            <a:r>
              <a:rPr lang="en-US" altLang="ja-JP" dirty="0" smtClean="0">
                <a:solidFill>
                  <a:srgbClr val="AA562E"/>
                </a:solidFill>
                <a:latin typeface="Meiryo UI" panose="020B0604030504040204" pitchFamily="50" charset="-128"/>
                <a:cs typeface="Meiryo UI" panose="020B0604030504040204" pitchFamily="50" charset="-128"/>
              </a:rPr>
              <a:t>states.</a:t>
            </a:r>
            <a:endParaRPr lang="en-US" altLang="ja-JP" dirty="0">
              <a:solidFill>
                <a:srgbClr val="AA562E"/>
              </a:solidFill>
              <a:latin typeface="Meiryo UI" panose="020B0604030504040204" pitchFamily="50" charset="-128"/>
              <a:cs typeface="Meiryo UI" panose="020B0604030504040204" pitchFamily="50" charset="-128"/>
            </a:endParaRPr>
          </a:p>
          <a:p>
            <a:pPr marL="544513" indent="0">
              <a:buNone/>
            </a:pPr>
            <a:r>
              <a:rPr lang="en-US" altLang="ja-JP" sz="2600" dirty="0" smtClean="0">
                <a:solidFill>
                  <a:srgbClr val="AA562E"/>
                </a:solidFill>
                <a:latin typeface="Meiryo UI" panose="020B0604030504040204" pitchFamily="50" charset="-128"/>
                <a:cs typeface="Meiryo UI" panose="020B0604030504040204" pitchFamily="50" charset="-128"/>
              </a:rPr>
              <a:t>11. </a:t>
            </a:r>
            <a:r>
              <a:rPr lang="en-US" altLang="ja-JP" sz="2600" dirty="0">
                <a:solidFill>
                  <a:srgbClr val="AA562E"/>
                </a:solidFill>
                <a:latin typeface="Meiryo UI" panose="020B0604030504040204" pitchFamily="50" charset="-128"/>
                <a:cs typeface="Meiryo UI" panose="020B0604030504040204" pitchFamily="50" charset="-128"/>
              </a:rPr>
              <a:t>Appropriate and sustainable accommodation is needed to ensure the future of the </a:t>
            </a:r>
            <a:r>
              <a:rPr lang="en-US" altLang="ja-JP" sz="2600" dirty="0" smtClean="0">
                <a:solidFill>
                  <a:srgbClr val="AA562E"/>
                </a:solidFill>
                <a:latin typeface="Meiryo UI" panose="020B0604030504040204" pitchFamily="50" charset="-128"/>
                <a:cs typeface="Meiryo UI" panose="020B0604030504040204" pitchFamily="50" charset="-128"/>
              </a:rPr>
              <a:t>Centre however </a:t>
            </a:r>
            <a:r>
              <a:rPr lang="en-US" altLang="ja-JP" sz="2600" dirty="0">
                <a:solidFill>
                  <a:srgbClr val="AA562E"/>
                </a:solidFill>
                <a:latin typeface="Meiryo UI" panose="020B0604030504040204" pitchFamily="50" charset="-128"/>
                <a:cs typeface="Meiryo UI" panose="020B0604030504040204" pitchFamily="50" charset="-128"/>
              </a:rPr>
              <a:t>in the short term the IRCI should immediately </a:t>
            </a:r>
            <a:r>
              <a:rPr lang="en-US" altLang="ja-JP" sz="2600" dirty="0" smtClean="0">
                <a:solidFill>
                  <a:srgbClr val="AA562E"/>
                </a:solidFill>
                <a:latin typeface="Meiryo UI" panose="020B0604030504040204" pitchFamily="50" charset="-128"/>
                <a:cs typeface="Meiryo UI" panose="020B0604030504040204" pitchFamily="50" charset="-128"/>
              </a:rPr>
              <a:t>be outfitted </a:t>
            </a:r>
            <a:r>
              <a:rPr lang="en-US" altLang="ja-JP" sz="2600" dirty="0">
                <a:solidFill>
                  <a:srgbClr val="AA562E"/>
                </a:solidFill>
                <a:latin typeface="Meiryo UI" panose="020B0604030504040204" pitchFamily="50" charset="-128"/>
                <a:cs typeface="Meiryo UI" panose="020B0604030504040204" pitchFamily="50" charset="-128"/>
              </a:rPr>
              <a:t>with quality audio visual meeting facilities and should also be provided with </a:t>
            </a:r>
            <a:r>
              <a:rPr lang="en-US" altLang="ja-JP" sz="2600" dirty="0" smtClean="0">
                <a:solidFill>
                  <a:srgbClr val="AA562E"/>
                </a:solidFill>
                <a:latin typeface="Meiryo UI" panose="020B0604030504040204" pitchFamily="50" charset="-128"/>
                <a:cs typeface="Meiryo UI" panose="020B0604030504040204" pitchFamily="50" charset="-128"/>
              </a:rPr>
              <a:t>free access </a:t>
            </a:r>
            <a:r>
              <a:rPr lang="en-US" altLang="ja-JP" sz="2600" dirty="0">
                <a:solidFill>
                  <a:srgbClr val="AA562E"/>
                </a:solidFill>
                <a:latin typeface="Meiryo UI" panose="020B0604030504040204" pitchFamily="50" charset="-128"/>
                <a:cs typeface="Meiryo UI" panose="020B0604030504040204" pitchFamily="50" charset="-128"/>
              </a:rPr>
              <a:t>to major electronic journals in a manner equivalent to the major research institutions.</a:t>
            </a:r>
            <a:endParaRPr lang="en-US" altLang="ja-JP" sz="2600" dirty="0" smtClean="0">
              <a:solidFill>
                <a:srgbClr val="AA562E"/>
              </a:solidFill>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1191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295400" y="1253067"/>
            <a:ext cx="9601200" cy="4690533"/>
          </a:xfrm>
        </p:spPr>
        <p:txBody>
          <a:bodyPr>
            <a:normAutofit/>
          </a:bodyPr>
          <a:lstStyle/>
          <a:p>
            <a:pPr marL="45720" indent="0">
              <a:buNone/>
            </a:pPr>
            <a:r>
              <a:rPr kumimoji="1" lang="en-US" altLang="ja-JP" sz="2800" dirty="0" smtClean="0">
                <a:latin typeface="Meiryo UI" panose="020B0604030504040204" pitchFamily="50" charset="-128"/>
                <a:cs typeface="Meiryo UI" panose="020B0604030504040204" pitchFamily="50" charset="-128"/>
              </a:rPr>
              <a:t>Table of Contents </a:t>
            </a:r>
          </a:p>
          <a:p>
            <a:pPr marL="708660" lvl="1" indent="-342900">
              <a:buFont typeface="+mj-lt"/>
              <a:buAutoNum type="arabicPeriod"/>
            </a:pPr>
            <a:r>
              <a:rPr lang="en-US" altLang="ja-JP" sz="2800" dirty="0" smtClean="0">
                <a:latin typeface="Meiryo UI" panose="020B0604030504040204" pitchFamily="50" charset="-128"/>
                <a:cs typeface="Meiryo UI" panose="020B0604030504040204" pitchFamily="50" charset="-128"/>
              </a:rPr>
              <a:t>Evaluation Process</a:t>
            </a:r>
          </a:p>
          <a:p>
            <a:pPr marL="1085850" lvl="2" indent="-400050">
              <a:buFont typeface="+mj-lt"/>
              <a:buAutoNum type="romanLcPeriod"/>
            </a:pPr>
            <a:r>
              <a:rPr lang="en-US" altLang="ja-JP" sz="2400" dirty="0" smtClean="0">
                <a:latin typeface="Meiryo UI" panose="020B0604030504040204" pitchFamily="50" charset="-128"/>
                <a:cs typeface="Meiryo UI" panose="020B0604030504040204" pitchFamily="50" charset="-128"/>
              </a:rPr>
              <a:t>Time Schedule</a:t>
            </a:r>
          </a:p>
          <a:p>
            <a:pPr marL="1085850" lvl="2" indent="-400050">
              <a:buFont typeface="+mj-lt"/>
              <a:buAutoNum type="romanLcPeriod"/>
            </a:pPr>
            <a:r>
              <a:rPr lang="en-US" altLang="ja-JP" sz="2400" dirty="0" smtClean="0">
                <a:latin typeface="Meiryo UI" panose="020B0604030504040204" pitchFamily="50" charset="-128"/>
                <a:cs typeface="Meiryo UI" panose="020B0604030504040204" pitchFamily="50" charset="-128"/>
              </a:rPr>
              <a:t>Preparation</a:t>
            </a:r>
          </a:p>
          <a:p>
            <a:pPr marL="1085850" lvl="2" indent="-400050">
              <a:buFont typeface="+mj-lt"/>
              <a:buAutoNum type="romanLcPeriod"/>
            </a:pPr>
            <a:r>
              <a:rPr lang="en-US" altLang="ja-JP" sz="2400" dirty="0" smtClean="0">
                <a:latin typeface="Meiryo UI" panose="020B0604030504040204" pitchFamily="50" charset="-128"/>
                <a:cs typeface="Meiryo UI" panose="020B0604030504040204" pitchFamily="50" charset="-128"/>
              </a:rPr>
              <a:t>Field Mission</a:t>
            </a:r>
          </a:p>
          <a:p>
            <a:pPr marL="1085850" lvl="2" indent="-400050">
              <a:buFont typeface="+mj-lt"/>
              <a:buAutoNum type="romanLcPeriod"/>
            </a:pPr>
            <a:r>
              <a:rPr lang="en-US" altLang="ja-JP" sz="2400" dirty="0" smtClean="0">
                <a:latin typeface="Meiryo UI" panose="020B0604030504040204" pitchFamily="50" charset="-128"/>
                <a:cs typeface="Meiryo UI" panose="020B0604030504040204" pitchFamily="50" charset="-128"/>
              </a:rPr>
              <a:t>Online Survey</a:t>
            </a:r>
          </a:p>
          <a:p>
            <a:pPr marL="1085850" lvl="2" indent="-400050">
              <a:buFont typeface="+mj-lt"/>
              <a:buAutoNum type="romanLcPeriod"/>
            </a:pPr>
            <a:r>
              <a:rPr lang="en-US" altLang="ja-JP" sz="2400" dirty="0" smtClean="0">
                <a:latin typeface="Meiryo UI" panose="020B0604030504040204" pitchFamily="50" charset="-128"/>
                <a:cs typeface="Meiryo UI" panose="020B0604030504040204" pitchFamily="50" charset="-128"/>
              </a:rPr>
              <a:t>Draft and comments</a:t>
            </a:r>
          </a:p>
          <a:p>
            <a:pPr marL="708660" lvl="1" indent="-342900">
              <a:buFont typeface="+mj-lt"/>
              <a:buAutoNum type="arabicPeriod"/>
            </a:pPr>
            <a:r>
              <a:rPr kumimoji="1" lang="en-US" altLang="ja-JP" sz="2800" dirty="0" smtClean="0">
                <a:latin typeface="Meiryo UI" panose="020B0604030504040204" pitchFamily="50" charset="-128"/>
                <a:cs typeface="Meiryo UI" panose="020B0604030504040204" pitchFamily="50" charset="-128"/>
              </a:rPr>
              <a:t>Renewal </a:t>
            </a:r>
            <a:r>
              <a:rPr lang="en-US" altLang="ja-JP" sz="2800" dirty="0" smtClean="0">
                <a:latin typeface="Meiryo UI" panose="020B0604030504040204" pitchFamily="50" charset="-128"/>
                <a:cs typeface="Meiryo UI" panose="020B0604030504040204" pitchFamily="50" charset="-128"/>
              </a:rPr>
              <a:t>of IRCI</a:t>
            </a:r>
            <a:endParaRPr kumimoji="1" lang="en-US" altLang="ja-JP" sz="2800" dirty="0" smtClean="0">
              <a:latin typeface="Meiryo UI" panose="020B0604030504040204" pitchFamily="50" charset="-128"/>
              <a:cs typeface="Meiryo UI" panose="020B0604030504040204" pitchFamily="50" charset="-128"/>
            </a:endParaRPr>
          </a:p>
          <a:p>
            <a:pPr marL="1200150" lvl="2" indent="-514350">
              <a:buFont typeface="+mj-lt"/>
              <a:buAutoNum type="romanLcPeriod"/>
            </a:pPr>
            <a:endParaRPr kumimoji="1" lang="ja-JP" sz="2800" dirty="0">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11014" y="1253067"/>
            <a:ext cx="11553093" cy="4919133"/>
          </a:xfrm>
        </p:spPr>
        <p:txBody>
          <a:bodyPr>
            <a:normAutofit/>
          </a:bodyPr>
          <a:lstStyle/>
          <a:p>
            <a:pPr marL="45720" indent="0" algn="ctr">
              <a:buNone/>
            </a:pPr>
            <a:endParaRPr lang="en-US" altLang="ja-JP" sz="4000" dirty="0" smtClean="0">
              <a:latin typeface="Meiryo UI" panose="020B0604030504040204" pitchFamily="50" charset="-128"/>
              <a:cs typeface="Meiryo UI" panose="020B0604030504040204" pitchFamily="50" charset="-128"/>
            </a:endParaRPr>
          </a:p>
          <a:p>
            <a:pPr marL="45720" indent="0" algn="ctr">
              <a:buNone/>
            </a:pPr>
            <a:endParaRPr lang="en-US" altLang="ja-JP" sz="4000" dirty="0">
              <a:latin typeface="Meiryo UI" panose="020B0604030504040204" pitchFamily="50" charset="-128"/>
              <a:cs typeface="Meiryo UI" panose="020B0604030504040204" pitchFamily="50" charset="-128"/>
            </a:endParaRPr>
          </a:p>
          <a:p>
            <a:pPr marL="45720" indent="0" algn="ctr">
              <a:buNone/>
            </a:pPr>
            <a:r>
              <a:rPr lang="en-US" altLang="ja-JP" sz="4000" dirty="0" smtClean="0">
                <a:latin typeface="Meiryo UI" panose="020B0604030504040204" pitchFamily="50" charset="-128"/>
                <a:cs typeface="Meiryo UI" panose="020B0604030504040204" pitchFamily="50" charset="-128"/>
              </a:rPr>
              <a:t>Thank you</a:t>
            </a:r>
          </a:p>
        </p:txBody>
      </p:sp>
    </p:spTree>
    <p:extLst>
      <p:ext uri="{BB962C8B-B14F-4D97-AF65-F5344CB8AC3E}">
        <p14:creationId xmlns:p14="http://schemas.microsoft.com/office/powerpoint/2010/main" val="137661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002323" y="1253067"/>
            <a:ext cx="9894277" cy="4690533"/>
          </a:xfrm>
        </p:spPr>
        <p:txBody>
          <a:bodyPr>
            <a:normAutofit/>
          </a:bodyPr>
          <a:lstStyle/>
          <a:p>
            <a:pPr marL="45720" indent="0">
              <a:buNone/>
            </a:pPr>
            <a:r>
              <a:rPr kumimoji="1" lang="en-US" altLang="ja-JP" sz="2800" dirty="0" smtClean="0">
                <a:latin typeface="Meiryo UI" panose="020B0604030504040204" pitchFamily="50" charset="-128"/>
                <a:cs typeface="Meiryo UI" panose="020B0604030504040204" pitchFamily="50" charset="-128"/>
              </a:rPr>
              <a:t>1-i Time Schedule</a:t>
            </a:r>
          </a:p>
          <a:p>
            <a:pPr marL="45720" indent="0">
              <a:buNone/>
            </a:pPr>
            <a:r>
              <a:rPr lang="en-US" altLang="ja-JP" sz="2400" dirty="0" smtClean="0">
                <a:latin typeface="Meiryo UI" panose="020B0604030504040204" pitchFamily="50" charset="-128"/>
                <a:cs typeface="Meiryo UI" panose="020B0604030504040204" pitchFamily="50" charset="-128"/>
              </a:rPr>
              <a:t>In accordance with </a:t>
            </a:r>
            <a:r>
              <a:rPr lang="en-US" altLang="ja-JP" sz="2400" dirty="0" smtClean="0">
                <a:latin typeface="Meiryo UI" panose="020B0604030504040204" pitchFamily="50" charset="-128"/>
                <a:cs typeface="Meiryo UI" panose="020B0604030504040204" pitchFamily="50" charset="-128"/>
              </a:rPr>
              <a:t>Integrated </a:t>
            </a:r>
            <a:r>
              <a:rPr lang="en-US" altLang="ja-JP" sz="2400" dirty="0">
                <a:latin typeface="Meiryo UI" panose="020B0604030504040204" pitchFamily="50" charset="-128"/>
                <a:cs typeface="Meiryo UI" panose="020B0604030504040204" pitchFamily="50" charset="-128"/>
              </a:rPr>
              <a:t>Comprehensive Strategy for Category 2 Institutes and </a:t>
            </a:r>
            <a:r>
              <a:rPr lang="en-US" altLang="ja-JP" sz="2400" dirty="0" err="1">
                <a:latin typeface="Meiryo UI" panose="020B0604030504040204" pitchFamily="50" charset="-128"/>
                <a:cs typeface="Meiryo UI" panose="020B0604030504040204" pitchFamily="50" charset="-128"/>
              </a:rPr>
              <a:t>Centres</a:t>
            </a:r>
            <a:r>
              <a:rPr lang="en-US" altLang="ja-JP" sz="2400" dirty="0">
                <a:latin typeface="Meiryo UI" panose="020B0604030504040204" pitchFamily="50" charset="-128"/>
                <a:cs typeface="Meiryo UI" panose="020B0604030504040204" pitchFamily="50" charset="-128"/>
              </a:rPr>
              <a:t> under the auspices of </a:t>
            </a:r>
            <a:r>
              <a:rPr lang="en-US" altLang="ja-JP" sz="2400" dirty="0" smtClean="0">
                <a:latin typeface="Meiryo UI" panose="020B0604030504040204" pitchFamily="50" charset="-128"/>
                <a:cs typeface="Meiryo UI" panose="020B0604030504040204" pitchFamily="50" charset="-128"/>
              </a:rPr>
              <a:t>UNESCO - 37 </a:t>
            </a:r>
            <a:r>
              <a:rPr lang="en-US" altLang="ja-JP" sz="2400" dirty="0">
                <a:latin typeface="Meiryo UI" panose="020B0604030504040204" pitchFamily="50" charset="-128"/>
                <a:cs typeface="Meiryo UI" panose="020B0604030504040204" pitchFamily="50" charset="-128"/>
              </a:rPr>
              <a:t>C/Resolution 93 (November 2013</a:t>
            </a:r>
            <a:r>
              <a:rPr lang="en-US" altLang="ja-JP" sz="2400" dirty="0" smtClean="0">
                <a:latin typeface="Meiryo UI" panose="020B0604030504040204" pitchFamily="50" charset="-128"/>
                <a:cs typeface="Meiryo UI" panose="020B0604030504040204" pitchFamily="50" charset="-128"/>
              </a:rPr>
              <a:t>), </a:t>
            </a:r>
            <a:r>
              <a:rPr lang="en-US" altLang="ja-JP" sz="2400" dirty="0" smtClean="0">
                <a:latin typeface="Meiryo UI" panose="020B0604030504040204" pitchFamily="50" charset="-128"/>
                <a:cs typeface="Meiryo UI" panose="020B0604030504040204" pitchFamily="50" charset="-128"/>
              </a:rPr>
              <a:t> </a:t>
            </a:r>
            <a:r>
              <a:rPr lang="en-US" altLang="ja-JP" sz="2400" dirty="0" smtClean="0">
                <a:latin typeface="Meiryo UI" panose="020B0604030504040204" pitchFamily="50" charset="-128"/>
                <a:cs typeface="Meiryo UI" panose="020B0604030504040204" pitchFamily="50" charset="-128"/>
              </a:rPr>
              <a:t>the DG will carry out a review of the activities of </a:t>
            </a:r>
            <a:r>
              <a:rPr lang="en-US" altLang="ja-JP" sz="2400" dirty="0" err="1" smtClean="0">
                <a:latin typeface="Meiryo UI" panose="020B0604030504040204" pitchFamily="50" charset="-128"/>
                <a:cs typeface="Meiryo UI" panose="020B0604030504040204" pitchFamily="50" charset="-128"/>
              </a:rPr>
              <a:t>centres</a:t>
            </a:r>
            <a:r>
              <a:rPr lang="en-US" altLang="ja-JP" sz="2400" dirty="0" smtClean="0">
                <a:latin typeface="Meiryo UI" panose="020B0604030504040204" pitchFamily="50" charset="-128"/>
                <a:cs typeface="Meiryo UI" panose="020B0604030504040204" pitchFamily="50" charset="-128"/>
              </a:rPr>
              <a:t> and their </a:t>
            </a:r>
            <a:r>
              <a:rPr lang="en-US" altLang="ja-JP" sz="2400" dirty="0" smtClean="0">
                <a:latin typeface="Meiryo UI" panose="020B0604030504040204" pitchFamily="50" charset="-128"/>
                <a:cs typeface="Meiryo UI" panose="020B0604030504040204" pitchFamily="50" charset="-128"/>
              </a:rPr>
              <a:t>contribution, </a:t>
            </a:r>
            <a:r>
              <a:rPr lang="en-US" altLang="ja-JP" sz="2400" b="1" dirty="0" smtClean="0">
                <a:latin typeface="Meiryo UI" panose="020B0604030504040204" pitchFamily="50" charset="-128"/>
                <a:cs typeface="Meiryo UI" panose="020B0604030504040204" pitchFamily="50" charset="-128"/>
              </a:rPr>
              <a:t>at least six months </a:t>
            </a:r>
            <a:r>
              <a:rPr lang="en-US" altLang="ja-JP" sz="2400" dirty="0" smtClean="0">
                <a:latin typeface="Meiryo UI" panose="020B0604030504040204" pitchFamily="50" charset="-128"/>
                <a:cs typeface="Meiryo UI" panose="020B0604030504040204" pitchFamily="50" charset="-128"/>
              </a:rPr>
              <a:t>prior to the expiration of the agreement.</a:t>
            </a:r>
            <a:endParaRPr lang="en-US" altLang="ja-JP" sz="2400" dirty="0" smtClean="0">
              <a:latin typeface="Meiryo UI" panose="020B0604030504040204" pitchFamily="50" charset="-128"/>
              <a:cs typeface="Meiryo UI" panose="020B0604030504040204" pitchFamily="50" charset="-128"/>
            </a:endParaRPr>
          </a:p>
          <a:p>
            <a:pPr marL="45720" indent="0">
              <a:buNone/>
            </a:pPr>
            <a:r>
              <a:rPr lang="en-US" altLang="ja-JP" sz="2400" b="1" dirty="0" smtClean="0">
                <a:latin typeface="Meiryo UI" panose="020B0604030504040204" pitchFamily="50" charset="-128"/>
                <a:cs typeface="Meiryo UI" panose="020B0604030504040204" pitchFamily="50" charset="-128"/>
              </a:rPr>
              <a:t>28 </a:t>
            </a:r>
            <a:r>
              <a:rPr lang="en-US" altLang="ja-JP" sz="2400" b="1" dirty="0" smtClean="0">
                <a:latin typeface="Meiryo UI" panose="020B0604030504040204" pitchFamily="50" charset="-128"/>
                <a:cs typeface="Meiryo UI" panose="020B0604030504040204" pitchFamily="50" charset="-128"/>
              </a:rPr>
              <a:t>February 2015: </a:t>
            </a:r>
            <a:r>
              <a:rPr lang="en-US" altLang="ja-JP" sz="2400" dirty="0" smtClean="0">
                <a:latin typeface="Meiryo UI" panose="020B0604030504040204" pitchFamily="50" charset="-128"/>
                <a:cs typeface="Meiryo UI" panose="020B0604030504040204" pitchFamily="50" charset="-128"/>
              </a:rPr>
              <a:t>review deadline</a:t>
            </a:r>
          </a:p>
          <a:p>
            <a:pPr marL="45720" indent="0">
              <a:buNone/>
            </a:pPr>
            <a:r>
              <a:rPr lang="en-US" altLang="ja-JP" sz="2400" b="1" dirty="0" smtClean="0">
                <a:latin typeface="Meiryo UI" panose="020B0604030504040204" pitchFamily="50" charset="-128"/>
                <a:cs typeface="Meiryo UI" panose="020B0604030504040204" pitchFamily="50" charset="-128"/>
              </a:rPr>
              <a:t>April 2015: </a:t>
            </a:r>
            <a:r>
              <a:rPr lang="en-US" altLang="ja-JP" sz="2400" dirty="0" smtClean="0">
                <a:latin typeface="Meiryo UI" panose="020B0604030504040204" pitchFamily="50" charset="-128"/>
                <a:cs typeface="Meiryo UI" panose="020B0604030504040204" pitchFamily="50" charset="-128"/>
              </a:rPr>
              <a:t>196/EX</a:t>
            </a:r>
          </a:p>
          <a:p>
            <a:pPr marL="45720" indent="0">
              <a:buNone/>
            </a:pPr>
            <a:r>
              <a:rPr lang="en-US" altLang="ja-JP" sz="2400" b="1" dirty="0" smtClean="0">
                <a:latin typeface="Meiryo UI" panose="020B0604030504040204" pitchFamily="50" charset="-128"/>
                <a:cs typeface="Meiryo UI" panose="020B0604030504040204" pitchFamily="50" charset="-128"/>
              </a:rPr>
              <a:t>29 August 2015: </a:t>
            </a:r>
            <a:r>
              <a:rPr lang="en-US" altLang="ja-JP" sz="2400" dirty="0" smtClean="0">
                <a:latin typeface="Meiryo UI" panose="020B0604030504040204" pitchFamily="50" charset="-128"/>
                <a:cs typeface="Meiryo UI" panose="020B0604030504040204" pitchFamily="50" charset="-128"/>
              </a:rPr>
              <a:t>expiration of Agreement between UNESCO and Japanese Government </a:t>
            </a:r>
          </a:p>
        </p:txBody>
      </p:sp>
    </p:spTree>
    <p:extLst>
      <p:ext uri="{BB962C8B-B14F-4D97-AF65-F5344CB8AC3E}">
        <p14:creationId xmlns:p14="http://schemas.microsoft.com/office/powerpoint/2010/main" val="412400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295400" y="1253067"/>
            <a:ext cx="9601200" cy="4848795"/>
          </a:xfrm>
        </p:spPr>
        <p:txBody>
          <a:bodyPr>
            <a:normAutofit fontScale="70000" lnSpcReduction="20000"/>
          </a:bodyPr>
          <a:lstStyle/>
          <a:p>
            <a:pPr marL="45720" indent="0">
              <a:buNone/>
            </a:pPr>
            <a:r>
              <a:rPr kumimoji="1" lang="en-US" altLang="ja-JP" sz="2400" b="1" dirty="0" smtClean="0">
                <a:latin typeface="Meiryo UI" panose="020B0604030504040204" pitchFamily="50" charset="-128"/>
                <a:cs typeface="Meiryo UI" panose="020B0604030504040204" pitchFamily="50" charset="-128"/>
              </a:rPr>
              <a:t>April 2014: </a:t>
            </a:r>
            <a:r>
              <a:rPr kumimoji="1" lang="en-US" altLang="ja-JP" sz="2400" dirty="0" smtClean="0">
                <a:latin typeface="Meiryo UI" panose="020B0604030504040204" pitchFamily="50" charset="-128"/>
                <a:cs typeface="Meiryo UI" panose="020B0604030504040204" pitchFamily="50" charset="-128"/>
              </a:rPr>
              <a:t>Beginning of preparation by </a:t>
            </a:r>
            <a:r>
              <a:rPr kumimoji="1" lang="en-US" altLang="ja-JP" sz="2400" dirty="0" smtClean="0">
                <a:latin typeface="Meiryo UI" panose="020B0604030504040204" pitchFamily="50" charset="-128"/>
                <a:cs typeface="Meiryo UI" panose="020B0604030504040204" pitchFamily="50" charset="-128"/>
              </a:rPr>
              <a:t>IRCI</a:t>
            </a:r>
          </a:p>
          <a:p>
            <a:pPr marL="45720" indent="0">
              <a:buNone/>
            </a:pPr>
            <a:r>
              <a:rPr lang="en-US" altLang="ja-JP" sz="2400" b="1" dirty="0" smtClean="0">
                <a:latin typeface="Meiryo UI" panose="020B0604030504040204" pitchFamily="50" charset="-128"/>
                <a:cs typeface="Meiryo UI" panose="020B0604030504040204" pitchFamily="50" charset="-128"/>
              </a:rPr>
              <a:t>August 2014: </a:t>
            </a:r>
            <a:r>
              <a:rPr lang="en-US" altLang="ja-JP" sz="2400" dirty="0" smtClean="0">
                <a:latin typeface="Meiryo UI" panose="020B0604030504040204" pitchFamily="50" charset="-128"/>
                <a:cs typeface="Meiryo UI" panose="020B0604030504040204" pitchFamily="50" charset="-128"/>
              </a:rPr>
              <a:t>Signature of letter of Additional Appropriation and transfer of funds to UNESCO</a:t>
            </a:r>
            <a:endParaRPr kumimoji="1" lang="en-US" altLang="ja-JP" sz="2400" dirty="0" smtClean="0">
              <a:latin typeface="Meiryo UI" panose="020B0604030504040204" pitchFamily="50" charset="-128"/>
              <a:cs typeface="Meiryo UI" panose="020B0604030504040204" pitchFamily="50" charset="-128"/>
            </a:endParaRPr>
          </a:p>
          <a:p>
            <a:pPr marL="45720" indent="0">
              <a:buNone/>
            </a:pPr>
            <a:r>
              <a:rPr lang="en-US" altLang="ja-JP" sz="2400" b="1" dirty="0" smtClean="0">
                <a:latin typeface="Meiryo UI" panose="020B0604030504040204" pitchFamily="50" charset="-128"/>
                <a:cs typeface="Meiryo UI" panose="020B0604030504040204" pitchFamily="50" charset="-128"/>
              </a:rPr>
              <a:t>September 2014: </a:t>
            </a:r>
            <a:r>
              <a:rPr lang="en-US" altLang="ja-JP" sz="2400" dirty="0" smtClean="0">
                <a:latin typeface="Meiryo UI" panose="020B0604030504040204" pitchFamily="50" charset="-128"/>
                <a:cs typeface="Meiryo UI" panose="020B0604030504040204" pitchFamily="50" charset="-128"/>
              </a:rPr>
              <a:t>Call for expression of </a:t>
            </a:r>
            <a:r>
              <a:rPr lang="en-US" altLang="ja-JP" sz="2400" dirty="0" smtClean="0">
                <a:latin typeface="Meiryo UI" panose="020B0604030504040204" pitchFamily="50" charset="-128"/>
                <a:cs typeface="Meiryo UI" panose="020B0604030504040204" pitchFamily="50" charset="-128"/>
              </a:rPr>
              <a:t>interest by UNESCO</a:t>
            </a:r>
            <a:endParaRPr kumimoji="1" lang="en-US" altLang="ja-JP" sz="2400" dirty="0" smtClean="0">
              <a:latin typeface="Meiryo UI" panose="020B0604030504040204" pitchFamily="50" charset="-128"/>
              <a:cs typeface="Meiryo UI" panose="020B0604030504040204" pitchFamily="50" charset="-128"/>
            </a:endParaRPr>
          </a:p>
          <a:p>
            <a:pPr marL="45720" indent="0">
              <a:buNone/>
            </a:pPr>
            <a:r>
              <a:rPr lang="en-US" altLang="ja-JP" sz="2400" b="1" dirty="0" smtClean="0">
                <a:latin typeface="Meiryo UI" panose="020B0604030504040204" pitchFamily="50" charset="-128"/>
                <a:cs typeface="Meiryo UI" panose="020B0604030504040204" pitchFamily="50" charset="-128"/>
              </a:rPr>
              <a:t>October 2014: </a:t>
            </a:r>
            <a:r>
              <a:rPr lang="en-US" altLang="ja-JP" sz="2400" dirty="0" smtClean="0">
                <a:latin typeface="Meiryo UI" panose="020B0604030504040204" pitchFamily="50" charset="-128"/>
                <a:cs typeface="Meiryo UI" panose="020B0604030504040204" pitchFamily="50" charset="-128"/>
              </a:rPr>
              <a:t>Selection and contracting of evaluation </a:t>
            </a:r>
            <a:r>
              <a:rPr lang="en-US" altLang="ja-JP" sz="2400" dirty="0" smtClean="0">
                <a:latin typeface="Meiryo UI" panose="020B0604030504040204" pitchFamily="50" charset="-128"/>
                <a:cs typeface="Meiryo UI" panose="020B0604030504040204" pitchFamily="50" charset="-128"/>
              </a:rPr>
              <a:t>team by UNESCO</a:t>
            </a:r>
            <a:endParaRPr lang="en-US" altLang="ja-JP" sz="2400" dirty="0" smtClean="0">
              <a:latin typeface="Meiryo UI" panose="020B0604030504040204" pitchFamily="50" charset="-128"/>
              <a:cs typeface="Meiryo UI" panose="020B0604030504040204" pitchFamily="50" charset="-128"/>
            </a:endParaRPr>
          </a:p>
          <a:p>
            <a:pPr marL="45720" indent="0">
              <a:buNone/>
            </a:pPr>
            <a:r>
              <a:rPr lang="en-US" altLang="ja-JP" sz="2400" b="1" dirty="0" smtClean="0">
                <a:latin typeface="Meiryo UI" panose="020B0604030504040204" pitchFamily="50" charset="-128"/>
                <a:cs typeface="Meiryo UI" panose="020B0604030504040204" pitchFamily="50" charset="-128"/>
              </a:rPr>
              <a:t>7-11 December </a:t>
            </a:r>
            <a:r>
              <a:rPr kumimoji="1" lang="en-US" altLang="ja-JP" sz="2400" b="1" dirty="0" smtClean="0">
                <a:latin typeface="Meiryo UI" panose="020B0604030504040204" pitchFamily="50" charset="-128"/>
                <a:cs typeface="Meiryo UI" panose="020B0604030504040204" pitchFamily="50" charset="-128"/>
              </a:rPr>
              <a:t>2014: </a:t>
            </a:r>
            <a:r>
              <a:rPr kumimoji="1" lang="en-US" altLang="ja-JP" sz="2400" dirty="0" smtClean="0">
                <a:latin typeface="Meiryo UI" panose="020B0604030504040204" pitchFamily="50" charset="-128"/>
                <a:cs typeface="Meiryo UI" panose="020B0604030504040204" pitchFamily="50" charset="-128"/>
              </a:rPr>
              <a:t>Evaluation </a:t>
            </a:r>
            <a:r>
              <a:rPr kumimoji="1" lang="en-US" altLang="ja-JP" sz="2400" dirty="0" smtClean="0">
                <a:latin typeface="Meiryo UI" panose="020B0604030504040204" pitchFamily="50" charset="-128"/>
                <a:cs typeface="Meiryo UI" panose="020B0604030504040204" pitchFamily="50" charset="-128"/>
              </a:rPr>
              <a:t>mission in Japan</a:t>
            </a:r>
            <a:endParaRPr kumimoji="1" lang="en-US" altLang="ja-JP" sz="2400" dirty="0" smtClean="0">
              <a:latin typeface="Meiryo UI" panose="020B0604030504040204" pitchFamily="50" charset="-128"/>
              <a:cs typeface="Meiryo UI" panose="020B0604030504040204" pitchFamily="50" charset="-128"/>
            </a:endParaRPr>
          </a:p>
          <a:p>
            <a:pPr marL="45720" indent="0">
              <a:buNone/>
            </a:pPr>
            <a:r>
              <a:rPr kumimoji="1" lang="en-US" altLang="ja-JP" sz="2400" b="1" dirty="0" smtClean="0">
                <a:latin typeface="Meiryo UI" panose="020B0604030504040204" pitchFamily="50" charset="-128"/>
                <a:cs typeface="Meiryo UI" panose="020B0604030504040204" pitchFamily="50" charset="-128"/>
              </a:rPr>
              <a:t>January </a:t>
            </a:r>
            <a:r>
              <a:rPr kumimoji="1" lang="en-US" altLang="ja-JP" sz="2400" b="1" dirty="0" smtClean="0">
                <a:latin typeface="Meiryo UI" panose="020B0604030504040204" pitchFamily="50" charset="-128"/>
                <a:cs typeface="Meiryo UI" panose="020B0604030504040204" pitchFamily="50" charset="-128"/>
              </a:rPr>
              <a:t>– February 2015</a:t>
            </a:r>
            <a:r>
              <a:rPr kumimoji="1" lang="en-US" altLang="ja-JP" sz="2400" b="1" dirty="0" smtClean="0">
                <a:latin typeface="Meiryo UI" panose="020B0604030504040204" pitchFamily="50" charset="-128"/>
                <a:cs typeface="Meiryo UI" panose="020B0604030504040204" pitchFamily="50" charset="-128"/>
              </a:rPr>
              <a:t>:</a:t>
            </a:r>
            <a:r>
              <a:rPr kumimoji="1" lang="en-US" altLang="ja-JP" sz="2400" dirty="0" smtClean="0">
                <a:latin typeface="Meiryo UI" panose="020B0604030504040204" pitchFamily="50" charset="-128"/>
                <a:cs typeface="Meiryo UI" panose="020B0604030504040204" pitchFamily="50" charset="-128"/>
              </a:rPr>
              <a:t> Additional Online </a:t>
            </a:r>
            <a:r>
              <a:rPr kumimoji="1" lang="en-US" altLang="ja-JP" sz="2400" dirty="0" smtClean="0">
                <a:latin typeface="Meiryo UI" panose="020B0604030504040204" pitchFamily="50" charset="-128"/>
                <a:cs typeface="Meiryo UI" panose="020B0604030504040204" pitchFamily="50" charset="-128"/>
              </a:rPr>
              <a:t>Survey</a:t>
            </a:r>
            <a:endParaRPr kumimoji="1" lang="en-US" altLang="ja-JP" sz="2400" dirty="0" smtClean="0">
              <a:latin typeface="Meiryo UI" panose="020B0604030504040204" pitchFamily="50" charset="-128"/>
              <a:cs typeface="Meiryo UI" panose="020B0604030504040204" pitchFamily="50" charset="-128"/>
            </a:endParaRPr>
          </a:p>
          <a:p>
            <a:pPr marL="45720" indent="0">
              <a:buNone/>
            </a:pPr>
            <a:r>
              <a:rPr lang="en-US" altLang="ja-JP" sz="2400" b="1" dirty="0" smtClean="0">
                <a:latin typeface="Meiryo UI" panose="020B0604030504040204" pitchFamily="50" charset="-128"/>
                <a:cs typeface="Meiryo UI" panose="020B0604030504040204" pitchFamily="50" charset="-128"/>
              </a:rPr>
              <a:t>12 March 2015: </a:t>
            </a:r>
            <a:r>
              <a:rPr lang="en-US" altLang="ja-JP" sz="2400" dirty="0" smtClean="0">
                <a:latin typeface="Meiryo UI" panose="020B0604030504040204" pitchFamily="50" charset="-128"/>
                <a:cs typeface="Meiryo UI" panose="020B0604030504040204" pitchFamily="50" charset="-128"/>
              </a:rPr>
              <a:t>Receipt of Draft report </a:t>
            </a:r>
            <a:endParaRPr lang="en-US" altLang="ja-JP" sz="2400" dirty="0" smtClean="0">
              <a:latin typeface="Meiryo UI" panose="020B0604030504040204" pitchFamily="50" charset="-128"/>
              <a:cs typeface="Meiryo UI" panose="020B0604030504040204" pitchFamily="50" charset="-128"/>
            </a:endParaRPr>
          </a:p>
          <a:p>
            <a:pPr marL="45720" indent="0">
              <a:buNone/>
            </a:pPr>
            <a:r>
              <a:rPr kumimoji="1" lang="en-US" altLang="ja-JP" sz="2400" b="1" dirty="0" smtClean="0">
                <a:latin typeface="Meiryo UI" panose="020B0604030504040204" pitchFamily="50" charset="-128"/>
                <a:cs typeface="Meiryo UI" panose="020B0604030504040204" pitchFamily="50" charset="-128"/>
              </a:rPr>
              <a:t>24 April 2015: </a:t>
            </a:r>
            <a:r>
              <a:rPr kumimoji="1" lang="en-US" altLang="ja-JP" sz="2400" dirty="0" smtClean="0">
                <a:latin typeface="Meiryo UI" panose="020B0604030504040204" pitchFamily="50" charset="-128"/>
                <a:cs typeface="Meiryo UI" panose="020B0604030504040204" pitchFamily="50" charset="-128"/>
              </a:rPr>
              <a:t>Feedback from IRCI, Japanese Govt. and UNESCO</a:t>
            </a:r>
          </a:p>
          <a:p>
            <a:pPr marL="45720" indent="0">
              <a:buNone/>
            </a:pPr>
            <a:r>
              <a:rPr lang="en-US" altLang="ja-JP" sz="2400" b="1" dirty="0" smtClean="0">
                <a:latin typeface="Meiryo UI" panose="020B0604030504040204" pitchFamily="50" charset="-128"/>
                <a:cs typeface="Meiryo UI" panose="020B0604030504040204" pitchFamily="50" charset="-128"/>
              </a:rPr>
              <a:t>29 May 2015: </a:t>
            </a:r>
            <a:r>
              <a:rPr lang="en-US" altLang="ja-JP" sz="2400" dirty="0" smtClean="0">
                <a:latin typeface="Meiryo UI" panose="020B0604030504040204" pitchFamily="50" charset="-128"/>
                <a:cs typeface="Meiryo UI" panose="020B0604030504040204" pitchFamily="50" charset="-128"/>
              </a:rPr>
              <a:t>Receipt of Final </a:t>
            </a:r>
            <a:r>
              <a:rPr lang="en-US" altLang="ja-JP" sz="2400" dirty="0" smtClean="0">
                <a:latin typeface="Meiryo UI" panose="020B0604030504040204" pitchFamily="50" charset="-128"/>
                <a:cs typeface="Meiryo UI" panose="020B0604030504040204" pitchFamily="50" charset="-128"/>
              </a:rPr>
              <a:t>report</a:t>
            </a:r>
          </a:p>
          <a:p>
            <a:pPr marL="45720" indent="0">
              <a:buNone/>
            </a:pPr>
            <a:r>
              <a:rPr kumimoji="1" lang="en-US" altLang="ja-JP" sz="2400" dirty="0" smtClean="0">
                <a:latin typeface="Meiryo UI" panose="020B0604030504040204" pitchFamily="50" charset="-128"/>
                <a:cs typeface="Meiryo UI" panose="020B0604030504040204" pitchFamily="50" charset="-128"/>
              </a:rPr>
              <a:t>Evaluation Report </a:t>
            </a:r>
            <a:r>
              <a:rPr kumimoji="1" lang="en-US" altLang="ja-JP" sz="2400" dirty="0" smtClean="0">
                <a:latin typeface="Meiryo UI" panose="020B0604030504040204" pitchFamily="50" charset="-128"/>
                <a:cs typeface="Meiryo UI" panose="020B0604030504040204" pitchFamily="50" charset="-128"/>
              </a:rPr>
              <a:t>will be presented to 197/EX in </a:t>
            </a:r>
            <a:r>
              <a:rPr kumimoji="1" lang="en-US" altLang="ja-JP" sz="2400" dirty="0" smtClean="0">
                <a:latin typeface="Meiryo UI" panose="020B0604030504040204" pitchFamily="50" charset="-128"/>
                <a:cs typeface="Meiryo UI" panose="020B0604030504040204" pitchFamily="50" charset="-128"/>
              </a:rPr>
              <a:t>October 2015, as part of DG’s report on renewal of Agreement on IRCI.   In the meantime, negotiations between UNESCO and Japanese Govt. ongoing on extension of the existing agreement till 31 Dec 2015 or 31 Mar 2016.</a:t>
            </a:r>
            <a:endParaRPr kumimoji="1" lang="en-US" altLang="ja-JP" sz="2400" dirty="0" smtClean="0">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158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948267" y="1253067"/>
            <a:ext cx="10549465" cy="4842933"/>
          </a:xfrm>
        </p:spPr>
        <p:txBody>
          <a:bodyPr>
            <a:normAutofit fontScale="92500" lnSpcReduction="20000"/>
          </a:bodyPr>
          <a:lstStyle/>
          <a:p>
            <a:pPr marL="45720" indent="0">
              <a:buNone/>
            </a:pPr>
            <a:r>
              <a:rPr kumimoji="1" lang="en-US" altLang="ja-JP" sz="2800" dirty="0" smtClean="0">
                <a:latin typeface="Meiryo UI" panose="020B0604030504040204" pitchFamily="50" charset="-128"/>
                <a:cs typeface="Meiryo UI" panose="020B0604030504040204" pitchFamily="50" charset="-128"/>
              </a:rPr>
              <a:t>1-ii </a:t>
            </a:r>
            <a:r>
              <a:rPr kumimoji="1" lang="en-US" altLang="ja-JP" sz="2800" dirty="0" smtClean="0">
                <a:solidFill>
                  <a:srgbClr val="514A40"/>
                </a:solidFill>
                <a:latin typeface="Meiryo UI" panose="020B0604030504040204" pitchFamily="50" charset="-128"/>
                <a:cs typeface="Meiryo UI" panose="020B0604030504040204" pitchFamily="50" charset="-128"/>
              </a:rPr>
              <a:t>Preparation</a:t>
            </a:r>
          </a:p>
          <a:p>
            <a:pPr marL="45720" indent="0">
              <a:buNone/>
            </a:pPr>
            <a:r>
              <a:rPr lang="en-US" altLang="ja-JP" sz="2800" dirty="0">
                <a:solidFill>
                  <a:srgbClr val="AA562E"/>
                </a:solidFill>
                <a:latin typeface="Meiryo UI" panose="020B0604030504040204" pitchFamily="50" charset="-128"/>
                <a:cs typeface="Meiryo UI" panose="020B0604030504040204" pitchFamily="50" charset="-128"/>
              </a:rPr>
              <a:t>a</a:t>
            </a:r>
            <a:r>
              <a:rPr lang="en-US" altLang="ja-JP" sz="2800" dirty="0" smtClean="0">
                <a:solidFill>
                  <a:srgbClr val="AA562E"/>
                </a:solidFill>
                <a:latin typeface="Meiryo UI" panose="020B0604030504040204" pitchFamily="50" charset="-128"/>
                <a:cs typeface="Meiryo UI" panose="020B0604030504040204" pitchFamily="50" charset="-128"/>
              </a:rPr>
              <a:t>. Preparation of documents</a:t>
            </a:r>
          </a:p>
          <a:p>
            <a:pPr marL="45720" indent="0">
              <a:lnSpc>
                <a:spcPct val="120000"/>
              </a:lnSpc>
              <a:buNone/>
            </a:pPr>
            <a:r>
              <a:rPr kumimoji="1" lang="en-US" altLang="ja-JP" sz="2400" dirty="0" smtClean="0">
                <a:latin typeface="Meiryo UI" panose="020B0604030504040204" pitchFamily="50" charset="-128"/>
                <a:cs typeface="Meiryo UI" panose="020B0604030504040204" pitchFamily="50" charset="-128"/>
              </a:rPr>
              <a:t>At the C2 meeting in Paris in 2014, it </a:t>
            </a:r>
            <a:r>
              <a:rPr lang="en-US" altLang="ja-JP" sz="2400" dirty="0" smtClean="0">
                <a:latin typeface="Meiryo UI" panose="020B0604030504040204" pitchFamily="50" charset="-128"/>
                <a:cs typeface="Meiryo UI" panose="020B0604030504040204" pitchFamily="50" charset="-128"/>
              </a:rPr>
              <a:t>was</a:t>
            </a:r>
            <a:r>
              <a:rPr kumimoji="1" lang="en-US" altLang="ja-JP" sz="2400" dirty="0" smtClean="0">
                <a:latin typeface="Meiryo UI" panose="020B0604030504040204" pitchFamily="50" charset="-128"/>
                <a:cs typeface="Meiryo UI" panose="020B0604030504040204" pitchFamily="50" charset="-128"/>
              </a:rPr>
              <a:t> </a:t>
            </a:r>
            <a:r>
              <a:rPr kumimoji="1" lang="en-US" altLang="ja-JP" sz="2400" dirty="0" smtClean="0">
                <a:latin typeface="Meiryo UI" panose="020B0604030504040204" pitchFamily="50" charset="-128"/>
                <a:cs typeface="Meiryo UI" panose="020B0604030504040204" pitchFamily="50" charset="-128"/>
              </a:rPr>
              <a:t>instructed that the following documents </a:t>
            </a:r>
            <a:r>
              <a:rPr kumimoji="1" lang="en-US" altLang="ja-JP" sz="2400" dirty="0" smtClean="0">
                <a:latin typeface="Meiryo UI" panose="020B0604030504040204" pitchFamily="50" charset="-128"/>
                <a:cs typeface="Meiryo UI" panose="020B0604030504040204" pitchFamily="50" charset="-128"/>
              </a:rPr>
              <a:t>be </a:t>
            </a:r>
            <a:r>
              <a:rPr kumimoji="1" lang="en-US" altLang="ja-JP" sz="2400" dirty="0" smtClean="0">
                <a:latin typeface="Meiryo UI" panose="020B0604030504040204" pitchFamily="50" charset="-128"/>
                <a:cs typeface="Meiryo UI" panose="020B0604030504040204" pitchFamily="50" charset="-128"/>
              </a:rPr>
              <a:t>provided by the Centre.</a:t>
            </a:r>
          </a:p>
          <a:p>
            <a:pPr marL="0" lvl="0" indent="0" defTabSz="457200" fontAlgn="base">
              <a:lnSpc>
                <a:spcPct val="100000"/>
              </a:lnSpc>
              <a:spcBef>
                <a:spcPct val="0"/>
              </a:spcBef>
              <a:spcAft>
                <a:spcPct val="0"/>
              </a:spcAft>
              <a:buClrTx/>
              <a:buNone/>
            </a:pPr>
            <a:endParaRPr kumimoji="0" lang="fr-FR" altLang="fr-FR" sz="2400" b="1" dirty="0">
              <a:latin typeface="Calibri" pitchFamily="34" charset="0"/>
            </a:endParaRPr>
          </a:p>
          <a:p>
            <a:pPr marL="0" lvl="0" indent="0" defTabSz="457200" fontAlgn="base">
              <a:lnSpc>
                <a:spcPct val="100000"/>
              </a:lnSpc>
              <a:spcBef>
                <a:spcPct val="0"/>
              </a:spcBef>
              <a:spcAft>
                <a:spcPct val="0"/>
              </a:spcAft>
              <a:buClrTx/>
              <a:buNone/>
            </a:pPr>
            <a:r>
              <a:rPr kumimoji="0" lang="en-GB" altLang="ja-JP" sz="2400" dirty="0" smtClean="0">
                <a:latin typeface="Calibri" pitchFamily="34" charset="0"/>
              </a:rPr>
              <a:t>1. Annual </a:t>
            </a:r>
            <a:r>
              <a:rPr kumimoji="0" lang="en-GB" altLang="ja-JP" sz="2400" dirty="0">
                <a:latin typeface="Calibri" pitchFamily="34" charset="0"/>
              </a:rPr>
              <a:t>progress and financial reports</a:t>
            </a:r>
          </a:p>
          <a:p>
            <a:pPr marL="0" lvl="0" indent="0" defTabSz="457200" fontAlgn="base">
              <a:lnSpc>
                <a:spcPct val="100000"/>
              </a:lnSpc>
              <a:spcBef>
                <a:spcPct val="0"/>
              </a:spcBef>
              <a:spcAft>
                <a:spcPct val="0"/>
              </a:spcAft>
              <a:buClrTx/>
              <a:buNone/>
            </a:pPr>
            <a:r>
              <a:rPr kumimoji="0" lang="en-GB" altLang="ja-JP" sz="2400" dirty="0" smtClean="0">
                <a:latin typeface="Calibri" pitchFamily="34" charset="0"/>
              </a:rPr>
              <a:t>2. List </a:t>
            </a:r>
            <a:r>
              <a:rPr kumimoji="0" lang="en-GB" altLang="ja-JP" sz="2400" dirty="0">
                <a:latin typeface="Calibri" pitchFamily="34" charset="0"/>
              </a:rPr>
              <a:t>of staff</a:t>
            </a:r>
          </a:p>
          <a:p>
            <a:pPr marL="0" lvl="0" indent="0" defTabSz="457200" fontAlgn="base">
              <a:lnSpc>
                <a:spcPct val="100000"/>
              </a:lnSpc>
              <a:spcBef>
                <a:spcPct val="0"/>
              </a:spcBef>
              <a:spcAft>
                <a:spcPct val="0"/>
              </a:spcAft>
              <a:buClrTx/>
              <a:buNone/>
            </a:pPr>
            <a:r>
              <a:rPr kumimoji="0" lang="en-GB" altLang="ja-JP" sz="2400" dirty="0" smtClean="0">
                <a:latin typeface="Calibri" pitchFamily="34" charset="0"/>
              </a:rPr>
              <a:t>3. List </a:t>
            </a:r>
            <a:r>
              <a:rPr kumimoji="0" lang="en-GB" altLang="ja-JP" sz="2400" dirty="0">
                <a:latin typeface="Calibri" pitchFamily="34" charset="0"/>
              </a:rPr>
              <a:t>of key publications</a:t>
            </a:r>
          </a:p>
          <a:p>
            <a:pPr marL="0" lvl="0" indent="0" defTabSz="457200" fontAlgn="base">
              <a:lnSpc>
                <a:spcPct val="100000"/>
              </a:lnSpc>
              <a:spcBef>
                <a:spcPct val="0"/>
              </a:spcBef>
              <a:spcAft>
                <a:spcPct val="0"/>
              </a:spcAft>
              <a:buClrTx/>
              <a:buNone/>
            </a:pPr>
            <a:r>
              <a:rPr kumimoji="0" lang="en-GB" altLang="ja-JP" sz="2400" dirty="0" smtClean="0">
                <a:latin typeface="Calibri" pitchFamily="34" charset="0"/>
              </a:rPr>
              <a:t>4. List </a:t>
            </a:r>
            <a:r>
              <a:rPr kumimoji="0" lang="en-GB" altLang="ja-JP" sz="2400" dirty="0">
                <a:latin typeface="Calibri" pitchFamily="34" charset="0"/>
              </a:rPr>
              <a:t>of donors and partners</a:t>
            </a:r>
          </a:p>
          <a:p>
            <a:pPr marL="0" lvl="0" indent="0" defTabSz="457200" fontAlgn="base">
              <a:lnSpc>
                <a:spcPct val="100000"/>
              </a:lnSpc>
              <a:spcBef>
                <a:spcPct val="0"/>
              </a:spcBef>
              <a:spcAft>
                <a:spcPct val="0"/>
              </a:spcAft>
              <a:buClrTx/>
              <a:buNone/>
            </a:pPr>
            <a:r>
              <a:rPr kumimoji="0" lang="en-GB" altLang="ja-JP" sz="2400" dirty="0" smtClean="0">
                <a:latin typeface="Calibri" pitchFamily="34" charset="0"/>
              </a:rPr>
              <a:t>5. Minutes</a:t>
            </a:r>
            <a:r>
              <a:rPr kumimoji="0" lang="en-GB" altLang="ja-JP" sz="2400" dirty="0">
                <a:latin typeface="Calibri" pitchFamily="34" charset="0"/>
              </a:rPr>
              <a:t>, decisions and working documents of the Governing Board and Executive Committee meetings</a:t>
            </a:r>
          </a:p>
          <a:p>
            <a:pPr marL="0" lvl="0" indent="0" defTabSz="457200" fontAlgn="base">
              <a:lnSpc>
                <a:spcPct val="100000"/>
              </a:lnSpc>
              <a:spcBef>
                <a:spcPct val="0"/>
              </a:spcBef>
              <a:spcAft>
                <a:spcPct val="0"/>
              </a:spcAft>
              <a:buClrTx/>
              <a:buNone/>
            </a:pPr>
            <a:r>
              <a:rPr kumimoji="0" lang="en-GB" altLang="ja-JP" sz="2400" dirty="0" smtClean="0">
                <a:latin typeface="Calibri" pitchFamily="34" charset="0"/>
              </a:rPr>
              <a:t>6. Report </a:t>
            </a:r>
            <a:r>
              <a:rPr kumimoji="0" lang="en-GB" altLang="ja-JP" sz="2400" dirty="0">
                <a:latin typeface="Calibri" pitchFamily="34" charset="0"/>
              </a:rPr>
              <a:t>of support provided to or received from Member States</a:t>
            </a:r>
          </a:p>
          <a:p>
            <a:pPr marL="0" lvl="0" indent="0" defTabSz="457200" fontAlgn="base">
              <a:lnSpc>
                <a:spcPct val="100000"/>
              </a:lnSpc>
              <a:spcBef>
                <a:spcPct val="0"/>
              </a:spcBef>
              <a:spcAft>
                <a:spcPct val="0"/>
              </a:spcAft>
              <a:buClrTx/>
              <a:buNone/>
            </a:pPr>
            <a:r>
              <a:rPr kumimoji="0" lang="en-GB" altLang="ja-JP" sz="2400" dirty="0" smtClean="0">
                <a:latin typeface="Calibri" pitchFamily="34" charset="0"/>
              </a:rPr>
              <a:t>7. Available </a:t>
            </a:r>
            <a:r>
              <a:rPr kumimoji="0" lang="en-GB" altLang="ja-JP" sz="2400" dirty="0">
                <a:latin typeface="Calibri" pitchFamily="34" charset="0"/>
              </a:rPr>
              <a:t>audit and evaluation reports</a:t>
            </a:r>
          </a:p>
          <a:p>
            <a:pPr marL="0" lvl="0" indent="0" defTabSz="457200" fontAlgn="base">
              <a:lnSpc>
                <a:spcPct val="100000"/>
              </a:lnSpc>
              <a:spcBef>
                <a:spcPct val="0"/>
              </a:spcBef>
              <a:spcAft>
                <a:spcPct val="0"/>
              </a:spcAft>
              <a:buClrTx/>
              <a:buNone/>
            </a:pPr>
            <a:r>
              <a:rPr kumimoji="0" lang="en-GB" altLang="ja-JP" sz="2400" dirty="0" smtClean="0">
                <a:latin typeface="Calibri" pitchFamily="34" charset="0"/>
              </a:rPr>
              <a:t>8. Account </a:t>
            </a:r>
            <a:r>
              <a:rPr kumimoji="0" lang="en-GB" altLang="ja-JP" sz="2400" dirty="0">
                <a:latin typeface="Calibri" pitchFamily="34" charset="0"/>
              </a:rPr>
              <a:t>of networking achievements linked with other thematically related category 2 centres and UNESCO’s programmes.</a:t>
            </a:r>
            <a:endParaRPr kumimoji="0" lang="fr-FR" altLang="fr-FR" sz="2400" dirty="0">
              <a:latin typeface="Calibri" pitchFamily="34" charset="0"/>
            </a:endParaRPr>
          </a:p>
          <a:p>
            <a:pPr marL="45720" indent="0">
              <a:buNone/>
            </a:pPr>
            <a:endParaRPr kumimoji="1" lang="en-US" altLang="ja-JP" sz="2400" dirty="0" smtClean="0">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440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948268" y="948266"/>
            <a:ext cx="5283199" cy="5434949"/>
          </a:xfrm>
        </p:spPr>
        <p:txBody>
          <a:bodyPr>
            <a:normAutofit fontScale="77500" lnSpcReduction="20000"/>
          </a:bodyPr>
          <a:lstStyle/>
          <a:p>
            <a:pPr marL="45720" indent="0">
              <a:lnSpc>
                <a:spcPct val="120000"/>
              </a:lnSpc>
              <a:buNone/>
            </a:pPr>
            <a:r>
              <a:rPr lang="en-US" altLang="ja-JP" sz="2600" dirty="0" smtClean="0">
                <a:solidFill>
                  <a:srgbClr val="AA562E"/>
                </a:solidFill>
                <a:latin typeface="Meiryo UI" panose="020B0604030504040204" pitchFamily="50" charset="-128"/>
                <a:cs typeface="Meiryo UI" panose="020B0604030504040204" pitchFamily="50" charset="-128"/>
              </a:rPr>
              <a:t>IRCI prepared the following documents:</a:t>
            </a:r>
          </a:p>
          <a:p>
            <a:pPr marL="342900" lvl="0" indent="-342900">
              <a:spcAft>
                <a:spcPts val="0"/>
              </a:spcAft>
              <a:buFont typeface="+mj-lt"/>
              <a:buAutoNum type="arabicPeriod"/>
            </a:pPr>
            <a:r>
              <a:rPr lang="en-US" altLang="ja-JP" sz="2100" kern="100" dirty="0" smtClean="0">
                <a:latin typeface="Meiryo UI" panose="020B0604030504040204" pitchFamily="50" charset="-128"/>
                <a:ea typeface="ＭＳ 明朝" panose="02020609040205080304" pitchFamily="17" charset="-128"/>
                <a:cs typeface="Times New Roman" panose="02020603050405020304" pitchFamily="18" charset="0"/>
              </a:rPr>
              <a:t>Long-term and Mid-term </a:t>
            </a:r>
            <a:r>
              <a:rPr lang="en-US" altLang="ja-JP" sz="2100" kern="100" dirty="0" err="1" smtClean="0">
                <a:latin typeface="Meiryo UI" panose="020B0604030504040204" pitchFamily="50" charset="-128"/>
                <a:ea typeface="ＭＳ 明朝" panose="02020609040205080304" pitchFamily="17" charset="-128"/>
                <a:cs typeface="Times New Roman" panose="02020603050405020304" pitchFamily="18" charset="0"/>
              </a:rPr>
              <a:t>Programmes</a:t>
            </a:r>
            <a:endParaRPr lang="ja-JP" altLang="ja-JP" sz="2100" kern="100" dirty="0" smtClean="0">
              <a:latin typeface="Cambria" panose="02040503050406030204" pitchFamily="18" charset="0"/>
              <a:ea typeface="ＭＳ 明朝" panose="02020609040205080304" pitchFamily="17" charset="-128"/>
              <a:cs typeface="Times New Roman" panose="02020603050405020304" pitchFamily="18" charset="0"/>
            </a:endParaRPr>
          </a:p>
          <a:p>
            <a:pPr marL="742950" lvl="1" indent="-285750">
              <a:spcAft>
                <a:spcPts val="0"/>
              </a:spcAft>
              <a:buFont typeface="+mj-lt"/>
              <a:buAutoNum type="alphaLcParenBoth"/>
            </a:pPr>
            <a:r>
              <a:rPr lang="en-GB" altLang="ja-JP" sz="1900" kern="100" dirty="0" smtClean="0">
                <a:latin typeface="Meiryo UI" panose="020B0604030504040204" pitchFamily="50" charset="-128"/>
                <a:ea typeface="ＭＳ 明朝" panose="02020609040205080304" pitchFamily="17" charset="-128"/>
                <a:cs typeface="Times New Roman" panose="02020603050405020304" pitchFamily="18" charset="0"/>
              </a:rPr>
              <a:t>2012-2021 </a:t>
            </a:r>
            <a:r>
              <a:rPr lang="en-GB" altLang="ja-JP" sz="1900" kern="100" dirty="0">
                <a:latin typeface="Meiryo UI" panose="020B0604030504040204" pitchFamily="50" charset="-128"/>
                <a:ea typeface="ＭＳ 明朝" panose="02020609040205080304" pitchFamily="17" charset="-128"/>
                <a:cs typeface="Times New Roman" panose="02020603050405020304" pitchFamily="18" charset="0"/>
              </a:rPr>
              <a:t>(old)</a:t>
            </a:r>
            <a:endParaRPr lang="ja-JP" altLang="ja-JP" sz="1900" kern="100" dirty="0">
              <a:latin typeface="Cambria" panose="02040503050406030204" pitchFamily="18" charset="0"/>
              <a:ea typeface="ＭＳ 明朝" panose="02020609040205080304" pitchFamily="17" charset="-128"/>
              <a:cs typeface="Times New Roman" panose="02020603050405020304" pitchFamily="18" charset="0"/>
            </a:endParaRPr>
          </a:p>
          <a:p>
            <a:pPr marL="742950" lvl="1" indent="-285750">
              <a:spcAft>
                <a:spcPts val="0"/>
              </a:spcAft>
              <a:buFont typeface="+mj-lt"/>
              <a:buAutoNum type="alphaLcParenBoth"/>
            </a:pPr>
            <a:r>
              <a:rPr lang="en-GB" altLang="ja-JP" sz="1900" kern="100" dirty="0">
                <a:latin typeface="Meiryo UI" panose="020B0604030504040204" pitchFamily="50" charset="-128"/>
                <a:ea typeface="ＭＳ 明朝" panose="02020609040205080304" pitchFamily="17" charset="-128"/>
                <a:cs typeface="Times New Roman" panose="02020603050405020304" pitchFamily="18" charset="0"/>
              </a:rPr>
              <a:t>2013-2021 (revised)</a:t>
            </a:r>
            <a:endParaRPr lang="ja-JP" altLang="ja-JP" sz="1900" kern="100" dirty="0">
              <a:latin typeface="Cambria" panose="02040503050406030204" pitchFamily="18" charset="0"/>
              <a:ea typeface="ＭＳ 明朝" panose="02020609040205080304" pitchFamily="17" charset="-128"/>
              <a:cs typeface="Times New Roman" panose="02020603050405020304" pitchFamily="18" charset="0"/>
            </a:endParaRPr>
          </a:p>
          <a:p>
            <a:pPr marL="342900" lvl="0" indent="-342900">
              <a:spcAft>
                <a:spcPts val="0"/>
              </a:spcAft>
              <a:buFont typeface="+mj-lt"/>
              <a:buAutoNum type="arabicPeriod"/>
            </a:pPr>
            <a:r>
              <a:rPr lang="en-GB" altLang="ja-JP" sz="2100" kern="100" dirty="0">
                <a:latin typeface="Meiryo UI" panose="020B0604030504040204" pitchFamily="50" charset="-128"/>
                <a:ea typeface="ＭＳ 明朝" panose="02020609040205080304" pitchFamily="17" charset="-128"/>
                <a:cs typeface="Times New Roman" panose="02020603050405020304" pitchFamily="18" charset="0"/>
              </a:rPr>
              <a:t>IRCI Progress Report (April 2012-March 2013)</a:t>
            </a:r>
            <a:endParaRPr lang="ja-JP" altLang="ja-JP" sz="2100" kern="100" dirty="0">
              <a:latin typeface="Cambria" panose="02040503050406030204" pitchFamily="18" charset="0"/>
              <a:ea typeface="ＭＳ 明朝" panose="02020609040205080304" pitchFamily="17" charset="-128"/>
              <a:cs typeface="Times New Roman" panose="02020603050405020304" pitchFamily="18" charset="0"/>
            </a:endParaRPr>
          </a:p>
          <a:p>
            <a:pPr marL="342900" lvl="0" indent="-342900">
              <a:spcAft>
                <a:spcPts val="0"/>
              </a:spcAft>
              <a:buFont typeface="+mj-lt"/>
              <a:buAutoNum type="arabicPeriod"/>
            </a:pPr>
            <a:r>
              <a:rPr lang="en-GB" altLang="ja-JP" sz="2100" kern="100" dirty="0">
                <a:latin typeface="Meiryo UI" panose="020B0604030504040204" pitchFamily="50" charset="-128"/>
                <a:ea typeface="ＭＳ 明朝" panose="02020609040205080304" pitchFamily="17" charset="-128"/>
                <a:cs typeface="Times New Roman" panose="02020603050405020304" pitchFamily="18" charset="0"/>
              </a:rPr>
              <a:t>IRCI Biannual Reports</a:t>
            </a:r>
            <a:endParaRPr lang="ja-JP" altLang="ja-JP" sz="2100" kern="100" dirty="0">
              <a:latin typeface="Cambria" panose="02040503050406030204" pitchFamily="18" charset="0"/>
              <a:ea typeface="ＭＳ 明朝" panose="02020609040205080304" pitchFamily="17" charset="-128"/>
              <a:cs typeface="Times New Roman" panose="02020603050405020304" pitchFamily="18" charset="0"/>
            </a:endParaRPr>
          </a:p>
          <a:p>
            <a:pPr marL="457200" lvl="1" indent="0">
              <a:spcAft>
                <a:spcPts val="0"/>
              </a:spcAft>
              <a:buNone/>
            </a:pPr>
            <a:r>
              <a:rPr lang="en-GB" altLang="ja-JP" sz="1900" kern="100" dirty="0">
                <a:latin typeface="Meiryo UI" panose="020B0604030504040204" pitchFamily="50" charset="-128"/>
                <a:ea typeface="ＭＳ 明朝" panose="02020609040205080304" pitchFamily="17" charset="-128"/>
                <a:cs typeface="Times New Roman" panose="02020603050405020304" pitchFamily="18" charset="0"/>
              </a:rPr>
              <a:t>2nd half of FY </a:t>
            </a:r>
            <a:r>
              <a:rPr lang="en-GB" altLang="ja-JP" sz="1900" kern="100" dirty="0" smtClean="0">
                <a:latin typeface="Meiryo UI" panose="020B0604030504040204" pitchFamily="50" charset="-128"/>
                <a:ea typeface="ＭＳ 明朝" panose="02020609040205080304" pitchFamily="17" charset="-128"/>
                <a:cs typeface="Times New Roman" panose="02020603050405020304" pitchFamily="18" charset="0"/>
              </a:rPr>
              <a:t>2013 and 1st </a:t>
            </a:r>
            <a:r>
              <a:rPr lang="en-GB" altLang="ja-JP" sz="1900" kern="100" dirty="0">
                <a:latin typeface="Meiryo UI" panose="020B0604030504040204" pitchFamily="50" charset="-128"/>
                <a:ea typeface="ＭＳ 明朝" panose="02020609040205080304" pitchFamily="17" charset="-128"/>
                <a:cs typeface="Times New Roman" panose="02020603050405020304" pitchFamily="18" charset="0"/>
              </a:rPr>
              <a:t>half of FY 2014</a:t>
            </a:r>
            <a:endParaRPr lang="ja-JP" altLang="ja-JP" sz="1900" kern="100" dirty="0">
              <a:latin typeface="Cambria" panose="02040503050406030204" pitchFamily="18" charset="0"/>
              <a:ea typeface="ＭＳ 明朝" panose="02020609040205080304" pitchFamily="17" charset="-128"/>
              <a:cs typeface="Times New Roman" panose="02020603050405020304" pitchFamily="18" charset="0"/>
            </a:endParaRPr>
          </a:p>
          <a:p>
            <a:pPr marL="342900" lvl="0" indent="-342900">
              <a:spcAft>
                <a:spcPts val="0"/>
              </a:spcAft>
              <a:buFont typeface="+mj-lt"/>
              <a:buAutoNum type="arabicPeriod"/>
            </a:pPr>
            <a:r>
              <a:rPr lang="en-GB" altLang="ja-JP" sz="2100" kern="100" dirty="0" smtClean="0">
                <a:latin typeface="Meiryo UI" panose="020B0604030504040204" pitchFamily="50" charset="-128"/>
                <a:ea typeface="ＭＳ 明朝" panose="02020609040205080304" pitchFamily="17" charset="-128"/>
                <a:cs typeface="Times New Roman" panose="02020603050405020304" pitchFamily="18" charset="0"/>
              </a:rPr>
              <a:t>PDM (Programme Design Matrix) </a:t>
            </a:r>
            <a:endParaRPr lang="ja-JP" altLang="ja-JP" sz="2100" kern="100" dirty="0">
              <a:latin typeface="Cambria" panose="02040503050406030204" pitchFamily="18" charset="0"/>
              <a:ea typeface="ＭＳ 明朝" panose="02020609040205080304" pitchFamily="17" charset="-128"/>
              <a:cs typeface="Times New Roman" panose="02020603050405020304" pitchFamily="18" charset="0"/>
            </a:endParaRPr>
          </a:p>
          <a:p>
            <a:pPr marL="457200" lvl="1" indent="0">
              <a:spcAft>
                <a:spcPts val="0"/>
              </a:spcAft>
              <a:buNone/>
            </a:pPr>
            <a:r>
              <a:rPr lang="en-GB" altLang="ja-JP" sz="1900" kern="100" dirty="0">
                <a:latin typeface="Meiryo UI" panose="020B0604030504040204" pitchFamily="50" charset="-128"/>
                <a:ea typeface="ＭＳ 明朝" panose="02020609040205080304" pitchFamily="17" charset="-128"/>
                <a:cs typeface="Times New Roman" panose="02020603050405020304" pitchFamily="18" charset="0"/>
              </a:rPr>
              <a:t>FY </a:t>
            </a:r>
            <a:r>
              <a:rPr lang="en-GB" altLang="ja-JP" sz="1900" kern="100" dirty="0" smtClean="0">
                <a:latin typeface="Meiryo UI" panose="020B0604030504040204" pitchFamily="50" charset="-128"/>
                <a:ea typeface="ＭＳ 明朝" panose="02020609040205080304" pitchFamily="17" charset="-128"/>
                <a:cs typeface="Times New Roman" panose="02020603050405020304" pitchFamily="18" charset="0"/>
              </a:rPr>
              <a:t>2013-2014 and FY </a:t>
            </a:r>
            <a:r>
              <a:rPr lang="en-GB" altLang="ja-JP" sz="1900" kern="100" dirty="0">
                <a:latin typeface="Meiryo UI" panose="020B0604030504040204" pitchFamily="50" charset="-128"/>
                <a:ea typeface="ＭＳ 明朝" panose="02020609040205080304" pitchFamily="17" charset="-128"/>
                <a:cs typeface="Times New Roman" panose="02020603050405020304" pitchFamily="18" charset="0"/>
              </a:rPr>
              <a:t>2015</a:t>
            </a:r>
            <a:endParaRPr lang="ja-JP" altLang="ja-JP" sz="1900" kern="100" dirty="0">
              <a:latin typeface="Cambria" panose="02040503050406030204" pitchFamily="18" charset="0"/>
              <a:ea typeface="ＭＳ 明朝" panose="02020609040205080304" pitchFamily="17" charset="-128"/>
              <a:cs typeface="Times New Roman" panose="02020603050405020304" pitchFamily="18" charset="0"/>
            </a:endParaRPr>
          </a:p>
          <a:p>
            <a:pPr marL="342900" lvl="0" indent="-342900">
              <a:lnSpc>
                <a:spcPct val="120000"/>
              </a:lnSpc>
              <a:spcAft>
                <a:spcPts val="0"/>
              </a:spcAft>
              <a:buFont typeface="+mj-lt"/>
              <a:buAutoNum type="arabicPeriod"/>
            </a:pPr>
            <a:r>
              <a:rPr lang="en-GB" altLang="ja-JP" sz="2100" kern="100" dirty="0">
                <a:latin typeface="Meiryo UI" panose="020B0604030504040204" pitchFamily="50" charset="-128"/>
                <a:ea typeface="ＭＳ 明朝" panose="02020609040205080304" pitchFamily="17" charset="-128"/>
                <a:cs typeface="Times New Roman" panose="02020603050405020304" pitchFamily="18" charset="0"/>
              </a:rPr>
              <a:t>Documents and minutes of IRCI Governing </a:t>
            </a:r>
            <a:r>
              <a:rPr lang="en-GB" altLang="ja-JP" sz="2100" kern="100" dirty="0" smtClean="0">
                <a:latin typeface="Meiryo UI" panose="020B0604030504040204" pitchFamily="50" charset="-128"/>
                <a:ea typeface="ＭＳ 明朝" panose="02020609040205080304" pitchFamily="17" charset="-128"/>
                <a:cs typeface="Times New Roman" panose="02020603050405020304" pitchFamily="18" charset="0"/>
              </a:rPr>
              <a:t>Board Meeting</a:t>
            </a:r>
            <a:endParaRPr lang="en-US" altLang="ja-JP" sz="2100" kern="100" dirty="0">
              <a:latin typeface="Cambria" panose="02040503050406030204" pitchFamily="18" charset="0"/>
              <a:ea typeface="ＭＳ 明朝" panose="02020609040205080304" pitchFamily="17" charset="-128"/>
              <a:cs typeface="Times New Roman" panose="02020603050405020304" pitchFamily="18" charset="0"/>
            </a:endParaRPr>
          </a:p>
          <a:p>
            <a:pPr marL="0" lvl="0" indent="439738">
              <a:spcAft>
                <a:spcPts val="0"/>
              </a:spcAft>
              <a:buNone/>
            </a:pPr>
            <a:r>
              <a:rPr lang="en-GB" altLang="ja-JP" sz="1900" kern="100" dirty="0" smtClean="0">
                <a:latin typeface="Meiryo UI" panose="020B0604030504040204" pitchFamily="50" charset="-128"/>
                <a:ea typeface="ＭＳ 明朝" panose="02020609040205080304" pitchFamily="17" charset="-128"/>
                <a:cs typeface="Times New Roman" panose="02020603050405020304" pitchFamily="18" charset="0"/>
              </a:rPr>
              <a:t>FY 2011, FY 2013 and FY 2014</a:t>
            </a:r>
          </a:p>
          <a:p>
            <a:pPr marL="352425" lvl="0" indent="-352425">
              <a:spcAft>
                <a:spcPts val="0"/>
              </a:spcAft>
              <a:buFont typeface="+mj-lt"/>
              <a:buAutoNum type="arabicPeriod" startAt="6"/>
            </a:pPr>
            <a:r>
              <a:rPr lang="en-GB" altLang="ja-JP" sz="2100" kern="100" dirty="0" smtClean="0">
                <a:latin typeface="Meiryo UI" panose="020B0604030504040204" pitchFamily="50" charset="-128"/>
                <a:ea typeface="ＭＳ 明朝" panose="02020609040205080304" pitchFamily="17" charset="-128"/>
                <a:cs typeface="Times New Roman" panose="02020603050405020304" pitchFamily="18" charset="0"/>
              </a:rPr>
              <a:t>NICH </a:t>
            </a:r>
            <a:r>
              <a:rPr lang="en-GB" altLang="ja-JP" sz="2100" kern="100" dirty="0">
                <a:latin typeface="Meiryo UI" panose="020B0604030504040204" pitchFamily="50" charset="-128"/>
                <a:ea typeface="ＭＳ 明朝" panose="02020609040205080304" pitchFamily="17" charset="-128"/>
                <a:cs typeface="Times New Roman" panose="02020603050405020304" pitchFamily="18" charset="0"/>
              </a:rPr>
              <a:t>Rules </a:t>
            </a:r>
            <a:r>
              <a:rPr lang="en-GB" altLang="ja-JP" sz="2100" kern="100" dirty="0" smtClean="0">
                <a:latin typeface="Meiryo UI" panose="020B0604030504040204" pitchFamily="50" charset="-128"/>
                <a:ea typeface="ＭＳ 明朝" panose="02020609040205080304" pitchFamily="17" charset="-128"/>
                <a:cs typeface="Times New Roman" panose="02020603050405020304" pitchFamily="18" charset="0"/>
              </a:rPr>
              <a:t>concerning IRCI</a:t>
            </a:r>
            <a:endParaRPr lang="ja-JP" altLang="ja-JP" sz="2100" kern="100" dirty="0">
              <a:latin typeface="Cambria" panose="02040503050406030204" pitchFamily="18" charset="0"/>
              <a:ea typeface="ＭＳ 明朝" panose="02020609040205080304" pitchFamily="17" charset="-128"/>
              <a:cs typeface="Times New Roman" panose="02020603050405020304" pitchFamily="18" charset="0"/>
            </a:endParaRPr>
          </a:p>
          <a:p>
            <a:pPr marL="352425" lvl="0" indent="-352425">
              <a:spcAft>
                <a:spcPts val="0"/>
              </a:spcAft>
              <a:buFont typeface="+mj-lt"/>
              <a:buAutoNum type="arabicPeriod" startAt="6"/>
            </a:pPr>
            <a:r>
              <a:rPr lang="en-GB" altLang="ja-JP" sz="2100" kern="100" dirty="0">
                <a:latin typeface="Meiryo UI" panose="020B0604030504040204" pitchFamily="50" charset="-128"/>
                <a:ea typeface="ＭＳ 明朝" panose="02020609040205080304" pitchFamily="17" charset="-128"/>
                <a:cs typeface="Times New Roman" panose="02020603050405020304" pitchFamily="18" charset="0"/>
              </a:rPr>
              <a:t>IRCI leaflet (2014)</a:t>
            </a:r>
            <a:endParaRPr lang="ja-JP" altLang="ja-JP" sz="2100" kern="100" dirty="0">
              <a:latin typeface="Cambria" panose="02040503050406030204" pitchFamily="18" charset="0"/>
              <a:ea typeface="ＭＳ 明朝" panose="02020609040205080304" pitchFamily="17" charset="-128"/>
              <a:cs typeface="Times New Roman" panose="02020603050405020304" pitchFamily="18" charset="0"/>
            </a:endParaRPr>
          </a:p>
          <a:p>
            <a:pPr marL="742950" lvl="1" indent="-285750">
              <a:spcAft>
                <a:spcPts val="0"/>
              </a:spcAft>
              <a:buFont typeface="+mj-lt"/>
              <a:buAutoNum type="alphaLcParenBoth"/>
            </a:pPr>
            <a:endParaRPr lang="en-US" altLang="ja-JP" kern="100" dirty="0" smtClean="0">
              <a:latin typeface="Cambria" panose="02040503050406030204" pitchFamily="18" charset="0"/>
              <a:ea typeface="ＭＳ 明朝" panose="02020609040205080304" pitchFamily="17" charset="-128"/>
              <a:cs typeface="Times New Roman" panose="02020603050405020304" pitchFamily="18" charset="0"/>
            </a:endParaRPr>
          </a:p>
        </p:txBody>
      </p:sp>
      <p:sp>
        <p:nvSpPr>
          <p:cNvPr id="6" name="コンテンツ プレースホルダー 2"/>
          <p:cNvSpPr txBox="1">
            <a:spLocks/>
          </p:cNvSpPr>
          <p:nvPr/>
        </p:nvSpPr>
        <p:spPr>
          <a:xfrm>
            <a:off x="6417082" y="1440636"/>
            <a:ext cx="5283199" cy="508325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kumimoji="1" lang="ja-JP" sz="2000" kern="1200">
                <a:solidFill>
                  <a:schemeClr val="tx1"/>
                </a:solidFill>
                <a:latin typeface="+mn-lt"/>
                <a:ea typeface="Meiryo UI" panose="020B0604030504040204" pitchFamily="50" charset="-128"/>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kumimoji="1" lang="ja-JP" sz="1800" kern="1200">
                <a:solidFill>
                  <a:schemeClr val="tx1"/>
                </a:solidFill>
                <a:latin typeface="+mn-lt"/>
                <a:ea typeface="Meiryo UI" panose="020B0604030504040204" pitchFamily="50" charset="-128"/>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kumimoji="1" lang="ja-JP" sz="1600" kern="1200">
                <a:solidFill>
                  <a:schemeClr val="tx1"/>
                </a:solidFill>
                <a:latin typeface="+mn-lt"/>
                <a:ea typeface="Meiryo UI" panose="020B0604030504040204" pitchFamily="50" charset="-128"/>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kumimoji="1" lang="ja-JP" sz="1400" kern="1200">
                <a:solidFill>
                  <a:schemeClr val="tx1"/>
                </a:solidFill>
                <a:latin typeface="+mn-lt"/>
                <a:ea typeface="Meiryo UI" panose="020B0604030504040204" pitchFamily="50" charset="-128"/>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kumimoji="1" lang="ja-JP" sz="1400" kern="1200">
                <a:solidFill>
                  <a:schemeClr val="tx1"/>
                </a:solidFill>
                <a:latin typeface="+mn-lt"/>
                <a:ea typeface="Meiryo UI" panose="020B0604030504040204" pitchFamily="50" charset="-128"/>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kumimoji="1" lang="ja-JP"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kumimoji="1" lang="ja-JP"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kumimoji="1" lang="ja-JP"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kumimoji="1" lang="ja-JP" sz="1400" kern="1200">
                <a:solidFill>
                  <a:schemeClr val="tx1"/>
                </a:solidFill>
                <a:latin typeface="+mn-lt"/>
                <a:ea typeface="+mn-ea"/>
                <a:cs typeface="+mn-cs"/>
              </a:defRPr>
            </a:lvl9pPr>
          </a:lstStyle>
          <a:p>
            <a:pPr marL="342900" lvl="0" indent="-342900">
              <a:lnSpc>
                <a:spcPct val="100000"/>
              </a:lnSpc>
              <a:spcAft>
                <a:spcPts val="0"/>
              </a:spcAft>
              <a:buFont typeface="+mj-lt"/>
              <a:buAutoNum type="arabicPeriod" startAt="8"/>
            </a:pPr>
            <a:r>
              <a:rPr lang="en-GB" altLang="ja-JP" sz="1600" kern="100" dirty="0" smtClean="0">
                <a:latin typeface="Meiryo UI" panose="020B0604030504040204" pitchFamily="50" charset="-128"/>
                <a:ea typeface="ＭＳ 明朝" panose="02020609040205080304" pitchFamily="17" charset="-128"/>
                <a:cs typeface="Times New Roman" panose="02020603050405020304" pitchFamily="18" charset="0"/>
              </a:rPr>
              <a:t>Outline </a:t>
            </a:r>
            <a:r>
              <a:rPr lang="en-GB" altLang="ja-JP" sz="1600" kern="100" dirty="0">
                <a:latin typeface="Meiryo UI" panose="020B0604030504040204" pitchFamily="50" charset="-128"/>
                <a:ea typeface="ＭＳ 明朝" panose="02020609040205080304" pitchFamily="17" charset="-128"/>
                <a:cs typeface="Times New Roman" panose="02020603050405020304" pitchFamily="18" charset="0"/>
              </a:rPr>
              <a:t>of the National Institutes for Cultural Heritage 2014 (Booklet)</a:t>
            </a:r>
            <a:endParaRPr lang="ja-JP" altLang="ja-JP" sz="1600" kern="100" dirty="0">
              <a:latin typeface="Cambria" panose="02040503050406030204" pitchFamily="18" charset="0"/>
              <a:ea typeface="ＭＳ 明朝" panose="02020609040205080304" pitchFamily="17" charset="-128"/>
              <a:cs typeface="Times New Roman" panose="02020603050405020304" pitchFamily="18" charset="0"/>
            </a:endParaRPr>
          </a:p>
          <a:p>
            <a:pPr marL="342900" lvl="0" indent="-342900">
              <a:lnSpc>
                <a:spcPct val="100000"/>
              </a:lnSpc>
              <a:spcAft>
                <a:spcPts val="0"/>
              </a:spcAft>
              <a:buFont typeface="+mj-lt"/>
              <a:buAutoNum type="arabicPeriod" startAt="8"/>
            </a:pPr>
            <a:r>
              <a:rPr lang="en-GB" altLang="ja-JP" sz="1600" kern="100" dirty="0">
                <a:latin typeface="Meiryo UI" panose="020B0604030504040204" pitchFamily="50" charset="-128"/>
                <a:ea typeface="ＭＳ 明朝" panose="02020609040205080304" pitchFamily="17" charset="-128"/>
                <a:cs typeface="Times New Roman" panose="02020603050405020304" pitchFamily="18" charset="0"/>
              </a:rPr>
              <a:t>Organizational chart </a:t>
            </a:r>
            <a:r>
              <a:rPr lang="en-GB" altLang="ja-JP" sz="1600" kern="100" dirty="0" smtClean="0">
                <a:latin typeface="Meiryo UI" panose="020B0604030504040204" pitchFamily="50" charset="-128"/>
                <a:ea typeface="ＭＳ 明朝" panose="02020609040205080304" pitchFamily="17" charset="-128"/>
                <a:cs typeface="Times New Roman" panose="02020603050405020304" pitchFamily="18" charset="0"/>
              </a:rPr>
              <a:t>of IRCI</a:t>
            </a:r>
            <a:endParaRPr lang="ja-JP" altLang="ja-JP" sz="1600" kern="100" dirty="0">
              <a:latin typeface="Cambria" panose="02040503050406030204" pitchFamily="18" charset="0"/>
              <a:ea typeface="ＭＳ 明朝" panose="02020609040205080304" pitchFamily="17" charset="-128"/>
              <a:cs typeface="Times New Roman" panose="02020603050405020304" pitchFamily="18" charset="0"/>
            </a:endParaRPr>
          </a:p>
          <a:p>
            <a:pPr marL="342900" lvl="0" indent="-342900">
              <a:lnSpc>
                <a:spcPct val="100000"/>
              </a:lnSpc>
              <a:spcAft>
                <a:spcPts val="0"/>
              </a:spcAft>
              <a:buFont typeface="+mj-lt"/>
              <a:buAutoNum type="arabicPeriod" startAt="8"/>
            </a:pPr>
            <a:r>
              <a:rPr lang="en-GB" altLang="ja-JP" sz="1600" kern="100" dirty="0">
                <a:latin typeface="Meiryo UI" panose="020B0604030504040204" pitchFamily="50" charset="-128"/>
                <a:ea typeface="ＭＳ 明朝" panose="02020609040205080304" pitchFamily="17" charset="-128"/>
                <a:cs typeface="Times New Roman" panose="02020603050405020304" pitchFamily="18" charset="0"/>
              </a:rPr>
              <a:t>Lists of current staff, Governing Board, Advisory Body</a:t>
            </a:r>
            <a:endParaRPr lang="ja-JP" altLang="ja-JP" sz="1600" kern="100" dirty="0">
              <a:latin typeface="Cambria" panose="02040503050406030204" pitchFamily="18" charset="0"/>
              <a:ea typeface="ＭＳ 明朝" panose="02020609040205080304" pitchFamily="17" charset="-128"/>
              <a:cs typeface="Times New Roman" panose="02020603050405020304" pitchFamily="18" charset="0"/>
            </a:endParaRPr>
          </a:p>
          <a:p>
            <a:pPr marL="342900" lvl="0" indent="-342900">
              <a:lnSpc>
                <a:spcPct val="100000"/>
              </a:lnSpc>
              <a:spcAft>
                <a:spcPts val="0"/>
              </a:spcAft>
              <a:buFont typeface="+mj-lt"/>
              <a:buAutoNum type="arabicPeriod" startAt="8"/>
            </a:pPr>
            <a:r>
              <a:rPr lang="en-GB" altLang="ja-JP" sz="1600" kern="100" dirty="0">
                <a:latin typeface="Meiryo UI" panose="020B0604030504040204" pitchFamily="50" charset="-128"/>
                <a:ea typeface="ＭＳ 明朝" panose="02020609040205080304" pitchFamily="17" charset="-128"/>
                <a:cs typeface="Times New Roman" panose="02020603050405020304" pitchFamily="18" charset="0"/>
              </a:rPr>
              <a:t>Management and Evaluation Structure</a:t>
            </a:r>
            <a:endParaRPr lang="ja-JP" altLang="ja-JP" sz="1600" kern="100" dirty="0">
              <a:latin typeface="Cambria" panose="02040503050406030204" pitchFamily="18" charset="0"/>
              <a:ea typeface="ＭＳ 明朝" panose="02020609040205080304" pitchFamily="17" charset="-128"/>
              <a:cs typeface="Times New Roman" panose="02020603050405020304" pitchFamily="18" charset="0"/>
            </a:endParaRPr>
          </a:p>
          <a:p>
            <a:pPr marL="342900" lvl="0" indent="-342900">
              <a:lnSpc>
                <a:spcPct val="100000"/>
              </a:lnSpc>
              <a:spcAft>
                <a:spcPts val="0"/>
              </a:spcAft>
              <a:buFont typeface="+mj-lt"/>
              <a:buAutoNum type="arabicPeriod" startAt="8"/>
            </a:pPr>
            <a:r>
              <a:rPr lang="en-GB" altLang="ja-JP" sz="1600" kern="100" dirty="0">
                <a:latin typeface="Meiryo UI" panose="020B0604030504040204" pitchFamily="50" charset="-128"/>
                <a:ea typeface="ＭＳ 明朝" panose="02020609040205080304" pitchFamily="17" charset="-128"/>
                <a:cs typeface="Times New Roman" panose="02020603050405020304" pitchFamily="18" charset="0"/>
              </a:rPr>
              <a:t>List of Publication</a:t>
            </a:r>
            <a:endParaRPr lang="ja-JP" altLang="ja-JP" sz="1600" kern="100" dirty="0">
              <a:latin typeface="Cambria" panose="02040503050406030204" pitchFamily="18" charset="0"/>
              <a:ea typeface="ＭＳ 明朝" panose="02020609040205080304" pitchFamily="17" charset="-128"/>
              <a:cs typeface="Times New Roman" panose="02020603050405020304" pitchFamily="18" charset="0"/>
            </a:endParaRPr>
          </a:p>
          <a:p>
            <a:pPr marL="342900" lvl="0" indent="-342900">
              <a:lnSpc>
                <a:spcPct val="100000"/>
              </a:lnSpc>
              <a:spcAft>
                <a:spcPts val="0"/>
              </a:spcAft>
              <a:buFont typeface="+mj-lt"/>
              <a:buAutoNum type="arabicPeriod" startAt="8"/>
            </a:pPr>
            <a:r>
              <a:rPr lang="en-GB" altLang="ja-JP" sz="1600" kern="100" dirty="0">
                <a:latin typeface="Meiryo UI" panose="020B0604030504040204" pitchFamily="50" charset="-128"/>
                <a:ea typeface="ＭＳ 明朝" panose="02020609040205080304" pitchFamily="17" charset="-128"/>
                <a:cs typeface="Times New Roman" panose="02020603050405020304" pitchFamily="18" charset="0"/>
              </a:rPr>
              <a:t>List of </a:t>
            </a:r>
            <a:r>
              <a:rPr lang="en-GB" altLang="ja-JP" sz="1600" kern="100" dirty="0" err="1">
                <a:latin typeface="Meiryo UI" panose="020B0604030504040204" pitchFamily="50" charset="-128"/>
                <a:ea typeface="ＭＳ 明朝" panose="02020609040205080304" pitchFamily="17" charset="-128"/>
                <a:cs typeface="Times New Roman" panose="02020603050405020304" pitchFamily="18" charset="0"/>
              </a:rPr>
              <a:t>MoUs</a:t>
            </a:r>
            <a:r>
              <a:rPr lang="en-GB" altLang="ja-JP" sz="1600" kern="100" dirty="0">
                <a:latin typeface="Meiryo UI" panose="020B0604030504040204" pitchFamily="50" charset="-128"/>
                <a:ea typeface="ＭＳ 明朝" panose="02020609040205080304" pitchFamily="17" charset="-128"/>
                <a:cs typeface="Times New Roman" panose="02020603050405020304" pitchFamily="18" charset="0"/>
              </a:rPr>
              <a:t> and Partner Organizations/Experts</a:t>
            </a:r>
            <a:endParaRPr lang="ja-JP" altLang="ja-JP" sz="1600" kern="100" dirty="0">
              <a:latin typeface="Cambria" panose="02040503050406030204" pitchFamily="18" charset="0"/>
              <a:ea typeface="ＭＳ 明朝" panose="02020609040205080304" pitchFamily="17" charset="-128"/>
              <a:cs typeface="Times New Roman" panose="02020603050405020304" pitchFamily="18" charset="0"/>
            </a:endParaRPr>
          </a:p>
          <a:p>
            <a:pPr marL="342900" lvl="0" indent="-342900">
              <a:lnSpc>
                <a:spcPct val="100000"/>
              </a:lnSpc>
              <a:spcAft>
                <a:spcPts val="0"/>
              </a:spcAft>
              <a:buFont typeface="+mj-lt"/>
              <a:buAutoNum type="arabicPeriod" startAt="8"/>
            </a:pPr>
            <a:r>
              <a:rPr lang="en-GB" altLang="ja-JP" sz="1600" kern="100" dirty="0">
                <a:latin typeface="Meiryo UI" panose="020B0604030504040204" pitchFamily="50" charset="-128"/>
                <a:ea typeface="ＭＳ 明朝" panose="02020609040205080304" pitchFamily="17" charset="-128"/>
                <a:cs typeface="Times New Roman" panose="02020603050405020304" pitchFamily="18" charset="0"/>
              </a:rPr>
              <a:t>Summary of IRCI Projects (2011-2014)</a:t>
            </a:r>
            <a:endParaRPr lang="ja-JP" altLang="ja-JP" sz="1600" kern="100" dirty="0">
              <a:latin typeface="Cambria" panose="02040503050406030204" pitchFamily="18" charset="0"/>
              <a:ea typeface="ＭＳ 明朝" panose="02020609040205080304" pitchFamily="17" charset="-128"/>
              <a:cs typeface="Times New Roman" panose="02020603050405020304" pitchFamily="18" charset="0"/>
            </a:endParaRPr>
          </a:p>
          <a:p>
            <a:pPr marL="342900" lvl="0" indent="-342900">
              <a:lnSpc>
                <a:spcPct val="100000"/>
              </a:lnSpc>
              <a:spcAft>
                <a:spcPts val="0"/>
              </a:spcAft>
              <a:buFont typeface="+mj-lt"/>
              <a:buAutoNum type="arabicPeriod" startAt="8"/>
            </a:pPr>
            <a:r>
              <a:rPr lang="en-GB" altLang="ja-JP" sz="1600" kern="100" dirty="0">
                <a:latin typeface="Meiryo UI" panose="020B0604030504040204" pitchFamily="50" charset="-128"/>
                <a:ea typeface="ＭＳ 明朝" panose="02020609040205080304" pitchFamily="17" charset="-128"/>
                <a:cs typeface="Times New Roman" panose="02020603050405020304" pitchFamily="18" charset="0"/>
              </a:rPr>
              <a:t>Excerpts from the report of External Evaluation Board of NICH (2013)</a:t>
            </a:r>
            <a:endParaRPr lang="ja-JP" altLang="ja-JP" sz="1600" kern="100" dirty="0">
              <a:latin typeface="Cambria" panose="02040503050406030204" pitchFamily="18" charset="0"/>
              <a:ea typeface="ＭＳ 明朝" panose="02020609040205080304" pitchFamily="17" charset="-128"/>
              <a:cs typeface="Times New Roman" panose="02020603050405020304" pitchFamily="18" charset="0"/>
            </a:endParaRPr>
          </a:p>
          <a:p>
            <a:pPr marL="342900" lvl="0" indent="-342900">
              <a:lnSpc>
                <a:spcPct val="100000"/>
              </a:lnSpc>
              <a:spcAft>
                <a:spcPts val="0"/>
              </a:spcAft>
              <a:buFont typeface="+mj-lt"/>
              <a:buAutoNum type="arabicPeriod" startAt="8"/>
            </a:pPr>
            <a:r>
              <a:rPr lang="en-GB" altLang="ja-JP" sz="1600" kern="100" dirty="0">
                <a:latin typeface="Meiryo UI" panose="020B0604030504040204" pitchFamily="50" charset="-128"/>
                <a:ea typeface="ＭＳ 明朝" panose="02020609040205080304" pitchFamily="17" charset="-128"/>
                <a:cs typeface="Times New Roman" panose="02020603050405020304" pitchFamily="18" charset="0"/>
              </a:rPr>
              <a:t>Excerpts from External Financial Audit (2013</a:t>
            </a:r>
            <a:r>
              <a:rPr lang="en-GB" altLang="ja-JP" sz="1600" kern="100" dirty="0" smtClean="0">
                <a:latin typeface="Meiryo UI" panose="020B0604030504040204" pitchFamily="50" charset="-128"/>
                <a:ea typeface="ＭＳ 明朝" panose="02020609040205080304" pitchFamily="17" charset="-128"/>
                <a:cs typeface="Times New Roman" panose="02020603050405020304" pitchFamily="18" charset="0"/>
              </a:rPr>
              <a:t>)</a:t>
            </a:r>
            <a:endParaRPr lang="ja-JP" altLang="ja-JP" sz="1600" kern="100" dirty="0">
              <a:latin typeface="Cambria" panose="020405030504060302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2925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295400" y="1253067"/>
            <a:ext cx="9601200" cy="4813625"/>
          </a:xfrm>
        </p:spPr>
        <p:txBody>
          <a:bodyPr>
            <a:normAutofit/>
          </a:bodyPr>
          <a:lstStyle/>
          <a:p>
            <a:pPr marL="45720" indent="0">
              <a:buNone/>
            </a:pPr>
            <a:r>
              <a:rPr kumimoji="1" lang="en-US" altLang="ja-JP" sz="2800" dirty="0" smtClean="0">
                <a:solidFill>
                  <a:srgbClr val="AA562E"/>
                </a:solidFill>
                <a:latin typeface="Meiryo UI" panose="020B0604030504040204" pitchFamily="50" charset="-128"/>
                <a:cs typeface="Meiryo UI" panose="020B0604030504040204" pitchFamily="50" charset="-128"/>
              </a:rPr>
              <a:t>b. Preparation for the field mission</a:t>
            </a:r>
          </a:p>
          <a:p>
            <a:pPr lvl="1"/>
            <a:r>
              <a:rPr kumimoji="1" lang="en-US" altLang="ja-JP" sz="2600" dirty="0" smtClean="0">
                <a:latin typeface="Meiryo UI" panose="020B0604030504040204" pitchFamily="50" charset="-128"/>
                <a:cs typeface="Meiryo UI" panose="020B0604030504040204" pitchFamily="50" charset="-128"/>
              </a:rPr>
              <a:t>Arranging interviews </a:t>
            </a:r>
            <a:r>
              <a:rPr kumimoji="1" lang="en-US" altLang="ja-JP" sz="2600" dirty="0" smtClean="0">
                <a:latin typeface="Meiryo UI" panose="020B0604030504040204" pitchFamily="50" charset="-128"/>
                <a:cs typeface="Meiryo UI" panose="020B0604030504040204" pitchFamily="50" charset="-128"/>
              </a:rPr>
              <a:t>with </a:t>
            </a:r>
            <a:r>
              <a:rPr kumimoji="1" lang="en-US" altLang="ja-JP" sz="2600" dirty="0" smtClean="0">
                <a:latin typeface="Meiryo UI" panose="020B0604030504040204" pitchFamily="50" charset="-128"/>
                <a:cs typeface="Meiryo UI" panose="020B0604030504040204" pitchFamily="50" charset="-128"/>
              </a:rPr>
              <a:t>relevant stakeholders in Japan</a:t>
            </a:r>
            <a:endParaRPr kumimoji="1" lang="en-US" altLang="ja-JP" sz="2600" dirty="0" smtClean="0">
              <a:latin typeface="Meiryo UI" panose="020B0604030504040204" pitchFamily="50" charset="-128"/>
              <a:cs typeface="Meiryo UI" panose="020B0604030504040204" pitchFamily="50" charset="-128"/>
            </a:endParaRPr>
          </a:p>
          <a:p>
            <a:pPr lvl="2"/>
            <a:r>
              <a:rPr lang="en-US" altLang="ja-JP" sz="2400" dirty="0" smtClean="0">
                <a:latin typeface="Meiryo UI" panose="020B0604030504040204" pitchFamily="50" charset="-128"/>
                <a:cs typeface="Meiryo UI" panose="020B0604030504040204" pitchFamily="50" charset="-128"/>
              </a:rPr>
              <a:t>Government (MEXT, </a:t>
            </a:r>
            <a:r>
              <a:rPr lang="en-US" altLang="ja-JP" sz="2400" dirty="0" err="1" smtClean="0">
                <a:latin typeface="Meiryo UI" panose="020B0604030504040204" pitchFamily="50" charset="-128"/>
                <a:cs typeface="Meiryo UI" panose="020B0604030504040204" pitchFamily="50" charset="-128"/>
              </a:rPr>
              <a:t>MoFA</a:t>
            </a:r>
            <a:r>
              <a:rPr lang="en-US" altLang="ja-JP" sz="2400" dirty="0" smtClean="0">
                <a:latin typeface="Meiryo UI" panose="020B0604030504040204" pitchFamily="50" charset="-128"/>
                <a:cs typeface="Meiryo UI" panose="020B0604030504040204" pitchFamily="50" charset="-128"/>
              </a:rPr>
              <a:t>, Agency </a:t>
            </a:r>
            <a:r>
              <a:rPr lang="en-US" altLang="ja-JP" sz="2400" dirty="0" smtClean="0">
                <a:latin typeface="Meiryo UI" panose="020B0604030504040204" pitchFamily="50" charset="-128"/>
                <a:cs typeface="Meiryo UI" panose="020B0604030504040204" pitchFamily="50" charset="-128"/>
              </a:rPr>
              <a:t>for</a:t>
            </a:r>
            <a:r>
              <a:rPr lang="en-US" altLang="ja-JP" sz="2400" dirty="0" smtClean="0">
                <a:latin typeface="Meiryo UI" panose="020B0604030504040204" pitchFamily="50" charset="-128"/>
                <a:cs typeface="Meiryo UI" panose="020B0604030504040204" pitchFamily="50" charset="-128"/>
              </a:rPr>
              <a:t> </a:t>
            </a:r>
            <a:r>
              <a:rPr lang="en-US" altLang="ja-JP" sz="2400" dirty="0" smtClean="0">
                <a:latin typeface="Meiryo UI" panose="020B0604030504040204" pitchFamily="50" charset="-128"/>
                <a:cs typeface="Meiryo UI" panose="020B0604030504040204" pitchFamily="50" charset="-128"/>
              </a:rPr>
              <a:t>Cultural Affairs)</a:t>
            </a:r>
          </a:p>
          <a:p>
            <a:pPr lvl="2"/>
            <a:r>
              <a:rPr kumimoji="1" lang="en-US" altLang="ja-JP" sz="2400" dirty="0" smtClean="0">
                <a:latin typeface="Meiryo UI" panose="020B0604030504040204" pitchFamily="50" charset="-128"/>
                <a:cs typeface="Meiryo UI" panose="020B0604030504040204" pitchFamily="50" charset="-128"/>
              </a:rPr>
              <a:t>NICH</a:t>
            </a:r>
          </a:p>
          <a:p>
            <a:pPr lvl="2"/>
            <a:r>
              <a:rPr lang="en-US" altLang="ja-JP" sz="2400" dirty="0" smtClean="0">
                <a:latin typeface="Meiryo UI" panose="020B0604030504040204" pitchFamily="50" charset="-128"/>
                <a:cs typeface="Meiryo UI" panose="020B0604030504040204" pitchFamily="50" charset="-128"/>
              </a:rPr>
              <a:t>Sakai City</a:t>
            </a:r>
          </a:p>
          <a:p>
            <a:pPr lvl="2"/>
            <a:r>
              <a:rPr lang="en-US" altLang="ja-JP" sz="2400" dirty="0" smtClean="0">
                <a:latin typeface="Meiryo UI" panose="020B0604030504040204" pitchFamily="50" charset="-128"/>
                <a:cs typeface="Meiryo UI" panose="020B0604030504040204" pitchFamily="50" charset="-128"/>
              </a:rPr>
              <a:t>Some </a:t>
            </a:r>
            <a:r>
              <a:rPr lang="en-US" altLang="ja-JP" sz="2400" dirty="0" smtClean="0">
                <a:latin typeface="Meiryo UI" panose="020B0604030504040204" pitchFamily="50" charset="-128"/>
                <a:cs typeface="Meiryo UI" panose="020B0604030504040204" pitchFamily="50" charset="-128"/>
              </a:rPr>
              <a:t>members of Governing Board and </a:t>
            </a:r>
            <a:r>
              <a:rPr lang="en-US" altLang="ja-JP" sz="2400" dirty="0" smtClean="0">
                <a:latin typeface="Meiryo UI" panose="020B0604030504040204" pitchFamily="50" charset="-128"/>
                <a:cs typeface="Meiryo UI" panose="020B0604030504040204" pitchFamily="50" charset="-128"/>
              </a:rPr>
              <a:t>Advisory Body</a:t>
            </a:r>
            <a:endParaRPr kumimoji="1" lang="en-US" altLang="ja-JP" sz="2400" dirty="0" smtClean="0">
              <a:latin typeface="Meiryo UI" panose="020B0604030504040204" pitchFamily="50" charset="-128"/>
              <a:cs typeface="Meiryo UI" panose="020B0604030504040204" pitchFamily="50" charset="-128"/>
            </a:endParaRPr>
          </a:p>
          <a:p>
            <a:pPr lvl="1"/>
            <a:r>
              <a:rPr lang="en-US" altLang="ja-JP" sz="2600" dirty="0" smtClean="0">
                <a:latin typeface="Meiryo UI" panose="020B0604030504040204" pitchFamily="50" charset="-128"/>
                <a:cs typeface="Meiryo UI" panose="020B0604030504040204" pitchFamily="50" charset="-128"/>
              </a:rPr>
              <a:t>Logistic arrangement</a:t>
            </a:r>
          </a:p>
          <a:p>
            <a:pPr lvl="2"/>
            <a:r>
              <a:rPr lang="en-GB" altLang="ja-JP" sz="2400" dirty="0">
                <a:latin typeface="Meiryo UI" panose="020B0604030504040204" pitchFamily="50" charset="-128"/>
                <a:cs typeface="Meiryo UI" panose="020B0604030504040204" pitchFamily="50" charset="-128"/>
              </a:rPr>
              <a:t>Local travel, </a:t>
            </a:r>
            <a:r>
              <a:rPr lang="en-GB" altLang="ja-JP" sz="2400" dirty="0" smtClean="0">
                <a:latin typeface="Meiryo UI" panose="020B0604030504040204" pitchFamily="50" charset="-128"/>
                <a:cs typeface="Meiryo UI" panose="020B0604030504040204" pitchFamily="50" charset="-128"/>
              </a:rPr>
              <a:t>accommodation, secretarial </a:t>
            </a:r>
            <a:r>
              <a:rPr lang="en-GB" altLang="ja-JP" sz="2400" dirty="0">
                <a:latin typeface="Meiryo UI" panose="020B0604030504040204" pitchFamily="50" charset="-128"/>
                <a:cs typeface="Meiryo UI" panose="020B0604030504040204" pitchFamily="50" charset="-128"/>
              </a:rPr>
              <a:t>support and office space </a:t>
            </a:r>
            <a:endParaRPr kumimoji="1" lang="en-US" altLang="ja-JP" sz="2400" dirty="0" smtClean="0">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818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295400" y="1253067"/>
            <a:ext cx="9601200" cy="4883963"/>
          </a:xfrm>
        </p:spPr>
        <p:txBody>
          <a:bodyPr>
            <a:normAutofit lnSpcReduction="10000"/>
          </a:bodyPr>
          <a:lstStyle/>
          <a:p>
            <a:pPr marL="45720" indent="0">
              <a:buNone/>
            </a:pPr>
            <a:r>
              <a:rPr lang="en-US" altLang="ja-JP" sz="2800" dirty="0" smtClean="0">
                <a:latin typeface="Meiryo UI" panose="020B0604030504040204" pitchFamily="50" charset="-128"/>
                <a:cs typeface="Meiryo UI" panose="020B0604030504040204" pitchFamily="50" charset="-128"/>
              </a:rPr>
              <a:t>1-iii</a:t>
            </a:r>
            <a:r>
              <a:rPr kumimoji="1" lang="en-US" altLang="ja-JP" sz="2800" dirty="0" smtClean="0">
                <a:latin typeface="Meiryo UI" panose="020B0604030504040204" pitchFamily="50" charset="-128"/>
                <a:cs typeface="Meiryo UI" panose="020B0604030504040204" pitchFamily="50" charset="-128"/>
              </a:rPr>
              <a:t>. Field </a:t>
            </a:r>
            <a:r>
              <a:rPr kumimoji="1" lang="en-US" altLang="ja-JP" sz="2800" dirty="0" smtClean="0">
                <a:latin typeface="Meiryo UI" panose="020B0604030504040204" pitchFamily="50" charset="-128"/>
                <a:cs typeface="Meiryo UI" panose="020B0604030504040204" pitchFamily="50" charset="-128"/>
              </a:rPr>
              <a:t>Mission in Japan</a:t>
            </a:r>
            <a:endParaRPr kumimoji="1" lang="en-US" altLang="ja-JP" sz="2800" dirty="0" smtClean="0">
              <a:latin typeface="Meiryo UI" panose="020B0604030504040204" pitchFamily="50" charset="-128"/>
              <a:cs typeface="Meiryo UI" panose="020B0604030504040204" pitchFamily="50" charset="-128"/>
            </a:endParaRPr>
          </a:p>
          <a:p>
            <a:pPr marL="45720" indent="0">
              <a:buNone/>
            </a:pPr>
            <a:endParaRPr kumimoji="1" lang="en-US" altLang="ja-JP" sz="2400" dirty="0" smtClean="0">
              <a:latin typeface="Meiryo UI" panose="020B0604030504040204" pitchFamily="50" charset="-128"/>
              <a:cs typeface="Meiryo UI" panose="020B0604030504040204" pitchFamily="50" charset="-128"/>
            </a:endParaRPr>
          </a:p>
          <a:p>
            <a:pPr marL="45720" indent="0">
              <a:buNone/>
            </a:pPr>
            <a:r>
              <a:rPr kumimoji="1" lang="en-US" altLang="ja-JP" sz="2400" b="1" dirty="0" smtClean="0">
                <a:latin typeface="Meiryo UI" panose="020B0604030504040204" pitchFamily="50" charset="-128"/>
                <a:cs typeface="Meiryo UI" panose="020B0604030504040204" pitchFamily="50" charset="-128"/>
              </a:rPr>
              <a:t>7 Dec 2015: </a:t>
            </a:r>
            <a:r>
              <a:rPr kumimoji="1" lang="en-US" altLang="ja-JP" sz="2400" dirty="0" smtClean="0">
                <a:latin typeface="Meiryo UI" panose="020B0604030504040204" pitchFamily="50" charset="-128"/>
                <a:cs typeface="Meiryo UI" panose="020B0604030504040204" pitchFamily="50" charset="-128"/>
              </a:rPr>
              <a:t>Arrival of evaluator</a:t>
            </a:r>
          </a:p>
          <a:p>
            <a:pPr marL="45720" indent="0">
              <a:buNone/>
            </a:pPr>
            <a:r>
              <a:rPr lang="en-US" altLang="ja-JP" sz="2400" b="1" dirty="0" smtClean="0">
                <a:latin typeface="Meiryo UI" panose="020B0604030504040204" pitchFamily="50" charset="-128"/>
                <a:cs typeface="Meiryo UI" panose="020B0604030504040204" pitchFamily="50" charset="-128"/>
              </a:rPr>
              <a:t>8 Dec 2015: </a:t>
            </a:r>
            <a:r>
              <a:rPr lang="en-US" altLang="ja-JP" sz="2400" dirty="0" smtClean="0">
                <a:latin typeface="Meiryo UI" panose="020B0604030504040204" pitchFamily="50" charset="-128"/>
                <a:cs typeface="Meiryo UI" panose="020B0604030504040204" pitchFamily="50" charset="-128"/>
              </a:rPr>
              <a:t>Interviews </a:t>
            </a:r>
            <a:r>
              <a:rPr lang="en-US" altLang="ja-JP" sz="2400" dirty="0" smtClean="0">
                <a:latin typeface="Meiryo UI" panose="020B0604030504040204" pitchFamily="50" charset="-128"/>
                <a:cs typeface="Meiryo UI" panose="020B0604030504040204" pitchFamily="50" charset="-128"/>
              </a:rPr>
              <a:t>with IRCI staff</a:t>
            </a:r>
            <a:endParaRPr lang="en-US" altLang="ja-JP" sz="2400" dirty="0" smtClean="0">
              <a:latin typeface="Meiryo UI" panose="020B0604030504040204" pitchFamily="50" charset="-128"/>
              <a:cs typeface="Meiryo UI" panose="020B0604030504040204" pitchFamily="50" charset="-128"/>
            </a:endParaRPr>
          </a:p>
          <a:p>
            <a:pPr marL="45720" indent="0">
              <a:buNone/>
            </a:pPr>
            <a:r>
              <a:rPr kumimoji="1" lang="en-US" altLang="ja-JP" sz="2400" b="1" dirty="0" smtClean="0">
                <a:latin typeface="Meiryo UI" panose="020B0604030504040204" pitchFamily="50" charset="-128"/>
                <a:cs typeface="Meiryo UI" panose="020B0604030504040204" pitchFamily="50" charset="-128"/>
              </a:rPr>
              <a:t>9 Dec 2015: </a:t>
            </a:r>
            <a:r>
              <a:rPr kumimoji="1" lang="en-US" altLang="ja-JP" sz="2400" dirty="0" smtClean="0">
                <a:latin typeface="Meiryo UI" panose="020B0604030504040204" pitchFamily="50" charset="-128"/>
                <a:cs typeface="Meiryo UI" panose="020B0604030504040204" pitchFamily="50" charset="-128"/>
              </a:rPr>
              <a:t>Interviews </a:t>
            </a:r>
            <a:r>
              <a:rPr kumimoji="1" lang="en-US" altLang="ja-JP" sz="2400" dirty="0" smtClean="0">
                <a:latin typeface="Meiryo UI" panose="020B0604030504040204" pitchFamily="50" charset="-128"/>
                <a:cs typeface="Meiryo UI" panose="020B0604030504040204" pitchFamily="50" charset="-128"/>
              </a:rPr>
              <a:t>with senior staff of National </a:t>
            </a:r>
            <a:r>
              <a:rPr kumimoji="1" lang="en-US" altLang="ja-JP" sz="2400" dirty="0" smtClean="0">
                <a:latin typeface="Meiryo UI" panose="020B0604030504040204" pitchFamily="50" charset="-128"/>
                <a:cs typeface="Meiryo UI" panose="020B0604030504040204" pitchFamily="50" charset="-128"/>
              </a:rPr>
              <a:t>Museum </a:t>
            </a:r>
            <a:r>
              <a:rPr kumimoji="1" lang="en-US" altLang="ja-JP" sz="2400" dirty="0" smtClean="0">
                <a:latin typeface="Meiryo UI" panose="020B0604030504040204" pitchFamily="50" charset="-128"/>
                <a:cs typeface="Meiryo UI" panose="020B0604030504040204" pitchFamily="50" charset="-128"/>
              </a:rPr>
              <a:t>		</a:t>
            </a:r>
            <a:r>
              <a:rPr kumimoji="1" lang="ja-JP" altLang="en-US" sz="2400" dirty="0" smtClean="0">
                <a:latin typeface="Meiryo UI" panose="020B0604030504040204" pitchFamily="50" charset="-128"/>
                <a:cs typeface="Meiryo UI" panose="020B0604030504040204" pitchFamily="50" charset="-128"/>
              </a:rPr>
              <a:t>　　</a:t>
            </a:r>
            <a:r>
              <a:rPr kumimoji="1" lang="en-US" altLang="ja-JP" sz="2400" dirty="0" smtClean="0">
                <a:latin typeface="Meiryo UI" panose="020B0604030504040204" pitchFamily="50" charset="-128"/>
                <a:cs typeface="Meiryo UI" panose="020B0604030504040204" pitchFamily="50" charset="-128"/>
              </a:rPr>
              <a:t>of </a:t>
            </a:r>
            <a:r>
              <a:rPr kumimoji="1" lang="en-US" altLang="ja-JP" sz="2400" dirty="0" smtClean="0">
                <a:latin typeface="Meiryo UI" panose="020B0604030504040204" pitchFamily="50" charset="-128"/>
                <a:cs typeface="Meiryo UI" panose="020B0604030504040204" pitchFamily="50" charset="-128"/>
              </a:rPr>
              <a:t>Ethnology</a:t>
            </a:r>
            <a:r>
              <a:rPr lang="en-US" altLang="ja-JP" sz="2400" dirty="0">
                <a:latin typeface="Meiryo UI" panose="020B0604030504040204" pitchFamily="50" charset="-128"/>
                <a:cs typeface="Meiryo UI" panose="020B0604030504040204" pitchFamily="50" charset="-128"/>
              </a:rPr>
              <a:t> </a:t>
            </a:r>
            <a:r>
              <a:rPr lang="en-US" altLang="ja-JP" sz="2400" dirty="0" smtClean="0">
                <a:latin typeface="Meiryo UI" panose="020B0604030504040204" pitchFamily="50" charset="-128"/>
                <a:cs typeface="Meiryo UI" panose="020B0604030504040204" pitchFamily="50" charset="-128"/>
              </a:rPr>
              <a:t>and Mayor of Sakai City</a:t>
            </a:r>
            <a:endParaRPr lang="en-US" altLang="ja-JP" sz="2400" dirty="0" smtClean="0">
              <a:latin typeface="Meiryo UI" panose="020B0604030504040204" pitchFamily="50" charset="-128"/>
              <a:cs typeface="Meiryo UI" panose="020B0604030504040204" pitchFamily="50" charset="-128"/>
            </a:endParaRPr>
          </a:p>
          <a:p>
            <a:pPr marL="45720" indent="0">
              <a:buNone/>
            </a:pPr>
            <a:r>
              <a:rPr lang="en-US" altLang="ja-JP" sz="2400" b="1" dirty="0" smtClean="0">
                <a:latin typeface="Meiryo UI" panose="020B0604030504040204" pitchFamily="50" charset="-128"/>
                <a:cs typeface="Meiryo UI" panose="020B0604030504040204" pitchFamily="50" charset="-128"/>
              </a:rPr>
              <a:t>10 Dec 2015: </a:t>
            </a:r>
            <a:r>
              <a:rPr lang="en-US" altLang="ja-JP" sz="2400" dirty="0" smtClean="0">
                <a:latin typeface="Meiryo UI" panose="020B0604030504040204" pitchFamily="50" charset="-128"/>
                <a:cs typeface="Meiryo UI" panose="020B0604030504040204" pitchFamily="50" charset="-128"/>
              </a:rPr>
              <a:t>Interviews </a:t>
            </a:r>
            <a:r>
              <a:rPr lang="en-US" altLang="ja-JP" sz="2400" dirty="0" smtClean="0">
                <a:latin typeface="Meiryo UI" panose="020B0604030504040204" pitchFamily="50" charset="-128"/>
                <a:cs typeface="Meiryo UI" panose="020B0604030504040204" pitchFamily="50" charset="-128"/>
              </a:rPr>
              <a:t>with key staff of</a:t>
            </a:r>
            <a:r>
              <a:rPr lang="en-US" altLang="ja-JP" sz="2400" dirty="0" smtClean="0">
                <a:latin typeface="Meiryo UI" panose="020B0604030504040204" pitchFamily="50" charset="-128"/>
                <a:cs typeface="Meiryo UI" panose="020B0604030504040204" pitchFamily="50" charset="-128"/>
              </a:rPr>
              <a:t> </a:t>
            </a:r>
            <a:r>
              <a:rPr lang="en-US" altLang="ja-JP" sz="2400" dirty="0" smtClean="0">
                <a:latin typeface="Meiryo UI" panose="020B0604030504040204" pitchFamily="50" charset="-128"/>
                <a:cs typeface="Meiryo UI" panose="020B0604030504040204" pitchFamily="50" charset="-128"/>
              </a:rPr>
              <a:t>Agency of Cultural </a:t>
            </a:r>
            <a:r>
              <a:rPr lang="en-US" altLang="ja-JP" sz="2400" dirty="0" smtClean="0">
                <a:latin typeface="Meiryo UI" panose="020B0604030504040204" pitchFamily="50" charset="-128"/>
                <a:cs typeface="Meiryo UI" panose="020B0604030504040204" pitchFamily="50" charset="-128"/>
              </a:rPr>
              <a:t>		     Affairs</a:t>
            </a:r>
            <a:r>
              <a:rPr lang="en-US" altLang="ja-JP" sz="2400" dirty="0" smtClean="0">
                <a:latin typeface="Meiryo UI" panose="020B0604030504040204" pitchFamily="50" charset="-128"/>
                <a:cs typeface="Meiryo UI" panose="020B0604030504040204" pitchFamily="50" charset="-128"/>
              </a:rPr>
              <a:t>, </a:t>
            </a:r>
            <a:r>
              <a:rPr lang="en-US" altLang="ja-JP" sz="2400" dirty="0" err="1" smtClean="0">
                <a:latin typeface="Meiryo UI" panose="020B0604030504040204" pitchFamily="50" charset="-128"/>
                <a:cs typeface="Meiryo UI" panose="020B0604030504040204" pitchFamily="50" charset="-128"/>
              </a:rPr>
              <a:t>MoFA</a:t>
            </a:r>
            <a:r>
              <a:rPr lang="en-US" altLang="ja-JP" sz="2400" dirty="0" smtClean="0">
                <a:latin typeface="Meiryo UI" panose="020B0604030504040204" pitchFamily="50" charset="-128"/>
                <a:cs typeface="Meiryo UI" panose="020B0604030504040204" pitchFamily="50" charset="-128"/>
              </a:rPr>
              <a:t>, 	</a:t>
            </a:r>
            <a:r>
              <a:rPr lang="en-US" altLang="ja-JP" sz="2400" dirty="0" smtClean="0">
                <a:latin typeface="Meiryo UI" panose="020B0604030504040204" pitchFamily="50" charset="-128"/>
                <a:cs typeface="Meiryo UI" panose="020B0604030504040204" pitchFamily="50" charset="-128"/>
              </a:rPr>
              <a:t>the </a:t>
            </a:r>
            <a:r>
              <a:rPr lang="en-US" altLang="ja-JP" sz="2400" dirty="0" smtClean="0">
                <a:latin typeface="Meiryo UI" panose="020B0604030504040204" pitchFamily="50" charset="-128"/>
                <a:cs typeface="Meiryo UI" panose="020B0604030504040204" pitchFamily="50" charset="-128"/>
              </a:rPr>
              <a:t>representative of </a:t>
            </a:r>
            <a:r>
              <a:rPr lang="en-US" altLang="ja-JP" sz="2400" dirty="0" smtClean="0">
                <a:latin typeface="Meiryo UI" panose="020B0604030504040204" pitchFamily="50" charset="-128"/>
                <a:cs typeface="Meiryo UI" panose="020B0604030504040204" pitchFamily="50" charset="-128"/>
              </a:rPr>
              <a:t>Advisory 		     Body</a:t>
            </a:r>
            <a:endParaRPr lang="en-US" altLang="ja-JP" sz="2400" dirty="0" smtClean="0">
              <a:latin typeface="Meiryo UI" panose="020B0604030504040204" pitchFamily="50" charset="-128"/>
              <a:cs typeface="Meiryo UI" panose="020B0604030504040204" pitchFamily="50" charset="-128"/>
            </a:endParaRPr>
          </a:p>
          <a:p>
            <a:pPr marL="45720" indent="0">
              <a:buNone/>
            </a:pPr>
            <a:r>
              <a:rPr lang="en-US" altLang="ja-JP" sz="2400" b="1" dirty="0" smtClean="0">
                <a:latin typeface="Meiryo UI" panose="020B0604030504040204" pitchFamily="50" charset="-128"/>
                <a:cs typeface="Meiryo UI" panose="020B0604030504040204" pitchFamily="50" charset="-128"/>
              </a:rPr>
              <a:t>11 Dec 2015: </a:t>
            </a:r>
            <a:r>
              <a:rPr lang="en-US" altLang="ja-JP" sz="2400" dirty="0" smtClean="0">
                <a:latin typeface="Meiryo UI" panose="020B0604030504040204" pitchFamily="50" charset="-128"/>
                <a:cs typeface="Meiryo UI" panose="020B0604030504040204" pitchFamily="50" charset="-128"/>
              </a:rPr>
              <a:t>Interviews with key staff of MEXT</a:t>
            </a:r>
            <a:r>
              <a:rPr lang="en-US" altLang="ja-JP" sz="2400" dirty="0" smtClean="0">
                <a:latin typeface="Meiryo UI" panose="020B0604030504040204" pitchFamily="50" charset="-128"/>
                <a:cs typeface="Meiryo UI" panose="020B0604030504040204" pitchFamily="50" charset="-128"/>
              </a:rPr>
              <a:t>, NICH, a </a:t>
            </a:r>
            <a:r>
              <a:rPr lang="en-US" altLang="ja-JP" sz="2400" dirty="0" smtClean="0">
                <a:latin typeface="Meiryo UI" panose="020B0604030504040204" pitchFamily="50" charset="-128"/>
                <a:cs typeface="Meiryo UI" panose="020B0604030504040204" pitchFamily="50" charset="-128"/>
              </a:rPr>
              <a:t>			     Governing Board </a:t>
            </a:r>
            <a:r>
              <a:rPr lang="en-US" altLang="ja-JP" sz="2400" dirty="0" smtClean="0">
                <a:latin typeface="Meiryo UI" panose="020B0604030504040204" pitchFamily="50" charset="-128"/>
                <a:cs typeface="Meiryo UI" panose="020B0604030504040204" pitchFamily="50" charset="-128"/>
              </a:rPr>
              <a:t>member</a:t>
            </a:r>
            <a:endParaRPr kumimoji="1" lang="en-US" altLang="ja-JP" sz="2400" b="1" dirty="0" smtClean="0">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391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440266"/>
            <a:ext cx="9601200" cy="508001"/>
          </a:xfrm>
        </p:spPr>
        <p:txBody>
          <a:bodyPr>
            <a:normAutofit/>
          </a:bodyPr>
          <a:lstStyle/>
          <a:p>
            <a:r>
              <a:rPr lang="en-US" altLang="ja-JP" dirty="0"/>
              <a:t>Evaluation</a:t>
            </a:r>
            <a:r>
              <a:rPr lang="ja-JP" altLang="en-US" dirty="0"/>
              <a:t> </a:t>
            </a:r>
            <a:r>
              <a:rPr lang="en-US" altLang="ja-JP" dirty="0"/>
              <a:t>and</a:t>
            </a:r>
            <a:r>
              <a:rPr lang="ja-JP" altLang="en-US" dirty="0"/>
              <a:t> </a:t>
            </a:r>
            <a:r>
              <a:rPr lang="en-US" altLang="ja-JP" dirty="0" smtClean="0"/>
              <a:t>renewal (IRCI)</a:t>
            </a:r>
            <a:endParaRPr kumimoji="1" lang="ja-JP" dirty="0">
              <a:latin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295400" y="1253068"/>
            <a:ext cx="9601200" cy="4743286"/>
          </a:xfrm>
        </p:spPr>
        <p:txBody>
          <a:bodyPr>
            <a:normAutofit/>
          </a:bodyPr>
          <a:lstStyle/>
          <a:p>
            <a:pPr marL="45720" indent="0">
              <a:buNone/>
            </a:pPr>
            <a:r>
              <a:rPr lang="en-US" altLang="ja-JP" sz="2800" dirty="0" smtClean="0">
                <a:latin typeface="Meiryo UI" panose="020B0604030504040204" pitchFamily="50" charset="-128"/>
                <a:cs typeface="Meiryo UI" panose="020B0604030504040204" pitchFamily="50" charset="-128"/>
              </a:rPr>
              <a:t>1-iv</a:t>
            </a:r>
            <a:r>
              <a:rPr kumimoji="1" lang="en-US" altLang="ja-JP" sz="2800" dirty="0" smtClean="0">
                <a:latin typeface="Meiryo UI" panose="020B0604030504040204" pitchFamily="50" charset="-128"/>
                <a:cs typeface="Meiryo UI" panose="020B0604030504040204" pitchFamily="50" charset="-128"/>
              </a:rPr>
              <a:t>. </a:t>
            </a:r>
            <a:r>
              <a:rPr lang="en-US" altLang="ja-JP" sz="2800" dirty="0" smtClean="0">
                <a:latin typeface="Meiryo UI" panose="020B0604030504040204" pitchFamily="50" charset="-128"/>
                <a:cs typeface="Meiryo UI" panose="020B0604030504040204" pitchFamily="50" charset="-128"/>
              </a:rPr>
              <a:t>Online Survey</a:t>
            </a:r>
          </a:p>
          <a:p>
            <a:pPr marL="45720" indent="0">
              <a:buNone/>
            </a:pPr>
            <a:r>
              <a:rPr kumimoji="1" lang="en-US" altLang="ja-JP" sz="2400" dirty="0" smtClean="0">
                <a:latin typeface="Meiryo UI" panose="020B0604030504040204" pitchFamily="50" charset="-128"/>
                <a:cs typeface="Meiryo UI" panose="020B0604030504040204" pitchFamily="50" charset="-128"/>
              </a:rPr>
              <a:t>After the field </a:t>
            </a:r>
            <a:r>
              <a:rPr kumimoji="1" lang="en-US" altLang="ja-JP" sz="2400" dirty="0" smtClean="0">
                <a:latin typeface="Meiryo UI" panose="020B0604030504040204" pitchFamily="50" charset="-128"/>
                <a:cs typeface="Meiryo UI" panose="020B0604030504040204" pitchFamily="50" charset="-128"/>
              </a:rPr>
              <a:t>mission in Japan, </a:t>
            </a:r>
            <a:r>
              <a:rPr kumimoji="1" lang="en-US" altLang="ja-JP" sz="2400" dirty="0" smtClean="0">
                <a:latin typeface="Meiryo UI" panose="020B0604030504040204" pitchFamily="50" charset="-128"/>
                <a:cs typeface="Meiryo UI" panose="020B0604030504040204" pitchFamily="50" charset="-128"/>
              </a:rPr>
              <a:t>an online survey </a:t>
            </a:r>
            <a:r>
              <a:rPr kumimoji="1" lang="en-US" altLang="ja-JP" sz="2400" dirty="0" smtClean="0">
                <a:latin typeface="Meiryo UI" panose="020B0604030504040204" pitchFamily="50" charset="-128"/>
                <a:cs typeface="Meiryo UI" panose="020B0604030504040204" pitchFamily="50" charset="-128"/>
              </a:rPr>
              <a:t>with </a:t>
            </a:r>
            <a:r>
              <a:rPr kumimoji="1" lang="en-US" altLang="ja-JP" sz="2400" dirty="0" smtClean="0">
                <a:latin typeface="Meiryo UI" panose="020B0604030504040204" pitchFamily="50" charset="-128"/>
                <a:cs typeface="Meiryo UI" panose="020B0604030504040204" pitchFamily="50" charset="-128"/>
              </a:rPr>
              <a:t>stakeholders, collaborators and beneficiaries was </a:t>
            </a:r>
            <a:r>
              <a:rPr kumimoji="1" lang="en-US" altLang="ja-JP" sz="2400" dirty="0" smtClean="0">
                <a:latin typeface="Meiryo UI" panose="020B0604030504040204" pitchFamily="50" charset="-128"/>
                <a:cs typeface="Meiryo UI" panose="020B0604030504040204" pitchFamily="50" charset="-128"/>
              </a:rPr>
              <a:t>conducted by </a:t>
            </a:r>
            <a:r>
              <a:rPr kumimoji="1" lang="en-US" altLang="ja-JP" sz="2400" dirty="0" smtClean="0">
                <a:latin typeface="Meiryo UI" panose="020B0604030504040204" pitchFamily="50" charset="-128"/>
                <a:cs typeface="Meiryo UI" panose="020B0604030504040204" pitchFamily="50" charset="-128"/>
              </a:rPr>
              <a:t>the evaluator.</a:t>
            </a:r>
          </a:p>
          <a:p>
            <a:pPr lvl="1"/>
            <a:r>
              <a:rPr lang="en-US" altLang="ja-JP" sz="2200" dirty="0" smtClean="0">
                <a:latin typeface="Meiryo UI" panose="020B0604030504040204" pitchFamily="50" charset="-128"/>
                <a:cs typeface="Meiryo UI" panose="020B0604030504040204" pitchFamily="50" charset="-128"/>
              </a:rPr>
              <a:t>Stakeholders, participants in IRCI projects</a:t>
            </a:r>
          </a:p>
          <a:p>
            <a:pPr lvl="1"/>
            <a:r>
              <a:rPr lang="en-US" altLang="ja-JP" sz="2200" dirty="0" smtClean="0">
                <a:latin typeface="Meiryo UI" panose="020B0604030504040204" pitchFamily="50" charset="-128"/>
                <a:cs typeface="Meiryo UI" panose="020B0604030504040204" pitchFamily="50" charset="-128"/>
              </a:rPr>
              <a:t>Researchers from member states</a:t>
            </a:r>
          </a:p>
          <a:p>
            <a:pPr lvl="1"/>
            <a:r>
              <a:rPr lang="en-US" altLang="ja-JP" sz="2200" dirty="0" smtClean="0">
                <a:latin typeface="Meiryo UI" panose="020B0604030504040204" pitchFamily="50" charset="-128"/>
                <a:cs typeface="Meiryo UI" panose="020B0604030504040204" pitchFamily="50" charset="-128"/>
              </a:rPr>
              <a:t>National Commissions for UNESCO in the region</a:t>
            </a:r>
          </a:p>
          <a:p>
            <a:pPr lvl="1"/>
            <a:r>
              <a:rPr lang="en-US" altLang="ja-JP" sz="2200" dirty="0" smtClean="0">
                <a:latin typeface="Meiryo UI" panose="020B0604030504040204" pitchFamily="50" charset="-128"/>
                <a:cs typeface="Meiryo UI" panose="020B0604030504040204" pitchFamily="50" charset="-128"/>
              </a:rPr>
              <a:t>Permanent delegations to UNESCO </a:t>
            </a:r>
            <a:r>
              <a:rPr lang="en-US" altLang="ja-JP" sz="2200" dirty="0" smtClean="0">
                <a:latin typeface="Meiryo UI" panose="020B0604030504040204" pitchFamily="50" charset="-128"/>
                <a:cs typeface="Meiryo UI" panose="020B0604030504040204" pitchFamily="50" charset="-128"/>
              </a:rPr>
              <a:t>of member states in </a:t>
            </a:r>
            <a:r>
              <a:rPr lang="en-US" altLang="ja-JP" sz="2200" dirty="0">
                <a:latin typeface="Meiryo UI" panose="020B0604030504040204" pitchFamily="50" charset="-128"/>
                <a:cs typeface="Meiryo UI" panose="020B0604030504040204" pitchFamily="50" charset="-128"/>
              </a:rPr>
              <a:t>the region</a:t>
            </a:r>
          </a:p>
          <a:p>
            <a:pPr lvl="1"/>
            <a:r>
              <a:rPr lang="en-US" altLang="ja-JP" sz="2200" dirty="0" smtClean="0">
                <a:latin typeface="Meiryo UI" panose="020B0604030504040204" pitchFamily="50" charset="-128"/>
                <a:cs typeface="Meiryo UI" panose="020B0604030504040204" pitchFamily="50" charset="-128"/>
              </a:rPr>
              <a:t>Relevant UNESCO regional offices</a:t>
            </a:r>
            <a:endParaRPr lang="en-US" altLang="ja-JP" sz="2200" dirty="0">
              <a:latin typeface="Meiryo UI" panose="020B0604030504040204" pitchFamily="50" charset="-128"/>
              <a:cs typeface="Meiryo UI" panose="020B0604030504040204" pitchFamily="50" charset="-128"/>
            </a:endParaRPr>
          </a:p>
          <a:p>
            <a:pPr marL="45720" indent="0">
              <a:buNone/>
            </a:pPr>
            <a:r>
              <a:rPr kumimoji="1" lang="en-US" altLang="ja-JP" sz="2400" dirty="0" smtClean="0">
                <a:latin typeface="Meiryo UI" panose="020B0604030504040204" pitchFamily="50" charset="-128"/>
                <a:cs typeface="Meiryo UI" panose="020B0604030504040204" pitchFamily="50" charset="-128"/>
              </a:rPr>
              <a:t>IRCI</a:t>
            </a:r>
            <a:r>
              <a:rPr kumimoji="1" lang="ja-JP" altLang="en-US" sz="2400" dirty="0" smtClean="0">
                <a:latin typeface="Meiryo UI" panose="020B0604030504040204" pitchFamily="50" charset="-128"/>
                <a:cs typeface="Meiryo UI" panose="020B0604030504040204" pitchFamily="50" charset="-128"/>
              </a:rPr>
              <a:t> </a:t>
            </a:r>
            <a:r>
              <a:rPr kumimoji="1" lang="en-US" altLang="ja-JP" sz="2400" dirty="0" smtClean="0">
                <a:latin typeface="Meiryo UI" panose="020B0604030504040204" pitchFamily="50" charset="-128"/>
                <a:cs typeface="Meiryo UI" panose="020B0604030504040204" pitchFamily="50" charset="-128"/>
              </a:rPr>
              <a:t>provided the evaluator with additional contact details. </a:t>
            </a:r>
          </a:p>
          <a:p>
            <a:pPr marL="45720" indent="0">
              <a:buNone/>
            </a:pPr>
            <a:endParaRPr kumimoji="1" lang="en-US" altLang="ja-JP" sz="2400" dirty="0" smtClean="0">
              <a:latin typeface="Meiryo UI" panose="020B0604030504040204" pitchFamily="50" charset="-128"/>
              <a:cs typeface="Meiryo UI" panose="020B0604030504040204" pitchFamily="50" charset="-128"/>
            </a:endParaRPr>
          </a:p>
          <a:p>
            <a:pPr marL="45720" indent="0">
              <a:buNone/>
            </a:pPr>
            <a:endParaRPr kumimoji="1" lang="en-US" altLang="ja-JP" sz="2400" dirty="0" smtClean="0">
              <a:latin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2944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ビジネス用の赤い横線のプレゼンテーション (ワイド画面)</Template>
  <TotalTime>0</TotalTime>
  <Words>2169</Words>
  <Application>Microsoft Office PowerPoint</Application>
  <PresentationFormat>ユーザー設定</PresentationFormat>
  <Paragraphs>193</Paragraphs>
  <Slides>20</Slides>
  <Notes>20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Red Line Business 16x9</vt:lpstr>
      <vt:lpstr>Evaluation and renewal</vt:lpstr>
      <vt:lpstr>Evaluation and renewal (IRCI)</vt:lpstr>
      <vt:lpstr>Evaluation and renewal (IRCI)</vt:lpstr>
      <vt:lpstr>Evaluation and renewal (IRCI)</vt:lpstr>
      <vt:lpstr>Evaluation and renewal (IRCI)</vt:lpstr>
      <vt:lpstr>Evaluation and renewal (IRCI)</vt:lpstr>
      <vt:lpstr>Evaluation and renewal (IRCI)</vt:lpstr>
      <vt:lpstr>Evaluation and renewal (IRCI)</vt:lpstr>
      <vt:lpstr>Evaluation and renewal (IRCI)</vt:lpstr>
      <vt:lpstr>Evaluation and renewal (IRCI)</vt:lpstr>
      <vt:lpstr>Evaluation and renewal (IRCI)</vt:lpstr>
      <vt:lpstr>Evaluation and renewal (IRCI)</vt:lpstr>
      <vt:lpstr>Evaluation and renewal (IRCI)</vt:lpstr>
      <vt:lpstr>Evaluation and renewal (IRCI)</vt:lpstr>
      <vt:lpstr>Evaluation and renewal (IRCI)</vt:lpstr>
      <vt:lpstr>Evaluation and renewal (IRCI)</vt:lpstr>
      <vt:lpstr>Evaluation and renewal (IRCI)</vt:lpstr>
      <vt:lpstr>Evaluation and renewal (IRCI)</vt:lpstr>
      <vt:lpstr>Evaluation and renewal (IRCI)</vt:lpstr>
      <vt:lpstr>Evaluation and renewal (IRCI)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2015-06-24T06:28:00Z</dcterms:created>
  <dcterms:modified xsi:type="dcterms:W3CDTF">2015-07-02T08:58:26Z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