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38"/>
  </p:notesMasterIdLst>
  <p:sldIdLst>
    <p:sldId id="256" r:id="rId2"/>
    <p:sldId id="279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6" r:id="rId12"/>
    <p:sldId id="264" r:id="rId13"/>
    <p:sldId id="265" r:id="rId14"/>
    <p:sldId id="266" r:id="rId15"/>
    <p:sldId id="272" r:id="rId16"/>
    <p:sldId id="267" r:id="rId17"/>
    <p:sldId id="281" r:id="rId18"/>
    <p:sldId id="282" r:id="rId19"/>
    <p:sldId id="283" r:id="rId20"/>
    <p:sldId id="268" r:id="rId21"/>
    <p:sldId id="284" r:id="rId22"/>
    <p:sldId id="285" r:id="rId23"/>
    <p:sldId id="269" r:id="rId24"/>
    <p:sldId id="270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71" r:id="rId33"/>
    <p:sldId id="273" r:id="rId34"/>
    <p:sldId id="274" r:id="rId35"/>
    <p:sldId id="275" r:id="rId36"/>
    <p:sldId id="27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 Cotton" initials="LC" lastIdx="5" clrIdx="0"/>
  <p:cmAuthor id="1" name="UNESCO" initials="UN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99"/>
    <a:srgbClr val="31859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7628" autoAdjust="0"/>
    <p:restoredTop sz="65380" autoAdjust="0"/>
  </p:normalViewPr>
  <p:slideViewPr>
    <p:cSldViewPr snapToGrid="0">
      <p:cViewPr>
        <p:scale>
          <a:sx n="80" d="100"/>
          <a:sy n="80" d="100"/>
        </p:scale>
        <p:origin x="-696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B36C7-7CD5-48FE-A310-0A6523D0EB6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81C78-FA28-4B7A-ABA9-9C1DE47B31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22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61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12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63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404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36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25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73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43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11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25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3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09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1C78-FA28-4B7A-ABA9-9C1DE47B31A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37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02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73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13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3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70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07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91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9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11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57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12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DDCD-E5D6-43EF-A8EA-EB2B6FADC237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4FA91-B2D2-48DA-B996-8DFC8F59DD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8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eports2005@unesco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unesco.org/creativity/monitoring-and-reporting/periodic-reports/submit-repo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7428" y="1803911"/>
            <a:ext cx="65923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2005 Convention on the Protection and Promotion of Cultural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Expressions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PERIODIC REPORT</a:t>
            </a:r>
          </a:p>
          <a:p>
            <a:pPr algn="ctr"/>
            <a:r>
              <a:rPr lang="en-US" sz="4000" i="1" dirty="0">
                <a:solidFill>
                  <a:schemeClr val="bg1">
                    <a:lumMod val="95000"/>
                  </a:schemeClr>
                </a:solidFill>
              </a:rPr>
              <a:t>Online Interactive Form</a:t>
            </a:r>
            <a:endParaRPr lang="fr-FR" sz="4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7. </a:t>
            </a:r>
            <a:r>
              <a:rPr lang="en-US" dirty="0" smtClean="0">
                <a:solidFill>
                  <a:schemeClr val="bg1"/>
                </a:solidFill>
              </a:rPr>
              <a:t>NAVIGATION TOOLS AND INSTRUCTIONS . CLICK ON ‘START THE REPORT’.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7" y="1045675"/>
            <a:ext cx="8140562" cy="58257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85" y="5834015"/>
            <a:ext cx="3153215" cy="67636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757333" y="6163733"/>
            <a:ext cx="3504344" cy="389467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038784" y="4199467"/>
            <a:ext cx="3153215" cy="1289576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261677" y="4336880"/>
            <a:ext cx="2760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err="1" smtClean="0"/>
              <a:t>Click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on</a:t>
            </a:r>
            <a:r>
              <a:rPr lang="es-ES_tradnl" sz="2200" dirty="0" smtClean="0"/>
              <a:t> </a:t>
            </a:r>
            <a:r>
              <a:rPr lang="es-ES_tradnl" sz="2200" i="1" dirty="0" smtClean="0"/>
              <a:t>‘</a:t>
            </a:r>
            <a:r>
              <a:rPr lang="es-ES_tradnl" sz="2200" i="1" dirty="0" err="1" smtClean="0"/>
              <a:t>Start</a:t>
            </a:r>
            <a:r>
              <a:rPr lang="es-ES_tradnl" sz="2200" i="1" dirty="0" smtClean="0"/>
              <a:t> the </a:t>
            </a:r>
            <a:r>
              <a:rPr lang="es-ES_tradnl" sz="2200" i="1" dirty="0" err="1" smtClean="0"/>
              <a:t>report</a:t>
            </a:r>
            <a:r>
              <a:rPr lang="es-ES_tradnl" sz="2200" i="1" dirty="0" smtClean="0"/>
              <a:t>’ </a:t>
            </a:r>
            <a:r>
              <a:rPr lang="es-ES_tradnl" sz="2200" dirty="0" smtClean="0"/>
              <a:t>to </a:t>
            </a:r>
            <a:r>
              <a:rPr lang="es-ES_tradnl" sz="2200" dirty="0" err="1" smtClean="0"/>
              <a:t>start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filling</a:t>
            </a:r>
            <a:r>
              <a:rPr lang="es-ES_tradnl" sz="2200" dirty="0" smtClean="0"/>
              <a:t> in the </a:t>
            </a:r>
            <a:r>
              <a:rPr lang="es-ES_tradnl" sz="2200" dirty="0" err="1" smtClean="0"/>
              <a:t>form</a:t>
            </a:r>
            <a:r>
              <a:rPr lang="es-ES_tradnl" sz="2200" dirty="0" smtClean="0"/>
              <a:t>.</a:t>
            </a:r>
            <a:endParaRPr lang="fr-FR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7. </a:t>
            </a:r>
            <a:r>
              <a:rPr lang="en-US" dirty="0" smtClean="0">
                <a:solidFill>
                  <a:schemeClr val="bg1"/>
                </a:solidFill>
              </a:rPr>
              <a:t>NAVIGATION TOOLS AND INSTRUCTIONS . BASIC NAVIGATION TOOLS.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" y="1985227"/>
            <a:ext cx="12006301" cy="31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8.  </a:t>
            </a:r>
            <a:r>
              <a:rPr lang="en-US" dirty="0" smtClean="0">
                <a:solidFill>
                  <a:schemeClr val="bg1"/>
                </a:solidFill>
              </a:rPr>
              <a:t>GENERAL INFORMATION – A. EXECUTIVE SUMMARY.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6" y="1007576"/>
            <a:ext cx="9248059" cy="5923737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4097866" y="4114800"/>
            <a:ext cx="2658533" cy="1202266"/>
          </a:xfrm>
          <a:prstGeom prst="wedgeEllipseCallou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4334933" y="4385733"/>
            <a:ext cx="220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Write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r>
              <a:rPr lang="es-ES_tradnl" dirty="0" smtClean="0"/>
              <a:t>, up to 3500 </a:t>
            </a:r>
            <a:r>
              <a:rPr lang="es-ES_tradnl" dirty="0" err="1" smtClean="0"/>
              <a:t>characters</a:t>
            </a:r>
            <a:r>
              <a:rPr lang="es-ES_tradnl" dirty="0" smtClean="0"/>
              <a:t>.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9. </a:t>
            </a:r>
            <a:r>
              <a:rPr lang="en-US" dirty="0" smtClean="0">
                <a:solidFill>
                  <a:schemeClr val="bg1"/>
                </a:solidFill>
              </a:rPr>
              <a:t> GENERAL INFORMATION – B. TECHNICAL INFORMATION.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84" y="908720"/>
            <a:ext cx="8366159" cy="596063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8052029" y="382250"/>
            <a:ext cx="3902903" cy="2598017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8487275" y="959519"/>
            <a:ext cx="3234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err="1" smtClean="0"/>
              <a:t>Fill</a:t>
            </a:r>
            <a:r>
              <a:rPr lang="es-ES_tradnl" sz="2200" dirty="0" smtClean="0"/>
              <a:t> in </a:t>
            </a:r>
            <a:r>
              <a:rPr lang="es-ES_tradnl" sz="2200" dirty="0" err="1" smtClean="0"/>
              <a:t>all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sections</a:t>
            </a:r>
            <a:r>
              <a:rPr lang="es-ES_tradnl" sz="2200" dirty="0" smtClean="0"/>
              <a:t>.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‘</a:t>
            </a:r>
            <a:r>
              <a:rPr lang="es-ES_tradnl" sz="2200" i="1" dirty="0" smtClean="0"/>
              <a:t>red </a:t>
            </a:r>
            <a:r>
              <a:rPr lang="es-ES_tradnl" sz="2200" i="1" dirty="0" err="1" smtClean="0"/>
              <a:t>start</a:t>
            </a:r>
            <a:r>
              <a:rPr lang="es-ES_tradnl" sz="2200" dirty="0" smtClean="0"/>
              <a:t>’ </a:t>
            </a:r>
            <a:r>
              <a:rPr lang="es-ES_tradnl" sz="2200" dirty="0" err="1" smtClean="0"/>
              <a:t>means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that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that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section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is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compulsory</a:t>
            </a:r>
            <a:r>
              <a:rPr lang="es-ES_tradnl" sz="2200" dirty="0" smtClean="0"/>
              <a:t> to </a:t>
            </a:r>
            <a:r>
              <a:rPr lang="es-ES_tradnl" sz="2200" dirty="0" err="1" smtClean="0"/>
              <a:t>submit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report</a:t>
            </a:r>
            <a:r>
              <a:rPr lang="es-ES_tradnl" sz="2200" dirty="0" smtClean="0"/>
              <a:t>.</a:t>
            </a:r>
            <a:endParaRPr lang="fr-FR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7976" y="5957047"/>
            <a:ext cx="3872753" cy="4034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3455894" y="5970494"/>
            <a:ext cx="357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Up to 2100 </a:t>
            </a:r>
            <a:r>
              <a:rPr lang="es-ES_tradnl" dirty="0" err="1" smtClean="0"/>
              <a:t>characters</a:t>
            </a:r>
            <a:r>
              <a:rPr lang="es-ES_tradnl" dirty="0" smtClean="0"/>
              <a:t>.</a:t>
            </a:r>
            <a:endParaRPr lang="fr-FR" dirty="0"/>
          </a:p>
        </p:txBody>
      </p:sp>
      <p:sp>
        <p:nvSpPr>
          <p:cNvPr id="10" name="Oval Callout 9"/>
          <p:cNvSpPr/>
          <p:nvPr/>
        </p:nvSpPr>
        <p:spPr>
          <a:xfrm>
            <a:off x="181098" y="1107061"/>
            <a:ext cx="2391981" cy="1753098"/>
          </a:xfrm>
          <a:prstGeom prst="wedgeEllipseCallout">
            <a:avLst>
              <a:gd name="adj1" fmla="val 71707"/>
              <a:gd name="adj2" fmla="val -2292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 </a:t>
            </a:r>
            <a:r>
              <a:rPr lang="en-US" dirty="0" smtClean="0"/>
              <a:t>‘</a:t>
            </a:r>
            <a:r>
              <a:rPr lang="fr-FR" i="1" dirty="0" err="1"/>
              <a:t>T</a:t>
            </a:r>
            <a:r>
              <a:rPr lang="fr-FR" i="1" dirty="0" err="1" smtClean="0"/>
              <a:t>echnical</a:t>
            </a:r>
            <a:r>
              <a:rPr lang="fr-FR" i="1" dirty="0" smtClean="0"/>
              <a:t> information</a:t>
            </a:r>
            <a:r>
              <a:rPr lang="fr-FR" dirty="0" smtClean="0"/>
              <a:t>’ to open the section.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3040912" y="1488558"/>
            <a:ext cx="701748" cy="194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8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10.  </a:t>
            </a:r>
            <a:r>
              <a:rPr lang="en-US" dirty="0" smtClean="0">
                <a:solidFill>
                  <a:schemeClr val="bg1"/>
                </a:solidFill>
              </a:rPr>
              <a:t>GENERAL INFORMATION – C. OVERVIEW OF CULTURAL POLICY CONTEXT.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90" y="1007576"/>
            <a:ext cx="8171942" cy="585579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890000" y="908720"/>
            <a:ext cx="3149600" cy="2054613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9318306" y="1412152"/>
            <a:ext cx="25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All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sections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have</a:t>
            </a:r>
            <a:r>
              <a:rPr lang="es-ES_tradnl" sz="2000" dirty="0" smtClean="0"/>
              <a:t> to be </a:t>
            </a:r>
            <a:r>
              <a:rPr lang="es-ES_tradnl" sz="2000" dirty="0" err="1" smtClean="0"/>
              <a:t>filled</a:t>
            </a:r>
            <a:r>
              <a:rPr lang="es-ES_tradnl" sz="2000" dirty="0" smtClean="0"/>
              <a:t> in </a:t>
            </a:r>
            <a:r>
              <a:rPr lang="es-ES_tradnl" sz="2000" dirty="0" err="1" smtClean="0"/>
              <a:t>order</a:t>
            </a:r>
            <a:r>
              <a:rPr lang="es-ES_tradnl" sz="2000" dirty="0" smtClean="0"/>
              <a:t> to </a:t>
            </a:r>
            <a:r>
              <a:rPr lang="es-ES_tradnl" sz="2000" dirty="0" err="1" smtClean="0"/>
              <a:t>submit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report</a:t>
            </a:r>
            <a:r>
              <a:rPr lang="es-ES_tradnl" sz="2000" dirty="0" smtClean="0"/>
              <a:t>.</a:t>
            </a:r>
            <a:endParaRPr lang="fr-FR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844800" y="2963333"/>
            <a:ext cx="4927600" cy="64346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3064933" y="3100400"/>
            <a:ext cx="44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dirty="0" err="1" smtClean="0"/>
              <a:t>Write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here</a:t>
            </a:r>
            <a:r>
              <a:rPr lang="es-ES_tradnl" i="1" dirty="0" smtClean="0"/>
              <a:t>, up to 3500 </a:t>
            </a:r>
            <a:r>
              <a:rPr lang="es-ES_tradnl" i="1" dirty="0" err="1" smtClean="0"/>
              <a:t>characters</a:t>
            </a:r>
            <a:r>
              <a:rPr lang="es-ES_tradnl" dirty="0" smtClean="0"/>
              <a:t>.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90" y="5581847"/>
            <a:ext cx="4067743" cy="1171739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124257" y="4127250"/>
            <a:ext cx="4067743" cy="1275097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270061" y="4234286"/>
            <a:ext cx="3776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If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you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want</a:t>
            </a:r>
            <a:r>
              <a:rPr lang="es-ES_tradnl" sz="2000" dirty="0" smtClean="0"/>
              <a:t> to stop and </a:t>
            </a:r>
            <a:r>
              <a:rPr lang="es-ES_tradnl" sz="2000" dirty="0" err="1" smtClean="0"/>
              <a:t>continue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later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please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click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</a:t>
            </a:r>
            <a:r>
              <a:rPr lang="es-ES_tradnl" sz="2000" dirty="0" smtClean="0"/>
              <a:t> ‘</a:t>
            </a:r>
            <a:r>
              <a:rPr lang="es-ES_tradnl" sz="2000" i="1" dirty="0" err="1" smtClean="0"/>
              <a:t>Save</a:t>
            </a:r>
            <a:r>
              <a:rPr lang="es-ES_tradnl" sz="2000" i="1" dirty="0" smtClean="0"/>
              <a:t> </a:t>
            </a:r>
            <a:r>
              <a:rPr lang="es-ES_tradnl" sz="2000" i="1" dirty="0" err="1" smtClean="0"/>
              <a:t>draft</a:t>
            </a:r>
            <a:r>
              <a:rPr lang="es-ES_tradnl" sz="2000" i="1" dirty="0" smtClean="0"/>
              <a:t>’ </a:t>
            </a:r>
            <a:r>
              <a:rPr lang="es-ES_tradnl" sz="2000" dirty="0" smtClean="0"/>
              <a:t>to </a:t>
            </a:r>
            <a:r>
              <a:rPr lang="es-ES_tradnl" sz="2000" dirty="0" err="1" smtClean="0"/>
              <a:t>save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your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changes</a:t>
            </a:r>
            <a:r>
              <a:rPr lang="es-ES_tradnl" sz="2000" dirty="0" smtClean="0"/>
              <a:t>.</a:t>
            </a:r>
            <a:endParaRPr lang="fr-FR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90577" y="1637414"/>
            <a:ext cx="2020186" cy="444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-129715" y="2223850"/>
            <a:ext cx="2043576" cy="2156763"/>
          </a:xfrm>
          <a:prstGeom prst="wedgeEllipseCallout">
            <a:avLst>
              <a:gd name="adj1" fmla="val 47961"/>
              <a:gd name="adj2" fmla="val -66595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 </a:t>
            </a:r>
            <a:r>
              <a:rPr lang="en-US" dirty="0" smtClean="0"/>
              <a:t>‘</a:t>
            </a:r>
            <a:r>
              <a:rPr lang="en-US" i="1" dirty="0" smtClean="0"/>
              <a:t>Overview of cultural policy context</a:t>
            </a:r>
            <a:r>
              <a:rPr lang="en-US" dirty="0" smtClean="0"/>
              <a:t>’</a:t>
            </a:r>
            <a:r>
              <a:rPr lang="fr-FR" dirty="0" smtClean="0"/>
              <a:t> to open the section.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24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4089" y="382250"/>
            <a:ext cx="946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 YOU ‘</a:t>
            </a:r>
            <a:r>
              <a:rPr lang="en-US" b="1" i="1" dirty="0" smtClean="0">
                <a:solidFill>
                  <a:schemeClr val="bg1"/>
                </a:solidFill>
              </a:rPr>
              <a:t>SAVE AS DRAFT</a:t>
            </a:r>
            <a:r>
              <a:rPr lang="en-US" b="1" dirty="0" smtClean="0">
                <a:solidFill>
                  <a:schemeClr val="bg1"/>
                </a:solidFill>
              </a:rPr>
              <a:t>’ AND WANT TO GO BACK TO YOUR DRAFT REPORT , CLICK ON ‘</a:t>
            </a:r>
            <a:r>
              <a:rPr lang="en-US" b="1" i="1" dirty="0" smtClean="0">
                <a:solidFill>
                  <a:schemeClr val="bg1"/>
                </a:solidFill>
              </a:rPr>
              <a:t>EDIT PERIODIC REPORT</a:t>
            </a:r>
            <a:r>
              <a:rPr lang="en-US" b="1" dirty="0" smtClean="0">
                <a:solidFill>
                  <a:schemeClr val="bg1"/>
                </a:solidFill>
              </a:rPr>
              <a:t>’.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48" y="1028581"/>
            <a:ext cx="8232723" cy="6022508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935704" y="2727158"/>
            <a:ext cx="3020505" cy="1873567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228132" y="3063776"/>
            <a:ext cx="2630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You</a:t>
            </a:r>
            <a:r>
              <a:rPr lang="es-ES_tradnl" dirty="0" smtClean="0"/>
              <a:t> can </a:t>
            </a:r>
            <a:r>
              <a:rPr lang="es-ES_tradnl" dirty="0" err="1" smtClean="0"/>
              <a:t>continue</a:t>
            </a:r>
            <a:r>
              <a:rPr lang="es-ES_tradnl" dirty="0" smtClean="0"/>
              <a:t> to </a:t>
            </a:r>
            <a:r>
              <a:rPr lang="es-ES_tradnl" dirty="0" err="1" smtClean="0"/>
              <a:t>fill</a:t>
            </a:r>
            <a:r>
              <a:rPr lang="es-ES_tradnl" dirty="0" smtClean="0"/>
              <a:t> in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report</a:t>
            </a:r>
            <a:r>
              <a:rPr lang="es-ES_tradnl" dirty="0" smtClean="0"/>
              <a:t> </a:t>
            </a:r>
            <a:r>
              <a:rPr lang="es-ES_tradnl" dirty="0" err="1" smtClean="0"/>
              <a:t>where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left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last</a:t>
            </a:r>
            <a:r>
              <a:rPr lang="es-ES_tradnl" dirty="0" smtClean="0"/>
              <a:t> time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clicking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‘</a:t>
            </a:r>
            <a:r>
              <a:rPr lang="es-ES_tradnl" i="1" dirty="0" err="1" smtClean="0"/>
              <a:t>Edit</a:t>
            </a:r>
            <a:r>
              <a:rPr lang="es-ES_tradnl" dirty="0" smtClean="0"/>
              <a:t>’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64635" y="4648335"/>
            <a:ext cx="979618" cy="2445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11.  </a:t>
            </a:r>
            <a:r>
              <a:rPr lang="en-US" dirty="0" smtClean="0">
                <a:solidFill>
                  <a:schemeClr val="bg1"/>
                </a:solidFill>
              </a:rPr>
              <a:t>POLICIES AND MEASURES.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2" y="1007576"/>
            <a:ext cx="9253266" cy="5925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11.  </a:t>
            </a:r>
            <a:r>
              <a:rPr lang="en-US" dirty="0" smtClean="0">
                <a:solidFill>
                  <a:schemeClr val="bg1"/>
                </a:solidFill>
              </a:rPr>
              <a:t>POLICIES AND MEASURES. ADD MEASURES.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48" y="850438"/>
            <a:ext cx="8300604" cy="600756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676117" y="3615070"/>
            <a:ext cx="3606106" cy="1656177"/>
          </a:xfrm>
          <a:prstGeom prst="wedgeEllipseCallout">
            <a:avLst>
              <a:gd name="adj1" fmla="val -40883"/>
              <a:gd name="adj2" fmla="val 6057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6104968" y="3877705"/>
            <a:ext cx="273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To </a:t>
            </a:r>
            <a:r>
              <a:rPr lang="es-ES_tradnl" dirty="0" err="1" smtClean="0"/>
              <a:t>add</a:t>
            </a:r>
            <a:r>
              <a:rPr lang="es-ES_tradnl" dirty="0" smtClean="0"/>
              <a:t> a new </a:t>
            </a:r>
            <a:r>
              <a:rPr lang="es-ES_tradnl" dirty="0" err="1" smtClean="0"/>
              <a:t>measure</a:t>
            </a:r>
            <a:r>
              <a:rPr lang="es-ES_tradnl" dirty="0" smtClean="0"/>
              <a:t> </a:t>
            </a:r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‘</a:t>
            </a:r>
            <a:r>
              <a:rPr lang="es-ES_tradnl" i="1" dirty="0" smtClean="0"/>
              <a:t>+ </a:t>
            </a:r>
            <a:r>
              <a:rPr lang="es-ES_tradnl" i="1" dirty="0" err="1" smtClean="0"/>
              <a:t>Add</a:t>
            </a:r>
            <a:r>
              <a:rPr lang="es-ES_tradnl" dirty="0" smtClean="0"/>
              <a:t>’ and a new </a:t>
            </a:r>
            <a:r>
              <a:rPr lang="es-ES_tradnl" dirty="0" err="1" smtClean="0"/>
              <a:t>window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pop up.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124257" y="5469409"/>
            <a:ext cx="4067743" cy="1275097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337180" y="5645292"/>
            <a:ext cx="3697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Pay</a:t>
            </a:r>
            <a:r>
              <a:rPr lang="es-ES_tradnl" dirty="0" smtClean="0"/>
              <a:t> </a:t>
            </a:r>
            <a:r>
              <a:rPr lang="es-ES_tradnl" dirty="0" err="1" smtClean="0"/>
              <a:t>attention</a:t>
            </a:r>
            <a:r>
              <a:rPr lang="es-ES_tradnl" dirty="0" smtClean="0"/>
              <a:t> to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number</a:t>
            </a:r>
            <a:r>
              <a:rPr lang="es-ES_tradnl" dirty="0" smtClean="0"/>
              <a:t> of </a:t>
            </a:r>
            <a:r>
              <a:rPr lang="es-ES_tradnl" dirty="0" err="1" smtClean="0"/>
              <a:t>measures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can </a:t>
            </a:r>
            <a:r>
              <a:rPr lang="es-ES_tradnl" dirty="0" err="1" smtClean="0"/>
              <a:t>add</a:t>
            </a:r>
            <a:r>
              <a:rPr lang="es-ES_tradnl" dirty="0" smtClean="0"/>
              <a:t> for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section</a:t>
            </a:r>
            <a:r>
              <a:rPr lang="es-ES_tradnl" dirty="0" smtClean="0"/>
              <a:t>, as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number</a:t>
            </a:r>
            <a:r>
              <a:rPr lang="es-ES_tradnl" dirty="0" smtClean="0"/>
              <a:t> </a:t>
            </a:r>
            <a:r>
              <a:rPr lang="es-ES_tradnl" dirty="0" err="1" smtClean="0"/>
              <a:t>varies</a:t>
            </a:r>
            <a:r>
              <a:rPr lang="es-ES_tradnl" dirty="0" smtClean="0"/>
              <a:t>.</a:t>
            </a:r>
            <a:endParaRPr lang="fr-FR" dirty="0"/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3213847" y="4693024"/>
            <a:ext cx="4910410" cy="1413934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3213847" y="5903259"/>
            <a:ext cx="4910410" cy="203699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11. </a:t>
            </a:r>
            <a:r>
              <a:rPr lang="en-US" dirty="0" smtClean="0">
                <a:solidFill>
                  <a:schemeClr val="bg1"/>
                </a:solidFill>
              </a:rPr>
              <a:t>POLICIES AND MEASURES. NUMBER OF MEASURES/SECTION.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8" y="1007576"/>
            <a:ext cx="4761281" cy="5850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4659" y="1223682"/>
            <a:ext cx="6091517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bg1"/>
                </a:solidFill>
              </a:rPr>
              <a:t>Cultural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Policies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smtClean="0">
                <a:solidFill>
                  <a:schemeClr val="bg1"/>
                </a:solidFill>
              </a:rPr>
              <a:t>up to 10 </a:t>
            </a:r>
            <a:r>
              <a:rPr lang="es-ES_tradnl" sz="2000" dirty="0" err="1" smtClean="0">
                <a:solidFill>
                  <a:schemeClr val="bg1"/>
                </a:solidFill>
              </a:rPr>
              <a:t>measures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bg1"/>
                </a:solidFill>
              </a:rPr>
              <a:t>International Cultural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Cooperation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smtClean="0">
                <a:solidFill>
                  <a:schemeClr val="bg1"/>
                </a:solidFill>
              </a:rPr>
              <a:t>up to 6 </a:t>
            </a:r>
            <a:r>
              <a:rPr lang="es-ES_tradnl" sz="2000" dirty="0" err="1" smtClean="0">
                <a:solidFill>
                  <a:schemeClr val="bg1"/>
                </a:solidFill>
              </a:rPr>
              <a:t>measures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Preferential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Treatment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smtClean="0">
                <a:solidFill>
                  <a:schemeClr val="bg1"/>
                </a:solidFill>
              </a:rPr>
              <a:t>up to 6 </a:t>
            </a:r>
            <a:r>
              <a:rPr lang="es-ES_tradnl" sz="2000" dirty="0" err="1" smtClean="0">
                <a:solidFill>
                  <a:schemeClr val="bg1"/>
                </a:solidFill>
              </a:rPr>
              <a:t>measures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Integration</a:t>
            </a:r>
            <a:r>
              <a:rPr lang="es-ES_tradnl" sz="2000" b="1" dirty="0" smtClean="0">
                <a:solidFill>
                  <a:schemeClr val="bg1"/>
                </a:solidFill>
              </a:rPr>
              <a:t> of Culture in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Sustainable</a:t>
            </a:r>
            <a:r>
              <a:rPr lang="es-ES_tradnl" sz="2000" b="1" dirty="0" smtClean="0">
                <a:solidFill>
                  <a:schemeClr val="bg1"/>
                </a:solidFill>
              </a:rPr>
              <a:t> Development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Policies</a:t>
            </a:r>
            <a:r>
              <a:rPr lang="es-ES_tradnl" sz="2000" b="1" dirty="0" smtClean="0">
                <a:solidFill>
                  <a:schemeClr val="bg1"/>
                </a:solidFill>
              </a:rPr>
              <a:t>. </a:t>
            </a:r>
            <a:r>
              <a:rPr lang="es-ES_tradnl" sz="2000" dirty="0" smtClean="0">
                <a:solidFill>
                  <a:schemeClr val="bg1"/>
                </a:solidFill>
              </a:rPr>
              <a:t>– </a:t>
            </a:r>
            <a:r>
              <a:rPr lang="es-ES_tradnl" sz="2000" i="1" dirty="0" smtClean="0">
                <a:solidFill>
                  <a:schemeClr val="bg1"/>
                </a:solidFill>
              </a:rPr>
              <a:t>At </a:t>
            </a:r>
            <a:r>
              <a:rPr lang="es-ES_tradnl" sz="2000" i="1" dirty="0" err="1" smtClean="0">
                <a:solidFill>
                  <a:schemeClr val="bg1"/>
                </a:solidFill>
              </a:rPr>
              <a:t>national</a:t>
            </a:r>
            <a:r>
              <a:rPr lang="es-ES_tradnl" sz="2000" i="1" dirty="0" smtClean="0">
                <a:solidFill>
                  <a:schemeClr val="bg1"/>
                </a:solidFill>
              </a:rPr>
              <a:t> </a:t>
            </a:r>
            <a:r>
              <a:rPr lang="es-ES_tradnl" sz="2000" i="1" dirty="0" err="1" smtClean="0">
                <a:solidFill>
                  <a:schemeClr val="bg1"/>
                </a:solidFill>
              </a:rPr>
              <a:t>level</a:t>
            </a:r>
            <a:r>
              <a:rPr lang="es-ES_tradnl" sz="2000" i="1" dirty="0" smtClean="0">
                <a:solidFill>
                  <a:schemeClr val="bg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(up to 6 </a:t>
            </a:r>
            <a:r>
              <a:rPr lang="es-ES_tradnl" sz="2000" dirty="0" err="1" smtClean="0">
                <a:solidFill>
                  <a:schemeClr val="bg1"/>
                </a:solidFill>
              </a:rPr>
              <a:t>measures</a:t>
            </a:r>
            <a:r>
              <a:rPr lang="es-ES_tradnl" sz="2000" dirty="0" smtClean="0">
                <a:solidFill>
                  <a:schemeClr val="bg1"/>
                </a:solidFill>
              </a:rPr>
              <a:t>); - </a:t>
            </a:r>
            <a:r>
              <a:rPr lang="es-ES_tradnl" sz="2000" i="1" dirty="0" smtClean="0">
                <a:solidFill>
                  <a:schemeClr val="bg1"/>
                </a:solidFill>
              </a:rPr>
              <a:t>At </a:t>
            </a:r>
            <a:r>
              <a:rPr lang="es-ES_tradnl" sz="2000" i="1" dirty="0" err="1" smtClean="0">
                <a:solidFill>
                  <a:schemeClr val="bg1"/>
                </a:solidFill>
              </a:rPr>
              <a:t>intenational</a:t>
            </a:r>
            <a:r>
              <a:rPr lang="es-ES_tradnl" sz="2000" i="1" dirty="0" smtClean="0">
                <a:solidFill>
                  <a:schemeClr val="bg1"/>
                </a:solidFill>
              </a:rPr>
              <a:t> </a:t>
            </a:r>
            <a:r>
              <a:rPr lang="es-ES_tradnl" sz="2000" i="1" dirty="0" err="1" smtClean="0">
                <a:solidFill>
                  <a:schemeClr val="bg1"/>
                </a:solidFill>
              </a:rPr>
              <a:t>level</a:t>
            </a:r>
            <a:r>
              <a:rPr lang="es-ES_tradnl" sz="2000" i="1" dirty="0" smtClean="0">
                <a:solidFill>
                  <a:schemeClr val="bg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(up to 6 </a:t>
            </a:r>
            <a:r>
              <a:rPr lang="es-ES_tradnl" sz="2000" dirty="0" err="1" smtClean="0">
                <a:solidFill>
                  <a:schemeClr val="bg1"/>
                </a:solidFill>
              </a:rPr>
              <a:t>measures</a:t>
            </a:r>
            <a:r>
              <a:rPr lang="es-ES_tradnl" sz="20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Emerging</a:t>
            </a:r>
            <a:r>
              <a:rPr lang="es-ES_tradnl" sz="2000" b="1" dirty="0" smtClean="0">
                <a:solidFill>
                  <a:schemeClr val="bg1"/>
                </a:solidFill>
              </a:rPr>
              <a:t> Transversal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Issues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smtClean="0">
                <a:solidFill>
                  <a:schemeClr val="bg1"/>
                </a:solidFill>
              </a:rPr>
              <a:t>at </a:t>
            </a:r>
            <a:r>
              <a:rPr lang="es-ES_tradnl" sz="2000" dirty="0" err="1" smtClean="0">
                <a:solidFill>
                  <a:schemeClr val="bg1"/>
                </a:solidFill>
              </a:rPr>
              <a:t>least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one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measure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is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recommended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Gender</a:t>
            </a:r>
            <a:r>
              <a:rPr lang="es-ES_tradnl" sz="2000" b="1" dirty="0" smtClean="0">
                <a:solidFill>
                  <a:schemeClr val="bg1"/>
                </a:solidFill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</a:rPr>
              <a:t>Equality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smtClean="0">
                <a:solidFill>
                  <a:schemeClr val="bg1"/>
                </a:solidFill>
              </a:rPr>
              <a:t>at </a:t>
            </a:r>
            <a:r>
              <a:rPr lang="es-ES_tradnl" sz="2000" dirty="0" err="1" smtClean="0">
                <a:solidFill>
                  <a:schemeClr val="bg1"/>
                </a:solidFill>
              </a:rPr>
              <a:t>least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one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measure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is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recommended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1"/>
                </a:solidFill>
              </a:rPr>
              <a:t>Youth</a:t>
            </a:r>
            <a:r>
              <a:rPr lang="es-ES_tradnl" sz="2000" b="1" dirty="0" smtClean="0">
                <a:solidFill>
                  <a:schemeClr val="bg1"/>
                </a:solidFill>
              </a:rPr>
              <a:t>:</a:t>
            </a:r>
            <a:r>
              <a:rPr lang="es-ES_tradnl" sz="2000" dirty="0" smtClean="0">
                <a:solidFill>
                  <a:schemeClr val="bg1"/>
                </a:solidFill>
              </a:rPr>
              <a:t> at </a:t>
            </a:r>
            <a:r>
              <a:rPr lang="es-ES_tradnl" sz="2000" dirty="0" err="1" smtClean="0">
                <a:solidFill>
                  <a:schemeClr val="bg1"/>
                </a:solidFill>
              </a:rPr>
              <a:t>least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one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measure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is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recommended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11. </a:t>
            </a:r>
            <a:r>
              <a:rPr lang="en-US" dirty="0" smtClean="0">
                <a:solidFill>
                  <a:schemeClr val="bg1"/>
                </a:solidFill>
              </a:rPr>
              <a:t>POLICIES AND MEASURES. SAVE EACH MEASURE.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1007576"/>
            <a:ext cx="7620000" cy="5514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24257" y="1007577"/>
            <a:ext cx="4067743" cy="619518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83388" y="1129553"/>
            <a:ext cx="37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i="1" dirty="0" smtClean="0"/>
              <a:t>‘+ </a:t>
            </a:r>
            <a:r>
              <a:rPr lang="es-ES_tradnl" i="1" dirty="0" err="1" smtClean="0"/>
              <a:t>Add</a:t>
            </a:r>
            <a:r>
              <a:rPr lang="es-ES_tradnl" dirty="0" smtClean="0"/>
              <a:t>’ and </a:t>
            </a:r>
            <a:r>
              <a:rPr lang="es-ES_tradnl" dirty="0" err="1" smtClean="0"/>
              <a:t>fill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blanks</a:t>
            </a:r>
            <a:r>
              <a:rPr lang="es-ES_tradnl" dirty="0" smtClean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53" y="1731141"/>
            <a:ext cx="2934816" cy="10381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45551" y="2859929"/>
            <a:ext cx="4067743" cy="3662621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283388" y="2798805"/>
            <a:ext cx="379207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‘</a:t>
            </a:r>
            <a:r>
              <a:rPr lang="es-ES_tradnl" b="1" dirty="0" err="1" smtClean="0"/>
              <a:t>Save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draft</a:t>
            </a:r>
            <a:r>
              <a:rPr lang="es-ES_tradnl" b="1" dirty="0" smtClean="0"/>
              <a:t>’ vs ‘Done’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If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you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have</a:t>
            </a:r>
            <a:r>
              <a:rPr lang="es-ES_tradnl" sz="1600" dirty="0" smtClean="0"/>
              <a:t> NOT </a:t>
            </a:r>
            <a:r>
              <a:rPr lang="es-ES_tradnl" sz="1600" dirty="0" err="1" smtClean="0"/>
              <a:t>completed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all</a:t>
            </a:r>
            <a:r>
              <a:rPr lang="es-ES_tradnl" sz="1600" dirty="0" smtClean="0"/>
              <a:t> the </a:t>
            </a:r>
            <a:r>
              <a:rPr lang="es-ES_tradnl" sz="1600" dirty="0" err="1" smtClean="0"/>
              <a:t>compulsory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fields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please</a:t>
            </a:r>
            <a:r>
              <a:rPr lang="es-ES_tradnl" sz="1600" dirty="0" smtClean="0"/>
              <a:t> </a:t>
            </a:r>
            <a:r>
              <a:rPr lang="es-ES_tradnl" sz="1600" dirty="0" smtClean="0"/>
              <a:t>‘</a:t>
            </a:r>
            <a:r>
              <a:rPr lang="es-ES_tradnl" sz="1600" i="1" dirty="0" err="1" smtClean="0"/>
              <a:t>Save</a:t>
            </a:r>
            <a:r>
              <a:rPr lang="es-ES_tradnl" sz="1600" i="1" dirty="0" smtClean="0"/>
              <a:t> </a:t>
            </a:r>
            <a:r>
              <a:rPr lang="es-ES_tradnl" sz="1600" i="1" dirty="0" err="1" smtClean="0"/>
              <a:t>draft</a:t>
            </a:r>
            <a:r>
              <a:rPr lang="es-ES_tradnl" sz="1600" dirty="0" smtClean="0"/>
              <a:t>’ so </a:t>
            </a:r>
            <a:r>
              <a:rPr lang="es-ES_tradnl" sz="1600" dirty="0" err="1" smtClean="0"/>
              <a:t>that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you</a:t>
            </a:r>
            <a:r>
              <a:rPr lang="es-ES_tradnl" sz="1600" dirty="0" smtClean="0"/>
              <a:t> can complete </a:t>
            </a:r>
            <a:r>
              <a:rPr lang="es-ES_tradnl" sz="1600" dirty="0" err="1" smtClean="0"/>
              <a:t>your</a:t>
            </a:r>
            <a:r>
              <a:rPr lang="es-ES_tradnl" sz="1600" dirty="0" smtClean="0"/>
              <a:t> </a:t>
            </a:r>
            <a:r>
              <a:rPr lang="es-ES_tradnl" sz="1600" dirty="0" smtClean="0"/>
              <a:t>full </a:t>
            </a:r>
            <a:r>
              <a:rPr lang="es-ES_tradnl" sz="1600" dirty="0" err="1" smtClean="0"/>
              <a:t>measure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later</a:t>
            </a:r>
            <a:r>
              <a:rPr lang="es-ES_tradnl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err="1" smtClean="0"/>
              <a:t>If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you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have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completed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measure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please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submit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by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clicking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on</a:t>
            </a:r>
            <a:r>
              <a:rPr lang="es-ES_tradnl" sz="1600" dirty="0" smtClean="0"/>
              <a:t> ‘Done’. The </a:t>
            </a:r>
            <a:r>
              <a:rPr lang="es-ES_tradnl" sz="1600" dirty="0" err="1" smtClean="0"/>
              <a:t>system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will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check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that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all</a:t>
            </a:r>
            <a:r>
              <a:rPr lang="es-ES_tradnl" sz="1600" dirty="0" smtClean="0"/>
              <a:t> the </a:t>
            </a:r>
            <a:r>
              <a:rPr lang="es-ES_tradnl" sz="1600" dirty="0" err="1" smtClean="0"/>
              <a:t>required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fields</a:t>
            </a:r>
            <a:r>
              <a:rPr lang="es-ES_tradnl" sz="1600" dirty="0" smtClean="0"/>
              <a:t> are </a:t>
            </a:r>
            <a:r>
              <a:rPr lang="es-ES_tradnl" sz="1600" dirty="0" err="1" smtClean="0"/>
              <a:t>duly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completed</a:t>
            </a:r>
            <a:r>
              <a:rPr lang="es-ES_tradnl" sz="1600" dirty="0" smtClean="0"/>
              <a:t>. </a:t>
            </a:r>
            <a:r>
              <a:rPr lang="es-ES_tradnl" sz="1600" b="1" dirty="0" smtClean="0"/>
              <a:t>ATTENTION</a:t>
            </a:r>
            <a:r>
              <a:rPr lang="es-ES_tradnl" sz="1600" dirty="0" smtClean="0"/>
              <a:t>: </a:t>
            </a:r>
            <a:r>
              <a:rPr lang="es-ES_tradnl" sz="1600" dirty="0" err="1" smtClean="0"/>
              <a:t>All</a:t>
            </a:r>
            <a:r>
              <a:rPr lang="es-ES_tradnl" sz="1600" dirty="0" smtClean="0"/>
              <a:t> the </a:t>
            </a:r>
            <a:r>
              <a:rPr lang="es-ES_tradnl" sz="1600" dirty="0" err="1" smtClean="0"/>
              <a:t>measures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saved</a:t>
            </a:r>
            <a:r>
              <a:rPr lang="es-ES_tradnl" sz="1600" dirty="0" smtClean="0"/>
              <a:t> “as </a:t>
            </a:r>
            <a:r>
              <a:rPr lang="es-ES_tradnl" sz="1600" dirty="0" err="1" smtClean="0"/>
              <a:t>drafts”should</a:t>
            </a:r>
            <a:r>
              <a:rPr lang="es-ES_tradnl" sz="1600" dirty="0" smtClean="0"/>
              <a:t> be </a:t>
            </a:r>
            <a:r>
              <a:rPr lang="es-ES_tradnl" sz="1600" dirty="0" err="1" smtClean="0"/>
              <a:t>completed</a:t>
            </a:r>
            <a:r>
              <a:rPr lang="es-ES_tradnl" sz="1600" dirty="0" smtClean="0"/>
              <a:t>. </a:t>
            </a:r>
            <a:r>
              <a:rPr lang="es-ES_tradnl" sz="1600" dirty="0" err="1" smtClean="0"/>
              <a:t>Otherwise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they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will</a:t>
            </a:r>
            <a:r>
              <a:rPr lang="es-ES_tradnl" sz="1600" dirty="0" smtClean="0"/>
              <a:t> be </a:t>
            </a:r>
            <a:r>
              <a:rPr lang="es-ES_tradnl" sz="1600" dirty="0" err="1" smtClean="0"/>
              <a:t>automatically</a:t>
            </a:r>
            <a:r>
              <a:rPr lang="es-ES_tradnl" sz="1600" dirty="0" smtClean="0"/>
              <a:t> removed </a:t>
            </a:r>
            <a:r>
              <a:rPr lang="es-ES_tradnl" sz="1600" dirty="0" err="1" smtClean="0"/>
              <a:t>when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you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submit</a:t>
            </a:r>
            <a:r>
              <a:rPr lang="es-ES_tradnl" sz="1600" dirty="0" smtClean="0"/>
              <a:t> the </a:t>
            </a:r>
            <a:r>
              <a:rPr lang="es-ES_tradnl" sz="1600" dirty="0" err="1" smtClean="0"/>
              <a:t>report</a:t>
            </a:r>
            <a:r>
              <a:rPr lang="es-ES_tradnl" sz="1600" dirty="0" smtClean="0"/>
              <a:t> at the </a:t>
            </a:r>
            <a:r>
              <a:rPr lang="es-ES_tradnl" sz="1600" dirty="0" err="1" smtClean="0"/>
              <a:t>end</a:t>
            </a:r>
            <a:r>
              <a:rPr lang="es-ES_tradnl" sz="1600" dirty="0" smtClean="0"/>
              <a:t> of the </a:t>
            </a:r>
            <a:r>
              <a:rPr lang="es-ES_tradnl" sz="1600" dirty="0" err="1" smtClean="0"/>
              <a:t>process</a:t>
            </a:r>
            <a:r>
              <a:rPr lang="es-ES_tradnl" sz="1600" dirty="0" smtClean="0"/>
              <a:t>. </a:t>
            </a:r>
            <a:r>
              <a:rPr lang="es-ES_tradnl" sz="1600" dirty="0" smtClean="0"/>
              <a:t> </a:t>
            </a:r>
            <a:endParaRPr lang="fr-FR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91260" y="5661212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339178" y="5674659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Up to 2100 </a:t>
            </a:r>
            <a:r>
              <a:rPr lang="es-ES_tradnl" sz="1100" dirty="0" err="1" smtClean="0"/>
              <a:t>characters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  <p:sp>
        <p:nvSpPr>
          <p:cNvPr id="17" name="Rectangle 16"/>
          <p:cNvSpPr/>
          <p:nvPr/>
        </p:nvSpPr>
        <p:spPr>
          <a:xfrm>
            <a:off x="1191260" y="2625080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1339178" y="2638527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Up to 2100 </a:t>
            </a:r>
            <a:r>
              <a:rPr lang="es-ES_tradnl" sz="1100" dirty="0" err="1" smtClean="0"/>
              <a:t>characters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811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161" y="483111"/>
            <a:ext cx="10974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GENERAL STEPS TO FOLLOW</a:t>
            </a:r>
            <a:endParaRPr lang="fr-FR" sz="4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161" y="1610471"/>
            <a:ext cx="1076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2200" dirty="0" smtClean="0">
                <a:solidFill>
                  <a:schemeClr val="bg1"/>
                </a:solidFill>
              </a:rPr>
              <a:t>Access </a:t>
            </a:r>
            <a:r>
              <a:rPr lang="en-US" sz="2200" dirty="0" smtClean="0">
                <a:solidFill>
                  <a:schemeClr val="bg1"/>
                </a:solidFill>
              </a:rPr>
              <a:t>the</a:t>
            </a:r>
            <a:r>
              <a:rPr lang="es-ES_tradnl" sz="2200" dirty="0" smtClean="0">
                <a:solidFill>
                  <a:schemeClr val="bg1"/>
                </a:solidFill>
              </a:rPr>
              <a:t> ‘</a:t>
            </a:r>
            <a:r>
              <a:rPr lang="en-US" sz="2200" i="1" dirty="0" smtClean="0">
                <a:solidFill>
                  <a:schemeClr val="bg1"/>
                </a:solidFill>
              </a:rPr>
              <a:t>Registration</a:t>
            </a:r>
            <a:r>
              <a:rPr lang="es-ES_tradnl" sz="2200" i="1" dirty="0" smtClean="0">
                <a:solidFill>
                  <a:schemeClr val="bg1"/>
                </a:solidFill>
              </a:rPr>
              <a:t> </a:t>
            </a:r>
            <a:r>
              <a:rPr lang="es-ES_tradnl" sz="2200" i="1" dirty="0" err="1" smtClean="0">
                <a:solidFill>
                  <a:schemeClr val="bg1"/>
                </a:solidFill>
              </a:rPr>
              <a:t>Form</a:t>
            </a:r>
            <a:r>
              <a:rPr lang="es-ES_tradnl" sz="2200" dirty="0" smtClean="0">
                <a:solidFill>
                  <a:schemeClr val="bg1"/>
                </a:solidFill>
              </a:rPr>
              <a:t>’ to </a:t>
            </a:r>
            <a:r>
              <a:rPr lang="es-ES_tradnl" sz="2200" dirty="0" err="1" smtClean="0">
                <a:solidFill>
                  <a:schemeClr val="bg1"/>
                </a:solidFill>
              </a:rPr>
              <a:t>get</a:t>
            </a:r>
            <a:r>
              <a:rPr lang="es-ES_tradnl" sz="2200" dirty="0" smtClean="0">
                <a:solidFill>
                  <a:schemeClr val="bg1"/>
                </a:solidFill>
              </a:rPr>
              <a:t> a </a:t>
            </a:r>
            <a:r>
              <a:rPr lang="es-ES_tradnl" sz="2200" dirty="0" err="1" smtClean="0">
                <a:solidFill>
                  <a:schemeClr val="bg1"/>
                </a:solidFill>
              </a:rPr>
              <a:t>Username</a:t>
            </a:r>
            <a:r>
              <a:rPr lang="es-ES_tradnl" sz="2200" dirty="0" smtClean="0">
                <a:solidFill>
                  <a:schemeClr val="bg1"/>
                </a:solidFill>
              </a:rPr>
              <a:t> and a </a:t>
            </a:r>
            <a:r>
              <a:rPr lang="es-ES_tradnl" sz="2200" dirty="0" err="1" smtClean="0">
                <a:solidFill>
                  <a:schemeClr val="bg1"/>
                </a:solidFill>
              </a:rPr>
              <a:t>Password</a:t>
            </a:r>
            <a:r>
              <a:rPr lang="es-ES_tradnl" sz="2200" dirty="0" smtClean="0">
                <a:solidFill>
                  <a:schemeClr val="bg1"/>
                </a:solidFill>
              </a:rPr>
              <a:t> to Access </a:t>
            </a:r>
            <a:r>
              <a:rPr lang="es-ES_tradnl" sz="2200" dirty="0" err="1" smtClean="0">
                <a:solidFill>
                  <a:schemeClr val="bg1"/>
                </a:solidFill>
              </a:rPr>
              <a:t>the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Periodic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Report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Form</a:t>
            </a:r>
            <a:r>
              <a:rPr lang="es-ES_tradnl" sz="22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s-ES_tradnl" sz="2200" dirty="0" smtClean="0">
                <a:solidFill>
                  <a:schemeClr val="bg1"/>
                </a:solidFill>
              </a:rPr>
              <a:t>Once </a:t>
            </a:r>
            <a:r>
              <a:rPr lang="es-ES_tradnl" sz="2200" dirty="0" err="1" smtClean="0">
                <a:solidFill>
                  <a:schemeClr val="bg1"/>
                </a:solidFill>
              </a:rPr>
              <a:t>you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have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your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Username</a:t>
            </a:r>
            <a:r>
              <a:rPr lang="es-ES_tradnl" sz="2200" dirty="0" smtClean="0">
                <a:solidFill>
                  <a:schemeClr val="bg1"/>
                </a:solidFill>
              </a:rPr>
              <a:t>/</a:t>
            </a:r>
            <a:r>
              <a:rPr lang="es-ES_tradnl" sz="2200" dirty="0" err="1" smtClean="0">
                <a:solidFill>
                  <a:schemeClr val="bg1"/>
                </a:solidFill>
              </a:rPr>
              <a:t>Password</a:t>
            </a:r>
            <a:r>
              <a:rPr lang="es-ES_tradnl" sz="2200" dirty="0" smtClean="0">
                <a:solidFill>
                  <a:schemeClr val="bg1"/>
                </a:solidFill>
              </a:rPr>
              <a:t>, ‘</a:t>
            </a:r>
            <a:r>
              <a:rPr lang="es-ES_tradnl" sz="2200" i="1" dirty="0" err="1" smtClean="0">
                <a:solidFill>
                  <a:schemeClr val="bg1"/>
                </a:solidFill>
              </a:rPr>
              <a:t>Create</a:t>
            </a:r>
            <a:r>
              <a:rPr lang="es-ES_tradnl" sz="2200" i="1" dirty="0" smtClean="0">
                <a:solidFill>
                  <a:schemeClr val="bg1"/>
                </a:solidFill>
              </a:rPr>
              <a:t> a new </a:t>
            </a:r>
            <a:r>
              <a:rPr lang="es-ES_tradnl" sz="2200" i="1" dirty="0" err="1" smtClean="0">
                <a:solidFill>
                  <a:schemeClr val="bg1"/>
                </a:solidFill>
              </a:rPr>
              <a:t>Periodic</a:t>
            </a:r>
            <a:r>
              <a:rPr lang="es-ES_tradnl" sz="2200" i="1" dirty="0" smtClean="0">
                <a:solidFill>
                  <a:schemeClr val="bg1"/>
                </a:solidFill>
              </a:rPr>
              <a:t> </a:t>
            </a:r>
            <a:r>
              <a:rPr lang="es-ES_tradnl" sz="2200" i="1" dirty="0" err="1" smtClean="0">
                <a:solidFill>
                  <a:schemeClr val="bg1"/>
                </a:solidFill>
              </a:rPr>
              <a:t>Report</a:t>
            </a:r>
            <a:r>
              <a:rPr lang="es-ES_tradnl" sz="2200" dirty="0" smtClean="0">
                <a:solidFill>
                  <a:schemeClr val="bg1"/>
                </a:solidFill>
              </a:rPr>
              <a:t>’.</a:t>
            </a:r>
          </a:p>
          <a:p>
            <a:pPr marL="342900" indent="-342900">
              <a:buAutoNum type="arabicPeriod"/>
            </a:pPr>
            <a:r>
              <a:rPr lang="es-ES_tradnl" sz="2200" dirty="0" err="1" smtClean="0">
                <a:solidFill>
                  <a:schemeClr val="bg1"/>
                </a:solidFill>
              </a:rPr>
              <a:t>Follow</a:t>
            </a:r>
            <a:r>
              <a:rPr lang="es-ES_tradnl" sz="2200" dirty="0" smtClean="0">
                <a:solidFill>
                  <a:schemeClr val="bg1"/>
                </a:solidFill>
              </a:rPr>
              <a:t>  </a:t>
            </a:r>
            <a:r>
              <a:rPr lang="es-ES_tradnl" sz="2200" dirty="0" err="1" smtClean="0">
                <a:solidFill>
                  <a:schemeClr val="bg1"/>
                </a:solidFill>
              </a:rPr>
              <a:t>the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steps</a:t>
            </a:r>
            <a:r>
              <a:rPr lang="es-ES_tradnl" sz="2200" dirty="0" smtClean="0">
                <a:solidFill>
                  <a:schemeClr val="bg1"/>
                </a:solidFill>
              </a:rPr>
              <a:t> and </a:t>
            </a:r>
            <a:r>
              <a:rPr lang="es-ES_tradnl" sz="2200" dirty="0" err="1" smtClean="0">
                <a:solidFill>
                  <a:schemeClr val="bg1"/>
                </a:solidFill>
              </a:rPr>
              <a:t>answer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the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questions</a:t>
            </a:r>
            <a:r>
              <a:rPr lang="es-ES_tradnl" sz="2200" dirty="0" smtClean="0">
                <a:solidFill>
                  <a:schemeClr val="bg1"/>
                </a:solidFill>
              </a:rPr>
              <a:t>. </a:t>
            </a:r>
            <a:r>
              <a:rPr lang="es-ES_tradnl" sz="2200" dirty="0" err="1" smtClean="0">
                <a:solidFill>
                  <a:schemeClr val="bg1"/>
                </a:solidFill>
              </a:rPr>
              <a:t>Pay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attention</a:t>
            </a:r>
            <a:r>
              <a:rPr lang="es-ES_tradnl" sz="2200" dirty="0" smtClean="0">
                <a:solidFill>
                  <a:schemeClr val="bg1"/>
                </a:solidFill>
              </a:rPr>
              <a:t> to </a:t>
            </a:r>
            <a:r>
              <a:rPr lang="es-ES_tradnl" sz="2200" dirty="0" err="1" smtClean="0">
                <a:solidFill>
                  <a:schemeClr val="bg1"/>
                </a:solidFill>
              </a:rPr>
              <a:t>the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number</a:t>
            </a:r>
            <a:r>
              <a:rPr lang="es-ES_tradnl" sz="2200" dirty="0" smtClean="0">
                <a:solidFill>
                  <a:schemeClr val="bg1"/>
                </a:solidFill>
              </a:rPr>
              <a:t> of </a:t>
            </a:r>
            <a:r>
              <a:rPr lang="es-ES_tradnl" sz="2200" dirty="0" err="1" smtClean="0">
                <a:solidFill>
                  <a:schemeClr val="bg1"/>
                </a:solidFill>
              </a:rPr>
              <a:t>characters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allowed</a:t>
            </a:r>
            <a:r>
              <a:rPr lang="es-ES_tradnl" sz="2200" dirty="0" smtClean="0">
                <a:solidFill>
                  <a:schemeClr val="bg1"/>
                </a:solidFill>
              </a:rPr>
              <a:t> for </a:t>
            </a:r>
            <a:r>
              <a:rPr lang="es-ES_tradnl" sz="2200" dirty="0" err="1" smtClean="0">
                <a:solidFill>
                  <a:schemeClr val="bg1"/>
                </a:solidFill>
              </a:rPr>
              <a:t>each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question</a:t>
            </a:r>
            <a:r>
              <a:rPr lang="es-ES_tradnl" sz="2200" dirty="0" smtClean="0">
                <a:solidFill>
                  <a:schemeClr val="bg1"/>
                </a:solidFill>
              </a:rPr>
              <a:t> and be </a:t>
            </a:r>
            <a:r>
              <a:rPr lang="es-ES_tradnl" sz="2200" dirty="0" err="1" smtClean="0">
                <a:solidFill>
                  <a:schemeClr val="bg1"/>
                </a:solidFill>
              </a:rPr>
              <a:t>aware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that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you</a:t>
            </a:r>
            <a:r>
              <a:rPr lang="es-ES_tradnl" sz="2200" dirty="0" smtClean="0">
                <a:solidFill>
                  <a:schemeClr val="bg1"/>
                </a:solidFill>
              </a:rPr>
              <a:t> can ‘</a:t>
            </a:r>
            <a:r>
              <a:rPr lang="es-ES_tradnl" sz="2200" i="1" dirty="0" err="1" smtClean="0">
                <a:solidFill>
                  <a:schemeClr val="bg1"/>
                </a:solidFill>
              </a:rPr>
              <a:t>Save</a:t>
            </a:r>
            <a:r>
              <a:rPr lang="es-ES_tradnl" sz="2200" i="1" dirty="0" smtClean="0">
                <a:solidFill>
                  <a:schemeClr val="bg1"/>
                </a:solidFill>
              </a:rPr>
              <a:t> as a </a:t>
            </a:r>
            <a:r>
              <a:rPr lang="es-ES_tradnl" sz="2200" i="1" dirty="0" err="1" smtClean="0">
                <a:solidFill>
                  <a:schemeClr val="bg1"/>
                </a:solidFill>
              </a:rPr>
              <a:t>draft</a:t>
            </a:r>
            <a:r>
              <a:rPr lang="es-ES_tradnl" sz="2200" dirty="0" smtClean="0">
                <a:solidFill>
                  <a:schemeClr val="bg1"/>
                </a:solidFill>
              </a:rPr>
              <a:t>’ </a:t>
            </a:r>
            <a:r>
              <a:rPr lang="es-ES_tradnl" sz="2200" dirty="0" err="1" smtClean="0">
                <a:solidFill>
                  <a:schemeClr val="bg1"/>
                </a:solidFill>
              </a:rPr>
              <a:t>your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form</a:t>
            </a:r>
            <a:r>
              <a:rPr lang="es-ES_tradnl" sz="2200" dirty="0" smtClean="0">
                <a:solidFill>
                  <a:schemeClr val="bg1"/>
                </a:solidFill>
              </a:rPr>
              <a:t> at </a:t>
            </a:r>
            <a:r>
              <a:rPr lang="es-ES_tradnl" sz="2200" dirty="0" err="1" smtClean="0">
                <a:solidFill>
                  <a:schemeClr val="bg1"/>
                </a:solidFill>
              </a:rPr>
              <a:t>any</a:t>
            </a:r>
            <a:r>
              <a:rPr lang="es-ES_tradnl" sz="2200" dirty="0" smtClean="0">
                <a:solidFill>
                  <a:schemeClr val="bg1"/>
                </a:solidFill>
              </a:rPr>
              <a:t> time.</a:t>
            </a:r>
          </a:p>
          <a:p>
            <a:pPr marL="342900" indent="-342900">
              <a:buAutoNum type="arabicPeriod"/>
            </a:pPr>
            <a:r>
              <a:rPr lang="es-ES_tradnl" sz="2200" dirty="0" err="1" smtClean="0">
                <a:solidFill>
                  <a:schemeClr val="bg1"/>
                </a:solidFill>
              </a:rPr>
              <a:t>Print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the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filled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form</a:t>
            </a:r>
            <a:r>
              <a:rPr lang="es-ES_tradnl" sz="2200" dirty="0" smtClean="0">
                <a:solidFill>
                  <a:schemeClr val="bg1"/>
                </a:solidFill>
              </a:rPr>
              <a:t>, </a:t>
            </a:r>
            <a:r>
              <a:rPr lang="es-ES_tradnl" sz="2200" dirty="0" err="1" smtClean="0">
                <a:solidFill>
                  <a:schemeClr val="bg1"/>
                </a:solidFill>
              </a:rPr>
              <a:t>sign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it</a:t>
            </a:r>
            <a:r>
              <a:rPr lang="es-ES_tradnl" sz="2200" dirty="0" smtClean="0">
                <a:solidFill>
                  <a:schemeClr val="bg1"/>
                </a:solidFill>
              </a:rPr>
              <a:t> and </a:t>
            </a:r>
            <a:r>
              <a:rPr lang="es-ES_tradnl" sz="2200" dirty="0" err="1" smtClean="0">
                <a:solidFill>
                  <a:schemeClr val="bg1"/>
                </a:solidFill>
              </a:rPr>
              <a:t>send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s-ES_tradnl" sz="2200" dirty="0" err="1" smtClean="0">
                <a:solidFill>
                  <a:schemeClr val="bg1"/>
                </a:solidFill>
              </a:rPr>
              <a:t>it</a:t>
            </a:r>
            <a:r>
              <a:rPr lang="es-ES_tradnl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to the following address: </a:t>
            </a:r>
            <a:r>
              <a:rPr lang="en-US" sz="2200" i="1" dirty="0">
                <a:solidFill>
                  <a:schemeClr val="bg1"/>
                </a:solidFill>
              </a:rPr>
              <a:t>UNESCO, Section of the Diversity of Cultural Expressions, 7, Place </a:t>
            </a:r>
            <a:r>
              <a:rPr lang="en-US" sz="2200" i="1" dirty="0" err="1">
                <a:solidFill>
                  <a:schemeClr val="bg1"/>
                </a:solidFill>
              </a:rPr>
              <a:t>Fontenoy</a:t>
            </a:r>
            <a:r>
              <a:rPr lang="en-US" sz="2200" i="1" dirty="0">
                <a:solidFill>
                  <a:schemeClr val="bg1"/>
                </a:solidFill>
              </a:rPr>
              <a:t> 75352 Paris 07 SP, </a:t>
            </a:r>
            <a:r>
              <a:rPr lang="en-US" sz="2200" i="1" dirty="0" smtClean="0">
                <a:solidFill>
                  <a:schemeClr val="bg1"/>
                </a:solidFill>
              </a:rPr>
              <a:t>France</a:t>
            </a:r>
            <a:r>
              <a:rPr lang="en-US" sz="2200" dirty="0" smtClean="0">
                <a:solidFill>
                  <a:schemeClr val="bg1"/>
                </a:solidFill>
              </a:rPr>
              <a:t>. The person signing has </a:t>
            </a:r>
            <a:r>
              <a:rPr lang="en-US" sz="2200" dirty="0">
                <a:solidFill>
                  <a:schemeClr val="bg1"/>
                </a:solidFill>
              </a:rPr>
              <a:t>to be </a:t>
            </a:r>
            <a:r>
              <a:rPr lang="en-US" sz="2200" dirty="0" smtClean="0">
                <a:solidFill>
                  <a:schemeClr val="bg1"/>
                </a:solidFill>
              </a:rPr>
              <a:t>a </a:t>
            </a:r>
            <a:r>
              <a:rPr lang="en-US" sz="2200" dirty="0">
                <a:solidFill>
                  <a:schemeClr val="bg1"/>
                </a:solidFill>
              </a:rPr>
              <a:t>government official </a:t>
            </a:r>
            <a:r>
              <a:rPr lang="en-US" sz="2200" dirty="0" smtClean="0">
                <a:solidFill>
                  <a:schemeClr val="bg1"/>
                </a:solidFill>
              </a:rPr>
              <a:t>with the </a:t>
            </a:r>
            <a:r>
              <a:rPr lang="en-US" sz="2200" dirty="0">
                <a:solidFill>
                  <a:schemeClr val="bg1"/>
                </a:solidFill>
              </a:rPr>
              <a:t>authority to sign it on behalf of the government. </a:t>
            </a:r>
            <a:r>
              <a:rPr lang="en-US" sz="2200" dirty="0" smtClean="0">
                <a:solidFill>
                  <a:schemeClr val="bg1"/>
                </a:solidFill>
              </a:rPr>
              <a:t>The person completing the form may not necessarily be the person signing it. </a:t>
            </a:r>
          </a:p>
          <a:p>
            <a:pPr marL="342900" indent="-342900">
              <a:buAutoNum type="arabicPeriod"/>
            </a:pP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NOTE: </a:t>
            </a:r>
            <a:r>
              <a:rPr lang="en-US" sz="2200" dirty="0" smtClean="0">
                <a:solidFill>
                  <a:schemeClr val="bg1"/>
                </a:solidFill>
              </a:rPr>
              <a:t>Only one person per country should register.</a:t>
            </a:r>
            <a:endParaRPr lang="es-ES_tradnl" sz="22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12. </a:t>
            </a:r>
            <a:r>
              <a:rPr lang="en-US" dirty="0" smtClean="0">
                <a:solidFill>
                  <a:schemeClr val="bg1"/>
                </a:solidFill>
              </a:rPr>
              <a:t>CIVIL SOCIETY.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2" y="1144248"/>
            <a:ext cx="9108889" cy="5949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0" y="4145521"/>
            <a:ext cx="5430982" cy="2566139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694549" y="2619213"/>
            <a:ext cx="3627233" cy="1425657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8896027" y="2733361"/>
            <a:ext cx="342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Once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tick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 of </a:t>
            </a:r>
            <a:r>
              <a:rPr lang="es-ES_tradnl" dirty="0" err="1" smtClean="0"/>
              <a:t>these</a:t>
            </a:r>
            <a:r>
              <a:rPr lang="es-ES_tradnl" dirty="0" smtClean="0"/>
              <a:t> </a:t>
            </a:r>
            <a:r>
              <a:rPr lang="es-ES_tradnl" dirty="0" err="1" smtClean="0"/>
              <a:t>options</a:t>
            </a:r>
            <a:r>
              <a:rPr lang="es-ES_tradnl" dirty="0" smtClean="0"/>
              <a:t> (</a:t>
            </a:r>
            <a:r>
              <a:rPr lang="es-ES_tradnl" dirty="0" err="1" smtClean="0"/>
              <a:t>you</a:t>
            </a:r>
            <a:r>
              <a:rPr lang="es-ES_tradnl" dirty="0" smtClean="0"/>
              <a:t> can </a:t>
            </a:r>
            <a:r>
              <a:rPr lang="es-ES_tradnl" dirty="0" err="1" smtClean="0"/>
              <a:t>choose</a:t>
            </a:r>
            <a:r>
              <a:rPr lang="es-ES_tradnl" dirty="0" smtClean="0"/>
              <a:t> more </a:t>
            </a:r>
            <a:r>
              <a:rPr lang="es-ES_tradnl" dirty="0" err="1" smtClean="0"/>
              <a:t>than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),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to </a:t>
            </a:r>
            <a:r>
              <a:rPr lang="es-ES_tradnl" dirty="0" err="1" smtClean="0"/>
              <a:t>explain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(up to 2100 </a:t>
            </a:r>
            <a:r>
              <a:rPr lang="es-ES_tradnl" dirty="0" err="1" smtClean="0"/>
              <a:t>characters</a:t>
            </a:r>
            <a:r>
              <a:rPr lang="es-ES_tradnl" dirty="0" smtClean="0"/>
              <a:t>)</a:t>
            </a:r>
            <a:endParaRPr lang="fr-FR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01519" y="4370522"/>
            <a:ext cx="2169911" cy="232475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07568" y="5297785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Up to 2100 </a:t>
            </a:r>
            <a:r>
              <a:rPr lang="es-ES_tradnl" sz="1100" dirty="0" err="1" smtClean="0"/>
              <a:t>characters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6959650" y="5250468"/>
            <a:ext cx="3872753" cy="275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12. </a:t>
            </a:r>
            <a:r>
              <a:rPr lang="en-US" dirty="0" smtClean="0">
                <a:solidFill>
                  <a:schemeClr val="bg1"/>
                </a:solidFill>
              </a:rPr>
              <a:t>CIVIL SOCIETY. PARTIES.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94" y="1007576"/>
            <a:ext cx="8095107" cy="585883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639231" y="4558553"/>
            <a:ext cx="510989" cy="2286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486396" y="4531659"/>
            <a:ext cx="4020671" cy="3227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5607420" y="4558553"/>
            <a:ext cx="37920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dirty="0" err="1" smtClean="0"/>
              <a:t>If</a:t>
            </a:r>
            <a:r>
              <a:rPr lang="es-ES_tradnl" sz="1300" dirty="0" smtClean="0"/>
              <a:t> ‘YES’, </a:t>
            </a:r>
            <a:r>
              <a:rPr lang="es-ES_tradnl" sz="1300" dirty="0" err="1" smtClean="0"/>
              <a:t>please</a:t>
            </a:r>
            <a:r>
              <a:rPr lang="es-ES_tradnl" sz="1300" dirty="0" smtClean="0"/>
              <a:t>, </a:t>
            </a:r>
            <a:r>
              <a:rPr lang="es-ES_tradnl" sz="1300" dirty="0" err="1" smtClean="0"/>
              <a:t>fill</a:t>
            </a:r>
            <a:r>
              <a:rPr lang="es-ES_tradnl" sz="1300" dirty="0" smtClean="0"/>
              <a:t> in </a:t>
            </a:r>
            <a:r>
              <a:rPr lang="es-ES_tradnl" sz="1300" i="1" dirty="0" smtClean="0"/>
              <a:t>‘</a:t>
            </a:r>
            <a:r>
              <a:rPr lang="es-ES_tradnl" sz="1300" i="1" dirty="0" err="1" smtClean="0"/>
              <a:t>Contribution</a:t>
            </a:r>
            <a:r>
              <a:rPr lang="es-ES_tradnl" sz="1300" i="1" dirty="0" smtClean="0"/>
              <a:t> </a:t>
            </a:r>
            <a:r>
              <a:rPr lang="es-ES_tradnl" sz="1300" i="1" dirty="0" err="1" smtClean="0"/>
              <a:t>from</a:t>
            </a:r>
            <a:r>
              <a:rPr lang="es-ES_tradnl" sz="1300" i="1" dirty="0" smtClean="0"/>
              <a:t> Civil </a:t>
            </a:r>
            <a:r>
              <a:rPr lang="es-ES_tradnl" sz="1300" i="1" dirty="0" err="1" smtClean="0"/>
              <a:t>Society</a:t>
            </a:r>
            <a:r>
              <a:rPr lang="es-ES_tradnl" sz="1300" i="1" dirty="0" smtClean="0"/>
              <a:t>’.</a:t>
            </a:r>
            <a:endParaRPr lang="fr-FR" sz="13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47561" y="4850941"/>
            <a:ext cx="2460812" cy="1496071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145551" y="2859930"/>
            <a:ext cx="4067743" cy="1415736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8269941" y="2998694"/>
            <a:ext cx="3765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/>
              <a:t>Is</a:t>
            </a:r>
            <a:r>
              <a:rPr lang="es-ES_tradnl" b="1" dirty="0" smtClean="0"/>
              <a:t> Civil </a:t>
            </a:r>
            <a:r>
              <a:rPr lang="es-ES_tradnl" b="1" dirty="0" err="1" smtClean="0"/>
              <a:t>Society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Contributing</a:t>
            </a:r>
            <a:r>
              <a:rPr lang="es-ES_tradnl" b="1" dirty="0" smtClean="0"/>
              <a:t> to </a:t>
            </a:r>
            <a:r>
              <a:rPr lang="es-ES_tradnl" b="1" dirty="0" err="1" smtClean="0"/>
              <a:t>this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report</a:t>
            </a:r>
            <a:r>
              <a:rPr lang="es-ES_tradnl" b="1" dirty="0" smtClean="0"/>
              <a:t>? </a:t>
            </a:r>
            <a:r>
              <a:rPr lang="es-ES_tradnl" dirty="0" smtClean="0"/>
              <a:t>YES/NO</a:t>
            </a:r>
          </a:p>
          <a:p>
            <a:r>
              <a:rPr lang="es-ES_tradnl" dirty="0" smtClean="0"/>
              <a:t>‘</a:t>
            </a:r>
            <a:r>
              <a:rPr lang="es-ES_tradnl" b="1" i="1" dirty="0" err="1" smtClean="0"/>
              <a:t>Contribution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from</a:t>
            </a:r>
            <a:r>
              <a:rPr lang="es-ES_tradnl" b="1" i="1" dirty="0" smtClean="0"/>
              <a:t> Civil </a:t>
            </a:r>
            <a:r>
              <a:rPr lang="es-ES_tradnl" b="1" i="1" dirty="0" err="1" smtClean="0"/>
              <a:t>Society</a:t>
            </a:r>
            <a:r>
              <a:rPr lang="es-ES_tradnl" dirty="0" smtClean="0"/>
              <a:t>’ </a:t>
            </a:r>
            <a:r>
              <a:rPr lang="es-ES_tradnl" dirty="0" err="1" smtClean="0"/>
              <a:t>only</a:t>
            </a:r>
            <a:r>
              <a:rPr lang="es-ES_tradnl" dirty="0" smtClean="0"/>
              <a:t> visible IF YES.</a:t>
            </a:r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12. </a:t>
            </a:r>
            <a:r>
              <a:rPr lang="en-US" dirty="0" smtClean="0">
                <a:solidFill>
                  <a:schemeClr val="bg1"/>
                </a:solidFill>
              </a:rPr>
              <a:t>CIVIL SOCIETY. CONTRIBUTION FROM CIVIL SOCIETY.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0" y="1062317"/>
            <a:ext cx="8148587" cy="5795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3" y="5324194"/>
            <a:ext cx="7620000" cy="1400175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7113495" y="3423685"/>
            <a:ext cx="5078506" cy="1745142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7261411" y="3599106"/>
            <a:ext cx="4849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Please</a:t>
            </a:r>
            <a:r>
              <a:rPr lang="es-ES_tradnl" dirty="0" smtClean="0"/>
              <a:t> </a:t>
            </a:r>
            <a:r>
              <a:rPr lang="es-ES_tradnl" dirty="0" err="1" smtClean="0"/>
              <a:t>attach</a:t>
            </a:r>
            <a:r>
              <a:rPr lang="es-ES_tradnl" dirty="0" smtClean="0"/>
              <a:t> </a:t>
            </a:r>
            <a:r>
              <a:rPr lang="es-ES_tradnl" dirty="0" err="1" smtClean="0"/>
              <a:t>supporting</a:t>
            </a:r>
            <a:r>
              <a:rPr lang="es-ES_tradnl" dirty="0" smtClean="0"/>
              <a:t> </a:t>
            </a:r>
            <a:r>
              <a:rPr lang="es-ES_tradnl" dirty="0" err="1" smtClean="0"/>
              <a:t>documents</a:t>
            </a:r>
            <a:r>
              <a:rPr lang="es-ES_tradnl" dirty="0" smtClean="0"/>
              <a:t> </a:t>
            </a:r>
            <a:r>
              <a:rPr lang="es-ES_tradnl" dirty="0" err="1" smtClean="0"/>
              <a:t>provided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the civil </a:t>
            </a:r>
            <a:r>
              <a:rPr lang="es-ES_tradnl" dirty="0" err="1" smtClean="0"/>
              <a:t>society</a:t>
            </a:r>
            <a:r>
              <a:rPr lang="es-ES_tradnl" dirty="0" smtClean="0"/>
              <a:t>,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relevant</a:t>
            </a:r>
            <a:r>
              <a:rPr lang="es-ES_tradnl" dirty="0" smtClean="0"/>
              <a:t>. </a:t>
            </a:r>
            <a:r>
              <a:rPr lang="es-ES_tradnl" dirty="0" err="1" smtClean="0"/>
              <a:t>Submission</a:t>
            </a:r>
            <a:r>
              <a:rPr lang="es-ES_tradnl" dirty="0" smtClean="0"/>
              <a:t> of as </a:t>
            </a:r>
            <a:r>
              <a:rPr lang="es-ES_tradnl" dirty="0" err="1" smtClean="0"/>
              <a:t>many</a:t>
            </a:r>
            <a:r>
              <a:rPr lang="es-ES_tradnl" dirty="0" smtClean="0"/>
              <a:t> </a:t>
            </a:r>
            <a:r>
              <a:rPr lang="es-ES_tradnl" dirty="0" err="1" smtClean="0"/>
              <a:t>relevant</a:t>
            </a:r>
            <a:r>
              <a:rPr lang="es-ES_tradnl" dirty="0" smtClean="0"/>
              <a:t> </a:t>
            </a:r>
            <a:r>
              <a:rPr lang="es-ES_tradnl" dirty="0" err="1" smtClean="0"/>
              <a:t>supplementary</a:t>
            </a:r>
            <a:r>
              <a:rPr lang="es-ES_tradnl" dirty="0" smtClean="0"/>
              <a:t> </a:t>
            </a:r>
            <a:r>
              <a:rPr lang="es-ES_tradnl" dirty="0" err="1" smtClean="0"/>
              <a:t>documents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civil </a:t>
            </a:r>
            <a:r>
              <a:rPr lang="es-ES_tradnl" dirty="0" err="1" smtClean="0"/>
              <a:t>society</a:t>
            </a:r>
            <a:r>
              <a:rPr lang="es-ES_tradnl" dirty="0" smtClean="0"/>
              <a:t> as </a:t>
            </a:r>
            <a:r>
              <a:rPr lang="es-ES_tradnl" dirty="0" err="1" smtClean="0"/>
              <a:t>possible</a:t>
            </a:r>
            <a:r>
              <a:rPr lang="es-ES_tradnl" dirty="0" smtClean="0"/>
              <a:t> can be </a:t>
            </a:r>
            <a:r>
              <a:rPr lang="es-ES_tradnl" dirty="0" err="1" smtClean="0"/>
              <a:t>very</a:t>
            </a:r>
            <a:r>
              <a:rPr lang="es-ES_tradnl" dirty="0" smtClean="0"/>
              <a:t> </a:t>
            </a:r>
            <a:r>
              <a:rPr lang="es-ES_tradnl" dirty="0" err="1" smtClean="0"/>
              <a:t>useful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r>
              <a:rPr lang="es-ES_tradnl" dirty="0" smtClean="0"/>
              <a:t> to share.</a:t>
            </a:r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13. </a:t>
            </a:r>
            <a:r>
              <a:rPr lang="en-US" dirty="0" smtClean="0">
                <a:solidFill>
                  <a:schemeClr val="bg1"/>
                </a:solidFill>
              </a:rPr>
              <a:t>ACHIEVEMENTS AND CHALLENGES.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22" y="850438"/>
            <a:ext cx="8960162" cy="602333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890000" y="908720"/>
            <a:ext cx="3149600" cy="2054613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9296401" y="1274306"/>
            <a:ext cx="25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All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sections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have</a:t>
            </a:r>
            <a:r>
              <a:rPr lang="es-ES_tradnl" sz="2000" dirty="0" smtClean="0"/>
              <a:t> to be </a:t>
            </a:r>
            <a:r>
              <a:rPr lang="es-ES_tradnl" sz="2000" dirty="0" err="1" smtClean="0"/>
              <a:t>filled</a:t>
            </a:r>
            <a:r>
              <a:rPr lang="es-ES_tradnl" sz="2000" dirty="0" smtClean="0"/>
              <a:t> in to </a:t>
            </a:r>
            <a:r>
              <a:rPr lang="es-ES_tradnl" sz="2000" dirty="0" err="1" smtClean="0"/>
              <a:t>submit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report</a:t>
            </a:r>
            <a:r>
              <a:rPr lang="es-ES_tradnl" sz="2000" dirty="0" smtClean="0"/>
              <a:t>, up to 2100 </a:t>
            </a:r>
            <a:r>
              <a:rPr lang="es-ES_tradnl" sz="2000" dirty="0" err="1" smtClean="0"/>
              <a:t>characters</a:t>
            </a:r>
            <a:r>
              <a:rPr lang="es-ES_tradnl" sz="2000" dirty="0" smtClean="0"/>
              <a:t>.</a:t>
            </a:r>
            <a:endParaRPr lang="fr-F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80647" y="2453493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228565" y="2466940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Up to 2100 </a:t>
            </a:r>
            <a:r>
              <a:rPr lang="es-ES_tradnl" sz="1100" dirty="0" err="1" smtClean="0"/>
              <a:t>characters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  <p:sp>
        <p:nvSpPr>
          <p:cNvPr id="12" name="Rectangle 11"/>
          <p:cNvSpPr/>
          <p:nvPr/>
        </p:nvSpPr>
        <p:spPr>
          <a:xfrm>
            <a:off x="4080647" y="3474724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4228565" y="3488171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Up to 2100 </a:t>
            </a:r>
            <a:r>
              <a:rPr lang="es-ES_tradnl" sz="1100" dirty="0" err="1" smtClean="0"/>
              <a:t>characters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  <p:sp>
        <p:nvSpPr>
          <p:cNvPr id="14" name="Rectangle 13"/>
          <p:cNvSpPr/>
          <p:nvPr/>
        </p:nvSpPr>
        <p:spPr>
          <a:xfrm>
            <a:off x="4080647" y="4560727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4228565" y="4574174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Up to 2100 </a:t>
            </a:r>
            <a:r>
              <a:rPr lang="es-ES_tradnl" sz="1100" dirty="0" err="1" smtClean="0"/>
              <a:t>characters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4080647" y="5633283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4228565" y="5646730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Up to 2100 </a:t>
            </a:r>
            <a:r>
              <a:rPr lang="es-ES_tradnl" sz="1100" dirty="0" err="1" smtClean="0"/>
              <a:t>characters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860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14. </a:t>
            </a:r>
            <a:r>
              <a:rPr lang="en-US" dirty="0" smtClean="0">
                <a:solidFill>
                  <a:schemeClr val="bg1"/>
                </a:solidFill>
              </a:rPr>
              <a:t>ANNEXES (This section is optional).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42" y="1007576"/>
            <a:ext cx="9063358" cy="584756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127112" y="632011"/>
            <a:ext cx="3262548" cy="1788459"/>
          </a:xfrm>
          <a:prstGeom prst="wedgeEllipseCallout">
            <a:avLst>
              <a:gd name="adj1" fmla="val -46905"/>
              <a:gd name="adj2" fmla="val 4347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383459" y="1145403"/>
            <a:ext cx="294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This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section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optional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but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highly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recommended</a:t>
            </a:r>
            <a:r>
              <a:rPr lang="es-ES_tradnl" sz="2000" dirty="0" smtClean="0"/>
              <a:t>.</a:t>
            </a:r>
            <a:endParaRPr lang="fr-F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14. </a:t>
            </a:r>
            <a:r>
              <a:rPr lang="en-US" dirty="0" smtClean="0">
                <a:solidFill>
                  <a:schemeClr val="bg1"/>
                </a:solidFill>
              </a:rPr>
              <a:t>ANNEXES. 1. ECONOMY AND FINANCE.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48" y="1040552"/>
            <a:ext cx="8237095" cy="58174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6056" y="5210534"/>
            <a:ext cx="3872753" cy="275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2233974" y="5223981"/>
            <a:ext cx="357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Up to 2100 </a:t>
            </a:r>
            <a:r>
              <a:rPr lang="es-ES_tradnl" sz="1100" dirty="0" err="1" smtClean="0"/>
              <a:t>characters</a:t>
            </a:r>
            <a:r>
              <a:rPr lang="es-ES_tradnl" sz="1100" dirty="0" smtClean="0"/>
              <a:t>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758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14. </a:t>
            </a:r>
            <a:r>
              <a:rPr lang="en-US" dirty="0" smtClean="0">
                <a:solidFill>
                  <a:schemeClr val="bg1"/>
                </a:solidFill>
              </a:rPr>
              <a:t>ANNEXES. 2. BOOKS.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39" y="1301480"/>
            <a:ext cx="10130940" cy="55720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8224" y="92988"/>
            <a:ext cx="3642101" cy="1642820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7284202" y="170770"/>
            <a:ext cx="3332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Small </a:t>
            </a:r>
            <a:r>
              <a:rPr lang="es-ES_tradnl" dirty="0" err="1" smtClean="0"/>
              <a:t>size</a:t>
            </a:r>
            <a:r>
              <a:rPr lang="es-ES_tradnl" dirty="0" smtClean="0"/>
              <a:t> (1-20 </a:t>
            </a:r>
            <a:r>
              <a:rPr lang="es-ES_tradnl" dirty="0" err="1" smtClean="0"/>
              <a:t>titles</a:t>
            </a:r>
            <a:r>
              <a:rPr lang="es-ES_tradnl" dirty="0" smtClean="0"/>
              <a:t> per </a:t>
            </a:r>
            <a:r>
              <a:rPr lang="es-ES_tradnl" dirty="0" err="1" smtClean="0"/>
              <a:t>year</a:t>
            </a:r>
            <a:r>
              <a:rPr lang="es-ES_tradn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Medium </a:t>
            </a:r>
            <a:r>
              <a:rPr lang="es-ES_tradnl" dirty="0" err="1" smtClean="0"/>
              <a:t>size</a:t>
            </a:r>
            <a:r>
              <a:rPr lang="es-ES_tradnl" dirty="0" smtClean="0"/>
              <a:t> (21-49 </a:t>
            </a:r>
            <a:r>
              <a:rPr lang="es-ES_tradnl" dirty="0" err="1" smtClean="0"/>
              <a:t>titles</a:t>
            </a:r>
            <a:r>
              <a:rPr lang="es-ES_tradnl" dirty="0" smtClean="0"/>
              <a:t> per </a:t>
            </a:r>
            <a:r>
              <a:rPr lang="es-ES_tradnl" dirty="0" err="1" smtClean="0"/>
              <a:t>year</a:t>
            </a:r>
            <a:r>
              <a:rPr lang="es-ES_tradn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err="1" smtClean="0"/>
              <a:t>Large</a:t>
            </a:r>
            <a:r>
              <a:rPr lang="es-ES_tradnl" dirty="0" smtClean="0"/>
              <a:t> </a:t>
            </a:r>
            <a:r>
              <a:rPr lang="es-ES_tradnl" dirty="0" err="1" smtClean="0"/>
              <a:t>size</a:t>
            </a:r>
            <a:r>
              <a:rPr lang="es-ES_tradnl" dirty="0" smtClean="0"/>
              <a:t> (50 </a:t>
            </a:r>
            <a:r>
              <a:rPr lang="es-ES_tradnl" dirty="0" err="1" smtClean="0"/>
              <a:t>titles</a:t>
            </a:r>
            <a:r>
              <a:rPr lang="es-ES_tradnl" dirty="0" smtClean="0"/>
              <a:t> and </a:t>
            </a:r>
            <a:r>
              <a:rPr lang="es-ES_tradnl" dirty="0" err="1" smtClean="0"/>
              <a:t>above</a:t>
            </a:r>
            <a:r>
              <a:rPr lang="es-ES_tradnl" dirty="0" smtClean="0"/>
              <a:t> per </a:t>
            </a:r>
            <a:r>
              <a:rPr lang="es-ES_tradnl" dirty="0" err="1" smtClean="0"/>
              <a:t>year</a:t>
            </a:r>
            <a:r>
              <a:rPr lang="es-ES_tradnl" dirty="0" smtClean="0"/>
              <a:t>)</a:t>
            </a:r>
            <a:endParaRPr lang="fr-FR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36597" y="1648098"/>
            <a:ext cx="3761627" cy="1848729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78037" y="1842655"/>
            <a:ext cx="867083" cy="249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378037" y="1826613"/>
            <a:ext cx="867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Number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468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14. </a:t>
            </a:r>
            <a:r>
              <a:rPr lang="en-US" dirty="0" smtClean="0">
                <a:solidFill>
                  <a:schemeClr val="bg1"/>
                </a:solidFill>
              </a:rPr>
              <a:t>ANNEXES. 3. MUSIC.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0" y="1332477"/>
            <a:ext cx="11638727" cy="4510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0219" y="2327564"/>
            <a:ext cx="867083" cy="249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4170219" y="2311522"/>
            <a:ext cx="867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Number</a:t>
            </a:r>
            <a:endParaRPr lang="fr-FR" sz="1200" dirty="0"/>
          </a:p>
        </p:txBody>
      </p:sp>
      <p:sp>
        <p:nvSpPr>
          <p:cNvPr id="3" name="Rectangle 2"/>
          <p:cNvSpPr/>
          <p:nvPr/>
        </p:nvSpPr>
        <p:spPr>
          <a:xfrm>
            <a:off x="498764" y="3532909"/>
            <a:ext cx="1011381" cy="748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81386" y="1191491"/>
            <a:ext cx="4253345" cy="2341418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65169" y="93280"/>
            <a:ext cx="5786504" cy="1642820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924598" y="207818"/>
            <a:ext cx="5819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Majors</a:t>
            </a:r>
            <a:r>
              <a:rPr lang="en-US" dirty="0"/>
              <a:t>: refers to the big transnational companies </a:t>
            </a:r>
            <a:r>
              <a:rPr lang="en-US"/>
              <a:t>(</a:t>
            </a:r>
            <a:r>
              <a:rPr lang="en-US" smtClean="0"/>
              <a:t>ex: </a:t>
            </a:r>
            <a:r>
              <a:rPr lang="en-US" dirty="0"/>
              <a:t>Universal, Sony, Warner)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Independent</a:t>
            </a:r>
            <a:r>
              <a:rPr lang="en-US" dirty="0"/>
              <a:t>: refers to companies, often small/medium size, that are not owned or operated by record labels or parent </a:t>
            </a:r>
            <a:r>
              <a:rPr lang="en-US" dirty="0" smtClean="0"/>
              <a:t>companies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14. </a:t>
            </a:r>
            <a:r>
              <a:rPr lang="en-US" dirty="0" smtClean="0">
                <a:solidFill>
                  <a:schemeClr val="bg1"/>
                </a:solidFill>
              </a:rPr>
              <a:t>ANNEXES. 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 MEDIA.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97" y="962199"/>
            <a:ext cx="6062520" cy="589580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752975" y="4562475"/>
            <a:ext cx="247650" cy="8572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124450" y="4491036"/>
            <a:ext cx="2286001" cy="24693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5131789" y="4460973"/>
            <a:ext cx="2278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/>
              <a:t>Excluding</a:t>
            </a:r>
            <a:r>
              <a:rPr lang="es-ES_tradnl" sz="1200" dirty="0" smtClean="0"/>
              <a:t> online </a:t>
            </a:r>
            <a:r>
              <a:rPr lang="es-ES_tradnl" sz="1200" dirty="0" err="1" smtClean="0"/>
              <a:t>newspapers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only</a:t>
            </a:r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6165273" y="751583"/>
            <a:ext cx="239683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83383" y="1120914"/>
            <a:ext cx="678872" cy="610904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62255" y="751582"/>
            <a:ext cx="229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/>
              <a:t>Audience</a:t>
            </a:r>
            <a:r>
              <a:rPr lang="es-ES_tradnl" dirty="0" smtClean="0"/>
              <a:t> share = %</a:t>
            </a:r>
            <a:endParaRPr lang="fr-FR" dirty="0"/>
          </a:p>
        </p:txBody>
      </p:sp>
      <p:sp>
        <p:nvSpPr>
          <p:cNvPr id="13" name="Right Arrow 12"/>
          <p:cNvSpPr/>
          <p:nvPr/>
        </p:nvSpPr>
        <p:spPr>
          <a:xfrm>
            <a:off x="3837709" y="2216727"/>
            <a:ext cx="374073" cy="12469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461164" y="2161309"/>
            <a:ext cx="4364181" cy="29094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4558145" y="2161307"/>
            <a:ext cx="4253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/>
              <a:t>You</a:t>
            </a:r>
            <a:r>
              <a:rPr lang="es-ES_tradnl" sz="1400" dirty="0" smtClean="0"/>
              <a:t> can </a:t>
            </a:r>
            <a:r>
              <a:rPr lang="es-ES_tradnl" sz="1400" dirty="0" err="1" smtClean="0"/>
              <a:t>add</a:t>
            </a:r>
            <a:r>
              <a:rPr lang="es-ES_tradnl" sz="1400" dirty="0" smtClean="0"/>
              <a:t> more </a:t>
            </a:r>
            <a:r>
              <a:rPr lang="es-ES_tradnl" sz="1400" dirty="0" err="1" smtClean="0"/>
              <a:t>than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one</a:t>
            </a:r>
            <a:r>
              <a:rPr lang="es-ES_tradnl" sz="1400" dirty="0" smtClean="0"/>
              <a:t>. Ex.: </a:t>
            </a:r>
            <a:r>
              <a:rPr lang="es-ES_tradnl" sz="1400" dirty="0" err="1" smtClean="0"/>
              <a:t>Channel</a:t>
            </a:r>
            <a:r>
              <a:rPr lang="es-ES_tradnl" sz="1400" dirty="0" smtClean="0"/>
              <a:t> 1, </a:t>
            </a:r>
            <a:r>
              <a:rPr lang="es-ES_tradnl" sz="1400" dirty="0" err="1" smtClean="0"/>
              <a:t>channel</a:t>
            </a:r>
            <a:r>
              <a:rPr lang="es-ES_tradnl" sz="1400" dirty="0" smtClean="0"/>
              <a:t> 2…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4044651" y="3502034"/>
            <a:ext cx="902661" cy="14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4141885" y="3426141"/>
            <a:ext cx="716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Number</a:t>
            </a:r>
            <a:endParaRPr lang="fr-FR" sz="1200" dirty="0"/>
          </a:p>
        </p:txBody>
      </p:sp>
      <p:sp>
        <p:nvSpPr>
          <p:cNvPr id="18" name="Rectangle 17"/>
          <p:cNvSpPr/>
          <p:nvPr/>
        </p:nvSpPr>
        <p:spPr>
          <a:xfrm>
            <a:off x="4044651" y="5222561"/>
            <a:ext cx="1885301" cy="1410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8"/>
          <p:cNvSpPr txBox="1"/>
          <p:nvPr/>
        </p:nvSpPr>
        <p:spPr>
          <a:xfrm>
            <a:off x="4141885" y="5146667"/>
            <a:ext cx="716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Number</a:t>
            </a:r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4044651" y="6013826"/>
            <a:ext cx="1885301" cy="1410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4141885" y="5937932"/>
            <a:ext cx="716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Number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612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14. </a:t>
            </a:r>
            <a:r>
              <a:rPr lang="en-US" dirty="0" smtClean="0">
                <a:solidFill>
                  <a:schemeClr val="bg1"/>
                </a:solidFill>
              </a:rPr>
              <a:t>ANNEXES. 5. CONNECTIVITY, INFRASTRUCTURE, ACCESS.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5" y="2158642"/>
            <a:ext cx="11528899" cy="2406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95455" y="2812473"/>
            <a:ext cx="867083" cy="249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5195455" y="2812473"/>
            <a:ext cx="867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Number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268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094" y="1905511"/>
            <a:ext cx="10974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</a:rPr>
              <a:t>BASIC </a:t>
            </a:r>
          </a:p>
          <a:p>
            <a:pPr algn="ctr"/>
            <a:r>
              <a:rPr lang="en-US" sz="6600" b="1" dirty="0" smtClean="0">
                <a:solidFill>
                  <a:schemeClr val="bg1">
                    <a:lumMod val="95000"/>
                  </a:schemeClr>
                </a:solidFill>
              </a:rPr>
              <a:t>INSTRUCTIONS</a:t>
            </a:r>
            <a:endParaRPr lang="fr-FR" sz="6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14. </a:t>
            </a:r>
            <a:r>
              <a:rPr lang="en-US" dirty="0" smtClean="0">
                <a:solidFill>
                  <a:schemeClr val="bg1"/>
                </a:solidFill>
              </a:rPr>
              <a:t>ANNEXES. 6. CULTURAL PARTICIPATION.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91" y="938212"/>
            <a:ext cx="9055125" cy="59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14. </a:t>
            </a:r>
            <a:r>
              <a:rPr lang="en-US" dirty="0" smtClean="0">
                <a:solidFill>
                  <a:schemeClr val="bg1"/>
                </a:solidFill>
              </a:rPr>
              <a:t>ANNEXES. 7. ADDITIONAL CLARIFICATIONS.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" y="1171801"/>
            <a:ext cx="12159770" cy="5213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943" y="2391500"/>
            <a:ext cx="10988298" cy="3517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605359" y="2373951"/>
            <a:ext cx="10148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Up to 2100 </a:t>
            </a:r>
            <a:r>
              <a:rPr lang="es-ES_tradnl" sz="2000" dirty="0" err="1" smtClean="0"/>
              <a:t>characters</a:t>
            </a:r>
            <a:r>
              <a:rPr lang="es-ES_tradnl" sz="2000" dirty="0" smtClean="0"/>
              <a:t>.</a:t>
            </a:r>
            <a:endParaRPr lang="fr-FR" sz="2000" dirty="0"/>
          </a:p>
        </p:txBody>
      </p:sp>
      <p:sp>
        <p:nvSpPr>
          <p:cNvPr id="4" name="Oval Callout 3"/>
          <p:cNvSpPr/>
          <p:nvPr/>
        </p:nvSpPr>
        <p:spPr>
          <a:xfrm>
            <a:off x="4844716" y="2600046"/>
            <a:ext cx="2855495" cy="185965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229294" y="2886355"/>
            <a:ext cx="261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Please</a:t>
            </a:r>
            <a:r>
              <a:rPr lang="es-ES_tradnl" dirty="0" smtClean="0"/>
              <a:t> </a:t>
            </a:r>
            <a:r>
              <a:rPr lang="es-ES_tradnl" dirty="0" err="1" smtClean="0"/>
              <a:t>provide</a:t>
            </a:r>
            <a:r>
              <a:rPr lang="es-ES_tradnl" dirty="0" smtClean="0"/>
              <a:t> </a:t>
            </a:r>
            <a:r>
              <a:rPr lang="es-ES_tradnl" dirty="0" err="1" smtClean="0"/>
              <a:t>any</a:t>
            </a:r>
            <a:r>
              <a:rPr lang="es-ES_tradnl" dirty="0" smtClean="0"/>
              <a:t> </a:t>
            </a:r>
            <a:r>
              <a:rPr lang="es-ES_tradnl" dirty="0" err="1" smtClean="0"/>
              <a:t>additional</a:t>
            </a:r>
            <a:r>
              <a:rPr lang="es-ES_tradnl" dirty="0" smtClean="0"/>
              <a:t> </a:t>
            </a:r>
            <a:r>
              <a:rPr lang="es-ES_tradnl" dirty="0" err="1" smtClean="0"/>
              <a:t>explanations</a:t>
            </a:r>
            <a:r>
              <a:rPr lang="es-ES_tradnl" dirty="0" smtClean="0"/>
              <a:t> and </a:t>
            </a:r>
            <a:r>
              <a:rPr lang="es-ES_tradnl" dirty="0" err="1" smtClean="0"/>
              <a:t>clarifications</a:t>
            </a:r>
            <a:r>
              <a:rPr lang="es-ES_tradnl" dirty="0" smtClean="0"/>
              <a:t> as </a:t>
            </a:r>
            <a:r>
              <a:rPr lang="es-ES_tradnl" dirty="0" err="1" smtClean="0"/>
              <a:t>necessary</a:t>
            </a:r>
            <a:r>
              <a:rPr lang="es-ES_tradnl" dirty="0"/>
              <a:t>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26943" y="5133474"/>
            <a:ext cx="11183794" cy="5935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605359" y="5133474"/>
            <a:ext cx="1090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 smtClean="0"/>
              <a:t>Multiple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attachments</a:t>
            </a:r>
            <a:r>
              <a:rPr lang="es-ES_tradnl" sz="1600" dirty="0" smtClean="0"/>
              <a:t> are </a:t>
            </a:r>
            <a:r>
              <a:rPr lang="es-ES_tradnl" sz="1600" dirty="0" err="1" smtClean="0"/>
              <a:t>allowed</a:t>
            </a:r>
            <a:r>
              <a:rPr lang="es-ES_tradnl" sz="1600" dirty="0" smtClean="0"/>
              <a:t>. Once </a:t>
            </a:r>
            <a:r>
              <a:rPr lang="es-ES_tradnl" sz="1600" dirty="0" err="1" smtClean="0"/>
              <a:t>you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upload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first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one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you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will</a:t>
            </a:r>
            <a:r>
              <a:rPr lang="es-ES_tradnl" sz="1600" dirty="0" smtClean="0"/>
              <a:t> be </a:t>
            </a:r>
            <a:r>
              <a:rPr lang="es-ES_tradnl" sz="1600" dirty="0" err="1" smtClean="0"/>
              <a:t>offered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option</a:t>
            </a:r>
            <a:r>
              <a:rPr lang="es-ES_tradnl" sz="1600" dirty="0" smtClean="0"/>
              <a:t> to </a:t>
            </a:r>
            <a:r>
              <a:rPr lang="es-ES_tradnl" sz="1600" dirty="0" err="1" smtClean="0"/>
              <a:t>add</a:t>
            </a:r>
            <a:r>
              <a:rPr lang="es-ES_tradnl" sz="1600" dirty="0" smtClean="0"/>
              <a:t> a </a:t>
            </a:r>
            <a:r>
              <a:rPr lang="es-ES_tradnl" sz="1600" dirty="0" err="1" smtClean="0"/>
              <a:t>description</a:t>
            </a:r>
            <a:r>
              <a:rPr lang="es-ES_tradnl" sz="1600" dirty="0" smtClean="0"/>
              <a:t> of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uploaded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document</a:t>
            </a:r>
            <a:r>
              <a:rPr lang="es-ES_tradnl" sz="1600" dirty="0" smtClean="0"/>
              <a:t> and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option</a:t>
            </a:r>
            <a:r>
              <a:rPr lang="es-ES_tradnl" sz="1600" dirty="0" smtClean="0"/>
              <a:t> ‘</a:t>
            </a:r>
            <a:r>
              <a:rPr lang="es-ES_tradnl" sz="1600" i="1" dirty="0" err="1" smtClean="0"/>
              <a:t>Add</a:t>
            </a:r>
            <a:r>
              <a:rPr lang="es-ES_tradnl" sz="1600" i="1" dirty="0" smtClean="0"/>
              <a:t> a new file</a:t>
            </a:r>
            <a:r>
              <a:rPr lang="es-ES_tradnl" sz="1600" dirty="0" smtClean="0"/>
              <a:t>’.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08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15. </a:t>
            </a:r>
            <a:r>
              <a:rPr lang="en-US" dirty="0" smtClean="0">
                <a:solidFill>
                  <a:schemeClr val="bg1"/>
                </a:solidFill>
              </a:rPr>
              <a:t>SUBMISSION. SUBMIT THE REPORT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22" y="901237"/>
            <a:ext cx="8375032" cy="595928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704667" y="1354667"/>
            <a:ext cx="4165600" cy="2319866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271933" y="1777999"/>
            <a:ext cx="3217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Once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‘</a:t>
            </a:r>
            <a:r>
              <a:rPr lang="es-ES_tradnl" i="1" dirty="0" err="1" smtClean="0"/>
              <a:t>Submit</a:t>
            </a:r>
            <a:r>
              <a:rPr lang="es-ES_tradnl" dirty="0" smtClean="0"/>
              <a:t>’,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be </a:t>
            </a:r>
            <a:r>
              <a:rPr lang="es-ES_tradnl" dirty="0" err="1" smtClean="0"/>
              <a:t>able</a:t>
            </a:r>
            <a:r>
              <a:rPr lang="es-ES_tradnl" dirty="0" smtClean="0"/>
              <a:t> to </a:t>
            </a:r>
            <a:r>
              <a:rPr lang="es-ES_tradnl" dirty="0" err="1" smtClean="0"/>
              <a:t>make</a:t>
            </a:r>
            <a:r>
              <a:rPr lang="es-ES_tradnl" dirty="0" smtClean="0"/>
              <a:t> </a:t>
            </a:r>
            <a:r>
              <a:rPr lang="es-ES_tradnl" dirty="0" err="1" smtClean="0"/>
              <a:t>further</a:t>
            </a:r>
            <a:r>
              <a:rPr lang="es-ES_tradnl" dirty="0" smtClean="0"/>
              <a:t> </a:t>
            </a:r>
            <a:r>
              <a:rPr lang="es-ES_tradnl" dirty="0" err="1" smtClean="0"/>
              <a:t>modifications</a:t>
            </a:r>
            <a:r>
              <a:rPr lang="es-ES_tradnl" dirty="0" smtClean="0"/>
              <a:t>,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be </a:t>
            </a:r>
            <a:r>
              <a:rPr lang="es-ES_tradnl" dirty="0" err="1" smtClean="0"/>
              <a:t>able</a:t>
            </a:r>
            <a:r>
              <a:rPr lang="es-ES_tradnl" dirty="0" smtClean="0"/>
              <a:t> to </a:t>
            </a:r>
            <a:r>
              <a:rPr lang="es-ES_tradnl" dirty="0" err="1" smtClean="0"/>
              <a:t>print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report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save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pdf</a:t>
            </a:r>
            <a:r>
              <a:rPr lang="es-ES_tradnl" dirty="0" smtClean="0"/>
              <a:t>.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16. </a:t>
            </a:r>
            <a:r>
              <a:rPr lang="en-US" dirty="0" smtClean="0">
                <a:solidFill>
                  <a:schemeClr val="bg1"/>
                </a:solidFill>
              </a:rPr>
              <a:t>BEWARE: Once you click on the ‘</a:t>
            </a:r>
            <a:r>
              <a:rPr lang="en-US" i="1" dirty="0" smtClean="0">
                <a:solidFill>
                  <a:schemeClr val="bg1"/>
                </a:solidFill>
              </a:rPr>
              <a:t>SUBMIT</a:t>
            </a:r>
            <a:r>
              <a:rPr lang="en-US" dirty="0" smtClean="0">
                <a:solidFill>
                  <a:schemeClr val="bg1"/>
                </a:solidFill>
              </a:rPr>
              <a:t>’ button you will not be able to make any further change to the report.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55" y="1127437"/>
            <a:ext cx="8105859" cy="573056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129974" y="1732546"/>
            <a:ext cx="2313437" cy="1136669"/>
          </a:xfrm>
          <a:prstGeom prst="wedgeEllipseCallout">
            <a:avLst>
              <a:gd name="adj1" fmla="val -37064"/>
              <a:gd name="adj2" fmla="val 5279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434774" y="1995277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message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pop up.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17. </a:t>
            </a:r>
            <a:r>
              <a:rPr lang="en-US" dirty="0" smtClean="0">
                <a:solidFill>
                  <a:schemeClr val="bg1"/>
                </a:solidFill>
              </a:rPr>
              <a:t>ONCE SUBMITTED, PRINT, SIGN AND SEND.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64" y="1159976"/>
            <a:ext cx="10058400" cy="523422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721600" y="3118617"/>
            <a:ext cx="2449095" cy="1540933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077200" y="340648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‘</a:t>
            </a:r>
            <a:r>
              <a:rPr lang="es-ES_tradnl" i="1" dirty="0" smtClean="0"/>
              <a:t>PRINT THE FULL REPORT</a:t>
            </a:r>
            <a:r>
              <a:rPr lang="es-ES_tradnl" dirty="0" smtClean="0"/>
              <a:t>’ to </a:t>
            </a:r>
            <a:r>
              <a:rPr lang="es-ES_tradnl" dirty="0" err="1" smtClean="0"/>
              <a:t>print</a:t>
            </a:r>
            <a:r>
              <a:rPr lang="es-ES_tradnl" dirty="0" smtClean="0"/>
              <a:t> a </a:t>
            </a:r>
            <a:r>
              <a:rPr lang="es-ES_tradnl" dirty="0" err="1" smtClean="0"/>
              <a:t>copy</a:t>
            </a:r>
            <a:r>
              <a:rPr lang="es-ES_tradnl" dirty="0" smtClean="0"/>
              <a:t>.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18. </a:t>
            </a:r>
            <a:r>
              <a:rPr lang="en-US" dirty="0" smtClean="0">
                <a:solidFill>
                  <a:schemeClr val="bg1"/>
                </a:solidFill>
              </a:rPr>
              <a:t>SIGN AND SEND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734" y="2709333"/>
            <a:ext cx="1085426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>
                <a:solidFill>
                  <a:schemeClr val="bg1"/>
                </a:solidFill>
              </a:rPr>
              <a:t>Print</a:t>
            </a:r>
            <a:r>
              <a:rPr lang="es-ES_tradnl" sz="2400" dirty="0">
                <a:solidFill>
                  <a:schemeClr val="bg1"/>
                </a:solidFill>
              </a:rPr>
              <a:t> the </a:t>
            </a:r>
            <a:r>
              <a:rPr lang="es-ES_tradnl" sz="2400" dirty="0" err="1" smtClean="0">
                <a:solidFill>
                  <a:schemeClr val="bg1"/>
                </a:solidFill>
              </a:rPr>
              <a:t>completed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>
                <a:solidFill>
                  <a:schemeClr val="bg1"/>
                </a:solidFill>
              </a:rPr>
              <a:t>form</a:t>
            </a:r>
            <a:r>
              <a:rPr lang="es-ES_tradnl" sz="2400" dirty="0">
                <a:solidFill>
                  <a:schemeClr val="bg1"/>
                </a:solidFill>
              </a:rPr>
              <a:t>, </a:t>
            </a:r>
            <a:r>
              <a:rPr lang="es-ES_tradnl" sz="2400" dirty="0" err="1" smtClean="0">
                <a:solidFill>
                  <a:schemeClr val="bg1"/>
                </a:solidFill>
              </a:rPr>
              <a:t>have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it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signed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by</a:t>
            </a:r>
            <a:r>
              <a:rPr lang="es-ES_tradnl" sz="2400" dirty="0" smtClean="0">
                <a:solidFill>
                  <a:schemeClr val="bg1"/>
                </a:solidFill>
              </a:rPr>
              <a:t> a </a:t>
            </a:r>
            <a:r>
              <a:rPr lang="es-ES_tradnl" sz="2400" dirty="0" err="1" smtClean="0">
                <a:solidFill>
                  <a:schemeClr val="bg1"/>
                </a:solidFill>
              </a:rPr>
              <a:t>government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official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who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authorized</a:t>
            </a:r>
            <a:r>
              <a:rPr lang="es-ES_tradnl" sz="2400" dirty="0" smtClean="0">
                <a:solidFill>
                  <a:schemeClr val="bg1"/>
                </a:solidFill>
              </a:rPr>
              <a:t> to </a:t>
            </a:r>
            <a:r>
              <a:rPr lang="es-ES_tradnl" sz="2400" dirty="0" err="1" smtClean="0">
                <a:solidFill>
                  <a:schemeClr val="bg1"/>
                </a:solidFill>
              </a:rPr>
              <a:t>sign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it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on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behalf</a:t>
            </a:r>
            <a:r>
              <a:rPr lang="es-ES_tradnl" sz="2400" dirty="0" smtClean="0">
                <a:solidFill>
                  <a:schemeClr val="bg1"/>
                </a:solidFill>
              </a:rPr>
              <a:t> of </a:t>
            </a:r>
            <a:r>
              <a:rPr lang="es-ES_tradnl" sz="2400" dirty="0" err="1" smtClean="0">
                <a:solidFill>
                  <a:schemeClr val="bg1"/>
                </a:solidFill>
              </a:rPr>
              <a:t>your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government</a:t>
            </a:r>
            <a:r>
              <a:rPr lang="es-ES_tradnl" sz="2400" dirty="0" smtClean="0">
                <a:solidFill>
                  <a:schemeClr val="bg1"/>
                </a:solidFill>
              </a:rPr>
              <a:t> and </a:t>
            </a:r>
            <a:r>
              <a:rPr lang="es-ES_tradnl" sz="2400" dirty="0" err="1">
                <a:solidFill>
                  <a:schemeClr val="bg1"/>
                </a:solidFill>
              </a:rPr>
              <a:t>send</a:t>
            </a:r>
            <a:r>
              <a:rPr lang="es-ES_tradnl" sz="2400" dirty="0">
                <a:solidFill>
                  <a:schemeClr val="bg1"/>
                </a:solidFill>
              </a:rPr>
              <a:t> </a:t>
            </a:r>
            <a:r>
              <a:rPr lang="es-ES_tradnl" sz="2400" dirty="0" err="1">
                <a:solidFill>
                  <a:schemeClr val="bg1"/>
                </a:solidFill>
              </a:rPr>
              <a:t>it</a:t>
            </a:r>
            <a:r>
              <a:rPr lang="es-ES_tradnl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to the following address: </a:t>
            </a:r>
            <a:r>
              <a:rPr lang="en-US" sz="2400" i="1" dirty="0">
                <a:solidFill>
                  <a:schemeClr val="bg1"/>
                </a:solidFill>
              </a:rPr>
              <a:t>UNESCO, Section of the Diversity of Cultural Expressions, 7, Place </a:t>
            </a:r>
            <a:r>
              <a:rPr lang="en-US" sz="2400" i="1" dirty="0" err="1">
                <a:solidFill>
                  <a:schemeClr val="bg1"/>
                </a:solidFill>
              </a:rPr>
              <a:t>Fontenoy</a:t>
            </a:r>
            <a:r>
              <a:rPr lang="en-US" sz="2400" i="1" dirty="0">
                <a:solidFill>
                  <a:schemeClr val="bg1"/>
                </a:solidFill>
              </a:rPr>
              <a:t> 75352 Paris 07 SP, France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Next </a:t>
            </a:r>
            <a:r>
              <a:rPr lang="en-US" sz="2400" dirty="0">
                <a:solidFill>
                  <a:schemeClr val="bg1"/>
                </a:solidFill>
              </a:rPr>
              <a:t>statutory submission deadline is </a:t>
            </a:r>
            <a:r>
              <a:rPr lang="en-US" sz="4000" b="1" dirty="0">
                <a:solidFill>
                  <a:schemeClr val="bg1"/>
                </a:solidFill>
              </a:rPr>
              <a:t>30 April 2016</a:t>
            </a:r>
            <a:r>
              <a:rPr lang="en-US" sz="2400" dirty="0">
                <a:solidFill>
                  <a:schemeClr val="bg1"/>
                </a:solidFill>
              </a:rPr>
              <a:t>, but can be extended to </a:t>
            </a:r>
            <a:r>
              <a:rPr lang="en-US" sz="4000" b="1" dirty="0">
                <a:solidFill>
                  <a:schemeClr val="bg1"/>
                </a:solidFill>
              </a:rPr>
              <a:t>30 June 201</a:t>
            </a:r>
            <a:r>
              <a:rPr lang="en-US" sz="4000" dirty="0">
                <a:solidFill>
                  <a:schemeClr val="bg1"/>
                </a:solidFill>
              </a:rPr>
              <a:t>6 </a:t>
            </a:r>
            <a:r>
              <a:rPr lang="en-US" sz="2400" dirty="0">
                <a:solidFill>
                  <a:schemeClr val="bg1"/>
                </a:solidFill>
              </a:rPr>
              <a:t>for Parties requiring additional time for consultations.</a:t>
            </a:r>
            <a:endParaRPr lang="es-ES_tradnl" sz="2400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2779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9600" b="1" dirty="0" smtClean="0">
                <a:solidFill>
                  <a:schemeClr val="bg1"/>
                </a:solidFill>
              </a:rPr>
              <a:t>THANK YOU</a:t>
            </a:r>
            <a:endParaRPr lang="fr-FR" sz="9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5132204"/>
            <a:ext cx="10515600" cy="985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chemeClr val="bg1"/>
                </a:solidFill>
              </a:rPr>
              <a:t>For any enquiries, </a:t>
            </a:r>
            <a:r>
              <a:rPr lang="en-US" i="1" dirty="0">
                <a:solidFill>
                  <a:schemeClr val="bg1"/>
                </a:solidFill>
              </a:rPr>
              <a:t>please contact the UNESCO Secretariat at </a:t>
            </a:r>
            <a:r>
              <a:rPr lang="en-US" i="1" dirty="0">
                <a:solidFill>
                  <a:schemeClr val="bg1"/>
                </a:solidFill>
                <a:hlinkClick r:id="rId3"/>
              </a:rPr>
              <a:t>reports2005@unesco.org</a:t>
            </a:r>
            <a:endParaRPr lang="fr-FR" i="1" dirty="0">
              <a:solidFill>
                <a:schemeClr val="bg1"/>
              </a:solidFill>
            </a:endParaRPr>
          </a:p>
          <a:p>
            <a:pPr algn="ctr"/>
            <a:endParaRPr lang="fr-FR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60084" y="225128"/>
            <a:ext cx="966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STEP 1. </a:t>
            </a:r>
            <a:r>
              <a:rPr lang="es-ES_tradnl" dirty="0" smtClean="0">
                <a:solidFill>
                  <a:schemeClr val="bg1"/>
                </a:solidFill>
              </a:rPr>
              <a:t>WHERE TO FIND THE FORM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0084" y="620859"/>
            <a:ext cx="9668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Go to ‘Submit Report’. </a:t>
            </a:r>
            <a:r>
              <a:rPr lang="en-US" sz="1600" i="1" u="sng" dirty="0">
                <a:solidFill>
                  <a:schemeClr val="bg1"/>
                </a:solidFill>
                <a:hlinkClick r:id="rId2"/>
              </a:rPr>
              <a:t>http://en.unesco.org/creativity/monitoring-and-reporting/periodic-reports/submit-report</a:t>
            </a:r>
            <a:endParaRPr lang="fr-FR" sz="16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0" y="1066802"/>
            <a:ext cx="10058400" cy="6612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2. </a:t>
            </a:r>
            <a:r>
              <a:rPr lang="en-US" dirty="0" smtClean="0">
                <a:solidFill>
                  <a:schemeClr val="bg1"/>
                </a:solidFill>
              </a:rPr>
              <a:t>CREATE YOUR ACCOUNT /REGISTRATION FORM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9" y="850438"/>
            <a:ext cx="8785988" cy="6245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3. </a:t>
            </a:r>
            <a:r>
              <a:rPr lang="en-US" dirty="0" smtClean="0">
                <a:solidFill>
                  <a:schemeClr val="bg1"/>
                </a:solidFill>
              </a:rPr>
              <a:t>FILL IN THE REGISTRATION FORM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3" y="1007576"/>
            <a:ext cx="10058400" cy="5618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25" y="3265016"/>
            <a:ext cx="3735598" cy="2930009"/>
          </a:xfrm>
          <a:prstGeom prst="rect">
            <a:avLst/>
          </a:prstGeom>
          <a:ln>
            <a:solidFill>
              <a:srgbClr val="31859C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8456402" y="2570205"/>
            <a:ext cx="3735598" cy="438817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550186" y="2629188"/>
            <a:ext cx="3641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Once </a:t>
            </a:r>
            <a:r>
              <a:rPr lang="es-ES_tradnl" sz="1600" dirty="0" err="1" smtClean="0"/>
              <a:t>filled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click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on</a:t>
            </a:r>
            <a:r>
              <a:rPr lang="es-ES_tradnl" sz="1600" dirty="0" smtClean="0"/>
              <a:t> ‘</a:t>
            </a:r>
            <a:r>
              <a:rPr lang="es-ES_tradnl" sz="1600" i="1" dirty="0" err="1" smtClean="0"/>
              <a:t>Create</a:t>
            </a:r>
            <a:r>
              <a:rPr lang="es-ES_tradnl" sz="1600" i="1" dirty="0" smtClean="0"/>
              <a:t> new </a:t>
            </a:r>
            <a:r>
              <a:rPr lang="es-ES_tradnl" sz="1600" i="1" dirty="0" err="1" smtClean="0"/>
              <a:t>account</a:t>
            </a:r>
            <a:r>
              <a:rPr lang="es-ES_tradnl" sz="1600" dirty="0" smtClean="0"/>
              <a:t>’</a:t>
            </a:r>
            <a:endParaRPr lang="fr-FR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4. </a:t>
            </a:r>
            <a:r>
              <a:rPr lang="en-US" dirty="0" smtClean="0">
                <a:solidFill>
                  <a:schemeClr val="bg1"/>
                </a:solidFill>
              </a:rPr>
              <a:t>REGISTRATION SUCCESSFUL. NOW YOU CAN START THE REPORT!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49" y="1007576"/>
            <a:ext cx="966110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80000" y="2624667"/>
            <a:ext cx="3166533" cy="965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48667" y="3064933"/>
            <a:ext cx="1083733" cy="406400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25535" y="2774203"/>
            <a:ext cx="276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Registration</a:t>
            </a:r>
            <a:r>
              <a:rPr lang="es-ES_tradnl" dirty="0" smtClean="0"/>
              <a:t> </a:t>
            </a:r>
            <a:r>
              <a:rPr lang="es-ES_tradnl" dirty="0" err="1" smtClean="0"/>
              <a:t>successful</a:t>
            </a:r>
            <a:r>
              <a:rPr lang="es-ES_tradnl" dirty="0" smtClean="0"/>
              <a:t>. </a:t>
            </a:r>
            <a:r>
              <a:rPr lang="es-ES_tradnl" dirty="0" err="1" smtClean="0"/>
              <a:t>You</a:t>
            </a:r>
            <a:r>
              <a:rPr lang="es-ES_tradnl" dirty="0" smtClean="0"/>
              <a:t> are </a:t>
            </a:r>
            <a:r>
              <a:rPr lang="es-ES_tradnl" dirty="0" err="1" smtClean="0"/>
              <a:t>now</a:t>
            </a:r>
            <a:r>
              <a:rPr lang="es-ES_tradnl" dirty="0" smtClean="0"/>
              <a:t> </a:t>
            </a:r>
            <a:r>
              <a:rPr lang="es-ES_tradnl" dirty="0" err="1" smtClean="0"/>
              <a:t>logged</a:t>
            </a:r>
            <a:r>
              <a:rPr lang="es-ES_tradnl" dirty="0" smtClean="0"/>
              <a:t> in.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27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382250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5. </a:t>
            </a:r>
            <a:r>
              <a:rPr lang="en-US" dirty="0" smtClean="0">
                <a:solidFill>
                  <a:schemeClr val="bg1"/>
                </a:solidFill>
              </a:rPr>
              <a:t>CLICK ON ‘CREATE NEW PERIODIC REPORT’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49" y="908720"/>
            <a:ext cx="966110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4089" y="406313"/>
            <a:ext cx="94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STEP 6. </a:t>
            </a:r>
            <a:r>
              <a:rPr lang="en-US" dirty="0" smtClean="0">
                <a:solidFill>
                  <a:schemeClr val="bg1"/>
                </a:solidFill>
              </a:rPr>
              <a:t>WELCOME. ENTERING THE FORM.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7" y="1414133"/>
            <a:ext cx="7881713" cy="5636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848" y="767802"/>
            <a:ext cx="985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You have created a new periodic report and you will be able to edit it (before submission)</a:t>
            </a:r>
            <a:endParaRPr lang="fr-FR" i="1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55" y="5019481"/>
            <a:ext cx="2600688" cy="15718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73335" y="3871162"/>
            <a:ext cx="3735598" cy="1019662"/>
          </a:xfrm>
          <a:prstGeom prst="rect">
            <a:avLst/>
          </a:prstGeom>
          <a:gradFill flip="none" rotWithShape="1">
            <a:gsLst>
              <a:gs pos="100000">
                <a:srgbClr val="31859C"/>
              </a:gs>
              <a:gs pos="0">
                <a:schemeClr val="accent1">
                  <a:lumMod val="5000"/>
                  <a:lumOff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8585199" y="3996272"/>
            <a:ext cx="360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err="1" smtClean="0"/>
              <a:t>Read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all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information</a:t>
            </a:r>
            <a:r>
              <a:rPr lang="es-ES_tradnl" sz="2200" dirty="0" smtClean="0"/>
              <a:t> and </a:t>
            </a:r>
            <a:r>
              <a:rPr lang="es-ES_tradnl" sz="2200" dirty="0" err="1" smtClean="0"/>
              <a:t>click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on</a:t>
            </a:r>
            <a:r>
              <a:rPr lang="es-ES_tradnl" sz="2200" dirty="0" smtClean="0"/>
              <a:t> ‘</a:t>
            </a:r>
            <a:r>
              <a:rPr lang="es-ES_tradnl" sz="2200" i="1" dirty="0" err="1" smtClean="0"/>
              <a:t>Next</a:t>
            </a:r>
            <a:r>
              <a:rPr lang="es-ES_tradnl" sz="2200" i="1" dirty="0" smtClean="0"/>
              <a:t>’ </a:t>
            </a:r>
            <a:r>
              <a:rPr lang="es-ES_tradnl" sz="2200" dirty="0" smtClean="0"/>
              <a:t>to </a:t>
            </a:r>
            <a:r>
              <a:rPr lang="es-ES_tradnl" sz="2200" dirty="0" err="1" smtClean="0"/>
              <a:t>continue</a:t>
            </a:r>
            <a:r>
              <a:rPr lang="es-ES_tradnl" sz="2200" dirty="0" smtClean="0"/>
              <a:t>.</a:t>
            </a:r>
            <a:endParaRPr lang="fr-FR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80"/>
            <a:ext cx="2132550" cy="9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1383</Words>
  <Application>Microsoft Office PowerPoint</Application>
  <PresentationFormat>Custom</PresentationFormat>
  <Paragraphs>126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UNESCO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Sastre Portillo, Miriam</dc:creator>
  <cp:lastModifiedBy>UNESCO</cp:lastModifiedBy>
  <cp:revision>81</cp:revision>
  <dcterms:created xsi:type="dcterms:W3CDTF">2016-03-21T14:15:17Z</dcterms:created>
  <dcterms:modified xsi:type="dcterms:W3CDTF">2016-04-04T10:26:11Z</dcterms:modified>
</cp:coreProperties>
</file>