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2"/>
  </p:notesMasterIdLst>
  <p:handoutMasterIdLst>
    <p:handoutMasterId r:id="rId33"/>
  </p:handoutMasterIdLst>
  <p:sldIdLst>
    <p:sldId id="277" r:id="rId2"/>
    <p:sldId id="393" r:id="rId3"/>
    <p:sldId id="404" r:id="rId4"/>
    <p:sldId id="406" r:id="rId5"/>
    <p:sldId id="399" r:id="rId6"/>
    <p:sldId id="407" r:id="rId7"/>
    <p:sldId id="363" r:id="rId8"/>
    <p:sldId id="398" r:id="rId9"/>
    <p:sldId id="367" r:id="rId10"/>
    <p:sldId id="408" r:id="rId11"/>
    <p:sldId id="368" r:id="rId12"/>
    <p:sldId id="369" r:id="rId13"/>
    <p:sldId id="370" r:id="rId14"/>
    <p:sldId id="394" r:id="rId15"/>
    <p:sldId id="400" r:id="rId16"/>
    <p:sldId id="372" r:id="rId17"/>
    <p:sldId id="374" r:id="rId18"/>
    <p:sldId id="375" r:id="rId19"/>
    <p:sldId id="377" r:id="rId20"/>
    <p:sldId id="410" r:id="rId21"/>
    <p:sldId id="380" r:id="rId22"/>
    <p:sldId id="381" r:id="rId23"/>
    <p:sldId id="383" r:id="rId24"/>
    <p:sldId id="403" r:id="rId25"/>
    <p:sldId id="401" r:id="rId26"/>
    <p:sldId id="387" r:id="rId27"/>
    <p:sldId id="389" r:id="rId28"/>
    <p:sldId id="390" r:id="rId29"/>
    <p:sldId id="388" r:id="rId30"/>
    <p:sldId id="355" r:id="rId31"/>
  </p:sldIdLst>
  <p:sldSz cx="9144000" cy="6858000" type="screen4x3"/>
  <p:notesSz cx="6794500" cy="9931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2B8D"/>
    <a:srgbClr val="477D2F"/>
    <a:srgbClr val="007033"/>
    <a:srgbClr val="AF014C"/>
    <a:srgbClr val="D60093"/>
    <a:srgbClr val="B50143"/>
    <a:srgbClr val="AF0143"/>
    <a:srgbClr val="777777"/>
    <a:srgbClr val="990033"/>
    <a:srgbClr val="782C2A"/>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34615" autoAdjust="0"/>
    <p:restoredTop sz="78454" autoAdjust="0"/>
  </p:normalViewPr>
  <p:slideViewPr>
    <p:cSldViewPr snapToGrid="0">
      <p:cViewPr>
        <p:scale>
          <a:sx n="66" d="100"/>
          <a:sy n="66" d="100"/>
        </p:scale>
        <p:origin x="-2436" y="-468"/>
      </p:cViewPr>
      <p:guideLst>
        <p:guide orient="horz" pos="909"/>
        <p:guide pos="357"/>
      </p:guideLst>
    </p:cSldViewPr>
  </p:slideViewPr>
  <p:outlineViewPr>
    <p:cViewPr>
      <p:scale>
        <a:sx n="33" d="100"/>
        <a:sy n="33" d="100"/>
      </p:scale>
      <p:origin x="0" y="0"/>
    </p:cViewPr>
  </p:outlineViewPr>
  <p:notesTextViewPr>
    <p:cViewPr>
      <p:scale>
        <a:sx n="114" d="100"/>
        <a:sy n="114" d="100"/>
      </p:scale>
      <p:origin x="0" y="0"/>
    </p:cViewPr>
  </p:notesTextViewPr>
  <p:sorterViewPr>
    <p:cViewPr>
      <p:scale>
        <a:sx n="66" d="100"/>
        <a:sy n="66" d="100"/>
      </p:scale>
      <p:origin x="0" y="0"/>
    </p:cViewPr>
  </p:sorterViewPr>
  <p:notesViewPr>
    <p:cSldViewPr snapToGrid="0">
      <p:cViewPr>
        <p:scale>
          <a:sx n="75" d="100"/>
          <a:sy n="75" d="100"/>
        </p:scale>
        <p:origin x="-1421" y="955"/>
      </p:cViewPr>
      <p:guideLst>
        <p:guide orient="horz" pos="3128"/>
        <p:guide pos="214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024" cy="496571"/>
          </a:xfrm>
          <a:prstGeom prst="rect">
            <a:avLst/>
          </a:prstGeom>
        </p:spPr>
        <p:txBody>
          <a:bodyPr vert="horz" lIns="91440" tIns="45720" rIns="91440" bIns="45720" rtlCol="0"/>
          <a:lstStyle>
            <a:lvl1pPr algn="l">
              <a:defRPr sz="1200">
                <a:latin typeface="Arial" pitchFamily="34" charset="0"/>
                <a:cs typeface="+mn-cs"/>
              </a:defRPr>
            </a:lvl1pPr>
          </a:lstStyle>
          <a:p>
            <a:pPr>
              <a:defRPr/>
            </a:pPr>
            <a:endParaRPr lang="en-US" dirty="0"/>
          </a:p>
        </p:txBody>
      </p:sp>
      <p:sp>
        <p:nvSpPr>
          <p:cNvPr id="3" name="Date Placeholder 2"/>
          <p:cNvSpPr>
            <a:spLocks noGrp="1"/>
          </p:cNvSpPr>
          <p:nvPr>
            <p:ph type="dt" sz="quarter" idx="1"/>
          </p:nvPr>
        </p:nvSpPr>
        <p:spPr>
          <a:xfrm>
            <a:off x="3847890" y="0"/>
            <a:ext cx="2945024" cy="496571"/>
          </a:xfrm>
          <a:prstGeom prst="rect">
            <a:avLst/>
          </a:prstGeom>
        </p:spPr>
        <p:txBody>
          <a:bodyPr vert="horz" lIns="91440" tIns="45720" rIns="91440" bIns="45720" rtlCol="0"/>
          <a:lstStyle>
            <a:lvl1pPr algn="r">
              <a:defRPr sz="1200">
                <a:latin typeface="Arial" pitchFamily="34" charset="0"/>
                <a:cs typeface="+mn-cs"/>
              </a:defRPr>
            </a:lvl1pPr>
          </a:lstStyle>
          <a:p>
            <a:pPr>
              <a:defRPr/>
            </a:pPr>
            <a:fld id="{104D0D11-7C6C-40F3-A7BB-4024DC624BA7}" type="datetimeFigureOut">
              <a:rPr lang="en-US"/>
              <a:pPr>
                <a:defRPr/>
              </a:pPr>
              <a:t>1/23/2014</a:t>
            </a:fld>
            <a:endParaRPr lang="en-US" dirty="0"/>
          </a:p>
        </p:txBody>
      </p:sp>
      <p:sp>
        <p:nvSpPr>
          <p:cNvPr id="4" name="Footer Placeholder 3"/>
          <p:cNvSpPr>
            <a:spLocks noGrp="1"/>
          </p:cNvSpPr>
          <p:nvPr>
            <p:ph type="ftr" sz="quarter" idx="2"/>
          </p:nvPr>
        </p:nvSpPr>
        <p:spPr>
          <a:xfrm>
            <a:off x="0" y="9433234"/>
            <a:ext cx="2945024" cy="496571"/>
          </a:xfrm>
          <a:prstGeom prst="rect">
            <a:avLst/>
          </a:prstGeom>
        </p:spPr>
        <p:txBody>
          <a:bodyPr vert="horz" lIns="91440" tIns="45720" rIns="91440" bIns="45720" rtlCol="0" anchor="b"/>
          <a:lstStyle>
            <a:lvl1pPr algn="l">
              <a:defRPr sz="1200">
                <a:latin typeface="Arial" pitchFamily="34" charset="0"/>
                <a:cs typeface="+mn-cs"/>
              </a:defRPr>
            </a:lvl1pPr>
          </a:lstStyle>
          <a:p>
            <a:pPr>
              <a:defRPr/>
            </a:pPr>
            <a:endParaRPr lang="en-US" dirty="0"/>
          </a:p>
        </p:txBody>
      </p:sp>
      <p:sp>
        <p:nvSpPr>
          <p:cNvPr id="5" name="Slide Number Placeholder 4"/>
          <p:cNvSpPr>
            <a:spLocks noGrp="1"/>
          </p:cNvSpPr>
          <p:nvPr>
            <p:ph type="sldNum" sz="quarter" idx="3"/>
          </p:nvPr>
        </p:nvSpPr>
        <p:spPr>
          <a:xfrm>
            <a:off x="3847890" y="9433234"/>
            <a:ext cx="2945024" cy="496571"/>
          </a:xfrm>
          <a:prstGeom prst="rect">
            <a:avLst/>
          </a:prstGeom>
        </p:spPr>
        <p:txBody>
          <a:bodyPr vert="horz" lIns="91440" tIns="45720" rIns="91440" bIns="45720" rtlCol="0" anchor="b"/>
          <a:lstStyle>
            <a:lvl1pPr algn="r">
              <a:defRPr sz="1200">
                <a:latin typeface="Arial" pitchFamily="34" charset="0"/>
                <a:cs typeface="+mn-cs"/>
              </a:defRPr>
            </a:lvl1pPr>
          </a:lstStyle>
          <a:p>
            <a:pPr>
              <a:defRPr/>
            </a:pPr>
            <a:fld id="{DEB5F025-EC51-4217-A2F9-09DB8B113782}" type="slidenum">
              <a:rPr lang="en-US"/>
              <a:pPr>
                <a:defRPr/>
              </a:pPr>
              <a:t>‹#›</a:t>
            </a:fld>
            <a:endParaRPr lang="en-US" dirty="0"/>
          </a:p>
        </p:txBody>
      </p:sp>
    </p:spTree>
    <p:extLst>
      <p:ext uri="{BB962C8B-B14F-4D97-AF65-F5344CB8AC3E}">
        <p14:creationId xmlns:p14="http://schemas.microsoft.com/office/powerpoint/2010/main" val="3401866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45024" cy="4965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cs typeface="+mn-cs"/>
              </a:defRPr>
            </a:lvl1pPr>
          </a:lstStyle>
          <a:p>
            <a:pPr>
              <a:defRPr/>
            </a:pPr>
            <a:endParaRPr lang="en-GB" dirty="0"/>
          </a:p>
        </p:txBody>
      </p:sp>
      <p:sp>
        <p:nvSpPr>
          <p:cNvPr id="24579" name="Rectangle 3"/>
          <p:cNvSpPr>
            <a:spLocks noGrp="1" noChangeArrowheads="1"/>
          </p:cNvSpPr>
          <p:nvPr>
            <p:ph type="dt" idx="1"/>
          </p:nvPr>
        </p:nvSpPr>
        <p:spPr bwMode="auto">
          <a:xfrm>
            <a:off x="3847890" y="0"/>
            <a:ext cx="2945024" cy="4965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cs typeface="+mn-cs"/>
              </a:defRPr>
            </a:lvl1pPr>
          </a:lstStyle>
          <a:p>
            <a:pPr>
              <a:defRPr/>
            </a:pPr>
            <a:fld id="{CCAB6A2D-8844-4644-8534-DD9D072CB7B2}" type="datetimeFigureOut">
              <a:rPr lang="en-GB"/>
              <a:pPr>
                <a:defRPr/>
              </a:pPr>
              <a:t>23/01/2014</a:t>
            </a:fld>
            <a:endParaRPr lang="en-GB" dirty="0"/>
          </a:p>
        </p:txBody>
      </p:sp>
      <p:sp>
        <p:nvSpPr>
          <p:cNvPr id="35844" name="Rectangle 4"/>
          <p:cNvSpPr>
            <a:spLocks noGrp="1" noRot="1" noChangeAspect="1" noChangeArrowheads="1" noTextEdit="1"/>
          </p:cNvSpPr>
          <p:nvPr>
            <p:ph type="sldImg" idx="2"/>
          </p:nvPr>
        </p:nvSpPr>
        <p:spPr bwMode="auto">
          <a:xfrm>
            <a:off x="915988" y="746125"/>
            <a:ext cx="4962525" cy="3722688"/>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679133" y="4718214"/>
            <a:ext cx="5436235" cy="446912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4582" name="Rectangle 6"/>
          <p:cNvSpPr>
            <a:spLocks noGrp="1" noChangeArrowheads="1"/>
          </p:cNvSpPr>
          <p:nvPr>
            <p:ph type="ftr" sz="quarter" idx="4"/>
          </p:nvPr>
        </p:nvSpPr>
        <p:spPr bwMode="auto">
          <a:xfrm>
            <a:off x="0" y="9433234"/>
            <a:ext cx="2945024" cy="49657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cs typeface="+mn-cs"/>
              </a:defRPr>
            </a:lvl1pPr>
          </a:lstStyle>
          <a:p>
            <a:pPr>
              <a:defRPr/>
            </a:pPr>
            <a:endParaRPr lang="en-GB" dirty="0"/>
          </a:p>
        </p:txBody>
      </p:sp>
      <p:sp>
        <p:nvSpPr>
          <p:cNvPr id="24583" name="Rectangle 7"/>
          <p:cNvSpPr>
            <a:spLocks noGrp="1" noChangeArrowheads="1"/>
          </p:cNvSpPr>
          <p:nvPr>
            <p:ph type="sldNum" sz="quarter" idx="5"/>
          </p:nvPr>
        </p:nvSpPr>
        <p:spPr bwMode="auto">
          <a:xfrm>
            <a:off x="3847890" y="9433234"/>
            <a:ext cx="2945024" cy="49657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cs typeface="+mn-cs"/>
              </a:defRPr>
            </a:lvl1pPr>
          </a:lstStyle>
          <a:p>
            <a:pPr>
              <a:defRPr/>
            </a:pPr>
            <a:fld id="{AFB74886-D140-4111-B123-0AA3E0570759}" type="slidenum">
              <a:rPr lang="en-GB"/>
              <a:pPr>
                <a:defRPr/>
              </a:pPr>
              <a:t>‹#›</a:t>
            </a:fld>
            <a:endParaRPr lang="en-GB" dirty="0"/>
          </a:p>
        </p:txBody>
      </p:sp>
    </p:spTree>
    <p:extLst>
      <p:ext uri="{BB962C8B-B14F-4D97-AF65-F5344CB8AC3E}">
        <p14:creationId xmlns:p14="http://schemas.microsoft.com/office/powerpoint/2010/main" val="1928747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a:ln/>
        </p:spPr>
      </p:sp>
      <p:sp>
        <p:nvSpPr>
          <p:cNvPr id="36867" name="Espace réservé des commentaires 2"/>
          <p:cNvSpPr>
            <a:spLocks noGrp="1"/>
          </p:cNvSpPr>
          <p:nvPr>
            <p:ph type="body" idx="1"/>
          </p:nvPr>
        </p:nvSpPr>
        <p:spPr>
          <a:noFill/>
          <a:ln/>
        </p:spPr>
        <p:txBody>
          <a:bodyPr/>
          <a:lstStyle/>
          <a:p>
            <a:r>
              <a:rPr lang="fr-FR" altLang="en-US" dirty="0" smtClean="0"/>
              <a:t>[Présentez-vous.] </a:t>
            </a:r>
          </a:p>
          <a:p>
            <a:r>
              <a:rPr lang="fr-FR" altLang="en-US" dirty="0" smtClean="0"/>
              <a:t>[Demandez aux participants d’éteindre leur téléphone mobile.] </a:t>
            </a:r>
          </a:p>
          <a:p>
            <a:endParaRPr lang="fr-FR"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altLang="en-US" b="1" dirty="0" smtClean="0"/>
              <a:t>L’Éducation pour tous </a:t>
            </a:r>
            <a:r>
              <a:rPr lang="fr-FR" altLang="en-US" dirty="0" smtClean="0"/>
              <a:t>est une initiative mondiale conduite par l’UNESCO. Les six objectifs de l’EPT</a:t>
            </a:r>
            <a:r>
              <a:rPr lang="fr-FR" altLang="en-US" baseline="0" dirty="0" smtClean="0"/>
              <a:t> </a:t>
            </a:r>
            <a:r>
              <a:rPr lang="fr-FR" altLang="en-US" dirty="0" smtClean="0"/>
              <a:t>ont été fixés par 164 gouvernements à Dakar (Sénégal), en 2000, avec 2015 pour</a:t>
            </a:r>
            <a:r>
              <a:rPr lang="fr-FR" altLang="en-US" baseline="0" dirty="0" smtClean="0"/>
              <a:t> échéance</a:t>
            </a:r>
            <a:r>
              <a:rPr lang="fr-FR" altLang="en-US" dirty="0" smtClean="0"/>
              <a:t>. Chaque année, le Rapport mondial de suivi sur l’EPT évalue les progrès réalisés en direction de ces objectifs. Le Rapport de cette année s’intéresse également aux grands enjeux auxquels il faudra faire face après 2015.</a:t>
            </a:r>
          </a:p>
          <a:p>
            <a:pPr marL="0" marR="0" indent="0" algn="l" defTabSz="914400" rtl="0" eaLnBrk="0" fontAlgn="base" latinLnBrk="0" hangingPunct="0">
              <a:lnSpc>
                <a:spcPct val="100000"/>
              </a:lnSpc>
              <a:spcBef>
                <a:spcPct val="30000"/>
              </a:spcBef>
              <a:spcAft>
                <a:spcPct val="0"/>
              </a:spcAft>
              <a:buClrTx/>
              <a:buSzTx/>
              <a:buFontTx/>
              <a:buNone/>
              <a:tabLst/>
              <a:defRPr/>
            </a:pPr>
            <a:endParaRPr lang="fr-FR"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altLang="en-US" dirty="0" smtClean="0"/>
              <a:t>Chaque année, le rapport est consacré à un thème particulièrement important et pertinent. Le thème de cette année est la crise</a:t>
            </a:r>
            <a:r>
              <a:rPr lang="fr-FR" altLang="en-US" baseline="0" dirty="0" smtClean="0"/>
              <a:t> </a:t>
            </a:r>
            <a:r>
              <a:rPr lang="fr-FR" altLang="en-US" dirty="0" smtClean="0"/>
              <a:t>mondiale de l’apprentissage et le rôle décisif que jouent les enseignants pour que tous les enfants, même défavorisés, </a:t>
            </a:r>
            <a:r>
              <a:rPr lang="fr-FR" altLang="en-US" dirty="0" smtClean="0">
                <a:solidFill>
                  <a:srgbClr val="000000"/>
                </a:solidFill>
              </a:rPr>
              <a:t>reçoivent une</a:t>
            </a:r>
            <a:r>
              <a:rPr lang="fr-FR" altLang="en-US" baseline="0" dirty="0" smtClean="0">
                <a:solidFill>
                  <a:srgbClr val="000000"/>
                </a:solidFill>
              </a:rPr>
              <a:t> éducation</a:t>
            </a:r>
            <a:r>
              <a:rPr lang="fr-FR" altLang="en-US" dirty="0" smtClean="0"/>
              <a:t>. </a:t>
            </a:r>
          </a:p>
        </p:txBody>
      </p:sp>
      <p:sp>
        <p:nvSpPr>
          <p:cNvPr id="34820" name="Espace réservé du numéro de diapositive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DE171B5E-FD11-40B0-9068-1AF0D3EC6BDA}" type="slidenum">
              <a:rPr lang="en-GB" altLang="en-US" smtClean="0"/>
              <a:pPr>
                <a:defRPr/>
              </a:pPr>
              <a:t>1</a:t>
            </a:fld>
            <a:endParaRPr lang="en-GB"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altLang="en-US" b="1" dirty="0" smtClean="0"/>
              <a:t>Les objectifs post-2015 doivent garantir que personne ne sera laissé de côté par manque de ressources.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fr-FR" dirty="0" smtClean="0"/>
          </a:p>
          <a:p>
            <a:pPr marL="0" indent="0">
              <a:buNone/>
              <a:defRPr/>
            </a:pPr>
            <a:r>
              <a:rPr lang="fr-FR" altLang="en-US" dirty="0" smtClean="0"/>
              <a:t>Après 2015, les cibles de financement doivent engager les pays à allouer : </a:t>
            </a:r>
          </a:p>
          <a:p>
            <a:pPr marL="0" indent="0">
              <a:buNone/>
              <a:defRPr/>
            </a:pPr>
            <a:r>
              <a:rPr lang="fr-FR" altLang="en-US" dirty="0"/>
              <a:t>a</a:t>
            </a:r>
            <a:r>
              <a:rPr lang="fr-FR" altLang="en-US" dirty="0" smtClean="0"/>
              <a:t>u moins 6 % de leur PIB à l’éducation ; seuls 41 d’entre eux avaient atteint ce niveau en 2011 </a:t>
            </a:r>
          </a:p>
          <a:p>
            <a:pPr>
              <a:defRPr/>
            </a:pPr>
            <a:r>
              <a:rPr lang="fr-FR" altLang="en-US" dirty="0"/>
              <a:t>a</a:t>
            </a:r>
            <a:r>
              <a:rPr lang="fr-FR" altLang="en-US" dirty="0" smtClean="0"/>
              <a:t>u moins 20 % de leur budget à l’éducation</a:t>
            </a:r>
            <a:r>
              <a:rPr lang="fr-FR" altLang="en-US" baseline="0" dirty="0" smtClean="0"/>
              <a:t> ;</a:t>
            </a:r>
            <a:r>
              <a:rPr lang="fr-FR" altLang="en-US" dirty="0" smtClean="0"/>
              <a:t> seuls 25 d’entre eux avaient atteint ce niveau en 2011 </a:t>
            </a:r>
          </a:p>
          <a:p>
            <a:pPr marL="0" indent="0">
              <a:buNone/>
              <a:defRPr/>
            </a:pPr>
            <a:endParaRPr lang="fr-FR" altLang="en-US" dirty="0" smtClean="0"/>
          </a:p>
          <a:p>
            <a:pPr marL="0" indent="0">
              <a:buNone/>
              <a:defRPr/>
            </a:pPr>
            <a:r>
              <a:rPr lang="fr-FR" altLang="en-US" dirty="0"/>
              <a:t>Les cibles de financement doivent aussi s’appliquer aux donateurs, de sorte que tous les bailleurs de fonds soient tenus de respecter leurs promesses. </a:t>
            </a:r>
            <a:endParaRPr lang="fr-FR" altLang="en-US" dirty="0" smtClean="0"/>
          </a:p>
          <a:p>
            <a:endParaRPr lang="fr-FR" dirty="0"/>
          </a:p>
        </p:txBody>
      </p:sp>
      <p:sp>
        <p:nvSpPr>
          <p:cNvPr id="4" name="Slide Number Placeholder 3"/>
          <p:cNvSpPr>
            <a:spLocks noGrp="1"/>
          </p:cNvSpPr>
          <p:nvPr>
            <p:ph type="sldNum" sz="quarter" idx="10"/>
          </p:nvPr>
        </p:nvSpPr>
        <p:spPr/>
        <p:txBody>
          <a:bodyPr/>
          <a:lstStyle/>
          <a:p>
            <a:pPr>
              <a:defRPr/>
            </a:pPr>
            <a:fld id="{AFB74886-D140-4111-B123-0AA3E0570759}" type="slidenum">
              <a:rPr lang="en-GB" smtClean="0"/>
              <a:pPr>
                <a:defRPr/>
              </a:pPr>
              <a:t>10</a:t>
            </a:fld>
            <a:endParaRPr lang="en-GB" dirty="0"/>
          </a:p>
        </p:txBody>
      </p:sp>
    </p:spTree>
    <p:extLst>
      <p:ext uri="{BB962C8B-B14F-4D97-AF65-F5344CB8AC3E}">
        <p14:creationId xmlns:p14="http://schemas.microsoft.com/office/powerpoint/2010/main" val="1095874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r>
              <a:rPr lang="fr-FR" altLang="en-US" dirty="0" smtClean="0"/>
              <a:t>Cette année, le Rapport se</a:t>
            </a:r>
            <a:r>
              <a:rPr lang="fr-FR" altLang="en-US" baseline="0" dirty="0" smtClean="0"/>
              <a:t> consacre plus particulièrement au </a:t>
            </a:r>
            <a:r>
              <a:rPr lang="fr-FR" altLang="en-US" dirty="0" smtClean="0"/>
              <a:t>sixième objectif de l’Éducation pour tous – améliorer la qualité de l’éducation et veiller à obtenir </a:t>
            </a:r>
            <a:r>
              <a:rPr lang="fr-FR" altLang="en-US" dirty="0"/>
              <a:t>pour tous des résultats d’apprentissage </a:t>
            </a:r>
            <a:r>
              <a:rPr lang="fr-FR" altLang="en-US" dirty="0" smtClean="0"/>
              <a:t>quantifiables</a:t>
            </a:r>
            <a:r>
              <a:rPr lang="fr-FR" altLang="en-US" baseline="0" dirty="0" smtClean="0"/>
              <a:t>.</a:t>
            </a:r>
          </a:p>
          <a:p>
            <a:endParaRPr lang="fr-FR" altLang="en-US" baseline="0" dirty="0" smtClean="0"/>
          </a:p>
          <a:p>
            <a:r>
              <a:rPr lang="fr-FR" altLang="en-US" dirty="0" smtClean="0"/>
              <a:t>Il constate l’existence d’une crise mondiale de l’apprentissage et souligne que les responsables politiques doivent soutenir les enseignants pour surmonter cette crise. </a:t>
            </a:r>
          </a:p>
        </p:txBody>
      </p:sp>
      <p:sp>
        <p:nvSpPr>
          <p:cNvPr id="4" name="Slide Number Placeholder 3"/>
          <p:cNvSpPr>
            <a:spLocks noGrp="1"/>
          </p:cNvSpPr>
          <p:nvPr>
            <p:ph type="sldNum" sz="quarter" idx="5"/>
          </p:nvPr>
        </p:nvSpPr>
        <p:spPr/>
        <p:txBody>
          <a:bodyPr/>
          <a:lstStyle/>
          <a:p>
            <a:pPr>
              <a:defRPr/>
            </a:pPr>
            <a:fld id="{8D7A9467-A487-42F4-8056-25ABE8B18B33}" type="slidenum">
              <a:rPr lang="en-GB" smtClean="0"/>
              <a:pPr>
                <a:defRPr/>
              </a:pPr>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r>
              <a:rPr lang="fr-FR" altLang="en-US" b="1" noProof="0" dirty="0" smtClean="0"/>
              <a:t>La crise</a:t>
            </a:r>
            <a:r>
              <a:rPr lang="fr-FR" altLang="en-US" b="1" baseline="0" noProof="0" dirty="0" smtClean="0"/>
              <a:t> mondiale de l’apprentissage frappe plus durement les défavorisés</a:t>
            </a:r>
          </a:p>
          <a:p>
            <a:endParaRPr lang="fr-FR" altLang="en-US" noProof="0" dirty="0" smtClean="0"/>
          </a:p>
          <a:p>
            <a:r>
              <a:rPr lang="fr-FR" altLang="en-US" noProof="0" dirty="0" smtClean="0"/>
              <a:t>250 millions d’enfants ne maîtrisent pas les connaissances de base, soit </a:t>
            </a:r>
            <a:r>
              <a:rPr lang="fr-FR" altLang="en-US" baseline="0" noProof="0" dirty="0" smtClean="0"/>
              <a:t>38 % de l’ensemble</a:t>
            </a:r>
            <a:r>
              <a:rPr lang="fr-FR" altLang="en-US" noProof="0" dirty="0" smtClean="0"/>
              <a:t> des enfants en âge de fréquenter l’école primaire</a:t>
            </a:r>
            <a:r>
              <a:rPr lang="fr-FR" altLang="en-US" baseline="0" noProof="0" dirty="0" smtClean="0"/>
              <a:t>.</a:t>
            </a:r>
            <a:r>
              <a:rPr lang="fr-FR" altLang="en-US" b="1" noProof="0" dirty="0" smtClean="0"/>
              <a:t> </a:t>
            </a:r>
          </a:p>
          <a:p>
            <a:endParaRPr lang="fr-FR" altLang="en-US" b="1" noProof="0" dirty="0" smtClean="0"/>
          </a:p>
          <a:p>
            <a:r>
              <a:rPr lang="fr-FR" altLang="en-US" noProof="0" dirty="0" smtClean="0"/>
              <a:t>130 millions d’entre eux sont incapables de lire, d’écrire ou d’effectuer un calcul simple bien qu’ils aient été scolarisés pendant au moins quatre ans. </a:t>
            </a:r>
          </a:p>
          <a:p>
            <a:endParaRPr lang="fr-FR" altLang="en-US" noProof="0" dirty="0" smtClean="0"/>
          </a:p>
          <a:p>
            <a:r>
              <a:rPr lang="fr-FR" altLang="en-US" noProof="0" dirty="0" smtClean="0"/>
              <a:t>La plupart de ces enfants vivent dans des pays pauvres et </a:t>
            </a:r>
            <a:r>
              <a:rPr lang="fr-FR" altLang="en-US" dirty="0" smtClean="0"/>
              <a:t>sont issus </a:t>
            </a:r>
            <a:r>
              <a:rPr lang="fr-FR" altLang="en-US" noProof="0" dirty="0" smtClean="0"/>
              <a:t>d’un groupe défavorisé : les pauvres, les filles, les enfants résidant dans des zones reculées et les </a:t>
            </a:r>
            <a:r>
              <a:rPr lang="fr-FR" altLang="en-US" dirty="0" smtClean="0"/>
              <a:t>enfants handicapés</a:t>
            </a:r>
            <a:r>
              <a:rPr lang="fr-FR" altLang="en-US" noProof="0" dirty="0" smtClean="0"/>
              <a:t>.</a:t>
            </a:r>
          </a:p>
          <a:p>
            <a:endParaRPr lang="fr-FR" altLang="en-US" noProof="0" dirty="0" smtClean="0"/>
          </a:p>
          <a:p>
            <a:r>
              <a:rPr lang="fr-FR" altLang="en-US" noProof="0" dirty="0" smtClean="0"/>
              <a:t>Souvent incapables de comprendre une phrase </a:t>
            </a:r>
            <a:r>
              <a:rPr lang="fr-FR" altLang="en-US" dirty="0" smtClean="0"/>
              <a:t>simple, ces enfants sont mal préparés à l’entrée dans l’enseignement secondaire</a:t>
            </a:r>
            <a:r>
              <a:rPr lang="fr-FR" altLang="en-US" noProof="0" dirty="0" smtClean="0"/>
              <a:t>.</a:t>
            </a:r>
          </a:p>
        </p:txBody>
      </p:sp>
      <p:sp>
        <p:nvSpPr>
          <p:cNvPr id="3789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B7EFED00-A87F-40AB-9A31-CDAE710A0FA9}" type="slidenum">
              <a:rPr lang="en-US" altLang="en-US" smtClean="0"/>
              <a:pPr>
                <a:defRPr/>
              </a:pPr>
              <a:t>12</a:t>
            </a:fld>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fr-FR" dirty="0" smtClean="0"/>
          </a:p>
          <a:p>
            <a:pPr>
              <a:defRPr/>
            </a:pPr>
            <a:r>
              <a:rPr lang="fr-FR" dirty="0"/>
              <a:t>Une fracture béante sépare les régions en matière d'acquis scolaires. En Amérique du Nord et en Europe </a:t>
            </a:r>
            <a:r>
              <a:rPr lang="fr-FR" dirty="0" smtClean="0"/>
              <a:t>de l’Ouest, </a:t>
            </a:r>
            <a:r>
              <a:rPr lang="fr-FR" dirty="0"/>
              <a:t>96 % des enfants étudient jusqu'à la </a:t>
            </a:r>
            <a:r>
              <a:rPr lang="fr-FR" dirty="0" smtClean="0"/>
              <a:t>4</a:t>
            </a:r>
            <a:r>
              <a:rPr lang="fr-FR" baseline="30000" dirty="0" smtClean="0"/>
              <a:t>e</a:t>
            </a:r>
            <a:r>
              <a:rPr lang="fr-FR" dirty="0" smtClean="0"/>
              <a:t> </a:t>
            </a:r>
            <a:r>
              <a:rPr lang="fr-FR" dirty="0"/>
              <a:t>année et parviennent au niveau minimal en lecture, contre seulement le tiers des enfants en Asie du Sud et de l'Ouest et les deux cinquièmes en Afrique </a:t>
            </a:r>
            <a:r>
              <a:rPr lang="fr-FR" dirty="0" smtClean="0"/>
              <a:t>subsaharienne.</a:t>
            </a:r>
          </a:p>
          <a:p>
            <a:pPr>
              <a:defRPr/>
            </a:pPr>
            <a:endParaRPr lang="fr-FR" dirty="0"/>
          </a:p>
          <a:p>
            <a:pPr>
              <a:defRPr/>
            </a:pPr>
            <a:r>
              <a:rPr lang="fr-FR" dirty="0"/>
              <a:t>Ces deux régions comptent pour plus des trois quarts de ceux qui ne franchissent pas le seuil minimum en matière d'apprentissage</a:t>
            </a:r>
            <a:r>
              <a:rPr lang="fr-FR" dirty="0" smtClean="0"/>
              <a:t>.</a:t>
            </a:r>
          </a:p>
          <a:p>
            <a:pPr>
              <a:defRPr/>
            </a:pPr>
            <a:endParaRPr lang="fr-FR" dirty="0"/>
          </a:p>
          <a:p>
            <a:pPr>
              <a:defRPr/>
            </a:pPr>
            <a:r>
              <a:rPr lang="fr-FR" dirty="0"/>
              <a:t>Moins de la moitié des enfants apprennent les bases dans 21 des 85 pays pour lesquelles toutes les données sont disponibles ; 17 sont situés en Afrique </a:t>
            </a:r>
            <a:r>
              <a:rPr lang="fr-FR" dirty="0" smtClean="0"/>
              <a:t>subsaharienne. </a:t>
            </a:r>
          </a:p>
          <a:p>
            <a:pPr>
              <a:defRPr/>
            </a:pPr>
            <a:endParaRPr lang="fr-FR" dirty="0" smtClean="0"/>
          </a:p>
          <a:p>
            <a:pPr>
              <a:defRPr/>
            </a:pPr>
            <a:r>
              <a:rPr lang="fr-FR" dirty="0" smtClean="0"/>
              <a:t>Lorsque les enfants n’apprennent pas les bases pendant leur scolarité :</a:t>
            </a:r>
          </a:p>
          <a:p>
            <a:pPr>
              <a:defRPr/>
            </a:pPr>
            <a:endParaRPr lang="fr-FR" dirty="0" smtClean="0"/>
          </a:p>
          <a:p>
            <a:pPr marL="228600" indent="-228600">
              <a:buFontTx/>
              <a:buAutoNum type="arabicPeriod"/>
              <a:defRPr/>
            </a:pPr>
            <a:r>
              <a:rPr lang="fr-FR" dirty="0" smtClean="0"/>
              <a:t>Le risque d’abandonner l’école avant terme est accru</a:t>
            </a:r>
          </a:p>
          <a:p>
            <a:pPr marL="228600" indent="-228600">
              <a:buFontTx/>
              <a:buAutoNum type="arabicPeriod"/>
              <a:defRPr/>
            </a:pPr>
            <a:r>
              <a:rPr lang="fr-FR" dirty="0" smtClean="0"/>
              <a:t>Les inégalités persistent, voire s’accentuent avec le temps.</a:t>
            </a:r>
            <a:endParaRPr lang="fr-FR" dirty="0"/>
          </a:p>
        </p:txBody>
      </p:sp>
      <p:sp>
        <p:nvSpPr>
          <p:cNvPr id="3891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BB362457-9A87-4A2A-B0A5-503A68691C5B}" type="slidenum">
              <a:rPr lang="en-US" altLang="en-US" smtClean="0"/>
              <a:pPr>
                <a:defRPr/>
              </a:pPr>
              <a:t>13</a:t>
            </a:fld>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r>
              <a:rPr lang="fr-FR" altLang="en-US" dirty="0" smtClean="0"/>
              <a:t>Des dépenses insuffisantes en matière d’éducation représentent de fausses économies. </a:t>
            </a:r>
          </a:p>
          <a:p>
            <a:endParaRPr lang="fr-FR" altLang="en-US" dirty="0" smtClean="0"/>
          </a:p>
          <a:p>
            <a:r>
              <a:rPr lang="fr-FR" altLang="en-US" dirty="0" smtClean="0"/>
              <a:t>Cela provoque une crise de l’apprentissage, qui a un coût non seulement pour l’avenir des enfants, mais aussi pour les budgets des gouvernements. </a:t>
            </a:r>
          </a:p>
          <a:p>
            <a:endParaRPr lang="fr-FR" altLang="en-US" dirty="0" smtClean="0"/>
          </a:p>
          <a:p>
            <a:r>
              <a:rPr lang="fr-FR" altLang="en-US" dirty="0" smtClean="0"/>
              <a:t>Le coût annuel des enfants scolarisés qui n’apprennent pas les connaissances de base équivaut à 129 milliards de dollars, soit 10 % des dépenses mondiales d’éducation primaire. </a:t>
            </a:r>
            <a:endParaRPr lang="fr-FR" altLang="en-US" dirty="0"/>
          </a:p>
        </p:txBody>
      </p:sp>
      <p:sp>
        <p:nvSpPr>
          <p:cNvPr id="4" name="Slide Number Placeholder 3"/>
          <p:cNvSpPr>
            <a:spLocks noGrp="1"/>
          </p:cNvSpPr>
          <p:nvPr>
            <p:ph type="sldNum" sz="quarter" idx="5"/>
          </p:nvPr>
        </p:nvSpPr>
        <p:spPr/>
        <p:txBody>
          <a:bodyPr/>
          <a:lstStyle/>
          <a:p>
            <a:pPr>
              <a:defRPr/>
            </a:pPr>
            <a:fld id="{C31157AC-983A-4E94-9473-A6746C1CB959}" type="slidenum">
              <a:rPr lang="en-GB" smtClean="0"/>
              <a:pPr>
                <a:defRPr/>
              </a:pPr>
              <a:t>14</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xfrm>
            <a:off x="780733" y="4515284"/>
            <a:ext cx="5436235" cy="5187516"/>
          </a:xfrm>
          <a:noFill/>
          <a:ln/>
        </p:spPr>
        <p:txBody>
          <a:bodyPr/>
          <a:lstStyle/>
          <a:p>
            <a:pPr>
              <a:spcAft>
                <a:spcPts val="300"/>
              </a:spcAft>
            </a:pPr>
            <a:r>
              <a:rPr lang="fr-FR" altLang="en-US" dirty="0" smtClean="0"/>
              <a:t>Si les chiffres moyens concernant les acquis scolaires donnent une idée globale de l'ampleur de la crise de l'apprentissage, ils cachent aussi de larges disparités au sein des pays. </a:t>
            </a:r>
          </a:p>
          <a:p>
            <a:pPr>
              <a:spcAft>
                <a:spcPts val="300"/>
              </a:spcAft>
            </a:pPr>
            <a:r>
              <a:rPr lang="fr-FR" altLang="en-US" dirty="0" smtClean="0"/>
              <a:t>Ce graphique fait apparaître l’importance de la corrélation entre les acquis des enfants et le niveau de vie des familles – et présente des information sur l’ensemble</a:t>
            </a:r>
            <a:r>
              <a:rPr lang="fr-FR" altLang="en-US" baseline="0" dirty="0" smtClean="0"/>
              <a:t> d</a:t>
            </a:r>
            <a:r>
              <a:rPr lang="fr-FR" altLang="en-US" dirty="0" smtClean="0"/>
              <a:t>es enfants, qu’ils soient scolarisés ou non.</a:t>
            </a:r>
          </a:p>
          <a:p>
            <a:pPr>
              <a:spcAft>
                <a:spcPts val="300"/>
              </a:spcAft>
            </a:pPr>
            <a:r>
              <a:rPr lang="fr-FR" altLang="en-US" dirty="0" smtClean="0"/>
              <a:t>Dans de nombreux pays d’Afrique, pas plus d'un enfant pauvre sur cinq ne poursuit jusqu'à la dernière année et n'apprend les bases, si bien qu’un immense fossé sépare les riches et les pauvres.</a:t>
            </a:r>
          </a:p>
          <a:p>
            <a:pPr>
              <a:spcAft>
                <a:spcPts val="300"/>
              </a:spcAft>
            </a:pPr>
            <a:r>
              <a:rPr lang="fr-FR" altLang="en-US" dirty="0" smtClean="0"/>
              <a:t>En Amérique latine, où les performances scolaires sont généralement meilleures, les enfants des milieux défavorisés sont aussi très en retard par rapport à leurs camarades plus aisés. </a:t>
            </a:r>
          </a:p>
          <a:p>
            <a:pPr>
              <a:spcAft>
                <a:spcPts val="300"/>
              </a:spcAft>
            </a:pPr>
            <a:r>
              <a:rPr lang="fr-FR" altLang="en-US" dirty="0" smtClean="0"/>
              <a:t>À El Salvador, la moitié des enfants des ménages les plus pauvres achèvent une scolarité primaire et maîtrisent les bases, comparé aux foyers les plus riches.</a:t>
            </a:r>
          </a:p>
          <a:p>
            <a:pPr>
              <a:spcAft>
                <a:spcPts val="300"/>
              </a:spcAft>
            </a:pPr>
            <a:r>
              <a:rPr lang="fr-FR" altLang="en-US" dirty="0" smtClean="0"/>
              <a:t>Les pays riches ne permettent pas non plus aux marginalisés d'apprendre : en Australie, par exemple, environ les deux tiers des élèves autochtones atteignent le seuil minimum en 8</a:t>
            </a:r>
            <a:r>
              <a:rPr lang="fr-FR" altLang="en-US" baseline="30000" dirty="0" smtClean="0"/>
              <a:t>e</a:t>
            </a:r>
            <a:r>
              <a:rPr lang="fr-FR" altLang="en-US" dirty="0" smtClean="0"/>
              <a:t> année, contre près de 90 % des autres élèves.</a:t>
            </a:r>
          </a:p>
          <a:p>
            <a:pPr>
              <a:spcAft>
                <a:spcPts val="300"/>
              </a:spcAft>
            </a:pPr>
            <a:r>
              <a:rPr lang="fr-FR" altLang="en-US" dirty="0" smtClean="0"/>
              <a:t>Pour autant, certains pays ont réussi à scolariser davantage d'enfants tout en garantissant qu'ils apprennent une fois entrés à l'école, démontrant ainsi qu’il est possible d’élargir l’accès tout en garantissant la qualité.</a:t>
            </a:r>
          </a:p>
          <a:p>
            <a:pPr>
              <a:spcAft>
                <a:spcPts val="300"/>
              </a:spcAft>
            </a:pPr>
            <a:r>
              <a:rPr lang="fr-FR" altLang="en-US" dirty="0" smtClean="0"/>
              <a:t>La République-Unie de Tanzanie, par exemple, a enregistré une forte progression du nombre d'élèves qui achèvent une scolarité primaire, en partie grâce à la suppression en 2001 des frais de scolarité à ce niveau. Entre 2000 et 2007, environ 1,5 million d'enfants supplémentaires ont ainsi acquis les connaissances de base.</a:t>
            </a:r>
          </a:p>
          <a:p>
            <a:endParaRPr lang="fr-FR" altLang="en-US" dirty="0" smtClean="0"/>
          </a:p>
        </p:txBody>
      </p:sp>
      <p:sp>
        <p:nvSpPr>
          <p:cNvPr id="4" name="Slide Number Placeholder 3"/>
          <p:cNvSpPr>
            <a:spLocks noGrp="1"/>
          </p:cNvSpPr>
          <p:nvPr>
            <p:ph type="sldNum" sz="quarter" idx="5"/>
          </p:nvPr>
        </p:nvSpPr>
        <p:spPr/>
        <p:txBody>
          <a:bodyPr/>
          <a:lstStyle/>
          <a:p>
            <a:pPr>
              <a:defRPr/>
            </a:pPr>
            <a:fld id="{EACB8F78-332D-40BC-8D7F-537C63FCCC85}" type="slidenum">
              <a:rPr lang="en-GB" smtClean="0"/>
              <a:pPr>
                <a:defRPr/>
              </a:pPr>
              <a:t>15</a:t>
            </a:fld>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fr-FR" dirty="0" smtClean="0">
              <a:latin typeface="+mn-lt"/>
            </a:endParaRPr>
          </a:p>
          <a:p>
            <a:pPr>
              <a:defRPr/>
            </a:pPr>
            <a:r>
              <a:rPr lang="fr-FR" dirty="0" smtClean="0"/>
              <a:t>Une éducation de mauvaise qualité entraîne l’analphabétisme des jeunes. Environ 175 millions de jeunes des pays </a:t>
            </a:r>
            <a:r>
              <a:rPr lang="fr-FR" dirty="0"/>
              <a:t>à revenu </a:t>
            </a:r>
            <a:r>
              <a:rPr lang="fr-FR" dirty="0" smtClean="0"/>
              <a:t>faible ou moyen inférieur ne savent pas lire une phrase en totalité ou en partie, soit près du quart de la population des jeunes.</a:t>
            </a:r>
          </a:p>
          <a:p>
            <a:pPr>
              <a:defRPr/>
            </a:pPr>
            <a:endParaRPr lang="fr-FR" dirty="0" smtClean="0"/>
          </a:p>
          <a:p>
            <a:pPr>
              <a:defRPr/>
            </a:pPr>
            <a:r>
              <a:rPr lang="fr-FR" dirty="0"/>
              <a:t>En Afrique subsaharienne, 40 % des jeunes </a:t>
            </a:r>
            <a:r>
              <a:rPr lang="fr-FR" dirty="0" smtClean="0"/>
              <a:t>en sont incapables.</a:t>
            </a:r>
          </a:p>
          <a:p>
            <a:pPr>
              <a:defRPr/>
            </a:pPr>
            <a:endParaRPr lang="fr-FR" dirty="0"/>
          </a:p>
          <a:p>
            <a:pPr>
              <a:defRPr/>
            </a:pPr>
            <a:r>
              <a:rPr lang="fr-FR" dirty="0"/>
              <a:t>Les plus touchées sont les jeunes femmes, qui représentent </a:t>
            </a:r>
            <a:r>
              <a:rPr lang="fr-FR" dirty="0" smtClean="0"/>
              <a:t>61 % </a:t>
            </a:r>
            <a:r>
              <a:rPr lang="fr-FR" dirty="0"/>
              <a:t>des jeunes analphabètes. En Asie du Sud et de l'Ouest, deux jeunes qui ne savent pas lire sur trois sont des jeunes </a:t>
            </a:r>
            <a:r>
              <a:rPr lang="fr-FR" dirty="0" smtClean="0"/>
              <a:t>femmes.</a:t>
            </a:r>
          </a:p>
          <a:p>
            <a:pPr>
              <a:defRPr/>
            </a:pPr>
            <a:endParaRPr lang="fr-FR" dirty="0" smtClean="0"/>
          </a:p>
          <a:p>
            <a:pPr>
              <a:defRPr/>
            </a:pPr>
            <a:endParaRPr lang="fr-FR" dirty="0"/>
          </a:p>
        </p:txBody>
      </p:sp>
      <p:sp>
        <p:nvSpPr>
          <p:cNvPr id="3994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FD1F9C38-1A1B-4CCC-A8B7-F42659FE8FD5}" type="slidenum">
              <a:rPr lang="en-US" altLang="en-US" smtClean="0"/>
              <a:pPr>
                <a:defRPr/>
              </a:pPr>
              <a:t>16</a:t>
            </a:fld>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fr-FR" altLang="en-US" dirty="0" smtClean="0"/>
          </a:p>
          <a:p>
            <a:r>
              <a:rPr lang="fr-FR" altLang="en-US" b="1" dirty="0" smtClean="0"/>
              <a:t>Nous devons inciter à déployer des efforts particuliers afin que tous les enfants soient scolarisés et formés.</a:t>
            </a:r>
            <a:endParaRPr lang="fr-FR" altLang="en-US" dirty="0" smtClean="0"/>
          </a:p>
          <a:p>
            <a:endParaRPr lang="fr-FR" altLang="en-US" b="1" dirty="0" smtClean="0"/>
          </a:p>
          <a:p>
            <a:r>
              <a:rPr lang="fr-FR" altLang="en-US" b="1" baseline="0" dirty="0" smtClean="0"/>
              <a:t>Les enseignants contribuent pour une part essentielle à résoudre</a:t>
            </a:r>
            <a:r>
              <a:rPr lang="fr-FR" altLang="en-US" b="1" dirty="0" smtClean="0"/>
              <a:t> </a:t>
            </a:r>
            <a:r>
              <a:rPr lang="fr-FR" altLang="en-US" b="1" baseline="0" dirty="0" smtClean="0"/>
              <a:t>la crise mondiale de l’apprentissage.</a:t>
            </a:r>
            <a:endParaRPr lang="fr-FR" altLang="en-US" b="1" dirty="0" smtClean="0"/>
          </a:p>
          <a:p>
            <a:endParaRPr lang="fr-FR" altLang="en-US" dirty="0" smtClean="0"/>
          </a:p>
          <a:p>
            <a:pPr>
              <a:spcBef>
                <a:spcPts val="0"/>
              </a:spcBef>
            </a:pPr>
            <a:r>
              <a:rPr lang="fr-FR" altLang="en-US" dirty="0"/>
              <a:t>Le présent Rapport définit quatre stratégies pour que les meilleurs enseignants puissent offrir à tous les enfants une éducation de </a:t>
            </a:r>
            <a:r>
              <a:rPr lang="fr-FR" altLang="en-US" dirty="0" smtClean="0"/>
              <a:t>qualité :</a:t>
            </a:r>
          </a:p>
          <a:p>
            <a:endParaRPr lang="fr-FR" altLang="en-US" dirty="0"/>
          </a:p>
          <a:p>
            <a:pPr marL="180000" indent="-360000" defTabSz="360000">
              <a:spcBef>
                <a:spcPts val="0"/>
              </a:spcBef>
            </a:pPr>
            <a:r>
              <a:rPr lang="fr-FR" altLang="en-US" dirty="0" smtClean="0"/>
              <a:t>•	recruter </a:t>
            </a:r>
            <a:r>
              <a:rPr lang="fr-FR" altLang="en-US" dirty="0"/>
              <a:t>les meilleurs candidats venant d'horizons </a:t>
            </a:r>
            <a:r>
              <a:rPr lang="fr-FR" altLang="en-US" dirty="0" smtClean="0"/>
              <a:t>divers ;</a:t>
            </a:r>
            <a:endParaRPr lang="fr-FR" altLang="en-US" dirty="0"/>
          </a:p>
          <a:p>
            <a:pPr marL="180000" indent="-360000" defTabSz="360000"/>
            <a:r>
              <a:rPr lang="fr-FR" altLang="en-US" dirty="0" smtClean="0"/>
              <a:t>•	donner </a:t>
            </a:r>
            <a:r>
              <a:rPr lang="fr-FR" altLang="en-US" dirty="0"/>
              <a:t>une bonne formation à tous les enseignants, avant et pendant  </a:t>
            </a:r>
            <a:r>
              <a:rPr lang="fr-FR" altLang="en-US" dirty="0" smtClean="0"/>
              <a:t>l'exercice </a:t>
            </a:r>
            <a:r>
              <a:rPr lang="fr-FR" altLang="en-US" dirty="0"/>
              <a:t>de leur </a:t>
            </a:r>
            <a:r>
              <a:rPr lang="fr-FR" altLang="en-US" dirty="0" smtClean="0"/>
              <a:t>profession ;</a:t>
            </a:r>
            <a:endParaRPr lang="fr-FR" altLang="en-US" dirty="0"/>
          </a:p>
          <a:p>
            <a:pPr marL="180000" indent="-360000" defTabSz="360000"/>
            <a:r>
              <a:rPr lang="fr-FR" altLang="en-US" dirty="0" smtClean="0"/>
              <a:t>•	établir </a:t>
            </a:r>
            <a:r>
              <a:rPr lang="fr-FR" altLang="en-US" dirty="0"/>
              <a:t>un système d'affectation efficace en proposant des mesures incitatives </a:t>
            </a:r>
            <a:r>
              <a:rPr lang="fr-FR" altLang="en-US" dirty="0" smtClean="0"/>
              <a:t>aux </a:t>
            </a:r>
            <a:r>
              <a:rPr lang="fr-FR" altLang="en-US" dirty="0"/>
              <a:t>enseignants des zones </a:t>
            </a:r>
            <a:r>
              <a:rPr lang="fr-FR" altLang="en-US" dirty="0" smtClean="0"/>
              <a:t>défavorisées ;</a:t>
            </a:r>
            <a:endParaRPr lang="fr-FR" altLang="en-US" dirty="0"/>
          </a:p>
          <a:p>
            <a:pPr marL="180000" indent="-360000" defTabSz="360000"/>
            <a:r>
              <a:rPr lang="fr-FR" altLang="en-US" dirty="0" smtClean="0"/>
              <a:t>•	retenir </a:t>
            </a:r>
            <a:r>
              <a:rPr lang="fr-FR" altLang="en-US" dirty="0"/>
              <a:t>les enseignants en améliorant les conditions de travail et les </a:t>
            </a:r>
            <a:r>
              <a:rPr lang="fr-FR" altLang="en-US" dirty="0" smtClean="0"/>
              <a:t>possibilités </a:t>
            </a:r>
            <a:r>
              <a:rPr lang="fr-FR" altLang="en-US" dirty="0"/>
              <a:t>d'évolution de </a:t>
            </a:r>
            <a:r>
              <a:rPr lang="fr-FR" altLang="en-US" dirty="0" smtClean="0"/>
              <a:t>carrière.</a:t>
            </a:r>
            <a:endParaRPr lang="fr-FR" altLang="en-US" dirty="0"/>
          </a:p>
        </p:txBody>
      </p:sp>
      <p:sp>
        <p:nvSpPr>
          <p:cNvPr id="4" name="Slide Number Placeholder 3"/>
          <p:cNvSpPr>
            <a:spLocks noGrp="1"/>
          </p:cNvSpPr>
          <p:nvPr>
            <p:ph type="sldNum" sz="quarter" idx="5"/>
          </p:nvPr>
        </p:nvSpPr>
        <p:spPr/>
        <p:txBody>
          <a:bodyPr/>
          <a:lstStyle/>
          <a:p>
            <a:pPr>
              <a:defRPr/>
            </a:pPr>
            <a:fld id="{5A17FD7D-23C2-4971-B6CD-1E41A005326B}" type="slidenum">
              <a:rPr lang="en-GB" smtClean="0"/>
              <a:pPr>
                <a:defRPr/>
              </a:pPr>
              <a:t>17</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r>
              <a:rPr lang="fr-FR" altLang="en-US" dirty="0" smtClean="0"/>
              <a:t>La première stratégie concerne le recrutement d’un nombre suffisant d’enseignants, et des meilleurs candidats, en vue de réduire le nombre d’élèves par enseignant et d’élargir l’accès. </a:t>
            </a:r>
          </a:p>
          <a:p>
            <a:endParaRPr lang="fr-FR"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En plus des 3,7 millions d’enseignants nécessaires pour remplacer ceux qui quittent la profession (départs à la retraite, maladie ou changement d’emploi), 1,6 million d’enseignants supplémentaires sont requis pour parvenir à l’enseignement primaire universel d’ici à 2015. </a:t>
            </a:r>
          </a:p>
          <a:p>
            <a:pPr marL="0" marR="0" indent="0" algn="l" defTabSz="914400" rtl="0" eaLnBrk="0" fontAlgn="base" latinLnBrk="0" hangingPunct="0">
              <a:lnSpc>
                <a:spcPct val="100000"/>
              </a:lnSpc>
              <a:spcBef>
                <a:spcPct val="30000"/>
              </a:spcBef>
              <a:spcAft>
                <a:spcPct val="0"/>
              </a:spcAft>
              <a:buClrTx/>
              <a:buSzTx/>
              <a:buFontTx/>
              <a:buNone/>
              <a:tabLst/>
              <a:defRPr/>
            </a:pPr>
            <a:endParaRPr lang="fr-FR" altLang="en-US" dirty="0" smtClean="0"/>
          </a:p>
          <a:p>
            <a:r>
              <a:rPr lang="fr-FR" altLang="en-US" dirty="0" smtClean="0"/>
              <a:t>Au rythme actuel des recrutements, 29 pays ne parviendront pas à combler leur déficit en enseignants d’ici à 2030. </a:t>
            </a:r>
          </a:p>
          <a:p>
            <a:endParaRPr lang="fr-FR" altLang="en-US" dirty="0" smtClean="0"/>
          </a:p>
          <a:p>
            <a:r>
              <a:rPr lang="fr-FR" altLang="en-US" dirty="0" smtClean="0"/>
              <a:t>L’Afrique subsaharienne représente 60 % des besoins en enseignants supplémentaires et comprend 9 </a:t>
            </a:r>
            <a:r>
              <a:rPr lang="fr-FR" altLang="en-US" dirty="0"/>
              <a:t>pays sur les 10 q</a:t>
            </a:r>
            <a:r>
              <a:rPr lang="fr-FR" altLang="en-US" dirty="0" smtClean="0"/>
              <a:t>ui ont le plus besoin d'augmenter </a:t>
            </a:r>
            <a:r>
              <a:rPr lang="fr-FR" altLang="en-US" dirty="0"/>
              <a:t>leurs effectifs dans le </a:t>
            </a:r>
            <a:r>
              <a:rPr lang="fr-FR" altLang="en-US" dirty="0" smtClean="0"/>
              <a:t>primaire, l’exception étant le Pakistan</a:t>
            </a:r>
            <a:r>
              <a:rPr lang="fr-FR" altLang="en-US" dirty="0"/>
              <a:t>. C'est au Nigéria que le retard est le plus </a:t>
            </a:r>
            <a:r>
              <a:rPr lang="fr-FR" altLang="en-US" dirty="0" smtClean="0"/>
              <a:t>important, </a:t>
            </a:r>
            <a:r>
              <a:rPr lang="fr-FR" altLang="en-US" dirty="0"/>
              <a:t>et de loin. </a:t>
            </a:r>
            <a:endParaRPr lang="fr-FR" altLang="en-US" dirty="0" smtClean="0"/>
          </a:p>
        </p:txBody>
      </p:sp>
      <p:sp>
        <p:nvSpPr>
          <p:cNvPr id="4096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184CA25F-E393-4DDD-A069-9B5E3F14488B}" type="slidenum">
              <a:rPr lang="en-US" altLang="en-US" smtClean="0"/>
              <a:pPr>
                <a:defRPr/>
              </a:pPr>
              <a:t>18</a:t>
            </a:fld>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xfrm>
            <a:off x="548641" y="4561840"/>
            <a:ext cx="5709920" cy="5080000"/>
          </a:xfrm>
          <a:noFill/>
          <a:ln/>
        </p:spPr>
        <p:txBody>
          <a:bodyPr/>
          <a:lstStyle/>
          <a:p>
            <a:pPr>
              <a:spcBef>
                <a:spcPts val="500"/>
              </a:spcBef>
            </a:pPr>
            <a:r>
              <a:rPr lang="fr-FR" altLang="en-US" dirty="0" smtClean="0"/>
              <a:t>Pour recruter de bons enseignants, la première chose à faire est d'attirer les plus motivés.</a:t>
            </a:r>
          </a:p>
          <a:p>
            <a:pPr>
              <a:spcBef>
                <a:spcPts val="500"/>
              </a:spcBef>
            </a:pPr>
            <a:r>
              <a:rPr lang="fr-FR" altLang="en-US" dirty="0" smtClean="0"/>
              <a:t>Avoir envie d'enseigner ne suffit pas. Ceux qui vont entrer dans ce métier doivent avoir eux-mêmes reçu une éducation satisfaisante. Il faut au minimum qu'ils aient terminé des études secondaires de bonne qualité et bien adaptées, de telle sorte qu'ils aient une bonne connaissance des matières qu'ils vont enseigner et soient en mesure d'acquérir les aptitudes nécessaires à l'enseignement.</a:t>
            </a:r>
          </a:p>
          <a:p>
            <a:pPr>
              <a:spcBef>
                <a:spcPts val="500"/>
              </a:spcBef>
            </a:pPr>
            <a:r>
              <a:rPr lang="fr-FR" altLang="en-US" dirty="0" smtClean="0"/>
              <a:t>Dans les pays qui se caractérisent par de profondes disparités entre filles</a:t>
            </a:r>
            <a:r>
              <a:rPr lang="fr-FR" altLang="en-US" baseline="0" dirty="0" smtClean="0"/>
              <a:t> et garçons </a:t>
            </a:r>
            <a:r>
              <a:rPr lang="fr-FR" altLang="en-US" dirty="0" smtClean="0"/>
              <a:t>dans</a:t>
            </a:r>
            <a:r>
              <a:rPr lang="fr-FR" altLang="en-US" baseline="0" dirty="0" smtClean="0"/>
              <a:t> l’éducation</a:t>
            </a:r>
            <a:r>
              <a:rPr lang="fr-FR" altLang="en-US" dirty="0" smtClean="0"/>
              <a:t>, on observe souvent un manque d’enseignantes. Un déséquilibre entre enseignants et enseignantes dans les classes peut avoir des conséquences néfastes sur les chances d’apprentissage des filles. </a:t>
            </a:r>
          </a:p>
          <a:p>
            <a:pPr>
              <a:spcBef>
                <a:spcPts val="500"/>
              </a:spcBef>
            </a:pPr>
            <a:r>
              <a:rPr lang="fr-FR" altLang="en-US" dirty="0" smtClean="0"/>
              <a:t>Au Soudan du Sud, moins de 10 % des enseignants sont des femmes. Les pouvoirs publics luttent contre ce déséquilibre en proposant des mesures incitatives en faveur des filles qui terminent leurs études secondaires, et des jeunes femmes qui entrent dans l’enseignement.</a:t>
            </a:r>
          </a:p>
          <a:p>
            <a:pPr>
              <a:spcBef>
                <a:spcPts val="500"/>
              </a:spcBef>
            </a:pPr>
            <a:r>
              <a:rPr lang="fr-FR" altLang="en-US" dirty="0" smtClean="0"/>
              <a:t>En recrutant les enseignants dans des groupes sous-représentés pour qu'ils travaillent dans leurs propres communautés, on procure aux enfants des enseignants familiers avec leur culture.</a:t>
            </a:r>
          </a:p>
          <a:p>
            <a:pPr>
              <a:spcBef>
                <a:spcPts val="500"/>
              </a:spcBef>
            </a:pPr>
            <a:r>
              <a:rPr lang="fr-FR" altLang="en-US" dirty="0" smtClean="0"/>
              <a:t>Par horizons divers, il est fait référence aux personnes issues d’un groupe ethnique, parlant les langues locales ou handicapées. </a:t>
            </a:r>
          </a:p>
          <a:p>
            <a:pPr>
              <a:spcBef>
                <a:spcPts val="500"/>
              </a:spcBef>
            </a:pPr>
            <a:r>
              <a:rPr lang="fr-FR" altLang="en-US" dirty="0" smtClean="0"/>
              <a:t>Le Cambodge offre un bon exemple de pays qui s’est efforcé de diversifier les recrutements, ce qui assure une plus grande réserve d'enseignants appartenant aux minorités ethniques</a:t>
            </a:r>
            <a:r>
              <a:rPr lang="fr-FR" altLang="en-US" baseline="0" dirty="0" smtClean="0"/>
              <a:t>.</a:t>
            </a:r>
            <a:r>
              <a:rPr lang="fr-FR" altLang="en-US" dirty="0" smtClean="0"/>
              <a:t> </a:t>
            </a:r>
          </a:p>
          <a:p>
            <a:pPr>
              <a:spcBef>
                <a:spcPts val="500"/>
              </a:spcBef>
            </a:pPr>
            <a:r>
              <a:rPr lang="fr-FR" dirty="0" smtClean="0"/>
              <a:t>Au</a:t>
            </a:r>
            <a:r>
              <a:rPr lang="fr-FR" sz="1200" kern="1200" dirty="0" smtClean="0">
                <a:solidFill>
                  <a:schemeClr val="tx1"/>
                </a:solidFill>
              </a:rPr>
              <a:t> Mozambique, </a:t>
            </a:r>
            <a:r>
              <a:rPr lang="fr-FR" dirty="0" smtClean="0"/>
              <a:t>grâce à </a:t>
            </a:r>
            <a:r>
              <a:rPr lang="fr-FR" sz="1200" kern="1200" dirty="0" smtClean="0">
                <a:solidFill>
                  <a:schemeClr val="tx1"/>
                </a:solidFill>
              </a:rPr>
              <a:t>des bourses, des éducateurs pédagogiques formés et des installations appropriées, des enseignants du primaire malvoyants ont pu être formés. </a:t>
            </a:r>
            <a:endParaRPr lang="fr-FR" altLang="en-US" dirty="0" smtClean="0"/>
          </a:p>
        </p:txBody>
      </p:sp>
      <p:sp>
        <p:nvSpPr>
          <p:cNvPr id="4301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0B136F1A-D1D6-438D-85A0-69A8FDA1B7A0}" type="slidenum">
              <a:rPr lang="en-US" altLang="en-US" smtClean="0"/>
              <a:pPr>
                <a:defRPr/>
              </a:pPr>
              <a:t>19</a:t>
            </a:fld>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679133" y="4706639"/>
            <a:ext cx="5436235" cy="4551661"/>
          </a:xfrm>
        </p:spPr>
        <p:txBody>
          <a:bodyPr/>
          <a:lstStyle/>
          <a:p>
            <a:pPr>
              <a:spcAft>
                <a:spcPts val="800"/>
              </a:spcAft>
              <a:defRPr/>
            </a:pPr>
            <a:r>
              <a:rPr lang="fr-FR" b="1" strike="noStrike" dirty="0" smtClean="0"/>
              <a:t>Les messages fondamentaux du </a:t>
            </a:r>
            <a:r>
              <a:rPr lang="fr-FR" b="1" dirty="0" smtClean="0"/>
              <a:t>onzième Rapport mondial de suivi sur l’EPT </a:t>
            </a:r>
            <a:r>
              <a:rPr lang="fr-FR" b="1" strike="noStrike" dirty="0" smtClean="0"/>
              <a:t>sont les suivants : </a:t>
            </a:r>
          </a:p>
          <a:p>
            <a:pPr>
              <a:spcAft>
                <a:spcPts val="800"/>
              </a:spcAft>
            </a:pPr>
            <a:r>
              <a:rPr lang="fr-FR" altLang="en-US" sz="1200" b="1" dirty="0" smtClean="0"/>
              <a:t>D’ici à 2015, de nombreux pays n’auront toujours</a:t>
            </a:r>
            <a:r>
              <a:rPr lang="fr-FR" altLang="en-US" sz="1200" b="1" baseline="0" dirty="0" smtClean="0"/>
              <a:t> </a:t>
            </a:r>
            <a:r>
              <a:rPr lang="fr-FR" altLang="en-US" sz="1200" b="1" dirty="0" smtClean="0"/>
              <a:t>pas atteint les objectifs de l’EPT.</a:t>
            </a:r>
            <a:endParaRPr lang="fr-FR" altLang="en-US" sz="1200" dirty="0" smtClean="0"/>
          </a:p>
          <a:p>
            <a:pPr marL="0" marR="0" indent="0" algn="l" defTabSz="914400" rtl="0" eaLnBrk="0" fontAlgn="base" latinLnBrk="0" hangingPunct="0">
              <a:lnSpc>
                <a:spcPct val="100000"/>
              </a:lnSpc>
              <a:spcBef>
                <a:spcPct val="30000"/>
              </a:spcBef>
              <a:spcAft>
                <a:spcPts val="800"/>
              </a:spcAft>
              <a:buClrTx/>
              <a:buSzTx/>
              <a:buFontTx/>
              <a:buNone/>
              <a:tabLst/>
              <a:defRPr/>
            </a:pPr>
            <a:r>
              <a:rPr lang="fr-FR" dirty="0" smtClean="0"/>
              <a:t>En dépit des progrès accomplis, trop d’enfants ne sont toujours pas scolarisés. Le nombre d’adultes analphabètes n’a pratiquement</a:t>
            </a:r>
            <a:r>
              <a:rPr lang="fr-FR" baseline="0" dirty="0" smtClean="0"/>
              <a:t> pas évolué au cours d</a:t>
            </a:r>
            <a:r>
              <a:rPr lang="fr-FR" dirty="0" smtClean="0"/>
              <a:t>es dix dernières années. Selon le Rapport de cette année, les objectifs mondiaux de l’Éducation pour tous ne seront pas atteints à l’échéance de </a:t>
            </a:r>
            <a:r>
              <a:rPr lang="fr-FR" baseline="0" dirty="0" smtClean="0"/>
              <a:t>2015</a:t>
            </a:r>
            <a:r>
              <a:rPr lang="fr-FR" dirty="0" smtClean="0"/>
              <a:t>. </a:t>
            </a:r>
            <a:endParaRPr lang="fr-FR" altLang="en-US" sz="1200" dirty="0" smtClean="0"/>
          </a:p>
          <a:p>
            <a:pPr marL="0" marR="0" indent="0" algn="l" defTabSz="914400" rtl="0" eaLnBrk="0" fontAlgn="base" latinLnBrk="0" hangingPunct="0">
              <a:lnSpc>
                <a:spcPct val="100000"/>
              </a:lnSpc>
              <a:spcBef>
                <a:spcPct val="30000"/>
              </a:spcBef>
              <a:spcAft>
                <a:spcPts val="800"/>
              </a:spcAft>
              <a:buClrTx/>
              <a:buSzTx/>
              <a:buFontTx/>
              <a:buNone/>
              <a:tabLst/>
              <a:defRPr/>
            </a:pPr>
            <a:r>
              <a:rPr lang="fr-FR" altLang="en-US" sz="1200" b="1" dirty="0" smtClean="0"/>
              <a:t>Une crise mondiale de l’apprentissage frappe actuellement plus durement les populations défavorisées.</a:t>
            </a:r>
          </a:p>
          <a:p>
            <a:pPr marL="0" marR="0" indent="0" algn="l" defTabSz="914400" rtl="0" eaLnBrk="0" fontAlgn="base" latinLnBrk="0" hangingPunct="0">
              <a:lnSpc>
                <a:spcPct val="100000"/>
              </a:lnSpc>
              <a:spcBef>
                <a:spcPct val="30000"/>
              </a:spcBef>
              <a:spcAft>
                <a:spcPts val="800"/>
              </a:spcAft>
              <a:buClrTx/>
              <a:buSzTx/>
              <a:buFontTx/>
              <a:buNone/>
              <a:tabLst/>
              <a:defRPr/>
            </a:pPr>
            <a:r>
              <a:rPr lang="fr-FR" dirty="0" smtClean="0"/>
              <a:t>Aller à l’école ne suffit pas : les enfants doivent également y acquérir des connaissances. Pourtant, environ quatre enfants sur dix en âge de fréquenter l’école primaire n’acquièrent pas les connaissances fondamentales, qu’ils soient scolarisés ou non. Les populations défavorisées – les pauvres, les filles, les personnes vivant dans des zones isolées ou des pays touchés par des conflits, les handicapés – sont les plus affectées. </a:t>
            </a:r>
          </a:p>
          <a:p>
            <a:pPr>
              <a:spcAft>
                <a:spcPts val="800"/>
              </a:spcAft>
            </a:pPr>
            <a:r>
              <a:rPr lang="fr-FR" altLang="en-US" sz="1200" b="1" dirty="0" smtClean="0"/>
              <a:t>C’est la qualité des enseignants qui fait la qualité de l’éducation. </a:t>
            </a:r>
          </a:p>
          <a:p>
            <a:pPr>
              <a:spcAft>
                <a:spcPts val="800"/>
              </a:spcAft>
            </a:pPr>
            <a:r>
              <a:rPr lang="fr-FR" altLang="en-US" sz="1200" b="0" dirty="0" smtClean="0"/>
              <a:t>Les responsables politiques doivent s’assurer de toute urgence que le nombre d’enseignants convenablement formés est suffisant pour subvenir aux besoins d’apprentissage des enfants défavorisés. </a:t>
            </a:r>
          </a:p>
          <a:p>
            <a:pPr>
              <a:spcAft>
                <a:spcPts val="800"/>
              </a:spcAft>
            </a:pPr>
            <a:r>
              <a:rPr lang="fr-FR" altLang="en-US" sz="1200" b="1" dirty="0" smtClean="0"/>
              <a:t>Les objectifs mondiaux de l’éducation après 2015 doivent suivre les progrès des</a:t>
            </a:r>
            <a:r>
              <a:rPr lang="fr-FR" altLang="en-US" sz="1200" b="1" baseline="0" dirty="0" smtClean="0"/>
              <a:t> populations </a:t>
            </a:r>
            <a:r>
              <a:rPr lang="fr-FR" altLang="en-US" sz="1200" b="1" dirty="0" smtClean="0"/>
              <a:t>marginalisées.</a:t>
            </a:r>
            <a:endParaRPr lang="fr-FR" sz="1200" b="1" dirty="0" smtClean="0"/>
          </a:p>
          <a:p>
            <a:pPr>
              <a:spcAft>
                <a:spcPts val="800"/>
              </a:spcAft>
            </a:pPr>
            <a:r>
              <a:rPr lang="fr-FR" dirty="0" smtClean="0"/>
              <a:t>L’incapacité à atteindre les personnes défavorisées doit être compensée en plaçant l’équité au cœur des objectifs mondiaux de l’éducation après 2015, afin de veiller à ce que tous les enfants et les jeunes, quel que soit leur milieu, soient scolarisés et formés. Les objectifs post-2015 doivent comporter des cibles précises pouvant être mesurées à l’aide d’indicateurs qui évaluent les progrès des plus défavorisés ainsi</a:t>
            </a:r>
            <a:r>
              <a:rPr lang="fr-FR" baseline="0" dirty="0" smtClean="0"/>
              <a:t> que </a:t>
            </a:r>
            <a:r>
              <a:rPr lang="fr-FR" dirty="0" smtClean="0"/>
              <a:t>l’écart séparant les plus avantagés des plus défavorisés.</a:t>
            </a:r>
          </a:p>
          <a:p>
            <a:pPr>
              <a:spcAft>
                <a:spcPts val="800"/>
              </a:spcAft>
            </a:pPr>
            <a:r>
              <a:rPr lang="fr-FR" altLang="en-US" b="1" dirty="0" smtClean="0"/>
              <a:t>Les </a:t>
            </a:r>
            <a:r>
              <a:rPr lang="fr-FR" altLang="en-US" b="1" dirty="0"/>
              <a:t>objectifs post-2015 doivent </a:t>
            </a:r>
            <a:r>
              <a:rPr lang="fr-FR" altLang="en-US" b="1" dirty="0" smtClean="0"/>
              <a:t>être assortis de cibles </a:t>
            </a:r>
            <a:r>
              <a:rPr lang="fr-FR" altLang="en-US" b="1" dirty="0"/>
              <a:t>précises concernant le financement de </a:t>
            </a:r>
            <a:r>
              <a:rPr lang="fr-FR" altLang="en-US" b="1" dirty="0" smtClean="0"/>
              <a:t>l’éducation pour veiller à ce que personne ne soit laissé pour compte par manque de ressources.</a:t>
            </a:r>
            <a:endParaRPr lang="fr-FR" b="1" dirty="0" smtClean="0">
              <a:solidFill>
                <a:srgbClr val="FF0000"/>
              </a:solidFill>
            </a:endParaRPr>
          </a:p>
          <a:p>
            <a:pPr>
              <a:defRPr/>
            </a:pPr>
            <a:endParaRPr lang="fr-FR" dirty="0" smtClean="0"/>
          </a:p>
          <a:p>
            <a:pPr marL="228600" indent="-228600">
              <a:buFontTx/>
              <a:buAutoNum type="arabicPeriod"/>
              <a:defRPr/>
            </a:pPr>
            <a:endParaRPr lang="fr-FR" dirty="0" smtClean="0"/>
          </a:p>
          <a:p>
            <a:pPr>
              <a:defRPr/>
            </a:pPr>
            <a:endParaRPr lang="fr-FR" dirty="0"/>
          </a:p>
        </p:txBody>
      </p:sp>
      <p:sp>
        <p:nvSpPr>
          <p:cNvPr id="4" name="Slide Number Placeholder 3"/>
          <p:cNvSpPr>
            <a:spLocks noGrp="1"/>
          </p:cNvSpPr>
          <p:nvPr>
            <p:ph type="sldNum" sz="quarter" idx="5"/>
          </p:nvPr>
        </p:nvSpPr>
        <p:spPr/>
        <p:txBody>
          <a:bodyPr/>
          <a:lstStyle/>
          <a:p>
            <a:pPr>
              <a:defRPr/>
            </a:pPr>
            <a:fld id="{C114146A-15FE-4867-9743-255DAFDDF1C3}" type="slidenum">
              <a:rPr lang="en-GB" smtClean="0"/>
              <a:pPr>
                <a:defRPr/>
              </a:pPr>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r>
              <a:rPr lang="fr-FR" altLang="en-US" dirty="0" smtClean="0"/>
              <a:t>Il ne suffit pas de recruter des enseignants, il faut aussi les former. Dans un pays sur trois, moins des trois quarts des enseignants sont formés conformément aux normes nationales. On note donc un écart entre le nombre d’élèves apprenant auprès d’un enseignant et le nombre</a:t>
            </a:r>
            <a:r>
              <a:rPr lang="fr-FR" altLang="en-US" baseline="0" dirty="0" smtClean="0"/>
              <a:t> de ceux qui sont confiés à </a:t>
            </a:r>
            <a:r>
              <a:rPr lang="fr-FR" altLang="en-US" dirty="0" smtClean="0"/>
              <a:t>un enseignant formé</a:t>
            </a:r>
            <a:r>
              <a:rPr lang="fr-FR" altLang="en-US" baseline="0" dirty="0" smtClean="0"/>
              <a:t>.</a:t>
            </a:r>
          </a:p>
          <a:p>
            <a:endParaRPr lang="fr-FR" altLang="en-US" baseline="0" dirty="0" smtClean="0"/>
          </a:p>
          <a:p>
            <a:r>
              <a:rPr lang="fr-FR" altLang="en-US" baseline="0" dirty="0" smtClean="0"/>
              <a:t>Le Bangladesh, par exemple, respecte la norme de 40 élèves par enseignants. Toutefois, les élèves sont plus de 60 par enseignants</a:t>
            </a:r>
            <a:r>
              <a:rPr lang="fr-FR" altLang="en-US" dirty="0" smtClean="0"/>
              <a:t> formés</a:t>
            </a:r>
            <a:r>
              <a:rPr lang="fr-FR" altLang="en-US" baseline="0" dirty="0" smtClean="0"/>
              <a:t>.</a:t>
            </a:r>
            <a:endParaRPr lang="fr-FR" altLang="en-US" dirty="0" smtClean="0"/>
          </a:p>
          <a:p>
            <a:endParaRPr lang="fr-FR" altLang="en-US" dirty="0" smtClean="0"/>
          </a:p>
          <a:p>
            <a:r>
              <a:rPr lang="fr-FR" altLang="en-US" dirty="0" smtClean="0"/>
              <a:t>Une formation doit être dispensée non seulement aux nouveaux enseignants, mais aussi à ceux qui sont déjà en poste.</a:t>
            </a:r>
          </a:p>
          <a:p>
            <a:endParaRPr lang="fr-FR" altLang="en-US" dirty="0" smtClean="0"/>
          </a:p>
          <a:p>
            <a:r>
              <a:rPr lang="fr-FR" altLang="en-US" dirty="0" smtClean="0"/>
              <a:t>Le Mali, par exemple, a recruté des enseignants à un rythme </a:t>
            </a:r>
            <a:r>
              <a:rPr lang="fr-FR" altLang="en-US" dirty="0"/>
              <a:t>élevé au cours des dix dernières années, ce qui a contribué à </a:t>
            </a:r>
            <a:r>
              <a:rPr lang="fr-FR" altLang="en-US" dirty="0" smtClean="0"/>
              <a:t>abaisser considérablement </a:t>
            </a:r>
            <a:r>
              <a:rPr lang="fr-FR" altLang="en-US" dirty="0"/>
              <a:t>les taux </a:t>
            </a:r>
            <a:r>
              <a:rPr lang="fr-FR" altLang="en-US" dirty="0" smtClean="0"/>
              <a:t>d'encadrement. Mais beaucoup sont sans qualification. </a:t>
            </a:r>
            <a:r>
              <a:rPr lang="fr-FR" altLang="en-US" dirty="0"/>
              <a:t>Il en résulte qu'au Mali, le nombre d'élèves par enseignant formé, soit 92 élèves, est l'un des plus élevés du </a:t>
            </a:r>
            <a:r>
              <a:rPr lang="fr-FR" altLang="en-US" dirty="0" smtClean="0"/>
              <a:t>monde. </a:t>
            </a:r>
            <a:r>
              <a:rPr lang="fr-FR" altLang="en-US" dirty="0"/>
              <a:t>Si la tendance passée en matière de recrutement d'enseignants formés se poursuit, le Mali n'atteindra pas </a:t>
            </a:r>
            <a:r>
              <a:rPr lang="fr-FR" altLang="en-US" dirty="0" smtClean="0"/>
              <a:t>le taux </a:t>
            </a:r>
            <a:r>
              <a:rPr lang="fr-FR" altLang="en-US" dirty="0"/>
              <a:t>d'encadrement de 40 élèves par enseignant formé d'ici à 2030.</a:t>
            </a:r>
            <a:endParaRPr lang="fr-FR" altLang="en-US" dirty="0" smtClean="0"/>
          </a:p>
        </p:txBody>
      </p:sp>
      <p:sp>
        <p:nvSpPr>
          <p:cNvPr id="4" name="Slide Number Placeholder 3"/>
          <p:cNvSpPr>
            <a:spLocks noGrp="1"/>
          </p:cNvSpPr>
          <p:nvPr>
            <p:ph type="sldNum" sz="quarter" idx="5"/>
          </p:nvPr>
        </p:nvSpPr>
        <p:spPr/>
        <p:txBody>
          <a:bodyPr/>
          <a:lstStyle/>
          <a:p>
            <a:pPr>
              <a:defRPr/>
            </a:pPr>
            <a:fld id="{033E62DF-6761-45FC-B4EB-157595E31F7F}" type="slidenum">
              <a:rPr lang="en-GB" smtClean="0"/>
              <a:pPr>
                <a:defRPr/>
              </a:pPr>
              <a:t>20</a:t>
            </a:fld>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xfrm>
            <a:off x="679133" y="4718215"/>
            <a:ext cx="5436235" cy="4354666"/>
          </a:xfrm>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sz="1200" b="1" noProof="0" dirty="0" smtClean="0">
                <a:solidFill>
                  <a:srgbClr val="C92957"/>
                </a:solidFill>
              </a:rPr>
              <a:t>Les responsables politiques doivent offrir une formation initiale et une formation continue de bonne qualité</a:t>
            </a:r>
          </a:p>
          <a:p>
            <a:pPr>
              <a:defRPr/>
            </a:pPr>
            <a:endParaRPr lang="fr-FR" b="1" noProof="0" dirty="0" smtClean="0"/>
          </a:p>
          <a:p>
            <a:pPr>
              <a:defRPr/>
            </a:pPr>
            <a:r>
              <a:rPr lang="fr-FR" b="1" noProof="0" dirty="0" smtClean="0"/>
              <a:t>Les enseignants doivent avoir une bonne connaissance des matières enseignées. </a:t>
            </a:r>
          </a:p>
          <a:p>
            <a:pPr>
              <a:defRPr/>
            </a:pPr>
            <a:r>
              <a:rPr lang="fr-FR" altLang="en-US" dirty="0"/>
              <a:t>Dans les pays à faible revenu, cependant, les enseignants </a:t>
            </a:r>
            <a:r>
              <a:rPr lang="fr-FR" altLang="en-US" dirty="0" smtClean="0"/>
              <a:t>manquent souvent des connaissances </a:t>
            </a:r>
            <a:r>
              <a:rPr lang="fr-FR" altLang="en-US" dirty="0"/>
              <a:t>de base parce qu'ils n'ont reçu qu'une éducation </a:t>
            </a:r>
            <a:r>
              <a:rPr lang="fr-FR" altLang="en-US" dirty="0" smtClean="0"/>
              <a:t>médiocre. Le Ghana</a:t>
            </a:r>
            <a:r>
              <a:rPr lang="fr-FR" altLang="en-US" dirty="0"/>
              <a:t> </a:t>
            </a:r>
            <a:r>
              <a:rPr lang="fr-FR" altLang="en-US" dirty="0" smtClean="0"/>
              <a:t>impose aux enseignants en formation un examen portant sur leurs connaissances disciplinaires pour valider leur première année</a:t>
            </a:r>
            <a:r>
              <a:rPr lang="fr-FR" altLang="en-US" noProof="0" dirty="0" smtClean="0"/>
              <a:t>.</a:t>
            </a:r>
            <a:endParaRPr lang="fr-FR" b="1" noProof="0" dirty="0" smtClean="0"/>
          </a:p>
          <a:p>
            <a:pPr>
              <a:defRPr/>
            </a:pPr>
            <a:endParaRPr lang="fr-FR" b="1" noProof="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b="1" noProof="0" dirty="0" smtClean="0"/>
              <a:t>Les enseignants doivent être à même de répondre aux besoins des élèves</a:t>
            </a:r>
            <a:r>
              <a:rPr lang="fr-FR" b="1" baseline="0" noProof="0" dirty="0" smtClean="0"/>
              <a:t> </a:t>
            </a:r>
            <a:r>
              <a:rPr lang="fr-FR" b="1" noProof="0" dirty="0" smtClean="0"/>
              <a:t>issus de milieux défavorisés,</a:t>
            </a:r>
            <a:r>
              <a:rPr lang="fr-FR" b="1" baseline="0" noProof="0" dirty="0" smtClean="0"/>
              <a:t> y compris ceux des écoles isolées ou manquant</a:t>
            </a:r>
            <a:r>
              <a:rPr lang="fr-FR" b="1" noProof="0" dirty="0" smtClean="0"/>
              <a:t> de ressources</a:t>
            </a:r>
            <a:r>
              <a:rPr lang="fr-FR" altLang="en-US" b="0" noProof="0"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fr-FR" altLang="en-US" b="0" noProof="0" dirty="0" smtClean="0"/>
          </a:p>
          <a:p>
            <a:pPr>
              <a:defRPr/>
            </a:pPr>
            <a:r>
              <a:rPr lang="fr-FR" altLang="en-US" b="0" noProof="0" dirty="0" smtClean="0"/>
              <a:t>Dans ces environnements, les enseignants doivent enseigner à des élèves de niveaux et d’âges différents au sein d’une même classe. Au Sri Lanka, des enseignants ont </a:t>
            </a:r>
            <a:r>
              <a:rPr lang="fr-FR" altLang="en-US" dirty="0"/>
              <a:t>été formés à concevoir des plans de cours et des tâches adaptées aux différents niveaux pour </a:t>
            </a:r>
            <a:r>
              <a:rPr lang="fr-FR" altLang="en-US" dirty="0" smtClean="0"/>
              <a:t>ce</a:t>
            </a:r>
            <a:r>
              <a:rPr lang="fr-FR" altLang="en-US" baseline="0" dirty="0" smtClean="0"/>
              <a:t> type de</a:t>
            </a:r>
            <a:r>
              <a:rPr lang="fr-FR" altLang="en-US" dirty="0" smtClean="0"/>
              <a:t> classe, ce qui a eu des </a:t>
            </a:r>
            <a:r>
              <a:rPr lang="fr-FR" altLang="en-US" dirty="0"/>
              <a:t>effets positifs sur les résultats en </a:t>
            </a:r>
            <a:r>
              <a:rPr lang="fr-FR" altLang="en-US" dirty="0" smtClean="0"/>
              <a:t>mathématiques</a:t>
            </a:r>
            <a:r>
              <a:rPr lang="fr-FR" altLang="en-US" baseline="0" noProof="0" dirty="0" smtClean="0"/>
              <a:t>.</a:t>
            </a:r>
          </a:p>
          <a:p>
            <a:pPr>
              <a:defRPr/>
            </a:pPr>
            <a:endParaRPr lang="fr-FR" b="1" noProof="0" dirty="0" smtClean="0"/>
          </a:p>
          <a:p>
            <a:pPr>
              <a:defRPr/>
            </a:pPr>
            <a:r>
              <a:rPr lang="fr-FR" b="1" noProof="0" dirty="0" smtClean="0"/>
              <a:t>Les enseignants doivent être formés à l’utilisation d’outils d’évaluation permettant de détecter et de résoudre à temps les difficultés d’apprentissage.</a:t>
            </a:r>
          </a:p>
          <a:p>
            <a:pPr>
              <a:defRPr/>
            </a:pPr>
            <a:endParaRPr lang="fr-FR" b="1" noProof="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altLang="en-US" dirty="0" smtClean="0"/>
              <a:t>Une formation à l’utilisation d’outils d’évaluation en classe est essentielle, car elle permet aux enseignants de détecter rapidement les enfants qui rencontrent des difficultés d’apprentissage et de leur apporter un soutien ciblé. Pourtant, cela est rarement prévu dans la formation initiale des enseignants. En Égypte et au Libéria, former les enseignants à l’enseignement de la lecture dans les petites classes </a:t>
            </a:r>
            <a:r>
              <a:rPr lang="fr-FR" altLang="en-US" baseline="0" noProof="0" dirty="0" smtClean="0"/>
              <a:t>et à l’utilisation d’outils d’évaluation en </a:t>
            </a:r>
            <a:r>
              <a:rPr lang="fr-FR" altLang="en-US" noProof="0" dirty="0" smtClean="0"/>
              <a:t>classe</a:t>
            </a:r>
            <a:r>
              <a:rPr lang="fr-FR" altLang="en-US" baseline="0" noProof="0" dirty="0" smtClean="0"/>
              <a:t> a eu des retombées positives sur l’apprentissage des enfants.</a:t>
            </a:r>
            <a:endParaRPr lang="fr-FR" altLang="en-US" noProof="0" dirty="0" smtClean="0"/>
          </a:p>
          <a:p>
            <a:pPr>
              <a:defRPr/>
            </a:pPr>
            <a:endParaRPr lang="fr-FR" b="1" noProof="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b="1" noProof="0" dirty="0" smtClean="0"/>
              <a:t>Les enseignants stagiaires</a:t>
            </a:r>
            <a:r>
              <a:rPr lang="fr-FR" b="1" baseline="0" noProof="0" dirty="0" smtClean="0"/>
              <a:t> </a:t>
            </a:r>
            <a:r>
              <a:rPr lang="fr-FR" b="1" noProof="0" dirty="0" smtClean="0"/>
              <a:t>doivent recevoir une formation pratique en classe et les nouveaux enseignants bénéficier du soutien de tuteurs.</a:t>
            </a:r>
          </a:p>
          <a:p>
            <a:pPr>
              <a:defRPr/>
            </a:pPr>
            <a:endParaRPr lang="fr-FR" b="1" noProof="0" dirty="0" smtClean="0"/>
          </a:p>
          <a:p>
            <a:pPr>
              <a:defRPr/>
            </a:pPr>
            <a:r>
              <a:rPr lang="fr-FR" altLang="en-US" dirty="0" smtClean="0"/>
              <a:t>Dans </a:t>
            </a:r>
            <a:r>
              <a:rPr lang="fr-FR" altLang="en-US" dirty="0"/>
              <a:t>les pays en </a:t>
            </a:r>
            <a:r>
              <a:rPr lang="fr-FR" altLang="en-US" dirty="0" smtClean="0"/>
              <a:t>développement, </a:t>
            </a:r>
            <a:r>
              <a:rPr lang="fr-FR" altLang="en-US" dirty="0"/>
              <a:t>l</a:t>
            </a:r>
            <a:r>
              <a:rPr lang="fr-FR" altLang="en-US" b="0" baseline="0" noProof="0" dirty="0" smtClean="0"/>
              <a:t>a formation des enseignants </a:t>
            </a:r>
            <a:r>
              <a:rPr lang="fr-FR" altLang="en-US" b="0" noProof="0" dirty="0" smtClean="0"/>
              <a:t>ne parvient pas toujours à faire en sorte que les enseignants stagiaires acquièrent une expérience suffisante de l’</a:t>
            </a:r>
            <a:r>
              <a:rPr lang="fr-FR" altLang="en-US" dirty="0" smtClean="0"/>
              <a:t>enseignement en classe, ce qui contribue à sa médiocre qualité</a:t>
            </a:r>
            <a:r>
              <a:rPr lang="fr-FR" altLang="en-US" b="0" baseline="0" noProof="0" dirty="0" smtClean="0"/>
              <a:t>. Au Malawi,</a:t>
            </a:r>
            <a:r>
              <a:rPr lang="fr-FR" altLang="en-US" b="0" noProof="0" dirty="0" smtClean="0"/>
              <a:t> certains établissements de formation des enseignants prévoient de consacrer du temps à la formation pratique afin de préparer les enseignants aux réalités de l’existence et de l’enseignement dans les zones rurales</a:t>
            </a:r>
            <a:r>
              <a:rPr lang="fr-FR" sz="1200" i="0" kern="1200" noProof="0" dirty="0" smtClean="0">
                <a:latin typeface="Calibri" pitchFamily="34" charset="0"/>
                <a:ea typeface="+mn-ea"/>
                <a:cs typeface="+mn-cs"/>
              </a:rPr>
              <a:t>.</a:t>
            </a:r>
          </a:p>
          <a:p>
            <a:pPr>
              <a:defRPr/>
            </a:pPr>
            <a:endParaRPr lang="fr-FR" b="1" noProof="0" dirty="0" smtClean="0"/>
          </a:p>
          <a:p>
            <a:pPr>
              <a:defRPr/>
            </a:pPr>
            <a:r>
              <a:rPr lang="fr-FR" b="1" noProof="0" dirty="0" smtClean="0"/>
              <a:t>La formation ne doit pas s’arrêter une fois les enseignants en poste. </a:t>
            </a:r>
          </a:p>
          <a:p>
            <a:pPr marL="0" marR="0" indent="0" algn="l" defTabSz="914400" rtl="0" eaLnBrk="0" fontAlgn="base" latinLnBrk="0" hangingPunct="0">
              <a:lnSpc>
                <a:spcPct val="100000"/>
              </a:lnSpc>
              <a:spcBef>
                <a:spcPct val="30000"/>
              </a:spcBef>
              <a:spcAft>
                <a:spcPct val="0"/>
              </a:spcAft>
              <a:buClrTx/>
              <a:buSzTx/>
              <a:buFontTx/>
              <a:buNone/>
              <a:tabLst/>
              <a:defRPr/>
            </a:pPr>
            <a:endParaRPr lang="fr-FR" altLang="en-US" b="1" noProof="0" dirty="0" smtClean="0"/>
          </a:p>
          <a:p>
            <a:pPr>
              <a:defRPr/>
            </a:pPr>
            <a:r>
              <a:rPr lang="fr-FR" altLang="en-US" noProof="0" dirty="0" smtClean="0"/>
              <a:t>La formation continue apporte aux enseignants des </a:t>
            </a:r>
            <a:r>
              <a:rPr lang="fr-FR" altLang="en-US" dirty="0" smtClean="0"/>
              <a:t>idées </a:t>
            </a:r>
            <a:r>
              <a:rPr lang="fr-FR" altLang="en-US" dirty="0"/>
              <a:t>nouvelles </a:t>
            </a:r>
            <a:r>
              <a:rPr lang="fr-FR" altLang="en-US" dirty="0" smtClean="0"/>
              <a:t>sur la manière d’aider </a:t>
            </a:r>
            <a:r>
              <a:rPr lang="fr-FR" altLang="en-US" noProof="0" dirty="0" smtClean="0"/>
              <a:t>les élèves plus faibles. En Jordanie, des programmes de perfectionnement professionnel axés sur les matières sont proposés à certains enseignants pour les aider à éviter l’apprentissage par cœur</a:t>
            </a:r>
            <a:r>
              <a:rPr lang="fr-FR" altLang="en-US" baseline="0" noProof="0" dirty="0" smtClean="0"/>
              <a:t>. </a:t>
            </a:r>
          </a:p>
          <a:p>
            <a:pPr>
              <a:defRPr/>
            </a:pPr>
            <a:endParaRPr lang="fr-FR" b="1" noProof="0" dirty="0" smtClean="0"/>
          </a:p>
          <a:p>
            <a:pPr>
              <a:defRPr/>
            </a:pPr>
            <a:r>
              <a:rPr lang="fr-FR" b="1" noProof="0" dirty="0" smtClean="0"/>
              <a:t>Les formateurs des enseignants doivent eux-mêmes être formés</a:t>
            </a:r>
          </a:p>
          <a:p>
            <a:pPr>
              <a:defRPr/>
            </a:pPr>
            <a:endParaRPr lang="fr-FR" b="1" noProof="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altLang="en-US" b="0" baseline="0" noProof="0" dirty="0" smtClean="0"/>
              <a:t>D’un</a:t>
            </a:r>
            <a:r>
              <a:rPr lang="fr-FR" altLang="en-US" dirty="0" smtClean="0"/>
              <a:t>e manière générale</a:t>
            </a:r>
            <a:r>
              <a:rPr lang="fr-FR" altLang="en-US" b="0" baseline="0" noProof="0" dirty="0" smtClean="0"/>
              <a:t>, la formation des formateurs des enseignants</a:t>
            </a:r>
            <a:r>
              <a:rPr lang="fr-FR" altLang="en-US" b="0" noProof="0" dirty="0" smtClean="0"/>
              <a:t> </a:t>
            </a:r>
            <a:r>
              <a:rPr lang="fr-FR" altLang="en-US" b="0" baseline="0" noProof="0" dirty="0" smtClean="0"/>
              <a:t>a été largement ignorée, de sorte que la plupart d’entre eux </a:t>
            </a:r>
            <a:r>
              <a:rPr lang="fr-FR" altLang="en-US" b="0" noProof="0" dirty="0" smtClean="0"/>
              <a:t>ont une connaissance et une expérience limitées des difficultés d’enseignement réelles rencontrées en classe et des besoins de leurs étudiants</a:t>
            </a:r>
            <a:r>
              <a:rPr lang="fr-FR" altLang="en-US" b="0" baseline="0" noProof="0" dirty="0" smtClean="0"/>
              <a:t>. </a:t>
            </a:r>
          </a:p>
          <a:p>
            <a:endParaRPr lang="fr-FR" altLang="en-US" b="1" noProof="0" dirty="0" smtClean="0"/>
          </a:p>
          <a:p>
            <a:endParaRPr lang="fr-FR" altLang="en-US" baseline="0" noProof="0" dirty="0" smtClean="0"/>
          </a:p>
        </p:txBody>
      </p:sp>
      <p:sp>
        <p:nvSpPr>
          <p:cNvPr id="4" name="Slide Number Placeholder 3"/>
          <p:cNvSpPr>
            <a:spLocks noGrp="1"/>
          </p:cNvSpPr>
          <p:nvPr>
            <p:ph type="sldNum" sz="quarter" idx="5"/>
          </p:nvPr>
        </p:nvSpPr>
        <p:spPr/>
        <p:txBody>
          <a:bodyPr/>
          <a:lstStyle/>
          <a:p>
            <a:pPr>
              <a:defRPr/>
            </a:pPr>
            <a:fld id="{80DD9470-20A6-425E-9A9B-2F9F7CB56762}" type="slidenum">
              <a:rPr lang="en-GB" smtClean="0"/>
              <a:pPr>
                <a:defRPr/>
              </a:pPr>
              <a:t>21</a:t>
            </a:fld>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679133" y="4564380"/>
            <a:ext cx="5436235" cy="5052060"/>
          </a:xfrm>
        </p:spPr>
        <p:txBody>
          <a:bodyPr/>
          <a:lstStyle/>
          <a:p>
            <a:pPr>
              <a:defRPr/>
            </a:pPr>
            <a:r>
              <a:rPr lang="fr-FR" b="1" dirty="0" smtClean="0"/>
              <a:t>Sans une meilleure répartition des enseignants :</a:t>
            </a:r>
          </a:p>
          <a:p>
            <a:pPr marL="171450" indent="-171450">
              <a:spcBef>
                <a:spcPts val="300"/>
              </a:spcBef>
              <a:spcAft>
                <a:spcPts val="300"/>
              </a:spcAft>
              <a:buFont typeface="Arial" panose="020B0604020202020204" pitchFamily="34" charset="0"/>
              <a:buChar char="•"/>
              <a:defRPr/>
            </a:pPr>
            <a:r>
              <a:rPr lang="fr-FR" dirty="0" smtClean="0"/>
              <a:t>Moins d’enseignants exerceront dans les quartiers pauvres, où les classes seront par conséquent très chargées. </a:t>
            </a:r>
          </a:p>
          <a:p>
            <a:pPr marL="171450" indent="-171450">
              <a:spcBef>
                <a:spcPts val="300"/>
              </a:spcBef>
              <a:spcAft>
                <a:spcPts val="300"/>
              </a:spcAft>
              <a:buFont typeface="Arial" panose="020B0604020202020204" pitchFamily="34" charset="0"/>
              <a:buChar char="•"/>
              <a:defRPr/>
            </a:pPr>
            <a:r>
              <a:rPr lang="fr-FR" dirty="0" smtClean="0"/>
              <a:t>Les élèves défavorisés seront confiés à des enseignants possédant de moindres connaissances disciplinaires, ce qui creusera les inégalités en matière de résultats d’apprentissage.</a:t>
            </a:r>
          </a:p>
          <a:p>
            <a:pPr marL="171450" indent="-171450">
              <a:spcBef>
                <a:spcPts val="0"/>
              </a:spcBef>
              <a:spcAft>
                <a:spcPts val="500"/>
              </a:spcAft>
              <a:buFont typeface="Arial" panose="020B0604020202020204" pitchFamily="34" charset="0"/>
              <a:buChar char="•"/>
              <a:defRPr/>
            </a:pPr>
            <a:r>
              <a:rPr lang="fr-FR" dirty="0" smtClean="0"/>
              <a:t>Les élèves quitteront l’école sans avoir acquis les bases.</a:t>
            </a:r>
          </a:p>
          <a:p>
            <a:pPr>
              <a:spcBef>
                <a:spcPts val="0"/>
              </a:spcBef>
              <a:spcAft>
                <a:spcPts val="500"/>
              </a:spcAft>
              <a:defRPr/>
            </a:pPr>
            <a:r>
              <a:rPr lang="fr-FR" dirty="0" smtClean="0"/>
              <a:t>Quatre grands facteurs influencent la répartition : </a:t>
            </a:r>
          </a:p>
          <a:p>
            <a:pPr>
              <a:spcBef>
                <a:spcPts val="0"/>
              </a:spcBef>
              <a:spcAft>
                <a:spcPts val="500"/>
              </a:spcAft>
              <a:defRPr/>
            </a:pPr>
            <a:r>
              <a:rPr lang="fr-FR" altLang="en-US" b="1" i="1" dirty="0" smtClean="0"/>
              <a:t>Le préjugé pro-urbain </a:t>
            </a:r>
            <a:r>
              <a:rPr lang="fr-FR" altLang="en-US" i="1" dirty="0" smtClean="0"/>
              <a:t>: </a:t>
            </a:r>
            <a:r>
              <a:rPr lang="fr-FR" altLang="en-US" dirty="0" smtClean="0"/>
              <a:t> Le Malawi souffre de l’une des plus importantes pénuries d’enseignants au monde avec un taux d’encadrement de 76 élèves par enseignant. Mais il déploie en outre peu efficacement ses enseignants. Les écoles urbaines connaissent donc un excédent d’enseignants et les zones rurales de graves pénuries, ce qui accentue la faiblesse des résultats d’apprentissage. </a:t>
            </a:r>
          </a:p>
          <a:p>
            <a:pPr marL="0" indent="0">
              <a:spcBef>
                <a:spcPts val="0"/>
              </a:spcBef>
              <a:spcAft>
                <a:spcPts val="500"/>
              </a:spcAft>
              <a:buFont typeface="+mj-lt"/>
              <a:buNone/>
              <a:defRPr/>
            </a:pPr>
            <a:r>
              <a:rPr lang="fr-FR" altLang="en-US" b="1" i="1" dirty="0" smtClean="0"/>
              <a:t>L’origine ethnique et la langue </a:t>
            </a:r>
            <a:r>
              <a:rPr lang="fr-FR" altLang="en-US" dirty="0" smtClean="0"/>
              <a:t>: Au Mexique, les enfants qui parlent une langue autochtone sont généralement confiés à des enseignants ayant un moins bon niveau d’instruction et de formation. </a:t>
            </a:r>
          </a:p>
          <a:p>
            <a:pPr marL="0" indent="0">
              <a:spcBef>
                <a:spcPts val="0"/>
              </a:spcBef>
              <a:spcAft>
                <a:spcPts val="500"/>
              </a:spcAft>
              <a:buFont typeface="+mj-lt"/>
              <a:buNone/>
              <a:defRPr/>
            </a:pPr>
            <a:r>
              <a:rPr lang="fr-FR" altLang="en-US" b="1" i="1" dirty="0" smtClean="0"/>
              <a:t>Le genre </a:t>
            </a:r>
            <a:r>
              <a:rPr lang="fr-FR" altLang="en-US" i="1" dirty="0" smtClean="0"/>
              <a:t>: </a:t>
            </a:r>
            <a:r>
              <a:rPr lang="fr-FR" altLang="en-US" i="0" dirty="0" smtClean="0"/>
              <a:t>Conséquence d’une </a:t>
            </a:r>
            <a:r>
              <a:rPr lang="fr-FR" altLang="en-US" dirty="0" smtClean="0"/>
              <a:t>répartition déséquilibrée, les régions de certains pays ne comptent aucune enseignante. Dans certaines parties du Rwanda, seuls 10 % des enseignants du primaire sont des femmes, alors qu’elles représentent 67 % dans d’autres districts. </a:t>
            </a:r>
          </a:p>
          <a:p>
            <a:pPr marL="0" indent="0">
              <a:spcBef>
                <a:spcPts val="0"/>
              </a:spcBef>
              <a:spcAft>
                <a:spcPts val="500"/>
              </a:spcAft>
              <a:buFont typeface="+mj-lt"/>
              <a:buNone/>
              <a:defRPr/>
            </a:pPr>
            <a:r>
              <a:rPr lang="fr-FR" altLang="en-US" b="1" i="1" dirty="0" smtClean="0"/>
              <a:t>Les matières </a:t>
            </a:r>
            <a:r>
              <a:rPr lang="fr-FR" altLang="en-US" i="1" dirty="0" smtClean="0"/>
              <a:t>: </a:t>
            </a:r>
            <a:r>
              <a:rPr lang="fr-FR" altLang="en-US" dirty="0" smtClean="0"/>
              <a:t>Dans les établissements secondaires, notamment, on observe souvent des pénuries d’enseignants dans certaines matières, telles que les mathématiques et les sciences. L’Indonésie, par exemple, enregistre un excédent de professeurs de langue dans le premier cycle de l’enseignement secondaire, mais une pénurie en informatique.</a:t>
            </a:r>
          </a:p>
          <a:p>
            <a:pPr>
              <a:defRPr/>
            </a:pPr>
            <a:r>
              <a:rPr lang="fr-FR" altLang="en-US" b="1" dirty="0" smtClean="0"/>
              <a:t> </a:t>
            </a:r>
            <a:endParaRPr lang="fr-FR" altLang="en-US" dirty="0" smtClean="0"/>
          </a:p>
          <a:p>
            <a:pPr>
              <a:defRPr/>
            </a:pPr>
            <a:endParaRPr lang="fr-FR" dirty="0" smtClean="0"/>
          </a:p>
          <a:p>
            <a:pPr>
              <a:defRPr/>
            </a:pPr>
            <a:r>
              <a:rPr lang="fr-FR" b="1" dirty="0" smtClean="0"/>
              <a:t> </a:t>
            </a:r>
            <a:endParaRPr lang="fr-FR" dirty="0" smtClean="0"/>
          </a:p>
          <a:p>
            <a:pPr>
              <a:defRPr/>
            </a:pPr>
            <a:endParaRPr lang="fr-FR" dirty="0"/>
          </a:p>
        </p:txBody>
      </p:sp>
      <p:sp>
        <p:nvSpPr>
          <p:cNvPr id="4506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A079966E-5FD6-4489-A507-0DCA089C3862}" type="slidenum">
              <a:rPr lang="en-US" altLang="en-US" smtClean="0"/>
              <a:pPr>
                <a:defRPr/>
              </a:pPr>
              <a:t>22</a:t>
            </a:fld>
            <a:endParaRPr lang="en-US"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xfrm>
            <a:off x="640080" y="4541520"/>
            <a:ext cx="5642929" cy="5189220"/>
          </a:xfrm>
          <a:noFill/>
          <a:ln/>
        </p:spPr>
        <p:txBody>
          <a:bodyPr/>
          <a:lstStyle/>
          <a:p>
            <a:pPr marL="0" marR="0" indent="0" algn="l" defTabSz="914400" rtl="0" eaLnBrk="0" fontAlgn="base" latinLnBrk="0" hangingPunct="0">
              <a:lnSpc>
                <a:spcPct val="100000"/>
              </a:lnSpc>
              <a:spcBef>
                <a:spcPts val="0"/>
              </a:spcBef>
              <a:spcAft>
                <a:spcPts val="800"/>
              </a:spcAft>
              <a:buClrTx/>
              <a:buSzTx/>
              <a:buFontTx/>
              <a:buNone/>
              <a:tabLst/>
              <a:defRPr/>
            </a:pPr>
            <a:r>
              <a:rPr lang="fr-FR" altLang="en-US" sz="1200" b="1" dirty="0" smtClean="0">
                <a:solidFill>
                  <a:srgbClr val="C92957"/>
                </a:solidFill>
              </a:rPr>
              <a:t>Les responsables politiques doivent affecter les meilleurs enseignants là où leur présence est la plus nécessaire </a:t>
            </a:r>
            <a:endParaRPr lang="fr-FR" altLang="en-US" sz="1200" dirty="0" smtClean="0">
              <a:solidFill>
                <a:srgbClr val="C92957"/>
              </a:solidFill>
            </a:endParaRPr>
          </a:p>
          <a:p>
            <a:pPr>
              <a:spcBef>
                <a:spcPts val="0"/>
              </a:spcBef>
              <a:spcAft>
                <a:spcPts val="800"/>
              </a:spcAft>
            </a:pPr>
            <a:r>
              <a:rPr lang="fr-FR" altLang="en-US" dirty="0" smtClean="0"/>
              <a:t>Soucieux </a:t>
            </a:r>
            <a:r>
              <a:rPr lang="fr-FR" altLang="en-US" dirty="0"/>
              <a:t>de rééquilibrer la distribution nationale, certains gouvernements </a:t>
            </a:r>
            <a:r>
              <a:rPr lang="fr-FR" altLang="en-US" dirty="0" smtClean="0"/>
              <a:t>affectent des </a:t>
            </a:r>
            <a:r>
              <a:rPr lang="fr-FR" altLang="en-US" dirty="0"/>
              <a:t>enseignants </a:t>
            </a:r>
            <a:r>
              <a:rPr lang="fr-FR" altLang="en-US" dirty="0" smtClean="0"/>
              <a:t>dans les </a:t>
            </a:r>
            <a:r>
              <a:rPr lang="fr-FR" altLang="en-US" dirty="0"/>
              <a:t>zones défavorisées. </a:t>
            </a:r>
            <a:endParaRPr lang="fr-FR" altLang="en-US" dirty="0" smtClean="0"/>
          </a:p>
          <a:p>
            <a:pPr>
              <a:spcBef>
                <a:spcPts val="0"/>
              </a:spcBef>
              <a:spcAft>
                <a:spcPts val="800"/>
              </a:spcAft>
            </a:pPr>
            <a:r>
              <a:rPr lang="fr-FR" altLang="en-US" dirty="0" smtClean="0"/>
              <a:t>En République </a:t>
            </a:r>
            <a:r>
              <a:rPr lang="fr-FR" altLang="en-US" dirty="0"/>
              <a:t>de Corée, si les élèves obtiennent des résultats meilleurs et plus équitables, c'est, entre autres, parce que les groupes désavantagés y bénéficient d'un meilleur accès à des enseignants plus qualifiés et plus expérimentés</a:t>
            </a:r>
            <a:r>
              <a:rPr lang="fr-FR" altLang="en-US" dirty="0" smtClean="0"/>
              <a:t>.</a:t>
            </a:r>
          </a:p>
          <a:p>
            <a:pPr>
              <a:spcBef>
                <a:spcPts val="0"/>
              </a:spcBef>
              <a:spcAft>
                <a:spcPts val="800"/>
              </a:spcAft>
            </a:pPr>
            <a:r>
              <a:rPr lang="fr-FR" altLang="en-US" b="1" dirty="0" smtClean="0"/>
              <a:t>Des </a:t>
            </a:r>
            <a:r>
              <a:rPr lang="fr-FR" altLang="en-US" b="1" dirty="0"/>
              <a:t>mesures incitatives doivent encourager les enseignants à travailler dans les zones </a:t>
            </a:r>
            <a:r>
              <a:rPr lang="fr-FR" altLang="en-US" b="1" dirty="0" smtClean="0"/>
              <a:t>isolées</a:t>
            </a:r>
          </a:p>
          <a:p>
            <a:pPr>
              <a:spcBef>
                <a:spcPts val="0"/>
              </a:spcBef>
              <a:spcAft>
                <a:spcPts val="800"/>
              </a:spcAft>
            </a:pPr>
            <a:r>
              <a:rPr lang="fr-FR" altLang="en-US" dirty="0" smtClean="0"/>
              <a:t>Au Bangladesh,</a:t>
            </a:r>
            <a:r>
              <a:rPr lang="fr-FR" altLang="en-US" dirty="0"/>
              <a:t> la sécurité du logement est particulièrement importante pour encourager les femmes à enseigner en zone </a:t>
            </a:r>
            <a:r>
              <a:rPr lang="fr-FR" altLang="en-US" dirty="0" smtClean="0"/>
              <a:t>rurale. </a:t>
            </a:r>
          </a:p>
          <a:p>
            <a:pPr>
              <a:spcBef>
                <a:spcPts val="0"/>
              </a:spcBef>
              <a:spcAft>
                <a:spcPts val="800"/>
              </a:spcAft>
            </a:pPr>
            <a:r>
              <a:rPr lang="fr-FR" altLang="en-US" dirty="0" smtClean="0"/>
              <a:t>La Gambie a mis en place une indemnité financière pouvant s’élever à  40 % du salaire de base pour les postes situés dans les régions reculées. </a:t>
            </a:r>
          </a:p>
          <a:p>
            <a:pPr>
              <a:spcBef>
                <a:spcPts val="0"/>
              </a:spcBef>
              <a:spcAft>
                <a:spcPts val="800"/>
              </a:spcAft>
            </a:pPr>
            <a:r>
              <a:rPr lang="fr-FR" altLang="en-US" dirty="0" smtClean="0"/>
              <a:t>Au </a:t>
            </a:r>
            <a:r>
              <a:rPr lang="fr-FR" altLang="en-US" baseline="0" dirty="0" smtClean="0"/>
              <a:t>Rwanda, les enseignants</a:t>
            </a:r>
            <a:r>
              <a:rPr lang="fr-FR" altLang="en-US" dirty="0" smtClean="0"/>
              <a:t> formés bénéficient de prêts subventionnés pour accepter des postes situés dans des zones difficiles d’accès</a:t>
            </a:r>
            <a:r>
              <a:rPr lang="fr-FR" altLang="en-US" baseline="0" dirty="0" smtClean="0"/>
              <a:t>.</a:t>
            </a:r>
          </a:p>
          <a:p>
            <a:pPr>
              <a:spcBef>
                <a:spcPts val="0"/>
              </a:spcBef>
              <a:spcAft>
                <a:spcPts val="800"/>
              </a:spcAft>
            </a:pPr>
            <a:r>
              <a:rPr lang="fr-FR" altLang="en-US" baseline="0" dirty="0" smtClean="0"/>
              <a:t>En Chine, les bons élèves des universités sont encouragés à</a:t>
            </a:r>
            <a:r>
              <a:rPr lang="fr-FR" altLang="en-US" dirty="0" smtClean="0"/>
              <a:t> enseigner dans les écoles rurales de leur province d’origine, y compris par le biais de cours gratuits</a:t>
            </a:r>
            <a:r>
              <a:rPr lang="fr-FR" altLang="en-US" baseline="0" dirty="0" smtClean="0"/>
              <a:t>. </a:t>
            </a:r>
            <a:endParaRPr lang="fr-FR" altLang="en-US" dirty="0" smtClean="0"/>
          </a:p>
          <a:p>
            <a:pPr>
              <a:spcBef>
                <a:spcPts val="0"/>
              </a:spcBef>
              <a:spcAft>
                <a:spcPts val="800"/>
              </a:spcAft>
            </a:pPr>
            <a:r>
              <a:rPr lang="fr-FR" altLang="en-US" b="1" dirty="0" smtClean="0"/>
              <a:t>Le recrutement local d’enseignants contribue à faire en sorte qu’un nombre suffisant d’entre eux travaillent dans les zones difficiles</a:t>
            </a:r>
            <a:r>
              <a:rPr lang="fr-FR" altLang="en-US" b="1" baseline="0" dirty="0" smtClean="0"/>
              <a:t> </a:t>
            </a:r>
            <a:r>
              <a:rPr lang="fr-FR" altLang="en-US" baseline="0" dirty="0" smtClean="0"/>
              <a:t>–</a:t>
            </a:r>
            <a:r>
              <a:rPr lang="fr-FR" altLang="en-US" b="1" baseline="0" dirty="0" smtClean="0"/>
              <a:t> </a:t>
            </a:r>
            <a:r>
              <a:rPr lang="fr-FR" altLang="en-US" dirty="0" smtClean="0"/>
              <a:t>comme c’est le cas au Lesotho. </a:t>
            </a:r>
          </a:p>
          <a:p>
            <a:pPr>
              <a:spcBef>
                <a:spcPts val="0"/>
              </a:spcBef>
              <a:spcAft>
                <a:spcPts val="800"/>
              </a:spcAft>
            </a:pPr>
            <a:r>
              <a:rPr lang="fr-FR" altLang="en-US" dirty="0" smtClean="0"/>
              <a:t>Le recrutement local peut également favoriser le recrutement d’enseignantes, mais certaines des communautés les plus défavorisées manquent de candidats compétents là où l’accès à l’éducation primaire a été faible, une situation que l’Afghanistan s’efforce de résoudre actuellement</a:t>
            </a:r>
            <a:r>
              <a:rPr lang="fr-FR" altLang="en-US" baseline="0" dirty="0" smtClean="0"/>
              <a:t>.</a:t>
            </a:r>
            <a:endParaRPr lang="fr-FR" altLang="en-US" dirty="0" smtClean="0"/>
          </a:p>
          <a:p>
            <a:endParaRPr lang="fr-FR" altLang="en-US" dirty="0" smtClean="0"/>
          </a:p>
        </p:txBody>
      </p:sp>
      <p:sp>
        <p:nvSpPr>
          <p:cNvPr id="4" name="Slide Number Placeholder 3"/>
          <p:cNvSpPr>
            <a:spLocks noGrp="1"/>
          </p:cNvSpPr>
          <p:nvPr>
            <p:ph type="sldNum" sz="quarter" idx="5"/>
          </p:nvPr>
        </p:nvSpPr>
        <p:spPr/>
        <p:txBody>
          <a:bodyPr/>
          <a:lstStyle/>
          <a:p>
            <a:pPr>
              <a:defRPr/>
            </a:pPr>
            <a:fld id="{BC87C258-0609-4425-9358-1D6AA1BB08C7}" type="slidenum">
              <a:rPr lang="en-GB" smtClean="0"/>
              <a:pPr>
                <a:defRPr/>
              </a:pPr>
              <a:t>23</a:t>
            </a:fld>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r>
              <a:rPr lang="fr-FR" altLang="en-US" dirty="0" smtClean="0"/>
              <a:t>Le salaire n'est que l'un des nombreux facteurs de motivation des enseignants, mais c'est l'un des premiers à prendre en considération pour attirer et retenir les meilleurs éléments.</a:t>
            </a:r>
          </a:p>
          <a:p>
            <a:endParaRPr lang="fr-FR" altLang="en-US" dirty="0" smtClean="0"/>
          </a:p>
          <a:p>
            <a:r>
              <a:rPr lang="fr-FR" altLang="en-US" dirty="0"/>
              <a:t>C</a:t>
            </a:r>
            <a:r>
              <a:rPr lang="fr-FR" altLang="en-US" dirty="0" smtClean="0"/>
              <a:t>e graphique présente le salaire journalier des enseignants en dollars. </a:t>
            </a:r>
          </a:p>
          <a:p>
            <a:endParaRPr lang="fr-FR" altLang="en-US" dirty="0" smtClean="0"/>
          </a:p>
          <a:p>
            <a:r>
              <a:rPr lang="fr-FR" altLang="en-US" dirty="0" smtClean="0"/>
              <a:t>Un enseignant qui est le principal soutien de sa famille, avec au moins quatre bouches à nourrir, doit percevoir un minimum de 10 dollars É.-U. par jour pour la maintenir au-dessus du seuil de pauvreté, fixé à 2 dollars É.-U. par personne et jour. Or, dans huit pays, les salaires moyens sont inférieurs à ce niveau.</a:t>
            </a:r>
          </a:p>
          <a:p>
            <a:endParaRPr lang="fr-FR" altLang="en-US" dirty="0" smtClean="0"/>
          </a:p>
          <a:p>
            <a:r>
              <a:rPr lang="fr-FR" altLang="en-US" dirty="0" smtClean="0"/>
              <a:t>Ainsi, au Libéria, les enseignants ne sont payés que 6 dollars par jour. </a:t>
            </a:r>
          </a:p>
          <a:p>
            <a:endParaRPr lang="fr-FR" altLang="en-US" dirty="0" smtClean="0"/>
          </a:p>
          <a:p>
            <a:endParaRPr lang="fr-FR" altLang="en-US" dirty="0" smtClean="0"/>
          </a:p>
        </p:txBody>
      </p:sp>
      <p:sp>
        <p:nvSpPr>
          <p:cNvPr id="4710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9FBB84FC-9993-4E3B-97F8-66D7EFF3C087}" type="slidenum">
              <a:rPr lang="en-US" altLang="en-US" smtClean="0"/>
              <a:pPr>
                <a:defRPr/>
              </a:pPr>
              <a:t>24</a:t>
            </a:fld>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r>
              <a:rPr lang="fr-FR" altLang="en-US" dirty="0" smtClean="0"/>
              <a:t>Certains enseignants sont même encore moins rémunérés</a:t>
            </a:r>
            <a:r>
              <a:rPr lang="fr-FR" altLang="en-US" dirty="0"/>
              <a:t>. En Afrique subsaharienne et en Asie du Sud et de l'Ouest, les </a:t>
            </a:r>
            <a:r>
              <a:rPr lang="fr-FR" altLang="en-US" dirty="0" smtClean="0"/>
              <a:t>responsables politiques ont </a:t>
            </a:r>
            <a:r>
              <a:rPr lang="fr-FR" altLang="en-US" dirty="0"/>
              <a:t>répondu à la nécessité d'étendre rapidement les systèmes éducatifs en recrutant des enseignants </a:t>
            </a:r>
            <a:r>
              <a:rPr lang="fr-FR" altLang="en-US" dirty="0" smtClean="0"/>
              <a:t>sous </a:t>
            </a:r>
            <a:r>
              <a:rPr lang="fr-FR" altLang="en-US" dirty="0"/>
              <a:t>contrat </a:t>
            </a:r>
            <a:r>
              <a:rPr lang="fr-FR" altLang="en-US" dirty="0" smtClean="0"/>
              <a:t>temporaire peu rémunéré</a:t>
            </a:r>
            <a:r>
              <a:rPr lang="fr-FR" altLang="en-US" dirty="0"/>
              <a:t>s</a:t>
            </a:r>
            <a:r>
              <a:rPr lang="fr-FR" altLang="en-US" dirty="0" smtClean="0"/>
              <a:t>, et peu formés. </a:t>
            </a:r>
          </a:p>
          <a:p>
            <a:endParaRPr lang="fr-FR" altLang="en-US" dirty="0" smtClean="0"/>
          </a:p>
          <a:p>
            <a:r>
              <a:rPr lang="fr-FR" altLang="en-US" dirty="0" smtClean="0"/>
              <a:t>Dans certains pays d’Afrique de l’Ouest – comme le Sénégal – ces enseignants contractuels représentent au moins la moitié du corps enseignant. </a:t>
            </a:r>
          </a:p>
          <a:p>
            <a:endParaRPr lang="fr-FR" altLang="en-US" dirty="0" smtClean="0"/>
          </a:p>
          <a:p>
            <a:pPr>
              <a:defRPr/>
            </a:pPr>
            <a:r>
              <a:rPr lang="fr-FR" altLang="en-US" dirty="0"/>
              <a:t>Ces enseignants contractuels sont généralement payés beaucoup moins que les enseignants </a:t>
            </a:r>
            <a:r>
              <a:rPr lang="fr-FR" altLang="en-US" dirty="0" smtClean="0"/>
              <a:t>fonctionnaires. </a:t>
            </a:r>
            <a:r>
              <a:rPr lang="fr-FR" altLang="en-US" dirty="0"/>
              <a:t>Au Niger, les enseignants contractuels sont payés moitié moins que les enseignants fonctionnaires, </a:t>
            </a:r>
            <a:r>
              <a:rPr lang="fr-FR" altLang="en-US" dirty="0" smtClean="0"/>
              <a:t>par exemple. </a:t>
            </a:r>
          </a:p>
          <a:p>
            <a:endParaRPr lang="fr-FR" altLang="en-US" dirty="0" smtClean="0"/>
          </a:p>
          <a:p>
            <a:r>
              <a:rPr lang="fr-FR" altLang="en-US" dirty="0" smtClean="0"/>
              <a:t>Le recrutement d’enseignants contractuels au salaire peu élevé n’est toutefois qu’une solution à court terme pour faire face au manque d’enseignants. Ces enseignants réclameront souvent la convergence</a:t>
            </a:r>
            <a:r>
              <a:rPr lang="fr-FR" altLang="en-US" baseline="0" dirty="0" smtClean="0"/>
              <a:t> </a:t>
            </a:r>
            <a:r>
              <a:rPr lang="fr-FR" altLang="en-US" dirty="0" smtClean="0"/>
              <a:t>de leur rémunération et de leurs conditions d’emploi s’ils restent dans la profession, comme dans le cas du Bénin. </a:t>
            </a:r>
          </a:p>
          <a:p>
            <a:endParaRPr lang="fr-FR" altLang="en-US" dirty="0" smtClean="0"/>
          </a:p>
        </p:txBody>
      </p:sp>
      <p:sp>
        <p:nvSpPr>
          <p:cNvPr id="4710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9FBB84FC-9993-4E3B-97F8-66D7EFF3C087}" type="slidenum">
              <a:rPr lang="en-US" altLang="en-US" smtClean="0"/>
              <a:pPr>
                <a:defRPr/>
              </a:pPr>
              <a:t>25</a:t>
            </a:fld>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xfrm>
            <a:off x="624840" y="4564380"/>
            <a:ext cx="5753099" cy="5181600"/>
          </a:xfrm>
          <a:noFill/>
          <a:ln/>
        </p:spPr>
        <p:txBody>
          <a:bodyPr/>
          <a:lstStyle/>
          <a:p>
            <a:pPr>
              <a:spcBef>
                <a:spcPts val="0"/>
              </a:spcBef>
              <a:spcAft>
                <a:spcPts val="800"/>
              </a:spcAft>
            </a:pPr>
            <a:r>
              <a:rPr lang="fr-FR" b="1" noProof="0" dirty="0" smtClean="0"/>
              <a:t>Les enseignants doivent être suffisamment rémunérés pour subvenir au minimum à leurs besoins essentiels, et bénéficier des meilleures conditions de travail possibles</a:t>
            </a:r>
          </a:p>
          <a:p>
            <a:pPr>
              <a:spcBef>
                <a:spcPts val="0"/>
              </a:spcBef>
              <a:spcAft>
                <a:spcPts val="800"/>
              </a:spcAft>
            </a:pPr>
            <a:r>
              <a:rPr lang="fr-FR" altLang="en-US" noProof="0" dirty="0" smtClean="0"/>
              <a:t>Pour commencer, tous les pays doivent proposer des salaires à la fois suffisants pour satisfaire les besoins essentiels et compétitifs par rapport aux autres professions</a:t>
            </a:r>
            <a:r>
              <a:rPr lang="fr-FR" altLang="en-US" baseline="0" noProof="0" dirty="0" smtClean="0"/>
              <a:t>.</a:t>
            </a:r>
            <a:endParaRPr lang="fr-FR" altLang="en-US" noProof="0" dirty="0" smtClean="0"/>
          </a:p>
          <a:p>
            <a:pPr>
              <a:spcBef>
                <a:spcPts val="0"/>
              </a:spcBef>
              <a:spcAft>
                <a:spcPts val="800"/>
              </a:spcAft>
              <a:defRPr/>
            </a:pPr>
            <a:r>
              <a:rPr lang="fr-FR" altLang="en-US" noProof="0" dirty="0" smtClean="0"/>
              <a:t>En plus</a:t>
            </a:r>
            <a:r>
              <a:rPr lang="fr-FR" altLang="en-US" baseline="0" noProof="0" dirty="0" smtClean="0"/>
              <a:t> de </a:t>
            </a:r>
            <a:r>
              <a:rPr lang="fr-FR" altLang="en-US" noProof="0" dirty="0" smtClean="0"/>
              <a:t>la structure salariale, certains pays ont mis en place des programmes de rémunération en fonction des résultats, afin d’inciter financièrement</a:t>
            </a:r>
            <a:r>
              <a:rPr lang="fr-FR" altLang="en-US" baseline="0" noProof="0" dirty="0" smtClean="0"/>
              <a:t> </a:t>
            </a:r>
            <a:r>
              <a:rPr lang="fr-FR" altLang="en-US" noProof="0" dirty="0" smtClean="0"/>
              <a:t>les enseignants à améliorer l’apprentissage. Cependant, ces programmes doivent être considérés avec précaution. Il est difficile d’évaluer avec fiabilité quels enseignants créent le plus de valeur ajoutée, même dans des systèmes plus avancés comme aux États-Unis</a:t>
            </a:r>
            <a:r>
              <a:rPr lang="fr-FR" altLang="en-US" baseline="0" noProof="0" dirty="0" smtClean="0"/>
              <a:t>. Ce type de programmes tend </a:t>
            </a:r>
            <a:r>
              <a:rPr lang="fr-FR" altLang="en-US" dirty="0" smtClean="0"/>
              <a:t>également à récompenser les enseignants déjà en poste dans de bonnes écoles et enseignant à de bons élèves, encourage les enseignants à « enseigner pour le test » et peut nuire à la coopération entre enseignants</a:t>
            </a:r>
            <a:r>
              <a:rPr lang="fr-FR" altLang="en-US" baseline="0" noProof="0" dirty="0" smtClean="0"/>
              <a:t>.</a:t>
            </a:r>
            <a:endParaRPr lang="fr-FR" altLang="en-US" noProof="0" dirty="0" smtClean="0"/>
          </a:p>
          <a:p>
            <a:pPr>
              <a:spcBef>
                <a:spcPts val="0"/>
              </a:spcBef>
              <a:spcAft>
                <a:spcPts val="800"/>
              </a:spcAft>
            </a:pPr>
            <a:r>
              <a:rPr lang="fr-FR" altLang="en-US" dirty="0" smtClean="0"/>
              <a:t>Récompenser </a:t>
            </a:r>
            <a:r>
              <a:rPr lang="fr-FR" altLang="en-US" dirty="0"/>
              <a:t>les écoles au moyen de primes </a:t>
            </a:r>
            <a:r>
              <a:rPr lang="fr-FR" altLang="en-US" dirty="0" smtClean="0"/>
              <a:t>collectives, comme dans certaines régions du Brésil, </a:t>
            </a:r>
            <a:r>
              <a:rPr lang="fr-FR" altLang="en-US" dirty="0"/>
              <a:t>peut </a:t>
            </a:r>
            <a:r>
              <a:rPr lang="fr-FR" altLang="en-US" dirty="0" smtClean="0"/>
              <a:t>se révéler plus efficace </a:t>
            </a:r>
            <a:r>
              <a:rPr lang="fr-FR" altLang="en-US" dirty="0"/>
              <a:t>que les primes </a:t>
            </a:r>
            <a:r>
              <a:rPr lang="fr-FR" altLang="en-US" dirty="0" smtClean="0"/>
              <a:t>individuelles pour améliorer les résultats des élèves</a:t>
            </a:r>
            <a:r>
              <a:rPr lang="fr-FR" altLang="en-US" baseline="0" noProof="0" dirty="0" smtClean="0"/>
              <a:t>.</a:t>
            </a:r>
          </a:p>
          <a:p>
            <a:pPr>
              <a:spcBef>
                <a:spcPts val="0"/>
              </a:spcBef>
              <a:spcAft>
                <a:spcPts val="800"/>
              </a:spcAft>
            </a:pPr>
            <a:r>
              <a:rPr lang="fr-FR" b="1" noProof="0" dirty="0" smtClean="0"/>
              <a:t>Les enseignants doivent également bénéficier de plans de carrière attractifs, qui récompensent ceux qui tiennent compte de la diversité et soutiennent les élèves en difficulté.</a:t>
            </a:r>
          </a:p>
          <a:p>
            <a:pPr marL="0" marR="0" indent="0" algn="l" defTabSz="914400" rtl="0" eaLnBrk="0" fontAlgn="base" latinLnBrk="0" hangingPunct="0">
              <a:lnSpc>
                <a:spcPct val="100000"/>
              </a:lnSpc>
              <a:spcBef>
                <a:spcPts val="0"/>
              </a:spcBef>
              <a:spcAft>
                <a:spcPts val="800"/>
              </a:spcAft>
              <a:buClrTx/>
              <a:buSzTx/>
              <a:buFontTx/>
              <a:buNone/>
              <a:tabLst/>
              <a:defRPr/>
            </a:pPr>
            <a:r>
              <a:rPr lang="fr-FR" altLang="en-US" noProof="0" dirty="0" smtClean="0"/>
              <a:t>Au-delà d’une rémunération appropriée et de contrats sûrs, les initiatives prises par les enseignants pour prendre en </a:t>
            </a:r>
            <a:r>
              <a:rPr lang="fr-FR" altLang="en-US" dirty="0" smtClean="0"/>
              <a:t>compte la diversité et soutenir les apprenants défavorisés doivent être reconnues.  </a:t>
            </a:r>
            <a:endParaRPr lang="fr-FR" altLang="en-US" baseline="0" noProof="0" dirty="0" smtClean="0"/>
          </a:p>
          <a:p>
            <a:pPr>
              <a:spcBef>
                <a:spcPts val="0"/>
              </a:spcBef>
              <a:spcAft>
                <a:spcPts val="800"/>
              </a:spcAft>
            </a:pPr>
            <a:r>
              <a:rPr lang="fr-FR" altLang="en-US" baseline="0" noProof="0" dirty="0" smtClean="0"/>
              <a:t>Au Ghana, une </a:t>
            </a:r>
            <a:r>
              <a:rPr lang="fr-FR" altLang="en-US" dirty="0"/>
              <a:t>révision des politiques de gestion et </a:t>
            </a:r>
            <a:r>
              <a:rPr lang="fr-FR" altLang="en-US" dirty="0" smtClean="0"/>
              <a:t>de </a:t>
            </a:r>
            <a:r>
              <a:rPr lang="fr-FR" altLang="en-US" dirty="0"/>
              <a:t>développement </a:t>
            </a:r>
            <a:r>
              <a:rPr lang="fr-FR" altLang="en-US" baseline="0" noProof="0" dirty="0" smtClean="0"/>
              <a:t>des enseignants </a:t>
            </a:r>
            <a:r>
              <a:rPr lang="fr-FR" altLang="en-US" noProof="0" dirty="0" smtClean="0"/>
              <a:t>a abouti à un nouveau cadre directeur favorisant la promotion des enseignants basée sur des éléments factuels afin de mieux apprécier les réalisations des enseignants</a:t>
            </a:r>
            <a:r>
              <a:rPr lang="fr-FR" altLang="en-US" baseline="0" noProof="0" dirty="0" smtClean="0"/>
              <a:t>.</a:t>
            </a:r>
          </a:p>
          <a:p>
            <a:endParaRPr lang="fr-FR" altLang="en-US" baseline="0" noProof="0" dirty="0" smtClean="0"/>
          </a:p>
          <a:p>
            <a:endParaRPr lang="fr-FR" altLang="en-US" noProof="0" dirty="0" smtClean="0"/>
          </a:p>
        </p:txBody>
      </p:sp>
      <p:sp>
        <p:nvSpPr>
          <p:cNvPr id="4" name="Slide Number Placeholder 3"/>
          <p:cNvSpPr>
            <a:spLocks noGrp="1"/>
          </p:cNvSpPr>
          <p:nvPr>
            <p:ph type="sldNum" sz="quarter" idx="5"/>
          </p:nvPr>
        </p:nvSpPr>
        <p:spPr/>
        <p:txBody>
          <a:bodyPr/>
          <a:lstStyle/>
          <a:p>
            <a:pPr>
              <a:defRPr/>
            </a:pPr>
            <a:fld id="{156541AC-1B97-4D0D-BEBD-5619298B16E9}" type="slidenum">
              <a:rPr lang="en-GB" smtClean="0"/>
              <a:pPr>
                <a:defRPr/>
              </a:pPr>
              <a:t>26</a:t>
            </a:fld>
            <a:endParaRPr lang="en-GB"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xfrm>
            <a:off x="693420" y="4602480"/>
            <a:ext cx="5615939" cy="5021580"/>
          </a:xfrm>
          <a:noFill/>
          <a:ln/>
        </p:spPr>
        <p:txBody>
          <a:bodyPr/>
          <a:lstStyle/>
          <a:p>
            <a:pPr>
              <a:spcAft>
                <a:spcPts val="800"/>
              </a:spcAft>
            </a:pPr>
            <a:r>
              <a:rPr lang="fr-FR" altLang="en-US" dirty="0" smtClean="0"/>
              <a:t>Pour mener à bien ces quatre stratégies, il convient d’améliorer la gestion des enseignants. </a:t>
            </a:r>
          </a:p>
          <a:p>
            <a:pPr>
              <a:spcAft>
                <a:spcPts val="800"/>
              </a:spcAft>
            </a:pPr>
            <a:r>
              <a:rPr lang="fr-FR" altLang="en-US" dirty="0" smtClean="0"/>
              <a:t>Une direction solide est nécessaire pour garantir que les enseignants soient tenus de rendre des comptes, ponctuels et qu’ils apportent un même soutien à tous. </a:t>
            </a:r>
          </a:p>
          <a:p>
            <a:pPr>
              <a:spcAft>
                <a:spcPts val="800"/>
              </a:spcAft>
            </a:pPr>
            <a:r>
              <a:rPr lang="fr-FR" altLang="en-US" dirty="0" smtClean="0"/>
              <a:t>Les pouvoirs publics doivent collaborer étroitement avec les syndicats d’enseignants en vue d’élaborer des politiques et d’adopter des codes de conduite efficaces, de manière à lutter contre les infractions sexuelles, comme au Kenya</a:t>
            </a:r>
            <a:r>
              <a:rPr lang="fr-FR" altLang="en-US" baseline="0" dirty="0" smtClean="0"/>
              <a:t>.  </a:t>
            </a:r>
          </a:p>
          <a:p>
            <a:pPr>
              <a:spcAft>
                <a:spcPts val="800"/>
              </a:spcAft>
            </a:pPr>
            <a:r>
              <a:rPr lang="fr-FR" altLang="en-US" dirty="0" smtClean="0"/>
              <a:t>L’absentéisme des enseignants peut avoir de lourdes conséquences sur l’apprentissage.</a:t>
            </a:r>
          </a:p>
          <a:p>
            <a:pPr>
              <a:spcAft>
                <a:spcPts val="800"/>
              </a:spcAft>
            </a:pPr>
            <a:r>
              <a:rPr lang="fr-FR" altLang="en-US" dirty="0" smtClean="0"/>
              <a:t>Les stratégies de lutte contre l’absentéisme des enseignants ne sont efficaces qu’à condition de s’attaquer à ses causes, telles qu’une rémunération sporadique et de mauvaises conditions de travail. Au Cambodge, par exemple</a:t>
            </a:r>
            <a:r>
              <a:rPr lang="fr-FR" altLang="en-US" baseline="0" dirty="0" smtClean="0"/>
              <a:t>, les </a:t>
            </a:r>
            <a:r>
              <a:rPr lang="fr-FR" altLang="en-US" dirty="0" smtClean="0"/>
              <a:t>enseignants qui n’ont pas besoin de manquer l’école pour toucher leur paie s’absentent beaucoup moins</a:t>
            </a:r>
            <a:r>
              <a:rPr lang="fr-FR" altLang="en-US" baseline="0" dirty="0" smtClean="0"/>
              <a:t>.</a:t>
            </a:r>
          </a:p>
          <a:p>
            <a:pPr>
              <a:spcAft>
                <a:spcPts val="800"/>
              </a:spcAft>
              <a:defRPr/>
            </a:pPr>
            <a:r>
              <a:rPr lang="fr-FR" altLang="en-US" baseline="0" dirty="0" smtClean="0"/>
              <a:t>Au Malawi et en Zambie, pour remédier aux absences liées au VIH/SIDA, des stratégies ont été mises en </a:t>
            </a:r>
            <a:r>
              <a:rPr lang="fr-FR" altLang="en-US" dirty="0"/>
              <a:t>place pour améliorer les conditions de vie des enseignants séropositifs, comprenant un meilleur accès au traitement, la distribution de compléments alimentaires et le versement d'indemnités ou d'avances mensuelles. </a:t>
            </a:r>
            <a:endParaRPr lang="fr-FR" altLang="en-US" dirty="0" smtClean="0"/>
          </a:p>
          <a:p>
            <a:pPr>
              <a:spcAft>
                <a:spcPts val="800"/>
              </a:spcAft>
            </a:pPr>
            <a:r>
              <a:rPr lang="fr-FR" altLang="en-US" dirty="0" smtClean="0"/>
              <a:t>Les cours privés contribuent à creuser les inégalités en liant l’apprentissage aux moyens financiers.  </a:t>
            </a:r>
          </a:p>
          <a:p>
            <a:pPr>
              <a:spcAft>
                <a:spcPts val="800"/>
              </a:spcAft>
            </a:pPr>
            <a:r>
              <a:rPr lang="fr-FR" altLang="en-US" dirty="0" smtClean="0"/>
              <a:t>En Égypte, les cours privés représentent en moyenne plus de 40 % des dépenses des ménages en matière d’éducation, car les enseignants doivent trouver des moyens de compléter leur maigre salaire. </a:t>
            </a:r>
          </a:p>
          <a:p>
            <a:pPr>
              <a:spcAft>
                <a:spcPts val="800"/>
              </a:spcAft>
            </a:pPr>
            <a:r>
              <a:rPr lang="fr-FR" altLang="en-US" dirty="0" smtClean="0"/>
              <a:t>S’il est difficile d’interdire purement et simplement les cours privés, il conviendrait au moins d’empêcher les enseignants d’en dispenser à leurs propres élèves. On garantirait ainsi que tous les élèves ont accès à l’intégralité des programmes, y compris ceux qui n’ont pas les moyens de s’offrir un soutien complémentaire. </a:t>
            </a:r>
          </a:p>
          <a:p>
            <a:endParaRPr lang="fr-FR" altLang="en-US" dirty="0" smtClean="0"/>
          </a:p>
          <a:p>
            <a:endParaRPr lang="fr-FR" altLang="en-US" dirty="0" smtClean="0"/>
          </a:p>
        </p:txBody>
      </p:sp>
      <p:sp>
        <p:nvSpPr>
          <p:cNvPr id="4" name="Slide Number Placeholder 3"/>
          <p:cNvSpPr>
            <a:spLocks noGrp="1"/>
          </p:cNvSpPr>
          <p:nvPr>
            <p:ph type="sldNum" sz="quarter" idx="5"/>
          </p:nvPr>
        </p:nvSpPr>
        <p:spPr/>
        <p:txBody>
          <a:bodyPr/>
          <a:lstStyle/>
          <a:p>
            <a:pPr>
              <a:defRPr/>
            </a:pPr>
            <a:fld id="{FF025117-8A21-4F0D-BE05-263B87061405}" type="slidenum">
              <a:rPr lang="en-GB" smtClean="0"/>
              <a:pPr>
                <a:defRPr/>
              </a:pPr>
              <a:t>27</a:t>
            </a:fld>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xfrm>
            <a:off x="679133" y="4610100"/>
            <a:ext cx="5436235" cy="4861560"/>
          </a:xfrm>
          <a:noFill/>
          <a:ln/>
        </p:spPr>
        <p:txBody>
          <a:bodyPr/>
          <a:lstStyle/>
          <a:p>
            <a:pPr>
              <a:spcAft>
                <a:spcPts val="800"/>
              </a:spcAft>
            </a:pPr>
            <a:r>
              <a:rPr lang="fr-FR" altLang="en-US" dirty="0" smtClean="0"/>
              <a:t>Pour être efficaces, les enseignants ont besoin de pouvoir s’appuyer sur des stratégies adaptées en matière de programmes </a:t>
            </a:r>
            <a:r>
              <a:rPr lang="fr-FR" altLang="en-US" dirty="0"/>
              <a:t>et </a:t>
            </a:r>
            <a:r>
              <a:rPr lang="fr-FR" altLang="en-US" dirty="0" smtClean="0"/>
              <a:t>d’évaluation. </a:t>
            </a:r>
          </a:p>
          <a:p>
            <a:pPr marL="0" marR="0" indent="0" algn="l" defTabSz="914400" rtl="0" eaLnBrk="0" fontAlgn="base" latinLnBrk="0" hangingPunct="0">
              <a:lnSpc>
                <a:spcPct val="100000"/>
              </a:lnSpc>
              <a:spcBef>
                <a:spcPct val="30000"/>
              </a:spcBef>
              <a:spcAft>
                <a:spcPts val="800"/>
              </a:spcAft>
              <a:buClrTx/>
              <a:buSzTx/>
              <a:buFontTx/>
              <a:buNone/>
              <a:tabLst/>
              <a:defRPr/>
            </a:pPr>
            <a:r>
              <a:rPr lang="fr-FR" altLang="en-US" dirty="0" smtClean="0"/>
              <a:t>Les responsables politiques doivent veiller à ce que les programmes des petites classes privilégient l’acquisition par tous les élèves de solides compétences de base, et qu’ils soient dispensés au rythme qui convient. </a:t>
            </a:r>
          </a:p>
          <a:p>
            <a:pPr>
              <a:spcAft>
                <a:spcPts val="800"/>
              </a:spcAft>
            </a:pPr>
            <a:r>
              <a:rPr lang="fr-FR" altLang="en-US" baseline="0" dirty="0" smtClean="0"/>
              <a:t>Au Viet Nam, les programmes correspondent étroitement aux capacités d’apprentissage des élèves</a:t>
            </a:r>
            <a:r>
              <a:rPr lang="fr-FR" altLang="en-US" dirty="0" smtClean="0"/>
              <a:t> et accordent une attention particulière aux élèves défavorisés.</a:t>
            </a:r>
            <a:endParaRPr lang="fr-FR" altLang="en-US" baseline="0" dirty="0" smtClean="0"/>
          </a:p>
          <a:p>
            <a:r>
              <a:rPr lang="fr-FR" altLang="en-US" sz="1200" b="1" dirty="0" smtClean="0"/>
              <a:t>Dispenser l’enseignement dans les langues appropriées</a:t>
            </a:r>
          </a:p>
          <a:p>
            <a:pPr>
              <a:spcAft>
                <a:spcPts val="800"/>
              </a:spcAft>
            </a:pPr>
            <a:r>
              <a:rPr lang="fr-FR" altLang="en-US" baseline="0" dirty="0" smtClean="0"/>
              <a:t>Une approche bilingue des cours,</a:t>
            </a:r>
            <a:r>
              <a:rPr lang="fr-FR" altLang="en-US" dirty="0" smtClean="0"/>
              <a:t> combinant un enseignement continu dans les langues locales et l’introduction d’une seconde langue – de préférence dès les classes de primaire</a:t>
            </a:r>
            <a:r>
              <a:rPr lang="fr-FR" altLang="en-US" baseline="0" dirty="0" smtClean="0"/>
              <a:t> </a:t>
            </a:r>
            <a:r>
              <a:rPr lang="fr-FR" altLang="en-US" dirty="0" smtClean="0"/>
              <a:t>–</a:t>
            </a:r>
            <a:r>
              <a:rPr lang="fr-FR" altLang="en-US" baseline="0" dirty="0" smtClean="0"/>
              <a:t> peut améliorer les résultats scolaires des enfants issus de minorités ethniques</a:t>
            </a:r>
            <a:r>
              <a:rPr lang="fr-FR" altLang="en-US" dirty="0" smtClean="0"/>
              <a:t> et linguistiques. Au Cameroun, les élèves ayant suivi des cours dans leur langue locale dès les petites classes ont obtenu de meilleures notes que ceux qui suivaient un enseignement en anglais</a:t>
            </a:r>
            <a:r>
              <a:rPr lang="fr-FR" altLang="en-US" baseline="0" dirty="0" smtClean="0"/>
              <a:t>. </a:t>
            </a:r>
          </a:p>
          <a:p>
            <a:r>
              <a:rPr lang="fr-FR" altLang="en-US" sz="1200" b="1" dirty="0" smtClean="0"/>
              <a:t>Favoriser l’inclusion par le biais des programmes</a:t>
            </a:r>
          </a:p>
          <a:p>
            <a:pPr marL="0" marR="0" indent="0" algn="l" defTabSz="914400" rtl="0" eaLnBrk="0" fontAlgn="base" latinLnBrk="0" hangingPunct="0">
              <a:lnSpc>
                <a:spcPct val="100000"/>
              </a:lnSpc>
              <a:spcBef>
                <a:spcPct val="30000"/>
              </a:spcBef>
              <a:spcAft>
                <a:spcPts val="800"/>
              </a:spcAft>
              <a:buClrTx/>
              <a:buSzTx/>
              <a:buFontTx/>
              <a:buNone/>
              <a:tabLst/>
              <a:defRPr/>
            </a:pPr>
            <a:r>
              <a:rPr lang="fr-FR" altLang="en-US" sz="1200" b="0" dirty="0" smtClean="0"/>
              <a:t>Les programmes doivent permettre l’autonomisation des élèves </a:t>
            </a:r>
            <a:r>
              <a:rPr lang="fr-FR" altLang="en-US" dirty="0" smtClean="0"/>
              <a:t>issus de groupes défavorisés. Au Honduras, les diplômés d’un programme d’autonomisation des filles issues de minorités, qui reposait sur un programme interdisciplinaire remettant</a:t>
            </a:r>
            <a:r>
              <a:rPr lang="fr-FR" altLang="en-US" baseline="0" dirty="0" smtClean="0"/>
              <a:t> </a:t>
            </a:r>
            <a:r>
              <a:rPr lang="fr-FR" altLang="en-US" dirty="0" smtClean="0"/>
              <a:t>en cause les stéréotypes liés au genre, se sont montrés plus compétents en matière de résolution de problèmes, plus soucieux de l’égalité entre les sexes et plus sûrs d’eux, et ils ont obtenu de meilleures notes</a:t>
            </a:r>
            <a:r>
              <a:rPr lang="fr-FR" altLang="en-US" baseline="0" dirty="0" smtClean="0"/>
              <a:t>.</a:t>
            </a:r>
            <a:endParaRPr lang="fr-FR" altLang="en-US" dirty="0" smtClean="0"/>
          </a:p>
          <a:p>
            <a:r>
              <a:rPr lang="fr-FR" altLang="en-US" sz="1200" b="1" dirty="0" smtClean="0"/>
              <a:t>Proposer des programmes accélérés de la </a:t>
            </a:r>
            <a:r>
              <a:rPr lang="fr-FR" altLang="en-US" b="1" dirty="0" smtClean="0"/>
              <a:t>deuxième chance</a:t>
            </a:r>
            <a:endParaRPr lang="fr-FR" altLang="en-US" sz="1200" b="1" dirty="0" smtClean="0"/>
          </a:p>
          <a:p>
            <a:pPr marL="0" marR="0" indent="0" algn="l" defTabSz="914400" rtl="0" eaLnBrk="0" fontAlgn="base" latinLnBrk="0" hangingPunct="0">
              <a:lnSpc>
                <a:spcPct val="100000"/>
              </a:lnSpc>
              <a:spcBef>
                <a:spcPct val="30000"/>
              </a:spcBef>
              <a:spcAft>
                <a:spcPts val="800"/>
              </a:spcAft>
              <a:buClrTx/>
              <a:buSzTx/>
              <a:buFontTx/>
              <a:buNone/>
              <a:tabLst/>
              <a:defRPr/>
            </a:pPr>
            <a:r>
              <a:rPr lang="fr-FR" altLang="en-US" dirty="0" smtClean="0"/>
              <a:t>Dans les pays qui comptent un grand nombre d’enfants et de jeunes non scolarisés, les pouvoirs publics et les donateurs doivent investir dans des programmes d’apprentissage accéléré de la deuxième chance, recruter des enseignants et les doter des compétences nécessaires pour dispenser ces programmes. Les élèves d’un programme accéléré en place</a:t>
            </a:r>
            <a:r>
              <a:rPr lang="fr-FR" altLang="en-US" baseline="0" dirty="0" smtClean="0"/>
              <a:t> </a:t>
            </a:r>
            <a:r>
              <a:rPr lang="fr-FR" altLang="en-US" dirty="0" smtClean="0"/>
              <a:t>au Bangladesh, au Ghana et au Libéria ont acquis les connaissances correspondant au niveau exigé pour réintégrer une scolarité formelle.  </a:t>
            </a:r>
          </a:p>
          <a:p>
            <a:r>
              <a:rPr lang="fr-FR" altLang="en-US" sz="1200" b="1" dirty="0" smtClean="0"/>
              <a:t>Repérer et aider </a:t>
            </a:r>
            <a:r>
              <a:rPr lang="fr-FR" altLang="en-US" b="1" dirty="0" smtClean="0"/>
              <a:t>les élèves en difficulté grâce à l’évaluation en classe</a:t>
            </a:r>
            <a:endParaRPr lang="fr-FR" altLang="en-US" dirty="0" smtClean="0"/>
          </a:p>
          <a:p>
            <a:pPr>
              <a:spcAft>
                <a:spcPts val="500"/>
              </a:spcAft>
            </a:pPr>
            <a:r>
              <a:rPr lang="fr-FR" altLang="en-US" dirty="0" smtClean="0"/>
              <a:t>Les outils d’évaluation en classe sont utiles pour aider les enseignants à repérer, suivre et soutenir les élèves menacés d’échec scolaire. Les évaluations doivent correspondre aux programmes afin de ne pas alourdir </a:t>
            </a:r>
            <a:r>
              <a:rPr lang="fr-FR" altLang="en-US" dirty="0"/>
              <a:t>exagérément la charge de travail des enseignants. </a:t>
            </a:r>
            <a:r>
              <a:rPr lang="fr-FR" altLang="en-US" dirty="0" smtClean="0"/>
              <a:t>En Afrique du Sud, par exemple, </a:t>
            </a:r>
            <a:r>
              <a:rPr lang="fr-FR" altLang="en-US" dirty="0"/>
              <a:t>des évaluations bien conçues et accompagnées de consignes claires quant à l'interprétation des résultats ont aidé les enseignants peu formés travaillant dans des conditions difficiles</a:t>
            </a:r>
            <a:r>
              <a:rPr lang="fr-FR" altLang="en-US" dirty="0" smtClean="0"/>
              <a:t>.</a:t>
            </a:r>
          </a:p>
          <a:p>
            <a:pPr marL="0" marR="0" indent="0" algn="l" defTabSz="914400" rtl="0" eaLnBrk="0" fontAlgn="base" latinLnBrk="0" hangingPunct="0">
              <a:lnSpc>
                <a:spcPct val="100000"/>
              </a:lnSpc>
              <a:spcBef>
                <a:spcPct val="30000"/>
              </a:spcBef>
              <a:spcAft>
                <a:spcPts val="500"/>
              </a:spcAft>
              <a:buClrTx/>
              <a:buSzTx/>
              <a:buFontTx/>
              <a:buNone/>
              <a:tabLst/>
              <a:defRPr/>
            </a:pPr>
            <a:r>
              <a:rPr lang="fr-FR" altLang="en-US" dirty="0" smtClean="0"/>
              <a:t>Les élèves peuvent également faire d’importants progrès lorsqu’on leur donne la possibilité de contrôler eux-mêmes leur apprentissage, comme c’est le cas avec la méthode d’apprentissage par les activités, dans l’État indien du Tamil Nadu. </a:t>
            </a:r>
          </a:p>
        </p:txBody>
      </p:sp>
      <p:sp>
        <p:nvSpPr>
          <p:cNvPr id="4813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90F8D887-CD6D-4E27-8279-4314B6801067}" type="slidenum">
              <a:rPr lang="en-GB" altLang="en-US" smtClean="0"/>
              <a:pPr>
                <a:defRPr/>
              </a:pPr>
              <a:t>28</a:t>
            </a:fld>
            <a:endParaRPr lang="en-GB"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r>
              <a:rPr lang="fr-FR" dirty="0" smtClean="0"/>
              <a:t>Enfin – le succès de la mise en œuvre de réforme repose sur une coopération plus étroite des pouvoirs publics avec les enseignants.</a:t>
            </a:r>
          </a:p>
          <a:p>
            <a:endParaRPr lang="fr-FR" dirty="0" smtClean="0"/>
          </a:p>
          <a:p>
            <a:r>
              <a:rPr lang="fr-FR" dirty="0" smtClean="0"/>
              <a:t>Les enseignants sont souvent perçus comme responsables de la médiocrité de l’apprentissage, mais rarement comme porteurs de la solution. Il est essentiel que les enseignants et les syndicats d’enseignants participent à la conception, au développement et à la mise en œuvre de politiques et de réformes permettant d’améliorer la qualité éducative pour tous</a:t>
            </a:r>
            <a:r>
              <a:rPr lang="fr-FR" baseline="0" dirty="0" smtClean="0"/>
              <a:t>.</a:t>
            </a:r>
          </a:p>
          <a:p>
            <a:endParaRPr lang="fr-FR" baseline="0" dirty="0" smtClean="0"/>
          </a:p>
          <a:p>
            <a:endParaRPr lang="fr-FR" baseline="0" dirty="0" smtClean="0"/>
          </a:p>
          <a:p>
            <a:endParaRPr lang="fr-FR" dirty="0" smtClean="0"/>
          </a:p>
        </p:txBody>
      </p:sp>
      <p:sp>
        <p:nvSpPr>
          <p:cNvPr id="4" name="Slide Number Placeholder 3"/>
          <p:cNvSpPr>
            <a:spLocks noGrp="1"/>
          </p:cNvSpPr>
          <p:nvPr>
            <p:ph type="sldNum" sz="quarter" idx="5"/>
          </p:nvPr>
        </p:nvSpPr>
        <p:spPr/>
        <p:txBody>
          <a:bodyPr/>
          <a:lstStyle/>
          <a:p>
            <a:pPr>
              <a:defRPr/>
            </a:pPr>
            <a:fld id="{2AEB221A-D3CD-4609-A96A-70EB0880C57B}" type="slidenum">
              <a:rPr lang="en-GB" smtClean="0"/>
              <a:pPr>
                <a:defRPr/>
              </a:pPr>
              <a:t>29</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48653" y="4596294"/>
            <a:ext cx="5436235" cy="5076026"/>
          </a:xfrm>
        </p:spPr>
        <p:txBody>
          <a:bodyPr/>
          <a:lstStyle/>
          <a:p>
            <a:pPr marL="0" indent="0">
              <a:spcAft>
                <a:spcPts val="600"/>
              </a:spcAft>
              <a:buNone/>
            </a:pPr>
            <a:r>
              <a:rPr lang="fr-FR" altLang="en-US" b="1" dirty="0" smtClean="0">
                <a:solidFill>
                  <a:srgbClr val="C92957"/>
                </a:solidFill>
              </a:rPr>
              <a:t>Je commencerai par vous présenter un aperçu des progrès réalisés en direction des cinq premiers objectifs de l’Éducation pour tous </a:t>
            </a:r>
            <a:r>
              <a:rPr lang="fr-FR" altLang="en-US" b="1" baseline="0" dirty="0" smtClean="0">
                <a:solidFill>
                  <a:srgbClr val="C92957"/>
                </a:solidFill>
              </a:rPr>
              <a:t>– le</a:t>
            </a:r>
            <a:r>
              <a:rPr lang="fr-FR" altLang="en-US" b="1" dirty="0" smtClean="0">
                <a:solidFill>
                  <a:srgbClr val="C92957"/>
                </a:solidFill>
              </a:rPr>
              <a:t> sixième objectif, relatif à la qualité de l’éducation, sera abordé plus en détail dans la deuxième partie de cet exposé</a:t>
            </a:r>
            <a:r>
              <a:rPr lang="fr-FR" altLang="en-US" b="1" baseline="0" dirty="0" smtClean="0">
                <a:solidFill>
                  <a:srgbClr val="C92957"/>
                </a:solidFill>
              </a:rPr>
              <a:t>.</a:t>
            </a:r>
            <a:endParaRPr lang="fr-FR" altLang="en-US" b="1" dirty="0" smtClean="0">
              <a:solidFill>
                <a:srgbClr val="C92957"/>
              </a:solidFill>
            </a:endParaRPr>
          </a:p>
          <a:p>
            <a:pPr marL="0" indent="0">
              <a:spcAft>
                <a:spcPts val="300"/>
              </a:spcAft>
              <a:buNone/>
            </a:pPr>
            <a:r>
              <a:rPr lang="fr-FR" altLang="en-US" b="1" dirty="0" smtClean="0">
                <a:solidFill>
                  <a:srgbClr val="C92957"/>
                </a:solidFill>
              </a:rPr>
              <a:t>Objectif 1 : </a:t>
            </a:r>
            <a:r>
              <a:rPr lang="fr-FR" altLang="en-US" b="1" dirty="0">
                <a:solidFill>
                  <a:srgbClr val="000000"/>
                </a:solidFill>
              </a:rPr>
              <a:t>Éducation et protection de la petite enfance</a:t>
            </a:r>
          </a:p>
          <a:p>
            <a:pPr marL="0" indent="0">
              <a:spcAft>
                <a:spcPts val="600"/>
              </a:spcAft>
              <a:buNone/>
            </a:pPr>
            <a:r>
              <a:rPr lang="fr-FR" altLang="en-US" dirty="0"/>
              <a:t>En dépit des progrès réalisés, trop d'enfants n'ont toujours pas accès à l'éducation et à la protection de la petite enfance</a:t>
            </a:r>
            <a:r>
              <a:rPr lang="fr-FR" altLang="en-US" dirty="0" smtClean="0"/>
              <a:t>.</a:t>
            </a:r>
            <a:r>
              <a:rPr lang="fr-FR" dirty="0" smtClean="0"/>
              <a:t> </a:t>
            </a:r>
            <a:endParaRPr lang="fr-FR" sz="700" dirty="0" smtClean="0">
              <a:solidFill>
                <a:srgbClr val="C92957"/>
              </a:solidFill>
            </a:endParaRPr>
          </a:p>
          <a:p>
            <a:pPr>
              <a:spcAft>
                <a:spcPts val="600"/>
              </a:spcAft>
            </a:pPr>
            <a:r>
              <a:rPr lang="fr-FR" dirty="0" smtClean="0">
                <a:solidFill>
                  <a:srgbClr val="C92957"/>
                </a:solidFill>
              </a:rPr>
              <a:t>1 enfant sur 4 </a:t>
            </a:r>
            <a:r>
              <a:rPr lang="fr-FR" dirty="0" smtClean="0"/>
              <a:t>âgé de moins de cinq ans souffre de rachitisme ou d’un retard de croissance dû à la </a:t>
            </a:r>
            <a:r>
              <a:rPr lang="fr-FR" baseline="0" dirty="0" smtClean="0"/>
              <a:t>malnutrition.</a:t>
            </a:r>
            <a:r>
              <a:rPr lang="fr-FR" dirty="0" smtClean="0"/>
              <a:t> </a:t>
            </a:r>
          </a:p>
          <a:p>
            <a:pPr marL="0" marR="0" indent="0" algn="l" defTabSz="914400" rtl="0" eaLnBrk="0" fontAlgn="base" latinLnBrk="0" hangingPunct="0">
              <a:lnSpc>
                <a:spcPct val="100000"/>
              </a:lnSpc>
              <a:spcBef>
                <a:spcPct val="30000"/>
              </a:spcBef>
              <a:spcAft>
                <a:spcPts val="600"/>
              </a:spcAft>
              <a:buClrTx/>
              <a:buSzTx/>
              <a:buFontTx/>
              <a:buNone/>
              <a:tabLst/>
              <a:defRPr/>
            </a:pPr>
            <a:r>
              <a:rPr lang="fr-FR" altLang="en-US" dirty="0" smtClean="0"/>
              <a:t>Entre 1999 et 2011, le taux brut de scolarisation dans l’enseignement préprimaire est passé de 33 à 50 %. Cependant, il n’est que de </a:t>
            </a:r>
            <a:r>
              <a:rPr lang="fr-FR" altLang="en-US" dirty="0" smtClean="0">
                <a:solidFill>
                  <a:srgbClr val="FF6600"/>
                </a:solidFill>
              </a:rPr>
              <a:t>17</a:t>
            </a:r>
            <a:r>
              <a:rPr lang="fr-FR" altLang="en-US" dirty="0" smtClean="0"/>
              <a:t> % dans les pays à faible revenu. </a:t>
            </a:r>
          </a:p>
          <a:p>
            <a:pPr marL="0" indent="0">
              <a:spcAft>
                <a:spcPts val="300"/>
              </a:spcAft>
              <a:buNone/>
            </a:pPr>
            <a:r>
              <a:rPr lang="fr-FR" b="1" dirty="0" smtClean="0">
                <a:solidFill>
                  <a:srgbClr val="C92957"/>
                </a:solidFill>
              </a:rPr>
              <a:t>Objectif </a:t>
            </a:r>
            <a:r>
              <a:rPr lang="fr-FR" b="1" dirty="0">
                <a:solidFill>
                  <a:srgbClr val="C92957"/>
                </a:solidFill>
              </a:rPr>
              <a:t>2 : </a:t>
            </a:r>
            <a:r>
              <a:rPr lang="fr-FR" b="1" dirty="0"/>
              <a:t>Enseignement primaire universel</a:t>
            </a:r>
          </a:p>
          <a:p>
            <a:pPr marL="0" indent="0">
              <a:spcAft>
                <a:spcPts val="600"/>
              </a:spcAft>
              <a:buNone/>
            </a:pPr>
            <a:r>
              <a:rPr lang="fr-FR" dirty="0"/>
              <a:t>L'objectif de l'enseignement primaire universel sera vraisemblablement très loin d'être atteint. </a:t>
            </a:r>
            <a:endParaRPr lang="fr-FR" dirty="0" smtClean="0"/>
          </a:p>
          <a:p>
            <a:pPr marL="0" indent="0">
              <a:spcAft>
                <a:spcPts val="600"/>
              </a:spcAft>
              <a:buNone/>
            </a:pPr>
            <a:r>
              <a:rPr lang="fr-FR" altLang="en-US" dirty="0" smtClean="0"/>
              <a:t>Le nombre d’enfants non scolarisés a chuté de 47 % entre 1999 et 2011.</a:t>
            </a:r>
            <a:r>
              <a:rPr lang="fr-FR" altLang="en-US" baseline="0" dirty="0" smtClean="0"/>
              <a:t> Cependant, </a:t>
            </a:r>
            <a:r>
              <a:rPr lang="fr-FR" altLang="en-US" dirty="0" smtClean="0"/>
              <a:t>57 millions d’enfants, dont </a:t>
            </a:r>
            <a:r>
              <a:rPr lang="fr-FR" altLang="en-US" baseline="0" dirty="0" smtClean="0"/>
              <a:t>la moitié vit dans un </a:t>
            </a:r>
            <a:r>
              <a:rPr lang="fr-FR" altLang="en-US" dirty="0" smtClean="0"/>
              <a:t>pays touché par un conflit, ne sont toujours pas scolarisés</a:t>
            </a:r>
            <a:r>
              <a:rPr lang="fr-FR" altLang="en-US" baseline="0" dirty="0" smtClean="0"/>
              <a:t>.</a:t>
            </a:r>
          </a:p>
          <a:p>
            <a:pPr>
              <a:spcAft>
                <a:spcPts val="600"/>
              </a:spcAft>
            </a:pPr>
            <a:r>
              <a:rPr lang="fr-FR" altLang="en-US" dirty="0" smtClean="0"/>
              <a:t>Beaucoup </a:t>
            </a:r>
            <a:r>
              <a:rPr lang="fr-FR" altLang="en-US" dirty="0"/>
              <a:t>d'adolescents ne possèdent pas les compétences fondamentales que </a:t>
            </a:r>
            <a:r>
              <a:rPr lang="fr-FR" altLang="en-US" dirty="0" smtClean="0"/>
              <a:t>le </a:t>
            </a:r>
            <a:r>
              <a:rPr lang="fr-FR" altLang="en-US" dirty="0"/>
              <a:t>premier cycle de l'enseignement </a:t>
            </a:r>
            <a:r>
              <a:rPr lang="fr-FR" altLang="en-US" dirty="0" smtClean="0"/>
              <a:t>secondaire permet d'acquérir.</a:t>
            </a:r>
            <a:endParaRPr lang="fr-FR" altLang="en-US" i="0" dirty="0" smtClean="0"/>
          </a:p>
          <a:p>
            <a:pPr>
              <a:spcAft>
                <a:spcPts val="600"/>
              </a:spcAft>
            </a:pPr>
            <a:r>
              <a:rPr lang="fr-FR" altLang="en-US" dirty="0" smtClean="0"/>
              <a:t>Le</a:t>
            </a:r>
            <a:r>
              <a:rPr lang="fr-FR" altLang="en-US" baseline="0" dirty="0" smtClean="0"/>
              <a:t> taux de scolarisation dans </a:t>
            </a:r>
            <a:r>
              <a:rPr lang="fr-FR" altLang="en-US" dirty="0" smtClean="0"/>
              <a:t>premier cycle de l’enseignement secondaire est passé de 72 à 82 %. </a:t>
            </a:r>
          </a:p>
          <a:p>
            <a:pPr marL="0" indent="0">
              <a:buNone/>
            </a:pPr>
            <a:endParaRPr lang="fr-FR" dirty="0" smtClean="0"/>
          </a:p>
          <a:p>
            <a:endParaRPr lang="fr-FR" dirty="0"/>
          </a:p>
        </p:txBody>
      </p:sp>
      <p:sp>
        <p:nvSpPr>
          <p:cNvPr id="4" name="Slide Number Placeholder 3"/>
          <p:cNvSpPr>
            <a:spLocks noGrp="1"/>
          </p:cNvSpPr>
          <p:nvPr>
            <p:ph type="sldNum" sz="quarter" idx="10"/>
          </p:nvPr>
        </p:nvSpPr>
        <p:spPr/>
        <p:txBody>
          <a:bodyPr/>
          <a:lstStyle/>
          <a:p>
            <a:pPr>
              <a:defRPr/>
            </a:pPr>
            <a:fld id="{AFB74886-D140-4111-B123-0AA3E0570759}" type="slidenum">
              <a:rPr lang="en-GB" smtClean="0"/>
              <a:pPr>
                <a:defRPr/>
              </a:pPr>
              <a:t>3</a:t>
            </a:fld>
            <a:endParaRPr lang="en-GB" dirty="0"/>
          </a:p>
        </p:txBody>
      </p:sp>
    </p:spTree>
    <p:extLst>
      <p:ext uri="{BB962C8B-B14F-4D97-AF65-F5344CB8AC3E}">
        <p14:creationId xmlns:p14="http://schemas.microsoft.com/office/powerpoint/2010/main" val="2953480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p:cNvSpPr>
            <a:spLocks noGrp="1" noRot="1" noChangeAspect="1" noTextEdit="1"/>
          </p:cNvSpPr>
          <p:nvPr>
            <p:ph type="sldImg"/>
          </p:nvPr>
        </p:nvSpPr>
        <p:spPr>
          <a:ln/>
        </p:spPr>
      </p:sp>
      <p:sp>
        <p:nvSpPr>
          <p:cNvPr id="64515" name="Espace réservé des commentaires 2"/>
          <p:cNvSpPr>
            <a:spLocks noGrp="1"/>
          </p:cNvSpPr>
          <p:nvPr>
            <p:ph type="body" idx="1"/>
          </p:nvPr>
        </p:nvSpPr>
        <p:spPr>
          <a:noFill/>
          <a:ln/>
        </p:spPr>
        <p:txBody>
          <a:bodyPr/>
          <a:lstStyle/>
          <a:p>
            <a:r>
              <a:rPr lang="fr-FR" altLang="en-US" dirty="0" smtClean="0"/>
              <a:t>Merci de votre attention. Si vous souhaitez participer au débat relatif à ces conclusions, et les enrichir, rejoignez-nous en vous connectant sur notre site Web ou sur twitter avec le mot-clé #</a:t>
            </a:r>
            <a:r>
              <a:rPr lang="fr-FR" altLang="en-US" i="1" dirty="0" smtClean="0"/>
              <a:t>teachlearn</a:t>
            </a:r>
            <a:r>
              <a:rPr lang="fr-FR" altLang="en-US" dirty="0" smtClean="0"/>
              <a:t>. </a:t>
            </a:r>
          </a:p>
        </p:txBody>
      </p:sp>
      <p:sp>
        <p:nvSpPr>
          <p:cNvPr id="49156" name="Espace réservé du numéro de diapositive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4A30028C-BD5B-4CD6-B297-C5B4B9B80EAC}" type="slidenum">
              <a:rPr lang="en-GB" altLang="en-US" smtClean="0"/>
              <a:pPr>
                <a:defRPr/>
              </a:pPr>
              <a:t>30</a:t>
            </a:fld>
            <a:endParaRPr lang="en-GB"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b="1" dirty="0" smtClean="0">
                <a:solidFill>
                  <a:srgbClr val="C92957"/>
                </a:solidFill>
              </a:rPr>
              <a:t>Objectif 3 : </a:t>
            </a:r>
            <a:r>
              <a:rPr lang="fr-FR" altLang="en-US" b="1" dirty="0" smtClean="0"/>
              <a:t>Besoins éducatifs des jeunes et des adultes</a:t>
            </a:r>
          </a:p>
          <a:p>
            <a:endParaRPr lang="fr-FR" altLang="en-US" dirty="0" smtClean="0"/>
          </a:p>
          <a:p>
            <a:pPr>
              <a:spcAft>
                <a:spcPts val="500"/>
              </a:spcAft>
            </a:pPr>
            <a:r>
              <a:rPr lang="fr-FR" altLang="en-US" dirty="0" smtClean="0"/>
              <a:t>Beaucoup d'adolescents ne possèdent pas les compétences fondamentales que permet d'acquérir le premier cycle de l'enseignement secondaire</a:t>
            </a:r>
            <a:r>
              <a:rPr lang="fr-FR" altLang="en-US" i="0" dirty="0" smtClean="0"/>
              <a:t>.</a:t>
            </a:r>
          </a:p>
          <a:p>
            <a:pPr>
              <a:spcAft>
                <a:spcPts val="500"/>
              </a:spcAft>
            </a:pPr>
            <a:r>
              <a:rPr lang="fr-FR" altLang="en-US" dirty="0" smtClean="0"/>
              <a:t>Bien que le taux de scolarisation</a:t>
            </a:r>
            <a:r>
              <a:rPr lang="fr-FR" altLang="en-US" baseline="0" dirty="0" smtClean="0"/>
              <a:t> dans le </a:t>
            </a:r>
            <a:r>
              <a:rPr lang="fr-FR" altLang="en-US" dirty="0" smtClean="0"/>
              <a:t>premier cycle de l’enseignement secondaire soit passé de 72 à 82 %,</a:t>
            </a:r>
            <a:r>
              <a:rPr lang="fr-FR" altLang="en-US" baseline="0" dirty="0" smtClean="0"/>
              <a:t> </a:t>
            </a:r>
            <a:r>
              <a:rPr lang="fr-FR" dirty="0" smtClean="0">
                <a:solidFill>
                  <a:srgbClr val="C92957"/>
                </a:solidFill>
              </a:rPr>
              <a:t>69 millions </a:t>
            </a:r>
            <a:r>
              <a:rPr lang="fr-FR" dirty="0" smtClean="0">
                <a:solidFill>
                  <a:srgbClr val="000000"/>
                </a:solidFill>
              </a:rPr>
              <a:t>d’</a:t>
            </a:r>
            <a:r>
              <a:rPr lang="fr-FR" dirty="0" smtClean="0"/>
              <a:t>adolescents ne sont pas scolarisés. </a:t>
            </a:r>
          </a:p>
          <a:p>
            <a:pPr marL="0" marR="0" indent="0" algn="l" defTabSz="914400" rtl="0" eaLnBrk="0" fontAlgn="base" latinLnBrk="0" hangingPunct="0">
              <a:lnSpc>
                <a:spcPct val="100000"/>
              </a:lnSpc>
              <a:spcBef>
                <a:spcPct val="30000"/>
              </a:spcBef>
              <a:spcAft>
                <a:spcPts val="500"/>
              </a:spcAft>
              <a:buClrTx/>
              <a:buSzTx/>
              <a:buFontTx/>
              <a:buNone/>
              <a:tabLst/>
              <a:defRPr/>
            </a:pPr>
            <a:r>
              <a:rPr lang="fr-FR" dirty="0" smtClean="0"/>
              <a:t>Dans les pays à faible revenu, seuls </a:t>
            </a:r>
            <a:r>
              <a:rPr lang="fr-FR" dirty="0" smtClean="0">
                <a:solidFill>
                  <a:srgbClr val="C92957"/>
                </a:solidFill>
              </a:rPr>
              <a:t>37% </a:t>
            </a:r>
            <a:r>
              <a:rPr lang="fr-FR" dirty="0" smtClean="0"/>
              <a:t>des adolescents suivent le premier cycle de l’enseignement secondaire jusqu’à son terme, et ce taux n’est plus que de </a:t>
            </a:r>
            <a:r>
              <a:rPr lang="fr-FR" dirty="0" smtClean="0">
                <a:solidFill>
                  <a:srgbClr val="C92957"/>
                </a:solidFill>
              </a:rPr>
              <a:t>14 % </a:t>
            </a:r>
            <a:r>
              <a:rPr lang="fr-FR" dirty="0" smtClean="0"/>
              <a:t>chez les plus pauvres. </a:t>
            </a:r>
          </a:p>
          <a:p>
            <a:endParaRPr lang="fr-FR" altLang="en-US" dirty="0" smtClean="0"/>
          </a:p>
          <a:p>
            <a:pPr marL="0" indent="0">
              <a:buNone/>
            </a:pPr>
            <a:endParaRPr lang="fr-FR" dirty="0" smtClean="0"/>
          </a:p>
          <a:p>
            <a:endParaRPr lang="fr-FR" dirty="0"/>
          </a:p>
        </p:txBody>
      </p:sp>
      <p:sp>
        <p:nvSpPr>
          <p:cNvPr id="4" name="Slide Number Placeholder 3"/>
          <p:cNvSpPr>
            <a:spLocks noGrp="1"/>
          </p:cNvSpPr>
          <p:nvPr>
            <p:ph type="sldNum" sz="quarter" idx="10"/>
          </p:nvPr>
        </p:nvSpPr>
        <p:spPr/>
        <p:txBody>
          <a:bodyPr/>
          <a:lstStyle/>
          <a:p>
            <a:pPr>
              <a:defRPr/>
            </a:pPr>
            <a:fld id="{AFB74886-D140-4111-B123-0AA3E0570759}" type="slidenum">
              <a:rPr lang="en-GB" smtClean="0"/>
              <a:pPr>
                <a:defRPr/>
              </a:pPr>
              <a:t>4</a:t>
            </a:fld>
            <a:endParaRPr lang="en-GB" dirty="0"/>
          </a:p>
        </p:txBody>
      </p:sp>
    </p:spTree>
    <p:extLst>
      <p:ext uri="{BB962C8B-B14F-4D97-AF65-F5344CB8AC3E}">
        <p14:creationId xmlns:p14="http://schemas.microsoft.com/office/powerpoint/2010/main" val="295348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Comme le montre ce graphique, le nombre d’enfants non scolarisés a diminué depuis 1999, mais ces progrès se sont considérablement ralentis depuis 2008.</a:t>
            </a:r>
          </a:p>
          <a:p>
            <a:endParaRPr lang="fr-FR" dirty="0" smtClean="0"/>
          </a:p>
          <a:p>
            <a:r>
              <a:rPr lang="fr-FR" dirty="0" smtClean="0"/>
              <a:t>Plus préoccupant, le nombre d’adolescents non scolarisés recule encore plus lentement.</a:t>
            </a:r>
          </a:p>
          <a:p>
            <a:r>
              <a:rPr lang="fr-FR" dirty="0" smtClean="0"/>
              <a:t> </a:t>
            </a:r>
          </a:p>
          <a:p>
            <a:r>
              <a:rPr lang="fr-FR" dirty="0" smtClean="0"/>
              <a:t>En Afrique subsaharienne, </a:t>
            </a:r>
            <a:r>
              <a:rPr lang="fr-FR" dirty="0"/>
              <a:t>c</a:t>
            </a:r>
            <a:r>
              <a:rPr lang="fr-FR" dirty="0" smtClean="0"/>
              <a:t>e nombre est inchangé depuis 1999, la hausse des inscriptions n’ayant pas progressé au même rythme que la croissance démographique.</a:t>
            </a:r>
            <a:endParaRPr lang="fr-FR" dirty="0"/>
          </a:p>
        </p:txBody>
      </p:sp>
      <p:sp>
        <p:nvSpPr>
          <p:cNvPr id="4" name="Slide Number Placeholder 3"/>
          <p:cNvSpPr>
            <a:spLocks noGrp="1"/>
          </p:cNvSpPr>
          <p:nvPr>
            <p:ph type="sldNum" sz="quarter" idx="10"/>
          </p:nvPr>
        </p:nvSpPr>
        <p:spPr/>
        <p:txBody>
          <a:bodyPr/>
          <a:lstStyle/>
          <a:p>
            <a:pPr>
              <a:defRPr/>
            </a:pPr>
            <a:fld id="{AFB74886-D140-4111-B123-0AA3E0570759}" type="slidenum">
              <a:rPr lang="en-GB" smtClean="0"/>
              <a:pPr>
                <a:defRPr/>
              </a:pPr>
              <a:t>5</a:t>
            </a:fld>
            <a:endParaRPr lang="en-GB" dirty="0"/>
          </a:p>
        </p:txBody>
      </p:sp>
    </p:spTree>
    <p:extLst>
      <p:ext uri="{BB962C8B-B14F-4D97-AF65-F5344CB8AC3E}">
        <p14:creationId xmlns:p14="http://schemas.microsoft.com/office/powerpoint/2010/main" val="761663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b="1" dirty="0" smtClean="0">
                <a:solidFill>
                  <a:srgbClr val="C92957"/>
                </a:solidFill>
              </a:rPr>
              <a:t>Objectif 4 : </a:t>
            </a:r>
            <a:r>
              <a:rPr lang="fr-FR" altLang="en-US" b="1" dirty="0" smtClean="0"/>
              <a:t>Alphabétisation des adultes</a:t>
            </a:r>
          </a:p>
          <a:p>
            <a:r>
              <a:rPr lang="fr-FR" altLang="en-US" i="0" dirty="0" smtClean="0"/>
              <a:t>Il</a:t>
            </a:r>
            <a:r>
              <a:rPr lang="fr-FR" altLang="en-US" i="0" baseline="0" dirty="0" smtClean="0"/>
              <a:t> reste du chemin à parcourir </a:t>
            </a:r>
            <a:r>
              <a:rPr lang="fr-FR" altLang="en-US" i="0" dirty="0" smtClean="0"/>
              <a:t>avant que tous les adultes soient alphabétisés.</a:t>
            </a:r>
          </a:p>
          <a:p>
            <a:r>
              <a:rPr lang="fr-FR" altLang="en-US" dirty="0" smtClean="0"/>
              <a:t>Le taux d’alphabétisation des adultes est passé de 76 % en 1990 à 84 % en 2011. </a:t>
            </a:r>
          </a:p>
          <a:p>
            <a:pPr>
              <a:spcBef>
                <a:spcPts val="600"/>
              </a:spcBef>
            </a:pPr>
            <a:r>
              <a:rPr lang="fr-FR" dirty="0" smtClean="0">
                <a:solidFill>
                  <a:srgbClr val="C92957"/>
                </a:solidFill>
              </a:rPr>
              <a:t>Cependant,</a:t>
            </a:r>
            <a:r>
              <a:rPr lang="fr-FR" baseline="0" dirty="0" smtClean="0">
                <a:solidFill>
                  <a:srgbClr val="C92957"/>
                </a:solidFill>
              </a:rPr>
              <a:t> </a:t>
            </a:r>
            <a:r>
              <a:rPr lang="fr-FR" dirty="0" smtClean="0">
                <a:solidFill>
                  <a:srgbClr val="C92957"/>
                </a:solidFill>
              </a:rPr>
              <a:t>774 millions </a:t>
            </a:r>
            <a:r>
              <a:rPr lang="fr-FR" dirty="0"/>
              <a:t>d’adultes sont encore </a:t>
            </a:r>
            <a:r>
              <a:rPr lang="fr-FR" dirty="0" smtClean="0"/>
              <a:t>analphabètes, </a:t>
            </a:r>
            <a:r>
              <a:rPr lang="fr-FR" dirty="0"/>
              <a:t>soit un recul d'à peine </a:t>
            </a:r>
            <a:r>
              <a:rPr lang="fr-FR" dirty="0">
                <a:solidFill>
                  <a:srgbClr val="CC3300"/>
                </a:solidFill>
              </a:rPr>
              <a:t>1 %</a:t>
            </a:r>
            <a:r>
              <a:rPr lang="fr-FR" dirty="0"/>
              <a:t> par rapport à 2000. </a:t>
            </a:r>
            <a:endParaRPr lang="fr-FR" dirty="0" smtClean="0"/>
          </a:p>
          <a:p>
            <a:pPr>
              <a:spcBef>
                <a:spcPts val="600"/>
              </a:spcBef>
            </a:pPr>
            <a:r>
              <a:rPr lang="fr-FR" dirty="0" smtClean="0"/>
              <a:t>Et près de deux tiers d’entre eux sont des femmes. </a:t>
            </a:r>
          </a:p>
          <a:p>
            <a:pPr>
              <a:spcBef>
                <a:spcPts val="600"/>
              </a:spcBef>
            </a:pPr>
            <a:endParaRPr lang="fr-FR" altLang="en-US" i="0" dirty="0" smtClean="0"/>
          </a:p>
          <a:p>
            <a:pPr>
              <a:spcBef>
                <a:spcPts val="600"/>
              </a:spcBef>
              <a:defRPr/>
            </a:pPr>
            <a:r>
              <a:rPr lang="fr-FR" b="1" dirty="0">
                <a:solidFill>
                  <a:srgbClr val="C92957"/>
                </a:solidFill>
              </a:rPr>
              <a:t>Objectif 5 : </a:t>
            </a:r>
            <a:r>
              <a:rPr lang="fr-FR" b="1" dirty="0"/>
              <a:t>Parité et égalité entre les sexes</a:t>
            </a:r>
          </a:p>
          <a:p>
            <a:pPr>
              <a:spcBef>
                <a:spcPts val="600"/>
              </a:spcBef>
              <a:defRPr/>
            </a:pPr>
            <a:r>
              <a:rPr lang="fr-FR" dirty="0" smtClean="0">
                <a:solidFill>
                  <a:srgbClr val="000000"/>
                </a:solidFill>
              </a:rPr>
              <a:t>Les </a:t>
            </a:r>
            <a:r>
              <a:rPr lang="fr-FR" dirty="0">
                <a:solidFill>
                  <a:srgbClr val="000000"/>
                </a:solidFill>
              </a:rPr>
              <a:t>disparités entre les sexes restent une réalité dans de nombreux </a:t>
            </a:r>
            <a:r>
              <a:rPr lang="fr-FR" dirty="0" smtClean="0">
                <a:solidFill>
                  <a:srgbClr val="000000"/>
                </a:solidFill>
              </a:rPr>
              <a:t>pays</a:t>
            </a:r>
            <a:r>
              <a:rPr lang="fr-FR" altLang="en-US" i="0" dirty="0" smtClean="0"/>
              <a:t>.</a:t>
            </a:r>
          </a:p>
          <a:p>
            <a:pPr marL="0" indent="0">
              <a:spcBef>
                <a:spcPts val="300"/>
              </a:spcBef>
              <a:spcAft>
                <a:spcPts val="300"/>
              </a:spcAft>
              <a:buNone/>
            </a:pPr>
            <a:r>
              <a:rPr lang="fr-FR" altLang="en-US" dirty="0" smtClean="0"/>
              <a:t>On compte moins de 9 filles contre 10 garçons :</a:t>
            </a:r>
          </a:p>
          <a:p>
            <a:pPr>
              <a:spcBef>
                <a:spcPts val="300"/>
              </a:spcBef>
              <a:spcAft>
                <a:spcPts val="300"/>
              </a:spcAft>
            </a:pPr>
            <a:r>
              <a:rPr lang="fr-FR" altLang="en-US" baseline="0" dirty="0" smtClean="0"/>
              <a:t>      - </a:t>
            </a:r>
            <a:r>
              <a:rPr lang="fr-FR" altLang="en-US" dirty="0" smtClean="0"/>
              <a:t>dans 17 pays au niveau primaire ;</a:t>
            </a:r>
          </a:p>
          <a:p>
            <a:pPr>
              <a:spcBef>
                <a:spcPts val="300"/>
              </a:spcBef>
              <a:spcAft>
                <a:spcPts val="300"/>
              </a:spcAft>
            </a:pPr>
            <a:r>
              <a:rPr lang="fr-FR" altLang="en-US" dirty="0" smtClean="0"/>
              <a:t>      - dans 30 pays au niveau secondaire.</a:t>
            </a:r>
          </a:p>
          <a:p>
            <a:pPr>
              <a:spcBef>
                <a:spcPts val="300"/>
              </a:spcBef>
              <a:spcAft>
                <a:spcPts val="300"/>
              </a:spcAft>
            </a:pPr>
            <a:r>
              <a:rPr lang="fr-FR" altLang="en-US" dirty="0" smtClean="0"/>
              <a:t>Et l’objectif de l’égalité entre les sexes dans l’éducation semble encore plus éloigné</a:t>
            </a:r>
            <a:r>
              <a:rPr lang="fr-FR" altLang="en-US" baseline="0" dirty="0" smtClean="0"/>
              <a:t>.</a:t>
            </a:r>
            <a:endParaRPr lang="fr-FR" altLang="en-US" dirty="0" smtClean="0"/>
          </a:p>
          <a:p>
            <a:pPr>
              <a:spcBef>
                <a:spcPts val="600"/>
              </a:spcBef>
            </a:pPr>
            <a:endParaRPr lang="fr-FR" altLang="en-US" dirty="0" smtClean="0"/>
          </a:p>
          <a:p>
            <a:endParaRPr lang="fr-FR" altLang="en-US" i="1" dirty="0" smtClean="0"/>
          </a:p>
        </p:txBody>
      </p:sp>
      <p:sp>
        <p:nvSpPr>
          <p:cNvPr id="4" name="Slide Number Placeholder 3"/>
          <p:cNvSpPr>
            <a:spLocks noGrp="1"/>
          </p:cNvSpPr>
          <p:nvPr>
            <p:ph type="sldNum" sz="quarter" idx="10"/>
          </p:nvPr>
        </p:nvSpPr>
        <p:spPr/>
        <p:txBody>
          <a:bodyPr/>
          <a:lstStyle/>
          <a:p>
            <a:pPr>
              <a:defRPr/>
            </a:pPr>
            <a:fld id="{AFB74886-D140-4111-B123-0AA3E0570759}" type="slidenum">
              <a:rPr lang="en-GB" smtClean="0"/>
              <a:pPr>
                <a:defRPr/>
              </a:pPr>
              <a:t>6</a:t>
            </a:fld>
            <a:endParaRPr lang="en-GB" dirty="0"/>
          </a:p>
        </p:txBody>
      </p:sp>
    </p:spTree>
    <p:extLst>
      <p:ext uri="{BB962C8B-B14F-4D97-AF65-F5344CB8AC3E}">
        <p14:creationId xmlns:p14="http://schemas.microsoft.com/office/powerpoint/2010/main" val="295348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xfrm>
            <a:off x="679133" y="4718214"/>
            <a:ext cx="5436235" cy="4897811"/>
          </a:xfrm>
          <a:noFill/>
          <a:ln/>
        </p:spPr>
        <p:txBody>
          <a:bodyPr/>
          <a:lstStyle/>
          <a:p>
            <a:r>
              <a:rPr lang="fr-FR" altLang="en-US" b="1" dirty="0" smtClean="0"/>
              <a:t>Cette année, le Rapport évalue le nombre de pays susceptibles d’atteindre chaque objectif de l’EPT d’ici à 2015. Le graphique montre que de nombreux pays n’atteindront pas les cibles avant cette</a:t>
            </a:r>
            <a:r>
              <a:rPr lang="fr-FR" altLang="en-US" b="1" baseline="0" dirty="0" smtClean="0"/>
              <a:t> </a:t>
            </a:r>
            <a:r>
              <a:rPr lang="fr-FR" altLang="en-US" b="1" dirty="0" smtClean="0"/>
              <a:t>échéance. </a:t>
            </a:r>
          </a:p>
          <a:p>
            <a:endParaRPr lang="fr-FR" altLang="en-US" b="1" dirty="0" smtClean="0"/>
          </a:p>
          <a:p>
            <a:pPr>
              <a:spcAft>
                <a:spcPts val="600"/>
              </a:spcAft>
            </a:pPr>
            <a:r>
              <a:rPr lang="fr-FR" altLang="en-US" b="0" dirty="0" smtClean="0"/>
              <a:t>En ce qui concerne l’enseignement préprimaire tout d’abord, vous le voyez sur la partie verte de l’histogramme, seule la moitié environ des pays devraient présenter un taux de scolarisation de 80 % des enfants dans l’enseignement préprimaire d’ici à 2015</a:t>
            </a:r>
            <a:r>
              <a:rPr lang="fr-FR" altLang="en-US" dirty="0" smtClean="0"/>
              <a:t>. </a:t>
            </a:r>
          </a:p>
          <a:p>
            <a:pPr>
              <a:spcAft>
                <a:spcPts val="600"/>
              </a:spcAft>
            </a:pPr>
            <a:r>
              <a:rPr lang="fr-FR" altLang="en-US" dirty="0" smtClean="0"/>
              <a:t>D’ici à 2015, 56 % des pays devraient atteindre la cible de l’enseignement primaire universel.</a:t>
            </a:r>
          </a:p>
          <a:p>
            <a:pPr>
              <a:spcAft>
                <a:spcPts val="600"/>
              </a:spcAft>
            </a:pPr>
            <a:r>
              <a:rPr lang="fr-FR" altLang="en-US" dirty="0" smtClean="0"/>
              <a:t>Et 46 % des pays devraient être parvenus à rendre accessible à tous le premier cycle de l’enseignement secondaire à cette date</a:t>
            </a:r>
            <a:r>
              <a:rPr lang="fr-FR" altLang="en-US" baseline="0" dirty="0" smtClean="0"/>
              <a:t>.</a:t>
            </a:r>
          </a:p>
          <a:p>
            <a:pPr>
              <a:spcAft>
                <a:spcPts val="600"/>
              </a:spcAft>
            </a:pPr>
            <a:r>
              <a:rPr lang="fr-FR" altLang="en-US" dirty="0" smtClean="0"/>
              <a:t>L’alphabétisation des adultes est l’objectif le plus éloigné : seuls 29 % des pays devraient avoir réussi à alphabétiser la totalité des adultes.</a:t>
            </a:r>
          </a:p>
          <a:p>
            <a:pPr>
              <a:spcAft>
                <a:spcPts val="600"/>
              </a:spcAft>
            </a:pPr>
            <a:r>
              <a:rPr lang="fr-FR" altLang="en-US" dirty="0" smtClean="0"/>
              <a:t>En comparaison, davantage de progrès auront été réalisés en matière de parité entre les sexes : d’ici à 2015, il est prévu que 70 % des pays parviennent à atteindre la parité entre les sexes dans l’enseignement primaire, et 50 %</a:t>
            </a:r>
            <a:r>
              <a:rPr lang="fr-FR" altLang="en-US" baseline="0" dirty="0" smtClean="0"/>
              <a:t> </a:t>
            </a:r>
            <a:r>
              <a:rPr lang="fr-FR" altLang="en-US" dirty="0" smtClean="0"/>
              <a:t>dans le premier cycle de l’enseignement secondaire. </a:t>
            </a:r>
          </a:p>
          <a:p>
            <a:endParaRPr lang="fr-FR" altLang="en-US" dirty="0" smtClean="0"/>
          </a:p>
        </p:txBody>
      </p:sp>
      <p:sp>
        <p:nvSpPr>
          <p:cNvPr id="4" name="Slide Number Placeholder 3"/>
          <p:cNvSpPr>
            <a:spLocks noGrp="1"/>
          </p:cNvSpPr>
          <p:nvPr>
            <p:ph type="sldNum" sz="quarter" idx="5"/>
          </p:nvPr>
        </p:nvSpPr>
        <p:spPr/>
        <p:txBody>
          <a:bodyPr/>
          <a:lstStyle/>
          <a:p>
            <a:pPr>
              <a:defRPr/>
            </a:pPr>
            <a:fld id="{45068822-8B48-47CB-89D3-FCF06C1E7582}" type="slidenum">
              <a:rPr lang="en-GB" smtClean="0"/>
              <a:pPr>
                <a:defRPr/>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fr-FR" altLang="en-US"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altLang="en-US" b="1" dirty="0" smtClean="0"/>
              <a:t>L’insuffisance des progrès réalisés en faveur des objectifs de l’éducation témoigne de l’incapacité à atteindre les marginalisés.</a:t>
            </a:r>
          </a:p>
          <a:p>
            <a:pPr>
              <a:defRPr/>
            </a:pPr>
            <a:endParaRPr lang="fr-FR" altLang="en-US" b="1" dirty="0" smtClean="0"/>
          </a:p>
          <a:p>
            <a:pPr>
              <a:defRPr/>
            </a:pPr>
            <a:r>
              <a:rPr lang="fr-FR" altLang="en-US" b="1" dirty="0" smtClean="0"/>
              <a:t>Les nouveaux objectifs de l’éducation après 2015 doivent donc inciter à déployer des efforts particuliers afin que tous les enfants soient scolarisés et formés. </a:t>
            </a:r>
          </a:p>
          <a:p>
            <a:pPr>
              <a:defRPr/>
            </a:pPr>
            <a:endParaRPr lang="fr-FR" altLang="en-US" dirty="0" smtClean="0"/>
          </a:p>
          <a:p>
            <a:pPr>
              <a:defRPr/>
            </a:pPr>
            <a:r>
              <a:rPr lang="fr-FR" altLang="en-US" dirty="0" smtClean="0"/>
              <a:t>En Afrique subsaharienne, si le rythme des progrès récents se maintient, l’ensemble des garçons les plus riches achèvera l’école primaire d’ici à 2021, et le premier cycle de l’enseignement secondaire en 2041.</a:t>
            </a:r>
          </a:p>
          <a:p>
            <a:pPr>
              <a:defRPr/>
            </a:pPr>
            <a:endParaRPr lang="fr-FR" altLang="en-US" dirty="0" smtClean="0"/>
          </a:p>
          <a:p>
            <a:pPr>
              <a:defRPr/>
            </a:pPr>
            <a:r>
              <a:rPr lang="fr-FR" altLang="en-US" dirty="0" smtClean="0"/>
              <a:t>Cependant, l’ensemble des filles les plus pauvres ne suivra l’enseignement primaire jusqu’à son terme qu’en 2086, et le premier cycle de l’enseignement secondaire qu’en 2111</a:t>
            </a:r>
            <a:r>
              <a:rPr lang="fr-FR" altLang="en-US" baseline="0" dirty="0" smtClean="0"/>
              <a:t>.</a:t>
            </a:r>
            <a:endParaRPr lang="fr-FR" altLang="en-US" dirty="0" smtClean="0"/>
          </a:p>
          <a:p>
            <a:pPr>
              <a:defRPr/>
            </a:pPr>
            <a:endParaRPr lang="fr-FR" altLang="en-US" dirty="0" smtClean="0"/>
          </a:p>
          <a:p>
            <a:pPr>
              <a:defRPr/>
            </a:pPr>
            <a:r>
              <a:rPr lang="fr-FR" altLang="en-US" dirty="0" smtClean="0"/>
              <a:t>Cette insuffisance doit </a:t>
            </a:r>
            <a:r>
              <a:rPr lang="fr-FR" altLang="en-US" dirty="0"/>
              <a:t>être </a:t>
            </a:r>
            <a:r>
              <a:rPr lang="fr-FR" altLang="en-US" dirty="0" smtClean="0"/>
              <a:t>palliée en </a:t>
            </a:r>
            <a:r>
              <a:rPr lang="fr-FR" altLang="en-US" dirty="0"/>
              <a:t>plaçant l’équité au cœur </a:t>
            </a:r>
            <a:r>
              <a:rPr lang="fr-FR" altLang="en-US" dirty="0" smtClean="0"/>
              <a:t>des nouveaux </a:t>
            </a:r>
            <a:r>
              <a:rPr lang="fr-FR" altLang="en-US" dirty="0"/>
              <a:t>objectifs mondiaux de </a:t>
            </a:r>
            <a:r>
              <a:rPr lang="fr-FR" altLang="en-US" dirty="0" smtClean="0"/>
              <a:t>l’éducation. Les objectifs de l’après </a:t>
            </a:r>
            <a:r>
              <a:rPr lang="fr-FR" altLang="en-US" dirty="0"/>
              <a:t>2015 </a:t>
            </a:r>
            <a:r>
              <a:rPr lang="fr-FR" altLang="en-US" dirty="0" smtClean="0"/>
              <a:t>doivent </a:t>
            </a:r>
            <a:r>
              <a:rPr lang="fr-FR" altLang="en-US" dirty="0"/>
              <a:t>comporter des cibles précises pouvant être mesurées </a:t>
            </a:r>
            <a:r>
              <a:rPr lang="fr-FR" altLang="en-US" dirty="0" smtClean="0"/>
              <a:t>à l’aide</a:t>
            </a:r>
            <a:r>
              <a:rPr lang="fr-FR" altLang="en-US" baseline="0" dirty="0" smtClean="0"/>
              <a:t> d’</a:t>
            </a:r>
            <a:r>
              <a:rPr lang="fr-FR" altLang="en-US" dirty="0" smtClean="0"/>
              <a:t>indicateurs qui évaluent les </a:t>
            </a:r>
            <a:r>
              <a:rPr lang="fr-FR" altLang="en-US" dirty="0"/>
              <a:t>progrès des plus défavorisés, ainsi que l’écart </a:t>
            </a:r>
            <a:r>
              <a:rPr lang="fr-FR" altLang="en-US" dirty="0" smtClean="0"/>
              <a:t>séparant</a:t>
            </a:r>
            <a:r>
              <a:rPr lang="fr-FR" altLang="en-US" baseline="0" dirty="0" smtClean="0"/>
              <a:t> </a:t>
            </a:r>
            <a:r>
              <a:rPr lang="fr-FR" altLang="en-US" dirty="0" smtClean="0"/>
              <a:t>les </a:t>
            </a:r>
            <a:r>
              <a:rPr lang="fr-FR" altLang="en-US" dirty="0"/>
              <a:t>plus avantagés </a:t>
            </a:r>
            <a:r>
              <a:rPr lang="fr-FR" altLang="en-US" dirty="0" smtClean="0"/>
              <a:t>des plus défavorisés – pour faire en sorte que cet écart soit réduit d’ici à l’échéance de 2030. </a:t>
            </a:r>
          </a:p>
          <a:p>
            <a:pPr>
              <a:defRPr/>
            </a:pPr>
            <a:endParaRPr lang="fr-FR" altLang="en-US" dirty="0" smtClean="0"/>
          </a:p>
          <a:p>
            <a:pPr>
              <a:defRPr/>
            </a:pPr>
            <a:endParaRPr lang="fr-FR" altLang="en-US" dirty="0" smtClean="0"/>
          </a:p>
          <a:p>
            <a:pPr>
              <a:defRPr/>
            </a:pPr>
            <a:endParaRPr lang="fr-FR" altLang="en-US" dirty="0" smtClean="0"/>
          </a:p>
          <a:p>
            <a:pPr>
              <a:defRPr/>
            </a:pPr>
            <a:endParaRPr lang="fr-FR" altLang="en-US" dirty="0" smtClean="0"/>
          </a:p>
          <a:p>
            <a:endParaRPr lang="fr-FR" dirty="0"/>
          </a:p>
        </p:txBody>
      </p:sp>
      <p:sp>
        <p:nvSpPr>
          <p:cNvPr id="4" name="Slide Number Placeholder 3"/>
          <p:cNvSpPr>
            <a:spLocks noGrp="1"/>
          </p:cNvSpPr>
          <p:nvPr>
            <p:ph type="sldNum" sz="quarter" idx="10"/>
          </p:nvPr>
        </p:nvSpPr>
        <p:spPr/>
        <p:txBody>
          <a:bodyPr/>
          <a:lstStyle/>
          <a:p>
            <a:pPr>
              <a:defRPr/>
            </a:pPr>
            <a:fld id="{AFB74886-D140-4111-B123-0AA3E0570759}" type="slidenum">
              <a:rPr lang="en-GB" smtClean="0"/>
              <a:pPr>
                <a:defRPr/>
              </a:pPr>
              <a:t>8</a:t>
            </a:fld>
            <a:endParaRPr lang="en-GB" dirty="0"/>
          </a:p>
        </p:txBody>
      </p:sp>
    </p:spTree>
    <p:extLst>
      <p:ext uri="{BB962C8B-B14F-4D97-AF65-F5344CB8AC3E}">
        <p14:creationId xmlns:p14="http://schemas.microsoft.com/office/powerpoint/2010/main" val="2421248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fr-FR" altLang="en-US" b="1" dirty="0" smtClean="0">
                <a:solidFill>
                  <a:srgbClr val="FF0000"/>
                </a:solidFill>
              </a:rPr>
              <a:t>GRAPHIQUE À MODIFIER</a:t>
            </a:r>
          </a:p>
          <a:p>
            <a:pPr>
              <a:defRPr/>
            </a:pPr>
            <a:endParaRPr lang="fr-FR"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altLang="en-US" dirty="0" smtClean="0"/>
              <a:t>Le succès des pays dans la réalisation des objectifs de l’éducation dépend</a:t>
            </a:r>
            <a:r>
              <a:rPr lang="fr-FR" altLang="en-US" baseline="0" dirty="0" smtClean="0"/>
              <a:t> des ressources dont ils disposent</a:t>
            </a:r>
            <a:r>
              <a:rPr lang="fr-FR" altLang="en-US" dirty="0" smtClean="0"/>
              <a:t>.</a:t>
            </a:r>
          </a:p>
          <a:p>
            <a:pPr>
              <a:defRPr/>
            </a:pPr>
            <a:endParaRPr lang="fr-FR" altLang="en-US" dirty="0" smtClean="0"/>
          </a:p>
          <a:p>
            <a:pPr marL="0" indent="0">
              <a:buFontTx/>
              <a:buNone/>
              <a:defRPr/>
            </a:pPr>
            <a:r>
              <a:rPr lang="fr-FR" altLang="en-US" dirty="0" smtClean="0"/>
              <a:t>Pourtant, on observe actuellement un déficit </a:t>
            </a:r>
            <a:r>
              <a:rPr lang="fr-FR" altLang="en-US" baseline="0" dirty="0" smtClean="0"/>
              <a:t>de financement</a:t>
            </a:r>
            <a:r>
              <a:rPr lang="fr-FR" altLang="en-US" dirty="0" smtClean="0"/>
              <a:t> annuel</a:t>
            </a:r>
            <a:r>
              <a:rPr lang="fr-FR" altLang="en-US" baseline="0" dirty="0" smtClean="0"/>
              <a:t> </a:t>
            </a:r>
            <a:r>
              <a:rPr lang="fr-FR" altLang="en-US" dirty="0" smtClean="0"/>
              <a:t>de 26 milliards de dollars concernant l’éducation de base. </a:t>
            </a:r>
          </a:p>
          <a:p>
            <a:pPr>
              <a:defRPr/>
            </a:pPr>
            <a:endParaRPr lang="fr-FR" altLang="en-US" dirty="0" smtClean="0"/>
          </a:p>
          <a:p>
            <a:pPr>
              <a:defRPr/>
            </a:pPr>
            <a:r>
              <a:rPr lang="fr-FR" altLang="en-US" dirty="0" smtClean="0"/>
              <a:t>Bien que les ressources nationales soient la principale source de financement, les pays les plus pauvres dépendent de l’aide pour parvenir à scolariser et former tous les enfants.</a:t>
            </a:r>
          </a:p>
          <a:p>
            <a:pPr>
              <a:defRPr/>
            </a:pPr>
            <a:endParaRPr lang="fr-FR" altLang="en-US" dirty="0" smtClean="0"/>
          </a:p>
          <a:p>
            <a:pPr>
              <a:defRPr/>
            </a:pPr>
            <a:r>
              <a:rPr lang="fr-FR" altLang="en-US" dirty="0" smtClean="0"/>
              <a:t>Pourtant :</a:t>
            </a:r>
          </a:p>
          <a:p>
            <a:pPr marL="171450" indent="-171450">
              <a:buFontTx/>
              <a:buChar char="-"/>
              <a:defRPr/>
            </a:pPr>
            <a:r>
              <a:rPr lang="fr-FR" altLang="en-US" dirty="0" smtClean="0"/>
              <a:t>L’aide allouée à l’éducation de base a été réduite de 6 % entre 2010 et 2011, cette baisse ayant débuté en 2002. </a:t>
            </a:r>
          </a:p>
          <a:p>
            <a:pPr marL="171450" indent="-171450">
              <a:buFontTx/>
              <a:buChar char="-"/>
              <a:defRPr/>
            </a:pPr>
            <a:endParaRPr lang="fr-FR" altLang="en-US" dirty="0" smtClean="0"/>
          </a:p>
          <a:p>
            <a:pPr marL="0" indent="0">
              <a:buFontTx/>
              <a:buNone/>
              <a:defRPr/>
            </a:pPr>
            <a:r>
              <a:rPr lang="fr-FR" altLang="en-US" dirty="0" smtClean="0"/>
              <a:t>Les pays à faible revenu ont été particulièrement touchés. Ils n’ont reçu que</a:t>
            </a:r>
            <a:r>
              <a:rPr lang="fr-FR" altLang="en-US" baseline="0" dirty="0" smtClean="0"/>
              <a:t> </a:t>
            </a:r>
            <a:br>
              <a:rPr lang="fr-FR" altLang="en-US" baseline="0" dirty="0" smtClean="0"/>
            </a:br>
            <a:r>
              <a:rPr lang="fr-FR" altLang="en-US" dirty="0" smtClean="0"/>
              <a:t>1,9 milliards de dollars pour l’éducation de base et, pour 19 d’entre eux, ont vu leur financement baisser entre </a:t>
            </a:r>
            <a:r>
              <a:rPr lang="fr-FR" altLang="en-US" baseline="0" dirty="0" smtClean="0"/>
              <a:t>2010 et 2011.</a:t>
            </a:r>
            <a:endParaRPr lang="fr-FR" altLang="en-US" dirty="0" smtClean="0"/>
          </a:p>
          <a:p>
            <a:pPr>
              <a:defRPr/>
            </a:pPr>
            <a:endParaRPr lang="fr-FR" altLang="en-US" dirty="0" smtClean="0"/>
          </a:p>
        </p:txBody>
      </p:sp>
      <p:sp>
        <p:nvSpPr>
          <p:cNvPr id="3686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1FDD1E84-5A40-43FA-9DC3-4CA521713750}" type="slidenum">
              <a:rPr lang="en-US" altLang="en-US" smtClean="0"/>
              <a:pPr>
                <a:defRPr/>
              </a:pPr>
              <a:t>9</a:t>
            </a:fld>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Picture 22"/>
          <p:cNvPicPr>
            <a:picLocks noChangeAspect="1" noChangeArrowheads="1"/>
          </p:cNvPicPr>
          <p:nvPr userDrawn="1"/>
        </p:nvPicPr>
        <p:blipFill>
          <a:blip r:embed="rId2" cstate="print"/>
          <a:srcRect/>
          <a:stretch>
            <a:fillRect/>
          </a:stretch>
        </p:blipFill>
        <p:spPr bwMode="auto">
          <a:xfrm>
            <a:off x="7088188" y="5872163"/>
            <a:ext cx="1193800" cy="708025"/>
          </a:xfrm>
          <a:prstGeom prst="rect">
            <a:avLst/>
          </a:prstGeom>
          <a:noFill/>
          <a:ln w="9525">
            <a:noFill/>
            <a:miter lim="800000"/>
            <a:headEnd/>
            <a:tailEnd/>
          </a:ln>
        </p:spPr>
      </p:pic>
      <p:pic>
        <p:nvPicPr>
          <p:cNvPr id="5" name="Picture 7"/>
          <p:cNvPicPr>
            <a:picLocks noChangeAspect="1"/>
          </p:cNvPicPr>
          <p:nvPr userDrawn="1"/>
        </p:nvPicPr>
        <p:blipFill rotWithShape="1">
          <a:blip r:embed="rId3" cstate="print"/>
          <a:srcRect l="44902"/>
          <a:stretch/>
        </p:blipFill>
        <p:spPr bwMode="auto">
          <a:xfrm>
            <a:off x="4105834" y="0"/>
            <a:ext cx="5038165" cy="1244600"/>
          </a:xfrm>
          <a:prstGeom prst="rect">
            <a:avLst/>
          </a:prstGeom>
          <a:noFill/>
          <a:ln w="9525">
            <a:noFill/>
            <a:miter lim="800000"/>
            <a:headEnd/>
            <a:tailEnd/>
          </a:ln>
        </p:spPr>
      </p:pic>
      <p:pic>
        <p:nvPicPr>
          <p:cNvPr id="6" name="Picture 8"/>
          <p:cNvPicPr>
            <a:picLocks noChangeAspect="1"/>
          </p:cNvPicPr>
          <p:nvPr userDrawn="1"/>
        </p:nvPicPr>
        <p:blipFill>
          <a:blip r:embed="rId4" cstate="print"/>
          <a:srcRect/>
          <a:stretch>
            <a:fillRect/>
          </a:stretch>
        </p:blipFill>
        <p:spPr bwMode="auto">
          <a:xfrm>
            <a:off x="0" y="1244600"/>
            <a:ext cx="695325" cy="2914650"/>
          </a:xfrm>
          <a:prstGeom prst="rect">
            <a:avLst/>
          </a:prstGeom>
          <a:noFill/>
          <a:ln w="9525">
            <a:noFill/>
            <a:miter lim="800000"/>
            <a:headEnd/>
            <a:tailEnd/>
          </a:ln>
        </p:spPr>
      </p:pic>
      <p:pic>
        <p:nvPicPr>
          <p:cNvPr id="7" name="Picture 9"/>
          <p:cNvPicPr>
            <a:picLocks noChangeAspect="1"/>
          </p:cNvPicPr>
          <p:nvPr userDrawn="1"/>
        </p:nvPicPr>
        <p:blipFill>
          <a:blip r:embed="rId5" cstate="print"/>
          <a:srcRect/>
          <a:stretch>
            <a:fillRect/>
          </a:stretch>
        </p:blipFill>
        <p:spPr bwMode="auto">
          <a:xfrm>
            <a:off x="0" y="4159250"/>
            <a:ext cx="695325" cy="2698750"/>
          </a:xfrm>
          <a:prstGeom prst="rect">
            <a:avLst/>
          </a:prstGeom>
          <a:noFill/>
          <a:ln w="9525">
            <a:noFill/>
            <a:miter lim="800000"/>
            <a:headEnd/>
            <a:tailEnd/>
          </a:ln>
        </p:spPr>
      </p:pic>
      <p:sp>
        <p:nvSpPr>
          <p:cNvPr id="2" name="Titre 1"/>
          <p:cNvSpPr>
            <a:spLocks noGrp="1"/>
          </p:cNvSpPr>
          <p:nvPr>
            <p:ph type="ctrTitle"/>
          </p:nvPr>
        </p:nvSpPr>
        <p:spPr>
          <a:xfrm>
            <a:off x="685800" y="2130425"/>
            <a:ext cx="7772400" cy="1470025"/>
          </a:xfrm>
        </p:spPr>
        <p:txBody>
          <a:bodyPr/>
          <a:lstStyle/>
          <a:p>
            <a:r>
              <a:rPr lang="fr-FR" dirty="0" smtClean="0"/>
              <a:t>Cliquez pour modifier le style du titre</a:t>
            </a:r>
            <a:endParaRPr lang="fr-FR" dirty="0"/>
          </a:p>
        </p:txBody>
      </p:sp>
      <p:sp>
        <p:nvSpPr>
          <p:cNvPr id="3" name="Sous-titre 2"/>
          <p:cNvSpPr>
            <a:spLocks noGrp="1"/>
          </p:cNvSpPr>
          <p:nvPr>
            <p:ph type="subTitle" idx="1"/>
          </p:nvPr>
        </p:nvSpPr>
        <p:spPr>
          <a:xfrm>
            <a:off x="1371600" y="3778981"/>
            <a:ext cx="5474262" cy="185981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dirty="0" smtClean="0"/>
              <a:t>Cliquez pour modifier le style des sous-titres du masque</a:t>
            </a:r>
            <a:endParaRPr lang="fr-FR" dirty="0"/>
          </a:p>
        </p:txBody>
      </p:sp>
      <p:sp>
        <p:nvSpPr>
          <p:cNvPr id="8" name="Rectangle 4"/>
          <p:cNvSpPr>
            <a:spLocks noGrp="1" noChangeArrowheads="1"/>
          </p:cNvSpPr>
          <p:nvPr>
            <p:ph type="dt" sz="half" idx="10"/>
          </p:nvPr>
        </p:nvSpPr>
        <p:spPr/>
        <p:txBody>
          <a:bodyPr/>
          <a:lstStyle>
            <a:lvl1pPr>
              <a:defRPr/>
            </a:lvl1pPr>
          </a:lstStyle>
          <a:p>
            <a:pPr>
              <a:defRPr/>
            </a:pPr>
            <a:endParaRPr lang="en-US" dirty="0"/>
          </a:p>
        </p:txBody>
      </p:sp>
      <p:sp>
        <p:nvSpPr>
          <p:cNvPr id="9" name="Rectangle 5"/>
          <p:cNvSpPr>
            <a:spLocks noGrp="1" noChangeArrowheads="1"/>
          </p:cNvSpPr>
          <p:nvPr>
            <p:ph type="ftr" sz="quarter" idx="11"/>
          </p:nvPr>
        </p:nvSpPr>
        <p:spPr/>
        <p:txBody>
          <a:bodyPr/>
          <a:lstStyle>
            <a:lvl1pPr>
              <a:defRPr/>
            </a:lvl1pPr>
          </a:lstStyle>
          <a:p>
            <a:pPr>
              <a:defRPr/>
            </a:pPr>
            <a:endParaRPr lang="en-US" dirty="0"/>
          </a:p>
        </p:txBody>
      </p:sp>
      <p:sp>
        <p:nvSpPr>
          <p:cNvPr id="10" name="Rectangle 6"/>
          <p:cNvSpPr>
            <a:spLocks noGrp="1" noChangeArrowheads="1"/>
          </p:cNvSpPr>
          <p:nvPr>
            <p:ph type="sldNum" sz="quarter" idx="12"/>
          </p:nvPr>
        </p:nvSpPr>
        <p:spPr/>
        <p:txBody>
          <a:bodyPr/>
          <a:lstStyle>
            <a:lvl1pPr>
              <a:defRPr/>
            </a:lvl1pPr>
          </a:lstStyle>
          <a:p>
            <a:pPr>
              <a:defRPr/>
            </a:pPr>
            <a:fld id="{FF15D3B8-4881-4D72-AD9D-07BDE3D0EB80}" type="slidenum">
              <a:rPr lang="en-US"/>
              <a:pPr>
                <a:defRPr/>
              </a:pPr>
              <a:t>‹#›</a:t>
            </a:fld>
            <a:endParaRPr lang="en-US" dirty="0"/>
          </a:p>
        </p:txBody>
      </p:sp>
      <p:sp>
        <p:nvSpPr>
          <p:cNvPr id="11" name="Sous-titre 2"/>
          <p:cNvSpPr txBox="1">
            <a:spLocks/>
          </p:cNvSpPr>
          <p:nvPr userDrawn="1"/>
        </p:nvSpPr>
        <p:spPr bwMode="auto">
          <a:xfrm>
            <a:off x="0" y="0"/>
            <a:ext cx="4105834" cy="1236979"/>
          </a:xfrm>
          <a:prstGeom prst="rect">
            <a:avLst/>
          </a:prstGeom>
          <a:solidFill>
            <a:srgbClr val="AF014C"/>
          </a:solidFill>
          <a:ln w="9525">
            <a:noFill/>
            <a:miter lim="800000"/>
            <a:headEnd/>
            <a:tailEnd/>
          </a:ln>
        </p:spPr>
        <p:txBody>
          <a:bodyPr vert="horz" wrap="square" lIns="91440" tIns="180000" rIns="91440" bIns="45720" numCol="1" anchor="t" anchorCtr="0" compatLnSpc="1">
            <a:prstTxWarp prst="textNoShape">
              <a:avLst/>
            </a:prstTxWarp>
          </a:bodyPr>
          <a:lstStyle>
            <a:lvl1pPr marL="0" indent="0" algn="ctr" rtl="0" eaLnBrk="0" fontAlgn="base" hangingPunct="0">
              <a:spcBef>
                <a:spcPts val="1200"/>
              </a:spcBef>
              <a:spcAft>
                <a:spcPct val="0"/>
              </a:spcAft>
              <a:buClr>
                <a:srgbClr val="7030A0"/>
              </a:buClr>
              <a:buFont typeface="Wingdings" pitchFamily="2" charset="2"/>
              <a:buNone/>
              <a:defRPr sz="3200">
                <a:solidFill>
                  <a:schemeClr val="tx1"/>
                </a:solidFill>
                <a:latin typeface="Calibri" pitchFamily="34" charset="0"/>
                <a:ea typeface="+mn-ea"/>
                <a:cs typeface="+mn-cs"/>
              </a:defRPr>
            </a:lvl1pPr>
            <a:lvl2pPr marL="457200" indent="0" algn="ctr" rtl="0" eaLnBrk="0" fontAlgn="base" hangingPunct="0">
              <a:spcBef>
                <a:spcPct val="20000"/>
              </a:spcBef>
              <a:spcAft>
                <a:spcPct val="0"/>
              </a:spcAft>
              <a:buClr>
                <a:srgbClr val="7030A0"/>
              </a:buClr>
              <a:buNone/>
              <a:defRPr sz="2800">
                <a:solidFill>
                  <a:schemeClr val="tx1"/>
                </a:solidFill>
                <a:latin typeface="Calibri" pitchFamily="34" charset="0"/>
              </a:defRPr>
            </a:lvl2pPr>
            <a:lvl3pPr marL="914400" indent="0" algn="ctr" rtl="0" eaLnBrk="0" fontAlgn="base" hangingPunct="0">
              <a:spcBef>
                <a:spcPct val="20000"/>
              </a:spcBef>
              <a:spcAft>
                <a:spcPct val="0"/>
              </a:spcAft>
              <a:buClr>
                <a:srgbClr val="7030A0"/>
              </a:buClr>
              <a:buNone/>
              <a:defRPr sz="2400">
                <a:solidFill>
                  <a:schemeClr val="tx1"/>
                </a:solidFill>
                <a:latin typeface="Calibri" pitchFamily="34" charset="0"/>
              </a:defRPr>
            </a:lvl3pPr>
            <a:lvl4pPr marL="1371600" indent="0" algn="ctr" rtl="0" eaLnBrk="0" fontAlgn="base" hangingPunct="0">
              <a:spcBef>
                <a:spcPct val="20000"/>
              </a:spcBef>
              <a:spcAft>
                <a:spcPct val="0"/>
              </a:spcAft>
              <a:buClr>
                <a:srgbClr val="7030A0"/>
              </a:buClr>
              <a:buNone/>
              <a:defRPr sz="2000">
                <a:solidFill>
                  <a:schemeClr val="tx1"/>
                </a:solidFill>
                <a:latin typeface="Calibri" pitchFamily="34" charset="0"/>
              </a:defRPr>
            </a:lvl4pPr>
            <a:lvl5pPr marL="1828800" indent="0" algn="ctr" rtl="0" eaLnBrk="0" fontAlgn="base" hangingPunct="0">
              <a:spcBef>
                <a:spcPct val="20000"/>
              </a:spcBef>
              <a:spcAft>
                <a:spcPct val="0"/>
              </a:spcAft>
              <a:buClr>
                <a:srgbClr val="7030A0"/>
              </a:buClr>
              <a:buNone/>
              <a:defRPr sz="2000">
                <a:solidFill>
                  <a:schemeClr val="tx1"/>
                </a:solidFill>
                <a:latin typeface="Calibri"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r">
              <a:spcBef>
                <a:spcPts val="1800"/>
              </a:spcBef>
            </a:pPr>
            <a:r>
              <a:rPr lang="fr-FR" sz="3000" kern="0" spc="70" baseline="0" dirty="0" smtClean="0">
                <a:solidFill>
                  <a:schemeClr val="bg1"/>
                </a:solidFill>
                <a:latin typeface="Lucida Sans Unicode" panose="020B0602030504020204" pitchFamily="34" charset="0"/>
              </a:rPr>
              <a:t>Rapport mondial </a:t>
            </a:r>
            <a:br>
              <a:rPr lang="fr-FR" sz="3000" kern="0" spc="70" baseline="0" dirty="0" smtClean="0">
                <a:solidFill>
                  <a:schemeClr val="bg1"/>
                </a:solidFill>
                <a:latin typeface="Lucida Sans Unicode" panose="020B0602030504020204" pitchFamily="34" charset="0"/>
              </a:rPr>
            </a:br>
            <a:r>
              <a:rPr lang="fr-FR" sz="3000" kern="0" spc="70" baseline="0" dirty="0" smtClean="0">
                <a:solidFill>
                  <a:schemeClr val="bg1"/>
                </a:solidFill>
                <a:latin typeface="Lucida Sans Unicode" panose="020B0602030504020204" pitchFamily="34" charset="0"/>
              </a:rPr>
              <a:t>de suivi sur l’EPT</a:t>
            </a:r>
            <a:endParaRPr lang="fr-FR" sz="3000" kern="0" spc="70" baseline="0" dirty="0">
              <a:solidFill>
                <a:schemeClr val="bg1"/>
              </a:solidFill>
              <a:latin typeface="Lucida Sans Unicode" panose="020B0602030504020204" pitchFamily="34" charset="0"/>
            </a:endParaRPr>
          </a:p>
        </p:txBody>
      </p:sp>
      <p:sp>
        <p:nvSpPr>
          <p:cNvPr id="12" name="Sous-titre 2"/>
          <p:cNvSpPr txBox="1">
            <a:spLocks/>
          </p:cNvSpPr>
          <p:nvPr userDrawn="1"/>
        </p:nvSpPr>
        <p:spPr bwMode="auto">
          <a:xfrm>
            <a:off x="0" y="1246089"/>
            <a:ext cx="695325" cy="2859741"/>
          </a:xfrm>
          <a:prstGeom prst="rect">
            <a:avLst/>
          </a:prstGeom>
          <a:solidFill>
            <a:schemeClr val="bg1">
              <a:lumMod val="85000"/>
            </a:schemeClr>
          </a:solidFill>
          <a:ln w="9525">
            <a:noFill/>
            <a:miter lim="800000"/>
            <a:headEnd/>
            <a:tailEnd/>
          </a:ln>
        </p:spPr>
        <p:txBody>
          <a:bodyPr vert="vert270" wrap="square" lIns="216000" tIns="180000" rIns="91440" bIns="45720" numCol="1" anchor="t" anchorCtr="0" compatLnSpc="1">
            <a:prstTxWarp prst="textNoShape">
              <a:avLst/>
            </a:prstTxWarp>
          </a:bodyPr>
          <a:lstStyle>
            <a:lvl1pPr marL="0" indent="0" algn="ctr" rtl="0" eaLnBrk="0" fontAlgn="base" hangingPunct="0">
              <a:spcBef>
                <a:spcPts val="1200"/>
              </a:spcBef>
              <a:spcAft>
                <a:spcPct val="0"/>
              </a:spcAft>
              <a:buClr>
                <a:srgbClr val="7030A0"/>
              </a:buClr>
              <a:buFont typeface="Wingdings" pitchFamily="2" charset="2"/>
              <a:buNone/>
              <a:defRPr sz="3200">
                <a:solidFill>
                  <a:schemeClr val="tx1"/>
                </a:solidFill>
                <a:latin typeface="Calibri" pitchFamily="34" charset="0"/>
                <a:ea typeface="+mn-ea"/>
                <a:cs typeface="+mn-cs"/>
              </a:defRPr>
            </a:lvl1pPr>
            <a:lvl2pPr marL="457200" indent="0" algn="ctr" rtl="0" eaLnBrk="0" fontAlgn="base" hangingPunct="0">
              <a:spcBef>
                <a:spcPct val="20000"/>
              </a:spcBef>
              <a:spcAft>
                <a:spcPct val="0"/>
              </a:spcAft>
              <a:buClr>
                <a:srgbClr val="7030A0"/>
              </a:buClr>
              <a:buNone/>
              <a:defRPr sz="2800">
                <a:solidFill>
                  <a:schemeClr val="tx1"/>
                </a:solidFill>
                <a:latin typeface="Calibri" pitchFamily="34" charset="0"/>
              </a:defRPr>
            </a:lvl2pPr>
            <a:lvl3pPr marL="914400" indent="0" algn="ctr" rtl="0" eaLnBrk="0" fontAlgn="base" hangingPunct="0">
              <a:spcBef>
                <a:spcPct val="20000"/>
              </a:spcBef>
              <a:spcAft>
                <a:spcPct val="0"/>
              </a:spcAft>
              <a:buClr>
                <a:srgbClr val="7030A0"/>
              </a:buClr>
              <a:buNone/>
              <a:defRPr sz="2400">
                <a:solidFill>
                  <a:schemeClr val="tx1"/>
                </a:solidFill>
                <a:latin typeface="Calibri" pitchFamily="34" charset="0"/>
              </a:defRPr>
            </a:lvl3pPr>
            <a:lvl4pPr marL="1371600" indent="0" algn="ctr" rtl="0" eaLnBrk="0" fontAlgn="base" hangingPunct="0">
              <a:spcBef>
                <a:spcPct val="20000"/>
              </a:spcBef>
              <a:spcAft>
                <a:spcPct val="0"/>
              </a:spcAft>
              <a:buClr>
                <a:srgbClr val="7030A0"/>
              </a:buClr>
              <a:buNone/>
              <a:defRPr sz="2000">
                <a:solidFill>
                  <a:schemeClr val="tx1"/>
                </a:solidFill>
                <a:latin typeface="Calibri" pitchFamily="34" charset="0"/>
              </a:defRPr>
            </a:lvl4pPr>
            <a:lvl5pPr marL="1828800" indent="0" algn="ctr" rtl="0" eaLnBrk="0" fontAlgn="base" hangingPunct="0">
              <a:spcBef>
                <a:spcPct val="20000"/>
              </a:spcBef>
              <a:spcAft>
                <a:spcPct val="0"/>
              </a:spcAft>
              <a:buClr>
                <a:srgbClr val="7030A0"/>
              </a:buClr>
              <a:buNone/>
              <a:defRPr sz="2000">
                <a:solidFill>
                  <a:schemeClr val="tx1"/>
                </a:solidFill>
                <a:latin typeface="Calibri"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r">
              <a:spcBef>
                <a:spcPts val="1800"/>
              </a:spcBef>
            </a:pPr>
            <a:r>
              <a:rPr lang="fr-FR" sz="1800" kern="0" spc="70" baseline="0" dirty="0" smtClean="0">
                <a:solidFill>
                  <a:sysClr val="windowText" lastClr="000000"/>
                </a:solidFill>
                <a:latin typeface="Lucida Sans Unicode" panose="020B0602030504020204" pitchFamily="34" charset="0"/>
              </a:rPr>
              <a:t>Éducation pour tous</a:t>
            </a:r>
            <a:endParaRPr lang="fr-FR" sz="1800" kern="0" spc="70" baseline="0" dirty="0">
              <a:solidFill>
                <a:sysClr val="windowText" lastClr="000000"/>
              </a:solidFill>
              <a:latin typeface="Lucida Sans Unicode" panose="020B0602030504020204" pitchFamily="34"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4" name="Picture 6"/>
          <p:cNvPicPr>
            <a:picLocks noChangeAspect="1"/>
          </p:cNvPicPr>
          <p:nvPr userDrawn="1"/>
        </p:nvPicPr>
        <p:blipFill rotWithShape="1">
          <a:blip r:embed="rId2" cstate="print"/>
          <a:srcRect b="82484"/>
          <a:stretch/>
        </p:blipFill>
        <p:spPr bwMode="auto">
          <a:xfrm>
            <a:off x="0" y="0"/>
            <a:ext cx="381000" cy="1201271"/>
          </a:xfrm>
          <a:prstGeom prst="rect">
            <a:avLst/>
          </a:prstGeom>
          <a:noFill/>
          <a:ln w="9525">
            <a:noFill/>
            <a:miter lim="800000"/>
            <a:headEnd/>
            <a:tailEnd/>
          </a:ln>
        </p:spPr>
      </p:pic>
      <p:pic>
        <p:nvPicPr>
          <p:cNvPr id="5" name="Picture 7"/>
          <p:cNvPicPr>
            <a:picLocks noChangeAspect="1"/>
          </p:cNvPicPr>
          <p:nvPr userDrawn="1"/>
        </p:nvPicPr>
        <p:blipFill>
          <a:blip r:embed="rId3" cstate="print"/>
          <a:srcRect/>
          <a:stretch>
            <a:fillRect/>
          </a:stretch>
        </p:blipFill>
        <p:spPr bwMode="auto">
          <a:xfrm>
            <a:off x="381000" y="0"/>
            <a:ext cx="8763000" cy="485775"/>
          </a:xfrm>
          <a:prstGeom prst="rect">
            <a:avLst/>
          </a:prstGeom>
          <a:noFill/>
          <a:ln w="9525">
            <a:noFill/>
            <a:miter lim="800000"/>
            <a:headEnd/>
            <a:tailEnd/>
          </a:ln>
        </p:spPr>
      </p:pic>
      <p:sp>
        <p:nvSpPr>
          <p:cNvPr id="3" name="Espace réservé du contenu 2"/>
          <p:cNvSpPr>
            <a:spLocks noGrp="1"/>
          </p:cNvSpPr>
          <p:nvPr>
            <p:ph idx="1"/>
          </p:nvPr>
        </p:nvSpPr>
        <p:spPr/>
        <p:txBody>
          <a:bodyPr/>
          <a:lstStyle>
            <a:lvl1pPr>
              <a:spcBef>
                <a:spcPts val="1200"/>
              </a:spcBef>
              <a:spcAft>
                <a:spcPts val="600"/>
              </a:spcAft>
              <a:buClr>
                <a:srgbClr val="7030A0"/>
              </a:buClr>
              <a:buFont typeface="Wingdings" pitchFamily="2" charset="2"/>
              <a:buChar char="§"/>
              <a:defRPr sz="2800">
                <a:latin typeface="Calibri" pitchFamily="34" charset="0"/>
              </a:defRPr>
            </a:lvl1pPr>
            <a:lvl2pPr>
              <a:spcAft>
                <a:spcPts val="600"/>
              </a:spcAft>
              <a:buClr>
                <a:srgbClr val="009999"/>
              </a:buClr>
              <a:buSzPct val="75000"/>
              <a:buFont typeface="Wingdings" pitchFamily="2" charset="2"/>
              <a:buChar char="Ø"/>
              <a:defRPr sz="2600">
                <a:solidFill>
                  <a:schemeClr val="tx1"/>
                </a:solidFill>
                <a:latin typeface="Calibri" pitchFamily="34" charset="0"/>
              </a:defRPr>
            </a:lvl2pPr>
            <a:lvl3pPr>
              <a:spcAft>
                <a:spcPts val="600"/>
              </a:spcAft>
              <a:buClr>
                <a:srgbClr val="7030A0"/>
              </a:buClr>
              <a:defRPr>
                <a:latin typeface="Calibri" pitchFamily="34" charset="0"/>
              </a:defRPr>
            </a:lvl3pPr>
            <a:lvl4pPr>
              <a:buClr>
                <a:srgbClr val="6600CC"/>
              </a:buClr>
              <a:defRPr>
                <a:latin typeface="Calibri" pitchFamily="34" charset="0"/>
              </a:defRPr>
            </a:lvl4pPr>
            <a:lvl5pPr>
              <a:buClr>
                <a:srgbClr val="6600CC"/>
              </a:buClr>
              <a:defRPr>
                <a:latin typeface="Calibri"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Rectangle 4"/>
          <p:cNvSpPr>
            <a:spLocks noGrp="1" noChangeArrowheads="1"/>
          </p:cNvSpPr>
          <p:nvPr>
            <p:ph type="dt" sz="half" idx="10"/>
          </p:nvPr>
        </p:nvSpPr>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p:txBody>
          <a:bodyPr/>
          <a:lstStyle>
            <a:lvl1pPr>
              <a:defRPr/>
            </a:lvl1pPr>
          </a:lstStyle>
          <a:p>
            <a:pPr>
              <a:defRPr/>
            </a:pPr>
            <a:endParaRPr lang="en-US" dirty="0"/>
          </a:p>
        </p:txBody>
      </p:sp>
      <p:sp>
        <p:nvSpPr>
          <p:cNvPr id="9" name="Sous-titre 2"/>
          <p:cNvSpPr txBox="1">
            <a:spLocks/>
          </p:cNvSpPr>
          <p:nvPr userDrawn="1"/>
        </p:nvSpPr>
        <p:spPr bwMode="auto">
          <a:xfrm>
            <a:off x="1" y="1201271"/>
            <a:ext cx="381000" cy="5656729"/>
          </a:xfrm>
          <a:prstGeom prst="rect">
            <a:avLst/>
          </a:prstGeom>
          <a:solidFill>
            <a:srgbClr val="AF014C"/>
          </a:solidFill>
          <a:ln w="9525">
            <a:noFill/>
            <a:miter lim="800000"/>
            <a:headEnd/>
            <a:tailEnd/>
          </a:ln>
        </p:spPr>
        <p:txBody>
          <a:bodyPr vert="vert270" wrap="square" lIns="144000" tIns="108000" rIns="72000" bIns="36000" numCol="1" anchor="t" anchorCtr="0" compatLnSpc="1">
            <a:prstTxWarp prst="textNoShape">
              <a:avLst/>
            </a:prstTxWarp>
          </a:bodyPr>
          <a:lstStyle>
            <a:lvl1pPr marL="0" indent="0" algn="ctr" rtl="0" eaLnBrk="0" fontAlgn="base" hangingPunct="0">
              <a:spcBef>
                <a:spcPts val="1200"/>
              </a:spcBef>
              <a:spcAft>
                <a:spcPct val="0"/>
              </a:spcAft>
              <a:buClr>
                <a:srgbClr val="7030A0"/>
              </a:buClr>
              <a:buFont typeface="Wingdings" pitchFamily="2" charset="2"/>
              <a:buNone/>
              <a:defRPr sz="3200">
                <a:solidFill>
                  <a:schemeClr val="tx1"/>
                </a:solidFill>
                <a:latin typeface="Calibri" pitchFamily="34" charset="0"/>
                <a:ea typeface="+mn-ea"/>
                <a:cs typeface="+mn-cs"/>
              </a:defRPr>
            </a:lvl1pPr>
            <a:lvl2pPr marL="457200" indent="0" algn="ctr" rtl="0" eaLnBrk="0" fontAlgn="base" hangingPunct="0">
              <a:spcBef>
                <a:spcPct val="20000"/>
              </a:spcBef>
              <a:spcAft>
                <a:spcPct val="0"/>
              </a:spcAft>
              <a:buClr>
                <a:srgbClr val="7030A0"/>
              </a:buClr>
              <a:buNone/>
              <a:defRPr sz="2800">
                <a:solidFill>
                  <a:schemeClr val="tx1"/>
                </a:solidFill>
                <a:latin typeface="Calibri" pitchFamily="34" charset="0"/>
              </a:defRPr>
            </a:lvl2pPr>
            <a:lvl3pPr marL="914400" indent="0" algn="ctr" rtl="0" eaLnBrk="0" fontAlgn="base" hangingPunct="0">
              <a:spcBef>
                <a:spcPct val="20000"/>
              </a:spcBef>
              <a:spcAft>
                <a:spcPct val="0"/>
              </a:spcAft>
              <a:buClr>
                <a:srgbClr val="7030A0"/>
              </a:buClr>
              <a:buNone/>
              <a:defRPr sz="2400">
                <a:solidFill>
                  <a:schemeClr val="tx1"/>
                </a:solidFill>
                <a:latin typeface="Calibri" pitchFamily="34" charset="0"/>
              </a:defRPr>
            </a:lvl3pPr>
            <a:lvl4pPr marL="1371600" indent="0" algn="ctr" rtl="0" eaLnBrk="0" fontAlgn="base" hangingPunct="0">
              <a:spcBef>
                <a:spcPct val="20000"/>
              </a:spcBef>
              <a:spcAft>
                <a:spcPct val="0"/>
              </a:spcAft>
              <a:buClr>
                <a:srgbClr val="7030A0"/>
              </a:buClr>
              <a:buNone/>
              <a:defRPr sz="2000">
                <a:solidFill>
                  <a:schemeClr val="tx1"/>
                </a:solidFill>
                <a:latin typeface="Calibri" pitchFamily="34" charset="0"/>
              </a:defRPr>
            </a:lvl4pPr>
            <a:lvl5pPr marL="1828800" indent="0" algn="ctr" rtl="0" eaLnBrk="0" fontAlgn="base" hangingPunct="0">
              <a:spcBef>
                <a:spcPct val="20000"/>
              </a:spcBef>
              <a:spcAft>
                <a:spcPct val="0"/>
              </a:spcAft>
              <a:buClr>
                <a:srgbClr val="7030A0"/>
              </a:buClr>
              <a:buNone/>
              <a:defRPr sz="2000">
                <a:solidFill>
                  <a:schemeClr val="tx1"/>
                </a:solidFill>
                <a:latin typeface="Calibri"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r">
              <a:spcBef>
                <a:spcPts val="1800"/>
              </a:spcBef>
            </a:pPr>
            <a:r>
              <a:rPr lang="fr-FR" sz="1200" kern="0" spc="70" baseline="0" dirty="0" smtClean="0">
                <a:solidFill>
                  <a:schemeClr val="bg1"/>
                </a:solidFill>
                <a:latin typeface="Lucida Sans Unicode" panose="020B0602030504020204" pitchFamily="34" charset="0"/>
              </a:rPr>
              <a:t>Rapport mondial de suivi sur l’EPT</a:t>
            </a:r>
            <a:endParaRPr lang="fr-FR" sz="1200" kern="0" spc="70" baseline="0" dirty="0">
              <a:solidFill>
                <a:schemeClr val="bg1"/>
              </a:solidFill>
              <a:latin typeface="Lucida Sans Unicode" panose="020B0602030504020204" pitchFamily="34"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AE71B8C-FC0F-475D-ABE5-FEAF00A9CA75}" type="datetimeFigureOut">
              <a:rPr lang="en-US"/>
              <a:pPr>
                <a:defRPr/>
              </a:pPr>
              <a:t>1/23/2014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0B40A99-8402-4B4E-8E46-5AEE856CD0FC}" type="slidenum">
              <a:rPr lang="en-US"/>
              <a:pPr>
                <a:defRPr/>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85775"/>
            <a:ext cx="8229600" cy="4937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mn-cs"/>
              </a:defRPr>
            </a:lvl1pPr>
          </a:lstStyle>
          <a:p>
            <a:pPr>
              <a:defRPr/>
            </a:pPr>
            <a:fld id="{BB3892A3-EC18-4E9E-BB54-C1FC2AF226E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Lst>
  <p:timing>
    <p:tnLst>
      <p:par>
        <p:cTn id="1" dur="indefinite" restart="never" nodeType="tmRoot"/>
      </p:par>
    </p:tnLst>
  </p:timing>
  <p:txStyles>
    <p:titleStyle>
      <a:lvl1pPr algn="l" rtl="0" eaLnBrk="0" fontAlgn="base" hangingPunct="0">
        <a:spcBef>
          <a:spcPct val="0"/>
        </a:spcBef>
        <a:spcAft>
          <a:spcPct val="0"/>
        </a:spcAft>
        <a:defRPr sz="3200">
          <a:solidFill>
            <a:schemeClr val="tx2"/>
          </a:solidFill>
          <a:latin typeface="Calibri" pitchFamily="34" charset="0"/>
          <a:ea typeface="+mj-ea"/>
          <a:cs typeface="+mj-cs"/>
        </a:defRPr>
      </a:lvl1pPr>
      <a:lvl2pPr algn="l" rtl="0" eaLnBrk="0" fontAlgn="base" hangingPunct="0">
        <a:spcBef>
          <a:spcPct val="0"/>
        </a:spcBef>
        <a:spcAft>
          <a:spcPct val="0"/>
        </a:spcAft>
        <a:defRPr sz="3200">
          <a:solidFill>
            <a:schemeClr val="tx2"/>
          </a:solidFill>
          <a:latin typeface="Calibri" pitchFamily="34" charset="0"/>
        </a:defRPr>
      </a:lvl2pPr>
      <a:lvl3pPr algn="l" rtl="0" eaLnBrk="0" fontAlgn="base" hangingPunct="0">
        <a:spcBef>
          <a:spcPct val="0"/>
        </a:spcBef>
        <a:spcAft>
          <a:spcPct val="0"/>
        </a:spcAft>
        <a:defRPr sz="3200">
          <a:solidFill>
            <a:schemeClr val="tx2"/>
          </a:solidFill>
          <a:latin typeface="Calibri" pitchFamily="34" charset="0"/>
        </a:defRPr>
      </a:lvl3pPr>
      <a:lvl4pPr algn="l" rtl="0" eaLnBrk="0" fontAlgn="base" hangingPunct="0">
        <a:spcBef>
          <a:spcPct val="0"/>
        </a:spcBef>
        <a:spcAft>
          <a:spcPct val="0"/>
        </a:spcAft>
        <a:defRPr sz="3200">
          <a:solidFill>
            <a:schemeClr val="tx2"/>
          </a:solidFill>
          <a:latin typeface="Calibri" pitchFamily="34" charset="0"/>
        </a:defRPr>
      </a:lvl4pPr>
      <a:lvl5pPr algn="l" rtl="0" eaLnBrk="0" fontAlgn="base" hangingPunct="0">
        <a:spcBef>
          <a:spcPct val="0"/>
        </a:spcBef>
        <a:spcAft>
          <a:spcPct val="0"/>
        </a:spcAft>
        <a:defRPr sz="32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ts val="1200"/>
        </a:spcBef>
        <a:spcAft>
          <a:spcPct val="0"/>
        </a:spcAft>
        <a:buClr>
          <a:srgbClr val="7030A0"/>
        </a:buClr>
        <a:buFont typeface="Wingdings" pitchFamily="2" charset="2"/>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rgbClr val="7030A0"/>
        </a:buClr>
        <a:buChar char="–"/>
        <a:defRPr sz="2800">
          <a:solidFill>
            <a:schemeClr val="tx1"/>
          </a:solidFill>
          <a:latin typeface="Calibri" pitchFamily="34" charset="0"/>
        </a:defRPr>
      </a:lvl2pPr>
      <a:lvl3pPr marL="1143000" indent="-228600" algn="l" rtl="0" eaLnBrk="0" fontAlgn="base" hangingPunct="0">
        <a:spcBef>
          <a:spcPct val="20000"/>
        </a:spcBef>
        <a:spcAft>
          <a:spcPct val="0"/>
        </a:spcAft>
        <a:buClr>
          <a:srgbClr val="7030A0"/>
        </a:buClr>
        <a:buChar char="•"/>
        <a:defRPr sz="2400">
          <a:solidFill>
            <a:schemeClr val="tx1"/>
          </a:solidFill>
          <a:latin typeface="Calibri" pitchFamily="34" charset="0"/>
        </a:defRPr>
      </a:lvl3pPr>
      <a:lvl4pPr marL="1600200" indent="-228600" algn="l" rtl="0" eaLnBrk="0" fontAlgn="base" hangingPunct="0">
        <a:spcBef>
          <a:spcPct val="20000"/>
        </a:spcBef>
        <a:spcAft>
          <a:spcPct val="0"/>
        </a:spcAft>
        <a:buClr>
          <a:srgbClr val="7030A0"/>
        </a:buClr>
        <a:buChar char="–"/>
        <a:defRPr sz="2000">
          <a:solidFill>
            <a:schemeClr val="tx1"/>
          </a:solidFill>
          <a:latin typeface="Calibri" pitchFamily="34" charset="0"/>
        </a:defRPr>
      </a:lvl4pPr>
      <a:lvl5pPr marL="2057400" indent="-228600" algn="l" rtl="0" eaLnBrk="0" fontAlgn="base" hangingPunct="0">
        <a:spcBef>
          <a:spcPct val="20000"/>
        </a:spcBef>
        <a:spcAft>
          <a:spcPct val="0"/>
        </a:spcAft>
        <a:buClr>
          <a:srgbClr val="7030A0"/>
        </a:buClr>
        <a:buChar char="»"/>
        <a:defRPr sz="2000">
          <a:solidFill>
            <a:schemeClr val="tx1"/>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cid:E78C6854-939F-4C25-9D5C-341F18062B4A@hom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cid:E78C6854-939F-4C25-9D5C-341F18062B4A@hom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ctrTitle"/>
          </p:nvPr>
        </p:nvSpPr>
        <p:spPr>
          <a:xfrm>
            <a:off x="3475301" y="1864206"/>
            <a:ext cx="5969643" cy="1470025"/>
          </a:xfrm>
        </p:spPr>
        <p:txBody>
          <a:bodyPr/>
          <a:lstStyle/>
          <a:p>
            <a:pPr algn="ctr"/>
            <a:r>
              <a:rPr lang="fr-FR" altLang="en-US" sz="2800" b="1" dirty="0" smtClean="0">
                <a:solidFill>
                  <a:srgbClr val="000000"/>
                </a:solidFill>
              </a:rPr>
              <a:t>Enseigner</a:t>
            </a:r>
            <a:r>
              <a:rPr lang="fr-FR" altLang="en-US" sz="2800" b="1" baseline="0" dirty="0" smtClean="0">
                <a:solidFill>
                  <a:srgbClr val="000000"/>
                </a:solidFill>
              </a:rPr>
              <a:t> et apprendre : </a:t>
            </a:r>
            <a:br>
              <a:rPr lang="fr-FR" altLang="en-US" sz="2800" b="1" baseline="0" dirty="0" smtClean="0">
                <a:solidFill>
                  <a:srgbClr val="000000"/>
                </a:solidFill>
              </a:rPr>
            </a:br>
            <a:r>
              <a:rPr lang="fr-FR" altLang="en-US" sz="2800" b="1" baseline="0" dirty="0" smtClean="0">
                <a:solidFill>
                  <a:srgbClr val="000000"/>
                </a:solidFill>
              </a:rPr>
              <a:t>Atteindre la qualité</a:t>
            </a:r>
            <a:br>
              <a:rPr lang="fr-FR" altLang="en-US" sz="2800" b="1" baseline="0" dirty="0" smtClean="0">
                <a:solidFill>
                  <a:srgbClr val="000000"/>
                </a:solidFill>
              </a:rPr>
            </a:br>
            <a:r>
              <a:rPr lang="fr-FR" altLang="en-US" sz="2800" b="1" baseline="0" dirty="0" smtClean="0">
                <a:solidFill>
                  <a:srgbClr val="000000"/>
                </a:solidFill>
              </a:rPr>
              <a:t> pour </a:t>
            </a:r>
            <a:r>
              <a:rPr lang="fr-FR" altLang="en-US" sz="2800" b="1" dirty="0" smtClean="0">
                <a:solidFill>
                  <a:srgbClr val="000000"/>
                </a:solidFill>
              </a:rPr>
              <a:t>tous</a:t>
            </a:r>
          </a:p>
        </p:txBody>
      </p:sp>
      <p:sp>
        <p:nvSpPr>
          <p:cNvPr id="5123" name="Sous-titre 2"/>
          <p:cNvSpPr>
            <a:spLocks noGrp="1"/>
          </p:cNvSpPr>
          <p:nvPr>
            <p:ph type="subTitle" idx="1"/>
          </p:nvPr>
        </p:nvSpPr>
        <p:spPr>
          <a:xfrm>
            <a:off x="3721259" y="3778981"/>
            <a:ext cx="5474262" cy="1859819"/>
          </a:xfrm>
        </p:spPr>
        <p:txBody>
          <a:bodyPr/>
          <a:lstStyle/>
          <a:p>
            <a:r>
              <a:rPr lang="fr-FR" altLang="en-US" sz="2800" dirty="0" smtClean="0">
                <a:solidFill>
                  <a:srgbClr val="000000"/>
                </a:solidFill>
              </a:rPr>
              <a:t>Nom : </a:t>
            </a:r>
          </a:p>
          <a:p>
            <a:r>
              <a:rPr lang="fr-FR" altLang="en-US" sz="2000" noProof="0" dirty="0" smtClean="0">
                <a:solidFill>
                  <a:srgbClr val="000000"/>
                </a:solidFill>
              </a:rPr>
              <a:t>Événement</a:t>
            </a:r>
            <a:r>
              <a:rPr lang="fr-FR" altLang="en-US" sz="2000" dirty="0" smtClean="0">
                <a:solidFill>
                  <a:srgbClr val="000000"/>
                </a:solidFill>
              </a:rPr>
              <a:t> :</a:t>
            </a:r>
          </a:p>
          <a:p>
            <a:r>
              <a:rPr lang="fr-FR" altLang="en-US" sz="2000" dirty="0" smtClean="0">
                <a:solidFill>
                  <a:srgbClr val="000000"/>
                </a:solidFill>
              </a:rPr>
              <a:t>Lieu, date 2014</a:t>
            </a:r>
          </a:p>
        </p:txBody>
      </p:sp>
      <p:pic>
        <p:nvPicPr>
          <p:cNvPr id="5124" name="Picture 4"/>
          <p:cNvPicPr>
            <a:picLocks noChangeAspect="1"/>
          </p:cNvPicPr>
          <p:nvPr/>
        </p:nvPicPr>
        <p:blipFill>
          <a:blip r:embed="rId3" cstate="print"/>
          <a:srcRect/>
          <a:stretch>
            <a:fillRect/>
          </a:stretch>
        </p:blipFill>
        <p:spPr bwMode="auto">
          <a:xfrm>
            <a:off x="787400" y="1346200"/>
            <a:ext cx="3316288" cy="4697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4337" y="1009650"/>
            <a:ext cx="8229600" cy="4525963"/>
          </a:xfrm>
        </p:spPr>
        <p:txBody>
          <a:bodyPr/>
          <a:lstStyle/>
          <a:p>
            <a:pPr marL="0" indent="0">
              <a:buNone/>
              <a:defRPr/>
            </a:pPr>
            <a:r>
              <a:rPr lang="fr-FR" altLang="en-US" dirty="0" smtClean="0"/>
              <a:t>Après 2015, les cibles de financement doivent engager les pays à allouer : </a:t>
            </a:r>
          </a:p>
          <a:p>
            <a:pPr>
              <a:defRPr/>
            </a:pPr>
            <a:r>
              <a:rPr lang="fr-FR" altLang="en-US" dirty="0" smtClean="0"/>
              <a:t>au moins </a:t>
            </a:r>
            <a:r>
              <a:rPr lang="fr-FR" altLang="en-US" dirty="0" smtClean="0">
                <a:solidFill>
                  <a:srgbClr val="C92957"/>
                </a:solidFill>
              </a:rPr>
              <a:t>6 % </a:t>
            </a:r>
            <a:r>
              <a:rPr lang="fr-FR" altLang="en-US" dirty="0" smtClean="0"/>
              <a:t>de leur PIB à l’éducation ; seuls </a:t>
            </a:r>
            <a:r>
              <a:rPr lang="fr-FR" altLang="en-US" dirty="0" smtClean="0">
                <a:solidFill>
                  <a:srgbClr val="C92957"/>
                </a:solidFill>
              </a:rPr>
              <a:t>41 </a:t>
            </a:r>
            <a:r>
              <a:rPr lang="fr-FR" altLang="en-US" dirty="0" smtClean="0">
                <a:solidFill>
                  <a:srgbClr val="000000"/>
                </a:solidFill>
              </a:rPr>
              <a:t>d’entre eux avaient atteint ce niveau en 2011 ; </a:t>
            </a:r>
          </a:p>
          <a:p>
            <a:pPr>
              <a:defRPr/>
            </a:pPr>
            <a:r>
              <a:rPr lang="fr-FR" altLang="en-US" dirty="0" smtClean="0"/>
              <a:t>au moins </a:t>
            </a:r>
            <a:r>
              <a:rPr lang="fr-FR" altLang="en-US" dirty="0" smtClean="0">
                <a:solidFill>
                  <a:srgbClr val="C92957"/>
                </a:solidFill>
              </a:rPr>
              <a:t>20 % </a:t>
            </a:r>
            <a:r>
              <a:rPr lang="fr-FR" altLang="en-US" dirty="0" smtClean="0"/>
              <a:t>de leur budget à l’éducation ; seuls </a:t>
            </a:r>
            <a:r>
              <a:rPr lang="fr-FR" altLang="en-US" dirty="0" smtClean="0">
                <a:solidFill>
                  <a:srgbClr val="C92957"/>
                </a:solidFill>
              </a:rPr>
              <a:t>25</a:t>
            </a:r>
            <a:r>
              <a:rPr lang="fr-FR" altLang="en-US" dirty="0" smtClean="0"/>
              <a:t> d’entre eux avaient atteint ce niveau en 2011.</a:t>
            </a:r>
          </a:p>
          <a:p>
            <a:pPr marL="0" indent="0">
              <a:buNone/>
              <a:defRPr/>
            </a:pPr>
            <a:r>
              <a:rPr lang="fr-FR" altLang="en-US" dirty="0" smtClean="0"/>
              <a:t>Les cibles de financement doivent aussi s’appliquer aux donateurs, de sorte que </a:t>
            </a:r>
            <a:r>
              <a:rPr lang="fr-FR" altLang="en-US" i="1" dirty="0" smtClean="0"/>
              <a:t>tous </a:t>
            </a:r>
            <a:r>
              <a:rPr lang="fr-FR" altLang="en-US" dirty="0" smtClean="0"/>
              <a:t>les bailleurs de fonds soient tenus de respecter leurs promesses. </a:t>
            </a:r>
          </a:p>
          <a:p>
            <a:endParaRPr lang="fr-FR" dirty="0"/>
          </a:p>
        </p:txBody>
      </p:sp>
      <p:sp>
        <p:nvSpPr>
          <p:cNvPr id="3" name="Title 1"/>
          <p:cNvSpPr txBox="1">
            <a:spLocks/>
          </p:cNvSpPr>
          <p:nvPr/>
        </p:nvSpPr>
        <p:spPr bwMode="auto">
          <a:xfrm>
            <a:off x="414337" y="50800"/>
            <a:ext cx="8834438" cy="412433"/>
          </a:xfrm>
          <a:prstGeom prst="rect">
            <a:avLst/>
          </a:prstGeom>
          <a:noFill/>
          <a:ln w="9525">
            <a:noFill/>
            <a:miter lim="800000"/>
            <a:headEnd/>
            <a:tailEnd/>
          </a:ln>
        </p:spPr>
        <p:txBody>
          <a:bodyPr vert="horz" wrap="square" lIns="36000" tIns="36000" rIns="36000" bIns="36000" numCol="1" anchor="ctr" anchorCtr="0" compatLnSpc="1">
            <a:prstTxWarp prst="textNoShape">
              <a:avLst/>
            </a:prstTxWarp>
            <a:noAutofit/>
          </a:bodyPr>
          <a:lstStyle>
            <a:lvl1pPr algn="l" rtl="0" eaLnBrk="0" fontAlgn="base" hangingPunct="0">
              <a:spcBef>
                <a:spcPct val="0"/>
              </a:spcBef>
              <a:spcAft>
                <a:spcPct val="0"/>
              </a:spcAft>
              <a:defRPr sz="3200">
                <a:solidFill>
                  <a:schemeClr val="tx2"/>
                </a:solidFill>
                <a:latin typeface="Calibri" pitchFamily="34" charset="0"/>
                <a:ea typeface="+mj-ea"/>
                <a:cs typeface="+mj-cs"/>
              </a:defRPr>
            </a:lvl1pPr>
            <a:lvl2pPr algn="l" rtl="0" eaLnBrk="0" fontAlgn="base" hangingPunct="0">
              <a:spcBef>
                <a:spcPct val="0"/>
              </a:spcBef>
              <a:spcAft>
                <a:spcPct val="0"/>
              </a:spcAft>
              <a:defRPr sz="3200">
                <a:solidFill>
                  <a:schemeClr val="tx2"/>
                </a:solidFill>
                <a:latin typeface="Calibri" pitchFamily="34" charset="0"/>
              </a:defRPr>
            </a:lvl2pPr>
            <a:lvl3pPr algn="l" rtl="0" eaLnBrk="0" fontAlgn="base" hangingPunct="0">
              <a:spcBef>
                <a:spcPct val="0"/>
              </a:spcBef>
              <a:spcAft>
                <a:spcPct val="0"/>
              </a:spcAft>
              <a:defRPr sz="3200">
                <a:solidFill>
                  <a:schemeClr val="tx2"/>
                </a:solidFill>
                <a:latin typeface="Calibri" pitchFamily="34" charset="0"/>
              </a:defRPr>
            </a:lvl3pPr>
            <a:lvl4pPr algn="l" rtl="0" eaLnBrk="0" fontAlgn="base" hangingPunct="0">
              <a:spcBef>
                <a:spcPct val="0"/>
              </a:spcBef>
              <a:spcAft>
                <a:spcPct val="0"/>
              </a:spcAft>
              <a:defRPr sz="3200">
                <a:solidFill>
                  <a:schemeClr val="tx2"/>
                </a:solidFill>
                <a:latin typeface="Calibri" pitchFamily="34" charset="0"/>
              </a:defRPr>
            </a:lvl4pPr>
            <a:lvl5pPr algn="l" rtl="0" eaLnBrk="0" fontAlgn="base" hangingPunct="0">
              <a:spcBef>
                <a:spcPct val="0"/>
              </a:spcBef>
              <a:spcAft>
                <a:spcPct val="0"/>
              </a:spcAft>
              <a:defRPr sz="32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fr-FR" sz="1600" b="1" dirty="0">
                <a:solidFill>
                  <a:schemeClr val="bg1"/>
                </a:solidFill>
              </a:rPr>
              <a:t>Les cibles doivent être fixées de manière à ne laisser personne pour </a:t>
            </a:r>
            <a:r>
              <a:rPr lang="fr-FR" sz="1600" b="1" dirty="0" smtClean="0">
                <a:solidFill>
                  <a:schemeClr val="bg1"/>
                </a:solidFill>
              </a:rPr>
              <a:t>compte en </a:t>
            </a:r>
            <a:r>
              <a:rPr lang="fr-FR" sz="1600" b="1" dirty="0">
                <a:solidFill>
                  <a:schemeClr val="bg1"/>
                </a:solidFill>
              </a:rPr>
              <a:t>raison </a:t>
            </a:r>
            <a:r>
              <a:rPr lang="fr-FR" sz="1600" b="1" dirty="0" smtClean="0">
                <a:solidFill>
                  <a:schemeClr val="bg1"/>
                </a:solidFill>
              </a:rPr>
              <a:t/>
            </a:r>
            <a:br>
              <a:rPr lang="fr-FR" sz="1600" b="1" dirty="0" smtClean="0">
                <a:solidFill>
                  <a:schemeClr val="bg1"/>
                </a:solidFill>
              </a:rPr>
            </a:br>
            <a:r>
              <a:rPr lang="fr-FR" sz="1600" b="1" dirty="0" smtClean="0">
                <a:solidFill>
                  <a:schemeClr val="bg1"/>
                </a:solidFill>
              </a:rPr>
              <a:t>d’un </a:t>
            </a:r>
            <a:r>
              <a:rPr lang="fr-FR" sz="1600" b="1" dirty="0">
                <a:solidFill>
                  <a:schemeClr val="bg1"/>
                </a:solidFill>
              </a:rPr>
              <a:t>manque de </a:t>
            </a:r>
            <a:r>
              <a:rPr lang="fr-FR" sz="1600" b="1" dirty="0" smtClean="0">
                <a:solidFill>
                  <a:schemeClr val="bg1"/>
                </a:solidFill>
              </a:rPr>
              <a:t>ressources</a:t>
            </a:r>
            <a:endParaRPr lang="fr-FR" sz="1500" b="1" kern="0" dirty="0">
              <a:solidFill>
                <a:schemeClr val="bg1"/>
              </a:solidFill>
            </a:endParaRPr>
          </a:p>
        </p:txBody>
      </p:sp>
    </p:spTree>
    <p:extLst>
      <p:ext uri="{BB962C8B-B14F-4D97-AF65-F5344CB8AC3E}">
        <p14:creationId xmlns:p14="http://schemas.microsoft.com/office/powerpoint/2010/main" val="8698174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3"/>
          <p:cNvSpPr>
            <a:spLocks noGrp="1"/>
          </p:cNvSpPr>
          <p:nvPr>
            <p:ph idx="1"/>
          </p:nvPr>
        </p:nvSpPr>
        <p:spPr/>
        <p:txBody>
          <a:bodyPr/>
          <a:lstStyle/>
          <a:p>
            <a:endParaRPr lang="fr-FR" altLang="en-US" dirty="0" smtClean="0"/>
          </a:p>
        </p:txBody>
      </p:sp>
      <p:pic>
        <p:nvPicPr>
          <p:cNvPr id="12291" name="Picture 2"/>
          <p:cNvPicPr>
            <a:picLocks noChangeAspect="1" noChangeArrowheads="1"/>
          </p:cNvPicPr>
          <p:nvPr/>
        </p:nvPicPr>
        <p:blipFill>
          <a:blip r:embed="rId3" cstate="print"/>
          <a:srcRect/>
          <a:stretch>
            <a:fillRect/>
          </a:stretch>
        </p:blipFill>
        <p:spPr bwMode="auto">
          <a:xfrm>
            <a:off x="373063" y="482601"/>
            <a:ext cx="8770937" cy="6375400"/>
          </a:xfrm>
          <a:prstGeom prst="rect">
            <a:avLst/>
          </a:prstGeom>
          <a:noFill/>
          <a:ln w="9525">
            <a:noFill/>
            <a:miter lim="800000"/>
            <a:headEnd/>
            <a:tailEnd/>
          </a:ln>
        </p:spPr>
      </p:pic>
      <p:sp>
        <p:nvSpPr>
          <p:cNvPr id="5" name="Title 1"/>
          <p:cNvSpPr txBox="1">
            <a:spLocks/>
          </p:cNvSpPr>
          <p:nvPr/>
        </p:nvSpPr>
        <p:spPr bwMode="auto">
          <a:xfrm>
            <a:off x="500063" y="0"/>
            <a:ext cx="8229600" cy="493713"/>
          </a:xfrm>
          <a:prstGeom prst="rect">
            <a:avLst/>
          </a:prstGeom>
          <a:noFill/>
          <a:ln w="9525">
            <a:noFill/>
            <a:miter lim="800000"/>
            <a:headEnd/>
            <a:tailEnd/>
          </a:ln>
        </p:spPr>
        <p:txBody>
          <a:bodyPr anchor="ctr">
            <a:normAutofit fontScale="82500" lnSpcReduction="10000"/>
          </a:bodyPr>
          <a:lstStyle>
            <a:lvl1pPr algn="l" rtl="0" eaLnBrk="0" fontAlgn="base" hangingPunct="0">
              <a:spcBef>
                <a:spcPct val="0"/>
              </a:spcBef>
              <a:spcAft>
                <a:spcPct val="0"/>
              </a:spcAft>
              <a:defRPr sz="3200">
                <a:solidFill>
                  <a:schemeClr val="tx2"/>
                </a:solidFill>
                <a:latin typeface="Calibri" pitchFamily="34" charset="0"/>
                <a:ea typeface="+mj-ea"/>
                <a:cs typeface="+mj-cs"/>
              </a:defRPr>
            </a:lvl1pPr>
            <a:lvl2pPr algn="l" rtl="0" eaLnBrk="0" fontAlgn="base" hangingPunct="0">
              <a:spcBef>
                <a:spcPct val="0"/>
              </a:spcBef>
              <a:spcAft>
                <a:spcPct val="0"/>
              </a:spcAft>
              <a:defRPr sz="3200">
                <a:solidFill>
                  <a:schemeClr val="tx2"/>
                </a:solidFill>
                <a:latin typeface="Calibri" pitchFamily="34" charset="0"/>
              </a:defRPr>
            </a:lvl2pPr>
            <a:lvl3pPr algn="l" rtl="0" eaLnBrk="0" fontAlgn="base" hangingPunct="0">
              <a:spcBef>
                <a:spcPct val="0"/>
              </a:spcBef>
              <a:spcAft>
                <a:spcPct val="0"/>
              </a:spcAft>
              <a:defRPr sz="3200">
                <a:solidFill>
                  <a:schemeClr val="tx2"/>
                </a:solidFill>
                <a:latin typeface="Calibri" pitchFamily="34" charset="0"/>
              </a:defRPr>
            </a:lvl3pPr>
            <a:lvl4pPr algn="l" rtl="0" eaLnBrk="0" fontAlgn="base" hangingPunct="0">
              <a:spcBef>
                <a:spcPct val="0"/>
              </a:spcBef>
              <a:spcAft>
                <a:spcPct val="0"/>
              </a:spcAft>
              <a:defRPr sz="3200">
                <a:solidFill>
                  <a:schemeClr val="tx2"/>
                </a:solidFill>
                <a:latin typeface="Calibri" pitchFamily="34" charset="0"/>
              </a:defRPr>
            </a:lvl4pPr>
            <a:lvl5pPr algn="l" rtl="0" eaLnBrk="0" fontAlgn="base" hangingPunct="0">
              <a:spcBef>
                <a:spcPct val="0"/>
              </a:spcBef>
              <a:spcAft>
                <a:spcPct val="0"/>
              </a:spcAft>
              <a:defRPr sz="32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fr-FR" b="1" kern="0" dirty="0" smtClean="0">
                <a:solidFill>
                  <a:schemeClr val="bg1"/>
                </a:solidFill>
              </a:rPr>
              <a:t>Enseigner et apprendre : atteindre la qualité pour tous</a:t>
            </a:r>
            <a:endParaRPr lang="fr-FR" kern="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cstate="screen">
            <a:extLst>
              <a:ext uri="{28A0092B-C50C-407E-A947-70E740481C1C}">
                <a14:useLocalDpi xmlns:a14="http://schemas.microsoft.com/office/drawing/2010/main" val="0"/>
              </a:ext>
            </a:extLst>
          </a:blip>
          <a:stretch>
            <a:fillRect/>
          </a:stretch>
        </p:blipFill>
        <p:spPr>
          <a:xfrm>
            <a:off x="500557" y="663405"/>
            <a:ext cx="8643443" cy="6109536"/>
          </a:xfrm>
        </p:spPr>
      </p:pic>
      <p:sp>
        <p:nvSpPr>
          <p:cNvPr id="6" name="Title 1"/>
          <p:cNvSpPr txBox="1">
            <a:spLocks/>
          </p:cNvSpPr>
          <p:nvPr/>
        </p:nvSpPr>
        <p:spPr bwMode="auto">
          <a:xfrm>
            <a:off x="419100" y="0"/>
            <a:ext cx="8229600" cy="4937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chemeClr val="tx2"/>
                </a:solidFill>
                <a:latin typeface="Calibri" pitchFamily="34" charset="0"/>
                <a:ea typeface="+mj-ea"/>
                <a:cs typeface="+mj-cs"/>
              </a:defRPr>
            </a:lvl1pPr>
            <a:lvl2pPr algn="l" rtl="0" eaLnBrk="0" fontAlgn="base" hangingPunct="0">
              <a:spcBef>
                <a:spcPct val="0"/>
              </a:spcBef>
              <a:spcAft>
                <a:spcPct val="0"/>
              </a:spcAft>
              <a:defRPr sz="3200">
                <a:solidFill>
                  <a:schemeClr val="tx2"/>
                </a:solidFill>
                <a:latin typeface="Calibri" pitchFamily="34" charset="0"/>
              </a:defRPr>
            </a:lvl2pPr>
            <a:lvl3pPr algn="l" rtl="0" eaLnBrk="0" fontAlgn="base" hangingPunct="0">
              <a:spcBef>
                <a:spcPct val="0"/>
              </a:spcBef>
              <a:spcAft>
                <a:spcPct val="0"/>
              </a:spcAft>
              <a:defRPr sz="3200">
                <a:solidFill>
                  <a:schemeClr val="tx2"/>
                </a:solidFill>
                <a:latin typeface="Calibri" pitchFamily="34" charset="0"/>
              </a:defRPr>
            </a:lvl3pPr>
            <a:lvl4pPr algn="l" rtl="0" eaLnBrk="0" fontAlgn="base" hangingPunct="0">
              <a:spcBef>
                <a:spcPct val="0"/>
              </a:spcBef>
              <a:spcAft>
                <a:spcPct val="0"/>
              </a:spcAft>
              <a:defRPr sz="3200">
                <a:solidFill>
                  <a:schemeClr val="tx2"/>
                </a:solidFill>
                <a:latin typeface="Calibri" pitchFamily="34" charset="0"/>
              </a:defRPr>
            </a:lvl4pPr>
            <a:lvl5pPr algn="l" rtl="0" eaLnBrk="0" fontAlgn="base" hangingPunct="0">
              <a:spcBef>
                <a:spcPct val="0"/>
              </a:spcBef>
              <a:spcAft>
                <a:spcPct val="0"/>
              </a:spcAft>
              <a:defRPr sz="32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r>
              <a:rPr lang="fr-FR" altLang="en-US" sz="2000" b="1" kern="0" dirty="0" smtClean="0">
                <a:solidFill>
                  <a:schemeClr val="bg1"/>
                </a:solidFill>
              </a:rPr>
              <a:t>250 millions d’enfants ne maîtrisent pas les connaissances de base</a:t>
            </a:r>
          </a:p>
        </p:txBody>
      </p:sp>
      <p:graphicFrame>
        <p:nvGraphicFramePr>
          <p:cNvPr id="2" name="Tableau 1"/>
          <p:cNvGraphicFramePr>
            <a:graphicFrameLocks noGrp="1"/>
          </p:cNvGraphicFramePr>
          <p:nvPr>
            <p:extLst>
              <p:ext uri="{D42A27DB-BD31-4B8C-83A1-F6EECF244321}">
                <p14:modId xmlns:p14="http://schemas.microsoft.com/office/powerpoint/2010/main" val="3629170071"/>
              </p:ext>
            </p:extLst>
          </p:nvPr>
        </p:nvGraphicFramePr>
        <p:xfrm>
          <a:off x="399850" y="2781164"/>
          <a:ext cx="2487729" cy="1545924"/>
        </p:xfrm>
        <a:graphic>
          <a:graphicData uri="http://schemas.openxmlformats.org/drawingml/2006/table">
            <a:tbl>
              <a:tblPr firstRow="1" bandRow="1">
                <a:tableStyleId>{5C22544A-7EE6-4342-B048-85BDC9FD1C3A}</a:tableStyleId>
              </a:tblPr>
              <a:tblGrid>
                <a:gridCol w="2487729"/>
              </a:tblGrid>
              <a:tr h="1545924">
                <a:tc>
                  <a:txBody>
                    <a:bodyPr/>
                    <a:lstStyle/>
                    <a:p>
                      <a:pPr algn="r"/>
                      <a:r>
                        <a:rPr lang="fr-FR" sz="1400" b="0" kern="1200" dirty="0" smtClean="0">
                          <a:solidFill>
                            <a:schemeClr val="accent4">
                              <a:lumMod val="65000"/>
                              <a:lumOff val="35000"/>
                            </a:schemeClr>
                          </a:solidFill>
                          <a:effectLst/>
                          <a:latin typeface="Lucida Sans" panose="020B0602030504020204" pitchFamily="34" charset="0"/>
                          <a:ea typeface="+mn-ea"/>
                          <a:cs typeface="+mn-cs"/>
                        </a:rPr>
                        <a:t>Sur les 650 millions d’enfants dans le monde en âge de fréquenter l’école primaire </a:t>
                      </a:r>
                    </a:p>
                  </a:txBody>
                  <a:tcPr>
                    <a:solidFill>
                      <a:schemeClr val="bg1"/>
                    </a:solidFill>
                  </a:tcPr>
                </a:tc>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996917380"/>
              </p:ext>
            </p:extLst>
          </p:nvPr>
        </p:nvGraphicFramePr>
        <p:xfrm>
          <a:off x="6183027" y="2028801"/>
          <a:ext cx="2864719" cy="944880"/>
        </p:xfrm>
        <a:graphic>
          <a:graphicData uri="http://schemas.openxmlformats.org/drawingml/2006/table">
            <a:tbl>
              <a:tblPr firstRow="1" bandRow="1">
                <a:tableStyleId>{5C22544A-7EE6-4342-B048-85BDC9FD1C3A}</a:tableStyleId>
              </a:tblPr>
              <a:tblGrid>
                <a:gridCol w="2864719"/>
              </a:tblGrid>
              <a:tr h="531529">
                <a:tc>
                  <a:txBody>
                    <a:bodyPr/>
                    <a:lstStyle/>
                    <a:p>
                      <a:pPr algn="l"/>
                      <a:r>
                        <a:rPr lang="fr-FR" sz="1400" b="1" kern="1200" dirty="0" smtClean="0">
                          <a:solidFill>
                            <a:schemeClr val="accent4">
                              <a:lumMod val="65000"/>
                              <a:lumOff val="35000"/>
                            </a:schemeClr>
                          </a:solidFill>
                          <a:effectLst/>
                          <a:latin typeface="Lucida Sans" panose="020B0602030504020204" pitchFamily="34" charset="0"/>
                          <a:ea typeface="+mn-ea"/>
                          <a:cs typeface="+mn-cs"/>
                        </a:rPr>
                        <a:t>130 millions</a:t>
                      </a:r>
                      <a:r>
                        <a:rPr lang="fr-FR" sz="1400" b="0" kern="1200" baseline="0" dirty="0" smtClean="0">
                          <a:solidFill>
                            <a:schemeClr val="accent4">
                              <a:lumMod val="65000"/>
                              <a:lumOff val="35000"/>
                            </a:schemeClr>
                          </a:solidFill>
                          <a:effectLst/>
                          <a:latin typeface="Lucida Sans" panose="020B0602030504020204" pitchFamily="34" charset="0"/>
                          <a:ea typeface="+mn-ea"/>
                          <a:cs typeface="+mn-cs"/>
                        </a:rPr>
                        <a:t> sont scolarisés dans le primaire mais n’ont pas acquis les connaissances de base</a:t>
                      </a:r>
                      <a:endParaRPr lang="fr-FR" sz="1400" b="0" kern="1200" dirty="0" smtClean="0">
                        <a:solidFill>
                          <a:schemeClr val="accent4">
                            <a:lumMod val="65000"/>
                            <a:lumOff val="35000"/>
                          </a:schemeClr>
                        </a:solidFill>
                        <a:effectLst/>
                        <a:latin typeface="Lucida Sans" panose="020B0602030504020204" pitchFamily="34" charset="0"/>
                        <a:ea typeface="+mn-ea"/>
                        <a:cs typeface="+mn-cs"/>
                      </a:endParaRPr>
                    </a:p>
                  </a:txBody>
                  <a:tcPr>
                    <a:solidFill>
                      <a:schemeClr val="bg1"/>
                    </a:solidFill>
                  </a:tcPr>
                </a:tc>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1814059600"/>
              </p:ext>
            </p:extLst>
          </p:nvPr>
        </p:nvGraphicFramePr>
        <p:xfrm>
          <a:off x="6211906" y="3769362"/>
          <a:ext cx="2864719" cy="531529"/>
        </p:xfrm>
        <a:graphic>
          <a:graphicData uri="http://schemas.openxmlformats.org/drawingml/2006/table">
            <a:tbl>
              <a:tblPr firstRow="1" bandRow="1">
                <a:tableStyleId>{5C22544A-7EE6-4342-B048-85BDC9FD1C3A}</a:tableStyleId>
              </a:tblPr>
              <a:tblGrid>
                <a:gridCol w="2864719"/>
              </a:tblGrid>
              <a:tr h="531529">
                <a:tc>
                  <a:txBody>
                    <a:bodyPr/>
                    <a:lstStyle/>
                    <a:p>
                      <a:pPr algn="l"/>
                      <a:r>
                        <a:rPr lang="fr-FR" sz="1400" b="1" kern="1200" dirty="0" smtClean="0">
                          <a:solidFill>
                            <a:schemeClr val="accent4">
                              <a:lumMod val="65000"/>
                              <a:lumOff val="35000"/>
                            </a:schemeClr>
                          </a:solidFill>
                          <a:effectLst/>
                          <a:latin typeface="Lucida Sans" panose="020B0602030504020204" pitchFamily="34" charset="0"/>
                          <a:ea typeface="+mn-ea"/>
                          <a:cs typeface="+mn-cs"/>
                        </a:rPr>
                        <a:t>120 millions </a:t>
                      </a:r>
                      <a:r>
                        <a:rPr lang="fr-FR" sz="1400" b="0" kern="1200" dirty="0" smtClean="0">
                          <a:solidFill>
                            <a:schemeClr val="accent4">
                              <a:lumMod val="65000"/>
                              <a:lumOff val="35000"/>
                            </a:schemeClr>
                          </a:solidFill>
                          <a:effectLst/>
                          <a:latin typeface="Lucida Sans" panose="020B0602030504020204" pitchFamily="34" charset="0"/>
                          <a:ea typeface="+mn-ea"/>
                          <a:cs typeface="+mn-cs"/>
                        </a:rPr>
                        <a:t>n’ont pas terminé la quatrième année</a:t>
                      </a:r>
                    </a:p>
                  </a:txBody>
                  <a:tcPr>
                    <a:solidFill>
                      <a:schemeClr val="bg1"/>
                    </a:solidFill>
                  </a:tcPr>
                </a:tc>
              </a:tr>
            </a:tbl>
          </a:graphicData>
        </a:graphic>
      </p:graphicFrame>
      <p:sp>
        <p:nvSpPr>
          <p:cNvPr id="4" name="Rectangle à coins arrondis 3"/>
          <p:cNvSpPr/>
          <p:nvPr/>
        </p:nvSpPr>
        <p:spPr>
          <a:xfrm>
            <a:off x="3557338" y="3045727"/>
            <a:ext cx="1674795" cy="898721"/>
          </a:xfrm>
          <a:prstGeom prst="roundRect">
            <a:avLst>
              <a:gd name="adj" fmla="val 2694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3570973" y="3118585"/>
            <a:ext cx="1799924" cy="707886"/>
          </a:xfrm>
          <a:prstGeom prst="rect">
            <a:avLst/>
          </a:prstGeom>
          <a:noFill/>
        </p:spPr>
        <p:txBody>
          <a:bodyPr wrap="square" rtlCol="0">
            <a:spAutoFit/>
          </a:bodyPr>
          <a:lstStyle/>
          <a:p>
            <a:r>
              <a:rPr lang="fr-FR" sz="1600" b="1" spc="-20" dirty="0">
                <a:solidFill>
                  <a:schemeClr val="bg1"/>
                </a:solidFill>
                <a:latin typeface="Lucida Sans" panose="020B0602030504020204" pitchFamily="34" charset="0"/>
              </a:rPr>
              <a:t>38 %</a:t>
            </a:r>
            <a:r>
              <a:rPr lang="fr-FR" sz="1500" b="1" spc="-20" dirty="0">
                <a:solidFill>
                  <a:schemeClr val="bg1"/>
                </a:solidFill>
                <a:latin typeface="Lucida Sans" panose="020B0602030504020204" pitchFamily="34" charset="0"/>
              </a:rPr>
              <a:t> </a:t>
            </a:r>
            <a:r>
              <a:rPr lang="fr-FR" sz="1200" spc="-40" dirty="0" smtClean="0">
                <a:solidFill>
                  <a:schemeClr val="bg1"/>
                </a:solidFill>
                <a:latin typeface="Lucida Sans" panose="020B0602030504020204" pitchFamily="34" charset="0"/>
              </a:rPr>
              <a:t>ne </a:t>
            </a:r>
            <a:r>
              <a:rPr lang="fr-FR" sz="1200" spc="-40" dirty="0">
                <a:solidFill>
                  <a:schemeClr val="bg1"/>
                </a:solidFill>
                <a:latin typeface="Lucida Sans" panose="020B0602030504020204" pitchFamily="34" charset="0"/>
              </a:rPr>
              <a:t>maîtrisent pas les connaissances de </a:t>
            </a:r>
            <a:r>
              <a:rPr lang="fr-FR" sz="1200" spc="-40" dirty="0" smtClean="0">
                <a:solidFill>
                  <a:schemeClr val="bg1"/>
                </a:solidFill>
                <a:latin typeface="Lucida Sans" panose="020B0602030504020204" pitchFamily="34" charset="0"/>
              </a:rPr>
              <a:t>base</a:t>
            </a:r>
            <a:endParaRPr lang="fr-FR" sz="1200" spc="-40" dirty="0">
              <a:solidFill>
                <a:schemeClr val="bg1"/>
              </a:solidFill>
              <a:latin typeface="Lucida Sans" panose="020B0602030504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idx="4294967295"/>
          </p:nvPr>
        </p:nvSpPr>
        <p:spPr>
          <a:xfrm>
            <a:off x="393925" y="0"/>
            <a:ext cx="9077325" cy="493713"/>
          </a:xfrm>
        </p:spPr>
        <p:txBody>
          <a:bodyPr/>
          <a:lstStyle/>
          <a:p>
            <a:r>
              <a:rPr lang="fr-FR" altLang="en-US" sz="1600" b="1" dirty="0" smtClean="0">
                <a:solidFill>
                  <a:schemeClr val="bg1"/>
                </a:solidFill>
              </a:rPr>
              <a:t>Dans les pays les plus pauvres, de nombreux enfants ne maîtrisent pas les connaissances de base</a:t>
            </a:r>
          </a:p>
        </p:txBody>
      </p:sp>
      <p:grpSp>
        <p:nvGrpSpPr>
          <p:cNvPr id="60" name="Group 59" hidden="1"/>
          <p:cNvGrpSpPr/>
          <p:nvPr/>
        </p:nvGrpSpPr>
        <p:grpSpPr>
          <a:xfrm>
            <a:off x="2320132" y="2436281"/>
            <a:ext cx="5318126" cy="3332163"/>
            <a:chOff x="1614488" y="1939925"/>
            <a:chExt cx="5318126" cy="3332163"/>
          </a:xfrm>
        </p:grpSpPr>
        <p:sp>
          <p:nvSpPr>
            <p:cNvPr id="61" name="Freeform 120"/>
            <p:cNvSpPr>
              <a:spLocks noEditPoints="1"/>
            </p:cNvSpPr>
            <p:nvPr/>
          </p:nvSpPr>
          <p:spPr bwMode="auto">
            <a:xfrm>
              <a:off x="2124076" y="1939925"/>
              <a:ext cx="4808538" cy="2424113"/>
            </a:xfrm>
            <a:custGeom>
              <a:avLst/>
              <a:gdLst>
                <a:gd name="T0" fmla="*/ 0 w 3029"/>
                <a:gd name="T1" fmla="*/ 1463 h 1527"/>
                <a:gd name="T2" fmla="*/ 1056 w 3029"/>
                <a:gd name="T3" fmla="*/ 1463 h 1527"/>
                <a:gd name="T4" fmla="*/ 1056 w 3029"/>
                <a:gd name="T5" fmla="*/ 1527 h 1527"/>
                <a:gd name="T6" fmla="*/ 0 w 3029"/>
                <a:gd name="T7" fmla="*/ 1527 h 1527"/>
                <a:gd name="T8" fmla="*/ 0 w 3029"/>
                <a:gd name="T9" fmla="*/ 1463 h 1527"/>
                <a:gd name="T10" fmla="*/ 0 w 3029"/>
                <a:gd name="T11" fmla="*/ 1300 h 1527"/>
                <a:gd name="T12" fmla="*/ 1298 w 3029"/>
                <a:gd name="T13" fmla="*/ 1300 h 1527"/>
                <a:gd name="T14" fmla="*/ 1298 w 3029"/>
                <a:gd name="T15" fmla="*/ 1365 h 1527"/>
                <a:gd name="T16" fmla="*/ 0 w 3029"/>
                <a:gd name="T17" fmla="*/ 1365 h 1527"/>
                <a:gd name="T18" fmla="*/ 0 w 3029"/>
                <a:gd name="T19" fmla="*/ 1300 h 1527"/>
                <a:gd name="T20" fmla="*/ 0 w 3029"/>
                <a:gd name="T21" fmla="*/ 1137 h 1527"/>
                <a:gd name="T22" fmla="*/ 1801 w 3029"/>
                <a:gd name="T23" fmla="*/ 1137 h 1527"/>
                <a:gd name="T24" fmla="*/ 1801 w 3029"/>
                <a:gd name="T25" fmla="*/ 1203 h 1527"/>
                <a:gd name="T26" fmla="*/ 0 w 3029"/>
                <a:gd name="T27" fmla="*/ 1203 h 1527"/>
                <a:gd name="T28" fmla="*/ 0 w 3029"/>
                <a:gd name="T29" fmla="*/ 1137 h 1527"/>
                <a:gd name="T30" fmla="*/ 0 w 3029"/>
                <a:gd name="T31" fmla="*/ 975 h 1527"/>
                <a:gd name="T32" fmla="*/ 2655 w 3029"/>
                <a:gd name="T33" fmla="*/ 975 h 1527"/>
                <a:gd name="T34" fmla="*/ 2655 w 3029"/>
                <a:gd name="T35" fmla="*/ 1040 h 1527"/>
                <a:gd name="T36" fmla="*/ 0 w 3029"/>
                <a:gd name="T37" fmla="*/ 1040 h 1527"/>
                <a:gd name="T38" fmla="*/ 0 w 3029"/>
                <a:gd name="T39" fmla="*/ 975 h 1527"/>
                <a:gd name="T40" fmla="*/ 0 w 3029"/>
                <a:gd name="T41" fmla="*/ 813 h 1527"/>
                <a:gd name="T42" fmla="*/ 2872 w 3029"/>
                <a:gd name="T43" fmla="*/ 813 h 1527"/>
                <a:gd name="T44" fmla="*/ 2872 w 3029"/>
                <a:gd name="T45" fmla="*/ 877 h 1527"/>
                <a:gd name="T46" fmla="*/ 0 w 3029"/>
                <a:gd name="T47" fmla="*/ 877 h 1527"/>
                <a:gd name="T48" fmla="*/ 0 w 3029"/>
                <a:gd name="T49" fmla="*/ 813 h 1527"/>
                <a:gd name="T50" fmla="*/ 0 w 3029"/>
                <a:gd name="T51" fmla="*/ 650 h 1527"/>
                <a:gd name="T52" fmla="*/ 2878 w 3029"/>
                <a:gd name="T53" fmla="*/ 650 h 1527"/>
                <a:gd name="T54" fmla="*/ 2878 w 3029"/>
                <a:gd name="T55" fmla="*/ 715 h 1527"/>
                <a:gd name="T56" fmla="*/ 0 w 3029"/>
                <a:gd name="T57" fmla="*/ 715 h 1527"/>
                <a:gd name="T58" fmla="*/ 0 w 3029"/>
                <a:gd name="T59" fmla="*/ 650 h 1527"/>
                <a:gd name="T60" fmla="*/ 0 w 3029"/>
                <a:gd name="T61" fmla="*/ 487 h 1527"/>
                <a:gd name="T62" fmla="*/ 2941 w 3029"/>
                <a:gd name="T63" fmla="*/ 487 h 1527"/>
                <a:gd name="T64" fmla="*/ 2941 w 3029"/>
                <a:gd name="T65" fmla="*/ 553 h 1527"/>
                <a:gd name="T66" fmla="*/ 0 w 3029"/>
                <a:gd name="T67" fmla="*/ 553 h 1527"/>
                <a:gd name="T68" fmla="*/ 0 w 3029"/>
                <a:gd name="T69" fmla="*/ 487 h 1527"/>
                <a:gd name="T70" fmla="*/ 0 w 3029"/>
                <a:gd name="T71" fmla="*/ 325 h 1527"/>
                <a:gd name="T72" fmla="*/ 3029 w 3029"/>
                <a:gd name="T73" fmla="*/ 325 h 1527"/>
                <a:gd name="T74" fmla="*/ 3029 w 3029"/>
                <a:gd name="T75" fmla="*/ 390 h 1527"/>
                <a:gd name="T76" fmla="*/ 0 w 3029"/>
                <a:gd name="T77" fmla="*/ 390 h 1527"/>
                <a:gd name="T78" fmla="*/ 0 w 3029"/>
                <a:gd name="T79" fmla="*/ 325 h 1527"/>
                <a:gd name="T80" fmla="*/ 0 w 3029"/>
                <a:gd name="T81" fmla="*/ 0 h 1527"/>
                <a:gd name="T82" fmla="*/ 2000 w 3029"/>
                <a:gd name="T83" fmla="*/ 0 h 1527"/>
                <a:gd name="T84" fmla="*/ 2000 w 3029"/>
                <a:gd name="T85" fmla="*/ 65 h 1527"/>
                <a:gd name="T86" fmla="*/ 0 w 3029"/>
                <a:gd name="T87" fmla="*/ 65 h 1527"/>
                <a:gd name="T88" fmla="*/ 0 w 3029"/>
                <a:gd name="T89" fmla="*/ 0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29" h="1527">
                  <a:moveTo>
                    <a:pt x="0" y="1463"/>
                  </a:moveTo>
                  <a:lnTo>
                    <a:pt x="1056" y="1463"/>
                  </a:lnTo>
                  <a:lnTo>
                    <a:pt x="1056" y="1527"/>
                  </a:lnTo>
                  <a:lnTo>
                    <a:pt x="0" y="1527"/>
                  </a:lnTo>
                  <a:lnTo>
                    <a:pt x="0" y="1463"/>
                  </a:lnTo>
                  <a:close/>
                  <a:moveTo>
                    <a:pt x="0" y="1300"/>
                  </a:moveTo>
                  <a:lnTo>
                    <a:pt x="1298" y="1300"/>
                  </a:lnTo>
                  <a:lnTo>
                    <a:pt x="1298" y="1365"/>
                  </a:lnTo>
                  <a:lnTo>
                    <a:pt x="0" y="1365"/>
                  </a:lnTo>
                  <a:lnTo>
                    <a:pt x="0" y="1300"/>
                  </a:lnTo>
                  <a:close/>
                  <a:moveTo>
                    <a:pt x="0" y="1137"/>
                  </a:moveTo>
                  <a:lnTo>
                    <a:pt x="1801" y="1137"/>
                  </a:lnTo>
                  <a:lnTo>
                    <a:pt x="1801" y="1203"/>
                  </a:lnTo>
                  <a:lnTo>
                    <a:pt x="0" y="1203"/>
                  </a:lnTo>
                  <a:lnTo>
                    <a:pt x="0" y="1137"/>
                  </a:lnTo>
                  <a:close/>
                  <a:moveTo>
                    <a:pt x="0" y="975"/>
                  </a:moveTo>
                  <a:lnTo>
                    <a:pt x="2655" y="975"/>
                  </a:lnTo>
                  <a:lnTo>
                    <a:pt x="2655" y="1040"/>
                  </a:lnTo>
                  <a:lnTo>
                    <a:pt x="0" y="1040"/>
                  </a:lnTo>
                  <a:lnTo>
                    <a:pt x="0" y="975"/>
                  </a:lnTo>
                  <a:close/>
                  <a:moveTo>
                    <a:pt x="0" y="813"/>
                  </a:moveTo>
                  <a:lnTo>
                    <a:pt x="2872" y="813"/>
                  </a:lnTo>
                  <a:lnTo>
                    <a:pt x="2872" y="877"/>
                  </a:lnTo>
                  <a:lnTo>
                    <a:pt x="0" y="877"/>
                  </a:lnTo>
                  <a:lnTo>
                    <a:pt x="0" y="813"/>
                  </a:lnTo>
                  <a:close/>
                  <a:moveTo>
                    <a:pt x="0" y="650"/>
                  </a:moveTo>
                  <a:lnTo>
                    <a:pt x="2878" y="650"/>
                  </a:lnTo>
                  <a:lnTo>
                    <a:pt x="2878" y="715"/>
                  </a:lnTo>
                  <a:lnTo>
                    <a:pt x="0" y="715"/>
                  </a:lnTo>
                  <a:lnTo>
                    <a:pt x="0" y="650"/>
                  </a:lnTo>
                  <a:close/>
                  <a:moveTo>
                    <a:pt x="0" y="487"/>
                  </a:moveTo>
                  <a:lnTo>
                    <a:pt x="2941" y="487"/>
                  </a:lnTo>
                  <a:lnTo>
                    <a:pt x="2941" y="553"/>
                  </a:lnTo>
                  <a:lnTo>
                    <a:pt x="0" y="553"/>
                  </a:lnTo>
                  <a:lnTo>
                    <a:pt x="0" y="487"/>
                  </a:lnTo>
                  <a:close/>
                  <a:moveTo>
                    <a:pt x="0" y="325"/>
                  </a:moveTo>
                  <a:lnTo>
                    <a:pt x="3029" y="325"/>
                  </a:lnTo>
                  <a:lnTo>
                    <a:pt x="3029" y="390"/>
                  </a:lnTo>
                  <a:lnTo>
                    <a:pt x="0" y="390"/>
                  </a:lnTo>
                  <a:lnTo>
                    <a:pt x="0" y="325"/>
                  </a:lnTo>
                  <a:close/>
                  <a:moveTo>
                    <a:pt x="0" y="0"/>
                  </a:moveTo>
                  <a:lnTo>
                    <a:pt x="2000" y="0"/>
                  </a:lnTo>
                  <a:lnTo>
                    <a:pt x="2000" y="65"/>
                  </a:lnTo>
                  <a:lnTo>
                    <a:pt x="0" y="65"/>
                  </a:ln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2" name="Rectangle 143"/>
            <p:cNvSpPr>
              <a:spLocks noChangeArrowheads="1"/>
            </p:cNvSpPr>
            <p:nvPr/>
          </p:nvSpPr>
          <p:spPr bwMode="auto">
            <a:xfrm>
              <a:off x="1614488" y="5153025"/>
              <a:ext cx="50800" cy="52388"/>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3" name="Rectangle 144"/>
            <p:cNvSpPr>
              <a:spLocks noChangeArrowheads="1"/>
            </p:cNvSpPr>
            <p:nvPr/>
          </p:nvSpPr>
          <p:spPr bwMode="auto">
            <a:xfrm>
              <a:off x="1687513" y="5119688"/>
              <a:ext cx="210661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rgbClr val="000000"/>
                  </a:solidFill>
                  <a:effectLst/>
                  <a:latin typeface="Arial" pitchFamily="34" charset="0"/>
                  <a:cs typeface="Arial" pitchFamily="34" charset="0"/>
                </a:rPr>
                <a:t>Reached grade 4 and learned the basics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3" name="Picture 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49551" y="638175"/>
            <a:ext cx="8280124" cy="5852726"/>
          </a:xfrm>
          <a:prstGeom prst="rect">
            <a:avLst/>
          </a:prstGeom>
        </p:spPr>
      </p:pic>
      <p:sp>
        <p:nvSpPr>
          <p:cNvPr id="8" name="Sous-titre 2"/>
          <p:cNvSpPr txBox="1">
            <a:spLocks/>
          </p:cNvSpPr>
          <p:nvPr/>
        </p:nvSpPr>
        <p:spPr bwMode="auto">
          <a:xfrm>
            <a:off x="2812573" y="1057275"/>
            <a:ext cx="616743" cy="137160"/>
          </a:xfrm>
          <a:prstGeom prst="rect">
            <a:avLst/>
          </a:prstGeom>
          <a:solidFill>
            <a:srgbClr val="FFC000"/>
          </a:solidFill>
          <a:ln w="9525">
            <a:noFill/>
            <a:miter lim="800000"/>
            <a:headEnd/>
            <a:tailEnd/>
          </a:ln>
        </p:spPr>
        <p:txBody>
          <a:bodyPr vert="horz" wrap="square" lIns="0" tIns="0" rIns="0" bIns="0" numCol="1" anchor="t" anchorCtr="0" compatLnSpc="1">
            <a:prstTxWarp prst="textNoShape">
              <a:avLst/>
            </a:prstTxWarp>
          </a:bodyPr>
          <a:lstStyle>
            <a:lvl1pPr marL="0" indent="0" algn="ctr" rtl="0" eaLnBrk="0" fontAlgn="base" hangingPunct="0">
              <a:spcBef>
                <a:spcPts val="1200"/>
              </a:spcBef>
              <a:spcAft>
                <a:spcPct val="0"/>
              </a:spcAft>
              <a:buClr>
                <a:srgbClr val="7030A0"/>
              </a:buClr>
              <a:buFont typeface="Wingdings" pitchFamily="2" charset="2"/>
              <a:buNone/>
              <a:defRPr sz="3200">
                <a:solidFill>
                  <a:schemeClr val="tx1"/>
                </a:solidFill>
                <a:latin typeface="Calibri" pitchFamily="34" charset="0"/>
                <a:ea typeface="+mn-ea"/>
                <a:cs typeface="+mn-cs"/>
              </a:defRPr>
            </a:lvl1pPr>
            <a:lvl2pPr marL="457200" indent="0" algn="ctr" rtl="0" eaLnBrk="0" fontAlgn="base" hangingPunct="0">
              <a:spcBef>
                <a:spcPct val="20000"/>
              </a:spcBef>
              <a:spcAft>
                <a:spcPct val="0"/>
              </a:spcAft>
              <a:buClr>
                <a:srgbClr val="7030A0"/>
              </a:buClr>
              <a:buNone/>
              <a:defRPr sz="2800">
                <a:solidFill>
                  <a:schemeClr val="tx1"/>
                </a:solidFill>
                <a:latin typeface="Calibri" pitchFamily="34" charset="0"/>
              </a:defRPr>
            </a:lvl2pPr>
            <a:lvl3pPr marL="914400" indent="0" algn="ctr" rtl="0" eaLnBrk="0" fontAlgn="base" hangingPunct="0">
              <a:spcBef>
                <a:spcPct val="20000"/>
              </a:spcBef>
              <a:spcAft>
                <a:spcPct val="0"/>
              </a:spcAft>
              <a:buClr>
                <a:srgbClr val="7030A0"/>
              </a:buClr>
              <a:buNone/>
              <a:defRPr sz="2400">
                <a:solidFill>
                  <a:schemeClr val="tx1"/>
                </a:solidFill>
                <a:latin typeface="Calibri" pitchFamily="34" charset="0"/>
              </a:defRPr>
            </a:lvl3pPr>
            <a:lvl4pPr marL="1371600" indent="0" algn="ctr" rtl="0" eaLnBrk="0" fontAlgn="base" hangingPunct="0">
              <a:spcBef>
                <a:spcPct val="20000"/>
              </a:spcBef>
              <a:spcAft>
                <a:spcPct val="0"/>
              </a:spcAft>
              <a:buClr>
                <a:srgbClr val="7030A0"/>
              </a:buClr>
              <a:buNone/>
              <a:defRPr sz="2000">
                <a:solidFill>
                  <a:schemeClr val="tx1"/>
                </a:solidFill>
                <a:latin typeface="Calibri" pitchFamily="34" charset="0"/>
              </a:defRPr>
            </a:lvl4pPr>
            <a:lvl5pPr marL="1828800" indent="0" algn="ctr" rtl="0" eaLnBrk="0" fontAlgn="base" hangingPunct="0">
              <a:spcBef>
                <a:spcPct val="20000"/>
              </a:spcBef>
              <a:spcAft>
                <a:spcPct val="0"/>
              </a:spcAft>
              <a:buClr>
                <a:srgbClr val="7030A0"/>
              </a:buClr>
              <a:buNone/>
              <a:defRPr sz="2000">
                <a:solidFill>
                  <a:schemeClr val="tx1"/>
                </a:solidFill>
                <a:latin typeface="Calibri"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spcBef>
                <a:spcPts val="1800"/>
              </a:spcBef>
            </a:pPr>
            <a:r>
              <a:rPr lang="fr-FR" sz="1100" b="1" kern="0" dirty="0" smtClean="0">
                <a:solidFill>
                  <a:schemeClr val="bg1"/>
                </a:solidFill>
                <a:latin typeface="Arial" panose="020B0604020202020204" pitchFamily="34" charset="0"/>
              </a:rPr>
              <a:t>MONDE</a:t>
            </a:r>
            <a:endParaRPr lang="fr-FR" sz="1100" b="1" kern="0" dirty="0">
              <a:solidFill>
                <a:schemeClr val="bg1"/>
              </a:solidFill>
              <a:latin typeface="Arial" panose="020B0604020202020204" pitchFamily="34" charset="0"/>
            </a:endParaRPr>
          </a:p>
        </p:txBody>
      </p:sp>
      <p:sp>
        <p:nvSpPr>
          <p:cNvPr id="9" name="Sous-titre 2"/>
          <p:cNvSpPr txBox="1">
            <a:spLocks/>
          </p:cNvSpPr>
          <p:nvPr/>
        </p:nvSpPr>
        <p:spPr bwMode="auto">
          <a:xfrm>
            <a:off x="2812573" y="2657475"/>
            <a:ext cx="1241267" cy="137160"/>
          </a:xfrm>
          <a:prstGeom prst="rect">
            <a:avLst/>
          </a:prstGeom>
          <a:solidFill>
            <a:srgbClr val="FFC000"/>
          </a:solidFill>
          <a:ln w="9525">
            <a:noFill/>
            <a:miter lim="800000"/>
            <a:headEnd/>
            <a:tailEnd/>
          </a:ln>
        </p:spPr>
        <p:txBody>
          <a:bodyPr vert="horz" wrap="square" lIns="0" tIns="0" rIns="0" bIns="0" numCol="1" anchor="t" anchorCtr="0" compatLnSpc="1">
            <a:prstTxWarp prst="textNoShape">
              <a:avLst/>
            </a:prstTxWarp>
          </a:bodyPr>
          <a:lstStyle>
            <a:lvl1pPr marL="0" indent="0" algn="ctr" rtl="0" eaLnBrk="0" fontAlgn="base" hangingPunct="0">
              <a:spcBef>
                <a:spcPts val="1200"/>
              </a:spcBef>
              <a:spcAft>
                <a:spcPct val="0"/>
              </a:spcAft>
              <a:buClr>
                <a:srgbClr val="7030A0"/>
              </a:buClr>
              <a:buFont typeface="Wingdings" pitchFamily="2" charset="2"/>
              <a:buNone/>
              <a:defRPr sz="3200">
                <a:solidFill>
                  <a:schemeClr val="tx1"/>
                </a:solidFill>
                <a:latin typeface="Calibri" pitchFamily="34" charset="0"/>
                <a:ea typeface="+mn-ea"/>
                <a:cs typeface="+mn-cs"/>
              </a:defRPr>
            </a:lvl1pPr>
            <a:lvl2pPr marL="457200" indent="0" algn="ctr" rtl="0" eaLnBrk="0" fontAlgn="base" hangingPunct="0">
              <a:spcBef>
                <a:spcPct val="20000"/>
              </a:spcBef>
              <a:spcAft>
                <a:spcPct val="0"/>
              </a:spcAft>
              <a:buClr>
                <a:srgbClr val="7030A0"/>
              </a:buClr>
              <a:buNone/>
              <a:defRPr sz="2800">
                <a:solidFill>
                  <a:schemeClr val="tx1"/>
                </a:solidFill>
                <a:latin typeface="Calibri" pitchFamily="34" charset="0"/>
              </a:defRPr>
            </a:lvl2pPr>
            <a:lvl3pPr marL="914400" indent="0" algn="ctr" rtl="0" eaLnBrk="0" fontAlgn="base" hangingPunct="0">
              <a:spcBef>
                <a:spcPct val="20000"/>
              </a:spcBef>
              <a:spcAft>
                <a:spcPct val="0"/>
              </a:spcAft>
              <a:buClr>
                <a:srgbClr val="7030A0"/>
              </a:buClr>
              <a:buNone/>
              <a:defRPr sz="2400">
                <a:solidFill>
                  <a:schemeClr val="tx1"/>
                </a:solidFill>
                <a:latin typeface="Calibri" pitchFamily="34" charset="0"/>
              </a:defRPr>
            </a:lvl3pPr>
            <a:lvl4pPr marL="1371600" indent="0" algn="ctr" rtl="0" eaLnBrk="0" fontAlgn="base" hangingPunct="0">
              <a:spcBef>
                <a:spcPct val="20000"/>
              </a:spcBef>
              <a:spcAft>
                <a:spcPct val="0"/>
              </a:spcAft>
              <a:buClr>
                <a:srgbClr val="7030A0"/>
              </a:buClr>
              <a:buNone/>
              <a:defRPr sz="2000">
                <a:solidFill>
                  <a:schemeClr val="tx1"/>
                </a:solidFill>
                <a:latin typeface="Calibri" pitchFamily="34" charset="0"/>
              </a:defRPr>
            </a:lvl4pPr>
            <a:lvl5pPr marL="1828800" indent="0" algn="ctr" rtl="0" eaLnBrk="0" fontAlgn="base" hangingPunct="0">
              <a:spcBef>
                <a:spcPct val="20000"/>
              </a:spcBef>
              <a:spcAft>
                <a:spcPct val="0"/>
              </a:spcAft>
              <a:buClr>
                <a:srgbClr val="7030A0"/>
              </a:buClr>
              <a:buNone/>
              <a:defRPr sz="2000">
                <a:solidFill>
                  <a:schemeClr val="tx1"/>
                </a:solidFill>
                <a:latin typeface="Calibri"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a:spcBef>
                <a:spcPts val="1800"/>
              </a:spcBef>
            </a:pPr>
            <a:r>
              <a:rPr lang="fr-FR" sz="1100" b="1" kern="0" dirty="0" smtClean="0">
                <a:solidFill>
                  <a:schemeClr val="bg1">
                    <a:lumMod val="50000"/>
                  </a:schemeClr>
                </a:solidFill>
                <a:latin typeface="Arial" panose="020B0604020202020204" pitchFamily="34" charset="0"/>
              </a:rPr>
              <a:t>ÉTATS ARABES</a:t>
            </a:r>
            <a:endParaRPr lang="fr-FR" sz="1100" b="1" kern="0" dirty="0">
              <a:solidFill>
                <a:schemeClr val="bg1">
                  <a:lumMod val="50000"/>
                </a:schemeClr>
              </a:solidFill>
              <a:latin typeface="Arial" panose="020B0604020202020204" pitchFamily="34" charset="0"/>
            </a:endParaRPr>
          </a:p>
        </p:txBody>
      </p:sp>
      <p:sp>
        <p:nvSpPr>
          <p:cNvPr id="10" name="Sous-titre 2"/>
          <p:cNvSpPr txBox="1">
            <a:spLocks/>
          </p:cNvSpPr>
          <p:nvPr/>
        </p:nvSpPr>
        <p:spPr bwMode="auto">
          <a:xfrm>
            <a:off x="2812573" y="3074035"/>
            <a:ext cx="2115027" cy="137160"/>
          </a:xfrm>
          <a:prstGeom prst="rect">
            <a:avLst/>
          </a:prstGeom>
          <a:solidFill>
            <a:srgbClr val="FFC000"/>
          </a:solidFill>
          <a:ln w="9525">
            <a:noFill/>
            <a:miter lim="800000"/>
            <a:headEnd/>
            <a:tailEnd/>
          </a:ln>
        </p:spPr>
        <p:txBody>
          <a:bodyPr vert="horz" wrap="square" lIns="0" tIns="0" rIns="0" bIns="0" numCol="1" anchor="t" anchorCtr="0" compatLnSpc="1">
            <a:prstTxWarp prst="textNoShape">
              <a:avLst/>
            </a:prstTxWarp>
          </a:bodyPr>
          <a:lstStyle>
            <a:lvl1pPr marL="0" indent="0" algn="ctr" rtl="0" eaLnBrk="0" fontAlgn="base" hangingPunct="0">
              <a:spcBef>
                <a:spcPts val="1200"/>
              </a:spcBef>
              <a:spcAft>
                <a:spcPct val="0"/>
              </a:spcAft>
              <a:buClr>
                <a:srgbClr val="7030A0"/>
              </a:buClr>
              <a:buFont typeface="Wingdings" pitchFamily="2" charset="2"/>
              <a:buNone/>
              <a:defRPr sz="3200">
                <a:solidFill>
                  <a:schemeClr val="tx1"/>
                </a:solidFill>
                <a:latin typeface="Calibri" pitchFamily="34" charset="0"/>
                <a:ea typeface="+mn-ea"/>
                <a:cs typeface="+mn-cs"/>
              </a:defRPr>
            </a:lvl1pPr>
            <a:lvl2pPr marL="457200" indent="0" algn="ctr" rtl="0" eaLnBrk="0" fontAlgn="base" hangingPunct="0">
              <a:spcBef>
                <a:spcPct val="20000"/>
              </a:spcBef>
              <a:spcAft>
                <a:spcPct val="0"/>
              </a:spcAft>
              <a:buClr>
                <a:srgbClr val="7030A0"/>
              </a:buClr>
              <a:buNone/>
              <a:defRPr sz="2800">
                <a:solidFill>
                  <a:schemeClr val="tx1"/>
                </a:solidFill>
                <a:latin typeface="Calibri" pitchFamily="34" charset="0"/>
              </a:defRPr>
            </a:lvl2pPr>
            <a:lvl3pPr marL="914400" indent="0" algn="ctr" rtl="0" eaLnBrk="0" fontAlgn="base" hangingPunct="0">
              <a:spcBef>
                <a:spcPct val="20000"/>
              </a:spcBef>
              <a:spcAft>
                <a:spcPct val="0"/>
              </a:spcAft>
              <a:buClr>
                <a:srgbClr val="7030A0"/>
              </a:buClr>
              <a:buNone/>
              <a:defRPr sz="2400">
                <a:solidFill>
                  <a:schemeClr val="tx1"/>
                </a:solidFill>
                <a:latin typeface="Calibri" pitchFamily="34" charset="0"/>
              </a:defRPr>
            </a:lvl3pPr>
            <a:lvl4pPr marL="1371600" indent="0" algn="ctr" rtl="0" eaLnBrk="0" fontAlgn="base" hangingPunct="0">
              <a:spcBef>
                <a:spcPct val="20000"/>
              </a:spcBef>
              <a:spcAft>
                <a:spcPct val="0"/>
              </a:spcAft>
              <a:buClr>
                <a:srgbClr val="7030A0"/>
              </a:buClr>
              <a:buNone/>
              <a:defRPr sz="2000">
                <a:solidFill>
                  <a:schemeClr val="tx1"/>
                </a:solidFill>
                <a:latin typeface="Calibri" pitchFamily="34" charset="0"/>
              </a:defRPr>
            </a:lvl4pPr>
            <a:lvl5pPr marL="1828800" indent="0" algn="ctr" rtl="0" eaLnBrk="0" fontAlgn="base" hangingPunct="0">
              <a:spcBef>
                <a:spcPct val="20000"/>
              </a:spcBef>
              <a:spcAft>
                <a:spcPct val="0"/>
              </a:spcAft>
              <a:buClr>
                <a:srgbClr val="7030A0"/>
              </a:buClr>
              <a:buNone/>
              <a:defRPr sz="2000">
                <a:solidFill>
                  <a:schemeClr val="tx1"/>
                </a:solidFill>
                <a:latin typeface="Calibri"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a:spcBef>
                <a:spcPts val="1800"/>
              </a:spcBef>
            </a:pPr>
            <a:r>
              <a:rPr lang="fr-FR" sz="1100" b="1" kern="0" dirty="0" smtClean="0">
                <a:solidFill>
                  <a:schemeClr val="bg1">
                    <a:lumMod val="50000"/>
                  </a:schemeClr>
                </a:solidFill>
                <a:latin typeface="Arial" panose="020B0604020202020204" pitchFamily="34" charset="0"/>
              </a:rPr>
              <a:t>ASIE DE L’EST ET PACIFIQUE</a:t>
            </a:r>
            <a:endParaRPr lang="fr-FR" sz="1100" b="1" kern="0" dirty="0">
              <a:solidFill>
                <a:schemeClr val="bg1">
                  <a:lumMod val="50000"/>
                </a:schemeClr>
              </a:solidFill>
              <a:latin typeface="Arial" panose="020B0604020202020204" pitchFamily="34" charset="0"/>
            </a:endParaRPr>
          </a:p>
        </p:txBody>
      </p:sp>
      <p:sp>
        <p:nvSpPr>
          <p:cNvPr id="11" name="Sous-titre 2"/>
          <p:cNvSpPr txBox="1">
            <a:spLocks/>
          </p:cNvSpPr>
          <p:nvPr/>
        </p:nvSpPr>
        <p:spPr bwMode="auto">
          <a:xfrm>
            <a:off x="2812573" y="3490857"/>
            <a:ext cx="2775427" cy="137160"/>
          </a:xfrm>
          <a:prstGeom prst="rect">
            <a:avLst/>
          </a:prstGeom>
          <a:solidFill>
            <a:srgbClr val="FFC000"/>
          </a:solidFill>
          <a:ln w="9525">
            <a:noFill/>
            <a:miter lim="800000"/>
            <a:headEnd/>
            <a:tailEnd/>
          </a:ln>
        </p:spPr>
        <p:txBody>
          <a:bodyPr vert="horz" wrap="square" lIns="0" tIns="0" rIns="0" bIns="0" numCol="1" anchor="t" anchorCtr="0" compatLnSpc="1">
            <a:prstTxWarp prst="textNoShape">
              <a:avLst/>
            </a:prstTxWarp>
          </a:bodyPr>
          <a:lstStyle>
            <a:lvl1pPr marL="0" indent="0" algn="ctr" rtl="0" eaLnBrk="0" fontAlgn="base" hangingPunct="0">
              <a:spcBef>
                <a:spcPts val="1200"/>
              </a:spcBef>
              <a:spcAft>
                <a:spcPct val="0"/>
              </a:spcAft>
              <a:buClr>
                <a:srgbClr val="7030A0"/>
              </a:buClr>
              <a:buFont typeface="Wingdings" pitchFamily="2" charset="2"/>
              <a:buNone/>
              <a:defRPr sz="3200">
                <a:solidFill>
                  <a:schemeClr val="tx1"/>
                </a:solidFill>
                <a:latin typeface="Calibri" pitchFamily="34" charset="0"/>
                <a:ea typeface="+mn-ea"/>
                <a:cs typeface="+mn-cs"/>
              </a:defRPr>
            </a:lvl1pPr>
            <a:lvl2pPr marL="457200" indent="0" algn="ctr" rtl="0" eaLnBrk="0" fontAlgn="base" hangingPunct="0">
              <a:spcBef>
                <a:spcPct val="20000"/>
              </a:spcBef>
              <a:spcAft>
                <a:spcPct val="0"/>
              </a:spcAft>
              <a:buClr>
                <a:srgbClr val="7030A0"/>
              </a:buClr>
              <a:buNone/>
              <a:defRPr sz="2800">
                <a:solidFill>
                  <a:schemeClr val="tx1"/>
                </a:solidFill>
                <a:latin typeface="Calibri" pitchFamily="34" charset="0"/>
              </a:defRPr>
            </a:lvl2pPr>
            <a:lvl3pPr marL="914400" indent="0" algn="ctr" rtl="0" eaLnBrk="0" fontAlgn="base" hangingPunct="0">
              <a:spcBef>
                <a:spcPct val="20000"/>
              </a:spcBef>
              <a:spcAft>
                <a:spcPct val="0"/>
              </a:spcAft>
              <a:buClr>
                <a:srgbClr val="7030A0"/>
              </a:buClr>
              <a:buNone/>
              <a:defRPr sz="2400">
                <a:solidFill>
                  <a:schemeClr val="tx1"/>
                </a:solidFill>
                <a:latin typeface="Calibri" pitchFamily="34" charset="0"/>
              </a:defRPr>
            </a:lvl3pPr>
            <a:lvl4pPr marL="1371600" indent="0" algn="ctr" rtl="0" eaLnBrk="0" fontAlgn="base" hangingPunct="0">
              <a:spcBef>
                <a:spcPct val="20000"/>
              </a:spcBef>
              <a:spcAft>
                <a:spcPct val="0"/>
              </a:spcAft>
              <a:buClr>
                <a:srgbClr val="7030A0"/>
              </a:buClr>
              <a:buNone/>
              <a:defRPr sz="2000">
                <a:solidFill>
                  <a:schemeClr val="tx1"/>
                </a:solidFill>
                <a:latin typeface="Calibri" pitchFamily="34" charset="0"/>
              </a:defRPr>
            </a:lvl4pPr>
            <a:lvl5pPr marL="1828800" indent="0" algn="ctr" rtl="0" eaLnBrk="0" fontAlgn="base" hangingPunct="0">
              <a:spcBef>
                <a:spcPct val="20000"/>
              </a:spcBef>
              <a:spcAft>
                <a:spcPct val="0"/>
              </a:spcAft>
              <a:buClr>
                <a:srgbClr val="7030A0"/>
              </a:buClr>
              <a:buNone/>
              <a:defRPr sz="2000">
                <a:solidFill>
                  <a:schemeClr val="tx1"/>
                </a:solidFill>
                <a:latin typeface="Calibri"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a:spcBef>
                <a:spcPts val="1800"/>
              </a:spcBef>
            </a:pPr>
            <a:r>
              <a:rPr lang="fr-FR" sz="1100" b="1" kern="0" dirty="0" smtClean="0">
                <a:solidFill>
                  <a:schemeClr val="bg1">
                    <a:lumMod val="50000"/>
                  </a:schemeClr>
                </a:solidFill>
                <a:latin typeface="Arial" panose="020B0604020202020204" pitchFamily="34" charset="0"/>
              </a:rPr>
              <a:t>AMÉRIQUE LATINE ET CARAÏBES</a:t>
            </a:r>
            <a:endParaRPr lang="fr-FR" sz="1100" b="1" kern="0" dirty="0">
              <a:solidFill>
                <a:schemeClr val="bg1">
                  <a:lumMod val="50000"/>
                </a:schemeClr>
              </a:solidFill>
              <a:latin typeface="Arial" panose="020B0604020202020204" pitchFamily="34" charset="0"/>
            </a:endParaRPr>
          </a:p>
        </p:txBody>
      </p:sp>
      <p:sp>
        <p:nvSpPr>
          <p:cNvPr id="12" name="Sous-titre 2"/>
          <p:cNvSpPr txBox="1">
            <a:spLocks/>
          </p:cNvSpPr>
          <p:nvPr/>
        </p:nvSpPr>
        <p:spPr bwMode="auto">
          <a:xfrm>
            <a:off x="2812573" y="3911481"/>
            <a:ext cx="2775427" cy="137160"/>
          </a:xfrm>
          <a:prstGeom prst="rect">
            <a:avLst/>
          </a:prstGeom>
          <a:solidFill>
            <a:srgbClr val="FFC000"/>
          </a:solidFill>
          <a:ln w="9525">
            <a:noFill/>
            <a:miter lim="800000"/>
            <a:headEnd/>
            <a:tailEnd/>
          </a:ln>
        </p:spPr>
        <p:txBody>
          <a:bodyPr vert="horz" wrap="square" lIns="0" tIns="0" rIns="0" bIns="0" numCol="1" anchor="t" anchorCtr="0" compatLnSpc="1">
            <a:prstTxWarp prst="textNoShape">
              <a:avLst/>
            </a:prstTxWarp>
          </a:bodyPr>
          <a:lstStyle>
            <a:lvl1pPr marL="0" indent="0" algn="ctr" rtl="0" eaLnBrk="0" fontAlgn="base" hangingPunct="0">
              <a:spcBef>
                <a:spcPts val="1200"/>
              </a:spcBef>
              <a:spcAft>
                <a:spcPct val="0"/>
              </a:spcAft>
              <a:buClr>
                <a:srgbClr val="7030A0"/>
              </a:buClr>
              <a:buFont typeface="Wingdings" pitchFamily="2" charset="2"/>
              <a:buNone/>
              <a:defRPr sz="3200">
                <a:solidFill>
                  <a:schemeClr val="tx1"/>
                </a:solidFill>
                <a:latin typeface="Calibri" pitchFamily="34" charset="0"/>
                <a:ea typeface="+mn-ea"/>
                <a:cs typeface="+mn-cs"/>
              </a:defRPr>
            </a:lvl1pPr>
            <a:lvl2pPr marL="457200" indent="0" algn="ctr" rtl="0" eaLnBrk="0" fontAlgn="base" hangingPunct="0">
              <a:spcBef>
                <a:spcPct val="20000"/>
              </a:spcBef>
              <a:spcAft>
                <a:spcPct val="0"/>
              </a:spcAft>
              <a:buClr>
                <a:srgbClr val="7030A0"/>
              </a:buClr>
              <a:buNone/>
              <a:defRPr sz="2800">
                <a:solidFill>
                  <a:schemeClr val="tx1"/>
                </a:solidFill>
                <a:latin typeface="Calibri" pitchFamily="34" charset="0"/>
              </a:defRPr>
            </a:lvl2pPr>
            <a:lvl3pPr marL="914400" indent="0" algn="ctr" rtl="0" eaLnBrk="0" fontAlgn="base" hangingPunct="0">
              <a:spcBef>
                <a:spcPct val="20000"/>
              </a:spcBef>
              <a:spcAft>
                <a:spcPct val="0"/>
              </a:spcAft>
              <a:buClr>
                <a:srgbClr val="7030A0"/>
              </a:buClr>
              <a:buNone/>
              <a:defRPr sz="2400">
                <a:solidFill>
                  <a:schemeClr val="tx1"/>
                </a:solidFill>
                <a:latin typeface="Calibri" pitchFamily="34" charset="0"/>
              </a:defRPr>
            </a:lvl3pPr>
            <a:lvl4pPr marL="1371600" indent="0" algn="ctr" rtl="0" eaLnBrk="0" fontAlgn="base" hangingPunct="0">
              <a:spcBef>
                <a:spcPct val="20000"/>
              </a:spcBef>
              <a:spcAft>
                <a:spcPct val="0"/>
              </a:spcAft>
              <a:buClr>
                <a:srgbClr val="7030A0"/>
              </a:buClr>
              <a:buNone/>
              <a:defRPr sz="2000">
                <a:solidFill>
                  <a:schemeClr val="tx1"/>
                </a:solidFill>
                <a:latin typeface="Calibri" pitchFamily="34" charset="0"/>
              </a:defRPr>
            </a:lvl4pPr>
            <a:lvl5pPr marL="1828800" indent="0" algn="ctr" rtl="0" eaLnBrk="0" fontAlgn="base" hangingPunct="0">
              <a:spcBef>
                <a:spcPct val="20000"/>
              </a:spcBef>
              <a:spcAft>
                <a:spcPct val="0"/>
              </a:spcAft>
              <a:buClr>
                <a:srgbClr val="7030A0"/>
              </a:buClr>
              <a:buNone/>
              <a:defRPr sz="2000">
                <a:solidFill>
                  <a:schemeClr val="tx1"/>
                </a:solidFill>
                <a:latin typeface="Calibri"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a:spcBef>
                <a:spcPts val="1800"/>
              </a:spcBef>
            </a:pPr>
            <a:r>
              <a:rPr lang="fr-FR" sz="1100" b="1" kern="0" dirty="0" smtClean="0">
                <a:solidFill>
                  <a:schemeClr val="bg1">
                    <a:lumMod val="50000"/>
                  </a:schemeClr>
                </a:solidFill>
                <a:latin typeface="Arial" panose="020B0604020202020204" pitchFamily="34" charset="0"/>
              </a:rPr>
              <a:t>ASIE CENTRALE</a:t>
            </a:r>
            <a:endParaRPr lang="fr-FR" sz="1100" b="1" kern="0" dirty="0">
              <a:solidFill>
                <a:schemeClr val="bg1">
                  <a:lumMod val="50000"/>
                </a:schemeClr>
              </a:solidFill>
              <a:latin typeface="Arial" panose="020B0604020202020204" pitchFamily="34" charset="0"/>
            </a:endParaRPr>
          </a:p>
        </p:txBody>
      </p:sp>
      <p:sp>
        <p:nvSpPr>
          <p:cNvPr id="15" name="Sous-titre 2"/>
          <p:cNvSpPr txBox="1">
            <a:spLocks/>
          </p:cNvSpPr>
          <p:nvPr/>
        </p:nvSpPr>
        <p:spPr bwMode="auto">
          <a:xfrm>
            <a:off x="2812573" y="4333121"/>
            <a:ext cx="2775427" cy="137160"/>
          </a:xfrm>
          <a:prstGeom prst="rect">
            <a:avLst/>
          </a:prstGeom>
          <a:solidFill>
            <a:srgbClr val="FFC000"/>
          </a:solidFill>
          <a:ln w="9525">
            <a:noFill/>
            <a:miter lim="800000"/>
            <a:headEnd/>
            <a:tailEnd/>
          </a:ln>
        </p:spPr>
        <p:txBody>
          <a:bodyPr vert="horz" wrap="square" lIns="0" tIns="0" rIns="0" bIns="0" numCol="1" anchor="t" anchorCtr="0" compatLnSpc="1">
            <a:prstTxWarp prst="textNoShape">
              <a:avLst/>
            </a:prstTxWarp>
          </a:bodyPr>
          <a:lstStyle>
            <a:lvl1pPr marL="0" indent="0" algn="ctr" rtl="0" eaLnBrk="0" fontAlgn="base" hangingPunct="0">
              <a:spcBef>
                <a:spcPts val="1200"/>
              </a:spcBef>
              <a:spcAft>
                <a:spcPct val="0"/>
              </a:spcAft>
              <a:buClr>
                <a:srgbClr val="7030A0"/>
              </a:buClr>
              <a:buFont typeface="Wingdings" pitchFamily="2" charset="2"/>
              <a:buNone/>
              <a:defRPr sz="3200">
                <a:solidFill>
                  <a:schemeClr val="tx1"/>
                </a:solidFill>
                <a:latin typeface="Calibri" pitchFamily="34" charset="0"/>
                <a:ea typeface="+mn-ea"/>
                <a:cs typeface="+mn-cs"/>
              </a:defRPr>
            </a:lvl1pPr>
            <a:lvl2pPr marL="457200" indent="0" algn="ctr" rtl="0" eaLnBrk="0" fontAlgn="base" hangingPunct="0">
              <a:spcBef>
                <a:spcPct val="20000"/>
              </a:spcBef>
              <a:spcAft>
                <a:spcPct val="0"/>
              </a:spcAft>
              <a:buClr>
                <a:srgbClr val="7030A0"/>
              </a:buClr>
              <a:buNone/>
              <a:defRPr sz="2800">
                <a:solidFill>
                  <a:schemeClr val="tx1"/>
                </a:solidFill>
                <a:latin typeface="Calibri" pitchFamily="34" charset="0"/>
              </a:defRPr>
            </a:lvl2pPr>
            <a:lvl3pPr marL="914400" indent="0" algn="ctr" rtl="0" eaLnBrk="0" fontAlgn="base" hangingPunct="0">
              <a:spcBef>
                <a:spcPct val="20000"/>
              </a:spcBef>
              <a:spcAft>
                <a:spcPct val="0"/>
              </a:spcAft>
              <a:buClr>
                <a:srgbClr val="7030A0"/>
              </a:buClr>
              <a:buNone/>
              <a:defRPr sz="2400">
                <a:solidFill>
                  <a:schemeClr val="tx1"/>
                </a:solidFill>
                <a:latin typeface="Calibri" pitchFamily="34" charset="0"/>
              </a:defRPr>
            </a:lvl3pPr>
            <a:lvl4pPr marL="1371600" indent="0" algn="ctr" rtl="0" eaLnBrk="0" fontAlgn="base" hangingPunct="0">
              <a:spcBef>
                <a:spcPct val="20000"/>
              </a:spcBef>
              <a:spcAft>
                <a:spcPct val="0"/>
              </a:spcAft>
              <a:buClr>
                <a:srgbClr val="7030A0"/>
              </a:buClr>
              <a:buNone/>
              <a:defRPr sz="2000">
                <a:solidFill>
                  <a:schemeClr val="tx1"/>
                </a:solidFill>
                <a:latin typeface="Calibri" pitchFamily="34" charset="0"/>
              </a:defRPr>
            </a:lvl4pPr>
            <a:lvl5pPr marL="1828800" indent="0" algn="ctr" rtl="0" eaLnBrk="0" fontAlgn="base" hangingPunct="0">
              <a:spcBef>
                <a:spcPct val="20000"/>
              </a:spcBef>
              <a:spcAft>
                <a:spcPct val="0"/>
              </a:spcAft>
              <a:buClr>
                <a:srgbClr val="7030A0"/>
              </a:buClr>
              <a:buNone/>
              <a:defRPr sz="2000">
                <a:solidFill>
                  <a:schemeClr val="tx1"/>
                </a:solidFill>
                <a:latin typeface="Calibri"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a:spcBef>
                <a:spcPts val="1800"/>
              </a:spcBef>
            </a:pPr>
            <a:r>
              <a:rPr lang="fr-FR" sz="1100" b="1" kern="0" dirty="0" smtClean="0">
                <a:solidFill>
                  <a:schemeClr val="bg1">
                    <a:lumMod val="50000"/>
                  </a:schemeClr>
                </a:solidFill>
                <a:latin typeface="Arial" panose="020B0604020202020204" pitchFamily="34" charset="0"/>
              </a:rPr>
              <a:t>EUROPE CENTRALE ET ORIENTALE</a:t>
            </a:r>
            <a:endParaRPr lang="fr-FR" sz="1100" b="1" kern="0" dirty="0">
              <a:solidFill>
                <a:schemeClr val="bg1">
                  <a:lumMod val="50000"/>
                </a:schemeClr>
              </a:solidFill>
              <a:latin typeface="Arial" panose="020B0604020202020204" pitchFamily="34" charset="0"/>
            </a:endParaRPr>
          </a:p>
        </p:txBody>
      </p:sp>
      <p:sp>
        <p:nvSpPr>
          <p:cNvPr id="16" name="Sous-titre 2"/>
          <p:cNvSpPr txBox="1">
            <a:spLocks/>
          </p:cNvSpPr>
          <p:nvPr/>
        </p:nvSpPr>
        <p:spPr bwMode="auto">
          <a:xfrm>
            <a:off x="2812573" y="4750547"/>
            <a:ext cx="3547587" cy="137160"/>
          </a:xfrm>
          <a:prstGeom prst="rect">
            <a:avLst/>
          </a:prstGeom>
          <a:solidFill>
            <a:srgbClr val="FFC000"/>
          </a:solidFill>
          <a:ln w="9525">
            <a:noFill/>
            <a:miter lim="800000"/>
            <a:headEnd/>
            <a:tailEnd/>
          </a:ln>
        </p:spPr>
        <p:txBody>
          <a:bodyPr vert="horz" wrap="square" lIns="0" tIns="0" rIns="0" bIns="0" numCol="1" anchor="t" anchorCtr="0" compatLnSpc="1">
            <a:prstTxWarp prst="textNoShape">
              <a:avLst/>
            </a:prstTxWarp>
          </a:bodyPr>
          <a:lstStyle>
            <a:lvl1pPr marL="0" indent="0" algn="ctr" rtl="0" eaLnBrk="0" fontAlgn="base" hangingPunct="0">
              <a:spcBef>
                <a:spcPts val="1200"/>
              </a:spcBef>
              <a:spcAft>
                <a:spcPct val="0"/>
              </a:spcAft>
              <a:buClr>
                <a:srgbClr val="7030A0"/>
              </a:buClr>
              <a:buFont typeface="Wingdings" pitchFamily="2" charset="2"/>
              <a:buNone/>
              <a:defRPr sz="3200">
                <a:solidFill>
                  <a:schemeClr val="tx1"/>
                </a:solidFill>
                <a:latin typeface="Calibri" pitchFamily="34" charset="0"/>
                <a:ea typeface="+mn-ea"/>
                <a:cs typeface="+mn-cs"/>
              </a:defRPr>
            </a:lvl1pPr>
            <a:lvl2pPr marL="457200" indent="0" algn="ctr" rtl="0" eaLnBrk="0" fontAlgn="base" hangingPunct="0">
              <a:spcBef>
                <a:spcPct val="20000"/>
              </a:spcBef>
              <a:spcAft>
                <a:spcPct val="0"/>
              </a:spcAft>
              <a:buClr>
                <a:srgbClr val="7030A0"/>
              </a:buClr>
              <a:buNone/>
              <a:defRPr sz="2800">
                <a:solidFill>
                  <a:schemeClr val="tx1"/>
                </a:solidFill>
                <a:latin typeface="Calibri" pitchFamily="34" charset="0"/>
              </a:defRPr>
            </a:lvl2pPr>
            <a:lvl3pPr marL="914400" indent="0" algn="ctr" rtl="0" eaLnBrk="0" fontAlgn="base" hangingPunct="0">
              <a:spcBef>
                <a:spcPct val="20000"/>
              </a:spcBef>
              <a:spcAft>
                <a:spcPct val="0"/>
              </a:spcAft>
              <a:buClr>
                <a:srgbClr val="7030A0"/>
              </a:buClr>
              <a:buNone/>
              <a:defRPr sz="2400">
                <a:solidFill>
                  <a:schemeClr val="tx1"/>
                </a:solidFill>
                <a:latin typeface="Calibri" pitchFamily="34" charset="0"/>
              </a:defRPr>
            </a:lvl3pPr>
            <a:lvl4pPr marL="1371600" indent="0" algn="ctr" rtl="0" eaLnBrk="0" fontAlgn="base" hangingPunct="0">
              <a:spcBef>
                <a:spcPct val="20000"/>
              </a:spcBef>
              <a:spcAft>
                <a:spcPct val="0"/>
              </a:spcAft>
              <a:buClr>
                <a:srgbClr val="7030A0"/>
              </a:buClr>
              <a:buNone/>
              <a:defRPr sz="2000">
                <a:solidFill>
                  <a:schemeClr val="tx1"/>
                </a:solidFill>
                <a:latin typeface="Calibri" pitchFamily="34" charset="0"/>
              </a:defRPr>
            </a:lvl4pPr>
            <a:lvl5pPr marL="1828800" indent="0" algn="ctr" rtl="0" eaLnBrk="0" fontAlgn="base" hangingPunct="0">
              <a:spcBef>
                <a:spcPct val="20000"/>
              </a:spcBef>
              <a:spcAft>
                <a:spcPct val="0"/>
              </a:spcAft>
              <a:buClr>
                <a:srgbClr val="7030A0"/>
              </a:buClr>
              <a:buNone/>
              <a:defRPr sz="2000">
                <a:solidFill>
                  <a:schemeClr val="tx1"/>
                </a:solidFill>
                <a:latin typeface="Calibri"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a:spcBef>
                <a:spcPts val="1800"/>
              </a:spcBef>
            </a:pPr>
            <a:r>
              <a:rPr lang="fr-FR" sz="1100" b="1" kern="0" dirty="0" smtClean="0">
                <a:solidFill>
                  <a:schemeClr val="bg1">
                    <a:lumMod val="50000"/>
                  </a:schemeClr>
                </a:solidFill>
                <a:latin typeface="Arial" panose="020B0604020202020204" pitchFamily="34" charset="0"/>
              </a:rPr>
              <a:t>AMÉRIQUE DU NORD ET EUROPE DE L’OUEST</a:t>
            </a:r>
            <a:endParaRPr lang="fr-FR" sz="1100" b="1" kern="0" dirty="0">
              <a:solidFill>
                <a:schemeClr val="bg1">
                  <a:lumMod val="50000"/>
                </a:schemeClr>
              </a:solidFill>
              <a:latin typeface="Arial" panose="020B0604020202020204" pitchFamily="34" charset="0"/>
            </a:endParaRPr>
          </a:p>
        </p:txBody>
      </p:sp>
      <p:sp>
        <p:nvSpPr>
          <p:cNvPr id="17" name="Sous-titre 2"/>
          <p:cNvSpPr txBox="1">
            <a:spLocks/>
          </p:cNvSpPr>
          <p:nvPr/>
        </p:nvSpPr>
        <p:spPr bwMode="auto">
          <a:xfrm>
            <a:off x="3747293" y="1715135"/>
            <a:ext cx="2003267" cy="137160"/>
          </a:xfrm>
          <a:prstGeom prst="rect">
            <a:avLst/>
          </a:prstGeom>
          <a:solidFill>
            <a:schemeClr val="bg1"/>
          </a:solidFill>
          <a:ln w="9525">
            <a:noFill/>
            <a:miter lim="800000"/>
            <a:headEnd/>
            <a:tailEnd/>
          </a:ln>
        </p:spPr>
        <p:txBody>
          <a:bodyPr vert="horz" wrap="square" lIns="0" tIns="0" rIns="0" bIns="0" numCol="1" anchor="t" anchorCtr="0" compatLnSpc="1">
            <a:prstTxWarp prst="textNoShape">
              <a:avLst/>
            </a:prstTxWarp>
          </a:bodyPr>
          <a:lstStyle>
            <a:lvl1pPr marL="0" indent="0" algn="ctr" rtl="0" eaLnBrk="0" fontAlgn="base" hangingPunct="0">
              <a:spcBef>
                <a:spcPts val="1200"/>
              </a:spcBef>
              <a:spcAft>
                <a:spcPct val="0"/>
              </a:spcAft>
              <a:buClr>
                <a:srgbClr val="7030A0"/>
              </a:buClr>
              <a:buFont typeface="Wingdings" pitchFamily="2" charset="2"/>
              <a:buNone/>
              <a:defRPr sz="3200">
                <a:solidFill>
                  <a:schemeClr val="tx1"/>
                </a:solidFill>
                <a:latin typeface="Calibri" pitchFamily="34" charset="0"/>
                <a:ea typeface="+mn-ea"/>
                <a:cs typeface="+mn-cs"/>
              </a:defRPr>
            </a:lvl1pPr>
            <a:lvl2pPr marL="457200" indent="0" algn="ctr" rtl="0" eaLnBrk="0" fontAlgn="base" hangingPunct="0">
              <a:spcBef>
                <a:spcPct val="20000"/>
              </a:spcBef>
              <a:spcAft>
                <a:spcPct val="0"/>
              </a:spcAft>
              <a:buClr>
                <a:srgbClr val="7030A0"/>
              </a:buClr>
              <a:buNone/>
              <a:defRPr sz="2800">
                <a:solidFill>
                  <a:schemeClr val="tx1"/>
                </a:solidFill>
                <a:latin typeface="Calibri" pitchFamily="34" charset="0"/>
              </a:defRPr>
            </a:lvl2pPr>
            <a:lvl3pPr marL="914400" indent="0" algn="ctr" rtl="0" eaLnBrk="0" fontAlgn="base" hangingPunct="0">
              <a:spcBef>
                <a:spcPct val="20000"/>
              </a:spcBef>
              <a:spcAft>
                <a:spcPct val="0"/>
              </a:spcAft>
              <a:buClr>
                <a:srgbClr val="7030A0"/>
              </a:buClr>
              <a:buNone/>
              <a:defRPr sz="2400">
                <a:solidFill>
                  <a:schemeClr val="tx1"/>
                </a:solidFill>
                <a:latin typeface="Calibri" pitchFamily="34" charset="0"/>
              </a:defRPr>
            </a:lvl3pPr>
            <a:lvl4pPr marL="1371600" indent="0" algn="ctr" rtl="0" eaLnBrk="0" fontAlgn="base" hangingPunct="0">
              <a:spcBef>
                <a:spcPct val="20000"/>
              </a:spcBef>
              <a:spcAft>
                <a:spcPct val="0"/>
              </a:spcAft>
              <a:buClr>
                <a:srgbClr val="7030A0"/>
              </a:buClr>
              <a:buNone/>
              <a:defRPr sz="2000">
                <a:solidFill>
                  <a:schemeClr val="tx1"/>
                </a:solidFill>
                <a:latin typeface="Calibri" pitchFamily="34" charset="0"/>
              </a:defRPr>
            </a:lvl4pPr>
            <a:lvl5pPr marL="1828800" indent="0" algn="ctr" rtl="0" eaLnBrk="0" fontAlgn="base" hangingPunct="0">
              <a:spcBef>
                <a:spcPct val="20000"/>
              </a:spcBef>
              <a:spcAft>
                <a:spcPct val="0"/>
              </a:spcAft>
              <a:buClr>
                <a:srgbClr val="7030A0"/>
              </a:buClr>
              <a:buNone/>
              <a:defRPr sz="2000">
                <a:solidFill>
                  <a:schemeClr val="tx1"/>
                </a:solidFill>
                <a:latin typeface="Calibri"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a:spcBef>
                <a:spcPts val="1800"/>
              </a:spcBef>
            </a:pPr>
            <a:r>
              <a:rPr lang="fr-FR" sz="1100" b="1" kern="0" dirty="0" smtClean="0">
                <a:solidFill>
                  <a:schemeClr val="bg1">
                    <a:lumMod val="50000"/>
                  </a:schemeClr>
                </a:solidFill>
                <a:latin typeface="Arial" panose="020B0604020202020204" pitchFamily="34" charset="0"/>
              </a:rPr>
              <a:t>ASIE DU SUD ET DE l’OUEST</a:t>
            </a:r>
            <a:endParaRPr lang="fr-FR" sz="1100" b="1" kern="0" dirty="0">
              <a:solidFill>
                <a:schemeClr val="bg1">
                  <a:lumMod val="50000"/>
                </a:schemeClr>
              </a:solidFill>
              <a:latin typeface="Arial" panose="020B0604020202020204" pitchFamily="34" charset="0"/>
            </a:endParaRPr>
          </a:p>
        </p:txBody>
      </p:sp>
      <p:sp>
        <p:nvSpPr>
          <p:cNvPr id="18" name="Sous-titre 2"/>
          <p:cNvSpPr txBox="1">
            <a:spLocks/>
          </p:cNvSpPr>
          <p:nvPr/>
        </p:nvSpPr>
        <p:spPr bwMode="auto">
          <a:xfrm>
            <a:off x="4047013" y="2134870"/>
            <a:ext cx="2003267" cy="137160"/>
          </a:xfrm>
          <a:prstGeom prst="rect">
            <a:avLst/>
          </a:prstGeom>
          <a:solidFill>
            <a:schemeClr val="bg1"/>
          </a:solidFill>
          <a:ln w="9525">
            <a:noFill/>
            <a:miter lim="800000"/>
            <a:headEnd/>
            <a:tailEnd/>
          </a:ln>
        </p:spPr>
        <p:txBody>
          <a:bodyPr vert="horz" wrap="square" lIns="0" tIns="0" rIns="0" bIns="0" numCol="1" anchor="t" anchorCtr="0" compatLnSpc="1">
            <a:prstTxWarp prst="textNoShape">
              <a:avLst/>
            </a:prstTxWarp>
          </a:bodyPr>
          <a:lstStyle>
            <a:lvl1pPr marL="0" indent="0" algn="ctr" rtl="0" eaLnBrk="0" fontAlgn="base" hangingPunct="0">
              <a:spcBef>
                <a:spcPts val="1200"/>
              </a:spcBef>
              <a:spcAft>
                <a:spcPct val="0"/>
              </a:spcAft>
              <a:buClr>
                <a:srgbClr val="7030A0"/>
              </a:buClr>
              <a:buFont typeface="Wingdings" pitchFamily="2" charset="2"/>
              <a:buNone/>
              <a:defRPr sz="3200">
                <a:solidFill>
                  <a:schemeClr val="tx1"/>
                </a:solidFill>
                <a:latin typeface="Calibri" pitchFamily="34" charset="0"/>
                <a:ea typeface="+mn-ea"/>
                <a:cs typeface="+mn-cs"/>
              </a:defRPr>
            </a:lvl1pPr>
            <a:lvl2pPr marL="457200" indent="0" algn="ctr" rtl="0" eaLnBrk="0" fontAlgn="base" hangingPunct="0">
              <a:spcBef>
                <a:spcPct val="20000"/>
              </a:spcBef>
              <a:spcAft>
                <a:spcPct val="0"/>
              </a:spcAft>
              <a:buClr>
                <a:srgbClr val="7030A0"/>
              </a:buClr>
              <a:buNone/>
              <a:defRPr sz="2800">
                <a:solidFill>
                  <a:schemeClr val="tx1"/>
                </a:solidFill>
                <a:latin typeface="Calibri" pitchFamily="34" charset="0"/>
              </a:defRPr>
            </a:lvl2pPr>
            <a:lvl3pPr marL="914400" indent="0" algn="ctr" rtl="0" eaLnBrk="0" fontAlgn="base" hangingPunct="0">
              <a:spcBef>
                <a:spcPct val="20000"/>
              </a:spcBef>
              <a:spcAft>
                <a:spcPct val="0"/>
              </a:spcAft>
              <a:buClr>
                <a:srgbClr val="7030A0"/>
              </a:buClr>
              <a:buNone/>
              <a:defRPr sz="2400">
                <a:solidFill>
                  <a:schemeClr val="tx1"/>
                </a:solidFill>
                <a:latin typeface="Calibri" pitchFamily="34" charset="0"/>
              </a:defRPr>
            </a:lvl3pPr>
            <a:lvl4pPr marL="1371600" indent="0" algn="ctr" rtl="0" eaLnBrk="0" fontAlgn="base" hangingPunct="0">
              <a:spcBef>
                <a:spcPct val="20000"/>
              </a:spcBef>
              <a:spcAft>
                <a:spcPct val="0"/>
              </a:spcAft>
              <a:buClr>
                <a:srgbClr val="7030A0"/>
              </a:buClr>
              <a:buNone/>
              <a:defRPr sz="2000">
                <a:solidFill>
                  <a:schemeClr val="tx1"/>
                </a:solidFill>
                <a:latin typeface="Calibri" pitchFamily="34" charset="0"/>
              </a:defRPr>
            </a:lvl4pPr>
            <a:lvl5pPr marL="1828800" indent="0" algn="ctr" rtl="0" eaLnBrk="0" fontAlgn="base" hangingPunct="0">
              <a:spcBef>
                <a:spcPct val="20000"/>
              </a:spcBef>
              <a:spcAft>
                <a:spcPct val="0"/>
              </a:spcAft>
              <a:buClr>
                <a:srgbClr val="7030A0"/>
              </a:buClr>
              <a:buNone/>
              <a:defRPr sz="2000">
                <a:solidFill>
                  <a:schemeClr val="tx1"/>
                </a:solidFill>
                <a:latin typeface="Calibri"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a:spcBef>
                <a:spcPts val="1800"/>
              </a:spcBef>
            </a:pPr>
            <a:r>
              <a:rPr lang="fr-FR" sz="1100" b="1" kern="0" dirty="0" smtClean="0">
                <a:solidFill>
                  <a:schemeClr val="bg1">
                    <a:lumMod val="50000"/>
                  </a:schemeClr>
                </a:solidFill>
                <a:latin typeface="Arial" panose="020B0604020202020204" pitchFamily="34" charset="0"/>
              </a:rPr>
              <a:t>AFRIQUE SUBSAHARIENNE</a:t>
            </a:r>
            <a:endParaRPr lang="fr-FR" sz="1100" b="1" kern="0" dirty="0">
              <a:solidFill>
                <a:schemeClr val="bg1">
                  <a:lumMod val="50000"/>
                </a:schemeClr>
              </a:solidFill>
              <a:latin typeface="Arial" panose="020B0604020202020204" pitchFamily="34" charset="0"/>
            </a:endParaRPr>
          </a:p>
        </p:txBody>
      </p:sp>
      <p:sp>
        <p:nvSpPr>
          <p:cNvPr id="19" name="Sous-titre 2"/>
          <p:cNvSpPr txBox="1">
            <a:spLocks/>
          </p:cNvSpPr>
          <p:nvPr/>
        </p:nvSpPr>
        <p:spPr bwMode="auto">
          <a:xfrm>
            <a:off x="1393371" y="6030594"/>
            <a:ext cx="3106399" cy="460307"/>
          </a:xfrm>
          <a:prstGeom prst="rect">
            <a:avLst/>
          </a:prstGeom>
          <a:solidFill>
            <a:schemeClr val="bg1"/>
          </a:solidFill>
          <a:ln w="9525">
            <a:noFill/>
            <a:miter lim="800000"/>
            <a:headEnd/>
            <a:tailEnd/>
          </a:ln>
        </p:spPr>
        <p:txBody>
          <a:bodyPr vert="horz" wrap="square" lIns="0" tIns="0" rIns="0" bIns="0" numCol="1" anchor="t" anchorCtr="0" compatLnSpc="1">
            <a:prstTxWarp prst="textNoShape">
              <a:avLst/>
            </a:prstTxWarp>
          </a:bodyPr>
          <a:lstStyle>
            <a:lvl1pPr marL="0" indent="0" algn="ctr" rtl="0" eaLnBrk="0" fontAlgn="base" hangingPunct="0">
              <a:spcBef>
                <a:spcPts val="1200"/>
              </a:spcBef>
              <a:spcAft>
                <a:spcPct val="0"/>
              </a:spcAft>
              <a:buClr>
                <a:srgbClr val="7030A0"/>
              </a:buClr>
              <a:buFont typeface="Wingdings" pitchFamily="2" charset="2"/>
              <a:buNone/>
              <a:defRPr sz="3200">
                <a:solidFill>
                  <a:schemeClr val="tx1"/>
                </a:solidFill>
                <a:latin typeface="Calibri" pitchFamily="34" charset="0"/>
                <a:ea typeface="+mn-ea"/>
                <a:cs typeface="+mn-cs"/>
              </a:defRPr>
            </a:lvl1pPr>
            <a:lvl2pPr marL="457200" indent="0" algn="ctr" rtl="0" eaLnBrk="0" fontAlgn="base" hangingPunct="0">
              <a:spcBef>
                <a:spcPct val="20000"/>
              </a:spcBef>
              <a:spcAft>
                <a:spcPct val="0"/>
              </a:spcAft>
              <a:buClr>
                <a:srgbClr val="7030A0"/>
              </a:buClr>
              <a:buNone/>
              <a:defRPr sz="2800">
                <a:solidFill>
                  <a:schemeClr val="tx1"/>
                </a:solidFill>
                <a:latin typeface="Calibri" pitchFamily="34" charset="0"/>
              </a:defRPr>
            </a:lvl2pPr>
            <a:lvl3pPr marL="914400" indent="0" algn="ctr" rtl="0" eaLnBrk="0" fontAlgn="base" hangingPunct="0">
              <a:spcBef>
                <a:spcPct val="20000"/>
              </a:spcBef>
              <a:spcAft>
                <a:spcPct val="0"/>
              </a:spcAft>
              <a:buClr>
                <a:srgbClr val="7030A0"/>
              </a:buClr>
              <a:buNone/>
              <a:defRPr sz="2400">
                <a:solidFill>
                  <a:schemeClr val="tx1"/>
                </a:solidFill>
                <a:latin typeface="Calibri" pitchFamily="34" charset="0"/>
              </a:defRPr>
            </a:lvl3pPr>
            <a:lvl4pPr marL="1371600" indent="0" algn="ctr" rtl="0" eaLnBrk="0" fontAlgn="base" hangingPunct="0">
              <a:spcBef>
                <a:spcPct val="20000"/>
              </a:spcBef>
              <a:spcAft>
                <a:spcPct val="0"/>
              </a:spcAft>
              <a:buClr>
                <a:srgbClr val="7030A0"/>
              </a:buClr>
              <a:buNone/>
              <a:defRPr sz="2000">
                <a:solidFill>
                  <a:schemeClr val="tx1"/>
                </a:solidFill>
                <a:latin typeface="Calibri" pitchFamily="34" charset="0"/>
              </a:defRPr>
            </a:lvl4pPr>
            <a:lvl5pPr marL="1828800" indent="0" algn="ctr" rtl="0" eaLnBrk="0" fontAlgn="base" hangingPunct="0">
              <a:spcBef>
                <a:spcPct val="20000"/>
              </a:spcBef>
              <a:spcAft>
                <a:spcPct val="0"/>
              </a:spcAft>
              <a:buClr>
                <a:srgbClr val="7030A0"/>
              </a:buClr>
              <a:buNone/>
              <a:defRPr sz="2000">
                <a:solidFill>
                  <a:schemeClr val="tx1"/>
                </a:solidFill>
                <a:latin typeface="Calibri"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a:spcBef>
                <a:spcPts val="1800"/>
              </a:spcBef>
            </a:pPr>
            <a:r>
              <a:rPr lang="fr-FR" sz="900" kern="0" dirty="0" smtClean="0">
                <a:latin typeface="Arial" panose="020B0604020202020204" pitchFamily="34" charset="0"/>
              </a:rPr>
              <a:t>Ont été scolarisés au moins quatre ans et ont acquis les connaissances de base</a:t>
            </a:r>
            <a:endParaRPr lang="fr-FR" sz="900" kern="0" dirty="0">
              <a:latin typeface="Arial" panose="020B0604020202020204" pitchFamily="34" charset="0"/>
            </a:endParaRPr>
          </a:p>
        </p:txBody>
      </p:sp>
      <p:sp>
        <p:nvSpPr>
          <p:cNvPr id="20" name="Sous-titre 2"/>
          <p:cNvSpPr txBox="1">
            <a:spLocks/>
          </p:cNvSpPr>
          <p:nvPr/>
        </p:nvSpPr>
        <p:spPr bwMode="auto">
          <a:xfrm>
            <a:off x="6632448" y="6030594"/>
            <a:ext cx="1804416" cy="339725"/>
          </a:xfrm>
          <a:prstGeom prst="rect">
            <a:avLst/>
          </a:prstGeom>
          <a:solidFill>
            <a:schemeClr val="bg1"/>
          </a:solidFill>
          <a:ln w="9525">
            <a:noFill/>
            <a:miter lim="800000"/>
            <a:headEnd/>
            <a:tailEnd/>
          </a:ln>
        </p:spPr>
        <p:txBody>
          <a:bodyPr vert="horz" wrap="square" lIns="0" tIns="0" rIns="0" bIns="0" numCol="1" anchor="t" anchorCtr="0" compatLnSpc="1">
            <a:prstTxWarp prst="textNoShape">
              <a:avLst/>
            </a:prstTxWarp>
          </a:bodyPr>
          <a:lstStyle>
            <a:lvl1pPr marL="0" indent="0" algn="ctr" rtl="0" eaLnBrk="0" fontAlgn="base" hangingPunct="0">
              <a:spcBef>
                <a:spcPts val="1200"/>
              </a:spcBef>
              <a:spcAft>
                <a:spcPct val="0"/>
              </a:spcAft>
              <a:buClr>
                <a:srgbClr val="7030A0"/>
              </a:buClr>
              <a:buFont typeface="Wingdings" pitchFamily="2" charset="2"/>
              <a:buNone/>
              <a:defRPr sz="3200">
                <a:solidFill>
                  <a:schemeClr val="tx1"/>
                </a:solidFill>
                <a:latin typeface="Calibri" pitchFamily="34" charset="0"/>
                <a:ea typeface="+mn-ea"/>
                <a:cs typeface="+mn-cs"/>
              </a:defRPr>
            </a:lvl1pPr>
            <a:lvl2pPr marL="457200" indent="0" algn="ctr" rtl="0" eaLnBrk="0" fontAlgn="base" hangingPunct="0">
              <a:spcBef>
                <a:spcPct val="20000"/>
              </a:spcBef>
              <a:spcAft>
                <a:spcPct val="0"/>
              </a:spcAft>
              <a:buClr>
                <a:srgbClr val="7030A0"/>
              </a:buClr>
              <a:buNone/>
              <a:defRPr sz="2800">
                <a:solidFill>
                  <a:schemeClr val="tx1"/>
                </a:solidFill>
                <a:latin typeface="Calibri" pitchFamily="34" charset="0"/>
              </a:defRPr>
            </a:lvl2pPr>
            <a:lvl3pPr marL="914400" indent="0" algn="ctr" rtl="0" eaLnBrk="0" fontAlgn="base" hangingPunct="0">
              <a:spcBef>
                <a:spcPct val="20000"/>
              </a:spcBef>
              <a:spcAft>
                <a:spcPct val="0"/>
              </a:spcAft>
              <a:buClr>
                <a:srgbClr val="7030A0"/>
              </a:buClr>
              <a:buNone/>
              <a:defRPr sz="2400">
                <a:solidFill>
                  <a:schemeClr val="tx1"/>
                </a:solidFill>
                <a:latin typeface="Calibri" pitchFamily="34" charset="0"/>
              </a:defRPr>
            </a:lvl3pPr>
            <a:lvl4pPr marL="1371600" indent="0" algn="ctr" rtl="0" eaLnBrk="0" fontAlgn="base" hangingPunct="0">
              <a:spcBef>
                <a:spcPct val="20000"/>
              </a:spcBef>
              <a:spcAft>
                <a:spcPct val="0"/>
              </a:spcAft>
              <a:buClr>
                <a:srgbClr val="7030A0"/>
              </a:buClr>
              <a:buNone/>
              <a:defRPr sz="2000">
                <a:solidFill>
                  <a:schemeClr val="tx1"/>
                </a:solidFill>
                <a:latin typeface="Calibri" pitchFamily="34" charset="0"/>
              </a:defRPr>
            </a:lvl4pPr>
            <a:lvl5pPr marL="1828800" indent="0" algn="ctr" rtl="0" eaLnBrk="0" fontAlgn="base" hangingPunct="0">
              <a:spcBef>
                <a:spcPct val="20000"/>
              </a:spcBef>
              <a:spcAft>
                <a:spcPct val="0"/>
              </a:spcAft>
              <a:buClr>
                <a:srgbClr val="7030A0"/>
              </a:buClr>
              <a:buNone/>
              <a:defRPr sz="2000">
                <a:solidFill>
                  <a:schemeClr val="tx1"/>
                </a:solidFill>
                <a:latin typeface="Calibri"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a:spcBef>
                <a:spcPts val="1800"/>
              </a:spcBef>
            </a:pPr>
            <a:r>
              <a:rPr lang="fr-FR" sz="900" kern="0" dirty="0" smtClean="0">
                <a:latin typeface="Arial" panose="020B0604020202020204" pitchFamily="34" charset="0"/>
              </a:rPr>
              <a:t>Ont été scolarisés </a:t>
            </a:r>
            <a:br>
              <a:rPr lang="fr-FR" sz="900" kern="0" dirty="0" smtClean="0">
                <a:latin typeface="Arial" panose="020B0604020202020204" pitchFamily="34" charset="0"/>
              </a:rPr>
            </a:br>
            <a:r>
              <a:rPr lang="fr-FR" sz="900" kern="0" dirty="0" smtClean="0">
                <a:latin typeface="Arial" panose="020B0604020202020204" pitchFamily="34" charset="0"/>
              </a:rPr>
              <a:t>moins de quatre ans</a:t>
            </a:r>
            <a:endParaRPr lang="fr-FR" sz="900" kern="0" dirty="0">
              <a:latin typeface="Arial" panose="020B0604020202020204" pitchFamily="34" charset="0"/>
            </a:endParaRPr>
          </a:p>
        </p:txBody>
      </p:sp>
      <p:sp>
        <p:nvSpPr>
          <p:cNvPr id="21" name="Sous-titre 2"/>
          <p:cNvSpPr txBox="1">
            <a:spLocks/>
          </p:cNvSpPr>
          <p:nvPr/>
        </p:nvSpPr>
        <p:spPr bwMode="auto">
          <a:xfrm>
            <a:off x="4582010" y="6030594"/>
            <a:ext cx="1711244" cy="421006"/>
          </a:xfrm>
          <a:prstGeom prst="rect">
            <a:avLst/>
          </a:prstGeom>
          <a:solidFill>
            <a:schemeClr val="bg1"/>
          </a:solidFill>
          <a:ln w="9525">
            <a:noFill/>
            <a:miter lim="800000"/>
            <a:headEnd/>
            <a:tailEnd/>
          </a:ln>
        </p:spPr>
        <p:txBody>
          <a:bodyPr vert="horz" wrap="square" lIns="0" tIns="0" rIns="0" bIns="0" numCol="1" anchor="t" anchorCtr="0" compatLnSpc="1">
            <a:prstTxWarp prst="textNoShape">
              <a:avLst/>
            </a:prstTxWarp>
          </a:bodyPr>
          <a:lstStyle>
            <a:lvl1pPr marL="0" indent="0" algn="ctr" rtl="0" eaLnBrk="0" fontAlgn="base" hangingPunct="0">
              <a:spcBef>
                <a:spcPts val="1200"/>
              </a:spcBef>
              <a:spcAft>
                <a:spcPct val="0"/>
              </a:spcAft>
              <a:buClr>
                <a:srgbClr val="7030A0"/>
              </a:buClr>
              <a:buFont typeface="Wingdings" pitchFamily="2" charset="2"/>
              <a:buNone/>
              <a:defRPr sz="3200">
                <a:solidFill>
                  <a:schemeClr val="tx1"/>
                </a:solidFill>
                <a:latin typeface="Calibri" pitchFamily="34" charset="0"/>
                <a:ea typeface="+mn-ea"/>
                <a:cs typeface="+mn-cs"/>
              </a:defRPr>
            </a:lvl1pPr>
            <a:lvl2pPr marL="457200" indent="0" algn="ctr" rtl="0" eaLnBrk="0" fontAlgn="base" hangingPunct="0">
              <a:spcBef>
                <a:spcPct val="20000"/>
              </a:spcBef>
              <a:spcAft>
                <a:spcPct val="0"/>
              </a:spcAft>
              <a:buClr>
                <a:srgbClr val="7030A0"/>
              </a:buClr>
              <a:buNone/>
              <a:defRPr sz="2800">
                <a:solidFill>
                  <a:schemeClr val="tx1"/>
                </a:solidFill>
                <a:latin typeface="Calibri" pitchFamily="34" charset="0"/>
              </a:defRPr>
            </a:lvl2pPr>
            <a:lvl3pPr marL="914400" indent="0" algn="ctr" rtl="0" eaLnBrk="0" fontAlgn="base" hangingPunct="0">
              <a:spcBef>
                <a:spcPct val="20000"/>
              </a:spcBef>
              <a:spcAft>
                <a:spcPct val="0"/>
              </a:spcAft>
              <a:buClr>
                <a:srgbClr val="7030A0"/>
              </a:buClr>
              <a:buNone/>
              <a:defRPr sz="2400">
                <a:solidFill>
                  <a:schemeClr val="tx1"/>
                </a:solidFill>
                <a:latin typeface="Calibri" pitchFamily="34" charset="0"/>
              </a:defRPr>
            </a:lvl3pPr>
            <a:lvl4pPr marL="1371600" indent="0" algn="ctr" rtl="0" eaLnBrk="0" fontAlgn="base" hangingPunct="0">
              <a:spcBef>
                <a:spcPct val="20000"/>
              </a:spcBef>
              <a:spcAft>
                <a:spcPct val="0"/>
              </a:spcAft>
              <a:buClr>
                <a:srgbClr val="7030A0"/>
              </a:buClr>
              <a:buNone/>
              <a:defRPr sz="2000">
                <a:solidFill>
                  <a:schemeClr val="tx1"/>
                </a:solidFill>
                <a:latin typeface="Calibri" pitchFamily="34" charset="0"/>
              </a:defRPr>
            </a:lvl4pPr>
            <a:lvl5pPr marL="1828800" indent="0" algn="ctr" rtl="0" eaLnBrk="0" fontAlgn="base" hangingPunct="0">
              <a:spcBef>
                <a:spcPct val="20000"/>
              </a:spcBef>
              <a:spcAft>
                <a:spcPct val="0"/>
              </a:spcAft>
              <a:buClr>
                <a:srgbClr val="7030A0"/>
              </a:buClr>
              <a:buNone/>
              <a:defRPr sz="2000">
                <a:solidFill>
                  <a:schemeClr val="tx1"/>
                </a:solidFill>
                <a:latin typeface="Calibri"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a:spcBef>
                <a:spcPts val="1800"/>
              </a:spcBef>
            </a:pPr>
            <a:r>
              <a:rPr lang="fr-FR" sz="900" kern="0" dirty="0">
                <a:latin typeface="Arial" panose="020B0604020202020204" pitchFamily="34" charset="0"/>
              </a:rPr>
              <a:t>Ont été scolarisés au moins quatre ans et n’ont pas acquis les connaissances de base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up)">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57200" y="0"/>
            <a:ext cx="82296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a:solidFill>
                  <a:schemeClr val="tx2"/>
                </a:solidFill>
                <a:latin typeface="Calibri" pitchFamily="34" charset="0"/>
                <a:ea typeface="+mj-ea"/>
                <a:cs typeface="+mj-cs"/>
              </a:defRPr>
            </a:lvl1pPr>
            <a:lvl2pPr algn="l" rtl="0" eaLnBrk="0" fontAlgn="base" hangingPunct="0">
              <a:spcBef>
                <a:spcPct val="0"/>
              </a:spcBef>
              <a:spcAft>
                <a:spcPct val="0"/>
              </a:spcAft>
              <a:defRPr sz="3200">
                <a:solidFill>
                  <a:schemeClr val="tx2"/>
                </a:solidFill>
                <a:latin typeface="Calibri" pitchFamily="34" charset="0"/>
              </a:defRPr>
            </a:lvl2pPr>
            <a:lvl3pPr algn="l" rtl="0" eaLnBrk="0" fontAlgn="base" hangingPunct="0">
              <a:spcBef>
                <a:spcPct val="0"/>
              </a:spcBef>
              <a:spcAft>
                <a:spcPct val="0"/>
              </a:spcAft>
              <a:defRPr sz="3200">
                <a:solidFill>
                  <a:schemeClr val="tx2"/>
                </a:solidFill>
                <a:latin typeface="Calibri" pitchFamily="34" charset="0"/>
              </a:defRPr>
            </a:lvl3pPr>
            <a:lvl4pPr algn="l" rtl="0" eaLnBrk="0" fontAlgn="base" hangingPunct="0">
              <a:spcBef>
                <a:spcPct val="0"/>
              </a:spcBef>
              <a:spcAft>
                <a:spcPct val="0"/>
              </a:spcAft>
              <a:defRPr sz="3200">
                <a:solidFill>
                  <a:schemeClr val="tx2"/>
                </a:solidFill>
                <a:latin typeface="Calibri" pitchFamily="34" charset="0"/>
              </a:defRPr>
            </a:lvl4pPr>
            <a:lvl5pPr algn="l" rtl="0" eaLnBrk="0" fontAlgn="base" hangingPunct="0">
              <a:spcBef>
                <a:spcPct val="0"/>
              </a:spcBef>
              <a:spcAft>
                <a:spcPct val="0"/>
              </a:spcAft>
              <a:defRPr sz="32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fr-FR" altLang="en-US" b="1" kern="0" dirty="0" smtClean="0">
                <a:solidFill>
                  <a:schemeClr val="bg1"/>
                </a:solidFill>
              </a:rPr>
              <a:t>Le coût de la crise de l’apprentissage</a:t>
            </a:r>
          </a:p>
        </p:txBody>
      </p:sp>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52894" y="785459"/>
            <a:ext cx="8591106" cy="6072541"/>
          </a:xfrm>
          <a:prstGeom prst="rect">
            <a:avLst/>
          </a:prstGeom>
        </p:spPr>
      </p:pic>
      <p:sp>
        <p:nvSpPr>
          <p:cNvPr id="4" name="Sous-titre 2"/>
          <p:cNvSpPr txBox="1">
            <a:spLocks/>
          </p:cNvSpPr>
          <p:nvPr/>
        </p:nvSpPr>
        <p:spPr bwMode="auto">
          <a:xfrm>
            <a:off x="1574929" y="1761423"/>
            <a:ext cx="2948941" cy="1271068"/>
          </a:xfrm>
          <a:prstGeom prst="rect">
            <a:avLst/>
          </a:prstGeom>
          <a:solidFill>
            <a:schemeClr val="bg1"/>
          </a:solidFill>
          <a:ln w="9525">
            <a:noFill/>
            <a:miter lim="800000"/>
            <a:headEnd/>
            <a:tailEnd/>
          </a:ln>
        </p:spPr>
        <p:txBody>
          <a:bodyPr vert="horz" wrap="square" lIns="0" tIns="0" rIns="0" bIns="0" numCol="1" anchor="t" anchorCtr="0" compatLnSpc="1">
            <a:prstTxWarp prst="textNoShape">
              <a:avLst/>
            </a:prstTxWarp>
          </a:bodyPr>
          <a:lstStyle>
            <a:lvl1pPr marL="0" indent="0" algn="ctr" rtl="0" eaLnBrk="0" fontAlgn="base" hangingPunct="0">
              <a:spcBef>
                <a:spcPts val="1200"/>
              </a:spcBef>
              <a:spcAft>
                <a:spcPct val="0"/>
              </a:spcAft>
              <a:buClr>
                <a:srgbClr val="7030A0"/>
              </a:buClr>
              <a:buFont typeface="Wingdings" pitchFamily="2" charset="2"/>
              <a:buNone/>
              <a:defRPr sz="3200">
                <a:solidFill>
                  <a:schemeClr val="tx1"/>
                </a:solidFill>
                <a:latin typeface="Calibri" pitchFamily="34" charset="0"/>
                <a:ea typeface="+mn-ea"/>
                <a:cs typeface="+mn-cs"/>
              </a:defRPr>
            </a:lvl1pPr>
            <a:lvl2pPr marL="457200" indent="0" algn="ctr" rtl="0" eaLnBrk="0" fontAlgn="base" hangingPunct="0">
              <a:spcBef>
                <a:spcPct val="20000"/>
              </a:spcBef>
              <a:spcAft>
                <a:spcPct val="0"/>
              </a:spcAft>
              <a:buClr>
                <a:srgbClr val="7030A0"/>
              </a:buClr>
              <a:buNone/>
              <a:defRPr sz="2800">
                <a:solidFill>
                  <a:schemeClr val="tx1"/>
                </a:solidFill>
                <a:latin typeface="Calibri" pitchFamily="34" charset="0"/>
              </a:defRPr>
            </a:lvl2pPr>
            <a:lvl3pPr marL="914400" indent="0" algn="ctr" rtl="0" eaLnBrk="0" fontAlgn="base" hangingPunct="0">
              <a:spcBef>
                <a:spcPct val="20000"/>
              </a:spcBef>
              <a:spcAft>
                <a:spcPct val="0"/>
              </a:spcAft>
              <a:buClr>
                <a:srgbClr val="7030A0"/>
              </a:buClr>
              <a:buNone/>
              <a:defRPr sz="2400">
                <a:solidFill>
                  <a:schemeClr val="tx1"/>
                </a:solidFill>
                <a:latin typeface="Calibri" pitchFamily="34" charset="0"/>
              </a:defRPr>
            </a:lvl3pPr>
            <a:lvl4pPr marL="1371600" indent="0" algn="ctr" rtl="0" eaLnBrk="0" fontAlgn="base" hangingPunct="0">
              <a:spcBef>
                <a:spcPct val="20000"/>
              </a:spcBef>
              <a:spcAft>
                <a:spcPct val="0"/>
              </a:spcAft>
              <a:buClr>
                <a:srgbClr val="7030A0"/>
              </a:buClr>
              <a:buNone/>
              <a:defRPr sz="2000">
                <a:solidFill>
                  <a:schemeClr val="tx1"/>
                </a:solidFill>
                <a:latin typeface="Calibri" pitchFamily="34" charset="0"/>
              </a:defRPr>
            </a:lvl4pPr>
            <a:lvl5pPr marL="1828800" indent="0" algn="ctr" rtl="0" eaLnBrk="0" fontAlgn="base" hangingPunct="0">
              <a:spcBef>
                <a:spcPct val="20000"/>
              </a:spcBef>
              <a:spcAft>
                <a:spcPct val="0"/>
              </a:spcAft>
              <a:buClr>
                <a:srgbClr val="7030A0"/>
              </a:buClr>
              <a:buNone/>
              <a:defRPr sz="2000">
                <a:solidFill>
                  <a:schemeClr val="tx1"/>
                </a:solidFill>
                <a:latin typeface="Calibri"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a:spcBef>
                <a:spcPts val="1800"/>
              </a:spcBef>
            </a:pPr>
            <a:r>
              <a:rPr lang="fr-FR" sz="1500" b="1" dirty="0">
                <a:latin typeface="+mj-lt"/>
              </a:rPr>
              <a:t>10 % des dépenses mondiales consacrées à l’éducation primaire sont gaspillées au profit d’une éducation de mauvaise qualité</a:t>
            </a:r>
            <a:endParaRPr lang="fr-FR" sz="1500" b="1" kern="0" dirty="0">
              <a:latin typeface="+mj-lt"/>
            </a:endParaRPr>
          </a:p>
        </p:txBody>
      </p:sp>
      <p:sp>
        <p:nvSpPr>
          <p:cNvPr id="6" name="Sous-titre 2"/>
          <p:cNvSpPr txBox="1">
            <a:spLocks/>
          </p:cNvSpPr>
          <p:nvPr/>
        </p:nvSpPr>
        <p:spPr bwMode="auto">
          <a:xfrm>
            <a:off x="789272" y="3032491"/>
            <a:ext cx="3850105" cy="789770"/>
          </a:xfrm>
          <a:prstGeom prst="rect">
            <a:avLst/>
          </a:prstGeom>
          <a:solidFill>
            <a:schemeClr val="bg1"/>
          </a:solidFill>
          <a:ln w="9525">
            <a:noFill/>
            <a:miter lim="800000"/>
            <a:headEnd/>
            <a:tailEnd/>
          </a:ln>
        </p:spPr>
        <p:txBody>
          <a:bodyPr vert="horz" wrap="square" lIns="0" tIns="0" rIns="0" bIns="0" numCol="1" anchor="t" anchorCtr="0" compatLnSpc="1">
            <a:prstTxWarp prst="textNoShape">
              <a:avLst/>
            </a:prstTxWarp>
          </a:bodyPr>
          <a:lstStyle>
            <a:lvl1pPr marL="0" indent="0" algn="ctr" rtl="0" eaLnBrk="0" fontAlgn="base" hangingPunct="0">
              <a:spcBef>
                <a:spcPts val="1200"/>
              </a:spcBef>
              <a:spcAft>
                <a:spcPct val="0"/>
              </a:spcAft>
              <a:buClr>
                <a:srgbClr val="7030A0"/>
              </a:buClr>
              <a:buFont typeface="Wingdings" pitchFamily="2" charset="2"/>
              <a:buNone/>
              <a:defRPr sz="3200">
                <a:solidFill>
                  <a:schemeClr val="tx1"/>
                </a:solidFill>
                <a:latin typeface="Calibri" pitchFamily="34" charset="0"/>
                <a:ea typeface="+mn-ea"/>
                <a:cs typeface="+mn-cs"/>
              </a:defRPr>
            </a:lvl1pPr>
            <a:lvl2pPr marL="457200" indent="0" algn="ctr" rtl="0" eaLnBrk="0" fontAlgn="base" hangingPunct="0">
              <a:spcBef>
                <a:spcPct val="20000"/>
              </a:spcBef>
              <a:spcAft>
                <a:spcPct val="0"/>
              </a:spcAft>
              <a:buClr>
                <a:srgbClr val="7030A0"/>
              </a:buClr>
              <a:buNone/>
              <a:defRPr sz="2800">
                <a:solidFill>
                  <a:schemeClr val="tx1"/>
                </a:solidFill>
                <a:latin typeface="Calibri" pitchFamily="34" charset="0"/>
              </a:defRPr>
            </a:lvl2pPr>
            <a:lvl3pPr marL="914400" indent="0" algn="ctr" rtl="0" eaLnBrk="0" fontAlgn="base" hangingPunct="0">
              <a:spcBef>
                <a:spcPct val="20000"/>
              </a:spcBef>
              <a:spcAft>
                <a:spcPct val="0"/>
              </a:spcAft>
              <a:buClr>
                <a:srgbClr val="7030A0"/>
              </a:buClr>
              <a:buNone/>
              <a:defRPr sz="2400">
                <a:solidFill>
                  <a:schemeClr val="tx1"/>
                </a:solidFill>
                <a:latin typeface="Calibri" pitchFamily="34" charset="0"/>
              </a:defRPr>
            </a:lvl3pPr>
            <a:lvl4pPr marL="1371600" indent="0" algn="ctr" rtl="0" eaLnBrk="0" fontAlgn="base" hangingPunct="0">
              <a:spcBef>
                <a:spcPct val="20000"/>
              </a:spcBef>
              <a:spcAft>
                <a:spcPct val="0"/>
              </a:spcAft>
              <a:buClr>
                <a:srgbClr val="7030A0"/>
              </a:buClr>
              <a:buNone/>
              <a:defRPr sz="2000">
                <a:solidFill>
                  <a:schemeClr val="tx1"/>
                </a:solidFill>
                <a:latin typeface="Calibri" pitchFamily="34" charset="0"/>
              </a:defRPr>
            </a:lvl4pPr>
            <a:lvl5pPr marL="1828800" indent="0" algn="ctr" rtl="0" eaLnBrk="0" fontAlgn="base" hangingPunct="0">
              <a:spcBef>
                <a:spcPct val="20000"/>
              </a:spcBef>
              <a:spcAft>
                <a:spcPct val="0"/>
              </a:spcAft>
              <a:buClr>
                <a:srgbClr val="7030A0"/>
              </a:buClr>
              <a:buNone/>
              <a:defRPr sz="2000">
                <a:solidFill>
                  <a:schemeClr val="tx1"/>
                </a:solidFill>
                <a:latin typeface="Calibri"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a:spcBef>
                <a:spcPts val="1800"/>
              </a:spcBef>
            </a:pPr>
            <a:r>
              <a:rPr lang="fr-FR" sz="2500" b="1" dirty="0" smtClean="0">
                <a:solidFill>
                  <a:schemeClr val="bg2">
                    <a:lumMod val="75000"/>
                  </a:schemeClr>
                </a:solidFill>
                <a:latin typeface="+mj-lt"/>
              </a:rPr>
              <a:t>= 129 milliards de dollars</a:t>
            </a:r>
            <a:endParaRPr lang="fr-FR" sz="2500" b="1" kern="0" dirty="0">
              <a:solidFill>
                <a:schemeClr val="bg2">
                  <a:lumMod val="75000"/>
                </a:schemeClr>
              </a:solidFill>
              <a:latin typeface="+mj-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Title 1"/>
          <p:cNvSpPr txBox="1">
            <a:spLocks/>
          </p:cNvSpPr>
          <p:nvPr/>
        </p:nvSpPr>
        <p:spPr bwMode="auto">
          <a:xfrm>
            <a:off x="436563" y="-315913"/>
            <a:ext cx="8229600" cy="11430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chemeClr val="tx2"/>
                </a:solidFill>
                <a:latin typeface="Calibri" pitchFamily="34" charset="0"/>
                <a:ea typeface="+mj-ea"/>
                <a:cs typeface="+mj-cs"/>
              </a:defRPr>
            </a:lvl1pPr>
            <a:lvl2pPr algn="l" rtl="0" eaLnBrk="0" fontAlgn="base" hangingPunct="0">
              <a:spcBef>
                <a:spcPct val="0"/>
              </a:spcBef>
              <a:spcAft>
                <a:spcPct val="0"/>
              </a:spcAft>
              <a:defRPr sz="3200">
                <a:solidFill>
                  <a:schemeClr val="tx2"/>
                </a:solidFill>
                <a:latin typeface="Calibri" pitchFamily="34" charset="0"/>
              </a:defRPr>
            </a:lvl2pPr>
            <a:lvl3pPr algn="l" rtl="0" eaLnBrk="0" fontAlgn="base" hangingPunct="0">
              <a:spcBef>
                <a:spcPct val="0"/>
              </a:spcBef>
              <a:spcAft>
                <a:spcPct val="0"/>
              </a:spcAft>
              <a:defRPr sz="3200">
                <a:solidFill>
                  <a:schemeClr val="tx2"/>
                </a:solidFill>
                <a:latin typeface="Calibri" pitchFamily="34" charset="0"/>
              </a:defRPr>
            </a:lvl3pPr>
            <a:lvl4pPr algn="l" rtl="0" eaLnBrk="0" fontAlgn="base" hangingPunct="0">
              <a:spcBef>
                <a:spcPct val="0"/>
              </a:spcBef>
              <a:spcAft>
                <a:spcPct val="0"/>
              </a:spcAft>
              <a:defRPr sz="3200">
                <a:solidFill>
                  <a:schemeClr val="tx2"/>
                </a:solidFill>
                <a:latin typeface="Calibri" pitchFamily="34" charset="0"/>
              </a:defRPr>
            </a:lvl4pPr>
            <a:lvl5pPr algn="l" rtl="0" eaLnBrk="0" fontAlgn="base" hangingPunct="0">
              <a:spcBef>
                <a:spcPct val="0"/>
              </a:spcBef>
              <a:spcAft>
                <a:spcPct val="0"/>
              </a:spcAft>
              <a:defRPr sz="32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r>
              <a:rPr lang="fr-FR" altLang="en-US" b="1" kern="0" dirty="0" smtClean="0">
                <a:solidFill>
                  <a:schemeClr val="bg1"/>
                </a:solidFill>
              </a:rPr>
              <a:t>Les enfants plus pauvres apprennent moins</a:t>
            </a:r>
            <a:endParaRPr lang="fr-FR" altLang="en-US" kern="0" dirty="0" smtClean="0">
              <a:solidFill>
                <a:schemeClr val="bg1"/>
              </a:solidFill>
            </a:endParaRPr>
          </a:p>
        </p:txBody>
      </p:sp>
      <p:sp>
        <p:nvSpPr>
          <p:cNvPr id="203" name="TextBox 202"/>
          <p:cNvSpPr txBox="1"/>
          <p:nvPr/>
        </p:nvSpPr>
        <p:spPr>
          <a:xfrm>
            <a:off x="381000" y="603105"/>
            <a:ext cx="7848600" cy="923330"/>
          </a:xfrm>
          <a:prstGeom prst="rect">
            <a:avLst/>
          </a:prstGeom>
          <a:noFill/>
        </p:spPr>
        <p:txBody>
          <a:bodyPr wrap="square">
            <a:spAutoFit/>
          </a:bodyPr>
          <a:lstStyle/>
          <a:p>
            <a:pPr>
              <a:defRPr/>
            </a:pPr>
            <a:r>
              <a:rPr lang="fr-FR" b="1" dirty="0" smtClean="0">
                <a:latin typeface="+mj-lt"/>
              </a:rPr>
              <a:t>Enfants ayant achevé la scolarité primaire et atteint le niveau d’apprentissage minimum en mathématiques, Afrique subsaharienne et Amérique latine</a:t>
            </a:r>
            <a:endParaRPr lang="fr-FR" b="1" dirty="0"/>
          </a:p>
        </p:txBody>
      </p:sp>
      <p:sp>
        <p:nvSpPr>
          <p:cNvPr id="4" name="AutoShape 4"/>
          <p:cNvSpPr>
            <a:spLocks noChangeAspect="1" noChangeArrowheads="1" noTextEdit="1"/>
          </p:cNvSpPr>
          <p:nvPr/>
        </p:nvSpPr>
        <p:spPr bwMode="auto">
          <a:xfrm>
            <a:off x="381001" y="1966913"/>
            <a:ext cx="8763004" cy="3890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fr-FR" sz="1000" dirty="0"/>
          </a:p>
        </p:txBody>
      </p:sp>
      <p:sp>
        <p:nvSpPr>
          <p:cNvPr id="5" name="Rectangle 6"/>
          <p:cNvSpPr>
            <a:spLocks noChangeArrowheads="1"/>
          </p:cNvSpPr>
          <p:nvPr/>
        </p:nvSpPr>
        <p:spPr bwMode="auto">
          <a:xfrm>
            <a:off x="381001" y="1992833"/>
            <a:ext cx="8763004" cy="38909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000" dirty="0"/>
          </a:p>
        </p:txBody>
      </p:sp>
      <p:sp>
        <p:nvSpPr>
          <p:cNvPr id="6" name="Rectangle 7"/>
          <p:cNvSpPr>
            <a:spLocks noChangeArrowheads="1"/>
          </p:cNvSpPr>
          <p:nvPr/>
        </p:nvSpPr>
        <p:spPr bwMode="auto">
          <a:xfrm>
            <a:off x="903289" y="2074863"/>
            <a:ext cx="7700966" cy="27876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fr-FR" sz="1000" dirty="0"/>
          </a:p>
        </p:txBody>
      </p:sp>
      <p:grpSp>
        <p:nvGrpSpPr>
          <p:cNvPr id="16529" name="Group 16528"/>
          <p:cNvGrpSpPr/>
          <p:nvPr/>
        </p:nvGrpSpPr>
        <p:grpSpPr>
          <a:xfrm>
            <a:off x="974726" y="2098675"/>
            <a:ext cx="8000876" cy="2724150"/>
            <a:chOff x="974726" y="2098675"/>
            <a:chExt cx="8000876" cy="2724150"/>
          </a:xfrm>
        </p:grpSpPr>
        <p:sp>
          <p:nvSpPr>
            <p:cNvPr id="16391" name="Freeform 13"/>
            <p:cNvSpPr>
              <a:spLocks noEditPoints="1"/>
            </p:cNvSpPr>
            <p:nvPr/>
          </p:nvSpPr>
          <p:spPr bwMode="auto">
            <a:xfrm>
              <a:off x="1006476" y="2132013"/>
              <a:ext cx="7493003" cy="2690812"/>
            </a:xfrm>
            <a:custGeom>
              <a:avLst/>
              <a:gdLst>
                <a:gd name="T0" fmla="*/ 0 w 4720"/>
                <a:gd name="T1" fmla="*/ 1686 h 1695"/>
                <a:gd name="T2" fmla="*/ 139 w 4720"/>
                <a:gd name="T3" fmla="*/ 1084 h 1695"/>
                <a:gd name="T4" fmla="*/ 135 w 4720"/>
                <a:gd name="T5" fmla="*/ 1084 h 1695"/>
                <a:gd name="T6" fmla="*/ 274 w 4720"/>
                <a:gd name="T7" fmla="*/ 1647 h 1695"/>
                <a:gd name="T8" fmla="*/ 274 w 4720"/>
                <a:gd name="T9" fmla="*/ 1116 h 1695"/>
                <a:gd name="T10" fmla="*/ 404 w 4720"/>
                <a:gd name="T11" fmla="*/ 1587 h 1695"/>
                <a:gd name="T12" fmla="*/ 543 w 4720"/>
                <a:gd name="T13" fmla="*/ 1030 h 1695"/>
                <a:gd name="T14" fmla="*/ 539 w 4720"/>
                <a:gd name="T15" fmla="*/ 1030 h 1695"/>
                <a:gd name="T16" fmla="*/ 679 w 4720"/>
                <a:gd name="T17" fmla="*/ 1537 h 1695"/>
                <a:gd name="T18" fmla="*/ 679 w 4720"/>
                <a:gd name="T19" fmla="*/ 389 h 1695"/>
                <a:gd name="T20" fmla="*/ 808 w 4720"/>
                <a:gd name="T21" fmla="*/ 1497 h 1695"/>
                <a:gd name="T22" fmla="*/ 947 w 4720"/>
                <a:gd name="T23" fmla="*/ 398 h 1695"/>
                <a:gd name="T24" fmla="*/ 943 w 4720"/>
                <a:gd name="T25" fmla="*/ 398 h 1695"/>
                <a:gd name="T26" fmla="*/ 1083 w 4720"/>
                <a:gd name="T27" fmla="*/ 1395 h 1695"/>
                <a:gd name="T28" fmla="*/ 1083 w 4720"/>
                <a:gd name="T29" fmla="*/ 800 h 1695"/>
                <a:gd name="T30" fmla="*/ 1213 w 4720"/>
                <a:gd name="T31" fmla="*/ 1159 h 1695"/>
                <a:gd name="T32" fmla="*/ 1487 w 4720"/>
                <a:gd name="T33" fmla="*/ 1473 h 1695"/>
                <a:gd name="T34" fmla="*/ 1482 w 4720"/>
                <a:gd name="T35" fmla="*/ 1473 h 1695"/>
                <a:gd name="T36" fmla="*/ 1621 w 4720"/>
                <a:gd name="T37" fmla="*/ 1684 h 1695"/>
                <a:gd name="T38" fmla="*/ 1621 w 4720"/>
                <a:gd name="T39" fmla="*/ 1292 h 1695"/>
                <a:gd name="T40" fmla="*/ 1751 w 4720"/>
                <a:gd name="T41" fmla="*/ 1660 h 1695"/>
                <a:gd name="T42" fmla="*/ 1891 w 4720"/>
                <a:gd name="T43" fmla="*/ 1272 h 1695"/>
                <a:gd name="T44" fmla="*/ 1887 w 4720"/>
                <a:gd name="T45" fmla="*/ 1272 h 1695"/>
                <a:gd name="T46" fmla="*/ 2026 w 4720"/>
                <a:gd name="T47" fmla="*/ 1651 h 1695"/>
                <a:gd name="T48" fmla="*/ 2026 w 4720"/>
                <a:gd name="T49" fmla="*/ 1009 h 1695"/>
                <a:gd name="T50" fmla="*/ 2156 w 4720"/>
                <a:gd name="T51" fmla="*/ 1647 h 1695"/>
                <a:gd name="T52" fmla="*/ 2295 w 4720"/>
                <a:gd name="T53" fmla="*/ 518 h 1695"/>
                <a:gd name="T54" fmla="*/ 2291 w 4720"/>
                <a:gd name="T55" fmla="*/ 518 h 1695"/>
                <a:gd name="T56" fmla="*/ 2430 w 4720"/>
                <a:gd name="T57" fmla="*/ 1294 h 1695"/>
                <a:gd name="T58" fmla="*/ 2430 w 4720"/>
                <a:gd name="T59" fmla="*/ 701 h 1695"/>
                <a:gd name="T60" fmla="*/ 2560 w 4720"/>
                <a:gd name="T61" fmla="*/ 1267 h 1695"/>
                <a:gd name="T62" fmla="*/ 2700 w 4720"/>
                <a:gd name="T63" fmla="*/ 726 h 1695"/>
                <a:gd name="T64" fmla="*/ 2695 w 4720"/>
                <a:gd name="T65" fmla="*/ 726 h 1695"/>
                <a:gd name="T66" fmla="*/ 2969 w 4720"/>
                <a:gd name="T67" fmla="*/ 1310 h 1695"/>
                <a:gd name="T68" fmla="*/ 2969 w 4720"/>
                <a:gd name="T69" fmla="*/ 447 h 1695"/>
                <a:gd name="T70" fmla="*/ 3099 w 4720"/>
                <a:gd name="T71" fmla="*/ 1131 h 1695"/>
                <a:gd name="T72" fmla="*/ 3238 w 4720"/>
                <a:gd name="T73" fmla="*/ 679 h 1695"/>
                <a:gd name="T74" fmla="*/ 3234 w 4720"/>
                <a:gd name="T75" fmla="*/ 679 h 1695"/>
                <a:gd name="T76" fmla="*/ 3373 w 4720"/>
                <a:gd name="T77" fmla="*/ 974 h 1695"/>
                <a:gd name="T78" fmla="*/ 3373 w 4720"/>
                <a:gd name="T79" fmla="*/ 247 h 1695"/>
                <a:gd name="T80" fmla="*/ 3503 w 4720"/>
                <a:gd name="T81" fmla="*/ 817 h 1695"/>
                <a:gd name="T82" fmla="*/ 3643 w 4720"/>
                <a:gd name="T83" fmla="*/ 277 h 1695"/>
                <a:gd name="T84" fmla="*/ 3638 w 4720"/>
                <a:gd name="T85" fmla="*/ 277 h 1695"/>
                <a:gd name="T86" fmla="*/ 3777 w 4720"/>
                <a:gd name="T87" fmla="*/ 676 h 1695"/>
                <a:gd name="T88" fmla="*/ 3777 w 4720"/>
                <a:gd name="T89" fmla="*/ 308 h 1695"/>
                <a:gd name="T90" fmla="*/ 3907 w 4720"/>
                <a:gd name="T91" fmla="*/ 671 h 1695"/>
                <a:gd name="T92" fmla="*/ 4047 w 4720"/>
                <a:gd name="T93" fmla="*/ 167 h 1695"/>
                <a:gd name="T94" fmla="*/ 4042 w 4720"/>
                <a:gd name="T95" fmla="*/ 167 h 1695"/>
                <a:gd name="T96" fmla="*/ 4181 w 4720"/>
                <a:gd name="T97" fmla="*/ 341 h 1695"/>
                <a:gd name="T98" fmla="*/ 4181 w 4720"/>
                <a:gd name="T99" fmla="*/ 64 h 1695"/>
                <a:gd name="T100" fmla="*/ 4311 w 4720"/>
                <a:gd name="T101" fmla="*/ 340 h 1695"/>
                <a:gd name="T102" fmla="*/ 4451 w 4720"/>
                <a:gd name="T103" fmla="*/ 96 h 1695"/>
                <a:gd name="T104" fmla="*/ 4446 w 4720"/>
                <a:gd name="T105" fmla="*/ 96 h 1695"/>
                <a:gd name="T106" fmla="*/ 4585 w 4720"/>
                <a:gd name="T107" fmla="*/ 236 h 1695"/>
                <a:gd name="T108" fmla="*/ 4585 w 4720"/>
                <a:gd name="T109" fmla="*/ 11 h 1695"/>
                <a:gd name="T110" fmla="*/ 4715 w 4720"/>
                <a:gd name="T111" fmla="*/ 206 h 1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20" h="1695">
                  <a:moveTo>
                    <a:pt x="5" y="958"/>
                  </a:moveTo>
                  <a:lnTo>
                    <a:pt x="5" y="1686"/>
                  </a:lnTo>
                  <a:lnTo>
                    <a:pt x="0" y="1686"/>
                  </a:lnTo>
                  <a:lnTo>
                    <a:pt x="0" y="958"/>
                  </a:lnTo>
                  <a:lnTo>
                    <a:pt x="5" y="958"/>
                  </a:lnTo>
                  <a:close/>
                  <a:moveTo>
                    <a:pt x="139" y="1084"/>
                  </a:moveTo>
                  <a:lnTo>
                    <a:pt x="139" y="1677"/>
                  </a:lnTo>
                  <a:lnTo>
                    <a:pt x="135" y="1677"/>
                  </a:lnTo>
                  <a:lnTo>
                    <a:pt x="135" y="1084"/>
                  </a:lnTo>
                  <a:lnTo>
                    <a:pt x="139" y="1084"/>
                  </a:lnTo>
                  <a:close/>
                  <a:moveTo>
                    <a:pt x="274" y="1116"/>
                  </a:moveTo>
                  <a:lnTo>
                    <a:pt x="274" y="1647"/>
                  </a:lnTo>
                  <a:lnTo>
                    <a:pt x="270" y="1647"/>
                  </a:lnTo>
                  <a:lnTo>
                    <a:pt x="270" y="1116"/>
                  </a:lnTo>
                  <a:lnTo>
                    <a:pt x="274" y="1116"/>
                  </a:lnTo>
                  <a:close/>
                  <a:moveTo>
                    <a:pt x="409" y="1118"/>
                  </a:moveTo>
                  <a:lnTo>
                    <a:pt x="409" y="1587"/>
                  </a:lnTo>
                  <a:lnTo>
                    <a:pt x="404" y="1587"/>
                  </a:lnTo>
                  <a:lnTo>
                    <a:pt x="404" y="1118"/>
                  </a:lnTo>
                  <a:lnTo>
                    <a:pt x="409" y="1118"/>
                  </a:lnTo>
                  <a:close/>
                  <a:moveTo>
                    <a:pt x="543" y="1030"/>
                  </a:moveTo>
                  <a:lnTo>
                    <a:pt x="543" y="1566"/>
                  </a:lnTo>
                  <a:lnTo>
                    <a:pt x="539" y="1566"/>
                  </a:lnTo>
                  <a:lnTo>
                    <a:pt x="539" y="1030"/>
                  </a:lnTo>
                  <a:lnTo>
                    <a:pt x="543" y="1030"/>
                  </a:lnTo>
                  <a:close/>
                  <a:moveTo>
                    <a:pt x="679" y="389"/>
                  </a:moveTo>
                  <a:lnTo>
                    <a:pt x="679" y="1537"/>
                  </a:lnTo>
                  <a:lnTo>
                    <a:pt x="674" y="1537"/>
                  </a:lnTo>
                  <a:lnTo>
                    <a:pt x="674" y="389"/>
                  </a:lnTo>
                  <a:lnTo>
                    <a:pt x="679" y="389"/>
                  </a:lnTo>
                  <a:close/>
                  <a:moveTo>
                    <a:pt x="813" y="856"/>
                  </a:moveTo>
                  <a:lnTo>
                    <a:pt x="813" y="1497"/>
                  </a:lnTo>
                  <a:lnTo>
                    <a:pt x="808" y="1497"/>
                  </a:lnTo>
                  <a:lnTo>
                    <a:pt x="808" y="856"/>
                  </a:lnTo>
                  <a:lnTo>
                    <a:pt x="813" y="856"/>
                  </a:lnTo>
                  <a:close/>
                  <a:moveTo>
                    <a:pt x="947" y="398"/>
                  </a:moveTo>
                  <a:lnTo>
                    <a:pt x="947" y="1405"/>
                  </a:lnTo>
                  <a:lnTo>
                    <a:pt x="943" y="1405"/>
                  </a:lnTo>
                  <a:lnTo>
                    <a:pt x="943" y="398"/>
                  </a:lnTo>
                  <a:lnTo>
                    <a:pt x="947" y="398"/>
                  </a:lnTo>
                  <a:close/>
                  <a:moveTo>
                    <a:pt x="1083" y="800"/>
                  </a:moveTo>
                  <a:lnTo>
                    <a:pt x="1083" y="1395"/>
                  </a:lnTo>
                  <a:lnTo>
                    <a:pt x="1078" y="1395"/>
                  </a:lnTo>
                  <a:lnTo>
                    <a:pt x="1078" y="800"/>
                  </a:lnTo>
                  <a:lnTo>
                    <a:pt x="1083" y="800"/>
                  </a:lnTo>
                  <a:close/>
                  <a:moveTo>
                    <a:pt x="1217" y="534"/>
                  </a:moveTo>
                  <a:lnTo>
                    <a:pt x="1217" y="1159"/>
                  </a:lnTo>
                  <a:lnTo>
                    <a:pt x="1213" y="1159"/>
                  </a:lnTo>
                  <a:lnTo>
                    <a:pt x="1213" y="534"/>
                  </a:lnTo>
                  <a:lnTo>
                    <a:pt x="1217" y="534"/>
                  </a:lnTo>
                  <a:close/>
                  <a:moveTo>
                    <a:pt x="1487" y="1473"/>
                  </a:moveTo>
                  <a:lnTo>
                    <a:pt x="1487" y="1695"/>
                  </a:lnTo>
                  <a:lnTo>
                    <a:pt x="1482" y="1695"/>
                  </a:lnTo>
                  <a:lnTo>
                    <a:pt x="1482" y="1473"/>
                  </a:lnTo>
                  <a:lnTo>
                    <a:pt x="1487" y="1473"/>
                  </a:lnTo>
                  <a:close/>
                  <a:moveTo>
                    <a:pt x="1621" y="1292"/>
                  </a:moveTo>
                  <a:lnTo>
                    <a:pt x="1621" y="1684"/>
                  </a:lnTo>
                  <a:lnTo>
                    <a:pt x="1617" y="1684"/>
                  </a:lnTo>
                  <a:lnTo>
                    <a:pt x="1617" y="1292"/>
                  </a:lnTo>
                  <a:lnTo>
                    <a:pt x="1621" y="1292"/>
                  </a:lnTo>
                  <a:close/>
                  <a:moveTo>
                    <a:pt x="1756" y="1585"/>
                  </a:moveTo>
                  <a:lnTo>
                    <a:pt x="1756" y="1660"/>
                  </a:lnTo>
                  <a:lnTo>
                    <a:pt x="1751" y="1660"/>
                  </a:lnTo>
                  <a:lnTo>
                    <a:pt x="1751" y="1585"/>
                  </a:lnTo>
                  <a:lnTo>
                    <a:pt x="1756" y="1585"/>
                  </a:lnTo>
                  <a:close/>
                  <a:moveTo>
                    <a:pt x="1891" y="1272"/>
                  </a:moveTo>
                  <a:lnTo>
                    <a:pt x="1891" y="1656"/>
                  </a:lnTo>
                  <a:lnTo>
                    <a:pt x="1887" y="1656"/>
                  </a:lnTo>
                  <a:lnTo>
                    <a:pt x="1887" y="1272"/>
                  </a:lnTo>
                  <a:lnTo>
                    <a:pt x="1891" y="1272"/>
                  </a:lnTo>
                  <a:close/>
                  <a:moveTo>
                    <a:pt x="2026" y="1009"/>
                  </a:moveTo>
                  <a:lnTo>
                    <a:pt x="2026" y="1651"/>
                  </a:lnTo>
                  <a:lnTo>
                    <a:pt x="2021" y="1651"/>
                  </a:lnTo>
                  <a:lnTo>
                    <a:pt x="2021" y="1009"/>
                  </a:lnTo>
                  <a:lnTo>
                    <a:pt x="2026" y="1009"/>
                  </a:lnTo>
                  <a:close/>
                  <a:moveTo>
                    <a:pt x="2160" y="1315"/>
                  </a:moveTo>
                  <a:lnTo>
                    <a:pt x="2160" y="1647"/>
                  </a:lnTo>
                  <a:lnTo>
                    <a:pt x="2156" y="1647"/>
                  </a:lnTo>
                  <a:lnTo>
                    <a:pt x="2156" y="1315"/>
                  </a:lnTo>
                  <a:lnTo>
                    <a:pt x="2160" y="1315"/>
                  </a:lnTo>
                  <a:close/>
                  <a:moveTo>
                    <a:pt x="2295" y="518"/>
                  </a:moveTo>
                  <a:lnTo>
                    <a:pt x="2295" y="1336"/>
                  </a:lnTo>
                  <a:lnTo>
                    <a:pt x="2291" y="1336"/>
                  </a:lnTo>
                  <a:lnTo>
                    <a:pt x="2291" y="518"/>
                  </a:lnTo>
                  <a:lnTo>
                    <a:pt x="2295" y="518"/>
                  </a:lnTo>
                  <a:close/>
                  <a:moveTo>
                    <a:pt x="2430" y="701"/>
                  </a:moveTo>
                  <a:lnTo>
                    <a:pt x="2430" y="1294"/>
                  </a:lnTo>
                  <a:lnTo>
                    <a:pt x="2425" y="1294"/>
                  </a:lnTo>
                  <a:lnTo>
                    <a:pt x="2425" y="701"/>
                  </a:lnTo>
                  <a:lnTo>
                    <a:pt x="2430" y="701"/>
                  </a:lnTo>
                  <a:close/>
                  <a:moveTo>
                    <a:pt x="2564" y="614"/>
                  </a:moveTo>
                  <a:lnTo>
                    <a:pt x="2564" y="1267"/>
                  </a:lnTo>
                  <a:lnTo>
                    <a:pt x="2560" y="1267"/>
                  </a:lnTo>
                  <a:lnTo>
                    <a:pt x="2560" y="614"/>
                  </a:lnTo>
                  <a:lnTo>
                    <a:pt x="2564" y="614"/>
                  </a:lnTo>
                  <a:close/>
                  <a:moveTo>
                    <a:pt x="2700" y="726"/>
                  </a:moveTo>
                  <a:lnTo>
                    <a:pt x="2700" y="1240"/>
                  </a:lnTo>
                  <a:lnTo>
                    <a:pt x="2695" y="1240"/>
                  </a:lnTo>
                  <a:lnTo>
                    <a:pt x="2695" y="726"/>
                  </a:lnTo>
                  <a:lnTo>
                    <a:pt x="2700" y="726"/>
                  </a:lnTo>
                  <a:close/>
                  <a:moveTo>
                    <a:pt x="2969" y="447"/>
                  </a:moveTo>
                  <a:lnTo>
                    <a:pt x="2969" y="1310"/>
                  </a:lnTo>
                  <a:lnTo>
                    <a:pt x="2964" y="1310"/>
                  </a:lnTo>
                  <a:lnTo>
                    <a:pt x="2964" y="447"/>
                  </a:lnTo>
                  <a:lnTo>
                    <a:pt x="2969" y="447"/>
                  </a:lnTo>
                  <a:close/>
                  <a:moveTo>
                    <a:pt x="3104" y="408"/>
                  </a:moveTo>
                  <a:lnTo>
                    <a:pt x="3104" y="1131"/>
                  </a:lnTo>
                  <a:lnTo>
                    <a:pt x="3099" y="1131"/>
                  </a:lnTo>
                  <a:lnTo>
                    <a:pt x="3099" y="408"/>
                  </a:lnTo>
                  <a:lnTo>
                    <a:pt x="3104" y="408"/>
                  </a:lnTo>
                  <a:close/>
                  <a:moveTo>
                    <a:pt x="3238" y="679"/>
                  </a:moveTo>
                  <a:lnTo>
                    <a:pt x="3238" y="975"/>
                  </a:lnTo>
                  <a:lnTo>
                    <a:pt x="3234" y="975"/>
                  </a:lnTo>
                  <a:lnTo>
                    <a:pt x="3234" y="679"/>
                  </a:lnTo>
                  <a:lnTo>
                    <a:pt x="3238" y="679"/>
                  </a:lnTo>
                  <a:close/>
                  <a:moveTo>
                    <a:pt x="3373" y="247"/>
                  </a:moveTo>
                  <a:lnTo>
                    <a:pt x="3373" y="974"/>
                  </a:lnTo>
                  <a:lnTo>
                    <a:pt x="3368" y="974"/>
                  </a:lnTo>
                  <a:lnTo>
                    <a:pt x="3368" y="247"/>
                  </a:lnTo>
                  <a:lnTo>
                    <a:pt x="3373" y="247"/>
                  </a:lnTo>
                  <a:close/>
                  <a:moveTo>
                    <a:pt x="3507" y="259"/>
                  </a:moveTo>
                  <a:lnTo>
                    <a:pt x="3507" y="817"/>
                  </a:lnTo>
                  <a:lnTo>
                    <a:pt x="3503" y="817"/>
                  </a:lnTo>
                  <a:lnTo>
                    <a:pt x="3503" y="259"/>
                  </a:lnTo>
                  <a:lnTo>
                    <a:pt x="3507" y="259"/>
                  </a:lnTo>
                  <a:close/>
                  <a:moveTo>
                    <a:pt x="3643" y="277"/>
                  </a:moveTo>
                  <a:lnTo>
                    <a:pt x="3643" y="736"/>
                  </a:lnTo>
                  <a:lnTo>
                    <a:pt x="3638" y="736"/>
                  </a:lnTo>
                  <a:lnTo>
                    <a:pt x="3638" y="277"/>
                  </a:lnTo>
                  <a:lnTo>
                    <a:pt x="3643" y="277"/>
                  </a:lnTo>
                  <a:close/>
                  <a:moveTo>
                    <a:pt x="3777" y="308"/>
                  </a:moveTo>
                  <a:lnTo>
                    <a:pt x="3777" y="676"/>
                  </a:lnTo>
                  <a:lnTo>
                    <a:pt x="3773" y="676"/>
                  </a:lnTo>
                  <a:lnTo>
                    <a:pt x="3773" y="308"/>
                  </a:lnTo>
                  <a:lnTo>
                    <a:pt x="3777" y="308"/>
                  </a:lnTo>
                  <a:close/>
                  <a:moveTo>
                    <a:pt x="3912" y="148"/>
                  </a:moveTo>
                  <a:lnTo>
                    <a:pt x="3912" y="671"/>
                  </a:lnTo>
                  <a:lnTo>
                    <a:pt x="3907" y="671"/>
                  </a:lnTo>
                  <a:lnTo>
                    <a:pt x="3907" y="148"/>
                  </a:lnTo>
                  <a:lnTo>
                    <a:pt x="3912" y="148"/>
                  </a:lnTo>
                  <a:close/>
                  <a:moveTo>
                    <a:pt x="4047" y="167"/>
                  </a:moveTo>
                  <a:lnTo>
                    <a:pt x="4047" y="436"/>
                  </a:lnTo>
                  <a:lnTo>
                    <a:pt x="4042" y="436"/>
                  </a:lnTo>
                  <a:lnTo>
                    <a:pt x="4042" y="167"/>
                  </a:lnTo>
                  <a:lnTo>
                    <a:pt x="4047" y="167"/>
                  </a:lnTo>
                  <a:close/>
                  <a:moveTo>
                    <a:pt x="4181" y="64"/>
                  </a:moveTo>
                  <a:lnTo>
                    <a:pt x="4181" y="341"/>
                  </a:lnTo>
                  <a:lnTo>
                    <a:pt x="4177" y="341"/>
                  </a:lnTo>
                  <a:lnTo>
                    <a:pt x="4177" y="64"/>
                  </a:lnTo>
                  <a:lnTo>
                    <a:pt x="4181" y="64"/>
                  </a:lnTo>
                  <a:close/>
                  <a:moveTo>
                    <a:pt x="4316" y="72"/>
                  </a:moveTo>
                  <a:lnTo>
                    <a:pt x="4316" y="340"/>
                  </a:lnTo>
                  <a:lnTo>
                    <a:pt x="4311" y="340"/>
                  </a:lnTo>
                  <a:lnTo>
                    <a:pt x="4311" y="72"/>
                  </a:lnTo>
                  <a:lnTo>
                    <a:pt x="4316" y="72"/>
                  </a:lnTo>
                  <a:close/>
                  <a:moveTo>
                    <a:pt x="4451" y="96"/>
                  </a:moveTo>
                  <a:lnTo>
                    <a:pt x="4451" y="269"/>
                  </a:lnTo>
                  <a:lnTo>
                    <a:pt x="4446" y="269"/>
                  </a:lnTo>
                  <a:lnTo>
                    <a:pt x="4446" y="96"/>
                  </a:lnTo>
                  <a:lnTo>
                    <a:pt x="4451" y="96"/>
                  </a:lnTo>
                  <a:close/>
                  <a:moveTo>
                    <a:pt x="4585" y="11"/>
                  </a:moveTo>
                  <a:lnTo>
                    <a:pt x="4585" y="236"/>
                  </a:lnTo>
                  <a:lnTo>
                    <a:pt x="4581" y="236"/>
                  </a:lnTo>
                  <a:lnTo>
                    <a:pt x="4581" y="11"/>
                  </a:lnTo>
                  <a:lnTo>
                    <a:pt x="4585" y="11"/>
                  </a:lnTo>
                  <a:close/>
                  <a:moveTo>
                    <a:pt x="4720" y="0"/>
                  </a:moveTo>
                  <a:lnTo>
                    <a:pt x="4720" y="206"/>
                  </a:lnTo>
                  <a:lnTo>
                    <a:pt x="4715" y="206"/>
                  </a:lnTo>
                  <a:lnTo>
                    <a:pt x="4715" y="0"/>
                  </a:lnTo>
                  <a:lnTo>
                    <a:pt x="4720" y="0"/>
                  </a:lnTo>
                  <a:close/>
                </a:path>
              </a:pathLst>
            </a:custGeom>
            <a:solidFill>
              <a:srgbClr val="7F7F7F"/>
            </a:solidFill>
            <a:ln w="1588" cap="flat">
              <a:solidFill>
                <a:srgbClr val="7F7F7F"/>
              </a:solidFill>
              <a:prstDash val="solid"/>
              <a:bevel/>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16392" name="Oval 14"/>
            <p:cNvSpPr>
              <a:spLocks noChangeArrowheads="1"/>
            </p:cNvSpPr>
            <p:nvPr/>
          </p:nvSpPr>
          <p:spPr bwMode="auto">
            <a:xfrm>
              <a:off x="974726" y="3617912"/>
              <a:ext cx="68263" cy="69850"/>
            </a:xfrm>
            <a:prstGeom prst="ellipse">
              <a:avLst/>
            </a:prstGeom>
            <a:solidFill>
              <a:srgbClr val="4F6228"/>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16393" name="Oval 15"/>
            <p:cNvSpPr>
              <a:spLocks noChangeArrowheads="1"/>
            </p:cNvSpPr>
            <p:nvPr/>
          </p:nvSpPr>
          <p:spPr bwMode="auto">
            <a:xfrm>
              <a:off x="974726" y="3617912"/>
              <a:ext cx="68263" cy="69850"/>
            </a:xfrm>
            <a:prstGeom prst="ellipse">
              <a:avLst/>
            </a:prstGeom>
            <a:noFill/>
            <a:ln w="7938" cap="flat">
              <a:solidFill>
                <a:srgbClr val="4F622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16394" name="Oval 16"/>
            <p:cNvSpPr>
              <a:spLocks noChangeArrowheads="1"/>
            </p:cNvSpPr>
            <p:nvPr/>
          </p:nvSpPr>
          <p:spPr bwMode="auto">
            <a:xfrm>
              <a:off x="1189039" y="3817937"/>
              <a:ext cx="69850" cy="68262"/>
            </a:xfrm>
            <a:prstGeom prst="ellipse">
              <a:avLst/>
            </a:prstGeom>
            <a:solidFill>
              <a:srgbClr val="4F6228"/>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16395" name="Oval 17"/>
            <p:cNvSpPr>
              <a:spLocks noChangeArrowheads="1"/>
            </p:cNvSpPr>
            <p:nvPr/>
          </p:nvSpPr>
          <p:spPr bwMode="auto">
            <a:xfrm>
              <a:off x="1189039" y="3817937"/>
              <a:ext cx="69850" cy="68262"/>
            </a:xfrm>
            <a:prstGeom prst="ellipse">
              <a:avLst/>
            </a:prstGeom>
            <a:noFill/>
            <a:ln w="7938" cap="flat">
              <a:solidFill>
                <a:srgbClr val="4F622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16396" name="Oval 18"/>
            <p:cNvSpPr>
              <a:spLocks noChangeArrowheads="1"/>
            </p:cNvSpPr>
            <p:nvPr/>
          </p:nvSpPr>
          <p:spPr bwMode="auto">
            <a:xfrm>
              <a:off x="1401764" y="3868737"/>
              <a:ext cx="69850" cy="68262"/>
            </a:xfrm>
            <a:prstGeom prst="ellipse">
              <a:avLst/>
            </a:prstGeom>
            <a:solidFill>
              <a:srgbClr val="4F6228"/>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16397" name="Oval 19"/>
            <p:cNvSpPr>
              <a:spLocks noChangeArrowheads="1"/>
            </p:cNvSpPr>
            <p:nvPr/>
          </p:nvSpPr>
          <p:spPr bwMode="auto">
            <a:xfrm>
              <a:off x="1401764" y="3868737"/>
              <a:ext cx="69850" cy="68262"/>
            </a:xfrm>
            <a:prstGeom prst="ellipse">
              <a:avLst/>
            </a:prstGeom>
            <a:noFill/>
            <a:ln w="7938" cap="flat">
              <a:solidFill>
                <a:srgbClr val="4F622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16398" name="Oval 20"/>
            <p:cNvSpPr>
              <a:spLocks noChangeArrowheads="1"/>
            </p:cNvSpPr>
            <p:nvPr/>
          </p:nvSpPr>
          <p:spPr bwMode="auto">
            <a:xfrm>
              <a:off x="1616077" y="3870325"/>
              <a:ext cx="69850" cy="69850"/>
            </a:xfrm>
            <a:prstGeom prst="ellipse">
              <a:avLst/>
            </a:prstGeom>
            <a:solidFill>
              <a:srgbClr val="4F6228"/>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16399" name="Oval 21"/>
            <p:cNvSpPr>
              <a:spLocks noChangeArrowheads="1"/>
            </p:cNvSpPr>
            <p:nvPr/>
          </p:nvSpPr>
          <p:spPr bwMode="auto">
            <a:xfrm>
              <a:off x="1616077" y="3870325"/>
              <a:ext cx="69850" cy="69850"/>
            </a:xfrm>
            <a:prstGeom prst="ellipse">
              <a:avLst/>
            </a:prstGeom>
            <a:noFill/>
            <a:ln w="7938" cap="flat">
              <a:solidFill>
                <a:srgbClr val="4F622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16400" name="Oval 22"/>
            <p:cNvSpPr>
              <a:spLocks noChangeArrowheads="1"/>
            </p:cNvSpPr>
            <p:nvPr/>
          </p:nvSpPr>
          <p:spPr bwMode="auto">
            <a:xfrm>
              <a:off x="1830389" y="3730625"/>
              <a:ext cx="69850" cy="69850"/>
            </a:xfrm>
            <a:prstGeom prst="ellipse">
              <a:avLst/>
            </a:prstGeom>
            <a:solidFill>
              <a:srgbClr val="4F6228"/>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16401" name="Oval 23"/>
            <p:cNvSpPr>
              <a:spLocks noChangeArrowheads="1"/>
            </p:cNvSpPr>
            <p:nvPr/>
          </p:nvSpPr>
          <p:spPr bwMode="auto">
            <a:xfrm>
              <a:off x="1830389" y="3730625"/>
              <a:ext cx="69850" cy="69850"/>
            </a:xfrm>
            <a:prstGeom prst="ellipse">
              <a:avLst/>
            </a:prstGeom>
            <a:noFill/>
            <a:ln w="7938" cap="flat">
              <a:solidFill>
                <a:srgbClr val="4F622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16402" name="Oval 24"/>
            <p:cNvSpPr>
              <a:spLocks noChangeArrowheads="1"/>
            </p:cNvSpPr>
            <p:nvPr/>
          </p:nvSpPr>
          <p:spPr bwMode="auto">
            <a:xfrm>
              <a:off x="2044702" y="2713038"/>
              <a:ext cx="68263" cy="69850"/>
            </a:xfrm>
            <a:prstGeom prst="ellipse">
              <a:avLst/>
            </a:prstGeom>
            <a:solidFill>
              <a:srgbClr val="4F6228"/>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16403" name="Oval 25"/>
            <p:cNvSpPr>
              <a:spLocks noChangeArrowheads="1"/>
            </p:cNvSpPr>
            <p:nvPr/>
          </p:nvSpPr>
          <p:spPr bwMode="auto">
            <a:xfrm>
              <a:off x="2044702" y="2713038"/>
              <a:ext cx="68263" cy="69850"/>
            </a:xfrm>
            <a:prstGeom prst="ellipse">
              <a:avLst/>
            </a:prstGeom>
            <a:noFill/>
            <a:ln w="7938" cap="flat">
              <a:solidFill>
                <a:srgbClr val="4F622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16404" name="Oval 26"/>
            <p:cNvSpPr>
              <a:spLocks noChangeArrowheads="1"/>
            </p:cNvSpPr>
            <p:nvPr/>
          </p:nvSpPr>
          <p:spPr bwMode="auto">
            <a:xfrm>
              <a:off x="2257427" y="3454400"/>
              <a:ext cx="69850" cy="69850"/>
            </a:xfrm>
            <a:prstGeom prst="ellipse">
              <a:avLst/>
            </a:prstGeom>
            <a:solidFill>
              <a:srgbClr val="4F6228"/>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16405" name="Oval 27"/>
            <p:cNvSpPr>
              <a:spLocks noChangeArrowheads="1"/>
            </p:cNvSpPr>
            <p:nvPr/>
          </p:nvSpPr>
          <p:spPr bwMode="auto">
            <a:xfrm>
              <a:off x="2257427" y="3454400"/>
              <a:ext cx="69850" cy="68262"/>
            </a:xfrm>
            <a:prstGeom prst="ellipse">
              <a:avLst/>
            </a:prstGeom>
            <a:noFill/>
            <a:ln w="7938" cap="flat">
              <a:solidFill>
                <a:srgbClr val="4F622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16406" name="Oval 28"/>
            <p:cNvSpPr>
              <a:spLocks noChangeArrowheads="1"/>
            </p:cNvSpPr>
            <p:nvPr/>
          </p:nvSpPr>
          <p:spPr bwMode="auto">
            <a:xfrm>
              <a:off x="2471739" y="2727325"/>
              <a:ext cx="69850" cy="69850"/>
            </a:xfrm>
            <a:prstGeom prst="ellipse">
              <a:avLst/>
            </a:prstGeom>
            <a:solidFill>
              <a:srgbClr val="4F6228"/>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16407" name="Oval 29"/>
            <p:cNvSpPr>
              <a:spLocks noChangeArrowheads="1"/>
            </p:cNvSpPr>
            <p:nvPr/>
          </p:nvSpPr>
          <p:spPr bwMode="auto">
            <a:xfrm>
              <a:off x="2471739" y="2727325"/>
              <a:ext cx="69850" cy="69850"/>
            </a:xfrm>
            <a:prstGeom prst="ellipse">
              <a:avLst/>
            </a:prstGeom>
            <a:noFill/>
            <a:ln w="7938" cap="flat">
              <a:solidFill>
                <a:srgbClr val="4F622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16408" name="Oval 30"/>
            <p:cNvSpPr>
              <a:spLocks noChangeArrowheads="1"/>
            </p:cNvSpPr>
            <p:nvPr/>
          </p:nvSpPr>
          <p:spPr bwMode="auto">
            <a:xfrm>
              <a:off x="2686052" y="3367087"/>
              <a:ext cx="69850" cy="68262"/>
            </a:xfrm>
            <a:prstGeom prst="ellipse">
              <a:avLst/>
            </a:prstGeom>
            <a:solidFill>
              <a:srgbClr val="4F6228"/>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16409" name="Oval 31"/>
            <p:cNvSpPr>
              <a:spLocks noChangeArrowheads="1"/>
            </p:cNvSpPr>
            <p:nvPr/>
          </p:nvSpPr>
          <p:spPr bwMode="auto">
            <a:xfrm>
              <a:off x="2686052" y="3367087"/>
              <a:ext cx="69850" cy="68262"/>
            </a:xfrm>
            <a:prstGeom prst="ellipse">
              <a:avLst/>
            </a:prstGeom>
            <a:noFill/>
            <a:ln w="7938" cap="flat">
              <a:solidFill>
                <a:srgbClr val="4F622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16410" name="Oval 32"/>
            <p:cNvSpPr>
              <a:spLocks noChangeArrowheads="1"/>
            </p:cNvSpPr>
            <p:nvPr/>
          </p:nvSpPr>
          <p:spPr bwMode="auto">
            <a:xfrm>
              <a:off x="2898777" y="2946400"/>
              <a:ext cx="69850" cy="68262"/>
            </a:xfrm>
            <a:prstGeom prst="ellipse">
              <a:avLst/>
            </a:prstGeom>
            <a:solidFill>
              <a:srgbClr val="4F6228"/>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16411" name="Oval 33"/>
            <p:cNvSpPr>
              <a:spLocks noChangeArrowheads="1"/>
            </p:cNvSpPr>
            <p:nvPr/>
          </p:nvSpPr>
          <p:spPr bwMode="auto">
            <a:xfrm>
              <a:off x="2898777" y="2946400"/>
              <a:ext cx="69850" cy="68262"/>
            </a:xfrm>
            <a:prstGeom prst="ellipse">
              <a:avLst/>
            </a:prstGeom>
            <a:noFill/>
            <a:ln w="7938" cap="flat">
              <a:solidFill>
                <a:srgbClr val="4F622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16412" name="Oval 34"/>
            <p:cNvSpPr>
              <a:spLocks noChangeArrowheads="1"/>
            </p:cNvSpPr>
            <p:nvPr/>
          </p:nvSpPr>
          <p:spPr bwMode="auto">
            <a:xfrm>
              <a:off x="3327402" y="4437062"/>
              <a:ext cx="69850" cy="68262"/>
            </a:xfrm>
            <a:prstGeom prst="ellipse">
              <a:avLst/>
            </a:prstGeom>
            <a:solidFill>
              <a:srgbClr val="4F6228"/>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16413" name="Oval 35"/>
            <p:cNvSpPr>
              <a:spLocks noChangeArrowheads="1"/>
            </p:cNvSpPr>
            <p:nvPr/>
          </p:nvSpPr>
          <p:spPr bwMode="auto">
            <a:xfrm>
              <a:off x="3327402" y="4437062"/>
              <a:ext cx="69850" cy="68262"/>
            </a:xfrm>
            <a:prstGeom prst="ellipse">
              <a:avLst/>
            </a:prstGeom>
            <a:noFill/>
            <a:ln w="7938" cap="flat">
              <a:solidFill>
                <a:srgbClr val="4F622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16414" name="Oval 36"/>
            <p:cNvSpPr>
              <a:spLocks noChangeArrowheads="1"/>
            </p:cNvSpPr>
            <p:nvPr/>
          </p:nvSpPr>
          <p:spPr bwMode="auto">
            <a:xfrm>
              <a:off x="3541715" y="4146550"/>
              <a:ext cx="68263" cy="69850"/>
            </a:xfrm>
            <a:prstGeom prst="ellipse">
              <a:avLst/>
            </a:prstGeom>
            <a:solidFill>
              <a:srgbClr val="4F6228"/>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16415" name="Oval 37"/>
            <p:cNvSpPr>
              <a:spLocks noChangeArrowheads="1"/>
            </p:cNvSpPr>
            <p:nvPr/>
          </p:nvSpPr>
          <p:spPr bwMode="auto">
            <a:xfrm>
              <a:off x="3541715" y="4146550"/>
              <a:ext cx="68263" cy="69850"/>
            </a:xfrm>
            <a:prstGeom prst="ellipse">
              <a:avLst/>
            </a:prstGeom>
            <a:noFill/>
            <a:ln w="7938" cap="flat">
              <a:solidFill>
                <a:srgbClr val="4F622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3072" name="Oval 38"/>
            <p:cNvSpPr>
              <a:spLocks noChangeArrowheads="1"/>
            </p:cNvSpPr>
            <p:nvPr/>
          </p:nvSpPr>
          <p:spPr bwMode="auto">
            <a:xfrm>
              <a:off x="3756028" y="4613275"/>
              <a:ext cx="69850" cy="68262"/>
            </a:xfrm>
            <a:prstGeom prst="ellipse">
              <a:avLst/>
            </a:prstGeom>
            <a:solidFill>
              <a:srgbClr val="4F6228"/>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3073" name="Oval 39"/>
            <p:cNvSpPr>
              <a:spLocks noChangeArrowheads="1"/>
            </p:cNvSpPr>
            <p:nvPr/>
          </p:nvSpPr>
          <p:spPr bwMode="auto">
            <a:xfrm>
              <a:off x="3756028" y="4613275"/>
              <a:ext cx="69850" cy="68262"/>
            </a:xfrm>
            <a:prstGeom prst="ellipse">
              <a:avLst/>
            </a:prstGeom>
            <a:noFill/>
            <a:ln w="7938" cap="flat">
              <a:solidFill>
                <a:srgbClr val="4F622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3075" name="Oval 40"/>
            <p:cNvSpPr>
              <a:spLocks noChangeArrowheads="1"/>
            </p:cNvSpPr>
            <p:nvPr/>
          </p:nvSpPr>
          <p:spPr bwMode="auto">
            <a:xfrm>
              <a:off x="3968753" y="4117975"/>
              <a:ext cx="69850" cy="68262"/>
            </a:xfrm>
            <a:prstGeom prst="ellipse">
              <a:avLst/>
            </a:prstGeom>
            <a:solidFill>
              <a:srgbClr val="4F6228"/>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3076" name="Oval 41"/>
            <p:cNvSpPr>
              <a:spLocks noChangeArrowheads="1"/>
            </p:cNvSpPr>
            <p:nvPr/>
          </p:nvSpPr>
          <p:spPr bwMode="auto">
            <a:xfrm>
              <a:off x="3968753" y="4117975"/>
              <a:ext cx="69850" cy="68262"/>
            </a:xfrm>
            <a:prstGeom prst="ellipse">
              <a:avLst/>
            </a:prstGeom>
            <a:noFill/>
            <a:ln w="7938" cap="flat">
              <a:solidFill>
                <a:srgbClr val="4F622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3077" name="Oval 42"/>
            <p:cNvSpPr>
              <a:spLocks noChangeArrowheads="1"/>
            </p:cNvSpPr>
            <p:nvPr/>
          </p:nvSpPr>
          <p:spPr bwMode="auto">
            <a:xfrm>
              <a:off x="4183065" y="3698875"/>
              <a:ext cx="69850" cy="68262"/>
            </a:xfrm>
            <a:prstGeom prst="ellipse">
              <a:avLst/>
            </a:prstGeom>
            <a:solidFill>
              <a:srgbClr val="4F6228"/>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3078" name="Oval 43"/>
            <p:cNvSpPr>
              <a:spLocks noChangeArrowheads="1"/>
            </p:cNvSpPr>
            <p:nvPr/>
          </p:nvSpPr>
          <p:spPr bwMode="auto">
            <a:xfrm>
              <a:off x="4183065" y="3698875"/>
              <a:ext cx="69850" cy="68262"/>
            </a:xfrm>
            <a:prstGeom prst="ellipse">
              <a:avLst/>
            </a:prstGeom>
            <a:noFill/>
            <a:ln w="7938" cap="flat">
              <a:solidFill>
                <a:srgbClr val="4F622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3079" name="Oval 44"/>
            <p:cNvSpPr>
              <a:spLocks noChangeArrowheads="1"/>
            </p:cNvSpPr>
            <p:nvPr/>
          </p:nvSpPr>
          <p:spPr bwMode="auto">
            <a:xfrm>
              <a:off x="4397378" y="4184650"/>
              <a:ext cx="69850" cy="68262"/>
            </a:xfrm>
            <a:prstGeom prst="ellipse">
              <a:avLst/>
            </a:prstGeom>
            <a:solidFill>
              <a:srgbClr val="4F6228"/>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3080" name="Oval 45"/>
            <p:cNvSpPr>
              <a:spLocks noChangeArrowheads="1"/>
            </p:cNvSpPr>
            <p:nvPr/>
          </p:nvSpPr>
          <p:spPr bwMode="auto">
            <a:xfrm>
              <a:off x="4397378" y="4184650"/>
              <a:ext cx="69850" cy="68262"/>
            </a:xfrm>
            <a:prstGeom prst="ellipse">
              <a:avLst/>
            </a:prstGeom>
            <a:noFill/>
            <a:ln w="7938" cap="flat">
              <a:solidFill>
                <a:srgbClr val="4F622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3081" name="Oval 46"/>
            <p:cNvSpPr>
              <a:spLocks noChangeArrowheads="1"/>
            </p:cNvSpPr>
            <p:nvPr/>
          </p:nvSpPr>
          <p:spPr bwMode="auto">
            <a:xfrm>
              <a:off x="4610103" y="2919413"/>
              <a:ext cx="69850" cy="69850"/>
            </a:xfrm>
            <a:prstGeom prst="ellipse">
              <a:avLst/>
            </a:prstGeom>
            <a:solidFill>
              <a:srgbClr val="4F6228"/>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3082" name="Oval 47"/>
            <p:cNvSpPr>
              <a:spLocks noChangeArrowheads="1"/>
            </p:cNvSpPr>
            <p:nvPr/>
          </p:nvSpPr>
          <p:spPr bwMode="auto">
            <a:xfrm>
              <a:off x="4610103" y="2919413"/>
              <a:ext cx="69850" cy="69850"/>
            </a:xfrm>
            <a:prstGeom prst="ellipse">
              <a:avLst/>
            </a:prstGeom>
            <a:noFill/>
            <a:ln w="7938" cap="flat">
              <a:solidFill>
                <a:srgbClr val="4F622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3083" name="Oval 48"/>
            <p:cNvSpPr>
              <a:spLocks noChangeArrowheads="1"/>
            </p:cNvSpPr>
            <p:nvPr/>
          </p:nvSpPr>
          <p:spPr bwMode="auto">
            <a:xfrm>
              <a:off x="4824416" y="3209925"/>
              <a:ext cx="69850" cy="69850"/>
            </a:xfrm>
            <a:prstGeom prst="ellipse">
              <a:avLst/>
            </a:prstGeom>
            <a:solidFill>
              <a:srgbClr val="4F6228"/>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3084" name="Oval 49"/>
            <p:cNvSpPr>
              <a:spLocks noChangeArrowheads="1"/>
            </p:cNvSpPr>
            <p:nvPr/>
          </p:nvSpPr>
          <p:spPr bwMode="auto">
            <a:xfrm>
              <a:off x="4824416" y="3209925"/>
              <a:ext cx="69850" cy="69850"/>
            </a:xfrm>
            <a:prstGeom prst="ellipse">
              <a:avLst/>
            </a:prstGeom>
            <a:noFill/>
            <a:ln w="7938" cap="flat">
              <a:solidFill>
                <a:srgbClr val="4F622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3085" name="Oval 50"/>
            <p:cNvSpPr>
              <a:spLocks noChangeArrowheads="1"/>
            </p:cNvSpPr>
            <p:nvPr/>
          </p:nvSpPr>
          <p:spPr bwMode="auto">
            <a:xfrm>
              <a:off x="5038728" y="3073400"/>
              <a:ext cx="69850" cy="68262"/>
            </a:xfrm>
            <a:prstGeom prst="ellipse">
              <a:avLst/>
            </a:prstGeom>
            <a:solidFill>
              <a:srgbClr val="4F6228"/>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3086" name="Oval 51"/>
            <p:cNvSpPr>
              <a:spLocks noChangeArrowheads="1"/>
            </p:cNvSpPr>
            <p:nvPr/>
          </p:nvSpPr>
          <p:spPr bwMode="auto">
            <a:xfrm>
              <a:off x="5038728" y="3073400"/>
              <a:ext cx="69850" cy="68262"/>
            </a:xfrm>
            <a:prstGeom prst="ellipse">
              <a:avLst/>
            </a:prstGeom>
            <a:noFill/>
            <a:ln w="7938" cap="flat">
              <a:solidFill>
                <a:srgbClr val="4F622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3087" name="Oval 52"/>
            <p:cNvSpPr>
              <a:spLocks noChangeArrowheads="1"/>
            </p:cNvSpPr>
            <p:nvPr/>
          </p:nvSpPr>
          <p:spPr bwMode="auto">
            <a:xfrm>
              <a:off x="5253041" y="3249613"/>
              <a:ext cx="69850" cy="68262"/>
            </a:xfrm>
            <a:prstGeom prst="ellipse">
              <a:avLst/>
            </a:prstGeom>
            <a:solidFill>
              <a:srgbClr val="4F6228"/>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3088" name="Oval 53"/>
            <p:cNvSpPr>
              <a:spLocks noChangeArrowheads="1"/>
            </p:cNvSpPr>
            <p:nvPr/>
          </p:nvSpPr>
          <p:spPr bwMode="auto">
            <a:xfrm>
              <a:off x="5253041" y="3249613"/>
              <a:ext cx="69850" cy="68262"/>
            </a:xfrm>
            <a:prstGeom prst="ellipse">
              <a:avLst/>
            </a:prstGeom>
            <a:noFill/>
            <a:ln w="7938" cap="flat">
              <a:solidFill>
                <a:srgbClr val="4F622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3089" name="Oval 54"/>
            <p:cNvSpPr>
              <a:spLocks noChangeArrowheads="1"/>
            </p:cNvSpPr>
            <p:nvPr/>
          </p:nvSpPr>
          <p:spPr bwMode="auto">
            <a:xfrm>
              <a:off x="5680078" y="2806700"/>
              <a:ext cx="69850" cy="68262"/>
            </a:xfrm>
            <a:prstGeom prst="ellipse">
              <a:avLst/>
            </a:prstGeom>
            <a:solidFill>
              <a:srgbClr val="4F6228"/>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3090" name="Oval 55"/>
            <p:cNvSpPr>
              <a:spLocks noChangeArrowheads="1"/>
            </p:cNvSpPr>
            <p:nvPr/>
          </p:nvSpPr>
          <p:spPr bwMode="auto">
            <a:xfrm>
              <a:off x="5680078" y="2806700"/>
              <a:ext cx="69850" cy="68262"/>
            </a:xfrm>
            <a:prstGeom prst="ellipse">
              <a:avLst/>
            </a:prstGeom>
            <a:noFill/>
            <a:ln w="7938" cap="flat">
              <a:solidFill>
                <a:srgbClr val="4F622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3091" name="Oval 56"/>
            <p:cNvSpPr>
              <a:spLocks noChangeArrowheads="1"/>
            </p:cNvSpPr>
            <p:nvPr/>
          </p:nvSpPr>
          <p:spPr bwMode="auto">
            <a:xfrm>
              <a:off x="5894391" y="2744788"/>
              <a:ext cx="69850" cy="69850"/>
            </a:xfrm>
            <a:prstGeom prst="ellipse">
              <a:avLst/>
            </a:prstGeom>
            <a:solidFill>
              <a:srgbClr val="4F6228"/>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3092" name="Oval 57"/>
            <p:cNvSpPr>
              <a:spLocks noChangeArrowheads="1"/>
            </p:cNvSpPr>
            <p:nvPr/>
          </p:nvSpPr>
          <p:spPr bwMode="auto">
            <a:xfrm>
              <a:off x="5894391" y="2744788"/>
              <a:ext cx="69850" cy="69850"/>
            </a:xfrm>
            <a:prstGeom prst="ellipse">
              <a:avLst/>
            </a:prstGeom>
            <a:noFill/>
            <a:ln w="7938" cap="flat">
              <a:solidFill>
                <a:srgbClr val="4F622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3093" name="Oval 58"/>
            <p:cNvSpPr>
              <a:spLocks noChangeArrowheads="1"/>
            </p:cNvSpPr>
            <p:nvPr/>
          </p:nvSpPr>
          <p:spPr bwMode="auto">
            <a:xfrm>
              <a:off x="6107116" y="3173413"/>
              <a:ext cx="69850" cy="68262"/>
            </a:xfrm>
            <a:prstGeom prst="ellipse">
              <a:avLst/>
            </a:prstGeom>
            <a:solidFill>
              <a:srgbClr val="4F6228"/>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3094" name="Oval 59"/>
            <p:cNvSpPr>
              <a:spLocks noChangeArrowheads="1"/>
            </p:cNvSpPr>
            <p:nvPr/>
          </p:nvSpPr>
          <p:spPr bwMode="auto">
            <a:xfrm>
              <a:off x="6107116" y="3173413"/>
              <a:ext cx="69850" cy="68262"/>
            </a:xfrm>
            <a:prstGeom prst="ellipse">
              <a:avLst/>
            </a:prstGeom>
            <a:noFill/>
            <a:ln w="7938" cap="flat">
              <a:solidFill>
                <a:srgbClr val="4F622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3095" name="Oval 60"/>
            <p:cNvSpPr>
              <a:spLocks noChangeArrowheads="1"/>
            </p:cNvSpPr>
            <p:nvPr/>
          </p:nvSpPr>
          <p:spPr bwMode="auto">
            <a:xfrm>
              <a:off x="6323016" y="2489200"/>
              <a:ext cx="68263" cy="68262"/>
            </a:xfrm>
            <a:prstGeom prst="ellipse">
              <a:avLst/>
            </a:prstGeom>
            <a:solidFill>
              <a:srgbClr val="4F6228"/>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3096" name="Oval 61"/>
            <p:cNvSpPr>
              <a:spLocks noChangeArrowheads="1"/>
            </p:cNvSpPr>
            <p:nvPr/>
          </p:nvSpPr>
          <p:spPr bwMode="auto">
            <a:xfrm>
              <a:off x="6323016" y="2489200"/>
              <a:ext cx="68263" cy="68262"/>
            </a:xfrm>
            <a:prstGeom prst="ellipse">
              <a:avLst/>
            </a:prstGeom>
            <a:noFill/>
            <a:ln w="7938" cap="flat">
              <a:solidFill>
                <a:srgbClr val="4F622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3097" name="Oval 62"/>
            <p:cNvSpPr>
              <a:spLocks noChangeArrowheads="1"/>
            </p:cNvSpPr>
            <p:nvPr/>
          </p:nvSpPr>
          <p:spPr bwMode="auto">
            <a:xfrm>
              <a:off x="6535741" y="2509838"/>
              <a:ext cx="69850" cy="68262"/>
            </a:xfrm>
            <a:prstGeom prst="ellipse">
              <a:avLst/>
            </a:prstGeom>
            <a:solidFill>
              <a:srgbClr val="4F6228"/>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3098" name="Oval 63"/>
            <p:cNvSpPr>
              <a:spLocks noChangeArrowheads="1"/>
            </p:cNvSpPr>
            <p:nvPr/>
          </p:nvSpPr>
          <p:spPr bwMode="auto">
            <a:xfrm>
              <a:off x="6535741" y="2509838"/>
              <a:ext cx="69850" cy="68262"/>
            </a:xfrm>
            <a:prstGeom prst="ellipse">
              <a:avLst/>
            </a:prstGeom>
            <a:noFill/>
            <a:ln w="7938" cap="flat">
              <a:solidFill>
                <a:srgbClr val="4F622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3099" name="Oval 64"/>
            <p:cNvSpPr>
              <a:spLocks noChangeArrowheads="1"/>
            </p:cNvSpPr>
            <p:nvPr/>
          </p:nvSpPr>
          <p:spPr bwMode="auto">
            <a:xfrm>
              <a:off x="6750054" y="2536825"/>
              <a:ext cx="68263" cy="68262"/>
            </a:xfrm>
            <a:prstGeom prst="ellipse">
              <a:avLst/>
            </a:prstGeom>
            <a:solidFill>
              <a:srgbClr val="4F6228"/>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3100" name="Oval 65"/>
            <p:cNvSpPr>
              <a:spLocks noChangeArrowheads="1"/>
            </p:cNvSpPr>
            <p:nvPr/>
          </p:nvSpPr>
          <p:spPr bwMode="auto">
            <a:xfrm>
              <a:off x="6750054" y="2536825"/>
              <a:ext cx="68263" cy="68262"/>
            </a:xfrm>
            <a:prstGeom prst="ellipse">
              <a:avLst/>
            </a:prstGeom>
            <a:noFill/>
            <a:ln w="7938" cap="flat">
              <a:solidFill>
                <a:srgbClr val="4F622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3101" name="Oval 66"/>
            <p:cNvSpPr>
              <a:spLocks noChangeArrowheads="1"/>
            </p:cNvSpPr>
            <p:nvPr/>
          </p:nvSpPr>
          <p:spPr bwMode="auto">
            <a:xfrm>
              <a:off x="6964367" y="2586038"/>
              <a:ext cx="69850" cy="69850"/>
            </a:xfrm>
            <a:prstGeom prst="ellipse">
              <a:avLst/>
            </a:prstGeom>
            <a:solidFill>
              <a:srgbClr val="4F6228"/>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3102" name="Oval 67"/>
            <p:cNvSpPr>
              <a:spLocks noChangeArrowheads="1"/>
            </p:cNvSpPr>
            <p:nvPr/>
          </p:nvSpPr>
          <p:spPr bwMode="auto">
            <a:xfrm>
              <a:off x="6964367" y="2586038"/>
              <a:ext cx="69850" cy="69850"/>
            </a:xfrm>
            <a:prstGeom prst="ellipse">
              <a:avLst/>
            </a:prstGeom>
            <a:noFill/>
            <a:ln w="7938" cap="flat">
              <a:solidFill>
                <a:srgbClr val="4F622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3103" name="Oval 68"/>
            <p:cNvSpPr>
              <a:spLocks noChangeArrowheads="1"/>
            </p:cNvSpPr>
            <p:nvPr/>
          </p:nvSpPr>
          <p:spPr bwMode="auto">
            <a:xfrm>
              <a:off x="7177092" y="2332038"/>
              <a:ext cx="69850" cy="68262"/>
            </a:xfrm>
            <a:prstGeom prst="ellipse">
              <a:avLst/>
            </a:prstGeom>
            <a:solidFill>
              <a:srgbClr val="4F6228"/>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205" name="Oval 69"/>
            <p:cNvSpPr>
              <a:spLocks noChangeArrowheads="1"/>
            </p:cNvSpPr>
            <p:nvPr/>
          </p:nvSpPr>
          <p:spPr bwMode="auto">
            <a:xfrm>
              <a:off x="7177092" y="2332038"/>
              <a:ext cx="69850" cy="68262"/>
            </a:xfrm>
            <a:prstGeom prst="ellipse">
              <a:avLst/>
            </a:prstGeom>
            <a:noFill/>
            <a:ln w="7938" cap="flat">
              <a:solidFill>
                <a:srgbClr val="4F622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206" name="Oval 70"/>
            <p:cNvSpPr>
              <a:spLocks noChangeArrowheads="1"/>
            </p:cNvSpPr>
            <p:nvPr/>
          </p:nvSpPr>
          <p:spPr bwMode="auto">
            <a:xfrm>
              <a:off x="7391404" y="2360613"/>
              <a:ext cx="69850" cy="69850"/>
            </a:xfrm>
            <a:prstGeom prst="ellipse">
              <a:avLst/>
            </a:prstGeom>
            <a:solidFill>
              <a:srgbClr val="4F6228"/>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207" name="Oval 71"/>
            <p:cNvSpPr>
              <a:spLocks noChangeArrowheads="1"/>
            </p:cNvSpPr>
            <p:nvPr/>
          </p:nvSpPr>
          <p:spPr bwMode="auto">
            <a:xfrm>
              <a:off x="7391404" y="2360613"/>
              <a:ext cx="69850" cy="69850"/>
            </a:xfrm>
            <a:prstGeom prst="ellipse">
              <a:avLst/>
            </a:prstGeom>
            <a:noFill/>
            <a:ln w="7938" cap="flat">
              <a:solidFill>
                <a:srgbClr val="4F622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208" name="Oval 72"/>
            <p:cNvSpPr>
              <a:spLocks noChangeArrowheads="1"/>
            </p:cNvSpPr>
            <p:nvPr/>
          </p:nvSpPr>
          <p:spPr bwMode="auto">
            <a:xfrm>
              <a:off x="7605717" y="2197100"/>
              <a:ext cx="69850" cy="69850"/>
            </a:xfrm>
            <a:prstGeom prst="ellipse">
              <a:avLst/>
            </a:prstGeom>
            <a:solidFill>
              <a:srgbClr val="4F6228"/>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209" name="Oval 73"/>
            <p:cNvSpPr>
              <a:spLocks noChangeArrowheads="1"/>
            </p:cNvSpPr>
            <p:nvPr/>
          </p:nvSpPr>
          <p:spPr bwMode="auto">
            <a:xfrm>
              <a:off x="7605717" y="2197100"/>
              <a:ext cx="69850" cy="69850"/>
            </a:xfrm>
            <a:prstGeom prst="ellipse">
              <a:avLst/>
            </a:prstGeom>
            <a:noFill/>
            <a:ln w="7938" cap="flat">
              <a:solidFill>
                <a:srgbClr val="4F622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210" name="Oval 74"/>
            <p:cNvSpPr>
              <a:spLocks noChangeArrowheads="1"/>
            </p:cNvSpPr>
            <p:nvPr/>
          </p:nvSpPr>
          <p:spPr bwMode="auto">
            <a:xfrm>
              <a:off x="7820029" y="2211388"/>
              <a:ext cx="68263" cy="69850"/>
            </a:xfrm>
            <a:prstGeom prst="ellipse">
              <a:avLst/>
            </a:prstGeom>
            <a:solidFill>
              <a:srgbClr val="4F6228"/>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211" name="Oval 75"/>
            <p:cNvSpPr>
              <a:spLocks noChangeArrowheads="1"/>
            </p:cNvSpPr>
            <p:nvPr/>
          </p:nvSpPr>
          <p:spPr bwMode="auto">
            <a:xfrm>
              <a:off x="7820029" y="2211388"/>
              <a:ext cx="68263" cy="69850"/>
            </a:xfrm>
            <a:prstGeom prst="ellipse">
              <a:avLst/>
            </a:prstGeom>
            <a:noFill/>
            <a:ln w="7938" cap="flat">
              <a:solidFill>
                <a:srgbClr val="4F622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212" name="Oval 76"/>
            <p:cNvSpPr>
              <a:spLocks noChangeArrowheads="1"/>
            </p:cNvSpPr>
            <p:nvPr/>
          </p:nvSpPr>
          <p:spPr bwMode="auto">
            <a:xfrm>
              <a:off x="8032754" y="2247900"/>
              <a:ext cx="69850" cy="69850"/>
            </a:xfrm>
            <a:prstGeom prst="ellipse">
              <a:avLst/>
            </a:prstGeom>
            <a:solidFill>
              <a:srgbClr val="4F6228"/>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213" name="Oval 77"/>
            <p:cNvSpPr>
              <a:spLocks noChangeArrowheads="1"/>
            </p:cNvSpPr>
            <p:nvPr/>
          </p:nvSpPr>
          <p:spPr bwMode="auto">
            <a:xfrm>
              <a:off x="8032754" y="2247900"/>
              <a:ext cx="69850" cy="69850"/>
            </a:xfrm>
            <a:prstGeom prst="ellipse">
              <a:avLst/>
            </a:prstGeom>
            <a:noFill/>
            <a:ln w="7938" cap="flat">
              <a:solidFill>
                <a:srgbClr val="4F622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214" name="Oval 78"/>
            <p:cNvSpPr>
              <a:spLocks noChangeArrowheads="1"/>
            </p:cNvSpPr>
            <p:nvPr/>
          </p:nvSpPr>
          <p:spPr bwMode="auto">
            <a:xfrm>
              <a:off x="8247067" y="2114550"/>
              <a:ext cx="69850" cy="68262"/>
            </a:xfrm>
            <a:prstGeom prst="ellipse">
              <a:avLst/>
            </a:prstGeom>
            <a:solidFill>
              <a:srgbClr val="4F6228"/>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215" name="Oval 79"/>
            <p:cNvSpPr>
              <a:spLocks noChangeArrowheads="1"/>
            </p:cNvSpPr>
            <p:nvPr/>
          </p:nvSpPr>
          <p:spPr bwMode="auto">
            <a:xfrm>
              <a:off x="8247067" y="2114550"/>
              <a:ext cx="69850" cy="68262"/>
            </a:xfrm>
            <a:prstGeom prst="ellipse">
              <a:avLst/>
            </a:prstGeom>
            <a:noFill/>
            <a:ln w="7938" cap="flat">
              <a:solidFill>
                <a:srgbClr val="4F622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216" name="Oval 80"/>
            <p:cNvSpPr>
              <a:spLocks noChangeArrowheads="1"/>
            </p:cNvSpPr>
            <p:nvPr/>
          </p:nvSpPr>
          <p:spPr bwMode="auto">
            <a:xfrm>
              <a:off x="8461380" y="2098675"/>
              <a:ext cx="69850" cy="68262"/>
            </a:xfrm>
            <a:prstGeom prst="ellipse">
              <a:avLst/>
            </a:prstGeom>
            <a:solidFill>
              <a:srgbClr val="4F6228"/>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217" name="Oval 81"/>
            <p:cNvSpPr>
              <a:spLocks noChangeArrowheads="1"/>
            </p:cNvSpPr>
            <p:nvPr/>
          </p:nvSpPr>
          <p:spPr bwMode="auto">
            <a:xfrm>
              <a:off x="8461380" y="2098675"/>
              <a:ext cx="69850" cy="68262"/>
            </a:xfrm>
            <a:prstGeom prst="ellipse">
              <a:avLst/>
            </a:prstGeom>
            <a:noFill/>
            <a:ln w="7938" cap="flat">
              <a:solidFill>
                <a:srgbClr val="4F622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16522" name="Oval 194"/>
            <p:cNvSpPr>
              <a:spLocks noChangeArrowheads="1"/>
            </p:cNvSpPr>
            <p:nvPr/>
          </p:nvSpPr>
          <p:spPr bwMode="auto">
            <a:xfrm>
              <a:off x="8460000" y="3584575"/>
              <a:ext cx="60325" cy="60325"/>
            </a:xfrm>
            <a:prstGeom prst="ellipse">
              <a:avLst/>
            </a:prstGeom>
            <a:solidFill>
              <a:srgbClr val="4F6228"/>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16523" name="Freeform 195"/>
            <p:cNvSpPr>
              <a:spLocks noEditPoints="1"/>
            </p:cNvSpPr>
            <p:nvPr/>
          </p:nvSpPr>
          <p:spPr bwMode="auto">
            <a:xfrm>
              <a:off x="8460000" y="3581400"/>
              <a:ext cx="66675" cy="66675"/>
            </a:xfrm>
            <a:custGeom>
              <a:avLst/>
              <a:gdLst>
                <a:gd name="T0" fmla="*/ 222 w 224"/>
                <a:gd name="T1" fmla="*/ 134 h 224"/>
                <a:gd name="T2" fmla="*/ 215 w 224"/>
                <a:gd name="T3" fmla="*/ 157 h 224"/>
                <a:gd name="T4" fmla="*/ 192 w 224"/>
                <a:gd name="T5" fmla="*/ 191 h 224"/>
                <a:gd name="T6" fmla="*/ 174 w 224"/>
                <a:gd name="T7" fmla="*/ 206 h 224"/>
                <a:gd name="T8" fmla="*/ 136 w 224"/>
                <a:gd name="T9" fmla="*/ 222 h 224"/>
                <a:gd name="T10" fmla="*/ 111 w 224"/>
                <a:gd name="T11" fmla="*/ 224 h 224"/>
                <a:gd name="T12" fmla="*/ 70 w 224"/>
                <a:gd name="T13" fmla="*/ 216 h 224"/>
                <a:gd name="T14" fmla="*/ 49 w 224"/>
                <a:gd name="T15" fmla="*/ 205 h 224"/>
                <a:gd name="T16" fmla="*/ 20 w 224"/>
                <a:gd name="T17" fmla="*/ 176 h 224"/>
                <a:gd name="T18" fmla="*/ 9 w 224"/>
                <a:gd name="T19" fmla="*/ 155 h 224"/>
                <a:gd name="T20" fmla="*/ 1 w 224"/>
                <a:gd name="T21" fmla="*/ 114 h 224"/>
                <a:gd name="T22" fmla="*/ 3 w 224"/>
                <a:gd name="T23" fmla="*/ 89 h 224"/>
                <a:gd name="T24" fmla="*/ 19 w 224"/>
                <a:gd name="T25" fmla="*/ 51 h 224"/>
                <a:gd name="T26" fmla="*/ 34 w 224"/>
                <a:gd name="T27" fmla="*/ 33 h 224"/>
                <a:gd name="T28" fmla="*/ 68 w 224"/>
                <a:gd name="T29" fmla="*/ 10 h 224"/>
                <a:gd name="T30" fmla="*/ 91 w 224"/>
                <a:gd name="T31" fmla="*/ 3 h 224"/>
                <a:gd name="T32" fmla="*/ 134 w 224"/>
                <a:gd name="T33" fmla="*/ 3 h 224"/>
                <a:gd name="T34" fmla="*/ 157 w 224"/>
                <a:gd name="T35" fmla="*/ 10 h 224"/>
                <a:gd name="T36" fmla="*/ 191 w 224"/>
                <a:gd name="T37" fmla="*/ 33 h 224"/>
                <a:gd name="T38" fmla="*/ 206 w 224"/>
                <a:gd name="T39" fmla="*/ 51 h 224"/>
                <a:gd name="T40" fmla="*/ 222 w 224"/>
                <a:gd name="T41" fmla="*/ 89 h 224"/>
                <a:gd name="T42" fmla="*/ 199 w 224"/>
                <a:gd name="T43" fmla="*/ 94 h 224"/>
                <a:gd name="T44" fmla="*/ 194 w 224"/>
                <a:gd name="T45" fmla="*/ 79 h 224"/>
                <a:gd name="T46" fmla="*/ 174 w 224"/>
                <a:gd name="T47" fmla="*/ 50 h 224"/>
                <a:gd name="T48" fmla="*/ 163 w 224"/>
                <a:gd name="T49" fmla="*/ 40 h 224"/>
                <a:gd name="T50" fmla="*/ 129 w 224"/>
                <a:gd name="T51" fmla="*/ 26 h 224"/>
                <a:gd name="T52" fmla="*/ 114 w 224"/>
                <a:gd name="T53" fmla="*/ 24 h 224"/>
                <a:gd name="T54" fmla="*/ 77 w 224"/>
                <a:gd name="T55" fmla="*/ 32 h 224"/>
                <a:gd name="T56" fmla="*/ 64 w 224"/>
                <a:gd name="T57" fmla="*/ 39 h 224"/>
                <a:gd name="T58" fmla="*/ 39 w 224"/>
                <a:gd name="T59" fmla="*/ 64 h 224"/>
                <a:gd name="T60" fmla="*/ 32 w 224"/>
                <a:gd name="T61" fmla="*/ 77 h 224"/>
                <a:gd name="T62" fmla="*/ 24 w 224"/>
                <a:gd name="T63" fmla="*/ 114 h 224"/>
                <a:gd name="T64" fmla="*/ 26 w 224"/>
                <a:gd name="T65" fmla="*/ 129 h 224"/>
                <a:gd name="T66" fmla="*/ 40 w 224"/>
                <a:gd name="T67" fmla="*/ 163 h 224"/>
                <a:gd name="T68" fmla="*/ 50 w 224"/>
                <a:gd name="T69" fmla="*/ 174 h 224"/>
                <a:gd name="T70" fmla="*/ 79 w 224"/>
                <a:gd name="T71" fmla="*/ 194 h 224"/>
                <a:gd name="T72" fmla="*/ 94 w 224"/>
                <a:gd name="T73" fmla="*/ 199 h 224"/>
                <a:gd name="T74" fmla="*/ 132 w 224"/>
                <a:gd name="T75" fmla="*/ 199 h 224"/>
                <a:gd name="T76" fmla="*/ 146 w 224"/>
                <a:gd name="T77" fmla="*/ 194 h 224"/>
                <a:gd name="T78" fmla="*/ 176 w 224"/>
                <a:gd name="T79" fmla="*/ 174 h 224"/>
                <a:gd name="T80" fmla="*/ 185 w 224"/>
                <a:gd name="T81" fmla="*/ 163 h 224"/>
                <a:gd name="T82" fmla="*/ 199 w 224"/>
                <a:gd name="T83" fmla="*/ 129 h 224"/>
                <a:gd name="T84" fmla="*/ 201 w 224"/>
                <a:gd name="T85" fmla="*/ 11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4" h="224">
                  <a:moveTo>
                    <a:pt x="224" y="111"/>
                  </a:moveTo>
                  <a:cubicBezTo>
                    <a:pt x="224" y="112"/>
                    <a:pt x="224" y="113"/>
                    <a:pt x="224" y="114"/>
                  </a:cubicBezTo>
                  <a:lnTo>
                    <a:pt x="222" y="134"/>
                  </a:lnTo>
                  <a:cubicBezTo>
                    <a:pt x="222" y="135"/>
                    <a:pt x="222" y="135"/>
                    <a:pt x="222" y="136"/>
                  </a:cubicBezTo>
                  <a:lnTo>
                    <a:pt x="216" y="155"/>
                  </a:lnTo>
                  <a:cubicBezTo>
                    <a:pt x="216" y="156"/>
                    <a:pt x="216" y="156"/>
                    <a:pt x="215" y="157"/>
                  </a:cubicBezTo>
                  <a:lnTo>
                    <a:pt x="206" y="174"/>
                  </a:lnTo>
                  <a:cubicBezTo>
                    <a:pt x="206" y="175"/>
                    <a:pt x="205" y="176"/>
                    <a:pt x="205" y="176"/>
                  </a:cubicBezTo>
                  <a:lnTo>
                    <a:pt x="192" y="191"/>
                  </a:lnTo>
                  <a:cubicBezTo>
                    <a:pt x="192" y="191"/>
                    <a:pt x="191" y="192"/>
                    <a:pt x="191" y="192"/>
                  </a:cubicBezTo>
                  <a:lnTo>
                    <a:pt x="176" y="205"/>
                  </a:lnTo>
                  <a:cubicBezTo>
                    <a:pt x="176" y="205"/>
                    <a:pt x="175" y="206"/>
                    <a:pt x="174" y="206"/>
                  </a:cubicBezTo>
                  <a:lnTo>
                    <a:pt x="157" y="215"/>
                  </a:lnTo>
                  <a:cubicBezTo>
                    <a:pt x="156" y="216"/>
                    <a:pt x="156" y="216"/>
                    <a:pt x="155" y="216"/>
                  </a:cubicBezTo>
                  <a:lnTo>
                    <a:pt x="136" y="222"/>
                  </a:lnTo>
                  <a:cubicBezTo>
                    <a:pt x="135" y="222"/>
                    <a:pt x="135" y="222"/>
                    <a:pt x="134" y="222"/>
                  </a:cubicBezTo>
                  <a:lnTo>
                    <a:pt x="114" y="224"/>
                  </a:lnTo>
                  <a:cubicBezTo>
                    <a:pt x="113" y="224"/>
                    <a:pt x="112" y="224"/>
                    <a:pt x="111" y="224"/>
                  </a:cubicBezTo>
                  <a:lnTo>
                    <a:pt x="91" y="222"/>
                  </a:lnTo>
                  <a:cubicBezTo>
                    <a:pt x="90" y="222"/>
                    <a:pt x="90" y="222"/>
                    <a:pt x="89" y="222"/>
                  </a:cubicBezTo>
                  <a:lnTo>
                    <a:pt x="70" y="216"/>
                  </a:lnTo>
                  <a:cubicBezTo>
                    <a:pt x="69" y="216"/>
                    <a:pt x="69" y="216"/>
                    <a:pt x="68" y="215"/>
                  </a:cubicBezTo>
                  <a:lnTo>
                    <a:pt x="51" y="206"/>
                  </a:lnTo>
                  <a:cubicBezTo>
                    <a:pt x="50" y="206"/>
                    <a:pt x="50" y="205"/>
                    <a:pt x="49" y="205"/>
                  </a:cubicBezTo>
                  <a:lnTo>
                    <a:pt x="34" y="192"/>
                  </a:lnTo>
                  <a:cubicBezTo>
                    <a:pt x="34" y="192"/>
                    <a:pt x="33" y="191"/>
                    <a:pt x="33" y="191"/>
                  </a:cubicBezTo>
                  <a:lnTo>
                    <a:pt x="20" y="176"/>
                  </a:lnTo>
                  <a:cubicBezTo>
                    <a:pt x="20" y="176"/>
                    <a:pt x="20" y="175"/>
                    <a:pt x="19" y="174"/>
                  </a:cubicBezTo>
                  <a:lnTo>
                    <a:pt x="10" y="157"/>
                  </a:lnTo>
                  <a:cubicBezTo>
                    <a:pt x="10" y="157"/>
                    <a:pt x="9" y="156"/>
                    <a:pt x="9" y="155"/>
                  </a:cubicBezTo>
                  <a:lnTo>
                    <a:pt x="3" y="136"/>
                  </a:lnTo>
                  <a:cubicBezTo>
                    <a:pt x="3" y="136"/>
                    <a:pt x="3" y="135"/>
                    <a:pt x="3" y="134"/>
                  </a:cubicBezTo>
                  <a:lnTo>
                    <a:pt x="1" y="114"/>
                  </a:lnTo>
                  <a:cubicBezTo>
                    <a:pt x="0" y="113"/>
                    <a:pt x="0" y="112"/>
                    <a:pt x="1" y="111"/>
                  </a:cubicBezTo>
                  <a:lnTo>
                    <a:pt x="3" y="91"/>
                  </a:lnTo>
                  <a:cubicBezTo>
                    <a:pt x="3" y="90"/>
                    <a:pt x="3" y="90"/>
                    <a:pt x="3" y="89"/>
                  </a:cubicBezTo>
                  <a:lnTo>
                    <a:pt x="9" y="70"/>
                  </a:lnTo>
                  <a:cubicBezTo>
                    <a:pt x="9" y="69"/>
                    <a:pt x="10" y="69"/>
                    <a:pt x="10" y="68"/>
                  </a:cubicBezTo>
                  <a:lnTo>
                    <a:pt x="19" y="51"/>
                  </a:lnTo>
                  <a:cubicBezTo>
                    <a:pt x="20" y="50"/>
                    <a:pt x="20" y="50"/>
                    <a:pt x="20" y="49"/>
                  </a:cubicBezTo>
                  <a:lnTo>
                    <a:pt x="33" y="34"/>
                  </a:lnTo>
                  <a:cubicBezTo>
                    <a:pt x="33" y="34"/>
                    <a:pt x="34" y="33"/>
                    <a:pt x="34" y="33"/>
                  </a:cubicBezTo>
                  <a:lnTo>
                    <a:pt x="49" y="20"/>
                  </a:lnTo>
                  <a:cubicBezTo>
                    <a:pt x="50" y="20"/>
                    <a:pt x="50" y="20"/>
                    <a:pt x="51" y="19"/>
                  </a:cubicBezTo>
                  <a:lnTo>
                    <a:pt x="68" y="10"/>
                  </a:lnTo>
                  <a:cubicBezTo>
                    <a:pt x="69" y="10"/>
                    <a:pt x="69" y="9"/>
                    <a:pt x="70" y="9"/>
                  </a:cubicBezTo>
                  <a:lnTo>
                    <a:pt x="89" y="3"/>
                  </a:lnTo>
                  <a:cubicBezTo>
                    <a:pt x="90" y="3"/>
                    <a:pt x="90" y="3"/>
                    <a:pt x="91" y="3"/>
                  </a:cubicBezTo>
                  <a:lnTo>
                    <a:pt x="111" y="1"/>
                  </a:lnTo>
                  <a:cubicBezTo>
                    <a:pt x="112" y="0"/>
                    <a:pt x="113" y="0"/>
                    <a:pt x="114" y="1"/>
                  </a:cubicBezTo>
                  <a:lnTo>
                    <a:pt x="134" y="3"/>
                  </a:lnTo>
                  <a:cubicBezTo>
                    <a:pt x="135" y="3"/>
                    <a:pt x="136" y="3"/>
                    <a:pt x="136" y="3"/>
                  </a:cubicBezTo>
                  <a:lnTo>
                    <a:pt x="155" y="9"/>
                  </a:lnTo>
                  <a:cubicBezTo>
                    <a:pt x="156" y="9"/>
                    <a:pt x="157" y="10"/>
                    <a:pt x="157" y="10"/>
                  </a:cubicBezTo>
                  <a:lnTo>
                    <a:pt x="174" y="19"/>
                  </a:lnTo>
                  <a:cubicBezTo>
                    <a:pt x="175" y="20"/>
                    <a:pt x="176" y="20"/>
                    <a:pt x="176" y="20"/>
                  </a:cubicBezTo>
                  <a:lnTo>
                    <a:pt x="191" y="33"/>
                  </a:lnTo>
                  <a:cubicBezTo>
                    <a:pt x="191" y="33"/>
                    <a:pt x="192" y="34"/>
                    <a:pt x="192" y="34"/>
                  </a:cubicBezTo>
                  <a:lnTo>
                    <a:pt x="205" y="49"/>
                  </a:lnTo>
                  <a:cubicBezTo>
                    <a:pt x="205" y="50"/>
                    <a:pt x="206" y="50"/>
                    <a:pt x="206" y="51"/>
                  </a:cubicBezTo>
                  <a:lnTo>
                    <a:pt x="215" y="68"/>
                  </a:lnTo>
                  <a:cubicBezTo>
                    <a:pt x="216" y="69"/>
                    <a:pt x="216" y="69"/>
                    <a:pt x="216" y="70"/>
                  </a:cubicBezTo>
                  <a:lnTo>
                    <a:pt x="222" y="89"/>
                  </a:lnTo>
                  <a:cubicBezTo>
                    <a:pt x="222" y="90"/>
                    <a:pt x="222" y="90"/>
                    <a:pt x="222" y="91"/>
                  </a:cubicBezTo>
                  <a:lnTo>
                    <a:pt x="224" y="111"/>
                  </a:lnTo>
                  <a:close/>
                  <a:moveTo>
                    <a:pt x="199" y="94"/>
                  </a:moveTo>
                  <a:lnTo>
                    <a:pt x="199" y="96"/>
                  </a:lnTo>
                  <a:lnTo>
                    <a:pt x="193" y="77"/>
                  </a:lnTo>
                  <a:lnTo>
                    <a:pt x="194" y="79"/>
                  </a:lnTo>
                  <a:lnTo>
                    <a:pt x="185" y="62"/>
                  </a:lnTo>
                  <a:lnTo>
                    <a:pt x="186" y="64"/>
                  </a:lnTo>
                  <a:lnTo>
                    <a:pt x="174" y="50"/>
                  </a:lnTo>
                  <a:lnTo>
                    <a:pt x="176" y="51"/>
                  </a:lnTo>
                  <a:lnTo>
                    <a:pt x="161" y="39"/>
                  </a:lnTo>
                  <a:lnTo>
                    <a:pt x="163" y="40"/>
                  </a:lnTo>
                  <a:lnTo>
                    <a:pt x="146" y="31"/>
                  </a:lnTo>
                  <a:lnTo>
                    <a:pt x="148" y="32"/>
                  </a:lnTo>
                  <a:lnTo>
                    <a:pt x="129" y="26"/>
                  </a:lnTo>
                  <a:lnTo>
                    <a:pt x="132" y="26"/>
                  </a:lnTo>
                  <a:lnTo>
                    <a:pt x="111" y="24"/>
                  </a:lnTo>
                  <a:lnTo>
                    <a:pt x="114" y="24"/>
                  </a:lnTo>
                  <a:lnTo>
                    <a:pt x="94" y="26"/>
                  </a:lnTo>
                  <a:lnTo>
                    <a:pt x="96" y="26"/>
                  </a:lnTo>
                  <a:lnTo>
                    <a:pt x="77" y="32"/>
                  </a:lnTo>
                  <a:lnTo>
                    <a:pt x="79" y="31"/>
                  </a:lnTo>
                  <a:lnTo>
                    <a:pt x="62" y="40"/>
                  </a:lnTo>
                  <a:lnTo>
                    <a:pt x="64" y="39"/>
                  </a:lnTo>
                  <a:lnTo>
                    <a:pt x="50" y="51"/>
                  </a:lnTo>
                  <a:lnTo>
                    <a:pt x="51" y="50"/>
                  </a:lnTo>
                  <a:lnTo>
                    <a:pt x="39" y="64"/>
                  </a:lnTo>
                  <a:lnTo>
                    <a:pt x="40" y="62"/>
                  </a:lnTo>
                  <a:lnTo>
                    <a:pt x="31" y="79"/>
                  </a:lnTo>
                  <a:lnTo>
                    <a:pt x="32" y="77"/>
                  </a:lnTo>
                  <a:lnTo>
                    <a:pt x="26" y="96"/>
                  </a:lnTo>
                  <a:lnTo>
                    <a:pt x="26" y="94"/>
                  </a:lnTo>
                  <a:lnTo>
                    <a:pt x="24" y="114"/>
                  </a:lnTo>
                  <a:lnTo>
                    <a:pt x="24" y="111"/>
                  </a:lnTo>
                  <a:lnTo>
                    <a:pt x="26" y="132"/>
                  </a:lnTo>
                  <a:lnTo>
                    <a:pt x="26" y="129"/>
                  </a:lnTo>
                  <a:lnTo>
                    <a:pt x="32" y="148"/>
                  </a:lnTo>
                  <a:lnTo>
                    <a:pt x="31" y="146"/>
                  </a:lnTo>
                  <a:lnTo>
                    <a:pt x="40" y="163"/>
                  </a:lnTo>
                  <a:lnTo>
                    <a:pt x="39" y="161"/>
                  </a:lnTo>
                  <a:lnTo>
                    <a:pt x="51" y="176"/>
                  </a:lnTo>
                  <a:lnTo>
                    <a:pt x="50" y="174"/>
                  </a:lnTo>
                  <a:lnTo>
                    <a:pt x="64" y="186"/>
                  </a:lnTo>
                  <a:lnTo>
                    <a:pt x="62" y="185"/>
                  </a:lnTo>
                  <a:lnTo>
                    <a:pt x="79" y="194"/>
                  </a:lnTo>
                  <a:lnTo>
                    <a:pt x="77" y="193"/>
                  </a:lnTo>
                  <a:lnTo>
                    <a:pt x="96" y="199"/>
                  </a:lnTo>
                  <a:lnTo>
                    <a:pt x="94" y="199"/>
                  </a:lnTo>
                  <a:lnTo>
                    <a:pt x="114" y="201"/>
                  </a:lnTo>
                  <a:lnTo>
                    <a:pt x="111" y="201"/>
                  </a:lnTo>
                  <a:lnTo>
                    <a:pt x="132" y="199"/>
                  </a:lnTo>
                  <a:lnTo>
                    <a:pt x="129" y="199"/>
                  </a:lnTo>
                  <a:lnTo>
                    <a:pt x="148" y="193"/>
                  </a:lnTo>
                  <a:lnTo>
                    <a:pt x="146" y="194"/>
                  </a:lnTo>
                  <a:lnTo>
                    <a:pt x="163" y="185"/>
                  </a:lnTo>
                  <a:lnTo>
                    <a:pt x="161" y="186"/>
                  </a:lnTo>
                  <a:lnTo>
                    <a:pt x="176" y="174"/>
                  </a:lnTo>
                  <a:lnTo>
                    <a:pt x="174" y="176"/>
                  </a:lnTo>
                  <a:lnTo>
                    <a:pt x="186" y="161"/>
                  </a:lnTo>
                  <a:lnTo>
                    <a:pt x="185" y="163"/>
                  </a:lnTo>
                  <a:lnTo>
                    <a:pt x="194" y="146"/>
                  </a:lnTo>
                  <a:lnTo>
                    <a:pt x="193" y="148"/>
                  </a:lnTo>
                  <a:lnTo>
                    <a:pt x="199" y="129"/>
                  </a:lnTo>
                  <a:lnTo>
                    <a:pt x="199" y="132"/>
                  </a:lnTo>
                  <a:lnTo>
                    <a:pt x="201" y="111"/>
                  </a:lnTo>
                  <a:lnTo>
                    <a:pt x="201" y="114"/>
                  </a:lnTo>
                  <a:lnTo>
                    <a:pt x="199" y="94"/>
                  </a:lnTo>
                  <a:close/>
                </a:path>
              </a:pathLst>
            </a:custGeom>
            <a:solidFill>
              <a:srgbClr val="4F6228"/>
            </a:solidFill>
            <a:ln w="1588" cap="flat">
              <a:solidFill>
                <a:srgbClr val="4F6228"/>
              </a:solidFill>
              <a:prstDash val="solid"/>
              <a:bevel/>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16524" name="Rectangle 196"/>
            <p:cNvSpPr>
              <a:spLocks noChangeArrowheads="1"/>
            </p:cNvSpPr>
            <p:nvPr/>
          </p:nvSpPr>
          <p:spPr bwMode="auto">
            <a:xfrm>
              <a:off x="8583618" y="3548173"/>
              <a:ext cx="39198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Riches</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6528" name="Group 16527"/>
          <p:cNvGrpSpPr/>
          <p:nvPr/>
        </p:nvGrpSpPr>
        <p:grpSpPr>
          <a:xfrm>
            <a:off x="439014" y="1941513"/>
            <a:ext cx="8606266" cy="4163912"/>
            <a:chOff x="439014" y="1941513"/>
            <a:chExt cx="8606266" cy="4163912"/>
          </a:xfrm>
        </p:grpSpPr>
        <p:sp>
          <p:nvSpPr>
            <p:cNvPr id="16384" name="Rectangle 8"/>
            <p:cNvSpPr>
              <a:spLocks noChangeArrowheads="1"/>
            </p:cNvSpPr>
            <p:nvPr/>
          </p:nvSpPr>
          <p:spPr bwMode="auto">
            <a:xfrm>
              <a:off x="900114" y="2074863"/>
              <a:ext cx="6350" cy="2787649"/>
            </a:xfrm>
            <a:prstGeom prst="rect">
              <a:avLst/>
            </a:prstGeom>
            <a:solidFill>
              <a:srgbClr val="868686"/>
            </a:solidFill>
            <a:ln w="1588" cap="flat">
              <a:solidFill>
                <a:srgbClr val="868686"/>
              </a:solidFill>
              <a:prstDash val="solid"/>
              <a:bevel/>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16385" name="Freeform 9"/>
            <p:cNvSpPr>
              <a:spLocks noEditPoints="1"/>
            </p:cNvSpPr>
            <p:nvPr/>
          </p:nvSpPr>
          <p:spPr bwMode="auto">
            <a:xfrm>
              <a:off x="873126" y="2071688"/>
              <a:ext cx="30163" cy="2793999"/>
            </a:xfrm>
            <a:custGeom>
              <a:avLst/>
              <a:gdLst>
                <a:gd name="T0" fmla="*/ 0 w 19"/>
                <a:gd name="T1" fmla="*/ 1756 h 1760"/>
                <a:gd name="T2" fmla="*/ 19 w 19"/>
                <a:gd name="T3" fmla="*/ 1756 h 1760"/>
                <a:gd name="T4" fmla="*/ 19 w 19"/>
                <a:gd name="T5" fmla="*/ 1760 h 1760"/>
                <a:gd name="T6" fmla="*/ 0 w 19"/>
                <a:gd name="T7" fmla="*/ 1760 h 1760"/>
                <a:gd name="T8" fmla="*/ 0 w 19"/>
                <a:gd name="T9" fmla="*/ 1756 h 1760"/>
                <a:gd name="T10" fmla="*/ 0 w 19"/>
                <a:gd name="T11" fmla="*/ 1405 h 1760"/>
                <a:gd name="T12" fmla="*/ 19 w 19"/>
                <a:gd name="T13" fmla="*/ 1405 h 1760"/>
                <a:gd name="T14" fmla="*/ 19 w 19"/>
                <a:gd name="T15" fmla="*/ 1409 h 1760"/>
                <a:gd name="T16" fmla="*/ 0 w 19"/>
                <a:gd name="T17" fmla="*/ 1409 h 1760"/>
                <a:gd name="T18" fmla="*/ 0 w 19"/>
                <a:gd name="T19" fmla="*/ 1405 h 1760"/>
                <a:gd name="T20" fmla="*/ 0 w 19"/>
                <a:gd name="T21" fmla="*/ 1053 h 1760"/>
                <a:gd name="T22" fmla="*/ 19 w 19"/>
                <a:gd name="T23" fmla="*/ 1053 h 1760"/>
                <a:gd name="T24" fmla="*/ 19 w 19"/>
                <a:gd name="T25" fmla="*/ 1058 h 1760"/>
                <a:gd name="T26" fmla="*/ 0 w 19"/>
                <a:gd name="T27" fmla="*/ 1058 h 1760"/>
                <a:gd name="T28" fmla="*/ 0 w 19"/>
                <a:gd name="T29" fmla="*/ 1053 h 1760"/>
                <a:gd name="T30" fmla="*/ 0 w 19"/>
                <a:gd name="T31" fmla="*/ 702 h 1760"/>
                <a:gd name="T32" fmla="*/ 19 w 19"/>
                <a:gd name="T33" fmla="*/ 702 h 1760"/>
                <a:gd name="T34" fmla="*/ 19 w 19"/>
                <a:gd name="T35" fmla="*/ 707 h 1760"/>
                <a:gd name="T36" fmla="*/ 0 w 19"/>
                <a:gd name="T37" fmla="*/ 707 h 1760"/>
                <a:gd name="T38" fmla="*/ 0 w 19"/>
                <a:gd name="T39" fmla="*/ 702 h 1760"/>
                <a:gd name="T40" fmla="*/ 0 w 19"/>
                <a:gd name="T41" fmla="*/ 351 h 1760"/>
                <a:gd name="T42" fmla="*/ 19 w 19"/>
                <a:gd name="T43" fmla="*/ 351 h 1760"/>
                <a:gd name="T44" fmla="*/ 19 w 19"/>
                <a:gd name="T45" fmla="*/ 356 h 1760"/>
                <a:gd name="T46" fmla="*/ 0 w 19"/>
                <a:gd name="T47" fmla="*/ 356 h 1760"/>
                <a:gd name="T48" fmla="*/ 0 w 19"/>
                <a:gd name="T49" fmla="*/ 351 h 1760"/>
                <a:gd name="T50" fmla="*/ 0 w 19"/>
                <a:gd name="T51" fmla="*/ 0 h 1760"/>
                <a:gd name="T52" fmla="*/ 19 w 19"/>
                <a:gd name="T53" fmla="*/ 0 h 1760"/>
                <a:gd name="T54" fmla="*/ 19 w 19"/>
                <a:gd name="T55" fmla="*/ 5 h 1760"/>
                <a:gd name="T56" fmla="*/ 0 w 19"/>
                <a:gd name="T57" fmla="*/ 5 h 1760"/>
                <a:gd name="T58" fmla="*/ 0 w 19"/>
                <a:gd name="T59" fmla="*/ 0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 h="1760">
                  <a:moveTo>
                    <a:pt x="0" y="1756"/>
                  </a:moveTo>
                  <a:lnTo>
                    <a:pt x="19" y="1756"/>
                  </a:lnTo>
                  <a:lnTo>
                    <a:pt x="19" y="1760"/>
                  </a:lnTo>
                  <a:lnTo>
                    <a:pt x="0" y="1760"/>
                  </a:lnTo>
                  <a:lnTo>
                    <a:pt x="0" y="1756"/>
                  </a:lnTo>
                  <a:close/>
                  <a:moveTo>
                    <a:pt x="0" y="1405"/>
                  </a:moveTo>
                  <a:lnTo>
                    <a:pt x="19" y="1405"/>
                  </a:lnTo>
                  <a:lnTo>
                    <a:pt x="19" y="1409"/>
                  </a:lnTo>
                  <a:lnTo>
                    <a:pt x="0" y="1409"/>
                  </a:lnTo>
                  <a:lnTo>
                    <a:pt x="0" y="1405"/>
                  </a:lnTo>
                  <a:close/>
                  <a:moveTo>
                    <a:pt x="0" y="1053"/>
                  </a:moveTo>
                  <a:lnTo>
                    <a:pt x="19" y="1053"/>
                  </a:lnTo>
                  <a:lnTo>
                    <a:pt x="19" y="1058"/>
                  </a:lnTo>
                  <a:lnTo>
                    <a:pt x="0" y="1058"/>
                  </a:lnTo>
                  <a:lnTo>
                    <a:pt x="0" y="1053"/>
                  </a:lnTo>
                  <a:close/>
                  <a:moveTo>
                    <a:pt x="0" y="702"/>
                  </a:moveTo>
                  <a:lnTo>
                    <a:pt x="19" y="702"/>
                  </a:lnTo>
                  <a:lnTo>
                    <a:pt x="19" y="707"/>
                  </a:lnTo>
                  <a:lnTo>
                    <a:pt x="0" y="707"/>
                  </a:lnTo>
                  <a:lnTo>
                    <a:pt x="0" y="702"/>
                  </a:lnTo>
                  <a:close/>
                  <a:moveTo>
                    <a:pt x="0" y="351"/>
                  </a:moveTo>
                  <a:lnTo>
                    <a:pt x="19" y="351"/>
                  </a:lnTo>
                  <a:lnTo>
                    <a:pt x="19" y="356"/>
                  </a:lnTo>
                  <a:lnTo>
                    <a:pt x="0" y="356"/>
                  </a:lnTo>
                  <a:lnTo>
                    <a:pt x="0" y="351"/>
                  </a:lnTo>
                  <a:close/>
                  <a:moveTo>
                    <a:pt x="0" y="0"/>
                  </a:moveTo>
                  <a:lnTo>
                    <a:pt x="19" y="0"/>
                  </a:lnTo>
                  <a:lnTo>
                    <a:pt x="19" y="5"/>
                  </a:lnTo>
                  <a:lnTo>
                    <a:pt x="0" y="5"/>
                  </a:lnTo>
                  <a:lnTo>
                    <a:pt x="0" y="0"/>
                  </a:lnTo>
                  <a:close/>
                </a:path>
              </a:pathLst>
            </a:custGeom>
            <a:solidFill>
              <a:srgbClr val="868686"/>
            </a:solidFill>
            <a:ln w="1588" cap="flat">
              <a:solidFill>
                <a:srgbClr val="868686"/>
              </a:solidFill>
              <a:prstDash val="solid"/>
              <a:bevel/>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16387" name="Rectangle 10"/>
            <p:cNvSpPr>
              <a:spLocks noChangeArrowheads="1"/>
            </p:cNvSpPr>
            <p:nvPr/>
          </p:nvSpPr>
          <p:spPr bwMode="auto">
            <a:xfrm>
              <a:off x="903289" y="4859337"/>
              <a:ext cx="7700966" cy="6350"/>
            </a:xfrm>
            <a:prstGeom prst="rect">
              <a:avLst/>
            </a:prstGeom>
            <a:solidFill>
              <a:srgbClr val="868686"/>
            </a:solidFill>
            <a:ln w="1588" cap="flat">
              <a:solidFill>
                <a:srgbClr val="868686"/>
              </a:solidFill>
              <a:prstDash val="solid"/>
              <a:bevel/>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16388" name="Freeform 11"/>
            <p:cNvSpPr>
              <a:spLocks noEditPoints="1"/>
            </p:cNvSpPr>
            <p:nvPr/>
          </p:nvSpPr>
          <p:spPr bwMode="auto">
            <a:xfrm>
              <a:off x="900114" y="4862512"/>
              <a:ext cx="7707316" cy="769937"/>
            </a:xfrm>
            <a:custGeom>
              <a:avLst/>
              <a:gdLst>
                <a:gd name="T0" fmla="*/ 4 w 4855"/>
                <a:gd name="T1" fmla="*/ 0 h 485"/>
                <a:gd name="T2" fmla="*/ 139 w 4855"/>
                <a:gd name="T3" fmla="*/ 19 h 485"/>
                <a:gd name="T4" fmla="*/ 134 w 4855"/>
                <a:gd name="T5" fmla="*/ 485 h 485"/>
                <a:gd name="T6" fmla="*/ 269 w 4855"/>
                <a:gd name="T7" fmla="*/ 0 h 485"/>
                <a:gd name="T8" fmla="*/ 273 w 4855"/>
                <a:gd name="T9" fmla="*/ 0 h 485"/>
                <a:gd name="T10" fmla="*/ 409 w 4855"/>
                <a:gd name="T11" fmla="*/ 0 h 485"/>
                <a:gd name="T12" fmla="*/ 543 w 4855"/>
                <a:gd name="T13" fmla="*/ 19 h 485"/>
                <a:gd name="T14" fmla="*/ 538 w 4855"/>
                <a:gd name="T15" fmla="*/ 485 h 485"/>
                <a:gd name="T16" fmla="*/ 673 w 4855"/>
                <a:gd name="T17" fmla="*/ 0 h 485"/>
                <a:gd name="T18" fmla="*/ 678 w 4855"/>
                <a:gd name="T19" fmla="*/ 0 h 485"/>
                <a:gd name="T20" fmla="*/ 813 w 4855"/>
                <a:gd name="T21" fmla="*/ 0 h 485"/>
                <a:gd name="T22" fmla="*/ 947 w 4855"/>
                <a:gd name="T23" fmla="*/ 19 h 485"/>
                <a:gd name="T24" fmla="*/ 943 w 4855"/>
                <a:gd name="T25" fmla="*/ 485 h 485"/>
                <a:gd name="T26" fmla="*/ 1077 w 4855"/>
                <a:gd name="T27" fmla="*/ 0 h 485"/>
                <a:gd name="T28" fmla="*/ 1082 w 4855"/>
                <a:gd name="T29" fmla="*/ 0 h 485"/>
                <a:gd name="T30" fmla="*/ 1217 w 4855"/>
                <a:gd name="T31" fmla="*/ 0 h 485"/>
                <a:gd name="T32" fmla="*/ 1351 w 4855"/>
                <a:gd name="T33" fmla="*/ 19 h 485"/>
                <a:gd name="T34" fmla="*/ 1347 w 4855"/>
                <a:gd name="T35" fmla="*/ 485 h 485"/>
                <a:gd name="T36" fmla="*/ 1481 w 4855"/>
                <a:gd name="T37" fmla="*/ 0 h 485"/>
                <a:gd name="T38" fmla="*/ 1486 w 4855"/>
                <a:gd name="T39" fmla="*/ 0 h 485"/>
                <a:gd name="T40" fmla="*/ 1621 w 4855"/>
                <a:gd name="T41" fmla="*/ 0 h 485"/>
                <a:gd name="T42" fmla="*/ 1756 w 4855"/>
                <a:gd name="T43" fmla="*/ 19 h 485"/>
                <a:gd name="T44" fmla="*/ 1751 w 4855"/>
                <a:gd name="T45" fmla="*/ 485 h 485"/>
                <a:gd name="T46" fmla="*/ 1886 w 4855"/>
                <a:gd name="T47" fmla="*/ 0 h 485"/>
                <a:gd name="T48" fmla="*/ 1890 w 4855"/>
                <a:gd name="T49" fmla="*/ 0 h 485"/>
                <a:gd name="T50" fmla="*/ 2025 w 4855"/>
                <a:gd name="T51" fmla="*/ 0 h 485"/>
                <a:gd name="T52" fmla="*/ 2160 w 4855"/>
                <a:gd name="T53" fmla="*/ 19 h 485"/>
                <a:gd name="T54" fmla="*/ 2155 w 4855"/>
                <a:gd name="T55" fmla="*/ 485 h 485"/>
                <a:gd name="T56" fmla="*/ 2290 w 4855"/>
                <a:gd name="T57" fmla="*/ 0 h 485"/>
                <a:gd name="T58" fmla="*/ 2294 w 4855"/>
                <a:gd name="T59" fmla="*/ 0 h 485"/>
                <a:gd name="T60" fmla="*/ 2430 w 4855"/>
                <a:gd name="T61" fmla="*/ 0 h 485"/>
                <a:gd name="T62" fmla="*/ 2564 w 4855"/>
                <a:gd name="T63" fmla="*/ 19 h 485"/>
                <a:gd name="T64" fmla="*/ 2560 w 4855"/>
                <a:gd name="T65" fmla="*/ 485 h 485"/>
                <a:gd name="T66" fmla="*/ 2694 w 4855"/>
                <a:gd name="T67" fmla="*/ 0 h 485"/>
                <a:gd name="T68" fmla="*/ 2699 w 4855"/>
                <a:gd name="T69" fmla="*/ 0 h 485"/>
                <a:gd name="T70" fmla="*/ 2834 w 4855"/>
                <a:gd name="T71" fmla="*/ 0 h 485"/>
                <a:gd name="T72" fmla="*/ 2968 w 4855"/>
                <a:gd name="T73" fmla="*/ 19 h 485"/>
                <a:gd name="T74" fmla="*/ 2964 w 4855"/>
                <a:gd name="T75" fmla="*/ 485 h 485"/>
                <a:gd name="T76" fmla="*/ 3098 w 4855"/>
                <a:gd name="T77" fmla="*/ 0 h 485"/>
                <a:gd name="T78" fmla="*/ 3103 w 4855"/>
                <a:gd name="T79" fmla="*/ 0 h 485"/>
                <a:gd name="T80" fmla="*/ 3238 w 4855"/>
                <a:gd name="T81" fmla="*/ 0 h 485"/>
                <a:gd name="T82" fmla="*/ 3373 w 4855"/>
                <a:gd name="T83" fmla="*/ 19 h 485"/>
                <a:gd name="T84" fmla="*/ 3368 w 4855"/>
                <a:gd name="T85" fmla="*/ 485 h 485"/>
                <a:gd name="T86" fmla="*/ 3503 w 4855"/>
                <a:gd name="T87" fmla="*/ 0 h 485"/>
                <a:gd name="T88" fmla="*/ 3507 w 4855"/>
                <a:gd name="T89" fmla="*/ 0 h 485"/>
                <a:gd name="T90" fmla="*/ 3642 w 4855"/>
                <a:gd name="T91" fmla="*/ 0 h 485"/>
                <a:gd name="T92" fmla="*/ 3777 w 4855"/>
                <a:gd name="T93" fmla="*/ 19 h 485"/>
                <a:gd name="T94" fmla="*/ 3772 w 4855"/>
                <a:gd name="T95" fmla="*/ 485 h 485"/>
                <a:gd name="T96" fmla="*/ 3907 w 4855"/>
                <a:gd name="T97" fmla="*/ 0 h 485"/>
                <a:gd name="T98" fmla="*/ 3911 w 4855"/>
                <a:gd name="T99" fmla="*/ 0 h 485"/>
                <a:gd name="T100" fmla="*/ 4047 w 4855"/>
                <a:gd name="T101" fmla="*/ 0 h 485"/>
                <a:gd name="T102" fmla="*/ 4181 w 4855"/>
                <a:gd name="T103" fmla="*/ 19 h 485"/>
                <a:gd name="T104" fmla="*/ 4176 w 4855"/>
                <a:gd name="T105" fmla="*/ 485 h 485"/>
                <a:gd name="T106" fmla="*/ 4311 w 4855"/>
                <a:gd name="T107" fmla="*/ 0 h 485"/>
                <a:gd name="T108" fmla="*/ 4316 w 4855"/>
                <a:gd name="T109" fmla="*/ 0 h 485"/>
                <a:gd name="T110" fmla="*/ 4451 w 4855"/>
                <a:gd name="T111" fmla="*/ 0 h 485"/>
                <a:gd name="T112" fmla="*/ 4585 w 4855"/>
                <a:gd name="T113" fmla="*/ 19 h 485"/>
                <a:gd name="T114" fmla="*/ 4581 w 4855"/>
                <a:gd name="T115" fmla="*/ 485 h 485"/>
                <a:gd name="T116" fmla="*/ 4715 w 4855"/>
                <a:gd name="T117" fmla="*/ 0 h 485"/>
                <a:gd name="T118" fmla="*/ 4720 w 4855"/>
                <a:gd name="T119" fmla="*/ 0 h 485"/>
                <a:gd name="T120" fmla="*/ 4855 w 4855"/>
                <a:gd name="T121"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55" h="485">
                  <a:moveTo>
                    <a:pt x="4" y="0"/>
                  </a:moveTo>
                  <a:lnTo>
                    <a:pt x="4" y="19"/>
                  </a:lnTo>
                  <a:lnTo>
                    <a:pt x="0" y="19"/>
                  </a:lnTo>
                  <a:lnTo>
                    <a:pt x="0" y="0"/>
                  </a:lnTo>
                  <a:lnTo>
                    <a:pt x="4" y="0"/>
                  </a:lnTo>
                  <a:close/>
                  <a:moveTo>
                    <a:pt x="4" y="0"/>
                  </a:moveTo>
                  <a:lnTo>
                    <a:pt x="4" y="485"/>
                  </a:lnTo>
                  <a:lnTo>
                    <a:pt x="0" y="485"/>
                  </a:lnTo>
                  <a:lnTo>
                    <a:pt x="0" y="0"/>
                  </a:lnTo>
                  <a:lnTo>
                    <a:pt x="4" y="0"/>
                  </a:lnTo>
                  <a:close/>
                  <a:moveTo>
                    <a:pt x="139" y="0"/>
                  </a:moveTo>
                  <a:lnTo>
                    <a:pt x="139" y="19"/>
                  </a:lnTo>
                  <a:lnTo>
                    <a:pt x="134" y="19"/>
                  </a:lnTo>
                  <a:lnTo>
                    <a:pt x="134" y="0"/>
                  </a:lnTo>
                  <a:lnTo>
                    <a:pt x="139" y="0"/>
                  </a:lnTo>
                  <a:close/>
                  <a:moveTo>
                    <a:pt x="139" y="0"/>
                  </a:moveTo>
                  <a:lnTo>
                    <a:pt x="139" y="485"/>
                  </a:lnTo>
                  <a:lnTo>
                    <a:pt x="134" y="485"/>
                  </a:lnTo>
                  <a:lnTo>
                    <a:pt x="134" y="0"/>
                  </a:lnTo>
                  <a:lnTo>
                    <a:pt x="139" y="0"/>
                  </a:lnTo>
                  <a:close/>
                  <a:moveTo>
                    <a:pt x="273" y="0"/>
                  </a:moveTo>
                  <a:lnTo>
                    <a:pt x="273" y="19"/>
                  </a:lnTo>
                  <a:lnTo>
                    <a:pt x="269" y="19"/>
                  </a:lnTo>
                  <a:lnTo>
                    <a:pt x="269" y="0"/>
                  </a:lnTo>
                  <a:lnTo>
                    <a:pt x="273" y="0"/>
                  </a:lnTo>
                  <a:close/>
                  <a:moveTo>
                    <a:pt x="273" y="0"/>
                  </a:moveTo>
                  <a:lnTo>
                    <a:pt x="273" y="485"/>
                  </a:lnTo>
                  <a:lnTo>
                    <a:pt x="269" y="485"/>
                  </a:lnTo>
                  <a:lnTo>
                    <a:pt x="269" y="0"/>
                  </a:lnTo>
                  <a:lnTo>
                    <a:pt x="273" y="0"/>
                  </a:lnTo>
                  <a:close/>
                  <a:moveTo>
                    <a:pt x="409" y="0"/>
                  </a:moveTo>
                  <a:lnTo>
                    <a:pt x="409" y="19"/>
                  </a:lnTo>
                  <a:lnTo>
                    <a:pt x="404" y="19"/>
                  </a:lnTo>
                  <a:lnTo>
                    <a:pt x="404" y="0"/>
                  </a:lnTo>
                  <a:lnTo>
                    <a:pt x="409" y="0"/>
                  </a:lnTo>
                  <a:close/>
                  <a:moveTo>
                    <a:pt x="409" y="0"/>
                  </a:moveTo>
                  <a:lnTo>
                    <a:pt x="409" y="485"/>
                  </a:lnTo>
                  <a:lnTo>
                    <a:pt x="404" y="485"/>
                  </a:lnTo>
                  <a:lnTo>
                    <a:pt x="404" y="0"/>
                  </a:lnTo>
                  <a:lnTo>
                    <a:pt x="409" y="0"/>
                  </a:lnTo>
                  <a:close/>
                  <a:moveTo>
                    <a:pt x="543" y="0"/>
                  </a:moveTo>
                  <a:lnTo>
                    <a:pt x="543" y="19"/>
                  </a:lnTo>
                  <a:lnTo>
                    <a:pt x="538" y="19"/>
                  </a:lnTo>
                  <a:lnTo>
                    <a:pt x="538" y="0"/>
                  </a:lnTo>
                  <a:lnTo>
                    <a:pt x="543" y="0"/>
                  </a:lnTo>
                  <a:close/>
                  <a:moveTo>
                    <a:pt x="543" y="0"/>
                  </a:moveTo>
                  <a:lnTo>
                    <a:pt x="543" y="485"/>
                  </a:lnTo>
                  <a:lnTo>
                    <a:pt x="538" y="485"/>
                  </a:lnTo>
                  <a:lnTo>
                    <a:pt x="538" y="0"/>
                  </a:lnTo>
                  <a:lnTo>
                    <a:pt x="543" y="0"/>
                  </a:lnTo>
                  <a:close/>
                  <a:moveTo>
                    <a:pt x="678" y="0"/>
                  </a:moveTo>
                  <a:lnTo>
                    <a:pt x="678" y="19"/>
                  </a:lnTo>
                  <a:lnTo>
                    <a:pt x="673" y="19"/>
                  </a:lnTo>
                  <a:lnTo>
                    <a:pt x="673" y="0"/>
                  </a:lnTo>
                  <a:lnTo>
                    <a:pt x="678" y="0"/>
                  </a:lnTo>
                  <a:close/>
                  <a:moveTo>
                    <a:pt x="678" y="0"/>
                  </a:moveTo>
                  <a:lnTo>
                    <a:pt x="678" y="485"/>
                  </a:lnTo>
                  <a:lnTo>
                    <a:pt x="673" y="485"/>
                  </a:lnTo>
                  <a:lnTo>
                    <a:pt x="673" y="0"/>
                  </a:lnTo>
                  <a:lnTo>
                    <a:pt x="678" y="0"/>
                  </a:lnTo>
                  <a:close/>
                  <a:moveTo>
                    <a:pt x="813" y="0"/>
                  </a:moveTo>
                  <a:lnTo>
                    <a:pt x="813" y="19"/>
                  </a:lnTo>
                  <a:lnTo>
                    <a:pt x="808" y="19"/>
                  </a:lnTo>
                  <a:lnTo>
                    <a:pt x="808" y="0"/>
                  </a:lnTo>
                  <a:lnTo>
                    <a:pt x="813" y="0"/>
                  </a:lnTo>
                  <a:close/>
                  <a:moveTo>
                    <a:pt x="813" y="0"/>
                  </a:moveTo>
                  <a:lnTo>
                    <a:pt x="813" y="485"/>
                  </a:lnTo>
                  <a:lnTo>
                    <a:pt x="808" y="485"/>
                  </a:lnTo>
                  <a:lnTo>
                    <a:pt x="808" y="0"/>
                  </a:lnTo>
                  <a:lnTo>
                    <a:pt x="813" y="0"/>
                  </a:lnTo>
                  <a:close/>
                  <a:moveTo>
                    <a:pt x="947" y="0"/>
                  </a:moveTo>
                  <a:lnTo>
                    <a:pt x="947" y="19"/>
                  </a:lnTo>
                  <a:lnTo>
                    <a:pt x="943" y="19"/>
                  </a:lnTo>
                  <a:lnTo>
                    <a:pt x="943" y="0"/>
                  </a:lnTo>
                  <a:lnTo>
                    <a:pt x="947" y="0"/>
                  </a:lnTo>
                  <a:close/>
                  <a:moveTo>
                    <a:pt x="947" y="0"/>
                  </a:moveTo>
                  <a:lnTo>
                    <a:pt x="947" y="485"/>
                  </a:lnTo>
                  <a:lnTo>
                    <a:pt x="943" y="485"/>
                  </a:lnTo>
                  <a:lnTo>
                    <a:pt x="943" y="0"/>
                  </a:lnTo>
                  <a:lnTo>
                    <a:pt x="947" y="0"/>
                  </a:lnTo>
                  <a:close/>
                  <a:moveTo>
                    <a:pt x="1082" y="0"/>
                  </a:moveTo>
                  <a:lnTo>
                    <a:pt x="1082" y="19"/>
                  </a:lnTo>
                  <a:lnTo>
                    <a:pt x="1077" y="19"/>
                  </a:lnTo>
                  <a:lnTo>
                    <a:pt x="1077" y="0"/>
                  </a:lnTo>
                  <a:lnTo>
                    <a:pt x="1082" y="0"/>
                  </a:lnTo>
                  <a:close/>
                  <a:moveTo>
                    <a:pt x="1082" y="0"/>
                  </a:moveTo>
                  <a:lnTo>
                    <a:pt x="1082" y="485"/>
                  </a:lnTo>
                  <a:lnTo>
                    <a:pt x="1077" y="485"/>
                  </a:lnTo>
                  <a:lnTo>
                    <a:pt x="1077" y="0"/>
                  </a:lnTo>
                  <a:lnTo>
                    <a:pt x="1082" y="0"/>
                  </a:lnTo>
                  <a:close/>
                  <a:moveTo>
                    <a:pt x="1217" y="0"/>
                  </a:moveTo>
                  <a:lnTo>
                    <a:pt x="1217" y="19"/>
                  </a:lnTo>
                  <a:lnTo>
                    <a:pt x="1212" y="19"/>
                  </a:lnTo>
                  <a:lnTo>
                    <a:pt x="1212" y="0"/>
                  </a:lnTo>
                  <a:lnTo>
                    <a:pt x="1217" y="0"/>
                  </a:lnTo>
                  <a:close/>
                  <a:moveTo>
                    <a:pt x="1217" y="0"/>
                  </a:moveTo>
                  <a:lnTo>
                    <a:pt x="1217" y="485"/>
                  </a:lnTo>
                  <a:lnTo>
                    <a:pt x="1212" y="485"/>
                  </a:lnTo>
                  <a:lnTo>
                    <a:pt x="1212" y="0"/>
                  </a:lnTo>
                  <a:lnTo>
                    <a:pt x="1217" y="0"/>
                  </a:lnTo>
                  <a:close/>
                  <a:moveTo>
                    <a:pt x="1351" y="0"/>
                  </a:moveTo>
                  <a:lnTo>
                    <a:pt x="1351" y="19"/>
                  </a:lnTo>
                  <a:lnTo>
                    <a:pt x="1347" y="19"/>
                  </a:lnTo>
                  <a:lnTo>
                    <a:pt x="1347" y="0"/>
                  </a:lnTo>
                  <a:lnTo>
                    <a:pt x="1351" y="0"/>
                  </a:lnTo>
                  <a:close/>
                  <a:moveTo>
                    <a:pt x="1351" y="0"/>
                  </a:moveTo>
                  <a:lnTo>
                    <a:pt x="1351" y="485"/>
                  </a:lnTo>
                  <a:lnTo>
                    <a:pt x="1347" y="485"/>
                  </a:lnTo>
                  <a:lnTo>
                    <a:pt x="1347" y="0"/>
                  </a:lnTo>
                  <a:lnTo>
                    <a:pt x="1351" y="0"/>
                  </a:lnTo>
                  <a:close/>
                  <a:moveTo>
                    <a:pt x="1486" y="0"/>
                  </a:moveTo>
                  <a:lnTo>
                    <a:pt x="1486" y="19"/>
                  </a:lnTo>
                  <a:lnTo>
                    <a:pt x="1481" y="19"/>
                  </a:lnTo>
                  <a:lnTo>
                    <a:pt x="1481" y="0"/>
                  </a:lnTo>
                  <a:lnTo>
                    <a:pt x="1486" y="0"/>
                  </a:lnTo>
                  <a:close/>
                  <a:moveTo>
                    <a:pt x="1486" y="0"/>
                  </a:moveTo>
                  <a:lnTo>
                    <a:pt x="1486" y="485"/>
                  </a:lnTo>
                  <a:lnTo>
                    <a:pt x="1481" y="485"/>
                  </a:lnTo>
                  <a:lnTo>
                    <a:pt x="1481" y="0"/>
                  </a:lnTo>
                  <a:lnTo>
                    <a:pt x="1486" y="0"/>
                  </a:lnTo>
                  <a:close/>
                  <a:moveTo>
                    <a:pt x="1621" y="0"/>
                  </a:moveTo>
                  <a:lnTo>
                    <a:pt x="1621" y="19"/>
                  </a:lnTo>
                  <a:lnTo>
                    <a:pt x="1617" y="19"/>
                  </a:lnTo>
                  <a:lnTo>
                    <a:pt x="1617" y="0"/>
                  </a:lnTo>
                  <a:lnTo>
                    <a:pt x="1621" y="0"/>
                  </a:lnTo>
                  <a:close/>
                  <a:moveTo>
                    <a:pt x="1621" y="0"/>
                  </a:moveTo>
                  <a:lnTo>
                    <a:pt x="1621" y="485"/>
                  </a:lnTo>
                  <a:lnTo>
                    <a:pt x="1617" y="485"/>
                  </a:lnTo>
                  <a:lnTo>
                    <a:pt x="1617" y="0"/>
                  </a:lnTo>
                  <a:lnTo>
                    <a:pt x="1621" y="0"/>
                  </a:lnTo>
                  <a:close/>
                  <a:moveTo>
                    <a:pt x="1756" y="0"/>
                  </a:moveTo>
                  <a:lnTo>
                    <a:pt x="1756" y="19"/>
                  </a:lnTo>
                  <a:lnTo>
                    <a:pt x="1751" y="19"/>
                  </a:lnTo>
                  <a:lnTo>
                    <a:pt x="1751" y="0"/>
                  </a:lnTo>
                  <a:lnTo>
                    <a:pt x="1756" y="0"/>
                  </a:lnTo>
                  <a:close/>
                  <a:moveTo>
                    <a:pt x="1756" y="0"/>
                  </a:moveTo>
                  <a:lnTo>
                    <a:pt x="1756" y="485"/>
                  </a:lnTo>
                  <a:lnTo>
                    <a:pt x="1751" y="485"/>
                  </a:lnTo>
                  <a:lnTo>
                    <a:pt x="1751" y="0"/>
                  </a:lnTo>
                  <a:lnTo>
                    <a:pt x="1756" y="0"/>
                  </a:lnTo>
                  <a:close/>
                  <a:moveTo>
                    <a:pt x="1890" y="0"/>
                  </a:moveTo>
                  <a:lnTo>
                    <a:pt x="1890" y="19"/>
                  </a:lnTo>
                  <a:lnTo>
                    <a:pt x="1886" y="19"/>
                  </a:lnTo>
                  <a:lnTo>
                    <a:pt x="1886" y="0"/>
                  </a:lnTo>
                  <a:lnTo>
                    <a:pt x="1890" y="0"/>
                  </a:lnTo>
                  <a:close/>
                  <a:moveTo>
                    <a:pt x="1890" y="0"/>
                  </a:moveTo>
                  <a:lnTo>
                    <a:pt x="1890" y="485"/>
                  </a:lnTo>
                  <a:lnTo>
                    <a:pt x="1886" y="485"/>
                  </a:lnTo>
                  <a:lnTo>
                    <a:pt x="1886" y="0"/>
                  </a:lnTo>
                  <a:lnTo>
                    <a:pt x="1890" y="0"/>
                  </a:lnTo>
                  <a:close/>
                  <a:moveTo>
                    <a:pt x="2025" y="0"/>
                  </a:moveTo>
                  <a:lnTo>
                    <a:pt x="2025" y="19"/>
                  </a:lnTo>
                  <a:lnTo>
                    <a:pt x="2021" y="19"/>
                  </a:lnTo>
                  <a:lnTo>
                    <a:pt x="2021" y="0"/>
                  </a:lnTo>
                  <a:lnTo>
                    <a:pt x="2025" y="0"/>
                  </a:lnTo>
                  <a:close/>
                  <a:moveTo>
                    <a:pt x="2025" y="0"/>
                  </a:moveTo>
                  <a:lnTo>
                    <a:pt x="2025" y="485"/>
                  </a:lnTo>
                  <a:lnTo>
                    <a:pt x="2021" y="485"/>
                  </a:lnTo>
                  <a:lnTo>
                    <a:pt x="2021" y="0"/>
                  </a:lnTo>
                  <a:lnTo>
                    <a:pt x="2025" y="0"/>
                  </a:lnTo>
                  <a:close/>
                  <a:moveTo>
                    <a:pt x="2160" y="0"/>
                  </a:moveTo>
                  <a:lnTo>
                    <a:pt x="2160" y="19"/>
                  </a:lnTo>
                  <a:lnTo>
                    <a:pt x="2155" y="19"/>
                  </a:lnTo>
                  <a:lnTo>
                    <a:pt x="2155" y="0"/>
                  </a:lnTo>
                  <a:lnTo>
                    <a:pt x="2160" y="0"/>
                  </a:lnTo>
                  <a:close/>
                  <a:moveTo>
                    <a:pt x="2160" y="0"/>
                  </a:moveTo>
                  <a:lnTo>
                    <a:pt x="2160" y="485"/>
                  </a:lnTo>
                  <a:lnTo>
                    <a:pt x="2155" y="485"/>
                  </a:lnTo>
                  <a:lnTo>
                    <a:pt x="2155" y="0"/>
                  </a:lnTo>
                  <a:lnTo>
                    <a:pt x="2160" y="0"/>
                  </a:lnTo>
                  <a:close/>
                  <a:moveTo>
                    <a:pt x="2294" y="0"/>
                  </a:moveTo>
                  <a:lnTo>
                    <a:pt x="2294" y="19"/>
                  </a:lnTo>
                  <a:lnTo>
                    <a:pt x="2290" y="19"/>
                  </a:lnTo>
                  <a:lnTo>
                    <a:pt x="2290" y="0"/>
                  </a:lnTo>
                  <a:lnTo>
                    <a:pt x="2294" y="0"/>
                  </a:lnTo>
                  <a:close/>
                  <a:moveTo>
                    <a:pt x="2294" y="0"/>
                  </a:moveTo>
                  <a:lnTo>
                    <a:pt x="2294" y="485"/>
                  </a:lnTo>
                  <a:lnTo>
                    <a:pt x="2290" y="485"/>
                  </a:lnTo>
                  <a:lnTo>
                    <a:pt x="2290" y="0"/>
                  </a:lnTo>
                  <a:lnTo>
                    <a:pt x="2294" y="0"/>
                  </a:lnTo>
                  <a:close/>
                  <a:moveTo>
                    <a:pt x="2430" y="0"/>
                  </a:moveTo>
                  <a:lnTo>
                    <a:pt x="2430" y="19"/>
                  </a:lnTo>
                  <a:lnTo>
                    <a:pt x="2425" y="19"/>
                  </a:lnTo>
                  <a:lnTo>
                    <a:pt x="2425" y="0"/>
                  </a:lnTo>
                  <a:lnTo>
                    <a:pt x="2430" y="0"/>
                  </a:lnTo>
                  <a:close/>
                  <a:moveTo>
                    <a:pt x="2430" y="0"/>
                  </a:moveTo>
                  <a:lnTo>
                    <a:pt x="2430" y="485"/>
                  </a:lnTo>
                  <a:lnTo>
                    <a:pt x="2425" y="485"/>
                  </a:lnTo>
                  <a:lnTo>
                    <a:pt x="2425" y="0"/>
                  </a:lnTo>
                  <a:lnTo>
                    <a:pt x="2430" y="0"/>
                  </a:lnTo>
                  <a:close/>
                  <a:moveTo>
                    <a:pt x="2564" y="0"/>
                  </a:moveTo>
                  <a:lnTo>
                    <a:pt x="2564" y="19"/>
                  </a:lnTo>
                  <a:lnTo>
                    <a:pt x="2560" y="19"/>
                  </a:lnTo>
                  <a:lnTo>
                    <a:pt x="2560" y="0"/>
                  </a:lnTo>
                  <a:lnTo>
                    <a:pt x="2564" y="0"/>
                  </a:lnTo>
                  <a:close/>
                  <a:moveTo>
                    <a:pt x="2564" y="0"/>
                  </a:moveTo>
                  <a:lnTo>
                    <a:pt x="2564" y="485"/>
                  </a:lnTo>
                  <a:lnTo>
                    <a:pt x="2560" y="485"/>
                  </a:lnTo>
                  <a:lnTo>
                    <a:pt x="2560" y="0"/>
                  </a:lnTo>
                  <a:lnTo>
                    <a:pt x="2564" y="0"/>
                  </a:lnTo>
                  <a:close/>
                  <a:moveTo>
                    <a:pt x="2699" y="0"/>
                  </a:moveTo>
                  <a:lnTo>
                    <a:pt x="2699" y="19"/>
                  </a:lnTo>
                  <a:lnTo>
                    <a:pt x="2694" y="19"/>
                  </a:lnTo>
                  <a:lnTo>
                    <a:pt x="2694" y="0"/>
                  </a:lnTo>
                  <a:lnTo>
                    <a:pt x="2699" y="0"/>
                  </a:lnTo>
                  <a:close/>
                  <a:moveTo>
                    <a:pt x="2699" y="0"/>
                  </a:moveTo>
                  <a:lnTo>
                    <a:pt x="2699" y="485"/>
                  </a:lnTo>
                  <a:lnTo>
                    <a:pt x="2694" y="485"/>
                  </a:lnTo>
                  <a:lnTo>
                    <a:pt x="2694" y="0"/>
                  </a:lnTo>
                  <a:lnTo>
                    <a:pt x="2699" y="0"/>
                  </a:lnTo>
                  <a:close/>
                  <a:moveTo>
                    <a:pt x="2834" y="0"/>
                  </a:moveTo>
                  <a:lnTo>
                    <a:pt x="2834" y="19"/>
                  </a:lnTo>
                  <a:lnTo>
                    <a:pt x="2829" y="19"/>
                  </a:lnTo>
                  <a:lnTo>
                    <a:pt x="2829" y="0"/>
                  </a:lnTo>
                  <a:lnTo>
                    <a:pt x="2834" y="0"/>
                  </a:lnTo>
                  <a:close/>
                  <a:moveTo>
                    <a:pt x="2834" y="0"/>
                  </a:moveTo>
                  <a:lnTo>
                    <a:pt x="2834" y="485"/>
                  </a:lnTo>
                  <a:lnTo>
                    <a:pt x="2829" y="485"/>
                  </a:lnTo>
                  <a:lnTo>
                    <a:pt x="2829" y="0"/>
                  </a:lnTo>
                  <a:lnTo>
                    <a:pt x="2834" y="0"/>
                  </a:lnTo>
                  <a:close/>
                  <a:moveTo>
                    <a:pt x="2968" y="0"/>
                  </a:moveTo>
                  <a:lnTo>
                    <a:pt x="2968" y="19"/>
                  </a:lnTo>
                  <a:lnTo>
                    <a:pt x="2964" y="19"/>
                  </a:lnTo>
                  <a:lnTo>
                    <a:pt x="2964" y="0"/>
                  </a:lnTo>
                  <a:lnTo>
                    <a:pt x="2968" y="0"/>
                  </a:lnTo>
                  <a:close/>
                  <a:moveTo>
                    <a:pt x="2968" y="0"/>
                  </a:moveTo>
                  <a:lnTo>
                    <a:pt x="2968" y="485"/>
                  </a:lnTo>
                  <a:lnTo>
                    <a:pt x="2964" y="485"/>
                  </a:lnTo>
                  <a:lnTo>
                    <a:pt x="2964" y="0"/>
                  </a:lnTo>
                  <a:lnTo>
                    <a:pt x="2968" y="0"/>
                  </a:lnTo>
                  <a:close/>
                  <a:moveTo>
                    <a:pt x="3103" y="0"/>
                  </a:moveTo>
                  <a:lnTo>
                    <a:pt x="3103" y="19"/>
                  </a:lnTo>
                  <a:lnTo>
                    <a:pt x="3098" y="19"/>
                  </a:lnTo>
                  <a:lnTo>
                    <a:pt x="3098" y="0"/>
                  </a:lnTo>
                  <a:lnTo>
                    <a:pt x="3103" y="0"/>
                  </a:lnTo>
                  <a:close/>
                  <a:moveTo>
                    <a:pt x="3103" y="0"/>
                  </a:moveTo>
                  <a:lnTo>
                    <a:pt x="3103" y="485"/>
                  </a:lnTo>
                  <a:lnTo>
                    <a:pt x="3098" y="485"/>
                  </a:lnTo>
                  <a:lnTo>
                    <a:pt x="3098" y="0"/>
                  </a:lnTo>
                  <a:lnTo>
                    <a:pt x="3103" y="0"/>
                  </a:lnTo>
                  <a:close/>
                  <a:moveTo>
                    <a:pt x="3238" y="0"/>
                  </a:moveTo>
                  <a:lnTo>
                    <a:pt x="3238" y="19"/>
                  </a:lnTo>
                  <a:lnTo>
                    <a:pt x="3234" y="19"/>
                  </a:lnTo>
                  <a:lnTo>
                    <a:pt x="3234" y="0"/>
                  </a:lnTo>
                  <a:lnTo>
                    <a:pt x="3238" y="0"/>
                  </a:lnTo>
                  <a:close/>
                  <a:moveTo>
                    <a:pt x="3238" y="0"/>
                  </a:moveTo>
                  <a:lnTo>
                    <a:pt x="3238" y="485"/>
                  </a:lnTo>
                  <a:lnTo>
                    <a:pt x="3234" y="485"/>
                  </a:lnTo>
                  <a:lnTo>
                    <a:pt x="3234" y="0"/>
                  </a:lnTo>
                  <a:lnTo>
                    <a:pt x="3238" y="0"/>
                  </a:lnTo>
                  <a:close/>
                  <a:moveTo>
                    <a:pt x="3373" y="0"/>
                  </a:moveTo>
                  <a:lnTo>
                    <a:pt x="3373" y="19"/>
                  </a:lnTo>
                  <a:lnTo>
                    <a:pt x="3368" y="19"/>
                  </a:lnTo>
                  <a:lnTo>
                    <a:pt x="3368" y="0"/>
                  </a:lnTo>
                  <a:lnTo>
                    <a:pt x="3373" y="0"/>
                  </a:lnTo>
                  <a:close/>
                  <a:moveTo>
                    <a:pt x="3373" y="0"/>
                  </a:moveTo>
                  <a:lnTo>
                    <a:pt x="3373" y="485"/>
                  </a:lnTo>
                  <a:lnTo>
                    <a:pt x="3368" y="485"/>
                  </a:lnTo>
                  <a:lnTo>
                    <a:pt x="3368" y="0"/>
                  </a:lnTo>
                  <a:lnTo>
                    <a:pt x="3373" y="0"/>
                  </a:lnTo>
                  <a:close/>
                  <a:moveTo>
                    <a:pt x="3507" y="0"/>
                  </a:moveTo>
                  <a:lnTo>
                    <a:pt x="3507" y="19"/>
                  </a:lnTo>
                  <a:lnTo>
                    <a:pt x="3503" y="19"/>
                  </a:lnTo>
                  <a:lnTo>
                    <a:pt x="3503" y="0"/>
                  </a:lnTo>
                  <a:lnTo>
                    <a:pt x="3507" y="0"/>
                  </a:lnTo>
                  <a:close/>
                  <a:moveTo>
                    <a:pt x="3507" y="0"/>
                  </a:moveTo>
                  <a:lnTo>
                    <a:pt x="3507" y="485"/>
                  </a:lnTo>
                  <a:lnTo>
                    <a:pt x="3503" y="485"/>
                  </a:lnTo>
                  <a:lnTo>
                    <a:pt x="3503" y="0"/>
                  </a:lnTo>
                  <a:lnTo>
                    <a:pt x="3507" y="0"/>
                  </a:lnTo>
                  <a:close/>
                  <a:moveTo>
                    <a:pt x="3642" y="0"/>
                  </a:moveTo>
                  <a:lnTo>
                    <a:pt x="3642" y="19"/>
                  </a:lnTo>
                  <a:lnTo>
                    <a:pt x="3638" y="19"/>
                  </a:lnTo>
                  <a:lnTo>
                    <a:pt x="3638" y="0"/>
                  </a:lnTo>
                  <a:lnTo>
                    <a:pt x="3642" y="0"/>
                  </a:lnTo>
                  <a:close/>
                  <a:moveTo>
                    <a:pt x="3642" y="0"/>
                  </a:moveTo>
                  <a:lnTo>
                    <a:pt x="3642" y="485"/>
                  </a:lnTo>
                  <a:lnTo>
                    <a:pt x="3638" y="485"/>
                  </a:lnTo>
                  <a:lnTo>
                    <a:pt x="3638" y="0"/>
                  </a:lnTo>
                  <a:lnTo>
                    <a:pt x="3642" y="0"/>
                  </a:lnTo>
                  <a:close/>
                  <a:moveTo>
                    <a:pt x="3777" y="0"/>
                  </a:moveTo>
                  <a:lnTo>
                    <a:pt x="3777" y="19"/>
                  </a:lnTo>
                  <a:lnTo>
                    <a:pt x="3772" y="19"/>
                  </a:lnTo>
                  <a:lnTo>
                    <a:pt x="3772" y="0"/>
                  </a:lnTo>
                  <a:lnTo>
                    <a:pt x="3777" y="0"/>
                  </a:lnTo>
                  <a:close/>
                  <a:moveTo>
                    <a:pt x="3777" y="0"/>
                  </a:moveTo>
                  <a:lnTo>
                    <a:pt x="3777" y="485"/>
                  </a:lnTo>
                  <a:lnTo>
                    <a:pt x="3772" y="485"/>
                  </a:lnTo>
                  <a:lnTo>
                    <a:pt x="3772" y="0"/>
                  </a:lnTo>
                  <a:lnTo>
                    <a:pt x="3777" y="0"/>
                  </a:lnTo>
                  <a:close/>
                  <a:moveTo>
                    <a:pt x="3911" y="0"/>
                  </a:moveTo>
                  <a:lnTo>
                    <a:pt x="3911" y="19"/>
                  </a:lnTo>
                  <a:lnTo>
                    <a:pt x="3907" y="19"/>
                  </a:lnTo>
                  <a:lnTo>
                    <a:pt x="3907" y="0"/>
                  </a:lnTo>
                  <a:lnTo>
                    <a:pt x="3911" y="0"/>
                  </a:lnTo>
                  <a:close/>
                  <a:moveTo>
                    <a:pt x="3911" y="0"/>
                  </a:moveTo>
                  <a:lnTo>
                    <a:pt x="3911" y="485"/>
                  </a:lnTo>
                  <a:lnTo>
                    <a:pt x="3907" y="485"/>
                  </a:lnTo>
                  <a:lnTo>
                    <a:pt x="3907" y="0"/>
                  </a:lnTo>
                  <a:lnTo>
                    <a:pt x="3911" y="0"/>
                  </a:lnTo>
                  <a:close/>
                  <a:moveTo>
                    <a:pt x="4047" y="0"/>
                  </a:moveTo>
                  <a:lnTo>
                    <a:pt x="4047" y="19"/>
                  </a:lnTo>
                  <a:lnTo>
                    <a:pt x="4042" y="19"/>
                  </a:lnTo>
                  <a:lnTo>
                    <a:pt x="4042" y="0"/>
                  </a:lnTo>
                  <a:lnTo>
                    <a:pt x="4047" y="0"/>
                  </a:lnTo>
                  <a:close/>
                  <a:moveTo>
                    <a:pt x="4047" y="0"/>
                  </a:moveTo>
                  <a:lnTo>
                    <a:pt x="4047" y="485"/>
                  </a:lnTo>
                  <a:lnTo>
                    <a:pt x="4042" y="485"/>
                  </a:lnTo>
                  <a:lnTo>
                    <a:pt x="4042" y="0"/>
                  </a:lnTo>
                  <a:lnTo>
                    <a:pt x="4047" y="0"/>
                  </a:lnTo>
                  <a:close/>
                  <a:moveTo>
                    <a:pt x="4181" y="0"/>
                  </a:moveTo>
                  <a:lnTo>
                    <a:pt x="4181" y="19"/>
                  </a:lnTo>
                  <a:lnTo>
                    <a:pt x="4176" y="19"/>
                  </a:lnTo>
                  <a:lnTo>
                    <a:pt x="4176" y="0"/>
                  </a:lnTo>
                  <a:lnTo>
                    <a:pt x="4181" y="0"/>
                  </a:lnTo>
                  <a:close/>
                  <a:moveTo>
                    <a:pt x="4181" y="0"/>
                  </a:moveTo>
                  <a:lnTo>
                    <a:pt x="4181" y="485"/>
                  </a:lnTo>
                  <a:lnTo>
                    <a:pt x="4176" y="485"/>
                  </a:lnTo>
                  <a:lnTo>
                    <a:pt x="4176" y="0"/>
                  </a:lnTo>
                  <a:lnTo>
                    <a:pt x="4181" y="0"/>
                  </a:lnTo>
                  <a:close/>
                  <a:moveTo>
                    <a:pt x="4316" y="0"/>
                  </a:moveTo>
                  <a:lnTo>
                    <a:pt x="4316" y="19"/>
                  </a:lnTo>
                  <a:lnTo>
                    <a:pt x="4311" y="19"/>
                  </a:lnTo>
                  <a:lnTo>
                    <a:pt x="4311" y="0"/>
                  </a:lnTo>
                  <a:lnTo>
                    <a:pt x="4316" y="0"/>
                  </a:lnTo>
                  <a:close/>
                  <a:moveTo>
                    <a:pt x="4316" y="0"/>
                  </a:moveTo>
                  <a:lnTo>
                    <a:pt x="4316" y="485"/>
                  </a:lnTo>
                  <a:lnTo>
                    <a:pt x="4311" y="485"/>
                  </a:lnTo>
                  <a:lnTo>
                    <a:pt x="4311" y="0"/>
                  </a:lnTo>
                  <a:lnTo>
                    <a:pt x="4316" y="0"/>
                  </a:lnTo>
                  <a:close/>
                  <a:moveTo>
                    <a:pt x="4451" y="0"/>
                  </a:moveTo>
                  <a:lnTo>
                    <a:pt x="4451" y="19"/>
                  </a:lnTo>
                  <a:lnTo>
                    <a:pt x="4446" y="19"/>
                  </a:lnTo>
                  <a:lnTo>
                    <a:pt x="4446" y="0"/>
                  </a:lnTo>
                  <a:lnTo>
                    <a:pt x="4451" y="0"/>
                  </a:lnTo>
                  <a:close/>
                  <a:moveTo>
                    <a:pt x="4451" y="0"/>
                  </a:moveTo>
                  <a:lnTo>
                    <a:pt x="4451" y="485"/>
                  </a:lnTo>
                  <a:lnTo>
                    <a:pt x="4446" y="485"/>
                  </a:lnTo>
                  <a:lnTo>
                    <a:pt x="4446" y="0"/>
                  </a:lnTo>
                  <a:lnTo>
                    <a:pt x="4451" y="0"/>
                  </a:lnTo>
                  <a:close/>
                  <a:moveTo>
                    <a:pt x="4585" y="0"/>
                  </a:moveTo>
                  <a:lnTo>
                    <a:pt x="4585" y="19"/>
                  </a:lnTo>
                  <a:lnTo>
                    <a:pt x="4581" y="19"/>
                  </a:lnTo>
                  <a:lnTo>
                    <a:pt x="4581" y="0"/>
                  </a:lnTo>
                  <a:lnTo>
                    <a:pt x="4585" y="0"/>
                  </a:lnTo>
                  <a:close/>
                  <a:moveTo>
                    <a:pt x="4585" y="0"/>
                  </a:moveTo>
                  <a:lnTo>
                    <a:pt x="4585" y="485"/>
                  </a:lnTo>
                  <a:lnTo>
                    <a:pt x="4581" y="485"/>
                  </a:lnTo>
                  <a:lnTo>
                    <a:pt x="4581" y="0"/>
                  </a:lnTo>
                  <a:lnTo>
                    <a:pt x="4585" y="0"/>
                  </a:lnTo>
                  <a:close/>
                  <a:moveTo>
                    <a:pt x="4720" y="0"/>
                  </a:moveTo>
                  <a:lnTo>
                    <a:pt x="4720" y="19"/>
                  </a:lnTo>
                  <a:lnTo>
                    <a:pt x="4715" y="19"/>
                  </a:lnTo>
                  <a:lnTo>
                    <a:pt x="4715" y="0"/>
                  </a:lnTo>
                  <a:lnTo>
                    <a:pt x="4720" y="0"/>
                  </a:lnTo>
                  <a:close/>
                  <a:moveTo>
                    <a:pt x="4720" y="0"/>
                  </a:moveTo>
                  <a:lnTo>
                    <a:pt x="4720" y="485"/>
                  </a:lnTo>
                  <a:lnTo>
                    <a:pt x="4715" y="485"/>
                  </a:lnTo>
                  <a:lnTo>
                    <a:pt x="4715" y="0"/>
                  </a:lnTo>
                  <a:lnTo>
                    <a:pt x="4720" y="0"/>
                  </a:lnTo>
                  <a:close/>
                  <a:moveTo>
                    <a:pt x="4855" y="0"/>
                  </a:moveTo>
                  <a:lnTo>
                    <a:pt x="4855" y="19"/>
                  </a:lnTo>
                  <a:lnTo>
                    <a:pt x="4850" y="19"/>
                  </a:lnTo>
                  <a:lnTo>
                    <a:pt x="4850" y="0"/>
                  </a:lnTo>
                  <a:lnTo>
                    <a:pt x="4855" y="0"/>
                  </a:lnTo>
                  <a:close/>
                  <a:moveTo>
                    <a:pt x="4855" y="0"/>
                  </a:moveTo>
                  <a:lnTo>
                    <a:pt x="4855" y="485"/>
                  </a:lnTo>
                  <a:lnTo>
                    <a:pt x="4850" y="485"/>
                  </a:lnTo>
                  <a:lnTo>
                    <a:pt x="4850" y="0"/>
                  </a:lnTo>
                  <a:lnTo>
                    <a:pt x="4855" y="0"/>
                  </a:lnTo>
                  <a:close/>
                </a:path>
              </a:pathLst>
            </a:custGeom>
            <a:solidFill>
              <a:srgbClr val="868686"/>
            </a:solidFill>
            <a:ln w="1588" cap="flat">
              <a:solidFill>
                <a:srgbClr val="868686"/>
              </a:solidFill>
              <a:prstDash val="solid"/>
              <a:bevel/>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16389" name="Freeform 12"/>
            <p:cNvSpPr>
              <a:spLocks noEditPoints="1"/>
            </p:cNvSpPr>
            <p:nvPr/>
          </p:nvSpPr>
          <p:spPr bwMode="auto">
            <a:xfrm>
              <a:off x="900114" y="5632449"/>
              <a:ext cx="7707316" cy="177800"/>
            </a:xfrm>
            <a:custGeom>
              <a:avLst/>
              <a:gdLst>
                <a:gd name="T0" fmla="*/ 4 w 4855"/>
                <a:gd name="T1" fmla="*/ 0 h 112"/>
                <a:gd name="T2" fmla="*/ 4 w 4855"/>
                <a:gd name="T3" fmla="*/ 112 h 112"/>
                <a:gd name="T4" fmla="*/ 0 w 4855"/>
                <a:gd name="T5" fmla="*/ 112 h 112"/>
                <a:gd name="T6" fmla="*/ 0 w 4855"/>
                <a:gd name="T7" fmla="*/ 0 h 112"/>
                <a:gd name="T8" fmla="*/ 4 w 4855"/>
                <a:gd name="T9" fmla="*/ 0 h 112"/>
                <a:gd name="T10" fmla="*/ 1351 w 4855"/>
                <a:gd name="T11" fmla="*/ 0 h 112"/>
                <a:gd name="T12" fmla="*/ 1351 w 4855"/>
                <a:gd name="T13" fmla="*/ 112 h 112"/>
                <a:gd name="T14" fmla="*/ 1347 w 4855"/>
                <a:gd name="T15" fmla="*/ 112 h 112"/>
                <a:gd name="T16" fmla="*/ 1347 w 4855"/>
                <a:gd name="T17" fmla="*/ 0 h 112"/>
                <a:gd name="T18" fmla="*/ 1351 w 4855"/>
                <a:gd name="T19" fmla="*/ 0 h 112"/>
                <a:gd name="T20" fmla="*/ 1486 w 4855"/>
                <a:gd name="T21" fmla="*/ 0 h 112"/>
                <a:gd name="T22" fmla="*/ 1486 w 4855"/>
                <a:gd name="T23" fmla="*/ 112 h 112"/>
                <a:gd name="T24" fmla="*/ 1481 w 4855"/>
                <a:gd name="T25" fmla="*/ 112 h 112"/>
                <a:gd name="T26" fmla="*/ 1481 w 4855"/>
                <a:gd name="T27" fmla="*/ 0 h 112"/>
                <a:gd name="T28" fmla="*/ 1486 w 4855"/>
                <a:gd name="T29" fmla="*/ 0 h 112"/>
                <a:gd name="T30" fmla="*/ 2834 w 4855"/>
                <a:gd name="T31" fmla="*/ 0 h 112"/>
                <a:gd name="T32" fmla="*/ 2834 w 4855"/>
                <a:gd name="T33" fmla="*/ 112 h 112"/>
                <a:gd name="T34" fmla="*/ 2829 w 4855"/>
                <a:gd name="T35" fmla="*/ 112 h 112"/>
                <a:gd name="T36" fmla="*/ 2829 w 4855"/>
                <a:gd name="T37" fmla="*/ 0 h 112"/>
                <a:gd name="T38" fmla="*/ 2834 w 4855"/>
                <a:gd name="T39" fmla="*/ 0 h 112"/>
                <a:gd name="T40" fmla="*/ 2968 w 4855"/>
                <a:gd name="T41" fmla="*/ 0 h 112"/>
                <a:gd name="T42" fmla="*/ 2968 w 4855"/>
                <a:gd name="T43" fmla="*/ 112 h 112"/>
                <a:gd name="T44" fmla="*/ 2964 w 4855"/>
                <a:gd name="T45" fmla="*/ 112 h 112"/>
                <a:gd name="T46" fmla="*/ 2964 w 4855"/>
                <a:gd name="T47" fmla="*/ 0 h 112"/>
                <a:gd name="T48" fmla="*/ 2968 w 4855"/>
                <a:gd name="T49" fmla="*/ 0 h 112"/>
                <a:gd name="T50" fmla="*/ 4855 w 4855"/>
                <a:gd name="T51" fmla="*/ 0 h 112"/>
                <a:gd name="T52" fmla="*/ 4855 w 4855"/>
                <a:gd name="T53" fmla="*/ 112 h 112"/>
                <a:gd name="T54" fmla="*/ 4850 w 4855"/>
                <a:gd name="T55" fmla="*/ 112 h 112"/>
                <a:gd name="T56" fmla="*/ 4850 w 4855"/>
                <a:gd name="T57" fmla="*/ 0 h 112"/>
                <a:gd name="T58" fmla="*/ 4855 w 4855"/>
                <a:gd name="T5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55" h="112">
                  <a:moveTo>
                    <a:pt x="4" y="0"/>
                  </a:moveTo>
                  <a:lnTo>
                    <a:pt x="4" y="112"/>
                  </a:lnTo>
                  <a:lnTo>
                    <a:pt x="0" y="112"/>
                  </a:lnTo>
                  <a:lnTo>
                    <a:pt x="0" y="0"/>
                  </a:lnTo>
                  <a:lnTo>
                    <a:pt x="4" y="0"/>
                  </a:lnTo>
                  <a:close/>
                  <a:moveTo>
                    <a:pt x="1351" y="0"/>
                  </a:moveTo>
                  <a:lnTo>
                    <a:pt x="1351" y="112"/>
                  </a:lnTo>
                  <a:lnTo>
                    <a:pt x="1347" y="112"/>
                  </a:lnTo>
                  <a:lnTo>
                    <a:pt x="1347" y="0"/>
                  </a:lnTo>
                  <a:lnTo>
                    <a:pt x="1351" y="0"/>
                  </a:lnTo>
                  <a:close/>
                  <a:moveTo>
                    <a:pt x="1486" y="0"/>
                  </a:moveTo>
                  <a:lnTo>
                    <a:pt x="1486" y="112"/>
                  </a:lnTo>
                  <a:lnTo>
                    <a:pt x="1481" y="112"/>
                  </a:lnTo>
                  <a:lnTo>
                    <a:pt x="1481" y="0"/>
                  </a:lnTo>
                  <a:lnTo>
                    <a:pt x="1486" y="0"/>
                  </a:lnTo>
                  <a:close/>
                  <a:moveTo>
                    <a:pt x="2834" y="0"/>
                  </a:moveTo>
                  <a:lnTo>
                    <a:pt x="2834" y="112"/>
                  </a:lnTo>
                  <a:lnTo>
                    <a:pt x="2829" y="112"/>
                  </a:lnTo>
                  <a:lnTo>
                    <a:pt x="2829" y="0"/>
                  </a:lnTo>
                  <a:lnTo>
                    <a:pt x="2834" y="0"/>
                  </a:lnTo>
                  <a:close/>
                  <a:moveTo>
                    <a:pt x="2968" y="0"/>
                  </a:moveTo>
                  <a:lnTo>
                    <a:pt x="2968" y="112"/>
                  </a:lnTo>
                  <a:lnTo>
                    <a:pt x="2964" y="112"/>
                  </a:lnTo>
                  <a:lnTo>
                    <a:pt x="2964" y="0"/>
                  </a:lnTo>
                  <a:lnTo>
                    <a:pt x="2968" y="0"/>
                  </a:lnTo>
                  <a:close/>
                  <a:moveTo>
                    <a:pt x="4855" y="0"/>
                  </a:moveTo>
                  <a:lnTo>
                    <a:pt x="4855" y="112"/>
                  </a:lnTo>
                  <a:lnTo>
                    <a:pt x="4850" y="112"/>
                  </a:lnTo>
                  <a:lnTo>
                    <a:pt x="4850" y="0"/>
                  </a:lnTo>
                  <a:lnTo>
                    <a:pt x="4855" y="0"/>
                  </a:lnTo>
                  <a:close/>
                </a:path>
              </a:pathLst>
            </a:custGeom>
            <a:solidFill>
              <a:srgbClr val="868686"/>
            </a:solidFill>
            <a:ln w="1588" cap="flat">
              <a:solidFill>
                <a:srgbClr val="868686"/>
              </a:solidFill>
              <a:prstDash val="solid"/>
              <a:bevel/>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218" name="Oval 82"/>
            <p:cNvSpPr>
              <a:spLocks noChangeArrowheads="1"/>
            </p:cNvSpPr>
            <p:nvPr/>
          </p:nvSpPr>
          <p:spPr bwMode="auto">
            <a:xfrm>
              <a:off x="974726" y="4772024"/>
              <a:ext cx="68263" cy="68262"/>
            </a:xfrm>
            <a:prstGeom prst="ellipse">
              <a:avLst/>
            </a:prstGeom>
            <a:solidFill>
              <a:srgbClr val="E46C0A"/>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219" name="Oval 83"/>
            <p:cNvSpPr>
              <a:spLocks noChangeArrowheads="1"/>
            </p:cNvSpPr>
            <p:nvPr/>
          </p:nvSpPr>
          <p:spPr bwMode="auto">
            <a:xfrm>
              <a:off x="974726" y="4772024"/>
              <a:ext cx="68263" cy="68262"/>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220" name="Oval 84"/>
            <p:cNvSpPr>
              <a:spLocks noChangeArrowheads="1"/>
            </p:cNvSpPr>
            <p:nvPr/>
          </p:nvSpPr>
          <p:spPr bwMode="auto">
            <a:xfrm>
              <a:off x="1189039" y="4759324"/>
              <a:ext cx="69850" cy="68262"/>
            </a:xfrm>
            <a:prstGeom prst="ellipse">
              <a:avLst/>
            </a:prstGeom>
            <a:solidFill>
              <a:srgbClr val="E46C0A"/>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221" name="Oval 85"/>
            <p:cNvSpPr>
              <a:spLocks noChangeArrowheads="1"/>
            </p:cNvSpPr>
            <p:nvPr/>
          </p:nvSpPr>
          <p:spPr bwMode="auto">
            <a:xfrm>
              <a:off x="1189039" y="4759324"/>
              <a:ext cx="69850" cy="68262"/>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222" name="Oval 86"/>
            <p:cNvSpPr>
              <a:spLocks noChangeArrowheads="1"/>
            </p:cNvSpPr>
            <p:nvPr/>
          </p:nvSpPr>
          <p:spPr bwMode="auto">
            <a:xfrm>
              <a:off x="1401764" y="4713287"/>
              <a:ext cx="69850" cy="68262"/>
            </a:xfrm>
            <a:prstGeom prst="ellipse">
              <a:avLst/>
            </a:prstGeom>
            <a:solidFill>
              <a:srgbClr val="E46C0A"/>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223" name="Oval 87"/>
            <p:cNvSpPr>
              <a:spLocks noChangeArrowheads="1"/>
            </p:cNvSpPr>
            <p:nvPr/>
          </p:nvSpPr>
          <p:spPr bwMode="auto">
            <a:xfrm>
              <a:off x="1401764" y="4713287"/>
              <a:ext cx="69850" cy="68262"/>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16416" name="Oval 88"/>
            <p:cNvSpPr>
              <a:spLocks noChangeArrowheads="1"/>
            </p:cNvSpPr>
            <p:nvPr/>
          </p:nvSpPr>
          <p:spPr bwMode="auto">
            <a:xfrm>
              <a:off x="1616077" y="4616450"/>
              <a:ext cx="69850" cy="68262"/>
            </a:xfrm>
            <a:prstGeom prst="ellipse">
              <a:avLst/>
            </a:prstGeom>
            <a:solidFill>
              <a:srgbClr val="E46C0A"/>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16417" name="Oval 89"/>
            <p:cNvSpPr>
              <a:spLocks noChangeArrowheads="1"/>
            </p:cNvSpPr>
            <p:nvPr/>
          </p:nvSpPr>
          <p:spPr bwMode="auto">
            <a:xfrm>
              <a:off x="1616077" y="4614862"/>
              <a:ext cx="69850" cy="69850"/>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16418" name="Oval 90"/>
            <p:cNvSpPr>
              <a:spLocks noChangeArrowheads="1"/>
            </p:cNvSpPr>
            <p:nvPr/>
          </p:nvSpPr>
          <p:spPr bwMode="auto">
            <a:xfrm>
              <a:off x="1830389" y="4583112"/>
              <a:ext cx="69850" cy="69850"/>
            </a:xfrm>
            <a:prstGeom prst="ellipse">
              <a:avLst/>
            </a:prstGeom>
            <a:solidFill>
              <a:srgbClr val="E46C0A"/>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16419" name="Oval 91"/>
            <p:cNvSpPr>
              <a:spLocks noChangeArrowheads="1"/>
            </p:cNvSpPr>
            <p:nvPr/>
          </p:nvSpPr>
          <p:spPr bwMode="auto">
            <a:xfrm>
              <a:off x="1830389" y="4583112"/>
              <a:ext cx="69850" cy="69850"/>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16420" name="Oval 92"/>
            <p:cNvSpPr>
              <a:spLocks noChangeArrowheads="1"/>
            </p:cNvSpPr>
            <p:nvPr/>
          </p:nvSpPr>
          <p:spPr bwMode="auto">
            <a:xfrm>
              <a:off x="2044702" y="4537075"/>
              <a:ext cx="68263" cy="69850"/>
            </a:xfrm>
            <a:prstGeom prst="ellipse">
              <a:avLst/>
            </a:prstGeom>
            <a:solidFill>
              <a:srgbClr val="E46C0A"/>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16421" name="Oval 93"/>
            <p:cNvSpPr>
              <a:spLocks noChangeArrowheads="1"/>
            </p:cNvSpPr>
            <p:nvPr/>
          </p:nvSpPr>
          <p:spPr bwMode="auto">
            <a:xfrm>
              <a:off x="2044702" y="4537075"/>
              <a:ext cx="68263" cy="69850"/>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16422" name="Oval 94"/>
            <p:cNvSpPr>
              <a:spLocks noChangeArrowheads="1"/>
            </p:cNvSpPr>
            <p:nvPr/>
          </p:nvSpPr>
          <p:spPr bwMode="auto">
            <a:xfrm>
              <a:off x="2257427" y="4475162"/>
              <a:ext cx="69850" cy="68262"/>
            </a:xfrm>
            <a:prstGeom prst="ellipse">
              <a:avLst/>
            </a:prstGeom>
            <a:solidFill>
              <a:srgbClr val="E46C0A"/>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16423" name="Oval 95"/>
            <p:cNvSpPr>
              <a:spLocks noChangeArrowheads="1"/>
            </p:cNvSpPr>
            <p:nvPr/>
          </p:nvSpPr>
          <p:spPr bwMode="auto">
            <a:xfrm>
              <a:off x="2257427" y="4475162"/>
              <a:ext cx="69850" cy="68262"/>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16424" name="Oval 96"/>
            <p:cNvSpPr>
              <a:spLocks noChangeArrowheads="1"/>
            </p:cNvSpPr>
            <p:nvPr/>
          </p:nvSpPr>
          <p:spPr bwMode="auto">
            <a:xfrm>
              <a:off x="2471739" y="4325937"/>
              <a:ext cx="69850" cy="69850"/>
            </a:xfrm>
            <a:prstGeom prst="ellipse">
              <a:avLst/>
            </a:prstGeom>
            <a:solidFill>
              <a:srgbClr val="E46C0A"/>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16425" name="Oval 97"/>
            <p:cNvSpPr>
              <a:spLocks noChangeArrowheads="1"/>
            </p:cNvSpPr>
            <p:nvPr/>
          </p:nvSpPr>
          <p:spPr bwMode="auto">
            <a:xfrm>
              <a:off x="2471739" y="4325937"/>
              <a:ext cx="69850" cy="69850"/>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16426" name="Oval 98"/>
            <p:cNvSpPr>
              <a:spLocks noChangeArrowheads="1"/>
            </p:cNvSpPr>
            <p:nvPr/>
          </p:nvSpPr>
          <p:spPr bwMode="auto">
            <a:xfrm>
              <a:off x="2686052" y="4311650"/>
              <a:ext cx="69850" cy="69850"/>
            </a:xfrm>
            <a:prstGeom prst="ellipse">
              <a:avLst/>
            </a:prstGeom>
            <a:solidFill>
              <a:srgbClr val="E46C0A"/>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16427" name="Oval 99"/>
            <p:cNvSpPr>
              <a:spLocks noChangeArrowheads="1"/>
            </p:cNvSpPr>
            <p:nvPr/>
          </p:nvSpPr>
          <p:spPr bwMode="auto">
            <a:xfrm>
              <a:off x="2686052" y="4311650"/>
              <a:ext cx="69850" cy="69850"/>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16428" name="Oval 100"/>
            <p:cNvSpPr>
              <a:spLocks noChangeArrowheads="1"/>
            </p:cNvSpPr>
            <p:nvPr/>
          </p:nvSpPr>
          <p:spPr bwMode="auto">
            <a:xfrm>
              <a:off x="2898777" y="3935412"/>
              <a:ext cx="69850" cy="69850"/>
            </a:xfrm>
            <a:prstGeom prst="ellipse">
              <a:avLst/>
            </a:prstGeom>
            <a:solidFill>
              <a:srgbClr val="E46C0A"/>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16429" name="Oval 101"/>
            <p:cNvSpPr>
              <a:spLocks noChangeArrowheads="1"/>
            </p:cNvSpPr>
            <p:nvPr/>
          </p:nvSpPr>
          <p:spPr bwMode="auto">
            <a:xfrm>
              <a:off x="2898777" y="3935412"/>
              <a:ext cx="69850" cy="69850"/>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16430" name="Oval 102"/>
            <p:cNvSpPr>
              <a:spLocks noChangeArrowheads="1"/>
            </p:cNvSpPr>
            <p:nvPr/>
          </p:nvSpPr>
          <p:spPr bwMode="auto">
            <a:xfrm>
              <a:off x="3327402" y="4787899"/>
              <a:ext cx="69850" cy="68262"/>
            </a:xfrm>
            <a:prstGeom prst="ellipse">
              <a:avLst/>
            </a:prstGeom>
            <a:solidFill>
              <a:srgbClr val="E46C0A"/>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16431" name="Freeform 103"/>
            <p:cNvSpPr>
              <a:spLocks/>
            </p:cNvSpPr>
            <p:nvPr/>
          </p:nvSpPr>
          <p:spPr bwMode="auto">
            <a:xfrm>
              <a:off x="3327402" y="4787899"/>
              <a:ext cx="69850" cy="68262"/>
            </a:xfrm>
            <a:custGeom>
              <a:avLst/>
              <a:gdLst>
                <a:gd name="T0" fmla="*/ 44 w 44"/>
                <a:gd name="T1" fmla="*/ 21 h 43"/>
                <a:gd name="T2" fmla="*/ 22 w 44"/>
                <a:gd name="T3" fmla="*/ 43 h 43"/>
                <a:gd name="T4" fmla="*/ 0 w 44"/>
                <a:gd name="T5" fmla="*/ 21 h 43"/>
                <a:gd name="T6" fmla="*/ 22 w 44"/>
                <a:gd name="T7" fmla="*/ 0 h 43"/>
                <a:gd name="T8" fmla="*/ 44 w 44"/>
                <a:gd name="T9" fmla="*/ 21 h 43"/>
              </a:gdLst>
              <a:ahLst/>
              <a:cxnLst>
                <a:cxn ang="0">
                  <a:pos x="T0" y="T1"/>
                </a:cxn>
                <a:cxn ang="0">
                  <a:pos x="T2" y="T3"/>
                </a:cxn>
                <a:cxn ang="0">
                  <a:pos x="T4" y="T5"/>
                </a:cxn>
                <a:cxn ang="0">
                  <a:pos x="T6" y="T7"/>
                </a:cxn>
                <a:cxn ang="0">
                  <a:pos x="T8" y="T9"/>
                </a:cxn>
              </a:cxnLst>
              <a:rect l="0" t="0" r="r" b="b"/>
              <a:pathLst>
                <a:path w="44" h="43">
                  <a:moveTo>
                    <a:pt x="44" y="21"/>
                  </a:moveTo>
                  <a:cubicBezTo>
                    <a:pt x="44" y="34"/>
                    <a:pt x="34" y="43"/>
                    <a:pt x="22" y="43"/>
                  </a:cubicBezTo>
                  <a:cubicBezTo>
                    <a:pt x="10" y="43"/>
                    <a:pt x="0" y="34"/>
                    <a:pt x="0" y="21"/>
                  </a:cubicBezTo>
                  <a:cubicBezTo>
                    <a:pt x="0" y="10"/>
                    <a:pt x="10" y="0"/>
                    <a:pt x="22" y="0"/>
                  </a:cubicBezTo>
                  <a:cubicBezTo>
                    <a:pt x="34" y="0"/>
                    <a:pt x="44" y="10"/>
                    <a:pt x="44" y="21"/>
                  </a:cubicBezTo>
                </a:path>
              </a:pathLst>
            </a:cu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16432" name="Oval 104"/>
            <p:cNvSpPr>
              <a:spLocks noChangeArrowheads="1"/>
            </p:cNvSpPr>
            <p:nvPr/>
          </p:nvSpPr>
          <p:spPr bwMode="auto">
            <a:xfrm>
              <a:off x="3541715" y="4770437"/>
              <a:ext cx="68263" cy="68262"/>
            </a:xfrm>
            <a:prstGeom prst="ellipse">
              <a:avLst/>
            </a:prstGeom>
            <a:solidFill>
              <a:srgbClr val="E46C0A"/>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16433" name="Oval 105"/>
            <p:cNvSpPr>
              <a:spLocks noChangeArrowheads="1"/>
            </p:cNvSpPr>
            <p:nvPr/>
          </p:nvSpPr>
          <p:spPr bwMode="auto">
            <a:xfrm>
              <a:off x="3541715" y="4770437"/>
              <a:ext cx="68263" cy="68262"/>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16434" name="Oval 106"/>
            <p:cNvSpPr>
              <a:spLocks noChangeArrowheads="1"/>
            </p:cNvSpPr>
            <p:nvPr/>
          </p:nvSpPr>
          <p:spPr bwMode="auto">
            <a:xfrm>
              <a:off x="3756028" y="4732337"/>
              <a:ext cx="69850" cy="68262"/>
            </a:xfrm>
            <a:prstGeom prst="ellipse">
              <a:avLst/>
            </a:prstGeom>
            <a:solidFill>
              <a:srgbClr val="E46C0A"/>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16435" name="Oval 107"/>
            <p:cNvSpPr>
              <a:spLocks noChangeArrowheads="1"/>
            </p:cNvSpPr>
            <p:nvPr/>
          </p:nvSpPr>
          <p:spPr bwMode="auto">
            <a:xfrm>
              <a:off x="3756028" y="4732337"/>
              <a:ext cx="69850" cy="68262"/>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16436" name="Oval 108"/>
            <p:cNvSpPr>
              <a:spLocks noChangeArrowheads="1"/>
            </p:cNvSpPr>
            <p:nvPr/>
          </p:nvSpPr>
          <p:spPr bwMode="auto">
            <a:xfrm>
              <a:off x="3968753" y="4725987"/>
              <a:ext cx="69850" cy="68262"/>
            </a:xfrm>
            <a:prstGeom prst="ellipse">
              <a:avLst/>
            </a:prstGeom>
            <a:solidFill>
              <a:srgbClr val="E46C0A"/>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16437" name="Oval 109"/>
            <p:cNvSpPr>
              <a:spLocks noChangeArrowheads="1"/>
            </p:cNvSpPr>
            <p:nvPr/>
          </p:nvSpPr>
          <p:spPr bwMode="auto">
            <a:xfrm>
              <a:off x="3968753" y="4725987"/>
              <a:ext cx="69850" cy="68262"/>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16438" name="Oval 110"/>
            <p:cNvSpPr>
              <a:spLocks noChangeArrowheads="1"/>
            </p:cNvSpPr>
            <p:nvPr/>
          </p:nvSpPr>
          <p:spPr bwMode="auto">
            <a:xfrm>
              <a:off x="4183065" y="4718049"/>
              <a:ext cx="69850" cy="68262"/>
            </a:xfrm>
            <a:prstGeom prst="ellipse">
              <a:avLst/>
            </a:prstGeom>
            <a:solidFill>
              <a:srgbClr val="E46C0A"/>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16439" name="Oval 111"/>
            <p:cNvSpPr>
              <a:spLocks noChangeArrowheads="1"/>
            </p:cNvSpPr>
            <p:nvPr/>
          </p:nvSpPr>
          <p:spPr bwMode="auto">
            <a:xfrm>
              <a:off x="4183065" y="4718049"/>
              <a:ext cx="69850" cy="68262"/>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16440" name="Oval 112"/>
            <p:cNvSpPr>
              <a:spLocks noChangeArrowheads="1"/>
            </p:cNvSpPr>
            <p:nvPr/>
          </p:nvSpPr>
          <p:spPr bwMode="auto">
            <a:xfrm>
              <a:off x="4397378" y="4711700"/>
              <a:ext cx="69850" cy="68262"/>
            </a:xfrm>
            <a:prstGeom prst="ellipse">
              <a:avLst/>
            </a:prstGeom>
            <a:solidFill>
              <a:srgbClr val="E46C0A"/>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16441" name="Oval 113"/>
            <p:cNvSpPr>
              <a:spLocks noChangeArrowheads="1"/>
            </p:cNvSpPr>
            <p:nvPr/>
          </p:nvSpPr>
          <p:spPr bwMode="auto">
            <a:xfrm>
              <a:off x="4397378" y="4711700"/>
              <a:ext cx="69850" cy="68262"/>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16442" name="Oval 114"/>
            <p:cNvSpPr>
              <a:spLocks noChangeArrowheads="1"/>
            </p:cNvSpPr>
            <p:nvPr/>
          </p:nvSpPr>
          <p:spPr bwMode="auto">
            <a:xfrm>
              <a:off x="4610103" y="4217987"/>
              <a:ext cx="69850" cy="68262"/>
            </a:xfrm>
            <a:prstGeom prst="ellipse">
              <a:avLst/>
            </a:prstGeom>
            <a:solidFill>
              <a:srgbClr val="E46C0A"/>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16443" name="Oval 115"/>
            <p:cNvSpPr>
              <a:spLocks noChangeArrowheads="1"/>
            </p:cNvSpPr>
            <p:nvPr/>
          </p:nvSpPr>
          <p:spPr bwMode="auto">
            <a:xfrm>
              <a:off x="4610103" y="4216400"/>
              <a:ext cx="69850" cy="69850"/>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16444" name="Oval 116"/>
            <p:cNvSpPr>
              <a:spLocks noChangeArrowheads="1"/>
            </p:cNvSpPr>
            <p:nvPr/>
          </p:nvSpPr>
          <p:spPr bwMode="auto">
            <a:xfrm>
              <a:off x="4824416" y="4151312"/>
              <a:ext cx="69850" cy="69850"/>
            </a:xfrm>
            <a:prstGeom prst="ellipse">
              <a:avLst/>
            </a:prstGeom>
            <a:solidFill>
              <a:srgbClr val="E46C0A"/>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16445" name="Oval 117"/>
            <p:cNvSpPr>
              <a:spLocks noChangeArrowheads="1"/>
            </p:cNvSpPr>
            <p:nvPr/>
          </p:nvSpPr>
          <p:spPr bwMode="auto">
            <a:xfrm>
              <a:off x="4824416" y="4151312"/>
              <a:ext cx="69850" cy="69850"/>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16446" name="Oval 118"/>
            <p:cNvSpPr>
              <a:spLocks noChangeArrowheads="1"/>
            </p:cNvSpPr>
            <p:nvPr/>
          </p:nvSpPr>
          <p:spPr bwMode="auto">
            <a:xfrm>
              <a:off x="5038728" y="4108450"/>
              <a:ext cx="69850" cy="68262"/>
            </a:xfrm>
            <a:prstGeom prst="ellipse">
              <a:avLst/>
            </a:prstGeom>
            <a:solidFill>
              <a:srgbClr val="E46C0A"/>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16447" name="Oval 119"/>
            <p:cNvSpPr>
              <a:spLocks noChangeArrowheads="1"/>
            </p:cNvSpPr>
            <p:nvPr/>
          </p:nvSpPr>
          <p:spPr bwMode="auto">
            <a:xfrm>
              <a:off x="5038728" y="4108450"/>
              <a:ext cx="69850" cy="68262"/>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16448" name="Oval 120"/>
            <p:cNvSpPr>
              <a:spLocks noChangeArrowheads="1"/>
            </p:cNvSpPr>
            <p:nvPr/>
          </p:nvSpPr>
          <p:spPr bwMode="auto">
            <a:xfrm>
              <a:off x="5253041" y="4065587"/>
              <a:ext cx="69850" cy="68262"/>
            </a:xfrm>
            <a:prstGeom prst="ellipse">
              <a:avLst/>
            </a:prstGeom>
            <a:solidFill>
              <a:srgbClr val="E46C0A"/>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16449" name="Oval 121"/>
            <p:cNvSpPr>
              <a:spLocks noChangeArrowheads="1"/>
            </p:cNvSpPr>
            <p:nvPr/>
          </p:nvSpPr>
          <p:spPr bwMode="auto">
            <a:xfrm>
              <a:off x="5253041" y="4065587"/>
              <a:ext cx="69850" cy="68262"/>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16450" name="Oval 122"/>
            <p:cNvSpPr>
              <a:spLocks noChangeArrowheads="1"/>
            </p:cNvSpPr>
            <p:nvPr/>
          </p:nvSpPr>
          <p:spPr bwMode="auto">
            <a:xfrm>
              <a:off x="5680078" y="4175125"/>
              <a:ext cx="69850" cy="69850"/>
            </a:xfrm>
            <a:prstGeom prst="ellipse">
              <a:avLst/>
            </a:prstGeom>
            <a:solidFill>
              <a:srgbClr val="E46C0A"/>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16451" name="Oval 123"/>
            <p:cNvSpPr>
              <a:spLocks noChangeArrowheads="1"/>
            </p:cNvSpPr>
            <p:nvPr/>
          </p:nvSpPr>
          <p:spPr bwMode="auto">
            <a:xfrm>
              <a:off x="5680078" y="4175125"/>
              <a:ext cx="69850" cy="69850"/>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16452" name="Oval 124"/>
            <p:cNvSpPr>
              <a:spLocks noChangeArrowheads="1"/>
            </p:cNvSpPr>
            <p:nvPr/>
          </p:nvSpPr>
          <p:spPr bwMode="auto">
            <a:xfrm>
              <a:off x="5894391" y="3892550"/>
              <a:ext cx="69850" cy="68262"/>
            </a:xfrm>
            <a:prstGeom prst="ellipse">
              <a:avLst/>
            </a:prstGeom>
            <a:solidFill>
              <a:srgbClr val="E46C0A"/>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16453" name="Freeform 125"/>
            <p:cNvSpPr>
              <a:spLocks/>
            </p:cNvSpPr>
            <p:nvPr/>
          </p:nvSpPr>
          <p:spPr bwMode="auto">
            <a:xfrm>
              <a:off x="5894391" y="3892550"/>
              <a:ext cx="69850" cy="68262"/>
            </a:xfrm>
            <a:custGeom>
              <a:avLst/>
              <a:gdLst>
                <a:gd name="T0" fmla="*/ 44 w 44"/>
                <a:gd name="T1" fmla="*/ 21 h 43"/>
                <a:gd name="T2" fmla="*/ 22 w 44"/>
                <a:gd name="T3" fmla="*/ 43 h 43"/>
                <a:gd name="T4" fmla="*/ 0 w 44"/>
                <a:gd name="T5" fmla="*/ 21 h 43"/>
                <a:gd name="T6" fmla="*/ 22 w 44"/>
                <a:gd name="T7" fmla="*/ 0 h 43"/>
                <a:gd name="T8" fmla="*/ 44 w 44"/>
                <a:gd name="T9" fmla="*/ 21 h 43"/>
              </a:gdLst>
              <a:ahLst/>
              <a:cxnLst>
                <a:cxn ang="0">
                  <a:pos x="T0" y="T1"/>
                </a:cxn>
                <a:cxn ang="0">
                  <a:pos x="T2" y="T3"/>
                </a:cxn>
                <a:cxn ang="0">
                  <a:pos x="T4" y="T5"/>
                </a:cxn>
                <a:cxn ang="0">
                  <a:pos x="T6" y="T7"/>
                </a:cxn>
                <a:cxn ang="0">
                  <a:pos x="T8" y="T9"/>
                </a:cxn>
              </a:cxnLst>
              <a:rect l="0" t="0" r="r" b="b"/>
              <a:pathLst>
                <a:path w="44" h="43">
                  <a:moveTo>
                    <a:pt x="44" y="21"/>
                  </a:moveTo>
                  <a:cubicBezTo>
                    <a:pt x="44" y="34"/>
                    <a:pt x="34" y="43"/>
                    <a:pt x="22" y="43"/>
                  </a:cubicBezTo>
                  <a:cubicBezTo>
                    <a:pt x="10" y="43"/>
                    <a:pt x="0" y="34"/>
                    <a:pt x="0" y="21"/>
                  </a:cubicBezTo>
                  <a:cubicBezTo>
                    <a:pt x="0" y="10"/>
                    <a:pt x="10" y="0"/>
                    <a:pt x="22" y="0"/>
                  </a:cubicBezTo>
                  <a:cubicBezTo>
                    <a:pt x="34" y="0"/>
                    <a:pt x="44" y="10"/>
                    <a:pt x="44" y="21"/>
                  </a:cubicBezTo>
                </a:path>
              </a:pathLst>
            </a:cu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16454" name="Oval 126"/>
            <p:cNvSpPr>
              <a:spLocks noChangeArrowheads="1"/>
            </p:cNvSpPr>
            <p:nvPr/>
          </p:nvSpPr>
          <p:spPr bwMode="auto">
            <a:xfrm>
              <a:off x="6107116" y="3644900"/>
              <a:ext cx="69850" cy="69850"/>
            </a:xfrm>
            <a:prstGeom prst="ellipse">
              <a:avLst/>
            </a:prstGeom>
            <a:solidFill>
              <a:srgbClr val="E46C0A"/>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16455" name="Oval 127"/>
            <p:cNvSpPr>
              <a:spLocks noChangeArrowheads="1"/>
            </p:cNvSpPr>
            <p:nvPr/>
          </p:nvSpPr>
          <p:spPr bwMode="auto">
            <a:xfrm>
              <a:off x="6107116" y="3644900"/>
              <a:ext cx="69850" cy="69850"/>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16456" name="Oval 128"/>
            <p:cNvSpPr>
              <a:spLocks noChangeArrowheads="1"/>
            </p:cNvSpPr>
            <p:nvPr/>
          </p:nvSpPr>
          <p:spPr bwMode="auto">
            <a:xfrm>
              <a:off x="6323016" y="3643312"/>
              <a:ext cx="68263" cy="68262"/>
            </a:xfrm>
            <a:prstGeom prst="ellipse">
              <a:avLst/>
            </a:prstGeom>
            <a:solidFill>
              <a:srgbClr val="E46C0A"/>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16457" name="Oval 129"/>
            <p:cNvSpPr>
              <a:spLocks noChangeArrowheads="1"/>
            </p:cNvSpPr>
            <p:nvPr/>
          </p:nvSpPr>
          <p:spPr bwMode="auto">
            <a:xfrm>
              <a:off x="6323016" y="3643312"/>
              <a:ext cx="68263" cy="68262"/>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16458" name="Oval 130"/>
            <p:cNvSpPr>
              <a:spLocks noChangeArrowheads="1"/>
            </p:cNvSpPr>
            <p:nvPr/>
          </p:nvSpPr>
          <p:spPr bwMode="auto">
            <a:xfrm>
              <a:off x="6535741" y="3394075"/>
              <a:ext cx="69850" cy="68262"/>
            </a:xfrm>
            <a:prstGeom prst="ellipse">
              <a:avLst/>
            </a:prstGeom>
            <a:solidFill>
              <a:srgbClr val="E46C0A"/>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16459" name="Oval 131"/>
            <p:cNvSpPr>
              <a:spLocks noChangeArrowheads="1"/>
            </p:cNvSpPr>
            <p:nvPr/>
          </p:nvSpPr>
          <p:spPr bwMode="auto">
            <a:xfrm>
              <a:off x="6535741" y="3394075"/>
              <a:ext cx="69850" cy="68262"/>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16460" name="Oval 132"/>
            <p:cNvSpPr>
              <a:spLocks noChangeArrowheads="1"/>
            </p:cNvSpPr>
            <p:nvPr/>
          </p:nvSpPr>
          <p:spPr bwMode="auto">
            <a:xfrm>
              <a:off x="6750054" y="3265488"/>
              <a:ext cx="68263" cy="69850"/>
            </a:xfrm>
            <a:prstGeom prst="ellipse">
              <a:avLst/>
            </a:prstGeom>
            <a:solidFill>
              <a:srgbClr val="E46C0A"/>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16461" name="Oval 133"/>
            <p:cNvSpPr>
              <a:spLocks noChangeArrowheads="1"/>
            </p:cNvSpPr>
            <p:nvPr/>
          </p:nvSpPr>
          <p:spPr bwMode="auto">
            <a:xfrm>
              <a:off x="6750054" y="3265488"/>
              <a:ext cx="68263" cy="69850"/>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16462" name="Oval 134"/>
            <p:cNvSpPr>
              <a:spLocks noChangeArrowheads="1"/>
            </p:cNvSpPr>
            <p:nvPr/>
          </p:nvSpPr>
          <p:spPr bwMode="auto">
            <a:xfrm>
              <a:off x="6964367" y="3168650"/>
              <a:ext cx="69850" cy="68262"/>
            </a:xfrm>
            <a:prstGeom prst="ellipse">
              <a:avLst/>
            </a:prstGeom>
            <a:solidFill>
              <a:srgbClr val="E46C0A"/>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16463" name="Oval 135"/>
            <p:cNvSpPr>
              <a:spLocks noChangeArrowheads="1"/>
            </p:cNvSpPr>
            <p:nvPr/>
          </p:nvSpPr>
          <p:spPr bwMode="auto">
            <a:xfrm>
              <a:off x="6964367" y="3168650"/>
              <a:ext cx="69850" cy="68262"/>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16464" name="Oval 136"/>
            <p:cNvSpPr>
              <a:spLocks noChangeArrowheads="1"/>
            </p:cNvSpPr>
            <p:nvPr/>
          </p:nvSpPr>
          <p:spPr bwMode="auto">
            <a:xfrm>
              <a:off x="7177092" y="3162300"/>
              <a:ext cx="69850" cy="68262"/>
            </a:xfrm>
            <a:prstGeom prst="ellipse">
              <a:avLst/>
            </a:prstGeom>
            <a:solidFill>
              <a:srgbClr val="E46C0A"/>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16465" name="Oval 137"/>
            <p:cNvSpPr>
              <a:spLocks noChangeArrowheads="1"/>
            </p:cNvSpPr>
            <p:nvPr/>
          </p:nvSpPr>
          <p:spPr bwMode="auto">
            <a:xfrm>
              <a:off x="7177092" y="3162300"/>
              <a:ext cx="69850" cy="68262"/>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16466" name="Oval 138"/>
            <p:cNvSpPr>
              <a:spLocks noChangeArrowheads="1"/>
            </p:cNvSpPr>
            <p:nvPr/>
          </p:nvSpPr>
          <p:spPr bwMode="auto">
            <a:xfrm>
              <a:off x="7391404" y="2789238"/>
              <a:ext cx="69850" cy="68262"/>
            </a:xfrm>
            <a:prstGeom prst="ellipse">
              <a:avLst/>
            </a:prstGeom>
            <a:solidFill>
              <a:srgbClr val="E46C0A"/>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16467" name="Oval 139"/>
            <p:cNvSpPr>
              <a:spLocks noChangeArrowheads="1"/>
            </p:cNvSpPr>
            <p:nvPr/>
          </p:nvSpPr>
          <p:spPr bwMode="auto">
            <a:xfrm>
              <a:off x="7391404" y="2789238"/>
              <a:ext cx="69850" cy="68262"/>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16468" name="Oval 140"/>
            <p:cNvSpPr>
              <a:spLocks noChangeArrowheads="1"/>
            </p:cNvSpPr>
            <p:nvPr/>
          </p:nvSpPr>
          <p:spPr bwMode="auto">
            <a:xfrm>
              <a:off x="7605717" y="2636838"/>
              <a:ext cx="69850" cy="69850"/>
            </a:xfrm>
            <a:prstGeom prst="ellipse">
              <a:avLst/>
            </a:prstGeom>
            <a:solidFill>
              <a:srgbClr val="E46C0A"/>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16469" name="Oval 141"/>
            <p:cNvSpPr>
              <a:spLocks noChangeArrowheads="1"/>
            </p:cNvSpPr>
            <p:nvPr/>
          </p:nvSpPr>
          <p:spPr bwMode="auto">
            <a:xfrm>
              <a:off x="7605717" y="2636838"/>
              <a:ext cx="69850" cy="69850"/>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16470" name="Oval 142"/>
            <p:cNvSpPr>
              <a:spLocks noChangeArrowheads="1"/>
            </p:cNvSpPr>
            <p:nvPr/>
          </p:nvSpPr>
          <p:spPr bwMode="auto">
            <a:xfrm>
              <a:off x="7820029" y="2636838"/>
              <a:ext cx="68263" cy="68262"/>
            </a:xfrm>
            <a:prstGeom prst="ellipse">
              <a:avLst/>
            </a:prstGeom>
            <a:solidFill>
              <a:srgbClr val="E46C0A"/>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16471" name="Oval 143"/>
            <p:cNvSpPr>
              <a:spLocks noChangeArrowheads="1"/>
            </p:cNvSpPr>
            <p:nvPr/>
          </p:nvSpPr>
          <p:spPr bwMode="auto">
            <a:xfrm>
              <a:off x="7820029" y="2636838"/>
              <a:ext cx="68263" cy="68262"/>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16472" name="Oval 144"/>
            <p:cNvSpPr>
              <a:spLocks noChangeArrowheads="1"/>
            </p:cNvSpPr>
            <p:nvPr/>
          </p:nvSpPr>
          <p:spPr bwMode="auto">
            <a:xfrm>
              <a:off x="8032754" y="2524125"/>
              <a:ext cx="69850" cy="68262"/>
            </a:xfrm>
            <a:prstGeom prst="ellipse">
              <a:avLst/>
            </a:prstGeom>
            <a:solidFill>
              <a:srgbClr val="E46C0A"/>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16473" name="Oval 145"/>
            <p:cNvSpPr>
              <a:spLocks noChangeArrowheads="1"/>
            </p:cNvSpPr>
            <p:nvPr/>
          </p:nvSpPr>
          <p:spPr bwMode="auto">
            <a:xfrm>
              <a:off x="8032754" y="2524125"/>
              <a:ext cx="69850" cy="68262"/>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16474" name="Oval 146"/>
            <p:cNvSpPr>
              <a:spLocks noChangeArrowheads="1"/>
            </p:cNvSpPr>
            <p:nvPr/>
          </p:nvSpPr>
          <p:spPr bwMode="auto">
            <a:xfrm>
              <a:off x="8247067" y="2473325"/>
              <a:ext cx="69850" cy="68262"/>
            </a:xfrm>
            <a:prstGeom prst="ellipse">
              <a:avLst/>
            </a:prstGeom>
            <a:solidFill>
              <a:srgbClr val="E46C0A"/>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16475" name="Oval 147"/>
            <p:cNvSpPr>
              <a:spLocks noChangeArrowheads="1"/>
            </p:cNvSpPr>
            <p:nvPr/>
          </p:nvSpPr>
          <p:spPr bwMode="auto">
            <a:xfrm>
              <a:off x="8247067" y="2473325"/>
              <a:ext cx="69850" cy="68262"/>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16476" name="Oval 148"/>
            <p:cNvSpPr>
              <a:spLocks noChangeArrowheads="1"/>
            </p:cNvSpPr>
            <p:nvPr/>
          </p:nvSpPr>
          <p:spPr bwMode="auto">
            <a:xfrm>
              <a:off x="8461380" y="2425700"/>
              <a:ext cx="69850" cy="68262"/>
            </a:xfrm>
            <a:prstGeom prst="ellipse">
              <a:avLst/>
            </a:prstGeom>
            <a:solidFill>
              <a:srgbClr val="E46C0A"/>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16477" name="Oval 149"/>
            <p:cNvSpPr>
              <a:spLocks noChangeArrowheads="1"/>
            </p:cNvSpPr>
            <p:nvPr/>
          </p:nvSpPr>
          <p:spPr bwMode="auto">
            <a:xfrm>
              <a:off x="8461380" y="2425700"/>
              <a:ext cx="69850" cy="68262"/>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fr-FR" sz="1000" dirty="0"/>
            </a:p>
          </p:txBody>
        </p:sp>
        <p:sp>
          <p:nvSpPr>
            <p:cNvPr id="16478" name="Rectangle 150"/>
            <p:cNvSpPr>
              <a:spLocks noChangeArrowheads="1"/>
            </p:cNvSpPr>
            <p:nvPr/>
          </p:nvSpPr>
          <p:spPr bwMode="auto">
            <a:xfrm>
              <a:off x="762001" y="4870449"/>
              <a:ext cx="7132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0</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6479" name="Rectangle 151"/>
            <p:cNvSpPr>
              <a:spLocks noChangeArrowheads="1"/>
            </p:cNvSpPr>
            <p:nvPr/>
          </p:nvSpPr>
          <p:spPr bwMode="auto">
            <a:xfrm>
              <a:off x="706439" y="4240212"/>
              <a:ext cx="14128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20</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6480" name="Rectangle 152"/>
            <p:cNvSpPr>
              <a:spLocks noChangeArrowheads="1"/>
            </p:cNvSpPr>
            <p:nvPr/>
          </p:nvSpPr>
          <p:spPr bwMode="auto">
            <a:xfrm>
              <a:off x="706439" y="3683000"/>
              <a:ext cx="14128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40</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6481" name="Rectangle 153"/>
            <p:cNvSpPr>
              <a:spLocks noChangeArrowheads="1"/>
            </p:cNvSpPr>
            <p:nvPr/>
          </p:nvSpPr>
          <p:spPr bwMode="auto">
            <a:xfrm>
              <a:off x="706439" y="3125788"/>
              <a:ext cx="14128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60</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6482" name="Rectangle 154"/>
            <p:cNvSpPr>
              <a:spLocks noChangeArrowheads="1"/>
            </p:cNvSpPr>
            <p:nvPr/>
          </p:nvSpPr>
          <p:spPr bwMode="auto">
            <a:xfrm>
              <a:off x="706439" y="2568575"/>
              <a:ext cx="14128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80</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6483" name="Rectangle 155"/>
            <p:cNvSpPr>
              <a:spLocks noChangeArrowheads="1"/>
            </p:cNvSpPr>
            <p:nvPr/>
          </p:nvSpPr>
          <p:spPr bwMode="auto">
            <a:xfrm>
              <a:off x="650876" y="1941513"/>
              <a:ext cx="21396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100</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6484" name="Rectangle 156"/>
            <p:cNvSpPr>
              <a:spLocks noChangeArrowheads="1"/>
            </p:cNvSpPr>
            <p:nvPr/>
          </p:nvSpPr>
          <p:spPr bwMode="auto">
            <a:xfrm>
              <a:off x="928689" y="4950520"/>
              <a:ext cx="153888" cy="342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Tchad</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6485" name="Rectangle 157"/>
            <p:cNvSpPr>
              <a:spLocks noChangeArrowheads="1"/>
            </p:cNvSpPr>
            <p:nvPr/>
          </p:nvSpPr>
          <p:spPr bwMode="auto">
            <a:xfrm>
              <a:off x="1147764" y="4952267"/>
              <a:ext cx="153888" cy="470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Sénégal</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6486" name="Rectangle 158"/>
            <p:cNvSpPr>
              <a:spLocks noChangeArrowheads="1"/>
            </p:cNvSpPr>
            <p:nvPr/>
          </p:nvSpPr>
          <p:spPr bwMode="auto">
            <a:xfrm>
              <a:off x="1354139" y="4903527"/>
              <a:ext cx="153888" cy="598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Mauritanie</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6487" name="Rectangle 159"/>
            <p:cNvSpPr>
              <a:spLocks noChangeArrowheads="1"/>
            </p:cNvSpPr>
            <p:nvPr/>
          </p:nvSpPr>
          <p:spPr bwMode="auto">
            <a:xfrm>
              <a:off x="1573214" y="4891145"/>
              <a:ext cx="153888" cy="715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Côte d'Ivoire</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6488" name="Rectangle 160"/>
            <p:cNvSpPr>
              <a:spLocks noChangeArrowheads="1"/>
            </p:cNvSpPr>
            <p:nvPr/>
          </p:nvSpPr>
          <p:spPr bwMode="auto">
            <a:xfrm>
              <a:off x="1789114" y="4889609"/>
              <a:ext cx="153888" cy="755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Burkina Faso</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6489" name="Rectangle 161"/>
            <p:cNvSpPr>
              <a:spLocks noChangeArrowheads="1"/>
            </p:cNvSpPr>
            <p:nvPr/>
          </p:nvSpPr>
          <p:spPr bwMode="auto">
            <a:xfrm>
              <a:off x="2001839" y="4901352"/>
              <a:ext cx="153888" cy="70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Madagascar</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6490" name="Rectangle 162"/>
            <p:cNvSpPr>
              <a:spLocks noChangeArrowheads="1"/>
            </p:cNvSpPr>
            <p:nvPr/>
          </p:nvSpPr>
          <p:spPr bwMode="auto">
            <a:xfrm>
              <a:off x="2214564" y="4990135"/>
              <a:ext cx="153888" cy="32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Bénin</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6491" name="Rectangle 163"/>
            <p:cNvSpPr>
              <a:spLocks noChangeArrowheads="1"/>
            </p:cNvSpPr>
            <p:nvPr/>
          </p:nvSpPr>
          <p:spPr bwMode="auto">
            <a:xfrm>
              <a:off x="2430464" y="4892415"/>
              <a:ext cx="153888" cy="598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Cameroun</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6492" name="Rectangle 164"/>
            <p:cNvSpPr>
              <a:spLocks noChangeArrowheads="1"/>
            </p:cNvSpPr>
            <p:nvPr/>
          </p:nvSpPr>
          <p:spPr bwMode="auto">
            <a:xfrm>
              <a:off x="2678115" y="4891983"/>
              <a:ext cx="153888" cy="44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Burundi</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6493" name="Rectangle 165"/>
            <p:cNvSpPr>
              <a:spLocks noChangeArrowheads="1"/>
            </p:cNvSpPr>
            <p:nvPr/>
          </p:nvSpPr>
          <p:spPr bwMode="auto">
            <a:xfrm>
              <a:off x="2855915" y="4929117"/>
              <a:ext cx="153888" cy="377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Congo</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6494" name="Rectangle 166"/>
            <p:cNvSpPr>
              <a:spLocks noChangeArrowheads="1"/>
            </p:cNvSpPr>
            <p:nvPr/>
          </p:nvSpPr>
          <p:spPr bwMode="auto">
            <a:xfrm>
              <a:off x="3284540" y="4931785"/>
              <a:ext cx="153888" cy="427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Zambie</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6495" name="Rectangle 167"/>
            <p:cNvSpPr>
              <a:spLocks noChangeArrowheads="1"/>
            </p:cNvSpPr>
            <p:nvPr/>
          </p:nvSpPr>
          <p:spPr bwMode="auto">
            <a:xfrm>
              <a:off x="3498852" y="4901436"/>
              <a:ext cx="153888" cy="73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Mozambique</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6496" name="Rectangle 168"/>
            <p:cNvSpPr>
              <a:spLocks noChangeArrowheads="1"/>
            </p:cNvSpPr>
            <p:nvPr/>
          </p:nvSpPr>
          <p:spPr bwMode="auto">
            <a:xfrm>
              <a:off x="3713165" y="4955576"/>
              <a:ext cx="153888" cy="399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Malawi</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6497" name="Rectangle 169"/>
            <p:cNvSpPr>
              <a:spLocks noChangeArrowheads="1"/>
            </p:cNvSpPr>
            <p:nvPr/>
          </p:nvSpPr>
          <p:spPr bwMode="auto">
            <a:xfrm>
              <a:off x="3925890" y="4946811"/>
              <a:ext cx="153888" cy="530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fr-FR" altLang="en-US" sz="1000" dirty="0" smtClean="0">
                  <a:solidFill>
                    <a:srgbClr val="000000"/>
                  </a:solidFill>
                </a:rPr>
                <a:t>Ou</a:t>
              </a:r>
              <a:r>
                <a:rPr kumimoji="0" lang="fr-FR" altLang="en-US" sz="1000" b="0" i="0" u="none" strike="noStrike" cap="none" normalizeH="0" baseline="0" dirty="0" smtClean="0">
                  <a:ln>
                    <a:noFill/>
                  </a:ln>
                  <a:solidFill>
                    <a:srgbClr val="000000"/>
                  </a:solidFill>
                  <a:effectLst/>
                </a:rPr>
                <a:t>ganda</a:t>
              </a:r>
              <a:endParaRPr kumimoji="0" lang="fr-FR" altLang="en-US" sz="1000" b="0" i="0" u="none" strike="noStrike" cap="none" normalizeH="0" baseline="0" dirty="0" smtClean="0">
                <a:ln>
                  <a:noFill/>
                </a:ln>
                <a:solidFill>
                  <a:schemeClr val="tx1"/>
                </a:solidFill>
                <a:effectLst/>
              </a:endParaRPr>
            </a:p>
          </p:txBody>
        </p:sp>
        <p:sp>
          <p:nvSpPr>
            <p:cNvPr id="16498" name="Rectangle 170"/>
            <p:cNvSpPr>
              <a:spLocks noChangeArrowheads="1"/>
            </p:cNvSpPr>
            <p:nvPr/>
          </p:nvSpPr>
          <p:spPr bwMode="auto">
            <a:xfrm>
              <a:off x="4141790" y="4931881"/>
              <a:ext cx="153888" cy="470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Namibie</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6499" name="Rectangle 171"/>
            <p:cNvSpPr>
              <a:spLocks noChangeArrowheads="1"/>
            </p:cNvSpPr>
            <p:nvPr/>
          </p:nvSpPr>
          <p:spPr bwMode="auto">
            <a:xfrm>
              <a:off x="4354515" y="4917331"/>
              <a:ext cx="153888" cy="456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Lesotho</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6500" name="Rectangle 172"/>
            <p:cNvSpPr>
              <a:spLocks noChangeArrowheads="1"/>
            </p:cNvSpPr>
            <p:nvPr/>
          </p:nvSpPr>
          <p:spPr bwMode="auto">
            <a:xfrm>
              <a:off x="4560890" y="4896441"/>
              <a:ext cx="153888" cy="59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Zimbabwe</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6501" name="Rectangle 173"/>
            <p:cNvSpPr>
              <a:spLocks noChangeArrowheads="1"/>
            </p:cNvSpPr>
            <p:nvPr/>
          </p:nvSpPr>
          <p:spPr bwMode="auto">
            <a:xfrm>
              <a:off x="4783141" y="4729774"/>
              <a:ext cx="153888" cy="115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err="1" smtClean="0">
                  <a:ln>
                    <a:noFill/>
                  </a:ln>
                  <a:solidFill>
                    <a:srgbClr val="000000"/>
                  </a:solidFill>
                  <a:effectLst/>
                  <a:latin typeface="Arial" pitchFamily="34" charset="0"/>
                  <a:cs typeface="Arial" pitchFamily="34" charset="0"/>
                </a:rPr>
                <a:t>Rép</a:t>
              </a: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.-U. Tanzanie</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6502" name="Rectangle 174"/>
            <p:cNvSpPr>
              <a:spLocks noChangeArrowheads="1"/>
            </p:cNvSpPr>
            <p:nvPr/>
          </p:nvSpPr>
          <p:spPr bwMode="auto">
            <a:xfrm>
              <a:off x="4995866" y="4929105"/>
              <a:ext cx="153888" cy="363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Kenya</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6503" name="Rectangle 175"/>
            <p:cNvSpPr>
              <a:spLocks noChangeArrowheads="1"/>
            </p:cNvSpPr>
            <p:nvPr/>
          </p:nvSpPr>
          <p:spPr bwMode="auto">
            <a:xfrm>
              <a:off x="5211766" y="4903454"/>
              <a:ext cx="153888" cy="584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Swaziland</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6504" name="Rectangle 176"/>
            <p:cNvSpPr>
              <a:spLocks noChangeArrowheads="1"/>
            </p:cNvSpPr>
            <p:nvPr/>
          </p:nvSpPr>
          <p:spPr bwMode="auto">
            <a:xfrm>
              <a:off x="5637216" y="4901961"/>
              <a:ext cx="153888" cy="6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Guatemala</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6505" name="Rectangle 177"/>
            <p:cNvSpPr>
              <a:spLocks noChangeArrowheads="1"/>
            </p:cNvSpPr>
            <p:nvPr/>
          </p:nvSpPr>
          <p:spPr bwMode="auto">
            <a:xfrm>
              <a:off x="5853116" y="4895517"/>
              <a:ext cx="153888" cy="584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Nicaragua</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6506" name="Rectangle 178"/>
            <p:cNvSpPr>
              <a:spLocks noChangeArrowheads="1"/>
            </p:cNvSpPr>
            <p:nvPr/>
          </p:nvSpPr>
          <p:spPr bwMode="auto">
            <a:xfrm>
              <a:off x="6065841" y="4906738"/>
              <a:ext cx="153888" cy="985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fr-FR" altLang="en-US" sz="1000" dirty="0" smtClean="0">
                  <a:solidFill>
                    <a:srgbClr val="000000"/>
                  </a:solidFill>
                </a:rPr>
                <a:t>Rép. dominicaine</a:t>
              </a:r>
              <a:endParaRPr kumimoji="0" lang="fr-FR" altLang="en-US" sz="1000" b="0" i="0" u="none" strike="noStrike" cap="none" normalizeH="0" baseline="0" dirty="0" smtClean="0">
                <a:ln>
                  <a:noFill/>
                </a:ln>
                <a:solidFill>
                  <a:schemeClr val="tx1"/>
                </a:solidFill>
                <a:effectLst/>
              </a:endParaRPr>
            </a:p>
          </p:txBody>
        </p:sp>
        <p:sp>
          <p:nvSpPr>
            <p:cNvPr id="16507" name="Rectangle 179"/>
            <p:cNvSpPr>
              <a:spLocks noChangeArrowheads="1"/>
            </p:cNvSpPr>
            <p:nvPr/>
          </p:nvSpPr>
          <p:spPr bwMode="auto">
            <a:xfrm>
              <a:off x="6280154" y="4900458"/>
              <a:ext cx="153888" cy="655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El Salvador</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6508" name="Rectangle 180"/>
            <p:cNvSpPr>
              <a:spLocks noChangeArrowheads="1"/>
            </p:cNvSpPr>
            <p:nvPr/>
          </p:nvSpPr>
          <p:spPr bwMode="auto">
            <a:xfrm flipH="1">
              <a:off x="6494466" y="4875212"/>
              <a:ext cx="15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Panama</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6509" name="Rectangle 181"/>
            <p:cNvSpPr>
              <a:spLocks noChangeArrowheads="1"/>
            </p:cNvSpPr>
            <p:nvPr/>
          </p:nvSpPr>
          <p:spPr bwMode="auto">
            <a:xfrm>
              <a:off x="6707191" y="4912741"/>
              <a:ext cx="153888" cy="55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Paraguay</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6510" name="Rectangle 182"/>
            <p:cNvSpPr>
              <a:spLocks noChangeArrowheads="1"/>
            </p:cNvSpPr>
            <p:nvPr/>
          </p:nvSpPr>
          <p:spPr bwMode="auto">
            <a:xfrm>
              <a:off x="6923091" y="4922076"/>
              <a:ext cx="153888" cy="52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Équateur</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6511" name="Rectangle 183"/>
            <p:cNvSpPr>
              <a:spLocks noChangeArrowheads="1"/>
            </p:cNvSpPr>
            <p:nvPr/>
          </p:nvSpPr>
          <p:spPr bwMode="auto">
            <a:xfrm>
              <a:off x="7135817" y="4922624"/>
              <a:ext cx="153888" cy="342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Pérou</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6512" name="Rectangle 184"/>
            <p:cNvSpPr>
              <a:spLocks noChangeArrowheads="1"/>
            </p:cNvSpPr>
            <p:nvPr/>
          </p:nvSpPr>
          <p:spPr bwMode="auto">
            <a:xfrm>
              <a:off x="7348542" y="4906597"/>
              <a:ext cx="153888" cy="541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Colombie</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6513" name="Rectangle 185"/>
            <p:cNvSpPr>
              <a:spLocks noChangeArrowheads="1"/>
            </p:cNvSpPr>
            <p:nvPr/>
          </p:nvSpPr>
          <p:spPr bwMode="auto">
            <a:xfrm>
              <a:off x="7564442" y="4940311"/>
              <a:ext cx="153888" cy="3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Brésil</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6514" name="Rectangle 186"/>
            <p:cNvSpPr>
              <a:spLocks noChangeArrowheads="1"/>
            </p:cNvSpPr>
            <p:nvPr/>
          </p:nvSpPr>
          <p:spPr bwMode="auto">
            <a:xfrm>
              <a:off x="7777167" y="4915208"/>
              <a:ext cx="153888" cy="548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Argentine</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6515" name="Rectangle 187"/>
            <p:cNvSpPr>
              <a:spLocks noChangeArrowheads="1"/>
            </p:cNvSpPr>
            <p:nvPr/>
          </p:nvSpPr>
          <p:spPr bwMode="auto">
            <a:xfrm>
              <a:off x="7989892" y="4993924"/>
              <a:ext cx="153888" cy="249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Chili</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6516" name="Rectangle 188"/>
            <p:cNvSpPr>
              <a:spLocks noChangeArrowheads="1"/>
            </p:cNvSpPr>
            <p:nvPr/>
          </p:nvSpPr>
          <p:spPr bwMode="auto">
            <a:xfrm>
              <a:off x="8229605" y="4927649"/>
              <a:ext cx="153888" cy="4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Uruguay</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6517" name="Rectangle 189"/>
            <p:cNvSpPr>
              <a:spLocks noChangeArrowheads="1"/>
            </p:cNvSpPr>
            <p:nvPr/>
          </p:nvSpPr>
          <p:spPr bwMode="auto">
            <a:xfrm>
              <a:off x="8429630" y="4902087"/>
              <a:ext cx="153888" cy="6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Costa Rica</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6518" name="Rectangle 190"/>
            <p:cNvSpPr>
              <a:spLocks noChangeArrowheads="1"/>
            </p:cNvSpPr>
            <p:nvPr/>
          </p:nvSpPr>
          <p:spPr bwMode="auto">
            <a:xfrm>
              <a:off x="1341439" y="5934074"/>
              <a:ext cx="16927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Afrique centrale et de l’Ouest</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6519" name="Rectangle 191"/>
            <p:cNvSpPr>
              <a:spLocks noChangeArrowheads="1"/>
            </p:cNvSpPr>
            <p:nvPr/>
          </p:nvSpPr>
          <p:spPr bwMode="auto">
            <a:xfrm>
              <a:off x="3662365" y="5951537"/>
              <a:ext cx="144911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Afrique du Sud et de l’Est</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6520" name="Rectangle 192"/>
            <p:cNvSpPr>
              <a:spLocks noChangeArrowheads="1"/>
            </p:cNvSpPr>
            <p:nvPr/>
          </p:nvSpPr>
          <p:spPr bwMode="auto">
            <a:xfrm>
              <a:off x="6619879" y="5949949"/>
              <a:ext cx="89104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Amérique latine</a:t>
              </a:r>
            </a:p>
          </p:txBody>
        </p:sp>
        <p:sp>
          <p:nvSpPr>
            <p:cNvPr id="16521" name="Rectangle 193"/>
            <p:cNvSpPr>
              <a:spLocks noChangeArrowheads="1"/>
            </p:cNvSpPr>
            <p:nvPr/>
          </p:nvSpPr>
          <p:spPr bwMode="auto">
            <a:xfrm>
              <a:off x="439014" y="2316109"/>
              <a:ext cx="153888" cy="27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i="0" u="none" strike="noStrike" cap="none" normalizeH="0" baseline="0" dirty="0" smtClean="0">
                  <a:ln>
                    <a:noFill/>
                  </a:ln>
                  <a:solidFill>
                    <a:srgbClr val="000000"/>
                  </a:solidFill>
                  <a:effectLst/>
                </a:rPr>
                <a:t>Enfants </a:t>
              </a:r>
              <a:r>
                <a:rPr lang="fr-FR" altLang="en-US" sz="1000" dirty="0" smtClean="0">
                  <a:solidFill>
                    <a:srgbClr val="000000"/>
                  </a:solidFill>
                </a:rPr>
                <a:t>en âge de fréquenter l’école primaire </a:t>
              </a:r>
              <a:r>
                <a:rPr kumimoji="0" lang="fr-FR" altLang="en-US" sz="1000" i="0" u="none" strike="noStrike" cap="none" normalizeH="0" baseline="0" dirty="0" smtClean="0">
                  <a:ln>
                    <a:noFill/>
                  </a:ln>
                  <a:solidFill>
                    <a:srgbClr val="000000"/>
                  </a:solidFill>
                  <a:effectLst/>
                </a:rPr>
                <a:t>(%)</a:t>
              </a:r>
              <a:endParaRPr kumimoji="0" lang="fr-FR" altLang="en-US" sz="1000" i="0" u="none" strike="noStrike" cap="none" normalizeH="0" baseline="0" dirty="0" smtClean="0">
                <a:ln>
                  <a:noFill/>
                </a:ln>
                <a:solidFill>
                  <a:schemeClr val="tx1"/>
                </a:solidFill>
                <a:effectLst/>
              </a:endParaRPr>
            </a:p>
          </p:txBody>
        </p:sp>
        <p:sp>
          <p:nvSpPr>
            <p:cNvPr id="16525" name="Oval 197"/>
            <p:cNvSpPr>
              <a:spLocks noChangeArrowheads="1"/>
            </p:cNvSpPr>
            <p:nvPr/>
          </p:nvSpPr>
          <p:spPr bwMode="auto">
            <a:xfrm>
              <a:off x="8460000" y="4124325"/>
              <a:ext cx="60325" cy="60325"/>
            </a:xfrm>
            <a:prstGeom prst="ellipse">
              <a:avLst/>
            </a:prstGeom>
            <a:solidFill>
              <a:srgbClr val="E46C0A"/>
            </a:solidFill>
            <a:ln w="0">
              <a:solidFill>
                <a:srgbClr val="000000"/>
              </a:solidFill>
              <a:prstDash val="solid"/>
              <a:round/>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16526" name="Freeform 198"/>
            <p:cNvSpPr>
              <a:spLocks noEditPoints="1"/>
            </p:cNvSpPr>
            <p:nvPr/>
          </p:nvSpPr>
          <p:spPr bwMode="auto">
            <a:xfrm>
              <a:off x="8460000" y="4121150"/>
              <a:ext cx="66675" cy="66675"/>
            </a:xfrm>
            <a:custGeom>
              <a:avLst/>
              <a:gdLst>
                <a:gd name="T0" fmla="*/ 222 w 224"/>
                <a:gd name="T1" fmla="*/ 134 h 224"/>
                <a:gd name="T2" fmla="*/ 215 w 224"/>
                <a:gd name="T3" fmla="*/ 157 h 224"/>
                <a:gd name="T4" fmla="*/ 192 w 224"/>
                <a:gd name="T5" fmla="*/ 191 h 224"/>
                <a:gd name="T6" fmla="*/ 174 w 224"/>
                <a:gd name="T7" fmla="*/ 206 h 224"/>
                <a:gd name="T8" fmla="*/ 136 w 224"/>
                <a:gd name="T9" fmla="*/ 222 h 224"/>
                <a:gd name="T10" fmla="*/ 111 w 224"/>
                <a:gd name="T11" fmla="*/ 224 h 224"/>
                <a:gd name="T12" fmla="*/ 70 w 224"/>
                <a:gd name="T13" fmla="*/ 216 h 224"/>
                <a:gd name="T14" fmla="*/ 49 w 224"/>
                <a:gd name="T15" fmla="*/ 205 h 224"/>
                <a:gd name="T16" fmla="*/ 20 w 224"/>
                <a:gd name="T17" fmla="*/ 176 h 224"/>
                <a:gd name="T18" fmla="*/ 9 w 224"/>
                <a:gd name="T19" fmla="*/ 155 h 224"/>
                <a:gd name="T20" fmla="*/ 1 w 224"/>
                <a:gd name="T21" fmla="*/ 114 h 224"/>
                <a:gd name="T22" fmla="*/ 3 w 224"/>
                <a:gd name="T23" fmla="*/ 89 h 224"/>
                <a:gd name="T24" fmla="*/ 19 w 224"/>
                <a:gd name="T25" fmla="*/ 51 h 224"/>
                <a:gd name="T26" fmla="*/ 34 w 224"/>
                <a:gd name="T27" fmla="*/ 33 h 224"/>
                <a:gd name="T28" fmla="*/ 68 w 224"/>
                <a:gd name="T29" fmla="*/ 10 h 224"/>
                <a:gd name="T30" fmla="*/ 91 w 224"/>
                <a:gd name="T31" fmla="*/ 3 h 224"/>
                <a:gd name="T32" fmla="*/ 134 w 224"/>
                <a:gd name="T33" fmla="*/ 3 h 224"/>
                <a:gd name="T34" fmla="*/ 157 w 224"/>
                <a:gd name="T35" fmla="*/ 10 h 224"/>
                <a:gd name="T36" fmla="*/ 191 w 224"/>
                <a:gd name="T37" fmla="*/ 33 h 224"/>
                <a:gd name="T38" fmla="*/ 206 w 224"/>
                <a:gd name="T39" fmla="*/ 51 h 224"/>
                <a:gd name="T40" fmla="*/ 222 w 224"/>
                <a:gd name="T41" fmla="*/ 89 h 224"/>
                <a:gd name="T42" fmla="*/ 199 w 224"/>
                <a:gd name="T43" fmla="*/ 94 h 224"/>
                <a:gd name="T44" fmla="*/ 194 w 224"/>
                <a:gd name="T45" fmla="*/ 79 h 224"/>
                <a:gd name="T46" fmla="*/ 174 w 224"/>
                <a:gd name="T47" fmla="*/ 50 h 224"/>
                <a:gd name="T48" fmla="*/ 163 w 224"/>
                <a:gd name="T49" fmla="*/ 40 h 224"/>
                <a:gd name="T50" fmla="*/ 129 w 224"/>
                <a:gd name="T51" fmla="*/ 26 h 224"/>
                <a:gd name="T52" fmla="*/ 114 w 224"/>
                <a:gd name="T53" fmla="*/ 24 h 224"/>
                <a:gd name="T54" fmla="*/ 77 w 224"/>
                <a:gd name="T55" fmla="*/ 32 h 224"/>
                <a:gd name="T56" fmla="*/ 64 w 224"/>
                <a:gd name="T57" fmla="*/ 39 h 224"/>
                <a:gd name="T58" fmla="*/ 39 w 224"/>
                <a:gd name="T59" fmla="*/ 64 h 224"/>
                <a:gd name="T60" fmla="*/ 32 w 224"/>
                <a:gd name="T61" fmla="*/ 77 h 224"/>
                <a:gd name="T62" fmla="*/ 24 w 224"/>
                <a:gd name="T63" fmla="*/ 114 h 224"/>
                <a:gd name="T64" fmla="*/ 26 w 224"/>
                <a:gd name="T65" fmla="*/ 129 h 224"/>
                <a:gd name="T66" fmla="*/ 40 w 224"/>
                <a:gd name="T67" fmla="*/ 163 h 224"/>
                <a:gd name="T68" fmla="*/ 50 w 224"/>
                <a:gd name="T69" fmla="*/ 174 h 224"/>
                <a:gd name="T70" fmla="*/ 79 w 224"/>
                <a:gd name="T71" fmla="*/ 194 h 224"/>
                <a:gd name="T72" fmla="*/ 94 w 224"/>
                <a:gd name="T73" fmla="*/ 199 h 224"/>
                <a:gd name="T74" fmla="*/ 132 w 224"/>
                <a:gd name="T75" fmla="*/ 199 h 224"/>
                <a:gd name="T76" fmla="*/ 146 w 224"/>
                <a:gd name="T77" fmla="*/ 194 h 224"/>
                <a:gd name="T78" fmla="*/ 176 w 224"/>
                <a:gd name="T79" fmla="*/ 174 h 224"/>
                <a:gd name="T80" fmla="*/ 185 w 224"/>
                <a:gd name="T81" fmla="*/ 163 h 224"/>
                <a:gd name="T82" fmla="*/ 199 w 224"/>
                <a:gd name="T83" fmla="*/ 129 h 224"/>
                <a:gd name="T84" fmla="*/ 201 w 224"/>
                <a:gd name="T85" fmla="*/ 11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4" h="224">
                  <a:moveTo>
                    <a:pt x="224" y="111"/>
                  </a:moveTo>
                  <a:cubicBezTo>
                    <a:pt x="224" y="112"/>
                    <a:pt x="224" y="113"/>
                    <a:pt x="224" y="114"/>
                  </a:cubicBezTo>
                  <a:lnTo>
                    <a:pt x="222" y="134"/>
                  </a:lnTo>
                  <a:cubicBezTo>
                    <a:pt x="222" y="135"/>
                    <a:pt x="222" y="135"/>
                    <a:pt x="222" y="136"/>
                  </a:cubicBezTo>
                  <a:lnTo>
                    <a:pt x="216" y="155"/>
                  </a:lnTo>
                  <a:cubicBezTo>
                    <a:pt x="216" y="156"/>
                    <a:pt x="216" y="156"/>
                    <a:pt x="215" y="157"/>
                  </a:cubicBezTo>
                  <a:lnTo>
                    <a:pt x="206" y="174"/>
                  </a:lnTo>
                  <a:cubicBezTo>
                    <a:pt x="206" y="175"/>
                    <a:pt x="205" y="176"/>
                    <a:pt x="205" y="176"/>
                  </a:cubicBezTo>
                  <a:lnTo>
                    <a:pt x="192" y="191"/>
                  </a:lnTo>
                  <a:cubicBezTo>
                    <a:pt x="192" y="191"/>
                    <a:pt x="191" y="192"/>
                    <a:pt x="191" y="192"/>
                  </a:cubicBezTo>
                  <a:lnTo>
                    <a:pt x="176" y="205"/>
                  </a:lnTo>
                  <a:cubicBezTo>
                    <a:pt x="176" y="205"/>
                    <a:pt x="175" y="206"/>
                    <a:pt x="174" y="206"/>
                  </a:cubicBezTo>
                  <a:lnTo>
                    <a:pt x="157" y="215"/>
                  </a:lnTo>
                  <a:cubicBezTo>
                    <a:pt x="156" y="216"/>
                    <a:pt x="156" y="216"/>
                    <a:pt x="155" y="216"/>
                  </a:cubicBezTo>
                  <a:lnTo>
                    <a:pt x="136" y="222"/>
                  </a:lnTo>
                  <a:cubicBezTo>
                    <a:pt x="135" y="222"/>
                    <a:pt x="135" y="222"/>
                    <a:pt x="134" y="222"/>
                  </a:cubicBezTo>
                  <a:lnTo>
                    <a:pt x="114" y="224"/>
                  </a:lnTo>
                  <a:cubicBezTo>
                    <a:pt x="113" y="224"/>
                    <a:pt x="112" y="224"/>
                    <a:pt x="111" y="224"/>
                  </a:cubicBezTo>
                  <a:lnTo>
                    <a:pt x="91" y="222"/>
                  </a:lnTo>
                  <a:cubicBezTo>
                    <a:pt x="90" y="222"/>
                    <a:pt x="90" y="222"/>
                    <a:pt x="89" y="222"/>
                  </a:cubicBezTo>
                  <a:lnTo>
                    <a:pt x="70" y="216"/>
                  </a:lnTo>
                  <a:cubicBezTo>
                    <a:pt x="69" y="216"/>
                    <a:pt x="69" y="216"/>
                    <a:pt x="68" y="215"/>
                  </a:cubicBezTo>
                  <a:lnTo>
                    <a:pt x="51" y="206"/>
                  </a:lnTo>
                  <a:cubicBezTo>
                    <a:pt x="50" y="206"/>
                    <a:pt x="50" y="205"/>
                    <a:pt x="49" y="205"/>
                  </a:cubicBezTo>
                  <a:lnTo>
                    <a:pt x="34" y="192"/>
                  </a:lnTo>
                  <a:cubicBezTo>
                    <a:pt x="34" y="192"/>
                    <a:pt x="33" y="191"/>
                    <a:pt x="33" y="191"/>
                  </a:cubicBezTo>
                  <a:lnTo>
                    <a:pt x="20" y="176"/>
                  </a:lnTo>
                  <a:cubicBezTo>
                    <a:pt x="20" y="176"/>
                    <a:pt x="20" y="175"/>
                    <a:pt x="19" y="174"/>
                  </a:cubicBezTo>
                  <a:lnTo>
                    <a:pt x="10" y="157"/>
                  </a:lnTo>
                  <a:cubicBezTo>
                    <a:pt x="10" y="157"/>
                    <a:pt x="9" y="156"/>
                    <a:pt x="9" y="155"/>
                  </a:cubicBezTo>
                  <a:lnTo>
                    <a:pt x="3" y="136"/>
                  </a:lnTo>
                  <a:cubicBezTo>
                    <a:pt x="3" y="136"/>
                    <a:pt x="3" y="135"/>
                    <a:pt x="3" y="134"/>
                  </a:cubicBezTo>
                  <a:lnTo>
                    <a:pt x="1" y="114"/>
                  </a:lnTo>
                  <a:cubicBezTo>
                    <a:pt x="0" y="113"/>
                    <a:pt x="0" y="112"/>
                    <a:pt x="1" y="111"/>
                  </a:cubicBezTo>
                  <a:lnTo>
                    <a:pt x="3" y="91"/>
                  </a:lnTo>
                  <a:cubicBezTo>
                    <a:pt x="3" y="90"/>
                    <a:pt x="3" y="90"/>
                    <a:pt x="3" y="89"/>
                  </a:cubicBezTo>
                  <a:lnTo>
                    <a:pt x="9" y="70"/>
                  </a:lnTo>
                  <a:cubicBezTo>
                    <a:pt x="9" y="69"/>
                    <a:pt x="10" y="69"/>
                    <a:pt x="10" y="68"/>
                  </a:cubicBezTo>
                  <a:lnTo>
                    <a:pt x="19" y="51"/>
                  </a:lnTo>
                  <a:cubicBezTo>
                    <a:pt x="20" y="50"/>
                    <a:pt x="20" y="50"/>
                    <a:pt x="20" y="49"/>
                  </a:cubicBezTo>
                  <a:lnTo>
                    <a:pt x="33" y="34"/>
                  </a:lnTo>
                  <a:cubicBezTo>
                    <a:pt x="33" y="34"/>
                    <a:pt x="34" y="33"/>
                    <a:pt x="34" y="33"/>
                  </a:cubicBezTo>
                  <a:lnTo>
                    <a:pt x="49" y="20"/>
                  </a:lnTo>
                  <a:cubicBezTo>
                    <a:pt x="50" y="20"/>
                    <a:pt x="50" y="20"/>
                    <a:pt x="51" y="19"/>
                  </a:cubicBezTo>
                  <a:lnTo>
                    <a:pt x="68" y="10"/>
                  </a:lnTo>
                  <a:cubicBezTo>
                    <a:pt x="69" y="10"/>
                    <a:pt x="69" y="9"/>
                    <a:pt x="70" y="9"/>
                  </a:cubicBezTo>
                  <a:lnTo>
                    <a:pt x="89" y="3"/>
                  </a:lnTo>
                  <a:cubicBezTo>
                    <a:pt x="90" y="3"/>
                    <a:pt x="90" y="3"/>
                    <a:pt x="91" y="3"/>
                  </a:cubicBezTo>
                  <a:lnTo>
                    <a:pt x="111" y="1"/>
                  </a:lnTo>
                  <a:cubicBezTo>
                    <a:pt x="112" y="0"/>
                    <a:pt x="113" y="0"/>
                    <a:pt x="114" y="1"/>
                  </a:cubicBezTo>
                  <a:lnTo>
                    <a:pt x="134" y="3"/>
                  </a:lnTo>
                  <a:cubicBezTo>
                    <a:pt x="135" y="3"/>
                    <a:pt x="136" y="3"/>
                    <a:pt x="136" y="3"/>
                  </a:cubicBezTo>
                  <a:lnTo>
                    <a:pt x="155" y="9"/>
                  </a:lnTo>
                  <a:cubicBezTo>
                    <a:pt x="156" y="9"/>
                    <a:pt x="157" y="10"/>
                    <a:pt x="157" y="10"/>
                  </a:cubicBezTo>
                  <a:lnTo>
                    <a:pt x="174" y="19"/>
                  </a:lnTo>
                  <a:cubicBezTo>
                    <a:pt x="175" y="20"/>
                    <a:pt x="176" y="20"/>
                    <a:pt x="176" y="20"/>
                  </a:cubicBezTo>
                  <a:lnTo>
                    <a:pt x="191" y="33"/>
                  </a:lnTo>
                  <a:cubicBezTo>
                    <a:pt x="191" y="33"/>
                    <a:pt x="192" y="34"/>
                    <a:pt x="192" y="34"/>
                  </a:cubicBezTo>
                  <a:lnTo>
                    <a:pt x="205" y="49"/>
                  </a:lnTo>
                  <a:cubicBezTo>
                    <a:pt x="205" y="50"/>
                    <a:pt x="206" y="50"/>
                    <a:pt x="206" y="51"/>
                  </a:cubicBezTo>
                  <a:lnTo>
                    <a:pt x="215" y="68"/>
                  </a:lnTo>
                  <a:cubicBezTo>
                    <a:pt x="216" y="69"/>
                    <a:pt x="216" y="69"/>
                    <a:pt x="216" y="70"/>
                  </a:cubicBezTo>
                  <a:lnTo>
                    <a:pt x="222" y="89"/>
                  </a:lnTo>
                  <a:cubicBezTo>
                    <a:pt x="222" y="90"/>
                    <a:pt x="222" y="90"/>
                    <a:pt x="222" y="91"/>
                  </a:cubicBezTo>
                  <a:lnTo>
                    <a:pt x="224" y="111"/>
                  </a:lnTo>
                  <a:close/>
                  <a:moveTo>
                    <a:pt x="199" y="94"/>
                  </a:moveTo>
                  <a:lnTo>
                    <a:pt x="199" y="96"/>
                  </a:lnTo>
                  <a:lnTo>
                    <a:pt x="193" y="77"/>
                  </a:lnTo>
                  <a:lnTo>
                    <a:pt x="194" y="79"/>
                  </a:lnTo>
                  <a:lnTo>
                    <a:pt x="185" y="62"/>
                  </a:lnTo>
                  <a:lnTo>
                    <a:pt x="186" y="64"/>
                  </a:lnTo>
                  <a:lnTo>
                    <a:pt x="174" y="50"/>
                  </a:lnTo>
                  <a:lnTo>
                    <a:pt x="176" y="51"/>
                  </a:lnTo>
                  <a:lnTo>
                    <a:pt x="161" y="39"/>
                  </a:lnTo>
                  <a:lnTo>
                    <a:pt x="163" y="40"/>
                  </a:lnTo>
                  <a:lnTo>
                    <a:pt x="146" y="31"/>
                  </a:lnTo>
                  <a:lnTo>
                    <a:pt x="148" y="32"/>
                  </a:lnTo>
                  <a:lnTo>
                    <a:pt x="129" y="26"/>
                  </a:lnTo>
                  <a:lnTo>
                    <a:pt x="132" y="26"/>
                  </a:lnTo>
                  <a:lnTo>
                    <a:pt x="111" y="24"/>
                  </a:lnTo>
                  <a:lnTo>
                    <a:pt x="114" y="24"/>
                  </a:lnTo>
                  <a:lnTo>
                    <a:pt x="94" y="26"/>
                  </a:lnTo>
                  <a:lnTo>
                    <a:pt x="96" y="26"/>
                  </a:lnTo>
                  <a:lnTo>
                    <a:pt x="77" y="32"/>
                  </a:lnTo>
                  <a:lnTo>
                    <a:pt x="79" y="31"/>
                  </a:lnTo>
                  <a:lnTo>
                    <a:pt x="62" y="40"/>
                  </a:lnTo>
                  <a:lnTo>
                    <a:pt x="64" y="39"/>
                  </a:lnTo>
                  <a:lnTo>
                    <a:pt x="50" y="51"/>
                  </a:lnTo>
                  <a:lnTo>
                    <a:pt x="51" y="50"/>
                  </a:lnTo>
                  <a:lnTo>
                    <a:pt x="39" y="64"/>
                  </a:lnTo>
                  <a:lnTo>
                    <a:pt x="40" y="62"/>
                  </a:lnTo>
                  <a:lnTo>
                    <a:pt x="31" y="79"/>
                  </a:lnTo>
                  <a:lnTo>
                    <a:pt x="32" y="77"/>
                  </a:lnTo>
                  <a:lnTo>
                    <a:pt x="26" y="96"/>
                  </a:lnTo>
                  <a:lnTo>
                    <a:pt x="26" y="94"/>
                  </a:lnTo>
                  <a:lnTo>
                    <a:pt x="24" y="114"/>
                  </a:lnTo>
                  <a:lnTo>
                    <a:pt x="24" y="111"/>
                  </a:lnTo>
                  <a:lnTo>
                    <a:pt x="26" y="132"/>
                  </a:lnTo>
                  <a:lnTo>
                    <a:pt x="26" y="129"/>
                  </a:lnTo>
                  <a:lnTo>
                    <a:pt x="32" y="148"/>
                  </a:lnTo>
                  <a:lnTo>
                    <a:pt x="31" y="146"/>
                  </a:lnTo>
                  <a:lnTo>
                    <a:pt x="40" y="163"/>
                  </a:lnTo>
                  <a:lnTo>
                    <a:pt x="39" y="161"/>
                  </a:lnTo>
                  <a:lnTo>
                    <a:pt x="51" y="176"/>
                  </a:lnTo>
                  <a:lnTo>
                    <a:pt x="50" y="174"/>
                  </a:lnTo>
                  <a:lnTo>
                    <a:pt x="64" y="186"/>
                  </a:lnTo>
                  <a:lnTo>
                    <a:pt x="62" y="185"/>
                  </a:lnTo>
                  <a:lnTo>
                    <a:pt x="79" y="194"/>
                  </a:lnTo>
                  <a:lnTo>
                    <a:pt x="77" y="193"/>
                  </a:lnTo>
                  <a:lnTo>
                    <a:pt x="96" y="199"/>
                  </a:lnTo>
                  <a:lnTo>
                    <a:pt x="94" y="199"/>
                  </a:lnTo>
                  <a:lnTo>
                    <a:pt x="114" y="201"/>
                  </a:lnTo>
                  <a:lnTo>
                    <a:pt x="111" y="201"/>
                  </a:lnTo>
                  <a:lnTo>
                    <a:pt x="132" y="199"/>
                  </a:lnTo>
                  <a:lnTo>
                    <a:pt x="129" y="199"/>
                  </a:lnTo>
                  <a:lnTo>
                    <a:pt x="148" y="193"/>
                  </a:lnTo>
                  <a:lnTo>
                    <a:pt x="146" y="194"/>
                  </a:lnTo>
                  <a:lnTo>
                    <a:pt x="163" y="185"/>
                  </a:lnTo>
                  <a:lnTo>
                    <a:pt x="161" y="186"/>
                  </a:lnTo>
                  <a:lnTo>
                    <a:pt x="176" y="174"/>
                  </a:lnTo>
                  <a:lnTo>
                    <a:pt x="174" y="176"/>
                  </a:lnTo>
                  <a:lnTo>
                    <a:pt x="186" y="161"/>
                  </a:lnTo>
                  <a:lnTo>
                    <a:pt x="185" y="163"/>
                  </a:lnTo>
                  <a:lnTo>
                    <a:pt x="194" y="146"/>
                  </a:lnTo>
                  <a:lnTo>
                    <a:pt x="193" y="148"/>
                  </a:lnTo>
                  <a:lnTo>
                    <a:pt x="199" y="129"/>
                  </a:lnTo>
                  <a:lnTo>
                    <a:pt x="199" y="132"/>
                  </a:lnTo>
                  <a:lnTo>
                    <a:pt x="201" y="111"/>
                  </a:lnTo>
                  <a:lnTo>
                    <a:pt x="201" y="114"/>
                  </a:lnTo>
                  <a:lnTo>
                    <a:pt x="199" y="94"/>
                  </a:lnTo>
                  <a:close/>
                </a:path>
              </a:pathLst>
            </a:custGeom>
            <a:solidFill>
              <a:srgbClr val="E46C0A"/>
            </a:solidFill>
            <a:ln w="1588" cap="flat">
              <a:solidFill>
                <a:srgbClr val="E46C0A"/>
              </a:solidFill>
              <a:prstDash val="solid"/>
              <a:bevel/>
              <a:headEnd/>
              <a:tailEnd/>
            </a:ln>
          </p:spPr>
          <p:txBody>
            <a:bodyPr vert="vert270" wrap="square" lIns="91440" tIns="45720" rIns="91440" bIns="45720" numCol="1" anchor="t" anchorCtr="0" compatLnSpc="1">
              <a:prstTxWarp prst="textNoShape">
                <a:avLst/>
              </a:prstTxWarp>
            </a:bodyPr>
            <a:lstStyle/>
            <a:p>
              <a:endParaRPr lang="fr-FR" sz="1000" dirty="0"/>
            </a:p>
          </p:txBody>
        </p:sp>
        <p:sp>
          <p:nvSpPr>
            <p:cNvPr id="16527" name="Rectangle 199"/>
            <p:cNvSpPr>
              <a:spLocks noChangeArrowheads="1"/>
            </p:cNvSpPr>
            <p:nvPr/>
          </p:nvSpPr>
          <p:spPr bwMode="auto">
            <a:xfrm>
              <a:off x="8574836" y="4075112"/>
              <a:ext cx="47044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Pauvres</a:t>
              </a:r>
            </a:p>
          </p:txBody>
        </p:sp>
      </p:grpSp>
      <p:sp>
        <p:nvSpPr>
          <p:cNvPr id="402" name="el salvador"/>
          <p:cNvSpPr/>
          <p:nvPr/>
        </p:nvSpPr>
        <p:spPr>
          <a:xfrm>
            <a:off x="6244620" y="2317750"/>
            <a:ext cx="249846" cy="3395482"/>
          </a:xfrm>
          <a:prstGeom prst="rect">
            <a:avLst/>
          </a:prstGeom>
          <a:solidFill>
            <a:srgbClr val="FFC000">
              <a:alpha val="1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tLang="ko-KR" dirty="0"/>
          </a:p>
        </p:txBody>
      </p:sp>
    </p:spTree>
    <p:extLst>
      <p:ext uri="{BB962C8B-B14F-4D97-AF65-F5344CB8AC3E}">
        <p14:creationId xmlns:p14="http://schemas.microsoft.com/office/powerpoint/2010/main" val="411965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6529"/>
                                        </p:tgtEl>
                                        <p:attrNameLst>
                                          <p:attrName>style.visibility</p:attrName>
                                        </p:attrNameLst>
                                      </p:cBhvr>
                                      <p:to>
                                        <p:strVal val="visible"/>
                                      </p:to>
                                    </p:set>
                                    <p:animEffect transition="in" filter="wipe(down)">
                                      <p:cBhvr>
                                        <p:cTn id="11" dur="500"/>
                                        <p:tgtEl>
                                          <p:spTgt spid="16529"/>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402"/>
                                        </p:tgtEl>
                                        <p:attrNameLst>
                                          <p:attrName>style.visibility</p:attrName>
                                        </p:attrNameLst>
                                      </p:cBhvr>
                                      <p:to>
                                        <p:strVal val="visible"/>
                                      </p:to>
                                    </p:set>
                                    <p:animEffect transition="in" filter="box(in)">
                                      <p:cBhvr>
                                        <p:cTn id="16" dur="500"/>
                                        <p:tgtEl>
                                          <p:spTgt spid="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561975" y="593725"/>
            <a:ext cx="8229600" cy="854075"/>
          </a:xfrm>
        </p:spPr>
        <p:txBody>
          <a:bodyPr/>
          <a:lstStyle/>
          <a:p>
            <a:pPr marL="0" indent="0">
              <a:buNone/>
              <a:defRPr/>
            </a:pPr>
            <a:r>
              <a:rPr lang="fr-FR" altLang="en-US" sz="2200" b="1" dirty="0" smtClean="0">
                <a:latin typeface="+mj-lt"/>
              </a:rPr>
              <a:t>Un quart des jeunes des </a:t>
            </a:r>
            <a:r>
              <a:rPr lang="fr-FR" altLang="en-US" sz="2200" b="1" dirty="0">
                <a:latin typeface="+mj-lt"/>
              </a:rPr>
              <a:t>pays </a:t>
            </a:r>
            <a:r>
              <a:rPr lang="fr-FR" altLang="en-US" sz="2200" b="1" dirty="0" smtClean="0">
                <a:latin typeface="+mj-lt"/>
              </a:rPr>
              <a:t>pauvres âgés de 15 à 24 ans ne savent pas lire une phrase simple</a:t>
            </a:r>
          </a:p>
          <a:p>
            <a:pPr marL="0" indent="0">
              <a:buFont typeface="Wingdings" pitchFamily="2" charset="2"/>
              <a:buNone/>
              <a:defRPr/>
            </a:pPr>
            <a:endParaRPr lang="fr-FR" altLang="en-US" dirty="0" smtClean="0">
              <a:latin typeface="+mj-lt"/>
            </a:endParaRPr>
          </a:p>
          <a:p>
            <a:pPr marL="0" indent="0">
              <a:buFont typeface="Wingdings" pitchFamily="2" charset="2"/>
              <a:buNone/>
              <a:defRPr/>
            </a:pPr>
            <a:r>
              <a:rPr lang="fr-FR" altLang="en-US" dirty="0" smtClean="0">
                <a:latin typeface="+mj-lt"/>
              </a:rPr>
              <a:t/>
            </a:r>
            <a:br>
              <a:rPr lang="fr-FR" altLang="en-US" dirty="0" smtClean="0">
                <a:latin typeface="+mj-lt"/>
              </a:rPr>
            </a:br>
            <a:endParaRPr lang="fr-FR" altLang="en-US" dirty="0" smtClean="0">
              <a:latin typeface="+mj-lt"/>
            </a:endParaRPr>
          </a:p>
          <a:p>
            <a:pPr marL="0" indent="0">
              <a:buFont typeface="Wingdings" pitchFamily="2" charset="2"/>
              <a:buNone/>
              <a:defRPr/>
            </a:pPr>
            <a:endParaRPr lang="fr-FR" altLang="en-US" dirty="0" smtClean="0">
              <a:latin typeface="+mj-lt"/>
            </a:endParaRPr>
          </a:p>
        </p:txBody>
      </p:sp>
      <p:sp>
        <p:nvSpPr>
          <p:cNvPr id="17412" name="Title 1"/>
          <p:cNvSpPr>
            <a:spLocks noGrp="1"/>
          </p:cNvSpPr>
          <p:nvPr>
            <p:ph type="title" idx="4294967295"/>
          </p:nvPr>
        </p:nvSpPr>
        <p:spPr>
          <a:xfrm>
            <a:off x="380313" y="0"/>
            <a:ext cx="8850312" cy="493713"/>
          </a:xfrm>
        </p:spPr>
        <p:txBody>
          <a:bodyPr>
            <a:normAutofit/>
          </a:bodyPr>
          <a:lstStyle/>
          <a:p>
            <a:r>
              <a:rPr lang="fr-FR" altLang="en-US" sz="2400" b="1" dirty="0" smtClean="0">
                <a:solidFill>
                  <a:schemeClr val="bg1"/>
                </a:solidFill>
              </a:rPr>
              <a:t>Une éducation de mauvaise qualité produit de l’analphabétisme</a:t>
            </a:r>
          </a:p>
        </p:txBody>
      </p:sp>
      <p:sp>
        <p:nvSpPr>
          <p:cNvPr id="3" name="Rectangle 2"/>
          <p:cNvSpPr/>
          <p:nvPr/>
        </p:nvSpPr>
        <p:spPr>
          <a:xfrm>
            <a:off x="877689" y="1352550"/>
            <a:ext cx="1970286"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77689" y="1352550"/>
            <a:ext cx="7439025" cy="5258204"/>
          </a:xfrm>
          <a:prstGeom prst="rect">
            <a:avLst/>
          </a:prstGeom>
        </p:spPr>
      </p:pic>
      <p:sp>
        <p:nvSpPr>
          <p:cNvPr id="7" name="Sous-titre 2"/>
          <p:cNvSpPr txBox="1">
            <a:spLocks/>
          </p:cNvSpPr>
          <p:nvPr/>
        </p:nvSpPr>
        <p:spPr bwMode="auto">
          <a:xfrm>
            <a:off x="2170176" y="5955434"/>
            <a:ext cx="1945052" cy="652272"/>
          </a:xfrm>
          <a:prstGeom prst="rect">
            <a:avLst/>
          </a:prstGeom>
          <a:solidFill>
            <a:schemeClr val="bg1"/>
          </a:solidFill>
          <a:ln w="9525">
            <a:solidFill>
              <a:schemeClr val="bg1"/>
            </a:solidFill>
            <a:miter lim="800000"/>
            <a:headEnd/>
            <a:tailEnd/>
          </a:ln>
        </p:spPr>
        <p:txBody>
          <a:bodyPr vert="horz" wrap="square" lIns="0" tIns="0" rIns="0" bIns="0" numCol="1" anchor="t" anchorCtr="0" compatLnSpc="1">
            <a:prstTxWarp prst="textNoShape">
              <a:avLst/>
            </a:prstTxWarp>
          </a:bodyPr>
          <a:lstStyle>
            <a:lvl1pPr marL="0" indent="0" algn="ctr" rtl="0" eaLnBrk="0" fontAlgn="base" hangingPunct="0">
              <a:spcBef>
                <a:spcPts val="1200"/>
              </a:spcBef>
              <a:spcAft>
                <a:spcPct val="0"/>
              </a:spcAft>
              <a:buClr>
                <a:srgbClr val="7030A0"/>
              </a:buClr>
              <a:buFont typeface="Wingdings" pitchFamily="2" charset="2"/>
              <a:buNone/>
              <a:defRPr sz="3200">
                <a:solidFill>
                  <a:schemeClr val="tx1"/>
                </a:solidFill>
                <a:latin typeface="Calibri" pitchFamily="34" charset="0"/>
                <a:ea typeface="+mn-ea"/>
                <a:cs typeface="+mn-cs"/>
              </a:defRPr>
            </a:lvl1pPr>
            <a:lvl2pPr marL="457200" indent="0" algn="ctr" rtl="0" eaLnBrk="0" fontAlgn="base" hangingPunct="0">
              <a:spcBef>
                <a:spcPct val="20000"/>
              </a:spcBef>
              <a:spcAft>
                <a:spcPct val="0"/>
              </a:spcAft>
              <a:buClr>
                <a:srgbClr val="7030A0"/>
              </a:buClr>
              <a:buNone/>
              <a:defRPr sz="2800">
                <a:solidFill>
                  <a:schemeClr val="tx1"/>
                </a:solidFill>
                <a:latin typeface="Calibri" pitchFamily="34" charset="0"/>
              </a:defRPr>
            </a:lvl2pPr>
            <a:lvl3pPr marL="914400" indent="0" algn="ctr" rtl="0" eaLnBrk="0" fontAlgn="base" hangingPunct="0">
              <a:spcBef>
                <a:spcPct val="20000"/>
              </a:spcBef>
              <a:spcAft>
                <a:spcPct val="0"/>
              </a:spcAft>
              <a:buClr>
                <a:srgbClr val="7030A0"/>
              </a:buClr>
              <a:buNone/>
              <a:defRPr sz="2400">
                <a:solidFill>
                  <a:schemeClr val="tx1"/>
                </a:solidFill>
                <a:latin typeface="Calibri" pitchFamily="34" charset="0"/>
              </a:defRPr>
            </a:lvl3pPr>
            <a:lvl4pPr marL="1371600" indent="0" algn="ctr" rtl="0" eaLnBrk="0" fontAlgn="base" hangingPunct="0">
              <a:spcBef>
                <a:spcPct val="20000"/>
              </a:spcBef>
              <a:spcAft>
                <a:spcPct val="0"/>
              </a:spcAft>
              <a:buClr>
                <a:srgbClr val="7030A0"/>
              </a:buClr>
              <a:buNone/>
              <a:defRPr sz="2000">
                <a:solidFill>
                  <a:schemeClr val="tx1"/>
                </a:solidFill>
                <a:latin typeface="Calibri" pitchFamily="34" charset="0"/>
              </a:defRPr>
            </a:lvl4pPr>
            <a:lvl5pPr marL="1828800" indent="0" algn="ctr" rtl="0" eaLnBrk="0" fontAlgn="base" hangingPunct="0">
              <a:spcBef>
                <a:spcPct val="20000"/>
              </a:spcBef>
              <a:spcAft>
                <a:spcPct val="0"/>
              </a:spcAft>
              <a:buClr>
                <a:srgbClr val="7030A0"/>
              </a:buClr>
              <a:buNone/>
              <a:defRPr sz="2000">
                <a:solidFill>
                  <a:schemeClr val="tx1"/>
                </a:solidFill>
                <a:latin typeface="Calibri"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a:spcBef>
                <a:spcPts val="1800"/>
              </a:spcBef>
            </a:pPr>
            <a:r>
              <a:rPr lang="fr-FR" sz="1400" b="1" kern="0" dirty="0" smtClean="0">
                <a:latin typeface="+mj-lt"/>
              </a:rPr>
              <a:t>25 % </a:t>
            </a:r>
            <a:r>
              <a:rPr lang="fr-FR" sz="1100" dirty="0">
                <a:latin typeface="+mj-lt"/>
              </a:rPr>
              <a:t>des jeunes issus de pays à revenu faible ou moyen inférieur sont analphabètes</a:t>
            </a:r>
            <a:endParaRPr lang="fr-FR" sz="1100" kern="0" dirty="0">
              <a:latin typeface="+mj-lt"/>
            </a:endParaRPr>
          </a:p>
        </p:txBody>
      </p:sp>
      <p:sp>
        <p:nvSpPr>
          <p:cNvPr id="5" name="Parallélogramme 4"/>
          <p:cNvSpPr/>
          <p:nvPr/>
        </p:nvSpPr>
        <p:spPr>
          <a:xfrm>
            <a:off x="2048256" y="2293620"/>
            <a:ext cx="2179320" cy="759460"/>
          </a:xfrm>
          <a:prstGeom prst="parallelogram">
            <a:avLst>
              <a:gd name="adj" fmla="val 86858"/>
            </a:avLst>
          </a:prstGeom>
          <a:solidFill>
            <a:srgbClr val="AF014C"/>
          </a:solidFill>
          <a:ln>
            <a:solidFill>
              <a:srgbClr val="AF0143"/>
            </a:solidFill>
          </a:ln>
        </p:spPr>
        <p:style>
          <a:lnRef idx="2">
            <a:schemeClr val="dk1"/>
          </a:lnRef>
          <a:fillRef idx="1001">
            <a:schemeClr val="lt1"/>
          </a:fillRef>
          <a:effectRef idx="0">
            <a:schemeClr val="dk1"/>
          </a:effectRef>
          <a:fontRef idx="minor">
            <a:schemeClr val="dk1"/>
          </a:fontRef>
        </p:style>
        <p:txBody>
          <a:bodyPr lIns="216000" tIns="0" rIns="0" bIns="0" rtlCol="0" anchor="ctr">
            <a:scene3d>
              <a:camera prst="orthographicFront"/>
              <a:lightRig rig="threePt" dir="t"/>
            </a:scene3d>
            <a:sp3d contourW="12700">
              <a:contourClr>
                <a:schemeClr val="bg1"/>
              </a:contourClr>
            </a:sp3d>
          </a:bodyPr>
          <a:lstStyle/>
          <a:p>
            <a:r>
              <a:rPr lang="fr-FR" sz="1300" b="1" dirty="0" smtClean="0">
                <a:solidFill>
                  <a:schemeClr val="bg1"/>
                </a:solidFill>
                <a:latin typeface="Arial" panose="020B0604020202020204" pitchFamily="34" charset="0"/>
              </a:rPr>
              <a:t>175</a:t>
            </a:r>
            <a:r>
              <a:rPr lang="fr-FR" sz="900" dirty="0" smtClean="0">
                <a:solidFill>
                  <a:schemeClr val="bg1"/>
                </a:solidFill>
                <a:latin typeface="Arial" panose="020B0604020202020204" pitchFamily="34" charset="0"/>
              </a:rPr>
              <a:t> millions de jeunes des pays à revenu faible et moyen inférieur ne savent pas lire</a:t>
            </a:r>
            <a:r>
              <a:rPr lang="fr-FR" sz="1100" b="1" cap="all" dirty="0" smtClean="0">
                <a:ln w="9000" cmpd="sng">
                  <a:solidFill>
                    <a:schemeClr val="accent4">
                      <a:shade val="50000"/>
                      <a:satMod val="120000"/>
                    </a:schemeClr>
                  </a:solidFill>
                  <a:prstDash val="solid"/>
                </a:ln>
                <a:solidFill>
                  <a:schemeClr val="bg1"/>
                </a:solidFill>
                <a:effectLst>
                  <a:outerShdw blurRad="50800" dist="50800" dir="5400000" algn="ctr" rotWithShape="0">
                    <a:schemeClr val="tx1"/>
                  </a:outerShdw>
                  <a:reflection blurRad="12700" stA="28000" endPos="45000" dist="1000" dir="5400000" sy="-100000" algn="bl" rotWithShape="0"/>
                </a:effectLst>
              </a:rPr>
              <a:t> </a:t>
            </a:r>
            <a:endParaRPr lang="fr-FR" sz="1100" b="1" cap="all" dirty="0">
              <a:ln w="9000" cmpd="sng">
                <a:solidFill>
                  <a:schemeClr val="accent4">
                    <a:shade val="50000"/>
                    <a:satMod val="120000"/>
                  </a:schemeClr>
                </a:solidFill>
                <a:prstDash val="solid"/>
              </a:ln>
              <a:solidFill>
                <a:schemeClr val="bg1"/>
              </a:solidFill>
              <a:effectLst>
                <a:outerShdw blurRad="50800" dist="50800" dir="5400000" algn="ctr" rotWithShape="0">
                  <a:schemeClr val="tx1"/>
                </a:outerShdw>
                <a:reflection blurRad="12700" stA="28000" endPos="45000" dist="1000" dir="5400000" sy="-100000" algn="bl" rotWithShape="0"/>
              </a:effectLst>
            </a:endParaRPr>
          </a:p>
        </p:txBody>
      </p:sp>
      <p:sp>
        <p:nvSpPr>
          <p:cNvPr id="9" name="Sous-titre 2"/>
          <p:cNvSpPr txBox="1">
            <a:spLocks/>
          </p:cNvSpPr>
          <p:nvPr/>
        </p:nvSpPr>
        <p:spPr bwMode="auto">
          <a:xfrm>
            <a:off x="6565820" y="3196336"/>
            <a:ext cx="901780" cy="162560"/>
          </a:xfrm>
          <a:prstGeom prst="rect">
            <a:avLst/>
          </a:prstGeom>
          <a:solidFill>
            <a:srgbClr val="632B8D"/>
          </a:solidFill>
          <a:ln w="9525">
            <a:noFill/>
            <a:miter lim="800000"/>
            <a:headEnd/>
            <a:tailEnd/>
          </a:ln>
        </p:spPr>
        <p:txBody>
          <a:bodyPr vert="horz" wrap="square" lIns="0" tIns="0" rIns="0" bIns="0" numCol="1" anchor="t" anchorCtr="0" compatLnSpc="1">
            <a:prstTxWarp prst="textNoShape">
              <a:avLst/>
            </a:prstTxWarp>
          </a:bodyPr>
          <a:lstStyle>
            <a:lvl1pPr marL="0" indent="0" algn="ctr" rtl="0" eaLnBrk="0" fontAlgn="base" hangingPunct="0">
              <a:spcBef>
                <a:spcPts val="1200"/>
              </a:spcBef>
              <a:spcAft>
                <a:spcPct val="0"/>
              </a:spcAft>
              <a:buClr>
                <a:srgbClr val="7030A0"/>
              </a:buClr>
              <a:buFont typeface="Wingdings" pitchFamily="2" charset="2"/>
              <a:buNone/>
              <a:defRPr sz="3200">
                <a:solidFill>
                  <a:schemeClr val="tx1"/>
                </a:solidFill>
                <a:latin typeface="Calibri" pitchFamily="34" charset="0"/>
                <a:ea typeface="+mn-ea"/>
                <a:cs typeface="+mn-cs"/>
              </a:defRPr>
            </a:lvl1pPr>
            <a:lvl2pPr marL="457200" indent="0" algn="ctr" rtl="0" eaLnBrk="0" fontAlgn="base" hangingPunct="0">
              <a:spcBef>
                <a:spcPct val="20000"/>
              </a:spcBef>
              <a:spcAft>
                <a:spcPct val="0"/>
              </a:spcAft>
              <a:buClr>
                <a:srgbClr val="7030A0"/>
              </a:buClr>
              <a:buNone/>
              <a:defRPr sz="2800">
                <a:solidFill>
                  <a:schemeClr val="tx1"/>
                </a:solidFill>
                <a:latin typeface="Calibri" pitchFamily="34" charset="0"/>
              </a:defRPr>
            </a:lvl2pPr>
            <a:lvl3pPr marL="914400" indent="0" algn="ctr" rtl="0" eaLnBrk="0" fontAlgn="base" hangingPunct="0">
              <a:spcBef>
                <a:spcPct val="20000"/>
              </a:spcBef>
              <a:spcAft>
                <a:spcPct val="0"/>
              </a:spcAft>
              <a:buClr>
                <a:srgbClr val="7030A0"/>
              </a:buClr>
              <a:buNone/>
              <a:defRPr sz="2400">
                <a:solidFill>
                  <a:schemeClr val="tx1"/>
                </a:solidFill>
                <a:latin typeface="Calibri" pitchFamily="34" charset="0"/>
              </a:defRPr>
            </a:lvl3pPr>
            <a:lvl4pPr marL="1371600" indent="0" algn="ctr" rtl="0" eaLnBrk="0" fontAlgn="base" hangingPunct="0">
              <a:spcBef>
                <a:spcPct val="20000"/>
              </a:spcBef>
              <a:spcAft>
                <a:spcPct val="0"/>
              </a:spcAft>
              <a:buClr>
                <a:srgbClr val="7030A0"/>
              </a:buClr>
              <a:buNone/>
              <a:defRPr sz="2000">
                <a:solidFill>
                  <a:schemeClr val="tx1"/>
                </a:solidFill>
                <a:latin typeface="Calibri" pitchFamily="34" charset="0"/>
              </a:defRPr>
            </a:lvl4pPr>
            <a:lvl5pPr marL="1828800" indent="0" algn="ctr" rtl="0" eaLnBrk="0" fontAlgn="base" hangingPunct="0">
              <a:spcBef>
                <a:spcPct val="20000"/>
              </a:spcBef>
              <a:spcAft>
                <a:spcPct val="0"/>
              </a:spcAft>
              <a:buClr>
                <a:srgbClr val="7030A0"/>
              </a:buClr>
              <a:buNone/>
              <a:defRPr sz="2000">
                <a:solidFill>
                  <a:schemeClr val="tx1"/>
                </a:solidFill>
                <a:latin typeface="Calibri"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spcBef>
                <a:spcPts val="1800"/>
              </a:spcBef>
            </a:pPr>
            <a:r>
              <a:rPr lang="fr-FR" sz="900" dirty="0">
                <a:solidFill>
                  <a:schemeClr val="bg1"/>
                </a:solidFill>
              </a:rPr>
              <a:t>Les jeunes femmes</a:t>
            </a:r>
            <a:endParaRPr lang="fr-FR" sz="900" kern="0" dirty="0">
              <a:solidFill>
                <a:schemeClr val="bg1"/>
              </a:solidFill>
              <a:latin typeface="Arial" panose="020B0604020202020204" pitchFamily="34" charset="0"/>
            </a:endParaRPr>
          </a:p>
        </p:txBody>
      </p:sp>
      <p:sp>
        <p:nvSpPr>
          <p:cNvPr id="10" name="Sous-titre 2"/>
          <p:cNvSpPr txBox="1">
            <a:spLocks/>
          </p:cNvSpPr>
          <p:nvPr/>
        </p:nvSpPr>
        <p:spPr bwMode="auto">
          <a:xfrm>
            <a:off x="5004816" y="5955434"/>
            <a:ext cx="1932432" cy="506326"/>
          </a:xfrm>
          <a:prstGeom prst="rect">
            <a:avLst/>
          </a:prstGeom>
          <a:solidFill>
            <a:schemeClr val="bg1"/>
          </a:solidFill>
          <a:ln w="9525">
            <a:solidFill>
              <a:schemeClr val="bg1"/>
            </a:solidFill>
            <a:miter lim="800000"/>
            <a:headEnd/>
            <a:tailEnd/>
          </a:ln>
        </p:spPr>
        <p:txBody>
          <a:bodyPr vert="horz" wrap="square" lIns="0" tIns="0" rIns="0" bIns="0" numCol="1" anchor="t" anchorCtr="0" compatLnSpc="1">
            <a:prstTxWarp prst="textNoShape">
              <a:avLst/>
            </a:prstTxWarp>
          </a:bodyPr>
          <a:lstStyle>
            <a:lvl1pPr marL="0" indent="0" algn="ctr" rtl="0" eaLnBrk="0" fontAlgn="base" hangingPunct="0">
              <a:spcBef>
                <a:spcPts val="1200"/>
              </a:spcBef>
              <a:spcAft>
                <a:spcPct val="0"/>
              </a:spcAft>
              <a:buClr>
                <a:srgbClr val="7030A0"/>
              </a:buClr>
              <a:buFont typeface="Wingdings" pitchFamily="2" charset="2"/>
              <a:buNone/>
              <a:defRPr sz="3200">
                <a:solidFill>
                  <a:schemeClr val="tx1"/>
                </a:solidFill>
                <a:latin typeface="Calibri" pitchFamily="34" charset="0"/>
                <a:ea typeface="+mn-ea"/>
                <a:cs typeface="+mn-cs"/>
              </a:defRPr>
            </a:lvl1pPr>
            <a:lvl2pPr marL="457200" indent="0" algn="ctr" rtl="0" eaLnBrk="0" fontAlgn="base" hangingPunct="0">
              <a:spcBef>
                <a:spcPct val="20000"/>
              </a:spcBef>
              <a:spcAft>
                <a:spcPct val="0"/>
              </a:spcAft>
              <a:buClr>
                <a:srgbClr val="7030A0"/>
              </a:buClr>
              <a:buNone/>
              <a:defRPr sz="2800">
                <a:solidFill>
                  <a:schemeClr val="tx1"/>
                </a:solidFill>
                <a:latin typeface="Calibri" pitchFamily="34" charset="0"/>
              </a:defRPr>
            </a:lvl2pPr>
            <a:lvl3pPr marL="914400" indent="0" algn="ctr" rtl="0" eaLnBrk="0" fontAlgn="base" hangingPunct="0">
              <a:spcBef>
                <a:spcPct val="20000"/>
              </a:spcBef>
              <a:spcAft>
                <a:spcPct val="0"/>
              </a:spcAft>
              <a:buClr>
                <a:srgbClr val="7030A0"/>
              </a:buClr>
              <a:buNone/>
              <a:defRPr sz="2400">
                <a:solidFill>
                  <a:schemeClr val="tx1"/>
                </a:solidFill>
                <a:latin typeface="Calibri" pitchFamily="34" charset="0"/>
              </a:defRPr>
            </a:lvl3pPr>
            <a:lvl4pPr marL="1371600" indent="0" algn="ctr" rtl="0" eaLnBrk="0" fontAlgn="base" hangingPunct="0">
              <a:spcBef>
                <a:spcPct val="20000"/>
              </a:spcBef>
              <a:spcAft>
                <a:spcPct val="0"/>
              </a:spcAft>
              <a:buClr>
                <a:srgbClr val="7030A0"/>
              </a:buClr>
              <a:buNone/>
              <a:defRPr sz="2000">
                <a:solidFill>
                  <a:schemeClr val="tx1"/>
                </a:solidFill>
                <a:latin typeface="Calibri" pitchFamily="34" charset="0"/>
              </a:defRPr>
            </a:lvl4pPr>
            <a:lvl5pPr marL="1828800" indent="0" algn="ctr" rtl="0" eaLnBrk="0" fontAlgn="base" hangingPunct="0">
              <a:spcBef>
                <a:spcPct val="20000"/>
              </a:spcBef>
              <a:spcAft>
                <a:spcPct val="0"/>
              </a:spcAft>
              <a:buClr>
                <a:srgbClr val="7030A0"/>
              </a:buClr>
              <a:buNone/>
              <a:defRPr sz="2000">
                <a:solidFill>
                  <a:schemeClr val="tx1"/>
                </a:solidFill>
                <a:latin typeface="Calibri"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a:spcBef>
                <a:spcPts val="1800"/>
              </a:spcBef>
            </a:pPr>
            <a:r>
              <a:rPr lang="fr-FR" sz="1100" dirty="0">
                <a:latin typeface="+mj-lt"/>
              </a:rPr>
              <a:t>En Afrique subsaharienne, </a:t>
            </a:r>
            <a:r>
              <a:rPr lang="fr-FR" sz="1400" b="1" dirty="0">
                <a:latin typeface="+mj-lt"/>
              </a:rPr>
              <a:t>40 %</a:t>
            </a:r>
            <a:r>
              <a:rPr lang="fr-FR" sz="1100" dirty="0">
                <a:latin typeface="+mj-lt"/>
              </a:rPr>
              <a:t> des jeunes sont analphabètes</a:t>
            </a:r>
            <a:endParaRPr lang="fr-FR" sz="1100" kern="0" dirty="0">
              <a:latin typeface="+mj-lt"/>
            </a:endParaRPr>
          </a:p>
        </p:txBody>
      </p:sp>
      <p:sp>
        <p:nvSpPr>
          <p:cNvPr id="11" name="Sous-titre 2"/>
          <p:cNvSpPr txBox="1">
            <a:spLocks/>
          </p:cNvSpPr>
          <p:nvPr/>
        </p:nvSpPr>
        <p:spPr bwMode="auto">
          <a:xfrm>
            <a:off x="4930140" y="2111502"/>
            <a:ext cx="1341120" cy="1533144"/>
          </a:xfrm>
          <a:prstGeom prst="rect">
            <a:avLst/>
          </a:prstGeom>
          <a:solidFill>
            <a:schemeClr val="bg1"/>
          </a:solidFill>
          <a:ln w="9525">
            <a:solidFill>
              <a:schemeClr val="bg1"/>
            </a:solidFill>
            <a:miter lim="800000"/>
            <a:headEnd/>
            <a:tailEnd/>
          </a:ln>
        </p:spPr>
        <p:txBody>
          <a:bodyPr vert="horz" wrap="square" lIns="0" tIns="0" rIns="0" bIns="0" numCol="1" anchor="t" anchorCtr="0" compatLnSpc="1">
            <a:prstTxWarp prst="textNoShape">
              <a:avLst/>
            </a:prstTxWarp>
          </a:bodyPr>
          <a:lstStyle>
            <a:lvl1pPr marL="0" indent="0" algn="ctr" rtl="0" eaLnBrk="0" fontAlgn="base" hangingPunct="0">
              <a:spcBef>
                <a:spcPts val="1200"/>
              </a:spcBef>
              <a:spcAft>
                <a:spcPct val="0"/>
              </a:spcAft>
              <a:buClr>
                <a:srgbClr val="7030A0"/>
              </a:buClr>
              <a:buFont typeface="Wingdings" pitchFamily="2" charset="2"/>
              <a:buNone/>
              <a:defRPr sz="3200">
                <a:solidFill>
                  <a:schemeClr val="tx1"/>
                </a:solidFill>
                <a:latin typeface="Calibri" pitchFamily="34" charset="0"/>
                <a:ea typeface="+mn-ea"/>
                <a:cs typeface="+mn-cs"/>
              </a:defRPr>
            </a:lvl1pPr>
            <a:lvl2pPr marL="457200" indent="0" algn="ctr" rtl="0" eaLnBrk="0" fontAlgn="base" hangingPunct="0">
              <a:spcBef>
                <a:spcPct val="20000"/>
              </a:spcBef>
              <a:spcAft>
                <a:spcPct val="0"/>
              </a:spcAft>
              <a:buClr>
                <a:srgbClr val="7030A0"/>
              </a:buClr>
              <a:buNone/>
              <a:defRPr sz="2800">
                <a:solidFill>
                  <a:schemeClr val="tx1"/>
                </a:solidFill>
                <a:latin typeface="Calibri" pitchFamily="34" charset="0"/>
              </a:defRPr>
            </a:lvl2pPr>
            <a:lvl3pPr marL="914400" indent="0" algn="ctr" rtl="0" eaLnBrk="0" fontAlgn="base" hangingPunct="0">
              <a:spcBef>
                <a:spcPct val="20000"/>
              </a:spcBef>
              <a:spcAft>
                <a:spcPct val="0"/>
              </a:spcAft>
              <a:buClr>
                <a:srgbClr val="7030A0"/>
              </a:buClr>
              <a:buNone/>
              <a:defRPr sz="2400">
                <a:solidFill>
                  <a:schemeClr val="tx1"/>
                </a:solidFill>
                <a:latin typeface="Calibri" pitchFamily="34" charset="0"/>
              </a:defRPr>
            </a:lvl3pPr>
            <a:lvl4pPr marL="1371600" indent="0" algn="ctr" rtl="0" eaLnBrk="0" fontAlgn="base" hangingPunct="0">
              <a:spcBef>
                <a:spcPct val="20000"/>
              </a:spcBef>
              <a:spcAft>
                <a:spcPct val="0"/>
              </a:spcAft>
              <a:buClr>
                <a:srgbClr val="7030A0"/>
              </a:buClr>
              <a:buNone/>
              <a:defRPr sz="2000">
                <a:solidFill>
                  <a:schemeClr val="tx1"/>
                </a:solidFill>
                <a:latin typeface="Calibri" pitchFamily="34" charset="0"/>
              </a:defRPr>
            </a:lvl4pPr>
            <a:lvl5pPr marL="1828800" indent="0" algn="ctr" rtl="0" eaLnBrk="0" fontAlgn="base" hangingPunct="0">
              <a:spcBef>
                <a:spcPct val="20000"/>
              </a:spcBef>
              <a:spcAft>
                <a:spcPct val="0"/>
              </a:spcAft>
              <a:buClr>
                <a:srgbClr val="7030A0"/>
              </a:buClr>
              <a:buNone/>
              <a:defRPr sz="2000">
                <a:solidFill>
                  <a:schemeClr val="tx1"/>
                </a:solidFill>
                <a:latin typeface="Calibri"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a:spcBef>
                <a:spcPts val="1800"/>
              </a:spcBef>
            </a:pPr>
            <a:r>
              <a:rPr lang="fr-FR" sz="1200" dirty="0">
                <a:latin typeface="+mj-lt"/>
              </a:rPr>
              <a:t>Malgré de récents progrès en matière d’éducation des filles, une génération de jeunes femmes est laissée pour </a:t>
            </a:r>
            <a:r>
              <a:rPr lang="fr-FR" sz="1200" dirty="0" smtClean="0">
                <a:latin typeface="+mj-lt"/>
              </a:rPr>
              <a:t>compte</a:t>
            </a:r>
            <a:endParaRPr lang="fr-FR" sz="1100" kern="0" dirty="0">
              <a:latin typeface="+mj-lt"/>
            </a:endParaRPr>
          </a:p>
        </p:txBody>
      </p:sp>
      <p:sp>
        <p:nvSpPr>
          <p:cNvPr id="12" name="Sous-titre 2"/>
          <p:cNvSpPr txBox="1">
            <a:spLocks/>
          </p:cNvSpPr>
          <p:nvPr/>
        </p:nvSpPr>
        <p:spPr bwMode="auto">
          <a:xfrm>
            <a:off x="6559724" y="3418840"/>
            <a:ext cx="901780" cy="162560"/>
          </a:xfrm>
          <a:prstGeom prst="rect">
            <a:avLst/>
          </a:prstGeom>
          <a:solidFill>
            <a:srgbClr val="632B8D"/>
          </a:solidFill>
          <a:ln w="9525">
            <a:noFill/>
            <a:miter lim="800000"/>
            <a:headEnd/>
            <a:tailEnd/>
          </a:ln>
        </p:spPr>
        <p:txBody>
          <a:bodyPr vert="horz" wrap="square" lIns="0" tIns="0" rIns="0" bIns="0" numCol="1" anchor="t" anchorCtr="0" compatLnSpc="1">
            <a:prstTxWarp prst="textNoShape">
              <a:avLst/>
            </a:prstTxWarp>
          </a:bodyPr>
          <a:lstStyle>
            <a:lvl1pPr marL="0" indent="0" algn="ctr" rtl="0" eaLnBrk="0" fontAlgn="base" hangingPunct="0">
              <a:spcBef>
                <a:spcPts val="1200"/>
              </a:spcBef>
              <a:spcAft>
                <a:spcPct val="0"/>
              </a:spcAft>
              <a:buClr>
                <a:srgbClr val="7030A0"/>
              </a:buClr>
              <a:buFont typeface="Wingdings" pitchFamily="2" charset="2"/>
              <a:buNone/>
              <a:defRPr sz="3200">
                <a:solidFill>
                  <a:schemeClr val="tx1"/>
                </a:solidFill>
                <a:latin typeface="Calibri" pitchFamily="34" charset="0"/>
                <a:ea typeface="+mn-ea"/>
                <a:cs typeface="+mn-cs"/>
              </a:defRPr>
            </a:lvl1pPr>
            <a:lvl2pPr marL="457200" indent="0" algn="ctr" rtl="0" eaLnBrk="0" fontAlgn="base" hangingPunct="0">
              <a:spcBef>
                <a:spcPct val="20000"/>
              </a:spcBef>
              <a:spcAft>
                <a:spcPct val="0"/>
              </a:spcAft>
              <a:buClr>
                <a:srgbClr val="7030A0"/>
              </a:buClr>
              <a:buNone/>
              <a:defRPr sz="2800">
                <a:solidFill>
                  <a:schemeClr val="tx1"/>
                </a:solidFill>
                <a:latin typeface="Calibri" pitchFamily="34" charset="0"/>
              </a:defRPr>
            </a:lvl2pPr>
            <a:lvl3pPr marL="914400" indent="0" algn="ctr" rtl="0" eaLnBrk="0" fontAlgn="base" hangingPunct="0">
              <a:spcBef>
                <a:spcPct val="20000"/>
              </a:spcBef>
              <a:spcAft>
                <a:spcPct val="0"/>
              </a:spcAft>
              <a:buClr>
                <a:srgbClr val="7030A0"/>
              </a:buClr>
              <a:buNone/>
              <a:defRPr sz="2400">
                <a:solidFill>
                  <a:schemeClr val="tx1"/>
                </a:solidFill>
                <a:latin typeface="Calibri" pitchFamily="34" charset="0"/>
              </a:defRPr>
            </a:lvl3pPr>
            <a:lvl4pPr marL="1371600" indent="0" algn="ctr" rtl="0" eaLnBrk="0" fontAlgn="base" hangingPunct="0">
              <a:spcBef>
                <a:spcPct val="20000"/>
              </a:spcBef>
              <a:spcAft>
                <a:spcPct val="0"/>
              </a:spcAft>
              <a:buClr>
                <a:srgbClr val="7030A0"/>
              </a:buClr>
              <a:buNone/>
              <a:defRPr sz="2000">
                <a:solidFill>
                  <a:schemeClr val="tx1"/>
                </a:solidFill>
                <a:latin typeface="Calibri" pitchFamily="34" charset="0"/>
              </a:defRPr>
            </a:lvl4pPr>
            <a:lvl5pPr marL="1828800" indent="0" algn="ctr" rtl="0" eaLnBrk="0" fontAlgn="base" hangingPunct="0">
              <a:spcBef>
                <a:spcPct val="20000"/>
              </a:spcBef>
              <a:spcAft>
                <a:spcPct val="0"/>
              </a:spcAft>
              <a:buClr>
                <a:srgbClr val="7030A0"/>
              </a:buClr>
              <a:buNone/>
              <a:defRPr sz="2000">
                <a:solidFill>
                  <a:schemeClr val="tx1"/>
                </a:solidFill>
                <a:latin typeface="Calibri"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spcBef>
                <a:spcPts val="1800"/>
              </a:spcBef>
            </a:pPr>
            <a:r>
              <a:rPr lang="fr-FR" sz="900" dirty="0">
                <a:solidFill>
                  <a:schemeClr val="bg1"/>
                </a:solidFill>
              </a:rPr>
              <a:t>représentent</a:t>
            </a:r>
            <a:endParaRPr lang="fr-FR" sz="900" kern="0" dirty="0">
              <a:solidFill>
                <a:schemeClr val="bg1"/>
              </a:solidFill>
              <a:latin typeface="Arial" panose="020B0604020202020204" pitchFamily="34" charset="0"/>
            </a:endParaRPr>
          </a:p>
        </p:txBody>
      </p:sp>
      <p:sp>
        <p:nvSpPr>
          <p:cNvPr id="13" name="Sous-titre 2"/>
          <p:cNvSpPr txBox="1">
            <a:spLocks/>
          </p:cNvSpPr>
          <p:nvPr/>
        </p:nvSpPr>
        <p:spPr bwMode="auto">
          <a:xfrm>
            <a:off x="6604635" y="3638550"/>
            <a:ext cx="816102" cy="179832"/>
          </a:xfrm>
          <a:prstGeom prst="rect">
            <a:avLst/>
          </a:prstGeom>
          <a:solidFill>
            <a:srgbClr val="632B8D"/>
          </a:solidFill>
          <a:ln w="9525">
            <a:noFill/>
            <a:miter lim="800000"/>
            <a:headEnd/>
            <a:tailEnd/>
          </a:ln>
        </p:spPr>
        <p:txBody>
          <a:bodyPr vert="horz" wrap="square" lIns="0" tIns="0" rIns="0" bIns="0" numCol="1" anchor="t" anchorCtr="0" compatLnSpc="1">
            <a:prstTxWarp prst="textNoShape">
              <a:avLst/>
            </a:prstTxWarp>
          </a:bodyPr>
          <a:lstStyle>
            <a:lvl1pPr marL="0" indent="0" algn="ctr" rtl="0" eaLnBrk="0" fontAlgn="base" hangingPunct="0">
              <a:spcBef>
                <a:spcPts val="1200"/>
              </a:spcBef>
              <a:spcAft>
                <a:spcPct val="0"/>
              </a:spcAft>
              <a:buClr>
                <a:srgbClr val="7030A0"/>
              </a:buClr>
              <a:buFont typeface="Wingdings" pitchFamily="2" charset="2"/>
              <a:buNone/>
              <a:defRPr sz="3200">
                <a:solidFill>
                  <a:schemeClr val="tx1"/>
                </a:solidFill>
                <a:latin typeface="Calibri" pitchFamily="34" charset="0"/>
                <a:ea typeface="+mn-ea"/>
                <a:cs typeface="+mn-cs"/>
              </a:defRPr>
            </a:lvl1pPr>
            <a:lvl2pPr marL="457200" indent="0" algn="ctr" rtl="0" eaLnBrk="0" fontAlgn="base" hangingPunct="0">
              <a:spcBef>
                <a:spcPct val="20000"/>
              </a:spcBef>
              <a:spcAft>
                <a:spcPct val="0"/>
              </a:spcAft>
              <a:buClr>
                <a:srgbClr val="7030A0"/>
              </a:buClr>
              <a:buNone/>
              <a:defRPr sz="2800">
                <a:solidFill>
                  <a:schemeClr val="tx1"/>
                </a:solidFill>
                <a:latin typeface="Calibri" pitchFamily="34" charset="0"/>
              </a:defRPr>
            </a:lvl2pPr>
            <a:lvl3pPr marL="914400" indent="0" algn="ctr" rtl="0" eaLnBrk="0" fontAlgn="base" hangingPunct="0">
              <a:spcBef>
                <a:spcPct val="20000"/>
              </a:spcBef>
              <a:spcAft>
                <a:spcPct val="0"/>
              </a:spcAft>
              <a:buClr>
                <a:srgbClr val="7030A0"/>
              </a:buClr>
              <a:buNone/>
              <a:defRPr sz="2400">
                <a:solidFill>
                  <a:schemeClr val="tx1"/>
                </a:solidFill>
                <a:latin typeface="Calibri" pitchFamily="34" charset="0"/>
              </a:defRPr>
            </a:lvl3pPr>
            <a:lvl4pPr marL="1371600" indent="0" algn="ctr" rtl="0" eaLnBrk="0" fontAlgn="base" hangingPunct="0">
              <a:spcBef>
                <a:spcPct val="20000"/>
              </a:spcBef>
              <a:spcAft>
                <a:spcPct val="0"/>
              </a:spcAft>
              <a:buClr>
                <a:srgbClr val="7030A0"/>
              </a:buClr>
              <a:buNone/>
              <a:defRPr sz="2000">
                <a:solidFill>
                  <a:schemeClr val="tx1"/>
                </a:solidFill>
                <a:latin typeface="Calibri" pitchFamily="34" charset="0"/>
              </a:defRPr>
            </a:lvl4pPr>
            <a:lvl5pPr marL="1828800" indent="0" algn="ctr" rtl="0" eaLnBrk="0" fontAlgn="base" hangingPunct="0">
              <a:spcBef>
                <a:spcPct val="20000"/>
              </a:spcBef>
              <a:spcAft>
                <a:spcPct val="0"/>
              </a:spcAft>
              <a:buClr>
                <a:srgbClr val="7030A0"/>
              </a:buClr>
              <a:buNone/>
              <a:defRPr sz="2000">
                <a:solidFill>
                  <a:schemeClr val="tx1"/>
                </a:solidFill>
                <a:latin typeface="Calibri"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spcBef>
                <a:spcPts val="1800"/>
              </a:spcBef>
            </a:pPr>
            <a:r>
              <a:rPr lang="fr-FR" sz="1200" b="1" spc="-40" dirty="0">
                <a:solidFill>
                  <a:schemeClr val="bg1"/>
                </a:solidFill>
              </a:rPr>
              <a:t>61 % </a:t>
            </a:r>
            <a:r>
              <a:rPr lang="fr-FR" sz="900" spc="-40" dirty="0">
                <a:solidFill>
                  <a:schemeClr val="bg1"/>
                </a:solidFill>
              </a:rPr>
              <a:t>des jeunes</a:t>
            </a:r>
            <a:endParaRPr lang="fr-FR" sz="900" kern="0" spc="-40" dirty="0">
              <a:solidFill>
                <a:schemeClr val="bg1"/>
              </a:solidFill>
              <a:latin typeface="Arial" panose="020B0604020202020204" pitchFamily="34" charset="0"/>
            </a:endParaRPr>
          </a:p>
        </p:txBody>
      </p:sp>
      <p:sp>
        <p:nvSpPr>
          <p:cNvPr id="14" name="Sous-titre 2"/>
          <p:cNvSpPr txBox="1">
            <a:spLocks/>
          </p:cNvSpPr>
          <p:nvPr/>
        </p:nvSpPr>
        <p:spPr bwMode="auto">
          <a:xfrm>
            <a:off x="6623685" y="3867987"/>
            <a:ext cx="837819" cy="162560"/>
          </a:xfrm>
          <a:prstGeom prst="rect">
            <a:avLst/>
          </a:prstGeom>
          <a:solidFill>
            <a:srgbClr val="632B8D"/>
          </a:solidFill>
          <a:ln w="9525">
            <a:noFill/>
            <a:miter lim="800000"/>
            <a:headEnd/>
            <a:tailEnd/>
          </a:ln>
        </p:spPr>
        <p:txBody>
          <a:bodyPr vert="horz" wrap="square" lIns="0" tIns="0" rIns="0" bIns="0" numCol="1" anchor="t" anchorCtr="0" compatLnSpc="1">
            <a:prstTxWarp prst="textNoShape">
              <a:avLst/>
            </a:prstTxWarp>
          </a:bodyPr>
          <a:lstStyle>
            <a:lvl1pPr marL="0" indent="0" algn="ctr" rtl="0" eaLnBrk="0" fontAlgn="base" hangingPunct="0">
              <a:spcBef>
                <a:spcPts val="1200"/>
              </a:spcBef>
              <a:spcAft>
                <a:spcPct val="0"/>
              </a:spcAft>
              <a:buClr>
                <a:srgbClr val="7030A0"/>
              </a:buClr>
              <a:buFont typeface="Wingdings" pitchFamily="2" charset="2"/>
              <a:buNone/>
              <a:defRPr sz="3200">
                <a:solidFill>
                  <a:schemeClr val="tx1"/>
                </a:solidFill>
                <a:latin typeface="Calibri" pitchFamily="34" charset="0"/>
                <a:ea typeface="+mn-ea"/>
                <a:cs typeface="+mn-cs"/>
              </a:defRPr>
            </a:lvl1pPr>
            <a:lvl2pPr marL="457200" indent="0" algn="ctr" rtl="0" eaLnBrk="0" fontAlgn="base" hangingPunct="0">
              <a:spcBef>
                <a:spcPct val="20000"/>
              </a:spcBef>
              <a:spcAft>
                <a:spcPct val="0"/>
              </a:spcAft>
              <a:buClr>
                <a:srgbClr val="7030A0"/>
              </a:buClr>
              <a:buNone/>
              <a:defRPr sz="2800">
                <a:solidFill>
                  <a:schemeClr val="tx1"/>
                </a:solidFill>
                <a:latin typeface="Calibri" pitchFamily="34" charset="0"/>
              </a:defRPr>
            </a:lvl2pPr>
            <a:lvl3pPr marL="914400" indent="0" algn="ctr" rtl="0" eaLnBrk="0" fontAlgn="base" hangingPunct="0">
              <a:spcBef>
                <a:spcPct val="20000"/>
              </a:spcBef>
              <a:spcAft>
                <a:spcPct val="0"/>
              </a:spcAft>
              <a:buClr>
                <a:srgbClr val="7030A0"/>
              </a:buClr>
              <a:buNone/>
              <a:defRPr sz="2400">
                <a:solidFill>
                  <a:schemeClr val="tx1"/>
                </a:solidFill>
                <a:latin typeface="Calibri" pitchFamily="34" charset="0"/>
              </a:defRPr>
            </a:lvl3pPr>
            <a:lvl4pPr marL="1371600" indent="0" algn="ctr" rtl="0" eaLnBrk="0" fontAlgn="base" hangingPunct="0">
              <a:spcBef>
                <a:spcPct val="20000"/>
              </a:spcBef>
              <a:spcAft>
                <a:spcPct val="0"/>
              </a:spcAft>
              <a:buClr>
                <a:srgbClr val="7030A0"/>
              </a:buClr>
              <a:buNone/>
              <a:defRPr sz="2000">
                <a:solidFill>
                  <a:schemeClr val="tx1"/>
                </a:solidFill>
                <a:latin typeface="Calibri" pitchFamily="34" charset="0"/>
              </a:defRPr>
            </a:lvl4pPr>
            <a:lvl5pPr marL="1828800" indent="0" algn="ctr" rtl="0" eaLnBrk="0" fontAlgn="base" hangingPunct="0">
              <a:spcBef>
                <a:spcPct val="20000"/>
              </a:spcBef>
              <a:spcAft>
                <a:spcPct val="0"/>
              </a:spcAft>
              <a:buClr>
                <a:srgbClr val="7030A0"/>
              </a:buClr>
              <a:buNone/>
              <a:defRPr sz="2000">
                <a:solidFill>
                  <a:schemeClr val="tx1"/>
                </a:solidFill>
                <a:latin typeface="Calibri"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spcBef>
                <a:spcPts val="1800"/>
              </a:spcBef>
            </a:pPr>
            <a:r>
              <a:rPr lang="fr-FR" sz="900" dirty="0">
                <a:solidFill>
                  <a:schemeClr val="bg1"/>
                </a:solidFill>
              </a:rPr>
              <a:t>analphabètes</a:t>
            </a:r>
            <a:endParaRPr lang="fr-FR" sz="900" kern="0"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288" y="0"/>
            <a:ext cx="9124950" cy="461665"/>
          </a:xfrm>
          <a:prstGeom prst="rect">
            <a:avLst/>
          </a:prstGeom>
          <a:noFill/>
        </p:spPr>
        <p:txBody>
          <a:bodyPr>
            <a:spAutoFit/>
          </a:bodyPr>
          <a:lstStyle/>
          <a:p>
            <a:pPr>
              <a:defRPr/>
            </a:pPr>
            <a:r>
              <a:rPr lang="fr-FR" sz="2400" b="1" dirty="0" smtClean="0">
                <a:solidFill>
                  <a:schemeClr val="bg1"/>
                </a:solidFill>
                <a:latin typeface="+mj-lt"/>
                <a:ea typeface="+mj-ea"/>
                <a:cs typeface="+mj-cs"/>
              </a:rPr>
              <a:t>Quatre stratégies pour disposer des meilleurs enseignants</a:t>
            </a:r>
            <a:endParaRPr lang="fr-FR" sz="2400" b="1" dirty="0">
              <a:solidFill>
                <a:schemeClr val="bg1"/>
              </a:solidFill>
              <a:latin typeface="+mj-lt"/>
              <a:ea typeface="+mj-ea"/>
              <a:cs typeface="+mj-cs"/>
            </a:endParaRPr>
          </a:p>
        </p:txBody>
      </p:sp>
      <p:pic>
        <p:nvPicPr>
          <p:cNvPr id="4" name="Picture 3" descr="cid:E78C6854-939F-4C25-9D5C-341F18062B4A@home"/>
          <p:cNvPicPr>
            <a:picLocks noChangeAspect="1" noChangeArrowheads="1"/>
          </p:cNvPicPr>
          <p:nvPr/>
        </p:nvPicPr>
        <p:blipFill>
          <a:blip r:embed="rId3" r:link="rId4" cstate="print"/>
          <a:srcRect/>
          <a:stretch>
            <a:fillRect/>
          </a:stretch>
        </p:blipFill>
        <p:spPr bwMode="auto">
          <a:xfrm>
            <a:off x="1503363" y="511810"/>
            <a:ext cx="6526212" cy="6273800"/>
          </a:xfrm>
          <a:prstGeom prst="rect">
            <a:avLst/>
          </a:prstGeom>
          <a:noFill/>
          <a:ln w="9525">
            <a:solidFill>
              <a:schemeClr val="tx1"/>
            </a:solidFill>
            <a:miter lim="800000"/>
            <a:headEnd/>
            <a:tailEnd/>
          </a:ln>
        </p:spPr>
      </p:pic>
      <p:sp>
        <p:nvSpPr>
          <p:cNvPr id="6" name="ZoneTexte 5"/>
          <p:cNvSpPr txBox="1"/>
          <p:nvPr/>
        </p:nvSpPr>
        <p:spPr>
          <a:xfrm>
            <a:off x="1693863" y="2705100"/>
            <a:ext cx="883920" cy="267184"/>
          </a:xfrm>
          <a:prstGeom prst="rect">
            <a:avLst/>
          </a:prstGeom>
          <a:solidFill>
            <a:schemeClr val="bg1"/>
          </a:solidFill>
          <a:scene3d>
            <a:camera prst="orthographicFront">
              <a:rot lat="21594000" lon="0" rev="1800000"/>
            </a:camera>
            <a:lightRig rig="threePt" dir="t"/>
          </a:scene3d>
          <a:sp3d/>
        </p:spPr>
        <p:txBody>
          <a:bodyPr wrap="square" lIns="0" tIns="36000" rIns="0" bIns="0" rtlCol="0">
            <a:spAutoFit/>
          </a:bodyPr>
          <a:lstStyle/>
          <a:p>
            <a:r>
              <a:rPr lang="fr-FR" sz="1500" b="1" dirty="0" smtClean="0">
                <a:solidFill>
                  <a:srgbClr val="AF014C"/>
                </a:solidFill>
                <a:latin typeface="Freestyle Script" panose="030804020302050B0404" pitchFamily="66" charset="0"/>
              </a:rPr>
              <a:t>RECRUTER</a:t>
            </a:r>
            <a:endParaRPr lang="fr-FR" sz="1500" b="1" dirty="0">
              <a:solidFill>
                <a:srgbClr val="AF014C"/>
              </a:solidFill>
              <a:latin typeface="Freestyle Script" panose="030804020302050B0404" pitchFamily="66" charset="0"/>
            </a:endParaRPr>
          </a:p>
        </p:txBody>
      </p:sp>
      <p:sp>
        <p:nvSpPr>
          <p:cNvPr id="7" name="ZoneTexte 6"/>
          <p:cNvSpPr txBox="1"/>
          <p:nvPr/>
        </p:nvSpPr>
        <p:spPr>
          <a:xfrm>
            <a:off x="5260340" y="605941"/>
            <a:ext cx="822960" cy="267184"/>
          </a:xfrm>
          <a:prstGeom prst="rect">
            <a:avLst/>
          </a:prstGeom>
          <a:solidFill>
            <a:schemeClr val="bg1"/>
          </a:solidFill>
          <a:scene3d>
            <a:camera prst="orthographicFront">
              <a:rot lat="21594000" lon="0" rev="1200000"/>
            </a:camera>
            <a:lightRig rig="threePt" dir="t"/>
          </a:scene3d>
          <a:sp3d/>
        </p:spPr>
        <p:txBody>
          <a:bodyPr wrap="square" lIns="0" tIns="36000" rIns="72000" bIns="0" rtlCol="0">
            <a:spAutoFit/>
          </a:bodyPr>
          <a:lstStyle/>
          <a:p>
            <a:r>
              <a:rPr lang="fr-FR" sz="1500" b="1" dirty="0" smtClean="0">
                <a:solidFill>
                  <a:srgbClr val="FFC000"/>
                </a:solidFill>
                <a:latin typeface="Freestyle Script" panose="030804020302050B0404" pitchFamily="66" charset="0"/>
              </a:rPr>
              <a:t>AFFECTER</a:t>
            </a:r>
            <a:endParaRPr lang="fr-FR" sz="1500" b="1" dirty="0">
              <a:solidFill>
                <a:srgbClr val="FFC000"/>
              </a:solidFill>
              <a:latin typeface="Freestyle Script" panose="030804020302050B0404" pitchFamily="66" charset="0"/>
            </a:endParaRPr>
          </a:p>
        </p:txBody>
      </p:sp>
      <p:sp>
        <p:nvSpPr>
          <p:cNvPr id="8" name="ZoneTexte 7"/>
          <p:cNvSpPr txBox="1"/>
          <p:nvPr/>
        </p:nvSpPr>
        <p:spPr>
          <a:xfrm>
            <a:off x="2777490" y="716673"/>
            <a:ext cx="681990" cy="267184"/>
          </a:xfrm>
          <a:prstGeom prst="rect">
            <a:avLst/>
          </a:prstGeom>
          <a:solidFill>
            <a:schemeClr val="bg1"/>
          </a:solidFill>
          <a:scene3d>
            <a:camera prst="orthographicFront">
              <a:rot lat="21594000" lon="0" rev="600000"/>
            </a:camera>
            <a:lightRig rig="threePt" dir="t"/>
          </a:scene3d>
          <a:sp3d/>
        </p:spPr>
        <p:txBody>
          <a:bodyPr wrap="square" lIns="0" tIns="36000" rIns="0" bIns="0" rtlCol="0">
            <a:spAutoFit/>
          </a:bodyPr>
          <a:lstStyle/>
          <a:p>
            <a:r>
              <a:rPr lang="fr-FR" sz="1500" b="1" dirty="0" smtClean="0">
                <a:solidFill>
                  <a:srgbClr val="D60093"/>
                </a:solidFill>
                <a:latin typeface="Freestyle Script" panose="030804020302050B0404" pitchFamily="66" charset="0"/>
              </a:rPr>
              <a:t>FORMER</a:t>
            </a:r>
            <a:endParaRPr lang="fr-FR" sz="1500" b="1" dirty="0">
              <a:solidFill>
                <a:srgbClr val="D60093"/>
              </a:solidFill>
              <a:latin typeface="Freestyle Script" panose="030804020302050B0404" pitchFamily="66" charset="0"/>
            </a:endParaRPr>
          </a:p>
        </p:txBody>
      </p:sp>
      <p:sp>
        <p:nvSpPr>
          <p:cNvPr id="9" name="ZoneTexte 8"/>
          <p:cNvSpPr txBox="1"/>
          <p:nvPr/>
        </p:nvSpPr>
        <p:spPr>
          <a:xfrm>
            <a:off x="5768023" y="2561348"/>
            <a:ext cx="883920" cy="267184"/>
          </a:xfrm>
          <a:prstGeom prst="rect">
            <a:avLst/>
          </a:prstGeom>
          <a:solidFill>
            <a:schemeClr val="bg1"/>
          </a:solidFill>
          <a:scene3d>
            <a:camera prst="orthographicFront">
              <a:rot lat="21594000" lon="0" rev="1800000"/>
            </a:camera>
            <a:lightRig rig="threePt" dir="t"/>
          </a:scene3d>
          <a:sp3d/>
        </p:spPr>
        <p:txBody>
          <a:bodyPr wrap="square" lIns="0" tIns="36000" rIns="0" bIns="0" rtlCol="0">
            <a:spAutoFit/>
          </a:bodyPr>
          <a:lstStyle/>
          <a:p>
            <a:r>
              <a:rPr lang="fr-FR" sz="1500" b="1" dirty="0" smtClean="0">
                <a:solidFill>
                  <a:srgbClr val="477D2F"/>
                </a:solidFill>
                <a:latin typeface="Freestyle Script" panose="030804020302050B0404" pitchFamily="66" charset="0"/>
              </a:rPr>
              <a:t>RETENIR</a:t>
            </a:r>
            <a:endParaRPr lang="fr-FR" sz="1500" b="1" dirty="0">
              <a:solidFill>
                <a:srgbClr val="477D2F"/>
              </a:solidFill>
              <a:latin typeface="Freestyle Script" panose="030804020302050B0404" pitchFamily="66" charset="0"/>
            </a:endParaRPr>
          </a:p>
        </p:txBody>
      </p:sp>
      <p:sp>
        <p:nvSpPr>
          <p:cNvPr id="10" name="Sous-titre 2"/>
          <p:cNvSpPr txBox="1">
            <a:spLocks/>
          </p:cNvSpPr>
          <p:nvPr/>
        </p:nvSpPr>
        <p:spPr bwMode="auto">
          <a:xfrm>
            <a:off x="2887980" y="5711190"/>
            <a:ext cx="1497330" cy="438150"/>
          </a:xfrm>
          <a:prstGeom prst="rect">
            <a:avLst/>
          </a:prstGeom>
          <a:solidFill>
            <a:srgbClr val="FFC000"/>
          </a:solidFill>
          <a:ln w="9525">
            <a:noFill/>
            <a:miter lim="800000"/>
            <a:headEnd/>
            <a:tailEnd/>
          </a:ln>
        </p:spPr>
        <p:txBody>
          <a:bodyPr vert="horz" wrap="square" lIns="0" tIns="0" rIns="0" bIns="0" numCol="1" anchor="t" anchorCtr="0" compatLnSpc="1">
            <a:prstTxWarp prst="textNoShape">
              <a:avLst/>
            </a:prstTxWarp>
          </a:bodyPr>
          <a:lstStyle>
            <a:lvl1pPr marL="0" indent="0" algn="ctr" rtl="0" eaLnBrk="0" fontAlgn="base" hangingPunct="0">
              <a:spcBef>
                <a:spcPts val="1200"/>
              </a:spcBef>
              <a:spcAft>
                <a:spcPct val="0"/>
              </a:spcAft>
              <a:buClr>
                <a:srgbClr val="7030A0"/>
              </a:buClr>
              <a:buFont typeface="Wingdings" pitchFamily="2" charset="2"/>
              <a:buNone/>
              <a:defRPr sz="3200">
                <a:solidFill>
                  <a:schemeClr val="tx1"/>
                </a:solidFill>
                <a:latin typeface="Calibri" pitchFamily="34" charset="0"/>
                <a:ea typeface="+mn-ea"/>
                <a:cs typeface="+mn-cs"/>
              </a:defRPr>
            </a:lvl1pPr>
            <a:lvl2pPr marL="457200" indent="0" algn="ctr" rtl="0" eaLnBrk="0" fontAlgn="base" hangingPunct="0">
              <a:spcBef>
                <a:spcPct val="20000"/>
              </a:spcBef>
              <a:spcAft>
                <a:spcPct val="0"/>
              </a:spcAft>
              <a:buClr>
                <a:srgbClr val="7030A0"/>
              </a:buClr>
              <a:buNone/>
              <a:defRPr sz="2800">
                <a:solidFill>
                  <a:schemeClr val="tx1"/>
                </a:solidFill>
                <a:latin typeface="Calibri" pitchFamily="34" charset="0"/>
              </a:defRPr>
            </a:lvl2pPr>
            <a:lvl3pPr marL="914400" indent="0" algn="ctr" rtl="0" eaLnBrk="0" fontAlgn="base" hangingPunct="0">
              <a:spcBef>
                <a:spcPct val="20000"/>
              </a:spcBef>
              <a:spcAft>
                <a:spcPct val="0"/>
              </a:spcAft>
              <a:buClr>
                <a:srgbClr val="7030A0"/>
              </a:buClr>
              <a:buNone/>
              <a:defRPr sz="2400">
                <a:solidFill>
                  <a:schemeClr val="tx1"/>
                </a:solidFill>
                <a:latin typeface="Calibri" pitchFamily="34" charset="0"/>
              </a:defRPr>
            </a:lvl3pPr>
            <a:lvl4pPr marL="1371600" indent="0" algn="ctr" rtl="0" eaLnBrk="0" fontAlgn="base" hangingPunct="0">
              <a:spcBef>
                <a:spcPct val="20000"/>
              </a:spcBef>
              <a:spcAft>
                <a:spcPct val="0"/>
              </a:spcAft>
              <a:buClr>
                <a:srgbClr val="7030A0"/>
              </a:buClr>
              <a:buNone/>
              <a:defRPr sz="2000">
                <a:solidFill>
                  <a:schemeClr val="tx1"/>
                </a:solidFill>
                <a:latin typeface="Calibri" pitchFamily="34" charset="0"/>
              </a:defRPr>
            </a:lvl4pPr>
            <a:lvl5pPr marL="1828800" indent="0" algn="ctr" rtl="0" eaLnBrk="0" fontAlgn="base" hangingPunct="0">
              <a:spcBef>
                <a:spcPct val="20000"/>
              </a:spcBef>
              <a:spcAft>
                <a:spcPct val="0"/>
              </a:spcAft>
              <a:buClr>
                <a:srgbClr val="7030A0"/>
              </a:buClr>
              <a:buNone/>
              <a:defRPr sz="2000">
                <a:solidFill>
                  <a:schemeClr val="tx1"/>
                </a:solidFill>
                <a:latin typeface="Calibri"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r>
              <a:rPr lang="fr-FR" sz="1400" b="1" spc="-50" dirty="0">
                <a:latin typeface="Freestyle Script" panose="030804020302050B0404" pitchFamily="66" charset="0"/>
              </a:rPr>
              <a:t>250 millions d’enfants n’apprennent pas les connaissances de </a:t>
            </a:r>
            <a:r>
              <a:rPr lang="fr-FR" sz="1400" b="1" spc="-50" dirty="0" smtClean="0">
                <a:latin typeface="Freestyle Script" panose="030804020302050B0404" pitchFamily="66" charset="0"/>
              </a:rPr>
              <a:t>base</a:t>
            </a:r>
            <a:endParaRPr lang="fr-FR" sz="1400" b="1" spc="-50" dirty="0">
              <a:latin typeface="Freestyle Script" panose="030804020302050B0404" pitchFamily="66" charset="0"/>
            </a:endParaRPr>
          </a:p>
        </p:txBody>
      </p:sp>
      <p:sp>
        <p:nvSpPr>
          <p:cNvPr id="11" name="Sous-titre 2"/>
          <p:cNvSpPr txBox="1">
            <a:spLocks/>
          </p:cNvSpPr>
          <p:nvPr/>
        </p:nvSpPr>
        <p:spPr bwMode="auto">
          <a:xfrm>
            <a:off x="5292091" y="5764530"/>
            <a:ext cx="1253490" cy="300990"/>
          </a:xfrm>
          <a:prstGeom prst="rect">
            <a:avLst/>
          </a:prstGeom>
          <a:solidFill>
            <a:srgbClr val="FFC000"/>
          </a:solidFill>
          <a:ln w="9525">
            <a:noFill/>
            <a:miter lim="800000"/>
            <a:headEnd/>
            <a:tailEnd/>
          </a:ln>
        </p:spPr>
        <p:txBody>
          <a:bodyPr vert="horz" wrap="square" lIns="0" tIns="0" rIns="0" bIns="0" numCol="1" anchor="t" anchorCtr="0" compatLnSpc="1">
            <a:prstTxWarp prst="textNoShape">
              <a:avLst/>
            </a:prstTxWarp>
          </a:bodyPr>
          <a:lstStyle>
            <a:lvl1pPr marL="0" indent="0" algn="ctr" rtl="0" eaLnBrk="0" fontAlgn="base" hangingPunct="0">
              <a:spcBef>
                <a:spcPts val="1200"/>
              </a:spcBef>
              <a:spcAft>
                <a:spcPct val="0"/>
              </a:spcAft>
              <a:buClr>
                <a:srgbClr val="7030A0"/>
              </a:buClr>
              <a:buFont typeface="Wingdings" pitchFamily="2" charset="2"/>
              <a:buNone/>
              <a:defRPr sz="3200">
                <a:solidFill>
                  <a:schemeClr val="tx1"/>
                </a:solidFill>
                <a:latin typeface="Calibri" pitchFamily="34" charset="0"/>
                <a:ea typeface="+mn-ea"/>
                <a:cs typeface="+mn-cs"/>
              </a:defRPr>
            </a:lvl1pPr>
            <a:lvl2pPr marL="457200" indent="0" algn="ctr" rtl="0" eaLnBrk="0" fontAlgn="base" hangingPunct="0">
              <a:spcBef>
                <a:spcPct val="20000"/>
              </a:spcBef>
              <a:spcAft>
                <a:spcPct val="0"/>
              </a:spcAft>
              <a:buClr>
                <a:srgbClr val="7030A0"/>
              </a:buClr>
              <a:buNone/>
              <a:defRPr sz="2800">
                <a:solidFill>
                  <a:schemeClr val="tx1"/>
                </a:solidFill>
                <a:latin typeface="Calibri" pitchFamily="34" charset="0"/>
              </a:defRPr>
            </a:lvl2pPr>
            <a:lvl3pPr marL="914400" indent="0" algn="ctr" rtl="0" eaLnBrk="0" fontAlgn="base" hangingPunct="0">
              <a:spcBef>
                <a:spcPct val="20000"/>
              </a:spcBef>
              <a:spcAft>
                <a:spcPct val="0"/>
              </a:spcAft>
              <a:buClr>
                <a:srgbClr val="7030A0"/>
              </a:buClr>
              <a:buNone/>
              <a:defRPr sz="2400">
                <a:solidFill>
                  <a:schemeClr val="tx1"/>
                </a:solidFill>
                <a:latin typeface="Calibri" pitchFamily="34" charset="0"/>
              </a:defRPr>
            </a:lvl3pPr>
            <a:lvl4pPr marL="1371600" indent="0" algn="ctr" rtl="0" eaLnBrk="0" fontAlgn="base" hangingPunct="0">
              <a:spcBef>
                <a:spcPct val="20000"/>
              </a:spcBef>
              <a:spcAft>
                <a:spcPct val="0"/>
              </a:spcAft>
              <a:buClr>
                <a:srgbClr val="7030A0"/>
              </a:buClr>
              <a:buNone/>
              <a:defRPr sz="2000">
                <a:solidFill>
                  <a:schemeClr val="tx1"/>
                </a:solidFill>
                <a:latin typeface="Calibri" pitchFamily="34" charset="0"/>
              </a:defRPr>
            </a:lvl4pPr>
            <a:lvl5pPr marL="1828800" indent="0" algn="ctr" rtl="0" eaLnBrk="0" fontAlgn="base" hangingPunct="0">
              <a:spcBef>
                <a:spcPct val="20000"/>
              </a:spcBef>
              <a:spcAft>
                <a:spcPct val="0"/>
              </a:spcAft>
              <a:buClr>
                <a:srgbClr val="7030A0"/>
              </a:buClr>
              <a:buNone/>
              <a:defRPr sz="2000">
                <a:solidFill>
                  <a:schemeClr val="tx1"/>
                </a:solidFill>
                <a:latin typeface="Calibri"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a:r>
              <a:rPr lang="fr-FR" sz="1300" b="1" spc="-40" dirty="0">
                <a:latin typeface="Freestyle Script" panose="030804020302050B0404" pitchFamily="66" charset="0"/>
              </a:rPr>
              <a:t>L’objectif : que tous les enfants </a:t>
            </a:r>
            <a:r>
              <a:rPr lang="fr-FR" sz="1300" b="1" spc="-40" dirty="0" smtClean="0">
                <a:latin typeface="Freestyle Script" panose="030804020302050B0404" pitchFamily="66" charset="0"/>
              </a:rPr>
              <a:t/>
            </a:r>
            <a:br>
              <a:rPr lang="fr-FR" sz="1300" b="1" spc="-40" dirty="0" smtClean="0">
                <a:latin typeface="Freestyle Script" panose="030804020302050B0404" pitchFamily="66" charset="0"/>
              </a:rPr>
            </a:br>
            <a:r>
              <a:rPr lang="fr-FR" sz="1300" b="1" spc="-40" dirty="0" smtClean="0">
                <a:latin typeface="Freestyle Script" panose="030804020302050B0404" pitchFamily="66" charset="0"/>
              </a:rPr>
              <a:t>soient </a:t>
            </a:r>
            <a:r>
              <a:rPr lang="fr-FR" sz="1300" b="1" spc="-40" dirty="0">
                <a:latin typeface="Freestyle Script" panose="030804020302050B0404" pitchFamily="66" charset="0"/>
              </a:rPr>
              <a:t>scolarisés et formés</a:t>
            </a:r>
          </a:p>
        </p:txBody>
      </p:sp>
      <p:sp>
        <p:nvSpPr>
          <p:cNvPr id="12" name="Sous-titre 2"/>
          <p:cNvSpPr txBox="1">
            <a:spLocks/>
          </p:cNvSpPr>
          <p:nvPr/>
        </p:nvSpPr>
        <p:spPr bwMode="auto">
          <a:xfrm>
            <a:off x="2135824" y="6149340"/>
            <a:ext cx="5142800" cy="636270"/>
          </a:xfrm>
          <a:prstGeom prst="rect">
            <a:avLst/>
          </a:prstGeom>
          <a:solidFill>
            <a:schemeClr val="bg1"/>
          </a:solidFill>
          <a:ln w="9525">
            <a:noFill/>
            <a:miter lim="800000"/>
            <a:headEnd/>
            <a:tailEnd/>
          </a:ln>
        </p:spPr>
        <p:txBody>
          <a:bodyPr vert="horz" wrap="square" lIns="0" tIns="72000" rIns="0" bIns="0" numCol="1" anchor="t" anchorCtr="0" compatLnSpc="1">
            <a:prstTxWarp prst="textNoShape">
              <a:avLst/>
            </a:prstTxWarp>
          </a:bodyPr>
          <a:lstStyle>
            <a:lvl1pPr marL="0" indent="0" algn="ctr" rtl="0" eaLnBrk="0" fontAlgn="base" hangingPunct="0">
              <a:spcBef>
                <a:spcPts val="1200"/>
              </a:spcBef>
              <a:spcAft>
                <a:spcPct val="0"/>
              </a:spcAft>
              <a:buClr>
                <a:srgbClr val="7030A0"/>
              </a:buClr>
              <a:buFont typeface="Wingdings" pitchFamily="2" charset="2"/>
              <a:buNone/>
              <a:defRPr sz="3200">
                <a:solidFill>
                  <a:schemeClr val="tx1"/>
                </a:solidFill>
                <a:latin typeface="Calibri" pitchFamily="34" charset="0"/>
                <a:ea typeface="+mn-ea"/>
                <a:cs typeface="+mn-cs"/>
              </a:defRPr>
            </a:lvl1pPr>
            <a:lvl2pPr marL="457200" indent="0" algn="ctr" rtl="0" eaLnBrk="0" fontAlgn="base" hangingPunct="0">
              <a:spcBef>
                <a:spcPct val="20000"/>
              </a:spcBef>
              <a:spcAft>
                <a:spcPct val="0"/>
              </a:spcAft>
              <a:buClr>
                <a:srgbClr val="7030A0"/>
              </a:buClr>
              <a:buNone/>
              <a:defRPr sz="2800">
                <a:solidFill>
                  <a:schemeClr val="tx1"/>
                </a:solidFill>
                <a:latin typeface="Calibri" pitchFamily="34" charset="0"/>
              </a:defRPr>
            </a:lvl2pPr>
            <a:lvl3pPr marL="914400" indent="0" algn="ctr" rtl="0" eaLnBrk="0" fontAlgn="base" hangingPunct="0">
              <a:spcBef>
                <a:spcPct val="20000"/>
              </a:spcBef>
              <a:spcAft>
                <a:spcPct val="0"/>
              </a:spcAft>
              <a:buClr>
                <a:srgbClr val="7030A0"/>
              </a:buClr>
              <a:buNone/>
              <a:defRPr sz="2400">
                <a:solidFill>
                  <a:schemeClr val="tx1"/>
                </a:solidFill>
                <a:latin typeface="Calibri" pitchFamily="34" charset="0"/>
              </a:defRPr>
            </a:lvl3pPr>
            <a:lvl4pPr marL="1371600" indent="0" algn="ctr" rtl="0" eaLnBrk="0" fontAlgn="base" hangingPunct="0">
              <a:spcBef>
                <a:spcPct val="20000"/>
              </a:spcBef>
              <a:spcAft>
                <a:spcPct val="0"/>
              </a:spcAft>
              <a:buClr>
                <a:srgbClr val="7030A0"/>
              </a:buClr>
              <a:buNone/>
              <a:defRPr sz="2000">
                <a:solidFill>
                  <a:schemeClr val="tx1"/>
                </a:solidFill>
                <a:latin typeface="Calibri" pitchFamily="34" charset="0"/>
              </a:defRPr>
            </a:lvl4pPr>
            <a:lvl5pPr marL="1828800" indent="0" algn="ctr" rtl="0" eaLnBrk="0" fontAlgn="base" hangingPunct="0">
              <a:spcBef>
                <a:spcPct val="20000"/>
              </a:spcBef>
              <a:spcAft>
                <a:spcPct val="0"/>
              </a:spcAft>
              <a:buClr>
                <a:srgbClr val="7030A0"/>
              </a:buClr>
              <a:buNone/>
              <a:defRPr sz="2000">
                <a:solidFill>
                  <a:schemeClr val="tx1"/>
                </a:solidFill>
                <a:latin typeface="Calibri"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r>
              <a:rPr lang="fr-FR" sz="1700" spc="-50" dirty="0" smtClean="0">
                <a:solidFill>
                  <a:srgbClr val="632B8D"/>
                </a:solidFill>
                <a:latin typeface="Freestyle Script" panose="030804020302050B0404" pitchFamily="66" charset="0"/>
              </a:rPr>
              <a:t>L</a:t>
            </a:r>
            <a:r>
              <a:rPr lang="fr-FR" sz="1700" b="1" dirty="0" smtClean="0">
                <a:solidFill>
                  <a:srgbClr val="632B8D"/>
                </a:solidFill>
                <a:latin typeface="Freestyle Script" panose="030804020302050B0404" pitchFamily="66" charset="0"/>
              </a:rPr>
              <a:t>ES RESPONSABLES POLITIQUES DOIVENT SOUTENIR LES ENSEIGNANTS </a:t>
            </a:r>
            <a:br>
              <a:rPr lang="fr-FR" sz="1700" b="1" dirty="0" smtClean="0">
                <a:solidFill>
                  <a:srgbClr val="632B8D"/>
                </a:solidFill>
                <a:latin typeface="Freestyle Script" panose="030804020302050B0404" pitchFamily="66" charset="0"/>
              </a:rPr>
            </a:br>
            <a:r>
              <a:rPr lang="fr-FR" sz="1700" b="1" dirty="0" smtClean="0">
                <a:solidFill>
                  <a:srgbClr val="632B8D"/>
                </a:solidFill>
                <a:latin typeface="Freestyle Script" panose="030804020302050B0404" pitchFamily="66" charset="0"/>
              </a:rPr>
              <a:t>POUR METTRE FIN À  LA CRISE DE L’APPRENTISSAGE</a:t>
            </a:r>
            <a:endParaRPr lang="fr-FR" sz="1700" b="1" dirty="0">
              <a:solidFill>
                <a:srgbClr val="632B8D"/>
              </a:solidFill>
              <a:latin typeface="Freestyle Script" panose="030804020302050B0404" pitchFamily="66" charset="0"/>
            </a:endParaRPr>
          </a:p>
        </p:txBody>
      </p:sp>
      <p:sp>
        <p:nvSpPr>
          <p:cNvPr id="13" name="Sous-titre 2"/>
          <p:cNvSpPr txBox="1">
            <a:spLocks/>
          </p:cNvSpPr>
          <p:nvPr/>
        </p:nvSpPr>
        <p:spPr bwMode="auto">
          <a:xfrm>
            <a:off x="6495733" y="5918735"/>
            <a:ext cx="956628" cy="220980"/>
          </a:xfrm>
          <a:prstGeom prst="rect">
            <a:avLst/>
          </a:prstGeom>
          <a:solidFill>
            <a:srgbClr val="FFC000"/>
          </a:solidFill>
          <a:ln w="9525">
            <a:noFill/>
            <a:miter lim="800000"/>
            <a:headEnd/>
            <a:tailEnd/>
          </a:ln>
        </p:spPr>
        <p:txBody>
          <a:bodyPr vert="horz" wrap="square" lIns="0" tIns="0" rIns="0" bIns="0" numCol="1" anchor="t" anchorCtr="0" compatLnSpc="1">
            <a:prstTxWarp prst="textNoShape">
              <a:avLst/>
            </a:prstTxWarp>
          </a:bodyPr>
          <a:lstStyle>
            <a:lvl1pPr marL="0" indent="0" algn="ctr" rtl="0" eaLnBrk="0" fontAlgn="base" hangingPunct="0">
              <a:spcBef>
                <a:spcPts val="1200"/>
              </a:spcBef>
              <a:spcAft>
                <a:spcPct val="0"/>
              </a:spcAft>
              <a:buClr>
                <a:srgbClr val="7030A0"/>
              </a:buClr>
              <a:buFont typeface="Wingdings" pitchFamily="2" charset="2"/>
              <a:buNone/>
              <a:defRPr sz="3200">
                <a:solidFill>
                  <a:schemeClr val="tx1"/>
                </a:solidFill>
                <a:latin typeface="Calibri" pitchFamily="34" charset="0"/>
                <a:ea typeface="+mn-ea"/>
                <a:cs typeface="+mn-cs"/>
              </a:defRPr>
            </a:lvl1pPr>
            <a:lvl2pPr marL="457200" indent="0" algn="ctr" rtl="0" eaLnBrk="0" fontAlgn="base" hangingPunct="0">
              <a:spcBef>
                <a:spcPct val="20000"/>
              </a:spcBef>
              <a:spcAft>
                <a:spcPct val="0"/>
              </a:spcAft>
              <a:buClr>
                <a:srgbClr val="7030A0"/>
              </a:buClr>
              <a:buNone/>
              <a:defRPr sz="2800">
                <a:solidFill>
                  <a:schemeClr val="tx1"/>
                </a:solidFill>
                <a:latin typeface="Calibri" pitchFamily="34" charset="0"/>
              </a:defRPr>
            </a:lvl2pPr>
            <a:lvl3pPr marL="914400" indent="0" algn="ctr" rtl="0" eaLnBrk="0" fontAlgn="base" hangingPunct="0">
              <a:spcBef>
                <a:spcPct val="20000"/>
              </a:spcBef>
              <a:spcAft>
                <a:spcPct val="0"/>
              </a:spcAft>
              <a:buClr>
                <a:srgbClr val="7030A0"/>
              </a:buClr>
              <a:buNone/>
              <a:defRPr sz="2400">
                <a:solidFill>
                  <a:schemeClr val="tx1"/>
                </a:solidFill>
                <a:latin typeface="Calibri" pitchFamily="34" charset="0"/>
              </a:defRPr>
            </a:lvl3pPr>
            <a:lvl4pPr marL="1371600" indent="0" algn="ctr" rtl="0" eaLnBrk="0" fontAlgn="base" hangingPunct="0">
              <a:spcBef>
                <a:spcPct val="20000"/>
              </a:spcBef>
              <a:spcAft>
                <a:spcPct val="0"/>
              </a:spcAft>
              <a:buClr>
                <a:srgbClr val="7030A0"/>
              </a:buClr>
              <a:buNone/>
              <a:defRPr sz="2000">
                <a:solidFill>
                  <a:schemeClr val="tx1"/>
                </a:solidFill>
                <a:latin typeface="Calibri" pitchFamily="34" charset="0"/>
              </a:defRPr>
            </a:lvl4pPr>
            <a:lvl5pPr marL="1828800" indent="0" algn="ctr" rtl="0" eaLnBrk="0" fontAlgn="base" hangingPunct="0">
              <a:spcBef>
                <a:spcPct val="20000"/>
              </a:spcBef>
              <a:spcAft>
                <a:spcPct val="0"/>
              </a:spcAft>
              <a:buClr>
                <a:srgbClr val="7030A0"/>
              </a:buClr>
              <a:buNone/>
              <a:defRPr sz="2000">
                <a:solidFill>
                  <a:schemeClr val="tx1"/>
                </a:solidFill>
                <a:latin typeface="Calibri"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a:r>
              <a:rPr lang="fr-FR" sz="1300" b="1" spc="-40" dirty="0" smtClean="0">
                <a:latin typeface="Freestyle Script" panose="030804020302050B0404" pitchFamily="66" charset="0"/>
              </a:rPr>
              <a:t/>
            </a:r>
            <a:br>
              <a:rPr lang="fr-FR" sz="1300" b="1" spc="-40" dirty="0" smtClean="0">
                <a:latin typeface="Freestyle Script" panose="030804020302050B0404" pitchFamily="66" charset="0"/>
              </a:rPr>
            </a:br>
            <a:endParaRPr lang="fr-FR" sz="1300" b="1" spc="-40" dirty="0">
              <a:latin typeface="Freestyle Script" panose="030804020302050B0404"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2018" y="1587"/>
            <a:ext cx="8382000" cy="507831"/>
          </a:xfrm>
          <a:prstGeom prst="rect">
            <a:avLst/>
          </a:prstGeom>
          <a:noFill/>
        </p:spPr>
        <p:txBody>
          <a:bodyPr>
            <a:spAutoFit/>
          </a:bodyPr>
          <a:lstStyle/>
          <a:p>
            <a:pPr>
              <a:defRPr/>
            </a:pPr>
            <a:r>
              <a:rPr lang="fr-FR" sz="2700" b="1" dirty="0" smtClean="0">
                <a:solidFill>
                  <a:schemeClr val="bg1"/>
                </a:solidFill>
                <a:latin typeface="+mj-lt"/>
                <a:ea typeface="+mj-ea"/>
                <a:cs typeface="+mj-cs"/>
              </a:rPr>
              <a:t>Stratégie 1 : Recruter les meilleurs candidats</a:t>
            </a:r>
            <a:endParaRPr lang="fr-FR" sz="2700" b="1" dirty="0">
              <a:solidFill>
                <a:schemeClr val="bg1"/>
              </a:solidFill>
              <a:latin typeface="+mj-lt"/>
              <a:ea typeface="+mj-ea"/>
              <a:cs typeface="+mj-cs"/>
            </a:endParaRPr>
          </a:p>
        </p:txBody>
      </p:sp>
      <p:grpSp>
        <p:nvGrpSpPr>
          <p:cNvPr id="25" name="Group 24"/>
          <p:cNvGrpSpPr/>
          <p:nvPr/>
        </p:nvGrpSpPr>
        <p:grpSpPr>
          <a:xfrm>
            <a:off x="766176" y="573161"/>
            <a:ext cx="8134825" cy="6000835"/>
            <a:chOff x="766176" y="573161"/>
            <a:chExt cx="8134825" cy="6000835"/>
          </a:xfrm>
        </p:grpSpPr>
        <p:grpSp>
          <p:nvGrpSpPr>
            <p:cNvPr id="3" name="Group 2"/>
            <p:cNvGrpSpPr/>
            <p:nvPr/>
          </p:nvGrpSpPr>
          <p:grpSpPr>
            <a:xfrm>
              <a:off x="766176" y="573161"/>
              <a:ext cx="3168372" cy="6000835"/>
              <a:chOff x="766176" y="573161"/>
              <a:chExt cx="3168372" cy="6000835"/>
            </a:xfrm>
          </p:grpSpPr>
          <p:sp>
            <p:nvSpPr>
              <p:cNvPr id="20484" name="TextBox 7"/>
              <p:cNvSpPr txBox="1">
                <a:spLocks noChangeArrowheads="1"/>
              </p:cNvSpPr>
              <p:nvPr/>
            </p:nvSpPr>
            <p:spPr bwMode="auto">
              <a:xfrm>
                <a:off x="766176" y="6327775"/>
                <a:ext cx="1175322" cy="246221"/>
              </a:xfrm>
              <a:prstGeom prst="rect">
                <a:avLst/>
              </a:prstGeom>
              <a:noFill/>
              <a:ln w="9525">
                <a:noFill/>
                <a:miter lim="800000"/>
                <a:headEnd/>
                <a:tailEnd/>
              </a:ln>
            </p:spPr>
            <p:txBody>
              <a:bodyPr wrap="none">
                <a:spAutoFit/>
              </a:bodyPr>
              <a:lstStyle/>
              <a:p>
                <a:r>
                  <a:rPr lang="fr-FR" altLang="en-US" sz="1000" dirty="0" smtClean="0">
                    <a:latin typeface="Calibri" pitchFamily="34" charset="0"/>
                  </a:rPr>
                  <a:t>Source : ISU (2013)</a:t>
                </a:r>
                <a:endParaRPr lang="fr-FR" altLang="en-US" sz="1000" dirty="0">
                  <a:latin typeface="Calibri" pitchFamily="34" charset="0"/>
                </a:endParaRPr>
              </a:p>
            </p:txBody>
          </p:sp>
          <p:grpSp>
            <p:nvGrpSpPr>
              <p:cNvPr id="7" name="Group 6"/>
              <p:cNvGrpSpPr/>
              <p:nvPr/>
            </p:nvGrpSpPr>
            <p:grpSpPr>
              <a:xfrm>
                <a:off x="2163214" y="1930318"/>
                <a:ext cx="1159741" cy="3330575"/>
                <a:chOff x="3265805" y="2216150"/>
                <a:chExt cx="1159741" cy="3330575"/>
              </a:xfrm>
            </p:grpSpPr>
            <p:sp>
              <p:nvSpPr>
                <p:cNvPr id="8" name="Rectangle 57"/>
                <p:cNvSpPr>
                  <a:spLocks noChangeArrowheads="1"/>
                </p:cNvSpPr>
                <p:nvPr/>
              </p:nvSpPr>
              <p:spPr bwMode="auto">
                <a:xfrm>
                  <a:off x="3286126" y="3217863"/>
                  <a:ext cx="1095375" cy="2328862"/>
                </a:xfrm>
                <a:prstGeom prst="rect">
                  <a:avLst/>
                </a:prstGeom>
                <a:solidFill>
                  <a:srgbClr val="6325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9" name="Rectangle 58"/>
                <p:cNvSpPr>
                  <a:spLocks noChangeArrowheads="1"/>
                </p:cNvSpPr>
                <p:nvPr/>
              </p:nvSpPr>
              <p:spPr bwMode="auto">
                <a:xfrm>
                  <a:off x="3286126" y="2216150"/>
                  <a:ext cx="1095375" cy="1001712"/>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0" name="Rectangle 63"/>
                <p:cNvSpPr>
                  <a:spLocks noChangeArrowheads="1"/>
                </p:cNvSpPr>
                <p:nvPr/>
              </p:nvSpPr>
              <p:spPr bwMode="auto">
                <a:xfrm>
                  <a:off x="3282951" y="4140142"/>
                  <a:ext cx="11096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en-US" sz="1200" i="0" u="none" strike="noStrike" cap="none" normalizeH="0" baseline="0" dirty="0" smtClean="0">
                      <a:ln>
                        <a:noFill/>
                      </a:ln>
                      <a:solidFill>
                        <a:srgbClr val="FFFFFF"/>
                      </a:solidFill>
                      <a:effectLst/>
                    </a:rPr>
                    <a:t>Remplacement des départs naturels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en-US" sz="1200" b="1" i="0" u="none" strike="noStrike" cap="none" normalizeH="0" baseline="0" dirty="0" smtClean="0">
                      <a:ln>
                        <a:noFill/>
                      </a:ln>
                      <a:solidFill>
                        <a:srgbClr val="FFFFFF"/>
                      </a:solidFill>
                      <a:effectLst/>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en-US" sz="1200" b="1" i="0" u="none" strike="noStrike" cap="none" normalizeH="0" baseline="0" dirty="0" smtClean="0">
                      <a:ln>
                        <a:noFill/>
                      </a:ln>
                      <a:solidFill>
                        <a:srgbClr val="FFFFFF"/>
                      </a:solidFill>
                      <a:effectLst/>
                    </a:rPr>
                    <a:t>3,7 millions</a:t>
                  </a:r>
                </a:p>
              </p:txBody>
            </p:sp>
            <p:sp>
              <p:nvSpPr>
                <p:cNvPr id="11" name="Rectangle 64"/>
                <p:cNvSpPr>
                  <a:spLocks noChangeArrowheads="1"/>
                </p:cNvSpPr>
                <p:nvPr/>
              </p:nvSpPr>
              <p:spPr bwMode="auto">
                <a:xfrm>
                  <a:off x="3265805" y="2364670"/>
                  <a:ext cx="11597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en-US" sz="1100" i="0" u="none" strike="noStrike" cap="none" normalizeH="0" baseline="0" dirty="0" smtClean="0">
                      <a:ln>
                        <a:noFill/>
                      </a:ln>
                      <a:solidFill>
                        <a:srgbClr val="FFFFFF"/>
                      </a:solidFill>
                      <a:effectLst/>
                    </a:rPr>
                    <a:t>Enseignants supplémentaires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altLang="en-US" sz="1200" b="1" i="0" u="none" strike="noStrike" cap="none" normalizeH="0" baseline="0" dirty="0" smtClean="0">
                    <a:ln>
                      <a:noFill/>
                    </a:ln>
                    <a:solidFill>
                      <a:srgbClr val="FFFFFF"/>
                    </a:solidFill>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en-US" sz="1200" b="1" i="0" u="none" strike="noStrike" cap="none" normalizeH="0" baseline="0" dirty="0" smtClean="0">
                      <a:ln>
                        <a:noFill/>
                      </a:ln>
                      <a:solidFill>
                        <a:srgbClr val="FFFFFF"/>
                      </a:solidFill>
                      <a:effectLst/>
                    </a:rPr>
                    <a:t>1,6 million</a:t>
                  </a:r>
                  <a:endParaRPr kumimoji="0" lang="fr-FR" altLang="en-US" sz="1200" b="0" i="0" u="none" strike="noStrike" cap="none" normalizeH="0" baseline="0" dirty="0" smtClean="0">
                    <a:ln>
                      <a:noFill/>
                    </a:ln>
                    <a:solidFill>
                      <a:schemeClr val="tx1"/>
                    </a:solidFill>
                    <a:effectLst/>
                  </a:endParaRPr>
                </a:p>
              </p:txBody>
            </p:sp>
          </p:grpSp>
          <p:grpSp>
            <p:nvGrpSpPr>
              <p:cNvPr id="12" name="Group 11"/>
              <p:cNvGrpSpPr/>
              <p:nvPr/>
            </p:nvGrpSpPr>
            <p:grpSpPr>
              <a:xfrm>
                <a:off x="1713953" y="573161"/>
                <a:ext cx="2220595" cy="4978000"/>
                <a:chOff x="2489519" y="858993"/>
                <a:chExt cx="2220595" cy="4978000"/>
              </a:xfrm>
            </p:grpSpPr>
            <p:sp>
              <p:nvSpPr>
                <p:cNvPr id="13" name="Rectangle 59"/>
                <p:cNvSpPr>
                  <a:spLocks noChangeArrowheads="1"/>
                </p:cNvSpPr>
                <p:nvPr/>
              </p:nvSpPr>
              <p:spPr bwMode="auto">
                <a:xfrm>
                  <a:off x="2954338" y="1733550"/>
                  <a:ext cx="4763" cy="3813175"/>
                </a:xfrm>
                <a:prstGeom prst="rect">
                  <a:avLst/>
                </a:pr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fr-FR" dirty="0"/>
                </a:p>
              </p:txBody>
            </p:sp>
            <p:sp>
              <p:nvSpPr>
                <p:cNvPr id="14" name="Freeform 60"/>
                <p:cNvSpPr>
                  <a:spLocks noEditPoints="1"/>
                </p:cNvSpPr>
                <p:nvPr/>
              </p:nvSpPr>
              <p:spPr bwMode="auto">
                <a:xfrm>
                  <a:off x="2933701" y="1730375"/>
                  <a:ext cx="22225" cy="3819525"/>
                </a:xfrm>
                <a:custGeom>
                  <a:avLst/>
                  <a:gdLst>
                    <a:gd name="T0" fmla="*/ 0 w 14"/>
                    <a:gd name="T1" fmla="*/ 2402 h 2406"/>
                    <a:gd name="T2" fmla="*/ 14 w 14"/>
                    <a:gd name="T3" fmla="*/ 2402 h 2406"/>
                    <a:gd name="T4" fmla="*/ 14 w 14"/>
                    <a:gd name="T5" fmla="*/ 2406 h 2406"/>
                    <a:gd name="T6" fmla="*/ 0 w 14"/>
                    <a:gd name="T7" fmla="*/ 2406 h 2406"/>
                    <a:gd name="T8" fmla="*/ 0 w 14"/>
                    <a:gd name="T9" fmla="*/ 2402 h 2406"/>
                    <a:gd name="T10" fmla="*/ 0 w 14"/>
                    <a:gd name="T11" fmla="*/ 2002 h 2406"/>
                    <a:gd name="T12" fmla="*/ 14 w 14"/>
                    <a:gd name="T13" fmla="*/ 2002 h 2406"/>
                    <a:gd name="T14" fmla="*/ 14 w 14"/>
                    <a:gd name="T15" fmla="*/ 2005 h 2406"/>
                    <a:gd name="T16" fmla="*/ 0 w 14"/>
                    <a:gd name="T17" fmla="*/ 2005 h 2406"/>
                    <a:gd name="T18" fmla="*/ 0 w 14"/>
                    <a:gd name="T19" fmla="*/ 2002 h 2406"/>
                    <a:gd name="T20" fmla="*/ 0 w 14"/>
                    <a:gd name="T21" fmla="*/ 1601 h 2406"/>
                    <a:gd name="T22" fmla="*/ 14 w 14"/>
                    <a:gd name="T23" fmla="*/ 1601 h 2406"/>
                    <a:gd name="T24" fmla="*/ 14 w 14"/>
                    <a:gd name="T25" fmla="*/ 1605 h 2406"/>
                    <a:gd name="T26" fmla="*/ 0 w 14"/>
                    <a:gd name="T27" fmla="*/ 1605 h 2406"/>
                    <a:gd name="T28" fmla="*/ 0 w 14"/>
                    <a:gd name="T29" fmla="*/ 1601 h 2406"/>
                    <a:gd name="T30" fmla="*/ 0 w 14"/>
                    <a:gd name="T31" fmla="*/ 1201 h 2406"/>
                    <a:gd name="T32" fmla="*/ 14 w 14"/>
                    <a:gd name="T33" fmla="*/ 1201 h 2406"/>
                    <a:gd name="T34" fmla="*/ 14 w 14"/>
                    <a:gd name="T35" fmla="*/ 1204 h 2406"/>
                    <a:gd name="T36" fmla="*/ 0 w 14"/>
                    <a:gd name="T37" fmla="*/ 1204 h 2406"/>
                    <a:gd name="T38" fmla="*/ 0 w 14"/>
                    <a:gd name="T39" fmla="*/ 1201 h 2406"/>
                    <a:gd name="T40" fmla="*/ 0 w 14"/>
                    <a:gd name="T41" fmla="*/ 801 h 2406"/>
                    <a:gd name="T42" fmla="*/ 14 w 14"/>
                    <a:gd name="T43" fmla="*/ 801 h 2406"/>
                    <a:gd name="T44" fmla="*/ 14 w 14"/>
                    <a:gd name="T45" fmla="*/ 804 h 2406"/>
                    <a:gd name="T46" fmla="*/ 0 w 14"/>
                    <a:gd name="T47" fmla="*/ 804 h 2406"/>
                    <a:gd name="T48" fmla="*/ 0 w 14"/>
                    <a:gd name="T49" fmla="*/ 801 h 2406"/>
                    <a:gd name="T50" fmla="*/ 0 w 14"/>
                    <a:gd name="T51" fmla="*/ 401 h 2406"/>
                    <a:gd name="T52" fmla="*/ 14 w 14"/>
                    <a:gd name="T53" fmla="*/ 401 h 2406"/>
                    <a:gd name="T54" fmla="*/ 14 w 14"/>
                    <a:gd name="T55" fmla="*/ 404 h 2406"/>
                    <a:gd name="T56" fmla="*/ 0 w 14"/>
                    <a:gd name="T57" fmla="*/ 404 h 2406"/>
                    <a:gd name="T58" fmla="*/ 0 w 14"/>
                    <a:gd name="T59" fmla="*/ 401 h 2406"/>
                    <a:gd name="T60" fmla="*/ 0 w 14"/>
                    <a:gd name="T61" fmla="*/ 0 h 2406"/>
                    <a:gd name="T62" fmla="*/ 14 w 14"/>
                    <a:gd name="T63" fmla="*/ 0 h 2406"/>
                    <a:gd name="T64" fmla="*/ 14 w 14"/>
                    <a:gd name="T65" fmla="*/ 3 h 2406"/>
                    <a:gd name="T66" fmla="*/ 0 w 14"/>
                    <a:gd name="T67" fmla="*/ 3 h 2406"/>
                    <a:gd name="T68" fmla="*/ 0 w 14"/>
                    <a:gd name="T69" fmla="*/ 0 h 2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 h="2406">
                      <a:moveTo>
                        <a:pt x="0" y="2402"/>
                      </a:moveTo>
                      <a:lnTo>
                        <a:pt x="14" y="2402"/>
                      </a:lnTo>
                      <a:lnTo>
                        <a:pt x="14" y="2406"/>
                      </a:lnTo>
                      <a:lnTo>
                        <a:pt x="0" y="2406"/>
                      </a:lnTo>
                      <a:lnTo>
                        <a:pt x="0" y="2402"/>
                      </a:lnTo>
                      <a:close/>
                      <a:moveTo>
                        <a:pt x="0" y="2002"/>
                      </a:moveTo>
                      <a:lnTo>
                        <a:pt x="14" y="2002"/>
                      </a:lnTo>
                      <a:lnTo>
                        <a:pt x="14" y="2005"/>
                      </a:lnTo>
                      <a:lnTo>
                        <a:pt x="0" y="2005"/>
                      </a:lnTo>
                      <a:lnTo>
                        <a:pt x="0" y="2002"/>
                      </a:lnTo>
                      <a:close/>
                      <a:moveTo>
                        <a:pt x="0" y="1601"/>
                      </a:moveTo>
                      <a:lnTo>
                        <a:pt x="14" y="1601"/>
                      </a:lnTo>
                      <a:lnTo>
                        <a:pt x="14" y="1605"/>
                      </a:lnTo>
                      <a:lnTo>
                        <a:pt x="0" y="1605"/>
                      </a:lnTo>
                      <a:lnTo>
                        <a:pt x="0" y="1601"/>
                      </a:lnTo>
                      <a:close/>
                      <a:moveTo>
                        <a:pt x="0" y="1201"/>
                      </a:moveTo>
                      <a:lnTo>
                        <a:pt x="14" y="1201"/>
                      </a:lnTo>
                      <a:lnTo>
                        <a:pt x="14" y="1204"/>
                      </a:lnTo>
                      <a:lnTo>
                        <a:pt x="0" y="1204"/>
                      </a:lnTo>
                      <a:lnTo>
                        <a:pt x="0" y="1201"/>
                      </a:lnTo>
                      <a:close/>
                      <a:moveTo>
                        <a:pt x="0" y="801"/>
                      </a:moveTo>
                      <a:lnTo>
                        <a:pt x="14" y="801"/>
                      </a:lnTo>
                      <a:lnTo>
                        <a:pt x="14" y="804"/>
                      </a:lnTo>
                      <a:lnTo>
                        <a:pt x="0" y="804"/>
                      </a:lnTo>
                      <a:lnTo>
                        <a:pt x="0" y="801"/>
                      </a:lnTo>
                      <a:close/>
                      <a:moveTo>
                        <a:pt x="0" y="401"/>
                      </a:moveTo>
                      <a:lnTo>
                        <a:pt x="14" y="401"/>
                      </a:lnTo>
                      <a:lnTo>
                        <a:pt x="14" y="404"/>
                      </a:lnTo>
                      <a:lnTo>
                        <a:pt x="0" y="404"/>
                      </a:lnTo>
                      <a:lnTo>
                        <a:pt x="0" y="401"/>
                      </a:lnTo>
                      <a:close/>
                      <a:moveTo>
                        <a:pt x="0" y="0"/>
                      </a:moveTo>
                      <a:lnTo>
                        <a:pt x="14" y="0"/>
                      </a:lnTo>
                      <a:lnTo>
                        <a:pt x="14" y="3"/>
                      </a:lnTo>
                      <a:lnTo>
                        <a:pt x="0" y="3"/>
                      </a:lnTo>
                      <a:lnTo>
                        <a:pt x="0" y="0"/>
                      </a:lnTo>
                      <a:close/>
                    </a:path>
                  </a:pathLst>
                </a:cu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fr-FR" dirty="0"/>
                </a:p>
              </p:txBody>
            </p:sp>
            <p:sp>
              <p:nvSpPr>
                <p:cNvPr id="15" name="Rectangle 61"/>
                <p:cNvSpPr>
                  <a:spLocks noChangeArrowheads="1"/>
                </p:cNvSpPr>
                <p:nvPr/>
              </p:nvSpPr>
              <p:spPr bwMode="auto">
                <a:xfrm>
                  <a:off x="2955926" y="5543550"/>
                  <a:ext cx="1754188" cy="6350"/>
                </a:xfrm>
                <a:prstGeom prst="rect">
                  <a:avLst/>
                </a:pr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fr-FR" dirty="0"/>
                </a:p>
              </p:txBody>
            </p:sp>
            <p:sp>
              <p:nvSpPr>
                <p:cNvPr id="16" name="Rectangle 65"/>
                <p:cNvSpPr>
                  <a:spLocks noChangeArrowheads="1"/>
                </p:cNvSpPr>
                <p:nvPr/>
              </p:nvSpPr>
              <p:spPr bwMode="auto">
                <a:xfrm>
                  <a:off x="2851151" y="5497513"/>
                  <a:ext cx="5770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dirty="0" smtClean="0">
                      <a:ln>
                        <a:noFill/>
                      </a:ln>
                      <a:solidFill>
                        <a:srgbClr val="000000"/>
                      </a:solidFill>
                      <a:effectLst/>
                    </a:rPr>
                    <a:t>0</a:t>
                  </a:r>
                  <a:endParaRPr kumimoji="0" lang="fr-FR" altLang="en-US" sz="800" b="0" i="0" u="none" strike="noStrike" cap="none" normalizeH="0" baseline="0" dirty="0" smtClean="0">
                    <a:ln>
                      <a:noFill/>
                    </a:ln>
                    <a:solidFill>
                      <a:schemeClr val="tx1"/>
                    </a:solidFill>
                    <a:effectLst/>
                  </a:endParaRPr>
                </a:p>
              </p:txBody>
            </p:sp>
            <p:sp>
              <p:nvSpPr>
                <p:cNvPr id="17" name="Rectangle 66"/>
                <p:cNvSpPr>
                  <a:spLocks noChangeArrowheads="1"/>
                </p:cNvSpPr>
                <p:nvPr/>
              </p:nvSpPr>
              <p:spPr bwMode="auto">
                <a:xfrm>
                  <a:off x="2851151" y="4862513"/>
                  <a:ext cx="5770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dirty="0" smtClean="0">
                      <a:ln>
                        <a:noFill/>
                      </a:ln>
                      <a:solidFill>
                        <a:srgbClr val="000000"/>
                      </a:solidFill>
                      <a:effectLst/>
                    </a:rPr>
                    <a:t>1</a:t>
                  </a:r>
                  <a:endParaRPr kumimoji="0" lang="fr-FR" altLang="en-US" sz="800" b="0" i="0" u="none" strike="noStrike" cap="none" normalizeH="0" baseline="0" dirty="0" smtClean="0">
                    <a:ln>
                      <a:noFill/>
                    </a:ln>
                    <a:solidFill>
                      <a:schemeClr val="tx1"/>
                    </a:solidFill>
                    <a:effectLst/>
                  </a:endParaRPr>
                </a:p>
              </p:txBody>
            </p:sp>
            <p:sp>
              <p:nvSpPr>
                <p:cNvPr id="18" name="Rectangle 67"/>
                <p:cNvSpPr>
                  <a:spLocks noChangeArrowheads="1"/>
                </p:cNvSpPr>
                <p:nvPr/>
              </p:nvSpPr>
              <p:spPr bwMode="auto">
                <a:xfrm>
                  <a:off x="2851151" y="4227513"/>
                  <a:ext cx="5770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dirty="0" smtClean="0">
                      <a:ln>
                        <a:noFill/>
                      </a:ln>
                      <a:solidFill>
                        <a:srgbClr val="000000"/>
                      </a:solidFill>
                      <a:effectLst/>
                    </a:rPr>
                    <a:t>2</a:t>
                  </a:r>
                  <a:endParaRPr kumimoji="0" lang="fr-FR" altLang="en-US" sz="800" b="0" i="0" u="none" strike="noStrike" cap="none" normalizeH="0" baseline="0" dirty="0" smtClean="0">
                    <a:ln>
                      <a:noFill/>
                    </a:ln>
                    <a:solidFill>
                      <a:schemeClr val="tx1"/>
                    </a:solidFill>
                    <a:effectLst/>
                  </a:endParaRPr>
                </a:p>
              </p:txBody>
            </p:sp>
            <p:sp>
              <p:nvSpPr>
                <p:cNvPr id="19" name="Rectangle 68"/>
                <p:cNvSpPr>
                  <a:spLocks noChangeArrowheads="1"/>
                </p:cNvSpPr>
                <p:nvPr/>
              </p:nvSpPr>
              <p:spPr bwMode="auto">
                <a:xfrm>
                  <a:off x="2851151" y="3590925"/>
                  <a:ext cx="5770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dirty="0" smtClean="0">
                      <a:ln>
                        <a:noFill/>
                      </a:ln>
                      <a:solidFill>
                        <a:srgbClr val="000000"/>
                      </a:solidFill>
                      <a:effectLst/>
                    </a:rPr>
                    <a:t>3</a:t>
                  </a:r>
                  <a:endParaRPr kumimoji="0" lang="fr-FR" altLang="en-US" sz="800" b="0" i="0" u="none" strike="noStrike" cap="none" normalizeH="0" baseline="0" dirty="0" smtClean="0">
                    <a:ln>
                      <a:noFill/>
                    </a:ln>
                    <a:solidFill>
                      <a:schemeClr val="tx1"/>
                    </a:solidFill>
                    <a:effectLst/>
                  </a:endParaRPr>
                </a:p>
              </p:txBody>
            </p:sp>
            <p:sp>
              <p:nvSpPr>
                <p:cNvPr id="20" name="Rectangle 69"/>
                <p:cNvSpPr>
                  <a:spLocks noChangeArrowheads="1"/>
                </p:cNvSpPr>
                <p:nvPr/>
              </p:nvSpPr>
              <p:spPr bwMode="auto">
                <a:xfrm>
                  <a:off x="2851151" y="2955925"/>
                  <a:ext cx="5770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dirty="0" smtClean="0">
                      <a:ln>
                        <a:noFill/>
                      </a:ln>
                      <a:solidFill>
                        <a:srgbClr val="000000"/>
                      </a:solidFill>
                      <a:effectLst/>
                    </a:rPr>
                    <a:t>4</a:t>
                  </a:r>
                  <a:endParaRPr kumimoji="0" lang="fr-FR" altLang="en-US" sz="800" b="0" i="0" u="none" strike="noStrike" cap="none" normalizeH="0" baseline="0" dirty="0" smtClean="0">
                    <a:ln>
                      <a:noFill/>
                    </a:ln>
                    <a:solidFill>
                      <a:schemeClr val="tx1"/>
                    </a:solidFill>
                    <a:effectLst/>
                  </a:endParaRPr>
                </a:p>
              </p:txBody>
            </p:sp>
            <p:sp>
              <p:nvSpPr>
                <p:cNvPr id="21" name="Rectangle 70"/>
                <p:cNvSpPr>
                  <a:spLocks noChangeArrowheads="1"/>
                </p:cNvSpPr>
                <p:nvPr/>
              </p:nvSpPr>
              <p:spPr bwMode="auto">
                <a:xfrm>
                  <a:off x="2851151" y="2319338"/>
                  <a:ext cx="6412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dirty="0" smtClean="0">
                      <a:ln>
                        <a:noFill/>
                      </a:ln>
                      <a:solidFill>
                        <a:srgbClr val="000000"/>
                      </a:solidFill>
                      <a:effectLst/>
                    </a:rPr>
                    <a:t>5</a:t>
                  </a:r>
                  <a:endParaRPr kumimoji="0" lang="fr-FR" altLang="en-US" sz="800" b="0" i="0" u="none" strike="noStrike" cap="none" normalizeH="0" baseline="0" dirty="0" smtClean="0">
                    <a:ln>
                      <a:noFill/>
                    </a:ln>
                    <a:solidFill>
                      <a:schemeClr val="tx1"/>
                    </a:solidFill>
                    <a:effectLst/>
                  </a:endParaRPr>
                </a:p>
              </p:txBody>
            </p:sp>
            <p:sp>
              <p:nvSpPr>
                <p:cNvPr id="22" name="Rectangle 71"/>
                <p:cNvSpPr>
                  <a:spLocks noChangeArrowheads="1"/>
                </p:cNvSpPr>
                <p:nvPr/>
              </p:nvSpPr>
              <p:spPr bwMode="auto">
                <a:xfrm>
                  <a:off x="2851151" y="1684338"/>
                  <a:ext cx="5770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dirty="0" smtClean="0">
                      <a:ln>
                        <a:noFill/>
                      </a:ln>
                      <a:solidFill>
                        <a:srgbClr val="000000"/>
                      </a:solidFill>
                      <a:effectLst/>
                    </a:rPr>
                    <a:t>6</a:t>
                  </a:r>
                  <a:endParaRPr kumimoji="0" lang="fr-FR" altLang="en-US" sz="800" b="0" i="0" u="none" strike="noStrike" cap="none" normalizeH="0" baseline="0" dirty="0" smtClean="0">
                    <a:ln>
                      <a:noFill/>
                    </a:ln>
                    <a:solidFill>
                      <a:schemeClr val="tx1"/>
                    </a:solidFill>
                    <a:effectLst/>
                  </a:endParaRPr>
                </a:p>
              </p:txBody>
            </p:sp>
            <p:sp>
              <p:nvSpPr>
                <p:cNvPr id="23" name="Rectangle 72"/>
                <p:cNvSpPr>
                  <a:spLocks noChangeArrowheads="1"/>
                </p:cNvSpPr>
                <p:nvPr/>
              </p:nvSpPr>
              <p:spPr bwMode="auto">
                <a:xfrm>
                  <a:off x="3080935" y="5594350"/>
                  <a:ext cx="7195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rPr>
                    <a:t>2011-2015</a:t>
                  </a:r>
                  <a:endParaRPr kumimoji="0" lang="fr-FR" altLang="en-US" sz="1200" b="0" i="0" u="none" strike="noStrike" cap="none" normalizeH="0" baseline="0" dirty="0" smtClean="0">
                    <a:ln>
                      <a:noFill/>
                    </a:ln>
                    <a:solidFill>
                      <a:schemeClr val="tx1"/>
                    </a:solidFill>
                    <a:effectLst/>
                  </a:endParaRPr>
                </a:p>
              </p:txBody>
            </p:sp>
            <p:sp>
              <p:nvSpPr>
                <p:cNvPr id="24" name="Rectangle 73"/>
                <p:cNvSpPr>
                  <a:spLocks noChangeArrowheads="1"/>
                </p:cNvSpPr>
                <p:nvPr/>
              </p:nvSpPr>
              <p:spPr bwMode="auto">
                <a:xfrm>
                  <a:off x="2489519" y="858993"/>
                  <a:ext cx="184666" cy="49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rPr>
                    <a:t>Total des recrutements nécessaires en</a:t>
                  </a:r>
                  <a:r>
                    <a:rPr kumimoji="0" lang="fr-FR" altLang="en-US" sz="1200" b="0" i="0" u="none" strike="noStrike" cap="none" normalizeH="0" dirty="0" smtClean="0">
                      <a:ln>
                        <a:noFill/>
                      </a:ln>
                      <a:solidFill>
                        <a:srgbClr val="000000"/>
                      </a:solidFill>
                      <a:effectLst/>
                    </a:rPr>
                    <a:t> enseignants du primaire </a:t>
                  </a:r>
                  <a:r>
                    <a:rPr kumimoji="0" lang="fr-FR" altLang="en-US" sz="1200" b="0" i="0" u="none" strike="noStrike" cap="none" normalizeH="0" baseline="0" dirty="0" smtClean="0">
                      <a:ln>
                        <a:noFill/>
                      </a:ln>
                      <a:solidFill>
                        <a:srgbClr val="000000"/>
                      </a:solidFill>
                      <a:effectLst/>
                      <a:latin typeface="+mn-lt"/>
                    </a:rPr>
                    <a:t>(millions)</a:t>
                  </a:r>
                  <a:endParaRPr kumimoji="0" lang="fr-FR" altLang="en-US" sz="1200" b="0" i="0" u="none" strike="noStrike" cap="none" normalizeH="0" baseline="0" dirty="0" smtClean="0">
                    <a:ln>
                      <a:noFill/>
                    </a:ln>
                    <a:solidFill>
                      <a:schemeClr val="tx1"/>
                    </a:solidFill>
                    <a:effectLst/>
                    <a:latin typeface="+mn-lt"/>
                  </a:endParaRPr>
                </a:p>
              </p:txBody>
            </p:sp>
          </p:grpSp>
        </p:grpSp>
        <p:grpSp>
          <p:nvGrpSpPr>
            <p:cNvPr id="6" name="Group 5"/>
            <p:cNvGrpSpPr/>
            <p:nvPr/>
          </p:nvGrpSpPr>
          <p:grpSpPr>
            <a:xfrm>
              <a:off x="3362960" y="1154312"/>
              <a:ext cx="5538041" cy="3139321"/>
              <a:chOff x="3362960" y="1154312"/>
              <a:chExt cx="5538041" cy="3139321"/>
            </a:xfrm>
          </p:grpSpPr>
          <p:grpSp>
            <p:nvGrpSpPr>
              <p:cNvPr id="29" name="Group 28"/>
              <p:cNvGrpSpPr/>
              <p:nvPr/>
            </p:nvGrpSpPr>
            <p:grpSpPr>
              <a:xfrm>
                <a:off x="3362960" y="1921034"/>
                <a:ext cx="1375369" cy="1991727"/>
                <a:chOff x="4408373" y="2157284"/>
                <a:chExt cx="1375369" cy="1991727"/>
              </a:xfrm>
            </p:grpSpPr>
            <p:sp>
              <p:nvSpPr>
                <p:cNvPr id="39" name="Rectangle 87"/>
                <p:cNvSpPr>
                  <a:spLocks noChangeArrowheads="1"/>
                </p:cNvSpPr>
                <p:nvPr/>
              </p:nvSpPr>
              <p:spPr bwMode="auto">
                <a:xfrm>
                  <a:off x="5118101" y="4025900"/>
                  <a:ext cx="14427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dirty="0" smtClean="0">
                      <a:ln>
                        <a:noFill/>
                      </a:ln>
                      <a:solidFill>
                        <a:srgbClr val="F2F2F2"/>
                      </a:solidFill>
                      <a:effectLst/>
                    </a:rPr>
                    <a:t>0.7</a:t>
                  </a:r>
                  <a:endParaRPr kumimoji="0" lang="fr-FR" altLang="en-US" sz="800" b="0" i="0" u="none" strike="noStrike" cap="none" normalizeH="0" baseline="0" dirty="0" smtClean="0">
                    <a:ln>
                      <a:noFill/>
                    </a:ln>
                    <a:solidFill>
                      <a:schemeClr val="tx1"/>
                    </a:solidFill>
                    <a:effectLst/>
                  </a:endParaRPr>
                </a:p>
              </p:txBody>
            </p:sp>
            <p:sp>
              <p:nvSpPr>
                <p:cNvPr id="40" name="Rectangle 88"/>
                <p:cNvSpPr>
                  <a:spLocks noChangeArrowheads="1"/>
                </p:cNvSpPr>
                <p:nvPr/>
              </p:nvSpPr>
              <p:spPr bwMode="auto">
                <a:xfrm>
                  <a:off x="4438651" y="2371838"/>
                  <a:ext cx="1208088" cy="1017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41" name="Freeform 89"/>
                <p:cNvSpPr>
                  <a:spLocks/>
                </p:cNvSpPr>
                <p:nvPr/>
              </p:nvSpPr>
              <p:spPr bwMode="auto">
                <a:xfrm>
                  <a:off x="4758389" y="2168002"/>
                  <a:ext cx="868650" cy="1175798"/>
                </a:xfrm>
                <a:custGeom>
                  <a:avLst/>
                  <a:gdLst>
                    <a:gd name="T0" fmla="*/ 1442 w 5194"/>
                    <a:gd name="T1" fmla="*/ 3289 h 7041"/>
                    <a:gd name="T2" fmla="*/ 0 w 5194"/>
                    <a:gd name="T3" fmla="*/ 6244 h 7041"/>
                    <a:gd name="T4" fmla="*/ 4398 w 5194"/>
                    <a:gd name="T5" fmla="*/ 4731 h 7041"/>
                    <a:gd name="T6" fmla="*/ 2884 w 5194"/>
                    <a:gd name="T7" fmla="*/ 333 h 7041"/>
                    <a:gd name="T8" fmla="*/ 1442 w 5194"/>
                    <a:gd name="T9" fmla="*/ 0 h 7041"/>
                    <a:gd name="T10" fmla="*/ 1442 w 5194"/>
                    <a:gd name="T11" fmla="*/ 3289 h 7041"/>
                  </a:gdLst>
                  <a:ahLst/>
                  <a:cxnLst>
                    <a:cxn ang="0">
                      <a:pos x="T0" y="T1"/>
                    </a:cxn>
                    <a:cxn ang="0">
                      <a:pos x="T2" y="T3"/>
                    </a:cxn>
                    <a:cxn ang="0">
                      <a:pos x="T4" y="T5"/>
                    </a:cxn>
                    <a:cxn ang="0">
                      <a:pos x="T6" y="T7"/>
                    </a:cxn>
                    <a:cxn ang="0">
                      <a:pos x="T8" y="T9"/>
                    </a:cxn>
                    <a:cxn ang="0">
                      <a:pos x="T10" y="T11"/>
                    </a:cxn>
                  </a:cxnLst>
                  <a:rect l="0" t="0" r="r" b="b"/>
                  <a:pathLst>
                    <a:path w="5194" h="7041">
                      <a:moveTo>
                        <a:pt x="1442" y="3289"/>
                      </a:moveTo>
                      <a:lnTo>
                        <a:pt x="0" y="6244"/>
                      </a:lnTo>
                      <a:cubicBezTo>
                        <a:pt x="1632" y="7041"/>
                        <a:pt x="3601" y="6363"/>
                        <a:pt x="4398" y="4731"/>
                      </a:cubicBezTo>
                      <a:cubicBezTo>
                        <a:pt x="5194" y="3098"/>
                        <a:pt x="4517" y="1129"/>
                        <a:pt x="2884" y="333"/>
                      </a:cubicBezTo>
                      <a:cubicBezTo>
                        <a:pt x="2435" y="114"/>
                        <a:pt x="1942" y="0"/>
                        <a:pt x="1442" y="0"/>
                      </a:cubicBezTo>
                      <a:lnTo>
                        <a:pt x="1442" y="3289"/>
                      </a:lnTo>
                      <a:close/>
                    </a:path>
                  </a:pathLst>
                </a:custGeom>
                <a:solidFill>
                  <a:srgbClr val="E46C0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42" name="Freeform 90"/>
                <p:cNvSpPr>
                  <a:spLocks/>
                </p:cNvSpPr>
                <p:nvPr/>
              </p:nvSpPr>
              <p:spPr bwMode="auto">
                <a:xfrm>
                  <a:off x="4408373" y="2157284"/>
                  <a:ext cx="549506" cy="1043820"/>
                </a:xfrm>
                <a:custGeom>
                  <a:avLst/>
                  <a:gdLst>
                    <a:gd name="T0" fmla="*/ 3289 w 3289"/>
                    <a:gd name="T1" fmla="*/ 3289 h 6245"/>
                    <a:gd name="T2" fmla="*/ 3289 w 3289"/>
                    <a:gd name="T3" fmla="*/ 0 h 6245"/>
                    <a:gd name="T4" fmla="*/ 0 w 3289"/>
                    <a:gd name="T5" fmla="*/ 3289 h 6245"/>
                    <a:gd name="T6" fmla="*/ 1847 w 3289"/>
                    <a:gd name="T7" fmla="*/ 6245 h 6245"/>
                    <a:gd name="T8" fmla="*/ 3289 w 3289"/>
                    <a:gd name="T9" fmla="*/ 3289 h 6245"/>
                  </a:gdLst>
                  <a:ahLst/>
                  <a:cxnLst>
                    <a:cxn ang="0">
                      <a:pos x="T0" y="T1"/>
                    </a:cxn>
                    <a:cxn ang="0">
                      <a:pos x="T2" y="T3"/>
                    </a:cxn>
                    <a:cxn ang="0">
                      <a:pos x="T4" y="T5"/>
                    </a:cxn>
                    <a:cxn ang="0">
                      <a:pos x="T6" y="T7"/>
                    </a:cxn>
                    <a:cxn ang="0">
                      <a:pos x="T8" y="T9"/>
                    </a:cxn>
                  </a:cxnLst>
                  <a:rect l="0" t="0" r="r" b="b"/>
                  <a:pathLst>
                    <a:path w="3289" h="6245">
                      <a:moveTo>
                        <a:pt x="3289" y="3289"/>
                      </a:moveTo>
                      <a:lnTo>
                        <a:pt x="3289" y="0"/>
                      </a:lnTo>
                      <a:cubicBezTo>
                        <a:pt x="1472" y="0"/>
                        <a:pt x="0" y="1473"/>
                        <a:pt x="0" y="3289"/>
                      </a:cubicBezTo>
                      <a:cubicBezTo>
                        <a:pt x="0" y="4546"/>
                        <a:pt x="717" y="5694"/>
                        <a:pt x="1847" y="6245"/>
                      </a:cubicBezTo>
                      <a:lnTo>
                        <a:pt x="3289" y="3289"/>
                      </a:lnTo>
                      <a:close/>
                    </a:path>
                  </a:pathLst>
                </a:custGeom>
                <a:solidFill>
                  <a:srgbClr val="FAC09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43" name="Rectangle 91"/>
                <p:cNvSpPr>
                  <a:spLocks noChangeArrowheads="1"/>
                </p:cNvSpPr>
                <p:nvPr/>
              </p:nvSpPr>
              <p:spPr bwMode="auto">
                <a:xfrm>
                  <a:off x="5476722" y="2205935"/>
                  <a:ext cx="22317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en-US" sz="800" b="0" i="0" u="none" strike="noStrike" cap="none" normalizeH="0" baseline="0" dirty="0" smtClean="0">
                    <a:ln>
                      <a:noFill/>
                    </a:ln>
                    <a:solidFill>
                      <a:schemeClr val="tx1"/>
                    </a:solidFill>
                    <a:effectLst/>
                  </a:endParaRPr>
                </a:p>
              </p:txBody>
            </p:sp>
            <p:sp>
              <p:nvSpPr>
                <p:cNvPr id="44" name="Rectangle 92" hidden="1"/>
                <p:cNvSpPr>
                  <a:spLocks noChangeArrowheads="1"/>
                </p:cNvSpPr>
                <p:nvPr/>
              </p:nvSpPr>
              <p:spPr bwMode="auto">
                <a:xfrm>
                  <a:off x="5529263" y="2257425"/>
                  <a:ext cx="25648"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500" b="0" i="0" u="none" strike="noStrike" cap="none" normalizeH="0" baseline="0" dirty="0" smtClean="0">
                      <a:ln>
                        <a:noFill/>
                      </a:ln>
                      <a:solidFill>
                        <a:srgbClr val="000000"/>
                      </a:solidFill>
                      <a:effectLst/>
                      <a:latin typeface="Calibri" pitchFamily="34" charset="0"/>
                      <a:cs typeface="Arial" pitchFamily="34" charset="0"/>
                    </a:rPr>
                    <a:t>-</a:t>
                  </a:r>
                  <a:endParaRPr kumimoji="0" lang="fr-FR" altLang="en-US" sz="1800" b="0" i="0" u="none" strike="noStrike" cap="none" normalizeH="0" baseline="0" dirty="0" smtClean="0">
                    <a:ln>
                      <a:noFill/>
                    </a:ln>
                    <a:solidFill>
                      <a:schemeClr val="tx1"/>
                    </a:solidFill>
                    <a:effectLst/>
                    <a:cs typeface="Arial" pitchFamily="34" charset="0"/>
                  </a:endParaRPr>
                </a:p>
              </p:txBody>
            </p:sp>
            <p:sp>
              <p:nvSpPr>
                <p:cNvPr id="45" name="Rectangle 93"/>
                <p:cNvSpPr>
                  <a:spLocks noChangeArrowheads="1"/>
                </p:cNvSpPr>
                <p:nvPr/>
              </p:nvSpPr>
              <p:spPr bwMode="auto">
                <a:xfrm>
                  <a:off x="5230265" y="2344836"/>
                  <a:ext cx="33342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fr-FR" altLang="en-US" sz="800" dirty="0" smtClean="0">
                      <a:solidFill>
                        <a:srgbClr val="000000"/>
                      </a:solidFill>
                    </a:rPr>
                    <a:t>Afrique</a:t>
                  </a:r>
                  <a:r>
                    <a:rPr kumimoji="0" lang="fr-FR" altLang="en-US" sz="500" b="0" i="0" u="none" strike="noStrike" cap="none" normalizeH="0" baseline="0" dirty="0" smtClean="0">
                      <a:ln>
                        <a:noFill/>
                      </a:ln>
                      <a:solidFill>
                        <a:srgbClr val="000000"/>
                      </a:solidFill>
                      <a:effectLst/>
                      <a:latin typeface="Calibri" pitchFamily="34" charset="0"/>
                    </a:rPr>
                    <a:t> </a:t>
                  </a:r>
                  <a:endParaRPr kumimoji="0" lang="fr-FR" altLang="en-US" sz="1800" b="0" i="0" u="none" strike="noStrike" cap="none" normalizeH="0" baseline="0" dirty="0" smtClean="0">
                    <a:ln>
                      <a:noFill/>
                    </a:ln>
                    <a:solidFill>
                      <a:schemeClr val="tx1"/>
                    </a:solidFill>
                    <a:effectLst/>
                  </a:endParaRPr>
                </a:p>
              </p:txBody>
            </p:sp>
            <p:sp>
              <p:nvSpPr>
                <p:cNvPr id="46" name="Rectangle 94"/>
                <p:cNvSpPr>
                  <a:spLocks noChangeArrowheads="1"/>
                </p:cNvSpPr>
                <p:nvPr/>
              </p:nvSpPr>
              <p:spPr bwMode="auto">
                <a:xfrm>
                  <a:off x="5078421" y="2467947"/>
                  <a:ext cx="70532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fr-FR" altLang="en-US" sz="800" dirty="0" smtClean="0">
                      <a:solidFill>
                        <a:srgbClr val="000000"/>
                      </a:solidFill>
                    </a:rPr>
                    <a:t>subsaharienne</a:t>
                  </a:r>
                  <a:endParaRPr kumimoji="0" lang="fr-FR" altLang="en-US" sz="800" b="0" i="0" u="none" strike="noStrike" cap="none" normalizeH="0" baseline="0" dirty="0" smtClean="0">
                    <a:ln>
                      <a:noFill/>
                    </a:ln>
                    <a:solidFill>
                      <a:schemeClr val="tx1"/>
                    </a:solidFill>
                    <a:effectLst/>
                  </a:endParaRPr>
                </a:p>
              </p:txBody>
            </p:sp>
            <p:sp>
              <p:nvSpPr>
                <p:cNvPr id="47" name="Rectangle 95"/>
                <p:cNvSpPr>
                  <a:spLocks noChangeArrowheads="1"/>
                </p:cNvSpPr>
                <p:nvPr/>
              </p:nvSpPr>
              <p:spPr bwMode="auto">
                <a:xfrm>
                  <a:off x="4552533" y="2533673"/>
                  <a:ext cx="33648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dirty="0" smtClean="0">
                      <a:ln>
                        <a:noFill/>
                      </a:ln>
                      <a:solidFill>
                        <a:srgbClr val="000000"/>
                      </a:solidFill>
                      <a:effectLst/>
                    </a:rPr>
                    <a:t>Autres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dirty="0" smtClean="0">
                      <a:ln>
                        <a:noFill/>
                      </a:ln>
                      <a:solidFill>
                        <a:srgbClr val="000000"/>
                      </a:solidFill>
                      <a:effectLst/>
                    </a:rPr>
                    <a:t>régions</a:t>
                  </a:r>
                  <a:endParaRPr kumimoji="0" lang="fr-FR" altLang="en-US" sz="800" b="0" i="0" u="none" strike="noStrike" cap="none" normalizeH="0" baseline="0" dirty="0" smtClean="0">
                    <a:ln>
                      <a:noFill/>
                    </a:ln>
                    <a:solidFill>
                      <a:schemeClr val="tx1"/>
                    </a:solidFill>
                    <a:effectLst/>
                  </a:endParaRPr>
                </a:p>
              </p:txBody>
            </p:sp>
            <p:sp>
              <p:nvSpPr>
                <p:cNvPr id="48" name="Rectangle 96"/>
                <p:cNvSpPr>
                  <a:spLocks noChangeArrowheads="1"/>
                </p:cNvSpPr>
                <p:nvPr/>
              </p:nvSpPr>
              <p:spPr bwMode="auto">
                <a:xfrm>
                  <a:off x="4743482" y="2706688"/>
                  <a:ext cx="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en-US" sz="800" b="0" i="0" u="none" strike="noStrike" cap="none" normalizeH="0" baseline="0" dirty="0" smtClean="0">
                    <a:ln>
                      <a:noFill/>
                    </a:ln>
                    <a:solidFill>
                      <a:schemeClr val="tx1"/>
                    </a:solidFill>
                    <a:effectLst/>
                    <a:latin typeface="+mn-lt"/>
                  </a:endParaRPr>
                </a:p>
              </p:txBody>
            </p:sp>
            <p:sp>
              <p:nvSpPr>
                <p:cNvPr id="49" name="Rectangle 97"/>
                <p:cNvSpPr>
                  <a:spLocks noChangeArrowheads="1"/>
                </p:cNvSpPr>
                <p:nvPr/>
              </p:nvSpPr>
              <p:spPr bwMode="auto">
                <a:xfrm>
                  <a:off x="5123372" y="2681288"/>
                  <a:ext cx="25487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F2F2F2"/>
                      </a:solidFill>
                      <a:effectLst/>
                    </a:rPr>
                    <a:t>60%</a:t>
                  </a:r>
                  <a:endParaRPr kumimoji="0" lang="fr-FR" altLang="en-US" sz="1000" b="0" i="0" u="none" strike="noStrike" cap="none" normalizeH="0" baseline="0" dirty="0" smtClean="0">
                    <a:ln>
                      <a:noFill/>
                    </a:ln>
                    <a:solidFill>
                      <a:schemeClr val="tx1"/>
                    </a:solidFill>
                    <a:effectLst/>
                  </a:endParaRPr>
                </a:p>
              </p:txBody>
            </p:sp>
          </p:grpSp>
          <p:sp>
            <p:nvSpPr>
              <p:cNvPr id="4" name="TextBox 3"/>
              <p:cNvSpPr txBox="1"/>
              <p:nvPr/>
            </p:nvSpPr>
            <p:spPr>
              <a:xfrm>
                <a:off x="5348177" y="1154312"/>
                <a:ext cx="3552824" cy="3139321"/>
              </a:xfrm>
              <a:prstGeom prst="rect">
                <a:avLst/>
              </a:prstGeom>
              <a:noFill/>
            </p:spPr>
            <p:txBody>
              <a:bodyPr wrap="square" rtlCol="0">
                <a:spAutoFit/>
              </a:bodyPr>
              <a:lstStyle/>
              <a:p>
                <a:pPr marL="285750" indent="-285750">
                  <a:buFont typeface="Arial" panose="020B0604020202020204" pitchFamily="34" charset="0"/>
                  <a:buChar char="•"/>
                  <a:defRPr/>
                </a:pPr>
                <a:r>
                  <a:rPr lang="fr-FR" dirty="0" smtClean="0"/>
                  <a:t>1,6 million d’enseignants supplémentaires sont nécessaires pour que l’enseignement primaire universel devienne réalité d’ici à 2015.</a:t>
                </a:r>
              </a:p>
              <a:p>
                <a:pPr marL="285750" indent="-285750">
                  <a:buFont typeface="Arial" panose="020B0604020202020204" pitchFamily="34" charset="0"/>
                  <a:buChar char="•"/>
                  <a:defRPr/>
                </a:pPr>
                <a:endParaRPr lang="fr-FR" dirty="0" smtClean="0"/>
              </a:p>
              <a:p>
                <a:pPr marL="285750" indent="-285750">
                  <a:buFont typeface="Arial" panose="020B0604020202020204" pitchFamily="34" charset="0"/>
                  <a:buChar char="•"/>
                  <a:defRPr/>
                </a:pPr>
                <a:endParaRPr lang="fr-FR" dirty="0" smtClean="0"/>
              </a:p>
              <a:p>
                <a:pPr>
                  <a:defRPr/>
                </a:pPr>
                <a:endParaRPr lang="fr-FR" dirty="0" smtClean="0"/>
              </a:p>
              <a:p>
                <a:pPr>
                  <a:defRPr/>
                </a:pPr>
                <a:endParaRPr lang="fr-FR" b="1" dirty="0" smtClean="0"/>
              </a:p>
              <a:p>
                <a:pPr>
                  <a:defRPr/>
                </a:pPr>
                <a:endParaRPr lang="fr-FR" b="1" dirty="0"/>
              </a:p>
            </p:txBody>
          </p:sp>
        </p:grpSp>
      </p:grpSp>
      <p:pic>
        <p:nvPicPr>
          <p:cNvPr id="50" name="Picture 3"/>
          <p:cNvPicPr>
            <a:picLocks noChangeAspect="1" noChangeArrowheads="1"/>
          </p:cNvPicPr>
          <p:nvPr/>
        </p:nvPicPr>
        <p:blipFill>
          <a:blip r:embed="rId3" cstate="print"/>
          <a:srcRect/>
          <a:stretch>
            <a:fillRect/>
          </a:stretch>
        </p:blipFill>
        <p:spPr bwMode="auto">
          <a:xfrm>
            <a:off x="7941161" y="1587"/>
            <a:ext cx="1202839" cy="1141330"/>
          </a:xfrm>
          <a:prstGeom prst="rect">
            <a:avLst/>
          </a:prstGeom>
          <a:noFill/>
          <a:ln w="9525">
            <a:noFill/>
            <a:miter lim="800000"/>
            <a:headEnd/>
            <a:tailEnd/>
          </a:ln>
        </p:spPr>
      </p:pic>
      <p:sp>
        <p:nvSpPr>
          <p:cNvPr id="2" name="TextBox 1"/>
          <p:cNvSpPr txBox="1"/>
          <p:nvPr/>
        </p:nvSpPr>
        <p:spPr>
          <a:xfrm>
            <a:off x="5348177" y="2932031"/>
            <a:ext cx="3395841" cy="3693319"/>
          </a:xfrm>
          <a:prstGeom prst="rect">
            <a:avLst/>
          </a:prstGeom>
          <a:noFill/>
        </p:spPr>
        <p:txBody>
          <a:bodyPr wrap="square" rtlCol="0">
            <a:spAutoFit/>
          </a:bodyPr>
          <a:lstStyle/>
          <a:p>
            <a:pPr marL="285750" indent="-285750">
              <a:buFont typeface="Arial" panose="020B0604020202020204" pitchFamily="34" charset="0"/>
              <a:buChar char="•"/>
              <a:defRPr/>
            </a:pPr>
            <a:r>
              <a:rPr lang="fr-FR" dirty="0" smtClean="0"/>
              <a:t>Selon les dernières tendances, 29 pays n’auront pas comblé leur déficit en enseignants du primaire d’ici à 2030.</a:t>
            </a:r>
          </a:p>
          <a:p>
            <a:pPr marL="285750" indent="-285750">
              <a:buFont typeface="Arial" panose="020B0604020202020204" pitchFamily="34" charset="0"/>
              <a:buChar char="•"/>
              <a:defRPr/>
            </a:pPr>
            <a:endParaRPr lang="fr-FR" dirty="0" smtClean="0"/>
          </a:p>
          <a:p>
            <a:pPr marL="285750" indent="-285750">
              <a:buFont typeface="Arial" panose="020B0604020202020204" pitchFamily="34" charset="0"/>
              <a:buChar char="•"/>
              <a:defRPr/>
            </a:pPr>
            <a:r>
              <a:rPr lang="fr-FR" dirty="0" smtClean="0"/>
              <a:t>5,1 millions d’enseignants supplémentaires seront nécessaires en vue de l’universalisation du premier cycle de l’enseignement secondaire d’ici à 2030.</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3321050" y="965835"/>
            <a:ext cx="5338763" cy="2073275"/>
          </a:xfrm>
        </p:spPr>
        <p:txBody>
          <a:bodyPr/>
          <a:lstStyle/>
          <a:p>
            <a:pPr marL="0" indent="0">
              <a:buFont typeface="Wingdings" pitchFamily="2" charset="2"/>
              <a:buNone/>
            </a:pPr>
            <a:r>
              <a:rPr lang="fr-FR" altLang="en-US" sz="3500" b="1" dirty="0" smtClean="0">
                <a:solidFill>
                  <a:srgbClr val="C92957"/>
                </a:solidFill>
              </a:rPr>
              <a:t>Les responsables politiques doivent attirer les meilleurs candidats vers la profession enseignante</a:t>
            </a:r>
            <a:endParaRPr lang="fr-FR" altLang="en-US" sz="3500" dirty="0" smtClean="0">
              <a:solidFill>
                <a:srgbClr val="C92957"/>
              </a:solidFill>
            </a:endParaRPr>
          </a:p>
        </p:txBody>
      </p:sp>
      <p:sp>
        <p:nvSpPr>
          <p:cNvPr id="5" name="Title 1"/>
          <p:cNvSpPr txBox="1">
            <a:spLocks/>
          </p:cNvSpPr>
          <p:nvPr/>
        </p:nvSpPr>
        <p:spPr>
          <a:xfrm>
            <a:off x="430213" y="-136525"/>
            <a:ext cx="8229600" cy="1143000"/>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fr-FR" sz="2900" b="1" dirty="0" smtClean="0">
                <a:solidFill>
                  <a:schemeClr val="bg1"/>
                </a:solidFill>
                <a:latin typeface="Calibri" panose="020F0502020204030204" pitchFamily="34" charset="0"/>
              </a:rPr>
              <a:t>Recommandations politiques : </a:t>
            </a:r>
            <a:r>
              <a:rPr lang="fr-FR" sz="2900" dirty="0" smtClean="0">
                <a:solidFill>
                  <a:schemeClr val="bg1"/>
                </a:solidFill>
                <a:latin typeface="Calibri" panose="020F0502020204030204" pitchFamily="34" charset="0"/>
              </a:rPr>
              <a:t/>
            </a:r>
            <a:br>
              <a:rPr lang="fr-FR" sz="2900" dirty="0" smtClean="0">
                <a:solidFill>
                  <a:schemeClr val="bg1"/>
                </a:solidFill>
                <a:latin typeface="Calibri" panose="020F0502020204030204" pitchFamily="34" charset="0"/>
              </a:rPr>
            </a:br>
            <a:endParaRPr lang="fr-FR" sz="2900" dirty="0">
              <a:solidFill>
                <a:schemeClr val="bg1"/>
              </a:solidFill>
              <a:latin typeface="Calibri" panose="020F0502020204030204" pitchFamily="34" charset="0"/>
            </a:endParaRPr>
          </a:p>
        </p:txBody>
      </p:sp>
      <p:pic>
        <p:nvPicPr>
          <p:cNvPr id="22532" name="Picture 3"/>
          <p:cNvPicPr>
            <a:picLocks noChangeAspect="1" noChangeArrowheads="1"/>
          </p:cNvPicPr>
          <p:nvPr/>
        </p:nvPicPr>
        <p:blipFill>
          <a:blip r:embed="rId3" cstate="print"/>
          <a:srcRect/>
          <a:stretch>
            <a:fillRect/>
          </a:stretch>
        </p:blipFill>
        <p:spPr bwMode="auto">
          <a:xfrm>
            <a:off x="688975" y="788988"/>
            <a:ext cx="2514600" cy="2386012"/>
          </a:xfrm>
          <a:prstGeom prst="rect">
            <a:avLst/>
          </a:prstGeom>
          <a:noFill/>
          <a:ln w="9525">
            <a:noFill/>
            <a:miter lim="800000"/>
            <a:headEnd/>
            <a:tailEnd/>
          </a:ln>
        </p:spPr>
      </p:pic>
      <p:sp>
        <p:nvSpPr>
          <p:cNvPr id="2" name="TextBox 1"/>
          <p:cNvSpPr txBox="1"/>
          <p:nvPr/>
        </p:nvSpPr>
        <p:spPr>
          <a:xfrm>
            <a:off x="827088" y="3163888"/>
            <a:ext cx="7969250" cy="3354765"/>
          </a:xfrm>
          <a:prstGeom prst="rect">
            <a:avLst/>
          </a:prstGeom>
          <a:noFill/>
        </p:spPr>
        <p:txBody>
          <a:bodyPr>
            <a:spAutoFit/>
          </a:bodyPr>
          <a:lstStyle/>
          <a:p>
            <a:pPr marL="342900" indent="-342900" eaLnBrk="0" hangingPunct="0">
              <a:spcBef>
                <a:spcPts val="1200"/>
              </a:spcBef>
              <a:spcAft>
                <a:spcPts val="600"/>
              </a:spcAft>
              <a:buClr>
                <a:srgbClr val="7030A0"/>
              </a:buClr>
              <a:buFont typeface="Wingdings" pitchFamily="2" charset="2"/>
              <a:buChar char="§"/>
              <a:defRPr/>
            </a:pPr>
            <a:r>
              <a:rPr lang="fr-FR" sz="2600" dirty="0" smtClean="0">
                <a:latin typeface="Calibri" pitchFamily="34" charset="0"/>
                <a:cs typeface="+mn-cs"/>
              </a:rPr>
              <a:t>Les futurs enseignants doivent tous avoir terminé, au minimum, leurs études secondaires en obtenant de bonnes notes.</a:t>
            </a:r>
          </a:p>
          <a:p>
            <a:pPr marL="342900" indent="-342900" eaLnBrk="0" hangingPunct="0">
              <a:spcBef>
                <a:spcPts val="1200"/>
              </a:spcBef>
              <a:spcAft>
                <a:spcPts val="600"/>
              </a:spcAft>
              <a:buClr>
                <a:srgbClr val="7030A0"/>
              </a:buClr>
              <a:buFont typeface="Wingdings" pitchFamily="2" charset="2"/>
              <a:buChar char="§"/>
              <a:defRPr/>
            </a:pPr>
            <a:r>
              <a:rPr lang="fr-FR" sz="2600" dirty="0" smtClean="0">
                <a:latin typeface="Calibri" pitchFamily="34" charset="0"/>
                <a:cs typeface="+mn-cs"/>
              </a:rPr>
              <a:t>Il faut veiller à l’équilibre entre enseignants et enseignantes.</a:t>
            </a:r>
          </a:p>
          <a:p>
            <a:pPr marL="342900" indent="-342900" eaLnBrk="0" hangingPunct="0">
              <a:spcBef>
                <a:spcPts val="1200"/>
              </a:spcBef>
              <a:spcAft>
                <a:spcPts val="600"/>
              </a:spcAft>
              <a:buClr>
                <a:srgbClr val="7030A0"/>
              </a:buClr>
              <a:buFont typeface="Wingdings" pitchFamily="2" charset="2"/>
              <a:buChar char="§"/>
              <a:defRPr/>
            </a:pPr>
            <a:r>
              <a:rPr lang="fr-FR" sz="2600" dirty="0" smtClean="0">
                <a:latin typeface="Calibri" pitchFamily="34" charset="0"/>
                <a:cs typeface="+mn-cs"/>
              </a:rPr>
              <a:t>Il convient d’attirer vers la profession des enseignants provenant d’horizons divers </a:t>
            </a:r>
            <a:r>
              <a:rPr lang="fr-FR" sz="2600" dirty="0">
                <a:latin typeface="Calibri" pitchFamily="34" charset="0"/>
                <a:cs typeface="+mn-cs"/>
              </a:rPr>
              <a:t>.</a:t>
            </a:r>
            <a:endParaRPr lang="fr-FR" sz="2600" dirty="0">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1"/>
          <p:cNvSpPr>
            <a:spLocks noGrp="1"/>
          </p:cNvSpPr>
          <p:nvPr>
            <p:ph idx="1"/>
          </p:nvPr>
        </p:nvSpPr>
        <p:spPr>
          <a:xfrm>
            <a:off x="4119612" y="801688"/>
            <a:ext cx="4880009" cy="5732462"/>
          </a:xfrm>
        </p:spPr>
        <p:txBody>
          <a:bodyPr>
            <a:normAutofit fontScale="92500" lnSpcReduction="10000"/>
          </a:bodyPr>
          <a:lstStyle/>
          <a:p>
            <a:r>
              <a:rPr lang="fr-FR" altLang="en-US" sz="2400" dirty="0" smtClean="0"/>
              <a:t>D’ici à 2015, de nombreux pays n’auront toujours pas atteint les objectifs de l’EPT.</a:t>
            </a:r>
          </a:p>
          <a:p>
            <a:r>
              <a:rPr lang="fr-FR" altLang="en-US" sz="2400" dirty="0" smtClean="0"/>
              <a:t>Une crise mondiale de l’apprentissage frappe </a:t>
            </a:r>
            <a:r>
              <a:rPr lang="fr-FR" altLang="en-US" sz="2400" dirty="0"/>
              <a:t>actuellement </a:t>
            </a:r>
            <a:r>
              <a:rPr lang="fr-FR" altLang="en-US" sz="2400" dirty="0" smtClean="0"/>
              <a:t>plus durement les </a:t>
            </a:r>
            <a:r>
              <a:rPr lang="fr-FR" altLang="en-US" sz="2400" dirty="0"/>
              <a:t>populations défavorisées.</a:t>
            </a:r>
            <a:endParaRPr lang="fr-FR" altLang="en-US" sz="2400" dirty="0" smtClean="0"/>
          </a:p>
          <a:p>
            <a:r>
              <a:rPr lang="fr-FR" sz="2400" dirty="0" smtClean="0"/>
              <a:t>C’est la qualité des enseignants qui fait la qualité de l’éducation</a:t>
            </a:r>
            <a:r>
              <a:rPr lang="fr-FR" altLang="en-US" sz="2400" dirty="0" smtClean="0"/>
              <a:t>. </a:t>
            </a:r>
          </a:p>
          <a:p>
            <a:r>
              <a:rPr lang="fr-FR" altLang="en-US" sz="2400" dirty="0" smtClean="0"/>
              <a:t>Les objectifs mondiaux de l’éducation après 2015 doivent suivre les progrès des populations marginalisées.</a:t>
            </a:r>
          </a:p>
          <a:p>
            <a:r>
              <a:rPr lang="fr-FR" altLang="en-US" sz="2400" dirty="0" smtClean="0"/>
              <a:t>Les objectifs post-2015 doivent être assortis de cibles précises concernant le financement de l’éducation.</a:t>
            </a:r>
          </a:p>
          <a:p>
            <a:endParaRPr lang="fr-FR" altLang="en-US" sz="2600" dirty="0" smtClean="0"/>
          </a:p>
          <a:p>
            <a:endParaRPr lang="fr-FR" altLang="en-US" sz="2600" dirty="0" smtClean="0"/>
          </a:p>
        </p:txBody>
      </p:sp>
      <p:pic>
        <p:nvPicPr>
          <p:cNvPr id="6147" name="Picture 2"/>
          <p:cNvPicPr>
            <a:picLocks noChangeAspect="1" noChangeArrowheads="1"/>
          </p:cNvPicPr>
          <p:nvPr/>
        </p:nvPicPr>
        <p:blipFill>
          <a:blip r:embed="rId3" cstate="print"/>
          <a:srcRect/>
          <a:stretch>
            <a:fillRect/>
          </a:stretch>
        </p:blipFill>
        <p:spPr bwMode="auto">
          <a:xfrm>
            <a:off x="512763" y="801688"/>
            <a:ext cx="3500437" cy="5489575"/>
          </a:xfrm>
          <a:prstGeom prst="rect">
            <a:avLst/>
          </a:prstGeom>
          <a:noFill/>
          <a:ln w="9525">
            <a:noFill/>
            <a:miter lim="800000"/>
            <a:headEnd/>
            <a:tailEnd/>
          </a:ln>
        </p:spPr>
      </p:pic>
      <p:sp>
        <p:nvSpPr>
          <p:cNvPr id="4" name="Title 1"/>
          <p:cNvSpPr txBox="1">
            <a:spLocks/>
          </p:cNvSpPr>
          <p:nvPr/>
        </p:nvSpPr>
        <p:spPr bwMode="auto">
          <a:xfrm>
            <a:off x="500063" y="0"/>
            <a:ext cx="82296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0000" lnSpcReduction="10000"/>
          </a:bodyPr>
          <a:lstStyle>
            <a:lvl1pPr algn="l" rtl="0" eaLnBrk="0" fontAlgn="base" hangingPunct="0">
              <a:spcBef>
                <a:spcPct val="0"/>
              </a:spcBef>
              <a:spcAft>
                <a:spcPct val="0"/>
              </a:spcAft>
              <a:defRPr sz="3200">
                <a:solidFill>
                  <a:schemeClr val="tx2"/>
                </a:solidFill>
                <a:latin typeface="Calibri" pitchFamily="34" charset="0"/>
                <a:ea typeface="+mj-ea"/>
                <a:cs typeface="+mj-cs"/>
              </a:defRPr>
            </a:lvl1pPr>
            <a:lvl2pPr algn="l" rtl="0" eaLnBrk="0" fontAlgn="base" hangingPunct="0">
              <a:spcBef>
                <a:spcPct val="0"/>
              </a:spcBef>
              <a:spcAft>
                <a:spcPct val="0"/>
              </a:spcAft>
              <a:defRPr sz="3200">
                <a:solidFill>
                  <a:schemeClr val="tx2"/>
                </a:solidFill>
                <a:latin typeface="Calibri" pitchFamily="34" charset="0"/>
              </a:defRPr>
            </a:lvl2pPr>
            <a:lvl3pPr algn="l" rtl="0" eaLnBrk="0" fontAlgn="base" hangingPunct="0">
              <a:spcBef>
                <a:spcPct val="0"/>
              </a:spcBef>
              <a:spcAft>
                <a:spcPct val="0"/>
              </a:spcAft>
              <a:defRPr sz="3200">
                <a:solidFill>
                  <a:schemeClr val="tx2"/>
                </a:solidFill>
                <a:latin typeface="Calibri" pitchFamily="34" charset="0"/>
              </a:defRPr>
            </a:lvl3pPr>
            <a:lvl4pPr algn="l" rtl="0" eaLnBrk="0" fontAlgn="base" hangingPunct="0">
              <a:spcBef>
                <a:spcPct val="0"/>
              </a:spcBef>
              <a:spcAft>
                <a:spcPct val="0"/>
              </a:spcAft>
              <a:defRPr sz="3200">
                <a:solidFill>
                  <a:schemeClr val="tx2"/>
                </a:solidFill>
                <a:latin typeface="Calibri" pitchFamily="34" charset="0"/>
              </a:defRPr>
            </a:lvl4pPr>
            <a:lvl5pPr algn="l" rtl="0" eaLnBrk="0" fontAlgn="base" hangingPunct="0">
              <a:spcBef>
                <a:spcPct val="0"/>
              </a:spcBef>
              <a:spcAft>
                <a:spcPct val="0"/>
              </a:spcAft>
              <a:defRPr sz="32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fr-FR" b="1" kern="0" dirty="0" smtClean="0">
                <a:solidFill>
                  <a:schemeClr val="bg1"/>
                </a:solidFill>
              </a:rPr>
              <a:t>Messages fondamentaux</a:t>
            </a:r>
            <a:endParaRPr lang="fr-FR" kern="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1" name="Group 180"/>
          <p:cNvGrpSpPr/>
          <p:nvPr/>
        </p:nvGrpSpPr>
        <p:grpSpPr>
          <a:xfrm>
            <a:off x="2726336" y="2251388"/>
            <a:ext cx="4210050" cy="2603500"/>
            <a:chOff x="2373313" y="2670175"/>
            <a:chExt cx="4210050" cy="2603500"/>
          </a:xfrm>
        </p:grpSpPr>
        <p:sp>
          <p:nvSpPr>
            <p:cNvPr id="183" name="Freeform 12"/>
            <p:cNvSpPr>
              <a:spLocks noEditPoints="1"/>
            </p:cNvSpPr>
            <p:nvPr/>
          </p:nvSpPr>
          <p:spPr bwMode="auto">
            <a:xfrm>
              <a:off x="2406650" y="2911475"/>
              <a:ext cx="4144963" cy="2362200"/>
            </a:xfrm>
            <a:custGeom>
              <a:avLst/>
              <a:gdLst>
                <a:gd name="T0" fmla="*/ 0 w 2611"/>
                <a:gd name="T1" fmla="*/ 1467 h 1488"/>
                <a:gd name="T2" fmla="*/ 98 w 2611"/>
                <a:gd name="T3" fmla="*/ 1301 h 1488"/>
                <a:gd name="T4" fmla="*/ 93 w 2611"/>
                <a:gd name="T5" fmla="*/ 1301 h 1488"/>
                <a:gd name="T6" fmla="*/ 191 w 2611"/>
                <a:gd name="T7" fmla="*/ 1488 h 1488"/>
                <a:gd name="T8" fmla="*/ 191 w 2611"/>
                <a:gd name="T9" fmla="*/ 1296 h 1488"/>
                <a:gd name="T10" fmla="*/ 280 w 2611"/>
                <a:gd name="T11" fmla="*/ 1331 h 1488"/>
                <a:gd name="T12" fmla="*/ 377 w 2611"/>
                <a:gd name="T13" fmla="*/ 1202 h 1488"/>
                <a:gd name="T14" fmla="*/ 373 w 2611"/>
                <a:gd name="T15" fmla="*/ 1202 h 1488"/>
                <a:gd name="T16" fmla="*/ 470 w 2611"/>
                <a:gd name="T17" fmla="*/ 1271 h 1488"/>
                <a:gd name="T18" fmla="*/ 470 w 2611"/>
                <a:gd name="T19" fmla="*/ 1155 h 1488"/>
                <a:gd name="T20" fmla="*/ 558 w 2611"/>
                <a:gd name="T21" fmla="*/ 1332 h 1488"/>
                <a:gd name="T22" fmla="*/ 657 w 2611"/>
                <a:gd name="T23" fmla="*/ 1090 h 1488"/>
                <a:gd name="T24" fmla="*/ 652 w 2611"/>
                <a:gd name="T25" fmla="*/ 1090 h 1488"/>
                <a:gd name="T26" fmla="*/ 750 w 2611"/>
                <a:gd name="T27" fmla="*/ 1310 h 1488"/>
                <a:gd name="T28" fmla="*/ 750 w 2611"/>
                <a:gd name="T29" fmla="*/ 1073 h 1488"/>
                <a:gd name="T30" fmla="*/ 838 w 2611"/>
                <a:gd name="T31" fmla="*/ 1299 h 1488"/>
                <a:gd name="T32" fmla="*/ 935 w 2611"/>
                <a:gd name="T33" fmla="*/ 1034 h 1488"/>
                <a:gd name="T34" fmla="*/ 931 w 2611"/>
                <a:gd name="T35" fmla="*/ 1034 h 1488"/>
                <a:gd name="T36" fmla="*/ 1029 w 2611"/>
                <a:gd name="T37" fmla="*/ 1289 h 1488"/>
                <a:gd name="T38" fmla="*/ 1029 w 2611"/>
                <a:gd name="T39" fmla="*/ 995 h 1488"/>
                <a:gd name="T40" fmla="*/ 1117 w 2611"/>
                <a:gd name="T41" fmla="*/ 1205 h 1488"/>
                <a:gd name="T42" fmla="*/ 1215 w 2611"/>
                <a:gd name="T43" fmla="*/ 963 h 1488"/>
                <a:gd name="T44" fmla="*/ 1210 w 2611"/>
                <a:gd name="T45" fmla="*/ 963 h 1488"/>
                <a:gd name="T46" fmla="*/ 1308 w 2611"/>
                <a:gd name="T47" fmla="*/ 1140 h 1488"/>
                <a:gd name="T48" fmla="*/ 1308 w 2611"/>
                <a:gd name="T49" fmla="*/ 956 h 1488"/>
                <a:gd name="T50" fmla="*/ 1396 w 2611"/>
                <a:gd name="T51" fmla="*/ 1118 h 1488"/>
                <a:gd name="T52" fmla="*/ 1494 w 2611"/>
                <a:gd name="T53" fmla="*/ 895 h 1488"/>
                <a:gd name="T54" fmla="*/ 1489 w 2611"/>
                <a:gd name="T55" fmla="*/ 895 h 1488"/>
                <a:gd name="T56" fmla="*/ 1587 w 2611"/>
                <a:gd name="T57" fmla="*/ 1178 h 1488"/>
                <a:gd name="T58" fmla="*/ 1587 w 2611"/>
                <a:gd name="T59" fmla="*/ 882 h 1488"/>
                <a:gd name="T60" fmla="*/ 1675 w 2611"/>
                <a:gd name="T61" fmla="*/ 1259 h 1488"/>
                <a:gd name="T62" fmla="*/ 1774 w 2611"/>
                <a:gd name="T63" fmla="*/ 867 h 1488"/>
                <a:gd name="T64" fmla="*/ 1769 w 2611"/>
                <a:gd name="T65" fmla="*/ 867 h 1488"/>
                <a:gd name="T66" fmla="*/ 1866 w 2611"/>
                <a:gd name="T67" fmla="*/ 1098 h 1488"/>
                <a:gd name="T68" fmla="*/ 1866 w 2611"/>
                <a:gd name="T69" fmla="*/ 843 h 1488"/>
                <a:gd name="T70" fmla="*/ 1954 w 2611"/>
                <a:gd name="T71" fmla="*/ 1157 h 1488"/>
                <a:gd name="T72" fmla="*/ 2052 w 2611"/>
                <a:gd name="T73" fmla="*/ 813 h 1488"/>
                <a:gd name="T74" fmla="*/ 2047 w 2611"/>
                <a:gd name="T75" fmla="*/ 813 h 1488"/>
                <a:gd name="T76" fmla="*/ 2146 w 2611"/>
                <a:gd name="T77" fmla="*/ 1062 h 1488"/>
                <a:gd name="T78" fmla="*/ 2146 w 2611"/>
                <a:gd name="T79" fmla="*/ 560 h 1488"/>
                <a:gd name="T80" fmla="*/ 2234 w 2611"/>
                <a:gd name="T81" fmla="*/ 1111 h 1488"/>
                <a:gd name="T82" fmla="*/ 2332 w 2611"/>
                <a:gd name="T83" fmla="*/ 463 h 1488"/>
                <a:gd name="T84" fmla="*/ 2327 w 2611"/>
                <a:gd name="T85" fmla="*/ 463 h 1488"/>
                <a:gd name="T86" fmla="*/ 2424 w 2611"/>
                <a:gd name="T87" fmla="*/ 987 h 1488"/>
                <a:gd name="T88" fmla="*/ 2424 w 2611"/>
                <a:gd name="T89" fmla="*/ 305 h 1488"/>
                <a:gd name="T90" fmla="*/ 2513 w 2611"/>
                <a:gd name="T91" fmla="*/ 1023 h 1488"/>
                <a:gd name="T92" fmla="*/ 2611 w 2611"/>
                <a:gd name="T93" fmla="*/ 0 h 1488"/>
                <a:gd name="T94" fmla="*/ 2606 w 2611"/>
                <a:gd name="T95" fmla="*/ 0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11" h="1488">
                  <a:moveTo>
                    <a:pt x="5" y="1347"/>
                  </a:moveTo>
                  <a:lnTo>
                    <a:pt x="5" y="1467"/>
                  </a:lnTo>
                  <a:lnTo>
                    <a:pt x="0" y="1467"/>
                  </a:lnTo>
                  <a:lnTo>
                    <a:pt x="0" y="1347"/>
                  </a:lnTo>
                  <a:lnTo>
                    <a:pt x="5" y="1347"/>
                  </a:lnTo>
                  <a:close/>
                  <a:moveTo>
                    <a:pt x="98" y="1301"/>
                  </a:moveTo>
                  <a:lnTo>
                    <a:pt x="98" y="1435"/>
                  </a:lnTo>
                  <a:lnTo>
                    <a:pt x="93" y="1435"/>
                  </a:lnTo>
                  <a:lnTo>
                    <a:pt x="93" y="1301"/>
                  </a:lnTo>
                  <a:lnTo>
                    <a:pt x="98" y="1301"/>
                  </a:lnTo>
                  <a:close/>
                  <a:moveTo>
                    <a:pt x="191" y="1296"/>
                  </a:moveTo>
                  <a:lnTo>
                    <a:pt x="191" y="1488"/>
                  </a:lnTo>
                  <a:lnTo>
                    <a:pt x="186" y="1488"/>
                  </a:lnTo>
                  <a:lnTo>
                    <a:pt x="186" y="1296"/>
                  </a:lnTo>
                  <a:lnTo>
                    <a:pt x="191" y="1296"/>
                  </a:lnTo>
                  <a:close/>
                  <a:moveTo>
                    <a:pt x="284" y="1208"/>
                  </a:moveTo>
                  <a:lnTo>
                    <a:pt x="284" y="1331"/>
                  </a:lnTo>
                  <a:lnTo>
                    <a:pt x="280" y="1331"/>
                  </a:lnTo>
                  <a:lnTo>
                    <a:pt x="280" y="1208"/>
                  </a:lnTo>
                  <a:lnTo>
                    <a:pt x="284" y="1208"/>
                  </a:lnTo>
                  <a:close/>
                  <a:moveTo>
                    <a:pt x="377" y="1202"/>
                  </a:moveTo>
                  <a:lnTo>
                    <a:pt x="377" y="1335"/>
                  </a:lnTo>
                  <a:lnTo>
                    <a:pt x="373" y="1335"/>
                  </a:lnTo>
                  <a:lnTo>
                    <a:pt x="373" y="1202"/>
                  </a:lnTo>
                  <a:lnTo>
                    <a:pt x="377" y="1202"/>
                  </a:lnTo>
                  <a:close/>
                  <a:moveTo>
                    <a:pt x="470" y="1155"/>
                  </a:moveTo>
                  <a:lnTo>
                    <a:pt x="470" y="1271"/>
                  </a:lnTo>
                  <a:lnTo>
                    <a:pt x="465" y="1271"/>
                  </a:lnTo>
                  <a:lnTo>
                    <a:pt x="465" y="1155"/>
                  </a:lnTo>
                  <a:lnTo>
                    <a:pt x="470" y="1155"/>
                  </a:lnTo>
                  <a:close/>
                  <a:moveTo>
                    <a:pt x="563" y="1126"/>
                  </a:moveTo>
                  <a:lnTo>
                    <a:pt x="563" y="1332"/>
                  </a:lnTo>
                  <a:lnTo>
                    <a:pt x="558" y="1332"/>
                  </a:lnTo>
                  <a:lnTo>
                    <a:pt x="558" y="1126"/>
                  </a:lnTo>
                  <a:lnTo>
                    <a:pt x="563" y="1126"/>
                  </a:lnTo>
                  <a:close/>
                  <a:moveTo>
                    <a:pt x="657" y="1090"/>
                  </a:moveTo>
                  <a:lnTo>
                    <a:pt x="657" y="1367"/>
                  </a:lnTo>
                  <a:lnTo>
                    <a:pt x="652" y="1367"/>
                  </a:lnTo>
                  <a:lnTo>
                    <a:pt x="652" y="1090"/>
                  </a:lnTo>
                  <a:lnTo>
                    <a:pt x="657" y="1090"/>
                  </a:lnTo>
                  <a:close/>
                  <a:moveTo>
                    <a:pt x="750" y="1073"/>
                  </a:moveTo>
                  <a:lnTo>
                    <a:pt x="750" y="1310"/>
                  </a:lnTo>
                  <a:lnTo>
                    <a:pt x="745" y="1310"/>
                  </a:lnTo>
                  <a:lnTo>
                    <a:pt x="745" y="1073"/>
                  </a:lnTo>
                  <a:lnTo>
                    <a:pt x="750" y="1073"/>
                  </a:lnTo>
                  <a:close/>
                  <a:moveTo>
                    <a:pt x="842" y="1042"/>
                  </a:moveTo>
                  <a:lnTo>
                    <a:pt x="842" y="1299"/>
                  </a:lnTo>
                  <a:lnTo>
                    <a:pt x="838" y="1299"/>
                  </a:lnTo>
                  <a:lnTo>
                    <a:pt x="838" y="1042"/>
                  </a:lnTo>
                  <a:lnTo>
                    <a:pt x="842" y="1042"/>
                  </a:lnTo>
                  <a:close/>
                  <a:moveTo>
                    <a:pt x="935" y="1034"/>
                  </a:moveTo>
                  <a:lnTo>
                    <a:pt x="935" y="1230"/>
                  </a:lnTo>
                  <a:lnTo>
                    <a:pt x="931" y="1230"/>
                  </a:lnTo>
                  <a:lnTo>
                    <a:pt x="931" y="1034"/>
                  </a:lnTo>
                  <a:lnTo>
                    <a:pt x="935" y="1034"/>
                  </a:lnTo>
                  <a:close/>
                  <a:moveTo>
                    <a:pt x="1029" y="995"/>
                  </a:moveTo>
                  <a:lnTo>
                    <a:pt x="1029" y="1289"/>
                  </a:lnTo>
                  <a:lnTo>
                    <a:pt x="1024" y="1289"/>
                  </a:lnTo>
                  <a:lnTo>
                    <a:pt x="1024" y="995"/>
                  </a:lnTo>
                  <a:lnTo>
                    <a:pt x="1029" y="995"/>
                  </a:lnTo>
                  <a:close/>
                  <a:moveTo>
                    <a:pt x="1122" y="994"/>
                  </a:moveTo>
                  <a:lnTo>
                    <a:pt x="1122" y="1205"/>
                  </a:lnTo>
                  <a:lnTo>
                    <a:pt x="1117" y="1205"/>
                  </a:lnTo>
                  <a:lnTo>
                    <a:pt x="1117" y="994"/>
                  </a:lnTo>
                  <a:lnTo>
                    <a:pt x="1122" y="994"/>
                  </a:lnTo>
                  <a:close/>
                  <a:moveTo>
                    <a:pt x="1215" y="963"/>
                  </a:moveTo>
                  <a:lnTo>
                    <a:pt x="1215" y="1298"/>
                  </a:lnTo>
                  <a:lnTo>
                    <a:pt x="1210" y="1298"/>
                  </a:lnTo>
                  <a:lnTo>
                    <a:pt x="1210" y="963"/>
                  </a:lnTo>
                  <a:lnTo>
                    <a:pt x="1215" y="963"/>
                  </a:lnTo>
                  <a:close/>
                  <a:moveTo>
                    <a:pt x="1308" y="956"/>
                  </a:moveTo>
                  <a:lnTo>
                    <a:pt x="1308" y="1140"/>
                  </a:lnTo>
                  <a:lnTo>
                    <a:pt x="1303" y="1140"/>
                  </a:lnTo>
                  <a:lnTo>
                    <a:pt x="1303" y="956"/>
                  </a:lnTo>
                  <a:lnTo>
                    <a:pt x="1308" y="956"/>
                  </a:lnTo>
                  <a:close/>
                  <a:moveTo>
                    <a:pt x="1401" y="949"/>
                  </a:moveTo>
                  <a:lnTo>
                    <a:pt x="1401" y="1118"/>
                  </a:lnTo>
                  <a:lnTo>
                    <a:pt x="1396" y="1118"/>
                  </a:lnTo>
                  <a:lnTo>
                    <a:pt x="1396" y="949"/>
                  </a:lnTo>
                  <a:lnTo>
                    <a:pt x="1401" y="949"/>
                  </a:lnTo>
                  <a:close/>
                  <a:moveTo>
                    <a:pt x="1494" y="895"/>
                  </a:moveTo>
                  <a:lnTo>
                    <a:pt x="1494" y="1239"/>
                  </a:lnTo>
                  <a:lnTo>
                    <a:pt x="1489" y="1239"/>
                  </a:lnTo>
                  <a:lnTo>
                    <a:pt x="1489" y="895"/>
                  </a:lnTo>
                  <a:lnTo>
                    <a:pt x="1494" y="895"/>
                  </a:lnTo>
                  <a:close/>
                  <a:moveTo>
                    <a:pt x="1587" y="882"/>
                  </a:moveTo>
                  <a:lnTo>
                    <a:pt x="1587" y="1178"/>
                  </a:lnTo>
                  <a:lnTo>
                    <a:pt x="1582" y="1178"/>
                  </a:lnTo>
                  <a:lnTo>
                    <a:pt x="1582" y="882"/>
                  </a:lnTo>
                  <a:lnTo>
                    <a:pt x="1587" y="882"/>
                  </a:lnTo>
                  <a:close/>
                  <a:moveTo>
                    <a:pt x="1680" y="871"/>
                  </a:moveTo>
                  <a:lnTo>
                    <a:pt x="1680" y="1259"/>
                  </a:lnTo>
                  <a:lnTo>
                    <a:pt x="1675" y="1259"/>
                  </a:lnTo>
                  <a:lnTo>
                    <a:pt x="1675" y="871"/>
                  </a:lnTo>
                  <a:lnTo>
                    <a:pt x="1680" y="871"/>
                  </a:lnTo>
                  <a:close/>
                  <a:moveTo>
                    <a:pt x="1774" y="867"/>
                  </a:moveTo>
                  <a:lnTo>
                    <a:pt x="1774" y="990"/>
                  </a:lnTo>
                  <a:lnTo>
                    <a:pt x="1769" y="990"/>
                  </a:lnTo>
                  <a:lnTo>
                    <a:pt x="1769" y="867"/>
                  </a:lnTo>
                  <a:lnTo>
                    <a:pt x="1774" y="867"/>
                  </a:lnTo>
                  <a:close/>
                  <a:moveTo>
                    <a:pt x="1866" y="843"/>
                  </a:moveTo>
                  <a:lnTo>
                    <a:pt x="1866" y="1098"/>
                  </a:lnTo>
                  <a:lnTo>
                    <a:pt x="1862" y="1098"/>
                  </a:lnTo>
                  <a:lnTo>
                    <a:pt x="1862" y="843"/>
                  </a:lnTo>
                  <a:lnTo>
                    <a:pt x="1866" y="843"/>
                  </a:lnTo>
                  <a:close/>
                  <a:moveTo>
                    <a:pt x="1959" y="821"/>
                  </a:moveTo>
                  <a:lnTo>
                    <a:pt x="1959" y="1157"/>
                  </a:lnTo>
                  <a:lnTo>
                    <a:pt x="1954" y="1157"/>
                  </a:lnTo>
                  <a:lnTo>
                    <a:pt x="1954" y="821"/>
                  </a:lnTo>
                  <a:lnTo>
                    <a:pt x="1959" y="821"/>
                  </a:lnTo>
                  <a:close/>
                  <a:moveTo>
                    <a:pt x="2052" y="813"/>
                  </a:moveTo>
                  <a:lnTo>
                    <a:pt x="2052" y="1240"/>
                  </a:lnTo>
                  <a:lnTo>
                    <a:pt x="2047" y="1240"/>
                  </a:lnTo>
                  <a:lnTo>
                    <a:pt x="2047" y="813"/>
                  </a:lnTo>
                  <a:lnTo>
                    <a:pt x="2052" y="813"/>
                  </a:lnTo>
                  <a:close/>
                  <a:moveTo>
                    <a:pt x="2146" y="560"/>
                  </a:moveTo>
                  <a:lnTo>
                    <a:pt x="2146" y="1062"/>
                  </a:lnTo>
                  <a:lnTo>
                    <a:pt x="2141" y="1062"/>
                  </a:lnTo>
                  <a:lnTo>
                    <a:pt x="2141" y="560"/>
                  </a:lnTo>
                  <a:lnTo>
                    <a:pt x="2146" y="560"/>
                  </a:lnTo>
                  <a:close/>
                  <a:moveTo>
                    <a:pt x="2239" y="540"/>
                  </a:moveTo>
                  <a:lnTo>
                    <a:pt x="2239" y="1111"/>
                  </a:lnTo>
                  <a:lnTo>
                    <a:pt x="2234" y="1111"/>
                  </a:lnTo>
                  <a:lnTo>
                    <a:pt x="2234" y="540"/>
                  </a:lnTo>
                  <a:lnTo>
                    <a:pt x="2239" y="540"/>
                  </a:lnTo>
                  <a:close/>
                  <a:moveTo>
                    <a:pt x="2332" y="463"/>
                  </a:moveTo>
                  <a:lnTo>
                    <a:pt x="2332" y="901"/>
                  </a:lnTo>
                  <a:lnTo>
                    <a:pt x="2327" y="901"/>
                  </a:lnTo>
                  <a:lnTo>
                    <a:pt x="2327" y="463"/>
                  </a:lnTo>
                  <a:lnTo>
                    <a:pt x="2332" y="463"/>
                  </a:lnTo>
                  <a:close/>
                  <a:moveTo>
                    <a:pt x="2424" y="305"/>
                  </a:moveTo>
                  <a:lnTo>
                    <a:pt x="2424" y="987"/>
                  </a:lnTo>
                  <a:lnTo>
                    <a:pt x="2420" y="987"/>
                  </a:lnTo>
                  <a:lnTo>
                    <a:pt x="2420" y="305"/>
                  </a:lnTo>
                  <a:lnTo>
                    <a:pt x="2424" y="305"/>
                  </a:lnTo>
                  <a:close/>
                  <a:moveTo>
                    <a:pt x="2518" y="92"/>
                  </a:moveTo>
                  <a:lnTo>
                    <a:pt x="2518" y="1023"/>
                  </a:lnTo>
                  <a:lnTo>
                    <a:pt x="2513" y="1023"/>
                  </a:lnTo>
                  <a:lnTo>
                    <a:pt x="2513" y="92"/>
                  </a:lnTo>
                  <a:lnTo>
                    <a:pt x="2518" y="92"/>
                  </a:lnTo>
                  <a:close/>
                  <a:moveTo>
                    <a:pt x="2611" y="0"/>
                  </a:moveTo>
                  <a:lnTo>
                    <a:pt x="2611" y="688"/>
                  </a:lnTo>
                  <a:lnTo>
                    <a:pt x="2606" y="688"/>
                  </a:lnTo>
                  <a:lnTo>
                    <a:pt x="2606" y="0"/>
                  </a:lnTo>
                  <a:lnTo>
                    <a:pt x="2611"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184" name="Oval 13"/>
            <p:cNvSpPr>
              <a:spLocks noChangeArrowheads="1"/>
            </p:cNvSpPr>
            <p:nvPr/>
          </p:nvSpPr>
          <p:spPr bwMode="auto">
            <a:xfrm>
              <a:off x="2373313" y="5011738"/>
              <a:ext cx="73025" cy="73025"/>
            </a:xfrm>
            <a:prstGeom prst="ellipse">
              <a:avLst/>
            </a:prstGeom>
            <a:solidFill>
              <a:srgbClr val="63252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185" name="Oval 14"/>
            <p:cNvSpPr>
              <a:spLocks noChangeArrowheads="1"/>
            </p:cNvSpPr>
            <p:nvPr/>
          </p:nvSpPr>
          <p:spPr bwMode="auto">
            <a:xfrm>
              <a:off x="2373313" y="5011738"/>
              <a:ext cx="73025" cy="73025"/>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p>
          </p:txBody>
        </p:sp>
        <p:sp>
          <p:nvSpPr>
            <p:cNvPr id="186" name="Oval 15"/>
            <p:cNvSpPr>
              <a:spLocks noChangeArrowheads="1"/>
            </p:cNvSpPr>
            <p:nvPr/>
          </p:nvSpPr>
          <p:spPr bwMode="auto">
            <a:xfrm>
              <a:off x="2520950" y="4940300"/>
              <a:ext cx="74613" cy="73025"/>
            </a:xfrm>
            <a:prstGeom prst="ellipse">
              <a:avLst/>
            </a:prstGeom>
            <a:solidFill>
              <a:srgbClr val="63252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187" name="Oval 16"/>
            <p:cNvSpPr>
              <a:spLocks noChangeArrowheads="1"/>
            </p:cNvSpPr>
            <p:nvPr/>
          </p:nvSpPr>
          <p:spPr bwMode="auto">
            <a:xfrm>
              <a:off x="2520950" y="4940300"/>
              <a:ext cx="74613" cy="73025"/>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p>
          </p:txBody>
        </p:sp>
        <p:sp>
          <p:nvSpPr>
            <p:cNvPr id="188" name="Oval 17"/>
            <p:cNvSpPr>
              <a:spLocks noChangeArrowheads="1"/>
            </p:cNvSpPr>
            <p:nvPr/>
          </p:nvSpPr>
          <p:spPr bwMode="auto">
            <a:xfrm>
              <a:off x="2668588" y="4932363"/>
              <a:ext cx="74613" cy="73025"/>
            </a:xfrm>
            <a:prstGeom prst="ellipse">
              <a:avLst/>
            </a:prstGeom>
            <a:solidFill>
              <a:srgbClr val="63252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189" name="Oval 18"/>
            <p:cNvSpPr>
              <a:spLocks noChangeArrowheads="1"/>
            </p:cNvSpPr>
            <p:nvPr/>
          </p:nvSpPr>
          <p:spPr bwMode="auto">
            <a:xfrm>
              <a:off x="2668588" y="4932363"/>
              <a:ext cx="74613" cy="73025"/>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p>
          </p:txBody>
        </p:sp>
        <p:sp>
          <p:nvSpPr>
            <p:cNvPr id="190" name="Oval 19"/>
            <p:cNvSpPr>
              <a:spLocks noChangeArrowheads="1"/>
            </p:cNvSpPr>
            <p:nvPr/>
          </p:nvSpPr>
          <p:spPr bwMode="auto">
            <a:xfrm>
              <a:off x="2816225" y="4791075"/>
              <a:ext cx="74613" cy="74613"/>
            </a:xfrm>
            <a:prstGeom prst="ellipse">
              <a:avLst/>
            </a:prstGeom>
            <a:solidFill>
              <a:srgbClr val="63252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191" name="Oval 20"/>
            <p:cNvSpPr>
              <a:spLocks noChangeArrowheads="1"/>
            </p:cNvSpPr>
            <p:nvPr/>
          </p:nvSpPr>
          <p:spPr bwMode="auto">
            <a:xfrm>
              <a:off x="2816225" y="4791075"/>
              <a:ext cx="73025" cy="74613"/>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p>
          </p:txBody>
        </p:sp>
        <p:sp>
          <p:nvSpPr>
            <p:cNvPr id="192" name="Oval 21"/>
            <p:cNvSpPr>
              <a:spLocks noChangeArrowheads="1"/>
            </p:cNvSpPr>
            <p:nvPr/>
          </p:nvSpPr>
          <p:spPr bwMode="auto">
            <a:xfrm>
              <a:off x="2963863" y="4781550"/>
              <a:ext cx="73025" cy="73025"/>
            </a:xfrm>
            <a:prstGeom prst="ellipse">
              <a:avLst/>
            </a:prstGeom>
            <a:solidFill>
              <a:srgbClr val="63252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193" name="Oval 22"/>
            <p:cNvSpPr>
              <a:spLocks noChangeArrowheads="1"/>
            </p:cNvSpPr>
            <p:nvPr/>
          </p:nvSpPr>
          <p:spPr bwMode="auto">
            <a:xfrm>
              <a:off x="2963863" y="4781550"/>
              <a:ext cx="73025" cy="73025"/>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p>
          </p:txBody>
        </p:sp>
        <p:sp>
          <p:nvSpPr>
            <p:cNvPr id="194" name="Oval 23"/>
            <p:cNvSpPr>
              <a:spLocks noChangeArrowheads="1"/>
            </p:cNvSpPr>
            <p:nvPr/>
          </p:nvSpPr>
          <p:spPr bwMode="auto">
            <a:xfrm>
              <a:off x="3113088" y="4708525"/>
              <a:ext cx="73025" cy="74613"/>
            </a:xfrm>
            <a:prstGeom prst="ellipse">
              <a:avLst/>
            </a:prstGeom>
            <a:solidFill>
              <a:srgbClr val="63252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195" name="Oval 24"/>
            <p:cNvSpPr>
              <a:spLocks noChangeArrowheads="1"/>
            </p:cNvSpPr>
            <p:nvPr/>
          </p:nvSpPr>
          <p:spPr bwMode="auto">
            <a:xfrm>
              <a:off x="3113088" y="4708525"/>
              <a:ext cx="73025" cy="73025"/>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p>
          </p:txBody>
        </p:sp>
        <p:sp>
          <p:nvSpPr>
            <p:cNvPr id="196" name="Oval 25"/>
            <p:cNvSpPr>
              <a:spLocks noChangeArrowheads="1"/>
            </p:cNvSpPr>
            <p:nvPr/>
          </p:nvSpPr>
          <p:spPr bwMode="auto">
            <a:xfrm>
              <a:off x="3259138" y="4660900"/>
              <a:ext cx="74613" cy="74613"/>
            </a:xfrm>
            <a:prstGeom prst="ellipse">
              <a:avLst/>
            </a:prstGeom>
            <a:solidFill>
              <a:srgbClr val="63252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197" name="Oval 26"/>
            <p:cNvSpPr>
              <a:spLocks noChangeArrowheads="1"/>
            </p:cNvSpPr>
            <p:nvPr/>
          </p:nvSpPr>
          <p:spPr bwMode="auto">
            <a:xfrm>
              <a:off x="3259138" y="4660900"/>
              <a:ext cx="74613" cy="74613"/>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p>
          </p:txBody>
        </p:sp>
        <p:sp>
          <p:nvSpPr>
            <p:cNvPr id="198" name="Oval 27"/>
            <p:cNvSpPr>
              <a:spLocks noChangeArrowheads="1"/>
            </p:cNvSpPr>
            <p:nvPr/>
          </p:nvSpPr>
          <p:spPr bwMode="auto">
            <a:xfrm>
              <a:off x="3406775" y="4603750"/>
              <a:ext cx="74613" cy="74613"/>
            </a:xfrm>
            <a:prstGeom prst="ellipse">
              <a:avLst/>
            </a:prstGeom>
            <a:solidFill>
              <a:srgbClr val="63252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199" name="Oval 28"/>
            <p:cNvSpPr>
              <a:spLocks noChangeArrowheads="1"/>
            </p:cNvSpPr>
            <p:nvPr/>
          </p:nvSpPr>
          <p:spPr bwMode="auto">
            <a:xfrm>
              <a:off x="3406775" y="4603750"/>
              <a:ext cx="74613" cy="74613"/>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p>
          </p:txBody>
        </p:sp>
        <p:sp>
          <p:nvSpPr>
            <p:cNvPr id="200" name="Oval 29"/>
            <p:cNvSpPr>
              <a:spLocks noChangeArrowheads="1"/>
            </p:cNvSpPr>
            <p:nvPr/>
          </p:nvSpPr>
          <p:spPr bwMode="auto">
            <a:xfrm>
              <a:off x="3554413" y="4576763"/>
              <a:ext cx="74613" cy="73025"/>
            </a:xfrm>
            <a:prstGeom prst="ellipse">
              <a:avLst/>
            </a:prstGeom>
            <a:solidFill>
              <a:srgbClr val="63252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201" name="Oval 30"/>
            <p:cNvSpPr>
              <a:spLocks noChangeArrowheads="1"/>
            </p:cNvSpPr>
            <p:nvPr/>
          </p:nvSpPr>
          <p:spPr bwMode="auto">
            <a:xfrm>
              <a:off x="3554413" y="4576763"/>
              <a:ext cx="74613" cy="73025"/>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p>
          </p:txBody>
        </p:sp>
        <p:sp>
          <p:nvSpPr>
            <p:cNvPr id="202" name="Oval 31"/>
            <p:cNvSpPr>
              <a:spLocks noChangeArrowheads="1"/>
            </p:cNvSpPr>
            <p:nvPr/>
          </p:nvSpPr>
          <p:spPr bwMode="auto">
            <a:xfrm>
              <a:off x="3703638" y="4527550"/>
              <a:ext cx="73025" cy="74613"/>
            </a:xfrm>
            <a:prstGeom prst="ellipse">
              <a:avLst/>
            </a:prstGeom>
            <a:solidFill>
              <a:srgbClr val="63252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203" name="Oval 32"/>
            <p:cNvSpPr>
              <a:spLocks noChangeArrowheads="1"/>
            </p:cNvSpPr>
            <p:nvPr/>
          </p:nvSpPr>
          <p:spPr bwMode="auto">
            <a:xfrm>
              <a:off x="3703638" y="4527550"/>
              <a:ext cx="73025" cy="74613"/>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p>
          </p:txBody>
        </p:sp>
        <p:sp>
          <p:nvSpPr>
            <p:cNvPr id="204" name="Oval 33"/>
            <p:cNvSpPr>
              <a:spLocks noChangeArrowheads="1"/>
            </p:cNvSpPr>
            <p:nvPr/>
          </p:nvSpPr>
          <p:spPr bwMode="auto">
            <a:xfrm>
              <a:off x="3851275" y="4514850"/>
              <a:ext cx="73025" cy="74613"/>
            </a:xfrm>
            <a:prstGeom prst="ellipse">
              <a:avLst/>
            </a:prstGeom>
            <a:solidFill>
              <a:srgbClr val="63252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205" name="Oval 34"/>
            <p:cNvSpPr>
              <a:spLocks noChangeArrowheads="1"/>
            </p:cNvSpPr>
            <p:nvPr/>
          </p:nvSpPr>
          <p:spPr bwMode="auto">
            <a:xfrm>
              <a:off x="3851275" y="4514850"/>
              <a:ext cx="73025" cy="74613"/>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p>
          </p:txBody>
        </p:sp>
        <p:sp>
          <p:nvSpPr>
            <p:cNvPr id="206" name="Oval 35"/>
            <p:cNvSpPr>
              <a:spLocks noChangeArrowheads="1"/>
            </p:cNvSpPr>
            <p:nvPr/>
          </p:nvSpPr>
          <p:spPr bwMode="auto">
            <a:xfrm>
              <a:off x="3998913" y="4452938"/>
              <a:ext cx="73025" cy="74613"/>
            </a:xfrm>
            <a:prstGeom prst="ellipse">
              <a:avLst/>
            </a:prstGeom>
            <a:solidFill>
              <a:srgbClr val="63252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207" name="Oval 36"/>
            <p:cNvSpPr>
              <a:spLocks noChangeArrowheads="1"/>
            </p:cNvSpPr>
            <p:nvPr/>
          </p:nvSpPr>
          <p:spPr bwMode="auto">
            <a:xfrm>
              <a:off x="3998913" y="4452938"/>
              <a:ext cx="73025" cy="74613"/>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p>
          </p:txBody>
        </p:sp>
        <p:sp>
          <p:nvSpPr>
            <p:cNvPr id="208" name="Oval 37"/>
            <p:cNvSpPr>
              <a:spLocks noChangeArrowheads="1"/>
            </p:cNvSpPr>
            <p:nvPr/>
          </p:nvSpPr>
          <p:spPr bwMode="auto">
            <a:xfrm>
              <a:off x="4144963" y="4451350"/>
              <a:ext cx="74613" cy="74613"/>
            </a:xfrm>
            <a:prstGeom prst="ellipse">
              <a:avLst/>
            </a:prstGeom>
            <a:solidFill>
              <a:srgbClr val="63252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209" name="Oval 38"/>
            <p:cNvSpPr>
              <a:spLocks noChangeArrowheads="1"/>
            </p:cNvSpPr>
            <p:nvPr/>
          </p:nvSpPr>
          <p:spPr bwMode="auto">
            <a:xfrm>
              <a:off x="4144963" y="4451350"/>
              <a:ext cx="74613" cy="74613"/>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p>
          </p:txBody>
        </p:sp>
        <p:sp>
          <p:nvSpPr>
            <p:cNvPr id="210" name="Oval 39"/>
            <p:cNvSpPr>
              <a:spLocks noChangeArrowheads="1"/>
            </p:cNvSpPr>
            <p:nvPr/>
          </p:nvSpPr>
          <p:spPr bwMode="auto">
            <a:xfrm>
              <a:off x="4294188" y="4403725"/>
              <a:ext cx="74613" cy="73025"/>
            </a:xfrm>
            <a:prstGeom prst="ellipse">
              <a:avLst/>
            </a:prstGeom>
            <a:solidFill>
              <a:srgbClr val="63252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211" name="Oval 40"/>
            <p:cNvSpPr>
              <a:spLocks noChangeArrowheads="1"/>
            </p:cNvSpPr>
            <p:nvPr/>
          </p:nvSpPr>
          <p:spPr bwMode="auto">
            <a:xfrm>
              <a:off x="4294188" y="4403725"/>
              <a:ext cx="74613" cy="73025"/>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p>
          </p:txBody>
        </p:sp>
        <p:sp>
          <p:nvSpPr>
            <p:cNvPr id="212" name="Oval 41"/>
            <p:cNvSpPr>
              <a:spLocks noChangeArrowheads="1"/>
            </p:cNvSpPr>
            <p:nvPr/>
          </p:nvSpPr>
          <p:spPr bwMode="auto">
            <a:xfrm>
              <a:off x="4441825" y="4391025"/>
              <a:ext cx="73025" cy="73025"/>
            </a:xfrm>
            <a:prstGeom prst="ellipse">
              <a:avLst/>
            </a:prstGeom>
            <a:solidFill>
              <a:srgbClr val="63252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213" name="Oval 42"/>
            <p:cNvSpPr>
              <a:spLocks noChangeArrowheads="1"/>
            </p:cNvSpPr>
            <p:nvPr/>
          </p:nvSpPr>
          <p:spPr bwMode="auto">
            <a:xfrm>
              <a:off x="4441825" y="4391025"/>
              <a:ext cx="73025" cy="73025"/>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p>
          </p:txBody>
        </p:sp>
        <p:sp>
          <p:nvSpPr>
            <p:cNvPr id="214" name="Oval 43"/>
            <p:cNvSpPr>
              <a:spLocks noChangeArrowheads="1"/>
            </p:cNvSpPr>
            <p:nvPr/>
          </p:nvSpPr>
          <p:spPr bwMode="auto">
            <a:xfrm>
              <a:off x="4589463" y="4379913"/>
              <a:ext cx="73025" cy="73025"/>
            </a:xfrm>
            <a:prstGeom prst="ellipse">
              <a:avLst/>
            </a:prstGeom>
            <a:solidFill>
              <a:srgbClr val="63252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215" name="Oval 44"/>
            <p:cNvSpPr>
              <a:spLocks noChangeArrowheads="1"/>
            </p:cNvSpPr>
            <p:nvPr/>
          </p:nvSpPr>
          <p:spPr bwMode="auto">
            <a:xfrm>
              <a:off x="4589463" y="4379913"/>
              <a:ext cx="73025" cy="73025"/>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p>
          </p:txBody>
        </p:sp>
        <p:sp>
          <p:nvSpPr>
            <p:cNvPr id="216" name="Oval 45"/>
            <p:cNvSpPr>
              <a:spLocks noChangeArrowheads="1"/>
            </p:cNvSpPr>
            <p:nvPr/>
          </p:nvSpPr>
          <p:spPr bwMode="auto">
            <a:xfrm>
              <a:off x="4737100" y="4295775"/>
              <a:ext cx="73025" cy="73025"/>
            </a:xfrm>
            <a:prstGeom prst="ellipse">
              <a:avLst/>
            </a:prstGeom>
            <a:solidFill>
              <a:srgbClr val="63252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217" name="Oval 46"/>
            <p:cNvSpPr>
              <a:spLocks noChangeArrowheads="1"/>
            </p:cNvSpPr>
            <p:nvPr/>
          </p:nvSpPr>
          <p:spPr bwMode="auto">
            <a:xfrm>
              <a:off x="4737100" y="4295775"/>
              <a:ext cx="73025" cy="73025"/>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p>
          </p:txBody>
        </p:sp>
        <p:sp>
          <p:nvSpPr>
            <p:cNvPr id="218" name="Oval 47"/>
            <p:cNvSpPr>
              <a:spLocks noChangeArrowheads="1"/>
            </p:cNvSpPr>
            <p:nvPr/>
          </p:nvSpPr>
          <p:spPr bwMode="auto">
            <a:xfrm>
              <a:off x="4884738" y="4273550"/>
              <a:ext cx="74613" cy="74613"/>
            </a:xfrm>
            <a:prstGeom prst="ellipse">
              <a:avLst/>
            </a:prstGeom>
            <a:solidFill>
              <a:srgbClr val="63252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219" name="Oval 48"/>
            <p:cNvSpPr>
              <a:spLocks noChangeArrowheads="1"/>
            </p:cNvSpPr>
            <p:nvPr/>
          </p:nvSpPr>
          <p:spPr bwMode="auto">
            <a:xfrm>
              <a:off x="4884738" y="4273550"/>
              <a:ext cx="74613" cy="74613"/>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p>
          </p:txBody>
        </p:sp>
        <p:sp>
          <p:nvSpPr>
            <p:cNvPr id="220" name="Oval 49"/>
            <p:cNvSpPr>
              <a:spLocks noChangeArrowheads="1"/>
            </p:cNvSpPr>
            <p:nvPr/>
          </p:nvSpPr>
          <p:spPr bwMode="auto">
            <a:xfrm>
              <a:off x="5032375" y="4256088"/>
              <a:ext cx="74613" cy="73025"/>
            </a:xfrm>
            <a:prstGeom prst="ellipse">
              <a:avLst/>
            </a:prstGeom>
            <a:solidFill>
              <a:srgbClr val="63252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221" name="Oval 50"/>
            <p:cNvSpPr>
              <a:spLocks noChangeArrowheads="1"/>
            </p:cNvSpPr>
            <p:nvPr/>
          </p:nvSpPr>
          <p:spPr bwMode="auto">
            <a:xfrm>
              <a:off x="5032375" y="4256088"/>
              <a:ext cx="74613" cy="73025"/>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p>
          </p:txBody>
        </p:sp>
        <p:sp>
          <p:nvSpPr>
            <p:cNvPr id="222" name="Oval 51"/>
            <p:cNvSpPr>
              <a:spLocks noChangeArrowheads="1"/>
            </p:cNvSpPr>
            <p:nvPr/>
          </p:nvSpPr>
          <p:spPr bwMode="auto">
            <a:xfrm>
              <a:off x="5180013" y="4251325"/>
              <a:ext cx="74613" cy="73025"/>
            </a:xfrm>
            <a:prstGeom prst="ellipse">
              <a:avLst/>
            </a:prstGeom>
            <a:solidFill>
              <a:srgbClr val="63252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223" name="Oval 52"/>
            <p:cNvSpPr>
              <a:spLocks noChangeArrowheads="1"/>
            </p:cNvSpPr>
            <p:nvPr/>
          </p:nvSpPr>
          <p:spPr bwMode="auto">
            <a:xfrm>
              <a:off x="5180013" y="4251325"/>
              <a:ext cx="74613" cy="73025"/>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p>
          </p:txBody>
        </p:sp>
        <p:sp>
          <p:nvSpPr>
            <p:cNvPr id="224" name="Oval 53"/>
            <p:cNvSpPr>
              <a:spLocks noChangeArrowheads="1"/>
            </p:cNvSpPr>
            <p:nvPr/>
          </p:nvSpPr>
          <p:spPr bwMode="auto">
            <a:xfrm>
              <a:off x="5327650" y="4213225"/>
              <a:ext cx="73025" cy="73025"/>
            </a:xfrm>
            <a:prstGeom prst="ellipse">
              <a:avLst/>
            </a:prstGeom>
            <a:solidFill>
              <a:srgbClr val="63252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225" name="Oval 54"/>
            <p:cNvSpPr>
              <a:spLocks noChangeArrowheads="1"/>
            </p:cNvSpPr>
            <p:nvPr/>
          </p:nvSpPr>
          <p:spPr bwMode="auto">
            <a:xfrm>
              <a:off x="5327650" y="4213225"/>
              <a:ext cx="73025" cy="73025"/>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p>
          </p:txBody>
        </p:sp>
        <p:sp>
          <p:nvSpPr>
            <p:cNvPr id="226" name="Oval 55"/>
            <p:cNvSpPr>
              <a:spLocks noChangeArrowheads="1"/>
            </p:cNvSpPr>
            <p:nvPr/>
          </p:nvSpPr>
          <p:spPr bwMode="auto">
            <a:xfrm>
              <a:off x="5476875" y="4176713"/>
              <a:ext cx="73025" cy="74613"/>
            </a:xfrm>
            <a:prstGeom prst="ellipse">
              <a:avLst/>
            </a:prstGeom>
            <a:solidFill>
              <a:srgbClr val="63252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227" name="Oval 56"/>
            <p:cNvSpPr>
              <a:spLocks noChangeArrowheads="1"/>
            </p:cNvSpPr>
            <p:nvPr/>
          </p:nvSpPr>
          <p:spPr bwMode="auto">
            <a:xfrm>
              <a:off x="5476875" y="4176713"/>
              <a:ext cx="73025" cy="74613"/>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p>
          </p:txBody>
        </p:sp>
        <p:sp>
          <p:nvSpPr>
            <p:cNvPr id="228" name="Oval 57"/>
            <p:cNvSpPr>
              <a:spLocks noChangeArrowheads="1"/>
            </p:cNvSpPr>
            <p:nvPr/>
          </p:nvSpPr>
          <p:spPr bwMode="auto">
            <a:xfrm>
              <a:off x="5624513" y="4164013"/>
              <a:ext cx="73025" cy="74613"/>
            </a:xfrm>
            <a:prstGeom prst="ellipse">
              <a:avLst/>
            </a:prstGeom>
            <a:solidFill>
              <a:srgbClr val="63252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229" name="Oval 58"/>
            <p:cNvSpPr>
              <a:spLocks noChangeArrowheads="1"/>
            </p:cNvSpPr>
            <p:nvPr/>
          </p:nvSpPr>
          <p:spPr bwMode="auto">
            <a:xfrm>
              <a:off x="5624513" y="4164013"/>
              <a:ext cx="73025" cy="74613"/>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p>
          </p:txBody>
        </p:sp>
        <p:sp>
          <p:nvSpPr>
            <p:cNvPr id="230" name="Oval 59"/>
            <p:cNvSpPr>
              <a:spLocks noChangeArrowheads="1"/>
            </p:cNvSpPr>
            <p:nvPr/>
          </p:nvSpPr>
          <p:spPr bwMode="auto">
            <a:xfrm>
              <a:off x="5770563" y="3762375"/>
              <a:ext cx="74613" cy="74613"/>
            </a:xfrm>
            <a:prstGeom prst="ellipse">
              <a:avLst/>
            </a:prstGeom>
            <a:solidFill>
              <a:srgbClr val="63252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231" name="Oval 60"/>
            <p:cNvSpPr>
              <a:spLocks noChangeArrowheads="1"/>
            </p:cNvSpPr>
            <p:nvPr/>
          </p:nvSpPr>
          <p:spPr bwMode="auto">
            <a:xfrm>
              <a:off x="5770563" y="3762375"/>
              <a:ext cx="74613" cy="74613"/>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p>
          </p:txBody>
        </p:sp>
        <p:sp>
          <p:nvSpPr>
            <p:cNvPr id="232" name="Oval 61"/>
            <p:cNvSpPr>
              <a:spLocks noChangeArrowheads="1"/>
            </p:cNvSpPr>
            <p:nvPr/>
          </p:nvSpPr>
          <p:spPr bwMode="auto">
            <a:xfrm>
              <a:off x="5918200" y="3730625"/>
              <a:ext cx="74613" cy="73025"/>
            </a:xfrm>
            <a:prstGeom prst="ellipse">
              <a:avLst/>
            </a:prstGeom>
            <a:solidFill>
              <a:srgbClr val="63252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233" name="Oval 62"/>
            <p:cNvSpPr>
              <a:spLocks noChangeArrowheads="1"/>
            </p:cNvSpPr>
            <p:nvPr/>
          </p:nvSpPr>
          <p:spPr bwMode="auto">
            <a:xfrm>
              <a:off x="5918200" y="3730625"/>
              <a:ext cx="74613" cy="73025"/>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p>
          </p:txBody>
        </p:sp>
        <p:sp>
          <p:nvSpPr>
            <p:cNvPr id="234" name="Oval 63"/>
            <p:cNvSpPr>
              <a:spLocks noChangeArrowheads="1"/>
            </p:cNvSpPr>
            <p:nvPr/>
          </p:nvSpPr>
          <p:spPr bwMode="auto">
            <a:xfrm>
              <a:off x="6067425" y="3608388"/>
              <a:ext cx="73025" cy="74613"/>
            </a:xfrm>
            <a:prstGeom prst="ellipse">
              <a:avLst/>
            </a:prstGeom>
            <a:solidFill>
              <a:srgbClr val="63252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235" name="Oval 64"/>
            <p:cNvSpPr>
              <a:spLocks noChangeArrowheads="1"/>
            </p:cNvSpPr>
            <p:nvPr/>
          </p:nvSpPr>
          <p:spPr bwMode="auto">
            <a:xfrm>
              <a:off x="6067425" y="3608388"/>
              <a:ext cx="73025" cy="74613"/>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p>
          </p:txBody>
        </p:sp>
        <p:sp>
          <p:nvSpPr>
            <p:cNvPr id="236" name="Oval 65"/>
            <p:cNvSpPr>
              <a:spLocks noChangeArrowheads="1"/>
            </p:cNvSpPr>
            <p:nvPr/>
          </p:nvSpPr>
          <p:spPr bwMode="auto">
            <a:xfrm>
              <a:off x="6215063" y="3357563"/>
              <a:ext cx="73025" cy="73025"/>
            </a:xfrm>
            <a:prstGeom prst="ellipse">
              <a:avLst/>
            </a:prstGeom>
            <a:solidFill>
              <a:srgbClr val="63252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237" name="Oval 66"/>
            <p:cNvSpPr>
              <a:spLocks noChangeArrowheads="1"/>
            </p:cNvSpPr>
            <p:nvPr/>
          </p:nvSpPr>
          <p:spPr bwMode="auto">
            <a:xfrm>
              <a:off x="6215063" y="3357563"/>
              <a:ext cx="73025" cy="73025"/>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p>
          </p:txBody>
        </p:sp>
        <p:sp>
          <p:nvSpPr>
            <p:cNvPr id="238" name="Oval 67"/>
            <p:cNvSpPr>
              <a:spLocks noChangeArrowheads="1"/>
            </p:cNvSpPr>
            <p:nvPr/>
          </p:nvSpPr>
          <p:spPr bwMode="auto">
            <a:xfrm>
              <a:off x="6362700" y="3021013"/>
              <a:ext cx="73025" cy="73025"/>
            </a:xfrm>
            <a:prstGeom prst="ellipse">
              <a:avLst/>
            </a:prstGeom>
            <a:solidFill>
              <a:srgbClr val="63252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239" name="Oval 68"/>
            <p:cNvSpPr>
              <a:spLocks noChangeArrowheads="1"/>
            </p:cNvSpPr>
            <p:nvPr/>
          </p:nvSpPr>
          <p:spPr bwMode="auto">
            <a:xfrm>
              <a:off x="6362700" y="3021013"/>
              <a:ext cx="73025" cy="73025"/>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p>
          </p:txBody>
        </p:sp>
        <p:sp>
          <p:nvSpPr>
            <p:cNvPr id="240" name="Oval 69"/>
            <p:cNvSpPr>
              <a:spLocks noChangeArrowheads="1"/>
            </p:cNvSpPr>
            <p:nvPr/>
          </p:nvSpPr>
          <p:spPr bwMode="auto">
            <a:xfrm>
              <a:off x="6510338" y="2874963"/>
              <a:ext cx="73025" cy="73025"/>
            </a:xfrm>
            <a:prstGeom prst="ellipse">
              <a:avLst/>
            </a:prstGeom>
            <a:solidFill>
              <a:srgbClr val="63252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241" name="Oval 70"/>
            <p:cNvSpPr>
              <a:spLocks noChangeArrowheads="1"/>
            </p:cNvSpPr>
            <p:nvPr/>
          </p:nvSpPr>
          <p:spPr bwMode="auto">
            <a:xfrm>
              <a:off x="6510338" y="2874963"/>
              <a:ext cx="73025" cy="73025"/>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p>
          </p:txBody>
        </p:sp>
        <p:sp>
          <p:nvSpPr>
            <p:cNvPr id="242" name="Oval 168"/>
            <p:cNvSpPr>
              <a:spLocks noChangeArrowheads="1"/>
            </p:cNvSpPr>
            <p:nvPr/>
          </p:nvSpPr>
          <p:spPr bwMode="auto">
            <a:xfrm>
              <a:off x="3424873" y="2697163"/>
              <a:ext cx="42863" cy="42863"/>
            </a:xfrm>
            <a:prstGeom prst="ellipse">
              <a:avLst/>
            </a:prstGeom>
            <a:solidFill>
              <a:srgbClr val="63252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243" name="Freeform 169"/>
            <p:cNvSpPr>
              <a:spLocks noEditPoints="1"/>
            </p:cNvSpPr>
            <p:nvPr/>
          </p:nvSpPr>
          <p:spPr bwMode="auto">
            <a:xfrm>
              <a:off x="3421698" y="2693988"/>
              <a:ext cx="49213" cy="49213"/>
            </a:xfrm>
            <a:custGeom>
              <a:avLst/>
              <a:gdLst>
                <a:gd name="T0" fmla="*/ 619 w 625"/>
                <a:gd name="T1" fmla="*/ 370 h 625"/>
                <a:gd name="T2" fmla="*/ 598 w 625"/>
                <a:gd name="T3" fmla="*/ 438 h 625"/>
                <a:gd name="T4" fmla="*/ 537 w 625"/>
                <a:gd name="T5" fmla="*/ 530 h 625"/>
                <a:gd name="T6" fmla="*/ 483 w 625"/>
                <a:gd name="T7" fmla="*/ 574 h 625"/>
                <a:gd name="T8" fmla="*/ 380 w 625"/>
                <a:gd name="T9" fmla="*/ 617 h 625"/>
                <a:gd name="T10" fmla="*/ 308 w 625"/>
                <a:gd name="T11" fmla="*/ 624 h 625"/>
                <a:gd name="T12" fmla="*/ 196 w 625"/>
                <a:gd name="T13" fmla="*/ 601 h 625"/>
                <a:gd name="T14" fmla="*/ 135 w 625"/>
                <a:gd name="T15" fmla="*/ 569 h 625"/>
                <a:gd name="T16" fmla="*/ 57 w 625"/>
                <a:gd name="T17" fmla="*/ 491 h 625"/>
                <a:gd name="T18" fmla="*/ 24 w 625"/>
                <a:gd name="T19" fmla="*/ 430 h 625"/>
                <a:gd name="T20" fmla="*/ 1 w 625"/>
                <a:gd name="T21" fmla="*/ 317 h 625"/>
                <a:gd name="T22" fmla="*/ 8 w 625"/>
                <a:gd name="T23" fmla="*/ 245 h 625"/>
                <a:gd name="T24" fmla="*/ 51 w 625"/>
                <a:gd name="T25" fmla="*/ 143 h 625"/>
                <a:gd name="T26" fmla="*/ 95 w 625"/>
                <a:gd name="T27" fmla="*/ 90 h 625"/>
                <a:gd name="T28" fmla="*/ 188 w 625"/>
                <a:gd name="T29" fmla="*/ 27 h 625"/>
                <a:gd name="T30" fmla="*/ 255 w 625"/>
                <a:gd name="T31" fmla="*/ 6 h 625"/>
                <a:gd name="T32" fmla="*/ 370 w 625"/>
                <a:gd name="T33" fmla="*/ 6 h 625"/>
                <a:gd name="T34" fmla="*/ 438 w 625"/>
                <a:gd name="T35" fmla="*/ 27 h 625"/>
                <a:gd name="T36" fmla="*/ 530 w 625"/>
                <a:gd name="T37" fmla="*/ 90 h 625"/>
                <a:gd name="T38" fmla="*/ 574 w 625"/>
                <a:gd name="T39" fmla="*/ 143 h 625"/>
                <a:gd name="T40" fmla="*/ 617 w 625"/>
                <a:gd name="T41" fmla="*/ 245 h 625"/>
                <a:gd name="T42" fmla="*/ 524 w 625"/>
                <a:gd name="T43" fmla="*/ 264 h 625"/>
                <a:gd name="T44" fmla="*/ 513 w 625"/>
                <a:gd name="T45" fmla="*/ 233 h 625"/>
                <a:gd name="T46" fmla="*/ 462 w 625"/>
                <a:gd name="T47" fmla="*/ 157 h 625"/>
                <a:gd name="T48" fmla="*/ 438 w 625"/>
                <a:gd name="T49" fmla="*/ 136 h 625"/>
                <a:gd name="T50" fmla="*/ 351 w 625"/>
                <a:gd name="T51" fmla="*/ 99 h 625"/>
                <a:gd name="T52" fmla="*/ 317 w 625"/>
                <a:gd name="T53" fmla="*/ 96 h 625"/>
                <a:gd name="T54" fmla="*/ 225 w 625"/>
                <a:gd name="T55" fmla="*/ 115 h 625"/>
                <a:gd name="T56" fmla="*/ 196 w 625"/>
                <a:gd name="T57" fmla="*/ 130 h 625"/>
                <a:gd name="T58" fmla="*/ 130 w 625"/>
                <a:gd name="T59" fmla="*/ 196 h 625"/>
                <a:gd name="T60" fmla="*/ 115 w 625"/>
                <a:gd name="T61" fmla="*/ 225 h 625"/>
                <a:gd name="T62" fmla="*/ 96 w 625"/>
                <a:gd name="T63" fmla="*/ 317 h 625"/>
                <a:gd name="T64" fmla="*/ 99 w 625"/>
                <a:gd name="T65" fmla="*/ 351 h 625"/>
                <a:gd name="T66" fmla="*/ 136 w 625"/>
                <a:gd name="T67" fmla="*/ 438 h 625"/>
                <a:gd name="T68" fmla="*/ 157 w 625"/>
                <a:gd name="T69" fmla="*/ 462 h 625"/>
                <a:gd name="T70" fmla="*/ 233 w 625"/>
                <a:gd name="T71" fmla="*/ 513 h 625"/>
                <a:gd name="T72" fmla="*/ 264 w 625"/>
                <a:gd name="T73" fmla="*/ 524 h 625"/>
                <a:gd name="T74" fmla="*/ 361 w 625"/>
                <a:gd name="T75" fmla="*/ 524 h 625"/>
                <a:gd name="T76" fmla="*/ 393 w 625"/>
                <a:gd name="T77" fmla="*/ 513 h 625"/>
                <a:gd name="T78" fmla="*/ 469 w 625"/>
                <a:gd name="T79" fmla="*/ 462 h 625"/>
                <a:gd name="T80" fmla="*/ 489 w 625"/>
                <a:gd name="T81" fmla="*/ 438 h 625"/>
                <a:gd name="T82" fmla="*/ 526 w 625"/>
                <a:gd name="T83" fmla="*/ 351 h 625"/>
                <a:gd name="T84" fmla="*/ 529 w 625"/>
                <a:gd name="T85" fmla="*/ 317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5" h="625">
                  <a:moveTo>
                    <a:pt x="624" y="308"/>
                  </a:moveTo>
                  <a:cubicBezTo>
                    <a:pt x="625" y="311"/>
                    <a:pt x="625" y="314"/>
                    <a:pt x="624" y="317"/>
                  </a:cubicBezTo>
                  <a:lnTo>
                    <a:pt x="619" y="370"/>
                  </a:lnTo>
                  <a:cubicBezTo>
                    <a:pt x="619" y="373"/>
                    <a:pt x="618" y="377"/>
                    <a:pt x="617" y="380"/>
                  </a:cubicBezTo>
                  <a:lnTo>
                    <a:pt x="601" y="430"/>
                  </a:lnTo>
                  <a:cubicBezTo>
                    <a:pt x="600" y="433"/>
                    <a:pt x="599" y="436"/>
                    <a:pt x="598" y="438"/>
                  </a:cubicBezTo>
                  <a:lnTo>
                    <a:pt x="574" y="483"/>
                  </a:lnTo>
                  <a:cubicBezTo>
                    <a:pt x="572" y="486"/>
                    <a:pt x="571" y="488"/>
                    <a:pt x="569" y="491"/>
                  </a:cubicBezTo>
                  <a:lnTo>
                    <a:pt x="537" y="530"/>
                  </a:lnTo>
                  <a:cubicBezTo>
                    <a:pt x="535" y="532"/>
                    <a:pt x="532" y="535"/>
                    <a:pt x="530" y="537"/>
                  </a:cubicBezTo>
                  <a:lnTo>
                    <a:pt x="491" y="569"/>
                  </a:lnTo>
                  <a:cubicBezTo>
                    <a:pt x="488" y="571"/>
                    <a:pt x="486" y="572"/>
                    <a:pt x="483" y="574"/>
                  </a:cubicBezTo>
                  <a:lnTo>
                    <a:pt x="438" y="598"/>
                  </a:lnTo>
                  <a:cubicBezTo>
                    <a:pt x="436" y="599"/>
                    <a:pt x="433" y="600"/>
                    <a:pt x="430" y="601"/>
                  </a:cubicBezTo>
                  <a:lnTo>
                    <a:pt x="380" y="617"/>
                  </a:lnTo>
                  <a:cubicBezTo>
                    <a:pt x="377" y="618"/>
                    <a:pt x="373" y="619"/>
                    <a:pt x="370" y="619"/>
                  </a:cubicBezTo>
                  <a:lnTo>
                    <a:pt x="317" y="624"/>
                  </a:lnTo>
                  <a:cubicBezTo>
                    <a:pt x="314" y="625"/>
                    <a:pt x="311" y="625"/>
                    <a:pt x="308" y="624"/>
                  </a:cubicBezTo>
                  <a:lnTo>
                    <a:pt x="255" y="619"/>
                  </a:lnTo>
                  <a:cubicBezTo>
                    <a:pt x="251" y="619"/>
                    <a:pt x="248" y="618"/>
                    <a:pt x="245" y="617"/>
                  </a:cubicBezTo>
                  <a:lnTo>
                    <a:pt x="196" y="601"/>
                  </a:lnTo>
                  <a:cubicBezTo>
                    <a:pt x="193" y="600"/>
                    <a:pt x="190" y="599"/>
                    <a:pt x="188" y="598"/>
                  </a:cubicBezTo>
                  <a:lnTo>
                    <a:pt x="143" y="574"/>
                  </a:lnTo>
                  <a:cubicBezTo>
                    <a:pt x="140" y="572"/>
                    <a:pt x="137" y="571"/>
                    <a:pt x="135" y="569"/>
                  </a:cubicBezTo>
                  <a:lnTo>
                    <a:pt x="96" y="537"/>
                  </a:lnTo>
                  <a:cubicBezTo>
                    <a:pt x="94" y="535"/>
                    <a:pt x="92" y="533"/>
                    <a:pt x="90" y="530"/>
                  </a:cubicBezTo>
                  <a:lnTo>
                    <a:pt x="57" y="491"/>
                  </a:lnTo>
                  <a:cubicBezTo>
                    <a:pt x="55" y="489"/>
                    <a:pt x="53" y="486"/>
                    <a:pt x="51" y="483"/>
                  </a:cubicBezTo>
                  <a:lnTo>
                    <a:pt x="27" y="438"/>
                  </a:lnTo>
                  <a:cubicBezTo>
                    <a:pt x="26" y="436"/>
                    <a:pt x="25" y="433"/>
                    <a:pt x="24" y="430"/>
                  </a:cubicBezTo>
                  <a:lnTo>
                    <a:pt x="8" y="380"/>
                  </a:lnTo>
                  <a:cubicBezTo>
                    <a:pt x="7" y="377"/>
                    <a:pt x="6" y="373"/>
                    <a:pt x="6" y="370"/>
                  </a:cubicBezTo>
                  <a:lnTo>
                    <a:pt x="1" y="317"/>
                  </a:lnTo>
                  <a:cubicBezTo>
                    <a:pt x="0" y="314"/>
                    <a:pt x="0" y="311"/>
                    <a:pt x="1" y="308"/>
                  </a:cubicBezTo>
                  <a:lnTo>
                    <a:pt x="6" y="255"/>
                  </a:lnTo>
                  <a:cubicBezTo>
                    <a:pt x="6" y="251"/>
                    <a:pt x="7" y="248"/>
                    <a:pt x="8" y="245"/>
                  </a:cubicBezTo>
                  <a:lnTo>
                    <a:pt x="24" y="196"/>
                  </a:lnTo>
                  <a:cubicBezTo>
                    <a:pt x="25" y="193"/>
                    <a:pt x="26" y="190"/>
                    <a:pt x="27" y="188"/>
                  </a:cubicBezTo>
                  <a:lnTo>
                    <a:pt x="51" y="143"/>
                  </a:lnTo>
                  <a:cubicBezTo>
                    <a:pt x="53" y="140"/>
                    <a:pt x="55" y="137"/>
                    <a:pt x="57" y="134"/>
                  </a:cubicBezTo>
                  <a:lnTo>
                    <a:pt x="90" y="95"/>
                  </a:lnTo>
                  <a:cubicBezTo>
                    <a:pt x="92" y="93"/>
                    <a:pt x="93" y="92"/>
                    <a:pt x="95" y="90"/>
                  </a:cubicBezTo>
                  <a:lnTo>
                    <a:pt x="134" y="57"/>
                  </a:lnTo>
                  <a:cubicBezTo>
                    <a:pt x="137" y="55"/>
                    <a:pt x="140" y="53"/>
                    <a:pt x="143" y="51"/>
                  </a:cubicBezTo>
                  <a:lnTo>
                    <a:pt x="188" y="27"/>
                  </a:lnTo>
                  <a:cubicBezTo>
                    <a:pt x="190" y="26"/>
                    <a:pt x="193" y="25"/>
                    <a:pt x="196" y="24"/>
                  </a:cubicBezTo>
                  <a:lnTo>
                    <a:pt x="245" y="8"/>
                  </a:lnTo>
                  <a:cubicBezTo>
                    <a:pt x="248" y="7"/>
                    <a:pt x="251" y="6"/>
                    <a:pt x="255" y="6"/>
                  </a:cubicBezTo>
                  <a:lnTo>
                    <a:pt x="308" y="1"/>
                  </a:lnTo>
                  <a:cubicBezTo>
                    <a:pt x="311" y="0"/>
                    <a:pt x="314" y="0"/>
                    <a:pt x="317" y="1"/>
                  </a:cubicBezTo>
                  <a:lnTo>
                    <a:pt x="370" y="6"/>
                  </a:lnTo>
                  <a:cubicBezTo>
                    <a:pt x="373" y="6"/>
                    <a:pt x="377" y="7"/>
                    <a:pt x="380" y="8"/>
                  </a:cubicBezTo>
                  <a:lnTo>
                    <a:pt x="430" y="24"/>
                  </a:lnTo>
                  <a:cubicBezTo>
                    <a:pt x="433" y="25"/>
                    <a:pt x="436" y="26"/>
                    <a:pt x="438" y="27"/>
                  </a:cubicBezTo>
                  <a:lnTo>
                    <a:pt x="483" y="51"/>
                  </a:lnTo>
                  <a:cubicBezTo>
                    <a:pt x="486" y="53"/>
                    <a:pt x="489" y="55"/>
                    <a:pt x="491" y="57"/>
                  </a:cubicBezTo>
                  <a:lnTo>
                    <a:pt x="530" y="90"/>
                  </a:lnTo>
                  <a:cubicBezTo>
                    <a:pt x="533" y="92"/>
                    <a:pt x="535" y="94"/>
                    <a:pt x="537" y="96"/>
                  </a:cubicBezTo>
                  <a:lnTo>
                    <a:pt x="569" y="135"/>
                  </a:lnTo>
                  <a:cubicBezTo>
                    <a:pt x="571" y="137"/>
                    <a:pt x="572" y="140"/>
                    <a:pt x="574" y="143"/>
                  </a:cubicBezTo>
                  <a:lnTo>
                    <a:pt x="598" y="188"/>
                  </a:lnTo>
                  <a:cubicBezTo>
                    <a:pt x="599" y="190"/>
                    <a:pt x="600" y="193"/>
                    <a:pt x="601" y="196"/>
                  </a:cubicBezTo>
                  <a:lnTo>
                    <a:pt x="617" y="245"/>
                  </a:lnTo>
                  <a:cubicBezTo>
                    <a:pt x="618" y="248"/>
                    <a:pt x="619" y="251"/>
                    <a:pt x="619" y="255"/>
                  </a:cubicBezTo>
                  <a:lnTo>
                    <a:pt x="624" y="308"/>
                  </a:lnTo>
                  <a:close/>
                  <a:moveTo>
                    <a:pt x="524" y="264"/>
                  </a:moveTo>
                  <a:lnTo>
                    <a:pt x="526" y="274"/>
                  </a:lnTo>
                  <a:lnTo>
                    <a:pt x="510" y="225"/>
                  </a:lnTo>
                  <a:lnTo>
                    <a:pt x="513" y="233"/>
                  </a:lnTo>
                  <a:lnTo>
                    <a:pt x="489" y="188"/>
                  </a:lnTo>
                  <a:lnTo>
                    <a:pt x="494" y="196"/>
                  </a:lnTo>
                  <a:lnTo>
                    <a:pt x="462" y="157"/>
                  </a:lnTo>
                  <a:lnTo>
                    <a:pt x="468" y="163"/>
                  </a:lnTo>
                  <a:lnTo>
                    <a:pt x="429" y="130"/>
                  </a:lnTo>
                  <a:lnTo>
                    <a:pt x="438" y="136"/>
                  </a:lnTo>
                  <a:lnTo>
                    <a:pt x="393" y="112"/>
                  </a:lnTo>
                  <a:lnTo>
                    <a:pt x="401" y="115"/>
                  </a:lnTo>
                  <a:lnTo>
                    <a:pt x="351" y="99"/>
                  </a:lnTo>
                  <a:lnTo>
                    <a:pt x="361" y="101"/>
                  </a:lnTo>
                  <a:lnTo>
                    <a:pt x="308" y="96"/>
                  </a:lnTo>
                  <a:lnTo>
                    <a:pt x="317" y="96"/>
                  </a:lnTo>
                  <a:lnTo>
                    <a:pt x="264" y="101"/>
                  </a:lnTo>
                  <a:lnTo>
                    <a:pt x="274" y="99"/>
                  </a:lnTo>
                  <a:lnTo>
                    <a:pt x="225" y="115"/>
                  </a:lnTo>
                  <a:lnTo>
                    <a:pt x="233" y="112"/>
                  </a:lnTo>
                  <a:lnTo>
                    <a:pt x="188" y="136"/>
                  </a:lnTo>
                  <a:lnTo>
                    <a:pt x="196" y="130"/>
                  </a:lnTo>
                  <a:lnTo>
                    <a:pt x="157" y="163"/>
                  </a:lnTo>
                  <a:lnTo>
                    <a:pt x="163" y="157"/>
                  </a:lnTo>
                  <a:lnTo>
                    <a:pt x="130" y="196"/>
                  </a:lnTo>
                  <a:lnTo>
                    <a:pt x="136" y="188"/>
                  </a:lnTo>
                  <a:lnTo>
                    <a:pt x="112" y="233"/>
                  </a:lnTo>
                  <a:lnTo>
                    <a:pt x="115" y="225"/>
                  </a:lnTo>
                  <a:lnTo>
                    <a:pt x="99" y="274"/>
                  </a:lnTo>
                  <a:lnTo>
                    <a:pt x="101" y="264"/>
                  </a:lnTo>
                  <a:lnTo>
                    <a:pt x="96" y="317"/>
                  </a:lnTo>
                  <a:lnTo>
                    <a:pt x="96" y="308"/>
                  </a:lnTo>
                  <a:lnTo>
                    <a:pt x="101" y="361"/>
                  </a:lnTo>
                  <a:lnTo>
                    <a:pt x="99" y="351"/>
                  </a:lnTo>
                  <a:lnTo>
                    <a:pt x="115" y="401"/>
                  </a:lnTo>
                  <a:lnTo>
                    <a:pt x="112" y="393"/>
                  </a:lnTo>
                  <a:lnTo>
                    <a:pt x="136" y="438"/>
                  </a:lnTo>
                  <a:lnTo>
                    <a:pt x="130" y="429"/>
                  </a:lnTo>
                  <a:lnTo>
                    <a:pt x="163" y="468"/>
                  </a:lnTo>
                  <a:lnTo>
                    <a:pt x="157" y="462"/>
                  </a:lnTo>
                  <a:lnTo>
                    <a:pt x="196" y="494"/>
                  </a:lnTo>
                  <a:lnTo>
                    <a:pt x="188" y="489"/>
                  </a:lnTo>
                  <a:lnTo>
                    <a:pt x="233" y="513"/>
                  </a:lnTo>
                  <a:lnTo>
                    <a:pt x="225" y="510"/>
                  </a:lnTo>
                  <a:lnTo>
                    <a:pt x="274" y="526"/>
                  </a:lnTo>
                  <a:lnTo>
                    <a:pt x="264" y="524"/>
                  </a:lnTo>
                  <a:lnTo>
                    <a:pt x="317" y="529"/>
                  </a:lnTo>
                  <a:lnTo>
                    <a:pt x="308" y="529"/>
                  </a:lnTo>
                  <a:lnTo>
                    <a:pt x="361" y="524"/>
                  </a:lnTo>
                  <a:lnTo>
                    <a:pt x="351" y="526"/>
                  </a:lnTo>
                  <a:lnTo>
                    <a:pt x="401" y="510"/>
                  </a:lnTo>
                  <a:lnTo>
                    <a:pt x="393" y="513"/>
                  </a:lnTo>
                  <a:lnTo>
                    <a:pt x="438" y="489"/>
                  </a:lnTo>
                  <a:lnTo>
                    <a:pt x="430" y="494"/>
                  </a:lnTo>
                  <a:lnTo>
                    <a:pt x="469" y="462"/>
                  </a:lnTo>
                  <a:lnTo>
                    <a:pt x="462" y="469"/>
                  </a:lnTo>
                  <a:lnTo>
                    <a:pt x="494" y="430"/>
                  </a:lnTo>
                  <a:lnTo>
                    <a:pt x="489" y="438"/>
                  </a:lnTo>
                  <a:lnTo>
                    <a:pt x="513" y="393"/>
                  </a:lnTo>
                  <a:lnTo>
                    <a:pt x="510" y="401"/>
                  </a:lnTo>
                  <a:lnTo>
                    <a:pt x="526" y="351"/>
                  </a:lnTo>
                  <a:lnTo>
                    <a:pt x="524" y="361"/>
                  </a:lnTo>
                  <a:lnTo>
                    <a:pt x="529" y="308"/>
                  </a:lnTo>
                  <a:lnTo>
                    <a:pt x="529" y="317"/>
                  </a:lnTo>
                  <a:lnTo>
                    <a:pt x="524" y="264"/>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244" name="Rectangle 170"/>
            <p:cNvSpPr>
              <a:spLocks noChangeArrowheads="1"/>
            </p:cNvSpPr>
            <p:nvPr/>
          </p:nvSpPr>
          <p:spPr bwMode="auto">
            <a:xfrm>
              <a:off x="3515678" y="2670175"/>
              <a:ext cx="182498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Rapport élève/enseignant</a:t>
              </a:r>
              <a:r>
                <a:rPr kumimoji="0" lang="fr-FR" altLang="en-US" sz="1000" b="0" i="0" u="none" strike="noStrike" cap="none" normalizeH="0" dirty="0" smtClean="0">
                  <a:ln>
                    <a:noFill/>
                  </a:ln>
                  <a:solidFill>
                    <a:srgbClr val="000000"/>
                  </a:solidFill>
                  <a:effectLst/>
                  <a:latin typeface="Arial" pitchFamily="34" charset="0"/>
                  <a:cs typeface="Arial" pitchFamily="34" charset="0"/>
                </a:rPr>
                <a:t> </a:t>
              </a: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formé</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245" name="Group 244"/>
          <p:cNvGrpSpPr/>
          <p:nvPr/>
        </p:nvGrpSpPr>
        <p:grpSpPr>
          <a:xfrm>
            <a:off x="1766566" y="2083653"/>
            <a:ext cx="5287390" cy="4543802"/>
            <a:chOff x="2731126" y="2123728"/>
            <a:chExt cx="5287390" cy="4543802"/>
          </a:xfrm>
        </p:grpSpPr>
        <p:cxnSp>
          <p:nvCxnSpPr>
            <p:cNvPr id="246" name="Straight Connector 245"/>
            <p:cNvCxnSpPr/>
            <p:nvPr/>
          </p:nvCxnSpPr>
          <p:spPr>
            <a:xfrm flipV="1">
              <a:off x="3674966" y="4352751"/>
              <a:ext cx="4343550" cy="952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7" name="Group 246"/>
            <p:cNvGrpSpPr/>
            <p:nvPr/>
          </p:nvGrpSpPr>
          <p:grpSpPr>
            <a:xfrm>
              <a:off x="2731126" y="2123728"/>
              <a:ext cx="5246764" cy="4543802"/>
              <a:chOff x="2731126" y="2123728"/>
              <a:chExt cx="5246764" cy="4543802"/>
            </a:xfrm>
          </p:grpSpPr>
          <p:grpSp>
            <p:nvGrpSpPr>
              <p:cNvPr id="248" name="Group 247"/>
              <p:cNvGrpSpPr/>
              <p:nvPr/>
            </p:nvGrpSpPr>
            <p:grpSpPr>
              <a:xfrm>
                <a:off x="2731126" y="2123728"/>
                <a:ext cx="5246764" cy="4543802"/>
                <a:chOff x="2731126" y="2123728"/>
                <a:chExt cx="5246764" cy="4543802"/>
              </a:xfrm>
            </p:grpSpPr>
            <p:sp>
              <p:nvSpPr>
                <p:cNvPr id="311" name="TextBox 3"/>
                <p:cNvSpPr txBox="1">
                  <a:spLocks noChangeArrowheads="1"/>
                </p:cNvSpPr>
                <p:nvPr/>
              </p:nvSpPr>
              <p:spPr bwMode="auto">
                <a:xfrm>
                  <a:off x="2731126" y="6390531"/>
                  <a:ext cx="2326553" cy="276999"/>
                </a:xfrm>
                <a:prstGeom prst="rect">
                  <a:avLst/>
                </a:prstGeom>
                <a:noFill/>
                <a:ln w="9525">
                  <a:noFill/>
                  <a:miter lim="800000"/>
                  <a:headEnd/>
                  <a:tailEnd/>
                </a:ln>
              </p:spPr>
              <p:txBody>
                <a:bodyPr wrap="none">
                  <a:spAutoFit/>
                </a:bodyPr>
                <a:lstStyle/>
                <a:p>
                  <a:r>
                    <a:rPr lang="fr-FR" altLang="en-US" sz="1200" dirty="0" smtClean="0">
                      <a:latin typeface="Calibri" panose="020F0502020204030204" pitchFamily="34" charset="0"/>
                    </a:rPr>
                    <a:t>Source : base de données de l’ISU.</a:t>
                  </a:r>
                  <a:endParaRPr lang="fr-FR" altLang="en-US" sz="1200" dirty="0">
                    <a:latin typeface="Calibri" panose="020F0502020204030204" pitchFamily="34" charset="0"/>
                  </a:endParaRPr>
                </a:p>
              </p:txBody>
            </p:sp>
            <p:grpSp>
              <p:nvGrpSpPr>
                <p:cNvPr id="312" name="Group 311"/>
                <p:cNvGrpSpPr/>
                <p:nvPr/>
              </p:nvGrpSpPr>
              <p:grpSpPr>
                <a:xfrm>
                  <a:off x="3077868" y="2123728"/>
                  <a:ext cx="4900022" cy="4350154"/>
                  <a:chOff x="1760285" y="2519189"/>
                  <a:chExt cx="4900022" cy="4350154"/>
                </a:xfrm>
              </p:grpSpPr>
              <p:sp>
                <p:nvSpPr>
                  <p:cNvPr id="313" name="Rectangle 8"/>
                  <p:cNvSpPr>
                    <a:spLocks noChangeArrowheads="1"/>
                  </p:cNvSpPr>
                  <p:nvPr/>
                </p:nvSpPr>
                <p:spPr bwMode="auto">
                  <a:xfrm>
                    <a:off x="2333625" y="2574925"/>
                    <a:ext cx="7938" cy="2901950"/>
                  </a:xfrm>
                  <a:prstGeom prst="rect">
                    <a:avLst/>
                  </a:pr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314" name="Freeform 9"/>
                  <p:cNvSpPr>
                    <a:spLocks noEditPoints="1"/>
                  </p:cNvSpPr>
                  <p:nvPr/>
                </p:nvSpPr>
                <p:spPr bwMode="auto">
                  <a:xfrm>
                    <a:off x="2311400" y="2570163"/>
                    <a:ext cx="25400" cy="2911475"/>
                  </a:xfrm>
                  <a:custGeom>
                    <a:avLst/>
                    <a:gdLst>
                      <a:gd name="T0" fmla="*/ 0 w 16"/>
                      <a:gd name="T1" fmla="*/ 1829 h 1834"/>
                      <a:gd name="T2" fmla="*/ 16 w 16"/>
                      <a:gd name="T3" fmla="*/ 1829 h 1834"/>
                      <a:gd name="T4" fmla="*/ 16 w 16"/>
                      <a:gd name="T5" fmla="*/ 1834 h 1834"/>
                      <a:gd name="T6" fmla="*/ 0 w 16"/>
                      <a:gd name="T7" fmla="*/ 1834 h 1834"/>
                      <a:gd name="T8" fmla="*/ 0 w 16"/>
                      <a:gd name="T9" fmla="*/ 1829 h 1834"/>
                      <a:gd name="T10" fmla="*/ 0 w 16"/>
                      <a:gd name="T11" fmla="*/ 1601 h 1834"/>
                      <a:gd name="T12" fmla="*/ 16 w 16"/>
                      <a:gd name="T13" fmla="*/ 1601 h 1834"/>
                      <a:gd name="T14" fmla="*/ 16 w 16"/>
                      <a:gd name="T15" fmla="*/ 1606 h 1834"/>
                      <a:gd name="T16" fmla="*/ 0 w 16"/>
                      <a:gd name="T17" fmla="*/ 1606 h 1834"/>
                      <a:gd name="T18" fmla="*/ 0 w 16"/>
                      <a:gd name="T19" fmla="*/ 1601 h 1834"/>
                      <a:gd name="T20" fmla="*/ 0 w 16"/>
                      <a:gd name="T21" fmla="*/ 1372 h 1834"/>
                      <a:gd name="T22" fmla="*/ 16 w 16"/>
                      <a:gd name="T23" fmla="*/ 1372 h 1834"/>
                      <a:gd name="T24" fmla="*/ 16 w 16"/>
                      <a:gd name="T25" fmla="*/ 1377 h 1834"/>
                      <a:gd name="T26" fmla="*/ 0 w 16"/>
                      <a:gd name="T27" fmla="*/ 1377 h 1834"/>
                      <a:gd name="T28" fmla="*/ 0 w 16"/>
                      <a:gd name="T29" fmla="*/ 1372 h 1834"/>
                      <a:gd name="T30" fmla="*/ 0 w 16"/>
                      <a:gd name="T31" fmla="*/ 1144 h 1834"/>
                      <a:gd name="T32" fmla="*/ 16 w 16"/>
                      <a:gd name="T33" fmla="*/ 1144 h 1834"/>
                      <a:gd name="T34" fmla="*/ 16 w 16"/>
                      <a:gd name="T35" fmla="*/ 1148 h 1834"/>
                      <a:gd name="T36" fmla="*/ 0 w 16"/>
                      <a:gd name="T37" fmla="*/ 1148 h 1834"/>
                      <a:gd name="T38" fmla="*/ 0 w 16"/>
                      <a:gd name="T39" fmla="*/ 1144 h 1834"/>
                      <a:gd name="T40" fmla="*/ 0 w 16"/>
                      <a:gd name="T41" fmla="*/ 915 h 1834"/>
                      <a:gd name="T42" fmla="*/ 16 w 16"/>
                      <a:gd name="T43" fmla="*/ 915 h 1834"/>
                      <a:gd name="T44" fmla="*/ 16 w 16"/>
                      <a:gd name="T45" fmla="*/ 919 h 1834"/>
                      <a:gd name="T46" fmla="*/ 0 w 16"/>
                      <a:gd name="T47" fmla="*/ 919 h 1834"/>
                      <a:gd name="T48" fmla="*/ 0 w 16"/>
                      <a:gd name="T49" fmla="*/ 915 h 1834"/>
                      <a:gd name="T50" fmla="*/ 0 w 16"/>
                      <a:gd name="T51" fmla="*/ 686 h 1834"/>
                      <a:gd name="T52" fmla="*/ 16 w 16"/>
                      <a:gd name="T53" fmla="*/ 686 h 1834"/>
                      <a:gd name="T54" fmla="*/ 16 w 16"/>
                      <a:gd name="T55" fmla="*/ 691 h 1834"/>
                      <a:gd name="T56" fmla="*/ 0 w 16"/>
                      <a:gd name="T57" fmla="*/ 691 h 1834"/>
                      <a:gd name="T58" fmla="*/ 0 w 16"/>
                      <a:gd name="T59" fmla="*/ 686 h 1834"/>
                      <a:gd name="T60" fmla="*/ 0 w 16"/>
                      <a:gd name="T61" fmla="*/ 457 h 1834"/>
                      <a:gd name="T62" fmla="*/ 16 w 16"/>
                      <a:gd name="T63" fmla="*/ 457 h 1834"/>
                      <a:gd name="T64" fmla="*/ 16 w 16"/>
                      <a:gd name="T65" fmla="*/ 462 h 1834"/>
                      <a:gd name="T66" fmla="*/ 0 w 16"/>
                      <a:gd name="T67" fmla="*/ 462 h 1834"/>
                      <a:gd name="T68" fmla="*/ 0 w 16"/>
                      <a:gd name="T69" fmla="*/ 457 h 1834"/>
                      <a:gd name="T70" fmla="*/ 0 w 16"/>
                      <a:gd name="T71" fmla="*/ 229 h 1834"/>
                      <a:gd name="T72" fmla="*/ 16 w 16"/>
                      <a:gd name="T73" fmla="*/ 229 h 1834"/>
                      <a:gd name="T74" fmla="*/ 16 w 16"/>
                      <a:gd name="T75" fmla="*/ 234 h 1834"/>
                      <a:gd name="T76" fmla="*/ 0 w 16"/>
                      <a:gd name="T77" fmla="*/ 234 h 1834"/>
                      <a:gd name="T78" fmla="*/ 0 w 16"/>
                      <a:gd name="T79" fmla="*/ 229 h 1834"/>
                      <a:gd name="T80" fmla="*/ 0 w 16"/>
                      <a:gd name="T81" fmla="*/ 0 h 1834"/>
                      <a:gd name="T82" fmla="*/ 16 w 16"/>
                      <a:gd name="T83" fmla="*/ 0 h 1834"/>
                      <a:gd name="T84" fmla="*/ 16 w 16"/>
                      <a:gd name="T85" fmla="*/ 5 h 1834"/>
                      <a:gd name="T86" fmla="*/ 0 w 16"/>
                      <a:gd name="T87" fmla="*/ 5 h 1834"/>
                      <a:gd name="T88" fmla="*/ 0 w 16"/>
                      <a:gd name="T89" fmla="*/ 0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 h="1834">
                        <a:moveTo>
                          <a:pt x="0" y="1829"/>
                        </a:moveTo>
                        <a:lnTo>
                          <a:pt x="16" y="1829"/>
                        </a:lnTo>
                        <a:lnTo>
                          <a:pt x="16" y="1834"/>
                        </a:lnTo>
                        <a:lnTo>
                          <a:pt x="0" y="1834"/>
                        </a:lnTo>
                        <a:lnTo>
                          <a:pt x="0" y="1829"/>
                        </a:lnTo>
                        <a:close/>
                        <a:moveTo>
                          <a:pt x="0" y="1601"/>
                        </a:moveTo>
                        <a:lnTo>
                          <a:pt x="16" y="1601"/>
                        </a:lnTo>
                        <a:lnTo>
                          <a:pt x="16" y="1606"/>
                        </a:lnTo>
                        <a:lnTo>
                          <a:pt x="0" y="1606"/>
                        </a:lnTo>
                        <a:lnTo>
                          <a:pt x="0" y="1601"/>
                        </a:lnTo>
                        <a:close/>
                        <a:moveTo>
                          <a:pt x="0" y="1372"/>
                        </a:moveTo>
                        <a:lnTo>
                          <a:pt x="16" y="1372"/>
                        </a:lnTo>
                        <a:lnTo>
                          <a:pt x="16" y="1377"/>
                        </a:lnTo>
                        <a:lnTo>
                          <a:pt x="0" y="1377"/>
                        </a:lnTo>
                        <a:lnTo>
                          <a:pt x="0" y="1372"/>
                        </a:lnTo>
                        <a:close/>
                        <a:moveTo>
                          <a:pt x="0" y="1144"/>
                        </a:moveTo>
                        <a:lnTo>
                          <a:pt x="16" y="1144"/>
                        </a:lnTo>
                        <a:lnTo>
                          <a:pt x="16" y="1148"/>
                        </a:lnTo>
                        <a:lnTo>
                          <a:pt x="0" y="1148"/>
                        </a:lnTo>
                        <a:lnTo>
                          <a:pt x="0" y="1144"/>
                        </a:lnTo>
                        <a:close/>
                        <a:moveTo>
                          <a:pt x="0" y="915"/>
                        </a:moveTo>
                        <a:lnTo>
                          <a:pt x="16" y="915"/>
                        </a:lnTo>
                        <a:lnTo>
                          <a:pt x="16" y="919"/>
                        </a:lnTo>
                        <a:lnTo>
                          <a:pt x="0" y="919"/>
                        </a:lnTo>
                        <a:lnTo>
                          <a:pt x="0" y="915"/>
                        </a:lnTo>
                        <a:close/>
                        <a:moveTo>
                          <a:pt x="0" y="686"/>
                        </a:moveTo>
                        <a:lnTo>
                          <a:pt x="16" y="686"/>
                        </a:lnTo>
                        <a:lnTo>
                          <a:pt x="16" y="691"/>
                        </a:lnTo>
                        <a:lnTo>
                          <a:pt x="0" y="691"/>
                        </a:lnTo>
                        <a:lnTo>
                          <a:pt x="0" y="686"/>
                        </a:lnTo>
                        <a:close/>
                        <a:moveTo>
                          <a:pt x="0" y="457"/>
                        </a:moveTo>
                        <a:lnTo>
                          <a:pt x="16" y="457"/>
                        </a:lnTo>
                        <a:lnTo>
                          <a:pt x="16" y="462"/>
                        </a:lnTo>
                        <a:lnTo>
                          <a:pt x="0" y="462"/>
                        </a:lnTo>
                        <a:lnTo>
                          <a:pt x="0" y="457"/>
                        </a:lnTo>
                        <a:close/>
                        <a:moveTo>
                          <a:pt x="0" y="229"/>
                        </a:moveTo>
                        <a:lnTo>
                          <a:pt x="16" y="229"/>
                        </a:lnTo>
                        <a:lnTo>
                          <a:pt x="16" y="234"/>
                        </a:lnTo>
                        <a:lnTo>
                          <a:pt x="0" y="234"/>
                        </a:lnTo>
                        <a:lnTo>
                          <a:pt x="0" y="229"/>
                        </a:lnTo>
                        <a:close/>
                        <a:moveTo>
                          <a:pt x="0" y="0"/>
                        </a:moveTo>
                        <a:lnTo>
                          <a:pt x="16" y="0"/>
                        </a:lnTo>
                        <a:lnTo>
                          <a:pt x="16" y="5"/>
                        </a:lnTo>
                        <a:lnTo>
                          <a:pt x="0" y="5"/>
                        </a:lnTo>
                        <a:lnTo>
                          <a:pt x="0" y="0"/>
                        </a:lnTo>
                        <a:close/>
                      </a:path>
                    </a:pathLst>
                  </a:cu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315" name="Rectangle 10"/>
                  <p:cNvSpPr>
                    <a:spLocks noChangeArrowheads="1"/>
                  </p:cNvSpPr>
                  <p:nvPr/>
                </p:nvSpPr>
                <p:spPr bwMode="auto">
                  <a:xfrm>
                    <a:off x="2336800" y="5473700"/>
                    <a:ext cx="4284663" cy="7938"/>
                  </a:xfrm>
                  <a:prstGeom prst="rect">
                    <a:avLst/>
                  </a:pr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316" name="Freeform 11"/>
                  <p:cNvSpPr>
                    <a:spLocks noEditPoints="1"/>
                  </p:cNvSpPr>
                  <p:nvPr/>
                </p:nvSpPr>
                <p:spPr bwMode="auto">
                  <a:xfrm>
                    <a:off x="2333625" y="5476875"/>
                    <a:ext cx="4291013" cy="25400"/>
                  </a:xfrm>
                  <a:custGeom>
                    <a:avLst/>
                    <a:gdLst>
                      <a:gd name="T0" fmla="*/ 0 w 2703"/>
                      <a:gd name="T1" fmla="*/ 16 h 16"/>
                      <a:gd name="T2" fmla="*/ 97 w 2703"/>
                      <a:gd name="T3" fmla="*/ 0 h 16"/>
                      <a:gd name="T4" fmla="*/ 93 w 2703"/>
                      <a:gd name="T5" fmla="*/ 0 h 16"/>
                      <a:gd name="T6" fmla="*/ 190 w 2703"/>
                      <a:gd name="T7" fmla="*/ 16 h 16"/>
                      <a:gd name="T8" fmla="*/ 190 w 2703"/>
                      <a:gd name="T9" fmla="*/ 0 h 16"/>
                      <a:gd name="T10" fmla="*/ 279 w 2703"/>
                      <a:gd name="T11" fmla="*/ 16 h 16"/>
                      <a:gd name="T12" fmla="*/ 377 w 2703"/>
                      <a:gd name="T13" fmla="*/ 0 h 16"/>
                      <a:gd name="T14" fmla="*/ 372 w 2703"/>
                      <a:gd name="T15" fmla="*/ 0 h 16"/>
                      <a:gd name="T16" fmla="*/ 470 w 2703"/>
                      <a:gd name="T17" fmla="*/ 16 h 16"/>
                      <a:gd name="T18" fmla="*/ 470 w 2703"/>
                      <a:gd name="T19" fmla="*/ 0 h 16"/>
                      <a:gd name="T20" fmla="*/ 558 w 2703"/>
                      <a:gd name="T21" fmla="*/ 16 h 16"/>
                      <a:gd name="T22" fmla="*/ 656 w 2703"/>
                      <a:gd name="T23" fmla="*/ 0 h 16"/>
                      <a:gd name="T24" fmla="*/ 652 w 2703"/>
                      <a:gd name="T25" fmla="*/ 0 h 16"/>
                      <a:gd name="T26" fmla="*/ 749 w 2703"/>
                      <a:gd name="T27" fmla="*/ 16 h 16"/>
                      <a:gd name="T28" fmla="*/ 749 w 2703"/>
                      <a:gd name="T29" fmla="*/ 0 h 16"/>
                      <a:gd name="T30" fmla="*/ 837 w 2703"/>
                      <a:gd name="T31" fmla="*/ 16 h 16"/>
                      <a:gd name="T32" fmla="*/ 935 w 2703"/>
                      <a:gd name="T33" fmla="*/ 0 h 16"/>
                      <a:gd name="T34" fmla="*/ 930 w 2703"/>
                      <a:gd name="T35" fmla="*/ 0 h 16"/>
                      <a:gd name="T36" fmla="*/ 1029 w 2703"/>
                      <a:gd name="T37" fmla="*/ 16 h 16"/>
                      <a:gd name="T38" fmla="*/ 1029 w 2703"/>
                      <a:gd name="T39" fmla="*/ 0 h 16"/>
                      <a:gd name="T40" fmla="*/ 1117 w 2703"/>
                      <a:gd name="T41" fmla="*/ 16 h 16"/>
                      <a:gd name="T42" fmla="*/ 1214 w 2703"/>
                      <a:gd name="T43" fmla="*/ 0 h 16"/>
                      <a:gd name="T44" fmla="*/ 1210 w 2703"/>
                      <a:gd name="T45" fmla="*/ 0 h 16"/>
                      <a:gd name="T46" fmla="*/ 1307 w 2703"/>
                      <a:gd name="T47" fmla="*/ 16 h 16"/>
                      <a:gd name="T48" fmla="*/ 1307 w 2703"/>
                      <a:gd name="T49" fmla="*/ 0 h 16"/>
                      <a:gd name="T50" fmla="*/ 1396 w 2703"/>
                      <a:gd name="T51" fmla="*/ 16 h 16"/>
                      <a:gd name="T52" fmla="*/ 1494 w 2703"/>
                      <a:gd name="T53" fmla="*/ 0 h 16"/>
                      <a:gd name="T54" fmla="*/ 1489 w 2703"/>
                      <a:gd name="T55" fmla="*/ 0 h 16"/>
                      <a:gd name="T56" fmla="*/ 1587 w 2703"/>
                      <a:gd name="T57" fmla="*/ 16 h 16"/>
                      <a:gd name="T58" fmla="*/ 1587 w 2703"/>
                      <a:gd name="T59" fmla="*/ 0 h 16"/>
                      <a:gd name="T60" fmla="*/ 1675 w 2703"/>
                      <a:gd name="T61" fmla="*/ 16 h 16"/>
                      <a:gd name="T62" fmla="*/ 1773 w 2703"/>
                      <a:gd name="T63" fmla="*/ 0 h 16"/>
                      <a:gd name="T64" fmla="*/ 1768 w 2703"/>
                      <a:gd name="T65" fmla="*/ 0 h 16"/>
                      <a:gd name="T66" fmla="*/ 1866 w 2703"/>
                      <a:gd name="T67" fmla="*/ 16 h 16"/>
                      <a:gd name="T68" fmla="*/ 1866 w 2703"/>
                      <a:gd name="T69" fmla="*/ 0 h 16"/>
                      <a:gd name="T70" fmla="*/ 1954 w 2703"/>
                      <a:gd name="T71" fmla="*/ 16 h 16"/>
                      <a:gd name="T72" fmla="*/ 2052 w 2703"/>
                      <a:gd name="T73" fmla="*/ 0 h 16"/>
                      <a:gd name="T74" fmla="*/ 2047 w 2703"/>
                      <a:gd name="T75" fmla="*/ 0 h 16"/>
                      <a:gd name="T76" fmla="*/ 2145 w 2703"/>
                      <a:gd name="T77" fmla="*/ 16 h 16"/>
                      <a:gd name="T78" fmla="*/ 2145 w 2703"/>
                      <a:gd name="T79" fmla="*/ 0 h 16"/>
                      <a:gd name="T80" fmla="*/ 2233 w 2703"/>
                      <a:gd name="T81" fmla="*/ 16 h 16"/>
                      <a:gd name="T82" fmla="*/ 2331 w 2703"/>
                      <a:gd name="T83" fmla="*/ 0 h 16"/>
                      <a:gd name="T84" fmla="*/ 2326 w 2703"/>
                      <a:gd name="T85" fmla="*/ 0 h 16"/>
                      <a:gd name="T86" fmla="*/ 2424 w 2703"/>
                      <a:gd name="T87" fmla="*/ 16 h 16"/>
                      <a:gd name="T88" fmla="*/ 2424 w 2703"/>
                      <a:gd name="T89" fmla="*/ 0 h 16"/>
                      <a:gd name="T90" fmla="*/ 2513 w 2703"/>
                      <a:gd name="T91" fmla="*/ 16 h 16"/>
                      <a:gd name="T92" fmla="*/ 2611 w 2703"/>
                      <a:gd name="T93" fmla="*/ 0 h 16"/>
                      <a:gd name="T94" fmla="*/ 2606 w 2703"/>
                      <a:gd name="T95" fmla="*/ 0 h 16"/>
                      <a:gd name="T96" fmla="*/ 2703 w 2703"/>
                      <a:gd name="T97" fmla="*/ 16 h 16"/>
                      <a:gd name="T98" fmla="*/ 2703 w 2703"/>
                      <a:gd name="T9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03" h="16">
                        <a:moveTo>
                          <a:pt x="5" y="0"/>
                        </a:moveTo>
                        <a:lnTo>
                          <a:pt x="5" y="16"/>
                        </a:lnTo>
                        <a:lnTo>
                          <a:pt x="0" y="16"/>
                        </a:lnTo>
                        <a:lnTo>
                          <a:pt x="0" y="0"/>
                        </a:lnTo>
                        <a:lnTo>
                          <a:pt x="5" y="0"/>
                        </a:lnTo>
                        <a:close/>
                        <a:moveTo>
                          <a:pt x="97" y="0"/>
                        </a:moveTo>
                        <a:lnTo>
                          <a:pt x="97" y="16"/>
                        </a:lnTo>
                        <a:lnTo>
                          <a:pt x="93" y="16"/>
                        </a:lnTo>
                        <a:lnTo>
                          <a:pt x="93" y="0"/>
                        </a:lnTo>
                        <a:lnTo>
                          <a:pt x="97" y="0"/>
                        </a:lnTo>
                        <a:close/>
                        <a:moveTo>
                          <a:pt x="190" y="0"/>
                        </a:moveTo>
                        <a:lnTo>
                          <a:pt x="190" y="16"/>
                        </a:lnTo>
                        <a:lnTo>
                          <a:pt x="186" y="16"/>
                        </a:lnTo>
                        <a:lnTo>
                          <a:pt x="186" y="0"/>
                        </a:lnTo>
                        <a:lnTo>
                          <a:pt x="190" y="0"/>
                        </a:lnTo>
                        <a:close/>
                        <a:moveTo>
                          <a:pt x="284" y="0"/>
                        </a:moveTo>
                        <a:lnTo>
                          <a:pt x="284" y="16"/>
                        </a:lnTo>
                        <a:lnTo>
                          <a:pt x="279" y="16"/>
                        </a:lnTo>
                        <a:lnTo>
                          <a:pt x="279" y="0"/>
                        </a:lnTo>
                        <a:lnTo>
                          <a:pt x="284" y="0"/>
                        </a:lnTo>
                        <a:close/>
                        <a:moveTo>
                          <a:pt x="377" y="0"/>
                        </a:moveTo>
                        <a:lnTo>
                          <a:pt x="377" y="16"/>
                        </a:lnTo>
                        <a:lnTo>
                          <a:pt x="372" y="16"/>
                        </a:lnTo>
                        <a:lnTo>
                          <a:pt x="372" y="0"/>
                        </a:lnTo>
                        <a:lnTo>
                          <a:pt x="377" y="0"/>
                        </a:lnTo>
                        <a:close/>
                        <a:moveTo>
                          <a:pt x="470" y="0"/>
                        </a:moveTo>
                        <a:lnTo>
                          <a:pt x="470" y="16"/>
                        </a:lnTo>
                        <a:lnTo>
                          <a:pt x="465" y="16"/>
                        </a:lnTo>
                        <a:lnTo>
                          <a:pt x="465" y="0"/>
                        </a:lnTo>
                        <a:lnTo>
                          <a:pt x="470" y="0"/>
                        </a:lnTo>
                        <a:close/>
                        <a:moveTo>
                          <a:pt x="563" y="0"/>
                        </a:moveTo>
                        <a:lnTo>
                          <a:pt x="563" y="16"/>
                        </a:lnTo>
                        <a:lnTo>
                          <a:pt x="558" y="16"/>
                        </a:lnTo>
                        <a:lnTo>
                          <a:pt x="558" y="0"/>
                        </a:lnTo>
                        <a:lnTo>
                          <a:pt x="563" y="0"/>
                        </a:lnTo>
                        <a:close/>
                        <a:moveTo>
                          <a:pt x="656" y="0"/>
                        </a:moveTo>
                        <a:lnTo>
                          <a:pt x="656" y="16"/>
                        </a:lnTo>
                        <a:lnTo>
                          <a:pt x="652" y="16"/>
                        </a:lnTo>
                        <a:lnTo>
                          <a:pt x="652" y="0"/>
                        </a:lnTo>
                        <a:lnTo>
                          <a:pt x="656" y="0"/>
                        </a:lnTo>
                        <a:close/>
                        <a:moveTo>
                          <a:pt x="749" y="0"/>
                        </a:moveTo>
                        <a:lnTo>
                          <a:pt x="749" y="16"/>
                        </a:lnTo>
                        <a:lnTo>
                          <a:pt x="744" y="16"/>
                        </a:lnTo>
                        <a:lnTo>
                          <a:pt x="744" y="0"/>
                        </a:lnTo>
                        <a:lnTo>
                          <a:pt x="749" y="0"/>
                        </a:lnTo>
                        <a:close/>
                        <a:moveTo>
                          <a:pt x="842" y="0"/>
                        </a:moveTo>
                        <a:lnTo>
                          <a:pt x="842" y="16"/>
                        </a:lnTo>
                        <a:lnTo>
                          <a:pt x="837" y="16"/>
                        </a:lnTo>
                        <a:lnTo>
                          <a:pt x="837" y="0"/>
                        </a:lnTo>
                        <a:lnTo>
                          <a:pt x="842" y="0"/>
                        </a:lnTo>
                        <a:close/>
                        <a:moveTo>
                          <a:pt x="935" y="0"/>
                        </a:moveTo>
                        <a:lnTo>
                          <a:pt x="935" y="16"/>
                        </a:lnTo>
                        <a:lnTo>
                          <a:pt x="930" y="16"/>
                        </a:lnTo>
                        <a:lnTo>
                          <a:pt x="930" y="0"/>
                        </a:lnTo>
                        <a:lnTo>
                          <a:pt x="935" y="0"/>
                        </a:lnTo>
                        <a:close/>
                        <a:moveTo>
                          <a:pt x="1029" y="0"/>
                        </a:moveTo>
                        <a:lnTo>
                          <a:pt x="1029" y="16"/>
                        </a:lnTo>
                        <a:lnTo>
                          <a:pt x="1024" y="16"/>
                        </a:lnTo>
                        <a:lnTo>
                          <a:pt x="1024" y="0"/>
                        </a:lnTo>
                        <a:lnTo>
                          <a:pt x="1029" y="0"/>
                        </a:lnTo>
                        <a:close/>
                        <a:moveTo>
                          <a:pt x="1121" y="0"/>
                        </a:moveTo>
                        <a:lnTo>
                          <a:pt x="1121" y="16"/>
                        </a:lnTo>
                        <a:lnTo>
                          <a:pt x="1117" y="16"/>
                        </a:lnTo>
                        <a:lnTo>
                          <a:pt x="1117" y="0"/>
                        </a:lnTo>
                        <a:lnTo>
                          <a:pt x="1121" y="0"/>
                        </a:lnTo>
                        <a:close/>
                        <a:moveTo>
                          <a:pt x="1214" y="0"/>
                        </a:moveTo>
                        <a:lnTo>
                          <a:pt x="1214" y="16"/>
                        </a:lnTo>
                        <a:lnTo>
                          <a:pt x="1210" y="16"/>
                        </a:lnTo>
                        <a:lnTo>
                          <a:pt x="1210" y="0"/>
                        </a:lnTo>
                        <a:lnTo>
                          <a:pt x="1214" y="0"/>
                        </a:lnTo>
                        <a:close/>
                        <a:moveTo>
                          <a:pt x="1307" y="0"/>
                        </a:moveTo>
                        <a:lnTo>
                          <a:pt x="1307" y="16"/>
                        </a:lnTo>
                        <a:lnTo>
                          <a:pt x="1302" y="16"/>
                        </a:lnTo>
                        <a:lnTo>
                          <a:pt x="1302" y="0"/>
                        </a:lnTo>
                        <a:lnTo>
                          <a:pt x="1307" y="0"/>
                        </a:lnTo>
                        <a:close/>
                        <a:moveTo>
                          <a:pt x="1401" y="0"/>
                        </a:moveTo>
                        <a:lnTo>
                          <a:pt x="1401" y="16"/>
                        </a:lnTo>
                        <a:lnTo>
                          <a:pt x="1396" y="16"/>
                        </a:lnTo>
                        <a:lnTo>
                          <a:pt x="1396" y="0"/>
                        </a:lnTo>
                        <a:lnTo>
                          <a:pt x="1401" y="0"/>
                        </a:lnTo>
                        <a:close/>
                        <a:moveTo>
                          <a:pt x="1494" y="0"/>
                        </a:moveTo>
                        <a:lnTo>
                          <a:pt x="1494" y="16"/>
                        </a:lnTo>
                        <a:lnTo>
                          <a:pt x="1489" y="16"/>
                        </a:lnTo>
                        <a:lnTo>
                          <a:pt x="1489" y="0"/>
                        </a:lnTo>
                        <a:lnTo>
                          <a:pt x="1494" y="0"/>
                        </a:lnTo>
                        <a:close/>
                        <a:moveTo>
                          <a:pt x="1587" y="0"/>
                        </a:moveTo>
                        <a:lnTo>
                          <a:pt x="1587" y="16"/>
                        </a:lnTo>
                        <a:lnTo>
                          <a:pt x="1582" y="16"/>
                        </a:lnTo>
                        <a:lnTo>
                          <a:pt x="1582" y="0"/>
                        </a:lnTo>
                        <a:lnTo>
                          <a:pt x="1587" y="0"/>
                        </a:lnTo>
                        <a:close/>
                        <a:moveTo>
                          <a:pt x="1679" y="0"/>
                        </a:moveTo>
                        <a:lnTo>
                          <a:pt x="1679" y="16"/>
                        </a:lnTo>
                        <a:lnTo>
                          <a:pt x="1675" y="16"/>
                        </a:lnTo>
                        <a:lnTo>
                          <a:pt x="1675" y="0"/>
                        </a:lnTo>
                        <a:lnTo>
                          <a:pt x="1679" y="0"/>
                        </a:lnTo>
                        <a:close/>
                        <a:moveTo>
                          <a:pt x="1773" y="0"/>
                        </a:moveTo>
                        <a:lnTo>
                          <a:pt x="1773" y="16"/>
                        </a:lnTo>
                        <a:lnTo>
                          <a:pt x="1768" y="16"/>
                        </a:lnTo>
                        <a:lnTo>
                          <a:pt x="1768" y="0"/>
                        </a:lnTo>
                        <a:lnTo>
                          <a:pt x="1773" y="0"/>
                        </a:lnTo>
                        <a:close/>
                        <a:moveTo>
                          <a:pt x="1866" y="0"/>
                        </a:moveTo>
                        <a:lnTo>
                          <a:pt x="1866" y="16"/>
                        </a:lnTo>
                        <a:lnTo>
                          <a:pt x="1861" y="16"/>
                        </a:lnTo>
                        <a:lnTo>
                          <a:pt x="1861" y="0"/>
                        </a:lnTo>
                        <a:lnTo>
                          <a:pt x="1866" y="0"/>
                        </a:lnTo>
                        <a:close/>
                        <a:moveTo>
                          <a:pt x="1959" y="0"/>
                        </a:moveTo>
                        <a:lnTo>
                          <a:pt x="1959" y="16"/>
                        </a:lnTo>
                        <a:lnTo>
                          <a:pt x="1954" y="16"/>
                        </a:lnTo>
                        <a:lnTo>
                          <a:pt x="1954" y="0"/>
                        </a:lnTo>
                        <a:lnTo>
                          <a:pt x="1959" y="0"/>
                        </a:lnTo>
                        <a:close/>
                        <a:moveTo>
                          <a:pt x="2052" y="0"/>
                        </a:moveTo>
                        <a:lnTo>
                          <a:pt x="2052" y="16"/>
                        </a:lnTo>
                        <a:lnTo>
                          <a:pt x="2047" y="16"/>
                        </a:lnTo>
                        <a:lnTo>
                          <a:pt x="2047" y="0"/>
                        </a:lnTo>
                        <a:lnTo>
                          <a:pt x="2052" y="0"/>
                        </a:lnTo>
                        <a:close/>
                        <a:moveTo>
                          <a:pt x="2145" y="0"/>
                        </a:moveTo>
                        <a:lnTo>
                          <a:pt x="2145" y="16"/>
                        </a:lnTo>
                        <a:lnTo>
                          <a:pt x="2141" y="16"/>
                        </a:lnTo>
                        <a:lnTo>
                          <a:pt x="2141" y="0"/>
                        </a:lnTo>
                        <a:lnTo>
                          <a:pt x="2145" y="0"/>
                        </a:lnTo>
                        <a:close/>
                        <a:moveTo>
                          <a:pt x="2238" y="0"/>
                        </a:moveTo>
                        <a:lnTo>
                          <a:pt x="2238" y="16"/>
                        </a:lnTo>
                        <a:lnTo>
                          <a:pt x="2233" y="16"/>
                        </a:lnTo>
                        <a:lnTo>
                          <a:pt x="2233" y="0"/>
                        </a:lnTo>
                        <a:lnTo>
                          <a:pt x="2238" y="0"/>
                        </a:lnTo>
                        <a:close/>
                        <a:moveTo>
                          <a:pt x="2331" y="0"/>
                        </a:moveTo>
                        <a:lnTo>
                          <a:pt x="2331" y="16"/>
                        </a:lnTo>
                        <a:lnTo>
                          <a:pt x="2326" y="16"/>
                        </a:lnTo>
                        <a:lnTo>
                          <a:pt x="2326" y="0"/>
                        </a:lnTo>
                        <a:lnTo>
                          <a:pt x="2331" y="0"/>
                        </a:lnTo>
                        <a:close/>
                        <a:moveTo>
                          <a:pt x="2424" y="0"/>
                        </a:moveTo>
                        <a:lnTo>
                          <a:pt x="2424" y="16"/>
                        </a:lnTo>
                        <a:lnTo>
                          <a:pt x="2419" y="16"/>
                        </a:lnTo>
                        <a:lnTo>
                          <a:pt x="2419" y="0"/>
                        </a:lnTo>
                        <a:lnTo>
                          <a:pt x="2424" y="0"/>
                        </a:lnTo>
                        <a:close/>
                        <a:moveTo>
                          <a:pt x="2518" y="0"/>
                        </a:moveTo>
                        <a:lnTo>
                          <a:pt x="2518" y="16"/>
                        </a:lnTo>
                        <a:lnTo>
                          <a:pt x="2513" y="16"/>
                        </a:lnTo>
                        <a:lnTo>
                          <a:pt x="2513" y="0"/>
                        </a:lnTo>
                        <a:lnTo>
                          <a:pt x="2518" y="0"/>
                        </a:lnTo>
                        <a:close/>
                        <a:moveTo>
                          <a:pt x="2611" y="0"/>
                        </a:moveTo>
                        <a:lnTo>
                          <a:pt x="2611" y="16"/>
                        </a:lnTo>
                        <a:lnTo>
                          <a:pt x="2606" y="16"/>
                        </a:lnTo>
                        <a:lnTo>
                          <a:pt x="2606" y="0"/>
                        </a:lnTo>
                        <a:lnTo>
                          <a:pt x="2611" y="0"/>
                        </a:lnTo>
                        <a:close/>
                        <a:moveTo>
                          <a:pt x="2703" y="0"/>
                        </a:moveTo>
                        <a:lnTo>
                          <a:pt x="2703" y="16"/>
                        </a:lnTo>
                        <a:lnTo>
                          <a:pt x="2699" y="16"/>
                        </a:lnTo>
                        <a:lnTo>
                          <a:pt x="2699" y="0"/>
                        </a:lnTo>
                        <a:lnTo>
                          <a:pt x="2703" y="0"/>
                        </a:lnTo>
                        <a:close/>
                      </a:path>
                    </a:pathLst>
                  </a:cu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317" name="Rectangle 129"/>
                  <p:cNvSpPr>
                    <a:spLocks noChangeArrowheads="1"/>
                  </p:cNvSpPr>
                  <p:nvPr/>
                </p:nvSpPr>
                <p:spPr bwMode="auto">
                  <a:xfrm>
                    <a:off x="2217738" y="5429250"/>
                    <a:ext cx="7132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0</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318" name="Rectangle 130"/>
                  <p:cNvSpPr>
                    <a:spLocks noChangeArrowheads="1"/>
                  </p:cNvSpPr>
                  <p:nvPr/>
                </p:nvSpPr>
                <p:spPr bwMode="auto">
                  <a:xfrm>
                    <a:off x="2140250" y="5064125"/>
                    <a:ext cx="14264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20</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319" name="Rectangle 131"/>
                  <p:cNvSpPr>
                    <a:spLocks noChangeArrowheads="1"/>
                  </p:cNvSpPr>
                  <p:nvPr/>
                </p:nvSpPr>
                <p:spPr bwMode="auto">
                  <a:xfrm>
                    <a:off x="2134847" y="4691069"/>
                    <a:ext cx="14264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40</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320" name="Rectangle 132"/>
                  <p:cNvSpPr>
                    <a:spLocks noChangeArrowheads="1"/>
                  </p:cNvSpPr>
                  <p:nvPr/>
                </p:nvSpPr>
                <p:spPr bwMode="auto">
                  <a:xfrm>
                    <a:off x="2123011" y="4328418"/>
                    <a:ext cx="14264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60</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321" name="Rectangle 133"/>
                  <p:cNvSpPr>
                    <a:spLocks noChangeArrowheads="1"/>
                  </p:cNvSpPr>
                  <p:nvPr/>
                </p:nvSpPr>
                <p:spPr bwMode="auto">
                  <a:xfrm>
                    <a:off x="2123011" y="3956452"/>
                    <a:ext cx="14264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80</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322" name="Rectangle 134"/>
                  <p:cNvSpPr>
                    <a:spLocks noChangeArrowheads="1"/>
                  </p:cNvSpPr>
                  <p:nvPr/>
                </p:nvSpPr>
                <p:spPr bwMode="auto">
                  <a:xfrm>
                    <a:off x="2087745" y="3593486"/>
                    <a:ext cx="21396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100</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323" name="Rectangle 135"/>
                  <p:cNvSpPr>
                    <a:spLocks noChangeArrowheads="1"/>
                  </p:cNvSpPr>
                  <p:nvPr/>
                </p:nvSpPr>
                <p:spPr bwMode="auto">
                  <a:xfrm>
                    <a:off x="2087745" y="3235512"/>
                    <a:ext cx="21396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120</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324" name="Rectangle 136"/>
                  <p:cNvSpPr>
                    <a:spLocks noChangeArrowheads="1"/>
                  </p:cNvSpPr>
                  <p:nvPr/>
                </p:nvSpPr>
                <p:spPr bwMode="auto">
                  <a:xfrm>
                    <a:off x="2064315" y="2883701"/>
                    <a:ext cx="21396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140</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325" name="Rectangle 137"/>
                  <p:cNvSpPr>
                    <a:spLocks noChangeArrowheads="1"/>
                  </p:cNvSpPr>
                  <p:nvPr/>
                </p:nvSpPr>
                <p:spPr bwMode="auto">
                  <a:xfrm>
                    <a:off x="2076674" y="2519189"/>
                    <a:ext cx="21396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160</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326" name="Rectangle 138"/>
                  <p:cNvSpPr>
                    <a:spLocks noChangeArrowheads="1"/>
                  </p:cNvSpPr>
                  <p:nvPr/>
                </p:nvSpPr>
                <p:spPr bwMode="auto">
                  <a:xfrm>
                    <a:off x="2329706" y="5562764"/>
                    <a:ext cx="153888" cy="484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Barbade</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327" name="Rectangle 139"/>
                  <p:cNvSpPr>
                    <a:spLocks noChangeArrowheads="1"/>
                  </p:cNvSpPr>
                  <p:nvPr/>
                </p:nvSpPr>
                <p:spPr bwMode="auto">
                  <a:xfrm>
                    <a:off x="2492688" y="5517076"/>
                    <a:ext cx="153888" cy="613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Dominique</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328" name="Rectangle 140"/>
                  <p:cNvSpPr>
                    <a:spLocks noChangeArrowheads="1"/>
                  </p:cNvSpPr>
                  <p:nvPr/>
                </p:nvSpPr>
                <p:spPr bwMode="auto">
                  <a:xfrm>
                    <a:off x="2638070" y="5530854"/>
                    <a:ext cx="153888" cy="320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Qatar</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329" name="Rectangle 141"/>
                  <p:cNvSpPr>
                    <a:spLocks noChangeArrowheads="1"/>
                  </p:cNvSpPr>
                  <p:nvPr/>
                </p:nvSpPr>
                <p:spPr bwMode="auto">
                  <a:xfrm>
                    <a:off x="2778060" y="5523565"/>
                    <a:ext cx="153888" cy="66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fr-FR" altLang="en-US" sz="1000" dirty="0">
                        <a:solidFill>
                          <a:srgbClr val="000000"/>
                        </a:solidFill>
                      </a:rPr>
                      <a:t>Kirghizistan</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330" name="Rectangle 142"/>
                  <p:cNvSpPr>
                    <a:spLocks noChangeArrowheads="1"/>
                  </p:cNvSpPr>
                  <p:nvPr/>
                </p:nvSpPr>
                <p:spPr bwMode="auto">
                  <a:xfrm>
                    <a:off x="2927257" y="5517961"/>
                    <a:ext cx="153888" cy="44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Guyana</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331" name="Rectangle 143"/>
                  <p:cNvSpPr>
                    <a:spLocks noChangeArrowheads="1"/>
                  </p:cNvSpPr>
                  <p:nvPr/>
                </p:nvSpPr>
                <p:spPr bwMode="auto">
                  <a:xfrm>
                    <a:off x="3084733" y="5505859"/>
                    <a:ext cx="153888" cy="584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Nicaragua</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332" name="Rectangle 144"/>
                  <p:cNvSpPr>
                    <a:spLocks noChangeArrowheads="1"/>
                  </p:cNvSpPr>
                  <p:nvPr/>
                </p:nvSpPr>
                <p:spPr bwMode="auto">
                  <a:xfrm>
                    <a:off x="3219500" y="5482158"/>
                    <a:ext cx="153888" cy="76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Îles Salomon </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333" name="Rectangle 145"/>
                  <p:cNvSpPr>
                    <a:spLocks noChangeArrowheads="1"/>
                  </p:cNvSpPr>
                  <p:nvPr/>
                </p:nvSpPr>
                <p:spPr bwMode="auto">
                  <a:xfrm>
                    <a:off x="3364106" y="5506152"/>
                    <a:ext cx="153888" cy="349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Belize</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334" name="Rectangle 146"/>
                  <p:cNvSpPr>
                    <a:spLocks noChangeArrowheads="1"/>
                  </p:cNvSpPr>
                  <p:nvPr/>
                </p:nvSpPr>
                <p:spPr bwMode="auto">
                  <a:xfrm>
                    <a:off x="3514775" y="5513490"/>
                    <a:ext cx="153888" cy="384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Libéria</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335" name="Rectangle 147"/>
                  <p:cNvSpPr>
                    <a:spLocks noChangeArrowheads="1"/>
                  </p:cNvSpPr>
                  <p:nvPr/>
                </p:nvSpPr>
                <p:spPr bwMode="auto">
                  <a:xfrm>
                    <a:off x="3669211" y="5510264"/>
                    <a:ext cx="153888" cy="52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Comores</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336" name="Rectangle 148"/>
                  <p:cNvSpPr>
                    <a:spLocks noChangeArrowheads="1"/>
                  </p:cNvSpPr>
                  <p:nvPr/>
                </p:nvSpPr>
                <p:spPr bwMode="auto">
                  <a:xfrm>
                    <a:off x="3810843" y="5514256"/>
                    <a:ext cx="153888" cy="456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Lesotho</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337" name="Rectangle 149"/>
                  <p:cNvSpPr>
                    <a:spLocks noChangeArrowheads="1"/>
                  </p:cNvSpPr>
                  <p:nvPr/>
                </p:nvSpPr>
                <p:spPr bwMode="auto">
                  <a:xfrm>
                    <a:off x="3970092" y="5504403"/>
                    <a:ext cx="153888" cy="124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Sao</a:t>
                    </a:r>
                    <a:r>
                      <a:rPr kumimoji="0" lang="fr-FR" altLang="en-US" sz="1000" b="0" i="0" u="none" strike="noStrike" cap="none" normalizeH="0" dirty="0" smtClean="0">
                        <a:ln>
                          <a:noFill/>
                        </a:ln>
                        <a:solidFill>
                          <a:srgbClr val="000000"/>
                        </a:solidFill>
                        <a:effectLst/>
                        <a:latin typeface="Arial" pitchFamily="34" charset="0"/>
                        <a:cs typeface="Arial" pitchFamily="34" charset="0"/>
                      </a:rPr>
                      <a:t> </a:t>
                    </a: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Tomé-et</a:t>
                    </a:r>
                    <a:r>
                      <a:rPr lang="fr-FR" altLang="en-US" sz="1000" dirty="0" smtClean="0">
                        <a:solidFill>
                          <a:srgbClr val="000000"/>
                        </a:solidFill>
                      </a:rPr>
                      <a:t>-</a:t>
                    </a: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Principe</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338" name="Rectangle 150"/>
                  <p:cNvSpPr>
                    <a:spLocks noChangeArrowheads="1"/>
                  </p:cNvSpPr>
                  <p:nvPr/>
                </p:nvSpPr>
                <p:spPr bwMode="auto">
                  <a:xfrm>
                    <a:off x="4116415" y="5507737"/>
                    <a:ext cx="153888" cy="406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Nigéria</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339" name="Rectangle 151"/>
                  <p:cNvSpPr>
                    <a:spLocks noChangeArrowheads="1"/>
                  </p:cNvSpPr>
                  <p:nvPr/>
                </p:nvSpPr>
                <p:spPr bwMode="auto">
                  <a:xfrm>
                    <a:off x="4269472" y="5468700"/>
                    <a:ext cx="153888" cy="1123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Guinée</a:t>
                    </a:r>
                    <a:r>
                      <a:rPr kumimoji="0" lang="fr-FR" altLang="en-US" sz="1000" b="0" i="0" u="none" strike="noStrike" cap="none" normalizeH="0" dirty="0" smtClean="0">
                        <a:ln>
                          <a:noFill/>
                        </a:ln>
                        <a:solidFill>
                          <a:srgbClr val="000000"/>
                        </a:solidFill>
                        <a:effectLst/>
                        <a:latin typeface="Arial" pitchFamily="34" charset="0"/>
                        <a:cs typeface="Arial" pitchFamily="34" charset="0"/>
                      </a:rPr>
                      <a:t> équatoriale</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340" name="Rectangle 152"/>
                  <p:cNvSpPr>
                    <a:spLocks noChangeArrowheads="1"/>
                  </p:cNvSpPr>
                  <p:nvPr/>
                </p:nvSpPr>
                <p:spPr bwMode="auto">
                  <a:xfrm>
                    <a:off x="4411462" y="5532116"/>
                    <a:ext cx="153888" cy="278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Togo</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341" name="Rectangle 153"/>
                  <p:cNvSpPr>
                    <a:spLocks noChangeArrowheads="1"/>
                  </p:cNvSpPr>
                  <p:nvPr/>
                </p:nvSpPr>
                <p:spPr bwMode="auto">
                  <a:xfrm>
                    <a:off x="4559744" y="5512986"/>
                    <a:ext cx="153888" cy="41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Guinée</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342" name="Rectangle 154"/>
                  <p:cNvSpPr>
                    <a:spLocks noChangeArrowheads="1"/>
                  </p:cNvSpPr>
                  <p:nvPr/>
                </p:nvSpPr>
                <p:spPr bwMode="auto">
                  <a:xfrm>
                    <a:off x="4708360" y="5514218"/>
                    <a:ext cx="153888" cy="38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Ghana</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343" name="Rectangle 155"/>
                  <p:cNvSpPr>
                    <a:spLocks noChangeArrowheads="1"/>
                  </p:cNvSpPr>
                  <p:nvPr/>
                </p:nvSpPr>
                <p:spPr bwMode="auto">
                  <a:xfrm>
                    <a:off x="4861218" y="5507855"/>
                    <a:ext cx="153888" cy="136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Soudan (pre-sécession)</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344" name="Rectangle 156"/>
                  <p:cNvSpPr>
                    <a:spLocks noChangeArrowheads="1"/>
                  </p:cNvSpPr>
                  <p:nvPr/>
                </p:nvSpPr>
                <p:spPr bwMode="auto">
                  <a:xfrm>
                    <a:off x="5001673" y="5519364"/>
                    <a:ext cx="153888" cy="73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Sierra Leone</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345" name="Rectangle 157"/>
                  <p:cNvSpPr>
                    <a:spLocks noChangeArrowheads="1"/>
                  </p:cNvSpPr>
                  <p:nvPr/>
                </p:nvSpPr>
                <p:spPr bwMode="auto">
                  <a:xfrm>
                    <a:off x="5155561" y="5489809"/>
                    <a:ext cx="153888" cy="73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Mozambique</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346" name="Rectangle 158"/>
                  <p:cNvSpPr>
                    <a:spLocks noChangeArrowheads="1"/>
                  </p:cNvSpPr>
                  <p:nvPr/>
                </p:nvSpPr>
                <p:spPr bwMode="auto">
                  <a:xfrm>
                    <a:off x="5301241" y="5509323"/>
                    <a:ext cx="153888" cy="598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Cameroun</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347" name="Rectangle 159"/>
                  <p:cNvSpPr>
                    <a:spLocks noChangeArrowheads="1"/>
                  </p:cNvSpPr>
                  <p:nvPr/>
                </p:nvSpPr>
                <p:spPr bwMode="auto">
                  <a:xfrm>
                    <a:off x="5455129" y="5507082"/>
                    <a:ext cx="153888" cy="677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Bangladesh</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348" name="Rectangle 160"/>
                  <p:cNvSpPr>
                    <a:spLocks noChangeArrowheads="1"/>
                  </p:cNvSpPr>
                  <p:nvPr/>
                </p:nvSpPr>
                <p:spPr bwMode="auto">
                  <a:xfrm>
                    <a:off x="5600394" y="5513288"/>
                    <a:ext cx="153888" cy="470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Sénégal</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349" name="Rectangle 161"/>
                  <p:cNvSpPr>
                    <a:spLocks noChangeArrowheads="1"/>
                  </p:cNvSpPr>
                  <p:nvPr/>
                </p:nvSpPr>
                <p:spPr bwMode="auto">
                  <a:xfrm>
                    <a:off x="5736373" y="5527240"/>
                    <a:ext cx="153888" cy="235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Mali</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350" name="Rectangle 162"/>
                  <p:cNvSpPr>
                    <a:spLocks noChangeArrowheads="1"/>
                  </p:cNvSpPr>
                  <p:nvPr/>
                </p:nvSpPr>
                <p:spPr bwMode="auto">
                  <a:xfrm>
                    <a:off x="5892432" y="5522800"/>
                    <a:ext cx="153888" cy="32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Bénin</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351" name="Rectangle 163"/>
                  <p:cNvSpPr>
                    <a:spLocks noChangeArrowheads="1"/>
                  </p:cNvSpPr>
                  <p:nvPr/>
                </p:nvSpPr>
                <p:spPr bwMode="auto">
                  <a:xfrm>
                    <a:off x="6046320" y="5533431"/>
                    <a:ext cx="153888" cy="342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fr-FR" altLang="en-US" sz="1000" dirty="0" smtClean="0">
                        <a:solidFill>
                          <a:srgbClr val="000000"/>
                        </a:solidFill>
                      </a:rPr>
                      <a:t>Tc</a:t>
                    </a: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had</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352" name="Rectangle 164"/>
                  <p:cNvSpPr>
                    <a:spLocks noChangeArrowheads="1"/>
                  </p:cNvSpPr>
                  <p:nvPr/>
                </p:nvSpPr>
                <p:spPr bwMode="auto">
                  <a:xfrm>
                    <a:off x="6203513" y="5505989"/>
                    <a:ext cx="153888" cy="463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fr-FR" altLang="en-US" sz="1000" dirty="0">
                        <a:solidFill>
                          <a:srgbClr val="000000"/>
                        </a:solidFill>
                      </a:rPr>
                      <a:t>É</a:t>
                    </a: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thiopie</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353" name="Rectangle 165"/>
                  <p:cNvSpPr>
                    <a:spLocks noChangeArrowheads="1"/>
                  </p:cNvSpPr>
                  <p:nvPr/>
                </p:nvSpPr>
                <p:spPr bwMode="auto">
                  <a:xfrm>
                    <a:off x="6356450" y="5531242"/>
                    <a:ext cx="153888" cy="84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Guinée-Bissau</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354" name="Rectangle 166"/>
                  <p:cNvSpPr>
                    <a:spLocks noChangeArrowheads="1"/>
                  </p:cNvSpPr>
                  <p:nvPr/>
                </p:nvSpPr>
                <p:spPr bwMode="auto">
                  <a:xfrm>
                    <a:off x="6506419" y="5519563"/>
                    <a:ext cx="153888" cy="4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C. A. </a:t>
                    </a:r>
                    <a:r>
                      <a:rPr lang="fr-FR" altLang="en-US" sz="1000" dirty="0">
                        <a:solidFill>
                          <a:srgbClr val="000000"/>
                        </a:solidFill>
                      </a:rPr>
                      <a:t>F</a:t>
                    </a: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355" name="Rectangle 167"/>
                  <p:cNvSpPr>
                    <a:spLocks noChangeArrowheads="1"/>
                  </p:cNvSpPr>
                  <p:nvPr/>
                </p:nvSpPr>
                <p:spPr bwMode="auto">
                  <a:xfrm>
                    <a:off x="1760285" y="3192873"/>
                    <a:ext cx="153888" cy="1269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fr-FR" altLang="en-US" sz="1000" dirty="0" smtClean="0">
                        <a:solidFill>
                          <a:srgbClr val="000000"/>
                        </a:solidFill>
                      </a:rPr>
                      <a:t>Élèves par enseignant</a:t>
                    </a:r>
                    <a:endParaRPr kumimoji="0" lang="fr-FR" altLang="en-US" sz="1000" b="0" i="0" u="none" strike="noStrike" cap="none" normalizeH="0" baseline="0" dirty="0" smtClean="0">
                      <a:ln>
                        <a:noFill/>
                      </a:ln>
                      <a:solidFill>
                        <a:schemeClr val="tx1"/>
                      </a:solidFill>
                      <a:effectLst/>
                    </a:endParaRPr>
                  </a:p>
                </p:txBody>
              </p:sp>
            </p:grpSp>
          </p:grpSp>
          <p:grpSp>
            <p:nvGrpSpPr>
              <p:cNvPr id="249" name="Group 248"/>
              <p:cNvGrpSpPr/>
              <p:nvPr/>
            </p:nvGrpSpPr>
            <p:grpSpPr>
              <a:xfrm>
                <a:off x="3690896" y="2495377"/>
                <a:ext cx="4210050" cy="2419350"/>
                <a:chOff x="2373313" y="2890838"/>
                <a:chExt cx="4210050" cy="2419350"/>
              </a:xfrm>
            </p:grpSpPr>
            <p:sp>
              <p:nvSpPr>
                <p:cNvPr id="250" name="Oval 71"/>
                <p:cNvSpPr>
                  <a:spLocks noChangeArrowheads="1"/>
                </p:cNvSpPr>
                <p:nvPr/>
              </p:nvSpPr>
              <p:spPr bwMode="auto">
                <a:xfrm>
                  <a:off x="2373313" y="5203825"/>
                  <a:ext cx="73025" cy="73025"/>
                </a:xfrm>
                <a:prstGeom prst="ellipse">
                  <a:avLst/>
                </a:prstGeom>
                <a:solidFill>
                  <a:srgbClr val="E46C0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251" name="Oval 72"/>
                <p:cNvSpPr>
                  <a:spLocks noChangeArrowheads="1"/>
                </p:cNvSpPr>
                <p:nvPr/>
              </p:nvSpPr>
              <p:spPr bwMode="auto">
                <a:xfrm>
                  <a:off x="2373313" y="5202238"/>
                  <a:ext cx="73025" cy="74613"/>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p>
              </p:txBody>
            </p:sp>
            <p:sp>
              <p:nvSpPr>
                <p:cNvPr id="252" name="Oval 73"/>
                <p:cNvSpPr>
                  <a:spLocks noChangeArrowheads="1"/>
                </p:cNvSpPr>
                <p:nvPr/>
              </p:nvSpPr>
              <p:spPr bwMode="auto">
                <a:xfrm>
                  <a:off x="2520950" y="5151438"/>
                  <a:ext cx="74613" cy="73025"/>
                </a:xfrm>
                <a:prstGeom prst="ellipse">
                  <a:avLst/>
                </a:prstGeom>
                <a:solidFill>
                  <a:srgbClr val="E46C0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253" name="Oval 74"/>
                <p:cNvSpPr>
                  <a:spLocks noChangeArrowheads="1"/>
                </p:cNvSpPr>
                <p:nvPr/>
              </p:nvSpPr>
              <p:spPr bwMode="auto">
                <a:xfrm>
                  <a:off x="2520950" y="5151438"/>
                  <a:ext cx="74613" cy="73025"/>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p>
              </p:txBody>
            </p:sp>
            <p:sp>
              <p:nvSpPr>
                <p:cNvPr id="254" name="Oval 75"/>
                <p:cNvSpPr>
                  <a:spLocks noChangeArrowheads="1"/>
                </p:cNvSpPr>
                <p:nvPr/>
              </p:nvSpPr>
              <p:spPr bwMode="auto">
                <a:xfrm>
                  <a:off x="2668588" y="5235575"/>
                  <a:ext cx="74613" cy="74613"/>
                </a:xfrm>
                <a:prstGeom prst="ellipse">
                  <a:avLst/>
                </a:prstGeom>
                <a:solidFill>
                  <a:srgbClr val="E46C0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255" name="Oval 76"/>
                <p:cNvSpPr>
                  <a:spLocks noChangeArrowheads="1"/>
                </p:cNvSpPr>
                <p:nvPr/>
              </p:nvSpPr>
              <p:spPr bwMode="auto">
                <a:xfrm>
                  <a:off x="2668588" y="5235575"/>
                  <a:ext cx="74613" cy="74613"/>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p>
              </p:txBody>
            </p:sp>
            <p:sp>
              <p:nvSpPr>
                <p:cNvPr id="256" name="Oval 77"/>
                <p:cNvSpPr>
                  <a:spLocks noChangeArrowheads="1"/>
                </p:cNvSpPr>
                <p:nvPr/>
              </p:nvSpPr>
              <p:spPr bwMode="auto">
                <a:xfrm>
                  <a:off x="2816225" y="4987925"/>
                  <a:ext cx="74613" cy="74613"/>
                </a:xfrm>
                <a:prstGeom prst="ellipse">
                  <a:avLst/>
                </a:prstGeom>
                <a:solidFill>
                  <a:srgbClr val="E46C0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257" name="Oval 78"/>
                <p:cNvSpPr>
                  <a:spLocks noChangeArrowheads="1"/>
                </p:cNvSpPr>
                <p:nvPr/>
              </p:nvSpPr>
              <p:spPr bwMode="auto">
                <a:xfrm>
                  <a:off x="2816225" y="4987925"/>
                  <a:ext cx="73025" cy="74613"/>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p>
              </p:txBody>
            </p:sp>
            <p:sp>
              <p:nvSpPr>
                <p:cNvPr id="258" name="Oval 79"/>
                <p:cNvSpPr>
                  <a:spLocks noChangeArrowheads="1"/>
                </p:cNvSpPr>
                <p:nvPr/>
              </p:nvSpPr>
              <p:spPr bwMode="auto">
                <a:xfrm>
                  <a:off x="2963863" y="4994275"/>
                  <a:ext cx="73025" cy="74613"/>
                </a:xfrm>
                <a:prstGeom prst="ellipse">
                  <a:avLst/>
                </a:prstGeom>
                <a:solidFill>
                  <a:srgbClr val="E46C0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259" name="Oval 80"/>
                <p:cNvSpPr>
                  <a:spLocks noChangeArrowheads="1"/>
                </p:cNvSpPr>
                <p:nvPr/>
              </p:nvSpPr>
              <p:spPr bwMode="auto">
                <a:xfrm>
                  <a:off x="2963863" y="4994275"/>
                  <a:ext cx="73025" cy="74613"/>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p>
              </p:txBody>
            </p:sp>
            <p:sp>
              <p:nvSpPr>
                <p:cNvPr id="260" name="Oval 81"/>
                <p:cNvSpPr>
                  <a:spLocks noChangeArrowheads="1"/>
                </p:cNvSpPr>
                <p:nvPr/>
              </p:nvSpPr>
              <p:spPr bwMode="auto">
                <a:xfrm>
                  <a:off x="3113088" y="4891088"/>
                  <a:ext cx="73025" cy="74613"/>
                </a:xfrm>
                <a:prstGeom prst="ellipse">
                  <a:avLst/>
                </a:prstGeom>
                <a:solidFill>
                  <a:srgbClr val="E46C0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261" name="Oval 82"/>
                <p:cNvSpPr>
                  <a:spLocks noChangeArrowheads="1"/>
                </p:cNvSpPr>
                <p:nvPr/>
              </p:nvSpPr>
              <p:spPr bwMode="auto">
                <a:xfrm>
                  <a:off x="3113088" y="4891088"/>
                  <a:ext cx="73025" cy="74613"/>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p>
              </p:txBody>
            </p:sp>
            <p:sp>
              <p:nvSpPr>
                <p:cNvPr id="262" name="Oval 83"/>
                <p:cNvSpPr>
                  <a:spLocks noChangeArrowheads="1"/>
                </p:cNvSpPr>
                <p:nvPr/>
              </p:nvSpPr>
              <p:spPr bwMode="auto">
                <a:xfrm>
                  <a:off x="3259138" y="4987925"/>
                  <a:ext cx="74613" cy="74613"/>
                </a:xfrm>
                <a:prstGeom prst="ellipse">
                  <a:avLst/>
                </a:prstGeom>
                <a:solidFill>
                  <a:srgbClr val="E46C0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263" name="Oval 84"/>
                <p:cNvSpPr>
                  <a:spLocks noChangeArrowheads="1"/>
                </p:cNvSpPr>
                <p:nvPr/>
              </p:nvSpPr>
              <p:spPr bwMode="auto">
                <a:xfrm>
                  <a:off x="3259138" y="4987925"/>
                  <a:ext cx="74613" cy="74613"/>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p>
              </p:txBody>
            </p:sp>
            <p:sp>
              <p:nvSpPr>
                <p:cNvPr id="264" name="Oval 85"/>
                <p:cNvSpPr>
                  <a:spLocks noChangeArrowheads="1"/>
                </p:cNvSpPr>
                <p:nvPr/>
              </p:nvSpPr>
              <p:spPr bwMode="auto">
                <a:xfrm>
                  <a:off x="3406775" y="5043488"/>
                  <a:ext cx="74613" cy="73025"/>
                </a:xfrm>
                <a:prstGeom prst="ellipse">
                  <a:avLst/>
                </a:prstGeom>
                <a:solidFill>
                  <a:srgbClr val="E46C0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265" name="Oval 86"/>
                <p:cNvSpPr>
                  <a:spLocks noChangeArrowheads="1"/>
                </p:cNvSpPr>
                <p:nvPr/>
              </p:nvSpPr>
              <p:spPr bwMode="auto">
                <a:xfrm>
                  <a:off x="3406775" y="5043488"/>
                  <a:ext cx="74613" cy="73025"/>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p>
              </p:txBody>
            </p:sp>
            <p:sp>
              <p:nvSpPr>
                <p:cNvPr id="266" name="Oval 87"/>
                <p:cNvSpPr>
                  <a:spLocks noChangeArrowheads="1"/>
                </p:cNvSpPr>
                <p:nvPr/>
              </p:nvSpPr>
              <p:spPr bwMode="auto">
                <a:xfrm>
                  <a:off x="3554413" y="4954588"/>
                  <a:ext cx="74613" cy="73025"/>
                </a:xfrm>
                <a:prstGeom prst="ellipse">
                  <a:avLst/>
                </a:prstGeom>
                <a:solidFill>
                  <a:srgbClr val="E46C0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267" name="Oval 88"/>
                <p:cNvSpPr>
                  <a:spLocks noChangeArrowheads="1"/>
                </p:cNvSpPr>
                <p:nvPr/>
              </p:nvSpPr>
              <p:spPr bwMode="auto">
                <a:xfrm>
                  <a:off x="3554413" y="4954588"/>
                  <a:ext cx="74613" cy="73025"/>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p>
              </p:txBody>
            </p:sp>
            <p:sp>
              <p:nvSpPr>
                <p:cNvPr id="268" name="Oval 89"/>
                <p:cNvSpPr>
                  <a:spLocks noChangeArrowheads="1"/>
                </p:cNvSpPr>
                <p:nvPr/>
              </p:nvSpPr>
              <p:spPr bwMode="auto">
                <a:xfrm>
                  <a:off x="3703638" y="4937125"/>
                  <a:ext cx="73025" cy="74613"/>
                </a:xfrm>
                <a:prstGeom prst="ellipse">
                  <a:avLst/>
                </a:prstGeom>
                <a:solidFill>
                  <a:srgbClr val="E46C0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269" name="Oval 90"/>
                <p:cNvSpPr>
                  <a:spLocks noChangeArrowheads="1"/>
                </p:cNvSpPr>
                <p:nvPr/>
              </p:nvSpPr>
              <p:spPr bwMode="auto">
                <a:xfrm>
                  <a:off x="3703638" y="4937125"/>
                  <a:ext cx="73025" cy="74613"/>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p>
              </p:txBody>
            </p:sp>
            <p:sp>
              <p:nvSpPr>
                <p:cNvPr id="270" name="Oval 91"/>
                <p:cNvSpPr>
                  <a:spLocks noChangeArrowheads="1"/>
                </p:cNvSpPr>
                <p:nvPr/>
              </p:nvSpPr>
              <p:spPr bwMode="auto">
                <a:xfrm>
                  <a:off x="3851275" y="4826000"/>
                  <a:ext cx="73025" cy="73025"/>
                </a:xfrm>
                <a:prstGeom prst="ellipse">
                  <a:avLst/>
                </a:prstGeom>
                <a:solidFill>
                  <a:srgbClr val="E46C0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271" name="Oval 92"/>
                <p:cNvSpPr>
                  <a:spLocks noChangeArrowheads="1"/>
                </p:cNvSpPr>
                <p:nvPr/>
              </p:nvSpPr>
              <p:spPr bwMode="auto">
                <a:xfrm>
                  <a:off x="3851275" y="4826000"/>
                  <a:ext cx="73025" cy="73025"/>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p>
              </p:txBody>
            </p:sp>
            <p:sp>
              <p:nvSpPr>
                <p:cNvPr id="272" name="Oval 93"/>
                <p:cNvSpPr>
                  <a:spLocks noChangeArrowheads="1"/>
                </p:cNvSpPr>
                <p:nvPr/>
              </p:nvSpPr>
              <p:spPr bwMode="auto">
                <a:xfrm>
                  <a:off x="3998913" y="4921250"/>
                  <a:ext cx="73025" cy="73025"/>
                </a:xfrm>
                <a:prstGeom prst="ellipse">
                  <a:avLst/>
                </a:prstGeom>
                <a:solidFill>
                  <a:srgbClr val="E46C0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273" name="Oval 94"/>
                <p:cNvSpPr>
                  <a:spLocks noChangeArrowheads="1"/>
                </p:cNvSpPr>
                <p:nvPr/>
              </p:nvSpPr>
              <p:spPr bwMode="auto">
                <a:xfrm>
                  <a:off x="3998913" y="4921250"/>
                  <a:ext cx="73025" cy="73025"/>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p>
              </p:txBody>
            </p:sp>
            <p:sp>
              <p:nvSpPr>
                <p:cNvPr id="274" name="Oval 95"/>
                <p:cNvSpPr>
                  <a:spLocks noChangeArrowheads="1"/>
                </p:cNvSpPr>
                <p:nvPr/>
              </p:nvSpPr>
              <p:spPr bwMode="auto">
                <a:xfrm>
                  <a:off x="4144963" y="4786313"/>
                  <a:ext cx="74613" cy="73025"/>
                </a:xfrm>
                <a:prstGeom prst="ellipse">
                  <a:avLst/>
                </a:prstGeom>
                <a:solidFill>
                  <a:srgbClr val="E46C0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275" name="Oval 96"/>
                <p:cNvSpPr>
                  <a:spLocks noChangeArrowheads="1"/>
                </p:cNvSpPr>
                <p:nvPr/>
              </p:nvSpPr>
              <p:spPr bwMode="auto">
                <a:xfrm>
                  <a:off x="4144963" y="4786313"/>
                  <a:ext cx="74613" cy="73025"/>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p>
              </p:txBody>
            </p:sp>
            <p:sp>
              <p:nvSpPr>
                <p:cNvPr id="276" name="Oval 97"/>
                <p:cNvSpPr>
                  <a:spLocks noChangeArrowheads="1"/>
                </p:cNvSpPr>
                <p:nvPr/>
              </p:nvSpPr>
              <p:spPr bwMode="auto">
                <a:xfrm>
                  <a:off x="4294188" y="4933950"/>
                  <a:ext cx="74613" cy="73025"/>
                </a:xfrm>
                <a:prstGeom prst="ellipse">
                  <a:avLst/>
                </a:prstGeom>
                <a:solidFill>
                  <a:srgbClr val="E46C0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277" name="Oval 98"/>
                <p:cNvSpPr>
                  <a:spLocks noChangeArrowheads="1"/>
                </p:cNvSpPr>
                <p:nvPr/>
              </p:nvSpPr>
              <p:spPr bwMode="auto">
                <a:xfrm>
                  <a:off x="4294188" y="4933950"/>
                  <a:ext cx="74613" cy="73025"/>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p>
              </p:txBody>
            </p:sp>
            <p:sp>
              <p:nvSpPr>
                <p:cNvPr id="278" name="Oval 99"/>
                <p:cNvSpPr>
                  <a:spLocks noChangeArrowheads="1"/>
                </p:cNvSpPr>
                <p:nvPr/>
              </p:nvSpPr>
              <p:spPr bwMode="auto">
                <a:xfrm>
                  <a:off x="4441825" y="4684713"/>
                  <a:ext cx="73025" cy="73025"/>
                </a:xfrm>
                <a:prstGeom prst="ellipse">
                  <a:avLst/>
                </a:prstGeom>
                <a:solidFill>
                  <a:srgbClr val="E46C0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279" name="Oval 100"/>
                <p:cNvSpPr>
                  <a:spLocks noChangeArrowheads="1"/>
                </p:cNvSpPr>
                <p:nvPr/>
              </p:nvSpPr>
              <p:spPr bwMode="auto">
                <a:xfrm>
                  <a:off x="4441825" y="4684713"/>
                  <a:ext cx="73025" cy="73025"/>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p>
              </p:txBody>
            </p:sp>
            <p:sp>
              <p:nvSpPr>
                <p:cNvPr id="280" name="Oval 101"/>
                <p:cNvSpPr>
                  <a:spLocks noChangeArrowheads="1"/>
                </p:cNvSpPr>
                <p:nvPr/>
              </p:nvSpPr>
              <p:spPr bwMode="auto">
                <a:xfrm>
                  <a:off x="4589463" y="4649788"/>
                  <a:ext cx="73025" cy="74613"/>
                </a:xfrm>
                <a:prstGeom prst="ellipse">
                  <a:avLst/>
                </a:prstGeom>
                <a:solidFill>
                  <a:srgbClr val="E46C0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281" name="Oval 102"/>
                <p:cNvSpPr>
                  <a:spLocks noChangeArrowheads="1"/>
                </p:cNvSpPr>
                <p:nvPr/>
              </p:nvSpPr>
              <p:spPr bwMode="auto">
                <a:xfrm>
                  <a:off x="4589463" y="4649788"/>
                  <a:ext cx="73025" cy="74613"/>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p>
              </p:txBody>
            </p:sp>
            <p:sp>
              <p:nvSpPr>
                <p:cNvPr id="282" name="Oval 103"/>
                <p:cNvSpPr>
                  <a:spLocks noChangeArrowheads="1"/>
                </p:cNvSpPr>
                <p:nvPr/>
              </p:nvSpPr>
              <p:spPr bwMode="auto">
                <a:xfrm>
                  <a:off x="4737100" y="4841875"/>
                  <a:ext cx="73025" cy="74613"/>
                </a:xfrm>
                <a:prstGeom prst="ellipse">
                  <a:avLst/>
                </a:prstGeom>
                <a:solidFill>
                  <a:srgbClr val="E46C0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283" name="Oval 104"/>
                <p:cNvSpPr>
                  <a:spLocks noChangeArrowheads="1"/>
                </p:cNvSpPr>
                <p:nvPr/>
              </p:nvSpPr>
              <p:spPr bwMode="auto">
                <a:xfrm>
                  <a:off x="4737100" y="4841875"/>
                  <a:ext cx="73025" cy="74613"/>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p>
              </p:txBody>
            </p:sp>
            <p:sp>
              <p:nvSpPr>
                <p:cNvPr id="284" name="Oval 105"/>
                <p:cNvSpPr>
                  <a:spLocks noChangeArrowheads="1"/>
                </p:cNvSpPr>
                <p:nvPr/>
              </p:nvSpPr>
              <p:spPr bwMode="auto">
                <a:xfrm>
                  <a:off x="4884738" y="4743450"/>
                  <a:ext cx="74613" cy="74613"/>
                </a:xfrm>
                <a:prstGeom prst="ellipse">
                  <a:avLst/>
                </a:prstGeom>
                <a:solidFill>
                  <a:srgbClr val="E46C0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285" name="Oval 106"/>
                <p:cNvSpPr>
                  <a:spLocks noChangeArrowheads="1"/>
                </p:cNvSpPr>
                <p:nvPr/>
              </p:nvSpPr>
              <p:spPr bwMode="auto">
                <a:xfrm>
                  <a:off x="4884738" y="4743450"/>
                  <a:ext cx="74613" cy="74613"/>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p>
              </p:txBody>
            </p:sp>
            <p:sp>
              <p:nvSpPr>
                <p:cNvPr id="286" name="Oval 107"/>
                <p:cNvSpPr>
                  <a:spLocks noChangeArrowheads="1"/>
                </p:cNvSpPr>
                <p:nvPr/>
              </p:nvSpPr>
              <p:spPr bwMode="auto">
                <a:xfrm>
                  <a:off x="5032375" y="4872038"/>
                  <a:ext cx="74613" cy="73025"/>
                </a:xfrm>
                <a:prstGeom prst="ellipse">
                  <a:avLst/>
                </a:prstGeom>
                <a:solidFill>
                  <a:srgbClr val="E46C0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287" name="Oval 108"/>
                <p:cNvSpPr>
                  <a:spLocks noChangeArrowheads="1"/>
                </p:cNvSpPr>
                <p:nvPr/>
              </p:nvSpPr>
              <p:spPr bwMode="auto">
                <a:xfrm>
                  <a:off x="5032375" y="4872038"/>
                  <a:ext cx="74613" cy="73025"/>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p>
              </p:txBody>
            </p:sp>
            <p:sp>
              <p:nvSpPr>
                <p:cNvPr id="288" name="Oval 109"/>
                <p:cNvSpPr>
                  <a:spLocks noChangeArrowheads="1"/>
                </p:cNvSpPr>
                <p:nvPr/>
              </p:nvSpPr>
              <p:spPr bwMode="auto">
                <a:xfrm>
                  <a:off x="5180013" y="4445000"/>
                  <a:ext cx="74613" cy="74613"/>
                </a:xfrm>
                <a:prstGeom prst="ellipse">
                  <a:avLst/>
                </a:prstGeom>
                <a:solidFill>
                  <a:srgbClr val="E46C0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289" name="Oval 110"/>
                <p:cNvSpPr>
                  <a:spLocks noChangeArrowheads="1"/>
                </p:cNvSpPr>
                <p:nvPr/>
              </p:nvSpPr>
              <p:spPr bwMode="auto">
                <a:xfrm>
                  <a:off x="5180013" y="4445000"/>
                  <a:ext cx="74613" cy="74613"/>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p>
              </p:txBody>
            </p:sp>
            <p:sp>
              <p:nvSpPr>
                <p:cNvPr id="290" name="Oval 111"/>
                <p:cNvSpPr>
                  <a:spLocks noChangeArrowheads="1"/>
                </p:cNvSpPr>
                <p:nvPr/>
              </p:nvSpPr>
              <p:spPr bwMode="auto">
                <a:xfrm>
                  <a:off x="5327650" y="4616450"/>
                  <a:ext cx="73025" cy="73025"/>
                </a:xfrm>
                <a:prstGeom prst="ellipse">
                  <a:avLst/>
                </a:prstGeom>
                <a:solidFill>
                  <a:srgbClr val="E46C0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291" name="Oval 112"/>
                <p:cNvSpPr>
                  <a:spLocks noChangeArrowheads="1"/>
                </p:cNvSpPr>
                <p:nvPr/>
              </p:nvSpPr>
              <p:spPr bwMode="auto">
                <a:xfrm>
                  <a:off x="5327650" y="4616450"/>
                  <a:ext cx="73025" cy="73025"/>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p>
              </p:txBody>
            </p:sp>
            <p:sp>
              <p:nvSpPr>
                <p:cNvPr id="292" name="Oval 113"/>
                <p:cNvSpPr>
                  <a:spLocks noChangeArrowheads="1"/>
                </p:cNvSpPr>
                <p:nvPr/>
              </p:nvSpPr>
              <p:spPr bwMode="auto">
                <a:xfrm>
                  <a:off x="5476875" y="4711700"/>
                  <a:ext cx="73025" cy="73025"/>
                </a:xfrm>
                <a:prstGeom prst="ellipse">
                  <a:avLst/>
                </a:prstGeom>
                <a:solidFill>
                  <a:srgbClr val="E46C0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293" name="Oval 114"/>
                <p:cNvSpPr>
                  <a:spLocks noChangeArrowheads="1"/>
                </p:cNvSpPr>
                <p:nvPr/>
              </p:nvSpPr>
              <p:spPr bwMode="auto">
                <a:xfrm>
                  <a:off x="5476875" y="4711700"/>
                  <a:ext cx="73025" cy="73025"/>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p>
              </p:txBody>
            </p:sp>
            <p:sp>
              <p:nvSpPr>
                <p:cNvPr id="294" name="Oval 115"/>
                <p:cNvSpPr>
                  <a:spLocks noChangeArrowheads="1"/>
                </p:cNvSpPr>
                <p:nvPr/>
              </p:nvSpPr>
              <p:spPr bwMode="auto">
                <a:xfrm>
                  <a:off x="5624513" y="4841875"/>
                  <a:ext cx="73025" cy="74613"/>
                </a:xfrm>
                <a:prstGeom prst="ellipse">
                  <a:avLst/>
                </a:prstGeom>
                <a:solidFill>
                  <a:srgbClr val="E46C0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295" name="Oval 116"/>
                <p:cNvSpPr>
                  <a:spLocks noChangeArrowheads="1"/>
                </p:cNvSpPr>
                <p:nvPr/>
              </p:nvSpPr>
              <p:spPr bwMode="auto">
                <a:xfrm>
                  <a:off x="5624513" y="4841875"/>
                  <a:ext cx="73025" cy="74613"/>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p>
              </p:txBody>
            </p:sp>
            <p:sp>
              <p:nvSpPr>
                <p:cNvPr id="296" name="Oval 117"/>
                <p:cNvSpPr>
                  <a:spLocks noChangeArrowheads="1"/>
                </p:cNvSpPr>
                <p:nvPr/>
              </p:nvSpPr>
              <p:spPr bwMode="auto">
                <a:xfrm>
                  <a:off x="5770563" y="4560888"/>
                  <a:ext cx="74613" cy="74613"/>
                </a:xfrm>
                <a:prstGeom prst="ellipse">
                  <a:avLst/>
                </a:prstGeom>
                <a:solidFill>
                  <a:srgbClr val="E46C0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297" name="Oval 118"/>
                <p:cNvSpPr>
                  <a:spLocks noChangeArrowheads="1"/>
                </p:cNvSpPr>
                <p:nvPr/>
              </p:nvSpPr>
              <p:spPr bwMode="auto">
                <a:xfrm>
                  <a:off x="5770563" y="4560888"/>
                  <a:ext cx="74613" cy="74613"/>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p>
              </p:txBody>
            </p:sp>
            <p:sp>
              <p:nvSpPr>
                <p:cNvPr id="298" name="Oval 119"/>
                <p:cNvSpPr>
                  <a:spLocks noChangeArrowheads="1"/>
                </p:cNvSpPr>
                <p:nvPr/>
              </p:nvSpPr>
              <p:spPr bwMode="auto">
                <a:xfrm>
                  <a:off x="5918200" y="4638675"/>
                  <a:ext cx="74613" cy="73025"/>
                </a:xfrm>
                <a:prstGeom prst="ellipse">
                  <a:avLst/>
                </a:prstGeom>
                <a:solidFill>
                  <a:srgbClr val="E46C0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299" name="Oval 120"/>
                <p:cNvSpPr>
                  <a:spLocks noChangeArrowheads="1"/>
                </p:cNvSpPr>
                <p:nvPr/>
              </p:nvSpPr>
              <p:spPr bwMode="auto">
                <a:xfrm>
                  <a:off x="5918200" y="4638675"/>
                  <a:ext cx="74613" cy="73025"/>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p>
              </p:txBody>
            </p:sp>
            <p:sp>
              <p:nvSpPr>
                <p:cNvPr id="300" name="Oval 121"/>
                <p:cNvSpPr>
                  <a:spLocks noChangeArrowheads="1"/>
                </p:cNvSpPr>
                <p:nvPr/>
              </p:nvSpPr>
              <p:spPr bwMode="auto">
                <a:xfrm>
                  <a:off x="6067425" y="4303713"/>
                  <a:ext cx="73025" cy="74613"/>
                </a:xfrm>
                <a:prstGeom prst="ellipse">
                  <a:avLst/>
                </a:prstGeom>
                <a:solidFill>
                  <a:srgbClr val="E46C0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301" name="Oval 122"/>
                <p:cNvSpPr>
                  <a:spLocks noChangeArrowheads="1"/>
                </p:cNvSpPr>
                <p:nvPr/>
              </p:nvSpPr>
              <p:spPr bwMode="auto">
                <a:xfrm>
                  <a:off x="6067425" y="4303713"/>
                  <a:ext cx="73025" cy="74613"/>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p>
              </p:txBody>
            </p:sp>
            <p:sp>
              <p:nvSpPr>
                <p:cNvPr id="302" name="Oval 123"/>
                <p:cNvSpPr>
                  <a:spLocks noChangeArrowheads="1"/>
                </p:cNvSpPr>
                <p:nvPr/>
              </p:nvSpPr>
              <p:spPr bwMode="auto">
                <a:xfrm>
                  <a:off x="6215063" y="4441825"/>
                  <a:ext cx="73025" cy="73025"/>
                </a:xfrm>
                <a:prstGeom prst="ellipse">
                  <a:avLst/>
                </a:prstGeom>
                <a:solidFill>
                  <a:srgbClr val="E46C0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303" name="Oval 124"/>
                <p:cNvSpPr>
                  <a:spLocks noChangeArrowheads="1"/>
                </p:cNvSpPr>
                <p:nvPr/>
              </p:nvSpPr>
              <p:spPr bwMode="auto">
                <a:xfrm>
                  <a:off x="6215063" y="4441825"/>
                  <a:ext cx="73025" cy="73025"/>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p>
              </p:txBody>
            </p:sp>
            <p:sp>
              <p:nvSpPr>
                <p:cNvPr id="304" name="Oval 125"/>
                <p:cNvSpPr>
                  <a:spLocks noChangeArrowheads="1"/>
                </p:cNvSpPr>
                <p:nvPr/>
              </p:nvSpPr>
              <p:spPr bwMode="auto">
                <a:xfrm>
                  <a:off x="6362700" y="4497388"/>
                  <a:ext cx="73025" cy="74613"/>
                </a:xfrm>
                <a:prstGeom prst="ellipse">
                  <a:avLst/>
                </a:prstGeom>
                <a:solidFill>
                  <a:srgbClr val="E46C0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305" name="Oval 126"/>
                <p:cNvSpPr>
                  <a:spLocks noChangeArrowheads="1"/>
                </p:cNvSpPr>
                <p:nvPr/>
              </p:nvSpPr>
              <p:spPr bwMode="auto">
                <a:xfrm>
                  <a:off x="6362700" y="4497388"/>
                  <a:ext cx="73025" cy="74613"/>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p>
              </p:txBody>
            </p:sp>
            <p:sp>
              <p:nvSpPr>
                <p:cNvPr id="306" name="Oval 127"/>
                <p:cNvSpPr>
                  <a:spLocks noChangeArrowheads="1"/>
                </p:cNvSpPr>
                <p:nvPr/>
              </p:nvSpPr>
              <p:spPr bwMode="auto">
                <a:xfrm>
                  <a:off x="6510338" y="3965575"/>
                  <a:ext cx="73025" cy="73025"/>
                </a:xfrm>
                <a:prstGeom prst="ellipse">
                  <a:avLst/>
                </a:prstGeom>
                <a:solidFill>
                  <a:srgbClr val="E46C0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307" name="Oval 128"/>
                <p:cNvSpPr>
                  <a:spLocks noChangeArrowheads="1"/>
                </p:cNvSpPr>
                <p:nvPr/>
              </p:nvSpPr>
              <p:spPr bwMode="auto">
                <a:xfrm>
                  <a:off x="6510338" y="3965575"/>
                  <a:ext cx="73025" cy="73025"/>
                </a:xfrm>
                <a:prstGeom prst="ellipse">
                  <a:avLst/>
                </a:prstGeom>
                <a:noFill/>
                <a:ln w="79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p>
              </p:txBody>
            </p:sp>
            <p:sp>
              <p:nvSpPr>
                <p:cNvPr id="308" name="Oval 171"/>
                <p:cNvSpPr>
                  <a:spLocks noChangeArrowheads="1"/>
                </p:cNvSpPr>
                <p:nvPr/>
              </p:nvSpPr>
              <p:spPr bwMode="auto">
                <a:xfrm>
                  <a:off x="3424873" y="2921000"/>
                  <a:ext cx="42863" cy="42863"/>
                </a:xfrm>
                <a:prstGeom prst="ellipse">
                  <a:avLst/>
                </a:prstGeom>
                <a:solidFill>
                  <a:srgbClr val="E46C0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309" name="Freeform 172"/>
                <p:cNvSpPr>
                  <a:spLocks noEditPoints="1"/>
                </p:cNvSpPr>
                <p:nvPr/>
              </p:nvSpPr>
              <p:spPr bwMode="auto">
                <a:xfrm>
                  <a:off x="3421698" y="2917825"/>
                  <a:ext cx="49213" cy="49213"/>
                </a:xfrm>
                <a:custGeom>
                  <a:avLst/>
                  <a:gdLst>
                    <a:gd name="T0" fmla="*/ 619 w 625"/>
                    <a:gd name="T1" fmla="*/ 370 h 625"/>
                    <a:gd name="T2" fmla="*/ 598 w 625"/>
                    <a:gd name="T3" fmla="*/ 438 h 625"/>
                    <a:gd name="T4" fmla="*/ 537 w 625"/>
                    <a:gd name="T5" fmla="*/ 530 h 625"/>
                    <a:gd name="T6" fmla="*/ 483 w 625"/>
                    <a:gd name="T7" fmla="*/ 574 h 625"/>
                    <a:gd name="T8" fmla="*/ 380 w 625"/>
                    <a:gd name="T9" fmla="*/ 617 h 625"/>
                    <a:gd name="T10" fmla="*/ 308 w 625"/>
                    <a:gd name="T11" fmla="*/ 624 h 625"/>
                    <a:gd name="T12" fmla="*/ 196 w 625"/>
                    <a:gd name="T13" fmla="*/ 601 h 625"/>
                    <a:gd name="T14" fmla="*/ 135 w 625"/>
                    <a:gd name="T15" fmla="*/ 569 h 625"/>
                    <a:gd name="T16" fmla="*/ 57 w 625"/>
                    <a:gd name="T17" fmla="*/ 491 h 625"/>
                    <a:gd name="T18" fmla="*/ 24 w 625"/>
                    <a:gd name="T19" fmla="*/ 430 h 625"/>
                    <a:gd name="T20" fmla="*/ 1 w 625"/>
                    <a:gd name="T21" fmla="*/ 317 h 625"/>
                    <a:gd name="T22" fmla="*/ 8 w 625"/>
                    <a:gd name="T23" fmla="*/ 245 h 625"/>
                    <a:gd name="T24" fmla="*/ 51 w 625"/>
                    <a:gd name="T25" fmla="*/ 143 h 625"/>
                    <a:gd name="T26" fmla="*/ 95 w 625"/>
                    <a:gd name="T27" fmla="*/ 90 h 625"/>
                    <a:gd name="T28" fmla="*/ 188 w 625"/>
                    <a:gd name="T29" fmla="*/ 27 h 625"/>
                    <a:gd name="T30" fmla="*/ 255 w 625"/>
                    <a:gd name="T31" fmla="*/ 6 h 625"/>
                    <a:gd name="T32" fmla="*/ 370 w 625"/>
                    <a:gd name="T33" fmla="*/ 6 h 625"/>
                    <a:gd name="T34" fmla="*/ 438 w 625"/>
                    <a:gd name="T35" fmla="*/ 27 h 625"/>
                    <a:gd name="T36" fmla="*/ 530 w 625"/>
                    <a:gd name="T37" fmla="*/ 90 h 625"/>
                    <a:gd name="T38" fmla="*/ 574 w 625"/>
                    <a:gd name="T39" fmla="*/ 143 h 625"/>
                    <a:gd name="T40" fmla="*/ 617 w 625"/>
                    <a:gd name="T41" fmla="*/ 245 h 625"/>
                    <a:gd name="T42" fmla="*/ 524 w 625"/>
                    <a:gd name="T43" fmla="*/ 264 h 625"/>
                    <a:gd name="T44" fmla="*/ 513 w 625"/>
                    <a:gd name="T45" fmla="*/ 233 h 625"/>
                    <a:gd name="T46" fmla="*/ 462 w 625"/>
                    <a:gd name="T47" fmla="*/ 157 h 625"/>
                    <a:gd name="T48" fmla="*/ 438 w 625"/>
                    <a:gd name="T49" fmla="*/ 136 h 625"/>
                    <a:gd name="T50" fmla="*/ 351 w 625"/>
                    <a:gd name="T51" fmla="*/ 99 h 625"/>
                    <a:gd name="T52" fmla="*/ 317 w 625"/>
                    <a:gd name="T53" fmla="*/ 96 h 625"/>
                    <a:gd name="T54" fmla="*/ 225 w 625"/>
                    <a:gd name="T55" fmla="*/ 115 h 625"/>
                    <a:gd name="T56" fmla="*/ 196 w 625"/>
                    <a:gd name="T57" fmla="*/ 130 h 625"/>
                    <a:gd name="T58" fmla="*/ 130 w 625"/>
                    <a:gd name="T59" fmla="*/ 196 h 625"/>
                    <a:gd name="T60" fmla="*/ 115 w 625"/>
                    <a:gd name="T61" fmla="*/ 225 h 625"/>
                    <a:gd name="T62" fmla="*/ 96 w 625"/>
                    <a:gd name="T63" fmla="*/ 317 h 625"/>
                    <a:gd name="T64" fmla="*/ 99 w 625"/>
                    <a:gd name="T65" fmla="*/ 351 h 625"/>
                    <a:gd name="T66" fmla="*/ 136 w 625"/>
                    <a:gd name="T67" fmla="*/ 438 h 625"/>
                    <a:gd name="T68" fmla="*/ 157 w 625"/>
                    <a:gd name="T69" fmla="*/ 462 h 625"/>
                    <a:gd name="T70" fmla="*/ 233 w 625"/>
                    <a:gd name="T71" fmla="*/ 513 h 625"/>
                    <a:gd name="T72" fmla="*/ 264 w 625"/>
                    <a:gd name="T73" fmla="*/ 524 h 625"/>
                    <a:gd name="T74" fmla="*/ 361 w 625"/>
                    <a:gd name="T75" fmla="*/ 524 h 625"/>
                    <a:gd name="T76" fmla="*/ 393 w 625"/>
                    <a:gd name="T77" fmla="*/ 513 h 625"/>
                    <a:gd name="T78" fmla="*/ 469 w 625"/>
                    <a:gd name="T79" fmla="*/ 462 h 625"/>
                    <a:gd name="T80" fmla="*/ 489 w 625"/>
                    <a:gd name="T81" fmla="*/ 438 h 625"/>
                    <a:gd name="T82" fmla="*/ 526 w 625"/>
                    <a:gd name="T83" fmla="*/ 351 h 625"/>
                    <a:gd name="T84" fmla="*/ 529 w 625"/>
                    <a:gd name="T85" fmla="*/ 317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5" h="625">
                      <a:moveTo>
                        <a:pt x="624" y="308"/>
                      </a:moveTo>
                      <a:cubicBezTo>
                        <a:pt x="625" y="311"/>
                        <a:pt x="625" y="314"/>
                        <a:pt x="624" y="317"/>
                      </a:cubicBezTo>
                      <a:lnTo>
                        <a:pt x="619" y="370"/>
                      </a:lnTo>
                      <a:cubicBezTo>
                        <a:pt x="619" y="373"/>
                        <a:pt x="618" y="377"/>
                        <a:pt x="617" y="380"/>
                      </a:cubicBezTo>
                      <a:lnTo>
                        <a:pt x="601" y="430"/>
                      </a:lnTo>
                      <a:cubicBezTo>
                        <a:pt x="600" y="433"/>
                        <a:pt x="599" y="436"/>
                        <a:pt x="598" y="438"/>
                      </a:cubicBezTo>
                      <a:lnTo>
                        <a:pt x="574" y="483"/>
                      </a:lnTo>
                      <a:cubicBezTo>
                        <a:pt x="572" y="486"/>
                        <a:pt x="571" y="488"/>
                        <a:pt x="569" y="491"/>
                      </a:cubicBezTo>
                      <a:lnTo>
                        <a:pt x="537" y="530"/>
                      </a:lnTo>
                      <a:cubicBezTo>
                        <a:pt x="535" y="532"/>
                        <a:pt x="532" y="535"/>
                        <a:pt x="530" y="537"/>
                      </a:cubicBezTo>
                      <a:lnTo>
                        <a:pt x="491" y="569"/>
                      </a:lnTo>
                      <a:cubicBezTo>
                        <a:pt x="488" y="571"/>
                        <a:pt x="486" y="572"/>
                        <a:pt x="483" y="574"/>
                      </a:cubicBezTo>
                      <a:lnTo>
                        <a:pt x="438" y="598"/>
                      </a:lnTo>
                      <a:cubicBezTo>
                        <a:pt x="436" y="599"/>
                        <a:pt x="433" y="600"/>
                        <a:pt x="430" y="601"/>
                      </a:cubicBezTo>
                      <a:lnTo>
                        <a:pt x="380" y="617"/>
                      </a:lnTo>
                      <a:cubicBezTo>
                        <a:pt x="377" y="618"/>
                        <a:pt x="373" y="619"/>
                        <a:pt x="370" y="619"/>
                      </a:cubicBezTo>
                      <a:lnTo>
                        <a:pt x="317" y="624"/>
                      </a:lnTo>
                      <a:cubicBezTo>
                        <a:pt x="314" y="625"/>
                        <a:pt x="311" y="625"/>
                        <a:pt x="308" y="624"/>
                      </a:cubicBezTo>
                      <a:lnTo>
                        <a:pt x="255" y="619"/>
                      </a:lnTo>
                      <a:cubicBezTo>
                        <a:pt x="251" y="619"/>
                        <a:pt x="248" y="618"/>
                        <a:pt x="245" y="617"/>
                      </a:cubicBezTo>
                      <a:lnTo>
                        <a:pt x="196" y="601"/>
                      </a:lnTo>
                      <a:cubicBezTo>
                        <a:pt x="193" y="600"/>
                        <a:pt x="190" y="599"/>
                        <a:pt x="188" y="598"/>
                      </a:cubicBezTo>
                      <a:lnTo>
                        <a:pt x="143" y="574"/>
                      </a:lnTo>
                      <a:cubicBezTo>
                        <a:pt x="140" y="572"/>
                        <a:pt x="137" y="571"/>
                        <a:pt x="135" y="569"/>
                      </a:cubicBezTo>
                      <a:lnTo>
                        <a:pt x="96" y="537"/>
                      </a:lnTo>
                      <a:cubicBezTo>
                        <a:pt x="94" y="535"/>
                        <a:pt x="92" y="533"/>
                        <a:pt x="90" y="530"/>
                      </a:cubicBezTo>
                      <a:lnTo>
                        <a:pt x="57" y="491"/>
                      </a:lnTo>
                      <a:cubicBezTo>
                        <a:pt x="55" y="489"/>
                        <a:pt x="53" y="486"/>
                        <a:pt x="51" y="483"/>
                      </a:cubicBezTo>
                      <a:lnTo>
                        <a:pt x="27" y="438"/>
                      </a:lnTo>
                      <a:cubicBezTo>
                        <a:pt x="26" y="436"/>
                        <a:pt x="25" y="433"/>
                        <a:pt x="24" y="430"/>
                      </a:cubicBezTo>
                      <a:lnTo>
                        <a:pt x="8" y="380"/>
                      </a:lnTo>
                      <a:cubicBezTo>
                        <a:pt x="7" y="377"/>
                        <a:pt x="6" y="373"/>
                        <a:pt x="6" y="370"/>
                      </a:cubicBezTo>
                      <a:lnTo>
                        <a:pt x="1" y="317"/>
                      </a:lnTo>
                      <a:cubicBezTo>
                        <a:pt x="0" y="314"/>
                        <a:pt x="0" y="311"/>
                        <a:pt x="1" y="308"/>
                      </a:cubicBezTo>
                      <a:lnTo>
                        <a:pt x="6" y="255"/>
                      </a:lnTo>
                      <a:cubicBezTo>
                        <a:pt x="6" y="251"/>
                        <a:pt x="7" y="248"/>
                        <a:pt x="8" y="245"/>
                      </a:cubicBezTo>
                      <a:lnTo>
                        <a:pt x="24" y="196"/>
                      </a:lnTo>
                      <a:cubicBezTo>
                        <a:pt x="25" y="193"/>
                        <a:pt x="26" y="190"/>
                        <a:pt x="27" y="188"/>
                      </a:cubicBezTo>
                      <a:lnTo>
                        <a:pt x="51" y="143"/>
                      </a:lnTo>
                      <a:cubicBezTo>
                        <a:pt x="53" y="140"/>
                        <a:pt x="55" y="137"/>
                        <a:pt x="57" y="134"/>
                      </a:cubicBezTo>
                      <a:lnTo>
                        <a:pt x="90" y="95"/>
                      </a:lnTo>
                      <a:cubicBezTo>
                        <a:pt x="92" y="93"/>
                        <a:pt x="93" y="92"/>
                        <a:pt x="95" y="90"/>
                      </a:cubicBezTo>
                      <a:lnTo>
                        <a:pt x="134" y="57"/>
                      </a:lnTo>
                      <a:cubicBezTo>
                        <a:pt x="137" y="55"/>
                        <a:pt x="140" y="53"/>
                        <a:pt x="143" y="51"/>
                      </a:cubicBezTo>
                      <a:lnTo>
                        <a:pt x="188" y="27"/>
                      </a:lnTo>
                      <a:cubicBezTo>
                        <a:pt x="190" y="26"/>
                        <a:pt x="193" y="25"/>
                        <a:pt x="196" y="24"/>
                      </a:cubicBezTo>
                      <a:lnTo>
                        <a:pt x="245" y="8"/>
                      </a:lnTo>
                      <a:cubicBezTo>
                        <a:pt x="248" y="7"/>
                        <a:pt x="251" y="6"/>
                        <a:pt x="255" y="6"/>
                      </a:cubicBezTo>
                      <a:lnTo>
                        <a:pt x="308" y="1"/>
                      </a:lnTo>
                      <a:cubicBezTo>
                        <a:pt x="311" y="0"/>
                        <a:pt x="314" y="0"/>
                        <a:pt x="317" y="1"/>
                      </a:cubicBezTo>
                      <a:lnTo>
                        <a:pt x="370" y="6"/>
                      </a:lnTo>
                      <a:cubicBezTo>
                        <a:pt x="373" y="6"/>
                        <a:pt x="377" y="7"/>
                        <a:pt x="380" y="8"/>
                      </a:cubicBezTo>
                      <a:lnTo>
                        <a:pt x="430" y="24"/>
                      </a:lnTo>
                      <a:cubicBezTo>
                        <a:pt x="433" y="25"/>
                        <a:pt x="436" y="26"/>
                        <a:pt x="438" y="27"/>
                      </a:cubicBezTo>
                      <a:lnTo>
                        <a:pt x="483" y="51"/>
                      </a:lnTo>
                      <a:cubicBezTo>
                        <a:pt x="486" y="53"/>
                        <a:pt x="489" y="55"/>
                        <a:pt x="491" y="57"/>
                      </a:cubicBezTo>
                      <a:lnTo>
                        <a:pt x="530" y="90"/>
                      </a:lnTo>
                      <a:cubicBezTo>
                        <a:pt x="533" y="92"/>
                        <a:pt x="535" y="94"/>
                        <a:pt x="537" y="96"/>
                      </a:cubicBezTo>
                      <a:lnTo>
                        <a:pt x="569" y="135"/>
                      </a:lnTo>
                      <a:cubicBezTo>
                        <a:pt x="571" y="137"/>
                        <a:pt x="572" y="140"/>
                        <a:pt x="574" y="143"/>
                      </a:cubicBezTo>
                      <a:lnTo>
                        <a:pt x="598" y="188"/>
                      </a:lnTo>
                      <a:cubicBezTo>
                        <a:pt x="599" y="190"/>
                        <a:pt x="600" y="193"/>
                        <a:pt x="601" y="196"/>
                      </a:cubicBezTo>
                      <a:lnTo>
                        <a:pt x="617" y="245"/>
                      </a:lnTo>
                      <a:cubicBezTo>
                        <a:pt x="618" y="248"/>
                        <a:pt x="619" y="251"/>
                        <a:pt x="619" y="255"/>
                      </a:cubicBezTo>
                      <a:lnTo>
                        <a:pt x="624" y="308"/>
                      </a:lnTo>
                      <a:close/>
                      <a:moveTo>
                        <a:pt x="524" y="264"/>
                      </a:moveTo>
                      <a:lnTo>
                        <a:pt x="526" y="274"/>
                      </a:lnTo>
                      <a:lnTo>
                        <a:pt x="510" y="225"/>
                      </a:lnTo>
                      <a:lnTo>
                        <a:pt x="513" y="233"/>
                      </a:lnTo>
                      <a:lnTo>
                        <a:pt x="489" y="188"/>
                      </a:lnTo>
                      <a:lnTo>
                        <a:pt x="494" y="196"/>
                      </a:lnTo>
                      <a:lnTo>
                        <a:pt x="462" y="157"/>
                      </a:lnTo>
                      <a:lnTo>
                        <a:pt x="468" y="163"/>
                      </a:lnTo>
                      <a:lnTo>
                        <a:pt x="429" y="130"/>
                      </a:lnTo>
                      <a:lnTo>
                        <a:pt x="438" y="136"/>
                      </a:lnTo>
                      <a:lnTo>
                        <a:pt x="393" y="112"/>
                      </a:lnTo>
                      <a:lnTo>
                        <a:pt x="401" y="115"/>
                      </a:lnTo>
                      <a:lnTo>
                        <a:pt x="351" y="99"/>
                      </a:lnTo>
                      <a:lnTo>
                        <a:pt x="361" y="101"/>
                      </a:lnTo>
                      <a:lnTo>
                        <a:pt x="308" y="96"/>
                      </a:lnTo>
                      <a:lnTo>
                        <a:pt x="317" y="96"/>
                      </a:lnTo>
                      <a:lnTo>
                        <a:pt x="264" y="101"/>
                      </a:lnTo>
                      <a:lnTo>
                        <a:pt x="274" y="99"/>
                      </a:lnTo>
                      <a:lnTo>
                        <a:pt x="225" y="115"/>
                      </a:lnTo>
                      <a:lnTo>
                        <a:pt x="233" y="112"/>
                      </a:lnTo>
                      <a:lnTo>
                        <a:pt x="188" y="136"/>
                      </a:lnTo>
                      <a:lnTo>
                        <a:pt x="196" y="130"/>
                      </a:lnTo>
                      <a:lnTo>
                        <a:pt x="157" y="163"/>
                      </a:lnTo>
                      <a:lnTo>
                        <a:pt x="163" y="157"/>
                      </a:lnTo>
                      <a:lnTo>
                        <a:pt x="130" y="196"/>
                      </a:lnTo>
                      <a:lnTo>
                        <a:pt x="136" y="188"/>
                      </a:lnTo>
                      <a:lnTo>
                        <a:pt x="112" y="233"/>
                      </a:lnTo>
                      <a:lnTo>
                        <a:pt x="115" y="225"/>
                      </a:lnTo>
                      <a:lnTo>
                        <a:pt x="99" y="274"/>
                      </a:lnTo>
                      <a:lnTo>
                        <a:pt x="101" y="264"/>
                      </a:lnTo>
                      <a:lnTo>
                        <a:pt x="96" y="317"/>
                      </a:lnTo>
                      <a:lnTo>
                        <a:pt x="96" y="308"/>
                      </a:lnTo>
                      <a:lnTo>
                        <a:pt x="101" y="361"/>
                      </a:lnTo>
                      <a:lnTo>
                        <a:pt x="99" y="351"/>
                      </a:lnTo>
                      <a:lnTo>
                        <a:pt x="115" y="401"/>
                      </a:lnTo>
                      <a:lnTo>
                        <a:pt x="112" y="393"/>
                      </a:lnTo>
                      <a:lnTo>
                        <a:pt x="136" y="438"/>
                      </a:lnTo>
                      <a:lnTo>
                        <a:pt x="130" y="429"/>
                      </a:lnTo>
                      <a:lnTo>
                        <a:pt x="163" y="468"/>
                      </a:lnTo>
                      <a:lnTo>
                        <a:pt x="157" y="462"/>
                      </a:lnTo>
                      <a:lnTo>
                        <a:pt x="196" y="494"/>
                      </a:lnTo>
                      <a:lnTo>
                        <a:pt x="188" y="489"/>
                      </a:lnTo>
                      <a:lnTo>
                        <a:pt x="233" y="513"/>
                      </a:lnTo>
                      <a:lnTo>
                        <a:pt x="225" y="510"/>
                      </a:lnTo>
                      <a:lnTo>
                        <a:pt x="274" y="526"/>
                      </a:lnTo>
                      <a:lnTo>
                        <a:pt x="264" y="524"/>
                      </a:lnTo>
                      <a:lnTo>
                        <a:pt x="317" y="529"/>
                      </a:lnTo>
                      <a:lnTo>
                        <a:pt x="308" y="529"/>
                      </a:lnTo>
                      <a:lnTo>
                        <a:pt x="361" y="524"/>
                      </a:lnTo>
                      <a:lnTo>
                        <a:pt x="351" y="526"/>
                      </a:lnTo>
                      <a:lnTo>
                        <a:pt x="401" y="510"/>
                      </a:lnTo>
                      <a:lnTo>
                        <a:pt x="393" y="513"/>
                      </a:lnTo>
                      <a:lnTo>
                        <a:pt x="438" y="489"/>
                      </a:lnTo>
                      <a:lnTo>
                        <a:pt x="430" y="494"/>
                      </a:lnTo>
                      <a:lnTo>
                        <a:pt x="469" y="462"/>
                      </a:lnTo>
                      <a:lnTo>
                        <a:pt x="462" y="469"/>
                      </a:lnTo>
                      <a:lnTo>
                        <a:pt x="494" y="430"/>
                      </a:lnTo>
                      <a:lnTo>
                        <a:pt x="489" y="438"/>
                      </a:lnTo>
                      <a:lnTo>
                        <a:pt x="513" y="393"/>
                      </a:lnTo>
                      <a:lnTo>
                        <a:pt x="510" y="401"/>
                      </a:lnTo>
                      <a:lnTo>
                        <a:pt x="526" y="351"/>
                      </a:lnTo>
                      <a:lnTo>
                        <a:pt x="524" y="361"/>
                      </a:lnTo>
                      <a:lnTo>
                        <a:pt x="529" y="308"/>
                      </a:lnTo>
                      <a:lnTo>
                        <a:pt x="529" y="317"/>
                      </a:lnTo>
                      <a:lnTo>
                        <a:pt x="524" y="264"/>
                      </a:lnTo>
                      <a:close/>
                    </a:path>
                  </a:pathLst>
                </a:custGeom>
                <a:solidFill>
                  <a:srgbClr val="E46C0A"/>
                </a:solidFill>
                <a:ln w="1588" cap="flat">
                  <a:solidFill>
                    <a:srgbClr val="E46C0A"/>
                  </a:solidFill>
                  <a:prstDash val="solid"/>
                  <a:bevel/>
                  <a:headEnd/>
                  <a:tailEnd/>
                </a:ln>
              </p:spPr>
              <p:txBody>
                <a:bodyPr vert="horz" wrap="square" lIns="91440" tIns="45720" rIns="91440" bIns="45720" numCol="1" anchor="t" anchorCtr="0" compatLnSpc="1">
                  <a:prstTxWarp prst="textNoShape">
                    <a:avLst/>
                  </a:prstTxWarp>
                </a:bodyPr>
                <a:lstStyle/>
                <a:p>
                  <a:endParaRPr lang="fr-FR" sz="1000" dirty="0"/>
                </a:p>
              </p:txBody>
            </p:sp>
            <p:sp>
              <p:nvSpPr>
                <p:cNvPr id="310" name="Rectangle 173"/>
                <p:cNvSpPr>
                  <a:spLocks noChangeArrowheads="1"/>
                </p:cNvSpPr>
                <p:nvPr/>
              </p:nvSpPr>
              <p:spPr bwMode="auto">
                <a:xfrm>
                  <a:off x="3515678" y="2890838"/>
                  <a:ext cx="146193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smtClean="0">
                      <a:ln>
                        <a:noFill/>
                      </a:ln>
                      <a:solidFill>
                        <a:srgbClr val="000000"/>
                      </a:solidFill>
                      <a:effectLst/>
                      <a:latin typeface="Arial" pitchFamily="34" charset="0"/>
                      <a:cs typeface="Arial" pitchFamily="34" charset="0"/>
                    </a:rPr>
                    <a:t>Rapport élève/enseignant</a:t>
                  </a:r>
                  <a:endParaRPr kumimoji="0" lang="fr-FR" altLang="en-US" sz="1000" b="0" i="0" u="none" strike="noStrike" cap="none" normalizeH="0" baseline="0" dirty="0" smtClean="0">
                    <a:ln>
                      <a:noFill/>
                    </a:ln>
                    <a:solidFill>
                      <a:schemeClr val="tx1"/>
                    </a:solidFill>
                    <a:effectLst/>
                    <a:latin typeface="Arial" pitchFamily="34" charset="0"/>
                    <a:cs typeface="Arial" pitchFamily="34" charset="0"/>
                  </a:endParaRPr>
                </a:p>
              </p:txBody>
            </p:sp>
          </p:grpSp>
        </p:grpSp>
      </p:grpSp>
      <p:sp>
        <p:nvSpPr>
          <p:cNvPr id="356" name="bangladesh"/>
          <p:cNvSpPr/>
          <p:nvPr/>
        </p:nvSpPr>
        <p:spPr>
          <a:xfrm>
            <a:off x="5809811" y="2264860"/>
            <a:ext cx="153232" cy="3548736"/>
          </a:xfrm>
          <a:prstGeom prst="rect">
            <a:avLst/>
          </a:prstGeom>
          <a:solidFill>
            <a:srgbClr val="FFC000">
              <a:alpha val="1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tLang="ko-KR" dirty="0"/>
          </a:p>
        </p:txBody>
      </p:sp>
      <p:sp>
        <p:nvSpPr>
          <p:cNvPr id="357" name="Title 1"/>
          <p:cNvSpPr txBox="1">
            <a:spLocks/>
          </p:cNvSpPr>
          <p:nvPr/>
        </p:nvSpPr>
        <p:spPr bwMode="auto">
          <a:xfrm>
            <a:off x="504825" y="0"/>
            <a:ext cx="8229600" cy="4937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chemeClr val="tx2"/>
                </a:solidFill>
                <a:latin typeface="Calibri" pitchFamily="34" charset="0"/>
                <a:ea typeface="+mj-ea"/>
                <a:cs typeface="+mj-cs"/>
              </a:defRPr>
            </a:lvl1pPr>
            <a:lvl2pPr algn="l" rtl="0" eaLnBrk="0" fontAlgn="base" hangingPunct="0">
              <a:spcBef>
                <a:spcPct val="0"/>
              </a:spcBef>
              <a:spcAft>
                <a:spcPct val="0"/>
              </a:spcAft>
              <a:defRPr sz="3200">
                <a:solidFill>
                  <a:schemeClr val="tx2"/>
                </a:solidFill>
                <a:latin typeface="Calibri" pitchFamily="34" charset="0"/>
              </a:defRPr>
            </a:lvl2pPr>
            <a:lvl3pPr algn="l" rtl="0" eaLnBrk="0" fontAlgn="base" hangingPunct="0">
              <a:spcBef>
                <a:spcPct val="0"/>
              </a:spcBef>
              <a:spcAft>
                <a:spcPct val="0"/>
              </a:spcAft>
              <a:defRPr sz="3200">
                <a:solidFill>
                  <a:schemeClr val="tx2"/>
                </a:solidFill>
                <a:latin typeface="Calibri" pitchFamily="34" charset="0"/>
              </a:defRPr>
            </a:lvl3pPr>
            <a:lvl4pPr algn="l" rtl="0" eaLnBrk="0" fontAlgn="base" hangingPunct="0">
              <a:spcBef>
                <a:spcPct val="0"/>
              </a:spcBef>
              <a:spcAft>
                <a:spcPct val="0"/>
              </a:spcAft>
              <a:defRPr sz="3200">
                <a:solidFill>
                  <a:schemeClr val="tx2"/>
                </a:solidFill>
                <a:latin typeface="Calibri" pitchFamily="34" charset="0"/>
              </a:defRPr>
            </a:lvl4pPr>
            <a:lvl5pPr algn="l" rtl="0" eaLnBrk="0" fontAlgn="base" hangingPunct="0">
              <a:spcBef>
                <a:spcPct val="0"/>
              </a:spcBef>
              <a:spcAft>
                <a:spcPct val="0"/>
              </a:spcAft>
              <a:defRPr sz="32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hangingPunct="1">
              <a:defRPr/>
            </a:pPr>
            <a:r>
              <a:rPr lang="fr-FR" sz="2000" b="1" kern="1200" dirty="0" smtClean="0">
                <a:solidFill>
                  <a:schemeClr val="bg1"/>
                </a:solidFill>
              </a:rPr>
              <a:t>Stratégie 2 : Donner une bonne formation à tous les enseignants</a:t>
            </a:r>
            <a:endParaRPr lang="fr-FR" sz="2000" b="1" kern="1200" dirty="0">
              <a:solidFill>
                <a:schemeClr val="bg1"/>
              </a:solidFill>
            </a:endParaRPr>
          </a:p>
        </p:txBody>
      </p:sp>
      <p:pic>
        <p:nvPicPr>
          <p:cNvPr id="358" name="Picture 3"/>
          <p:cNvPicPr>
            <a:picLocks noChangeAspect="1" noChangeArrowheads="1"/>
          </p:cNvPicPr>
          <p:nvPr/>
        </p:nvPicPr>
        <p:blipFill>
          <a:blip r:embed="rId3" cstate="print"/>
          <a:srcRect/>
          <a:stretch>
            <a:fillRect/>
          </a:stretch>
        </p:blipFill>
        <p:spPr bwMode="auto">
          <a:xfrm>
            <a:off x="7944348" y="1"/>
            <a:ext cx="1202350" cy="1069200"/>
          </a:xfrm>
          <a:prstGeom prst="rect">
            <a:avLst/>
          </a:prstGeom>
          <a:noFill/>
          <a:ln w="9525">
            <a:noFill/>
            <a:miter lim="800000"/>
            <a:headEnd/>
            <a:tailEnd/>
          </a:ln>
        </p:spPr>
      </p:pic>
      <p:sp>
        <p:nvSpPr>
          <p:cNvPr id="359" name="Content Placeholder 2"/>
          <p:cNvSpPr>
            <a:spLocks noGrp="1"/>
          </p:cNvSpPr>
          <p:nvPr>
            <p:ph idx="1"/>
          </p:nvPr>
        </p:nvSpPr>
        <p:spPr>
          <a:xfrm>
            <a:off x="508620" y="571114"/>
            <a:ext cx="7628478" cy="796925"/>
          </a:xfrm>
        </p:spPr>
        <p:txBody>
          <a:bodyPr/>
          <a:lstStyle/>
          <a:p>
            <a:pPr marL="0" indent="0">
              <a:buFont typeface="Wingdings" pitchFamily="2" charset="2"/>
              <a:buNone/>
            </a:pPr>
            <a:r>
              <a:rPr lang="fr-FR" altLang="en-US" sz="2400" b="1" dirty="0" smtClean="0"/>
              <a:t>Dans un pays sur trois, moins des trois quarts des enseignants sont formés conformément aux normes nationales</a:t>
            </a:r>
          </a:p>
        </p:txBody>
      </p:sp>
    </p:spTree>
    <p:extLst>
      <p:ext uri="{BB962C8B-B14F-4D97-AF65-F5344CB8AC3E}">
        <p14:creationId xmlns:p14="http://schemas.microsoft.com/office/powerpoint/2010/main" val="266809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81"/>
                                        </p:tgtEl>
                                        <p:attrNameLst>
                                          <p:attrName>style.visibility</p:attrName>
                                        </p:attrNameLst>
                                      </p:cBhvr>
                                      <p:to>
                                        <p:strVal val="visible"/>
                                      </p:to>
                                    </p:set>
                                    <p:animEffect transition="in" filter="wipe(down)">
                                      <p:cBhvr>
                                        <p:cTn id="11" dur="500"/>
                                        <p:tgtEl>
                                          <p:spTgt spid="181"/>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356"/>
                                        </p:tgtEl>
                                        <p:attrNameLst>
                                          <p:attrName>style.visibility</p:attrName>
                                        </p:attrNameLst>
                                      </p:cBhvr>
                                      <p:to>
                                        <p:strVal val="visible"/>
                                      </p:to>
                                    </p:set>
                                    <p:animEffect transition="in" filter="box(in)">
                                      <p:cBhvr>
                                        <p:cTn id="16" dur="500"/>
                                        <p:tgtEl>
                                          <p:spTgt spid="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825" y="2720975"/>
            <a:ext cx="8485188" cy="4032250"/>
          </a:xfrm>
        </p:spPr>
        <p:txBody>
          <a:bodyPr>
            <a:normAutofit fontScale="70000" lnSpcReduction="20000"/>
          </a:bodyPr>
          <a:lstStyle/>
          <a:p>
            <a:pPr>
              <a:defRPr/>
            </a:pPr>
            <a:r>
              <a:rPr lang="fr-FR" dirty="0" smtClean="0">
                <a:solidFill>
                  <a:srgbClr val="000000"/>
                </a:solidFill>
              </a:rPr>
              <a:t>Les enseignants doivent avoir une bonne connaissance des matières enseignées</a:t>
            </a:r>
            <a:r>
              <a:rPr lang="fr-FR" dirty="0" smtClean="0"/>
              <a:t>. </a:t>
            </a:r>
          </a:p>
          <a:p>
            <a:pPr>
              <a:defRPr/>
            </a:pPr>
            <a:r>
              <a:rPr lang="fr-FR" dirty="0" smtClean="0"/>
              <a:t>Les enseignants doivent être à même de répondre aux besoins des personnes issues de milieux défavorisés.</a:t>
            </a:r>
          </a:p>
          <a:p>
            <a:pPr>
              <a:defRPr/>
            </a:pPr>
            <a:r>
              <a:rPr lang="fr-FR" dirty="0" smtClean="0"/>
              <a:t>Les enseignants doivent être formés à l’utilisation d’outils d’évaluation permettant de détecter et de résoudre à temps les difficultés d’apprentissage.</a:t>
            </a:r>
          </a:p>
          <a:p>
            <a:pPr>
              <a:defRPr/>
            </a:pPr>
            <a:r>
              <a:rPr lang="fr-FR" dirty="0" smtClean="0"/>
              <a:t>Les enseignants stagiaires doivent recevoir une formation pratique en classe et les nouveaux enseignants bénéficier du soutien de tuteurs.</a:t>
            </a:r>
          </a:p>
          <a:p>
            <a:pPr>
              <a:defRPr/>
            </a:pPr>
            <a:r>
              <a:rPr lang="fr-FR" altLang="en-US" sz="2900" dirty="0" smtClean="0"/>
              <a:t>La formation ne doit pas s’arrêter une fois les enseignants en poste. </a:t>
            </a:r>
          </a:p>
          <a:p>
            <a:pPr>
              <a:defRPr/>
            </a:pPr>
            <a:r>
              <a:rPr lang="fr-FR" dirty="0" smtClean="0"/>
              <a:t>Les formateurs des enseignants doivent </a:t>
            </a:r>
            <a:r>
              <a:rPr lang="fr-FR" dirty="0"/>
              <a:t>eux-mêmes être formés</a:t>
            </a:r>
            <a:r>
              <a:rPr lang="fr-FR" dirty="0" smtClean="0"/>
              <a:t>.</a:t>
            </a:r>
          </a:p>
          <a:p>
            <a:pPr>
              <a:defRPr/>
            </a:pPr>
            <a:endParaRPr lang="fr-FR" dirty="0"/>
          </a:p>
        </p:txBody>
      </p:sp>
      <p:sp>
        <p:nvSpPr>
          <p:cNvPr id="2" name="Title 1"/>
          <p:cNvSpPr>
            <a:spLocks noGrp="1"/>
          </p:cNvSpPr>
          <p:nvPr>
            <p:ph type="title" idx="4294967295"/>
          </p:nvPr>
        </p:nvSpPr>
        <p:spPr>
          <a:xfrm>
            <a:off x="914400" y="-84138"/>
            <a:ext cx="8229600" cy="1143001"/>
          </a:xfrm>
        </p:spPr>
        <p:txBody>
          <a:bodyPr>
            <a:normAutofit/>
          </a:bodyPr>
          <a:lstStyle/>
          <a:p>
            <a:pPr>
              <a:defRPr/>
            </a:pPr>
            <a:r>
              <a:rPr lang="fr-FR" sz="2800" b="1" kern="1200" dirty="0" smtClean="0">
                <a:solidFill>
                  <a:schemeClr val="bg1"/>
                </a:solidFill>
              </a:rPr>
              <a:t>Recommandations politiques</a:t>
            </a:r>
            <a:r>
              <a:rPr lang="fr-FR" dirty="0" smtClean="0">
                <a:solidFill>
                  <a:schemeClr val="bg1"/>
                </a:solidFill>
              </a:rPr>
              <a:t/>
            </a:r>
            <a:br>
              <a:rPr lang="fr-FR" dirty="0" smtClean="0">
                <a:solidFill>
                  <a:schemeClr val="bg1"/>
                </a:solidFill>
              </a:rPr>
            </a:br>
            <a:endParaRPr lang="fr-FR" dirty="0">
              <a:solidFill>
                <a:schemeClr val="bg1"/>
              </a:solidFill>
            </a:endParaRPr>
          </a:p>
        </p:txBody>
      </p:sp>
      <p:pic>
        <p:nvPicPr>
          <p:cNvPr id="24580" name="Picture 4"/>
          <p:cNvPicPr>
            <a:picLocks noChangeAspect="1" noChangeArrowheads="1"/>
          </p:cNvPicPr>
          <p:nvPr/>
        </p:nvPicPr>
        <p:blipFill>
          <a:blip r:embed="rId3" cstate="print"/>
          <a:srcRect/>
          <a:stretch>
            <a:fillRect/>
          </a:stretch>
        </p:blipFill>
        <p:spPr bwMode="auto">
          <a:xfrm>
            <a:off x="504825" y="604838"/>
            <a:ext cx="2379663" cy="2116137"/>
          </a:xfrm>
          <a:prstGeom prst="rect">
            <a:avLst/>
          </a:prstGeom>
          <a:noFill/>
          <a:ln w="9525">
            <a:noFill/>
            <a:miter lim="800000"/>
            <a:headEnd/>
            <a:tailEnd/>
          </a:ln>
        </p:spPr>
      </p:pic>
      <p:sp>
        <p:nvSpPr>
          <p:cNvPr id="6" name="Content Placeholder 2"/>
          <p:cNvSpPr txBox="1">
            <a:spLocks/>
          </p:cNvSpPr>
          <p:nvPr/>
        </p:nvSpPr>
        <p:spPr bwMode="auto">
          <a:xfrm>
            <a:off x="3271838" y="657225"/>
            <a:ext cx="5872162" cy="1952625"/>
          </a:xfrm>
          <a:prstGeom prst="rect">
            <a:avLst/>
          </a:prstGeom>
          <a:noFill/>
          <a:ln w="9525">
            <a:noFill/>
            <a:miter lim="800000"/>
            <a:headEnd/>
            <a:tailEnd/>
          </a:ln>
        </p:spPr>
        <p:txBody>
          <a:bodyPr>
            <a:normAutofit fontScale="92500" lnSpcReduction="10000"/>
          </a:bodyPr>
          <a:lstStyle>
            <a:lvl1pPr marL="342900" indent="-342900" algn="l" rtl="0" eaLnBrk="0" fontAlgn="base" hangingPunct="0">
              <a:spcBef>
                <a:spcPts val="1200"/>
              </a:spcBef>
              <a:spcAft>
                <a:spcPts val="600"/>
              </a:spcAft>
              <a:buClr>
                <a:srgbClr val="7030A0"/>
              </a:buClr>
              <a:buFont typeface="Wingdings" pitchFamily="2" charset="2"/>
              <a:buChar char="§"/>
              <a:defRPr sz="2800">
                <a:solidFill>
                  <a:schemeClr val="tx1"/>
                </a:solidFill>
                <a:latin typeface="Calibri" pitchFamily="34" charset="0"/>
                <a:ea typeface="+mn-ea"/>
                <a:cs typeface="+mn-cs"/>
              </a:defRPr>
            </a:lvl1pPr>
            <a:lvl2pPr marL="742950" indent="-285750" algn="l" rtl="0" eaLnBrk="0" fontAlgn="base" hangingPunct="0">
              <a:spcBef>
                <a:spcPct val="20000"/>
              </a:spcBef>
              <a:spcAft>
                <a:spcPts val="600"/>
              </a:spcAft>
              <a:buClr>
                <a:srgbClr val="009999"/>
              </a:buClr>
              <a:buSzPct val="75000"/>
              <a:buFont typeface="Wingdings" pitchFamily="2" charset="2"/>
              <a:buChar char="Ø"/>
              <a:defRPr sz="2600">
                <a:solidFill>
                  <a:schemeClr val="tx1"/>
                </a:solidFill>
                <a:latin typeface="Calibri" pitchFamily="34" charset="0"/>
              </a:defRPr>
            </a:lvl2pPr>
            <a:lvl3pPr marL="1143000" indent="-228600" algn="l" rtl="0" eaLnBrk="0" fontAlgn="base" hangingPunct="0">
              <a:spcBef>
                <a:spcPct val="20000"/>
              </a:spcBef>
              <a:spcAft>
                <a:spcPts val="600"/>
              </a:spcAft>
              <a:buClr>
                <a:srgbClr val="7030A0"/>
              </a:buClr>
              <a:buChar char="•"/>
              <a:defRPr sz="2400">
                <a:solidFill>
                  <a:schemeClr val="tx1"/>
                </a:solidFill>
                <a:latin typeface="Calibri" pitchFamily="34" charset="0"/>
              </a:defRPr>
            </a:lvl3pPr>
            <a:lvl4pPr marL="1600200" indent="-228600" algn="l" rtl="0" eaLnBrk="0" fontAlgn="base" hangingPunct="0">
              <a:spcBef>
                <a:spcPct val="20000"/>
              </a:spcBef>
              <a:spcAft>
                <a:spcPct val="0"/>
              </a:spcAft>
              <a:buClr>
                <a:srgbClr val="6600CC"/>
              </a:buClr>
              <a:buChar char="–"/>
              <a:defRPr sz="2000">
                <a:solidFill>
                  <a:schemeClr val="tx1"/>
                </a:solidFill>
                <a:latin typeface="Calibri" pitchFamily="34" charset="0"/>
              </a:defRPr>
            </a:lvl4pPr>
            <a:lvl5pPr marL="2057400" indent="-228600" algn="l" rtl="0" eaLnBrk="0" fontAlgn="base" hangingPunct="0">
              <a:spcBef>
                <a:spcPct val="20000"/>
              </a:spcBef>
              <a:spcAft>
                <a:spcPct val="0"/>
              </a:spcAft>
              <a:buClr>
                <a:srgbClr val="6600CC"/>
              </a:buClr>
              <a:buChar char="»"/>
              <a:defRPr sz="2000">
                <a:solidFill>
                  <a:schemeClr val="tx1"/>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 typeface="Wingdings" pitchFamily="2" charset="2"/>
              <a:buNone/>
              <a:defRPr/>
            </a:pPr>
            <a:r>
              <a:rPr lang="fr-FR" sz="3600" b="1" dirty="0" smtClean="0">
                <a:solidFill>
                  <a:srgbClr val="C92957"/>
                </a:solidFill>
              </a:rPr>
              <a:t>Les responsables politiques doivent offrir une formation initiale et une formation continue de bonne qualité</a:t>
            </a:r>
            <a:endParaRPr lang="fr-FR" sz="3500" kern="0" dirty="0" smtClean="0">
              <a:solidFill>
                <a:srgbClr val="C92957"/>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Content Placeholder 3"/>
          <p:cNvPicPr>
            <a:picLocks noGrp="1"/>
          </p:cNvPicPr>
          <p:nvPr>
            <p:ph idx="1"/>
          </p:nvPr>
        </p:nvPicPr>
        <p:blipFill>
          <a:blip r:embed="rId3" cstate="print"/>
          <a:srcRect/>
          <a:stretch>
            <a:fillRect/>
          </a:stretch>
        </p:blipFill>
        <p:spPr>
          <a:xfrm>
            <a:off x="493713" y="2085975"/>
            <a:ext cx="3825875" cy="3540125"/>
          </a:xfrm>
        </p:spPr>
      </p:pic>
      <p:sp>
        <p:nvSpPr>
          <p:cNvPr id="2" name="Title 1"/>
          <p:cNvSpPr>
            <a:spLocks noGrp="1"/>
          </p:cNvSpPr>
          <p:nvPr>
            <p:ph type="title" idx="4294967295"/>
          </p:nvPr>
        </p:nvSpPr>
        <p:spPr>
          <a:xfrm>
            <a:off x="391938" y="-356988"/>
            <a:ext cx="9040812" cy="1143001"/>
          </a:xfrm>
        </p:spPr>
        <p:txBody>
          <a:bodyPr>
            <a:normAutofit/>
          </a:bodyPr>
          <a:lstStyle/>
          <a:p>
            <a:pPr eaLnBrk="1" hangingPunct="1">
              <a:defRPr/>
            </a:pPr>
            <a:r>
              <a:rPr lang="fr-FR" sz="2000" b="1" kern="1200" spc="-20" dirty="0" smtClean="0">
                <a:solidFill>
                  <a:schemeClr val="bg1"/>
                </a:solidFill>
              </a:rPr>
              <a:t>Stratégie 3 : Affecter les enseignants de façon à toucher les personnes défavorisées</a:t>
            </a:r>
            <a:endParaRPr lang="fr-FR" sz="2000" b="1" kern="1200" spc="-20" dirty="0">
              <a:solidFill>
                <a:schemeClr val="bg1"/>
              </a:solidFill>
            </a:endParaRPr>
          </a:p>
        </p:txBody>
      </p:sp>
      <p:sp>
        <p:nvSpPr>
          <p:cNvPr id="25604" name="Rectangle 5"/>
          <p:cNvSpPr>
            <a:spLocks noChangeArrowheads="1"/>
          </p:cNvSpPr>
          <p:nvPr/>
        </p:nvSpPr>
        <p:spPr bwMode="auto">
          <a:xfrm>
            <a:off x="4419600" y="2225675"/>
            <a:ext cx="4572000" cy="3785652"/>
          </a:xfrm>
          <a:prstGeom prst="rect">
            <a:avLst/>
          </a:prstGeom>
          <a:noFill/>
          <a:ln w="9525">
            <a:noFill/>
            <a:miter lim="800000"/>
            <a:headEnd/>
            <a:tailEnd/>
          </a:ln>
        </p:spPr>
        <p:txBody>
          <a:bodyPr>
            <a:spAutoFit/>
          </a:bodyPr>
          <a:lstStyle/>
          <a:p>
            <a:pPr marL="514350" indent="-514350">
              <a:buClr>
                <a:srgbClr val="C92957"/>
              </a:buClr>
              <a:buSzPct val="150000"/>
              <a:buFontTx/>
              <a:buAutoNum type="arabicPeriod"/>
            </a:pPr>
            <a:r>
              <a:rPr lang="fr-FR" altLang="en-US" sz="3000" b="1" dirty="0" smtClean="0">
                <a:latin typeface="Calibri" pitchFamily="34" charset="0"/>
              </a:rPr>
              <a:t>Le préjugé pro-urbain</a:t>
            </a:r>
          </a:p>
          <a:p>
            <a:pPr marL="514350" indent="-514350">
              <a:buClr>
                <a:srgbClr val="C92957"/>
              </a:buClr>
              <a:buSzPct val="150000"/>
              <a:buFontTx/>
              <a:buAutoNum type="arabicPeriod"/>
            </a:pPr>
            <a:endParaRPr lang="fr-FR" altLang="en-US" sz="3000" b="1" dirty="0" smtClean="0">
              <a:latin typeface="Calibri" pitchFamily="34" charset="0"/>
            </a:endParaRPr>
          </a:p>
          <a:p>
            <a:pPr marL="514350" indent="-514350">
              <a:buClr>
                <a:srgbClr val="C92957"/>
              </a:buClr>
              <a:buSzPct val="150000"/>
              <a:buFontTx/>
              <a:buAutoNum type="arabicPeriod"/>
            </a:pPr>
            <a:r>
              <a:rPr lang="fr-FR" altLang="en-US" sz="3000" b="1" dirty="0" smtClean="0">
                <a:latin typeface="Calibri" pitchFamily="34" charset="0"/>
              </a:rPr>
              <a:t>L’origine ethnique et la langue</a:t>
            </a:r>
          </a:p>
          <a:p>
            <a:pPr marL="514350" indent="-514350">
              <a:buClr>
                <a:srgbClr val="C92957"/>
              </a:buClr>
              <a:buSzPct val="150000"/>
              <a:buFontTx/>
              <a:buAutoNum type="arabicPeriod"/>
            </a:pPr>
            <a:endParaRPr lang="fr-FR" altLang="en-US" sz="3000" b="1" dirty="0" smtClean="0">
              <a:latin typeface="Calibri" pitchFamily="34" charset="0"/>
            </a:endParaRPr>
          </a:p>
          <a:p>
            <a:pPr marL="514350" indent="-514350">
              <a:buClr>
                <a:srgbClr val="C92957"/>
              </a:buClr>
              <a:buSzPct val="150000"/>
              <a:buFontTx/>
              <a:buAutoNum type="arabicPeriod"/>
            </a:pPr>
            <a:r>
              <a:rPr lang="fr-FR" altLang="en-US" sz="3000" b="1" dirty="0" smtClean="0">
                <a:latin typeface="Calibri" pitchFamily="34" charset="0"/>
              </a:rPr>
              <a:t>Le genre</a:t>
            </a:r>
          </a:p>
          <a:p>
            <a:pPr marL="514350" indent="-514350">
              <a:buClr>
                <a:srgbClr val="C92957"/>
              </a:buClr>
              <a:buSzPct val="150000"/>
              <a:buFontTx/>
              <a:buAutoNum type="arabicPeriod"/>
            </a:pPr>
            <a:endParaRPr lang="fr-FR" altLang="en-US" sz="3000" b="1" dirty="0" smtClean="0">
              <a:latin typeface="Calibri" pitchFamily="34" charset="0"/>
            </a:endParaRPr>
          </a:p>
          <a:p>
            <a:pPr marL="514350" indent="-514350">
              <a:buClr>
                <a:srgbClr val="C92957"/>
              </a:buClr>
              <a:buSzPct val="150000"/>
              <a:buFontTx/>
              <a:buAutoNum type="arabicPeriod"/>
            </a:pPr>
            <a:r>
              <a:rPr lang="fr-FR" altLang="en-US" sz="3000" b="1" dirty="0" smtClean="0">
                <a:latin typeface="Calibri" pitchFamily="34" charset="0"/>
              </a:rPr>
              <a:t>Les matières</a:t>
            </a:r>
            <a:endParaRPr lang="fr-FR" altLang="en-US" sz="3000" b="1" dirty="0">
              <a:latin typeface="Calibri" pitchFamily="34" charset="0"/>
            </a:endParaRPr>
          </a:p>
        </p:txBody>
      </p:sp>
      <p:sp>
        <p:nvSpPr>
          <p:cNvPr id="7" name="Title 1"/>
          <p:cNvSpPr txBox="1">
            <a:spLocks/>
          </p:cNvSpPr>
          <p:nvPr/>
        </p:nvSpPr>
        <p:spPr>
          <a:xfrm>
            <a:off x="493713" y="766763"/>
            <a:ext cx="8497887" cy="1143000"/>
          </a:xfrm>
          <a:prstGeom prst="rect">
            <a:avLst/>
          </a:prstGeom>
        </p:spPr>
        <p:txBody>
          <a:bodyPr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fr-FR" sz="4800" b="1" dirty="0" smtClean="0">
                <a:latin typeface="Calibri" panose="020F0502020204030204" pitchFamily="34" charset="0"/>
              </a:rPr>
              <a:t>La répartition inégale des enseignants est influencée par quatre grands facteurs</a:t>
            </a:r>
            <a:r>
              <a:rPr lang="fr-FR" b="1" dirty="0" smtClean="0"/>
              <a:t/>
            </a:r>
            <a:br>
              <a:rPr lang="fr-FR" b="1" dirty="0" smtClean="0"/>
            </a:br>
            <a:endParaRPr lang="fr-FR"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509588" y="3457575"/>
            <a:ext cx="8229600" cy="4525963"/>
          </a:xfrm>
        </p:spPr>
        <p:txBody>
          <a:bodyPr/>
          <a:lstStyle/>
          <a:p>
            <a:r>
              <a:rPr lang="fr-FR" altLang="en-US" dirty="0" smtClean="0"/>
              <a:t>Des mesures incitatives doivent encourager les enseignants à travailler dans les zones isolées. </a:t>
            </a:r>
          </a:p>
          <a:p>
            <a:r>
              <a:rPr lang="fr-FR" altLang="en-US" dirty="0" smtClean="0"/>
              <a:t>Le recrutement local d’enseignants contribue à faire en sorte qu’un nombre suffisant d’entre eux travaillent dans les zones difficiles.</a:t>
            </a:r>
          </a:p>
        </p:txBody>
      </p:sp>
      <p:sp>
        <p:nvSpPr>
          <p:cNvPr id="5" name="Title 1"/>
          <p:cNvSpPr>
            <a:spLocks noGrp="1"/>
          </p:cNvSpPr>
          <p:nvPr>
            <p:ph type="title" idx="4294967295"/>
          </p:nvPr>
        </p:nvSpPr>
        <p:spPr>
          <a:xfrm>
            <a:off x="413875" y="-96838"/>
            <a:ext cx="8229600" cy="1143001"/>
          </a:xfrm>
        </p:spPr>
        <p:txBody>
          <a:bodyPr>
            <a:normAutofit/>
          </a:bodyPr>
          <a:lstStyle/>
          <a:p>
            <a:pPr>
              <a:defRPr/>
            </a:pPr>
            <a:r>
              <a:rPr lang="fr-FR" sz="2800" b="1" kern="1200" dirty="0" smtClean="0">
                <a:solidFill>
                  <a:schemeClr val="bg1"/>
                </a:solidFill>
              </a:rPr>
              <a:t>Recommandations politiques</a:t>
            </a:r>
            <a:r>
              <a:rPr lang="fr-FR" dirty="0" smtClean="0">
                <a:solidFill>
                  <a:schemeClr val="bg1"/>
                </a:solidFill>
              </a:rPr>
              <a:t/>
            </a:r>
            <a:br>
              <a:rPr lang="fr-FR" dirty="0" smtClean="0">
                <a:solidFill>
                  <a:schemeClr val="bg1"/>
                </a:solidFill>
              </a:rPr>
            </a:br>
            <a:endParaRPr lang="fr-FR" dirty="0">
              <a:solidFill>
                <a:schemeClr val="bg1"/>
              </a:solidFill>
            </a:endParaRPr>
          </a:p>
        </p:txBody>
      </p:sp>
      <p:sp>
        <p:nvSpPr>
          <p:cNvPr id="27652" name="Content Placeholder 2"/>
          <p:cNvSpPr txBox="1">
            <a:spLocks/>
          </p:cNvSpPr>
          <p:nvPr/>
        </p:nvSpPr>
        <p:spPr bwMode="auto">
          <a:xfrm>
            <a:off x="3814763" y="847726"/>
            <a:ext cx="4845050" cy="2389187"/>
          </a:xfrm>
          <a:prstGeom prst="rect">
            <a:avLst/>
          </a:prstGeom>
          <a:noFill/>
          <a:ln w="9525">
            <a:noFill/>
            <a:miter lim="800000"/>
            <a:headEnd/>
            <a:tailEnd/>
          </a:ln>
        </p:spPr>
        <p:txBody>
          <a:bodyPr/>
          <a:lstStyle/>
          <a:p>
            <a:pPr eaLnBrk="0" hangingPunct="0">
              <a:spcBef>
                <a:spcPts val="1200"/>
              </a:spcBef>
              <a:spcAft>
                <a:spcPts val="600"/>
              </a:spcAft>
              <a:buClr>
                <a:srgbClr val="7030A0"/>
              </a:buClr>
              <a:buFont typeface="Wingdings" pitchFamily="2" charset="2"/>
              <a:buNone/>
            </a:pPr>
            <a:r>
              <a:rPr lang="fr-FR" altLang="en-US" sz="3200" b="1" dirty="0" smtClean="0">
                <a:solidFill>
                  <a:srgbClr val="C92957"/>
                </a:solidFill>
                <a:latin typeface="Calibri" pitchFamily="34" charset="0"/>
              </a:rPr>
              <a:t>Les responsables politiques doivent affecter les meilleurs enseignants là où leur présence est la plus nécessaire</a:t>
            </a:r>
            <a:endParaRPr lang="fr-FR" altLang="en-US" sz="3200" dirty="0">
              <a:solidFill>
                <a:srgbClr val="C92957"/>
              </a:solidFill>
              <a:latin typeface="Calibri" pitchFamily="34" charset="0"/>
            </a:endParaRPr>
          </a:p>
        </p:txBody>
      </p:sp>
      <p:pic>
        <p:nvPicPr>
          <p:cNvPr id="27653" name="Content Placeholder 3"/>
          <p:cNvPicPr>
            <a:picLocks/>
          </p:cNvPicPr>
          <p:nvPr/>
        </p:nvPicPr>
        <p:blipFill>
          <a:blip r:embed="rId3" cstate="print"/>
          <a:srcRect/>
          <a:stretch>
            <a:fillRect/>
          </a:stretch>
        </p:blipFill>
        <p:spPr bwMode="auto">
          <a:xfrm>
            <a:off x="788988" y="506413"/>
            <a:ext cx="3025775" cy="273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Content Placeholder 3"/>
          <p:cNvPicPr>
            <a:picLocks noGrp="1"/>
          </p:cNvPicPr>
          <p:nvPr>
            <p:ph idx="1"/>
          </p:nvPr>
        </p:nvPicPr>
        <p:blipFill>
          <a:blip r:embed="rId3" cstate="print"/>
          <a:srcRect/>
          <a:stretch>
            <a:fillRect/>
          </a:stretch>
        </p:blipFill>
        <p:spPr>
          <a:xfrm>
            <a:off x="7941600" y="0"/>
            <a:ext cx="1202400" cy="1069200"/>
          </a:xfrm>
        </p:spPr>
      </p:pic>
      <p:sp>
        <p:nvSpPr>
          <p:cNvPr id="2" name="Title 1"/>
          <p:cNvSpPr>
            <a:spLocks noGrp="1"/>
          </p:cNvSpPr>
          <p:nvPr>
            <p:ph type="title" idx="4294967295"/>
          </p:nvPr>
        </p:nvSpPr>
        <p:spPr>
          <a:xfrm>
            <a:off x="336875" y="-350438"/>
            <a:ext cx="8229600" cy="1143001"/>
          </a:xfrm>
        </p:spPr>
        <p:txBody>
          <a:bodyPr>
            <a:normAutofit/>
          </a:bodyPr>
          <a:lstStyle/>
          <a:p>
            <a:pPr eaLnBrk="1" hangingPunct="1">
              <a:defRPr/>
            </a:pPr>
            <a:r>
              <a:rPr lang="fr-FR" sz="1800" b="1" kern="1200" spc="-20" dirty="0" smtClean="0">
                <a:solidFill>
                  <a:schemeClr val="bg1"/>
                </a:solidFill>
                <a:cs typeface="Arial" panose="020B0604020202020204" pitchFamily="34" charset="0"/>
              </a:rPr>
              <a:t>Stratégie 4 : mettre en place des mesures incitatives pour retenir les enseignants</a:t>
            </a:r>
            <a:endParaRPr lang="fr-FR" sz="1800" b="1" kern="1200" spc="-20" dirty="0">
              <a:solidFill>
                <a:schemeClr val="bg1"/>
              </a:solidFill>
              <a:cs typeface="Arial" panose="020B0604020202020204" pitchFamily="34" charset="0"/>
            </a:endParaRPr>
          </a:p>
        </p:txBody>
      </p:sp>
      <p:sp>
        <p:nvSpPr>
          <p:cNvPr id="10" name="AutoShape 4"/>
          <p:cNvSpPr>
            <a:spLocks noChangeAspect="1" noChangeArrowheads="1" noTextEdit="1"/>
          </p:cNvSpPr>
          <p:nvPr/>
        </p:nvSpPr>
        <p:spPr bwMode="auto">
          <a:xfrm>
            <a:off x="1093788" y="976313"/>
            <a:ext cx="4130675"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800" dirty="0">
              <a:latin typeface="Arial" panose="020B0604020202020204" pitchFamily="34" charset="0"/>
              <a:cs typeface="Arial" panose="020B0604020202020204" pitchFamily="34" charset="0"/>
            </a:endParaRPr>
          </a:p>
        </p:txBody>
      </p:sp>
      <p:grpSp>
        <p:nvGrpSpPr>
          <p:cNvPr id="28689" name="Group 28688"/>
          <p:cNvGrpSpPr/>
          <p:nvPr/>
        </p:nvGrpSpPr>
        <p:grpSpPr>
          <a:xfrm>
            <a:off x="409575" y="1109305"/>
            <a:ext cx="6040750" cy="5724319"/>
            <a:chOff x="368301" y="975519"/>
            <a:chExt cx="6040750" cy="5858237"/>
          </a:xfrm>
        </p:grpSpPr>
        <p:cxnSp>
          <p:nvCxnSpPr>
            <p:cNvPr id="5" name="Straight Connector 4"/>
            <p:cNvCxnSpPr/>
            <p:nvPr/>
          </p:nvCxnSpPr>
          <p:spPr>
            <a:xfrm flipH="1" flipV="1">
              <a:off x="2581275" y="975519"/>
              <a:ext cx="19050" cy="51300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6"/>
            <p:cNvSpPr>
              <a:spLocks noChangeArrowheads="1"/>
            </p:cNvSpPr>
            <p:nvPr/>
          </p:nvSpPr>
          <p:spPr bwMode="auto">
            <a:xfrm>
              <a:off x="1093788" y="976313"/>
              <a:ext cx="4130675" cy="53959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800" dirty="0">
                <a:latin typeface="Arial" panose="020B0604020202020204" pitchFamily="34" charset="0"/>
                <a:cs typeface="Arial" panose="020B0604020202020204" pitchFamily="34" charset="0"/>
              </a:endParaRPr>
            </a:p>
          </p:txBody>
        </p:sp>
        <p:sp>
          <p:nvSpPr>
            <p:cNvPr id="12" name="Rectangle 7"/>
            <p:cNvSpPr>
              <a:spLocks noChangeArrowheads="1"/>
            </p:cNvSpPr>
            <p:nvPr/>
          </p:nvSpPr>
          <p:spPr bwMode="auto">
            <a:xfrm>
              <a:off x="1819589" y="1062038"/>
              <a:ext cx="4589462" cy="50752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800" dirty="0">
                <a:latin typeface="Arial" panose="020B0604020202020204" pitchFamily="34" charset="0"/>
                <a:cs typeface="Arial" panose="020B0604020202020204" pitchFamily="34" charset="0"/>
              </a:endParaRPr>
            </a:p>
          </p:txBody>
        </p:sp>
        <p:sp>
          <p:nvSpPr>
            <p:cNvPr id="13" name="Freeform 8"/>
            <p:cNvSpPr>
              <a:spLocks noEditPoints="1"/>
            </p:cNvSpPr>
            <p:nvPr/>
          </p:nvSpPr>
          <p:spPr bwMode="auto">
            <a:xfrm>
              <a:off x="2116138" y="5518150"/>
              <a:ext cx="2114550" cy="558800"/>
            </a:xfrm>
            <a:custGeom>
              <a:avLst/>
              <a:gdLst>
                <a:gd name="T0" fmla="*/ 0 w 1332"/>
                <a:gd name="T1" fmla="*/ 320 h 352"/>
                <a:gd name="T2" fmla="*/ 1332 w 1332"/>
                <a:gd name="T3" fmla="*/ 320 h 352"/>
                <a:gd name="T4" fmla="*/ 1332 w 1332"/>
                <a:gd name="T5" fmla="*/ 352 h 352"/>
                <a:gd name="T6" fmla="*/ 0 w 1332"/>
                <a:gd name="T7" fmla="*/ 352 h 352"/>
                <a:gd name="T8" fmla="*/ 0 w 1332"/>
                <a:gd name="T9" fmla="*/ 320 h 352"/>
                <a:gd name="T10" fmla="*/ 0 w 1332"/>
                <a:gd name="T11" fmla="*/ 240 h 352"/>
                <a:gd name="T12" fmla="*/ 1256 w 1332"/>
                <a:gd name="T13" fmla="*/ 240 h 352"/>
                <a:gd name="T14" fmla="*/ 1256 w 1332"/>
                <a:gd name="T15" fmla="*/ 272 h 352"/>
                <a:gd name="T16" fmla="*/ 0 w 1332"/>
                <a:gd name="T17" fmla="*/ 272 h 352"/>
                <a:gd name="T18" fmla="*/ 0 w 1332"/>
                <a:gd name="T19" fmla="*/ 240 h 352"/>
                <a:gd name="T20" fmla="*/ 0 w 1332"/>
                <a:gd name="T21" fmla="*/ 160 h 352"/>
                <a:gd name="T22" fmla="*/ 1155 w 1332"/>
                <a:gd name="T23" fmla="*/ 160 h 352"/>
                <a:gd name="T24" fmla="*/ 1155 w 1332"/>
                <a:gd name="T25" fmla="*/ 192 h 352"/>
                <a:gd name="T26" fmla="*/ 0 w 1332"/>
                <a:gd name="T27" fmla="*/ 192 h 352"/>
                <a:gd name="T28" fmla="*/ 0 w 1332"/>
                <a:gd name="T29" fmla="*/ 160 h 352"/>
                <a:gd name="T30" fmla="*/ 0 w 1332"/>
                <a:gd name="T31" fmla="*/ 80 h 352"/>
                <a:gd name="T32" fmla="*/ 980 w 1332"/>
                <a:gd name="T33" fmla="*/ 80 h 352"/>
                <a:gd name="T34" fmla="*/ 980 w 1332"/>
                <a:gd name="T35" fmla="*/ 112 h 352"/>
                <a:gd name="T36" fmla="*/ 0 w 1332"/>
                <a:gd name="T37" fmla="*/ 112 h 352"/>
                <a:gd name="T38" fmla="*/ 0 w 1332"/>
                <a:gd name="T39" fmla="*/ 80 h 352"/>
                <a:gd name="T40" fmla="*/ 0 w 1332"/>
                <a:gd name="T41" fmla="*/ 0 h 352"/>
                <a:gd name="T42" fmla="*/ 968 w 1332"/>
                <a:gd name="T43" fmla="*/ 0 h 352"/>
                <a:gd name="T44" fmla="*/ 968 w 1332"/>
                <a:gd name="T45" fmla="*/ 32 h 352"/>
                <a:gd name="T46" fmla="*/ 0 w 1332"/>
                <a:gd name="T47" fmla="*/ 32 h 352"/>
                <a:gd name="T48" fmla="*/ 0 w 1332"/>
                <a:gd name="T49"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32" h="352">
                  <a:moveTo>
                    <a:pt x="0" y="320"/>
                  </a:moveTo>
                  <a:lnTo>
                    <a:pt x="1332" y="320"/>
                  </a:lnTo>
                  <a:lnTo>
                    <a:pt x="1332" y="352"/>
                  </a:lnTo>
                  <a:lnTo>
                    <a:pt x="0" y="352"/>
                  </a:lnTo>
                  <a:lnTo>
                    <a:pt x="0" y="320"/>
                  </a:lnTo>
                  <a:close/>
                  <a:moveTo>
                    <a:pt x="0" y="240"/>
                  </a:moveTo>
                  <a:lnTo>
                    <a:pt x="1256" y="240"/>
                  </a:lnTo>
                  <a:lnTo>
                    <a:pt x="1256" y="272"/>
                  </a:lnTo>
                  <a:lnTo>
                    <a:pt x="0" y="272"/>
                  </a:lnTo>
                  <a:lnTo>
                    <a:pt x="0" y="240"/>
                  </a:lnTo>
                  <a:close/>
                  <a:moveTo>
                    <a:pt x="0" y="160"/>
                  </a:moveTo>
                  <a:lnTo>
                    <a:pt x="1155" y="160"/>
                  </a:lnTo>
                  <a:lnTo>
                    <a:pt x="1155" y="192"/>
                  </a:lnTo>
                  <a:lnTo>
                    <a:pt x="0" y="192"/>
                  </a:lnTo>
                  <a:lnTo>
                    <a:pt x="0" y="160"/>
                  </a:lnTo>
                  <a:close/>
                  <a:moveTo>
                    <a:pt x="0" y="80"/>
                  </a:moveTo>
                  <a:lnTo>
                    <a:pt x="980" y="80"/>
                  </a:lnTo>
                  <a:lnTo>
                    <a:pt x="980" y="112"/>
                  </a:lnTo>
                  <a:lnTo>
                    <a:pt x="0" y="112"/>
                  </a:lnTo>
                  <a:lnTo>
                    <a:pt x="0" y="80"/>
                  </a:lnTo>
                  <a:close/>
                  <a:moveTo>
                    <a:pt x="0" y="0"/>
                  </a:moveTo>
                  <a:lnTo>
                    <a:pt x="968" y="0"/>
                  </a:lnTo>
                  <a:lnTo>
                    <a:pt x="968" y="32"/>
                  </a:lnTo>
                  <a:lnTo>
                    <a:pt x="0" y="32"/>
                  </a:lnTo>
                  <a:lnTo>
                    <a:pt x="0" y="0"/>
                  </a:lnTo>
                  <a:close/>
                </a:path>
              </a:pathLst>
            </a:custGeom>
            <a:solidFill>
              <a:srgbClr val="9537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800" dirty="0">
                <a:latin typeface="Arial" panose="020B0604020202020204" pitchFamily="34" charset="0"/>
                <a:cs typeface="Arial" panose="020B0604020202020204" pitchFamily="34" charset="0"/>
              </a:endParaRPr>
            </a:p>
          </p:txBody>
        </p:sp>
        <p:sp>
          <p:nvSpPr>
            <p:cNvPr id="14" name="Freeform 9"/>
            <p:cNvSpPr>
              <a:spLocks noEditPoints="1"/>
            </p:cNvSpPr>
            <p:nvPr/>
          </p:nvSpPr>
          <p:spPr bwMode="auto">
            <a:xfrm>
              <a:off x="2116138" y="4884738"/>
              <a:ext cx="1408113" cy="557212"/>
            </a:xfrm>
            <a:custGeom>
              <a:avLst/>
              <a:gdLst>
                <a:gd name="T0" fmla="*/ 0 w 887"/>
                <a:gd name="T1" fmla="*/ 319 h 351"/>
                <a:gd name="T2" fmla="*/ 887 w 887"/>
                <a:gd name="T3" fmla="*/ 319 h 351"/>
                <a:gd name="T4" fmla="*/ 887 w 887"/>
                <a:gd name="T5" fmla="*/ 351 h 351"/>
                <a:gd name="T6" fmla="*/ 0 w 887"/>
                <a:gd name="T7" fmla="*/ 351 h 351"/>
                <a:gd name="T8" fmla="*/ 0 w 887"/>
                <a:gd name="T9" fmla="*/ 319 h 351"/>
                <a:gd name="T10" fmla="*/ 0 w 887"/>
                <a:gd name="T11" fmla="*/ 239 h 351"/>
                <a:gd name="T12" fmla="*/ 886 w 887"/>
                <a:gd name="T13" fmla="*/ 239 h 351"/>
                <a:gd name="T14" fmla="*/ 886 w 887"/>
                <a:gd name="T15" fmla="*/ 271 h 351"/>
                <a:gd name="T16" fmla="*/ 0 w 887"/>
                <a:gd name="T17" fmla="*/ 271 h 351"/>
                <a:gd name="T18" fmla="*/ 0 w 887"/>
                <a:gd name="T19" fmla="*/ 239 h 351"/>
                <a:gd name="T20" fmla="*/ 0 w 887"/>
                <a:gd name="T21" fmla="*/ 160 h 351"/>
                <a:gd name="T22" fmla="*/ 884 w 887"/>
                <a:gd name="T23" fmla="*/ 160 h 351"/>
                <a:gd name="T24" fmla="*/ 884 w 887"/>
                <a:gd name="T25" fmla="*/ 192 h 351"/>
                <a:gd name="T26" fmla="*/ 0 w 887"/>
                <a:gd name="T27" fmla="*/ 192 h 351"/>
                <a:gd name="T28" fmla="*/ 0 w 887"/>
                <a:gd name="T29" fmla="*/ 160 h 351"/>
                <a:gd name="T30" fmla="*/ 0 w 887"/>
                <a:gd name="T31" fmla="*/ 80 h 351"/>
                <a:gd name="T32" fmla="*/ 863 w 887"/>
                <a:gd name="T33" fmla="*/ 80 h 351"/>
                <a:gd name="T34" fmla="*/ 863 w 887"/>
                <a:gd name="T35" fmla="*/ 112 h 351"/>
                <a:gd name="T36" fmla="*/ 0 w 887"/>
                <a:gd name="T37" fmla="*/ 112 h 351"/>
                <a:gd name="T38" fmla="*/ 0 w 887"/>
                <a:gd name="T39" fmla="*/ 80 h 351"/>
                <a:gd name="T40" fmla="*/ 0 w 887"/>
                <a:gd name="T41" fmla="*/ 0 h 351"/>
                <a:gd name="T42" fmla="*/ 853 w 887"/>
                <a:gd name="T43" fmla="*/ 0 h 351"/>
                <a:gd name="T44" fmla="*/ 853 w 887"/>
                <a:gd name="T45" fmla="*/ 32 h 351"/>
                <a:gd name="T46" fmla="*/ 0 w 887"/>
                <a:gd name="T47" fmla="*/ 32 h 351"/>
                <a:gd name="T48" fmla="*/ 0 w 887"/>
                <a:gd name="T4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7" h="351">
                  <a:moveTo>
                    <a:pt x="0" y="319"/>
                  </a:moveTo>
                  <a:lnTo>
                    <a:pt x="887" y="319"/>
                  </a:lnTo>
                  <a:lnTo>
                    <a:pt x="887" y="351"/>
                  </a:lnTo>
                  <a:lnTo>
                    <a:pt x="0" y="351"/>
                  </a:lnTo>
                  <a:lnTo>
                    <a:pt x="0" y="319"/>
                  </a:lnTo>
                  <a:close/>
                  <a:moveTo>
                    <a:pt x="0" y="239"/>
                  </a:moveTo>
                  <a:lnTo>
                    <a:pt x="886" y="239"/>
                  </a:lnTo>
                  <a:lnTo>
                    <a:pt x="886" y="271"/>
                  </a:lnTo>
                  <a:lnTo>
                    <a:pt x="0" y="271"/>
                  </a:lnTo>
                  <a:lnTo>
                    <a:pt x="0" y="239"/>
                  </a:lnTo>
                  <a:close/>
                  <a:moveTo>
                    <a:pt x="0" y="160"/>
                  </a:moveTo>
                  <a:lnTo>
                    <a:pt x="884" y="160"/>
                  </a:lnTo>
                  <a:lnTo>
                    <a:pt x="884" y="192"/>
                  </a:lnTo>
                  <a:lnTo>
                    <a:pt x="0" y="192"/>
                  </a:lnTo>
                  <a:lnTo>
                    <a:pt x="0" y="160"/>
                  </a:lnTo>
                  <a:close/>
                  <a:moveTo>
                    <a:pt x="0" y="80"/>
                  </a:moveTo>
                  <a:lnTo>
                    <a:pt x="863" y="80"/>
                  </a:lnTo>
                  <a:lnTo>
                    <a:pt x="863" y="112"/>
                  </a:lnTo>
                  <a:lnTo>
                    <a:pt x="0" y="112"/>
                  </a:lnTo>
                  <a:lnTo>
                    <a:pt x="0" y="80"/>
                  </a:lnTo>
                  <a:close/>
                  <a:moveTo>
                    <a:pt x="0" y="0"/>
                  </a:moveTo>
                  <a:lnTo>
                    <a:pt x="853" y="0"/>
                  </a:lnTo>
                  <a:lnTo>
                    <a:pt x="853" y="32"/>
                  </a:lnTo>
                  <a:lnTo>
                    <a:pt x="0" y="32"/>
                  </a:lnTo>
                  <a:lnTo>
                    <a:pt x="0" y="0"/>
                  </a:lnTo>
                  <a:close/>
                </a:path>
              </a:pathLst>
            </a:custGeom>
            <a:solidFill>
              <a:srgbClr val="9537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800" dirty="0">
                <a:latin typeface="Arial" panose="020B0604020202020204" pitchFamily="34" charset="0"/>
                <a:cs typeface="Arial" panose="020B0604020202020204" pitchFamily="34" charset="0"/>
              </a:endParaRPr>
            </a:p>
          </p:txBody>
        </p:sp>
        <p:sp>
          <p:nvSpPr>
            <p:cNvPr id="15" name="Freeform 10"/>
            <p:cNvSpPr>
              <a:spLocks noEditPoints="1"/>
            </p:cNvSpPr>
            <p:nvPr/>
          </p:nvSpPr>
          <p:spPr bwMode="auto">
            <a:xfrm>
              <a:off x="2116138" y="4249738"/>
              <a:ext cx="1295400" cy="558800"/>
            </a:xfrm>
            <a:custGeom>
              <a:avLst/>
              <a:gdLst>
                <a:gd name="T0" fmla="*/ 0 w 816"/>
                <a:gd name="T1" fmla="*/ 320 h 352"/>
                <a:gd name="T2" fmla="*/ 816 w 816"/>
                <a:gd name="T3" fmla="*/ 320 h 352"/>
                <a:gd name="T4" fmla="*/ 816 w 816"/>
                <a:gd name="T5" fmla="*/ 352 h 352"/>
                <a:gd name="T6" fmla="*/ 0 w 816"/>
                <a:gd name="T7" fmla="*/ 352 h 352"/>
                <a:gd name="T8" fmla="*/ 0 w 816"/>
                <a:gd name="T9" fmla="*/ 320 h 352"/>
                <a:gd name="T10" fmla="*/ 0 w 816"/>
                <a:gd name="T11" fmla="*/ 240 h 352"/>
                <a:gd name="T12" fmla="*/ 798 w 816"/>
                <a:gd name="T13" fmla="*/ 240 h 352"/>
                <a:gd name="T14" fmla="*/ 798 w 816"/>
                <a:gd name="T15" fmla="*/ 272 h 352"/>
                <a:gd name="T16" fmla="*/ 0 w 816"/>
                <a:gd name="T17" fmla="*/ 272 h 352"/>
                <a:gd name="T18" fmla="*/ 0 w 816"/>
                <a:gd name="T19" fmla="*/ 240 h 352"/>
                <a:gd name="T20" fmla="*/ 0 w 816"/>
                <a:gd name="T21" fmla="*/ 160 h 352"/>
                <a:gd name="T22" fmla="*/ 737 w 816"/>
                <a:gd name="T23" fmla="*/ 160 h 352"/>
                <a:gd name="T24" fmla="*/ 737 w 816"/>
                <a:gd name="T25" fmla="*/ 192 h 352"/>
                <a:gd name="T26" fmla="*/ 0 w 816"/>
                <a:gd name="T27" fmla="*/ 192 h 352"/>
                <a:gd name="T28" fmla="*/ 0 w 816"/>
                <a:gd name="T29" fmla="*/ 160 h 352"/>
                <a:gd name="T30" fmla="*/ 0 w 816"/>
                <a:gd name="T31" fmla="*/ 80 h 352"/>
                <a:gd name="T32" fmla="*/ 707 w 816"/>
                <a:gd name="T33" fmla="*/ 80 h 352"/>
                <a:gd name="T34" fmla="*/ 707 w 816"/>
                <a:gd name="T35" fmla="*/ 112 h 352"/>
                <a:gd name="T36" fmla="*/ 0 w 816"/>
                <a:gd name="T37" fmla="*/ 112 h 352"/>
                <a:gd name="T38" fmla="*/ 0 w 816"/>
                <a:gd name="T39" fmla="*/ 80 h 352"/>
                <a:gd name="T40" fmla="*/ 0 w 816"/>
                <a:gd name="T41" fmla="*/ 0 h 352"/>
                <a:gd name="T42" fmla="*/ 681 w 816"/>
                <a:gd name="T43" fmla="*/ 0 h 352"/>
                <a:gd name="T44" fmla="*/ 681 w 816"/>
                <a:gd name="T45" fmla="*/ 32 h 352"/>
                <a:gd name="T46" fmla="*/ 0 w 816"/>
                <a:gd name="T47" fmla="*/ 32 h 352"/>
                <a:gd name="T48" fmla="*/ 0 w 816"/>
                <a:gd name="T49"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16" h="352">
                  <a:moveTo>
                    <a:pt x="0" y="320"/>
                  </a:moveTo>
                  <a:lnTo>
                    <a:pt x="816" y="320"/>
                  </a:lnTo>
                  <a:lnTo>
                    <a:pt x="816" y="352"/>
                  </a:lnTo>
                  <a:lnTo>
                    <a:pt x="0" y="352"/>
                  </a:lnTo>
                  <a:lnTo>
                    <a:pt x="0" y="320"/>
                  </a:lnTo>
                  <a:close/>
                  <a:moveTo>
                    <a:pt x="0" y="240"/>
                  </a:moveTo>
                  <a:lnTo>
                    <a:pt x="798" y="240"/>
                  </a:lnTo>
                  <a:lnTo>
                    <a:pt x="798" y="272"/>
                  </a:lnTo>
                  <a:lnTo>
                    <a:pt x="0" y="272"/>
                  </a:lnTo>
                  <a:lnTo>
                    <a:pt x="0" y="240"/>
                  </a:lnTo>
                  <a:close/>
                  <a:moveTo>
                    <a:pt x="0" y="160"/>
                  </a:moveTo>
                  <a:lnTo>
                    <a:pt x="737" y="160"/>
                  </a:lnTo>
                  <a:lnTo>
                    <a:pt x="737" y="192"/>
                  </a:lnTo>
                  <a:lnTo>
                    <a:pt x="0" y="192"/>
                  </a:lnTo>
                  <a:lnTo>
                    <a:pt x="0" y="160"/>
                  </a:lnTo>
                  <a:close/>
                  <a:moveTo>
                    <a:pt x="0" y="80"/>
                  </a:moveTo>
                  <a:lnTo>
                    <a:pt x="707" y="80"/>
                  </a:lnTo>
                  <a:lnTo>
                    <a:pt x="707" y="112"/>
                  </a:lnTo>
                  <a:lnTo>
                    <a:pt x="0" y="112"/>
                  </a:lnTo>
                  <a:lnTo>
                    <a:pt x="0" y="80"/>
                  </a:lnTo>
                  <a:close/>
                  <a:moveTo>
                    <a:pt x="0" y="0"/>
                  </a:moveTo>
                  <a:lnTo>
                    <a:pt x="681" y="0"/>
                  </a:lnTo>
                  <a:lnTo>
                    <a:pt x="681" y="32"/>
                  </a:lnTo>
                  <a:lnTo>
                    <a:pt x="0" y="32"/>
                  </a:lnTo>
                  <a:lnTo>
                    <a:pt x="0" y="0"/>
                  </a:lnTo>
                  <a:close/>
                </a:path>
              </a:pathLst>
            </a:custGeom>
            <a:solidFill>
              <a:srgbClr val="9537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800" dirty="0">
                <a:latin typeface="Arial" panose="020B0604020202020204" pitchFamily="34" charset="0"/>
                <a:cs typeface="Arial" panose="020B0604020202020204" pitchFamily="34" charset="0"/>
              </a:endParaRPr>
            </a:p>
          </p:txBody>
        </p:sp>
        <p:sp>
          <p:nvSpPr>
            <p:cNvPr id="16" name="Freeform 11"/>
            <p:cNvSpPr>
              <a:spLocks noEditPoints="1"/>
            </p:cNvSpPr>
            <p:nvPr/>
          </p:nvSpPr>
          <p:spPr bwMode="auto">
            <a:xfrm>
              <a:off x="2116138" y="3616325"/>
              <a:ext cx="1023938" cy="557212"/>
            </a:xfrm>
            <a:custGeom>
              <a:avLst/>
              <a:gdLst>
                <a:gd name="T0" fmla="*/ 0 w 645"/>
                <a:gd name="T1" fmla="*/ 319 h 351"/>
                <a:gd name="T2" fmla="*/ 645 w 645"/>
                <a:gd name="T3" fmla="*/ 319 h 351"/>
                <a:gd name="T4" fmla="*/ 645 w 645"/>
                <a:gd name="T5" fmla="*/ 351 h 351"/>
                <a:gd name="T6" fmla="*/ 0 w 645"/>
                <a:gd name="T7" fmla="*/ 351 h 351"/>
                <a:gd name="T8" fmla="*/ 0 w 645"/>
                <a:gd name="T9" fmla="*/ 319 h 351"/>
                <a:gd name="T10" fmla="*/ 0 w 645"/>
                <a:gd name="T11" fmla="*/ 239 h 351"/>
                <a:gd name="T12" fmla="*/ 638 w 645"/>
                <a:gd name="T13" fmla="*/ 239 h 351"/>
                <a:gd name="T14" fmla="*/ 638 w 645"/>
                <a:gd name="T15" fmla="*/ 271 h 351"/>
                <a:gd name="T16" fmla="*/ 0 w 645"/>
                <a:gd name="T17" fmla="*/ 271 h 351"/>
                <a:gd name="T18" fmla="*/ 0 w 645"/>
                <a:gd name="T19" fmla="*/ 239 h 351"/>
                <a:gd name="T20" fmla="*/ 0 w 645"/>
                <a:gd name="T21" fmla="*/ 160 h 351"/>
                <a:gd name="T22" fmla="*/ 609 w 645"/>
                <a:gd name="T23" fmla="*/ 160 h 351"/>
                <a:gd name="T24" fmla="*/ 609 w 645"/>
                <a:gd name="T25" fmla="*/ 192 h 351"/>
                <a:gd name="T26" fmla="*/ 0 w 645"/>
                <a:gd name="T27" fmla="*/ 192 h 351"/>
                <a:gd name="T28" fmla="*/ 0 w 645"/>
                <a:gd name="T29" fmla="*/ 160 h 351"/>
                <a:gd name="T30" fmla="*/ 0 w 645"/>
                <a:gd name="T31" fmla="*/ 80 h 351"/>
                <a:gd name="T32" fmla="*/ 576 w 645"/>
                <a:gd name="T33" fmla="*/ 80 h 351"/>
                <a:gd name="T34" fmla="*/ 576 w 645"/>
                <a:gd name="T35" fmla="*/ 112 h 351"/>
                <a:gd name="T36" fmla="*/ 0 w 645"/>
                <a:gd name="T37" fmla="*/ 112 h 351"/>
                <a:gd name="T38" fmla="*/ 0 w 645"/>
                <a:gd name="T39" fmla="*/ 80 h 351"/>
                <a:gd name="T40" fmla="*/ 0 w 645"/>
                <a:gd name="T41" fmla="*/ 0 h 351"/>
                <a:gd name="T42" fmla="*/ 542 w 645"/>
                <a:gd name="T43" fmla="*/ 0 h 351"/>
                <a:gd name="T44" fmla="*/ 542 w 645"/>
                <a:gd name="T45" fmla="*/ 32 h 351"/>
                <a:gd name="T46" fmla="*/ 0 w 645"/>
                <a:gd name="T47" fmla="*/ 32 h 351"/>
                <a:gd name="T48" fmla="*/ 0 w 645"/>
                <a:gd name="T4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5" h="351">
                  <a:moveTo>
                    <a:pt x="0" y="319"/>
                  </a:moveTo>
                  <a:lnTo>
                    <a:pt x="645" y="319"/>
                  </a:lnTo>
                  <a:lnTo>
                    <a:pt x="645" y="351"/>
                  </a:lnTo>
                  <a:lnTo>
                    <a:pt x="0" y="351"/>
                  </a:lnTo>
                  <a:lnTo>
                    <a:pt x="0" y="319"/>
                  </a:lnTo>
                  <a:close/>
                  <a:moveTo>
                    <a:pt x="0" y="239"/>
                  </a:moveTo>
                  <a:lnTo>
                    <a:pt x="638" y="239"/>
                  </a:lnTo>
                  <a:lnTo>
                    <a:pt x="638" y="271"/>
                  </a:lnTo>
                  <a:lnTo>
                    <a:pt x="0" y="271"/>
                  </a:lnTo>
                  <a:lnTo>
                    <a:pt x="0" y="239"/>
                  </a:lnTo>
                  <a:close/>
                  <a:moveTo>
                    <a:pt x="0" y="160"/>
                  </a:moveTo>
                  <a:lnTo>
                    <a:pt x="609" y="160"/>
                  </a:lnTo>
                  <a:lnTo>
                    <a:pt x="609" y="192"/>
                  </a:lnTo>
                  <a:lnTo>
                    <a:pt x="0" y="192"/>
                  </a:lnTo>
                  <a:lnTo>
                    <a:pt x="0" y="160"/>
                  </a:lnTo>
                  <a:close/>
                  <a:moveTo>
                    <a:pt x="0" y="80"/>
                  </a:moveTo>
                  <a:lnTo>
                    <a:pt x="576" y="80"/>
                  </a:lnTo>
                  <a:lnTo>
                    <a:pt x="576" y="112"/>
                  </a:lnTo>
                  <a:lnTo>
                    <a:pt x="0" y="112"/>
                  </a:lnTo>
                  <a:lnTo>
                    <a:pt x="0" y="80"/>
                  </a:lnTo>
                  <a:close/>
                  <a:moveTo>
                    <a:pt x="0" y="0"/>
                  </a:moveTo>
                  <a:lnTo>
                    <a:pt x="542" y="0"/>
                  </a:lnTo>
                  <a:lnTo>
                    <a:pt x="542" y="32"/>
                  </a:lnTo>
                  <a:lnTo>
                    <a:pt x="0" y="32"/>
                  </a:lnTo>
                  <a:lnTo>
                    <a:pt x="0" y="0"/>
                  </a:lnTo>
                  <a:close/>
                </a:path>
              </a:pathLst>
            </a:custGeom>
            <a:solidFill>
              <a:srgbClr val="9537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800" dirty="0">
                <a:latin typeface="Arial" panose="020B0604020202020204" pitchFamily="34" charset="0"/>
                <a:cs typeface="Arial" panose="020B0604020202020204" pitchFamily="34" charset="0"/>
              </a:endParaRPr>
            </a:p>
          </p:txBody>
        </p:sp>
        <p:sp>
          <p:nvSpPr>
            <p:cNvPr id="17" name="Freeform 12"/>
            <p:cNvSpPr>
              <a:spLocks noEditPoints="1"/>
            </p:cNvSpPr>
            <p:nvPr/>
          </p:nvSpPr>
          <p:spPr bwMode="auto">
            <a:xfrm>
              <a:off x="2116138" y="2981325"/>
              <a:ext cx="811213" cy="558800"/>
            </a:xfrm>
            <a:custGeom>
              <a:avLst/>
              <a:gdLst>
                <a:gd name="T0" fmla="*/ 0 w 511"/>
                <a:gd name="T1" fmla="*/ 320 h 352"/>
                <a:gd name="T2" fmla="*/ 511 w 511"/>
                <a:gd name="T3" fmla="*/ 320 h 352"/>
                <a:gd name="T4" fmla="*/ 511 w 511"/>
                <a:gd name="T5" fmla="*/ 352 h 352"/>
                <a:gd name="T6" fmla="*/ 0 w 511"/>
                <a:gd name="T7" fmla="*/ 352 h 352"/>
                <a:gd name="T8" fmla="*/ 0 w 511"/>
                <a:gd name="T9" fmla="*/ 320 h 352"/>
                <a:gd name="T10" fmla="*/ 0 w 511"/>
                <a:gd name="T11" fmla="*/ 240 h 352"/>
                <a:gd name="T12" fmla="*/ 500 w 511"/>
                <a:gd name="T13" fmla="*/ 240 h 352"/>
                <a:gd name="T14" fmla="*/ 500 w 511"/>
                <a:gd name="T15" fmla="*/ 272 h 352"/>
                <a:gd name="T16" fmla="*/ 0 w 511"/>
                <a:gd name="T17" fmla="*/ 272 h 352"/>
                <a:gd name="T18" fmla="*/ 0 w 511"/>
                <a:gd name="T19" fmla="*/ 240 h 352"/>
                <a:gd name="T20" fmla="*/ 0 w 511"/>
                <a:gd name="T21" fmla="*/ 160 h 352"/>
                <a:gd name="T22" fmla="*/ 490 w 511"/>
                <a:gd name="T23" fmla="*/ 160 h 352"/>
                <a:gd name="T24" fmla="*/ 490 w 511"/>
                <a:gd name="T25" fmla="*/ 192 h 352"/>
                <a:gd name="T26" fmla="*/ 0 w 511"/>
                <a:gd name="T27" fmla="*/ 192 h 352"/>
                <a:gd name="T28" fmla="*/ 0 w 511"/>
                <a:gd name="T29" fmla="*/ 160 h 352"/>
                <a:gd name="T30" fmla="*/ 0 w 511"/>
                <a:gd name="T31" fmla="*/ 80 h 352"/>
                <a:gd name="T32" fmla="*/ 400 w 511"/>
                <a:gd name="T33" fmla="*/ 80 h 352"/>
                <a:gd name="T34" fmla="*/ 400 w 511"/>
                <a:gd name="T35" fmla="*/ 112 h 352"/>
                <a:gd name="T36" fmla="*/ 0 w 511"/>
                <a:gd name="T37" fmla="*/ 112 h 352"/>
                <a:gd name="T38" fmla="*/ 0 w 511"/>
                <a:gd name="T39" fmla="*/ 80 h 352"/>
                <a:gd name="T40" fmla="*/ 0 w 511"/>
                <a:gd name="T41" fmla="*/ 0 h 352"/>
                <a:gd name="T42" fmla="*/ 384 w 511"/>
                <a:gd name="T43" fmla="*/ 0 h 352"/>
                <a:gd name="T44" fmla="*/ 384 w 511"/>
                <a:gd name="T45" fmla="*/ 32 h 352"/>
                <a:gd name="T46" fmla="*/ 0 w 511"/>
                <a:gd name="T47" fmla="*/ 32 h 352"/>
                <a:gd name="T48" fmla="*/ 0 w 511"/>
                <a:gd name="T49"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1" h="352">
                  <a:moveTo>
                    <a:pt x="0" y="320"/>
                  </a:moveTo>
                  <a:lnTo>
                    <a:pt x="511" y="320"/>
                  </a:lnTo>
                  <a:lnTo>
                    <a:pt x="511" y="352"/>
                  </a:lnTo>
                  <a:lnTo>
                    <a:pt x="0" y="352"/>
                  </a:lnTo>
                  <a:lnTo>
                    <a:pt x="0" y="320"/>
                  </a:lnTo>
                  <a:close/>
                  <a:moveTo>
                    <a:pt x="0" y="240"/>
                  </a:moveTo>
                  <a:lnTo>
                    <a:pt x="500" y="240"/>
                  </a:lnTo>
                  <a:lnTo>
                    <a:pt x="500" y="272"/>
                  </a:lnTo>
                  <a:lnTo>
                    <a:pt x="0" y="272"/>
                  </a:lnTo>
                  <a:lnTo>
                    <a:pt x="0" y="240"/>
                  </a:lnTo>
                  <a:close/>
                  <a:moveTo>
                    <a:pt x="0" y="160"/>
                  </a:moveTo>
                  <a:lnTo>
                    <a:pt x="490" y="160"/>
                  </a:lnTo>
                  <a:lnTo>
                    <a:pt x="490" y="192"/>
                  </a:lnTo>
                  <a:lnTo>
                    <a:pt x="0" y="192"/>
                  </a:lnTo>
                  <a:lnTo>
                    <a:pt x="0" y="160"/>
                  </a:lnTo>
                  <a:close/>
                  <a:moveTo>
                    <a:pt x="0" y="80"/>
                  </a:moveTo>
                  <a:lnTo>
                    <a:pt x="400" y="80"/>
                  </a:lnTo>
                  <a:lnTo>
                    <a:pt x="400" y="112"/>
                  </a:lnTo>
                  <a:lnTo>
                    <a:pt x="0" y="112"/>
                  </a:lnTo>
                  <a:lnTo>
                    <a:pt x="0" y="80"/>
                  </a:lnTo>
                  <a:close/>
                  <a:moveTo>
                    <a:pt x="0" y="0"/>
                  </a:moveTo>
                  <a:lnTo>
                    <a:pt x="384" y="0"/>
                  </a:lnTo>
                  <a:lnTo>
                    <a:pt x="384" y="32"/>
                  </a:lnTo>
                  <a:lnTo>
                    <a:pt x="0" y="32"/>
                  </a:lnTo>
                  <a:lnTo>
                    <a:pt x="0" y="0"/>
                  </a:lnTo>
                  <a:close/>
                </a:path>
              </a:pathLst>
            </a:custGeom>
            <a:solidFill>
              <a:srgbClr val="9537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800" dirty="0">
                <a:latin typeface="Arial" panose="020B0604020202020204" pitchFamily="34" charset="0"/>
                <a:cs typeface="Arial" panose="020B0604020202020204" pitchFamily="34" charset="0"/>
              </a:endParaRPr>
            </a:p>
          </p:txBody>
        </p:sp>
        <p:sp>
          <p:nvSpPr>
            <p:cNvPr id="18" name="Freeform 13"/>
            <p:cNvSpPr>
              <a:spLocks noEditPoints="1"/>
            </p:cNvSpPr>
            <p:nvPr/>
          </p:nvSpPr>
          <p:spPr bwMode="auto">
            <a:xfrm>
              <a:off x="2116138" y="2347913"/>
              <a:ext cx="606425" cy="557212"/>
            </a:xfrm>
            <a:custGeom>
              <a:avLst/>
              <a:gdLst>
                <a:gd name="T0" fmla="*/ 0 w 382"/>
                <a:gd name="T1" fmla="*/ 319 h 351"/>
                <a:gd name="T2" fmla="*/ 382 w 382"/>
                <a:gd name="T3" fmla="*/ 319 h 351"/>
                <a:gd name="T4" fmla="*/ 382 w 382"/>
                <a:gd name="T5" fmla="*/ 351 h 351"/>
                <a:gd name="T6" fmla="*/ 0 w 382"/>
                <a:gd name="T7" fmla="*/ 351 h 351"/>
                <a:gd name="T8" fmla="*/ 0 w 382"/>
                <a:gd name="T9" fmla="*/ 319 h 351"/>
                <a:gd name="T10" fmla="*/ 0 w 382"/>
                <a:gd name="T11" fmla="*/ 239 h 351"/>
                <a:gd name="T12" fmla="*/ 375 w 382"/>
                <a:gd name="T13" fmla="*/ 239 h 351"/>
                <a:gd name="T14" fmla="*/ 375 w 382"/>
                <a:gd name="T15" fmla="*/ 271 h 351"/>
                <a:gd name="T16" fmla="*/ 0 w 382"/>
                <a:gd name="T17" fmla="*/ 271 h 351"/>
                <a:gd name="T18" fmla="*/ 0 w 382"/>
                <a:gd name="T19" fmla="*/ 239 h 351"/>
                <a:gd name="T20" fmla="*/ 0 w 382"/>
                <a:gd name="T21" fmla="*/ 160 h 351"/>
                <a:gd name="T22" fmla="*/ 332 w 382"/>
                <a:gd name="T23" fmla="*/ 160 h 351"/>
                <a:gd name="T24" fmla="*/ 332 w 382"/>
                <a:gd name="T25" fmla="*/ 191 h 351"/>
                <a:gd name="T26" fmla="*/ 0 w 382"/>
                <a:gd name="T27" fmla="*/ 191 h 351"/>
                <a:gd name="T28" fmla="*/ 0 w 382"/>
                <a:gd name="T29" fmla="*/ 160 h 351"/>
                <a:gd name="T30" fmla="*/ 0 w 382"/>
                <a:gd name="T31" fmla="*/ 80 h 351"/>
                <a:gd name="T32" fmla="*/ 330 w 382"/>
                <a:gd name="T33" fmla="*/ 80 h 351"/>
                <a:gd name="T34" fmla="*/ 330 w 382"/>
                <a:gd name="T35" fmla="*/ 112 h 351"/>
                <a:gd name="T36" fmla="*/ 0 w 382"/>
                <a:gd name="T37" fmla="*/ 112 h 351"/>
                <a:gd name="T38" fmla="*/ 0 w 382"/>
                <a:gd name="T39" fmla="*/ 80 h 351"/>
                <a:gd name="T40" fmla="*/ 0 w 382"/>
                <a:gd name="T41" fmla="*/ 0 h 351"/>
                <a:gd name="T42" fmla="*/ 324 w 382"/>
                <a:gd name="T43" fmla="*/ 0 h 351"/>
                <a:gd name="T44" fmla="*/ 324 w 382"/>
                <a:gd name="T45" fmla="*/ 32 h 351"/>
                <a:gd name="T46" fmla="*/ 0 w 382"/>
                <a:gd name="T47" fmla="*/ 32 h 351"/>
                <a:gd name="T48" fmla="*/ 0 w 382"/>
                <a:gd name="T4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2" h="351">
                  <a:moveTo>
                    <a:pt x="0" y="319"/>
                  </a:moveTo>
                  <a:lnTo>
                    <a:pt x="382" y="319"/>
                  </a:lnTo>
                  <a:lnTo>
                    <a:pt x="382" y="351"/>
                  </a:lnTo>
                  <a:lnTo>
                    <a:pt x="0" y="351"/>
                  </a:lnTo>
                  <a:lnTo>
                    <a:pt x="0" y="319"/>
                  </a:lnTo>
                  <a:close/>
                  <a:moveTo>
                    <a:pt x="0" y="239"/>
                  </a:moveTo>
                  <a:lnTo>
                    <a:pt x="375" y="239"/>
                  </a:lnTo>
                  <a:lnTo>
                    <a:pt x="375" y="271"/>
                  </a:lnTo>
                  <a:lnTo>
                    <a:pt x="0" y="271"/>
                  </a:lnTo>
                  <a:lnTo>
                    <a:pt x="0" y="239"/>
                  </a:lnTo>
                  <a:close/>
                  <a:moveTo>
                    <a:pt x="0" y="160"/>
                  </a:moveTo>
                  <a:lnTo>
                    <a:pt x="332" y="160"/>
                  </a:lnTo>
                  <a:lnTo>
                    <a:pt x="332" y="191"/>
                  </a:lnTo>
                  <a:lnTo>
                    <a:pt x="0" y="191"/>
                  </a:lnTo>
                  <a:lnTo>
                    <a:pt x="0" y="160"/>
                  </a:lnTo>
                  <a:close/>
                  <a:moveTo>
                    <a:pt x="0" y="80"/>
                  </a:moveTo>
                  <a:lnTo>
                    <a:pt x="330" y="80"/>
                  </a:lnTo>
                  <a:lnTo>
                    <a:pt x="330" y="112"/>
                  </a:lnTo>
                  <a:lnTo>
                    <a:pt x="0" y="112"/>
                  </a:lnTo>
                  <a:lnTo>
                    <a:pt x="0" y="80"/>
                  </a:lnTo>
                  <a:close/>
                  <a:moveTo>
                    <a:pt x="0" y="0"/>
                  </a:moveTo>
                  <a:lnTo>
                    <a:pt x="324" y="0"/>
                  </a:lnTo>
                  <a:lnTo>
                    <a:pt x="324" y="32"/>
                  </a:lnTo>
                  <a:lnTo>
                    <a:pt x="0" y="32"/>
                  </a:lnTo>
                  <a:lnTo>
                    <a:pt x="0" y="0"/>
                  </a:lnTo>
                  <a:close/>
                </a:path>
              </a:pathLst>
            </a:custGeom>
            <a:solidFill>
              <a:srgbClr val="9537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800" dirty="0">
                <a:latin typeface="Arial" panose="020B0604020202020204" pitchFamily="34" charset="0"/>
                <a:cs typeface="Arial" panose="020B0604020202020204" pitchFamily="34" charset="0"/>
              </a:endParaRPr>
            </a:p>
          </p:txBody>
        </p:sp>
        <p:sp>
          <p:nvSpPr>
            <p:cNvPr id="19" name="Freeform 14"/>
            <p:cNvSpPr>
              <a:spLocks noEditPoints="1"/>
            </p:cNvSpPr>
            <p:nvPr/>
          </p:nvSpPr>
          <p:spPr bwMode="auto">
            <a:xfrm>
              <a:off x="2116138" y="1712913"/>
              <a:ext cx="495300" cy="558800"/>
            </a:xfrm>
            <a:custGeom>
              <a:avLst/>
              <a:gdLst>
                <a:gd name="T0" fmla="*/ 0 w 312"/>
                <a:gd name="T1" fmla="*/ 320 h 352"/>
                <a:gd name="T2" fmla="*/ 312 w 312"/>
                <a:gd name="T3" fmla="*/ 320 h 352"/>
                <a:gd name="T4" fmla="*/ 312 w 312"/>
                <a:gd name="T5" fmla="*/ 352 h 352"/>
                <a:gd name="T6" fmla="*/ 0 w 312"/>
                <a:gd name="T7" fmla="*/ 352 h 352"/>
                <a:gd name="T8" fmla="*/ 0 w 312"/>
                <a:gd name="T9" fmla="*/ 320 h 352"/>
                <a:gd name="T10" fmla="*/ 0 w 312"/>
                <a:gd name="T11" fmla="*/ 240 h 352"/>
                <a:gd name="T12" fmla="*/ 309 w 312"/>
                <a:gd name="T13" fmla="*/ 240 h 352"/>
                <a:gd name="T14" fmla="*/ 309 w 312"/>
                <a:gd name="T15" fmla="*/ 272 h 352"/>
                <a:gd name="T16" fmla="*/ 0 w 312"/>
                <a:gd name="T17" fmla="*/ 272 h 352"/>
                <a:gd name="T18" fmla="*/ 0 w 312"/>
                <a:gd name="T19" fmla="*/ 240 h 352"/>
                <a:gd name="T20" fmla="*/ 0 w 312"/>
                <a:gd name="T21" fmla="*/ 159 h 352"/>
                <a:gd name="T22" fmla="*/ 289 w 312"/>
                <a:gd name="T23" fmla="*/ 159 h 352"/>
                <a:gd name="T24" fmla="*/ 289 w 312"/>
                <a:gd name="T25" fmla="*/ 192 h 352"/>
                <a:gd name="T26" fmla="*/ 0 w 312"/>
                <a:gd name="T27" fmla="*/ 192 h 352"/>
                <a:gd name="T28" fmla="*/ 0 w 312"/>
                <a:gd name="T29" fmla="*/ 159 h 352"/>
                <a:gd name="T30" fmla="*/ 0 w 312"/>
                <a:gd name="T31" fmla="*/ 80 h 352"/>
                <a:gd name="T32" fmla="*/ 281 w 312"/>
                <a:gd name="T33" fmla="*/ 80 h 352"/>
                <a:gd name="T34" fmla="*/ 281 w 312"/>
                <a:gd name="T35" fmla="*/ 112 h 352"/>
                <a:gd name="T36" fmla="*/ 0 w 312"/>
                <a:gd name="T37" fmla="*/ 112 h 352"/>
                <a:gd name="T38" fmla="*/ 0 w 312"/>
                <a:gd name="T39" fmla="*/ 80 h 352"/>
                <a:gd name="T40" fmla="*/ 0 w 312"/>
                <a:gd name="T41" fmla="*/ 0 h 352"/>
                <a:gd name="T42" fmla="*/ 275 w 312"/>
                <a:gd name="T43" fmla="*/ 0 h 352"/>
                <a:gd name="T44" fmla="*/ 275 w 312"/>
                <a:gd name="T45" fmla="*/ 32 h 352"/>
                <a:gd name="T46" fmla="*/ 0 w 312"/>
                <a:gd name="T47" fmla="*/ 32 h 352"/>
                <a:gd name="T48" fmla="*/ 0 w 312"/>
                <a:gd name="T49"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2" h="352">
                  <a:moveTo>
                    <a:pt x="0" y="320"/>
                  </a:moveTo>
                  <a:lnTo>
                    <a:pt x="312" y="320"/>
                  </a:lnTo>
                  <a:lnTo>
                    <a:pt x="312" y="352"/>
                  </a:lnTo>
                  <a:lnTo>
                    <a:pt x="0" y="352"/>
                  </a:lnTo>
                  <a:lnTo>
                    <a:pt x="0" y="320"/>
                  </a:lnTo>
                  <a:close/>
                  <a:moveTo>
                    <a:pt x="0" y="240"/>
                  </a:moveTo>
                  <a:lnTo>
                    <a:pt x="309" y="240"/>
                  </a:lnTo>
                  <a:lnTo>
                    <a:pt x="309" y="272"/>
                  </a:lnTo>
                  <a:lnTo>
                    <a:pt x="0" y="272"/>
                  </a:lnTo>
                  <a:lnTo>
                    <a:pt x="0" y="240"/>
                  </a:lnTo>
                  <a:close/>
                  <a:moveTo>
                    <a:pt x="0" y="159"/>
                  </a:moveTo>
                  <a:lnTo>
                    <a:pt x="289" y="159"/>
                  </a:lnTo>
                  <a:lnTo>
                    <a:pt x="289" y="192"/>
                  </a:lnTo>
                  <a:lnTo>
                    <a:pt x="0" y="192"/>
                  </a:lnTo>
                  <a:lnTo>
                    <a:pt x="0" y="159"/>
                  </a:lnTo>
                  <a:close/>
                  <a:moveTo>
                    <a:pt x="0" y="80"/>
                  </a:moveTo>
                  <a:lnTo>
                    <a:pt x="281" y="80"/>
                  </a:lnTo>
                  <a:lnTo>
                    <a:pt x="281" y="112"/>
                  </a:lnTo>
                  <a:lnTo>
                    <a:pt x="0" y="112"/>
                  </a:lnTo>
                  <a:lnTo>
                    <a:pt x="0" y="80"/>
                  </a:lnTo>
                  <a:close/>
                  <a:moveTo>
                    <a:pt x="0" y="0"/>
                  </a:moveTo>
                  <a:lnTo>
                    <a:pt x="275" y="0"/>
                  </a:lnTo>
                  <a:lnTo>
                    <a:pt x="275" y="32"/>
                  </a:lnTo>
                  <a:lnTo>
                    <a:pt x="0" y="32"/>
                  </a:lnTo>
                  <a:lnTo>
                    <a:pt x="0" y="0"/>
                  </a:lnTo>
                  <a:close/>
                </a:path>
              </a:pathLst>
            </a:custGeom>
            <a:solidFill>
              <a:srgbClr val="9537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800" dirty="0">
                <a:latin typeface="Arial" panose="020B0604020202020204" pitchFamily="34" charset="0"/>
                <a:cs typeface="Arial" panose="020B0604020202020204" pitchFamily="34" charset="0"/>
              </a:endParaRPr>
            </a:p>
          </p:txBody>
        </p:sp>
        <p:sp>
          <p:nvSpPr>
            <p:cNvPr id="20" name="Freeform 15"/>
            <p:cNvSpPr>
              <a:spLocks noEditPoints="1"/>
            </p:cNvSpPr>
            <p:nvPr/>
          </p:nvSpPr>
          <p:spPr bwMode="auto">
            <a:xfrm>
              <a:off x="2116138" y="1077913"/>
              <a:ext cx="433388" cy="558800"/>
            </a:xfrm>
            <a:custGeom>
              <a:avLst/>
              <a:gdLst>
                <a:gd name="T0" fmla="*/ 0 w 273"/>
                <a:gd name="T1" fmla="*/ 320 h 352"/>
                <a:gd name="T2" fmla="*/ 273 w 273"/>
                <a:gd name="T3" fmla="*/ 320 h 352"/>
                <a:gd name="T4" fmla="*/ 273 w 273"/>
                <a:gd name="T5" fmla="*/ 352 h 352"/>
                <a:gd name="T6" fmla="*/ 0 w 273"/>
                <a:gd name="T7" fmla="*/ 352 h 352"/>
                <a:gd name="T8" fmla="*/ 0 w 273"/>
                <a:gd name="T9" fmla="*/ 320 h 352"/>
                <a:gd name="T10" fmla="*/ 0 w 273"/>
                <a:gd name="T11" fmla="*/ 240 h 352"/>
                <a:gd name="T12" fmla="*/ 239 w 273"/>
                <a:gd name="T13" fmla="*/ 240 h 352"/>
                <a:gd name="T14" fmla="*/ 239 w 273"/>
                <a:gd name="T15" fmla="*/ 272 h 352"/>
                <a:gd name="T16" fmla="*/ 0 w 273"/>
                <a:gd name="T17" fmla="*/ 272 h 352"/>
                <a:gd name="T18" fmla="*/ 0 w 273"/>
                <a:gd name="T19" fmla="*/ 240 h 352"/>
                <a:gd name="T20" fmla="*/ 0 w 273"/>
                <a:gd name="T21" fmla="*/ 160 h 352"/>
                <a:gd name="T22" fmla="*/ 222 w 273"/>
                <a:gd name="T23" fmla="*/ 160 h 352"/>
                <a:gd name="T24" fmla="*/ 222 w 273"/>
                <a:gd name="T25" fmla="*/ 192 h 352"/>
                <a:gd name="T26" fmla="*/ 0 w 273"/>
                <a:gd name="T27" fmla="*/ 192 h 352"/>
                <a:gd name="T28" fmla="*/ 0 w 273"/>
                <a:gd name="T29" fmla="*/ 160 h 352"/>
                <a:gd name="T30" fmla="*/ 0 w 273"/>
                <a:gd name="T31" fmla="*/ 80 h 352"/>
                <a:gd name="T32" fmla="*/ 175 w 273"/>
                <a:gd name="T33" fmla="*/ 80 h 352"/>
                <a:gd name="T34" fmla="*/ 175 w 273"/>
                <a:gd name="T35" fmla="*/ 112 h 352"/>
                <a:gd name="T36" fmla="*/ 0 w 273"/>
                <a:gd name="T37" fmla="*/ 112 h 352"/>
                <a:gd name="T38" fmla="*/ 0 w 273"/>
                <a:gd name="T39" fmla="*/ 80 h 352"/>
                <a:gd name="T40" fmla="*/ 0 w 273"/>
                <a:gd name="T41" fmla="*/ 0 h 352"/>
                <a:gd name="T42" fmla="*/ 157 w 273"/>
                <a:gd name="T43" fmla="*/ 0 h 352"/>
                <a:gd name="T44" fmla="*/ 157 w 273"/>
                <a:gd name="T45" fmla="*/ 32 h 352"/>
                <a:gd name="T46" fmla="*/ 0 w 273"/>
                <a:gd name="T47" fmla="*/ 32 h 352"/>
                <a:gd name="T48" fmla="*/ 0 w 273"/>
                <a:gd name="T49"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3" h="352">
                  <a:moveTo>
                    <a:pt x="0" y="320"/>
                  </a:moveTo>
                  <a:lnTo>
                    <a:pt x="273" y="320"/>
                  </a:lnTo>
                  <a:lnTo>
                    <a:pt x="273" y="352"/>
                  </a:lnTo>
                  <a:lnTo>
                    <a:pt x="0" y="352"/>
                  </a:lnTo>
                  <a:lnTo>
                    <a:pt x="0" y="320"/>
                  </a:lnTo>
                  <a:close/>
                  <a:moveTo>
                    <a:pt x="0" y="240"/>
                  </a:moveTo>
                  <a:lnTo>
                    <a:pt x="239" y="240"/>
                  </a:lnTo>
                  <a:lnTo>
                    <a:pt x="239" y="272"/>
                  </a:lnTo>
                  <a:lnTo>
                    <a:pt x="0" y="272"/>
                  </a:lnTo>
                  <a:lnTo>
                    <a:pt x="0" y="240"/>
                  </a:lnTo>
                  <a:close/>
                  <a:moveTo>
                    <a:pt x="0" y="160"/>
                  </a:moveTo>
                  <a:lnTo>
                    <a:pt x="222" y="160"/>
                  </a:lnTo>
                  <a:lnTo>
                    <a:pt x="222" y="192"/>
                  </a:lnTo>
                  <a:lnTo>
                    <a:pt x="0" y="192"/>
                  </a:lnTo>
                  <a:lnTo>
                    <a:pt x="0" y="160"/>
                  </a:lnTo>
                  <a:close/>
                  <a:moveTo>
                    <a:pt x="0" y="80"/>
                  </a:moveTo>
                  <a:lnTo>
                    <a:pt x="175" y="80"/>
                  </a:lnTo>
                  <a:lnTo>
                    <a:pt x="175" y="112"/>
                  </a:lnTo>
                  <a:lnTo>
                    <a:pt x="0" y="112"/>
                  </a:lnTo>
                  <a:lnTo>
                    <a:pt x="0" y="80"/>
                  </a:lnTo>
                  <a:close/>
                  <a:moveTo>
                    <a:pt x="0" y="0"/>
                  </a:moveTo>
                  <a:lnTo>
                    <a:pt x="157" y="0"/>
                  </a:lnTo>
                  <a:lnTo>
                    <a:pt x="157" y="32"/>
                  </a:lnTo>
                  <a:lnTo>
                    <a:pt x="0" y="32"/>
                  </a:lnTo>
                  <a:lnTo>
                    <a:pt x="0" y="0"/>
                  </a:lnTo>
                  <a:close/>
                </a:path>
              </a:pathLst>
            </a:custGeom>
            <a:solidFill>
              <a:srgbClr val="9537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800" dirty="0">
                <a:latin typeface="Arial" panose="020B0604020202020204" pitchFamily="34" charset="0"/>
                <a:cs typeface="Arial" panose="020B0604020202020204" pitchFamily="34" charset="0"/>
              </a:endParaRPr>
            </a:p>
          </p:txBody>
        </p:sp>
        <p:sp>
          <p:nvSpPr>
            <p:cNvPr id="21" name="Rectangle 16"/>
            <p:cNvSpPr>
              <a:spLocks noChangeArrowheads="1"/>
            </p:cNvSpPr>
            <p:nvPr/>
          </p:nvSpPr>
          <p:spPr bwMode="auto">
            <a:xfrm>
              <a:off x="2116138" y="6111875"/>
              <a:ext cx="2895600" cy="4762"/>
            </a:xfrm>
            <a:prstGeom prst="rect">
              <a:avLst/>
            </a:pr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fr-FR" sz="800" dirty="0">
                <a:latin typeface="Arial" panose="020B0604020202020204" pitchFamily="34" charset="0"/>
                <a:cs typeface="Arial" panose="020B0604020202020204" pitchFamily="34" charset="0"/>
              </a:endParaRPr>
            </a:p>
          </p:txBody>
        </p:sp>
        <p:sp>
          <p:nvSpPr>
            <p:cNvPr id="22" name="Freeform 17"/>
            <p:cNvSpPr>
              <a:spLocks noEditPoints="1"/>
            </p:cNvSpPr>
            <p:nvPr/>
          </p:nvSpPr>
          <p:spPr bwMode="auto">
            <a:xfrm>
              <a:off x="2112963" y="6115050"/>
              <a:ext cx="2901950" cy="25400"/>
            </a:xfrm>
            <a:custGeom>
              <a:avLst/>
              <a:gdLst>
                <a:gd name="T0" fmla="*/ 3 w 1828"/>
                <a:gd name="T1" fmla="*/ 0 h 16"/>
                <a:gd name="T2" fmla="*/ 3 w 1828"/>
                <a:gd name="T3" fmla="*/ 16 h 16"/>
                <a:gd name="T4" fmla="*/ 0 w 1828"/>
                <a:gd name="T5" fmla="*/ 16 h 16"/>
                <a:gd name="T6" fmla="*/ 0 w 1828"/>
                <a:gd name="T7" fmla="*/ 0 h 16"/>
                <a:gd name="T8" fmla="*/ 3 w 1828"/>
                <a:gd name="T9" fmla="*/ 0 h 16"/>
                <a:gd name="T10" fmla="*/ 307 w 1828"/>
                <a:gd name="T11" fmla="*/ 0 h 16"/>
                <a:gd name="T12" fmla="*/ 307 w 1828"/>
                <a:gd name="T13" fmla="*/ 16 h 16"/>
                <a:gd name="T14" fmla="*/ 304 w 1828"/>
                <a:gd name="T15" fmla="*/ 16 h 16"/>
                <a:gd name="T16" fmla="*/ 304 w 1828"/>
                <a:gd name="T17" fmla="*/ 0 h 16"/>
                <a:gd name="T18" fmla="*/ 307 w 1828"/>
                <a:gd name="T19" fmla="*/ 0 h 16"/>
                <a:gd name="T20" fmla="*/ 612 w 1828"/>
                <a:gd name="T21" fmla="*/ 0 h 16"/>
                <a:gd name="T22" fmla="*/ 612 w 1828"/>
                <a:gd name="T23" fmla="*/ 16 h 16"/>
                <a:gd name="T24" fmla="*/ 608 w 1828"/>
                <a:gd name="T25" fmla="*/ 16 h 16"/>
                <a:gd name="T26" fmla="*/ 608 w 1828"/>
                <a:gd name="T27" fmla="*/ 0 h 16"/>
                <a:gd name="T28" fmla="*/ 612 w 1828"/>
                <a:gd name="T29" fmla="*/ 0 h 16"/>
                <a:gd name="T30" fmla="*/ 916 w 1828"/>
                <a:gd name="T31" fmla="*/ 0 h 16"/>
                <a:gd name="T32" fmla="*/ 916 w 1828"/>
                <a:gd name="T33" fmla="*/ 16 h 16"/>
                <a:gd name="T34" fmla="*/ 913 w 1828"/>
                <a:gd name="T35" fmla="*/ 16 h 16"/>
                <a:gd name="T36" fmla="*/ 913 w 1828"/>
                <a:gd name="T37" fmla="*/ 0 h 16"/>
                <a:gd name="T38" fmla="*/ 916 w 1828"/>
                <a:gd name="T39" fmla="*/ 0 h 16"/>
                <a:gd name="T40" fmla="*/ 1219 w 1828"/>
                <a:gd name="T41" fmla="*/ 0 h 16"/>
                <a:gd name="T42" fmla="*/ 1219 w 1828"/>
                <a:gd name="T43" fmla="*/ 16 h 16"/>
                <a:gd name="T44" fmla="*/ 1216 w 1828"/>
                <a:gd name="T45" fmla="*/ 16 h 16"/>
                <a:gd name="T46" fmla="*/ 1216 w 1828"/>
                <a:gd name="T47" fmla="*/ 0 h 16"/>
                <a:gd name="T48" fmla="*/ 1219 w 1828"/>
                <a:gd name="T49" fmla="*/ 0 h 16"/>
                <a:gd name="T50" fmla="*/ 1524 w 1828"/>
                <a:gd name="T51" fmla="*/ 0 h 16"/>
                <a:gd name="T52" fmla="*/ 1524 w 1828"/>
                <a:gd name="T53" fmla="*/ 16 h 16"/>
                <a:gd name="T54" fmla="*/ 1520 w 1828"/>
                <a:gd name="T55" fmla="*/ 16 h 16"/>
                <a:gd name="T56" fmla="*/ 1520 w 1828"/>
                <a:gd name="T57" fmla="*/ 0 h 16"/>
                <a:gd name="T58" fmla="*/ 1524 w 1828"/>
                <a:gd name="T59" fmla="*/ 0 h 16"/>
                <a:gd name="T60" fmla="*/ 1828 w 1828"/>
                <a:gd name="T61" fmla="*/ 0 h 16"/>
                <a:gd name="T62" fmla="*/ 1828 w 1828"/>
                <a:gd name="T63" fmla="*/ 16 h 16"/>
                <a:gd name="T64" fmla="*/ 1824 w 1828"/>
                <a:gd name="T65" fmla="*/ 16 h 16"/>
                <a:gd name="T66" fmla="*/ 1824 w 1828"/>
                <a:gd name="T67" fmla="*/ 0 h 16"/>
                <a:gd name="T68" fmla="*/ 1828 w 1828"/>
                <a:gd name="T6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8" h="16">
                  <a:moveTo>
                    <a:pt x="3" y="0"/>
                  </a:moveTo>
                  <a:lnTo>
                    <a:pt x="3" y="16"/>
                  </a:lnTo>
                  <a:lnTo>
                    <a:pt x="0" y="16"/>
                  </a:lnTo>
                  <a:lnTo>
                    <a:pt x="0" y="0"/>
                  </a:lnTo>
                  <a:lnTo>
                    <a:pt x="3" y="0"/>
                  </a:lnTo>
                  <a:close/>
                  <a:moveTo>
                    <a:pt x="307" y="0"/>
                  </a:moveTo>
                  <a:lnTo>
                    <a:pt x="307" y="16"/>
                  </a:lnTo>
                  <a:lnTo>
                    <a:pt x="304" y="16"/>
                  </a:lnTo>
                  <a:lnTo>
                    <a:pt x="304" y="0"/>
                  </a:lnTo>
                  <a:lnTo>
                    <a:pt x="307" y="0"/>
                  </a:lnTo>
                  <a:close/>
                  <a:moveTo>
                    <a:pt x="612" y="0"/>
                  </a:moveTo>
                  <a:lnTo>
                    <a:pt x="612" y="16"/>
                  </a:lnTo>
                  <a:lnTo>
                    <a:pt x="608" y="16"/>
                  </a:lnTo>
                  <a:lnTo>
                    <a:pt x="608" y="0"/>
                  </a:lnTo>
                  <a:lnTo>
                    <a:pt x="612" y="0"/>
                  </a:lnTo>
                  <a:close/>
                  <a:moveTo>
                    <a:pt x="916" y="0"/>
                  </a:moveTo>
                  <a:lnTo>
                    <a:pt x="916" y="16"/>
                  </a:lnTo>
                  <a:lnTo>
                    <a:pt x="913" y="16"/>
                  </a:lnTo>
                  <a:lnTo>
                    <a:pt x="913" y="0"/>
                  </a:lnTo>
                  <a:lnTo>
                    <a:pt x="916" y="0"/>
                  </a:lnTo>
                  <a:close/>
                  <a:moveTo>
                    <a:pt x="1219" y="0"/>
                  </a:moveTo>
                  <a:lnTo>
                    <a:pt x="1219" y="16"/>
                  </a:lnTo>
                  <a:lnTo>
                    <a:pt x="1216" y="16"/>
                  </a:lnTo>
                  <a:lnTo>
                    <a:pt x="1216" y="0"/>
                  </a:lnTo>
                  <a:lnTo>
                    <a:pt x="1219" y="0"/>
                  </a:lnTo>
                  <a:close/>
                  <a:moveTo>
                    <a:pt x="1524" y="0"/>
                  </a:moveTo>
                  <a:lnTo>
                    <a:pt x="1524" y="16"/>
                  </a:lnTo>
                  <a:lnTo>
                    <a:pt x="1520" y="16"/>
                  </a:lnTo>
                  <a:lnTo>
                    <a:pt x="1520" y="0"/>
                  </a:lnTo>
                  <a:lnTo>
                    <a:pt x="1524" y="0"/>
                  </a:lnTo>
                  <a:close/>
                  <a:moveTo>
                    <a:pt x="1828" y="0"/>
                  </a:moveTo>
                  <a:lnTo>
                    <a:pt x="1828" y="16"/>
                  </a:lnTo>
                  <a:lnTo>
                    <a:pt x="1824" y="16"/>
                  </a:lnTo>
                  <a:lnTo>
                    <a:pt x="1824" y="0"/>
                  </a:lnTo>
                  <a:lnTo>
                    <a:pt x="1828" y="0"/>
                  </a:lnTo>
                  <a:close/>
                </a:path>
              </a:pathLst>
            </a:cu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fr-FR" sz="800" dirty="0">
                <a:latin typeface="Arial" panose="020B0604020202020204" pitchFamily="34" charset="0"/>
                <a:cs typeface="Arial" panose="020B0604020202020204" pitchFamily="34" charset="0"/>
              </a:endParaRPr>
            </a:p>
          </p:txBody>
        </p:sp>
        <p:sp>
          <p:nvSpPr>
            <p:cNvPr id="23" name="Rectangle 18"/>
            <p:cNvSpPr>
              <a:spLocks noChangeArrowheads="1"/>
            </p:cNvSpPr>
            <p:nvPr/>
          </p:nvSpPr>
          <p:spPr bwMode="auto">
            <a:xfrm>
              <a:off x="2112963" y="1039813"/>
              <a:ext cx="4763" cy="5075237"/>
            </a:xfrm>
            <a:prstGeom prst="rect">
              <a:avLst/>
            </a:pr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fr-FR" sz="800" dirty="0">
                <a:latin typeface="Arial" panose="020B0604020202020204" pitchFamily="34" charset="0"/>
                <a:cs typeface="Arial" panose="020B0604020202020204" pitchFamily="34" charset="0"/>
              </a:endParaRPr>
            </a:p>
          </p:txBody>
        </p:sp>
        <p:sp>
          <p:nvSpPr>
            <p:cNvPr id="24" name="Freeform 19"/>
            <p:cNvSpPr>
              <a:spLocks noEditPoints="1"/>
            </p:cNvSpPr>
            <p:nvPr/>
          </p:nvSpPr>
          <p:spPr bwMode="auto">
            <a:xfrm>
              <a:off x="2089151" y="1038225"/>
              <a:ext cx="26988" cy="5078412"/>
            </a:xfrm>
            <a:custGeom>
              <a:avLst/>
              <a:gdLst>
                <a:gd name="T0" fmla="*/ 0 w 17"/>
                <a:gd name="T1" fmla="*/ 3199 h 3199"/>
                <a:gd name="T2" fmla="*/ 17 w 17"/>
                <a:gd name="T3" fmla="*/ 3119 h 3199"/>
                <a:gd name="T4" fmla="*/ 17 w 17"/>
                <a:gd name="T5" fmla="*/ 3036 h 3199"/>
                <a:gd name="T6" fmla="*/ 0 w 17"/>
                <a:gd name="T7" fmla="*/ 2956 h 3199"/>
                <a:gd name="T8" fmla="*/ 0 w 17"/>
                <a:gd name="T9" fmla="*/ 2956 h 3199"/>
                <a:gd name="T10" fmla="*/ 0 w 17"/>
                <a:gd name="T11" fmla="*/ 2880 h 3199"/>
                <a:gd name="T12" fmla="*/ 17 w 17"/>
                <a:gd name="T13" fmla="*/ 2800 h 3199"/>
                <a:gd name="T14" fmla="*/ 17 w 17"/>
                <a:gd name="T15" fmla="*/ 2717 h 3199"/>
                <a:gd name="T16" fmla="*/ 0 w 17"/>
                <a:gd name="T17" fmla="*/ 2637 h 3199"/>
                <a:gd name="T18" fmla="*/ 0 w 17"/>
                <a:gd name="T19" fmla="*/ 2637 h 3199"/>
                <a:gd name="T20" fmla="*/ 0 w 17"/>
                <a:gd name="T21" fmla="*/ 2560 h 3199"/>
                <a:gd name="T22" fmla="*/ 17 w 17"/>
                <a:gd name="T23" fmla="*/ 2480 h 3199"/>
                <a:gd name="T24" fmla="*/ 17 w 17"/>
                <a:gd name="T25" fmla="*/ 2397 h 3199"/>
                <a:gd name="T26" fmla="*/ 0 w 17"/>
                <a:gd name="T27" fmla="*/ 2317 h 3199"/>
                <a:gd name="T28" fmla="*/ 0 w 17"/>
                <a:gd name="T29" fmla="*/ 2317 h 3199"/>
                <a:gd name="T30" fmla="*/ 0 w 17"/>
                <a:gd name="T31" fmla="*/ 2241 h 3199"/>
                <a:gd name="T32" fmla="*/ 17 w 17"/>
                <a:gd name="T33" fmla="*/ 2161 h 3199"/>
                <a:gd name="T34" fmla="*/ 17 w 17"/>
                <a:gd name="T35" fmla="*/ 2078 h 3199"/>
                <a:gd name="T36" fmla="*/ 0 w 17"/>
                <a:gd name="T37" fmla="*/ 1998 h 3199"/>
                <a:gd name="T38" fmla="*/ 0 w 17"/>
                <a:gd name="T39" fmla="*/ 1998 h 3199"/>
                <a:gd name="T40" fmla="*/ 0 w 17"/>
                <a:gd name="T41" fmla="*/ 1921 h 3199"/>
                <a:gd name="T42" fmla="*/ 17 w 17"/>
                <a:gd name="T43" fmla="*/ 1841 h 3199"/>
                <a:gd name="T44" fmla="*/ 17 w 17"/>
                <a:gd name="T45" fmla="*/ 1758 h 3199"/>
                <a:gd name="T46" fmla="*/ 0 w 17"/>
                <a:gd name="T47" fmla="*/ 1678 h 3199"/>
                <a:gd name="T48" fmla="*/ 0 w 17"/>
                <a:gd name="T49" fmla="*/ 1678 h 3199"/>
                <a:gd name="T50" fmla="*/ 0 w 17"/>
                <a:gd name="T51" fmla="*/ 1601 h 3199"/>
                <a:gd name="T52" fmla="*/ 17 w 17"/>
                <a:gd name="T53" fmla="*/ 1521 h 3199"/>
                <a:gd name="T54" fmla="*/ 17 w 17"/>
                <a:gd name="T55" fmla="*/ 1438 h 3199"/>
                <a:gd name="T56" fmla="*/ 0 w 17"/>
                <a:gd name="T57" fmla="*/ 1358 h 3199"/>
                <a:gd name="T58" fmla="*/ 0 w 17"/>
                <a:gd name="T59" fmla="*/ 1358 h 3199"/>
                <a:gd name="T60" fmla="*/ 0 w 17"/>
                <a:gd name="T61" fmla="*/ 1282 h 3199"/>
                <a:gd name="T62" fmla="*/ 17 w 17"/>
                <a:gd name="T63" fmla="*/ 1202 h 3199"/>
                <a:gd name="T64" fmla="*/ 17 w 17"/>
                <a:gd name="T65" fmla="*/ 1119 h 3199"/>
                <a:gd name="T66" fmla="*/ 0 w 17"/>
                <a:gd name="T67" fmla="*/ 1039 h 3199"/>
                <a:gd name="T68" fmla="*/ 0 w 17"/>
                <a:gd name="T69" fmla="*/ 1039 h 3199"/>
                <a:gd name="T70" fmla="*/ 0 w 17"/>
                <a:gd name="T71" fmla="*/ 962 h 3199"/>
                <a:gd name="T72" fmla="*/ 17 w 17"/>
                <a:gd name="T73" fmla="*/ 882 h 3199"/>
                <a:gd name="T74" fmla="*/ 17 w 17"/>
                <a:gd name="T75" fmla="*/ 799 h 3199"/>
                <a:gd name="T76" fmla="*/ 0 w 17"/>
                <a:gd name="T77" fmla="*/ 719 h 3199"/>
                <a:gd name="T78" fmla="*/ 0 w 17"/>
                <a:gd name="T79" fmla="*/ 719 h 3199"/>
                <a:gd name="T80" fmla="*/ 0 w 17"/>
                <a:gd name="T81" fmla="*/ 643 h 3199"/>
                <a:gd name="T82" fmla="*/ 17 w 17"/>
                <a:gd name="T83" fmla="*/ 562 h 3199"/>
                <a:gd name="T84" fmla="*/ 17 w 17"/>
                <a:gd name="T85" fmla="*/ 479 h 3199"/>
                <a:gd name="T86" fmla="*/ 0 w 17"/>
                <a:gd name="T87" fmla="*/ 399 h 3199"/>
                <a:gd name="T88" fmla="*/ 0 w 17"/>
                <a:gd name="T89" fmla="*/ 399 h 3199"/>
                <a:gd name="T90" fmla="*/ 0 w 17"/>
                <a:gd name="T91" fmla="*/ 322 h 3199"/>
                <a:gd name="T92" fmla="*/ 17 w 17"/>
                <a:gd name="T93" fmla="*/ 243 h 3199"/>
                <a:gd name="T94" fmla="*/ 17 w 17"/>
                <a:gd name="T95" fmla="*/ 159 h 3199"/>
                <a:gd name="T96" fmla="*/ 0 w 17"/>
                <a:gd name="T97" fmla="*/ 80 h 3199"/>
                <a:gd name="T98" fmla="*/ 0 w 17"/>
                <a:gd name="T99" fmla="*/ 80 h 3199"/>
                <a:gd name="T100" fmla="*/ 0 w 17"/>
                <a:gd name="T101" fmla="*/ 3 h 3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 h="3199">
                  <a:moveTo>
                    <a:pt x="0" y="3196"/>
                  </a:moveTo>
                  <a:lnTo>
                    <a:pt x="17" y="3196"/>
                  </a:lnTo>
                  <a:lnTo>
                    <a:pt x="17" y="3199"/>
                  </a:lnTo>
                  <a:lnTo>
                    <a:pt x="0" y="3199"/>
                  </a:lnTo>
                  <a:lnTo>
                    <a:pt x="0" y="3196"/>
                  </a:lnTo>
                  <a:close/>
                  <a:moveTo>
                    <a:pt x="0" y="3116"/>
                  </a:moveTo>
                  <a:lnTo>
                    <a:pt x="17" y="3116"/>
                  </a:lnTo>
                  <a:lnTo>
                    <a:pt x="17" y="3119"/>
                  </a:lnTo>
                  <a:lnTo>
                    <a:pt x="0" y="3119"/>
                  </a:lnTo>
                  <a:lnTo>
                    <a:pt x="0" y="3116"/>
                  </a:lnTo>
                  <a:close/>
                  <a:moveTo>
                    <a:pt x="0" y="3036"/>
                  </a:moveTo>
                  <a:lnTo>
                    <a:pt x="17" y="3036"/>
                  </a:lnTo>
                  <a:lnTo>
                    <a:pt x="17" y="3040"/>
                  </a:lnTo>
                  <a:lnTo>
                    <a:pt x="0" y="3040"/>
                  </a:lnTo>
                  <a:lnTo>
                    <a:pt x="0" y="3036"/>
                  </a:lnTo>
                  <a:close/>
                  <a:moveTo>
                    <a:pt x="0" y="2956"/>
                  </a:moveTo>
                  <a:lnTo>
                    <a:pt x="17" y="2956"/>
                  </a:lnTo>
                  <a:lnTo>
                    <a:pt x="17" y="2960"/>
                  </a:lnTo>
                  <a:lnTo>
                    <a:pt x="0" y="2960"/>
                  </a:lnTo>
                  <a:lnTo>
                    <a:pt x="0" y="2956"/>
                  </a:lnTo>
                  <a:close/>
                  <a:moveTo>
                    <a:pt x="0" y="2877"/>
                  </a:moveTo>
                  <a:lnTo>
                    <a:pt x="17" y="2877"/>
                  </a:lnTo>
                  <a:lnTo>
                    <a:pt x="17" y="2880"/>
                  </a:lnTo>
                  <a:lnTo>
                    <a:pt x="0" y="2880"/>
                  </a:lnTo>
                  <a:lnTo>
                    <a:pt x="0" y="2877"/>
                  </a:lnTo>
                  <a:close/>
                  <a:moveTo>
                    <a:pt x="0" y="2797"/>
                  </a:moveTo>
                  <a:lnTo>
                    <a:pt x="17" y="2797"/>
                  </a:lnTo>
                  <a:lnTo>
                    <a:pt x="17" y="2800"/>
                  </a:lnTo>
                  <a:lnTo>
                    <a:pt x="0" y="2800"/>
                  </a:lnTo>
                  <a:lnTo>
                    <a:pt x="0" y="2797"/>
                  </a:lnTo>
                  <a:close/>
                  <a:moveTo>
                    <a:pt x="0" y="2717"/>
                  </a:moveTo>
                  <a:lnTo>
                    <a:pt x="17" y="2717"/>
                  </a:lnTo>
                  <a:lnTo>
                    <a:pt x="17" y="2720"/>
                  </a:lnTo>
                  <a:lnTo>
                    <a:pt x="0" y="2720"/>
                  </a:lnTo>
                  <a:lnTo>
                    <a:pt x="0" y="2717"/>
                  </a:lnTo>
                  <a:close/>
                  <a:moveTo>
                    <a:pt x="0" y="2637"/>
                  </a:moveTo>
                  <a:lnTo>
                    <a:pt x="17" y="2637"/>
                  </a:lnTo>
                  <a:lnTo>
                    <a:pt x="17" y="2640"/>
                  </a:lnTo>
                  <a:lnTo>
                    <a:pt x="0" y="2640"/>
                  </a:lnTo>
                  <a:lnTo>
                    <a:pt x="0" y="2637"/>
                  </a:lnTo>
                  <a:close/>
                  <a:moveTo>
                    <a:pt x="0" y="2557"/>
                  </a:moveTo>
                  <a:lnTo>
                    <a:pt x="17" y="2557"/>
                  </a:lnTo>
                  <a:lnTo>
                    <a:pt x="17" y="2560"/>
                  </a:lnTo>
                  <a:lnTo>
                    <a:pt x="0" y="2560"/>
                  </a:lnTo>
                  <a:lnTo>
                    <a:pt x="0" y="2557"/>
                  </a:lnTo>
                  <a:close/>
                  <a:moveTo>
                    <a:pt x="0" y="2477"/>
                  </a:moveTo>
                  <a:lnTo>
                    <a:pt x="17" y="2477"/>
                  </a:lnTo>
                  <a:lnTo>
                    <a:pt x="17" y="2480"/>
                  </a:lnTo>
                  <a:lnTo>
                    <a:pt x="0" y="2480"/>
                  </a:lnTo>
                  <a:lnTo>
                    <a:pt x="0" y="2477"/>
                  </a:lnTo>
                  <a:close/>
                  <a:moveTo>
                    <a:pt x="0" y="2397"/>
                  </a:moveTo>
                  <a:lnTo>
                    <a:pt x="17" y="2397"/>
                  </a:lnTo>
                  <a:lnTo>
                    <a:pt x="17" y="2400"/>
                  </a:lnTo>
                  <a:lnTo>
                    <a:pt x="0" y="2400"/>
                  </a:lnTo>
                  <a:lnTo>
                    <a:pt x="0" y="2397"/>
                  </a:lnTo>
                  <a:close/>
                  <a:moveTo>
                    <a:pt x="0" y="2317"/>
                  </a:moveTo>
                  <a:lnTo>
                    <a:pt x="17" y="2317"/>
                  </a:lnTo>
                  <a:lnTo>
                    <a:pt x="17" y="2320"/>
                  </a:lnTo>
                  <a:lnTo>
                    <a:pt x="0" y="2320"/>
                  </a:lnTo>
                  <a:lnTo>
                    <a:pt x="0" y="2317"/>
                  </a:lnTo>
                  <a:close/>
                  <a:moveTo>
                    <a:pt x="0" y="2237"/>
                  </a:moveTo>
                  <a:lnTo>
                    <a:pt x="17" y="2237"/>
                  </a:lnTo>
                  <a:lnTo>
                    <a:pt x="17" y="2241"/>
                  </a:lnTo>
                  <a:lnTo>
                    <a:pt x="0" y="2241"/>
                  </a:lnTo>
                  <a:lnTo>
                    <a:pt x="0" y="2237"/>
                  </a:lnTo>
                  <a:close/>
                  <a:moveTo>
                    <a:pt x="0" y="2157"/>
                  </a:moveTo>
                  <a:lnTo>
                    <a:pt x="17" y="2157"/>
                  </a:lnTo>
                  <a:lnTo>
                    <a:pt x="17" y="2161"/>
                  </a:lnTo>
                  <a:lnTo>
                    <a:pt x="0" y="2161"/>
                  </a:lnTo>
                  <a:lnTo>
                    <a:pt x="0" y="2157"/>
                  </a:lnTo>
                  <a:close/>
                  <a:moveTo>
                    <a:pt x="0" y="2078"/>
                  </a:moveTo>
                  <a:lnTo>
                    <a:pt x="17" y="2078"/>
                  </a:lnTo>
                  <a:lnTo>
                    <a:pt x="17" y="2081"/>
                  </a:lnTo>
                  <a:lnTo>
                    <a:pt x="0" y="2081"/>
                  </a:lnTo>
                  <a:lnTo>
                    <a:pt x="0" y="2078"/>
                  </a:lnTo>
                  <a:close/>
                  <a:moveTo>
                    <a:pt x="0" y="1998"/>
                  </a:moveTo>
                  <a:lnTo>
                    <a:pt x="17" y="1998"/>
                  </a:lnTo>
                  <a:lnTo>
                    <a:pt x="17" y="2001"/>
                  </a:lnTo>
                  <a:lnTo>
                    <a:pt x="0" y="2001"/>
                  </a:lnTo>
                  <a:lnTo>
                    <a:pt x="0" y="1998"/>
                  </a:lnTo>
                  <a:close/>
                  <a:moveTo>
                    <a:pt x="0" y="1918"/>
                  </a:moveTo>
                  <a:lnTo>
                    <a:pt x="17" y="1918"/>
                  </a:lnTo>
                  <a:lnTo>
                    <a:pt x="17" y="1921"/>
                  </a:lnTo>
                  <a:lnTo>
                    <a:pt x="0" y="1921"/>
                  </a:lnTo>
                  <a:lnTo>
                    <a:pt x="0" y="1918"/>
                  </a:lnTo>
                  <a:close/>
                  <a:moveTo>
                    <a:pt x="0" y="1838"/>
                  </a:moveTo>
                  <a:lnTo>
                    <a:pt x="17" y="1838"/>
                  </a:lnTo>
                  <a:lnTo>
                    <a:pt x="17" y="1841"/>
                  </a:lnTo>
                  <a:lnTo>
                    <a:pt x="0" y="1841"/>
                  </a:lnTo>
                  <a:lnTo>
                    <a:pt x="0" y="1838"/>
                  </a:lnTo>
                  <a:close/>
                  <a:moveTo>
                    <a:pt x="0" y="1758"/>
                  </a:moveTo>
                  <a:lnTo>
                    <a:pt x="17" y="1758"/>
                  </a:lnTo>
                  <a:lnTo>
                    <a:pt x="17" y="1761"/>
                  </a:lnTo>
                  <a:lnTo>
                    <a:pt x="0" y="1761"/>
                  </a:lnTo>
                  <a:lnTo>
                    <a:pt x="0" y="1758"/>
                  </a:lnTo>
                  <a:close/>
                  <a:moveTo>
                    <a:pt x="0" y="1678"/>
                  </a:moveTo>
                  <a:lnTo>
                    <a:pt x="17" y="1678"/>
                  </a:lnTo>
                  <a:lnTo>
                    <a:pt x="17" y="1681"/>
                  </a:lnTo>
                  <a:lnTo>
                    <a:pt x="0" y="1681"/>
                  </a:lnTo>
                  <a:lnTo>
                    <a:pt x="0" y="1678"/>
                  </a:lnTo>
                  <a:close/>
                  <a:moveTo>
                    <a:pt x="0" y="1598"/>
                  </a:moveTo>
                  <a:lnTo>
                    <a:pt x="17" y="1598"/>
                  </a:lnTo>
                  <a:lnTo>
                    <a:pt x="17" y="1601"/>
                  </a:lnTo>
                  <a:lnTo>
                    <a:pt x="0" y="1601"/>
                  </a:lnTo>
                  <a:lnTo>
                    <a:pt x="0" y="1598"/>
                  </a:lnTo>
                  <a:close/>
                  <a:moveTo>
                    <a:pt x="0" y="1518"/>
                  </a:moveTo>
                  <a:lnTo>
                    <a:pt x="17" y="1518"/>
                  </a:lnTo>
                  <a:lnTo>
                    <a:pt x="17" y="1521"/>
                  </a:lnTo>
                  <a:lnTo>
                    <a:pt x="0" y="1521"/>
                  </a:lnTo>
                  <a:lnTo>
                    <a:pt x="0" y="1518"/>
                  </a:lnTo>
                  <a:close/>
                  <a:moveTo>
                    <a:pt x="0" y="1438"/>
                  </a:moveTo>
                  <a:lnTo>
                    <a:pt x="17" y="1438"/>
                  </a:lnTo>
                  <a:lnTo>
                    <a:pt x="17" y="1442"/>
                  </a:lnTo>
                  <a:lnTo>
                    <a:pt x="0" y="1442"/>
                  </a:lnTo>
                  <a:lnTo>
                    <a:pt x="0" y="1438"/>
                  </a:lnTo>
                  <a:close/>
                  <a:moveTo>
                    <a:pt x="0" y="1358"/>
                  </a:moveTo>
                  <a:lnTo>
                    <a:pt x="17" y="1358"/>
                  </a:lnTo>
                  <a:lnTo>
                    <a:pt x="17" y="1362"/>
                  </a:lnTo>
                  <a:lnTo>
                    <a:pt x="0" y="1362"/>
                  </a:lnTo>
                  <a:lnTo>
                    <a:pt x="0" y="1358"/>
                  </a:lnTo>
                  <a:close/>
                  <a:moveTo>
                    <a:pt x="0" y="1279"/>
                  </a:moveTo>
                  <a:lnTo>
                    <a:pt x="17" y="1279"/>
                  </a:lnTo>
                  <a:lnTo>
                    <a:pt x="17" y="1282"/>
                  </a:lnTo>
                  <a:lnTo>
                    <a:pt x="0" y="1282"/>
                  </a:lnTo>
                  <a:lnTo>
                    <a:pt x="0" y="1279"/>
                  </a:lnTo>
                  <a:close/>
                  <a:moveTo>
                    <a:pt x="0" y="1199"/>
                  </a:moveTo>
                  <a:lnTo>
                    <a:pt x="17" y="1199"/>
                  </a:lnTo>
                  <a:lnTo>
                    <a:pt x="17" y="1202"/>
                  </a:lnTo>
                  <a:lnTo>
                    <a:pt x="0" y="1202"/>
                  </a:lnTo>
                  <a:lnTo>
                    <a:pt x="0" y="1199"/>
                  </a:lnTo>
                  <a:close/>
                  <a:moveTo>
                    <a:pt x="0" y="1119"/>
                  </a:moveTo>
                  <a:lnTo>
                    <a:pt x="17" y="1119"/>
                  </a:lnTo>
                  <a:lnTo>
                    <a:pt x="17" y="1122"/>
                  </a:lnTo>
                  <a:lnTo>
                    <a:pt x="0" y="1122"/>
                  </a:lnTo>
                  <a:lnTo>
                    <a:pt x="0" y="1119"/>
                  </a:lnTo>
                  <a:close/>
                  <a:moveTo>
                    <a:pt x="0" y="1039"/>
                  </a:moveTo>
                  <a:lnTo>
                    <a:pt x="17" y="1039"/>
                  </a:lnTo>
                  <a:lnTo>
                    <a:pt x="17" y="1042"/>
                  </a:lnTo>
                  <a:lnTo>
                    <a:pt x="0" y="1042"/>
                  </a:lnTo>
                  <a:lnTo>
                    <a:pt x="0" y="1039"/>
                  </a:lnTo>
                  <a:close/>
                  <a:moveTo>
                    <a:pt x="0" y="959"/>
                  </a:moveTo>
                  <a:lnTo>
                    <a:pt x="17" y="959"/>
                  </a:lnTo>
                  <a:lnTo>
                    <a:pt x="17" y="962"/>
                  </a:lnTo>
                  <a:lnTo>
                    <a:pt x="0" y="962"/>
                  </a:lnTo>
                  <a:lnTo>
                    <a:pt x="0" y="959"/>
                  </a:lnTo>
                  <a:close/>
                  <a:moveTo>
                    <a:pt x="0" y="879"/>
                  </a:moveTo>
                  <a:lnTo>
                    <a:pt x="17" y="879"/>
                  </a:lnTo>
                  <a:lnTo>
                    <a:pt x="17" y="882"/>
                  </a:lnTo>
                  <a:lnTo>
                    <a:pt x="0" y="882"/>
                  </a:lnTo>
                  <a:lnTo>
                    <a:pt x="0" y="879"/>
                  </a:lnTo>
                  <a:close/>
                  <a:moveTo>
                    <a:pt x="0" y="799"/>
                  </a:moveTo>
                  <a:lnTo>
                    <a:pt x="17" y="799"/>
                  </a:lnTo>
                  <a:lnTo>
                    <a:pt x="17" y="802"/>
                  </a:lnTo>
                  <a:lnTo>
                    <a:pt x="0" y="802"/>
                  </a:lnTo>
                  <a:lnTo>
                    <a:pt x="0" y="799"/>
                  </a:lnTo>
                  <a:close/>
                  <a:moveTo>
                    <a:pt x="0" y="719"/>
                  </a:moveTo>
                  <a:lnTo>
                    <a:pt x="17" y="719"/>
                  </a:lnTo>
                  <a:lnTo>
                    <a:pt x="17" y="722"/>
                  </a:lnTo>
                  <a:lnTo>
                    <a:pt x="0" y="722"/>
                  </a:lnTo>
                  <a:lnTo>
                    <a:pt x="0" y="719"/>
                  </a:lnTo>
                  <a:close/>
                  <a:moveTo>
                    <a:pt x="0" y="639"/>
                  </a:moveTo>
                  <a:lnTo>
                    <a:pt x="17" y="639"/>
                  </a:lnTo>
                  <a:lnTo>
                    <a:pt x="17" y="643"/>
                  </a:lnTo>
                  <a:lnTo>
                    <a:pt x="0" y="643"/>
                  </a:lnTo>
                  <a:lnTo>
                    <a:pt x="0" y="639"/>
                  </a:lnTo>
                  <a:close/>
                  <a:moveTo>
                    <a:pt x="0" y="559"/>
                  </a:moveTo>
                  <a:lnTo>
                    <a:pt x="17" y="559"/>
                  </a:lnTo>
                  <a:lnTo>
                    <a:pt x="17" y="562"/>
                  </a:lnTo>
                  <a:lnTo>
                    <a:pt x="0" y="562"/>
                  </a:lnTo>
                  <a:lnTo>
                    <a:pt x="0" y="559"/>
                  </a:lnTo>
                  <a:close/>
                  <a:moveTo>
                    <a:pt x="0" y="479"/>
                  </a:moveTo>
                  <a:lnTo>
                    <a:pt x="17" y="479"/>
                  </a:lnTo>
                  <a:lnTo>
                    <a:pt x="17" y="482"/>
                  </a:lnTo>
                  <a:lnTo>
                    <a:pt x="0" y="482"/>
                  </a:lnTo>
                  <a:lnTo>
                    <a:pt x="0" y="479"/>
                  </a:lnTo>
                  <a:close/>
                  <a:moveTo>
                    <a:pt x="0" y="399"/>
                  </a:moveTo>
                  <a:lnTo>
                    <a:pt x="17" y="399"/>
                  </a:lnTo>
                  <a:lnTo>
                    <a:pt x="17" y="402"/>
                  </a:lnTo>
                  <a:lnTo>
                    <a:pt x="0" y="402"/>
                  </a:lnTo>
                  <a:lnTo>
                    <a:pt x="0" y="399"/>
                  </a:lnTo>
                  <a:close/>
                  <a:moveTo>
                    <a:pt x="0" y="319"/>
                  </a:moveTo>
                  <a:lnTo>
                    <a:pt x="17" y="319"/>
                  </a:lnTo>
                  <a:lnTo>
                    <a:pt x="17" y="322"/>
                  </a:lnTo>
                  <a:lnTo>
                    <a:pt x="0" y="322"/>
                  </a:lnTo>
                  <a:lnTo>
                    <a:pt x="0" y="319"/>
                  </a:lnTo>
                  <a:close/>
                  <a:moveTo>
                    <a:pt x="0" y="239"/>
                  </a:moveTo>
                  <a:lnTo>
                    <a:pt x="17" y="239"/>
                  </a:lnTo>
                  <a:lnTo>
                    <a:pt x="17" y="243"/>
                  </a:lnTo>
                  <a:lnTo>
                    <a:pt x="0" y="243"/>
                  </a:lnTo>
                  <a:lnTo>
                    <a:pt x="0" y="239"/>
                  </a:lnTo>
                  <a:close/>
                  <a:moveTo>
                    <a:pt x="0" y="159"/>
                  </a:moveTo>
                  <a:lnTo>
                    <a:pt x="17" y="159"/>
                  </a:lnTo>
                  <a:lnTo>
                    <a:pt x="17" y="163"/>
                  </a:lnTo>
                  <a:lnTo>
                    <a:pt x="0" y="163"/>
                  </a:lnTo>
                  <a:lnTo>
                    <a:pt x="0" y="159"/>
                  </a:lnTo>
                  <a:close/>
                  <a:moveTo>
                    <a:pt x="0" y="80"/>
                  </a:moveTo>
                  <a:lnTo>
                    <a:pt x="17" y="80"/>
                  </a:lnTo>
                  <a:lnTo>
                    <a:pt x="17" y="83"/>
                  </a:lnTo>
                  <a:lnTo>
                    <a:pt x="0" y="83"/>
                  </a:lnTo>
                  <a:lnTo>
                    <a:pt x="0" y="80"/>
                  </a:lnTo>
                  <a:close/>
                  <a:moveTo>
                    <a:pt x="0" y="0"/>
                  </a:moveTo>
                  <a:lnTo>
                    <a:pt x="17" y="0"/>
                  </a:lnTo>
                  <a:lnTo>
                    <a:pt x="17" y="3"/>
                  </a:lnTo>
                  <a:lnTo>
                    <a:pt x="0" y="3"/>
                  </a:lnTo>
                  <a:lnTo>
                    <a:pt x="0" y="0"/>
                  </a:lnTo>
                  <a:close/>
                </a:path>
              </a:pathLst>
            </a:cu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fr-FR" sz="800" dirty="0">
                <a:latin typeface="Arial" panose="020B0604020202020204" pitchFamily="34" charset="0"/>
                <a:cs typeface="Arial" panose="020B0604020202020204" pitchFamily="34" charset="0"/>
              </a:endParaRPr>
            </a:p>
          </p:txBody>
        </p:sp>
        <p:sp>
          <p:nvSpPr>
            <p:cNvPr id="25" name="Rectangle 20"/>
            <p:cNvSpPr>
              <a:spLocks noChangeArrowheads="1"/>
            </p:cNvSpPr>
            <p:nvPr/>
          </p:nvSpPr>
          <p:spPr bwMode="auto">
            <a:xfrm>
              <a:off x="2095501" y="6165850"/>
              <a:ext cx="57057" cy="12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dirty="0" smtClean="0">
                  <a:ln>
                    <a:noFill/>
                  </a:ln>
                  <a:solidFill>
                    <a:srgbClr val="000000"/>
                  </a:solidFill>
                  <a:effectLst/>
                </a:rPr>
                <a:t>0</a:t>
              </a:r>
              <a:endParaRPr kumimoji="0" lang="fr-FR" altLang="en-US" sz="800" b="0" i="0" u="none" strike="noStrike" cap="none" normalizeH="0" baseline="0" dirty="0" smtClean="0">
                <a:ln>
                  <a:noFill/>
                </a:ln>
                <a:solidFill>
                  <a:schemeClr val="tx1"/>
                </a:solidFill>
                <a:effectLst/>
              </a:endParaRPr>
            </a:p>
          </p:txBody>
        </p:sp>
        <p:sp>
          <p:nvSpPr>
            <p:cNvPr id="26" name="Rectangle 21"/>
            <p:cNvSpPr>
              <a:spLocks noChangeArrowheads="1"/>
            </p:cNvSpPr>
            <p:nvPr/>
          </p:nvSpPr>
          <p:spPr bwMode="auto">
            <a:xfrm>
              <a:off x="2555876" y="6165850"/>
              <a:ext cx="114114" cy="12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dirty="0" smtClean="0">
                  <a:ln>
                    <a:noFill/>
                  </a:ln>
                  <a:solidFill>
                    <a:srgbClr val="000000"/>
                  </a:solidFill>
                  <a:effectLst/>
                </a:rPr>
                <a:t>10</a:t>
              </a:r>
              <a:endParaRPr kumimoji="0" lang="fr-FR" altLang="en-US" sz="800" b="0" i="0" u="none" strike="noStrike" cap="none" normalizeH="0" baseline="0" dirty="0" smtClean="0">
                <a:ln>
                  <a:noFill/>
                </a:ln>
                <a:solidFill>
                  <a:schemeClr val="tx1"/>
                </a:solidFill>
                <a:effectLst/>
              </a:endParaRPr>
            </a:p>
          </p:txBody>
        </p:sp>
        <p:sp>
          <p:nvSpPr>
            <p:cNvPr id="27" name="Rectangle 22"/>
            <p:cNvSpPr>
              <a:spLocks noChangeArrowheads="1"/>
            </p:cNvSpPr>
            <p:nvPr/>
          </p:nvSpPr>
          <p:spPr bwMode="auto">
            <a:xfrm>
              <a:off x="3038476" y="6165850"/>
              <a:ext cx="114114" cy="12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dirty="0" smtClean="0">
                  <a:ln>
                    <a:noFill/>
                  </a:ln>
                  <a:solidFill>
                    <a:srgbClr val="000000"/>
                  </a:solidFill>
                  <a:effectLst/>
                </a:rPr>
                <a:t>20</a:t>
              </a:r>
              <a:endParaRPr kumimoji="0" lang="fr-FR" altLang="en-US" sz="800" b="0" i="0" u="none" strike="noStrike" cap="none" normalizeH="0" baseline="0" dirty="0" smtClean="0">
                <a:ln>
                  <a:noFill/>
                </a:ln>
                <a:solidFill>
                  <a:schemeClr val="tx1"/>
                </a:solidFill>
                <a:effectLst/>
              </a:endParaRPr>
            </a:p>
          </p:txBody>
        </p:sp>
        <p:sp>
          <p:nvSpPr>
            <p:cNvPr id="28" name="Rectangle 23"/>
            <p:cNvSpPr>
              <a:spLocks noChangeArrowheads="1"/>
            </p:cNvSpPr>
            <p:nvPr/>
          </p:nvSpPr>
          <p:spPr bwMode="auto">
            <a:xfrm>
              <a:off x="3521076" y="6165850"/>
              <a:ext cx="114114" cy="12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dirty="0" smtClean="0">
                  <a:ln>
                    <a:noFill/>
                  </a:ln>
                  <a:solidFill>
                    <a:srgbClr val="000000"/>
                  </a:solidFill>
                  <a:effectLst/>
                </a:rPr>
                <a:t>30</a:t>
              </a:r>
              <a:endParaRPr kumimoji="0" lang="fr-FR" altLang="en-US" sz="800" b="0" i="0" u="none" strike="noStrike" cap="none" normalizeH="0" baseline="0" dirty="0" smtClean="0">
                <a:ln>
                  <a:noFill/>
                </a:ln>
                <a:solidFill>
                  <a:schemeClr val="tx1"/>
                </a:solidFill>
                <a:effectLst/>
              </a:endParaRPr>
            </a:p>
          </p:txBody>
        </p:sp>
        <p:sp>
          <p:nvSpPr>
            <p:cNvPr id="29" name="Rectangle 24"/>
            <p:cNvSpPr>
              <a:spLocks noChangeArrowheads="1"/>
            </p:cNvSpPr>
            <p:nvPr/>
          </p:nvSpPr>
          <p:spPr bwMode="auto">
            <a:xfrm>
              <a:off x="4003676" y="6165850"/>
              <a:ext cx="114114" cy="12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dirty="0" smtClean="0">
                  <a:ln>
                    <a:noFill/>
                  </a:ln>
                  <a:solidFill>
                    <a:srgbClr val="000000"/>
                  </a:solidFill>
                  <a:effectLst/>
                </a:rPr>
                <a:t>40</a:t>
              </a:r>
              <a:endParaRPr kumimoji="0" lang="fr-FR" altLang="en-US" sz="800" b="0" i="0" u="none" strike="noStrike" cap="none" normalizeH="0" baseline="0" dirty="0" smtClean="0">
                <a:ln>
                  <a:noFill/>
                </a:ln>
                <a:solidFill>
                  <a:schemeClr val="tx1"/>
                </a:solidFill>
                <a:effectLst/>
              </a:endParaRPr>
            </a:p>
          </p:txBody>
        </p:sp>
        <p:sp>
          <p:nvSpPr>
            <p:cNvPr id="30" name="Rectangle 25"/>
            <p:cNvSpPr>
              <a:spLocks noChangeArrowheads="1"/>
            </p:cNvSpPr>
            <p:nvPr/>
          </p:nvSpPr>
          <p:spPr bwMode="auto">
            <a:xfrm>
              <a:off x="4486276" y="6165850"/>
              <a:ext cx="114114" cy="12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dirty="0" smtClean="0">
                  <a:ln>
                    <a:noFill/>
                  </a:ln>
                  <a:solidFill>
                    <a:srgbClr val="000000"/>
                  </a:solidFill>
                  <a:effectLst/>
                </a:rPr>
                <a:t>50</a:t>
              </a:r>
              <a:endParaRPr kumimoji="0" lang="fr-FR" altLang="en-US" sz="800" b="0" i="0" u="none" strike="noStrike" cap="none" normalizeH="0" baseline="0" dirty="0" smtClean="0">
                <a:ln>
                  <a:noFill/>
                </a:ln>
                <a:solidFill>
                  <a:schemeClr val="tx1"/>
                </a:solidFill>
                <a:effectLst/>
              </a:endParaRPr>
            </a:p>
          </p:txBody>
        </p:sp>
        <p:sp>
          <p:nvSpPr>
            <p:cNvPr id="31" name="Rectangle 26"/>
            <p:cNvSpPr>
              <a:spLocks noChangeArrowheads="1"/>
            </p:cNvSpPr>
            <p:nvPr/>
          </p:nvSpPr>
          <p:spPr bwMode="auto">
            <a:xfrm>
              <a:off x="4968876" y="6165850"/>
              <a:ext cx="114114" cy="12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dirty="0" smtClean="0">
                  <a:ln>
                    <a:noFill/>
                  </a:ln>
                  <a:solidFill>
                    <a:srgbClr val="000000"/>
                  </a:solidFill>
                  <a:effectLst/>
                </a:rPr>
                <a:t>60</a:t>
              </a:r>
              <a:endParaRPr kumimoji="0" lang="fr-FR" altLang="en-US" sz="800" b="0" i="0" u="none" strike="noStrike" cap="none" normalizeH="0" baseline="0" dirty="0" smtClean="0">
                <a:ln>
                  <a:noFill/>
                </a:ln>
                <a:solidFill>
                  <a:schemeClr val="tx1"/>
                </a:solidFill>
                <a:effectLst/>
              </a:endParaRPr>
            </a:p>
          </p:txBody>
        </p:sp>
        <p:sp>
          <p:nvSpPr>
            <p:cNvPr id="7168" name="Rectangle 27"/>
            <p:cNvSpPr>
              <a:spLocks noChangeArrowheads="1"/>
            </p:cNvSpPr>
            <p:nvPr/>
          </p:nvSpPr>
          <p:spPr bwMode="auto">
            <a:xfrm>
              <a:off x="1779787" y="6004639"/>
              <a:ext cx="285034" cy="12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dirty="0" smtClean="0">
                  <a:ln>
                    <a:noFill/>
                  </a:ln>
                  <a:solidFill>
                    <a:srgbClr val="000000"/>
                  </a:solidFill>
                  <a:effectLst/>
                </a:rPr>
                <a:t>Maroc</a:t>
              </a:r>
              <a:endParaRPr kumimoji="0" lang="fr-FR" altLang="en-US" sz="800" b="0" i="0" u="none" strike="noStrike" cap="none" normalizeH="0" baseline="0" dirty="0" smtClean="0">
                <a:ln>
                  <a:noFill/>
                </a:ln>
                <a:solidFill>
                  <a:schemeClr val="tx1"/>
                </a:solidFill>
                <a:effectLst/>
              </a:endParaRPr>
            </a:p>
          </p:txBody>
        </p:sp>
        <p:sp>
          <p:nvSpPr>
            <p:cNvPr id="7169" name="Rectangle 28"/>
            <p:cNvSpPr>
              <a:spLocks noChangeArrowheads="1"/>
            </p:cNvSpPr>
            <p:nvPr/>
          </p:nvSpPr>
          <p:spPr bwMode="auto">
            <a:xfrm>
              <a:off x="1704163" y="5872303"/>
              <a:ext cx="405420" cy="12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dirty="0" smtClean="0">
                  <a:ln>
                    <a:noFill/>
                  </a:ln>
                  <a:solidFill>
                    <a:srgbClr val="000000"/>
                  </a:solidFill>
                  <a:effectLst/>
                </a:rPr>
                <a:t>Mexique</a:t>
              </a:r>
              <a:endParaRPr kumimoji="0" lang="fr-FR" altLang="en-US" sz="800" b="0" i="0" u="none" strike="noStrike" cap="none" normalizeH="0" baseline="0" dirty="0" smtClean="0">
                <a:ln>
                  <a:noFill/>
                </a:ln>
                <a:solidFill>
                  <a:schemeClr val="tx1"/>
                </a:solidFill>
                <a:effectLst/>
              </a:endParaRPr>
            </a:p>
          </p:txBody>
        </p:sp>
        <p:sp>
          <p:nvSpPr>
            <p:cNvPr id="7171" name="Rectangle 29"/>
            <p:cNvSpPr>
              <a:spLocks noChangeArrowheads="1"/>
            </p:cNvSpPr>
            <p:nvPr/>
          </p:nvSpPr>
          <p:spPr bwMode="auto">
            <a:xfrm>
              <a:off x="1783158" y="5735994"/>
              <a:ext cx="290895" cy="12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dirty="0" smtClean="0">
                  <a:ln>
                    <a:noFill/>
                  </a:ln>
                  <a:solidFill>
                    <a:srgbClr val="000000"/>
                  </a:solidFill>
                  <a:effectLst/>
                </a:rPr>
                <a:t>Kenya</a:t>
              </a:r>
              <a:endParaRPr kumimoji="0" lang="fr-FR" altLang="en-US" sz="800" b="0" i="0" u="none" strike="noStrike" cap="none" normalizeH="0" baseline="0" dirty="0" smtClean="0">
                <a:ln>
                  <a:noFill/>
                </a:ln>
                <a:solidFill>
                  <a:schemeClr val="tx1"/>
                </a:solidFill>
                <a:effectLst/>
              </a:endParaRPr>
            </a:p>
          </p:txBody>
        </p:sp>
        <p:sp>
          <p:nvSpPr>
            <p:cNvPr id="7172" name="Rectangle 30"/>
            <p:cNvSpPr>
              <a:spLocks noChangeArrowheads="1"/>
            </p:cNvSpPr>
            <p:nvPr/>
          </p:nvSpPr>
          <p:spPr bwMode="auto">
            <a:xfrm>
              <a:off x="1749616" y="5613400"/>
              <a:ext cx="325009" cy="12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dirty="0" smtClean="0">
                  <a:ln>
                    <a:noFill/>
                  </a:ln>
                  <a:solidFill>
                    <a:srgbClr val="000000"/>
                  </a:solidFill>
                  <a:effectLst/>
                </a:rPr>
                <a:t>Nigéria</a:t>
              </a:r>
              <a:endParaRPr kumimoji="0" lang="fr-FR" altLang="en-US" sz="800" b="0" i="0" u="none" strike="noStrike" cap="none" normalizeH="0" baseline="0" dirty="0" smtClean="0">
                <a:ln>
                  <a:noFill/>
                </a:ln>
                <a:solidFill>
                  <a:schemeClr val="tx1"/>
                </a:solidFill>
                <a:effectLst/>
              </a:endParaRPr>
            </a:p>
          </p:txBody>
        </p:sp>
        <p:sp>
          <p:nvSpPr>
            <p:cNvPr id="7173" name="Rectangle 31"/>
            <p:cNvSpPr>
              <a:spLocks noChangeArrowheads="1"/>
            </p:cNvSpPr>
            <p:nvPr/>
          </p:nvSpPr>
          <p:spPr bwMode="auto">
            <a:xfrm>
              <a:off x="1743266" y="5486400"/>
              <a:ext cx="346249" cy="12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dirty="0" smtClean="0">
                  <a:ln>
                    <a:noFill/>
                  </a:ln>
                  <a:solidFill>
                    <a:srgbClr val="000000"/>
                  </a:solidFill>
                  <a:effectLst/>
                </a:rPr>
                <a:t>Estonie</a:t>
              </a:r>
              <a:endParaRPr kumimoji="0" lang="fr-FR" altLang="en-US" sz="800" b="0" i="0" u="none" strike="noStrike" cap="none" normalizeH="0" baseline="0" dirty="0" smtClean="0">
                <a:ln>
                  <a:noFill/>
                </a:ln>
                <a:solidFill>
                  <a:schemeClr val="tx1"/>
                </a:solidFill>
                <a:effectLst/>
              </a:endParaRPr>
            </a:p>
          </p:txBody>
        </p:sp>
        <p:sp>
          <p:nvSpPr>
            <p:cNvPr id="7174" name="Rectangle 32"/>
            <p:cNvSpPr>
              <a:spLocks noChangeArrowheads="1"/>
            </p:cNvSpPr>
            <p:nvPr/>
          </p:nvSpPr>
          <p:spPr bwMode="auto">
            <a:xfrm>
              <a:off x="1728788" y="5359400"/>
              <a:ext cx="371897" cy="12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dirty="0" smtClean="0">
                  <a:ln>
                    <a:noFill/>
                  </a:ln>
                  <a:solidFill>
                    <a:srgbClr val="000000"/>
                  </a:solidFill>
                  <a:effectLst/>
                </a:rPr>
                <a:t>Hongrie</a:t>
              </a:r>
              <a:endParaRPr kumimoji="0" lang="fr-FR" altLang="en-US" sz="800" b="0" i="0" u="none" strike="noStrike" cap="none" normalizeH="0" baseline="0" dirty="0" smtClean="0">
                <a:ln>
                  <a:noFill/>
                </a:ln>
                <a:solidFill>
                  <a:schemeClr val="tx1"/>
                </a:solidFill>
                <a:effectLst/>
              </a:endParaRPr>
            </a:p>
          </p:txBody>
        </p:sp>
        <p:sp>
          <p:nvSpPr>
            <p:cNvPr id="7175" name="Rectangle 33"/>
            <p:cNvSpPr>
              <a:spLocks noChangeArrowheads="1"/>
            </p:cNvSpPr>
            <p:nvPr/>
          </p:nvSpPr>
          <p:spPr bwMode="auto">
            <a:xfrm>
              <a:off x="1608138" y="5232400"/>
              <a:ext cx="487313" cy="12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dirty="0" smtClean="0">
                  <a:ln>
                    <a:noFill/>
                  </a:ln>
                  <a:solidFill>
                    <a:srgbClr val="000000"/>
                  </a:solidFill>
                  <a:effectLst/>
                </a:rPr>
                <a:t>Mauritanie</a:t>
              </a:r>
              <a:endParaRPr kumimoji="0" lang="fr-FR" altLang="en-US" sz="800" b="0" i="0" u="none" strike="noStrike" cap="none" normalizeH="0" baseline="0" dirty="0" smtClean="0">
                <a:ln>
                  <a:noFill/>
                </a:ln>
                <a:solidFill>
                  <a:schemeClr val="tx1"/>
                </a:solidFill>
                <a:effectLst/>
              </a:endParaRPr>
            </a:p>
          </p:txBody>
        </p:sp>
        <p:sp>
          <p:nvSpPr>
            <p:cNvPr id="7176" name="Rectangle 34"/>
            <p:cNvSpPr>
              <a:spLocks noChangeArrowheads="1"/>
            </p:cNvSpPr>
            <p:nvPr/>
          </p:nvSpPr>
          <p:spPr bwMode="auto">
            <a:xfrm>
              <a:off x="1282966" y="5106988"/>
              <a:ext cx="807913" cy="12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dirty="0" err="1" smtClean="0">
                  <a:ln>
                    <a:noFill/>
                  </a:ln>
                  <a:solidFill>
                    <a:srgbClr val="000000"/>
                  </a:solidFill>
                  <a:effectLst/>
                </a:rPr>
                <a:t>Rép</a:t>
              </a:r>
              <a:r>
                <a:rPr kumimoji="0" lang="fr-FR" altLang="en-US" sz="800" b="0" i="0" u="none" strike="noStrike" cap="none" normalizeH="0" baseline="0" dirty="0" smtClean="0">
                  <a:ln>
                    <a:noFill/>
                  </a:ln>
                  <a:solidFill>
                    <a:srgbClr val="000000"/>
                  </a:solidFill>
                  <a:effectLst/>
                </a:rPr>
                <a:t>.-U. Tanzanie</a:t>
              </a:r>
              <a:endParaRPr kumimoji="0" lang="fr-FR" altLang="en-US" sz="800" b="0" i="0" u="none" strike="noStrike" cap="none" normalizeH="0" baseline="0" dirty="0" smtClean="0">
                <a:ln>
                  <a:noFill/>
                </a:ln>
                <a:solidFill>
                  <a:schemeClr val="tx1"/>
                </a:solidFill>
                <a:effectLst/>
              </a:endParaRPr>
            </a:p>
          </p:txBody>
        </p:sp>
        <p:sp>
          <p:nvSpPr>
            <p:cNvPr id="7177" name="Rectangle 35"/>
            <p:cNvSpPr>
              <a:spLocks noChangeArrowheads="1"/>
            </p:cNvSpPr>
            <p:nvPr/>
          </p:nvSpPr>
          <p:spPr bwMode="auto">
            <a:xfrm>
              <a:off x="1717261" y="4979988"/>
              <a:ext cx="384721" cy="12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dirty="0" smtClean="0">
                  <a:ln>
                    <a:noFill/>
                  </a:ln>
                  <a:solidFill>
                    <a:srgbClr val="000000"/>
                  </a:solidFill>
                  <a:effectLst/>
                </a:rPr>
                <a:t>Pologne</a:t>
              </a:r>
              <a:endParaRPr kumimoji="0" lang="fr-FR" altLang="en-US" sz="800" b="0" i="0" u="none" strike="noStrike" cap="none" normalizeH="0" baseline="0" dirty="0" smtClean="0">
                <a:ln>
                  <a:noFill/>
                </a:ln>
                <a:solidFill>
                  <a:schemeClr val="tx1"/>
                </a:solidFill>
                <a:effectLst/>
              </a:endParaRPr>
            </a:p>
          </p:txBody>
        </p:sp>
        <p:sp>
          <p:nvSpPr>
            <p:cNvPr id="7178" name="Rectangle 36"/>
            <p:cNvSpPr>
              <a:spLocks noChangeArrowheads="1"/>
            </p:cNvSpPr>
            <p:nvPr/>
          </p:nvSpPr>
          <p:spPr bwMode="auto">
            <a:xfrm>
              <a:off x="1646129" y="4856877"/>
              <a:ext cx="461665" cy="12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dirty="0" smtClean="0">
                  <a:ln>
                    <a:noFill/>
                  </a:ln>
                  <a:solidFill>
                    <a:srgbClr val="000000"/>
                  </a:solidFill>
                  <a:effectLst/>
                </a:rPr>
                <a:t>Slovaquie</a:t>
              </a:r>
              <a:endParaRPr kumimoji="0" lang="fr-FR" altLang="en-US" sz="800" b="0" i="0" u="none" strike="noStrike" cap="none" normalizeH="0" baseline="0" dirty="0" smtClean="0">
                <a:ln>
                  <a:noFill/>
                </a:ln>
                <a:solidFill>
                  <a:schemeClr val="tx1"/>
                </a:solidFill>
                <a:effectLst/>
              </a:endParaRPr>
            </a:p>
          </p:txBody>
        </p:sp>
        <p:sp>
          <p:nvSpPr>
            <p:cNvPr id="7179" name="Rectangle 37"/>
            <p:cNvSpPr>
              <a:spLocks noChangeArrowheads="1"/>
            </p:cNvSpPr>
            <p:nvPr/>
          </p:nvSpPr>
          <p:spPr bwMode="auto">
            <a:xfrm>
              <a:off x="1713104" y="4725988"/>
              <a:ext cx="371897" cy="12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fr-FR" altLang="en-US" sz="800" dirty="0" smtClean="0">
                  <a:solidFill>
                    <a:srgbClr val="000000"/>
                  </a:solidFill>
                </a:rPr>
                <a:t>É</a:t>
              </a:r>
              <a:r>
                <a:rPr kumimoji="0" lang="fr-FR" altLang="en-US" sz="800" b="0" i="0" u="none" strike="noStrike" cap="none" normalizeH="0" baseline="0" dirty="0" smtClean="0">
                  <a:ln>
                    <a:noFill/>
                  </a:ln>
                  <a:solidFill>
                    <a:srgbClr val="000000"/>
                  </a:solidFill>
                  <a:effectLst/>
                </a:rPr>
                <a:t>thiopie</a:t>
              </a:r>
              <a:endParaRPr kumimoji="0" lang="fr-FR" altLang="en-US" sz="800" b="0" i="0" u="none" strike="noStrike" cap="none" normalizeH="0" baseline="0" dirty="0" smtClean="0">
                <a:ln>
                  <a:noFill/>
                </a:ln>
                <a:solidFill>
                  <a:schemeClr val="tx1"/>
                </a:solidFill>
                <a:effectLst/>
              </a:endParaRPr>
            </a:p>
          </p:txBody>
        </p:sp>
        <p:sp>
          <p:nvSpPr>
            <p:cNvPr id="7180" name="Rectangle 38"/>
            <p:cNvSpPr>
              <a:spLocks noChangeArrowheads="1"/>
            </p:cNvSpPr>
            <p:nvPr/>
          </p:nvSpPr>
          <p:spPr bwMode="auto">
            <a:xfrm>
              <a:off x="1689254" y="4598989"/>
              <a:ext cx="397545" cy="12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dirty="0" smtClean="0">
                  <a:ln>
                    <a:noFill/>
                  </a:ln>
                  <a:solidFill>
                    <a:srgbClr val="000000"/>
                  </a:solidFill>
                  <a:effectLst/>
                </a:rPr>
                <a:t>Érythrée</a:t>
              </a:r>
              <a:endParaRPr kumimoji="0" lang="fr-FR" altLang="en-US" sz="800" b="0" i="0" u="none" strike="noStrike" cap="none" normalizeH="0" baseline="0" dirty="0" smtClean="0">
                <a:ln>
                  <a:noFill/>
                </a:ln>
                <a:solidFill>
                  <a:schemeClr val="tx1"/>
                </a:solidFill>
                <a:effectLst/>
              </a:endParaRPr>
            </a:p>
          </p:txBody>
        </p:sp>
        <p:sp>
          <p:nvSpPr>
            <p:cNvPr id="7181" name="Rectangle 39"/>
            <p:cNvSpPr>
              <a:spLocks noChangeArrowheads="1"/>
            </p:cNvSpPr>
            <p:nvPr/>
          </p:nvSpPr>
          <p:spPr bwMode="auto">
            <a:xfrm>
              <a:off x="1486914" y="4467582"/>
              <a:ext cx="602729" cy="12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dirty="0" smtClean="0">
                  <a:ln>
                    <a:noFill/>
                  </a:ln>
                  <a:solidFill>
                    <a:srgbClr val="000000"/>
                  </a:solidFill>
                  <a:effectLst/>
                </a:rPr>
                <a:t> Côte d'Ivoire</a:t>
              </a:r>
              <a:endParaRPr kumimoji="0" lang="fr-FR" altLang="en-US" sz="800" b="0" i="0" u="none" strike="noStrike" cap="none" normalizeH="0" baseline="0" dirty="0" smtClean="0">
                <a:ln>
                  <a:noFill/>
                </a:ln>
                <a:solidFill>
                  <a:schemeClr val="tx1"/>
                </a:solidFill>
                <a:effectLst/>
              </a:endParaRPr>
            </a:p>
          </p:txBody>
        </p:sp>
        <p:sp>
          <p:nvSpPr>
            <p:cNvPr id="7182" name="Rectangle 40"/>
            <p:cNvSpPr>
              <a:spLocks noChangeArrowheads="1"/>
            </p:cNvSpPr>
            <p:nvPr/>
          </p:nvSpPr>
          <p:spPr bwMode="auto">
            <a:xfrm>
              <a:off x="1527010" y="4335370"/>
              <a:ext cx="551433" cy="12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dirty="0" err="1" smtClean="0">
                  <a:ln>
                    <a:noFill/>
                  </a:ln>
                  <a:solidFill>
                    <a:srgbClr val="000000"/>
                  </a:solidFill>
                  <a:effectLst/>
                </a:rPr>
                <a:t>Cabo</a:t>
              </a:r>
              <a:r>
                <a:rPr kumimoji="0" lang="fr-FR" altLang="en-US" sz="800" b="0" i="0" u="none" strike="noStrike" cap="none" normalizeH="0" baseline="0" dirty="0" smtClean="0">
                  <a:ln>
                    <a:noFill/>
                  </a:ln>
                  <a:solidFill>
                    <a:srgbClr val="000000"/>
                  </a:solidFill>
                  <a:effectLst/>
                </a:rPr>
                <a:t> </a:t>
              </a:r>
              <a:r>
                <a:rPr kumimoji="0" lang="fr-FR" altLang="en-US" sz="800" b="0" i="0" u="none" strike="noStrike" cap="none" normalizeH="0" baseline="0" dirty="0" err="1" smtClean="0">
                  <a:ln>
                    <a:noFill/>
                  </a:ln>
                  <a:solidFill>
                    <a:srgbClr val="000000"/>
                  </a:solidFill>
                  <a:effectLst/>
                </a:rPr>
                <a:t>Verde</a:t>
              </a:r>
              <a:endParaRPr kumimoji="0" lang="fr-FR" altLang="en-US" sz="800" b="0" i="0" u="none" strike="noStrike" cap="none" normalizeH="0" baseline="0" dirty="0" smtClean="0">
                <a:ln>
                  <a:noFill/>
                </a:ln>
                <a:solidFill>
                  <a:schemeClr val="tx1"/>
                </a:solidFill>
                <a:effectLst/>
              </a:endParaRPr>
            </a:p>
          </p:txBody>
        </p:sp>
        <p:sp>
          <p:nvSpPr>
            <p:cNvPr id="7183" name="Rectangle 41"/>
            <p:cNvSpPr>
              <a:spLocks noChangeArrowheads="1"/>
            </p:cNvSpPr>
            <p:nvPr/>
          </p:nvSpPr>
          <p:spPr bwMode="auto">
            <a:xfrm>
              <a:off x="1700771" y="4217988"/>
              <a:ext cx="384721" cy="12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dirty="0" smtClean="0">
                  <a:ln>
                    <a:noFill/>
                  </a:ln>
                  <a:solidFill>
                    <a:srgbClr val="000000"/>
                  </a:solidFill>
                  <a:effectLst/>
                </a:rPr>
                <a:t>Sénégal</a:t>
              </a:r>
              <a:endParaRPr kumimoji="0" lang="fr-FR" altLang="en-US" sz="800" b="0" i="0" u="none" strike="noStrike" cap="none" normalizeH="0" baseline="0" dirty="0" smtClean="0">
                <a:ln>
                  <a:noFill/>
                </a:ln>
                <a:solidFill>
                  <a:schemeClr val="tx1"/>
                </a:solidFill>
                <a:effectLst/>
              </a:endParaRPr>
            </a:p>
          </p:txBody>
        </p:sp>
        <p:sp>
          <p:nvSpPr>
            <p:cNvPr id="7184" name="Rectangle 42"/>
            <p:cNvSpPr>
              <a:spLocks noChangeArrowheads="1"/>
            </p:cNvSpPr>
            <p:nvPr/>
          </p:nvSpPr>
          <p:spPr bwMode="auto">
            <a:xfrm>
              <a:off x="1774826" y="4090988"/>
              <a:ext cx="319448" cy="12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dirty="0" smtClean="0">
                  <a:ln>
                    <a:noFill/>
                  </a:ln>
                  <a:solidFill>
                    <a:srgbClr val="000000"/>
                  </a:solidFill>
                  <a:effectLst/>
                </a:rPr>
                <a:t>Angola</a:t>
              </a:r>
              <a:endParaRPr kumimoji="0" lang="fr-FR" altLang="en-US" sz="800" b="0" i="0" u="none" strike="noStrike" cap="none" normalizeH="0" baseline="0" dirty="0" smtClean="0">
                <a:ln>
                  <a:noFill/>
                </a:ln>
                <a:solidFill>
                  <a:schemeClr val="tx1"/>
                </a:solidFill>
                <a:effectLst/>
              </a:endParaRPr>
            </a:p>
          </p:txBody>
        </p:sp>
        <p:sp>
          <p:nvSpPr>
            <p:cNvPr id="7185" name="Rectangle 43"/>
            <p:cNvSpPr>
              <a:spLocks noChangeArrowheads="1"/>
            </p:cNvSpPr>
            <p:nvPr/>
          </p:nvSpPr>
          <p:spPr bwMode="auto">
            <a:xfrm>
              <a:off x="1819149" y="3963988"/>
              <a:ext cx="262392" cy="12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dirty="0" smtClean="0">
                  <a:ln>
                    <a:noFill/>
                  </a:ln>
                  <a:solidFill>
                    <a:srgbClr val="000000"/>
                  </a:solidFill>
                  <a:effectLst/>
                </a:rPr>
                <a:t>Bénin</a:t>
              </a:r>
              <a:endParaRPr kumimoji="0" lang="fr-FR" altLang="en-US" sz="800" b="0" i="0" u="none" strike="noStrike" cap="none" normalizeH="0" baseline="0" dirty="0" smtClean="0">
                <a:ln>
                  <a:noFill/>
                </a:ln>
                <a:solidFill>
                  <a:schemeClr val="tx1"/>
                </a:solidFill>
                <a:effectLst/>
              </a:endParaRPr>
            </a:p>
          </p:txBody>
        </p:sp>
        <p:sp>
          <p:nvSpPr>
            <p:cNvPr id="7186" name="Rectangle 44"/>
            <p:cNvSpPr>
              <a:spLocks noChangeArrowheads="1"/>
            </p:cNvSpPr>
            <p:nvPr/>
          </p:nvSpPr>
          <p:spPr bwMode="auto">
            <a:xfrm>
              <a:off x="1766888" y="3836988"/>
              <a:ext cx="320601" cy="12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dirty="0" smtClean="0">
                  <a:ln>
                    <a:noFill/>
                  </a:ln>
                  <a:solidFill>
                    <a:srgbClr val="000000"/>
                  </a:solidFill>
                  <a:effectLst/>
                </a:rPr>
                <a:t>Malawi</a:t>
              </a:r>
              <a:endParaRPr kumimoji="0" lang="fr-FR" altLang="en-US" sz="800" b="0" i="0" u="none" strike="noStrike" cap="none" normalizeH="0" baseline="0" dirty="0" smtClean="0">
                <a:ln>
                  <a:noFill/>
                </a:ln>
                <a:solidFill>
                  <a:schemeClr val="tx1"/>
                </a:solidFill>
                <a:effectLst/>
              </a:endParaRPr>
            </a:p>
          </p:txBody>
        </p:sp>
        <p:sp>
          <p:nvSpPr>
            <p:cNvPr id="7187" name="Rectangle 45"/>
            <p:cNvSpPr>
              <a:spLocks noChangeArrowheads="1"/>
            </p:cNvSpPr>
            <p:nvPr/>
          </p:nvSpPr>
          <p:spPr bwMode="auto">
            <a:xfrm>
              <a:off x="1468907" y="3711575"/>
              <a:ext cx="615553" cy="12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dirty="0" smtClean="0">
                  <a:ln>
                    <a:noFill/>
                  </a:ln>
                  <a:solidFill>
                    <a:srgbClr val="000000"/>
                  </a:solidFill>
                  <a:effectLst/>
                </a:rPr>
                <a:t>Burkina Faso</a:t>
              </a:r>
              <a:endParaRPr kumimoji="0" lang="fr-FR" altLang="en-US" sz="800" b="0" i="0" u="none" strike="noStrike" cap="none" normalizeH="0" baseline="0" dirty="0" smtClean="0">
                <a:ln>
                  <a:noFill/>
                </a:ln>
                <a:solidFill>
                  <a:schemeClr val="tx1"/>
                </a:solidFill>
                <a:effectLst/>
              </a:endParaRPr>
            </a:p>
          </p:txBody>
        </p:sp>
        <p:sp>
          <p:nvSpPr>
            <p:cNvPr id="7188" name="Rectangle 46"/>
            <p:cNvSpPr>
              <a:spLocks noChangeArrowheads="1"/>
            </p:cNvSpPr>
            <p:nvPr/>
          </p:nvSpPr>
          <p:spPr bwMode="auto">
            <a:xfrm>
              <a:off x="1609025" y="3588464"/>
              <a:ext cx="478997" cy="12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dirty="0" smtClean="0">
                  <a:ln>
                    <a:noFill/>
                  </a:ln>
                  <a:solidFill>
                    <a:srgbClr val="000000"/>
                  </a:solidFill>
                  <a:effectLst/>
                </a:rPr>
                <a:t>Cameroun</a:t>
              </a:r>
              <a:endParaRPr kumimoji="0" lang="fr-FR" altLang="en-US" sz="800" b="0" i="0" u="none" strike="noStrike" cap="none" normalizeH="0" baseline="0" dirty="0" smtClean="0">
                <a:ln>
                  <a:noFill/>
                </a:ln>
                <a:solidFill>
                  <a:schemeClr val="tx1"/>
                </a:solidFill>
                <a:effectLst/>
              </a:endParaRPr>
            </a:p>
          </p:txBody>
        </p:sp>
        <p:sp>
          <p:nvSpPr>
            <p:cNvPr id="7189" name="Rectangle 47"/>
            <p:cNvSpPr>
              <a:spLocks noChangeArrowheads="1"/>
            </p:cNvSpPr>
            <p:nvPr/>
          </p:nvSpPr>
          <p:spPr bwMode="auto">
            <a:xfrm>
              <a:off x="1714809" y="3457575"/>
              <a:ext cx="359073" cy="12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dirty="0" smtClean="0">
                  <a:ln>
                    <a:noFill/>
                  </a:ln>
                  <a:solidFill>
                    <a:srgbClr val="000000"/>
                  </a:solidFill>
                  <a:effectLst/>
                </a:rPr>
                <a:t>Burundi</a:t>
              </a:r>
              <a:endParaRPr kumimoji="0" lang="fr-FR" altLang="en-US" sz="800" b="0" i="0" u="none" strike="noStrike" cap="none" normalizeH="0" baseline="0" dirty="0" smtClean="0">
                <a:ln>
                  <a:noFill/>
                </a:ln>
                <a:solidFill>
                  <a:schemeClr val="tx1"/>
                </a:solidFill>
                <a:effectLst/>
              </a:endParaRPr>
            </a:p>
          </p:txBody>
        </p:sp>
        <p:sp>
          <p:nvSpPr>
            <p:cNvPr id="7190" name="Rectangle 48"/>
            <p:cNvSpPr>
              <a:spLocks noChangeArrowheads="1"/>
            </p:cNvSpPr>
            <p:nvPr/>
          </p:nvSpPr>
          <p:spPr bwMode="auto">
            <a:xfrm>
              <a:off x="1086985" y="3330575"/>
              <a:ext cx="1001877" cy="12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dirty="0" smtClean="0">
                  <a:ln>
                    <a:noFill/>
                  </a:ln>
                  <a:solidFill>
                    <a:srgbClr val="000000"/>
                  </a:solidFill>
                  <a:effectLst/>
                </a:rPr>
                <a:t>Sao Tomé-et-Principe</a:t>
              </a:r>
              <a:endParaRPr kumimoji="0" lang="fr-FR" altLang="en-US" sz="800" b="0" i="0" u="none" strike="noStrike" cap="none" normalizeH="0" baseline="0" dirty="0" smtClean="0">
                <a:ln>
                  <a:noFill/>
                </a:ln>
                <a:solidFill>
                  <a:schemeClr val="tx1"/>
                </a:solidFill>
                <a:effectLst/>
              </a:endParaRPr>
            </a:p>
          </p:txBody>
        </p:sp>
        <p:sp>
          <p:nvSpPr>
            <p:cNvPr id="7191" name="Rectangle 49"/>
            <p:cNvSpPr>
              <a:spLocks noChangeArrowheads="1"/>
            </p:cNvSpPr>
            <p:nvPr/>
          </p:nvSpPr>
          <p:spPr bwMode="auto">
            <a:xfrm>
              <a:off x="1784986" y="3201988"/>
              <a:ext cx="307777" cy="12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dirty="0" smtClean="0">
                  <a:ln>
                    <a:noFill/>
                  </a:ln>
                  <a:solidFill>
                    <a:srgbClr val="000000"/>
                  </a:solidFill>
                  <a:effectLst/>
                </a:rPr>
                <a:t>Congo</a:t>
              </a:r>
              <a:endParaRPr kumimoji="0" lang="fr-FR" altLang="en-US" sz="800" b="0" i="0" u="none" strike="noStrike" cap="none" normalizeH="0" baseline="0" dirty="0" smtClean="0">
                <a:ln>
                  <a:noFill/>
                </a:ln>
                <a:solidFill>
                  <a:schemeClr val="tx1"/>
                </a:solidFill>
                <a:effectLst/>
              </a:endParaRPr>
            </a:p>
          </p:txBody>
        </p:sp>
        <p:sp>
          <p:nvSpPr>
            <p:cNvPr id="7192" name="Rectangle 50"/>
            <p:cNvSpPr>
              <a:spLocks noChangeArrowheads="1"/>
            </p:cNvSpPr>
            <p:nvPr/>
          </p:nvSpPr>
          <p:spPr bwMode="auto">
            <a:xfrm>
              <a:off x="1866901" y="3076575"/>
              <a:ext cx="192360" cy="12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dirty="0" smtClean="0">
                  <a:ln>
                    <a:noFill/>
                  </a:ln>
                  <a:solidFill>
                    <a:srgbClr val="000000"/>
                  </a:solidFill>
                  <a:effectLst/>
                </a:rPr>
                <a:t>Mali</a:t>
              </a:r>
              <a:endParaRPr kumimoji="0" lang="fr-FR" altLang="en-US" sz="800" b="0" i="0" u="none" strike="noStrike" cap="none" normalizeH="0" baseline="0" dirty="0" smtClean="0">
                <a:ln>
                  <a:noFill/>
                </a:ln>
                <a:solidFill>
                  <a:schemeClr val="tx1"/>
                </a:solidFill>
                <a:effectLst/>
              </a:endParaRPr>
            </a:p>
          </p:txBody>
        </p:sp>
        <p:sp>
          <p:nvSpPr>
            <p:cNvPr id="7193" name="Rectangle 51"/>
            <p:cNvSpPr>
              <a:spLocks noChangeArrowheads="1"/>
            </p:cNvSpPr>
            <p:nvPr/>
          </p:nvSpPr>
          <p:spPr bwMode="auto">
            <a:xfrm>
              <a:off x="1833563" y="2949575"/>
              <a:ext cx="245159" cy="12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dirty="0" smtClean="0">
                  <a:ln>
                    <a:noFill/>
                  </a:ln>
                  <a:solidFill>
                    <a:srgbClr val="000000"/>
                  </a:solidFill>
                  <a:effectLst/>
                </a:rPr>
                <a:t>Niger</a:t>
              </a:r>
              <a:endParaRPr kumimoji="0" lang="fr-FR" altLang="en-US" sz="800" b="0" i="0" u="none" strike="noStrike" cap="none" normalizeH="0" baseline="0" dirty="0" smtClean="0">
                <a:ln>
                  <a:noFill/>
                </a:ln>
                <a:solidFill>
                  <a:schemeClr val="tx1"/>
                </a:solidFill>
                <a:effectLst/>
              </a:endParaRPr>
            </a:p>
          </p:txBody>
        </p:sp>
        <p:sp>
          <p:nvSpPr>
            <p:cNvPr id="7194" name="Rectangle 52"/>
            <p:cNvSpPr>
              <a:spLocks noChangeArrowheads="1"/>
            </p:cNvSpPr>
            <p:nvPr/>
          </p:nvSpPr>
          <p:spPr bwMode="auto">
            <a:xfrm>
              <a:off x="1847851" y="2822575"/>
              <a:ext cx="230832" cy="12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dirty="0" smtClean="0">
                  <a:ln>
                    <a:noFill/>
                  </a:ln>
                  <a:solidFill>
                    <a:srgbClr val="000000"/>
                  </a:solidFill>
                  <a:effectLst/>
                </a:rPr>
                <a:t>Togo</a:t>
              </a:r>
              <a:endParaRPr kumimoji="0" lang="fr-FR" altLang="en-US" sz="800" b="0" i="0" u="none" strike="noStrike" cap="none" normalizeH="0" baseline="0" dirty="0" smtClean="0">
                <a:ln>
                  <a:noFill/>
                </a:ln>
                <a:solidFill>
                  <a:schemeClr val="tx1"/>
                </a:solidFill>
                <a:effectLst/>
              </a:endParaRPr>
            </a:p>
          </p:txBody>
        </p:sp>
        <p:sp>
          <p:nvSpPr>
            <p:cNvPr id="7195" name="Rectangle 53"/>
            <p:cNvSpPr>
              <a:spLocks noChangeArrowheads="1"/>
            </p:cNvSpPr>
            <p:nvPr/>
          </p:nvSpPr>
          <p:spPr bwMode="auto">
            <a:xfrm>
              <a:off x="1732281" y="2695575"/>
              <a:ext cx="371897" cy="12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dirty="0" smtClean="0">
                  <a:ln>
                    <a:noFill/>
                  </a:ln>
                  <a:solidFill>
                    <a:srgbClr val="000000"/>
                  </a:solidFill>
                  <a:effectLst/>
                </a:rPr>
                <a:t>Gambie</a:t>
              </a:r>
              <a:endParaRPr kumimoji="0" lang="fr-FR" altLang="en-US" sz="800" b="0" i="0" u="none" strike="noStrike" cap="none" normalizeH="0" baseline="0" dirty="0" smtClean="0">
                <a:ln>
                  <a:noFill/>
                </a:ln>
                <a:solidFill>
                  <a:schemeClr val="tx1"/>
                </a:solidFill>
                <a:effectLst/>
              </a:endParaRPr>
            </a:p>
          </p:txBody>
        </p:sp>
        <p:sp>
          <p:nvSpPr>
            <p:cNvPr id="7196" name="Rectangle 54"/>
            <p:cNvSpPr>
              <a:spLocks noChangeArrowheads="1"/>
            </p:cNvSpPr>
            <p:nvPr/>
          </p:nvSpPr>
          <p:spPr bwMode="auto">
            <a:xfrm>
              <a:off x="1498435" y="2568575"/>
              <a:ext cx="589905" cy="12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dirty="0" smtClean="0">
                  <a:ln>
                    <a:noFill/>
                  </a:ln>
                  <a:solidFill>
                    <a:srgbClr val="000000"/>
                  </a:solidFill>
                  <a:effectLst/>
                </a:rPr>
                <a:t>Sierra Leone</a:t>
              </a:r>
              <a:endParaRPr kumimoji="0" lang="fr-FR" altLang="en-US" sz="800" b="0" i="0" u="none" strike="noStrike" cap="none" normalizeH="0" baseline="0" dirty="0" smtClean="0">
                <a:ln>
                  <a:noFill/>
                </a:ln>
                <a:solidFill>
                  <a:schemeClr val="tx1"/>
                </a:solidFill>
                <a:effectLst/>
              </a:endParaRPr>
            </a:p>
          </p:txBody>
        </p:sp>
        <p:sp>
          <p:nvSpPr>
            <p:cNvPr id="7197" name="Rectangle 55"/>
            <p:cNvSpPr>
              <a:spLocks noChangeArrowheads="1"/>
            </p:cNvSpPr>
            <p:nvPr/>
          </p:nvSpPr>
          <p:spPr bwMode="auto">
            <a:xfrm>
              <a:off x="1754506" y="2443163"/>
              <a:ext cx="333425" cy="12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dirty="0" smtClean="0">
                  <a:ln>
                    <a:noFill/>
                  </a:ln>
                  <a:solidFill>
                    <a:srgbClr val="000000"/>
                  </a:solidFill>
                  <a:effectLst/>
                </a:rPr>
                <a:t>Guinée</a:t>
              </a:r>
              <a:endParaRPr kumimoji="0" lang="fr-FR" altLang="en-US" sz="800" b="0" i="0" u="none" strike="noStrike" cap="none" normalizeH="0" baseline="0" dirty="0" smtClean="0">
                <a:ln>
                  <a:noFill/>
                </a:ln>
                <a:solidFill>
                  <a:schemeClr val="tx1"/>
                </a:solidFill>
                <a:effectLst/>
              </a:endParaRPr>
            </a:p>
          </p:txBody>
        </p:sp>
        <p:sp>
          <p:nvSpPr>
            <p:cNvPr id="7198" name="Rectangle 56"/>
            <p:cNvSpPr>
              <a:spLocks noChangeArrowheads="1"/>
            </p:cNvSpPr>
            <p:nvPr/>
          </p:nvSpPr>
          <p:spPr bwMode="auto">
            <a:xfrm>
              <a:off x="1792606" y="2316163"/>
              <a:ext cx="273763" cy="12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fr-FR" altLang="en-US" sz="800" dirty="0" smtClean="0">
                  <a:solidFill>
                    <a:srgbClr val="000000"/>
                  </a:solidFill>
                </a:rPr>
                <a:t>Tc</a:t>
              </a:r>
              <a:r>
                <a:rPr kumimoji="0" lang="fr-FR" altLang="en-US" sz="800" b="0" i="0" u="none" strike="noStrike" cap="none" normalizeH="0" baseline="0" dirty="0" smtClean="0">
                  <a:ln>
                    <a:noFill/>
                  </a:ln>
                  <a:solidFill>
                    <a:srgbClr val="000000"/>
                  </a:solidFill>
                  <a:effectLst/>
                </a:rPr>
                <a:t>had</a:t>
              </a:r>
              <a:endParaRPr kumimoji="0" lang="fr-FR" altLang="en-US" sz="800" b="0" i="0" u="none" strike="noStrike" cap="none" normalizeH="0" baseline="0" dirty="0" smtClean="0">
                <a:ln>
                  <a:noFill/>
                </a:ln>
                <a:solidFill>
                  <a:schemeClr val="tx1"/>
                </a:solidFill>
                <a:effectLst/>
              </a:endParaRPr>
            </a:p>
          </p:txBody>
        </p:sp>
        <p:sp>
          <p:nvSpPr>
            <p:cNvPr id="7199" name="Rectangle 57"/>
            <p:cNvSpPr>
              <a:spLocks noChangeArrowheads="1"/>
            </p:cNvSpPr>
            <p:nvPr/>
          </p:nvSpPr>
          <p:spPr bwMode="auto">
            <a:xfrm>
              <a:off x="1694609" y="2189163"/>
              <a:ext cx="376405" cy="12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dirty="0" smtClean="0">
                  <a:ln>
                    <a:noFill/>
                  </a:ln>
                  <a:solidFill>
                    <a:srgbClr val="000000"/>
                  </a:solidFill>
                  <a:effectLst/>
                </a:rPr>
                <a:t>Rwanda</a:t>
              </a:r>
              <a:endParaRPr kumimoji="0" lang="fr-FR" altLang="en-US" sz="800" b="0" i="0" u="none" strike="noStrike" cap="none" normalizeH="0" baseline="0" dirty="0" smtClean="0">
                <a:ln>
                  <a:noFill/>
                </a:ln>
                <a:solidFill>
                  <a:schemeClr val="tx1"/>
                </a:solidFill>
                <a:effectLst/>
              </a:endParaRPr>
            </a:p>
          </p:txBody>
        </p:sp>
        <p:sp>
          <p:nvSpPr>
            <p:cNvPr id="28672" name="Rectangle 58"/>
            <p:cNvSpPr>
              <a:spLocks noChangeArrowheads="1"/>
            </p:cNvSpPr>
            <p:nvPr/>
          </p:nvSpPr>
          <p:spPr bwMode="auto">
            <a:xfrm>
              <a:off x="1680874" y="2062163"/>
              <a:ext cx="416180" cy="12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dirty="0" smtClean="0">
                  <a:ln>
                    <a:noFill/>
                  </a:ln>
                  <a:solidFill>
                    <a:srgbClr val="000000"/>
                  </a:solidFill>
                  <a:effectLst/>
                </a:rPr>
                <a:t>Comores</a:t>
              </a:r>
              <a:endParaRPr kumimoji="0" lang="fr-FR" altLang="en-US" sz="800" b="0" i="0" u="none" strike="noStrike" cap="none" normalizeH="0" baseline="0" dirty="0" smtClean="0">
                <a:ln>
                  <a:noFill/>
                </a:ln>
                <a:solidFill>
                  <a:schemeClr val="tx1"/>
                </a:solidFill>
                <a:effectLst/>
              </a:endParaRPr>
            </a:p>
          </p:txBody>
        </p:sp>
        <p:sp>
          <p:nvSpPr>
            <p:cNvPr id="28673" name="Rectangle 59"/>
            <p:cNvSpPr>
              <a:spLocks noChangeArrowheads="1"/>
            </p:cNvSpPr>
            <p:nvPr/>
          </p:nvSpPr>
          <p:spPr bwMode="auto">
            <a:xfrm>
              <a:off x="1508966" y="1933575"/>
              <a:ext cx="589905" cy="12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dirty="0" smtClean="0">
                  <a:ln>
                    <a:noFill/>
                  </a:ln>
                  <a:solidFill>
                    <a:srgbClr val="000000"/>
                  </a:solidFill>
                  <a:effectLst/>
                </a:rPr>
                <a:t>Mozambique</a:t>
              </a:r>
              <a:endParaRPr kumimoji="0" lang="fr-FR" altLang="en-US" sz="800" b="0" i="0" u="none" strike="noStrike" cap="none" normalizeH="0" baseline="0" dirty="0" smtClean="0">
                <a:ln>
                  <a:noFill/>
                </a:ln>
                <a:solidFill>
                  <a:schemeClr val="tx1"/>
                </a:solidFill>
                <a:effectLst/>
              </a:endParaRPr>
            </a:p>
          </p:txBody>
        </p:sp>
        <p:sp>
          <p:nvSpPr>
            <p:cNvPr id="28675" name="Rectangle 60"/>
            <p:cNvSpPr>
              <a:spLocks noChangeArrowheads="1"/>
            </p:cNvSpPr>
            <p:nvPr/>
          </p:nvSpPr>
          <p:spPr bwMode="auto">
            <a:xfrm>
              <a:off x="1660079" y="1808163"/>
              <a:ext cx="422141" cy="12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fr-FR" altLang="en-US" sz="800" dirty="0" smtClean="0">
                  <a:solidFill>
                    <a:srgbClr val="000000"/>
                  </a:solidFill>
                </a:rPr>
                <a:t>Ou</a:t>
              </a:r>
              <a:r>
                <a:rPr kumimoji="0" lang="fr-FR" altLang="en-US" sz="800" b="0" i="0" u="none" strike="noStrike" cap="none" normalizeH="0" baseline="0" dirty="0" smtClean="0">
                  <a:ln>
                    <a:noFill/>
                  </a:ln>
                  <a:solidFill>
                    <a:srgbClr val="000000"/>
                  </a:solidFill>
                  <a:effectLst/>
                </a:rPr>
                <a:t>ganda</a:t>
              </a:r>
              <a:endParaRPr kumimoji="0" lang="fr-FR" altLang="en-US" sz="800" b="0" i="0" u="none" strike="noStrike" cap="none" normalizeH="0" baseline="0" dirty="0" smtClean="0">
                <a:ln>
                  <a:noFill/>
                </a:ln>
                <a:solidFill>
                  <a:schemeClr val="tx1"/>
                </a:solidFill>
                <a:effectLst/>
              </a:endParaRPr>
            </a:p>
          </p:txBody>
        </p:sp>
        <p:sp>
          <p:nvSpPr>
            <p:cNvPr id="28677" name="Rectangle 61"/>
            <p:cNvSpPr>
              <a:spLocks noChangeArrowheads="1"/>
            </p:cNvSpPr>
            <p:nvPr/>
          </p:nvSpPr>
          <p:spPr bwMode="auto">
            <a:xfrm>
              <a:off x="1716289" y="1681163"/>
              <a:ext cx="346249" cy="12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dirty="0" smtClean="0">
                  <a:ln>
                    <a:noFill/>
                  </a:ln>
                  <a:solidFill>
                    <a:srgbClr val="000000"/>
                  </a:solidFill>
                  <a:effectLst/>
                </a:rPr>
                <a:t>Zambie</a:t>
              </a:r>
              <a:endParaRPr kumimoji="0" lang="fr-FR" altLang="en-US" sz="800" b="0" i="0" u="none" strike="noStrike" cap="none" normalizeH="0" baseline="0" dirty="0" smtClean="0">
                <a:ln>
                  <a:noFill/>
                </a:ln>
                <a:solidFill>
                  <a:schemeClr val="tx1"/>
                </a:solidFill>
                <a:effectLst/>
              </a:endParaRPr>
            </a:p>
          </p:txBody>
        </p:sp>
        <p:sp>
          <p:nvSpPr>
            <p:cNvPr id="28679" name="Rectangle 62"/>
            <p:cNvSpPr>
              <a:spLocks noChangeArrowheads="1"/>
            </p:cNvSpPr>
            <p:nvPr/>
          </p:nvSpPr>
          <p:spPr bwMode="auto">
            <a:xfrm>
              <a:off x="1499106" y="1554163"/>
              <a:ext cx="564558" cy="12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dirty="0" smtClean="0">
                  <a:ln>
                    <a:noFill/>
                  </a:ln>
                  <a:solidFill>
                    <a:srgbClr val="000000"/>
                  </a:solidFill>
                  <a:effectLst/>
                </a:rPr>
                <a:t>Madagascar</a:t>
              </a:r>
              <a:endParaRPr kumimoji="0" lang="fr-FR" altLang="en-US" sz="800" b="0" i="0" u="none" strike="noStrike" cap="none" normalizeH="0" baseline="0" dirty="0" smtClean="0">
                <a:ln>
                  <a:noFill/>
                </a:ln>
                <a:solidFill>
                  <a:schemeClr val="tx1"/>
                </a:solidFill>
                <a:effectLst/>
              </a:endParaRPr>
            </a:p>
          </p:txBody>
        </p:sp>
        <p:sp>
          <p:nvSpPr>
            <p:cNvPr id="28680" name="Rectangle 63"/>
            <p:cNvSpPr>
              <a:spLocks noChangeArrowheads="1"/>
            </p:cNvSpPr>
            <p:nvPr/>
          </p:nvSpPr>
          <p:spPr bwMode="auto">
            <a:xfrm>
              <a:off x="1255819" y="1428172"/>
              <a:ext cx="809517" cy="12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dirty="0" err="1" smtClean="0">
                  <a:ln>
                    <a:noFill/>
                  </a:ln>
                  <a:solidFill>
                    <a:srgbClr val="000000"/>
                  </a:solidFill>
                  <a:effectLst/>
                </a:rPr>
                <a:t>Rép</a:t>
              </a:r>
              <a:r>
                <a:rPr kumimoji="0" lang="fr-FR" altLang="en-US" sz="800" b="0" i="0" u="none" strike="noStrike" cap="none" normalizeH="0" baseline="0" dirty="0" smtClean="0">
                  <a:ln>
                    <a:noFill/>
                  </a:ln>
                  <a:solidFill>
                    <a:srgbClr val="000000"/>
                  </a:solidFill>
                  <a:effectLst/>
                </a:rPr>
                <a:t>. </a:t>
              </a:r>
              <a:r>
                <a:rPr kumimoji="0" lang="fr-FR" altLang="en-US" sz="800" b="0" i="0" u="none" strike="noStrike" cap="none" normalizeH="0" baseline="0" dirty="0" err="1" smtClean="0">
                  <a:ln>
                    <a:noFill/>
                  </a:ln>
                  <a:solidFill>
                    <a:srgbClr val="000000"/>
                  </a:solidFill>
                  <a:effectLst/>
                </a:rPr>
                <a:t>dém</a:t>
              </a:r>
              <a:r>
                <a:rPr kumimoji="0" lang="fr-FR" altLang="en-US" sz="800" b="0" i="0" u="none" strike="noStrike" cap="none" normalizeH="0" baseline="0" dirty="0" smtClean="0">
                  <a:ln>
                    <a:noFill/>
                  </a:ln>
                  <a:solidFill>
                    <a:srgbClr val="000000"/>
                  </a:solidFill>
                  <a:effectLst/>
                </a:rPr>
                <a:t>. Congo</a:t>
              </a:r>
              <a:endParaRPr kumimoji="0" lang="fr-FR" altLang="en-US" sz="800" b="0" i="0" u="none" strike="noStrike" cap="none" normalizeH="0" baseline="0" dirty="0" smtClean="0">
                <a:ln>
                  <a:noFill/>
                </a:ln>
                <a:solidFill>
                  <a:schemeClr val="tx1"/>
                </a:solidFill>
                <a:effectLst/>
              </a:endParaRPr>
            </a:p>
          </p:txBody>
        </p:sp>
        <p:sp>
          <p:nvSpPr>
            <p:cNvPr id="28681" name="Rectangle 64"/>
            <p:cNvSpPr>
              <a:spLocks noChangeArrowheads="1"/>
            </p:cNvSpPr>
            <p:nvPr/>
          </p:nvSpPr>
          <p:spPr bwMode="auto">
            <a:xfrm>
              <a:off x="1380359" y="1300163"/>
              <a:ext cx="672911" cy="12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dirty="0" smtClean="0">
                  <a:ln>
                    <a:noFill/>
                  </a:ln>
                  <a:solidFill>
                    <a:srgbClr val="000000"/>
                  </a:solidFill>
                  <a:effectLst/>
                </a:rPr>
                <a:t>Guinée-Bissau</a:t>
              </a:r>
              <a:endParaRPr kumimoji="0" lang="fr-FR" altLang="en-US" sz="800" b="0" i="0" u="none" strike="noStrike" cap="none" normalizeH="0" baseline="0" dirty="0" smtClean="0">
                <a:ln>
                  <a:noFill/>
                </a:ln>
                <a:solidFill>
                  <a:schemeClr val="tx1"/>
                </a:solidFill>
                <a:effectLst/>
              </a:endParaRPr>
            </a:p>
          </p:txBody>
        </p:sp>
        <p:sp>
          <p:nvSpPr>
            <p:cNvPr id="28682" name="Rectangle 65"/>
            <p:cNvSpPr>
              <a:spLocks noChangeArrowheads="1"/>
            </p:cNvSpPr>
            <p:nvPr/>
          </p:nvSpPr>
          <p:spPr bwMode="auto">
            <a:xfrm>
              <a:off x="1711326" y="1183561"/>
              <a:ext cx="307977" cy="12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dirty="0" smtClean="0">
                  <a:ln>
                    <a:noFill/>
                  </a:ln>
                  <a:solidFill>
                    <a:srgbClr val="000000"/>
                  </a:solidFill>
                  <a:effectLst/>
                </a:rPr>
                <a:t>Libéria</a:t>
              </a:r>
              <a:endParaRPr kumimoji="0" lang="fr-FR" altLang="en-US" sz="800" b="0" i="0" u="none" strike="noStrike" cap="none" normalizeH="0" baseline="0" dirty="0" smtClean="0">
                <a:ln>
                  <a:noFill/>
                </a:ln>
                <a:solidFill>
                  <a:schemeClr val="tx1"/>
                </a:solidFill>
                <a:effectLst/>
              </a:endParaRPr>
            </a:p>
          </p:txBody>
        </p:sp>
        <p:sp>
          <p:nvSpPr>
            <p:cNvPr id="28683" name="Rectangle 66"/>
            <p:cNvSpPr>
              <a:spLocks noChangeArrowheads="1"/>
            </p:cNvSpPr>
            <p:nvPr/>
          </p:nvSpPr>
          <p:spPr bwMode="auto">
            <a:xfrm>
              <a:off x="1711326" y="1047750"/>
              <a:ext cx="333425" cy="12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dirty="0" smtClean="0">
                  <a:ln>
                    <a:noFill/>
                  </a:ln>
                  <a:solidFill>
                    <a:srgbClr val="000000"/>
                  </a:solidFill>
                  <a:effectLst/>
                </a:rPr>
                <a:t>C. A. </a:t>
              </a:r>
              <a:r>
                <a:rPr lang="fr-FR" altLang="en-US" sz="800" dirty="0">
                  <a:solidFill>
                    <a:srgbClr val="000000"/>
                  </a:solidFill>
                </a:rPr>
                <a:t>F</a:t>
              </a:r>
              <a:r>
                <a:rPr kumimoji="0" lang="fr-FR" altLang="en-US" sz="800" b="0" i="0" u="none" strike="noStrike" cap="none" normalizeH="0" baseline="0" dirty="0" smtClean="0">
                  <a:ln>
                    <a:noFill/>
                  </a:ln>
                  <a:solidFill>
                    <a:srgbClr val="000000"/>
                  </a:solidFill>
                  <a:effectLst/>
                </a:rPr>
                <a:t>.</a:t>
              </a:r>
              <a:endParaRPr kumimoji="0" lang="fr-FR" altLang="en-US" sz="800" b="0" i="0" u="none" strike="noStrike" cap="none" normalizeH="0" baseline="0" dirty="0" smtClean="0">
                <a:ln>
                  <a:noFill/>
                </a:ln>
                <a:solidFill>
                  <a:schemeClr val="tx1"/>
                </a:solidFill>
                <a:effectLst/>
              </a:endParaRPr>
            </a:p>
          </p:txBody>
        </p:sp>
        <p:sp>
          <p:nvSpPr>
            <p:cNvPr id="28684" name="Rectangle 67"/>
            <p:cNvSpPr>
              <a:spLocks noChangeArrowheads="1"/>
            </p:cNvSpPr>
            <p:nvPr/>
          </p:nvSpPr>
          <p:spPr bwMode="auto">
            <a:xfrm>
              <a:off x="2250704" y="6381036"/>
              <a:ext cx="3207108" cy="12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dirty="0" smtClean="0">
                  <a:ln>
                    <a:noFill/>
                  </a:ln>
                  <a:solidFill>
                    <a:srgbClr val="000000"/>
                  </a:solidFill>
                  <a:effectLst/>
                </a:rPr>
                <a:t>Salaire</a:t>
              </a:r>
              <a:r>
                <a:rPr kumimoji="0" lang="fr-FR" altLang="en-US" sz="800" b="0" i="0" u="none" strike="noStrike" cap="none" normalizeH="0" dirty="0" smtClean="0">
                  <a:ln>
                    <a:noFill/>
                  </a:ln>
                  <a:solidFill>
                    <a:srgbClr val="000000"/>
                  </a:solidFill>
                  <a:effectLst/>
                </a:rPr>
                <a:t> journalier d’un enseignant du primaire</a:t>
              </a:r>
              <a:r>
                <a:rPr kumimoji="0" lang="fr-FR" altLang="en-US" sz="800" b="0" i="0" u="none" strike="noStrike" cap="none" normalizeH="0" baseline="0" dirty="0" smtClean="0">
                  <a:ln>
                    <a:noFill/>
                  </a:ln>
                  <a:solidFill>
                    <a:srgbClr val="000000"/>
                  </a:solidFill>
                  <a:effectLst/>
                </a:rPr>
                <a:t>, en</a:t>
              </a:r>
              <a:r>
                <a:rPr kumimoji="0" lang="fr-FR" altLang="en-US" sz="800" b="0" i="0" u="none" strike="noStrike" cap="none" normalizeH="0" dirty="0" smtClean="0">
                  <a:ln>
                    <a:noFill/>
                  </a:ln>
                  <a:solidFill>
                    <a:srgbClr val="000000"/>
                  </a:solidFill>
                  <a:effectLst/>
                </a:rPr>
                <a:t> </a:t>
              </a:r>
              <a:r>
                <a:rPr kumimoji="0" lang="fr-FR" altLang="en-US" sz="800" b="0" i="0" u="none" strike="noStrike" cap="none" normalizeH="0" baseline="0" dirty="0" smtClean="0">
                  <a:ln>
                    <a:noFill/>
                  </a:ln>
                  <a:solidFill>
                    <a:srgbClr val="000000"/>
                  </a:solidFill>
                  <a:effectLst/>
                </a:rPr>
                <a:t>dollars PPA de 2011</a:t>
              </a:r>
              <a:endParaRPr kumimoji="0" lang="fr-FR" altLang="en-US" sz="800" b="0" i="0" u="none" strike="noStrike" cap="none" normalizeH="0" baseline="0" dirty="0" smtClean="0">
                <a:ln>
                  <a:noFill/>
                </a:ln>
                <a:solidFill>
                  <a:schemeClr val="tx1"/>
                </a:solidFill>
                <a:effectLst/>
              </a:endParaRPr>
            </a:p>
          </p:txBody>
        </p:sp>
        <p:sp>
          <p:nvSpPr>
            <p:cNvPr id="79" name="TextBox 5"/>
            <p:cNvSpPr txBox="1">
              <a:spLocks noChangeArrowheads="1"/>
            </p:cNvSpPr>
            <p:nvPr/>
          </p:nvSpPr>
          <p:spPr bwMode="auto">
            <a:xfrm>
              <a:off x="368301" y="6581775"/>
              <a:ext cx="3763307" cy="251981"/>
            </a:xfrm>
            <a:prstGeom prst="rect">
              <a:avLst/>
            </a:prstGeom>
            <a:noFill/>
            <a:ln w="9525">
              <a:noFill/>
              <a:miter lim="800000"/>
              <a:headEnd/>
              <a:tailEnd/>
            </a:ln>
          </p:spPr>
          <p:txBody>
            <a:bodyPr wrap="none">
              <a:spAutoFit/>
            </a:bodyPr>
            <a:lstStyle/>
            <a:p>
              <a:r>
                <a:rPr lang="fr-FR" altLang="en-US" sz="1000" dirty="0" smtClean="0"/>
                <a:t>Source : base de données du Pôle de Dakar ; OCDE (2013b).</a:t>
              </a:r>
              <a:endParaRPr lang="fr-FR" altLang="en-US" sz="1000" dirty="0"/>
            </a:p>
          </p:txBody>
        </p:sp>
        <p:cxnSp>
          <p:nvCxnSpPr>
            <p:cNvPr id="28686" name="Straight Connector 28685"/>
            <p:cNvCxnSpPr>
              <a:stCxn id="22" idx="5"/>
            </p:cNvCxnSpPr>
            <p:nvPr/>
          </p:nvCxnSpPr>
          <p:spPr>
            <a:xfrm flipH="1" flipV="1">
              <a:off x="2600325" y="1038225"/>
              <a:ext cx="1" cy="507682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6" name="liberia"/>
          <p:cNvSpPr/>
          <p:nvPr/>
        </p:nvSpPr>
        <p:spPr>
          <a:xfrm>
            <a:off x="3452812" y="1110080"/>
            <a:ext cx="2830267" cy="813241"/>
          </a:xfrm>
          <a:prstGeom prst="wedgeRectCallout">
            <a:avLst>
              <a:gd name="adj1" fmla="val -76147"/>
              <a:gd name="adj2" fmla="val -13435"/>
            </a:avLst>
          </a:prstGeom>
          <a:noFill/>
          <a:ln w="22225">
            <a:solidFill>
              <a:srgbClr val="8EB6E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fr-FR" altLang="ko-KR" sz="1200" b="0" dirty="0" smtClean="0">
                <a:solidFill>
                  <a:schemeClr val="tx1">
                    <a:lumMod val="85000"/>
                    <a:lumOff val="15000"/>
                  </a:schemeClr>
                </a:solidFill>
                <a:latin typeface="Arial" panose="020B0604020202020204" pitchFamily="34" charset="0"/>
                <a:cs typeface="Arial" panose="020B0604020202020204" pitchFamily="34" charset="0"/>
              </a:rPr>
              <a:t>Au Libéria, où une famille a besoin de 10 dollars par jour pour vivre, les enseignants ne gagnent que 6 dollars par jour.</a:t>
            </a:r>
            <a:endParaRPr lang="fr-FR" altLang="ko-KR" sz="1200" b="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73" name="Content Placeholder 2"/>
          <p:cNvSpPr txBox="1">
            <a:spLocks/>
          </p:cNvSpPr>
          <p:nvPr/>
        </p:nvSpPr>
        <p:spPr bwMode="auto">
          <a:xfrm>
            <a:off x="419122" y="432039"/>
            <a:ext cx="7651547" cy="5332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1200"/>
              </a:spcBef>
              <a:spcAft>
                <a:spcPts val="600"/>
              </a:spcAft>
              <a:buClr>
                <a:srgbClr val="7030A0"/>
              </a:buClr>
              <a:buFont typeface="Wingdings" pitchFamily="2" charset="2"/>
              <a:buChar char="§"/>
              <a:defRPr sz="2800">
                <a:solidFill>
                  <a:schemeClr val="tx1"/>
                </a:solidFill>
                <a:latin typeface="Calibri" pitchFamily="34" charset="0"/>
                <a:ea typeface="+mn-ea"/>
                <a:cs typeface="+mn-cs"/>
              </a:defRPr>
            </a:lvl1pPr>
            <a:lvl2pPr marL="742950" indent="-285750" algn="l" rtl="0" eaLnBrk="0" fontAlgn="base" hangingPunct="0">
              <a:spcBef>
                <a:spcPct val="20000"/>
              </a:spcBef>
              <a:spcAft>
                <a:spcPts val="600"/>
              </a:spcAft>
              <a:buClr>
                <a:srgbClr val="009999"/>
              </a:buClr>
              <a:buSzPct val="75000"/>
              <a:buFont typeface="Wingdings" pitchFamily="2" charset="2"/>
              <a:buChar char="Ø"/>
              <a:defRPr sz="2600">
                <a:solidFill>
                  <a:schemeClr val="tx1"/>
                </a:solidFill>
                <a:latin typeface="Calibri" pitchFamily="34" charset="0"/>
              </a:defRPr>
            </a:lvl2pPr>
            <a:lvl3pPr marL="1143000" indent="-228600" algn="l" rtl="0" eaLnBrk="0" fontAlgn="base" hangingPunct="0">
              <a:spcBef>
                <a:spcPct val="20000"/>
              </a:spcBef>
              <a:spcAft>
                <a:spcPts val="600"/>
              </a:spcAft>
              <a:buClr>
                <a:srgbClr val="7030A0"/>
              </a:buClr>
              <a:buChar char="•"/>
              <a:defRPr sz="2400">
                <a:solidFill>
                  <a:schemeClr val="tx1"/>
                </a:solidFill>
                <a:latin typeface="Calibri" pitchFamily="34" charset="0"/>
              </a:defRPr>
            </a:lvl3pPr>
            <a:lvl4pPr marL="1600200" indent="-228600" algn="l" rtl="0" eaLnBrk="0" fontAlgn="base" hangingPunct="0">
              <a:spcBef>
                <a:spcPct val="20000"/>
              </a:spcBef>
              <a:spcAft>
                <a:spcPct val="0"/>
              </a:spcAft>
              <a:buClr>
                <a:srgbClr val="6600CC"/>
              </a:buClr>
              <a:buChar char="–"/>
              <a:defRPr sz="2000">
                <a:solidFill>
                  <a:schemeClr val="tx1"/>
                </a:solidFill>
                <a:latin typeface="Calibri" pitchFamily="34" charset="0"/>
              </a:defRPr>
            </a:lvl4pPr>
            <a:lvl5pPr marL="2057400" indent="-228600" algn="l" rtl="0" eaLnBrk="0" fontAlgn="base" hangingPunct="0">
              <a:spcBef>
                <a:spcPct val="20000"/>
              </a:spcBef>
              <a:spcAft>
                <a:spcPct val="0"/>
              </a:spcAft>
              <a:buClr>
                <a:srgbClr val="6600CC"/>
              </a:buClr>
              <a:buChar char="»"/>
              <a:defRPr sz="2000">
                <a:solidFill>
                  <a:schemeClr val="tx1"/>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 typeface="Wingdings" pitchFamily="2" charset="2"/>
              <a:buNone/>
            </a:pPr>
            <a:r>
              <a:rPr lang="fr-FR" altLang="en-US" sz="2200" b="1" kern="0" dirty="0" smtClean="0"/>
              <a:t>Dans certains pays pauvres, les enseignants ne sont pas assez rémunérés pour vivre</a:t>
            </a:r>
          </a:p>
        </p:txBody>
      </p:sp>
    </p:spTree>
    <p:extLst>
      <p:ext uri="{BB962C8B-B14F-4D97-AF65-F5344CB8AC3E}">
        <p14:creationId xmlns:p14="http://schemas.microsoft.com/office/powerpoint/2010/main" val="1351124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8689"/>
                                        </p:tgtEl>
                                        <p:attrNameLst>
                                          <p:attrName>style.visibility</p:attrName>
                                        </p:attrNameLst>
                                      </p:cBhvr>
                                      <p:to>
                                        <p:strVal val="visible"/>
                                      </p:to>
                                    </p:set>
                                    <p:animEffect transition="in" filter="wipe(up)">
                                      <p:cBhvr>
                                        <p:cTn id="7" dur="500"/>
                                        <p:tgtEl>
                                          <p:spTgt spid="2868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1"/>
          <p:cNvSpPr txBox="1">
            <a:spLocks/>
          </p:cNvSpPr>
          <p:nvPr/>
        </p:nvSpPr>
        <p:spPr bwMode="auto">
          <a:xfrm>
            <a:off x="362813" y="-34607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3200">
                <a:solidFill>
                  <a:schemeClr val="tx2"/>
                </a:solidFill>
                <a:latin typeface="Calibri" pitchFamily="34" charset="0"/>
                <a:ea typeface="+mj-ea"/>
                <a:cs typeface="+mj-cs"/>
              </a:defRPr>
            </a:lvl1pPr>
            <a:lvl2pPr algn="l" rtl="0" eaLnBrk="0" fontAlgn="base" hangingPunct="0">
              <a:spcBef>
                <a:spcPct val="0"/>
              </a:spcBef>
              <a:spcAft>
                <a:spcPct val="0"/>
              </a:spcAft>
              <a:defRPr sz="3200">
                <a:solidFill>
                  <a:schemeClr val="tx2"/>
                </a:solidFill>
                <a:latin typeface="Calibri" pitchFamily="34" charset="0"/>
              </a:defRPr>
            </a:lvl2pPr>
            <a:lvl3pPr algn="l" rtl="0" eaLnBrk="0" fontAlgn="base" hangingPunct="0">
              <a:spcBef>
                <a:spcPct val="0"/>
              </a:spcBef>
              <a:spcAft>
                <a:spcPct val="0"/>
              </a:spcAft>
              <a:defRPr sz="3200">
                <a:solidFill>
                  <a:schemeClr val="tx2"/>
                </a:solidFill>
                <a:latin typeface="Calibri" pitchFamily="34" charset="0"/>
              </a:defRPr>
            </a:lvl3pPr>
            <a:lvl4pPr algn="l" rtl="0" eaLnBrk="0" fontAlgn="base" hangingPunct="0">
              <a:spcBef>
                <a:spcPct val="0"/>
              </a:spcBef>
              <a:spcAft>
                <a:spcPct val="0"/>
              </a:spcAft>
              <a:defRPr sz="3200">
                <a:solidFill>
                  <a:schemeClr val="tx2"/>
                </a:solidFill>
                <a:latin typeface="Calibri" pitchFamily="34" charset="0"/>
              </a:defRPr>
            </a:lvl4pPr>
            <a:lvl5pPr algn="l" rtl="0" eaLnBrk="0" fontAlgn="base" hangingPunct="0">
              <a:spcBef>
                <a:spcPct val="0"/>
              </a:spcBef>
              <a:spcAft>
                <a:spcPct val="0"/>
              </a:spcAft>
              <a:defRPr sz="32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hangingPunct="1">
              <a:defRPr/>
            </a:pPr>
            <a:r>
              <a:rPr lang="fr-FR" sz="1700" b="1" kern="1200" spc="-20" dirty="0" smtClean="0">
                <a:solidFill>
                  <a:schemeClr val="bg1"/>
                </a:solidFill>
                <a:cs typeface="Arial" panose="020B0604020202020204" pitchFamily="34" charset="0"/>
              </a:rPr>
              <a:t>Stratégie 4 : </a:t>
            </a:r>
            <a:r>
              <a:rPr lang="fr-FR" sz="1700" b="1" spc="-20" dirty="0" smtClean="0">
                <a:solidFill>
                  <a:schemeClr val="bg1"/>
                </a:solidFill>
                <a:cs typeface="Arial" panose="020B0604020202020204" pitchFamily="34" charset="0"/>
              </a:rPr>
              <a:t>Mettre en place des mesures incitatives pour retenir les enseignants</a:t>
            </a:r>
            <a:endParaRPr lang="fr-FR" sz="1700" b="1" kern="1200" spc="-20" dirty="0">
              <a:solidFill>
                <a:schemeClr val="bg1"/>
              </a:solidFill>
              <a:cs typeface="Arial" panose="020B0604020202020204" pitchFamily="34" charset="0"/>
            </a:endParaRPr>
          </a:p>
        </p:txBody>
      </p:sp>
      <p:sp>
        <p:nvSpPr>
          <p:cNvPr id="61" name="TextBox 60"/>
          <p:cNvSpPr txBox="1"/>
          <p:nvPr/>
        </p:nvSpPr>
        <p:spPr>
          <a:xfrm>
            <a:off x="471230" y="516713"/>
            <a:ext cx="6872545" cy="707886"/>
          </a:xfrm>
          <a:prstGeom prst="rect">
            <a:avLst/>
          </a:prstGeom>
          <a:noFill/>
        </p:spPr>
        <p:txBody>
          <a:bodyPr wrap="square" rtlCol="0">
            <a:spAutoFit/>
          </a:bodyPr>
          <a:lstStyle/>
          <a:p>
            <a:r>
              <a:rPr lang="fr-FR" altLang="ko-KR" sz="2000" b="1" dirty="0" smtClean="0">
                <a:latin typeface="Calibri" panose="020F0502020204030204" pitchFamily="34" charset="0"/>
                <a:cs typeface="Arial" panose="020B0604020202020204" pitchFamily="34" charset="0"/>
              </a:rPr>
              <a:t>Dans de nombreux pays d’Afrique de l’Ouest, le corps enseignant est en grande partie formé de contractuels</a:t>
            </a:r>
          </a:p>
        </p:txBody>
      </p:sp>
      <p:sp>
        <p:nvSpPr>
          <p:cNvPr id="5156" name="Rectangle 46" hidden="1"/>
          <p:cNvSpPr>
            <a:spLocks noChangeArrowheads="1"/>
          </p:cNvSpPr>
          <p:nvPr/>
        </p:nvSpPr>
        <p:spPr bwMode="auto">
          <a:xfrm>
            <a:off x="812801" y="2566492"/>
            <a:ext cx="184666" cy="5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rPr>
              <a:t>-</a:t>
            </a:r>
            <a:endParaRPr kumimoji="0" lang="en-US" altLang="en-US" sz="1200" b="0" i="0" u="none" strike="noStrike" cap="none" normalizeH="0" baseline="0" dirty="0" smtClean="0">
              <a:ln>
                <a:noFill/>
              </a:ln>
              <a:solidFill>
                <a:schemeClr val="tx1"/>
              </a:solidFill>
              <a:effectLst/>
            </a:endParaRPr>
          </a:p>
        </p:txBody>
      </p:sp>
      <p:grpSp>
        <p:nvGrpSpPr>
          <p:cNvPr id="5162" name="Group 5161"/>
          <p:cNvGrpSpPr/>
          <p:nvPr/>
        </p:nvGrpSpPr>
        <p:grpSpPr>
          <a:xfrm>
            <a:off x="525463" y="1733550"/>
            <a:ext cx="8124824" cy="4483873"/>
            <a:chOff x="525463" y="1733550"/>
            <a:chExt cx="8124824" cy="4483873"/>
          </a:xfrm>
        </p:grpSpPr>
        <p:sp>
          <p:nvSpPr>
            <p:cNvPr id="4" name="AutoShape 4"/>
            <p:cNvSpPr>
              <a:spLocks noChangeAspect="1" noChangeArrowheads="1" noTextEdit="1"/>
            </p:cNvSpPr>
            <p:nvPr/>
          </p:nvSpPr>
          <p:spPr bwMode="auto">
            <a:xfrm>
              <a:off x="563562" y="1733550"/>
              <a:ext cx="8086725"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fr-FR" sz="1200" dirty="0">
                <a:latin typeface="Arial" panose="020B0604020202020204" pitchFamily="34" charset="0"/>
                <a:cs typeface="Arial" panose="020B0604020202020204" pitchFamily="34" charset="0"/>
              </a:endParaRPr>
            </a:p>
          </p:txBody>
        </p:sp>
        <p:sp>
          <p:nvSpPr>
            <p:cNvPr id="5" name="Rectangle 6"/>
            <p:cNvSpPr>
              <a:spLocks noChangeArrowheads="1"/>
            </p:cNvSpPr>
            <p:nvPr/>
          </p:nvSpPr>
          <p:spPr bwMode="auto">
            <a:xfrm>
              <a:off x="563563" y="1742190"/>
              <a:ext cx="7256463" cy="3838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fr-FR" sz="1200" dirty="0">
                <a:latin typeface="Arial" panose="020B0604020202020204" pitchFamily="34" charset="0"/>
                <a:cs typeface="Arial" panose="020B0604020202020204" pitchFamily="34" charset="0"/>
              </a:endParaRPr>
            </a:p>
          </p:txBody>
        </p:sp>
        <p:sp>
          <p:nvSpPr>
            <p:cNvPr id="6" name="Rectangle 7"/>
            <p:cNvSpPr>
              <a:spLocks noChangeArrowheads="1"/>
            </p:cNvSpPr>
            <p:nvPr/>
          </p:nvSpPr>
          <p:spPr bwMode="auto">
            <a:xfrm>
              <a:off x="1260476" y="1874838"/>
              <a:ext cx="6408738" cy="2425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fr-FR" sz="1200" dirty="0">
                <a:latin typeface="Arial" panose="020B0604020202020204" pitchFamily="34" charset="0"/>
                <a:cs typeface="Arial" panose="020B0604020202020204" pitchFamily="34" charset="0"/>
              </a:endParaRPr>
            </a:p>
          </p:txBody>
        </p:sp>
        <p:sp>
          <p:nvSpPr>
            <p:cNvPr id="7" name="Freeform 8"/>
            <p:cNvSpPr>
              <a:spLocks noEditPoints="1"/>
            </p:cNvSpPr>
            <p:nvPr/>
          </p:nvSpPr>
          <p:spPr bwMode="auto">
            <a:xfrm>
              <a:off x="1314451" y="2043113"/>
              <a:ext cx="6302375" cy="2257425"/>
            </a:xfrm>
            <a:custGeom>
              <a:avLst/>
              <a:gdLst>
                <a:gd name="T0" fmla="*/ 134 w 3970"/>
                <a:gd name="T1" fmla="*/ 0 h 1422"/>
                <a:gd name="T2" fmla="*/ 0 w 3970"/>
                <a:gd name="T3" fmla="*/ 1422 h 1422"/>
                <a:gd name="T4" fmla="*/ 201 w 3970"/>
                <a:gd name="T5" fmla="*/ 16 h 1422"/>
                <a:gd name="T6" fmla="*/ 336 w 3970"/>
                <a:gd name="T7" fmla="*/ 1422 h 1422"/>
                <a:gd name="T8" fmla="*/ 201 w 3970"/>
                <a:gd name="T9" fmla="*/ 16 h 1422"/>
                <a:gd name="T10" fmla="*/ 538 w 3970"/>
                <a:gd name="T11" fmla="*/ 31 h 1422"/>
                <a:gd name="T12" fmla="*/ 404 w 3970"/>
                <a:gd name="T13" fmla="*/ 1422 h 1422"/>
                <a:gd name="T14" fmla="*/ 605 w 3970"/>
                <a:gd name="T15" fmla="*/ 62 h 1422"/>
                <a:gd name="T16" fmla="*/ 740 w 3970"/>
                <a:gd name="T17" fmla="*/ 1422 h 1422"/>
                <a:gd name="T18" fmla="*/ 605 w 3970"/>
                <a:gd name="T19" fmla="*/ 62 h 1422"/>
                <a:gd name="T20" fmla="*/ 941 w 3970"/>
                <a:gd name="T21" fmla="*/ 107 h 1422"/>
                <a:gd name="T22" fmla="*/ 807 w 3970"/>
                <a:gd name="T23" fmla="*/ 1422 h 1422"/>
                <a:gd name="T24" fmla="*/ 1010 w 3970"/>
                <a:gd name="T25" fmla="*/ 336 h 1422"/>
                <a:gd name="T26" fmla="*/ 1144 w 3970"/>
                <a:gd name="T27" fmla="*/ 1422 h 1422"/>
                <a:gd name="T28" fmla="*/ 1010 w 3970"/>
                <a:gd name="T29" fmla="*/ 336 h 1422"/>
                <a:gd name="T30" fmla="*/ 1346 w 3970"/>
                <a:gd name="T31" fmla="*/ 382 h 1422"/>
                <a:gd name="T32" fmla="*/ 1211 w 3970"/>
                <a:gd name="T33" fmla="*/ 1422 h 1422"/>
                <a:gd name="T34" fmla="*/ 1413 w 3970"/>
                <a:gd name="T35" fmla="*/ 398 h 1422"/>
                <a:gd name="T36" fmla="*/ 1547 w 3970"/>
                <a:gd name="T37" fmla="*/ 1422 h 1422"/>
                <a:gd name="T38" fmla="*/ 1413 w 3970"/>
                <a:gd name="T39" fmla="*/ 398 h 1422"/>
                <a:gd name="T40" fmla="*/ 1750 w 3970"/>
                <a:gd name="T41" fmla="*/ 672 h 1422"/>
                <a:gd name="T42" fmla="*/ 1615 w 3970"/>
                <a:gd name="T43" fmla="*/ 1422 h 1422"/>
                <a:gd name="T44" fmla="*/ 1817 w 3970"/>
                <a:gd name="T45" fmla="*/ 658 h 1422"/>
                <a:gd name="T46" fmla="*/ 1951 w 3970"/>
                <a:gd name="T47" fmla="*/ 1422 h 1422"/>
                <a:gd name="T48" fmla="*/ 1817 w 3970"/>
                <a:gd name="T49" fmla="*/ 658 h 1422"/>
                <a:gd name="T50" fmla="*/ 2153 w 3970"/>
                <a:gd name="T51" fmla="*/ 734 h 1422"/>
                <a:gd name="T52" fmla="*/ 2018 w 3970"/>
                <a:gd name="T53" fmla="*/ 1422 h 1422"/>
                <a:gd name="T54" fmla="*/ 2221 w 3970"/>
                <a:gd name="T55" fmla="*/ 749 h 1422"/>
                <a:gd name="T56" fmla="*/ 2355 w 3970"/>
                <a:gd name="T57" fmla="*/ 1422 h 1422"/>
                <a:gd name="T58" fmla="*/ 2221 w 3970"/>
                <a:gd name="T59" fmla="*/ 749 h 1422"/>
                <a:gd name="T60" fmla="*/ 2557 w 3970"/>
                <a:gd name="T61" fmla="*/ 749 h 1422"/>
                <a:gd name="T62" fmla="*/ 2423 w 3970"/>
                <a:gd name="T63" fmla="*/ 1422 h 1422"/>
                <a:gd name="T64" fmla="*/ 2624 w 3970"/>
                <a:gd name="T65" fmla="*/ 764 h 1422"/>
                <a:gd name="T66" fmla="*/ 2759 w 3970"/>
                <a:gd name="T67" fmla="*/ 1422 h 1422"/>
                <a:gd name="T68" fmla="*/ 2624 w 3970"/>
                <a:gd name="T69" fmla="*/ 764 h 1422"/>
                <a:gd name="T70" fmla="*/ 2961 w 3970"/>
                <a:gd name="T71" fmla="*/ 780 h 1422"/>
                <a:gd name="T72" fmla="*/ 2826 w 3970"/>
                <a:gd name="T73" fmla="*/ 1422 h 1422"/>
                <a:gd name="T74" fmla="*/ 3028 w 3970"/>
                <a:gd name="T75" fmla="*/ 841 h 1422"/>
                <a:gd name="T76" fmla="*/ 3163 w 3970"/>
                <a:gd name="T77" fmla="*/ 1422 h 1422"/>
                <a:gd name="T78" fmla="*/ 3028 w 3970"/>
                <a:gd name="T79" fmla="*/ 841 h 1422"/>
                <a:gd name="T80" fmla="*/ 3364 w 3970"/>
                <a:gd name="T81" fmla="*/ 857 h 1422"/>
                <a:gd name="T82" fmla="*/ 3230 w 3970"/>
                <a:gd name="T83" fmla="*/ 1422 h 1422"/>
                <a:gd name="T84" fmla="*/ 3431 w 3970"/>
                <a:gd name="T85" fmla="*/ 857 h 1422"/>
                <a:gd name="T86" fmla="*/ 3567 w 3970"/>
                <a:gd name="T87" fmla="*/ 1422 h 1422"/>
                <a:gd name="T88" fmla="*/ 3431 w 3970"/>
                <a:gd name="T89" fmla="*/ 857 h 1422"/>
                <a:gd name="T90" fmla="*/ 3768 w 3970"/>
                <a:gd name="T91" fmla="*/ 1100 h 1422"/>
                <a:gd name="T92" fmla="*/ 3634 w 3970"/>
                <a:gd name="T93" fmla="*/ 1422 h 1422"/>
                <a:gd name="T94" fmla="*/ 3836 w 3970"/>
                <a:gd name="T95" fmla="*/ 1100 h 1422"/>
                <a:gd name="T96" fmla="*/ 3970 w 3970"/>
                <a:gd name="T97" fmla="*/ 1422 h 1422"/>
                <a:gd name="T98" fmla="*/ 3836 w 3970"/>
                <a:gd name="T99" fmla="*/ 1100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70" h="1422">
                  <a:moveTo>
                    <a:pt x="0" y="0"/>
                  </a:moveTo>
                  <a:lnTo>
                    <a:pt x="134" y="0"/>
                  </a:lnTo>
                  <a:lnTo>
                    <a:pt x="134" y="1422"/>
                  </a:lnTo>
                  <a:lnTo>
                    <a:pt x="0" y="1422"/>
                  </a:lnTo>
                  <a:lnTo>
                    <a:pt x="0" y="0"/>
                  </a:lnTo>
                  <a:close/>
                  <a:moveTo>
                    <a:pt x="201" y="16"/>
                  </a:moveTo>
                  <a:lnTo>
                    <a:pt x="336" y="16"/>
                  </a:lnTo>
                  <a:lnTo>
                    <a:pt x="336" y="1422"/>
                  </a:lnTo>
                  <a:lnTo>
                    <a:pt x="201" y="1422"/>
                  </a:lnTo>
                  <a:lnTo>
                    <a:pt x="201" y="16"/>
                  </a:lnTo>
                  <a:close/>
                  <a:moveTo>
                    <a:pt x="404" y="31"/>
                  </a:moveTo>
                  <a:lnTo>
                    <a:pt x="538" y="31"/>
                  </a:lnTo>
                  <a:lnTo>
                    <a:pt x="538" y="1422"/>
                  </a:lnTo>
                  <a:lnTo>
                    <a:pt x="404" y="1422"/>
                  </a:lnTo>
                  <a:lnTo>
                    <a:pt x="404" y="31"/>
                  </a:lnTo>
                  <a:close/>
                  <a:moveTo>
                    <a:pt x="605" y="62"/>
                  </a:moveTo>
                  <a:lnTo>
                    <a:pt x="740" y="62"/>
                  </a:lnTo>
                  <a:lnTo>
                    <a:pt x="740" y="1422"/>
                  </a:lnTo>
                  <a:lnTo>
                    <a:pt x="605" y="1422"/>
                  </a:lnTo>
                  <a:lnTo>
                    <a:pt x="605" y="62"/>
                  </a:lnTo>
                  <a:close/>
                  <a:moveTo>
                    <a:pt x="807" y="107"/>
                  </a:moveTo>
                  <a:lnTo>
                    <a:pt x="941" y="107"/>
                  </a:lnTo>
                  <a:lnTo>
                    <a:pt x="941" y="1422"/>
                  </a:lnTo>
                  <a:lnTo>
                    <a:pt x="807" y="1422"/>
                  </a:lnTo>
                  <a:lnTo>
                    <a:pt x="807" y="107"/>
                  </a:lnTo>
                  <a:close/>
                  <a:moveTo>
                    <a:pt x="1010" y="336"/>
                  </a:moveTo>
                  <a:lnTo>
                    <a:pt x="1144" y="336"/>
                  </a:lnTo>
                  <a:lnTo>
                    <a:pt x="1144" y="1422"/>
                  </a:lnTo>
                  <a:lnTo>
                    <a:pt x="1010" y="1422"/>
                  </a:lnTo>
                  <a:lnTo>
                    <a:pt x="1010" y="336"/>
                  </a:lnTo>
                  <a:close/>
                  <a:moveTo>
                    <a:pt x="1211" y="382"/>
                  </a:moveTo>
                  <a:lnTo>
                    <a:pt x="1346" y="382"/>
                  </a:lnTo>
                  <a:lnTo>
                    <a:pt x="1346" y="1422"/>
                  </a:lnTo>
                  <a:lnTo>
                    <a:pt x="1211" y="1422"/>
                  </a:lnTo>
                  <a:lnTo>
                    <a:pt x="1211" y="382"/>
                  </a:lnTo>
                  <a:close/>
                  <a:moveTo>
                    <a:pt x="1413" y="398"/>
                  </a:moveTo>
                  <a:lnTo>
                    <a:pt x="1547" y="398"/>
                  </a:lnTo>
                  <a:lnTo>
                    <a:pt x="1547" y="1422"/>
                  </a:lnTo>
                  <a:lnTo>
                    <a:pt x="1413" y="1422"/>
                  </a:lnTo>
                  <a:lnTo>
                    <a:pt x="1413" y="398"/>
                  </a:lnTo>
                  <a:close/>
                  <a:moveTo>
                    <a:pt x="1615" y="672"/>
                  </a:moveTo>
                  <a:lnTo>
                    <a:pt x="1750" y="672"/>
                  </a:lnTo>
                  <a:lnTo>
                    <a:pt x="1750" y="1422"/>
                  </a:lnTo>
                  <a:lnTo>
                    <a:pt x="1615" y="1422"/>
                  </a:lnTo>
                  <a:lnTo>
                    <a:pt x="1615" y="672"/>
                  </a:lnTo>
                  <a:close/>
                  <a:moveTo>
                    <a:pt x="1817" y="658"/>
                  </a:moveTo>
                  <a:lnTo>
                    <a:pt x="1951" y="658"/>
                  </a:lnTo>
                  <a:lnTo>
                    <a:pt x="1951" y="1422"/>
                  </a:lnTo>
                  <a:lnTo>
                    <a:pt x="1817" y="1422"/>
                  </a:lnTo>
                  <a:lnTo>
                    <a:pt x="1817" y="658"/>
                  </a:lnTo>
                  <a:close/>
                  <a:moveTo>
                    <a:pt x="2018" y="734"/>
                  </a:moveTo>
                  <a:lnTo>
                    <a:pt x="2153" y="734"/>
                  </a:lnTo>
                  <a:lnTo>
                    <a:pt x="2153" y="1422"/>
                  </a:lnTo>
                  <a:lnTo>
                    <a:pt x="2018" y="1422"/>
                  </a:lnTo>
                  <a:lnTo>
                    <a:pt x="2018" y="734"/>
                  </a:lnTo>
                  <a:close/>
                  <a:moveTo>
                    <a:pt x="2221" y="749"/>
                  </a:moveTo>
                  <a:lnTo>
                    <a:pt x="2355" y="749"/>
                  </a:lnTo>
                  <a:lnTo>
                    <a:pt x="2355" y="1422"/>
                  </a:lnTo>
                  <a:lnTo>
                    <a:pt x="2221" y="1422"/>
                  </a:lnTo>
                  <a:lnTo>
                    <a:pt x="2221" y="749"/>
                  </a:lnTo>
                  <a:close/>
                  <a:moveTo>
                    <a:pt x="2423" y="749"/>
                  </a:moveTo>
                  <a:lnTo>
                    <a:pt x="2557" y="749"/>
                  </a:lnTo>
                  <a:lnTo>
                    <a:pt x="2557" y="1422"/>
                  </a:lnTo>
                  <a:lnTo>
                    <a:pt x="2423" y="1422"/>
                  </a:lnTo>
                  <a:lnTo>
                    <a:pt x="2423" y="749"/>
                  </a:lnTo>
                  <a:close/>
                  <a:moveTo>
                    <a:pt x="2624" y="764"/>
                  </a:moveTo>
                  <a:lnTo>
                    <a:pt x="2759" y="764"/>
                  </a:lnTo>
                  <a:lnTo>
                    <a:pt x="2759" y="1422"/>
                  </a:lnTo>
                  <a:lnTo>
                    <a:pt x="2624" y="1422"/>
                  </a:lnTo>
                  <a:lnTo>
                    <a:pt x="2624" y="764"/>
                  </a:lnTo>
                  <a:close/>
                  <a:moveTo>
                    <a:pt x="2826" y="780"/>
                  </a:moveTo>
                  <a:lnTo>
                    <a:pt x="2961" y="780"/>
                  </a:lnTo>
                  <a:lnTo>
                    <a:pt x="2961" y="1422"/>
                  </a:lnTo>
                  <a:lnTo>
                    <a:pt x="2826" y="1422"/>
                  </a:lnTo>
                  <a:lnTo>
                    <a:pt x="2826" y="780"/>
                  </a:lnTo>
                  <a:close/>
                  <a:moveTo>
                    <a:pt x="3028" y="841"/>
                  </a:moveTo>
                  <a:lnTo>
                    <a:pt x="3163" y="841"/>
                  </a:lnTo>
                  <a:lnTo>
                    <a:pt x="3163" y="1422"/>
                  </a:lnTo>
                  <a:lnTo>
                    <a:pt x="3028" y="1422"/>
                  </a:lnTo>
                  <a:lnTo>
                    <a:pt x="3028" y="841"/>
                  </a:lnTo>
                  <a:close/>
                  <a:moveTo>
                    <a:pt x="3230" y="857"/>
                  </a:moveTo>
                  <a:lnTo>
                    <a:pt x="3364" y="857"/>
                  </a:lnTo>
                  <a:lnTo>
                    <a:pt x="3364" y="1422"/>
                  </a:lnTo>
                  <a:lnTo>
                    <a:pt x="3230" y="1422"/>
                  </a:lnTo>
                  <a:lnTo>
                    <a:pt x="3230" y="857"/>
                  </a:lnTo>
                  <a:close/>
                  <a:moveTo>
                    <a:pt x="3431" y="857"/>
                  </a:moveTo>
                  <a:lnTo>
                    <a:pt x="3567" y="857"/>
                  </a:lnTo>
                  <a:lnTo>
                    <a:pt x="3567" y="1422"/>
                  </a:lnTo>
                  <a:lnTo>
                    <a:pt x="3431" y="1422"/>
                  </a:lnTo>
                  <a:lnTo>
                    <a:pt x="3431" y="857"/>
                  </a:lnTo>
                  <a:close/>
                  <a:moveTo>
                    <a:pt x="3634" y="1100"/>
                  </a:moveTo>
                  <a:lnTo>
                    <a:pt x="3768" y="1100"/>
                  </a:lnTo>
                  <a:lnTo>
                    <a:pt x="3768" y="1422"/>
                  </a:lnTo>
                  <a:lnTo>
                    <a:pt x="3634" y="1422"/>
                  </a:lnTo>
                  <a:lnTo>
                    <a:pt x="3634" y="1100"/>
                  </a:lnTo>
                  <a:close/>
                  <a:moveTo>
                    <a:pt x="3836" y="1100"/>
                  </a:moveTo>
                  <a:lnTo>
                    <a:pt x="3970" y="1100"/>
                  </a:lnTo>
                  <a:lnTo>
                    <a:pt x="3970" y="1422"/>
                  </a:lnTo>
                  <a:lnTo>
                    <a:pt x="3836" y="1422"/>
                  </a:lnTo>
                  <a:lnTo>
                    <a:pt x="3836" y="1100"/>
                  </a:lnTo>
                  <a:close/>
                </a:path>
              </a:pathLst>
            </a:custGeom>
            <a:solidFill>
              <a:srgbClr val="953735"/>
            </a:solidFill>
            <a:ln>
              <a:noFill/>
            </a:ln>
            <a:extLst>
              <a:ext uri="{91240B29-F687-4F45-9708-019B960494DF}">
                <a14:hiddenLine xmlns:a14="http://schemas.microsoft.com/office/drawing/2010/main" w="9525">
                  <a:solidFill>
                    <a:srgbClr val="000000"/>
                  </a:solidFill>
                  <a:round/>
                  <a:headEnd/>
                  <a:tailEnd/>
                </a14:hiddenLine>
              </a:ext>
            </a:extLst>
          </p:spPr>
          <p:txBody>
            <a:bodyPr vert="vert270" wrap="square" lIns="91440" tIns="45720" rIns="91440" bIns="45720" numCol="1" anchor="t" anchorCtr="0" compatLnSpc="1">
              <a:prstTxWarp prst="textNoShape">
                <a:avLst/>
              </a:prstTxWarp>
            </a:bodyPr>
            <a:lstStyle/>
            <a:p>
              <a:endParaRPr lang="fr-FR" sz="1200" dirty="0">
                <a:latin typeface="Arial" panose="020B0604020202020204" pitchFamily="34" charset="0"/>
                <a:cs typeface="Arial" panose="020B0604020202020204" pitchFamily="34" charset="0"/>
              </a:endParaRPr>
            </a:p>
          </p:txBody>
        </p:sp>
        <p:sp>
          <p:nvSpPr>
            <p:cNvPr id="62" name="Freeform 9"/>
            <p:cNvSpPr>
              <a:spLocks noEditPoints="1"/>
            </p:cNvSpPr>
            <p:nvPr/>
          </p:nvSpPr>
          <p:spPr bwMode="auto">
            <a:xfrm>
              <a:off x="1314451" y="1849438"/>
              <a:ext cx="6302375" cy="1939925"/>
            </a:xfrm>
            <a:custGeom>
              <a:avLst/>
              <a:gdLst>
                <a:gd name="T0" fmla="*/ 134 w 3970"/>
                <a:gd name="T1" fmla="*/ 0 h 1222"/>
                <a:gd name="T2" fmla="*/ 0 w 3970"/>
                <a:gd name="T3" fmla="*/ 122 h 1222"/>
                <a:gd name="T4" fmla="*/ 201 w 3970"/>
                <a:gd name="T5" fmla="*/ 0 h 1222"/>
                <a:gd name="T6" fmla="*/ 336 w 3970"/>
                <a:gd name="T7" fmla="*/ 138 h 1222"/>
                <a:gd name="T8" fmla="*/ 201 w 3970"/>
                <a:gd name="T9" fmla="*/ 0 h 1222"/>
                <a:gd name="T10" fmla="*/ 538 w 3970"/>
                <a:gd name="T11" fmla="*/ 16 h 1222"/>
                <a:gd name="T12" fmla="*/ 404 w 3970"/>
                <a:gd name="T13" fmla="*/ 153 h 1222"/>
                <a:gd name="T14" fmla="*/ 605 w 3970"/>
                <a:gd name="T15" fmla="*/ 0 h 1222"/>
                <a:gd name="T16" fmla="*/ 740 w 3970"/>
                <a:gd name="T17" fmla="*/ 184 h 1222"/>
                <a:gd name="T18" fmla="*/ 605 w 3970"/>
                <a:gd name="T19" fmla="*/ 0 h 1222"/>
                <a:gd name="T20" fmla="*/ 941 w 3970"/>
                <a:gd name="T21" fmla="*/ 16 h 1222"/>
                <a:gd name="T22" fmla="*/ 807 w 3970"/>
                <a:gd name="T23" fmla="*/ 229 h 1222"/>
                <a:gd name="T24" fmla="*/ 1010 w 3970"/>
                <a:gd name="T25" fmla="*/ 16 h 1222"/>
                <a:gd name="T26" fmla="*/ 1144 w 3970"/>
                <a:gd name="T27" fmla="*/ 458 h 1222"/>
                <a:gd name="T28" fmla="*/ 1010 w 3970"/>
                <a:gd name="T29" fmla="*/ 16 h 1222"/>
                <a:gd name="T30" fmla="*/ 1346 w 3970"/>
                <a:gd name="T31" fmla="*/ 16 h 1222"/>
                <a:gd name="T32" fmla="*/ 1211 w 3970"/>
                <a:gd name="T33" fmla="*/ 504 h 1222"/>
                <a:gd name="T34" fmla="*/ 1413 w 3970"/>
                <a:gd name="T35" fmla="*/ 16 h 1222"/>
                <a:gd name="T36" fmla="*/ 1547 w 3970"/>
                <a:gd name="T37" fmla="*/ 520 h 1222"/>
                <a:gd name="T38" fmla="*/ 1413 w 3970"/>
                <a:gd name="T39" fmla="*/ 16 h 1222"/>
                <a:gd name="T40" fmla="*/ 1750 w 3970"/>
                <a:gd name="T41" fmla="*/ 16 h 1222"/>
                <a:gd name="T42" fmla="*/ 1615 w 3970"/>
                <a:gd name="T43" fmla="*/ 794 h 1222"/>
                <a:gd name="T44" fmla="*/ 1817 w 3970"/>
                <a:gd name="T45" fmla="*/ 16 h 1222"/>
                <a:gd name="T46" fmla="*/ 1951 w 3970"/>
                <a:gd name="T47" fmla="*/ 780 h 1222"/>
                <a:gd name="T48" fmla="*/ 1817 w 3970"/>
                <a:gd name="T49" fmla="*/ 16 h 1222"/>
                <a:gd name="T50" fmla="*/ 2153 w 3970"/>
                <a:gd name="T51" fmla="*/ 16 h 1222"/>
                <a:gd name="T52" fmla="*/ 2018 w 3970"/>
                <a:gd name="T53" fmla="*/ 856 h 1222"/>
                <a:gd name="T54" fmla="*/ 2221 w 3970"/>
                <a:gd name="T55" fmla="*/ 16 h 1222"/>
                <a:gd name="T56" fmla="*/ 2355 w 3970"/>
                <a:gd name="T57" fmla="*/ 871 h 1222"/>
                <a:gd name="T58" fmla="*/ 2221 w 3970"/>
                <a:gd name="T59" fmla="*/ 16 h 1222"/>
                <a:gd name="T60" fmla="*/ 2557 w 3970"/>
                <a:gd name="T61" fmla="*/ 16 h 1222"/>
                <a:gd name="T62" fmla="*/ 2423 w 3970"/>
                <a:gd name="T63" fmla="*/ 871 h 1222"/>
                <a:gd name="T64" fmla="*/ 2624 w 3970"/>
                <a:gd name="T65" fmla="*/ 16 h 1222"/>
                <a:gd name="T66" fmla="*/ 2759 w 3970"/>
                <a:gd name="T67" fmla="*/ 886 h 1222"/>
                <a:gd name="T68" fmla="*/ 2624 w 3970"/>
                <a:gd name="T69" fmla="*/ 16 h 1222"/>
                <a:gd name="T70" fmla="*/ 2961 w 3970"/>
                <a:gd name="T71" fmla="*/ 0 h 1222"/>
                <a:gd name="T72" fmla="*/ 2826 w 3970"/>
                <a:gd name="T73" fmla="*/ 902 h 1222"/>
                <a:gd name="T74" fmla="*/ 3028 w 3970"/>
                <a:gd name="T75" fmla="*/ 16 h 1222"/>
                <a:gd name="T76" fmla="*/ 3163 w 3970"/>
                <a:gd name="T77" fmla="*/ 963 h 1222"/>
                <a:gd name="T78" fmla="*/ 3028 w 3970"/>
                <a:gd name="T79" fmla="*/ 16 h 1222"/>
                <a:gd name="T80" fmla="*/ 3364 w 3970"/>
                <a:gd name="T81" fmla="*/ 16 h 1222"/>
                <a:gd name="T82" fmla="*/ 3230 w 3970"/>
                <a:gd name="T83" fmla="*/ 979 h 1222"/>
                <a:gd name="T84" fmla="*/ 3431 w 3970"/>
                <a:gd name="T85" fmla="*/ 16 h 1222"/>
                <a:gd name="T86" fmla="*/ 3567 w 3970"/>
                <a:gd name="T87" fmla="*/ 979 h 1222"/>
                <a:gd name="T88" fmla="*/ 3431 w 3970"/>
                <a:gd name="T89" fmla="*/ 16 h 1222"/>
                <a:gd name="T90" fmla="*/ 3768 w 3970"/>
                <a:gd name="T91" fmla="*/ 16 h 1222"/>
                <a:gd name="T92" fmla="*/ 3634 w 3970"/>
                <a:gd name="T93" fmla="*/ 1222 h 1222"/>
                <a:gd name="T94" fmla="*/ 3836 w 3970"/>
                <a:gd name="T95" fmla="*/ 16 h 1222"/>
                <a:gd name="T96" fmla="*/ 3970 w 3970"/>
                <a:gd name="T97" fmla="*/ 1222 h 1222"/>
                <a:gd name="T98" fmla="*/ 3836 w 3970"/>
                <a:gd name="T99" fmla="*/ 16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70" h="1222">
                  <a:moveTo>
                    <a:pt x="0" y="0"/>
                  </a:moveTo>
                  <a:lnTo>
                    <a:pt x="134" y="0"/>
                  </a:lnTo>
                  <a:lnTo>
                    <a:pt x="134" y="122"/>
                  </a:lnTo>
                  <a:lnTo>
                    <a:pt x="0" y="122"/>
                  </a:lnTo>
                  <a:lnTo>
                    <a:pt x="0" y="0"/>
                  </a:lnTo>
                  <a:close/>
                  <a:moveTo>
                    <a:pt x="201" y="0"/>
                  </a:moveTo>
                  <a:lnTo>
                    <a:pt x="336" y="0"/>
                  </a:lnTo>
                  <a:lnTo>
                    <a:pt x="336" y="138"/>
                  </a:lnTo>
                  <a:lnTo>
                    <a:pt x="201" y="138"/>
                  </a:lnTo>
                  <a:lnTo>
                    <a:pt x="201" y="0"/>
                  </a:lnTo>
                  <a:close/>
                  <a:moveTo>
                    <a:pt x="404" y="16"/>
                  </a:moveTo>
                  <a:lnTo>
                    <a:pt x="538" y="16"/>
                  </a:lnTo>
                  <a:lnTo>
                    <a:pt x="538" y="153"/>
                  </a:lnTo>
                  <a:lnTo>
                    <a:pt x="404" y="153"/>
                  </a:lnTo>
                  <a:lnTo>
                    <a:pt x="404" y="16"/>
                  </a:lnTo>
                  <a:close/>
                  <a:moveTo>
                    <a:pt x="605" y="0"/>
                  </a:moveTo>
                  <a:lnTo>
                    <a:pt x="740" y="0"/>
                  </a:lnTo>
                  <a:lnTo>
                    <a:pt x="740" y="184"/>
                  </a:lnTo>
                  <a:lnTo>
                    <a:pt x="605" y="184"/>
                  </a:lnTo>
                  <a:lnTo>
                    <a:pt x="605" y="0"/>
                  </a:lnTo>
                  <a:close/>
                  <a:moveTo>
                    <a:pt x="807" y="16"/>
                  </a:moveTo>
                  <a:lnTo>
                    <a:pt x="941" y="16"/>
                  </a:lnTo>
                  <a:lnTo>
                    <a:pt x="941" y="229"/>
                  </a:lnTo>
                  <a:lnTo>
                    <a:pt x="807" y="229"/>
                  </a:lnTo>
                  <a:lnTo>
                    <a:pt x="807" y="16"/>
                  </a:lnTo>
                  <a:close/>
                  <a:moveTo>
                    <a:pt x="1010" y="16"/>
                  </a:moveTo>
                  <a:lnTo>
                    <a:pt x="1144" y="16"/>
                  </a:lnTo>
                  <a:lnTo>
                    <a:pt x="1144" y="458"/>
                  </a:lnTo>
                  <a:lnTo>
                    <a:pt x="1010" y="458"/>
                  </a:lnTo>
                  <a:lnTo>
                    <a:pt x="1010" y="16"/>
                  </a:lnTo>
                  <a:close/>
                  <a:moveTo>
                    <a:pt x="1211" y="16"/>
                  </a:moveTo>
                  <a:lnTo>
                    <a:pt x="1346" y="16"/>
                  </a:lnTo>
                  <a:lnTo>
                    <a:pt x="1346" y="504"/>
                  </a:lnTo>
                  <a:lnTo>
                    <a:pt x="1211" y="504"/>
                  </a:lnTo>
                  <a:lnTo>
                    <a:pt x="1211" y="16"/>
                  </a:lnTo>
                  <a:close/>
                  <a:moveTo>
                    <a:pt x="1413" y="16"/>
                  </a:moveTo>
                  <a:lnTo>
                    <a:pt x="1547" y="16"/>
                  </a:lnTo>
                  <a:lnTo>
                    <a:pt x="1547" y="520"/>
                  </a:lnTo>
                  <a:lnTo>
                    <a:pt x="1413" y="520"/>
                  </a:lnTo>
                  <a:lnTo>
                    <a:pt x="1413" y="16"/>
                  </a:lnTo>
                  <a:close/>
                  <a:moveTo>
                    <a:pt x="1615" y="16"/>
                  </a:moveTo>
                  <a:lnTo>
                    <a:pt x="1750" y="16"/>
                  </a:lnTo>
                  <a:lnTo>
                    <a:pt x="1750" y="794"/>
                  </a:lnTo>
                  <a:lnTo>
                    <a:pt x="1615" y="794"/>
                  </a:lnTo>
                  <a:lnTo>
                    <a:pt x="1615" y="16"/>
                  </a:lnTo>
                  <a:close/>
                  <a:moveTo>
                    <a:pt x="1817" y="16"/>
                  </a:moveTo>
                  <a:lnTo>
                    <a:pt x="1951" y="16"/>
                  </a:lnTo>
                  <a:lnTo>
                    <a:pt x="1951" y="780"/>
                  </a:lnTo>
                  <a:lnTo>
                    <a:pt x="1817" y="780"/>
                  </a:lnTo>
                  <a:lnTo>
                    <a:pt x="1817" y="16"/>
                  </a:lnTo>
                  <a:close/>
                  <a:moveTo>
                    <a:pt x="2018" y="16"/>
                  </a:moveTo>
                  <a:lnTo>
                    <a:pt x="2153" y="16"/>
                  </a:lnTo>
                  <a:lnTo>
                    <a:pt x="2153" y="856"/>
                  </a:lnTo>
                  <a:lnTo>
                    <a:pt x="2018" y="856"/>
                  </a:lnTo>
                  <a:lnTo>
                    <a:pt x="2018" y="16"/>
                  </a:lnTo>
                  <a:close/>
                  <a:moveTo>
                    <a:pt x="2221" y="16"/>
                  </a:moveTo>
                  <a:lnTo>
                    <a:pt x="2355" y="16"/>
                  </a:lnTo>
                  <a:lnTo>
                    <a:pt x="2355" y="871"/>
                  </a:lnTo>
                  <a:lnTo>
                    <a:pt x="2221" y="871"/>
                  </a:lnTo>
                  <a:lnTo>
                    <a:pt x="2221" y="16"/>
                  </a:lnTo>
                  <a:close/>
                  <a:moveTo>
                    <a:pt x="2423" y="16"/>
                  </a:moveTo>
                  <a:lnTo>
                    <a:pt x="2557" y="16"/>
                  </a:lnTo>
                  <a:lnTo>
                    <a:pt x="2557" y="871"/>
                  </a:lnTo>
                  <a:lnTo>
                    <a:pt x="2423" y="871"/>
                  </a:lnTo>
                  <a:lnTo>
                    <a:pt x="2423" y="16"/>
                  </a:lnTo>
                  <a:close/>
                  <a:moveTo>
                    <a:pt x="2624" y="16"/>
                  </a:moveTo>
                  <a:lnTo>
                    <a:pt x="2759" y="16"/>
                  </a:lnTo>
                  <a:lnTo>
                    <a:pt x="2759" y="886"/>
                  </a:lnTo>
                  <a:lnTo>
                    <a:pt x="2624" y="886"/>
                  </a:lnTo>
                  <a:lnTo>
                    <a:pt x="2624" y="16"/>
                  </a:lnTo>
                  <a:close/>
                  <a:moveTo>
                    <a:pt x="2826" y="0"/>
                  </a:moveTo>
                  <a:lnTo>
                    <a:pt x="2961" y="0"/>
                  </a:lnTo>
                  <a:lnTo>
                    <a:pt x="2961" y="902"/>
                  </a:lnTo>
                  <a:lnTo>
                    <a:pt x="2826" y="902"/>
                  </a:lnTo>
                  <a:lnTo>
                    <a:pt x="2826" y="0"/>
                  </a:lnTo>
                  <a:close/>
                  <a:moveTo>
                    <a:pt x="3028" y="16"/>
                  </a:moveTo>
                  <a:lnTo>
                    <a:pt x="3163" y="16"/>
                  </a:lnTo>
                  <a:lnTo>
                    <a:pt x="3163" y="963"/>
                  </a:lnTo>
                  <a:lnTo>
                    <a:pt x="3028" y="963"/>
                  </a:lnTo>
                  <a:lnTo>
                    <a:pt x="3028" y="16"/>
                  </a:lnTo>
                  <a:close/>
                  <a:moveTo>
                    <a:pt x="3230" y="16"/>
                  </a:moveTo>
                  <a:lnTo>
                    <a:pt x="3364" y="16"/>
                  </a:lnTo>
                  <a:lnTo>
                    <a:pt x="3364" y="979"/>
                  </a:lnTo>
                  <a:lnTo>
                    <a:pt x="3230" y="979"/>
                  </a:lnTo>
                  <a:lnTo>
                    <a:pt x="3230" y="16"/>
                  </a:lnTo>
                  <a:close/>
                  <a:moveTo>
                    <a:pt x="3431" y="16"/>
                  </a:moveTo>
                  <a:lnTo>
                    <a:pt x="3567" y="16"/>
                  </a:lnTo>
                  <a:lnTo>
                    <a:pt x="3567" y="979"/>
                  </a:lnTo>
                  <a:lnTo>
                    <a:pt x="3431" y="979"/>
                  </a:lnTo>
                  <a:lnTo>
                    <a:pt x="3431" y="16"/>
                  </a:lnTo>
                  <a:close/>
                  <a:moveTo>
                    <a:pt x="3634" y="16"/>
                  </a:moveTo>
                  <a:lnTo>
                    <a:pt x="3768" y="16"/>
                  </a:lnTo>
                  <a:lnTo>
                    <a:pt x="3768" y="1222"/>
                  </a:lnTo>
                  <a:lnTo>
                    <a:pt x="3634" y="1222"/>
                  </a:lnTo>
                  <a:lnTo>
                    <a:pt x="3634" y="16"/>
                  </a:lnTo>
                  <a:close/>
                  <a:moveTo>
                    <a:pt x="3836" y="16"/>
                  </a:moveTo>
                  <a:lnTo>
                    <a:pt x="3970" y="16"/>
                  </a:lnTo>
                  <a:lnTo>
                    <a:pt x="3970" y="1222"/>
                  </a:lnTo>
                  <a:lnTo>
                    <a:pt x="3836" y="1222"/>
                  </a:lnTo>
                  <a:lnTo>
                    <a:pt x="3836" y="16"/>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vert270" wrap="square" lIns="91440" tIns="45720" rIns="91440" bIns="45720" numCol="1" anchor="t" anchorCtr="0" compatLnSpc="1">
              <a:prstTxWarp prst="textNoShape">
                <a:avLst/>
              </a:prstTxWarp>
            </a:bodyPr>
            <a:lstStyle/>
            <a:p>
              <a:endParaRPr lang="fr-FR" sz="1200" dirty="0">
                <a:latin typeface="Arial" panose="020B0604020202020204" pitchFamily="34" charset="0"/>
                <a:cs typeface="Arial" panose="020B0604020202020204" pitchFamily="34" charset="0"/>
              </a:endParaRPr>
            </a:p>
          </p:txBody>
        </p:sp>
        <p:sp>
          <p:nvSpPr>
            <p:cNvPr id="63" name="Rectangle 10"/>
            <p:cNvSpPr>
              <a:spLocks noChangeArrowheads="1"/>
            </p:cNvSpPr>
            <p:nvPr/>
          </p:nvSpPr>
          <p:spPr bwMode="auto">
            <a:xfrm>
              <a:off x="1255713" y="1874838"/>
              <a:ext cx="9525" cy="2425700"/>
            </a:xfrm>
            <a:prstGeom prst="rect">
              <a:avLst/>
            </a:prstGeom>
            <a:solidFill>
              <a:srgbClr val="868686"/>
            </a:solidFill>
            <a:ln w="1588" cap="flat">
              <a:solidFill>
                <a:srgbClr val="868686"/>
              </a:solidFill>
              <a:prstDash val="solid"/>
              <a:bevel/>
              <a:headEnd/>
              <a:tailEnd/>
            </a:ln>
          </p:spPr>
          <p:txBody>
            <a:bodyPr vert="vert270" wrap="square" lIns="91440" tIns="45720" rIns="91440" bIns="45720" numCol="1" anchor="t" anchorCtr="0" compatLnSpc="1">
              <a:prstTxWarp prst="textNoShape">
                <a:avLst/>
              </a:prstTxWarp>
            </a:bodyPr>
            <a:lstStyle/>
            <a:p>
              <a:endParaRPr lang="fr-FR" sz="1200" dirty="0">
                <a:latin typeface="Arial" panose="020B0604020202020204" pitchFamily="34" charset="0"/>
                <a:cs typeface="Arial" panose="020B0604020202020204" pitchFamily="34" charset="0"/>
              </a:endParaRPr>
            </a:p>
          </p:txBody>
        </p:sp>
        <p:sp>
          <p:nvSpPr>
            <p:cNvPr id="5120" name="Freeform 11"/>
            <p:cNvSpPr>
              <a:spLocks noEditPoints="1"/>
            </p:cNvSpPr>
            <p:nvPr/>
          </p:nvSpPr>
          <p:spPr bwMode="auto">
            <a:xfrm>
              <a:off x="1219201" y="1870075"/>
              <a:ext cx="41275" cy="2435225"/>
            </a:xfrm>
            <a:custGeom>
              <a:avLst/>
              <a:gdLst>
                <a:gd name="T0" fmla="*/ 0 w 26"/>
                <a:gd name="T1" fmla="*/ 1528 h 1534"/>
                <a:gd name="T2" fmla="*/ 26 w 26"/>
                <a:gd name="T3" fmla="*/ 1528 h 1534"/>
                <a:gd name="T4" fmla="*/ 26 w 26"/>
                <a:gd name="T5" fmla="*/ 1534 h 1534"/>
                <a:gd name="T6" fmla="*/ 0 w 26"/>
                <a:gd name="T7" fmla="*/ 1534 h 1534"/>
                <a:gd name="T8" fmla="*/ 0 w 26"/>
                <a:gd name="T9" fmla="*/ 1528 h 1534"/>
                <a:gd name="T10" fmla="*/ 0 w 26"/>
                <a:gd name="T11" fmla="*/ 1374 h 1534"/>
                <a:gd name="T12" fmla="*/ 26 w 26"/>
                <a:gd name="T13" fmla="*/ 1374 h 1534"/>
                <a:gd name="T14" fmla="*/ 26 w 26"/>
                <a:gd name="T15" fmla="*/ 1380 h 1534"/>
                <a:gd name="T16" fmla="*/ 0 w 26"/>
                <a:gd name="T17" fmla="*/ 1380 h 1534"/>
                <a:gd name="T18" fmla="*/ 0 w 26"/>
                <a:gd name="T19" fmla="*/ 1374 h 1534"/>
                <a:gd name="T20" fmla="*/ 0 w 26"/>
                <a:gd name="T21" fmla="*/ 1222 h 1534"/>
                <a:gd name="T22" fmla="*/ 26 w 26"/>
                <a:gd name="T23" fmla="*/ 1222 h 1534"/>
                <a:gd name="T24" fmla="*/ 26 w 26"/>
                <a:gd name="T25" fmla="*/ 1228 h 1534"/>
                <a:gd name="T26" fmla="*/ 0 w 26"/>
                <a:gd name="T27" fmla="*/ 1228 h 1534"/>
                <a:gd name="T28" fmla="*/ 0 w 26"/>
                <a:gd name="T29" fmla="*/ 1222 h 1534"/>
                <a:gd name="T30" fmla="*/ 0 w 26"/>
                <a:gd name="T31" fmla="*/ 1069 h 1534"/>
                <a:gd name="T32" fmla="*/ 26 w 26"/>
                <a:gd name="T33" fmla="*/ 1069 h 1534"/>
                <a:gd name="T34" fmla="*/ 26 w 26"/>
                <a:gd name="T35" fmla="*/ 1075 h 1534"/>
                <a:gd name="T36" fmla="*/ 0 w 26"/>
                <a:gd name="T37" fmla="*/ 1075 h 1534"/>
                <a:gd name="T38" fmla="*/ 0 w 26"/>
                <a:gd name="T39" fmla="*/ 1069 h 1534"/>
                <a:gd name="T40" fmla="*/ 0 w 26"/>
                <a:gd name="T41" fmla="*/ 917 h 1534"/>
                <a:gd name="T42" fmla="*/ 26 w 26"/>
                <a:gd name="T43" fmla="*/ 917 h 1534"/>
                <a:gd name="T44" fmla="*/ 26 w 26"/>
                <a:gd name="T45" fmla="*/ 922 h 1534"/>
                <a:gd name="T46" fmla="*/ 0 w 26"/>
                <a:gd name="T47" fmla="*/ 922 h 1534"/>
                <a:gd name="T48" fmla="*/ 0 w 26"/>
                <a:gd name="T49" fmla="*/ 917 h 1534"/>
                <a:gd name="T50" fmla="*/ 0 w 26"/>
                <a:gd name="T51" fmla="*/ 764 h 1534"/>
                <a:gd name="T52" fmla="*/ 26 w 26"/>
                <a:gd name="T53" fmla="*/ 764 h 1534"/>
                <a:gd name="T54" fmla="*/ 26 w 26"/>
                <a:gd name="T55" fmla="*/ 770 h 1534"/>
                <a:gd name="T56" fmla="*/ 0 w 26"/>
                <a:gd name="T57" fmla="*/ 770 h 1534"/>
                <a:gd name="T58" fmla="*/ 0 w 26"/>
                <a:gd name="T59" fmla="*/ 764 h 1534"/>
                <a:gd name="T60" fmla="*/ 0 w 26"/>
                <a:gd name="T61" fmla="*/ 610 h 1534"/>
                <a:gd name="T62" fmla="*/ 26 w 26"/>
                <a:gd name="T63" fmla="*/ 610 h 1534"/>
                <a:gd name="T64" fmla="*/ 26 w 26"/>
                <a:gd name="T65" fmla="*/ 616 h 1534"/>
                <a:gd name="T66" fmla="*/ 0 w 26"/>
                <a:gd name="T67" fmla="*/ 616 h 1534"/>
                <a:gd name="T68" fmla="*/ 0 w 26"/>
                <a:gd name="T69" fmla="*/ 610 h 1534"/>
                <a:gd name="T70" fmla="*/ 0 w 26"/>
                <a:gd name="T71" fmla="*/ 458 h 1534"/>
                <a:gd name="T72" fmla="*/ 26 w 26"/>
                <a:gd name="T73" fmla="*/ 458 h 1534"/>
                <a:gd name="T74" fmla="*/ 26 w 26"/>
                <a:gd name="T75" fmla="*/ 464 h 1534"/>
                <a:gd name="T76" fmla="*/ 0 w 26"/>
                <a:gd name="T77" fmla="*/ 464 h 1534"/>
                <a:gd name="T78" fmla="*/ 0 w 26"/>
                <a:gd name="T79" fmla="*/ 458 h 1534"/>
                <a:gd name="T80" fmla="*/ 0 w 26"/>
                <a:gd name="T81" fmla="*/ 305 h 1534"/>
                <a:gd name="T82" fmla="*/ 26 w 26"/>
                <a:gd name="T83" fmla="*/ 305 h 1534"/>
                <a:gd name="T84" fmla="*/ 26 w 26"/>
                <a:gd name="T85" fmla="*/ 311 h 1534"/>
                <a:gd name="T86" fmla="*/ 0 w 26"/>
                <a:gd name="T87" fmla="*/ 311 h 1534"/>
                <a:gd name="T88" fmla="*/ 0 w 26"/>
                <a:gd name="T89" fmla="*/ 305 h 1534"/>
                <a:gd name="T90" fmla="*/ 0 w 26"/>
                <a:gd name="T91" fmla="*/ 153 h 1534"/>
                <a:gd name="T92" fmla="*/ 26 w 26"/>
                <a:gd name="T93" fmla="*/ 153 h 1534"/>
                <a:gd name="T94" fmla="*/ 26 w 26"/>
                <a:gd name="T95" fmla="*/ 158 h 1534"/>
                <a:gd name="T96" fmla="*/ 0 w 26"/>
                <a:gd name="T97" fmla="*/ 158 h 1534"/>
                <a:gd name="T98" fmla="*/ 0 w 26"/>
                <a:gd name="T99" fmla="*/ 153 h 1534"/>
                <a:gd name="T100" fmla="*/ 0 w 26"/>
                <a:gd name="T101" fmla="*/ 0 h 1534"/>
                <a:gd name="T102" fmla="*/ 26 w 26"/>
                <a:gd name="T103" fmla="*/ 0 h 1534"/>
                <a:gd name="T104" fmla="*/ 26 w 26"/>
                <a:gd name="T105" fmla="*/ 6 h 1534"/>
                <a:gd name="T106" fmla="*/ 0 w 26"/>
                <a:gd name="T107" fmla="*/ 6 h 1534"/>
                <a:gd name="T108" fmla="*/ 0 w 26"/>
                <a:gd name="T109" fmla="*/ 0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 h="1534">
                  <a:moveTo>
                    <a:pt x="0" y="1528"/>
                  </a:moveTo>
                  <a:lnTo>
                    <a:pt x="26" y="1528"/>
                  </a:lnTo>
                  <a:lnTo>
                    <a:pt x="26" y="1534"/>
                  </a:lnTo>
                  <a:lnTo>
                    <a:pt x="0" y="1534"/>
                  </a:lnTo>
                  <a:lnTo>
                    <a:pt x="0" y="1528"/>
                  </a:lnTo>
                  <a:close/>
                  <a:moveTo>
                    <a:pt x="0" y="1374"/>
                  </a:moveTo>
                  <a:lnTo>
                    <a:pt x="26" y="1374"/>
                  </a:lnTo>
                  <a:lnTo>
                    <a:pt x="26" y="1380"/>
                  </a:lnTo>
                  <a:lnTo>
                    <a:pt x="0" y="1380"/>
                  </a:lnTo>
                  <a:lnTo>
                    <a:pt x="0" y="1374"/>
                  </a:lnTo>
                  <a:close/>
                  <a:moveTo>
                    <a:pt x="0" y="1222"/>
                  </a:moveTo>
                  <a:lnTo>
                    <a:pt x="26" y="1222"/>
                  </a:lnTo>
                  <a:lnTo>
                    <a:pt x="26" y="1228"/>
                  </a:lnTo>
                  <a:lnTo>
                    <a:pt x="0" y="1228"/>
                  </a:lnTo>
                  <a:lnTo>
                    <a:pt x="0" y="1222"/>
                  </a:lnTo>
                  <a:close/>
                  <a:moveTo>
                    <a:pt x="0" y="1069"/>
                  </a:moveTo>
                  <a:lnTo>
                    <a:pt x="26" y="1069"/>
                  </a:lnTo>
                  <a:lnTo>
                    <a:pt x="26" y="1075"/>
                  </a:lnTo>
                  <a:lnTo>
                    <a:pt x="0" y="1075"/>
                  </a:lnTo>
                  <a:lnTo>
                    <a:pt x="0" y="1069"/>
                  </a:lnTo>
                  <a:close/>
                  <a:moveTo>
                    <a:pt x="0" y="917"/>
                  </a:moveTo>
                  <a:lnTo>
                    <a:pt x="26" y="917"/>
                  </a:lnTo>
                  <a:lnTo>
                    <a:pt x="26" y="922"/>
                  </a:lnTo>
                  <a:lnTo>
                    <a:pt x="0" y="922"/>
                  </a:lnTo>
                  <a:lnTo>
                    <a:pt x="0" y="917"/>
                  </a:lnTo>
                  <a:close/>
                  <a:moveTo>
                    <a:pt x="0" y="764"/>
                  </a:moveTo>
                  <a:lnTo>
                    <a:pt x="26" y="764"/>
                  </a:lnTo>
                  <a:lnTo>
                    <a:pt x="26" y="770"/>
                  </a:lnTo>
                  <a:lnTo>
                    <a:pt x="0" y="770"/>
                  </a:lnTo>
                  <a:lnTo>
                    <a:pt x="0" y="764"/>
                  </a:lnTo>
                  <a:close/>
                  <a:moveTo>
                    <a:pt x="0" y="610"/>
                  </a:moveTo>
                  <a:lnTo>
                    <a:pt x="26" y="610"/>
                  </a:lnTo>
                  <a:lnTo>
                    <a:pt x="26" y="616"/>
                  </a:lnTo>
                  <a:lnTo>
                    <a:pt x="0" y="616"/>
                  </a:lnTo>
                  <a:lnTo>
                    <a:pt x="0" y="610"/>
                  </a:lnTo>
                  <a:close/>
                  <a:moveTo>
                    <a:pt x="0" y="458"/>
                  </a:moveTo>
                  <a:lnTo>
                    <a:pt x="26" y="458"/>
                  </a:lnTo>
                  <a:lnTo>
                    <a:pt x="26" y="464"/>
                  </a:lnTo>
                  <a:lnTo>
                    <a:pt x="0" y="464"/>
                  </a:lnTo>
                  <a:lnTo>
                    <a:pt x="0" y="458"/>
                  </a:lnTo>
                  <a:close/>
                  <a:moveTo>
                    <a:pt x="0" y="305"/>
                  </a:moveTo>
                  <a:lnTo>
                    <a:pt x="26" y="305"/>
                  </a:lnTo>
                  <a:lnTo>
                    <a:pt x="26" y="311"/>
                  </a:lnTo>
                  <a:lnTo>
                    <a:pt x="0" y="311"/>
                  </a:lnTo>
                  <a:lnTo>
                    <a:pt x="0" y="305"/>
                  </a:lnTo>
                  <a:close/>
                  <a:moveTo>
                    <a:pt x="0" y="153"/>
                  </a:moveTo>
                  <a:lnTo>
                    <a:pt x="26" y="153"/>
                  </a:lnTo>
                  <a:lnTo>
                    <a:pt x="26" y="158"/>
                  </a:lnTo>
                  <a:lnTo>
                    <a:pt x="0" y="158"/>
                  </a:lnTo>
                  <a:lnTo>
                    <a:pt x="0" y="153"/>
                  </a:lnTo>
                  <a:close/>
                  <a:moveTo>
                    <a:pt x="0" y="0"/>
                  </a:moveTo>
                  <a:lnTo>
                    <a:pt x="26" y="0"/>
                  </a:lnTo>
                  <a:lnTo>
                    <a:pt x="26" y="6"/>
                  </a:lnTo>
                  <a:lnTo>
                    <a:pt x="0" y="6"/>
                  </a:lnTo>
                  <a:lnTo>
                    <a:pt x="0" y="0"/>
                  </a:lnTo>
                  <a:close/>
                </a:path>
              </a:pathLst>
            </a:custGeom>
            <a:solidFill>
              <a:srgbClr val="868686"/>
            </a:solidFill>
            <a:ln w="1588" cap="flat">
              <a:solidFill>
                <a:srgbClr val="868686"/>
              </a:solidFill>
              <a:prstDash val="solid"/>
              <a:bevel/>
              <a:headEnd/>
              <a:tailEnd/>
            </a:ln>
          </p:spPr>
          <p:txBody>
            <a:bodyPr vert="vert270" wrap="square" lIns="91440" tIns="45720" rIns="91440" bIns="45720" numCol="1" anchor="t" anchorCtr="0" compatLnSpc="1">
              <a:prstTxWarp prst="textNoShape">
                <a:avLst/>
              </a:prstTxWarp>
            </a:bodyPr>
            <a:lstStyle/>
            <a:p>
              <a:endParaRPr lang="fr-FR" sz="1200" dirty="0">
                <a:latin typeface="Arial" panose="020B0604020202020204" pitchFamily="34" charset="0"/>
                <a:cs typeface="Arial" panose="020B0604020202020204" pitchFamily="34" charset="0"/>
              </a:endParaRPr>
            </a:p>
          </p:txBody>
        </p:sp>
        <p:sp>
          <p:nvSpPr>
            <p:cNvPr id="5121" name="Rectangle 12"/>
            <p:cNvSpPr>
              <a:spLocks noChangeArrowheads="1"/>
            </p:cNvSpPr>
            <p:nvPr/>
          </p:nvSpPr>
          <p:spPr bwMode="auto">
            <a:xfrm>
              <a:off x="1260476" y="4295775"/>
              <a:ext cx="6408738" cy="9525"/>
            </a:xfrm>
            <a:prstGeom prst="rect">
              <a:avLst/>
            </a:prstGeom>
            <a:solidFill>
              <a:srgbClr val="868686"/>
            </a:solidFill>
            <a:ln w="1588" cap="flat">
              <a:solidFill>
                <a:srgbClr val="868686"/>
              </a:solidFill>
              <a:prstDash val="solid"/>
              <a:bevel/>
              <a:headEnd/>
              <a:tailEnd/>
            </a:ln>
          </p:spPr>
          <p:txBody>
            <a:bodyPr vert="vert270" wrap="square" lIns="91440" tIns="45720" rIns="91440" bIns="45720" numCol="1" anchor="t" anchorCtr="0" compatLnSpc="1">
              <a:prstTxWarp prst="textNoShape">
                <a:avLst/>
              </a:prstTxWarp>
            </a:bodyPr>
            <a:lstStyle/>
            <a:p>
              <a:endParaRPr lang="fr-FR" sz="1200" dirty="0">
                <a:latin typeface="Arial" panose="020B0604020202020204" pitchFamily="34" charset="0"/>
                <a:cs typeface="Arial" panose="020B0604020202020204" pitchFamily="34" charset="0"/>
              </a:endParaRPr>
            </a:p>
          </p:txBody>
        </p:sp>
        <p:sp>
          <p:nvSpPr>
            <p:cNvPr id="5123" name="Freeform 13"/>
            <p:cNvSpPr>
              <a:spLocks noEditPoints="1"/>
            </p:cNvSpPr>
            <p:nvPr/>
          </p:nvSpPr>
          <p:spPr bwMode="auto">
            <a:xfrm>
              <a:off x="1255713" y="4300538"/>
              <a:ext cx="6418263" cy="34925"/>
            </a:xfrm>
            <a:custGeom>
              <a:avLst/>
              <a:gdLst>
                <a:gd name="T0" fmla="*/ 6 w 4043"/>
                <a:gd name="T1" fmla="*/ 22 h 22"/>
                <a:gd name="T2" fmla="*/ 0 w 4043"/>
                <a:gd name="T3" fmla="*/ 0 h 22"/>
                <a:gd name="T4" fmla="*/ 208 w 4043"/>
                <a:gd name="T5" fmla="*/ 0 h 22"/>
                <a:gd name="T6" fmla="*/ 202 w 4043"/>
                <a:gd name="T7" fmla="*/ 22 h 22"/>
                <a:gd name="T8" fmla="*/ 208 w 4043"/>
                <a:gd name="T9" fmla="*/ 0 h 22"/>
                <a:gd name="T10" fmla="*/ 410 w 4043"/>
                <a:gd name="T11" fmla="*/ 22 h 22"/>
                <a:gd name="T12" fmla="*/ 404 w 4043"/>
                <a:gd name="T13" fmla="*/ 0 h 22"/>
                <a:gd name="T14" fmla="*/ 612 w 4043"/>
                <a:gd name="T15" fmla="*/ 0 h 22"/>
                <a:gd name="T16" fmla="*/ 606 w 4043"/>
                <a:gd name="T17" fmla="*/ 22 h 22"/>
                <a:gd name="T18" fmla="*/ 612 w 4043"/>
                <a:gd name="T19" fmla="*/ 0 h 22"/>
                <a:gd name="T20" fmla="*/ 813 w 4043"/>
                <a:gd name="T21" fmla="*/ 22 h 22"/>
                <a:gd name="T22" fmla="*/ 808 w 4043"/>
                <a:gd name="T23" fmla="*/ 0 h 22"/>
                <a:gd name="T24" fmla="*/ 1016 w 4043"/>
                <a:gd name="T25" fmla="*/ 0 h 22"/>
                <a:gd name="T26" fmla="*/ 1010 w 4043"/>
                <a:gd name="T27" fmla="*/ 22 h 22"/>
                <a:gd name="T28" fmla="*/ 1016 w 4043"/>
                <a:gd name="T29" fmla="*/ 0 h 22"/>
                <a:gd name="T30" fmla="*/ 1217 w 4043"/>
                <a:gd name="T31" fmla="*/ 22 h 22"/>
                <a:gd name="T32" fmla="*/ 1212 w 4043"/>
                <a:gd name="T33" fmla="*/ 0 h 22"/>
                <a:gd name="T34" fmla="*/ 1419 w 4043"/>
                <a:gd name="T35" fmla="*/ 0 h 22"/>
                <a:gd name="T36" fmla="*/ 1413 w 4043"/>
                <a:gd name="T37" fmla="*/ 22 h 22"/>
                <a:gd name="T38" fmla="*/ 1419 w 4043"/>
                <a:gd name="T39" fmla="*/ 0 h 22"/>
                <a:gd name="T40" fmla="*/ 1621 w 4043"/>
                <a:gd name="T41" fmla="*/ 22 h 22"/>
                <a:gd name="T42" fmla="*/ 1615 w 4043"/>
                <a:gd name="T43" fmla="*/ 0 h 22"/>
                <a:gd name="T44" fmla="*/ 1823 w 4043"/>
                <a:gd name="T45" fmla="*/ 0 h 22"/>
                <a:gd name="T46" fmla="*/ 1817 w 4043"/>
                <a:gd name="T47" fmla="*/ 22 h 22"/>
                <a:gd name="T48" fmla="*/ 1823 w 4043"/>
                <a:gd name="T49" fmla="*/ 0 h 22"/>
                <a:gd name="T50" fmla="*/ 2025 w 4043"/>
                <a:gd name="T51" fmla="*/ 22 h 22"/>
                <a:gd name="T52" fmla="*/ 2019 w 4043"/>
                <a:gd name="T53" fmla="*/ 0 h 22"/>
                <a:gd name="T54" fmla="*/ 2226 w 4043"/>
                <a:gd name="T55" fmla="*/ 0 h 22"/>
                <a:gd name="T56" fmla="*/ 2221 w 4043"/>
                <a:gd name="T57" fmla="*/ 22 h 22"/>
                <a:gd name="T58" fmla="*/ 2226 w 4043"/>
                <a:gd name="T59" fmla="*/ 0 h 22"/>
                <a:gd name="T60" fmla="*/ 2429 w 4043"/>
                <a:gd name="T61" fmla="*/ 22 h 22"/>
                <a:gd name="T62" fmla="*/ 2423 w 4043"/>
                <a:gd name="T63" fmla="*/ 0 h 22"/>
                <a:gd name="T64" fmla="*/ 2630 w 4043"/>
                <a:gd name="T65" fmla="*/ 0 h 22"/>
                <a:gd name="T66" fmla="*/ 2625 w 4043"/>
                <a:gd name="T67" fmla="*/ 22 h 22"/>
                <a:gd name="T68" fmla="*/ 2630 w 4043"/>
                <a:gd name="T69" fmla="*/ 0 h 22"/>
                <a:gd name="T70" fmla="*/ 2832 w 4043"/>
                <a:gd name="T71" fmla="*/ 22 h 22"/>
                <a:gd name="T72" fmla="*/ 2826 w 4043"/>
                <a:gd name="T73" fmla="*/ 0 h 22"/>
                <a:gd name="T74" fmla="*/ 3035 w 4043"/>
                <a:gd name="T75" fmla="*/ 0 h 22"/>
                <a:gd name="T76" fmla="*/ 3029 w 4043"/>
                <a:gd name="T77" fmla="*/ 22 h 22"/>
                <a:gd name="T78" fmla="*/ 3035 w 4043"/>
                <a:gd name="T79" fmla="*/ 0 h 22"/>
                <a:gd name="T80" fmla="*/ 3236 w 4043"/>
                <a:gd name="T81" fmla="*/ 22 h 22"/>
                <a:gd name="T82" fmla="*/ 3230 w 4043"/>
                <a:gd name="T83" fmla="*/ 0 h 22"/>
                <a:gd name="T84" fmla="*/ 3438 w 4043"/>
                <a:gd name="T85" fmla="*/ 0 h 22"/>
                <a:gd name="T86" fmla="*/ 3432 w 4043"/>
                <a:gd name="T87" fmla="*/ 22 h 22"/>
                <a:gd name="T88" fmla="*/ 3438 w 4043"/>
                <a:gd name="T89" fmla="*/ 0 h 22"/>
                <a:gd name="T90" fmla="*/ 3640 w 4043"/>
                <a:gd name="T91" fmla="*/ 22 h 22"/>
                <a:gd name="T92" fmla="*/ 3634 w 4043"/>
                <a:gd name="T93" fmla="*/ 0 h 22"/>
                <a:gd name="T94" fmla="*/ 3842 w 4043"/>
                <a:gd name="T95" fmla="*/ 0 h 22"/>
                <a:gd name="T96" fmla="*/ 3836 w 4043"/>
                <a:gd name="T97" fmla="*/ 22 h 22"/>
                <a:gd name="T98" fmla="*/ 3842 w 4043"/>
                <a:gd name="T99" fmla="*/ 0 h 22"/>
                <a:gd name="T100" fmla="*/ 4043 w 4043"/>
                <a:gd name="T101" fmla="*/ 22 h 22"/>
                <a:gd name="T102" fmla="*/ 4038 w 4043"/>
                <a:gd name="T10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43" h="22">
                  <a:moveTo>
                    <a:pt x="6" y="0"/>
                  </a:moveTo>
                  <a:lnTo>
                    <a:pt x="6" y="22"/>
                  </a:lnTo>
                  <a:lnTo>
                    <a:pt x="0" y="22"/>
                  </a:lnTo>
                  <a:lnTo>
                    <a:pt x="0" y="0"/>
                  </a:lnTo>
                  <a:lnTo>
                    <a:pt x="6" y="0"/>
                  </a:lnTo>
                  <a:close/>
                  <a:moveTo>
                    <a:pt x="208" y="0"/>
                  </a:moveTo>
                  <a:lnTo>
                    <a:pt x="208" y="22"/>
                  </a:lnTo>
                  <a:lnTo>
                    <a:pt x="202" y="22"/>
                  </a:lnTo>
                  <a:lnTo>
                    <a:pt x="202" y="0"/>
                  </a:lnTo>
                  <a:lnTo>
                    <a:pt x="208" y="0"/>
                  </a:lnTo>
                  <a:close/>
                  <a:moveTo>
                    <a:pt x="410" y="0"/>
                  </a:moveTo>
                  <a:lnTo>
                    <a:pt x="410" y="22"/>
                  </a:lnTo>
                  <a:lnTo>
                    <a:pt x="404" y="22"/>
                  </a:lnTo>
                  <a:lnTo>
                    <a:pt x="404" y="0"/>
                  </a:lnTo>
                  <a:lnTo>
                    <a:pt x="410" y="0"/>
                  </a:lnTo>
                  <a:close/>
                  <a:moveTo>
                    <a:pt x="612" y="0"/>
                  </a:moveTo>
                  <a:lnTo>
                    <a:pt x="612" y="22"/>
                  </a:lnTo>
                  <a:lnTo>
                    <a:pt x="606" y="22"/>
                  </a:lnTo>
                  <a:lnTo>
                    <a:pt x="606" y="0"/>
                  </a:lnTo>
                  <a:lnTo>
                    <a:pt x="612" y="0"/>
                  </a:lnTo>
                  <a:close/>
                  <a:moveTo>
                    <a:pt x="813" y="0"/>
                  </a:moveTo>
                  <a:lnTo>
                    <a:pt x="813" y="22"/>
                  </a:lnTo>
                  <a:lnTo>
                    <a:pt x="808" y="22"/>
                  </a:lnTo>
                  <a:lnTo>
                    <a:pt x="808" y="0"/>
                  </a:lnTo>
                  <a:lnTo>
                    <a:pt x="813" y="0"/>
                  </a:lnTo>
                  <a:close/>
                  <a:moveTo>
                    <a:pt x="1016" y="0"/>
                  </a:moveTo>
                  <a:lnTo>
                    <a:pt x="1016" y="22"/>
                  </a:lnTo>
                  <a:lnTo>
                    <a:pt x="1010" y="22"/>
                  </a:lnTo>
                  <a:lnTo>
                    <a:pt x="1010" y="0"/>
                  </a:lnTo>
                  <a:lnTo>
                    <a:pt x="1016" y="0"/>
                  </a:lnTo>
                  <a:close/>
                  <a:moveTo>
                    <a:pt x="1217" y="0"/>
                  </a:moveTo>
                  <a:lnTo>
                    <a:pt x="1217" y="22"/>
                  </a:lnTo>
                  <a:lnTo>
                    <a:pt x="1212" y="22"/>
                  </a:lnTo>
                  <a:lnTo>
                    <a:pt x="1212" y="0"/>
                  </a:lnTo>
                  <a:lnTo>
                    <a:pt x="1217" y="0"/>
                  </a:lnTo>
                  <a:close/>
                  <a:moveTo>
                    <a:pt x="1419" y="0"/>
                  </a:moveTo>
                  <a:lnTo>
                    <a:pt x="1419" y="22"/>
                  </a:lnTo>
                  <a:lnTo>
                    <a:pt x="1413" y="22"/>
                  </a:lnTo>
                  <a:lnTo>
                    <a:pt x="1413" y="0"/>
                  </a:lnTo>
                  <a:lnTo>
                    <a:pt x="1419" y="0"/>
                  </a:lnTo>
                  <a:close/>
                  <a:moveTo>
                    <a:pt x="1621" y="0"/>
                  </a:moveTo>
                  <a:lnTo>
                    <a:pt x="1621" y="22"/>
                  </a:lnTo>
                  <a:lnTo>
                    <a:pt x="1615" y="22"/>
                  </a:lnTo>
                  <a:lnTo>
                    <a:pt x="1615" y="0"/>
                  </a:lnTo>
                  <a:lnTo>
                    <a:pt x="1621" y="0"/>
                  </a:lnTo>
                  <a:close/>
                  <a:moveTo>
                    <a:pt x="1823" y="0"/>
                  </a:moveTo>
                  <a:lnTo>
                    <a:pt x="1823" y="22"/>
                  </a:lnTo>
                  <a:lnTo>
                    <a:pt x="1817" y="22"/>
                  </a:lnTo>
                  <a:lnTo>
                    <a:pt x="1817" y="0"/>
                  </a:lnTo>
                  <a:lnTo>
                    <a:pt x="1823" y="0"/>
                  </a:lnTo>
                  <a:close/>
                  <a:moveTo>
                    <a:pt x="2025" y="0"/>
                  </a:moveTo>
                  <a:lnTo>
                    <a:pt x="2025" y="22"/>
                  </a:lnTo>
                  <a:lnTo>
                    <a:pt x="2019" y="22"/>
                  </a:lnTo>
                  <a:lnTo>
                    <a:pt x="2019" y="0"/>
                  </a:lnTo>
                  <a:lnTo>
                    <a:pt x="2025" y="0"/>
                  </a:lnTo>
                  <a:close/>
                  <a:moveTo>
                    <a:pt x="2226" y="0"/>
                  </a:moveTo>
                  <a:lnTo>
                    <a:pt x="2226" y="22"/>
                  </a:lnTo>
                  <a:lnTo>
                    <a:pt x="2221" y="22"/>
                  </a:lnTo>
                  <a:lnTo>
                    <a:pt x="2221" y="0"/>
                  </a:lnTo>
                  <a:lnTo>
                    <a:pt x="2226" y="0"/>
                  </a:lnTo>
                  <a:close/>
                  <a:moveTo>
                    <a:pt x="2429" y="0"/>
                  </a:moveTo>
                  <a:lnTo>
                    <a:pt x="2429" y="22"/>
                  </a:lnTo>
                  <a:lnTo>
                    <a:pt x="2423" y="22"/>
                  </a:lnTo>
                  <a:lnTo>
                    <a:pt x="2423" y="0"/>
                  </a:lnTo>
                  <a:lnTo>
                    <a:pt x="2429" y="0"/>
                  </a:lnTo>
                  <a:close/>
                  <a:moveTo>
                    <a:pt x="2630" y="0"/>
                  </a:moveTo>
                  <a:lnTo>
                    <a:pt x="2630" y="22"/>
                  </a:lnTo>
                  <a:lnTo>
                    <a:pt x="2625" y="22"/>
                  </a:lnTo>
                  <a:lnTo>
                    <a:pt x="2625" y="0"/>
                  </a:lnTo>
                  <a:lnTo>
                    <a:pt x="2630" y="0"/>
                  </a:lnTo>
                  <a:close/>
                  <a:moveTo>
                    <a:pt x="2832" y="0"/>
                  </a:moveTo>
                  <a:lnTo>
                    <a:pt x="2832" y="22"/>
                  </a:lnTo>
                  <a:lnTo>
                    <a:pt x="2826" y="22"/>
                  </a:lnTo>
                  <a:lnTo>
                    <a:pt x="2826" y="0"/>
                  </a:lnTo>
                  <a:lnTo>
                    <a:pt x="2832" y="0"/>
                  </a:lnTo>
                  <a:close/>
                  <a:moveTo>
                    <a:pt x="3035" y="0"/>
                  </a:moveTo>
                  <a:lnTo>
                    <a:pt x="3035" y="22"/>
                  </a:lnTo>
                  <a:lnTo>
                    <a:pt x="3029" y="22"/>
                  </a:lnTo>
                  <a:lnTo>
                    <a:pt x="3029" y="0"/>
                  </a:lnTo>
                  <a:lnTo>
                    <a:pt x="3035" y="0"/>
                  </a:lnTo>
                  <a:close/>
                  <a:moveTo>
                    <a:pt x="3236" y="0"/>
                  </a:moveTo>
                  <a:lnTo>
                    <a:pt x="3236" y="22"/>
                  </a:lnTo>
                  <a:lnTo>
                    <a:pt x="3230" y="22"/>
                  </a:lnTo>
                  <a:lnTo>
                    <a:pt x="3230" y="0"/>
                  </a:lnTo>
                  <a:lnTo>
                    <a:pt x="3236" y="0"/>
                  </a:lnTo>
                  <a:close/>
                  <a:moveTo>
                    <a:pt x="3438" y="0"/>
                  </a:moveTo>
                  <a:lnTo>
                    <a:pt x="3438" y="22"/>
                  </a:lnTo>
                  <a:lnTo>
                    <a:pt x="3432" y="22"/>
                  </a:lnTo>
                  <a:lnTo>
                    <a:pt x="3432" y="0"/>
                  </a:lnTo>
                  <a:lnTo>
                    <a:pt x="3438" y="0"/>
                  </a:lnTo>
                  <a:close/>
                  <a:moveTo>
                    <a:pt x="3640" y="0"/>
                  </a:moveTo>
                  <a:lnTo>
                    <a:pt x="3640" y="22"/>
                  </a:lnTo>
                  <a:lnTo>
                    <a:pt x="3634" y="22"/>
                  </a:lnTo>
                  <a:lnTo>
                    <a:pt x="3634" y="0"/>
                  </a:lnTo>
                  <a:lnTo>
                    <a:pt x="3640" y="0"/>
                  </a:lnTo>
                  <a:close/>
                  <a:moveTo>
                    <a:pt x="3842" y="0"/>
                  </a:moveTo>
                  <a:lnTo>
                    <a:pt x="3842" y="22"/>
                  </a:lnTo>
                  <a:lnTo>
                    <a:pt x="3836" y="22"/>
                  </a:lnTo>
                  <a:lnTo>
                    <a:pt x="3836" y="0"/>
                  </a:lnTo>
                  <a:lnTo>
                    <a:pt x="3842" y="0"/>
                  </a:lnTo>
                  <a:close/>
                  <a:moveTo>
                    <a:pt x="4043" y="0"/>
                  </a:moveTo>
                  <a:lnTo>
                    <a:pt x="4043" y="22"/>
                  </a:lnTo>
                  <a:lnTo>
                    <a:pt x="4038" y="22"/>
                  </a:lnTo>
                  <a:lnTo>
                    <a:pt x="4038" y="0"/>
                  </a:lnTo>
                  <a:lnTo>
                    <a:pt x="4043" y="0"/>
                  </a:lnTo>
                  <a:close/>
                </a:path>
              </a:pathLst>
            </a:custGeom>
            <a:solidFill>
              <a:srgbClr val="868686"/>
            </a:solidFill>
            <a:ln w="1588" cap="flat">
              <a:solidFill>
                <a:srgbClr val="868686"/>
              </a:solidFill>
              <a:prstDash val="solid"/>
              <a:bevel/>
              <a:headEnd/>
              <a:tailEnd/>
            </a:ln>
          </p:spPr>
          <p:txBody>
            <a:bodyPr vert="vert270" wrap="square" lIns="91440" tIns="45720" rIns="91440" bIns="45720" numCol="1" anchor="t" anchorCtr="0" compatLnSpc="1">
              <a:prstTxWarp prst="textNoShape">
                <a:avLst/>
              </a:prstTxWarp>
            </a:bodyPr>
            <a:lstStyle/>
            <a:p>
              <a:endParaRPr lang="fr-FR" sz="1200" dirty="0">
                <a:latin typeface="Arial" panose="020B0604020202020204" pitchFamily="34" charset="0"/>
                <a:cs typeface="Arial" panose="020B0604020202020204" pitchFamily="34" charset="0"/>
              </a:endParaRPr>
            </a:p>
          </p:txBody>
        </p:sp>
        <p:sp>
          <p:nvSpPr>
            <p:cNvPr id="5124" name="Rectangle 14"/>
            <p:cNvSpPr>
              <a:spLocks noChangeArrowheads="1"/>
            </p:cNvSpPr>
            <p:nvPr/>
          </p:nvSpPr>
          <p:spPr bwMode="auto">
            <a:xfrm>
              <a:off x="1077913" y="4318765"/>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rPr>
                <a:t>0</a:t>
              </a:r>
              <a:endParaRPr kumimoji="0" lang="fr-FR" altLang="en-US" sz="1200" b="0" i="0" u="none" strike="noStrike" cap="none" normalizeH="0" baseline="0" dirty="0" smtClean="0">
                <a:ln>
                  <a:noFill/>
                </a:ln>
                <a:solidFill>
                  <a:schemeClr val="tx1"/>
                </a:solidFill>
                <a:effectLst/>
              </a:endParaRPr>
            </a:p>
          </p:txBody>
        </p:sp>
        <p:sp>
          <p:nvSpPr>
            <p:cNvPr id="5125" name="Rectangle 15"/>
            <p:cNvSpPr>
              <a:spLocks noChangeArrowheads="1"/>
            </p:cNvSpPr>
            <p:nvPr/>
          </p:nvSpPr>
          <p:spPr bwMode="auto">
            <a:xfrm>
              <a:off x="1014413" y="3990920"/>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rPr>
                <a:t>10</a:t>
              </a:r>
              <a:endParaRPr kumimoji="0" lang="fr-FR" altLang="en-US" sz="1200" b="0" i="0" u="none" strike="noStrike" cap="none" normalizeH="0" baseline="0" dirty="0" smtClean="0">
                <a:ln>
                  <a:noFill/>
                </a:ln>
                <a:solidFill>
                  <a:schemeClr val="tx1"/>
                </a:solidFill>
                <a:effectLst/>
              </a:endParaRPr>
            </a:p>
          </p:txBody>
        </p:sp>
        <p:sp>
          <p:nvSpPr>
            <p:cNvPr id="5126" name="Rectangle 16"/>
            <p:cNvSpPr>
              <a:spLocks noChangeArrowheads="1"/>
            </p:cNvSpPr>
            <p:nvPr/>
          </p:nvSpPr>
          <p:spPr bwMode="auto">
            <a:xfrm>
              <a:off x="1014413" y="3748032"/>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rPr>
                <a:t>20</a:t>
              </a:r>
              <a:endParaRPr kumimoji="0" lang="fr-FR" altLang="en-US" sz="1200" b="0" i="0" u="none" strike="noStrike" cap="none" normalizeH="0" baseline="0" dirty="0" smtClean="0">
                <a:ln>
                  <a:noFill/>
                </a:ln>
                <a:solidFill>
                  <a:schemeClr val="tx1"/>
                </a:solidFill>
                <a:effectLst/>
              </a:endParaRPr>
            </a:p>
          </p:txBody>
        </p:sp>
        <p:sp>
          <p:nvSpPr>
            <p:cNvPr id="5127" name="Rectangle 17"/>
            <p:cNvSpPr>
              <a:spLocks noChangeArrowheads="1"/>
            </p:cNvSpPr>
            <p:nvPr/>
          </p:nvSpPr>
          <p:spPr bwMode="auto">
            <a:xfrm>
              <a:off x="1014413" y="350514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rPr>
                <a:t>30</a:t>
              </a:r>
              <a:endParaRPr kumimoji="0" lang="fr-FR" altLang="en-US" sz="1200" b="0" i="0" u="none" strike="noStrike" cap="none" normalizeH="0" baseline="0" dirty="0" smtClean="0">
                <a:ln>
                  <a:noFill/>
                </a:ln>
                <a:solidFill>
                  <a:schemeClr val="tx1"/>
                </a:solidFill>
                <a:effectLst/>
              </a:endParaRPr>
            </a:p>
          </p:txBody>
        </p:sp>
        <p:sp>
          <p:nvSpPr>
            <p:cNvPr id="5128" name="Rectangle 18"/>
            <p:cNvSpPr>
              <a:spLocks noChangeArrowheads="1"/>
            </p:cNvSpPr>
            <p:nvPr/>
          </p:nvSpPr>
          <p:spPr bwMode="auto">
            <a:xfrm>
              <a:off x="1014413" y="326384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rPr>
                <a:t>40</a:t>
              </a:r>
              <a:endParaRPr kumimoji="0" lang="fr-FR" altLang="en-US" sz="1200" b="0" i="0" u="none" strike="noStrike" cap="none" normalizeH="0" baseline="0" dirty="0" smtClean="0">
                <a:ln>
                  <a:noFill/>
                </a:ln>
                <a:solidFill>
                  <a:schemeClr val="tx1"/>
                </a:solidFill>
                <a:effectLst/>
              </a:endParaRPr>
            </a:p>
          </p:txBody>
        </p:sp>
        <p:sp>
          <p:nvSpPr>
            <p:cNvPr id="5129" name="Rectangle 19"/>
            <p:cNvSpPr>
              <a:spLocks noChangeArrowheads="1"/>
            </p:cNvSpPr>
            <p:nvPr/>
          </p:nvSpPr>
          <p:spPr bwMode="auto">
            <a:xfrm>
              <a:off x="1014413" y="3020957"/>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rPr>
                <a:t>50</a:t>
              </a:r>
              <a:endParaRPr kumimoji="0" lang="fr-FR" altLang="en-US" sz="1200" b="0" i="0" u="none" strike="noStrike" cap="none" normalizeH="0" baseline="0" dirty="0" smtClean="0">
                <a:ln>
                  <a:noFill/>
                </a:ln>
                <a:solidFill>
                  <a:schemeClr val="tx1"/>
                </a:solidFill>
                <a:effectLst/>
              </a:endParaRPr>
            </a:p>
          </p:txBody>
        </p:sp>
        <p:sp>
          <p:nvSpPr>
            <p:cNvPr id="5130" name="Rectangle 20"/>
            <p:cNvSpPr>
              <a:spLocks noChangeArrowheads="1"/>
            </p:cNvSpPr>
            <p:nvPr/>
          </p:nvSpPr>
          <p:spPr bwMode="auto">
            <a:xfrm>
              <a:off x="1014413" y="2778070"/>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rPr>
                <a:t>60</a:t>
              </a:r>
              <a:endParaRPr kumimoji="0" lang="fr-FR" altLang="en-US" sz="1200" b="0" i="0" u="none" strike="noStrike" cap="none" normalizeH="0" baseline="0" dirty="0" smtClean="0">
                <a:ln>
                  <a:noFill/>
                </a:ln>
                <a:solidFill>
                  <a:schemeClr val="tx1"/>
                </a:solidFill>
                <a:effectLst/>
              </a:endParaRPr>
            </a:p>
          </p:txBody>
        </p:sp>
        <p:sp>
          <p:nvSpPr>
            <p:cNvPr id="5131" name="Rectangle 21"/>
            <p:cNvSpPr>
              <a:spLocks noChangeArrowheads="1"/>
            </p:cNvSpPr>
            <p:nvPr/>
          </p:nvSpPr>
          <p:spPr bwMode="auto">
            <a:xfrm>
              <a:off x="1014413" y="2535182"/>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rPr>
                <a:t>70</a:t>
              </a:r>
              <a:endParaRPr kumimoji="0" lang="fr-FR" altLang="en-US" sz="1200" b="0" i="0" u="none" strike="noStrike" cap="none" normalizeH="0" baseline="0" dirty="0" smtClean="0">
                <a:ln>
                  <a:noFill/>
                </a:ln>
                <a:solidFill>
                  <a:schemeClr val="tx1"/>
                </a:solidFill>
                <a:effectLst/>
              </a:endParaRPr>
            </a:p>
          </p:txBody>
        </p:sp>
        <p:sp>
          <p:nvSpPr>
            <p:cNvPr id="5132" name="Rectangle 22"/>
            <p:cNvSpPr>
              <a:spLocks noChangeArrowheads="1"/>
            </p:cNvSpPr>
            <p:nvPr/>
          </p:nvSpPr>
          <p:spPr bwMode="auto">
            <a:xfrm>
              <a:off x="1014413" y="229229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rPr>
                <a:t>80</a:t>
              </a:r>
              <a:endParaRPr kumimoji="0" lang="fr-FR" altLang="en-US" sz="1200" b="0" i="0" u="none" strike="noStrike" cap="none" normalizeH="0" baseline="0" dirty="0" smtClean="0">
                <a:ln>
                  <a:noFill/>
                </a:ln>
                <a:solidFill>
                  <a:schemeClr val="tx1"/>
                </a:solidFill>
                <a:effectLst/>
              </a:endParaRPr>
            </a:p>
          </p:txBody>
        </p:sp>
        <p:sp>
          <p:nvSpPr>
            <p:cNvPr id="5133" name="Rectangle 23"/>
            <p:cNvSpPr>
              <a:spLocks noChangeArrowheads="1"/>
            </p:cNvSpPr>
            <p:nvPr/>
          </p:nvSpPr>
          <p:spPr bwMode="auto">
            <a:xfrm>
              <a:off x="1014413" y="205099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rPr>
                <a:t>90</a:t>
              </a:r>
              <a:endParaRPr kumimoji="0" lang="fr-FR" altLang="en-US" sz="1200" b="0" i="0" u="none" strike="noStrike" cap="none" normalizeH="0" baseline="0" dirty="0" smtClean="0">
                <a:ln>
                  <a:noFill/>
                </a:ln>
                <a:solidFill>
                  <a:schemeClr val="tx1"/>
                </a:solidFill>
                <a:effectLst/>
              </a:endParaRPr>
            </a:p>
          </p:txBody>
        </p:sp>
        <p:sp>
          <p:nvSpPr>
            <p:cNvPr id="5134" name="Rectangle 24"/>
            <p:cNvSpPr>
              <a:spLocks noChangeArrowheads="1"/>
            </p:cNvSpPr>
            <p:nvPr/>
          </p:nvSpPr>
          <p:spPr bwMode="auto">
            <a:xfrm>
              <a:off x="929453" y="1757105"/>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rPr>
                <a:t>100</a:t>
              </a:r>
              <a:endParaRPr kumimoji="0" lang="fr-FR" altLang="en-US" sz="1200" b="0" i="0" u="none" strike="noStrike" cap="none" normalizeH="0" baseline="0" dirty="0" smtClean="0">
                <a:ln>
                  <a:noFill/>
                </a:ln>
                <a:solidFill>
                  <a:schemeClr val="tx1"/>
                </a:solidFill>
                <a:effectLst/>
              </a:endParaRPr>
            </a:p>
          </p:txBody>
        </p:sp>
        <p:sp>
          <p:nvSpPr>
            <p:cNvPr id="5135" name="Rectangle 25"/>
            <p:cNvSpPr>
              <a:spLocks noChangeArrowheads="1"/>
            </p:cNvSpPr>
            <p:nvPr/>
          </p:nvSpPr>
          <p:spPr bwMode="auto">
            <a:xfrm>
              <a:off x="1314451" y="4355555"/>
              <a:ext cx="184666" cy="56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rPr>
                <a:t>Rwanda</a:t>
              </a:r>
              <a:endParaRPr kumimoji="0" lang="fr-FR" altLang="en-US" sz="1200" b="0" i="0" u="none" strike="noStrike" cap="none" normalizeH="0" baseline="0" dirty="0" smtClean="0">
                <a:ln>
                  <a:noFill/>
                </a:ln>
                <a:solidFill>
                  <a:schemeClr val="tx1"/>
                </a:solidFill>
                <a:effectLst/>
              </a:endParaRPr>
            </a:p>
          </p:txBody>
        </p:sp>
        <p:sp>
          <p:nvSpPr>
            <p:cNvPr id="5136" name="Rectangle 26"/>
            <p:cNvSpPr>
              <a:spLocks noChangeArrowheads="1"/>
            </p:cNvSpPr>
            <p:nvPr/>
          </p:nvSpPr>
          <p:spPr bwMode="auto">
            <a:xfrm>
              <a:off x="1609468" y="4395254"/>
              <a:ext cx="184666" cy="47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rPr>
                <a:t>Malawi</a:t>
              </a:r>
              <a:endParaRPr kumimoji="0" lang="fr-FR" altLang="en-US" sz="1200" b="0" i="0" u="none" strike="noStrike" cap="none" normalizeH="0" baseline="0" dirty="0" smtClean="0">
                <a:ln>
                  <a:noFill/>
                </a:ln>
                <a:solidFill>
                  <a:schemeClr val="tx1"/>
                </a:solidFill>
                <a:effectLst/>
              </a:endParaRPr>
            </a:p>
          </p:txBody>
        </p:sp>
        <p:sp>
          <p:nvSpPr>
            <p:cNvPr id="5137" name="Rectangle 27"/>
            <p:cNvSpPr>
              <a:spLocks noChangeArrowheads="1"/>
            </p:cNvSpPr>
            <p:nvPr/>
          </p:nvSpPr>
          <p:spPr bwMode="auto">
            <a:xfrm>
              <a:off x="1946018" y="4382758"/>
              <a:ext cx="184666" cy="628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rPr>
                <a:t>Comores</a:t>
              </a:r>
              <a:endParaRPr kumimoji="0" lang="fr-FR" altLang="en-US" sz="1200" b="0" i="0" u="none" strike="noStrike" cap="none" normalizeH="0" baseline="0" dirty="0" smtClean="0">
                <a:ln>
                  <a:noFill/>
                </a:ln>
                <a:solidFill>
                  <a:schemeClr val="tx1"/>
                </a:solidFill>
                <a:effectLst/>
              </a:endParaRPr>
            </a:p>
          </p:txBody>
        </p:sp>
        <p:sp>
          <p:nvSpPr>
            <p:cNvPr id="5138" name="Rectangle 28"/>
            <p:cNvSpPr>
              <a:spLocks noChangeArrowheads="1"/>
            </p:cNvSpPr>
            <p:nvPr/>
          </p:nvSpPr>
          <p:spPr bwMode="auto">
            <a:xfrm>
              <a:off x="2253993" y="4394236"/>
              <a:ext cx="184666" cy="530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rPr>
                <a:t>Burundi</a:t>
              </a:r>
              <a:endParaRPr kumimoji="0" lang="fr-FR" altLang="en-US" sz="1200" b="0" i="0" u="none" strike="noStrike" cap="none" normalizeH="0" baseline="0" dirty="0" smtClean="0">
                <a:ln>
                  <a:noFill/>
                </a:ln>
                <a:solidFill>
                  <a:schemeClr val="tx1"/>
                </a:solidFill>
                <a:effectLst/>
              </a:endParaRPr>
            </a:p>
          </p:txBody>
        </p:sp>
        <p:sp>
          <p:nvSpPr>
            <p:cNvPr id="5139" name="Rectangle 29"/>
            <p:cNvSpPr>
              <a:spLocks noChangeArrowheads="1"/>
            </p:cNvSpPr>
            <p:nvPr/>
          </p:nvSpPr>
          <p:spPr bwMode="auto">
            <a:xfrm>
              <a:off x="2581018" y="4370335"/>
              <a:ext cx="184666" cy="85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rPr>
                <a:t>Côte d'Ivoire</a:t>
              </a:r>
              <a:endParaRPr kumimoji="0" lang="fr-FR" altLang="en-US" sz="1200" b="0" i="0" u="none" strike="noStrike" cap="none" normalizeH="0" baseline="0" dirty="0" smtClean="0">
                <a:ln>
                  <a:noFill/>
                </a:ln>
                <a:solidFill>
                  <a:schemeClr val="tx1"/>
                </a:solidFill>
                <a:effectLst/>
              </a:endParaRPr>
            </a:p>
          </p:txBody>
        </p:sp>
        <p:sp>
          <p:nvSpPr>
            <p:cNvPr id="5140" name="Rectangle 30"/>
            <p:cNvSpPr>
              <a:spLocks noChangeArrowheads="1"/>
            </p:cNvSpPr>
            <p:nvPr/>
          </p:nvSpPr>
          <p:spPr bwMode="auto">
            <a:xfrm>
              <a:off x="2881619" y="4381329"/>
              <a:ext cx="184666" cy="53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rPr>
                <a:t>Gambie</a:t>
              </a:r>
              <a:endParaRPr kumimoji="0" lang="fr-FR" altLang="en-US" sz="1200" b="0" i="0" u="none" strike="noStrike" cap="none" normalizeH="0" baseline="0" dirty="0" smtClean="0">
                <a:ln>
                  <a:noFill/>
                </a:ln>
                <a:solidFill>
                  <a:schemeClr val="tx1"/>
                </a:solidFill>
                <a:effectLst/>
              </a:endParaRPr>
            </a:p>
          </p:txBody>
        </p:sp>
        <p:sp>
          <p:nvSpPr>
            <p:cNvPr id="5141" name="Rectangle 31"/>
            <p:cNvSpPr>
              <a:spLocks noChangeArrowheads="1"/>
            </p:cNvSpPr>
            <p:nvPr/>
          </p:nvSpPr>
          <p:spPr bwMode="auto">
            <a:xfrm>
              <a:off x="3198297" y="4373937"/>
              <a:ext cx="184666" cy="63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fr-FR" altLang="en-US" sz="1200" dirty="0" smtClean="0">
                  <a:solidFill>
                    <a:srgbClr val="000000"/>
                  </a:solidFill>
                </a:rPr>
                <a:t>Ou</a:t>
              </a:r>
              <a:r>
                <a:rPr kumimoji="0" lang="fr-FR" altLang="en-US" sz="1200" b="0" i="0" u="none" strike="noStrike" cap="none" normalizeH="0" baseline="0" dirty="0" smtClean="0">
                  <a:ln>
                    <a:noFill/>
                  </a:ln>
                  <a:solidFill>
                    <a:srgbClr val="000000"/>
                  </a:solidFill>
                  <a:effectLst/>
                </a:rPr>
                <a:t>ganda</a:t>
              </a:r>
              <a:endParaRPr kumimoji="0" lang="fr-FR" altLang="en-US" sz="1200" b="0" i="0" u="none" strike="noStrike" cap="none" normalizeH="0" baseline="0" dirty="0" smtClean="0">
                <a:ln>
                  <a:noFill/>
                </a:ln>
                <a:solidFill>
                  <a:schemeClr val="tx1"/>
                </a:solidFill>
                <a:effectLst/>
              </a:endParaRPr>
            </a:p>
          </p:txBody>
        </p:sp>
        <p:sp>
          <p:nvSpPr>
            <p:cNvPr id="5142" name="Rectangle 32"/>
            <p:cNvSpPr>
              <a:spLocks noChangeArrowheads="1"/>
            </p:cNvSpPr>
            <p:nvPr/>
          </p:nvSpPr>
          <p:spPr bwMode="auto">
            <a:xfrm>
              <a:off x="3544889" y="4355458"/>
              <a:ext cx="184666" cy="1009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rPr>
                <a:t>Guinée-Bissau</a:t>
              </a:r>
              <a:endParaRPr kumimoji="0" lang="fr-FR" altLang="en-US" sz="1200" b="0" i="0" u="none" strike="noStrike" cap="none" normalizeH="0" baseline="0" dirty="0" smtClean="0">
                <a:ln>
                  <a:noFill/>
                </a:ln>
                <a:solidFill>
                  <a:schemeClr val="tx1"/>
                </a:solidFill>
                <a:effectLst/>
              </a:endParaRPr>
            </a:p>
          </p:txBody>
        </p:sp>
        <p:sp>
          <p:nvSpPr>
            <p:cNvPr id="5143" name="Rectangle 33"/>
            <p:cNvSpPr>
              <a:spLocks noChangeArrowheads="1"/>
            </p:cNvSpPr>
            <p:nvPr/>
          </p:nvSpPr>
          <p:spPr bwMode="auto">
            <a:xfrm>
              <a:off x="3838060" y="4369759"/>
              <a:ext cx="184666" cy="846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rPr>
                <a:t>Madagascar</a:t>
              </a:r>
              <a:endParaRPr kumimoji="0" lang="fr-FR" altLang="en-US" sz="1200" b="0" i="0" u="none" strike="noStrike" cap="none" normalizeH="0" baseline="0" dirty="0" smtClean="0">
                <a:ln>
                  <a:noFill/>
                </a:ln>
                <a:solidFill>
                  <a:schemeClr val="tx1"/>
                </a:solidFill>
                <a:effectLst/>
              </a:endParaRPr>
            </a:p>
          </p:txBody>
        </p:sp>
        <p:sp>
          <p:nvSpPr>
            <p:cNvPr id="5144" name="Rectangle 34"/>
            <p:cNvSpPr>
              <a:spLocks noChangeArrowheads="1"/>
            </p:cNvSpPr>
            <p:nvPr/>
          </p:nvSpPr>
          <p:spPr bwMode="auto">
            <a:xfrm>
              <a:off x="4191000" y="4372980"/>
              <a:ext cx="184666" cy="45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rPr>
                <a:t>Congo</a:t>
              </a:r>
              <a:endParaRPr kumimoji="0" lang="fr-FR" altLang="en-US" sz="1200" b="0" i="0" u="none" strike="noStrike" cap="none" normalizeH="0" baseline="0" dirty="0" smtClean="0">
                <a:ln>
                  <a:noFill/>
                </a:ln>
                <a:solidFill>
                  <a:schemeClr val="tx1"/>
                </a:solidFill>
                <a:effectLst/>
              </a:endParaRPr>
            </a:p>
          </p:txBody>
        </p:sp>
        <p:sp>
          <p:nvSpPr>
            <p:cNvPr id="5145" name="Rectangle 35"/>
            <p:cNvSpPr>
              <a:spLocks noChangeArrowheads="1"/>
            </p:cNvSpPr>
            <p:nvPr/>
          </p:nvSpPr>
          <p:spPr bwMode="auto">
            <a:xfrm>
              <a:off x="4514078" y="4401718"/>
              <a:ext cx="184666" cy="39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rPr>
                <a:t>C.A.F</a:t>
              </a:r>
              <a:endParaRPr kumimoji="0" lang="fr-FR" altLang="en-US" sz="1200" b="0" i="0" u="none" strike="noStrike" cap="none" normalizeH="0" baseline="0" dirty="0" smtClean="0">
                <a:ln>
                  <a:noFill/>
                </a:ln>
                <a:solidFill>
                  <a:schemeClr val="tx1"/>
                </a:solidFill>
                <a:effectLst/>
              </a:endParaRPr>
            </a:p>
          </p:txBody>
        </p:sp>
        <p:sp>
          <p:nvSpPr>
            <p:cNvPr id="5146" name="Rectangle 36"/>
            <p:cNvSpPr>
              <a:spLocks noChangeArrowheads="1"/>
            </p:cNvSpPr>
            <p:nvPr/>
          </p:nvSpPr>
          <p:spPr bwMode="auto">
            <a:xfrm>
              <a:off x="4850330" y="4358150"/>
              <a:ext cx="184666" cy="564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rPr>
                <a:t>Sénégal</a:t>
              </a:r>
              <a:endParaRPr kumimoji="0" lang="fr-FR" altLang="en-US" sz="1200" b="0" i="0" u="none" strike="noStrike" cap="none" normalizeH="0" baseline="0" dirty="0" smtClean="0">
                <a:ln>
                  <a:noFill/>
                </a:ln>
                <a:solidFill>
                  <a:schemeClr val="tx1"/>
                </a:solidFill>
                <a:effectLst/>
              </a:endParaRPr>
            </a:p>
          </p:txBody>
        </p:sp>
        <p:sp>
          <p:nvSpPr>
            <p:cNvPr id="5147" name="Rectangle 37"/>
            <p:cNvSpPr>
              <a:spLocks noChangeArrowheads="1"/>
            </p:cNvSpPr>
            <p:nvPr/>
          </p:nvSpPr>
          <p:spPr bwMode="auto">
            <a:xfrm>
              <a:off x="5120760" y="4386438"/>
              <a:ext cx="184666" cy="3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rPr>
                <a:t>Togo</a:t>
              </a:r>
              <a:endParaRPr kumimoji="0" lang="fr-FR" altLang="en-US" sz="1200" b="0" i="0" u="none" strike="noStrike" cap="none" normalizeH="0" baseline="0" dirty="0" smtClean="0">
                <a:ln>
                  <a:noFill/>
                </a:ln>
                <a:solidFill>
                  <a:schemeClr val="tx1"/>
                </a:solidFill>
                <a:effectLst/>
              </a:endParaRPr>
            </a:p>
          </p:txBody>
        </p:sp>
        <p:sp>
          <p:nvSpPr>
            <p:cNvPr id="5148" name="Rectangle 38"/>
            <p:cNvSpPr>
              <a:spLocks noChangeArrowheads="1"/>
            </p:cNvSpPr>
            <p:nvPr/>
          </p:nvSpPr>
          <p:spPr bwMode="auto">
            <a:xfrm>
              <a:off x="5514461" y="4372018"/>
              <a:ext cx="184666" cy="90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rPr>
                <a:t>Burkina Faso</a:t>
              </a:r>
              <a:endParaRPr kumimoji="0" lang="fr-FR" altLang="en-US" sz="1200" b="0" i="0" u="none" strike="noStrike" cap="none" normalizeH="0" baseline="0" dirty="0" smtClean="0">
                <a:ln>
                  <a:noFill/>
                </a:ln>
                <a:solidFill>
                  <a:schemeClr val="tx1"/>
                </a:solidFill>
                <a:effectLst/>
              </a:endParaRPr>
            </a:p>
          </p:txBody>
        </p:sp>
        <p:sp>
          <p:nvSpPr>
            <p:cNvPr id="5149" name="Rectangle 39"/>
            <p:cNvSpPr>
              <a:spLocks noChangeArrowheads="1"/>
            </p:cNvSpPr>
            <p:nvPr/>
          </p:nvSpPr>
          <p:spPr bwMode="auto">
            <a:xfrm>
              <a:off x="5800469" y="4365251"/>
              <a:ext cx="184666" cy="49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rPr>
                <a:t>Guinée</a:t>
              </a:r>
              <a:endParaRPr kumimoji="0" lang="fr-FR" altLang="en-US" sz="1200" b="0" i="0" u="none" strike="noStrike" cap="none" normalizeH="0" baseline="0" dirty="0" smtClean="0">
                <a:ln>
                  <a:noFill/>
                </a:ln>
                <a:solidFill>
                  <a:schemeClr val="tx1"/>
                </a:solidFill>
                <a:effectLst/>
              </a:endParaRPr>
            </a:p>
          </p:txBody>
        </p:sp>
        <p:sp>
          <p:nvSpPr>
            <p:cNvPr id="5150" name="Rectangle 40"/>
            <p:cNvSpPr>
              <a:spLocks noChangeArrowheads="1"/>
            </p:cNvSpPr>
            <p:nvPr/>
          </p:nvSpPr>
          <p:spPr bwMode="auto">
            <a:xfrm>
              <a:off x="6082785" y="4361918"/>
              <a:ext cx="184666" cy="410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fr-FR" altLang="en-US" sz="1200" dirty="0" smtClean="0">
                  <a:solidFill>
                    <a:srgbClr val="000000"/>
                  </a:solidFill>
                </a:rPr>
                <a:t>Tc</a:t>
              </a:r>
              <a:r>
                <a:rPr kumimoji="0" lang="fr-FR" altLang="en-US" sz="1200" b="0" i="0" u="none" strike="noStrike" cap="none" normalizeH="0" baseline="0" dirty="0" smtClean="0">
                  <a:ln>
                    <a:noFill/>
                  </a:ln>
                  <a:solidFill>
                    <a:srgbClr val="000000"/>
                  </a:solidFill>
                  <a:effectLst/>
                </a:rPr>
                <a:t>had</a:t>
              </a:r>
              <a:endParaRPr kumimoji="0" lang="fr-FR" altLang="en-US" sz="1200" b="0" i="0" u="none" strike="noStrike" cap="none" normalizeH="0" baseline="0" dirty="0" smtClean="0">
                <a:ln>
                  <a:noFill/>
                </a:ln>
                <a:solidFill>
                  <a:schemeClr val="tx1"/>
                </a:solidFill>
                <a:effectLst/>
              </a:endParaRPr>
            </a:p>
          </p:txBody>
        </p:sp>
        <p:sp>
          <p:nvSpPr>
            <p:cNvPr id="5151" name="Rectangle 41"/>
            <p:cNvSpPr>
              <a:spLocks noChangeArrowheads="1"/>
            </p:cNvSpPr>
            <p:nvPr/>
          </p:nvSpPr>
          <p:spPr bwMode="auto">
            <a:xfrm>
              <a:off x="6422768" y="4385285"/>
              <a:ext cx="184666" cy="39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rPr>
                <a:t>Bénin</a:t>
              </a:r>
              <a:endParaRPr kumimoji="0" lang="fr-FR" altLang="en-US" sz="1200" b="0" i="0" u="none" strike="noStrike" cap="none" normalizeH="0" baseline="0" dirty="0" smtClean="0">
                <a:ln>
                  <a:noFill/>
                </a:ln>
                <a:solidFill>
                  <a:schemeClr val="tx1"/>
                </a:solidFill>
                <a:effectLst/>
              </a:endParaRPr>
            </a:p>
          </p:txBody>
        </p:sp>
        <p:sp>
          <p:nvSpPr>
            <p:cNvPr id="5152" name="Rectangle 42"/>
            <p:cNvSpPr>
              <a:spLocks noChangeArrowheads="1"/>
            </p:cNvSpPr>
            <p:nvPr/>
          </p:nvSpPr>
          <p:spPr bwMode="auto">
            <a:xfrm>
              <a:off x="6740268" y="4385613"/>
              <a:ext cx="184666" cy="718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rPr>
                <a:t>Cameroun</a:t>
              </a:r>
              <a:endParaRPr kumimoji="0" lang="fr-FR" altLang="en-US" sz="1200" b="0" i="0" u="none" strike="noStrike" cap="none" normalizeH="0" baseline="0" dirty="0" smtClean="0">
                <a:ln>
                  <a:noFill/>
                </a:ln>
                <a:solidFill>
                  <a:schemeClr val="tx1"/>
                </a:solidFill>
                <a:effectLst/>
              </a:endParaRPr>
            </a:p>
          </p:txBody>
        </p:sp>
        <p:sp>
          <p:nvSpPr>
            <p:cNvPr id="5153" name="Rectangle 43"/>
            <p:cNvSpPr>
              <a:spLocks noChangeArrowheads="1"/>
            </p:cNvSpPr>
            <p:nvPr/>
          </p:nvSpPr>
          <p:spPr bwMode="auto">
            <a:xfrm>
              <a:off x="7048243" y="4408132"/>
              <a:ext cx="184666" cy="37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rPr>
                <a:t>Niger</a:t>
              </a:r>
              <a:endParaRPr kumimoji="0" lang="fr-FR" altLang="en-US" sz="1200" b="0" i="0" u="none" strike="noStrike" cap="none" normalizeH="0" baseline="0" dirty="0" smtClean="0">
                <a:ln>
                  <a:noFill/>
                </a:ln>
                <a:solidFill>
                  <a:schemeClr val="tx1"/>
                </a:solidFill>
                <a:effectLst/>
              </a:endParaRPr>
            </a:p>
          </p:txBody>
        </p:sp>
        <p:sp>
          <p:nvSpPr>
            <p:cNvPr id="5154" name="Rectangle 44"/>
            <p:cNvSpPr>
              <a:spLocks noChangeArrowheads="1"/>
            </p:cNvSpPr>
            <p:nvPr/>
          </p:nvSpPr>
          <p:spPr bwMode="auto">
            <a:xfrm>
              <a:off x="7432160" y="4417998"/>
              <a:ext cx="184666" cy="28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rPr>
                <a:t>Mali</a:t>
              </a:r>
              <a:endParaRPr kumimoji="0" lang="fr-FR" altLang="en-US" sz="1200" b="0" i="0" u="none" strike="noStrike" cap="none" normalizeH="0" baseline="0" dirty="0" smtClean="0">
                <a:ln>
                  <a:noFill/>
                </a:ln>
                <a:solidFill>
                  <a:schemeClr val="tx1"/>
                </a:solidFill>
                <a:effectLst/>
              </a:endParaRPr>
            </a:p>
          </p:txBody>
        </p:sp>
        <p:sp>
          <p:nvSpPr>
            <p:cNvPr id="5155" name="Rectangle 45"/>
            <p:cNvSpPr>
              <a:spLocks noChangeArrowheads="1"/>
            </p:cNvSpPr>
            <p:nvPr/>
          </p:nvSpPr>
          <p:spPr bwMode="auto">
            <a:xfrm>
              <a:off x="525463" y="1740155"/>
              <a:ext cx="369332" cy="304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rPr>
                <a:t>Composition de l’ensemble</a:t>
              </a:r>
              <a:r>
                <a:rPr kumimoji="0" lang="fr-FR" altLang="en-US" sz="1200" b="0" i="0" u="none" strike="noStrike" cap="none" normalizeH="0" dirty="0" smtClean="0">
                  <a:ln>
                    <a:noFill/>
                  </a:ln>
                  <a:solidFill>
                    <a:srgbClr val="000000"/>
                  </a:solidFill>
                  <a:effectLst/>
                </a:rPr>
                <a:t> </a:t>
              </a:r>
              <a:r>
                <a:rPr lang="fr-FR" altLang="en-US" sz="1200" dirty="0" smtClean="0">
                  <a:solidFill>
                    <a:srgbClr val="000000"/>
                  </a:solidFill>
                </a:rPr>
                <a:t>du personnel enseignant </a:t>
              </a:r>
              <a:r>
                <a:rPr kumimoji="0" lang="fr-FR" altLang="en-US" sz="1200" b="0" i="0" u="none" strike="noStrike" cap="none" normalizeH="0" baseline="0" dirty="0" smtClean="0">
                  <a:ln>
                    <a:noFill/>
                  </a:ln>
                  <a:solidFill>
                    <a:srgbClr val="000000"/>
                  </a:solidFill>
                  <a:effectLst/>
                </a:rPr>
                <a:t>du primaire (%)</a:t>
              </a:r>
              <a:endParaRPr kumimoji="0" lang="fr-FR" altLang="en-US" sz="1200" b="0" i="0" u="none" strike="noStrike" cap="none" normalizeH="0" baseline="0" dirty="0" smtClean="0">
                <a:ln>
                  <a:noFill/>
                </a:ln>
                <a:solidFill>
                  <a:schemeClr val="tx1"/>
                </a:solidFill>
                <a:effectLst/>
              </a:endParaRPr>
            </a:p>
          </p:txBody>
        </p:sp>
        <p:sp>
          <p:nvSpPr>
            <p:cNvPr id="5158" name="Rectangle 48"/>
            <p:cNvSpPr>
              <a:spLocks noChangeArrowheads="1"/>
            </p:cNvSpPr>
            <p:nvPr/>
          </p:nvSpPr>
          <p:spPr bwMode="auto">
            <a:xfrm>
              <a:off x="3476626" y="5575313"/>
              <a:ext cx="68263" cy="69850"/>
            </a:xfrm>
            <a:prstGeom prst="rect">
              <a:avLst/>
            </a:prstGeom>
            <a:solidFill>
              <a:srgbClr val="9537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fr-FR" sz="1200" dirty="0">
                <a:latin typeface="Arial" panose="020B0604020202020204" pitchFamily="34" charset="0"/>
                <a:cs typeface="Arial" panose="020B0604020202020204" pitchFamily="34" charset="0"/>
              </a:endParaRPr>
            </a:p>
          </p:txBody>
        </p:sp>
        <p:sp>
          <p:nvSpPr>
            <p:cNvPr id="5159" name="Rectangle 49"/>
            <p:cNvSpPr>
              <a:spLocks noChangeArrowheads="1"/>
            </p:cNvSpPr>
            <p:nvPr/>
          </p:nvSpPr>
          <p:spPr bwMode="auto">
            <a:xfrm>
              <a:off x="3595688" y="5517905"/>
              <a:ext cx="101309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rPr>
                <a:t>Fonctionnaires</a:t>
              </a:r>
              <a:endParaRPr kumimoji="0" lang="fr-FR" altLang="en-US" sz="1200" b="0" i="0" u="none" strike="noStrike" cap="none" normalizeH="0" baseline="0" dirty="0" smtClean="0">
                <a:ln>
                  <a:noFill/>
                </a:ln>
                <a:solidFill>
                  <a:schemeClr val="tx1"/>
                </a:solidFill>
                <a:effectLst/>
              </a:endParaRPr>
            </a:p>
          </p:txBody>
        </p:sp>
        <p:sp>
          <p:nvSpPr>
            <p:cNvPr id="5160" name="Rectangle 50"/>
            <p:cNvSpPr>
              <a:spLocks noChangeArrowheads="1"/>
            </p:cNvSpPr>
            <p:nvPr/>
          </p:nvSpPr>
          <p:spPr bwMode="auto">
            <a:xfrm>
              <a:off x="4686301" y="5575313"/>
              <a:ext cx="68263" cy="69850"/>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fr-FR" sz="1200" dirty="0">
                <a:latin typeface="Arial" panose="020B0604020202020204" pitchFamily="34" charset="0"/>
                <a:cs typeface="Arial" panose="020B0604020202020204" pitchFamily="34" charset="0"/>
              </a:endParaRPr>
            </a:p>
          </p:txBody>
        </p:sp>
        <p:sp>
          <p:nvSpPr>
            <p:cNvPr id="5161" name="Rectangle 51"/>
            <p:cNvSpPr>
              <a:spLocks noChangeArrowheads="1"/>
            </p:cNvSpPr>
            <p:nvPr/>
          </p:nvSpPr>
          <p:spPr bwMode="auto">
            <a:xfrm>
              <a:off x="4830616" y="5517905"/>
              <a:ext cx="8638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rPr>
                <a:t>Contractuels</a:t>
              </a:r>
              <a:endParaRPr kumimoji="0" lang="fr-FR" altLang="en-US" sz="1200" b="0" i="0" u="none" strike="noStrike" cap="none" normalizeH="0" baseline="0" dirty="0" smtClean="0">
                <a:ln>
                  <a:noFill/>
                </a:ln>
                <a:solidFill>
                  <a:schemeClr val="tx1"/>
                </a:solidFill>
                <a:effectLst/>
              </a:endParaRPr>
            </a:p>
          </p:txBody>
        </p:sp>
        <p:sp>
          <p:nvSpPr>
            <p:cNvPr id="106" name="TextBox 3"/>
            <p:cNvSpPr txBox="1">
              <a:spLocks noChangeArrowheads="1"/>
            </p:cNvSpPr>
            <p:nvPr/>
          </p:nvSpPr>
          <p:spPr bwMode="auto">
            <a:xfrm>
              <a:off x="575661" y="5940424"/>
              <a:ext cx="2916183" cy="276999"/>
            </a:xfrm>
            <a:prstGeom prst="rect">
              <a:avLst/>
            </a:prstGeom>
            <a:noFill/>
            <a:ln w="9525">
              <a:noFill/>
              <a:miter lim="800000"/>
              <a:headEnd/>
              <a:tailEnd/>
            </a:ln>
          </p:spPr>
          <p:txBody>
            <a:bodyPr wrap="none">
              <a:spAutoFit/>
            </a:bodyPr>
            <a:lstStyle/>
            <a:p>
              <a:r>
                <a:rPr lang="fr-FR" altLang="en-US" sz="1200" dirty="0" smtClean="0">
                  <a:latin typeface="Calibri" panose="020F0502020204030204" pitchFamily="34" charset="0"/>
                </a:rPr>
                <a:t>Source : base de données du Pôle de Dakar.</a:t>
              </a:r>
              <a:endParaRPr lang="fr-FR" altLang="en-US" sz="1200" dirty="0">
                <a:latin typeface="Calibri" panose="020F0502020204030204" pitchFamily="34" charset="0"/>
              </a:endParaRPr>
            </a:p>
          </p:txBody>
        </p:sp>
      </p:grpSp>
      <p:pic>
        <p:nvPicPr>
          <p:cNvPr id="53" name="Content Placeholder 3"/>
          <p:cNvPicPr>
            <a:picLocks noGrp="1"/>
          </p:cNvPicPr>
          <p:nvPr>
            <p:ph idx="1"/>
          </p:nvPr>
        </p:nvPicPr>
        <p:blipFill>
          <a:blip r:embed="rId3" cstate="print"/>
          <a:srcRect/>
          <a:stretch>
            <a:fillRect/>
          </a:stretch>
        </p:blipFill>
        <p:spPr>
          <a:xfrm>
            <a:off x="7591425" y="-1587"/>
            <a:ext cx="1552575" cy="1610518"/>
          </a:xfrm>
        </p:spPr>
      </p:pic>
    </p:spTree>
    <p:extLst>
      <p:ext uri="{BB962C8B-B14F-4D97-AF65-F5344CB8AC3E}">
        <p14:creationId xmlns:p14="http://schemas.microsoft.com/office/powerpoint/2010/main" val="78594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384175" y="3333750"/>
            <a:ext cx="8759825" cy="3508375"/>
          </a:xfrm>
        </p:spPr>
        <p:txBody>
          <a:bodyPr/>
          <a:lstStyle/>
          <a:p>
            <a:r>
              <a:rPr lang="fr-FR" dirty="0" smtClean="0"/>
              <a:t>Les enseignants doivent être suffisamment rémunérés pour subvenir au minimum à leurs besoins essentiels, et bénéficier des meilleures conditions de travail possibles.</a:t>
            </a:r>
          </a:p>
          <a:p>
            <a:r>
              <a:rPr lang="fr-FR" dirty="0" smtClean="0"/>
              <a:t>Les enseignants doivent également bénéficier de plans de carrière attractifs, qui récompensent ceux qui tiennent compte de la diversité et soutiennent les élèves en difficulté.</a:t>
            </a:r>
          </a:p>
          <a:p>
            <a:endParaRPr lang="fr-FR" dirty="0" smtClean="0"/>
          </a:p>
        </p:txBody>
      </p:sp>
      <p:sp>
        <p:nvSpPr>
          <p:cNvPr id="29699" name="Title 1"/>
          <p:cNvSpPr>
            <a:spLocks noGrp="1"/>
          </p:cNvSpPr>
          <p:nvPr>
            <p:ph type="title" idx="4294967295"/>
          </p:nvPr>
        </p:nvSpPr>
        <p:spPr>
          <a:xfrm>
            <a:off x="654525" y="2875"/>
            <a:ext cx="8229600" cy="493713"/>
          </a:xfrm>
        </p:spPr>
        <p:txBody>
          <a:bodyPr/>
          <a:lstStyle/>
          <a:p>
            <a:pPr eaLnBrk="1" hangingPunct="1"/>
            <a:r>
              <a:rPr lang="fr-FR" altLang="en-US" sz="2800" b="1" dirty="0" smtClean="0">
                <a:solidFill>
                  <a:schemeClr val="bg1"/>
                </a:solidFill>
              </a:rPr>
              <a:t>Recommandations politiques</a:t>
            </a:r>
            <a:endParaRPr lang="fr-FR" altLang="en-US" sz="3500" dirty="0" smtClean="0">
              <a:solidFill>
                <a:schemeClr val="bg1"/>
              </a:solidFill>
              <a:latin typeface="Arial" charset="0"/>
            </a:endParaRPr>
          </a:p>
        </p:txBody>
      </p:sp>
      <p:sp>
        <p:nvSpPr>
          <p:cNvPr id="29700" name="Content Placeholder 2"/>
          <p:cNvSpPr txBox="1">
            <a:spLocks/>
          </p:cNvSpPr>
          <p:nvPr/>
        </p:nvSpPr>
        <p:spPr bwMode="auto">
          <a:xfrm>
            <a:off x="3846513" y="900112"/>
            <a:ext cx="4845050" cy="2389188"/>
          </a:xfrm>
          <a:prstGeom prst="rect">
            <a:avLst/>
          </a:prstGeom>
          <a:noFill/>
          <a:ln w="9525">
            <a:noFill/>
            <a:miter lim="800000"/>
            <a:headEnd/>
            <a:tailEnd/>
          </a:ln>
        </p:spPr>
        <p:txBody>
          <a:bodyPr/>
          <a:lstStyle/>
          <a:p>
            <a:pPr eaLnBrk="0" hangingPunct="0">
              <a:spcBef>
                <a:spcPts val="1200"/>
              </a:spcBef>
              <a:spcAft>
                <a:spcPts val="600"/>
              </a:spcAft>
              <a:buClr>
                <a:srgbClr val="7030A0"/>
              </a:buClr>
              <a:buFont typeface="Wingdings" pitchFamily="2" charset="2"/>
              <a:buNone/>
            </a:pPr>
            <a:r>
              <a:rPr lang="fr-FR" altLang="en-US" sz="3600" b="1" dirty="0" smtClean="0">
                <a:solidFill>
                  <a:srgbClr val="C92957"/>
                </a:solidFill>
                <a:latin typeface="Calibri" pitchFamily="34" charset="0"/>
              </a:rPr>
              <a:t>Choisir des incitations susceptibles de retenir les meilleurs enseignants</a:t>
            </a:r>
            <a:endParaRPr lang="fr-FR" altLang="en-US" sz="3600" dirty="0">
              <a:solidFill>
                <a:srgbClr val="C92957"/>
              </a:solidFill>
              <a:latin typeface="Calibri" pitchFamily="34" charset="0"/>
            </a:endParaRPr>
          </a:p>
        </p:txBody>
      </p:sp>
      <p:pic>
        <p:nvPicPr>
          <p:cNvPr id="29701" name="Content Placeholder 3"/>
          <p:cNvPicPr>
            <a:picLocks/>
          </p:cNvPicPr>
          <p:nvPr/>
        </p:nvPicPr>
        <p:blipFill>
          <a:blip r:embed="rId3" cstate="print"/>
          <a:srcRect/>
          <a:stretch>
            <a:fillRect/>
          </a:stretch>
        </p:blipFill>
        <p:spPr bwMode="auto">
          <a:xfrm>
            <a:off x="742950" y="495300"/>
            <a:ext cx="2773363" cy="279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
          <p:cNvSpPr>
            <a:spLocks noGrp="1"/>
          </p:cNvSpPr>
          <p:nvPr>
            <p:ph idx="1"/>
          </p:nvPr>
        </p:nvSpPr>
        <p:spPr>
          <a:xfrm>
            <a:off x="496888" y="1577975"/>
            <a:ext cx="8229600" cy="4525962"/>
          </a:xfrm>
        </p:spPr>
        <p:txBody>
          <a:bodyPr/>
          <a:lstStyle/>
          <a:p>
            <a:pPr marL="0" indent="0">
              <a:buNone/>
            </a:pPr>
            <a:r>
              <a:rPr lang="fr-FR" altLang="en-US" b="1" dirty="0" smtClean="0"/>
              <a:t>Des mesures doivent être prises pour lutter contre les fautes professionnelles des enseignants :</a:t>
            </a:r>
          </a:p>
          <a:p>
            <a:r>
              <a:rPr lang="fr-FR" altLang="en-US" dirty="0" smtClean="0"/>
              <a:t>lutter contre les violences sexuelles ;</a:t>
            </a:r>
          </a:p>
          <a:p>
            <a:r>
              <a:rPr lang="fr-FR" altLang="en-US" dirty="0" smtClean="0"/>
              <a:t>réduire l’absentéisme des enseignants ;</a:t>
            </a:r>
          </a:p>
          <a:p>
            <a:r>
              <a:rPr lang="fr-FR" altLang="en-US" dirty="0" smtClean="0"/>
              <a:t>interdire aux enseignants de donner des cours privés à leurs propres élèves.</a:t>
            </a:r>
          </a:p>
          <a:p>
            <a:endParaRPr lang="fr-FR" altLang="en-US" dirty="0" smtClean="0"/>
          </a:p>
        </p:txBody>
      </p:sp>
      <p:sp>
        <p:nvSpPr>
          <p:cNvPr id="31747" name="Title 1"/>
          <p:cNvSpPr txBox="1">
            <a:spLocks/>
          </p:cNvSpPr>
          <p:nvPr/>
        </p:nvSpPr>
        <p:spPr bwMode="auto">
          <a:xfrm>
            <a:off x="427990" y="-346075"/>
            <a:ext cx="8723313" cy="1143000"/>
          </a:xfrm>
          <a:prstGeom prst="rect">
            <a:avLst/>
          </a:prstGeom>
          <a:noFill/>
          <a:ln w="9525">
            <a:noFill/>
            <a:miter lim="800000"/>
            <a:headEnd/>
            <a:tailEnd/>
          </a:ln>
        </p:spPr>
        <p:txBody>
          <a:bodyPr anchor="ctr"/>
          <a:lstStyle/>
          <a:p>
            <a:r>
              <a:rPr lang="fr-FR" altLang="en-US" sz="2800" b="1" dirty="0" smtClean="0">
                <a:solidFill>
                  <a:schemeClr val="bg1"/>
                </a:solidFill>
                <a:latin typeface="Calibri" pitchFamily="34" charset="0"/>
              </a:rPr>
              <a:t>Renforcer la gouvernance des enseignants</a:t>
            </a:r>
            <a:endParaRPr lang="fr-FR" altLang="en-US" sz="2800" b="1"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1"/>
          <p:cNvSpPr>
            <a:spLocks noGrp="1"/>
          </p:cNvSpPr>
          <p:nvPr>
            <p:ph idx="1"/>
          </p:nvPr>
        </p:nvSpPr>
        <p:spPr>
          <a:xfrm>
            <a:off x="336549" y="1570038"/>
            <a:ext cx="8455025" cy="5202237"/>
          </a:xfrm>
        </p:spPr>
        <p:txBody>
          <a:bodyPr/>
          <a:lstStyle/>
          <a:p>
            <a:r>
              <a:rPr lang="fr-FR" altLang="en-US" sz="3000" dirty="0"/>
              <a:t>s</a:t>
            </a:r>
            <a:r>
              <a:rPr lang="fr-FR" altLang="en-US" sz="3000" dirty="0" smtClean="0"/>
              <a:t>outenir l’apprentissage </a:t>
            </a:r>
            <a:r>
              <a:rPr lang="fr-FR" altLang="en-US" sz="3000" dirty="0"/>
              <a:t>dispensé au bon </a:t>
            </a:r>
            <a:r>
              <a:rPr lang="fr-FR" altLang="en-US" sz="3000" dirty="0" smtClean="0"/>
              <a:t>rythme dès le plus jeune âge ;</a:t>
            </a:r>
          </a:p>
          <a:p>
            <a:r>
              <a:rPr lang="fr-FR" altLang="en-US" sz="3000" dirty="0" smtClean="0"/>
              <a:t>dispenser l’enseignement dans les langues appropriées ;</a:t>
            </a:r>
          </a:p>
          <a:p>
            <a:r>
              <a:rPr lang="fr-FR" altLang="en-US" sz="3000" dirty="0" smtClean="0"/>
              <a:t>favoriser l’inclusion par le biais des programmes ;</a:t>
            </a:r>
          </a:p>
          <a:p>
            <a:r>
              <a:rPr lang="fr-FR" altLang="en-US" sz="3000" dirty="0" smtClean="0"/>
              <a:t>proposer des programmes accélérés de la deuxième chance ;</a:t>
            </a:r>
          </a:p>
          <a:p>
            <a:r>
              <a:rPr lang="fr-FR" altLang="en-US" sz="3000" dirty="0" smtClean="0"/>
              <a:t>repérer et aider les élèves en difficulté grâce à l’évaluation en classe.</a:t>
            </a:r>
          </a:p>
        </p:txBody>
      </p:sp>
      <p:sp>
        <p:nvSpPr>
          <p:cNvPr id="32772" name="Title 1"/>
          <p:cNvSpPr txBox="1">
            <a:spLocks/>
          </p:cNvSpPr>
          <p:nvPr/>
        </p:nvSpPr>
        <p:spPr bwMode="auto">
          <a:xfrm>
            <a:off x="375050" y="-346075"/>
            <a:ext cx="8723313" cy="1143000"/>
          </a:xfrm>
          <a:prstGeom prst="rect">
            <a:avLst/>
          </a:prstGeom>
          <a:noFill/>
          <a:ln w="9525">
            <a:noFill/>
            <a:miter lim="800000"/>
            <a:headEnd/>
            <a:tailEnd/>
          </a:ln>
        </p:spPr>
        <p:txBody>
          <a:bodyPr anchor="ctr"/>
          <a:lstStyle/>
          <a:p>
            <a:r>
              <a:rPr lang="fr-FR" altLang="en-US" sz="2100" b="1" dirty="0" smtClean="0">
                <a:solidFill>
                  <a:schemeClr val="bg1"/>
                </a:solidFill>
                <a:latin typeface="Calibri" pitchFamily="34" charset="0"/>
              </a:rPr>
              <a:t>Proposer </a:t>
            </a:r>
            <a:r>
              <a:rPr lang="fr-FR" altLang="en-US" sz="2100" b="1" dirty="0">
                <a:solidFill>
                  <a:schemeClr val="bg1"/>
                </a:solidFill>
                <a:latin typeface="Calibri" pitchFamily="34" charset="0"/>
              </a:rPr>
              <a:t>des stratégies </a:t>
            </a:r>
            <a:r>
              <a:rPr lang="fr-FR" altLang="en-US" sz="2100" b="1" dirty="0" smtClean="0">
                <a:solidFill>
                  <a:schemeClr val="bg1"/>
                </a:solidFill>
                <a:latin typeface="Calibri" pitchFamily="34" charset="0"/>
              </a:rPr>
              <a:t>adaptées en matière de programmes et d’évaluation</a:t>
            </a:r>
            <a:endParaRPr lang="fr-FR" altLang="en-US" sz="2100" b="1" dirty="0">
              <a:solidFill>
                <a:schemeClr val="bg1"/>
              </a:solidFill>
              <a:latin typeface="Calibri" pitchFamily="34" charset="0"/>
            </a:endParaRPr>
          </a:p>
        </p:txBody>
      </p:sp>
      <p:sp>
        <p:nvSpPr>
          <p:cNvPr id="32774" name="TextBox 5"/>
          <p:cNvSpPr txBox="1">
            <a:spLocks noChangeArrowheads="1"/>
          </p:cNvSpPr>
          <p:nvPr/>
        </p:nvSpPr>
        <p:spPr bwMode="auto">
          <a:xfrm>
            <a:off x="452438" y="664438"/>
            <a:ext cx="8145462" cy="1138773"/>
          </a:xfrm>
          <a:prstGeom prst="rect">
            <a:avLst/>
          </a:prstGeom>
          <a:noFill/>
          <a:ln w="9525">
            <a:noFill/>
            <a:miter lim="800000"/>
            <a:headEnd/>
            <a:tailEnd/>
          </a:ln>
        </p:spPr>
        <p:txBody>
          <a:bodyPr>
            <a:spAutoFit/>
          </a:bodyPr>
          <a:lstStyle/>
          <a:p>
            <a:r>
              <a:rPr lang="fr-FR" altLang="en-US" sz="2500" b="1" dirty="0" smtClean="0"/>
              <a:t>Les responsables politiques doivent veiller à ce que des stratégies appuient les enseignants en vue de :</a:t>
            </a:r>
          </a:p>
          <a:p>
            <a:endParaRPr lang="fr-FR"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cid:E78C6854-939F-4C25-9D5C-341F18062B4A@home"/>
          <p:cNvPicPr>
            <a:picLocks noChangeAspect="1" noChangeArrowheads="1"/>
          </p:cNvPicPr>
          <p:nvPr/>
        </p:nvPicPr>
        <p:blipFill>
          <a:blip r:embed="rId3" r:link="rId4" cstate="print"/>
          <a:srcRect/>
          <a:stretch>
            <a:fillRect/>
          </a:stretch>
        </p:blipFill>
        <p:spPr bwMode="auto">
          <a:xfrm>
            <a:off x="1503363" y="511810"/>
            <a:ext cx="6526212" cy="6273800"/>
          </a:xfrm>
          <a:prstGeom prst="rect">
            <a:avLst/>
          </a:prstGeom>
          <a:noFill/>
          <a:ln w="9525">
            <a:solidFill>
              <a:schemeClr val="tx1"/>
            </a:solidFill>
            <a:miter lim="800000"/>
            <a:headEnd/>
            <a:tailEnd/>
          </a:ln>
        </p:spPr>
      </p:pic>
      <p:sp>
        <p:nvSpPr>
          <p:cNvPr id="3" name="Title 1"/>
          <p:cNvSpPr txBox="1">
            <a:spLocks/>
          </p:cNvSpPr>
          <p:nvPr/>
        </p:nvSpPr>
        <p:spPr bwMode="auto">
          <a:xfrm>
            <a:off x="417830" y="-216535"/>
            <a:ext cx="8723313" cy="891056"/>
          </a:xfrm>
          <a:prstGeom prst="rect">
            <a:avLst/>
          </a:prstGeom>
          <a:noFill/>
          <a:ln w="9525">
            <a:noFill/>
            <a:miter lim="800000"/>
            <a:headEnd/>
            <a:tailEnd/>
          </a:ln>
        </p:spPr>
        <p:txBody>
          <a:bodyPr anchor="ctr"/>
          <a:lstStyle/>
          <a:p>
            <a:r>
              <a:rPr lang="fr-FR" altLang="en-US" sz="2800" b="1" dirty="0" smtClean="0">
                <a:solidFill>
                  <a:schemeClr val="bg1"/>
                </a:solidFill>
                <a:latin typeface="Calibri" pitchFamily="34" charset="0"/>
              </a:rPr>
              <a:t>Faire contribuer les enseignants à la solution</a:t>
            </a:r>
            <a:endParaRPr lang="fr-FR" altLang="en-US" sz="2800" b="1" dirty="0">
              <a:solidFill>
                <a:schemeClr val="bg1"/>
              </a:solidFill>
              <a:latin typeface="Calibri" pitchFamily="34" charset="0"/>
            </a:endParaRPr>
          </a:p>
        </p:txBody>
      </p:sp>
      <p:sp>
        <p:nvSpPr>
          <p:cNvPr id="2" name="ZoneTexte 1"/>
          <p:cNvSpPr txBox="1"/>
          <p:nvPr/>
        </p:nvSpPr>
        <p:spPr>
          <a:xfrm>
            <a:off x="1693863" y="2705100"/>
            <a:ext cx="883920" cy="267184"/>
          </a:xfrm>
          <a:prstGeom prst="rect">
            <a:avLst/>
          </a:prstGeom>
          <a:solidFill>
            <a:schemeClr val="bg1"/>
          </a:solidFill>
          <a:scene3d>
            <a:camera prst="orthographicFront">
              <a:rot lat="21594000" lon="0" rev="1800000"/>
            </a:camera>
            <a:lightRig rig="threePt" dir="t"/>
          </a:scene3d>
          <a:sp3d/>
        </p:spPr>
        <p:txBody>
          <a:bodyPr wrap="square" lIns="0" tIns="36000" rIns="0" bIns="0" rtlCol="0">
            <a:spAutoFit/>
          </a:bodyPr>
          <a:lstStyle/>
          <a:p>
            <a:r>
              <a:rPr lang="fr-FR" sz="1500" b="1" dirty="0" smtClean="0">
                <a:solidFill>
                  <a:srgbClr val="AF014C"/>
                </a:solidFill>
                <a:latin typeface="Freestyle Script" panose="030804020302050B0404" pitchFamily="66" charset="0"/>
              </a:rPr>
              <a:t>RECRUTER</a:t>
            </a:r>
            <a:endParaRPr lang="fr-FR" sz="1500" b="1" dirty="0">
              <a:solidFill>
                <a:srgbClr val="AF014C"/>
              </a:solidFill>
              <a:latin typeface="Freestyle Script" panose="030804020302050B0404" pitchFamily="66" charset="0"/>
            </a:endParaRPr>
          </a:p>
        </p:txBody>
      </p:sp>
      <p:sp>
        <p:nvSpPr>
          <p:cNvPr id="6" name="ZoneTexte 5"/>
          <p:cNvSpPr txBox="1"/>
          <p:nvPr/>
        </p:nvSpPr>
        <p:spPr>
          <a:xfrm>
            <a:off x="5260340" y="605941"/>
            <a:ext cx="822960" cy="267184"/>
          </a:xfrm>
          <a:prstGeom prst="rect">
            <a:avLst/>
          </a:prstGeom>
          <a:solidFill>
            <a:schemeClr val="bg1"/>
          </a:solidFill>
          <a:scene3d>
            <a:camera prst="orthographicFront">
              <a:rot lat="21594000" lon="0" rev="1200000"/>
            </a:camera>
            <a:lightRig rig="threePt" dir="t"/>
          </a:scene3d>
          <a:sp3d/>
        </p:spPr>
        <p:txBody>
          <a:bodyPr wrap="square" lIns="0" tIns="36000" rIns="72000" bIns="0" rtlCol="0">
            <a:spAutoFit/>
          </a:bodyPr>
          <a:lstStyle/>
          <a:p>
            <a:r>
              <a:rPr lang="fr-FR" sz="1500" b="1" dirty="0" smtClean="0">
                <a:solidFill>
                  <a:srgbClr val="FFC000"/>
                </a:solidFill>
                <a:latin typeface="Freestyle Script" panose="030804020302050B0404" pitchFamily="66" charset="0"/>
              </a:rPr>
              <a:t>AFFECTER</a:t>
            </a:r>
            <a:endParaRPr lang="fr-FR" sz="1500" b="1" dirty="0">
              <a:solidFill>
                <a:srgbClr val="FFC000"/>
              </a:solidFill>
              <a:latin typeface="Freestyle Script" panose="030804020302050B0404" pitchFamily="66" charset="0"/>
            </a:endParaRPr>
          </a:p>
        </p:txBody>
      </p:sp>
      <p:sp>
        <p:nvSpPr>
          <p:cNvPr id="7" name="ZoneTexte 6"/>
          <p:cNvSpPr txBox="1"/>
          <p:nvPr/>
        </p:nvSpPr>
        <p:spPr>
          <a:xfrm>
            <a:off x="2777490" y="716673"/>
            <a:ext cx="681990" cy="267184"/>
          </a:xfrm>
          <a:prstGeom prst="rect">
            <a:avLst/>
          </a:prstGeom>
          <a:solidFill>
            <a:schemeClr val="bg1"/>
          </a:solidFill>
          <a:scene3d>
            <a:camera prst="orthographicFront">
              <a:rot lat="21594000" lon="0" rev="600000"/>
            </a:camera>
            <a:lightRig rig="threePt" dir="t"/>
          </a:scene3d>
          <a:sp3d/>
        </p:spPr>
        <p:txBody>
          <a:bodyPr wrap="square" lIns="0" tIns="36000" rIns="0" bIns="0" rtlCol="0">
            <a:spAutoFit/>
          </a:bodyPr>
          <a:lstStyle/>
          <a:p>
            <a:r>
              <a:rPr lang="fr-FR" sz="1500" b="1" dirty="0" smtClean="0">
                <a:solidFill>
                  <a:srgbClr val="D60093"/>
                </a:solidFill>
                <a:latin typeface="Freestyle Script" panose="030804020302050B0404" pitchFamily="66" charset="0"/>
              </a:rPr>
              <a:t>FORMER</a:t>
            </a:r>
            <a:endParaRPr lang="fr-FR" sz="1500" b="1" dirty="0">
              <a:solidFill>
                <a:srgbClr val="D60093"/>
              </a:solidFill>
              <a:latin typeface="Freestyle Script" panose="030804020302050B0404" pitchFamily="66" charset="0"/>
            </a:endParaRPr>
          </a:p>
        </p:txBody>
      </p:sp>
      <p:sp>
        <p:nvSpPr>
          <p:cNvPr id="8" name="ZoneTexte 7"/>
          <p:cNvSpPr txBox="1"/>
          <p:nvPr/>
        </p:nvSpPr>
        <p:spPr>
          <a:xfrm>
            <a:off x="5768023" y="2561348"/>
            <a:ext cx="883920" cy="267184"/>
          </a:xfrm>
          <a:prstGeom prst="rect">
            <a:avLst/>
          </a:prstGeom>
          <a:solidFill>
            <a:schemeClr val="bg1"/>
          </a:solidFill>
          <a:scene3d>
            <a:camera prst="orthographicFront">
              <a:rot lat="21594000" lon="0" rev="1800000"/>
            </a:camera>
            <a:lightRig rig="threePt" dir="t"/>
          </a:scene3d>
          <a:sp3d/>
        </p:spPr>
        <p:txBody>
          <a:bodyPr wrap="square" lIns="0" tIns="36000" rIns="0" bIns="0" rtlCol="0">
            <a:spAutoFit/>
          </a:bodyPr>
          <a:lstStyle/>
          <a:p>
            <a:r>
              <a:rPr lang="fr-FR" sz="1500" b="1" dirty="0" smtClean="0">
                <a:solidFill>
                  <a:srgbClr val="477D2F"/>
                </a:solidFill>
                <a:latin typeface="Freestyle Script" panose="030804020302050B0404" pitchFamily="66" charset="0"/>
              </a:rPr>
              <a:t>RETENIR</a:t>
            </a:r>
            <a:endParaRPr lang="fr-FR" sz="1500" b="1" dirty="0">
              <a:solidFill>
                <a:srgbClr val="477D2F"/>
              </a:solidFill>
              <a:latin typeface="Freestyle Script" panose="030804020302050B0404" pitchFamily="66" charset="0"/>
            </a:endParaRPr>
          </a:p>
        </p:txBody>
      </p:sp>
      <p:sp>
        <p:nvSpPr>
          <p:cNvPr id="9" name="Sous-titre 2"/>
          <p:cNvSpPr txBox="1">
            <a:spLocks/>
          </p:cNvSpPr>
          <p:nvPr/>
        </p:nvSpPr>
        <p:spPr bwMode="auto">
          <a:xfrm>
            <a:off x="2887980" y="5711190"/>
            <a:ext cx="1497330" cy="438150"/>
          </a:xfrm>
          <a:prstGeom prst="rect">
            <a:avLst/>
          </a:prstGeom>
          <a:solidFill>
            <a:srgbClr val="FFC000"/>
          </a:solidFill>
          <a:ln w="9525">
            <a:noFill/>
            <a:miter lim="800000"/>
            <a:headEnd/>
            <a:tailEnd/>
          </a:ln>
        </p:spPr>
        <p:txBody>
          <a:bodyPr vert="horz" wrap="square" lIns="0" tIns="0" rIns="0" bIns="0" numCol="1" anchor="t" anchorCtr="0" compatLnSpc="1">
            <a:prstTxWarp prst="textNoShape">
              <a:avLst/>
            </a:prstTxWarp>
          </a:bodyPr>
          <a:lstStyle>
            <a:lvl1pPr marL="0" indent="0" algn="ctr" rtl="0" eaLnBrk="0" fontAlgn="base" hangingPunct="0">
              <a:spcBef>
                <a:spcPts val="1200"/>
              </a:spcBef>
              <a:spcAft>
                <a:spcPct val="0"/>
              </a:spcAft>
              <a:buClr>
                <a:srgbClr val="7030A0"/>
              </a:buClr>
              <a:buFont typeface="Wingdings" pitchFamily="2" charset="2"/>
              <a:buNone/>
              <a:defRPr sz="3200">
                <a:solidFill>
                  <a:schemeClr val="tx1"/>
                </a:solidFill>
                <a:latin typeface="Calibri" pitchFamily="34" charset="0"/>
                <a:ea typeface="+mn-ea"/>
                <a:cs typeface="+mn-cs"/>
              </a:defRPr>
            </a:lvl1pPr>
            <a:lvl2pPr marL="457200" indent="0" algn="ctr" rtl="0" eaLnBrk="0" fontAlgn="base" hangingPunct="0">
              <a:spcBef>
                <a:spcPct val="20000"/>
              </a:spcBef>
              <a:spcAft>
                <a:spcPct val="0"/>
              </a:spcAft>
              <a:buClr>
                <a:srgbClr val="7030A0"/>
              </a:buClr>
              <a:buNone/>
              <a:defRPr sz="2800">
                <a:solidFill>
                  <a:schemeClr val="tx1"/>
                </a:solidFill>
                <a:latin typeface="Calibri" pitchFamily="34" charset="0"/>
              </a:defRPr>
            </a:lvl2pPr>
            <a:lvl3pPr marL="914400" indent="0" algn="ctr" rtl="0" eaLnBrk="0" fontAlgn="base" hangingPunct="0">
              <a:spcBef>
                <a:spcPct val="20000"/>
              </a:spcBef>
              <a:spcAft>
                <a:spcPct val="0"/>
              </a:spcAft>
              <a:buClr>
                <a:srgbClr val="7030A0"/>
              </a:buClr>
              <a:buNone/>
              <a:defRPr sz="2400">
                <a:solidFill>
                  <a:schemeClr val="tx1"/>
                </a:solidFill>
                <a:latin typeface="Calibri" pitchFamily="34" charset="0"/>
              </a:defRPr>
            </a:lvl3pPr>
            <a:lvl4pPr marL="1371600" indent="0" algn="ctr" rtl="0" eaLnBrk="0" fontAlgn="base" hangingPunct="0">
              <a:spcBef>
                <a:spcPct val="20000"/>
              </a:spcBef>
              <a:spcAft>
                <a:spcPct val="0"/>
              </a:spcAft>
              <a:buClr>
                <a:srgbClr val="7030A0"/>
              </a:buClr>
              <a:buNone/>
              <a:defRPr sz="2000">
                <a:solidFill>
                  <a:schemeClr val="tx1"/>
                </a:solidFill>
                <a:latin typeface="Calibri" pitchFamily="34" charset="0"/>
              </a:defRPr>
            </a:lvl4pPr>
            <a:lvl5pPr marL="1828800" indent="0" algn="ctr" rtl="0" eaLnBrk="0" fontAlgn="base" hangingPunct="0">
              <a:spcBef>
                <a:spcPct val="20000"/>
              </a:spcBef>
              <a:spcAft>
                <a:spcPct val="0"/>
              </a:spcAft>
              <a:buClr>
                <a:srgbClr val="7030A0"/>
              </a:buClr>
              <a:buNone/>
              <a:defRPr sz="2000">
                <a:solidFill>
                  <a:schemeClr val="tx1"/>
                </a:solidFill>
                <a:latin typeface="Calibri"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r>
              <a:rPr lang="fr-FR" sz="1400" b="1" spc="-50" dirty="0">
                <a:latin typeface="Freestyle Script" panose="030804020302050B0404" pitchFamily="66" charset="0"/>
              </a:rPr>
              <a:t>250 millions d’enfants n’apprennent pas les connaissances de </a:t>
            </a:r>
            <a:r>
              <a:rPr lang="fr-FR" sz="1400" b="1" spc="-50" dirty="0" smtClean="0">
                <a:latin typeface="Freestyle Script" panose="030804020302050B0404" pitchFamily="66" charset="0"/>
              </a:rPr>
              <a:t>base</a:t>
            </a:r>
            <a:endParaRPr lang="fr-FR" sz="1400" b="1" spc="-50" dirty="0">
              <a:latin typeface="Freestyle Script" panose="030804020302050B0404" pitchFamily="66" charset="0"/>
            </a:endParaRPr>
          </a:p>
        </p:txBody>
      </p:sp>
      <p:sp>
        <p:nvSpPr>
          <p:cNvPr id="10" name="Sous-titre 2"/>
          <p:cNvSpPr txBox="1">
            <a:spLocks/>
          </p:cNvSpPr>
          <p:nvPr/>
        </p:nvSpPr>
        <p:spPr bwMode="auto">
          <a:xfrm>
            <a:off x="5292091" y="5764530"/>
            <a:ext cx="1253490" cy="300990"/>
          </a:xfrm>
          <a:prstGeom prst="rect">
            <a:avLst/>
          </a:prstGeom>
          <a:solidFill>
            <a:srgbClr val="FFC000"/>
          </a:solidFill>
          <a:ln w="9525">
            <a:noFill/>
            <a:miter lim="800000"/>
            <a:headEnd/>
            <a:tailEnd/>
          </a:ln>
        </p:spPr>
        <p:txBody>
          <a:bodyPr vert="horz" wrap="square" lIns="0" tIns="0" rIns="0" bIns="0" numCol="1" anchor="t" anchorCtr="0" compatLnSpc="1">
            <a:prstTxWarp prst="textNoShape">
              <a:avLst/>
            </a:prstTxWarp>
          </a:bodyPr>
          <a:lstStyle>
            <a:lvl1pPr marL="0" indent="0" algn="ctr" rtl="0" eaLnBrk="0" fontAlgn="base" hangingPunct="0">
              <a:spcBef>
                <a:spcPts val="1200"/>
              </a:spcBef>
              <a:spcAft>
                <a:spcPct val="0"/>
              </a:spcAft>
              <a:buClr>
                <a:srgbClr val="7030A0"/>
              </a:buClr>
              <a:buFont typeface="Wingdings" pitchFamily="2" charset="2"/>
              <a:buNone/>
              <a:defRPr sz="3200">
                <a:solidFill>
                  <a:schemeClr val="tx1"/>
                </a:solidFill>
                <a:latin typeface="Calibri" pitchFamily="34" charset="0"/>
                <a:ea typeface="+mn-ea"/>
                <a:cs typeface="+mn-cs"/>
              </a:defRPr>
            </a:lvl1pPr>
            <a:lvl2pPr marL="457200" indent="0" algn="ctr" rtl="0" eaLnBrk="0" fontAlgn="base" hangingPunct="0">
              <a:spcBef>
                <a:spcPct val="20000"/>
              </a:spcBef>
              <a:spcAft>
                <a:spcPct val="0"/>
              </a:spcAft>
              <a:buClr>
                <a:srgbClr val="7030A0"/>
              </a:buClr>
              <a:buNone/>
              <a:defRPr sz="2800">
                <a:solidFill>
                  <a:schemeClr val="tx1"/>
                </a:solidFill>
                <a:latin typeface="Calibri" pitchFamily="34" charset="0"/>
              </a:defRPr>
            </a:lvl2pPr>
            <a:lvl3pPr marL="914400" indent="0" algn="ctr" rtl="0" eaLnBrk="0" fontAlgn="base" hangingPunct="0">
              <a:spcBef>
                <a:spcPct val="20000"/>
              </a:spcBef>
              <a:spcAft>
                <a:spcPct val="0"/>
              </a:spcAft>
              <a:buClr>
                <a:srgbClr val="7030A0"/>
              </a:buClr>
              <a:buNone/>
              <a:defRPr sz="2400">
                <a:solidFill>
                  <a:schemeClr val="tx1"/>
                </a:solidFill>
                <a:latin typeface="Calibri" pitchFamily="34" charset="0"/>
              </a:defRPr>
            </a:lvl3pPr>
            <a:lvl4pPr marL="1371600" indent="0" algn="ctr" rtl="0" eaLnBrk="0" fontAlgn="base" hangingPunct="0">
              <a:spcBef>
                <a:spcPct val="20000"/>
              </a:spcBef>
              <a:spcAft>
                <a:spcPct val="0"/>
              </a:spcAft>
              <a:buClr>
                <a:srgbClr val="7030A0"/>
              </a:buClr>
              <a:buNone/>
              <a:defRPr sz="2000">
                <a:solidFill>
                  <a:schemeClr val="tx1"/>
                </a:solidFill>
                <a:latin typeface="Calibri" pitchFamily="34" charset="0"/>
              </a:defRPr>
            </a:lvl4pPr>
            <a:lvl5pPr marL="1828800" indent="0" algn="ctr" rtl="0" eaLnBrk="0" fontAlgn="base" hangingPunct="0">
              <a:spcBef>
                <a:spcPct val="20000"/>
              </a:spcBef>
              <a:spcAft>
                <a:spcPct val="0"/>
              </a:spcAft>
              <a:buClr>
                <a:srgbClr val="7030A0"/>
              </a:buClr>
              <a:buNone/>
              <a:defRPr sz="2000">
                <a:solidFill>
                  <a:schemeClr val="tx1"/>
                </a:solidFill>
                <a:latin typeface="Calibri"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a:r>
              <a:rPr lang="fr-FR" sz="1300" b="1" spc="-40" dirty="0">
                <a:latin typeface="Freestyle Script" panose="030804020302050B0404" pitchFamily="66" charset="0"/>
              </a:rPr>
              <a:t>L’objectif : que tous les enfants </a:t>
            </a:r>
            <a:r>
              <a:rPr lang="fr-FR" sz="1300" b="1" spc="-40" dirty="0" smtClean="0">
                <a:latin typeface="Freestyle Script" panose="030804020302050B0404" pitchFamily="66" charset="0"/>
              </a:rPr>
              <a:t/>
            </a:r>
            <a:br>
              <a:rPr lang="fr-FR" sz="1300" b="1" spc="-40" dirty="0" smtClean="0">
                <a:latin typeface="Freestyle Script" panose="030804020302050B0404" pitchFamily="66" charset="0"/>
              </a:rPr>
            </a:br>
            <a:r>
              <a:rPr lang="fr-FR" sz="1300" b="1" spc="-40" dirty="0" smtClean="0">
                <a:latin typeface="Freestyle Script" panose="030804020302050B0404" pitchFamily="66" charset="0"/>
              </a:rPr>
              <a:t>soient </a:t>
            </a:r>
            <a:r>
              <a:rPr lang="fr-FR" sz="1300" b="1" spc="-40" dirty="0">
                <a:latin typeface="Freestyle Script" panose="030804020302050B0404" pitchFamily="66" charset="0"/>
              </a:rPr>
              <a:t>scolarisés et formés</a:t>
            </a:r>
          </a:p>
        </p:txBody>
      </p:sp>
      <p:sp>
        <p:nvSpPr>
          <p:cNvPr id="11" name="Sous-titre 2"/>
          <p:cNvSpPr txBox="1">
            <a:spLocks/>
          </p:cNvSpPr>
          <p:nvPr/>
        </p:nvSpPr>
        <p:spPr bwMode="auto">
          <a:xfrm>
            <a:off x="6495733" y="5928360"/>
            <a:ext cx="956628" cy="220980"/>
          </a:xfrm>
          <a:prstGeom prst="rect">
            <a:avLst/>
          </a:prstGeom>
          <a:solidFill>
            <a:srgbClr val="FFC000"/>
          </a:solidFill>
          <a:ln w="9525">
            <a:noFill/>
            <a:miter lim="800000"/>
            <a:headEnd/>
            <a:tailEnd/>
          </a:ln>
        </p:spPr>
        <p:txBody>
          <a:bodyPr vert="horz" wrap="square" lIns="0" tIns="0" rIns="0" bIns="0" numCol="1" anchor="t" anchorCtr="0" compatLnSpc="1">
            <a:prstTxWarp prst="textNoShape">
              <a:avLst/>
            </a:prstTxWarp>
          </a:bodyPr>
          <a:lstStyle>
            <a:lvl1pPr marL="0" indent="0" algn="ctr" rtl="0" eaLnBrk="0" fontAlgn="base" hangingPunct="0">
              <a:spcBef>
                <a:spcPts val="1200"/>
              </a:spcBef>
              <a:spcAft>
                <a:spcPct val="0"/>
              </a:spcAft>
              <a:buClr>
                <a:srgbClr val="7030A0"/>
              </a:buClr>
              <a:buFont typeface="Wingdings" pitchFamily="2" charset="2"/>
              <a:buNone/>
              <a:defRPr sz="3200">
                <a:solidFill>
                  <a:schemeClr val="tx1"/>
                </a:solidFill>
                <a:latin typeface="Calibri" pitchFamily="34" charset="0"/>
                <a:ea typeface="+mn-ea"/>
                <a:cs typeface="+mn-cs"/>
              </a:defRPr>
            </a:lvl1pPr>
            <a:lvl2pPr marL="457200" indent="0" algn="ctr" rtl="0" eaLnBrk="0" fontAlgn="base" hangingPunct="0">
              <a:spcBef>
                <a:spcPct val="20000"/>
              </a:spcBef>
              <a:spcAft>
                <a:spcPct val="0"/>
              </a:spcAft>
              <a:buClr>
                <a:srgbClr val="7030A0"/>
              </a:buClr>
              <a:buNone/>
              <a:defRPr sz="2800">
                <a:solidFill>
                  <a:schemeClr val="tx1"/>
                </a:solidFill>
                <a:latin typeface="Calibri" pitchFamily="34" charset="0"/>
              </a:defRPr>
            </a:lvl2pPr>
            <a:lvl3pPr marL="914400" indent="0" algn="ctr" rtl="0" eaLnBrk="0" fontAlgn="base" hangingPunct="0">
              <a:spcBef>
                <a:spcPct val="20000"/>
              </a:spcBef>
              <a:spcAft>
                <a:spcPct val="0"/>
              </a:spcAft>
              <a:buClr>
                <a:srgbClr val="7030A0"/>
              </a:buClr>
              <a:buNone/>
              <a:defRPr sz="2400">
                <a:solidFill>
                  <a:schemeClr val="tx1"/>
                </a:solidFill>
                <a:latin typeface="Calibri" pitchFamily="34" charset="0"/>
              </a:defRPr>
            </a:lvl3pPr>
            <a:lvl4pPr marL="1371600" indent="0" algn="ctr" rtl="0" eaLnBrk="0" fontAlgn="base" hangingPunct="0">
              <a:spcBef>
                <a:spcPct val="20000"/>
              </a:spcBef>
              <a:spcAft>
                <a:spcPct val="0"/>
              </a:spcAft>
              <a:buClr>
                <a:srgbClr val="7030A0"/>
              </a:buClr>
              <a:buNone/>
              <a:defRPr sz="2000">
                <a:solidFill>
                  <a:schemeClr val="tx1"/>
                </a:solidFill>
                <a:latin typeface="Calibri" pitchFamily="34" charset="0"/>
              </a:defRPr>
            </a:lvl4pPr>
            <a:lvl5pPr marL="1828800" indent="0" algn="ctr" rtl="0" eaLnBrk="0" fontAlgn="base" hangingPunct="0">
              <a:spcBef>
                <a:spcPct val="20000"/>
              </a:spcBef>
              <a:spcAft>
                <a:spcPct val="0"/>
              </a:spcAft>
              <a:buClr>
                <a:srgbClr val="7030A0"/>
              </a:buClr>
              <a:buNone/>
              <a:defRPr sz="2000">
                <a:solidFill>
                  <a:schemeClr val="tx1"/>
                </a:solidFill>
                <a:latin typeface="Calibri"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a:r>
              <a:rPr lang="fr-FR" sz="1300" b="1" spc="-40" dirty="0" smtClean="0">
                <a:latin typeface="Freestyle Script" panose="030804020302050B0404" pitchFamily="66" charset="0"/>
              </a:rPr>
              <a:t/>
            </a:r>
            <a:br>
              <a:rPr lang="fr-FR" sz="1300" b="1" spc="-40" dirty="0" smtClean="0">
                <a:latin typeface="Freestyle Script" panose="030804020302050B0404" pitchFamily="66" charset="0"/>
              </a:rPr>
            </a:br>
            <a:endParaRPr lang="fr-FR" sz="1300" b="1" spc="-40" dirty="0">
              <a:latin typeface="Freestyle Script" panose="030804020302050B0404" pitchFamily="66" charset="0"/>
            </a:endParaRPr>
          </a:p>
        </p:txBody>
      </p:sp>
      <p:sp>
        <p:nvSpPr>
          <p:cNvPr id="12" name="Sous-titre 2"/>
          <p:cNvSpPr txBox="1">
            <a:spLocks/>
          </p:cNvSpPr>
          <p:nvPr/>
        </p:nvSpPr>
        <p:spPr bwMode="auto">
          <a:xfrm>
            <a:off x="2135824" y="6149340"/>
            <a:ext cx="5142800" cy="636270"/>
          </a:xfrm>
          <a:prstGeom prst="rect">
            <a:avLst/>
          </a:prstGeom>
          <a:solidFill>
            <a:schemeClr val="bg1"/>
          </a:solidFill>
          <a:ln w="9525">
            <a:noFill/>
            <a:miter lim="800000"/>
            <a:headEnd/>
            <a:tailEnd/>
          </a:ln>
        </p:spPr>
        <p:txBody>
          <a:bodyPr vert="horz" wrap="square" lIns="0" tIns="72000" rIns="0" bIns="0" numCol="1" anchor="t" anchorCtr="0" compatLnSpc="1">
            <a:prstTxWarp prst="textNoShape">
              <a:avLst/>
            </a:prstTxWarp>
          </a:bodyPr>
          <a:lstStyle>
            <a:lvl1pPr marL="0" indent="0" algn="ctr" rtl="0" eaLnBrk="0" fontAlgn="base" hangingPunct="0">
              <a:spcBef>
                <a:spcPts val="1200"/>
              </a:spcBef>
              <a:spcAft>
                <a:spcPct val="0"/>
              </a:spcAft>
              <a:buClr>
                <a:srgbClr val="7030A0"/>
              </a:buClr>
              <a:buFont typeface="Wingdings" pitchFamily="2" charset="2"/>
              <a:buNone/>
              <a:defRPr sz="3200">
                <a:solidFill>
                  <a:schemeClr val="tx1"/>
                </a:solidFill>
                <a:latin typeface="Calibri" pitchFamily="34" charset="0"/>
                <a:ea typeface="+mn-ea"/>
                <a:cs typeface="+mn-cs"/>
              </a:defRPr>
            </a:lvl1pPr>
            <a:lvl2pPr marL="457200" indent="0" algn="ctr" rtl="0" eaLnBrk="0" fontAlgn="base" hangingPunct="0">
              <a:spcBef>
                <a:spcPct val="20000"/>
              </a:spcBef>
              <a:spcAft>
                <a:spcPct val="0"/>
              </a:spcAft>
              <a:buClr>
                <a:srgbClr val="7030A0"/>
              </a:buClr>
              <a:buNone/>
              <a:defRPr sz="2800">
                <a:solidFill>
                  <a:schemeClr val="tx1"/>
                </a:solidFill>
                <a:latin typeface="Calibri" pitchFamily="34" charset="0"/>
              </a:defRPr>
            </a:lvl2pPr>
            <a:lvl3pPr marL="914400" indent="0" algn="ctr" rtl="0" eaLnBrk="0" fontAlgn="base" hangingPunct="0">
              <a:spcBef>
                <a:spcPct val="20000"/>
              </a:spcBef>
              <a:spcAft>
                <a:spcPct val="0"/>
              </a:spcAft>
              <a:buClr>
                <a:srgbClr val="7030A0"/>
              </a:buClr>
              <a:buNone/>
              <a:defRPr sz="2400">
                <a:solidFill>
                  <a:schemeClr val="tx1"/>
                </a:solidFill>
                <a:latin typeface="Calibri" pitchFamily="34" charset="0"/>
              </a:defRPr>
            </a:lvl3pPr>
            <a:lvl4pPr marL="1371600" indent="0" algn="ctr" rtl="0" eaLnBrk="0" fontAlgn="base" hangingPunct="0">
              <a:spcBef>
                <a:spcPct val="20000"/>
              </a:spcBef>
              <a:spcAft>
                <a:spcPct val="0"/>
              </a:spcAft>
              <a:buClr>
                <a:srgbClr val="7030A0"/>
              </a:buClr>
              <a:buNone/>
              <a:defRPr sz="2000">
                <a:solidFill>
                  <a:schemeClr val="tx1"/>
                </a:solidFill>
                <a:latin typeface="Calibri" pitchFamily="34" charset="0"/>
              </a:defRPr>
            </a:lvl4pPr>
            <a:lvl5pPr marL="1828800" indent="0" algn="ctr" rtl="0" eaLnBrk="0" fontAlgn="base" hangingPunct="0">
              <a:spcBef>
                <a:spcPct val="20000"/>
              </a:spcBef>
              <a:spcAft>
                <a:spcPct val="0"/>
              </a:spcAft>
              <a:buClr>
                <a:srgbClr val="7030A0"/>
              </a:buClr>
              <a:buNone/>
              <a:defRPr sz="2000">
                <a:solidFill>
                  <a:schemeClr val="tx1"/>
                </a:solidFill>
                <a:latin typeface="Calibri"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r>
              <a:rPr lang="fr-FR" sz="1700" spc="-50" dirty="0" smtClean="0">
                <a:solidFill>
                  <a:srgbClr val="632B8D"/>
                </a:solidFill>
                <a:latin typeface="Freestyle Script" panose="030804020302050B0404" pitchFamily="66" charset="0"/>
              </a:rPr>
              <a:t>L</a:t>
            </a:r>
            <a:r>
              <a:rPr lang="fr-FR" sz="1700" b="1" dirty="0" smtClean="0">
                <a:solidFill>
                  <a:srgbClr val="632B8D"/>
                </a:solidFill>
                <a:latin typeface="Freestyle Script" panose="030804020302050B0404" pitchFamily="66" charset="0"/>
              </a:rPr>
              <a:t>ES RESPONSABLES POLITIQUES DOIVENT SOUTENIR LES ENSEIGNANTS </a:t>
            </a:r>
            <a:br>
              <a:rPr lang="fr-FR" sz="1700" b="1" dirty="0" smtClean="0">
                <a:solidFill>
                  <a:srgbClr val="632B8D"/>
                </a:solidFill>
                <a:latin typeface="Freestyle Script" panose="030804020302050B0404" pitchFamily="66" charset="0"/>
              </a:rPr>
            </a:br>
            <a:r>
              <a:rPr lang="fr-FR" sz="1700" b="1" dirty="0" smtClean="0">
                <a:solidFill>
                  <a:srgbClr val="632B8D"/>
                </a:solidFill>
                <a:latin typeface="Freestyle Script" panose="030804020302050B0404" pitchFamily="66" charset="0"/>
              </a:rPr>
              <a:t>POUR METTRE FIN À  LA CRISE DE L’APPRENTISSAGE</a:t>
            </a:r>
            <a:endParaRPr lang="fr-FR" sz="1700" b="1" dirty="0">
              <a:solidFill>
                <a:srgbClr val="632B8D"/>
              </a:solidFill>
              <a:latin typeface="Freestyle Script" panose="030804020302050B0404"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500063" y="0"/>
            <a:ext cx="82296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82500" lnSpcReduction="10000"/>
          </a:bodyPr>
          <a:lstStyle>
            <a:lvl1pPr algn="l" rtl="0" eaLnBrk="0" fontAlgn="base" hangingPunct="0">
              <a:spcBef>
                <a:spcPct val="0"/>
              </a:spcBef>
              <a:spcAft>
                <a:spcPct val="0"/>
              </a:spcAft>
              <a:defRPr sz="3200">
                <a:solidFill>
                  <a:schemeClr val="tx2"/>
                </a:solidFill>
                <a:latin typeface="Calibri" pitchFamily="34" charset="0"/>
                <a:ea typeface="+mj-ea"/>
                <a:cs typeface="+mj-cs"/>
              </a:defRPr>
            </a:lvl1pPr>
            <a:lvl2pPr algn="l" rtl="0" eaLnBrk="0" fontAlgn="base" hangingPunct="0">
              <a:spcBef>
                <a:spcPct val="0"/>
              </a:spcBef>
              <a:spcAft>
                <a:spcPct val="0"/>
              </a:spcAft>
              <a:defRPr sz="3200">
                <a:solidFill>
                  <a:schemeClr val="tx2"/>
                </a:solidFill>
                <a:latin typeface="Calibri" pitchFamily="34" charset="0"/>
              </a:defRPr>
            </a:lvl2pPr>
            <a:lvl3pPr algn="l" rtl="0" eaLnBrk="0" fontAlgn="base" hangingPunct="0">
              <a:spcBef>
                <a:spcPct val="0"/>
              </a:spcBef>
              <a:spcAft>
                <a:spcPct val="0"/>
              </a:spcAft>
              <a:defRPr sz="3200">
                <a:solidFill>
                  <a:schemeClr val="tx2"/>
                </a:solidFill>
                <a:latin typeface="Calibri" pitchFamily="34" charset="0"/>
              </a:defRPr>
            </a:lvl3pPr>
            <a:lvl4pPr algn="l" rtl="0" eaLnBrk="0" fontAlgn="base" hangingPunct="0">
              <a:spcBef>
                <a:spcPct val="0"/>
              </a:spcBef>
              <a:spcAft>
                <a:spcPct val="0"/>
              </a:spcAft>
              <a:defRPr sz="3200">
                <a:solidFill>
                  <a:schemeClr val="tx2"/>
                </a:solidFill>
                <a:latin typeface="Calibri" pitchFamily="34" charset="0"/>
              </a:defRPr>
            </a:lvl4pPr>
            <a:lvl5pPr algn="l" rtl="0" eaLnBrk="0" fontAlgn="base" hangingPunct="0">
              <a:spcBef>
                <a:spcPct val="0"/>
              </a:spcBef>
              <a:spcAft>
                <a:spcPct val="0"/>
              </a:spcAft>
              <a:defRPr sz="32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fr-FR" b="1" kern="0" dirty="0" smtClean="0">
                <a:solidFill>
                  <a:schemeClr val="bg1"/>
                </a:solidFill>
              </a:rPr>
              <a:t>Les objectifs de l’EPT ne seront pas atteints d’ici à 2015</a:t>
            </a:r>
            <a:endParaRPr lang="fr-FR" kern="0" dirty="0">
              <a:solidFill>
                <a:schemeClr val="bg1"/>
              </a:solidFill>
            </a:endParaRPr>
          </a:p>
        </p:txBody>
      </p:sp>
      <p:sp>
        <p:nvSpPr>
          <p:cNvPr id="4" name="Goal 2"/>
          <p:cNvSpPr txBox="1"/>
          <p:nvPr/>
        </p:nvSpPr>
        <p:spPr>
          <a:xfrm>
            <a:off x="425631" y="3544384"/>
            <a:ext cx="8612039" cy="3493264"/>
          </a:xfrm>
          <a:prstGeom prst="rect">
            <a:avLst/>
          </a:prstGeom>
          <a:noFill/>
        </p:spPr>
        <p:txBody>
          <a:bodyPr wrap="square" rtlCol="0">
            <a:spAutoFit/>
          </a:bodyPr>
          <a:lstStyle/>
          <a:p>
            <a:pPr eaLnBrk="0" hangingPunct="0">
              <a:spcBef>
                <a:spcPts val="1200"/>
              </a:spcBef>
              <a:spcAft>
                <a:spcPts val="600"/>
              </a:spcAft>
              <a:buClr>
                <a:srgbClr val="7030A0"/>
              </a:buClr>
            </a:pPr>
            <a:r>
              <a:rPr lang="fr-FR" sz="2800" b="1" dirty="0" smtClean="0">
                <a:solidFill>
                  <a:srgbClr val="C92957"/>
                </a:solidFill>
                <a:latin typeface="Calibri" pitchFamily="34" charset="0"/>
                <a:cs typeface="+mn-cs"/>
              </a:rPr>
              <a:t>Objectif 2 : </a:t>
            </a:r>
            <a:r>
              <a:rPr lang="fr-FR" sz="2800" b="1" dirty="0" smtClean="0">
                <a:latin typeface="Calibri" pitchFamily="34" charset="0"/>
                <a:cs typeface="+mn-cs"/>
              </a:rPr>
              <a:t>Enseignement primaire universel</a:t>
            </a:r>
            <a:endParaRPr lang="fr-FR" altLang="en-US" sz="2800" b="1" dirty="0" smtClean="0">
              <a:latin typeface="Calibri" pitchFamily="34" charset="0"/>
              <a:cs typeface="+mn-cs"/>
            </a:endParaRPr>
          </a:p>
          <a:p>
            <a:pPr marL="342900" indent="-342900" eaLnBrk="0" hangingPunct="0">
              <a:spcBef>
                <a:spcPts val="600"/>
              </a:spcBef>
              <a:spcAft>
                <a:spcPts val="600"/>
              </a:spcAft>
              <a:buClr>
                <a:srgbClr val="7030A0"/>
              </a:buClr>
              <a:buFont typeface="Wingdings" pitchFamily="2" charset="2"/>
              <a:buChar char="§"/>
            </a:pPr>
            <a:r>
              <a:rPr lang="fr-FR" sz="2800" dirty="0" smtClean="0">
                <a:solidFill>
                  <a:srgbClr val="C92957"/>
                </a:solidFill>
                <a:latin typeface="Calibri" pitchFamily="34" charset="0"/>
                <a:cs typeface="+mn-cs"/>
              </a:rPr>
              <a:t>57 millions </a:t>
            </a:r>
            <a:r>
              <a:rPr lang="fr-FR" sz="2800" dirty="0" smtClean="0">
                <a:latin typeface="Calibri" pitchFamily="34" charset="0"/>
                <a:cs typeface="+mn-cs"/>
              </a:rPr>
              <a:t>d’enfants, </a:t>
            </a:r>
            <a:r>
              <a:rPr lang="fr-FR" sz="2800" dirty="0">
                <a:latin typeface="Calibri" pitchFamily="34" charset="0"/>
                <a:cs typeface="+mn-cs"/>
              </a:rPr>
              <a:t>dont la moitié vit dans </a:t>
            </a:r>
            <a:r>
              <a:rPr lang="fr-FR" sz="2800" dirty="0" smtClean="0">
                <a:latin typeface="Calibri" pitchFamily="34" charset="0"/>
                <a:cs typeface="+mn-cs"/>
              </a:rPr>
              <a:t>un pays touché </a:t>
            </a:r>
            <a:r>
              <a:rPr lang="fr-FR" sz="2800" dirty="0">
                <a:latin typeface="Calibri" pitchFamily="34" charset="0"/>
                <a:cs typeface="+mn-cs"/>
              </a:rPr>
              <a:t>par un </a:t>
            </a:r>
            <a:r>
              <a:rPr lang="fr-FR" sz="2800" dirty="0" smtClean="0">
                <a:latin typeface="Calibri" pitchFamily="34" charset="0"/>
                <a:cs typeface="+mn-cs"/>
              </a:rPr>
              <a:t>conflit, ne sont pas scolarisés ; </a:t>
            </a:r>
          </a:p>
          <a:p>
            <a:pPr marL="342900" indent="-342900" eaLnBrk="0" hangingPunct="0">
              <a:spcBef>
                <a:spcPts val="600"/>
              </a:spcBef>
              <a:spcAft>
                <a:spcPts val="600"/>
              </a:spcAft>
              <a:buClr>
                <a:srgbClr val="7030A0"/>
              </a:buClr>
              <a:buFont typeface="Wingdings" pitchFamily="2" charset="2"/>
              <a:buChar char="§"/>
            </a:pPr>
            <a:r>
              <a:rPr lang="fr-FR" sz="2800" dirty="0" smtClean="0">
                <a:latin typeface="Calibri" pitchFamily="34" charset="0"/>
                <a:cs typeface="+mn-cs"/>
              </a:rPr>
              <a:t>en Afrique subsaharienne, seules </a:t>
            </a:r>
            <a:r>
              <a:rPr lang="fr-FR" sz="2800" dirty="0" smtClean="0">
                <a:solidFill>
                  <a:srgbClr val="CC3300"/>
                </a:solidFill>
                <a:latin typeface="Calibri" pitchFamily="34" charset="0"/>
                <a:cs typeface="+mn-cs"/>
              </a:rPr>
              <a:t>23 %</a:t>
            </a:r>
            <a:r>
              <a:rPr lang="fr-FR" sz="2800" dirty="0" smtClean="0">
                <a:latin typeface="Calibri" pitchFamily="34" charset="0"/>
                <a:cs typeface="+mn-cs"/>
              </a:rPr>
              <a:t> des filles pauvres issues de zones rurales achèvent l’enseignement primaire. </a:t>
            </a:r>
          </a:p>
          <a:p>
            <a:pPr eaLnBrk="0" hangingPunct="0">
              <a:spcAft>
                <a:spcPts val="600"/>
              </a:spcAft>
              <a:buClr>
                <a:srgbClr val="7030A0"/>
              </a:buClr>
              <a:buFont typeface="Wingdings" pitchFamily="2" charset="2"/>
            </a:pPr>
            <a:endParaRPr lang="fr-FR" sz="2800" b="1" dirty="0">
              <a:solidFill>
                <a:srgbClr val="C92957"/>
              </a:solidFill>
              <a:latin typeface="Calibri" pitchFamily="34" charset="0"/>
              <a:cs typeface="+mn-cs"/>
            </a:endParaRPr>
          </a:p>
        </p:txBody>
      </p:sp>
      <p:sp>
        <p:nvSpPr>
          <p:cNvPr id="6" name="Goal 1"/>
          <p:cNvSpPr txBox="1"/>
          <p:nvPr/>
        </p:nvSpPr>
        <p:spPr>
          <a:xfrm>
            <a:off x="425630" y="737189"/>
            <a:ext cx="8612039" cy="2908489"/>
          </a:xfrm>
          <a:prstGeom prst="rect">
            <a:avLst/>
          </a:prstGeom>
          <a:noFill/>
        </p:spPr>
        <p:txBody>
          <a:bodyPr wrap="square" rtlCol="0">
            <a:spAutoFit/>
          </a:bodyPr>
          <a:lstStyle/>
          <a:p>
            <a:pPr marL="0" indent="0">
              <a:buNone/>
            </a:pPr>
            <a:r>
              <a:rPr lang="fr-FR" altLang="en-US" sz="2800" b="1" dirty="0" smtClean="0">
                <a:solidFill>
                  <a:srgbClr val="C92957"/>
                </a:solidFill>
                <a:latin typeface="Calibri" pitchFamily="34" charset="0"/>
                <a:cs typeface="+mn-cs"/>
              </a:rPr>
              <a:t>Objectif 1 :</a:t>
            </a:r>
            <a:r>
              <a:rPr lang="fr-FR" sz="2800" b="1" dirty="0" smtClean="0">
                <a:solidFill>
                  <a:srgbClr val="C92957"/>
                </a:solidFill>
                <a:latin typeface="Calibri" pitchFamily="34" charset="0"/>
                <a:cs typeface="+mn-cs"/>
              </a:rPr>
              <a:t> </a:t>
            </a:r>
            <a:r>
              <a:rPr lang="fr-FR" sz="2800" b="1" dirty="0" smtClean="0">
                <a:latin typeface="Calibri" pitchFamily="34" charset="0"/>
                <a:cs typeface="+mn-cs"/>
              </a:rPr>
              <a:t>Éducation et protection de la petite enfance</a:t>
            </a:r>
          </a:p>
          <a:p>
            <a:pPr marL="342900" indent="-342900" eaLnBrk="0" hangingPunct="0">
              <a:spcBef>
                <a:spcPts val="600"/>
              </a:spcBef>
              <a:spcAft>
                <a:spcPts val="600"/>
              </a:spcAft>
              <a:buClr>
                <a:srgbClr val="7030A0"/>
              </a:buClr>
              <a:buFont typeface="Wingdings" pitchFamily="2" charset="2"/>
              <a:buChar char="§"/>
            </a:pPr>
            <a:r>
              <a:rPr lang="fr-FR" sz="2800" dirty="0" smtClean="0">
                <a:solidFill>
                  <a:srgbClr val="C92957"/>
                </a:solidFill>
                <a:latin typeface="Calibri" pitchFamily="34" charset="0"/>
                <a:cs typeface="+mn-cs"/>
              </a:rPr>
              <a:t>1 enfant sur 4 </a:t>
            </a:r>
            <a:r>
              <a:rPr lang="fr-FR" sz="2800" dirty="0" smtClean="0">
                <a:latin typeface="Calibri" pitchFamily="34" charset="0"/>
                <a:cs typeface="+mn-cs"/>
              </a:rPr>
              <a:t>de moins de cinq ans souffre d’un retard de croissance dû à la malnutrition ; </a:t>
            </a:r>
          </a:p>
          <a:p>
            <a:pPr marL="342900" indent="-342900" eaLnBrk="0" hangingPunct="0">
              <a:spcBef>
                <a:spcPts val="600"/>
              </a:spcBef>
              <a:spcAft>
                <a:spcPts val="600"/>
              </a:spcAft>
              <a:buClr>
                <a:srgbClr val="7030A0"/>
              </a:buClr>
              <a:buFont typeface="Wingdings" pitchFamily="2" charset="2"/>
              <a:buChar char="§"/>
            </a:pPr>
            <a:r>
              <a:rPr lang="fr-FR" sz="2800" dirty="0" smtClean="0">
                <a:solidFill>
                  <a:srgbClr val="000000"/>
                </a:solidFill>
                <a:latin typeface="Calibri" pitchFamily="34" charset="0"/>
                <a:cs typeface="+mn-cs"/>
              </a:rPr>
              <a:t>si</a:t>
            </a:r>
            <a:r>
              <a:rPr lang="fr-FR" sz="2800" dirty="0" smtClean="0">
                <a:solidFill>
                  <a:srgbClr val="C92957"/>
                </a:solidFill>
                <a:latin typeface="Calibri" pitchFamily="34" charset="0"/>
                <a:cs typeface="+mn-cs"/>
              </a:rPr>
              <a:t> 50 % </a:t>
            </a:r>
            <a:r>
              <a:rPr lang="fr-FR" sz="2800" dirty="0" smtClean="0">
                <a:solidFill>
                  <a:srgbClr val="000000"/>
                </a:solidFill>
                <a:latin typeface="Calibri" pitchFamily="34" charset="0"/>
                <a:cs typeface="+mn-cs"/>
              </a:rPr>
              <a:t>des jeunes enfants ont accès à l’éducation préprimaire</a:t>
            </a:r>
            <a:r>
              <a:rPr lang="fr-FR" sz="2800" dirty="0" smtClean="0">
                <a:latin typeface="Calibri" pitchFamily="34" charset="0"/>
                <a:cs typeface="+mn-cs"/>
              </a:rPr>
              <a:t>, ce chiffre tombe à </a:t>
            </a:r>
            <a:r>
              <a:rPr lang="fr-FR" sz="2800" dirty="0" smtClean="0">
                <a:solidFill>
                  <a:srgbClr val="C92957"/>
                </a:solidFill>
                <a:latin typeface="Calibri" pitchFamily="34" charset="0"/>
                <a:cs typeface="+mn-cs"/>
              </a:rPr>
              <a:t>17 % </a:t>
            </a:r>
            <a:r>
              <a:rPr lang="fr-FR" sz="2800" dirty="0" smtClean="0">
                <a:solidFill>
                  <a:srgbClr val="000000"/>
                </a:solidFill>
                <a:latin typeface="Calibri" pitchFamily="34" charset="0"/>
                <a:cs typeface="+mn-cs"/>
              </a:rPr>
              <a:t>dans les pays à faible revenu</a:t>
            </a:r>
            <a:r>
              <a:rPr lang="fr-FR" sz="2800" dirty="0" smtClean="0">
                <a:latin typeface="Calibri" pitchFamily="34" charset="0"/>
                <a:cs typeface="+mn-cs"/>
              </a:rPr>
              <a:t>.</a:t>
            </a:r>
            <a:endParaRPr lang="fr-FR" sz="2800" dirty="0">
              <a:latin typeface="Calibri" pitchFamily="34" charset="0"/>
              <a:cs typeface="+mn-cs"/>
            </a:endParaRPr>
          </a:p>
        </p:txBody>
      </p:sp>
    </p:spTree>
    <p:extLst>
      <p:ext uri="{BB962C8B-B14F-4D97-AF65-F5344CB8AC3E}">
        <p14:creationId xmlns:p14="http://schemas.microsoft.com/office/powerpoint/2010/main" val="128628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ous-titre 5"/>
          <p:cNvSpPr>
            <a:spLocks noGrp="1"/>
          </p:cNvSpPr>
          <p:nvPr>
            <p:ph type="subTitle" idx="1"/>
          </p:nvPr>
        </p:nvSpPr>
        <p:spPr>
          <a:xfrm>
            <a:off x="3490913" y="2614613"/>
            <a:ext cx="6400800" cy="2536825"/>
          </a:xfrm>
        </p:spPr>
        <p:txBody>
          <a:bodyPr/>
          <a:lstStyle/>
          <a:p>
            <a:r>
              <a:rPr lang="fr-FR" altLang="en-US" sz="2800" b="1" dirty="0" smtClean="0"/>
              <a:t>www.efareport.unesco.org</a:t>
            </a:r>
          </a:p>
          <a:p>
            <a:endParaRPr lang="fr-FR" altLang="en-US" sz="2000" dirty="0" smtClean="0"/>
          </a:p>
          <a:p>
            <a:pPr>
              <a:spcBef>
                <a:spcPts val="600"/>
              </a:spcBef>
            </a:pPr>
            <a:r>
              <a:rPr lang="fr-FR" altLang="en-US" sz="2000" b="1" dirty="0" smtClean="0"/>
              <a:t>Blog : efareport.wordpress.com</a:t>
            </a:r>
          </a:p>
          <a:p>
            <a:pPr>
              <a:spcBef>
                <a:spcPts val="600"/>
              </a:spcBef>
            </a:pPr>
            <a:r>
              <a:rPr lang="fr-FR" altLang="en-US" sz="2000" b="1" dirty="0" smtClean="0"/>
              <a:t>#</a:t>
            </a:r>
            <a:r>
              <a:rPr lang="fr-FR" altLang="en-US" sz="2000" b="1" dirty="0"/>
              <a:t>t</a:t>
            </a:r>
            <a:r>
              <a:rPr lang="fr-FR" altLang="en-US" sz="2000" b="1" dirty="0" smtClean="0"/>
              <a:t>eachlearn / @efareport</a:t>
            </a:r>
          </a:p>
        </p:txBody>
      </p:sp>
      <p:pic>
        <p:nvPicPr>
          <p:cNvPr id="34819" name="Picture 2"/>
          <p:cNvPicPr>
            <a:picLocks noChangeAspect="1"/>
          </p:cNvPicPr>
          <p:nvPr/>
        </p:nvPicPr>
        <p:blipFill>
          <a:blip r:embed="rId3" cstate="print"/>
          <a:srcRect/>
          <a:stretch>
            <a:fillRect/>
          </a:stretch>
        </p:blipFill>
        <p:spPr bwMode="auto">
          <a:xfrm>
            <a:off x="787400" y="1346200"/>
            <a:ext cx="3316288" cy="4697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76276"/>
            <a:ext cx="8420100" cy="5449888"/>
          </a:xfrm>
        </p:spPr>
        <p:txBody>
          <a:bodyPr/>
          <a:lstStyle/>
          <a:p>
            <a:pPr marL="0" indent="0">
              <a:spcBef>
                <a:spcPts val="600"/>
              </a:spcBef>
              <a:buNone/>
            </a:pPr>
            <a:r>
              <a:rPr lang="fr-FR" b="1" dirty="0" smtClean="0">
                <a:solidFill>
                  <a:srgbClr val="C92957"/>
                </a:solidFill>
              </a:rPr>
              <a:t>Objectif 3 : </a:t>
            </a:r>
            <a:r>
              <a:rPr lang="fr-FR" b="1" dirty="0" smtClean="0">
                <a:solidFill>
                  <a:srgbClr val="000000"/>
                </a:solidFill>
              </a:rPr>
              <a:t>Besoins éducatifs des jeunes et des adultes</a:t>
            </a:r>
            <a:endParaRPr lang="fr-FR" altLang="en-US" b="1" dirty="0" smtClean="0">
              <a:solidFill>
                <a:srgbClr val="000000"/>
              </a:solidFill>
            </a:endParaRPr>
          </a:p>
          <a:p>
            <a:pPr>
              <a:spcBef>
                <a:spcPts val="600"/>
              </a:spcBef>
            </a:pPr>
            <a:r>
              <a:rPr lang="fr-FR" dirty="0" smtClean="0"/>
              <a:t> </a:t>
            </a:r>
            <a:r>
              <a:rPr lang="fr-FR" dirty="0" smtClean="0">
                <a:solidFill>
                  <a:srgbClr val="C92957"/>
                </a:solidFill>
              </a:rPr>
              <a:t>69 millions </a:t>
            </a:r>
            <a:r>
              <a:rPr lang="fr-FR" dirty="0" smtClean="0"/>
              <a:t>d’adolescents ne sont pas scolarisés ; </a:t>
            </a:r>
          </a:p>
          <a:p>
            <a:pPr>
              <a:spcBef>
                <a:spcPts val="600"/>
              </a:spcBef>
            </a:pPr>
            <a:r>
              <a:rPr lang="fr-FR" dirty="0" smtClean="0"/>
              <a:t>dans les pays à faible revenu, seuls 37 % des adolescents suivent le premier cycle de l’enseignement secondaire jusqu’à son terme, et ce taux n’est plus que de 14 %  chez les plus pauvres. </a:t>
            </a:r>
            <a:endParaRPr lang="fr-FR" dirty="0"/>
          </a:p>
        </p:txBody>
      </p:sp>
      <p:sp>
        <p:nvSpPr>
          <p:cNvPr id="3" name="Title 1"/>
          <p:cNvSpPr txBox="1">
            <a:spLocks/>
          </p:cNvSpPr>
          <p:nvPr/>
        </p:nvSpPr>
        <p:spPr bwMode="auto">
          <a:xfrm>
            <a:off x="500063" y="0"/>
            <a:ext cx="82296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82500" lnSpcReduction="10000"/>
          </a:bodyPr>
          <a:lstStyle>
            <a:lvl1pPr algn="l" rtl="0" eaLnBrk="0" fontAlgn="base" hangingPunct="0">
              <a:spcBef>
                <a:spcPct val="0"/>
              </a:spcBef>
              <a:spcAft>
                <a:spcPct val="0"/>
              </a:spcAft>
              <a:defRPr sz="3200">
                <a:solidFill>
                  <a:schemeClr val="tx2"/>
                </a:solidFill>
                <a:latin typeface="Calibri" pitchFamily="34" charset="0"/>
                <a:ea typeface="+mj-ea"/>
                <a:cs typeface="+mj-cs"/>
              </a:defRPr>
            </a:lvl1pPr>
            <a:lvl2pPr algn="l" rtl="0" eaLnBrk="0" fontAlgn="base" hangingPunct="0">
              <a:spcBef>
                <a:spcPct val="0"/>
              </a:spcBef>
              <a:spcAft>
                <a:spcPct val="0"/>
              </a:spcAft>
              <a:defRPr sz="3200">
                <a:solidFill>
                  <a:schemeClr val="tx2"/>
                </a:solidFill>
                <a:latin typeface="Calibri" pitchFamily="34" charset="0"/>
              </a:defRPr>
            </a:lvl2pPr>
            <a:lvl3pPr algn="l" rtl="0" eaLnBrk="0" fontAlgn="base" hangingPunct="0">
              <a:spcBef>
                <a:spcPct val="0"/>
              </a:spcBef>
              <a:spcAft>
                <a:spcPct val="0"/>
              </a:spcAft>
              <a:defRPr sz="3200">
                <a:solidFill>
                  <a:schemeClr val="tx2"/>
                </a:solidFill>
                <a:latin typeface="Calibri" pitchFamily="34" charset="0"/>
              </a:defRPr>
            </a:lvl3pPr>
            <a:lvl4pPr algn="l" rtl="0" eaLnBrk="0" fontAlgn="base" hangingPunct="0">
              <a:spcBef>
                <a:spcPct val="0"/>
              </a:spcBef>
              <a:spcAft>
                <a:spcPct val="0"/>
              </a:spcAft>
              <a:defRPr sz="3200">
                <a:solidFill>
                  <a:schemeClr val="tx2"/>
                </a:solidFill>
                <a:latin typeface="Calibri" pitchFamily="34" charset="0"/>
              </a:defRPr>
            </a:lvl4pPr>
            <a:lvl5pPr algn="l" rtl="0" eaLnBrk="0" fontAlgn="base" hangingPunct="0">
              <a:spcBef>
                <a:spcPct val="0"/>
              </a:spcBef>
              <a:spcAft>
                <a:spcPct val="0"/>
              </a:spcAft>
              <a:defRPr sz="32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fr-FR" b="1" kern="0" dirty="0" smtClean="0">
                <a:solidFill>
                  <a:schemeClr val="bg1"/>
                </a:solidFill>
              </a:rPr>
              <a:t>Les objectifs de l’EPT ne seront pas atteints d’ici à 2015</a:t>
            </a:r>
            <a:endParaRPr lang="fr-FR" kern="0" dirty="0">
              <a:solidFill>
                <a:schemeClr val="bg1"/>
              </a:solidFill>
            </a:endParaRPr>
          </a:p>
        </p:txBody>
      </p:sp>
    </p:spTree>
    <p:extLst>
      <p:ext uri="{BB962C8B-B14F-4D97-AF65-F5344CB8AC3E}">
        <p14:creationId xmlns:p14="http://schemas.microsoft.com/office/powerpoint/2010/main" val="2082570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1"/>
          <p:cNvSpPr txBox="1">
            <a:spLocks/>
          </p:cNvSpPr>
          <p:nvPr/>
        </p:nvSpPr>
        <p:spPr bwMode="auto">
          <a:xfrm>
            <a:off x="432596" y="0"/>
            <a:ext cx="8997754"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lgn="l" rtl="0" eaLnBrk="0" fontAlgn="base" hangingPunct="0">
              <a:spcBef>
                <a:spcPct val="0"/>
              </a:spcBef>
              <a:spcAft>
                <a:spcPct val="0"/>
              </a:spcAft>
              <a:defRPr sz="3200">
                <a:solidFill>
                  <a:schemeClr val="tx2"/>
                </a:solidFill>
                <a:latin typeface="Calibri" pitchFamily="34" charset="0"/>
                <a:ea typeface="+mj-ea"/>
                <a:cs typeface="+mj-cs"/>
              </a:defRPr>
            </a:lvl1pPr>
            <a:lvl2pPr algn="l" rtl="0" eaLnBrk="0" fontAlgn="base" hangingPunct="0">
              <a:spcBef>
                <a:spcPct val="0"/>
              </a:spcBef>
              <a:spcAft>
                <a:spcPct val="0"/>
              </a:spcAft>
              <a:defRPr sz="3200">
                <a:solidFill>
                  <a:schemeClr val="tx2"/>
                </a:solidFill>
                <a:latin typeface="Calibri" pitchFamily="34" charset="0"/>
              </a:defRPr>
            </a:lvl2pPr>
            <a:lvl3pPr algn="l" rtl="0" eaLnBrk="0" fontAlgn="base" hangingPunct="0">
              <a:spcBef>
                <a:spcPct val="0"/>
              </a:spcBef>
              <a:spcAft>
                <a:spcPct val="0"/>
              </a:spcAft>
              <a:defRPr sz="3200">
                <a:solidFill>
                  <a:schemeClr val="tx2"/>
                </a:solidFill>
                <a:latin typeface="Calibri" pitchFamily="34" charset="0"/>
              </a:defRPr>
            </a:lvl3pPr>
            <a:lvl4pPr algn="l" rtl="0" eaLnBrk="0" fontAlgn="base" hangingPunct="0">
              <a:spcBef>
                <a:spcPct val="0"/>
              </a:spcBef>
              <a:spcAft>
                <a:spcPct val="0"/>
              </a:spcAft>
              <a:defRPr sz="3200">
                <a:solidFill>
                  <a:schemeClr val="tx2"/>
                </a:solidFill>
                <a:latin typeface="Calibri" pitchFamily="34" charset="0"/>
              </a:defRPr>
            </a:lvl4pPr>
            <a:lvl5pPr algn="l" rtl="0" eaLnBrk="0" fontAlgn="base" hangingPunct="0">
              <a:spcBef>
                <a:spcPct val="0"/>
              </a:spcBef>
              <a:spcAft>
                <a:spcPct val="0"/>
              </a:spcAft>
              <a:defRPr sz="32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fr-FR" sz="2600" b="1" kern="0" dirty="0" smtClean="0">
                <a:solidFill>
                  <a:schemeClr val="bg1"/>
                </a:solidFill>
                <a:cs typeface="Arial" panose="020B0604020202020204" pitchFamily="34" charset="0"/>
              </a:rPr>
              <a:t>Le nombre d’adolescents non scolarisés recule lentement</a:t>
            </a:r>
            <a:endParaRPr lang="fr-FR" sz="2600" kern="0" dirty="0">
              <a:solidFill>
                <a:schemeClr val="bg1"/>
              </a:solidFill>
              <a:cs typeface="Arial" panose="020B0604020202020204" pitchFamily="34" charset="0"/>
            </a:endParaRPr>
          </a:p>
        </p:txBody>
      </p:sp>
      <p:sp>
        <p:nvSpPr>
          <p:cNvPr id="4" name="AutoShape 4"/>
          <p:cNvSpPr>
            <a:spLocks noChangeAspect="1" noChangeArrowheads="1" noTextEdit="1"/>
          </p:cNvSpPr>
          <p:nvPr/>
        </p:nvSpPr>
        <p:spPr bwMode="auto">
          <a:xfrm>
            <a:off x="2449513" y="998696"/>
            <a:ext cx="4244975" cy="511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dirty="0">
              <a:latin typeface="Arial" panose="020B0604020202020204" pitchFamily="34" charset="0"/>
              <a:cs typeface="Arial" panose="020B0604020202020204" pitchFamily="34" charset="0"/>
            </a:endParaRPr>
          </a:p>
        </p:txBody>
      </p:sp>
      <p:sp>
        <p:nvSpPr>
          <p:cNvPr id="25" name="Rectangle 6"/>
          <p:cNvSpPr>
            <a:spLocks noChangeArrowheads="1"/>
          </p:cNvSpPr>
          <p:nvPr/>
        </p:nvSpPr>
        <p:spPr bwMode="auto">
          <a:xfrm>
            <a:off x="2613879" y="1404938"/>
            <a:ext cx="4244975" cy="4900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dirty="0">
              <a:latin typeface="Arial" panose="020B0604020202020204" pitchFamily="34" charset="0"/>
              <a:cs typeface="Arial" panose="020B0604020202020204" pitchFamily="34" charset="0"/>
            </a:endParaRPr>
          </a:p>
        </p:txBody>
      </p:sp>
      <p:sp>
        <p:nvSpPr>
          <p:cNvPr id="26" name="Rectangle 7"/>
          <p:cNvSpPr>
            <a:spLocks noChangeArrowheads="1"/>
          </p:cNvSpPr>
          <p:nvPr/>
        </p:nvSpPr>
        <p:spPr bwMode="auto">
          <a:xfrm>
            <a:off x="2885495" y="778619"/>
            <a:ext cx="3670935" cy="4879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dirty="0">
              <a:latin typeface="Arial" panose="020B0604020202020204" pitchFamily="34" charset="0"/>
              <a:cs typeface="Arial" panose="020B0604020202020204" pitchFamily="34" charset="0"/>
            </a:endParaRPr>
          </a:p>
        </p:txBody>
      </p:sp>
      <p:grpSp>
        <p:nvGrpSpPr>
          <p:cNvPr id="1065" name="Group 1064"/>
          <p:cNvGrpSpPr/>
          <p:nvPr/>
        </p:nvGrpSpPr>
        <p:grpSpPr>
          <a:xfrm>
            <a:off x="2928938" y="3160713"/>
            <a:ext cx="3627493" cy="1964253"/>
            <a:chOff x="2928938" y="3160713"/>
            <a:chExt cx="3627493" cy="1964253"/>
          </a:xfrm>
        </p:grpSpPr>
        <p:sp>
          <p:nvSpPr>
            <p:cNvPr id="1058" name="Rectangle 58"/>
            <p:cNvSpPr>
              <a:spLocks noChangeArrowheads="1"/>
            </p:cNvSpPr>
            <p:nvPr/>
          </p:nvSpPr>
          <p:spPr bwMode="auto">
            <a:xfrm>
              <a:off x="4287721" y="3652416"/>
              <a:ext cx="17494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7033"/>
                  </a:solidFill>
                  <a:effectLst/>
                </a:rPr>
                <a:t>Asie du Sud et de l’Ouest</a:t>
              </a:r>
            </a:p>
          </p:txBody>
        </p:sp>
        <p:sp>
          <p:nvSpPr>
            <p:cNvPr id="31" name="Freeform 12"/>
            <p:cNvSpPr>
              <a:spLocks/>
            </p:cNvSpPr>
            <p:nvPr/>
          </p:nvSpPr>
          <p:spPr bwMode="auto">
            <a:xfrm>
              <a:off x="2928938" y="4794250"/>
              <a:ext cx="3432175" cy="63500"/>
            </a:xfrm>
            <a:custGeom>
              <a:avLst/>
              <a:gdLst>
                <a:gd name="T0" fmla="*/ 64 w 18018"/>
                <a:gd name="T1" fmla="*/ 0 h 336"/>
                <a:gd name="T2" fmla="*/ 1560 w 18018"/>
                <a:gd name="T3" fmla="*/ 0 h 336"/>
                <a:gd name="T4" fmla="*/ 3049 w 18018"/>
                <a:gd name="T5" fmla="*/ 8 h 336"/>
                <a:gd name="T6" fmla="*/ 4540 w 18018"/>
                <a:gd name="T7" fmla="*/ 89 h 336"/>
                <a:gd name="T8" fmla="*/ 6032 w 18018"/>
                <a:gd name="T9" fmla="*/ 88 h 336"/>
                <a:gd name="T10" fmla="*/ 7522 w 18018"/>
                <a:gd name="T11" fmla="*/ 120 h 336"/>
                <a:gd name="T12" fmla="*/ 9009 w 18018"/>
                <a:gd name="T13" fmla="*/ 136 h 336"/>
                <a:gd name="T14" fmla="*/ 10500 w 18018"/>
                <a:gd name="T15" fmla="*/ 209 h 336"/>
                <a:gd name="T16" fmla="*/ 11990 w 18018"/>
                <a:gd name="T17" fmla="*/ 145 h 336"/>
                <a:gd name="T18" fmla="*/ 13480 w 18018"/>
                <a:gd name="T19" fmla="*/ 136 h 336"/>
                <a:gd name="T20" fmla="*/ 14965 w 18018"/>
                <a:gd name="T21" fmla="*/ 49 h 336"/>
                <a:gd name="T22" fmla="*/ 16469 w 18018"/>
                <a:gd name="T23" fmla="*/ 153 h 336"/>
                <a:gd name="T24" fmla="*/ 17949 w 18018"/>
                <a:gd name="T25" fmla="*/ 73 h 336"/>
                <a:gd name="T26" fmla="*/ 18016 w 18018"/>
                <a:gd name="T27" fmla="*/ 133 h 336"/>
                <a:gd name="T28" fmla="*/ 17956 w 18018"/>
                <a:gd name="T29" fmla="*/ 200 h 336"/>
                <a:gd name="T30" fmla="*/ 16460 w 18018"/>
                <a:gd name="T31" fmla="*/ 280 h 336"/>
                <a:gd name="T32" fmla="*/ 14972 w 18018"/>
                <a:gd name="T33" fmla="*/ 176 h 336"/>
                <a:gd name="T34" fmla="*/ 13481 w 18018"/>
                <a:gd name="T35" fmla="*/ 264 h 336"/>
                <a:gd name="T36" fmla="*/ 11995 w 18018"/>
                <a:gd name="T37" fmla="*/ 272 h 336"/>
                <a:gd name="T38" fmla="*/ 10493 w 18018"/>
                <a:gd name="T39" fmla="*/ 336 h 336"/>
                <a:gd name="T40" fmla="*/ 9008 w 18018"/>
                <a:gd name="T41" fmla="*/ 264 h 336"/>
                <a:gd name="T42" fmla="*/ 7519 w 18018"/>
                <a:gd name="T43" fmla="*/ 248 h 336"/>
                <a:gd name="T44" fmla="*/ 6032 w 18018"/>
                <a:gd name="T45" fmla="*/ 216 h 336"/>
                <a:gd name="T46" fmla="*/ 4533 w 18018"/>
                <a:gd name="T47" fmla="*/ 216 h 336"/>
                <a:gd name="T48" fmla="*/ 3048 w 18018"/>
                <a:gd name="T49" fmla="*/ 136 h 336"/>
                <a:gd name="T50" fmla="*/ 1560 w 18018"/>
                <a:gd name="T51" fmla="*/ 128 h 336"/>
                <a:gd name="T52" fmla="*/ 64 w 18018"/>
                <a:gd name="T53" fmla="*/ 128 h 336"/>
                <a:gd name="T54" fmla="*/ 0 w 18018"/>
                <a:gd name="T55" fmla="*/ 64 h 336"/>
                <a:gd name="T56" fmla="*/ 64 w 18018"/>
                <a:gd name="T5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018" h="336">
                  <a:moveTo>
                    <a:pt x="64" y="0"/>
                  </a:moveTo>
                  <a:lnTo>
                    <a:pt x="1560" y="0"/>
                  </a:lnTo>
                  <a:lnTo>
                    <a:pt x="3049" y="8"/>
                  </a:lnTo>
                  <a:lnTo>
                    <a:pt x="4540" y="89"/>
                  </a:lnTo>
                  <a:lnTo>
                    <a:pt x="6032" y="88"/>
                  </a:lnTo>
                  <a:lnTo>
                    <a:pt x="7522" y="120"/>
                  </a:lnTo>
                  <a:lnTo>
                    <a:pt x="9009" y="136"/>
                  </a:lnTo>
                  <a:lnTo>
                    <a:pt x="10500" y="209"/>
                  </a:lnTo>
                  <a:lnTo>
                    <a:pt x="11990" y="145"/>
                  </a:lnTo>
                  <a:lnTo>
                    <a:pt x="13480" y="136"/>
                  </a:lnTo>
                  <a:lnTo>
                    <a:pt x="14965" y="49"/>
                  </a:lnTo>
                  <a:lnTo>
                    <a:pt x="16469" y="153"/>
                  </a:lnTo>
                  <a:lnTo>
                    <a:pt x="17949" y="73"/>
                  </a:lnTo>
                  <a:cubicBezTo>
                    <a:pt x="17984" y="71"/>
                    <a:pt x="18014" y="98"/>
                    <a:pt x="18016" y="133"/>
                  </a:cubicBezTo>
                  <a:cubicBezTo>
                    <a:pt x="18018" y="168"/>
                    <a:pt x="17991" y="198"/>
                    <a:pt x="17956" y="200"/>
                  </a:cubicBezTo>
                  <a:lnTo>
                    <a:pt x="16460" y="280"/>
                  </a:lnTo>
                  <a:lnTo>
                    <a:pt x="14972" y="176"/>
                  </a:lnTo>
                  <a:lnTo>
                    <a:pt x="13481" y="264"/>
                  </a:lnTo>
                  <a:lnTo>
                    <a:pt x="11995" y="272"/>
                  </a:lnTo>
                  <a:lnTo>
                    <a:pt x="10493" y="336"/>
                  </a:lnTo>
                  <a:lnTo>
                    <a:pt x="9008" y="264"/>
                  </a:lnTo>
                  <a:lnTo>
                    <a:pt x="7519" y="248"/>
                  </a:lnTo>
                  <a:lnTo>
                    <a:pt x="6032" y="216"/>
                  </a:lnTo>
                  <a:lnTo>
                    <a:pt x="4533" y="216"/>
                  </a:lnTo>
                  <a:lnTo>
                    <a:pt x="3048" y="136"/>
                  </a:lnTo>
                  <a:lnTo>
                    <a:pt x="1560" y="128"/>
                  </a:lnTo>
                  <a:lnTo>
                    <a:pt x="64" y="128"/>
                  </a:lnTo>
                  <a:cubicBezTo>
                    <a:pt x="29" y="128"/>
                    <a:pt x="0" y="100"/>
                    <a:pt x="0" y="64"/>
                  </a:cubicBezTo>
                  <a:cubicBezTo>
                    <a:pt x="0" y="29"/>
                    <a:pt x="29" y="0"/>
                    <a:pt x="64" y="0"/>
                  </a:cubicBezTo>
                  <a:close/>
                </a:path>
              </a:pathLst>
            </a:custGeom>
            <a:solidFill>
              <a:srgbClr val="782C2A"/>
            </a:solidFill>
            <a:ln w="1588" cap="flat">
              <a:solidFill>
                <a:srgbClr val="632523"/>
              </a:solidFill>
              <a:prstDash val="solid"/>
              <a:bevel/>
              <a:headEnd/>
              <a:tailEnd/>
            </a:ln>
          </p:spPr>
          <p:txBody>
            <a:bodyPr vert="horz" wrap="square" lIns="91440" tIns="45720" rIns="91440" bIns="45720" numCol="1" anchor="t" anchorCtr="0" compatLnSpc="1">
              <a:prstTxWarp prst="textNoShape">
                <a:avLst/>
              </a:prstTxWarp>
            </a:bodyPr>
            <a:lstStyle/>
            <a:p>
              <a:endParaRPr lang="fr-FR" sz="1200" dirty="0">
                <a:latin typeface="Arial" panose="020B0604020202020204" pitchFamily="34" charset="0"/>
                <a:cs typeface="Arial" panose="020B0604020202020204" pitchFamily="34" charset="0"/>
              </a:endParaRPr>
            </a:p>
          </p:txBody>
        </p:sp>
        <p:sp>
          <p:nvSpPr>
            <p:cNvPr id="32" name="Freeform 13"/>
            <p:cNvSpPr>
              <a:spLocks/>
            </p:cNvSpPr>
            <p:nvPr/>
          </p:nvSpPr>
          <p:spPr bwMode="auto">
            <a:xfrm>
              <a:off x="2928938" y="3160713"/>
              <a:ext cx="3433763" cy="471487"/>
            </a:xfrm>
            <a:custGeom>
              <a:avLst/>
              <a:gdLst>
                <a:gd name="T0" fmla="*/ 64 w 18020"/>
                <a:gd name="T1" fmla="*/ 136 h 2473"/>
                <a:gd name="T2" fmla="*/ 1560 w 18020"/>
                <a:gd name="T3" fmla="*/ 120 h 2473"/>
                <a:gd name="T4" fmla="*/ 3043 w 18020"/>
                <a:gd name="T5" fmla="*/ 1 h 2473"/>
                <a:gd name="T6" fmla="*/ 3057 w 18020"/>
                <a:gd name="T7" fmla="*/ 1 h 2473"/>
                <a:gd name="T8" fmla="*/ 4545 w 18020"/>
                <a:gd name="T9" fmla="*/ 209 h 2473"/>
                <a:gd name="T10" fmla="*/ 4565 w 18020"/>
                <a:gd name="T11" fmla="*/ 215 h 2473"/>
                <a:gd name="T12" fmla="*/ 6061 w 18020"/>
                <a:gd name="T13" fmla="*/ 951 h 2473"/>
                <a:gd name="T14" fmla="*/ 7550 w 18020"/>
                <a:gd name="T15" fmla="*/ 1736 h 2473"/>
                <a:gd name="T16" fmla="*/ 7522 w 18020"/>
                <a:gd name="T17" fmla="*/ 1728 h 2473"/>
                <a:gd name="T18" fmla="*/ 9010 w 18020"/>
                <a:gd name="T19" fmla="*/ 1768 h 2473"/>
                <a:gd name="T20" fmla="*/ 9023 w 18020"/>
                <a:gd name="T21" fmla="*/ 1770 h 2473"/>
                <a:gd name="T22" fmla="*/ 10511 w 18020"/>
                <a:gd name="T23" fmla="*/ 2114 h 2473"/>
                <a:gd name="T24" fmla="*/ 12002 w 18020"/>
                <a:gd name="T25" fmla="*/ 2345 h 2473"/>
                <a:gd name="T26" fmla="*/ 11991 w 18020"/>
                <a:gd name="T27" fmla="*/ 2344 h 2473"/>
                <a:gd name="T28" fmla="*/ 13479 w 18020"/>
                <a:gd name="T29" fmla="*/ 2312 h 2473"/>
                <a:gd name="T30" fmla="*/ 13461 w 18020"/>
                <a:gd name="T31" fmla="*/ 2316 h 2473"/>
                <a:gd name="T32" fmla="*/ 14949 w 18020"/>
                <a:gd name="T33" fmla="*/ 1828 h 2473"/>
                <a:gd name="T34" fmla="*/ 14982 w 18020"/>
                <a:gd name="T35" fmla="*/ 1826 h 2473"/>
                <a:gd name="T36" fmla="*/ 16478 w 18020"/>
                <a:gd name="T37" fmla="*/ 2154 h 2473"/>
                <a:gd name="T38" fmla="*/ 16457 w 18020"/>
                <a:gd name="T39" fmla="*/ 2153 h 2473"/>
                <a:gd name="T40" fmla="*/ 17945 w 18020"/>
                <a:gd name="T41" fmla="*/ 1969 h 2473"/>
                <a:gd name="T42" fmla="*/ 18016 w 18020"/>
                <a:gd name="T43" fmla="*/ 2025 h 2473"/>
                <a:gd name="T44" fmla="*/ 17960 w 18020"/>
                <a:gd name="T45" fmla="*/ 2096 h 2473"/>
                <a:gd name="T46" fmla="*/ 16472 w 18020"/>
                <a:gd name="T47" fmla="*/ 2280 h 2473"/>
                <a:gd name="T48" fmla="*/ 16451 w 18020"/>
                <a:gd name="T49" fmla="*/ 2279 h 2473"/>
                <a:gd name="T50" fmla="*/ 14955 w 18020"/>
                <a:gd name="T51" fmla="*/ 1951 h 2473"/>
                <a:gd name="T52" fmla="*/ 14988 w 18020"/>
                <a:gd name="T53" fmla="*/ 1949 h 2473"/>
                <a:gd name="T54" fmla="*/ 13500 w 18020"/>
                <a:gd name="T55" fmla="*/ 2437 h 2473"/>
                <a:gd name="T56" fmla="*/ 13482 w 18020"/>
                <a:gd name="T57" fmla="*/ 2440 h 2473"/>
                <a:gd name="T58" fmla="*/ 11994 w 18020"/>
                <a:gd name="T59" fmla="*/ 2472 h 2473"/>
                <a:gd name="T60" fmla="*/ 11983 w 18020"/>
                <a:gd name="T61" fmla="*/ 2472 h 2473"/>
                <a:gd name="T62" fmla="*/ 10482 w 18020"/>
                <a:gd name="T63" fmla="*/ 2239 h 2473"/>
                <a:gd name="T64" fmla="*/ 8994 w 18020"/>
                <a:gd name="T65" fmla="*/ 1895 h 2473"/>
                <a:gd name="T66" fmla="*/ 9007 w 18020"/>
                <a:gd name="T67" fmla="*/ 1896 h 2473"/>
                <a:gd name="T68" fmla="*/ 7519 w 18020"/>
                <a:gd name="T69" fmla="*/ 1856 h 2473"/>
                <a:gd name="T70" fmla="*/ 7491 w 18020"/>
                <a:gd name="T71" fmla="*/ 1849 h 2473"/>
                <a:gd name="T72" fmla="*/ 6004 w 18020"/>
                <a:gd name="T73" fmla="*/ 1066 h 2473"/>
                <a:gd name="T74" fmla="*/ 4508 w 18020"/>
                <a:gd name="T75" fmla="*/ 330 h 2473"/>
                <a:gd name="T76" fmla="*/ 4528 w 18020"/>
                <a:gd name="T77" fmla="*/ 336 h 2473"/>
                <a:gd name="T78" fmla="*/ 3040 w 18020"/>
                <a:gd name="T79" fmla="*/ 128 h 2473"/>
                <a:gd name="T80" fmla="*/ 3054 w 18020"/>
                <a:gd name="T81" fmla="*/ 128 h 2473"/>
                <a:gd name="T82" fmla="*/ 1561 w 18020"/>
                <a:gd name="T83" fmla="*/ 248 h 2473"/>
                <a:gd name="T84" fmla="*/ 65 w 18020"/>
                <a:gd name="T85" fmla="*/ 264 h 2473"/>
                <a:gd name="T86" fmla="*/ 0 w 18020"/>
                <a:gd name="T87" fmla="*/ 201 h 2473"/>
                <a:gd name="T88" fmla="*/ 64 w 18020"/>
                <a:gd name="T89" fmla="*/ 136 h 2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020" h="2473">
                  <a:moveTo>
                    <a:pt x="64" y="136"/>
                  </a:moveTo>
                  <a:lnTo>
                    <a:pt x="1560" y="120"/>
                  </a:lnTo>
                  <a:lnTo>
                    <a:pt x="3043" y="1"/>
                  </a:lnTo>
                  <a:cubicBezTo>
                    <a:pt x="3048" y="0"/>
                    <a:pt x="3053" y="0"/>
                    <a:pt x="3057" y="1"/>
                  </a:cubicBezTo>
                  <a:lnTo>
                    <a:pt x="4545" y="209"/>
                  </a:lnTo>
                  <a:cubicBezTo>
                    <a:pt x="4552" y="210"/>
                    <a:pt x="4559" y="212"/>
                    <a:pt x="4565" y="215"/>
                  </a:cubicBezTo>
                  <a:lnTo>
                    <a:pt x="6061" y="951"/>
                  </a:lnTo>
                  <a:lnTo>
                    <a:pt x="7550" y="1736"/>
                  </a:lnTo>
                  <a:lnTo>
                    <a:pt x="7522" y="1728"/>
                  </a:lnTo>
                  <a:lnTo>
                    <a:pt x="9010" y="1768"/>
                  </a:lnTo>
                  <a:cubicBezTo>
                    <a:pt x="9014" y="1769"/>
                    <a:pt x="9019" y="1769"/>
                    <a:pt x="9023" y="1770"/>
                  </a:cubicBezTo>
                  <a:lnTo>
                    <a:pt x="10511" y="2114"/>
                  </a:lnTo>
                  <a:lnTo>
                    <a:pt x="12002" y="2345"/>
                  </a:lnTo>
                  <a:lnTo>
                    <a:pt x="11991" y="2344"/>
                  </a:lnTo>
                  <a:lnTo>
                    <a:pt x="13479" y="2312"/>
                  </a:lnTo>
                  <a:lnTo>
                    <a:pt x="13461" y="2316"/>
                  </a:lnTo>
                  <a:lnTo>
                    <a:pt x="14949" y="1828"/>
                  </a:lnTo>
                  <a:cubicBezTo>
                    <a:pt x="14959" y="1824"/>
                    <a:pt x="14971" y="1824"/>
                    <a:pt x="14982" y="1826"/>
                  </a:cubicBezTo>
                  <a:lnTo>
                    <a:pt x="16478" y="2154"/>
                  </a:lnTo>
                  <a:lnTo>
                    <a:pt x="16457" y="2153"/>
                  </a:lnTo>
                  <a:lnTo>
                    <a:pt x="17945" y="1969"/>
                  </a:lnTo>
                  <a:cubicBezTo>
                    <a:pt x="17980" y="1965"/>
                    <a:pt x="18012" y="1990"/>
                    <a:pt x="18016" y="2025"/>
                  </a:cubicBezTo>
                  <a:cubicBezTo>
                    <a:pt x="18020" y="2060"/>
                    <a:pt x="17995" y="2092"/>
                    <a:pt x="17960" y="2096"/>
                  </a:cubicBezTo>
                  <a:lnTo>
                    <a:pt x="16472" y="2280"/>
                  </a:lnTo>
                  <a:cubicBezTo>
                    <a:pt x="16465" y="2281"/>
                    <a:pt x="16458" y="2281"/>
                    <a:pt x="16451" y="2279"/>
                  </a:cubicBezTo>
                  <a:lnTo>
                    <a:pt x="14955" y="1951"/>
                  </a:lnTo>
                  <a:lnTo>
                    <a:pt x="14988" y="1949"/>
                  </a:lnTo>
                  <a:lnTo>
                    <a:pt x="13500" y="2437"/>
                  </a:lnTo>
                  <a:cubicBezTo>
                    <a:pt x="13494" y="2439"/>
                    <a:pt x="13488" y="2440"/>
                    <a:pt x="13482" y="2440"/>
                  </a:cubicBezTo>
                  <a:lnTo>
                    <a:pt x="11994" y="2472"/>
                  </a:lnTo>
                  <a:cubicBezTo>
                    <a:pt x="11990" y="2473"/>
                    <a:pt x="11986" y="2472"/>
                    <a:pt x="11983" y="2472"/>
                  </a:cubicBezTo>
                  <a:lnTo>
                    <a:pt x="10482" y="2239"/>
                  </a:lnTo>
                  <a:lnTo>
                    <a:pt x="8994" y="1895"/>
                  </a:lnTo>
                  <a:lnTo>
                    <a:pt x="9007" y="1896"/>
                  </a:lnTo>
                  <a:lnTo>
                    <a:pt x="7519" y="1856"/>
                  </a:lnTo>
                  <a:cubicBezTo>
                    <a:pt x="7509" y="1856"/>
                    <a:pt x="7499" y="1854"/>
                    <a:pt x="7491" y="1849"/>
                  </a:cubicBezTo>
                  <a:lnTo>
                    <a:pt x="6004" y="1066"/>
                  </a:lnTo>
                  <a:lnTo>
                    <a:pt x="4508" y="330"/>
                  </a:lnTo>
                  <a:lnTo>
                    <a:pt x="4528" y="336"/>
                  </a:lnTo>
                  <a:lnTo>
                    <a:pt x="3040" y="128"/>
                  </a:lnTo>
                  <a:lnTo>
                    <a:pt x="3054" y="128"/>
                  </a:lnTo>
                  <a:lnTo>
                    <a:pt x="1561" y="248"/>
                  </a:lnTo>
                  <a:lnTo>
                    <a:pt x="65" y="264"/>
                  </a:lnTo>
                  <a:cubicBezTo>
                    <a:pt x="30" y="265"/>
                    <a:pt x="1" y="236"/>
                    <a:pt x="0" y="201"/>
                  </a:cubicBezTo>
                  <a:cubicBezTo>
                    <a:pt x="0" y="166"/>
                    <a:pt x="28" y="137"/>
                    <a:pt x="64" y="136"/>
                  </a:cubicBezTo>
                  <a:close/>
                </a:path>
              </a:pathLst>
            </a:custGeom>
            <a:solidFill>
              <a:srgbClr val="007033"/>
            </a:solidFill>
            <a:ln w="1588" cap="flat">
              <a:solidFill>
                <a:srgbClr val="007033"/>
              </a:solidFill>
              <a:prstDash val="solid"/>
              <a:bevel/>
              <a:headEnd/>
              <a:tailEnd/>
            </a:ln>
          </p:spPr>
          <p:txBody>
            <a:bodyPr vert="horz" wrap="square" lIns="91440" tIns="45720" rIns="91440" bIns="45720" numCol="1" anchor="t" anchorCtr="0" compatLnSpc="1">
              <a:prstTxWarp prst="textNoShape">
                <a:avLst/>
              </a:prstTxWarp>
            </a:bodyPr>
            <a:lstStyle/>
            <a:p>
              <a:endParaRPr lang="fr-FR" sz="1200" dirty="0">
                <a:latin typeface="Arial" panose="020B0604020202020204" pitchFamily="34" charset="0"/>
                <a:cs typeface="Arial" panose="020B0604020202020204" pitchFamily="34" charset="0"/>
              </a:endParaRPr>
            </a:p>
          </p:txBody>
        </p:sp>
        <p:sp>
          <p:nvSpPr>
            <p:cNvPr id="55" name="Rectangle 16"/>
            <p:cNvSpPr>
              <a:spLocks noChangeArrowheads="1"/>
            </p:cNvSpPr>
            <p:nvPr/>
          </p:nvSpPr>
          <p:spPr bwMode="auto">
            <a:xfrm>
              <a:off x="2996436" y="4895850"/>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782C2A"/>
                  </a:solidFill>
                  <a:effectLst/>
                </a:rPr>
                <a:t>22</a:t>
              </a:r>
            </a:p>
          </p:txBody>
        </p:sp>
        <p:sp>
          <p:nvSpPr>
            <p:cNvPr id="56" name="Rectangle 17"/>
            <p:cNvSpPr>
              <a:spLocks noChangeArrowheads="1"/>
            </p:cNvSpPr>
            <p:nvPr/>
          </p:nvSpPr>
          <p:spPr bwMode="auto">
            <a:xfrm>
              <a:off x="6386513" y="4940300"/>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782C2A"/>
                  </a:solidFill>
                  <a:effectLst/>
                </a:rPr>
                <a:t>22</a:t>
              </a:r>
            </a:p>
          </p:txBody>
        </p:sp>
        <p:sp>
          <p:nvSpPr>
            <p:cNvPr id="57" name="Rectangle 18"/>
            <p:cNvSpPr>
              <a:spLocks noChangeArrowheads="1"/>
            </p:cNvSpPr>
            <p:nvPr/>
          </p:nvSpPr>
          <p:spPr bwMode="auto">
            <a:xfrm>
              <a:off x="3013076" y="3281363"/>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7033"/>
                  </a:solidFill>
                  <a:effectLst/>
                </a:rPr>
                <a:t>40</a:t>
              </a:r>
            </a:p>
          </p:txBody>
        </p:sp>
        <p:sp>
          <p:nvSpPr>
            <p:cNvPr id="58" name="Rectangle 19"/>
            <p:cNvSpPr>
              <a:spLocks noChangeArrowheads="1"/>
            </p:cNvSpPr>
            <p:nvPr/>
          </p:nvSpPr>
          <p:spPr bwMode="auto">
            <a:xfrm>
              <a:off x="6335713" y="3638550"/>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7033"/>
                  </a:solidFill>
                  <a:effectLst/>
                </a:rPr>
                <a:t>31</a:t>
              </a:r>
            </a:p>
          </p:txBody>
        </p:sp>
        <p:sp>
          <p:nvSpPr>
            <p:cNvPr id="1045" name="Rectangle 45"/>
            <p:cNvSpPr>
              <a:spLocks noChangeArrowheads="1"/>
            </p:cNvSpPr>
            <p:nvPr/>
          </p:nvSpPr>
          <p:spPr bwMode="auto">
            <a:xfrm>
              <a:off x="4119250" y="4940300"/>
              <a:ext cx="15527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782C2A"/>
                  </a:solidFill>
                  <a:effectLst/>
                </a:rPr>
                <a:t>Afrique</a:t>
              </a:r>
              <a:r>
                <a:rPr kumimoji="0" lang="fr-FR" altLang="en-US" sz="1200" b="0" i="0" u="none" strike="noStrike" cap="none" normalizeH="0" dirty="0" smtClean="0">
                  <a:ln>
                    <a:noFill/>
                  </a:ln>
                  <a:solidFill>
                    <a:srgbClr val="782C2A"/>
                  </a:solidFill>
                  <a:effectLst/>
                </a:rPr>
                <a:t> subsaharienne</a:t>
              </a:r>
              <a:endParaRPr kumimoji="0" lang="fr-FR" altLang="en-US" sz="1200" b="0" i="0" u="none" strike="noStrike" cap="none" normalizeH="0" baseline="0" dirty="0" smtClean="0">
                <a:ln>
                  <a:noFill/>
                </a:ln>
                <a:solidFill>
                  <a:srgbClr val="782C2A"/>
                </a:solidFill>
                <a:effectLst/>
              </a:endParaRPr>
            </a:p>
          </p:txBody>
        </p:sp>
      </p:grpSp>
      <p:sp>
        <p:nvSpPr>
          <p:cNvPr id="1047" name="Rectangle 47" hidden="1"/>
          <p:cNvSpPr>
            <a:spLocks noChangeArrowheads="1"/>
          </p:cNvSpPr>
          <p:nvPr/>
        </p:nvSpPr>
        <p:spPr bwMode="auto">
          <a:xfrm>
            <a:off x="3910013" y="825500"/>
            <a:ext cx="20518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77933C"/>
                </a:solidFill>
                <a:effectLst/>
              </a:rPr>
              <a:t>Out</a:t>
            </a:r>
            <a:endParaRPr kumimoji="0" lang="en-US" altLang="en-US" sz="1000" b="0" i="0" u="none" strike="noStrike" cap="none" normalizeH="0" baseline="0" dirty="0" smtClean="0">
              <a:ln>
                <a:noFill/>
              </a:ln>
              <a:solidFill>
                <a:schemeClr val="tx1"/>
              </a:solidFill>
              <a:effectLst/>
            </a:endParaRPr>
          </a:p>
        </p:txBody>
      </p:sp>
      <p:sp>
        <p:nvSpPr>
          <p:cNvPr id="1048" name="Rectangle 48" hidden="1"/>
          <p:cNvSpPr>
            <a:spLocks noChangeArrowheads="1"/>
          </p:cNvSpPr>
          <p:nvPr/>
        </p:nvSpPr>
        <p:spPr bwMode="auto">
          <a:xfrm>
            <a:off x="4103688" y="825500"/>
            <a:ext cx="4328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77933C"/>
                </a:solidFill>
                <a:effectLst/>
              </a:rPr>
              <a:t>-</a:t>
            </a:r>
            <a:endParaRPr kumimoji="0" lang="en-US" altLang="en-US" sz="1000" b="0" i="0" u="none" strike="noStrike" cap="none" normalizeH="0" baseline="0" dirty="0" smtClean="0">
              <a:ln>
                <a:noFill/>
              </a:ln>
              <a:solidFill>
                <a:schemeClr val="tx1"/>
              </a:solidFill>
              <a:effectLst/>
            </a:endParaRPr>
          </a:p>
        </p:txBody>
      </p:sp>
      <p:sp>
        <p:nvSpPr>
          <p:cNvPr id="1049" name="Rectangle 49" hidden="1"/>
          <p:cNvSpPr>
            <a:spLocks noChangeArrowheads="1"/>
          </p:cNvSpPr>
          <p:nvPr/>
        </p:nvSpPr>
        <p:spPr bwMode="auto">
          <a:xfrm>
            <a:off x="4141788" y="825500"/>
            <a:ext cx="10579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77933C"/>
                </a:solidFill>
                <a:effectLst/>
              </a:rPr>
              <a:t>of</a:t>
            </a:r>
            <a:endParaRPr kumimoji="0" lang="en-US" altLang="en-US" sz="1000" b="0" i="0" u="none" strike="noStrike" cap="none" normalizeH="0" baseline="0" dirty="0" smtClean="0">
              <a:ln>
                <a:noFill/>
              </a:ln>
              <a:solidFill>
                <a:schemeClr val="tx1"/>
              </a:solidFill>
              <a:effectLst/>
            </a:endParaRPr>
          </a:p>
        </p:txBody>
      </p:sp>
      <p:sp>
        <p:nvSpPr>
          <p:cNvPr id="1050" name="Rectangle 50" hidden="1"/>
          <p:cNvSpPr>
            <a:spLocks noChangeArrowheads="1"/>
          </p:cNvSpPr>
          <p:nvPr/>
        </p:nvSpPr>
        <p:spPr bwMode="auto">
          <a:xfrm>
            <a:off x="4246563" y="825500"/>
            <a:ext cx="4328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77933C"/>
                </a:solidFill>
                <a:effectLst/>
              </a:rPr>
              <a:t>-</a:t>
            </a:r>
            <a:endParaRPr kumimoji="0" lang="en-US" altLang="en-US" sz="1000" b="0" i="0" u="none" strike="noStrike" cap="none" normalizeH="0" baseline="0" dirty="0" smtClean="0">
              <a:ln>
                <a:noFill/>
              </a:ln>
              <a:solidFill>
                <a:schemeClr val="tx1"/>
              </a:solidFill>
              <a:effectLst/>
            </a:endParaRPr>
          </a:p>
        </p:txBody>
      </p:sp>
      <p:grpSp>
        <p:nvGrpSpPr>
          <p:cNvPr id="1062" name="Group 1061"/>
          <p:cNvGrpSpPr/>
          <p:nvPr/>
        </p:nvGrpSpPr>
        <p:grpSpPr>
          <a:xfrm>
            <a:off x="933451" y="778619"/>
            <a:ext cx="5614798" cy="5810337"/>
            <a:chOff x="933451" y="746125"/>
            <a:chExt cx="5614798" cy="5842831"/>
          </a:xfrm>
        </p:grpSpPr>
        <p:sp>
          <p:nvSpPr>
            <p:cNvPr id="30" name="Freeform 11"/>
            <p:cNvSpPr>
              <a:spLocks noEditPoints="1"/>
            </p:cNvSpPr>
            <p:nvPr/>
          </p:nvSpPr>
          <p:spPr bwMode="auto">
            <a:xfrm>
              <a:off x="2936876" y="5708650"/>
              <a:ext cx="3416300" cy="39687"/>
            </a:xfrm>
            <a:custGeom>
              <a:avLst/>
              <a:gdLst>
                <a:gd name="T0" fmla="*/ 6 w 2152"/>
                <a:gd name="T1" fmla="*/ 25 h 25"/>
                <a:gd name="T2" fmla="*/ 0 w 2152"/>
                <a:gd name="T3" fmla="*/ 0 h 25"/>
                <a:gd name="T4" fmla="*/ 185 w 2152"/>
                <a:gd name="T5" fmla="*/ 0 h 25"/>
                <a:gd name="T6" fmla="*/ 179 w 2152"/>
                <a:gd name="T7" fmla="*/ 25 h 25"/>
                <a:gd name="T8" fmla="*/ 185 w 2152"/>
                <a:gd name="T9" fmla="*/ 0 h 25"/>
                <a:gd name="T10" fmla="*/ 364 w 2152"/>
                <a:gd name="T11" fmla="*/ 25 h 25"/>
                <a:gd name="T12" fmla="*/ 358 w 2152"/>
                <a:gd name="T13" fmla="*/ 0 h 25"/>
                <a:gd name="T14" fmla="*/ 542 w 2152"/>
                <a:gd name="T15" fmla="*/ 0 h 25"/>
                <a:gd name="T16" fmla="*/ 536 w 2152"/>
                <a:gd name="T17" fmla="*/ 25 h 25"/>
                <a:gd name="T18" fmla="*/ 542 w 2152"/>
                <a:gd name="T19" fmla="*/ 0 h 25"/>
                <a:gd name="T20" fmla="*/ 722 w 2152"/>
                <a:gd name="T21" fmla="*/ 25 h 25"/>
                <a:gd name="T22" fmla="*/ 716 w 2152"/>
                <a:gd name="T23" fmla="*/ 0 h 25"/>
                <a:gd name="T24" fmla="*/ 900 w 2152"/>
                <a:gd name="T25" fmla="*/ 0 h 25"/>
                <a:gd name="T26" fmla="*/ 895 w 2152"/>
                <a:gd name="T27" fmla="*/ 25 h 25"/>
                <a:gd name="T28" fmla="*/ 900 w 2152"/>
                <a:gd name="T29" fmla="*/ 0 h 25"/>
                <a:gd name="T30" fmla="*/ 1079 w 2152"/>
                <a:gd name="T31" fmla="*/ 25 h 25"/>
                <a:gd name="T32" fmla="*/ 1073 w 2152"/>
                <a:gd name="T33" fmla="*/ 0 h 25"/>
                <a:gd name="T34" fmla="*/ 1258 w 2152"/>
                <a:gd name="T35" fmla="*/ 0 h 25"/>
                <a:gd name="T36" fmla="*/ 1252 w 2152"/>
                <a:gd name="T37" fmla="*/ 25 h 25"/>
                <a:gd name="T38" fmla="*/ 1258 w 2152"/>
                <a:gd name="T39" fmla="*/ 0 h 25"/>
                <a:gd name="T40" fmla="*/ 1437 w 2152"/>
                <a:gd name="T41" fmla="*/ 25 h 25"/>
                <a:gd name="T42" fmla="*/ 1431 w 2152"/>
                <a:gd name="T43" fmla="*/ 0 h 25"/>
                <a:gd name="T44" fmla="*/ 1616 w 2152"/>
                <a:gd name="T45" fmla="*/ 0 h 25"/>
                <a:gd name="T46" fmla="*/ 1610 w 2152"/>
                <a:gd name="T47" fmla="*/ 25 h 25"/>
                <a:gd name="T48" fmla="*/ 1616 w 2152"/>
                <a:gd name="T49" fmla="*/ 0 h 25"/>
                <a:gd name="T50" fmla="*/ 1794 w 2152"/>
                <a:gd name="T51" fmla="*/ 25 h 25"/>
                <a:gd name="T52" fmla="*/ 1789 w 2152"/>
                <a:gd name="T53" fmla="*/ 0 h 25"/>
                <a:gd name="T54" fmla="*/ 1974 w 2152"/>
                <a:gd name="T55" fmla="*/ 0 h 25"/>
                <a:gd name="T56" fmla="*/ 1968 w 2152"/>
                <a:gd name="T57" fmla="*/ 25 h 25"/>
                <a:gd name="T58" fmla="*/ 1974 w 2152"/>
                <a:gd name="T59" fmla="*/ 0 h 25"/>
                <a:gd name="T60" fmla="*/ 2152 w 2152"/>
                <a:gd name="T61" fmla="*/ 25 h 25"/>
                <a:gd name="T62" fmla="*/ 2147 w 2152"/>
                <a:gd name="T6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52" h="25">
                  <a:moveTo>
                    <a:pt x="6" y="0"/>
                  </a:moveTo>
                  <a:lnTo>
                    <a:pt x="6" y="25"/>
                  </a:lnTo>
                  <a:lnTo>
                    <a:pt x="0" y="25"/>
                  </a:lnTo>
                  <a:lnTo>
                    <a:pt x="0" y="0"/>
                  </a:lnTo>
                  <a:lnTo>
                    <a:pt x="6" y="0"/>
                  </a:lnTo>
                  <a:close/>
                  <a:moveTo>
                    <a:pt x="185" y="0"/>
                  </a:moveTo>
                  <a:lnTo>
                    <a:pt x="185" y="25"/>
                  </a:lnTo>
                  <a:lnTo>
                    <a:pt x="179" y="25"/>
                  </a:lnTo>
                  <a:lnTo>
                    <a:pt x="179" y="0"/>
                  </a:lnTo>
                  <a:lnTo>
                    <a:pt x="185" y="0"/>
                  </a:lnTo>
                  <a:close/>
                  <a:moveTo>
                    <a:pt x="364" y="0"/>
                  </a:moveTo>
                  <a:lnTo>
                    <a:pt x="364" y="25"/>
                  </a:lnTo>
                  <a:lnTo>
                    <a:pt x="358" y="25"/>
                  </a:lnTo>
                  <a:lnTo>
                    <a:pt x="358" y="0"/>
                  </a:lnTo>
                  <a:lnTo>
                    <a:pt x="364" y="0"/>
                  </a:lnTo>
                  <a:close/>
                  <a:moveTo>
                    <a:pt x="542" y="0"/>
                  </a:moveTo>
                  <a:lnTo>
                    <a:pt x="542" y="25"/>
                  </a:lnTo>
                  <a:lnTo>
                    <a:pt x="536" y="25"/>
                  </a:lnTo>
                  <a:lnTo>
                    <a:pt x="536" y="0"/>
                  </a:lnTo>
                  <a:lnTo>
                    <a:pt x="542" y="0"/>
                  </a:lnTo>
                  <a:close/>
                  <a:moveTo>
                    <a:pt x="722" y="0"/>
                  </a:moveTo>
                  <a:lnTo>
                    <a:pt x="722" y="25"/>
                  </a:lnTo>
                  <a:lnTo>
                    <a:pt x="716" y="25"/>
                  </a:lnTo>
                  <a:lnTo>
                    <a:pt x="716" y="0"/>
                  </a:lnTo>
                  <a:lnTo>
                    <a:pt x="722" y="0"/>
                  </a:lnTo>
                  <a:close/>
                  <a:moveTo>
                    <a:pt x="900" y="0"/>
                  </a:moveTo>
                  <a:lnTo>
                    <a:pt x="900" y="25"/>
                  </a:lnTo>
                  <a:lnTo>
                    <a:pt x="895" y="25"/>
                  </a:lnTo>
                  <a:lnTo>
                    <a:pt x="895" y="0"/>
                  </a:lnTo>
                  <a:lnTo>
                    <a:pt x="900" y="0"/>
                  </a:lnTo>
                  <a:close/>
                  <a:moveTo>
                    <a:pt x="1079" y="0"/>
                  </a:moveTo>
                  <a:lnTo>
                    <a:pt x="1079" y="25"/>
                  </a:lnTo>
                  <a:lnTo>
                    <a:pt x="1073" y="25"/>
                  </a:lnTo>
                  <a:lnTo>
                    <a:pt x="1073" y="0"/>
                  </a:lnTo>
                  <a:lnTo>
                    <a:pt x="1079" y="0"/>
                  </a:lnTo>
                  <a:close/>
                  <a:moveTo>
                    <a:pt x="1258" y="0"/>
                  </a:moveTo>
                  <a:lnTo>
                    <a:pt x="1258" y="25"/>
                  </a:lnTo>
                  <a:lnTo>
                    <a:pt x="1252" y="25"/>
                  </a:lnTo>
                  <a:lnTo>
                    <a:pt x="1252" y="0"/>
                  </a:lnTo>
                  <a:lnTo>
                    <a:pt x="1258" y="0"/>
                  </a:lnTo>
                  <a:close/>
                  <a:moveTo>
                    <a:pt x="1437" y="0"/>
                  </a:moveTo>
                  <a:lnTo>
                    <a:pt x="1437" y="25"/>
                  </a:lnTo>
                  <a:lnTo>
                    <a:pt x="1431" y="25"/>
                  </a:lnTo>
                  <a:lnTo>
                    <a:pt x="1431" y="0"/>
                  </a:lnTo>
                  <a:lnTo>
                    <a:pt x="1437" y="0"/>
                  </a:lnTo>
                  <a:close/>
                  <a:moveTo>
                    <a:pt x="1616" y="0"/>
                  </a:moveTo>
                  <a:lnTo>
                    <a:pt x="1616" y="25"/>
                  </a:lnTo>
                  <a:lnTo>
                    <a:pt x="1610" y="25"/>
                  </a:lnTo>
                  <a:lnTo>
                    <a:pt x="1610" y="0"/>
                  </a:lnTo>
                  <a:lnTo>
                    <a:pt x="1616" y="0"/>
                  </a:lnTo>
                  <a:close/>
                  <a:moveTo>
                    <a:pt x="1794" y="0"/>
                  </a:moveTo>
                  <a:lnTo>
                    <a:pt x="1794" y="25"/>
                  </a:lnTo>
                  <a:lnTo>
                    <a:pt x="1789" y="25"/>
                  </a:lnTo>
                  <a:lnTo>
                    <a:pt x="1789" y="0"/>
                  </a:lnTo>
                  <a:lnTo>
                    <a:pt x="1794" y="0"/>
                  </a:lnTo>
                  <a:close/>
                  <a:moveTo>
                    <a:pt x="1974" y="0"/>
                  </a:moveTo>
                  <a:lnTo>
                    <a:pt x="1974" y="25"/>
                  </a:lnTo>
                  <a:lnTo>
                    <a:pt x="1968" y="25"/>
                  </a:lnTo>
                  <a:lnTo>
                    <a:pt x="1968" y="0"/>
                  </a:lnTo>
                  <a:lnTo>
                    <a:pt x="1974" y="0"/>
                  </a:lnTo>
                  <a:close/>
                  <a:moveTo>
                    <a:pt x="2152" y="0"/>
                  </a:moveTo>
                  <a:lnTo>
                    <a:pt x="2152" y="25"/>
                  </a:lnTo>
                  <a:lnTo>
                    <a:pt x="2147" y="25"/>
                  </a:lnTo>
                  <a:lnTo>
                    <a:pt x="2147" y="0"/>
                  </a:lnTo>
                  <a:lnTo>
                    <a:pt x="2152" y="0"/>
                  </a:lnTo>
                  <a:close/>
                </a:path>
              </a:pathLst>
            </a:cu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fr-FR" sz="1200" dirty="0">
                <a:latin typeface="Arial" panose="020B0604020202020204" pitchFamily="34" charset="0"/>
                <a:cs typeface="Arial" panose="020B0604020202020204" pitchFamily="34" charset="0"/>
              </a:endParaRPr>
            </a:p>
          </p:txBody>
        </p:sp>
        <p:sp>
          <p:nvSpPr>
            <p:cNvPr id="52" name="TextBox 51"/>
            <p:cNvSpPr txBox="1"/>
            <p:nvPr/>
          </p:nvSpPr>
          <p:spPr>
            <a:xfrm>
              <a:off x="933451" y="6342735"/>
              <a:ext cx="5257800" cy="246221"/>
            </a:xfrm>
            <a:prstGeom prst="rect">
              <a:avLst/>
            </a:prstGeom>
            <a:noFill/>
          </p:spPr>
          <p:txBody>
            <a:bodyPr wrap="square" rtlCol="0">
              <a:spAutoFit/>
            </a:bodyPr>
            <a:lstStyle/>
            <a:p>
              <a:r>
                <a:rPr lang="fr-FR" altLang="ko-KR" sz="1000" dirty="0" smtClean="0">
                  <a:latin typeface="Arial" panose="020B0604020202020204" pitchFamily="34" charset="0"/>
                  <a:cs typeface="Arial" panose="020B0604020202020204" pitchFamily="34" charset="0"/>
                </a:rPr>
                <a:t>Source : base de données de l’ISU.</a:t>
              </a:r>
              <a:endParaRPr lang="fr-FR" altLang="ko-KR" sz="1000" dirty="0">
                <a:latin typeface="Arial" panose="020B0604020202020204" pitchFamily="34" charset="0"/>
                <a:cs typeface="Arial" panose="020B0604020202020204" pitchFamily="34" charset="0"/>
              </a:endParaRPr>
            </a:p>
          </p:txBody>
        </p:sp>
        <p:sp>
          <p:nvSpPr>
            <p:cNvPr id="27" name="Rectangle 8"/>
            <p:cNvSpPr>
              <a:spLocks noChangeArrowheads="1"/>
            </p:cNvSpPr>
            <p:nvPr/>
          </p:nvSpPr>
          <p:spPr bwMode="auto">
            <a:xfrm>
              <a:off x="2936876" y="828675"/>
              <a:ext cx="9525" cy="4879975"/>
            </a:xfrm>
            <a:prstGeom prst="rect">
              <a:avLst/>
            </a:pr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fr-FR" sz="1200" dirty="0">
                <a:latin typeface="Arial" panose="020B0604020202020204" pitchFamily="34" charset="0"/>
                <a:cs typeface="Arial" panose="020B0604020202020204" pitchFamily="34" charset="0"/>
              </a:endParaRPr>
            </a:p>
          </p:txBody>
        </p:sp>
        <p:sp>
          <p:nvSpPr>
            <p:cNvPr id="28" name="Freeform 9"/>
            <p:cNvSpPr>
              <a:spLocks noEditPoints="1"/>
            </p:cNvSpPr>
            <p:nvPr/>
          </p:nvSpPr>
          <p:spPr bwMode="auto">
            <a:xfrm>
              <a:off x="2901951" y="823913"/>
              <a:ext cx="39688" cy="4889500"/>
            </a:xfrm>
            <a:custGeom>
              <a:avLst/>
              <a:gdLst>
                <a:gd name="T0" fmla="*/ 0 w 25"/>
                <a:gd name="T1" fmla="*/ 3074 h 3080"/>
                <a:gd name="T2" fmla="*/ 25 w 25"/>
                <a:gd name="T3" fmla="*/ 3074 h 3080"/>
                <a:gd name="T4" fmla="*/ 25 w 25"/>
                <a:gd name="T5" fmla="*/ 3080 h 3080"/>
                <a:gd name="T6" fmla="*/ 0 w 25"/>
                <a:gd name="T7" fmla="*/ 3080 h 3080"/>
                <a:gd name="T8" fmla="*/ 0 w 25"/>
                <a:gd name="T9" fmla="*/ 3074 h 3080"/>
                <a:gd name="T10" fmla="*/ 0 w 25"/>
                <a:gd name="T11" fmla="*/ 2562 h 3080"/>
                <a:gd name="T12" fmla="*/ 25 w 25"/>
                <a:gd name="T13" fmla="*/ 2562 h 3080"/>
                <a:gd name="T14" fmla="*/ 25 w 25"/>
                <a:gd name="T15" fmla="*/ 2567 h 3080"/>
                <a:gd name="T16" fmla="*/ 0 w 25"/>
                <a:gd name="T17" fmla="*/ 2567 h 3080"/>
                <a:gd name="T18" fmla="*/ 0 w 25"/>
                <a:gd name="T19" fmla="*/ 2562 h 3080"/>
                <a:gd name="T20" fmla="*/ 0 w 25"/>
                <a:gd name="T21" fmla="*/ 2049 h 3080"/>
                <a:gd name="T22" fmla="*/ 25 w 25"/>
                <a:gd name="T23" fmla="*/ 2049 h 3080"/>
                <a:gd name="T24" fmla="*/ 25 w 25"/>
                <a:gd name="T25" fmla="*/ 2055 h 3080"/>
                <a:gd name="T26" fmla="*/ 0 w 25"/>
                <a:gd name="T27" fmla="*/ 2055 h 3080"/>
                <a:gd name="T28" fmla="*/ 0 w 25"/>
                <a:gd name="T29" fmla="*/ 2049 h 3080"/>
                <a:gd name="T30" fmla="*/ 0 w 25"/>
                <a:gd name="T31" fmla="*/ 1537 h 3080"/>
                <a:gd name="T32" fmla="*/ 25 w 25"/>
                <a:gd name="T33" fmla="*/ 1537 h 3080"/>
                <a:gd name="T34" fmla="*/ 25 w 25"/>
                <a:gd name="T35" fmla="*/ 1543 h 3080"/>
                <a:gd name="T36" fmla="*/ 0 w 25"/>
                <a:gd name="T37" fmla="*/ 1543 h 3080"/>
                <a:gd name="T38" fmla="*/ 0 w 25"/>
                <a:gd name="T39" fmla="*/ 1537 h 3080"/>
                <a:gd name="T40" fmla="*/ 0 w 25"/>
                <a:gd name="T41" fmla="*/ 1025 h 3080"/>
                <a:gd name="T42" fmla="*/ 25 w 25"/>
                <a:gd name="T43" fmla="*/ 1025 h 3080"/>
                <a:gd name="T44" fmla="*/ 25 w 25"/>
                <a:gd name="T45" fmla="*/ 1031 h 3080"/>
                <a:gd name="T46" fmla="*/ 0 w 25"/>
                <a:gd name="T47" fmla="*/ 1031 h 3080"/>
                <a:gd name="T48" fmla="*/ 0 w 25"/>
                <a:gd name="T49" fmla="*/ 1025 h 3080"/>
                <a:gd name="T50" fmla="*/ 0 w 25"/>
                <a:gd name="T51" fmla="*/ 512 h 3080"/>
                <a:gd name="T52" fmla="*/ 25 w 25"/>
                <a:gd name="T53" fmla="*/ 512 h 3080"/>
                <a:gd name="T54" fmla="*/ 25 w 25"/>
                <a:gd name="T55" fmla="*/ 518 h 3080"/>
                <a:gd name="T56" fmla="*/ 0 w 25"/>
                <a:gd name="T57" fmla="*/ 518 h 3080"/>
                <a:gd name="T58" fmla="*/ 0 w 25"/>
                <a:gd name="T59" fmla="*/ 512 h 3080"/>
                <a:gd name="T60" fmla="*/ 0 w 25"/>
                <a:gd name="T61" fmla="*/ 0 h 3080"/>
                <a:gd name="T62" fmla="*/ 25 w 25"/>
                <a:gd name="T63" fmla="*/ 0 h 3080"/>
                <a:gd name="T64" fmla="*/ 25 w 25"/>
                <a:gd name="T65" fmla="*/ 6 h 3080"/>
                <a:gd name="T66" fmla="*/ 0 w 25"/>
                <a:gd name="T67" fmla="*/ 6 h 3080"/>
                <a:gd name="T68" fmla="*/ 0 w 25"/>
                <a:gd name="T69" fmla="*/ 0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3080">
                  <a:moveTo>
                    <a:pt x="0" y="3074"/>
                  </a:moveTo>
                  <a:lnTo>
                    <a:pt x="25" y="3074"/>
                  </a:lnTo>
                  <a:lnTo>
                    <a:pt x="25" y="3080"/>
                  </a:lnTo>
                  <a:lnTo>
                    <a:pt x="0" y="3080"/>
                  </a:lnTo>
                  <a:lnTo>
                    <a:pt x="0" y="3074"/>
                  </a:lnTo>
                  <a:close/>
                  <a:moveTo>
                    <a:pt x="0" y="2562"/>
                  </a:moveTo>
                  <a:lnTo>
                    <a:pt x="25" y="2562"/>
                  </a:lnTo>
                  <a:lnTo>
                    <a:pt x="25" y="2567"/>
                  </a:lnTo>
                  <a:lnTo>
                    <a:pt x="0" y="2567"/>
                  </a:lnTo>
                  <a:lnTo>
                    <a:pt x="0" y="2562"/>
                  </a:lnTo>
                  <a:close/>
                  <a:moveTo>
                    <a:pt x="0" y="2049"/>
                  </a:moveTo>
                  <a:lnTo>
                    <a:pt x="25" y="2049"/>
                  </a:lnTo>
                  <a:lnTo>
                    <a:pt x="25" y="2055"/>
                  </a:lnTo>
                  <a:lnTo>
                    <a:pt x="0" y="2055"/>
                  </a:lnTo>
                  <a:lnTo>
                    <a:pt x="0" y="2049"/>
                  </a:lnTo>
                  <a:close/>
                  <a:moveTo>
                    <a:pt x="0" y="1537"/>
                  </a:moveTo>
                  <a:lnTo>
                    <a:pt x="25" y="1537"/>
                  </a:lnTo>
                  <a:lnTo>
                    <a:pt x="25" y="1543"/>
                  </a:lnTo>
                  <a:lnTo>
                    <a:pt x="0" y="1543"/>
                  </a:lnTo>
                  <a:lnTo>
                    <a:pt x="0" y="1537"/>
                  </a:lnTo>
                  <a:close/>
                  <a:moveTo>
                    <a:pt x="0" y="1025"/>
                  </a:moveTo>
                  <a:lnTo>
                    <a:pt x="25" y="1025"/>
                  </a:lnTo>
                  <a:lnTo>
                    <a:pt x="25" y="1031"/>
                  </a:lnTo>
                  <a:lnTo>
                    <a:pt x="0" y="1031"/>
                  </a:lnTo>
                  <a:lnTo>
                    <a:pt x="0" y="1025"/>
                  </a:lnTo>
                  <a:close/>
                  <a:moveTo>
                    <a:pt x="0" y="512"/>
                  </a:moveTo>
                  <a:lnTo>
                    <a:pt x="25" y="512"/>
                  </a:lnTo>
                  <a:lnTo>
                    <a:pt x="25" y="518"/>
                  </a:lnTo>
                  <a:lnTo>
                    <a:pt x="0" y="518"/>
                  </a:lnTo>
                  <a:lnTo>
                    <a:pt x="0" y="512"/>
                  </a:lnTo>
                  <a:close/>
                  <a:moveTo>
                    <a:pt x="0" y="0"/>
                  </a:moveTo>
                  <a:lnTo>
                    <a:pt x="25" y="0"/>
                  </a:lnTo>
                  <a:lnTo>
                    <a:pt x="25" y="6"/>
                  </a:lnTo>
                  <a:lnTo>
                    <a:pt x="0" y="6"/>
                  </a:lnTo>
                  <a:lnTo>
                    <a:pt x="0" y="0"/>
                  </a:lnTo>
                  <a:close/>
                </a:path>
              </a:pathLst>
            </a:cu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fr-FR" sz="1200" dirty="0">
                <a:latin typeface="Arial" panose="020B0604020202020204" pitchFamily="34" charset="0"/>
                <a:cs typeface="Arial" panose="020B0604020202020204" pitchFamily="34" charset="0"/>
              </a:endParaRPr>
            </a:p>
          </p:txBody>
        </p:sp>
        <p:sp>
          <p:nvSpPr>
            <p:cNvPr id="29" name="Rectangle 10"/>
            <p:cNvSpPr>
              <a:spLocks noChangeArrowheads="1"/>
            </p:cNvSpPr>
            <p:nvPr/>
          </p:nvSpPr>
          <p:spPr bwMode="auto">
            <a:xfrm>
              <a:off x="2941638" y="5703888"/>
              <a:ext cx="3549650" cy="9525"/>
            </a:xfrm>
            <a:prstGeom prst="rect">
              <a:avLst/>
            </a:pr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fr-FR" sz="1200" dirty="0">
                <a:latin typeface="Arial" panose="020B0604020202020204" pitchFamily="34" charset="0"/>
                <a:cs typeface="Arial" panose="020B0604020202020204" pitchFamily="34" charset="0"/>
              </a:endParaRPr>
            </a:p>
          </p:txBody>
        </p:sp>
        <p:sp>
          <p:nvSpPr>
            <p:cNvPr id="54" name="Freeform 15"/>
            <p:cNvSpPr>
              <a:spLocks/>
            </p:cNvSpPr>
            <p:nvPr/>
          </p:nvSpPr>
          <p:spPr bwMode="auto">
            <a:xfrm>
              <a:off x="2927351" y="1327150"/>
              <a:ext cx="3435350" cy="2070100"/>
            </a:xfrm>
            <a:custGeom>
              <a:avLst/>
              <a:gdLst>
                <a:gd name="T0" fmla="*/ 112 w 18032"/>
                <a:gd name="T1" fmla="*/ 22 h 10872"/>
                <a:gd name="T2" fmla="*/ 1608 w 18032"/>
                <a:gd name="T3" fmla="*/ 1190 h 10872"/>
                <a:gd name="T4" fmla="*/ 1595 w 18032"/>
                <a:gd name="T5" fmla="*/ 1182 h 10872"/>
                <a:gd name="T6" fmla="*/ 3083 w 18032"/>
                <a:gd name="T7" fmla="*/ 1862 h 10872"/>
                <a:gd name="T8" fmla="*/ 4576 w 18032"/>
                <a:gd name="T9" fmla="*/ 2705 h 10872"/>
                <a:gd name="T10" fmla="*/ 4597 w 18032"/>
                <a:gd name="T11" fmla="*/ 2723 h 10872"/>
                <a:gd name="T12" fmla="*/ 6093 w 18032"/>
                <a:gd name="T13" fmla="*/ 4819 h 10872"/>
                <a:gd name="T14" fmla="*/ 7583 w 18032"/>
                <a:gd name="T15" fmla="*/ 7255 h 10872"/>
                <a:gd name="T16" fmla="*/ 7554 w 18032"/>
                <a:gd name="T17" fmla="*/ 7230 h 10872"/>
                <a:gd name="T18" fmla="*/ 9042 w 18032"/>
                <a:gd name="T19" fmla="*/ 7886 h 10872"/>
                <a:gd name="T20" fmla="*/ 10525 w 18032"/>
                <a:gd name="T21" fmla="*/ 8388 h 10872"/>
                <a:gd name="T22" fmla="*/ 10541 w 18032"/>
                <a:gd name="T23" fmla="*/ 8396 h 10872"/>
                <a:gd name="T24" fmla="*/ 12037 w 18032"/>
                <a:gd name="T25" fmla="*/ 9436 h 10872"/>
                <a:gd name="T26" fmla="*/ 12028 w 18032"/>
                <a:gd name="T27" fmla="*/ 9431 h 10872"/>
                <a:gd name="T28" fmla="*/ 13516 w 18032"/>
                <a:gd name="T29" fmla="*/ 10143 h 10872"/>
                <a:gd name="T30" fmla="*/ 13481 w 18032"/>
                <a:gd name="T31" fmla="*/ 10137 h 10872"/>
                <a:gd name="T32" fmla="*/ 14969 w 18032"/>
                <a:gd name="T33" fmla="*/ 9961 h 10872"/>
                <a:gd name="T34" fmla="*/ 14992 w 18032"/>
                <a:gd name="T35" fmla="*/ 9962 h 10872"/>
                <a:gd name="T36" fmla="*/ 16488 w 18032"/>
                <a:gd name="T37" fmla="*/ 10330 h 10872"/>
                <a:gd name="T38" fmla="*/ 17977 w 18032"/>
                <a:gd name="T39" fmla="*/ 10739 h 10872"/>
                <a:gd name="T40" fmla="*/ 18022 w 18032"/>
                <a:gd name="T41" fmla="*/ 10817 h 10872"/>
                <a:gd name="T42" fmla="*/ 17944 w 18032"/>
                <a:gd name="T43" fmla="*/ 10862 h 10872"/>
                <a:gd name="T44" fmla="*/ 16457 w 18032"/>
                <a:gd name="T45" fmla="*/ 10455 h 10872"/>
                <a:gd name="T46" fmla="*/ 14961 w 18032"/>
                <a:gd name="T47" fmla="*/ 10087 h 10872"/>
                <a:gd name="T48" fmla="*/ 14984 w 18032"/>
                <a:gd name="T49" fmla="*/ 10088 h 10872"/>
                <a:gd name="T50" fmla="*/ 13496 w 18032"/>
                <a:gd name="T51" fmla="*/ 10264 h 10872"/>
                <a:gd name="T52" fmla="*/ 13461 w 18032"/>
                <a:gd name="T53" fmla="*/ 10258 h 10872"/>
                <a:gd name="T54" fmla="*/ 11973 w 18032"/>
                <a:gd name="T55" fmla="*/ 9546 h 10872"/>
                <a:gd name="T56" fmla="*/ 11964 w 18032"/>
                <a:gd name="T57" fmla="*/ 9541 h 10872"/>
                <a:gd name="T58" fmla="*/ 10468 w 18032"/>
                <a:gd name="T59" fmla="*/ 8501 h 10872"/>
                <a:gd name="T60" fmla="*/ 10484 w 18032"/>
                <a:gd name="T61" fmla="*/ 8509 h 10872"/>
                <a:gd name="T62" fmla="*/ 8991 w 18032"/>
                <a:gd name="T63" fmla="*/ 8003 h 10872"/>
                <a:gd name="T64" fmla="*/ 7503 w 18032"/>
                <a:gd name="T65" fmla="*/ 7347 h 10872"/>
                <a:gd name="T66" fmla="*/ 7474 w 18032"/>
                <a:gd name="T67" fmla="*/ 7322 h 10872"/>
                <a:gd name="T68" fmla="*/ 5988 w 18032"/>
                <a:gd name="T69" fmla="*/ 4894 h 10872"/>
                <a:gd name="T70" fmla="*/ 4492 w 18032"/>
                <a:gd name="T71" fmla="*/ 2798 h 10872"/>
                <a:gd name="T72" fmla="*/ 4513 w 18032"/>
                <a:gd name="T73" fmla="*/ 2816 h 10872"/>
                <a:gd name="T74" fmla="*/ 3030 w 18032"/>
                <a:gd name="T75" fmla="*/ 1979 h 10872"/>
                <a:gd name="T76" fmla="*/ 1542 w 18032"/>
                <a:gd name="T77" fmla="*/ 1299 h 10872"/>
                <a:gd name="T78" fmla="*/ 1529 w 18032"/>
                <a:gd name="T79" fmla="*/ 1291 h 10872"/>
                <a:gd name="T80" fmla="*/ 33 w 18032"/>
                <a:gd name="T81" fmla="*/ 123 h 10872"/>
                <a:gd name="T82" fmla="*/ 22 w 18032"/>
                <a:gd name="T83" fmla="*/ 33 h 10872"/>
                <a:gd name="T84" fmla="*/ 112 w 18032"/>
                <a:gd name="T85" fmla="*/ 22 h 10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032" h="10872">
                  <a:moveTo>
                    <a:pt x="112" y="22"/>
                  </a:moveTo>
                  <a:lnTo>
                    <a:pt x="1608" y="1190"/>
                  </a:lnTo>
                  <a:lnTo>
                    <a:pt x="1595" y="1182"/>
                  </a:lnTo>
                  <a:lnTo>
                    <a:pt x="3083" y="1862"/>
                  </a:lnTo>
                  <a:lnTo>
                    <a:pt x="4576" y="2705"/>
                  </a:lnTo>
                  <a:cubicBezTo>
                    <a:pt x="4584" y="2709"/>
                    <a:pt x="4591" y="2716"/>
                    <a:pt x="4597" y="2723"/>
                  </a:cubicBezTo>
                  <a:lnTo>
                    <a:pt x="6093" y="4819"/>
                  </a:lnTo>
                  <a:lnTo>
                    <a:pt x="7583" y="7255"/>
                  </a:lnTo>
                  <a:lnTo>
                    <a:pt x="7554" y="7230"/>
                  </a:lnTo>
                  <a:lnTo>
                    <a:pt x="9042" y="7886"/>
                  </a:lnTo>
                  <a:lnTo>
                    <a:pt x="10525" y="8388"/>
                  </a:lnTo>
                  <a:cubicBezTo>
                    <a:pt x="10531" y="8390"/>
                    <a:pt x="10536" y="8392"/>
                    <a:pt x="10541" y="8396"/>
                  </a:cubicBezTo>
                  <a:lnTo>
                    <a:pt x="12037" y="9436"/>
                  </a:lnTo>
                  <a:lnTo>
                    <a:pt x="12028" y="9431"/>
                  </a:lnTo>
                  <a:lnTo>
                    <a:pt x="13516" y="10143"/>
                  </a:lnTo>
                  <a:lnTo>
                    <a:pt x="13481" y="10137"/>
                  </a:lnTo>
                  <a:lnTo>
                    <a:pt x="14969" y="9961"/>
                  </a:lnTo>
                  <a:cubicBezTo>
                    <a:pt x="14977" y="9960"/>
                    <a:pt x="14984" y="9960"/>
                    <a:pt x="14992" y="9962"/>
                  </a:cubicBezTo>
                  <a:lnTo>
                    <a:pt x="16488" y="10330"/>
                  </a:lnTo>
                  <a:lnTo>
                    <a:pt x="17977" y="10739"/>
                  </a:lnTo>
                  <a:cubicBezTo>
                    <a:pt x="18011" y="10748"/>
                    <a:pt x="18032" y="10783"/>
                    <a:pt x="18022" y="10817"/>
                  </a:cubicBezTo>
                  <a:cubicBezTo>
                    <a:pt x="18013" y="10851"/>
                    <a:pt x="17978" y="10872"/>
                    <a:pt x="17944" y="10862"/>
                  </a:cubicBezTo>
                  <a:lnTo>
                    <a:pt x="16457" y="10455"/>
                  </a:lnTo>
                  <a:lnTo>
                    <a:pt x="14961" y="10087"/>
                  </a:lnTo>
                  <a:lnTo>
                    <a:pt x="14984" y="10088"/>
                  </a:lnTo>
                  <a:lnTo>
                    <a:pt x="13496" y="10264"/>
                  </a:lnTo>
                  <a:cubicBezTo>
                    <a:pt x="13484" y="10265"/>
                    <a:pt x="13472" y="10263"/>
                    <a:pt x="13461" y="10258"/>
                  </a:cubicBezTo>
                  <a:lnTo>
                    <a:pt x="11973" y="9546"/>
                  </a:lnTo>
                  <a:cubicBezTo>
                    <a:pt x="11970" y="9545"/>
                    <a:pt x="11967" y="9543"/>
                    <a:pt x="11964" y="9541"/>
                  </a:cubicBezTo>
                  <a:lnTo>
                    <a:pt x="10468" y="8501"/>
                  </a:lnTo>
                  <a:lnTo>
                    <a:pt x="10484" y="8509"/>
                  </a:lnTo>
                  <a:lnTo>
                    <a:pt x="8991" y="8003"/>
                  </a:lnTo>
                  <a:lnTo>
                    <a:pt x="7503" y="7347"/>
                  </a:lnTo>
                  <a:cubicBezTo>
                    <a:pt x="7491" y="7342"/>
                    <a:pt x="7481" y="7333"/>
                    <a:pt x="7474" y="7322"/>
                  </a:cubicBezTo>
                  <a:lnTo>
                    <a:pt x="5988" y="4894"/>
                  </a:lnTo>
                  <a:lnTo>
                    <a:pt x="4492" y="2798"/>
                  </a:lnTo>
                  <a:lnTo>
                    <a:pt x="4513" y="2816"/>
                  </a:lnTo>
                  <a:lnTo>
                    <a:pt x="3030" y="1979"/>
                  </a:lnTo>
                  <a:lnTo>
                    <a:pt x="1542" y="1299"/>
                  </a:lnTo>
                  <a:cubicBezTo>
                    <a:pt x="1537" y="1297"/>
                    <a:pt x="1533" y="1294"/>
                    <a:pt x="1529" y="1291"/>
                  </a:cubicBezTo>
                  <a:lnTo>
                    <a:pt x="33" y="123"/>
                  </a:lnTo>
                  <a:cubicBezTo>
                    <a:pt x="5" y="101"/>
                    <a:pt x="0" y="61"/>
                    <a:pt x="22" y="33"/>
                  </a:cubicBezTo>
                  <a:cubicBezTo>
                    <a:pt x="44" y="5"/>
                    <a:pt x="84" y="0"/>
                    <a:pt x="112" y="22"/>
                  </a:cubicBezTo>
                  <a:close/>
                </a:path>
              </a:pathLst>
            </a:custGeom>
            <a:solidFill>
              <a:schemeClr val="bg1">
                <a:lumMod val="50000"/>
              </a:schemeClr>
            </a:solidFill>
            <a:ln w="1588" cap="flat">
              <a:solidFill>
                <a:schemeClr val="bg1">
                  <a:lumMod val="6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fr-FR" sz="1200" dirty="0">
                <a:latin typeface="Arial" panose="020B0604020202020204" pitchFamily="34" charset="0"/>
                <a:cs typeface="Arial" panose="020B0604020202020204" pitchFamily="34" charset="0"/>
              </a:endParaRPr>
            </a:p>
          </p:txBody>
        </p:sp>
        <p:sp>
          <p:nvSpPr>
            <p:cNvPr id="59" name="Rectangle 20"/>
            <p:cNvSpPr>
              <a:spLocks noChangeArrowheads="1"/>
            </p:cNvSpPr>
            <p:nvPr/>
          </p:nvSpPr>
          <p:spPr bwMode="auto">
            <a:xfrm>
              <a:off x="2960688" y="1116013"/>
              <a:ext cx="269875" cy="193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dirty="0">
                <a:latin typeface="Arial" panose="020B0604020202020204" pitchFamily="34" charset="0"/>
                <a:cs typeface="Arial" panose="020B0604020202020204" pitchFamily="34" charset="0"/>
              </a:endParaRPr>
            </a:p>
          </p:txBody>
        </p:sp>
        <p:sp>
          <p:nvSpPr>
            <p:cNvPr id="60" name="Rectangle 21"/>
            <p:cNvSpPr>
              <a:spLocks noChangeArrowheads="1"/>
            </p:cNvSpPr>
            <p:nvPr/>
          </p:nvSpPr>
          <p:spPr bwMode="auto">
            <a:xfrm>
              <a:off x="3000376" y="1136650"/>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chemeClr val="bg1">
                      <a:lumMod val="50000"/>
                    </a:schemeClr>
                  </a:solidFill>
                  <a:effectLst/>
                </a:rPr>
                <a:t>107</a:t>
              </a:r>
            </a:p>
          </p:txBody>
        </p:sp>
        <p:sp>
          <p:nvSpPr>
            <p:cNvPr id="61" name="Rectangle 22"/>
            <p:cNvSpPr>
              <a:spLocks noChangeArrowheads="1"/>
            </p:cNvSpPr>
            <p:nvPr/>
          </p:nvSpPr>
          <p:spPr bwMode="auto">
            <a:xfrm>
              <a:off x="6180138" y="3121025"/>
              <a:ext cx="204788" cy="193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dirty="0">
                <a:latin typeface="Arial" panose="020B0604020202020204" pitchFamily="34" charset="0"/>
                <a:cs typeface="Arial" panose="020B0604020202020204" pitchFamily="34" charset="0"/>
              </a:endParaRPr>
            </a:p>
          </p:txBody>
        </p:sp>
        <p:sp>
          <p:nvSpPr>
            <p:cNvPr id="62" name="Rectangle 23"/>
            <p:cNvSpPr>
              <a:spLocks noChangeArrowheads="1"/>
            </p:cNvSpPr>
            <p:nvPr/>
          </p:nvSpPr>
          <p:spPr bwMode="auto">
            <a:xfrm>
              <a:off x="6282532" y="314927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chemeClr val="bg1">
                      <a:lumMod val="50000"/>
                    </a:schemeClr>
                  </a:solidFill>
                  <a:effectLst/>
                </a:rPr>
                <a:t>57</a:t>
              </a:r>
            </a:p>
          </p:txBody>
        </p:sp>
        <p:sp>
          <p:nvSpPr>
            <p:cNvPr id="63" name="Rectangle 24"/>
            <p:cNvSpPr>
              <a:spLocks noChangeArrowheads="1"/>
            </p:cNvSpPr>
            <p:nvPr/>
          </p:nvSpPr>
          <p:spPr bwMode="auto">
            <a:xfrm>
              <a:off x="2760663" y="5624513"/>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rPr>
                <a:t>0</a:t>
              </a:r>
              <a:endParaRPr kumimoji="0" lang="fr-FR" altLang="en-US" sz="1200" b="0" i="0" u="none" strike="noStrike" cap="none" normalizeH="0" baseline="0" dirty="0" smtClean="0">
                <a:ln>
                  <a:noFill/>
                </a:ln>
                <a:solidFill>
                  <a:schemeClr val="tx1"/>
                </a:solidFill>
                <a:effectLst/>
              </a:endParaRPr>
            </a:p>
          </p:txBody>
        </p:sp>
        <p:sp>
          <p:nvSpPr>
            <p:cNvPr id="1024" name="Rectangle 25"/>
            <p:cNvSpPr>
              <a:spLocks noChangeArrowheads="1"/>
            </p:cNvSpPr>
            <p:nvPr/>
          </p:nvSpPr>
          <p:spPr bwMode="auto">
            <a:xfrm>
              <a:off x="2695576" y="4811713"/>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rPr>
                <a:t>20</a:t>
              </a:r>
              <a:endParaRPr kumimoji="0" lang="fr-FR" altLang="en-US" sz="1200" b="0" i="0" u="none" strike="noStrike" cap="none" normalizeH="0" baseline="0" dirty="0" smtClean="0">
                <a:ln>
                  <a:noFill/>
                </a:ln>
                <a:solidFill>
                  <a:schemeClr val="tx1"/>
                </a:solidFill>
                <a:effectLst/>
              </a:endParaRPr>
            </a:p>
          </p:txBody>
        </p:sp>
        <p:sp>
          <p:nvSpPr>
            <p:cNvPr id="1025" name="Rectangle 26"/>
            <p:cNvSpPr>
              <a:spLocks noChangeArrowheads="1"/>
            </p:cNvSpPr>
            <p:nvPr/>
          </p:nvSpPr>
          <p:spPr bwMode="auto">
            <a:xfrm>
              <a:off x="2695576" y="3998913"/>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rPr>
                <a:t>40</a:t>
              </a:r>
              <a:endParaRPr kumimoji="0" lang="fr-FR" altLang="en-US" sz="1200" b="0" i="0" u="none" strike="noStrike" cap="none" normalizeH="0" baseline="0" dirty="0" smtClean="0">
                <a:ln>
                  <a:noFill/>
                </a:ln>
                <a:solidFill>
                  <a:schemeClr val="tx1"/>
                </a:solidFill>
                <a:effectLst/>
              </a:endParaRPr>
            </a:p>
          </p:txBody>
        </p:sp>
        <p:sp>
          <p:nvSpPr>
            <p:cNvPr id="1027" name="Rectangle 27"/>
            <p:cNvSpPr>
              <a:spLocks noChangeArrowheads="1"/>
            </p:cNvSpPr>
            <p:nvPr/>
          </p:nvSpPr>
          <p:spPr bwMode="auto">
            <a:xfrm>
              <a:off x="2695576" y="318452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rPr>
                <a:t>60</a:t>
              </a:r>
              <a:endParaRPr kumimoji="0" lang="fr-FR" altLang="en-US" sz="1200" b="0" i="0" u="none" strike="noStrike" cap="none" normalizeH="0" baseline="0" dirty="0" smtClean="0">
                <a:ln>
                  <a:noFill/>
                </a:ln>
                <a:solidFill>
                  <a:schemeClr val="tx1"/>
                </a:solidFill>
                <a:effectLst/>
              </a:endParaRPr>
            </a:p>
          </p:txBody>
        </p:sp>
        <p:sp>
          <p:nvSpPr>
            <p:cNvPr id="1028" name="Rectangle 28"/>
            <p:cNvSpPr>
              <a:spLocks noChangeArrowheads="1"/>
            </p:cNvSpPr>
            <p:nvPr/>
          </p:nvSpPr>
          <p:spPr bwMode="auto">
            <a:xfrm>
              <a:off x="2695576" y="237172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rPr>
                <a:t>80</a:t>
              </a:r>
              <a:endParaRPr kumimoji="0" lang="fr-FR" altLang="en-US" sz="1200" b="0" i="0" u="none" strike="noStrike" cap="none" normalizeH="0" baseline="0" dirty="0" smtClean="0">
                <a:ln>
                  <a:noFill/>
                </a:ln>
                <a:solidFill>
                  <a:schemeClr val="tx1"/>
                </a:solidFill>
                <a:effectLst/>
              </a:endParaRPr>
            </a:p>
          </p:txBody>
        </p:sp>
        <p:sp>
          <p:nvSpPr>
            <p:cNvPr id="1029" name="Rectangle 29"/>
            <p:cNvSpPr>
              <a:spLocks noChangeArrowheads="1"/>
            </p:cNvSpPr>
            <p:nvPr/>
          </p:nvSpPr>
          <p:spPr bwMode="auto">
            <a:xfrm>
              <a:off x="2630488" y="1558925"/>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rPr>
                <a:t>100</a:t>
              </a:r>
              <a:endParaRPr kumimoji="0" lang="fr-FR" altLang="en-US" sz="1200" b="0" i="0" u="none" strike="noStrike" cap="none" normalizeH="0" baseline="0" dirty="0" smtClean="0">
                <a:ln>
                  <a:noFill/>
                </a:ln>
                <a:solidFill>
                  <a:schemeClr val="tx1"/>
                </a:solidFill>
                <a:effectLst/>
              </a:endParaRPr>
            </a:p>
          </p:txBody>
        </p:sp>
        <p:sp>
          <p:nvSpPr>
            <p:cNvPr id="1030" name="Rectangle 30"/>
            <p:cNvSpPr>
              <a:spLocks noChangeArrowheads="1"/>
            </p:cNvSpPr>
            <p:nvPr/>
          </p:nvSpPr>
          <p:spPr bwMode="auto">
            <a:xfrm>
              <a:off x="2590745" y="746125"/>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rPr>
                <a:t>120</a:t>
              </a:r>
              <a:endParaRPr kumimoji="0" lang="fr-FR" altLang="en-US" sz="1200" b="0" i="0" u="none" strike="noStrike" cap="none" normalizeH="0" baseline="0" dirty="0" smtClean="0">
                <a:ln>
                  <a:noFill/>
                </a:ln>
                <a:solidFill>
                  <a:schemeClr val="tx1"/>
                </a:solidFill>
                <a:effectLst/>
              </a:endParaRPr>
            </a:p>
          </p:txBody>
        </p:sp>
        <p:sp>
          <p:nvSpPr>
            <p:cNvPr id="1031" name="Rectangle 31"/>
            <p:cNvSpPr>
              <a:spLocks noChangeArrowheads="1"/>
            </p:cNvSpPr>
            <p:nvPr/>
          </p:nvSpPr>
          <p:spPr bwMode="auto">
            <a:xfrm>
              <a:off x="2813051" y="5789613"/>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rPr>
                <a:t>1999</a:t>
              </a:r>
              <a:endParaRPr kumimoji="0" lang="fr-FR" altLang="en-US" sz="1200" b="0" i="0" u="none" strike="noStrike" cap="none" normalizeH="0" baseline="0" dirty="0" smtClean="0">
                <a:ln>
                  <a:noFill/>
                </a:ln>
                <a:solidFill>
                  <a:schemeClr val="tx1"/>
                </a:solidFill>
                <a:effectLst/>
              </a:endParaRPr>
            </a:p>
          </p:txBody>
        </p:sp>
        <p:sp>
          <p:nvSpPr>
            <p:cNvPr id="1032" name="Rectangle 32"/>
            <p:cNvSpPr>
              <a:spLocks noChangeArrowheads="1"/>
            </p:cNvSpPr>
            <p:nvPr/>
          </p:nvSpPr>
          <p:spPr bwMode="auto">
            <a:xfrm>
              <a:off x="3381376" y="5789613"/>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rPr>
                <a:t>2001</a:t>
              </a:r>
              <a:endParaRPr kumimoji="0" lang="fr-FR" altLang="en-US" sz="1200" b="0" i="0" u="none" strike="noStrike" cap="none" normalizeH="0" baseline="0" dirty="0" smtClean="0">
                <a:ln>
                  <a:noFill/>
                </a:ln>
                <a:solidFill>
                  <a:schemeClr val="tx1"/>
                </a:solidFill>
                <a:effectLst/>
              </a:endParaRPr>
            </a:p>
          </p:txBody>
        </p:sp>
        <p:sp>
          <p:nvSpPr>
            <p:cNvPr id="1033" name="Rectangle 33"/>
            <p:cNvSpPr>
              <a:spLocks noChangeArrowheads="1"/>
            </p:cNvSpPr>
            <p:nvPr/>
          </p:nvSpPr>
          <p:spPr bwMode="auto">
            <a:xfrm>
              <a:off x="3949701" y="5789613"/>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rPr>
                <a:t>2003</a:t>
              </a:r>
              <a:endParaRPr kumimoji="0" lang="fr-FR" altLang="en-US" sz="1200" b="0" i="0" u="none" strike="noStrike" cap="none" normalizeH="0" baseline="0" dirty="0" smtClean="0">
                <a:ln>
                  <a:noFill/>
                </a:ln>
                <a:solidFill>
                  <a:schemeClr val="tx1"/>
                </a:solidFill>
                <a:effectLst/>
              </a:endParaRPr>
            </a:p>
          </p:txBody>
        </p:sp>
        <p:sp>
          <p:nvSpPr>
            <p:cNvPr id="1034" name="Rectangle 34"/>
            <p:cNvSpPr>
              <a:spLocks noChangeArrowheads="1"/>
            </p:cNvSpPr>
            <p:nvPr/>
          </p:nvSpPr>
          <p:spPr bwMode="auto">
            <a:xfrm>
              <a:off x="4516438" y="5789613"/>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rPr>
                <a:t>2005</a:t>
              </a:r>
              <a:endParaRPr kumimoji="0" lang="fr-FR" altLang="en-US" sz="1200" b="0" i="0" u="none" strike="noStrike" cap="none" normalizeH="0" baseline="0" dirty="0" smtClean="0">
                <a:ln>
                  <a:noFill/>
                </a:ln>
                <a:solidFill>
                  <a:schemeClr val="tx1"/>
                </a:solidFill>
                <a:effectLst/>
              </a:endParaRPr>
            </a:p>
          </p:txBody>
        </p:sp>
        <p:sp>
          <p:nvSpPr>
            <p:cNvPr id="1035" name="Rectangle 35"/>
            <p:cNvSpPr>
              <a:spLocks noChangeArrowheads="1"/>
            </p:cNvSpPr>
            <p:nvPr/>
          </p:nvSpPr>
          <p:spPr bwMode="auto">
            <a:xfrm>
              <a:off x="5084763" y="5789613"/>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rPr>
                <a:t>2007</a:t>
              </a:r>
              <a:endParaRPr kumimoji="0" lang="fr-FR" altLang="en-US" sz="1200" b="0" i="0" u="none" strike="noStrike" cap="none" normalizeH="0" baseline="0" dirty="0" smtClean="0">
                <a:ln>
                  <a:noFill/>
                </a:ln>
                <a:solidFill>
                  <a:schemeClr val="tx1"/>
                </a:solidFill>
                <a:effectLst/>
              </a:endParaRPr>
            </a:p>
          </p:txBody>
        </p:sp>
        <p:sp>
          <p:nvSpPr>
            <p:cNvPr id="1036" name="Rectangle 36"/>
            <p:cNvSpPr>
              <a:spLocks noChangeArrowheads="1"/>
            </p:cNvSpPr>
            <p:nvPr/>
          </p:nvSpPr>
          <p:spPr bwMode="auto">
            <a:xfrm>
              <a:off x="5653088" y="5789613"/>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rPr>
                <a:t>2009</a:t>
              </a:r>
              <a:endParaRPr kumimoji="0" lang="fr-FR" altLang="en-US" sz="1200" b="0" i="0" u="none" strike="noStrike" cap="none" normalizeH="0" baseline="0" dirty="0" smtClean="0">
                <a:ln>
                  <a:noFill/>
                </a:ln>
                <a:solidFill>
                  <a:schemeClr val="tx1"/>
                </a:solidFill>
                <a:effectLst/>
              </a:endParaRPr>
            </a:p>
          </p:txBody>
        </p:sp>
        <p:sp>
          <p:nvSpPr>
            <p:cNvPr id="1037" name="Rectangle 37"/>
            <p:cNvSpPr>
              <a:spLocks noChangeArrowheads="1"/>
            </p:cNvSpPr>
            <p:nvPr/>
          </p:nvSpPr>
          <p:spPr bwMode="auto">
            <a:xfrm>
              <a:off x="6219826" y="5789613"/>
              <a:ext cx="3284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rPr>
                <a:t>2011</a:t>
              </a:r>
              <a:endParaRPr kumimoji="0" lang="fr-FR" altLang="en-US" sz="1200" b="0" i="0" u="none" strike="noStrike" cap="none" normalizeH="0" baseline="0" dirty="0" smtClean="0">
                <a:ln>
                  <a:noFill/>
                </a:ln>
                <a:solidFill>
                  <a:schemeClr val="tx1"/>
                </a:solidFill>
                <a:effectLst/>
              </a:endParaRPr>
            </a:p>
          </p:txBody>
        </p:sp>
        <p:sp>
          <p:nvSpPr>
            <p:cNvPr id="1038" name="Rectangle 38"/>
            <p:cNvSpPr>
              <a:spLocks noChangeArrowheads="1"/>
            </p:cNvSpPr>
            <p:nvPr/>
          </p:nvSpPr>
          <p:spPr bwMode="auto">
            <a:xfrm>
              <a:off x="2358073" y="2675360"/>
              <a:ext cx="184666" cy="970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rPr>
                <a:t>Millions</a:t>
              </a:r>
              <a:endParaRPr kumimoji="0" lang="fr-FR" altLang="en-US" sz="1200" b="0" i="0" u="none" strike="noStrike" cap="none" normalizeH="0" baseline="0" dirty="0" smtClean="0">
                <a:ln>
                  <a:noFill/>
                </a:ln>
                <a:solidFill>
                  <a:schemeClr val="tx1"/>
                </a:solidFill>
                <a:effectLst/>
              </a:endParaRPr>
            </a:p>
          </p:txBody>
        </p:sp>
        <p:sp>
          <p:nvSpPr>
            <p:cNvPr id="1046" name="Line 46"/>
            <p:cNvSpPr>
              <a:spLocks noChangeShapeType="1"/>
            </p:cNvSpPr>
            <p:nvPr/>
          </p:nvSpPr>
          <p:spPr bwMode="auto">
            <a:xfrm flipV="1">
              <a:off x="3249613" y="1011238"/>
              <a:ext cx="558800" cy="393700"/>
            </a:xfrm>
            <a:prstGeom prst="line">
              <a:avLst/>
            </a:prstGeom>
            <a:noFill/>
            <a:ln w="9525" cap="flat">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dirty="0">
                <a:latin typeface="Arial" panose="020B0604020202020204" pitchFamily="34" charset="0"/>
                <a:cs typeface="Arial" panose="020B0604020202020204" pitchFamily="34" charset="0"/>
              </a:endParaRPr>
            </a:p>
          </p:txBody>
        </p:sp>
        <p:sp>
          <p:nvSpPr>
            <p:cNvPr id="1051" name="Rectangle 51"/>
            <p:cNvSpPr>
              <a:spLocks noChangeArrowheads="1"/>
            </p:cNvSpPr>
            <p:nvPr/>
          </p:nvSpPr>
          <p:spPr bwMode="auto">
            <a:xfrm>
              <a:off x="3892068" y="906363"/>
              <a:ext cx="1551707" cy="185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chemeClr val="bg1">
                      <a:lumMod val="50000"/>
                    </a:schemeClr>
                  </a:solidFill>
                  <a:effectLst/>
                </a:rPr>
                <a:t>Enfants non scolarisés</a:t>
              </a:r>
            </a:p>
          </p:txBody>
        </p:sp>
      </p:grpSp>
      <p:sp>
        <p:nvSpPr>
          <p:cNvPr id="1053" name="Rectangle 53" hidden="1"/>
          <p:cNvSpPr>
            <a:spLocks noChangeArrowheads="1"/>
          </p:cNvSpPr>
          <p:nvPr/>
        </p:nvSpPr>
        <p:spPr bwMode="auto">
          <a:xfrm>
            <a:off x="5005388" y="1720850"/>
            <a:ext cx="4328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F0000"/>
                </a:solidFill>
                <a:effectLst/>
              </a:rPr>
              <a:t>-</a:t>
            </a:r>
            <a:endParaRPr kumimoji="0" lang="en-US" altLang="en-US" sz="1000" b="0" i="0" u="none" strike="noStrike" cap="none" normalizeH="0" baseline="0" dirty="0" smtClean="0">
              <a:ln>
                <a:noFill/>
              </a:ln>
              <a:solidFill>
                <a:schemeClr val="tx1"/>
              </a:solidFill>
              <a:effectLst/>
            </a:endParaRPr>
          </a:p>
        </p:txBody>
      </p:sp>
      <p:sp>
        <p:nvSpPr>
          <p:cNvPr id="1054" name="Rectangle 54" hidden="1"/>
          <p:cNvSpPr>
            <a:spLocks noChangeArrowheads="1"/>
          </p:cNvSpPr>
          <p:nvPr/>
        </p:nvSpPr>
        <p:spPr bwMode="auto">
          <a:xfrm>
            <a:off x="5043488" y="1720850"/>
            <a:ext cx="7854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F0000"/>
                </a:solidFill>
                <a:effectLst/>
              </a:rPr>
              <a:t>o</a:t>
            </a:r>
            <a:endParaRPr kumimoji="0" lang="en-US" altLang="en-US" sz="1000" b="0" i="0" u="none" strike="noStrike" cap="none" normalizeH="0" baseline="0" dirty="0" smtClean="0">
              <a:ln>
                <a:noFill/>
              </a:ln>
              <a:solidFill>
                <a:schemeClr val="tx1"/>
              </a:solidFill>
              <a:effectLst/>
            </a:endParaRPr>
          </a:p>
        </p:txBody>
      </p:sp>
      <p:sp>
        <p:nvSpPr>
          <p:cNvPr id="1055" name="Rectangle 55" hidden="1"/>
          <p:cNvSpPr>
            <a:spLocks noChangeArrowheads="1"/>
          </p:cNvSpPr>
          <p:nvPr/>
        </p:nvSpPr>
        <p:spPr bwMode="auto">
          <a:xfrm>
            <a:off x="5151438" y="1720850"/>
            <a:ext cx="4328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F0000"/>
                </a:solidFill>
                <a:effectLst/>
              </a:rPr>
              <a:t>-</a:t>
            </a:r>
            <a:endParaRPr kumimoji="0" lang="en-US" altLang="en-US" sz="1000" b="0" i="0" u="none" strike="noStrike" cap="none" normalizeH="0" baseline="0" dirty="0" smtClean="0">
              <a:ln>
                <a:noFill/>
              </a:ln>
              <a:solidFill>
                <a:schemeClr val="tx1"/>
              </a:solidFill>
              <a:effectLst/>
            </a:endParaRPr>
          </a:p>
        </p:txBody>
      </p:sp>
      <p:grpSp>
        <p:nvGrpSpPr>
          <p:cNvPr id="1063" name="Group 1062"/>
          <p:cNvGrpSpPr/>
          <p:nvPr/>
        </p:nvGrpSpPr>
        <p:grpSpPr>
          <a:xfrm>
            <a:off x="2927351" y="1581150"/>
            <a:ext cx="3827428" cy="1318141"/>
            <a:chOff x="2927351" y="1581150"/>
            <a:chExt cx="3827428" cy="1318141"/>
          </a:xfrm>
        </p:grpSpPr>
        <p:sp>
          <p:nvSpPr>
            <p:cNvPr id="53" name="Freeform 14"/>
            <p:cNvSpPr>
              <a:spLocks/>
            </p:cNvSpPr>
            <p:nvPr/>
          </p:nvSpPr>
          <p:spPr bwMode="auto">
            <a:xfrm>
              <a:off x="2927351" y="1581150"/>
              <a:ext cx="3433763" cy="1316037"/>
            </a:xfrm>
            <a:custGeom>
              <a:avLst/>
              <a:gdLst>
                <a:gd name="T0" fmla="*/ 77 w 18022"/>
                <a:gd name="T1" fmla="*/ 5 h 6910"/>
                <a:gd name="T2" fmla="*/ 1573 w 18022"/>
                <a:gd name="T3" fmla="*/ 197 h 6910"/>
                <a:gd name="T4" fmla="*/ 3067 w 18022"/>
                <a:gd name="T5" fmla="*/ 542 h 6910"/>
                <a:gd name="T6" fmla="*/ 3086 w 18022"/>
                <a:gd name="T7" fmla="*/ 550 h 6910"/>
                <a:gd name="T8" fmla="*/ 4574 w 18022"/>
                <a:gd name="T9" fmla="*/ 1454 h 6910"/>
                <a:gd name="T10" fmla="*/ 4588 w 18022"/>
                <a:gd name="T11" fmla="*/ 1465 h 6910"/>
                <a:gd name="T12" fmla="*/ 6084 w 18022"/>
                <a:gd name="T13" fmla="*/ 3097 h 6910"/>
                <a:gd name="T14" fmla="*/ 6076 w 18022"/>
                <a:gd name="T15" fmla="*/ 3090 h 6910"/>
                <a:gd name="T16" fmla="*/ 7564 w 18022"/>
                <a:gd name="T17" fmla="*/ 4242 h 6910"/>
                <a:gd name="T18" fmla="*/ 7545 w 18022"/>
                <a:gd name="T19" fmla="*/ 4232 h 6910"/>
                <a:gd name="T20" fmla="*/ 9033 w 18022"/>
                <a:gd name="T21" fmla="*/ 4744 h 6910"/>
                <a:gd name="T22" fmla="*/ 10524 w 18022"/>
                <a:gd name="T23" fmla="*/ 5329 h 6910"/>
                <a:gd name="T24" fmla="*/ 12025 w 18022"/>
                <a:gd name="T25" fmla="*/ 6083 h 6910"/>
                <a:gd name="T26" fmla="*/ 12004 w 18022"/>
                <a:gd name="T27" fmla="*/ 6077 h 6910"/>
                <a:gd name="T28" fmla="*/ 13492 w 18022"/>
                <a:gd name="T29" fmla="*/ 6261 h 6910"/>
                <a:gd name="T30" fmla="*/ 13481 w 18022"/>
                <a:gd name="T31" fmla="*/ 6261 h 6910"/>
                <a:gd name="T32" fmla="*/ 14969 w 18022"/>
                <a:gd name="T33" fmla="*/ 6173 h 6910"/>
                <a:gd name="T34" fmla="*/ 14995 w 18022"/>
                <a:gd name="T35" fmla="*/ 6176 h 6910"/>
                <a:gd name="T36" fmla="*/ 16491 w 18022"/>
                <a:gd name="T37" fmla="*/ 6728 h 6910"/>
                <a:gd name="T38" fmla="*/ 16471 w 18022"/>
                <a:gd name="T39" fmla="*/ 6725 h 6910"/>
                <a:gd name="T40" fmla="*/ 17959 w 18022"/>
                <a:gd name="T41" fmla="*/ 6781 h 6910"/>
                <a:gd name="T42" fmla="*/ 18020 w 18022"/>
                <a:gd name="T43" fmla="*/ 6847 h 6910"/>
                <a:gd name="T44" fmla="*/ 17954 w 18022"/>
                <a:gd name="T45" fmla="*/ 6908 h 6910"/>
                <a:gd name="T46" fmla="*/ 16466 w 18022"/>
                <a:gd name="T47" fmla="*/ 6852 h 6910"/>
                <a:gd name="T48" fmla="*/ 16446 w 18022"/>
                <a:gd name="T49" fmla="*/ 6849 h 6910"/>
                <a:gd name="T50" fmla="*/ 14950 w 18022"/>
                <a:gd name="T51" fmla="*/ 6297 h 6910"/>
                <a:gd name="T52" fmla="*/ 14976 w 18022"/>
                <a:gd name="T53" fmla="*/ 6300 h 6910"/>
                <a:gd name="T54" fmla="*/ 13488 w 18022"/>
                <a:gd name="T55" fmla="*/ 6388 h 6910"/>
                <a:gd name="T56" fmla="*/ 13477 w 18022"/>
                <a:gd name="T57" fmla="*/ 6388 h 6910"/>
                <a:gd name="T58" fmla="*/ 11989 w 18022"/>
                <a:gd name="T59" fmla="*/ 6204 h 6910"/>
                <a:gd name="T60" fmla="*/ 11968 w 18022"/>
                <a:gd name="T61" fmla="*/ 6198 h 6910"/>
                <a:gd name="T62" fmla="*/ 10477 w 18022"/>
                <a:gd name="T63" fmla="*/ 5448 h 6910"/>
                <a:gd name="T64" fmla="*/ 8992 w 18022"/>
                <a:gd name="T65" fmla="*/ 4865 h 6910"/>
                <a:gd name="T66" fmla="*/ 7504 w 18022"/>
                <a:gd name="T67" fmla="*/ 4353 h 6910"/>
                <a:gd name="T68" fmla="*/ 7485 w 18022"/>
                <a:gd name="T69" fmla="*/ 4343 h 6910"/>
                <a:gd name="T70" fmla="*/ 5997 w 18022"/>
                <a:gd name="T71" fmla="*/ 3191 h 6910"/>
                <a:gd name="T72" fmla="*/ 5989 w 18022"/>
                <a:gd name="T73" fmla="*/ 3184 h 6910"/>
                <a:gd name="T74" fmla="*/ 4493 w 18022"/>
                <a:gd name="T75" fmla="*/ 1552 h 6910"/>
                <a:gd name="T76" fmla="*/ 4507 w 18022"/>
                <a:gd name="T77" fmla="*/ 1563 h 6910"/>
                <a:gd name="T78" fmla="*/ 3019 w 18022"/>
                <a:gd name="T79" fmla="*/ 659 h 6910"/>
                <a:gd name="T80" fmla="*/ 3038 w 18022"/>
                <a:gd name="T81" fmla="*/ 667 h 6910"/>
                <a:gd name="T82" fmla="*/ 1556 w 18022"/>
                <a:gd name="T83" fmla="*/ 324 h 6910"/>
                <a:gd name="T84" fmla="*/ 60 w 18022"/>
                <a:gd name="T85" fmla="*/ 132 h 6910"/>
                <a:gd name="T86" fmla="*/ 5 w 18022"/>
                <a:gd name="T87" fmla="*/ 60 h 6910"/>
                <a:gd name="T88" fmla="*/ 77 w 18022"/>
                <a:gd name="T89" fmla="*/ 5 h 6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022" h="6910">
                  <a:moveTo>
                    <a:pt x="77" y="5"/>
                  </a:moveTo>
                  <a:lnTo>
                    <a:pt x="1573" y="197"/>
                  </a:lnTo>
                  <a:lnTo>
                    <a:pt x="3067" y="542"/>
                  </a:lnTo>
                  <a:cubicBezTo>
                    <a:pt x="3074" y="544"/>
                    <a:pt x="3080" y="546"/>
                    <a:pt x="3086" y="550"/>
                  </a:cubicBezTo>
                  <a:lnTo>
                    <a:pt x="4574" y="1454"/>
                  </a:lnTo>
                  <a:cubicBezTo>
                    <a:pt x="4579" y="1457"/>
                    <a:pt x="4584" y="1461"/>
                    <a:pt x="4588" y="1465"/>
                  </a:cubicBezTo>
                  <a:lnTo>
                    <a:pt x="6084" y="3097"/>
                  </a:lnTo>
                  <a:lnTo>
                    <a:pt x="6076" y="3090"/>
                  </a:lnTo>
                  <a:lnTo>
                    <a:pt x="7564" y="4242"/>
                  </a:lnTo>
                  <a:lnTo>
                    <a:pt x="7545" y="4232"/>
                  </a:lnTo>
                  <a:lnTo>
                    <a:pt x="9033" y="4744"/>
                  </a:lnTo>
                  <a:lnTo>
                    <a:pt x="10524" y="5329"/>
                  </a:lnTo>
                  <a:lnTo>
                    <a:pt x="12025" y="6083"/>
                  </a:lnTo>
                  <a:lnTo>
                    <a:pt x="12004" y="6077"/>
                  </a:lnTo>
                  <a:lnTo>
                    <a:pt x="13492" y="6261"/>
                  </a:lnTo>
                  <a:lnTo>
                    <a:pt x="13481" y="6261"/>
                  </a:lnTo>
                  <a:lnTo>
                    <a:pt x="14969" y="6173"/>
                  </a:lnTo>
                  <a:cubicBezTo>
                    <a:pt x="14978" y="6172"/>
                    <a:pt x="14986" y="6173"/>
                    <a:pt x="14995" y="6176"/>
                  </a:cubicBezTo>
                  <a:lnTo>
                    <a:pt x="16491" y="6728"/>
                  </a:lnTo>
                  <a:lnTo>
                    <a:pt x="16471" y="6725"/>
                  </a:lnTo>
                  <a:lnTo>
                    <a:pt x="17959" y="6781"/>
                  </a:lnTo>
                  <a:cubicBezTo>
                    <a:pt x="17994" y="6782"/>
                    <a:pt x="18022" y="6812"/>
                    <a:pt x="18020" y="6847"/>
                  </a:cubicBezTo>
                  <a:cubicBezTo>
                    <a:pt x="18019" y="6882"/>
                    <a:pt x="17989" y="6910"/>
                    <a:pt x="17954" y="6908"/>
                  </a:cubicBezTo>
                  <a:lnTo>
                    <a:pt x="16466" y="6852"/>
                  </a:lnTo>
                  <a:cubicBezTo>
                    <a:pt x="16459" y="6852"/>
                    <a:pt x="16453" y="6851"/>
                    <a:pt x="16446" y="6849"/>
                  </a:cubicBezTo>
                  <a:lnTo>
                    <a:pt x="14950" y="6297"/>
                  </a:lnTo>
                  <a:lnTo>
                    <a:pt x="14976" y="6300"/>
                  </a:lnTo>
                  <a:lnTo>
                    <a:pt x="13488" y="6388"/>
                  </a:lnTo>
                  <a:cubicBezTo>
                    <a:pt x="13484" y="6389"/>
                    <a:pt x="13480" y="6388"/>
                    <a:pt x="13477" y="6388"/>
                  </a:cubicBezTo>
                  <a:lnTo>
                    <a:pt x="11989" y="6204"/>
                  </a:lnTo>
                  <a:cubicBezTo>
                    <a:pt x="11981" y="6203"/>
                    <a:pt x="11974" y="6201"/>
                    <a:pt x="11968" y="6198"/>
                  </a:cubicBezTo>
                  <a:lnTo>
                    <a:pt x="10477" y="5448"/>
                  </a:lnTo>
                  <a:lnTo>
                    <a:pt x="8992" y="4865"/>
                  </a:lnTo>
                  <a:lnTo>
                    <a:pt x="7504" y="4353"/>
                  </a:lnTo>
                  <a:cubicBezTo>
                    <a:pt x="7497" y="4351"/>
                    <a:pt x="7491" y="4347"/>
                    <a:pt x="7485" y="4343"/>
                  </a:cubicBezTo>
                  <a:lnTo>
                    <a:pt x="5997" y="3191"/>
                  </a:lnTo>
                  <a:cubicBezTo>
                    <a:pt x="5994" y="3189"/>
                    <a:pt x="5992" y="3186"/>
                    <a:pt x="5989" y="3184"/>
                  </a:cubicBezTo>
                  <a:lnTo>
                    <a:pt x="4493" y="1552"/>
                  </a:lnTo>
                  <a:lnTo>
                    <a:pt x="4507" y="1563"/>
                  </a:lnTo>
                  <a:lnTo>
                    <a:pt x="3019" y="659"/>
                  </a:lnTo>
                  <a:lnTo>
                    <a:pt x="3038" y="667"/>
                  </a:lnTo>
                  <a:lnTo>
                    <a:pt x="1556" y="324"/>
                  </a:lnTo>
                  <a:lnTo>
                    <a:pt x="60" y="132"/>
                  </a:lnTo>
                  <a:cubicBezTo>
                    <a:pt x="25" y="127"/>
                    <a:pt x="0" y="95"/>
                    <a:pt x="5" y="60"/>
                  </a:cubicBezTo>
                  <a:cubicBezTo>
                    <a:pt x="9" y="25"/>
                    <a:pt x="42" y="0"/>
                    <a:pt x="77" y="5"/>
                  </a:cubicBezTo>
                  <a:close/>
                </a:path>
              </a:pathLst>
            </a:custGeom>
            <a:solidFill>
              <a:schemeClr val="tx1"/>
            </a:solidFill>
            <a:ln w="1588" cap="flat">
              <a:solidFill>
                <a:schemeClr val="tx1">
                  <a:lumMod val="95000"/>
                  <a:lumOff val="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fr-FR" sz="1200" dirty="0">
                <a:latin typeface="Arial" panose="020B0604020202020204" pitchFamily="34" charset="0"/>
                <a:cs typeface="Arial" panose="020B0604020202020204" pitchFamily="34" charset="0"/>
              </a:endParaRPr>
            </a:p>
          </p:txBody>
        </p:sp>
        <p:sp>
          <p:nvSpPr>
            <p:cNvPr id="1039" name="Rectangle 39"/>
            <p:cNvSpPr>
              <a:spLocks noChangeArrowheads="1"/>
            </p:cNvSpPr>
            <p:nvPr/>
          </p:nvSpPr>
          <p:spPr bwMode="auto">
            <a:xfrm>
              <a:off x="2996436" y="1710809"/>
              <a:ext cx="2567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effectLst/>
                </a:rPr>
                <a:t>101 </a:t>
              </a:r>
            </a:p>
          </p:txBody>
        </p:sp>
        <p:sp>
          <p:nvSpPr>
            <p:cNvPr id="1040" name="Rectangle 40"/>
            <p:cNvSpPr>
              <a:spLocks noChangeArrowheads="1"/>
            </p:cNvSpPr>
            <p:nvPr/>
          </p:nvSpPr>
          <p:spPr bwMode="auto">
            <a:xfrm>
              <a:off x="6232526" y="2714625"/>
              <a:ext cx="17117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effectLst/>
                </a:rPr>
                <a:t>69 </a:t>
              </a:r>
            </a:p>
          </p:txBody>
        </p:sp>
        <p:sp>
          <p:nvSpPr>
            <p:cNvPr id="1041" name="Rectangle 41"/>
            <p:cNvSpPr>
              <a:spLocks noChangeArrowheads="1"/>
            </p:cNvSpPr>
            <p:nvPr/>
          </p:nvSpPr>
          <p:spPr bwMode="auto">
            <a:xfrm>
              <a:off x="4476751" y="2259013"/>
              <a:ext cx="17117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effectLst/>
                </a:rPr>
                <a:t>81 </a:t>
              </a:r>
            </a:p>
          </p:txBody>
        </p:sp>
        <p:sp>
          <p:nvSpPr>
            <p:cNvPr id="1042" name="Rectangle 42"/>
            <p:cNvSpPr>
              <a:spLocks noChangeArrowheads="1"/>
            </p:cNvSpPr>
            <p:nvPr/>
          </p:nvSpPr>
          <p:spPr bwMode="auto">
            <a:xfrm>
              <a:off x="5314951" y="2563813"/>
              <a:ext cx="17117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effectLst/>
                </a:rPr>
                <a:t>73 </a:t>
              </a:r>
            </a:p>
          </p:txBody>
        </p:sp>
        <p:sp>
          <p:nvSpPr>
            <p:cNvPr id="1056" name="Rectangle 56"/>
            <p:cNvSpPr>
              <a:spLocks noChangeArrowheads="1"/>
            </p:cNvSpPr>
            <p:nvPr/>
          </p:nvSpPr>
          <p:spPr bwMode="auto">
            <a:xfrm>
              <a:off x="4706467" y="1701601"/>
              <a:ext cx="20483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fr-FR" altLang="en-US" sz="1200" b="1" dirty="0" smtClean="0"/>
                <a:t>Adolescents non scolarisés</a:t>
              </a:r>
              <a:endParaRPr kumimoji="0" lang="fr-FR" altLang="en-US" sz="1200" b="0" i="0" u="none" strike="noStrike" cap="none" normalizeH="0" baseline="0" dirty="0" smtClean="0">
                <a:ln>
                  <a:noFill/>
                </a:ln>
                <a:effectLst/>
              </a:endParaRPr>
            </a:p>
          </p:txBody>
        </p:sp>
        <p:sp>
          <p:nvSpPr>
            <p:cNvPr id="1057" name="Line 57"/>
            <p:cNvSpPr>
              <a:spLocks noChangeShapeType="1"/>
            </p:cNvSpPr>
            <p:nvPr/>
          </p:nvSpPr>
          <p:spPr bwMode="auto">
            <a:xfrm flipV="1">
              <a:off x="4324351" y="1895475"/>
              <a:ext cx="342900" cy="395287"/>
            </a:xfrm>
            <a:prstGeom prst="line">
              <a:avLst/>
            </a:prstGeom>
            <a:noFill/>
            <a:ln w="952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71145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063"/>
                                        </p:tgtEl>
                                        <p:attrNameLst>
                                          <p:attrName>style.visibility</p:attrName>
                                        </p:attrNameLst>
                                      </p:cBhvr>
                                      <p:to>
                                        <p:strVal val="visible"/>
                                      </p:to>
                                    </p:set>
                                    <p:animEffect transition="in" filter="wipe(up)">
                                      <p:cBhvr>
                                        <p:cTn id="11" dur="500"/>
                                        <p:tgtEl>
                                          <p:spTgt spid="106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065"/>
                                        </p:tgtEl>
                                        <p:attrNameLst>
                                          <p:attrName>style.visibility</p:attrName>
                                        </p:attrNameLst>
                                      </p:cBhvr>
                                      <p:to>
                                        <p:strVal val="visible"/>
                                      </p:to>
                                    </p:set>
                                    <p:animEffect transition="in" filter="wipe(up)">
                                      <p:cBhvr>
                                        <p:cTn id="16" dur="500"/>
                                        <p:tgtEl>
                                          <p:spTgt spid="1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500063" y="0"/>
            <a:ext cx="82296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82500" lnSpcReduction="10000"/>
          </a:bodyPr>
          <a:lstStyle>
            <a:lvl1pPr algn="l" rtl="0" eaLnBrk="0" fontAlgn="base" hangingPunct="0">
              <a:spcBef>
                <a:spcPct val="0"/>
              </a:spcBef>
              <a:spcAft>
                <a:spcPct val="0"/>
              </a:spcAft>
              <a:defRPr sz="3200">
                <a:solidFill>
                  <a:schemeClr val="tx2"/>
                </a:solidFill>
                <a:latin typeface="Calibri" pitchFamily="34" charset="0"/>
                <a:ea typeface="+mj-ea"/>
                <a:cs typeface="+mj-cs"/>
              </a:defRPr>
            </a:lvl1pPr>
            <a:lvl2pPr algn="l" rtl="0" eaLnBrk="0" fontAlgn="base" hangingPunct="0">
              <a:spcBef>
                <a:spcPct val="0"/>
              </a:spcBef>
              <a:spcAft>
                <a:spcPct val="0"/>
              </a:spcAft>
              <a:defRPr sz="3200">
                <a:solidFill>
                  <a:schemeClr val="tx2"/>
                </a:solidFill>
                <a:latin typeface="Calibri" pitchFamily="34" charset="0"/>
              </a:defRPr>
            </a:lvl2pPr>
            <a:lvl3pPr algn="l" rtl="0" eaLnBrk="0" fontAlgn="base" hangingPunct="0">
              <a:spcBef>
                <a:spcPct val="0"/>
              </a:spcBef>
              <a:spcAft>
                <a:spcPct val="0"/>
              </a:spcAft>
              <a:defRPr sz="3200">
                <a:solidFill>
                  <a:schemeClr val="tx2"/>
                </a:solidFill>
                <a:latin typeface="Calibri" pitchFamily="34" charset="0"/>
              </a:defRPr>
            </a:lvl3pPr>
            <a:lvl4pPr algn="l" rtl="0" eaLnBrk="0" fontAlgn="base" hangingPunct="0">
              <a:spcBef>
                <a:spcPct val="0"/>
              </a:spcBef>
              <a:spcAft>
                <a:spcPct val="0"/>
              </a:spcAft>
              <a:defRPr sz="3200">
                <a:solidFill>
                  <a:schemeClr val="tx2"/>
                </a:solidFill>
                <a:latin typeface="Calibri" pitchFamily="34" charset="0"/>
              </a:defRPr>
            </a:lvl4pPr>
            <a:lvl5pPr algn="l" rtl="0" eaLnBrk="0" fontAlgn="base" hangingPunct="0">
              <a:spcBef>
                <a:spcPct val="0"/>
              </a:spcBef>
              <a:spcAft>
                <a:spcPct val="0"/>
              </a:spcAft>
              <a:defRPr sz="32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fr-FR" b="1" kern="0" dirty="0" smtClean="0">
                <a:solidFill>
                  <a:schemeClr val="bg1"/>
                </a:solidFill>
              </a:rPr>
              <a:t>Les objectifs de l’EPT ne seront pas atteints d’ici à 2015</a:t>
            </a:r>
            <a:endParaRPr lang="fr-FR" kern="0" dirty="0">
              <a:solidFill>
                <a:schemeClr val="bg1"/>
              </a:solidFill>
            </a:endParaRPr>
          </a:p>
        </p:txBody>
      </p:sp>
      <p:sp>
        <p:nvSpPr>
          <p:cNvPr id="4" name="Goal 4"/>
          <p:cNvSpPr txBox="1"/>
          <p:nvPr/>
        </p:nvSpPr>
        <p:spPr>
          <a:xfrm>
            <a:off x="393737" y="912997"/>
            <a:ext cx="8750263" cy="2362185"/>
          </a:xfrm>
          <a:prstGeom prst="rect">
            <a:avLst/>
          </a:prstGeom>
          <a:noFill/>
        </p:spPr>
        <p:txBody>
          <a:bodyPr wrap="square" rtlCol="0">
            <a:spAutoFit/>
          </a:bodyPr>
          <a:lstStyle/>
          <a:p>
            <a:pPr marL="0" indent="0">
              <a:buNone/>
            </a:pPr>
            <a:r>
              <a:rPr lang="fr-FR" altLang="en-US" sz="2800" b="1" dirty="0" smtClean="0">
                <a:solidFill>
                  <a:srgbClr val="C92957"/>
                </a:solidFill>
                <a:latin typeface="Calibri" pitchFamily="34" charset="0"/>
                <a:cs typeface="+mn-cs"/>
              </a:rPr>
              <a:t>Objectif 4 :</a:t>
            </a:r>
            <a:r>
              <a:rPr lang="fr-FR" sz="2800" b="1" dirty="0" smtClean="0">
                <a:solidFill>
                  <a:srgbClr val="C92957"/>
                </a:solidFill>
                <a:latin typeface="Calibri" pitchFamily="34" charset="0"/>
                <a:cs typeface="+mn-cs"/>
              </a:rPr>
              <a:t> </a:t>
            </a:r>
            <a:r>
              <a:rPr lang="fr-FR" altLang="en-US" sz="2800" b="1" dirty="0" smtClean="0">
                <a:latin typeface="Calibri" pitchFamily="34" charset="0"/>
                <a:cs typeface="+mn-cs"/>
              </a:rPr>
              <a:t>Alphabétisation des adultes</a:t>
            </a:r>
            <a:endParaRPr lang="fr-FR" sz="2800" b="1" dirty="0" smtClean="0">
              <a:latin typeface="Calibri" pitchFamily="34" charset="0"/>
              <a:cs typeface="+mn-cs"/>
            </a:endParaRPr>
          </a:p>
          <a:p>
            <a:pPr marL="342900" indent="-342900" eaLnBrk="0" hangingPunct="0">
              <a:spcBef>
                <a:spcPts val="300"/>
              </a:spcBef>
              <a:spcAft>
                <a:spcPts val="300"/>
              </a:spcAft>
              <a:buClr>
                <a:srgbClr val="7030A0"/>
              </a:buClr>
              <a:buFont typeface="Wingdings" pitchFamily="2" charset="2"/>
              <a:buChar char="§"/>
            </a:pPr>
            <a:r>
              <a:rPr lang="fr-FR" sz="2800" dirty="0" smtClean="0">
                <a:solidFill>
                  <a:srgbClr val="C92957"/>
                </a:solidFill>
                <a:latin typeface="Calibri" pitchFamily="34" charset="0"/>
                <a:cs typeface="+mn-cs"/>
              </a:rPr>
              <a:t>774 millions </a:t>
            </a:r>
            <a:r>
              <a:rPr lang="fr-FR" sz="2800" dirty="0" smtClean="0">
                <a:latin typeface="Calibri" pitchFamily="34" charset="0"/>
                <a:cs typeface="+mn-cs"/>
              </a:rPr>
              <a:t>d’adultes sont analphabètes, soit un recul d’à peine </a:t>
            </a:r>
            <a:r>
              <a:rPr lang="fr-FR" sz="2800" dirty="0" smtClean="0">
                <a:solidFill>
                  <a:srgbClr val="C92957"/>
                </a:solidFill>
                <a:latin typeface="Calibri" pitchFamily="34" charset="0"/>
                <a:cs typeface="+mn-cs"/>
              </a:rPr>
              <a:t>1 % </a:t>
            </a:r>
            <a:r>
              <a:rPr lang="fr-FR" sz="2800" dirty="0" smtClean="0">
                <a:latin typeface="Calibri" pitchFamily="34" charset="0"/>
                <a:cs typeface="+mn-cs"/>
              </a:rPr>
              <a:t>par rapport à 2000 ;</a:t>
            </a:r>
          </a:p>
          <a:p>
            <a:pPr marL="342900" indent="-342900" eaLnBrk="0" hangingPunct="0">
              <a:spcBef>
                <a:spcPts val="300"/>
              </a:spcBef>
              <a:spcAft>
                <a:spcPts val="300"/>
              </a:spcAft>
              <a:buClr>
                <a:srgbClr val="7030A0"/>
              </a:buClr>
              <a:buFont typeface="Wingdings" pitchFamily="2" charset="2"/>
              <a:buChar char="§"/>
            </a:pPr>
            <a:r>
              <a:rPr lang="fr-FR" sz="2800" dirty="0" smtClean="0">
                <a:latin typeface="Calibri" pitchFamily="34" charset="0"/>
                <a:cs typeface="+mn-cs"/>
              </a:rPr>
              <a:t>près des </a:t>
            </a:r>
            <a:r>
              <a:rPr lang="fr-FR" sz="2800" dirty="0" smtClean="0">
                <a:solidFill>
                  <a:srgbClr val="C92957"/>
                </a:solidFill>
                <a:latin typeface="Calibri" pitchFamily="34" charset="0"/>
                <a:cs typeface="+mn-cs"/>
              </a:rPr>
              <a:t>deux tiers </a:t>
            </a:r>
            <a:r>
              <a:rPr lang="fr-FR" sz="2800" dirty="0" smtClean="0">
                <a:latin typeface="Calibri" pitchFamily="34" charset="0"/>
                <a:cs typeface="+mn-cs"/>
              </a:rPr>
              <a:t>des adultes analphabètes sont des femmes.</a:t>
            </a:r>
            <a:endParaRPr lang="fr-FR" sz="2800" dirty="0">
              <a:latin typeface="Calibri" pitchFamily="34" charset="0"/>
              <a:cs typeface="+mn-cs"/>
            </a:endParaRPr>
          </a:p>
        </p:txBody>
      </p:sp>
      <p:sp>
        <p:nvSpPr>
          <p:cNvPr id="8" name="Goal 5"/>
          <p:cNvSpPr txBox="1"/>
          <p:nvPr/>
        </p:nvSpPr>
        <p:spPr>
          <a:xfrm>
            <a:off x="393737" y="3381154"/>
            <a:ext cx="8750263" cy="2323713"/>
          </a:xfrm>
          <a:prstGeom prst="rect">
            <a:avLst/>
          </a:prstGeom>
          <a:noFill/>
        </p:spPr>
        <p:txBody>
          <a:bodyPr wrap="square" rtlCol="0">
            <a:spAutoFit/>
          </a:bodyPr>
          <a:lstStyle/>
          <a:p>
            <a:r>
              <a:rPr lang="fr-FR" sz="2800" b="1" dirty="0" smtClean="0">
                <a:solidFill>
                  <a:srgbClr val="C92957"/>
                </a:solidFill>
                <a:latin typeface="Calibri" pitchFamily="34" charset="0"/>
                <a:cs typeface="+mn-cs"/>
              </a:rPr>
              <a:t>Objectif 5 : </a:t>
            </a:r>
            <a:r>
              <a:rPr lang="fr-FR" altLang="en-US" sz="2800" b="1" dirty="0" smtClean="0">
                <a:latin typeface="Calibri" pitchFamily="34" charset="0"/>
                <a:cs typeface="+mn-cs"/>
              </a:rPr>
              <a:t>Parité et égalité entre les sexes</a:t>
            </a:r>
          </a:p>
          <a:p>
            <a:pPr marL="0" indent="0">
              <a:spcBef>
                <a:spcPts val="300"/>
              </a:spcBef>
              <a:spcAft>
                <a:spcPts val="300"/>
              </a:spcAft>
              <a:buNone/>
            </a:pPr>
            <a:r>
              <a:rPr lang="fr-FR" altLang="en-US" sz="2800" dirty="0" smtClean="0">
                <a:latin typeface="Calibri" pitchFamily="34" charset="0"/>
                <a:cs typeface="+mn-cs"/>
              </a:rPr>
              <a:t>On compte moins de 9 filles pour 10 garçons : </a:t>
            </a:r>
          </a:p>
          <a:p>
            <a:pPr marL="342900" indent="-342900" eaLnBrk="0" hangingPunct="0">
              <a:spcBef>
                <a:spcPts val="300"/>
              </a:spcBef>
              <a:spcAft>
                <a:spcPts val="300"/>
              </a:spcAft>
              <a:buClr>
                <a:srgbClr val="7030A0"/>
              </a:buClr>
              <a:buFont typeface="Wingdings" pitchFamily="2" charset="2"/>
              <a:buChar char="§"/>
            </a:pPr>
            <a:r>
              <a:rPr lang="fr-FR" altLang="en-US" sz="2800" dirty="0">
                <a:latin typeface="Calibri" pitchFamily="34" charset="0"/>
                <a:cs typeface="+mn-cs"/>
              </a:rPr>
              <a:t>d</a:t>
            </a:r>
            <a:r>
              <a:rPr lang="fr-FR" altLang="en-US" sz="2800" dirty="0" smtClean="0">
                <a:latin typeface="Calibri" pitchFamily="34" charset="0"/>
                <a:cs typeface="+mn-cs"/>
              </a:rPr>
              <a:t>ans </a:t>
            </a:r>
            <a:r>
              <a:rPr lang="fr-FR" altLang="en-US" sz="2800" dirty="0" smtClean="0">
                <a:solidFill>
                  <a:srgbClr val="C92957"/>
                </a:solidFill>
                <a:latin typeface="Calibri" pitchFamily="34" charset="0"/>
                <a:cs typeface="+mn-cs"/>
              </a:rPr>
              <a:t>17</a:t>
            </a:r>
            <a:r>
              <a:rPr lang="fr-FR" altLang="en-US" sz="2800" dirty="0" smtClean="0">
                <a:latin typeface="Calibri" pitchFamily="34" charset="0"/>
                <a:cs typeface="+mn-cs"/>
              </a:rPr>
              <a:t> pays au niveau primaire ;</a:t>
            </a:r>
          </a:p>
          <a:p>
            <a:pPr marL="342900" indent="-342900" eaLnBrk="0" hangingPunct="0">
              <a:spcBef>
                <a:spcPts val="300"/>
              </a:spcBef>
              <a:spcAft>
                <a:spcPts val="300"/>
              </a:spcAft>
              <a:buClr>
                <a:srgbClr val="7030A0"/>
              </a:buClr>
              <a:buFont typeface="Wingdings" pitchFamily="2" charset="2"/>
              <a:buChar char="§"/>
            </a:pPr>
            <a:r>
              <a:rPr lang="fr-FR" altLang="en-US" sz="2800" dirty="0">
                <a:latin typeface="Calibri" pitchFamily="34" charset="0"/>
                <a:cs typeface="+mn-cs"/>
              </a:rPr>
              <a:t>d</a:t>
            </a:r>
            <a:r>
              <a:rPr lang="fr-FR" altLang="en-US" sz="2800" dirty="0" smtClean="0">
                <a:latin typeface="Calibri" pitchFamily="34" charset="0"/>
                <a:cs typeface="+mn-cs"/>
              </a:rPr>
              <a:t>ans </a:t>
            </a:r>
            <a:r>
              <a:rPr lang="fr-FR" altLang="en-US" sz="2800" dirty="0" smtClean="0">
                <a:solidFill>
                  <a:srgbClr val="C92957"/>
                </a:solidFill>
                <a:latin typeface="Calibri" pitchFamily="34" charset="0"/>
                <a:cs typeface="+mn-cs"/>
              </a:rPr>
              <a:t>30 </a:t>
            </a:r>
            <a:r>
              <a:rPr lang="fr-FR" altLang="en-US" sz="2800" dirty="0" smtClean="0">
                <a:latin typeface="Calibri" pitchFamily="34" charset="0"/>
                <a:cs typeface="+mn-cs"/>
              </a:rPr>
              <a:t>pays au niveau secondaire.</a:t>
            </a:r>
          </a:p>
          <a:p>
            <a:endParaRPr lang="fr-FR" dirty="0"/>
          </a:p>
        </p:txBody>
      </p:sp>
    </p:spTree>
    <p:extLst>
      <p:ext uri="{BB962C8B-B14F-4D97-AF65-F5344CB8AC3E}">
        <p14:creationId xmlns:p14="http://schemas.microsoft.com/office/powerpoint/2010/main" val="131083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4188" y="57875"/>
            <a:ext cx="8416925" cy="4525963"/>
          </a:xfrm>
        </p:spPr>
        <p:txBody>
          <a:bodyPr/>
          <a:lstStyle/>
          <a:p>
            <a:pPr marL="0" indent="0">
              <a:buNone/>
              <a:defRPr/>
            </a:pPr>
            <a:r>
              <a:rPr lang="fr-FR" sz="1800" b="1" dirty="0" smtClean="0">
                <a:solidFill>
                  <a:schemeClr val="bg1"/>
                </a:solidFill>
              </a:rPr>
              <a:t>D’ici à 2015, de nombreux pays n’auront </a:t>
            </a:r>
            <a:r>
              <a:rPr lang="fr-FR" sz="1800" b="1" dirty="0">
                <a:solidFill>
                  <a:schemeClr val="bg1"/>
                </a:solidFill>
              </a:rPr>
              <a:t>toujours pas atteint </a:t>
            </a:r>
            <a:r>
              <a:rPr lang="fr-FR" sz="1800" b="1" dirty="0" smtClean="0">
                <a:solidFill>
                  <a:schemeClr val="bg1"/>
                </a:solidFill>
              </a:rPr>
              <a:t>les objectifs</a:t>
            </a:r>
            <a:r>
              <a:rPr lang="fr-FR" sz="1800" b="1" baseline="0" dirty="0" smtClean="0">
                <a:solidFill>
                  <a:schemeClr val="bg1"/>
                </a:solidFill>
              </a:rPr>
              <a:t> </a:t>
            </a:r>
            <a:r>
              <a:rPr lang="fr-FR" sz="1800" b="1" dirty="0" smtClean="0">
                <a:solidFill>
                  <a:schemeClr val="bg1"/>
                </a:solidFill>
              </a:rPr>
              <a:t>de l’EPT</a:t>
            </a:r>
          </a:p>
          <a:p>
            <a:pPr>
              <a:defRPr/>
            </a:pPr>
            <a:endParaRPr lang="fr-FR" dirty="0"/>
          </a:p>
        </p:txBody>
      </p:sp>
      <p:sp>
        <p:nvSpPr>
          <p:cNvPr id="3" name="TextBox 2"/>
          <p:cNvSpPr txBox="1"/>
          <p:nvPr/>
        </p:nvSpPr>
        <p:spPr>
          <a:xfrm>
            <a:off x="752475" y="6221413"/>
            <a:ext cx="2049434" cy="276999"/>
          </a:xfrm>
          <a:prstGeom prst="rect">
            <a:avLst/>
          </a:prstGeom>
          <a:noFill/>
        </p:spPr>
        <p:txBody>
          <a:bodyPr wrap="none">
            <a:spAutoFit/>
          </a:bodyPr>
          <a:lstStyle/>
          <a:p>
            <a:pPr>
              <a:defRPr/>
            </a:pPr>
            <a:r>
              <a:rPr lang="fr-FR" sz="1200" dirty="0" smtClean="0">
                <a:latin typeface="+mj-lt"/>
              </a:rPr>
              <a:t>Source : Bruneforth (2013).</a:t>
            </a:r>
            <a:endParaRPr lang="fr-FR" sz="1200" dirty="0">
              <a:latin typeface="+mj-lt"/>
            </a:endParaRPr>
          </a:p>
        </p:txBody>
      </p:sp>
      <p:sp>
        <p:nvSpPr>
          <p:cNvPr id="4" name="TextBox 3"/>
          <p:cNvSpPr txBox="1"/>
          <p:nvPr/>
        </p:nvSpPr>
        <p:spPr>
          <a:xfrm>
            <a:off x="463550" y="690563"/>
            <a:ext cx="8539163" cy="646331"/>
          </a:xfrm>
          <a:prstGeom prst="rect">
            <a:avLst/>
          </a:prstGeom>
          <a:noFill/>
        </p:spPr>
        <p:txBody>
          <a:bodyPr>
            <a:spAutoFit/>
          </a:bodyPr>
          <a:lstStyle/>
          <a:p>
            <a:pPr>
              <a:defRPr/>
            </a:pPr>
            <a:r>
              <a:rPr lang="fr-FR" b="1" dirty="0" smtClean="0">
                <a:latin typeface="+mj-lt"/>
              </a:rPr>
              <a:t>Pourcentage de pays susceptibles de remplir un critère de référence </a:t>
            </a:r>
            <a:br>
              <a:rPr lang="fr-FR" b="1" dirty="0" smtClean="0">
                <a:latin typeface="+mj-lt"/>
              </a:rPr>
            </a:br>
            <a:r>
              <a:rPr lang="fr-FR" b="1" dirty="0" smtClean="0">
                <a:latin typeface="+mj-lt"/>
              </a:rPr>
              <a:t>pour les cinq objectifs de l’EPT, d’ici à 2015</a:t>
            </a:r>
            <a:endParaRPr lang="fr-FR" b="1" dirty="0">
              <a:latin typeface="+mj-lt"/>
            </a:endParaRPr>
          </a:p>
        </p:txBody>
      </p:sp>
      <p:pic>
        <p:nvPicPr>
          <p:cNvPr id="6" name="Picture 5"/>
          <p:cNvPicPr>
            <a:picLocks noChangeAspect="1" noChangeArrowheads="1"/>
          </p:cNvPicPr>
          <p:nvPr/>
        </p:nvPicPr>
        <p:blipFill>
          <a:blip r:embed="rId3" cstate="print"/>
          <a:srcRect/>
          <a:stretch>
            <a:fillRect/>
          </a:stretch>
        </p:blipFill>
        <p:spPr bwMode="auto">
          <a:xfrm>
            <a:off x="752475" y="1422083"/>
            <a:ext cx="7639050" cy="4695825"/>
          </a:xfrm>
          <a:prstGeom prst="rect">
            <a:avLst/>
          </a:prstGeom>
          <a:noFill/>
          <a:ln w="9525">
            <a:noFill/>
            <a:miter lim="800000"/>
            <a:headEnd/>
            <a:tailEnd/>
          </a:ln>
        </p:spPr>
      </p:pic>
      <p:graphicFrame>
        <p:nvGraphicFramePr>
          <p:cNvPr id="7" name="Tableau 6"/>
          <p:cNvGraphicFramePr>
            <a:graphicFrameLocks noGrp="1"/>
          </p:cNvGraphicFramePr>
          <p:nvPr>
            <p:extLst>
              <p:ext uri="{D42A27DB-BD31-4B8C-83A1-F6EECF244321}">
                <p14:modId xmlns:p14="http://schemas.microsoft.com/office/powerpoint/2010/main" val="2978103636"/>
              </p:ext>
            </p:extLst>
          </p:nvPr>
        </p:nvGraphicFramePr>
        <p:xfrm>
          <a:off x="843281" y="4394709"/>
          <a:ext cx="7548243" cy="868680"/>
        </p:xfrm>
        <a:graphic>
          <a:graphicData uri="http://schemas.openxmlformats.org/drawingml/2006/table">
            <a:tbl>
              <a:tblPr firstRow="1" bandRow="1">
                <a:solidFill>
                  <a:schemeClr val="bg1"/>
                </a:solidFill>
                <a:tableStyleId>{2D5ABB26-0587-4C30-8999-92F81FD0307C}</a:tableStyleId>
              </a:tblPr>
              <a:tblGrid>
                <a:gridCol w="1235776"/>
                <a:gridCol w="1328315"/>
                <a:gridCol w="1280131"/>
                <a:gridCol w="1097280"/>
                <a:gridCol w="1266365"/>
                <a:gridCol w="1340376"/>
              </a:tblGrid>
              <a:tr h="610105">
                <a:tc>
                  <a:txBody>
                    <a:bodyPr/>
                    <a:lstStyle/>
                    <a:p>
                      <a:pPr algn="ctr"/>
                      <a:r>
                        <a:rPr lang="fr-FR" sz="900" kern="1200" dirty="0" smtClean="0">
                          <a:effectLst/>
                        </a:rPr>
                        <a:t>Éducation </a:t>
                      </a:r>
                      <a:r>
                        <a:rPr lang="fr-FR" sz="900" kern="1200" dirty="0" err="1" smtClean="0">
                          <a:effectLst/>
                        </a:rPr>
                        <a:t>préprimaire</a:t>
                      </a:r>
                      <a:endParaRPr lang="fr-FR" sz="900" kern="1200" dirty="0" smtClean="0">
                        <a:effectLst/>
                      </a:endParaRPr>
                    </a:p>
                  </a:txBody>
                  <a:tcPr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fr-FR" sz="900" kern="1200" dirty="0" smtClean="0">
                          <a:effectLst/>
                        </a:rPr>
                        <a:t>Éducation </a:t>
                      </a:r>
                      <a:br>
                        <a:rPr lang="fr-FR" sz="900" kern="1200" dirty="0" smtClean="0">
                          <a:effectLst/>
                        </a:rPr>
                      </a:br>
                      <a:r>
                        <a:rPr lang="fr-FR" sz="900" kern="1200" dirty="0" smtClean="0">
                          <a:effectLst/>
                        </a:rPr>
                        <a:t>primaire</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fr-FR" sz="900" kern="1200" dirty="0" smtClean="0">
                          <a:effectLst/>
                        </a:rPr>
                        <a:t>Premier cycle de l’enseignement secondaire</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fr-FR" sz="900" kern="1200" dirty="0" smtClean="0">
                          <a:effectLst/>
                        </a:rPr>
                        <a:t>Alphabétisation des adultes</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fr-FR" sz="900" b="0" kern="1200" dirty="0" smtClean="0">
                          <a:effectLst/>
                        </a:rPr>
                        <a:t>Parité entre les sexes dans l’éducation primaire</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fr-FR" sz="900" kern="1200" dirty="0" smtClean="0">
                          <a:effectLst/>
                        </a:rPr>
                        <a:t>Parité entre les sexes dans le premier cycle de l’enseignement secondaire</a:t>
                      </a:r>
                      <a:endParaRPr lang="fr-FR" sz="900" kern="1200" dirty="0" smtClean="0">
                        <a:solidFill>
                          <a:schemeClr val="tx1"/>
                        </a:solidFill>
                        <a:effectLst/>
                        <a:latin typeface="+mn-lt"/>
                        <a:ea typeface="+mn-ea"/>
                        <a:cs typeface="+mn-cs"/>
                      </a:endParaRPr>
                    </a:p>
                  </a:txBody>
                  <a:tcPr anchor="ctr">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r>
              <a:tr h="2178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kern="1200" dirty="0" smtClean="0">
                          <a:effectLst/>
                        </a:rPr>
                        <a:t>Objectif 1</a:t>
                      </a:r>
                      <a:endParaRPr lang="fr-FR" sz="900" kern="1200" dirty="0" smtClean="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kern="1200" dirty="0" smtClean="0">
                          <a:effectLst/>
                        </a:rPr>
                        <a:t>Objectif 2</a:t>
                      </a:r>
                      <a:endParaRPr lang="fr-FR" sz="900" kern="1200" dirty="0" smtClean="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kern="1200" dirty="0" smtClean="0">
                          <a:effectLst/>
                        </a:rPr>
                        <a:t>Objectif 3</a:t>
                      </a:r>
                      <a:endParaRPr lang="fr-FR" sz="900" kern="1200" dirty="0" smtClean="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kern="1200" dirty="0" smtClean="0">
                          <a:effectLst/>
                        </a:rPr>
                        <a:t>Objectif 4</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ctr"/>
                      <a:r>
                        <a:rPr lang="fr-FR" sz="900" kern="1200" dirty="0" smtClean="0">
                          <a:solidFill>
                            <a:schemeClr val="tx1"/>
                          </a:solidFill>
                          <a:effectLst/>
                          <a:latin typeface="+mn-lt"/>
                          <a:ea typeface="+mn-ea"/>
                          <a:cs typeface="+mn-cs"/>
                        </a:rPr>
                        <a:t>Objectif</a:t>
                      </a:r>
                      <a:r>
                        <a:rPr lang="fr-FR" sz="900" kern="1200" baseline="0" dirty="0" smtClean="0">
                          <a:solidFill>
                            <a:schemeClr val="tx1"/>
                          </a:solidFill>
                          <a:effectLst/>
                          <a:latin typeface="+mn-lt"/>
                          <a:ea typeface="+mn-ea"/>
                          <a:cs typeface="+mn-cs"/>
                        </a:rPr>
                        <a:t> 5</a:t>
                      </a:r>
                      <a:endParaRPr lang="fr-FR" sz="900" kern="1200" dirty="0" smtClean="0">
                        <a:solidFill>
                          <a:schemeClr val="tx1"/>
                        </a:solidFill>
                        <a:effectLst/>
                        <a:latin typeface="+mn-lt"/>
                        <a:ea typeface="+mn-ea"/>
                        <a:cs typeface="+mn-cs"/>
                      </a:endParaRPr>
                    </a:p>
                  </a:txBody>
                  <a:tcP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p>
                      <a:pPr algn="ctr"/>
                      <a:endParaRPr lang="fr-FR" sz="1000" kern="1200" dirty="0" smtClean="0">
                        <a:solidFill>
                          <a:schemeClr val="tx1"/>
                        </a:solidFill>
                        <a:effectLst/>
                        <a:latin typeface="+mn-lt"/>
                        <a:ea typeface="+mn-ea"/>
                        <a:cs typeface="+mn-cs"/>
                      </a:endParaRPr>
                    </a:p>
                  </a:txBody>
                  <a:tcPr>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3555921352"/>
              </p:ext>
            </p:extLst>
          </p:nvPr>
        </p:nvGraphicFramePr>
        <p:xfrm>
          <a:off x="927234" y="5333999"/>
          <a:ext cx="1613835" cy="259080"/>
        </p:xfrm>
        <a:graphic>
          <a:graphicData uri="http://schemas.openxmlformats.org/drawingml/2006/table">
            <a:tbl>
              <a:tblPr firstRow="1" bandRow="1">
                <a:tableStyleId>{F5AB1C69-6EDB-4FF4-983F-18BD219EF322}</a:tableStyleId>
              </a:tblPr>
              <a:tblGrid>
                <a:gridCol w="1613835"/>
              </a:tblGrid>
              <a:tr h="250258">
                <a:tc>
                  <a:txBody>
                    <a:bodyPr/>
                    <a:lstStyle/>
                    <a:p>
                      <a:r>
                        <a:rPr lang="fr-FR" sz="1100" b="0" dirty="0" smtClean="0">
                          <a:solidFill>
                            <a:schemeClr val="tx1"/>
                          </a:solidFill>
                          <a:latin typeface="+mj-lt"/>
                        </a:rPr>
                        <a:t>Pourcentage de pays</a:t>
                      </a:r>
                      <a:r>
                        <a:rPr lang="fr-FR" sz="1100" b="0" baseline="0" dirty="0" smtClean="0">
                          <a:solidFill>
                            <a:schemeClr val="tx1"/>
                          </a:solidFill>
                          <a:latin typeface="+mj-lt"/>
                        </a:rPr>
                        <a:t> :</a:t>
                      </a:r>
                      <a:endParaRPr lang="fr-FR" sz="1100" b="0" dirty="0">
                        <a:solidFill>
                          <a:schemeClr val="tx1"/>
                        </a:solidFill>
                        <a:latin typeface="+mj-lt"/>
                      </a:endParaRPr>
                    </a:p>
                  </a:txBody>
                  <a:tcPr/>
                </a:tc>
              </a:tr>
            </a:tbl>
          </a:graphicData>
        </a:graphic>
      </p:graphicFrame>
      <p:graphicFrame>
        <p:nvGraphicFramePr>
          <p:cNvPr id="11" name="Tableau 10"/>
          <p:cNvGraphicFramePr>
            <a:graphicFrameLocks noGrp="1"/>
          </p:cNvGraphicFramePr>
          <p:nvPr>
            <p:extLst>
              <p:ext uri="{D42A27DB-BD31-4B8C-83A1-F6EECF244321}">
                <p14:modId xmlns:p14="http://schemas.microsoft.com/office/powerpoint/2010/main" val="3897760897"/>
              </p:ext>
            </p:extLst>
          </p:nvPr>
        </p:nvGraphicFramePr>
        <p:xfrm>
          <a:off x="1089258" y="5638799"/>
          <a:ext cx="1349141" cy="154941"/>
        </p:xfrm>
        <a:graphic>
          <a:graphicData uri="http://schemas.openxmlformats.org/drawingml/2006/table">
            <a:tbl>
              <a:tblPr firstRow="1" bandRow="1">
                <a:tableStyleId>{F5AB1C69-6EDB-4FF4-983F-18BD219EF322}</a:tableStyleId>
              </a:tblPr>
              <a:tblGrid>
                <a:gridCol w="1349141"/>
              </a:tblGrid>
              <a:tr h="154941">
                <a:tc>
                  <a:txBody>
                    <a:bodyPr/>
                    <a:lstStyle/>
                    <a:p>
                      <a:r>
                        <a:rPr lang="fr-FR" sz="900" b="0" dirty="0" smtClean="0">
                          <a:solidFill>
                            <a:schemeClr val="tx1"/>
                          </a:solidFill>
                          <a:latin typeface="+mj-lt"/>
                        </a:rPr>
                        <a:t>Très éloignés de la cible</a:t>
                      </a:r>
                      <a:endParaRPr lang="fr-FR" sz="900" b="0" dirty="0">
                        <a:solidFill>
                          <a:schemeClr val="tx1"/>
                        </a:solidFill>
                        <a:latin typeface="+mj-lt"/>
                      </a:endParaRPr>
                    </a:p>
                  </a:txBody>
                  <a:tcPr marL="0" marR="0" marT="0" marB="0"/>
                </a:tc>
              </a:tr>
            </a:tbl>
          </a:graphicData>
        </a:graphic>
      </p:graphicFrame>
      <p:graphicFrame>
        <p:nvGraphicFramePr>
          <p:cNvPr id="12" name="Tableau 11"/>
          <p:cNvGraphicFramePr>
            <a:graphicFrameLocks noGrp="1"/>
          </p:cNvGraphicFramePr>
          <p:nvPr>
            <p:extLst>
              <p:ext uri="{D42A27DB-BD31-4B8C-83A1-F6EECF244321}">
                <p14:modId xmlns:p14="http://schemas.microsoft.com/office/powerpoint/2010/main" val="3202736254"/>
              </p:ext>
            </p:extLst>
          </p:nvPr>
        </p:nvGraphicFramePr>
        <p:xfrm>
          <a:off x="1101959" y="5892799"/>
          <a:ext cx="1260000" cy="154941"/>
        </p:xfrm>
        <a:graphic>
          <a:graphicData uri="http://schemas.openxmlformats.org/drawingml/2006/table">
            <a:tbl>
              <a:tblPr firstRow="1" bandRow="1">
                <a:tableStyleId>{F5AB1C69-6EDB-4FF4-983F-18BD219EF322}</a:tableStyleId>
              </a:tblPr>
              <a:tblGrid>
                <a:gridCol w="1260000"/>
              </a:tblGrid>
              <a:tr h="154941">
                <a:tc>
                  <a:txBody>
                    <a:bodyPr/>
                    <a:lstStyle/>
                    <a:p>
                      <a:r>
                        <a:rPr lang="fr-FR" sz="900" b="0" dirty="0" smtClean="0">
                          <a:solidFill>
                            <a:schemeClr val="tx1"/>
                          </a:solidFill>
                          <a:latin typeface="+mj-lt"/>
                        </a:rPr>
                        <a:t>Éloignés de la cible</a:t>
                      </a:r>
                      <a:endParaRPr lang="fr-FR" sz="900" b="0" dirty="0">
                        <a:solidFill>
                          <a:schemeClr val="tx1"/>
                        </a:solidFill>
                        <a:latin typeface="+mj-lt"/>
                      </a:endParaRPr>
                    </a:p>
                  </a:txBody>
                  <a:tcPr marL="0" marR="0" marT="0" marB="0"/>
                </a:tc>
              </a:tr>
            </a:tbl>
          </a:graphicData>
        </a:graphic>
      </p:graphicFrame>
      <p:graphicFrame>
        <p:nvGraphicFramePr>
          <p:cNvPr id="13" name="Tableau 12"/>
          <p:cNvGraphicFramePr>
            <a:graphicFrameLocks noGrp="1"/>
          </p:cNvGraphicFramePr>
          <p:nvPr>
            <p:extLst>
              <p:ext uri="{D42A27DB-BD31-4B8C-83A1-F6EECF244321}">
                <p14:modId xmlns:p14="http://schemas.microsoft.com/office/powerpoint/2010/main" val="3606976762"/>
              </p:ext>
            </p:extLst>
          </p:nvPr>
        </p:nvGraphicFramePr>
        <p:xfrm>
          <a:off x="2681839" y="5676899"/>
          <a:ext cx="1260000" cy="154941"/>
        </p:xfrm>
        <a:graphic>
          <a:graphicData uri="http://schemas.openxmlformats.org/drawingml/2006/table">
            <a:tbl>
              <a:tblPr firstRow="1" bandRow="1">
                <a:tableStyleId>{F5AB1C69-6EDB-4FF4-983F-18BD219EF322}</a:tableStyleId>
              </a:tblPr>
              <a:tblGrid>
                <a:gridCol w="1260000"/>
              </a:tblGrid>
              <a:tr h="154941">
                <a:tc>
                  <a:txBody>
                    <a:bodyPr/>
                    <a:lstStyle/>
                    <a:p>
                      <a:r>
                        <a:rPr lang="fr-FR" sz="900" b="0" dirty="0" smtClean="0">
                          <a:solidFill>
                            <a:schemeClr val="tx1"/>
                          </a:solidFill>
                          <a:latin typeface="+mj-lt"/>
                        </a:rPr>
                        <a:t>Proche de la cible</a:t>
                      </a:r>
                      <a:endParaRPr lang="fr-FR" sz="900" b="0" dirty="0">
                        <a:solidFill>
                          <a:schemeClr val="tx1"/>
                        </a:solidFill>
                        <a:latin typeface="+mj-lt"/>
                      </a:endParaRPr>
                    </a:p>
                  </a:txBody>
                  <a:tcPr marL="0" marR="0" marT="0" marB="0"/>
                </a:tc>
              </a:tr>
            </a:tbl>
          </a:graphicData>
        </a:graphic>
      </p:graphicFrame>
      <p:graphicFrame>
        <p:nvGraphicFramePr>
          <p:cNvPr id="14" name="Tableau 13"/>
          <p:cNvGraphicFramePr>
            <a:graphicFrameLocks noGrp="1"/>
          </p:cNvGraphicFramePr>
          <p:nvPr>
            <p:extLst>
              <p:ext uri="{D42A27DB-BD31-4B8C-83A1-F6EECF244321}">
                <p14:modId xmlns:p14="http://schemas.microsoft.com/office/powerpoint/2010/main" val="3558877446"/>
              </p:ext>
            </p:extLst>
          </p:nvPr>
        </p:nvGraphicFramePr>
        <p:xfrm>
          <a:off x="2674219" y="5902007"/>
          <a:ext cx="1260000" cy="154941"/>
        </p:xfrm>
        <a:graphic>
          <a:graphicData uri="http://schemas.openxmlformats.org/drawingml/2006/table">
            <a:tbl>
              <a:tblPr firstRow="1" bandRow="1">
                <a:tableStyleId>{F5AB1C69-6EDB-4FF4-983F-18BD219EF322}</a:tableStyleId>
              </a:tblPr>
              <a:tblGrid>
                <a:gridCol w="1260000"/>
              </a:tblGrid>
              <a:tr h="154941">
                <a:tc>
                  <a:txBody>
                    <a:bodyPr/>
                    <a:lstStyle/>
                    <a:p>
                      <a:r>
                        <a:rPr lang="fr-FR" sz="900" b="0" dirty="0" smtClean="0">
                          <a:solidFill>
                            <a:schemeClr val="tx1"/>
                          </a:solidFill>
                          <a:latin typeface="+mj-lt"/>
                        </a:rPr>
                        <a:t>Cible atteinte</a:t>
                      </a:r>
                      <a:endParaRPr lang="fr-FR" sz="900" b="0" dirty="0">
                        <a:solidFill>
                          <a:schemeClr val="tx1"/>
                        </a:solidFill>
                        <a:latin typeface="+mj-lt"/>
                      </a:endParaRPr>
                    </a:p>
                  </a:txBody>
                  <a:tcPr marL="0" marR="0" marT="0" marB="0"/>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60375" y="-188913"/>
            <a:ext cx="8686800" cy="8794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chemeClr val="tx2"/>
                </a:solidFill>
                <a:latin typeface="Calibri" pitchFamily="34" charset="0"/>
                <a:ea typeface="+mj-ea"/>
                <a:cs typeface="+mj-cs"/>
              </a:defRPr>
            </a:lvl1pPr>
            <a:lvl2pPr algn="l" rtl="0" eaLnBrk="0" fontAlgn="base" hangingPunct="0">
              <a:spcBef>
                <a:spcPct val="0"/>
              </a:spcBef>
              <a:spcAft>
                <a:spcPct val="0"/>
              </a:spcAft>
              <a:defRPr sz="3200">
                <a:solidFill>
                  <a:schemeClr val="tx2"/>
                </a:solidFill>
                <a:latin typeface="Calibri" pitchFamily="34" charset="0"/>
              </a:defRPr>
            </a:lvl2pPr>
            <a:lvl3pPr algn="l" rtl="0" eaLnBrk="0" fontAlgn="base" hangingPunct="0">
              <a:spcBef>
                <a:spcPct val="0"/>
              </a:spcBef>
              <a:spcAft>
                <a:spcPct val="0"/>
              </a:spcAft>
              <a:defRPr sz="3200">
                <a:solidFill>
                  <a:schemeClr val="tx2"/>
                </a:solidFill>
                <a:latin typeface="Calibri" pitchFamily="34" charset="0"/>
              </a:defRPr>
            </a:lvl3pPr>
            <a:lvl4pPr algn="l" rtl="0" eaLnBrk="0" fontAlgn="base" hangingPunct="0">
              <a:spcBef>
                <a:spcPct val="0"/>
              </a:spcBef>
              <a:spcAft>
                <a:spcPct val="0"/>
              </a:spcAft>
              <a:defRPr sz="3200">
                <a:solidFill>
                  <a:schemeClr val="tx2"/>
                </a:solidFill>
                <a:latin typeface="Calibri" pitchFamily="34" charset="0"/>
              </a:defRPr>
            </a:lvl4pPr>
            <a:lvl5pPr algn="l" rtl="0" eaLnBrk="0" fontAlgn="base" hangingPunct="0">
              <a:spcBef>
                <a:spcPct val="0"/>
              </a:spcBef>
              <a:spcAft>
                <a:spcPct val="0"/>
              </a:spcAft>
              <a:defRPr sz="32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r>
              <a:rPr lang="fr-FR" altLang="en-US" sz="2400" b="1" kern="0" dirty="0" smtClean="0">
                <a:solidFill>
                  <a:schemeClr val="bg1"/>
                </a:solidFill>
              </a:rPr>
              <a:t>Les populations marginalisées ne sont pas atteintes</a:t>
            </a:r>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val="0"/>
              </a:ext>
            </a:extLst>
          </a:blip>
          <a:stretch>
            <a:fillRect/>
          </a:stretch>
        </p:blipFill>
        <p:spPr>
          <a:xfrm>
            <a:off x="403225" y="623887"/>
            <a:ext cx="8563654" cy="6053137"/>
          </a:xfrm>
        </p:spPr>
      </p:pic>
      <p:graphicFrame>
        <p:nvGraphicFramePr>
          <p:cNvPr id="2" name="Tableau 1"/>
          <p:cNvGraphicFramePr>
            <a:graphicFrameLocks noGrp="1"/>
          </p:cNvGraphicFramePr>
          <p:nvPr>
            <p:extLst>
              <p:ext uri="{D42A27DB-BD31-4B8C-83A1-F6EECF244321}">
                <p14:modId xmlns:p14="http://schemas.microsoft.com/office/powerpoint/2010/main" val="2324474838"/>
              </p:ext>
            </p:extLst>
          </p:nvPr>
        </p:nvGraphicFramePr>
        <p:xfrm>
          <a:off x="1534160" y="1437640"/>
          <a:ext cx="6096000" cy="518160"/>
        </p:xfrm>
        <a:graphic>
          <a:graphicData uri="http://schemas.openxmlformats.org/drawingml/2006/table">
            <a:tbl>
              <a:tblPr firstRow="1" bandRow="1">
                <a:tableStyleId>{F5AB1C69-6EDB-4FF4-983F-18BD219EF322}</a:tableStyleId>
              </a:tblPr>
              <a:tblGrid>
                <a:gridCol w="6096000"/>
              </a:tblGrid>
              <a:tr h="370840">
                <a:tc>
                  <a:txBody>
                    <a:bodyPr/>
                    <a:lstStyle/>
                    <a:p>
                      <a:r>
                        <a:rPr lang="fr-FR" sz="1400" b="0" dirty="0" smtClean="0">
                          <a:solidFill>
                            <a:schemeClr val="tx1"/>
                          </a:solidFill>
                          <a:latin typeface="+mj-lt"/>
                        </a:rPr>
                        <a:t>Les filles les plus pauvres issues </a:t>
                      </a:r>
                      <a:r>
                        <a:rPr lang="fr-FR" sz="1400" b="0" kern="1200" dirty="0" smtClean="0">
                          <a:solidFill>
                            <a:schemeClr val="tx1"/>
                          </a:solidFill>
                          <a:effectLst/>
                          <a:latin typeface="+mj-lt"/>
                          <a:ea typeface="+mn-ea"/>
                          <a:cs typeface="+mn-cs"/>
                        </a:rPr>
                        <a:t>des zones rurales accusent un retard important par rapport </a:t>
                      </a:r>
                      <a:r>
                        <a:rPr lang="fr-FR" sz="1400" b="0" kern="1200" dirty="0" smtClean="0">
                          <a:solidFill>
                            <a:schemeClr val="tx1"/>
                          </a:solidFill>
                          <a:effectLst/>
                          <a:latin typeface="+mn-lt"/>
                          <a:ea typeface="+mn-ea"/>
                          <a:cs typeface="+mn-cs"/>
                        </a:rPr>
                        <a:t>aux garçons urbains les plus riches.</a:t>
                      </a:r>
                      <a:endParaRPr lang="fr-FR" sz="1400" b="0" dirty="0">
                        <a:solidFill>
                          <a:schemeClr val="tx1"/>
                        </a:solidFill>
                      </a:endParaRPr>
                    </a:p>
                  </a:txBody>
                  <a:tcPr/>
                </a:tc>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849461188"/>
              </p:ext>
            </p:extLst>
          </p:nvPr>
        </p:nvGraphicFramePr>
        <p:xfrm>
          <a:off x="7750175" y="1361440"/>
          <a:ext cx="1229360" cy="640080"/>
        </p:xfrm>
        <a:graphic>
          <a:graphicData uri="http://schemas.openxmlformats.org/drawingml/2006/table">
            <a:tbl>
              <a:tblPr firstRow="1" bandRow="1">
                <a:tableStyleId>{F5AB1C69-6EDB-4FF4-983F-18BD219EF322}</a:tableStyleId>
              </a:tblPr>
              <a:tblGrid>
                <a:gridCol w="1229360"/>
              </a:tblGrid>
              <a:tr h="508000">
                <a:tc>
                  <a:txBody>
                    <a:bodyPr/>
                    <a:lstStyle/>
                    <a:p>
                      <a:pPr algn="ctr"/>
                      <a:r>
                        <a:rPr lang="fr-FR" sz="1200" b="1" kern="1200" dirty="0" smtClean="0">
                          <a:solidFill>
                            <a:schemeClr val="bg1">
                              <a:lumMod val="65000"/>
                            </a:schemeClr>
                          </a:solidFill>
                          <a:effectLst/>
                          <a:latin typeface="+mn-lt"/>
                          <a:ea typeface="+mn-ea"/>
                          <a:cs typeface="+mn-cs"/>
                        </a:rPr>
                        <a:t>Date estimée d’achèvement du cycle</a:t>
                      </a:r>
                      <a:endParaRPr lang="fr-FR" sz="1200" b="0" dirty="0">
                        <a:solidFill>
                          <a:schemeClr val="bg1">
                            <a:lumMod val="65000"/>
                          </a:schemeClr>
                        </a:solidFill>
                      </a:endParaRPr>
                    </a:p>
                  </a:txBody>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190543385"/>
              </p:ext>
            </p:extLst>
          </p:nvPr>
        </p:nvGraphicFramePr>
        <p:xfrm>
          <a:off x="808523" y="2857096"/>
          <a:ext cx="683394" cy="203737"/>
        </p:xfrm>
        <a:graphic>
          <a:graphicData uri="http://schemas.openxmlformats.org/drawingml/2006/table">
            <a:tbl>
              <a:tblPr firstRow="1" bandRow="1">
                <a:tableStyleId>{F5AB1C69-6EDB-4FF4-983F-18BD219EF322}</a:tableStyleId>
              </a:tblPr>
              <a:tblGrid>
                <a:gridCol w="683394"/>
              </a:tblGrid>
              <a:tr h="203737">
                <a:tc>
                  <a:txBody>
                    <a:bodyPr/>
                    <a:lstStyle/>
                    <a:p>
                      <a:pPr algn="r"/>
                      <a:r>
                        <a:rPr lang="fr-FR" sz="1100" b="1" dirty="0" smtClean="0">
                          <a:solidFill>
                            <a:schemeClr val="tx1"/>
                          </a:solidFill>
                          <a:latin typeface="+mj-lt"/>
                        </a:rPr>
                        <a:t>Primaire</a:t>
                      </a:r>
                      <a:endParaRPr lang="fr-FR" sz="1100" b="1" dirty="0">
                        <a:solidFill>
                          <a:schemeClr val="tx1"/>
                        </a:solidFill>
                        <a:latin typeface="+mj-lt"/>
                      </a:endParaRPr>
                    </a:p>
                  </a:txBody>
                  <a:tcPr marL="0" marR="0" marT="0" marB="0"/>
                </a:tc>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151350594"/>
              </p:ext>
            </p:extLst>
          </p:nvPr>
        </p:nvGraphicFramePr>
        <p:xfrm>
          <a:off x="393000" y="4501412"/>
          <a:ext cx="1147044" cy="502920"/>
        </p:xfrm>
        <a:graphic>
          <a:graphicData uri="http://schemas.openxmlformats.org/drawingml/2006/table">
            <a:tbl>
              <a:tblPr firstRow="1" bandRow="1">
                <a:tableStyleId>{F5AB1C69-6EDB-4FF4-983F-18BD219EF322}</a:tableStyleId>
              </a:tblPr>
              <a:tblGrid>
                <a:gridCol w="1147044"/>
              </a:tblGrid>
              <a:tr h="359346">
                <a:tc>
                  <a:txBody>
                    <a:bodyPr/>
                    <a:lstStyle/>
                    <a:p>
                      <a:pPr algn="r"/>
                      <a:r>
                        <a:rPr lang="fr-FR" sz="1100" b="1" dirty="0" smtClean="0">
                          <a:solidFill>
                            <a:schemeClr val="tx1"/>
                          </a:solidFill>
                          <a:latin typeface="+mj-lt"/>
                        </a:rPr>
                        <a:t>Premier cycle de l’enseignement secondaire</a:t>
                      </a:r>
                      <a:endParaRPr lang="fr-FR" sz="1100" b="1" dirty="0">
                        <a:solidFill>
                          <a:schemeClr val="tx1"/>
                        </a:solidFill>
                        <a:latin typeface="+mj-lt"/>
                      </a:endParaRPr>
                    </a:p>
                  </a:txBody>
                  <a:tcPr marL="0" marR="0" marT="0" marB="0"/>
                </a:tc>
              </a:tr>
            </a:tbl>
          </a:graphicData>
        </a:graphic>
      </p:graphicFrame>
      <p:sp>
        <p:nvSpPr>
          <p:cNvPr id="8" name="Sous-titre 2"/>
          <p:cNvSpPr txBox="1">
            <a:spLocks/>
          </p:cNvSpPr>
          <p:nvPr/>
        </p:nvSpPr>
        <p:spPr bwMode="auto">
          <a:xfrm>
            <a:off x="1659556" y="2255520"/>
            <a:ext cx="731520" cy="300188"/>
          </a:xfrm>
          <a:prstGeom prst="rect">
            <a:avLst/>
          </a:prstGeom>
          <a:solidFill>
            <a:srgbClr val="AF014C"/>
          </a:solidFill>
          <a:ln w="9525">
            <a:noFill/>
            <a:miter lim="800000"/>
            <a:headEnd/>
            <a:tailEnd/>
          </a:ln>
        </p:spPr>
        <p:txBody>
          <a:bodyPr vert="horz" wrap="square" lIns="0" tIns="0" rIns="0" bIns="0" numCol="1" anchor="t" anchorCtr="0" compatLnSpc="1">
            <a:prstTxWarp prst="textNoShape">
              <a:avLst/>
            </a:prstTxWarp>
          </a:bodyPr>
          <a:lstStyle>
            <a:lvl1pPr marL="0" indent="0" algn="ctr" rtl="0" eaLnBrk="0" fontAlgn="base" hangingPunct="0">
              <a:spcBef>
                <a:spcPts val="1200"/>
              </a:spcBef>
              <a:spcAft>
                <a:spcPct val="0"/>
              </a:spcAft>
              <a:buClr>
                <a:srgbClr val="7030A0"/>
              </a:buClr>
              <a:buFont typeface="Wingdings" pitchFamily="2" charset="2"/>
              <a:buNone/>
              <a:defRPr sz="3200">
                <a:solidFill>
                  <a:schemeClr val="tx1"/>
                </a:solidFill>
                <a:latin typeface="Calibri" pitchFamily="34" charset="0"/>
                <a:ea typeface="+mn-ea"/>
                <a:cs typeface="+mn-cs"/>
              </a:defRPr>
            </a:lvl1pPr>
            <a:lvl2pPr marL="457200" indent="0" algn="ctr" rtl="0" eaLnBrk="0" fontAlgn="base" hangingPunct="0">
              <a:spcBef>
                <a:spcPct val="20000"/>
              </a:spcBef>
              <a:spcAft>
                <a:spcPct val="0"/>
              </a:spcAft>
              <a:buClr>
                <a:srgbClr val="7030A0"/>
              </a:buClr>
              <a:buNone/>
              <a:defRPr sz="2800">
                <a:solidFill>
                  <a:schemeClr val="tx1"/>
                </a:solidFill>
                <a:latin typeface="Calibri" pitchFamily="34" charset="0"/>
              </a:defRPr>
            </a:lvl2pPr>
            <a:lvl3pPr marL="914400" indent="0" algn="ctr" rtl="0" eaLnBrk="0" fontAlgn="base" hangingPunct="0">
              <a:spcBef>
                <a:spcPct val="20000"/>
              </a:spcBef>
              <a:spcAft>
                <a:spcPct val="0"/>
              </a:spcAft>
              <a:buClr>
                <a:srgbClr val="7030A0"/>
              </a:buClr>
              <a:buNone/>
              <a:defRPr sz="2400">
                <a:solidFill>
                  <a:schemeClr val="tx1"/>
                </a:solidFill>
                <a:latin typeface="Calibri" pitchFamily="34" charset="0"/>
              </a:defRPr>
            </a:lvl3pPr>
            <a:lvl4pPr marL="1371600" indent="0" algn="ctr" rtl="0" eaLnBrk="0" fontAlgn="base" hangingPunct="0">
              <a:spcBef>
                <a:spcPct val="20000"/>
              </a:spcBef>
              <a:spcAft>
                <a:spcPct val="0"/>
              </a:spcAft>
              <a:buClr>
                <a:srgbClr val="7030A0"/>
              </a:buClr>
              <a:buNone/>
              <a:defRPr sz="2000">
                <a:solidFill>
                  <a:schemeClr val="tx1"/>
                </a:solidFill>
                <a:latin typeface="Calibri" pitchFamily="34" charset="0"/>
              </a:defRPr>
            </a:lvl4pPr>
            <a:lvl5pPr marL="1828800" indent="0" algn="ctr" rtl="0" eaLnBrk="0" fontAlgn="base" hangingPunct="0">
              <a:spcBef>
                <a:spcPct val="20000"/>
              </a:spcBef>
              <a:spcAft>
                <a:spcPct val="0"/>
              </a:spcAft>
              <a:buClr>
                <a:srgbClr val="7030A0"/>
              </a:buClr>
              <a:buNone/>
              <a:defRPr sz="2000">
                <a:solidFill>
                  <a:schemeClr val="tx1"/>
                </a:solidFill>
                <a:latin typeface="Calibri"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r">
              <a:spcBef>
                <a:spcPts val="1800"/>
              </a:spcBef>
            </a:pPr>
            <a:r>
              <a:rPr lang="fr-FR" sz="900" kern="0" dirty="0" smtClean="0">
                <a:solidFill>
                  <a:schemeClr val="bg1"/>
                </a:solidFill>
                <a:latin typeface="Arial" panose="020B0604020202020204" pitchFamily="34" charset="0"/>
              </a:rPr>
              <a:t>Garçons les plus riches</a:t>
            </a:r>
            <a:endParaRPr lang="fr-FR" sz="900" kern="0" dirty="0">
              <a:solidFill>
                <a:schemeClr val="bg1"/>
              </a:solidFill>
              <a:latin typeface="Arial" panose="020B0604020202020204" pitchFamily="34" charset="0"/>
            </a:endParaRPr>
          </a:p>
        </p:txBody>
      </p:sp>
      <p:sp>
        <p:nvSpPr>
          <p:cNvPr id="9" name="Sous-titre 2"/>
          <p:cNvSpPr txBox="1">
            <a:spLocks/>
          </p:cNvSpPr>
          <p:nvPr/>
        </p:nvSpPr>
        <p:spPr bwMode="auto">
          <a:xfrm>
            <a:off x="1655746" y="2628900"/>
            <a:ext cx="731520" cy="300188"/>
          </a:xfrm>
          <a:prstGeom prst="rect">
            <a:avLst/>
          </a:prstGeom>
          <a:solidFill>
            <a:srgbClr val="AF014C"/>
          </a:solidFill>
          <a:ln w="9525">
            <a:noFill/>
            <a:miter lim="800000"/>
            <a:headEnd/>
            <a:tailEnd/>
          </a:ln>
        </p:spPr>
        <p:txBody>
          <a:bodyPr vert="horz" wrap="square" lIns="0" tIns="0" rIns="0" bIns="0" numCol="1" anchor="t" anchorCtr="0" compatLnSpc="1">
            <a:prstTxWarp prst="textNoShape">
              <a:avLst/>
            </a:prstTxWarp>
          </a:bodyPr>
          <a:lstStyle>
            <a:lvl1pPr marL="0" indent="0" algn="ctr" rtl="0" eaLnBrk="0" fontAlgn="base" hangingPunct="0">
              <a:spcBef>
                <a:spcPts val="1200"/>
              </a:spcBef>
              <a:spcAft>
                <a:spcPct val="0"/>
              </a:spcAft>
              <a:buClr>
                <a:srgbClr val="7030A0"/>
              </a:buClr>
              <a:buFont typeface="Wingdings" pitchFamily="2" charset="2"/>
              <a:buNone/>
              <a:defRPr sz="3200">
                <a:solidFill>
                  <a:schemeClr val="tx1"/>
                </a:solidFill>
                <a:latin typeface="Calibri" pitchFamily="34" charset="0"/>
                <a:ea typeface="+mn-ea"/>
                <a:cs typeface="+mn-cs"/>
              </a:defRPr>
            </a:lvl1pPr>
            <a:lvl2pPr marL="457200" indent="0" algn="ctr" rtl="0" eaLnBrk="0" fontAlgn="base" hangingPunct="0">
              <a:spcBef>
                <a:spcPct val="20000"/>
              </a:spcBef>
              <a:spcAft>
                <a:spcPct val="0"/>
              </a:spcAft>
              <a:buClr>
                <a:srgbClr val="7030A0"/>
              </a:buClr>
              <a:buNone/>
              <a:defRPr sz="2800">
                <a:solidFill>
                  <a:schemeClr val="tx1"/>
                </a:solidFill>
                <a:latin typeface="Calibri" pitchFamily="34" charset="0"/>
              </a:defRPr>
            </a:lvl2pPr>
            <a:lvl3pPr marL="914400" indent="0" algn="ctr" rtl="0" eaLnBrk="0" fontAlgn="base" hangingPunct="0">
              <a:spcBef>
                <a:spcPct val="20000"/>
              </a:spcBef>
              <a:spcAft>
                <a:spcPct val="0"/>
              </a:spcAft>
              <a:buClr>
                <a:srgbClr val="7030A0"/>
              </a:buClr>
              <a:buNone/>
              <a:defRPr sz="2400">
                <a:solidFill>
                  <a:schemeClr val="tx1"/>
                </a:solidFill>
                <a:latin typeface="Calibri" pitchFamily="34" charset="0"/>
              </a:defRPr>
            </a:lvl3pPr>
            <a:lvl4pPr marL="1371600" indent="0" algn="ctr" rtl="0" eaLnBrk="0" fontAlgn="base" hangingPunct="0">
              <a:spcBef>
                <a:spcPct val="20000"/>
              </a:spcBef>
              <a:spcAft>
                <a:spcPct val="0"/>
              </a:spcAft>
              <a:buClr>
                <a:srgbClr val="7030A0"/>
              </a:buClr>
              <a:buNone/>
              <a:defRPr sz="2000">
                <a:solidFill>
                  <a:schemeClr val="tx1"/>
                </a:solidFill>
                <a:latin typeface="Calibri" pitchFamily="34" charset="0"/>
              </a:defRPr>
            </a:lvl4pPr>
            <a:lvl5pPr marL="1828800" indent="0" algn="ctr" rtl="0" eaLnBrk="0" fontAlgn="base" hangingPunct="0">
              <a:spcBef>
                <a:spcPct val="20000"/>
              </a:spcBef>
              <a:spcAft>
                <a:spcPct val="0"/>
              </a:spcAft>
              <a:buClr>
                <a:srgbClr val="7030A0"/>
              </a:buClr>
              <a:buNone/>
              <a:defRPr sz="2000">
                <a:solidFill>
                  <a:schemeClr val="tx1"/>
                </a:solidFill>
                <a:latin typeface="Calibri"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r">
              <a:spcBef>
                <a:spcPts val="1800"/>
              </a:spcBef>
            </a:pPr>
            <a:r>
              <a:rPr lang="fr-FR" sz="900" kern="0" dirty="0" smtClean="0">
                <a:solidFill>
                  <a:schemeClr val="bg1"/>
                </a:solidFill>
                <a:latin typeface="Arial" panose="020B0604020202020204" pitchFamily="34" charset="0"/>
              </a:rPr>
              <a:t>Filles les </a:t>
            </a:r>
            <a:br>
              <a:rPr lang="fr-FR" sz="900" kern="0" dirty="0" smtClean="0">
                <a:solidFill>
                  <a:schemeClr val="bg1"/>
                </a:solidFill>
                <a:latin typeface="Arial" panose="020B0604020202020204" pitchFamily="34" charset="0"/>
              </a:rPr>
            </a:br>
            <a:r>
              <a:rPr lang="fr-FR" sz="900" kern="0" dirty="0" smtClean="0">
                <a:solidFill>
                  <a:schemeClr val="bg1"/>
                </a:solidFill>
                <a:latin typeface="Arial" panose="020B0604020202020204" pitchFamily="34" charset="0"/>
              </a:rPr>
              <a:t>plus riches</a:t>
            </a:r>
            <a:endParaRPr lang="fr-FR" sz="900" kern="0" dirty="0">
              <a:solidFill>
                <a:schemeClr val="bg1"/>
              </a:solidFill>
              <a:latin typeface="Arial" panose="020B0604020202020204" pitchFamily="34" charset="0"/>
            </a:endParaRPr>
          </a:p>
        </p:txBody>
      </p:sp>
      <p:sp>
        <p:nvSpPr>
          <p:cNvPr id="10" name="Sous-titre 2"/>
          <p:cNvSpPr txBox="1">
            <a:spLocks/>
          </p:cNvSpPr>
          <p:nvPr/>
        </p:nvSpPr>
        <p:spPr bwMode="auto">
          <a:xfrm>
            <a:off x="1655746" y="2998470"/>
            <a:ext cx="731520" cy="300188"/>
          </a:xfrm>
          <a:prstGeom prst="rect">
            <a:avLst/>
          </a:prstGeom>
          <a:solidFill>
            <a:srgbClr val="AF014C"/>
          </a:solidFill>
          <a:ln w="9525">
            <a:noFill/>
            <a:miter lim="800000"/>
            <a:headEnd/>
            <a:tailEnd/>
          </a:ln>
        </p:spPr>
        <p:txBody>
          <a:bodyPr vert="horz" wrap="square" lIns="0" tIns="0" rIns="0" bIns="0" numCol="1" anchor="t" anchorCtr="0" compatLnSpc="1">
            <a:prstTxWarp prst="textNoShape">
              <a:avLst/>
            </a:prstTxWarp>
          </a:bodyPr>
          <a:lstStyle>
            <a:lvl1pPr marL="0" indent="0" algn="ctr" rtl="0" eaLnBrk="0" fontAlgn="base" hangingPunct="0">
              <a:spcBef>
                <a:spcPts val="1200"/>
              </a:spcBef>
              <a:spcAft>
                <a:spcPct val="0"/>
              </a:spcAft>
              <a:buClr>
                <a:srgbClr val="7030A0"/>
              </a:buClr>
              <a:buFont typeface="Wingdings" pitchFamily="2" charset="2"/>
              <a:buNone/>
              <a:defRPr sz="3200">
                <a:solidFill>
                  <a:schemeClr val="tx1"/>
                </a:solidFill>
                <a:latin typeface="Calibri" pitchFamily="34" charset="0"/>
                <a:ea typeface="+mn-ea"/>
                <a:cs typeface="+mn-cs"/>
              </a:defRPr>
            </a:lvl1pPr>
            <a:lvl2pPr marL="457200" indent="0" algn="ctr" rtl="0" eaLnBrk="0" fontAlgn="base" hangingPunct="0">
              <a:spcBef>
                <a:spcPct val="20000"/>
              </a:spcBef>
              <a:spcAft>
                <a:spcPct val="0"/>
              </a:spcAft>
              <a:buClr>
                <a:srgbClr val="7030A0"/>
              </a:buClr>
              <a:buNone/>
              <a:defRPr sz="2800">
                <a:solidFill>
                  <a:schemeClr val="tx1"/>
                </a:solidFill>
                <a:latin typeface="Calibri" pitchFamily="34" charset="0"/>
              </a:defRPr>
            </a:lvl2pPr>
            <a:lvl3pPr marL="914400" indent="0" algn="ctr" rtl="0" eaLnBrk="0" fontAlgn="base" hangingPunct="0">
              <a:spcBef>
                <a:spcPct val="20000"/>
              </a:spcBef>
              <a:spcAft>
                <a:spcPct val="0"/>
              </a:spcAft>
              <a:buClr>
                <a:srgbClr val="7030A0"/>
              </a:buClr>
              <a:buNone/>
              <a:defRPr sz="2400">
                <a:solidFill>
                  <a:schemeClr val="tx1"/>
                </a:solidFill>
                <a:latin typeface="Calibri" pitchFamily="34" charset="0"/>
              </a:defRPr>
            </a:lvl3pPr>
            <a:lvl4pPr marL="1371600" indent="0" algn="ctr" rtl="0" eaLnBrk="0" fontAlgn="base" hangingPunct="0">
              <a:spcBef>
                <a:spcPct val="20000"/>
              </a:spcBef>
              <a:spcAft>
                <a:spcPct val="0"/>
              </a:spcAft>
              <a:buClr>
                <a:srgbClr val="7030A0"/>
              </a:buClr>
              <a:buNone/>
              <a:defRPr sz="2000">
                <a:solidFill>
                  <a:schemeClr val="tx1"/>
                </a:solidFill>
                <a:latin typeface="Calibri" pitchFamily="34" charset="0"/>
              </a:defRPr>
            </a:lvl4pPr>
            <a:lvl5pPr marL="1828800" indent="0" algn="ctr" rtl="0" eaLnBrk="0" fontAlgn="base" hangingPunct="0">
              <a:spcBef>
                <a:spcPct val="20000"/>
              </a:spcBef>
              <a:spcAft>
                <a:spcPct val="0"/>
              </a:spcAft>
              <a:buClr>
                <a:srgbClr val="7030A0"/>
              </a:buClr>
              <a:buNone/>
              <a:defRPr sz="2000">
                <a:solidFill>
                  <a:schemeClr val="tx1"/>
                </a:solidFill>
                <a:latin typeface="Calibri"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r">
              <a:spcBef>
                <a:spcPts val="1800"/>
              </a:spcBef>
            </a:pPr>
            <a:r>
              <a:rPr lang="fr-FR" sz="900" kern="0" dirty="0" smtClean="0">
                <a:solidFill>
                  <a:schemeClr val="bg1"/>
                </a:solidFill>
                <a:latin typeface="Arial" panose="020B0604020202020204" pitchFamily="34" charset="0"/>
              </a:rPr>
              <a:t>Garçons les </a:t>
            </a:r>
            <a:br>
              <a:rPr lang="fr-FR" sz="900" kern="0" dirty="0" smtClean="0">
                <a:solidFill>
                  <a:schemeClr val="bg1"/>
                </a:solidFill>
                <a:latin typeface="Arial" panose="020B0604020202020204" pitchFamily="34" charset="0"/>
              </a:rPr>
            </a:br>
            <a:r>
              <a:rPr lang="fr-FR" sz="900" kern="0" dirty="0" smtClean="0">
                <a:solidFill>
                  <a:schemeClr val="bg1"/>
                </a:solidFill>
                <a:latin typeface="Arial" panose="020B0604020202020204" pitchFamily="34" charset="0"/>
              </a:rPr>
              <a:t>plus pauvres</a:t>
            </a:r>
            <a:endParaRPr lang="fr-FR" sz="900" kern="0" dirty="0">
              <a:solidFill>
                <a:schemeClr val="bg1"/>
              </a:solidFill>
              <a:latin typeface="Arial" panose="020B0604020202020204" pitchFamily="34" charset="0"/>
            </a:endParaRPr>
          </a:p>
        </p:txBody>
      </p:sp>
      <p:sp>
        <p:nvSpPr>
          <p:cNvPr id="11" name="Sous-titre 2"/>
          <p:cNvSpPr txBox="1">
            <a:spLocks/>
          </p:cNvSpPr>
          <p:nvPr/>
        </p:nvSpPr>
        <p:spPr bwMode="auto">
          <a:xfrm>
            <a:off x="1655746" y="3341370"/>
            <a:ext cx="731520" cy="300188"/>
          </a:xfrm>
          <a:prstGeom prst="rect">
            <a:avLst/>
          </a:prstGeom>
          <a:solidFill>
            <a:srgbClr val="AF014C"/>
          </a:solidFill>
          <a:ln w="9525">
            <a:noFill/>
            <a:miter lim="800000"/>
            <a:headEnd/>
            <a:tailEnd/>
          </a:ln>
        </p:spPr>
        <p:txBody>
          <a:bodyPr vert="horz" wrap="square" lIns="0" tIns="0" rIns="0" bIns="0" numCol="1" anchor="t" anchorCtr="0" compatLnSpc="1">
            <a:prstTxWarp prst="textNoShape">
              <a:avLst/>
            </a:prstTxWarp>
          </a:bodyPr>
          <a:lstStyle>
            <a:lvl1pPr marL="0" indent="0" algn="ctr" rtl="0" eaLnBrk="0" fontAlgn="base" hangingPunct="0">
              <a:spcBef>
                <a:spcPts val="1200"/>
              </a:spcBef>
              <a:spcAft>
                <a:spcPct val="0"/>
              </a:spcAft>
              <a:buClr>
                <a:srgbClr val="7030A0"/>
              </a:buClr>
              <a:buFont typeface="Wingdings" pitchFamily="2" charset="2"/>
              <a:buNone/>
              <a:defRPr sz="3200">
                <a:solidFill>
                  <a:schemeClr val="tx1"/>
                </a:solidFill>
                <a:latin typeface="Calibri" pitchFamily="34" charset="0"/>
                <a:ea typeface="+mn-ea"/>
                <a:cs typeface="+mn-cs"/>
              </a:defRPr>
            </a:lvl1pPr>
            <a:lvl2pPr marL="457200" indent="0" algn="ctr" rtl="0" eaLnBrk="0" fontAlgn="base" hangingPunct="0">
              <a:spcBef>
                <a:spcPct val="20000"/>
              </a:spcBef>
              <a:spcAft>
                <a:spcPct val="0"/>
              </a:spcAft>
              <a:buClr>
                <a:srgbClr val="7030A0"/>
              </a:buClr>
              <a:buNone/>
              <a:defRPr sz="2800">
                <a:solidFill>
                  <a:schemeClr val="tx1"/>
                </a:solidFill>
                <a:latin typeface="Calibri" pitchFamily="34" charset="0"/>
              </a:defRPr>
            </a:lvl2pPr>
            <a:lvl3pPr marL="914400" indent="0" algn="ctr" rtl="0" eaLnBrk="0" fontAlgn="base" hangingPunct="0">
              <a:spcBef>
                <a:spcPct val="20000"/>
              </a:spcBef>
              <a:spcAft>
                <a:spcPct val="0"/>
              </a:spcAft>
              <a:buClr>
                <a:srgbClr val="7030A0"/>
              </a:buClr>
              <a:buNone/>
              <a:defRPr sz="2400">
                <a:solidFill>
                  <a:schemeClr val="tx1"/>
                </a:solidFill>
                <a:latin typeface="Calibri" pitchFamily="34" charset="0"/>
              </a:defRPr>
            </a:lvl3pPr>
            <a:lvl4pPr marL="1371600" indent="0" algn="ctr" rtl="0" eaLnBrk="0" fontAlgn="base" hangingPunct="0">
              <a:spcBef>
                <a:spcPct val="20000"/>
              </a:spcBef>
              <a:spcAft>
                <a:spcPct val="0"/>
              </a:spcAft>
              <a:buClr>
                <a:srgbClr val="7030A0"/>
              </a:buClr>
              <a:buNone/>
              <a:defRPr sz="2000">
                <a:solidFill>
                  <a:schemeClr val="tx1"/>
                </a:solidFill>
                <a:latin typeface="Calibri" pitchFamily="34" charset="0"/>
              </a:defRPr>
            </a:lvl4pPr>
            <a:lvl5pPr marL="1828800" indent="0" algn="ctr" rtl="0" eaLnBrk="0" fontAlgn="base" hangingPunct="0">
              <a:spcBef>
                <a:spcPct val="20000"/>
              </a:spcBef>
              <a:spcAft>
                <a:spcPct val="0"/>
              </a:spcAft>
              <a:buClr>
                <a:srgbClr val="7030A0"/>
              </a:buClr>
              <a:buNone/>
              <a:defRPr sz="2000">
                <a:solidFill>
                  <a:schemeClr val="tx1"/>
                </a:solidFill>
                <a:latin typeface="Calibri"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r">
              <a:spcBef>
                <a:spcPts val="1800"/>
              </a:spcBef>
            </a:pPr>
            <a:r>
              <a:rPr lang="fr-FR" sz="900" kern="0" dirty="0" smtClean="0">
                <a:solidFill>
                  <a:schemeClr val="bg1"/>
                </a:solidFill>
                <a:latin typeface="Arial" panose="020B0604020202020204" pitchFamily="34" charset="0"/>
              </a:rPr>
              <a:t>Filles les </a:t>
            </a:r>
            <a:br>
              <a:rPr lang="fr-FR" sz="900" kern="0" dirty="0" smtClean="0">
                <a:solidFill>
                  <a:schemeClr val="bg1"/>
                </a:solidFill>
                <a:latin typeface="Arial" panose="020B0604020202020204" pitchFamily="34" charset="0"/>
              </a:rPr>
            </a:br>
            <a:r>
              <a:rPr lang="fr-FR" sz="900" kern="0" dirty="0" smtClean="0">
                <a:solidFill>
                  <a:schemeClr val="bg1"/>
                </a:solidFill>
                <a:latin typeface="Arial" panose="020B0604020202020204" pitchFamily="34" charset="0"/>
              </a:rPr>
              <a:t>plus pauvres</a:t>
            </a:r>
            <a:endParaRPr lang="fr-FR" sz="900" kern="0" dirty="0">
              <a:solidFill>
                <a:schemeClr val="bg1"/>
              </a:solidFill>
              <a:latin typeface="Arial" panose="020B0604020202020204" pitchFamily="34" charset="0"/>
            </a:endParaRPr>
          </a:p>
        </p:txBody>
      </p:sp>
      <p:sp>
        <p:nvSpPr>
          <p:cNvPr id="12" name="Sous-titre 2"/>
          <p:cNvSpPr txBox="1">
            <a:spLocks/>
          </p:cNvSpPr>
          <p:nvPr/>
        </p:nvSpPr>
        <p:spPr bwMode="auto">
          <a:xfrm>
            <a:off x="1659556" y="4094908"/>
            <a:ext cx="731520" cy="300188"/>
          </a:xfrm>
          <a:prstGeom prst="rect">
            <a:avLst/>
          </a:prstGeom>
          <a:solidFill>
            <a:srgbClr val="AF014C"/>
          </a:solidFill>
          <a:ln w="9525">
            <a:noFill/>
            <a:miter lim="800000"/>
            <a:headEnd/>
            <a:tailEnd/>
          </a:ln>
        </p:spPr>
        <p:txBody>
          <a:bodyPr vert="horz" wrap="square" lIns="0" tIns="0" rIns="0" bIns="0" numCol="1" anchor="t" anchorCtr="0" compatLnSpc="1">
            <a:prstTxWarp prst="textNoShape">
              <a:avLst/>
            </a:prstTxWarp>
          </a:bodyPr>
          <a:lstStyle>
            <a:lvl1pPr marL="0" indent="0" algn="ctr" rtl="0" eaLnBrk="0" fontAlgn="base" hangingPunct="0">
              <a:spcBef>
                <a:spcPts val="1200"/>
              </a:spcBef>
              <a:spcAft>
                <a:spcPct val="0"/>
              </a:spcAft>
              <a:buClr>
                <a:srgbClr val="7030A0"/>
              </a:buClr>
              <a:buFont typeface="Wingdings" pitchFamily="2" charset="2"/>
              <a:buNone/>
              <a:defRPr sz="3200">
                <a:solidFill>
                  <a:schemeClr val="tx1"/>
                </a:solidFill>
                <a:latin typeface="Calibri" pitchFamily="34" charset="0"/>
                <a:ea typeface="+mn-ea"/>
                <a:cs typeface="+mn-cs"/>
              </a:defRPr>
            </a:lvl1pPr>
            <a:lvl2pPr marL="457200" indent="0" algn="ctr" rtl="0" eaLnBrk="0" fontAlgn="base" hangingPunct="0">
              <a:spcBef>
                <a:spcPct val="20000"/>
              </a:spcBef>
              <a:spcAft>
                <a:spcPct val="0"/>
              </a:spcAft>
              <a:buClr>
                <a:srgbClr val="7030A0"/>
              </a:buClr>
              <a:buNone/>
              <a:defRPr sz="2800">
                <a:solidFill>
                  <a:schemeClr val="tx1"/>
                </a:solidFill>
                <a:latin typeface="Calibri" pitchFamily="34" charset="0"/>
              </a:defRPr>
            </a:lvl2pPr>
            <a:lvl3pPr marL="914400" indent="0" algn="ctr" rtl="0" eaLnBrk="0" fontAlgn="base" hangingPunct="0">
              <a:spcBef>
                <a:spcPct val="20000"/>
              </a:spcBef>
              <a:spcAft>
                <a:spcPct val="0"/>
              </a:spcAft>
              <a:buClr>
                <a:srgbClr val="7030A0"/>
              </a:buClr>
              <a:buNone/>
              <a:defRPr sz="2400">
                <a:solidFill>
                  <a:schemeClr val="tx1"/>
                </a:solidFill>
                <a:latin typeface="Calibri" pitchFamily="34" charset="0"/>
              </a:defRPr>
            </a:lvl3pPr>
            <a:lvl4pPr marL="1371600" indent="0" algn="ctr" rtl="0" eaLnBrk="0" fontAlgn="base" hangingPunct="0">
              <a:spcBef>
                <a:spcPct val="20000"/>
              </a:spcBef>
              <a:spcAft>
                <a:spcPct val="0"/>
              </a:spcAft>
              <a:buClr>
                <a:srgbClr val="7030A0"/>
              </a:buClr>
              <a:buNone/>
              <a:defRPr sz="2000">
                <a:solidFill>
                  <a:schemeClr val="tx1"/>
                </a:solidFill>
                <a:latin typeface="Calibri" pitchFamily="34" charset="0"/>
              </a:defRPr>
            </a:lvl4pPr>
            <a:lvl5pPr marL="1828800" indent="0" algn="ctr" rtl="0" eaLnBrk="0" fontAlgn="base" hangingPunct="0">
              <a:spcBef>
                <a:spcPct val="20000"/>
              </a:spcBef>
              <a:spcAft>
                <a:spcPct val="0"/>
              </a:spcAft>
              <a:buClr>
                <a:srgbClr val="7030A0"/>
              </a:buClr>
              <a:buNone/>
              <a:defRPr sz="2000">
                <a:solidFill>
                  <a:schemeClr val="tx1"/>
                </a:solidFill>
                <a:latin typeface="Calibri"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r">
              <a:spcBef>
                <a:spcPts val="1800"/>
              </a:spcBef>
            </a:pPr>
            <a:r>
              <a:rPr lang="fr-FR" sz="900" kern="0" dirty="0" smtClean="0">
                <a:solidFill>
                  <a:schemeClr val="bg1"/>
                </a:solidFill>
                <a:latin typeface="Arial" panose="020B0604020202020204" pitchFamily="34" charset="0"/>
              </a:rPr>
              <a:t>Garçons les plus riches</a:t>
            </a:r>
            <a:endParaRPr lang="fr-FR" sz="900" kern="0" dirty="0">
              <a:solidFill>
                <a:schemeClr val="bg1"/>
              </a:solidFill>
              <a:latin typeface="Arial" panose="020B0604020202020204" pitchFamily="34" charset="0"/>
            </a:endParaRPr>
          </a:p>
        </p:txBody>
      </p:sp>
      <p:sp>
        <p:nvSpPr>
          <p:cNvPr id="13" name="Sous-titre 2"/>
          <p:cNvSpPr txBox="1">
            <a:spLocks/>
          </p:cNvSpPr>
          <p:nvPr/>
        </p:nvSpPr>
        <p:spPr bwMode="auto">
          <a:xfrm>
            <a:off x="1655746" y="4456497"/>
            <a:ext cx="731520" cy="300188"/>
          </a:xfrm>
          <a:prstGeom prst="rect">
            <a:avLst/>
          </a:prstGeom>
          <a:solidFill>
            <a:srgbClr val="AF014C"/>
          </a:solidFill>
          <a:ln w="9525">
            <a:noFill/>
            <a:miter lim="800000"/>
            <a:headEnd/>
            <a:tailEnd/>
          </a:ln>
        </p:spPr>
        <p:txBody>
          <a:bodyPr vert="horz" wrap="square" lIns="0" tIns="0" rIns="0" bIns="0" numCol="1" anchor="t" anchorCtr="0" compatLnSpc="1">
            <a:prstTxWarp prst="textNoShape">
              <a:avLst/>
            </a:prstTxWarp>
          </a:bodyPr>
          <a:lstStyle>
            <a:lvl1pPr marL="0" indent="0" algn="ctr" rtl="0" eaLnBrk="0" fontAlgn="base" hangingPunct="0">
              <a:spcBef>
                <a:spcPts val="1200"/>
              </a:spcBef>
              <a:spcAft>
                <a:spcPct val="0"/>
              </a:spcAft>
              <a:buClr>
                <a:srgbClr val="7030A0"/>
              </a:buClr>
              <a:buFont typeface="Wingdings" pitchFamily="2" charset="2"/>
              <a:buNone/>
              <a:defRPr sz="3200">
                <a:solidFill>
                  <a:schemeClr val="tx1"/>
                </a:solidFill>
                <a:latin typeface="Calibri" pitchFamily="34" charset="0"/>
                <a:ea typeface="+mn-ea"/>
                <a:cs typeface="+mn-cs"/>
              </a:defRPr>
            </a:lvl1pPr>
            <a:lvl2pPr marL="457200" indent="0" algn="ctr" rtl="0" eaLnBrk="0" fontAlgn="base" hangingPunct="0">
              <a:spcBef>
                <a:spcPct val="20000"/>
              </a:spcBef>
              <a:spcAft>
                <a:spcPct val="0"/>
              </a:spcAft>
              <a:buClr>
                <a:srgbClr val="7030A0"/>
              </a:buClr>
              <a:buNone/>
              <a:defRPr sz="2800">
                <a:solidFill>
                  <a:schemeClr val="tx1"/>
                </a:solidFill>
                <a:latin typeface="Calibri" pitchFamily="34" charset="0"/>
              </a:defRPr>
            </a:lvl2pPr>
            <a:lvl3pPr marL="914400" indent="0" algn="ctr" rtl="0" eaLnBrk="0" fontAlgn="base" hangingPunct="0">
              <a:spcBef>
                <a:spcPct val="20000"/>
              </a:spcBef>
              <a:spcAft>
                <a:spcPct val="0"/>
              </a:spcAft>
              <a:buClr>
                <a:srgbClr val="7030A0"/>
              </a:buClr>
              <a:buNone/>
              <a:defRPr sz="2400">
                <a:solidFill>
                  <a:schemeClr val="tx1"/>
                </a:solidFill>
                <a:latin typeface="Calibri" pitchFamily="34" charset="0"/>
              </a:defRPr>
            </a:lvl3pPr>
            <a:lvl4pPr marL="1371600" indent="0" algn="ctr" rtl="0" eaLnBrk="0" fontAlgn="base" hangingPunct="0">
              <a:spcBef>
                <a:spcPct val="20000"/>
              </a:spcBef>
              <a:spcAft>
                <a:spcPct val="0"/>
              </a:spcAft>
              <a:buClr>
                <a:srgbClr val="7030A0"/>
              </a:buClr>
              <a:buNone/>
              <a:defRPr sz="2000">
                <a:solidFill>
                  <a:schemeClr val="tx1"/>
                </a:solidFill>
                <a:latin typeface="Calibri" pitchFamily="34" charset="0"/>
              </a:defRPr>
            </a:lvl4pPr>
            <a:lvl5pPr marL="1828800" indent="0" algn="ctr" rtl="0" eaLnBrk="0" fontAlgn="base" hangingPunct="0">
              <a:spcBef>
                <a:spcPct val="20000"/>
              </a:spcBef>
              <a:spcAft>
                <a:spcPct val="0"/>
              </a:spcAft>
              <a:buClr>
                <a:srgbClr val="7030A0"/>
              </a:buClr>
              <a:buNone/>
              <a:defRPr sz="2000">
                <a:solidFill>
                  <a:schemeClr val="tx1"/>
                </a:solidFill>
                <a:latin typeface="Calibri"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r">
              <a:spcBef>
                <a:spcPts val="1800"/>
              </a:spcBef>
            </a:pPr>
            <a:r>
              <a:rPr lang="fr-FR" sz="900" kern="0" dirty="0" smtClean="0">
                <a:solidFill>
                  <a:schemeClr val="bg1"/>
                </a:solidFill>
                <a:latin typeface="Arial" panose="020B0604020202020204" pitchFamily="34" charset="0"/>
              </a:rPr>
              <a:t>Filles les </a:t>
            </a:r>
            <a:br>
              <a:rPr lang="fr-FR" sz="900" kern="0" dirty="0" smtClean="0">
                <a:solidFill>
                  <a:schemeClr val="bg1"/>
                </a:solidFill>
                <a:latin typeface="Arial" panose="020B0604020202020204" pitchFamily="34" charset="0"/>
              </a:rPr>
            </a:br>
            <a:r>
              <a:rPr lang="fr-FR" sz="900" kern="0" dirty="0" smtClean="0">
                <a:solidFill>
                  <a:schemeClr val="bg1"/>
                </a:solidFill>
                <a:latin typeface="Arial" panose="020B0604020202020204" pitchFamily="34" charset="0"/>
              </a:rPr>
              <a:t>plus riches</a:t>
            </a:r>
            <a:endParaRPr lang="fr-FR" sz="900" kern="0" dirty="0">
              <a:solidFill>
                <a:schemeClr val="bg1"/>
              </a:solidFill>
              <a:latin typeface="Arial" panose="020B0604020202020204" pitchFamily="34" charset="0"/>
            </a:endParaRPr>
          </a:p>
        </p:txBody>
      </p:sp>
      <p:sp>
        <p:nvSpPr>
          <p:cNvPr id="14" name="Sous-titre 2"/>
          <p:cNvSpPr txBox="1">
            <a:spLocks/>
          </p:cNvSpPr>
          <p:nvPr/>
        </p:nvSpPr>
        <p:spPr bwMode="auto">
          <a:xfrm>
            <a:off x="1655746" y="4823740"/>
            <a:ext cx="731520" cy="300188"/>
          </a:xfrm>
          <a:prstGeom prst="rect">
            <a:avLst/>
          </a:prstGeom>
          <a:solidFill>
            <a:srgbClr val="AF014C"/>
          </a:solidFill>
          <a:ln w="9525">
            <a:noFill/>
            <a:miter lim="800000"/>
            <a:headEnd/>
            <a:tailEnd/>
          </a:ln>
        </p:spPr>
        <p:txBody>
          <a:bodyPr vert="horz" wrap="square" lIns="0" tIns="0" rIns="0" bIns="0" numCol="1" anchor="t" anchorCtr="0" compatLnSpc="1">
            <a:prstTxWarp prst="textNoShape">
              <a:avLst/>
            </a:prstTxWarp>
          </a:bodyPr>
          <a:lstStyle>
            <a:lvl1pPr marL="0" indent="0" algn="ctr" rtl="0" eaLnBrk="0" fontAlgn="base" hangingPunct="0">
              <a:spcBef>
                <a:spcPts val="1200"/>
              </a:spcBef>
              <a:spcAft>
                <a:spcPct val="0"/>
              </a:spcAft>
              <a:buClr>
                <a:srgbClr val="7030A0"/>
              </a:buClr>
              <a:buFont typeface="Wingdings" pitchFamily="2" charset="2"/>
              <a:buNone/>
              <a:defRPr sz="3200">
                <a:solidFill>
                  <a:schemeClr val="tx1"/>
                </a:solidFill>
                <a:latin typeface="Calibri" pitchFamily="34" charset="0"/>
                <a:ea typeface="+mn-ea"/>
                <a:cs typeface="+mn-cs"/>
              </a:defRPr>
            </a:lvl1pPr>
            <a:lvl2pPr marL="457200" indent="0" algn="ctr" rtl="0" eaLnBrk="0" fontAlgn="base" hangingPunct="0">
              <a:spcBef>
                <a:spcPct val="20000"/>
              </a:spcBef>
              <a:spcAft>
                <a:spcPct val="0"/>
              </a:spcAft>
              <a:buClr>
                <a:srgbClr val="7030A0"/>
              </a:buClr>
              <a:buNone/>
              <a:defRPr sz="2800">
                <a:solidFill>
                  <a:schemeClr val="tx1"/>
                </a:solidFill>
                <a:latin typeface="Calibri" pitchFamily="34" charset="0"/>
              </a:defRPr>
            </a:lvl2pPr>
            <a:lvl3pPr marL="914400" indent="0" algn="ctr" rtl="0" eaLnBrk="0" fontAlgn="base" hangingPunct="0">
              <a:spcBef>
                <a:spcPct val="20000"/>
              </a:spcBef>
              <a:spcAft>
                <a:spcPct val="0"/>
              </a:spcAft>
              <a:buClr>
                <a:srgbClr val="7030A0"/>
              </a:buClr>
              <a:buNone/>
              <a:defRPr sz="2400">
                <a:solidFill>
                  <a:schemeClr val="tx1"/>
                </a:solidFill>
                <a:latin typeface="Calibri" pitchFamily="34" charset="0"/>
              </a:defRPr>
            </a:lvl3pPr>
            <a:lvl4pPr marL="1371600" indent="0" algn="ctr" rtl="0" eaLnBrk="0" fontAlgn="base" hangingPunct="0">
              <a:spcBef>
                <a:spcPct val="20000"/>
              </a:spcBef>
              <a:spcAft>
                <a:spcPct val="0"/>
              </a:spcAft>
              <a:buClr>
                <a:srgbClr val="7030A0"/>
              </a:buClr>
              <a:buNone/>
              <a:defRPr sz="2000">
                <a:solidFill>
                  <a:schemeClr val="tx1"/>
                </a:solidFill>
                <a:latin typeface="Calibri" pitchFamily="34" charset="0"/>
              </a:defRPr>
            </a:lvl4pPr>
            <a:lvl5pPr marL="1828800" indent="0" algn="ctr" rtl="0" eaLnBrk="0" fontAlgn="base" hangingPunct="0">
              <a:spcBef>
                <a:spcPct val="20000"/>
              </a:spcBef>
              <a:spcAft>
                <a:spcPct val="0"/>
              </a:spcAft>
              <a:buClr>
                <a:srgbClr val="7030A0"/>
              </a:buClr>
              <a:buNone/>
              <a:defRPr sz="2000">
                <a:solidFill>
                  <a:schemeClr val="tx1"/>
                </a:solidFill>
                <a:latin typeface="Calibri"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r">
              <a:spcBef>
                <a:spcPts val="1800"/>
              </a:spcBef>
            </a:pPr>
            <a:r>
              <a:rPr lang="fr-FR" sz="900" kern="0" dirty="0" smtClean="0">
                <a:solidFill>
                  <a:schemeClr val="bg1"/>
                </a:solidFill>
                <a:latin typeface="Arial" panose="020B0604020202020204" pitchFamily="34" charset="0"/>
              </a:rPr>
              <a:t>Garçons les </a:t>
            </a:r>
            <a:br>
              <a:rPr lang="fr-FR" sz="900" kern="0" dirty="0" smtClean="0">
                <a:solidFill>
                  <a:schemeClr val="bg1"/>
                </a:solidFill>
                <a:latin typeface="Arial" panose="020B0604020202020204" pitchFamily="34" charset="0"/>
              </a:rPr>
            </a:br>
            <a:r>
              <a:rPr lang="fr-FR" sz="900" kern="0" dirty="0" smtClean="0">
                <a:solidFill>
                  <a:schemeClr val="bg1"/>
                </a:solidFill>
                <a:latin typeface="Arial" panose="020B0604020202020204" pitchFamily="34" charset="0"/>
              </a:rPr>
              <a:t>plus pauvres</a:t>
            </a:r>
            <a:endParaRPr lang="fr-FR" sz="900" kern="0" dirty="0">
              <a:solidFill>
                <a:schemeClr val="bg1"/>
              </a:solidFill>
              <a:latin typeface="Arial" panose="020B0604020202020204" pitchFamily="34" charset="0"/>
            </a:endParaRPr>
          </a:p>
        </p:txBody>
      </p:sp>
      <p:sp>
        <p:nvSpPr>
          <p:cNvPr id="15" name="Sous-titre 2"/>
          <p:cNvSpPr txBox="1">
            <a:spLocks/>
          </p:cNvSpPr>
          <p:nvPr/>
        </p:nvSpPr>
        <p:spPr bwMode="auto">
          <a:xfrm>
            <a:off x="1659556" y="5182963"/>
            <a:ext cx="727710" cy="300188"/>
          </a:xfrm>
          <a:prstGeom prst="rect">
            <a:avLst/>
          </a:prstGeom>
          <a:solidFill>
            <a:srgbClr val="AF014C"/>
          </a:solidFill>
          <a:ln w="9525">
            <a:noFill/>
            <a:miter lim="800000"/>
            <a:headEnd/>
            <a:tailEnd/>
          </a:ln>
        </p:spPr>
        <p:txBody>
          <a:bodyPr vert="horz" wrap="square" lIns="0" tIns="0" rIns="0" bIns="0" numCol="1" anchor="t" anchorCtr="0" compatLnSpc="1">
            <a:prstTxWarp prst="textNoShape">
              <a:avLst/>
            </a:prstTxWarp>
          </a:bodyPr>
          <a:lstStyle>
            <a:lvl1pPr marL="0" indent="0" algn="ctr" rtl="0" eaLnBrk="0" fontAlgn="base" hangingPunct="0">
              <a:spcBef>
                <a:spcPts val="1200"/>
              </a:spcBef>
              <a:spcAft>
                <a:spcPct val="0"/>
              </a:spcAft>
              <a:buClr>
                <a:srgbClr val="7030A0"/>
              </a:buClr>
              <a:buFont typeface="Wingdings" pitchFamily="2" charset="2"/>
              <a:buNone/>
              <a:defRPr sz="3200">
                <a:solidFill>
                  <a:schemeClr val="tx1"/>
                </a:solidFill>
                <a:latin typeface="Calibri" pitchFamily="34" charset="0"/>
                <a:ea typeface="+mn-ea"/>
                <a:cs typeface="+mn-cs"/>
              </a:defRPr>
            </a:lvl1pPr>
            <a:lvl2pPr marL="457200" indent="0" algn="ctr" rtl="0" eaLnBrk="0" fontAlgn="base" hangingPunct="0">
              <a:spcBef>
                <a:spcPct val="20000"/>
              </a:spcBef>
              <a:spcAft>
                <a:spcPct val="0"/>
              </a:spcAft>
              <a:buClr>
                <a:srgbClr val="7030A0"/>
              </a:buClr>
              <a:buNone/>
              <a:defRPr sz="2800">
                <a:solidFill>
                  <a:schemeClr val="tx1"/>
                </a:solidFill>
                <a:latin typeface="Calibri" pitchFamily="34" charset="0"/>
              </a:defRPr>
            </a:lvl2pPr>
            <a:lvl3pPr marL="914400" indent="0" algn="ctr" rtl="0" eaLnBrk="0" fontAlgn="base" hangingPunct="0">
              <a:spcBef>
                <a:spcPct val="20000"/>
              </a:spcBef>
              <a:spcAft>
                <a:spcPct val="0"/>
              </a:spcAft>
              <a:buClr>
                <a:srgbClr val="7030A0"/>
              </a:buClr>
              <a:buNone/>
              <a:defRPr sz="2400">
                <a:solidFill>
                  <a:schemeClr val="tx1"/>
                </a:solidFill>
                <a:latin typeface="Calibri" pitchFamily="34" charset="0"/>
              </a:defRPr>
            </a:lvl3pPr>
            <a:lvl4pPr marL="1371600" indent="0" algn="ctr" rtl="0" eaLnBrk="0" fontAlgn="base" hangingPunct="0">
              <a:spcBef>
                <a:spcPct val="20000"/>
              </a:spcBef>
              <a:spcAft>
                <a:spcPct val="0"/>
              </a:spcAft>
              <a:buClr>
                <a:srgbClr val="7030A0"/>
              </a:buClr>
              <a:buNone/>
              <a:defRPr sz="2000">
                <a:solidFill>
                  <a:schemeClr val="tx1"/>
                </a:solidFill>
                <a:latin typeface="Calibri" pitchFamily="34" charset="0"/>
              </a:defRPr>
            </a:lvl4pPr>
            <a:lvl5pPr marL="1828800" indent="0" algn="ctr" rtl="0" eaLnBrk="0" fontAlgn="base" hangingPunct="0">
              <a:spcBef>
                <a:spcPct val="20000"/>
              </a:spcBef>
              <a:spcAft>
                <a:spcPct val="0"/>
              </a:spcAft>
              <a:buClr>
                <a:srgbClr val="7030A0"/>
              </a:buClr>
              <a:buNone/>
              <a:defRPr sz="2000">
                <a:solidFill>
                  <a:schemeClr val="tx1"/>
                </a:solidFill>
                <a:latin typeface="Calibri"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r">
              <a:spcBef>
                <a:spcPts val="1800"/>
              </a:spcBef>
            </a:pPr>
            <a:r>
              <a:rPr lang="fr-FR" sz="900" kern="0" dirty="0" smtClean="0">
                <a:solidFill>
                  <a:schemeClr val="bg1"/>
                </a:solidFill>
                <a:latin typeface="Arial" panose="020B0604020202020204" pitchFamily="34" charset="0"/>
              </a:rPr>
              <a:t>Filles les </a:t>
            </a:r>
            <a:br>
              <a:rPr lang="fr-FR" sz="900" kern="0" dirty="0" smtClean="0">
                <a:solidFill>
                  <a:schemeClr val="bg1"/>
                </a:solidFill>
                <a:latin typeface="Arial" panose="020B0604020202020204" pitchFamily="34" charset="0"/>
              </a:rPr>
            </a:br>
            <a:r>
              <a:rPr lang="fr-FR" sz="900" kern="0" dirty="0" smtClean="0">
                <a:solidFill>
                  <a:schemeClr val="bg1"/>
                </a:solidFill>
                <a:latin typeface="Arial" panose="020B0604020202020204" pitchFamily="34" charset="0"/>
              </a:rPr>
              <a:t>plus pauvres</a:t>
            </a:r>
            <a:endParaRPr lang="fr-FR" sz="900" kern="0" dirty="0">
              <a:solidFill>
                <a:schemeClr val="bg1"/>
              </a:solidFill>
              <a:latin typeface="Arial" panose="020B0604020202020204" pitchFamily="34" charset="0"/>
            </a:endParaRPr>
          </a:p>
        </p:txBody>
      </p:sp>
    </p:spTree>
    <p:extLst>
      <p:ext uri="{BB962C8B-B14F-4D97-AF65-F5344CB8AC3E}">
        <p14:creationId xmlns:p14="http://schemas.microsoft.com/office/powerpoint/2010/main" val="27926586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4184" y="0"/>
            <a:ext cx="8553192" cy="493713"/>
          </a:xfrm>
        </p:spPr>
        <p:txBody>
          <a:bodyPr>
            <a:normAutofit fontScale="90000"/>
          </a:bodyPr>
          <a:lstStyle/>
          <a:p>
            <a:pPr>
              <a:defRPr/>
            </a:pPr>
            <a:r>
              <a:rPr lang="fr-FR" sz="2400" b="1" dirty="0" smtClean="0">
                <a:solidFill>
                  <a:schemeClr val="bg1"/>
                </a:solidFill>
                <a:ea typeface="+mn-ea"/>
                <a:cs typeface="+mn-cs"/>
              </a:rPr>
              <a:t>Le recul de l’aide menace l’éducation dans les pays les plus pauvres</a:t>
            </a:r>
            <a:endParaRPr lang="fr-FR" sz="2400" b="1" dirty="0">
              <a:solidFill>
                <a:schemeClr val="bg1"/>
              </a:solidFill>
              <a:ea typeface="+mn-ea"/>
              <a:cs typeface="+mn-cs"/>
            </a:endParaRPr>
          </a:p>
        </p:txBody>
      </p:sp>
      <p:sp>
        <p:nvSpPr>
          <p:cNvPr id="3" name="TextBox 2"/>
          <p:cNvSpPr txBox="1"/>
          <p:nvPr/>
        </p:nvSpPr>
        <p:spPr>
          <a:xfrm>
            <a:off x="498474" y="579069"/>
            <a:ext cx="7163627" cy="369332"/>
          </a:xfrm>
          <a:prstGeom prst="rect">
            <a:avLst/>
          </a:prstGeom>
          <a:noFill/>
        </p:spPr>
        <p:txBody>
          <a:bodyPr wrap="none">
            <a:spAutoFit/>
          </a:bodyPr>
          <a:lstStyle/>
          <a:p>
            <a:pPr>
              <a:defRPr/>
            </a:pPr>
            <a:r>
              <a:rPr lang="fr-FR" b="1" dirty="0" smtClean="0">
                <a:latin typeface="+mj-lt"/>
              </a:rPr>
              <a:t>Le déficit de financement s’élève à 26 milliards de dollars par an</a:t>
            </a:r>
            <a:endParaRPr lang="fr-FR" b="1" dirty="0">
              <a:latin typeface="+mj-lt"/>
            </a:endParaRPr>
          </a:p>
        </p:txBody>
      </p:sp>
      <p:sp>
        <p:nvSpPr>
          <p:cNvPr id="11270" name="TextBox 8"/>
          <p:cNvSpPr txBox="1">
            <a:spLocks noChangeArrowheads="1"/>
          </p:cNvSpPr>
          <p:nvPr/>
        </p:nvSpPr>
        <p:spPr bwMode="auto">
          <a:xfrm>
            <a:off x="498474" y="6361297"/>
            <a:ext cx="2160117" cy="276999"/>
          </a:xfrm>
          <a:prstGeom prst="rect">
            <a:avLst/>
          </a:prstGeom>
          <a:noFill/>
          <a:ln w="9525">
            <a:noFill/>
            <a:miter lim="800000"/>
            <a:headEnd/>
            <a:tailEnd/>
          </a:ln>
        </p:spPr>
        <p:txBody>
          <a:bodyPr wrap="none">
            <a:spAutoFit/>
          </a:bodyPr>
          <a:lstStyle/>
          <a:p>
            <a:r>
              <a:rPr lang="fr-FR" altLang="en-US" sz="1200" dirty="0" smtClean="0">
                <a:latin typeface="Arial" panose="020B0604020202020204" pitchFamily="34" charset="0"/>
                <a:cs typeface="Arial" panose="020B0604020202020204" pitchFamily="34" charset="0"/>
              </a:rPr>
              <a:t>Source </a:t>
            </a:r>
            <a:r>
              <a:rPr lang="fr-FR" altLang="en-US" sz="1200" dirty="0">
                <a:latin typeface="Arial" panose="020B0604020202020204" pitchFamily="34" charset="0"/>
                <a:cs typeface="Arial" panose="020B0604020202020204" pitchFamily="34" charset="0"/>
              </a:rPr>
              <a:t>: </a:t>
            </a:r>
            <a:r>
              <a:rPr lang="fr-FR" altLang="en-US" sz="1200" dirty="0" smtClean="0">
                <a:latin typeface="Arial" panose="020B0604020202020204" pitchFamily="34" charset="0"/>
                <a:cs typeface="Arial" panose="020B0604020202020204" pitchFamily="34" charset="0"/>
              </a:rPr>
              <a:t>CAD-OCDE (2013).</a:t>
            </a:r>
            <a:endParaRPr lang="fr-FR" altLang="en-US" sz="1200" dirty="0">
              <a:latin typeface="Arial" panose="020B0604020202020204" pitchFamily="34" charset="0"/>
              <a:cs typeface="Arial" panose="020B0604020202020204" pitchFamily="34" charset="0"/>
            </a:endParaRPr>
          </a:p>
        </p:txBody>
      </p:sp>
      <p:sp>
        <p:nvSpPr>
          <p:cNvPr id="7" name="TextBox 6"/>
          <p:cNvSpPr txBox="1"/>
          <p:nvPr/>
        </p:nvSpPr>
        <p:spPr>
          <a:xfrm>
            <a:off x="498474" y="935959"/>
            <a:ext cx="8651753" cy="369332"/>
          </a:xfrm>
          <a:prstGeom prst="rect">
            <a:avLst/>
          </a:prstGeom>
          <a:noFill/>
        </p:spPr>
        <p:txBody>
          <a:bodyPr wrap="none">
            <a:spAutoFit/>
          </a:bodyPr>
          <a:lstStyle/>
          <a:p>
            <a:pPr>
              <a:defRPr/>
            </a:pPr>
            <a:r>
              <a:rPr lang="fr-FR" b="1" dirty="0" smtClean="0">
                <a:latin typeface="+mj-lt"/>
              </a:rPr>
              <a:t>Pourtant, l’aide à l’éducation de base a été réduite de 6 % entre 2010 et 2011</a:t>
            </a:r>
            <a:endParaRPr lang="fr-FR" b="1" dirty="0">
              <a:latin typeface="+mj-lt"/>
            </a:endParaRPr>
          </a:p>
        </p:txBody>
      </p:sp>
      <p:sp>
        <p:nvSpPr>
          <p:cNvPr id="8" name="black board"/>
          <p:cNvSpPr/>
          <p:nvPr/>
        </p:nvSpPr>
        <p:spPr>
          <a:xfrm>
            <a:off x="6953692" y="4901406"/>
            <a:ext cx="2073275" cy="1041167"/>
          </a:xfrm>
          <a:prstGeom prst="wedgeRectCallout">
            <a:avLst>
              <a:gd name="adj1" fmla="val -51531"/>
              <a:gd name="adj2" fmla="val -90254"/>
            </a:avLst>
          </a:prstGeom>
          <a:noFill/>
          <a:ln w="22225">
            <a:solidFill>
              <a:srgbClr val="8EB6E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fr-FR" altLang="ko-KR" sz="1200" b="0" dirty="0" smtClean="0">
                <a:solidFill>
                  <a:schemeClr val="tx1">
                    <a:lumMod val="85000"/>
                    <a:lumOff val="15000"/>
                  </a:schemeClr>
                </a:solidFill>
                <a:latin typeface="Arial" panose="020B0604020202020204" pitchFamily="34" charset="0"/>
                <a:cs typeface="Arial" panose="020B0604020202020204" pitchFamily="34" charset="0"/>
              </a:rPr>
              <a:t>L’aide allouée à</a:t>
            </a:r>
            <a:r>
              <a:rPr lang="fr-FR" altLang="ko-KR" sz="1200" dirty="0" smtClean="0">
                <a:solidFill>
                  <a:schemeClr val="tx1">
                    <a:lumMod val="85000"/>
                    <a:lumOff val="15000"/>
                  </a:schemeClr>
                </a:solidFill>
                <a:latin typeface="Arial" panose="020B0604020202020204" pitchFamily="34" charset="0"/>
                <a:cs typeface="Arial" panose="020B0604020202020204" pitchFamily="34" charset="0"/>
              </a:rPr>
              <a:t> l’éducation de base dans les pays à faible </a:t>
            </a:r>
            <a:r>
              <a:rPr lang="fr-FR" altLang="ko-KR" sz="1200" b="0" dirty="0" smtClean="0">
                <a:solidFill>
                  <a:schemeClr val="tx1">
                    <a:lumMod val="85000"/>
                    <a:lumOff val="15000"/>
                  </a:schemeClr>
                </a:solidFill>
                <a:latin typeface="Arial" panose="020B0604020202020204" pitchFamily="34" charset="0"/>
                <a:cs typeface="Arial" panose="020B0604020202020204" pitchFamily="34" charset="0"/>
              </a:rPr>
              <a:t>revenu n’a représenté que 1,9 milliard de dollars en 2011</a:t>
            </a:r>
            <a:r>
              <a:rPr lang="fr-FR" altLang="ko-KR" sz="1200" dirty="0" smtClean="0">
                <a:solidFill>
                  <a:schemeClr val="tx1">
                    <a:lumMod val="85000"/>
                    <a:lumOff val="15000"/>
                  </a:schemeClr>
                </a:solidFill>
                <a:latin typeface="Arial" panose="020B0604020202020204" pitchFamily="34" charset="0"/>
                <a:cs typeface="Arial" panose="020B0604020202020204" pitchFamily="34" charset="0"/>
              </a:rPr>
              <a:t>.</a:t>
            </a:r>
            <a:endParaRPr lang="fr-FR" altLang="ko-KR" sz="1200" b="0" dirty="0">
              <a:solidFill>
                <a:schemeClr val="tx1">
                  <a:lumMod val="85000"/>
                  <a:lumOff val="15000"/>
                </a:schemeClr>
              </a:solidFill>
              <a:latin typeface="Arial" panose="020B0604020202020204" pitchFamily="34" charset="0"/>
              <a:cs typeface="Arial" panose="020B0604020202020204" pitchFamily="34" charset="0"/>
            </a:endParaRPr>
          </a:p>
        </p:txBody>
      </p:sp>
      <p:grpSp>
        <p:nvGrpSpPr>
          <p:cNvPr id="1085" name="Group 1084"/>
          <p:cNvGrpSpPr/>
          <p:nvPr/>
        </p:nvGrpSpPr>
        <p:grpSpPr>
          <a:xfrm>
            <a:off x="492900" y="1944688"/>
            <a:ext cx="6460792" cy="3646487"/>
            <a:chOff x="492900" y="1944688"/>
            <a:chExt cx="6460792" cy="3646487"/>
          </a:xfrm>
        </p:grpSpPr>
        <p:sp>
          <p:nvSpPr>
            <p:cNvPr id="1049" name="AutoShape 85"/>
            <p:cNvSpPr>
              <a:spLocks noChangeAspect="1" noChangeArrowheads="1" noTextEdit="1"/>
            </p:cNvSpPr>
            <p:nvPr/>
          </p:nvSpPr>
          <p:spPr bwMode="auto">
            <a:xfrm>
              <a:off x="498475" y="1944688"/>
              <a:ext cx="6338261" cy="364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050" name="Rectangle 87"/>
            <p:cNvSpPr>
              <a:spLocks noChangeArrowheads="1"/>
            </p:cNvSpPr>
            <p:nvPr/>
          </p:nvSpPr>
          <p:spPr bwMode="auto">
            <a:xfrm>
              <a:off x="498475" y="1944688"/>
              <a:ext cx="6455217" cy="3228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051" name="Rectangle 88"/>
            <p:cNvSpPr>
              <a:spLocks noChangeArrowheads="1"/>
            </p:cNvSpPr>
            <p:nvPr/>
          </p:nvSpPr>
          <p:spPr bwMode="auto">
            <a:xfrm>
              <a:off x="492900" y="2081157"/>
              <a:ext cx="5614988" cy="2781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052" name="Freeform 89"/>
            <p:cNvSpPr>
              <a:spLocks noEditPoints="1"/>
            </p:cNvSpPr>
            <p:nvPr/>
          </p:nvSpPr>
          <p:spPr bwMode="auto">
            <a:xfrm>
              <a:off x="1171575" y="2727325"/>
              <a:ext cx="5375275" cy="2151062"/>
            </a:xfrm>
            <a:custGeom>
              <a:avLst/>
              <a:gdLst>
                <a:gd name="T0" fmla="*/ 0 w 3386"/>
                <a:gd name="T1" fmla="*/ 706 h 1355"/>
                <a:gd name="T2" fmla="*/ 202 w 3386"/>
                <a:gd name="T3" fmla="*/ 706 h 1355"/>
                <a:gd name="T4" fmla="*/ 202 w 3386"/>
                <a:gd name="T5" fmla="*/ 1355 h 1355"/>
                <a:gd name="T6" fmla="*/ 0 w 3386"/>
                <a:gd name="T7" fmla="*/ 1355 h 1355"/>
                <a:gd name="T8" fmla="*/ 0 w 3386"/>
                <a:gd name="T9" fmla="*/ 706 h 1355"/>
                <a:gd name="T10" fmla="*/ 353 w 3386"/>
                <a:gd name="T11" fmla="*/ 632 h 1355"/>
                <a:gd name="T12" fmla="*/ 556 w 3386"/>
                <a:gd name="T13" fmla="*/ 632 h 1355"/>
                <a:gd name="T14" fmla="*/ 556 w 3386"/>
                <a:gd name="T15" fmla="*/ 1355 h 1355"/>
                <a:gd name="T16" fmla="*/ 353 w 3386"/>
                <a:gd name="T17" fmla="*/ 1355 h 1355"/>
                <a:gd name="T18" fmla="*/ 353 w 3386"/>
                <a:gd name="T19" fmla="*/ 632 h 1355"/>
                <a:gd name="T20" fmla="*/ 707 w 3386"/>
                <a:gd name="T21" fmla="*/ 559 h 1355"/>
                <a:gd name="T22" fmla="*/ 909 w 3386"/>
                <a:gd name="T23" fmla="*/ 559 h 1355"/>
                <a:gd name="T24" fmla="*/ 909 w 3386"/>
                <a:gd name="T25" fmla="*/ 1355 h 1355"/>
                <a:gd name="T26" fmla="*/ 707 w 3386"/>
                <a:gd name="T27" fmla="*/ 1355 h 1355"/>
                <a:gd name="T28" fmla="*/ 707 w 3386"/>
                <a:gd name="T29" fmla="*/ 559 h 1355"/>
                <a:gd name="T30" fmla="*/ 1061 w 3386"/>
                <a:gd name="T31" fmla="*/ 438 h 1355"/>
                <a:gd name="T32" fmla="*/ 1263 w 3386"/>
                <a:gd name="T33" fmla="*/ 438 h 1355"/>
                <a:gd name="T34" fmla="*/ 1263 w 3386"/>
                <a:gd name="T35" fmla="*/ 1355 h 1355"/>
                <a:gd name="T36" fmla="*/ 1061 w 3386"/>
                <a:gd name="T37" fmla="*/ 1355 h 1355"/>
                <a:gd name="T38" fmla="*/ 1061 w 3386"/>
                <a:gd name="T39" fmla="*/ 438 h 1355"/>
                <a:gd name="T40" fmla="*/ 1415 w 3386"/>
                <a:gd name="T41" fmla="*/ 356 h 1355"/>
                <a:gd name="T42" fmla="*/ 1617 w 3386"/>
                <a:gd name="T43" fmla="*/ 356 h 1355"/>
                <a:gd name="T44" fmla="*/ 1617 w 3386"/>
                <a:gd name="T45" fmla="*/ 1355 h 1355"/>
                <a:gd name="T46" fmla="*/ 1415 w 3386"/>
                <a:gd name="T47" fmla="*/ 1355 h 1355"/>
                <a:gd name="T48" fmla="*/ 1415 w 3386"/>
                <a:gd name="T49" fmla="*/ 356 h 1355"/>
                <a:gd name="T50" fmla="*/ 1768 w 3386"/>
                <a:gd name="T51" fmla="*/ 230 h 1355"/>
                <a:gd name="T52" fmla="*/ 1971 w 3386"/>
                <a:gd name="T53" fmla="*/ 230 h 1355"/>
                <a:gd name="T54" fmla="*/ 1971 w 3386"/>
                <a:gd name="T55" fmla="*/ 1355 h 1355"/>
                <a:gd name="T56" fmla="*/ 1768 w 3386"/>
                <a:gd name="T57" fmla="*/ 1355 h 1355"/>
                <a:gd name="T58" fmla="*/ 1768 w 3386"/>
                <a:gd name="T59" fmla="*/ 230 h 1355"/>
                <a:gd name="T60" fmla="*/ 2123 w 3386"/>
                <a:gd name="T61" fmla="*/ 215 h 1355"/>
                <a:gd name="T62" fmla="*/ 2324 w 3386"/>
                <a:gd name="T63" fmla="*/ 215 h 1355"/>
                <a:gd name="T64" fmla="*/ 2324 w 3386"/>
                <a:gd name="T65" fmla="*/ 1355 h 1355"/>
                <a:gd name="T66" fmla="*/ 2123 w 3386"/>
                <a:gd name="T67" fmla="*/ 1355 h 1355"/>
                <a:gd name="T68" fmla="*/ 2123 w 3386"/>
                <a:gd name="T69" fmla="*/ 215 h 1355"/>
                <a:gd name="T70" fmla="*/ 2476 w 3386"/>
                <a:gd name="T71" fmla="*/ 0 h 1355"/>
                <a:gd name="T72" fmla="*/ 2679 w 3386"/>
                <a:gd name="T73" fmla="*/ 0 h 1355"/>
                <a:gd name="T74" fmla="*/ 2679 w 3386"/>
                <a:gd name="T75" fmla="*/ 1355 h 1355"/>
                <a:gd name="T76" fmla="*/ 2476 w 3386"/>
                <a:gd name="T77" fmla="*/ 1355 h 1355"/>
                <a:gd name="T78" fmla="*/ 2476 w 3386"/>
                <a:gd name="T79" fmla="*/ 0 h 1355"/>
                <a:gd name="T80" fmla="*/ 2830 w 3386"/>
                <a:gd name="T81" fmla="*/ 3 h 1355"/>
                <a:gd name="T82" fmla="*/ 3032 w 3386"/>
                <a:gd name="T83" fmla="*/ 3 h 1355"/>
                <a:gd name="T84" fmla="*/ 3032 w 3386"/>
                <a:gd name="T85" fmla="*/ 1355 h 1355"/>
                <a:gd name="T86" fmla="*/ 2830 w 3386"/>
                <a:gd name="T87" fmla="*/ 1355 h 1355"/>
                <a:gd name="T88" fmla="*/ 2830 w 3386"/>
                <a:gd name="T89" fmla="*/ 3 h 1355"/>
                <a:gd name="T90" fmla="*/ 3184 w 3386"/>
                <a:gd name="T91" fmla="*/ 81 h 1355"/>
                <a:gd name="T92" fmla="*/ 3386 w 3386"/>
                <a:gd name="T93" fmla="*/ 81 h 1355"/>
                <a:gd name="T94" fmla="*/ 3386 w 3386"/>
                <a:gd name="T95" fmla="*/ 1355 h 1355"/>
                <a:gd name="T96" fmla="*/ 3184 w 3386"/>
                <a:gd name="T97" fmla="*/ 1355 h 1355"/>
                <a:gd name="T98" fmla="*/ 3184 w 3386"/>
                <a:gd name="T99" fmla="*/ 81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86" h="1355">
                  <a:moveTo>
                    <a:pt x="0" y="706"/>
                  </a:moveTo>
                  <a:lnTo>
                    <a:pt x="202" y="706"/>
                  </a:lnTo>
                  <a:lnTo>
                    <a:pt x="202" y="1355"/>
                  </a:lnTo>
                  <a:lnTo>
                    <a:pt x="0" y="1355"/>
                  </a:lnTo>
                  <a:lnTo>
                    <a:pt x="0" y="706"/>
                  </a:lnTo>
                  <a:close/>
                  <a:moveTo>
                    <a:pt x="353" y="632"/>
                  </a:moveTo>
                  <a:lnTo>
                    <a:pt x="556" y="632"/>
                  </a:lnTo>
                  <a:lnTo>
                    <a:pt x="556" y="1355"/>
                  </a:lnTo>
                  <a:lnTo>
                    <a:pt x="353" y="1355"/>
                  </a:lnTo>
                  <a:lnTo>
                    <a:pt x="353" y="632"/>
                  </a:lnTo>
                  <a:close/>
                  <a:moveTo>
                    <a:pt x="707" y="559"/>
                  </a:moveTo>
                  <a:lnTo>
                    <a:pt x="909" y="559"/>
                  </a:lnTo>
                  <a:lnTo>
                    <a:pt x="909" y="1355"/>
                  </a:lnTo>
                  <a:lnTo>
                    <a:pt x="707" y="1355"/>
                  </a:lnTo>
                  <a:lnTo>
                    <a:pt x="707" y="559"/>
                  </a:lnTo>
                  <a:close/>
                  <a:moveTo>
                    <a:pt x="1061" y="438"/>
                  </a:moveTo>
                  <a:lnTo>
                    <a:pt x="1263" y="438"/>
                  </a:lnTo>
                  <a:lnTo>
                    <a:pt x="1263" y="1355"/>
                  </a:lnTo>
                  <a:lnTo>
                    <a:pt x="1061" y="1355"/>
                  </a:lnTo>
                  <a:lnTo>
                    <a:pt x="1061" y="438"/>
                  </a:lnTo>
                  <a:close/>
                  <a:moveTo>
                    <a:pt x="1415" y="356"/>
                  </a:moveTo>
                  <a:lnTo>
                    <a:pt x="1617" y="356"/>
                  </a:lnTo>
                  <a:lnTo>
                    <a:pt x="1617" y="1355"/>
                  </a:lnTo>
                  <a:lnTo>
                    <a:pt x="1415" y="1355"/>
                  </a:lnTo>
                  <a:lnTo>
                    <a:pt x="1415" y="356"/>
                  </a:lnTo>
                  <a:close/>
                  <a:moveTo>
                    <a:pt x="1768" y="230"/>
                  </a:moveTo>
                  <a:lnTo>
                    <a:pt x="1971" y="230"/>
                  </a:lnTo>
                  <a:lnTo>
                    <a:pt x="1971" y="1355"/>
                  </a:lnTo>
                  <a:lnTo>
                    <a:pt x="1768" y="1355"/>
                  </a:lnTo>
                  <a:lnTo>
                    <a:pt x="1768" y="230"/>
                  </a:lnTo>
                  <a:close/>
                  <a:moveTo>
                    <a:pt x="2123" y="215"/>
                  </a:moveTo>
                  <a:lnTo>
                    <a:pt x="2324" y="215"/>
                  </a:lnTo>
                  <a:lnTo>
                    <a:pt x="2324" y="1355"/>
                  </a:lnTo>
                  <a:lnTo>
                    <a:pt x="2123" y="1355"/>
                  </a:lnTo>
                  <a:lnTo>
                    <a:pt x="2123" y="215"/>
                  </a:lnTo>
                  <a:close/>
                  <a:moveTo>
                    <a:pt x="2476" y="0"/>
                  </a:moveTo>
                  <a:lnTo>
                    <a:pt x="2679" y="0"/>
                  </a:lnTo>
                  <a:lnTo>
                    <a:pt x="2679" y="1355"/>
                  </a:lnTo>
                  <a:lnTo>
                    <a:pt x="2476" y="1355"/>
                  </a:lnTo>
                  <a:lnTo>
                    <a:pt x="2476" y="0"/>
                  </a:lnTo>
                  <a:close/>
                  <a:moveTo>
                    <a:pt x="2830" y="3"/>
                  </a:moveTo>
                  <a:lnTo>
                    <a:pt x="3032" y="3"/>
                  </a:lnTo>
                  <a:lnTo>
                    <a:pt x="3032" y="1355"/>
                  </a:lnTo>
                  <a:lnTo>
                    <a:pt x="2830" y="1355"/>
                  </a:lnTo>
                  <a:lnTo>
                    <a:pt x="2830" y="3"/>
                  </a:lnTo>
                  <a:close/>
                  <a:moveTo>
                    <a:pt x="3184" y="81"/>
                  </a:moveTo>
                  <a:lnTo>
                    <a:pt x="3386" y="81"/>
                  </a:lnTo>
                  <a:lnTo>
                    <a:pt x="3386" y="1355"/>
                  </a:lnTo>
                  <a:lnTo>
                    <a:pt x="3184" y="1355"/>
                  </a:lnTo>
                  <a:lnTo>
                    <a:pt x="3184" y="81"/>
                  </a:lnTo>
                  <a:close/>
                </a:path>
              </a:pathLst>
            </a:custGeom>
            <a:solidFill>
              <a:srgbClr val="5D2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053" name="Rectangle 90"/>
            <p:cNvSpPr>
              <a:spLocks noChangeArrowheads="1"/>
            </p:cNvSpPr>
            <p:nvPr/>
          </p:nvSpPr>
          <p:spPr bwMode="auto">
            <a:xfrm>
              <a:off x="1046163" y="2097088"/>
              <a:ext cx="9525" cy="2781300"/>
            </a:xfrm>
            <a:prstGeom prst="rect">
              <a:avLst/>
            </a:pr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fr-FR" dirty="0"/>
            </a:p>
          </p:txBody>
        </p:sp>
        <p:sp>
          <p:nvSpPr>
            <p:cNvPr id="1054" name="Freeform 91"/>
            <p:cNvSpPr>
              <a:spLocks noEditPoints="1"/>
            </p:cNvSpPr>
            <p:nvPr/>
          </p:nvSpPr>
          <p:spPr bwMode="auto">
            <a:xfrm>
              <a:off x="1004888" y="2093913"/>
              <a:ext cx="46038" cy="2789237"/>
            </a:xfrm>
            <a:custGeom>
              <a:avLst/>
              <a:gdLst>
                <a:gd name="T0" fmla="*/ 0 w 29"/>
                <a:gd name="T1" fmla="*/ 1751 h 1757"/>
                <a:gd name="T2" fmla="*/ 29 w 29"/>
                <a:gd name="T3" fmla="*/ 1751 h 1757"/>
                <a:gd name="T4" fmla="*/ 29 w 29"/>
                <a:gd name="T5" fmla="*/ 1757 h 1757"/>
                <a:gd name="T6" fmla="*/ 0 w 29"/>
                <a:gd name="T7" fmla="*/ 1757 h 1757"/>
                <a:gd name="T8" fmla="*/ 0 w 29"/>
                <a:gd name="T9" fmla="*/ 1751 h 1757"/>
                <a:gd name="T10" fmla="*/ 0 w 29"/>
                <a:gd name="T11" fmla="*/ 1314 h 1757"/>
                <a:gd name="T12" fmla="*/ 29 w 29"/>
                <a:gd name="T13" fmla="*/ 1314 h 1757"/>
                <a:gd name="T14" fmla="*/ 29 w 29"/>
                <a:gd name="T15" fmla="*/ 1319 h 1757"/>
                <a:gd name="T16" fmla="*/ 0 w 29"/>
                <a:gd name="T17" fmla="*/ 1319 h 1757"/>
                <a:gd name="T18" fmla="*/ 0 w 29"/>
                <a:gd name="T19" fmla="*/ 1314 h 1757"/>
                <a:gd name="T20" fmla="*/ 0 w 29"/>
                <a:gd name="T21" fmla="*/ 875 h 1757"/>
                <a:gd name="T22" fmla="*/ 29 w 29"/>
                <a:gd name="T23" fmla="*/ 875 h 1757"/>
                <a:gd name="T24" fmla="*/ 29 w 29"/>
                <a:gd name="T25" fmla="*/ 881 h 1757"/>
                <a:gd name="T26" fmla="*/ 0 w 29"/>
                <a:gd name="T27" fmla="*/ 881 h 1757"/>
                <a:gd name="T28" fmla="*/ 0 w 29"/>
                <a:gd name="T29" fmla="*/ 875 h 1757"/>
                <a:gd name="T30" fmla="*/ 0 w 29"/>
                <a:gd name="T31" fmla="*/ 437 h 1757"/>
                <a:gd name="T32" fmla="*/ 29 w 29"/>
                <a:gd name="T33" fmla="*/ 437 h 1757"/>
                <a:gd name="T34" fmla="*/ 29 w 29"/>
                <a:gd name="T35" fmla="*/ 443 h 1757"/>
                <a:gd name="T36" fmla="*/ 0 w 29"/>
                <a:gd name="T37" fmla="*/ 443 h 1757"/>
                <a:gd name="T38" fmla="*/ 0 w 29"/>
                <a:gd name="T39" fmla="*/ 437 h 1757"/>
                <a:gd name="T40" fmla="*/ 0 w 29"/>
                <a:gd name="T41" fmla="*/ 0 h 1757"/>
                <a:gd name="T42" fmla="*/ 29 w 29"/>
                <a:gd name="T43" fmla="*/ 0 h 1757"/>
                <a:gd name="T44" fmla="*/ 29 w 29"/>
                <a:gd name="T45" fmla="*/ 5 h 1757"/>
                <a:gd name="T46" fmla="*/ 0 w 29"/>
                <a:gd name="T47" fmla="*/ 5 h 1757"/>
                <a:gd name="T48" fmla="*/ 0 w 29"/>
                <a:gd name="T49" fmla="*/ 0 h 1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1757">
                  <a:moveTo>
                    <a:pt x="0" y="1751"/>
                  </a:moveTo>
                  <a:lnTo>
                    <a:pt x="29" y="1751"/>
                  </a:lnTo>
                  <a:lnTo>
                    <a:pt x="29" y="1757"/>
                  </a:lnTo>
                  <a:lnTo>
                    <a:pt x="0" y="1757"/>
                  </a:lnTo>
                  <a:lnTo>
                    <a:pt x="0" y="1751"/>
                  </a:lnTo>
                  <a:close/>
                  <a:moveTo>
                    <a:pt x="0" y="1314"/>
                  </a:moveTo>
                  <a:lnTo>
                    <a:pt x="29" y="1314"/>
                  </a:lnTo>
                  <a:lnTo>
                    <a:pt x="29" y="1319"/>
                  </a:lnTo>
                  <a:lnTo>
                    <a:pt x="0" y="1319"/>
                  </a:lnTo>
                  <a:lnTo>
                    <a:pt x="0" y="1314"/>
                  </a:lnTo>
                  <a:close/>
                  <a:moveTo>
                    <a:pt x="0" y="875"/>
                  </a:moveTo>
                  <a:lnTo>
                    <a:pt x="29" y="875"/>
                  </a:lnTo>
                  <a:lnTo>
                    <a:pt x="29" y="881"/>
                  </a:lnTo>
                  <a:lnTo>
                    <a:pt x="0" y="881"/>
                  </a:lnTo>
                  <a:lnTo>
                    <a:pt x="0" y="875"/>
                  </a:lnTo>
                  <a:close/>
                  <a:moveTo>
                    <a:pt x="0" y="437"/>
                  </a:moveTo>
                  <a:lnTo>
                    <a:pt x="29" y="437"/>
                  </a:lnTo>
                  <a:lnTo>
                    <a:pt x="29" y="443"/>
                  </a:lnTo>
                  <a:lnTo>
                    <a:pt x="0" y="443"/>
                  </a:lnTo>
                  <a:lnTo>
                    <a:pt x="0" y="437"/>
                  </a:lnTo>
                  <a:close/>
                  <a:moveTo>
                    <a:pt x="0" y="0"/>
                  </a:moveTo>
                  <a:lnTo>
                    <a:pt x="29" y="0"/>
                  </a:lnTo>
                  <a:lnTo>
                    <a:pt x="29" y="5"/>
                  </a:lnTo>
                  <a:lnTo>
                    <a:pt x="0" y="5"/>
                  </a:lnTo>
                  <a:lnTo>
                    <a:pt x="0" y="0"/>
                  </a:lnTo>
                  <a:close/>
                </a:path>
              </a:pathLst>
            </a:cu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fr-FR" dirty="0"/>
            </a:p>
          </p:txBody>
        </p:sp>
        <p:sp>
          <p:nvSpPr>
            <p:cNvPr id="1055" name="Rectangle 92"/>
            <p:cNvSpPr>
              <a:spLocks noChangeArrowheads="1"/>
            </p:cNvSpPr>
            <p:nvPr/>
          </p:nvSpPr>
          <p:spPr bwMode="auto">
            <a:xfrm>
              <a:off x="1050925" y="4873625"/>
              <a:ext cx="5614988" cy="9525"/>
            </a:xfrm>
            <a:prstGeom prst="rect">
              <a:avLst/>
            </a:pr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fr-FR" dirty="0"/>
            </a:p>
          </p:txBody>
        </p:sp>
        <p:sp>
          <p:nvSpPr>
            <p:cNvPr id="1056" name="Freeform 93"/>
            <p:cNvSpPr>
              <a:spLocks noEditPoints="1"/>
            </p:cNvSpPr>
            <p:nvPr/>
          </p:nvSpPr>
          <p:spPr bwMode="auto">
            <a:xfrm>
              <a:off x="1046163" y="4878388"/>
              <a:ext cx="5624513" cy="46037"/>
            </a:xfrm>
            <a:custGeom>
              <a:avLst/>
              <a:gdLst>
                <a:gd name="T0" fmla="*/ 6 w 3543"/>
                <a:gd name="T1" fmla="*/ 0 h 29"/>
                <a:gd name="T2" fmla="*/ 6 w 3543"/>
                <a:gd name="T3" fmla="*/ 29 h 29"/>
                <a:gd name="T4" fmla="*/ 0 w 3543"/>
                <a:gd name="T5" fmla="*/ 29 h 29"/>
                <a:gd name="T6" fmla="*/ 0 w 3543"/>
                <a:gd name="T7" fmla="*/ 0 h 29"/>
                <a:gd name="T8" fmla="*/ 6 w 3543"/>
                <a:gd name="T9" fmla="*/ 0 h 29"/>
                <a:gd name="T10" fmla="*/ 359 w 3543"/>
                <a:gd name="T11" fmla="*/ 0 h 29"/>
                <a:gd name="T12" fmla="*/ 359 w 3543"/>
                <a:gd name="T13" fmla="*/ 29 h 29"/>
                <a:gd name="T14" fmla="*/ 353 w 3543"/>
                <a:gd name="T15" fmla="*/ 29 h 29"/>
                <a:gd name="T16" fmla="*/ 353 w 3543"/>
                <a:gd name="T17" fmla="*/ 0 h 29"/>
                <a:gd name="T18" fmla="*/ 359 w 3543"/>
                <a:gd name="T19" fmla="*/ 0 h 29"/>
                <a:gd name="T20" fmla="*/ 714 w 3543"/>
                <a:gd name="T21" fmla="*/ 0 h 29"/>
                <a:gd name="T22" fmla="*/ 714 w 3543"/>
                <a:gd name="T23" fmla="*/ 29 h 29"/>
                <a:gd name="T24" fmla="*/ 708 w 3543"/>
                <a:gd name="T25" fmla="*/ 29 h 29"/>
                <a:gd name="T26" fmla="*/ 708 w 3543"/>
                <a:gd name="T27" fmla="*/ 0 h 29"/>
                <a:gd name="T28" fmla="*/ 714 w 3543"/>
                <a:gd name="T29" fmla="*/ 0 h 29"/>
                <a:gd name="T30" fmla="*/ 1067 w 3543"/>
                <a:gd name="T31" fmla="*/ 0 h 29"/>
                <a:gd name="T32" fmla="*/ 1067 w 3543"/>
                <a:gd name="T33" fmla="*/ 29 h 29"/>
                <a:gd name="T34" fmla="*/ 1061 w 3543"/>
                <a:gd name="T35" fmla="*/ 29 h 29"/>
                <a:gd name="T36" fmla="*/ 1061 w 3543"/>
                <a:gd name="T37" fmla="*/ 0 h 29"/>
                <a:gd name="T38" fmla="*/ 1067 w 3543"/>
                <a:gd name="T39" fmla="*/ 0 h 29"/>
                <a:gd name="T40" fmla="*/ 1421 w 3543"/>
                <a:gd name="T41" fmla="*/ 0 h 29"/>
                <a:gd name="T42" fmla="*/ 1421 w 3543"/>
                <a:gd name="T43" fmla="*/ 29 h 29"/>
                <a:gd name="T44" fmla="*/ 1415 w 3543"/>
                <a:gd name="T45" fmla="*/ 29 h 29"/>
                <a:gd name="T46" fmla="*/ 1415 w 3543"/>
                <a:gd name="T47" fmla="*/ 0 h 29"/>
                <a:gd name="T48" fmla="*/ 1421 w 3543"/>
                <a:gd name="T49" fmla="*/ 0 h 29"/>
                <a:gd name="T50" fmla="*/ 1774 w 3543"/>
                <a:gd name="T51" fmla="*/ 0 h 29"/>
                <a:gd name="T52" fmla="*/ 1774 w 3543"/>
                <a:gd name="T53" fmla="*/ 29 h 29"/>
                <a:gd name="T54" fmla="*/ 1769 w 3543"/>
                <a:gd name="T55" fmla="*/ 29 h 29"/>
                <a:gd name="T56" fmla="*/ 1769 w 3543"/>
                <a:gd name="T57" fmla="*/ 0 h 29"/>
                <a:gd name="T58" fmla="*/ 1774 w 3543"/>
                <a:gd name="T59" fmla="*/ 0 h 29"/>
                <a:gd name="T60" fmla="*/ 2129 w 3543"/>
                <a:gd name="T61" fmla="*/ 0 h 29"/>
                <a:gd name="T62" fmla="*/ 2129 w 3543"/>
                <a:gd name="T63" fmla="*/ 29 h 29"/>
                <a:gd name="T64" fmla="*/ 2123 w 3543"/>
                <a:gd name="T65" fmla="*/ 29 h 29"/>
                <a:gd name="T66" fmla="*/ 2123 w 3543"/>
                <a:gd name="T67" fmla="*/ 0 h 29"/>
                <a:gd name="T68" fmla="*/ 2129 w 3543"/>
                <a:gd name="T69" fmla="*/ 0 h 29"/>
                <a:gd name="T70" fmla="*/ 2482 w 3543"/>
                <a:gd name="T71" fmla="*/ 0 h 29"/>
                <a:gd name="T72" fmla="*/ 2482 w 3543"/>
                <a:gd name="T73" fmla="*/ 29 h 29"/>
                <a:gd name="T74" fmla="*/ 2476 w 3543"/>
                <a:gd name="T75" fmla="*/ 29 h 29"/>
                <a:gd name="T76" fmla="*/ 2476 w 3543"/>
                <a:gd name="T77" fmla="*/ 0 h 29"/>
                <a:gd name="T78" fmla="*/ 2482 w 3543"/>
                <a:gd name="T79" fmla="*/ 0 h 29"/>
                <a:gd name="T80" fmla="*/ 2836 w 3543"/>
                <a:gd name="T81" fmla="*/ 0 h 29"/>
                <a:gd name="T82" fmla="*/ 2836 w 3543"/>
                <a:gd name="T83" fmla="*/ 29 h 29"/>
                <a:gd name="T84" fmla="*/ 2831 w 3543"/>
                <a:gd name="T85" fmla="*/ 29 h 29"/>
                <a:gd name="T86" fmla="*/ 2831 w 3543"/>
                <a:gd name="T87" fmla="*/ 0 h 29"/>
                <a:gd name="T88" fmla="*/ 2836 w 3543"/>
                <a:gd name="T89" fmla="*/ 0 h 29"/>
                <a:gd name="T90" fmla="*/ 3190 w 3543"/>
                <a:gd name="T91" fmla="*/ 0 h 29"/>
                <a:gd name="T92" fmla="*/ 3190 w 3543"/>
                <a:gd name="T93" fmla="*/ 29 h 29"/>
                <a:gd name="T94" fmla="*/ 3184 w 3543"/>
                <a:gd name="T95" fmla="*/ 29 h 29"/>
                <a:gd name="T96" fmla="*/ 3184 w 3543"/>
                <a:gd name="T97" fmla="*/ 0 h 29"/>
                <a:gd name="T98" fmla="*/ 3190 w 3543"/>
                <a:gd name="T99" fmla="*/ 0 h 29"/>
                <a:gd name="T100" fmla="*/ 3543 w 3543"/>
                <a:gd name="T101" fmla="*/ 0 h 29"/>
                <a:gd name="T102" fmla="*/ 3543 w 3543"/>
                <a:gd name="T103" fmla="*/ 29 h 29"/>
                <a:gd name="T104" fmla="*/ 3537 w 3543"/>
                <a:gd name="T105" fmla="*/ 29 h 29"/>
                <a:gd name="T106" fmla="*/ 3537 w 3543"/>
                <a:gd name="T107" fmla="*/ 0 h 29"/>
                <a:gd name="T108" fmla="*/ 3543 w 3543"/>
                <a:gd name="T10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43" h="29">
                  <a:moveTo>
                    <a:pt x="6" y="0"/>
                  </a:moveTo>
                  <a:lnTo>
                    <a:pt x="6" y="29"/>
                  </a:lnTo>
                  <a:lnTo>
                    <a:pt x="0" y="29"/>
                  </a:lnTo>
                  <a:lnTo>
                    <a:pt x="0" y="0"/>
                  </a:lnTo>
                  <a:lnTo>
                    <a:pt x="6" y="0"/>
                  </a:lnTo>
                  <a:close/>
                  <a:moveTo>
                    <a:pt x="359" y="0"/>
                  </a:moveTo>
                  <a:lnTo>
                    <a:pt x="359" y="29"/>
                  </a:lnTo>
                  <a:lnTo>
                    <a:pt x="353" y="29"/>
                  </a:lnTo>
                  <a:lnTo>
                    <a:pt x="353" y="0"/>
                  </a:lnTo>
                  <a:lnTo>
                    <a:pt x="359" y="0"/>
                  </a:lnTo>
                  <a:close/>
                  <a:moveTo>
                    <a:pt x="714" y="0"/>
                  </a:moveTo>
                  <a:lnTo>
                    <a:pt x="714" y="29"/>
                  </a:lnTo>
                  <a:lnTo>
                    <a:pt x="708" y="29"/>
                  </a:lnTo>
                  <a:lnTo>
                    <a:pt x="708" y="0"/>
                  </a:lnTo>
                  <a:lnTo>
                    <a:pt x="714" y="0"/>
                  </a:lnTo>
                  <a:close/>
                  <a:moveTo>
                    <a:pt x="1067" y="0"/>
                  </a:moveTo>
                  <a:lnTo>
                    <a:pt x="1067" y="29"/>
                  </a:lnTo>
                  <a:lnTo>
                    <a:pt x="1061" y="29"/>
                  </a:lnTo>
                  <a:lnTo>
                    <a:pt x="1061" y="0"/>
                  </a:lnTo>
                  <a:lnTo>
                    <a:pt x="1067" y="0"/>
                  </a:lnTo>
                  <a:close/>
                  <a:moveTo>
                    <a:pt x="1421" y="0"/>
                  </a:moveTo>
                  <a:lnTo>
                    <a:pt x="1421" y="29"/>
                  </a:lnTo>
                  <a:lnTo>
                    <a:pt x="1415" y="29"/>
                  </a:lnTo>
                  <a:lnTo>
                    <a:pt x="1415" y="0"/>
                  </a:lnTo>
                  <a:lnTo>
                    <a:pt x="1421" y="0"/>
                  </a:lnTo>
                  <a:close/>
                  <a:moveTo>
                    <a:pt x="1774" y="0"/>
                  </a:moveTo>
                  <a:lnTo>
                    <a:pt x="1774" y="29"/>
                  </a:lnTo>
                  <a:lnTo>
                    <a:pt x="1769" y="29"/>
                  </a:lnTo>
                  <a:lnTo>
                    <a:pt x="1769" y="0"/>
                  </a:lnTo>
                  <a:lnTo>
                    <a:pt x="1774" y="0"/>
                  </a:lnTo>
                  <a:close/>
                  <a:moveTo>
                    <a:pt x="2129" y="0"/>
                  </a:moveTo>
                  <a:lnTo>
                    <a:pt x="2129" y="29"/>
                  </a:lnTo>
                  <a:lnTo>
                    <a:pt x="2123" y="29"/>
                  </a:lnTo>
                  <a:lnTo>
                    <a:pt x="2123" y="0"/>
                  </a:lnTo>
                  <a:lnTo>
                    <a:pt x="2129" y="0"/>
                  </a:lnTo>
                  <a:close/>
                  <a:moveTo>
                    <a:pt x="2482" y="0"/>
                  </a:moveTo>
                  <a:lnTo>
                    <a:pt x="2482" y="29"/>
                  </a:lnTo>
                  <a:lnTo>
                    <a:pt x="2476" y="29"/>
                  </a:lnTo>
                  <a:lnTo>
                    <a:pt x="2476" y="0"/>
                  </a:lnTo>
                  <a:lnTo>
                    <a:pt x="2482" y="0"/>
                  </a:lnTo>
                  <a:close/>
                  <a:moveTo>
                    <a:pt x="2836" y="0"/>
                  </a:moveTo>
                  <a:lnTo>
                    <a:pt x="2836" y="29"/>
                  </a:lnTo>
                  <a:lnTo>
                    <a:pt x="2831" y="29"/>
                  </a:lnTo>
                  <a:lnTo>
                    <a:pt x="2831" y="0"/>
                  </a:lnTo>
                  <a:lnTo>
                    <a:pt x="2836" y="0"/>
                  </a:lnTo>
                  <a:close/>
                  <a:moveTo>
                    <a:pt x="3190" y="0"/>
                  </a:moveTo>
                  <a:lnTo>
                    <a:pt x="3190" y="29"/>
                  </a:lnTo>
                  <a:lnTo>
                    <a:pt x="3184" y="29"/>
                  </a:lnTo>
                  <a:lnTo>
                    <a:pt x="3184" y="0"/>
                  </a:lnTo>
                  <a:lnTo>
                    <a:pt x="3190" y="0"/>
                  </a:lnTo>
                  <a:close/>
                  <a:moveTo>
                    <a:pt x="3543" y="0"/>
                  </a:moveTo>
                  <a:lnTo>
                    <a:pt x="3543" y="29"/>
                  </a:lnTo>
                  <a:lnTo>
                    <a:pt x="3537" y="29"/>
                  </a:lnTo>
                  <a:lnTo>
                    <a:pt x="3537" y="0"/>
                  </a:lnTo>
                  <a:lnTo>
                    <a:pt x="3543" y="0"/>
                  </a:lnTo>
                  <a:close/>
                </a:path>
              </a:pathLst>
            </a:cu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fr-FR" dirty="0"/>
            </a:p>
          </p:txBody>
        </p:sp>
        <p:sp>
          <p:nvSpPr>
            <p:cNvPr id="1057" name="Rectangle 94"/>
            <p:cNvSpPr>
              <a:spLocks noChangeArrowheads="1"/>
            </p:cNvSpPr>
            <p:nvPr/>
          </p:nvSpPr>
          <p:spPr bwMode="auto">
            <a:xfrm>
              <a:off x="1247775" y="4283075"/>
              <a:ext cx="2139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FFFFFF"/>
                  </a:solidFill>
                  <a:effectLst/>
                  <a:latin typeface="Arial" pitchFamily="34" charset="0"/>
                  <a:cs typeface="Arial" pitchFamily="34" charset="0"/>
                </a:rPr>
                <a:t>3.0 </a:t>
              </a:r>
              <a:endParaRPr kumimoji="0" lang="fr-FR"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8" name="Rectangle 95"/>
            <p:cNvSpPr>
              <a:spLocks noChangeArrowheads="1"/>
            </p:cNvSpPr>
            <p:nvPr/>
          </p:nvSpPr>
          <p:spPr bwMode="auto">
            <a:xfrm>
              <a:off x="1809750" y="4224338"/>
              <a:ext cx="2139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FFFFFF"/>
                  </a:solidFill>
                  <a:effectLst/>
                  <a:latin typeface="Arial" pitchFamily="34" charset="0"/>
                  <a:cs typeface="Arial" pitchFamily="34" charset="0"/>
                </a:rPr>
                <a:t>3.3 </a:t>
              </a:r>
              <a:endParaRPr kumimoji="0" lang="fr-FR"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9" name="Rectangle 96"/>
            <p:cNvSpPr>
              <a:spLocks noChangeArrowheads="1"/>
            </p:cNvSpPr>
            <p:nvPr/>
          </p:nvSpPr>
          <p:spPr bwMode="auto">
            <a:xfrm>
              <a:off x="2370138" y="4164013"/>
              <a:ext cx="2139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FFFFFF"/>
                  </a:solidFill>
                  <a:effectLst/>
                  <a:latin typeface="Arial" pitchFamily="34" charset="0"/>
                  <a:cs typeface="Arial" pitchFamily="34" charset="0"/>
                </a:rPr>
                <a:t>3.6 </a:t>
              </a:r>
              <a:endParaRPr kumimoji="0" lang="fr-FR"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0" name="Rectangle 97"/>
            <p:cNvSpPr>
              <a:spLocks noChangeArrowheads="1"/>
            </p:cNvSpPr>
            <p:nvPr/>
          </p:nvSpPr>
          <p:spPr bwMode="auto">
            <a:xfrm>
              <a:off x="2932113" y="4070350"/>
              <a:ext cx="2139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FFFFFF"/>
                  </a:solidFill>
                  <a:effectLst/>
                  <a:latin typeface="Arial" pitchFamily="34" charset="0"/>
                  <a:cs typeface="Arial" pitchFamily="34" charset="0"/>
                </a:rPr>
                <a:t>4.2 </a:t>
              </a:r>
              <a:endParaRPr kumimoji="0" lang="fr-FR"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1" name="Rectangle 98"/>
            <p:cNvSpPr>
              <a:spLocks noChangeArrowheads="1"/>
            </p:cNvSpPr>
            <p:nvPr/>
          </p:nvSpPr>
          <p:spPr bwMode="auto">
            <a:xfrm>
              <a:off x="3494088" y="4005263"/>
              <a:ext cx="2139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FFFFFF"/>
                  </a:solidFill>
                  <a:effectLst/>
                  <a:latin typeface="Arial" pitchFamily="34" charset="0"/>
                  <a:cs typeface="Arial" pitchFamily="34" charset="0"/>
                </a:rPr>
                <a:t>4.6 </a:t>
              </a:r>
              <a:endParaRPr kumimoji="0" lang="fr-FR"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2" name="Rectangle 99"/>
            <p:cNvSpPr>
              <a:spLocks noChangeArrowheads="1"/>
            </p:cNvSpPr>
            <p:nvPr/>
          </p:nvSpPr>
          <p:spPr bwMode="auto">
            <a:xfrm>
              <a:off x="4056063" y="3905250"/>
              <a:ext cx="2139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FFFFFF"/>
                  </a:solidFill>
                  <a:effectLst/>
                  <a:latin typeface="Arial" pitchFamily="34" charset="0"/>
                  <a:cs typeface="Arial" pitchFamily="34" charset="0"/>
                </a:rPr>
                <a:t>5.1 </a:t>
              </a:r>
              <a:endParaRPr kumimoji="0" lang="fr-FR"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3" name="Rectangle 100"/>
            <p:cNvSpPr>
              <a:spLocks noChangeArrowheads="1"/>
            </p:cNvSpPr>
            <p:nvPr/>
          </p:nvSpPr>
          <p:spPr bwMode="auto">
            <a:xfrm>
              <a:off x="4616450" y="3892550"/>
              <a:ext cx="2139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FFFFFF"/>
                  </a:solidFill>
                  <a:effectLst/>
                  <a:latin typeface="Arial" pitchFamily="34" charset="0"/>
                  <a:cs typeface="Arial" pitchFamily="34" charset="0"/>
                </a:rPr>
                <a:t>5.2 </a:t>
              </a:r>
              <a:endParaRPr kumimoji="0" lang="fr-FR"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4" name="Rectangle 101"/>
            <p:cNvSpPr>
              <a:spLocks noChangeArrowheads="1"/>
            </p:cNvSpPr>
            <p:nvPr/>
          </p:nvSpPr>
          <p:spPr bwMode="auto">
            <a:xfrm>
              <a:off x="5178425" y="3722688"/>
              <a:ext cx="2139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FFFFFF"/>
                  </a:solidFill>
                  <a:effectLst/>
                  <a:latin typeface="Arial" pitchFamily="34" charset="0"/>
                  <a:cs typeface="Arial" pitchFamily="34" charset="0"/>
                </a:rPr>
                <a:t>6.2 </a:t>
              </a:r>
              <a:endParaRPr kumimoji="0" lang="fr-FR"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5" name="Rectangle 102"/>
            <p:cNvSpPr>
              <a:spLocks noChangeArrowheads="1"/>
            </p:cNvSpPr>
            <p:nvPr/>
          </p:nvSpPr>
          <p:spPr bwMode="auto">
            <a:xfrm>
              <a:off x="5740400" y="3724275"/>
              <a:ext cx="2139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FFFFFF"/>
                  </a:solidFill>
                  <a:effectLst/>
                  <a:latin typeface="Arial" pitchFamily="34" charset="0"/>
                  <a:cs typeface="Arial" pitchFamily="34" charset="0"/>
                </a:rPr>
                <a:t>6.2 </a:t>
              </a:r>
              <a:endParaRPr kumimoji="0" lang="fr-FR"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6" name="Rectangle 103"/>
            <p:cNvSpPr>
              <a:spLocks noChangeArrowheads="1"/>
            </p:cNvSpPr>
            <p:nvPr/>
          </p:nvSpPr>
          <p:spPr bwMode="auto">
            <a:xfrm>
              <a:off x="6302375" y="3786188"/>
              <a:ext cx="2139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FFFFFF"/>
                  </a:solidFill>
                  <a:effectLst/>
                  <a:latin typeface="Arial" pitchFamily="34" charset="0"/>
                  <a:cs typeface="Arial" pitchFamily="34" charset="0"/>
                </a:rPr>
                <a:t>5.8 </a:t>
              </a:r>
              <a:endParaRPr kumimoji="0" lang="fr-FR"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7" name="Rectangle 104"/>
            <p:cNvSpPr>
              <a:spLocks noChangeArrowheads="1"/>
            </p:cNvSpPr>
            <p:nvPr/>
          </p:nvSpPr>
          <p:spPr bwMode="auto">
            <a:xfrm>
              <a:off x="836613" y="4791075"/>
              <a:ext cx="8558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latin typeface="Arial" pitchFamily="34" charset="0"/>
                  <a:cs typeface="Arial" pitchFamily="34" charset="0"/>
                </a:rPr>
                <a:t>0</a:t>
              </a:r>
              <a:endParaRPr kumimoji="0" lang="fr-FR"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8" name="Rectangle 105"/>
            <p:cNvSpPr>
              <a:spLocks noChangeArrowheads="1"/>
            </p:cNvSpPr>
            <p:nvPr/>
          </p:nvSpPr>
          <p:spPr bwMode="auto">
            <a:xfrm>
              <a:off x="836613" y="4095750"/>
              <a:ext cx="8558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latin typeface="Arial" pitchFamily="34" charset="0"/>
                  <a:cs typeface="Arial" pitchFamily="34" charset="0"/>
                </a:rPr>
                <a:t>2</a:t>
              </a:r>
              <a:endParaRPr kumimoji="0" lang="fr-FR"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0" name="Rectangle 106"/>
            <p:cNvSpPr>
              <a:spLocks noChangeArrowheads="1"/>
            </p:cNvSpPr>
            <p:nvPr/>
          </p:nvSpPr>
          <p:spPr bwMode="auto">
            <a:xfrm>
              <a:off x="836613" y="3400425"/>
              <a:ext cx="8558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latin typeface="Arial" pitchFamily="34" charset="0"/>
                  <a:cs typeface="Arial" pitchFamily="34" charset="0"/>
                </a:rPr>
                <a:t>4</a:t>
              </a:r>
              <a:endParaRPr kumimoji="0" lang="fr-FR"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1" name="Rectangle 107"/>
            <p:cNvSpPr>
              <a:spLocks noChangeArrowheads="1"/>
            </p:cNvSpPr>
            <p:nvPr/>
          </p:nvSpPr>
          <p:spPr bwMode="auto">
            <a:xfrm>
              <a:off x="836613" y="2705100"/>
              <a:ext cx="8558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latin typeface="Arial" pitchFamily="34" charset="0"/>
                  <a:cs typeface="Arial" pitchFamily="34" charset="0"/>
                </a:rPr>
                <a:t>6</a:t>
              </a:r>
              <a:endParaRPr kumimoji="0" lang="fr-FR"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2" name="Rectangle 108"/>
            <p:cNvSpPr>
              <a:spLocks noChangeArrowheads="1"/>
            </p:cNvSpPr>
            <p:nvPr/>
          </p:nvSpPr>
          <p:spPr bwMode="auto">
            <a:xfrm>
              <a:off x="836613" y="2009775"/>
              <a:ext cx="8558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latin typeface="Arial" pitchFamily="34" charset="0"/>
                  <a:cs typeface="Arial" pitchFamily="34" charset="0"/>
                </a:rPr>
                <a:t>8</a:t>
              </a:r>
              <a:endParaRPr kumimoji="0" lang="fr-FR"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3" name="Rectangle 109"/>
            <p:cNvSpPr>
              <a:spLocks noChangeArrowheads="1"/>
            </p:cNvSpPr>
            <p:nvPr/>
          </p:nvSpPr>
          <p:spPr bwMode="auto">
            <a:xfrm>
              <a:off x="1163638" y="4973638"/>
              <a:ext cx="3423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latin typeface="Arial" pitchFamily="34" charset="0"/>
                  <a:cs typeface="Arial" pitchFamily="34" charset="0"/>
                </a:rPr>
                <a:t>2002</a:t>
              </a:r>
              <a:endParaRPr kumimoji="0" lang="fr-FR"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4" name="Rectangle 110"/>
            <p:cNvSpPr>
              <a:spLocks noChangeArrowheads="1"/>
            </p:cNvSpPr>
            <p:nvPr/>
          </p:nvSpPr>
          <p:spPr bwMode="auto">
            <a:xfrm>
              <a:off x="1725613" y="4973638"/>
              <a:ext cx="3423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latin typeface="Arial" pitchFamily="34" charset="0"/>
                  <a:cs typeface="Arial" pitchFamily="34" charset="0"/>
                </a:rPr>
                <a:t>2003</a:t>
              </a:r>
              <a:endParaRPr kumimoji="0" lang="fr-FR"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5" name="Rectangle 111"/>
            <p:cNvSpPr>
              <a:spLocks noChangeArrowheads="1"/>
            </p:cNvSpPr>
            <p:nvPr/>
          </p:nvSpPr>
          <p:spPr bwMode="auto">
            <a:xfrm>
              <a:off x="2286000" y="4973638"/>
              <a:ext cx="3423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latin typeface="Arial" pitchFamily="34" charset="0"/>
                  <a:cs typeface="Arial" pitchFamily="34" charset="0"/>
                </a:rPr>
                <a:t>2004</a:t>
              </a:r>
              <a:endParaRPr kumimoji="0" lang="fr-FR"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6" name="Rectangle 112"/>
            <p:cNvSpPr>
              <a:spLocks noChangeArrowheads="1"/>
            </p:cNvSpPr>
            <p:nvPr/>
          </p:nvSpPr>
          <p:spPr bwMode="auto">
            <a:xfrm>
              <a:off x="2847975" y="4973638"/>
              <a:ext cx="3423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latin typeface="Arial" pitchFamily="34" charset="0"/>
                  <a:cs typeface="Arial" pitchFamily="34" charset="0"/>
                </a:rPr>
                <a:t>2005</a:t>
              </a:r>
              <a:endParaRPr kumimoji="0" lang="fr-FR"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7" name="Rectangle 113"/>
            <p:cNvSpPr>
              <a:spLocks noChangeArrowheads="1"/>
            </p:cNvSpPr>
            <p:nvPr/>
          </p:nvSpPr>
          <p:spPr bwMode="auto">
            <a:xfrm>
              <a:off x="3409950" y="4973638"/>
              <a:ext cx="3423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latin typeface="Arial" pitchFamily="34" charset="0"/>
                  <a:cs typeface="Arial" pitchFamily="34" charset="0"/>
                </a:rPr>
                <a:t>2006</a:t>
              </a:r>
              <a:endParaRPr kumimoji="0" lang="fr-FR"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8" name="Rectangle 114"/>
            <p:cNvSpPr>
              <a:spLocks noChangeArrowheads="1"/>
            </p:cNvSpPr>
            <p:nvPr/>
          </p:nvSpPr>
          <p:spPr bwMode="auto">
            <a:xfrm>
              <a:off x="3971925" y="4973638"/>
              <a:ext cx="3423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latin typeface="Arial" pitchFamily="34" charset="0"/>
                  <a:cs typeface="Arial" pitchFamily="34" charset="0"/>
                </a:rPr>
                <a:t>2007</a:t>
              </a:r>
              <a:endParaRPr kumimoji="0" lang="fr-FR"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9" name="Rectangle 115"/>
            <p:cNvSpPr>
              <a:spLocks noChangeArrowheads="1"/>
            </p:cNvSpPr>
            <p:nvPr/>
          </p:nvSpPr>
          <p:spPr bwMode="auto">
            <a:xfrm>
              <a:off x="4532313" y="4973638"/>
              <a:ext cx="3423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latin typeface="Arial" pitchFamily="34" charset="0"/>
                  <a:cs typeface="Arial" pitchFamily="34" charset="0"/>
                </a:rPr>
                <a:t>2008</a:t>
              </a:r>
              <a:endParaRPr kumimoji="0" lang="fr-FR"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0" name="Rectangle 116"/>
            <p:cNvSpPr>
              <a:spLocks noChangeArrowheads="1"/>
            </p:cNvSpPr>
            <p:nvPr/>
          </p:nvSpPr>
          <p:spPr bwMode="auto">
            <a:xfrm>
              <a:off x="5094288" y="4973638"/>
              <a:ext cx="3423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latin typeface="Arial" pitchFamily="34" charset="0"/>
                  <a:cs typeface="Arial" pitchFamily="34" charset="0"/>
                </a:rPr>
                <a:t>2009</a:t>
              </a:r>
              <a:endParaRPr kumimoji="0" lang="fr-FR"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1" name="Rectangle 117"/>
            <p:cNvSpPr>
              <a:spLocks noChangeArrowheads="1"/>
            </p:cNvSpPr>
            <p:nvPr/>
          </p:nvSpPr>
          <p:spPr bwMode="auto">
            <a:xfrm>
              <a:off x="5656263" y="4973638"/>
              <a:ext cx="3423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latin typeface="Arial" pitchFamily="34" charset="0"/>
                  <a:cs typeface="Arial" pitchFamily="34" charset="0"/>
                </a:rPr>
                <a:t>2010</a:t>
              </a:r>
              <a:endParaRPr kumimoji="0" lang="fr-FR"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2" name="Rectangle 118"/>
            <p:cNvSpPr>
              <a:spLocks noChangeArrowheads="1"/>
            </p:cNvSpPr>
            <p:nvPr/>
          </p:nvSpPr>
          <p:spPr bwMode="auto">
            <a:xfrm>
              <a:off x="6218238" y="4973638"/>
              <a:ext cx="3309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0" i="0" u="none" strike="noStrike" cap="none" normalizeH="0" baseline="0" dirty="0" smtClean="0">
                  <a:ln>
                    <a:noFill/>
                  </a:ln>
                  <a:solidFill>
                    <a:srgbClr val="000000"/>
                  </a:solidFill>
                  <a:effectLst/>
                  <a:latin typeface="Arial" pitchFamily="34" charset="0"/>
                  <a:cs typeface="Arial" pitchFamily="34" charset="0"/>
                </a:rPr>
                <a:t>2011</a:t>
              </a:r>
              <a:endParaRPr kumimoji="0" lang="fr-FR"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3" name="Rectangle 119"/>
            <p:cNvSpPr>
              <a:spLocks noChangeArrowheads="1"/>
            </p:cNvSpPr>
            <p:nvPr/>
          </p:nvSpPr>
          <p:spPr bwMode="auto">
            <a:xfrm>
              <a:off x="498475" y="2027592"/>
              <a:ext cx="184666" cy="2794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fr-FR" altLang="en-US" sz="1200" dirty="0" smtClean="0">
                  <a:solidFill>
                    <a:srgbClr val="000000"/>
                  </a:solidFill>
                </a:rPr>
                <a:t>En milliards de dollars constants de </a:t>
              </a:r>
              <a:r>
                <a:rPr kumimoji="0" lang="fr-FR" altLang="en-US" sz="1200" b="0" i="0" u="none" strike="noStrike" cap="none" normalizeH="0" baseline="0" dirty="0" smtClean="0">
                  <a:ln>
                    <a:noFill/>
                  </a:ln>
                  <a:solidFill>
                    <a:srgbClr val="000000"/>
                  </a:solidFill>
                  <a:effectLst/>
                </a:rPr>
                <a:t>2011</a:t>
              </a:r>
              <a:endParaRPr kumimoji="0" lang="fr-FR" altLang="en-US" sz="1200" b="0" i="0" u="none" strike="noStrike" cap="none" normalizeH="0" baseline="0" dirty="0" smtClean="0">
                <a:ln>
                  <a:noFill/>
                </a:ln>
                <a:solidFill>
                  <a:schemeClr val="tx1"/>
                </a:solidFill>
                <a:effectLst/>
              </a:endParaRPr>
            </a:p>
          </p:txBody>
        </p:sp>
      </p:grpSp>
      <p:sp>
        <p:nvSpPr>
          <p:cNvPr id="1084" name="Freeform 120"/>
          <p:cNvSpPr>
            <a:spLocks noEditPoints="1"/>
          </p:cNvSpPr>
          <p:nvPr/>
        </p:nvSpPr>
        <p:spPr bwMode="auto">
          <a:xfrm>
            <a:off x="6213475" y="4367213"/>
            <a:ext cx="384175" cy="19050"/>
          </a:xfrm>
          <a:custGeom>
            <a:avLst/>
            <a:gdLst>
              <a:gd name="T0" fmla="*/ 0 w 242"/>
              <a:gd name="T1" fmla="*/ 0 h 12"/>
              <a:gd name="T2" fmla="*/ 29 w 242"/>
              <a:gd name="T3" fmla="*/ 0 h 12"/>
              <a:gd name="T4" fmla="*/ 29 w 242"/>
              <a:gd name="T5" fmla="*/ 10 h 12"/>
              <a:gd name="T6" fmla="*/ 0 w 242"/>
              <a:gd name="T7" fmla="*/ 9 h 12"/>
              <a:gd name="T8" fmla="*/ 0 w 242"/>
              <a:gd name="T9" fmla="*/ 0 h 12"/>
              <a:gd name="T10" fmla="*/ 38 w 242"/>
              <a:gd name="T11" fmla="*/ 0 h 12"/>
              <a:gd name="T12" fmla="*/ 67 w 242"/>
              <a:gd name="T13" fmla="*/ 1 h 12"/>
              <a:gd name="T14" fmla="*/ 67 w 242"/>
              <a:gd name="T15" fmla="*/ 10 h 12"/>
              <a:gd name="T16" fmla="*/ 38 w 242"/>
              <a:gd name="T17" fmla="*/ 10 h 12"/>
              <a:gd name="T18" fmla="*/ 38 w 242"/>
              <a:gd name="T19" fmla="*/ 0 h 12"/>
              <a:gd name="T20" fmla="*/ 77 w 242"/>
              <a:gd name="T21" fmla="*/ 1 h 12"/>
              <a:gd name="T22" fmla="*/ 106 w 242"/>
              <a:gd name="T23" fmla="*/ 1 h 12"/>
              <a:gd name="T24" fmla="*/ 106 w 242"/>
              <a:gd name="T25" fmla="*/ 11 h 12"/>
              <a:gd name="T26" fmla="*/ 77 w 242"/>
              <a:gd name="T27" fmla="*/ 10 h 12"/>
              <a:gd name="T28" fmla="*/ 77 w 242"/>
              <a:gd name="T29" fmla="*/ 1 h 12"/>
              <a:gd name="T30" fmla="*/ 115 w 242"/>
              <a:gd name="T31" fmla="*/ 1 h 12"/>
              <a:gd name="T32" fmla="*/ 144 w 242"/>
              <a:gd name="T33" fmla="*/ 2 h 12"/>
              <a:gd name="T34" fmla="*/ 144 w 242"/>
              <a:gd name="T35" fmla="*/ 11 h 12"/>
              <a:gd name="T36" fmla="*/ 115 w 242"/>
              <a:gd name="T37" fmla="*/ 11 h 12"/>
              <a:gd name="T38" fmla="*/ 115 w 242"/>
              <a:gd name="T39" fmla="*/ 1 h 12"/>
              <a:gd name="T40" fmla="*/ 154 w 242"/>
              <a:gd name="T41" fmla="*/ 2 h 12"/>
              <a:gd name="T42" fmla="*/ 182 w 242"/>
              <a:gd name="T43" fmla="*/ 2 h 12"/>
              <a:gd name="T44" fmla="*/ 182 w 242"/>
              <a:gd name="T45" fmla="*/ 12 h 12"/>
              <a:gd name="T46" fmla="*/ 154 w 242"/>
              <a:gd name="T47" fmla="*/ 11 h 12"/>
              <a:gd name="T48" fmla="*/ 154 w 242"/>
              <a:gd name="T49" fmla="*/ 2 h 12"/>
              <a:gd name="T50" fmla="*/ 192 w 242"/>
              <a:gd name="T51" fmla="*/ 2 h 12"/>
              <a:gd name="T52" fmla="*/ 221 w 242"/>
              <a:gd name="T53" fmla="*/ 2 h 12"/>
              <a:gd name="T54" fmla="*/ 221 w 242"/>
              <a:gd name="T55" fmla="*/ 12 h 12"/>
              <a:gd name="T56" fmla="*/ 192 w 242"/>
              <a:gd name="T57" fmla="*/ 12 h 12"/>
              <a:gd name="T58" fmla="*/ 192 w 242"/>
              <a:gd name="T59" fmla="*/ 2 h 12"/>
              <a:gd name="T60" fmla="*/ 230 w 242"/>
              <a:gd name="T61" fmla="*/ 2 h 12"/>
              <a:gd name="T62" fmla="*/ 242 w 242"/>
              <a:gd name="T63" fmla="*/ 3 h 12"/>
              <a:gd name="T64" fmla="*/ 242 w 242"/>
              <a:gd name="T65" fmla="*/ 12 h 12"/>
              <a:gd name="T66" fmla="*/ 230 w 242"/>
              <a:gd name="T67" fmla="*/ 12 h 12"/>
              <a:gd name="T68" fmla="*/ 230 w 242"/>
              <a:gd name="T6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12">
                <a:moveTo>
                  <a:pt x="0" y="0"/>
                </a:moveTo>
                <a:lnTo>
                  <a:pt x="29" y="0"/>
                </a:lnTo>
                <a:lnTo>
                  <a:pt x="29" y="10"/>
                </a:lnTo>
                <a:lnTo>
                  <a:pt x="0" y="9"/>
                </a:lnTo>
                <a:lnTo>
                  <a:pt x="0" y="0"/>
                </a:lnTo>
                <a:close/>
                <a:moveTo>
                  <a:pt x="38" y="0"/>
                </a:moveTo>
                <a:lnTo>
                  <a:pt x="67" y="1"/>
                </a:lnTo>
                <a:lnTo>
                  <a:pt x="67" y="10"/>
                </a:lnTo>
                <a:lnTo>
                  <a:pt x="38" y="10"/>
                </a:lnTo>
                <a:lnTo>
                  <a:pt x="38" y="0"/>
                </a:lnTo>
                <a:close/>
                <a:moveTo>
                  <a:pt x="77" y="1"/>
                </a:moveTo>
                <a:lnTo>
                  <a:pt x="106" y="1"/>
                </a:lnTo>
                <a:lnTo>
                  <a:pt x="106" y="11"/>
                </a:lnTo>
                <a:lnTo>
                  <a:pt x="77" y="10"/>
                </a:lnTo>
                <a:lnTo>
                  <a:pt x="77" y="1"/>
                </a:lnTo>
                <a:close/>
                <a:moveTo>
                  <a:pt x="115" y="1"/>
                </a:moveTo>
                <a:lnTo>
                  <a:pt x="144" y="2"/>
                </a:lnTo>
                <a:lnTo>
                  <a:pt x="144" y="11"/>
                </a:lnTo>
                <a:lnTo>
                  <a:pt x="115" y="11"/>
                </a:lnTo>
                <a:lnTo>
                  <a:pt x="115" y="1"/>
                </a:lnTo>
                <a:close/>
                <a:moveTo>
                  <a:pt x="154" y="2"/>
                </a:moveTo>
                <a:lnTo>
                  <a:pt x="182" y="2"/>
                </a:lnTo>
                <a:lnTo>
                  <a:pt x="182" y="12"/>
                </a:lnTo>
                <a:lnTo>
                  <a:pt x="154" y="11"/>
                </a:lnTo>
                <a:lnTo>
                  <a:pt x="154" y="2"/>
                </a:lnTo>
                <a:close/>
                <a:moveTo>
                  <a:pt x="192" y="2"/>
                </a:moveTo>
                <a:lnTo>
                  <a:pt x="221" y="2"/>
                </a:lnTo>
                <a:lnTo>
                  <a:pt x="221" y="12"/>
                </a:lnTo>
                <a:lnTo>
                  <a:pt x="192" y="12"/>
                </a:lnTo>
                <a:lnTo>
                  <a:pt x="192" y="2"/>
                </a:lnTo>
                <a:close/>
                <a:moveTo>
                  <a:pt x="230" y="2"/>
                </a:moveTo>
                <a:lnTo>
                  <a:pt x="242" y="3"/>
                </a:lnTo>
                <a:lnTo>
                  <a:pt x="242" y="12"/>
                </a:lnTo>
                <a:lnTo>
                  <a:pt x="230" y="12"/>
                </a:lnTo>
                <a:lnTo>
                  <a:pt x="230" y="2"/>
                </a:lnTo>
                <a:close/>
              </a:path>
            </a:pathLst>
          </a:custGeom>
          <a:solidFill>
            <a:srgbClr val="BE4B48"/>
          </a:solidFill>
          <a:ln w="0" cap="flat">
            <a:solidFill>
              <a:srgbClr val="BE4B48"/>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85"/>
                                        </p:tgtEl>
                                        <p:attrNameLst>
                                          <p:attrName>style.visibility</p:attrName>
                                        </p:attrNameLst>
                                      </p:cBhvr>
                                      <p:to>
                                        <p:strVal val="visible"/>
                                      </p:to>
                                    </p:set>
                                    <p:animEffect transition="in" filter="wipe(up)">
                                      <p:cBhvr>
                                        <p:cTn id="7" dur="500"/>
                                        <p:tgtEl>
                                          <p:spTgt spid="108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wipe(up)">
                                      <p:cBhvr>
                                        <p:cTn id="12" dur="500"/>
                                        <p:tgtEl>
                                          <p:spTgt spid="1084"/>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84"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6372</Words>
  <Application>Microsoft Office PowerPoint</Application>
  <PresentationFormat>On-screen Show (4:3)</PresentationFormat>
  <Paragraphs>734</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Default Design</vt:lpstr>
      <vt:lpstr>Enseigner et apprendre :  Atteindre la qualité  pour tous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 recul de l’aide menace l’éducation dans les pays les plus pauvres</vt:lpstr>
      <vt:lpstr>PowerPoint Presentation</vt:lpstr>
      <vt:lpstr>PowerPoint Presentation</vt:lpstr>
      <vt:lpstr>PowerPoint Presentation</vt:lpstr>
      <vt:lpstr>Dans les pays les plus pauvres, de nombreux enfants ne maîtrisent pas les connaissances de base</vt:lpstr>
      <vt:lpstr>PowerPoint Presentation</vt:lpstr>
      <vt:lpstr>PowerPoint Presentation</vt:lpstr>
      <vt:lpstr>Une éducation de mauvaise qualité produit de l’analphabétisme</vt:lpstr>
      <vt:lpstr>PowerPoint Presentation</vt:lpstr>
      <vt:lpstr>PowerPoint Presentation</vt:lpstr>
      <vt:lpstr>PowerPoint Presentation</vt:lpstr>
      <vt:lpstr>PowerPoint Presentation</vt:lpstr>
      <vt:lpstr>Recommandations politiques </vt:lpstr>
      <vt:lpstr>Stratégie 3 : Affecter les enseignants de façon à toucher les personnes défavorisées</vt:lpstr>
      <vt:lpstr>Recommandations politiques </vt:lpstr>
      <vt:lpstr>Stratégie 4 : mettre en place des mesures incitatives pour retenir les enseignants</vt:lpstr>
      <vt:lpstr>PowerPoint Presentation</vt:lpstr>
      <vt:lpstr>Recommandations politiques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2012-09-20T10:22:05Z</dcterms:created>
  <dcterms:modified xsi:type="dcterms:W3CDTF">2014-01-23T09:13:46Z</dcterms:modified>
</cp:coreProperties>
</file>