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1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</p:sldIdLst>
  <p:sldSz cx="9144000" cy="6858000" type="screen4x3"/>
  <p:notesSz cx="6858000" cy="90805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5C1E24-ED20-4592-9060-E48C08D1A366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28B867-08B1-40E8-9293-CC9DE2B8171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BD57-781D-410E-B418-ACD35A881275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D980-1241-4479-AAD3-F43B3C4D4347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8CA7-17B0-459D-BD9D-02DACDEA65F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74BD-44E5-4480-B7B1-D1F95CEECD68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445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68367-D410-4479-90FD-C3FD382038B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33A2-1881-4368-A807-14621F37BDE3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92A8-A8BF-4A77-96FF-FBF2B7BE4E7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9F1C-C120-47B2-8AEC-15AA6FD616B3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7F38-7D16-4B78-9E5D-98429A90B25C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C1BE-0D62-425C-A677-A7084D9CB4B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54EC-6524-4A4D-96DC-C549B687D150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71877-89BE-4EFC-B9B9-F4E008C22FA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5B35-46F4-4A76-940A-D1B5DF8CF1BB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4458-B72C-44C5-9393-3DCE91066CB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E8C4-5A1E-4AA8-8E8E-E009735F8D2D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438E-AB5D-4C54-B860-3FB315672AF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7E150DD-4EAF-495B-B1BB-44C58EBC7119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12802F-8BBE-4999-A69D-45ADAC2553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93EF-FCBA-49B4-95D0-245517C6B8DD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20B7-DB8E-42AB-9B31-57425B5BD4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8E740F7-B544-427D-96A8-29CA64CC97F3}" type="datetimeFigureOut">
              <a:rPr lang="en-US"/>
              <a:pPr>
                <a:defRPr/>
              </a:pPr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7D74D26-A07E-4D49-B878-BA0DE7CD3F3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8" r:id="rId2"/>
    <p:sldLayoutId id="2147483721" r:id="rId3"/>
    <p:sldLayoutId id="2147483717" r:id="rId4"/>
    <p:sldLayoutId id="2147483716" r:id="rId5"/>
    <p:sldLayoutId id="2147483715" r:id="rId6"/>
    <p:sldLayoutId id="2147483722" r:id="rId7"/>
    <p:sldLayoutId id="2147483723" r:id="rId8"/>
    <p:sldLayoutId id="2147483714" r:id="rId9"/>
    <p:sldLayoutId id="2147483724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81013" y="801688"/>
            <a:ext cx="8274050" cy="1857375"/>
          </a:xfrm>
        </p:spPr>
        <p:txBody>
          <a:bodyPr wrap="square" numCol="1" anchor="b" compatLnSpc="1">
            <a:prstTxWarp prst="textNoShape">
              <a:avLst/>
            </a:prstTxWarp>
          </a:bodyPr>
          <a:lstStyle/>
          <a:p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“New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challenges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for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the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mobility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of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haitian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women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to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the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dominican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republic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following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the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earthquake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in </a:t>
            </a:r>
            <a:r>
              <a:rPr lang="es-DO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haiti</a:t>
            </a:r>
            <a:r>
              <a:rPr lang="es-D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”</a:t>
            </a:r>
            <a:r>
              <a:rPr lang="es-DO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DO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/>
            </a:r>
            <a:br>
              <a:rPr lang="es-DO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</a:b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Bridget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Wooding,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Observatory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caribbean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migrants, 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cies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unibe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, FLACSO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- RD</a:t>
            </a:r>
            <a:b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</a:br>
            <a:endParaRPr lang="en-US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481013" y="5427663"/>
            <a:ext cx="8274050" cy="11715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es-E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UNESCO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s-E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PARIS, 5 </a:t>
            </a:r>
            <a:r>
              <a:rPr lang="es-ES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</a:t>
            </a:r>
            <a:r>
              <a:rPr lang="es-E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2011</a:t>
            </a:r>
            <a:endParaRPr lang="es-ES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90" name="Picture 6" descr="DSC003081winifredbeach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89088">
            <a:off x="2700338" y="2659063"/>
            <a:ext cx="3771900" cy="2387600"/>
          </a:xfrm>
          <a:prstGeom prst="rect">
            <a:avLst/>
          </a:prstGeom>
          <a:noFill/>
          <a:ln w="38100" cmpd="dbl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xfrm>
            <a:off x="765175" y="552450"/>
            <a:ext cx="7612063" cy="100488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s-E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Introduction</a:t>
            </a:r>
            <a:r>
              <a:rPr lang="es-ES" sz="4400" dirty="0" smtClean="0">
                <a:effectLst/>
              </a:rPr>
              <a:t/>
            </a:r>
            <a:br>
              <a:rPr lang="es-ES" sz="4400" dirty="0" smtClean="0">
                <a:effectLst/>
              </a:rPr>
            </a:br>
            <a:endParaRPr lang="es-ES" sz="4400" dirty="0" smtClean="0">
              <a:effectLst/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/>
            <a:r>
              <a:rPr lang="es-ES" dirty="0" err="1" smtClean="0">
                <a:effectLst/>
              </a:rPr>
              <a:t>Feminization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migrations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smtClean="0">
                <a:effectLst/>
              </a:rPr>
              <a:t>New </a:t>
            </a:r>
            <a:r>
              <a:rPr lang="es-ES" dirty="0" err="1" smtClean="0">
                <a:effectLst/>
              </a:rPr>
              <a:t>Haitian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migration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to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DR</a:t>
            </a:r>
          </a:p>
          <a:p>
            <a:pPr marL="457200" indent="-457200"/>
            <a:r>
              <a:rPr lang="es-ES" dirty="0" err="1" smtClean="0">
                <a:effectLst/>
              </a:rPr>
              <a:t>Vulnerability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to</a:t>
            </a:r>
            <a:r>
              <a:rPr lang="es-ES" dirty="0" smtClean="0">
                <a:effectLst/>
              </a:rPr>
              <a:t>  </a:t>
            </a:r>
            <a:r>
              <a:rPr lang="es-ES" dirty="0" err="1" smtClean="0">
                <a:effectLst/>
              </a:rPr>
              <a:t>human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trafficking</a:t>
            </a:r>
            <a:r>
              <a:rPr lang="es-ES" dirty="0" smtClean="0">
                <a:effectLst/>
              </a:rPr>
              <a:t> and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illicit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smuggling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people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smtClean="0">
                <a:effectLst/>
              </a:rPr>
              <a:t>SGBV in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sending</a:t>
            </a:r>
            <a:r>
              <a:rPr lang="es-ES" dirty="0" smtClean="0">
                <a:effectLst/>
              </a:rPr>
              <a:t> country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Difficulties</a:t>
            </a:r>
            <a:r>
              <a:rPr lang="es-ES" dirty="0" smtClean="0">
                <a:effectLst/>
              </a:rPr>
              <a:t> of  </a:t>
            </a:r>
            <a:r>
              <a:rPr lang="es-ES" dirty="0" err="1" smtClean="0">
                <a:effectLst/>
              </a:rPr>
              <a:t>access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to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justice</a:t>
            </a:r>
            <a:r>
              <a:rPr lang="es-ES" dirty="0" smtClean="0">
                <a:effectLst/>
              </a:rPr>
              <a:t> 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Haiti</a:t>
            </a:r>
            <a:r>
              <a:rPr lang="es-ES" dirty="0" smtClean="0">
                <a:effectLst/>
              </a:rPr>
              <a:t> and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DR)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Dificulties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on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knowledge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rights</a:t>
            </a:r>
            <a:r>
              <a:rPr lang="es-ES" dirty="0" smtClean="0">
                <a:effectLst/>
              </a:rPr>
              <a:t> </a:t>
            </a:r>
            <a:r>
              <a:rPr lang="es-ES" dirty="0" smtClean="0">
                <a:effectLst/>
              </a:rPr>
              <a:t>(</a:t>
            </a:r>
            <a:r>
              <a:rPr lang="es-ES" dirty="0" err="1" smtClean="0">
                <a:effectLst/>
              </a:rPr>
              <a:t>Haiti</a:t>
            </a:r>
            <a:r>
              <a:rPr lang="es-ES" dirty="0" smtClean="0">
                <a:effectLst/>
              </a:rPr>
              <a:t> and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DR)</a:t>
            </a:r>
            <a:endParaRPr lang="es-E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forced</a:t>
            </a: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migration</a:t>
            </a: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and </a:t>
            </a:r>
            <a:r>
              <a:rPr lang="es-E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Haiti</a:t>
            </a: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/>
            </a:r>
            <a:b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</a:br>
            <a:endParaRPr lang="es-ES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pperplate Gothic Light" pitchFamily="34" charset="0"/>
            </a:endParaRP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es-ES" dirty="0" err="1" smtClean="0">
                <a:effectLst/>
              </a:rPr>
              <a:t>Dictatorship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Duvaliers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smtClean="0">
                <a:effectLst/>
              </a:rPr>
              <a:t>Response </a:t>
            </a:r>
            <a:r>
              <a:rPr lang="es-ES" dirty="0" err="1" smtClean="0">
                <a:effectLst/>
              </a:rPr>
              <a:t>from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USA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Deportations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from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USA and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DR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Human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trafficking</a:t>
            </a:r>
            <a:r>
              <a:rPr lang="es-ES" dirty="0" smtClean="0">
                <a:effectLst/>
              </a:rPr>
              <a:t> and </a:t>
            </a:r>
            <a:r>
              <a:rPr lang="es-ES" dirty="0" err="1" smtClean="0">
                <a:effectLst/>
              </a:rPr>
              <a:t>illicit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smuggling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persons</a:t>
            </a:r>
            <a:r>
              <a:rPr lang="es-ES" dirty="0" smtClean="0">
                <a:effectLst/>
              </a:rPr>
              <a:t>. Dominico </a:t>
            </a:r>
            <a:r>
              <a:rPr lang="es-ES" dirty="0" err="1" smtClean="0">
                <a:effectLst/>
              </a:rPr>
              <a:t>haitian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border</a:t>
            </a:r>
            <a:endParaRPr lang="es-E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 bwMode="auto">
          <a:xfrm>
            <a:off x="765175" y="414338"/>
            <a:ext cx="7612063" cy="14176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New </a:t>
            </a:r>
            <a:r>
              <a:rPr lang="es-E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challenges</a:t>
            </a: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after</a:t>
            </a: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the</a:t>
            </a:r>
            <a:r>
              <a:rPr lang="es-E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earthquaKE</a:t>
            </a:r>
            <a:r>
              <a:rPr lang="es-ES" sz="4400" dirty="0" smtClean="0">
                <a:effectLst/>
              </a:rPr>
              <a:t/>
            </a:r>
            <a:br>
              <a:rPr lang="es-ES" sz="4400" dirty="0" smtClean="0">
                <a:effectLst/>
              </a:rPr>
            </a:br>
            <a:endParaRPr lang="es-ES" sz="4400" dirty="0" smtClean="0">
              <a:effectLst/>
            </a:endParaRPr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es-ES" sz="2000" dirty="0" err="1" smtClean="0">
                <a:effectLst/>
              </a:rPr>
              <a:t>Change</a:t>
            </a:r>
            <a:r>
              <a:rPr lang="es-ES" sz="2000" dirty="0" smtClean="0">
                <a:effectLst/>
              </a:rPr>
              <a:t> in dominico </a:t>
            </a:r>
            <a:r>
              <a:rPr lang="es-ES" sz="2000" dirty="0" err="1" smtClean="0">
                <a:effectLst/>
              </a:rPr>
              <a:t>haitian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relations</a:t>
            </a:r>
            <a:endParaRPr lang="es-ES" sz="2000" dirty="0" smtClean="0">
              <a:effectLst/>
            </a:endParaRPr>
          </a:p>
          <a:p>
            <a:pPr marL="457200" indent="-457200"/>
            <a:r>
              <a:rPr lang="es-ES" sz="2000" dirty="0" err="1" smtClean="0">
                <a:effectLst/>
              </a:rPr>
              <a:t>Difficulties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persist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on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Haitian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immigration</a:t>
            </a:r>
            <a:r>
              <a:rPr lang="es-ES" sz="2000" dirty="0" smtClean="0">
                <a:effectLst/>
              </a:rPr>
              <a:t> in DR</a:t>
            </a:r>
            <a:endParaRPr lang="es-ES" sz="2000" dirty="0" smtClean="0">
              <a:effectLst/>
            </a:endParaRPr>
          </a:p>
          <a:p>
            <a:pPr marL="457200" indent="-457200"/>
            <a:r>
              <a:rPr lang="es-ES" sz="2000" dirty="0" err="1" smtClean="0">
                <a:effectLst/>
              </a:rPr>
              <a:t>Earthquake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shakes</a:t>
            </a:r>
            <a:r>
              <a:rPr lang="es-ES" sz="2000" dirty="0" smtClean="0">
                <a:effectLst/>
              </a:rPr>
              <a:t> up </a:t>
            </a:r>
            <a:r>
              <a:rPr lang="es-ES" sz="2000" dirty="0" err="1" smtClean="0">
                <a:effectLst/>
              </a:rPr>
              <a:t>traditional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beliefs</a:t>
            </a:r>
            <a:endParaRPr lang="es-ES" sz="2000" dirty="0" smtClean="0">
              <a:effectLst/>
            </a:endParaRPr>
          </a:p>
          <a:p>
            <a:pPr marL="457200" indent="-457200">
              <a:buFont typeface="Wingdings 2" pitchFamily="18" charset="2"/>
              <a:buNone/>
            </a:pPr>
            <a:r>
              <a:rPr lang="es-ES" sz="2000" dirty="0" smtClean="0">
                <a:effectLst/>
              </a:rPr>
              <a:t>DR </a:t>
            </a:r>
            <a:r>
              <a:rPr lang="es-ES" sz="2000" dirty="0" err="1" smtClean="0">
                <a:effectLst/>
              </a:rPr>
              <a:t>now</a:t>
            </a:r>
            <a:r>
              <a:rPr lang="es-ES" sz="2000" dirty="0" smtClean="0">
                <a:effectLst/>
              </a:rPr>
              <a:t> as “</a:t>
            </a:r>
            <a:r>
              <a:rPr lang="es-ES" sz="2000" dirty="0" err="1" smtClean="0">
                <a:effectLst/>
              </a:rPr>
              <a:t>good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Samaritan</a:t>
            </a:r>
            <a:r>
              <a:rPr lang="es-ES" sz="2000" dirty="0" smtClean="0">
                <a:effectLst/>
              </a:rPr>
              <a:t>” </a:t>
            </a:r>
            <a:endParaRPr lang="es-ES" sz="2000" dirty="0" smtClean="0">
              <a:effectLst/>
            </a:endParaRPr>
          </a:p>
          <a:p>
            <a:pPr marL="457200" indent="-457200">
              <a:buFont typeface="Wingdings 2" pitchFamily="18" charset="2"/>
              <a:buNone/>
            </a:pPr>
            <a:r>
              <a:rPr lang="es-ES" sz="2000" dirty="0" err="1" smtClean="0">
                <a:effectLst/>
              </a:rPr>
              <a:t>There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is</a:t>
            </a:r>
            <a:r>
              <a:rPr lang="es-ES" sz="2000" dirty="0" smtClean="0">
                <a:effectLst/>
              </a:rPr>
              <a:t> no </a:t>
            </a:r>
            <a:r>
              <a:rPr lang="es-ES" sz="2000" dirty="0" err="1" smtClean="0">
                <a:effectLst/>
              </a:rPr>
              <a:t>stampede</a:t>
            </a:r>
            <a:r>
              <a:rPr lang="es-ES" sz="2000" dirty="0" smtClean="0">
                <a:effectLst/>
              </a:rPr>
              <a:t> of </a:t>
            </a:r>
            <a:r>
              <a:rPr lang="es-ES" sz="2000" dirty="0" err="1" smtClean="0">
                <a:effectLst/>
              </a:rPr>
              <a:t>Haitians</a:t>
            </a:r>
            <a:endParaRPr lang="es-ES" sz="2000" dirty="0" smtClean="0">
              <a:effectLst/>
            </a:endParaRPr>
          </a:p>
          <a:p>
            <a:pPr marL="457200" indent="-457200">
              <a:buFont typeface="Wingdings 2" pitchFamily="18" charset="2"/>
              <a:buNone/>
            </a:pPr>
            <a:r>
              <a:rPr lang="es-ES" sz="2000" dirty="0" err="1" smtClean="0">
                <a:effectLst/>
              </a:rPr>
              <a:t>There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is</a:t>
            </a:r>
            <a:r>
              <a:rPr lang="es-ES" sz="2000" dirty="0" smtClean="0">
                <a:effectLst/>
              </a:rPr>
              <a:t> a positive </a:t>
            </a:r>
            <a:r>
              <a:rPr lang="es-ES" sz="2000" dirty="0" err="1" smtClean="0">
                <a:effectLst/>
              </a:rPr>
              <a:t>evaluation</a:t>
            </a:r>
            <a:r>
              <a:rPr lang="es-ES" sz="2000" dirty="0" smtClean="0">
                <a:effectLst/>
              </a:rPr>
              <a:t> of </a:t>
            </a:r>
            <a:r>
              <a:rPr lang="es-ES" sz="2000" dirty="0" err="1" smtClean="0">
                <a:effectLst/>
              </a:rPr>
              <a:t>the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advances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made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on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combating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smtClean="0">
                <a:effectLst/>
              </a:rPr>
              <a:t>SGBV</a:t>
            </a:r>
            <a:endParaRPr lang="es-ES" sz="2000" dirty="0" smtClean="0">
              <a:effectLst/>
            </a:endParaRPr>
          </a:p>
          <a:p>
            <a:pPr marL="457200" indent="-457200"/>
            <a:r>
              <a:rPr lang="es-ES" sz="2000" dirty="0" err="1" smtClean="0">
                <a:effectLst/>
              </a:rPr>
              <a:t>Example</a:t>
            </a:r>
            <a:r>
              <a:rPr lang="es-ES" sz="2000" dirty="0" smtClean="0">
                <a:effectLst/>
              </a:rPr>
              <a:t> of new </a:t>
            </a:r>
            <a:r>
              <a:rPr lang="es-ES" sz="2000" dirty="0" err="1" smtClean="0">
                <a:effectLst/>
              </a:rPr>
              <a:t>situation</a:t>
            </a:r>
            <a:r>
              <a:rPr lang="es-ES" sz="2000" dirty="0" smtClean="0">
                <a:effectLst/>
              </a:rPr>
              <a:t>: </a:t>
            </a:r>
            <a:r>
              <a:rPr lang="es-ES" sz="2000" dirty="0" err="1" smtClean="0">
                <a:effectLst/>
              </a:rPr>
              <a:t>truck</a:t>
            </a:r>
            <a:r>
              <a:rPr lang="es-ES" sz="2000" dirty="0" smtClean="0">
                <a:effectLst/>
              </a:rPr>
              <a:t> drivers </a:t>
            </a:r>
            <a:r>
              <a:rPr lang="es-ES" sz="2000" dirty="0" err="1" smtClean="0">
                <a:effectLst/>
              </a:rPr>
              <a:t>on</a:t>
            </a:r>
            <a:r>
              <a:rPr lang="es-ES" sz="2000" dirty="0" smtClean="0">
                <a:effectLst/>
              </a:rPr>
              <a:t> </a:t>
            </a:r>
            <a:r>
              <a:rPr lang="es-ES" sz="2000" dirty="0" err="1" smtClean="0">
                <a:effectLst/>
              </a:rPr>
              <a:t>border</a:t>
            </a:r>
            <a:endParaRPr lang="es-ES" sz="20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xfrm>
            <a:off x="765175" y="296863"/>
            <a:ext cx="7612063" cy="14176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s-E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The</a:t>
            </a:r>
            <a:r>
              <a:rPr lang="es-E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response of </a:t>
            </a:r>
            <a:r>
              <a:rPr lang="es-E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key</a:t>
            </a:r>
            <a:r>
              <a:rPr lang="es-E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E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actors</a:t>
            </a:r>
            <a:r>
              <a:rPr lang="es-E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: </a:t>
            </a:r>
            <a:r>
              <a:rPr lang="es-E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international</a:t>
            </a:r>
            <a:r>
              <a:rPr lang="es-E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 </a:t>
            </a:r>
            <a:r>
              <a:rPr lang="es-E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>community</a:t>
            </a:r>
            <a:r>
              <a:rPr lang="es-E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  <a:t/>
            </a:r>
            <a:br>
              <a:rPr lang="es-E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Light" pitchFamily="34" charset="0"/>
              </a:rPr>
            </a:br>
            <a:endParaRPr lang="es-E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pperplate Gothic Light" pitchFamily="34" charset="0"/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es-ES" dirty="0" err="1" smtClean="0">
                <a:effectLst/>
              </a:rPr>
              <a:t>Synergies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across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island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Example</a:t>
            </a:r>
            <a:r>
              <a:rPr lang="es-ES" dirty="0" smtClean="0">
                <a:effectLst/>
              </a:rPr>
              <a:t>: </a:t>
            </a:r>
            <a:r>
              <a:rPr lang="es-ES" dirty="0" err="1" smtClean="0">
                <a:effectLst/>
              </a:rPr>
              <a:t>cluster</a:t>
            </a:r>
            <a:r>
              <a:rPr lang="es-ES" dirty="0" smtClean="0">
                <a:effectLst/>
              </a:rPr>
              <a:t>/sub-</a:t>
            </a:r>
            <a:r>
              <a:rPr lang="es-ES" dirty="0" err="1" smtClean="0">
                <a:effectLst/>
              </a:rPr>
              <a:t>cluster</a:t>
            </a:r>
            <a:r>
              <a:rPr lang="es-ES" dirty="0" smtClean="0">
                <a:effectLst/>
              </a:rPr>
              <a:t>  </a:t>
            </a:r>
            <a:r>
              <a:rPr lang="es-ES" dirty="0" smtClean="0">
                <a:effectLst/>
              </a:rPr>
              <a:t>GBV/Protección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Dificulties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coordination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because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number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actors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smtClean="0">
                <a:effectLst/>
              </a:rPr>
              <a:t>New </a:t>
            </a:r>
            <a:r>
              <a:rPr lang="es-ES" dirty="0" err="1" smtClean="0">
                <a:effectLst/>
              </a:rPr>
              <a:t>opportunities</a:t>
            </a:r>
            <a:r>
              <a:rPr lang="es-ES" dirty="0" smtClean="0">
                <a:effectLst/>
              </a:rPr>
              <a:t>,  </a:t>
            </a:r>
            <a:r>
              <a:rPr lang="es-ES" dirty="0" err="1" smtClean="0">
                <a:effectLst/>
              </a:rPr>
              <a:t>for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example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border</a:t>
            </a:r>
            <a:endParaRPr lang="es-E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>
          <a:xfrm>
            <a:off x="765175" y="355600"/>
            <a:ext cx="7612063" cy="1417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s-ES" sz="3600" b="1" dirty="0" err="1" smtClean="0">
                <a:effectLst/>
                <a:latin typeface="Copperplate Gothic Light" pitchFamily="34" charset="0"/>
              </a:rPr>
              <a:t>The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 response of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key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actors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:  civil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society</a:t>
            </a:r>
            <a:r>
              <a:rPr lang="es-ES" sz="3600" dirty="0" smtClean="0">
                <a:effectLst/>
                <a:latin typeface="Copperplate Gothic Light" pitchFamily="34" charset="0"/>
              </a:rPr>
              <a:t/>
            </a:r>
            <a:br>
              <a:rPr lang="es-ES" sz="3600" dirty="0" smtClean="0">
                <a:effectLst/>
                <a:latin typeface="Copperplate Gothic Light" pitchFamily="34" charset="0"/>
              </a:rPr>
            </a:br>
            <a:endParaRPr lang="es-ES" sz="3600" dirty="0" smtClean="0">
              <a:effectLst/>
              <a:latin typeface="Copperplate Gothic Light" pitchFamily="34" charset="0"/>
            </a:endParaRPr>
          </a:p>
        </p:txBody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es-ES" dirty="0" err="1" smtClean="0">
                <a:effectLst/>
              </a:rPr>
              <a:t>Proximity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to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affected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population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Research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into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old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phenomena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with</a:t>
            </a:r>
            <a:r>
              <a:rPr lang="es-ES" dirty="0" smtClean="0">
                <a:effectLst/>
              </a:rPr>
              <a:t> a new look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For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example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situation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Haitian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children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migrants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Situation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Haitian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women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migrants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smtClean="0">
                <a:effectLst/>
              </a:rPr>
              <a:t>New </a:t>
            </a:r>
            <a:r>
              <a:rPr lang="es-ES" dirty="0" err="1" smtClean="0">
                <a:effectLst/>
              </a:rPr>
              <a:t>opportunities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for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policy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advocacy</a:t>
            </a:r>
            <a:endParaRPr lang="es-E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>
          <a:xfrm>
            <a:off x="765175" y="652463"/>
            <a:ext cx="7612063" cy="14176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s-ES" sz="3600" b="1" dirty="0" err="1" smtClean="0">
                <a:effectLst/>
                <a:latin typeface="Copperplate Gothic Light" pitchFamily="34" charset="0"/>
              </a:rPr>
              <a:t>the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respon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se of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the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two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governments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and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the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two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states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/>
            </a:r>
            <a:br>
              <a:rPr lang="es-ES" sz="3600" b="1" dirty="0" smtClean="0">
                <a:effectLst/>
                <a:latin typeface="Copperplate Gothic Light" pitchFamily="34" charset="0"/>
              </a:rPr>
            </a:br>
            <a:r>
              <a:rPr lang="es-ES" sz="3600" b="1" dirty="0" smtClean="0">
                <a:effectLst/>
                <a:latin typeface="Copperplate Gothic Light" pitchFamily="34" charset="0"/>
              </a:rPr>
              <a:t/>
            </a:r>
            <a:br>
              <a:rPr lang="es-ES" sz="3600" b="1" dirty="0" smtClean="0">
                <a:effectLst/>
                <a:latin typeface="Copperplate Gothic Light" pitchFamily="34" charset="0"/>
              </a:rPr>
            </a:br>
            <a:endParaRPr lang="es-ES" sz="3600" dirty="0" smtClean="0">
              <a:effectLst/>
              <a:latin typeface="Copperplate Gothic Light" pitchFamily="34" charset="0"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/>
            <a:r>
              <a:rPr lang="es-ES" dirty="0" smtClean="0">
                <a:effectLst/>
              </a:rPr>
              <a:t>More </a:t>
            </a:r>
            <a:r>
              <a:rPr lang="es-ES" dirty="0" err="1" smtClean="0">
                <a:effectLst/>
              </a:rPr>
              <a:t>contact</a:t>
            </a:r>
            <a:r>
              <a:rPr lang="es-ES" dirty="0" smtClean="0">
                <a:effectLst/>
              </a:rPr>
              <a:t> at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level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Ministries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for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example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Womens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Ministry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on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both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sides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border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Summits</a:t>
            </a:r>
            <a:r>
              <a:rPr lang="es-ES" dirty="0" smtClean="0">
                <a:effectLst/>
              </a:rPr>
              <a:t> (and role of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DR)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Reactivation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Bilateral </a:t>
            </a:r>
            <a:r>
              <a:rPr lang="es-ES" dirty="0" err="1" smtClean="0">
                <a:effectLst/>
              </a:rPr>
              <a:t>Mixed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Commission</a:t>
            </a:r>
            <a:r>
              <a:rPr lang="es-ES" dirty="0" smtClean="0">
                <a:effectLst/>
              </a:rPr>
              <a:t> BMC</a:t>
            </a:r>
            <a:endParaRPr lang="es-E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 bwMode="auto">
          <a:xfrm>
            <a:off x="765175" y="369888"/>
            <a:ext cx="7612063" cy="1417637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s-ES" sz="3600" b="1" dirty="0" err="1" smtClean="0">
                <a:effectLst/>
                <a:latin typeface="Copperplate Gothic Light" pitchFamily="34" charset="0"/>
              </a:rPr>
              <a:t>Perspectives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to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reinforce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follow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up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by</a:t>
            </a:r>
            <a:r>
              <a:rPr lang="es-ES" sz="3600" b="1" dirty="0" smtClean="0">
                <a:effectLst/>
                <a:latin typeface="Copperplate Gothic Light" pitchFamily="34" charset="0"/>
              </a:rPr>
              <a:t> insular  civil </a:t>
            </a:r>
            <a:r>
              <a:rPr lang="es-ES" sz="3600" b="1" dirty="0" err="1" smtClean="0">
                <a:effectLst/>
                <a:latin typeface="Copperplate Gothic Light" pitchFamily="34" charset="0"/>
              </a:rPr>
              <a:t>society</a:t>
            </a:r>
            <a:r>
              <a:rPr lang="es-ES" sz="3600" dirty="0" smtClean="0">
                <a:effectLst/>
                <a:latin typeface="Copperplate Gothic Light" pitchFamily="34" charset="0"/>
              </a:rPr>
              <a:t/>
            </a:r>
            <a:br>
              <a:rPr lang="es-ES" sz="3600" dirty="0" smtClean="0">
                <a:effectLst/>
                <a:latin typeface="Copperplate Gothic Light" pitchFamily="34" charset="0"/>
              </a:rPr>
            </a:br>
            <a:endParaRPr lang="es-ES" sz="3600" dirty="0" smtClean="0">
              <a:effectLst/>
              <a:latin typeface="Copperplate Gothic Light" pitchFamily="34" charset="0"/>
            </a:endParaRPr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xfrm>
            <a:off x="493713" y="2070100"/>
            <a:ext cx="8185150" cy="41830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7200" indent="-457200"/>
            <a:r>
              <a:rPr lang="es-ES" dirty="0" err="1" smtClean="0">
                <a:effectLst/>
              </a:rPr>
              <a:t>Need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to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continue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to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make</a:t>
            </a:r>
            <a:r>
              <a:rPr lang="es-ES" dirty="0" smtClean="0">
                <a:effectLst/>
              </a:rPr>
              <a:t> more visible as a </a:t>
            </a:r>
            <a:r>
              <a:rPr lang="es-ES" dirty="0" err="1" smtClean="0">
                <a:effectLst/>
              </a:rPr>
              <a:t>robust</a:t>
            </a:r>
            <a:r>
              <a:rPr lang="es-ES" dirty="0" smtClean="0">
                <a:effectLst/>
              </a:rPr>
              <a:t> actor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Challenge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balancing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efforts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on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both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sides</a:t>
            </a:r>
            <a:r>
              <a:rPr lang="es-ES" dirty="0" smtClean="0">
                <a:effectLst/>
              </a:rPr>
              <a:t> of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island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Threats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with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old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phenomena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aggravated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by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earthquake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especially</a:t>
            </a:r>
            <a:r>
              <a:rPr lang="es-ES" dirty="0" smtClean="0">
                <a:effectLst/>
              </a:rPr>
              <a:t> as </a:t>
            </a:r>
            <a:r>
              <a:rPr lang="es-ES" dirty="0" err="1" smtClean="0">
                <a:effectLst/>
              </a:rPr>
              <a:t>regards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women</a:t>
            </a:r>
            <a:r>
              <a:rPr lang="es-ES" dirty="0" smtClean="0">
                <a:effectLst/>
              </a:rPr>
              <a:t>, </a:t>
            </a:r>
            <a:r>
              <a:rPr lang="es-ES" dirty="0" err="1" smtClean="0">
                <a:effectLst/>
              </a:rPr>
              <a:t>boy</a:t>
            </a:r>
            <a:r>
              <a:rPr lang="es-ES" dirty="0" smtClean="0">
                <a:effectLst/>
              </a:rPr>
              <a:t> and </a:t>
            </a:r>
            <a:r>
              <a:rPr lang="es-ES" dirty="0" err="1" smtClean="0">
                <a:effectLst/>
              </a:rPr>
              <a:t>girl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migrants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smtClean="0">
                <a:effectLst/>
              </a:rPr>
              <a:t>New </a:t>
            </a:r>
            <a:r>
              <a:rPr lang="es-ES" dirty="0" err="1" smtClean="0">
                <a:effectLst/>
              </a:rPr>
              <a:t>opportunities</a:t>
            </a:r>
            <a:r>
              <a:rPr lang="es-ES" dirty="0" smtClean="0">
                <a:effectLst/>
              </a:rPr>
              <a:t> as </a:t>
            </a:r>
            <a:r>
              <a:rPr lang="es-ES" dirty="0" err="1" smtClean="0">
                <a:effectLst/>
              </a:rPr>
              <a:t>regards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the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Dominican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authorities</a:t>
            </a:r>
            <a:endParaRPr lang="es-ES" dirty="0" smtClean="0">
              <a:effectLst/>
            </a:endParaRPr>
          </a:p>
          <a:p>
            <a:pPr marL="457200" indent="-457200"/>
            <a:r>
              <a:rPr lang="es-ES" dirty="0" err="1" smtClean="0">
                <a:effectLst/>
              </a:rPr>
              <a:t>Need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to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renew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policy</a:t>
            </a:r>
            <a:r>
              <a:rPr lang="es-ES" dirty="0" smtClean="0">
                <a:effectLst/>
              </a:rPr>
              <a:t> dialogue in </a:t>
            </a:r>
            <a:r>
              <a:rPr lang="es-ES" dirty="0" err="1" smtClean="0">
                <a:effectLst/>
              </a:rPr>
              <a:t>this</a:t>
            </a:r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relation</a:t>
            </a:r>
            <a:r>
              <a:rPr lang="es-ES" dirty="0" smtClean="0">
                <a:effectLst/>
              </a:rPr>
              <a:t>.</a:t>
            </a:r>
            <a:endParaRPr lang="es-ES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 bwMode="auto">
          <a:xfrm>
            <a:off x="765175" y="4733925"/>
            <a:ext cx="7612063" cy="141763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s-ES" sz="2800" dirty="0" err="1" smtClean="0">
                <a:solidFill>
                  <a:schemeClr val="accent1"/>
                </a:solidFill>
                <a:effectLst/>
                <a:latin typeface="Copperplate Gothic Light" pitchFamily="34" charset="0"/>
              </a:rPr>
              <a:t>Thank</a:t>
            </a:r>
            <a:r>
              <a:rPr lang="es-ES" sz="2800" dirty="0" smtClean="0">
                <a:solidFill>
                  <a:schemeClr val="accent1"/>
                </a:solidFill>
                <a:effectLst/>
                <a:latin typeface="Copperplate Gothic Light" pitchFamily="34" charset="0"/>
              </a:rPr>
              <a:t> </a:t>
            </a:r>
            <a:r>
              <a:rPr lang="es-ES" sz="2800" dirty="0" err="1" smtClean="0">
                <a:solidFill>
                  <a:schemeClr val="accent1"/>
                </a:solidFill>
                <a:effectLst/>
                <a:latin typeface="Copperplate Gothic Light" pitchFamily="34" charset="0"/>
              </a:rPr>
              <a:t>you</a:t>
            </a:r>
            <a:r>
              <a:rPr lang="es-ES" sz="2800" dirty="0" smtClean="0">
                <a:solidFill>
                  <a:schemeClr val="accent1"/>
                </a:solidFill>
                <a:effectLst/>
                <a:latin typeface="Copperplate Gothic Light" pitchFamily="34" charset="0"/>
              </a:rPr>
              <a:t/>
            </a:r>
            <a:br>
              <a:rPr lang="es-ES" sz="2800" dirty="0" smtClean="0">
                <a:solidFill>
                  <a:schemeClr val="accent1"/>
                </a:solidFill>
                <a:effectLst/>
                <a:latin typeface="Copperplate Gothic Light" pitchFamily="34" charset="0"/>
              </a:rPr>
            </a:br>
            <a:r>
              <a:rPr lang="es-ES" sz="2800" dirty="0" err="1" smtClean="0">
                <a:solidFill>
                  <a:schemeClr val="accent1"/>
                </a:solidFill>
                <a:effectLst/>
                <a:latin typeface="Copperplate Gothic Light" pitchFamily="34" charset="0"/>
              </a:rPr>
              <a:t>Bridget</a:t>
            </a:r>
            <a:r>
              <a:rPr lang="es-ES" sz="2800" dirty="0" smtClean="0">
                <a:solidFill>
                  <a:schemeClr val="accent1"/>
                </a:solidFill>
                <a:effectLst/>
                <a:latin typeface="Copperplate Gothic Light" pitchFamily="34" charset="0"/>
              </a:rPr>
              <a:t> </a:t>
            </a:r>
            <a:r>
              <a:rPr lang="es-ES" sz="2800" dirty="0" err="1" smtClean="0">
                <a:solidFill>
                  <a:schemeClr val="accent1"/>
                </a:solidFill>
                <a:effectLst/>
                <a:latin typeface="Copperplate Gothic Light" pitchFamily="34" charset="0"/>
              </a:rPr>
              <a:t>Wooding</a:t>
            </a:r>
            <a:r>
              <a:rPr lang="es-ES" sz="2800" dirty="0" smtClean="0">
                <a:solidFill>
                  <a:schemeClr val="accent1"/>
                </a:solidFill>
                <a:effectLst/>
                <a:latin typeface="Copperplate Gothic Light" pitchFamily="34" charset="0"/>
              </a:rPr>
              <a:t/>
            </a:r>
            <a:br>
              <a:rPr lang="es-ES" sz="2800" dirty="0" smtClean="0">
                <a:solidFill>
                  <a:schemeClr val="accent1"/>
                </a:solidFill>
                <a:effectLst/>
                <a:latin typeface="Copperplate Gothic Light" pitchFamily="34" charset="0"/>
              </a:rPr>
            </a:br>
            <a:r>
              <a:rPr lang="es-ES" sz="2800" dirty="0" smtClean="0">
                <a:solidFill>
                  <a:schemeClr val="accent1"/>
                </a:solidFill>
                <a:effectLst/>
                <a:latin typeface="Copperplate Gothic Light" pitchFamily="34" charset="0"/>
              </a:rPr>
              <a:t>bridget.wooding@gmail.com</a:t>
            </a:r>
          </a:p>
        </p:txBody>
      </p:sp>
      <p:pic>
        <p:nvPicPr>
          <p:cNvPr id="79876" name="Content Placeholder 3" descr="IMG_9632.jp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 l="-10597" r="-10597"/>
          <a:stretch>
            <a:fillRect/>
          </a:stretch>
        </p:blipFill>
        <p:spPr bwMode="auto">
          <a:xfrm rot="21301828">
            <a:off x="1508125" y="1143000"/>
            <a:ext cx="6046788" cy="325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177</TotalTime>
  <Words>338</Words>
  <Application>Microsoft Office PowerPoint</Application>
  <PresentationFormat>Affichage à l'écran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Book Antiqua</vt:lpstr>
      <vt:lpstr>Arial</vt:lpstr>
      <vt:lpstr>Wingdings 2</vt:lpstr>
      <vt:lpstr>Calibri</vt:lpstr>
      <vt:lpstr>Copperplate Gothic Light</vt:lpstr>
      <vt:lpstr>Habitat</vt:lpstr>
      <vt:lpstr>“New challenges for the mobility of haitian women to the dominican republic following the earthquake in haiti”  Bridget Wooding, Observatory caribbean migrants,  cies unibe, FLACSO - RD </vt:lpstr>
      <vt:lpstr>Introduction </vt:lpstr>
      <vt:lpstr> forced migration and Haiti </vt:lpstr>
      <vt:lpstr>New challenges after the earthquaKE </vt:lpstr>
      <vt:lpstr>The response of key actors: international community </vt:lpstr>
      <vt:lpstr>The  response of key actors:  civil society </vt:lpstr>
      <vt:lpstr>the respon se of the two governments and the two states  </vt:lpstr>
      <vt:lpstr>Perspectives  to reinforce follow up by insular  civil society </vt:lpstr>
      <vt:lpstr>Thank you Bridget Wooding bridget.wooding@gmail.com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Lina Abirafeh</dc:creator>
  <cp:lastModifiedBy>Marion</cp:lastModifiedBy>
  <cp:revision>19</cp:revision>
  <dcterms:created xsi:type="dcterms:W3CDTF">2010-04-30T10:28:04Z</dcterms:created>
  <dcterms:modified xsi:type="dcterms:W3CDTF">2011-05-03T20:08:00Z</dcterms:modified>
</cp:coreProperties>
</file>