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83" r:id="rId4"/>
    <p:sldId id="284" r:id="rId5"/>
    <p:sldId id="287" r:id="rId6"/>
    <p:sldId id="285" r:id="rId7"/>
    <p:sldId id="288" r:id="rId8"/>
    <p:sldId id="289" r:id="rId9"/>
    <p:sldId id="258" r:id="rId10"/>
    <p:sldId id="259" r:id="rId11"/>
    <p:sldId id="261" r:id="rId12"/>
    <p:sldId id="262" r:id="rId13"/>
    <p:sldId id="272" r:id="rId14"/>
    <p:sldId id="274" r:id="rId15"/>
    <p:sldId id="263" r:id="rId16"/>
    <p:sldId id="275" r:id="rId17"/>
    <p:sldId id="264" r:id="rId18"/>
    <p:sldId id="290" r:id="rId19"/>
    <p:sldId id="291" r:id="rId20"/>
    <p:sldId id="292" r:id="rId21"/>
    <p:sldId id="293"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 HOPKINS" initials="JH"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F2F1"/>
          </a:solidFill>
        </a:fill>
      </a:tcStyle>
    </a:wholeTbl>
    <a:band2H>
      <a:tcTxStyle/>
      <a:tcStyle>
        <a:tcBdr/>
        <a:fill>
          <a:solidFill>
            <a:srgbClr val="E6F9F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963" autoAdjust="0"/>
  </p:normalViewPr>
  <p:slideViewPr>
    <p:cSldViewPr snapToGrid="0" snapToObjects="1">
      <p:cViewPr>
        <p:scale>
          <a:sx n="81" d="100"/>
          <a:sy n="81" d="100"/>
        </p:scale>
        <p:origin x="-80" y="-19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55" d="100"/>
          <a:sy n="55" d="100"/>
        </p:scale>
        <p:origin x="1656" y="9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commentAuthors" Target="commentAuthor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8E620E-DF0A-4046-8BEE-01F7E2ED4AE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27B21AD3-2ABD-4E64-B6C4-3CD654A857D1}">
      <dgm:prSet phldrT="[Text]" custT="1"/>
      <dgm:spPr/>
      <dgm:t>
        <a:bodyPr/>
        <a:lstStyle/>
        <a:p>
          <a:pPr algn="ctr" defTabSz="457200" rtl="0" eaLnBrk="0" fontAlgn="base" hangingPunct="0">
            <a:spcBef>
              <a:spcPct val="0"/>
            </a:spcBef>
            <a:spcAft>
              <a:spcPct val="0"/>
            </a:spcAft>
          </a:pPr>
          <a:r>
            <a:rPr lang="en-GB" altLang="en-US" sz="2200" kern="1200" dirty="0" smtClean="0">
              <a:solidFill>
                <a:schemeClr val="tx1"/>
              </a:solidFill>
              <a:latin typeface="Arial" panose="020B0604020202020204" pitchFamily="34" charset="0"/>
              <a:ea typeface="+mn-ea"/>
              <a:cs typeface="+mn-cs"/>
            </a:rPr>
            <a:t>Dedicated training + networking</a:t>
          </a:r>
          <a:endParaRPr lang="en-US" sz="2200" kern="1200" dirty="0">
            <a:solidFill>
              <a:schemeClr val="tx1"/>
            </a:solidFill>
            <a:latin typeface="Arial" panose="020B0604020202020204" pitchFamily="34" charset="0"/>
            <a:ea typeface="+mn-ea"/>
            <a:cs typeface="+mn-cs"/>
          </a:endParaRPr>
        </a:p>
      </dgm:t>
    </dgm:pt>
    <dgm:pt modelId="{6EF673DA-7A86-4AD5-A405-CA8041780777}" type="parTrans" cxnId="{ED7CC95A-F1BC-4B88-AB97-69BEA6D7B15B}">
      <dgm:prSet/>
      <dgm:spPr/>
      <dgm:t>
        <a:bodyPr/>
        <a:lstStyle/>
        <a:p>
          <a:endParaRPr lang="en-US"/>
        </a:p>
      </dgm:t>
    </dgm:pt>
    <dgm:pt modelId="{68C02A15-1B3A-44EB-82B7-A39E9941B019}" type="sibTrans" cxnId="{ED7CC95A-F1BC-4B88-AB97-69BEA6D7B15B}">
      <dgm:prSet/>
      <dgm:spPr>
        <a:solidFill>
          <a:schemeClr val="accent1">
            <a:lumMod val="60000"/>
            <a:lumOff val="40000"/>
          </a:schemeClr>
        </a:solidFill>
      </dgm:spPr>
      <dgm:t>
        <a:bodyPr/>
        <a:lstStyle/>
        <a:p>
          <a:endParaRPr lang="en-US"/>
        </a:p>
      </dgm:t>
    </dgm:pt>
    <dgm:pt modelId="{10CE7B3C-54A7-4AE1-9F60-4386C4738236}">
      <dgm:prSet phldrT="[Text]" custT="1"/>
      <dgm:spPr/>
      <dgm:t>
        <a:bodyPr/>
        <a:lstStyle/>
        <a:p>
          <a:r>
            <a:rPr lang="en-US" altLang="en-US" sz="2200" b="0" noProof="0" dirty="0" smtClean="0">
              <a:solidFill>
                <a:schemeClr val="tx1"/>
              </a:solidFill>
            </a:rPr>
            <a:t>Individualized advisory services</a:t>
          </a:r>
          <a:endParaRPr lang="en-US" sz="2200" noProof="0" dirty="0"/>
        </a:p>
      </dgm:t>
    </dgm:pt>
    <dgm:pt modelId="{80EFD724-F79A-45E3-AF9C-851985F5DA77}" type="parTrans" cxnId="{6A4949DD-8609-47B7-9F86-28E7C71C560D}">
      <dgm:prSet/>
      <dgm:spPr/>
      <dgm:t>
        <a:bodyPr/>
        <a:lstStyle/>
        <a:p>
          <a:endParaRPr lang="en-US"/>
        </a:p>
      </dgm:t>
    </dgm:pt>
    <dgm:pt modelId="{708FC56A-2E19-4EB6-8D76-778300E1648F}" type="sibTrans" cxnId="{6A4949DD-8609-47B7-9F86-28E7C71C560D}">
      <dgm:prSet/>
      <dgm:spPr>
        <a:solidFill>
          <a:schemeClr val="accent1">
            <a:lumMod val="60000"/>
            <a:lumOff val="40000"/>
          </a:schemeClr>
        </a:solidFill>
        <a:ln>
          <a:noFill/>
        </a:ln>
      </dgm:spPr>
      <dgm:t>
        <a:bodyPr/>
        <a:lstStyle/>
        <a:p>
          <a:endParaRPr lang="en-US"/>
        </a:p>
      </dgm:t>
    </dgm:pt>
    <dgm:pt modelId="{1F28D532-7625-4D2E-9D40-7C0C3F2AB7DA}" type="pres">
      <dgm:prSet presAssocID="{948E620E-DF0A-4046-8BEE-01F7E2ED4AE4}" presName="cycle" presStyleCnt="0">
        <dgm:presLayoutVars>
          <dgm:dir/>
          <dgm:resizeHandles val="exact"/>
        </dgm:presLayoutVars>
      </dgm:prSet>
      <dgm:spPr/>
      <dgm:t>
        <a:bodyPr/>
        <a:lstStyle/>
        <a:p>
          <a:endParaRPr lang="en-US"/>
        </a:p>
      </dgm:t>
    </dgm:pt>
    <dgm:pt modelId="{672E3C0D-7EF4-4D40-8621-8772406BB98F}" type="pres">
      <dgm:prSet presAssocID="{27B21AD3-2ABD-4E64-B6C4-3CD654A857D1}" presName="dummy" presStyleCnt="0"/>
      <dgm:spPr/>
    </dgm:pt>
    <dgm:pt modelId="{A49ADA46-9BBF-4B6A-B235-1E8D7916E696}" type="pres">
      <dgm:prSet presAssocID="{27B21AD3-2ABD-4E64-B6C4-3CD654A857D1}" presName="node" presStyleLbl="revTx" presStyleIdx="0" presStyleCnt="2" custScaleX="98736" custScaleY="86356" custRadScaleRad="100782" custRadScaleInc="4131">
        <dgm:presLayoutVars>
          <dgm:bulletEnabled val="1"/>
        </dgm:presLayoutVars>
      </dgm:prSet>
      <dgm:spPr/>
      <dgm:t>
        <a:bodyPr/>
        <a:lstStyle/>
        <a:p>
          <a:endParaRPr lang="en-US"/>
        </a:p>
      </dgm:t>
    </dgm:pt>
    <dgm:pt modelId="{4DF49480-34F3-4B6B-B6AF-8DCB3AA21B5C}" type="pres">
      <dgm:prSet presAssocID="{68C02A15-1B3A-44EB-82B7-A39E9941B019}" presName="sibTrans" presStyleLbl="node1" presStyleIdx="0" presStyleCnt="2" custScaleX="160242" custScaleY="123599" custLinFactNeighborX="-2757" custLinFactNeighborY="-15074"/>
      <dgm:spPr/>
      <dgm:t>
        <a:bodyPr/>
        <a:lstStyle/>
        <a:p>
          <a:endParaRPr lang="en-US"/>
        </a:p>
      </dgm:t>
    </dgm:pt>
    <dgm:pt modelId="{1DEE05F1-4D31-4119-8026-A62D10E2AC28}" type="pres">
      <dgm:prSet presAssocID="{10CE7B3C-54A7-4AE1-9F60-4386C4738236}" presName="dummy" presStyleCnt="0"/>
      <dgm:spPr/>
    </dgm:pt>
    <dgm:pt modelId="{F104551A-7E32-4FCA-B509-F0ABA7EB81FF}" type="pres">
      <dgm:prSet presAssocID="{10CE7B3C-54A7-4AE1-9F60-4386C4738236}" presName="node" presStyleLbl="revTx" presStyleIdx="1" presStyleCnt="2" custScaleX="156396" custRadScaleRad="118470" custRadScaleInc="-7221">
        <dgm:presLayoutVars>
          <dgm:bulletEnabled val="1"/>
        </dgm:presLayoutVars>
      </dgm:prSet>
      <dgm:spPr/>
      <dgm:t>
        <a:bodyPr/>
        <a:lstStyle/>
        <a:p>
          <a:endParaRPr lang="en-US"/>
        </a:p>
      </dgm:t>
    </dgm:pt>
    <dgm:pt modelId="{508CB605-296D-44D5-9DD0-DA0B293DB1EB}" type="pres">
      <dgm:prSet presAssocID="{708FC56A-2E19-4EB6-8D76-778300E1648F}" presName="sibTrans" presStyleLbl="node1" presStyleIdx="1" presStyleCnt="2" custScaleX="130710" custScaleY="105756" custLinFactNeighborX="-402" custLinFactNeighborY="2899"/>
      <dgm:spPr/>
      <dgm:t>
        <a:bodyPr/>
        <a:lstStyle/>
        <a:p>
          <a:endParaRPr lang="en-US"/>
        </a:p>
      </dgm:t>
    </dgm:pt>
  </dgm:ptLst>
  <dgm:cxnLst>
    <dgm:cxn modelId="{6A4949DD-8609-47B7-9F86-28E7C71C560D}" srcId="{948E620E-DF0A-4046-8BEE-01F7E2ED4AE4}" destId="{10CE7B3C-54A7-4AE1-9F60-4386C4738236}" srcOrd="1" destOrd="0" parTransId="{80EFD724-F79A-45E3-AF9C-851985F5DA77}" sibTransId="{708FC56A-2E19-4EB6-8D76-778300E1648F}"/>
    <dgm:cxn modelId="{1033992D-3AD2-4E11-9565-BDBEE3D1C24C}" type="presOf" srcId="{10CE7B3C-54A7-4AE1-9F60-4386C4738236}" destId="{F104551A-7E32-4FCA-B509-F0ABA7EB81FF}" srcOrd="0" destOrd="0" presId="urn:microsoft.com/office/officeart/2005/8/layout/cycle1"/>
    <dgm:cxn modelId="{2250DE96-B6E5-452B-A4D1-9EC79FD7A71F}" type="presOf" srcId="{27B21AD3-2ABD-4E64-B6C4-3CD654A857D1}" destId="{A49ADA46-9BBF-4B6A-B235-1E8D7916E696}" srcOrd="0" destOrd="0" presId="urn:microsoft.com/office/officeart/2005/8/layout/cycle1"/>
    <dgm:cxn modelId="{ED7CC95A-F1BC-4B88-AB97-69BEA6D7B15B}" srcId="{948E620E-DF0A-4046-8BEE-01F7E2ED4AE4}" destId="{27B21AD3-2ABD-4E64-B6C4-3CD654A857D1}" srcOrd="0" destOrd="0" parTransId="{6EF673DA-7A86-4AD5-A405-CA8041780777}" sibTransId="{68C02A15-1B3A-44EB-82B7-A39E9941B019}"/>
    <dgm:cxn modelId="{D0B6B9BA-5933-452D-B92D-E10FDA83A1C6}" type="presOf" srcId="{708FC56A-2E19-4EB6-8D76-778300E1648F}" destId="{508CB605-296D-44D5-9DD0-DA0B293DB1EB}" srcOrd="0" destOrd="0" presId="urn:microsoft.com/office/officeart/2005/8/layout/cycle1"/>
    <dgm:cxn modelId="{328F6511-D3F7-495E-8CF1-77BF5B918699}" type="presOf" srcId="{68C02A15-1B3A-44EB-82B7-A39E9941B019}" destId="{4DF49480-34F3-4B6B-B6AF-8DCB3AA21B5C}" srcOrd="0" destOrd="0" presId="urn:microsoft.com/office/officeart/2005/8/layout/cycle1"/>
    <dgm:cxn modelId="{EBD79336-4B03-4F7A-8E05-F1B0B2AD7FD2}" type="presOf" srcId="{948E620E-DF0A-4046-8BEE-01F7E2ED4AE4}" destId="{1F28D532-7625-4D2E-9D40-7C0C3F2AB7DA}" srcOrd="0" destOrd="0" presId="urn:microsoft.com/office/officeart/2005/8/layout/cycle1"/>
    <dgm:cxn modelId="{42B9CBD2-BA70-44BA-8BC2-AF4CB82625EE}" type="presParOf" srcId="{1F28D532-7625-4D2E-9D40-7C0C3F2AB7DA}" destId="{672E3C0D-7EF4-4D40-8621-8772406BB98F}" srcOrd="0" destOrd="0" presId="urn:microsoft.com/office/officeart/2005/8/layout/cycle1"/>
    <dgm:cxn modelId="{3DAFCB27-5033-4E37-B87B-A8DE6F0B3AB3}" type="presParOf" srcId="{1F28D532-7625-4D2E-9D40-7C0C3F2AB7DA}" destId="{A49ADA46-9BBF-4B6A-B235-1E8D7916E696}" srcOrd="1" destOrd="0" presId="urn:microsoft.com/office/officeart/2005/8/layout/cycle1"/>
    <dgm:cxn modelId="{E7CDC69F-E011-43D1-82BD-E110CD568F09}" type="presParOf" srcId="{1F28D532-7625-4D2E-9D40-7C0C3F2AB7DA}" destId="{4DF49480-34F3-4B6B-B6AF-8DCB3AA21B5C}" srcOrd="2" destOrd="0" presId="urn:microsoft.com/office/officeart/2005/8/layout/cycle1"/>
    <dgm:cxn modelId="{F412810D-D097-4214-A824-6F0BF315C752}" type="presParOf" srcId="{1F28D532-7625-4D2E-9D40-7C0C3F2AB7DA}" destId="{1DEE05F1-4D31-4119-8026-A62D10E2AC28}" srcOrd="3" destOrd="0" presId="urn:microsoft.com/office/officeart/2005/8/layout/cycle1"/>
    <dgm:cxn modelId="{38006DD2-D1AE-411A-85A7-1B6E84189159}" type="presParOf" srcId="{1F28D532-7625-4D2E-9D40-7C0C3F2AB7DA}" destId="{F104551A-7E32-4FCA-B509-F0ABA7EB81FF}" srcOrd="4" destOrd="0" presId="urn:microsoft.com/office/officeart/2005/8/layout/cycle1"/>
    <dgm:cxn modelId="{A88B43E8-278D-4FAC-A649-4B73A91CF291}" type="presParOf" srcId="{1F28D532-7625-4D2E-9D40-7C0C3F2AB7DA}" destId="{508CB605-296D-44D5-9DD0-DA0B293DB1EB}" srcOrd="5"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ADA46-9BBF-4B6A-B235-1E8D7916E696}">
      <dsp:nvSpPr>
        <dsp:cNvPr id="0" name=""/>
        <dsp:cNvSpPr/>
      </dsp:nvSpPr>
      <dsp:spPr>
        <a:xfrm>
          <a:off x="3586839" y="1108873"/>
          <a:ext cx="1735518" cy="1517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457200" rtl="0" eaLnBrk="0" fontAlgn="base" hangingPunct="0">
            <a:lnSpc>
              <a:spcPct val="90000"/>
            </a:lnSpc>
            <a:spcBef>
              <a:spcPct val="0"/>
            </a:spcBef>
            <a:spcAft>
              <a:spcPct val="0"/>
            </a:spcAft>
          </a:pPr>
          <a:r>
            <a:rPr lang="en-GB" altLang="en-US" sz="2200" kern="1200" dirty="0" smtClean="0">
              <a:solidFill>
                <a:schemeClr val="tx1"/>
              </a:solidFill>
              <a:latin typeface="Arial" panose="020B0604020202020204" pitchFamily="34" charset="0"/>
              <a:ea typeface="+mn-ea"/>
              <a:cs typeface="+mn-cs"/>
            </a:rPr>
            <a:t>Dedicated training + networking</a:t>
          </a:r>
          <a:endParaRPr lang="en-US" sz="2200" kern="1200" dirty="0">
            <a:solidFill>
              <a:schemeClr val="tx1"/>
            </a:solidFill>
            <a:latin typeface="Arial" panose="020B0604020202020204" pitchFamily="34" charset="0"/>
            <a:ea typeface="+mn-ea"/>
            <a:cs typeface="+mn-cs"/>
          </a:endParaRPr>
        </a:p>
      </dsp:txBody>
      <dsp:txXfrm>
        <a:off x="3586839" y="1108873"/>
        <a:ext cx="1735518" cy="1517910"/>
      </dsp:txXfrm>
    </dsp:sp>
    <dsp:sp modelId="{4DF49480-34F3-4B6B-B6AF-8DCB3AA21B5C}">
      <dsp:nvSpPr>
        <dsp:cNvPr id="0" name=""/>
        <dsp:cNvSpPr/>
      </dsp:nvSpPr>
      <dsp:spPr>
        <a:xfrm>
          <a:off x="-89531" y="-767460"/>
          <a:ext cx="5788855" cy="4465101"/>
        </a:xfrm>
        <a:prstGeom prst="circularArrow">
          <a:avLst>
            <a:gd name="adj1" fmla="val 9488"/>
            <a:gd name="adj2" fmla="val 685424"/>
            <a:gd name="adj3" fmla="val 8073093"/>
            <a:gd name="adj4" fmla="val 1528321"/>
            <a:gd name="adj5" fmla="val 11069"/>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04551A-7E32-4FCA-B509-F0ABA7EB81FF}">
      <dsp:nvSpPr>
        <dsp:cNvPr id="0" name=""/>
        <dsp:cNvSpPr/>
      </dsp:nvSpPr>
      <dsp:spPr>
        <a:xfrm>
          <a:off x="0" y="1054847"/>
          <a:ext cx="2749028" cy="1757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altLang="en-US" sz="2200" b="0" kern="1200" noProof="0" dirty="0" smtClean="0">
              <a:solidFill>
                <a:schemeClr val="tx1"/>
              </a:solidFill>
            </a:rPr>
            <a:t>Individualized advisory services</a:t>
          </a:r>
          <a:endParaRPr lang="en-US" sz="2200" kern="1200" noProof="0" dirty="0"/>
        </a:p>
      </dsp:txBody>
      <dsp:txXfrm>
        <a:off x="0" y="1054847"/>
        <a:ext cx="2749028" cy="1757736"/>
      </dsp:txXfrm>
    </dsp:sp>
    <dsp:sp modelId="{508CB605-296D-44D5-9DD0-DA0B293DB1EB}">
      <dsp:nvSpPr>
        <dsp:cNvPr id="0" name=""/>
        <dsp:cNvSpPr/>
      </dsp:nvSpPr>
      <dsp:spPr>
        <a:xfrm>
          <a:off x="529826" y="-275871"/>
          <a:ext cx="4721991" cy="3820510"/>
        </a:xfrm>
        <a:prstGeom prst="circularArrow">
          <a:avLst>
            <a:gd name="adj1" fmla="val 9488"/>
            <a:gd name="adj2" fmla="val 685424"/>
            <a:gd name="adj3" fmla="val 19891472"/>
            <a:gd name="adj4" fmla="val 11959350"/>
            <a:gd name="adj5" fmla="val 11069"/>
          </a:avLst>
        </a:prstGeom>
        <a:solidFill>
          <a:schemeClr val="accent1">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5" name="Shape 45"/>
          <p:cNvSpPr>
            <a:spLocks noGrp="1" noRot="1" noChangeAspect="1"/>
          </p:cNvSpPr>
          <p:nvPr>
            <p:ph type="sldImg"/>
          </p:nvPr>
        </p:nvSpPr>
        <p:spPr>
          <a:xfrm>
            <a:off x="1143000" y="685800"/>
            <a:ext cx="4572000" cy="3429000"/>
          </a:xfrm>
          <a:prstGeom prst="rect">
            <a:avLst/>
          </a:prstGeom>
        </p:spPr>
        <p:txBody>
          <a:bodyPr/>
          <a:lstStyle/>
          <a:p>
            <a:endParaRPr/>
          </a:p>
        </p:txBody>
      </p:sp>
      <p:sp>
        <p:nvSpPr>
          <p:cNvPr id="46" name="Shape 4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638226483"/>
      </p:ext>
    </p:extLst>
  </p:cSld>
  <p:clrMap bg1="lt1" tx1="dk1" bg2="lt2" tx2="dk2" accent1="accent1" accent2="accent2" accent3="accent3" accent4="accent4" accent5="accent5" accent6="accent6" hlink="hlink" folHlink="folHlink"/>
  <p:notesStyle>
    <a:lvl1pPr defTabSz="457200" latinLnBrk="0">
      <a:spcBef>
        <a:spcPts val="400"/>
      </a:spcBef>
      <a:defRPr sz="1200">
        <a:latin typeface="+mn-lt"/>
        <a:ea typeface="+mn-ea"/>
        <a:cs typeface="+mn-cs"/>
        <a:sym typeface="Calibri"/>
      </a:defRPr>
    </a:lvl1pPr>
    <a:lvl2pPr indent="228600" defTabSz="457200" latinLnBrk="0">
      <a:spcBef>
        <a:spcPts val="400"/>
      </a:spcBef>
      <a:defRPr sz="1200">
        <a:latin typeface="+mn-lt"/>
        <a:ea typeface="+mn-ea"/>
        <a:cs typeface="+mn-cs"/>
        <a:sym typeface="Calibri"/>
      </a:defRPr>
    </a:lvl2pPr>
    <a:lvl3pPr indent="457200" defTabSz="457200" latinLnBrk="0">
      <a:spcBef>
        <a:spcPts val="400"/>
      </a:spcBef>
      <a:defRPr sz="1200">
        <a:latin typeface="+mn-lt"/>
        <a:ea typeface="+mn-ea"/>
        <a:cs typeface="+mn-cs"/>
        <a:sym typeface="Calibri"/>
      </a:defRPr>
    </a:lvl3pPr>
    <a:lvl4pPr indent="685800" defTabSz="457200" latinLnBrk="0">
      <a:spcBef>
        <a:spcPts val="400"/>
      </a:spcBef>
      <a:defRPr sz="1200">
        <a:latin typeface="+mn-lt"/>
        <a:ea typeface="+mn-ea"/>
        <a:cs typeface="+mn-cs"/>
        <a:sym typeface="Calibri"/>
      </a:defRPr>
    </a:lvl4pPr>
    <a:lvl5pPr indent="914400" defTabSz="457200" latinLnBrk="0">
      <a:spcBef>
        <a:spcPts val="400"/>
      </a:spcBef>
      <a:defRPr sz="1200">
        <a:latin typeface="+mn-lt"/>
        <a:ea typeface="+mn-ea"/>
        <a:cs typeface="+mn-cs"/>
        <a:sym typeface="Calibri"/>
      </a:defRPr>
    </a:lvl5pPr>
    <a:lvl6pPr indent="1143000" defTabSz="457200" latinLnBrk="0">
      <a:spcBef>
        <a:spcPts val="400"/>
      </a:spcBef>
      <a:defRPr sz="1200">
        <a:latin typeface="+mn-lt"/>
        <a:ea typeface="+mn-ea"/>
        <a:cs typeface="+mn-cs"/>
        <a:sym typeface="Calibri"/>
      </a:defRPr>
    </a:lvl6pPr>
    <a:lvl7pPr indent="1371600" defTabSz="457200" latinLnBrk="0">
      <a:spcBef>
        <a:spcPts val="400"/>
      </a:spcBef>
      <a:defRPr sz="1200">
        <a:latin typeface="+mn-lt"/>
        <a:ea typeface="+mn-ea"/>
        <a:cs typeface="+mn-cs"/>
        <a:sym typeface="Calibri"/>
      </a:defRPr>
    </a:lvl7pPr>
    <a:lvl8pPr indent="1600200" defTabSz="457200" latinLnBrk="0">
      <a:spcBef>
        <a:spcPts val="400"/>
      </a:spcBef>
      <a:defRPr sz="1200">
        <a:latin typeface="+mn-lt"/>
        <a:ea typeface="+mn-ea"/>
        <a:cs typeface="+mn-cs"/>
        <a:sym typeface="Calibri"/>
      </a:defRPr>
    </a:lvl8pPr>
    <a:lvl9pPr indent="1828800" defTabSz="4572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Tree>
    <p:extLst>
      <p:ext uri="{BB962C8B-B14F-4D97-AF65-F5344CB8AC3E}">
        <p14:creationId xmlns:p14="http://schemas.microsoft.com/office/powerpoint/2010/main" val="522566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hape 75"/>
          <p:cNvSpPr>
            <a:spLocks noGrp="1" noRot="1" noChangeAspect="1"/>
          </p:cNvSpPr>
          <p:nvPr>
            <p:ph type="sldImg"/>
          </p:nvPr>
        </p:nvSpPr>
        <p:spPr>
          <a:prstGeom prst="rect">
            <a:avLst/>
          </a:prstGeom>
        </p:spPr>
        <p:txBody>
          <a:bodyPr/>
          <a:lstStyle/>
          <a:p>
            <a:endParaRPr/>
          </a:p>
        </p:txBody>
      </p:sp>
      <p:sp>
        <p:nvSpPr>
          <p:cNvPr id="76" name="Shape 76"/>
          <p:cNvSpPr>
            <a:spLocks noGrp="1"/>
          </p:cNvSpPr>
          <p:nvPr>
            <p:ph type="body" sz="quarter" idx="1"/>
          </p:nvPr>
        </p:nvSpPr>
        <p:spPr>
          <a:prstGeom prst="rect">
            <a:avLst/>
          </a:prstGeom>
        </p:spPr>
        <p:txBody>
          <a:bodyPr/>
          <a:lstStyle/>
          <a:p>
            <a:pPr marL="0" lvl="1" indent="0">
              <a:buFont typeface="Wingdings" charset="0"/>
              <a:buNone/>
            </a:pPr>
            <a:r>
              <a:rPr lang="en-US" dirty="0" smtClean="0">
                <a:latin typeface="Arial" charset="0"/>
              </a:rPr>
              <a:t>We are looking</a:t>
            </a:r>
            <a:r>
              <a:rPr lang="en-US" baseline="0" dirty="0" smtClean="0">
                <a:latin typeface="Arial" charset="0"/>
              </a:rPr>
              <a:t> at:</a:t>
            </a:r>
            <a:endParaRPr lang="en-US" dirty="0" smtClean="0">
              <a:latin typeface="Arial" charset="0"/>
            </a:endParaRPr>
          </a:p>
          <a:p>
            <a:pPr marL="444500" lvl="1" indent="-457200">
              <a:buFont typeface="Wingdings" charset="0"/>
              <a:buChar char="ü"/>
            </a:pPr>
            <a:r>
              <a:rPr lang="en-US" dirty="0" err="1" smtClean="0">
                <a:latin typeface="Arial" charset="0"/>
              </a:rPr>
              <a:t>programme</a:t>
            </a:r>
            <a:r>
              <a:rPr lang="en-US" dirty="0" smtClean="0">
                <a:latin typeface="Arial" charset="0"/>
              </a:rPr>
              <a:t> efficiency: Has the </a:t>
            </a:r>
            <a:r>
              <a:rPr lang="en-US" dirty="0" err="1" smtClean="0">
                <a:latin typeface="Arial" charset="0"/>
              </a:rPr>
              <a:t>programme</a:t>
            </a:r>
            <a:r>
              <a:rPr lang="en-US" dirty="0" smtClean="0">
                <a:latin typeface="Arial" charset="0"/>
              </a:rPr>
              <a:t> achieved what has set out to do? and </a:t>
            </a:r>
          </a:p>
          <a:p>
            <a:pPr marL="444500" lvl="1" indent="-457200">
              <a:buFont typeface="Wingdings" charset="0"/>
              <a:buChar char="ü"/>
            </a:pPr>
            <a:r>
              <a:rPr lang="en-US" dirty="0" err="1" smtClean="0">
                <a:latin typeface="Arial" charset="0"/>
              </a:rPr>
              <a:t>programme</a:t>
            </a:r>
            <a:r>
              <a:rPr lang="en-US" dirty="0" smtClean="0">
                <a:latin typeface="Arial" charset="0"/>
              </a:rPr>
              <a:t> relevance: What has been its added value in the country context and in the regional/ international context</a:t>
            </a:r>
          </a:p>
          <a:p>
            <a:endParaRPr lang="en-AU" dirty="0" smtClean="0"/>
          </a:p>
          <a:p>
            <a:r>
              <a:rPr lang="en-AU" dirty="0" smtClean="0"/>
              <a:t>Background info</a:t>
            </a:r>
            <a:r>
              <a:rPr lang="en-AU" baseline="0" dirty="0" smtClean="0"/>
              <a:t> on </a:t>
            </a:r>
            <a:r>
              <a:rPr dirty="0" smtClean="0"/>
              <a:t>country projects</a:t>
            </a:r>
            <a:r>
              <a:rPr lang="en-AU" sz="1000" dirty="0" smtClean="0"/>
              <a:t>:</a:t>
            </a:r>
            <a:endParaRPr sz="1600" dirty="0"/>
          </a:p>
          <a:p>
            <a:pPr marL="171450" lvl="1" indent="-171450">
              <a:buFont typeface="Arial"/>
              <a:buChar char="•"/>
              <a:defRPr b="1"/>
            </a:pPr>
            <a:r>
              <a:rPr dirty="0"/>
              <a:t>PALOP (2016)</a:t>
            </a:r>
            <a:r>
              <a:rPr b="0" dirty="0"/>
              <a:t> – capacity-building programme in Portuguese-speaking countries in Africa implemented from 2011 to 2016 (Angola, Cabo Verde, Guinea-Bissau, Mozambique, Sao Tome and Principe) implemented </a:t>
            </a:r>
            <a:endParaRPr sz="1600" dirty="0"/>
          </a:p>
          <a:p>
            <a:pPr marL="171450" lvl="1" indent="-171450">
              <a:buFont typeface="Arial"/>
              <a:buChar char="•"/>
              <a:defRPr b="1"/>
            </a:pPr>
            <a:r>
              <a:rPr dirty="0"/>
              <a:t>Central Asia (2016)</a:t>
            </a:r>
            <a:r>
              <a:rPr b="0" dirty="0"/>
              <a:t> – programme supported by government of Norway in Central Asia (Kazakhstan, Kyrgyzstan, Tajikistan, Uzbekistan, implemented from 2012-</a:t>
            </a:r>
            <a:r>
              <a:rPr b="0" dirty="0" smtClean="0"/>
              <a:t>2014</a:t>
            </a:r>
            <a:r>
              <a:rPr lang="en-AU" sz="1600" b="1" dirty="0" smtClean="0"/>
              <a:t>.</a:t>
            </a:r>
            <a:r>
              <a:rPr lang="en-AU" sz="1600" b="1" baseline="0" dirty="0" smtClean="0"/>
              <a:t> </a:t>
            </a:r>
            <a:r>
              <a:rPr b="0" dirty="0" smtClean="0"/>
              <a:t>Provide </a:t>
            </a:r>
            <a:r>
              <a:rPr b="0" dirty="0"/>
              <a:t>in-depth look of effectiveness and relevance of capacity-building activities in certain country contexts. Provide useful information on institutional and policy developments at country level. </a:t>
            </a:r>
            <a:endParaRPr sz="1600" b="0" dirty="0"/>
          </a:p>
          <a:p>
            <a:pPr marL="171450" lvl="1" indent="-171450">
              <a:buFont typeface="Arial"/>
              <a:buChar char="•"/>
              <a:defRPr b="1"/>
            </a:pPr>
            <a:r>
              <a:rPr dirty="0" smtClean="0"/>
              <a:t>Cross </a:t>
            </a:r>
            <a:r>
              <a:rPr dirty="0"/>
              <a:t>regional analysis</a:t>
            </a:r>
            <a:r>
              <a:rPr b="0" dirty="0"/>
              <a:t> of 73 facilitators’ workshop reports. </a:t>
            </a:r>
            <a:r>
              <a:rPr lang="en-AU" b="0" dirty="0" smtClean="0"/>
              <a:t>Facilitators reports in particular helped to verify</a:t>
            </a:r>
            <a:r>
              <a:rPr lang="en-AU" b="0" baseline="0" dirty="0" smtClean="0"/>
              <a:t> if the programme approach and methodology was working and where it could be improved. </a:t>
            </a:r>
            <a:endParaRPr sz="1600" dirty="0"/>
          </a:p>
          <a:p>
            <a:pPr marL="171450" indent="-171450">
              <a:buFont typeface="Arial"/>
              <a:buChar char="•"/>
            </a:pPr>
            <a:r>
              <a:rPr dirty="0" smtClean="0"/>
              <a:t>These </a:t>
            </a:r>
            <a:r>
              <a:rPr dirty="0"/>
              <a:t>assessments provide information on the </a:t>
            </a:r>
            <a:r>
              <a:rPr b="1" dirty="0"/>
              <a:t>short-term effects</a:t>
            </a:r>
            <a:r>
              <a:rPr dirty="0"/>
              <a:t> of the programme and do not assess the wider impact of capacity-building activities at the national level. Key insights will be used today to stimulate our discussion by examining what stakeholders see as the major strengths and weaknesses of the programme. </a:t>
            </a:r>
            <a:endParaRPr sz="16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457200" eaLnBrk="1" fontAlgn="auto" latinLnBrk="0" hangingPunct="1">
              <a:lnSpc>
                <a:spcPct val="100000"/>
              </a:lnSpc>
              <a:spcBef>
                <a:spcPts val="400"/>
              </a:spcBef>
              <a:spcAft>
                <a:spcPts val="0"/>
              </a:spcAft>
              <a:buClrTx/>
              <a:buSzTx/>
              <a:buFontTx/>
              <a:buNone/>
              <a:tabLst/>
              <a:defRPr/>
            </a:pPr>
            <a:r>
              <a:rPr lang="en-GB" dirty="0" smtClean="0">
                <a:latin typeface="Calibri" charset="0"/>
              </a:rPr>
              <a:t>The project also enhanced the establishment of improved institutional infrastructure in some countries, such as the creation of the </a:t>
            </a:r>
            <a:r>
              <a:rPr lang="en-GB" b="1" dirty="0" smtClean="0">
                <a:latin typeface="Calibri" charset="0"/>
              </a:rPr>
              <a:t>Department of Intangible Cultural Heritage in </a:t>
            </a:r>
            <a:r>
              <a:rPr lang="en-GB" b="1" dirty="0" err="1" smtClean="0">
                <a:latin typeface="Calibri" charset="0"/>
              </a:rPr>
              <a:t>Cabo</a:t>
            </a:r>
            <a:r>
              <a:rPr lang="en-GB" b="1" dirty="0" smtClean="0">
                <a:latin typeface="Calibri" charset="0"/>
              </a:rPr>
              <a:t> Verde, in April 2015, within the IPC - Institute of Cultural Heritage, </a:t>
            </a:r>
            <a:r>
              <a:rPr lang="en-GB" dirty="0" smtClean="0">
                <a:latin typeface="Calibri" charset="0"/>
              </a:rPr>
              <a:t>that operates under the aegis of the Ministry of Culture and the Creative Industries. In </a:t>
            </a:r>
            <a:r>
              <a:rPr lang="en-GB" b="1" dirty="0" smtClean="0">
                <a:latin typeface="Calibri" charset="0"/>
              </a:rPr>
              <a:t>Mozambique, </a:t>
            </a:r>
            <a:r>
              <a:rPr lang="en-GB" dirty="0" smtClean="0">
                <a:latin typeface="Calibri" charset="0"/>
              </a:rPr>
              <a:t>ARPAC has developed an internal action plan to create a </a:t>
            </a:r>
            <a:r>
              <a:rPr lang="en-GB" b="1" dirty="0" smtClean="0">
                <a:latin typeface="Calibri" charset="0"/>
              </a:rPr>
              <a:t>National Council for Safeguarding ICH within the existing Council for Heritage. </a:t>
            </a:r>
            <a:r>
              <a:rPr lang="en-GB" dirty="0" smtClean="0">
                <a:latin typeface="Calibri" charset="0"/>
              </a:rPr>
              <a:t>This National Council of Cultural Heritage will use the UNESCO 2003 Convention to define the council’s responsibilities and implement its intervention plans. Finally, </a:t>
            </a:r>
            <a:r>
              <a:rPr lang="en-GB" b="1" dirty="0" smtClean="0">
                <a:latin typeface="Calibri" charset="0"/>
              </a:rPr>
              <a:t>Sao Tome and Principe has a Committee of Intangible Heritage,</a:t>
            </a:r>
            <a:r>
              <a:rPr lang="en-GB" dirty="0" smtClean="0">
                <a:latin typeface="Calibri" charset="0"/>
              </a:rPr>
              <a:t> integrated within the Ministry of Education, Culture and Science, the entity responsible for ICH, developing its action in cooperation with the General Directorate of Culture, which has a delegation in the Island of Principe.</a:t>
            </a:r>
            <a:endParaRPr lang="fr-FR" dirty="0" smtClean="0">
              <a:latin typeface="Calibri" charset="0"/>
            </a:endParaRPr>
          </a:p>
          <a:p>
            <a:endParaRPr lang="en-US" dirty="0"/>
          </a:p>
        </p:txBody>
      </p:sp>
    </p:spTree>
    <p:extLst>
      <p:ext uri="{BB962C8B-B14F-4D97-AF65-F5344CB8AC3E}">
        <p14:creationId xmlns:p14="http://schemas.microsoft.com/office/powerpoint/2010/main" val="101187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a:spLocks noGrp="1" noRot="1" noChangeAspect="1"/>
          </p:cNvSpPr>
          <p:nvPr>
            <p:ph type="sldImg"/>
          </p:nvPr>
        </p:nvSpPr>
        <p:spPr>
          <a:prstGeom prst="rect">
            <a:avLst/>
          </a:prstGeom>
        </p:spPr>
        <p:txBody>
          <a:bodyPr/>
          <a:lstStyle/>
          <a:p>
            <a:endParaRPr/>
          </a:p>
        </p:txBody>
      </p:sp>
      <p:sp>
        <p:nvSpPr>
          <p:cNvPr id="96" name="Shape 96"/>
          <p:cNvSpPr>
            <a:spLocks noGrp="1"/>
          </p:cNvSpPr>
          <p:nvPr>
            <p:ph type="body" sz="quarter" idx="1"/>
          </p:nvPr>
        </p:nvSpPr>
        <p:spPr>
          <a:prstGeom prst="rect">
            <a:avLst/>
          </a:prstGeom>
        </p:spPr>
        <p:txBody>
          <a:bodyPr/>
          <a:lstStyle/>
          <a:p>
            <a:r>
              <a:rPr lang="en-GB" b="1" dirty="0" smtClean="0">
                <a:latin typeface="Calibri" charset="0"/>
              </a:rPr>
              <a:t>5. Involvement in the Convention’s mechanisms for international cooperation </a:t>
            </a:r>
            <a:endParaRPr lang="fr-FR" dirty="0" smtClean="0">
              <a:latin typeface="Calibri" charset="0"/>
            </a:endParaRPr>
          </a:p>
          <a:p>
            <a:r>
              <a:rPr lang="en-GB" dirty="0" smtClean="0">
                <a:latin typeface="Calibri" charset="0"/>
              </a:rPr>
              <a:t>Regarding the involvement in the Convention’s mechanisms for international cooperation, all five countries worked on an international assistance request during the training of the regional workshop. Guinea-Bissau had started preparing a request already during the national workshop. Moreover, </a:t>
            </a:r>
            <a:r>
              <a:rPr lang="en-GB" dirty="0" err="1" smtClean="0">
                <a:latin typeface="Calibri" charset="0"/>
              </a:rPr>
              <a:t>Cabo</a:t>
            </a:r>
            <a:r>
              <a:rPr lang="en-GB" dirty="0" smtClean="0">
                <a:latin typeface="Calibri" charset="0"/>
              </a:rPr>
              <a:t> Verde, Mozambique and Sao Tome and Principe identified several elements that might be proposed for inscription in one of the Convention's Lists.</a:t>
            </a:r>
            <a:endParaRPr lang="fr-FR" dirty="0" smtClean="0">
              <a:latin typeface="Calibri" charset="0"/>
            </a:endParaRPr>
          </a:p>
          <a:p>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FFFF00"/>
                </a:solidFill>
              </a:rPr>
              <a:t>* Do we have time for this</a:t>
            </a:r>
            <a:r>
              <a:rPr lang="en-US" baseline="0" dirty="0" smtClean="0">
                <a:solidFill>
                  <a:srgbClr val="FFFF00"/>
                </a:solidFill>
              </a:rPr>
              <a:t> slide? </a:t>
            </a:r>
            <a:endParaRPr lang="en-US" dirty="0">
              <a:solidFill>
                <a:srgbClr val="FFFF00"/>
              </a:solidFill>
            </a:endParaRPr>
          </a:p>
        </p:txBody>
      </p:sp>
    </p:spTree>
    <p:extLst>
      <p:ext uri="{BB962C8B-B14F-4D97-AF65-F5344CB8AC3E}">
        <p14:creationId xmlns:p14="http://schemas.microsoft.com/office/powerpoint/2010/main" val="1225597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latin typeface="Calibri" charset="0"/>
              </a:rPr>
              <a:t>In Guinea-Bissau, the various conflicts that occurred in the country led to the loss of heritage inventories during the years 2001 and 2002, and political instability is considered one of the main factors that may weaken the ICH safeguarding capacities. Considering the challenges that the country faces at all levels, it is understandable that culture is not a government priority at the moment.  This situation, however, has been taken into account in the project, and inventorying activities were substituted by capacity-building in financial assistance requests, so that later on Guinea-Bissau may have some resources to start safeguarding its intangible cultural heritage. </a:t>
            </a:r>
            <a:endParaRPr lang="fr-FR" dirty="0" smtClean="0">
              <a:latin typeface="Calibri" charset="0"/>
            </a:endParaRPr>
          </a:p>
          <a:p>
            <a:r>
              <a:rPr lang="en-GB" dirty="0" smtClean="0">
                <a:latin typeface="Calibri" charset="0"/>
              </a:rPr>
              <a:t>In Angola, besides the governmental changes that occurred during the project development, it seems clear that the country has recently chosen to invest in implementation of the 1972 UNESCO Convention, and it is hoped that the project has left some seeds that may flourish at least after the country's mandate in the World Heritage Committee has ended.</a:t>
            </a:r>
            <a:endParaRPr lang="fr-FR" dirty="0" smtClean="0">
              <a:latin typeface="Calibri" charset="0"/>
            </a:endParaRPr>
          </a:p>
          <a:p>
            <a:endParaRPr lang="en-US" dirty="0"/>
          </a:p>
        </p:txBody>
      </p:sp>
    </p:spTree>
    <p:extLst>
      <p:ext uri="{BB962C8B-B14F-4D97-AF65-F5344CB8AC3E}">
        <p14:creationId xmlns:p14="http://schemas.microsoft.com/office/powerpoint/2010/main" val="10894139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a:spLocks noGrp="1" noRot="1" noChangeAspect="1"/>
          </p:cNvSpPr>
          <p:nvPr>
            <p:ph type="sldImg"/>
          </p:nvPr>
        </p:nvSpPr>
        <p:spPr>
          <a:prstGeom prst="rect">
            <a:avLst/>
          </a:prstGeom>
        </p:spPr>
        <p:txBody>
          <a:bodyPr/>
          <a:lstStyle/>
          <a:p>
            <a:endParaRPr/>
          </a:p>
        </p:txBody>
      </p:sp>
      <p:sp>
        <p:nvSpPr>
          <p:cNvPr id="104" name="Shape 104"/>
          <p:cNvSpPr>
            <a:spLocks noGrp="1"/>
          </p:cNvSpPr>
          <p:nvPr>
            <p:ph type="body" sz="quarter" idx="1"/>
          </p:nvPr>
        </p:nvSpPr>
        <p:spPr>
          <a:prstGeom prst="rect">
            <a:avLst/>
          </a:prstGeom>
        </p:spPr>
        <p:txBody>
          <a:bodyPr/>
          <a:lstStyle/>
          <a:p>
            <a:r>
              <a:rPr dirty="0"/>
              <a:t>A </a:t>
            </a:r>
            <a:r>
              <a:rPr dirty="0" smtClean="0"/>
              <a:t>major achievement was the increased community participation in activities in </a:t>
            </a:r>
            <a:r>
              <a:rPr b="1" dirty="0" smtClean="0"/>
              <a:t>Central Asia</a:t>
            </a:r>
            <a:r>
              <a:rPr dirty="0" smtClean="0"/>
              <a:t>. This was particularly Significant given the initial resistance to community stewardship in the field of ICH. </a:t>
            </a: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prstGeom prst="rect">
            <a:avLst/>
          </a:prstGeom>
        </p:spPr>
        <p:txBody>
          <a:bodyPr/>
          <a:lstStyle/>
          <a:p>
            <a:endParaRPr/>
          </a:p>
        </p:txBody>
      </p:sp>
      <p:sp>
        <p:nvSpPr>
          <p:cNvPr id="110" name="Shape 110"/>
          <p:cNvSpPr>
            <a:spLocks noGrp="1"/>
          </p:cNvSpPr>
          <p:nvPr>
            <p:ph type="body" sz="quarter" idx="1"/>
          </p:nvPr>
        </p:nvSpPr>
        <p:spPr>
          <a:prstGeom prst="rect">
            <a:avLst/>
          </a:prstGeom>
        </p:spPr>
        <p:txBody>
          <a:bodyPr/>
          <a:lstStyle/>
          <a:p>
            <a:r>
              <a:t>Feedback from the facilitators report indicate that in general the approach and methodology used in the training workshops is well appreciated. However facilitators have highlighted several issues with regard to the logistics and organisation of training workshops:</a:t>
            </a:r>
          </a:p>
          <a:p>
            <a:pPr marL="120315" indent="-120315">
              <a:buSzPct val="100000"/>
              <a:buChar char="-"/>
            </a:pPr>
            <a:r>
              <a:t>selection of participants</a:t>
            </a:r>
          </a:p>
          <a:p>
            <a:pPr marL="120315" indent="-120315">
              <a:buSzPct val="100000"/>
              <a:buChar char="-"/>
            </a:pPr>
            <a:r>
              <a:t>Linguistic difficulties (translation of materials and interpretation during workshops)</a:t>
            </a:r>
          </a:p>
          <a:p>
            <a:pPr marL="120315" indent="-120315">
              <a:buSzPct val="100000"/>
              <a:buChar char="-"/>
            </a:pPr>
            <a:r>
              <a:t>Benefits and challenges of co facilitation</a:t>
            </a:r>
          </a:p>
          <a:p>
            <a:endParaRPr/>
          </a:p>
          <a:p>
            <a:r>
              <a:t>In addition, several facilitators raised the challenges relating to workshop follow up and suggested organising follow up missions to interview trainees about how they have used what they learnt from the trainings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participants who take the trainings, but they have not been able to practice what they learnt, so maybe if they are provided with some pilot projects – </a:t>
            </a:r>
            <a:r>
              <a:rPr lang="en-US" smtClean="0"/>
              <a:t>Government</a:t>
            </a:r>
            <a:r>
              <a:rPr lang="en-US" baseline="0" smtClean="0"/>
              <a:t> official</a:t>
            </a:r>
            <a:endParaRPr lang="en-US" dirty="0"/>
          </a:p>
        </p:txBody>
      </p:sp>
    </p:spTree>
    <p:extLst>
      <p:ext uri="{BB962C8B-B14F-4D97-AF65-F5344CB8AC3E}">
        <p14:creationId xmlns:p14="http://schemas.microsoft.com/office/powerpoint/2010/main" val="3072402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Tree>
    <p:extLst>
      <p:ext uri="{BB962C8B-B14F-4D97-AF65-F5344CB8AC3E}">
        <p14:creationId xmlns:p14="http://schemas.microsoft.com/office/powerpoint/2010/main" val="2891093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solidFill>
                  <a:schemeClr val="tx1"/>
                </a:solidFill>
                <a:latin typeface="Arial" charset="0"/>
              </a:rPr>
              <a:t>Let us remind ourselves what we are trying to do with the </a:t>
            </a:r>
            <a:r>
              <a:rPr lang="en-US" b="0" dirty="0" err="1" smtClean="0">
                <a:solidFill>
                  <a:schemeClr val="tx1"/>
                </a:solidFill>
                <a:latin typeface="Arial" charset="0"/>
              </a:rPr>
              <a:t>programme</a:t>
            </a:r>
            <a:endParaRPr lang="en-US" dirty="0"/>
          </a:p>
        </p:txBody>
      </p:sp>
    </p:spTree>
    <p:extLst>
      <p:ext uri="{BB962C8B-B14F-4D97-AF65-F5344CB8AC3E}">
        <p14:creationId xmlns:p14="http://schemas.microsoft.com/office/powerpoint/2010/main" val="2264070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Training on international assistance can be combined with other training at any stage.</a:t>
            </a:r>
          </a:p>
          <a:p>
            <a:pPr marL="171450" indent="-171450">
              <a:buFontTx/>
              <a:buChar char="-"/>
            </a:pPr>
            <a:r>
              <a:rPr lang="en-US" baseline="0" dirty="0" smtClean="0"/>
              <a:t>Capacity-building projects generate new needs and often require a second round of </a:t>
            </a:r>
            <a:r>
              <a:rPr lang="en-US" baseline="0" dirty="0" err="1" smtClean="0"/>
              <a:t>programme</a:t>
            </a:r>
            <a:r>
              <a:rPr lang="en-US" baseline="0" dirty="0" smtClean="0"/>
              <a:t> activities</a:t>
            </a:r>
            <a:endParaRPr lang="en-US" dirty="0"/>
          </a:p>
        </p:txBody>
      </p:sp>
    </p:spTree>
    <p:extLst>
      <p:ext uri="{BB962C8B-B14F-4D97-AF65-F5344CB8AC3E}">
        <p14:creationId xmlns:p14="http://schemas.microsoft.com/office/powerpoint/2010/main" val="553726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117391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fr-FR" dirty="0" smtClean="0"/>
              <a:t>The projects currently foresee three modalities to provide support to policy and legal development:</a:t>
            </a:r>
            <a:endParaRPr lang="fr-FR" altLang="fr-FR" dirty="0" smtClean="0"/>
          </a:p>
          <a:p>
            <a:r>
              <a:rPr lang="en-GB" altLang="fr-FR" dirty="0" smtClean="0"/>
              <a:t>1. Preliminary consultations with national counterparts on their demands for policy assistance during the needs assessment phase;</a:t>
            </a:r>
            <a:endParaRPr lang="fr-FR" altLang="fr-FR" dirty="0" smtClean="0"/>
          </a:p>
          <a:p>
            <a:r>
              <a:rPr lang="en-GB" altLang="fr-FR" dirty="0" smtClean="0"/>
              <a:t>2. General discussions on policy requirements as part of the training workshop on implementing the Convention at national level, which covers the Convention’s objectives, key concepts, State obligations and cooperation mechanisms; </a:t>
            </a:r>
            <a:endParaRPr lang="fr-FR" altLang="fr-FR" dirty="0" smtClean="0"/>
          </a:p>
          <a:p>
            <a:r>
              <a:rPr lang="en-GB" altLang="fr-FR" dirty="0" smtClean="0"/>
              <a:t>3. Specific provisions for policy advice in the form of consultancy services and/or stakeholder consultations at national level (introduced only more recently in projects developed as of 2012).</a:t>
            </a:r>
            <a:endParaRPr lang="fr-FR" altLang="fr-FR" dirty="0"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7E0CA2C6-7A88-49D9-AC66-A919B4E703E2}" type="slidenum">
              <a:rPr lang="fr-FR" altLang="fr-FR">
                <a:latin typeface="Calibri" panose="020F0502020204030204" pitchFamily="34" charset="0"/>
                <a:cs typeface="Arial" panose="020B0604020202020204" pitchFamily="34" charset="0"/>
              </a:rPr>
              <a:pPr/>
              <a:t>6</a:t>
            </a:fld>
            <a:endParaRPr lang="fr-FR" altLang="fr-FR">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5962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fr-FR" smtClean="0"/>
          </a:p>
        </p:txBody>
      </p:sp>
    </p:spTree>
    <p:extLst>
      <p:ext uri="{BB962C8B-B14F-4D97-AF65-F5344CB8AC3E}">
        <p14:creationId xmlns:p14="http://schemas.microsoft.com/office/powerpoint/2010/main" val="2151203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Tree>
    <p:extLst>
      <p:ext uri="{BB962C8B-B14F-4D97-AF65-F5344CB8AC3E}">
        <p14:creationId xmlns:p14="http://schemas.microsoft.com/office/powerpoint/2010/main" val="618879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Tree>
    <p:extLst>
      <p:ext uri="{BB962C8B-B14F-4D97-AF65-F5344CB8AC3E}">
        <p14:creationId xmlns:p14="http://schemas.microsoft.com/office/powerpoint/2010/main" val="1563588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8" name="Shape 1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25" name="Shape 25"/>
          <p:cNvSpPr/>
          <p:nvPr/>
        </p:nvSpPr>
        <p:spPr>
          <a:xfrm>
            <a:off x="0" y="0"/>
            <a:ext cx="6477000" cy="6862763"/>
          </a:xfrm>
          <a:prstGeom prst="rect">
            <a:avLst/>
          </a:prstGeom>
          <a:solidFill>
            <a:schemeClr val="accent1"/>
          </a:solidFill>
          <a:ln w="12700">
            <a:miter lim="400000"/>
          </a:ln>
        </p:spPr>
        <p:txBody>
          <a:bodyPr lIns="45719" rIns="45719" anchor="ctr"/>
          <a:lstStyle/>
          <a:p>
            <a:pPr algn="ctr">
              <a:defRPr>
                <a:solidFill>
                  <a:srgbClr val="FFF10B"/>
                </a:solidFill>
              </a:defRPr>
            </a:pPr>
            <a:endParaRPr/>
          </a:p>
        </p:txBody>
      </p:sp>
      <p:pic>
        <p:nvPicPr>
          <p:cNvPr id="26" name="logos_partners_noir.png" descr="logos_partners_noir.psd"/>
          <p:cNvPicPr>
            <a:picLocks noChangeAspect="1"/>
          </p:cNvPicPr>
          <p:nvPr/>
        </p:nvPicPr>
        <p:blipFill>
          <a:blip r:embed="rId2">
            <a:extLst/>
          </a:blip>
          <a:stretch>
            <a:fillRect/>
          </a:stretch>
        </p:blipFill>
        <p:spPr>
          <a:xfrm>
            <a:off x="381000" y="228600"/>
            <a:ext cx="1660525" cy="1143000"/>
          </a:xfrm>
          <a:prstGeom prst="rect">
            <a:avLst/>
          </a:prstGeom>
          <a:ln w="12700">
            <a:miter lim="400000"/>
          </a:ln>
        </p:spPr>
      </p:pic>
      <p:sp>
        <p:nvSpPr>
          <p:cNvPr id="27" name="Shape 27"/>
          <p:cNvSpPr/>
          <p:nvPr/>
        </p:nvSpPr>
        <p:spPr>
          <a:xfrm>
            <a:off x="380999" y="1371599"/>
            <a:ext cx="5715002" cy="1590"/>
          </a:xfrm>
          <a:prstGeom prst="line">
            <a:avLst/>
          </a:prstGeom>
          <a:ln w="25400">
            <a:solidFill>
              <a:srgbClr val="000000"/>
            </a:solidFill>
          </a:ln>
        </p:spPr>
        <p:txBody>
          <a:bodyPr lIns="45719" rIns="45719"/>
          <a:lstStyle/>
          <a:p>
            <a:endParaRPr/>
          </a:p>
        </p:txBody>
      </p:sp>
      <p:sp>
        <p:nvSpPr>
          <p:cNvPr id="28" name="Shape 28"/>
          <p:cNvSpPr>
            <a:spLocks noGrp="1"/>
          </p:cNvSpPr>
          <p:nvPr>
            <p:ph type="sldNum" sz="quarter" idx="2"/>
          </p:nvPr>
        </p:nvSpPr>
        <p:spPr>
          <a:xfrm>
            <a:off x="4419600" y="6172200"/>
            <a:ext cx="2133600" cy="368301"/>
          </a:xfrm>
          <a:prstGeom prst="rect">
            <a:avLst/>
          </a:prstGeom>
        </p:spPr>
        <p:txBody>
          <a:bodyPr lIns="45719" tIns="45719" rIns="45719" bIns="45719" anchor="ctr"/>
          <a:lstStyle>
            <a:lvl1pPr algn="r">
              <a:defRPr sz="1200" b="0">
                <a:solidFill>
                  <a:srgbClr val="000000"/>
                </a:solidFill>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5" name="Shape 35"/>
          <p:cNvSpPr>
            <a:spLocks noGrp="1"/>
          </p:cNvSpPr>
          <p:nvPr>
            <p:ph type="sldNum" sz="quarter" idx="2"/>
          </p:nvPr>
        </p:nvSpPr>
        <p:spPr>
          <a:prstGeom prst="rect">
            <a:avLst/>
          </a:prstGeom>
        </p:spPr>
        <p:txBody>
          <a:bodyPr/>
          <a:lstStyle/>
          <a:p>
            <a:fld id="{86CB4B4D-7CA3-9044-876B-883B54F8677D}" type="slidenum">
              <a:t>‹#›</a:t>
            </a:fld>
            <a:endParaRPr/>
          </a:p>
        </p:txBody>
      </p:sp>
      <p:sp>
        <p:nvSpPr>
          <p:cNvPr id="36" name="Shape 36"/>
          <p:cNvSpPr/>
          <p:nvPr/>
        </p:nvSpPr>
        <p:spPr>
          <a:xfrm>
            <a:off x="2285999" y="228600"/>
            <a:ext cx="6477002" cy="1588"/>
          </a:xfrm>
          <a:prstGeom prst="line">
            <a:avLst/>
          </a:prstGeom>
          <a:ln w="25400">
            <a:solidFill>
              <a:srgbClr val="000000"/>
            </a:solidFill>
          </a:ln>
        </p:spPr>
        <p:txBody>
          <a:bodyPr lIns="45719" rIns="45719"/>
          <a:lstStyle/>
          <a:p>
            <a:endParaRPr/>
          </a:p>
        </p:txBody>
      </p:sp>
      <p:sp>
        <p:nvSpPr>
          <p:cNvPr id="37" name="Shape 37"/>
          <p:cNvSpPr/>
          <p:nvPr/>
        </p:nvSpPr>
        <p:spPr>
          <a:xfrm>
            <a:off x="406400" y="229870"/>
            <a:ext cx="1676400" cy="1"/>
          </a:xfrm>
          <a:prstGeom prst="line">
            <a:avLst/>
          </a:prstGeom>
          <a:ln w="25400">
            <a:solidFill>
              <a:srgbClr val="000000"/>
            </a:solidFill>
          </a:ln>
        </p:spPr>
        <p:txBody>
          <a:bodyPr lIns="45719" rIns="45719"/>
          <a:lstStyle/>
          <a:p>
            <a:endParaRPr/>
          </a:p>
        </p:txBody>
      </p:sp>
      <p:sp>
        <p:nvSpPr>
          <p:cNvPr id="38" name="Shape 38"/>
          <p:cNvSpPr>
            <a:spLocks noGrp="1"/>
          </p:cNvSpPr>
          <p:nvPr>
            <p:ph type="title"/>
          </p:nvPr>
        </p:nvSpPr>
        <p:spPr>
          <a:xfrm>
            <a:off x="2282825" y="417512"/>
            <a:ext cx="6480175" cy="492126"/>
          </a:xfrm>
          <a:prstGeom prst="rect">
            <a:avLst/>
          </a:prstGeom>
        </p:spPr>
        <p:txBody>
          <a:bodyPr>
            <a:normAutofit/>
          </a:bodyPr>
          <a:lstStyle/>
          <a:p>
            <a:r>
              <a:t>Title Text</a:t>
            </a:r>
          </a:p>
        </p:txBody>
      </p:sp>
      <p:sp>
        <p:nvSpPr>
          <p:cNvPr id="39" name="Shape 39"/>
          <p:cNvSpPr>
            <a:spLocks noGrp="1"/>
          </p:cNvSpPr>
          <p:nvPr>
            <p:ph type="body" sz="half" idx="1"/>
          </p:nvPr>
        </p:nvSpPr>
        <p:spPr>
          <a:xfrm>
            <a:off x="2282825" y="2016125"/>
            <a:ext cx="6480175" cy="2776538"/>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et modifiez le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pPr>
              <a:defRPr/>
            </a:pPr>
            <a:r>
              <a:rPr lang="en-US" altLang="fr-FR"/>
              <a:t>© All Rights Re333served: UNESCO/ ICH</a:t>
            </a:r>
            <a:endParaRPr lang="fr-FR" altLang="fr-FR"/>
          </a:p>
        </p:txBody>
      </p:sp>
    </p:spTree>
    <p:extLst>
      <p:ext uri="{BB962C8B-B14F-4D97-AF65-F5344CB8AC3E}">
        <p14:creationId xmlns:p14="http://schemas.microsoft.com/office/powerpoint/2010/main" val="1387751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0" y="0"/>
            <a:ext cx="228600" cy="6862763"/>
          </a:xfrm>
          <a:prstGeom prst="rect">
            <a:avLst/>
          </a:prstGeom>
          <a:solidFill>
            <a:schemeClr val="accent1"/>
          </a:solidFill>
          <a:ln w="12700">
            <a:miter lim="400000"/>
          </a:ln>
        </p:spPr>
        <p:txBody>
          <a:bodyPr lIns="45719" rIns="45719" anchor="ctr"/>
          <a:lstStyle/>
          <a:p>
            <a:pPr algn="ctr">
              <a:defRPr>
                <a:solidFill>
                  <a:srgbClr val="FFF10B"/>
                </a:solidFill>
              </a:defRPr>
            </a:pPr>
            <a:endParaRPr/>
          </a:p>
        </p:txBody>
      </p:sp>
      <p:pic>
        <p:nvPicPr>
          <p:cNvPr id="3" name="logos_partners_noir.png" descr="logos_partners_noir.psd"/>
          <p:cNvPicPr>
            <a:picLocks noChangeAspect="1"/>
          </p:cNvPicPr>
          <p:nvPr/>
        </p:nvPicPr>
        <p:blipFill>
          <a:blip r:embed="rId6">
            <a:extLst/>
          </a:blip>
          <a:stretch>
            <a:fillRect/>
          </a:stretch>
        </p:blipFill>
        <p:spPr>
          <a:xfrm>
            <a:off x="406400" y="457200"/>
            <a:ext cx="1217613" cy="838200"/>
          </a:xfrm>
          <a:prstGeom prst="rect">
            <a:avLst/>
          </a:prstGeom>
          <a:ln w="12700">
            <a:miter lim="400000"/>
          </a:ln>
        </p:spPr>
      </p:pic>
      <p:sp>
        <p:nvSpPr>
          <p:cNvPr id="4" name="Shape 4"/>
          <p:cNvSpPr/>
          <p:nvPr/>
        </p:nvSpPr>
        <p:spPr>
          <a:xfrm>
            <a:off x="2285999" y="228600"/>
            <a:ext cx="6477002" cy="1588"/>
          </a:xfrm>
          <a:prstGeom prst="line">
            <a:avLst/>
          </a:prstGeom>
          <a:ln w="25400">
            <a:solidFill>
              <a:srgbClr val="000000"/>
            </a:solidFill>
          </a:ln>
        </p:spPr>
        <p:txBody>
          <a:bodyPr lIns="45719" rIns="45719"/>
          <a:lstStyle/>
          <a:p>
            <a:endParaRPr/>
          </a:p>
        </p:txBody>
      </p:sp>
      <p:sp>
        <p:nvSpPr>
          <p:cNvPr id="5" name="Shape 5"/>
          <p:cNvSpPr/>
          <p:nvPr/>
        </p:nvSpPr>
        <p:spPr>
          <a:xfrm>
            <a:off x="2285999" y="6629400"/>
            <a:ext cx="6477002" cy="1588"/>
          </a:xfrm>
          <a:prstGeom prst="line">
            <a:avLst/>
          </a:prstGeom>
          <a:ln w="25400">
            <a:solidFill>
              <a:srgbClr val="000000"/>
            </a:solidFill>
          </a:ln>
        </p:spPr>
        <p:txBody>
          <a:bodyPr lIns="45719" rIns="45719"/>
          <a:lstStyle/>
          <a:p>
            <a:endParaRPr/>
          </a:p>
        </p:txBody>
      </p:sp>
      <p:sp>
        <p:nvSpPr>
          <p:cNvPr id="6" name="Shape 6"/>
          <p:cNvSpPr/>
          <p:nvPr/>
        </p:nvSpPr>
        <p:spPr>
          <a:xfrm>
            <a:off x="406400" y="229870"/>
            <a:ext cx="1676400" cy="1"/>
          </a:xfrm>
          <a:prstGeom prst="line">
            <a:avLst/>
          </a:prstGeom>
          <a:ln w="25400">
            <a:solidFill>
              <a:srgbClr val="000000"/>
            </a:solidFill>
          </a:ln>
        </p:spPr>
        <p:txBody>
          <a:bodyPr lIns="45719" rIns="45719"/>
          <a:lstStyle/>
          <a:p>
            <a:endParaRPr/>
          </a:p>
        </p:txBody>
      </p:sp>
      <p:sp>
        <p:nvSpPr>
          <p:cNvPr id="7" name="Shape 7"/>
          <p:cNvSpPr/>
          <p:nvPr/>
        </p:nvSpPr>
        <p:spPr>
          <a:xfrm>
            <a:off x="8915400" y="0"/>
            <a:ext cx="228600" cy="6862763"/>
          </a:xfrm>
          <a:prstGeom prst="rect">
            <a:avLst/>
          </a:prstGeom>
          <a:solidFill>
            <a:schemeClr val="accent1"/>
          </a:solidFill>
          <a:ln w="12700">
            <a:miter lim="400000"/>
          </a:ln>
        </p:spPr>
        <p:txBody>
          <a:bodyPr lIns="45719" rIns="45719" anchor="ctr"/>
          <a:lstStyle/>
          <a:p>
            <a:pPr algn="ctr">
              <a:defRPr>
                <a:solidFill>
                  <a:srgbClr val="FFF10B"/>
                </a:solidFill>
              </a:defRPr>
            </a:pPr>
            <a:endParaRPr/>
          </a:p>
        </p:txBody>
      </p:sp>
      <p:sp>
        <p:nvSpPr>
          <p:cNvPr id="8" name="Shape 8"/>
          <p:cNvSpPr/>
          <p:nvPr/>
        </p:nvSpPr>
        <p:spPr>
          <a:xfrm>
            <a:off x="406400" y="6630669"/>
            <a:ext cx="1676400" cy="1"/>
          </a:xfrm>
          <a:prstGeom prst="line">
            <a:avLst/>
          </a:prstGeom>
          <a:ln w="25400">
            <a:solidFill>
              <a:srgbClr val="000000"/>
            </a:solidFill>
          </a:ln>
        </p:spPr>
        <p:txBody>
          <a:bodyPr lIns="45719" rIns="45719"/>
          <a:lstStyle/>
          <a:p>
            <a:endParaRPr/>
          </a:p>
        </p:txBody>
      </p:sp>
      <p:sp>
        <p:nvSpPr>
          <p:cNvPr id="9" name="Shape 9"/>
          <p:cNvSpPr>
            <a:spLocks noGrp="1"/>
          </p:cNvSpPr>
          <p:nvPr>
            <p:ph type="sldNum" sz="quarter" idx="2"/>
          </p:nvPr>
        </p:nvSpPr>
        <p:spPr>
          <a:xfrm>
            <a:off x="406400" y="6338887"/>
            <a:ext cx="210468" cy="197384"/>
          </a:xfrm>
          <a:prstGeom prst="rect">
            <a:avLst/>
          </a:prstGeom>
          <a:ln w="12700">
            <a:miter lim="400000"/>
          </a:ln>
        </p:spPr>
        <p:txBody>
          <a:bodyPr wrap="none" lIns="0" tIns="0" rIns="0" bIns="0">
            <a:spAutoFit/>
          </a:bodyPr>
          <a:lstStyle>
            <a:lvl1pPr>
              <a:defRPr sz="1400" b="1">
                <a:solidFill>
                  <a:schemeClr val="accent1"/>
                </a:solidFill>
              </a:defRPr>
            </a:lvl1pPr>
          </a:lstStyle>
          <a:p>
            <a:fld id="{86CB4B4D-7CA3-9044-876B-883B54F8677D}" type="slidenum">
              <a:t>‹#›</a:t>
            </a:fld>
            <a:endParaRPr/>
          </a:p>
        </p:txBody>
      </p:sp>
      <p:sp>
        <p:nvSpPr>
          <p:cNvPr id="10" name="Shape 10"/>
          <p:cNvSpPr>
            <a:spLocks noGrp="1"/>
          </p:cNvSpPr>
          <p:nvPr>
            <p:ph type="title"/>
          </p:nvPr>
        </p:nvSpPr>
        <p:spPr>
          <a:xfrm>
            <a:off x="457200" y="274637"/>
            <a:ext cx="8229600" cy="1325563"/>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r>
              <a:t>Title Text</a:t>
            </a:r>
          </a:p>
        </p:txBody>
      </p:sp>
      <p:sp>
        <p:nvSpPr>
          <p:cNvPr id="11" name="Shape 11"/>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xmlns:p14="http://schemas.microsoft.com/office/powerpoint/2010/main" spd="med"/>
  <p:txStyles>
    <p:titleStyle>
      <a:lvl1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1pPr>
      <a:lvl2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2pPr>
      <a:lvl3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3pPr>
      <a:lvl4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4pPr>
      <a:lvl5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5pPr>
      <a:lvl6pPr marL="0" marR="0" indent="45720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6pPr>
      <a:lvl7pPr marL="0" marR="0" indent="91440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7pPr>
      <a:lvl8pPr marL="0" marR="0" indent="137160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8pPr>
      <a:lvl9pPr marL="0" marR="0" indent="182880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9pPr>
    </p:titleStyle>
    <p:bodyStyle>
      <a:lvl1pPr marL="215900" marR="0" indent="-215900" algn="l" defTabSz="457200" rtl="0" latinLnBrk="0">
        <a:lnSpc>
          <a:spcPct val="90000"/>
        </a:lnSpc>
        <a:spcBef>
          <a:spcPts val="1200"/>
        </a:spcBef>
        <a:spcAft>
          <a:spcPts val="0"/>
        </a:spcAft>
        <a:buClr>
          <a:srgbClr val="000000"/>
        </a:buClr>
        <a:buSzPct val="100000"/>
        <a:buFont typeface="Arial"/>
        <a:buChar char="•"/>
        <a:tabLst/>
        <a:defRPr sz="2800" b="1" i="0" u="none" strike="noStrike" cap="none" spc="0" baseline="0">
          <a:ln>
            <a:noFill/>
          </a:ln>
          <a:solidFill>
            <a:schemeClr val="accent1"/>
          </a:solidFill>
          <a:uFillTx/>
          <a:latin typeface="Arial"/>
          <a:ea typeface="Arial"/>
          <a:cs typeface="Arial"/>
          <a:sym typeface="Arial"/>
        </a:defRPr>
      </a:lvl1pPr>
      <a:lvl2pPr marL="335844" marR="0" indent="-335844" algn="l" defTabSz="457200" rtl="0" latinLnBrk="0">
        <a:lnSpc>
          <a:spcPct val="90000"/>
        </a:lnSpc>
        <a:spcBef>
          <a:spcPts val="1200"/>
        </a:spcBef>
        <a:spcAft>
          <a:spcPts val="0"/>
        </a:spcAft>
        <a:buClr>
          <a:srgbClr val="000000"/>
        </a:buClr>
        <a:buSzPct val="100000"/>
        <a:buFont typeface="Arial"/>
        <a:buChar char="•"/>
        <a:tabLst/>
        <a:defRPr sz="2800" b="1" i="0" u="none" strike="noStrike" cap="none" spc="0" baseline="0">
          <a:ln>
            <a:noFill/>
          </a:ln>
          <a:solidFill>
            <a:schemeClr val="accent1"/>
          </a:solidFill>
          <a:uFillTx/>
          <a:latin typeface="Arial"/>
          <a:ea typeface="Arial"/>
          <a:cs typeface="Arial"/>
          <a:sym typeface="Arial"/>
        </a:defRPr>
      </a:lvl2pPr>
      <a:lvl3pPr marL="0" marR="0" indent="0"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3pPr>
      <a:lvl4pPr marL="502708" marR="0" indent="-251883" algn="l" defTabSz="457200" rtl="0" latinLnBrk="0">
        <a:lnSpc>
          <a:spcPct val="90000"/>
        </a:lnSpc>
        <a:spcBef>
          <a:spcPts val="1200"/>
        </a:spcBef>
        <a:spcAft>
          <a:spcPts val="0"/>
        </a:spcAft>
        <a:buClr>
          <a:srgbClr val="000000"/>
        </a:buClr>
        <a:buSzPct val="100000"/>
        <a:buFont typeface="Arial"/>
        <a:buChar char="•"/>
        <a:tabLst/>
        <a:defRPr sz="2800" b="1" i="0" u="none" strike="noStrike" cap="none" spc="0" baseline="0">
          <a:ln>
            <a:noFill/>
          </a:ln>
          <a:solidFill>
            <a:schemeClr val="accent1"/>
          </a:solidFill>
          <a:uFillTx/>
          <a:latin typeface="Arial"/>
          <a:ea typeface="Arial"/>
          <a:cs typeface="Arial"/>
          <a:sym typeface="Arial"/>
        </a:defRPr>
      </a:lvl4pPr>
      <a:lvl5pPr marL="0" marR="0" indent="4667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5pPr>
      <a:lvl6pPr marL="0" marR="0" indent="9239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6pPr>
      <a:lvl7pPr marL="0" marR="0" indent="13811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7pPr>
      <a:lvl8pPr marL="0" marR="0" indent="18383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8pPr>
      <a:lvl9pPr marL="0" marR="0" indent="22955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9pPr>
    </p:bodyStyle>
    <p:otherStyle>
      <a:lvl1pPr marL="0" marR="0" indent="0" algn="l" defTabSz="4572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1pPr>
      <a:lvl2pPr marL="0" marR="0" indent="457200" algn="l" defTabSz="4572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2pPr>
      <a:lvl3pPr marL="0" marR="0" indent="914400" algn="l" defTabSz="4572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3pPr>
      <a:lvl4pPr marL="0" marR="0" indent="1371600" algn="l" defTabSz="4572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4pPr>
      <a:lvl5pPr marL="0" marR="0" indent="1828800" algn="l" defTabSz="4572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5pPr>
      <a:lvl6pPr marL="0" marR="0" indent="0" algn="l" defTabSz="4572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6pPr>
      <a:lvl7pPr marL="0" marR="0" indent="0" algn="l" defTabSz="4572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7pPr>
      <a:lvl8pPr marL="0" marR="0" indent="0" algn="l" defTabSz="4572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8pPr>
      <a:lvl9pPr marL="0" marR="0" indent="0" algn="l" defTabSz="4572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hape 48"/>
          <p:cNvSpPr>
            <a:spLocks noGrp="1"/>
          </p:cNvSpPr>
          <p:nvPr>
            <p:ph type="title" idx="4294967295"/>
          </p:nvPr>
        </p:nvSpPr>
        <p:spPr>
          <a:xfrm>
            <a:off x="381000" y="2535237"/>
            <a:ext cx="5715000" cy="862013"/>
          </a:xfrm>
          <a:prstGeom prst="rect">
            <a:avLst/>
          </a:prstGeom>
        </p:spPr>
        <p:txBody>
          <a:bodyPr>
            <a:normAutofit/>
          </a:bodyPr>
          <a:lstStyle>
            <a:lvl1pPr>
              <a:defRPr sz="2800"/>
            </a:lvl1pPr>
          </a:lstStyle>
          <a:p>
            <a:r>
              <a:rPr dirty="0"/>
              <a:t>Programme implementation at the national level</a:t>
            </a:r>
          </a:p>
        </p:txBody>
      </p:sp>
      <p:sp>
        <p:nvSpPr>
          <p:cNvPr id="50" name="Shape 50"/>
          <p:cNvSpPr/>
          <p:nvPr/>
        </p:nvSpPr>
        <p:spPr>
          <a:xfrm>
            <a:off x="381000" y="5967412"/>
            <a:ext cx="4230688" cy="289655"/>
          </a:xfrm>
          <a:prstGeom prst="rect">
            <a:avLst/>
          </a:prstGeom>
          <a:ln w="25400">
            <a:solidFill>
              <a:srgbClr val="000000"/>
            </a:solidFill>
          </a:ln>
          <a:extLst>
            <a:ext uri="{C572A759-6A51-4108-AA02-DFA0A04FC94B}">
              <ma14:wrappingTextBoxFlag xmlns:ma14="http://schemas.microsoft.com/office/mac/drawingml/2011/main" val="1"/>
            </a:ext>
          </a:extLst>
        </p:spPr>
        <p:txBody>
          <a:bodyPr lIns="45719" rIns="45719">
            <a:spAutoFit/>
          </a:bodyPr>
          <a:lstStyle>
            <a:lvl1pPr>
              <a:defRPr sz="1200" b="1"/>
            </a:lvl1pPr>
          </a:lstStyle>
          <a:p>
            <a:r>
              <a:t>Bangkok - THAILAND</a:t>
            </a:r>
          </a:p>
        </p:txBody>
      </p:sp>
      <p:sp>
        <p:nvSpPr>
          <p:cNvPr id="51" name="Shape 51"/>
          <p:cNvSpPr/>
          <p:nvPr/>
        </p:nvSpPr>
        <p:spPr>
          <a:xfrm>
            <a:off x="381000" y="6243637"/>
            <a:ext cx="1086877" cy="289655"/>
          </a:xfrm>
          <a:prstGeom prst="rect">
            <a:avLst/>
          </a:prstGeom>
          <a:solidFill>
            <a:srgbClr val="000000"/>
          </a:solidFill>
          <a:ln w="25400">
            <a:solidFill>
              <a:srgbClr val="000000"/>
            </a:solidFill>
          </a:ln>
          <a:extLst>
            <a:ext uri="{C572A759-6A51-4108-AA02-DFA0A04FC94B}">
              <ma14:wrappingTextBoxFlag xmlns:ma14="http://schemas.microsoft.com/office/mac/drawingml/2011/main" val="1"/>
            </a:ext>
          </a:extLst>
        </p:spPr>
        <p:txBody>
          <a:bodyPr wrap="none" lIns="45719" rIns="45719">
            <a:spAutoFit/>
          </a:bodyPr>
          <a:lstStyle>
            <a:lvl1pPr>
              <a:defRPr sz="1200" b="1">
                <a:solidFill>
                  <a:schemeClr val="accent1"/>
                </a:solidFill>
              </a:defRPr>
            </a:lvl1pPr>
          </a:lstStyle>
          <a:p>
            <a:r>
              <a:t>7 March 2017</a:t>
            </a:r>
          </a:p>
        </p:txBody>
      </p:sp>
      <p:sp>
        <p:nvSpPr>
          <p:cNvPr id="52" name="Shape 52"/>
          <p:cNvSpPr/>
          <p:nvPr/>
        </p:nvSpPr>
        <p:spPr>
          <a:xfrm>
            <a:off x="380999" y="3602037"/>
            <a:ext cx="6097589" cy="28379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ct val="90000"/>
              </a:lnSpc>
              <a:defRPr sz="2000" b="1"/>
            </a:lvl1pPr>
          </a:lstStyle>
          <a:p>
            <a:r>
              <a:rPr dirty="0"/>
              <a:t>Insights gained from UNESCO assessments</a:t>
            </a:r>
          </a:p>
        </p:txBody>
      </p:sp>
      <p:pic>
        <p:nvPicPr>
          <p:cNvPr id="53" name="masque.jpeg" descr="masque.jpg"/>
          <p:cNvPicPr>
            <a:picLocks noChangeAspect="1"/>
          </p:cNvPicPr>
          <p:nvPr/>
        </p:nvPicPr>
        <p:blipFill>
          <a:blip r:embed="rId3">
            <a:extLst/>
          </a:blip>
          <a:srcRect l="117" r="117"/>
          <a:stretch>
            <a:fillRect/>
          </a:stretch>
        </p:blipFill>
        <p:spPr>
          <a:xfrm>
            <a:off x="6436570" y="-1"/>
            <a:ext cx="2833689" cy="6858001"/>
          </a:xfrm>
          <a:prstGeom prst="rect">
            <a:avLst/>
          </a:prstGeom>
          <a:ln w="12700">
            <a:miter lim="400000"/>
          </a:ln>
        </p:spPr>
      </p:pic>
      <p:sp>
        <p:nvSpPr>
          <p:cNvPr id="54" name="Shape 54"/>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sldNum" sz="quarter" idx="2"/>
          </p:nvPr>
        </p:nvSpPr>
        <p:spPr>
          <a:xfrm>
            <a:off x="406400" y="6338887"/>
            <a:ext cx="127000" cy="197384"/>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10</a:t>
            </a:fld>
            <a:endParaRPr/>
          </a:p>
        </p:txBody>
      </p:sp>
      <p:sp>
        <p:nvSpPr>
          <p:cNvPr id="69" name="Shape 69"/>
          <p:cNvSpPr>
            <a:spLocks noGrp="1"/>
          </p:cNvSpPr>
          <p:nvPr>
            <p:ph type="title" idx="4294967295"/>
          </p:nvPr>
        </p:nvSpPr>
        <p:spPr>
          <a:xfrm>
            <a:off x="2406561" y="452423"/>
            <a:ext cx="6480176" cy="430214"/>
          </a:xfrm>
          <a:prstGeom prst="rect">
            <a:avLst/>
          </a:prstGeom>
        </p:spPr>
        <p:txBody>
          <a:bodyPr>
            <a:normAutofit/>
          </a:bodyPr>
          <a:lstStyle>
            <a:lvl1pPr>
              <a:defRPr sz="2800"/>
            </a:lvl1pPr>
          </a:lstStyle>
          <a:p>
            <a:r>
              <a:rPr dirty="0"/>
              <a:t>Some recent UNESCO Assessments </a:t>
            </a:r>
          </a:p>
        </p:txBody>
      </p:sp>
      <p:pic>
        <p:nvPicPr>
          <p:cNvPr id="70" name="image.png"/>
          <p:cNvPicPr>
            <a:picLocks noChangeAspect="1"/>
          </p:cNvPicPr>
          <p:nvPr/>
        </p:nvPicPr>
        <p:blipFill>
          <a:blip r:embed="rId3">
            <a:extLst/>
          </a:blip>
          <a:stretch>
            <a:fillRect/>
          </a:stretch>
        </p:blipFill>
        <p:spPr>
          <a:xfrm>
            <a:off x="989802" y="1578610"/>
            <a:ext cx="7424656" cy="4316196"/>
          </a:xfrm>
          <a:prstGeom prst="rect">
            <a:avLst/>
          </a:prstGeom>
          <a:ln w="12700">
            <a:miter lim="400000"/>
          </a:ln>
        </p:spPr>
      </p:pic>
      <p:sp>
        <p:nvSpPr>
          <p:cNvPr id="71" name="Shape 71"/>
          <p:cNvSpPr/>
          <p:nvPr/>
        </p:nvSpPr>
        <p:spPr>
          <a:xfrm>
            <a:off x="406400" y="6689725"/>
            <a:ext cx="1676400"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600"/>
            </a:lvl1pPr>
          </a:lstStyle>
          <a:p>
            <a:r>
              <a:t>© All Rights Reserved: UNESCO/ ICH</a:t>
            </a:r>
          </a:p>
        </p:txBody>
      </p:sp>
      <p:sp>
        <p:nvSpPr>
          <p:cNvPr id="72" name="Shape 72"/>
          <p:cNvSpPr/>
          <p:nvPr/>
        </p:nvSpPr>
        <p:spPr>
          <a:xfrm>
            <a:off x="298360" y="2473325"/>
            <a:ext cx="2108201" cy="86177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marL="285750" indent="-285750">
              <a:buSzPct val="100000"/>
              <a:buFont typeface="Arial"/>
              <a:buChar char="•"/>
              <a:defRPr sz="1400"/>
            </a:pPr>
            <a:r>
              <a:rPr dirty="0"/>
              <a:t>PALOP (2016) (5)</a:t>
            </a:r>
          </a:p>
          <a:p>
            <a:pPr marL="285750" indent="-285750">
              <a:buSzPct val="100000"/>
              <a:buFont typeface="Arial"/>
              <a:buChar char="•"/>
              <a:defRPr sz="1400"/>
            </a:pPr>
            <a:r>
              <a:rPr dirty="0"/>
              <a:t>Central Asia (2016) (4)</a:t>
            </a:r>
          </a:p>
          <a:p>
            <a:pPr marL="285750" indent="-285750">
              <a:buSzPct val="100000"/>
              <a:buFont typeface="Arial"/>
              <a:buChar char="•"/>
              <a:defRPr sz="1400"/>
            </a:pPr>
            <a:r>
              <a:rPr dirty="0"/>
              <a:t>Asia </a:t>
            </a:r>
            <a:r>
              <a:rPr dirty="0" smtClean="0"/>
              <a:t>Pacific</a:t>
            </a:r>
            <a:r>
              <a:rPr lang="en-AU" dirty="0" smtClean="0"/>
              <a:t> (9)</a:t>
            </a:r>
            <a:r>
              <a:rPr dirty="0" smtClean="0"/>
              <a:t> </a:t>
            </a:r>
            <a:r>
              <a:rPr dirty="0"/>
              <a:t>(to start)</a:t>
            </a:r>
          </a:p>
        </p:txBody>
      </p:sp>
      <p:sp>
        <p:nvSpPr>
          <p:cNvPr id="73" name="Shape 73"/>
          <p:cNvSpPr/>
          <p:nvPr/>
        </p:nvSpPr>
        <p:spPr>
          <a:xfrm>
            <a:off x="3419276" y="5911651"/>
            <a:ext cx="2936876" cy="19738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marL="285750" indent="-285750">
              <a:buSzPct val="100000"/>
              <a:buFont typeface="Arial"/>
              <a:buChar char="•"/>
              <a:defRPr sz="1400"/>
            </a:lvl1pPr>
          </a:lstStyle>
          <a:p>
            <a:r>
              <a:rPr dirty="0"/>
              <a:t>Pilot tracer study (ongoing) (2)</a:t>
            </a:r>
          </a:p>
        </p:txBody>
      </p:sp>
      <p:sp>
        <p:nvSpPr>
          <p:cNvPr id="74" name="Shape 74"/>
          <p:cNvSpPr/>
          <p:nvPr/>
        </p:nvSpPr>
        <p:spPr>
          <a:xfrm>
            <a:off x="6744695" y="2473325"/>
            <a:ext cx="1899335" cy="861774"/>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marL="285750" indent="-285750">
              <a:buSzPct val="100000"/>
              <a:buFont typeface="Arial"/>
              <a:buChar char="•"/>
              <a:defRPr sz="1400"/>
            </a:pPr>
            <a:r>
              <a:rPr dirty="0"/>
              <a:t>Cross-regional analysis of facilitators’ reports (2016</a:t>
            </a:r>
            <a:r>
              <a:rPr dirty="0" smtClean="0"/>
              <a:t>)</a:t>
            </a:r>
            <a:endParaRPr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a:spLocks noGrp="1"/>
          </p:cNvSpPr>
          <p:nvPr>
            <p:ph type="sldNum" sz="quarter" idx="2"/>
          </p:nvPr>
        </p:nvSpPr>
        <p:spPr>
          <a:xfrm>
            <a:off x="406400" y="6338887"/>
            <a:ext cx="127000" cy="197384"/>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11</a:t>
            </a:fld>
            <a:endParaRPr/>
          </a:p>
        </p:txBody>
      </p:sp>
      <p:sp>
        <p:nvSpPr>
          <p:cNvPr id="84" name="Shape 84"/>
          <p:cNvSpPr>
            <a:spLocks noGrp="1"/>
          </p:cNvSpPr>
          <p:nvPr>
            <p:ph type="title" idx="4294967295"/>
          </p:nvPr>
        </p:nvSpPr>
        <p:spPr>
          <a:xfrm>
            <a:off x="2282824" y="417512"/>
            <a:ext cx="6480177" cy="492126"/>
          </a:xfrm>
          <a:prstGeom prst="rect">
            <a:avLst/>
          </a:prstGeom>
        </p:spPr>
        <p:txBody>
          <a:bodyPr>
            <a:normAutofit/>
          </a:bodyPr>
          <a:lstStyle/>
          <a:p>
            <a:r>
              <a:rPr dirty="0" smtClean="0"/>
              <a:t>PALOP</a:t>
            </a:r>
            <a:r>
              <a:rPr lang="en-AU" dirty="0" smtClean="0"/>
              <a:t> project (1)</a:t>
            </a:r>
            <a:r>
              <a:rPr dirty="0" smtClean="0"/>
              <a:t> </a:t>
            </a:r>
            <a:endParaRPr dirty="0"/>
          </a:p>
        </p:txBody>
      </p:sp>
      <p:sp>
        <p:nvSpPr>
          <p:cNvPr id="86" name="Shape 86"/>
          <p:cNvSpPr/>
          <p:nvPr/>
        </p:nvSpPr>
        <p:spPr>
          <a:xfrm>
            <a:off x="406400" y="6689725"/>
            <a:ext cx="1676400"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600"/>
            </a:lvl1pPr>
          </a:lstStyle>
          <a:p>
            <a:r>
              <a:t>© All Rights Reserved: UNESCO/ ICH</a:t>
            </a:r>
          </a:p>
        </p:txBody>
      </p:sp>
      <p:sp>
        <p:nvSpPr>
          <p:cNvPr id="87" name="Shape 87"/>
          <p:cNvSpPr/>
          <p:nvPr/>
        </p:nvSpPr>
        <p:spPr>
          <a:xfrm>
            <a:off x="2282824" y="938212"/>
            <a:ext cx="6480177" cy="57589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000"/>
            </a:lvl1pPr>
          </a:lstStyle>
          <a:p>
            <a:r>
              <a:rPr dirty="0"/>
              <a:t>Angola, Cabo Verde, Guinea-Bissau, Mozambique, Sao Tome and Principe</a:t>
            </a:r>
          </a:p>
        </p:txBody>
      </p:sp>
      <p:sp>
        <p:nvSpPr>
          <p:cNvPr id="7" name="Content Placeholder 2"/>
          <p:cNvSpPr txBox="1">
            <a:spLocks/>
          </p:cNvSpPr>
          <p:nvPr/>
        </p:nvSpPr>
        <p:spPr>
          <a:xfrm>
            <a:off x="2282825" y="1828800"/>
            <a:ext cx="6480175" cy="4727575"/>
          </a:xfrm>
          <a:prstGeom prst="rect">
            <a:avLst/>
          </a:prstGeom>
        </p:spPr>
        <p:txBody>
          <a:bodyPr/>
          <a:lstStyle>
            <a:lvl1pPr marL="215900" marR="0" indent="-215900" algn="l" defTabSz="457200" rtl="0" latinLnBrk="0">
              <a:lnSpc>
                <a:spcPct val="90000"/>
              </a:lnSpc>
              <a:spcBef>
                <a:spcPts val="1200"/>
              </a:spcBef>
              <a:spcAft>
                <a:spcPts val="0"/>
              </a:spcAft>
              <a:buClr>
                <a:srgbClr val="000000"/>
              </a:buClr>
              <a:buSzPct val="100000"/>
              <a:buFont typeface="Arial"/>
              <a:buChar char="•"/>
              <a:tabLst/>
              <a:defRPr sz="2800" b="1" i="0" u="none" strike="noStrike" cap="none" spc="0" baseline="0">
                <a:ln>
                  <a:noFill/>
                </a:ln>
                <a:solidFill>
                  <a:schemeClr val="accent1"/>
                </a:solidFill>
                <a:uFillTx/>
                <a:latin typeface="Arial"/>
                <a:ea typeface="Arial"/>
                <a:cs typeface="Arial"/>
                <a:sym typeface="Arial"/>
              </a:defRPr>
            </a:lvl1pPr>
            <a:lvl2pPr marL="335844" marR="0" indent="-335844" algn="l" defTabSz="457200" rtl="0" latinLnBrk="0">
              <a:lnSpc>
                <a:spcPct val="90000"/>
              </a:lnSpc>
              <a:spcBef>
                <a:spcPts val="1200"/>
              </a:spcBef>
              <a:spcAft>
                <a:spcPts val="0"/>
              </a:spcAft>
              <a:buClr>
                <a:srgbClr val="000000"/>
              </a:buClr>
              <a:buSzPct val="100000"/>
              <a:buFont typeface="Arial"/>
              <a:buChar char="•"/>
              <a:tabLst/>
              <a:defRPr sz="2800" b="1" i="0" u="none" strike="noStrike" cap="none" spc="0" baseline="0">
                <a:ln>
                  <a:noFill/>
                </a:ln>
                <a:solidFill>
                  <a:schemeClr val="accent1"/>
                </a:solidFill>
                <a:uFillTx/>
                <a:latin typeface="Arial"/>
                <a:ea typeface="Arial"/>
                <a:cs typeface="Arial"/>
                <a:sym typeface="Arial"/>
              </a:defRPr>
            </a:lvl2pPr>
            <a:lvl3pPr marL="0" marR="0" indent="0"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3pPr>
            <a:lvl4pPr marL="502708" marR="0" indent="-251883" algn="l" defTabSz="457200" rtl="0" latinLnBrk="0">
              <a:lnSpc>
                <a:spcPct val="90000"/>
              </a:lnSpc>
              <a:spcBef>
                <a:spcPts val="1200"/>
              </a:spcBef>
              <a:spcAft>
                <a:spcPts val="0"/>
              </a:spcAft>
              <a:buClr>
                <a:srgbClr val="000000"/>
              </a:buClr>
              <a:buSzPct val="100000"/>
              <a:buFont typeface="Arial"/>
              <a:buChar char="•"/>
              <a:tabLst/>
              <a:defRPr sz="2800" b="1" i="0" u="none" strike="noStrike" cap="none" spc="0" baseline="0">
                <a:ln>
                  <a:noFill/>
                </a:ln>
                <a:solidFill>
                  <a:schemeClr val="accent1"/>
                </a:solidFill>
                <a:uFillTx/>
                <a:latin typeface="Arial"/>
                <a:ea typeface="Arial"/>
                <a:cs typeface="Arial"/>
                <a:sym typeface="Arial"/>
              </a:defRPr>
            </a:lvl4pPr>
            <a:lvl5pPr marL="0" marR="0" indent="4667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5pPr>
            <a:lvl6pPr marL="0" marR="0" indent="9239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6pPr>
            <a:lvl7pPr marL="0" marR="0" indent="13811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7pPr>
            <a:lvl8pPr marL="0" marR="0" indent="18383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8pPr>
            <a:lvl9pPr marL="0" marR="0" indent="22955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9pPr>
          </a:lstStyle>
          <a:p>
            <a:r>
              <a:rPr lang="fr-FR" sz="2400" b="0" dirty="0" err="1" smtClean="0">
                <a:solidFill>
                  <a:schemeClr val="tx1"/>
                </a:solidFill>
                <a:latin typeface="Arial" charset="0"/>
              </a:rPr>
              <a:t>Brought</a:t>
            </a:r>
            <a:r>
              <a:rPr lang="fr-FR" sz="2400" b="0" dirty="0" smtClean="0">
                <a:solidFill>
                  <a:schemeClr val="tx1"/>
                </a:solidFill>
                <a:latin typeface="Arial" charset="0"/>
              </a:rPr>
              <a:t> PALOP countries </a:t>
            </a:r>
            <a:r>
              <a:rPr lang="fr-FR" sz="2400" b="0" dirty="0" err="1" smtClean="0">
                <a:solidFill>
                  <a:schemeClr val="tx1"/>
                </a:solidFill>
                <a:latin typeface="Arial" charset="0"/>
              </a:rPr>
              <a:t>into</a:t>
            </a:r>
            <a:r>
              <a:rPr lang="fr-FR" sz="2400" b="0" dirty="0" smtClean="0">
                <a:solidFill>
                  <a:schemeClr val="tx1"/>
                </a:solidFill>
                <a:latin typeface="Arial" charset="0"/>
              </a:rPr>
              <a:t> the Convention </a:t>
            </a:r>
            <a:r>
              <a:rPr lang="fr-FR" sz="2400" b="0" dirty="0" err="1" smtClean="0">
                <a:solidFill>
                  <a:schemeClr val="tx1"/>
                </a:solidFill>
                <a:latin typeface="Arial" charset="0"/>
              </a:rPr>
              <a:t>process</a:t>
            </a:r>
            <a:r>
              <a:rPr lang="fr-FR" sz="2400" b="0" dirty="0" smtClean="0">
                <a:solidFill>
                  <a:schemeClr val="tx1"/>
                </a:solidFill>
                <a:latin typeface="Arial" charset="0"/>
              </a:rPr>
              <a:t> – </a:t>
            </a:r>
            <a:r>
              <a:rPr lang="fr-FR" sz="2400" b="0" dirty="0" err="1" smtClean="0">
                <a:solidFill>
                  <a:schemeClr val="tx1"/>
                </a:solidFill>
                <a:latin typeface="Arial" charset="0"/>
              </a:rPr>
              <a:t>closing</a:t>
            </a:r>
            <a:r>
              <a:rPr lang="fr-FR" sz="2400" b="0" dirty="0" smtClean="0">
                <a:solidFill>
                  <a:schemeClr val="tx1"/>
                </a:solidFill>
                <a:latin typeface="Arial" charset="0"/>
              </a:rPr>
              <a:t> a </a:t>
            </a:r>
            <a:r>
              <a:rPr lang="fr-FR" sz="2400" b="0" dirty="0" err="1" smtClean="0">
                <a:solidFill>
                  <a:schemeClr val="tx1"/>
                </a:solidFill>
                <a:latin typeface="Arial" charset="0"/>
              </a:rPr>
              <a:t>language</a:t>
            </a:r>
            <a:r>
              <a:rPr lang="fr-FR" sz="2400" b="0" dirty="0" smtClean="0">
                <a:solidFill>
                  <a:schemeClr val="tx1"/>
                </a:solidFill>
                <a:latin typeface="Arial" charset="0"/>
              </a:rPr>
              <a:t> gap</a:t>
            </a:r>
          </a:p>
          <a:p>
            <a:r>
              <a:rPr lang="fr-FR" sz="2400" b="0" dirty="0" err="1" smtClean="0">
                <a:solidFill>
                  <a:schemeClr val="tx1"/>
                </a:solidFill>
                <a:latin typeface="Arial" charset="0"/>
              </a:rPr>
              <a:t>Two</a:t>
            </a:r>
            <a:r>
              <a:rPr lang="fr-FR" sz="2400" b="0" dirty="0" smtClean="0">
                <a:solidFill>
                  <a:schemeClr val="tx1"/>
                </a:solidFill>
                <a:latin typeface="Arial" charset="0"/>
              </a:rPr>
              <a:t> ratifications in 2016: </a:t>
            </a:r>
            <a:r>
              <a:rPr lang="en-GB" sz="2400" b="0" dirty="0" err="1" smtClean="0">
                <a:solidFill>
                  <a:schemeClr val="tx1"/>
                </a:solidFill>
                <a:latin typeface="Arial" charset="0"/>
              </a:rPr>
              <a:t>Cabo</a:t>
            </a:r>
            <a:r>
              <a:rPr lang="en-GB" sz="2400" b="0" dirty="0" smtClean="0">
                <a:solidFill>
                  <a:schemeClr val="tx1"/>
                </a:solidFill>
                <a:latin typeface="Arial" charset="0"/>
              </a:rPr>
              <a:t> Verde and Guinea-Bissau (plus Angola almost) </a:t>
            </a:r>
          </a:p>
          <a:p>
            <a:r>
              <a:rPr lang="en-GB" sz="2400" b="0" dirty="0" smtClean="0">
                <a:solidFill>
                  <a:schemeClr val="tx1"/>
                </a:solidFill>
                <a:latin typeface="Arial" charset="0"/>
              </a:rPr>
              <a:t>Dedicated departments, councils, committees </a:t>
            </a:r>
            <a:r>
              <a:rPr lang="fr-FR" sz="2400" b="0" dirty="0" smtClean="0">
                <a:solidFill>
                  <a:schemeClr val="tx1"/>
                </a:solidFill>
                <a:latin typeface="Arial" charset="0"/>
              </a:rPr>
              <a:t>(</a:t>
            </a:r>
            <a:r>
              <a:rPr lang="fr-FR" sz="2400" b="0" dirty="0" err="1" smtClean="0">
                <a:solidFill>
                  <a:schemeClr val="tx1"/>
                </a:solidFill>
                <a:latin typeface="Arial" charset="0"/>
              </a:rPr>
              <a:t>Cabo</a:t>
            </a:r>
            <a:r>
              <a:rPr lang="fr-FR" sz="2400" b="0" dirty="0" smtClean="0">
                <a:solidFill>
                  <a:schemeClr val="tx1"/>
                </a:solidFill>
                <a:latin typeface="Arial" charset="0"/>
              </a:rPr>
              <a:t> </a:t>
            </a:r>
            <a:r>
              <a:rPr lang="fr-FR" sz="2400" b="0" dirty="0" err="1" smtClean="0">
                <a:solidFill>
                  <a:schemeClr val="tx1"/>
                </a:solidFill>
                <a:latin typeface="Arial" charset="0"/>
              </a:rPr>
              <a:t>Verde</a:t>
            </a:r>
            <a:r>
              <a:rPr lang="fr-FR" sz="2400" b="0" dirty="0" smtClean="0">
                <a:solidFill>
                  <a:schemeClr val="tx1"/>
                </a:solidFill>
                <a:latin typeface="Arial" charset="0"/>
              </a:rPr>
              <a:t>, Mozambique, </a:t>
            </a:r>
            <a:r>
              <a:rPr lang="en-GB" sz="2400" b="0" dirty="0" smtClean="0">
                <a:solidFill>
                  <a:schemeClr val="tx1"/>
                </a:solidFill>
                <a:latin typeface="Arial" charset="0"/>
              </a:rPr>
              <a:t>Sao Tome and Principe)</a:t>
            </a:r>
          </a:p>
          <a:p>
            <a:r>
              <a:rPr lang="en-GB" sz="2400" b="0" dirty="0" smtClean="0">
                <a:solidFill>
                  <a:schemeClr val="tx1"/>
                </a:solidFill>
                <a:latin typeface="Arial" charset="0"/>
              </a:rPr>
              <a:t>Critical mass of human resources (180 trained plus </a:t>
            </a:r>
            <a:r>
              <a:rPr lang="en-GB" sz="2400" dirty="0" smtClean="0">
                <a:solidFill>
                  <a:schemeClr val="tx1"/>
                </a:solidFill>
                <a:latin typeface="Arial" charset="0"/>
              </a:rPr>
              <a:t>3 new facilitators </a:t>
            </a:r>
            <a:r>
              <a:rPr lang="en-GB" sz="2400" b="0" dirty="0" smtClean="0">
                <a:solidFill>
                  <a:schemeClr val="tx1"/>
                </a:solidFill>
                <a:latin typeface="Arial" charset="0"/>
              </a:rPr>
              <a:t>)</a:t>
            </a:r>
            <a:endParaRPr lang="fr-FR" sz="2400" b="0" dirty="0">
              <a:solidFill>
                <a:schemeClr val="tx1"/>
              </a:solidFill>
              <a:latin typeface="Arial" charset="0"/>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hape 89"/>
          <p:cNvSpPr>
            <a:spLocks noGrp="1"/>
          </p:cNvSpPr>
          <p:nvPr>
            <p:ph type="sldNum" sz="quarter" idx="2"/>
          </p:nvPr>
        </p:nvSpPr>
        <p:spPr>
          <a:xfrm>
            <a:off x="406400" y="6338887"/>
            <a:ext cx="127000" cy="197384"/>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12</a:t>
            </a:fld>
            <a:endParaRPr/>
          </a:p>
        </p:txBody>
      </p:sp>
      <p:sp>
        <p:nvSpPr>
          <p:cNvPr id="91" name="Shape 91"/>
          <p:cNvSpPr/>
          <p:nvPr/>
        </p:nvSpPr>
        <p:spPr>
          <a:xfrm>
            <a:off x="406400" y="6689725"/>
            <a:ext cx="1676400"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600"/>
            </a:lvl1pPr>
          </a:lstStyle>
          <a:p>
            <a:r>
              <a:t>© All Rights Reserved: UNESCO/ ICH</a:t>
            </a:r>
          </a:p>
        </p:txBody>
      </p:sp>
      <p:sp>
        <p:nvSpPr>
          <p:cNvPr id="92" name="Shape 92"/>
          <p:cNvSpPr/>
          <p:nvPr/>
        </p:nvSpPr>
        <p:spPr>
          <a:xfrm>
            <a:off x="604837" y="6381750"/>
            <a:ext cx="1146176" cy="26425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200" b="1"/>
            </a:lvl1pPr>
          </a:lstStyle>
          <a:p>
            <a:r>
              <a:t>© UNESCO</a:t>
            </a:r>
          </a:p>
        </p:txBody>
      </p:sp>
      <p:sp>
        <p:nvSpPr>
          <p:cNvPr id="2" name="Rectangle 1"/>
          <p:cNvSpPr/>
          <p:nvPr/>
        </p:nvSpPr>
        <p:spPr>
          <a:xfrm>
            <a:off x="2285999" y="1762610"/>
            <a:ext cx="6323413" cy="3785652"/>
          </a:xfrm>
          <a:prstGeom prst="rect">
            <a:avLst/>
          </a:prstGeom>
        </p:spPr>
        <p:txBody>
          <a:bodyPr wrap="square">
            <a:spAutoFit/>
          </a:bodyPr>
          <a:lstStyle/>
          <a:p>
            <a:pPr marL="285750" indent="-285750">
              <a:buFont typeface="Arial"/>
              <a:buChar char="•"/>
            </a:pPr>
            <a:r>
              <a:rPr lang="en-US" sz="2400" dirty="0">
                <a:solidFill>
                  <a:schemeClr val="tx1"/>
                </a:solidFill>
                <a:latin typeface="Arial" charset="0"/>
              </a:rPr>
              <a:t>Inventory frameworks developed in all countries and tested in  seven communities of four countries</a:t>
            </a:r>
          </a:p>
          <a:p>
            <a:pPr marL="285750" indent="-285750">
              <a:buFont typeface="Arial"/>
              <a:buChar char="•"/>
            </a:pPr>
            <a:r>
              <a:rPr lang="en-US" sz="2400" dirty="0">
                <a:solidFill>
                  <a:schemeClr val="tx1"/>
                </a:solidFill>
                <a:latin typeface="Arial" charset="0"/>
              </a:rPr>
              <a:t>Capacity strengthened to request International assistance and elaboration of requests ongoing</a:t>
            </a:r>
          </a:p>
          <a:p>
            <a:pPr marL="285750" indent="-285750">
              <a:buFont typeface="Arial"/>
              <a:buChar char="•"/>
            </a:pPr>
            <a:r>
              <a:rPr lang="en-US" sz="2400" dirty="0">
                <a:solidFill>
                  <a:schemeClr val="tx1"/>
                </a:solidFill>
                <a:latin typeface="Arial" charset="0"/>
              </a:rPr>
              <a:t>Four countries </a:t>
            </a:r>
            <a:r>
              <a:rPr lang="en-GB" sz="2400" dirty="0">
                <a:solidFill>
                  <a:schemeClr val="tx1"/>
                </a:solidFill>
                <a:latin typeface="Arial" charset="0"/>
              </a:rPr>
              <a:t>identified elements for possible inscription on the Lists</a:t>
            </a:r>
          </a:p>
          <a:p>
            <a:pPr marL="285750" indent="-285750">
              <a:buFont typeface="Arial"/>
              <a:buChar char="•"/>
            </a:pPr>
            <a:r>
              <a:rPr lang="en-GB" sz="2400" dirty="0">
                <a:solidFill>
                  <a:schemeClr val="tx1"/>
                </a:solidFill>
                <a:latin typeface="Arial" charset="0"/>
              </a:rPr>
              <a:t>Regional cooperation network with strong expertise in two countries as an asset</a:t>
            </a:r>
          </a:p>
        </p:txBody>
      </p:sp>
      <p:sp>
        <p:nvSpPr>
          <p:cNvPr id="3" name="TextBox 2"/>
          <p:cNvSpPr txBox="1"/>
          <p:nvPr/>
        </p:nvSpPr>
        <p:spPr>
          <a:xfrm>
            <a:off x="2286000" y="442466"/>
            <a:ext cx="3603709" cy="10772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r>
              <a:rPr lang="fr-FR" sz="3200" b="1" dirty="0">
                <a:latin typeface="Arial" charset="0"/>
              </a:rPr>
              <a:t>PALOP </a:t>
            </a:r>
            <a:r>
              <a:rPr lang="fr-FR" sz="3200" b="1" dirty="0" err="1">
                <a:latin typeface="Arial" charset="0"/>
              </a:rPr>
              <a:t>project</a:t>
            </a:r>
            <a:r>
              <a:rPr lang="fr-FR" sz="3200" b="1" dirty="0">
                <a:latin typeface="Arial" charset="0"/>
              </a:rPr>
              <a:t> (2)</a:t>
            </a:r>
            <a:br>
              <a:rPr lang="fr-FR" sz="3200" b="1" dirty="0">
                <a:latin typeface="Arial" charset="0"/>
              </a:rPr>
            </a:br>
            <a:endParaRPr kumimoji="0" lang="en-US" sz="3200" b="1" i="0" u="none" strike="noStrike" cap="none" spc="0" normalizeH="0" baseline="0" dirty="0">
              <a:ln>
                <a:noFill/>
              </a:ln>
              <a:solidFill>
                <a:srgbClr val="000000"/>
              </a:solidFill>
              <a:effectLst/>
              <a:uFillTx/>
              <a:sym typeface="Arial"/>
            </a:endParaRPr>
          </a:p>
        </p:txBody>
      </p:sp>
    </p:spTree>
  </p:cSld>
  <p:clrMapOvr>
    <a:masterClrMapping/>
  </p:clrMapOvr>
  <p:transition xmlns:p14="http://schemas.microsoft.com/office/powerpoint/2010/mai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2825" y="417513"/>
            <a:ext cx="6480175" cy="984250"/>
          </a:xfrm>
          <a:prstGeom prst="rect">
            <a:avLst/>
          </a:prstGeom>
        </p:spPr>
        <p:txBody>
          <a:bodyPr/>
          <a:lstStyle>
            <a:lvl1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1pPr>
            <a:lvl2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2pPr>
            <a:lvl3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3pPr>
            <a:lvl4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4pPr>
            <a:lvl5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5pPr>
            <a:lvl6pPr marL="0" marR="0" indent="45720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6pPr>
            <a:lvl7pPr marL="0" marR="0" indent="91440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7pPr>
            <a:lvl8pPr marL="0" marR="0" indent="137160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8pPr>
            <a:lvl9pPr marL="0" marR="0" indent="182880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9pPr>
          </a:lstStyle>
          <a:p>
            <a:r>
              <a:rPr lang="fr-FR" sz="2800" dirty="0" smtClean="0">
                <a:latin typeface="Arial" charset="0"/>
              </a:rPr>
              <a:t>PALOP </a:t>
            </a:r>
            <a:r>
              <a:rPr lang="fr-FR" sz="2800" dirty="0" err="1" smtClean="0">
                <a:latin typeface="Arial" charset="0"/>
              </a:rPr>
              <a:t>project</a:t>
            </a:r>
            <a:r>
              <a:rPr lang="fr-FR" sz="2800" dirty="0" smtClean="0">
                <a:latin typeface="Arial" charset="0"/>
              </a:rPr>
              <a:t> (3)</a:t>
            </a:r>
            <a:br>
              <a:rPr lang="fr-FR" sz="2800" dirty="0" smtClean="0">
                <a:latin typeface="Arial" charset="0"/>
              </a:rPr>
            </a:br>
            <a:endParaRPr lang="fr-FR" sz="2800" dirty="0">
              <a:latin typeface="Arial" charset="0"/>
            </a:endParaRPr>
          </a:p>
        </p:txBody>
      </p:sp>
      <p:sp>
        <p:nvSpPr>
          <p:cNvPr id="3" name="Content Placeholder 2"/>
          <p:cNvSpPr txBox="1">
            <a:spLocks/>
          </p:cNvSpPr>
          <p:nvPr/>
        </p:nvSpPr>
        <p:spPr>
          <a:xfrm>
            <a:off x="2282825" y="1281113"/>
            <a:ext cx="6480175" cy="5576887"/>
          </a:xfrm>
          <a:prstGeom prst="rect">
            <a:avLst/>
          </a:prstGeom>
        </p:spPr>
        <p:txBody>
          <a:bodyPr/>
          <a:lstStyle>
            <a:lvl1pPr marL="215900" marR="0" indent="-215900" algn="l" defTabSz="457200" rtl="0" latinLnBrk="0">
              <a:lnSpc>
                <a:spcPct val="90000"/>
              </a:lnSpc>
              <a:spcBef>
                <a:spcPts val="1200"/>
              </a:spcBef>
              <a:spcAft>
                <a:spcPts val="0"/>
              </a:spcAft>
              <a:buClr>
                <a:srgbClr val="000000"/>
              </a:buClr>
              <a:buSzPct val="100000"/>
              <a:buFont typeface="Arial"/>
              <a:buChar char="•"/>
              <a:tabLst/>
              <a:defRPr sz="2800" b="1" i="0" u="none" strike="noStrike" cap="none" spc="0" baseline="0">
                <a:ln>
                  <a:noFill/>
                </a:ln>
                <a:solidFill>
                  <a:schemeClr val="accent1"/>
                </a:solidFill>
                <a:uFillTx/>
                <a:latin typeface="Arial"/>
                <a:ea typeface="Arial"/>
                <a:cs typeface="Arial"/>
                <a:sym typeface="Arial"/>
              </a:defRPr>
            </a:lvl1pPr>
            <a:lvl2pPr marL="335844" marR="0" indent="-335844" algn="l" defTabSz="457200" rtl="0" latinLnBrk="0">
              <a:lnSpc>
                <a:spcPct val="90000"/>
              </a:lnSpc>
              <a:spcBef>
                <a:spcPts val="1200"/>
              </a:spcBef>
              <a:spcAft>
                <a:spcPts val="0"/>
              </a:spcAft>
              <a:buClr>
                <a:srgbClr val="000000"/>
              </a:buClr>
              <a:buSzPct val="100000"/>
              <a:buFont typeface="Arial"/>
              <a:buChar char="•"/>
              <a:tabLst/>
              <a:defRPr sz="2800" b="1" i="0" u="none" strike="noStrike" cap="none" spc="0" baseline="0">
                <a:ln>
                  <a:noFill/>
                </a:ln>
                <a:solidFill>
                  <a:schemeClr val="accent1"/>
                </a:solidFill>
                <a:uFillTx/>
                <a:latin typeface="Arial"/>
                <a:ea typeface="Arial"/>
                <a:cs typeface="Arial"/>
                <a:sym typeface="Arial"/>
              </a:defRPr>
            </a:lvl2pPr>
            <a:lvl3pPr marL="0" marR="0" indent="0"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3pPr>
            <a:lvl4pPr marL="502708" marR="0" indent="-251883" algn="l" defTabSz="457200" rtl="0" latinLnBrk="0">
              <a:lnSpc>
                <a:spcPct val="90000"/>
              </a:lnSpc>
              <a:spcBef>
                <a:spcPts val="1200"/>
              </a:spcBef>
              <a:spcAft>
                <a:spcPts val="0"/>
              </a:spcAft>
              <a:buClr>
                <a:srgbClr val="000000"/>
              </a:buClr>
              <a:buSzPct val="100000"/>
              <a:buFont typeface="Arial"/>
              <a:buChar char="•"/>
              <a:tabLst/>
              <a:defRPr sz="2800" b="1" i="0" u="none" strike="noStrike" cap="none" spc="0" baseline="0">
                <a:ln>
                  <a:noFill/>
                </a:ln>
                <a:solidFill>
                  <a:schemeClr val="accent1"/>
                </a:solidFill>
                <a:uFillTx/>
                <a:latin typeface="Arial"/>
                <a:ea typeface="Arial"/>
                <a:cs typeface="Arial"/>
                <a:sym typeface="Arial"/>
              </a:defRPr>
            </a:lvl4pPr>
            <a:lvl5pPr marL="0" marR="0" indent="4667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5pPr>
            <a:lvl6pPr marL="0" marR="0" indent="9239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6pPr>
            <a:lvl7pPr marL="0" marR="0" indent="13811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7pPr>
            <a:lvl8pPr marL="0" marR="0" indent="18383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8pPr>
            <a:lvl9pPr marL="0" marR="0" indent="22955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9pPr>
          </a:lstStyle>
          <a:p>
            <a:pPr marL="0" indent="0">
              <a:buFont typeface="Arial" panose="020B0604020202020204" pitchFamily="34" charset="0"/>
              <a:buNone/>
              <a:defRPr/>
            </a:pPr>
            <a:r>
              <a:rPr lang="en-GB" sz="2400" smtClean="0">
                <a:solidFill>
                  <a:schemeClr val="tx1"/>
                </a:solidFill>
                <a:ea typeface="+mn-ea"/>
              </a:rPr>
              <a:t>Partcipants valued: </a:t>
            </a:r>
          </a:p>
          <a:p>
            <a:pPr>
              <a:buFont typeface="Arial" panose="020B0604020202020204" pitchFamily="34" charset="0"/>
              <a:buChar char="•"/>
              <a:defRPr/>
            </a:pPr>
            <a:r>
              <a:rPr lang="en-GB" sz="2400" b="0" smtClean="0">
                <a:solidFill>
                  <a:schemeClr val="tx1"/>
                </a:solidFill>
                <a:ea typeface="+mn-ea"/>
              </a:rPr>
              <a:t>acquisition of knowledge usable in their daily work and understanding the need for safeguarding</a:t>
            </a:r>
          </a:p>
          <a:p>
            <a:pPr>
              <a:buFont typeface="Arial" panose="020B0604020202020204" pitchFamily="34" charset="0"/>
              <a:buChar char="•"/>
              <a:defRPr/>
            </a:pPr>
            <a:r>
              <a:rPr lang="en-GB" sz="2400" b="0" smtClean="0">
                <a:solidFill>
                  <a:schemeClr val="tx1"/>
                </a:solidFill>
                <a:ea typeface="+mn-ea"/>
              </a:rPr>
              <a:t>the good quality of the training activities</a:t>
            </a:r>
          </a:p>
          <a:p>
            <a:pPr>
              <a:buFont typeface="Arial" panose="020B0604020202020204" pitchFamily="34" charset="0"/>
              <a:buChar char="•"/>
              <a:defRPr/>
            </a:pPr>
            <a:r>
              <a:rPr lang="en-GB" sz="2400" b="0" smtClean="0">
                <a:solidFill>
                  <a:schemeClr val="tx1"/>
                </a:solidFill>
                <a:ea typeface="+mn-ea"/>
              </a:rPr>
              <a:t> the possibility for sharing and cooperation during trainings</a:t>
            </a:r>
          </a:p>
          <a:p>
            <a:pPr>
              <a:buFont typeface="Arial" panose="020B0604020202020204" pitchFamily="34" charset="0"/>
              <a:buChar char="•"/>
              <a:defRPr/>
            </a:pPr>
            <a:r>
              <a:rPr lang="en-GB" sz="2400" b="0" smtClean="0">
                <a:solidFill>
                  <a:schemeClr val="tx1"/>
                </a:solidFill>
                <a:ea typeface="+mn-ea"/>
              </a:rPr>
              <a:t>the establishment of a cooperation network (national/regional/international)</a:t>
            </a:r>
          </a:p>
          <a:p>
            <a:pPr>
              <a:buFont typeface="Arial" panose="020B0604020202020204" pitchFamily="34" charset="0"/>
              <a:buChar char="•"/>
              <a:defRPr/>
            </a:pPr>
            <a:r>
              <a:rPr lang="en-GB" sz="2400" b="0" smtClean="0">
                <a:solidFill>
                  <a:schemeClr val="tx1"/>
                </a:solidFill>
                <a:ea typeface="+mn-ea"/>
              </a:rPr>
              <a:t>availability of key documents and materials in Portuguese</a:t>
            </a:r>
          </a:p>
          <a:p>
            <a:pPr>
              <a:buFont typeface="Arial" panose="020B0604020202020204" pitchFamily="34" charset="0"/>
              <a:buChar char="•"/>
              <a:defRPr/>
            </a:pPr>
            <a:endParaRPr lang="fr-FR" sz="2400" b="0" dirty="0">
              <a:solidFill>
                <a:schemeClr val="tx1"/>
              </a:solidFill>
              <a:ea typeface="+mn-ea"/>
            </a:endParaRPr>
          </a:p>
        </p:txBody>
      </p:sp>
    </p:spTree>
    <p:extLst>
      <p:ext uri="{BB962C8B-B14F-4D97-AF65-F5344CB8AC3E}">
        <p14:creationId xmlns:p14="http://schemas.microsoft.com/office/powerpoint/2010/main" val="2458424944"/>
      </p:ext>
    </p:extLst>
  </p:cSld>
  <p:clrMapOvr>
    <a:masterClrMapping/>
  </p:clrMapOvr>
  <p:transition xmlns:p14="http://schemas.microsoft.com/office/powerpoint/2010/mai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2825" y="417513"/>
            <a:ext cx="6480175" cy="984250"/>
          </a:xfrm>
          <a:prstGeom prst="rect">
            <a:avLst/>
          </a:prstGeom>
        </p:spPr>
        <p:txBody>
          <a:bodyPr/>
          <a:lstStyle>
            <a:lvl1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1pPr>
            <a:lvl2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2pPr>
            <a:lvl3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3pPr>
            <a:lvl4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4pPr>
            <a:lvl5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5pPr>
            <a:lvl6pPr marL="0" marR="0" indent="45720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6pPr>
            <a:lvl7pPr marL="0" marR="0" indent="91440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7pPr>
            <a:lvl8pPr marL="0" marR="0" indent="137160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8pPr>
            <a:lvl9pPr marL="0" marR="0" indent="182880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9pPr>
          </a:lstStyle>
          <a:p>
            <a:r>
              <a:rPr lang="fr-FR" sz="2800" dirty="0" smtClean="0">
                <a:latin typeface="Arial" charset="0"/>
              </a:rPr>
              <a:t>PALOP </a:t>
            </a:r>
            <a:r>
              <a:rPr lang="fr-FR" sz="2800" dirty="0" err="1" smtClean="0">
                <a:latin typeface="Arial" charset="0"/>
              </a:rPr>
              <a:t>project</a:t>
            </a:r>
            <a:r>
              <a:rPr lang="fr-FR" sz="2800" dirty="0" smtClean="0">
                <a:latin typeface="Arial" charset="0"/>
              </a:rPr>
              <a:t> (4) – Challenges </a:t>
            </a:r>
            <a:br>
              <a:rPr lang="fr-FR" sz="2800" dirty="0" smtClean="0">
                <a:latin typeface="Arial" charset="0"/>
              </a:rPr>
            </a:br>
            <a:endParaRPr lang="fr-FR" sz="2800" dirty="0">
              <a:latin typeface="Arial" charset="0"/>
            </a:endParaRPr>
          </a:p>
        </p:txBody>
      </p:sp>
      <p:sp>
        <p:nvSpPr>
          <p:cNvPr id="3" name="Content Placeholder 2"/>
          <p:cNvSpPr txBox="1">
            <a:spLocks/>
          </p:cNvSpPr>
          <p:nvPr/>
        </p:nvSpPr>
        <p:spPr>
          <a:xfrm>
            <a:off x="2282825" y="1401763"/>
            <a:ext cx="6673850" cy="5268912"/>
          </a:xfrm>
          <a:prstGeom prst="rect">
            <a:avLst/>
          </a:prstGeom>
        </p:spPr>
        <p:txBody>
          <a:bodyPr/>
          <a:lstStyle>
            <a:lvl1pPr marL="215900" marR="0" indent="-215900" algn="l" defTabSz="457200" rtl="0" latinLnBrk="0">
              <a:lnSpc>
                <a:spcPct val="90000"/>
              </a:lnSpc>
              <a:spcBef>
                <a:spcPts val="1200"/>
              </a:spcBef>
              <a:spcAft>
                <a:spcPts val="0"/>
              </a:spcAft>
              <a:buClr>
                <a:srgbClr val="000000"/>
              </a:buClr>
              <a:buSzPct val="100000"/>
              <a:buFont typeface="Arial"/>
              <a:buChar char="•"/>
              <a:tabLst/>
              <a:defRPr sz="2800" b="1" i="0" u="none" strike="noStrike" cap="none" spc="0" baseline="0">
                <a:ln>
                  <a:noFill/>
                </a:ln>
                <a:solidFill>
                  <a:schemeClr val="accent1"/>
                </a:solidFill>
                <a:uFillTx/>
                <a:latin typeface="Arial"/>
                <a:ea typeface="Arial"/>
                <a:cs typeface="Arial"/>
                <a:sym typeface="Arial"/>
              </a:defRPr>
            </a:lvl1pPr>
            <a:lvl2pPr marL="335844" marR="0" indent="-335844" algn="l" defTabSz="457200" rtl="0" latinLnBrk="0">
              <a:lnSpc>
                <a:spcPct val="90000"/>
              </a:lnSpc>
              <a:spcBef>
                <a:spcPts val="1200"/>
              </a:spcBef>
              <a:spcAft>
                <a:spcPts val="0"/>
              </a:spcAft>
              <a:buClr>
                <a:srgbClr val="000000"/>
              </a:buClr>
              <a:buSzPct val="100000"/>
              <a:buFont typeface="Arial"/>
              <a:buChar char="•"/>
              <a:tabLst/>
              <a:defRPr sz="2800" b="1" i="0" u="none" strike="noStrike" cap="none" spc="0" baseline="0">
                <a:ln>
                  <a:noFill/>
                </a:ln>
                <a:solidFill>
                  <a:schemeClr val="accent1"/>
                </a:solidFill>
                <a:uFillTx/>
                <a:latin typeface="Arial"/>
                <a:ea typeface="Arial"/>
                <a:cs typeface="Arial"/>
                <a:sym typeface="Arial"/>
              </a:defRPr>
            </a:lvl2pPr>
            <a:lvl3pPr marL="0" marR="0" indent="0"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3pPr>
            <a:lvl4pPr marL="502708" marR="0" indent="-251883" algn="l" defTabSz="457200" rtl="0" latinLnBrk="0">
              <a:lnSpc>
                <a:spcPct val="90000"/>
              </a:lnSpc>
              <a:spcBef>
                <a:spcPts val="1200"/>
              </a:spcBef>
              <a:spcAft>
                <a:spcPts val="0"/>
              </a:spcAft>
              <a:buClr>
                <a:srgbClr val="000000"/>
              </a:buClr>
              <a:buSzPct val="100000"/>
              <a:buFont typeface="Arial"/>
              <a:buChar char="•"/>
              <a:tabLst/>
              <a:defRPr sz="2800" b="1" i="0" u="none" strike="noStrike" cap="none" spc="0" baseline="0">
                <a:ln>
                  <a:noFill/>
                </a:ln>
                <a:solidFill>
                  <a:schemeClr val="accent1"/>
                </a:solidFill>
                <a:uFillTx/>
                <a:latin typeface="Arial"/>
                <a:ea typeface="Arial"/>
                <a:cs typeface="Arial"/>
                <a:sym typeface="Arial"/>
              </a:defRPr>
            </a:lvl4pPr>
            <a:lvl5pPr marL="0" marR="0" indent="4667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5pPr>
            <a:lvl6pPr marL="0" marR="0" indent="9239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6pPr>
            <a:lvl7pPr marL="0" marR="0" indent="13811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7pPr>
            <a:lvl8pPr marL="0" marR="0" indent="18383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8pPr>
            <a:lvl9pPr marL="0" marR="0" indent="22955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9pPr>
          </a:lstStyle>
          <a:p>
            <a:r>
              <a:rPr lang="fr-FR" b="0" smtClean="0">
                <a:solidFill>
                  <a:schemeClr val="tx1"/>
                </a:solidFill>
                <a:latin typeface="Arial" charset="0"/>
              </a:rPr>
              <a:t>Political and economic instability  </a:t>
            </a:r>
          </a:p>
          <a:p>
            <a:r>
              <a:rPr lang="fr-FR" b="0" smtClean="0">
                <a:solidFill>
                  <a:schemeClr val="tx1"/>
                </a:solidFill>
                <a:latin typeface="Arial" charset="0"/>
              </a:rPr>
              <a:t>Focus on tangible, rather than intangible cultural heritage in one country</a:t>
            </a:r>
          </a:p>
          <a:p>
            <a:r>
              <a:rPr lang="fr-FR" b="0" smtClean="0">
                <a:solidFill>
                  <a:schemeClr val="tx1"/>
                </a:solidFill>
                <a:latin typeface="Arial" charset="0"/>
              </a:rPr>
              <a:t>Finding resources to support a second phase:</a:t>
            </a:r>
          </a:p>
          <a:p>
            <a:pPr marL="1371600" lvl="2" indent="-457200">
              <a:buFont typeface="Wingdings" charset="0"/>
              <a:buChar char="Ø"/>
            </a:pPr>
            <a:r>
              <a:rPr lang="fr-FR" sz="2400" smtClean="0">
                <a:latin typeface="Arial" charset="0"/>
              </a:rPr>
              <a:t>Safeguarding plans</a:t>
            </a:r>
          </a:p>
          <a:p>
            <a:pPr marL="1371600" lvl="2" indent="-457200">
              <a:buFont typeface="Wingdings" charset="0"/>
              <a:buChar char="Ø"/>
            </a:pPr>
            <a:r>
              <a:rPr lang="fr-FR" sz="2400" smtClean="0">
                <a:latin typeface="Arial" charset="0"/>
              </a:rPr>
              <a:t>Policy development and links with sustainable development strategies</a:t>
            </a:r>
          </a:p>
          <a:p>
            <a:pPr marL="1371600" lvl="2" indent="-457200">
              <a:buFont typeface="Wingdings" charset="0"/>
              <a:buChar char="Ø"/>
            </a:pPr>
            <a:r>
              <a:rPr lang="fr-FR" sz="2400" smtClean="0">
                <a:latin typeface="Arial" charset="0"/>
              </a:rPr>
              <a:t>Strengthening the regional network</a:t>
            </a:r>
          </a:p>
          <a:p>
            <a:endParaRPr lang="fr-FR" b="0" smtClean="0">
              <a:solidFill>
                <a:schemeClr val="tx1"/>
              </a:solidFill>
              <a:latin typeface="Arial" charset="0"/>
            </a:endParaRPr>
          </a:p>
          <a:p>
            <a:endParaRPr lang="fr-FR" b="0" dirty="0">
              <a:solidFill>
                <a:schemeClr val="tx1"/>
              </a:solidFill>
              <a:latin typeface="Arial" charset="0"/>
            </a:endParaRPr>
          </a:p>
        </p:txBody>
      </p:sp>
    </p:spTree>
    <p:extLst>
      <p:ext uri="{BB962C8B-B14F-4D97-AF65-F5344CB8AC3E}">
        <p14:creationId xmlns:p14="http://schemas.microsoft.com/office/powerpoint/2010/main" val="2781477171"/>
      </p:ext>
    </p:extLst>
  </p:cSld>
  <p:clrMapOvr>
    <a:masterClrMapping/>
  </p:clrMapOvr>
  <p:transition xmlns:p14="http://schemas.microsoft.com/office/powerpoint/2010/mai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Shape 98"/>
          <p:cNvSpPr>
            <a:spLocks noGrp="1"/>
          </p:cNvSpPr>
          <p:nvPr>
            <p:ph type="sldNum" sz="quarter" idx="2"/>
          </p:nvPr>
        </p:nvSpPr>
        <p:spPr>
          <a:xfrm>
            <a:off x="406400" y="6338887"/>
            <a:ext cx="127000" cy="197384"/>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15</a:t>
            </a:fld>
            <a:endParaRPr/>
          </a:p>
        </p:txBody>
      </p:sp>
      <p:sp>
        <p:nvSpPr>
          <p:cNvPr id="99" name="Shape 99"/>
          <p:cNvSpPr>
            <a:spLocks noGrp="1"/>
          </p:cNvSpPr>
          <p:nvPr>
            <p:ph type="title" idx="4294967295"/>
          </p:nvPr>
        </p:nvSpPr>
        <p:spPr>
          <a:xfrm>
            <a:off x="2282824" y="417512"/>
            <a:ext cx="6480177" cy="492126"/>
          </a:xfrm>
          <a:prstGeom prst="rect">
            <a:avLst/>
          </a:prstGeom>
        </p:spPr>
        <p:txBody>
          <a:bodyPr>
            <a:normAutofit/>
          </a:bodyPr>
          <a:lstStyle/>
          <a:p>
            <a:r>
              <a:rPr dirty="0"/>
              <a:t>Central </a:t>
            </a:r>
            <a:r>
              <a:rPr dirty="0" smtClean="0"/>
              <a:t>Asia</a:t>
            </a:r>
            <a:r>
              <a:rPr lang="en-AU" dirty="0" smtClean="0"/>
              <a:t> (1)</a:t>
            </a:r>
            <a:endParaRPr dirty="0"/>
          </a:p>
        </p:txBody>
      </p:sp>
      <p:sp>
        <p:nvSpPr>
          <p:cNvPr id="100" name="Shape 100"/>
          <p:cNvSpPr>
            <a:spLocks noGrp="1"/>
          </p:cNvSpPr>
          <p:nvPr>
            <p:ph type="body" sz="half" idx="4294967295"/>
          </p:nvPr>
        </p:nvSpPr>
        <p:spPr>
          <a:xfrm>
            <a:off x="2282824" y="2016125"/>
            <a:ext cx="6480177" cy="2776538"/>
          </a:xfrm>
          <a:prstGeom prst="rect">
            <a:avLst/>
          </a:prstGeom>
        </p:spPr>
        <p:txBody>
          <a:bodyPr>
            <a:normAutofit lnSpcReduction="10000"/>
          </a:bodyPr>
          <a:lstStyle/>
          <a:p>
            <a:r>
              <a:rPr lang="fr-FR" b="0" dirty="0" err="1">
                <a:solidFill>
                  <a:schemeClr val="tx1"/>
                </a:solidFill>
                <a:latin typeface="Arial" charset="0"/>
              </a:rPr>
              <a:t>Communities</a:t>
            </a:r>
            <a:r>
              <a:rPr lang="fr-FR" b="0" dirty="0">
                <a:solidFill>
                  <a:schemeClr val="tx1"/>
                </a:solidFill>
                <a:latin typeface="Arial" charset="0"/>
              </a:rPr>
              <a:t> and </a:t>
            </a:r>
            <a:r>
              <a:rPr lang="fr-FR" b="0" dirty="0" err="1">
                <a:solidFill>
                  <a:schemeClr val="tx1"/>
                </a:solidFill>
                <a:latin typeface="Arial" charset="0"/>
              </a:rPr>
              <a:t>NGOs</a:t>
            </a:r>
            <a:r>
              <a:rPr lang="fr-FR" b="0" dirty="0">
                <a:solidFill>
                  <a:schemeClr val="tx1"/>
                </a:solidFill>
                <a:latin typeface="Arial" charset="0"/>
              </a:rPr>
              <a:t> </a:t>
            </a:r>
            <a:r>
              <a:rPr lang="fr-FR" b="0" dirty="0" err="1">
                <a:solidFill>
                  <a:schemeClr val="tx1"/>
                </a:solidFill>
                <a:latin typeface="Arial" charset="0"/>
              </a:rPr>
              <a:t>gradually</a:t>
            </a:r>
            <a:r>
              <a:rPr lang="fr-FR" b="0" dirty="0">
                <a:solidFill>
                  <a:schemeClr val="tx1"/>
                </a:solidFill>
                <a:latin typeface="Arial" charset="0"/>
              </a:rPr>
              <a:t> </a:t>
            </a:r>
            <a:r>
              <a:rPr lang="fr-FR" b="0" dirty="0" err="1">
                <a:solidFill>
                  <a:schemeClr val="tx1"/>
                </a:solidFill>
                <a:latin typeface="Arial" charset="0"/>
              </a:rPr>
              <a:t>taken</a:t>
            </a:r>
            <a:r>
              <a:rPr lang="fr-FR" b="0" dirty="0">
                <a:solidFill>
                  <a:schemeClr val="tx1"/>
                </a:solidFill>
                <a:latin typeface="Arial" charset="0"/>
              </a:rPr>
              <a:t> on </a:t>
            </a:r>
            <a:r>
              <a:rPr lang="fr-FR" b="0" dirty="0" err="1">
                <a:solidFill>
                  <a:schemeClr val="tx1"/>
                </a:solidFill>
                <a:latin typeface="Arial" charset="0"/>
              </a:rPr>
              <a:t>board</a:t>
            </a:r>
            <a:r>
              <a:rPr lang="fr-FR" b="0" dirty="0">
                <a:solidFill>
                  <a:schemeClr val="tx1"/>
                </a:solidFill>
                <a:latin typeface="Arial" charset="0"/>
              </a:rPr>
              <a:t> in </a:t>
            </a:r>
            <a:r>
              <a:rPr lang="fr-FR" b="0" dirty="0" err="1">
                <a:solidFill>
                  <a:schemeClr val="tx1"/>
                </a:solidFill>
                <a:latin typeface="Arial" charset="0"/>
              </a:rPr>
              <a:t>implementing</a:t>
            </a:r>
            <a:r>
              <a:rPr lang="fr-FR" b="0" dirty="0">
                <a:solidFill>
                  <a:schemeClr val="tx1"/>
                </a:solidFill>
                <a:latin typeface="Arial" charset="0"/>
              </a:rPr>
              <a:t> the Convention</a:t>
            </a:r>
          </a:p>
          <a:p>
            <a:r>
              <a:rPr lang="fr-FR" b="0" dirty="0" err="1">
                <a:solidFill>
                  <a:schemeClr val="tx1"/>
                </a:solidFill>
                <a:latin typeface="Arial" charset="0"/>
              </a:rPr>
              <a:t>Community-based</a:t>
            </a:r>
            <a:r>
              <a:rPr lang="fr-FR" b="0" dirty="0">
                <a:solidFill>
                  <a:schemeClr val="tx1"/>
                </a:solidFill>
                <a:latin typeface="Arial" charset="0"/>
              </a:rPr>
              <a:t> </a:t>
            </a:r>
            <a:r>
              <a:rPr lang="fr-FR" b="0" dirty="0" err="1">
                <a:solidFill>
                  <a:schemeClr val="tx1"/>
                </a:solidFill>
                <a:latin typeface="Arial" charset="0"/>
              </a:rPr>
              <a:t>inventory</a:t>
            </a:r>
            <a:r>
              <a:rPr lang="fr-FR" b="0" dirty="0">
                <a:solidFill>
                  <a:schemeClr val="tx1"/>
                </a:solidFill>
                <a:latin typeface="Arial" charset="0"/>
              </a:rPr>
              <a:t> </a:t>
            </a:r>
            <a:r>
              <a:rPr lang="fr-FR" b="0" dirty="0" err="1">
                <a:solidFill>
                  <a:schemeClr val="tx1"/>
                </a:solidFill>
                <a:latin typeface="Arial" charset="0"/>
              </a:rPr>
              <a:t>frameworks</a:t>
            </a:r>
            <a:r>
              <a:rPr lang="fr-FR" b="0" dirty="0">
                <a:solidFill>
                  <a:schemeClr val="tx1"/>
                </a:solidFill>
                <a:latin typeface="Arial" charset="0"/>
              </a:rPr>
              <a:t> </a:t>
            </a:r>
            <a:r>
              <a:rPr lang="fr-FR" b="0" dirty="0" err="1">
                <a:solidFill>
                  <a:schemeClr val="tx1"/>
                </a:solidFill>
                <a:latin typeface="Arial" charset="0"/>
              </a:rPr>
              <a:t>developed</a:t>
            </a:r>
            <a:r>
              <a:rPr lang="fr-FR" b="0" dirty="0">
                <a:solidFill>
                  <a:schemeClr val="tx1"/>
                </a:solidFill>
                <a:latin typeface="Arial" charset="0"/>
              </a:rPr>
              <a:t> and in use</a:t>
            </a:r>
          </a:p>
          <a:p>
            <a:r>
              <a:rPr lang="fr-FR" b="0" dirty="0" err="1">
                <a:solidFill>
                  <a:schemeClr val="tx1"/>
                </a:solidFill>
                <a:latin typeface="Arial" charset="0"/>
              </a:rPr>
              <a:t>Increased</a:t>
            </a:r>
            <a:r>
              <a:rPr lang="fr-FR" b="0" dirty="0">
                <a:solidFill>
                  <a:schemeClr val="tx1"/>
                </a:solidFill>
                <a:latin typeface="Arial" charset="0"/>
              </a:rPr>
              <a:t> participation in </a:t>
            </a:r>
            <a:r>
              <a:rPr lang="fr-FR" b="0" dirty="0" err="1">
                <a:solidFill>
                  <a:schemeClr val="tx1"/>
                </a:solidFill>
                <a:latin typeface="Arial" charset="0"/>
              </a:rPr>
              <a:t>governing</a:t>
            </a:r>
            <a:r>
              <a:rPr lang="fr-FR" b="0" dirty="0">
                <a:solidFill>
                  <a:schemeClr val="tx1"/>
                </a:solidFill>
                <a:latin typeface="Arial" charset="0"/>
              </a:rPr>
              <a:t> bodies and listing </a:t>
            </a:r>
            <a:r>
              <a:rPr lang="fr-FR" b="0" dirty="0" err="1" smtClean="0">
                <a:solidFill>
                  <a:schemeClr val="tx1"/>
                </a:solidFill>
                <a:latin typeface="Arial" charset="0"/>
              </a:rPr>
              <a:t>mechanism</a:t>
            </a:r>
            <a:endParaRPr lang="en-GB" b="0" dirty="0">
              <a:solidFill>
                <a:schemeClr val="tx1"/>
              </a:solidFill>
              <a:latin typeface="Arial" charset="0"/>
            </a:endParaRPr>
          </a:p>
        </p:txBody>
      </p:sp>
      <p:sp>
        <p:nvSpPr>
          <p:cNvPr id="101" name="Shape 101"/>
          <p:cNvSpPr/>
          <p:nvPr/>
        </p:nvSpPr>
        <p:spPr>
          <a:xfrm>
            <a:off x="406400" y="6689725"/>
            <a:ext cx="1676400"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600"/>
            </a:lvl1pPr>
          </a:lstStyle>
          <a:p>
            <a:r>
              <a:t>© All Rights Reserved: UNESCO/ ICH</a:t>
            </a:r>
          </a:p>
        </p:txBody>
      </p:sp>
      <p:sp>
        <p:nvSpPr>
          <p:cNvPr id="102" name="Shape 102"/>
          <p:cNvSpPr/>
          <p:nvPr/>
        </p:nvSpPr>
        <p:spPr>
          <a:xfrm>
            <a:off x="2282824" y="938212"/>
            <a:ext cx="6480177" cy="28379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000"/>
            </a:lvl1pPr>
          </a:lstStyle>
          <a:p>
            <a:r>
              <a:t>Kazakhstan, Kyrgyzstan, Tajikistan and Uzbekistan </a:t>
            </a:r>
          </a:p>
        </p:txBody>
      </p:sp>
    </p:spTree>
  </p:cSld>
  <p:clrMapOvr>
    <a:masterClrMapping/>
  </p:clrMapOvr>
  <p:transition xmlns:p14="http://schemas.microsoft.com/office/powerpoint/2010/mai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99"/>
          <p:cNvSpPr txBox="1">
            <a:spLocks/>
          </p:cNvSpPr>
          <p:nvPr/>
        </p:nvSpPr>
        <p:spPr>
          <a:xfrm>
            <a:off x="2282824" y="417512"/>
            <a:ext cx="6480177" cy="492126"/>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lvl1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1pPr>
            <a:lvl2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2pPr>
            <a:lvl3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3pPr>
            <a:lvl4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4pPr>
            <a:lvl5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5pPr>
            <a:lvl6pPr marL="0" marR="0" indent="45720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6pPr>
            <a:lvl7pPr marL="0" marR="0" indent="91440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7pPr>
            <a:lvl8pPr marL="0" marR="0" indent="137160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8pPr>
            <a:lvl9pPr marL="0" marR="0" indent="182880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9pPr>
          </a:lstStyle>
          <a:p>
            <a:r>
              <a:rPr lang="en-US" dirty="0" smtClean="0"/>
              <a:t>Central Asia (2) -- Challenges</a:t>
            </a:r>
            <a:endParaRPr lang="en-US" dirty="0"/>
          </a:p>
        </p:txBody>
      </p:sp>
      <p:sp>
        <p:nvSpPr>
          <p:cNvPr id="3" name="Content Placeholder 2"/>
          <p:cNvSpPr txBox="1">
            <a:spLocks/>
          </p:cNvSpPr>
          <p:nvPr/>
        </p:nvSpPr>
        <p:spPr>
          <a:xfrm>
            <a:off x="2282825" y="1779764"/>
            <a:ext cx="6480175" cy="5114925"/>
          </a:xfrm>
          <a:prstGeom prst="rect">
            <a:avLst/>
          </a:prstGeom>
        </p:spPr>
        <p:txBody>
          <a:bodyPr/>
          <a:lstStyle>
            <a:lvl1pPr marL="215900" marR="0" indent="-215900" algn="l" defTabSz="457200" rtl="0" latinLnBrk="0">
              <a:lnSpc>
                <a:spcPct val="90000"/>
              </a:lnSpc>
              <a:spcBef>
                <a:spcPts val="1200"/>
              </a:spcBef>
              <a:spcAft>
                <a:spcPts val="0"/>
              </a:spcAft>
              <a:buClr>
                <a:srgbClr val="000000"/>
              </a:buClr>
              <a:buSzPct val="100000"/>
              <a:buFont typeface="Arial"/>
              <a:buChar char="•"/>
              <a:tabLst/>
              <a:defRPr sz="2800" b="1" i="0" u="none" strike="noStrike" cap="none" spc="0" baseline="0">
                <a:ln>
                  <a:noFill/>
                </a:ln>
                <a:solidFill>
                  <a:schemeClr val="accent1"/>
                </a:solidFill>
                <a:uFillTx/>
                <a:latin typeface="Arial"/>
                <a:ea typeface="Arial"/>
                <a:cs typeface="Arial"/>
                <a:sym typeface="Arial"/>
              </a:defRPr>
            </a:lvl1pPr>
            <a:lvl2pPr marL="335844" marR="0" indent="-335844" algn="l" defTabSz="457200" rtl="0" latinLnBrk="0">
              <a:lnSpc>
                <a:spcPct val="90000"/>
              </a:lnSpc>
              <a:spcBef>
                <a:spcPts val="1200"/>
              </a:spcBef>
              <a:spcAft>
                <a:spcPts val="0"/>
              </a:spcAft>
              <a:buClr>
                <a:srgbClr val="000000"/>
              </a:buClr>
              <a:buSzPct val="100000"/>
              <a:buFont typeface="Arial"/>
              <a:buChar char="•"/>
              <a:tabLst/>
              <a:defRPr sz="2800" b="1" i="0" u="none" strike="noStrike" cap="none" spc="0" baseline="0">
                <a:ln>
                  <a:noFill/>
                </a:ln>
                <a:solidFill>
                  <a:schemeClr val="accent1"/>
                </a:solidFill>
                <a:uFillTx/>
                <a:latin typeface="Arial"/>
                <a:ea typeface="Arial"/>
                <a:cs typeface="Arial"/>
                <a:sym typeface="Arial"/>
              </a:defRPr>
            </a:lvl2pPr>
            <a:lvl3pPr marL="0" marR="0" indent="0"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3pPr>
            <a:lvl4pPr marL="502708" marR="0" indent="-251883" algn="l" defTabSz="457200" rtl="0" latinLnBrk="0">
              <a:lnSpc>
                <a:spcPct val="90000"/>
              </a:lnSpc>
              <a:spcBef>
                <a:spcPts val="1200"/>
              </a:spcBef>
              <a:spcAft>
                <a:spcPts val="0"/>
              </a:spcAft>
              <a:buClr>
                <a:srgbClr val="000000"/>
              </a:buClr>
              <a:buSzPct val="100000"/>
              <a:buFont typeface="Arial"/>
              <a:buChar char="•"/>
              <a:tabLst/>
              <a:defRPr sz="2800" b="1" i="0" u="none" strike="noStrike" cap="none" spc="0" baseline="0">
                <a:ln>
                  <a:noFill/>
                </a:ln>
                <a:solidFill>
                  <a:schemeClr val="accent1"/>
                </a:solidFill>
                <a:uFillTx/>
                <a:latin typeface="Arial"/>
                <a:ea typeface="Arial"/>
                <a:cs typeface="Arial"/>
                <a:sym typeface="Arial"/>
              </a:defRPr>
            </a:lvl4pPr>
            <a:lvl5pPr marL="0" marR="0" indent="4667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5pPr>
            <a:lvl6pPr marL="0" marR="0" indent="9239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6pPr>
            <a:lvl7pPr marL="0" marR="0" indent="13811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7pPr>
            <a:lvl8pPr marL="0" marR="0" indent="18383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8pPr>
            <a:lvl9pPr marL="0" marR="0" indent="2295525" algn="l" defTabSz="457200" rtl="0" latinLnBrk="0">
              <a:lnSpc>
                <a:spcPct val="90000"/>
              </a:lnSpc>
              <a:spcBef>
                <a:spcPts val="1200"/>
              </a:spcBef>
              <a:spcAft>
                <a:spcPts val="0"/>
              </a:spcAft>
              <a:buClr>
                <a:srgbClr val="000000"/>
              </a:buClr>
              <a:buSzTx/>
              <a:buFont typeface="Arial"/>
              <a:buNone/>
              <a:tabLst/>
              <a:defRPr sz="2800" b="1" i="0" u="none" strike="noStrike" cap="none" spc="0" baseline="0">
                <a:ln>
                  <a:noFill/>
                </a:ln>
                <a:solidFill>
                  <a:schemeClr val="accent1"/>
                </a:solidFill>
                <a:uFillTx/>
                <a:latin typeface="Arial"/>
                <a:ea typeface="Arial"/>
                <a:cs typeface="Arial"/>
                <a:sym typeface="Arial"/>
              </a:defRPr>
            </a:lvl9pPr>
          </a:lstStyle>
          <a:p>
            <a:r>
              <a:rPr lang="fr-FR" sz="2400" b="0" dirty="0" smtClean="0">
                <a:solidFill>
                  <a:schemeClr val="tx1"/>
                </a:solidFill>
                <a:latin typeface="Arial" charset="0"/>
              </a:rPr>
              <a:t>Change </a:t>
            </a:r>
            <a:r>
              <a:rPr lang="fr-FR" sz="2400" b="0" smtClean="0">
                <a:solidFill>
                  <a:schemeClr val="tx1"/>
                </a:solidFill>
                <a:latin typeface="Arial" charset="0"/>
              </a:rPr>
              <a:t>from </a:t>
            </a:r>
            <a:r>
              <a:rPr lang="fr-FR" sz="2400" b="0" dirty="0" smtClean="0">
                <a:solidFill>
                  <a:schemeClr val="tx1"/>
                </a:solidFill>
                <a:latin typeface="Arial" charset="0"/>
              </a:rPr>
              <a:t>an </a:t>
            </a:r>
            <a:r>
              <a:rPr lang="fr-FR" sz="2400" b="0" dirty="0" err="1" smtClean="0">
                <a:solidFill>
                  <a:schemeClr val="tx1"/>
                </a:solidFill>
                <a:latin typeface="Arial" charset="0"/>
              </a:rPr>
              <a:t>ethnological</a:t>
            </a:r>
            <a:r>
              <a:rPr lang="fr-FR" sz="2400" b="0" dirty="0" smtClean="0">
                <a:solidFill>
                  <a:schemeClr val="tx1"/>
                </a:solidFill>
                <a:latin typeface="Arial" charset="0"/>
              </a:rPr>
              <a:t> and folklore </a:t>
            </a:r>
            <a:r>
              <a:rPr lang="fr-FR" sz="2400" b="0" dirty="0" err="1" smtClean="0">
                <a:solidFill>
                  <a:schemeClr val="tx1"/>
                </a:solidFill>
                <a:latin typeface="Arial" charset="0"/>
              </a:rPr>
              <a:t>approach</a:t>
            </a:r>
            <a:r>
              <a:rPr lang="fr-FR" sz="2400" b="0" dirty="0" smtClean="0">
                <a:solidFill>
                  <a:schemeClr val="tx1"/>
                </a:solidFill>
                <a:latin typeface="Arial" charset="0"/>
              </a:rPr>
              <a:t> to </a:t>
            </a:r>
            <a:r>
              <a:rPr lang="fr-FR" sz="2400" b="0" dirty="0" err="1" smtClean="0">
                <a:solidFill>
                  <a:schemeClr val="tx1"/>
                </a:solidFill>
                <a:latin typeface="Arial" charset="0"/>
              </a:rPr>
              <a:t>safeguarding</a:t>
            </a:r>
            <a:r>
              <a:rPr lang="fr-FR" sz="2400" b="0" dirty="0" smtClean="0">
                <a:solidFill>
                  <a:schemeClr val="tx1"/>
                </a:solidFill>
                <a:latin typeface="Arial" charset="0"/>
              </a:rPr>
              <a:t> living </a:t>
            </a:r>
            <a:r>
              <a:rPr lang="fr-FR" sz="2400" b="0" dirty="0" err="1" smtClean="0">
                <a:solidFill>
                  <a:schemeClr val="tx1"/>
                </a:solidFill>
                <a:latin typeface="Arial" charset="0"/>
              </a:rPr>
              <a:t>heritage</a:t>
            </a:r>
            <a:r>
              <a:rPr lang="fr-FR" sz="2400" b="0" dirty="0" smtClean="0">
                <a:solidFill>
                  <a:schemeClr val="tx1"/>
                </a:solidFill>
                <a:latin typeface="Arial" charset="0"/>
              </a:rPr>
              <a:t> </a:t>
            </a:r>
            <a:r>
              <a:rPr lang="fr-FR" sz="2400" b="0" dirty="0" err="1" smtClean="0">
                <a:solidFill>
                  <a:schemeClr val="tx1"/>
                </a:solidFill>
                <a:latin typeface="Arial" charset="0"/>
              </a:rPr>
              <a:t>takes</a:t>
            </a:r>
            <a:r>
              <a:rPr lang="fr-FR" sz="2400" b="0" dirty="0" smtClean="0">
                <a:solidFill>
                  <a:schemeClr val="tx1"/>
                </a:solidFill>
                <a:latin typeface="Arial" charset="0"/>
              </a:rPr>
              <a:t> time</a:t>
            </a:r>
          </a:p>
          <a:p>
            <a:r>
              <a:rPr lang="fr-FR" sz="2400" b="0" dirty="0" err="1" smtClean="0">
                <a:solidFill>
                  <a:schemeClr val="tx1"/>
                </a:solidFill>
                <a:latin typeface="Arial" charset="0"/>
              </a:rPr>
              <a:t>Finding</a:t>
            </a:r>
            <a:r>
              <a:rPr lang="fr-FR" sz="2400" b="0" dirty="0" smtClean="0">
                <a:solidFill>
                  <a:schemeClr val="tx1"/>
                </a:solidFill>
                <a:latin typeface="Arial" charset="0"/>
              </a:rPr>
              <a:t> </a:t>
            </a:r>
            <a:r>
              <a:rPr lang="fr-FR" sz="2400" b="0" dirty="0" err="1" smtClean="0">
                <a:solidFill>
                  <a:schemeClr val="tx1"/>
                </a:solidFill>
                <a:latin typeface="Arial" charset="0"/>
              </a:rPr>
              <a:t>resources</a:t>
            </a:r>
            <a:r>
              <a:rPr lang="fr-FR" sz="2400" b="0" dirty="0" smtClean="0">
                <a:solidFill>
                  <a:schemeClr val="tx1"/>
                </a:solidFill>
                <a:latin typeface="Arial" charset="0"/>
              </a:rPr>
              <a:t> to support a second phase:</a:t>
            </a:r>
          </a:p>
          <a:p>
            <a:pPr marL="1371600" lvl="2" indent="-457200">
              <a:buFont typeface="Wingdings" charset="0"/>
              <a:buChar char="Ø"/>
            </a:pPr>
            <a:r>
              <a:rPr lang="fr-FR" sz="2000" dirty="0" err="1" smtClean="0">
                <a:latin typeface="Arial" charset="0"/>
              </a:rPr>
              <a:t>Safeguarding</a:t>
            </a:r>
            <a:r>
              <a:rPr lang="fr-FR" sz="2000" dirty="0" smtClean="0">
                <a:latin typeface="Arial" charset="0"/>
              </a:rPr>
              <a:t> plans</a:t>
            </a:r>
          </a:p>
          <a:p>
            <a:pPr marL="1371600" lvl="2" indent="-457200">
              <a:buFont typeface="Wingdings" charset="0"/>
              <a:buChar char="Ø"/>
            </a:pPr>
            <a:r>
              <a:rPr lang="fr-FR" sz="2000" dirty="0" smtClean="0">
                <a:latin typeface="Arial" charset="0"/>
              </a:rPr>
              <a:t>Policy </a:t>
            </a:r>
            <a:r>
              <a:rPr lang="fr-FR" sz="2000" dirty="0" err="1" smtClean="0">
                <a:latin typeface="Arial" charset="0"/>
              </a:rPr>
              <a:t>development</a:t>
            </a:r>
            <a:r>
              <a:rPr lang="fr-FR" sz="2000" dirty="0" smtClean="0">
                <a:latin typeface="Arial" charset="0"/>
              </a:rPr>
              <a:t> and links </a:t>
            </a:r>
            <a:r>
              <a:rPr lang="fr-FR" sz="2000" dirty="0" err="1" smtClean="0">
                <a:latin typeface="Arial" charset="0"/>
              </a:rPr>
              <a:t>with</a:t>
            </a:r>
            <a:r>
              <a:rPr lang="fr-FR" sz="2000" dirty="0" smtClean="0">
                <a:latin typeface="Arial" charset="0"/>
              </a:rPr>
              <a:t> </a:t>
            </a:r>
            <a:r>
              <a:rPr lang="fr-FR" sz="2000" dirty="0" err="1" smtClean="0">
                <a:latin typeface="Arial" charset="0"/>
              </a:rPr>
              <a:t>sustainable</a:t>
            </a:r>
            <a:r>
              <a:rPr lang="fr-FR" sz="2000" dirty="0" smtClean="0">
                <a:latin typeface="Arial" charset="0"/>
              </a:rPr>
              <a:t> </a:t>
            </a:r>
            <a:r>
              <a:rPr lang="fr-FR" sz="2000" dirty="0" err="1" smtClean="0">
                <a:latin typeface="Arial" charset="0"/>
              </a:rPr>
              <a:t>development</a:t>
            </a:r>
            <a:r>
              <a:rPr lang="fr-FR" sz="2000" dirty="0" smtClean="0">
                <a:latin typeface="Arial" charset="0"/>
              </a:rPr>
              <a:t> </a:t>
            </a:r>
            <a:r>
              <a:rPr lang="fr-FR" sz="2000" dirty="0" err="1" smtClean="0">
                <a:latin typeface="Arial" charset="0"/>
              </a:rPr>
              <a:t>strategies</a:t>
            </a:r>
            <a:endParaRPr lang="fr-FR" sz="2000" dirty="0" smtClean="0">
              <a:latin typeface="Arial" charset="0"/>
            </a:endParaRPr>
          </a:p>
          <a:p>
            <a:pPr marL="1371600" lvl="2" indent="-457200">
              <a:buFont typeface="Wingdings" charset="0"/>
              <a:buChar char="Ø"/>
            </a:pPr>
            <a:r>
              <a:rPr lang="fr-FR" sz="2000" dirty="0" err="1" smtClean="0">
                <a:latin typeface="Arial" charset="0"/>
              </a:rPr>
              <a:t>Strengthening</a:t>
            </a:r>
            <a:r>
              <a:rPr lang="fr-FR" sz="2000" dirty="0" smtClean="0">
                <a:latin typeface="Arial" charset="0"/>
              </a:rPr>
              <a:t> the </a:t>
            </a:r>
            <a:r>
              <a:rPr lang="fr-FR" sz="2000" dirty="0" err="1" smtClean="0">
                <a:latin typeface="Arial" charset="0"/>
              </a:rPr>
              <a:t>regional</a:t>
            </a:r>
            <a:r>
              <a:rPr lang="fr-FR" sz="2000" dirty="0" smtClean="0">
                <a:latin typeface="Arial" charset="0"/>
              </a:rPr>
              <a:t> network</a:t>
            </a:r>
          </a:p>
          <a:p>
            <a:r>
              <a:rPr lang="fr-FR" sz="2400" b="0" dirty="0" smtClean="0">
                <a:solidFill>
                  <a:schemeClr val="tx1"/>
                </a:solidFill>
                <a:latin typeface="Arial" charset="0"/>
              </a:rPr>
              <a:t>Not </a:t>
            </a:r>
            <a:r>
              <a:rPr lang="fr-FR" sz="2400" b="0" dirty="0" err="1" smtClean="0">
                <a:solidFill>
                  <a:schemeClr val="tx1"/>
                </a:solidFill>
                <a:latin typeface="Arial" charset="0"/>
              </a:rPr>
              <a:t>enough</a:t>
            </a:r>
            <a:r>
              <a:rPr lang="fr-FR" sz="2400" b="0" dirty="0" smtClean="0">
                <a:solidFill>
                  <a:schemeClr val="tx1"/>
                </a:solidFill>
                <a:latin typeface="Arial" charset="0"/>
              </a:rPr>
              <a:t> </a:t>
            </a:r>
            <a:r>
              <a:rPr lang="fr-FR" sz="2400" b="0" dirty="0" err="1" smtClean="0">
                <a:solidFill>
                  <a:schemeClr val="tx1"/>
                </a:solidFill>
                <a:latin typeface="Arial" charset="0"/>
              </a:rPr>
              <a:t>Russian-speaking</a:t>
            </a:r>
            <a:r>
              <a:rPr lang="fr-FR" sz="2400" b="0" dirty="0" smtClean="0">
                <a:solidFill>
                  <a:schemeClr val="tx1"/>
                </a:solidFill>
                <a:latin typeface="Arial" charset="0"/>
              </a:rPr>
              <a:t> </a:t>
            </a:r>
            <a:r>
              <a:rPr lang="fr-FR" sz="2400" b="0" dirty="0" err="1" smtClean="0">
                <a:solidFill>
                  <a:schemeClr val="tx1"/>
                </a:solidFill>
                <a:latin typeface="Arial" charset="0"/>
              </a:rPr>
              <a:t>facilitators</a:t>
            </a:r>
            <a:r>
              <a:rPr lang="fr-FR" sz="2400" b="0" dirty="0" smtClean="0">
                <a:solidFill>
                  <a:schemeClr val="tx1"/>
                </a:solidFill>
                <a:latin typeface="Arial" charset="0"/>
              </a:rPr>
              <a:t> </a:t>
            </a:r>
          </a:p>
          <a:p>
            <a:endParaRPr lang="fr-FR" sz="2400" dirty="0">
              <a:latin typeface="Arial" charset="0"/>
            </a:endParaRPr>
          </a:p>
        </p:txBody>
      </p:sp>
    </p:spTree>
    <p:extLst>
      <p:ext uri="{BB962C8B-B14F-4D97-AF65-F5344CB8AC3E}">
        <p14:creationId xmlns:p14="http://schemas.microsoft.com/office/powerpoint/2010/main" val="2000985921"/>
      </p:ext>
    </p:extLst>
  </p:cSld>
  <p:clrMapOvr>
    <a:masterClrMapping/>
  </p:clrMapOvr>
  <p:transition xmlns:p14="http://schemas.microsoft.com/office/powerpoint/2010/mai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sldNum" sz="quarter" idx="2"/>
          </p:nvPr>
        </p:nvSpPr>
        <p:spPr>
          <a:xfrm>
            <a:off x="406400" y="6338887"/>
            <a:ext cx="127000" cy="197384"/>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17</a:t>
            </a:fld>
            <a:endParaRPr/>
          </a:p>
        </p:txBody>
      </p:sp>
      <p:sp>
        <p:nvSpPr>
          <p:cNvPr id="107" name="Shape 107"/>
          <p:cNvSpPr>
            <a:spLocks noGrp="1"/>
          </p:cNvSpPr>
          <p:nvPr>
            <p:ph type="title"/>
          </p:nvPr>
        </p:nvSpPr>
        <p:spPr>
          <a:xfrm>
            <a:off x="2282825" y="417512"/>
            <a:ext cx="6480175" cy="810315"/>
          </a:xfrm>
          <a:prstGeom prst="rect">
            <a:avLst/>
          </a:prstGeom>
        </p:spPr>
        <p:txBody>
          <a:bodyPr>
            <a:normAutofit fontScale="90000"/>
          </a:bodyPr>
          <a:lstStyle/>
          <a:p>
            <a:pPr defTabSz="256031">
              <a:defRPr sz="3752"/>
            </a:pPr>
            <a:r>
              <a:rPr dirty="0" smtClean="0"/>
              <a:t>Facilitators</a:t>
            </a:r>
            <a:r>
              <a:rPr lang="en-AU" dirty="0" smtClean="0"/>
              <a:t>: </a:t>
            </a:r>
            <a:r>
              <a:rPr dirty="0" smtClean="0"/>
              <a:t>Analysis </a:t>
            </a:r>
            <a:r>
              <a:rPr dirty="0"/>
              <a:t>of workshop </a:t>
            </a:r>
            <a:r>
              <a:rPr dirty="0" smtClean="0"/>
              <a:t>reports</a:t>
            </a:r>
            <a:endParaRPr dirty="0"/>
          </a:p>
        </p:txBody>
      </p:sp>
      <p:sp>
        <p:nvSpPr>
          <p:cNvPr id="108" name="Shape 108"/>
          <p:cNvSpPr>
            <a:spLocks noGrp="1"/>
          </p:cNvSpPr>
          <p:nvPr>
            <p:ph type="body" sz="half" idx="1"/>
          </p:nvPr>
        </p:nvSpPr>
        <p:spPr>
          <a:xfrm>
            <a:off x="2282825" y="2016124"/>
            <a:ext cx="6480175" cy="4222344"/>
          </a:xfrm>
          <a:prstGeom prst="rect">
            <a:avLst/>
          </a:prstGeom>
        </p:spPr>
        <p:txBody>
          <a:bodyPr>
            <a:normAutofit lnSpcReduction="10000"/>
          </a:bodyPr>
          <a:lstStyle/>
          <a:p>
            <a:pPr marL="185057" indent="-185057">
              <a:defRPr sz="2400">
                <a:solidFill>
                  <a:srgbClr val="000000"/>
                </a:solidFill>
              </a:defRPr>
            </a:pPr>
            <a:r>
              <a:rPr lang="en-AU" b="0" dirty="0" smtClean="0"/>
              <a:t>Confirmed relevance of the programme</a:t>
            </a:r>
          </a:p>
          <a:p>
            <a:pPr marL="185057" indent="-185057">
              <a:defRPr sz="2400">
                <a:solidFill>
                  <a:srgbClr val="000000"/>
                </a:solidFill>
              </a:defRPr>
            </a:pPr>
            <a:r>
              <a:rPr lang="en-AU" b="0" dirty="0" smtClean="0"/>
              <a:t>Workshop approach is not enough</a:t>
            </a:r>
          </a:p>
          <a:p>
            <a:pPr marL="185057" indent="-185057">
              <a:defRPr sz="2400">
                <a:solidFill>
                  <a:srgbClr val="000000"/>
                </a:solidFill>
              </a:defRPr>
            </a:pPr>
            <a:r>
              <a:rPr lang="en-AU" b="0" dirty="0" smtClean="0"/>
              <a:t>Participant selection is key for success</a:t>
            </a:r>
          </a:p>
          <a:p>
            <a:pPr marL="185057" indent="-185057">
              <a:defRPr sz="2400">
                <a:solidFill>
                  <a:srgbClr val="000000"/>
                </a:solidFill>
              </a:defRPr>
            </a:pPr>
            <a:r>
              <a:rPr lang="en-AU" b="0" dirty="0" smtClean="0"/>
              <a:t>Language – need to invest in translation and interpretation</a:t>
            </a:r>
          </a:p>
          <a:p>
            <a:pPr marL="185057" indent="-185057">
              <a:defRPr sz="2400">
                <a:solidFill>
                  <a:srgbClr val="000000"/>
                </a:solidFill>
              </a:defRPr>
            </a:pPr>
            <a:r>
              <a:rPr lang="en-AU" b="0" dirty="0" smtClean="0"/>
              <a:t>Local logistics – always room for improvement</a:t>
            </a:r>
          </a:p>
          <a:p>
            <a:pPr marL="185057" indent="-185057">
              <a:defRPr sz="2400">
                <a:solidFill>
                  <a:srgbClr val="000000"/>
                </a:solidFill>
              </a:defRPr>
            </a:pPr>
            <a:r>
              <a:rPr lang="en-AU" b="0" dirty="0" smtClean="0"/>
              <a:t>Sufficient time for preparation</a:t>
            </a:r>
          </a:p>
          <a:p>
            <a:pPr marL="185057" indent="-185057">
              <a:defRPr sz="2400">
                <a:solidFill>
                  <a:srgbClr val="000000"/>
                </a:solidFill>
              </a:defRPr>
            </a:pPr>
            <a:r>
              <a:rPr lang="en-AU" b="0" dirty="0" smtClean="0"/>
              <a:t>Tips for improving materials (theme, approach)</a:t>
            </a:r>
          </a:p>
          <a:p>
            <a:pPr marL="185057" indent="-185057">
              <a:defRPr sz="2400">
                <a:solidFill>
                  <a:srgbClr val="000000"/>
                </a:solidFill>
              </a:defRPr>
            </a:pPr>
            <a:r>
              <a:rPr lang="en-AU" b="0" dirty="0" smtClean="0"/>
              <a:t>Need for follow up at country level</a:t>
            </a:r>
            <a:endParaRPr b="0" dirty="0"/>
          </a:p>
        </p:txBody>
      </p:sp>
    </p:spTree>
  </p:cSld>
  <p:clrMapOvr>
    <a:masterClrMapping/>
  </p:clrMapOvr>
  <p:transition xmlns:p14="http://schemas.microsoft.com/office/powerpoint/2010/mai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 tracer study</a:t>
            </a:r>
            <a:endParaRPr lang="en-US" dirty="0"/>
          </a:p>
        </p:txBody>
      </p:sp>
      <p:sp>
        <p:nvSpPr>
          <p:cNvPr id="3" name="Text Placeholder 2"/>
          <p:cNvSpPr>
            <a:spLocks noGrp="1"/>
          </p:cNvSpPr>
          <p:nvPr>
            <p:ph type="body" sz="half" idx="1"/>
          </p:nvPr>
        </p:nvSpPr>
        <p:spPr>
          <a:xfrm>
            <a:off x="2282825" y="1516466"/>
            <a:ext cx="6480175" cy="4820633"/>
          </a:xfrm>
        </p:spPr>
        <p:txBody>
          <a:bodyPr>
            <a:normAutofit/>
          </a:bodyPr>
          <a:lstStyle/>
          <a:p>
            <a:pPr marL="0" indent="0">
              <a:buNone/>
            </a:pPr>
            <a:r>
              <a:rPr lang="en-US" sz="2400" b="0" dirty="0" smtClean="0">
                <a:solidFill>
                  <a:schemeClr val="tx1"/>
                </a:solidFill>
              </a:rPr>
              <a:t>- Initiated 2016</a:t>
            </a:r>
          </a:p>
          <a:p>
            <a:pPr marL="0" indent="0">
              <a:buNone/>
            </a:pPr>
            <a:r>
              <a:rPr lang="en-US" sz="2400" b="0" dirty="0" smtClean="0">
                <a:solidFill>
                  <a:schemeClr val="tx1"/>
                </a:solidFill>
              </a:rPr>
              <a:t>- Purpose:</a:t>
            </a:r>
          </a:p>
          <a:p>
            <a:pPr lvl="8" indent="0"/>
            <a:r>
              <a:rPr lang="en-US" sz="2400" b="0" dirty="0" smtClean="0">
                <a:solidFill>
                  <a:schemeClr val="tx1"/>
                </a:solidFill>
              </a:rPr>
              <a:t>1) To assess the feasibility and adequacy of this approach</a:t>
            </a:r>
          </a:p>
          <a:p>
            <a:pPr lvl="8" indent="0"/>
            <a:r>
              <a:rPr lang="en-US" sz="2400" b="0" dirty="0" smtClean="0">
                <a:solidFill>
                  <a:schemeClr val="tx1"/>
                </a:solidFill>
              </a:rPr>
              <a:t>2) To collect feedback from individuals about their </a:t>
            </a:r>
            <a:r>
              <a:rPr lang="en-US" sz="2400" b="0" dirty="0" smtClean="0">
                <a:solidFill>
                  <a:schemeClr val="tx1"/>
                </a:solidFill>
              </a:rPr>
              <a:t>experience of the </a:t>
            </a:r>
            <a:r>
              <a:rPr lang="en-US" sz="2400" b="0" dirty="0" err="1" smtClean="0">
                <a:solidFill>
                  <a:schemeClr val="tx1"/>
                </a:solidFill>
              </a:rPr>
              <a:t>programme</a:t>
            </a:r>
            <a:r>
              <a:rPr lang="en-US" sz="2400" b="0" dirty="0" smtClean="0">
                <a:solidFill>
                  <a:schemeClr val="tx1"/>
                </a:solidFill>
              </a:rPr>
              <a:t> and whether this has led to a change in the way they engage with activities to safeguard ICH. </a:t>
            </a:r>
          </a:p>
        </p:txBody>
      </p:sp>
    </p:spTree>
    <p:extLst>
      <p:ext uri="{BB962C8B-B14F-4D97-AF65-F5344CB8AC3E}">
        <p14:creationId xmlns:p14="http://schemas.microsoft.com/office/powerpoint/2010/main" val="2595674337"/>
      </p:ext>
    </p:extLst>
  </p:cSld>
  <p:clrMapOvr>
    <a:masterClrMapping/>
  </p:clrMapOvr>
  <p:transition xmlns:p14="http://schemas.microsoft.com/office/powerpoint/2010/mai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Text Placeholder 2"/>
          <p:cNvSpPr>
            <a:spLocks noGrp="1"/>
          </p:cNvSpPr>
          <p:nvPr>
            <p:ph type="body" sz="half" idx="1"/>
          </p:nvPr>
        </p:nvSpPr>
        <p:spPr>
          <a:xfrm>
            <a:off x="317515" y="1546527"/>
            <a:ext cx="8445485" cy="5027730"/>
          </a:xfrm>
        </p:spPr>
        <p:txBody>
          <a:bodyPr>
            <a:noAutofit/>
          </a:bodyPr>
          <a:lstStyle/>
          <a:p>
            <a:pPr marL="0" indent="0">
              <a:lnSpc>
                <a:spcPct val="100000"/>
              </a:lnSpc>
              <a:buNone/>
            </a:pPr>
            <a:r>
              <a:rPr lang="en-US" sz="2200" dirty="0" smtClean="0"/>
              <a:t>New knowledge on ICH concepts and safeguarding</a:t>
            </a:r>
          </a:p>
          <a:p>
            <a:pPr marL="0" indent="0">
              <a:lnSpc>
                <a:spcPct val="100000"/>
              </a:lnSpc>
              <a:buNone/>
            </a:pPr>
            <a:r>
              <a:rPr lang="en-AU" sz="2200" b="0" dirty="0" smtClean="0">
                <a:solidFill>
                  <a:srgbClr val="000000"/>
                </a:solidFill>
              </a:rPr>
              <a:t>“These </a:t>
            </a:r>
            <a:r>
              <a:rPr lang="en-AU" sz="2200" b="0" dirty="0">
                <a:solidFill>
                  <a:srgbClr val="000000"/>
                </a:solidFill>
              </a:rPr>
              <a:t>two trainings really empowered me... Before those trainings, I had no idea about ICH, but after I have really been encouraged and am even doing a PHD now related to the topic</a:t>
            </a:r>
            <a:r>
              <a:rPr lang="en-AU" sz="2200" b="0" dirty="0" smtClean="0">
                <a:solidFill>
                  <a:srgbClr val="000000"/>
                </a:solidFill>
              </a:rPr>
              <a:t>.” </a:t>
            </a:r>
            <a:r>
              <a:rPr lang="en-AU" sz="1600" i="1" dirty="0">
                <a:solidFill>
                  <a:srgbClr val="07DEDB"/>
                </a:solidFill>
              </a:rPr>
              <a:t>– </a:t>
            </a:r>
            <a:r>
              <a:rPr lang="en-AU" sz="1600" i="1" dirty="0" smtClean="0">
                <a:solidFill>
                  <a:srgbClr val="07DEDB"/>
                </a:solidFill>
              </a:rPr>
              <a:t>Researcher</a:t>
            </a:r>
            <a:endParaRPr lang="en-US" sz="1600" i="1" dirty="0" smtClean="0">
              <a:solidFill>
                <a:srgbClr val="07DEDB"/>
              </a:solidFill>
            </a:endParaRPr>
          </a:p>
          <a:p>
            <a:pPr marL="0" indent="0">
              <a:lnSpc>
                <a:spcPct val="100000"/>
              </a:lnSpc>
              <a:buNone/>
            </a:pPr>
            <a:r>
              <a:rPr lang="en-US" sz="2200" dirty="0" smtClean="0"/>
              <a:t>New skills </a:t>
            </a:r>
            <a:r>
              <a:rPr lang="en-US" sz="2200" dirty="0" smtClean="0"/>
              <a:t>on community-based inventorying</a:t>
            </a:r>
            <a:endParaRPr lang="en-US" sz="2200" dirty="0" smtClean="0"/>
          </a:p>
          <a:p>
            <a:pPr marL="0" indent="0">
              <a:lnSpc>
                <a:spcPct val="100000"/>
              </a:lnSpc>
              <a:buNone/>
            </a:pPr>
            <a:r>
              <a:rPr lang="en-AU" sz="2200" b="0" dirty="0" smtClean="0">
                <a:solidFill>
                  <a:srgbClr val="000000"/>
                </a:solidFill>
              </a:rPr>
              <a:t>“</a:t>
            </a:r>
            <a:r>
              <a:rPr lang="en-AU" sz="2200" b="0" dirty="0">
                <a:solidFill>
                  <a:srgbClr val="000000"/>
                </a:solidFill>
              </a:rPr>
              <a:t>I already had the theoretical </a:t>
            </a:r>
            <a:r>
              <a:rPr lang="en-AU" sz="2200" b="0" dirty="0" smtClean="0">
                <a:solidFill>
                  <a:srgbClr val="000000"/>
                </a:solidFill>
              </a:rPr>
              <a:t>knowledge, </a:t>
            </a:r>
            <a:r>
              <a:rPr lang="en-AU" sz="2200" b="0" dirty="0">
                <a:solidFill>
                  <a:srgbClr val="000000"/>
                </a:solidFill>
              </a:rPr>
              <a:t>but since the training I got to know the practical side of things like inventorying.” </a:t>
            </a:r>
            <a:r>
              <a:rPr lang="en-AU" sz="1400" i="1" dirty="0">
                <a:solidFill>
                  <a:srgbClr val="07DEDB"/>
                </a:solidFill>
              </a:rPr>
              <a:t>– Local </a:t>
            </a:r>
            <a:r>
              <a:rPr lang="en-AU" sz="1400" i="1" dirty="0" smtClean="0">
                <a:solidFill>
                  <a:srgbClr val="07DEDB"/>
                </a:solidFill>
              </a:rPr>
              <a:t>government</a:t>
            </a:r>
            <a:endParaRPr lang="en-AU" sz="1400" i="1" dirty="0" smtClean="0"/>
          </a:p>
          <a:p>
            <a:pPr marL="0" indent="0">
              <a:lnSpc>
                <a:spcPct val="100000"/>
              </a:lnSpc>
              <a:buNone/>
            </a:pPr>
            <a:r>
              <a:rPr lang="en-US" sz="2200" dirty="0" smtClean="0"/>
              <a:t>Networking with diverse stakeholders</a:t>
            </a:r>
          </a:p>
          <a:p>
            <a:pPr marL="0" indent="0">
              <a:lnSpc>
                <a:spcPct val="100000"/>
              </a:lnSpc>
              <a:buNone/>
            </a:pPr>
            <a:r>
              <a:rPr lang="en-AU" sz="2200" b="0" dirty="0">
                <a:solidFill>
                  <a:schemeClr val="tx1"/>
                </a:solidFill>
              </a:rPr>
              <a:t>“I entered into a great network. My relations expanded and through these new </a:t>
            </a:r>
            <a:r>
              <a:rPr lang="en-AU" sz="2200" b="0" dirty="0" smtClean="0">
                <a:solidFill>
                  <a:schemeClr val="tx1"/>
                </a:solidFill>
              </a:rPr>
              <a:t>experiences, </a:t>
            </a:r>
            <a:r>
              <a:rPr lang="en-AU" sz="2200" b="0" dirty="0">
                <a:solidFill>
                  <a:schemeClr val="tx1"/>
                </a:solidFill>
              </a:rPr>
              <a:t>and this new knowledge and expertise I am going to provide to my villages.” </a:t>
            </a:r>
            <a:r>
              <a:rPr lang="en-AU" sz="1600" i="1" dirty="0">
                <a:solidFill>
                  <a:srgbClr val="07DEDB"/>
                </a:solidFill>
              </a:rPr>
              <a:t>- Civil society</a:t>
            </a:r>
          </a:p>
          <a:p>
            <a:pPr marL="0" indent="0">
              <a:lnSpc>
                <a:spcPct val="100000"/>
              </a:lnSpc>
              <a:buNone/>
            </a:pPr>
            <a:endParaRPr lang="en-US" sz="2200" dirty="0" smtClean="0"/>
          </a:p>
        </p:txBody>
      </p:sp>
    </p:spTree>
    <p:extLst>
      <p:ext uri="{BB962C8B-B14F-4D97-AF65-F5344CB8AC3E}">
        <p14:creationId xmlns:p14="http://schemas.microsoft.com/office/powerpoint/2010/main" val="3414637745"/>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a:spLocks noGrp="1"/>
          </p:cNvSpPr>
          <p:nvPr>
            <p:ph type="sldNum" sz="quarter" idx="2"/>
          </p:nvPr>
        </p:nvSpPr>
        <p:spPr>
          <a:xfrm>
            <a:off x="406400" y="6338887"/>
            <a:ext cx="127000" cy="197384"/>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a:t>
            </a:fld>
            <a:endParaRPr/>
          </a:p>
        </p:txBody>
      </p:sp>
      <p:sp>
        <p:nvSpPr>
          <p:cNvPr id="57" name="Shape 57"/>
          <p:cNvSpPr>
            <a:spLocks noGrp="1"/>
          </p:cNvSpPr>
          <p:nvPr>
            <p:ph type="title" idx="4294967295"/>
          </p:nvPr>
        </p:nvSpPr>
        <p:spPr>
          <a:xfrm>
            <a:off x="2282824" y="417512"/>
            <a:ext cx="6480177" cy="492126"/>
          </a:xfrm>
          <a:prstGeom prst="rect">
            <a:avLst/>
          </a:prstGeom>
        </p:spPr>
        <p:txBody>
          <a:bodyPr>
            <a:normAutofit/>
          </a:bodyPr>
          <a:lstStyle/>
          <a:p>
            <a:r>
              <a:rPr dirty="0"/>
              <a:t>Objectives</a:t>
            </a:r>
          </a:p>
        </p:txBody>
      </p:sp>
      <p:sp>
        <p:nvSpPr>
          <p:cNvPr id="58" name="Shape 58"/>
          <p:cNvSpPr>
            <a:spLocks noGrp="1"/>
          </p:cNvSpPr>
          <p:nvPr>
            <p:ph type="body" sz="half" idx="4294967295"/>
          </p:nvPr>
        </p:nvSpPr>
        <p:spPr>
          <a:xfrm>
            <a:off x="2282824" y="2473325"/>
            <a:ext cx="6480177" cy="3065463"/>
          </a:xfrm>
          <a:prstGeom prst="rect">
            <a:avLst/>
          </a:prstGeom>
        </p:spPr>
        <p:txBody>
          <a:bodyPr>
            <a:noAutofit/>
          </a:bodyPr>
          <a:lstStyle/>
          <a:p>
            <a:pPr>
              <a:defRPr sz="2400" b="0">
                <a:solidFill>
                  <a:srgbClr val="000000"/>
                </a:solidFill>
              </a:defRPr>
            </a:pPr>
            <a:r>
              <a:rPr lang="en-US" sz="2400" b="0" dirty="0">
                <a:solidFill>
                  <a:srgbClr val="000000"/>
                </a:solidFill>
              </a:rPr>
              <a:t>Recall expected results and approach of the capacity-building </a:t>
            </a:r>
            <a:r>
              <a:rPr lang="en-US" sz="2400" b="0" dirty="0" err="1" smtClean="0">
                <a:solidFill>
                  <a:srgbClr val="000000"/>
                </a:solidFill>
              </a:rPr>
              <a:t>programme</a:t>
            </a:r>
            <a:r>
              <a:rPr lang="en-US" sz="2400" b="0" dirty="0" smtClean="0">
                <a:solidFill>
                  <a:srgbClr val="000000"/>
                </a:solidFill>
              </a:rPr>
              <a:t>;</a:t>
            </a:r>
            <a:endParaRPr lang="en-US" sz="2400" b="0" dirty="0">
              <a:solidFill>
                <a:srgbClr val="000000"/>
              </a:solidFill>
            </a:endParaRPr>
          </a:p>
          <a:p>
            <a:pPr>
              <a:defRPr sz="2400" b="0">
                <a:solidFill>
                  <a:srgbClr val="000000"/>
                </a:solidFill>
              </a:defRPr>
            </a:pPr>
            <a:r>
              <a:rPr lang="en-US" dirty="0"/>
              <a:t>P</a:t>
            </a:r>
            <a:r>
              <a:rPr lang="en-US" dirty="0" smtClean="0"/>
              <a:t>resent some findings from some recent UNESCO assessments of the capacity-building </a:t>
            </a:r>
            <a:r>
              <a:rPr lang="en-US" dirty="0" err="1" smtClean="0"/>
              <a:t>programme</a:t>
            </a:r>
            <a:r>
              <a:rPr lang="en-US" dirty="0" smtClean="0"/>
              <a:t>; </a:t>
            </a:r>
          </a:p>
          <a:p>
            <a:pPr>
              <a:defRPr sz="2400" b="0">
                <a:solidFill>
                  <a:srgbClr val="000000"/>
                </a:solidFill>
              </a:defRPr>
            </a:pPr>
            <a:r>
              <a:rPr lang="en-US" dirty="0" smtClean="0"/>
              <a:t>To spur thinking on the achievements and challenges of implementing the </a:t>
            </a:r>
            <a:r>
              <a:rPr lang="en-US" dirty="0" err="1" smtClean="0"/>
              <a:t>programme</a:t>
            </a:r>
            <a:r>
              <a:rPr lang="en-US" dirty="0" smtClean="0"/>
              <a:t> at the national level. </a:t>
            </a:r>
            <a:endParaRPr lang="en-US" dirty="0"/>
          </a:p>
        </p:txBody>
      </p:sp>
      <p:sp>
        <p:nvSpPr>
          <p:cNvPr id="59" name="Shape 59"/>
          <p:cNvSpPr/>
          <p:nvPr/>
        </p:nvSpPr>
        <p:spPr>
          <a:xfrm>
            <a:off x="406400" y="6689725"/>
            <a:ext cx="1676400"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600"/>
            </a:lvl1pPr>
          </a:lstStyle>
          <a:p>
            <a:r>
              <a:t>© All Rights Reserved: UNESCO/ ICH</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Text Placeholder 2"/>
          <p:cNvSpPr>
            <a:spLocks noGrp="1"/>
          </p:cNvSpPr>
          <p:nvPr>
            <p:ph type="body" sz="half" idx="1"/>
          </p:nvPr>
        </p:nvSpPr>
        <p:spPr>
          <a:xfrm>
            <a:off x="546833" y="1323087"/>
            <a:ext cx="8216168" cy="4886600"/>
          </a:xfrm>
        </p:spPr>
        <p:txBody>
          <a:bodyPr>
            <a:normAutofit/>
          </a:bodyPr>
          <a:lstStyle/>
          <a:p>
            <a:pPr marL="0" indent="0" hangingPunct="0">
              <a:lnSpc>
                <a:spcPct val="100000"/>
              </a:lnSpc>
              <a:spcBef>
                <a:spcPts val="0"/>
              </a:spcBef>
              <a:buClrTx/>
              <a:buSzTx/>
              <a:buNone/>
            </a:pPr>
            <a:r>
              <a:rPr lang="en-US" sz="2200" b="0" dirty="0" smtClean="0">
                <a:solidFill>
                  <a:srgbClr val="000000"/>
                </a:solidFill>
              </a:rPr>
              <a:t>“There </a:t>
            </a:r>
            <a:r>
              <a:rPr lang="en-US" sz="2200" b="0" dirty="0">
                <a:solidFill>
                  <a:srgbClr val="000000"/>
                </a:solidFill>
              </a:rPr>
              <a:t>are still large things left to be done. Only the trainings have been </a:t>
            </a:r>
            <a:r>
              <a:rPr lang="en-US" sz="2200" b="0" dirty="0" smtClean="0">
                <a:solidFill>
                  <a:srgbClr val="000000"/>
                </a:solidFill>
              </a:rPr>
              <a:t>conducted.” </a:t>
            </a:r>
            <a:r>
              <a:rPr lang="en-US" sz="1600" i="1" dirty="0"/>
              <a:t>– </a:t>
            </a:r>
            <a:r>
              <a:rPr lang="en-US" sz="1600" i="1" dirty="0" smtClean="0"/>
              <a:t>Researcher</a:t>
            </a:r>
            <a:endParaRPr lang="en-US" sz="1600" i="1" dirty="0"/>
          </a:p>
          <a:p>
            <a:pPr marL="0" indent="0">
              <a:buNone/>
            </a:pPr>
            <a:r>
              <a:rPr lang="en-US" dirty="0" smtClean="0"/>
              <a:t>Lack of institutional capacity </a:t>
            </a:r>
          </a:p>
          <a:p>
            <a:pPr marL="0" indent="0">
              <a:buNone/>
            </a:pPr>
            <a:r>
              <a:rPr lang="en-US" sz="2200" b="0" dirty="0" smtClean="0">
                <a:solidFill>
                  <a:schemeClr val="tx1"/>
                </a:solidFill>
              </a:rPr>
              <a:t>“I think it is the resources. We have the time but we lack the human capacity.” </a:t>
            </a:r>
            <a:r>
              <a:rPr lang="en-US" sz="1600" i="1" dirty="0" smtClean="0"/>
              <a:t>– Government official</a:t>
            </a:r>
          </a:p>
          <a:p>
            <a:pPr marL="0" indent="0">
              <a:buNone/>
            </a:pPr>
            <a:r>
              <a:rPr lang="en-US" sz="2200" b="0" dirty="0" smtClean="0">
                <a:solidFill>
                  <a:schemeClr val="tx1"/>
                </a:solidFill>
              </a:rPr>
              <a:t>“The </a:t>
            </a:r>
            <a:r>
              <a:rPr lang="en-US" sz="2200" b="0" dirty="0">
                <a:solidFill>
                  <a:schemeClr val="tx1"/>
                </a:solidFill>
              </a:rPr>
              <a:t>budget that is allocated to the ministry that is responsible is not enough. Our planning commission should be convinced </a:t>
            </a:r>
            <a:r>
              <a:rPr lang="en-US" sz="2200" b="0" dirty="0" smtClean="0">
                <a:solidFill>
                  <a:schemeClr val="tx1"/>
                </a:solidFill>
              </a:rPr>
              <a:t>first.” </a:t>
            </a:r>
            <a:r>
              <a:rPr lang="en-US" sz="1600" i="1" dirty="0"/>
              <a:t>– </a:t>
            </a:r>
            <a:r>
              <a:rPr lang="en-US" sz="1600" i="1" dirty="0">
                <a:solidFill>
                  <a:srgbClr val="07DEDB"/>
                </a:solidFill>
              </a:rPr>
              <a:t>Government </a:t>
            </a:r>
            <a:r>
              <a:rPr lang="en-US" sz="1600" i="1" dirty="0" smtClean="0">
                <a:solidFill>
                  <a:srgbClr val="07DEDB"/>
                </a:solidFill>
              </a:rPr>
              <a:t>official</a:t>
            </a:r>
            <a:endParaRPr lang="en-US" sz="1600" i="1" dirty="0" smtClean="0"/>
          </a:p>
          <a:p>
            <a:pPr marL="0" indent="0" hangingPunct="0">
              <a:lnSpc>
                <a:spcPct val="100000"/>
              </a:lnSpc>
              <a:spcBef>
                <a:spcPts val="0"/>
              </a:spcBef>
              <a:buClrTx/>
              <a:buSzTx/>
              <a:buNone/>
            </a:pPr>
            <a:endParaRPr lang="en-US" sz="2200" b="0" dirty="0" smtClean="0">
              <a:solidFill>
                <a:srgbClr val="000000"/>
              </a:solidFill>
            </a:endParaRPr>
          </a:p>
          <a:p>
            <a:pPr marL="0" indent="0" hangingPunct="0">
              <a:lnSpc>
                <a:spcPct val="100000"/>
              </a:lnSpc>
              <a:spcBef>
                <a:spcPts val="0"/>
              </a:spcBef>
              <a:buClrTx/>
              <a:buSzTx/>
              <a:buNone/>
            </a:pPr>
            <a:r>
              <a:rPr lang="en-US" dirty="0" smtClean="0"/>
              <a:t>Lack of follow up</a:t>
            </a:r>
          </a:p>
          <a:p>
            <a:pPr marL="0" indent="0" hangingPunct="0">
              <a:lnSpc>
                <a:spcPct val="100000"/>
              </a:lnSpc>
              <a:spcBef>
                <a:spcPts val="0"/>
              </a:spcBef>
              <a:buClrTx/>
              <a:buSzTx/>
              <a:buNone/>
            </a:pPr>
            <a:r>
              <a:rPr lang="en-US" sz="2200" b="0" dirty="0" smtClean="0">
                <a:solidFill>
                  <a:srgbClr val="000000"/>
                </a:solidFill>
              </a:rPr>
              <a:t>“After </a:t>
            </a:r>
            <a:r>
              <a:rPr lang="en-US" sz="2200" b="0" dirty="0">
                <a:solidFill>
                  <a:srgbClr val="000000"/>
                </a:solidFill>
              </a:rPr>
              <a:t>the workshop, the ministry </a:t>
            </a:r>
            <a:r>
              <a:rPr lang="en-US" sz="2200" b="0" dirty="0" smtClean="0">
                <a:solidFill>
                  <a:srgbClr val="000000"/>
                </a:solidFill>
              </a:rPr>
              <a:t>should </a:t>
            </a:r>
            <a:r>
              <a:rPr lang="en-US" sz="2200" b="0" dirty="0">
                <a:solidFill>
                  <a:srgbClr val="000000"/>
                </a:solidFill>
              </a:rPr>
              <a:t>be doing some kind of follow </a:t>
            </a:r>
            <a:r>
              <a:rPr lang="en-US" sz="2200" b="0" dirty="0" smtClean="0">
                <a:solidFill>
                  <a:srgbClr val="000000"/>
                </a:solidFill>
              </a:rPr>
              <a:t>up. If UNESCO could take commitment from the institution.” </a:t>
            </a:r>
            <a:r>
              <a:rPr lang="en-US" sz="1800" i="1" dirty="0" smtClean="0"/>
              <a:t>-</a:t>
            </a:r>
            <a:r>
              <a:rPr lang="en-US" sz="1400" i="1" dirty="0" smtClean="0"/>
              <a:t> </a:t>
            </a:r>
            <a:r>
              <a:rPr lang="en-US" sz="1400" i="1" dirty="0"/>
              <a:t>Local </a:t>
            </a:r>
            <a:r>
              <a:rPr lang="en-US" sz="1400" i="1" dirty="0" smtClean="0"/>
              <a:t>authority</a:t>
            </a:r>
            <a:endParaRPr lang="en-US" sz="1400" i="1" dirty="0"/>
          </a:p>
          <a:p>
            <a:pPr marL="0" indent="0" hangingPunct="0">
              <a:lnSpc>
                <a:spcPct val="100000"/>
              </a:lnSpc>
              <a:spcBef>
                <a:spcPts val="0"/>
              </a:spcBef>
              <a:buClrTx/>
              <a:buSzTx/>
              <a:buNone/>
            </a:pPr>
            <a:endParaRPr lang="en-US" sz="2400" b="0" dirty="0">
              <a:solidFill>
                <a:srgbClr val="000000"/>
              </a:solidFill>
            </a:endParaRP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940818008"/>
      </p:ext>
    </p:extLst>
  </p:cSld>
  <p:clrMapOvr>
    <a:masterClrMapping/>
  </p:clrMapOvr>
  <p:transition xmlns:p14="http://schemas.microsoft.com/office/powerpoint/2010/mai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Needs/Gaps</a:t>
            </a:r>
            <a:endParaRPr lang="en-US" dirty="0"/>
          </a:p>
        </p:txBody>
      </p:sp>
      <p:sp>
        <p:nvSpPr>
          <p:cNvPr id="3" name="Text Placeholder 2"/>
          <p:cNvSpPr>
            <a:spLocks noGrp="1"/>
          </p:cNvSpPr>
          <p:nvPr>
            <p:ph type="body" sz="half" idx="1"/>
          </p:nvPr>
        </p:nvSpPr>
        <p:spPr>
          <a:xfrm>
            <a:off x="740869" y="1446574"/>
            <a:ext cx="8022131" cy="4886601"/>
          </a:xfrm>
        </p:spPr>
        <p:txBody>
          <a:bodyPr>
            <a:normAutofit/>
          </a:bodyPr>
          <a:lstStyle/>
          <a:p>
            <a:pPr marL="0" indent="0">
              <a:buNone/>
            </a:pPr>
            <a:r>
              <a:rPr lang="en-US" dirty="0" smtClean="0"/>
              <a:t>Decentralization</a:t>
            </a:r>
          </a:p>
          <a:p>
            <a:pPr marL="0" indent="0">
              <a:buNone/>
            </a:pPr>
            <a:r>
              <a:rPr lang="en-US" sz="2200" b="0" dirty="0" smtClean="0">
                <a:solidFill>
                  <a:schemeClr val="tx1"/>
                </a:solidFill>
              </a:rPr>
              <a:t>“We </a:t>
            </a:r>
            <a:r>
              <a:rPr lang="en-US" sz="2200" b="0" dirty="0">
                <a:solidFill>
                  <a:schemeClr val="tx1"/>
                </a:solidFill>
              </a:rPr>
              <a:t>need </a:t>
            </a:r>
            <a:r>
              <a:rPr lang="en-US" sz="2200" b="0" dirty="0" smtClean="0">
                <a:solidFill>
                  <a:schemeClr val="tx1"/>
                </a:solidFill>
              </a:rPr>
              <a:t>decentralization. </a:t>
            </a:r>
            <a:r>
              <a:rPr lang="en-US" sz="2200" b="0" dirty="0">
                <a:solidFill>
                  <a:schemeClr val="tx1"/>
                </a:solidFill>
              </a:rPr>
              <a:t>You need to hold meetings in the communities, with the proper people, in the local </a:t>
            </a:r>
            <a:r>
              <a:rPr lang="en-US" sz="2200" b="0" dirty="0" smtClean="0">
                <a:solidFill>
                  <a:schemeClr val="tx1"/>
                </a:solidFill>
              </a:rPr>
              <a:t>languages </a:t>
            </a:r>
            <a:r>
              <a:rPr lang="en-US" sz="2200" b="0" dirty="0">
                <a:solidFill>
                  <a:schemeClr val="tx1"/>
                </a:solidFill>
              </a:rPr>
              <a:t>– that would be more effective</a:t>
            </a:r>
            <a:r>
              <a:rPr lang="en-US" sz="2200" b="0" dirty="0" smtClean="0">
                <a:solidFill>
                  <a:schemeClr val="tx1"/>
                </a:solidFill>
              </a:rPr>
              <a:t>.” </a:t>
            </a:r>
            <a:r>
              <a:rPr lang="en-US" sz="1700" i="1" dirty="0"/>
              <a:t>– Community member </a:t>
            </a:r>
          </a:p>
          <a:p>
            <a:pPr marL="0" indent="0">
              <a:buNone/>
            </a:pPr>
            <a:endParaRPr lang="en-US" sz="1600" i="1" dirty="0" smtClean="0"/>
          </a:p>
          <a:p>
            <a:pPr marL="0" indent="0">
              <a:buNone/>
            </a:pPr>
            <a:r>
              <a:rPr lang="en-US" dirty="0" smtClean="0"/>
              <a:t>Engaging younger generations</a:t>
            </a:r>
            <a:endParaRPr lang="en-US" dirty="0" smtClean="0"/>
          </a:p>
          <a:p>
            <a:pPr marL="0" indent="0">
              <a:buNone/>
            </a:pPr>
            <a:r>
              <a:rPr lang="en-US" sz="2200" b="0" dirty="0" smtClean="0">
                <a:solidFill>
                  <a:schemeClr val="tx1"/>
                </a:solidFill>
              </a:rPr>
              <a:t>“For </a:t>
            </a:r>
            <a:r>
              <a:rPr lang="en-US" sz="2200" b="0" dirty="0">
                <a:solidFill>
                  <a:schemeClr val="tx1"/>
                </a:solidFill>
              </a:rPr>
              <a:t>example, </a:t>
            </a:r>
            <a:r>
              <a:rPr lang="en-US" sz="2200" b="0" dirty="0" smtClean="0">
                <a:solidFill>
                  <a:schemeClr val="tx1"/>
                </a:solidFill>
              </a:rPr>
              <a:t>giving </a:t>
            </a:r>
            <a:r>
              <a:rPr lang="en-US" sz="2200" b="0" dirty="0">
                <a:solidFill>
                  <a:schemeClr val="tx1"/>
                </a:solidFill>
              </a:rPr>
              <a:t>a workshop, targeting teachers. If these people understand it, then they will be able to infuse it into education</a:t>
            </a:r>
            <a:r>
              <a:rPr lang="en-US" sz="2200" b="0" dirty="0" smtClean="0">
                <a:solidFill>
                  <a:schemeClr val="tx1"/>
                </a:solidFill>
              </a:rPr>
              <a:t>.” </a:t>
            </a:r>
            <a:r>
              <a:rPr lang="en-US" sz="1600" i="1" dirty="0"/>
              <a:t>– Government official </a:t>
            </a:r>
            <a:endParaRPr lang="en-US" sz="1600" i="1" dirty="0" smtClean="0"/>
          </a:p>
          <a:p>
            <a:pPr marL="0" indent="0">
              <a:buNone/>
            </a:pPr>
            <a:r>
              <a:rPr lang="en-US" sz="2200" b="0" dirty="0" smtClean="0">
                <a:solidFill>
                  <a:schemeClr val="tx1"/>
                </a:solidFill>
              </a:rPr>
              <a:t>“That </a:t>
            </a:r>
            <a:r>
              <a:rPr lang="en-US" sz="2200" b="0" dirty="0">
                <a:solidFill>
                  <a:schemeClr val="tx1"/>
                </a:solidFill>
              </a:rPr>
              <a:t>is one thing I wanted to do -</a:t>
            </a:r>
            <a:r>
              <a:rPr lang="en-US" sz="2200" b="0" dirty="0" smtClean="0">
                <a:solidFill>
                  <a:schemeClr val="tx1"/>
                </a:solidFill>
              </a:rPr>
              <a:t>- </a:t>
            </a:r>
            <a:r>
              <a:rPr lang="en-US" sz="2200" b="0" dirty="0">
                <a:solidFill>
                  <a:schemeClr val="tx1"/>
                </a:solidFill>
              </a:rPr>
              <a:t>culture clubs to help those elder people to go and talk and communicate the cultural norms of our culture across generations</a:t>
            </a:r>
            <a:r>
              <a:rPr lang="en-US" sz="2200" b="0" dirty="0" smtClean="0">
                <a:solidFill>
                  <a:schemeClr val="tx1"/>
                </a:solidFill>
              </a:rPr>
              <a:t>.” </a:t>
            </a:r>
            <a:r>
              <a:rPr lang="en-US" sz="1600" i="1" dirty="0" smtClean="0"/>
              <a:t>– </a:t>
            </a:r>
            <a:r>
              <a:rPr lang="en-US" sz="1600" i="1" dirty="0"/>
              <a:t>Local government official </a:t>
            </a:r>
          </a:p>
          <a:p>
            <a:pPr marL="0" indent="0">
              <a:buNone/>
            </a:pPr>
            <a:endParaRPr lang="en-US" sz="1600" i="1" dirty="0" smtClean="0"/>
          </a:p>
          <a:p>
            <a:pPr marL="0" indent="0">
              <a:buNone/>
            </a:pPr>
            <a:endParaRPr lang="en-US" dirty="0"/>
          </a:p>
        </p:txBody>
      </p:sp>
    </p:spTree>
    <p:extLst>
      <p:ext uri="{BB962C8B-B14F-4D97-AF65-F5344CB8AC3E}">
        <p14:creationId xmlns:p14="http://schemas.microsoft.com/office/powerpoint/2010/main" val="693886976"/>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Shape 78"/>
          <p:cNvSpPr>
            <a:spLocks noGrp="1"/>
          </p:cNvSpPr>
          <p:nvPr>
            <p:ph type="sldNum" sz="quarter" idx="2"/>
          </p:nvPr>
        </p:nvSpPr>
        <p:spPr>
          <a:xfrm>
            <a:off x="406400" y="6338887"/>
            <a:ext cx="127000" cy="197384"/>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3</a:t>
            </a:fld>
            <a:endParaRPr/>
          </a:p>
        </p:txBody>
      </p:sp>
      <p:sp>
        <p:nvSpPr>
          <p:cNvPr id="79" name="Shape 79"/>
          <p:cNvSpPr>
            <a:spLocks noGrp="1"/>
          </p:cNvSpPr>
          <p:nvPr>
            <p:ph type="title" idx="4294967295"/>
          </p:nvPr>
        </p:nvSpPr>
        <p:spPr>
          <a:xfrm>
            <a:off x="2282824" y="417512"/>
            <a:ext cx="6480177" cy="492126"/>
          </a:xfrm>
          <a:prstGeom prst="rect">
            <a:avLst/>
          </a:prstGeom>
        </p:spPr>
        <p:txBody>
          <a:bodyPr>
            <a:normAutofit/>
          </a:bodyPr>
          <a:lstStyle/>
          <a:p>
            <a:r>
              <a:rPr lang="en-AU" dirty="0" smtClean="0"/>
              <a:t>Expected results</a:t>
            </a:r>
            <a:endParaRPr dirty="0"/>
          </a:p>
        </p:txBody>
      </p:sp>
      <p:sp>
        <p:nvSpPr>
          <p:cNvPr id="80" name="Shape 80"/>
          <p:cNvSpPr/>
          <p:nvPr/>
        </p:nvSpPr>
        <p:spPr>
          <a:xfrm>
            <a:off x="406400" y="6689725"/>
            <a:ext cx="1676400"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600"/>
            </a:lvl1pPr>
          </a:lstStyle>
          <a:p>
            <a:r>
              <a:t>© All Rights Reserved: UNESCO/ ICH</a:t>
            </a:r>
          </a:p>
        </p:txBody>
      </p:sp>
      <p:graphicFrame>
        <p:nvGraphicFramePr>
          <p:cNvPr id="81" name="Table 81"/>
          <p:cNvGraphicFramePr/>
          <p:nvPr>
            <p:extLst>
              <p:ext uri="{D42A27DB-BD31-4B8C-83A1-F6EECF244321}">
                <p14:modId xmlns:p14="http://schemas.microsoft.com/office/powerpoint/2010/main" val="1827574307"/>
              </p:ext>
            </p:extLst>
          </p:nvPr>
        </p:nvGraphicFramePr>
        <p:xfrm>
          <a:off x="1770064" y="1758110"/>
          <a:ext cx="6992937" cy="4205894"/>
        </p:xfrm>
        <a:graphic>
          <a:graphicData uri="http://schemas.openxmlformats.org/drawingml/2006/table">
            <a:tbl>
              <a:tblPr>
                <a:tableStyleId>{4C3C2611-4C71-4FC5-86AE-919BDF0F9419}</a:tableStyleId>
              </a:tblPr>
              <a:tblGrid>
                <a:gridCol w="6992937">
                  <a:extLst>
                    <a:ext uri="{9D8B030D-6E8A-4147-A177-3AD203B41FA5}">
                      <a16:colId xmlns:a16="http://schemas.microsoft.com/office/drawing/2014/main" xmlns="" val="20000"/>
                    </a:ext>
                  </a:extLst>
                </a:gridCol>
              </a:tblGrid>
              <a:tr h="877488">
                <a:tc>
                  <a:txBody>
                    <a:bodyPr/>
                    <a:lstStyle/>
                    <a:p>
                      <a:pPr marL="0" marR="0" indent="0" algn="l" defTabSz="457200" rtl="0" eaLnBrk="1" fontAlgn="auto" latinLnBrk="0" hangingPunct="1">
                        <a:lnSpc>
                          <a:spcPct val="100000"/>
                        </a:lnSpc>
                        <a:spcBef>
                          <a:spcPts val="0"/>
                        </a:spcBef>
                        <a:spcAft>
                          <a:spcPts val="0"/>
                        </a:spcAft>
                        <a:buClrTx/>
                        <a:buSzTx/>
                        <a:buFontTx/>
                        <a:buNone/>
                        <a:tabLst/>
                        <a:defRPr sz="2000"/>
                      </a:pPr>
                      <a:r>
                        <a:rPr lang="en-US" sz="2200" dirty="0" smtClean="0"/>
                        <a:t>▶ Improved infrastructure for safeguarding and strengthened human resources.</a:t>
                      </a:r>
                    </a:p>
                    <a:p>
                      <a:pPr>
                        <a:defRPr sz="2000"/>
                      </a:pPr>
                      <a:endParaRPr sz="2200" dirty="0"/>
                    </a:p>
                  </a:txBody>
                  <a:tcPr marL="45713" marR="45713" marT="45713" marB="45713" horzOverflow="overflow">
                    <a:lnL w="12700">
                      <a:solidFill>
                        <a:schemeClr val="accent1"/>
                      </a:solidFill>
                    </a:lnL>
                    <a:lnR w="12700">
                      <a:solidFill>
                        <a:schemeClr val="accent1"/>
                      </a:solidFill>
                    </a:lnR>
                    <a:lnT w="12700">
                      <a:solidFill>
                        <a:schemeClr val="accent1"/>
                      </a:solidFill>
                    </a:lnT>
                    <a:lnB w="12700">
                      <a:solidFill>
                        <a:schemeClr val="accent1"/>
                      </a:solidFill>
                    </a:lnB>
                    <a:solidFill>
                      <a:schemeClr val="accent1">
                        <a:alpha val="19999"/>
                      </a:schemeClr>
                    </a:solidFill>
                  </a:tcPr>
                </a:tc>
                <a:extLst>
                  <a:ext uri="{0D108BD9-81ED-4DB2-BD59-A6C34878D82A}">
                    <a16:rowId xmlns:a16="http://schemas.microsoft.com/office/drawing/2014/main" xmlns="" val="10000"/>
                  </a:ext>
                </a:extLst>
              </a:tr>
              <a:tr h="1071169">
                <a:tc>
                  <a:txBody>
                    <a:bodyPr/>
                    <a:lstStyle/>
                    <a:p>
                      <a:pPr marL="0" marR="0" indent="0" algn="l" defTabSz="457200" rtl="0" eaLnBrk="1" fontAlgn="auto" latinLnBrk="0" hangingPunct="1">
                        <a:lnSpc>
                          <a:spcPct val="100000"/>
                        </a:lnSpc>
                        <a:spcBef>
                          <a:spcPts val="0"/>
                        </a:spcBef>
                        <a:spcAft>
                          <a:spcPts val="0"/>
                        </a:spcAft>
                        <a:buClrTx/>
                        <a:buSzTx/>
                        <a:buFontTx/>
                        <a:buNone/>
                        <a:tabLst/>
                        <a:defRPr sz="2000"/>
                      </a:pPr>
                      <a:r>
                        <a:rPr lang="en-US" sz="2200" dirty="0" smtClean="0"/>
                        <a:t>▶ Improved policies and strategies for safeguarding in relevant policy areas (culture, education, environment, peace, food security, etc.). </a:t>
                      </a:r>
                    </a:p>
                  </a:txBody>
                  <a:tcPr marL="45713" marR="45713" marT="45713" marB="45713" horzOverflow="overflow">
                    <a:lnL w="12700">
                      <a:solidFill>
                        <a:schemeClr val="accent1"/>
                      </a:solidFill>
                    </a:lnL>
                    <a:lnR w="12700">
                      <a:solidFill>
                        <a:schemeClr val="accent1"/>
                      </a:solidFill>
                    </a:lnR>
                    <a:lnT w="12700">
                      <a:solidFill>
                        <a:schemeClr val="accent1"/>
                      </a:solidFill>
                    </a:lnT>
                    <a:lnB w="12700">
                      <a:solidFill>
                        <a:schemeClr val="accent1"/>
                      </a:solidFill>
                    </a:lnB>
                    <a:noFill/>
                  </a:tcPr>
                </a:tc>
                <a:extLst>
                  <a:ext uri="{0D108BD9-81ED-4DB2-BD59-A6C34878D82A}">
                    <a16:rowId xmlns:a16="http://schemas.microsoft.com/office/drawing/2014/main" xmlns="" val="10001"/>
                  </a:ext>
                </a:extLst>
              </a:tr>
              <a:tr h="1006475">
                <a:tc>
                  <a:txBody>
                    <a:bodyPr/>
                    <a:lstStyle/>
                    <a:p>
                      <a:pPr>
                        <a:defRPr sz="2000"/>
                      </a:pPr>
                      <a:r>
                        <a:rPr sz="2200" dirty="0"/>
                        <a:t>▶ Availability of community-based inventorying and safeguarding methodology. </a:t>
                      </a:r>
                    </a:p>
                  </a:txBody>
                  <a:tcPr marL="45713" marR="45713" marT="45713" marB="45713" horzOverflow="overflow">
                    <a:lnL w="12700">
                      <a:solidFill>
                        <a:schemeClr val="accent1"/>
                      </a:solidFill>
                    </a:lnL>
                    <a:lnR w="12700">
                      <a:solidFill>
                        <a:schemeClr val="accent1"/>
                      </a:solidFill>
                    </a:lnR>
                    <a:lnT w="12700">
                      <a:solidFill>
                        <a:schemeClr val="accent1"/>
                      </a:solidFill>
                    </a:lnT>
                    <a:lnB w="12700">
                      <a:solidFill>
                        <a:schemeClr val="accent1"/>
                      </a:solidFill>
                    </a:lnB>
                    <a:solidFill>
                      <a:schemeClr val="accent1">
                        <a:alpha val="19999"/>
                      </a:schemeClr>
                    </a:solidFill>
                  </a:tcPr>
                </a:tc>
                <a:extLst>
                  <a:ext uri="{0D108BD9-81ED-4DB2-BD59-A6C34878D82A}">
                    <a16:rowId xmlns:a16="http://schemas.microsoft.com/office/drawing/2014/main" xmlns="" val="10002"/>
                  </a:ext>
                </a:extLst>
              </a:tr>
              <a:tr h="1004887">
                <a:tc>
                  <a:txBody>
                    <a:bodyPr/>
                    <a:lstStyle/>
                    <a:p>
                      <a:pPr>
                        <a:defRPr sz="2000"/>
                      </a:pPr>
                      <a:r>
                        <a:rPr sz="2200" dirty="0"/>
                        <a:t>▶ Effective participation in the Convention’s international cooperation mechanisms.</a:t>
                      </a:r>
                    </a:p>
                  </a:txBody>
                  <a:tcPr marL="45713" marR="45713" marT="45713" marB="45713" horzOverflow="overflow">
                    <a:lnL w="12700">
                      <a:solidFill>
                        <a:schemeClr val="accent1"/>
                      </a:solidFill>
                    </a:lnL>
                    <a:lnR w="12700">
                      <a:solidFill>
                        <a:schemeClr val="accent1"/>
                      </a:solidFill>
                    </a:lnR>
                    <a:lnT w="12700">
                      <a:solidFill>
                        <a:schemeClr val="accent1"/>
                      </a:solidFill>
                    </a:lnT>
                    <a:lnB w="12700">
                      <a:solidFill>
                        <a:schemeClr val="accent1"/>
                      </a:solidFill>
                    </a:lnB>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83279191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7-03-04 at 6.15.30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065" y="1788545"/>
            <a:ext cx="8561591" cy="2969874"/>
          </a:xfrm>
          <a:prstGeom prst="rect">
            <a:avLst/>
          </a:prstGeom>
        </p:spPr>
      </p:pic>
      <p:sp>
        <p:nvSpPr>
          <p:cNvPr id="3" name="Shape 79"/>
          <p:cNvSpPr txBox="1">
            <a:spLocks/>
          </p:cNvSpPr>
          <p:nvPr/>
        </p:nvSpPr>
        <p:spPr>
          <a:xfrm>
            <a:off x="2282824" y="417512"/>
            <a:ext cx="6480177" cy="492126"/>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lvl1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1pPr>
            <a:lvl2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2pPr>
            <a:lvl3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3pPr>
            <a:lvl4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4pPr>
            <a:lvl5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5pPr>
            <a:lvl6pPr marL="0" marR="0" indent="45720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6pPr>
            <a:lvl7pPr marL="0" marR="0" indent="91440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7pPr>
            <a:lvl8pPr marL="0" marR="0" indent="137160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8pPr>
            <a:lvl9pPr marL="0" marR="0" indent="1828800" algn="l"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9pPr>
          </a:lstStyle>
          <a:p>
            <a:r>
              <a:rPr lang="en-AU" dirty="0" smtClean="0"/>
              <a:t>Delivery</a:t>
            </a:r>
            <a:endParaRPr lang="en-AU" dirty="0"/>
          </a:p>
        </p:txBody>
      </p:sp>
    </p:spTree>
    <p:extLst>
      <p:ext uri="{BB962C8B-B14F-4D97-AF65-F5344CB8AC3E}">
        <p14:creationId xmlns:p14="http://schemas.microsoft.com/office/powerpoint/2010/main" val="51752907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330450" y="355600"/>
            <a:ext cx="6480175" cy="815975"/>
          </a:xfrm>
        </p:spPr>
        <p:txBody>
          <a:bodyPr/>
          <a:lstStyle/>
          <a:p>
            <a:r>
              <a:rPr lang="en-US" altLang="en-US" sz="5300" dirty="0" smtClean="0">
                <a:latin typeface="Calibri" panose="020F0502020204030204" pitchFamily="34" charset="0"/>
                <a:cs typeface="Arial" panose="020B0604020202020204" pitchFamily="34" charset="0"/>
              </a:rPr>
              <a:t>Advisory dialogue</a:t>
            </a:r>
          </a:p>
        </p:txBody>
      </p:sp>
      <p:sp>
        <p:nvSpPr>
          <p:cNvPr id="7" name="Oval 6"/>
          <p:cNvSpPr>
            <a:spLocks noChangeArrowheads="1"/>
          </p:cNvSpPr>
          <p:nvPr/>
        </p:nvSpPr>
        <p:spPr bwMode="auto">
          <a:xfrm>
            <a:off x="5873750" y="2343150"/>
            <a:ext cx="2500313" cy="1501775"/>
          </a:xfrm>
          <a:prstGeom prst="ellipse">
            <a:avLst/>
          </a:prstGeom>
          <a:solidFill>
            <a:schemeClr val="accent1">
              <a:lumMod val="60000"/>
              <a:lumOff val="40000"/>
            </a:schemeClr>
          </a:solidFill>
          <a:ln w="9525">
            <a:solidFill>
              <a:srgbClr val="01DEDB"/>
            </a:solidFill>
            <a:round/>
            <a:headEnd/>
            <a:tailEnd/>
          </a:ln>
          <a:effectLst>
            <a:outerShdw blurRad="40000" dist="23000" dir="5400000" rotWithShape="0">
              <a:srgbClr val="808080">
                <a:alpha val="34998"/>
              </a:srgbClr>
            </a:outerShdw>
          </a:effectLst>
        </p:spPr>
        <p:txBody>
          <a:bodyPr anchor="ctr"/>
          <a:lstStyle/>
          <a:p>
            <a:pPr algn="ctr">
              <a:defRPr/>
            </a:pPr>
            <a:r>
              <a:rPr lang="en-US" sz="2400" b="1" dirty="0">
                <a:latin typeface="+mn-lt"/>
              </a:rPr>
              <a:t>Line ministry</a:t>
            </a:r>
          </a:p>
        </p:txBody>
      </p:sp>
      <p:sp>
        <p:nvSpPr>
          <p:cNvPr id="8" name="Oval 7"/>
          <p:cNvSpPr>
            <a:spLocks noChangeArrowheads="1"/>
          </p:cNvSpPr>
          <p:nvPr/>
        </p:nvSpPr>
        <p:spPr bwMode="auto">
          <a:xfrm>
            <a:off x="725488" y="2317750"/>
            <a:ext cx="2151062" cy="1635125"/>
          </a:xfrm>
          <a:prstGeom prst="ellipse">
            <a:avLst/>
          </a:prstGeom>
          <a:solidFill>
            <a:schemeClr val="accent1">
              <a:lumMod val="60000"/>
              <a:lumOff val="40000"/>
            </a:schemeClr>
          </a:solidFill>
          <a:ln w="9525">
            <a:solidFill>
              <a:srgbClr val="01DEDB"/>
            </a:solidFill>
            <a:round/>
            <a:headEnd/>
            <a:tailEnd/>
          </a:ln>
          <a:effectLst>
            <a:outerShdw blurRad="40000" dist="23000" dir="5400000" rotWithShape="0">
              <a:srgbClr val="808080">
                <a:alpha val="34998"/>
              </a:srgbClr>
            </a:outerShdw>
          </a:effectLst>
        </p:spPr>
        <p:txBody>
          <a:bodyPr anchor="ctr"/>
          <a:lstStyle/>
          <a:p>
            <a:pPr algn="ctr">
              <a:defRPr/>
            </a:pPr>
            <a:r>
              <a:rPr lang="en-US" sz="2400" b="1" dirty="0">
                <a:latin typeface="+mn-lt"/>
              </a:rPr>
              <a:t>UNESCO</a:t>
            </a:r>
            <a:br>
              <a:rPr lang="en-US" sz="2400" b="1" dirty="0">
                <a:latin typeface="+mn-lt"/>
              </a:rPr>
            </a:br>
            <a:r>
              <a:rPr lang="en-US" sz="2400" b="1" dirty="0">
                <a:latin typeface="+mn-lt"/>
              </a:rPr>
              <a:t>HQ + FO</a:t>
            </a:r>
          </a:p>
        </p:txBody>
      </p:sp>
      <p:sp>
        <p:nvSpPr>
          <p:cNvPr id="10" name="Oval 9"/>
          <p:cNvSpPr>
            <a:spLocks noChangeArrowheads="1"/>
          </p:cNvSpPr>
          <p:nvPr/>
        </p:nvSpPr>
        <p:spPr bwMode="auto">
          <a:xfrm>
            <a:off x="2976563" y="4351338"/>
            <a:ext cx="2684462" cy="1708150"/>
          </a:xfrm>
          <a:prstGeom prst="ellipse">
            <a:avLst/>
          </a:prstGeom>
          <a:solidFill>
            <a:schemeClr val="accent1">
              <a:lumMod val="60000"/>
              <a:lumOff val="40000"/>
            </a:schemeClr>
          </a:solidFill>
          <a:ln w="9525">
            <a:solidFill>
              <a:srgbClr val="01DEDB"/>
            </a:solidFill>
            <a:round/>
            <a:headEnd/>
            <a:tailEnd/>
          </a:ln>
          <a:effectLst>
            <a:outerShdw blurRad="40000" dist="23000" dir="5400000" rotWithShape="0">
              <a:srgbClr val="808080">
                <a:alpha val="34998"/>
              </a:srgbClr>
            </a:outerShdw>
          </a:effectLst>
        </p:spPr>
        <p:txBody>
          <a:bodyPr anchor="ctr"/>
          <a:lstStyle/>
          <a:p>
            <a:pPr algn="ctr">
              <a:defRPr/>
            </a:pPr>
            <a:r>
              <a:rPr lang="en-US" sz="2400" b="1" dirty="0">
                <a:latin typeface="+mn-lt"/>
              </a:rPr>
              <a:t>Facilitators/ advising experts</a:t>
            </a:r>
          </a:p>
        </p:txBody>
      </p:sp>
      <p:sp>
        <p:nvSpPr>
          <p:cNvPr id="13" name="Left-Right Arrow 12"/>
          <p:cNvSpPr>
            <a:spLocks noChangeArrowheads="1"/>
          </p:cNvSpPr>
          <p:nvPr/>
        </p:nvSpPr>
        <p:spPr bwMode="auto">
          <a:xfrm>
            <a:off x="3113088" y="2819400"/>
            <a:ext cx="2413000" cy="484188"/>
          </a:xfrm>
          <a:prstGeom prst="leftRightArrow">
            <a:avLst>
              <a:gd name="adj1" fmla="val 50000"/>
              <a:gd name="adj2" fmla="val 49998"/>
            </a:avLst>
          </a:prstGeom>
          <a:solidFill>
            <a:schemeClr val="accent1">
              <a:lumMod val="60000"/>
              <a:lumOff val="40000"/>
            </a:schemeClr>
          </a:solidFill>
          <a:ln w="9525">
            <a:solidFill>
              <a:srgbClr val="01DEDB"/>
            </a:solidFill>
            <a:miter lim="800000"/>
            <a:headEnd/>
            <a:tailEnd/>
          </a:ln>
          <a:effectLst>
            <a:outerShdw blurRad="40000" dist="23000" dir="5400000" rotWithShape="0">
              <a:srgbClr val="808080">
                <a:alpha val="34998"/>
              </a:srgbClr>
            </a:outerShdw>
          </a:effectLst>
        </p:spPr>
        <p:txBody>
          <a:bodyPr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algn="ctr">
              <a:defRPr/>
            </a:pPr>
            <a:endParaRPr lang="en-US" altLang="fr-FR" smtClean="0">
              <a:solidFill>
                <a:srgbClr val="FFFFFF"/>
              </a:solidFill>
            </a:endParaRPr>
          </a:p>
        </p:txBody>
      </p:sp>
      <p:sp>
        <p:nvSpPr>
          <p:cNvPr id="18" name="Oval 17"/>
          <p:cNvSpPr>
            <a:spLocks noChangeArrowheads="1"/>
          </p:cNvSpPr>
          <p:nvPr/>
        </p:nvSpPr>
        <p:spPr bwMode="auto">
          <a:xfrm>
            <a:off x="5645150" y="3559175"/>
            <a:ext cx="1166813" cy="715963"/>
          </a:xfrm>
          <a:prstGeom prst="ellipse">
            <a:avLst/>
          </a:prstGeom>
          <a:solidFill>
            <a:srgbClr val="558ED5"/>
          </a:solidFill>
          <a:ln w="9525">
            <a:solidFill>
              <a:srgbClr val="01DEDB"/>
            </a:solidFill>
            <a:round/>
            <a:headEnd/>
            <a:tailEnd/>
          </a:ln>
          <a:effectLst>
            <a:outerShdw blurRad="40000" dist="23000" dir="5400000" rotWithShape="0">
              <a:srgbClr val="808080">
                <a:alpha val="34998"/>
              </a:srgbClr>
            </a:outerShdw>
          </a:effectLst>
        </p:spPr>
        <p:txBody>
          <a:bodyPr anchor="ctr"/>
          <a:lstStyle/>
          <a:p>
            <a:pPr algn="ctr">
              <a:defRPr/>
            </a:pPr>
            <a:r>
              <a:rPr lang="en-US" sz="1400" b="1" dirty="0">
                <a:solidFill>
                  <a:schemeClr val="accent1">
                    <a:lumMod val="40000"/>
                    <a:lumOff val="60000"/>
                  </a:schemeClr>
                </a:solidFill>
                <a:latin typeface="+mn-lt"/>
              </a:rPr>
              <a:t>Civil society</a:t>
            </a:r>
          </a:p>
        </p:txBody>
      </p:sp>
      <p:sp>
        <p:nvSpPr>
          <p:cNvPr id="19" name="Oval 18"/>
          <p:cNvSpPr>
            <a:spLocks noChangeArrowheads="1"/>
          </p:cNvSpPr>
          <p:nvPr/>
        </p:nvSpPr>
        <p:spPr bwMode="auto">
          <a:xfrm>
            <a:off x="5326063" y="2035175"/>
            <a:ext cx="1485900" cy="696913"/>
          </a:xfrm>
          <a:prstGeom prst="ellipse">
            <a:avLst/>
          </a:prstGeom>
          <a:solidFill>
            <a:srgbClr val="558ED5"/>
          </a:solidFill>
          <a:ln w="9525">
            <a:solidFill>
              <a:srgbClr val="01DEDB"/>
            </a:solidFill>
            <a:round/>
            <a:headEnd/>
            <a:tailEnd/>
          </a:ln>
          <a:effectLst>
            <a:outerShdw blurRad="40000" dist="23000" dir="5400000" rotWithShape="0">
              <a:srgbClr val="808080">
                <a:alpha val="34998"/>
              </a:srgbClr>
            </a:outerShdw>
          </a:effectLst>
        </p:spPr>
        <p:txBody>
          <a:bodyPr anchor="ctr"/>
          <a:lstStyle/>
          <a:p>
            <a:pPr algn="ctr">
              <a:defRPr/>
            </a:pPr>
            <a:r>
              <a:rPr lang="en-US" sz="1400" b="1" dirty="0">
                <a:solidFill>
                  <a:schemeClr val="accent1">
                    <a:lumMod val="40000"/>
                    <a:lumOff val="60000"/>
                  </a:schemeClr>
                </a:solidFill>
                <a:latin typeface="+mn-lt"/>
              </a:rPr>
              <a:t>Other</a:t>
            </a:r>
            <a:r>
              <a:rPr lang="en-US" sz="1400" b="1" dirty="0">
                <a:solidFill>
                  <a:srgbClr val="00E216"/>
                </a:solidFill>
                <a:latin typeface="+mn-lt"/>
              </a:rPr>
              <a:t> </a:t>
            </a:r>
            <a:r>
              <a:rPr lang="en-US" sz="1400" b="1" dirty="0">
                <a:solidFill>
                  <a:schemeClr val="accent1">
                    <a:lumMod val="40000"/>
                    <a:lumOff val="60000"/>
                  </a:schemeClr>
                </a:solidFill>
                <a:latin typeface="+mn-lt"/>
              </a:rPr>
              <a:t>ministries</a:t>
            </a:r>
          </a:p>
        </p:txBody>
      </p:sp>
      <p:sp>
        <p:nvSpPr>
          <p:cNvPr id="20" name="Oval 19"/>
          <p:cNvSpPr>
            <a:spLocks noChangeArrowheads="1"/>
          </p:cNvSpPr>
          <p:nvPr/>
        </p:nvSpPr>
        <p:spPr bwMode="auto">
          <a:xfrm>
            <a:off x="7428527" y="3559175"/>
            <a:ext cx="1219200" cy="696912"/>
          </a:xfrm>
          <a:prstGeom prst="ellipse">
            <a:avLst/>
          </a:prstGeom>
          <a:solidFill>
            <a:srgbClr val="558ED5"/>
          </a:solidFill>
          <a:ln w="9525">
            <a:solidFill>
              <a:srgbClr val="01DEDB"/>
            </a:solidFill>
            <a:round/>
            <a:headEnd/>
            <a:tailEnd/>
          </a:ln>
          <a:effectLst>
            <a:outerShdw blurRad="40000" dist="23000" dir="5400000" rotWithShape="0">
              <a:srgbClr val="808080">
                <a:alpha val="34998"/>
              </a:srgbClr>
            </a:outerShdw>
          </a:effectLst>
        </p:spPr>
        <p:txBody>
          <a:bodyPr anchor="ctr"/>
          <a:lstStyle/>
          <a:p>
            <a:pPr algn="ctr">
              <a:defRPr/>
            </a:pPr>
            <a:r>
              <a:rPr lang="en-US" sz="1400" b="1" dirty="0">
                <a:solidFill>
                  <a:schemeClr val="accent1">
                    <a:lumMod val="40000"/>
                    <a:lumOff val="60000"/>
                  </a:schemeClr>
                </a:solidFill>
                <a:latin typeface="+mn-lt"/>
              </a:rPr>
              <a:t>Bearers</a:t>
            </a:r>
          </a:p>
        </p:txBody>
      </p:sp>
      <p:sp>
        <p:nvSpPr>
          <p:cNvPr id="21" name="Oval 20"/>
          <p:cNvSpPr>
            <a:spLocks noChangeArrowheads="1"/>
          </p:cNvSpPr>
          <p:nvPr/>
        </p:nvSpPr>
        <p:spPr bwMode="auto">
          <a:xfrm>
            <a:off x="7324725" y="2046288"/>
            <a:ext cx="1285875" cy="685800"/>
          </a:xfrm>
          <a:prstGeom prst="ellipse">
            <a:avLst/>
          </a:prstGeom>
          <a:solidFill>
            <a:srgbClr val="558ED5"/>
          </a:solidFill>
          <a:ln w="9525">
            <a:solidFill>
              <a:srgbClr val="01DEDB"/>
            </a:solidFill>
            <a:round/>
            <a:headEnd/>
            <a:tailEnd/>
          </a:ln>
          <a:effectLst>
            <a:outerShdw blurRad="40000" dist="23000" dir="5400000" rotWithShape="0">
              <a:srgbClr val="808080">
                <a:alpha val="34998"/>
              </a:srgbClr>
            </a:outerShdw>
          </a:effectLst>
        </p:spPr>
        <p:txBody>
          <a:bodyPr anchor="ctr"/>
          <a:lstStyle/>
          <a:p>
            <a:pPr algn="ctr">
              <a:defRPr/>
            </a:pPr>
            <a:r>
              <a:rPr lang="en-US" sz="1400" b="1" dirty="0" err="1">
                <a:solidFill>
                  <a:schemeClr val="accent1">
                    <a:lumMod val="40000"/>
                    <a:lumOff val="60000"/>
                  </a:schemeClr>
                </a:solidFill>
                <a:latin typeface="+mn-lt"/>
              </a:rPr>
              <a:t>Resear-chers</a:t>
            </a:r>
            <a:endParaRPr lang="en-US" sz="1400" b="1" dirty="0">
              <a:solidFill>
                <a:schemeClr val="accent1">
                  <a:lumMod val="40000"/>
                  <a:lumOff val="60000"/>
                </a:schemeClr>
              </a:solidFill>
              <a:latin typeface="+mn-lt"/>
            </a:endParaRPr>
          </a:p>
        </p:txBody>
      </p:sp>
      <p:sp>
        <p:nvSpPr>
          <p:cNvPr id="17" name="Left-Right Arrow 16"/>
          <p:cNvSpPr>
            <a:spLocks noChangeArrowheads="1"/>
          </p:cNvSpPr>
          <p:nvPr/>
        </p:nvSpPr>
        <p:spPr bwMode="auto">
          <a:xfrm rot="-1622527">
            <a:off x="5691188" y="4538663"/>
            <a:ext cx="1479550" cy="484187"/>
          </a:xfrm>
          <a:prstGeom prst="leftRightArrow">
            <a:avLst>
              <a:gd name="adj1" fmla="val 50000"/>
              <a:gd name="adj2" fmla="val 49995"/>
            </a:avLst>
          </a:prstGeom>
          <a:solidFill>
            <a:schemeClr val="accent1">
              <a:lumMod val="60000"/>
              <a:lumOff val="40000"/>
            </a:schemeClr>
          </a:solidFill>
          <a:ln w="9525">
            <a:solidFill>
              <a:srgbClr val="01DEDB"/>
            </a:solidFill>
            <a:miter lim="800000"/>
            <a:headEnd/>
            <a:tailEnd/>
          </a:ln>
          <a:effectLst>
            <a:outerShdw blurRad="40000" dist="23000" dir="5400000" rotWithShape="0">
              <a:srgbClr val="808080">
                <a:alpha val="34998"/>
              </a:srgbClr>
            </a:outerShdw>
          </a:effectLst>
        </p:spPr>
        <p:txBody>
          <a:bodyPr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algn="ctr">
              <a:defRPr/>
            </a:pPr>
            <a:endParaRPr lang="en-US" altLang="fr-FR" smtClean="0">
              <a:solidFill>
                <a:srgbClr val="FFFFFF"/>
              </a:solidFill>
            </a:endParaRPr>
          </a:p>
        </p:txBody>
      </p:sp>
      <p:sp>
        <p:nvSpPr>
          <p:cNvPr id="22" name="Left-Right Arrow 21"/>
          <p:cNvSpPr>
            <a:spLocks noChangeArrowheads="1"/>
          </p:cNvSpPr>
          <p:nvPr/>
        </p:nvSpPr>
        <p:spPr bwMode="auto">
          <a:xfrm rot="2559638">
            <a:off x="1506538" y="4421188"/>
            <a:ext cx="1450975" cy="484187"/>
          </a:xfrm>
          <a:prstGeom prst="leftRightArrow">
            <a:avLst>
              <a:gd name="adj1" fmla="val 50000"/>
              <a:gd name="adj2" fmla="val 50001"/>
            </a:avLst>
          </a:prstGeom>
          <a:solidFill>
            <a:schemeClr val="accent1">
              <a:lumMod val="60000"/>
              <a:lumOff val="40000"/>
            </a:schemeClr>
          </a:solidFill>
          <a:ln w="9525">
            <a:solidFill>
              <a:srgbClr val="01DEDB"/>
            </a:solidFill>
            <a:miter lim="800000"/>
            <a:headEnd/>
            <a:tailEnd/>
          </a:ln>
          <a:effectLst>
            <a:outerShdw blurRad="40000" dist="23000" dir="5400000" rotWithShape="0">
              <a:srgbClr val="808080">
                <a:alpha val="34998"/>
              </a:srgbClr>
            </a:outerShdw>
          </a:effectLst>
        </p:spPr>
        <p:txBody>
          <a:bodyPr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algn="ctr">
              <a:defRPr/>
            </a:pPr>
            <a:endParaRPr lang="en-US" altLang="fr-FR" smtClean="0">
              <a:solidFill>
                <a:srgbClr val="FFFFFF"/>
              </a:solidFill>
            </a:endParaRPr>
          </a:p>
        </p:txBody>
      </p:sp>
    </p:spTree>
    <p:extLst>
      <p:ext uri="{BB962C8B-B14F-4D97-AF65-F5344CB8AC3E}">
        <p14:creationId xmlns:p14="http://schemas.microsoft.com/office/powerpoint/2010/main" val="176826297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txBox="1">
            <a:spLocks/>
          </p:cNvSpPr>
          <p:nvPr/>
        </p:nvSpPr>
        <p:spPr bwMode="auto">
          <a:xfrm>
            <a:off x="2347913" y="536575"/>
            <a:ext cx="6480175"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r>
              <a:rPr lang="en-GB" altLang="en-US" sz="5300" b="1" dirty="0">
                <a:latin typeface="Calibri" panose="020F0502020204030204" pitchFamily="34" charset="0"/>
              </a:rPr>
              <a:t>Combined modalities</a:t>
            </a:r>
            <a:endParaRPr lang="en-US" altLang="en-US" sz="5300" b="1" dirty="0">
              <a:latin typeface="Calibri" panose="020F0502020204030204" pitchFamily="34" charset="0"/>
            </a:endParaRPr>
          </a:p>
        </p:txBody>
      </p:sp>
      <p:graphicFrame>
        <p:nvGraphicFramePr>
          <p:cNvPr id="2" name="Diagram 1"/>
          <p:cNvGraphicFramePr/>
          <p:nvPr>
            <p:extLst>
              <p:ext uri="{D42A27DB-BD31-4B8C-83A1-F6EECF244321}">
                <p14:modId xmlns:p14="http://schemas.microsoft.com/office/powerpoint/2010/main" val="1739270904"/>
              </p:ext>
            </p:extLst>
          </p:nvPr>
        </p:nvGraphicFramePr>
        <p:xfrm>
          <a:off x="2347913" y="3160369"/>
          <a:ext cx="5512777" cy="36105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340" name="TextBox 2"/>
          <p:cNvSpPr txBox="1">
            <a:spLocks noChangeArrowheads="1"/>
          </p:cNvSpPr>
          <p:nvPr/>
        </p:nvSpPr>
        <p:spPr bwMode="auto">
          <a:xfrm>
            <a:off x="4038600" y="1752600"/>
            <a:ext cx="2400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fr-FR" sz="2200"/>
              <a:t>Needs assessment</a:t>
            </a:r>
          </a:p>
        </p:txBody>
      </p:sp>
      <p:sp>
        <p:nvSpPr>
          <p:cNvPr id="4" name="Down Arrow 3"/>
          <p:cNvSpPr>
            <a:spLocks noChangeArrowheads="1"/>
          </p:cNvSpPr>
          <p:nvPr/>
        </p:nvSpPr>
        <p:spPr bwMode="auto">
          <a:xfrm>
            <a:off x="4125913" y="2378075"/>
            <a:ext cx="484187" cy="520700"/>
          </a:xfrm>
          <a:prstGeom prst="downArrow">
            <a:avLst>
              <a:gd name="adj1" fmla="val 50000"/>
              <a:gd name="adj2" fmla="val 50002"/>
            </a:avLst>
          </a:prstGeom>
          <a:solidFill>
            <a:schemeClr val="accent1">
              <a:lumMod val="60000"/>
              <a:lumOff val="40000"/>
            </a:schemeClr>
          </a:solidFill>
          <a:ln w="9525">
            <a:solidFill>
              <a:schemeClr val="accent1"/>
            </a:solidFill>
            <a:miter lim="800000"/>
            <a:headEnd/>
            <a:tailEnd/>
          </a:ln>
          <a:effectLst>
            <a:outerShdw blurRad="40000" dist="23000" dir="5400000" rotWithShape="0">
              <a:srgbClr val="808080">
                <a:alpha val="34998"/>
              </a:srgbClr>
            </a:outerShdw>
          </a:effectLst>
        </p:spPr>
        <p:txBody>
          <a:bodyPr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algn="ctr">
              <a:defRPr/>
            </a:pPr>
            <a:endParaRPr lang="en-US" altLang="fr-FR" smtClean="0">
              <a:solidFill>
                <a:srgbClr val="FFFFFF"/>
              </a:solidFill>
            </a:endParaRPr>
          </a:p>
        </p:txBody>
      </p:sp>
      <p:sp>
        <p:nvSpPr>
          <p:cNvPr id="7" name="Down Arrow 6"/>
          <p:cNvSpPr>
            <a:spLocks noChangeArrowheads="1"/>
          </p:cNvSpPr>
          <p:nvPr/>
        </p:nvSpPr>
        <p:spPr bwMode="auto">
          <a:xfrm>
            <a:off x="4956175" y="2363788"/>
            <a:ext cx="484188" cy="520700"/>
          </a:xfrm>
          <a:prstGeom prst="downArrow">
            <a:avLst>
              <a:gd name="adj1" fmla="val 50000"/>
              <a:gd name="adj2" fmla="val 50002"/>
            </a:avLst>
          </a:prstGeom>
          <a:solidFill>
            <a:schemeClr val="accent1">
              <a:lumMod val="60000"/>
              <a:lumOff val="40000"/>
            </a:schemeClr>
          </a:solidFill>
          <a:ln w="9525">
            <a:solidFill>
              <a:srgbClr val="01DEDB"/>
            </a:solidFill>
            <a:miter lim="800000"/>
            <a:headEnd/>
            <a:tailEnd/>
          </a:ln>
          <a:effectLst>
            <a:outerShdw blurRad="40000" dist="23000" dir="5400000" rotWithShape="0">
              <a:srgbClr val="808080">
                <a:alpha val="34998"/>
              </a:srgbClr>
            </a:outerShdw>
          </a:effectLst>
        </p:spPr>
        <p:txBody>
          <a:bodyPr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algn="ctr">
              <a:defRPr/>
            </a:pPr>
            <a:endParaRPr lang="en-US" altLang="fr-FR" smtClean="0">
              <a:solidFill>
                <a:srgbClr val="FFFFFF"/>
              </a:solidFill>
            </a:endParaRPr>
          </a:p>
        </p:txBody>
      </p:sp>
      <p:sp>
        <p:nvSpPr>
          <p:cNvPr id="8" name="Down Arrow 7"/>
          <p:cNvSpPr>
            <a:spLocks noChangeArrowheads="1"/>
          </p:cNvSpPr>
          <p:nvPr/>
        </p:nvSpPr>
        <p:spPr bwMode="auto">
          <a:xfrm>
            <a:off x="5864225" y="2360613"/>
            <a:ext cx="485775" cy="520700"/>
          </a:xfrm>
          <a:prstGeom prst="downArrow">
            <a:avLst>
              <a:gd name="adj1" fmla="val 50000"/>
              <a:gd name="adj2" fmla="val 50002"/>
            </a:avLst>
          </a:prstGeom>
          <a:solidFill>
            <a:schemeClr val="accent1">
              <a:lumMod val="60000"/>
              <a:lumOff val="40000"/>
            </a:schemeClr>
          </a:solidFill>
          <a:ln w="9525">
            <a:solidFill>
              <a:srgbClr val="01DEDB"/>
            </a:solidFill>
            <a:miter lim="800000"/>
            <a:headEnd/>
            <a:tailEnd/>
          </a:ln>
          <a:effectLst>
            <a:outerShdw blurRad="40000" dist="23000" dir="5400000" rotWithShape="0">
              <a:srgbClr val="808080">
                <a:alpha val="34998"/>
              </a:srgbClr>
            </a:outerShdw>
          </a:effectLst>
        </p:spPr>
        <p:txBody>
          <a:bodyPr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algn="ctr">
              <a:defRPr/>
            </a:pPr>
            <a:endParaRPr lang="en-US" altLang="fr-FR" smtClean="0">
              <a:solidFill>
                <a:srgbClr val="FFFFFF"/>
              </a:solidFill>
            </a:endParaRPr>
          </a:p>
        </p:txBody>
      </p:sp>
      <p:sp>
        <p:nvSpPr>
          <p:cNvPr id="14344" name="TextBox 2"/>
          <p:cNvSpPr txBox="1">
            <a:spLocks noChangeArrowheads="1"/>
          </p:cNvSpPr>
          <p:nvPr/>
        </p:nvSpPr>
        <p:spPr bwMode="auto">
          <a:xfrm>
            <a:off x="4038600" y="3859213"/>
            <a:ext cx="2638425"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200"/>
              <a:t>Dialogue with</a:t>
            </a:r>
          </a:p>
          <a:p>
            <a:pPr algn="ctr"/>
            <a:r>
              <a:rPr lang="en-US" altLang="en-US" sz="2200"/>
              <a:t>national counterparts</a:t>
            </a:r>
          </a:p>
        </p:txBody>
      </p:sp>
    </p:spTree>
    <p:extLst>
      <p:ext uri="{BB962C8B-B14F-4D97-AF65-F5344CB8AC3E}">
        <p14:creationId xmlns:p14="http://schemas.microsoft.com/office/powerpoint/2010/main" val="6541546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312126" y="522514"/>
            <a:ext cx="6374674" cy="1077686"/>
          </a:xfrm>
        </p:spPr>
        <p:txBody>
          <a:bodyPr/>
          <a:lstStyle/>
          <a:p>
            <a:pPr hangingPunct="0"/>
            <a:r>
              <a:rPr lang="en-GB" altLang="fr-FR" sz="5300" dirty="0" smtClean="0">
                <a:solidFill>
                  <a:schemeClr val="tx1"/>
                </a:solidFill>
                <a:latin typeface="Calibri" panose="020F0502020204030204" pitchFamily="34" charset="0"/>
              </a:rPr>
              <a:t>Policy Support (1)</a:t>
            </a:r>
            <a:endParaRPr lang="fr-FR" altLang="fr-FR" sz="5300" dirty="0">
              <a:solidFill>
                <a:schemeClr val="tx1"/>
              </a:solidFill>
              <a:latin typeface="Calibri" panose="020F0502020204030204" pitchFamily="34"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016873422"/>
              </p:ext>
            </p:extLst>
          </p:nvPr>
        </p:nvGraphicFramePr>
        <p:xfrm>
          <a:off x="636588" y="1971675"/>
          <a:ext cx="8126412" cy="4421636"/>
        </p:xfrm>
        <a:graphic>
          <a:graphicData uri="http://schemas.openxmlformats.org/drawingml/2006/table">
            <a:tbl>
              <a:tblPr firstRow="1" bandRow="1">
                <a:tableStyleId>{5C22544A-7EE6-4342-B048-85BDC9FD1C3A}</a:tableStyleId>
              </a:tblPr>
              <a:tblGrid>
                <a:gridCol w="3739469">
                  <a:extLst>
                    <a:ext uri="{9D8B030D-6E8A-4147-A177-3AD203B41FA5}">
                      <a16:colId xmlns:a16="http://schemas.microsoft.com/office/drawing/2014/main" xmlns="" val="20000"/>
                    </a:ext>
                  </a:extLst>
                </a:gridCol>
                <a:gridCol w="4386943">
                  <a:extLst>
                    <a:ext uri="{9D8B030D-6E8A-4147-A177-3AD203B41FA5}">
                      <a16:colId xmlns:a16="http://schemas.microsoft.com/office/drawing/2014/main" xmlns="" val="20001"/>
                    </a:ext>
                  </a:extLst>
                </a:gridCol>
              </a:tblGrid>
              <a:tr h="642180">
                <a:tc>
                  <a:txBody>
                    <a:bodyPr/>
                    <a:lstStyle/>
                    <a:p>
                      <a:pPr algn="ctr">
                        <a:spcBef>
                          <a:spcPts val="600"/>
                        </a:spcBef>
                        <a:spcAft>
                          <a:spcPts val="600"/>
                        </a:spcAft>
                      </a:pPr>
                      <a:r>
                        <a:rPr lang="en-US" sz="2400" dirty="0" smtClean="0">
                          <a:solidFill>
                            <a:schemeClr val="tx1"/>
                          </a:solidFill>
                        </a:rPr>
                        <a:t>WHAT</a:t>
                      </a:r>
                      <a:endParaRPr lang="en-US" sz="2400" dirty="0">
                        <a:solidFill>
                          <a:schemeClr val="tx1"/>
                        </a:solidFill>
                        <a:latin typeface="+mn-lt"/>
                      </a:endParaRPr>
                    </a:p>
                  </a:txBody>
                  <a:tcPr marL="91435" marR="91435" marT="45712" marB="45712"/>
                </a:tc>
                <a:tc>
                  <a:txBody>
                    <a:bodyPr/>
                    <a:lstStyle/>
                    <a:p>
                      <a:pPr algn="ctr">
                        <a:spcBef>
                          <a:spcPts val="600"/>
                        </a:spcBef>
                        <a:spcAft>
                          <a:spcPts val="600"/>
                        </a:spcAft>
                      </a:pPr>
                      <a:r>
                        <a:rPr lang="en-US" sz="2400" dirty="0" smtClean="0">
                          <a:solidFill>
                            <a:schemeClr val="tx1"/>
                          </a:solidFill>
                        </a:rPr>
                        <a:t>WHERE</a:t>
                      </a:r>
                      <a:endParaRPr lang="en-US" sz="2400" dirty="0">
                        <a:solidFill>
                          <a:schemeClr val="tx1"/>
                        </a:solidFill>
                        <a:latin typeface="+mn-lt"/>
                      </a:endParaRPr>
                    </a:p>
                  </a:txBody>
                  <a:tcPr marL="91435" marR="91435" marT="45712" marB="45712"/>
                </a:tc>
                <a:extLst>
                  <a:ext uri="{0D108BD9-81ED-4DB2-BD59-A6C34878D82A}">
                    <a16:rowId xmlns:a16="http://schemas.microsoft.com/office/drawing/2014/main" xmlns="" val="10000"/>
                  </a:ext>
                </a:extLst>
              </a:tr>
              <a:tr h="1252751">
                <a:tc>
                  <a:txBody>
                    <a:bodyPr/>
                    <a:lstStyle/>
                    <a:p>
                      <a:pPr>
                        <a:spcBef>
                          <a:spcPts val="0"/>
                        </a:spcBef>
                        <a:spcAft>
                          <a:spcPts val="0"/>
                        </a:spcAft>
                      </a:pPr>
                      <a:r>
                        <a:rPr lang="en-US" sz="2400" dirty="0" smtClean="0">
                          <a:solidFill>
                            <a:schemeClr val="tx1"/>
                          </a:solidFill>
                        </a:rPr>
                        <a:t>Needs assessment (includes</a:t>
                      </a:r>
                      <a:r>
                        <a:rPr lang="en-US" sz="2400" baseline="0" dirty="0" smtClean="0">
                          <a:solidFill>
                            <a:schemeClr val="tx1"/>
                          </a:solidFill>
                        </a:rPr>
                        <a:t> policy support)</a:t>
                      </a:r>
                      <a:endParaRPr lang="en-US" sz="2400" dirty="0">
                        <a:solidFill>
                          <a:schemeClr val="tx1"/>
                        </a:solidFill>
                        <a:latin typeface="+mn-lt"/>
                      </a:endParaRPr>
                    </a:p>
                  </a:txBody>
                  <a:tcPr marL="91435" marR="91435" marT="45712" marB="45712"/>
                </a:tc>
                <a:tc>
                  <a:txBody>
                    <a:bodyPr/>
                    <a:lstStyle/>
                    <a:p>
                      <a:pPr marL="0" marR="0" lvl="0" indent="0" algn="l" defTabSz="457200" rtl="0" eaLnBrk="1" fontAlgn="auto" latinLnBrk="0" hangingPunct="1">
                        <a:lnSpc>
                          <a:spcPct val="100000"/>
                        </a:lnSpc>
                        <a:spcBef>
                          <a:spcPts val="600"/>
                        </a:spcBef>
                        <a:spcAft>
                          <a:spcPts val="600"/>
                        </a:spcAft>
                        <a:buClrTx/>
                        <a:buSzTx/>
                        <a:buFontTx/>
                        <a:buNone/>
                        <a:tabLst/>
                        <a:defRPr/>
                      </a:pPr>
                      <a:r>
                        <a:rPr lang="en-US" sz="2000" b="0" noProof="0" dirty="0" smtClean="0">
                          <a:solidFill>
                            <a:schemeClr val="tx1"/>
                          </a:solidFill>
                        </a:rPr>
                        <a:t>Albania, Cabo Verde, Comoros, Djibouti, </a:t>
                      </a:r>
                      <a:r>
                        <a:rPr kumimoji="0" lang="en-US" altLang="fr-FR" sz="2000" b="0" u="none" strike="noStrike" cap="none" normalizeH="0" baseline="0" noProof="0" dirty="0" smtClean="0">
                          <a:ln>
                            <a:noFill/>
                          </a:ln>
                          <a:solidFill>
                            <a:schemeClr val="tx1"/>
                          </a:solidFill>
                          <a:effectLst/>
                        </a:rPr>
                        <a:t>Ecuador</a:t>
                      </a:r>
                      <a:r>
                        <a:rPr lang="en-US" sz="2000" b="0" noProof="0" dirty="0" smtClean="0">
                          <a:solidFill>
                            <a:schemeClr val="tx1"/>
                          </a:solidFill>
                        </a:rPr>
                        <a:t>, Egypt, Guinea-Bissau, Haiti, Madagascar, Moldova, Palestine, Senegal, South Sudan, Sudan</a:t>
                      </a:r>
                      <a:endParaRPr lang="en-US" sz="2000" b="0" i="0" noProof="0" dirty="0">
                        <a:solidFill>
                          <a:schemeClr val="tx1"/>
                        </a:solidFill>
                        <a:latin typeface="+mn-lt"/>
                      </a:endParaRPr>
                    </a:p>
                  </a:txBody>
                  <a:tcPr marL="91435" marR="91435" marT="45712" marB="45712"/>
                </a:tc>
                <a:extLst>
                  <a:ext uri="{0D108BD9-81ED-4DB2-BD59-A6C34878D82A}">
                    <a16:rowId xmlns:a16="http://schemas.microsoft.com/office/drawing/2014/main" xmlns="" val="10001"/>
                  </a:ext>
                </a:extLst>
              </a:tr>
              <a:tr h="701066">
                <a:tc>
                  <a:txBody>
                    <a:bodyPr/>
                    <a:lstStyle/>
                    <a:p>
                      <a:pPr>
                        <a:spcBef>
                          <a:spcPts val="600"/>
                        </a:spcBef>
                        <a:spcAft>
                          <a:spcPts val="600"/>
                        </a:spcAft>
                      </a:pPr>
                      <a:r>
                        <a:rPr lang="en-US" sz="2400" dirty="0" smtClean="0">
                          <a:solidFill>
                            <a:schemeClr val="tx1"/>
                          </a:solidFill>
                        </a:rPr>
                        <a:t>Incorporation</a:t>
                      </a:r>
                      <a:r>
                        <a:rPr lang="en-US" sz="2400" baseline="0" dirty="0" smtClean="0">
                          <a:solidFill>
                            <a:schemeClr val="tx1"/>
                          </a:solidFill>
                        </a:rPr>
                        <a:t> of ICH in cultural policy</a:t>
                      </a:r>
                      <a:endParaRPr lang="en-US" sz="2400" dirty="0">
                        <a:solidFill>
                          <a:schemeClr val="tx1"/>
                        </a:solidFill>
                        <a:latin typeface="+mn-lt"/>
                      </a:endParaRPr>
                    </a:p>
                  </a:txBody>
                  <a:tcPr marL="91435" marR="91435" marT="45712" marB="45712"/>
                </a:tc>
                <a:tc>
                  <a:txBody>
                    <a:bodyPr/>
                    <a:lstStyle/>
                    <a:p>
                      <a:pPr>
                        <a:spcBef>
                          <a:spcPts val="600"/>
                        </a:spcBef>
                        <a:spcAft>
                          <a:spcPts val="600"/>
                        </a:spcAft>
                      </a:pPr>
                      <a:r>
                        <a:rPr lang="en-GB" altLang="fr-FR" sz="2000" b="0" dirty="0" smtClean="0">
                          <a:solidFill>
                            <a:schemeClr val="tx1"/>
                          </a:solidFill>
                        </a:rPr>
                        <a:t>Belize,</a:t>
                      </a:r>
                      <a:r>
                        <a:rPr lang="en-GB" altLang="fr-FR" sz="2000" b="0" baseline="0" dirty="0" smtClean="0">
                          <a:solidFill>
                            <a:schemeClr val="tx1"/>
                          </a:solidFill>
                        </a:rPr>
                        <a:t> Ecuador, Samoa, </a:t>
                      </a:r>
                      <a:r>
                        <a:rPr lang="en-GB" altLang="fr-FR" sz="2000" b="0" dirty="0" smtClean="0">
                          <a:solidFill>
                            <a:schemeClr val="tx1"/>
                          </a:solidFill>
                        </a:rPr>
                        <a:t>South Sudan, Sri</a:t>
                      </a:r>
                      <a:r>
                        <a:rPr lang="en-GB" altLang="fr-FR" sz="2000" b="0" baseline="0" dirty="0" smtClean="0">
                          <a:solidFill>
                            <a:schemeClr val="tx1"/>
                          </a:solidFill>
                        </a:rPr>
                        <a:t> Lanka</a:t>
                      </a:r>
                      <a:endParaRPr lang="en-US" sz="2000" b="0" i="0" dirty="0">
                        <a:solidFill>
                          <a:schemeClr val="tx1"/>
                        </a:solidFill>
                        <a:latin typeface="+mn-lt"/>
                      </a:endParaRPr>
                    </a:p>
                  </a:txBody>
                  <a:tcPr marL="91435" marR="91435" marT="45712" marB="45712"/>
                </a:tc>
                <a:extLst>
                  <a:ext uri="{0D108BD9-81ED-4DB2-BD59-A6C34878D82A}">
                    <a16:rowId xmlns:a16="http://schemas.microsoft.com/office/drawing/2014/main" xmlns="" val="10002"/>
                  </a:ext>
                </a:extLst>
              </a:tr>
              <a:tr h="701066">
                <a:tc>
                  <a:txBody>
                    <a:bodyPr/>
                    <a:lstStyle/>
                    <a:p>
                      <a:pPr>
                        <a:spcBef>
                          <a:spcPts val="600"/>
                        </a:spcBef>
                        <a:spcAft>
                          <a:spcPts val="600"/>
                        </a:spcAft>
                      </a:pPr>
                      <a:r>
                        <a:rPr lang="en-US" sz="2400" dirty="0" smtClean="0">
                          <a:solidFill>
                            <a:schemeClr val="tx1"/>
                          </a:solidFill>
                        </a:rPr>
                        <a:t>Incorporation of ICH in cultural</a:t>
                      </a:r>
                      <a:r>
                        <a:rPr lang="en-US" sz="2400" baseline="0" dirty="0" smtClean="0">
                          <a:solidFill>
                            <a:schemeClr val="tx1"/>
                          </a:solidFill>
                        </a:rPr>
                        <a:t> heritage laws</a:t>
                      </a:r>
                      <a:endParaRPr lang="en-US" sz="2400" dirty="0">
                        <a:solidFill>
                          <a:schemeClr val="tx1"/>
                        </a:solidFill>
                        <a:latin typeface="+mn-lt"/>
                      </a:endParaRPr>
                    </a:p>
                  </a:txBody>
                  <a:tcPr marL="91435" marR="91435" marT="45712" marB="45712"/>
                </a:tc>
                <a:tc>
                  <a:txBody>
                    <a:bodyPr/>
                    <a:lstStyle/>
                    <a:p>
                      <a:pPr>
                        <a:spcBef>
                          <a:spcPts val="600"/>
                        </a:spcBef>
                        <a:spcAft>
                          <a:spcPts val="600"/>
                        </a:spcAft>
                      </a:pPr>
                      <a:r>
                        <a:rPr lang="en-US" sz="2000" b="0" dirty="0" smtClean="0">
                          <a:solidFill>
                            <a:schemeClr val="tx1"/>
                          </a:solidFill>
                        </a:rPr>
                        <a:t>Angola(in</a:t>
                      </a:r>
                      <a:r>
                        <a:rPr lang="en-US" sz="2000" b="0" baseline="0" dirty="0" smtClean="0">
                          <a:solidFill>
                            <a:schemeClr val="tx1"/>
                          </a:solidFill>
                        </a:rPr>
                        <a:t> </a:t>
                      </a:r>
                      <a:r>
                        <a:rPr lang="en-US" sz="2000" b="0" dirty="0" smtClean="0">
                          <a:solidFill>
                            <a:schemeClr val="tx1"/>
                          </a:solidFill>
                        </a:rPr>
                        <a:t>progress),</a:t>
                      </a:r>
                      <a:r>
                        <a:rPr lang="en-US" sz="2000" b="0" baseline="0" dirty="0" smtClean="0">
                          <a:solidFill>
                            <a:schemeClr val="tx1"/>
                          </a:solidFill>
                        </a:rPr>
                        <a:t> </a:t>
                      </a:r>
                      <a:r>
                        <a:rPr lang="en-US" sz="2000" b="0" dirty="0" smtClean="0">
                          <a:solidFill>
                            <a:schemeClr val="tx1"/>
                          </a:solidFill>
                        </a:rPr>
                        <a:t>Dominican</a:t>
                      </a:r>
                      <a:r>
                        <a:rPr lang="en-US" sz="2000" b="0" baseline="0" dirty="0" smtClean="0">
                          <a:solidFill>
                            <a:schemeClr val="tx1"/>
                          </a:solidFill>
                        </a:rPr>
                        <a:t> Republic, Cabo Verde(in progress)</a:t>
                      </a:r>
                      <a:endParaRPr lang="en-US" sz="2000" b="0" dirty="0">
                        <a:solidFill>
                          <a:schemeClr val="tx1"/>
                        </a:solidFill>
                        <a:latin typeface="+mn-lt"/>
                      </a:endParaRPr>
                    </a:p>
                  </a:txBody>
                  <a:tcPr marL="91435" marR="91435" marT="45712" marB="45712"/>
                </a:tc>
                <a:extLst>
                  <a:ext uri="{0D108BD9-81ED-4DB2-BD59-A6C34878D82A}">
                    <a16:rowId xmlns:a16="http://schemas.microsoft.com/office/drawing/2014/main" xmlns="" val="10003"/>
                  </a:ext>
                </a:extLst>
              </a:tr>
              <a:tr h="701066">
                <a:tc>
                  <a:txBody>
                    <a:bodyPr/>
                    <a:lstStyle/>
                    <a:p>
                      <a:pPr>
                        <a:spcBef>
                          <a:spcPts val="600"/>
                        </a:spcBef>
                        <a:spcAft>
                          <a:spcPts val="600"/>
                        </a:spcAft>
                      </a:pPr>
                      <a:r>
                        <a:rPr lang="en-US" sz="2400" baseline="0" dirty="0" smtClean="0">
                          <a:solidFill>
                            <a:schemeClr val="tx1"/>
                          </a:solidFill>
                        </a:rPr>
                        <a:t>Specific law for safeguarding ICH</a:t>
                      </a:r>
                      <a:endParaRPr lang="en-US" sz="2400" baseline="0" dirty="0" smtClean="0">
                        <a:solidFill>
                          <a:schemeClr val="tx1"/>
                        </a:solidFill>
                        <a:latin typeface="+mn-lt"/>
                      </a:endParaRPr>
                    </a:p>
                  </a:txBody>
                  <a:tcPr marL="91435" marR="91435" marT="45712" marB="45712"/>
                </a:tc>
                <a:tc>
                  <a:txBody>
                    <a:bodyPr/>
                    <a:lstStyle/>
                    <a:p>
                      <a:pPr marL="0" marR="0" indent="0" algn="l" defTabSz="457200" rtl="0" eaLnBrk="1" fontAlgn="auto" latinLnBrk="0" hangingPunct="1">
                        <a:lnSpc>
                          <a:spcPct val="100000"/>
                        </a:lnSpc>
                        <a:spcBef>
                          <a:spcPts val="600"/>
                        </a:spcBef>
                        <a:spcAft>
                          <a:spcPts val="600"/>
                        </a:spcAft>
                        <a:buClrTx/>
                        <a:buSzTx/>
                        <a:buFontTx/>
                        <a:buNone/>
                        <a:tabLst/>
                        <a:defRPr/>
                      </a:pPr>
                      <a:r>
                        <a:rPr lang="en-US" sz="2000" b="0" u="none" baseline="0" dirty="0" smtClean="0">
                          <a:solidFill>
                            <a:schemeClr val="tx1"/>
                          </a:solidFill>
                        </a:rPr>
                        <a:t>Eritrea(adopted), Palestine(drafted), </a:t>
                      </a:r>
                      <a:r>
                        <a:rPr lang="en-US" sz="2000" b="0" u="none" dirty="0" smtClean="0">
                          <a:solidFill>
                            <a:schemeClr val="tx1"/>
                          </a:solidFill>
                        </a:rPr>
                        <a:t>Tajikistan</a:t>
                      </a:r>
                      <a:endParaRPr lang="en-US" sz="2000" b="0" u="none" dirty="0" smtClean="0">
                        <a:solidFill>
                          <a:schemeClr val="tx1"/>
                        </a:solidFill>
                        <a:latin typeface="+mn-lt"/>
                      </a:endParaRPr>
                    </a:p>
                  </a:txBody>
                  <a:tcPr marL="91435" marR="91435" marT="45712" marB="45712"/>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0240407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282825" y="703262"/>
            <a:ext cx="6480175" cy="492125"/>
          </a:xfrm>
        </p:spPr>
        <p:txBody>
          <a:bodyPr/>
          <a:lstStyle/>
          <a:p>
            <a:pPr hangingPunct="0"/>
            <a:r>
              <a:rPr lang="en-GB" altLang="fr-FR" sz="5300" dirty="0">
                <a:solidFill>
                  <a:schemeClr val="tx1"/>
                </a:solidFill>
                <a:latin typeface="Calibri" panose="020F0502020204030204" pitchFamily="34" charset="0"/>
              </a:rPr>
              <a:t>Policy Support (2)</a:t>
            </a:r>
            <a:endParaRPr lang="fr-FR" altLang="fr-FR" sz="5300" dirty="0">
              <a:solidFill>
                <a:schemeClr val="tx1"/>
              </a:solidFill>
              <a:latin typeface="Calibri" panose="020F0502020204030204" pitchFamily="34"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094622321"/>
              </p:ext>
            </p:extLst>
          </p:nvPr>
        </p:nvGraphicFramePr>
        <p:xfrm>
          <a:off x="636588" y="2431097"/>
          <a:ext cx="8126412" cy="4008892"/>
        </p:xfrm>
        <a:graphic>
          <a:graphicData uri="http://schemas.openxmlformats.org/drawingml/2006/table">
            <a:tbl>
              <a:tblPr firstRow="1" bandRow="1">
                <a:tableStyleId>{5C22544A-7EE6-4342-B048-85BDC9FD1C3A}</a:tableStyleId>
              </a:tblPr>
              <a:tblGrid>
                <a:gridCol w="4026852">
                  <a:extLst>
                    <a:ext uri="{9D8B030D-6E8A-4147-A177-3AD203B41FA5}">
                      <a16:colId xmlns:a16="http://schemas.microsoft.com/office/drawing/2014/main" xmlns="" val="20000"/>
                    </a:ext>
                  </a:extLst>
                </a:gridCol>
                <a:gridCol w="4099560">
                  <a:extLst>
                    <a:ext uri="{9D8B030D-6E8A-4147-A177-3AD203B41FA5}">
                      <a16:colId xmlns:a16="http://schemas.microsoft.com/office/drawing/2014/main" xmlns="" val="20001"/>
                    </a:ext>
                  </a:extLst>
                </a:gridCol>
              </a:tblGrid>
              <a:tr h="671946">
                <a:tc>
                  <a:txBody>
                    <a:bodyPr/>
                    <a:lstStyle/>
                    <a:p>
                      <a:pPr algn="ctr"/>
                      <a:r>
                        <a:rPr lang="en-US" sz="2400" dirty="0" smtClean="0">
                          <a:solidFill>
                            <a:schemeClr val="tx1"/>
                          </a:solidFill>
                        </a:rPr>
                        <a:t>WHAT</a:t>
                      </a:r>
                      <a:endParaRPr lang="en-US" sz="2400" dirty="0">
                        <a:solidFill>
                          <a:schemeClr val="tx1"/>
                        </a:solidFill>
                      </a:endParaRPr>
                    </a:p>
                  </a:txBody>
                  <a:tcPr marL="91435" marR="91435" marT="45721" marB="45721"/>
                </a:tc>
                <a:tc>
                  <a:txBody>
                    <a:bodyPr/>
                    <a:lstStyle/>
                    <a:p>
                      <a:pPr algn="ctr"/>
                      <a:r>
                        <a:rPr lang="en-US" sz="2400" dirty="0" smtClean="0">
                          <a:solidFill>
                            <a:schemeClr val="tx1"/>
                          </a:solidFill>
                        </a:rPr>
                        <a:t>WHERE</a:t>
                      </a:r>
                      <a:endParaRPr lang="en-US" sz="2400" dirty="0">
                        <a:solidFill>
                          <a:schemeClr val="tx1"/>
                        </a:solidFill>
                      </a:endParaRPr>
                    </a:p>
                  </a:txBody>
                  <a:tcPr marL="91435" marR="91435" marT="45721" marB="45721"/>
                </a:tc>
                <a:extLst>
                  <a:ext uri="{0D108BD9-81ED-4DB2-BD59-A6C34878D82A}">
                    <a16:rowId xmlns:a16="http://schemas.microsoft.com/office/drawing/2014/main" xmlns="" val="10000"/>
                  </a:ext>
                </a:extLst>
              </a:tr>
              <a:tr h="1048739">
                <a:tc>
                  <a:txBody>
                    <a:bodyPr/>
                    <a:lstStyle/>
                    <a:p>
                      <a:pPr marL="0" marR="0" indent="0" algn="l" defTabSz="457200" rtl="0" latinLnBrk="0">
                        <a:lnSpc>
                          <a:spcPct val="100000"/>
                        </a:lnSpc>
                        <a:spcBef>
                          <a:spcPts val="0"/>
                        </a:spcBef>
                        <a:spcAft>
                          <a:spcPts val="0"/>
                        </a:spcAft>
                        <a:buClrTx/>
                        <a:buSzTx/>
                        <a:buFontTx/>
                        <a:buNone/>
                        <a:tabLst/>
                      </a:pPr>
                      <a:r>
                        <a:rPr lang="en-US" sz="2400" b="1" i="0" u="none" strike="noStrike" cap="none" spc="0" baseline="0" dirty="0" smtClean="0">
                          <a:ln>
                            <a:noFill/>
                          </a:ln>
                          <a:solidFill>
                            <a:schemeClr val="tx1"/>
                          </a:solidFill>
                          <a:uFillTx/>
                          <a:latin typeface="+mn-lt"/>
                          <a:ea typeface="+mn-ea"/>
                          <a:cs typeface="+mn-cs"/>
                          <a:sym typeface="Arial"/>
                        </a:rPr>
                        <a:t>Action plans for ICH safeguarding</a:t>
                      </a:r>
                      <a:endParaRPr lang="en-US" sz="2400" b="1" i="0" u="none" strike="noStrike" cap="none" spc="0" baseline="0" dirty="0">
                        <a:ln>
                          <a:noFill/>
                        </a:ln>
                        <a:solidFill>
                          <a:schemeClr val="tx1"/>
                        </a:solidFill>
                        <a:uFillTx/>
                        <a:latin typeface="+mn-lt"/>
                        <a:ea typeface="+mn-ea"/>
                        <a:cs typeface="+mn-cs"/>
                        <a:sym typeface="Arial"/>
                      </a:endParaRPr>
                    </a:p>
                  </a:txBody>
                  <a:tcPr marL="91435" marR="91435" marT="45710" marB="45710"/>
                </a:tc>
                <a:tc>
                  <a:txBody>
                    <a:bodyPr/>
                    <a:lstStyle/>
                    <a:p>
                      <a:r>
                        <a:rPr lang="en-US" altLang="zh-CN" sz="2000" b="0" baseline="0" dirty="0" smtClean="0"/>
                        <a:t>Cuba, Jamaica, </a:t>
                      </a:r>
                      <a:r>
                        <a:rPr lang="en-GB" sz="2000" b="0" kern="1200" dirty="0" smtClean="0">
                          <a:effectLst/>
                        </a:rPr>
                        <a:t>Botswana, Lesotho, Malawi, Namibia, Swaziland, Zambia and Zimbabwe</a:t>
                      </a:r>
                      <a:endParaRPr lang="en-US" sz="2000" b="0" dirty="0">
                        <a:latin typeface="+mn-lt"/>
                      </a:endParaRPr>
                    </a:p>
                  </a:txBody>
                  <a:tcPr marL="91435" marR="91435" marT="45710" marB="45710"/>
                </a:tc>
                <a:extLst>
                  <a:ext uri="{0D108BD9-81ED-4DB2-BD59-A6C34878D82A}">
                    <a16:rowId xmlns:a16="http://schemas.microsoft.com/office/drawing/2014/main" xmlns="" val="10001"/>
                  </a:ext>
                </a:extLst>
              </a:tr>
              <a:tr h="1048762">
                <a:tc>
                  <a:txBody>
                    <a:bodyPr/>
                    <a:lstStyle/>
                    <a:p>
                      <a:pPr marL="0" marR="0" indent="0" algn="l" defTabSz="457200" rtl="0" latinLnBrk="0">
                        <a:lnSpc>
                          <a:spcPct val="100000"/>
                        </a:lnSpc>
                        <a:spcBef>
                          <a:spcPts val="0"/>
                        </a:spcBef>
                        <a:spcAft>
                          <a:spcPts val="0"/>
                        </a:spcAft>
                        <a:buClrTx/>
                        <a:buSzTx/>
                        <a:buFontTx/>
                        <a:buNone/>
                        <a:tabLst/>
                      </a:pPr>
                      <a:r>
                        <a:rPr lang="en-US" sz="2400" b="1" i="0" u="none" strike="noStrike" cap="none" spc="0" baseline="0" dirty="0" smtClean="0">
                          <a:ln>
                            <a:noFill/>
                          </a:ln>
                          <a:solidFill>
                            <a:schemeClr val="tx1"/>
                          </a:solidFill>
                          <a:uFillTx/>
                          <a:latin typeface="+mn-lt"/>
                          <a:ea typeface="+mn-ea"/>
                          <a:cs typeface="+mn-cs"/>
                          <a:sym typeface="Arial"/>
                        </a:rPr>
                        <a:t>Establishment of national bodies to safeguard ICH</a:t>
                      </a:r>
                      <a:endParaRPr lang="en-US" sz="2400" b="1" i="0" u="none" strike="noStrike" cap="none" spc="0" baseline="0" dirty="0">
                        <a:ln>
                          <a:noFill/>
                        </a:ln>
                        <a:solidFill>
                          <a:schemeClr val="tx1"/>
                        </a:solidFill>
                        <a:uFillTx/>
                        <a:latin typeface="+mn-lt"/>
                        <a:ea typeface="+mn-ea"/>
                        <a:cs typeface="+mn-cs"/>
                        <a:sym typeface="Arial"/>
                      </a:endParaRPr>
                    </a:p>
                  </a:txBody>
                  <a:tcPr marL="91435" marR="91435" marT="45721" marB="45721"/>
                </a:tc>
                <a:tc>
                  <a:txBody>
                    <a:bodyPr/>
                    <a:lstStyle/>
                    <a:p>
                      <a:r>
                        <a:rPr lang="en-US" sz="2000" b="0" kern="1200" noProof="0" dirty="0" smtClean="0">
                          <a:effectLst/>
                        </a:rPr>
                        <a:t>Comoros, Dominican Republic, Mauritania, Morocco,</a:t>
                      </a:r>
                      <a:r>
                        <a:rPr lang="en-US" sz="2000" b="0" kern="1200" baseline="0" noProof="0" dirty="0" smtClean="0">
                          <a:effectLst/>
                        </a:rPr>
                        <a:t> </a:t>
                      </a:r>
                      <a:r>
                        <a:rPr lang="en-US" sz="2000" b="0" kern="1200" noProof="0" dirty="0" smtClean="0">
                          <a:effectLst/>
                        </a:rPr>
                        <a:t>Myanmar, Sao Tome and Príncipe, Tunisia</a:t>
                      </a:r>
                      <a:endParaRPr lang="en-US" sz="2000" b="0" noProof="0" dirty="0">
                        <a:latin typeface="+mn-lt"/>
                      </a:endParaRPr>
                    </a:p>
                  </a:txBody>
                  <a:tcPr marL="91435" marR="91435" marT="45721" marB="45721"/>
                </a:tc>
                <a:extLst>
                  <a:ext uri="{0D108BD9-81ED-4DB2-BD59-A6C34878D82A}">
                    <a16:rowId xmlns:a16="http://schemas.microsoft.com/office/drawing/2014/main" xmlns="" val="10002"/>
                  </a:ext>
                </a:extLst>
              </a:tr>
              <a:tr h="1239445">
                <a:tc>
                  <a:txBody>
                    <a:bodyPr/>
                    <a:lstStyle/>
                    <a:p>
                      <a:pPr marL="0" marR="0" indent="0" algn="l" defTabSz="457200" rtl="0" latinLnBrk="0">
                        <a:lnSpc>
                          <a:spcPct val="100000"/>
                        </a:lnSpc>
                        <a:spcBef>
                          <a:spcPts val="0"/>
                        </a:spcBef>
                        <a:spcAft>
                          <a:spcPts val="0"/>
                        </a:spcAft>
                        <a:buClrTx/>
                        <a:buSzTx/>
                        <a:buFontTx/>
                        <a:buNone/>
                        <a:tabLst/>
                      </a:pPr>
                      <a:r>
                        <a:rPr lang="en-US" altLang="zh-CN" sz="2400" b="1" i="0" u="none" strike="noStrike" cap="none" spc="0" baseline="0" dirty="0" smtClean="0">
                          <a:ln>
                            <a:noFill/>
                          </a:ln>
                          <a:solidFill>
                            <a:schemeClr val="tx1"/>
                          </a:solidFill>
                          <a:uFillTx/>
                          <a:latin typeface="+mn-lt"/>
                          <a:ea typeface="+mn-ea"/>
                          <a:cs typeface="+mn-cs"/>
                          <a:sym typeface="Arial"/>
                        </a:rPr>
                        <a:t>Review</a:t>
                      </a:r>
                      <a:r>
                        <a:rPr lang="zh-CN" altLang="en-US" sz="2400" b="1" i="0" u="none" strike="noStrike" cap="none" spc="0" baseline="0" dirty="0" smtClean="0">
                          <a:ln>
                            <a:noFill/>
                          </a:ln>
                          <a:solidFill>
                            <a:schemeClr val="tx1"/>
                          </a:solidFill>
                          <a:uFillTx/>
                          <a:latin typeface="+mn-lt"/>
                          <a:ea typeface="+mn-ea"/>
                          <a:cs typeface="+mn-cs"/>
                          <a:sym typeface="Arial"/>
                        </a:rPr>
                        <a:t> </a:t>
                      </a:r>
                      <a:r>
                        <a:rPr lang="en-US" altLang="zh-CN" sz="2400" b="1" i="0" u="none" strike="noStrike" cap="none" spc="0" baseline="0" dirty="0" smtClean="0">
                          <a:ln>
                            <a:noFill/>
                          </a:ln>
                          <a:solidFill>
                            <a:schemeClr val="tx1"/>
                          </a:solidFill>
                          <a:uFillTx/>
                          <a:latin typeface="+mn-lt"/>
                          <a:ea typeface="+mn-ea"/>
                          <a:cs typeface="+mn-cs"/>
                          <a:sym typeface="Arial"/>
                        </a:rPr>
                        <a:t>of</a:t>
                      </a:r>
                      <a:r>
                        <a:rPr lang="zh-CN" altLang="en-US" sz="2400" b="1" i="0" u="none" strike="noStrike" cap="none" spc="0" baseline="0" dirty="0" smtClean="0">
                          <a:ln>
                            <a:noFill/>
                          </a:ln>
                          <a:solidFill>
                            <a:schemeClr val="tx1"/>
                          </a:solidFill>
                          <a:uFillTx/>
                          <a:latin typeface="+mn-lt"/>
                          <a:ea typeface="+mn-ea"/>
                          <a:cs typeface="+mn-cs"/>
                          <a:sym typeface="Arial"/>
                        </a:rPr>
                        <a:t> </a:t>
                      </a:r>
                      <a:r>
                        <a:rPr lang="en-US" altLang="zh-CN" sz="2400" b="1" i="0" u="none" strike="noStrike" cap="none" spc="0" baseline="0" dirty="0" smtClean="0">
                          <a:ln>
                            <a:noFill/>
                          </a:ln>
                          <a:solidFill>
                            <a:schemeClr val="tx1"/>
                          </a:solidFill>
                          <a:uFillTx/>
                          <a:latin typeface="+mn-lt"/>
                          <a:ea typeface="+mn-ea"/>
                          <a:cs typeface="+mn-cs"/>
                          <a:sym typeface="Arial"/>
                        </a:rPr>
                        <a:t>existing</a:t>
                      </a:r>
                      <a:r>
                        <a:rPr lang="zh-CN" altLang="en-US" sz="2400" b="1" i="0" u="none" strike="noStrike" cap="none" spc="0" baseline="0" dirty="0" smtClean="0">
                          <a:ln>
                            <a:noFill/>
                          </a:ln>
                          <a:solidFill>
                            <a:schemeClr val="tx1"/>
                          </a:solidFill>
                          <a:uFillTx/>
                          <a:latin typeface="+mn-lt"/>
                          <a:ea typeface="+mn-ea"/>
                          <a:cs typeface="+mn-cs"/>
                          <a:sym typeface="Arial"/>
                        </a:rPr>
                        <a:t> </a:t>
                      </a:r>
                      <a:r>
                        <a:rPr lang="en-US" altLang="zh-CN" sz="2400" b="1" i="0" u="none" strike="noStrike" cap="none" spc="0" baseline="0" dirty="0" smtClean="0">
                          <a:ln>
                            <a:noFill/>
                          </a:ln>
                          <a:solidFill>
                            <a:schemeClr val="tx1"/>
                          </a:solidFill>
                          <a:uFillTx/>
                          <a:latin typeface="+mn-lt"/>
                          <a:ea typeface="+mn-ea"/>
                          <a:cs typeface="+mn-cs"/>
                          <a:sym typeface="Arial"/>
                        </a:rPr>
                        <a:t>national</a:t>
                      </a:r>
                      <a:r>
                        <a:rPr lang="zh-CN" altLang="en-US" sz="2400" b="1" i="0" u="none" strike="noStrike" cap="none" spc="0" baseline="0" dirty="0" smtClean="0">
                          <a:ln>
                            <a:noFill/>
                          </a:ln>
                          <a:solidFill>
                            <a:schemeClr val="tx1"/>
                          </a:solidFill>
                          <a:uFillTx/>
                          <a:latin typeface="+mn-lt"/>
                          <a:ea typeface="+mn-ea"/>
                          <a:cs typeface="+mn-cs"/>
                          <a:sym typeface="Arial"/>
                        </a:rPr>
                        <a:t> </a:t>
                      </a:r>
                      <a:r>
                        <a:rPr lang="en-US" altLang="zh-CN" sz="2400" b="1" i="0" u="none" strike="noStrike" cap="none" spc="0" baseline="0" dirty="0" smtClean="0">
                          <a:ln>
                            <a:noFill/>
                          </a:ln>
                          <a:solidFill>
                            <a:schemeClr val="tx1"/>
                          </a:solidFill>
                          <a:uFillTx/>
                          <a:latin typeface="+mn-lt"/>
                          <a:ea typeface="+mn-ea"/>
                          <a:cs typeface="+mn-cs"/>
                          <a:sym typeface="Arial"/>
                        </a:rPr>
                        <a:t>institutions</a:t>
                      </a:r>
                      <a:r>
                        <a:rPr lang="zh-CN" altLang="en-US" sz="2400" b="1" i="0" u="none" strike="noStrike" cap="none" spc="0" baseline="0" dirty="0" smtClean="0">
                          <a:ln>
                            <a:noFill/>
                          </a:ln>
                          <a:solidFill>
                            <a:schemeClr val="tx1"/>
                          </a:solidFill>
                          <a:uFillTx/>
                          <a:latin typeface="+mn-lt"/>
                          <a:ea typeface="+mn-ea"/>
                          <a:cs typeface="+mn-cs"/>
                          <a:sym typeface="Arial"/>
                        </a:rPr>
                        <a:t> </a:t>
                      </a:r>
                      <a:r>
                        <a:rPr lang="en-US" altLang="zh-CN" sz="2400" b="1" i="0" u="none" strike="noStrike" cap="none" spc="0" baseline="0" dirty="0" smtClean="0">
                          <a:ln>
                            <a:noFill/>
                          </a:ln>
                          <a:solidFill>
                            <a:schemeClr val="tx1"/>
                          </a:solidFill>
                          <a:uFillTx/>
                          <a:latin typeface="+mn-lt"/>
                          <a:ea typeface="+mn-ea"/>
                          <a:cs typeface="+mn-cs"/>
                          <a:sym typeface="Arial"/>
                        </a:rPr>
                        <a:t>for</a:t>
                      </a:r>
                      <a:r>
                        <a:rPr lang="zh-CN" altLang="en-US" sz="2400" b="1" i="0" u="none" strike="noStrike" cap="none" spc="0" baseline="0" dirty="0" smtClean="0">
                          <a:ln>
                            <a:noFill/>
                          </a:ln>
                          <a:solidFill>
                            <a:schemeClr val="tx1"/>
                          </a:solidFill>
                          <a:uFillTx/>
                          <a:latin typeface="+mn-lt"/>
                          <a:ea typeface="+mn-ea"/>
                          <a:cs typeface="+mn-cs"/>
                          <a:sym typeface="Arial"/>
                        </a:rPr>
                        <a:t> </a:t>
                      </a:r>
                      <a:r>
                        <a:rPr lang="en-US" altLang="zh-CN" sz="2400" b="1" i="0" u="none" strike="noStrike" cap="none" spc="0" baseline="0" dirty="0" smtClean="0">
                          <a:ln>
                            <a:noFill/>
                          </a:ln>
                          <a:solidFill>
                            <a:schemeClr val="tx1"/>
                          </a:solidFill>
                          <a:uFillTx/>
                          <a:latin typeface="+mn-lt"/>
                          <a:ea typeface="+mn-ea"/>
                          <a:cs typeface="+mn-cs"/>
                          <a:sym typeface="Arial"/>
                        </a:rPr>
                        <a:t>safeguarding</a:t>
                      </a:r>
                      <a:r>
                        <a:rPr lang="zh-CN" altLang="en-US" sz="2400" b="1" i="0" u="none" strike="noStrike" cap="none" spc="0" baseline="0" dirty="0" smtClean="0">
                          <a:ln>
                            <a:noFill/>
                          </a:ln>
                          <a:solidFill>
                            <a:schemeClr val="tx1"/>
                          </a:solidFill>
                          <a:uFillTx/>
                          <a:latin typeface="+mn-lt"/>
                          <a:ea typeface="+mn-ea"/>
                          <a:cs typeface="+mn-cs"/>
                          <a:sym typeface="Arial"/>
                        </a:rPr>
                        <a:t> </a:t>
                      </a:r>
                      <a:r>
                        <a:rPr lang="en-US" altLang="zh-CN" sz="2400" b="1" i="0" u="none" strike="noStrike" cap="none" spc="0" baseline="0" dirty="0" smtClean="0">
                          <a:ln>
                            <a:noFill/>
                          </a:ln>
                          <a:solidFill>
                            <a:schemeClr val="tx1"/>
                          </a:solidFill>
                          <a:uFillTx/>
                          <a:latin typeface="+mn-lt"/>
                          <a:ea typeface="+mn-ea"/>
                          <a:cs typeface="+mn-cs"/>
                          <a:sym typeface="Arial"/>
                        </a:rPr>
                        <a:t>ICH</a:t>
                      </a:r>
                      <a:endParaRPr lang="en-US" sz="2400" b="1" i="0" u="none" strike="noStrike" cap="none" spc="0" baseline="0" dirty="0">
                        <a:ln>
                          <a:noFill/>
                        </a:ln>
                        <a:solidFill>
                          <a:schemeClr val="tx1"/>
                        </a:solidFill>
                        <a:uFillTx/>
                        <a:latin typeface="+mn-lt"/>
                        <a:ea typeface="+mn-ea"/>
                        <a:cs typeface="+mn-cs"/>
                        <a:sym typeface="Arial"/>
                      </a:endParaRPr>
                    </a:p>
                  </a:txBody>
                  <a:tcPr marL="91435" marR="91435" marT="45721" marB="45721"/>
                </a:tc>
                <a:tc>
                  <a:txBody>
                    <a:bodyPr/>
                    <a:lstStyle/>
                    <a:p>
                      <a:r>
                        <a:rPr lang="en-US" sz="2000" b="0" kern="1200" dirty="0" smtClean="0">
                          <a:effectLst/>
                        </a:rPr>
                        <a:t>Eritrea, Kyrgyzstan,</a:t>
                      </a:r>
                      <a:r>
                        <a:rPr lang="en-US" sz="2000" b="0" kern="1200" baseline="0" dirty="0" smtClean="0">
                          <a:effectLst/>
                        </a:rPr>
                        <a:t> </a:t>
                      </a:r>
                      <a:r>
                        <a:rPr lang="en-US" sz="2000" b="0" kern="1200" dirty="0" smtClean="0">
                          <a:effectLst/>
                        </a:rPr>
                        <a:t>Tajikistan and Uzbekistan</a:t>
                      </a:r>
                      <a:endParaRPr lang="en-US" sz="2000" b="0" i="0" dirty="0">
                        <a:latin typeface="+mn-lt"/>
                      </a:endParaRPr>
                    </a:p>
                  </a:txBody>
                  <a:tcPr marL="91435" marR="91435" marT="45721" marB="45721"/>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4215659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sldNum" sz="quarter" idx="2"/>
          </p:nvPr>
        </p:nvSpPr>
        <p:spPr>
          <a:xfrm>
            <a:off x="406400" y="6338887"/>
            <a:ext cx="127000" cy="197384"/>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9</a:t>
            </a:fld>
            <a:endParaRPr/>
          </a:p>
        </p:txBody>
      </p:sp>
      <p:sp>
        <p:nvSpPr>
          <p:cNvPr id="62" name="Shape 62"/>
          <p:cNvSpPr>
            <a:spLocks noGrp="1"/>
          </p:cNvSpPr>
          <p:nvPr>
            <p:ph type="title" idx="4294967295"/>
          </p:nvPr>
        </p:nvSpPr>
        <p:spPr>
          <a:xfrm>
            <a:off x="2282824" y="417512"/>
            <a:ext cx="6480177" cy="984251"/>
          </a:xfrm>
          <a:prstGeom prst="rect">
            <a:avLst/>
          </a:prstGeom>
        </p:spPr>
        <p:txBody>
          <a:bodyPr>
            <a:normAutofit/>
          </a:bodyPr>
          <a:lstStyle/>
          <a:p>
            <a:r>
              <a:t>Monitoring and evaluation of CAP to date</a:t>
            </a:r>
          </a:p>
        </p:txBody>
      </p:sp>
      <p:sp>
        <p:nvSpPr>
          <p:cNvPr id="63" name="Shape 63"/>
          <p:cNvSpPr/>
          <p:nvPr/>
        </p:nvSpPr>
        <p:spPr>
          <a:xfrm>
            <a:off x="406400" y="6689725"/>
            <a:ext cx="1676400"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600"/>
            </a:lvl1pPr>
          </a:lstStyle>
          <a:p>
            <a:r>
              <a:t>© All Rights Reserved: UNESCO/ ICH</a:t>
            </a:r>
          </a:p>
        </p:txBody>
      </p:sp>
      <p:sp>
        <p:nvSpPr>
          <p:cNvPr id="64" name="Shape 64"/>
          <p:cNvSpPr/>
          <p:nvPr/>
        </p:nvSpPr>
        <p:spPr>
          <a:xfrm>
            <a:off x="2282825" y="1959823"/>
            <a:ext cx="5802313" cy="184665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marL="285750" indent="-285750">
              <a:buSzPct val="100000"/>
              <a:buFont typeface="Arial"/>
              <a:buChar char="•"/>
              <a:defRPr sz="2400"/>
            </a:pPr>
            <a:r>
              <a:rPr dirty="0"/>
              <a:t>Reports to governing bodies</a:t>
            </a:r>
          </a:p>
          <a:p>
            <a:pPr marL="285750" indent="-285750">
              <a:buSzPct val="100000"/>
              <a:buFont typeface="Arial"/>
              <a:buChar char="•"/>
              <a:defRPr sz="2400"/>
            </a:pPr>
            <a:r>
              <a:rPr dirty="0"/>
              <a:t>Regular internal UNESCO reporting</a:t>
            </a:r>
          </a:p>
          <a:p>
            <a:pPr marL="285750" indent="-285750">
              <a:buSzPct val="100000"/>
              <a:buFont typeface="Arial"/>
              <a:buChar char="•"/>
              <a:defRPr sz="2400"/>
            </a:pPr>
            <a:r>
              <a:rPr dirty="0"/>
              <a:t>Reports to </a:t>
            </a:r>
            <a:r>
              <a:rPr dirty="0" smtClean="0"/>
              <a:t>donors</a:t>
            </a:r>
            <a:r>
              <a:rPr lang="en-AU" dirty="0" smtClean="0"/>
              <a:t> </a:t>
            </a:r>
            <a:endParaRPr dirty="0"/>
          </a:p>
          <a:p>
            <a:pPr marL="285750" indent="-285750">
              <a:buSzPct val="100000"/>
              <a:buFont typeface="Arial"/>
              <a:buChar char="•"/>
              <a:defRPr sz="2400"/>
            </a:pPr>
            <a:r>
              <a:rPr dirty="0"/>
              <a:t>Facilitators reports</a:t>
            </a:r>
          </a:p>
          <a:p>
            <a:pPr marL="285750" indent="-285750">
              <a:buSzPct val="100000"/>
              <a:buFont typeface="Arial"/>
              <a:buChar char="•"/>
              <a:defRPr sz="2400"/>
            </a:pPr>
            <a:r>
              <a:rPr dirty="0"/>
              <a:t>Regional review meetings</a:t>
            </a:r>
          </a:p>
        </p:txBody>
      </p:sp>
      <p:sp>
        <p:nvSpPr>
          <p:cNvPr id="65" name="Shape 65"/>
          <p:cNvSpPr/>
          <p:nvPr/>
        </p:nvSpPr>
        <p:spPr>
          <a:xfrm>
            <a:off x="5218060" y="4667250"/>
            <a:ext cx="3433815" cy="517525"/>
          </a:xfrm>
          <a:prstGeom prst="rightArrow">
            <a:avLst>
              <a:gd name="adj1" fmla="val 50000"/>
              <a:gd name="adj2" fmla="val 50006"/>
            </a:avLst>
          </a:prstGeom>
          <a:gradFill>
            <a:gsLst>
              <a:gs pos="0">
                <a:srgbClr val="7BFFFF"/>
              </a:gs>
              <a:gs pos="100000">
                <a:srgbClr val="00FEFA"/>
              </a:gs>
            </a:gsLst>
            <a:lin ang="5400000"/>
          </a:gradFill>
          <a:ln>
            <a:solidFill>
              <a:srgbClr val="01DEDB"/>
            </a:solidFill>
          </a:ln>
          <a:effectLst>
            <a:outerShdw blurRad="38100" dist="23000" dir="5400000" rotWithShape="0">
              <a:srgbClr val="000000">
                <a:alpha val="34999"/>
              </a:srgbClr>
            </a:outerShdw>
          </a:effectLst>
        </p:spPr>
        <p:txBody>
          <a:bodyPr lIns="45719" rIns="45719" anchor="ctr"/>
          <a:lstStyle/>
          <a:p>
            <a:pPr algn="ctr">
              <a:defRPr>
                <a:solidFill>
                  <a:srgbClr val="FFFFFF"/>
                </a:solidFill>
              </a:defRPr>
            </a:pPr>
            <a:endParaRPr/>
          </a:p>
        </p:txBody>
      </p:sp>
      <p:sp>
        <p:nvSpPr>
          <p:cNvPr id="66" name="Shape 66"/>
          <p:cNvSpPr/>
          <p:nvPr/>
        </p:nvSpPr>
        <p:spPr>
          <a:xfrm>
            <a:off x="6523662" y="4007727"/>
            <a:ext cx="2128213" cy="553998"/>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lvl1pPr>
              <a:defRPr sz="2000" b="1"/>
            </a:lvl1pPr>
          </a:lstStyle>
          <a:p>
            <a:r>
              <a:rPr sz="1800" dirty="0"/>
              <a:t>Towards an Overall Results Framework</a:t>
            </a:r>
          </a:p>
        </p:txBody>
      </p:sp>
      <p:sp>
        <p:nvSpPr>
          <p:cNvPr id="2" name="TextBox 1"/>
          <p:cNvSpPr txBox="1"/>
          <p:nvPr/>
        </p:nvSpPr>
        <p:spPr>
          <a:xfrm>
            <a:off x="5218060" y="5237252"/>
            <a:ext cx="3433815"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lang="en-US" b="1" dirty="0" smtClean="0"/>
              <a:t>Follow-up and evaluation mechanism for CAP</a:t>
            </a:r>
            <a:endParaRPr kumimoji="0" lang="en-US" sz="1800" b="1" i="0" u="none" strike="noStrike" cap="none" spc="0" normalizeH="0" baseline="0" dirty="0">
              <a:ln>
                <a:noFill/>
              </a:ln>
              <a:solidFill>
                <a:srgbClr val="000000"/>
              </a:solidFill>
              <a:effectLst/>
              <a:uFillTx/>
              <a:sym typeface="Arial"/>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layout_blue_empty_20130531">
  <a:themeElements>
    <a:clrScheme name="layout_blue_empty_20130531">
      <a:dk1>
        <a:srgbClr val="000000"/>
      </a:dk1>
      <a:lt1>
        <a:srgbClr val="FFFFFF"/>
      </a:lt1>
      <a:dk2>
        <a:srgbClr val="A7A7A7"/>
      </a:dk2>
      <a:lt2>
        <a:srgbClr val="535353"/>
      </a:lt2>
      <a:accent1>
        <a:srgbClr val="07DEDB"/>
      </a:accent1>
      <a:accent2>
        <a:srgbClr val="00D213"/>
      </a:accent2>
      <a:accent3>
        <a:srgbClr val="9BBB59"/>
      </a:accent3>
      <a:accent4>
        <a:srgbClr val="8064A2"/>
      </a:accent4>
      <a:accent5>
        <a:srgbClr val="4BACC6"/>
      </a:accent5>
      <a:accent6>
        <a:srgbClr val="F79646"/>
      </a:accent6>
      <a:hlink>
        <a:srgbClr val="0000FF"/>
      </a:hlink>
      <a:folHlink>
        <a:srgbClr val="FF00FF"/>
      </a:folHlink>
    </a:clrScheme>
    <a:fontScheme name="layout_blue_empty_20130531">
      <a:majorFont>
        <a:latin typeface="Helvetica"/>
        <a:ea typeface="Helvetica"/>
        <a:cs typeface="Helvetica"/>
      </a:majorFont>
      <a:minorFont>
        <a:latin typeface="Calibri"/>
        <a:ea typeface="Calibri"/>
        <a:cs typeface="Calibri"/>
      </a:minorFont>
    </a:fontScheme>
    <a:fmtScheme name="layout_blue_empty_201305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layout_blue_empty_20130531">
  <a:themeElements>
    <a:clrScheme name="layout_blue_empty_20130531">
      <a:dk1>
        <a:srgbClr val="000000"/>
      </a:dk1>
      <a:lt1>
        <a:srgbClr val="FFFFFF"/>
      </a:lt1>
      <a:dk2>
        <a:srgbClr val="A7A7A7"/>
      </a:dk2>
      <a:lt2>
        <a:srgbClr val="535353"/>
      </a:lt2>
      <a:accent1>
        <a:srgbClr val="07DEDB"/>
      </a:accent1>
      <a:accent2>
        <a:srgbClr val="00D213"/>
      </a:accent2>
      <a:accent3>
        <a:srgbClr val="9BBB59"/>
      </a:accent3>
      <a:accent4>
        <a:srgbClr val="8064A2"/>
      </a:accent4>
      <a:accent5>
        <a:srgbClr val="4BACC6"/>
      </a:accent5>
      <a:accent6>
        <a:srgbClr val="F79646"/>
      </a:accent6>
      <a:hlink>
        <a:srgbClr val="0000FF"/>
      </a:hlink>
      <a:folHlink>
        <a:srgbClr val="FF00FF"/>
      </a:folHlink>
    </a:clrScheme>
    <a:fontScheme name="layout_blue_empty_20130531">
      <a:majorFont>
        <a:latin typeface="Helvetica"/>
        <a:ea typeface="Helvetica"/>
        <a:cs typeface="Helvetica"/>
      </a:majorFont>
      <a:minorFont>
        <a:latin typeface="Calibri"/>
        <a:ea typeface="Calibri"/>
        <a:cs typeface="Calibri"/>
      </a:minorFont>
    </a:fontScheme>
    <a:fmtScheme name="layout_blue_empty_201305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1151</TotalTime>
  <Words>2214</Words>
  <Application>Microsoft Macintosh PowerPoint</Application>
  <PresentationFormat>On-screen Show (4:3)</PresentationFormat>
  <Paragraphs>185</Paragraphs>
  <Slides>21</Slides>
  <Notes>17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layout_blue_empty_20130531</vt:lpstr>
      <vt:lpstr>Programme implementation at the national level</vt:lpstr>
      <vt:lpstr>Objectives</vt:lpstr>
      <vt:lpstr>Expected results</vt:lpstr>
      <vt:lpstr>PowerPoint Presentation</vt:lpstr>
      <vt:lpstr>Advisory dialogue</vt:lpstr>
      <vt:lpstr>PowerPoint Presentation</vt:lpstr>
      <vt:lpstr>Policy Support (1)</vt:lpstr>
      <vt:lpstr>Policy Support (2)</vt:lpstr>
      <vt:lpstr>Monitoring and evaluation of CAP to date</vt:lpstr>
      <vt:lpstr>Some recent UNESCO Assessments </vt:lpstr>
      <vt:lpstr>PALOP project (1) </vt:lpstr>
      <vt:lpstr>PowerPoint Presentation</vt:lpstr>
      <vt:lpstr>PowerPoint Presentation</vt:lpstr>
      <vt:lpstr>PowerPoint Presentation</vt:lpstr>
      <vt:lpstr>Central Asia (1)</vt:lpstr>
      <vt:lpstr>PowerPoint Presentation</vt:lpstr>
      <vt:lpstr>Facilitators: Analysis of workshop reports</vt:lpstr>
      <vt:lpstr>Pilot tracer study</vt:lpstr>
      <vt:lpstr>Benefits</vt:lpstr>
      <vt:lpstr>Challenges</vt:lpstr>
      <vt:lpstr>Needs/Gaps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implementation at the national level</dc:title>
  <cp:lastModifiedBy>J HOPKINS</cp:lastModifiedBy>
  <cp:revision>68</cp:revision>
  <dcterms:modified xsi:type="dcterms:W3CDTF">2017-03-07T06:44:00Z</dcterms:modified>
</cp:coreProperties>
</file>