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257" r:id="rId4"/>
    <p:sldId id="284" r:id="rId5"/>
    <p:sldId id="266" r:id="rId6"/>
    <p:sldId id="258" r:id="rId7"/>
    <p:sldId id="282" r:id="rId8"/>
    <p:sldId id="262" r:id="rId9"/>
    <p:sldId id="269" r:id="rId10"/>
    <p:sldId id="279" r:id="rId11"/>
    <p:sldId id="280" r:id="rId12"/>
    <p:sldId id="281" r:id="rId13"/>
    <p:sldId id="267" r:id="rId14"/>
    <p:sldId id="278" r:id="rId15"/>
    <p:sldId id="276" r:id="rId16"/>
    <p:sldId id="268" r:id="rId17"/>
    <p:sldId id="275" r:id="rId18"/>
    <p:sldId id="283" r:id="rId19"/>
    <p:sldId id="263" r:id="rId20"/>
    <p:sldId id="271" r:id="rId21"/>
    <p:sldId id="272" r:id="rId22"/>
    <p:sldId id="273" r:id="rId23"/>
    <p:sldId id="274" r:id="rId24"/>
    <p:sldId id="265"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006666"/>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99" autoAdjust="0"/>
  </p:normalViewPr>
  <p:slideViewPr>
    <p:cSldViewPr snapToGrid="0">
      <p:cViewPr>
        <p:scale>
          <a:sx n="78" d="100"/>
          <a:sy n="78" d="100"/>
        </p:scale>
        <p:origin x="-90" y="-72"/>
      </p:cViewPr>
      <p:guideLst>
        <p:guide orient="horz" pos="2160"/>
        <p:guide pos="3817"/>
      </p:guideLst>
    </p:cSldViewPr>
  </p:slideViewPr>
  <p:notesTextViewPr>
    <p:cViewPr>
      <p:scale>
        <a:sx n="1" d="1"/>
        <a:sy n="1" d="1"/>
      </p:scale>
      <p:origin x="0" y="0"/>
    </p:cViewPr>
  </p:notesTextViewPr>
  <p:notesViewPr>
    <p:cSldViewPr snapToGrid="0">
      <p:cViewPr varScale="1">
        <p:scale>
          <a:sx n="80" d="100"/>
          <a:sy n="80" d="100"/>
        </p:scale>
        <p:origin x="199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1.xml"/><Relationship Id="rId1" Type="http://schemas.openxmlformats.org/officeDocument/2006/relationships/package" Target="../embeddings/Microsoft_Excel_Worksheet4.xlsx"/><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96F-47A1-8649-070B10F6064B}"/>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96F-47A1-8649-070B10F6064B}"/>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396F-47A1-8649-070B10F6064B}"/>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396F-47A1-8649-070B10F6064B}"/>
              </c:ext>
            </c:extLst>
          </c:dPt>
          <c:dPt>
            <c:idx val="4"/>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396F-47A1-8649-070B10F6064B}"/>
              </c:ext>
            </c:extLst>
          </c:dPt>
          <c:dPt>
            <c:idx val="5"/>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C-396F-47A1-8649-070B10F6064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396F-47A1-8649-070B10F6064B}"/>
              </c:ext>
            </c:extLst>
          </c:dPt>
          <c:dLbls>
            <c:dLbl>
              <c:idx val="0"/>
              <c:layout>
                <c:manualLayout>
                  <c:x val="7.9687499999999883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9B6E217-D8EA-41E7-AA1B-95C179F7EE22}"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B1FC0E00-3FE4-4226-9E2D-49AA037ECD2C}"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396F-47A1-8649-070B10F6064B}"/>
                </c:ext>
              </c:extLst>
            </c:dLbl>
            <c:dLbl>
              <c:idx val="1"/>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48355EC4-760A-46B8-B215-79D09FB70823}"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E09EC135-D835-4EB3-9817-E64BADC5FC47}"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396F-47A1-8649-070B10F6064B}"/>
                </c:ext>
              </c:extLst>
            </c:dLbl>
            <c:dLbl>
              <c:idx val="2"/>
              <c:layout>
                <c:manualLayout>
                  <c:x val="4.5140071358267718E-2"/>
                  <c:y val="-1.69667873134389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A1A41BBF-367C-46E5-8891-E9CE58C25267}" type="CATEGORYNAME">
                      <a:rPr lang="fr-FR" sz="2400"/>
                      <a:pPr>
                        <a:defRPr sz="1330" b="1" i="0" u="none" strike="noStrike" kern="1200" spc="0" baseline="0">
                          <a:solidFill>
                            <a:schemeClr val="accent1"/>
                          </a:solidFill>
                          <a:latin typeface="+mn-lt"/>
                          <a:ea typeface="+mn-ea"/>
                          <a:cs typeface="+mn-cs"/>
                        </a:defRPr>
                      </a:pPr>
                      <a:t>[CATEGORY NAME]</a:t>
                    </a:fld>
                    <a:r>
                      <a:rPr lang="fr-FR" sz="2400" baseline="0" dirty="0"/>
                      <a:t>
</a:t>
                    </a:r>
                    <a:fld id="{B343F9D2-5D79-4FED-A68B-0DC731330790}" type="PERCENTAGE">
                      <a:rPr lang="fr-FR" sz="2400" baseline="0"/>
                      <a:pPr>
                        <a:defRPr sz="1330" b="1" i="0" u="none" strike="noStrike" kern="1200" spc="0" baseline="0">
                          <a:solidFill>
                            <a:schemeClr val="accent1"/>
                          </a:solidFill>
                          <a:latin typeface="+mn-lt"/>
                          <a:ea typeface="+mn-ea"/>
                          <a:cs typeface="+mn-cs"/>
                        </a:defRPr>
                      </a:pPr>
                      <a:t>[PERCENTAGE]</a:t>
                    </a:fld>
                    <a:endParaRPr lang="fr-FR"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6561724901574801"/>
                      <c:h val="0.32843175762200633"/>
                    </c:manualLayout>
                  </c15:layout>
                  <c15:dlblFieldTable/>
                  <c15:showDataLabelsRange val="0"/>
                </c:ext>
                <c:ext xmlns:c16="http://schemas.microsoft.com/office/drawing/2014/chart" uri="{C3380CC4-5D6E-409C-BE32-E72D297353CC}">
                  <c16:uniqueId val="{00000005-396F-47A1-8649-070B10F6064B}"/>
                </c:ext>
              </c:extLst>
            </c:dLbl>
            <c:dLbl>
              <c:idx val="3"/>
              <c:layout>
                <c:manualLayout>
                  <c:x val="3.90625E-2"/>
                  <c:y val="-8.9064500333012164E-8"/>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DE80C0F-BDB9-4693-A74C-61D4E1744D9C}"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F84290F5-FE8B-4363-9596-934EB273125B}"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3942187500000001"/>
                      <c:h val="0.20560361772875188"/>
                    </c:manualLayout>
                  </c15:layout>
                  <c15:dlblFieldTable/>
                  <c15:showDataLabelsRange val="0"/>
                </c:ext>
                <c:ext xmlns:c16="http://schemas.microsoft.com/office/drawing/2014/chart" uri="{C3380CC4-5D6E-409C-BE32-E72D297353CC}">
                  <c16:uniqueId val="{00000007-396F-47A1-8649-070B10F6064B}"/>
                </c:ext>
              </c:extLst>
            </c:dLbl>
            <c:dLbl>
              <c:idx val="4"/>
              <c:layout>
                <c:manualLayout>
                  <c:x val="-8.9062500000000003E-2"/>
                  <c:y val="-3.845805124379473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FA078E9-6EC5-4A6A-B098-ED48CB3521A3}" type="CATEGORYNAME">
                      <a:rPr lang="fr-FR" sz="2400"/>
                      <a:pPr>
                        <a:defRPr sz="1330" b="1" i="0" u="none" strike="noStrike" kern="1200" spc="0" baseline="0">
                          <a:solidFill>
                            <a:schemeClr val="accent1"/>
                          </a:solidFill>
                          <a:latin typeface="+mn-lt"/>
                          <a:ea typeface="+mn-ea"/>
                          <a:cs typeface="+mn-cs"/>
                        </a:defRPr>
                      </a:pPr>
                      <a:t>[CATEGORY NAME]</a:t>
                    </a:fld>
                    <a:r>
                      <a:rPr lang="fr-FR" sz="2400" baseline="0" dirty="0"/>
                      <a:t>
</a:t>
                    </a:r>
                    <a:fld id="{92A135F1-1765-4392-9803-FC6629C11B7A}" type="PERCENTAGE">
                      <a:rPr lang="fr-FR" sz="2400" baseline="0"/>
                      <a:pPr>
                        <a:defRPr sz="1330" b="1" i="0" u="none" strike="noStrike" kern="1200" spc="0" baseline="0">
                          <a:solidFill>
                            <a:schemeClr val="accent1"/>
                          </a:solidFill>
                          <a:latin typeface="+mn-lt"/>
                          <a:ea typeface="+mn-ea"/>
                          <a:cs typeface="+mn-cs"/>
                        </a:defRPr>
                      </a:pPr>
                      <a:t>[PERCENTAGE]</a:t>
                    </a:fld>
                    <a:endParaRPr lang="fr-FR"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396F-47A1-8649-070B10F6064B}"/>
                </c:ext>
              </c:extLst>
            </c:dLbl>
            <c:dLbl>
              <c:idx val="5"/>
              <c:layout>
                <c:manualLayout>
                  <c:x val="-5.5948246910244111E-20"/>
                  <c:y val="-1.470454900498034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24D2751B-B321-4931-A64B-5C33CBFA998B}" type="CATEGORYNAME">
                      <a:rPr lang="fr-FR" sz="2400"/>
                      <a:pPr>
                        <a:defRPr sz="1330" b="1" i="0" u="none" strike="noStrike" kern="1200" spc="0" baseline="0">
                          <a:solidFill>
                            <a:schemeClr val="accent1"/>
                          </a:solidFill>
                          <a:latin typeface="+mn-lt"/>
                          <a:ea typeface="+mn-ea"/>
                          <a:cs typeface="+mn-cs"/>
                        </a:defRPr>
                      </a:pPr>
                      <a:t>[CATEGORY NAME]</a:t>
                    </a:fld>
                    <a:r>
                      <a:rPr lang="fr-FR" baseline="0" dirty="0"/>
                      <a:t>
</a:t>
                    </a:r>
                    <a:fld id="{2B544627-F7CE-43F5-A28B-11FCF9D705A2}" type="PERCENTAGE">
                      <a:rPr lang="fr-FR" sz="2400" baseline="0"/>
                      <a:pPr>
                        <a:defRPr sz="1330" b="1" i="0" u="none" strike="noStrike" kern="1200" spc="0" baseline="0">
                          <a:solidFill>
                            <a:schemeClr val="accent1"/>
                          </a:solidFill>
                          <a:latin typeface="+mn-lt"/>
                          <a:ea typeface="+mn-ea"/>
                          <a:cs typeface="+mn-cs"/>
                        </a:defRPr>
                      </a:pPr>
                      <a:t>[PERCENTAGE]</a:t>
                    </a:fld>
                    <a:endParaRPr lang="fr-FR"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0349224901574803"/>
                      <c:h val="0.37938876458453458"/>
                    </c:manualLayout>
                  </c15:layout>
                  <c15:dlblFieldTable/>
                  <c15:showDataLabelsRange val="0"/>
                </c:ext>
                <c:ext xmlns:c16="http://schemas.microsoft.com/office/drawing/2014/chart" uri="{C3380CC4-5D6E-409C-BE32-E72D297353CC}">
                  <c16:uniqueId val="{0000000C-396F-47A1-8649-070B10F6064B}"/>
                </c:ext>
              </c:extLst>
            </c:dLbl>
            <c:dLbl>
              <c:idx val="6"/>
              <c:layout>
                <c:manualLayout>
                  <c:x val="-2.6562499999999999E-2"/>
                  <c:y val="3.845805124379465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33C5E982-5EBC-4107-8FF0-B5B95F864E38}"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C4686D06-2CDE-42EF-B94E-DD8ED4FCE9C6}"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8-396F-47A1-8649-070B10F6064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Sheet1!$A$2:$A$8</c:f>
              <c:strCache>
                <c:ptCount val="7"/>
                <c:pt idx="0">
                  <c:v>Etudiants</c:v>
                </c:pt>
                <c:pt idx="1">
                  <c:v>Universitaires</c:v>
                </c:pt>
                <c:pt idx="2">
                  <c:v>ONG et société civile</c:v>
                </c:pt>
                <c:pt idx="3">
                  <c:v>Governement</c:v>
                </c:pt>
                <c:pt idx="4">
                  <c:v>Professionnel du monde de la culture</c:v>
                </c:pt>
                <c:pt idx="5">
                  <c:v>Professionnel du monde de l’éducation</c:v>
                </c:pt>
                <c:pt idx="6">
                  <c:v>Autre</c:v>
                </c:pt>
              </c:strCache>
            </c:strRef>
          </c:cat>
          <c:val>
            <c:numRef>
              <c:f>Sheet1!$B$2:$B$8</c:f>
              <c:numCache>
                <c:formatCode>General</c:formatCode>
                <c:ptCount val="7"/>
                <c:pt idx="0">
                  <c:v>23</c:v>
                </c:pt>
                <c:pt idx="1">
                  <c:v>37</c:v>
                </c:pt>
                <c:pt idx="2">
                  <c:v>21</c:v>
                </c:pt>
                <c:pt idx="3">
                  <c:v>33</c:v>
                </c:pt>
                <c:pt idx="4">
                  <c:v>64</c:v>
                </c:pt>
                <c:pt idx="5">
                  <c:v>17</c:v>
                </c:pt>
                <c:pt idx="6">
                  <c:v>44</c:v>
                </c:pt>
              </c:numCache>
            </c:numRef>
          </c:val>
          <c:extLst xmlns:c16r2="http://schemas.microsoft.com/office/drawing/2015/06/chart">
            <c:ext xmlns:c16="http://schemas.microsoft.com/office/drawing/2014/chart" uri="{C3380CC4-5D6E-409C-BE32-E72D297353CC}">
              <c16:uniqueId val="{00000000-1098-42B2-AB63-09E3B1AA08B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F58-4CB1-A190-D18A328AB3F5}"/>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41E1-4E8D-B988-94F5DAB2EF23}"/>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41E1-4E8D-B988-94F5DAB2EF23}"/>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41E1-4E8D-B988-94F5DAB2EF23}"/>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D805-4394-9372-0A376F057C86}"/>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D805-4394-9372-0A376F057C86}"/>
              </c:ext>
            </c:extLst>
          </c:dPt>
          <c:dLbls>
            <c:dLbl>
              <c:idx val="0"/>
              <c:layout>
                <c:manualLayout>
                  <c:x val="-4.1666666666666666E-3"/>
                  <c:y val="-3.344801223241591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fr-FR" sz="1800" baseline="0" noProof="0" dirty="0" smtClean="0"/>
                      <a:t>Europe occidentale et Amérique du Nord</a:t>
                    </a:r>
                    <a:r>
                      <a:rPr lang="fr-FR" sz="1800" baseline="0" dirty="0"/>
                      <a:t>
</a:t>
                    </a:r>
                    <a:fld id="{925C8B1B-73AF-498B-B949-FA9BF5BA9320}" type="PERCENTAGE">
                      <a:rPr lang="fr-FR" sz="1800" baseline="0"/>
                      <a:pPr>
                        <a:defRPr sz="1330" b="1" i="0" u="none" strike="noStrike" kern="1200" spc="0" baseline="0">
                          <a:solidFill>
                            <a:schemeClr val="accent6"/>
                          </a:solidFill>
                          <a:latin typeface="+mn-lt"/>
                          <a:ea typeface="+mn-ea"/>
                          <a:cs typeface="+mn-cs"/>
                        </a:defRPr>
                      </a:pPr>
                      <a:t>[PERCENTAGE]</a:t>
                    </a:fld>
                    <a:endParaRPr lang="fr-FR" sz="18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0F58-4CB1-A190-D18A328AB3F5}"/>
                </c:ext>
              </c:extLst>
            </c:dLbl>
            <c:dLbl>
              <c:idx val="1"/>
              <c:layout>
                <c:manualLayout>
                  <c:x val="0.10625"/>
                  <c:y val="-2.8669724770642203E-2"/>
                </c:manualLayout>
              </c:layout>
              <c:tx>
                <c:rich>
                  <a:bodyPr rot="0" spcFirstLastPara="1" vertOverflow="ellipsis" vert="horz" wrap="square" lIns="38100" tIns="19050" rIns="38100" bIns="19050" anchor="ctr" anchorCtr="1">
                    <a:spAutoFit/>
                  </a:bodyPr>
                  <a:lstStyle/>
                  <a:p>
                    <a:pPr>
                      <a:defRPr lang="fr-FR" sz="1330" b="1" i="0" u="none" strike="noStrike" kern="1200" spc="0" baseline="0">
                        <a:solidFill>
                          <a:schemeClr val="accent6"/>
                        </a:solidFill>
                        <a:latin typeface="+mn-lt"/>
                        <a:ea typeface="+mn-ea"/>
                        <a:cs typeface="+mn-cs"/>
                      </a:defRPr>
                    </a:pPr>
                    <a:r>
                      <a:rPr lang="en-US" sz="1800" noProof="0" dirty="0" smtClean="0"/>
                      <a:t>Europe de </a:t>
                    </a:r>
                    <a:r>
                      <a:rPr lang="en-US" sz="1800" noProof="0" dirty="0" err="1" smtClean="0"/>
                      <a:t>l’Est</a:t>
                    </a:r>
                    <a:r>
                      <a:rPr lang="en-US" sz="1800" baseline="0" dirty="0"/>
                      <a:t>
</a:t>
                    </a:r>
                    <a:fld id="{9C89CA6B-82CA-4C60-95B5-62B0433ECCD2}" type="PERCENTAGE">
                      <a:rPr lang="en-US" sz="1800" baseline="0"/>
                      <a:pPr>
                        <a:defRPr lang="fr-F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41E1-4E8D-B988-94F5DAB2EF23}"/>
                </c:ext>
              </c:extLst>
            </c:dLbl>
            <c:dLbl>
              <c:idx val="2"/>
              <c:layout>
                <c:manualLayout>
                  <c:x val="1.0417486876640419E-3"/>
                  <c:y val="9.5564808627705937E-3"/>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6"/>
                        </a:solidFill>
                        <a:latin typeface="+mn-lt"/>
                        <a:ea typeface="+mn-ea"/>
                        <a:cs typeface="+mn-cs"/>
                      </a:defRPr>
                    </a:pPr>
                    <a:r>
                      <a:rPr lang="fr-FR" sz="1800" noProof="0" dirty="0" smtClean="0"/>
                      <a:t>Amérique</a:t>
                    </a:r>
                    <a:r>
                      <a:rPr lang="fr-FR" sz="1800" baseline="0" noProof="0" dirty="0" smtClean="0"/>
                      <a:t> latine</a:t>
                    </a:r>
                    <a:r>
                      <a:rPr lang="fr-FR" sz="1800" noProof="0" dirty="0" smtClean="0"/>
                      <a:t> et Caraïbes</a:t>
                    </a:r>
                    <a:r>
                      <a:rPr lang="fr-FR" sz="1800" baseline="0" noProof="0" dirty="0" smtClean="0"/>
                      <a:t> </a:t>
                    </a:r>
                    <a:fld id="{4BCA2C4B-C62F-4810-8FED-69A4E850DE92}" type="PERCENTAGE">
                      <a:rPr lang="fr-FR" sz="1800" baseline="0" smtClean="0"/>
                      <a:pPr>
                        <a:defRPr sz="1330" b="1" i="0" u="none" strike="noStrike" kern="1200" spc="0" baseline="0">
                          <a:solidFill>
                            <a:schemeClr val="accent6"/>
                          </a:solidFill>
                          <a:latin typeface="+mn-lt"/>
                          <a:ea typeface="+mn-ea"/>
                          <a:cs typeface="+mn-cs"/>
                        </a:defRPr>
                      </a:pPr>
                      <a:t>[PERCENTAGE]</a:t>
                    </a:fld>
                    <a:endParaRPr lang="fr-FR" sz="1800" baseline="0" noProof="0" dirty="0" smtClean="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7335729986876639"/>
                      <c:h val="6.4387423547400596E-2"/>
                    </c:manualLayout>
                  </c15:layout>
                  <c15:dlblFieldTable/>
                  <c15:showDataLabelsRange val="0"/>
                </c:ext>
                <c:ext xmlns:c16="http://schemas.microsoft.com/office/drawing/2014/chart" uri="{C3380CC4-5D6E-409C-BE32-E72D297353CC}">
                  <c16:uniqueId val="{00000005-41E1-4E8D-B988-94F5DAB2EF23}"/>
                </c:ext>
              </c:extLst>
            </c:dLbl>
            <c:dLbl>
              <c:idx val="3"/>
              <c:tx>
                <c:rich>
                  <a:bodyPr rot="0" spcFirstLastPara="1" vertOverflow="ellipsis" vert="horz" wrap="square" lIns="38100" tIns="19050" rIns="38100" bIns="19050" anchor="ctr" anchorCtr="1">
                    <a:spAutoFit/>
                  </a:bodyPr>
                  <a:lstStyle/>
                  <a:p>
                    <a:pPr>
                      <a:defRPr lang="fr-FR" sz="1330" b="1" i="0" u="none" strike="noStrike" kern="1200" spc="0" baseline="0" noProof="0">
                        <a:solidFill>
                          <a:schemeClr val="accent6"/>
                        </a:solidFill>
                        <a:latin typeface="+mn-lt"/>
                        <a:ea typeface="+mn-ea"/>
                        <a:cs typeface="+mn-cs"/>
                      </a:defRPr>
                    </a:pPr>
                    <a:r>
                      <a:rPr lang="en-US" sz="1800" noProof="0" dirty="0" smtClean="0"/>
                      <a:t>Asie-Pacifique</a:t>
                    </a:r>
                    <a:r>
                      <a:rPr lang="en-US" sz="1800" baseline="0" noProof="0" dirty="0"/>
                      <a:t>
</a:t>
                    </a:r>
                    <a:fld id="{DC3C21F7-2150-45DF-A3E9-CDE96CDDB8E3}" type="PERCENTAGE">
                      <a:rPr lang="en-US" sz="1800" baseline="0" noProof="0"/>
                      <a:pPr>
                        <a:defRPr lang="fr-FR" sz="1330" b="1" i="0" u="none" strike="noStrike" kern="1200" spc="0" baseline="0" noProof="0">
                          <a:solidFill>
                            <a:schemeClr val="accent6"/>
                          </a:solidFill>
                          <a:latin typeface="+mn-lt"/>
                          <a:ea typeface="+mn-ea"/>
                          <a:cs typeface="+mn-cs"/>
                        </a:defRPr>
                      </a:pPr>
                      <a:t>[PERCENTAGE]</a:t>
                    </a:fld>
                    <a:endParaRPr lang="en-US" sz="1800" baseline="0" noProof="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41E1-4E8D-B988-94F5DAB2EF23}"/>
                </c:ext>
              </c:extLst>
            </c:dLbl>
            <c:dLbl>
              <c:idx val="4"/>
              <c:tx>
                <c:rich>
                  <a:bodyPr rot="0" spcFirstLastPara="1" vertOverflow="ellipsis" vert="horz" wrap="square" lIns="38100" tIns="19050" rIns="38100" bIns="19050" anchor="ctr" anchorCtr="1">
                    <a:spAutoFit/>
                  </a:bodyPr>
                  <a:lstStyle/>
                  <a:p>
                    <a:pPr>
                      <a:defRPr lang="fr-FR" sz="1330" b="1" i="0" u="none" strike="noStrike" kern="1200" spc="0" baseline="0" noProof="0">
                        <a:solidFill>
                          <a:schemeClr val="accent6"/>
                        </a:solidFill>
                        <a:latin typeface="+mn-lt"/>
                        <a:ea typeface="+mn-ea"/>
                        <a:cs typeface="+mn-cs"/>
                      </a:defRPr>
                    </a:pPr>
                    <a:r>
                      <a:rPr lang="en-US" sz="1800" baseline="0" noProof="0" dirty="0" smtClean="0"/>
                      <a:t>Afrique</a:t>
                    </a:r>
                    <a:r>
                      <a:rPr lang="en-US" sz="1800" baseline="0" noProof="0" dirty="0"/>
                      <a:t>
</a:t>
                    </a:r>
                    <a:fld id="{3519B9EA-E2A1-4469-915D-50016C49AC56}" type="PERCENTAGE">
                      <a:rPr lang="en-US" sz="1800" baseline="0" noProof="0"/>
                      <a:pPr>
                        <a:defRPr lang="fr-FR" sz="1330" b="1" i="0" u="none" strike="noStrike" kern="1200" spc="0" baseline="0" noProof="0">
                          <a:solidFill>
                            <a:schemeClr val="accent6"/>
                          </a:solidFill>
                          <a:latin typeface="+mn-lt"/>
                          <a:ea typeface="+mn-ea"/>
                          <a:cs typeface="+mn-cs"/>
                        </a:defRPr>
                      </a:pPr>
                      <a:t>[PERCENTAGE]</a:t>
                    </a:fld>
                    <a:endParaRPr lang="en-US" sz="1800" baseline="0" noProof="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8-D805-4394-9372-0A376F057C86}"/>
                </c:ext>
              </c:extLst>
            </c:dLbl>
            <c:dLbl>
              <c:idx val="5"/>
              <c:layout>
                <c:manualLayout>
                  <c:x val="0.16874999999999996"/>
                  <c:y val="-2.1502199517204834E-2"/>
                </c:manualLayout>
              </c:layout>
              <c:tx>
                <c:rich>
                  <a:bodyPr rot="0" spcFirstLastPara="1" vertOverflow="ellipsis" vert="horz" wrap="square" lIns="38100" tIns="19050" rIns="38100" bIns="19050" anchor="ctr" anchorCtr="1">
                    <a:noAutofit/>
                  </a:bodyPr>
                  <a:lstStyle/>
                  <a:p>
                    <a:pPr>
                      <a:defRPr lang="fr-FR" sz="1330" b="1" i="0" u="none" strike="noStrike" kern="1200" spc="0" baseline="0" noProof="0">
                        <a:solidFill>
                          <a:schemeClr val="accent6"/>
                        </a:solidFill>
                        <a:latin typeface="+mn-lt"/>
                        <a:ea typeface="+mn-ea"/>
                        <a:cs typeface="+mn-cs"/>
                      </a:defRPr>
                    </a:pPr>
                    <a:r>
                      <a:rPr lang="en-US" sz="1800" baseline="0" noProof="0" dirty="0" err="1" smtClean="0"/>
                      <a:t>Etats</a:t>
                    </a:r>
                    <a:r>
                      <a:rPr lang="en-US" sz="1800" baseline="0" noProof="0" dirty="0" smtClean="0"/>
                      <a:t> </a:t>
                    </a:r>
                    <a:r>
                      <a:rPr lang="en-US" sz="1800" baseline="0" noProof="0" dirty="0" err="1" smtClean="0"/>
                      <a:t>arabes</a:t>
                    </a:r>
                    <a:r>
                      <a:rPr lang="en-US" sz="1800" baseline="0" noProof="0" dirty="0"/>
                      <a:t> </a:t>
                    </a:r>
                    <a:fld id="{BD116E62-1D6D-4653-A3C8-7B1D085DF8AC}" type="PERCENTAGE">
                      <a:rPr lang="en-US" sz="1800" baseline="0" noProof="0" smtClean="0"/>
                      <a:pPr>
                        <a:defRPr lang="fr-FR" sz="1330" b="1" i="0" u="none" strike="noStrike" kern="1200" spc="0" baseline="0" noProof="0">
                          <a:solidFill>
                            <a:schemeClr val="accent6"/>
                          </a:solidFill>
                          <a:latin typeface="+mn-lt"/>
                          <a:ea typeface="+mn-ea"/>
                          <a:cs typeface="+mn-cs"/>
                        </a:defRPr>
                      </a:pPr>
                      <a:t>[PERCENTAGE]</a:t>
                    </a:fld>
                    <a:endParaRPr lang="en-US" sz="1800" baseline="0" noProof="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59932299868766392"/>
                      <c:h val="8.8219226323773742E-2"/>
                    </c:manualLayout>
                  </c15:layout>
                  <c15:dlblFieldTable/>
                  <c15:showDataLabelsRange val="0"/>
                </c:ext>
                <c:ext xmlns:c16="http://schemas.microsoft.com/office/drawing/2014/chart" uri="{C3380CC4-5D6E-409C-BE32-E72D297353CC}">
                  <c16:uniqueId val="{00000009-D805-4394-9372-0A376F057C8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Groupe I</c:v>
                </c:pt>
                <c:pt idx="1">
                  <c:v>Groupe II</c:v>
                </c:pt>
                <c:pt idx="2">
                  <c:v>Groupe III</c:v>
                </c:pt>
                <c:pt idx="3">
                  <c:v>Groupe IV</c:v>
                </c:pt>
                <c:pt idx="4">
                  <c:v>Groupe V (a)</c:v>
                </c:pt>
                <c:pt idx="5">
                  <c:v>Groupe V (b)</c:v>
                </c:pt>
              </c:strCache>
            </c:strRef>
          </c:cat>
          <c:val>
            <c:numRef>
              <c:f>Sheet1!$B$2:$B$7</c:f>
              <c:numCache>
                <c:formatCode>General</c:formatCode>
                <c:ptCount val="6"/>
                <c:pt idx="0">
                  <c:v>95</c:v>
                </c:pt>
                <c:pt idx="1">
                  <c:v>16</c:v>
                </c:pt>
                <c:pt idx="2">
                  <c:v>45</c:v>
                </c:pt>
                <c:pt idx="3">
                  <c:v>36</c:v>
                </c:pt>
                <c:pt idx="4">
                  <c:v>54</c:v>
                </c:pt>
                <c:pt idx="5">
                  <c:v>10</c:v>
                </c:pt>
              </c:numCache>
            </c:numRef>
          </c:val>
          <c:extLst xmlns:c16r2="http://schemas.microsoft.com/office/drawing/2015/06/chart">
            <c:ext xmlns:c16="http://schemas.microsoft.com/office/drawing/2014/chart" uri="{C3380CC4-5D6E-409C-BE32-E72D297353CC}">
              <c16:uniqueId val="{00000000-0F58-4CB1-A190-D18A328AB3F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773-4459-A6D5-A7CBE52A657E}"/>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773-4459-A6D5-A7CBE52A657E}"/>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773-4459-A6D5-A7CBE52A657E}"/>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773-4459-A6D5-A7CBE52A657E}"/>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AB36-4F73-B51D-3EF99C9C1CF4}"/>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AB36-4F73-B51D-3EF99C9C1CF4}"/>
              </c:ext>
            </c:extLst>
          </c:dPt>
          <c:dLbls>
            <c:dLbl>
              <c:idx val="0"/>
              <c:tx>
                <c:rich>
                  <a:bodyPr/>
                  <a:lstStyle/>
                  <a:p>
                    <a:r>
                      <a:rPr lang="fr-FR" sz="1800" noProof="0" dirty="0" smtClean="0"/>
                      <a:t>Western Europe occidentale</a:t>
                    </a:r>
                    <a:r>
                      <a:rPr lang="fr-FR" sz="1800" baseline="0" noProof="0" dirty="0" smtClean="0"/>
                      <a:t> et Amérique du Nord</a:t>
                    </a:r>
                    <a:r>
                      <a:rPr lang="fr-FR" sz="1800" baseline="0" noProof="0" dirty="0"/>
                      <a:t>
</a:t>
                    </a:r>
                    <a:fld id="{F1ABAB8D-AB0B-4720-81E2-A4EA7955D31F}" type="PERCENTAGE">
                      <a:rPr lang="fr-FR" sz="1800" baseline="0" noProof="0"/>
                      <a:pPr/>
                      <a:t>[PERCENTAGE]</a:t>
                    </a:fld>
                    <a:endParaRPr lang="fr-FR" sz="1800" baseline="0" noProof="0" dirty="0"/>
                  </a:p>
                </c:rich>
              </c:tx>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A773-4459-A6D5-A7CBE52A657E}"/>
                </c:ext>
              </c:extLst>
            </c:dLbl>
            <c:dLbl>
              <c:idx val="1"/>
              <c:layout>
                <c:manualLayout>
                  <c:x val="0"/>
                  <c:y val="0.10199242891579667"/>
                </c:manualLayout>
              </c:layout>
              <c:tx>
                <c:rich>
                  <a:bodyPr/>
                  <a:lstStyle/>
                  <a:p>
                    <a:r>
                      <a:rPr lang="en-US" sz="1800" baseline="0" noProof="0" dirty="0" smtClean="0"/>
                      <a:t>Europe de l’Est</a:t>
                    </a:r>
                    <a:r>
                      <a:rPr lang="en-US" sz="1800" baseline="0" noProof="0" dirty="0"/>
                      <a:t>
</a:t>
                    </a:r>
                    <a:fld id="{5739931B-5FB3-4E31-8FDF-41152FDB004E}" type="PERCENTAGE">
                      <a:rPr lang="en-US" sz="1800" baseline="0" noProof="0"/>
                      <a:pPr/>
                      <a:t>[PERCENTAGE]</a:t>
                    </a:fld>
                    <a:endParaRPr lang="en-US" sz="1800" baseline="0" noProof="0" dirty="0"/>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A773-4459-A6D5-A7CBE52A657E}"/>
                </c:ext>
              </c:extLst>
            </c:dLbl>
            <c:dLbl>
              <c:idx val="2"/>
              <c:layout>
                <c:manualLayout>
                  <c:x val="-1.5625000000000383E-3"/>
                  <c:y val="1.1859584757650787E-2"/>
                </c:manualLayout>
              </c:layout>
              <c:tx>
                <c:rich>
                  <a:bodyPr rot="0" spcFirstLastPara="1" vertOverflow="ellipsis" vert="horz" wrap="square" lIns="38100" tIns="19050" rIns="38100" bIns="19050" anchor="ctr" anchorCtr="1">
                    <a:noAutofit/>
                  </a:bodyPr>
                  <a:lstStyle/>
                  <a:p>
                    <a:pPr>
                      <a:defRPr lang="fr-FR" sz="1330" b="1" i="0" u="none" strike="noStrike" kern="1200" spc="0" baseline="0" noProof="0">
                        <a:solidFill>
                          <a:schemeClr val="accent6"/>
                        </a:solidFill>
                        <a:latin typeface="+mn-lt"/>
                        <a:ea typeface="+mn-ea"/>
                        <a:cs typeface="+mn-cs"/>
                      </a:defRPr>
                    </a:pPr>
                    <a:r>
                      <a:rPr lang="fr-FR" sz="1800" baseline="0" noProof="0" dirty="0" smtClean="0"/>
                      <a:t>Amérique latine et Caraïbes </a:t>
                    </a:r>
                    <a:fld id="{73FC08BC-567A-4666-8CA8-9CB19214D208}" type="PERCENTAGE">
                      <a:rPr lang="fr-FR" sz="1800" baseline="0" noProof="0" smtClean="0"/>
                      <a:pPr>
                        <a:defRPr lang="fr-FR" sz="1330" b="1" i="0" u="none" strike="noStrike" kern="1200" spc="0" baseline="0" noProof="0">
                          <a:solidFill>
                            <a:schemeClr val="accent6"/>
                          </a:solidFill>
                          <a:latin typeface="+mn-lt"/>
                          <a:ea typeface="+mn-ea"/>
                          <a:cs typeface="+mn-cs"/>
                        </a:defRPr>
                      </a:pPr>
                      <a:t>[PERCENTAGE]</a:t>
                    </a:fld>
                    <a:endParaRPr lang="fr-FR" sz="1800" baseline="0" noProof="0" dirty="0" smtClean="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69593356299212594"/>
                      <c:h val="8.2720697067171375E-2"/>
                    </c:manualLayout>
                  </c15:layout>
                  <c15:dlblFieldTable/>
                  <c15:showDataLabelsRange val="0"/>
                </c:ext>
                <c:ext xmlns:c16="http://schemas.microsoft.com/office/drawing/2014/chart" uri="{C3380CC4-5D6E-409C-BE32-E72D297353CC}">
                  <c16:uniqueId val="{00000005-A773-4459-A6D5-A7CBE52A657E}"/>
                </c:ext>
              </c:extLst>
            </c:dLbl>
            <c:dLbl>
              <c:idx val="3"/>
              <c:tx>
                <c:rich>
                  <a:bodyPr/>
                  <a:lstStyle/>
                  <a:p>
                    <a:r>
                      <a:rPr lang="en-US" sz="1800" noProof="0" smtClean="0"/>
                      <a:t>Asie-</a:t>
                    </a:r>
                    <a:r>
                      <a:rPr lang="en-US" sz="1800" baseline="0" noProof="0" smtClean="0"/>
                      <a:t>Pacifique</a:t>
                    </a:r>
                    <a:r>
                      <a:rPr lang="en-US" sz="1800" baseline="0" noProof="0"/>
                      <a:t>
</a:t>
                    </a:r>
                    <a:fld id="{6CDDE3FC-2B00-45AE-B726-15EECCABFA01}" type="PERCENTAGE">
                      <a:rPr lang="en-US" sz="1800" baseline="0" noProof="0"/>
                      <a:pPr/>
                      <a:t>[PERCENTAGE]</a:t>
                    </a:fld>
                    <a:endParaRPr lang="en-US" sz="1800" baseline="0" noProof="0"/>
                  </a:p>
                </c:rich>
              </c:tx>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A773-4459-A6D5-A7CBE52A657E}"/>
                </c:ext>
              </c:extLst>
            </c:dLbl>
            <c:dLbl>
              <c:idx val="4"/>
              <c:tx>
                <c:rich>
                  <a:bodyPr/>
                  <a:lstStyle/>
                  <a:p>
                    <a:r>
                      <a:rPr lang="en-US" sz="1800" noProof="0" smtClean="0"/>
                      <a:t>Afrique</a:t>
                    </a:r>
                    <a:r>
                      <a:rPr lang="en-US" sz="1800" baseline="0" noProof="0"/>
                      <a:t>
</a:t>
                    </a:r>
                    <a:fld id="{C61C104A-515F-4964-B2C3-59866541A121}" type="PERCENTAGE">
                      <a:rPr lang="en-US" sz="1800" baseline="0" noProof="0"/>
                      <a:pPr/>
                      <a:t>[PERCENTAGE]</a:t>
                    </a:fld>
                    <a:endParaRPr lang="en-US" sz="1800" baseline="0" noProof="0"/>
                  </a:p>
                </c:rich>
              </c:tx>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8-AB36-4F73-B51D-3EF99C9C1CF4}"/>
                </c:ext>
              </c:extLst>
            </c:dLbl>
            <c:dLbl>
              <c:idx val="5"/>
              <c:layout>
                <c:manualLayout>
                  <c:x val="-3.1250000000000513E-3"/>
                  <c:y val="-3.9136629700247602E-2"/>
                </c:manualLayout>
              </c:layout>
              <c:tx>
                <c:rich>
                  <a:bodyPr rot="0" spcFirstLastPara="1" vertOverflow="ellipsis" vert="horz" wrap="square" lIns="38100" tIns="19050" rIns="38100" bIns="19050" anchor="ctr" anchorCtr="1">
                    <a:noAutofit/>
                  </a:bodyPr>
                  <a:lstStyle/>
                  <a:p>
                    <a:pPr>
                      <a:defRPr lang="fr-FR" sz="1330" b="1" i="0" u="none" strike="noStrike" kern="1200" spc="0" baseline="0" noProof="0">
                        <a:solidFill>
                          <a:schemeClr val="accent6"/>
                        </a:solidFill>
                        <a:latin typeface="+mn-lt"/>
                        <a:ea typeface="+mn-ea"/>
                        <a:cs typeface="+mn-cs"/>
                      </a:defRPr>
                    </a:pPr>
                    <a:r>
                      <a:rPr lang="en-US" sz="1800" baseline="0" noProof="0" dirty="0" err="1" smtClean="0"/>
                      <a:t>Etats</a:t>
                    </a:r>
                    <a:r>
                      <a:rPr lang="en-US" sz="1800" baseline="0" noProof="0" dirty="0" smtClean="0"/>
                      <a:t> </a:t>
                    </a:r>
                    <a:r>
                      <a:rPr lang="en-US" sz="1800" baseline="0" noProof="0" dirty="0" err="1" smtClean="0"/>
                      <a:t>arabes</a:t>
                    </a:r>
                    <a:r>
                      <a:rPr lang="en-US" sz="1800" baseline="0" noProof="0" dirty="0" smtClean="0"/>
                      <a:t> </a:t>
                    </a:r>
                    <a:fld id="{B2A20A2F-11C2-44B9-B0E5-8261C3632FE1}" type="PERCENTAGE">
                      <a:rPr lang="en-US" sz="1800" baseline="0" noProof="0" smtClean="0"/>
                      <a:pPr>
                        <a:defRPr lang="fr-FR" sz="1330" b="1" i="0" u="none" strike="noStrike" kern="1200" spc="0" baseline="0" noProof="0">
                          <a:solidFill>
                            <a:schemeClr val="accent6"/>
                          </a:solidFill>
                          <a:latin typeface="+mn-lt"/>
                          <a:ea typeface="+mn-ea"/>
                          <a:cs typeface="+mn-cs"/>
                        </a:defRPr>
                      </a:pPr>
                      <a:t>[PERCENTAGE]</a:t>
                    </a:fld>
                    <a:endParaRPr lang="en-US" sz="1800" baseline="0" noProof="0" dirty="0" smtClean="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5973966535433068"/>
                      <c:h val="8.5211209866278032E-2"/>
                    </c:manualLayout>
                  </c15:layout>
                  <c15:dlblFieldTable/>
                  <c15:showDataLabelsRange val="0"/>
                </c:ext>
                <c:ext xmlns:c16="http://schemas.microsoft.com/office/drawing/2014/chart" uri="{C3380CC4-5D6E-409C-BE32-E72D297353CC}">
                  <c16:uniqueId val="{00000009-AB36-4F73-B51D-3EF99C9C1CF4}"/>
                </c:ext>
              </c:extLst>
            </c:dLbl>
            <c:spPr>
              <a:noFill/>
              <a:ln>
                <a:noFill/>
              </a:ln>
              <a:effectLst/>
            </c:spPr>
            <c:txPr>
              <a:bodyPr rot="0" spcFirstLastPara="1" vertOverflow="ellipsis" vert="horz" wrap="square" lIns="38100" tIns="19050" rIns="38100" bIns="19050" anchor="ctr" anchorCtr="1">
                <a:spAutoFit/>
              </a:bodyPr>
              <a:lstStyle/>
              <a:p>
                <a:pPr>
                  <a:defRPr lang="fr-FR" sz="1330" b="1" i="0" u="none" strike="noStrike" kern="1200" spc="0" baseline="0" noProof="0">
                    <a:solidFill>
                      <a:schemeClr val="accent6"/>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Groupe I</c:v>
                </c:pt>
                <c:pt idx="1">
                  <c:v>Groupe II</c:v>
                </c:pt>
                <c:pt idx="2">
                  <c:v>Groupe III</c:v>
                </c:pt>
                <c:pt idx="3">
                  <c:v>Groupe IV</c:v>
                </c:pt>
                <c:pt idx="4">
                  <c:v>Groupe V (a)</c:v>
                </c:pt>
                <c:pt idx="5">
                  <c:v>Group V (b)</c:v>
                </c:pt>
              </c:strCache>
            </c:strRef>
          </c:cat>
          <c:val>
            <c:numRef>
              <c:f>Sheet1!$B$2:$B$7</c:f>
              <c:numCache>
                <c:formatCode>General</c:formatCode>
                <c:ptCount val="6"/>
                <c:pt idx="0">
                  <c:v>65</c:v>
                </c:pt>
                <c:pt idx="1">
                  <c:v>18</c:v>
                </c:pt>
                <c:pt idx="2">
                  <c:v>48</c:v>
                </c:pt>
                <c:pt idx="3">
                  <c:v>39</c:v>
                </c:pt>
                <c:pt idx="4">
                  <c:v>59</c:v>
                </c:pt>
                <c:pt idx="5">
                  <c:v>11</c:v>
                </c:pt>
              </c:numCache>
            </c:numRef>
          </c:val>
          <c:extLst xmlns:c16r2="http://schemas.microsoft.com/office/drawing/2015/06/chart">
            <c:ext xmlns:c16="http://schemas.microsoft.com/office/drawing/2014/chart" uri="{C3380CC4-5D6E-409C-BE32-E72D297353CC}">
              <c16:uniqueId val="{00000000-571C-4DF3-A656-DF3BE496769D}"/>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70D3-4F4D-8F52-B9F8B1A64EB3}"/>
              </c:ext>
            </c:extLst>
          </c:dPt>
          <c:dPt>
            <c:idx val="1"/>
            <c:invertIfNegative val="0"/>
            <c:bubble3D val="0"/>
            <c:extLst xmlns:c16r2="http://schemas.microsoft.com/office/drawing/2015/06/chart">
              <c:ext xmlns:c16="http://schemas.microsoft.com/office/drawing/2014/chart" uri="{C3380CC4-5D6E-409C-BE32-E72D297353CC}">
                <c16:uniqueId val="{00000003-70D3-4F4D-8F52-B9F8B1A64EB3}"/>
              </c:ext>
            </c:extLst>
          </c:dPt>
          <c:dPt>
            <c:idx val="2"/>
            <c:invertIfNegative val="0"/>
            <c:bubble3D val="0"/>
            <c:extLst xmlns:c16r2="http://schemas.microsoft.com/office/drawing/2015/06/chart">
              <c:ext xmlns:c16="http://schemas.microsoft.com/office/drawing/2014/chart" uri="{C3380CC4-5D6E-409C-BE32-E72D297353CC}">
                <c16:uniqueId val="{00000005-70D3-4F4D-8F52-B9F8B1A64EB3}"/>
              </c:ext>
            </c:extLst>
          </c:dPt>
          <c:dPt>
            <c:idx val="3"/>
            <c:invertIfNegative val="0"/>
            <c:bubble3D val="0"/>
            <c:extLst xmlns:c16r2="http://schemas.microsoft.com/office/drawing/2015/06/chart">
              <c:ext xmlns:c16="http://schemas.microsoft.com/office/drawing/2014/chart" uri="{C3380CC4-5D6E-409C-BE32-E72D297353CC}">
                <c16:uniqueId val="{00000007-70D3-4F4D-8F52-B9F8B1A64EB3}"/>
              </c:ext>
            </c:extLst>
          </c:dPt>
          <c:dPt>
            <c:idx val="4"/>
            <c:invertIfNegative val="0"/>
            <c:bubble3D val="0"/>
            <c:extLst xmlns:c16r2="http://schemas.microsoft.com/office/drawing/2015/06/chart">
              <c:ext xmlns:c16="http://schemas.microsoft.com/office/drawing/2014/chart" uri="{C3380CC4-5D6E-409C-BE32-E72D297353CC}">
                <c16:uniqueId val="{00000009-70D3-4F4D-8F52-B9F8B1A64EB3}"/>
              </c:ext>
            </c:extLst>
          </c:dPt>
          <c:dPt>
            <c:idx val="5"/>
            <c:invertIfNegative val="0"/>
            <c:bubble3D val="0"/>
            <c:extLst xmlns:c16r2="http://schemas.microsoft.com/office/drawing/2015/06/chart">
              <c:ext xmlns:c16="http://schemas.microsoft.com/office/drawing/2014/chart" uri="{C3380CC4-5D6E-409C-BE32-E72D297353CC}">
                <c16:uniqueId val="{0000000B-70D3-4F4D-8F52-B9F8B1A64EB3}"/>
              </c:ext>
            </c:extLst>
          </c:dPt>
          <c:dPt>
            <c:idx val="6"/>
            <c:invertIfNegative val="0"/>
            <c:bubble3D val="0"/>
            <c:extLst xmlns:c16r2="http://schemas.microsoft.com/office/drawing/2015/06/chart">
              <c:ext xmlns:c16="http://schemas.microsoft.com/office/drawing/2014/chart" uri="{C3380CC4-5D6E-409C-BE32-E72D297353CC}">
                <c16:uniqueId val="{0000000D-70D3-4F4D-8F52-B9F8B1A64EB3}"/>
              </c:ext>
            </c:extLst>
          </c:dPt>
          <c:dPt>
            <c:idx val="7"/>
            <c:invertIfNegative val="0"/>
            <c:bubble3D val="0"/>
            <c:extLst xmlns:c16r2="http://schemas.microsoft.com/office/drawing/2015/06/chart">
              <c:ext xmlns:c16="http://schemas.microsoft.com/office/drawing/2014/chart" uri="{C3380CC4-5D6E-409C-BE32-E72D297353CC}">
                <c16:uniqueId val="{0000000F-70D3-4F4D-8F52-B9F8B1A64EB3}"/>
              </c:ext>
            </c:extLst>
          </c:dPt>
          <c:dPt>
            <c:idx val="8"/>
            <c:invertIfNegative val="0"/>
            <c:bubble3D val="0"/>
            <c:extLst xmlns:c16r2="http://schemas.microsoft.com/office/drawing/2015/06/chart">
              <c:ext xmlns:c16="http://schemas.microsoft.com/office/drawing/2014/chart" uri="{C3380CC4-5D6E-409C-BE32-E72D297353CC}">
                <c16:uniqueId val="{00000011-70D3-4F4D-8F52-B9F8B1A64EB3}"/>
              </c:ext>
            </c:extLst>
          </c:dPt>
          <c:dPt>
            <c:idx val="9"/>
            <c:invertIfNegative val="0"/>
            <c:bubble3D val="0"/>
            <c:extLst xmlns:c16r2="http://schemas.microsoft.com/office/drawing/2015/06/chart">
              <c:ext xmlns:c16="http://schemas.microsoft.com/office/drawing/2014/chart" uri="{C3380CC4-5D6E-409C-BE32-E72D297353CC}">
                <c16:uniqueId val="{00000013-70D3-4F4D-8F52-B9F8B1A64EB3}"/>
              </c:ext>
            </c:extLst>
          </c:dPt>
          <c:dPt>
            <c:idx val="10"/>
            <c:invertIfNegative val="0"/>
            <c:bubble3D val="0"/>
            <c:extLst xmlns:c16r2="http://schemas.microsoft.com/office/drawing/2015/06/chart">
              <c:ext xmlns:c16="http://schemas.microsoft.com/office/drawing/2014/chart" uri="{C3380CC4-5D6E-409C-BE32-E72D297353CC}">
                <c16:uniqueId val="{00000015-70D3-4F4D-8F52-B9F8B1A64EB3}"/>
              </c:ext>
            </c:extLst>
          </c:dPt>
          <c:dPt>
            <c:idx val="11"/>
            <c:invertIfNegative val="0"/>
            <c:bubble3D val="0"/>
            <c:extLst xmlns:c16r2="http://schemas.microsoft.com/office/drawing/2015/06/chart">
              <c:ext xmlns:c16="http://schemas.microsoft.com/office/drawing/2014/chart" uri="{C3380CC4-5D6E-409C-BE32-E72D297353CC}">
                <c16:uniqueId val="{00000017-70D3-4F4D-8F52-B9F8B1A64EB3}"/>
              </c:ext>
            </c:extLst>
          </c:dPt>
          <c:cat>
            <c:strRef>
              <c:f>Sheet1!$A$2:$A$13</c:f>
              <c:strCache>
                <c:ptCount val="12"/>
                <c:pt idx="0">
                  <c:v>Enseignement/formation</c:v>
                </c:pt>
                <c:pt idx="1">
                  <c:v>Intérêt pour le PCI</c:v>
                </c:pt>
                <c:pt idx="2">
                  <c:v>Développement professionnel </c:v>
                </c:pt>
                <c:pt idx="3">
                  <c:v>Recherche</c:v>
                </c:pt>
                <c:pt idx="4">
                  <c:v>Matériaux de référence  </c:v>
                </c:pt>
                <c:pt idx="5">
                  <c:v>Projets</c:v>
                </c:pt>
                <c:pt idx="6">
                  <c:v>Lien avec des études universitaires</c:v>
                </c:pt>
                <c:pt idx="7">
                  <c:v>Utilisation pour l'enseignenent</c:v>
                </c:pt>
                <c:pt idx="8">
                  <c:v>Elaboration d'inventaires</c:v>
                </c:pt>
                <c:pt idx="9">
                  <c:v>Matériaux de référence (gouvernements)</c:v>
                </c:pt>
                <c:pt idx="10">
                  <c:v>Préparation de candidatures</c:v>
                </c:pt>
                <c:pt idx="11">
                  <c:v>Autres</c:v>
                </c:pt>
              </c:strCache>
            </c:strRef>
          </c:cat>
          <c:val>
            <c:numRef>
              <c:f>Sheet1!$B$2:$B$13</c:f>
              <c:numCache>
                <c:formatCode>General</c:formatCode>
                <c:ptCount val="12"/>
                <c:pt idx="0">
                  <c:v>50</c:v>
                </c:pt>
                <c:pt idx="1">
                  <c:v>48</c:v>
                </c:pt>
                <c:pt idx="2">
                  <c:v>36</c:v>
                </c:pt>
                <c:pt idx="3">
                  <c:v>24</c:v>
                </c:pt>
                <c:pt idx="4">
                  <c:v>22</c:v>
                </c:pt>
                <c:pt idx="5">
                  <c:v>20</c:v>
                </c:pt>
                <c:pt idx="6">
                  <c:v>14</c:v>
                </c:pt>
                <c:pt idx="7">
                  <c:v>13</c:v>
                </c:pt>
                <c:pt idx="8">
                  <c:v>9</c:v>
                </c:pt>
                <c:pt idx="9">
                  <c:v>6</c:v>
                </c:pt>
                <c:pt idx="10">
                  <c:v>2</c:v>
                </c:pt>
                <c:pt idx="11">
                  <c:v>14</c:v>
                </c:pt>
              </c:numCache>
            </c:numRef>
          </c:val>
          <c:extLst xmlns:c16r2="http://schemas.microsoft.com/office/drawing/2015/06/chart">
            <c:ext xmlns:c16="http://schemas.microsoft.com/office/drawing/2014/chart" uri="{C3380CC4-5D6E-409C-BE32-E72D297353CC}">
              <c16:uniqueId val="{00000000-612C-417B-BC51-A7800EEA5162}"/>
            </c:ext>
          </c:extLst>
        </c:ser>
        <c:dLbls>
          <c:showLegendKey val="0"/>
          <c:showVal val="0"/>
          <c:showCatName val="0"/>
          <c:showSerName val="0"/>
          <c:showPercent val="0"/>
          <c:showBubbleSize val="0"/>
        </c:dLbls>
        <c:gapWidth val="100"/>
        <c:overlap val="-24"/>
        <c:axId val="51000832"/>
        <c:axId val="84428480"/>
      </c:barChart>
      <c:catAx>
        <c:axId val="5100083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r-FR"/>
          </a:p>
        </c:txPr>
        <c:crossAx val="84428480"/>
        <c:crosses val="autoZero"/>
        <c:auto val="1"/>
        <c:lblAlgn val="ctr"/>
        <c:lblOffset val="100"/>
        <c:noMultiLvlLbl val="0"/>
      </c:catAx>
      <c:valAx>
        <c:axId val="8442848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r-FR"/>
          </a:p>
        </c:txPr>
        <c:crossAx val="51000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0.8795</cdr:x>
      <cdr:y>0.80612</cdr:y>
    </cdr:from>
    <cdr:to>
      <cdr:x>0.99059</cdr:x>
      <cdr:y>0.94698</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121345" y="4488471"/>
          <a:ext cx="1278430" cy="78430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6D184-8EE2-486F-89E4-5C3A1F0006A8}" type="datetimeFigureOut">
              <a:rPr lang="fr-FR" smtClean="0"/>
              <a:t>09/03/2017</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AA02D-3C49-4224-8EF5-A5B3386EA849}" type="slidenum">
              <a:rPr lang="fr-FR" smtClean="0"/>
              <a:t>‹#›</a:t>
            </a:fld>
            <a:endParaRPr lang="fr-FR"/>
          </a:p>
        </p:txBody>
      </p:sp>
    </p:spTree>
    <p:extLst>
      <p:ext uri="{BB962C8B-B14F-4D97-AF65-F5344CB8AC3E}">
        <p14:creationId xmlns:p14="http://schemas.microsoft.com/office/powerpoint/2010/main" val="47608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nesco.org/culture/ich/en/9com-november-2014-00574" TargetMode="External"/><Relationship Id="rId7" Type="http://schemas.openxmlformats.org/officeDocument/2006/relationships/hyperlink" Target="http://www.unesco.org/culture/ich/en/ethics-and-ich-0086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unesco.org/culture/ich/doc/src/Global_capacity-building_programme-EN.pdf" TargetMode="External"/><Relationship Id="rId5" Type="http://schemas.openxmlformats.org/officeDocument/2006/relationships/hyperlink" Target="http://www.undp.org/content/undp/en/home/sustainable-development-goals/goal-5-gender-equality.html" TargetMode="External"/><Relationship Id="rId4" Type="http://schemas.openxmlformats.org/officeDocument/2006/relationships/hyperlink" Target="http://www.unesco.org/culture/ich/doc/src/ICH-Operational_Directives-6.GA-PDF-EN.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a:t>
            </a:fld>
            <a:endParaRPr lang="fr-FR"/>
          </a:p>
        </p:txBody>
      </p:sp>
    </p:spTree>
    <p:extLst>
      <p:ext uri="{BB962C8B-B14F-4D97-AF65-F5344CB8AC3E}">
        <p14:creationId xmlns:p14="http://schemas.microsoft.com/office/powerpoint/2010/main" val="3768226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Font typeface="Arial" charset="0"/>
              <a:buNone/>
              <a:defRPr/>
            </a:pPr>
            <a:r>
              <a:rPr lang="en-US" altLang="fr-FR" sz="2400" b="1" dirty="0" smtClean="0">
                <a:latin typeface="Aharoni" panose="02010803020104030203" pitchFamily="2" charset="-79"/>
                <a:cs typeface="Aharoni" panose="02010803020104030203" pitchFamily="2" charset="-79"/>
              </a:rPr>
              <a:t>Mock request 1: Pilot inventorying project</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Imaginary country; South-East Asia</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First province to start inventorying</a:t>
            </a:r>
          </a:p>
          <a:p>
            <a:pPr marL="0" lvl="1" indent="0" eaLnBrk="1" hangingPunct="1">
              <a:lnSpc>
                <a:spcPct val="90000"/>
              </a:lnSpc>
              <a:spcAft>
                <a:spcPts val="600"/>
              </a:spcAft>
              <a:buClr>
                <a:schemeClr val="tx1"/>
              </a:buClr>
              <a:buFont typeface="Arial" charset="0"/>
              <a:buNone/>
              <a:defRPr/>
            </a:pPr>
            <a:r>
              <a:rPr lang="en-US" altLang="fr-FR" sz="2400" b="1" dirty="0" smtClean="0">
                <a:latin typeface="Aharoni" panose="02010803020104030203" pitchFamily="2" charset="-79"/>
                <a:cs typeface="Aharoni" panose="02010803020104030203" pitchFamily="2" charset="-79"/>
              </a:rPr>
              <a:t>Mock request 2: 24-month capacity-building program</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Imaginary country; Latin America</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Planned series of workshops</a:t>
            </a:r>
          </a:p>
          <a:p>
            <a:pPr marL="0" lvl="1" indent="0" eaLnBrk="1" hangingPunct="1">
              <a:lnSpc>
                <a:spcPct val="90000"/>
              </a:lnSpc>
              <a:spcAft>
                <a:spcPts val="600"/>
              </a:spcAft>
              <a:buClr>
                <a:schemeClr val="tx1"/>
              </a:buClr>
              <a:buFont typeface="Arial" charset="0"/>
              <a:buNone/>
              <a:defRPr/>
            </a:pPr>
            <a:r>
              <a:rPr lang="en-US" altLang="fr-FR" sz="2400" b="1" dirty="0" smtClean="0">
                <a:latin typeface="Aharoni" panose="02010803020104030203" pitchFamily="2" charset="-79"/>
                <a:cs typeface="Aharoni" panose="02010803020104030203" pitchFamily="2" charset="-79"/>
              </a:rPr>
              <a:t>Mock request 3: Safeguarding an expression of ICH</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Imaginary country; Southern Africa</a:t>
            </a:r>
          </a:p>
          <a:p>
            <a:pPr lvl="1" eaLnBrk="1" hangingPunct="1">
              <a:lnSpc>
                <a:spcPct val="90000"/>
              </a:lnSpc>
              <a:spcBef>
                <a:spcPts val="600"/>
              </a:spcBef>
              <a:spcAft>
                <a:spcPts val="600"/>
              </a:spcAft>
              <a:buClr>
                <a:schemeClr val="tx1"/>
              </a:buClr>
              <a:buFont typeface="Arial" charset="0"/>
              <a:buChar char="•"/>
              <a:defRPr/>
            </a:pPr>
            <a:r>
              <a:rPr lang="en-US" altLang="fr-FR" sz="2400" dirty="0" err="1" smtClean="0">
                <a:latin typeface="Aharoni" panose="02010803020104030203" pitchFamily="2" charset="-79"/>
                <a:cs typeface="Aharoni" panose="02010803020104030203" pitchFamily="2" charset="-79"/>
              </a:rPr>
              <a:t>Satsowa</a:t>
            </a:r>
            <a:r>
              <a:rPr lang="en-US" altLang="fr-FR" sz="2400" dirty="0" smtClean="0">
                <a:latin typeface="Aharoni" panose="02010803020104030203" pitchFamily="2" charset="-79"/>
                <a:cs typeface="Aharoni" panose="02010803020104030203" pitchFamily="2" charset="-79"/>
              </a:rPr>
              <a:t>: reciprocal communal </a:t>
            </a:r>
            <a:r>
              <a:rPr lang="en-US" altLang="fr-FR" sz="2400" dirty="0" err="1" smtClean="0">
                <a:latin typeface="Aharoni" panose="02010803020104030203" pitchFamily="2" charset="-79"/>
                <a:cs typeface="Aharoni" panose="02010803020104030203" pitchFamily="2" charset="-79"/>
              </a:rPr>
              <a:t>labour</a:t>
            </a:r>
            <a:r>
              <a:rPr lang="en-US" altLang="fr-FR" sz="2400" dirty="0" smtClean="0">
                <a:latin typeface="Aharoni" panose="02010803020104030203" pitchFamily="2" charset="-79"/>
                <a:cs typeface="Aharoni" panose="02010803020104030203" pitchFamily="2" charset="-79"/>
              </a:rPr>
              <a:t> </a:t>
            </a:r>
            <a:r>
              <a:rPr lang="en-US" altLang="fr-FR" sz="2400" dirty="0" err="1" smtClean="0">
                <a:latin typeface="Aharoni" panose="02010803020104030203" pitchFamily="2" charset="-79"/>
                <a:cs typeface="Aharoni" panose="02010803020104030203" pitchFamily="2" charset="-79"/>
              </a:rPr>
              <a:t>amoung</a:t>
            </a:r>
            <a:r>
              <a:rPr lang="en-US" altLang="fr-FR" sz="2400" dirty="0" smtClean="0">
                <a:latin typeface="Aharoni" panose="02010803020104030203" pitchFamily="2" charset="-79"/>
                <a:cs typeface="Aharoni" panose="02010803020104030203" pitchFamily="2" charset="-79"/>
              </a:rPr>
              <a:t> the </a:t>
            </a:r>
            <a:r>
              <a:rPr lang="en-US" altLang="fr-FR" sz="2400" dirty="0" err="1" smtClean="0">
                <a:latin typeface="Aharoni" panose="02010803020104030203" pitchFamily="2" charset="-79"/>
                <a:cs typeface="Aharoni" panose="02010803020104030203" pitchFamily="2" charset="-79"/>
              </a:rPr>
              <a:t>Sowara</a:t>
            </a:r>
            <a:r>
              <a:rPr lang="en-US" altLang="fr-FR" sz="2400" dirty="0" smtClean="0">
                <a:latin typeface="Aharoni" panose="02010803020104030203" pitchFamily="2" charset="-79"/>
                <a:cs typeface="Aharoni" panose="02010803020104030203" pitchFamily="2" charset="-79"/>
              </a:rPr>
              <a:t> people</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17</a:t>
            </a:fld>
            <a:endParaRPr lang="fr-FR"/>
          </a:p>
        </p:txBody>
      </p:sp>
    </p:spTree>
    <p:extLst>
      <p:ext uri="{BB962C8B-B14F-4D97-AF65-F5344CB8AC3E}">
        <p14:creationId xmlns:p14="http://schemas.microsoft.com/office/powerpoint/2010/main" val="73824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that the</a:t>
            </a:r>
            <a:r>
              <a:rPr lang="en-US" baseline="0" dirty="0" smtClean="0"/>
              <a:t> numbers used for this slide and the following slides are rough. They were based on the number available at that time. At the time of the survey, most likely more people will have requested access. </a:t>
            </a:r>
          </a:p>
          <a:p>
            <a:endParaRPr lang="en-US" baseline="0" dirty="0" smtClean="0"/>
          </a:p>
          <a:p>
            <a:r>
              <a:rPr lang="en-US" baseline="0" dirty="0" smtClean="0"/>
              <a:t>The purpose of these slides is to share some rough information, </a:t>
            </a:r>
            <a:r>
              <a:rPr lang="en-US" b="1" baseline="0" dirty="0" smtClean="0"/>
              <a:t>not exact figures</a:t>
            </a:r>
            <a:r>
              <a:rPr lang="en-US" baseline="0" dirty="0" smtClean="0"/>
              <a:t>. More specific information will be shared after the completion of the survey (To be undertaken in the second half of 2017)</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20</a:t>
            </a:fld>
            <a:endParaRPr lang="fr-FR"/>
          </a:p>
        </p:txBody>
      </p:sp>
    </p:spTree>
    <p:extLst>
      <p:ext uri="{BB962C8B-B14F-4D97-AF65-F5344CB8AC3E}">
        <p14:creationId xmlns:p14="http://schemas.microsoft.com/office/powerpoint/2010/main" val="3663678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PhD and MA/MSc students</a:t>
            </a:r>
          </a:p>
          <a:p>
            <a:r>
              <a:rPr lang="en-US" dirty="0" smtClean="0"/>
              <a:t>Academic:</a:t>
            </a:r>
            <a:r>
              <a:rPr lang="en-US" baseline="0" dirty="0" smtClean="0"/>
              <a:t> Professors, researchers and lecturers</a:t>
            </a:r>
          </a:p>
          <a:p>
            <a:r>
              <a:rPr lang="en-US" baseline="0" dirty="0" smtClean="0"/>
              <a:t>Professional working in culture: Museums, Anthropologists, etc.</a:t>
            </a:r>
          </a:p>
          <a:p>
            <a:r>
              <a:rPr lang="en-US" baseline="0" dirty="0" smtClean="0"/>
              <a:t>Professional working in education: Teachers, Literacy specialists, etc.</a:t>
            </a:r>
          </a:p>
          <a:p>
            <a:r>
              <a:rPr lang="en-US" baseline="0" dirty="0" smtClean="0"/>
              <a:t>Other: Journalists, Lawyers, Doctors, Accountants etc.</a:t>
            </a:r>
          </a:p>
          <a:p>
            <a:endParaRPr lang="fr-FR" dirty="0" smtClean="0"/>
          </a:p>
          <a:p>
            <a:r>
              <a:rPr lang="fr-FR" dirty="0" smtClean="0"/>
              <a:t>Etudiants:</a:t>
            </a:r>
            <a:r>
              <a:rPr lang="fr-FR" baseline="0" dirty="0" smtClean="0"/>
              <a:t> doctorants et étudiants de MA/</a:t>
            </a:r>
            <a:r>
              <a:rPr lang="fr-FR" baseline="0" dirty="0" err="1" smtClean="0"/>
              <a:t>MSc</a:t>
            </a:r>
            <a:endParaRPr lang="fr-FR" baseline="0" dirty="0" smtClean="0"/>
          </a:p>
          <a:p>
            <a:r>
              <a:rPr lang="fr-FR" baseline="0" dirty="0" smtClean="0"/>
              <a:t>Universitaires: professeurs, chercheurs et autres</a:t>
            </a:r>
          </a:p>
          <a:p>
            <a:r>
              <a:rPr lang="fr-FR" baseline="0" dirty="0" smtClean="0"/>
              <a:t>Professionnel du monde de la culture: musées, anthropologues, etc.</a:t>
            </a:r>
          </a:p>
          <a:p>
            <a:r>
              <a:rPr lang="fr-FR" baseline="0" dirty="0" smtClean="0"/>
              <a:t>Professionnel du monde de l’éducation: professeurs, spécialistes de l’alphabétisation</a:t>
            </a:r>
          </a:p>
          <a:p>
            <a:r>
              <a:rPr lang="fr-FR" baseline="0" dirty="0" smtClean="0"/>
              <a:t>Autre: journalistes, avocats, docteurs, comptables, etc.</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21</a:t>
            </a:fld>
            <a:endParaRPr lang="fr-FR"/>
          </a:p>
        </p:txBody>
      </p:sp>
    </p:spTree>
    <p:extLst>
      <p:ext uri="{BB962C8B-B14F-4D97-AF65-F5344CB8AC3E}">
        <p14:creationId xmlns:p14="http://schemas.microsoft.com/office/powerpoint/2010/main" val="338944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times within groups there are differences between the country where someone is from, and the country where they are working. For example, an Australian requesting access to the materials is working in Nepal (both in the same group). Those differences aren’t visible in this chart.</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22</a:t>
            </a:fld>
            <a:endParaRPr lang="fr-FR"/>
          </a:p>
        </p:txBody>
      </p:sp>
    </p:spTree>
    <p:extLst>
      <p:ext uri="{BB962C8B-B14F-4D97-AF65-F5344CB8AC3E}">
        <p14:creationId xmlns:p14="http://schemas.microsoft.com/office/powerpoint/2010/main" val="3209021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rough categories based on reasons</a:t>
            </a:r>
            <a:r>
              <a:rPr lang="en-US" baseline="0" dirty="0" smtClean="0"/>
              <a:t> that people gave. For example ‘interest in ICH’ includes people who gave answers such as ‘my NGO works on ICH issues’ or ‘I am a traditional wooden boat maker’ that don’t really specify anything reason beyond interest. </a:t>
            </a:r>
          </a:p>
          <a:p>
            <a:r>
              <a:rPr lang="en-US" baseline="0" dirty="0" smtClean="0"/>
              <a:t>Projects – they are developing or already working on a project on related to ICH</a:t>
            </a:r>
          </a:p>
          <a:p>
            <a:r>
              <a:rPr lang="en-US" baseline="0" dirty="0" smtClean="0"/>
              <a:t>Reference materials – they simply wrote ‘reference’ or ‘resource’ or said they wanted to consult the materials regarding a specific question, for example</a:t>
            </a:r>
          </a:p>
          <a:p>
            <a:r>
              <a:rPr lang="en-US" baseline="0" dirty="0" smtClean="0"/>
              <a:t>Use in education – they are someone who works primarily in education but the materials are useful for them, for example a literacy specialist looking to incorporate ICH in their work</a:t>
            </a:r>
          </a:p>
          <a:p>
            <a:r>
              <a:rPr lang="en-US" baseline="0" dirty="0" smtClean="0"/>
              <a:t>Reference material (government) – they mentioned they were using the materials as reference for their work on policy or other government activities, for example</a:t>
            </a:r>
          </a:p>
          <a:p>
            <a:r>
              <a:rPr lang="en-US" baseline="0" dirty="0" smtClean="0"/>
              <a:t>Preparing nominations – they are preparing a nomination and wanted some reference materials</a:t>
            </a:r>
          </a:p>
          <a:p>
            <a:r>
              <a:rPr lang="en-US" baseline="0" dirty="0" smtClean="0"/>
              <a:t>Other – UNESCO consultant, UNESCO (not ITH), Category II </a:t>
            </a:r>
            <a:r>
              <a:rPr lang="en-US" baseline="0" dirty="0" err="1" smtClean="0"/>
              <a:t>centres</a:t>
            </a:r>
            <a:r>
              <a:rPr lang="en-US" baseline="0" dirty="0" smtClean="0"/>
              <a:t>, etc.</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23</a:t>
            </a:fld>
            <a:endParaRPr lang="fr-FR"/>
          </a:p>
        </p:txBody>
      </p:sp>
    </p:spTree>
    <p:extLst>
      <p:ext uri="{BB962C8B-B14F-4D97-AF65-F5344CB8AC3E}">
        <p14:creationId xmlns:p14="http://schemas.microsoft.com/office/powerpoint/2010/main" val="37964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a:t>
            </a:fld>
            <a:endParaRPr lang="fr-FR"/>
          </a:p>
        </p:txBody>
      </p:sp>
    </p:spTree>
    <p:extLst>
      <p:ext uri="{BB962C8B-B14F-4D97-AF65-F5344CB8AC3E}">
        <p14:creationId xmlns:p14="http://schemas.microsoft.com/office/powerpoint/2010/main" val="140057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6</a:t>
            </a:fld>
            <a:endParaRPr lang="fr-FR"/>
          </a:p>
        </p:txBody>
      </p:sp>
    </p:spTree>
    <p:extLst>
      <p:ext uri="{BB962C8B-B14F-4D97-AF65-F5344CB8AC3E}">
        <p14:creationId xmlns:p14="http://schemas.microsoft.com/office/powerpoint/2010/main" val="102845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None/>
            </a:pPr>
            <a:r>
              <a:rPr lang="en-US" altLang="fr-FR" sz="3200" dirty="0" smtClean="0">
                <a:latin typeface="Aharoni" panose="02010803020104030203" pitchFamily="2" charset="-79"/>
                <a:cs typeface="Aharoni" panose="02010803020104030203" pitchFamily="2" charset="-79"/>
              </a:rPr>
              <a:t>Sustainable development</a:t>
            </a:r>
          </a:p>
          <a:p>
            <a:pPr marL="0" lvl="1" indent="0" eaLnBrk="1" hangingPunct="1">
              <a:lnSpc>
                <a:spcPct val="90000"/>
              </a:lnSpc>
              <a:spcBef>
                <a:spcPts val="600"/>
              </a:spcBef>
              <a:spcAft>
                <a:spcPts val="600"/>
              </a:spcAft>
              <a:buClr>
                <a:schemeClr val="tx1"/>
              </a:buClr>
              <a:buNone/>
            </a:pPr>
            <a:r>
              <a:rPr lang="en-US" altLang="fr-FR" sz="3200" dirty="0" smtClean="0">
                <a:latin typeface="Aharoni" panose="02010803020104030203" pitchFamily="2" charset="-79"/>
                <a:cs typeface="Aharoni" panose="02010803020104030203" pitchFamily="2" charset="-79"/>
              </a:rPr>
              <a:t>Intellectual property issues</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10</a:t>
            </a:fld>
            <a:endParaRPr lang="fr-FR"/>
          </a:p>
        </p:txBody>
      </p:sp>
    </p:spTree>
    <p:extLst>
      <p:ext uri="{BB962C8B-B14F-4D97-AF65-F5344CB8AC3E}">
        <p14:creationId xmlns:p14="http://schemas.microsoft.com/office/powerpoint/2010/main" val="68403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None/>
            </a:pPr>
            <a:r>
              <a:rPr lang="en-US" altLang="fr-FR" sz="2400" dirty="0" err="1" smtClean="0">
                <a:latin typeface="Aharoni" panose="02010803020104030203" pitchFamily="2" charset="-79"/>
                <a:cs typeface="Aharoni" panose="02010803020104030203" pitchFamily="2" charset="-79"/>
              </a:rPr>
              <a:t>Blika</a:t>
            </a:r>
            <a:r>
              <a:rPr lang="en-US" altLang="fr-FR" sz="2400" dirty="0" smtClean="0">
                <a:latin typeface="Aharoni" panose="02010803020104030203" pitchFamily="2" charset="-79"/>
                <a:cs typeface="Aharoni" panose="02010803020104030203" pitchFamily="2" charset="-79"/>
              </a:rPr>
              <a:t> ICH Council, preliminary inventory</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Ori </a:t>
            </a:r>
            <a:r>
              <a:rPr lang="en-US" altLang="fr-FR" sz="2400" dirty="0" err="1" smtClean="0">
                <a:latin typeface="Aharoni" panose="02010803020104030203" pitchFamily="2" charset="-79"/>
                <a:cs typeface="Aharoni" panose="02010803020104030203" pitchFamily="2" charset="-79"/>
              </a:rPr>
              <a:t>SafeCom</a:t>
            </a:r>
            <a:r>
              <a:rPr lang="en-US" altLang="fr-FR" sz="2400" dirty="0" smtClean="0">
                <a:latin typeface="Aharoni" panose="02010803020104030203" pitchFamily="2" charset="-79"/>
                <a:cs typeface="Aharoni" panose="02010803020104030203" pitchFamily="2" charset="-79"/>
              </a:rPr>
              <a:t> meeting to propose ICH for inventory + plan for endangered ICH</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11</a:t>
            </a:fld>
            <a:endParaRPr lang="fr-FR"/>
          </a:p>
        </p:txBody>
      </p:sp>
    </p:spTree>
    <p:extLst>
      <p:ext uri="{BB962C8B-B14F-4D97-AF65-F5344CB8AC3E}">
        <p14:creationId xmlns:p14="http://schemas.microsoft.com/office/powerpoint/2010/main" val="283319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‘The long week’, ‘Festival of the Clouds’</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Role of Council of Elders, associations of people sharing the same occupation</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Environmental, societal and infrastructural problems</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Outmigration, unemployment</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12</a:t>
            </a:fld>
            <a:endParaRPr lang="fr-FR"/>
          </a:p>
        </p:txBody>
      </p:sp>
    </p:spTree>
    <p:extLst>
      <p:ext uri="{BB962C8B-B14F-4D97-AF65-F5344CB8AC3E}">
        <p14:creationId xmlns:p14="http://schemas.microsoft.com/office/powerpoint/2010/main" val="157086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objective of Unit 48 is to d</a:t>
            </a:r>
            <a:r>
              <a:rPr lang="en-US" sz="1200" kern="1200" dirty="0" smtClean="0">
                <a:solidFill>
                  <a:schemeClr val="tx1"/>
                </a:solidFill>
                <a:effectLst/>
                <a:latin typeface="+mn-lt"/>
                <a:ea typeface="+mn-ea"/>
                <a:cs typeface="+mn-cs"/>
              </a:rPr>
              <a:t>evelop awareness of the gender dynamics involved in the creation, practice, enactment, transmission and safeguarding of intangible cultural heritage and, at the same time, build the knowledge and skills required to </a:t>
            </a:r>
            <a:r>
              <a:rPr lang="en-US" sz="1200" kern="1200" dirty="0" err="1" smtClean="0">
                <a:solidFill>
                  <a:schemeClr val="tx1"/>
                </a:solidFill>
                <a:effectLst/>
                <a:latin typeface="+mn-lt"/>
                <a:ea typeface="+mn-ea"/>
                <a:cs typeface="+mn-cs"/>
              </a:rPr>
              <a:t>analyse</a:t>
            </a:r>
            <a:r>
              <a:rPr lang="en-US" sz="1200" kern="1200" dirty="0" smtClean="0">
                <a:solidFill>
                  <a:schemeClr val="tx1"/>
                </a:solidFill>
                <a:effectLst/>
                <a:latin typeface="+mn-lt"/>
                <a:ea typeface="+mn-ea"/>
                <a:cs typeface="+mn-cs"/>
              </a:rPr>
              <a:t> and explain why intangible cultural heritage is decisive for the creation and transmission of gender roles and identities. Moreover, enable participants to understand the dynamic nature of these processes, and the opportunities to move towards greater gender equality and overcome gender-based discrimination through the practice of intangible cultural heritage.</a:t>
            </a:r>
          </a:p>
          <a:p>
            <a:pPr lvl="2" eaLnBrk="1" hangingPunct="1">
              <a:lnSpc>
                <a:spcPct val="90000"/>
              </a:lnSpc>
              <a:spcBef>
                <a:spcPts val="600"/>
              </a:spcBef>
              <a:spcAft>
                <a:spcPts val="600"/>
              </a:spcAft>
              <a:buClr>
                <a:schemeClr val="tx1"/>
              </a:buClr>
            </a:pPr>
            <a:r>
              <a:rPr lang="en-US" sz="1200" kern="1200" dirty="0" smtClean="0">
                <a:solidFill>
                  <a:schemeClr val="tx1"/>
                </a:solidFill>
                <a:effectLst/>
                <a:latin typeface="+mn-lt"/>
                <a:ea typeface="+mn-ea"/>
                <a:cs typeface="+mn-cs"/>
              </a:rPr>
              <a:t>6</a:t>
            </a:r>
            <a:r>
              <a:rPr lang="en-US" sz="1200" kern="1200" baseline="0" dirty="0" smtClean="0">
                <a:solidFill>
                  <a:schemeClr val="tx1"/>
                </a:solidFill>
                <a:effectLst/>
                <a:latin typeface="+mn-lt"/>
                <a:ea typeface="+mn-ea"/>
                <a:cs typeface="+mn-cs"/>
              </a:rPr>
              <a:t> case studies: </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An indigenous Andean textile art</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Two examples of ICH and conflict prevention/resolution</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Ritual and performance art of a non-mainstream gender group</a:t>
            </a:r>
          </a:p>
          <a:p>
            <a:pPr lvl="2" eaLnBrk="1" hangingPunct="1">
              <a:lnSpc>
                <a:spcPct val="90000"/>
              </a:lnSpc>
              <a:spcBef>
                <a:spcPts val="600"/>
              </a:spcBef>
              <a:spcAft>
                <a:spcPts val="600"/>
              </a:spcAft>
              <a:buClr>
                <a:schemeClr val="tx1"/>
              </a:buClr>
            </a:pPr>
            <a:r>
              <a:rPr lang="en-US" altLang="fr-FR" sz="1800" dirty="0" err="1" smtClean="0">
                <a:latin typeface="Calibri" panose="020F0502020204030204" pitchFamily="34" charset="0"/>
              </a:rPr>
              <a:t>Mindusian</a:t>
            </a:r>
            <a:r>
              <a:rPr lang="en-US" altLang="fr-FR" sz="1800" dirty="0" smtClean="0">
                <a:latin typeface="Calibri" panose="020F0502020204030204" pitchFamily="34" charset="0"/>
              </a:rPr>
              <a:t> traditional dance performance</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A shamanistic ritual and its associated ceremony</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Gender roles</a:t>
            </a:r>
            <a:r>
              <a:rPr lang="en-US" altLang="fr-FR" sz="1800" baseline="0" dirty="0" smtClean="0">
                <a:latin typeface="Calibri" panose="020F0502020204030204" pitchFamily="34" charset="0"/>
              </a:rPr>
              <a:t> in the case of the 1</a:t>
            </a:r>
            <a:r>
              <a:rPr lang="en-US" altLang="fr-FR" sz="1800" baseline="30000" dirty="0" smtClean="0">
                <a:latin typeface="Calibri" panose="020F0502020204030204" pitchFamily="34" charset="0"/>
              </a:rPr>
              <a:t>st</a:t>
            </a:r>
            <a:r>
              <a:rPr lang="en-US" altLang="fr-FR" sz="1800" baseline="0" dirty="0" smtClean="0">
                <a:latin typeface="Calibri" panose="020F0502020204030204" pitchFamily="34" charset="0"/>
              </a:rPr>
              <a:t> Order practice</a:t>
            </a:r>
            <a:br>
              <a:rPr lang="en-US" altLang="fr-FR" sz="1800" baseline="0" dirty="0" smtClean="0">
                <a:latin typeface="Calibri" panose="020F0502020204030204" pitchFamily="34" charset="0"/>
              </a:rPr>
            </a:br>
            <a:endParaRPr lang="fr-FR"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objective</a:t>
            </a:r>
            <a:r>
              <a:rPr lang="en-US" baseline="0" dirty="0" smtClean="0"/>
              <a:t> of </a:t>
            </a:r>
            <a:r>
              <a:rPr lang="en-US" dirty="0" smtClean="0"/>
              <a:t>Unit 49 is </a:t>
            </a: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r</a:t>
            </a:r>
            <a:r>
              <a:rPr lang="en-US" sz="1200" kern="1200" dirty="0" smtClean="0">
                <a:solidFill>
                  <a:schemeClr val="tx1"/>
                </a:solidFill>
                <a:effectLst/>
                <a:latin typeface="+mn-lt"/>
                <a:ea typeface="+mn-ea"/>
                <a:cs typeface="+mn-cs"/>
              </a:rPr>
              <a:t>einforce participants' capacity to apply a gender-responsive approach to the analysis and development of safeguarding plans,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and policies, in order to foster social cohesion, address diverse forms of discrimination and strengthen the social fabric of communities and groups in an inclusive way, in conformity with Article 11 of the Convention and the related Operational Directives.</a:t>
            </a:r>
            <a:endParaRPr lang="fr-FR" sz="1200" kern="1200" dirty="0" smtClean="0">
              <a:solidFill>
                <a:schemeClr val="tx1"/>
              </a:solidFill>
              <a:effectLst/>
              <a:latin typeface="+mn-lt"/>
              <a:ea typeface="+mn-ea"/>
              <a:cs typeface="+mn-cs"/>
            </a:endParaRPr>
          </a:p>
          <a:p>
            <a:r>
              <a:rPr lang="en-US" dirty="0" smtClean="0"/>
              <a:t>9 hand-outs</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13</a:t>
            </a:fld>
            <a:endParaRPr lang="fr-FR"/>
          </a:p>
        </p:txBody>
      </p:sp>
    </p:spTree>
    <p:extLst>
      <p:ext uri="{BB962C8B-B14F-4D97-AF65-F5344CB8AC3E}">
        <p14:creationId xmlns:p14="http://schemas.microsoft.com/office/powerpoint/2010/main" val="40096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Creating gender identities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Values, norms and rules related to gender are diverse among societies, communities and groups. All intangible cultural heritage expressions carry and transmit knowledge and norms related to the roles and relationships between and within gender groups in a given community. In such a way, intangible cultural heritage is a privileged context for shaping gender roles and identities and transmitting them. Intangible cultural heritage and the construction of one’s gender identity are therefore inseparable. A simple and common example: Traditional </a:t>
            </a:r>
            <a:r>
              <a:rPr lang="en-US" sz="1200" kern="1200" dirty="0" err="1" smtClean="0">
                <a:solidFill>
                  <a:schemeClr val="tx1"/>
                </a:solidFill>
                <a:effectLst/>
                <a:latin typeface="+mn-lt"/>
                <a:ea typeface="+mn-ea"/>
                <a:cs typeface="+mn-cs"/>
              </a:rPr>
              <a:t>foodways</a:t>
            </a:r>
            <a:r>
              <a:rPr lang="en-US" sz="1200" kern="1200" dirty="0" smtClean="0">
                <a:solidFill>
                  <a:schemeClr val="tx1"/>
                </a:solidFill>
                <a:effectLst/>
                <a:latin typeface="+mn-lt"/>
                <a:ea typeface="+mn-ea"/>
                <a:cs typeface="+mn-cs"/>
              </a:rPr>
              <a:t> are in many communities a domain where women hold a prominent role. Central to this practice is the social relationship between mothers and daughters: the daughters observe, learn and join their mothers in carrying out the task. Taking on this specific role gradually and through repetition becomes part of their identity as women.</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Evolving gender roles and relations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Gender roles, however, are not static. Like intangible cultural heritage, they are constantly changing and adapting to new circumstances.  Communities ‘negotiate’ their gender roles and norms over time, and many gender-specific traditions that were the exclusive domain of one gender group in the past have since been opened by the community to include other gender groups. Intangible cultural heritage plays an important role in the creation and dissemination of gender-related values and norms, and their transformation. The motivation for changing a practice can be pragmatic, such as to find a solution to a specific threat. It can also be principles-based, to promote equal opportunities.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factor for gender-related changes concerns effective participation in the negotiation process and the issue of who has influence. Decision-making about transmission and safeguarding of intangible cultural heritage does not happen in a vacuum but is embedded in a larger system of gender- and power relations. These norms and relationships govern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relationships and negotiation processes. They are frequently questioned from within a community to allow greater participation and balance in power relations.</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Diversity of gender concepts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intangible cultural heritage varies from community to community, gender conceptions can be equally diverse. There is not one globally universal understanding of gender. Moreover, gender roles and values have to be </a:t>
            </a:r>
            <a:r>
              <a:rPr lang="en-US" sz="1200" kern="1200" dirty="0" err="1" smtClean="0">
                <a:solidFill>
                  <a:schemeClr val="tx1"/>
                </a:solidFill>
                <a:effectLst/>
                <a:latin typeface="+mn-lt"/>
                <a:ea typeface="+mn-ea"/>
                <a:cs typeface="+mn-cs"/>
              </a:rPr>
              <a:t>analysed</a:t>
            </a:r>
            <a:r>
              <a:rPr lang="en-US" sz="1200" kern="1200" dirty="0" smtClean="0">
                <a:solidFill>
                  <a:schemeClr val="tx1"/>
                </a:solidFill>
                <a:effectLst/>
                <a:latin typeface="+mn-lt"/>
                <a:ea typeface="+mn-ea"/>
                <a:cs typeface="+mn-cs"/>
              </a:rPr>
              <a:t> from the community perspective. Some native North American tribal groups, for example, recognize up to seven different genders, including transgender and double-spirited people. Several European and Asian societies today recognize three or more gender groups. Often age and gender are closely connected, for instance, the gender-related norms and expectations regarding children’s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are different from those that apply to adolescents and adults. As gender roles and values evolve in a society, these changes may lead to adaptations in practices and expressions of intangible cultural heritage.</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Gender equality</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gender relations of communities are constantly evolving, they create opportunities to move towards gender equality and to overcome gender-based discrimination through the practice of intangible cultural heritage. Equality and non-discrimination are core human rights principles. When considering gender equality and intangible cultural heritage, a human rights perspective concentrates not on the differences between gender roles, but whether they deny the dignity and well-being of those involved. The Convention on the Elimination of Discrimination Against Women (CEDAW ) does not view traditional cultural attitudes and practices themselves – or even differentiated roles assigned to men and women – as the challenge, but rather the specific negative consequences that may result from them, such as applying stereotypical roles to women that disempower them or otherwise harm their interests. When speaking of gender-based discrimination in intangible cultural heritage, extreme caution is required to avoid an overly simplistic view that discounts practices simply on the basis that one gender group </a:t>
            </a:r>
            <a:r>
              <a:rPr lang="en-US" sz="1200" kern="1200" dirty="0" err="1" smtClean="0">
                <a:solidFill>
                  <a:schemeClr val="tx1"/>
                </a:solidFill>
                <a:effectLst/>
                <a:latin typeface="+mn-lt"/>
                <a:ea typeface="+mn-ea"/>
                <a:cs typeface="+mn-cs"/>
              </a:rPr>
              <a:t>practises</a:t>
            </a:r>
            <a:r>
              <a:rPr lang="en-US" sz="1200" kern="1200" dirty="0" smtClean="0">
                <a:solidFill>
                  <a:schemeClr val="tx1"/>
                </a:solidFill>
                <a:effectLst/>
                <a:latin typeface="+mn-lt"/>
                <a:ea typeface="+mn-ea"/>
                <a:cs typeface="+mn-cs"/>
              </a:rPr>
              <a:t> them. It is a reality in many – if not most – societies worldwide that a significant number of social and cultural practices are segregated (on the basis of age, gender and other criteria) and this alone should not be taken as a sign that discrimination is taking place. Only through a gender-based analysis can communities recognize whether their intangible cultural heritage – a social practice, ritual, knowhow, oral tradition, etc. – is actually discriminatory. Moreover, it is not necessary that gender segregation be involved for discriminatory aspects to be identified.</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Gender in safeguarding</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the intimate relationship between gender relations and intangible cultural heritage can open new avenues for effective safeguarding. The emphasis on the central role of the community in safeguarding is a crucial opportunity in this regard. As communities and groups are not homogeneous, it is important to identify the diversity of actors and their roles in relation to specific intangible cultural heritage, paying due attention to gender considerations. Otherwise, new possibilities for effective safeguarding risk remaining invisible and untapped. Gender and intangible cultural heritage interact in complex and, to a degree, mutual ways through enactment, practice, transmission, etc. Therefore, safeguarding approaches have the potential to impact gender relations, and to both strengthen and weaken the status and recognition of communities and their individual members or sub-groups. The Convention foresees a number of safeguarding measures at national and international levels. At national level they include identifying and inventorying intangible cultural heritage, establishing institutional, policy and legal frameworks, and developing safeguarding plans, research, and awareness-raising and education initiatives. At the international level, States Parties may request International Assistance for safeguarding and submit nominations for inscription on the Convention’s Lists or proposals for the Register of Best Safeguarding Practices.</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Mainstreaming gender</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While the text of the Convention for the Safeguarding of the Intangible Cultural Heritage is not explicit about gender, the governing bodies have given increased attention to gender issues, and have requested that States ‘pay special attention to the role of gender’ when reporting on the status of inscribed elements inscribed on the Lists of the Convention (</a:t>
            </a:r>
            <a:r>
              <a:rPr lang="en-US" sz="1200" u="sng" kern="1200" dirty="0" smtClean="0">
                <a:solidFill>
                  <a:schemeClr val="tx1"/>
                </a:solidFill>
                <a:effectLst/>
                <a:latin typeface="+mn-lt"/>
                <a:ea typeface="+mn-ea"/>
                <a:cs typeface="+mn-cs"/>
                <a:hlinkClick r:id="rId3"/>
              </a:rPr>
              <a:t>ITH/14/9.COM/Decisions</a:t>
            </a:r>
            <a:r>
              <a:rPr lang="en-GB" sz="1200" kern="1200" dirty="0" smtClean="0">
                <a:solidFill>
                  <a:schemeClr val="tx1"/>
                </a:solidFill>
                <a:effectLst/>
                <a:latin typeface="+mn-lt"/>
                <a:ea typeface="+mn-ea"/>
                <a:cs typeface="+mn-cs"/>
              </a:rPr>
              <a:t>).</a:t>
            </a:r>
            <a:r>
              <a:rPr lang="en-GB" sz="1200" kern="1200" baseline="30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Upon their request, all forms and instructions regarding the international cooperation mechanisms and periodic reporting of States Parties on implementing the Convention now contain references to gender, and the Convention’s </a:t>
            </a:r>
            <a:r>
              <a:rPr lang="en-GB" sz="1200" u="sng" kern="1200" dirty="0" smtClean="0">
                <a:solidFill>
                  <a:schemeClr val="tx1"/>
                </a:solidFill>
                <a:effectLst/>
                <a:latin typeface="+mn-lt"/>
                <a:ea typeface="+mn-ea"/>
                <a:cs typeface="+mn-cs"/>
                <a:hlinkClick r:id="rId4"/>
              </a:rPr>
              <a:t>Operational Directives</a:t>
            </a:r>
            <a:r>
              <a:rPr lang="en-GB" sz="1200" kern="1200" dirty="0" smtClean="0">
                <a:solidFill>
                  <a:schemeClr val="tx1"/>
                </a:solidFill>
                <a:effectLst/>
                <a:latin typeface="+mn-lt"/>
                <a:ea typeface="+mn-ea"/>
                <a:cs typeface="+mn-cs"/>
              </a:rPr>
              <a:t> have been amended accordingly.</a:t>
            </a:r>
            <a:r>
              <a:rPr lang="en-GB"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recently adopted chapter of the Operational Directives on </a:t>
            </a:r>
            <a:r>
              <a:rPr lang="en-US" sz="1200" u="sng" kern="1200" dirty="0" smtClean="0">
                <a:solidFill>
                  <a:schemeClr val="tx1"/>
                </a:solidFill>
                <a:effectLst/>
                <a:latin typeface="+mn-lt"/>
                <a:ea typeface="+mn-ea"/>
                <a:cs typeface="+mn-cs"/>
                <a:hlinkClick r:id="rId4"/>
              </a:rPr>
              <a:t>intangible cultural heritage and sustainable development</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contains</a:t>
            </a:r>
            <a:r>
              <a:rPr lang="en-US" sz="1200" kern="1200" dirty="0" smtClean="0">
                <a:solidFill>
                  <a:schemeClr val="tx1"/>
                </a:solidFill>
                <a:effectLst/>
                <a:latin typeface="+mn-lt"/>
                <a:ea typeface="+mn-ea"/>
                <a:cs typeface="+mn-cs"/>
              </a:rPr>
              <a:t> a specific paragraph on gender equality with reference to the 2030 Agenda for Sustainable Development that includes a goal on </a:t>
            </a:r>
            <a:r>
              <a:rPr lang="en-US" sz="1200" u="sng" kern="1200" dirty="0" smtClean="0">
                <a:solidFill>
                  <a:schemeClr val="tx1"/>
                </a:solidFill>
                <a:effectLst/>
                <a:latin typeface="+mn-lt"/>
                <a:ea typeface="+mn-ea"/>
                <a:cs typeface="+mn-cs"/>
                <a:hlinkClick r:id="rId5"/>
              </a:rPr>
              <a:t>gender equality and women’s empowerment (Goal 5).</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next step, UNESCO mainstreamed gender throughout the core capacity-building curriculum on implementing the Convention at national level that it developed in the context of its </a:t>
            </a:r>
            <a:r>
              <a:rPr lang="en-US" sz="1200" u="sng" kern="1200" dirty="0" smtClean="0">
                <a:solidFill>
                  <a:schemeClr val="tx1"/>
                </a:solidFill>
                <a:effectLst/>
                <a:latin typeface="+mn-lt"/>
                <a:ea typeface="+mn-ea"/>
                <a:cs typeface="+mn-cs"/>
                <a:hlinkClick r:id="rId6"/>
              </a:rPr>
              <a:t>global capacity-building </a:t>
            </a:r>
            <a:r>
              <a:rPr lang="en-US" sz="1200" u="sng" kern="1200" dirty="0" err="1" smtClean="0">
                <a:solidFill>
                  <a:schemeClr val="tx1"/>
                </a:solidFill>
                <a:effectLst/>
                <a:latin typeface="+mn-lt"/>
                <a:ea typeface="+mn-ea"/>
                <a:cs typeface="+mn-cs"/>
                <a:hlinkClick r:id="rId6"/>
              </a:rPr>
              <a:t>programme</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intention of the gender mainstreaming is to sensitize governments and other stakeholders to gender issues in safeguarding ICH and provide guidance on how to take into account gender equality in the design and implementation of safeguarding measures, while respecting values recognized by communities, groups and individuals and sensitivity to cultural norms. The importance of paying special attention to gender equality is also explicitly mentioned in the recently adopted </a:t>
            </a:r>
            <a:r>
              <a:rPr lang="en-US" sz="1200" u="sng" kern="1200" dirty="0" smtClean="0">
                <a:solidFill>
                  <a:schemeClr val="tx1"/>
                </a:solidFill>
                <a:effectLst/>
                <a:latin typeface="+mn-lt"/>
                <a:ea typeface="+mn-ea"/>
                <a:cs typeface="+mn-cs"/>
                <a:hlinkClick r:id="rId7"/>
              </a:rPr>
              <a:t>Ethical Principles for Safeguarding Intangible Cultural Heritage</a:t>
            </a:r>
            <a:r>
              <a:rPr lang="en-US" sz="1200" kern="1200" dirty="0" smtClean="0">
                <a:solidFill>
                  <a:schemeClr val="tx1"/>
                </a:solidFill>
                <a:effectLst/>
                <a:latin typeface="+mn-lt"/>
                <a:ea typeface="+mn-ea"/>
                <a:cs typeface="+mn-cs"/>
              </a:rPr>
              <a:t> that have been elaborated in the spirit of the 2003 Convention for the Safeguarding of the Intangible Cultural Heritage and existing international normative instruments protecting human rights and the rights of indigenous peoples.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CAA02D-3C49-4224-8EF5-A5B3386EA849}" type="slidenum">
              <a:rPr lang="fr-FR" smtClean="0"/>
              <a:t>14</a:t>
            </a:fld>
            <a:endParaRPr lang="fr-FR"/>
          </a:p>
        </p:txBody>
      </p:sp>
    </p:spTree>
    <p:extLst>
      <p:ext uri="{BB962C8B-B14F-4D97-AF65-F5344CB8AC3E}">
        <p14:creationId xmlns:p14="http://schemas.microsoft.com/office/powerpoint/2010/main" val="180763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gender relations of communities are </a:t>
            </a:r>
            <a:r>
              <a:rPr lang="en-US" b="1" dirty="0" smtClean="0"/>
              <a:t>constantly evolving</a:t>
            </a:r>
            <a:r>
              <a:rPr lang="en-US" dirty="0" smtClean="0"/>
              <a:t>,</a:t>
            </a:r>
            <a:r>
              <a:rPr lang="en-US" baseline="0" dirty="0" smtClean="0"/>
              <a:t> they create opportunities to move towards gender equality and to overcome gender based discrimination through the practice of ICH.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baseline="0" dirty="0" smtClean="0"/>
              <a:t>Equality and non-discrimination </a:t>
            </a:r>
            <a:r>
              <a:rPr lang="en-US" baseline="0" dirty="0" smtClean="0"/>
              <a:t>are core human rights principles. When considering gender equality and ICH, a human rights perspective concentrates not on the differences between gender roles, but whether they deny the dignity and well being of those involved.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Understanding the relationship between gender and ICH is significant for effective safeguarding in two ways: it can open new avenues to safeguarding and can strengthen steps towards gender equality. </a:t>
            </a:r>
            <a:r>
              <a:rPr lang="en-GB" sz="1200" b="1" kern="1200" dirty="0" smtClean="0">
                <a:solidFill>
                  <a:schemeClr val="tx1"/>
                </a:solidFill>
                <a:effectLst/>
                <a:latin typeface="+mn-lt"/>
                <a:ea typeface="+mn-ea"/>
                <a:cs typeface="+mn-cs"/>
              </a:rPr>
              <a:t>Mainstreaming gender </a:t>
            </a:r>
            <a:r>
              <a:rPr lang="en-GB" sz="1200" kern="1200" dirty="0" smtClean="0">
                <a:solidFill>
                  <a:schemeClr val="tx1"/>
                </a:solidFill>
                <a:effectLst/>
                <a:latin typeface="+mn-lt"/>
                <a:ea typeface="+mn-ea"/>
                <a:cs typeface="+mn-cs"/>
              </a:rPr>
              <a:t>in safeguarding is therefore not only an opportunity, but important from an ethical perspective.</a:t>
            </a:r>
            <a:r>
              <a:rPr lang="fr-FR" sz="1200" kern="1200" dirty="0" smtClean="0">
                <a:solidFill>
                  <a:schemeClr val="tx1"/>
                </a:solidFill>
                <a:effectLst/>
                <a:latin typeface="+mn-lt"/>
                <a:ea typeface="+mn-ea"/>
                <a:cs typeface="+mn-cs"/>
              </a:rPr>
              <a:t/>
            </a:r>
            <a:br>
              <a:rPr lang="fr-FR" sz="1200" kern="1200" dirty="0" smtClean="0">
                <a:solidFill>
                  <a:schemeClr val="tx1"/>
                </a:solidFill>
                <a:effectLst/>
                <a:latin typeface="+mn-lt"/>
                <a:ea typeface="+mn-ea"/>
                <a:cs typeface="+mn-cs"/>
              </a:rPr>
            </a:b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15</a:t>
            </a:fld>
            <a:endParaRPr lang="fr-FR"/>
          </a:p>
        </p:txBody>
      </p:sp>
    </p:spTree>
    <p:extLst>
      <p:ext uri="{BB962C8B-B14F-4D97-AF65-F5344CB8AC3E}">
        <p14:creationId xmlns:p14="http://schemas.microsoft.com/office/powerpoint/2010/main" val="365998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426593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235503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118505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24013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298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5E9B3D37-D99D-4E75-9E0D-4B999077BAD2}" type="datetimeFigureOut">
              <a:rPr lang="fr-FR" smtClean="0"/>
              <a:t>09/03/2017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73624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5E9B3D37-D99D-4E75-9E0D-4B999077BAD2}" type="datetimeFigureOut">
              <a:rPr lang="fr-FR" smtClean="0"/>
              <a:t>09/03/2017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91870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5E9B3D37-D99D-4E75-9E0D-4B999077BAD2}" type="datetimeFigureOut">
              <a:rPr lang="fr-FR" smtClean="0"/>
              <a:t>09/03/2017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83697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B3D37-D99D-4E75-9E0D-4B999077BAD2}" type="datetimeFigureOut">
              <a:rPr lang="fr-FR" smtClean="0"/>
              <a:t>09/03/2017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1475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9B3D37-D99D-4E75-9E0D-4B999077BAD2}" type="datetimeFigureOut">
              <a:rPr lang="fr-FR" smtClean="0"/>
              <a:t>09/03/2017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20991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9B3D37-D99D-4E75-9E0D-4B999077BAD2}" type="datetimeFigureOut">
              <a:rPr lang="fr-FR" smtClean="0"/>
              <a:t>09/03/2017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55876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3D37-D99D-4E75-9E0D-4B999077BAD2}" type="datetimeFigureOut">
              <a:rPr lang="fr-FR" smtClean="0"/>
              <a:t>09/03/2017</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F9EAC-3A57-4F03-812A-C9001CC3A083}" type="slidenum">
              <a:rPr lang="fr-FR" smtClean="0"/>
              <a:t>‹#›</a:t>
            </a:fld>
            <a:endParaRPr lang="fr-FR"/>
          </a:p>
        </p:txBody>
      </p:sp>
    </p:spTree>
    <p:extLst>
      <p:ext uri="{BB962C8B-B14F-4D97-AF65-F5344CB8AC3E}">
        <p14:creationId xmlns:p14="http://schemas.microsoft.com/office/powerpoint/2010/main" val="294815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9.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ebsite"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4000"/>
                    </a14:imgEffect>
                    <a14:imgEffect>
                      <a14:colorTemperature colorTemp="8800"/>
                    </a14:imgEffect>
                    <a14:imgEffect>
                      <a14:saturation sat="66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63926" cy="6858000"/>
          </a:xfrm>
          <a:prstGeom prst="rect">
            <a:avLst/>
          </a:prstGeom>
        </p:spPr>
      </p:pic>
      <p:sp>
        <p:nvSpPr>
          <p:cNvPr id="2" name="Title 1"/>
          <p:cNvSpPr>
            <a:spLocks noGrp="1"/>
          </p:cNvSpPr>
          <p:nvPr>
            <p:ph type="ctrTitle"/>
          </p:nvPr>
        </p:nvSpPr>
        <p:spPr>
          <a:xfrm>
            <a:off x="2215240" y="1254813"/>
            <a:ext cx="7746907" cy="1916373"/>
          </a:xfrm>
          <a:ln>
            <a:noFill/>
          </a:ln>
        </p:spPr>
        <p:txBody>
          <a:bodyPr>
            <a:normAutofit fontScale="90000"/>
          </a:bodyPr>
          <a:lstStyle/>
          <a:p>
            <a:r>
              <a:rPr lang="fr-FR" cap="all" dirty="0" err="1" smtClean="0">
                <a:solidFill>
                  <a:schemeClr val="bg1"/>
                </a:solidFill>
                <a:latin typeface="Aharoni" panose="02010803020104030203" pitchFamily="2" charset="-79"/>
                <a:cs typeface="Aharoni" panose="02010803020104030203" pitchFamily="2" charset="-79"/>
              </a:rPr>
              <a:t>Materiaux</a:t>
            </a:r>
            <a:r>
              <a:rPr lang="fr-FR" cap="all" dirty="0" smtClean="0">
                <a:solidFill>
                  <a:schemeClr val="bg1"/>
                </a:solidFill>
                <a:latin typeface="Aharoni" panose="02010803020104030203" pitchFamily="2" charset="-79"/>
                <a:cs typeface="Aharoni" panose="02010803020104030203" pitchFamily="2" charset="-79"/>
              </a:rPr>
              <a:t> de renforcement des </a:t>
            </a:r>
            <a:r>
              <a:rPr lang="fr-FR" cap="all" dirty="0" err="1" smtClean="0">
                <a:solidFill>
                  <a:schemeClr val="bg1"/>
                </a:solidFill>
                <a:latin typeface="Aharoni" panose="02010803020104030203" pitchFamily="2" charset="-79"/>
                <a:cs typeface="Aharoni" panose="02010803020104030203" pitchFamily="2" charset="-79"/>
              </a:rPr>
              <a:t>capacites</a:t>
            </a:r>
            <a:r>
              <a:rPr lang="fr-FR" cap="all" dirty="0" smtClean="0">
                <a:solidFill>
                  <a:schemeClr val="bg1"/>
                </a:solidFill>
                <a:latin typeface="Aharoni" panose="02010803020104030203" pitchFamily="2" charset="-79"/>
                <a:cs typeface="Aharoni" panose="02010803020104030203" pitchFamily="2" charset="-79"/>
              </a:rPr>
              <a:t> </a:t>
            </a:r>
            <a:endParaRPr lang="fr-FR" cap="all" dirty="0">
              <a:solidFill>
                <a:schemeClr val="bg1"/>
              </a:solidFill>
              <a:latin typeface="Aharoni" panose="02010803020104030203" pitchFamily="2" charset="-79"/>
              <a:cs typeface="Aharoni" panose="02010803020104030203" pitchFamily="2" charset="-79"/>
            </a:endParaRPr>
          </a:p>
        </p:txBody>
      </p:sp>
      <p:sp>
        <p:nvSpPr>
          <p:cNvPr id="4" name="Rectangle 3"/>
          <p:cNvSpPr/>
          <p:nvPr/>
        </p:nvSpPr>
        <p:spPr>
          <a:xfrm>
            <a:off x="2128157" y="682752"/>
            <a:ext cx="7935685" cy="4833724"/>
          </a:xfrm>
          <a:prstGeom prst="rect">
            <a:avLst/>
          </a:prstGeom>
          <a:no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Straight Connector 5"/>
          <p:cNvCxnSpPr/>
          <p:nvPr/>
        </p:nvCxnSpPr>
        <p:spPr>
          <a:xfrm>
            <a:off x="2830286" y="3397484"/>
            <a:ext cx="6596742"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09064" y="3629622"/>
            <a:ext cx="6373873" cy="523220"/>
          </a:xfrm>
          <a:prstGeom prst="rect">
            <a:avLst/>
          </a:prstGeom>
          <a:noFill/>
        </p:spPr>
        <p:txBody>
          <a:bodyPr wrap="square" rtlCol="0">
            <a:spAutoFit/>
          </a:bodyPr>
          <a:lstStyle/>
          <a:p>
            <a:pPr algn="ctr"/>
            <a:r>
              <a:rPr lang="fr-FR" sz="2800" dirty="0" smtClean="0">
                <a:solidFill>
                  <a:schemeClr val="bg1"/>
                </a:solidFill>
                <a:latin typeface="Franklin Gothic Demi" panose="020B0703020102020204" pitchFamily="34" charset="0"/>
                <a:cs typeface="Aharoni" panose="02010803020104030203" pitchFamily="2" charset="-79"/>
              </a:rPr>
              <a:t>Evolutions récentes et à venir</a:t>
            </a:r>
            <a:endParaRPr lang="fr-FR" sz="2800" dirty="0">
              <a:solidFill>
                <a:schemeClr val="bg1"/>
              </a:solidFill>
              <a:latin typeface="Franklin Gothic Demi" panose="020B0703020102020204" pitchFamily="34" charset="0"/>
              <a:cs typeface="Aharoni" panose="02010803020104030203" pitchFamily="2" charset="-79"/>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5282" y="4209661"/>
            <a:ext cx="1540754" cy="1156485"/>
          </a:xfrm>
          <a:prstGeom prst="rect">
            <a:avLst/>
          </a:prstGeom>
        </p:spPr>
      </p:pic>
    </p:spTree>
    <p:extLst>
      <p:ext uri="{BB962C8B-B14F-4D97-AF65-F5344CB8AC3E}">
        <p14:creationId xmlns:p14="http://schemas.microsoft.com/office/powerpoint/2010/main" val="570456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2202" y="450765"/>
            <a:ext cx="8997101" cy="769441"/>
          </a:xfrm>
          <a:prstGeom prst="rect">
            <a:avLst/>
          </a:prstGeom>
          <a:noFill/>
        </p:spPr>
        <p:txBody>
          <a:bodyPr wrap="square" rtlCol="0">
            <a:spAutoFit/>
          </a:bodyPr>
          <a:lstStyle/>
          <a:p>
            <a:r>
              <a:rPr lang="en-US" sz="4400" cap="all" dirty="0" err="1" smtClean="0">
                <a:latin typeface="Aharoni" panose="02010803020104030203" pitchFamily="2" charset="-79"/>
                <a:cs typeface="Aharoni" panose="02010803020104030203" pitchFamily="2" charset="-79"/>
              </a:rPr>
              <a:t>Kassen</a:t>
            </a:r>
            <a:endParaRPr lang="fr-FR" sz="4400"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572202" y="1576996"/>
            <a:ext cx="6499158" cy="3403963"/>
          </a:xfrm>
        </p:spPr>
        <p:txBody>
          <a:bodyPr>
            <a:noAutofit/>
          </a:bodyPr>
          <a:lstStyle/>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Minorité: les “Fans”</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Zones périurbaines et rurales</a:t>
            </a:r>
            <a:endParaRPr lang="fr-FR" altLang="fr-FR" sz="3200" dirty="0" smtClean="0">
              <a:solidFill>
                <a:srgbClr val="FF0000"/>
              </a:solidFill>
              <a:latin typeface="Franklin Gothic Demi" panose="020B0703020102020204" pitchFamily="34" charset="0"/>
              <a:cs typeface="Aharoni" panose="02010803020104030203" pitchFamily="2" charset="-79"/>
            </a:endParaRPr>
          </a:p>
          <a:p>
            <a:pPr marL="0" lvl="1" indent="0" eaLnBrk="1" hangingPunct="1">
              <a:lnSpc>
                <a:spcPct val="90000"/>
              </a:lnSpc>
              <a:spcBef>
                <a:spcPts val="600"/>
              </a:spcBef>
              <a:spcAft>
                <a:spcPts val="600"/>
              </a:spcAft>
              <a:buClr>
                <a:schemeClr val="tx1"/>
              </a:buClr>
              <a:buNone/>
            </a:pPr>
            <a:r>
              <a:rPr lang="fr-FR" altLang="fr-FR" sz="3200" dirty="0">
                <a:latin typeface="Franklin Gothic Demi" panose="020B0703020102020204" pitchFamily="34" charset="0"/>
                <a:cs typeface="Aharoni" panose="02010803020104030203" pitchFamily="2" charset="-79"/>
              </a:rPr>
              <a:t>Pays à revenu moyen</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Plan de sauvegarde pour le fromage </a:t>
            </a:r>
            <a:r>
              <a:rPr lang="fr-FR" altLang="fr-FR" sz="3200" dirty="0" err="1" smtClean="0">
                <a:latin typeface="Franklin Gothic Demi" panose="020B0703020102020204" pitchFamily="34" charset="0"/>
                <a:cs typeface="Aharoni" panose="02010803020104030203" pitchFamily="2" charset="-79"/>
              </a:rPr>
              <a:t>fanoko</a:t>
            </a:r>
            <a:endParaRPr lang="fr-FR" altLang="fr-FR" sz="3200" dirty="0" smtClean="0">
              <a:latin typeface="Franklin Gothic Demi" panose="020B0703020102020204" pitchFamily="34" charset="0"/>
              <a:cs typeface="Aharoni" panose="02010803020104030203" pitchFamily="2" charset="-79"/>
            </a:endParaRP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1 à 1.5 jour</a:t>
            </a:r>
          </a:p>
        </p:txBody>
      </p:sp>
      <p:pic>
        <p:nvPicPr>
          <p:cNvPr id="6" name="Picture 2" descr="https://upload.wikimedia.org/wikipedia/commons/7/76/Kibera.jp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477530" y="583115"/>
            <a:ext cx="3891036" cy="26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543800" y="3394702"/>
            <a:ext cx="3846844" cy="290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733876" y="5099773"/>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3232" y="5431268"/>
            <a:ext cx="1153767" cy="866014"/>
          </a:xfrm>
          <a:prstGeom prst="rect">
            <a:avLst/>
          </a:prstGeom>
        </p:spPr>
      </p:pic>
    </p:spTree>
    <p:extLst>
      <p:ext uri="{BB962C8B-B14F-4D97-AF65-F5344CB8AC3E}">
        <p14:creationId xmlns:p14="http://schemas.microsoft.com/office/powerpoint/2010/main" val="2999036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00224" y="439654"/>
            <a:ext cx="8997101" cy="769441"/>
          </a:xfrm>
          <a:prstGeom prst="rect">
            <a:avLst/>
          </a:prstGeom>
          <a:noFill/>
        </p:spPr>
        <p:txBody>
          <a:bodyPr wrap="square" rtlCol="0">
            <a:spAutoFit/>
          </a:bodyPr>
          <a:lstStyle/>
          <a:p>
            <a:r>
              <a:rPr lang="en-US" sz="4400" cap="all" dirty="0" err="1" smtClean="0">
                <a:latin typeface="Aharoni" panose="02010803020104030203" pitchFamily="2" charset="-79"/>
                <a:cs typeface="Aharoni" panose="02010803020104030203" pitchFamily="2" charset="-79"/>
              </a:rPr>
              <a:t>Blika</a:t>
            </a:r>
            <a:endParaRPr lang="fr-FR" sz="4400"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4942183" y="1596918"/>
            <a:ext cx="6913946" cy="3931445"/>
          </a:xfrm>
        </p:spPr>
        <p:txBody>
          <a:bodyPr>
            <a:normAutofit/>
          </a:bodyPr>
          <a:lstStyle/>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Communauté immigrée: les “</a:t>
            </a:r>
            <a:r>
              <a:rPr lang="fr-FR" altLang="fr-FR" sz="3200" dirty="0" err="1" smtClean="0">
                <a:latin typeface="Franklin Gothic Demi" panose="020B0703020102020204" pitchFamily="34" charset="0"/>
                <a:cs typeface="Aharoni" panose="02010803020104030203" pitchFamily="2" charset="-79"/>
              </a:rPr>
              <a:t>Oris</a:t>
            </a:r>
            <a:r>
              <a:rPr lang="fr-FR" altLang="fr-FR" sz="3200" dirty="0" smtClean="0">
                <a:latin typeface="Franklin Gothic Demi" panose="020B0703020102020204" pitchFamily="34" charset="0"/>
                <a:cs typeface="Aharoni" panose="02010803020104030203" pitchFamily="2" charset="-79"/>
              </a:rPr>
              <a:t>”</a:t>
            </a:r>
          </a:p>
          <a:p>
            <a:pPr marL="0" lvl="1" indent="0">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Pays à revenue moyen ou élevé</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Grandes villes</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Réunion pour proposer des éléments de PCI pour l’inventaire + élaboration d’un plan de sauvegarde</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2 jours</a:t>
            </a:r>
          </a:p>
        </p:txBody>
      </p:sp>
      <p:pic>
        <p:nvPicPr>
          <p:cNvPr id="6"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bwMode="auto">
          <a:xfrm>
            <a:off x="506130" y="0"/>
            <a:ext cx="42423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5037747" y="5730985"/>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67936" y="5578394"/>
            <a:ext cx="1153767" cy="866014"/>
          </a:xfrm>
          <a:prstGeom prst="rect">
            <a:avLst/>
          </a:prstGeom>
        </p:spPr>
      </p:pic>
    </p:spTree>
    <p:extLst>
      <p:ext uri="{BB962C8B-B14F-4D97-AF65-F5344CB8AC3E}">
        <p14:creationId xmlns:p14="http://schemas.microsoft.com/office/powerpoint/2010/main" val="2114406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997" y="450765"/>
            <a:ext cx="8997101" cy="769441"/>
          </a:xfrm>
          <a:prstGeom prst="rect">
            <a:avLst/>
          </a:prstGeom>
          <a:noFill/>
        </p:spPr>
        <p:txBody>
          <a:bodyPr wrap="square" rtlCol="0">
            <a:spAutoFit/>
          </a:bodyPr>
          <a:lstStyle/>
          <a:p>
            <a:r>
              <a:rPr lang="en-US" sz="4400" cap="all" dirty="0" err="1" smtClean="0">
                <a:latin typeface="Aharoni" panose="02010803020104030203" pitchFamily="2" charset="-79"/>
                <a:cs typeface="Aharoni" panose="02010803020104030203" pitchFamily="2" charset="-79"/>
              </a:rPr>
              <a:t>Limnu</a:t>
            </a:r>
            <a:endParaRPr lang="fr-FR" sz="4400" cap="all" dirty="0">
              <a:latin typeface="Aharoni" panose="02010803020104030203" pitchFamily="2" charset="-79"/>
              <a:cs typeface="Aharoni" panose="02010803020104030203" pitchFamily="2" charset="-79"/>
            </a:endParaRPr>
          </a:p>
        </p:txBody>
      </p:sp>
      <p:sp>
        <p:nvSpPr>
          <p:cNvPr id="6" name="Content Placeholder 2"/>
          <p:cNvSpPr>
            <a:spLocks noGrp="1"/>
          </p:cNvSpPr>
          <p:nvPr>
            <p:ph idx="1"/>
          </p:nvPr>
        </p:nvSpPr>
        <p:spPr>
          <a:xfrm>
            <a:off x="635996" y="1757362"/>
            <a:ext cx="6764548" cy="3070529"/>
          </a:xfrm>
        </p:spPr>
        <p:txBody>
          <a:bodyPr>
            <a:normAutofit lnSpcReduction="10000"/>
          </a:bodyPr>
          <a:lstStyle/>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2 villages dans une vallée écartée</a:t>
            </a:r>
          </a:p>
          <a:p>
            <a:pPr marL="0" lvl="1" indent="0" eaLnBrk="1" hangingPunct="1">
              <a:lnSpc>
                <a:spcPct val="90000"/>
              </a:lnSpc>
              <a:spcBef>
                <a:spcPts val="600"/>
              </a:spcBef>
              <a:spcAft>
                <a:spcPts val="600"/>
              </a:spcAft>
              <a:buClr>
                <a:schemeClr val="tx1"/>
              </a:buClr>
              <a:buNone/>
            </a:pPr>
            <a:r>
              <a:rPr lang="fr-FR" altLang="fr-FR" sz="3200" dirty="0">
                <a:latin typeface="Franklin Gothic Demi" panose="020B0703020102020204" pitchFamily="34" charset="0"/>
                <a:cs typeface="Aharoni" panose="02010803020104030203" pitchFamily="2" charset="-79"/>
              </a:rPr>
              <a:t>Pays à </a:t>
            </a:r>
            <a:r>
              <a:rPr lang="fr-FR" altLang="fr-FR" sz="3200" dirty="0" smtClean="0">
                <a:latin typeface="Franklin Gothic Demi" panose="020B0703020102020204" pitchFamily="34" charset="0"/>
                <a:cs typeface="Aharoni" panose="02010803020104030203" pitchFamily="2" charset="-79"/>
              </a:rPr>
              <a:t>faible </a:t>
            </a:r>
            <a:r>
              <a:rPr lang="fr-FR" altLang="fr-FR" sz="3200" dirty="0">
                <a:latin typeface="Franklin Gothic Demi" panose="020B0703020102020204" pitchFamily="34" charset="0"/>
                <a:cs typeface="Aharoni" panose="02010803020104030203" pitchFamily="2" charset="-79"/>
              </a:rPr>
              <a:t>revenu </a:t>
            </a:r>
            <a:r>
              <a:rPr lang="fr-FR" altLang="fr-FR" sz="3200" dirty="0" smtClean="0">
                <a:latin typeface="Franklin Gothic Demi" panose="020B0703020102020204" pitchFamily="34" charset="0"/>
                <a:cs typeface="Aharoni" panose="02010803020104030203" pitchFamily="2" charset="-79"/>
              </a:rPr>
              <a:t>ou milieu </a:t>
            </a:r>
            <a:r>
              <a:rPr lang="fr-FR" altLang="fr-FR" sz="3200" dirty="0">
                <a:latin typeface="Franklin Gothic Demi" panose="020B0703020102020204" pitchFamily="34" charset="0"/>
                <a:cs typeface="Aharoni" panose="02010803020104030203" pitchFamily="2" charset="-79"/>
              </a:rPr>
              <a:t>rural dans un pays à revenu moyen</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Définition des éléments + préparation d’un plan de sauvegarde</a:t>
            </a:r>
          </a:p>
          <a:p>
            <a:pPr marL="0" lvl="1" indent="0" eaLnBrk="1" hangingPunct="1">
              <a:lnSpc>
                <a:spcPct val="90000"/>
              </a:lnSpc>
              <a:spcBef>
                <a:spcPts val="600"/>
              </a:spcBef>
              <a:spcAft>
                <a:spcPts val="600"/>
              </a:spcAft>
              <a:buClr>
                <a:schemeClr val="tx1"/>
              </a:buClr>
              <a:buNone/>
            </a:pPr>
            <a:r>
              <a:rPr lang="fr-FR" altLang="fr-FR" sz="3200" dirty="0" smtClean="0">
                <a:latin typeface="Franklin Gothic Demi" panose="020B0703020102020204" pitchFamily="34" charset="0"/>
                <a:cs typeface="Aharoni" panose="02010803020104030203" pitchFamily="2" charset="-79"/>
              </a:rPr>
              <a:t>1,5 à 2 jours </a:t>
            </a:r>
          </a:p>
        </p:txBody>
      </p:sp>
      <p:pic>
        <p:nvPicPr>
          <p:cNvPr id="7"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400544" y="0"/>
            <a:ext cx="47914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736337" y="5064556"/>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000" y="5568738"/>
            <a:ext cx="1153767" cy="866014"/>
          </a:xfrm>
          <a:prstGeom prst="rect">
            <a:avLst/>
          </a:prstGeom>
        </p:spPr>
      </p:pic>
    </p:spTree>
    <p:extLst>
      <p:ext uri="{BB962C8B-B14F-4D97-AF65-F5344CB8AC3E}">
        <p14:creationId xmlns:p14="http://schemas.microsoft.com/office/powerpoint/2010/main" val="52949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76" y="266597"/>
            <a:ext cx="10515600" cy="1325563"/>
          </a:xfrm>
        </p:spPr>
        <p:txBody>
          <a:bodyPr/>
          <a:lstStyle/>
          <a:p>
            <a:r>
              <a:rPr lang="en-US" cap="all" dirty="0" smtClean="0">
                <a:latin typeface="Aharoni" panose="02010803020104030203" pitchFamily="2" charset="-79"/>
                <a:cs typeface="Aharoni" panose="02010803020104030203" pitchFamily="2" charset="-79"/>
              </a:rPr>
              <a:t>Genre</a:t>
            </a:r>
            <a:endParaRPr lang="fr-FR" cap="all" dirty="0">
              <a:latin typeface="Aharoni" panose="02010803020104030203" pitchFamily="2" charset="-79"/>
              <a:cs typeface="Aharoni" panose="02010803020104030203" pitchFamily="2" charset="-79"/>
            </a:endParaRPr>
          </a:p>
        </p:txBody>
      </p:sp>
      <p:sp>
        <p:nvSpPr>
          <p:cNvPr id="4" name="Content Placeholder 2"/>
          <p:cNvSpPr>
            <a:spLocks noGrp="1"/>
          </p:cNvSpPr>
          <p:nvPr>
            <p:ph idx="1"/>
          </p:nvPr>
        </p:nvSpPr>
        <p:spPr>
          <a:xfrm>
            <a:off x="703187" y="1516501"/>
            <a:ext cx="5929757" cy="2567820"/>
          </a:xfrm>
        </p:spPr>
        <p:txBody>
          <a:bodyPr>
            <a:normAutofit fontScale="77500" lnSpcReduction="20000"/>
          </a:bodyPr>
          <a:lstStyle/>
          <a:p>
            <a:pPr marL="0" lvl="1" indent="0" eaLnBrk="1" hangingPunct="1">
              <a:lnSpc>
                <a:spcPct val="90000"/>
              </a:lnSpc>
              <a:spcAft>
                <a:spcPts val="1200"/>
              </a:spcAft>
              <a:buClr>
                <a:schemeClr val="tx1"/>
              </a:buClr>
              <a:buFont typeface="Arial" charset="0"/>
              <a:buNone/>
              <a:defRPr/>
            </a:pPr>
            <a:r>
              <a:rPr lang="fr-FR" altLang="fr-FR" sz="3800" b="1" dirty="0" smtClean="0">
                <a:latin typeface="Franklin Gothic Demi" panose="020B0703020102020204" pitchFamily="34" charset="0"/>
                <a:cs typeface="Aharoni" panose="02010803020104030203" pitchFamily="2" charset="-79"/>
              </a:rPr>
              <a:t>2 unités et 6 études de cas</a:t>
            </a:r>
          </a:p>
          <a:p>
            <a:pPr lvl="1" eaLnBrk="1" hangingPunct="1">
              <a:lnSpc>
                <a:spcPct val="90000"/>
              </a:lnSpc>
              <a:spcBef>
                <a:spcPts val="600"/>
              </a:spcBef>
              <a:spcAft>
                <a:spcPts val="600"/>
              </a:spcAft>
              <a:buClr>
                <a:schemeClr val="tx1"/>
              </a:buClr>
              <a:buFont typeface="Arial" charset="0"/>
              <a:buChar char="•"/>
              <a:defRPr/>
            </a:pPr>
            <a:r>
              <a:rPr lang="fr-FR" altLang="fr-FR" sz="3800" dirty="0" smtClean="0">
                <a:latin typeface="Franklin Gothic Demi" panose="020B0703020102020204" pitchFamily="34" charset="0"/>
                <a:cs typeface="Aharoni" panose="02010803020104030203" pitchFamily="2" charset="-79"/>
              </a:rPr>
              <a:t>Unité 48: Genre et PCI</a:t>
            </a:r>
          </a:p>
          <a:p>
            <a:pPr lvl="1" eaLnBrk="1" hangingPunct="1">
              <a:lnSpc>
                <a:spcPct val="90000"/>
              </a:lnSpc>
              <a:spcBef>
                <a:spcPts val="600"/>
              </a:spcBef>
              <a:spcAft>
                <a:spcPts val="600"/>
              </a:spcAft>
              <a:buClr>
                <a:schemeClr val="tx1"/>
              </a:buClr>
              <a:buFont typeface="Arial" charset="0"/>
              <a:buChar char="•"/>
              <a:defRPr/>
            </a:pPr>
            <a:r>
              <a:rPr lang="fr-FR" altLang="fr-FR" sz="3800" dirty="0" smtClean="0">
                <a:latin typeface="Franklin Gothic Demi" panose="020B0703020102020204" pitchFamily="34" charset="0"/>
                <a:cs typeface="Aharoni" panose="02010803020104030203" pitchFamily="2" charset="-79"/>
              </a:rPr>
              <a:t>Unité 49: Une approche sensible au genre pour la sauvegarde du PCI</a:t>
            </a:r>
          </a:p>
          <a:p>
            <a:pPr marL="0" lvl="1" indent="0" eaLnBrk="1" hangingPunct="1">
              <a:lnSpc>
                <a:spcPct val="90000"/>
              </a:lnSpc>
              <a:spcBef>
                <a:spcPts val="600"/>
              </a:spcBef>
              <a:spcAft>
                <a:spcPts val="600"/>
              </a:spcAft>
              <a:buClr>
                <a:schemeClr val="tx1"/>
              </a:buClr>
              <a:buNone/>
              <a:defRPr/>
            </a:pPr>
            <a:r>
              <a:rPr lang="fr-FR" altLang="fr-FR" sz="3800" dirty="0" smtClean="0">
                <a:latin typeface="Franklin Gothic Demi" panose="020B0703020102020204" pitchFamily="34" charset="0"/>
                <a:cs typeface="Aharoni" panose="02010803020104030203" pitchFamily="2" charset="-79"/>
              </a:rPr>
              <a:t>Anglais, français, espagnol, arabe</a:t>
            </a:r>
          </a:p>
          <a:p>
            <a:pPr lvl="1" eaLnBrk="1" hangingPunct="1">
              <a:lnSpc>
                <a:spcPct val="90000"/>
              </a:lnSpc>
              <a:spcBef>
                <a:spcPts val="600"/>
              </a:spcBef>
              <a:spcAft>
                <a:spcPts val="600"/>
              </a:spcAft>
              <a:buClr>
                <a:schemeClr val="tx1"/>
              </a:buClr>
              <a:buFont typeface="Arial" charset="0"/>
              <a:buChar char="•"/>
              <a:defRPr/>
            </a:pPr>
            <a:endParaRPr lang="en-GB" altLang="fr-FR" sz="3500" dirty="0">
              <a:latin typeface="Aharoni" panose="02010803020104030203" pitchFamily="2" charset="-79"/>
              <a:cs typeface="Aharoni" panose="02010803020104030203" pitchFamily="2" charset="-79"/>
            </a:endParaRPr>
          </a:p>
          <a:p>
            <a:pPr marL="0" lvl="1" indent="0" eaLnBrk="1" hangingPunct="1">
              <a:lnSpc>
                <a:spcPct val="90000"/>
              </a:lnSpc>
              <a:spcBef>
                <a:spcPts val="600"/>
              </a:spcBef>
              <a:spcAft>
                <a:spcPts val="600"/>
              </a:spcAft>
              <a:buClr>
                <a:schemeClr val="tx1"/>
              </a:buClr>
              <a:buFont typeface="Arial" charset="0"/>
              <a:buNone/>
              <a:defRPr/>
            </a:pPr>
            <a:endParaRPr lang="en-US" altLang="fr-FR" dirty="0" smtClean="0">
              <a:latin typeface="Aharoni" panose="02010803020104030203" pitchFamily="2" charset="-79"/>
              <a:cs typeface="Aharoni" panose="02010803020104030203" pitchFamily="2" charset="-79"/>
            </a:endParaRPr>
          </a:p>
        </p:txBody>
      </p:sp>
      <p:sp>
        <p:nvSpPr>
          <p:cNvPr id="5" name="TextBox 4"/>
          <p:cNvSpPr txBox="1"/>
          <p:nvPr/>
        </p:nvSpPr>
        <p:spPr>
          <a:xfrm>
            <a:off x="6925773" y="4383845"/>
            <a:ext cx="4892749" cy="2172903"/>
          </a:xfrm>
          <a:prstGeom prst="rect">
            <a:avLst/>
          </a:prstGeom>
          <a:noFill/>
        </p:spPr>
        <p:txBody>
          <a:bodyPr wrap="square" rtlCol="0">
            <a:spAutoFit/>
          </a:bodyPr>
          <a:lstStyle/>
          <a:p>
            <a:pPr lvl="1" algn="r">
              <a:lnSpc>
                <a:spcPct val="90000"/>
              </a:lnSpc>
              <a:spcBef>
                <a:spcPts val="600"/>
              </a:spcBef>
              <a:spcAft>
                <a:spcPts val="600"/>
              </a:spcAft>
              <a:buClr>
                <a:schemeClr val="tx1"/>
              </a:buClr>
              <a:defRPr/>
            </a:pPr>
            <a:r>
              <a:rPr lang="fr-FR" altLang="fr-FR" sz="3200" dirty="0" smtClean="0">
                <a:latin typeface="Franklin Gothic Demi" panose="020B0703020102020204" pitchFamily="34" charset="0"/>
                <a:cs typeface="Aharoni" panose="02010803020104030203" pitchFamily="2" charset="-79"/>
              </a:rPr>
              <a:t>Atelier de 2 jours  </a:t>
            </a:r>
          </a:p>
          <a:p>
            <a:pPr lvl="1" algn="r">
              <a:lnSpc>
                <a:spcPct val="90000"/>
              </a:lnSpc>
              <a:spcBef>
                <a:spcPts val="600"/>
              </a:spcBef>
              <a:spcAft>
                <a:spcPts val="600"/>
              </a:spcAft>
              <a:buClr>
                <a:schemeClr val="tx1"/>
              </a:buClr>
              <a:defRPr/>
            </a:pPr>
            <a:r>
              <a:rPr lang="fr-FR" altLang="fr-FR" sz="3200" dirty="0" smtClean="0">
                <a:latin typeface="Franklin Gothic Demi" panose="020B0703020102020204" pitchFamily="34" charset="0"/>
                <a:cs typeface="Aharoni" panose="02010803020104030203" pitchFamily="2" charset="-79"/>
              </a:rPr>
              <a:t>ou </a:t>
            </a:r>
          </a:p>
          <a:p>
            <a:pPr lvl="1" algn="r">
              <a:lnSpc>
                <a:spcPct val="90000"/>
              </a:lnSpc>
              <a:spcBef>
                <a:spcPts val="600"/>
              </a:spcBef>
              <a:spcAft>
                <a:spcPts val="600"/>
              </a:spcAft>
              <a:buClr>
                <a:schemeClr val="tx1"/>
              </a:buClr>
              <a:defRPr/>
            </a:pPr>
            <a:r>
              <a:rPr lang="fr-FR" altLang="fr-FR" sz="3200" dirty="0" smtClean="0">
                <a:latin typeface="Franklin Gothic Demi" panose="020B0703020102020204" pitchFamily="34" charset="0"/>
                <a:cs typeface="Aharoni" panose="02010803020104030203" pitchFamily="2" charset="-79"/>
              </a:rPr>
              <a:t>combiné à d’autres formations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759" y="4267200"/>
            <a:ext cx="5246613" cy="2584704"/>
          </a:xfrm>
          <a:prstGeom prst="rect">
            <a:avLst/>
          </a:prstGeom>
          <a:ln w="19050">
            <a:solidFill>
              <a:schemeClr val="tx1">
                <a:lumMod val="50000"/>
                <a:lumOff val="50000"/>
              </a:schemeClr>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69521" y="12191"/>
            <a:ext cx="5293862" cy="3955737"/>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4261512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59609" y="146799"/>
            <a:ext cx="5380658" cy="1566863"/>
          </a:xfrm>
        </p:spPr>
        <p:txBody>
          <a:bodyPr/>
          <a:lstStyle/>
          <a:p>
            <a:pPr algn="r"/>
            <a:r>
              <a:rPr lang="en-US" cap="all" dirty="0" smtClean="0">
                <a:latin typeface="Aharoni" panose="02010803020104030203" pitchFamily="2" charset="-79"/>
                <a:cs typeface="Aharoni" panose="02010803020104030203" pitchFamily="2" charset="-79"/>
              </a:rPr>
              <a:t>Le concept du genre et le PCI</a:t>
            </a:r>
            <a:endParaRPr lang="fr-FR"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4932909" y="1594337"/>
            <a:ext cx="6895598" cy="4215705"/>
          </a:xfrm>
        </p:spPr>
        <p:txBody>
          <a:bodyPr>
            <a:noAutofit/>
          </a:bodyPr>
          <a:lstStyle/>
          <a:p>
            <a:pPr marL="0" indent="0" algn="r">
              <a:spcBef>
                <a:spcPts val="300"/>
              </a:spcBef>
              <a:spcAft>
                <a:spcPts val="1200"/>
              </a:spcAft>
              <a:buNone/>
              <a:defRPr/>
            </a:pPr>
            <a:r>
              <a:rPr lang="fr-FR" sz="3000" dirty="0" err="1" smtClean="0">
                <a:latin typeface="Franklin Gothic Demi" panose="020B0703020102020204" pitchFamily="34" charset="0"/>
              </a:rPr>
              <a:t>Devéloppement</a:t>
            </a:r>
            <a:r>
              <a:rPr lang="fr-FR" sz="3000" dirty="0" smtClean="0">
                <a:latin typeface="Franklin Gothic Demi" panose="020B0703020102020204" pitchFamily="34" charset="0"/>
              </a:rPr>
              <a:t> des identités de genre</a:t>
            </a:r>
            <a:endParaRPr lang="fr-FR" sz="3000" dirty="0">
              <a:latin typeface="Franklin Gothic Demi" panose="020B0703020102020204" pitchFamily="34" charset="0"/>
            </a:endParaRPr>
          </a:p>
          <a:p>
            <a:pPr marL="0" indent="0" algn="r">
              <a:spcBef>
                <a:spcPts val="300"/>
              </a:spcBef>
              <a:spcAft>
                <a:spcPts val="1200"/>
              </a:spcAft>
              <a:buNone/>
              <a:defRPr/>
            </a:pPr>
            <a:r>
              <a:rPr lang="fr-FR" sz="3000" dirty="0" smtClean="0">
                <a:latin typeface="Franklin Gothic Demi" panose="020B0703020102020204" pitchFamily="34" charset="0"/>
              </a:rPr>
              <a:t>E</a:t>
            </a:r>
            <a:r>
              <a:rPr lang="fr-FR" altLang="en-US" sz="3000" dirty="0" smtClean="0">
                <a:latin typeface="Franklin Gothic Demi" panose="020B0703020102020204" pitchFamily="34" charset="0"/>
              </a:rPr>
              <a:t>volution des rôles de genre et des relations entre les genres</a:t>
            </a:r>
          </a:p>
          <a:p>
            <a:pPr marL="0" indent="0" algn="r">
              <a:spcBef>
                <a:spcPts val="300"/>
              </a:spcBef>
              <a:spcAft>
                <a:spcPts val="1200"/>
              </a:spcAft>
              <a:buNone/>
              <a:defRPr/>
            </a:pPr>
            <a:r>
              <a:rPr lang="fr-FR" altLang="en-US" sz="3000" dirty="0" smtClean="0">
                <a:latin typeface="Franklin Gothic Demi" panose="020B0703020102020204" pitchFamily="34" charset="0"/>
              </a:rPr>
              <a:t>Diversité</a:t>
            </a:r>
            <a:r>
              <a:rPr lang="en-US" altLang="en-US" sz="3000" dirty="0" smtClean="0">
                <a:latin typeface="Franklin Gothic Demi" panose="020B0703020102020204" pitchFamily="34" charset="0"/>
              </a:rPr>
              <a:t> des concepts de genre</a:t>
            </a:r>
          </a:p>
          <a:p>
            <a:pPr marL="0" indent="0" algn="r">
              <a:spcBef>
                <a:spcPts val="300"/>
              </a:spcBef>
              <a:spcAft>
                <a:spcPts val="1200"/>
              </a:spcAft>
              <a:buNone/>
              <a:defRPr/>
            </a:pPr>
            <a:r>
              <a:rPr lang="fr-FR" sz="3000" dirty="0">
                <a:latin typeface="Franklin Gothic Demi" panose="020B0703020102020204" pitchFamily="34" charset="0"/>
              </a:rPr>
              <a:t>E</a:t>
            </a:r>
            <a:r>
              <a:rPr lang="fr-FR" sz="3000" dirty="0" smtClean="0">
                <a:latin typeface="Franklin Gothic Demi" panose="020B0703020102020204" pitchFamily="34" charset="0"/>
              </a:rPr>
              <a:t>galité des genres</a:t>
            </a:r>
          </a:p>
          <a:p>
            <a:pPr marL="0" indent="0" algn="r">
              <a:spcBef>
                <a:spcPts val="300"/>
              </a:spcBef>
              <a:spcAft>
                <a:spcPts val="1200"/>
              </a:spcAft>
              <a:buNone/>
              <a:defRPr/>
            </a:pPr>
            <a:r>
              <a:rPr lang="fr-FR" sz="3000" dirty="0" smtClean="0">
                <a:latin typeface="Franklin Gothic Demi" panose="020B0703020102020204" pitchFamily="34" charset="0"/>
              </a:rPr>
              <a:t>Genre et sauvegarde</a:t>
            </a:r>
          </a:p>
          <a:p>
            <a:pPr marL="0" indent="0" algn="r">
              <a:spcBef>
                <a:spcPts val="300"/>
              </a:spcBef>
              <a:spcAft>
                <a:spcPts val="1200"/>
              </a:spcAft>
              <a:buNone/>
              <a:defRPr/>
            </a:pPr>
            <a:r>
              <a:rPr lang="fr-FR" altLang="en-US" sz="3000" dirty="0" smtClean="0">
                <a:latin typeface="Franklin Gothic Demi" panose="020B0703020102020204" pitchFamily="34" charset="0"/>
              </a:rPr>
              <a:t>Analyse selon le genre</a:t>
            </a:r>
            <a:endParaRPr lang="en-US" altLang="en-US" sz="3000" dirty="0">
              <a:latin typeface="Franklin Gothic Demi" panose="020B0703020102020204"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944669" cy="6858000"/>
          </a:xfrm>
          <a:prstGeom prst="rect">
            <a:avLst/>
          </a:prstGeom>
        </p:spPr>
      </p:pic>
      <p:cxnSp>
        <p:nvCxnSpPr>
          <p:cNvPr id="7" name="Straight Connector 6"/>
          <p:cNvCxnSpPr/>
          <p:nvPr/>
        </p:nvCxnSpPr>
        <p:spPr>
          <a:xfrm flipH="1">
            <a:off x="10397685" y="5653110"/>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5972" y="5810042"/>
            <a:ext cx="1153767" cy="866014"/>
          </a:xfrm>
          <a:prstGeom prst="rect">
            <a:avLst/>
          </a:prstGeom>
        </p:spPr>
      </p:pic>
    </p:spTree>
    <p:extLst>
      <p:ext uri="{BB962C8B-B14F-4D97-AF65-F5344CB8AC3E}">
        <p14:creationId xmlns:p14="http://schemas.microsoft.com/office/powerpoint/2010/main" val="1739817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46127" y="0"/>
            <a:ext cx="5746897" cy="6858000"/>
          </a:xfrm>
          <a:prstGeom prst="rect">
            <a:avLst/>
          </a:prstGeom>
        </p:spPr>
      </p:pic>
    </p:spTree>
    <p:extLst>
      <p:ext uri="{BB962C8B-B14F-4D97-AF65-F5344CB8AC3E}">
        <p14:creationId xmlns:p14="http://schemas.microsoft.com/office/powerpoint/2010/main" val="6543617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543" y="365125"/>
            <a:ext cx="10515600" cy="999651"/>
          </a:xfrm>
        </p:spPr>
        <p:txBody>
          <a:bodyPr/>
          <a:lstStyle/>
          <a:p>
            <a:r>
              <a:rPr lang="fr-FR" cap="all" dirty="0" smtClean="0">
                <a:latin typeface="Aharoni" panose="02010803020104030203" pitchFamily="2" charset="-79"/>
                <a:cs typeface="Aharoni" panose="02010803020104030203" pitchFamily="2" charset="-79"/>
              </a:rPr>
              <a:t>Assistance Internationale</a:t>
            </a:r>
            <a:endParaRPr lang="fr-FR" cap="all" dirty="0">
              <a:latin typeface="Aharoni" panose="02010803020104030203" pitchFamily="2" charset="-79"/>
              <a:cs typeface="Aharoni" panose="02010803020104030203" pitchFamily="2" charset="-79"/>
            </a:endParaRPr>
          </a:p>
        </p:txBody>
      </p:sp>
      <p:sp>
        <p:nvSpPr>
          <p:cNvPr id="4" name="Content Placeholder 2"/>
          <p:cNvSpPr>
            <a:spLocks noGrp="1"/>
          </p:cNvSpPr>
          <p:nvPr>
            <p:ph idx="1"/>
          </p:nvPr>
        </p:nvSpPr>
        <p:spPr>
          <a:xfrm>
            <a:off x="754542" y="1298592"/>
            <a:ext cx="7544022" cy="5370432"/>
          </a:xfrm>
        </p:spPr>
        <p:txBody>
          <a:bodyPr>
            <a:noAutofit/>
          </a:bodyPr>
          <a:lstStyle/>
          <a:p>
            <a:pPr marL="0" lvl="1" indent="0" eaLnBrk="1" hangingPunct="1">
              <a:lnSpc>
                <a:spcPct val="120000"/>
              </a:lnSpc>
              <a:spcBef>
                <a:spcPts val="0"/>
              </a:spcBef>
              <a:spcAft>
                <a:spcPts val="1200"/>
              </a:spcAft>
              <a:buClr>
                <a:schemeClr val="tx1"/>
              </a:buClr>
              <a:buNone/>
            </a:pPr>
            <a:r>
              <a:rPr lang="fr-FR" altLang="fr-FR" sz="2800" dirty="0" smtClean="0">
                <a:latin typeface="Franklin Gothic Demi" panose="020B0703020102020204" pitchFamily="34" charset="0"/>
                <a:cs typeface="Aharoni" panose="02010803020104030203" pitchFamily="2" charset="-79"/>
              </a:rPr>
              <a:t>Atelier de 2-3 jours (peut se combiner à d’autres ateliers)</a:t>
            </a:r>
          </a:p>
          <a:p>
            <a:pPr marL="0" lvl="1" indent="0" eaLnBrk="1" hangingPunct="1">
              <a:lnSpc>
                <a:spcPct val="120000"/>
              </a:lnSpc>
              <a:spcBef>
                <a:spcPts val="0"/>
              </a:spcBef>
              <a:spcAft>
                <a:spcPts val="1200"/>
              </a:spcAft>
              <a:buClr>
                <a:schemeClr val="tx1"/>
              </a:buClr>
              <a:buNone/>
            </a:pPr>
            <a:r>
              <a:rPr lang="fr-FR" altLang="fr-FR" sz="2800" dirty="0" smtClean="0">
                <a:latin typeface="Franklin Gothic Demi" panose="020B0703020102020204" pitchFamily="34" charset="0"/>
                <a:cs typeface="Aharoni" panose="02010803020104030203" pitchFamily="2" charset="-79"/>
              </a:rPr>
              <a:t>Même méthodologie que pour l’atelier sur l’élaboration de candidatures</a:t>
            </a:r>
          </a:p>
          <a:p>
            <a:pPr marL="0" lvl="1" indent="0" eaLnBrk="1" hangingPunct="1">
              <a:lnSpc>
                <a:spcPct val="120000"/>
              </a:lnSpc>
              <a:spcBef>
                <a:spcPts val="0"/>
              </a:spcBef>
              <a:spcAft>
                <a:spcPts val="1200"/>
              </a:spcAft>
              <a:buClr>
                <a:schemeClr val="tx1"/>
              </a:buClr>
              <a:buNone/>
            </a:pPr>
            <a:r>
              <a:rPr lang="fr-FR" altLang="fr-FR" sz="2800" dirty="0" smtClean="0">
                <a:latin typeface="Franklin Gothic Demi" panose="020B0703020102020204" pitchFamily="34" charset="0"/>
                <a:cs typeface="Aharoni" panose="02010803020104030203" pitchFamily="2" charset="-79"/>
              </a:rPr>
              <a:t>Unité 50: Introduction</a:t>
            </a:r>
          </a:p>
          <a:p>
            <a:pPr marL="0" lvl="1" indent="0">
              <a:lnSpc>
                <a:spcPct val="120000"/>
              </a:lnSpc>
              <a:spcBef>
                <a:spcPts val="0"/>
              </a:spcBef>
              <a:spcAft>
                <a:spcPts val="1200"/>
              </a:spcAft>
              <a:buClr>
                <a:schemeClr val="tx1"/>
              </a:buClr>
              <a:buNone/>
            </a:pPr>
            <a:r>
              <a:rPr lang="fr-FR" altLang="fr-FR" sz="2800" dirty="0" smtClean="0">
                <a:latin typeface="Franklin Gothic Demi" panose="020B0703020102020204" pitchFamily="34" charset="0"/>
                <a:cs typeface="Aharoni" panose="02010803020104030203" pitchFamily="2" charset="-79"/>
              </a:rPr>
              <a:t>Unité 12</a:t>
            </a:r>
            <a:r>
              <a:rPr lang="fr-FR" altLang="fr-FR" sz="2800" dirty="0">
                <a:latin typeface="Franklin Gothic Demi" panose="020B0703020102020204" pitchFamily="34" charset="0"/>
                <a:cs typeface="Aharoni" panose="02010803020104030203" pitchFamily="2" charset="-79"/>
              </a:rPr>
              <a:t>: C</a:t>
            </a:r>
            <a:r>
              <a:rPr lang="fr-FR" altLang="fr-FR" sz="2800" dirty="0" smtClean="0">
                <a:latin typeface="Franklin Gothic Demi" panose="020B0703020102020204" pitchFamily="34" charset="0"/>
                <a:cs typeface="Aharoni" panose="02010803020104030203" pitchFamily="2" charset="-79"/>
              </a:rPr>
              <a:t>oopération et assistance internationales</a:t>
            </a:r>
          </a:p>
          <a:p>
            <a:pPr marL="0" lvl="1" indent="0" eaLnBrk="1" hangingPunct="1">
              <a:lnSpc>
                <a:spcPct val="120000"/>
              </a:lnSpc>
              <a:spcBef>
                <a:spcPts val="0"/>
              </a:spcBef>
              <a:spcAft>
                <a:spcPts val="1200"/>
              </a:spcAft>
              <a:buClr>
                <a:schemeClr val="tx1"/>
              </a:buClr>
              <a:buNone/>
            </a:pPr>
            <a:r>
              <a:rPr lang="fr-FR" altLang="fr-FR" sz="2800" dirty="0" smtClean="0">
                <a:latin typeface="Franklin Gothic Demi" panose="020B0703020102020204" pitchFamily="34" charset="0"/>
                <a:cs typeface="Aharoni" panose="02010803020104030203" pitchFamily="2" charset="-79"/>
              </a:rPr>
              <a:t>Unité 51: Evaluation d’exemples de demandes</a:t>
            </a:r>
          </a:p>
          <a:p>
            <a:pPr marL="0" lvl="1" indent="0" eaLnBrk="1" hangingPunct="1">
              <a:lnSpc>
                <a:spcPct val="120000"/>
              </a:lnSpc>
              <a:spcBef>
                <a:spcPts val="0"/>
              </a:spcBef>
              <a:spcAft>
                <a:spcPts val="1200"/>
              </a:spcAft>
              <a:buClr>
                <a:schemeClr val="tx1"/>
              </a:buClr>
              <a:buNone/>
            </a:pPr>
            <a:r>
              <a:rPr lang="fr-FR" altLang="fr-FR" sz="2800" dirty="0" smtClean="0">
                <a:latin typeface="Franklin Gothic Demi" panose="020B0703020102020204" pitchFamily="34" charset="0"/>
                <a:cs typeface="Aharoni" panose="02010803020104030203" pitchFamily="2" charset="-79"/>
              </a:rPr>
              <a:t>Unité 52: Session de clôture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98564" y="1275864"/>
            <a:ext cx="3557356" cy="5028683"/>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216963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1"/>
            <a:ext cx="12192000" cy="6851176"/>
          </a:xfrm>
          <a:prstGeom prst="rect">
            <a:avLst/>
          </a:prstGeom>
        </p:spPr>
      </p:pic>
      <p:sp>
        <p:nvSpPr>
          <p:cNvPr id="7" name="Rectangle 6"/>
          <p:cNvSpPr/>
          <p:nvPr/>
        </p:nvSpPr>
        <p:spPr>
          <a:xfrm>
            <a:off x="2071437" y="433551"/>
            <a:ext cx="8049126" cy="599089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1"/>
          <p:cNvSpPr>
            <a:spLocks noGrp="1"/>
          </p:cNvSpPr>
          <p:nvPr>
            <p:ph type="title"/>
          </p:nvPr>
        </p:nvSpPr>
        <p:spPr>
          <a:xfrm>
            <a:off x="2461565" y="629110"/>
            <a:ext cx="6903769" cy="730458"/>
          </a:xfrm>
        </p:spPr>
        <p:txBody>
          <a:bodyPr>
            <a:normAutofit/>
          </a:bodyPr>
          <a:lstStyle/>
          <a:p>
            <a:r>
              <a:rPr lang="fr-FR" cap="all" dirty="0" smtClean="0">
                <a:latin typeface="Aharoni" panose="02010803020104030203" pitchFamily="2" charset="-79"/>
                <a:cs typeface="Aharoni" panose="02010803020104030203" pitchFamily="2" charset="-79"/>
              </a:rPr>
              <a:t>Demandes fictives</a:t>
            </a:r>
            <a:endParaRPr lang="fr-FR" cap="all" dirty="0">
              <a:latin typeface="Aharoni" panose="02010803020104030203" pitchFamily="2" charset="-79"/>
              <a:cs typeface="Aharoni" panose="02010803020104030203" pitchFamily="2" charset="-79"/>
            </a:endParaRPr>
          </a:p>
        </p:txBody>
      </p:sp>
      <p:sp>
        <p:nvSpPr>
          <p:cNvPr id="4" name="Content Placeholder 2"/>
          <p:cNvSpPr>
            <a:spLocks noGrp="1"/>
          </p:cNvSpPr>
          <p:nvPr>
            <p:ph idx="1"/>
          </p:nvPr>
        </p:nvSpPr>
        <p:spPr>
          <a:xfrm>
            <a:off x="2461565" y="1538331"/>
            <a:ext cx="7050206" cy="3060766"/>
          </a:xfrm>
        </p:spPr>
        <p:txBody>
          <a:bodyPr>
            <a:normAutofit/>
          </a:bodyPr>
          <a:lstStyle/>
          <a:p>
            <a:pPr marL="0" lvl="1" indent="0" eaLnBrk="1" hangingPunct="1">
              <a:lnSpc>
                <a:spcPct val="100000"/>
              </a:lnSpc>
              <a:spcBef>
                <a:spcPts val="600"/>
              </a:spcBef>
              <a:spcAft>
                <a:spcPts val="1200"/>
              </a:spcAft>
              <a:buClr>
                <a:schemeClr val="tx1"/>
              </a:buClr>
              <a:buFont typeface="Arial" charset="0"/>
              <a:buNone/>
              <a:defRPr/>
            </a:pPr>
            <a:r>
              <a:rPr lang="fr-FR" altLang="fr-FR" sz="3200" b="1" dirty="0" smtClean="0">
                <a:latin typeface="Franklin Gothic Demi" panose="020B0703020102020204" pitchFamily="34" charset="0"/>
                <a:cs typeface="Aharoni" panose="02010803020104030203" pitchFamily="2" charset="-79"/>
              </a:rPr>
              <a:t>1: Projet  pilote d’inventaire</a:t>
            </a:r>
          </a:p>
          <a:p>
            <a:pPr marL="0" lvl="1" indent="0" eaLnBrk="1" hangingPunct="1">
              <a:lnSpc>
                <a:spcPct val="100000"/>
              </a:lnSpc>
              <a:spcAft>
                <a:spcPts val="1200"/>
              </a:spcAft>
              <a:buClr>
                <a:schemeClr val="tx1"/>
              </a:buClr>
              <a:buFont typeface="Arial" charset="0"/>
              <a:buNone/>
              <a:defRPr/>
            </a:pPr>
            <a:r>
              <a:rPr lang="fr-FR" altLang="fr-FR" sz="3200" b="1" dirty="0" smtClean="0">
                <a:latin typeface="Franklin Gothic Demi" panose="020B0703020102020204" pitchFamily="34" charset="0"/>
                <a:cs typeface="Aharoni" panose="02010803020104030203" pitchFamily="2" charset="-79"/>
              </a:rPr>
              <a:t>2: Un programme de renforcement des capacités</a:t>
            </a:r>
          </a:p>
          <a:p>
            <a:pPr marL="0" lvl="1" indent="0" eaLnBrk="1" hangingPunct="1">
              <a:lnSpc>
                <a:spcPct val="100000"/>
              </a:lnSpc>
              <a:spcAft>
                <a:spcPts val="1200"/>
              </a:spcAft>
              <a:buClr>
                <a:schemeClr val="tx1"/>
              </a:buClr>
              <a:buFont typeface="Arial" charset="0"/>
              <a:buNone/>
              <a:defRPr/>
            </a:pPr>
            <a:r>
              <a:rPr lang="fr-FR" altLang="fr-FR" sz="3200" b="1" dirty="0" smtClean="0">
                <a:latin typeface="Franklin Gothic Demi" panose="020B0703020102020204" pitchFamily="34" charset="0"/>
                <a:cs typeface="Aharoni" panose="02010803020104030203" pitchFamily="2" charset="-79"/>
              </a:rPr>
              <a:t>3: Projet de sauvegarde pour un élément du PCI</a:t>
            </a:r>
          </a:p>
        </p:txBody>
      </p:sp>
      <p:cxnSp>
        <p:nvCxnSpPr>
          <p:cNvPr id="8" name="Straight Connector 7"/>
          <p:cNvCxnSpPr/>
          <p:nvPr/>
        </p:nvCxnSpPr>
        <p:spPr>
          <a:xfrm flipH="1">
            <a:off x="8836045" y="5647526"/>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6839" y="4554551"/>
            <a:ext cx="1153767" cy="866014"/>
          </a:xfrm>
          <a:prstGeom prst="rect">
            <a:avLst/>
          </a:prstGeom>
        </p:spPr>
      </p:pic>
    </p:spTree>
    <p:extLst>
      <p:ext uri="{BB962C8B-B14F-4D97-AF65-F5344CB8AC3E}">
        <p14:creationId xmlns:p14="http://schemas.microsoft.com/office/powerpoint/2010/main" val="1090382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8022" y="-24063"/>
            <a:ext cx="12200022" cy="6882064"/>
          </a:xfrm>
          <a:prstGeom prst="rect">
            <a:avLst/>
          </a:prstGeom>
        </p:spPr>
      </p:pic>
      <p:sp>
        <p:nvSpPr>
          <p:cNvPr id="6" name="Rectangle 5"/>
          <p:cNvSpPr/>
          <p:nvPr/>
        </p:nvSpPr>
        <p:spPr>
          <a:xfrm>
            <a:off x="-8022" y="2526632"/>
            <a:ext cx="12200022" cy="152801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1668379" y="2526632"/>
            <a:ext cx="8855242" cy="1446550"/>
          </a:xfrm>
          <a:prstGeom prst="rect">
            <a:avLst/>
          </a:prstGeom>
          <a:noFill/>
        </p:spPr>
        <p:txBody>
          <a:bodyPr wrap="square" rtlCol="0">
            <a:spAutoFit/>
          </a:bodyPr>
          <a:lstStyle/>
          <a:p>
            <a:pPr algn="ctr"/>
            <a:r>
              <a:rPr lang="en-US" sz="6600" cap="all" dirty="0" err="1" smtClean="0">
                <a:latin typeface="Aharoni" panose="02010803020104030203" pitchFamily="2" charset="-79"/>
                <a:cs typeface="Aharoni" panose="02010803020104030203" pitchFamily="2" charset="-79"/>
              </a:rPr>
              <a:t>Bientot</a:t>
            </a:r>
            <a:r>
              <a:rPr lang="en-US" sz="6600" cap="all" dirty="0" smtClean="0">
                <a:latin typeface="Aharoni" panose="02010803020104030203" pitchFamily="2" charset="-79"/>
                <a:cs typeface="Aharoni" panose="02010803020104030203" pitchFamily="2" charset="-79"/>
              </a:rPr>
              <a:t> </a:t>
            </a:r>
            <a:r>
              <a:rPr lang="en-US" sz="8800" cap="all" dirty="0" smtClean="0">
                <a:latin typeface="Aharoni" panose="02010803020104030203" pitchFamily="2" charset="-79"/>
                <a:cs typeface="Aharoni" panose="02010803020104030203" pitchFamily="2" charset="-79"/>
              </a:rPr>
              <a:t>!</a:t>
            </a:r>
            <a:endParaRPr lang="fr-FR" sz="23900" cap="all"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51954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5846"/>
          </a:xfrm>
        </p:spPr>
        <p:txBody>
          <a:bodyPr/>
          <a:lstStyle/>
          <a:p>
            <a:pPr algn="ctr"/>
            <a:r>
              <a:rPr lang="en-US" b="1" cap="all" dirty="0" err="1" smtClean="0">
                <a:latin typeface="Aharoni" panose="02010803020104030203" pitchFamily="2" charset="-79"/>
                <a:cs typeface="Aharoni" panose="02010803020104030203" pitchFamily="2" charset="-79"/>
              </a:rPr>
              <a:t>Materiaux</a:t>
            </a:r>
            <a:r>
              <a:rPr lang="en-US" b="1" cap="all" dirty="0" smtClean="0">
                <a:latin typeface="Aharoni" panose="02010803020104030203" pitchFamily="2" charset="-79"/>
                <a:cs typeface="Aharoni" panose="02010803020104030203" pitchFamily="2" charset="-79"/>
              </a:rPr>
              <a:t> </a:t>
            </a:r>
            <a:r>
              <a:rPr lang="en-US" b="1" cap="all" dirty="0">
                <a:latin typeface="Aharoni" panose="02010803020104030203" pitchFamily="2" charset="-79"/>
                <a:cs typeface="Aharoni" panose="02010803020104030203" pitchFamily="2" charset="-79"/>
              </a:rPr>
              <a:t>a</a:t>
            </a:r>
            <a:r>
              <a:rPr lang="en-US" b="1" cap="all" dirty="0" smtClean="0">
                <a:latin typeface="Aharoni" panose="02010803020104030203" pitchFamily="2" charset="-79"/>
                <a:cs typeface="Aharoni" panose="02010803020104030203" pitchFamily="2" charset="-79"/>
              </a:rPr>
              <a:t> </a:t>
            </a:r>
            <a:r>
              <a:rPr lang="en-US" b="1" cap="all" dirty="0" err="1" smtClean="0">
                <a:latin typeface="Aharoni" panose="02010803020104030203" pitchFamily="2" charset="-79"/>
                <a:cs typeface="Aharoni" panose="02010803020104030203" pitchFamily="2" charset="-79"/>
              </a:rPr>
              <a:t>venir</a:t>
            </a:r>
            <a:endParaRPr lang="fr-FR" b="1" cap="all" dirty="0">
              <a:latin typeface="Aharoni" panose="02010803020104030203" pitchFamily="2" charset="-79"/>
              <a:cs typeface="Aharoni" panose="02010803020104030203" pitchFamily="2" charset="-79"/>
            </a:endParaRPr>
          </a:p>
        </p:txBody>
      </p:sp>
      <p:cxnSp>
        <p:nvCxnSpPr>
          <p:cNvPr id="4" name="Straight Connector 3"/>
          <p:cNvCxnSpPr/>
          <p:nvPr/>
        </p:nvCxnSpPr>
        <p:spPr>
          <a:xfrm flipH="1" flipV="1">
            <a:off x="663600" y="4027476"/>
            <a:ext cx="10864801" cy="36904"/>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99959" y="3410144"/>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82737" y="3445090"/>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25879" y="3455417"/>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72630" y="3481994"/>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782314" y="3481993"/>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688" y="4865620"/>
            <a:ext cx="1948543" cy="1569660"/>
          </a:xfrm>
          <a:prstGeom prst="rect">
            <a:avLst/>
          </a:prstGeom>
          <a:noFill/>
        </p:spPr>
        <p:txBody>
          <a:bodyPr wrap="square" rtlCol="0">
            <a:spAutoFit/>
          </a:bodyPr>
          <a:lstStyle/>
          <a:p>
            <a:pPr algn="ctr"/>
            <a:r>
              <a:rPr lang="fr-FR" sz="2400" b="1" dirty="0" smtClean="0">
                <a:latin typeface="Franklin Gothic Demi" panose="020B0703020102020204" pitchFamily="34" charset="0"/>
                <a:cs typeface="Aharoni" panose="02010803020104030203" pitchFamily="2" charset="-79"/>
              </a:rPr>
              <a:t>Une unité et des études de cas sur l’éthique</a:t>
            </a:r>
            <a:endParaRPr lang="fr-FR" sz="2400" b="1" dirty="0">
              <a:latin typeface="Franklin Gothic Demi" panose="020B0703020102020204" pitchFamily="34" charset="0"/>
              <a:cs typeface="Aharoni" panose="02010803020104030203" pitchFamily="2" charset="-79"/>
            </a:endParaRPr>
          </a:p>
        </p:txBody>
      </p:sp>
      <p:sp>
        <p:nvSpPr>
          <p:cNvPr id="20" name="TextBox 19"/>
          <p:cNvSpPr txBox="1"/>
          <p:nvPr/>
        </p:nvSpPr>
        <p:spPr>
          <a:xfrm>
            <a:off x="2532928" y="4869493"/>
            <a:ext cx="1948543" cy="1938992"/>
          </a:xfrm>
          <a:prstGeom prst="rect">
            <a:avLst/>
          </a:prstGeom>
          <a:noFill/>
        </p:spPr>
        <p:txBody>
          <a:bodyPr wrap="square" rtlCol="0">
            <a:spAutoFit/>
          </a:bodyPr>
          <a:lstStyle/>
          <a:p>
            <a:pPr algn="ctr"/>
            <a:r>
              <a:rPr lang="fr-FR" sz="2400" b="1" dirty="0" smtClean="0">
                <a:latin typeface="Franklin Gothic Demi" panose="020B0703020102020204" pitchFamily="34" charset="0"/>
                <a:cs typeface="Aharoni" panose="02010803020104030203" pitchFamily="2" charset="-79"/>
              </a:rPr>
              <a:t>Nouvelles études de cas sur le genre et  les politiques</a:t>
            </a:r>
            <a:endParaRPr lang="fr-FR" sz="2400" b="1" dirty="0">
              <a:latin typeface="Franklin Gothic Demi" panose="020B0703020102020204" pitchFamily="34" charset="0"/>
              <a:cs typeface="Aharoni" panose="02010803020104030203" pitchFamily="2" charset="-79"/>
            </a:endParaRPr>
          </a:p>
        </p:txBody>
      </p:sp>
      <p:sp>
        <p:nvSpPr>
          <p:cNvPr id="21" name="TextBox 20"/>
          <p:cNvSpPr txBox="1"/>
          <p:nvPr/>
        </p:nvSpPr>
        <p:spPr>
          <a:xfrm>
            <a:off x="4951607" y="4869493"/>
            <a:ext cx="1948543" cy="1569660"/>
          </a:xfrm>
          <a:prstGeom prst="rect">
            <a:avLst/>
          </a:prstGeom>
          <a:noFill/>
        </p:spPr>
        <p:txBody>
          <a:bodyPr wrap="square" rtlCol="0">
            <a:spAutoFit/>
          </a:bodyPr>
          <a:lstStyle/>
          <a:p>
            <a:pPr algn="ctr"/>
            <a:r>
              <a:rPr lang="fr-FR" sz="2400" b="1" dirty="0" smtClean="0">
                <a:latin typeface="Franklin Gothic Demi" panose="020B0703020102020204" pitchFamily="34" charset="0"/>
                <a:cs typeface="Aharoni" panose="02010803020104030203" pitchFamily="2" charset="-79"/>
              </a:rPr>
              <a:t>Tutoriels vidéo sur les politiques et le genre</a:t>
            </a:r>
            <a:endParaRPr lang="fr-FR" sz="2400" b="1" dirty="0">
              <a:latin typeface="Franklin Gothic Demi" panose="020B0703020102020204" pitchFamily="34" charset="0"/>
              <a:cs typeface="Aharoni" panose="02010803020104030203" pitchFamily="2" charset="-79"/>
            </a:endParaRPr>
          </a:p>
        </p:txBody>
      </p:sp>
      <p:sp>
        <p:nvSpPr>
          <p:cNvPr id="22" name="TextBox 21"/>
          <p:cNvSpPr txBox="1"/>
          <p:nvPr/>
        </p:nvSpPr>
        <p:spPr>
          <a:xfrm>
            <a:off x="7433983" y="4869493"/>
            <a:ext cx="2079245" cy="1569660"/>
          </a:xfrm>
          <a:prstGeom prst="rect">
            <a:avLst/>
          </a:prstGeom>
          <a:noFill/>
        </p:spPr>
        <p:txBody>
          <a:bodyPr wrap="square" rtlCol="0">
            <a:spAutoFit/>
          </a:bodyPr>
          <a:lstStyle/>
          <a:p>
            <a:pPr algn="ctr"/>
            <a:r>
              <a:rPr lang="fr-FR" sz="2400" b="1" dirty="0" smtClean="0">
                <a:latin typeface="Franklin Gothic Demi" panose="020B0703020102020204" pitchFamily="34" charset="0"/>
                <a:cs typeface="Aharoni" panose="02010803020104030203" pitchFamily="2" charset="-79"/>
              </a:rPr>
              <a:t>Matériaux mis à jour sur l’élaboration d’inventaire</a:t>
            </a:r>
            <a:endParaRPr lang="fr-FR" sz="2400" b="1" dirty="0">
              <a:latin typeface="Franklin Gothic Demi" panose="020B0703020102020204" pitchFamily="34" charset="0"/>
              <a:cs typeface="Aharoni" panose="02010803020104030203" pitchFamily="2" charset="-79"/>
            </a:endParaRPr>
          </a:p>
        </p:txBody>
      </p:sp>
      <p:sp>
        <p:nvSpPr>
          <p:cNvPr id="23" name="TextBox 22"/>
          <p:cNvSpPr txBox="1"/>
          <p:nvPr/>
        </p:nvSpPr>
        <p:spPr>
          <a:xfrm>
            <a:off x="9570720" y="4865620"/>
            <a:ext cx="2438399" cy="1569660"/>
          </a:xfrm>
          <a:prstGeom prst="rect">
            <a:avLst/>
          </a:prstGeom>
          <a:noFill/>
        </p:spPr>
        <p:txBody>
          <a:bodyPr wrap="square" rtlCol="0">
            <a:spAutoFit/>
          </a:bodyPr>
          <a:lstStyle/>
          <a:p>
            <a:pPr algn="ctr"/>
            <a:r>
              <a:rPr lang="fr-FR" sz="2400" b="1" dirty="0" smtClean="0">
                <a:latin typeface="Franklin Gothic Demi" panose="020B0703020102020204" pitchFamily="34" charset="0"/>
                <a:cs typeface="Aharoni" panose="02010803020104030203" pitchFamily="2" charset="-79"/>
              </a:rPr>
              <a:t>Nouveaux matériaux sur le développement durable</a:t>
            </a:r>
            <a:endParaRPr lang="fr-FR" sz="2400" b="1" dirty="0">
              <a:latin typeface="Franklin Gothic Demi" panose="020B0703020102020204" pitchFamily="34" charset="0"/>
              <a:cs typeface="Aharoni" panose="02010803020104030203" pitchFamily="2" charset="-79"/>
            </a:endParaRPr>
          </a:p>
        </p:txBody>
      </p:sp>
      <p:sp>
        <p:nvSpPr>
          <p:cNvPr id="24" name="AutoShape 2" descr="Image result for black circle icon people"/>
          <p:cNvSpPr>
            <a:spLocks noChangeAspect="1" noChangeArrowheads="1"/>
          </p:cNvSpPr>
          <p:nvPr/>
        </p:nvSpPr>
        <p:spPr bwMode="auto">
          <a:xfrm>
            <a:off x="1632856" y="311886"/>
            <a:ext cx="1431471" cy="1431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2" name="Picture 8" descr="See original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27538" y="1740769"/>
            <a:ext cx="1309552" cy="13139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ideo ic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0756" y="1717976"/>
            <a:ext cx="1345538" cy="13455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original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1190" y="1738459"/>
            <a:ext cx="1337653" cy="13376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original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7695" y="1713230"/>
            <a:ext cx="1341471" cy="1341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original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6085" y="1696820"/>
            <a:ext cx="1327748" cy="13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160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4" y="508452"/>
            <a:ext cx="6498844" cy="6033861"/>
          </a:xfrm>
        </p:spPr>
        <p:txBody>
          <a:bodyPr>
            <a:normAutofit/>
          </a:bodyPr>
          <a:lstStyle/>
          <a:p>
            <a:pPr marL="0" indent="0" algn="r">
              <a:buNone/>
            </a:pPr>
            <a:r>
              <a:rPr lang="fr-FR" sz="4400" b="1" dirty="0" smtClean="0">
                <a:latin typeface="Aharoni" panose="02010803020104030203" pitchFamily="2" charset="-79"/>
                <a:cs typeface="Aharoni" panose="02010803020104030203" pitchFamily="2" charset="-79"/>
              </a:rPr>
              <a:t>Situation actuelle:</a:t>
            </a:r>
            <a:endParaRPr lang="fr-FR" sz="6000" b="1" dirty="0" smtClean="0">
              <a:latin typeface="Aharoni" panose="02010803020104030203" pitchFamily="2" charset="-79"/>
              <a:cs typeface="Aharoni" panose="02010803020104030203" pitchFamily="2" charset="-79"/>
            </a:endParaRPr>
          </a:p>
          <a:p>
            <a:pPr marL="0" indent="0" algn="r">
              <a:buNone/>
            </a:pPr>
            <a:endParaRPr lang="en-US" sz="1200" b="1" dirty="0"/>
          </a:p>
          <a:p>
            <a:pPr marL="0" indent="0" algn="r">
              <a:spcBef>
                <a:spcPts val="0"/>
              </a:spcBef>
              <a:spcAft>
                <a:spcPts val="1200"/>
              </a:spcAft>
              <a:buNone/>
            </a:pPr>
            <a:r>
              <a:rPr lang="fr-FR" sz="3200" b="1" dirty="0" smtClean="0">
                <a:solidFill>
                  <a:srgbClr val="00CC66"/>
                </a:solidFill>
                <a:latin typeface="Franklin Gothic Demi" panose="020B0703020102020204" pitchFamily="34" charset="0"/>
                <a:cs typeface="Aharoni" panose="02010803020104030203" pitchFamily="2" charset="-79"/>
              </a:rPr>
              <a:t>54</a:t>
            </a:r>
            <a:r>
              <a:rPr lang="fr-FR" sz="3200" b="1" dirty="0" smtClean="0">
                <a:latin typeface="Franklin Gothic Demi" panose="020B0703020102020204" pitchFamily="34" charset="0"/>
                <a:cs typeface="Aharoni" panose="02010803020104030203" pitchFamily="2" charset="-79"/>
              </a:rPr>
              <a:t> </a:t>
            </a:r>
            <a:r>
              <a:rPr lang="fr-FR" sz="3200" b="1" dirty="0">
                <a:latin typeface="Franklin Gothic Demi" panose="020B0703020102020204" pitchFamily="34" charset="0"/>
                <a:cs typeface="Aharoni" panose="02010803020104030203" pitchFamily="2" charset="-79"/>
              </a:rPr>
              <a:t>u</a:t>
            </a:r>
            <a:r>
              <a:rPr lang="fr-FR" sz="3200" b="1" dirty="0" smtClean="0">
                <a:latin typeface="Franklin Gothic Demi" panose="020B0703020102020204" pitchFamily="34" charset="0"/>
                <a:cs typeface="Aharoni" panose="02010803020104030203" pitchFamily="2" charset="-79"/>
              </a:rPr>
              <a:t>nit</a:t>
            </a:r>
            <a:r>
              <a:rPr lang="fr-FR" sz="3200" b="1" dirty="0" smtClean="0">
                <a:latin typeface="Franklin Gothic Demi" panose="020B0703020102020204" pitchFamily="34" charset="0"/>
                <a:cs typeface="Arial" panose="020B0604020202020204" pitchFamily="34" charset="0"/>
              </a:rPr>
              <a:t>é</a:t>
            </a:r>
            <a:r>
              <a:rPr lang="fr-FR" sz="3200" b="1" dirty="0" smtClean="0">
                <a:latin typeface="Franklin Gothic Demi" panose="020B0703020102020204" pitchFamily="34" charset="0"/>
                <a:cs typeface="Aharoni" panose="02010803020104030203" pitchFamily="2" charset="-79"/>
              </a:rPr>
              <a:t>s destinées aux p</a:t>
            </a:r>
            <a:r>
              <a:rPr lang="en-US" sz="3200" b="1" dirty="0" smtClean="0">
                <a:latin typeface="Franklin Gothic Demi" panose="020B0703020102020204" pitchFamily="34" charset="0"/>
                <a:cs typeface="Aharoni" panose="02010803020104030203" pitchFamily="2" charset="-79"/>
              </a:rPr>
              <a:t>arties </a:t>
            </a:r>
            <a:r>
              <a:rPr lang="fr-FR" sz="3200" b="1" dirty="0" smtClean="0">
                <a:latin typeface="Franklin Gothic Demi" panose="020B0703020102020204" pitchFamily="34" charset="0"/>
                <a:cs typeface="Aharoni" panose="02010803020104030203" pitchFamily="2" charset="-79"/>
              </a:rPr>
              <a:t>prenantes</a:t>
            </a:r>
            <a:endParaRPr lang="fr-FR" sz="3200" dirty="0" smtClean="0">
              <a:latin typeface="Franklin Gothic Demi" panose="020B0703020102020204" pitchFamily="34" charset="0"/>
              <a:cs typeface="Aharoni" panose="02010803020104030203" pitchFamily="2" charset="-79"/>
            </a:endParaRPr>
          </a:p>
          <a:p>
            <a:pPr marL="0" indent="0" algn="r">
              <a:spcBef>
                <a:spcPts val="0"/>
              </a:spcBef>
              <a:spcAft>
                <a:spcPts val="1200"/>
              </a:spcAft>
              <a:buNone/>
            </a:pPr>
            <a:r>
              <a:rPr lang="fr-FR" sz="3200" b="1" dirty="0" smtClean="0">
                <a:solidFill>
                  <a:srgbClr val="00CC66"/>
                </a:solidFill>
                <a:latin typeface="Franklin Gothic Demi" panose="020B0703020102020204" pitchFamily="34" charset="0"/>
                <a:cs typeface="Aharoni" panose="02010803020104030203" pitchFamily="2" charset="-79"/>
              </a:rPr>
              <a:t>6</a:t>
            </a:r>
            <a:r>
              <a:rPr lang="fr-FR" sz="3200" b="1" dirty="0" smtClean="0">
                <a:latin typeface="Franklin Gothic Demi" panose="020B0703020102020204" pitchFamily="34" charset="0"/>
                <a:cs typeface="Aharoni" panose="02010803020104030203" pitchFamily="2" charset="-79"/>
              </a:rPr>
              <a:t> thèmes principaux</a:t>
            </a:r>
          </a:p>
          <a:p>
            <a:pPr marL="0" indent="0" algn="r">
              <a:spcBef>
                <a:spcPts val="0"/>
              </a:spcBef>
              <a:spcAft>
                <a:spcPts val="1200"/>
              </a:spcAft>
              <a:buNone/>
            </a:pPr>
            <a:r>
              <a:rPr lang="fr-FR" sz="3200" b="1" dirty="0" smtClean="0">
                <a:latin typeface="Franklin Gothic Demi" panose="020B0703020102020204" pitchFamily="34" charset="0"/>
                <a:cs typeface="Aharoni" panose="02010803020104030203" pitchFamily="2" charset="-79"/>
              </a:rPr>
              <a:t>Plus de thèmes en préparation</a:t>
            </a:r>
          </a:p>
          <a:p>
            <a:pPr marL="0" indent="0" algn="r">
              <a:spcBef>
                <a:spcPts val="0"/>
              </a:spcBef>
              <a:spcAft>
                <a:spcPts val="1200"/>
              </a:spcAft>
              <a:buNone/>
            </a:pPr>
            <a:r>
              <a:rPr lang="fr-FR" sz="3200" b="1" dirty="0" smtClean="0">
                <a:latin typeface="Franklin Gothic Demi" panose="020B0703020102020204" pitchFamily="34" charset="0"/>
                <a:cs typeface="Aharoni" panose="02010803020104030203" pitchFamily="2" charset="-79"/>
              </a:rPr>
              <a:t>Mises à jour régulières</a:t>
            </a:r>
          </a:p>
          <a:p>
            <a:pPr marL="0" indent="0" algn="r">
              <a:spcBef>
                <a:spcPts val="0"/>
              </a:spcBef>
              <a:spcAft>
                <a:spcPts val="1200"/>
              </a:spcAft>
              <a:buNone/>
            </a:pPr>
            <a:r>
              <a:rPr lang="fr-FR" sz="3200" b="1" dirty="0" smtClean="0">
                <a:latin typeface="Franklin Gothic Demi" panose="020B0703020102020204" pitchFamily="34" charset="0"/>
                <a:cs typeface="Aharoni" panose="02010803020104030203" pitchFamily="2" charset="-79"/>
              </a:rPr>
              <a:t>Plus de </a:t>
            </a:r>
            <a:r>
              <a:rPr lang="fr-FR" sz="3200" b="1" dirty="0" smtClean="0">
                <a:solidFill>
                  <a:srgbClr val="00CC66"/>
                </a:solidFill>
                <a:latin typeface="Franklin Gothic Demi" panose="020B0703020102020204" pitchFamily="34" charset="0"/>
                <a:cs typeface="Aharoni" panose="02010803020104030203" pitchFamily="2" charset="-79"/>
              </a:rPr>
              <a:t>260 </a:t>
            </a:r>
            <a:r>
              <a:rPr lang="fr-FR" sz="3200" b="1" dirty="0" smtClean="0">
                <a:latin typeface="Franklin Gothic Demi" panose="020B0703020102020204" pitchFamily="34" charset="0"/>
                <a:cs typeface="Aharoni" panose="02010803020104030203" pitchFamily="2" charset="-79"/>
              </a:rPr>
              <a:t>demandes d’accès aux matériaux</a:t>
            </a:r>
          </a:p>
          <a:p>
            <a:pPr marL="0" indent="0" algn="r">
              <a:buNone/>
            </a:pPr>
            <a:endParaRPr lang="en-US" sz="3600" b="1" dirty="0" smtClean="0"/>
          </a:p>
          <a:p>
            <a:pPr marL="0" indent="0">
              <a:buNone/>
            </a:pPr>
            <a:endParaRPr lang="en-US" sz="4400" b="1" dirty="0"/>
          </a:p>
          <a:p>
            <a:pPr marL="0" indent="0">
              <a:buNone/>
            </a:pPr>
            <a:endParaRPr lang="fr-FR" sz="4400" b="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4545" y="0"/>
            <a:ext cx="3859255" cy="6858000"/>
          </a:xfrm>
          <a:prstGeom prst="rect">
            <a:avLst/>
          </a:prstGeom>
        </p:spPr>
      </p:pic>
      <p:cxnSp>
        <p:nvCxnSpPr>
          <p:cNvPr id="6" name="Straight Connector 5"/>
          <p:cNvCxnSpPr/>
          <p:nvPr/>
        </p:nvCxnSpPr>
        <p:spPr>
          <a:xfrm flipH="1">
            <a:off x="5508240" y="5507778"/>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000" y="5507778"/>
            <a:ext cx="1153767" cy="866014"/>
          </a:xfrm>
          <a:prstGeom prst="rect">
            <a:avLst/>
          </a:prstGeom>
        </p:spPr>
      </p:pic>
    </p:spTree>
    <p:extLst>
      <p:ext uri="{BB962C8B-B14F-4D97-AF65-F5344CB8AC3E}">
        <p14:creationId xmlns:p14="http://schemas.microsoft.com/office/powerpoint/2010/main" val="1389053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6032" y="365125"/>
            <a:ext cx="11586271" cy="999651"/>
          </a:xfrm>
        </p:spPr>
        <p:txBody>
          <a:bodyPr>
            <a:normAutofit fontScale="90000"/>
          </a:bodyPr>
          <a:lstStyle/>
          <a:p>
            <a:pPr algn="ctr"/>
            <a:r>
              <a:rPr lang="en-US" cap="all" dirty="0" err="1" smtClean="0">
                <a:latin typeface="Franklin Gothic Demi" panose="020B0703020102020204" pitchFamily="34" charset="0"/>
                <a:cs typeface="Aharoni" panose="02010803020104030203" pitchFamily="2" charset="-79"/>
              </a:rPr>
              <a:t>Enquête</a:t>
            </a:r>
            <a:r>
              <a:rPr lang="en-US" cap="all" dirty="0" smtClean="0">
                <a:latin typeface="Franklin Gothic Demi" panose="020B0703020102020204" pitchFamily="34" charset="0"/>
                <a:cs typeface="Aharoni" panose="02010803020104030203" pitchFamily="2" charset="-79"/>
              </a:rPr>
              <a:t> sur </a:t>
            </a:r>
            <a:r>
              <a:rPr lang="en-US" cap="all" dirty="0" err="1" smtClean="0">
                <a:latin typeface="Franklin Gothic Demi" panose="020B0703020102020204" pitchFamily="34" charset="0"/>
                <a:cs typeface="Aharoni" panose="02010803020104030203" pitchFamily="2" charset="-79"/>
              </a:rPr>
              <a:t>l’utilisation</a:t>
            </a:r>
            <a:r>
              <a:rPr lang="en-US" cap="all" dirty="0" smtClean="0">
                <a:latin typeface="Franklin Gothic Demi" panose="020B0703020102020204" pitchFamily="34" charset="0"/>
                <a:cs typeface="Aharoni" panose="02010803020104030203" pitchFamily="2" charset="-79"/>
              </a:rPr>
              <a:t> des </a:t>
            </a:r>
            <a:r>
              <a:rPr lang="en-US" cap="all" dirty="0" err="1" smtClean="0">
                <a:latin typeface="Franklin Gothic Demi" panose="020B0703020102020204" pitchFamily="34" charset="0"/>
                <a:cs typeface="Aharoni" panose="02010803020104030203" pitchFamily="2" charset="-79"/>
              </a:rPr>
              <a:t>matériaux</a:t>
            </a:r>
            <a:r>
              <a:rPr lang="en-US" cap="all" dirty="0" smtClean="0">
                <a:latin typeface="Franklin Gothic Demi" panose="020B0703020102020204" pitchFamily="34" charset="0"/>
                <a:cs typeface="Aharoni" panose="02010803020104030203" pitchFamily="2" charset="-79"/>
              </a:rPr>
              <a:t> à </a:t>
            </a:r>
            <a:r>
              <a:rPr lang="en-US" cap="all" dirty="0" err="1" smtClean="0">
                <a:latin typeface="Franklin Gothic Demi" panose="020B0703020102020204" pitchFamily="34" charset="0"/>
                <a:cs typeface="Aharoni" panose="02010803020104030203" pitchFamily="2" charset="-79"/>
              </a:rPr>
              <a:t>venir</a:t>
            </a:r>
            <a:endParaRPr lang="fr-FR" cap="all" dirty="0">
              <a:latin typeface="Franklin Gothic Demi" panose="020B0703020102020204" pitchFamily="34" charset="0"/>
              <a:cs typeface="Aharoni" panose="02010803020104030203" pitchFamily="2" charset="-79"/>
            </a:endParaRPr>
          </a:p>
        </p:txBody>
      </p:sp>
      <p:sp>
        <p:nvSpPr>
          <p:cNvPr id="6" name="Content Placeholder 2"/>
          <p:cNvSpPr>
            <a:spLocks noGrp="1"/>
          </p:cNvSpPr>
          <p:nvPr>
            <p:ph idx="1"/>
          </p:nvPr>
        </p:nvSpPr>
        <p:spPr>
          <a:xfrm>
            <a:off x="754543" y="1725210"/>
            <a:ext cx="10654985" cy="4457225"/>
          </a:xfrm>
        </p:spPr>
        <p:txBody>
          <a:bodyPr>
            <a:noAutofit/>
          </a:bodyPr>
          <a:lstStyle/>
          <a:p>
            <a:pPr marL="0" indent="0">
              <a:lnSpc>
                <a:spcPct val="100000"/>
              </a:lnSpc>
              <a:spcBef>
                <a:spcPts val="0"/>
              </a:spcBef>
              <a:spcAft>
                <a:spcPts val="1200"/>
              </a:spcAft>
              <a:buNone/>
            </a:pPr>
            <a:r>
              <a:rPr lang="fr-FR" altLang="fr-FR" sz="3200" dirty="0" smtClean="0">
                <a:latin typeface="Franklin Gothic Demi" panose="020B0703020102020204" pitchFamily="34" charset="0"/>
                <a:cs typeface="Aharoni" panose="02010803020104030203" pitchFamily="2" charset="-79"/>
              </a:rPr>
              <a:t>Formulaire de demande d’accès aux matériaux</a:t>
            </a:r>
          </a:p>
          <a:p>
            <a:pPr marL="0" indent="0">
              <a:lnSpc>
                <a:spcPct val="100000"/>
              </a:lnSpc>
              <a:spcBef>
                <a:spcPts val="0"/>
              </a:spcBef>
              <a:spcAft>
                <a:spcPts val="1200"/>
              </a:spcAft>
              <a:buNone/>
            </a:pPr>
            <a:r>
              <a:rPr lang="fr-FR" altLang="fr-FR" sz="3200" b="1" dirty="0" smtClean="0">
                <a:latin typeface="Franklin Gothic Demi" panose="020B0703020102020204" pitchFamily="34" charset="0"/>
                <a:cs typeface="Aharoni" panose="02010803020104030203" pitchFamily="2" charset="-79"/>
              </a:rPr>
              <a:t>Plus de </a:t>
            </a:r>
            <a:r>
              <a:rPr lang="fr-FR" altLang="fr-FR" sz="3200" b="1" dirty="0" smtClean="0">
                <a:solidFill>
                  <a:srgbClr val="00CC66"/>
                </a:solidFill>
                <a:latin typeface="Franklin Gothic Demi" panose="020B0703020102020204" pitchFamily="34" charset="0"/>
                <a:cs typeface="Aharoni" panose="02010803020104030203" pitchFamily="2" charset="-79"/>
              </a:rPr>
              <a:t>260 </a:t>
            </a:r>
            <a:r>
              <a:rPr lang="fr-FR" altLang="fr-FR" sz="3200" dirty="0" smtClean="0">
                <a:latin typeface="Franklin Gothic Demi" panose="020B0703020102020204" pitchFamily="34" charset="0"/>
                <a:cs typeface="Aharoni" panose="02010803020104030203" pitchFamily="2" charset="-79"/>
              </a:rPr>
              <a:t>demandes d’accès aux matériaux</a:t>
            </a:r>
          </a:p>
          <a:p>
            <a:pPr marL="0" indent="0">
              <a:lnSpc>
                <a:spcPct val="100000"/>
              </a:lnSpc>
              <a:spcBef>
                <a:spcPts val="0"/>
              </a:spcBef>
              <a:spcAft>
                <a:spcPts val="1200"/>
              </a:spcAft>
              <a:buNone/>
            </a:pPr>
            <a:r>
              <a:rPr lang="fr-FR" altLang="fr-FR" sz="3200" dirty="0" smtClean="0">
                <a:latin typeface="Franklin Gothic Demi" panose="020B0703020102020204" pitchFamily="34" charset="0"/>
                <a:cs typeface="Aharoni" panose="02010803020104030203" pitchFamily="2" charset="-79"/>
              </a:rPr>
              <a:t>Information de base recueillie à l’inscription</a:t>
            </a:r>
          </a:p>
          <a:p>
            <a:pPr marL="0" indent="0">
              <a:lnSpc>
                <a:spcPct val="100000"/>
              </a:lnSpc>
              <a:spcBef>
                <a:spcPts val="0"/>
              </a:spcBef>
              <a:spcAft>
                <a:spcPts val="1200"/>
              </a:spcAft>
              <a:buNone/>
            </a:pPr>
            <a:r>
              <a:rPr lang="fr-FR" altLang="fr-FR" sz="3200" dirty="0" smtClean="0">
                <a:latin typeface="Franklin Gothic Demi" panose="020B0703020102020204" pitchFamily="34" charset="0"/>
                <a:cs typeface="Aharoni" panose="02010803020104030203" pitchFamily="2" charset="-79"/>
              </a:rPr>
              <a:t>Fin 2017: enquête sur l’utilisation des matériaux</a:t>
            </a:r>
          </a:p>
          <a:p>
            <a:pPr marL="0" indent="0">
              <a:lnSpc>
                <a:spcPct val="100000"/>
              </a:lnSpc>
              <a:spcBef>
                <a:spcPts val="0"/>
              </a:spcBef>
              <a:spcAft>
                <a:spcPts val="1200"/>
              </a:spcAft>
              <a:buNone/>
            </a:pPr>
            <a:endParaRPr lang="fr-FR" altLang="fr-FR" sz="3200" dirty="0" smtClean="0">
              <a:latin typeface="Franklin Gothic Demi" panose="020B0703020102020204" pitchFamily="34" charset="0"/>
              <a:cs typeface="Aharoni" panose="02010803020104030203" pitchFamily="2" charset="-79"/>
            </a:endParaRPr>
          </a:p>
          <a:p>
            <a:pPr marL="0" indent="0">
              <a:lnSpc>
                <a:spcPct val="100000"/>
              </a:lnSpc>
              <a:spcBef>
                <a:spcPts val="0"/>
              </a:spcBef>
              <a:spcAft>
                <a:spcPts val="1200"/>
              </a:spcAft>
              <a:buNone/>
            </a:pPr>
            <a:r>
              <a:rPr lang="fr-FR" altLang="fr-FR" sz="4800" dirty="0" smtClean="0">
                <a:solidFill>
                  <a:srgbClr val="00CC66"/>
                </a:solidFill>
                <a:latin typeface="Franklin Gothic Demi" panose="020B0703020102020204" pitchFamily="34" charset="0"/>
                <a:cs typeface="Aharoni" panose="02010803020104030203" pitchFamily="2" charset="-79"/>
              </a:rPr>
              <a:t>Qui demande l’accès?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8536" y="5529911"/>
            <a:ext cx="1153767" cy="866014"/>
          </a:xfrm>
          <a:prstGeom prst="rect">
            <a:avLst/>
          </a:prstGeom>
        </p:spPr>
      </p:pic>
    </p:spTree>
    <p:extLst>
      <p:ext uri="{BB962C8B-B14F-4D97-AF65-F5344CB8AC3E}">
        <p14:creationId xmlns:p14="http://schemas.microsoft.com/office/powerpoint/2010/main" val="106226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4543" y="365125"/>
            <a:ext cx="10515600" cy="927227"/>
          </a:xfrm>
        </p:spPr>
        <p:txBody>
          <a:bodyPr/>
          <a:lstStyle/>
          <a:p>
            <a:r>
              <a:rPr lang="fr-FR" cap="all" dirty="0" smtClean="0">
                <a:latin typeface="Aharoni" panose="02010803020104030203" pitchFamily="2" charset="-79"/>
                <a:cs typeface="Aharoni" panose="02010803020104030203" pitchFamily="2" charset="-79"/>
              </a:rPr>
              <a:t>Occupation professionnelle</a:t>
            </a:r>
            <a:endParaRPr lang="fr-FR" cap="all" dirty="0">
              <a:latin typeface="Aharoni" panose="02010803020104030203" pitchFamily="2" charset="-79"/>
              <a:cs typeface="Aharoni" panose="02010803020104030203" pitchFamily="2" charset="-79"/>
            </a:endParaRPr>
          </a:p>
        </p:txBody>
      </p:sp>
      <p:graphicFrame>
        <p:nvGraphicFramePr>
          <p:cNvPr id="5" name="Chart 4"/>
          <p:cNvGraphicFramePr/>
          <p:nvPr>
            <p:extLst>
              <p:ext uri="{D42A27DB-BD31-4B8C-83A1-F6EECF244321}">
                <p14:modId xmlns:p14="http://schemas.microsoft.com/office/powerpoint/2010/main" val="1377076923"/>
              </p:ext>
            </p:extLst>
          </p:nvPr>
        </p:nvGraphicFramePr>
        <p:xfrm>
          <a:off x="2045693" y="1009329"/>
          <a:ext cx="8128000" cy="561390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93259" y="5468951"/>
            <a:ext cx="1153767" cy="866014"/>
          </a:xfrm>
          <a:prstGeom prst="rect">
            <a:avLst/>
          </a:prstGeom>
        </p:spPr>
      </p:pic>
    </p:spTree>
    <p:extLst>
      <p:ext uri="{BB962C8B-B14F-4D97-AF65-F5344CB8AC3E}">
        <p14:creationId xmlns:p14="http://schemas.microsoft.com/office/powerpoint/2010/main" val="112604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0027" y="332978"/>
            <a:ext cx="5045756" cy="631163"/>
          </a:xfrm>
        </p:spPr>
        <p:txBody>
          <a:bodyPr>
            <a:normAutofit/>
          </a:bodyPr>
          <a:lstStyle/>
          <a:p>
            <a:r>
              <a:rPr lang="fr-FR" sz="3200" cap="all" dirty="0" smtClean="0">
                <a:latin typeface="Aharoni" panose="02010803020104030203" pitchFamily="2" charset="-79"/>
                <a:cs typeface="Aharoni" panose="02010803020104030203" pitchFamily="2" charset="-79"/>
              </a:rPr>
              <a:t>D’ou viennent-ils?</a:t>
            </a:r>
            <a:endParaRPr lang="fr-FR" sz="3200" cap="all" dirty="0">
              <a:latin typeface="Aharoni" panose="02010803020104030203" pitchFamily="2" charset="-79"/>
              <a:cs typeface="Aharoni" panose="02010803020104030203" pitchFamily="2" charset="-79"/>
            </a:endParaRPr>
          </a:p>
        </p:txBody>
      </p:sp>
      <p:sp>
        <p:nvSpPr>
          <p:cNvPr id="5" name="Title 1"/>
          <p:cNvSpPr txBox="1">
            <a:spLocks/>
          </p:cNvSpPr>
          <p:nvPr/>
        </p:nvSpPr>
        <p:spPr>
          <a:xfrm>
            <a:off x="6096000" y="332978"/>
            <a:ext cx="5809785" cy="1079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200" cap="all" dirty="0" smtClean="0">
                <a:latin typeface="Aharoni" panose="02010803020104030203" pitchFamily="2" charset="-79"/>
                <a:cs typeface="Aharoni" panose="02010803020104030203" pitchFamily="2" charset="-79"/>
              </a:rPr>
              <a:t>Ou </a:t>
            </a:r>
            <a:r>
              <a:rPr lang="fr-FR" sz="3200" cap="all" dirty="0" err="1" smtClean="0">
                <a:latin typeface="Aharoni" panose="02010803020104030203" pitchFamily="2" charset="-79"/>
                <a:cs typeface="Aharoni" panose="02010803020104030203" pitchFamily="2" charset="-79"/>
              </a:rPr>
              <a:t>utiliseront-ils</a:t>
            </a:r>
            <a:r>
              <a:rPr lang="fr-FR" sz="3200" cap="all" dirty="0" smtClean="0">
                <a:latin typeface="Aharoni" panose="02010803020104030203" pitchFamily="2" charset="-79"/>
                <a:cs typeface="Aharoni" panose="02010803020104030203" pitchFamily="2" charset="-79"/>
              </a:rPr>
              <a:t> les </a:t>
            </a:r>
            <a:r>
              <a:rPr lang="fr-FR" sz="3200" cap="all" dirty="0" err="1" smtClean="0">
                <a:latin typeface="Aharoni" panose="02010803020104030203" pitchFamily="2" charset="-79"/>
                <a:cs typeface="Aharoni" panose="02010803020104030203" pitchFamily="2" charset="-79"/>
              </a:rPr>
              <a:t>materiaux</a:t>
            </a:r>
            <a:r>
              <a:rPr lang="en-US" sz="3200" cap="all" dirty="0" smtClean="0">
                <a:latin typeface="Aharoni" panose="02010803020104030203" pitchFamily="2" charset="-79"/>
                <a:cs typeface="Aharoni" panose="02010803020104030203" pitchFamily="2" charset="-79"/>
              </a:rPr>
              <a:t>?</a:t>
            </a:r>
            <a:endParaRPr lang="fr-FR" sz="3200" cap="all" dirty="0">
              <a:latin typeface="Aharoni" panose="02010803020104030203" pitchFamily="2" charset="-79"/>
              <a:cs typeface="Aharoni" panose="02010803020104030203" pitchFamily="2" charset="-79"/>
            </a:endParaRPr>
          </a:p>
        </p:txBody>
      </p:sp>
      <p:graphicFrame>
        <p:nvGraphicFramePr>
          <p:cNvPr id="8" name="Chart 7"/>
          <p:cNvGraphicFramePr/>
          <p:nvPr>
            <p:extLst>
              <p:ext uri="{D42A27DB-BD31-4B8C-83A1-F6EECF244321}">
                <p14:modId xmlns:p14="http://schemas.microsoft.com/office/powerpoint/2010/main" val="4188243995"/>
              </p:ext>
            </p:extLst>
          </p:nvPr>
        </p:nvGraphicFramePr>
        <p:xfrm>
          <a:off x="1" y="1450848"/>
          <a:ext cx="6096000" cy="53157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2478899002"/>
              </p:ext>
            </p:extLst>
          </p:nvPr>
        </p:nvGraphicFramePr>
        <p:xfrm>
          <a:off x="6096000" y="1412241"/>
          <a:ext cx="6096000" cy="53543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0116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84960" y="235176"/>
            <a:ext cx="9558528" cy="894964"/>
          </a:xfrm>
        </p:spPr>
        <p:txBody>
          <a:bodyPr>
            <a:normAutofit fontScale="90000"/>
          </a:bodyPr>
          <a:lstStyle/>
          <a:p>
            <a:r>
              <a:rPr lang="fr-FR" cap="all" dirty="0" smtClean="0">
                <a:latin typeface="Aharoni" panose="02010803020104030203" pitchFamily="2" charset="-79"/>
                <a:cs typeface="Aharoni" panose="02010803020104030203" pitchFamily="2" charset="-79"/>
              </a:rPr>
              <a:t>Pourquoi ont-ils demande </a:t>
            </a:r>
            <a:r>
              <a:rPr lang="fr-FR" cap="all" dirty="0" err="1" smtClean="0">
                <a:latin typeface="Aharoni" panose="02010803020104030203" pitchFamily="2" charset="-79"/>
                <a:cs typeface="Aharoni" panose="02010803020104030203" pitchFamily="2" charset="-79"/>
              </a:rPr>
              <a:t>acces</a:t>
            </a:r>
            <a:r>
              <a:rPr lang="fr-FR" cap="all" dirty="0" smtClean="0">
                <a:latin typeface="Aharoni" panose="02010803020104030203" pitchFamily="2" charset="-79"/>
                <a:cs typeface="Aharoni" panose="02010803020104030203" pitchFamily="2" charset="-79"/>
              </a:rPr>
              <a:t>?</a:t>
            </a:r>
            <a:endParaRPr lang="fr-FR" cap="all" dirty="0">
              <a:latin typeface="Aharoni" panose="02010803020104030203" pitchFamily="2" charset="-79"/>
              <a:cs typeface="Aharoni" panose="02010803020104030203" pitchFamily="2" charset="-79"/>
            </a:endParaRPr>
          </a:p>
        </p:txBody>
      </p:sp>
      <p:graphicFrame>
        <p:nvGraphicFramePr>
          <p:cNvPr id="5" name="Chart 4"/>
          <p:cNvGraphicFramePr/>
          <p:nvPr>
            <p:extLst>
              <p:ext uri="{D42A27DB-BD31-4B8C-83A1-F6EECF244321}">
                <p14:modId xmlns:p14="http://schemas.microsoft.com/office/powerpoint/2010/main" val="3540951204"/>
              </p:ext>
            </p:extLst>
          </p:nvPr>
        </p:nvGraphicFramePr>
        <p:xfrm>
          <a:off x="412594" y="1035010"/>
          <a:ext cx="11508059" cy="55679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56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1"/>
            <a:ext cx="12192000" cy="6851176"/>
          </a:xfrm>
          <a:prstGeom prst="rect">
            <a:avLst/>
          </a:prstGeom>
        </p:spPr>
      </p:pic>
      <p:sp>
        <p:nvSpPr>
          <p:cNvPr id="6" name="Rectangle 5"/>
          <p:cNvSpPr/>
          <p:nvPr/>
        </p:nvSpPr>
        <p:spPr>
          <a:xfrm>
            <a:off x="-8022" y="2526632"/>
            <a:ext cx="12200022" cy="152801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897966" y="2608092"/>
            <a:ext cx="8855242" cy="1446550"/>
          </a:xfrm>
          <a:prstGeom prst="rect">
            <a:avLst/>
          </a:prstGeom>
          <a:noFill/>
        </p:spPr>
        <p:txBody>
          <a:bodyPr wrap="square" rtlCol="0">
            <a:spAutoFit/>
          </a:bodyPr>
          <a:lstStyle/>
          <a:p>
            <a:pPr algn="ctr"/>
            <a:r>
              <a:rPr lang="en-US" sz="6600" cap="all" dirty="0" smtClean="0">
                <a:latin typeface="Aharoni" panose="02010803020104030203" pitchFamily="2" charset="-79"/>
                <a:cs typeface="Aharoni" panose="02010803020104030203" pitchFamily="2" charset="-79"/>
              </a:rPr>
              <a:t>Merci</a:t>
            </a:r>
            <a:r>
              <a:rPr lang="en-US" sz="8800" cap="all" dirty="0" smtClean="0">
                <a:latin typeface="Aharoni" panose="02010803020104030203" pitchFamily="2" charset="-79"/>
                <a:cs typeface="Aharoni" panose="02010803020104030203" pitchFamily="2" charset="-79"/>
              </a:rPr>
              <a:t>!</a:t>
            </a:r>
            <a:endParaRPr lang="fr-FR" sz="8800" cap="all" dirty="0">
              <a:latin typeface="Aharoni" panose="02010803020104030203" pitchFamily="2" charset="-79"/>
              <a:cs typeface="Aharoni" panose="02010803020104030203" pitchFamily="2" charset="-79"/>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5488" y="2876698"/>
            <a:ext cx="1349715" cy="1013091"/>
          </a:xfrm>
          <a:prstGeom prst="rect">
            <a:avLst/>
          </a:prstGeom>
        </p:spPr>
      </p:pic>
    </p:spTree>
    <p:extLst>
      <p:ext uri="{BB962C8B-B14F-4D97-AF65-F5344CB8AC3E}">
        <p14:creationId xmlns:p14="http://schemas.microsoft.com/office/powerpoint/2010/main" val="171458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6806609" cy="1325563"/>
          </a:xfrm>
        </p:spPr>
        <p:txBody>
          <a:bodyPr/>
          <a:lstStyle/>
          <a:p>
            <a:r>
              <a:rPr lang="fr-FR" cap="all" dirty="0" err="1" smtClean="0">
                <a:latin typeface="Aharoni" panose="02010803020104030203" pitchFamily="2" charset="-79"/>
                <a:cs typeface="Aharoni" panose="02010803020104030203" pitchFamily="2" charset="-79"/>
              </a:rPr>
              <a:t>Repertoire</a:t>
            </a:r>
            <a:r>
              <a:rPr lang="fr-FR" cap="all" dirty="0" smtClean="0">
                <a:latin typeface="Aharoni" panose="02010803020104030203" pitchFamily="2" charset="-79"/>
                <a:cs typeface="Aharoni" panose="02010803020104030203" pitchFamily="2" charset="-79"/>
              </a:rPr>
              <a:t> des </a:t>
            </a:r>
            <a:r>
              <a:rPr lang="fr-FR" cap="all" dirty="0" err="1" smtClean="0">
                <a:latin typeface="Aharoni" panose="02010803020104030203" pitchFamily="2" charset="-79"/>
                <a:cs typeface="Aharoni" panose="02010803020104030203" pitchFamily="2" charset="-79"/>
              </a:rPr>
              <a:t>materiaux</a:t>
            </a:r>
            <a:endParaRPr lang="fr-FR" cap="all" dirty="0">
              <a:latin typeface="Aharoni" panose="02010803020104030203" pitchFamily="2" charset="-79"/>
              <a:cs typeface="Aharoni" panose="02010803020104030203" pitchFamily="2" charset="-79"/>
            </a:endParaRPr>
          </a:p>
        </p:txBody>
      </p:sp>
      <p:sp>
        <p:nvSpPr>
          <p:cNvPr id="6" name="Title 1"/>
          <p:cNvSpPr txBox="1">
            <a:spLocks/>
          </p:cNvSpPr>
          <p:nvPr/>
        </p:nvSpPr>
        <p:spPr>
          <a:xfrm>
            <a:off x="838200" y="4377756"/>
            <a:ext cx="6806609" cy="778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u="sng" cap="all" dirty="0" err="1" smtClean="0">
                <a:solidFill>
                  <a:srgbClr val="0070C0"/>
                </a:solidFill>
                <a:latin typeface="Franklin Gothic Demi" panose="020B0703020102020204" pitchFamily="34" charset="0"/>
                <a:cs typeface="Aharoni" panose="02010803020104030203" pitchFamily="2" charset="-79"/>
                <a:hlinkClick r:id="rId2" action="ppaction://hlinkfile"/>
              </a:rPr>
              <a:t>répertoire</a:t>
            </a:r>
            <a:r>
              <a:rPr lang="en-US" sz="3200" u="sng" cap="all" dirty="0" smtClean="0">
                <a:solidFill>
                  <a:srgbClr val="0070C0"/>
                </a:solidFill>
                <a:latin typeface="Franklin Gothic Demi" panose="020B0703020102020204" pitchFamily="34" charset="0"/>
                <a:cs typeface="Aharoni" panose="02010803020104030203" pitchFamily="2" charset="-79"/>
                <a:hlinkClick r:id="rId2" action="ppaction://hlinkfile"/>
              </a:rPr>
              <a:t> des </a:t>
            </a:r>
            <a:r>
              <a:rPr lang="en-US" sz="3200" u="sng" cap="all" dirty="0" err="1" smtClean="0">
                <a:solidFill>
                  <a:srgbClr val="0070C0"/>
                </a:solidFill>
                <a:latin typeface="Franklin Gothic Demi" panose="020B0703020102020204" pitchFamily="34" charset="0"/>
                <a:cs typeface="Aharoni" panose="02010803020104030203" pitchFamily="2" charset="-79"/>
                <a:hlinkClick r:id="rId2" action="ppaction://hlinkfile"/>
              </a:rPr>
              <a:t>matériaux</a:t>
            </a:r>
            <a:endParaRPr lang="fr-FR" sz="3200" u="sng" cap="all" dirty="0">
              <a:solidFill>
                <a:srgbClr val="0070C0"/>
              </a:solidFill>
              <a:latin typeface="Franklin Gothic Demi" panose="020B0703020102020204" pitchFamily="34" charset="0"/>
              <a:cs typeface="Aharoni" panose="02010803020104030203" pitchFamily="2" charset="-79"/>
            </a:endParaRPr>
          </a:p>
        </p:txBody>
      </p:sp>
      <p:sp>
        <p:nvSpPr>
          <p:cNvPr id="3" name="TextBox 2"/>
          <p:cNvSpPr txBox="1"/>
          <p:nvPr/>
        </p:nvSpPr>
        <p:spPr>
          <a:xfrm>
            <a:off x="838200" y="1690688"/>
            <a:ext cx="7187609" cy="2893100"/>
          </a:xfrm>
          <a:prstGeom prst="rect">
            <a:avLst/>
          </a:prstGeom>
          <a:noFill/>
        </p:spPr>
        <p:txBody>
          <a:bodyPr wrap="square" rtlCol="0">
            <a:spAutoFit/>
          </a:bodyPr>
          <a:lstStyle/>
          <a:p>
            <a:pPr>
              <a:spcAft>
                <a:spcPts val="1200"/>
              </a:spcAft>
            </a:pPr>
            <a:r>
              <a:rPr lang="fr-FR" sz="3200" dirty="0" smtClean="0">
                <a:latin typeface="Franklin Gothic Demi" panose="020B0703020102020204" pitchFamily="34" charset="0"/>
                <a:cs typeface="Aharoni" panose="02010803020104030203" pitchFamily="2" charset="-79"/>
              </a:rPr>
              <a:t>Login avec nom d’utilisateur et mot de passe</a:t>
            </a:r>
          </a:p>
          <a:p>
            <a:pPr>
              <a:spcAft>
                <a:spcPts val="1200"/>
              </a:spcAft>
            </a:pPr>
            <a:r>
              <a:rPr lang="fr-FR" sz="3200" dirty="0" smtClean="0">
                <a:latin typeface="Franklin Gothic Demi" panose="020B0703020102020204" pitchFamily="34" charset="0"/>
                <a:cs typeface="Aharoni" panose="02010803020104030203" pitchFamily="2" charset="-79"/>
              </a:rPr>
              <a:t>Accès pour le public</a:t>
            </a:r>
          </a:p>
          <a:p>
            <a:pPr>
              <a:spcAft>
                <a:spcPts val="1200"/>
              </a:spcAft>
            </a:pPr>
            <a:r>
              <a:rPr lang="fr-FR" sz="3200" dirty="0" smtClean="0">
                <a:latin typeface="Franklin Gothic Demi" panose="020B0703020102020204" pitchFamily="34" charset="0"/>
                <a:cs typeface="Aharoni" panose="02010803020104030203" pitchFamily="2" charset="-79"/>
              </a:rPr>
              <a:t>Mis à jour régulièrement</a:t>
            </a:r>
          </a:p>
          <a:p>
            <a:pPr marL="285750" indent="-285750">
              <a:buFont typeface="Arial" panose="020B0604020202020204" pitchFamily="34" charset="0"/>
              <a:buChar char="•"/>
            </a:pPr>
            <a:endParaRPr lang="fr-FR" sz="2400" dirty="0">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4029" y="561565"/>
            <a:ext cx="3547076" cy="5015432"/>
          </a:xfrm>
          <a:prstGeom prst="rect">
            <a:avLst/>
          </a:prstGeom>
          <a:ln w="19050">
            <a:solidFill>
              <a:schemeClr val="tx1">
                <a:lumMod val="50000"/>
                <a:lumOff val="50000"/>
              </a:schemeClr>
            </a:solidFill>
          </a:ln>
        </p:spPr>
      </p:pic>
      <p:cxnSp>
        <p:nvCxnSpPr>
          <p:cNvPr id="12" name="Straight Connector 11"/>
          <p:cNvCxnSpPr/>
          <p:nvPr/>
        </p:nvCxnSpPr>
        <p:spPr>
          <a:xfrm flipH="1">
            <a:off x="3777089" y="4090332"/>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656" y="5476344"/>
            <a:ext cx="1153767" cy="866014"/>
          </a:xfrm>
          <a:prstGeom prst="rect">
            <a:avLst/>
          </a:prstGeom>
        </p:spPr>
      </p:pic>
    </p:spTree>
    <p:extLst>
      <p:ext uri="{BB962C8B-B14F-4D97-AF65-F5344CB8AC3E}">
        <p14:creationId xmlns:p14="http://schemas.microsoft.com/office/powerpoint/2010/main" val="2052146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8022" y="2526632"/>
            <a:ext cx="12200022" cy="152801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653249" y="2736639"/>
            <a:ext cx="10885503" cy="1101714"/>
          </a:xfrm>
          <a:prstGeom prst="rect">
            <a:avLst/>
          </a:prstGeom>
          <a:noFill/>
        </p:spPr>
        <p:txBody>
          <a:bodyPr wrap="square" rtlCol="0">
            <a:spAutoFit/>
          </a:bodyPr>
          <a:lstStyle/>
          <a:p>
            <a:pPr algn="ctr"/>
            <a:r>
              <a:rPr lang="en-US" sz="6600" cap="all" dirty="0" smtClean="0">
                <a:latin typeface="Aharoni" panose="02010803020104030203" pitchFamily="2" charset="-79"/>
                <a:cs typeface="Aharoni" panose="02010803020104030203" pitchFamily="2" charset="-79"/>
              </a:rPr>
              <a:t>Nouveaux </a:t>
            </a:r>
            <a:r>
              <a:rPr lang="en-US" sz="6600" cap="all" dirty="0" err="1" smtClean="0">
                <a:latin typeface="Aharoni" panose="02010803020104030203" pitchFamily="2" charset="-79"/>
                <a:cs typeface="Aharoni" panose="02010803020104030203" pitchFamily="2" charset="-79"/>
              </a:rPr>
              <a:t>materiaux</a:t>
            </a:r>
            <a:endParaRPr lang="fr-FR" sz="8800" cap="all"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86528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07341" y="2454348"/>
            <a:ext cx="6930655" cy="3231173"/>
          </a:xfrm>
        </p:spPr>
        <p:txBody>
          <a:bodyPr>
            <a:noAutofit/>
          </a:bodyPr>
          <a:lstStyle/>
          <a:p>
            <a:pPr marL="0" lvl="1" indent="0" algn="r" eaLnBrk="1" hangingPunct="1">
              <a:lnSpc>
                <a:spcPct val="90000"/>
              </a:lnSpc>
              <a:spcBef>
                <a:spcPts val="600"/>
              </a:spcBef>
              <a:spcAft>
                <a:spcPts val="1200"/>
              </a:spcAft>
              <a:buClr>
                <a:schemeClr val="tx1"/>
              </a:buClr>
              <a:buNone/>
            </a:pPr>
            <a:r>
              <a:rPr lang="fr-FR" altLang="fr-FR" sz="3100" dirty="0" smtClean="0">
                <a:latin typeface="Franklin Gothic Demi" panose="020B0703020102020204" pitchFamily="34" charset="0"/>
                <a:cs typeface="Aharoni" panose="02010803020104030203" pitchFamily="2" charset="-79"/>
              </a:rPr>
              <a:t>Guide à l’attention des experts</a:t>
            </a:r>
          </a:p>
          <a:p>
            <a:pPr marL="0" lvl="1" indent="0" algn="r">
              <a:spcBef>
                <a:spcPts val="600"/>
              </a:spcBef>
              <a:spcAft>
                <a:spcPts val="1200"/>
              </a:spcAft>
              <a:buClr>
                <a:schemeClr val="tx1"/>
              </a:buClr>
              <a:buNone/>
            </a:pPr>
            <a:r>
              <a:rPr lang="fr-FR" altLang="fr-FR" sz="3100" dirty="0" smtClean="0">
                <a:latin typeface="Franklin Gothic Demi" panose="020B0703020102020204" pitchFamily="34" charset="0"/>
                <a:cs typeface="Aharoni" panose="02010803020104030203" pitchFamily="2" charset="-79"/>
              </a:rPr>
              <a:t>pour </a:t>
            </a:r>
            <a:r>
              <a:rPr lang="fr-FR" altLang="fr-FR" sz="3100" dirty="0">
                <a:latin typeface="Franklin Gothic Demi" panose="020B0703020102020204" pitchFamily="34" charset="0"/>
                <a:cs typeface="Aharoni" panose="02010803020104030203" pitchFamily="2" charset="-79"/>
              </a:rPr>
              <a:t>fournir des services de conseil aux partenaires </a:t>
            </a:r>
            <a:r>
              <a:rPr lang="fr-FR" altLang="fr-FR" sz="3100" dirty="0" smtClean="0">
                <a:latin typeface="Franklin Gothic Demi" panose="020B0703020102020204" pitchFamily="34" charset="0"/>
                <a:cs typeface="Aharoni" panose="02010803020104030203" pitchFamily="2" charset="-79"/>
              </a:rPr>
              <a:t>nationaux</a:t>
            </a:r>
          </a:p>
          <a:p>
            <a:pPr marL="0" lvl="1" indent="0" algn="r">
              <a:spcBef>
                <a:spcPts val="600"/>
              </a:spcBef>
              <a:spcAft>
                <a:spcPts val="1200"/>
              </a:spcAft>
              <a:buClr>
                <a:schemeClr val="tx1"/>
              </a:buClr>
              <a:buNone/>
            </a:pPr>
            <a:r>
              <a:rPr lang="fr-FR" altLang="fr-FR" sz="3100" dirty="0" smtClean="0">
                <a:latin typeface="Franklin Gothic Demi" panose="020B0703020102020204" pitchFamily="34" charset="0"/>
                <a:cs typeface="Aharoni" panose="02010803020104030203" pitchFamily="2" charset="-79"/>
              </a:rPr>
              <a:t>Anglais</a:t>
            </a:r>
            <a:r>
              <a:rPr lang="en-US" altLang="fr-FR" sz="3100" dirty="0" smtClean="0">
                <a:latin typeface="Franklin Gothic Demi" panose="020B0703020102020204" pitchFamily="34" charset="0"/>
                <a:cs typeface="Aharoni" panose="02010803020104030203" pitchFamily="2" charset="-79"/>
              </a:rPr>
              <a:t>, </a:t>
            </a:r>
            <a:r>
              <a:rPr lang="fr-FR" altLang="fr-FR" sz="3100" dirty="0" smtClean="0">
                <a:latin typeface="Franklin Gothic Demi" panose="020B0703020102020204" pitchFamily="34" charset="0"/>
                <a:cs typeface="Aharoni" panose="02010803020104030203" pitchFamily="2" charset="-79"/>
              </a:rPr>
              <a:t>français, espagnol, portugais</a:t>
            </a:r>
          </a:p>
          <a:p>
            <a:pPr marL="0" lvl="1" indent="0" algn="r" eaLnBrk="1" hangingPunct="1">
              <a:lnSpc>
                <a:spcPct val="100000"/>
              </a:lnSpc>
              <a:spcBef>
                <a:spcPts val="0"/>
              </a:spcBef>
              <a:spcAft>
                <a:spcPts val="1200"/>
              </a:spcAft>
              <a:buClr>
                <a:schemeClr val="tx1"/>
              </a:buClr>
              <a:buNone/>
            </a:pPr>
            <a:r>
              <a:rPr lang="en-US" altLang="fr-FR" sz="3100" dirty="0" smtClean="0">
                <a:latin typeface="Franklin Gothic Demi" panose="020B0703020102020204" pitchFamily="34" charset="0"/>
                <a:cs typeface="Aharoni" panose="02010803020104030203" pitchFamily="2" charset="-79"/>
              </a:rPr>
              <a:t>À </a:t>
            </a:r>
            <a:r>
              <a:rPr lang="fr-FR" altLang="fr-FR" sz="3100" dirty="0" smtClean="0">
                <a:latin typeface="Franklin Gothic Demi" panose="020B0703020102020204" pitchFamily="34" charset="0"/>
                <a:cs typeface="Aharoni" panose="02010803020104030203" pitchFamily="2" charset="-79"/>
              </a:rPr>
              <a:t>venir</a:t>
            </a:r>
            <a:r>
              <a:rPr lang="en-US" altLang="fr-FR" sz="3100" dirty="0" smtClean="0">
                <a:latin typeface="Franklin Gothic Demi" panose="020B0703020102020204" pitchFamily="34" charset="0"/>
                <a:cs typeface="Aharoni" panose="02010803020104030203" pitchFamily="2" charset="-79"/>
              </a:rPr>
              <a:t>: nouveaux </a:t>
            </a:r>
            <a:r>
              <a:rPr lang="fr-FR" altLang="fr-FR" sz="3100" dirty="0" smtClean="0">
                <a:latin typeface="Franklin Gothic Demi" panose="020B0703020102020204" pitchFamily="34" charset="0"/>
                <a:cs typeface="Aharoni" panose="02010803020104030203" pitchFamily="2" charset="-79"/>
              </a:rPr>
              <a:t>modèles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715" y="818707"/>
            <a:ext cx="3811984" cy="5390707"/>
          </a:xfrm>
          <a:prstGeom prst="rect">
            <a:avLst/>
          </a:prstGeom>
          <a:ln w="19050">
            <a:solidFill>
              <a:schemeClr val="tx1">
                <a:lumMod val="50000"/>
                <a:lumOff val="50000"/>
              </a:schemeClr>
            </a:solidFill>
          </a:ln>
        </p:spPr>
      </p:pic>
      <p:cxnSp>
        <p:nvCxnSpPr>
          <p:cNvPr id="7" name="Straight Connector 6"/>
          <p:cNvCxnSpPr/>
          <p:nvPr/>
        </p:nvCxnSpPr>
        <p:spPr>
          <a:xfrm flipH="1">
            <a:off x="10693324" y="5629246"/>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53338" y="317242"/>
            <a:ext cx="7638662" cy="1989946"/>
          </a:xfrm>
        </p:spPr>
        <p:txBody>
          <a:bodyPr>
            <a:normAutofit fontScale="90000"/>
          </a:bodyPr>
          <a:lstStyle/>
          <a:p>
            <a:pPr algn="r"/>
            <a:r>
              <a:rPr lang="fr-FR" cap="all" dirty="0" smtClean="0">
                <a:latin typeface="Aharoni" panose="02010803020104030203" pitchFamily="2" charset="-79"/>
                <a:cs typeface="Aharoni" panose="02010803020104030203" pitchFamily="2" charset="-79"/>
              </a:rPr>
              <a:t>Note d’orientation </a:t>
            </a:r>
            <a:br>
              <a:rPr lang="fr-FR" cap="all" dirty="0" smtClean="0">
                <a:latin typeface="Aharoni" panose="02010803020104030203" pitchFamily="2" charset="-79"/>
                <a:cs typeface="Aharoni" panose="02010803020104030203" pitchFamily="2" charset="-79"/>
              </a:rPr>
            </a:br>
            <a:r>
              <a:rPr lang="fr-FR" cap="all" dirty="0" smtClean="0">
                <a:latin typeface="Aharoni" panose="02010803020104030203" pitchFamily="2" charset="-79"/>
                <a:cs typeface="Aharoni" panose="02010803020104030203" pitchFamily="2" charset="-79"/>
              </a:rPr>
              <a:t>soutien au d</a:t>
            </a:r>
            <a:r>
              <a:rPr lang="fr-FR" b="1" cap="all" dirty="0">
                <a:latin typeface="Aharoni" panose="02010803020104030203" pitchFamily="2" charset="-79"/>
                <a:cs typeface="Aharoni" panose="02010803020104030203" pitchFamily="2" charset="-79"/>
              </a:rPr>
              <a:t>é</a:t>
            </a:r>
            <a:r>
              <a:rPr lang="fr-FR" cap="all" dirty="0">
                <a:latin typeface="Aharoni" panose="02010803020104030203" pitchFamily="2" charset="-79"/>
                <a:cs typeface="Aharoni" panose="02010803020104030203" pitchFamily="2" charset="-79"/>
              </a:rPr>
              <a:t>ve</a:t>
            </a:r>
            <a:r>
              <a:rPr lang="fr-FR" cap="all" dirty="0" smtClean="0">
                <a:latin typeface="Aharoni" panose="02010803020104030203" pitchFamily="2" charset="-79"/>
                <a:cs typeface="Aharoni" panose="02010803020104030203" pitchFamily="2" charset="-79"/>
              </a:rPr>
              <a:t>loppement de politiques</a:t>
            </a:r>
            <a:endParaRPr lang="fr-FR" cap="all" dirty="0">
              <a:latin typeface="Aharoni" panose="02010803020104030203" pitchFamily="2" charset="-79"/>
              <a:cs typeface="Aharoni" panose="02010803020104030203" pitchFamily="2" charset="-79"/>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93324" y="5776407"/>
            <a:ext cx="1153767" cy="866014"/>
          </a:xfrm>
          <a:prstGeom prst="rect">
            <a:avLst/>
          </a:prstGeom>
        </p:spPr>
      </p:pic>
    </p:spTree>
    <p:extLst>
      <p:ext uri="{BB962C8B-B14F-4D97-AF65-F5344CB8AC3E}">
        <p14:creationId xmlns:p14="http://schemas.microsoft.com/office/powerpoint/2010/main" val="4011351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8145" y="1652204"/>
            <a:ext cx="4490545" cy="3786899"/>
          </a:xfrm>
        </p:spPr>
        <p:txBody>
          <a:bodyPr/>
          <a:lstStyle/>
          <a:p>
            <a:r>
              <a:rPr lang="en-US" dirty="0" smtClean="0"/>
              <a:t>Recent materials: Policy</a:t>
            </a:r>
            <a:endParaRPr lang="fr-FR" dirty="0"/>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3614057" y="751"/>
            <a:ext cx="8588829" cy="6857253"/>
          </a:xfrm>
          <a:prstGeom prst="rect">
            <a:avLst/>
          </a:prstGeom>
        </p:spPr>
      </p:pic>
      <p:pic>
        <p:nvPicPr>
          <p:cNvPr id="5" name="Picture 4"/>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3618320"/>
            <a:ext cx="3416324" cy="3239684"/>
          </a:xfrm>
          <a:prstGeom prst="rect">
            <a:avLst/>
          </a:prstGeom>
        </p:spPr>
      </p:pic>
      <p:pic>
        <p:nvPicPr>
          <p:cNvPr id="6" name="Picture 5"/>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3446002" cy="3416409"/>
          </a:xfrm>
          <a:prstGeom prst="rect">
            <a:avLst/>
          </a:prstGeom>
        </p:spPr>
      </p:pic>
      <p:sp>
        <p:nvSpPr>
          <p:cNvPr id="7" name="Rectangle 6"/>
          <p:cNvSpPr/>
          <p:nvPr/>
        </p:nvSpPr>
        <p:spPr>
          <a:xfrm>
            <a:off x="2286000" y="420960"/>
            <a:ext cx="8049126" cy="599089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a:off x="2286000" y="593974"/>
            <a:ext cx="7671916" cy="1446550"/>
          </a:xfrm>
          <a:prstGeom prst="rect">
            <a:avLst/>
          </a:prstGeom>
          <a:noFill/>
        </p:spPr>
        <p:txBody>
          <a:bodyPr wrap="square" rtlCol="0">
            <a:spAutoFit/>
          </a:bodyPr>
          <a:lstStyle/>
          <a:p>
            <a:pPr algn="ctr"/>
            <a:r>
              <a:rPr lang="fr-FR" sz="4400" b="1" cap="all" dirty="0" err="1">
                <a:latin typeface="Aharoni" panose="02010803020104030203" pitchFamily="2" charset="-79"/>
                <a:cs typeface="Aharoni" panose="02010803020104030203" pitchFamily="2" charset="-79"/>
              </a:rPr>
              <a:t>e</a:t>
            </a:r>
            <a:r>
              <a:rPr lang="fr-FR" sz="4400" b="1" cap="all" dirty="0" err="1" smtClean="0">
                <a:latin typeface="Aharoni" panose="02010803020104030203" pitchFamily="2" charset="-79"/>
                <a:cs typeface="Aharoni" panose="02010803020104030203" pitchFamily="2" charset="-79"/>
              </a:rPr>
              <a:t>laboration</a:t>
            </a:r>
            <a:r>
              <a:rPr lang="fr-FR" sz="4400" b="1" cap="all" dirty="0" smtClean="0">
                <a:latin typeface="Aharoni" panose="02010803020104030203" pitchFamily="2" charset="-79"/>
                <a:cs typeface="Aharoni" panose="02010803020104030203" pitchFamily="2" charset="-79"/>
              </a:rPr>
              <a:t> de politiques</a:t>
            </a:r>
            <a:endParaRPr lang="fr-FR" sz="4400" b="1" cap="all" dirty="0">
              <a:latin typeface="Aharoni" panose="02010803020104030203" pitchFamily="2" charset="-79"/>
              <a:cs typeface="Aharoni" panose="02010803020104030203" pitchFamily="2" charset="-79"/>
            </a:endParaRPr>
          </a:p>
        </p:txBody>
      </p:sp>
      <p:sp>
        <p:nvSpPr>
          <p:cNvPr id="10" name="Content Placeholder 2"/>
          <p:cNvSpPr txBox="1">
            <a:spLocks/>
          </p:cNvSpPr>
          <p:nvPr/>
        </p:nvSpPr>
        <p:spPr>
          <a:xfrm>
            <a:off x="2743705" y="2080479"/>
            <a:ext cx="6924970" cy="390075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20000"/>
              </a:lnSpc>
              <a:spcBef>
                <a:spcPts val="0"/>
              </a:spcBef>
              <a:spcAft>
                <a:spcPts val="1200"/>
              </a:spcAft>
              <a:buClr>
                <a:schemeClr val="tx1"/>
              </a:buClr>
              <a:buNone/>
              <a:defRPr/>
            </a:pPr>
            <a:r>
              <a:rPr lang="fr-FR" altLang="fr-FR" sz="12800" dirty="0" smtClean="0">
                <a:latin typeface="Franklin Gothic Demi" panose="020B0703020102020204" pitchFamily="34" charset="0"/>
                <a:cs typeface="Aharoni" panose="02010803020104030203" pitchFamily="2" charset="-79"/>
              </a:rPr>
              <a:t>Unité 10 (partie de l’IMP) et unité 55</a:t>
            </a:r>
          </a:p>
          <a:p>
            <a:pPr marL="0" lvl="1" indent="0">
              <a:lnSpc>
                <a:spcPct val="120000"/>
              </a:lnSpc>
              <a:spcBef>
                <a:spcPts val="0"/>
              </a:spcBef>
              <a:spcAft>
                <a:spcPts val="1200"/>
              </a:spcAft>
              <a:buClr>
                <a:schemeClr val="tx1"/>
              </a:buClr>
              <a:buNone/>
              <a:defRPr/>
            </a:pPr>
            <a:r>
              <a:rPr lang="fr-FR" altLang="fr-FR" sz="12800" dirty="0" smtClean="0">
                <a:latin typeface="Franklin Gothic Demi" panose="020B0703020102020204" pitchFamily="34" charset="0"/>
                <a:cs typeface="Aharoni" panose="02010803020104030203" pitchFamily="2" charset="-79"/>
              </a:rPr>
              <a:t>13 études de cas</a:t>
            </a:r>
          </a:p>
          <a:p>
            <a:pPr marL="0" lvl="1" indent="0">
              <a:lnSpc>
                <a:spcPct val="120000"/>
              </a:lnSpc>
              <a:spcBef>
                <a:spcPts val="0"/>
              </a:spcBef>
              <a:spcAft>
                <a:spcPts val="1200"/>
              </a:spcAft>
              <a:buClr>
                <a:schemeClr val="tx1"/>
              </a:buClr>
              <a:buNone/>
              <a:defRPr/>
            </a:pPr>
            <a:r>
              <a:rPr lang="fr-FR" altLang="fr-FR" sz="12800" dirty="0" smtClean="0">
                <a:latin typeface="Franklin Gothic Demi" panose="020B0703020102020204" pitchFamily="34" charset="0"/>
                <a:cs typeface="Aharoni" panose="02010803020104030203" pitchFamily="2" charset="-79"/>
              </a:rPr>
              <a:t>Les matériaux pour les ateliers de 3 à 5 jours peuvent combiner plusieurs thèmes</a:t>
            </a:r>
          </a:p>
          <a:p>
            <a:pPr marL="0" lvl="1" indent="0">
              <a:lnSpc>
                <a:spcPct val="120000"/>
              </a:lnSpc>
              <a:spcBef>
                <a:spcPts val="0"/>
              </a:spcBef>
              <a:spcAft>
                <a:spcPts val="1200"/>
              </a:spcAft>
              <a:buClr>
                <a:schemeClr val="tx1"/>
              </a:buClr>
              <a:buNone/>
              <a:defRPr/>
            </a:pPr>
            <a:r>
              <a:rPr lang="fr-FR" altLang="fr-FR" sz="12800" dirty="0" smtClean="0">
                <a:latin typeface="Franklin Gothic Demi" panose="020B0703020102020204" pitchFamily="34" charset="0"/>
                <a:cs typeface="Aharoni" panose="02010803020104030203" pitchFamily="2" charset="-79"/>
              </a:rPr>
              <a:t>Anglais, français et espagnol</a:t>
            </a:r>
          </a:p>
          <a:p>
            <a:pPr lvl="1">
              <a:spcBef>
                <a:spcPts val="600"/>
              </a:spcBef>
              <a:spcAft>
                <a:spcPts val="600"/>
              </a:spcAft>
              <a:buClr>
                <a:schemeClr val="tx1"/>
              </a:buClr>
              <a:buFont typeface="Arial" charset="0"/>
              <a:buChar char="•"/>
              <a:defRPr/>
            </a:pPr>
            <a:endParaRPr lang="en-US" altLang="fr-FR" dirty="0" smtClean="0">
              <a:latin typeface="Georgia" pitchFamily="18" charset="0"/>
            </a:endParaRPr>
          </a:p>
          <a:p>
            <a:pPr lvl="1">
              <a:spcBef>
                <a:spcPts val="600"/>
              </a:spcBef>
              <a:spcAft>
                <a:spcPts val="600"/>
              </a:spcAft>
              <a:buClr>
                <a:schemeClr val="tx1"/>
              </a:buClr>
              <a:buFont typeface="Arial" charset="0"/>
              <a:buChar char="•"/>
              <a:defRPr/>
            </a:pPr>
            <a:endParaRPr lang="en-US" altLang="fr-FR" dirty="0" smtClean="0">
              <a:latin typeface="Georgia" pitchFamily="18" charset="0"/>
            </a:endParaRPr>
          </a:p>
          <a:p>
            <a:pPr marL="457200" lvl="1" indent="0">
              <a:spcBef>
                <a:spcPts val="600"/>
              </a:spcBef>
              <a:spcAft>
                <a:spcPts val="600"/>
              </a:spcAft>
              <a:buClr>
                <a:schemeClr val="tx1"/>
              </a:buClr>
              <a:buNone/>
              <a:defRPr/>
            </a:pPr>
            <a:endParaRPr lang="en-US" altLang="fr-FR" dirty="0" smtClean="0">
              <a:latin typeface="Georgia" pitchFamily="18" charset="0"/>
            </a:endParaRPr>
          </a:p>
        </p:txBody>
      </p:sp>
      <p:cxnSp>
        <p:nvCxnSpPr>
          <p:cNvPr id="11" name="Straight Connector 10"/>
          <p:cNvCxnSpPr/>
          <p:nvPr/>
        </p:nvCxnSpPr>
        <p:spPr>
          <a:xfrm flipH="1">
            <a:off x="9050608" y="5582248"/>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009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3716" y="399032"/>
            <a:ext cx="8241632" cy="1080903"/>
          </a:xfrm>
        </p:spPr>
        <p:txBody>
          <a:bodyPr/>
          <a:lstStyle/>
          <a:p>
            <a:r>
              <a:rPr lang="fr-FR" cap="all" dirty="0" smtClean="0">
                <a:latin typeface="Aharoni" panose="02010803020104030203" pitchFamily="2" charset="-79"/>
                <a:cs typeface="Aharoni" panose="02010803020104030203" pitchFamily="2" charset="-79"/>
              </a:rPr>
              <a:t>Mise </a:t>
            </a:r>
            <a:r>
              <a:rPr lang="fr-FR" cap="all" dirty="0">
                <a:latin typeface="Aharoni" panose="02010803020104030203" pitchFamily="2" charset="-79"/>
                <a:cs typeface="Aharoni" panose="02010803020104030203" pitchFamily="2" charset="-79"/>
              </a:rPr>
              <a:t>a</a:t>
            </a:r>
            <a:r>
              <a:rPr lang="fr-FR" cap="all" dirty="0" smtClean="0">
                <a:latin typeface="Aharoni" panose="02010803020104030203" pitchFamily="2" charset="-79"/>
                <a:cs typeface="Aharoni" panose="02010803020104030203" pitchFamily="2" charset="-79"/>
              </a:rPr>
              <a:t> jour: candidatures</a:t>
            </a:r>
            <a:endParaRPr lang="fr-FR"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838200" y="1731742"/>
            <a:ext cx="7440168" cy="3913867"/>
          </a:xfrm>
        </p:spPr>
        <p:txBody>
          <a:bodyPr>
            <a:normAutofit fontScale="92500" lnSpcReduction="20000"/>
          </a:bodyPr>
          <a:lstStyle/>
          <a:p>
            <a:pPr marL="0" lvl="1" indent="0" eaLnBrk="1" hangingPunct="1">
              <a:lnSpc>
                <a:spcPct val="110000"/>
              </a:lnSpc>
              <a:spcBef>
                <a:spcPts val="0"/>
              </a:spcBef>
              <a:spcAft>
                <a:spcPts val="1200"/>
              </a:spcAft>
              <a:buClr>
                <a:schemeClr val="tx1"/>
              </a:buClr>
              <a:buNone/>
            </a:pPr>
            <a:r>
              <a:rPr lang="fr-FR" altLang="fr-FR" sz="3500" dirty="0" smtClean="0">
                <a:latin typeface="Franklin Gothic Demi" panose="020B0703020102020204" pitchFamily="34" charset="0"/>
                <a:cs typeface="Aharoni" panose="02010803020104030203" pitchFamily="2" charset="-79"/>
              </a:rPr>
              <a:t>Réflexion sur les effets recherchés + 2 études de cas</a:t>
            </a:r>
          </a:p>
          <a:p>
            <a:pPr marL="0" lvl="1" indent="0" eaLnBrk="1" hangingPunct="1">
              <a:lnSpc>
                <a:spcPct val="110000"/>
              </a:lnSpc>
              <a:spcBef>
                <a:spcPts val="0"/>
              </a:spcBef>
              <a:spcAft>
                <a:spcPts val="1200"/>
              </a:spcAft>
              <a:buClr>
                <a:schemeClr val="tx1"/>
              </a:buClr>
              <a:buNone/>
            </a:pPr>
            <a:r>
              <a:rPr lang="fr-FR" altLang="fr-FR" sz="3500" dirty="0" smtClean="0">
                <a:latin typeface="Franklin Gothic Demi" panose="020B0703020102020204" pitchFamily="34" charset="0"/>
                <a:cs typeface="Aharoni" panose="02010803020104030203" pitchFamily="2" charset="-79"/>
              </a:rPr>
              <a:t>Candidatures fictives améliorée + consentements des communautés et extraits de l’inventaire</a:t>
            </a:r>
          </a:p>
          <a:p>
            <a:pPr marL="0" lvl="1" indent="0" eaLnBrk="1" hangingPunct="1">
              <a:lnSpc>
                <a:spcPct val="110000"/>
              </a:lnSpc>
              <a:spcBef>
                <a:spcPts val="0"/>
              </a:spcBef>
              <a:spcAft>
                <a:spcPts val="1200"/>
              </a:spcAft>
              <a:buClr>
                <a:schemeClr val="tx1"/>
              </a:buClr>
              <a:buNone/>
            </a:pPr>
            <a:r>
              <a:rPr lang="fr-FR" altLang="fr-FR" sz="3500" dirty="0" smtClean="0">
                <a:latin typeface="Franklin Gothic Demi" panose="020B0703020102020204" pitchFamily="34" charset="0"/>
                <a:cs typeface="Aharoni" panose="02010803020104030203" pitchFamily="2" charset="-79"/>
              </a:rPr>
              <a:t>Candidatures fictives multinationales</a:t>
            </a:r>
          </a:p>
          <a:p>
            <a:pPr marL="0" lvl="1" indent="0">
              <a:lnSpc>
                <a:spcPct val="110000"/>
              </a:lnSpc>
              <a:spcBef>
                <a:spcPts val="0"/>
              </a:spcBef>
              <a:spcAft>
                <a:spcPts val="1200"/>
              </a:spcAft>
              <a:buClr>
                <a:schemeClr val="tx1"/>
              </a:buClr>
              <a:buNone/>
            </a:pPr>
            <a:r>
              <a:rPr lang="fr-FR" altLang="fr-FR" sz="3500" dirty="0" smtClean="0">
                <a:latin typeface="Franklin Gothic Demi" panose="020B0703020102020204" pitchFamily="34" charset="0"/>
                <a:cs typeface="Aharoni" panose="02010803020104030203" pitchFamily="2" charset="-79"/>
              </a:rPr>
              <a:t>Anglais et français</a:t>
            </a:r>
          </a:p>
          <a:p>
            <a:pPr lvl="1" eaLnBrk="1" hangingPunct="1">
              <a:lnSpc>
                <a:spcPct val="90000"/>
              </a:lnSpc>
              <a:spcBef>
                <a:spcPts val="600"/>
              </a:spcBef>
              <a:spcAft>
                <a:spcPts val="600"/>
              </a:spcAft>
              <a:buClr>
                <a:schemeClr val="tx1"/>
              </a:buClr>
            </a:pPr>
            <a:endParaRPr lang="en-US" altLang="fr-FR" dirty="0" smtClean="0">
              <a:latin typeface="Georgia" panose="02040502050405020303" pitchFamily="18" charset="0"/>
            </a:endParaRPr>
          </a:p>
        </p:txBody>
      </p:sp>
      <p:pic>
        <p:nvPicPr>
          <p:cNvPr id="6" name="Picture 5"/>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8549064" y="0"/>
            <a:ext cx="3642936" cy="2049152"/>
          </a:xfrm>
          <a:prstGeom prst="rect">
            <a:avLst/>
          </a:prstGeom>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8555641" y="4804013"/>
            <a:ext cx="3659269" cy="2067636"/>
          </a:xfrm>
          <a:prstGeom prst="rect">
            <a:avLst/>
          </a:prstGeom>
        </p:spPr>
      </p:pic>
      <p:pic>
        <p:nvPicPr>
          <p:cNvPr id="8" name="Picture 7"/>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8555641" y="2307465"/>
            <a:ext cx="3665847" cy="2238234"/>
          </a:xfrm>
          <a:prstGeom prst="rect">
            <a:avLst/>
          </a:prstGeom>
        </p:spPr>
      </p:pic>
      <p:cxnSp>
        <p:nvCxnSpPr>
          <p:cNvPr id="9" name="Straight Connector 8"/>
          <p:cNvCxnSpPr/>
          <p:nvPr/>
        </p:nvCxnSpPr>
        <p:spPr>
          <a:xfrm flipH="1">
            <a:off x="945311" y="5645609"/>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588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785498" y="0"/>
            <a:ext cx="3859255" cy="6858000"/>
          </a:xfrm>
          <a:prstGeom prst="rect">
            <a:avLst/>
          </a:prstGeom>
        </p:spPr>
      </p:pic>
      <p:sp>
        <p:nvSpPr>
          <p:cNvPr id="3" name="TextBox 2"/>
          <p:cNvSpPr txBox="1"/>
          <p:nvPr/>
        </p:nvSpPr>
        <p:spPr>
          <a:xfrm>
            <a:off x="4957011" y="502720"/>
            <a:ext cx="6882063" cy="1446550"/>
          </a:xfrm>
          <a:prstGeom prst="rect">
            <a:avLst/>
          </a:prstGeom>
          <a:noFill/>
        </p:spPr>
        <p:txBody>
          <a:bodyPr wrap="square" rtlCol="0">
            <a:spAutoFit/>
          </a:bodyPr>
          <a:lstStyle/>
          <a:p>
            <a:r>
              <a:rPr lang="fr-FR" sz="4400" cap="all" dirty="0" smtClean="0">
                <a:latin typeface="Aharoni" panose="02010803020104030203" pitchFamily="2" charset="-79"/>
                <a:cs typeface="Aharoni" panose="02010803020104030203" pitchFamily="2" charset="-79"/>
              </a:rPr>
              <a:t>Elaboration de plans de sauvegarde </a:t>
            </a:r>
            <a:endParaRPr lang="fr-FR" sz="4400"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4957011" y="2304321"/>
            <a:ext cx="7021933" cy="3330575"/>
          </a:xfrm>
        </p:spPr>
        <p:txBody>
          <a:bodyPr>
            <a:noAutofit/>
          </a:bodyPr>
          <a:lstStyle/>
          <a:p>
            <a:pPr marL="0" lvl="1" indent="0" eaLnBrk="1" hangingPunct="1">
              <a:lnSpc>
                <a:spcPct val="100000"/>
              </a:lnSpc>
              <a:spcBef>
                <a:spcPts val="0"/>
              </a:spcBef>
              <a:spcAft>
                <a:spcPts val="1200"/>
              </a:spcAft>
              <a:buClr>
                <a:schemeClr val="tx1"/>
              </a:buClr>
              <a:buNone/>
            </a:pPr>
            <a:r>
              <a:rPr lang="fr-FR" altLang="fr-FR" sz="3200" dirty="0" smtClean="0">
                <a:latin typeface="Franklin Gothic Demi" panose="020B0703020102020204" pitchFamily="34" charset="0"/>
                <a:cs typeface="Aharoni" panose="02010803020104030203" pitchFamily="2" charset="-79"/>
              </a:rPr>
              <a:t>Atelier de 5 jours</a:t>
            </a:r>
          </a:p>
          <a:p>
            <a:pPr marL="0" lvl="1" indent="0" eaLnBrk="1" hangingPunct="1">
              <a:lnSpc>
                <a:spcPct val="100000"/>
              </a:lnSpc>
              <a:spcBef>
                <a:spcPts val="0"/>
              </a:spcBef>
              <a:spcAft>
                <a:spcPts val="1200"/>
              </a:spcAft>
              <a:buClr>
                <a:schemeClr val="tx1"/>
              </a:buClr>
              <a:buNone/>
            </a:pPr>
            <a:r>
              <a:rPr lang="fr-FR" altLang="fr-FR" sz="3200" dirty="0" smtClean="0">
                <a:latin typeface="Franklin Gothic Demi" panose="020B0703020102020204" pitchFamily="34" charset="0"/>
                <a:cs typeface="Aharoni" panose="02010803020104030203" pitchFamily="2" charset="-79"/>
              </a:rPr>
              <a:t>Unité 45: Introduction</a:t>
            </a:r>
          </a:p>
          <a:p>
            <a:pPr marL="0" lvl="1" indent="0" eaLnBrk="1" hangingPunct="1">
              <a:lnSpc>
                <a:spcPct val="100000"/>
              </a:lnSpc>
              <a:spcBef>
                <a:spcPts val="0"/>
              </a:spcBef>
              <a:spcAft>
                <a:spcPts val="1200"/>
              </a:spcAft>
              <a:buClr>
                <a:schemeClr val="tx1"/>
              </a:buClr>
              <a:buNone/>
            </a:pPr>
            <a:r>
              <a:rPr lang="fr-FR" altLang="fr-FR" sz="3200" dirty="0" smtClean="0">
                <a:latin typeface="Franklin Gothic Demi" panose="020B0703020102020204" pitchFamily="34" charset="0"/>
                <a:cs typeface="Aharoni" panose="02010803020104030203" pitchFamily="2" charset="-79"/>
              </a:rPr>
              <a:t>Unité 46: Scénarios and jeux</a:t>
            </a:r>
          </a:p>
          <a:p>
            <a:pPr marL="0" lvl="1" indent="0" eaLnBrk="1" hangingPunct="1">
              <a:lnSpc>
                <a:spcPct val="100000"/>
              </a:lnSpc>
              <a:spcBef>
                <a:spcPts val="0"/>
              </a:spcBef>
              <a:spcAft>
                <a:spcPts val="1200"/>
              </a:spcAft>
              <a:buClr>
                <a:schemeClr val="tx1"/>
              </a:buClr>
              <a:buNone/>
            </a:pPr>
            <a:r>
              <a:rPr lang="fr-FR" altLang="fr-FR" sz="3200" dirty="0" smtClean="0">
                <a:latin typeface="Franklin Gothic Demi" panose="020B0703020102020204" pitchFamily="34" charset="0"/>
                <a:cs typeface="Aharoni" panose="02010803020104030203" pitchFamily="2" charset="-79"/>
              </a:rPr>
              <a:t>Unité 47: Session de clôture</a:t>
            </a:r>
          </a:p>
          <a:p>
            <a:pPr marL="0" lvl="1" indent="0" eaLnBrk="1" hangingPunct="1">
              <a:lnSpc>
                <a:spcPct val="100000"/>
              </a:lnSpc>
              <a:spcBef>
                <a:spcPts val="0"/>
              </a:spcBef>
              <a:spcAft>
                <a:spcPts val="1200"/>
              </a:spcAft>
              <a:buClr>
                <a:schemeClr val="tx1"/>
              </a:buClr>
              <a:buNone/>
            </a:pPr>
            <a:r>
              <a:rPr lang="fr-FR" altLang="fr-FR" sz="3200" dirty="0" smtClean="0">
                <a:latin typeface="Franklin Gothic Demi" panose="020B0703020102020204" pitchFamily="34" charset="0"/>
                <a:cs typeface="Aharoni" panose="02010803020104030203" pitchFamily="2" charset="-79"/>
              </a:rPr>
              <a:t>Anglais, français et espagnol </a:t>
            </a:r>
          </a:p>
        </p:txBody>
      </p:sp>
      <p:cxnSp>
        <p:nvCxnSpPr>
          <p:cNvPr id="6" name="Straight Connector 5"/>
          <p:cNvCxnSpPr/>
          <p:nvPr/>
        </p:nvCxnSpPr>
        <p:spPr>
          <a:xfrm flipH="1">
            <a:off x="5048310" y="6344999"/>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078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406" y="450765"/>
            <a:ext cx="10675617" cy="1015663"/>
          </a:xfrm>
          <a:prstGeom prst="rect">
            <a:avLst/>
          </a:prstGeom>
          <a:noFill/>
        </p:spPr>
        <p:txBody>
          <a:bodyPr wrap="square" rtlCol="0">
            <a:spAutoFit/>
          </a:bodyPr>
          <a:lstStyle/>
          <a:p>
            <a:r>
              <a:rPr lang="fr-FR" sz="6000" cap="all" dirty="0" smtClean="0">
                <a:latin typeface="Aharoni" panose="02010803020104030203" pitchFamily="2" charset="-79"/>
                <a:cs typeface="Aharoni" panose="02010803020104030203" pitchFamily="2" charset="-79"/>
              </a:rPr>
              <a:t>3</a:t>
            </a:r>
            <a:r>
              <a:rPr lang="fr-FR" sz="4400" cap="all" dirty="0" smtClean="0">
                <a:latin typeface="Aharoni" panose="02010803020104030203" pitchFamily="2" charset="-79"/>
                <a:cs typeface="Aharoni" panose="02010803020104030203" pitchFamily="2" charset="-79"/>
              </a:rPr>
              <a:t> scenarios, </a:t>
            </a:r>
            <a:r>
              <a:rPr lang="fr-FR" sz="6000" cap="all" dirty="0" smtClean="0">
                <a:latin typeface="Aharoni" panose="02010803020104030203" pitchFamily="2" charset="-79"/>
                <a:cs typeface="Aharoni" panose="02010803020104030203" pitchFamily="2" charset="-79"/>
              </a:rPr>
              <a:t>2</a:t>
            </a:r>
            <a:r>
              <a:rPr lang="fr-FR" sz="4400" cap="all" dirty="0" smtClean="0">
                <a:latin typeface="Aharoni" panose="02010803020104030203" pitchFamily="2" charset="-79"/>
                <a:cs typeface="Aharoni" panose="02010803020104030203" pitchFamily="2" charset="-79"/>
              </a:rPr>
              <a:t> </a:t>
            </a:r>
            <a:r>
              <a:rPr lang="fr-FR" sz="4400" cap="all" dirty="0" err="1" smtClean="0">
                <a:latin typeface="Aharoni" panose="02010803020104030203" pitchFamily="2" charset="-79"/>
                <a:cs typeface="Aharoni" panose="02010803020104030203" pitchFamily="2" charset="-79"/>
              </a:rPr>
              <a:t>facons</a:t>
            </a:r>
            <a:r>
              <a:rPr lang="fr-FR" sz="4400" cap="all" dirty="0" smtClean="0">
                <a:latin typeface="Aharoni" panose="02010803020104030203" pitchFamily="2" charset="-79"/>
                <a:cs typeface="Aharoni" panose="02010803020104030203" pitchFamily="2" charset="-79"/>
              </a:rPr>
              <a:t> de “jouer”</a:t>
            </a:r>
            <a:endParaRPr lang="fr-FR" sz="4400" cap="all" dirty="0">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07526">
            <a:off x="249891" y="4339497"/>
            <a:ext cx="3370817" cy="2893985"/>
          </a:xfrm>
          <a:prstGeom prst="rect">
            <a:avLst/>
          </a:prstGeom>
          <a:ln w="19050">
            <a:solidFill>
              <a:schemeClr val="tx1">
                <a:lumMod val="50000"/>
                <a:lumOff val="50000"/>
              </a:schemeClr>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121876">
            <a:off x="3838844" y="3715386"/>
            <a:ext cx="3448022" cy="3392878"/>
          </a:xfrm>
          <a:prstGeom prst="rect">
            <a:avLst/>
          </a:prstGeom>
          <a:ln w="19050">
            <a:solidFill>
              <a:schemeClr val="tx1">
                <a:lumMod val="50000"/>
                <a:lumOff val="50000"/>
              </a:schemeClr>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47486">
            <a:off x="8215413" y="4365293"/>
            <a:ext cx="3537759" cy="3011762"/>
          </a:xfrm>
          <a:prstGeom prst="rect">
            <a:avLst/>
          </a:prstGeom>
          <a:ln w="19050">
            <a:solidFill>
              <a:schemeClr val="tx1">
                <a:lumMod val="50000"/>
                <a:lumOff val="50000"/>
              </a:schemeClr>
            </a:solidFill>
          </a:ln>
        </p:spPr>
      </p:pic>
      <p:sp>
        <p:nvSpPr>
          <p:cNvPr id="8" name="TextBox 7"/>
          <p:cNvSpPr txBox="1"/>
          <p:nvPr/>
        </p:nvSpPr>
        <p:spPr>
          <a:xfrm>
            <a:off x="508406" y="1509013"/>
            <a:ext cx="11314821" cy="1729704"/>
          </a:xfrm>
          <a:prstGeom prst="rect">
            <a:avLst/>
          </a:prstGeom>
          <a:noFill/>
        </p:spPr>
        <p:txBody>
          <a:bodyPr wrap="square" rtlCol="0">
            <a:spAutoFit/>
          </a:bodyPr>
          <a:lstStyle/>
          <a:p>
            <a:pPr marL="0" lvl="1">
              <a:lnSpc>
                <a:spcPct val="90000"/>
              </a:lnSpc>
              <a:spcBef>
                <a:spcPts val="600"/>
              </a:spcBef>
              <a:spcAft>
                <a:spcPts val="600"/>
              </a:spcAft>
              <a:buClr>
                <a:schemeClr val="tx1"/>
              </a:buClr>
            </a:pPr>
            <a:r>
              <a:rPr lang="fr-FR" altLang="fr-FR" sz="3200" dirty="0" smtClean="0">
                <a:latin typeface="Franklin Gothic Demi" panose="020B0703020102020204" pitchFamily="34" charset="0"/>
                <a:cs typeface="Aharoni" panose="02010803020104030203" pitchFamily="2" charset="-79"/>
              </a:rPr>
              <a:t>3 scénarios: </a:t>
            </a:r>
            <a:r>
              <a:rPr lang="fr-FR" altLang="fr-FR" sz="3200" dirty="0" err="1" smtClean="0">
                <a:latin typeface="Franklin Gothic Demi" panose="020B0703020102020204" pitchFamily="34" charset="0"/>
                <a:cs typeface="Aharoni" panose="02010803020104030203" pitchFamily="2" charset="-79"/>
              </a:rPr>
              <a:t>Kassen</a:t>
            </a:r>
            <a:r>
              <a:rPr lang="fr-FR" altLang="fr-FR" sz="3200" dirty="0" smtClean="0">
                <a:latin typeface="Franklin Gothic Demi" panose="020B0703020102020204" pitchFamily="34" charset="0"/>
                <a:cs typeface="Aharoni" panose="02010803020104030203" pitchFamily="2" charset="-79"/>
              </a:rPr>
              <a:t>, </a:t>
            </a:r>
            <a:r>
              <a:rPr lang="fr-FR" altLang="fr-FR" sz="3200" dirty="0" err="1" smtClean="0">
                <a:latin typeface="Franklin Gothic Demi" panose="020B0703020102020204" pitchFamily="34" charset="0"/>
                <a:cs typeface="Aharoni" panose="02010803020104030203" pitchFamily="2" charset="-79"/>
              </a:rPr>
              <a:t>Limnu</a:t>
            </a:r>
            <a:r>
              <a:rPr lang="fr-FR" altLang="fr-FR" sz="3200" dirty="0" smtClean="0">
                <a:latin typeface="Franklin Gothic Demi" panose="020B0703020102020204" pitchFamily="34" charset="0"/>
                <a:cs typeface="Aharoni" panose="02010803020104030203" pitchFamily="2" charset="-79"/>
              </a:rPr>
              <a:t>, </a:t>
            </a:r>
            <a:r>
              <a:rPr lang="fr-FR" altLang="fr-FR" sz="3200" dirty="0" err="1" smtClean="0">
                <a:latin typeface="Franklin Gothic Demi" panose="020B0703020102020204" pitchFamily="34" charset="0"/>
                <a:cs typeface="Aharoni" panose="02010803020104030203" pitchFamily="2" charset="-79"/>
              </a:rPr>
              <a:t>Blika</a:t>
            </a:r>
            <a:endParaRPr lang="fr-FR" altLang="fr-FR" sz="3200" dirty="0" smtClean="0">
              <a:latin typeface="Franklin Gothic Demi" panose="020B0703020102020204" pitchFamily="34" charset="0"/>
              <a:cs typeface="Aharoni" panose="02010803020104030203" pitchFamily="2" charset="-79"/>
            </a:endParaRPr>
          </a:p>
          <a:p>
            <a:pPr marL="0" lvl="1">
              <a:lnSpc>
                <a:spcPct val="90000"/>
              </a:lnSpc>
              <a:spcBef>
                <a:spcPts val="600"/>
              </a:spcBef>
              <a:spcAft>
                <a:spcPts val="600"/>
              </a:spcAft>
              <a:buClr>
                <a:schemeClr val="tx1"/>
              </a:buClr>
            </a:pPr>
            <a:r>
              <a:rPr lang="fr-FR" altLang="fr-FR" sz="3200" dirty="0" smtClean="0">
                <a:latin typeface="Franklin Gothic Demi" panose="020B0703020102020204" pitchFamily="34" charset="0"/>
                <a:cs typeface="Aharoni" panose="02010803020104030203" pitchFamily="2" charset="-79"/>
              </a:rPr>
              <a:t>Versions avec et sans jeu</a:t>
            </a:r>
          </a:p>
          <a:p>
            <a:pPr marL="0" lvl="1">
              <a:lnSpc>
                <a:spcPct val="90000"/>
              </a:lnSpc>
              <a:spcBef>
                <a:spcPts val="600"/>
              </a:spcBef>
              <a:spcAft>
                <a:spcPts val="600"/>
              </a:spcAft>
              <a:buClr>
                <a:schemeClr val="tx1"/>
              </a:buClr>
            </a:pPr>
            <a:r>
              <a:rPr lang="fr-FR" altLang="fr-FR" sz="3200" dirty="0" smtClean="0">
                <a:latin typeface="Franklin Gothic Demi" panose="020B0703020102020204" pitchFamily="34" charset="0"/>
                <a:cs typeface="Aharoni" panose="02010803020104030203" pitchFamily="2" charset="-79"/>
              </a:rPr>
              <a:t>Les facilitateurs choisissent le scénario le plus approprié</a:t>
            </a:r>
            <a:endParaRPr lang="fr-FR" altLang="fr-FR" sz="3200" dirty="0">
              <a:latin typeface="Franklin Gothic Demi" panose="020B0703020102020204" pitchFamily="34" charset="0"/>
              <a:cs typeface="Aharoni" panose="02010803020104030203" pitchFamily="2" charset="-79"/>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07139" y="450765"/>
            <a:ext cx="1153767" cy="866014"/>
          </a:xfrm>
          <a:prstGeom prst="rect">
            <a:avLst/>
          </a:prstGeom>
        </p:spPr>
      </p:pic>
    </p:spTree>
    <p:extLst>
      <p:ext uri="{BB962C8B-B14F-4D97-AF65-F5344CB8AC3E}">
        <p14:creationId xmlns:p14="http://schemas.microsoft.com/office/powerpoint/2010/main" val="3125644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2694</TotalTime>
  <Words>1421</Words>
  <Application>Microsoft Office PowerPoint</Application>
  <PresentationFormat>Custom</PresentationFormat>
  <Paragraphs>207</Paragraphs>
  <Slides>24</Slides>
  <Notes>14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Materiaux de renforcement des capacites </vt:lpstr>
      <vt:lpstr>PowerPoint Presentation</vt:lpstr>
      <vt:lpstr>Repertoire des materiaux</vt:lpstr>
      <vt:lpstr>PowerPoint Presentation</vt:lpstr>
      <vt:lpstr>Note d’orientation  soutien au développement de politiques</vt:lpstr>
      <vt:lpstr>PowerPoint Presentation</vt:lpstr>
      <vt:lpstr>Mise a jour: candidatures</vt:lpstr>
      <vt:lpstr>PowerPoint Presentation</vt:lpstr>
      <vt:lpstr>PowerPoint Presentation</vt:lpstr>
      <vt:lpstr>PowerPoint Presentation</vt:lpstr>
      <vt:lpstr>PowerPoint Presentation</vt:lpstr>
      <vt:lpstr>PowerPoint Presentation</vt:lpstr>
      <vt:lpstr>Genre</vt:lpstr>
      <vt:lpstr>Le concept du genre et le PCI</vt:lpstr>
      <vt:lpstr>PowerPoint Presentation</vt:lpstr>
      <vt:lpstr>Assistance Internationale</vt:lpstr>
      <vt:lpstr>Demandes fictives</vt:lpstr>
      <vt:lpstr>PowerPoint Presentation</vt:lpstr>
      <vt:lpstr>Materiaux a venir</vt:lpstr>
      <vt:lpstr>Enquête sur l’utilisation des matériaux à venir</vt:lpstr>
      <vt:lpstr>Occupation professionnelle</vt:lpstr>
      <vt:lpstr>D’ou viennent-ils?</vt:lpstr>
      <vt:lpstr>Pourquoi ont-ils demande acces?</vt:lpstr>
      <vt:lpstr>PowerPoint Presentation</vt:lpstr>
    </vt:vector>
  </TitlesOfParts>
  <Company>UNESCO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 materials</dc:title>
  <dc:creator>Cunningham, Ashley Elizabeth</dc:creator>
  <cp:lastModifiedBy>R.Samadov</cp:lastModifiedBy>
  <cp:revision>138</cp:revision>
  <dcterms:created xsi:type="dcterms:W3CDTF">2017-01-31T17:16:26Z</dcterms:created>
  <dcterms:modified xsi:type="dcterms:W3CDTF">2017-03-09T09:14:08Z</dcterms:modified>
</cp:coreProperties>
</file>