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71" r:id="rId5"/>
    <p:sldId id="284" r:id="rId6"/>
    <p:sldId id="285" r:id="rId7"/>
    <p:sldId id="286" r:id="rId8"/>
    <p:sldId id="287" r:id="rId9"/>
    <p:sldId id="258" r:id="rId10"/>
    <p:sldId id="259" r:id="rId11"/>
    <p:sldId id="261" r:id="rId12"/>
    <p:sldId id="262" r:id="rId13"/>
    <p:sldId id="272" r:id="rId14"/>
    <p:sldId id="274" r:id="rId15"/>
    <p:sldId id="263" r:id="rId16"/>
    <p:sldId id="275" r:id="rId17"/>
    <p:sldId id="264" r:id="rId18"/>
    <p:sldId id="277" r:id="rId19"/>
    <p:sldId id="279" r:id="rId20"/>
    <p:sldId id="280" r:id="rId21"/>
    <p:sldId id="283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 HOPKINS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2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5"/>
    <p:restoredTop sz="95353" autoAdjust="0"/>
  </p:normalViewPr>
  <p:slideViewPr>
    <p:cSldViewPr snapToGrid="0" snapToObjects="1">
      <p:cViewPr>
        <p:scale>
          <a:sx n="81" d="100"/>
          <a:sy n="81" d="100"/>
        </p:scale>
        <p:origin x="1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3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E620E-DF0A-4046-8BEE-01F7E2ED4AE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21AD3-2ABD-4E64-B6C4-3CD654A857D1}">
      <dgm:prSet phldrT="[Text]" custT="1"/>
      <dgm:spPr/>
      <dgm:t>
        <a:bodyPr/>
        <a:lstStyle/>
        <a:p>
          <a:pPr algn="ctr" defTabSz="457200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GB" altLang="en-US" sz="22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rPr>
            <a:t>Formation spécifique + mise en réseau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6EF673DA-7A86-4AD5-A405-CA8041780777}" type="parTrans" cxnId="{ED7CC95A-F1BC-4B88-AB97-69BEA6D7B15B}">
      <dgm:prSet/>
      <dgm:spPr/>
      <dgm:t>
        <a:bodyPr/>
        <a:lstStyle/>
        <a:p>
          <a:endParaRPr lang="en-US"/>
        </a:p>
      </dgm:t>
    </dgm:pt>
    <dgm:pt modelId="{68C02A15-1B3A-44EB-82B7-A39E9941B019}" type="sibTrans" cxnId="{ED7CC95A-F1BC-4B88-AB97-69BEA6D7B15B}">
      <dgm:prSet/>
      <dgm:spPr>
        <a:solidFill>
          <a:srgbClr val="5CFAF8"/>
        </a:solidFill>
      </dgm:spPr>
      <dgm:t>
        <a:bodyPr/>
        <a:lstStyle/>
        <a:p>
          <a:endParaRPr lang="en-US"/>
        </a:p>
      </dgm:t>
    </dgm:pt>
    <dgm:pt modelId="{10CE7B3C-54A7-4AE1-9F60-4386C4738236}">
      <dgm:prSet phldrT="[Text]" custT="1"/>
      <dgm:spPr/>
      <dgm:t>
        <a:bodyPr/>
        <a:lstStyle/>
        <a:p>
          <a:r>
            <a:rPr lang="en-US" altLang="en-US" sz="2200" b="0" noProof="0" dirty="0" smtClean="0">
              <a:solidFill>
                <a:schemeClr val="tx1"/>
              </a:solidFill>
            </a:rPr>
            <a:t>Services de conseil individualisés</a:t>
          </a:r>
          <a:endParaRPr lang="en-US" sz="2200" noProof="0" dirty="0"/>
        </a:p>
      </dgm:t>
    </dgm:pt>
    <dgm:pt modelId="{80EFD724-F79A-45E3-AF9C-851985F5DA77}" type="parTrans" cxnId="{6A4949DD-8609-47B7-9F86-28E7C71C560D}">
      <dgm:prSet/>
      <dgm:spPr/>
      <dgm:t>
        <a:bodyPr/>
        <a:lstStyle/>
        <a:p>
          <a:endParaRPr lang="en-US"/>
        </a:p>
      </dgm:t>
    </dgm:pt>
    <dgm:pt modelId="{708FC56A-2E19-4EB6-8D76-778300E1648F}" type="sibTrans" cxnId="{6A4949DD-8609-47B7-9F86-28E7C71C560D}">
      <dgm:prSet/>
      <dgm:spPr>
        <a:solidFill>
          <a:srgbClr val="5CFAF8"/>
        </a:solidFill>
        <a:ln>
          <a:noFill/>
        </a:ln>
      </dgm:spPr>
      <dgm:t>
        <a:bodyPr/>
        <a:lstStyle/>
        <a:p>
          <a:endParaRPr lang="en-US"/>
        </a:p>
      </dgm:t>
    </dgm:pt>
    <dgm:pt modelId="{1F28D532-7625-4D2E-9D40-7C0C3F2AB7DA}" type="pres">
      <dgm:prSet presAssocID="{948E620E-DF0A-4046-8BEE-01F7E2ED4A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2E3C0D-7EF4-4D40-8621-8772406BB98F}" type="pres">
      <dgm:prSet presAssocID="{27B21AD3-2ABD-4E64-B6C4-3CD654A857D1}" presName="dummy" presStyleCnt="0"/>
      <dgm:spPr/>
    </dgm:pt>
    <dgm:pt modelId="{A49ADA46-9BBF-4B6A-B235-1E8D7916E696}" type="pres">
      <dgm:prSet presAssocID="{27B21AD3-2ABD-4E64-B6C4-3CD654A857D1}" presName="node" presStyleLbl="revTx" presStyleIdx="0" presStyleCnt="2" custScaleX="114072" custScaleY="86356" custRadScaleRad="100782" custRadScaleInc="4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49480-34F3-4B6B-B6AF-8DCB3AA21B5C}" type="pres">
      <dgm:prSet presAssocID="{68C02A15-1B3A-44EB-82B7-A39E9941B019}" presName="sibTrans" presStyleLbl="node1" presStyleIdx="0" presStyleCnt="2" custScaleX="160242" custScaleY="123599" custLinFactNeighborX="-2905" custLinFactNeighborY="-16996"/>
      <dgm:spPr/>
      <dgm:t>
        <a:bodyPr/>
        <a:lstStyle/>
        <a:p>
          <a:endParaRPr lang="en-US"/>
        </a:p>
      </dgm:t>
    </dgm:pt>
    <dgm:pt modelId="{1DEE05F1-4D31-4119-8026-A62D10E2AC28}" type="pres">
      <dgm:prSet presAssocID="{10CE7B3C-54A7-4AE1-9F60-4386C4738236}" presName="dummy" presStyleCnt="0"/>
      <dgm:spPr/>
    </dgm:pt>
    <dgm:pt modelId="{F104551A-7E32-4FCA-B509-F0ABA7EB81FF}" type="pres">
      <dgm:prSet presAssocID="{10CE7B3C-54A7-4AE1-9F60-4386C4738236}" presName="node" presStyleLbl="revTx" presStyleIdx="1" presStyleCnt="2" custScaleX="156396" custRadScaleRad="118470" custRadScaleInc="-7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CB605-296D-44D5-9DD0-DA0B293DB1EB}" type="pres">
      <dgm:prSet presAssocID="{708FC56A-2E19-4EB6-8D76-778300E1648F}" presName="sibTrans" presStyleLbl="node1" presStyleIdx="1" presStyleCnt="2" custScaleX="130710" custScaleY="105756" custLinFactNeighborX="1680" custLinFactNeighborY="4135"/>
      <dgm:spPr/>
      <dgm:t>
        <a:bodyPr/>
        <a:lstStyle/>
        <a:p>
          <a:endParaRPr lang="en-US"/>
        </a:p>
      </dgm:t>
    </dgm:pt>
  </dgm:ptLst>
  <dgm:cxnLst>
    <dgm:cxn modelId="{6A4949DD-8609-47B7-9F86-28E7C71C560D}" srcId="{948E620E-DF0A-4046-8BEE-01F7E2ED4AE4}" destId="{10CE7B3C-54A7-4AE1-9F60-4386C4738236}" srcOrd="1" destOrd="0" parTransId="{80EFD724-F79A-45E3-AF9C-851985F5DA77}" sibTransId="{708FC56A-2E19-4EB6-8D76-778300E1648F}"/>
    <dgm:cxn modelId="{CB55A901-7F17-AB43-887C-A9EC81898A03}" type="presOf" srcId="{948E620E-DF0A-4046-8BEE-01F7E2ED4AE4}" destId="{1F28D532-7625-4D2E-9D40-7C0C3F2AB7DA}" srcOrd="0" destOrd="0" presId="urn:microsoft.com/office/officeart/2005/8/layout/cycle1"/>
    <dgm:cxn modelId="{5B7FF2E6-9B64-8A46-A475-DB39EC6E952B}" type="presOf" srcId="{68C02A15-1B3A-44EB-82B7-A39E9941B019}" destId="{4DF49480-34F3-4B6B-B6AF-8DCB3AA21B5C}" srcOrd="0" destOrd="0" presId="urn:microsoft.com/office/officeart/2005/8/layout/cycle1"/>
    <dgm:cxn modelId="{8E0B6A44-A7E5-6E49-BB37-88DEFEC6B441}" type="presOf" srcId="{10CE7B3C-54A7-4AE1-9F60-4386C4738236}" destId="{F104551A-7E32-4FCA-B509-F0ABA7EB81FF}" srcOrd="0" destOrd="0" presId="urn:microsoft.com/office/officeart/2005/8/layout/cycle1"/>
    <dgm:cxn modelId="{54BFAE95-E3BB-1644-9791-54F3433FBC6C}" type="presOf" srcId="{708FC56A-2E19-4EB6-8D76-778300E1648F}" destId="{508CB605-296D-44D5-9DD0-DA0B293DB1EB}" srcOrd="0" destOrd="0" presId="urn:microsoft.com/office/officeart/2005/8/layout/cycle1"/>
    <dgm:cxn modelId="{ED7CC95A-F1BC-4B88-AB97-69BEA6D7B15B}" srcId="{948E620E-DF0A-4046-8BEE-01F7E2ED4AE4}" destId="{27B21AD3-2ABD-4E64-B6C4-3CD654A857D1}" srcOrd="0" destOrd="0" parTransId="{6EF673DA-7A86-4AD5-A405-CA8041780777}" sibTransId="{68C02A15-1B3A-44EB-82B7-A39E9941B019}"/>
    <dgm:cxn modelId="{77D9D323-4FD3-F642-94CE-A94920083457}" type="presOf" srcId="{27B21AD3-2ABD-4E64-B6C4-3CD654A857D1}" destId="{A49ADA46-9BBF-4B6A-B235-1E8D7916E696}" srcOrd="0" destOrd="0" presId="urn:microsoft.com/office/officeart/2005/8/layout/cycle1"/>
    <dgm:cxn modelId="{5927C30A-AE27-7548-A1B6-49689437A6E9}" type="presParOf" srcId="{1F28D532-7625-4D2E-9D40-7C0C3F2AB7DA}" destId="{672E3C0D-7EF4-4D40-8621-8772406BB98F}" srcOrd="0" destOrd="0" presId="urn:microsoft.com/office/officeart/2005/8/layout/cycle1"/>
    <dgm:cxn modelId="{0C909AE2-0BB5-C247-829D-55D0B3E866C2}" type="presParOf" srcId="{1F28D532-7625-4D2E-9D40-7C0C3F2AB7DA}" destId="{A49ADA46-9BBF-4B6A-B235-1E8D7916E696}" srcOrd="1" destOrd="0" presId="urn:microsoft.com/office/officeart/2005/8/layout/cycle1"/>
    <dgm:cxn modelId="{26E51742-3C2F-9447-B7BE-C8A52F43776A}" type="presParOf" srcId="{1F28D532-7625-4D2E-9D40-7C0C3F2AB7DA}" destId="{4DF49480-34F3-4B6B-B6AF-8DCB3AA21B5C}" srcOrd="2" destOrd="0" presId="urn:microsoft.com/office/officeart/2005/8/layout/cycle1"/>
    <dgm:cxn modelId="{DC4254D8-7417-644D-95C5-014AC5D9C791}" type="presParOf" srcId="{1F28D532-7625-4D2E-9D40-7C0C3F2AB7DA}" destId="{1DEE05F1-4D31-4119-8026-A62D10E2AC28}" srcOrd="3" destOrd="0" presId="urn:microsoft.com/office/officeart/2005/8/layout/cycle1"/>
    <dgm:cxn modelId="{1183A359-392F-5B41-B8B3-08E51FE94886}" type="presParOf" srcId="{1F28D532-7625-4D2E-9D40-7C0C3F2AB7DA}" destId="{F104551A-7E32-4FCA-B509-F0ABA7EB81FF}" srcOrd="4" destOrd="0" presId="urn:microsoft.com/office/officeart/2005/8/layout/cycle1"/>
    <dgm:cxn modelId="{207ECE10-0E02-6D49-BD1C-65F36F151B8F}" type="presParOf" srcId="{1F28D532-7625-4D2E-9D40-7C0C3F2AB7DA}" destId="{508CB605-296D-44D5-9DD0-DA0B293DB1EB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ADA46-9BBF-4B6A-B235-1E8D7916E696}">
      <dsp:nvSpPr>
        <dsp:cNvPr id="0" name=""/>
        <dsp:cNvSpPr/>
      </dsp:nvSpPr>
      <dsp:spPr>
        <a:xfrm>
          <a:off x="3384664" y="1108873"/>
          <a:ext cx="2005084" cy="151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572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GB" altLang="en-US" sz="22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rPr>
            <a:t>Formation spécifique + mise en réseau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>
        <a:off x="3384664" y="1108873"/>
        <a:ext cx="2005084" cy="1517910"/>
      </dsp:txXfrm>
    </dsp:sp>
    <dsp:sp modelId="{4DF49480-34F3-4B6B-B6AF-8DCB3AA21B5C}">
      <dsp:nvSpPr>
        <dsp:cNvPr id="0" name=""/>
        <dsp:cNvSpPr/>
      </dsp:nvSpPr>
      <dsp:spPr>
        <a:xfrm>
          <a:off x="-126486" y="-906991"/>
          <a:ext cx="5788855" cy="4465101"/>
        </a:xfrm>
        <a:prstGeom prst="circularArrow">
          <a:avLst>
            <a:gd name="adj1" fmla="val 9488"/>
            <a:gd name="adj2" fmla="val 685424"/>
            <a:gd name="adj3" fmla="val 7866140"/>
            <a:gd name="adj4" fmla="val 1716894"/>
            <a:gd name="adj5" fmla="val 11069"/>
          </a:avLst>
        </a:prstGeom>
        <a:solidFill>
          <a:srgbClr val="5CFA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4551A-7E32-4FCA-B509-F0ABA7EB81FF}">
      <dsp:nvSpPr>
        <dsp:cNvPr id="0" name=""/>
        <dsp:cNvSpPr/>
      </dsp:nvSpPr>
      <dsp:spPr>
        <a:xfrm>
          <a:off x="0" y="1054847"/>
          <a:ext cx="2749028" cy="1757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b="0" kern="1200" noProof="0" dirty="0" smtClean="0">
              <a:solidFill>
                <a:schemeClr val="tx1"/>
              </a:solidFill>
            </a:rPr>
            <a:t>Services de conseil individualisés</a:t>
          </a:r>
          <a:endParaRPr lang="en-US" sz="2200" kern="1200" noProof="0" dirty="0"/>
        </a:p>
      </dsp:txBody>
      <dsp:txXfrm>
        <a:off x="0" y="1054847"/>
        <a:ext cx="2749028" cy="1757736"/>
      </dsp:txXfrm>
    </dsp:sp>
    <dsp:sp modelId="{508CB605-296D-44D5-9DD0-DA0B293DB1EB}">
      <dsp:nvSpPr>
        <dsp:cNvPr id="0" name=""/>
        <dsp:cNvSpPr/>
      </dsp:nvSpPr>
      <dsp:spPr>
        <a:xfrm>
          <a:off x="573298" y="-128934"/>
          <a:ext cx="4721991" cy="3820510"/>
        </a:xfrm>
        <a:prstGeom prst="circularArrow">
          <a:avLst>
            <a:gd name="adj1" fmla="val 9488"/>
            <a:gd name="adj2" fmla="val 685424"/>
            <a:gd name="adj3" fmla="val 19631908"/>
            <a:gd name="adj4" fmla="val 12222819"/>
            <a:gd name="adj5" fmla="val 11069"/>
          </a:avLst>
        </a:prstGeom>
        <a:solidFill>
          <a:srgbClr val="5CFAF8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903A-6D7B-4F45-AF5A-A5B0F437DCF7}" type="datetimeFigureOut">
              <a:rPr lang="fr-FR" smtClean="0"/>
              <a:t>7/03/17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2E3CF-5726-9344-BEF5-08870251794A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866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2264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884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5160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9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13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92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35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8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8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Calibri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701" y="8684880"/>
            <a:ext cx="2972202" cy="4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9E2D8-92EA-9D49-BF77-09C9CB598A10}" type="slidenum">
              <a:rPr lang="fr-FR">
                <a:latin typeface="Calibri" charset="0"/>
                <a:cs typeface="Arial" charset="0"/>
              </a:rPr>
              <a:pPr/>
              <a:t>6</a:t>
            </a:fld>
            <a:endParaRPr lang="fr-FR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1" indent="0">
              <a:buFont typeface="Wingdings" charset="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285622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10B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80999" y="1625599"/>
            <a:ext cx="5715002" cy="1590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16" descr="U:\CIH\ITH\Convention-Emblem\LOGO\unesco_logo_en+fr (GIF)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66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285999" y="228600"/>
            <a:ext cx="6477002" cy="1588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06400" y="229870"/>
            <a:ext cx="1676400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2282825" y="417512"/>
            <a:ext cx="6480175" cy="4921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2282825" y="2016125"/>
            <a:ext cx="6480175" cy="27765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All Rights Re333served: UNESCO/ ICH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96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10B"/>
                </a:solidFill>
              </a:defRPr>
            </a:pPr>
            <a:endParaRPr/>
          </a:p>
        </p:txBody>
      </p:sp>
      <p:pic>
        <p:nvPicPr>
          <p:cNvPr id="3" name="logos_partners_noir.png" descr="logos_partners_noir.psd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6400" y="457200"/>
            <a:ext cx="1217613" cy="8382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2285999" y="228600"/>
            <a:ext cx="6477002" cy="1588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2285999" y="6629400"/>
            <a:ext cx="6477002" cy="1588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406400" y="229870"/>
            <a:ext cx="1676400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10B"/>
                </a:solidFill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406400" y="6630669"/>
            <a:ext cx="1676400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210468" cy="1973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xmlns:p14="http://schemas.microsoft.com/office/powerpoint/2010/main"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15900" marR="0" indent="-2159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335844" marR="0" indent="-335844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502708" marR="0" indent="-251883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0" marR="0" indent="466725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0" marR="0" indent="923925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0" marR="0" indent="1381125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0" marR="0" indent="1838325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0" marR="0" indent="2295525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sz="28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idx="4294967295"/>
          </p:nvPr>
        </p:nvSpPr>
        <p:spPr>
          <a:xfrm>
            <a:off x="381000" y="2535237"/>
            <a:ext cx="5715000" cy="8620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 smtClean="0"/>
              <a:t>Mise en œuvre du pr</a:t>
            </a:r>
            <a:r>
              <a:rPr dirty="0" smtClean="0"/>
              <a:t>ogramme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 niveau national</a:t>
            </a:r>
            <a:endParaRPr dirty="0"/>
          </a:p>
        </p:txBody>
      </p:sp>
      <p:sp>
        <p:nvSpPr>
          <p:cNvPr id="50" name="Shape 50"/>
          <p:cNvSpPr/>
          <p:nvPr/>
        </p:nvSpPr>
        <p:spPr>
          <a:xfrm>
            <a:off x="381000" y="5967412"/>
            <a:ext cx="4230688" cy="276999"/>
          </a:xfrm>
          <a:prstGeom prst="rect">
            <a:avLst/>
          </a:prstGeom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/>
            </a:lvl1pPr>
          </a:lstStyle>
          <a:p>
            <a:r>
              <a:rPr dirty="0"/>
              <a:t>Bangkok </a:t>
            </a:r>
            <a:r>
              <a:rPr lang="fr-FR" dirty="0" smtClean="0"/>
              <a:t>–</a:t>
            </a:r>
            <a:r>
              <a:rPr dirty="0" smtClean="0"/>
              <a:t> THA</a:t>
            </a:r>
            <a:r>
              <a:rPr lang="fr-FR" dirty="0" smtClean="0"/>
              <a:t>Ï</a:t>
            </a:r>
            <a:r>
              <a:rPr dirty="0" smtClean="0"/>
              <a:t>LAND</a:t>
            </a:r>
            <a:r>
              <a:rPr lang="fr-FR" dirty="0" smtClean="0"/>
              <a:t>E</a:t>
            </a:r>
            <a:endParaRPr dirty="0"/>
          </a:p>
        </p:txBody>
      </p:sp>
      <p:sp>
        <p:nvSpPr>
          <p:cNvPr id="51" name="Shape 51"/>
          <p:cNvSpPr/>
          <p:nvPr/>
        </p:nvSpPr>
        <p:spPr>
          <a:xfrm>
            <a:off x="381000" y="6243637"/>
            <a:ext cx="969174" cy="276999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7 </a:t>
            </a:r>
            <a:r>
              <a:rPr lang="fr-FR" dirty="0" smtClean="0"/>
              <a:t>mars </a:t>
            </a:r>
            <a:r>
              <a:rPr dirty="0" smtClean="0"/>
              <a:t>2017</a:t>
            </a:r>
            <a:endParaRPr dirty="0"/>
          </a:p>
        </p:txBody>
      </p:sp>
      <p:sp>
        <p:nvSpPr>
          <p:cNvPr id="52" name="Shape 52"/>
          <p:cNvSpPr/>
          <p:nvPr/>
        </p:nvSpPr>
        <p:spPr>
          <a:xfrm>
            <a:off x="380999" y="3602037"/>
            <a:ext cx="6097589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2000" b="1"/>
            </a:lvl1pPr>
          </a:lstStyle>
          <a:p>
            <a:r>
              <a:rPr lang="fr-FR" dirty="0" err="1" smtClean="0"/>
              <a:t>Reflections</a:t>
            </a:r>
            <a:r>
              <a:rPr lang="fr-FR" dirty="0" smtClean="0"/>
              <a:t> sur </a:t>
            </a:r>
            <a:r>
              <a:rPr lang="fr-FR" dirty="0"/>
              <a:t>l</a:t>
            </a:r>
            <a:r>
              <a:rPr lang="fr-FR" dirty="0" smtClean="0"/>
              <a:t>es évaluations réalisées </a:t>
            </a:r>
            <a:br>
              <a:rPr lang="fr-FR" dirty="0" smtClean="0"/>
            </a:br>
            <a:r>
              <a:rPr lang="fr-FR" dirty="0" smtClean="0"/>
              <a:t>par l’UNESCO</a:t>
            </a:r>
            <a:endParaRPr dirty="0"/>
          </a:p>
        </p:txBody>
      </p:sp>
      <p:pic>
        <p:nvPicPr>
          <p:cNvPr id="53" name="masque.jpeg" descr="masque.jpg"/>
          <p:cNvPicPr>
            <a:picLocks noChangeAspect="1"/>
          </p:cNvPicPr>
          <p:nvPr/>
        </p:nvPicPr>
        <p:blipFill>
          <a:blip r:embed="rId3">
            <a:extLst/>
          </a:blip>
          <a:srcRect l="117" r="117"/>
          <a:stretch>
            <a:fillRect/>
          </a:stretch>
        </p:blipFill>
        <p:spPr>
          <a:xfrm>
            <a:off x="6436570" y="-1"/>
            <a:ext cx="2833689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2406561" y="452423"/>
            <a:ext cx="6480176" cy="899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 smtClean="0"/>
              <a:t>Quelques récentes évaluations réalisées par l’UNESCO</a:t>
            </a:r>
            <a:endParaRPr dirty="0"/>
          </a:p>
        </p:txBody>
      </p:sp>
      <p:pic>
        <p:nvPicPr>
          <p:cNvPr id="70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75553" y="1578610"/>
            <a:ext cx="7424656" cy="4316196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72" name="Shape 72"/>
          <p:cNvSpPr/>
          <p:nvPr/>
        </p:nvSpPr>
        <p:spPr>
          <a:xfrm>
            <a:off x="241208" y="2473325"/>
            <a:ext cx="2416267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400"/>
            </a:pPr>
            <a:r>
              <a:rPr dirty="0"/>
              <a:t>PALOP (2016) (5)</a:t>
            </a:r>
          </a:p>
          <a:p>
            <a:pPr marL="285750" indent="-285750">
              <a:buSzPct val="100000"/>
              <a:buFont typeface="Arial"/>
              <a:buChar char="•"/>
              <a:defRPr sz="1400"/>
            </a:pPr>
            <a:r>
              <a:rPr lang="fr-FR" dirty="0" smtClean="0"/>
              <a:t>Asie centrale</a:t>
            </a:r>
            <a:r>
              <a:rPr dirty="0" smtClean="0"/>
              <a:t> </a:t>
            </a:r>
            <a:r>
              <a:rPr dirty="0"/>
              <a:t>(2016) (4)</a:t>
            </a:r>
          </a:p>
          <a:p>
            <a:pPr marL="285750" indent="-285750">
              <a:buSzPct val="100000"/>
              <a:buFont typeface="Arial"/>
              <a:buChar char="•"/>
              <a:defRPr sz="1400"/>
            </a:pPr>
            <a:r>
              <a:rPr dirty="0" smtClean="0"/>
              <a:t>Asi</a:t>
            </a:r>
            <a:r>
              <a:rPr lang="fr-FR" dirty="0" smtClean="0"/>
              <a:t>e-Pacifique</a:t>
            </a:r>
            <a:r>
              <a:rPr dirty="0" smtClean="0"/>
              <a:t> </a:t>
            </a:r>
            <a:r>
              <a:rPr lang="fr-FR" dirty="0" smtClean="0"/>
              <a:t>(9) </a:t>
            </a:r>
            <a:br>
              <a:rPr lang="fr-FR" dirty="0" smtClean="0"/>
            </a:br>
            <a:r>
              <a:rPr dirty="0" smtClean="0"/>
              <a:t>(</a:t>
            </a:r>
            <a:r>
              <a:rPr lang="fr-FR" dirty="0" smtClean="0"/>
              <a:t>à entamer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3" name="Shape 73"/>
          <p:cNvSpPr/>
          <p:nvPr/>
        </p:nvSpPr>
        <p:spPr>
          <a:xfrm>
            <a:off x="3705026" y="5911651"/>
            <a:ext cx="3010093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buSzPct val="100000"/>
              <a:buFont typeface="Arial"/>
              <a:buChar char="•"/>
              <a:defRPr sz="1400"/>
            </a:lvl1pPr>
          </a:lstStyle>
          <a:p>
            <a:r>
              <a:rPr lang="fr-FR" dirty="0" smtClean="0"/>
              <a:t>Étude de suivi pilote</a:t>
            </a:r>
            <a:r>
              <a:rPr dirty="0" smtClean="0"/>
              <a:t> (</a:t>
            </a:r>
            <a:r>
              <a:rPr lang="fr-FR" dirty="0" smtClean="0"/>
              <a:t>en cours</a:t>
            </a:r>
            <a:r>
              <a:rPr dirty="0" smtClean="0"/>
              <a:t>) </a:t>
            </a:r>
            <a:r>
              <a:rPr dirty="0"/>
              <a:t>(2)</a:t>
            </a:r>
          </a:p>
        </p:txBody>
      </p:sp>
      <p:sp>
        <p:nvSpPr>
          <p:cNvPr id="74" name="Shape 74"/>
          <p:cNvSpPr/>
          <p:nvPr/>
        </p:nvSpPr>
        <p:spPr>
          <a:xfrm>
            <a:off x="6973294" y="2473325"/>
            <a:ext cx="1899335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400"/>
            </a:pPr>
            <a:r>
              <a:rPr lang="fr-FR" dirty="0" smtClean="0"/>
              <a:t>Analyse interrégionale des rapports des facilitateurs</a:t>
            </a:r>
            <a:r>
              <a:rPr dirty="0" smtClean="0"/>
              <a:t> </a:t>
            </a:r>
            <a:r>
              <a:rPr dirty="0"/>
              <a:t>(2016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7670" y="4186212"/>
            <a:ext cx="1457325" cy="542951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69" y="4186211"/>
            <a:ext cx="1457325" cy="57578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81186" y="4023029"/>
            <a:ext cx="2105284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/>
              <a:t>Point de vue d</a:t>
            </a:r>
            <a:r>
              <a:rPr kumimoji="0" lang="fr-FR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es participants 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865" y="2644401"/>
            <a:ext cx="1430406" cy="57578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85" y="2425812"/>
            <a:ext cx="1771810" cy="637009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202161" y="2600842"/>
            <a:ext cx="2041596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/>
              <a:t>Point de vue d</a:t>
            </a:r>
            <a:r>
              <a:rPr kumimoji="0" lang="fr-FR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es facilitateurs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011" y="2693517"/>
            <a:ext cx="1413416" cy="63700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347" y="2601191"/>
            <a:ext cx="272091" cy="63700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307" y="2596427"/>
            <a:ext cx="272091" cy="63700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79" y="2548801"/>
            <a:ext cx="272091" cy="6370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16" y="3204862"/>
            <a:ext cx="395795" cy="15077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262" y="3160378"/>
            <a:ext cx="312533" cy="11906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650241" y="2414149"/>
            <a:ext cx="2009837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/>
              <a:t>Évaluations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/>
              <a:t>de projets multinationaux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2282824" y="417512"/>
            <a:ext cx="6480177" cy="4921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dirty="0" smtClean="0"/>
              <a:t>Projet </a:t>
            </a:r>
            <a:r>
              <a:rPr dirty="0" smtClean="0"/>
              <a:t>PALOP</a:t>
            </a:r>
            <a:r>
              <a:rPr lang="fr-FR" dirty="0" smtClean="0"/>
              <a:t> (1)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86" name="Shape 86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87" name="Shape 87"/>
          <p:cNvSpPr/>
          <p:nvPr/>
        </p:nvSpPr>
        <p:spPr>
          <a:xfrm>
            <a:off x="2282824" y="938212"/>
            <a:ext cx="6480177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000"/>
            </a:lvl1pPr>
          </a:lstStyle>
          <a:p>
            <a:pPr lvl="0" fontAlgn="base" hangingPunct="1">
              <a:spcBef>
                <a:spcPts val="300"/>
              </a:spcBef>
              <a:spcAft>
                <a:spcPts val="300"/>
              </a:spcAft>
            </a:pPr>
            <a:r>
              <a:rPr dirty="0"/>
              <a:t>Angola, </a:t>
            </a:r>
            <a:r>
              <a:rPr dirty="0" smtClean="0"/>
              <a:t>Ca</a:t>
            </a:r>
            <a:r>
              <a:rPr lang="fr-FR" dirty="0" smtClean="0"/>
              <a:t>p-Vert</a:t>
            </a:r>
            <a:r>
              <a:rPr dirty="0" smtClean="0"/>
              <a:t>, Guin</a:t>
            </a:r>
            <a:r>
              <a:rPr lang="fr-FR" dirty="0" smtClean="0"/>
              <a:t>ée</a:t>
            </a:r>
            <a:r>
              <a:rPr dirty="0" smtClean="0"/>
              <a:t>-Bissau</a:t>
            </a:r>
            <a:r>
              <a:rPr dirty="0"/>
              <a:t>, Mozambique, </a:t>
            </a:r>
            <a:r>
              <a:rPr lang="fr-FR" kern="1200" dirty="0">
                <a:latin typeface="Arial" charset="0"/>
              </a:rPr>
              <a:t>Sao Tomé-et-Principe</a:t>
            </a:r>
            <a:endParaRPr lang="fr-FR" altLang="fr-FR" kern="1200" dirty="0"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2825" y="1828800"/>
            <a:ext cx="6480175" cy="4727575"/>
          </a:xfrm>
          <a:prstGeom prst="rect">
            <a:avLst/>
          </a:prstGeom>
        </p:spPr>
        <p:txBody>
          <a:bodyPr/>
          <a:lstStyle>
            <a:lvl1pPr marL="215900" marR="0" indent="-2159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35844" marR="0" indent="-335844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502708" marR="0" indent="-251883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4667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9239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3811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383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2955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Accueil des pays du PALOP dans le processus de la Convention – </a:t>
            </a:r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omblant ainsi un fossé linguistique</a:t>
            </a:r>
          </a:p>
          <a:p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Deux ratifications en 2016 : le </a:t>
            </a:r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Cap-Vert et la Guinée-Bissau (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et quasiment l’</a:t>
            </a:r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Angola) </a:t>
            </a:r>
          </a:p>
          <a:p>
            <a:pPr lvl="0"/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Départements, conseils et comités dédiés</a:t>
            </a:r>
            <a:r>
              <a:rPr lang="en-GB" sz="24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(Cap-Vert, Mozambique, </a:t>
            </a:r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Sao 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Tomé-et-Principe</a:t>
            </a:r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Masse critique de ressources humaines </a:t>
            </a:r>
            <a:br>
              <a:rPr lang="en-GB" sz="24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(180 facilitateurs formés plus 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3 nouveaux</a:t>
            </a:r>
            <a:r>
              <a:rPr lang="en-GB" sz="2400" b="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91" name="Shape 9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5999" y="1776898"/>
            <a:ext cx="64865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Systèmes d’inventaires développés dans l’ensemble des pays et testés dans sept communautés de </a:t>
            </a:r>
            <a:r>
              <a:rPr lang="en-US" sz="2400" dirty="0" err="1" smtClean="0">
                <a:solidFill>
                  <a:schemeClr val="tx1"/>
                </a:solidFill>
                <a:latin typeface="Arial" charset="0"/>
              </a:rPr>
              <a:t>quatre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 pays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Renforcement des capacités pour les demandes d’assistance internationale et la formulation des demandes en </a:t>
            </a:r>
            <a:r>
              <a:rPr lang="en-US" sz="2400" dirty="0" err="1" smtClean="0">
                <a:solidFill>
                  <a:schemeClr val="tx1"/>
                </a:solidFill>
                <a:latin typeface="Arial" charset="0"/>
              </a:rPr>
              <a:t>cours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Identification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par quatre pays d’éléments pour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leur éventuelle inscription sur les Listes  </a:t>
            </a:r>
            <a:endParaRPr lang="en-GB" sz="2400" dirty="0">
              <a:solidFill>
                <a:schemeClr val="tx1"/>
              </a:solidFill>
              <a:latin typeface="Arial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éseau de coopération régionale doté, comme atout, d’une solide expertise dans deux pays</a:t>
            </a:r>
            <a:endParaRPr lang="en-GB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442466"/>
            <a:ext cx="339612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fr-FR" sz="3200" b="1" dirty="0" smtClean="0">
                <a:latin typeface="Arial" charset="0"/>
              </a:rPr>
              <a:t>Projet PALOP (</a:t>
            </a:r>
            <a:r>
              <a:rPr lang="fr-FR" sz="3200" b="1" dirty="0">
                <a:latin typeface="Arial" charset="0"/>
              </a:rPr>
              <a:t>2)</a:t>
            </a:r>
            <a:br>
              <a:rPr lang="fr-FR" sz="3200" b="1" dirty="0">
                <a:latin typeface="Arial" charset="0"/>
              </a:rPr>
            </a:b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282825" y="1281114"/>
            <a:ext cx="6704013" cy="4691062"/>
          </a:xfrm>
          <a:prstGeom prst="rect">
            <a:avLst/>
          </a:prstGeom>
        </p:spPr>
        <p:txBody>
          <a:bodyPr/>
          <a:lstStyle>
            <a:lvl1pPr marL="215900" marR="0" indent="-2159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35844" marR="0" indent="-335844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502708" marR="0" indent="-251883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4667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9239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3811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383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2955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ea typeface="+mn-ea"/>
              </a:rPr>
              <a:t>Les participants ont apprécié 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0" dirty="0">
                <a:solidFill>
                  <a:schemeClr val="tx1"/>
                </a:solidFill>
                <a:ea typeface="+mn-ea"/>
              </a:rPr>
              <a:t>l</a:t>
            </a: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’acquisition de connaissances utilisables dans leur travail quotidien et la compréhension des besoins en matière de sauvegarde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0" dirty="0">
                <a:solidFill>
                  <a:schemeClr val="tx1"/>
                </a:solidFill>
                <a:ea typeface="+mn-ea"/>
              </a:rPr>
              <a:t>l</a:t>
            </a: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a bonne qualité des activités de formation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les possibilités de partage et de coopération pendant les formations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0" dirty="0">
                <a:solidFill>
                  <a:schemeClr val="tx1"/>
                </a:solidFill>
                <a:ea typeface="+mn-ea"/>
              </a:rPr>
              <a:t>l</a:t>
            </a: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’établissement d’un réseau de coopération (national/régional/international)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0" dirty="0">
                <a:solidFill>
                  <a:schemeClr val="tx1"/>
                </a:solidFill>
                <a:ea typeface="+mn-ea"/>
              </a:rPr>
              <a:t>l</a:t>
            </a: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a disponibilité </a:t>
            </a:r>
            <a:r>
              <a:rPr lang="en-GB" sz="2400" b="0" dirty="0">
                <a:solidFill>
                  <a:schemeClr val="tx1"/>
                </a:solidFill>
              </a:rPr>
              <a:t>en </a:t>
            </a:r>
            <a:r>
              <a:rPr lang="en-GB" sz="2400" b="0" dirty="0" smtClean="0">
                <a:solidFill>
                  <a:schemeClr val="tx1"/>
                </a:solidFill>
              </a:rPr>
              <a:t>portugais </a:t>
            </a: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des documents </a:t>
            </a:r>
            <a:br>
              <a:rPr lang="en-GB" sz="2400" b="0" dirty="0" smtClean="0">
                <a:solidFill>
                  <a:schemeClr val="tx1"/>
                </a:solidFill>
                <a:ea typeface="+mn-ea"/>
              </a:rPr>
            </a:br>
            <a:r>
              <a:rPr lang="en-GB" sz="2400" b="0" dirty="0" smtClean="0">
                <a:solidFill>
                  <a:schemeClr val="tx1"/>
                </a:solidFill>
                <a:ea typeface="+mn-ea"/>
              </a:rPr>
              <a:t>et matériels clefs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7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99386" cy="2154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lang="fr-FR" dirty="0" smtClean="0"/>
              <a:t>9</a:t>
            </a:r>
            <a:endParaRPr dirty="0"/>
          </a:p>
        </p:txBody>
      </p:sp>
      <p:sp>
        <p:nvSpPr>
          <p:cNvPr id="7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8" name="TextBox 2"/>
          <p:cNvSpPr txBox="1"/>
          <p:nvPr/>
        </p:nvSpPr>
        <p:spPr>
          <a:xfrm>
            <a:off x="2286000" y="442466"/>
            <a:ext cx="339612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fr-FR" sz="3200" b="1" dirty="0" smtClean="0">
                <a:latin typeface="Arial" charset="0"/>
              </a:rPr>
              <a:t>Projet PALOP (</a:t>
            </a:r>
            <a:r>
              <a:rPr lang="fr-FR" sz="3200" b="1" dirty="0">
                <a:latin typeface="Arial" charset="0"/>
              </a:rPr>
              <a:t>3</a:t>
            </a:r>
            <a:r>
              <a:rPr lang="fr-FR" sz="3200" b="1" dirty="0" smtClean="0">
                <a:latin typeface="Arial" charset="0"/>
              </a:rPr>
              <a:t>)</a:t>
            </a:r>
            <a:r>
              <a:rPr lang="fr-FR" sz="3200" b="1" dirty="0">
                <a:latin typeface="Arial" charset="0"/>
              </a:rPr>
              <a:t/>
            </a:r>
            <a:br>
              <a:rPr lang="fr-FR" sz="3200" b="1" dirty="0">
                <a:latin typeface="Arial" charset="0"/>
              </a:rPr>
            </a:b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84249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2825" y="417513"/>
            <a:ext cx="6480175" cy="984250"/>
          </a:xfrm>
          <a:prstGeom prst="rect">
            <a:avLst/>
          </a:prstGeom>
        </p:spPr>
        <p:txBody>
          <a:bodyPr/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dirty="0" smtClean="0">
                <a:latin typeface="Arial" charset="0"/>
              </a:rPr>
              <a:t>Projet PALOP (4) – Défis</a:t>
            </a:r>
            <a:br>
              <a:rPr lang="fr-FR" dirty="0" smtClean="0">
                <a:latin typeface="Arial" charset="0"/>
              </a:rPr>
            </a:br>
            <a:endParaRPr lang="fr-FR" dirty="0">
              <a:latin typeface="Arial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054216" y="1616080"/>
            <a:ext cx="6746877" cy="5008562"/>
          </a:xfrm>
          <a:prstGeom prst="rect">
            <a:avLst/>
          </a:prstGeom>
        </p:spPr>
        <p:txBody>
          <a:bodyPr/>
          <a:lstStyle>
            <a:lvl1pPr marL="215900" marR="0" indent="-2159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35844" marR="0" indent="-335844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502708" marR="0" indent="-251883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4667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9239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3811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383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2955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Instabilité politique et économique  </a:t>
            </a:r>
          </a:p>
          <a:p>
            <a:r>
              <a:rPr lang="fr-FR" b="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ocalisation sur le patrimoine culturel matériel d’un pays plutôt que sur son patrimoine culturel immatériel</a:t>
            </a:r>
          </a:p>
          <a:p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Trouver des ressources pour soutenir dans un deuxième temps :</a:t>
            </a:r>
          </a:p>
          <a:p>
            <a:pPr marL="1371600" lvl="2" indent="-457200">
              <a:buFont typeface="Wingdings" charset="0"/>
              <a:buChar char="Ø"/>
            </a:pPr>
            <a:r>
              <a:rPr lang="fr-FR" sz="2400" dirty="0" smtClean="0">
                <a:latin typeface="Arial" charset="0"/>
              </a:rPr>
              <a:t>les plans de sauvegarde</a:t>
            </a:r>
          </a:p>
          <a:p>
            <a:pPr marL="1371600" lvl="2" indent="-457200">
              <a:buFont typeface="Wingdings" charset="0"/>
              <a:buChar char="Ø"/>
            </a:pPr>
            <a:r>
              <a:rPr lang="fr-FR" sz="2400" dirty="0">
                <a:latin typeface="Arial" charset="0"/>
              </a:rPr>
              <a:t>l</a:t>
            </a:r>
            <a:r>
              <a:rPr lang="fr-FR" sz="2400" dirty="0" smtClean="0">
                <a:latin typeface="Arial" charset="0"/>
              </a:rPr>
              <a:t>’élaboration des politiques et les liens avec les stratégies de développement durable</a:t>
            </a:r>
          </a:p>
          <a:p>
            <a:pPr marL="1371600" lvl="2" indent="-457200">
              <a:buFont typeface="Wingdings" charset="0"/>
              <a:buChar char="Ø"/>
            </a:pPr>
            <a:r>
              <a:rPr lang="fr-FR" sz="2400" dirty="0">
                <a:latin typeface="Arial" charset="0"/>
              </a:rPr>
              <a:t>l</a:t>
            </a:r>
            <a:r>
              <a:rPr lang="fr-FR" sz="2400" dirty="0" smtClean="0">
                <a:latin typeface="Arial" charset="0"/>
              </a:rPr>
              <a:t>e renforcement du réseau régional</a:t>
            </a:r>
            <a:endParaRPr lang="fr-FR" b="0" dirty="0" smtClean="0">
              <a:solidFill>
                <a:schemeClr val="tx1"/>
              </a:solidFill>
              <a:latin typeface="Arial" charset="0"/>
            </a:endParaRPr>
          </a:p>
          <a:p>
            <a:endParaRPr lang="fr-FR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7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98772" cy="2154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lang="fr-FR" dirty="0" smtClean="0"/>
              <a:t>10</a:t>
            </a:r>
            <a:endParaRPr dirty="0"/>
          </a:p>
        </p:txBody>
      </p:sp>
      <p:sp>
        <p:nvSpPr>
          <p:cNvPr id="7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27814771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title" idx="4294967295"/>
          </p:nvPr>
        </p:nvSpPr>
        <p:spPr>
          <a:xfrm>
            <a:off x="2282824" y="417512"/>
            <a:ext cx="6480177" cy="4921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dirty="0" smtClean="0"/>
              <a:t>Asie centrale (1)</a:t>
            </a:r>
            <a:endParaRPr dirty="0"/>
          </a:p>
        </p:txBody>
      </p:sp>
      <p:sp>
        <p:nvSpPr>
          <p:cNvPr id="100" name="Shape 100"/>
          <p:cNvSpPr>
            <a:spLocks noGrp="1"/>
          </p:cNvSpPr>
          <p:nvPr>
            <p:ph type="body" sz="half" idx="4294967295"/>
          </p:nvPr>
        </p:nvSpPr>
        <p:spPr>
          <a:xfrm>
            <a:off x="2282824" y="2016125"/>
            <a:ext cx="6480177" cy="388461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Implication progressive des communautés et des ONG dans la mise en œuvre de la Convention</a:t>
            </a:r>
            <a:endParaRPr lang="fr-FR" b="0" dirty="0">
              <a:solidFill>
                <a:schemeClr val="tx1"/>
              </a:solidFill>
              <a:latin typeface="Arial" charset="0"/>
            </a:endParaRPr>
          </a:p>
          <a:p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Développement et utilisation de systèmes d’élaboration d’inventaires impliquant les communautés</a:t>
            </a:r>
          </a:p>
          <a:p>
            <a:r>
              <a:rPr lang="fr-FR" b="0" dirty="0" smtClean="0">
                <a:solidFill>
                  <a:schemeClr val="tx1"/>
                </a:solidFill>
                <a:latin typeface="Arial" charset="0"/>
              </a:rPr>
              <a:t>Participation accrue dans les instances dirigeantes et les mécanismes d’inscription sur les Listes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rPr dirty="0"/>
              <a:t>© All Rights Reserved: UNESCO/ ICH</a:t>
            </a:r>
          </a:p>
        </p:txBody>
      </p:sp>
      <p:sp>
        <p:nvSpPr>
          <p:cNvPr id="102" name="Shape 102"/>
          <p:cNvSpPr/>
          <p:nvPr/>
        </p:nvSpPr>
        <p:spPr>
          <a:xfrm>
            <a:off x="2282824" y="938212"/>
            <a:ext cx="648017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000"/>
            </a:lvl1pPr>
          </a:lstStyle>
          <a:p>
            <a:r>
              <a:rPr dirty="0"/>
              <a:t>Kazakhstan, </a:t>
            </a:r>
            <a:r>
              <a:rPr lang="fr-FR" kern="1200" dirty="0">
                <a:latin typeface="Arial" charset="0"/>
              </a:rPr>
              <a:t>Kirghizstan</a:t>
            </a:r>
            <a:r>
              <a:rPr dirty="0" smtClean="0"/>
              <a:t>, </a:t>
            </a:r>
            <a:r>
              <a:rPr lang="fr-FR" kern="1200" dirty="0">
                <a:latin typeface="Arial" charset="0"/>
              </a:rPr>
              <a:t>Tadjikistan </a:t>
            </a:r>
            <a:r>
              <a:rPr lang="fr-FR" dirty="0" smtClean="0"/>
              <a:t>et </a:t>
            </a:r>
            <a:r>
              <a:rPr lang="en-GB" kern="1200" dirty="0">
                <a:latin typeface="Arial" charset="0"/>
              </a:rPr>
              <a:t>Ouzbékistan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9"/>
          <p:cNvSpPr txBox="1">
            <a:spLocks/>
          </p:cNvSpPr>
          <p:nvPr/>
        </p:nvSpPr>
        <p:spPr>
          <a:xfrm>
            <a:off x="2282824" y="417512"/>
            <a:ext cx="6480177" cy="492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Asie centrale (2) -- Défis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2825" y="1579736"/>
            <a:ext cx="6480175" cy="4974595"/>
          </a:xfrm>
          <a:prstGeom prst="rect">
            <a:avLst/>
          </a:prstGeom>
        </p:spPr>
        <p:txBody>
          <a:bodyPr/>
          <a:lstStyle>
            <a:lvl1pPr marL="215900" marR="0" indent="-2159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35844" marR="0" indent="-335844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502708" marR="0" indent="-251883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4667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9239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3811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383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295525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Passer d’une approche ethnologique et du folklore à la sauvegarde du patrimoine vivant</a:t>
            </a:r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prend du temps</a:t>
            </a:r>
          </a:p>
          <a:p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Trouver des ressources pour soutenir dans un deuxième temps :</a:t>
            </a:r>
            <a:endParaRPr lang="fr-FR" sz="2400" b="0" dirty="0" smtClean="0">
              <a:solidFill>
                <a:schemeClr val="tx1"/>
              </a:solidFill>
              <a:latin typeface="Arial" charset="0"/>
            </a:endParaRPr>
          </a:p>
          <a:p>
            <a:pPr marL="1371600" lvl="2" indent="-457200">
              <a:buFont typeface="Wingdings" charset="0"/>
              <a:buChar char="Ø"/>
            </a:pPr>
            <a:r>
              <a:rPr lang="fr-FR" sz="2000" dirty="0">
                <a:latin typeface="Arial" charset="0"/>
              </a:rPr>
              <a:t>l</a:t>
            </a:r>
            <a:r>
              <a:rPr lang="fr-FR" sz="2000" dirty="0" smtClean="0">
                <a:latin typeface="Arial" charset="0"/>
              </a:rPr>
              <a:t>es plans de sauvegarde</a:t>
            </a:r>
          </a:p>
          <a:p>
            <a:pPr marL="1371600" lvl="2" indent="-457200">
              <a:buFont typeface="Wingdings" charset="0"/>
              <a:buChar char="Ø"/>
            </a:pPr>
            <a:r>
              <a:rPr lang="fr-FR" sz="2000" dirty="0" smtClean="0">
                <a:latin typeface="Arial" charset="0"/>
              </a:rPr>
              <a:t>l’élaboration </a:t>
            </a:r>
            <a:r>
              <a:rPr lang="fr-FR" sz="2000" dirty="0">
                <a:latin typeface="Arial" charset="0"/>
              </a:rPr>
              <a:t>des politiques et </a:t>
            </a:r>
            <a:r>
              <a:rPr lang="fr-FR" sz="2000" dirty="0" smtClean="0">
                <a:latin typeface="Arial" charset="0"/>
              </a:rPr>
              <a:t>les </a:t>
            </a:r>
            <a:r>
              <a:rPr lang="fr-FR" sz="2000" dirty="0">
                <a:latin typeface="Arial" charset="0"/>
              </a:rPr>
              <a:t>liens avec </a:t>
            </a:r>
            <a:r>
              <a:rPr lang="fr-FR" sz="2000" dirty="0" smtClean="0">
                <a:latin typeface="Arial" charset="0"/>
              </a:rPr>
              <a:t>les </a:t>
            </a:r>
            <a:r>
              <a:rPr lang="fr-FR" sz="2000" dirty="0">
                <a:latin typeface="Arial" charset="0"/>
              </a:rPr>
              <a:t>stratégies de développement </a:t>
            </a:r>
            <a:r>
              <a:rPr lang="fr-FR" sz="2000" dirty="0" smtClean="0">
                <a:latin typeface="Arial" charset="0"/>
              </a:rPr>
              <a:t>durable</a:t>
            </a:r>
          </a:p>
          <a:p>
            <a:pPr marL="1371600" lvl="2" indent="-457200">
              <a:buFont typeface="Wingdings" charset="0"/>
              <a:buChar char="Ø"/>
            </a:pPr>
            <a:r>
              <a:rPr lang="fr-FR" sz="2000" dirty="0">
                <a:latin typeface="Arial" charset="0"/>
              </a:rPr>
              <a:t>l</a:t>
            </a:r>
            <a:r>
              <a:rPr lang="fr-FR" sz="2000" dirty="0" smtClean="0">
                <a:latin typeface="Arial" charset="0"/>
              </a:rPr>
              <a:t>e renforcement du réseau régional</a:t>
            </a:r>
          </a:p>
          <a:p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Manque de facilitateurs russophones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7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98772" cy="2154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lang="fr-FR" dirty="0" smtClean="0"/>
              <a:t>12</a:t>
            </a:r>
            <a:endParaRPr dirty="0"/>
          </a:p>
        </p:txBody>
      </p:sp>
      <p:sp>
        <p:nvSpPr>
          <p:cNvPr id="7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20009859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2282825" y="417512"/>
            <a:ext cx="6480175" cy="81031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56031">
              <a:defRPr sz="3752"/>
            </a:pPr>
            <a:r>
              <a:rPr dirty="0" smtClean="0"/>
              <a:t>Facilitat</a:t>
            </a:r>
            <a:r>
              <a:rPr lang="fr-FR" dirty="0" smtClean="0"/>
              <a:t>eu</a:t>
            </a:r>
            <a:r>
              <a:rPr dirty="0" smtClean="0"/>
              <a:t>rs</a:t>
            </a:r>
            <a:r>
              <a:rPr lang="en-AU" dirty="0" smtClean="0"/>
              <a:t>: </a:t>
            </a:r>
            <a:r>
              <a:rPr dirty="0" smtClean="0"/>
              <a:t>Analys</a:t>
            </a:r>
            <a:r>
              <a:rPr lang="fr-FR" dirty="0" smtClean="0"/>
              <a:t>e de rapports des ateliers</a:t>
            </a:r>
            <a:endParaRPr dirty="0"/>
          </a:p>
        </p:txBody>
      </p:sp>
      <p:sp>
        <p:nvSpPr>
          <p:cNvPr id="108" name="Shape 108"/>
          <p:cNvSpPr>
            <a:spLocks noGrp="1"/>
          </p:cNvSpPr>
          <p:nvPr>
            <p:ph type="body" sz="half" idx="1"/>
          </p:nvPr>
        </p:nvSpPr>
        <p:spPr>
          <a:xfrm>
            <a:off x="2225673" y="2016124"/>
            <a:ext cx="6480175" cy="43227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Confirmation de la pertinence du programme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Insuffisance de l’approche par atelier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La sélection des participants est la clef du succès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Langue – besoin d’investir dans la traduction et l’interprétation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Logistique dans les pays partenaires – peut </a:t>
            </a:r>
            <a:r>
              <a:rPr lang="fr-FR" sz="2400" b="0" dirty="0" smtClean="0"/>
              <a:t>être améliorée</a:t>
            </a:r>
            <a:endParaRPr lang="fr-FR" b="0" dirty="0" smtClean="0"/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Un temps de préparation suffisant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Conseils pour améliorer les matériels (thèmes, approche)</a:t>
            </a:r>
          </a:p>
          <a:p>
            <a:pPr marL="185057" indent="-185057">
              <a:defRPr sz="2400">
                <a:solidFill>
                  <a:srgbClr val="000000"/>
                </a:solidFill>
              </a:defRPr>
            </a:pPr>
            <a:r>
              <a:rPr lang="fr-FR" b="0" dirty="0" smtClean="0"/>
              <a:t>Besoin d’un suivi au niveau national</a:t>
            </a:r>
            <a:endParaRPr b="0" dirty="0"/>
          </a:p>
        </p:txBody>
      </p:sp>
      <p:sp>
        <p:nvSpPr>
          <p:cNvPr id="5" name="Rectangle 4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Étude</a:t>
            </a:r>
            <a:r>
              <a:rPr lang="en-US" dirty="0"/>
              <a:t> de </a:t>
            </a:r>
            <a:r>
              <a:rPr lang="en-US" dirty="0" err="1"/>
              <a:t>suivi</a:t>
            </a:r>
            <a:r>
              <a:rPr lang="en-US" dirty="0"/>
              <a:t> </a:t>
            </a:r>
            <a:r>
              <a:rPr lang="en-US" dirty="0" err="1"/>
              <a:t>pilote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2825" y="1516466"/>
            <a:ext cx="6480175" cy="4820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- </a:t>
            </a:r>
            <a:r>
              <a:rPr lang="en-US" sz="2400" b="0" dirty="0" err="1" smtClean="0">
                <a:solidFill>
                  <a:schemeClr val="tx1"/>
                </a:solidFill>
              </a:rPr>
              <a:t>Initi</a:t>
            </a:r>
            <a:r>
              <a:rPr lang="en-US" sz="2400" b="0" dirty="0" err="1" smtClean="0">
                <a:solidFill>
                  <a:srgbClr val="000000"/>
                </a:solidFill>
              </a:rPr>
              <a:t>é</a:t>
            </a:r>
            <a:r>
              <a:rPr lang="en-US" sz="2400" b="0" dirty="0" smtClean="0">
                <a:solidFill>
                  <a:schemeClr val="tx1"/>
                </a:solidFill>
              </a:rPr>
              <a:t> en 2016</a:t>
            </a:r>
          </a:p>
          <a:p>
            <a:pPr>
              <a:buFontTx/>
              <a:buChar char="-"/>
            </a:pPr>
            <a:r>
              <a:rPr lang="en-US" sz="2400" b="0" dirty="0" err="1" smtClean="0">
                <a:solidFill>
                  <a:schemeClr val="tx1"/>
                </a:solidFill>
              </a:rPr>
              <a:t>Objectif</a:t>
            </a:r>
            <a:r>
              <a:rPr lang="en-US" sz="2400" b="0" dirty="0" smtClean="0">
                <a:solidFill>
                  <a:schemeClr val="tx1"/>
                </a:solidFill>
              </a:rPr>
              <a:t>:</a:t>
            </a:r>
          </a:p>
          <a:p>
            <a:pPr marL="0" lvl="0" indent="0">
              <a:buNone/>
            </a:pPr>
            <a:r>
              <a:rPr lang="fr-FR" sz="2200" b="0" dirty="0" smtClean="0">
                <a:solidFill>
                  <a:schemeClr val="tx1"/>
                </a:solidFill>
              </a:rPr>
              <a:t>1) Evaluer </a:t>
            </a:r>
            <a:r>
              <a:rPr lang="fr-FR" sz="2200" b="0" dirty="0">
                <a:solidFill>
                  <a:schemeClr val="tx1"/>
                </a:solidFill>
              </a:rPr>
              <a:t>s'il est possible de réaliser une étude </a:t>
            </a:r>
            <a:r>
              <a:rPr lang="fr-FR" sz="2200" b="0" dirty="0" smtClean="0">
                <a:solidFill>
                  <a:schemeClr val="tx1"/>
                </a:solidFill>
              </a:rPr>
              <a:t>de suivi à </a:t>
            </a:r>
            <a:r>
              <a:rPr lang="fr-FR" sz="2200" b="0" dirty="0">
                <a:solidFill>
                  <a:schemeClr val="tx1"/>
                </a:solidFill>
              </a:rPr>
              <a:t>grande échelle et de </a:t>
            </a:r>
            <a:r>
              <a:rPr lang="fr-FR" sz="2200" b="0" dirty="0" smtClean="0">
                <a:solidFill>
                  <a:schemeClr val="tx1"/>
                </a:solidFill>
              </a:rPr>
              <a:t>tester </a:t>
            </a:r>
            <a:r>
              <a:rPr lang="fr-FR" sz="2200" b="0" dirty="0">
                <a:solidFill>
                  <a:schemeClr val="tx1"/>
                </a:solidFill>
              </a:rPr>
              <a:t>le </a:t>
            </a:r>
            <a:r>
              <a:rPr lang="fr-FR" sz="2200" b="0" dirty="0" smtClean="0">
                <a:solidFill>
                  <a:schemeClr val="tx1"/>
                </a:solidFill>
              </a:rPr>
              <a:t>questionnaire; </a:t>
            </a:r>
            <a:r>
              <a:rPr lang="fr-FR" sz="2200" b="0" dirty="0">
                <a:solidFill>
                  <a:schemeClr val="tx1"/>
                </a:solidFill>
              </a:rPr>
              <a:t>et</a:t>
            </a:r>
            <a:endParaRPr lang="en-AU" sz="2200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fr-FR" sz="2200" b="0" dirty="0" smtClean="0">
                <a:solidFill>
                  <a:schemeClr val="tx1"/>
                </a:solidFill>
              </a:rPr>
              <a:t>2) Récolter </a:t>
            </a:r>
            <a:r>
              <a:rPr lang="fr-FR" sz="2200" b="0" dirty="0">
                <a:solidFill>
                  <a:schemeClr val="tx1"/>
                </a:solidFill>
              </a:rPr>
              <a:t>les commentaires </a:t>
            </a:r>
            <a:r>
              <a:rPr lang="fr-FR" sz="2200" b="0" dirty="0" smtClean="0">
                <a:solidFill>
                  <a:schemeClr val="tx1"/>
                </a:solidFill>
              </a:rPr>
              <a:t>des </a:t>
            </a:r>
            <a:r>
              <a:rPr lang="fr-FR" sz="2200" b="0" dirty="0">
                <a:solidFill>
                  <a:schemeClr val="tx1"/>
                </a:solidFill>
              </a:rPr>
              <a:t>participants </a:t>
            </a:r>
            <a:r>
              <a:rPr lang="fr-FR" sz="2200" b="0" dirty="0" smtClean="0">
                <a:solidFill>
                  <a:schemeClr val="tx1"/>
                </a:solidFill>
              </a:rPr>
              <a:t>au </a:t>
            </a:r>
            <a:r>
              <a:rPr lang="fr-FR" sz="2200" b="0" dirty="0">
                <a:solidFill>
                  <a:schemeClr val="tx1"/>
                </a:solidFill>
              </a:rPr>
              <a:t>programme </a:t>
            </a:r>
            <a:r>
              <a:rPr lang="fr-FR" sz="2200" b="0" dirty="0" smtClean="0">
                <a:solidFill>
                  <a:schemeClr val="tx1"/>
                </a:solidFill>
              </a:rPr>
              <a:t>de renforcement des capacités et analyser les changements dans </a:t>
            </a:r>
            <a:r>
              <a:rPr lang="fr-FR" sz="2200" b="0" dirty="0">
                <a:solidFill>
                  <a:schemeClr val="tx1"/>
                </a:solidFill>
              </a:rPr>
              <a:t>leur engagement pour la sauvegarde du patrimoine culturel </a:t>
            </a:r>
            <a:r>
              <a:rPr lang="fr-FR" sz="2200" b="0" dirty="0" smtClean="0">
                <a:solidFill>
                  <a:schemeClr val="tx1"/>
                </a:solidFill>
              </a:rPr>
              <a:t>immatérielle.</a:t>
            </a:r>
            <a:endParaRPr lang="en-AU" sz="22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5790" y="5582047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556873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Avantages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5155" y="1358369"/>
            <a:ext cx="8445485" cy="5027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Nouveaux </a:t>
            </a:r>
            <a:r>
              <a:rPr lang="en-US" sz="2200" dirty="0" err="1" smtClean="0"/>
              <a:t>savoirs</a:t>
            </a:r>
            <a:r>
              <a:rPr lang="en-US" sz="2200" dirty="0" smtClean="0"/>
              <a:t> </a:t>
            </a:r>
            <a:r>
              <a:rPr lang="en-US" sz="2200" dirty="0" err="1" smtClean="0"/>
              <a:t>sur</a:t>
            </a:r>
            <a:r>
              <a:rPr lang="en-US" sz="2200" dirty="0" smtClean="0"/>
              <a:t> les concepts de PCI et de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sauvegarde</a:t>
            </a:r>
            <a:endParaRPr lang="en-US" sz="2200" dirty="0" smtClean="0"/>
          </a:p>
          <a:p>
            <a:pPr marL="0" indent="0"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AU" sz="2200" b="0" dirty="0" err="1" smtClean="0">
                <a:solidFill>
                  <a:srgbClr val="000000"/>
                </a:solidFill>
              </a:rPr>
              <a:t>Ces</a:t>
            </a:r>
            <a:r>
              <a:rPr lang="en-AU" sz="2200" b="0" dirty="0" smtClean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deux</a:t>
            </a:r>
            <a:r>
              <a:rPr lang="en-AU" sz="2200" b="0" dirty="0">
                <a:solidFill>
                  <a:srgbClr val="000000"/>
                </a:solidFill>
              </a:rPr>
              <a:t> formations </a:t>
            </a:r>
            <a:r>
              <a:rPr lang="en-AU" sz="2200" b="0" dirty="0" err="1">
                <a:solidFill>
                  <a:srgbClr val="000000"/>
                </a:solidFill>
              </a:rPr>
              <a:t>m’ont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vraiment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rendu</a:t>
            </a:r>
            <a:r>
              <a:rPr lang="en-AU" sz="2200" b="0" dirty="0">
                <a:solidFill>
                  <a:srgbClr val="000000"/>
                </a:solidFill>
              </a:rPr>
              <a:t>(e) </a:t>
            </a:r>
            <a:r>
              <a:rPr lang="en-AU" sz="2200" b="0" dirty="0" err="1">
                <a:solidFill>
                  <a:srgbClr val="000000"/>
                </a:solidFill>
              </a:rPr>
              <a:t>autonome</a:t>
            </a:r>
            <a:r>
              <a:rPr lang="en-AU" sz="2200" b="0" dirty="0">
                <a:solidFill>
                  <a:srgbClr val="000000"/>
                </a:solidFill>
              </a:rPr>
              <a:t>... </a:t>
            </a:r>
            <a:r>
              <a:rPr lang="en-AU" sz="2200" b="0" dirty="0" err="1">
                <a:solidFill>
                  <a:srgbClr val="000000"/>
                </a:solidFill>
              </a:rPr>
              <a:t>Auparavant</a:t>
            </a:r>
            <a:r>
              <a:rPr lang="en-AU" sz="2200" b="0" dirty="0">
                <a:solidFill>
                  <a:srgbClr val="000000"/>
                </a:solidFill>
              </a:rPr>
              <a:t>, je </a:t>
            </a:r>
            <a:r>
              <a:rPr lang="en-AU" sz="2200" b="0" dirty="0" err="1">
                <a:solidFill>
                  <a:srgbClr val="000000"/>
                </a:solidFill>
              </a:rPr>
              <a:t>n’avais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aucune</a:t>
            </a:r>
            <a:r>
              <a:rPr lang="en-AU" sz="2200" b="0" dirty="0">
                <a:solidFill>
                  <a:srgbClr val="000000"/>
                </a:solidFill>
              </a:rPr>
              <a:t> idée de </a:t>
            </a:r>
            <a:r>
              <a:rPr lang="en-AU" sz="2200" b="0" dirty="0" err="1">
                <a:solidFill>
                  <a:srgbClr val="000000"/>
                </a:solidFill>
              </a:rPr>
              <a:t>ce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qu’était</a:t>
            </a:r>
            <a:r>
              <a:rPr lang="en-AU" sz="2200" b="0" dirty="0">
                <a:solidFill>
                  <a:srgbClr val="000000"/>
                </a:solidFill>
              </a:rPr>
              <a:t> le PCI, </a:t>
            </a:r>
            <a:r>
              <a:rPr lang="en-AU" sz="2200" b="0" dirty="0" err="1">
                <a:solidFill>
                  <a:srgbClr val="000000"/>
                </a:solidFill>
              </a:rPr>
              <a:t>mais</a:t>
            </a:r>
            <a:r>
              <a:rPr lang="en-AU" sz="2200" b="0" dirty="0">
                <a:solidFill>
                  <a:srgbClr val="000000"/>
                </a:solidFill>
              </a:rPr>
              <a:t> après </a:t>
            </a:r>
            <a:r>
              <a:rPr lang="en-AU" sz="2200" b="0" dirty="0" err="1">
                <a:solidFill>
                  <a:srgbClr val="000000"/>
                </a:solidFill>
              </a:rPr>
              <a:t>j’ai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vraiment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été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encouragé</a:t>
            </a:r>
            <a:r>
              <a:rPr lang="en-AU" sz="2200" b="0" dirty="0">
                <a:solidFill>
                  <a:srgbClr val="000000"/>
                </a:solidFill>
              </a:rPr>
              <a:t>(e), au point </a:t>
            </a:r>
            <a:r>
              <a:rPr lang="en-AU" sz="2200" b="0" dirty="0" err="1">
                <a:solidFill>
                  <a:srgbClr val="000000"/>
                </a:solidFill>
              </a:rPr>
              <a:t>que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maintenant</a:t>
            </a:r>
            <a:r>
              <a:rPr lang="en-AU" sz="2200" b="0" dirty="0">
                <a:solidFill>
                  <a:srgbClr val="000000"/>
                </a:solidFill>
              </a:rPr>
              <a:t> je </a:t>
            </a:r>
            <a:r>
              <a:rPr lang="en-AU" sz="2200" b="0" dirty="0" err="1">
                <a:solidFill>
                  <a:srgbClr val="000000"/>
                </a:solidFill>
              </a:rPr>
              <a:t>suis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fr-FR" sz="2200" b="0" dirty="0">
                <a:solidFill>
                  <a:srgbClr val="000000"/>
                </a:solidFill>
              </a:rPr>
              <a:t>en train de faire un doctorat sur le sujet</a:t>
            </a:r>
            <a:r>
              <a:rPr lang="en-AU" sz="2200" b="0" dirty="0" smtClean="0">
                <a:solidFill>
                  <a:srgbClr val="000000"/>
                </a:solidFill>
              </a:rPr>
              <a:t>. </a:t>
            </a:r>
            <a:r>
              <a:rPr lang="fr-FR" sz="2200" b="0" dirty="0">
                <a:solidFill>
                  <a:srgbClr val="000000"/>
                </a:solidFill>
              </a:rPr>
              <a:t>»</a:t>
            </a:r>
            <a:r>
              <a:rPr lang="en-AU" sz="2200" b="0" dirty="0" smtClean="0">
                <a:solidFill>
                  <a:srgbClr val="000000"/>
                </a:solidFill>
              </a:rPr>
              <a:t> </a:t>
            </a:r>
            <a:r>
              <a:rPr lang="en-AU" sz="1600" i="1" dirty="0"/>
              <a:t>– </a:t>
            </a:r>
            <a:r>
              <a:rPr lang="en-AU" sz="1600" i="1" dirty="0" err="1"/>
              <a:t>Chercheur</a:t>
            </a:r>
            <a:r>
              <a:rPr lang="en-AU" sz="1600" i="1" dirty="0"/>
              <a:t>(</a:t>
            </a:r>
            <a:r>
              <a:rPr lang="en-AU" sz="1600" i="1" dirty="0" err="1"/>
              <a:t>euse</a:t>
            </a:r>
            <a:r>
              <a:rPr lang="en-AU" sz="1600" i="1" dirty="0"/>
              <a:t>)</a:t>
            </a:r>
          </a:p>
          <a:p>
            <a:pPr marL="0" indent="0">
              <a:buNone/>
            </a:pPr>
            <a:r>
              <a:rPr lang="en-US" sz="2200" dirty="0" err="1" smtClean="0"/>
              <a:t>Nouvelles</a:t>
            </a:r>
            <a:r>
              <a:rPr lang="en-US" sz="2200" dirty="0" smtClean="0"/>
              <a:t> </a:t>
            </a:r>
            <a:r>
              <a:rPr lang="en-US" sz="2200" dirty="0" err="1" smtClean="0"/>
              <a:t>aptitutes</a:t>
            </a:r>
            <a:endParaRPr lang="en-US" sz="2200" dirty="0" smtClean="0"/>
          </a:p>
          <a:p>
            <a:pPr marL="0" indent="0">
              <a:buNone/>
            </a:pPr>
            <a:r>
              <a:rPr lang="en-AU" sz="2200" b="0" dirty="0">
                <a:solidFill>
                  <a:schemeClr val="tx1"/>
                </a:solidFill>
              </a:rPr>
              <a:t> </a:t>
            </a: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AU" sz="2200" b="0" dirty="0" err="1" smtClean="0">
                <a:solidFill>
                  <a:schemeClr val="tx1"/>
                </a:solidFill>
              </a:rPr>
              <a:t>J’avais</a:t>
            </a:r>
            <a:r>
              <a:rPr lang="en-AU" sz="2200" b="0" dirty="0" smtClean="0">
                <a:solidFill>
                  <a:schemeClr val="tx1"/>
                </a:solidFill>
              </a:rPr>
              <a:t> </a:t>
            </a:r>
            <a:r>
              <a:rPr lang="en-AU" sz="2200" b="0" dirty="0">
                <a:solidFill>
                  <a:schemeClr val="tx1"/>
                </a:solidFill>
              </a:rPr>
              <a:t>déjà </a:t>
            </a:r>
            <a:r>
              <a:rPr lang="en-AU" sz="2200" b="0" dirty="0" err="1" smtClean="0">
                <a:solidFill>
                  <a:schemeClr val="tx1"/>
                </a:solidFill>
              </a:rPr>
              <a:t>acquis</a:t>
            </a:r>
            <a:r>
              <a:rPr lang="en-AU" sz="2200" b="0" dirty="0" smtClean="0">
                <a:solidFill>
                  <a:schemeClr val="tx1"/>
                </a:solidFill>
              </a:rPr>
              <a:t> </a:t>
            </a:r>
            <a:r>
              <a:rPr lang="en-AU" sz="2200" b="0" dirty="0" smtClean="0">
                <a:solidFill>
                  <a:schemeClr val="tx1"/>
                </a:solidFill>
              </a:rPr>
              <a:t>un </a:t>
            </a:r>
            <a:r>
              <a:rPr lang="en-AU" sz="2200" b="0" dirty="0" err="1" smtClean="0">
                <a:solidFill>
                  <a:schemeClr val="tx1"/>
                </a:solidFill>
              </a:rPr>
              <a:t>bagage</a:t>
            </a:r>
            <a:r>
              <a:rPr lang="en-AU" sz="2200" b="0" dirty="0" smtClean="0">
                <a:solidFill>
                  <a:schemeClr val="tx1"/>
                </a:solidFill>
              </a:rPr>
              <a:t> </a:t>
            </a:r>
            <a:r>
              <a:rPr lang="en-AU" sz="2200" b="0" dirty="0" err="1" smtClean="0">
                <a:solidFill>
                  <a:schemeClr val="tx1"/>
                </a:solidFill>
              </a:rPr>
              <a:t>théorique</a:t>
            </a:r>
            <a:r>
              <a:rPr lang="en-AU" sz="2200" b="0" dirty="0">
                <a:solidFill>
                  <a:schemeClr val="tx1"/>
                </a:solidFill>
              </a:rPr>
              <a:t>, </a:t>
            </a:r>
            <a:r>
              <a:rPr lang="en-AU" sz="2200" b="0" dirty="0" err="1">
                <a:solidFill>
                  <a:schemeClr val="tx1"/>
                </a:solidFill>
              </a:rPr>
              <a:t>mais</a:t>
            </a:r>
            <a:r>
              <a:rPr lang="en-AU" sz="2200" b="0" dirty="0">
                <a:solidFill>
                  <a:schemeClr val="tx1"/>
                </a:solidFill>
              </a:rPr>
              <a:t> </a:t>
            </a:r>
            <a:r>
              <a:rPr lang="en-AU" sz="2200" b="0" dirty="0" err="1">
                <a:solidFill>
                  <a:schemeClr val="tx1"/>
                </a:solidFill>
              </a:rPr>
              <a:t>depuis</a:t>
            </a:r>
            <a:r>
              <a:rPr lang="en-AU" sz="2200" b="0" dirty="0">
                <a:solidFill>
                  <a:schemeClr val="tx1"/>
                </a:solidFill>
              </a:rPr>
              <a:t> la formation, </a:t>
            </a:r>
            <a:r>
              <a:rPr lang="en-AU" sz="2200" b="0" dirty="0" err="1">
                <a:solidFill>
                  <a:schemeClr val="tx1"/>
                </a:solidFill>
              </a:rPr>
              <a:t>j’ai</a:t>
            </a:r>
            <a:r>
              <a:rPr lang="en-AU" sz="2200" b="0" dirty="0">
                <a:solidFill>
                  <a:schemeClr val="tx1"/>
                </a:solidFill>
              </a:rPr>
              <a:t> </a:t>
            </a:r>
            <a:r>
              <a:rPr lang="en-AU" sz="2200" b="0" dirty="0" err="1">
                <a:solidFill>
                  <a:schemeClr val="tx1"/>
                </a:solidFill>
              </a:rPr>
              <a:t>appris</a:t>
            </a:r>
            <a:r>
              <a:rPr lang="en-AU" sz="2200" b="0" dirty="0">
                <a:solidFill>
                  <a:schemeClr val="tx1"/>
                </a:solidFill>
              </a:rPr>
              <a:t> </a:t>
            </a:r>
            <a:r>
              <a:rPr lang="en-AU" sz="2200" b="0" dirty="0" err="1">
                <a:solidFill>
                  <a:schemeClr val="tx1"/>
                </a:solidFill>
              </a:rPr>
              <a:t>à</a:t>
            </a:r>
            <a:r>
              <a:rPr lang="en-AU" sz="2200" b="0" dirty="0">
                <a:solidFill>
                  <a:schemeClr val="tx1"/>
                </a:solidFill>
              </a:rPr>
              <a:t> </a:t>
            </a:r>
            <a:r>
              <a:rPr lang="en-AU" sz="2200" b="0" dirty="0" err="1">
                <a:solidFill>
                  <a:schemeClr val="tx1"/>
                </a:solidFill>
              </a:rPr>
              <a:t>conna</a:t>
            </a:r>
            <a:r>
              <a:rPr lang="fr-FR" sz="2200" b="0" dirty="0" err="1">
                <a:solidFill>
                  <a:schemeClr val="tx1"/>
                </a:solidFill>
              </a:rPr>
              <a:t>ître</a:t>
            </a:r>
            <a:r>
              <a:rPr lang="fr-FR" sz="2200" b="0" dirty="0">
                <a:solidFill>
                  <a:schemeClr val="tx1"/>
                </a:solidFill>
              </a:rPr>
              <a:t> l’aspect pratique de choses telles que l’élaboration d’inventaires</a:t>
            </a:r>
            <a:r>
              <a:rPr lang="en-AU" sz="2200" b="0" dirty="0" smtClean="0">
                <a:solidFill>
                  <a:schemeClr val="tx1"/>
                </a:solidFill>
              </a:rPr>
              <a:t>. </a:t>
            </a:r>
            <a:r>
              <a:rPr lang="fr-FR" sz="2200" b="0" dirty="0">
                <a:solidFill>
                  <a:srgbClr val="000000"/>
                </a:solidFill>
              </a:rPr>
              <a:t>»</a:t>
            </a:r>
            <a:r>
              <a:rPr lang="en-AU" sz="2200" b="0" dirty="0" smtClean="0">
                <a:solidFill>
                  <a:schemeClr val="tx1"/>
                </a:solidFill>
              </a:rPr>
              <a:t> </a:t>
            </a:r>
            <a:r>
              <a:rPr lang="en-AU" sz="1600" i="1" dirty="0"/>
              <a:t>– </a:t>
            </a:r>
            <a:r>
              <a:rPr lang="en-AU" sz="1600" i="1" dirty="0" err="1">
                <a:solidFill>
                  <a:srgbClr val="07DEDB"/>
                </a:solidFill>
              </a:rPr>
              <a:t>Fonctionnaire</a:t>
            </a:r>
            <a:r>
              <a:rPr lang="en-AU" sz="1600" i="1" dirty="0">
                <a:solidFill>
                  <a:srgbClr val="07DEDB"/>
                </a:solidFill>
              </a:rPr>
              <a:t> local </a:t>
            </a:r>
            <a:endParaRPr lang="en-AU" sz="1600" i="1" dirty="0" smtClean="0">
              <a:solidFill>
                <a:srgbClr val="07DEDB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7DEDB"/>
                </a:solidFill>
              </a:rPr>
              <a:t>D</a:t>
            </a:r>
            <a:r>
              <a:rPr lang="en-AU" sz="2200" b="0" dirty="0" err="1">
                <a:solidFill>
                  <a:srgbClr val="07DEDB"/>
                </a:solidFill>
              </a:rPr>
              <a:t>é</a:t>
            </a:r>
            <a:r>
              <a:rPr lang="en-US" sz="2200" dirty="0" err="1" smtClean="0">
                <a:solidFill>
                  <a:srgbClr val="07DEDB"/>
                </a:solidFill>
              </a:rPr>
              <a:t>veloppement</a:t>
            </a:r>
            <a:r>
              <a:rPr lang="en-US" sz="2200" dirty="0" smtClean="0">
                <a:solidFill>
                  <a:srgbClr val="07DEDB"/>
                </a:solidFill>
              </a:rPr>
              <a:t> de r</a:t>
            </a:r>
            <a:r>
              <a:rPr lang="en-AU" sz="2200" b="0" dirty="0" err="1">
                <a:solidFill>
                  <a:srgbClr val="07DEDB"/>
                </a:solidFill>
              </a:rPr>
              <a:t>é</a:t>
            </a:r>
            <a:r>
              <a:rPr lang="en-US" sz="2200" dirty="0" err="1" smtClean="0">
                <a:solidFill>
                  <a:srgbClr val="07DEDB"/>
                </a:solidFill>
              </a:rPr>
              <a:t>seaux</a:t>
            </a:r>
            <a:endParaRPr lang="en-US" sz="2200" dirty="0" smtClean="0">
              <a:solidFill>
                <a:srgbClr val="07DEDB"/>
              </a:solidFill>
            </a:endParaRPr>
          </a:p>
          <a:p>
            <a:pPr marL="0" indent="0"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AU" sz="2200" b="0" dirty="0" err="1" smtClean="0">
                <a:solidFill>
                  <a:srgbClr val="000000"/>
                </a:solidFill>
              </a:rPr>
              <a:t>J’ai</a:t>
            </a:r>
            <a:r>
              <a:rPr lang="en-AU" sz="2200" b="0" dirty="0" smtClean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rejoint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smtClean="0">
                <a:solidFill>
                  <a:srgbClr val="000000"/>
                </a:solidFill>
              </a:rPr>
              <a:t>un </a:t>
            </a:r>
            <a:r>
              <a:rPr lang="en-AU" sz="2200" b="0" dirty="0" err="1" smtClean="0">
                <a:solidFill>
                  <a:srgbClr val="000000"/>
                </a:solidFill>
              </a:rPr>
              <a:t>r</a:t>
            </a:r>
            <a:r>
              <a:rPr lang="en-AU" sz="2200" b="0" dirty="0" err="1">
                <a:solidFill>
                  <a:schemeClr val="tx1"/>
                </a:solidFill>
              </a:rPr>
              <a:t>é</a:t>
            </a:r>
            <a:r>
              <a:rPr lang="en-AU" sz="2200" b="0" dirty="0" err="1" smtClean="0">
                <a:solidFill>
                  <a:srgbClr val="000000"/>
                </a:solidFill>
              </a:rPr>
              <a:t>seau</a:t>
            </a:r>
            <a:r>
              <a:rPr lang="en-AU" sz="2200" b="0" dirty="0" smtClean="0">
                <a:solidFill>
                  <a:srgbClr val="000000"/>
                </a:solidFill>
              </a:rPr>
              <a:t> formidable</a:t>
            </a:r>
            <a:r>
              <a:rPr lang="en-AU" sz="2200" b="0" dirty="0">
                <a:solidFill>
                  <a:srgbClr val="000000"/>
                </a:solidFill>
              </a:rPr>
              <a:t>. Le </a:t>
            </a:r>
            <a:r>
              <a:rPr lang="en-AU" sz="2200" b="0" dirty="0" err="1">
                <a:solidFill>
                  <a:srgbClr val="000000"/>
                </a:solidFill>
              </a:rPr>
              <a:t>cercle</a:t>
            </a:r>
            <a:r>
              <a:rPr lang="en-AU" sz="2200" b="0" dirty="0">
                <a:solidFill>
                  <a:srgbClr val="000000"/>
                </a:solidFill>
              </a:rPr>
              <a:t> de </a:t>
            </a:r>
            <a:r>
              <a:rPr lang="en-AU" sz="2200" b="0" dirty="0" err="1">
                <a:solidFill>
                  <a:srgbClr val="000000"/>
                </a:solidFill>
              </a:rPr>
              <a:t>mes</a:t>
            </a:r>
            <a:r>
              <a:rPr lang="en-AU" sz="2200" b="0" dirty="0">
                <a:solidFill>
                  <a:srgbClr val="000000"/>
                </a:solidFill>
              </a:rPr>
              <a:t> relations </a:t>
            </a:r>
            <a:r>
              <a:rPr lang="en-AU" sz="2200" b="0" dirty="0" err="1">
                <a:solidFill>
                  <a:srgbClr val="000000"/>
                </a:solidFill>
              </a:rPr>
              <a:t>s’est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élargi</a:t>
            </a:r>
            <a:r>
              <a:rPr lang="en-AU" sz="2200" b="0" dirty="0">
                <a:solidFill>
                  <a:srgbClr val="000000"/>
                </a:solidFill>
              </a:rPr>
              <a:t> et je </a:t>
            </a:r>
            <a:r>
              <a:rPr lang="en-AU" sz="2200" b="0" dirty="0" err="1">
                <a:solidFill>
                  <a:srgbClr val="000000"/>
                </a:solidFill>
              </a:rPr>
              <a:t>vais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pouvoir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mettre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ces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expériences</a:t>
            </a:r>
            <a:r>
              <a:rPr lang="en-AU" sz="2200" b="0" dirty="0">
                <a:solidFill>
                  <a:srgbClr val="000000"/>
                </a:solidFill>
              </a:rPr>
              <a:t>, </a:t>
            </a:r>
            <a:r>
              <a:rPr lang="en-AU" sz="2200" b="0" dirty="0" err="1">
                <a:solidFill>
                  <a:srgbClr val="000000"/>
                </a:solidFill>
              </a:rPr>
              <a:t>connaissances</a:t>
            </a:r>
            <a:r>
              <a:rPr lang="en-AU" sz="2200" b="0" dirty="0">
                <a:solidFill>
                  <a:srgbClr val="000000"/>
                </a:solidFill>
              </a:rPr>
              <a:t> et </a:t>
            </a:r>
            <a:r>
              <a:rPr lang="en-AU" sz="2200" b="0" dirty="0" err="1">
                <a:solidFill>
                  <a:srgbClr val="000000"/>
                </a:solidFill>
              </a:rPr>
              <a:t>expertises</a:t>
            </a:r>
            <a:r>
              <a:rPr lang="en-AU" sz="2200" b="0" dirty="0">
                <a:solidFill>
                  <a:srgbClr val="000000"/>
                </a:solidFill>
              </a:rPr>
              <a:t> </a:t>
            </a:r>
            <a:r>
              <a:rPr lang="en-AU" sz="2200" b="0" dirty="0" err="1">
                <a:solidFill>
                  <a:srgbClr val="000000"/>
                </a:solidFill>
              </a:rPr>
              <a:t>nouvelles</a:t>
            </a:r>
            <a:r>
              <a:rPr lang="en-AU" sz="2200" b="0" dirty="0">
                <a:solidFill>
                  <a:srgbClr val="000000"/>
                </a:solidFill>
              </a:rPr>
              <a:t> au service de </a:t>
            </a:r>
            <a:r>
              <a:rPr lang="en-AU" sz="2200" b="0" dirty="0" err="1">
                <a:solidFill>
                  <a:srgbClr val="000000"/>
                </a:solidFill>
              </a:rPr>
              <a:t>mes</a:t>
            </a:r>
            <a:r>
              <a:rPr lang="en-AU" sz="2200" b="0" dirty="0">
                <a:solidFill>
                  <a:srgbClr val="000000"/>
                </a:solidFill>
              </a:rPr>
              <a:t> villages</a:t>
            </a:r>
            <a:r>
              <a:rPr lang="en-AU" sz="2200" i="1" dirty="0" smtClean="0">
                <a:solidFill>
                  <a:srgbClr val="000000"/>
                </a:solidFill>
              </a:rPr>
              <a:t>. </a:t>
            </a:r>
            <a:r>
              <a:rPr lang="fr-FR" sz="2200" b="0" dirty="0">
                <a:solidFill>
                  <a:srgbClr val="000000"/>
                </a:solidFill>
              </a:rPr>
              <a:t>»</a:t>
            </a:r>
            <a:r>
              <a:rPr lang="en-AU" sz="2200" i="1" dirty="0" smtClean="0">
                <a:solidFill>
                  <a:srgbClr val="000000"/>
                </a:solidFill>
              </a:rPr>
              <a:t> </a:t>
            </a:r>
            <a:r>
              <a:rPr lang="en-AU" sz="1600" i="1" dirty="0" smtClean="0"/>
              <a:t>– </a:t>
            </a:r>
            <a:r>
              <a:rPr lang="en-AU" sz="1600" i="1" dirty="0" err="1" smtClean="0"/>
              <a:t>Société</a:t>
            </a:r>
            <a:r>
              <a:rPr lang="en-AU" sz="1600" i="1" dirty="0" smtClean="0"/>
              <a:t> </a:t>
            </a:r>
            <a:r>
              <a:rPr lang="en-AU" sz="1600" i="1" dirty="0" err="1" smtClean="0"/>
              <a:t>civile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611184080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title" idx="4294967295"/>
          </p:nvPr>
        </p:nvSpPr>
        <p:spPr>
          <a:xfrm>
            <a:off x="2282824" y="417512"/>
            <a:ext cx="6480177" cy="4921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smtClean="0"/>
              <a:t>Objecti</a:t>
            </a:r>
            <a:r>
              <a:rPr lang="fr-FR" dirty="0" smtClean="0"/>
              <a:t>f</a:t>
            </a:r>
            <a:r>
              <a:rPr dirty="0" smtClean="0"/>
              <a:t>s</a:t>
            </a:r>
            <a:endParaRPr dirty="0"/>
          </a:p>
        </p:txBody>
      </p:sp>
      <p:sp>
        <p:nvSpPr>
          <p:cNvPr id="58" name="Shape 58"/>
          <p:cNvSpPr>
            <a:spLocks noGrp="1"/>
          </p:cNvSpPr>
          <p:nvPr>
            <p:ph type="body" sz="half" idx="4294967295"/>
          </p:nvPr>
        </p:nvSpPr>
        <p:spPr>
          <a:xfrm>
            <a:off x="2282824" y="2016125"/>
            <a:ext cx="6480177" cy="30654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defRPr sz="2400" b="0">
                <a:solidFill>
                  <a:srgbClr val="000000"/>
                </a:solidFill>
              </a:defRPr>
            </a:pPr>
            <a:r>
              <a:rPr lang="en-US" sz="2400" b="0" dirty="0" err="1">
                <a:solidFill>
                  <a:srgbClr val="000000"/>
                </a:solidFill>
              </a:rPr>
              <a:t>Rappeler</a:t>
            </a:r>
            <a:r>
              <a:rPr lang="en-US" sz="2400" b="0" dirty="0">
                <a:solidFill>
                  <a:srgbClr val="000000"/>
                </a:solidFill>
              </a:rPr>
              <a:t> les </a:t>
            </a:r>
            <a:r>
              <a:rPr lang="en-US" sz="2400" b="0" dirty="0" err="1">
                <a:solidFill>
                  <a:srgbClr val="000000"/>
                </a:solidFill>
              </a:rPr>
              <a:t>résultats</a:t>
            </a:r>
            <a:r>
              <a:rPr lang="en-US" sz="2400" b="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attendus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et </a:t>
            </a:r>
            <a:r>
              <a:rPr lang="en-US" sz="2400" b="0" dirty="0" err="1" smtClean="0">
                <a:solidFill>
                  <a:srgbClr val="000000"/>
                </a:solidFill>
              </a:rPr>
              <a:t>l’approche</a:t>
            </a:r>
            <a:r>
              <a:rPr lang="en-US" sz="2400" b="0" dirty="0" smtClean="0">
                <a:solidFill>
                  <a:srgbClr val="000000"/>
                </a:solidFill>
              </a:rPr>
              <a:t> employ</a:t>
            </a:r>
            <a:r>
              <a:rPr lang="fr-FR" dirty="0" err="1" smtClean="0"/>
              <a:t>é</a:t>
            </a:r>
            <a:r>
              <a:rPr lang="en-US" sz="2400" b="0" dirty="0" smtClean="0">
                <a:solidFill>
                  <a:srgbClr val="000000"/>
                </a:solidFill>
              </a:rPr>
              <a:t>e par le </a:t>
            </a:r>
            <a:r>
              <a:rPr lang="en-US" sz="2400" b="0" dirty="0" err="1" smtClean="0">
                <a:solidFill>
                  <a:srgbClr val="000000"/>
                </a:solidFill>
              </a:rPr>
              <a:t>programme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>
                <a:solidFill>
                  <a:srgbClr val="000000"/>
                </a:solidFill>
              </a:rPr>
              <a:t>de </a:t>
            </a:r>
            <a:r>
              <a:rPr lang="en-US" sz="2400" b="0" dirty="0" err="1">
                <a:solidFill>
                  <a:srgbClr val="000000"/>
                </a:solidFill>
              </a:rPr>
              <a:t>renforcement</a:t>
            </a:r>
            <a:r>
              <a:rPr lang="en-US" sz="2400" b="0" dirty="0">
                <a:solidFill>
                  <a:srgbClr val="000000"/>
                </a:solidFill>
              </a:rPr>
              <a:t> des </a:t>
            </a:r>
            <a:r>
              <a:rPr lang="en-US" sz="2400" b="0" dirty="0" err="1">
                <a:solidFill>
                  <a:srgbClr val="000000"/>
                </a:solidFill>
              </a:rPr>
              <a:t>capacités</a:t>
            </a:r>
            <a:r>
              <a:rPr lang="en-US" sz="2400" b="0" dirty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;</a:t>
            </a:r>
          </a:p>
          <a:p>
            <a:pPr>
              <a:defRPr sz="2400" b="0">
                <a:solidFill>
                  <a:srgbClr val="000000"/>
                </a:solidFill>
              </a:defRPr>
            </a:pPr>
            <a:endParaRPr lang="fr-FR" dirty="0" smtClean="0"/>
          </a:p>
          <a:p>
            <a:pPr>
              <a:defRPr sz="2400" b="0">
                <a:solidFill>
                  <a:srgbClr val="000000"/>
                </a:solidFill>
              </a:defRPr>
            </a:pPr>
            <a:r>
              <a:rPr lang="fr-FR" dirty="0" smtClean="0"/>
              <a:t>Présenter des conclusions d’évaluations </a:t>
            </a:r>
            <a:r>
              <a:rPr lang="fr-FR" dirty="0"/>
              <a:t>récemment menées par l’UNESCO </a:t>
            </a:r>
            <a:r>
              <a:rPr lang="fr-FR" dirty="0" smtClean="0"/>
              <a:t>sur le programme de renforcement des capacités </a:t>
            </a:r>
            <a:r>
              <a:rPr dirty="0" smtClean="0"/>
              <a:t>; </a:t>
            </a:r>
            <a:endParaRPr dirty="0"/>
          </a:p>
          <a:p>
            <a:pPr>
              <a:defRPr sz="2400" b="0">
                <a:solidFill>
                  <a:srgbClr val="000000"/>
                </a:solidFill>
              </a:defRPr>
            </a:pPr>
            <a:endParaRPr dirty="0"/>
          </a:p>
          <a:p>
            <a:pPr>
              <a:defRPr sz="2400" b="0">
                <a:solidFill>
                  <a:srgbClr val="000000"/>
                </a:solidFill>
              </a:defRPr>
            </a:pPr>
            <a:r>
              <a:rPr lang="fr-FR" dirty="0" smtClean="0"/>
              <a:t>Stimuler la réflexion quant aux réalisations et aux défis de la mise en œuvre du programme au niveau national.</a:t>
            </a:r>
            <a:endParaRPr dirty="0"/>
          </a:p>
        </p:txBody>
      </p:sp>
      <p:sp>
        <p:nvSpPr>
          <p:cNvPr id="59" name="Shape 59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3" name="Rectangle 2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charset="0"/>
              </a:rPr>
              <a:t>Défis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6833" y="1323087"/>
            <a:ext cx="8216168" cy="4886600"/>
          </a:xfrm>
        </p:spPr>
        <p:txBody>
          <a:bodyPr>
            <a:normAutofit lnSpcReduction="1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US" sz="2200" b="0" dirty="0" smtClean="0">
                <a:solidFill>
                  <a:srgbClr val="000000"/>
                </a:solidFill>
              </a:rPr>
              <a:t>Il </a:t>
            </a:r>
            <a:r>
              <a:rPr lang="en-US" sz="2200" b="0" dirty="0">
                <a:solidFill>
                  <a:srgbClr val="000000"/>
                </a:solidFill>
              </a:rPr>
              <a:t>y a encore beaucoup de choses </a:t>
            </a:r>
            <a:r>
              <a:rPr lang="en-US" sz="2200" b="0" dirty="0" err="1">
                <a:solidFill>
                  <a:srgbClr val="000000"/>
                </a:solidFill>
              </a:rPr>
              <a:t>à</a:t>
            </a:r>
            <a:r>
              <a:rPr lang="en-US" sz="2200" b="0" dirty="0">
                <a:solidFill>
                  <a:srgbClr val="000000"/>
                </a:solidFill>
              </a:rPr>
              <a:t> faire. Pour </a:t>
            </a:r>
            <a:r>
              <a:rPr lang="en-US" sz="2200" b="0" dirty="0" err="1">
                <a:solidFill>
                  <a:srgbClr val="000000"/>
                </a:solidFill>
              </a:rPr>
              <a:t>l’heure</a:t>
            </a:r>
            <a:r>
              <a:rPr lang="en-US" sz="2200" b="0" dirty="0">
                <a:solidFill>
                  <a:srgbClr val="000000"/>
                </a:solidFill>
              </a:rPr>
              <a:t>, </a:t>
            </a:r>
            <a:r>
              <a:rPr lang="en-US" sz="2200" b="0" dirty="0" err="1">
                <a:solidFill>
                  <a:srgbClr val="000000"/>
                </a:solidFill>
              </a:rPr>
              <a:t>il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n’y</a:t>
            </a:r>
            <a:r>
              <a:rPr lang="en-US" sz="2200" b="0" dirty="0">
                <a:solidFill>
                  <a:srgbClr val="000000"/>
                </a:solidFill>
              </a:rPr>
              <a:t> a </a:t>
            </a:r>
            <a:r>
              <a:rPr lang="en-US" sz="2200" b="0" dirty="0" err="1">
                <a:solidFill>
                  <a:srgbClr val="000000"/>
                </a:solidFill>
              </a:rPr>
              <a:t>que</a:t>
            </a:r>
            <a:r>
              <a:rPr lang="en-US" sz="2200" b="0" dirty="0">
                <a:solidFill>
                  <a:srgbClr val="000000"/>
                </a:solidFill>
              </a:rPr>
              <a:t> les formations qui </a:t>
            </a:r>
            <a:r>
              <a:rPr lang="en-US" sz="2200" b="0" dirty="0" err="1" smtClean="0">
                <a:solidFill>
                  <a:srgbClr val="000000"/>
                </a:solidFill>
              </a:rPr>
              <a:t>ont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</a:rPr>
              <a:t>été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dispensées</a:t>
            </a:r>
            <a:r>
              <a:rPr lang="en-US" sz="2200" b="0" dirty="0" smtClean="0">
                <a:solidFill>
                  <a:srgbClr val="000000"/>
                </a:solidFill>
              </a:rPr>
              <a:t>.” </a:t>
            </a:r>
            <a:r>
              <a:rPr lang="en-US" sz="1600" i="1" dirty="0"/>
              <a:t>– </a:t>
            </a:r>
            <a:r>
              <a:rPr lang="en-US" sz="1600" i="1" dirty="0" err="1"/>
              <a:t>Chercheur</a:t>
            </a:r>
            <a:endParaRPr lang="en-US" sz="1600" i="1" dirty="0"/>
          </a:p>
          <a:p>
            <a:pPr marL="0" indent="0">
              <a:buNone/>
            </a:pPr>
            <a:r>
              <a:rPr lang="en-US" dirty="0" err="1" smtClean="0"/>
              <a:t>Manque</a:t>
            </a:r>
            <a:r>
              <a:rPr lang="en-US" dirty="0" smtClean="0"/>
              <a:t> de </a:t>
            </a:r>
            <a:r>
              <a:rPr lang="en-US" dirty="0" err="1" smtClean="0"/>
              <a:t>capacite</a:t>
            </a:r>
            <a:r>
              <a:rPr lang="en-US" dirty="0" smtClean="0"/>
              <a:t> des institutions </a:t>
            </a:r>
          </a:p>
          <a:p>
            <a:pPr marL="0" indent="0"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 Je </a:t>
            </a:r>
            <a:r>
              <a:rPr lang="fr-FR" sz="2200" b="0" dirty="0">
                <a:solidFill>
                  <a:srgbClr val="000000"/>
                </a:solidFill>
              </a:rPr>
              <a:t>pense que c’est une question de ressources. Nous disposons de temps mais c’est la capacité humaine qui nous manque</a:t>
            </a:r>
            <a:r>
              <a:rPr lang="fr-FR" sz="2200" b="0" dirty="0" smtClean="0">
                <a:solidFill>
                  <a:srgbClr val="000000"/>
                </a:solidFill>
              </a:rPr>
              <a:t>. »  </a:t>
            </a:r>
            <a:r>
              <a:rPr lang="fr-FR" sz="1600" i="1" dirty="0" smtClean="0">
                <a:solidFill>
                  <a:srgbClr val="07DEDB"/>
                </a:solidFill>
              </a:rPr>
              <a:t>- </a:t>
            </a:r>
            <a:r>
              <a:rPr lang="fr-FR" sz="1600" i="1" dirty="0" smtClean="0">
                <a:solidFill>
                  <a:srgbClr val="07DEDB"/>
                </a:solidFill>
              </a:rPr>
              <a:t>Fonctionnaire</a:t>
            </a:r>
            <a:endParaRPr lang="fr-FR" sz="1600" i="1" dirty="0" smtClean="0">
              <a:solidFill>
                <a:srgbClr val="07DEDB"/>
              </a:solidFill>
            </a:endParaRPr>
          </a:p>
          <a:p>
            <a:pPr marL="0" indent="0"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</a:t>
            </a:r>
            <a:r>
              <a:rPr lang="fr-FR" sz="2200" b="0" dirty="0">
                <a:solidFill>
                  <a:schemeClr val="tx1"/>
                </a:solidFill>
              </a:rPr>
              <a:t>Le budget qui est alloué au ministère responsable n’est pas suffisant. Il faut d’abord convaincre notre </a:t>
            </a:r>
            <a:r>
              <a:rPr lang="fr-FR" sz="2200" b="0" dirty="0" smtClean="0">
                <a:solidFill>
                  <a:schemeClr val="tx1"/>
                </a:solidFill>
              </a:rPr>
              <a:t>commission </a:t>
            </a:r>
            <a:r>
              <a:rPr lang="fr-FR" sz="2200" b="0" dirty="0">
                <a:solidFill>
                  <a:schemeClr val="tx1"/>
                </a:solidFill>
              </a:rPr>
              <a:t>de planification.</a:t>
            </a:r>
            <a:r>
              <a:rPr lang="fr-FR" sz="2200" b="0" dirty="0" smtClean="0">
                <a:solidFill>
                  <a:srgbClr val="000000"/>
                </a:solidFill>
              </a:rPr>
              <a:t>»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rgbClr val="07DEDB"/>
                </a:solidFill>
              </a:rPr>
              <a:t>- </a:t>
            </a:r>
            <a:r>
              <a:rPr lang="en-US" sz="1600" i="1" dirty="0">
                <a:solidFill>
                  <a:srgbClr val="07DEDB"/>
                </a:solidFill>
              </a:rPr>
              <a:t>L</a:t>
            </a:r>
            <a:r>
              <a:rPr lang="en-US" sz="1600" i="1" dirty="0" smtClean="0">
                <a:solidFill>
                  <a:srgbClr val="07DEDB"/>
                </a:solidFill>
              </a:rPr>
              <a:t>ocal authority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200" b="0" dirty="0" smtClean="0">
              <a:solidFill>
                <a:srgbClr val="000000"/>
              </a:solidFill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dirty="0" err="1" smtClean="0"/>
              <a:t>Manque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 smtClean="0"/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US" sz="2200" b="0" dirty="0" smtClean="0">
                <a:solidFill>
                  <a:srgbClr val="000000"/>
                </a:solidFill>
              </a:rPr>
              <a:t>Après </a:t>
            </a:r>
            <a:r>
              <a:rPr lang="en-US" sz="2200" b="0" dirty="0" err="1">
                <a:solidFill>
                  <a:srgbClr val="000000"/>
                </a:solidFill>
              </a:rPr>
              <a:t>l’atelier</a:t>
            </a:r>
            <a:r>
              <a:rPr lang="en-US" sz="2200" b="0" dirty="0">
                <a:solidFill>
                  <a:srgbClr val="000000"/>
                </a:solidFill>
              </a:rPr>
              <a:t>, le </a:t>
            </a:r>
            <a:r>
              <a:rPr lang="en-US" sz="2200" b="0" dirty="0" err="1">
                <a:solidFill>
                  <a:srgbClr val="000000"/>
                </a:solidFill>
              </a:rPr>
              <a:t>ministère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devrait</a:t>
            </a:r>
            <a:r>
              <a:rPr lang="en-US" sz="2200" b="0" dirty="0">
                <a:solidFill>
                  <a:srgbClr val="000000"/>
                </a:solidFill>
              </a:rPr>
              <a:t> assurer </a:t>
            </a:r>
            <a:r>
              <a:rPr lang="en-US" sz="2200" b="0" dirty="0" err="1">
                <a:solidFill>
                  <a:srgbClr val="000000"/>
                </a:solidFill>
              </a:rPr>
              <a:t>une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sorte</a:t>
            </a:r>
            <a:r>
              <a:rPr lang="en-US" sz="2200" b="0" dirty="0">
                <a:solidFill>
                  <a:srgbClr val="000000"/>
                </a:solidFill>
              </a:rPr>
              <a:t> de </a:t>
            </a:r>
            <a:r>
              <a:rPr lang="en-US" sz="2200" b="0" dirty="0" err="1" smtClean="0">
                <a:solidFill>
                  <a:srgbClr val="000000"/>
                </a:solidFill>
              </a:rPr>
              <a:t>suivi</a:t>
            </a:r>
            <a:r>
              <a:rPr lang="fr-FR" sz="2200" b="0" dirty="0" smtClean="0">
                <a:solidFill>
                  <a:schemeClr val="tx1"/>
                </a:solidFill>
              </a:rPr>
              <a:t>. L’UNESCO devrait s’assurer de l’engagement des institutions. 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fr-FR" sz="2200" b="0" dirty="0">
                <a:solidFill>
                  <a:srgbClr val="000000"/>
                </a:solidFill>
              </a:rPr>
              <a:t>»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en-US" sz="2200" b="0" dirty="0" smtClean="0"/>
              <a:t>- </a:t>
            </a:r>
            <a:r>
              <a:rPr lang="en-US" sz="1600" i="1" dirty="0" err="1" smtClean="0"/>
              <a:t>F</a:t>
            </a:r>
            <a:r>
              <a:rPr lang="en-US" sz="1600" i="1" dirty="0" err="1" smtClean="0">
                <a:solidFill>
                  <a:srgbClr val="07DEDB"/>
                </a:solidFill>
              </a:rPr>
              <a:t>onctionnaire</a:t>
            </a:r>
            <a:r>
              <a:rPr lang="en-US" sz="1600" i="1" dirty="0" smtClean="0">
                <a:solidFill>
                  <a:srgbClr val="07DEDB"/>
                </a:solidFill>
              </a:rPr>
              <a:t> </a:t>
            </a:r>
            <a:r>
              <a:rPr lang="en-US" sz="1600" i="1" dirty="0">
                <a:solidFill>
                  <a:srgbClr val="07DEDB"/>
                </a:solidFill>
              </a:rPr>
              <a:t>local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4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49853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Besoins</a:t>
            </a:r>
            <a:r>
              <a:rPr lang="fr-FR">
                <a:solidFill>
                  <a:schemeClr val="tx1"/>
                </a:solidFill>
              </a:rPr>
              <a:t>/</a:t>
            </a:r>
            <a:r>
              <a:rPr lang="fr-FR" smtClean="0">
                <a:solidFill>
                  <a:schemeClr val="tx1"/>
                </a:solidFill>
              </a:rPr>
              <a:t>Lacunes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0869" y="1446574"/>
            <a:ext cx="8022131" cy="4886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</a:t>
            </a:r>
            <a:r>
              <a:rPr lang="en-US" dirty="0" err="1"/>
              <a:t>é</a:t>
            </a:r>
            <a:r>
              <a:rPr lang="en-US" dirty="0" err="1" smtClean="0"/>
              <a:t>centralisation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US" sz="2200" b="0" dirty="0" err="1" smtClean="0">
                <a:solidFill>
                  <a:srgbClr val="000000"/>
                </a:solidFill>
              </a:rPr>
              <a:t>Une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décentralisation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est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</a:rPr>
              <a:t>nécessaire</a:t>
            </a:r>
            <a:r>
              <a:rPr lang="en-US" sz="2200" b="0" dirty="0" smtClean="0">
                <a:solidFill>
                  <a:srgbClr val="000000"/>
                </a:solidFill>
              </a:rPr>
              <a:t>. Il </a:t>
            </a:r>
            <a:r>
              <a:rPr lang="en-US" sz="2200" b="0" dirty="0" err="1">
                <a:solidFill>
                  <a:srgbClr val="000000"/>
                </a:solidFill>
              </a:rPr>
              <a:t>faut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</a:rPr>
              <a:t>organiser</a:t>
            </a:r>
            <a:r>
              <a:rPr lang="en-US" sz="2200" b="0" dirty="0" smtClean="0">
                <a:solidFill>
                  <a:srgbClr val="000000"/>
                </a:solidFill>
              </a:rPr>
              <a:t> des </a:t>
            </a:r>
            <a:r>
              <a:rPr lang="en-US" sz="2200" b="0" dirty="0" err="1">
                <a:solidFill>
                  <a:srgbClr val="000000"/>
                </a:solidFill>
              </a:rPr>
              <a:t>réunions</a:t>
            </a:r>
            <a:r>
              <a:rPr lang="en-US" sz="2200" b="0" dirty="0">
                <a:solidFill>
                  <a:srgbClr val="000000"/>
                </a:solidFill>
              </a:rPr>
              <a:t> au </a:t>
            </a:r>
            <a:r>
              <a:rPr lang="en-US" sz="2200" b="0" dirty="0" err="1">
                <a:solidFill>
                  <a:srgbClr val="000000"/>
                </a:solidFill>
              </a:rPr>
              <a:t>sein</a:t>
            </a:r>
            <a:r>
              <a:rPr lang="en-US" sz="2200" b="0" dirty="0">
                <a:solidFill>
                  <a:srgbClr val="000000"/>
                </a:solidFill>
              </a:rPr>
              <a:t> des </a:t>
            </a:r>
            <a:r>
              <a:rPr lang="en-US" sz="2200" b="0" dirty="0" err="1">
                <a:solidFill>
                  <a:srgbClr val="000000"/>
                </a:solidFill>
              </a:rPr>
              <a:t>communautés</a:t>
            </a:r>
            <a:r>
              <a:rPr lang="en-US" sz="2200" b="0" dirty="0">
                <a:solidFill>
                  <a:srgbClr val="000000"/>
                </a:solidFill>
              </a:rPr>
              <a:t>, avec les </a:t>
            </a:r>
            <a:r>
              <a:rPr lang="en-US" sz="2200" b="0" dirty="0" err="1">
                <a:solidFill>
                  <a:srgbClr val="000000"/>
                </a:solidFill>
              </a:rPr>
              <a:t>personnes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appropriées</a:t>
            </a:r>
            <a:r>
              <a:rPr lang="en-US" sz="2200" b="0" dirty="0">
                <a:solidFill>
                  <a:srgbClr val="000000"/>
                </a:solidFill>
              </a:rPr>
              <a:t>, </a:t>
            </a:r>
            <a:r>
              <a:rPr lang="en-US" sz="2200" b="0" dirty="0" err="1">
                <a:solidFill>
                  <a:srgbClr val="000000"/>
                </a:solidFill>
              </a:rPr>
              <a:t>dans</a:t>
            </a:r>
            <a:r>
              <a:rPr lang="en-US" sz="2200" b="0" dirty="0">
                <a:solidFill>
                  <a:srgbClr val="000000"/>
                </a:solidFill>
              </a:rPr>
              <a:t> les </a:t>
            </a:r>
            <a:r>
              <a:rPr lang="en-US" sz="2200" b="0" dirty="0" err="1">
                <a:solidFill>
                  <a:srgbClr val="000000"/>
                </a:solidFill>
              </a:rPr>
              <a:t>langues</a:t>
            </a:r>
            <a:r>
              <a:rPr lang="en-US" sz="2200" b="0" dirty="0">
                <a:solidFill>
                  <a:srgbClr val="000000"/>
                </a:solidFill>
              </a:rPr>
              <a:t> locales – </a:t>
            </a:r>
            <a:r>
              <a:rPr lang="en-US" sz="2200" b="0" dirty="0" err="1">
                <a:solidFill>
                  <a:srgbClr val="000000"/>
                </a:solidFill>
              </a:rPr>
              <a:t>c’est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en-US" sz="2200" b="0" dirty="0" err="1">
                <a:solidFill>
                  <a:srgbClr val="000000"/>
                </a:solidFill>
              </a:rPr>
              <a:t>ça</a:t>
            </a:r>
            <a:r>
              <a:rPr lang="en-US" sz="2200" b="0" dirty="0">
                <a:solidFill>
                  <a:srgbClr val="000000"/>
                </a:solidFill>
              </a:rPr>
              <a:t> qui </a:t>
            </a:r>
            <a:r>
              <a:rPr lang="en-US" sz="2200" b="0" dirty="0" err="1">
                <a:solidFill>
                  <a:srgbClr val="000000"/>
                </a:solidFill>
              </a:rPr>
              <a:t>serait</a:t>
            </a:r>
            <a:r>
              <a:rPr lang="en-US" sz="2200" b="0" dirty="0">
                <a:solidFill>
                  <a:srgbClr val="000000"/>
                </a:solidFill>
              </a:rPr>
              <a:t> plus </a:t>
            </a:r>
            <a:r>
              <a:rPr lang="en-US" sz="2200" b="0" dirty="0" err="1">
                <a:solidFill>
                  <a:srgbClr val="000000"/>
                </a:solidFill>
              </a:rPr>
              <a:t>efficace</a:t>
            </a:r>
            <a:r>
              <a:rPr lang="en-US" sz="2200" b="0" dirty="0" smtClean="0">
                <a:solidFill>
                  <a:srgbClr val="000000"/>
                </a:solidFill>
              </a:rPr>
              <a:t>. </a:t>
            </a:r>
            <a:r>
              <a:rPr lang="fr-FR" sz="2200" b="0" dirty="0">
                <a:solidFill>
                  <a:srgbClr val="000000"/>
                </a:solidFill>
              </a:rPr>
              <a:t>»</a:t>
            </a:r>
            <a:r>
              <a:rPr lang="en-US" sz="2200" b="0" dirty="0" smtClean="0">
                <a:solidFill>
                  <a:srgbClr val="000000"/>
                </a:solidFill>
              </a:rPr>
              <a:t> </a:t>
            </a:r>
            <a:r>
              <a:rPr lang="en-US" sz="1600" i="1" dirty="0"/>
              <a:t>– </a:t>
            </a:r>
            <a:r>
              <a:rPr lang="en-US" sz="1600" i="1" dirty="0" err="1"/>
              <a:t>Membre</a:t>
            </a:r>
            <a:r>
              <a:rPr lang="en-US" sz="1600" i="1" dirty="0"/>
              <a:t> </a:t>
            </a:r>
            <a:r>
              <a:rPr lang="en-US" sz="1600" i="1" dirty="0" err="1"/>
              <a:t>d’une</a:t>
            </a:r>
            <a:r>
              <a:rPr lang="en-US" sz="1600" i="1" dirty="0"/>
              <a:t> </a:t>
            </a:r>
            <a:r>
              <a:rPr lang="en-US" sz="1600" i="1" dirty="0" err="1"/>
              <a:t>communauté</a:t>
            </a:r>
            <a:r>
              <a:rPr lang="en-US" sz="1600" i="1" dirty="0"/>
              <a:t> </a:t>
            </a:r>
            <a:endParaRPr lang="en-US" sz="1600" i="1" dirty="0" smtClean="0"/>
          </a:p>
          <a:p>
            <a:pPr marL="0" indent="0">
              <a:buNone/>
            </a:pPr>
            <a:r>
              <a:rPr lang="en-US" dirty="0" smtClean="0"/>
              <a:t>Engager la participation des </a:t>
            </a:r>
            <a:r>
              <a:rPr lang="en-US" dirty="0" err="1" smtClean="0"/>
              <a:t>jeunes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US" sz="2200" b="0" dirty="0" smtClean="0">
                <a:solidFill>
                  <a:schemeClr val="tx1"/>
                </a:solidFill>
              </a:rPr>
              <a:t>Par </a:t>
            </a:r>
            <a:r>
              <a:rPr lang="en-US" sz="2200" b="0" dirty="0" err="1">
                <a:solidFill>
                  <a:schemeClr val="tx1"/>
                </a:solidFill>
              </a:rPr>
              <a:t>exemple</a:t>
            </a:r>
            <a:r>
              <a:rPr lang="en-US" sz="2200" b="0" dirty="0">
                <a:solidFill>
                  <a:schemeClr val="tx1"/>
                </a:solidFill>
              </a:rPr>
              <a:t>, </a:t>
            </a:r>
            <a:r>
              <a:rPr lang="en-US" sz="2200" b="0" dirty="0" smtClean="0">
                <a:solidFill>
                  <a:schemeClr val="tx1"/>
                </a:solidFill>
              </a:rPr>
              <a:t>dispenser </a:t>
            </a:r>
            <a:r>
              <a:rPr lang="en-US" sz="2200" b="0" dirty="0">
                <a:solidFill>
                  <a:schemeClr val="tx1"/>
                </a:solidFill>
              </a:rPr>
              <a:t>un atelier </a:t>
            </a:r>
            <a:r>
              <a:rPr lang="en-US" sz="2200" b="0" dirty="0" err="1">
                <a:solidFill>
                  <a:schemeClr val="tx1"/>
                </a:solidFill>
              </a:rPr>
              <a:t>ciblant</a:t>
            </a:r>
            <a:r>
              <a:rPr lang="en-US" sz="2200" b="0" dirty="0">
                <a:solidFill>
                  <a:schemeClr val="tx1"/>
                </a:solidFill>
              </a:rPr>
              <a:t> les </a:t>
            </a:r>
            <a:r>
              <a:rPr lang="en-US" sz="2200" b="0" dirty="0" err="1">
                <a:solidFill>
                  <a:schemeClr val="tx1"/>
                </a:solidFill>
              </a:rPr>
              <a:t>enseignants</a:t>
            </a:r>
            <a:r>
              <a:rPr lang="en-US" sz="2200" b="0" dirty="0">
                <a:solidFill>
                  <a:schemeClr val="tx1"/>
                </a:solidFill>
              </a:rPr>
              <a:t>. Si </a:t>
            </a:r>
            <a:r>
              <a:rPr lang="en-US" sz="2200" b="0" dirty="0" err="1">
                <a:solidFill>
                  <a:schemeClr val="tx1"/>
                </a:solidFill>
              </a:rPr>
              <a:t>ces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personnes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comprennent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ces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principes</a:t>
            </a:r>
            <a:r>
              <a:rPr lang="en-US" sz="2200" b="0" dirty="0" smtClean="0">
                <a:solidFill>
                  <a:schemeClr val="tx1"/>
                </a:solidFill>
              </a:rPr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alors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elles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seront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capables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de les </a:t>
            </a:r>
            <a:r>
              <a:rPr lang="en-US" sz="2200" b="0" dirty="0" err="1" smtClean="0">
                <a:solidFill>
                  <a:schemeClr val="tx1"/>
                </a:solidFill>
              </a:rPr>
              <a:t>integrer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dans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l’enseignement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fr-FR" sz="1600" b="0" dirty="0">
                <a:solidFill>
                  <a:srgbClr val="000000"/>
                </a:solidFill>
              </a:rPr>
              <a:t>»</a:t>
            </a:r>
            <a:r>
              <a:rPr lang="en-US" sz="1600" i="1" dirty="0" smtClean="0"/>
              <a:t> </a:t>
            </a:r>
            <a:r>
              <a:rPr lang="en-US" sz="1600" i="1" dirty="0"/>
              <a:t>– </a:t>
            </a:r>
            <a:r>
              <a:rPr lang="en-US" sz="1600" i="1" dirty="0" err="1" smtClean="0"/>
              <a:t>Fonctionnaire</a:t>
            </a:r>
            <a:endParaRPr lang="en-US" sz="16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sz="2200" b="0" dirty="0" smtClean="0">
                <a:solidFill>
                  <a:srgbClr val="000000"/>
                </a:solidFill>
              </a:rPr>
              <a:t>« </a:t>
            </a:r>
            <a:r>
              <a:rPr lang="en-US" sz="2200" b="0" dirty="0" err="1" smtClean="0">
                <a:solidFill>
                  <a:schemeClr val="tx1"/>
                </a:solidFill>
              </a:rPr>
              <a:t>C’est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quelque</a:t>
            </a:r>
            <a:r>
              <a:rPr lang="en-US" sz="2200" b="0" dirty="0">
                <a:solidFill>
                  <a:schemeClr val="tx1"/>
                </a:solidFill>
              </a:rPr>
              <a:t> chose </a:t>
            </a:r>
            <a:r>
              <a:rPr lang="en-US" sz="2200" b="0" dirty="0" err="1">
                <a:solidFill>
                  <a:schemeClr val="tx1"/>
                </a:solidFill>
              </a:rPr>
              <a:t>que</a:t>
            </a:r>
            <a:r>
              <a:rPr lang="en-US" sz="2200" b="0" dirty="0">
                <a:solidFill>
                  <a:schemeClr val="tx1"/>
                </a:solidFill>
              </a:rPr>
              <a:t> je </a:t>
            </a:r>
            <a:r>
              <a:rPr lang="en-US" sz="2200" b="0" dirty="0" err="1">
                <a:solidFill>
                  <a:schemeClr val="tx1"/>
                </a:solidFill>
              </a:rPr>
              <a:t>voulais</a:t>
            </a:r>
            <a:r>
              <a:rPr lang="en-US" sz="2200" b="0" dirty="0">
                <a:solidFill>
                  <a:schemeClr val="tx1"/>
                </a:solidFill>
              </a:rPr>
              <a:t> faire </a:t>
            </a:r>
            <a:r>
              <a:rPr lang="en-US" sz="2200" b="0" dirty="0" smtClean="0">
                <a:solidFill>
                  <a:schemeClr val="tx1"/>
                </a:solidFill>
              </a:rPr>
              <a:t>– les </a:t>
            </a:r>
            <a:r>
              <a:rPr lang="en-US" sz="2200" b="0" dirty="0">
                <a:solidFill>
                  <a:schemeClr val="tx1"/>
                </a:solidFill>
              </a:rPr>
              <a:t>clubs </a:t>
            </a:r>
            <a:r>
              <a:rPr lang="en-US" sz="2200" b="0" dirty="0" err="1">
                <a:solidFill>
                  <a:schemeClr val="tx1"/>
                </a:solidFill>
              </a:rPr>
              <a:t>culturels</a:t>
            </a:r>
            <a:r>
              <a:rPr lang="en-US" sz="2200" b="0" dirty="0">
                <a:solidFill>
                  <a:schemeClr val="tx1"/>
                </a:solidFill>
              </a:rPr>
              <a:t> pour aider les </a:t>
            </a:r>
            <a:r>
              <a:rPr lang="en-US" sz="2200" b="0" dirty="0" err="1">
                <a:solidFill>
                  <a:schemeClr val="tx1"/>
                </a:solidFill>
              </a:rPr>
              <a:t>personnes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fr-FR" sz="2200" b="0" dirty="0">
                <a:solidFill>
                  <a:schemeClr val="tx1"/>
                </a:solidFill>
              </a:rPr>
              <a:t>âgées à </a:t>
            </a:r>
            <a:r>
              <a:rPr lang="fr-FR" sz="2200" b="0" dirty="0" smtClean="0">
                <a:solidFill>
                  <a:schemeClr val="tx1"/>
                </a:solidFill>
              </a:rPr>
              <a:t>partager nos </a:t>
            </a:r>
            <a:r>
              <a:rPr lang="fr-FR" sz="2200" b="0" dirty="0">
                <a:solidFill>
                  <a:schemeClr val="tx1"/>
                </a:solidFill>
              </a:rPr>
              <a:t>normes culturelles </a:t>
            </a:r>
            <a:r>
              <a:rPr lang="fr-FR" sz="2200" b="0" dirty="0" smtClean="0">
                <a:solidFill>
                  <a:schemeClr val="tx1"/>
                </a:solidFill>
              </a:rPr>
              <a:t>avec plusieurs </a:t>
            </a:r>
            <a:r>
              <a:rPr lang="fr-FR" sz="2200" b="0" dirty="0">
                <a:solidFill>
                  <a:schemeClr val="tx1"/>
                </a:solidFill>
              </a:rPr>
              <a:t>générations</a:t>
            </a:r>
            <a:r>
              <a:rPr lang="fr-FR" sz="2200" b="0" dirty="0" smtClean="0">
                <a:solidFill>
                  <a:schemeClr val="tx1"/>
                </a:solidFill>
              </a:rPr>
              <a:t>. </a:t>
            </a:r>
            <a:r>
              <a:rPr lang="fr-FR" sz="1600" b="0" dirty="0">
                <a:solidFill>
                  <a:srgbClr val="000000"/>
                </a:solidFill>
              </a:rPr>
              <a:t>»</a:t>
            </a:r>
            <a:r>
              <a:rPr lang="en-US" sz="1600" i="1" dirty="0" smtClean="0"/>
              <a:t> </a:t>
            </a:r>
            <a:r>
              <a:rPr lang="en-US" sz="1600" i="1" dirty="0" err="1"/>
              <a:t>Fonctionnaire</a:t>
            </a:r>
            <a:r>
              <a:rPr lang="en-US" sz="1600" i="1" dirty="0"/>
              <a:t> local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4040595" y="933827"/>
            <a:ext cx="3175408" cy="3139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We need decentralization… We</a:t>
            </a:r>
            <a:r>
              <a:rPr kumimoji="0" lang="en-US" sz="18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 can’t keep the system in towns, as these ICH elements that are not in towns, they are in the villages. </a:t>
            </a:r>
            <a:r>
              <a:rPr lang="en-US" i="1" dirty="0" smtClean="0"/>
              <a:t>You need to hold meetings in the communities, with the proper people, in the local languages – that would be more effective. </a:t>
            </a:r>
            <a:r>
              <a:rPr lang="en-US" dirty="0" smtClean="0"/>
              <a:t>– </a:t>
            </a:r>
            <a:r>
              <a:rPr lang="en-US" sz="1600" dirty="0"/>
              <a:t>C</a:t>
            </a:r>
            <a:r>
              <a:rPr lang="en-US" sz="1600" dirty="0" smtClean="0"/>
              <a:t>ommunity member / bearer 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537940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2282824" y="417512"/>
            <a:ext cx="6480177" cy="4921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 smtClean="0"/>
              <a:t>Résultats attendus</a:t>
            </a:r>
            <a:endParaRPr dirty="0"/>
          </a:p>
        </p:txBody>
      </p:sp>
      <p:sp>
        <p:nvSpPr>
          <p:cNvPr id="80" name="Shape 80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graphicFrame>
        <p:nvGraphicFramePr>
          <p:cNvPr id="81" name="Table 81"/>
          <p:cNvGraphicFramePr/>
          <p:nvPr>
            <p:extLst>
              <p:ext uri="{D42A27DB-BD31-4B8C-83A1-F6EECF244321}">
                <p14:modId xmlns:p14="http://schemas.microsoft.com/office/powerpoint/2010/main" val="3391407007"/>
              </p:ext>
            </p:extLst>
          </p:nvPr>
        </p:nvGraphicFramePr>
        <p:xfrm>
          <a:off x="1509372" y="2294266"/>
          <a:ext cx="6992937" cy="374914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992937"/>
              </a:tblGrid>
              <a:tr h="7319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/>
                      </a:pPr>
                      <a:r>
                        <a:rPr lang="en-US" dirty="0" smtClean="0"/>
                        <a:t>▶ </a:t>
                      </a:r>
                      <a:r>
                        <a:rPr lang="en-US" dirty="0" err="1" smtClean="0"/>
                        <a:t>Amélioration</a:t>
                      </a:r>
                      <a:r>
                        <a:rPr lang="en-US" dirty="0" smtClean="0"/>
                        <a:t> des infrastructures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sauvegarde</a:t>
                      </a:r>
                      <a:r>
                        <a:rPr lang="en-US" baseline="0" dirty="0" smtClean="0"/>
                        <a:t> et </a:t>
                      </a:r>
                      <a:r>
                        <a:rPr lang="en-US" baseline="0" dirty="0" err="1" smtClean="0"/>
                        <a:t>renforcement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ressources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humaines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 marL="45713" marR="45713" marT="45713" marB="45713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chemeClr val="accent1">
                        <a:alpha val="19999"/>
                      </a:schemeClr>
                    </a:solidFill>
                  </a:tcPr>
                </a:tc>
              </a:tr>
              <a:tr h="1004887"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 lang="en-US" dirty="0" smtClean="0"/>
                        <a:t>▶ </a:t>
                      </a:r>
                      <a:r>
                        <a:rPr lang="en-US" dirty="0" err="1" smtClean="0"/>
                        <a:t>Amélioration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politiques</a:t>
                      </a:r>
                      <a:r>
                        <a:rPr lang="en-US" baseline="0" dirty="0" smtClean="0"/>
                        <a:t> et </a:t>
                      </a:r>
                      <a:r>
                        <a:rPr lang="en-US" baseline="0" dirty="0" err="1" smtClean="0"/>
                        <a:t>stratégies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sauvegarde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dans</a:t>
                      </a:r>
                      <a:r>
                        <a:rPr lang="en-US" baseline="0" dirty="0" smtClean="0"/>
                        <a:t> les </a:t>
                      </a:r>
                      <a:r>
                        <a:rPr lang="en-US" baseline="0" dirty="0" err="1" smtClean="0"/>
                        <a:t>domaines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politiques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pertinents</a:t>
                      </a:r>
                      <a:r>
                        <a:rPr lang="en-US" dirty="0" smtClean="0"/>
                        <a:t> (culture, </a:t>
                      </a:r>
                      <a:r>
                        <a:rPr lang="en-US" dirty="0" err="1" smtClean="0"/>
                        <a:t>éducation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environnement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paix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sécurité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alimentaire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etc…</a:t>
                      </a:r>
                      <a:r>
                        <a:rPr lang="en-US" dirty="0" smtClean="0"/>
                        <a:t>). </a:t>
                      </a:r>
                      <a:endParaRPr lang="en-US" dirty="0"/>
                    </a:p>
                  </a:txBody>
                  <a:tcPr marL="45713" marR="45713" marT="45713" marB="45713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 dirty="0"/>
                        <a:t>▶ </a:t>
                      </a:r>
                      <a:r>
                        <a:rPr lang="fr-FR" dirty="0" smtClean="0"/>
                        <a:t>Existence d’inventaires élaborés en impliquant les communautés et de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méthodologies</a:t>
                      </a:r>
                      <a:r>
                        <a:rPr lang="fr-FR" baseline="0" dirty="0" smtClean="0"/>
                        <a:t> de sauvegarde.</a:t>
                      </a:r>
                      <a:endParaRPr dirty="0"/>
                    </a:p>
                  </a:txBody>
                  <a:tcPr marL="45713" marR="45713" marT="45713" marB="45713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chemeClr val="accent1">
                        <a:alpha val="19999"/>
                      </a:schemeClr>
                    </a:solidFill>
                  </a:tcPr>
                </a:tc>
              </a:tr>
              <a:tr h="1004887"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 dirty="0"/>
                        <a:t>▶ </a:t>
                      </a:r>
                      <a:r>
                        <a:rPr lang="fr-FR" dirty="0" smtClean="0"/>
                        <a:t>Participation effective</a:t>
                      </a:r>
                      <a:r>
                        <a:rPr lang="fr-FR" baseline="0" dirty="0" smtClean="0"/>
                        <a:t> dans les mécanismes de coopération internationale de la Convention. </a:t>
                      </a:r>
                      <a:endParaRPr dirty="0"/>
                    </a:p>
                  </a:txBody>
                  <a:tcPr marL="45713" marR="45713" marT="45713" marB="45713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9"/>
          <p:cNvSpPr txBox="1">
            <a:spLocks/>
          </p:cNvSpPr>
          <p:nvPr/>
        </p:nvSpPr>
        <p:spPr>
          <a:xfrm>
            <a:off x="2282824" y="417512"/>
            <a:ext cx="6480177" cy="492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AU" dirty="0" smtClean="0"/>
              <a:t>Mise en </a:t>
            </a:r>
            <a:r>
              <a:rPr lang="fr-FR" dirty="0" smtClean="0"/>
              <a:t>œuvre 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78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99386" cy="2154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lang="fr-FR" dirty="0" smtClean="0"/>
              <a:t>6</a:t>
            </a:r>
            <a:endParaRPr dirty="0"/>
          </a:p>
        </p:txBody>
      </p:sp>
      <p:sp>
        <p:nvSpPr>
          <p:cNvPr id="7" name="Shape 101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" r="1487"/>
          <a:stretch/>
        </p:blipFill>
        <p:spPr>
          <a:xfrm>
            <a:off x="271466" y="2155070"/>
            <a:ext cx="8629650" cy="287782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0" y="2784475"/>
            <a:ext cx="2667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728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330450" y="355600"/>
            <a:ext cx="6480175" cy="815975"/>
          </a:xfrm>
        </p:spPr>
        <p:txBody>
          <a:bodyPr/>
          <a:lstStyle/>
          <a:p>
            <a:r>
              <a:rPr lang="en-US" sz="5300">
                <a:latin typeface="Calibri" charset="0"/>
                <a:cs typeface="Arial" charset="0"/>
              </a:rPr>
              <a:t>Dialogue consultatif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873750" y="2343150"/>
            <a:ext cx="2500313" cy="1501775"/>
          </a:xfrm>
          <a:prstGeom prst="ellipse">
            <a:avLst/>
          </a:prstGeom>
          <a:solidFill>
            <a:srgbClr val="5CFAF8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 b="1" dirty="0" err="1"/>
              <a:t>Ministère</a:t>
            </a:r>
            <a:r>
              <a:rPr lang="en-US" sz="2400" b="1" dirty="0"/>
              <a:t> </a:t>
            </a:r>
            <a:r>
              <a:rPr lang="en-US" sz="2400" b="1" dirty="0" smtClean="0"/>
              <a:t>en charge</a:t>
            </a:r>
            <a:endParaRPr lang="en-US" sz="2400" b="1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488" y="2317750"/>
            <a:ext cx="2151062" cy="16351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 b="1" spc="30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ea typeface="+mn-ea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976563" y="4351338"/>
            <a:ext cx="2684462" cy="1708150"/>
          </a:xfrm>
          <a:prstGeom prst="ellipse">
            <a:avLst/>
          </a:prstGeom>
          <a:solidFill>
            <a:srgbClr val="5CFAF8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 b="1" smtClean="0">
              <a:ea typeface="+mn-ea"/>
            </a:endParaRPr>
          </a:p>
        </p:txBody>
      </p:sp>
      <p:sp>
        <p:nvSpPr>
          <p:cNvPr id="13" name="Left-Right Arrow 12"/>
          <p:cNvSpPr>
            <a:spLocks noChangeArrowheads="1"/>
          </p:cNvSpPr>
          <p:nvPr/>
        </p:nvSpPr>
        <p:spPr bwMode="auto">
          <a:xfrm>
            <a:off x="3113088" y="2819400"/>
            <a:ext cx="2413000" cy="484188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645150" y="3559175"/>
            <a:ext cx="1166813" cy="715963"/>
          </a:xfrm>
          <a:prstGeom prst="ellipse">
            <a:avLst/>
          </a:prstGeom>
          <a:solidFill>
            <a:srgbClr val="558ED5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 b="1" dirty="0" err="1">
                <a:solidFill>
                  <a:srgbClr val="5CFAF8"/>
                </a:solidFill>
              </a:rPr>
              <a:t>Société</a:t>
            </a:r>
            <a:r>
              <a:rPr lang="en-US" sz="1400" b="1" dirty="0">
                <a:solidFill>
                  <a:srgbClr val="5CFAF8"/>
                </a:solidFill>
              </a:rPr>
              <a:t> </a:t>
            </a:r>
            <a:r>
              <a:rPr lang="en-US" sz="1400" b="1" dirty="0" err="1">
                <a:solidFill>
                  <a:srgbClr val="5CFAF8"/>
                </a:solidFill>
              </a:rPr>
              <a:t>civile</a:t>
            </a:r>
            <a:endParaRPr lang="en-US" sz="1400" b="1" dirty="0">
              <a:solidFill>
                <a:srgbClr val="5CFAF8"/>
              </a:solidFill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326063" y="2035175"/>
            <a:ext cx="1485900" cy="696913"/>
          </a:xfrm>
          <a:prstGeom prst="ellipse">
            <a:avLst/>
          </a:prstGeom>
          <a:solidFill>
            <a:srgbClr val="558ED5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400" b="1" smtClean="0">
              <a:solidFill>
                <a:srgbClr val="00E216"/>
              </a:solidFill>
              <a:ea typeface="+mn-ea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358063" y="3532188"/>
            <a:ext cx="1219200" cy="696912"/>
          </a:xfrm>
          <a:prstGeom prst="ellipse">
            <a:avLst/>
          </a:prstGeom>
          <a:solidFill>
            <a:srgbClr val="558ED5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400" b="1" smtClean="0">
              <a:solidFill>
                <a:srgbClr val="00E216"/>
              </a:solidFill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324725" y="2046288"/>
            <a:ext cx="1285875" cy="685800"/>
          </a:xfrm>
          <a:prstGeom prst="ellipse">
            <a:avLst/>
          </a:prstGeom>
          <a:solidFill>
            <a:srgbClr val="558ED5"/>
          </a:solidFill>
          <a:ln w="9525">
            <a:solidFill>
              <a:srgbClr val="01DED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400" b="1" smtClean="0">
              <a:solidFill>
                <a:srgbClr val="00E216"/>
              </a:solidFill>
              <a:ea typeface="+mn-ea"/>
            </a:endParaRPr>
          </a:p>
        </p:txBody>
      </p:sp>
      <p:sp>
        <p:nvSpPr>
          <p:cNvPr id="17" name="Left-Right Arrow 16"/>
          <p:cNvSpPr>
            <a:spLocks noChangeArrowheads="1"/>
          </p:cNvSpPr>
          <p:nvPr/>
        </p:nvSpPr>
        <p:spPr bwMode="auto">
          <a:xfrm rot="-1622527">
            <a:off x="5691188" y="4538663"/>
            <a:ext cx="1479550" cy="484187"/>
          </a:xfrm>
          <a:prstGeom prst="leftRightArrow">
            <a:avLst>
              <a:gd name="adj1" fmla="val 50000"/>
              <a:gd name="adj2" fmla="val 49995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2" name="Left-Right Arrow 21"/>
          <p:cNvSpPr>
            <a:spLocks noChangeArrowheads="1"/>
          </p:cNvSpPr>
          <p:nvPr/>
        </p:nvSpPr>
        <p:spPr bwMode="auto">
          <a:xfrm rot="2559638">
            <a:off x="1506538" y="4421188"/>
            <a:ext cx="1450975" cy="484187"/>
          </a:xfrm>
          <a:prstGeom prst="leftRightArrow">
            <a:avLst>
              <a:gd name="adj1" fmla="val 50000"/>
              <a:gd name="adj2" fmla="val 50001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9469" name="ZoneTexte 1"/>
          <p:cNvSpPr txBox="1">
            <a:spLocks noChangeArrowheads="1"/>
          </p:cNvSpPr>
          <p:nvPr/>
        </p:nvSpPr>
        <p:spPr bwMode="auto">
          <a:xfrm>
            <a:off x="7527925" y="3771900"/>
            <a:ext cx="984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400" b="1" dirty="0">
                <a:solidFill>
                  <a:srgbClr val="5CFAF8"/>
                </a:solidFill>
              </a:rPr>
              <a:t>Détenteurs</a:t>
            </a:r>
          </a:p>
        </p:txBody>
      </p:sp>
      <p:sp>
        <p:nvSpPr>
          <p:cNvPr id="19470" name="ZoneTexte 13"/>
          <p:cNvSpPr txBox="1">
            <a:spLocks noChangeArrowheads="1"/>
          </p:cNvSpPr>
          <p:nvPr/>
        </p:nvSpPr>
        <p:spPr bwMode="auto">
          <a:xfrm>
            <a:off x="7496175" y="2259013"/>
            <a:ext cx="1016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400" b="1" dirty="0">
                <a:solidFill>
                  <a:srgbClr val="5CFAF8"/>
                </a:solidFill>
              </a:rPr>
              <a:t>Chercheurs</a:t>
            </a:r>
          </a:p>
        </p:txBody>
      </p:sp>
      <p:sp>
        <p:nvSpPr>
          <p:cNvPr id="19471" name="ZoneTexte 14"/>
          <p:cNvSpPr txBox="1">
            <a:spLocks noChangeArrowheads="1"/>
          </p:cNvSpPr>
          <p:nvPr/>
        </p:nvSpPr>
        <p:spPr bwMode="auto">
          <a:xfrm>
            <a:off x="5546725" y="2135188"/>
            <a:ext cx="1017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Autres ministères</a:t>
            </a:r>
          </a:p>
        </p:txBody>
      </p:sp>
      <p:sp>
        <p:nvSpPr>
          <p:cNvPr id="19472" name="ZoneTexte 22"/>
          <p:cNvSpPr txBox="1">
            <a:spLocks noChangeArrowheads="1"/>
          </p:cNvSpPr>
          <p:nvPr/>
        </p:nvSpPr>
        <p:spPr bwMode="auto">
          <a:xfrm>
            <a:off x="3306763" y="4711700"/>
            <a:ext cx="2024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400" b="1"/>
              <a:t>Facilitateurs/ experts conseillers</a:t>
            </a:r>
          </a:p>
        </p:txBody>
      </p:sp>
      <p:sp>
        <p:nvSpPr>
          <p:cNvPr id="19473" name="ZoneTexte 23"/>
          <p:cNvSpPr txBox="1">
            <a:spLocks noChangeArrowheads="1"/>
          </p:cNvSpPr>
          <p:nvPr/>
        </p:nvSpPr>
        <p:spPr bwMode="auto">
          <a:xfrm>
            <a:off x="815975" y="2514600"/>
            <a:ext cx="2024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400" b="1" dirty="0"/>
              <a:t>UNESCO</a:t>
            </a:r>
            <a:br>
              <a:rPr lang="en-US" sz="2400" b="1" dirty="0"/>
            </a:br>
            <a:r>
              <a:rPr lang="en-US" sz="2400" b="1" dirty="0" err="1"/>
              <a:t>Siège</a:t>
            </a:r>
            <a:r>
              <a:rPr lang="en-US" sz="2400" b="1" dirty="0"/>
              <a:t> + </a:t>
            </a:r>
            <a:r>
              <a:rPr lang="en-US" sz="2400" b="1" dirty="0" err="1"/>
              <a:t>bureaux</a:t>
            </a:r>
            <a:r>
              <a:rPr lang="en-US" sz="2400" b="1" dirty="0"/>
              <a:t> H-S</a:t>
            </a:r>
          </a:p>
        </p:txBody>
      </p:sp>
    </p:spTree>
    <p:extLst>
      <p:ext uri="{BB962C8B-B14F-4D97-AF65-F5344CB8AC3E}">
        <p14:creationId xmlns:p14="http://schemas.microsoft.com/office/powerpoint/2010/main" val="27352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2347913" y="536575"/>
            <a:ext cx="6480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5300" b="1">
                <a:latin typeface="Calibri" charset="0"/>
              </a:rPr>
              <a:t>Modalités combinées</a:t>
            </a:r>
            <a:endParaRPr lang="en-US" sz="5300" b="1">
              <a:latin typeface="Calibri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787775" y="1638300"/>
            <a:ext cx="2901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200"/>
              <a:t>Évaluation des besoins</a:t>
            </a:r>
          </a:p>
        </p:txBody>
      </p:sp>
      <p:sp>
        <p:nvSpPr>
          <p:cNvPr id="4" name="Down Arrow 3"/>
          <p:cNvSpPr>
            <a:spLocks noChangeArrowheads="1"/>
          </p:cNvSpPr>
          <p:nvPr/>
        </p:nvSpPr>
        <p:spPr bwMode="auto">
          <a:xfrm>
            <a:off x="4125913" y="2165350"/>
            <a:ext cx="484187" cy="5207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4956175" y="2151063"/>
            <a:ext cx="484188" cy="5207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5864225" y="2147888"/>
            <a:ext cx="485775" cy="5207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5CFAF8"/>
          </a:solidFill>
          <a:ln w="9525">
            <a:solidFill>
              <a:srgbClr val="01DED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fr-FR" smtClean="0">
              <a:solidFill>
                <a:srgbClr val="FFFFFF"/>
              </a:solidFill>
              <a:ea typeface="+mn-ea"/>
            </a:endParaRPr>
          </a:p>
        </p:txBody>
      </p:sp>
      <p:graphicFrame>
        <p:nvGraphicFramePr>
          <p:cNvPr id="9" name="Diagram 1"/>
          <p:cNvGraphicFramePr/>
          <p:nvPr>
            <p:extLst>
              <p:ext uri="{D42A27DB-BD31-4B8C-83A1-F6EECF244321}">
                <p14:modId xmlns:p14="http://schemas.microsoft.com/office/powerpoint/2010/main" val="423921739"/>
              </p:ext>
            </p:extLst>
          </p:nvPr>
        </p:nvGraphicFramePr>
        <p:xfrm>
          <a:off x="2347913" y="3046069"/>
          <a:ext cx="5512777" cy="361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4" name="TextBox 2"/>
          <p:cNvSpPr txBox="1">
            <a:spLocks noChangeArrowheads="1"/>
          </p:cNvSpPr>
          <p:nvPr/>
        </p:nvSpPr>
        <p:spPr bwMode="auto">
          <a:xfrm>
            <a:off x="3951891" y="3794125"/>
            <a:ext cx="271342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200" dirty="0"/>
              <a:t>Dialogue avec les </a:t>
            </a:r>
          </a:p>
          <a:p>
            <a:pPr algn="ctr"/>
            <a:r>
              <a:rPr lang="en-US" sz="2200" dirty="0" err="1"/>
              <a:t>p</a:t>
            </a:r>
            <a:r>
              <a:rPr lang="en-US" sz="2200" dirty="0" err="1" smtClean="0"/>
              <a:t>artenaires</a:t>
            </a:r>
            <a:r>
              <a:rPr lang="en-US" sz="2200" dirty="0" smtClean="0"/>
              <a:t> </a:t>
            </a:r>
            <a:r>
              <a:rPr lang="en-US" sz="2200" dirty="0" err="1" smtClean="0"/>
              <a:t>nationaux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477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815975"/>
          </a:xfrm>
        </p:spPr>
        <p:txBody>
          <a:bodyPr/>
          <a:lstStyle/>
          <a:p>
            <a:r>
              <a:rPr lang="en-GB" sz="4800" dirty="0" err="1" smtClean="0">
                <a:latin typeface="Calibri" charset="0"/>
                <a:cs typeface="Calibri" charset="0"/>
              </a:rPr>
              <a:t>Soutien</a:t>
            </a:r>
            <a:r>
              <a:rPr lang="en-GB" sz="4800" dirty="0" smtClean="0">
                <a:latin typeface="Calibri" charset="0"/>
                <a:cs typeface="Calibri" charset="0"/>
              </a:rPr>
              <a:t> aux </a:t>
            </a:r>
            <a:r>
              <a:rPr lang="en-GB" sz="4800" dirty="0" err="1" smtClean="0">
                <a:latin typeface="Calibri" charset="0"/>
                <a:cs typeface="Calibri" charset="0"/>
              </a:rPr>
              <a:t>politiques</a:t>
            </a:r>
            <a:r>
              <a:rPr lang="en-GB" sz="4800" dirty="0" smtClean="0">
                <a:latin typeface="Calibri" charset="0"/>
                <a:cs typeface="Calibri" charset="0"/>
              </a:rPr>
              <a:t> (1)</a:t>
            </a:r>
            <a:endParaRPr lang="fr-FR" sz="4800" dirty="0">
              <a:latin typeface="Calibri" charset="0"/>
              <a:cs typeface="Calibri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38084"/>
              </p:ext>
            </p:extLst>
          </p:nvPr>
        </p:nvGraphicFramePr>
        <p:xfrm>
          <a:off x="636588" y="1971675"/>
          <a:ext cx="8126412" cy="441960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3435350"/>
                <a:gridCol w="469106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QUOI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OÙ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Évaluation des besoins (comprenant le soutien aux politiques)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Albanie, Cap-Vert, Comores, Djibouti, Équateur, Égypte, Guinée-Bissau, Ha</a:t>
                      </a:r>
                      <a:r>
                        <a:rPr kumimoji="0" lang="fr-F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ï</a:t>
                      </a: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ti, Madagascar, Moldavie, Palestine, Sénégal, Sud-Soudan, Soudan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Intégration du PCI dans la politique culturelle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Belize, </a:t>
                      </a: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Équateur</a:t>
                      </a:r>
                      <a:r>
                        <a:rPr kumimoji="0" lang="en-GB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, Samoa, </a:t>
                      </a: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Sud-Soudan</a:t>
                      </a:r>
                      <a:r>
                        <a:rPr kumimoji="0" lang="en-GB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, Sri Lanka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Intégration du PCI dans la législation relative au patrimoine culturel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Angola (en cours), République dominicaine, Cap-Vert (en cours)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Loi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spécifique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pour la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sauvegarde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du PCI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Érythrée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adopté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), Palestine (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projet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), </a:t>
                      </a: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Tadjikistan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adopté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7" marB="4571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15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82825" y="457200"/>
            <a:ext cx="6480175" cy="815975"/>
          </a:xfrm>
        </p:spPr>
        <p:txBody>
          <a:bodyPr/>
          <a:lstStyle/>
          <a:p>
            <a:r>
              <a:rPr lang="en-GB" sz="4800" dirty="0" err="1">
                <a:latin typeface="Calibri" charset="0"/>
                <a:cs typeface="Calibri" charset="0"/>
              </a:rPr>
              <a:t>Soutien</a:t>
            </a:r>
            <a:r>
              <a:rPr lang="en-GB" sz="4800" dirty="0">
                <a:latin typeface="Calibri" charset="0"/>
                <a:cs typeface="Calibri" charset="0"/>
              </a:rPr>
              <a:t> aux </a:t>
            </a:r>
            <a:r>
              <a:rPr lang="en-GB" sz="4800" dirty="0" err="1">
                <a:latin typeface="Calibri" charset="0"/>
                <a:cs typeface="Calibri" charset="0"/>
              </a:rPr>
              <a:t>politiques</a:t>
            </a:r>
            <a:r>
              <a:rPr lang="en-GB" sz="4800" dirty="0">
                <a:latin typeface="Calibri" charset="0"/>
                <a:cs typeface="Calibri" charset="0"/>
              </a:rPr>
              <a:t> (1)</a:t>
            </a:r>
            <a:endParaRPr lang="fr-FR" sz="4800" dirty="0">
              <a:latin typeface="Calibri" charset="0"/>
              <a:cs typeface="Calibri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224573"/>
              </p:ext>
            </p:extLst>
          </p:nvPr>
        </p:nvGraphicFramePr>
        <p:xfrm>
          <a:off x="636588" y="1836738"/>
          <a:ext cx="8126412" cy="3722688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3898900"/>
                <a:gridCol w="4227512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QUOI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OÙ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Plans d’action pour la sauvegarde du PCI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Cuba, Jama</a:t>
                      </a:r>
                      <a:r>
                        <a:rPr kumimoji="0" lang="fr-FR" altLang="zh-CN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ïque</a:t>
                      </a: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GB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Botswana, Lesotho, Malawi, Namibie, Swaziland, Zambie et Zimbabwe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05" marB="45705" horzOverflow="overflow"/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Mise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en place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d’institutions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nationales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pour la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sauvegarde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du PCI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Comores, République dominicaine, </a:t>
                      </a:r>
                      <a:r>
                        <a:rPr kumimoji="0" lang="fr-F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Mauritanie, Maroc, </a:t>
                      </a: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Birmanie, </a:t>
                      </a:r>
                      <a:r>
                        <a:rPr kumimoji="0" lang="fr-F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Sao Tomé-et-Principe</a:t>
                      </a: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, Tunisie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Analyse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des </a:t>
                      </a:r>
                      <a:r>
                        <a:rPr kumimoji="0" lang="en-US" altLang="zh-CN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institutions </a:t>
                      </a:r>
                      <a:r>
                        <a:rPr kumimoji="0" lang="en-US" altLang="zh-CN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nationales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 </a:t>
                      </a:r>
                      <a:r>
                        <a:rPr kumimoji="0" lang="en-US" altLang="zh-CN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sauvegarde</a:t>
                      </a:r>
                      <a:r>
                        <a:rPr kumimoji="0" lang="en-US" altLang="zh-CN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du 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PCI </a:t>
                      </a:r>
                      <a:r>
                        <a:rPr kumimoji="0" lang="en-US" altLang="zh-CN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existantes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Érythrée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Kirghizstan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Tadjikistan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et </a:t>
                      </a:r>
                      <a:r>
                        <a:rPr kumimoji="0" lang="en-GB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Ouzbékistan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35" marR="91435" marT="45716" marB="4571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59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406400" y="6338887"/>
            <a:ext cx="127000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2282824" y="417512"/>
            <a:ext cx="6480177" cy="139722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fr-FR" dirty="0" smtClean="0"/>
              <a:t>Surveillance et évaluation du programme de renforcement </a:t>
            </a:r>
            <a:br>
              <a:rPr lang="fr-FR" dirty="0" smtClean="0"/>
            </a:br>
            <a:r>
              <a:rPr lang="fr-FR" dirty="0" smtClean="0"/>
              <a:t>des capacités jusqu’à ce jour</a:t>
            </a:r>
            <a:endParaRPr dirty="0"/>
          </a:p>
        </p:txBody>
      </p:sp>
      <p:sp>
        <p:nvSpPr>
          <p:cNvPr id="63" name="Shape 63"/>
          <p:cNvSpPr/>
          <p:nvPr/>
        </p:nvSpPr>
        <p:spPr>
          <a:xfrm>
            <a:off x="406400" y="6689725"/>
            <a:ext cx="16764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00"/>
            </a:lvl1pPr>
          </a:lstStyle>
          <a:p>
            <a:r>
              <a:t>© All Rights Reserved: UNESCO/ ICH</a:t>
            </a:r>
          </a:p>
        </p:txBody>
      </p:sp>
      <p:sp>
        <p:nvSpPr>
          <p:cNvPr id="64" name="Shape 64"/>
          <p:cNvSpPr/>
          <p:nvPr/>
        </p:nvSpPr>
        <p:spPr>
          <a:xfrm>
            <a:off x="2282825" y="2133639"/>
            <a:ext cx="5932707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 smtClean="0"/>
              <a:t>R</a:t>
            </a:r>
            <a:r>
              <a:rPr lang="fr-FR" dirty="0" smtClean="0"/>
              <a:t>apports aux organes directeurs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 smtClean="0"/>
              <a:t>R</a:t>
            </a:r>
            <a:r>
              <a:rPr lang="fr-FR" dirty="0" smtClean="0"/>
              <a:t>apports internes réguliers de l’</a:t>
            </a:r>
            <a:r>
              <a:rPr dirty="0" smtClean="0"/>
              <a:t>UNESCO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 smtClean="0"/>
              <a:t>R</a:t>
            </a:r>
            <a:r>
              <a:rPr lang="fr-FR" dirty="0" smtClean="0"/>
              <a:t>apports aux donateurs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lang="fr-FR" dirty="0" smtClean="0"/>
              <a:t>Rapports des facilitateurs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 smtClean="0"/>
              <a:t>R</a:t>
            </a:r>
            <a:r>
              <a:rPr lang="fr-FR" dirty="0" smtClean="0"/>
              <a:t>éunions d’examen régionales</a:t>
            </a:r>
            <a:endParaRPr dirty="0"/>
          </a:p>
        </p:txBody>
      </p:sp>
      <p:sp>
        <p:nvSpPr>
          <p:cNvPr id="65" name="Shape 65"/>
          <p:cNvSpPr/>
          <p:nvPr/>
        </p:nvSpPr>
        <p:spPr>
          <a:xfrm>
            <a:off x="5218060" y="4667250"/>
            <a:ext cx="3433815" cy="517525"/>
          </a:xfrm>
          <a:prstGeom prst="rightArrow">
            <a:avLst>
              <a:gd name="adj1" fmla="val 50000"/>
              <a:gd name="adj2" fmla="val 50006"/>
            </a:avLst>
          </a:prstGeom>
          <a:gradFill>
            <a:gsLst>
              <a:gs pos="0">
                <a:srgbClr val="7BFFFF"/>
              </a:gs>
              <a:gs pos="100000">
                <a:srgbClr val="00FEFA"/>
              </a:gs>
            </a:gsLst>
            <a:lin ang="5400000"/>
          </a:gradFill>
          <a:ln>
            <a:solidFill>
              <a:srgbClr val="01DEDB"/>
            </a:solidFill>
          </a:ln>
          <a:effectLst>
            <a:outerShdw blurRad="38100" dist="23000" dir="5400000" rotWithShape="0">
              <a:srgbClr val="00000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594002" y="4007727"/>
            <a:ext cx="2128213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000" b="1"/>
            </a:lvl1pPr>
          </a:lstStyle>
          <a:p>
            <a:r>
              <a:rPr lang="fr-FR" sz="1800" dirty="0" smtClean="0"/>
              <a:t>Vers u</a:t>
            </a:r>
            <a:r>
              <a:rPr sz="1800" dirty="0" smtClean="0"/>
              <a:t>n </a:t>
            </a:r>
            <a:r>
              <a:rPr lang="fr-FR" sz="1800" dirty="0"/>
              <a:t>cadre global de résultats </a:t>
            </a:r>
            <a:endParaRPr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5275381" y="5283888"/>
            <a:ext cx="355912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Mécanisme de suivi et d’évaluation du programme de renforcement des </a:t>
            </a:r>
            <a:r>
              <a:rPr lang="en-US" b="1" dirty="0" err="1" smtClean="0"/>
              <a:t>capacités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422" y="417512"/>
            <a:ext cx="1533378" cy="98925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Picture 16" descr="U:\CIH\ITH\Convention-Emblem\LOGO\unesco_logo_en+fr (GIF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4273"/>
            <a:ext cx="15716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yout_blue_empty_20130531">
  <a:themeElements>
    <a:clrScheme name="layout_blue_empty_2013053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DEDB"/>
      </a:accent1>
      <a:accent2>
        <a:srgbClr val="00D21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yout_blue_empty_20130531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layout_blue_empty_201305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_blue_empty_20130531">
  <a:themeElements>
    <a:clrScheme name="layout_blue_empty_2013053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DEDB"/>
      </a:accent1>
      <a:accent2>
        <a:srgbClr val="00D21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yout_blue_empty_20130531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layout_blue_empty_201305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1426</Words>
  <Application>Microsoft Macintosh PowerPoint</Application>
  <PresentationFormat>On-screen Show (4:3)</PresentationFormat>
  <Paragraphs>169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layout_blue_empty_20130531</vt:lpstr>
      <vt:lpstr>Mise en œuvre du programme  au niveau national</vt:lpstr>
      <vt:lpstr>Objectifs</vt:lpstr>
      <vt:lpstr>Résultats attendus</vt:lpstr>
      <vt:lpstr>PowerPoint Presentation</vt:lpstr>
      <vt:lpstr>Dialogue consultatif</vt:lpstr>
      <vt:lpstr>PowerPoint Presentation</vt:lpstr>
      <vt:lpstr>Soutien aux politiques (1)</vt:lpstr>
      <vt:lpstr>Soutien aux politiques (1)</vt:lpstr>
      <vt:lpstr>Surveillance et évaluation du programme de renforcement  des capacités jusqu’à ce jour</vt:lpstr>
      <vt:lpstr>Quelques récentes évaluations réalisées par l’UNESCO</vt:lpstr>
      <vt:lpstr>Projet PALOP (1) </vt:lpstr>
      <vt:lpstr>PowerPoint Presentation</vt:lpstr>
      <vt:lpstr>PowerPoint Presentation</vt:lpstr>
      <vt:lpstr>PowerPoint Presentation</vt:lpstr>
      <vt:lpstr>Asie centrale (1)</vt:lpstr>
      <vt:lpstr>PowerPoint Presentation</vt:lpstr>
      <vt:lpstr>Facilitateurs: Analyse de rapports des ateliers</vt:lpstr>
      <vt:lpstr>Étude de suivi pilote </vt:lpstr>
      <vt:lpstr>Avantages</vt:lpstr>
      <vt:lpstr>Défis</vt:lpstr>
      <vt:lpstr>Besoins/Lacunes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implementation at the national level</dc:title>
  <cp:lastModifiedBy>J HOPKINS</cp:lastModifiedBy>
  <cp:revision>246</cp:revision>
  <dcterms:modified xsi:type="dcterms:W3CDTF">2017-03-07T06:43:59Z</dcterms:modified>
</cp:coreProperties>
</file>