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60" r:id="rId3"/>
    <p:sldId id="261" r:id="rId4"/>
    <p:sldId id="262" r:id="rId5"/>
    <p:sldId id="263" r:id="rId6"/>
    <p:sldId id="264" r:id="rId7"/>
    <p:sldId id="285" r:id="rId8"/>
    <p:sldId id="282" r:id="rId9"/>
    <p:sldId id="269" r:id="rId10"/>
    <p:sldId id="270" r:id="rId11"/>
    <p:sldId id="271" r:id="rId12"/>
    <p:sldId id="272" r:id="rId13"/>
    <p:sldId id="273" r:id="rId14"/>
    <p:sldId id="274" r:id="rId15"/>
    <p:sldId id="283" r:id="rId16"/>
    <p:sldId id="287" r:id="rId17"/>
    <p:sldId id="277" r:id="rId18"/>
    <p:sldId id="278" r:id="rId19"/>
    <p:sldId id="280" r:id="rId20"/>
    <p:sldId id="281" r:id="rId21"/>
    <p:sldId id="288" r:id="rId22"/>
    <p:sldId id="289" r:id="rId23"/>
    <p:sldId id="290" r:id="rId24"/>
    <p:sldId id="291" r:id="rId25"/>
    <p:sldId id="293" r:id="rId26"/>
    <p:sldId id="294" r:id="rId27"/>
    <p:sldId id="296" r:id="rId28"/>
    <p:sldId id="297" r:id="rId29"/>
    <p:sldId id="314" r:id="rId30"/>
    <p:sldId id="315" r:id="rId31"/>
    <p:sldId id="316" r:id="rId32"/>
    <p:sldId id="317" r:id="rId33"/>
    <p:sldId id="318" r:id="rId34"/>
    <p:sldId id="304" r:id="rId35"/>
    <p:sldId id="305" r:id="rId36"/>
    <p:sldId id="306" r:id="rId37"/>
    <p:sldId id="320" r:id="rId38"/>
    <p:sldId id="308" r:id="rId39"/>
    <p:sldId id="321" r:id="rId40"/>
    <p:sldId id="326" r:id="rId41"/>
    <p:sldId id="322" r:id="rId42"/>
    <p:sldId id="323" r:id="rId43"/>
    <p:sldId id="324" r:id="rId44"/>
    <p:sldId id="328" r:id="rId45"/>
  </p:sldIdLst>
  <p:sldSz cx="9144000" cy="6858000" type="screen4x3"/>
  <p:notesSz cx="10234613" cy="70993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6" autoAdjust="0"/>
    <p:restoredTop sz="94660"/>
  </p:normalViewPr>
  <p:slideViewPr>
    <p:cSldViewPr>
      <p:cViewPr>
        <p:scale>
          <a:sx n="70" d="100"/>
          <a:sy n="70" d="100"/>
        </p:scale>
        <p:origin x="-1074" y="-7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5475" cy="354013"/>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 name="日期占位符 2"/>
          <p:cNvSpPr>
            <a:spLocks noGrp="1"/>
          </p:cNvSpPr>
          <p:nvPr>
            <p:ph type="dt" sz="quarter" idx="1"/>
          </p:nvPr>
        </p:nvSpPr>
        <p:spPr>
          <a:xfrm>
            <a:off x="5797550" y="0"/>
            <a:ext cx="4435475" cy="3540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596DF1F-4A37-4E1C-BCD2-BA070CD2A4E3}" type="datetimeFigureOut">
              <a:rPr lang="zh-CN" altLang="fr-FR"/>
              <a:pPr/>
              <a:t>2015/7/13</a:t>
            </a:fld>
            <a:endParaRPr lang="zh-CN" altLang="en-US"/>
          </a:p>
        </p:txBody>
      </p:sp>
      <p:sp>
        <p:nvSpPr>
          <p:cNvPr id="4" name="页脚占位符 3"/>
          <p:cNvSpPr>
            <a:spLocks noGrp="1"/>
          </p:cNvSpPr>
          <p:nvPr>
            <p:ph type="ftr" sz="quarter" idx="2"/>
          </p:nvPr>
        </p:nvSpPr>
        <p:spPr>
          <a:xfrm>
            <a:off x="0" y="6743700"/>
            <a:ext cx="4435475" cy="354013"/>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zh-CN" altLang="en-US"/>
          </a:p>
        </p:txBody>
      </p:sp>
      <p:sp>
        <p:nvSpPr>
          <p:cNvPr id="5" name="灯片编号占位符 4"/>
          <p:cNvSpPr>
            <a:spLocks noGrp="1"/>
          </p:cNvSpPr>
          <p:nvPr>
            <p:ph type="sldNum" sz="quarter" idx="3"/>
          </p:nvPr>
        </p:nvSpPr>
        <p:spPr>
          <a:xfrm>
            <a:off x="5797550" y="6743700"/>
            <a:ext cx="4435475" cy="3540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7A8F3D-5836-4180-B0E3-89F5169DC814}" type="slidenum">
              <a:rPr lang="zh-CN" altLang="en-US"/>
              <a:pPr/>
              <a:t>‹#›</a:t>
            </a:fld>
            <a:endParaRPr lang="zh-CN" altLang="en-US"/>
          </a:p>
        </p:txBody>
      </p:sp>
    </p:spTree>
    <p:extLst>
      <p:ext uri="{BB962C8B-B14F-4D97-AF65-F5344CB8AC3E}">
        <p14:creationId xmlns:p14="http://schemas.microsoft.com/office/powerpoint/2010/main" val="206846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5475" cy="355600"/>
          </a:xfrm>
          <a:prstGeom prst="rect">
            <a:avLst/>
          </a:prstGeom>
        </p:spPr>
        <p:txBody>
          <a:bodyPr vert="horz" wrap="square" lIns="99048" tIns="49524" rIns="99048" bIns="49524" numCol="1" anchor="t" anchorCtr="0" compatLnSpc="1">
            <a:prstTxWarp prst="textNoShape">
              <a:avLst/>
            </a:prstTxWarp>
          </a:bodyPr>
          <a:lstStyle>
            <a:lvl1pPr>
              <a:defRPr sz="1300"/>
            </a:lvl1pPr>
          </a:lstStyle>
          <a:p>
            <a:endParaRPr lang="zh-CN" altLang="en-US"/>
          </a:p>
        </p:txBody>
      </p:sp>
      <p:sp>
        <p:nvSpPr>
          <p:cNvPr id="3" name="日期占位符 2"/>
          <p:cNvSpPr>
            <a:spLocks noGrp="1"/>
          </p:cNvSpPr>
          <p:nvPr>
            <p:ph type="dt" idx="1"/>
          </p:nvPr>
        </p:nvSpPr>
        <p:spPr>
          <a:xfrm>
            <a:off x="5797550" y="0"/>
            <a:ext cx="4435475" cy="355600"/>
          </a:xfrm>
          <a:prstGeom prst="rect">
            <a:avLst/>
          </a:prstGeom>
        </p:spPr>
        <p:txBody>
          <a:bodyPr vert="horz" wrap="square" lIns="99048" tIns="49524" rIns="99048" bIns="49524" numCol="1" anchor="t" anchorCtr="0" compatLnSpc="1">
            <a:prstTxWarp prst="textNoShape">
              <a:avLst/>
            </a:prstTxWarp>
          </a:bodyPr>
          <a:lstStyle>
            <a:lvl1pPr algn="r">
              <a:defRPr sz="1300"/>
            </a:lvl1pPr>
          </a:lstStyle>
          <a:p>
            <a:fld id="{C8C39BCC-1D08-4653-87F6-95B8A95D4D46}" type="datetimeFigureOut">
              <a:rPr lang="zh-CN" altLang="fr-FR"/>
              <a:pPr/>
              <a:t>2015/7/13</a:t>
            </a:fld>
            <a:endParaRPr lang="zh-CN" altLang="en-US"/>
          </a:p>
        </p:txBody>
      </p:sp>
      <p:sp>
        <p:nvSpPr>
          <p:cNvPr id="4" name="幻灯片图像占位符 3"/>
          <p:cNvSpPr>
            <a:spLocks noGrp="1" noRot="1" noChangeAspect="1"/>
          </p:cNvSpPr>
          <p:nvPr>
            <p:ph type="sldImg" idx="2"/>
          </p:nvPr>
        </p:nvSpPr>
        <p:spPr>
          <a:xfrm>
            <a:off x="3343275" y="533400"/>
            <a:ext cx="3548063" cy="2660650"/>
          </a:xfrm>
          <a:prstGeom prst="rect">
            <a:avLst/>
          </a:prstGeom>
          <a:noFill/>
          <a:ln w="12700">
            <a:solidFill>
              <a:prstClr val="black"/>
            </a:solidFill>
          </a:ln>
        </p:spPr>
        <p:txBody>
          <a:bodyPr vert="horz" lIns="99048" tIns="49524" rIns="99048" bIns="49524" rtlCol="0" anchor="ctr"/>
          <a:lstStyle/>
          <a:p>
            <a:pPr lvl="0"/>
            <a:endParaRPr lang="zh-CN" altLang="en-US" noProof="0" smtClean="0"/>
          </a:p>
        </p:txBody>
      </p:sp>
      <p:sp>
        <p:nvSpPr>
          <p:cNvPr id="5" name="备注占位符 4"/>
          <p:cNvSpPr>
            <a:spLocks noGrp="1"/>
          </p:cNvSpPr>
          <p:nvPr>
            <p:ph type="body" sz="quarter" idx="3"/>
          </p:nvPr>
        </p:nvSpPr>
        <p:spPr>
          <a:xfrm>
            <a:off x="1023938" y="3371850"/>
            <a:ext cx="8186737" cy="3195638"/>
          </a:xfrm>
          <a:prstGeom prst="rect">
            <a:avLst/>
          </a:prstGeom>
        </p:spPr>
        <p:txBody>
          <a:bodyPr vert="horz" wrap="square" lIns="99048" tIns="49524" rIns="99048" bIns="49524"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6743700"/>
            <a:ext cx="4435475" cy="354013"/>
          </a:xfrm>
          <a:prstGeom prst="rect">
            <a:avLst/>
          </a:prstGeom>
        </p:spPr>
        <p:txBody>
          <a:bodyPr vert="horz" wrap="square" lIns="99048" tIns="49524" rIns="99048" bIns="49524" numCol="1" anchor="b" anchorCtr="0" compatLnSpc="1">
            <a:prstTxWarp prst="textNoShape">
              <a:avLst/>
            </a:prstTxWarp>
          </a:bodyPr>
          <a:lstStyle>
            <a:lvl1pPr>
              <a:defRPr sz="1300"/>
            </a:lvl1pPr>
          </a:lstStyle>
          <a:p>
            <a:endParaRPr lang="zh-CN" altLang="en-US"/>
          </a:p>
        </p:txBody>
      </p:sp>
      <p:sp>
        <p:nvSpPr>
          <p:cNvPr id="7" name="灯片编号占位符 6"/>
          <p:cNvSpPr>
            <a:spLocks noGrp="1"/>
          </p:cNvSpPr>
          <p:nvPr>
            <p:ph type="sldNum" sz="quarter" idx="5"/>
          </p:nvPr>
        </p:nvSpPr>
        <p:spPr>
          <a:xfrm>
            <a:off x="5797550" y="6743700"/>
            <a:ext cx="4435475" cy="354013"/>
          </a:xfrm>
          <a:prstGeom prst="rect">
            <a:avLst/>
          </a:prstGeom>
        </p:spPr>
        <p:txBody>
          <a:bodyPr vert="horz" wrap="square" lIns="99048" tIns="49524" rIns="99048" bIns="49524" numCol="1" anchor="b" anchorCtr="0" compatLnSpc="1">
            <a:prstTxWarp prst="textNoShape">
              <a:avLst/>
            </a:prstTxWarp>
          </a:bodyPr>
          <a:lstStyle>
            <a:lvl1pPr algn="r">
              <a:defRPr sz="1300"/>
            </a:lvl1pPr>
          </a:lstStyle>
          <a:p>
            <a:fld id="{2C0E5974-52A5-4D6A-A1CF-4216261C992B}" type="slidenum">
              <a:rPr lang="zh-CN" altLang="en-US"/>
              <a:pPr/>
              <a:t>‹#›</a:t>
            </a:fld>
            <a:endParaRPr lang="zh-CN" altLang="en-US"/>
          </a:p>
        </p:txBody>
      </p:sp>
    </p:spTree>
    <p:extLst>
      <p:ext uri="{BB962C8B-B14F-4D97-AF65-F5344CB8AC3E}">
        <p14:creationId xmlns:p14="http://schemas.microsoft.com/office/powerpoint/2010/main" val="4289765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A68FAE3-E354-44A3-8264-512806AF2489}" type="slidenum">
              <a:rPr lang="zh-CN" altLang="en-US"/>
              <a:pPr eaLnBrk="1" hangingPunct="1"/>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463A7D2-97C3-4554-9B0C-09629C31872D}" type="slidenum">
              <a:rPr lang="zh-CN" altLang="en-US"/>
              <a:pPr eaLnBrk="1" hangingPunct="1"/>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CFE62A9-B0A0-4E5D-9FE7-F54A41E4EBBD}" type="slidenum">
              <a:rPr lang="zh-CN" altLang="en-US"/>
              <a:pPr eaLnBrk="1" hangingPunct="1"/>
              <a:t>42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亚太新标.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150" y="71438"/>
            <a:ext cx="28162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fld id="{346C9C76-634D-4C6B-9163-1EEB4635A6CA}" type="datetimeFigureOut">
              <a:rPr lang="zh-CN" altLang="fr-FR"/>
              <a:pPr/>
              <a:t>2015/7/13</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66A6BD67-8D5F-43EF-AEF0-FA7CBBF2F1FC}" type="slidenum">
              <a:rPr lang="zh-CN" altLang="en-US"/>
              <a:pPr/>
              <a:t>‹#›</a:t>
            </a:fld>
            <a:endParaRPr lang="zh-CN" altLang="en-US"/>
          </a:p>
        </p:txBody>
      </p:sp>
    </p:spTree>
    <p:extLst>
      <p:ext uri="{BB962C8B-B14F-4D97-AF65-F5344CB8AC3E}">
        <p14:creationId xmlns:p14="http://schemas.microsoft.com/office/powerpoint/2010/main" val="164324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D4180C2C-DE01-4DE9-A460-503950C79A2F}" type="datetimeFigureOut">
              <a:rPr lang="zh-CN" altLang="fr-FR"/>
              <a:pPr/>
              <a:t>2015/7/13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ECF6FE8-E3B3-4A3A-BE77-BD3716CAB4C4}" type="slidenum">
              <a:rPr lang="zh-CN" altLang="en-US"/>
              <a:pPr/>
              <a:t>‹#›</a:t>
            </a:fld>
            <a:endParaRPr lang="zh-CN" altLang="en-US"/>
          </a:p>
        </p:txBody>
      </p:sp>
    </p:spTree>
    <p:extLst>
      <p:ext uri="{BB962C8B-B14F-4D97-AF65-F5344CB8AC3E}">
        <p14:creationId xmlns:p14="http://schemas.microsoft.com/office/powerpoint/2010/main" val="168730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6430650F-609F-4CE4-A024-AF49CAB31DA2}" type="datetimeFigureOut">
              <a:rPr lang="zh-CN" altLang="fr-FR"/>
              <a:pPr/>
              <a:t>2015/7/13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873882F-C2D3-4496-8F55-B68873192016}" type="slidenum">
              <a:rPr lang="zh-CN" altLang="en-US"/>
              <a:pPr/>
              <a:t>‹#›</a:t>
            </a:fld>
            <a:endParaRPr lang="zh-CN" altLang="en-US"/>
          </a:p>
        </p:txBody>
      </p:sp>
    </p:spTree>
    <p:extLst>
      <p:ext uri="{BB962C8B-B14F-4D97-AF65-F5344CB8AC3E}">
        <p14:creationId xmlns:p14="http://schemas.microsoft.com/office/powerpoint/2010/main" val="122570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6E76DD0-1CDF-45A8-9E75-CAAE0D2C335F}" type="datetimeFigureOut">
              <a:rPr lang="zh-CN" altLang="fr-FR"/>
              <a:pPr/>
              <a:t>2015/7/13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FBBFC7D-B8D2-44A0-959D-A969A1CB71EC}" type="slidenum">
              <a:rPr lang="zh-CN" altLang="en-US"/>
              <a:pPr/>
              <a:t>‹#›</a:t>
            </a:fld>
            <a:endParaRPr lang="zh-CN" altLang="en-US"/>
          </a:p>
        </p:txBody>
      </p:sp>
    </p:spTree>
    <p:extLst>
      <p:ext uri="{BB962C8B-B14F-4D97-AF65-F5344CB8AC3E}">
        <p14:creationId xmlns:p14="http://schemas.microsoft.com/office/powerpoint/2010/main" val="317093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54A3589C-104E-44C6-9418-F20D6EFD3EB9}" type="datetimeFigureOut">
              <a:rPr lang="zh-CN" altLang="fr-FR"/>
              <a:pPr/>
              <a:t>2015/7/13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13D232A-173F-4CC4-A49B-7E95A81CFBCB}" type="slidenum">
              <a:rPr lang="zh-CN" altLang="en-US"/>
              <a:pPr/>
              <a:t>‹#›</a:t>
            </a:fld>
            <a:endParaRPr lang="zh-CN" altLang="en-US"/>
          </a:p>
        </p:txBody>
      </p:sp>
    </p:spTree>
    <p:extLst>
      <p:ext uri="{BB962C8B-B14F-4D97-AF65-F5344CB8AC3E}">
        <p14:creationId xmlns:p14="http://schemas.microsoft.com/office/powerpoint/2010/main" val="79839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41CAA756-6681-4135-9AA8-E824B77D5379}" type="datetimeFigureOut">
              <a:rPr lang="zh-CN" altLang="fr-FR"/>
              <a:pPr/>
              <a:t>2015/7/13</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5423992-6FFD-49FE-A2C9-0D61E1643E25}" type="slidenum">
              <a:rPr lang="zh-CN" altLang="en-US"/>
              <a:pPr/>
              <a:t>‹#›</a:t>
            </a:fld>
            <a:endParaRPr lang="zh-CN" altLang="en-US"/>
          </a:p>
        </p:txBody>
      </p:sp>
    </p:spTree>
    <p:extLst>
      <p:ext uri="{BB962C8B-B14F-4D97-AF65-F5344CB8AC3E}">
        <p14:creationId xmlns:p14="http://schemas.microsoft.com/office/powerpoint/2010/main" val="337651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33131BEA-B0D9-44A7-A9FF-F9FB3509B99B}" type="datetimeFigureOut">
              <a:rPr lang="zh-CN" altLang="fr-FR"/>
              <a:pPr/>
              <a:t>2015/7/13</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C077C3D5-B7E0-4F52-BFC9-82B9B4C964F7}" type="slidenum">
              <a:rPr lang="zh-CN" altLang="en-US"/>
              <a:pPr/>
              <a:t>‹#›</a:t>
            </a:fld>
            <a:endParaRPr lang="zh-CN" altLang="en-US"/>
          </a:p>
        </p:txBody>
      </p:sp>
    </p:spTree>
    <p:extLst>
      <p:ext uri="{BB962C8B-B14F-4D97-AF65-F5344CB8AC3E}">
        <p14:creationId xmlns:p14="http://schemas.microsoft.com/office/powerpoint/2010/main" val="265849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E1D0E281-C809-43AC-95E2-49466B8A93C3}" type="datetimeFigureOut">
              <a:rPr lang="zh-CN" altLang="fr-FR"/>
              <a:pPr/>
              <a:t>2015/7/13</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07652603-BBBB-4CFC-8709-4AFF2E2A2633}" type="slidenum">
              <a:rPr lang="zh-CN" altLang="en-US"/>
              <a:pPr/>
              <a:t>‹#›</a:t>
            </a:fld>
            <a:endParaRPr lang="zh-CN" altLang="en-US"/>
          </a:p>
        </p:txBody>
      </p:sp>
    </p:spTree>
    <p:extLst>
      <p:ext uri="{BB962C8B-B14F-4D97-AF65-F5344CB8AC3E}">
        <p14:creationId xmlns:p14="http://schemas.microsoft.com/office/powerpoint/2010/main" val="124060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18D5B0BD-0F15-464B-A7B2-C938E50497F1}" type="datetimeFigureOut">
              <a:rPr lang="zh-CN" altLang="fr-FR"/>
              <a:pPr/>
              <a:t>2015/7/13</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4B3401C-C24A-4729-BE0E-2FCE61E8329E}" type="slidenum">
              <a:rPr lang="zh-CN" altLang="en-US"/>
              <a:pPr/>
              <a:t>‹#›</a:t>
            </a:fld>
            <a:endParaRPr lang="zh-CN" altLang="en-US"/>
          </a:p>
        </p:txBody>
      </p:sp>
    </p:spTree>
    <p:extLst>
      <p:ext uri="{BB962C8B-B14F-4D97-AF65-F5344CB8AC3E}">
        <p14:creationId xmlns:p14="http://schemas.microsoft.com/office/powerpoint/2010/main" val="334453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FCEC8773-965B-43E9-B186-DC770F8B0821}" type="datetimeFigureOut">
              <a:rPr lang="zh-CN" altLang="fr-FR"/>
              <a:pPr/>
              <a:t>2015/7/13</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D334D3A7-66A0-45A0-B187-06BA3C5EC2B3}" type="slidenum">
              <a:rPr lang="zh-CN" altLang="en-US"/>
              <a:pPr/>
              <a:t>‹#›</a:t>
            </a:fld>
            <a:endParaRPr lang="zh-CN" altLang="en-US"/>
          </a:p>
        </p:txBody>
      </p:sp>
    </p:spTree>
    <p:extLst>
      <p:ext uri="{BB962C8B-B14F-4D97-AF65-F5344CB8AC3E}">
        <p14:creationId xmlns:p14="http://schemas.microsoft.com/office/powerpoint/2010/main" val="62772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BA3D5623-E729-4071-8735-1EDC95A67337}" type="datetimeFigureOut">
              <a:rPr lang="zh-CN" altLang="fr-FR"/>
              <a:pPr/>
              <a:t>2015/7/13</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BE3A005F-A214-45C7-99E6-967B942EB3E3}" type="slidenum">
              <a:rPr lang="zh-CN" altLang="en-US"/>
              <a:pPr/>
              <a:t>‹#›</a:t>
            </a:fld>
            <a:endParaRPr lang="zh-CN" altLang="en-US"/>
          </a:p>
        </p:txBody>
      </p:sp>
    </p:spTree>
    <p:extLst>
      <p:ext uri="{BB962C8B-B14F-4D97-AF65-F5344CB8AC3E}">
        <p14:creationId xmlns:p14="http://schemas.microsoft.com/office/powerpoint/2010/main" val="413816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825BAD00-ADFC-4172-BE26-C358B35353EF}" type="datetimeFigureOut">
              <a:rPr lang="zh-CN" altLang="fr-FR"/>
              <a:pPr/>
              <a:t>2015/7/13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584F834-7FE4-4C39-A1FB-83BFA5036A16}" type="slidenum">
              <a:rPr lang="zh-CN" altLang="en-US"/>
              <a:pPr/>
              <a:t>‹#›</a:t>
            </a:fld>
            <a:endParaRPr lang="zh-CN" altLang="en-US"/>
          </a:p>
        </p:txBody>
      </p:sp>
      <p:pic>
        <p:nvPicPr>
          <p:cNvPr id="1031" name="图片 6" descr="亚太新标.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84150" y="71438"/>
            <a:ext cx="28162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unesco.org/culture/ich/en/capacit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nesco.org/culture/ich/en/Category2/" TargetMode="External"/><Relationship Id="rId2" Type="http://schemas.openxmlformats.org/officeDocument/2006/relationships/hyperlink" Target="http://en.unesco.org/partnerships/partnering/building-capacities-protect-promote-and-transmit-herit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hyperlink" Target="http://www.unesco.org/culture/ich/en/Registe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ctrTitle"/>
          </p:nvPr>
        </p:nvSpPr>
        <p:spPr/>
        <p:txBody>
          <a:bodyPr/>
          <a:lstStyle/>
          <a:p>
            <a:pPr eaLnBrk="1" hangingPunct="1"/>
            <a:r>
              <a:rPr lang="en-GB" altLang="zh-CN" sz="4800" b="1" smtClean="0">
                <a:solidFill>
                  <a:srgbClr val="254061"/>
                </a:solidFill>
              </a:rPr>
              <a:t>Collaboration with UNESCO</a:t>
            </a:r>
            <a:br>
              <a:rPr lang="en-GB" altLang="zh-CN" sz="4800" b="1" smtClean="0">
                <a:solidFill>
                  <a:srgbClr val="254061"/>
                </a:solidFill>
              </a:rPr>
            </a:br>
            <a:r>
              <a:rPr lang="en-GB" altLang="zh-CN" sz="4800" b="1" smtClean="0">
                <a:solidFill>
                  <a:srgbClr val="254061"/>
                </a:solidFill>
              </a:rPr>
              <a:t> in the Global Capacity Building Programme</a:t>
            </a:r>
            <a:endParaRPr lang="zh-CN" altLang="en-US" sz="4800" smtClean="0">
              <a:solidFill>
                <a:srgbClr val="254061"/>
              </a:solidFill>
            </a:endParaRPr>
          </a:p>
        </p:txBody>
      </p:sp>
      <p:sp>
        <p:nvSpPr>
          <p:cNvPr id="3" name="副标题 2"/>
          <p:cNvSpPr>
            <a:spLocks noGrp="1"/>
          </p:cNvSpPr>
          <p:nvPr>
            <p:ph type="subTitle" idx="1"/>
          </p:nvPr>
        </p:nvSpPr>
        <p:spPr>
          <a:xfrm>
            <a:off x="1403350" y="4437063"/>
            <a:ext cx="6400800" cy="1752600"/>
          </a:xfrm>
        </p:spPr>
        <p:txBody>
          <a:bodyPr>
            <a:normAutofit/>
          </a:bodyPr>
          <a:lstStyle/>
          <a:p>
            <a:pPr eaLnBrk="1" hangingPunct="1"/>
            <a:r>
              <a:rPr lang="en-US" altLang="zh-CN" smtClean="0">
                <a:solidFill>
                  <a:srgbClr val="898989"/>
                </a:solidFill>
              </a:rPr>
              <a:t>CRIHAP</a:t>
            </a:r>
          </a:p>
          <a:p>
            <a:pPr eaLnBrk="1" hangingPunct="1"/>
            <a:r>
              <a:rPr lang="en-US" altLang="zh-CN" smtClean="0">
                <a:solidFill>
                  <a:srgbClr val="898989"/>
                </a:solidFill>
              </a:rPr>
              <a:t>July 6</a:t>
            </a:r>
            <a:r>
              <a:rPr lang="en-US" altLang="zh-CN" baseline="30000" smtClean="0">
                <a:solidFill>
                  <a:srgbClr val="898989"/>
                </a:solidFill>
              </a:rPr>
              <a:t>th</a:t>
            </a:r>
            <a:r>
              <a:rPr lang="en-US" altLang="zh-CN" smtClean="0">
                <a:solidFill>
                  <a:srgbClr val="898989"/>
                </a:solidFill>
              </a:rPr>
              <a:t> 2015</a:t>
            </a:r>
            <a:endParaRPr lang="zh-CN" altLang="en-US"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28625" y="1357313"/>
            <a:ext cx="8229600" cy="922337"/>
          </a:xfrm>
        </p:spPr>
        <p:txBody>
          <a:bodyPr/>
          <a:lstStyle/>
          <a:p>
            <a:pPr eaLnBrk="1" hangingPunct="1"/>
            <a:r>
              <a:rPr lang="en-GB" altLang="zh-CN" sz="2800" smtClean="0">
                <a:solidFill>
                  <a:srgbClr val="E46C0A"/>
                </a:solidFill>
              </a:rPr>
              <a:t>Question/Wish List (2)</a:t>
            </a:r>
            <a:endParaRPr lang="zh-CN" altLang="en-US" sz="2800" smtClean="0">
              <a:solidFill>
                <a:srgbClr val="E46C0A"/>
              </a:solidFill>
            </a:endParaRPr>
          </a:p>
        </p:txBody>
      </p:sp>
      <p:sp>
        <p:nvSpPr>
          <p:cNvPr id="3" name="内容占位符 2"/>
          <p:cNvSpPr>
            <a:spLocks noGrp="1"/>
          </p:cNvSpPr>
          <p:nvPr>
            <p:ph idx="1"/>
          </p:nvPr>
        </p:nvSpPr>
        <p:spPr>
          <a:xfrm>
            <a:off x="357188" y="2500313"/>
            <a:ext cx="8229600" cy="3944937"/>
          </a:xfrm>
        </p:spPr>
        <p:txBody>
          <a:bodyPr>
            <a:normAutofit/>
          </a:bodyPr>
          <a:lstStyle/>
          <a:p>
            <a:pPr eaLnBrk="1" hangingPunct="1">
              <a:buFont typeface="Arial" charset="0"/>
              <a:buNone/>
            </a:pPr>
            <a:endParaRPr lang="en-GB" altLang="zh-CN" sz="4400" smtClean="0">
              <a:solidFill>
                <a:srgbClr val="E46C0A"/>
              </a:solidFill>
            </a:endParaRPr>
          </a:p>
          <a:p>
            <a:pPr algn="just" eaLnBrk="1" hangingPunct="1"/>
            <a:r>
              <a:rPr lang="en-GB" altLang="zh-CN" sz="2400" smtClean="0">
                <a:solidFill>
                  <a:srgbClr val="E46C0A"/>
                </a:solidFill>
              </a:rPr>
              <a:t>2. Appeal for a closer, smoother and more efficient interactive relationship and mechanism among UNESCO HQ</a:t>
            </a:r>
            <a:r>
              <a:rPr lang="en-US" altLang="zh-CN" sz="2400" smtClean="0">
                <a:solidFill>
                  <a:srgbClr val="E46C0A"/>
                </a:solidFill>
              </a:rPr>
              <a:t>s</a:t>
            </a:r>
            <a:r>
              <a:rPr lang="en-GB" altLang="zh-CN" sz="2400" smtClean="0">
                <a:solidFill>
                  <a:srgbClr val="E46C0A"/>
                </a:solidFill>
              </a:rPr>
              <a:t>, field offices, C2Cs and counterparts of member states.</a:t>
            </a:r>
            <a:endParaRPr lang="zh-CN" altLang="zh-CN" sz="2400" smtClean="0">
              <a:solidFill>
                <a:srgbClr val="E46C0A"/>
              </a:solidFill>
            </a:endParaRPr>
          </a:p>
          <a:p>
            <a:pPr eaLnBrk="1" hangingPunct="1"/>
            <a:endParaRPr lang="zh-CN"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395288" y="2924175"/>
            <a:ext cx="8229600" cy="1143000"/>
          </a:xfrm>
        </p:spPr>
        <p:txBody>
          <a:bodyPr/>
          <a:lstStyle/>
          <a:p>
            <a:pPr eaLnBrk="1" hangingPunct="1"/>
            <a:r>
              <a:rPr lang="en-US" altLang="zh-CN" sz="2800" b="1" smtClean="0"/>
              <a:t>(ii) </a:t>
            </a:r>
            <a:r>
              <a:rPr lang="en-US" altLang="zh-CN" sz="2800" b="1" smtClean="0">
                <a:solidFill>
                  <a:srgbClr val="000000"/>
                </a:solidFill>
              </a:rPr>
              <a:t>Follow-up</a:t>
            </a:r>
            <a:r>
              <a:rPr lang="en-US" altLang="zh-CN" sz="2800" b="1" smtClean="0"/>
              <a:t> and evaluation mechanism established and implemented for capacity-building activities to gather data about their effectiveness</a:t>
            </a:r>
            <a:r>
              <a:rPr lang="zh-CN" altLang="en-US" sz="3200" b="1" smtClean="0"/>
              <a:t/>
            </a:r>
            <a:br>
              <a:rPr lang="zh-CN" altLang="en-US" sz="3200" b="1" smtClean="0"/>
            </a:br>
            <a:endParaRPr lang="zh-CN" altLang="en-US" sz="3200" b="1" smtClean="0"/>
          </a:p>
        </p:txBody>
      </p:sp>
      <p:sp>
        <p:nvSpPr>
          <p:cNvPr id="12291" name="内容占位符 2"/>
          <p:cNvSpPr>
            <a:spLocks noGrp="1"/>
          </p:cNvSpPr>
          <p:nvPr>
            <p:ph idx="1"/>
          </p:nvPr>
        </p:nvSpPr>
        <p:spPr>
          <a:xfrm>
            <a:off x="1143000" y="5357813"/>
            <a:ext cx="7586663" cy="1042987"/>
          </a:xfrm>
        </p:spPr>
        <p:txBody>
          <a:bodyPr/>
          <a:lstStyle/>
          <a:p>
            <a:pPr eaLnBrk="1" hangingPunct="1">
              <a:buFont typeface="Arial" charset="0"/>
              <a:buNone/>
            </a:pPr>
            <a:endParaRPr lang="zh-CN" altLang="en-US"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357188" y="1428750"/>
            <a:ext cx="8229600" cy="1143000"/>
          </a:xfrm>
        </p:spPr>
        <p:txBody>
          <a:bodyPr/>
          <a:lstStyle/>
          <a:p>
            <a:pPr marL="342900" indent="-342900" eaLnBrk="1" hangingPunct="1"/>
            <a:r>
              <a:rPr lang="en-US" altLang="zh-CN" sz="2800" b="1" smtClean="0">
                <a:solidFill>
                  <a:srgbClr val="000000"/>
                </a:solidFill>
              </a:rPr>
              <a:t>(iii) Facilitators’ network and relevant education institutions strengthened</a:t>
            </a:r>
            <a:r>
              <a:rPr lang="zh-CN" altLang="zh-CN" sz="1800" smtClean="0">
                <a:solidFill>
                  <a:srgbClr val="000000"/>
                </a:solidFill>
              </a:rPr>
              <a:t/>
            </a:r>
            <a:br>
              <a:rPr lang="zh-CN" altLang="zh-CN" sz="1800" smtClean="0">
                <a:solidFill>
                  <a:srgbClr val="000000"/>
                </a:solidFill>
              </a:rPr>
            </a:br>
            <a:endParaRPr lang="zh-CN" altLang="en-US" sz="1800" smtClean="0">
              <a:solidFill>
                <a:srgbClr val="000000"/>
              </a:solidFill>
            </a:endParaRPr>
          </a:p>
        </p:txBody>
      </p:sp>
      <p:sp>
        <p:nvSpPr>
          <p:cNvPr id="14339" name="内容占位符 2"/>
          <p:cNvSpPr>
            <a:spLocks noGrp="1"/>
          </p:cNvSpPr>
          <p:nvPr>
            <p:ph idx="1"/>
          </p:nvPr>
        </p:nvSpPr>
        <p:spPr>
          <a:xfrm>
            <a:off x="428625" y="2857500"/>
            <a:ext cx="8229600" cy="3471863"/>
          </a:xfrm>
        </p:spPr>
        <p:txBody>
          <a:bodyPr/>
          <a:lstStyle/>
          <a:p>
            <a:pPr eaLnBrk="1" hangingPunct="1">
              <a:buFont typeface="Arial" charset="0"/>
              <a:buNone/>
            </a:pPr>
            <a:r>
              <a:rPr lang="en-GB" altLang="zh-CN" sz="2400" smtClean="0">
                <a:hlinkClick r:id="rId2"/>
              </a:rPr>
              <a:t>www.unesco.org/culture/ich/en/capacitation</a:t>
            </a:r>
            <a:endParaRPr lang="en-GB" altLang="zh-CN" sz="2400" smtClean="0"/>
          </a:p>
          <a:p>
            <a:pPr eaLnBrk="1" hangingPunct="1"/>
            <a:r>
              <a:rPr lang="en-GB" altLang="zh-CN" sz="2400" smtClean="0"/>
              <a:t>Review Meeting of UNESCO's Global Strategy for Strengthening National Capacities for Safeguarding ICH (Beijing, 2012)</a:t>
            </a:r>
          </a:p>
          <a:p>
            <a:pPr eaLnBrk="1" hangingPunct="1"/>
            <a:r>
              <a:rPr lang="en-GB" altLang="zh-CN" sz="2400" smtClean="0"/>
              <a:t>2 Training-of-Trainers Workshops (Beijing, 2011; Shenzhen, 2015).</a:t>
            </a:r>
            <a:endParaRPr lang="zh-CN" altLang="zh-CN"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457200" y="1552575"/>
            <a:ext cx="7972425" cy="796925"/>
          </a:xfrm>
        </p:spPr>
        <p:txBody>
          <a:bodyPr/>
          <a:lstStyle/>
          <a:p>
            <a:pPr eaLnBrk="1" hangingPunct="1"/>
            <a:r>
              <a:rPr lang="en-GB" altLang="zh-CN" sz="2800" smtClean="0">
                <a:solidFill>
                  <a:srgbClr val="E46C0A"/>
                </a:solidFill>
              </a:rPr>
              <a:t>Question/Wish List (3)</a:t>
            </a:r>
            <a:endParaRPr lang="zh-CN" altLang="en-US" sz="2800" smtClean="0">
              <a:solidFill>
                <a:srgbClr val="E46C0A"/>
              </a:solidFill>
            </a:endParaRPr>
          </a:p>
        </p:txBody>
      </p:sp>
      <p:sp>
        <p:nvSpPr>
          <p:cNvPr id="16387" name="内容占位符 2"/>
          <p:cNvSpPr>
            <a:spLocks noGrp="1"/>
          </p:cNvSpPr>
          <p:nvPr>
            <p:ph idx="1"/>
          </p:nvPr>
        </p:nvSpPr>
        <p:spPr>
          <a:xfrm>
            <a:off x="457200" y="3000375"/>
            <a:ext cx="7615238" cy="2660650"/>
          </a:xfrm>
        </p:spPr>
        <p:txBody>
          <a:bodyPr/>
          <a:lstStyle/>
          <a:p>
            <a:pPr algn="just" eaLnBrk="1" hangingPunct="1"/>
            <a:r>
              <a:rPr lang="en-GB" altLang="zh-CN" sz="2400" smtClean="0">
                <a:solidFill>
                  <a:srgbClr val="E46C0A"/>
                </a:solidFill>
              </a:rPr>
              <a:t>3. </a:t>
            </a:r>
            <a:r>
              <a:rPr lang="en-US" altLang="zh-CN" sz="2400" smtClean="0">
                <a:solidFill>
                  <a:srgbClr val="E46C0A"/>
                </a:solidFill>
              </a:rPr>
              <a:t>Could </a:t>
            </a:r>
            <a:r>
              <a:rPr lang="en-GB" altLang="zh-CN" sz="2400" smtClean="0">
                <a:solidFill>
                  <a:srgbClr val="E46C0A"/>
                </a:solidFill>
              </a:rPr>
              <a:t>C2Cs be involved more in the training-of-trainers workshops and the expansion of the facilitators' network? </a:t>
            </a:r>
            <a:endParaRPr lang="zh-CN" altLang="en-US" sz="2400" smtClean="0">
              <a:solidFill>
                <a:srgbClr val="E46C0A"/>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457200" y="1214438"/>
            <a:ext cx="8229600" cy="1143000"/>
          </a:xfrm>
        </p:spPr>
        <p:txBody>
          <a:bodyPr/>
          <a:lstStyle/>
          <a:p>
            <a:pPr eaLnBrk="1" hangingPunct="1"/>
            <a:r>
              <a:rPr lang="en-US" altLang="zh-CN" sz="2800" b="1" smtClean="0">
                <a:cs typeface="Arial" charset="0"/>
              </a:rPr>
              <a:t>(iv) Content and format of the capacity-building programme reviewed and adapted</a:t>
            </a:r>
            <a:endParaRPr lang="zh-CN" altLang="en-US" sz="2800" smtClean="0"/>
          </a:p>
        </p:txBody>
      </p:sp>
      <p:sp>
        <p:nvSpPr>
          <p:cNvPr id="16387" name="内容占位符 2"/>
          <p:cNvSpPr>
            <a:spLocks noGrp="1"/>
          </p:cNvSpPr>
          <p:nvPr>
            <p:ph idx="1"/>
          </p:nvPr>
        </p:nvSpPr>
        <p:spPr>
          <a:xfrm>
            <a:off x="571500" y="2528888"/>
            <a:ext cx="7858125" cy="3686175"/>
          </a:xfrm>
        </p:spPr>
        <p:txBody>
          <a:bodyPr/>
          <a:lstStyle/>
          <a:p>
            <a:pPr eaLnBrk="1" hangingPunct="1"/>
            <a:r>
              <a:rPr lang="en-GB" altLang="zh-CN" sz="2400" smtClean="0"/>
              <a:t>a. ratification </a:t>
            </a:r>
            <a:endParaRPr lang="zh-CN" altLang="zh-CN" sz="2400" smtClean="0"/>
          </a:p>
          <a:p>
            <a:pPr eaLnBrk="1" hangingPunct="1"/>
            <a:r>
              <a:rPr lang="en-GB" altLang="zh-CN" sz="2400" smtClean="0"/>
              <a:t>b. implementing the Convention at the national  level</a:t>
            </a:r>
            <a:endParaRPr lang="zh-CN" altLang="zh-CN" sz="2400" smtClean="0"/>
          </a:p>
          <a:p>
            <a:pPr eaLnBrk="1" hangingPunct="1"/>
            <a:r>
              <a:rPr lang="en-GB" altLang="zh-CN" sz="2400" smtClean="0"/>
              <a:t>c. community-based inventorying</a:t>
            </a:r>
            <a:endParaRPr lang="zh-CN" altLang="zh-CN" sz="2400" smtClean="0"/>
          </a:p>
          <a:p>
            <a:pPr eaLnBrk="1" hangingPunct="1"/>
            <a:r>
              <a:rPr lang="en-GB" altLang="zh-CN" sz="2400" smtClean="0"/>
              <a:t>d .elaborating nominations to the Lists of the Convention</a:t>
            </a:r>
            <a:endParaRPr lang="zh-CN" altLang="zh-CN" sz="2400" smtClean="0"/>
          </a:p>
          <a:p>
            <a:pPr eaLnBrk="1" hangingPunct="1"/>
            <a:r>
              <a:rPr lang="en-GB" altLang="zh-CN" sz="2400" smtClean="0"/>
              <a:t>e. elaborating safeguarding plans</a:t>
            </a:r>
            <a:endParaRPr lang="zh-CN" altLang="zh-CN" sz="2400" smtClean="0"/>
          </a:p>
          <a:p>
            <a:pPr eaLnBrk="1" hangingPunct="1"/>
            <a:r>
              <a:rPr lang="en-GB" altLang="zh-CN" sz="2400" smtClean="0"/>
              <a:t>f. intangible cultural heritage and sustainable  development</a:t>
            </a:r>
            <a:endParaRPr lang="zh-CN" altLang="zh-CN" sz="2400" smtClean="0"/>
          </a:p>
          <a:p>
            <a:pPr eaLnBrk="1" hangingPunct="1"/>
            <a:r>
              <a:rPr lang="en-GB" altLang="zh-CN" sz="2400" smtClean="0"/>
              <a:t>g. intangible cultural heritage and gender</a:t>
            </a:r>
          </a:p>
          <a:p>
            <a:pPr eaLnBrk="1" hangingPunct="1"/>
            <a:r>
              <a:rPr lang="en-GB" altLang="zh-CN" sz="2400" smtClean="0"/>
              <a:t>h. revision of policies and legislations </a:t>
            </a:r>
            <a:endParaRPr lang="zh-CN" altLang="zh-CN" sz="2400" smtClean="0"/>
          </a:p>
          <a:p>
            <a:pPr eaLnBrk="1" hangingPunct="1">
              <a:buFont typeface="Arial" charset="0"/>
              <a:buNone/>
            </a:pPr>
            <a:endParaRPr lang="zh-CN"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395288" y="1206500"/>
            <a:ext cx="8229600" cy="1143000"/>
          </a:xfrm>
        </p:spPr>
        <p:txBody>
          <a:bodyPr/>
          <a:lstStyle/>
          <a:p>
            <a:pPr eaLnBrk="1" hangingPunct="1"/>
            <a:r>
              <a:rPr lang="en-GB" altLang="zh-CN" sz="2800" smtClean="0">
                <a:solidFill>
                  <a:srgbClr val="E46C0A"/>
                </a:solidFill>
              </a:rPr>
              <a:t>Question/Wish List (4)</a:t>
            </a:r>
            <a:endParaRPr lang="zh-CN" altLang="en-US" sz="2800" smtClean="0">
              <a:solidFill>
                <a:srgbClr val="E46C0A"/>
              </a:solidFill>
            </a:endParaRPr>
          </a:p>
        </p:txBody>
      </p:sp>
      <p:sp>
        <p:nvSpPr>
          <p:cNvPr id="19459" name="内容占位符 2"/>
          <p:cNvSpPr>
            <a:spLocks noGrp="1"/>
          </p:cNvSpPr>
          <p:nvPr>
            <p:ph idx="1"/>
          </p:nvPr>
        </p:nvSpPr>
        <p:spPr>
          <a:xfrm>
            <a:off x="468313" y="2366963"/>
            <a:ext cx="8229600" cy="4230687"/>
          </a:xfrm>
        </p:spPr>
        <p:txBody>
          <a:bodyPr/>
          <a:lstStyle/>
          <a:p>
            <a:pPr algn="just" eaLnBrk="1" hangingPunct="1"/>
            <a:r>
              <a:rPr lang="en-GB" altLang="zh-CN" sz="2400" smtClean="0">
                <a:solidFill>
                  <a:srgbClr val="E46C0A"/>
                </a:solidFill>
              </a:rPr>
              <a:t>4. Curriculum materials be translated into more different languages. Limited access to the training materials failed to satisfy the tremendous needs from basic-level communities, and materials in only English, French, Spanish, Arabic, Russian, Portuguese and Uzbek are seemly not enough. </a:t>
            </a:r>
            <a:endParaRPr lang="zh-CN" altLang="zh-CN" sz="2400" smtClean="0">
              <a:solidFill>
                <a:srgbClr val="E46C0A"/>
              </a:solidFill>
            </a:endParaRPr>
          </a:p>
          <a:p>
            <a:pPr eaLnBrk="1" hangingPunct="1"/>
            <a:endParaRPr lang="zh-CN"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714375" y="3286125"/>
            <a:ext cx="7772400" cy="1477963"/>
          </a:xfrm>
        </p:spPr>
        <p:txBody>
          <a:bodyPr/>
          <a:lstStyle/>
          <a:p>
            <a:pPr marL="0" lvl="3" eaLnBrk="1" hangingPunct="1">
              <a:lnSpc>
                <a:spcPct val="150000"/>
              </a:lnSpc>
            </a:pPr>
            <a:r>
              <a:rPr lang="en-US" altLang="zh-CN" sz="2800" b="1" smtClean="0">
                <a:solidFill>
                  <a:schemeClr val="tx1"/>
                </a:solidFill>
              </a:rPr>
              <a:t>(v) Appropriate capacity-building formats and approaches developed and tested to support countries in the development of legislation and policy</a:t>
            </a:r>
            <a:endParaRPr lang="zh-CN" altLang="zh-CN" sz="2800" b="1" smtClean="0">
              <a:solidFill>
                <a:schemeClr val="tx1"/>
              </a:solidFill>
            </a:endParaRPr>
          </a:p>
          <a:p>
            <a:pPr algn="ctr" eaLnBrk="1" hangingPunct="1"/>
            <a:endParaRPr lang="zh-CN" altLang="en-US" smtClean="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500063" y="1500188"/>
            <a:ext cx="8229600" cy="933450"/>
          </a:xfrm>
        </p:spPr>
        <p:txBody>
          <a:bodyPr/>
          <a:lstStyle/>
          <a:p>
            <a:pPr eaLnBrk="1" hangingPunct="1"/>
            <a:r>
              <a:rPr lang="en-GB" altLang="zh-CN" sz="2800" smtClean="0">
                <a:solidFill>
                  <a:srgbClr val="E46C0A"/>
                </a:solidFill>
              </a:rPr>
              <a:t>Question/Wish List (5)</a:t>
            </a:r>
            <a:endParaRPr lang="zh-CN" altLang="en-US" sz="2800" smtClean="0">
              <a:solidFill>
                <a:srgbClr val="E46C0A"/>
              </a:solidFill>
            </a:endParaRPr>
          </a:p>
        </p:txBody>
      </p:sp>
      <p:sp>
        <p:nvSpPr>
          <p:cNvPr id="21507" name="内容占位符 2"/>
          <p:cNvSpPr>
            <a:spLocks noGrp="1"/>
          </p:cNvSpPr>
          <p:nvPr>
            <p:ph idx="1"/>
          </p:nvPr>
        </p:nvSpPr>
        <p:spPr>
          <a:xfrm>
            <a:off x="428625" y="2571750"/>
            <a:ext cx="8229600" cy="1785938"/>
          </a:xfrm>
        </p:spPr>
        <p:txBody>
          <a:bodyPr/>
          <a:lstStyle/>
          <a:p>
            <a:pPr algn="just" eaLnBrk="1" hangingPunct="1"/>
            <a:r>
              <a:rPr lang="en-GB" altLang="zh-CN" sz="2400" smtClean="0">
                <a:solidFill>
                  <a:srgbClr val="E46C0A"/>
                </a:solidFill>
              </a:rPr>
              <a:t>5. To discuss capacity building strategy of safeguarding ICH with a broader cultural background, and to link UNESCO 1972, 2003 and 2005 Conventions with an overall ecological environment.</a:t>
            </a:r>
            <a:endParaRPr lang="zh-CN" altLang="zh-CN" sz="2400" smtClean="0">
              <a:solidFill>
                <a:srgbClr val="E46C0A"/>
              </a:solidFill>
            </a:endParaRPr>
          </a:p>
          <a:p>
            <a:pPr eaLnBrk="1" hangingPunct="1"/>
            <a:endParaRPr lang="zh-CN"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428625" y="2928938"/>
            <a:ext cx="8229600" cy="1143000"/>
          </a:xfrm>
        </p:spPr>
        <p:txBody>
          <a:bodyPr/>
          <a:lstStyle/>
          <a:p>
            <a:pPr marL="342900" indent="-342900" eaLnBrk="1" hangingPunct="1">
              <a:lnSpc>
                <a:spcPct val="150000"/>
              </a:lnSpc>
            </a:pPr>
            <a:r>
              <a:rPr lang="en-US" altLang="zh-CN" sz="2800" b="1" smtClean="0">
                <a:solidFill>
                  <a:srgbClr val="000000"/>
                </a:solidFill>
              </a:rPr>
              <a:t>(vi) Capacity-building programme planning, implementation and monitoring strengthened through improved information systems</a:t>
            </a:r>
            <a:r>
              <a:rPr lang="zh-CN" altLang="zh-CN" sz="2800" b="1" smtClean="0">
                <a:solidFill>
                  <a:srgbClr val="000000"/>
                </a:solidFill>
              </a:rPr>
              <a:t/>
            </a:r>
            <a:br>
              <a:rPr lang="zh-CN" altLang="zh-CN" sz="2800" b="1" smtClean="0">
                <a:solidFill>
                  <a:srgbClr val="000000"/>
                </a:solidFill>
              </a:rPr>
            </a:br>
            <a:endParaRPr lang="zh-CN" altLang="en-US" sz="2800" b="1" smtClean="0">
              <a:solidFill>
                <a:srgbClr val="000000"/>
              </a:solidFill>
            </a:endParaRPr>
          </a:p>
        </p:txBody>
      </p:sp>
      <p:sp>
        <p:nvSpPr>
          <p:cNvPr id="20483" name="内容占位符 2"/>
          <p:cNvSpPr>
            <a:spLocks noGrp="1"/>
          </p:cNvSpPr>
          <p:nvPr>
            <p:ph idx="1"/>
          </p:nvPr>
        </p:nvSpPr>
        <p:spPr>
          <a:xfrm>
            <a:off x="457200" y="3860800"/>
            <a:ext cx="8229600" cy="2265363"/>
          </a:xfrm>
        </p:spPr>
        <p:txBody>
          <a:bodyPr/>
          <a:lstStyle/>
          <a:p>
            <a:pPr eaLnBrk="1" hangingPunct="1"/>
            <a:endParaRPr lang="zh-CN"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468313" y="1335088"/>
            <a:ext cx="8229600" cy="1143000"/>
          </a:xfrm>
        </p:spPr>
        <p:txBody>
          <a:bodyPr/>
          <a:lstStyle/>
          <a:p>
            <a:pPr eaLnBrk="1" hangingPunct="1"/>
            <a:r>
              <a:rPr lang="en-US" altLang="zh-CN" sz="2800" b="1" smtClean="0">
                <a:solidFill>
                  <a:srgbClr val="000000"/>
                </a:solidFill>
              </a:rPr>
              <a:t>(vii) Mobilizing resources for the implementation of the capacity-building strategy</a:t>
            </a:r>
            <a:endParaRPr lang="zh-CN" altLang="en-US" sz="2800" b="1" smtClean="0">
              <a:solidFill>
                <a:srgbClr val="000000"/>
              </a:solidFill>
            </a:endParaRPr>
          </a:p>
        </p:txBody>
      </p:sp>
      <p:sp>
        <p:nvSpPr>
          <p:cNvPr id="21507" name="内容占位符 2"/>
          <p:cNvSpPr>
            <a:spLocks noGrp="1"/>
          </p:cNvSpPr>
          <p:nvPr>
            <p:ph idx="1"/>
          </p:nvPr>
        </p:nvSpPr>
        <p:spPr>
          <a:xfrm>
            <a:off x="468313" y="3206750"/>
            <a:ext cx="8229600" cy="2008188"/>
          </a:xfrm>
        </p:spPr>
        <p:txBody>
          <a:bodyPr/>
          <a:lstStyle/>
          <a:p>
            <a:pPr eaLnBrk="1" hangingPunct="1"/>
            <a:r>
              <a:rPr lang="en-GB" altLang="zh-CN" sz="2400" smtClean="0">
                <a:hlinkClick r:id="rId2"/>
              </a:rPr>
              <a:t>http://en.unesco.org/partnerships/partnering/building-capacities-protect-promote-and-transmit-heritage</a:t>
            </a:r>
            <a:endParaRPr lang="en-GB" altLang="zh-CN" sz="2400" smtClean="0"/>
          </a:p>
          <a:p>
            <a:pPr eaLnBrk="1" hangingPunct="1"/>
            <a:r>
              <a:rPr lang="en-US" altLang="zh-CN" sz="2400" u="sng" smtClean="0">
                <a:hlinkClick r:id="rId3"/>
              </a:rPr>
              <a:t>http://www.unesco.org/culture/ich/en/Category2/</a:t>
            </a:r>
            <a:endParaRPr lang="zh-CN" altLang="en-US"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4213" y="3030538"/>
            <a:ext cx="7772400" cy="1470025"/>
          </a:xfrm>
        </p:spPr>
        <p:txBody>
          <a:bodyPr>
            <a:normAutofit/>
          </a:bodyPr>
          <a:lstStyle/>
          <a:p>
            <a:pPr eaLnBrk="1" hangingPunct="1"/>
            <a:r>
              <a:rPr lang="en-US" altLang="zh-CN" sz="4800" b="1" smtClean="0">
                <a:solidFill>
                  <a:srgbClr val="376092"/>
                </a:solidFill>
              </a:rPr>
              <a:t>I.  </a:t>
            </a:r>
            <a:r>
              <a:rPr lang="en-GB" altLang="zh-CN" sz="4800" b="1" smtClean="0">
                <a:solidFill>
                  <a:srgbClr val="376092"/>
                </a:solidFill>
              </a:rPr>
              <a:t>Briefing on Global Capacity Building Strategy under the framework of the 2003 Convention</a:t>
            </a:r>
            <a:r>
              <a:rPr lang="zh-CN" altLang="zh-CN" sz="4000" smtClean="0"/>
              <a:t/>
            </a:r>
            <a:br>
              <a:rPr lang="zh-CN" altLang="zh-CN" sz="4000" smtClean="0"/>
            </a:br>
            <a:endParaRPr lang="zh-CN" altLang="en-US" sz="4000" smtClean="0"/>
          </a:p>
        </p:txBody>
      </p:sp>
      <p:sp>
        <p:nvSpPr>
          <p:cNvPr id="3" name="副标题 2"/>
          <p:cNvSpPr>
            <a:spLocks noGrp="1"/>
          </p:cNvSpPr>
          <p:nvPr>
            <p:ph type="subTitle" idx="1"/>
          </p:nvPr>
        </p:nvSpPr>
        <p:spPr/>
        <p:txBody>
          <a:bodyPr>
            <a:normAutofit/>
          </a:bodyPr>
          <a:lstStyle/>
          <a:p>
            <a:pPr eaLnBrk="1" hangingPunct="1"/>
            <a:endParaRPr lang="zh-CN" altLang="en-US"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468313" y="1428750"/>
            <a:ext cx="8229600" cy="1143000"/>
          </a:xfrm>
        </p:spPr>
        <p:txBody>
          <a:bodyPr/>
          <a:lstStyle/>
          <a:p>
            <a:pPr eaLnBrk="1" hangingPunct="1"/>
            <a:r>
              <a:rPr lang="en-GB" altLang="zh-CN" sz="2800" smtClean="0">
                <a:solidFill>
                  <a:srgbClr val="E46C0A"/>
                </a:solidFill>
              </a:rPr>
              <a:t>Question/Wish List (6)</a:t>
            </a:r>
            <a:endParaRPr lang="zh-CN" altLang="en-US" sz="2800" smtClean="0">
              <a:solidFill>
                <a:srgbClr val="E46C0A"/>
              </a:solidFill>
            </a:endParaRPr>
          </a:p>
        </p:txBody>
      </p:sp>
      <p:sp>
        <p:nvSpPr>
          <p:cNvPr id="25603" name="内容占位符 2"/>
          <p:cNvSpPr>
            <a:spLocks noGrp="1"/>
          </p:cNvSpPr>
          <p:nvPr>
            <p:ph idx="1"/>
          </p:nvPr>
        </p:nvSpPr>
        <p:spPr>
          <a:xfrm>
            <a:off x="468313" y="3062288"/>
            <a:ext cx="8229600" cy="2081212"/>
          </a:xfrm>
        </p:spPr>
        <p:txBody>
          <a:bodyPr/>
          <a:lstStyle/>
          <a:p>
            <a:pPr eaLnBrk="1" hangingPunct="1">
              <a:buFont typeface="Arial" charset="0"/>
              <a:buNone/>
            </a:pPr>
            <a:r>
              <a:rPr lang="en-GB" altLang="zh-CN" sz="2400" smtClean="0">
                <a:solidFill>
                  <a:srgbClr val="E46C0A"/>
                </a:solidFill>
              </a:rPr>
              <a:t>6. Wish to have more interactive exchange and cooperative opportunities among C2Cs.</a:t>
            </a:r>
            <a:endParaRPr lang="zh-CN" altLang="zh-CN" sz="2400" smtClean="0">
              <a:solidFill>
                <a:srgbClr val="E46C0A"/>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357188" y="2643188"/>
            <a:ext cx="8229600" cy="1143000"/>
          </a:xfrm>
        </p:spPr>
        <p:txBody>
          <a:bodyPr/>
          <a:lstStyle/>
          <a:p>
            <a:r>
              <a:rPr lang="en-US" altLang="zh-CN" sz="4800" smtClean="0">
                <a:solidFill>
                  <a:srgbClr val="376092"/>
                </a:solidFill>
              </a:rPr>
              <a:t>II. </a:t>
            </a:r>
            <a:r>
              <a:rPr lang="en-US" altLang="zh-CN" sz="4800" b="1" smtClean="0">
                <a:solidFill>
                  <a:srgbClr val="376092"/>
                </a:solidFill>
              </a:rPr>
              <a:t>Activities of CRIHAP</a:t>
            </a:r>
            <a:endParaRPr lang="zh-CN" altLang="en-US" sz="4800" smtClean="0">
              <a:solidFill>
                <a:srgbClr val="376092"/>
              </a:solidFill>
            </a:endParaRPr>
          </a:p>
        </p:txBody>
      </p:sp>
      <p:sp>
        <p:nvSpPr>
          <p:cNvPr id="23555" name="内容占位符 2"/>
          <p:cNvSpPr>
            <a:spLocks noGrp="1"/>
          </p:cNvSpPr>
          <p:nvPr>
            <p:ph idx="1"/>
          </p:nvPr>
        </p:nvSpPr>
        <p:spPr>
          <a:xfrm flipV="1">
            <a:off x="457200" y="4143375"/>
            <a:ext cx="8229600" cy="1928813"/>
          </a:xfrm>
        </p:spPr>
        <p:txBody>
          <a:bodyPr/>
          <a:lstStyle/>
          <a:p>
            <a:endParaRPr lang="zh-CN"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endParaRPr lang="zh-CN" altLang="en-US" smtClean="0"/>
          </a:p>
        </p:txBody>
      </p:sp>
      <p:sp>
        <p:nvSpPr>
          <p:cNvPr id="24579" name="内容占位符 2"/>
          <p:cNvSpPr>
            <a:spLocks noGrp="1"/>
          </p:cNvSpPr>
          <p:nvPr>
            <p:ph idx="1"/>
          </p:nvPr>
        </p:nvSpPr>
        <p:spPr>
          <a:xfrm>
            <a:off x="457200" y="1885950"/>
            <a:ext cx="8229600" cy="3829050"/>
          </a:xfrm>
        </p:spPr>
        <p:txBody>
          <a:bodyPr/>
          <a:lstStyle/>
          <a:p>
            <a:r>
              <a:rPr lang="en-US" altLang="zh-CN" sz="2000" smtClean="0"/>
              <a:t>1. at least 12 countries including China from 2012 through 2014; </a:t>
            </a:r>
          </a:p>
          <a:p>
            <a:r>
              <a:rPr lang="en-US" altLang="zh-CN" sz="2000" smtClean="0"/>
              <a:t>2. covering at least 4 countries in the Asia-Pacific region</a:t>
            </a:r>
            <a:r>
              <a:rPr lang="zh-CN" altLang="en-US" sz="2000" smtClean="0"/>
              <a:t> </a:t>
            </a:r>
            <a:r>
              <a:rPr lang="en-US" altLang="zh-CN" sz="2000" smtClean="0"/>
              <a:t>from2015;</a:t>
            </a:r>
          </a:p>
          <a:p>
            <a:r>
              <a:rPr lang="en-US" altLang="zh-CN" sz="2000" smtClean="0"/>
              <a:t>3. 10-20 people for each workshop, 160-320 accumulatively by the end of 2015.</a:t>
            </a:r>
          </a:p>
          <a:p>
            <a:pPr algn="r">
              <a:buFont typeface="Arial" charset="0"/>
              <a:buNone/>
            </a:pPr>
            <a:r>
              <a:rPr lang="en-US" altLang="zh-CN" sz="2000" smtClean="0"/>
              <a:t>---CRIHAP  Medium-Term Development Plan (2011-2015)</a:t>
            </a:r>
          </a:p>
          <a:p>
            <a:endParaRPr lang="en-US" altLang="zh-CN" sz="2000" smtClean="0"/>
          </a:p>
          <a:p>
            <a:r>
              <a:rPr lang="en-US" altLang="zh-CN" sz="2000" smtClean="0"/>
              <a:t>10 training workshops in the South Pacific region, Southeast Asia, Northeast Asia, etc., covering 21 countries, involving nearly 300 persons as direct beneficiary.</a:t>
            </a:r>
          </a:p>
          <a:p>
            <a:pPr algn="r">
              <a:buFont typeface="Arial" charset="0"/>
              <a:buNone/>
            </a:pPr>
            <a:r>
              <a:rPr lang="en-US" altLang="zh-CN" sz="2000" smtClean="0"/>
              <a:t>---June, 2015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endParaRPr lang="zh-CN" altLang="en-US" smtClean="0"/>
          </a:p>
        </p:txBody>
      </p:sp>
      <p:sp>
        <p:nvSpPr>
          <p:cNvPr id="25603" name="内容占位符 2"/>
          <p:cNvSpPr>
            <a:spLocks noGrp="1"/>
          </p:cNvSpPr>
          <p:nvPr>
            <p:ph idx="1"/>
          </p:nvPr>
        </p:nvSpPr>
        <p:spPr>
          <a:xfrm>
            <a:off x="457200" y="2171700"/>
            <a:ext cx="8229600" cy="2257425"/>
          </a:xfrm>
        </p:spPr>
        <p:txBody>
          <a:bodyPr/>
          <a:lstStyle/>
          <a:p>
            <a:pPr algn="ctr"/>
            <a:r>
              <a:rPr lang="en-US" altLang="zh-CN" sz="2800" smtClean="0"/>
              <a:t>1. CRIHAP plans and allocates training resources according to the current status and actual demand with full respect to the suggestions of UNESCO HQs, 7 UNESCO cluster offices and 7 national offices. </a:t>
            </a:r>
            <a:endParaRPr lang="zh-CN" altLang="en-US"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effectLst>
            <a:outerShdw blurRad="50800" dist="38100" dir="2700000" algn="tl" rotWithShape="0">
              <a:prstClr val="black">
                <a:alpha val="40000"/>
              </a:prstClr>
            </a:outerShdw>
          </a:effectLst>
        </p:spPr>
        <p:txBody>
          <a:bodyPr/>
          <a:lstStyle/>
          <a:p>
            <a:pPr eaLnBrk="1" hangingPunct="1"/>
            <a:endParaRPr lang="zh-CN" altLang="en-US" sz="3600" smtClean="0">
              <a:solidFill>
                <a:schemeClr val="bg1"/>
              </a:solidFill>
              <a:latin typeface="Verdana" pitchFamily="34" charset="0"/>
            </a:endParaRPr>
          </a:p>
        </p:txBody>
      </p:sp>
      <p:pic>
        <p:nvPicPr>
          <p:cNvPr id="26627" name="Picture 6" descr="各国专家学者参观潮州麦秆剪贴画（版权所有：潮州市文化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71438"/>
            <a:ext cx="4214813"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descr="2013年12月2日，智力圣地亚哥市政厅文化项目主管马蒂萨女士参观潮州陶瓷（版权所有：潮州市文化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69850"/>
            <a:ext cx="43846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各国专家学者参观香云纱制作现场，版权所有佛山市文化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3000375"/>
            <a:ext cx="4357687"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 descr="G:\中心宣传资料20150210\中心介绍片子-可用照片\2014-3柬埔寨培训班\20. 柬埔寨文化艺术部部长彭萨格娜女士（左)向亚太中心主任杨治（右）赠送礼物2014.3.29. .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050" y="3009900"/>
            <a:ext cx="41402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500313" y="5786438"/>
            <a:ext cx="5072062" cy="923925"/>
          </a:xfrm>
          <a:prstGeom prst="rect">
            <a:avLst/>
          </a:prstGeom>
          <a:noFill/>
        </p:spPr>
        <p:txBody>
          <a:bodyPr>
            <a:spAutoFit/>
          </a:bodyPr>
          <a:lstStyle/>
          <a:p>
            <a:pPr>
              <a:defRPr/>
            </a:pPr>
            <a:r>
              <a:rPr lang="en-US" i="1" dirty="0">
                <a:latin typeface="+mj-lt"/>
              </a:rPr>
              <a:t>Workshop on Community-based Documentation and Inventorying for Intangible Cultural Heritage</a:t>
            </a:r>
          </a:p>
          <a:p>
            <a:pPr algn="ctr">
              <a:defRPr/>
            </a:pPr>
            <a:r>
              <a:rPr lang="en-US" altLang="zh-CN" dirty="0" err="1">
                <a:latin typeface="+mj-lt"/>
              </a:rPr>
              <a:t>Siem</a:t>
            </a:r>
            <a:r>
              <a:rPr lang="en-US" altLang="zh-CN" dirty="0">
                <a:latin typeface="+mj-lt"/>
              </a:rPr>
              <a:t> Reap, </a:t>
            </a:r>
            <a:r>
              <a:rPr lang="en-US" dirty="0">
                <a:latin typeface="+mj-lt"/>
              </a:rPr>
              <a:t>Cambodia,</a:t>
            </a:r>
            <a:r>
              <a:rPr lang="en-US" altLang="zh-CN" dirty="0">
                <a:latin typeface="+mj-lt"/>
              </a:rPr>
              <a:t> 2014</a:t>
            </a:r>
          </a:p>
        </p:txBody>
      </p:sp>
    </p:spTree>
  </p:cSld>
  <p:clrMapOvr>
    <a:masterClrMapping/>
  </p:clrMapOvr>
  <p:transition spd="med"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1714500" y="5715000"/>
            <a:ext cx="5572125" cy="923925"/>
          </a:xfrm>
          <a:prstGeom prst="rect">
            <a:avLst/>
          </a:prstGeom>
          <a:noFill/>
          <a:ln w="9525">
            <a:noFill/>
            <a:miter lim="800000"/>
            <a:headEnd/>
            <a:tailEnd/>
          </a:ln>
        </p:spPr>
        <p:txBody>
          <a:bodyPr>
            <a:spAutoFit/>
          </a:bodyPr>
          <a:lstStyle/>
          <a:p>
            <a:pPr>
              <a:defRPr/>
            </a:pPr>
            <a:r>
              <a:rPr lang="en-US" altLang="zh-CN" i="1" dirty="0">
                <a:latin typeface="+mj-lt"/>
              </a:rPr>
              <a:t> Workshop on Implementation of the Convention for the Safeguarding of the ICH: Digital Preservation</a:t>
            </a:r>
          </a:p>
          <a:p>
            <a:pPr algn="ctr">
              <a:defRPr/>
            </a:pPr>
            <a:r>
              <a:rPr lang="en-US" altLang="zh-CN" dirty="0" err="1">
                <a:latin typeface="+mj-lt"/>
              </a:rPr>
              <a:t>Siem</a:t>
            </a:r>
            <a:r>
              <a:rPr lang="en-US" altLang="zh-CN" dirty="0">
                <a:latin typeface="+mj-lt"/>
              </a:rPr>
              <a:t> Reap, </a:t>
            </a:r>
            <a:r>
              <a:rPr lang="en-US" dirty="0">
                <a:latin typeface="+mj-lt"/>
              </a:rPr>
              <a:t>Cambodia,</a:t>
            </a:r>
            <a:r>
              <a:rPr lang="en-US" altLang="zh-CN" dirty="0">
                <a:latin typeface="+mj-lt"/>
              </a:rPr>
              <a:t> 2015</a:t>
            </a:r>
          </a:p>
        </p:txBody>
      </p:sp>
      <p:pic>
        <p:nvPicPr>
          <p:cNvPr id="27651" name="图片 4" descr="2015年3月16日《保护非物质文化遗产公约》履约培训班在柬埔寨暹粒举办.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2875"/>
            <a:ext cx="41084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5" descr="17362278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2875"/>
            <a:ext cx="41846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图片 6" descr="6672784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963863"/>
            <a:ext cx="40005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图片 7" descr="157607854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928938"/>
            <a:ext cx="214312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1643063" y="5791200"/>
            <a:ext cx="6072187" cy="923925"/>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i="1">
                <a:latin typeface="Calibri" pitchFamily="34" charset="0"/>
              </a:rPr>
              <a:t>Workshop on Revitalization of Indigenous Architecture and Sustainable Development of Building Skills in South Pacific </a:t>
            </a:r>
          </a:p>
          <a:p>
            <a:pPr algn="ctr" eaLnBrk="1" hangingPunct="1"/>
            <a:r>
              <a:rPr lang="en-US" altLang="zh-CN">
                <a:latin typeface="Calibri" pitchFamily="34" charset="0"/>
              </a:rPr>
              <a:t>Apia, Samoa, 2014</a:t>
            </a:r>
            <a:endParaRPr lang="zh-CN" altLang="en-US">
              <a:latin typeface="Calibri" pitchFamily="34" charset="0"/>
            </a:endParaRPr>
          </a:p>
        </p:txBody>
      </p:sp>
      <p:pic>
        <p:nvPicPr>
          <p:cNvPr id="28675" name="图片 2" descr="1.亚太中心张晶副主任与学员互动.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2875"/>
            <a:ext cx="4167187"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图片 3" descr="3. 培训班学员实地考察传统法雷建筑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2875"/>
            <a:ext cx="40719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图片 5" descr="IMG_34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3000375"/>
            <a:ext cx="5643562"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xfrm>
            <a:off x="428625" y="1143000"/>
            <a:ext cx="8229600" cy="1143000"/>
          </a:xfrm>
        </p:spPr>
        <p:txBody>
          <a:bodyPr/>
          <a:lstStyle/>
          <a:p>
            <a:r>
              <a:rPr lang="en-US" altLang="zh-CN" sz="2800" smtClean="0">
                <a:solidFill>
                  <a:srgbClr val="E46C0A"/>
                </a:solidFill>
              </a:rPr>
              <a:t>Question/ Wish List (7)</a:t>
            </a:r>
            <a:endParaRPr lang="zh-CN" altLang="en-US" sz="2800" smtClean="0">
              <a:solidFill>
                <a:srgbClr val="E46C0A"/>
              </a:solidFill>
            </a:endParaRPr>
          </a:p>
        </p:txBody>
      </p:sp>
      <p:sp>
        <p:nvSpPr>
          <p:cNvPr id="32771" name="内容占位符 2"/>
          <p:cNvSpPr>
            <a:spLocks noGrp="1"/>
          </p:cNvSpPr>
          <p:nvPr>
            <p:ph idx="1"/>
          </p:nvPr>
        </p:nvSpPr>
        <p:spPr>
          <a:xfrm>
            <a:off x="457200" y="2260600"/>
            <a:ext cx="8229600" cy="3454400"/>
          </a:xfrm>
        </p:spPr>
        <p:txBody>
          <a:bodyPr/>
          <a:lstStyle/>
          <a:p>
            <a:pPr algn="just"/>
            <a:r>
              <a:rPr lang="en-US" altLang="zh-CN" sz="2400" smtClean="0">
                <a:solidFill>
                  <a:srgbClr val="E46C0A"/>
                </a:solidFill>
              </a:rPr>
              <a:t>7. Cooperation between CRIHAP and these offices as well as relevant category 2 centres needs to be strengthened, so as to jointly complete the collection of information on training needs for ICH safeguarding, design and implementation of training plans, and to improve pertinence and efficiency of the capacity building training activities.</a:t>
            </a:r>
            <a:endParaRPr lang="zh-CN" altLang="en-US" sz="2400" smtClean="0">
              <a:solidFill>
                <a:srgbClr val="E46C0A"/>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endParaRPr lang="zh-CN" altLang="en-US" smtClean="0"/>
          </a:p>
        </p:txBody>
      </p:sp>
      <p:sp>
        <p:nvSpPr>
          <p:cNvPr id="30723" name="内容占位符 2"/>
          <p:cNvSpPr>
            <a:spLocks noGrp="1"/>
          </p:cNvSpPr>
          <p:nvPr>
            <p:ph idx="1"/>
          </p:nvPr>
        </p:nvSpPr>
        <p:spPr>
          <a:xfrm>
            <a:off x="428625" y="2714625"/>
            <a:ext cx="8229600" cy="1400175"/>
          </a:xfrm>
        </p:spPr>
        <p:txBody>
          <a:bodyPr/>
          <a:lstStyle/>
          <a:p>
            <a:pPr algn="ctr">
              <a:buFont typeface="Arial" charset="0"/>
              <a:buNone/>
            </a:pPr>
            <a:r>
              <a:rPr lang="en-US" altLang="zh-CN" smtClean="0"/>
              <a:t>2. Formulate a 3-year </a:t>
            </a:r>
          </a:p>
          <a:p>
            <a:pPr algn="ctr">
              <a:buFont typeface="Arial" charset="0"/>
              <a:buNone/>
            </a:pPr>
            <a:r>
              <a:rPr lang="en-US" altLang="zh-CN" smtClean="0"/>
              <a:t>(2015-2017) training guidance</a:t>
            </a:r>
            <a:endParaRPr lang="zh-CN"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1" descr="成都培训班文化考察.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1357313"/>
            <a:ext cx="4084637"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图片 2" descr="a41f726a853815a5ead6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57313"/>
            <a:ext cx="4379913"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00188" y="5076825"/>
            <a:ext cx="5572125" cy="923925"/>
          </a:xfrm>
          <a:prstGeom prst="rect">
            <a:avLst/>
          </a:prstGeom>
          <a:noFill/>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i="1">
                <a:latin typeface="Calibri" pitchFamily="34" charset="0"/>
              </a:rPr>
              <a:t>Workshop on Community-based Documentation and Inventorying for Intangible Cultural Heritage</a:t>
            </a:r>
          </a:p>
          <a:p>
            <a:pPr algn="ctr" eaLnBrk="1" hangingPunct="1"/>
            <a:r>
              <a:rPr lang="en-US" altLang="zh-CN">
                <a:latin typeface="Calibri" pitchFamily="34" charset="0"/>
              </a:rPr>
              <a:t>Chengdu, China, 2014</a:t>
            </a:r>
            <a:endParaRPr lang="zh-CN" altLang="en-US">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1143000" y="1428750"/>
            <a:ext cx="6675438" cy="882650"/>
          </a:xfrm>
        </p:spPr>
        <p:txBody>
          <a:bodyPr/>
          <a:lstStyle/>
          <a:p>
            <a:pPr marL="342900" indent="-342900" eaLnBrk="1" hangingPunct="1">
              <a:spcBef>
                <a:spcPct val="20000"/>
              </a:spcBef>
            </a:pPr>
            <a:r>
              <a:rPr lang="en-US" altLang="zh-CN" sz="2800" b="1" smtClean="0">
                <a:solidFill>
                  <a:srgbClr val="000000"/>
                </a:solidFill>
              </a:rPr>
              <a:t>Concept and definition:</a:t>
            </a:r>
            <a:r>
              <a:rPr lang="en-US" altLang="zh-CN" sz="3200" b="1" smtClean="0">
                <a:solidFill>
                  <a:srgbClr val="000000"/>
                </a:solidFill>
              </a:rPr>
              <a:t> </a:t>
            </a:r>
            <a:r>
              <a:rPr lang="zh-CN" altLang="zh-CN" sz="3200" b="1" smtClean="0">
                <a:solidFill>
                  <a:srgbClr val="000000"/>
                </a:solidFill>
              </a:rPr>
              <a:t/>
            </a:r>
            <a:br>
              <a:rPr lang="zh-CN" altLang="zh-CN" sz="3200" b="1" smtClean="0">
                <a:solidFill>
                  <a:srgbClr val="000000"/>
                </a:solidFill>
              </a:rPr>
            </a:br>
            <a:endParaRPr lang="zh-CN" altLang="en-US" sz="3200" b="1" smtClean="0">
              <a:solidFill>
                <a:srgbClr val="000000"/>
              </a:solidFill>
            </a:endParaRPr>
          </a:p>
        </p:txBody>
      </p:sp>
      <p:sp>
        <p:nvSpPr>
          <p:cNvPr id="5123" name="内容占位符 2"/>
          <p:cNvSpPr>
            <a:spLocks noGrp="1"/>
          </p:cNvSpPr>
          <p:nvPr>
            <p:ph idx="1"/>
          </p:nvPr>
        </p:nvSpPr>
        <p:spPr>
          <a:xfrm>
            <a:off x="428625" y="2000250"/>
            <a:ext cx="8229600" cy="4525963"/>
          </a:xfrm>
        </p:spPr>
        <p:txBody>
          <a:bodyPr/>
          <a:lstStyle/>
          <a:p>
            <a:pPr algn="just" eaLnBrk="1" hangingPunct="1"/>
            <a:r>
              <a:rPr lang="en-US" altLang="zh-CN" sz="2600" smtClean="0"/>
              <a:t>" </a:t>
            </a:r>
            <a:r>
              <a:rPr lang="en-US" altLang="zh-CN" sz="2600" i="1" smtClean="0"/>
              <a:t>a comprehensive, long-term engagement with Member States to create institutional and professional environments for safeguarding intangible cultural heritage</a:t>
            </a:r>
            <a:r>
              <a:rPr lang="en-US" altLang="zh-CN" sz="2600" smtClean="0"/>
              <a:t> “, </a:t>
            </a:r>
          </a:p>
          <a:p>
            <a:pPr algn="just" eaLnBrk="1" hangingPunct="1"/>
            <a:r>
              <a:rPr lang="en-US" altLang="zh-CN" sz="2600" smtClean="0"/>
              <a:t>or "</a:t>
            </a:r>
            <a:r>
              <a:rPr lang="en-US" altLang="zh-CN" sz="2600" i="1" smtClean="0"/>
              <a:t>to support States in creating institutional and professional environments favourable to the sustainable safeguarding of intangible cultural heritage and in promoting broad public knowledge and support for the Convention’s concepts and objectives</a:t>
            </a:r>
            <a:r>
              <a:rPr lang="en-US" altLang="zh-CN" sz="2600" smtClean="0"/>
              <a:t>".</a:t>
            </a:r>
            <a:endParaRPr lang="zh-CN" altLang="zh-CN" sz="2600" smtClean="0"/>
          </a:p>
          <a:p>
            <a:pPr eaLnBrk="1" hangingPunct="1"/>
            <a:endParaRPr lang="zh-CN"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 descr="a41f726a853815a5e8cd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428750"/>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图片 2" descr="a41f726a853815a5e8e73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0"/>
            <a:ext cx="432117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00188" y="5072063"/>
            <a:ext cx="6357937" cy="923925"/>
          </a:xfrm>
          <a:prstGeom prst="rect">
            <a:avLst/>
          </a:prstGeom>
          <a:noFill/>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i="1">
                <a:latin typeface="Calibri" pitchFamily="34" charset="0"/>
              </a:rPr>
              <a:t>Workshop on the Safeguarding and Sustainable Development of Traditional Craftsmanship in the Asia-Pacific Region</a:t>
            </a:r>
          </a:p>
          <a:p>
            <a:pPr algn="ctr" eaLnBrk="1" hangingPunct="1"/>
            <a:r>
              <a:rPr lang="en-US" altLang="zh-CN">
                <a:latin typeface="Calibri" pitchFamily="34" charset="0"/>
              </a:rPr>
              <a:t>Hangzhou, China, 2013</a:t>
            </a:r>
            <a:endParaRPr lang="zh-CN" altLang="en-US">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1" descr="a41f726a853815a5b8023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142875"/>
            <a:ext cx="41433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图片 2" descr="a41f726a853815a5b82c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2857500"/>
            <a:ext cx="52149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图片 3" descr="a41f726a853815a5b8193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3" y="98425"/>
            <a:ext cx="40005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28813" y="5648325"/>
            <a:ext cx="5214937" cy="923925"/>
          </a:xfrm>
          <a:prstGeom prst="rect">
            <a:avLst/>
          </a:prstGeom>
          <a:noFill/>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i="1">
                <a:latin typeface="Calibri" pitchFamily="34" charset="0"/>
              </a:rPr>
              <a:t>Workshop on Safeguarding and Promotion of Traditional Festivals</a:t>
            </a:r>
          </a:p>
          <a:p>
            <a:pPr algn="ctr" eaLnBrk="1" hangingPunct="1"/>
            <a:r>
              <a:rPr lang="en-US" altLang="zh-CN">
                <a:latin typeface="Calibri" pitchFamily="34" charset="0"/>
              </a:rPr>
              <a:t>Chaozhou and Foshan, China, 2013</a:t>
            </a:r>
            <a:endParaRPr lang="zh-CN" altLang="en-US">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 descr="D44W944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0"/>
            <a:ext cx="42862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图片 2" descr="合影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3929063"/>
            <a:ext cx="426561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图片 3" descr="研修代表在苏州评弹学校学习评弹演奏.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929063"/>
            <a:ext cx="4143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图片 4" descr="春节与中国传统文化专家对话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1857375"/>
            <a:ext cx="42862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28813" y="5786438"/>
            <a:ext cx="5214937" cy="923925"/>
          </a:xfrm>
          <a:prstGeom prst="rect">
            <a:avLst/>
          </a:prstGeom>
          <a:noFill/>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i="1">
                <a:latin typeface="Calibri" pitchFamily="34" charset="0"/>
              </a:rPr>
              <a:t>Workshop on Inheritance and Development of Traditional Festivals in the Modern Age</a:t>
            </a:r>
          </a:p>
          <a:p>
            <a:pPr algn="ctr" eaLnBrk="1" hangingPunct="1"/>
            <a:r>
              <a:rPr lang="en-US" altLang="zh-CN">
                <a:latin typeface="Calibri" pitchFamily="34" charset="0"/>
              </a:rPr>
              <a:t>Shanghai and Suzhou, China, 2014</a:t>
            </a:r>
            <a:endParaRPr lang="zh-CN" altLang="en-US">
              <a:latin typeface="Calibri" pitchFamily="34" charset="0"/>
            </a:endParaRPr>
          </a:p>
        </p:txBody>
      </p:sp>
      <p:pic>
        <p:nvPicPr>
          <p:cNvPr id="34823" name="图片 6" descr="D44W8598.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2148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图片 7" descr="春节与中国传统文化专家对话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785938"/>
            <a:ext cx="41433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1" descr="a41f726a853815a5ec4b4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2875"/>
            <a:ext cx="392906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图片 2" descr="a41f726a853815a5ec5c4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928938"/>
            <a:ext cx="39290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图片 3" descr="师资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42875"/>
            <a:ext cx="45656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图片 4" descr="师资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7688" y="2928938"/>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1438" y="5357813"/>
            <a:ext cx="4357687" cy="1354137"/>
          </a:xfrm>
          <a:prstGeom prst="rect">
            <a:avLst/>
          </a:prstGeom>
          <a:noFill/>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600" i="1">
                <a:latin typeface="Calibri" pitchFamily="34" charset="0"/>
              </a:rPr>
              <a:t>Review Meeting on UNESCO’s Global Strategy for Strengthening National Capacities for Safeguarding Intangible Cultural Heritage</a:t>
            </a:r>
          </a:p>
          <a:p>
            <a:pPr algn="ctr" eaLnBrk="1" hangingPunct="1"/>
            <a:r>
              <a:rPr lang="en-US" altLang="zh-CN" sz="1600">
                <a:latin typeface="Calibri" pitchFamily="34" charset="0"/>
              </a:rPr>
              <a:t>Beijing, China, 2012</a:t>
            </a:r>
          </a:p>
          <a:p>
            <a:pPr eaLnBrk="1" hangingPunct="1"/>
            <a:endParaRPr lang="zh-CN" altLang="en-US"/>
          </a:p>
        </p:txBody>
      </p:sp>
      <p:sp>
        <p:nvSpPr>
          <p:cNvPr id="7" name="TextBox 6"/>
          <p:cNvSpPr txBox="1"/>
          <p:nvPr/>
        </p:nvSpPr>
        <p:spPr>
          <a:xfrm>
            <a:off x="4786313" y="5715000"/>
            <a:ext cx="3857625" cy="646113"/>
          </a:xfrm>
          <a:prstGeom prst="rect">
            <a:avLst/>
          </a:prstGeom>
          <a:noFill/>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i="1">
                <a:latin typeface="Calibri" pitchFamily="34" charset="0"/>
              </a:rPr>
              <a:t>The Training of Trainers Workshop</a:t>
            </a:r>
            <a:endParaRPr lang="en-US" altLang="zh-CN" b="1" i="1">
              <a:latin typeface="Calibri" pitchFamily="34" charset="0"/>
            </a:endParaRPr>
          </a:p>
          <a:p>
            <a:pPr algn="ctr" eaLnBrk="1" hangingPunct="1"/>
            <a:r>
              <a:rPr lang="en-US" altLang="zh-CN">
                <a:latin typeface="Calibri" pitchFamily="34" charset="0"/>
              </a:rPr>
              <a:t>Shenzhen, China, 2015</a:t>
            </a:r>
            <a:endParaRPr lang="zh-CN" altLang="en-US">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428625" y="1428750"/>
            <a:ext cx="8229600" cy="1143000"/>
          </a:xfrm>
        </p:spPr>
        <p:txBody>
          <a:bodyPr/>
          <a:lstStyle/>
          <a:p>
            <a:r>
              <a:rPr lang="en-US" altLang="zh-CN" sz="2800" smtClean="0">
                <a:solidFill>
                  <a:srgbClr val="E46C0A"/>
                </a:solidFill>
              </a:rPr>
              <a:t>Question/Wish List (8)</a:t>
            </a:r>
            <a:endParaRPr lang="zh-CN" altLang="en-US" sz="2800" smtClean="0">
              <a:solidFill>
                <a:srgbClr val="E46C0A"/>
              </a:solidFill>
            </a:endParaRPr>
          </a:p>
        </p:txBody>
      </p:sp>
      <p:sp>
        <p:nvSpPr>
          <p:cNvPr id="40963" name="内容占位符 2"/>
          <p:cNvSpPr>
            <a:spLocks noGrp="1"/>
          </p:cNvSpPr>
          <p:nvPr>
            <p:ph idx="1"/>
          </p:nvPr>
        </p:nvSpPr>
        <p:spPr>
          <a:xfrm>
            <a:off x="428625" y="2714625"/>
            <a:ext cx="8229600" cy="2543175"/>
          </a:xfrm>
        </p:spPr>
        <p:txBody>
          <a:bodyPr/>
          <a:lstStyle/>
          <a:p>
            <a:pPr algn="just">
              <a:defRPr/>
            </a:pPr>
            <a:r>
              <a:rPr lang="en-US" altLang="zh-CN" sz="2400" dirty="0" smtClean="0">
                <a:solidFill>
                  <a:schemeClr val="accent6">
                    <a:lumMod val="75000"/>
                  </a:schemeClr>
                </a:solidFill>
              </a:rPr>
              <a:t>8. How can we balance the demand from member states for thematic ICH training with core curriculum of UNESCO capacity building?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endParaRPr lang="zh-CN" altLang="en-US" smtClean="0"/>
          </a:p>
        </p:txBody>
      </p:sp>
      <p:sp>
        <p:nvSpPr>
          <p:cNvPr id="37891" name="内容占位符 2"/>
          <p:cNvSpPr>
            <a:spLocks noGrp="1"/>
          </p:cNvSpPr>
          <p:nvPr>
            <p:ph idx="1"/>
          </p:nvPr>
        </p:nvSpPr>
        <p:spPr>
          <a:xfrm>
            <a:off x="428625" y="2386013"/>
            <a:ext cx="8229600" cy="2614612"/>
          </a:xfrm>
        </p:spPr>
        <p:txBody>
          <a:bodyPr/>
          <a:lstStyle/>
          <a:p>
            <a:pPr algn="ctr">
              <a:buFont typeface="Arial" charset="0"/>
              <a:buNone/>
            </a:pPr>
            <a:r>
              <a:rPr lang="en-US" altLang="zh-CN" smtClean="0"/>
              <a:t>3. Set up a measuring indicator </a:t>
            </a:r>
          </a:p>
          <a:p>
            <a:pPr algn="ctr">
              <a:buFont typeface="Arial" charset="0"/>
              <a:buNone/>
            </a:pPr>
            <a:r>
              <a:rPr lang="en-US" altLang="zh-CN" smtClean="0"/>
              <a:t>for the training plan from 2015 -2017</a:t>
            </a:r>
            <a:endParaRPr lang="zh-CN"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endParaRPr lang="zh-CN" altLang="en-US" smtClean="0"/>
          </a:p>
        </p:txBody>
      </p:sp>
      <p:sp>
        <p:nvSpPr>
          <p:cNvPr id="38915" name="内容占位符 2"/>
          <p:cNvSpPr>
            <a:spLocks noGrp="1"/>
          </p:cNvSpPr>
          <p:nvPr>
            <p:ph idx="1"/>
          </p:nvPr>
        </p:nvSpPr>
        <p:spPr>
          <a:xfrm>
            <a:off x="428625" y="2643188"/>
            <a:ext cx="8229600" cy="2257425"/>
          </a:xfrm>
        </p:spPr>
        <p:txBody>
          <a:bodyPr/>
          <a:lstStyle/>
          <a:p>
            <a:pPr algn="ctr">
              <a:buFont typeface="Arial" charset="0"/>
              <a:buNone/>
            </a:pPr>
            <a:r>
              <a:rPr lang="en-US" altLang="zh-CN" smtClean="0"/>
              <a:t>4. Expand CRIHAP’s network of partners</a:t>
            </a:r>
          </a:p>
          <a:p>
            <a:pPr algn="ctr">
              <a:buFont typeface="Arial" charset="0"/>
              <a:buNone/>
            </a:pPr>
            <a:r>
              <a:rPr lang="en-US" altLang="zh-CN" smtClean="0"/>
              <a:t> when carrying out training activities </a:t>
            </a:r>
          </a:p>
          <a:p>
            <a:pPr algn="ctr">
              <a:buFont typeface="Arial" charset="0"/>
              <a:buNone/>
            </a:pPr>
            <a:r>
              <a:rPr lang="en-US" altLang="zh-CN" smtClean="0"/>
              <a:t>in the Asia-Pacific Region</a:t>
            </a:r>
            <a:endParaRPr lang="zh-CN" altLang="en-US" smtClean="0"/>
          </a:p>
          <a:p>
            <a:pPr>
              <a:buFont typeface="Arial" charset="0"/>
              <a:buNone/>
            </a:pPr>
            <a:endParaRPr lang="zh-CN"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1" descr="2.培训现场.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71438"/>
            <a:ext cx="4000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图片 2" descr="9.2015年6月13日上午，参加闽台木偶节.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4429125"/>
            <a:ext cx="4214812"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图片 3" descr="14.2015年6月15日下午，代表实地考察晋江掌中木偶艺术保护传承中心.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2255838"/>
            <a:ext cx="40005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图片 4" descr="16.漳州木偶剧团的传承人现场展示木偶艺术.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7688" y="71438"/>
            <a:ext cx="428625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图片 5" descr="_MG_094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75" y="4572000"/>
            <a:ext cx="38576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429125" y="2862263"/>
            <a:ext cx="4286250" cy="1016000"/>
          </a:xfrm>
          <a:prstGeom prst="rect">
            <a:avLst/>
          </a:prstGeom>
          <a:noFill/>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2000" i="1">
                <a:latin typeface="Calibri" pitchFamily="34" charset="0"/>
              </a:rPr>
              <a:t>Workshop on Practices of Intangible Cultural Heritage Safeguarding</a:t>
            </a:r>
          </a:p>
          <a:p>
            <a:pPr algn="ctr" eaLnBrk="1" hangingPunct="1"/>
            <a:r>
              <a:rPr lang="en-US" altLang="zh-CN" sz="2000">
                <a:latin typeface="Calibri" pitchFamily="34" charset="0"/>
              </a:rPr>
              <a:t>Quanzhou, China, 2015</a:t>
            </a:r>
            <a:endParaRPr lang="zh-CN" altLang="en-US" sz="200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endParaRPr lang="zh-CN" altLang="en-US" smtClean="0"/>
          </a:p>
        </p:txBody>
      </p:sp>
      <p:sp>
        <p:nvSpPr>
          <p:cNvPr id="40963" name="内容占位符 2"/>
          <p:cNvSpPr>
            <a:spLocks noGrp="1"/>
          </p:cNvSpPr>
          <p:nvPr>
            <p:ph idx="1"/>
          </p:nvPr>
        </p:nvSpPr>
        <p:spPr>
          <a:xfrm>
            <a:off x="457200" y="2100263"/>
            <a:ext cx="8229600" cy="3114675"/>
          </a:xfrm>
        </p:spPr>
        <p:txBody>
          <a:bodyPr/>
          <a:lstStyle/>
          <a:p>
            <a:pPr marL="514350" indent="-514350">
              <a:buFont typeface="Arial" charset="0"/>
              <a:buNone/>
            </a:pPr>
            <a:r>
              <a:rPr lang="en-GB" altLang="zh-CN" sz="2800" smtClean="0"/>
              <a:t>1</a:t>
            </a:r>
            <a:r>
              <a:rPr lang="en-US" altLang="zh-CN" sz="2800" smtClean="0"/>
              <a:t>)  </a:t>
            </a:r>
            <a:r>
              <a:rPr lang="en-GB" altLang="zh-CN" sz="2800" smtClean="0"/>
              <a:t>Education and training in Indonesian batik intangible cultural heritage in Pekalongan, Indonesia</a:t>
            </a:r>
          </a:p>
          <a:p>
            <a:pPr marL="514350" indent="-514350">
              <a:buFont typeface="Arial" charset="0"/>
              <a:buNone/>
            </a:pPr>
            <a:r>
              <a:rPr lang="en-GB" altLang="zh-CN" sz="2800" smtClean="0"/>
              <a:t>2</a:t>
            </a:r>
            <a:r>
              <a:rPr lang="en-US" altLang="zh-CN" sz="2800" smtClean="0"/>
              <a:t>)  </a:t>
            </a:r>
            <a:r>
              <a:rPr lang="en-GB" altLang="zh-CN" sz="2800" smtClean="0"/>
              <a:t>Fandango’s Living Museum</a:t>
            </a:r>
          </a:p>
          <a:p>
            <a:pPr marL="514350" indent="-514350">
              <a:buFont typeface="Arial" charset="0"/>
              <a:buNone/>
            </a:pPr>
            <a:endParaRPr lang="en-GB" altLang="zh-CN" sz="2800" u="sng" smtClean="0">
              <a:hlinkClick r:id="rId2"/>
            </a:endParaRPr>
          </a:p>
          <a:p>
            <a:pPr marL="514350" indent="-514350">
              <a:buFont typeface="Arial" charset="0"/>
              <a:buNone/>
            </a:pPr>
            <a:r>
              <a:rPr lang="en-GB" altLang="zh-CN" sz="2800" u="sng" smtClean="0">
                <a:hlinkClick r:id="rId2"/>
              </a:rPr>
              <a:t>http://www.unesco.org/culture/ich/en/Register</a:t>
            </a:r>
            <a:endParaRPr lang="zh-CN" altLang="en-US" sz="28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1" descr="中韩课题.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4000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图片 2" descr="a41f726a85381594be0c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42875"/>
            <a:ext cx="4500563"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图片 4" descr="_MG_196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3214688"/>
            <a:ext cx="65722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28625" y="1643063"/>
            <a:ext cx="8229600" cy="1143000"/>
          </a:xfrm>
        </p:spPr>
        <p:txBody>
          <a:bodyPr/>
          <a:lstStyle/>
          <a:p>
            <a:pPr marL="342900" indent="-342900" eaLnBrk="1" hangingPunct="1"/>
            <a:r>
              <a:rPr lang="en-US" altLang="zh-CN" sz="2800" b="1" smtClean="0">
                <a:solidFill>
                  <a:srgbClr val="000000"/>
                </a:solidFill>
              </a:rPr>
              <a:t>This global strategy entails a long-term and multi-faceted approach that addresses:</a:t>
            </a:r>
            <a:r>
              <a:rPr lang="zh-CN" altLang="zh-CN" sz="1800" b="1" smtClean="0">
                <a:solidFill>
                  <a:srgbClr val="000000"/>
                </a:solidFill>
              </a:rPr>
              <a:t/>
            </a:r>
            <a:br>
              <a:rPr lang="zh-CN" altLang="zh-CN" sz="1800" b="1" smtClean="0">
                <a:solidFill>
                  <a:srgbClr val="000000"/>
                </a:solidFill>
              </a:rPr>
            </a:br>
            <a:endParaRPr lang="zh-CN" altLang="en-US" sz="1800" b="1" smtClean="0">
              <a:solidFill>
                <a:srgbClr val="000000"/>
              </a:solidFill>
            </a:endParaRPr>
          </a:p>
        </p:txBody>
      </p:sp>
      <p:sp>
        <p:nvSpPr>
          <p:cNvPr id="6147" name="内容占位符 2"/>
          <p:cNvSpPr>
            <a:spLocks noGrp="1"/>
          </p:cNvSpPr>
          <p:nvPr>
            <p:ph idx="1"/>
          </p:nvPr>
        </p:nvSpPr>
        <p:spPr>
          <a:xfrm>
            <a:off x="357188" y="3000375"/>
            <a:ext cx="8229600" cy="4525963"/>
          </a:xfrm>
        </p:spPr>
        <p:txBody>
          <a:bodyPr/>
          <a:lstStyle/>
          <a:p>
            <a:pPr eaLnBrk="1" hangingPunct="1"/>
            <a:r>
              <a:rPr lang="en-US" altLang="zh-CN" sz="2400" smtClean="0"/>
              <a:t>1) revision of policies and legislation</a:t>
            </a:r>
            <a:endParaRPr lang="zh-CN" altLang="zh-CN" sz="2400" smtClean="0"/>
          </a:p>
          <a:p>
            <a:pPr eaLnBrk="1" hangingPunct="1"/>
            <a:r>
              <a:rPr lang="en-US" altLang="zh-CN" sz="2400" smtClean="0"/>
              <a:t>2) redesign of institutional infrastructures </a:t>
            </a:r>
            <a:endParaRPr lang="zh-CN" altLang="zh-CN" sz="2400" smtClean="0"/>
          </a:p>
          <a:p>
            <a:pPr eaLnBrk="1" hangingPunct="1"/>
            <a:r>
              <a:rPr lang="en-US" altLang="zh-CN" sz="2400" smtClean="0"/>
              <a:t>3) development of inventory methods and systems</a:t>
            </a:r>
            <a:endParaRPr lang="zh-CN" altLang="zh-CN" sz="2400" smtClean="0"/>
          </a:p>
          <a:p>
            <a:pPr eaLnBrk="1" hangingPunct="1"/>
            <a:r>
              <a:rPr lang="en-US" altLang="zh-CN" sz="2400" smtClean="0"/>
              <a:t>4) full involvement of diverse stakeholders</a:t>
            </a:r>
            <a:endParaRPr lang="zh-CN" altLang="zh-CN" sz="2400" smtClean="0"/>
          </a:p>
          <a:p>
            <a:pPr eaLnBrk="1" hangingPunct="1"/>
            <a:r>
              <a:rPr lang="en-US" altLang="zh-CN" sz="2400" smtClean="0"/>
              <a:t>5) technical skills required to safeguard intangible cultural heritage.</a:t>
            </a:r>
            <a:endParaRPr lang="zh-CN" altLang="zh-CN" sz="2400" smtClean="0"/>
          </a:p>
          <a:p>
            <a:pPr eaLnBrk="1" hangingPunct="1">
              <a:buFont typeface="Arial" charset="0"/>
              <a:buNone/>
            </a:pPr>
            <a:endParaRPr lang="zh-CN"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244725"/>
            <a:ext cx="7772400" cy="1470025"/>
          </a:xfrm>
        </p:spPr>
        <p:txBody>
          <a:bodyPr/>
          <a:lstStyle/>
          <a:p>
            <a:r>
              <a:rPr lang="en-US" altLang="zh-CN" sz="4800" b="1" smtClean="0">
                <a:solidFill>
                  <a:srgbClr val="376092"/>
                </a:solidFill>
              </a:rPr>
              <a:t>III. </a:t>
            </a:r>
            <a:r>
              <a:rPr lang="en-GB" altLang="zh-CN" sz="4800" b="1" smtClean="0">
                <a:solidFill>
                  <a:srgbClr val="376092"/>
                </a:solidFill>
              </a:rPr>
              <a:t>Question/Wish List</a:t>
            </a:r>
            <a:endParaRPr lang="zh-CN" altLang="en-US" sz="4800" b="1" smtClean="0">
              <a:solidFill>
                <a:srgbClr val="376092"/>
              </a:solidFill>
            </a:endParaRPr>
          </a:p>
        </p:txBody>
      </p:sp>
      <p:sp>
        <p:nvSpPr>
          <p:cNvPr id="3" name="副标题 2"/>
          <p:cNvSpPr>
            <a:spLocks noGrp="1"/>
          </p:cNvSpPr>
          <p:nvPr>
            <p:ph type="subTitle" idx="1"/>
          </p:nvPr>
        </p:nvSpPr>
        <p:spPr/>
        <p:txBody>
          <a:bodyPr/>
          <a:lstStyle/>
          <a:p>
            <a:endParaRPr lang="zh-CN" altLang="en-US" smtClean="0">
              <a:solidFill>
                <a:srgbClr val="89898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428625" y="1196975"/>
            <a:ext cx="8229600" cy="1143000"/>
          </a:xfrm>
        </p:spPr>
        <p:txBody>
          <a:bodyPr/>
          <a:lstStyle/>
          <a:p>
            <a:r>
              <a:rPr lang="en-GB" altLang="zh-CN" sz="2800" smtClean="0">
                <a:solidFill>
                  <a:srgbClr val="E46C0A"/>
                </a:solidFill>
              </a:rPr>
              <a:t>Question/Wish List :  Category A: Activities</a:t>
            </a:r>
            <a:endParaRPr lang="zh-CN" altLang="en-US" sz="2800" smtClean="0">
              <a:solidFill>
                <a:srgbClr val="E46C0A"/>
              </a:solidFill>
            </a:endParaRPr>
          </a:p>
        </p:txBody>
      </p:sp>
      <p:sp>
        <p:nvSpPr>
          <p:cNvPr id="50179" name="内容占位符 2"/>
          <p:cNvSpPr>
            <a:spLocks noGrp="1"/>
          </p:cNvSpPr>
          <p:nvPr>
            <p:ph idx="1"/>
          </p:nvPr>
        </p:nvSpPr>
        <p:spPr>
          <a:xfrm>
            <a:off x="395288" y="2335213"/>
            <a:ext cx="8229600" cy="2614612"/>
          </a:xfrm>
        </p:spPr>
        <p:txBody>
          <a:bodyPr/>
          <a:lstStyle/>
          <a:p>
            <a:pPr>
              <a:buFont typeface="Arial" charset="0"/>
              <a:buNone/>
            </a:pPr>
            <a:endParaRPr lang="zh-CN" altLang="en-US" sz="2400" smtClean="0">
              <a:solidFill>
                <a:srgbClr val="E46C0A"/>
              </a:solidFill>
            </a:endParaRPr>
          </a:p>
          <a:p>
            <a:r>
              <a:rPr lang="en-GB" altLang="zh-CN" sz="2400" smtClean="0">
                <a:solidFill>
                  <a:srgbClr val="E46C0A"/>
                </a:solidFill>
              </a:rPr>
              <a:t>1. Recognition of capacity building workshops jointly organized by C2Cs and Field Offices.  </a:t>
            </a:r>
            <a:endParaRPr lang="zh-CN" altLang="en-US" sz="2400" smtClean="0">
              <a:solidFill>
                <a:srgbClr val="E46C0A"/>
              </a:solidFill>
            </a:endParaRPr>
          </a:p>
          <a:p>
            <a:r>
              <a:rPr lang="en-GB" altLang="zh-CN" sz="2400" smtClean="0">
                <a:solidFill>
                  <a:srgbClr val="E46C0A"/>
                </a:solidFill>
              </a:rPr>
              <a:t>5. To link UNESCO 1972, 2003 and 2005 Conventions with an overall ecological environment.</a:t>
            </a:r>
            <a:endParaRPr lang="zh-CN" altLang="en-US" sz="2400" smtClean="0">
              <a:solidFill>
                <a:srgbClr val="E46C0A"/>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xfrm>
            <a:off x="628650" y="1285875"/>
            <a:ext cx="8229600" cy="857250"/>
          </a:xfrm>
        </p:spPr>
        <p:txBody>
          <a:bodyPr/>
          <a:lstStyle/>
          <a:p>
            <a:r>
              <a:rPr lang="en-GB" altLang="zh-CN" sz="2800" smtClean="0">
                <a:solidFill>
                  <a:srgbClr val="E46C0A"/>
                </a:solidFill>
              </a:rPr>
              <a:t>Category B: Materials, facilitators and translation</a:t>
            </a:r>
            <a:endParaRPr lang="zh-CN" altLang="en-US" sz="2800" smtClean="0">
              <a:solidFill>
                <a:srgbClr val="E46C0A"/>
              </a:solidFill>
            </a:endParaRPr>
          </a:p>
        </p:txBody>
      </p:sp>
      <p:sp>
        <p:nvSpPr>
          <p:cNvPr id="51203" name="内容占位符 2"/>
          <p:cNvSpPr>
            <a:spLocks noGrp="1"/>
          </p:cNvSpPr>
          <p:nvPr>
            <p:ph idx="1"/>
          </p:nvPr>
        </p:nvSpPr>
        <p:spPr>
          <a:xfrm>
            <a:off x="428625" y="2432050"/>
            <a:ext cx="8229600" cy="4525963"/>
          </a:xfrm>
        </p:spPr>
        <p:txBody>
          <a:bodyPr/>
          <a:lstStyle/>
          <a:p>
            <a:r>
              <a:rPr lang="en-GB" altLang="zh-CN" sz="2400" smtClean="0">
                <a:solidFill>
                  <a:srgbClr val="E46C0A"/>
                </a:solidFill>
              </a:rPr>
              <a:t>3. Recommendation of future facilitators from respective region. </a:t>
            </a:r>
            <a:endParaRPr lang="en-US" altLang="zh-CN" sz="2400" smtClean="0">
              <a:solidFill>
                <a:srgbClr val="E46C0A"/>
              </a:solidFill>
            </a:endParaRPr>
          </a:p>
          <a:p>
            <a:r>
              <a:rPr lang="en-GB" altLang="zh-CN" sz="2400" smtClean="0">
                <a:solidFill>
                  <a:srgbClr val="E46C0A"/>
                </a:solidFill>
              </a:rPr>
              <a:t>4. Capacity building curriculum materials, Registers and Lists be translated into more different languages. </a:t>
            </a:r>
            <a:endParaRPr lang="zh-CN" altLang="en-US" sz="2400" smtClean="0">
              <a:solidFill>
                <a:srgbClr val="E46C0A"/>
              </a:solidFill>
            </a:endParaRPr>
          </a:p>
          <a:p>
            <a:r>
              <a:rPr lang="en-US" altLang="zh-CN" sz="2400" smtClean="0">
                <a:solidFill>
                  <a:srgbClr val="E46C0A"/>
                </a:solidFill>
              </a:rPr>
              <a:t>8. Balance the demand from member states for thematic ICH training with core curriculum of UNESCO capacity building.  </a:t>
            </a:r>
          </a:p>
          <a:p>
            <a:endParaRPr lang="zh-CN" altLang="en-US" sz="2000" smtClean="0">
              <a:solidFill>
                <a:srgbClr val="E46C0A"/>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xfrm>
            <a:off x="357188" y="1071563"/>
            <a:ext cx="8229600" cy="1143000"/>
          </a:xfrm>
        </p:spPr>
        <p:txBody>
          <a:bodyPr/>
          <a:lstStyle/>
          <a:p>
            <a:r>
              <a:rPr lang="en-GB" altLang="zh-CN" sz="2800" smtClean="0">
                <a:solidFill>
                  <a:srgbClr val="E46C0A"/>
                </a:solidFill>
              </a:rPr>
              <a:t>Question/Wish List : Category C: Relationship</a:t>
            </a:r>
            <a:endParaRPr lang="zh-CN" altLang="en-US" sz="2800" smtClean="0">
              <a:solidFill>
                <a:srgbClr val="E46C0A"/>
              </a:solidFill>
            </a:endParaRPr>
          </a:p>
        </p:txBody>
      </p:sp>
      <p:sp>
        <p:nvSpPr>
          <p:cNvPr id="52227" name="内容占位符 2"/>
          <p:cNvSpPr>
            <a:spLocks noGrp="1"/>
          </p:cNvSpPr>
          <p:nvPr>
            <p:ph idx="1"/>
          </p:nvPr>
        </p:nvSpPr>
        <p:spPr>
          <a:xfrm>
            <a:off x="457200" y="2071688"/>
            <a:ext cx="8229600" cy="4525962"/>
          </a:xfrm>
        </p:spPr>
        <p:txBody>
          <a:bodyPr/>
          <a:lstStyle/>
          <a:p>
            <a:pPr algn="just"/>
            <a:r>
              <a:rPr lang="en-GB" altLang="zh-CN" sz="2400" smtClean="0">
                <a:solidFill>
                  <a:srgbClr val="E46C0A"/>
                </a:solidFill>
              </a:rPr>
              <a:t>2. A closer, smoother and more efficient interactive relationship and mechanism among UNESCO HQs, Field Offices, C2Cs and counterparts of Member States.</a:t>
            </a:r>
            <a:endParaRPr lang="zh-CN" altLang="en-US" sz="2400" smtClean="0">
              <a:solidFill>
                <a:srgbClr val="E46C0A"/>
              </a:solidFill>
            </a:endParaRPr>
          </a:p>
          <a:p>
            <a:r>
              <a:rPr lang="en-GB" altLang="zh-CN" sz="2400" smtClean="0">
                <a:solidFill>
                  <a:srgbClr val="E46C0A"/>
                </a:solidFill>
              </a:rPr>
              <a:t>6. More interactive exchange and cooperative opportunities among C2Cs.</a:t>
            </a:r>
            <a:endParaRPr lang="zh-CN" altLang="en-US" sz="2400" smtClean="0">
              <a:solidFill>
                <a:srgbClr val="E46C0A"/>
              </a:solidFill>
            </a:endParaRPr>
          </a:p>
          <a:p>
            <a:pPr algn="just"/>
            <a:r>
              <a:rPr lang="en-GB" altLang="zh-CN" sz="2400" smtClean="0">
                <a:solidFill>
                  <a:srgbClr val="E46C0A"/>
                </a:solidFill>
              </a:rPr>
              <a:t>7. Cooperation between Field Offices and C2Cs in information collection of training needs, design and implementation of training plans, pertinence and efficiency of the training activities.</a:t>
            </a:r>
            <a:endParaRPr lang="zh-CN" altLang="en-US" sz="2400" smtClean="0">
              <a:solidFill>
                <a:srgbClr val="E46C0A"/>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ctrTitle"/>
          </p:nvPr>
        </p:nvSpPr>
        <p:spPr>
          <a:xfrm>
            <a:off x="1871663" y="4387850"/>
            <a:ext cx="7772400" cy="1470025"/>
          </a:xfrm>
        </p:spPr>
        <p:txBody>
          <a:bodyPr/>
          <a:lstStyle/>
          <a:p>
            <a:r>
              <a:rPr lang="en-US" altLang="zh-CN" sz="7200" b="1" smtClean="0">
                <a:solidFill>
                  <a:srgbClr val="254061"/>
                </a:solidFill>
              </a:rPr>
              <a:t>THANK    YOU !</a:t>
            </a:r>
            <a:endParaRPr lang="zh-CN" altLang="en-US" sz="7200" b="1" smtClean="0">
              <a:solidFill>
                <a:srgbClr val="254061"/>
              </a:solidFill>
            </a:endParaRPr>
          </a:p>
        </p:txBody>
      </p:sp>
      <p:sp>
        <p:nvSpPr>
          <p:cNvPr id="4" name="副标题 3"/>
          <p:cNvSpPr>
            <a:spLocks noGrp="1"/>
          </p:cNvSpPr>
          <p:nvPr>
            <p:ph type="subTitle" idx="1"/>
          </p:nvPr>
        </p:nvSpPr>
        <p:spPr/>
        <p:txBody>
          <a:bodyPr/>
          <a:lstStyle/>
          <a:p>
            <a:endParaRPr lang="zh-CN" altLang="en-US" smtClean="0">
              <a:solidFill>
                <a:srgbClr val="898989"/>
              </a:solidFill>
            </a:endParaRPr>
          </a:p>
        </p:txBody>
      </p:sp>
      <p:pic>
        <p:nvPicPr>
          <p:cNvPr id="47108" name="图片 4" descr="138194596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285875"/>
            <a:ext cx="750093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1714500" y="1714500"/>
            <a:ext cx="5686425" cy="654050"/>
          </a:xfrm>
        </p:spPr>
        <p:txBody>
          <a:bodyPr/>
          <a:lstStyle/>
          <a:p>
            <a:pPr eaLnBrk="1" hangingPunct="1"/>
            <a:r>
              <a:rPr lang="en-US" altLang="zh-CN" sz="2800" b="1" smtClean="0"/>
              <a:t>previous 4 axes:</a:t>
            </a:r>
            <a:r>
              <a:rPr lang="zh-CN" altLang="zh-CN" sz="3200" b="1" smtClean="0"/>
              <a:t/>
            </a:r>
            <a:br>
              <a:rPr lang="zh-CN" altLang="zh-CN" sz="3200" b="1" smtClean="0"/>
            </a:br>
            <a:endParaRPr lang="zh-CN" altLang="en-US" sz="3200" b="1" smtClean="0"/>
          </a:p>
        </p:txBody>
      </p:sp>
      <p:sp>
        <p:nvSpPr>
          <p:cNvPr id="7171" name="内容占位符 2"/>
          <p:cNvSpPr>
            <a:spLocks noGrp="1"/>
          </p:cNvSpPr>
          <p:nvPr>
            <p:ph idx="1"/>
          </p:nvPr>
        </p:nvSpPr>
        <p:spPr>
          <a:xfrm>
            <a:off x="714375" y="2500313"/>
            <a:ext cx="8229600" cy="2400300"/>
          </a:xfrm>
        </p:spPr>
        <p:txBody>
          <a:bodyPr/>
          <a:lstStyle/>
          <a:p>
            <a:pPr eaLnBrk="1" hangingPunct="1"/>
            <a:r>
              <a:rPr lang="en-US" altLang="zh-CN" sz="2400" smtClean="0"/>
              <a:t>i) developing training content and materials </a:t>
            </a:r>
            <a:endParaRPr lang="zh-CN" altLang="zh-CN" sz="2400" smtClean="0"/>
          </a:p>
          <a:p>
            <a:pPr eaLnBrk="1" hangingPunct="1"/>
            <a:r>
              <a:rPr lang="en-US" altLang="zh-CN" sz="2400" smtClean="0"/>
              <a:t>ii) strengthening the network of expert facilitators</a:t>
            </a:r>
            <a:endParaRPr lang="zh-CN" altLang="zh-CN" sz="2400" smtClean="0"/>
          </a:p>
          <a:p>
            <a:pPr eaLnBrk="1" hangingPunct="1"/>
            <a:r>
              <a:rPr lang="en-US" altLang="zh-CN" sz="2400" smtClean="0"/>
              <a:t>iii) delivering capacity-building services to beneficiary countries  </a:t>
            </a:r>
            <a:endParaRPr lang="zh-CN" altLang="zh-CN" sz="2400" smtClean="0"/>
          </a:p>
          <a:p>
            <a:pPr eaLnBrk="1" hangingPunct="1"/>
            <a:r>
              <a:rPr lang="en-US" altLang="zh-CN" sz="2400" smtClean="0"/>
              <a:t>iv) monitoring and evaluation.</a:t>
            </a:r>
            <a:endParaRPr lang="zh-CN" altLang="zh-CN" sz="2400" smtClean="0"/>
          </a:p>
          <a:p>
            <a:pPr eaLnBrk="1" hangingPunct="1"/>
            <a:endParaRPr lang="zh-CN"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endParaRPr lang="zh-CN" altLang="en-US" smtClean="0"/>
          </a:p>
        </p:txBody>
      </p:sp>
      <p:sp>
        <p:nvSpPr>
          <p:cNvPr id="8195" name="内容占位符 2"/>
          <p:cNvSpPr>
            <a:spLocks noGrp="1"/>
          </p:cNvSpPr>
          <p:nvPr>
            <p:ph idx="1"/>
          </p:nvPr>
        </p:nvSpPr>
        <p:spPr>
          <a:xfrm>
            <a:off x="571500" y="1500188"/>
            <a:ext cx="7786688" cy="3889375"/>
          </a:xfrm>
        </p:spPr>
        <p:txBody>
          <a:bodyPr/>
          <a:lstStyle/>
          <a:p>
            <a:pPr eaLnBrk="1" hangingPunct="1"/>
            <a:r>
              <a:rPr lang="en-GB" altLang="zh-CN" sz="2000" smtClean="0"/>
              <a:t>(i)	Capacity-building services effectively delivered to beneficiary countries.</a:t>
            </a:r>
            <a:endParaRPr lang="zh-CN" altLang="zh-CN" sz="2000" smtClean="0"/>
          </a:p>
          <a:p>
            <a:pPr eaLnBrk="1" hangingPunct="1"/>
            <a:r>
              <a:rPr lang="en-GB" altLang="zh-CN" sz="2000" smtClean="0"/>
              <a:t>(ii)	Follow-up and evaluation mechanism established for capacity-building activities to gather data about their effectiveness.</a:t>
            </a:r>
            <a:endParaRPr lang="zh-CN" altLang="zh-CN" sz="2000" smtClean="0"/>
          </a:p>
          <a:p>
            <a:pPr eaLnBrk="1" hangingPunct="1"/>
            <a:r>
              <a:rPr lang="en-GB" altLang="zh-CN" sz="2000" smtClean="0"/>
              <a:t>(iii)	Facilitators’ network and relevant education institutions strengthened.</a:t>
            </a:r>
            <a:endParaRPr lang="zh-CN" altLang="zh-CN" sz="2000" smtClean="0"/>
          </a:p>
          <a:p>
            <a:pPr eaLnBrk="1" hangingPunct="1"/>
            <a:r>
              <a:rPr lang="en-GB" altLang="zh-CN" sz="2000" smtClean="0"/>
              <a:t>(iv)	Content and format of the capacity-building programme reviewed and adapted to ensure that it responds to the major implementation challenges at the national level.</a:t>
            </a:r>
            <a:endParaRPr lang="zh-CN" altLang="zh-CN" sz="2000" smtClean="0"/>
          </a:p>
          <a:p>
            <a:pPr eaLnBrk="1" hangingPunct="1"/>
            <a:r>
              <a:rPr lang="en-GB" altLang="zh-CN" sz="2000" smtClean="0"/>
              <a:t>(v)	Appropriate capacity-building formats and approaches developed and tested to support countries in the development of legislation and policy.</a:t>
            </a:r>
            <a:endParaRPr lang="zh-CN" altLang="zh-CN" sz="2000" smtClean="0"/>
          </a:p>
          <a:p>
            <a:pPr eaLnBrk="1" hangingPunct="1"/>
            <a:r>
              <a:rPr lang="en-GB" altLang="zh-CN" sz="2000" smtClean="0"/>
              <a:t>(vi)	Capacity-building programme planning, implementation and monitoring strengthened through improved information systems.</a:t>
            </a:r>
            <a:endParaRPr lang="zh-CN" altLang="zh-CN" sz="2000" smtClean="0"/>
          </a:p>
          <a:p>
            <a:pPr eaLnBrk="1" hangingPunct="1"/>
            <a:endParaRPr lang="zh-CN" altLang="en-US"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noChangeArrowheads="1"/>
          </p:cNvSpPr>
          <p:nvPr>
            <p:ph type="title"/>
          </p:nvPr>
        </p:nvSpPr>
        <p:spPr>
          <a:xfrm>
            <a:off x="571500" y="1143000"/>
            <a:ext cx="7929563" cy="830263"/>
          </a:xfrm>
        </p:spPr>
        <p:txBody>
          <a:bodyPr>
            <a:spAutoFit/>
          </a:bodyPr>
          <a:lstStyle/>
          <a:p>
            <a:pPr marL="342900" indent="-342900" eaLnBrk="1" hangingPunct="1"/>
            <a:r>
              <a:rPr lang="en-US" altLang="zh-CN" sz="2400" b="1" smtClean="0">
                <a:solidFill>
                  <a:srgbClr val="000000"/>
                </a:solidFill>
              </a:rPr>
              <a:t>i) Capacity-building services effectively delivered to beneficiary countries</a:t>
            </a:r>
            <a:endParaRPr lang="zh-CN" altLang="en-US" smtClean="0"/>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249" t="23724" r="1950" b="14980"/>
          <a:stretch>
            <a:fillRect/>
          </a:stretch>
        </p:blipFill>
        <p:spPr>
          <a:xfrm>
            <a:off x="1071563" y="1928813"/>
            <a:ext cx="7058025" cy="3854450"/>
          </a:xfrm>
          <a:noFill/>
        </p:spPr>
      </p:pic>
      <p:sp>
        <p:nvSpPr>
          <p:cNvPr id="92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9221" name="Rectangle 4"/>
          <p:cNvSpPr>
            <a:spLocks noChangeArrowheads="1"/>
          </p:cNvSpPr>
          <p:nvPr/>
        </p:nvSpPr>
        <p:spPr bwMode="auto">
          <a:xfrm>
            <a:off x="827088" y="5873750"/>
            <a:ext cx="215900" cy="215900"/>
          </a:xfrm>
          <a:prstGeom prst="rect">
            <a:avLst/>
          </a:prstGeom>
          <a:solidFill>
            <a:srgbClr val="109618"/>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92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9223" name="Rectangle 5"/>
          <p:cNvSpPr>
            <a:spLocks/>
          </p:cNvSpPr>
          <p:nvPr/>
        </p:nvSpPr>
        <p:spPr bwMode="auto">
          <a:xfrm>
            <a:off x="3779838" y="5873750"/>
            <a:ext cx="215900" cy="215900"/>
          </a:xfrm>
          <a:prstGeom prst="rect">
            <a:avLst/>
          </a:prstGeom>
          <a:solidFill>
            <a:srgbClr val="6DAA66"/>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922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9225" name="Rectangle 6"/>
          <p:cNvSpPr>
            <a:spLocks/>
          </p:cNvSpPr>
          <p:nvPr/>
        </p:nvSpPr>
        <p:spPr bwMode="auto">
          <a:xfrm>
            <a:off x="6299200" y="5873750"/>
            <a:ext cx="215900" cy="215900"/>
          </a:xfrm>
          <a:prstGeom prst="rect">
            <a:avLst/>
          </a:prstGeom>
          <a:solidFill>
            <a:srgbClr val="D1D6CF"/>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9226" name="TextBox 16"/>
          <p:cNvSpPr txBox="1">
            <a:spLocks noChangeArrowheads="1"/>
          </p:cNvSpPr>
          <p:nvPr/>
        </p:nvSpPr>
        <p:spPr bwMode="auto">
          <a:xfrm>
            <a:off x="1042988" y="5802313"/>
            <a:ext cx="259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GB" altLang="zh-CN"/>
              <a:t>completed activities</a:t>
            </a:r>
            <a:endParaRPr lang="zh-CN" altLang="en-US"/>
          </a:p>
        </p:txBody>
      </p:sp>
      <p:sp>
        <p:nvSpPr>
          <p:cNvPr id="9227" name="TextBox 17"/>
          <p:cNvSpPr txBox="1">
            <a:spLocks noChangeArrowheads="1"/>
          </p:cNvSpPr>
          <p:nvPr/>
        </p:nvSpPr>
        <p:spPr bwMode="auto">
          <a:xfrm>
            <a:off x="4067175" y="5792788"/>
            <a:ext cx="208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GB" altLang="zh-CN"/>
              <a:t>on-going activities</a:t>
            </a:r>
            <a:endParaRPr lang="zh-CN" altLang="en-US"/>
          </a:p>
        </p:txBody>
      </p:sp>
      <p:sp>
        <p:nvSpPr>
          <p:cNvPr id="9228" name="TextBox 18"/>
          <p:cNvSpPr txBox="1">
            <a:spLocks noChangeArrowheads="1"/>
          </p:cNvSpPr>
          <p:nvPr/>
        </p:nvSpPr>
        <p:spPr bwMode="auto">
          <a:xfrm>
            <a:off x="6659563" y="5792788"/>
            <a:ext cx="1954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GB" altLang="zh-CN"/>
              <a:t>activities planned</a:t>
            </a:r>
            <a:endParaRPr lang="zh-CN" altLang="en-US"/>
          </a:p>
        </p:txBody>
      </p:sp>
      <p:sp>
        <p:nvSpPr>
          <p:cNvPr id="9229" name="TextBox 20"/>
          <p:cNvSpPr txBox="1">
            <a:spLocks noChangeArrowheads="1"/>
          </p:cNvSpPr>
          <p:nvPr/>
        </p:nvSpPr>
        <p:spPr bwMode="auto">
          <a:xfrm>
            <a:off x="1214438" y="6215063"/>
            <a:ext cx="6481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fr-FR" altLang="zh-CN" i="1"/>
              <a:t>Beneficiary countries of capacity-building activities since 2009</a:t>
            </a: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428625" y="1428750"/>
            <a:ext cx="8229600" cy="1143000"/>
          </a:xfrm>
        </p:spPr>
        <p:txBody>
          <a:bodyPr/>
          <a:lstStyle/>
          <a:p>
            <a:pPr eaLnBrk="1" hangingPunct="1"/>
            <a:r>
              <a:rPr lang="en-GB" altLang="zh-CN" sz="2500" smtClean="0">
                <a:solidFill>
                  <a:srgbClr val="E46C0A"/>
                </a:solidFill>
              </a:rPr>
              <a:t>Question/Wish List (1)</a:t>
            </a:r>
            <a:endParaRPr lang="zh-CN" altLang="en-US" sz="2500" smtClean="0">
              <a:solidFill>
                <a:srgbClr val="E46C0A"/>
              </a:solidFill>
            </a:endParaRPr>
          </a:p>
        </p:txBody>
      </p:sp>
      <p:sp>
        <p:nvSpPr>
          <p:cNvPr id="11267" name="内容占位符 2"/>
          <p:cNvSpPr>
            <a:spLocks noGrp="1"/>
          </p:cNvSpPr>
          <p:nvPr>
            <p:ph idx="1"/>
          </p:nvPr>
        </p:nvSpPr>
        <p:spPr>
          <a:xfrm>
            <a:off x="357188" y="2857500"/>
            <a:ext cx="8229600" cy="2614613"/>
          </a:xfrm>
        </p:spPr>
        <p:txBody>
          <a:bodyPr/>
          <a:lstStyle/>
          <a:p>
            <a:pPr algn="just" eaLnBrk="1" hangingPunct="1"/>
            <a:r>
              <a:rPr lang="en-GB" altLang="zh-CN" sz="2400" smtClean="0">
                <a:solidFill>
                  <a:srgbClr val="E46C0A"/>
                </a:solidFill>
              </a:rPr>
              <a:t>1. Is it possible to include qualified capacity building training workshops jointly organized by CRIHAP and UNESCO field offices into  UNESCO capacity building activities? </a:t>
            </a:r>
            <a:endParaRPr lang="zh-CN" altLang="zh-CN" sz="2400" smtClean="0">
              <a:solidFill>
                <a:srgbClr val="E46C0A"/>
              </a:solidFill>
            </a:endParaRPr>
          </a:p>
          <a:p>
            <a:pPr eaLnBrk="1" hangingPunct="1">
              <a:buFont typeface="Arial" charset="0"/>
              <a:buNone/>
            </a:pPr>
            <a:endParaRPr lang="zh-CN"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625" y="2000250"/>
            <a:ext cx="8229600" cy="1143000"/>
          </a:xfrm>
        </p:spPr>
        <p:txBody>
          <a:bodyPr>
            <a:normAutofit/>
          </a:bodyPr>
          <a:lstStyle/>
          <a:p>
            <a:pPr eaLnBrk="1" hangingPunct="1">
              <a:lnSpc>
                <a:spcPts val="2400"/>
              </a:lnSpc>
            </a:pPr>
            <a:r>
              <a:rPr lang="en-GB" altLang="zh-CN" sz="2800" smtClean="0">
                <a:solidFill>
                  <a:srgbClr val="000000"/>
                </a:solidFill>
              </a:rPr>
              <a:t>Four regular courses were identified as most urgent to bring Member States to a common level of knowledge and experience and in order to provide them with the necessary tools to take full advantage of the 2003 Convention:</a:t>
            </a:r>
            <a:r>
              <a:rPr lang="zh-CN" altLang="zh-CN" sz="2500" smtClean="0"/>
              <a:t/>
            </a:r>
            <a:br>
              <a:rPr lang="zh-CN" altLang="zh-CN" sz="2500" smtClean="0"/>
            </a:br>
            <a:endParaRPr lang="zh-CN" altLang="en-US" sz="2500" smtClean="0"/>
          </a:p>
        </p:txBody>
      </p:sp>
      <p:sp>
        <p:nvSpPr>
          <p:cNvPr id="12291" name="内容占位符 2"/>
          <p:cNvSpPr>
            <a:spLocks noGrp="1"/>
          </p:cNvSpPr>
          <p:nvPr>
            <p:ph idx="1"/>
          </p:nvPr>
        </p:nvSpPr>
        <p:spPr>
          <a:xfrm>
            <a:off x="285750" y="3786188"/>
            <a:ext cx="8229600" cy="2786062"/>
          </a:xfrm>
        </p:spPr>
        <p:txBody>
          <a:bodyPr/>
          <a:lstStyle/>
          <a:p>
            <a:pPr eaLnBrk="1" hangingPunct="1"/>
            <a:r>
              <a:rPr lang="en-GB" altLang="zh-CN" sz="2400" smtClean="0"/>
              <a:t>(a) ratification</a:t>
            </a:r>
            <a:endParaRPr lang="zh-CN" altLang="zh-CN" sz="2400" smtClean="0"/>
          </a:p>
          <a:p>
            <a:pPr eaLnBrk="1" hangingPunct="1"/>
            <a:r>
              <a:rPr lang="en-GB" altLang="zh-CN" sz="2400" smtClean="0"/>
              <a:t>(b) implementing the Convention at the national level </a:t>
            </a:r>
          </a:p>
          <a:p>
            <a:pPr eaLnBrk="1" hangingPunct="1">
              <a:buFont typeface="Arial" charset="0"/>
              <a:buNone/>
            </a:pPr>
            <a:r>
              <a:rPr lang="en-GB" altLang="zh-CN" sz="2400" smtClean="0"/>
              <a:t>           (almost  </a:t>
            </a:r>
            <a:r>
              <a:rPr lang="en-GB" altLang="zh-CN" sz="2400" smtClean="0">
                <a:solidFill>
                  <a:srgbClr val="558ED5"/>
                </a:solidFill>
              </a:rPr>
              <a:t>1/3</a:t>
            </a:r>
            <a:r>
              <a:rPr lang="en-GB" altLang="zh-CN" sz="2400" smtClean="0"/>
              <a:t>)</a:t>
            </a:r>
            <a:endParaRPr lang="zh-CN" altLang="zh-CN" sz="2400" smtClean="0"/>
          </a:p>
          <a:p>
            <a:pPr eaLnBrk="1" hangingPunct="1"/>
            <a:r>
              <a:rPr lang="en-GB" altLang="zh-CN" sz="2400" smtClean="0"/>
              <a:t>(c) community-based inventorying (</a:t>
            </a:r>
            <a:r>
              <a:rPr lang="en-GB" altLang="zh-CN" sz="2400" smtClean="0">
                <a:solidFill>
                  <a:srgbClr val="558ED5"/>
                </a:solidFill>
              </a:rPr>
              <a:t>2/5</a:t>
            </a:r>
            <a:r>
              <a:rPr lang="en-GB" altLang="zh-CN" sz="2400" smtClean="0"/>
              <a:t>)</a:t>
            </a:r>
            <a:endParaRPr lang="zh-CN" altLang="zh-CN" sz="2400" smtClean="0"/>
          </a:p>
          <a:p>
            <a:pPr eaLnBrk="1" hangingPunct="1"/>
            <a:r>
              <a:rPr lang="en-GB" altLang="zh-CN" sz="2400" smtClean="0"/>
              <a:t>(d) elaborating nominations to the Lists of the Convention</a:t>
            </a:r>
            <a:endParaRPr lang="zh-CN" altLang="en-US"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1249</Words>
  <Application>Microsoft Office PowerPoint</Application>
  <PresentationFormat>On-screen Show (4:3)</PresentationFormat>
  <Paragraphs>128</Paragraphs>
  <Slides>44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宋体</vt:lpstr>
      <vt:lpstr>Calibri</vt:lpstr>
      <vt:lpstr>Verdana</vt:lpstr>
      <vt:lpstr>Office 主题</vt:lpstr>
      <vt:lpstr>Collaboration with UNESCO  in the Global Capacity Building Programme</vt:lpstr>
      <vt:lpstr>I.  Briefing on Global Capacity Building Strategy under the framework of the 2003 Convention </vt:lpstr>
      <vt:lpstr>Concept and definition:  </vt:lpstr>
      <vt:lpstr>This global strategy entails a long-term and multi-faceted approach that addresses: </vt:lpstr>
      <vt:lpstr>previous 4 axes: </vt:lpstr>
      <vt:lpstr>PowerPoint Presentation</vt:lpstr>
      <vt:lpstr>i) Capacity-building services effectively delivered to beneficiary countries</vt:lpstr>
      <vt:lpstr>Question/Wish List (1)</vt:lpstr>
      <vt:lpstr>Four regular courses were identified as most urgent to bring Member States to a common level of knowledge and experience and in order to provide them with the necessary tools to take full advantage of the 2003 Convention: </vt:lpstr>
      <vt:lpstr>Question/Wish List (2)</vt:lpstr>
      <vt:lpstr>(ii) Follow-up and evaluation mechanism established and implemented for capacity-building activities to gather data about their effectiveness </vt:lpstr>
      <vt:lpstr>(iii) Facilitators’ network and relevant education institutions strengthened </vt:lpstr>
      <vt:lpstr>Question/Wish List (3)</vt:lpstr>
      <vt:lpstr>(iv) Content and format of the capacity-building programme reviewed and adapted</vt:lpstr>
      <vt:lpstr>Question/Wish List (4)</vt:lpstr>
      <vt:lpstr>PowerPoint Presentation</vt:lpstr>
      <vt:lpstr>Question/Wish List (5)</vt:lpstr>
      <vt:lpstr>(vi) Capacity-building programme planning, implementation and monitoring strengthened through improved information systems </vt:lpstr>
      <vt:lpstr>(vii) Mobilizing resources for the implementation of the capacity-building strategy</vt:lpstr>
      <vt:lpstr>Question/Wish List (6)</vt:lpstr>
      <vt:lpstr>II. Activities of CRIHAP</vt:lpstr>
      <vt:lpstr>PowerPoint Presentation</vt:lpstr>
      <vt:lpstr>PowerPoint Presentation</vt:lpstr>
      <vt:lpstr>PowerPoint Presentation</vt:lpstr>
      <vt:lpstr>PowerPoint Presentation</vt:lpstr>
      <vt:lpstr>PowerPoint Presentation</vt:lpstr>
      <vt:lpstr>Question/ Wish List (7)</vt:lpstr>
      <vt:lpstr>PowerPoint Presentation</vt:lpstr>
      <vt:lpstr>PowerPoint Presentation</vt:lpstr>
      <vt:lpstr>PowerPoint Presentation</vt:lpstr>
      <vt:lpstr>PowerPoint Presentation</vt:lpstr>
      <vt:lpstr>PowerPoint Presentation</vt:lpstr>
      <vt:lpstr>PowerPoint Presentation</vt:lpstr>
      <vt:lpstr>Question/Wish List (8)</vt:lpstr>
      <vt:lpstr>PowerPoint Presentation</vt:lpstr>
      <vt:lpstr>PowerPoint Presentation</vt:lpstr>
      <vt:lpstr>PowerPoint Presentation</vt:lpstr>
      <vt:lpstr>PowerPoint Presentation</vt:lpstr>
      <vt:lpstr>PowerPoint Presentation</vt:lpstr>
      <vt:lpstr>III. Question/Wish List</vt:lpstr>
      <vt:lpstr>Question/Wish List :  Category A: Activities</vt:lpstr>
      <vt:lpstr>Category B: Materials, facilitators and translation</vt:lpstr>
      <vt:lpstr>Question/Wish List : Category C: Relationship</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with UNESCO in the global capacity-building programme</dc:title>
  <dc:creator>Administrator</dc:creator>
  <cp:lastModifiedBy>CLT/CEH/ITH-G.Scepi</cp:lastModifiedBy>
  <cp:revision>95</cp:revision>
  <dcterms:created xsi:type="dcterms:W3CDTF">2015-07-02T02:10:14Z</dcterms:created>
  <dcterms:modified xsi:type="dcterms:W3CDTF">2015-07-13T15:13:23Z</dcterms:modified>
</cp:coreProperties>
</file>