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7" r:id="rId3"/>
    <p:sldId id="308" r:id="rId4"/>
    <p:sldId id="309" r:id="rId5"/>
    <p:sldId id="296" r:id="rId6"/>
    <p:sldId id="297" r:id="rId7"/>
    <p:sldId id="312" r:id="rId8"/>
    <p:sldId id="313" r:id="rId9"/>
    <p:sldId id="314" r:id="rId10"/>
    <p:sldId id="311" r:id="rId11"/>
    <p:sldId id="315" r:id="rId12"/>
    <p:sldId id="316" r:id="rId13"/>
    <p:sldId id="317" r:id="rId14"/>
    <p:sldId id="318" r:id="rId15"/>
    <p:sldId id="319" r:id="rId16"/>
    <p:sldId id="320" r:id="rId17"/>
    <p:sldId id="321" r:id="rId1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1432" y="-80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Submitted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12.0</c:v>
                </c:pt>
                <c:pt idx="1">
                  <c:v>7.0</c:v>
                </c:pt>
                <c:pt idx="2">
                  <c:v>4.0</c:v>
                </c:pt>
                <c:pt idx="3">
                  <c:v>24.0</c:v>
                </c:pt>
                <c:pt idx="4">
                  <c:v>12.0</c:v>
                </c:pt>
                <c:pt idx="5">
                  <c:v>8.0</c:v>
                </c:pt>
                <c:pt idx="6">
                  <c:v>18.0</c:v>
                </c:pt>
                <c:pt idx="7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Granted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0680248"/>
        <c:axId val="-2120676552"/>
        <c:axId val="0"/>
      </c:bar3DChart>
      <c:catAx>
        <c:axId val="-212068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676552"/>
        <c:crosses val="autoZero"/>
        <c:auto val="1"/>
        <c:lblAlgn val="ctr"/>
        <c:lblOffset val="100"/>
        <c:noMultiLvlLbl val="0"/>
      </c:catAx>
      <c:valAx>
        <c:axId val="-212067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68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3D0B0-5002-4400-ACF9-E564C82159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14F092-2640-4AA7-82D0-539158FFDEE2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ICH-04</a:t>
          </a:r>
          <a:endParaRPr lang="en-ZA" dirty="0"/>
        </a:p>
      </dgm:t>
    </dgm:pt>
    <dgm:pt modelId="{81CEE615-F738-4F4D-82C0-226822D91DE3}" type="parTrans" cxnId="{2F4EBF1A-4929-4720-B995-96D5C2F3B9ED}">
      <dgm:prSet/>
      <dgm:spPr/>
      <dgm:t>
        <a:bodyPr/>
        <a:lstStyle/>
        <a:p>
          <a:endParaRPr lang="en-ZA"/>
        </a:p>
      </dgm:t>
    </dgm:pt>
    <dgm:pt modelId="{C6C3120A-9D31-4212-AC0B-2F1ECEE6DB9B}" type="sibTrans" cxnId="{2F4EBF1A-4929-4720-B995-96D5C2F3B9ED}">
      <dgm:prSet/>
      <dgm:spPr/>
      <dgm:t>
        <a:bodyPr/>
        <a:lstStyle/>
        <a:p>
          <a:endParaRPr lang="en-ZA"/>
        </a:p>
      </dgm:t>
    </dgm:pt>
    <dgm:pt modelId="{E5854FD0-0CF9-45DF-A2BC-ABB5F88F40B0}">
      <dgm:prSet phldrT="[Text]" custT="1"/>
      <dgm:spPr/>
      <dgm:t>
        <a:bodyPr/>
        <a:lstStyle/>
        <a:p>
          <a:r>
            <a:rPr lang="en-GB" sz="1800" dirty="0" smtClean="0"/>
            <a:t>Safeguarding projects, in any amount</a:t>
          </a:r>
          <a:endParaRPr lang="en-ZA" sz="1800" dirty="0"/>
        </a:p>
      </dgm:t>
    </dgm:pt>
    <dgm:pt modelId="{DF7E44E0-6C3A-4BEB-BE9C-D26851974467}" type="parTrans" cxnId="{753EE879-0059-4184-964E-1A0D26E830CE}">
      <dgm:prSet/>
      <dgm:spPr/>
      <dgm:t>
        <a:bodyPr/>
        <a:lstStyle/>
        <a:p>
          <a:endParaRPr lang="en-ZA"/>
        </a:p>
      </dgm:t>
    </dgm:pt>
    <dgm:pt modelId="{DEAE75AF-8676-4882-A251-0CD9AF119F6E}" type="sibTrans" cxnId="{753EE879-0059-4184-964E-1A0D26E830CE}">
      <dgm:prSet/>
      <dgm:spPr/>
      <dgm:t>
        <a:bodyPr/>
        <a:lstStyle/>
        <a:p>
          <a:endParaRPr lang="en-ZA"/>
        </a:p>
      </dgm:t>
    </dgm:pt>
    <dgm:pt modelId="{EB64851A-4DEC-4027-AE33-C9BEF90E049E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ICH-01bis</a:t>
          </a:r>
          <a:endParaRPr lang="en-ZA" dirty="0"/>
        </a:p>
      </dgm:t>
    </dgm:pt>
    <dgm:pt modelId="{9A3BAAB2-8B96-476F-8474-DE68F44E70F7}" type="parTrans" cxnId="{03B6DC94-041C-4C12-BA88-D5D8253A8DDA}">
      <dgm:prSet/>
      <dgm:spPr/>
      <dgm:t>
        <a:bodyPr/>
        <a:lstStyle/>
        <a:p>
          <a:endParaRPr lang="en-ZA"/>
        </a:p>
      </dgm:t>
    </dgm:pt>
    <dgm:pt modelId="{54DC3FF3-CB7F-48A1-A067-93E629F089B9}" type="sibTrans" cxnId="{03B6DC94-041C-4C12-BA88-D5D8253A8DDA}">
      <dgm:prSet/>
      <dgm:spPr/>
      <dgm:t>
        <a:bodyPr/>
        <a:lstStyle/>
        <a:p>
          <a:endParaRPr lang="en-ZA"/>
        </a:p>
      </dgm:t>
    </dgm:pt>
    <dgm:pt modelId="{035A2762-526B-4D4C-9A08-1A5C308237A9}">
      <dgm:prSet phldrT="[Text]" custT="1"/>
      <dgm:spPr/>
      <dgm:t>
        <a:bodyPr/>
        <a:lstStyle/>
        <a:p>
          <a:r>
            <a:rPr lang="en-US" sz="1800" dirty="0" smtClean="0"/>
            <a:t>Nominate to USL and simultaneously request IA for safeguarding</a:t>
          </a:r>
          <a:endParaRPr lang="en-ZA" sz="1800" dirty="0"/>
        </a:p>
      </dgm:t>
    </dgm:pt>
    <dgm:pt modelId="{27D2811B-F28F-49A8-8782-8016BE6A7C53}" type="parTrans" cxnId="{3219C5A7-B74F-43AB-958A-73B9423920E2}">
      <dgm:prSet/>
      <dgm:spPr/>
      <dgm:t>
        <a:bodyPr/>
        <a:lstStyle/>
        <a:p>
          <a:endParaRPr lang="en-ZA"/>
        </a:p>
      </dgm:t>
    </dgm:pt>
    <dgm:pt modelId="{20F19D60-84C0-4486-9A9F-5CAC671A5293}" type="sibTrans" cxnId="{3219C5A7-B74F-43AB-958A-73B9423920E2}">
      <dgm:prSet/>
      <dgm:spPr/>
      <dgm:t>
        <a:bodyPr/>
        <a:lstStyle/>
        <a:p>
          <a:endParaRPr lang="en-ZA"/>
        </a:p>
      </dgm:t>
    </dgm:pt>
    <dgm:pt modelId="{140CBE43-E9A2-4F98-9A80-B1D6FAC95763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ICH-05</a:t>
          </a:r>
          <a:endParaRPr lang="en-ZA" dirty="0"/>
        </a:p>
      </dgm:t>
    </dgm:pt>
    <dgm:pt modelId="{8E6EA4B2-594A-4C18-969D-E381D345D68F}" type="parTrans" cxnId="{978E58AB-F2E5-46CE-9F3E-B0D261DEC26C}">
      <dgm:prSet/>
      <dgm:spPr/>
      <dgm:t>
        <a:bodyPr/>
        <a:lstStyle/>
        <a:p>
          <a:endParaRPr lang="en-ZA"/>
        </a:p>
      </dgm:t>
    </dgm:pt>
    <dgm:pt modelId="{A709D10B-8D12-40A2-8895-1D20A6A7D186}" type="sibTrans" cxnId="{978E58AB-F2E5-46CE-9F3E-B0D261DEC26C}">
      <dgm:prSet/>
      <dgm:spPr/>
      <dgm:t>
        <a:bodyPr/>
        <a:lstStyle/>
        <a:p>
          <a:endParaRPr lang="en-ZA"/>
        </a:p>
      </dgm:t>
    </dgm:pt>
    <dgm:pt modelId="{DC4F1819-B9D8-4986-B31F-90BADE30D0A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dirty="0" smtClean="0"/>
            <a:t>  USL </a:t>
          </a:r>
          <a:r>
            <a:rPr lang="fr-FR" sz="1800" dirty="0" smtClean="0"/>
            <a:t>–</a:t>
          </a:r>
          <a:r>
            <a:rPr lang="en-ZA" sz="1800" dirty="0" smtClean="0"/>
            <a:t> preparatory assistance </a:t>
          </a:r>
        </a:p>
      </dgm:t>
    </dgm:pt>
    <dgm:pt modelId="{B145913D-BF24-4BE5-90BF-8A32421FC2A2}" type="parTrans" cxnId="{3E7C0874-80BC-45D9-AA21-EC64FD441D05}">
      <dgm:prSet/>
      <dgm:spPr/>
      <dgm:t>
        <a:bodyPr/>
        <a:lstStyle/>
        <a:p>
          <a:endParaRPr lang="en-ZA"/>
        </a:p>
      </dgm:t>
    </dgm:pt>
    <dgm:pt modelId="{DAE5EE06-4EB6-44DA-972E-ED636EBD552C}" type="sibTrans" cxnId="{3E7C0874-80BC-45D9-AA21-EC64FD441D05}">
      <dgm:prSet/>
      <dgm:spPr/>
      <dgm:t>
        <a:bodyPr/>
        <a:lstStyle/>
        <a:p>
          <a:endParaRPr lang="en-ZA"/>
        </a:p>
      </dgm:t>
    </dgm:pt>
    <dgm:pt modelId="{8C8D9452-300B-4535-91EF-0B2747094FA4}">
      <dgm:prSet custT="1"/>
      <dgm:spPr/>
      <dgm:t>
        <a:bodyPr/>
        <a:lstStyle/>
        <a:p>
          <a:r>
            <a:rPr lang="en-GB" sz="1800" dirty="0" smtClean="0"/>
            <a:t>Emergency assistance, in any amount</a:t>
          </a:r>
          <a:endParaRPr lang="en-ZA" sz="1800" dirty="0"/>
        </a:p>
      </dgm:t>
    </dgm:pt>
    <dgm:pt modelId="{555A3008-8EBC-4964-95F2-A544951C5ECA}" type="parTrans" cxnId="{4AEB23C9-C9BF-460D-86EC-FAF9A00C9DE7}">
      <dgm:prSet/>
      <dgm:spPr/>
      <dgm:t>
        <a:bodyPr/>
        <a:lstStyle/>
        <a:p>
          <a:endParaRPr lang="en-ZA"/>
        </a:p>
      </dgm:t>
    </dgm:pt>
    <dgm:pt modelId="{0F4FEF2E-0EC5-431E-9BC7-26B94C7EBB43}" type="sibTrans" cxnId="{4AEB23C9-C9BF-460D-86EC-FAF9A00C9DE7}">
      <dgm:prSet/>
      <dgm:spPr/>
      <dgm:t>
        <a:bodyPr/>
        <a:lstStyle/>
        <a:p>
          <a:endParaRPr lang="en-ZA"/>
        </a:p>
      </dgm:t>
    </dgm:pt>
    <dgm:pt modelId="{2896B14D-922A-4226-8401-3822A3A15752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ICH-06</a:t>
          </a:r>
          <a:endParaRPr lang="en-ZA" dirty="0"/>
        </a:p>
      </dgm:t>
    </dgm:pt>
    <dgm:pt modelId="{3CD7E6E7-1453-4A73-92F0-45E2ABCCC0B1}" type="parTrans" cxnId="{D9DB5FC9-9644-4A83-8552-308E7E3DB480}">
      <dgm:prSet/>
      <dgm:spPr/>
      <dgm:t>
        <a:bodyPr/>
        <a:lstStyle/>
        <a:p>
          <a:endParaRPr lang="en-GB"/>
        </a:p>
      </dgm:t>
    </dgm:pt>
    <dgm:pt modelId="{304A9C43-3A2C-4753-8F3E-E359043DB689}" type="sibTrans" cxnId="{D9DB5FC9-9644-4A83-8552-308E7E3DB480}">
      <dgm:prSet/>
      <dgm:spPr/>
      <dgm:t>
        <a:bodyPr/>
        <a:lstStyle/>
        <a:p>
          <a:endParaRPr lang="en-GB"/>
        </a:p>
      </dgm:t>
    </dgm:pt>
    <dgm:pt modelId="{0D12EFE6-EA7B-4D49-B729-261A68F62FE8}">
      <dgm:prSet phldrT="[Text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ZA" sz="1800" dirty="0" smtClean="0"/>
            <a:t>Register </a:t>
          </a:r>
          <a:r>
            <a:rPr lang="fr-FR" sz="1800" dirty="0" smtClean="0"/>
            <a:t>–</a:t>
          </a:r>
          <a:r>
            <a:rPr lang="en-ZA" sz="1800" dirty="0" smtClean="0"/>
            <a:t> preparatory assistance</a:t>
          </a:r>
          <a:r>
            <a:rPr lang="en-ZA" sz="2400" dirty="0" smtClean="0"/>
            <a:t> </a:t>
          </a:r>
        </a:p>
      </dgm:t>
    </dgm:pt>
    <dgm:pt modelId="{AC3B433E-9DF5-46CD-909A-C2DAEF9AED13}" type="parTrans" cxnId="{857CE3AF-28DB-4FC5-B63B-683A0A60BBC4}">
      <dgm:prSet/>
      <dgm:spPr/>
      <dgm:t>
        <a:bodyPr/>
        <a:lstStyle/>
        <a:p>
          <a:endParaRPr lang="en-GB"/>
        </a:p>
      </dgm:t>
    </dgm:pt>
    <dgm:pt modelId="{395869DC-8A3E-4247-ADE8-4E9C6E6FBB4B}" type="sibTrans" cxnId="{857CE3AF-28DB-4FC5-B63B-683A0A60BBC4}">
      <dgm:prSet/>
      <dgm:spPr/>
      <dgm:t>
        <a:bodyPr/>
        <a:lstStyle/>
        <a:p>
          <a:endParaRPr lang="en-GB"/>
        </a:p>
      </dgm:t>
    </dgm:pt>
    <dgm:pt modelId="{466AE864-815D-4119-B867-115440744F53}" type="pres">
      <dgm:prSet presAssocID="{9A53D0B0-5002-4400-ACF9-E564C82159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A237B34-5A0F-4E80-9442-D67F5051AED2}" type="pres">
      <dgm:prSet presAssocID="{BF14F092-2640-4AA7-82D0-539158FFDEE2}" presName="linNode" presStyleCnt="0"/>
      <dgm:spPr/>
    </dgm:pt>
    <dgm:pt modelId="{915142FA-C290-4430-966B-D0E6125BD992}" type="pres">
      <dgm:prSet presAssocID="{BF14F092-2640-4AA7-82D0-539158FFDEE2}" presName="parentText" presStyleLbl="node1" presStyleIdx="0" presStyleCnt="4" custLinFactNeighborX="-24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651A29-19F2-4833-B707-FD523DFD3190}" type="pres">
      <dgm:prSet presAssocID="{BF14F092-2640-4AA7-82D0-539158FFDEE2}" presName="descendantText" presStyleLbl="alignAccFollowNode1" presStyleIdx="0" presStyleCnt="4" custScaleY="1234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E6B023-6E80-4F5E-B640-7BCDB1118C16}" type="pres">
      <dgm:prSet presAssocID="{C6C3120A-9D31-4212-AC0B-2F1ECEE6DB9B}" presName="sp" presStyleCnt="0"/>
      <dgm:spPr/>
    </dgm:pt>
    <dgm:pt modelId="{2A3F9078-71F0-4D0E-A891-5A0856E60843}" type="pres">
      <dgm:prSet presAssocID="{EB64851A-4DEC-4027-AE33-C9BEF90E049E}" presName="linNode" presStyleCnt="0"/>
      <dgm:spPr/>
    </dgm:pt>
    <dgm:pt modelId="{6E84E4B6-1246-4464-8652-DF2065D3417E}" type="pres">
      <dgm:prSet presAssocID="{EB64851A-4DEC-4027-AE33-C9BEF90E049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731CC4-1B46-43AE-A6B4-38838F2F9BA6}" type="pres">
      <dgm:prSet presAssocID="{EB64851A-4DEC-4027-AE33-C9BEF90E049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7C2E265-BFBD-4053-932C-E5F592B2C3DC}" type="pres">
      <dgm:prSet presAssocID="{54DC3FF3-CB7F-48A1-A067-93E629F089B9}" presName="sp" presStyleCnt="0"/>
      <dgm:spPr/>
    </dgm:pt>
    <dgm:pt modelId="{CFC2E31A-5143-427F-BFF5-901403ABB6FF}" type="pres">
      <dgm:prSet presAssocID="{140CBE43-E9A2-4F98-9A80-B1D6FAC95763}" presName="linNode" presStyleCnt="0"/>
      <dgm:spPr/>
    </dgm:pt>
    <dgm:pt modelId="{7DCB378E-7518-4878-841B-DC55CA7F3A7B}" type="pres">
      <dgm:prSet presAssocID="{140CBE43-E9A2-4F98-9A80-B1D6FAC957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6C25D2-7D33-42CE-808B-20C735D15DA2}" type="pres">
      <dgm:prSet presAssocID="{140CBE43-E9A2-4F98-9A80-B1D6FAC9576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F08C91-78D3-4351-AFB0-9719BE4DA50C}" type="pres">
      <dgm:prSet presAssocID="{A709D10B-8D12-40A2-8895-1D20A6A7D186}" presName="sp" presStyleCnt="0"/>
      <dgm:spPr/>
    </dgm:pt>
    <dgm:pt modelId="{9775A2DF-7CC8-46F4-A651-234ACC3FAFD8}" type="pres">
      <dgm:prSet presAssocID="{2896B14D-922A-4226-8401-3822A3A15752}" presName="linNode" presStyleCnt="0"/>
      <dgm:spPr/>
    </dgm:pt>
    <dgm:pt modelId="{4C39FB5F-2E8C-4D31-90BD-420225D1E70A}" type="pres">
      <dgm:prSet presAssocID="{2896B14D-922A-4226-8401-3822A3A1575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E29BCD-B30C-4DFA-B4C5-2734BD84F6A0}" type="pres">
      <dgm:prSet presAssocID="{2896B14D-922A-4226-8401-3822A3A1575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15A7E8-11EA-467C-9C02-C45001CA4078}" type="presOf" srcId="{035A2762-526B-4D4C-9A08-1A5C308237A9}" destId="{D8731CC4-1B46-43AE-A6B4-38838F2F9BA6}" srcOrd="0" destOrd="0" presId="urn:microsoft.com/office/officeart/2005/8/layout/vList5"/>
    <dgm:cxn modelId="{85D51307-C32A-4D54-89B7-AE5979BFF78D}" type="presOf" srcId="{DC4F1819-B9D8-4986-B31F-90BADE30D0A2}" destId="{FE6C25D2-7D33-42CE-808B-20C735D15DA2}" srcOrd="0" destOrd="0" presId="urn:microsoft.com/office/officeart/2005/8/layout/vList5"/>
    <dgm:cxn modelId="{00B4E386-BF87-4C39-A2D3-13498720AEC7}" type="presOf" srcId="{BF14F092-2640-4AA7-82D0-539158FFDEE2}" destId="{915142FA-C290-4430-966B-D0E6125BD992}" srcOrd="0" destOrd="0" presId="urn:microsoft.com/office/officeart/2005/8/layout/vList5"/>
    <dgm:cxn modelId="{4AEB23C9-C9BF-460D-86EC-FAF9A00C9DE7}" srcId="{BF14F092-2640-4AA7-82D0-539158FFDEE2}" destId="{8C8D9452-300B-4535-91EF-0B2747094FA4}" srcOrd="1" destOrd="0" parTransId="{555A3008-8EBC-4964-95F2-A544951C5ECA}" sibTransId="{0F4FEF2E-0EC5-431E-9BC7-26B94C7EBB43}"/>
    <dgm:cxn modelId="{3219C5A7-B74F-43AB-958A-73B9423920E2}" srcId="{EB64851A-4DEC-4027-AE33-C9BEF90E049E}" destId="{035A2762-526B-4D4C-9A08-1A5C308237A9}" srcOrd="0" destOrd="0" parTransId="{27D2811B-F28F-49A8-8782-8016BE6A7C53}" sibTransId="{20F19D60-84C0-4486-9A9F-5CAC671A5293}"/>
    <dgm:cxn modelId="{03B6DC94-041C-4C12-BA88-D5D8253A8DDA}" srcId="{9A53D0B0-5002-4400-ACF9-E564C82159EB}" destId="{EB64851A-4DEC-4027-AE33-C9BEF90E049E}" srcOrd="1" destOrd="0" parTransId="{9A3BAAB2-8B96-476F-8474-DE68F44E70F7}" sibTransId="{54DC3FF3-CB7F-48A1-A067-93E629F089B9}"/>
    <dgm:cxn modelId="{4CD357D3-ED82-45F4-86BA-D4AC05228B07}" type="presOf" srcId="{E5854FD0-0CF9-45DF-A2BC-ABB5F88F40B0}" destId="{AD651A29-19F2-4833-B707-FD523DFD3190}" srcOrd="0" destOrd="0" presId="urn:microsoft.com/office/officeart/2005/8/layout/vList5"/>
    <dgm:cxn modelId="{978E58AB-F2E5-46CE-9F3E-B0D261DEC26C}" srcId="{9A53D0B0-5002-4400-ACF9-E564C82159EB}" destId="{140CBE43-E9A2-4F98-9A80-B1D6FAC95763}" srcOrd="2" destOrd="0" parTransId="{8E6EA4B2-594A-4C18-969D-E381D345D68F}" sibTransId="{A709D10B-8D12-40A2-8895-1D20A6A7D186}"/>
    <dgm:cxn modelId="{753EE879-0059-4184-964E-1A0D26E830CE}" srcId="{BF14F092-2640-4AA7-82D0-539158FFDEE2}" destId="{E5854FD0-0CF9-45DF-A2BC-ABB5F88F40B0}" srcOrd="0" destOrd="0" parTransId="{DF7E44E0-6C3A-4BEB-BE9C-D26851974467}" sibTransId="{DEAE75AF-8676-4882-A251-0CD9AF119F6E}"/>
    <dgm:cxn modelId="{3E7C0874-80BC-45D9-AA21-EC64FD441D05}" srcId="{140CBE43-E9A2-4F98-9A80-B1D6FAC95763}" destId="{DC4F1819-B9D8-4986-B31F-90BADE30D0A2}" srcOrd="0" destOrd="0" parTransId="{B145913D-BF24-4BE5-90BF-8A32421FC2A2}" sibTransId="{DAE5EE06-4EB6-44DA-972E-ED636EBD552C}"/>
    <dgm:cxn modelId="{D9DB5FC9-9644-4A83-8552-308E7E3DB480}" srcId="{9A53D0B0-5002-4400-ACF9-E564C82159EB}" destId="{2896B14D-922A-4226-8401-3822A3A15752}" srcOrd="3" destOrd="0" parTransId="{3CD7E6E7-1453-4A73-92F0-45E2ABCCC0B1}" sibTransId="{304A9C43-3A2C-4753-8F3E-E359043DB689}"/>
    <dgm:cxn modelId="{C829868B-9448-4156-AC23-7743D7605B07}" type="presOf" srcId="{0D12EFE6-EA7B-4D49-B729-261A68F62FE8}" destId="{51E29BCD-B30C-4DFA-B4C5-2734BD84F6A0}" srcOrd="0" destOrd="0" presId="urn:microsoft.com/office/officeart/2005/8/layout/vList5"/>
    <dgm:cxn modelId="{F540CC12-B618-4560-9FC3-C43A1DB7D4EF}" type="presOf" srcId="{140CBE43-E9A2-4F98-9A80-B1D6FAC95763}" destId="{7DCB378E-7518-4878-841B-DC55CA7F3A7B}" srcOrd="0" destOrd="0" presId="urn:microsoft.com/office/officeart/2005/8/layout/vList5"/>
    <dgm:cxn modelId="{C5AE08CC-3BA9-4D0D-B05E-E48D4EE518B6}" type="presOf" srcId="{8C8D9452-300B-4535-91EF-0B2747094FA4}" destId="{AD651A29-19F2-4833-B707-FD523DFD3190}" srcOrd="0" destOrd="1" presId="urn:microsoft.com/office/officeart/2005/8/layout/vList5"/>
    <dgm:cxn modelId="{2F4EBF1A-4929-4720-B995-96D5C2F3B9ED}" srcId="{9A53D0B0-5002-4400-ACF9-E564C82159EB}" destId="{BF14F092-2640-4AA7-82D0-539158FFDEE2}" srcOrd="0" destOrd="0" parTransId="{81CEE615-F738-4F4D-82C0-226822D91DE3}" sibTransId="{C6C3120A-9D31-4212-AC0B-2F1ECEE6DB9B}"/>
    <dgm:cxn modelId="{857CE3AF-28DB-4FC5-B63B-683A0A60BBC4}" srcId="{2896B14D-922A-4226-8401-3822A3A15752}" destId="{0D12EFE6-EA7B-4D49-B729-261A68F62FE8}" srcOrd="0" destOrd="0" parTransId="{AC3B433E-9DF5-46CD-909A-C2DAEF9AED13}" sibTransId="{395869DC-8A3E-4247-ADE8-4E9C6E6FBB4B}"/>
    <dgm:cxn modelId="{3498ED05-C06B-43E9-BEE9-9E97D31DFAF2}" type="presOf" srcId="{2896B14D-922A-4226-8401-3822A3A15752}" destId="{4C39FB5F-2E8C-4D31-90BD-420225D1E70A}" srcOrd="0" destOrd="0" presId="urn:microsoft.com/office/officeart/2005/8/layout/vList5"/>
    <dgm:cxn modelId="{89362C42-0B0B-4F28-B221-BDAB89B312FD}" type="presOf" srcId="{EB64851A-4DEC-4027-AE33-C9BEF90E049E}" destId="{6E84E4B6-1246-4464-8652-DF2065D3417E}" srcOrd="0" destOrd="0" presId="urn:microsoft.com/office/officeart/2005/8/layout/vList5"/>
    <dgm:cxn modelId="{6D0A7317-102F-492A-A279-64E7CEF7E745}" type="presOf" srcId="{9A53D0B0-5002-4400-ACF9-E564C82159EB}" destId="{466AE864-815D-4119-B867-115440744F53}" srcOrd="0" destOrd="0" presId="urn:microsoft.com/office/officeart/2005/8/layout/vList5"/>
    <dgm:cxn modelId="{5351A868-C27B-42DE-94C8-7F66FF920DE6}" type="presParOf" srcId="{466AE864-815D-4119-B867-115440744F53}" destId="{DA237B34-5A0F-4E80-9442-D67F5051AED2}" srcOrd="0" destOrd="0" presId="urn:microsoft.com/office/officeart/2005/8/layout/vList5"/>
    <dgm:cxn modelId="{DD5A471B-8997-4A24-A9F5-FF64DCCD3358}" type="presParOf" srcId="{DA237B34-5A0F-4E80-9442-D67F5051AED2}" destId="{915142FA-C290-4430-966B-D0E6125BD992}" srcOrd="0" destOrd="0" presId="urn:microsoft.com/office/officeart/2005/8/layout/vList5"/>
    <dgm:cxn modelId="{207DAF2D-D0A2-4964-9C1F-A15D048D1CEB}" type="presParOf" srcId="{DA237B34-5A0F-4E80-9442-D67F5051AED2}" destId="{AD651A29-19F2-4833-B707-FD523DFD3190}" srcOrd="1" destOrd="0" presId="urn:microsoft.com/office/officeart/2005/8/layout/vList5"/>
    <dgm:cxn modelId="{18FD9F64-397C-44F9-A7F7-C978F82001D8}" type="presParOf" srcId="{466AE864-815D-4119-B867-115440744F53}" destId="{AFE6B023-6E80-4F5E-B640-7BCDB1118C16}" srcOrd="1" destOrd="0" presId="urn:microsoft.com/office/officeart/2005/8/layout/vList5"/>
    <dgm:cxn modelId="{CE591688-6BE5-424E-90F7-68AF31B4E093}" type="presParOf" srcId="{466AE864-815D-4119-B867-115440744F53}" destId="{2A3F9078-71F0-4D0E-A891-5A0856E60843}" srcOrd="2" destOrd="0" presId="urn:microsoft.com/office/officeart/2005/8/layout/vList5"/>
    <dgm:cxn modelId="{1DEAC2FD-D0C2-4FA3-9701-B9CDDDAA40B7}" type="presParOf" srcId="{2A3F9078-71F0-4D0E-A891-5A0856E60843}" destId="{6E84E4B6-1246-4464-8652-DF2065D3417E}" srcOrd="0" destOrd="0" presId="urn:microsoft.com/office/officeart/2005/8/layout/vList5"/>
    <dgm:cxn modelId="{5C4B5888-DCE1-4366-8615-A49821EFB6A5}" type="presParOf" srcId="{2A3F9078-71F0-4D0E-A891-5A0856E60843}" destId="{D8731CC4-1B46-43AE-A6B4-38838F2F9BA6}" srcOrd="1" destOrd="0" presId="urn:microsoft.com/office/officeart/2005/8/layout/vList5"/>
    <dgm:cxn modelId="{E77F9251-A0BA-4DC0-B99A-4A0142DF3BEF}" type="presParOf" srcId="{466AE864-815D-4119-B867-115440744F53}" destId="{D7C2E265-BFBD-4053-932C-E5F592B2C3DC}" srcOrd="3" destOrd="0" presId="urn:microsoft.com/office/officeart/2005/8/layout/vList5"/>
    <dgm:cxn modelId="{A42657A6-AF2C-4754-8BFA-C7A812E65C58}" type="presParOf" srcId="{466AE864-815D-4119-B867-115440744F53}" destId="{CFC2E31A-5143-427F-BFF5-901403ABB6FF}" srcOrd="4" destOrd="0" presId="urn:microsoft.com/office/officeart/2005/8/layout/vList5"/>
    <dgm:cxn modelId="{7624E992-91A9-4385-8A8A-99DA01A362FC}" type="presParOf" srcId="{CFC2E31A-5143-427F-BFF5-901403ABB6FF}" destId="{7DCB378E-7518-4878-841B-DC55CA7F3A7B}" srcOrd="0" destOrd="0" presId="urn:microsoft.com/office/officeart/2005/8/layout/vList5"/>
    <dgm:cxn modelId="{CECB97EB-235C-4F07-8DB5-C53C1BC04AC3}" type="presParOf" srcId="{CFC2E31A-5143-427F-BFF5-901403ABB6FF}" destId="{FE6C25D2-7D33-42CE-808B-20C735D15DA2}" srcOrd="1" destOrd="0" presId="urn:microsoft.com/office/officeart/2005/8/layout/vList5"/>
    <dgm:cxn modelId="{14B270E8-8B95-47AE-BD33-50E6D2BFAA52}" type="presParOf" srcId="{466AE864-815D-4119-B867-115440744F53}" destId="{4CF08C91-78D3-4351-AFB0-9719BE4DA50C}" srcOrd="5" destOrd="0" presId="urn:microsoft.com/office/officeart/2005/8/layout/vList5"/>
    <dgm:cxn modelId="{28109AA7-42FE-4724-B2A7-F3F3B70980E6}" type="presParOf" srcId="{466AE864-815D-4119-B867-115440744F53}" destId="{9775A2DF-7CC8-46F4-A651-234ACC3FAFD8}" srcOrd="6" destOrd="0" presId="urn:microsoft.com/office/officeart/2005/8/layout/vList5"/>
    <dgm:cxn modelId="{B5AE1D34-0520-4D1B-88D4-840F868F82BF}" type="presParOf" srcId="{9775A2DF-7CC8-46F4-A651-234ACC3FAFD8}" destId="{4C39FB5F-2E8C-4D31-90BD-420225D1E70A}" srcOrd="0" destOrd="0" presId="urn:microsoft.com/office/officeart/2005/8/layout/vList5"/>
    <dgm:cxn modelId="{3D84436C-B0AF-4EDE-95EC-41E61B63261A}" type="presParOf" srcId="{9775A2DF-7CC8-46F4-A651-234ACC3FAFD8}" destId="{51E29BCD-B30C-4DFA-B4C5-2734BD84F6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March </a:t>
          </a:r>
          <a:br>
            <a:rPr lang="en-ZA" b="1" dirty="0" smtClean="0">
              <a:solidFill>
                <a:schemeClr val="tx1"/>
              </a:solidFill>
            </a:rPr>
          </a:br>
          <a:r>
            <a:rPr lang="en-ZA" b="1" dirty="0" smtClean="0">
              <a:solidFill>
                <a:schemeClr val="tx1"/>
              </a:solidFill>
            </a:rPr>
            <a:t>(Year 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Requests over US$100,000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dirty="0" smtClean="0">
              <a:solidFill>
                <a:schemeClr val="tx1"/>
              </a:solidFill>
            </a:rPr>
            <a:t>Preparatory assistance</a:t>
          </a: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Any time: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en-ZA" b="0" dirty="0" smtClean="0">
              <a:solidFill>
                <a:schemeClr val="tx1"/>
              </a:solidFill>
            </a:rPr>
            <a:t>Emergency requests</a:t>
          </a:r>
        </a:p>
        <a:p>
          <a:r>
            <a:rPr lang="en-ZA" b="0" dirty="0" smtClean="0">
              <a:solidFill>
                <a:schemeClr val="tx1"/>
              </a:solidFill>
            </a:rPr>
            <a:t>Requests up to US$100,000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Emergency requests and all requests under US$100,000 (including  preparatory assistance)</a:t>
          </a:r>
        </a:p>
        <a:p>
          <a:r>
            <a:rPr lang="en-ZA" dirty="0" smtClean="0">
              <a:solidFill>
                <a:schemeClr val="tx1"/>
              </a:solidFill>
            </a:rPr>
            <a:t>examined by Bureau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over US$100,000 </a:t>
          </a:r>
          <a:br>
            <a:rPr lang="en-ZA" b="1" dirty="0" smtClean="0">
              <a:solidFill>
                <a:schemeClr val="tx1"/>
              </a:solidFill>
            </a:rPr>
          </a:br>
          <a:r>
            <a:rPr lang="en-ZA" b="0" dirty="0" smtClean="0">
              <a:solidFill>
                <a:schemeClr val="tx1"/>
              </a:solidFill>
            </a:rPr>
            <a:t>evaluated by </a:t>
          </a:r>
          <a:br>
            <a:rPr lang="en-ZA" b="0" dirty="0" smtClean="0">
              <a:solidFill>
                <a:schemeClr val="tx1"/>
              </a:solidFill>
            </a:rPr>
          </a:br>
          <a:r>
            <a:rPr lang="en-ZA" b="0" dirty="0" smtClean="0">
              <a:solidFill>
                <a:schemeClr val="tx1"/>
              </a:solidFill>
            </a:rPr>
            <a:t>Evaluation Body</a:t>
          </a:r>
        </a:p>
        <a:p>
          <a:r>
            <a:rPr lang="en-ZA" b="0" dirty="0" smtClean="0">
              <a:solidFill>
                <a:schemeClr val="tx1"/>
              </a:solidFill>
            </a:rPr>
            <a:t>then, examined by Committee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100400" custLinFactNeighborX="-12162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12881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X="137984" custScaleY="117733" custLinFactX="-19610" custLinFactNeighborX="-100000" custLinFactNeighborY="6580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ScaleX="139746" custScaleY="113648" custLinFactX="-158787" custLinFactNeighborX="-200000" custLinFactNeighborY="-681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522BFD41-31A5-4358-8A69-46759646B782}" type="presOf" srcId="{7BEC40E9-C124-49CB-A674-78269BBDEA37}" destId="{C07F7C3C-E931-4E8B-B8D8-BA7B7BC8E5AA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297F1304-7646-4448-BA58-9501BAE49FAA}" type="presOf" srcId="{2E796318-53A7-408F-88A2-936F08B1E333}" destId="{B6D16306-B09C-420E-A24C-5FABF0230D2A}" srcOrd="0" destOrd="0" presId="urn:microsoft.com/office/officeart/2005/8/layout/hProcess9"/>
    <dgm:cxn modelId="{93EFD7F2-0F1F-4481-B188-69C69239D82F}" type="presOf" srcId="{86734FE9-1EA8-4082-A0ED-D525929EC91C}" destId="{04D6F2D0-9BB0-4BB4-B167-9B4C97C24BBA}" srcOrd="0" destOrd="0" presId="urn:microsoft.com/office/officeart/2005/8/layout/hProcess9"/>
    <dgm:cxn modelId="{1203C5A8-0BFE-44D0-A610-F0617D8D257D}" type="presOf" srcId="{321609E7-98CD-4D6A-9111-8943876A2583}" destId="{CD2A0C35-C48E-4583-B2D6-B14569739961}" srcOrd="0" destOrd="0" presId="urn:microsoft.com/office/officeart/2005/8/layout/hProcess9"/>
    <dgm:cxn modelId="{DA4843EA-04F5-4C73-A653-A872FA163F76}" type="presOf" srcId="{B941D099-1633-498D-9EE7-CD59D5130D8C}" destId="{C6606B03-7DDD-46FB-A54F-1909C90CCC09}" srcOrd="0" destOrd="0" presId="urn:microsoft.com/office/officeart/2005/8/layout/hProcess9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5EF0116B-84AC-4227-88D1-F5EB4582C442}" type="presParOf" srcId="{C6606B03-7DDD-46FB-A54F-1909C90CCC09}" destId="{662911A4-71D6-4144-8C5C-A38BFC92E47D}" srcOrd="0" destOrd="0" presId="urn:microsoft.com/office/officeart/2005/8/layout/hProcess9"/>
    <dgm:cxn modelId="{8E3D9974-F340-40D3-96D5-0DEAF69A6770}" type="presParOf" srcId="{C6606B03-7DDD-46FB-A54F-1909C90CCC09}" destId="{93958B13-28E3-4F34-991F-8D543BA9B6ED}" srcOrd="1" destOrd="0" presId="urn:microsoft.com/office/officeart/2005/8/layout/hProcess9"/>
    <dgm:cxn modelId="{5354D447-387E-4C96-AEFC-FE7D2DB0C194}" type="presParOf" srcId="{93958B13-28E3-4F34-991F-8D543BA9B6ED}" destId="{B6D16306-B09C-420E-A24C-5FABF0230D2A}" srcOrd="0" destOrd="0" presId="urn:microsoft.com/office/officeart/2005/8/layout/hProcess9"/>
    <dgm:cxn modelId="{6021DBEE-9ECC-4437-965F-C2EE988E5CD9}" type="presParOf" srcId="{93958B13-28E3-4F34-991F-8D543BA9B6ED}" destId="{323EEEFE-4B01-4AFD-B18A-8902802AD8FA}" srcOrd="1" destOrd="0" presId="urn:microsoft.com/office/officeart/2005/8/layout/hProcess9"/>
    <dgm:cxn modelId="{4B30A291-F718-4C8B-AC62-DC65A6D2760B}" type="presParOf" srcId="{93958B13-28E3-4F34-991F-8D543BA9B6ED}" destId="{C07F7C3C-E931-4E8B-B8D8-BA7B7BC8E5AA}" srcOrd="2" destOrd="0" presId="urn:microsoft.com/office/officeart/2005/8/layout/hProcess9"/>
    <dgm:cxn modelId="{3B63852F-739E-4C49-8EBD-B97E01F7C39B}" type="presParOf" srcId="{93958B13-28E3-4F34-991F-8D543BA9B6ED}" destId="{52E247B6-7989-41CA-AF58-D387A915379B}" srcOrd="3" destOrd="0" presId="urn:microsoft.com/office/officeart/2005/8/layout/hProcess9"/>
    <dgm:cxn modelId="{D885C1C1-FED7-4378-AEFD-01403F75AE5C}" type="presParOf" srcId="{93958B13-28E3-4F34-991F-8D543BA9B6ED}" destId="{04D6F2D0-9BB0-4BB4-B167-9B4C97C24BBA}" srcOrd="4" destOrd="0" presId="urn:microsoft.com/office/officeart/2005/8/layout/hProcess9"/>
    <dgm:cxn modelId="{3E7EC0AA-A860-48D3-8ED4-6F40DBE4EFA7}" type="presParOf" srcId="{93958B13-28E3-4F34-991F-8D543BA9B6ED}" destId="{DD1B22D4-5864-4658-A5FD-879468D7A331}" srcOrd="5" destOrd="0" presId="urn:microsoft.com/office/officeart/2005/8/layout/hProcess9"/>
    <dgm:cxn modelId="{F5FB088E-C1C3-4195-BDD3-7711085AFF13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51A29-19F2-4833-B707-FD523DFD3190}">
      <dsp:nvSpPr>
        <dsp:cNvPr id="0" name=""/>
        <dsp:cNvSpPr/>
      </dsp:nvSpPr>
      <dsp:spPr>
        <a:xfrm rot="5400000">
          <a:off x="4964730" y="-2088566"/>
          <a:ext cx="907300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Safeguarding projects, in any amount</a:t>
          </a:r>
          <a:endParaRPr lang="en-Z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Emergency assistance, in any amount</a:t>
          </a:r>
          <a:endParaRPr lang="en-ZA" sz="1800" kern="1200" dirty="0"/>
        </a:p>
      </dsp:txBody>
      <dsp:txXfrm rot="-5400000">
        <a:off x="2868555" y="51900"/>
        <a:ext cx="5055361" cy="818718"/>
      </dsp:txXfrm>
    </dsp:sp>
    <dsp:sp modelId="{915142FA-C290-4430-966B-D0E6125BD992}">
      <dsp:nvSpPr>
        <dsp:cNvPr id="0" name=""/>
        <dsp:cNvSpPr/>
      </dsp:nvSpPr>
      <dsp:spPr>
        <a:xfrm>
          <a:off x="0" y="513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Form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ICH-04</a:t>
          </a:r>
          <a:endParaRPr lang="en-ZA" sz="2200" kern="1200" dirty="0"/>
        </a:p>
      </dsp:txBody>
      <dsp:txXfrm>
        <a:off x="44847" y="45360"/>
        <a:ext cx="2778860" cy="829005"/>
      </dsp:txXfrm>
    </dsp:sp>
    <dsp:sp modelId="{D8731CC4-1B46-43AE-A6B4-38838F2F9BA6}">
      <dsp:nvSpPr>
        <dsp:cNvPr id="0" name=""/>
        <dsp:cNvSpPr/>
      </dsp:nvSpPr>
      <dsp:spPr>
        <a:xfrm rot="5400000">
          <a:off x="5050900" y="-1123931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Nominate to USL and simultaneously request IA for safeguarding</a:t>
          </a:r>
          <a:endParaRPr lang="en-ZA" sz="1800" kern="1200" dirty="0"/>
        </a:p>
      </dsp:txBody>
      <dsp:txXfrm rot="-5400000">
        <a:off x="2868554" y="1094293"/>
        <a:ext cx="5063774" cy="663203"/>
      </dsp:txXfrm>
    </dsp:sp>
    <dsp:sp modelId="{6E84E4B6-1246-4464-8652-DF2065D3417E}">
      <dsp:nvSpPr>
        <dsp:cNvPr id="0" name=""/>
        <dsp:cNvSpPr/>
      </dsp:nvSpPr>
      <dsp:spPr>
        <a:xfrm>
          <a:off x="0" y="966545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Form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ICH-01bis</a:t>
          </a:r>
          <a:endParaRPr lang="en-ZA" sz="2200" kern="1200" dirty="0"/>
        </a:p>
      </dsp:txBody>
      <dsp:txXfrm>
        <a:off x="44847" y="1011392"/>
        <a:ext cx="2778860" cy="829005"/>
      </dsp:txXfrm>
    </dsp:sp>
    <dsp:sp modelId="{FE6C25D2-7D33-42CE-808B-20C735D15DA2}">
      <dsp:nvSpPr>
        <dsp:cNvPr id="0" name=""/>
        <dsp:cNvSpPr/>
      </dsp:nvSpPr>
      <dsp:spPr>
        <a:xfrm rot="5400000">
          <a:off x="5050900" y="-159296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  USL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 </a:t>
          </a:r>
        </a:p>
      </dsp:txBody>
      <dsp:txXfrm rot="-5400000">
        <a:off x="2868554" y="2058928"/>
        <a:ext cx="5063774" cy="663203"/>
      </dsp:txXfrm>
    </dsp:sp>
    <dsp:sp modelId="{7DCB378E-7518-4878-841B-DC55CA7F3A7B}">
      <dsp:nvSpPr>
        <dsp:cNvPr id="0" name=""/>
        <dsp:cNvSpPr/>
      </dsp:nvSpPr>
      <dsp:spPr>
        <a:xfrm>
          <a:off x="0" y="1931179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Form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ICH-05</a:t>
          </a:r>
          <a:endParaRPr lang="en-ZA" sz="2200" kern="1200" dirty="0"/>
        </a:p>
      </dsp:txBody>
      <dsp:txXfrm>
        <a:off x="44847" y="1976026"/>
        <a:ext cx="2778860" cy="829005"/>
      </dsp:txXfrm>
    </dsp:sp>
    <dsp:sp modelId="{51E29BCD-B30C-4DFA-B4C5-2734BD84F6A0}">
      <dsp:nvSpPr>
        <dsp:cNvPr id="0" name=""/>
        <dsp:cNvSpPr/>
      </dsp:nvSpPr>
      <dsp:spPr>
        <a:xfrm rot="5400000">
          <a:off x="5050900" y="805338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marR="0" lvl="1" indent="-17145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Register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</a:t>
          </a:r>
          <a:r>
            <a:rPr lang="en-ZA" sz="2400" kern="1200" dirty="0" smtClean="0"/>
            <a:t> </a:t>
          </a:r>
        </a:p>
      </dsp:txBody>
      <dsp:txXfrm rot="-5400000">
        <a:off x="2868554" y="3023562"/>
        <a:ext cx="5063774" cy="663203"/>
      </dsp:txXfrm>
    </dsp:sp>
    <dsp:sp modelId="{4C39FB5F-2E8C-4D31-90BD-420225D1E70A}">
      <dsp:nvSpPr>
        <dsp:cNvPr id="0" name=""/>
        <dsp:cNvSpPr/>
      </dsp:nvSpPr>
      <dsp:spPr>
        <a:xfrm>
          <a:off x="0" y="2895814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Form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ICH-06</a:t>
          </a:r>
          <a:endParaRPr lang="en-ZA" sz="2200" kern="1200" dirty="0"/>
        </a:p>
      </dsp:txBody>
      <dsp:txXfrm>
        <a:off x="44847" y="2940661"/>
        <a:ext cx="2778860" cy="829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0" y="0"/>
          <a:ext cx="6498712" cy="3962400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6169" y="0"/>
          <a:ext cx="1544954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>
              <a:solidFill>
                <a:schemeClr val="tx1"/>
              </a:solidFill>
            </a:rPr>
            <a:t>31 March </a:t>
          </a:r>
          <a:br>
            <a:rPr lang="en-ZA" sz="1200" b="1" kern="1200" dirty="0" smtClean="0">
              <a:solidFill>
                <a:schemeClr val="tx1"/>
              </a:solidFill>
            </a:rPr>
          </a:br>
          <a:r>
            <a:rPr lang="en-ZA" sz="1200" b="1" kern="1200" dirty="0" smtClean="0">
              <a:solidFill>
                <a:schemeClr val="tx1"/>
              </a:solidFill>
            </a:rPr>
            <a:t>(Year 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200" kern="1200" dirty="0" smtClean="0">
              <a:solidFill>
                <a:schemeClr val="tx1"/>
              </a:solidFill>
            </a:rPr>
            <a:t>Requests over US$100,000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2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chemeClr val="tx1"/>
              </a:solidFill>
            </a:rPr>
            <a:t>Preparatory assistance</a:t>
          </a:r>
        </a:p>
      </dsp:txBody>
      <dsp:txXfrm>
        <a:off x="81587" y="75418"/>
        <a:ext cx="1394118" cy="1720605"/>
      </dsp:txXfrm>
    </dsp:sp>
    <dsp:sp modelId="{C07F7C3C-E931-4E8B-B8D8-BA7B7BC8E5AA}">
      <dsp:nvSpPr>
        <dsp:cNvPr id="0" name=""/>
        <dsp:cNvSpPr/>
      </dsp:nvSpPr>
      <dsp:spPr>
        <a:xfrm>
          <a:off x="6165" y="2163319"/>
          <a:ext cx="1544954" cy="178911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>
              <a:solidFill>
                <a:schemeClr val="tx1"/>
              </a:solidFill>
            </a:rPr>
            <a:t>Any time: </a:t>
          </a:r>
          <a:endParaRPr lang="en-ZA" sz="1200" b="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0" kern="1200" dirty="0" smtClean="0">
              <a:solidFill>
                <a:schemeClr val="tx1"/>
              </a:solidFill>
            </a:rPr>
            <a:t>Emergency requests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0" kern="1200" dirty="0" smtClean="0">
              <a:solidFill>
                <a:schemeClr val="tx1"/>
              </a:solidFill>
            </a:rPr>
            <a:t>Requests up to US$100,000</a:t>
          </a:r>
          <a:endParaRPr lang="en-ZA" sz="1200" b="0" kern="1200" dirty="0">
            <a:solidFill>
              <a:schemeClr val="tx1"/>
            </a:solidFill>
          </a:endParaRPr>
        </a:p>
      </dsp:txBody>
      <dsp:txXfrm>
        <a:off x="81583" y="2238737"/>
        <a:ext cx="1394118" cy="1638282"/>
      </dsp:txXfrm>
    </dsp:sp>
    <dsp:sp modelId="{04D6F2D0-9BB0-4BB4-B167-9B4C97C24BBA}">
      <dsp:nvSpPr>
        <dsp:cNvPr id="0" name=""/>
        <dsp:cNvSpPr/>
      </dsp:nvSpPr>
      <dsp:spPr>
        <a:xfrm>
          <a:off x="2865505" y="2091172"/>
          <a:ext cx="2131790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>
              <a:solidFill>
                <a:schemeClr val="tx1"/>
              </a:solidFill>
            </a:rPr>
            <a:t>Emergency requests and all requests under US$100,000 (including  preparatory assistance)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chemeClr val="tx1"/>
              </a:solidFill>
            </a:rPr>
            <a:t>examined by Bureau</a:t>
          </a:r>
          <a:endParaRPr lang="en-ZA" sz="1200" kern="1200" dirty="0">
            <a:solidFill>
              <a:schemeClr val="tx1"/>
            </a:solidFill>
          </a:endParaRPr>
        </a:p>
      </dsp:txBody>
      <dsp:txXfrm>
        <a:off x="2956597" y="2182264"/>
        <a:ext cx="1949606" cy="1683836"/>
      </dsp:txXfrm>
    </dsp:sp>
    <dsp:sp modelId="{CD2A0C35-C48E-4583-B2D6-B14569739961}">
      <dsp:nvSpPr>
        <dsp:cNvPr id="0" name=""/>
        <dsp:cNvSpPr/>
      </dsp:nvSpPr>
      <dsp:spPr>
        <a:xfrm>
          <a:off x="2847074" y="0"/>
          <a:ext cx="2159012" cy="180127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>
              <a:solidFill>
                <a:schemeClr val="tx1"/>
              </a:solidFill>
            </a:rPr>
            <a:t>Requests over US$100,000 </a:t>
          </a:r>
          <a:br>
            <a:rPr lang="en-ZA" sz="1200" b="1" kern="1200" dirty="0" smtClean="0">
              <a:solidFill>
                <a:schemeClr val="tx1"/>
              </a:solidFill>
            </a:rPr>
          </a:br>
          <a:r>
            <a:rPr lang="en-ZA" sz="1200" b="0" kern="1200" dirty="0" smtClean="0">
              <a:solidFill>
                <a:schemeClr val="tx1"/>
              </a:solidFill>
            </a:rPr>
            <a:t>evaluated by </a:t>
          </a:r>
          <a:br>
            <a:rPr lang="en-ZA" sz="1200" b="0" kern="1200" dirty="0" smtClean="0">
              <a:solidFill>
                <a:schemeClr val="tx1"/>
              </a:solidFill>
            </a:rPr>
          </a:br>
          <a:r>
            <a:rPr lang="en-ZA" sz="1200" b="0" kern="1200" dirty="0" smtClean="0">
              <a:solidFill>
                <a:schemeClr val="tx1"/>
              </a:solidFill>
            </a:rPr>
            <a:t>Evaluation Body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0" kern="1200" dirty="0" smtClean="0">
              <a:solidFill>
                <a:schemeClr val="tx1"/>
              </a:solidFill>
            </a:rPr>
            <a:t>then, examined by Committee</a:t>
          </a:r>
          <a:endParaRPr lang="en-ZA" sz="1200" b="0" kern="1200" dirty="0">
            <a:solidFill>
              <a:schemeClr val="tx1"/>
            </a:solidFill>
          </a:endParaRPr>
        </a:p>
      </dsp:txBody>
      <dsp:txXfrm>
        <a:off x="2935005" y="87931"/>
        <a:ext cx="1983150" cy="1625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D555D69-2794-4356-8183-E006EE55DD0C}" type="datetime1">
              <a:rPr lang="fr-FR" altLang="fr-FR"/>
              <a:pPr>
                <a:defRPr/>
              </a:pPr>
              <a:t>22/06/17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C46F024-CBD8-4490-9A2D-DCBEB03F445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0224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87C93F-F971-44E6-8FA6-7306A61FAF23}" type="datetime1">
              <a:rPr lang="fr-FR" altLang="fr-FR"/>
              <a:pPr>
                <a:defRPr/>
              </a:pPr>
              <a:t>22/06/17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BFC689-1F8D-4236-839D-44E099A9E2D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4297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86185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8219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0252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2286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550C72F-AFAC-49C3-A704-D2B76ED9DC69}" type="slidenum">
              <a:rPr lang="fr-FR" altLang="fr-FR" smtClean="0">
                <a:latin typeface="Calibri" pitchFamily="34" charset="0"/>
              </a:rPr>
              <a:pPr/>
              <a:t>11</a:t>
            </a:fld>
            <a:endParaRPr lang="fr-FR" altLang="fr-F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9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6185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8219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0252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2286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5335F8-2A90-4C7A-9DFA-BF98C64CD690}" type="slidenum">
              <a:rPr lang="fr-FR" altLang="fr-FR" smtClean="0">
                <a:latin typeface="Calibri" panose="020F0502020204030204" pitchFamily="34" charset="0"/>
              </a:rPr>
              <a:pPr/>
              <a:t>12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5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110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220568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3842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5775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21741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9600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5073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FFB630-C0DD-4775-B531-FB8FF8DDB179}" type="slidenum">
              <a:rPr lang="fr-FR" altLang="fr-FR" sz="1400" b="1">
                <a:solidFill>
                  <a:schemeClr val="accent1"/>
                </a:solidFill>
              </a:rPr>
              <a:pPr eaLnBrk="1" hangingPunct="1"/>
              <a:t>‹#›</a:t>
            </a:fld>
            <a:endParaRPr lang="fr-FR" altLang="fr-FR" sz="1400" b="1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4" r:id="rId2"/>
    <p:sldLayoutId id="2147483790" r:id="rId3"/>
    <p:sldLayoutId id="2147483785" r:id="rId4"/>
    <p:sldLayoutId id="2147483786" r:id="rId5"/>
    <p:sldLayoutId id="2147483787" r:id="rId6"/>
    <p:sldLayoutId id="2147483788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862322"/>
          </a:xfrm>
        </p:spPr>
        <p:txBody>
          <a:bodyPr/>
          <a:lstStyle/>
          <a:p>
            <a:pPr eaLnBrk="1" hangingPunct="1"/>
            <a:r>
              <a:rPr lang="en-ZA" altLang="fr-FR" sz="44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International assistance</a:t>
            </a:r>
            <a:r>
              <a:rPr lang="en-ZA" altLang="fr-FR" sz="4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ZA" altLang="fr-FR" sz="4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18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ZA" altLang="fr-FR" sz="18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4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ZA" altLang="fr-FR" sz="4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4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775200"/>
            <a:ext cx="5715000" cy="811213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anose="020B0600070205080204" pitchFamily="34" charset="-128"/>
              </a:rPr>
              <a:t/>
            </a:r>
            <a:br>
              <a:rPr lang="en-US" altLang="fr-FR" sz="2000" dirty="0" smtClean="0">
                <a:ea typeface="ＭＳ Ｐゴシック" panose="020B0600070205080204" pitchFamily="34" charset="-128"/>
              </a:rPr>
            </a:br>
            <a:r>
              <a:rPr lang="en-US" altLang="fr-FR" sz="2000" dirty="0" smtClean="0">
                <a:ea typeface="ＭＳ Ｐゴシック" panose="020B0600070205080204" pitchFamily="34" charset="-128"/>
              </a:rPr>
              <a:t>UNESCO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anose="020B0600070205080204" pitchFamily="34" charset="-128"/>
              </a:rPr>
              <a:t>Intangible Cultural Heritage Section</a:t>
            </a: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panose="020B0704020202020204" pitchFamily="34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Preparatory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290405"/>
          </a:xfrm>
        </p:spPr>
        <p:txBody>
          <a:bodyPr/>
          <a:lstStyle/>
          <a:p>
            <a:pPr mar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Special forms and procedures: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ICH-05 - prepare nomination to USL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ICH-06 - prepare proposal to Register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Could be used, for example, for: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preparation </a:t>
            </a:r>
            <a:r>
              <a:rPr lang="en-US" sz="2400" b="0" dirty="0">
                <a:solidFill>
                  <a:schemeClr val="tx1"/>
                </a:solidFill>
              </a:rPr>
              <a:t>of required </a:t>
            </a:r>
            <a:r>
              <a:rPr lang="en-US" sz="2400" b="0" dirty="0" smtClean="0">
                <a:solidFill>
                  <a:schemeClr val="tx1"/>
                </a:solidFill>
              </a:rPr>
              <a:t>audiovisual material (USL)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provision </a:t>
            </a:r>
            <a:r>
              <a:rPr lang="en-US" sz="2400" b="0" dirty="0">
                <a:solidFill>
                  <a:schemeClr val="tx1"/>
                </a:solidFill>
              </a:rPr>
              <a:t>of expert </a:t>
            </a:r>
            <a:r>
              <a:rPr lang="en-US" sz="2400" b="0" dirty="0" smtClean="0">
                <a:solidFill>
                  <a:schemeClr val="tx1"/>
                </a:solidFill>
              </a:rPr>
              <a:t>assistance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translation services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organization </a:t>
            </a:r>
            <a:r>
              <a:rPr lang="en-US" sz="2400" b="0" dirty="0">
                <a:solidFill>
                  <a:schemeClr val="tx1"/>
                </a:solidFill>
              </a:rPr>
              <a:t>of community </a:t>
            </a:r>
            <a:r>
              <a:rPr lang="en-US" sz="2400" b="0" dirty="0" smtClean="0">
                <a:solidFill>
                  <a:schemeClr val="tx1"/>
                </a:solidFill>
              </a:rPr>
              <a:t>consultations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618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107996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Measures to support the use of IA mechanism </a:t>
            </a:r>
            <a:endParaRPr lang="en-GB" altLang="fr-FR" sz="3600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4858" y="1431925"/>
            <a:ext cx="6176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GB" sz="2000" dirty="0" smtClean="0">
              <a:latin typeface="+mj-lt"/>
              <a:ea typeface="Calibri" charset="0"/>
              <a:cs typeface="Calib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000" dirty="0" smtClean="0">
              <a:latin typeface="+mj-lt"/>
              <a:ea typeface="Calibri" charset="0"/>
              <a:cs typeface="Calibri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sz="2400" dirty="0" smtClean="0">
                <a:latin typeface="+mj-lt"/>
                <a:ea typeface="Calibri" charset="0"/>
                <a:cs typeface="Calibri" charset="0"/>
              </a:rPr>
              <a:t>Technical </a:t>
            </a:r>
            <a:r>
              <a:rPr lang="en-GB" sz="2400" dirty="0">
                <a:latin typeface="+mj-lt"/>
                <a:ea typeface="Calibri" charset="0"/>
                <a:cs typeface="Calibri" charset="0"/>
              </a:rPr>
              <a:t>assistance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sz="2400" dirty="0">
                <a:latin typeface="+mj-lt"/>
                <a:ea typeface="Calibri" charset="0"/>
                <a:cs typeface="Calibri" charset="0"/>
              </a:rPr>
              <a:t>Combined USL/IA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sz="2400" dirty="0">
                <a:latin typeface="+mj-lt"/>
                <a:ea typeface="Calibri" charset="0"/>
                <a:cs typeface="Calibri" charset="0"/>
              </a:rPr>
              <a:t>Increased ceiling for requests examined by the Bureau (&lt; US$100,000) in addition to files examined by the Committee (&gt; US$100,000)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sz="2400" dirty="0">
                <a:latin typeface="+mj-lt"/>
                <a:ea typeface="Calibri" charset="0"/>
                <a:cs typeface="Calibri" charset="0"/>
              </a:rPr>
              <a:t>Integrated in 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82867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3998"/>
          </a:xfrm>
        </p:spPr>
        <p:txBody>
          <a:bodyPr/>
          <a:lstStyle/>
          <a:p>
            <a:pPr>
              <a:defRPr/>
            </a:pPr>
            <a:r>
              <a:rPr lang="en-GB" altLang="fr-FR" sz="3600" dirty="0" smtClean="0"/>
              <a:t>IA – main figures</a:t>
            </a:r>
            <a:endParaRPr lang="en-GB" altLang="fr-FR" sz="3600" dirty="0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2282825" y="1126494"/>
            <a:ext cx="6288088" cy="312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en-US" sz="2400" dirty="0" smtClean="0">
                <a:latin typeface="+mj-lt"/>
                <a:ea typeface="SimSun" panose="02010600030101010101" pitchFamily="2" charset="-122"/>
              </a:rPr>
              <a:t>Since 2009: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  <a:ea typeface="SimSun" panose="02010600030101010101" pitchFamily="2" charset="-122"/>
              </a:rPr>
              <a:t>45 approved requests</a:t>
            </a:r>
            <a:endParaRPr lang="en-US" sz="2400" dirty="0">
              <a:latin typeface="+mj-lt"/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ea typeface="SimSun" panose="02010600030101010101" pitchFamily="2" charset="-122"/>
              </a:rPr>
              <a:t>28 benefitting 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countries </a:t>
            </a:r>
            <a:endParaRPr lang="en-US" sz="2400" dirty="0">
              <a:latin typeface="+mj-lt"/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  <a:ea typeface="SimSun" panose="02010600030101010101" pitchFamily="2" charset="-122"/>
              </a:rPr>
              <a:t>For the total amount </a:t>
            </a:r>
            <a:r>
              <a:rPr lang="en-US" sz="2400" dirty="0">
                <a:latin typeface="+mj-lt"/>
                <a:ea typeface="SimSun" panose="02010600030101010101" pitchFamily="2" charset="-122"/>
              </a:rPr>
              <a:t>US $ 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3,421,995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endParaRPr lang="ru-RU" altLang="en-US" sz="1600" b="1" i="1" dirty="0" smtClean="0">
              <a:latin typeface="+mj-lt"/>
              <a:ea typeface="SimSun" panose="02010600030101010101" pitchFamily="2" charset="-122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en-GB" altLang="en-US" sz="1600" b="1" i="1" dirty="0" smtClean="0">
                <a:latin typeface="+mj-lt"/>
                <a:ea typeface="SimSun" panose="02010600030101010101" pitchFamily="2" charset="-122"/>
              </a:rPr>
              <a:t>IA </a:t>
            </a:r>
            <a:r>
              <a:rPr lang="en-GB" altLang="en-US" sz="1600" b="1" i="1" dirty="0" smtClean="0">
                <a:latin typeface="+mj-lt"/>
                <a:ea typeface="SimSun" panose="02010600030101010101" pitchFamily="2" charset="-122"/>
              </a:rPr>
              <a:t>requests submitted since 2009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endParaRPr lang="en-GB" altLang="en-US" sz="2400" i="1" dirty="0">
              <a:latin typeface="+mj-lt"/>
              <a:ea typeface="SimSun" panose="02010600030101010101" pitchFamily="2" charset="-122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81329511"/>
              </p:ext>
            </p:extLst>
          </p:nvPr>
        </p:nvGraphicFramePr>
        <p:xfrm>
          <a:off x="2090738" y="3626599"/>
          <a:ext cx="6096000" cy="2781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530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materials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4555093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PART 1</a:t>
            </a:r>
          </a:p>
          <a:p>
            <a:pPr marL="0" lvl="0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Unit 50. Workshop </a:t>
            </a:r>
            <a:r>
              <a:rPr lang="en-GB" sz="2000" b="0" dirty="0">
                <a:solidFill>
                  <a:schemeClr val="tx1"/>
                </a:solidFill>
              </a:rPr>
              <a:t>on</a:t>
            </a:r>
            <a:r>
              <a:rPr lang="en-US" sz="2000" b="0" dirty="0">
                <a:solidFill>
                  <a:schemeClr val="tx1"/>
                </a:solidFill>
              </a:rPr>
              <a:t> preparing international assistance requests (IA): </a:t>
            </a:r>
            <a:r>
              <a:rPr lang="en-US" sz="2000" b="0" dirty="0" smtClean="0">
                <a:solidFill>
                  <a:schemeClr val="tx1"/>
                </a:solidFill>
              </a:rPr>
              <a:t>introduction (new)</a:t>
            </a:r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Unit 12. International </a:t>
            </a:r>
            <a:r>
              <a:rPr lang="en-GB" sz="2000" b="0" dirty="0">
                <a:solidFill>
                  <a:schemeClr val="tx1"/>
                </a:solidFill>
              </a:rPr>
              <a:t>cooperation and </a:t>
            </a:r>
            <a:r>
              <a:rPr lang="en-GB" sz="2000" b="0" dirty="0" smtClean="0">
                <a:solidFill>
                  <a:schemeClr val="tx1"/>
                </a:solidFill>
              </a:rPr>
              <a:t>assistance (substantially revised)</a:t>
            </a:r>
          </a:p>
          <a:p>
            <a:pPr lvl="0"/>
            <a:endParaRPr lang="en-GB" sz="2000" b="0" dirty="0">
              <a:solidFill>
                <a:schemeClr val="tx1"/>
              </a:solidFill>
            </a:endParaRPr>
          </a:p>
          <a:p>
            <a:r>
              <a:rPr lang="en-US" sz="2000" b="0" i="1" dirty="0" smtClean="0">
                <a:solidFill>
                  <a:schemeClr val="tx1"/>
                </a:solidFill>
              </a:rPr>
              <a:t>2,5-3 </a:t>
            </a:r>
            <a:r>
              <a:rPr lang="en-US" sz="2000" b="0" i="1" dirty="0">
                <a:solidFill>
                  <a:schemeClr val="tx1"/>
                </a:solidFill>
              </a:rPr>
              <a:t>days </a:t>
            </a:r>
            <a:r>
              <a:rPr lang="en-US" sz="2000" b="0" i="1" dirty="0" smtClean="0">
                <a:solidFill>
                  <a:schemeClr val="tx1"/>
                </a:solidFill>
              </a:rPr>
              <a:t>workshop</a:t>
            </a:r>
            <a:endParaRPr lang="en-US" sz="2000" b="0" i="1" dirty="0">
              <a:solidFill>
                <a:schemeClr val="tx1"/>
              </a:solidFill>
            </a:endParaRPr>
          </a:p>
          <a:p>
            <a:pPr lvl="0"/>
            <a:r>
              <a:rPr lang="en-GB" sz="2000" b="0" i="1" dirty="0" smtClean="0">
                <a:solidFill>
                  <a:schemeClr val="tx1"/>
                </a:solidFill>
              </a:rPr>
              <a:t>Not a stand-alone workshop – </a:t>
            </a:r>
            <a:r>
              <a:rPr lang="en-US" sz="2000" b="0" i="1" dirty="0" smtClean="0">
                <a:solidFill>
                  <a:schemeClr val="tx1"/>
                </a:solidFill>
              </a:rPr>
              <a:t>it follows an </a:t>
            </a:r>
            <a:r>
              <a:rPr lang="en-GB" sz="2000" b="0" i="1" dirty="0" smtClean="0">
                <a:solidFill>
                  <a:schemeClr val="tx1"/>
                </a:solidFill>
              </a:rPr>
              <a:t>IMP</a:t>
            </a:r>
            <a:r>
              <a:rPr lang="en-GB" sz="2000" b="0" i="1" dirty="0">
                <a:solidFill>
                  <a:schemeClr val="tx1"/>
                </a:solidFill>
              </a:rPr>
              <a:t>, INV, SAFE or </a:t>
            </a:r>
            <a:r>
              <a:rPr lang="en-GB" sz="2000" b="0" i="1" dirty="0" smtClean="0">
                <a:solidFill>
                  <a:schemeClr val="tx1"/>
                </a:solidFill>
              </a:rPr>
              <a:t>NOM</a:t>
            </a:r>
          </a:p>
          <a:p>
            <a:pPr lvl="0"/>
            <a:r>
              <a:rPr lang="en-US" sz="2000" b="0" i="1" dirty="0" smtClean="0">
                <a:solidFill>
                  <a:schemeClr val="tx1"/>
                </a:solidFill>
              </a:rPr>
              <a:t>Tailoring to the preceding workshop.</a:t>
            </a:r>
          </a:p>
          <a:p>
            <a:pPr lvl="0"/>
            <a:r>
              <a:rPr lang="en-US" sz="2000" b="0" i="1" dirty="0" smtClean="0">
                <a:solidFill>
                  <a:schemeClr val="tx1"/>
                </a:solidFill>
              </a:rPr>
              <a:t>Aide-memoire for IA is a key reference for the facilitator.</a:t>
            </a:r>
            <a:endParaRPr lang="fr-FR" sz="2000" b="0" i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39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materials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5386090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PART 2</a:t>
            </a:r>
          </a:p>
          <a:p>
            <a:pPr marL="0" lvl="0" indent="0">
              <a:buNone/>
            </a:pPr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Unit 51. Evaluating a sample request and identifying areas for improvement </a:t>
            </a:r>
          </a:p>
          <a:p>
            <a:pPr marL="0" lvl="0" indent="0">
              <a:buNone/>
            </a:pPr>
            <a:r>
              <a:rPr lang="en-GB" sz="2000" b="0" i="1" dirty="0" smtClean="0">
                <a:solidFill>
                  <a:schemeClr val="tx1"/>
                </a:solidFill>
              </a:rPr>
              <a:t>mock requests  with timetables and budgets + generic questionnaire to guide evaluation</a:t>
            </a:r>
          </a:p>
          <a:p>
            <a:pPr marL="0" lvl="0" indent="0">
              <a:buNone/>
            </a:pPr>
            <a:endParaRPr lang="en-GB" sz="1100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sz="2000" b="0" dirty="0" smtClean="0">
                <a:solidFill>
                  <a:schemeClr val="tx1"/>
                </a:solidFill>
              </a:rPr>
              <a:t>Three mock requests (containing ‘problems’):</a:t>
            </a: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Inventorying ICH in a South-East Asia country   </a:t>
            </a:r>
            <a:r>
              <a:rPr lang="en-GB" sz="2000" b="0" dirty="0" smtClean="0">
                <a:solidFill>
                  <a:schemeClr val="tx1"/>
                </a:solidFill>
              </a:rPr>
              <a:t>(pilot project in an ethnically diverse province);</a:t>
            </a: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Capacity building in a Latin American country      </a:t>
            </a:r>
            <a:r>
              <a:rPr lang="en-GB" sz="2000" b="0" dirty="0" smtClean="0">
                <a:solidFill>
                  <a:schemeClr val="tx1"/>
                </a:solidFill>
              </a:rPr>
              <a:t>(24 months, workshops and a policy advice)</a:t>
            </a: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Safeguarding an ICH </a:t>
            </a:r>
            <a:r>
              <a:rPr lang="en-GB" sz="2000" dirty="0">
                <a:solidFill>
                  <a:schemeClr val="tx1"/>
                </a:solidFill>
              </a:rPr>
              <a:t>element in </a:t>
            </a:r>
            <a:r>
              <a:rPr lang="en-GB" sz="2000" dirty="0" smtClean="0">
                <a:solidFill>
                  <a:schemeClr val="tx1"/>
                </a:solidFill>
              </a:rPr>
              <a:t>a Southern African country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(strengthening practice and transmission of a </a:t>
            </a:r>
            <a:r>
              <a:rPr lang="en-GB" sz="2000" b="0" dirty="0">
                <a:solidFill>
                  <a:schemeClr val="tx1"/>
                </a:solidFill>
              </a:rPr>
              <a:t>social institution of reciprocal communal labour)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538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materials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4739759"/>
          </a:xfrm>
        </p:spPr>
        <p:txBody>
          <a:bodyPr/>
          <a:lstStyle/>
          <a:p>
            <a:pPr marL="0" lvl="0" indent="0">
              <a:buNone/>
            </a:pPr>
            <a:endParaRPr lang="en-GB" sz="2000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GB" sz="2000" i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sz="2000" b="0" i="1" dirty="0" smtClean="0">
                <a:solidFill>
                  <a:schemeClr val="tx1"/>
                </a:solidFill>
              </a:rPr>
              <a:t>Note on </a:t>
            </a:r>
            <a:r>
              <a:rPr lang="en-GB" sz="2000" i="1" dirty="0" smtClean="0">
                <a:solidFill>
                  <a:schemeClr val="tx1"/>
                </a:solidFill>
              </a:rPr>
              <a:t>Excel-based ICH Timetable and Budget Form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Is not introduced, but encouraged, if facilitator has time;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Has not been used to accompany mock requests, because: </a:t>
            </a:r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Using the form is not easy in different contexts and software;</a:t>
            </a:r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en-GB" sz="2000" b="0" dirty="0" smtClean="0">
                <a:solidFill>
                  <a:schemeClr val="tx1"/>
                </a:solidFill>
              </a:rPr>
              <a:t>The Excel Form itself is a temporary solution until the development of an online form is completed.</a:t>
            </a:r>
          </a:p>
          <a:p>
            <a:pPr marL="373063" lvl="2"/>
            <a:endParaRPr lang="en-GB" sz="2000" dirty="0"/>
          </a:p>
          <a:p>
            <a:pPr marL="373063" lvl="2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932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materials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4124206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PART 3</a:t>
            </a:r>
          </a:p>
          <a:p>
            <a:pPr marL="0" lvl="0" indent="0">
              <a:buNone/>
            </a:pPr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Unit 54- </a:t>
            </a:r>
            <a:r>
              <a:rPr lang="en-US" sz="2000" b="0" dirty="0">
                <a:solidFill>
                  <a:schemeClr val="tx1"/>
                </a:solidFill>
              </a:rPr>
              <a:t>Workshop on preparing international assistance requests: concluding </a:t>
            </a:r>
            <a:r>
              <a:rPr lang="en-US" sz="2000" b="0" dirty="0" smtClean="0">
                <a:solidFill>
                  <a:schemeClr val="tx1"/>
                </a:solidFill>
              </a:rPr>
              <a:t>session</a:t>
            </a:r>
          </a:p>
          <a:p>
            <a:pPr lvl="0"/>
            <a:endParaRPr lang="en-US" sz="2000" b="0" dirty="0">
              <a:solidFill>
                <a:schemeClr val="tx1"/>
              </a:solidFill>
            </a:endParaRPr>
          </a:p>
          <a:p>
            <a:pPr lvl="0"/>
            <a:r>
              <a:rPr lang="en-US" sz="2000" b="0" dirty="0" smtClean="0">
                <a:solidFill>
                  <a:schemeClr val="tx1"/>
                </a:solidFill>
              </a:rPr>
              <a:t>2 hours</a:t>
            </a:r>
          </a:p>
          <a:p>
            <a:pPr lvl="0"/>
            <a:r>
              <a:rPr lang="en-US" sz="2000" b="0" dirty="0" smtClean="0">
                <a:solidFill>
                  <a:schemeClr val="tx1"/>
                </a:solidFill>
              </a:rPr>
              <a:t>9 questions on forms of IA, criteria, community participation, compensation of community members, submitting state’s share in the budget.</a:t>
            </a: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4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3587649"/>
          </a:xfrm>
        </p:spPr>
        <p:txBody>
          <a:bodyPr/>
          <a:lstStyle/>
          <a:p>
            <a:pPr marL="0" lv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sz="4000" dirty="0" smtClean="0">
                <a:solidFill>
                  <a:srgbClr val="0000FF"/>
                </a:solidFill>
              </a:rPr>
              <a:t>Thank you!</a:t>
            </a:r>
          </a:p>
          <a:p>
            <a:pPr marL="0" lv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Tel: +33145684162</a:t>
            </a:r>
          </a:p>
          <a:p>
            <a:pPr marL="0" lv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Email: </a:t>
            </a:r>
            <a:r>
              <a:rPr lang="en-GB" b="0" dirty="0" err="1" smtClean="0">
                <a:solidFill>
                  <a:schemeClr val="tx1"/>
                </a:solidFill>
              </a:rPr>
              <a:t>r.samadov@unesc</a:t>
            </a:r>
            <a:r>
              <a:rPr lang="en-GB" b="0" dirty="0" err="1" smtClean="0">
                <a:solidFill>
                  <a:schemeClr val="tx1"/>
                </a:solidFill>
              </a:rPr>
              <a:t>o.org</a:t>
            </a:r>
            <a:endParaRPr lang="en-US" b="0" dirty="0" smtClean="0">
              <a:solidFill>
                <a:schemeClr val="tx1"/>
              </a:solidFill>
            </a:endParaRP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03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Intangible Cultural Heritage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17941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All States Parties contribute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General Assembly adopts plan (budget)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Committee spends funds according to the plan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ICH Fund is primarily for international assistance (more than 60%)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Few States Parties request international assistance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993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Purposes of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17941"/>
          </a:xfrm>
        </p:spPr>
        <p:txBody>
          <a:bodyPr/>
          <a:lstStyle/>
          <a:p>
            <a:pPr marL="0" lv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Article 20: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Safeguarding of heritage inscribed on the USL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Preparation of inventories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National, subregional and regional safeguarding projects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Any other purposes the Committee may deem necessary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466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92443"/>
          </a:xfrm>
        </p:spPr>
        <p:txBody>
          <a:bodyPr/>
          <a:lstStyle/>
          <a:p>
            <a:r>
              <a:rPr lang="en-GB" dirty="0" smtClean="0"/>
              <a:t>Forms of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888" y="1810852"/>
            <a:ext cx="6480175" cy="4567404"/>
          </a:xfrm>
        </p:spPr>
        <p:txBody>
          <a:bodyPr/>
          <a:lstStyle/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Article 21: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(a)		studies of safeguarding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(b)		provision of experts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(c)		training of staff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(d)		standard-setting measures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(e)		creation of infrastructures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(f)		equipment and know-how</a:t>
            </a:r>
          </a:p>
          <a:p>
            <a:pPr marL="914400" indent="-1828800">
              <a:buNone/>
              <a:tabLst>
                <a:tab pos="6889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(g)		financial and technical   assistance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710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en-ZA" altLang="fr-FR" sz="3600" dirty="0" smtClean="0">
                <a:ea typeface="ＭＳ Ｐゴシック" panose="020B0600070205080204" pitchFamily="34" charset="-128"/>
              </a:rPr>
              <a:t>Requesting international assistance</a:t>
            </a:r>
            <a:endParaRPr lang="fr-FR" altLang="fr-FR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339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smtClean="0">
                <a:solidFill>
                  <a:srgbClr val="000000"/>
                </a:solidFill>
              </a:rPr>
              <a:t>© All Rights Reserved: UNESCO/ ICH</a:t>
            </a:r>
          </a:p>
        </p:txBody>
      </p:sp>
      <p:graphicFrame>
        <p:nvGraphicFramePr>
          <p:cNvPr id="5" name="Diagram 6"/>
          <p:cNvGraphicFramePr/>
          <p:nvPr>
            <p:extLst>
              <p:ext uri="{D42A27DB-BD31-4B8C-83A1-F6EECF244321}">
                <p14:modId xmlns:p14="http://schemas.microsoft.com/office/powerpoint/2010/main" val="2970310936"/>
              </p:ext>
            </p:extLst>
          </p:nvPr>
        </p:nvGraphicFramePr>
        <p:xfrm>
          <a:off x="576189" y="2328366"/>
          <a:ext cx="7968207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en-GB" altLang="fr-FR" sz="3600" dirty="0" smtClean="0">
                <a:ea typeface="ＭＳ Ｐゴシック" panose="020B0600070205080204" pitchFamily="34" charset="-128"/>
              </a:rPr>
              <a:t>Requesting international assistance: timetable</a:t>
            </a:r>
            <a:endParaRPr lang="fr-FR" altLang="fr-FR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smtClean="0">
                <a:solidFill>
                  <a:srgbClr val="000000"/>
                </a:solidFill>
              </a:rPr>
              <a:t>© All Rights Reserved: UNESCO/ ICH</a:t>
            </a:r>
          </a:p>
        </p:txBody>
      </p:sp>
      <p:sp>
        <p:nvSpPr>
          <p:cNvPr id="7" name="Rounded Rectangle 22"/>
          <p:cNvSpPr/>
          <p:nvPr/>
        </p:nvSpPr>
        <p:spPr>
          <a:xfrm>
            <a:off x="6659563" y="4434352"/>
            <a:ext cx="2089150" cy="13877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ounded Rectangle 21"/>
          <p:cNvSpPr/>
          <p:nvPr/>
        </p:nvSpPr>
        <p:spPr>
          <a:xfrm>
            <a:off x="6588125" y="2384627"/>
            <a:ext cx="2160588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263261"/>
              </p:ext>
            </p:extLst>
          </p:nvPr>
        </p:nvGraphicFramePr>
        <p:xfrm>
          <a:off x="457200" y="2133600"/>
          <a:ext cx="7615084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ight Arrow 14"/>
          <p:cNvSpPr/>
          <p:nvPr/>
        </p:nvSpPr>
        <p:spPr>
          <a:xfrm>
            <a:off x="5545394" y="2735158"/>
            <a:ext cx="1125281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ight Arrow 13"/>
          <p:cNvSpPr/>
          <p:nvPr/>
        </p:nvSpPr>
        <p:spPr>
          <a:xfrm>
            <a:off x="2153161" y="4871880"/>
            <a:ext cx="115252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>
            <a:off x="6781344" y="4849610"/>
            <a:ext cx="16557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Decision by Bureau as soon as possible</a:t>
            </a:r>
          </a:p>
        </p:txBody>
      </p:sp>
      <p:sp>
        <p:nvSpPr>
          <p:cNvPr id="15" name="Right Arrow 17"/>
          <p:cNvSpPr/>
          <p:nvPr/>
        </p:nvSpPr>
        <p:spPr>
          <a:xfrm>
            <a:off x="5545393" y="4931287"/>
            <a:ext cx="118719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71" name="TextBox 19"/>
          <p:cNvSpPr txBox="1">
            <a:spLocks noChangeArrowheads="1"/>
          </p:cNvSpPr>
          <p:nvPr/>
        </p:nvSpPr>
        <p:spPr bwMode="auto">
          <a:xfrm>
            <a:off x="6732588" y="2767674"/>
            <a:ext cx="20161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Decision by Committee </a:t>
            </a:r>
            <a:r>
              <a:rPr lang="en-ZA" altLang="fr-FR" sz="1300" b="0" dirty="0" smtClean="0">
                <a:solidFill>
                  <a:schemeClr val="tx1"/>
                </a:solidFill>
                <a:latin typeface="+mn-lt"/>
              </a:rPr>
              <a:t>in November </a:t>
            </a: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(Year 2)</a:t>
            </a:r>
          </a:p>
        </p:txBody>
      </p:sp>
      <p:sp>
        <p:nvSpPr>
          <p:cNvPr id="17" name="Right Arrow 23"/>
          <p:cNvSpPr/>
          <p:nvPr/>
        </p:nvSpPr>
        <p:spPr>
          <a:xfrm rot="1260000">
            <a:off x="2097641" y="3926338"/>
            <a:ext cx="1179567" cy="407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ight Arrow 24"/>
          <p:cNvSpPr/>
          <p:nvPr/>
        </p:nvSpPr>
        <p:spPr>
          <a:xfrm>
            <a:off x="2153161" y="2833478"/>
            <a:ext cx="10795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176254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Committee will base its decisions on granting </a:t>
            </a:r>
            <a:r>
              <a:rPr lang="en-US" b="0" dirty="0" smtClean="0">
                <a:solidFill>
                  <a:schemeClr val="tx1"/>
                </a:solidFill>
              </a:rPr>
              <a:t>assistance on:</a:t>
            </a:r>
            <a:endParaRPr lang="en-GB" b="0" dirty="0" smtClean="0">
              <a:solidFill>
                <a:schemeClr val="tx1"/>
              </a:solidFill>
            </a:endParaRPr>
          </a:p>
          <a:p>
            <a:r>
              <a:rPr lang="en-GB" b="0" dirty="0" smtClean="0">
                <a:solidFill>
                  <a:schemeClr val="tx1"/>
                </a:solidFill>
              </a:rPr>
              <a:t>OD 12 - criteria A.1 through A.7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OD 10 - additional considerations</a:t>
            </a:r>
          </a:p>
          <a:p>
            <a:pPr mar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Committee may give greater weight to certain criteria or considerations, and less weight to others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027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124206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OD 12 - criteria</a:t>
            </a:r>
            <a:endParaRPr lang="en-GB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A.1	Community participation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A.2	Amount is appropriate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A.3	Activities well-conceived &amp; feasible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A.4	Lasting results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A.5	State Party shares costs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A.6	Aims at building up capacity</a:t>
            </a:r>
          </a:p>
          <a:p>
            <a:pPr marL="914400" indent="-182880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A.7	Previous assistance implemented according to rules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766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330142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OD 10 - additional considerations</a:t>
            </a:r>
            <a:endParaRPr lang="en-GB" b="0" dirty="0" smtClean="0">
              <a:solidFill>
                <a:schemeClr val="tx1"/>
              </a:solidFill>
            </a:endParaRPr>
          </a:p>
          <a:p>
            <a:r>
              <a:rPr lang="en-GB" sz="2400" b="0" dirty="0" smtClean="0">
                <a:solidFill>
                  <a:schemeClr val="tx1"/>
                </a:solidFill>
              </a:rPr>
              <a:t>Priority to maintain equitable geographic distribution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Priority to developing countries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Does request involve international cooperation?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Will assistance have a multiplier effect, stimulating other contributions?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878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6883</TotalTime>
  <Words>804</Words>
  <Application>Microsoft Macintosh PowerPoint</Application>
  <PresentationFormat>On-screen Show (4:3)</PresentationFormat>
  <Paragraphs>151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Thème Office</vt:lpstr>
      <vt:lpstr>International assistance    </vt:lpstr>
      <vt:lpstr>Intangible Cultural Heritage Fund</vt:lpstr>
      <vt:lpstr>Purposes of international assistance</vt:lpstr>
      <vt:lpstr>Forms of international assistance</vt:lpstr>
      <vt:lpstr>Requesting international assistance</vt:lpstr>
      <vt:lpstr>Requesting international assistance: timetable</vt:lpstr>
      <vt:lpstr>Criteria for granting international assistance</vt:lpstr>
      <vt:lpstr>Criteria for granting international assistance</vt:lpstr>
      <vt:lpstr>Criteria for granting international assistance</vt:lpstr>
      <vt:lpstr>Preparatory assistance</vt:lpstr>
      <vt:lpstr>Measures to support the use of IA mechanism </vt:lpstr>
      <vt:lpstr>IA – main figures</vt:lpstr>
      <vt:lpstr>IA materials</vt:lpstr>
      <vt:lpstr>IA materials</vt:lpstr>
      <vt:lpstr>IA materials</vt:lpstr>
      <vt:lpstr>IA materials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R&amp;G</cp:lastModifiedBy>
  <cp:revision>124</cp:revision>
  <dcterms:created xsi:type="dcterms:W3CDTF">2013-09-28T11:37:18Z</dcterms:created>
  <dcterms:modified xsi:type="dcterms:W3CDTF">2017-06-22T10:00:59Z</dcterms:modified>
</cp:coreProperties>
</file>