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9" r:id="rId5"/>
    <p:sldId id="261" r:id="rId6"/>
    <p:sldId id="277" r:id="rId7"/>
    <p:sldId id="262" r:id="rId8"/>
    <p:sldId id="263" r:id="rId9"/>
    <p:sldId id="264" r:id="rId10"/>
    <p:sldId id="265" r:id="rId11"/>
    <p:sldId id="275" r:id="rId12"/>
    <p:sldId id="266" r:id="rId13"/>
    <p:sldId id="268" r:id="rId14"/>
    <p:sldId id="269" r:id="rId15"/>
    <p:sldId id="270" r:id="rId16"/>
    <p:sldId id="271" r:id="rId17"/>
    <p:sldId id="272" r:id="rId18"/>
    <p:sldId id="278" r:id="rId19"/>
    <p:sldId id="276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3399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2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EA56A-EBAF-4BAC-A1D3-2B37CAFDB0E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776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173E7-CB24-44AA-A966-EA81DFDF762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115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2AA16-A504-46C6-AFE8-9D47C057E8F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144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59CF0-FCD1-4E7C-9AC7-5D0102020D0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836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98562-BB61-44F4-943C-78AAA7FC92C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695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E2B61-812C-4221-8437-19CCA31DCC2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523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C1982-0280-4258-A6F2-CB3385C100B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793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16BB4-1CBC-4FB1-982F-E5F60ABBE2E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476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D475B-A8C5-482A-8504-33211705479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4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83184-3AAC-475F-B1B4-C5236213BDE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077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B646A-8454-4A68-8B0B-B2A5C5AE5F6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996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0A1C78-0ED1-482A-9EA6-E1527D0D4C2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zh-CN" sz="4800" b="1">
                <a:solidFill>
                  <a:srgbClr val="000099"/>
                </a:solidFill>
              </a:rPr>
              <a:t>CRIHAP 2017 &amp; Beyond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zh-CN" sz="3200"/>
          </a:p>
          <a:p>
            <a:r>
              <a:rPr lang="en-US" altLang="zh-CN" sz="2000">
                <a:solidFill>
                  <a:srgbClr val="339966"/>
                </a:solidFill>
              </a:rPr>
              <a:t>Shiraz, Islamic Republic of Iran</a:t>
            </a:r>
          </a:p>
          <a:p>
            <a:r>
              <a:rPr lang="en-US" altLang="zh-CN" sz="2000">
                <a:solidFill>
                  <a:srgbClr val="339966"/>
                </a:solidFill>
              </a:rPr>
              <a:t>September 10,2017</a:t>
            </a:r>
          </a:p>
        </p:txBody>
      </p:sp>
      <p:pic>
        <p:nvPicPr>
          <p:cNvPr id="2052" name="Picture 4" descr="亚太新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2663825" cy="9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Workshop for Korea</a:t>
            </a:r>
          </a:p>
        </p:txBody>
      </p:sp>
      <p:pic>
        <p:nvPicPr>
          <p:cNvPr id="11268" name="图片 5" descr="C:\Users\20170527\Desktop\伊朗PPT\PPT照片\6韩国班\8.加强韩国《公约》有效履约能力建设培训班在韩国全州市成功举办全体人员合影.JPG8.加强韩国《公约》有效履约能力建设培训班在韩国全州市成功举办全体人员合影"/>
          <p:cNvPicPr>
            <a:picLocks noChangeAspect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3068638"/>
            <a:ext cx="5256212" cy="3508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矩形 59"/>
          <p:cNvSpPr>
            <a:spLocks noChangeArrowheads="1"/>
          </p:cNvSpPr>
          <p:nvPr/>
        </p:nvSpPr>
        <p:spPr bwMode="auto">
          <a:xfrm flipH="1">
            <a:off x="7308850" y="1196975"/>
            <a:ext cx="1295400" cy="71438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0" name="矩形 60"/>
          <p:cNvSpPr>
            <a:spLocks noChangeArrowheads="1"/>
          </p:cNvSpPr>
          <p:nvPr/>
        </p:nvSpPr>
        <p:spPr bwMode="auto">
          <a:xfrm flipH="1">
            <a:off x="6732588" y="1196975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1" name="矩形 61"/>
          <p:cNvSpPr>
            <a:spLocks noChangeArrowheads="1"/>
          </p:cNvSpPr>
          <p:nvPr/>
        </p:nvSpPr>
        <p:spPr bwMode="auto">
          <a:xfrm flipH="1">
            <a:off x="6084888" y="1196975"/>
            <a:ext cx="431800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2" name="矩形 62"/>
          <p:cNvSpPr>
            <a:spLocks noChangeArrowheads="1"/>
          </p:cNvSpPr>
          <p:nvPr/>
        </p:nvSpPr>
        <p:spPr bwMode="auto">
          <a:xfrm flipH="1">
            <a:off x="5508625" y="1196975"/>
            <a:ext cx="431800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3" name="矩形 58"/>
          <p:cNvSpPr>
            <a:spLocks noChangeArrowheads="1"/>
          </p:cNvSpPr>
          <p:nvPr/>
        </p:nvSpPr>
        <p:spPr bwMode="auto">
          <a:xfrm>
            <a:off x="2771775" y="1196975"/>
            <a:ext cx="430213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4" name="矩形 57"/>
          <p:cNvSpPr>
            <a:spLocks noChangeArrowheads="1"/>
          </p:cNvSpPr>
          <p:nvPr/>
        </p:nvSpPr>
        <p:spPr bwMode="auto">
          <a:xfrm>
            <a:off x="2195513" y="1196975"/>
            <a:ext cx="430212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5" name="矩形 56"/>
          <p:cNvSpPr>
            <a:spLocks noChangeArrowheads="1"/>
          </p:cNvSpPr>
          <p:nvPr/>
        </p:nvSpPr>
        <p:spPr bwMode="auto">
          <a:xfrm>
            <a:off x="1692275" y="1196975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6" name="矩形 55"/>
          <p:cNvSpPr>
            <a:spLocks noChangeArrowheads="1"/>
          </p:cNvSpPr>
          <p:nvPr/>
        </p:nvSpPr>
        <p:spPr bwMode="auto">
          <a:xfrm>
            <a:off x="179388" y="1196975"/>
            <a:ext cx="1439862" cy="71438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258888" y="1773238"/>
            <a:ext cx="6624637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First one in Korea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First one in cooperation with a C2C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Trainees:30   Facilitators: Mr.Marc Jacobs &amp; Ms.Sangmee Bak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Workshop for Pacific States</a:t>
            </a:r>
          </a:p>
        </p:txBody>
      </p:sp>
      <p:pic>
        <p:nvPicPr>
          <p:cNvPr id="21507" name="图片 7" descr="7.培训班全体人员合影留念"/>
          <p:cNvPicPr>
            <a:picLocks noChangeAspect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2997200"/>
            <a:ext cx="4927600" cy="279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矩形 59"/>
          <p:cNvSpPr>
            <a:spLocks noChangeArrowheads="1"/>
          </p:cNvSpPr>
          <p:nvPr/>
        </p:nvSpPr>
        <p:spPr bwMode="auto">
          <a:xfrm flipH="1">
            <a:off x="7308850" y="1196975"/>
            <a:ext cx="1295400" cy="71438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9" name="矩形 60"/>
          <p:cNvSpPr>
            <a:spLocks noChangeArrowheads="1"/>
          </p:cNvSpPr>
          <p:nvPr/>
        </p:nvSpPr>
        <p:spPr bwMode="auto">
          <a:xfrm flipH="1">
            <a:off x="6732588" y="1196975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0" name="矩形 61"/>
          <p:cNvSpPr>
            <a:spLocks noChangeArrowheads="1"/>
          </p:cNvSpPr>
          <p:nvPr/>
        </p:nvSpPr>
        <p:spPr bwMode="auto">
          <a:xfrm flipH="1">
            <a:off x="6084888" y="1196975"/>
            <a:ext cx="431800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1" name="矩形 62"/>
          <p:cNvSpPr>
            <a:spLocks noChangeArrowheads="1"/>
          </p:cNvSpPr>
          <p:nvPr/>
        </p:nvSpPr>
        <p:spPr bwMode="auto">
          <a:xfrm flipH="1">
            <a:off x="5508625" y="1196975"/>
            <a:ext cx="431800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2" name="矩形 58"/>
          <p:cNvSpPr>
            <a:spLocks noChangeArrowheads="1"/>
          </p:cNvSpPr>
          <p:nvPr/>
        </p:nvSpPr>
        <p:spPr bwMode="auto">
          <a:xfrm>
            <a:off x="2771775" y="1196975"/>
            <a:ext cx="430213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3" name="矩形 57"/>
          <p:cNvSpPr>
            <a:spLocks noChangeArrowheads="1"/>
          </p:cNvSpPr>
          <p:nvPr/>
        </p:nvSpPr>
        <p:spPr bwMode="auto">
          <a:xfrm>
            <a:off x="2195513" y="1196975"/>
            <a:ext cx="430212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4" name="矩形 56"/>
          <p:cNvSpPr>
            <a:spLocks noChangeArrowheads="1"/>
          </p:cNvSpPr>
          <p:nvPr/>
        </p:nvSpPr>
        <p:spPr bwMode="auto">
          <a:xfrm>
            <a:off x="1692275" y="1196975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5" name="矩形 55"/>
          <p:cNvSpPr>
            <a:spLocks noChangeArrowheads="1"/>
          </p:cNvSpPr>
          <p:nvPr/>
        </p:nvSpPr>
        <p:spPr bwMode="auto">
          <a:xfrm>
            <a:off x="179388" y="1196975"/>
            <a:ext cx="1439862" cy="71438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84213" y="1557338"/>
            <a:ext cx="820737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Trainees:17   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Facilitators: Mr.Sipiriano Dominiko &amp; Ms.Noriko Aikawa- Faure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States non party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Workshop for Nepal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00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Workshop on Capacity Building of the 2003 Convention: Cultural Policymaking for ICH with Special attention to Disasters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258888" y="2420938"/>
            <a:ext cx="6337300" cy="28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7C80"/>
                </a:solidFill>
                <a:sym typeface="+mn-ea"/>
              </a:rPr>
              <a:t>Workshop on Capacity Building of the 2003 Convention: Cultural Policymaking for ICH with Special attention to Disasters</a:t>
            </a:r>
          </a:p>
          <a:p>
            <a:pPr>
              <a:spcBef>
                <a:spcPct val="50000"/>
              </a:spcBef>
            </a:pPr>
            <a:r>
              <a:rPr lang="en-US" altLang="zh-CN" sz="2400">
                <a:sym typeface="+mn-ea"/>
              </a:rPr>
              <a:t>September 4-8, 2017</a:t>
            </a:r>
          </a:p>
          <a:p>
            <a:pPr>
              <a:spcBef>
                <a:spcPct val="50000"/>
              </a:spcBef>
            </a:pPr>
            <a:endParaRPr lang="en-US" altLang="zh-CN" sz="2400">
              <a:sym typeface="+mn-ea"/>
            </a:endParaRPr>
          </a:p>
          <a:p>
            <a:pPr>
              <a:spcBef>
                <a:spcPct val="50000"/>
              </a:spcBef>
            </a:pPr>
            <a:endParaRPr lang="en-US" altLang="zh-CN" sz="2400">
              <a:sym typeface="+mn-ea"/>
            </a:endParaRPr>
          </a:p>
        </p:txBody>
      </p:sp>
      <p:sp>
        <p:nvSpPr>
          <p:cNvPr id="12294" name="矩形 59"/>
          <p:cNvSpPr>
            <a:spLocks noChangeArrowheads="1"/>
          </p:cNvSpPr>
          <p:nvPr/>
        </p:nvSpPr>
        <p:spPr bwMode="auto">
          <a:xfrm flipH="1">
            <a:off x="7308850" y="1196975"/>
            <a:ext cx="1295400" cy="71438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5" name="矩形 60"/>
          <p:cNvSpPr>
            <a:spLocks noChangeArrowheads="1"/>
          </p:cNvSpPr>
          <p:nvPr/>
        </p:nvSpPr>
        <p:spPr bwMode="auto">
          <a:xfrm flipH="1">
            <a:off x="6732588" y="1196975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6" name="矩形 61"/>
          <p:cNvSpPr>
            <a:spLocks noChangeArrowheads="1"/>
          </p:cNvSpPr>
          <p:nvPr/>
        </p:nvSpPr>
        <p:spPr bwMode="auto">
          <a:xfrm flipH="1">
            <a:off x="6084888" y="1196975"/>
            <a:ext cx="431800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7" name="矩形 62"/>
          <p:cNvSpPr>
            <a:spLocks noChangeArrowheads="1"/>
          </p:cNvSpPr>
          <p:nvPr/>
        </p:nvSpPr>
        <p:spPr bwMode="auto">
          <a:xfrm flipH="1">
            <a:off x="5508625" y="1196975"/>
            <a:ext cx="431800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8" name="矩形 58"/>
          <p:cNvSpPr>
            <a:spLocks noChangeArrowheads="1"/>
          </p:cNvSpPr>
          <p:nvPr/>
        </p:nvSpPr>
        <p:spPr bwMode="auto">
          <a:xfrm>
            <a:off x="2771775" y="1196975"/>
            <a:ext cx="430213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9" name="矩形 57"/>
          <p:cNvSpPr>
            <a:spLocks noChangeArrowheads="1"/>
          </p:cNvSpPr>
          <p:nvPr/>
        </p:nvSpPr>
        <p:spPr bwMode="auto">
          <a:xfrm>
            <a:off x="2195513" y="1196975"/>
            <a:ext cx="430212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0" name="矩形 56"/>
          <p:cNvSpPr>
            <a:spLocks noChangeArrowheads="1"/>
          </p:cNvSpPr>
          <p:nvPr/>
        </p:nvSpPr>
        <p:spPr bwMode="auto">
          <a:xfrm>
            <a:off x="1692275" y="1196975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1" name="矩形 55"/>
          <p:cNvSpPr>
            <a:spLocks noChangeArrowheads="1"/>
          </p:cNvSpPr>
          <p:nvPr/>
        </p:nvSpPr>
        <p:spPr bwMode="auto">
          <a:xfrm>
            <a:off x="179388" y="1196975"/>
            <a:ext cx="1439862" cy="71438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/>
              <a:t> Workshop for Mongolian Media Practitioners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00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Workshop on Role of Media for Implementation of the  2003 Convention for the Safeguarding of the ICH in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476375" y="2420938"/>
            <a:ext cx="619125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7C80"/>
                </a:solidFill>
                <a:sym typeface="+mn-ea"/>
              </a:rPr>
              <a:t>Workshop on Role of Media for Implementation of the  2003 Convention for the Safeguarding of the ICH in Mongolia</a:t>
            </a:r>
            <a:r>
              <a:rPr lang="en-US" altLang="zh-CN" sz="2400">
                <a:sym typeface="+mn-ea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zh-CN" sz="2400">
                <a:sym typeface="+mn-ea"/>
              </a:rPr>
              <a:t>September 11-16, 2017</a:t>
            </a:r>
          </a:p>
          <a:p>
            <a:pPr>
              <a:spcBef>
                <a:spcPct val="50000"/>
              </a:spcBef>
            </a:pPr>
            <a:r>
              <a:rPr lang="en-US" altLang="zh-CN" sz="2400">
                <a:sym typeface="+mn-ea"/>
              </a:rPr>
              <a:t>First one for media practitioners</a:t>
            </a:r>
          </a:p>
          <a:p>
            <a:pPr>
              <a:spcBef>
                <a:spcPct val="50000"/>
              </a:spcBef>
            </a:pPr>
            <a:r>
              <a:rPr lang="en-US" altLang="zh-CN" sz="2400">
                <a:sym typeface="+mn-ea"/>
              </a:rPr>
              <a:t>Follow-up of the seminar 2016</a:t>
            </a:r>
          </a:p>
          <a:p>
            <a:pPr>
              <a:spcBef>
                <a:spcPct val="50000"/>
              </a:spcBef>
            </a:pPr>
            <a:endParaRPr lang="en-US" altLang="zh-CN" sz="2400">
              <a:sym typeface="+mn-ea"/>
            </a:endParaRPr>
          </a:p>
        </p:txBody>
      </p:sp>
      <p:sp>
        <p:nvSpPr>
          <p:cNvPr id="14341" name="矩形 59"/>
          <p:cNvSpPr>
            <a:spLocks noChangeArrowheads="1"/>
          </p:cNvSpPr>
          <p:nvPr/>
        </p:nvSpPr>
        <p:spPr bwMode="auto">
          <a:xfrm flipH="1">
            <a:off x="7308850" y="1455738"/>
            <a:ext cx="1295400" cy="71437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2" name="矩形 60"/>
          <p:cNvSpPr>
            <a:spLocks noChangeArrowheads="1"/>
          </p:cNvSpPr>
          <p:nvPr/>
        </p:nvSpPr>
        <p:spPr bwMode="auto">
          <a:xfrm flipH="1">
            <a:off x="6732588" y="1455738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3" name="矩形 61"/>
          <p:cNvSpPr>
            <a:spLocks noChangeArrowheads="1"/>
          </p:cNvSpPr>
          <p:nvPr/>
        </p:nvSpPr>
        <p:spPr bwMode="auto">
          <a:xfrm flipH="1">
            <a:off x="6084888" y="1455738"/>
            <a:ext cx="431800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4" name="矩形 62"/>
          <p:cNvSpPr>
            <a:spLocks noChangeArrowheads="1"/>
          </p:cNvSpPr>
          <p:nvPr/>
        </p:nvSpPr>
        <p:spPr bwMode="auto">
          <a:xfrm flipH="1">
            <a:off x="5508625" y="1455738"/>
            <a:ext cx="431800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5" name="矩形 58"/>
          <p:cNvSpPr>
            <a:spLocks noChangeArrowheads="1"/>
          </p:cNvSpPr>
          <p:nvPr/>
        </p:nvSpPr>
        <p:spPr bwMode="auto">
          <a:xfrm>
            <a:off x="2771775" y="1455738"/>
            <a:ext cx="430213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6" name="矩形 57"/>
          <p:cNvSpPr>
            <a:spLocks noChangeArrowheads="1"/>
          </p:cNvSpPr>
          <p:nvPr/>
        </p:nvSpPr>
        <p:spPr bwMode="auto">
          <a:xfrm>
            <a:off x="2195513" y="1455738"/>
            <a:ext cx="430212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7" name="矩形 56"/>
          <p:cNvSpPr>
            <a:spLocks noChangeArrowheads="1"/>
          </p:cNvSpPr>
          <p:nvPr/>
        </p:nvSpPr>
        <p:spPr bwMode="auto">
          <a:xfrm>
            <a:off x="1692275" y="1455738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8" name="矩形 55"/>
          <p:cNvSpPr>
            <a:spLocks noChangeArrowheads="1"/>
          </p:cNvSpPr>
          <p:nvPr/>
        </p:nvSpPr>
        <p:spPr bwMode="auto">
          <a:xfrm>
            <a:off x="179388" y="1455738"/>
            <a:ext cx="1439862" cy="71437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Workshop for Pakistan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Yet to come (November, 2017)</a:t>
            </a:r>
          </a:p>
          <a:p>
            <a:r>
              <a:rPr lang="en-US" altLang="zh-CN"/>
              <a:t>2nd one in the three year plan</a:t>
            </a:r>
          </a:p>
        </p:txBody>
      </p:sp>
      <p:sp>
        <p:nvSpPr>
          <p:cNvPr id="15364" name="矩形 59"/>
          <p:cNvSpPr>
            <a:spLocks noChangeArrowheads="1"/>
          </p:cNvSpPr>
          <p:nvPr/>
        </p:nvSpPr>
        <p:spPr bwMode="auto">
          <a:xfrm flipH="1">
            <a:off x="7308850" y="1239838"/>
            <a:ext cx="1295400" cy="71437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矩形 60"/>
          <p:cNvSpPr>
            <a:spLocks noChangeArrowheads="1"/>
          </p:cNvSpPr>
          <p:nvPr/>
        </p:nvSpPr>
        <p:spPr bwMode="auto">
          <a:xfrm flipH="1">
            <a:off x="6732588" y="1239838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6" name="矩形 61"/>
          <p:cNvSpPr>
            <a:spLocks noChangeArrowheads="1"/>
          </p:cNvSpPr>
          <p:nvPr/>
        </p:nvSpPr>
        <p:spPr bwMode="auto">
          <a:xfrm flipH="1">
            <a:off x="6084888" y="1239838"/>
            <a:ext cx="431800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7" name="矩形 62"/>
          <p:cNvSpPr>
            <a:spLocks noChangeArrowheads="1"/>
          </p:cNvSpPr>
          <p:nvPr/>
        </p:nvSpPr>
        <p:spPr bwMode="auto">
          <a:xfrm flipH="1">
            <a:off x="5508625" y="1239838"/>
            <a:ext cx="431800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8" name="矩形 58"/>
          <p:cNvSpPr>
            <a:spLocks noChangeArrowheads="1"/>
          </p:cNvSpPr>
          <p:nvPr/>
        </p:nvSpPr>
        <p:spPr bwMode="auto">
          <a:xfrm>
            <a:off x="2771775" y="1239838"/>
            <a:ext cx="430213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9" name="矩形 57"/>
          <p:cNvSpPr>
            <a:spLocks noChangeArrowheads="1"/>
          </p:cNvSpPr>
          <p:nvPr/>
        </p:nvSpPr>
        <p:spPr bwMode="auto">
          <a:xfrm>
            <a:off x="2195513" y="1239838"/>
            <a:ext cx="430212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0" name="矩形 56"/>
          <p:cNvSpPr>
            <a:spLocks noChangeArrowheads="1"/>
          </p:cNvSpPr>
          <p:nvPr/>
        </p:nvSpPr>
        <p:spPr bwMode="auto">
          <a:xfrm>
            <a:off x="1692275" y="1239838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1" name="矩形 55"/>
          <p:cNvSpPr>
            <a:spLocks noChangeArrowheads="1"/>
          </p:cNvSpPr>
          <p:nvPr/>
        </p:nvSpPr>
        <p:spPr bwMode="auto">
          <a:xfrm>
            <a:off x="179388" y="1239838"/>
            <a:ext cx="1439862" cy="71437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Work Plan 2018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zh-CN"/>
              <a:t>Under formulation</a:t>
            </a:r>
          </a:p>
          <a:p>
            <a:pPr marL="609600" indent="-609600"/>
            <a:r>
              <a:rPr lang="en-US" altLang="zh-CN"/>
              <a:t>Considerations:</a:t>
            </a:r>
          </a:p>
          <a:p>
            <a:pPr marL="1371600" lvl="2" indent="-457200">
              <a:buFontTx/>
              <a:buAutoNum type="arabicPeriod"/>
            </a:pPr>
            <a:r>
              <a:rPr lang="en-US" altLang="zh-CN"/>
              <a:t>One workshop in each sub-region</a:t>
            </a:r>
          </a:p>
          <a:p>
            <a:pPr marL="1371600" lvl="2" indent="-457200">
              <a:buFontTx/>
              <a:buAutoNum type="arabicPeriod"/>
            </a:pPr>
            <a:r>
              <a:rPr lang="en-US" altLang="zh-CN"/>
              <a:t>Experts training for China</a:t>
            </a:r>
          </a:p>
          <a:p>
            <a:pPr marL="1371600" lvl="2" indent="-457200">
              <a:buFontTx/>
              <a:buAutoNum type="arabicPeriod"/>
            </a:pPr>
            <a:r>
              <a:rPr lang="en-US" altLang="zh-CN"/>
              <a:t>More pertinent: for specified group of personnel, media, officials, teachers</a:t>
            </a:r>
          </a:p>
          <a:p>
            <a:pPr marL="1371600" lvl="2" indent="-457200">
              <a:buFontTx/>
              <a:buAutoNum type="arabicPeriod"/>
            </a:pPr>
            <a:r>
              <a:rPr lang="en-US" altLang="zh-CN"/>
              <a:t>Prior survey </a:t>
            </a:r>
          </a:p>
          <a:p>
            <a:pPr marL="1371600" lvl="2" indent="-457200">
              <a:buFontTx/>
              <a:buAutoNum type="arabicPeriod"/>
            </a:pPr>
            <a:r>
              <a:rPr lang="en-US" altLang="zh-CN"/>
              <a:t>TOT in Asia Pacific?</a:t>
            </a:r>
          </a:p>
        </p:txBody>
      </p:sp>
      <p:sp>
        <p:nvSpPr>
          <p:cNvPr id="16388" name="矩形 59"/>
          <p:cNvSpPr>
            <a:spLocks noChangeArrowheads="1"/>
          </p:cNvSpPr>
          <p:nvPr/>
        </p:nvSpPr>
        <p:spPr bwMode="auto">
          <a:xfrm flipH="1">
            <a:off x="7308850" y="1239838"/>
            <a:ext cx="1295400" cy="71437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9" name="矩形 60"/>
          <p:cNvSpPr>
            <a:spLocks noChangeArrowheads="1"/>
          </p:cNvSpPr>
          <p:nvPr/>
        </p:nvSpPr>
        <p:spPr bwMode="auto">
          <a:xfrm flipH="1">
            <a:off x="6732588" y="1239838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0" name="矩形 61"/>
          <p:cNvSpPr>
            <a:spLocks noChangeArrowheads="1"/>
          </p:cNvSpPr>
          <p:nvPr/>
        </p:nvSpPr>
        <p:spPr bwMode="auto">
          <a:xfrm flipH="1">
            <a:off x="6084888" y="1239838"/>
            <a:ext cx="431800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1" name="矩形 62"/>
          <p:cNvSpPr>
            <a:spLocks noChangeArrowheads="1"/>
          </p:cNvSpPr>
          <p:nvPr/>
        </p:nvSpPr>
        <p:spPr bwMode="auto">
          <a:xfrm flipH="1">
            <a:off x="5508625" y="1239838"/>
            <a:ext cx="431800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2" name="矩形 58"/>
          <p:cNvSpPr>
            <a:spLocks noChangeArrowheads="1"/>
          </p:cNvSpPr>
          <p:nvPr/>
        </p:nvSpPr>
        <p:spPr bwMode="auto">
          <a:xfrm>
            <a:off x="2771775" y="1239838"/>
            <a:ext cx="430213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3" name="矩形 57"/>
          <p:cNvSpPr>
            <a:spLocks noChangeArrowheads="1"/>
          </p:cNvSpPr>
          <p:nvPr/>
        </p:nvSpPr>
        <p:spPr bwMode="auto">
          <a:xfrm>
            <a:off x="2195513" y="1239838"/>
            <a:ext cx="430212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4" name="矩形 56"/>
          <p:cNvSpPr>
            <a:spLocks noChangeArrowheads="1"/>
          </p:cNvSpPr>
          <p:nvPr/>
        </p:nvSpPr>
        <p:spPr bwMode="auto">
          <a:xfrm>
            <a:off x="1692275" y="1239838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5" name="矩形 55"/>
          <p:cNvSpPr>
            <a:spLocks noChangeArrowheads="1"/>
          </p:cNvSpPr>
          <p:nvPr/>
        </p:nvSpPr>
        <p:spPr bwMode="auto">
          <a:xfrm>
            <a:off x="179388" y="1239838"/>
            <a:ext cx="1439862" cy="71437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6" name="矩形 55"/>
          <p:cNvSpPr>
            <a:spLocks noChangeArrowheads="1"/>
          </p:cNvSpPr>
          <p:nvPr/>
        </p:nvSpPr>
        <p:spPr bwMode="auto">
          <a:xfrm>
            <a:off x="179388" y="1268413"/>
            <a:ext cx="1439862" cy="71437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Challenges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Local logistics: governments act differently</a:t>
            </a:r>
          </a:p>
          <a:p>
            <a:pPr lvl="1">
              <a:buFontTx/>
              <a:buNone/>
            </a:pPr>
            <a:r>
              <a:rPr lang="en-US" altLang="zh-CN"/>
              <a:t>Needs good partner for local organizing work </a:t>
            </a:r>
          </a:p>
          <a:p>
            <a:r>
              <a:rPr lang="en-US" altLang="zh-CN"/>
              <a:t>knowledge on Country situation of ICH safeguarding</a:t>
            </a:r>
          </a:p>
          <a:p>
            <a:endParaRPr lang="en-US" altLang="zh-CN"/>
          </a:p>
        </p:txBody>
      </p:sp>
      <p:sp>
        <p:nvSpPr>
          <p:cNvPr id="17412" name="矩形 59"/>
          <p:cNvSpPr>
            <a:spLocks noChangeArrowheads="1"/>
          </p:cNvSpPr>
          <p:nvPr/>
        </p:nvSpPr>
        <p:spPr bwMode="auto">
          <a:xfrm flipH="1">
            <a:off x="7308850" y="1239838"/>
            <a:ext cx="1295400" cy="71437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60"/>
          <p:cNvSpPr>
            <a:spLocks noChangeArrowheads="1"/>
          </p:cNvSpPr>
          <p:nvPr/>
        </p:nvSpPr>
        <p:spPr bwMode="auto">
          <a:xfrm flipH="1">
            <a:off x="6732588" y="1239838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4" name="矩形 61"/>
          <p:cNvSpPr>
            <a:spLocks noChangeArrowheads="1"/>
          </p:cNvSpPr>
          <p:nvPr/>
        </p:nvSpPr>
        <p:spPr bwMode="auto">
          <a:xfrm flipH="1">
            <a:off x="6084888" y="1239838"/>
            <a:ext cx="431800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5" name="矩形 62"/>
          <p:cNvSpPr>
            <a:spLocks noChangeArrowheads="1"/>
          </p:cNvSpPr>
          <p:nvPr/>
        </p:nvSpPr>
        <p:spPr bwMode="auto">
          <a:xfrm flipH="1">
            <a:off x="5508625" y="1239838"/>
            <a:ext cx="431800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6" name="矩形 58"/>
          <p:cNvSpPr>
            <a:spLocks noChangeArrowheads="1"/>
          </p:cNvSpPr>
          <p:nvPr/>
        </p:nvSpPr>
        <p:spPr bwMode="auto">
          <a:xfrm>
            <a:off x="2771775" y="1239838"/>
            <a:ext cx="430213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7" name="矩形 57"/>
          <p:cNvSpPr>
            <a:spLocks noChangeArrowheads="1"/>
          </p:cNvSpPr>
          <p:nvPr/>
        </p:nvSpPr>
        <p:spPr bwMode="auto">
          <a:xfrm>
            <a:off x="2195513" y="1239838"/>
            <a:ext cx="430212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矩形 56"/>
          <p:cNvSpPr>
            <a:spLocks noChangeArrowheads="1"/>
          </p:cNvSpPr>
          <p:nvPr/>
        </p:nvSpPr>
        <p:spPr bwMode="auto">
          <a:xfrm>
            <a:off x="1692275" y="1239838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9" name="矩形 55"/>
          <p:cNvSpPr>
            <a:spLocks noChangeArrowheads="1"/>
          </p:cNvSpPr>
          <p:nvPr/>
        </p:nvSpPr>
        <p:spPr bwMode="auto">
          <a:xfrm>
            <a:off x="179388" y="1239838"/>
            <a:ext cx="1439862" cy="71437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Efforts can be made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endParaRPr lang="en-US" altLang="zh-CN"/>
          </a:p>
          <a:p>
            <a:pPr marL="609600" indent="-609600" algn="ctr">
              <a:buFontTx/>
              <a:buNone/>
            </a:pPr>
            <a:r>
              <a:rPr lang="en-US" altLang="zh-CN">
                <a:solidFill>
                  <a:srgbClr val="FF7C80"/>
                </a:solidFill>
              </a:rPr>
              <a:t>Capacity Building of the Centre</a:t>
            </a:r>
          </a:p>
          <a:p>
            <a:pPr marL="609600" indent="-609600"/>
            <a:r>
              <a:rPr lang="en-US" altLang="zh-CN"/>
              <a:t>Staff training + recruiting new staff</a:t>
            </a:r>
          </a:p>
          <a:p>
            <a:pPr marL="1371600" lvl="2" indent="-457200">
              <a:buFontTx/>
              <a:buAutoNum type="arabicPeriod"/>
            </a:pPr>
            <a:r>
              <a:rPr lang="en-US" altLang="zh-CN"/>
              <a:t>UNESCO strategy and working methods</a:t>
            </a:r>
          </a:p>
          <a:p>
            <a:pPr marL="1371600" lvl="2" indent="-457200">
              <a:buFontTx/>
              <a:buAutoNum type="arabicPeriod"/>
            </a:pPr>
            <a:r>
              <a:rPr lang="en-US" altLang="zh-CN"/>
              <a:t>ICH and Convention related knowledge</a:t>
            </a:r>
          </a:p>
        </p:txBody>
      </p:sp>
      <p:sp>
        <p:nvSpPr>
          <p:cNvPr id="18436" name="矩形 59"/>
          <p:cNvSpPr>
            <a:spLocks noChangeArrowheads="1"/>
          </p:cNvSpPr>
          <p:nvPr/>
        </p:nvSpPr>
        <p:spPr bwMode="auto">
          <a:xfrm flipH="1">
            <a:off x="7308850" y="1239838"/>
            <a:ext cx="1295400" cy="71437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7" name="矩形 60"/>
          <p:cNvSpPr>
            <a:spLocks noChangeArrowheads="1"/>
          </p:cNvSpPr>
          <p:nvPr/>
        </p:nvSpPr>
        <p:spPr bwMode="auto">
          <a:xfrm flipH="1">
            <a:off x="6732588" y="1239838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8" name="矩形 61"/>
          <p:cNvSpPr>
            <a:spLocks noChangeArrowheads="1"/>
          </p:cNvSpPr>
          <p:nvPr/>
        </p:nvSpPr>
        <p:spPr bwMode="auto">
          <a:xfrm flipH="1">
            <a:off x="6084888" y="1239838"/>
            <a:ext cx="431800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9" name="矩形 62"/>
          <p:cNvSpPr>
            <a:spLocks noChangeArrowheads="1"/>
          </p:cNvSpPr>
          <p:nvPr/>
        </p:nvSpPr>
        <p:spPr bwMode="auto">
          <a:xfrm flipH="1">
            <a:off x="5508625" y="1239838"/>
            <a:ext cx="431800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0" name="矩形 58"/>
          <p:cNvSpPr>
            <a:spLocks noChangeArrowheads="1"/>
          </p:cNvSpPr>
          <p:nvPr/>
        </p:nvSpPr>
        <p:spPr bwMode="auto">
          <a:xfrm>
            <a:off x="2771775" y="1239838"/>
            <a:ext cx="430213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1" name="矩形 57"/>
          <p:cNvSpPr>
            <a:spLocks noChangeArrowheads="1"/>
          </p:cNvSpPr>
          <p:nvPr/>
        </p:nvSpPr>
        <p:spPr bwMode="auto">
          <a:xfrm>
            <a:off x="2195513" y="1239838"/>
            <a:ext cx="430212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2" name="矩形 56"/>
          <p:cNvSpPr>
            <a:spLocks noChangeArrowheads="1"/>
          </p:cNvSpPr>
          <p:nvPr/>
        </p:nvSpPr>
        <p:spPr bwMode="auto">
          <a:xfrm>
            <a:off x="1692275" y="1239838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3" name="矩形 55"/>
          <p:cNvSpPr>
            <a:spLocks noChangeArrowheads="1"/>
          </p:cNvSpPr>
          <p:nvPr/>
        </p:nvSpPr>
        <p:spPr bwMode="auto">
          <a:xfrm>
            <a:off x="179388" y="1239838"/>
            <a:ext cx="1439862" cy="71437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Utilization of facilitators network:</a:t>
            </a:r>
          </a:p>
          <a:p>
            <a:pPr lvl="2">
              <a:buFontTx/>
              <a:buAutoNum type="arabicPeriod"/>
            </a:pPr>
            <a:r>
              <a:rPr lang="en-US" altLang="zh-CN"/>
              <a:t>training staff</a:t>
            </a:r>
          </a:p>
          <a:p>
            <a:pPr lvl="2">
              <a:buFontTx/>
              <a:buAutoNum type="arabicPeriod"/>
            </a:pPr>
            <a:r>
              <a:rPr lang="en-US" altLang="zh-CN"/>
              <a:t>Focal point in his/her own country (in this region)</a:t>
            </a:r>
          </a:p>
          <a:p>
            <a:pPr lvl="2">
              <a:buFontTx/>
              <a:buNone/>
            </a:pPr>
            <a:endParaRPr lang="en-US" altLang="zh-CN"/>
          </a:p>
          <a:p>
            <a:r>
              <a:rPr lang="en-US" altLang="zh-CN"/>
              <a:t>Cooperation and mediation with partners:</a:t>
            </a:r>
          </a:p>
          <a:p>
            <a:pPr lvl="1"/>
            <a:r>
              <a:rPr lang="en-US" altLang="zh-CN"/>
              <a:t>UNESCO field offices</a:t>
            </a:r>
          </a:p>
          <a:p>
            <a:pPr lvl="1"/>
            <a:r>
              <a:rPr lang="en-US" altLang="zh-CN"/>
              <a:t>C2Cs: ICHCAP (country report, network), IRCI (research outcomes) , Teheran Centre, etc.</a:t>
            </a:r>
          </a:p>
          <a:p>
            <a:endParaRPr lang="en-US" alt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1"/>
          <p:cNvGrpSpPr>
            <a:grpSpLocks/>
          </p:cNvGrpSpPr>
          <p:nvPr/>
        </p:nvGrpSpPr>
        <p:grpSpPr bwMode="auto">
          <a:xfrm>
            <a:off x="2436813" y="4883150"/>
            <a:ext cx="4310062" cy="1974850"/>
            <a:chOff x="0" y="0"/>
            <a:chExt cx="4651016" cy="1975760"/>
          </a:xfrm>
        </p:grpSpPr>
        <p:sp>
          <p:nvSpPr>
            <p:cNvPr id="22531" name="矩形 69"/>
            <p:cNvSpPr>
              <a:spLocks noChangeArrowheads="1"/>
            </p:cNvSpPr>
            <p:nvPr/>
          </p:nvSpPr>
          <p:spPr bwMode="auto">
            <a:xfrm>
              <a:off x="0" y="2"/>
              <a:ext cx="1162754" cy="1975757"/>
            </a:xfrm>
            <a:prstGeom prst="rect">
              <a:avLst/>
            </a:prstGeom>
            <a:solidFill>
              <a:srgbClr val="14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32" name="矩形 70"/>
            <p:cNvSpPr>
              <a:spLocks noChangeArrowheads="1"/>
            </p:cNvSpPr>
            <p:nvPr/>
          </p:nvSpPr>
          <p:spPr bwMode="auto">
            <a:xfrm>
              <a:off x="1162754" y="1"/>
              <a:ext cx="1162754" cy="1975757"/>
            </a:xfrm>
            <a:prstGeom prst="rect">
              <a:avLst/>
            </a:prstGeom>
            <a:solidFill>
              <a:srgbClr val="0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33" name="矩形 71"/>
            <p:cNvSpPr>
              <a:spLocks noChangeArrowheads="1"/>
            </p:cNvSpPr>
            <p:nvPr/>
          </p:nvSpPr>
          <p:spPr bwMode="auto">
            <a:xfrm>
              <a:off x="2325508" y="0"/>
              <a:ext cx="1162754" cy="1975757"/>
            </a:xfrm>
            <a:prstGeom prst="rect">
              <a:avLst/>
            </a:prstGeom>
            <a:solidFill>
              <a:srgbClr val="F0A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34" name="矩形 72"/>
            <p:cNvSpPr>
              <a:spLocks noChangeArrowheads="1"/>
            </p:cNvSpPr>
            <p:nvPr/>
          </p:nvSpPr>
          <p:spPr bwMode="auto">
            <a:xfrm>
              <a:off x="3488262" y="3"/>
              <a:ext cx="1162754" cy="1975757"/>
            </a:xfrm>
            <a:prstGeom prst="rect">
              <a:avLst/>
            </a:prstGeom>
            <a:solidFill>
              <a:srgbClr val="D25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2535" name="组合 73"/>
          <p:cNvGrpSpPr>
            <a:grpSpLocks/>
          </p:cNvGrpSpPr>
          <p:nvPr/>
        </p:nvGrpSpPr>
        <p:grpSpPr bwMode="auto">
          <a:xfrm>
            <a:off x="2436813" y="-11113"/>
            <a:ext cx="4310062" cy="1974851"/>
            <a:chOff x="0" y="0"/>
            <a:chExt cx="4651016" cy="1975760"/>
          </a:xfrm>
        </p:grpSpPr>
        <p:sp>
          <p:nvSpPr>
            <p:cNvPr id="22536" name="矩形 74"/>
            <p:cNvSpPr>
              <a:spLocks noChangeArrowheads="1"/>
            </p:cNvSpPr>
            <p:nvPr/>
          </p:nvSpPr>
          <p:spPr bwMode="auto">
            <a:xfrm>
              <a:off x="0" y="2"/>
              <a:ext cx="1162754" cy="1975757"/>
            </a:xfrm>
            <a:prstGeom prst="rect">
              <a:avLst/>
            </a:prstGeom>
            <a:solidFill>
              <a:srgbClr val="14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37" name="矩形 75"/>
            <p:cNvSpPr>
              <a:spLocks noChangeArrowheads="1"/>
            </p:cNvSpPr>
            <p:nvPr/>
          </p:nvSpPr>
          <p:spPr bwMode="auto">
            <a:xfrm>
              <a:off x="1162754" y="1"/>
              <a:ext cx="1162754" cy="1975757"/>
            </a:xfrm>
            <a:prstGeom prst="rect">
              <a:avLst/>
            </a:prstGeom>
            <a:solidFill>
              <a:srgbClr val="0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38" name="矩形 76"/>
            <p:cNvSpPr>
              <a:spLocks noChangeArrowheads="1"/>
            </p:cNvSpPr>
            <p:nvPr/>
          </p:nvSpPr>
          <p:spPr bwMode="auto">
            <a:xfrm>
              <a:off x="2325508" y="0"/>
              <a:ext cx="1162754" cy="1975757"/>
            </a:xfrm>
            <a:prstGeom prst="rect">
              <a:avLst/>
            </a:prstGeom>
            <a:solidFill>
              <a:srgbClr val="F0A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39" name="矩形 77"/>
            <p:cNvSpPr>
              <a:spLocks noChangeArrowheads="1"/>
            </p:cNvSpPr>
            <p:nvPr/>
          </p:nvSpPr>
          <p:spPr bwMode="auto">
            <a:xfrm>
              <a:off x="3488262" y="3"/>
              <a:ext cx="1162754" cy="1975757"/>
            </a:xfrm>
            <a:prstGeom prst="rect">
              <a:avLst/>
            </a:prstGeom>
            <a:solidFill>
              <a:srgbClr val="D25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2540" name="标题 1"/>
          <p:cNvSpPr>
            <a:spLocks noGrp="1"/>
          </p:cNvSpPr>
          <p:nvPr/>
        </p:nvSpPr>
        <p:spPr bwMode="auto">
          <a:xfrm>
            <a:off x="1547813" y="2343150"/>
            <a:ext cx="52705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7200">
                <a:latin typeface="Calibri" panose="020F0502020204030204" pitchFamily="34" charset="0"/>
              </a:rPr>
              <a:t>THANK YOU!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55"/>
          <p:cNvSpPr>
            <a:spLocks noChangeArrowheads="1"/>
          </p:cNvSpPr>
          <p:nvPr/>
        </p:nvSpPr>
        <p:spPr bwMode="auto">
          <a:xfrm>
            <a:off x="247650" y="504825"/>
            <a:ext cx="1535113" cy="101600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59" name="矩形 56"/>
          <p:cNvSpPr>
            <a:spLocks noChangeArrowheads="1"/>
          </p:cNvSpPr>
          <p:nvPr/>
        </p:nvSpPr>
        <p:spPr bwMode="auto">
          <a:xfrm>
            <a:off x="1831975" y="504825"/>
            <a:ext cx="32385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0" name="矩形 57"/>
          <p:cNvSpPr>
            <a:spLocks noChangeArrowheads="1"/>
          </p:cNvSpPr>
          <p:nvPr/>
        </p:nvSpPr>
        <p:spPr bwMode="auto">
          <a:xfrm>
            <a:off x="2203450" y="504825"/>
            <a:ext cx="323850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1" name="矩形 58"/>
          <p:cNvSpPr>
            <a:spLocks noChangeArrowheads="1"/>
          </p:cNvSpPr>
          <p:nvPr/>
        </p:nvSpPr>
        <p:spPr bwMode="auto">
          <a:xfrm>
            <a:off x="2576513" y="504825"/>
            <a:ext cx="322262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2" name="矩形 59"/>
          <p:cNvSpPr>
            <a:spLocks noChangeArrowheads="1"/>
          </p:cNvSpPr>
          <p:nvPr/>
        </p:nvSpPr>
        <p:spPr bwMode="auto">
          <a:xfrm flipH="1">
            <a:off x="7381875" y="504825"/>
            <a:ext cx="1533525" cy="101600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3" name="矩形 60"/>
          <p:cNvSpPr>
            <a:spLocks noChangeArrowheads="1"/>
          </p:cNvSpPr>
          <p:nvPr/>
        </p:nvSpPr>
        <p:spPr bwMode="auto">
          <a:xfrm flipH="1">
            <a:off x="7008813" y="504825"/>
            <a:ext cx="32385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4" name="矩形 61"/>
          <p:cNvSpPr>
            <a:spLocks noChangeArrowheads="1"/>
          </p:cNvSpPr>
          <p:nvPr/>
        </p:nvSpPr>
        <p:spPr bwMode="auto">
          <a:xfrm flipH="1">
            <a:off x="6637338" y="504825"/>
            <a:ext cx="323850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5" name="矩形 62"/>
          <p:cNvSpPr>
            <a:spLocks noChangeArrowheads="1"/>
          </p:cNvSpPr>
          <p:nvPr/>
        </p:nvSpPr>
        <p:spPr bwMode="auto">
          <a:xfrm flipH="1">
            <a:off x="6265863" y="504825"/>
            <a:ext cx="323850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9466" name="组合 50"/>
          <p:cNvGrpSpPr>
            <a:grpSpLocks/>
          </p:cNvGrpSpPr>
          <p:nvPr/>
        </p:nvGrpSpPr>
        <p:grpSpPr bwMode="auto">
          <a:xfrm>
            <a:off x="971550" y="836613"/>
            <a:ext cx="6370638" cy="3030537"/>
            <a:chOff x="1654244" y="1579814"/>
            <a:chExt cx="8321172" cy="4160586"/>
          </a:xfrm>
        </p:grpSpPr>
        <p:grpSp>
          <p:nvGrpSpPr>
            <p:cNvPr id="19467" name="组合 1"/>
            <p:cNvGrpSpPr>
              <a:grpSpLocks/>
            </p:cNvGrpSpPr>
            <p:nvPr/>
          </p:nvGrpSpPr>
          <p:grpSpPr bwMode="auto">
            <a:xfrm>
              <a:off x="1654244" y="1579814"/>
              <a:ext cx="8321172" cy="4160586"/>
              <a:chOff x="2496000" y="1629000"/>
              <a:chExt cx="7200000" cy="3600000"/>
            </a:xfrm>
          </p:grpSpPr>
          <p:grpSp>
            <p:nvGrpSpPr>
              <p:cNvPr id="19468" name="组合 2"/>
              <p:cNvGrpSpPr>
                <a:grpSpLocks/>
              </p:cNvGrpSpPr>
              <p:nvPr/>
            </p:nvGrpSpPr>
            <p:grpSpPr bwMode="auto">
              <a:xfrm>
                <a:off x="2496000" y="1629000"/>
                <a:ext cx="7200000" cy="3600000"/>
                <a:chOff x="2490264" y="1629000"/>
                <a:chExt cx="7200000" cy="3600000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2490264" y="1629000"/>
                  <a:ext cx="7200000" cy="3600000"/>
                </a:xfrm>
                <a:prstGeom prst="rect">
                  <a:avLst/>
                </a:prstGeom>
                <a:noFill/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124B62"/>
                    </a:solidFill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6457172" y="1629000"/>
                  <a:ext cx="1792374" cy="601571"/>
                </a:xfrm>
                <a:prstGeom prst="rect">
                  <a:avLst/>
                </a:prstGeom>
                <a:solidFill>
                  <a:srgbClr val="FBFBFB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2000" dirty="0">
                      <a:solidFill>
                        <a:srgbClr val="124B62"/>
                      </a:solidFill>
                    </a:rPr>
                    <a:t>Status</a:t>
                  </a: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8249546" y="1629000"/>
                  <a:ext cx="1440718" cy="601571"/>
                </a:xfrm>
                <a:prstGeom prst="rect">
                  <a:avLst/>
                </a:prstGeom>
                <a:solidFill>
                  <a:srgbClr val="B2EFDE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000" dirty="0">
                    <a:solidFill>
                      <a:srgbClr val="124B62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2490264" y="2230571"/>
                  <a:ext cx="4320358" cy="6015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124B62"/>
                    </a:solidFill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6457172" y="2230571"/>
                  <a:ext cx="1792374" cy="6015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/>
                  <a:r>
                    <a:rPr lang="en-US" altLang="zh-CN" sz="1600">
                      <a:solidFill>
                        <a:srgbClr val="124B62"/>
                      </a:solidFill>
                      <a:latin typeface="Calibri Light" panose="020F0302020204030204" pitchFamily="34" charset="0"/>
                    </a:rPr>
                    <a:t>Ongoing</a:t>
                  </a: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8249546" y="2230571"/>
                  <a:ext cx="1440718" cy="601572"/>
                </a:xfrm>
                <a:prstGeom prst="rect">
                  <a:avLst/>
                </a:prstGeom>
                <a:solidFill>
                  <a:srgbClr val="78C7B8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2490264" y="2828372"/>
                  <a:ext cx="4320358" cy="6015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124B62"/>
                    </a:solidFill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6457172" y="2828372"/>
                  <a:ext cx="1792374" cy="6015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/>
                  <a:r>
                    <a:rPr lang="en-US" altLang="zh-CN" sz="1600"/>
                    <a:t>Ongoing</a:t>
                  </a: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8249546" y="2828372"/>
                  <a:ext cx="1440718" cy="601571"/>
                </a:xfrm>
                <a:prstGeom prst="rect">
                  <a:avLst/>
                </a:prstGeom>
                <a:solidFill>
                  <a:srgbClr val="78C7B8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2490264" y="3429943"/>
                  <a:ext cx="4320358" cy="5996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124B62"/>
                    </a:solidFill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8249546" y="3429943"/>
                  <a:ext cx="1440718" cy="599686"/>
                </a:xfrm>
                <a:prstGeom prst="rect">
                  <a:avLst/>
                </a:prstGeom>
                <a:solidFill>
                  <a:srgbClr val="78C7B8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2490264" y="4027743"/>
                  <a:ext cx="4320358" cy="6015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124B62"/>
                    </a:solidFill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8249546" y="4027743"/>
                  <a:ext cx="1440718" cy="601571"/>
                </a:xfrm>
                <a:prstGeom prst="rect">
                  <a:avLst/>
                </a:prstGeom>
                <a:solidFill>
                  <a:srgbClr val="78C7B8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solidFill>
                      <a:srgbClr val="124B62"/>
                    </a:solidFill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2490264" y="4627429"/>
                  <a:ext cx="4320358" cy="6015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124B62"/>
                    </a:solidFill>
                  </a:endParaRPr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8249546" y="4627429"/>
                  <a:ext cx="1440718" cy="601571"/>
                </a:xfrm>
                <a:prstGeom prst="rect">
                  <a:avLst/>
                </a:prstGeom>
                <a:solidFill>
                  <a:srgbClr val="78C7B8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dirty="0">
                      <a:solidFill>
                        <a:schemeClr val="bg1"/>
                      </a:solidFill>
                    </a:rPr>
                    <a:t>明星代言</a:t>
                  </a:r>
                </a:p>
              </p:txBody>
            </p:sp>
          </p:grpSp>
          <p:grpSp>
            <p:nvGrpSpPr>
              <p:cNvPr id="19484" name="组合 3"/>
              <p:cNvGrpSpPr>
                <a:grpSpLocks/>
              </p:cNvGrpSpPr>
              <p:nvPr/>
            </p:nvGrpSpPr>
            <p:grpSpPr bwMode="auto">
              <a:xfrm>
                <a:off x="2806094" y="2364251"/>
                <a:ext cx="3656690" cy="426637"/>
                <a:chOff x="2806094" y="2364251"/>
                <a:chExt cx="3656690" cy="426637"/>
              </a:xfrm>
            </p:grpSpPr>
            <p:pic>
              <p:nvPicPr>
                <p:cNvPr id="19485" name="图片 2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06094" y="2364251"/>
                  <a:ext cx="350986" cy="3330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486" name="文本框 23"/>
                <p:cNvSpPr txBox="1">
                  <a:spLocks noChangeArrowheads="1"/>
                </p:cNvSpPr>
                <p:nvPr/>
              </p:nvSpPr>
              <p:spPr bwMode="auto">
                <a:xfrm>
                  <a:off x="3277983" y="2390680"/>
                  <a:ext cx="3184801" cy="400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1600">
                      <a:latin typeface="Calibri" panose="020F0502020204030204" pitchFamily="34" charset="0"/>
                    </a:rPr>
                    <a:t>Evaluation and renewal</a:t>
                  </a:r>
                </a:p>
              </p:txBody>
            </p:sp>
          </p:grpSp>
          <p:pic>
            <p:nvPicPr>
              <p:cNvPr id="19487" name="图片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6094" y="2961851"/>
                <a:ext cx="373712" cy="356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8" name="图片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6094" y="3566592"/>
                <a:ext cx="373712" cy="326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9" name="图片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07" y="4166473"/>
                <a:ext cx="337486" cy="326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0" name="图片 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2998" y="4765392"/>
                <a:ext cx="303677" cy="326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4" name="矩形 43"/>
            <p:cNvSpPr/>
            <p:nvPr/>
          </p:nvSpPr>
          <p:spPr>
            <a:xfrm>
              <a:off x="6232651" y="3637223"/>
              <a:ext cx="2071481" cy="69524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/>
                <a:t>√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6238872" y="4358623"/>
              <a:ext cx="2067332" cy="6952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/>
                <a:t>√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6651509" y="5045153"/>
              <a:ext cx="1665064" cy="69524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rgbClr val="124B62"/>
                  </a:solidFill>
                  <a:latin typeface="+mj-lt"/>
                </a:rPr>
                <a:t>6</a:t>
              </a:r>
              <a:r>
                <a:rPr lang="en-US" altLang="zh-CN" dirty="0">
                  <a:solidFill>
                    <a:srgbClr val="124B62"/>
                  </a:solidFill>
                  <a:latin typeface="+mj-lt"/>
                </a:rPr>
                <a:t>00</a:t>
              </a:r>
              <a:r>
                <a:rPr lang="zh-CN" altLang="en-US" dirty="0">
                  <a:solidFill>
                    <a:srgbClr val="124B62"/>
                  </a:solidFill>
                  <a:latin typeface="+mj-lt"/>
                </a:rPr>
                <a:t>万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558313" y="3120691"/>
              <a:ext cx="3680559" cy="4773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400">
                  <a:latin typeface="Calibri" panose="020F0502020204030204" pitchFamily="34" charset="0"/>
                  <a:sym typeface="+mn-ea"/>
                </a:rPr>
                <a:t>Evaluation of  Cambodia workshops</a:t>
              </a:r>
              <a:endParaRPr lang="en-US" altLang="zh-CN" sz="1400">
                <a:solidFill>
                  <a:srgbClr val="124B62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495" name="文本框 47"/>
            <p:cNvSpPr txBox="1">
              <a:spLocks noChangeArrowheads="1"/>
            </p:cNvSpPr>
            <p:nvPr/>
          </p:nvSpPr>
          <p:spPr bwMode="auto">
            <a:xfrm>
              <a:off x="2558314" y="3826836"/>
              <a:ext cx="3858883" cy="462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latin typeface="Calibri" panose="020F0502020204030204" pitchFamily="34" charset="0"/>
                </a:rPr>
                <a:t>Workshop in Suzhou</a:t>
              </a:r>
            </a:p>
          </p:txBody>
        </p:sp>
        <p:sp>
          <p:nvSpPr>
            <p:cNvPr id="19496" name="文本框 48"/>
            <p:cNvSpPr txBox="1">
              <a:spLocks noChangeArrowheads="1"/>
            </p:cNvSpPr>
            <p:nvPr/>
          </p:nvSpPr>
          <p:spPr bwMode="auto">
            <a:xfrm>
              <a:off x="2560387" y="4511185"/>
              <a:ext cx="3680558" cy="46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latin typeface="Calibri" panose="020F0502020204030204" pitchFamily="34" charset="0"/>
                </a:rPr>
                <a:t>Workshop in New Zealand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560388" y="5252201"/>
              <a:ext cx="2936152" cy="4620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latin typeface="+mn-lt"/>
                  <a:ea typeface="+mn-ea"/>
                </a:rPr>
                <a:t>Workshop in </a:t>
              </a:r>
              <a:r>
                <a:rPr lang="en-US" altLang="zh-CN" sz="1600" dirty="0">
                  <a:latin typeface="+mn-lt"/>
                  <a:ea typeface="+mn-ea"/>
                  <a:sym typeface="+mn-ea"/>
                </a:rPr>
                <a:t>Kyrgyzstan</a:t>
              </a:r>
              <a:r>
                <a:rPr lang="en-US" altLang="zh-CN" sz="1600" dirty="0">
                  <a:solidFill>
                    <a:srgbClr val="124B62"/>
                  </a:solidFill>
                  <a:latin typeface="+mj-lt"/>
                  <a:ea typeface="+mn-ea"/>
                </a:rPr>
                <a:t> </a:t>
              </a:r>
            </a:p>
          </p:txBody>
        </p:sp>
      </p:grpSp>
      <p:grpSp>
        <p:nvGrpSpPr>
          <p:cNvPr id="19498" name="组合 4"/>
          <p:cNvGrpSpPr>
            <a:grpSpLocks/>
          </p:cNvGrpSpPr>
          <p:nvPr/>
        </p:nvGrpSpPr>
        <p:grpSpPr bwMode="auto">
          <a:xfrm>
            <a:off x="971550" y="3357563"/>
            <a:ext cx="6372225" cy="2762250"/>
            <a:chOff x="1654244" y="1579814"/>
            <a:chExt cx="8327605" cy="4160586"/>
          </a:xfrm>
        </p:grpSpPr>
        <p:grpSp>
          <p:nvGrpSpPr>
            <p:cNvPr id="19499" name="组合 13"/>
            <p:cNvGrpSpPr>
              <a:grpSpLocks/>
            </p:cNvGrpSpPr>
            <p:nvPr/>
          </p:nvGrpSpPr>
          <p:grpSpPr bwMode="auto">
            <a:xfrm>
              <a:off x="1654244" y="1579814"/>
              <a:ext cx="8327605" cy="4160586"/>
              <a:chOff x="2496000" y="1629000"/>
              <a:chExt cx="7205566" cy="3600000"/>
            </a:xfrm>
          </p:grpSpPr>
          <p:grpSp>
            <p:nvGrpSpPr>
              <p:cNvPr id="19500" name="组合 15"/>
              <p:cNvGrpSpPr>
                <a:grpSpLocks/>
              </p:cNvGrpSpPr>
              <p:nvPr/>
            </p:nvGrpSpPr>
            <p:grpSpPr bwMode="auto">
              <a:xfrm>
                <a:off x="2496000" y="1629000"/>
                <a:ext cx="7205566" cy="3600000"/>
                <a:chOff x="2490264" y="1629000"/>
                <a:chExt cx="7205566" cy="3600000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2490264" y="1629000"/>
                  <a:ext cx="7200181" cy="3600000"/>
                </a:xfrm>
                <a:prstGeom prst="rect">
                  <a:avLst/>
                </a:prstGeom>
                <a:noFill/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124B62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6457454" y="1629000"/>
                  <a:ext cx="1793314" cy="602068"/>
                </a:xfrm>
                <a:prstGeom prst="rect">
                  <a:avLst/>
                </a:prstGeom>
                <a:solidFill>
                  <a:srgbClr val="FBFBFB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/>
                  <a:r>
                    <a:rPr lang="en-US" altLang="zh-CN"/>
                    <a:t>√</a:t>
                  </a: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8250768" y="1629000"/>
                  <a:ext cx="1439677" cy="602068"/>
                </a:xfrm>
                <a:prstGeom prst="rect">
                  <a:avLst/>
                </a:prstGeom>
                <a:solidFill>
                  <a:srgbClr val="B2EFDE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000" dirty="0">
                    <a:solidFill>
                      <a:srgbClr val="124B62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2490264" y="2231068"/>
                  <a:ext cx="4320827" cy="60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124B62"/>
                    </a:solidFill>
                  </a:endParaRPr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6459250" y="2231068"/>
                  <a:ext cx="1791518" cy="60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/>
                  <a:r>
                    <a:rPr lang="en-US" altLang="zh-CN"/>
                    <a:t>√</a:t>
                  </a:r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>
                  <a:off x="8250768" y="2231068"/>
                  <a:ext cx="1439677" cy="600000"/>
                </a:xfrm>
                <a:prstGeom prst="rect">
                  <a:avLst/>
                </a:prstGeom>
                <a:solidFill>
                  <a:srgbClr val="78C7B8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矩形 52"/>
                <p:cNvSpPr/>
                <p:nvPr/>
              </p:nvSpPr>
              <p:spPr>
                <a:xfrm>
                  <a:off x="2490264" y="2826930"/>
                  <a:ext cx="4320827" cy="6020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124B62"/>
                    </a:solidFill>
                  </a:endParaRPr>
                </a:p>
              </p:txBody>
            </p:sp>
            <p:sp>
              <p:nvSpPr>
                <p:cNvPr id="54" name="矩形 53"/>
                <p:cNvSpPr/>
                <p:nvPr/>
              </p:nvSpPr>
              <p:spPr>
                <a:xfrm>
                  <a:off x="6459250" y="2826930"/>
                  <a:ext cx="1791518" cy="60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/>
                  <a:r>
                    <a:rPr lang="en-US" altLang="zh-CN"/>
                    <a:t>√</a:t>
                  </a:r>
                </a:p>
              </p:txBody>
            </p:sp>
            <p:sp>
              <p:nvSpPr>
                <p:cNvPr id="55" name="矩形 54"/>
                <p:cNvSpPr/>
                <p:nvPr/>
              </p:nvSpPr>
              <p:spPr>
                <a:xfrm>
                  <a:off x="8250768" y="2826930"/>
                  <a:ext cx="1439677" cy="602070"/>
                </a:xfrm>
                <a:prstGeom prst="rect">
                  <a:avLst/>
                </a:prstGeom>
                <a:solidFill>
                  <a:srgbClr val="78C7B8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>
                <a:xfrm>
                  <a:off x="2490264" y="3429000"/>
                  <a:ext cx="4320827" cy="6020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124B62"/>
                    </a:solidFill>
                  </a:endParaRPr>
                </a:p>
              </p:txBody>
            </p:sp>
            <p:sp>
              <p:nvSpPr>
                <p:cNvPr id="57" name="矩形 56"/>
                <p:cNvSpPr/>
                <p:nvPr/>
              </p:nvSpPr>
              <p:spPr>
                <a:xfrm>
                  <a:off x="8256153" y="3429000"/>
                  <a:ext cx="1439677" cy="602068"/>
                </a:xfrm>
                <a:prstGeom prst="rect">
                  <a:avLst/>
                </a:prstGeom>
                <a:solidFill>
                  <a:srgbClr val="78C7B8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矩形 57"/>
                <p:cNvSpPr/>
                <p:nvPr/>
              </p:nvSpPr>
              <p:spPr>
                <a:xfrm>
                  <a:off x="2490264" y="4029000"/>
                  <a:ext cx="4320827" cy="60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124B62"/>
                    </a:solidFill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>
                  <a:off x="8250768" y="4029000"/>
                  <a:ext cx="1439677" cy="600000"/>
                </a:xfrm>
                <a:prstGeom prst="rect">
                  <a:avLst/>
                </a:prstGeom>
                <a:solidFill>
                  <a:srgbClr val="78C7B8"/>
                </a:solidFill>
                <a:ln>
                  <a:solidFill>
                    <a:srgbClr val="E9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dirty="0">
                    <a:solidFill>
                      <a:srgbClr val="124B62"/>
                    </a:solidFill>
                  </a:endParaRPr>
                </a:p>
              </p:txBody>
            </p:sp>
          </p:grpSp>
          <p:grpSp>
            <p:nvGrpSpPr>
              <p:cNvPr id="19514" name="组合 61"/>
              <p:cNvGrpSpPr>
                <a:grpSpLocks/>
              </p:cNvGrpSpPr>
              <p:nvPr/>
            </p:nvGrpSpPr>
            <p:grpSpPr bwMode="auto">
              <a:xfrm>
                <a:off x="2806094" y="2364251"/>
                <a:ext cx="3895332" cy="464589"/>
                <a:chOff x="2806094" y="2364251"/>
                <a:chExt cx="3895332" cy="464589"/>
              </a:xfrm>
            </p:grpSpPr>
            <p:pic>
              <p:nvPicPr>
                <p:cNvPr id="19515" name="图片 6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06094" y="2364251"/>
                  <a:ext cx="350986" cy="3330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4" name="文本框 63"/>
                <p:cNvSpPr txBox="1"/>
                <p:nvPr/>
              </p:nvSpPr>
              <p:spPr>
                <a:xfrm>
                  <a:off x="3280463" y="2390379"/>
                  <a:ext cx="3421477" cy="43862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1600">
                      <a:latin typeface="Calibri" panose="020F0502020204030204" pitchFamily="34" charset="0"/>
                    </a:rPr>
                    <a:t>Workshop in Republic of Korea</a:t>
                  </a:r>
                  <a:endParaRPr lang="en-US" altLang="zh-CN" sz="1600">
                    <a:solidFill>
                      <a:srgbClr val="124B62"/>
                    </a:solidFill>
                    <a:latin typeface="Calibri Light" panose="020F0302020204030204" pitchFamily="34" charset="0"/>
                  </a:endParaRPr>
                </a:p>
              </p:txBody>
            </p:sp>
          </p:grpSp>
          <p:pic>
            <p:nvPicPr>
              <p:cNvPr id="19517" name="图片 6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6094" y="2961851"/>
                <a:ext cx="373712" cy="356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18" name="图片 6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6094" y="3566592"/>
                <a:ext cx="373712" cy="326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19" name="图片 6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07" y="4166473"/>
                <a:ext cx="337486" cy="326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9" name="矩形 68"/>
            <p:cNvSpPr/>
            <p:nvPr/>
          </p:nvSpPr>
          <p:spPr>
            <a:xfrm>
              <a:off x="6241274" y="3657715"/>
              <a:ext cx="2070491" cy="69582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600">
                  <a:solidFill>
                    <a:srgbClr val="124B62"/>
                  </a:solidFill>
                  <a:latin typeface="Calibri Light" panose="020F0302020204030204" pitchFamily="34" charset="0"/>
                </a:rPr>
                <a:t>Ongoing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6243348" y="4358320"/>
              <a:ext cx="2062192" cy="6958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600">
                  <a:solidFill>
                    <a:srgbClr val="124B62"/>
                  </a:solidFill>
                  <a:latin typeface="Calibri Light" panose="020F0302020204030204" pitchFamily="34" charset="0"/>
                  <a:sym typeface="+mn-ea"/>
                </a:rPr>
                <a:t>Yet to come</a:t>
              </a:r>
              <a:endParaRPr lang="en-US" altLang="zh-CN" sz="1600">
                <a:solidFill>
                  <a:srgbClr val="124B62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522" name="文本框 71"/>
            <p:cNvSpPr txBox="1">
              <a:spLocks noChangeArrowheads="1"/>
            </p:cNvSpPr>
            <p:nvPr/>
          </p:nvSpPr>
          <p:spPr bwMode="auto">
            <a:xfrm>
              <a:off x="2558787" y="3162750"/>
              <a:ext cx="4333923" cy="506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latin typeface="Calibri" panose="020F0502020204030204" pitchFamily="34" charset="0"/>
                </a:rPr>
                <a:t>Workshop  in Nepal</a:t>
              </a:r>
            </a:p>
          </p:txBody>
        </p:sp>
        <p:sp>
          <p:nvSpPr>
            <p:cNvPr id="19523" name="文本框 72"/>
            <p:cNvSpPr txBox="1">
              <a:spLocks noChangeArrowheads="1"/>
            </p:cNvSpPr>
            <p:nvPr/>
          </p:nvSpPr>
          <p:spPr bwMode="auto">
            <a:xfrm>
              <a:off x="2558787" y="3827487"/>
              <a:ext cx="4082892" cy="506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latin typeface="Calibri" panose="020F0502020204030204" pitchFamily="34" charset="0"/>
                </a:rPr>
                <a:t>Workshop in Mongolia</a:t>
              </a:r>
            </a:p>
          </p:txBody>
        </p:sp>
        <p:sp>
          <p:nvSpPr>
            <p:cNvPr id="19524" name="文本框 73"/>
            <p:cNvSpPr txBox="1">
              <a:spLocks noChangeArrowheads="1"/>
            </p:cNvSpPr>
            <p:nvPr/>
          </p:nvSpPr>
          <p:spPr bwMode="auto">
            <a:xfrm>
              <a:off x="2558787" y="4511353"/>
              <a:ext cx="3860905" cy="506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latin typeface="Calibri" panose="020F0502020204030204" pitchFamily="34" charset="0"/>
                </a:rPr>
                <a:t>Workshop in Pakistan</a:t>
              </a:r>
            </a:p>
          </p:txBody>
        </p:sp>
      </p:grpSp>
      <p:sp>
        <p:nvSpPr>
          <p:cNvPr id="19525" name="文本框 19"/>
          <p:cNvSpPr txBox="1">
            <a:spLocks noChangeArrowheads="1"/>
          </p:cNvSpPr>
          <p:nvPr/>
        </p:nvSpPr>
        <p:spPr bwMode="auto">
          <a:xfrm>
            <a:off x="1824038" y="836613"/>
            <a:ext cx="2076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>
                <a:solidFill>
                  <a:srgbClr val="124B62"/>
                </a:solidFill>
                <a:latin typeface="Calibri" panose="020F0502020204030204" pitchFamily="34" charset="0"/>
                <a:sym typeface="+mn-ea"/>
              </a:rPr>
              <a:t>In 2017 Work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55"/>
          <p:cNvSpPr>
            <a:spLocks noChangeArrowheads="1"/>
          </p:cNvSpPr>
          <p:nvPr/>
        </p:nvSpPr>
        <p:spPr bwMode="auto">
          <a:xfrm>
            <a:off x="179388" y="1341438"/>
            <a:ext cx="1535112" cy="101600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3" name="矩形 56"/>
          <p:cNvSpPr>
            <a:spLocks noChangeArrowheads="1"/>
          </p:cNvSpPr>
          <p:nvPr/>
        </p:nvSpPr>
        <p:spPr bwMode="auto">
          <a:xfrm>
            <a:off x="1763713" y="1341438"/>
            <a:ext cx="32385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4" name="矩形 57"/>
          <p:cNvSpPr>
            <a:spLocks noChangeArrowheads="1"/>
          </p:cNvSpPr>
          <p:nvPr/>
        </p:nvSpPr>
        <p:spPr bwMode="auto">
          <a:xfrm>
            <a:off x="2135188" y="1341438"/>
            <a:ext cx="323850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5" name="矩形 58"/>
          <p:cNvSpPr>
            <a:spLocks noChangeArrowheads="1"/>
          </p:cNvSpPr>
          <p:nvPr/>
        </p:nvSpPr>
        <p:spPr bwMode="auto">
          <a:xfrm>
            <a:off x="2508250" y="1341438"/>
            <a:ext cx="322263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6" name="矩形 59"/>
          <p:cNvSpPr>
            <a:spLocks noChangeArrowheads="1"/>
          </p:cNvSpPr>
          <p:nvPr/>
        </p:nvSpPr>
        <p:spPr bwMode="auto">
          <a:xfrm flipH="1">
            <a:off x="7308850" y="1341438"/>
            <a:ext cx="1533525" cy="101600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7" name="矩形 60"/>
          <p:cNvSpPr>
            <a:spLocks noChangeArrowheads="1"/>
          </p:cNvSpPr>
          <p:nvPr/>
        </p:nvSpPr>
        <p:spPr bwMode="auto">
          <a:xfrm flipH="1">
            <a:off x="6940550" y="1341438"/>
            <a:ext cx="32385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8" name="矩形 61"/>
          <p:cNvSpPr>
            <a:spLocks noChangeArrowheads="1"/>
          </p:cNvSpPr>
          <p:nvPr/>
        </p:nvSpPr>
        <p:spPr bwMode="auto">
          <a:xfrm flipH="1">
            <a:off x="6569075" y="1341438"/>
            <a:ext cx="323850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9" name="矩形 62"/>
          <p:cNvSpPr>
            <a:spLocks noChangeArrowheads="1"/>
          </p:cNvSpPr>
          <p:nvPr/>
        </p:nvSpPr>
        <p:spPr bwMode="auto">
          <a:xfrm flipH="1">
            <a:off x="6197600" y="1341438"/>
            <a:ext cx="323850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1" name="矩形 10"/>
          <p:cNvSpPr>
            <a:spLocks noChangeArrowheads="1"/>
          </p:cNvSpPr>
          <p:nvPr/>
        </p:nvSpPr>
        <p:spPr bwMode="auto">
          <a:xfrm>
            <a:off x="755650" y="1557338"/>
            <a:ext cx="2517775" cy="3354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2" name="矩形 11"/>
          <p:cNvSpPr>
            <a:spLocks noChangeArrowheads="1"/>
          </p:cNvSpPr>
          <p:nvPr/>
        </p:nvSpPr>
        <p:spPr bwMode="auto">
          <a:xfrm>
            <a:off x="971550" y="4797425"/>
            <a:ext cx="2068513" cy="506413"/>
          </a:xfrm>
          <a:prstGeom prst="rect">
            <a:avLst/>
          </a:prstGeom>
          <a:solidFill>
            <a:srgbClr val="F3C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4" name="文本框 14"/>
          <p:cNvSpPr>
            <a:spLocks noChangeArrowheads="1"/>
          </p:cNvSpPr>
          <p:nvPr/>
        </p:nvSpPr>
        <p:spPr bwMode="auto">
          <a:xfrm>
            <a:off x="971550" y="4797425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chemeClr val="bg1"/>
                </a:solidFill>
                <a:latin typeface="方正姚体" pitchFamily="2" charset="-122"/>
                <a:sym typeface="方正姚体" pitchFamily="2" charset="-122"/>
              </a:rPr>
              <a:t>Mr. LIANG Bin</a:t>
            </a:r>
            <a:endParaRPr lang="en-US" altLang="zh-CN" sz="2400">
              <a:latin typeface="Calibri" panose="020F0502020204030204" pitchFamily="34" charset="0"/>
            </a:endParaRPr>
          </a:p>
        </p:txBody>
      </p:sp>
      <p:sp>
        <p:nvSpPr>
          <p:cNvPr id="20500" name="矩形 8"/>
          <p:cNvSpPr>
            <a:spLocks noChangeArrowheads="1"/>
          </p:cNvSpPr>
          <p:nvPr/>
        </p:nvSpPr>
        <p:spPr bwMode="auto">
          <a:xfrm>
            <a:off x="3708400" y="1601788"/>
            <a:ext cx="4679950" cy="52562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2051050" y="260350"/>
            <a:ext cx="4752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>
                <a:solidFill>
                  <a:schemeClr val="tx2"/>
                </a:solidFill>
              </a:rPr>
              <a:t>1,New DG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en-US" altLang="zh-CN"/>
          </a:p>
          <a:p>
            <a:pPr>
              <a:buFontTx/>
              <a:buNone/>
            </a:pPr>
            <a:endParaRPr lang="en-US" altLang="zh-CN" sz="2400"/>
          </a:p>
        </p:txBody>
      </p:sp>
      <p:sp>
        <p:nvSpPr>
          <p:cNvPr id="5126" name="矩形 7"/>
          <p:cNvSpPr>
            <a:spLocks noChangeArrowheads="1"/>
          </p:cNvSpPr>
          <p:nvPr/>
        </p:nvSpPr>
        <p:spPr bwMode="auto">
          <a:xfrm>
            <a:off x="4500563" y="1241425"/>
            <a:ext cx="4465637" cy="56165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7" name="矩形 59"/>
          <p:cNvSpPr>
            <a:spLocks noChangeArrowheads="1"/>
          </p:cNvSpPr>
          <p:nvPr/>
        </p:nvSpPr>
        <p:spPr bwMode="auto">
          <a:xfrm flipH="1">
            <a:off x="7308850" y="735013"/>
            <a:ext cx="1295400" cy="71437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8" name="矩形 60"/>
          <p:cNvSpPr>
            <a:spLocks noChangeArrowheads="1"/>
          </p:cNvSpPr>
          <p:nvPr/>
        </p:nvSpPr>
        <p:spPr bwMode="auto">
          <a:xfrm flipH="1">
            <a:off x="6732588" y="735013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9" name="矩形 61"/>
          <p:cNvSpPr>
            <a:spLocks noChangeArrowheads="1"/>
          </p:cNvSpPr>
          <p:nvPr/>
        </p:nvSpPr>
        <p:spPr bwMode="auto">
          <a:xfrm flipH="1">
            <a:off x="6084888" y="735013"/>
            <a:ext cx="431800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0" name="矩形 62"/>
          <p:cNvSpPr>
            <a:spLocks noChangeArrowheads="1"/>
          </p:cNvSpPr>
          <p:nvPr/>
        </p:nvSpPr>
        <p:spPr bwMode="auto">
          <a:xfrm flipH="1">
            <a:off x="5508625" y="735013"/>
            <a:ext cx="431800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1" name="矩形 58"/>
          <p:cNvSpPr>
            <a:spLocks noChangeArrowheads="1"/>
          </p:cNvSpPr>
          <p:nvPr/>
        </p:nvSpPr>
        <p:spPr bwMode="auto">
          <a:xfrm>
            <a:off x="2771775" y="735013"/>
            <a:ext cx="430213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2" name="矩形 57"/>
          <p:cNvSpPr>
            <a:spLocks noChangeArrowheads="1"/>
          </p:cNvSpPr>
          <p:nvPr/>
        </p:nvSpPr>
        <p:spPr bwMode="auto">
          <a:xfrm>
            <a:off x="2195513" y="735013"/>
            <a:ext cx="430212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3" name="矩形 56"/>
          <p:cNvSpPr>
            <a:spLocks noChangeArrowheads="1"/>
          </p:cNvSpPr>
          <p:nvPr/>
        </p:nvSpPr>
        <p:spPr bwMode="auto">
          <a:xfrm>
            <a:off x="1692275" y="735013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4" name="矩形 55"/>
          <p:cNvSpPr>
            <a:spLocks noChangeArrowheads="1"/>
          </p:cNvSpPr>
          <p:nvPr/>
        </p:nvSpPr>
        <p:spPr bwMode="auto">
          <a:xfrm>
            <a:off x="179388" y="735013"/>
            <a:ext cx="1439862" cy="71437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95288" y="1773238"/>
            <a:ext cx="44640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7C80"/>
                </a:solidFill>
              </a:rPr>
              <a:t>Appointment procedures</a:t>
            </a:r>
            <a:r>
              <a:rPr lang="en-US" altLang="zh-CN" sz="2400"/>
              <a:t> </a:t>
            </a:r>
          </a:p>
          <a:p>
            <a:r>
              <a:rPr lang="en-US" altLang="zh-CN" sz="2400"/>
              <a:t>1  Ministry’s recommendation</a:t>
            </a:r>
          </a:p>
          <a:p>
            <a:r>
              <a:rPr lang="en-US" altLang="zh-CN" sz="2400"/>
              <a:t>2  GB Chair consultancy with 	UNESCO DG</a:t>
            </a:r>
          </a:p>
          <a:p>
            <a:r>
              <a:rPr lang="en-US" altLang="zh-CN" sz="2400"/>
              <a:t>3  UNESCO DG’s confirmation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2,Evaluation and Renewal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2017-2018  </a:t>
            </a:r>
          </a:p>
          <a:p>
            <a:r>
              <a:rPr lang="en-US" altLang="zh-CN"/>
              <a:t>Field work: February 2018  GB and AC meetings</a:t>
            </a:r>
          </a:p>
          <a:p>
            <a:r>
              <a:rPr lang="en-US" altLang="zh-CN"/>
              <a:t>Stake Holders: UNESCO, Government, CRIHAP</a:t>
            </a:r>
          </a:p>
          <a:p>
            <a:endParaRPr lang="en-US" altLang="zh-CN"/>
          </a:p>
        </p:txBody>
      </p:sp>
      <p:sp>
        <p:nvSpPr>
          <p:cNvPr id="7172" name="矩形 59"/>
          <p:cNvSpPr>
            <a:spLocks noChangeArrowheads="1"/>
          </p:cNvSpPr>
          <p:nvPr/>
        </p:nvSpPr>
        <p:spPr bwMode="auto">
          <a:xfrm flipH="1">
            <a:off x="7308850" y="1196975"/>
            <a:ext cx="1295400" cy="71438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3" name="矩形 60"/>
          <p:cNvSpPr>
            <a:spLocks noChangeArrowheads="1"/>
          </p:cNvSpPr>
          <p:nvPr/>
        </p:nvSpPr>
        <p:spPr bwMode="auto">
          <a:xfrm flipH="1">
            <a:off x="6732588" y="1196975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4" name="矩形 61"/>
          <p:cNvSpPr>
            <a:spLocks noChangeArrowheads="1"/>
          </p:cNvSpPr>
          <p:nvPr/>
        </p:nvSpPr>
        <p:spPr bwMode="auto">
          <a:xfrm flipH="1">
            <a:off x="6084888" y="1196975"/>
            <a:ext cx="431800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5" name="矩形 62"/>
          <p:cNvSpPr>
            <a:spLocks noChangeArrowheads="1"/>
          </p:cNvSpPr>
          <p:nvPr/>
        </p:nvSpPr>
        <p:spPr bwMode="auto">
          <a:xfrm flipH="1">
            <a:off x="5508625" y="1196975"/>
            <a:ext cx="431800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6" name="矩形 58"/>
          <p:cNvSpPr>
            <a:spLocks noChangeArrowheads="1"/>
          </p:cNvSpPr>
          <p:nvPr/>
        </p:nvSpPr>
        <p:spPr bwMode="auto">
          <a:xfrm>
            <a:off x="2771775" y="1196975"/>
            <a:ext cx="430213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7" name="矩形 57"/>
          <p:cNvSpPr>
            <a:spLocks noChangeArrowheads="1"/>
          </p:cNvSpPr>
          <p:nvPr/>
        </p:nvSpPr>
        <p:spPr bwMode="auto">
          <a:xfrm>
            <a:off x="2195513" y="1196975"/>
            <a:ext cx="430212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8" name="矩形 56"/>
          <p:cNvSpPr>
            <a:spLocks noChangeArrowheads="1"/>
          </p:cNvSpPr>
          <p:nvPr/>
        </p:nvSpPr>
        <p:spPr bwMode="auto">
          <a:xfrm>
            <a:off x="1692275" y="1196975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9" name="矩形 55"/>
          <p:cNvSpPr>
            <a:spLocks noChangeArrowheads="1"/>
          </p:cNvSpPr>
          <p:nvPr/>
        </p:nvSpPr>
        <p:spPr bwMode="auto">
          <a:xfrm>
            <a:off x="179388" y="1196975"/>
            <a:ext cx="1439862" cy="71438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7180" name="图片 15" descr="IMG_45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217988"/>
            <a:ext cx="4381500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图片 16" descr="1.联合国教科文组织评估师对亚太中心主任进行采访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163"/>
            <a:ext cx="42481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The Centre’s job: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Documents: compiling a booklet of all information needed </a:t>
            </a:r>
          </a:p>
          <a:p>
            <a:r>
              <a:rPr lang="en-US" altLang="zh-CN"/>
              <a:t>Fund: paid in 2017</a:t>
            </a:r>
          </a:p>
          <a:p>
            <a:r>
              <a:rPr lang="en-US" altLang="zh-CN"/>
              <a:t>Interview managements: liaising parties concerned</a:t>
            </a:r>
          </a:p>
          <a:p>
            <a:r>
              <a:rPr lang="en-US" altLang="zh-CN"/>
              <a:t>Logistics: office and transportation</a:t>
            </a:r>
          </a:p>
          <a:p>
            <a:endParaRPr lang="en-US" altLang="zh-CN"/>
          </a:p>
        </p:txBody>
      </p:sp>
      <p:sp>
        <p:nvSpPr>
          <p:cNvPr id="23556" name="矩形 55"/>
          <p:cNvSpPr>
            <a:spLocks noChangeArrowheads="1"/>
          </p:cNvSpPr>
          <p:nvPr/>
        </p:nvSpPr>
        <p:spPr bwMode="auto">
          <a:xfrm>
            <a:off x="247650" y="1341438"/>
            <a:ext cx="1535113" cy="101600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7" name="矩形 56"/>
          <p:cNvSpPr>
            <a:spLocks noChangeArrowheads="1"/>
          </p:cNvSpPr>
          <p:nvPr/>
        </p:nvSpPr>
        <p:spPr bwMode="auto">
          <a:xfrm>
            <a:off x="1831975" y="1341438"/>
            <a:ext cx="32385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8" name="矩形 57"/>
          <p:cNvSpPr>
            <a:spLocks noChangeArrowheads="1"/>
          </p:cNvSpPr>
          <p:nvPr/>
        </p:nvSpPr>
        <p:spPr bwMode="auto">
          <a:xfrm>
            <a:off x="2203450" y="1341438"/>
            <a:ext cx="323850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9" name="矩形 58"/>
          <p:cNvSpPr>
            <a:spLocks noChangeArrowheads="1"/>
          </p:cNvSpPr>
          <p:nvPr/>
        </p:nvSpPr>
        <p:spPr bwMode="auto">
          <a:xfrm>
            <a:off x="2576513" y="1341438"/>
            <a:ext cx="322262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0" name="矩形 59"/>
          <p:cNvSpPr>
            <a:spLocks noChangeArrowheads="1"/>
          </p:cNvSpPr>
          <p:nvPr/>
        </p:nvSpPr>
        <p:spPr bwMode="auto">
          <a:xfrm flipH="1">
            <a:off x="7381875" y="1341438"/>
            <a:ext cx="1533525" cy="101600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1" name="矩形 60"/>
          <p:cNvSpPr>
            <a:spLocks noChangeArrowheads="1"/>
          </p:cNvSpPr>
          <p:nvPr/>
        </p:nvSpPr>
        <p:spPr bwMode="auto">
          <a:xfrm flipH="1">
            <a:off x="7008813" y="1341438"/>
            <a:ext cx="32385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2" name="矩形 61"/>
          <p:cNvSpPr>
            <a:spLocks noChangeArrowheads="1"/>
          </p:cNvSpPr>
          <p:nvPr/>
        </p:nvSpPr>
        <p:spPr bwMode="auto">
          <a:xfrm flipH="1">
            <a:off x="6637338" y="1341438"/>
            <a:ext cx="323850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3" name="矩形 62"/>
          <p:cNvSpPr>
            <a:spLocks noChangeArrowheads="1"/>
          </p:cNvSpPr>
          <p:nvPr/>
        </p:nvSpPr>
        <p:spPr bwMode="auto">
          <a:xfrm flipH="1">
            <a:off x="6265863" y="1341438"/>
            <a:ext cx="323850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Evaluator’s Recommendation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>
                <a:solidFill>
                  <a:srgbClr val="FF7C80"/>
                </a:solidFill>
              </a:rPr>
              <a:t>“It is strongly suggested that UNESCO renew its agreement with the Chinese government”</a:t>
            </a:r>
          </a:p>
          <a:p>
            <a:pPr>
              <a:lnSpc>
                <a:spcPct val="90000"/>
              </a:lnSpc>
            </a:pPr>
            <a:r>
              <a:rPr lang="en-US" altLang="zh-CN">
                <a:solidFill>
                  <a:schemeClr val="accent2"/>
                </a:solidFill>
              </a:rPr>
              <a:t>After that: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Renewal process is looked after by the government and UNESCO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Both sides have agreed on the text  of the draft</a:t>
            </a:r>
          </a:p>
          <a:p>
            <a:pPr lvl="1">
              <a:lnSpc>
                <a:spcPct val="90000"/>
              </a:lnSpc>
            </a:pPr>
            <a:r>
              <a:rPr lang="en-US" altLang="zh-CN"/>
              <a:t>The 202nd Session Executive Board </a:t>
            </a:r>
          </a:p>
        </p:txBody>
      </p:sp>
      <p:sp>
        <p:nvSpPr>
          <p:cNvPr id="8196" name="矩形 59"/>
          <p:cNvSpPr>
            <a:spLocks noChangeArrowheads="1"/>
          </p:cNvSpPr>
          <p:nvPr/>
        </p:nvSpPr>
        <p:spPr bwMode="auto">
          <a:xfrm flipH="1">
            <a:off x="7308850" y="1196975"/>
            <a:ext cx="1295400" cy="71438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7" name="矩形 60"/>
          <p:cNvSpPr>
            <a:spLocks noChangeArrowheads="1"/>
          </p:cNvSpPr>
          <p:nvPr/>
        </p:nvSpPr>
        <p:spPr bwMode="auto">
          <a:xfrm flipH="1">
            <a:off x="6732588" y="1196975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8" name="矩形 61"/>
          <p:cNvSpPr>
            <a:spLocks noChangeArrowheads="1"/>
          </p:cNvSpPr>
          <p:nvPr/>
        </p:nvSpPr>
        <p:spPr bwMode="auto">
          <a:xfrm flipH="1">
            <a:off x="6084888" y="1196975"/>
            <a:ext cx="431800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9" name="矩形 62"/>
          <p:cNvSpPr>
            <a:spLocks noChangeArrowheads="1"/>
          </p:cNvSpPr>
          <p:nvPr/>
        </p:nvSpPr>
        <p:spPr bwMode="auto">
          <a:xfrm flipH="1">
            <a:off x="5508625" y="1196975"/>
            <a:ext cx="431800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0" name="矩形 58"/>
          <p:cNvSpPr>
            <a:spLocks noChangeArrowheads="1"/>
          </p:cNvSpPr>
          <p:nvPr/>
        </p:nvSpPr>
        <p:spPr bwMode="auto">
          <a:xfrm>
            <a:off x="2843213" y="1196975"/>
            <a:ext cx="430212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1" name="矩形 57"/>
          <p:cNvSpPr>
            <a:spLocks noChangeArrowheads="1"/>
          </p:cNvSpPr>
          <p:nvPr/>
        </p:nvSpPr>
        <p:spPr bwMode="auto">
          <a:xfrm>
            <a:off x="2195513" y="1196975"/>
            <a:ext cx="430212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2" name="矩形 56"/>
          <p:cNvSpPr>
            <a:spLocks noChangeArrowheads="1"/>
          </p:cNvSpPr>
          <p:nvPr/>
        </p:nvSpPr>
        <p:spPr bwMode="auto">
          <a:xfrm>
            <a:off x="1692275" y="1196975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3" name="矩形 55"/>
          <p:cNvSpPr>
            <a:spLocks noChangeArrowheads="1"/>
          </p:cNvSpPr>
          <p:nvPr/>
        </p:nvSpPr>
        <p:spPr bwMode="auto">
          <a:xfrm>
            <a:off x="179388" y="1196975"/>
            <a:ext cx="1439862" cy="71438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/>
              <a:t>3, Evaluation of Combodia Workshops</a:t>
            </a:r>
          </a:p>
        </p:txBody>
      </p:sp>
      <p:sp>
        <p:nvSpPr>
          <p:cNvPr id="9221" name="矩形 59"/>
          <p:cNvSpPr>
            <a:spLocks noChangeArrowheads="1"/>
          </p:cNvSpPr>
          <p:nvPr/>
        </p:nvSpPr>
        <p:spPr bwMode="auto">
          <a:xfrm flipH="1">
            <a:off x="7308850" y="1412875"/>
            <a:ext cx="1295400" cy="71438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2" name="矩形 60"/>
          <p:cNvSpPr>
            <a:spLocks noChangeArrowheads="1"/>
          </p:cNvSpPr>
          <p:nvPr/>
        </p:nvSpPr>
        <p:spPr bwMode="auto">
          <a:xfrm flipH="1">
            <a:off x="6732588" y="1412875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3" name="矩形 61"/>
          <p:cNvSpPr>
            <a:spLocks noChangeArrowheads="1"/>
          </p:cNvSpPr>
          <p:nvPr/>
        </p:nvSpPr>
        <p:spPr bwMode="auto">
          <a:xfrm flipH="1">
            <a:off x="6084888" y="1412875"/>
            <a:ext cx="431800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4" name="矩形 62"/>
          <p:cNvSpPr>
            <a:spLocks noChangeArrowheads="1"/>
          </p:cNvSpPr>
          <p:nvPr/>
        </p:nvSpPr>
        <p:spPr bwMode="auto">
          <a:xfrm flipH="1">
            <a:off x="5508625" y="1412875"/>
            <a:ext cx="431800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5" name="矩形 58"/>
          <p:cNvSpPr>
            <a:spLocks noChangeArrowheads="1"/>
          </p:cNvSpPr>
          <p:nvPr/>
        </p:nvSpPr>
        <p:spPr bwMode="auto">
          <a:xfrm>
            <a:off x="2771775" y="1412875"/>
            <a:ext cx="430213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6" name="矩形 57"/>
          <p:cNvSpPr>
            <a:spLocks noChangeArrowheads="1"/>
          </p:cNvSpPr>
          <p:nvPr/>
        </p:nvSpPr>
        <p:spPr bwMode="auto">
          <a:xfrm>
            <a:off x="2195513" y="1412875"/>
            <a:ext cx="430212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7" name="矩形 56"/>
          <p:cNvSpPr>
            <a:spLocks noChangeArrowheads="1"/>
          </p:cNvSpPr>
          <p:nvPr/>
        </p:nvSpPr>
        <p:spPr bwMode="auto">
          <a:xfrm>
            <a:off x="1692275" y="1412875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8" name="矩形 55"/>
          <p:cNvSpPr>
            <a:spLocks noChangeArrowheads="1"/>
          </p:cNvSpPr>
          <p:nvPr/>
        </p:nvSpPr>
        <p:spPr bwMode="auto">
          <a:xfrm>
            <a:off x="179388" y="1412875"/>
            <a:ext cx="1439862" cy="71438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619250" y="1773238"/>
            <a:ext cx="604837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3 workshops from 2014-2016</a:t>
            </a:r>
          </a:p>
          <a:p>
            <a:pPr>
              <a:spcBef>
                <a:spcPct val="50000"/>
              </a:spcBef>
            </a:pPr>
            <a:r>
              <a:rPr lang="en-US" altLang="zh-CN" sz="2400"/>
              <a:t>Partners: UNESCO Phon Phen Office, Ministry of Fine Arts</a:t>
            </a:r>
          </a:p>
          <a:p>
            <a:pPr>
              <a:spcBef>
                <a:spcPct val="50000"/>
              </a:spcBef>
            </a:pPr>
            <a:r>
              <a:rPr lang="en-US" altLang="zh-CN" sz="2400"/>
              <a:t>Chief Expert: Rahul Goswami</a:t>
            </a:r>
            <a:r>
              <a:rPr lang="en-US" altLang="zh-CN"/>
              <a:t> </a:t>
            </a:r>
            <a:endParaRPr lang="en-US" altLang="zh-CN" sz="2400"/>
          </a:p>
          <a:p>
            <a:pPr>
              <a:spcBef>
                <a:spcPct val="50000"/>
              </a:spcBef>
            </a:pPr>
            <a:r>
              <a:rPr lang="en-US" altLang="zh-CN" sz="2400"/>
              <a:t>Progress: a meeting held</a:t>
            </a:r>
          </a:p>
          <a:p>
            <a:pPr>
              <a:spcBef>
                <a:spcPct val="50000"/>
              </a:spcBef>
            </a:pPr>
            <a:r>
              <a:rPr lang="en-US" altLang="zh-CN" sz="2400"/>
              <a:t>Expected outcome: a final report by the end of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/>
              <a:t>4,Trainings:</a:t>
            </a:r>
            <a:br>
              <a:rPr lang="en-US" altLang="zh-CN" sz="4000"/>
            </a:br>
            <a:r>
              <a:rPr lang="en-US" altLang="zh-CN" sz="3200"/>
              <a:t>Workshop for Russian speaking Facilitators</a:t>
            </a:r>
          </a:p>
        </p:txBody>
      </p:sp>
      <p:pic>
        <p:nvPicPr>
          <p:cNvPr id="10244" name="图片 7" descr="C:\Users\20170527\Desktop\伊朗PPT\PPT照片\9中亚（吉尔吉斯）培训班\5.开幕式合影（设为轮播图片）.jpg5.开幕式合影（设为轮播图片）"/>
          <p:cNvPicPr>
            <a:picLocks noChangeAspect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3068638"/>
            <a:ext cx="5162550" cy="344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矩形 59"/>
          <p:cNvSpPr>
            <a:spLocks noChangeArrowheads="1"/>
          </p:cNvSpPr>
          <p:nvPr/>
        </p:nvSpPr>
        <p:spPr bwMode="auto">
          <a:xfrm flipH="1">
            <a:off x="7308850" y="1382713"/>
            <a:ext cx="1295400" cy="71437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6" name="矩形 60"/>
          <p:cNvSpPr>
            <a:spLocks noChangeArrowheads="1"/>
          </p:cNvSpPr>
          <p:nvPr/>
        </p:nvSpPr>
        <p:spPr bwMode="auto">
          <a:xfrm flipH="1">
            <a:off x="6732588" y="1382713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7" name="矩形 61"/>
          <p:cNvSpPr>
            <a:spLocks noChangeArrowheads="1"/>
          </p:cNvSpPr>
          <p:nvPr/>
        </p:nvSpPr>
        <p:spPr bwMode="auto">
          <a:xfrm flipH="1">
            <a:off x="6084888" y="1382713"/>
            <a:ext cx="431800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8" name="矩形 62"/>
          <p:cNvSpPr>
            <a:spLocks noChangeArrowheads="1"/>
          </p:cNvSpPr>
          <p:nvPr/>
        </p:nvSpPr>
        <p:spPr bwMode="auto">
          <a:xfrm flipH="1">
            <a:off x="5508625" y="1382713"/>
            <a:ext cx="431800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9" name="矩形 58"/>
          <p:cNvSpPr>
            <a:spLocks noChangeArrowheads="1"/>
          </p:cNvSpPr>
          <p:nvPr/>
        </p:nvSpPr>
        <p:spPr bwMode="auto">
          <a:xfrm>
            <a:off x="2771775" y="1382713"/>
            <a:ext cx="430213" cy="101600"/>
          </a:xfrm>
          <a:prstGeom prst="rect">
            <a:avLst/>
          </a:pr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0" name="矩形 57"/>
          <p:cNvSpPr>
            <a:spLocks noChangeArrowheads="1"/>
          </p:cNvSpPr>
          <p:nvPr/>
        </p:nvSpPr>
        <p:spPr bwMode="auto">
          <a:xfrm>
            <a:off x="2195513" y="1382713"/>
            <a:ext cx="430212" cy="101600"/>
          </a:xfrm>
          <a:prstGeom prst="rect">
            <a:avLst/>
          </a:pr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1" name="矩形 56"/>
          <p:cNvSpPr>
            <a:spLocks noChangeArrowheads="1"/>
          </p:cNvSpPr>
          <p:nvPr/>
        </p:nvSpPr>
        <p:spPr bwMode="auto">
          <a:xfrm>
            <a:off x="1692275" y="1382713"/>
            <a:ext cx="431800" cy="101600"/>
          </a:xfrm>
          <a:prstGeom prst="rect">
            <a:avLst/>
          </a:pr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2" name="矩形 55"/>
          <p:cNvSpPr>
            <a:spLocks noChangeArrowheads="1"/>
          </p:cNvSpPr>
          <p:nvPr/>
        </p:nvSpPr>
        <p:spPr bwMode="auto">
          <a:xfrm>
            <a:off x="179388" y="1382713"/>
            <a:ext cx="1439862" cy="71437"/>
          </a:xfrm>
          <a:prstGeom prst="rect">
            <a:avLst/>
          </a:prstGeom>
          <a:solidFill>
            <a:srgbClr val="14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692275" y="1773238"/>
            <a:ext cx="6624638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A UNESCO event, Bishkek, Kyrgyzstan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First one in Central Asia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Trainees:19   Facilitators: Ms. Naila Ceribasic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528</Words>
  <Application>Microsoft Office PowerPoint</Application>
  <PresentationFormat>On-screen Show (4:3)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宋体</vt:lpstr>
      <vt:lpstr>Calibri</vt:lpstr>
      <vt:lpstr>微软雅黑</vt:lpstr>
      <vt:lpstr>Calibri Light</vt:lpstr>
      <vt:lpstr>+mn-ea</vt:lpstr>
      <vt:lpstr>方正姚体</vt:lpstr>
      <vt:lpstr>默认设计模板</vt:lpstr>
      <vt:lpstr>CRIHAP 2017 &amp; Beyond</vt:lpstr>
      <vt:lpstr>PowerPoint Presentation</vt:lpstr>
      <vt:lpstr>PowerPoint Presentation</vt:lpstr>
      <vt:lpstr>PowerPoint Presentation</vt:lpstr>
      <vt:lpstr>2,Evaluation and Renewal</vt:lpstr>
      <vt:lpstr>The Centre’s job:</vt:lpstr>
      <vt:lpstr>Evaluator’s Recommendation</vt:lpstr>
      <vt:lpstr>3, Evaluation of Combodia Workshops</vt:lpstr>
      <vt:lpstr>4,Trainings: Workshop for Russian speaking Facilitators</vt:lpstr>
      <vt:lpstr>Workshop for Korea</vt:lpstr>
      <vt:lpstr>Workshop for Pacific States</vt:lpstr>
      <vt:lpstr>Workshop for Nepal</vt:lpstr>
      <vt:lpstr> Workshop for Mongolian Media Practitioners</vt:lpstr>
      <vt:lpstr> Workshop for Pakistan</vt:lpstr>
      <vt:lpstr>Work Plan 2018</vt:lpstr>
      <vt:lpstr>Challenges</vt:lpstr>
      <vt:lpstr>Efforts can be made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CRIHAP 2017 &amp; Beyond</dc:title>
  <dc:creator>Sky123.Org</dc:creator>
  <cp:lastModifiedBy>Scepi, Giovanni</cp:lastModifiedBy>
  <cp:revision>12</cp:revision>
  <dcterms:created xsi:type="dcterms:W3CDTF">2017-09-09T13:09:53Z</dcterms:created>
  <dcterms:modified xsi:type="dcterms:W3CDTF">2017-09-20T09:10:28Z</dcterms:modified>
</cp:coreProperties>
</file>