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8" r:id="rId3"/>
    <p:sldId id="290" r:id="rId4"/>
    <p:sldId id="299" r:id="rId5"/>
    <p:sldId id="302" r:id="rId6"/>
    <p:sldId id="285" r:id="rId7"/>
    <p:sldId id="300" r:id="rId8"/>
    <p:sldId id="266" r:id="rId9"/>
    <p:sldId id="262" r:id="rId10"/>
    <p:sldId id="281" r:id="rId11"/>
    <p:sldId id="297" r:id="rId12"/>
    <p:sldId id="259" r:id="rId13"/>
    <p:sldId id="291" r:id="rId14"/>
    <p:sldId id="257" r:id="rId15"/>
    <p:sldId id="293" r:id="rId16"/>
    <p:sldId id="258" r:id="rId17"/>
    <p:sldId id="301" r:id="rId18"/>
    <p:sldId id="296" r:id="rId19"/>
    <p:sldId id="26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751" autoAdjust="0"/>
  </p:normalViewPr>
  <p:slideViewPr>
    <p:cSldViewPr snapToGrid="0">
      <p:cViewPr varScale="1">
        <p:scale>
          <a:sx n="71" d="100"/>
          <a:sy n="71" d="100"/>
        </p:scale>
        <p:origin x="3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9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071B0-5B40-428F-98E2-8953F8D46763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0B333-C263-488F-A7CE-C1297510D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6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6D184-8EE2-486F-89E4-5C3A1F0006A8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AA02D-3C49-4224-8EF5-A5B3386EA8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08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esigngym.com/wp-content/uploads/2016/06/Facilitation-As-An-Active-Listener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esigngym.com/wp-content/uploads/2016/06/Facilitation-As-An-Active-Listener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22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57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416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fr-FR" sz="4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Учебные модули, видео материалы, ролевые игры, групповые занятия</a:t>
            </a:r>
            <a:endParaRPr lang="en-US" altLang="fr-FR" sz="7200" b="1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3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23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9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</a:t>
            </a:r>
            <a:r>
              <a:rPr lang="ru-RU" dirty="0" err="1" smtClean="0"/>
              <a:t>Фасилитировать</a:t>
            </a:r>
            <a:r>
              <a:rPr lang="ru-RU" dirty="0" smtClean="0"/>
              <a:t>» означает «облегчать» или «содействовать». Ваша задача, как фасилитатора - помочь участникам достичь результатов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Суметь связать </a:t>
            </a:r>
            <a:r>
              <a:rPr lang="ru-RU" sz="12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ывать</a:t>
            </a:r>
            <a:r>
              <a:rPr lang="ru-RU" sz="1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вопросы и проблемы с Конвенцией</a:t>
            </a:r>
            <a:r>
              <a:rPr lang="en-US" sz="1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Able to relate questions and issues back to the Convention </a:t>
            </a: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r>
              <a:rPr lang="en-US" b="0" i="0" u="none" strike="noStrike" dirty="0" smtClean="0">
                <a:solidFill>
                  <a:srgbClr val="F9CE00"/>
                </a:solidFill>
                <a:effectLst/>
                <a:latin typeface="flama-book"/>
                <a:hlinkClick r:id="rId3"/>
              </a:rPr>
              <a:t>Mirroring, paraphrasing and tracking</a:t>
            </a:r>
            <a:r>
              <a:rPr lang="en-US" b="0" i="0" dirty="0" smtClean="0">
                <a:solidFill>
                  <a:srgbClr val="303030"/>
                </a:solidFill>
                <a:effectLst/>
                <a:latin typeface="flama-book"/>
              </a:rPr>
              <a:t> are three tools you can leverage to help you with active listening.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15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Facilitate means “to make easy.” As a facilitator, your job is to help participants achieve results</a:t>
            </a:r>
            <a:endParaRPr lang="ru-RU" dirty="0" smtClean="0"/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r>
              <a:rPr lang="en-US" b="0" i="0" u="none" strike="noStrike" dirty="0" smtClean="0">
                <a:solidFill>
                  <a:srgbClr val="F9CE00"/>
                </a:solidFill>
                <a:effectLst/>
                <a:latin typeface="flama-book"/>
                <a:hlinkClick r:id="rId3"/>
              </a:rPr>
              <a:t>Mirroring, paraphrasing and tracking</a:t>
            </a:r>
            <a:r>
              <a:rPr lang="en-US" b="0" i="0" dirty="0" smtClean="0">
                <a:solidFill>
                  <a:srgbClr val="303030"/>
                </a:solidFill>
                <a:effectLst/>
                <a:latin typeface="flama-book"/>
              </a:rPr>
              <a:t> are three tools you can leverage to help you with active listening.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5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67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39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alt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‘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86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00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93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3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0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3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24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70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97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57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1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76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15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ch.unesco.org/en/materials-repository-00417#unit-44-workshop-on-preparing-nominations-concluding-session-br" TargetMode="External"/><Relationship Id="rId3" Type="http://schemas.openxmlformats.org/officeDocument/2006/relationships/hyperlink" Target="https://ich.unesco.org/en/materials-repository-00417#unit-39-workshop-on-preparing-nominations-introduction-br" TargetMode="External"/><Relationship Id="rId7" Type="http://schemas.openxmlformats.org/officeDocument/2006/relationships/hyperlink" Target="https://ich.unesco.org/en/materials-repository-00417#unit-43-describing-an-element-b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h.unesco.org/en/materials-repository-00417#unit-42-evaluating-final-sample-nominations-br" TargetMode="External"/><Relationship Id="rId5" Type="http://schemas.openxmlformats.org/officeDocument/2006/relationships/hyperlink" Target="https://ich.unesco.org/en/materials-repository-00417#unit-41-assessing-initial-sample-nominations-br" TargetMode="External"/><Relationship Id="rId4" Type="http://schemas.openxmlformats.org/officeDocument/2006/relationships/hyperlink" Target="https://ich.unesco.org/en/materials-repository-00417#unit-40-introducing-the-nomination-formsbr" TargetMode="Externa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nesco.org/culture/ich/en/materials-repository-004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6935" y="1584680"/>
            <a:ext cx="7746907" cy="191637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cap="all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Учебная программа по </a:t>
            </a:r>
            <a:r>
              <a:rPr lang="ru-RU" cap="all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УСИЛЕНИЮ потенциала</a:t>
            </a:r>
            <a:endParaRPr lang="fr-FR" cap="all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8157" y="1173076"/>
            <a:ext cx="7935685" cy="4343400"/>
          </a:xfrm>
          <a:prstGeom prst="rect">
            <a:avLst/>
          </a:prstGeom>
          <a:noFill/>
          <a:ln w="158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Connector 5"/>
          <p:cNvCxnSpPr/>
          <p:nvPr/>
        </p:nvCxnSpPr>
        <p:spPr>
          <a:xfrm>
            <a:off x="2830286" y="3397484"/>
            <a:ext cx="659674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03451" y="3397484"/>
            <a:ext cx="637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Содержание, Педагогика, Фасилитация</a:t>
            </a:r>
            <a:endParaRPr lang="fr-FR" sz="2800" dirty="0">
              <a:solidFill>
                <a:schemeClr val="bg1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611" y="4281411"/>
            <a:ext cx="1702638" cy="10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238" y="450765"/>
            <a:ext cx="7053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 smtClean="0">
                <a:cs typeface="Aharoni" panose="02010803020104030203" pitchFamily="2" charset="-79"/>
              </a:rPr>
              <a:t>СЕМИНАР СЕГОДНЯ</a:t>
            </a:r>
            <a:r>
              <a:rPr lang="en-US" sz="44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 </a:t>
            </a:r>
            <a:endParaRPr lang="fr-FR" sz="44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7240" y="1670244"/>
            <a:ext cx="7464350" cy="3108442"/>
          </a:xfrm>
        </p:spPr>
        <p:txBody>
          <a:bodyPr>
            <a:normAutofit fontScale="62500" lnSpcReduction="20000"/>
          </a:bodyPr>
          <a:lstStyle/>
          <a:p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 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39: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Семинар по подготовке номинаций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/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ru-RU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  <a:t> 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  <a:t>40: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  <a:t>Ознакомления с номинационными формами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  <a:t/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ru-RU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 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  <a:t>41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  <a:t>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  <a:t>Изучение первоначальных образцов номинаций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  <a:t/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ru-RU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 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  <a:t>42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  <a:t>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  <a:t>Оценка финальных образцов номинаций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  <a:t/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ru-RU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 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  <a:t>43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  <a:t>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  <a:t>Описание элемента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  <a:t> 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ru-RU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Глава </a:t>
            </a:r>
            <a:r>
              <a:rPr lang="en-US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44</a:t>
            </a:r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: </a:t>
            </a:r>
            <a:r>
              <a:rPr lang="ru-RU" u="sng" dirty="0" smtClean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Семинар по подготовке номинаций: заключительная сессия</a:t>
            </a:r>
            <a:r>
              <a:rPr lang="en-US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 </a:t>
            </a:r>
            <a:endParaRPr lang="en-US" b="0" i="0" dirty="0">
              <a:solidFill>
                <a:srgbClr val="414042"/>
              </a:solidFill>
              <a:effectLst/>
              <a:latin typeface="Arial" panose="020B0604020202020204" pitchFamily="34" charset="0"/>
              <a:cs typeface="Aharoni" panose="02010803020104030203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8759" y="4999649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9" y="5523490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2994" y="438587"/>
            <a:ext cx="741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 </a:t>
            </a:r>
            <a:r>
              <a:rPr lang="ru-RU" sz="4800" b="1" cap="all" dirty="0" smtClean="0">
                <a:cs typeface="Aharoni" panose="02010803020104030203" pitchFamily="2" charset="-79"/>
              </a:rPr>
              <a:t>В ГЛАВЕ</a:t>
            </a:r>
            <a:endParaRPr lang="fr-FR" sz="4800" b="1" cap="all" dirty="0">
              <a:cs typeface="Aharoni" panose="02010803020104030203" pitchFamily="2" charset="-79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51830" y="5639605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5770179" y="1541417"/>
            <a:ext cx="6006662" cy="4635546"/>
          </a:xfrm>
        </p:spPr>
        <p:txBody>
          <a:bodyPr>
            <a:normAutofit/>
          </a:bodyPr>
          <a:lstStyle/>
          <a:p>
            <a:pPr marL="0" indent="0" algn="r">
              <a:spcAft>
                <a:spcPts val="1200"/>
              </a:spcAft>
              <a:buNone/>
            </a:pPr>
            <a:r>
              <a:rPr lang="ru-RU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Заметки фасилитатора</a:t>
            </a:r>
            <a:endParaRPr lang="en-US" sz="36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ru-RU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Текст участника</a:t>
            </a:r>
            <a:endParaRPr lang="en-US" sz="36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ru-RU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Раздаточный материал</a:t>
            </a:r>
            <a:endParaRPr lang="en-US" sz="36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ru-RU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Презентация </a:t>
            </a:r>
            <a:r>
              <a:rPr lang="en-US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PPT</a:t>
            </a:r>
            <a:endParaRPr lang="en-US" sz="36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ru-RU" sz="3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Учебные модули</a:t>
            </a:r>
            <a:endParaRPr lang="en-US" sz="36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201168"/>
            <a:ext cx="4315968" cy="64008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02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4" y="508452"/>
            <a:ext cx="6498844" cy="60338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Что мы имеем </a:t>
            </a:r>
          </a:p>
          <a:p>
            <a:pPr marL="0" indent="0" algn="r">
              <a:buNone/>
            </a:pPr>
            <a:r>
              <a:rPr lang="ru-RU" sz="4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на сегодня</a:t>
            </a:r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3200" b="1" dirty="0" smtClean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Bef>
                <a:spcPts val="0"/>
              </a:spcBef>
              <a:spcAft>
                <a:spcPts val="1200"/>
              </a:spcAft>
              <a:buNone/>
            </a:pPr>
            <a:endParaRPr lang="en-US" sz="800" b="1" dirty="0" smtClean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55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Глав</a:t>
            </a:r>
            <a:endParaRPr lang="en-US" sz="3200" b="1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8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Основных тематических секций</a:t>
            </a:r>
            <a:endParaRPr lang="en-US" sz="3200" b="1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55 </a:t>
            </a:r>
            <a:r>
              <a:rPr lang="ru-RU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Учебных модулей</a:t>
            </a:r>
            <a:endParaRPr lang="en-US" sz="3200" b="1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5+ 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Языков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</a:p>
          <a:p>
            <a:pPr marL="0" indent="0">
              <a:buNone/>
            </a:pPr>
            <a:endParaRPr lang="fr-FR" sz="44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382115" y="5393644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55" y="5515957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3204" y="407300"/>
            <a:ext cx="9913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cap="all" dirty="0" smtClean="0">
                <a:cs typeface="Aharoni" panose="02010803020104030203" pitchFamily="2" charset="-79"/>
              </a:rPr>
              <a:t>ИНСТРУМЕНТЫ ФАСИЛИТАТОРОВ</a:t>
            </a:r>
            <a:endParaRPr lang="fr-FR" sz="5400" cap="all" dirty="0"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819" y="580352"/>
            <a:ext cx="1278408" cy="7842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388">
            <a:off x="779785" y="2454968"/>
            <a:ext cx="5571212" cy="4003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0992">
            <a:off x="-166420" y="3708684"/>
            <a:ext cx="4049947" cy="347704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0589">
            <a:off x="7681255" y="2831810"/>
            <a:ext cx="5412318" cy="3854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3640">
            <a:off x="5488082" y="3910913"/>
            <a:ext cx="3974892" cy="338390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23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4902" y="365125"/>
            <a:ext cx="7571189" cy="1325563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atin typeface="+mn-lt"/>
                <a:cs typeface="Aharoni" panose="02010803020104030203" pitchFamily="2" charset="-79"/>
              </a:rPr>
              <a:t>ХРАНИЛИЩЕ МАТЕРИАЛОВ</a:t>
            </a:r>
            <a:endParaRPr lang="fr-FR" b="1" cap="all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7109" y="4666150"/>
            <a:ext cx="6806609" cy="778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cap="all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  <a:hlinkClick r:id="rId2"/>
              </a:rPr>
              <a:t>Посетите хранилище материалов</a:t>
            </a:r>
            <a:endParaRPr lang="fr-FR" sz="3200" cap="all" dirty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89" y="1631534"/>
            <a:ext cx="6419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Вход в систему используя имя пользователя и пароль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>
              <a:spcAft>
                <a:spcPts val="1200"/>
              </a:spcAft>
            </a:pPr>
            <a:r>
              <a:rPr lang="ru-RU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Доступ для широкой </a:t>
            </a: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публики</a:t>
            </a:r>
          </a:p>
          <a:p>
            <a:pPr>
              <a:spcAft>
                <a:spcPts val="1200"/>
              </a:spcAft>
            </a:pPr>
            <a:r>
              <a:rPr lang="ru-RU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Обновляется </a:t>
            </a: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регулярно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(English master)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52" y="893533"/>
            <a:ext cx="3547076" cy="501543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500489" y="5492369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2" y="5516837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59609" y="146799"/>
            <a:ext cx="5380658" cy="1566863"/>
          </a:xfrm>
        </p:spPr>
        <p:txBody>
          <a:bodyPr/>
          <a:lstStyle/>
          <a:p>
            <a:pPr algn="r"/>
            <a:r>
              <a:rPr lang="ru-RU" b="1" cap="all" dirty="0">
                <a:latin typeface="+mn-lt"/>
                <a:cs typeface="Aharoni" panose="02010803020104030203" pitchFamily="2" charset="-79"/>
              </a:rPr>
              <a:t>Дополнительные материалы</a:t>
            </a:r>
            <a:endParaRPr lang="fr-FR" b="1" cap="all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67789" y="1758147"/>
            <a:ext cx="6472478" cy="3724275"/>
          </a:xfrm>
        </p:spPr>
        <p:txBody>
          <a:bodyPr>
            <a:normAutofit fontScale="62500" lnSpcReduction="20000"/>
          </a:bodyPr>
          <a:lstStyle/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НКН и устойчивое развитие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               </a:t>
            </a: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                       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брошюры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+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цифровая выставка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+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главы</a:t>
            </a: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НКН и Гендер                                                             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брошюры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+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главы</a:t>
            </a:r>
            <a:endParaRPr lang="en-US" altLang="fr-FR" sz="35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Разработка политики и стратегий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                                                                         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Руководство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+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главы</a:t>
            </a: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Эд </a:t>
            </a:r>
            <a:r>
              <a:rPr lang="ru-RU" altLang="fr-FR" sz="35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мемуар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(памятные записки) для завершения </a:t>
            </a: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номинационных файлов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endParaRPr lang="en-US" altLang="fr-FR" sz="3500" dirty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Методические инструкции для </a:t>
            </a:r>
            <a:r>
              <a:rPr lang="ru-RU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разработки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заявок на получение </a:t>
            </a:r>
            <a:r>
              <a:rPr lang="ru-RU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международной помощи</a:t>
            </a:r>
            <a:endParaRPr lang="en-US" altLang="fr-FR" sz="3500" dirty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43989" y="5482422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859" y="5746363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45" y="1652204"/>
            <a:ext cx="4490545" cy="3786899"/>
          </a:xfrm>
        </p:spPr>
        <p:txBody>
          <a:bodyPr/>
          <a:lstStyle/>
          <a:p>
            <a:r>
              <a:rPr lang="en-US" dirty="0" smtClean="0"/>
              <a:t>Recent materials: Policy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829" t="11176" r="18335" b="14320"/>
          <a:stretch/>
        </p:blipFill>
        <p:spPr>
          <a:xfrm>
            <a:off x="3614057" y="751"/>
            <a:ext cx="8588829" cy="6857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8320"/>
            <a:ext cx="3416324" cy="323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46002" cy="3416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420960"/>
            <a:ext cx="8049126" cy="59908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697144" y="563158"/>
            <a:ext cx="7260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Other tools for facilitators </a:t>
            </a:r>
            <a:endParaRPr lang="fr-FR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97144" y="1630529"/>
            <a:ext cx="6924970" cy="3882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Unit 10 (part of IMP) and Unit 55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13 case studies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Materials for 3 to 5 day workshop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Can combine with other themes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English, French and Spanish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endParaRPr lang="en-US" altLang="fr-FR" dirty="0" smtClean="0">
              <a:latin typeface="Georg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050608" y="5582248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81000"/>
            <a:ext cx="12202886" cy="762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86" y="-393591"/>
            <a:ext cx="12202886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1"/>
            <a:ext cx="12200022" cy="23336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53249" y="2736639"/>
            <a:ext cx="108855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cs typeface="Aharoni" panose="02010803020104030203" pitchFamily="2" charset="-79"/>
              </a:rPr>
              <a:t>УЧЕБНЫЕ МАТЕРИАЛЫ – ПЕДАГОГИКА</a:t>
            </a:r>
            <a:endParaRPr lang="fr-FR" sz="8800" b="1" cap="all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3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903"/>
          </a:xfrm>
        </p:spPr>
        <p:txBody>
          <a:bodyPr/>
          <a:lstStyle/>
          <a:p>
            <a:r>
              <a:rPr lang="ru-RU" b="1" cap="all" dirty="0" smtClean="0">
                <a:latin typeface="+mn-lt"/>
                <a:cs typeface="Aharoni" panose="02010803020104030203" pitchFamily="2" charset="-79"/>
              </a:rPr>
              <a:t>ПЕДАГОГИКА</a:t>
            </a:r>
            <a:endParaRPr lang="fr-FR" b="1" cap="all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922412"/>
            <a:ext cx="7889631" cy="4333985"/>
          </a:xfrm>
        </p:spPr>
        <p:txBody>
          <a:bodyPr>
            <a:normAutofit/>
          </a:bodyPr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Адаптированная под каждую группу</a:t>
            </a:r>
            <a:endParaRPr lang="en-US" altLang="fr-FR" sz="35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Смешивая теорию и практику</a:t>
            </a:r>
            <a:endParaRPr lang="en-US" altLang="fr-FR" sz="35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Практический 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опыт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</a:t>
            </a: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полевая работа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Интерактивные методы</a:t>
            </a:r>
            <a:endParaRPr lang="en-US" altLang="fr-FR" sz="35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altLang="fr-FR" dirty="0" smtClean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76842" y="5897857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8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905988" y="2237245"/>
            <a:ext cx="8855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solidFill>
                  <a:srgbClr val="006666"/>
                </a:solidFill>
                <a:cs typeface="Aharoni" panose="02010803020104030203" pitchFamily="2" charset="-79"/>
              </a:rPr>
              <a:t>СПАСИБО</a:t>
            </a:r>
            <a:r>
              <a:rPr lang="en-US" sz="8800" b="1" cap="all" dirty="0" smtClean="0">
                <a:solidFill>
                  <a:srgbClr val="006666"/>
                </a:solidFill>
                <a:cs typeface="Aharoni" panose="02010803020104030203" pitchFamily="2" charset="-79"/>
              </a:rPr>
              <a:t>!</a:t>
            </a:r>
            <a:endParaRPr lang="fr-FR" sz="8800" b="1" cap="all" dirty="0">
              <a:solidFill>
                <a:srgbClr val="006666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45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53249" y="2736639"/>
            <a:ext cx="10885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>
                <a:cs typeface="Aharoni" panose="02010803020104030203" pitchFamily="2" charset="-79"/>
              </a:rPr>
              <a:t>РОЛЬ ФАСИЛИТАТОРА</a:t>
            </a:r>
            <a:endParaRPr lang="fr-FR" sz="8800" b="1" cap="all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77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45" y="1652204"/>
            <a:ext cx="4490545" cy="3786899"/>
          </a:xfrm>
        </p:spPr>
        <p:txBody>
          <a:bodyPr/>
          <a:lstStyle/>
          <a:p>
            <a:r>
              <a:rPr lang="en-US" dirty="0" smtClean="0"/>
              <a:t>Recent materials: Policy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286000" y="420960"/>
            <a:ext cx="8049126" cy="59908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495550" y="563158"/>
            <a:ext cx="767715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cap="all" dirty="0">
                <a:latin typeface="Aharoni" panose="02010803020104030203" pitchFamily="2" charset="-79"/>
                <a:cs typeface="Aharoni" panose="02010803020104030203" pitchFamily="2" charset="-79"/>
              </a:rPr>
              <a:t>Обмен опытом</a:t>
            </a:r>
          </a:p>
          <a:p>
            <a:pPr algn="ctr"/>
            <a:r>
              <a:rPr lang="ru-RU" sz="4400" b="1" cap="all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Фасилитаторов</a:t>
            </a:r>
            <a:r>
              <a:rPr lang="ru-RU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 с предыдущих семинаров</a:t>
            </a:r>
            <a:endParaRPr lang="en-US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ru-RU" sz="4400" b="1" cap="all" dirty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Сабира солтонгелдиева</a:t>
            </a:r>
            <a:endParaRPr lang="en-US" sz="4400" b="1" cap="all" dirty="0">
              <a:solidFill>
                <a:srgbClr val="00CC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ru-RU" sz="4400" b="1" cap="all" dirty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ИЛЬЯ ФЕТИСОВ</a:t>
            </a:r>
            <a:r>
              <a:rPr lang="en-US" sz="4400" b="1" cap="all" dirty="0" smtClean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endParaRPr lang="en-US" sz="4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400" b="1" cap="all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fr-FR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97144" y="1630529"/>
            <a:ext cx="6924970" cy="388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endParaRPr lang="en-US" altLang="fr-FR" dirty="0" smtClean="0">
              <a:latin typeface="Georg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687976" y="5439103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73224"/>
            <a:ext cx="7334250" cy="4727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Знать об НКН и Конвенции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Быть активным слушателем 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Иметь хорошие коммуникативные навыки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Умение создать благоприятную рабочую обстановку (среду)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Иметь навыки аналитической работы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Основываться на фактах, не оценивая и не осуждая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Быть дипломатичным 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164306"/>
            <a:ext cx="8089900" cy="1508919"/>
          </a:xfrm>
        </p:spPr>
        <p:txBody>
          <a:bodyPr>
            <a:normAutofit/>
          </a:bodyPr>
          <a:lstStyle/>
          <a:p>
            <a:r>
              <a:rPr lang="ru-RU" sz="4000" b="1" cap="all" dirty="0" smtClean="0">
                <a:latin typeface="+mn-lt"/>
                <a:cs typeface="Aharoni" panose="02010803020104030203" pitchFamily="2" charset="-79"/>
              </a:rPr>
              <a:t>Навыки и знания </a:t>
            </a:r>
            <a:br>
              <a:rPr lang="ru-RU" sz="4000" b="1" cap="all" dirty="0" smtClean="0">
                <a:latin typeface="+mn-lt"/>
                <a:cs typeface="Aharoni" panose="02010803020104030203" pitchFamily="2" charset="-79"/>
              </a:rPr>
            </a:br>
            <a:r>
              <a:rPr lang="ru-RU" sz="4000" b="1" cap="all" dirty="0" smtClean="0">
                <a:latin typeface="+mn-lt"/>
                <a:cs typeface="Aharoni" panose="02010803020104030203" pitchFamily="2" charset="-79"/>
              </a:rPr>
              <a:t>фасилитатора</a:t>
            </a:r>
            <a:endParaRPr lang="ru-RU" sz="4000" b="1" cap="all" dirty="0">
              <a:latin typeface="+mn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769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650" y="1837530"/>
            <a:ext cx="6889750" cy="4791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Знать свою аудиторию</a:t>
            </a:r>
            <a:endParaRPr lang="en-US" sz="3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Иметь чувство юмора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Чувствовать время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Быть креативным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Быть достаточно гибким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Быть нейтральным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</a:t>
            </a: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без личного интереса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…</a:t>
            </a:r>
            <a:r>
              <a:rPr lang="ru-RU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что-то еще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?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50" y="164306"/>
            <a:ext cx="7829550" cy="1508919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atin typeface="+mn-lt"/>
                <a:cs typeface="Aharoni" panose="02010803020104030203" pitchFamily="2" charset="-79"/>
              </a:rPr>
              <a:t>Навыки и знания </a:t>
            </a:r>
            <a:br>
              <a:rPr lang="ru-RU" sz="4000" b="1" cap="all" dirty="0">
                <a:latin typeface="+mn-lt"/>
                <a:cs typeface="Aharoni" panose="02010803020104030203" pitchFamily="2" charset="-79"/>
              </a:rPr>
            </a:br>
            <a:r>
              <a:rPr lang="ru-RU" sz="4000" b="1" cap="all" dirty="0">
                <a:latin typeface="+mn-lt"/>
                <a:cs typeface="Aharoni" panose="02010803020104030203" pitchFamily="2" charset="-79"/>
              </a:rPr>
              <a:t>фасилитатора</a:t>
            </a:r>
          </a:p>
        </p:txBody>
      </p:sp>
    </p:spTree>
    <p:extLst>
      <p:ext uri="{BB962C8B-B14F-4D97-AF65-F5344CB8AC3E}">
        <p14:creationId xmlns:p14="http://schemas.microsoft.com/office/powerpoint/2010/main" val="118849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49237" y="2644170"/>
            <a:ext cx="10885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Учебные материалы</a:t>
            </a:r>
            <a:r>
              <a:rPr lang="en-US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 -</a:t>
            </a:r>
            <a:r>
              <a:rPr lang="ru-RU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содержание</a:t>
            </a:r>
            <a:endParaRPr lang="fr-FR" sz="48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62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7158"/>
            <a:ext cx="6817891" cy="84245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cap="all" dirty="0" smtClean="0">
                <a:latin typeface="+mn-lt"/>
                <a:cs typeface="Aharoni" panose="02010803020104030203" pitchFamily="2" charset="-79"/>
              </a:rPr>
              <a:t>Первоначальный </a:t>
            </a:r>
            <a:r>
              <a:rPr lang="ru-RU" b="1" cap="all" dirty="0" err="1" smtClean="0">
                <a:latin typeface="+mn-lt"/>
                <a:cs typeface="Aharoni" panose="02010803020104030203" pitchFamily="2" charset="-79"/>
              </a:rPr>
              <a:t>модУль</a:t>
            </a:r>
            <a:r>
              <a:rPr lang="ru-RU" b="1" cap="all" dirty="0" smtClean="0">
                <a:latin typeface="+mn-lt"/>
                <a:cs typeface="Aharoni" panose="02010803020104030203" pitchFamily="2" charset="-79"/>
              </a:rPr>
              <a:t> семинара</a:t>
            </a:r>
            <a:endParaRPr lang="fr-FR" b="1" cap="all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16436" y="1603281"/>
            <a:ext cx="6930655" cy="3324847"/>
          </a:xfrm>
        </p:spPr>
        <p:txBody>
          <a:bodyPr>
            <a:noAutofit/>
          </a:bodyPr>
          <a:lstStyle/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Ратификация 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(RAT)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Исполнение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(IMP)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Инвентаризация 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(INV)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Номинация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(NOM)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62573" y="5132876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683" y="5516551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7158"/>
            <a:ext cx="6817891" cy="842450"/>
          </a:xfrm>
        </p:spPr>
        <p:txBody>
          <a:bodyPr>
            <a:normAutofit/>
          </a:bodyPr>
          <a:lstStyle/>
          <a:p>
            <a:pPr algn="r"/>
            <a:r>
              <a:rPr lang="ru-RU" b="1" cap="all" dirty="0" smtClean="0">
                <a:latin typeface="+mn-lt"/>
                <a:cs typeface="Aharoni" panose="02010803020104030203" pitchFamily="2" charset="-79"/>
              </a:rPr>
              <a:t>С ТЕХ ПОР</a:t>
            </a:r>
            <a:r>
              <a:rPr lang="en-US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16436" y="1390649"/>
            <a:ext cx="6930655" cy="3537479"/>
          </a:xfrm>
        </p:spPr>
        <p:txBody>
          <a:bodyPr>
            <a:noAutofit/>
          </a:bodyPr>
          <a:lstStyle/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Разработка планов по охране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(SAFE)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Разработка политики и стратегий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(POL)</a:t>
            </a: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Международная помощь 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(IA)</a:t>
            </a: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ru-RU" altLang="fr-FR" sz="31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Гендер</a:t>
            </a:r>
            <a:endParaRPr lang="en-US" altLang="fr-FR" sz="31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ru-RU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Устойчивое развитие</a:t>
            </a: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en-US" altLang="fr-FR" sz="3100" dirty="0">
                <a:latin typeface="Franklin Gothic Demi" panose="020B0703020102020204" pitchFamily="34" charset="0"/>
                <a:cs typeface="Aharoni" panose="02010803020104030203" pitchFamily="2" charset="-79"/>
              </a:rPr>
              <a:t>(SD)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1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 eaLnBrk="1" hangingPunct="1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1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68683" y="5361476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683" y="5516551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544" y="324287"/>
            <a:ext cx="7829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cap="all" dirty="0" smtClean="0">
                <a:cs typeface="Aharoni" panose="02010803020104030203" pitchFamily="2" charset="-79"/>
              </a:rPr>
              <a:t>НОВЫЕ МОДУЛИ –  СИСТЕМА ГЛАВ</a:t>
            </a:r>
            <a:endParaRPr lang="fr-FR" sz="4800" cap="all" dirty="0">
              <a:cs typeface="Aharoni" panose="02010803020104030203" pitchFamily="2" charset="-79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51830" y="5639605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4972321" y="1750967"/>
            <a:ext cx="7029450" cy="4635546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Более удобный в использовании</a:t>
            </a:r>
            <a:endParaRPr lang="en-US" sz="3600" dirty="0">
              <a:latin typeface="Franklin Gothic Demi" panose="020B07030201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Более гибкий</a:t>
            </a:r>
            <a:endParaRPr lang="en-US" sz="3600" dirty="0">
              <a:latin typeface="Franklin Gothic Demi" panose="020B07030201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Легче адаптируемый</a:t>
            </a:r>
            <a:endParaRPr lang="en-US" sz="3600" dirty="0" smtClean="0">
              <a:latin typeface="Franklin Gothic Demi" panose="020B07030201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ru-RU" sz="3600" dirty="0" smtClean="0">
                <a:latin typeface="Franklin Gothic Demi" panose="020B0703020102020204" pitchFamily="34" charset="0"/>
              </a:rPr>
              <a:t>Легко обновляемый </a:t>
            </a:r>
            <a:endParaRPr lang="en-US" sz="3600" dirty="0">
              <a:latin typeface="Franklin Gothic Demi" panose="020B0703020102020204" pitchFamily="34" charset="0"/>
            </a:endParaRP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2727</TotalTime>
  <Words>425</Words>
  <Application>Microsoft Office PowerPoint</Application>
  <PresentationFormat>Widescreen</PresentationFormat>
  <Paragraphs>118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flama-book</vt:lpstr>
      <vt:lpstr>Aharoni</vt:lpstr>
      <vt:lpstr>Arial</vt:lpstr>
      <vt:lpstr>Calibri</vt:lpstr>
      <vt:lpstr>Calibri Light</vt:lpstr>
      <vt:lpstr>Franklin Gothic Demi</vt:lpstr>
      <vt:lpstr>Georgia</vt:lpstr>
      <vt:lpstr>Office Theme</vt:lpstr>
      <vt:lpstr>Учебная программа по УСИЛЕНИЮ потенциала</vt:lpstr>
      <vt:lpstr>PowerPoint Presentation</vt:lpstr>
      <vt:lpstr>PowerPoint Presentation</vt:lpstr>
      <vt:lpstr>Навыки и знания  фасилитатора</vt:lpstr>
      <vt:lpstr>Навыки и знания  фасилитатора</vt:lpstr>
      <vt:lpstr>PowerPoint Presentation</vt:lpstr>
      <vt:lpstr>Первоначальный модУль семинара</vt:lpstr>
      <vt:lpstr>С ТЕХ ПОР…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ХРАНИЛИЩЕ МАТЕРИАЛОВ</vt:lpstr>
      <vt:lpstr>Дополнительные материалы</vt:lpstr>
      <vt:lpstr>PowerPoint Presentation</vt:lpstr>
      <vt:lpstr>PowerPoint Presentation</vt:lpstr>
      <vt:lpstr>ПЕДАГОГИКА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materials</dc:title>
  <dc:creator>Cunningham, Ashley Elizabeth</dc:creator>
  <cp:lastModifiedBy>Samadov, Rasul</cp:lastModifiedBy>
  <cp:revision>145</cp:revision>
  <dcterms:created xsi:type="dcterms:W3CDTF">2017-01-31T17:16:26Z</dcterms:created>
  <dcterms:modified xsi:type="dcterms:W3CDTF">2017-07-12T08:47:14Z</dcterms:modified>
</cp:coreProperties>
</file>