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8" r:id="rId3"/>
    <p:sldId id="290" r:id="rId4"/>
    <p:sldId id="299" r:id="rId5"/>
    <p:sldId id="302" r:id="rId6"/>
    <p:sldId id="285" r:id="rId7"/>
    <p:sldId id="300" r:id="rId8"/>
    <p:sldId id="266" r:id="rId9"/>
    <p:sldId id="262" r:id="rId10"/>
    <p:sldId id="281" r:id="rId11"/>
    <p:sldId id="297" r:id="rId12"/>
    <p:sldId id="259" r:id="rId13"/>
    <p:sldId id="291" r:id="rId14"/>
    <p:sldId id="257" r:id="rId15"/>
    <p:sldId id="293" r:id="rId16"/>
    <p:sldId id="258" r:id="rId17"/>
    <p:sldId id="301" r:id="rId18"/>
    <p:sldId id="296" r:id="rId19"/>
    <p:sldId id="265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CC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751" autoAdjust="0"/>
  </p:normalViewPr>
  <p:slideViewPr>
    <p:cSldViewPr snapToGrid="0">
      <p:cViewPr varScale="1">
        <p:scale>
          <a:sx n="74" d="100"/>
          <a:sy n="74" d="100"/>
        </p:scale>
        <p:origin x="33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9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071B0-5B40-428F-98E2-8953F8D46763}" type="datetimeFigureOut">
              <a:rPr lang="ru-RU" smtClean="0"/>
              <a:t>12.07.2017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0B333-C263-488F-A7CE-C1297510D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6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6D184-8EE2-486F-89E4-5C3A1F0006A8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AA02D-3C49-4224-8EF5-A5B3386EA8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08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designgym.com/wp-content/uploads/2016/06/Facilitation-As-An-Active-Listener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designgym.com/wp-content/uploads/2016/06/Facilitation-As-An-Active-Listener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226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57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416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48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Case </a:t>
            </a:r>
            <a:r>
              <a:rPr lang="en-US" altLang="fr-FR" sz="7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studies, videos, role games,, group work</a:t>
            </a:r>
          </a:p>
          <a:p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53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234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9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Facilitate means “to make easy.” As a facilitator, your job is to help participants achieve results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Able to relate questions and issues back to the Convention </a:t>
            </a:r>
          </a:p>
          <a:p>
            <a:endParaRPr lang="en-US" b="0" i="0" u="none" strike="noStrike" dirty="0" smtClean="0">
              <a:solidFill>
                <a:srgbClr val="F9CE00"/>
              </a:solidFill>
              <a:effectLst/>
              <a:latin typeface="flama-book"/>
              <a:hlinkClick r:id="rId3"/>
            </a:endParaRPr>
          </a:p>
          <a:p>
            <a:endParaRPr lang="en-US" b="0" i="0" u="none" strike="noStrike" dirty="0" smtClean="0">
              <a:solidFill>
                <a:srgbClr val="F9CE00"/>
              </a:solidFill>
              <a:effectLst/>
              <a:latin typeface="flama-book"/>
              <a:hlinkClick r:id="rId3"/>
            </a:endParaRPr>
          </a:p>
          <a:p>
            <a:r>
              <a:rPr lang="en-US" b="0" i="0" u="none" strike="noStrike" dirty="0" smtClean="0">
                <a:solidFill>
                  <a:srgbClr val="F9CE00"/>
                </a:solidFill>
                <a:effectLst/>
                <a:latin typeface="flama-book"/>
                <a:hlinkClick r:id="rId3"/>
              </a:rPr>
              <a:t>Mirroring, paraphrasing and tracking</a:t>
            </a:r>
            <a:r>
              <a:rPr lang="en-US" b="0" i="0" dirty="0" smtClean="0">
                <a:solidFill>
                  <a:srgbClr val="303030"/>
                </a:solidFill>
                <a:effectLst/>
                <a:latin typeface="flama-book"/>
              </a:rPr>
              <a:t> are three tools you can leverage to help you with active listening.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15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Facilitate means “to make easy.” As a facilitator, your job is to help participants achieve results</a:t>
            </a:r>
            <a:endParaRPr lang="ru-RU" dirty="0" smtClean="0"/>
          </a:p>
          <a:p>
            <a:endParaRPr lang="en-US" b="0" i="0" u="none" strike="noStrike" dirty="0" smtClean="0">
              <a:solidFill>
                <a:srgbClr val="F9CE00"/>
              </a:solidFill>
              <a:effectLst/>
              <a:latin typeface="flama-book"/>
              <a:hlinkClick r:id="rId3"/>
            </a:endParaRPr>
          </a:p>
          <a:p>
            <a:endParaRPr lang="en-US" b="0" i="0" u="none" strike="noStrike" dirty="0" smtClean="0">
              <a:solidFill>
                <a:srgbClr val="F9CE00"/>
              </a:solidFill>
              <a:effectLst/>
              <a:latin typeface="flama-book"/>
              <a:hlinkClick r:id="rId3"/>
            </a:endParaRPr>
          </a:p>
          <a:p>
            <a:r>
              <a:rPr lang="en-US" b="0" i="0" u="none" strike="noStrike" dirty="0" smtClean="0">
                <a:solidFill>
                  <a:srgbClr val="F9CE00"/>
                </a:solidFill>
                <a:effectLst/>
                <a:latin typeface="flama-book"/>
                <a:hlinkClick r:id="rId3"/>
              </a:rPr>
              <a:t>Mirroring, paraphrasing and tracking</a:t>
            </a:r>
            <a:r>
              <a:rPr lang="en-US" b="0" i="0" dirty="0" smtClean="0">
                <a:solidFill>
                  <a:srgbClr val="303030"/>
                </a:solidFill>
                <a:effectLst/>
                <a:latin typeface="flama-book"/>
              </a:rPr>
              <a:t> are three tools you can leverage to help you with active listening.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4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750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677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390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en-US" altLang="fr-F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‘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861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A02D-3C49-4224-8EF5-A5B3386EA84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00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93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3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0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3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55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24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70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970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57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91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76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B3D37-D99D-4E75-9E0D-4B999077BAD2}" type="datetimeFigureOut">
              <a:rPr lang="fr-FR" smtClean="0"/>
              <a:t>12/07/2017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F9EAC-3A57-4F03-812A-C9001CC3A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15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ch.unesco.org/en/materials-repository-00417#unit-44-workshop-on-preparing-nominations-concluding-session-br" TargetMode="External"/><Relationship Id="rId3" Type="http://schemas.openxmlformats.org/officeDocument/2006/relationships/hyperlink" Target="https://ich.unesco.org/en/materials-repository-00417#unit-39-workshop-on-preparing-nominations-introduction-br" TargetMode="External"/><Relationship Id="rId7" Type="http://schemas.openxmlformats.org/officeDocument/2006/relationships/hyperlink" Target="https://ich.unesco.org/en/materials-repository-00417#unit-43-describing-an-element-b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ch.unesco.org/en/materials-repository-00417#unit-42-evaluating-final-sample-nominations-br" TargetMode="External"/><Relationship Id="rId5" Type="http://schemas.openxmlformats.org/officeDocument/2006/relationships/hyperlink" Target="https://ich.unesco.org/en/materials-repository-00417#unit-41-assessing-initial-sample-nominations-br" TargetMode="External"/><Relationship Id="rId4" Type="http://schemas.openxmlformats.org/officeDocument/2006/relationships/hyperlink" Target="https://ich.unesco.org/en/materials-repository-00417#unit-40-introducing-the-nomination-formsbr" TargetMode="Externa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unesco.org/culture/ich/en/materials-repository-004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5240" y="1254813"/>
            <a:ext cx="7746907" cy="1916373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cap="all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cap="all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APACITY-Building CURRICULUM </a:t>
            </a:r>
            <a:endParaRPr lang="fr-FR" cap="all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8157" y="1173076"/>
            <a:ext cx="7935685" cy="4343400"/>
          </a:xfrm>
          <a:prstGeom prst="rect">
            <a:avLst/>
          </a:prstGeom>
          <a:noFill/>
          <a:ln w="158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Straight Connector 5"/>
          <p:cNvCxnSpPr/>
          <p:nvPr/>
        </p:nvCxnSpPr>
        <p:spPr>
          <a:xfrm>
            <a:off x="2830286" y="3397484"/>
            <a:ext cx="6596742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09064" y="3629622"/>
            <a:ext cx="637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CONTENTS, PEDAGOGY, FACILITATION</a:t>
            </a:r>
            <a:endParaRPr lang="fr-FR" sz="2800" dirty="0">
              <a:solidFill>
                <a:schemeClr val="bg1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04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238" y="450765"/>
            <a:ext cx="7053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A workshop TODAY… </a:t>
            </a:r>
            <a:endParaRPr lang="fr-FR" sz="44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7240" y="1670244"/>
            <a:ext cx="7464350" cy="3108442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  <a:t>Unit 39: Workshop on preparing nominations: introduction </a:t>
            </a:r>
            <a:b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3"/>
              </a:rPr>
            </a:br>
            <a:endParaRPr lang="en-US" u="sng" dirty="0">
              <a:solidFill>
                <a:srgbClr val="414042"/>
              </a:solidFill>
              <a:latin typeface="Arial" panose="020B0604020202020204" pitchFamily="34" charset="0"/>
              <a:cs typeface="Aharoni" panose="02010803020104030203"/>
            </a:endParaRPr>
          </a:p>
          <a:p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4"/>
              </a:rPr>
              <a:t>Unit 40: Introducing the nomination forms</a:t>
            </a:r>
            <a:b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4"/>
              </a:rPr>
            </a:br>
            <a:endParaRPr lang="en-US" u="sng" dirty="0">
              <a:solidFill>
                <a:srgbClr val="414042"/>
              </a:solidFill>
              <a:latin typeface="Arial" panose="020B0604020202020204" pitchFamily="34" charset="0"/>
              <a:cs typeface="Aharoni" panose="02010803020104030203"/>
            </a:endParaRPr>
          </a:p>
          <a:p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5"/>
              </a:rPr>
              <a:t>Unit 41: Assessing initial sample nominations </a:t>
            </a:r>
            <a:b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5"/>
              </a:rPr>
            </a:br>
            <a:endParaRPr lang="en-US" u="sng" dirty="0">
              <a:solidFill>
                <a:srgbClr val="414042"/>
              </a:solidFill>
              <a:latin typeface="Arial" panose="020B0604020202020204" pitchFamily="34" charset="0"/>
              <a:cs typeface="Aharoni" panose="02010803020104030203"/>
            </a:endParaRPr>
          </a:p>
          <a:p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6"/>
              </a:rPr>
              <a:t>Unit 42: Evaluating final sample nominations </a:t>
            </a:r>
            <a:b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6"/>
              </a:rPr>
            </a:br>
            <a:endParaRPr lang="en-US" u="sng" dirty="0">
              <a:solidFill>
                <a:srgbClr val="414042"/>
              </a:solidFill>
              <a:latin typeface="Arial" panose="020B0604020202020204" pitchFamily="34" charset="0"/>
              <a:cs typeface="Aharoni" panose="02010803020104030203"/>
            </a:endParaRPr>
          </a:p>
          <a:p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7"/>
              </a:rPr>
              <a:t>Unit 43: Describing an element </a:t>
            </a:r>
            <a:b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7"/>
              </a:rPr>
            </a:br>
            <a:endParaRPr lang="en-US" u="sng" dirty="0">
              <a:solidFill>
                <a:srgbClr val="414042"/>
              </a:solidFill>
              <a:latin typeface="Arial" panose="020B0604020202020204" pitchFamily="34" charset="0"/>
              <a:cs typeface="Aharoni" panose="02010803020104030203"/>
            </a:endParaRPr>
          </a:p>
          <a:p>
            <a:r>
              <a:rPr lang="en-US" u="sng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8"/>
              </a:rPr>
              <a:t>Unit 44: Workshop on preparing nominations: concluding session</a:t>
            </a:r>
            <a:r>
              <a:rPr lang="en-US" dirty="0">
                <a:solidFill>
                  <a:srgbClr val="214A87"/>
                </a:solidFill>
                <a:latin typeface="Arial" panose="020B0604020202020204" pitchFamily="34" charset="0"/>
                <a:cs typeface="Aharoni" panose="02010803020104030203"/>
                <a:hlinkClick r:id="rId8"/>
              </a:rPr>
              <a:t> </a:t>
            </a:r>
            <a:endParaRPr lang="en-US" b="0" i="0" dirty="0">
              <a:solidFill>
                <a:srgbClr val="414042"/>
              </a:solidFill>
              <a:effectLst/>
              <a:latin typeface="Arial" panose="020B0604020202020204" pitchFamily="34" charset="0"/>
              <a:cs typeface="Aharoni" panose="02010803020104030203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98759" y="4999649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39" y="5523490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2994" y="438587"/>
            <a:ext cx="741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8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… in a unit</a:t>
            </a:r>
            <a:endParaRPr lang="fr-FR" sz="48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351830" y="5639605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5770179" y="1541417"/>
            <a:ext cx="6006662" cy="4635546"/>
          </a:xfrm>
        </p:spPr>
        <p:txBody>
          <a:bodyPr>
            <a:normAutofit/>
          </a:bodyPr>
          <a:lstStyle/>
          <a:p>
            <a:pPr marL="0" indent="0" algn="r">
              <a:spcAft>
                <a:spcPts val="1200"/>
              </a:spcAft>
              <a:buNone/>
            </a:pPr>
            <a:r>
              <a:rPr lang="en-US" sz="3600" dirty="0">
                <a:latin typeface="Franklin Gothic Demi" panose="020B0703020102020204" pitchFamily="34" charset="0"/>
                <a:cs typeface="Aharoni" panose="02010803020104030203" pitchFamily="2" charset="-79"/>
              </a:rPr>
              <a:t>Facilitator’s notes</a:t>
            </a:r>
          </a:p>
          <a:p>
            <a:pPr marL="0" indent="0" algn="r">
              <a:spcAft>
                <a:spcPts val="1200"/>
              </a:spcAft>
              <a:buNone/>
            </a:pPr>
            <a:r>
              <a:rPr lang="en-US" sz="3600" dirty="0">
                <a:latin typeface="Franklin Gothic Demi" panose="020B0703020102020204" pitchFamily="34" charset="0"/>
                <a:cs typeface="Aharoni" panose="02010803020104030203" pitchFamily="2" charset="-79"/>
              </a:rPr>
              <a:t>Participant’s text</a:t>
            </a:r>
          </a:p>
          <a:p>
            <a:pPr marL="0" indent="0" algn="r">
              <a:spcAft>
                <a:spcPts val="1200"/>
              </a:spcAft>
              <a:buNone/>
            </a:pPr>
            <a:r>
              <a:rPr lang="en-US" sz="3600" dirty="0">
                <a:latin typeface="Franklin Gothic Demi" panose="020B0703020102020204" pitchFamily="34" charset="0"/>
                <a:cs typeface="Aharoni" panose="02010803020104030203" pitchFamily="2" charset="-79"/>
              </a:rPr>
              <a:t>Hand-out</a:t>
            </a:r>
          </a:p>
          <a:p>
            <a:pPr marL="0" indent="0" algn="r">
              <a:spcAft>
                <a:spcPts val="1200"/>
              </a:spcAft>
              <a:buNone/>
            </a:pPr>
            <a:r>
              <a:rPr lang="en-US" sz="3600" dirty="0">
                <a:latin typeface="Franklin Gothic Demi" panose="020B0703020102020204" pitchFamily="34" charset="0"/>
                <a:cs typeface="Aharoni" panose="02010803020104030203" pitchFamily="2" charset="-79"/>
              </a:rPr>
              <a:t>PowerPoint Presentation</a:t>
            </a:r>
          </a:p>
          <a:p>
            <a:pPr marL="0" indent="0" algn="r">
              <a:spcAft>
                <a:spcPts val="1200"/>
              </a:spcAft>
              <a:buNone/>
            </a:pPr>
            <a:r>
              <a:rPr lang="en-US" sz="3600" dirty="0">
                <a:latin typeface="Franklin Gothic Demi" panose="020B0703020102020204" pitchFamily="34" charset="0"/>
                <a:cs typeface="Aharoni" panose="02010803020104030203" pitchFamily="2" charset="-79"/>
              </a:rPr>
              <a:t>Case Studies</a:t>
            </a:r>
          </a:p>
          <a:p>
            <a:endParaRPr lang="fr-FR" dirty="0">
              <a:latin typeface="Franklin Gothic Demi" panose="020B07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201168"/>
            <a:ext cx="4315968" cy="640080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02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14" y="508452"/>
            <a:ext cx="6498844" cy="60338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WHERE WE ARE AT TODAY</a:t>
            </a:r>
            <a:r>
              <a:rPr lang="en-US" sz="6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3200" b="1" dirty="0" smtClean="0">
              <a:solidFill>
                <a:srgbClr val="00CC66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spcBef>
                <a:spcPts val="0"/>
              </a:spcBef>
              <a:spcAft>
                <a:spcPts val="1200"/>
              </a:spcAft>
              <a:buNone/>
            </a:pPr>
            <a:endParaRPr lang="en-US" sz="800" b="1" dirty="0" smtClean="0">
              <a:solidFill>
                <a:srgbClr val="00CC66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55</a:t>
            </a:r>
            <a:r>
              <a:rPr lang="en-US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Units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en-US" sz="3200" b="1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8</a:t>
            </a:r>
            <a:r>
              <a:rPr lang="en-US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Key thematic areas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55 </a:t>
            </a:r>
            <a:r>
              <a:rPr lang="en-US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Case studies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5+ </a:t>
            </a:r>
            <a:r>
              <a:rPr lang="en-US" sz="32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Languages </a:t>
            </a:r>
          </a:p>
          <a:p>
            <a:pPr marL="0" indent="0">
              <a:buNone/>
            </a:pPr>
            <a:endParaRPr lang="fr-FR" sz="4400" b="1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382115" y="5393644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55" y="5515957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404" y="631080"/>
            <a:ext cx="9913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Tools for facilitators</a:t>
            </a:r>
            <a:endParaRPr lang="fr-FR" sz="44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4819" y="580352"/>
            <a:ext cx="1278408" cy="78425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3388">
            <a:off x="779785" y="2454968"/>
            <a:ext cx="5571212" cy="4003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0992">
            <a:off x="-166420" y="3708684"/>
            <a:ext cx="4049947" cy="3477046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0589">
            <a:off x="7681255" y="2831810"/>
            <a:ext cx="5412318" cy="3854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3640">
            <a:off x="5488082" y="3910913"/>
            <a:ext cx="3974892" cy="3383902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234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77891" cy="1325563"/>
          </a:xfrm>
        </p:spPr>
        <p:txBody>
          <a:bodyPr/>
          <a:lstStyle/>
          <a:p>
            <a:r>
              <a:rPr lang="en-US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Materials repository</a:t>
            </a:r>
            <a:endParaRPr lang="fr-FR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4377756"/>
            <a:ext cx="6806609" cy="778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cap="all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  <a:hlinkClick r:id="rId2"/>
              </a:rPr>
              <a:t>Visit the Materials repository</a:t>
            </a:r>
            <a:endParaRPr lang="fr-FR" sz="3200" cap="all" dirty="0">
              <a:solidFill>
                <a:srgbClr val="00CC66"/>
              </a:solidFill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90688"/>
            <a:ext cx="71876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Login with username and password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Access for general public 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Updated regularly (English master)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452" y="893533"/>
            <a:ext cx="3547076" cy="5015432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3777089" y="4090332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02" y="5516837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59609" y="146799"/>
            <a:ext cx="5380658" cy="1566863"/>
          </a:xfrm>
        </p:spPr>
        <p:txBody>
          <a:bodyPr/>
          <a:lstStyle/>
          <a:p>
            <a:pPr algn="r"/>
            <a:r>
              <a:rPr lang="en-US" cap="all" dirty="0">
                <a:latin typeface="Aharoni" panose="02010803020104030203" pitchFamily="2" charset="-79"/>
                <a:cs typeface="Aharoni" panose="02010803020104030203" pitchFamily="2" charset="-79"/>
              </a:rPr>
              <a:t>Additional materials</a:t>
            </a:r>
            <a:endParaRPr lang="fr-FR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67789" y="1758147"/>
            <a:ext cx="6472478" cy="3724275"/>
          </a:xfrm>
        </p:spPr>
        <p:txBody>
          <a:bodyPr>
            <a:normAutofit fontScale="62500" lnSpcReduction="20000"/>
          </a:bodyPr>
          <a:lstStyle/>
          <a:p>
            <a:pPr marL="0" lvl="1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ICH </a:t>
            </a:r>
            <a:r>
              <a:rPr lang="en-US" altLang="fr-FR" sz="3500" dirty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and </a:t>
            </a:r>
            <a:r>
              <a:rPr lang="en-US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sustainable development                  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brochure + </a:t>
            </a:r>
            <a:r>
              <a:rPr lang="en-US" altLang="fr-FR" sz="3500" dirty="0">
                <a:latin typeface="Franklin Gothic Demi" panose="020B0703020102020204" pitchFamily="34" charset="0"/>
                <a:cs typeface="Aharoni" panose="02010803020104030203" pitchFamily="2" charset="-79"/>
              </a:rPr>
              <a:t>digital exhibition + 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unit</a:t>
            </a:r>
            <a:endParaRPr lang="en-US" altLang="fr-FR" sz="35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500" dirty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ICH and </a:t>
            </a:r>
            <a:r>
              <a:rPr lang="en-US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gender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                                               brochure + units</a:t>
            </a:r>
          </a:p>
          <a:p>
            <a:pPr marL="0" lvl="1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500" dirty="0" smtClean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Policy </a:t>
            </a:r>
            <a:r>
              <a:rPr lang="en-US" altLang="fr-FR" sz="3500" dirty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development                                                                          </a:t>
            </a:r>
            <a:r>
              <a:rPr lang="en-US" altLang="fr-FR" sz="3500" dirty="0">
                <a:latin typeface="Franklin Gothic Demi" panose="020B0703020102020204" pitchFamily="34" charset="0"/>
                <a:cs typeface="Aharoni" panose="02010803020104030203" pitchFamily="2" charset="-79"/>
              </a:rPr>
              <a:t>guidance note + </a:t>
            </a: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unit</a:t>
            </a:r>
            <a:endParaRPr lang="en-US" altLang="fr-FR" sz="35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500" dirty="0">
                <a:latin typeface="Franklin Gothic Demi" panose="020B0703020102020204" pitchFamily="34" charset="0"/>
                <a:cs typeface="Aharoni" panose="02010803020104030203" pitchFamily="2" charset="-79"/>
              </a:rPr>
              <a:t>Aide-mémoire for completing </a:t>
            </a:r>
            <a:r>
              <a:rPr lang="en-US" altLang="fr-FR" sz="3500" dirty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nomination files </a:t>
            </a:r>
          </a:p>
          <a:p>
            <a:pPr marL="0" lvl="1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500" dirty="0">
                <a:latin typeface="Franklin Gothic Demi" panose="020B0703020102020204" pitchFamily="34" charset="0"/>
                <a:cs typeface="Aharoni" panose="02010803020104030203" pitchFamily="2" charset="-79"/>
              </a:rPr>
              <a:t>Guidelines for elaborating requests for </a:t>
            </a:r>
            <a:r>
              <a:rPr lang="en-US" altLang="fr-FR" sz="3500" dirty="0">
                <a:solidFill>
                  <a:srgbClr val="00CC66"/>
                </a:solidFill>
                <a:latin typeface="Franklin Gothic Demi" panose="020B0703020102020204" pitchFamily="34" charset="0"/>
                <a:cs typeface="Aharoni" panose="02010803020104030203" pitchFamily="2" charset="-79"/>
              </a:rPr>
              <a:t>international assistance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543989" y="5482422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859" y="5746363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5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8145" y="1652204"/>
            <a:ext cx="4490545" cy="3786899"/>
          </a:xfrm>
        </p:spPr>
        <p:txBody>
          <a:bodyPr/>
          <a:lstStyle/>
          <a:p>
            <a:r>
              <a:rPr lang="en-US" dirty="0" smtClean="0"/>
              <a:t>Recent materials: Policy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829" t="11176" r="18335" b="14320"/>
          <a:stretch/>
        </p:blipFill>
        <p:spPr>
          <a:xfrm>
            <a:off x="3614057" y="751"/>
            <a:ext cx="8588829" cy="6857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8320"/>
            <a:ext cx="3416324" cy="3239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46002" cy="34164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420960"/>
            <a:ext cx="8049126" cy="599089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2697144" y="563158"/>
            <a:ext cx="7260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Other tools for facilitators </a:t>
            </a:r>
            <a:endParaRPr lang="fr-FR" sz="4400" b="1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697144" y="1630529"/>
            <a:ext cx="6924970" cy="3882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altLang="fr-FR" sz="128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Unit 10 (part of IMP) and Unit 55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altLang="fr-FR" sz="128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13 case studies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altLang="fr-FR" sz="128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Materials for 3 to 5 day workshop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altLang="fr-FR" sz="128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Can combine with other themes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  <a:defRPr/>
            </a:pPr>
            <a:r>
              <a:rPr lang="en-US" altLang="fr-FR" sz="128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English, French and Spanish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endParaRPr lang="en-US" altLang="fr-FR" dirty="0" smtClean="0">
              <a:latin typeface="Georgia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endParaRPr lang="en-US" altLang="fr-FR" dirty="0" smtClean="0">
              <a:latin typeface="Georgia" pitchFamily="18" charset="0"/>
            </a:endParaRP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  <a:defRPr/>
            </a:pPr>
            <a:endParaRPr lang="en-US" altLang="fr-FR" dirty="0" smtClean="0">
              <a:latin typeface="Georg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050608" y="5582248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81000"/>
            <a:ext cx="12202886" cy="762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86" y="-393591"/>
            <a:ext cx="12202886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022" y="2526632"/>
            <a:ext cx="12200022" cy="152801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653249" y="2736639"/>
            <a:ext cx="10885503" cy="110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Curriculum - </a:t>
            </a:r>
            <a:r>
              <a:rPr lang="en-US" sz="6600" cap="all" dirty="0">
                <a:latin typeface="Aharoni" panose="02010803020104030203" pitchFamily="2" charset="-79"/>
                <a:cs typeface="Aharoni" panose="02010803020104030203" pitchFamily="2" charset="-79"/>
              </a:rPr>
              <a:t>pedagogy</a:t>
            </a:r>
            <a:endParaRPr lang="fr-FR" sz="88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3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0903"/>
          </a:xfrm>
        </p:spPr>
        <p:txBody>
          <a:bodyPr/>
          <a:lstStyle/>
          <a:p>
            <a:r>
              <a:rPr lang="en-US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pedagogy</a:t>
            </a:r>
            <a:endParaRPr lang="fr-FR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922412"/>
            <a:ext cx="7584831" cy="4333985"/>
          </a:xfrm>
        </p:spPr>
        <p:txBody>
          <a:bodyPr>
            <a:normAutofit/>
          </a:bodyPr>
          <a:lstStyle/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Tailor made for each group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Mixing theory and practice 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Hands-on experience (field work)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5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Interactive methods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endParaRPr lang="en-US" altLang="fr-FR" sz="35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altLang="fr-FR" dirty="0" smtClean="0">
              <a:latin typeface="Georgia" panose="02040502050405020303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76842" y="5897857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8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022" y="2526632"/>
            <a:ext cx="12200022" cy="152801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905988" y="2237245"/>
            <a:ext cx="8855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cap="all" dirty="0" smtClean="0">
                <a:solidFill>
                  <a:srgbClr val="0066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</a:t>
            </a:r>
            <a:r>
              <a:rPr lang="en-US" sz="8800" cap="all" dirty="0" smtClean="0">
                <a:solidFill>
                  <a:srgbClr val="0066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fr-FR" sz="8800" cap="all" dirty="0">
              <a:solidFill>
                <a:srgbClr val="00666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023" y="2648839"/>
            <a:ext cx="1516207" cy="93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022" y="2526632"/>
            <a:ext cx="12200022" cy="152801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653249" y="2736639"/>
            <a:ext cx="10885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role of facilitator</a:t>
            </a:r>
            <a:endParaRPr lang="fr-FR" sz="88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877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8145" y="1652204"/>
            <a:ext cx="4490545" cy="3786899"/>
          </a:xfrm>
        </p:spPr>
        <p:txBody>
          <a:bodyPr/>
          <a:lstStyle/>
          <a:p>
            <a:r>
              <a:rPr lang="en-US" dirty="0" smtClean="0"/>
              <a:t>Recent materials: Policy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286000" y="420960"/>
            <a:ext cx="8049126" cy="599089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2697144" y="563158"/>
            <a:ext cx="726077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Sharing experiences from facilitating </a:t>
            </a:r>
            <a:r>
              <a:rPr lang="en-US" sz="4400" b="1" cap="all" dirty="0">
                <a:latin typeface="Aharoni" panose="02010803020104030203" pitchFamily="2" charset="-79"/>
                <a:cs typeface="Aharoni" panose="02010803020104030203" pitchFamily="2" charset="-79"/>
              </a:rPr>
              <a:t>w</a:t>
            </a:r>
            <a:r>
              <a:rPr lang="en-US" sz="4400" b="1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orkshops </a:t>
            </a:r>
          </a:p>
          <a:p>
            <a:pPr algn="ctr"/>
            <a:endParaRPr lang="en-US" sz="4400" b="1" cap="all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lnSpc>
                <a:spcPct val="150000"/>
              </a:lnSpc>
            </a:pPr>
            <a:r>
              <a:rPr lang="en-US" sz="4400" b="1" cap="all" dirty="0" smtClean="0">
                <a:solidFill>
                  <a:srgbClr val="00CC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SABIRA SOLTONGELDIEVA</a:t>
            </a:r>
          </a:p>
          <a:p>
            <a:pPr algn="ctr">
              <a:lnSpc>
                <a:spcPct val="150000"/>
              </a:lnSpc>
            </a:pPr>
            <a:r>
              <a:rPr lang="en-US" sz="4400" b="1" cap="all" dirty="0" smtClean="0">
                <a:solidFill>
                  <a:srgbClr val="00CC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ILYA </a:t>
            </a:r>
            <a:r>
              <a:rPr lang="en-US" sz="4400" b="1" cap="all" dirty="0" err="1" smtClean="0">
                <a:solidFill>
                  <a:srgbClr val="00CC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fetysov</a:t>
            </a:r>
            <a:r>
              <a:rPr lang="en-US" sz="4400" b="1" cap="all" dirty="0" smtClean="0">
                <a:solidFill>
                  <a:srgbClr val="00CC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/>
            <a:endParaRPr lang="en-US" sz="44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400" b="1" cap="all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4400" b="1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b="1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fr-FR" sz="4400" b="1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697144" y="1630529"/>
            <a:ext cx="6924970" cy="3882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endParaRPr lang="en-US" altLang="fr-FR" dirty="0" smtClean="0">
              <a:latin typeface="Georgia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  <a:defRPr/>
            </a:pPr>
            <a:endParaRPr lang="en-US" altLang="fr-FR" dirty="0" smtClean="0">
              <a:latin typeface="Georgia" pitchFamily="18" charset="0"/>
            </a:endParaRP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  <a:defRPr/>
            </a:pPr>
            <a:endParaRPr lang="en-US" altLang="fr-FR" dirty="0" smtClean="0">
              <a:latin typeface="Georg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687976" y="5439103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4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673224"/>
            <a:ext cx="7334250" cy="472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Know about ICH and the Convention</a:t>
            </a:r>
          </a:p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Good active listener</a:t>
            </a:r>
          </a:p>
          <a:p>
            <a:pPr marL="0" indent="0">
              <a:buNone/>
            </a:pPr>
            <a:r>
              <a:rPr lang="en-US" sz="3200" dirty="0">
                <a:latin typeface="Franklin Gothic Demi" panose="020B0703020102020204" pitchFamily="34" charset="0"/>
                <a:cs typeface="Aharoni" panose="02010803020104030203" pitchFamily="2" charset="-79"/>
              </a:rPr>
              <a:t>Good </a:t>
            </a: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communicator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3200" dirty="0">
                <a:latin typeface="Franklin Gothic Demi" panose="020B0703020102020204" pitchFamily="34" charset="0"/>
                <a:cs typeface="Aharoni" panose="02010803020104030203" pitchFamily="2" charset="-79"/>
              </a:rPr>
              <a:t>Able to create an inclusive environment</a:t>
            </a:r>
          </a:p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Analytical </a:t>
            </a:r>
          </a:p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Factual and non-judgmental</a:t>
            </a:r>
          </a:p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Diplomatic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164306"/>
            <a:ext cx="8089900" cy="1508919"/>
          </a:xfrm>
        </p:spPr>
        <p:txBody>
          <a:bodyPr>
            <a:normAutofit/>
          </a:bodyPr>
          <a:lstStyle/>
          <a:p>
            <a:r>
              <a:rPr lang="en-US" sz="40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facilitator’s skills and competencies</a:t>
            </a:r>
            <a:endParaRPr lang="ru-RU" sz="40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1769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650" y="1837530"/>
            <a:ext cx="6889750" cy="4791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Knowing the audience</a:t>
            </a:r>
          </a:p>
          <a:p>
            <a:pPr marL="0" indent="0">
              <a:buNone/>
            </a:pPr>
            <a:r>
              <a:rPr lang="en-US" sz="3200" dirty="0">
                <a:latin typeface="Franklin Gothic Demi" panose="020B0703020102020204" pitchFamily="34" charset="0"/>
                <a:cs typeface="Aharoni" panose="02010803020104030203" pitchFamily="2" charset="-79"/>
              </a:rPr>
              <a:t>Having </a:t>
            </a: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sense </a:t>
            </a:r>
            <a:r>
              <a:rPr lang="en-US" sz="3200" dirty="0">
                <a:latin typeface="Franklin Gothic Demi" panose="020B0703020102020204" pitchFamily="34" charset="0"/>
                <a:cs typeface="Aharoni" panose="02010803020104030203" pitchFamily="2" charset="-79"/>
              </a:rPr>
              <a:t>of humor </a:t>
            </a:r>
          </a:p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Having </a:t>
            </a:r>
            <a:r>
              <a:rPr lang="en-US" sz="3200" dirty="0">
                <a:latin typeface="Franklin Gothic Demi" panose="020B0703020102020204" pitchFamily="34" charset="0"/>
                <a:cs typeface="Aharoni" panose="02010803020104030203" pitchFamily="2" charset="-79"/>
              </a:rPr>
              <a:t>sense of timing</a:t>
            </a:r>
          </a:p>
          <a:p>
            <a:pPr marL="0" indent="0">
              <a:buNone/>
            </a:pPr>
            <a:r>
              <a:rPr lang="en-US" sz="3200" dirty="0">
                <a:latin typeface="Franklin Gothic Demi" panose="020B0703020102020204" pitchFamily="34" charset="0"/>
                <a:cs typeface="Aharoni" panose="02010803020104030203" pitchFamily="2" charset="-79"/>
              </a:rPr>
              <a:t>Creative </a:t>
            </a:r>
          </a:p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Flexible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Neutral (without a personal agenda)</a:t>
            </a:r>
          </a:p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Diplomat</a:t>
            </a:r>
          </a:p>
          <a:p>
            <a:pPr marL="0" indent="0">
              <a:buNone/>
            </a:pPr>
            <a:r>
              <a:rPr lang="en-US" sz="3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…other?</a:t>
            </a: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32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650" y="164306"/>
            <a:ext cx="7829550" cy="1508919"/>
          </a:xfrm>
        </p:spPr>
        <p:txBody>
          <a:bodyPr>
            <a:normAutofit/>
          </a:bodyPr>
          <a:lstStyle/>
          <a:p>
            <a:r>
              <a:rPr lang="en-US" sz="4000" cap="all" smtClean="0">
                <a:latin typeface="Aharoni" panose="02010803020104030203" pitchFamily="2" charset="-79"/>
                <a:cs typeface="Aharoni" panose="02010803020104030203" pitchFamily="2" charset="-79"/>
              </a:rPr>
              <a:t>facilitator’s </a:t>
            </a:r>
            <a:r>
              <a:rPr lang="en-US" sz="40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skills and competencies</a:t>
            </a:r>
            <a:endParaRPr lang="ru-RU" sz="40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8490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022" y="2526632"/>
            <a:ext cx="12200022" cy="152801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653249" y="2736639"/>
            <a:ext cx="10885503" cy="110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Curriculum - Contents</a:t>
            </a:r>
            <a:endParaRPr lang="fr-FR" sz="8800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562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77158"/>
            <a:ext cx="6817891" cy="842450"/>
          </a:xfrm>
        </p:spPr>
        <p:txBody>
          <a:bodyPr>
            <a:normAutofit fontScale="90000"/>
          </a:bodyPr>
          <a:lstStyle/>
          <a:p>
            <a:pPr algn="r"/>
            <a:r>
              <a:rPr lang="en-US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Initial workshop packages</a:t>
            </a:r>
            <a:endParaRPr lang="fr-FR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16436" y="1603281"/>
            <a:ext cx="6930655" cy="3324847"/>
          </a:xfrm>
        </p:spPr>
        <p:txBody>
          <a:bodyPr>
            <a:noAutofit/>
          </a:bodyPr>
          <a:lstStyle/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Ratification (RAT)</a:t>
            </a:r>
          </a:p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Implementation (IMP)</a:t>
            </a:r>
          </a:p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Inventorying (INV)</a:t>
            </a:r>
          </a:p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Nominations (NOM)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562573" y="5132876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683" y="5516551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77158"/>
            <a:ext cx="6817891" cy="842450"/>
          </a:xfrm>
        </p:spPr>
        <p:txBody>
          <a:bodyPr>
            <a:normAutofit/>
          </a:bodyPr>
          <a:lstStyle/>
          <a:p>
            <a:pPr algn="r"/>
            <a:r>
              <a:rPr lang="en-US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SINCE then…</a:t>
            </a:r>
            <a:endParaRPr lang="fr-FR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16436" y="1390649"/>
            <a:ext cx="6930655" cy="3537479"/>
          </a:xfrm>
        </p:spPr>
        <p:txBody>
          <a:bodyPr>
            <a:noAutofit/>
          </a:bodyPr>
          <a:lstStyle/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Developing safeguarding plans (SAFE)</a:t>
            </a:r>
          </a:p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Policy development (POL)</a:t>
            </a:r>
          </a:p>
          <a:p>
            <a:pPr marL="0" lvl="1" indent="0" algn="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International Assistance (IA)</a:t>
            </a:r>
          </a:p>
          <a:p>
            <a:pPr marL="0" lvl="1" indent="0" algn="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1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en-US" altLang="fr-FR" sz="3100" dirty="0">
                <a:latin typeface="Franklin Gothic Demi" panose="020B0703020102020204" pitchFamily="34" charset="0"/>
                <a:cs typeface="Aharoni" panose="02010803020104030203" pitchFamily="2" charset="-79"/>
              </a:rPr>
              <a:t>Gender</a:t>
            </a:r>
          </a:p>
          <a:p>
            <a:pPr marL="0" lvl="1" indent="0" algn="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altLang="fr-FR" sz="3100" dirty="0">
                <a:latin typeface="Franklin Gothic Demi" panose="020B0703020102020204" pitchFamily="34" charset="0"/>
                <a:cs typeface="Aharoni" panose="02010803020104030203" pitchFamily="2" charset="-79"/>
              </a:rPr>
              <a:t>Sustainable development (SD)</a:t>
            </a:r>
          </a:p>
          <a:p>
            <a:pPr marL="0" lvl="1" indent="0" algn="r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endParaRPr lang="en-US" altLang="fr-FR" sz="31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lvl="1" indent="0" algn="r" eaLnBrk="1" hangingPunct="1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None/>
            </a:pPr>
            <a:endParaRPr lang="en-US" altLang="fr-FR" sz="31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562573" y="5132876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683" y="5516551"/>
            <a:ext cx="127840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5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2994" y="438587"/>
            <a:ext cx="7829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cap="all" dirty="0">
                <a:latin typeface="Aharoni" panose="02010803020104030203" pitchFamily="2" charset="-79"/>
                <a:cs typeface="Aharoni" panose="02010803020104030203" pitchFamily="2" charset="-79"/>
              </a:rPr>
              <a:t>New </a:t>
            </a:r>
            <a:r>
              <a:rPr lang="fr-FR" sz="4800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packaging - unit </a:t>
            </a:r>
            <a:r>
              <a:rPr lang="fr-FR" sz="4800" cap="all" dirty="0">
                <a:latin typeface="Aharoni" panose="02010803020104030203" pitchFamily="2" charset="-79"/>
                <a:cs typeface="Aharoni" panose="02010803020104030203" pitchFamily="2" charset="-79"/>
              </a:rPr>
              <a:t>system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351830" y="5639605"/>
            <a:ext cx="1284518" cy="0"/>
          </a:xfrm>
          <a:prstGeom prst="line">
            <a:avLst/>
          </a:prstGeom>
          <a:ln w="15240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5770179" y="1541417"/>
            <a:ext cx="6006662" cy="4635546"/>
          </a:xfrm>
        </p:spPr>
        <p:txBody>
          <a:bodyPr>
            <a:norm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Franklin Gothic Demi" panose="020B0703020102020204" pitchFamily="34" charset="0"/>
              </a:rPr>
              <a:t>More user-friendly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Franklin Gothic Demi" panose="020B0703020102020204" pitchFamily="34" charset="0"/>
              </a:rPr>
              <a:t>More </a:t>
            </a:r>
            <a:r>
              <a:rPr lang="en-US" sz="3600" dirty="0" smtClean="0">
                <a:latin typeface="Franklin Gothic Demi" panose="020B0703020102020204" pitchFamily="34" charset="0"/>
              </a:rPr>
              <a:t>flexible  </a:t>
            </a:r>
            <a:endParaRPr lang="en-US" sz="3600" dirty="0">
              <a:latin typeface="Franklin Gothic Demi" panose="020B07030201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en-US" sz="3600" dirty="0" smtClean="0">
                <a:latin typeface="Franklin Gothic Demi" panose="020B0703020102020204" pitchFamily="34" charset="0"/>
              </a:rPr>
              <a:t>Easier to adapt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Franklin Gothic Demi" panose="020B0703020102020204" pitchFamily="34" charset="0"/>
              </a:rPr>
              <a:t>Easier </a:t>
            </a:r>
            <a:r>
              <a:rPr lang="en-US" sz="3600" dirty="0" smtClean="0">
                <a:latin typeface="Franklin Gothic Demi" panose="020B0703020102020204" pitchFamily="34" charset="0"/>
              </a:rPr>
              <a:t>to update</a:t>
            </a:r>
            <a:endParaRPr lang="en-US" sz="3600" dirty="0">
              <a:latin typeface="Franklin Gothic Demi" panose="020B0703020102020204" pitchFamily="34" charset="0"/>
            </a:endParaRPr>
          </a:p>
          <a:p>
            <a:endParaRPr lang="fr-FR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2632</TotalTime>
  <Words>392</Words>
  <Application>Microsoft Office PowerPoint</Application>
  <PresentationFormat>Widescreen</PresentationFormat>
  <Paragraphs>117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flama-book</vt:lpstr>
      <vt:lpstr>Aharoni</vt:lpstr>
      <vt:lpstr>Arial</vt:lpstr>
      <vt:lpstr>Calibri</vt:lpstr>
      <vt:lpstr>Calibri Light</vt:lpstr>
      <vt:lpstr>Franklin Gothic Demi</vt:lpstr>
      <vt:lpstr>Georgia</vt:lpstr>
      <vt:lpstr>Office Theme</vt:lpstr>
      <vt:lpstr>CAPACITY-Building CURRICULUM </vt:lpstr>
      <vt:lpstr>PowerPoint Presentation</vt:lpstr>
      <vt:lpstr>PowerPoint Presentation</vt:lpstr>
      <vt:lpstr>facilitator’s skills and competencies</vt:lpstr>
      <vt:lpstr>facilitator’s skills and competencies</vt:lpstr>
      <vt:lpstr>PowerPoint Presentation</vt:lpstr>
      <vt:lpstr>Initial workshop packages</vt:lpstr>
      <vt:lpstr>SINCE then…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Materials repository</vt:lpstr>
      <vt:lpstr>Additional materials</vt:lpstr>
      <vt:lpstr>PowerPoint Presentation</vt:lpstr>
      <vt:lpstr>PowerPoint Presentation</vt:lpstr>
      <vt:lpstr>pedagogy</vt:lpstr>
      <vt:lpstr>PowerPoint Presentation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 materials</dc:title>
  <dc:creator>Cunningham, Ashley Elizabeth</dc:creator>
  <cp:lastModifiedBy>Samadov, Rasul</cp:lastModifiedBy>
  <cp:revision>137</cp:revision>
  <dcterms:created xsi:type="dcterms:W3CDTF">2017-01-31T17:16:26Z</dcterms:created>
  <dcterms:modified xsi:type="dcterms:W3CDTF">2017-07-12T08:44:35Z</dcterms:modified>
</cp:coreProperties>
</file>