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94" r:id="rId2"/>
    <p:sldId id="274" r:id="rId3"/>
    <p:sldId id="284" r:id="rId4"/>
    <p:sldId id="285" r:id="rId5"/>
    <p:sldId id="286" r:id="rId6"/>
    <p:sldId id="289" r:id="rId7"/>
    <p:sldId id="290" r:id="rId8"/>
    <p:sldId id="291" r:id="rId9"/>
    <p:sldId id="292" r:id="rId10"/>
    <p:sldId id="293" r:id="rId11"/>
    <p:sldId id="287" r:id="rId12"/>
    <p:sldId id="288" r:id="rId13"/>
  </p:sldIdLst>
  <p:sldSz cx="9144000" cy="6858000" type="screen4x3"/>
  <p:notesSz cx="9926638" cy="6797675"/>
  <p:defaultTextStyle>
    <a:defPPr>
      <a:defRPr lang="fr-FR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0A91AF6-281E-47FB-A9EC-1086AA913F85}">
          <p14:sldIdLst>
            <p14:sldId id="294"/>
            <p14:sldId id="274"/>
            <p14:sldId id="284"/>
            <p14:sldId id="285"/>
            <p14:sldId id="286"/>
            <p14:sldId id="289"/>
            <p14:sldId id="290"/>
            <p14:sldId id="291"/>
            <p14:sldId id="292"/>
            <p14:sldId id="293"/>
            <p14:sldId id="287"/>
            <p14:sldId id="288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715">
          <p15:clr>
            <a:srgbClr val="A4A3A4"/>
          </p15:clr>
        </p15:guide>
        <p15:guide id="2" orient="horz" pos="1200">
          <p15:clr>
            <a:srgbClr val="A4A3A4"/>
          </p15:clr>
        </p15:guide>
        <p15:guide id="3" orient="horz" pos="2160">
          <p15:clr>
            <a:srgbClr val="A4A3A4"/>
          </p15:clr>
        </p15:guide>
        <p15:guide id="4" pos="1437">
          <p15:clr>
            <a:srgbClr val="A4A3A4"/>
          </p15:clr>
        </p15:guide>
        <p15:guide id="5" pos="2419">
          <p15:clr>
            <a:srgbClr val="A4A3A4"/>
          </p15:clr>
        </p15:guide>
        <p15:guide id="6" pos="5515">
          <p15:clr>
            <a:srgbClr val="A4A3A4"/>
          </p15:clr>
        </p15:guide>
        <p15:guide id="7" pos="1310">
          <p15:clr>
            <a:srgbClr val="A4A3A4"/>
          </p15:clr>
        </p15:guide>
        <p15:guide id="8" pos="25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610" autoAdjust="0"/>
  </p:normalViewPr>
  <p:slideViewPr>
    <p:cSldViewPr snapToGrid="0" snapToObjects="1">
      <p:cViewPr varScale="1">
        <p:scale>
          <a:sx n="130" d="100"/>
          <a:sy n="130" d="100"/>
        </p:scale>
        <p:origin x="-1024" y="-112"/>
      </p:cViewPr>
      <p:guideLst>
        <p:guide orient="horz" pos="715"/>
        <p:guide orient="horz" pos="1200"/>
        <p:guide orient="horz" pos="2160"/>
        <p:guide pos="1437"/>
        <p:guide pos="2419"/>
        <p:guide pos="5515"/>
        <p:guide pos="1310"/>
        <p:guide pos="25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5622798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E41932C-B0FB-44F0-AE63-0F13C1DB7FBB}" type="datetimeFigureOut">
              <a:rPr lang="fr-FR"/>
              <a:pPr>
                <a:defRPr/>
              </a:pPr>
              <a:t>22/06/17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A249922-C172-4B53-A98D-2E6A2E2E377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539399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622798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2AEA13A-E49E-4865-8B68-6A63B27080FE}" type="datetimeFigureOut">
              <a:rPr lang="fr-FR"/>
              <a:pPr>
                <a:defRPr/>
              </a:pPr>
              <a:t>22/06/17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622798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0496133-EFDB-40B1-8E2F-848BD9137FC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008057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6477000" cy="6862763"/>
          </a:xfrm>
          <a:prstGeom prst="rect">
            <a:avLst/>
          </a:prstGeom>
          <a:solidFill>
            <a:srgbClr val="00D2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10B"/>
              </a:solidFill>
            </a:endParaRPr>
          </a:p>
        </p:txBody>
      </p:sp>
      <p:pic>
        <p:nvPicPr>
          <p:cNvPr id="6" name="Picture 7" descr="logos_partners_noir.ps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16605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9"/>
          <p:cNvCxnSpPr/>
          <p:nvPr userDrawn="1"/>
        </p:nvCxnSpPr>
        <p:spPr>
          <a:xfrm>
            <a:off x="381000" y="1371600"/>
            <a:ext cx="5715000" cy="1588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81000" y="1692000"/>
            <a:ext cx="5715000" cy="1169551"/>
          </a:xfrm>
        </p:spPr>
        <p:txBody>
          <a:bodyPr/>
          <a:lstStyle>
            <a:lvl1pPr algn="l">
              <a:defRPr sz="3800" b="1"/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81000" y="4212000"/>
            <a:ext cx="5715000" cy="166527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9" name="Espace réservé pour une image  10"/>
          <p:cNvSpPr>
            <a:spLocks noGrp="1"/>
          </p:cNvSpPr>
          <p:nvPr>
            <p:ph type="pic" sz="quarter" idx="10"/>
          </p:nvPr>
        </p:nvSpPr>
        <p:spPr>
          <a:xfrm>
            <a:off x="6476400" y="0"/>
            <a:ext cx="2667600" cy="6858000"/>
          </a:xfrm>
        </p:spPr>
        <p:txBody>
          <a:bodyPr rtlCol="0"/>
          <a:lstStyle/>
          <a:p>
            <a:pPr lvl="0"/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882258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© All Rights Reserved: UNESCO/ ICH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83966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8"/>
          <p:cNvCxnSpPr/>
          <p:nvPr userDrawn="1"/>
        </p:nvCxnSpPr>
        <p:spPr>
          <a:xfrm>
            <a:off x="2286000" y="228600"/>
            <a:ext cx="6477000" cy="1588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13"/>
          <p:cNvCxnSpPr/>
          <p:nvPr userDrawn="1"/>
        </p:nvCxnSpPr>
        <p:spPr>
          <a:xfrm flipV="1">
            <a:off x="406400" y="228600"/>
            <a:ext cx="1676400" cy="0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5998" y="375262"/>
            <a:ext cx="6476999" cy="1846659"/>
          </a:xfrm>
        </p:spPr>
        <p:txBody>
          <a:bodyPr/>
          <a:lstStyle>
            <a:lvl1pPr algn="l">
              <a:defRPr sz="6000" b="1" cap="none"/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282824" y="2427807"/>
            <a:ext cx="6480173" cy="1118255"/>
          </a:xfrm>
        </p:spPr>
        <p:txBody>
          <a:bodyPr/>
          <a:lstStyle>
            <a:lvl1pPr marL="0" indent="0">
              <a:buNone/>
              <a:defRPr sz="4000" b="0">
                <a:solidFill>
                  <a:srgbClr val="0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6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 sz="6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fr-FR"/>
              <a:t>© All Rights Reserved: UNESCO/ ICH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56493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600000" y="1836000"/>
            <a:ext cx="5162998" cy="4217600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4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9" name="Espace réservé pour une image  8"/>
          <p:cNvSpPr>
            <a:spLocks noGrp="1"/>
          </p:cNvSpPr>
          <p:nvPr>
            <p:ph type="pic" sz="quarter" idx="10"/>
          </p:nvPr>
        </p:nvSpPr>
        <p:spPr>
          <a:xfrm>
            <a:off x="416560" y="1908000"/>
            <a:ext cx="2880000" cy="3672206"/>
          </a:xfrm>
        </p:spPr>
        <p:txBody>
          <a:bodyPr rtlCol="0"/>
          <a:lstStyle/>
          <a:p>
            <a:pPr lvl="0"/>
            <a:endParaRPr lang="fr-FR" noProof="0" dirty="0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1"/>
          </p:nvPr>
        </p:nvSpPr>
        <p:spPr>
          <a:xfrm>
            <a:off x="416560" y="5647094"/>
            <a:ext cx="2879725" cy="234000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800" b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80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80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80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80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6" name="Espace réservé du pied de page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© All Rights Reserved: UNESCO/ ICH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38364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11" name="Espace réservé pour une image  10"/>
          <p:cNvSpPr>
            <a:spLocks noGrp="1"/>
          </p:cNvSpPr>
          <p:nvPr>
            <p:ph type="pic" sz="quarter" idx="10"/>
          </p:nvPr>
        </p:nvSpPr>
        <p:spPr>
          <a:xfrm>
            <a:off x="2282825" y="1908001"/>
            <a:ext cx="6480175" cy="4248960"/>
          </a:xfrm>
        </p:spPr>
        <p:txBody>
          <a:bodyPr rtlCol="0"/>
          <a:lstStyle/>
          <a:p>
            <a:pPr lvl="0"/>
            <a:endParaRPr lang="fr-FR" noProof="0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11"/>
          </p:nvPr>
        </p:nvSpPr>
        <p:spPr>
          <a:xfrm>
            <a:off x="2282825" y="6156325"/>
            <a:ext cx="6480175" cy="234000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800" b="0">
                <a:solidFill>
                  <a:srgbClr val="000000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800">
                <a:solidFill>
                  <a:srgbClr val="000000"/>
                </a:solidFill>
              </a:defRPr>
            </a:lvl2pPr>
            <a:lvl3pPr marL="0">
              <a:lnSpc>
                <a:spcPct val="100000"/>
              </a:lnSpc>
              <a:spcBef>
                <a:spcPts val="0"/>
              </a:spcBef>
              <a:buFontTx/>
              <a:buNone/>
              <a:defRPr sz="800">
                <a:solidFill>
                  <a:srgbClr val="000000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800">
                <a:solidFill>
                  <a:srgbClr val="000000"/>
                </a:solidFill>
              </a:defRPr>
            </a:lvl4pPr>
            <a:lvl5pPr marL="0">
              <a:lnSpc>
                <a:spcPct val="100000"/>
              </a:lnSpc>
              <a:spcBef>
                <a:spcPts val="0"/>
              </a:spcBef>
              <a:buFontTx/>
              <a:buNone/>
              <a:defRPr sz="800">
                <a:solidFill>
                  <a:srgbClr val="000000"/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5" name="Espace réservé du pied de page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© All Rights Reserved: UNESCO/ ICH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23123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© All Rights Reserved: UNESCO/ ICH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99859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© All Rights Reserved: UNESCO/ ICH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84492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0"/>
            <a:ext cx="228600" cy="68627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10B"/>
              </a:solidFill>
            </a:endParaRPr>
          </a:p>
        </p:txBody>
      </p:sp>
      <p:pic>
        <p:nvPicPr>
          <p:cNvPr id="1027" name="Picture 6" descr="logos_partners_noir.psd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457200"/>
            <a:ext cx="121761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Straight Connector 8"/>
          <p:cNvCxnSpPr/>
          <p:nvPr userDrawn="1"/>
        </p:nvCxnSpPr>
        <p:spPr>
          <a:xfrm>
            <a:off x="2286000" y="228600"/>
            <a:ext cx="6477000" cy="1588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1"/>
          <p:cNvCxnSpPr/>
          <p:nvPr userDrawn="1"/>
        </p:nvCxnSpPr>
        <p:spPr>
          <a:xfrm>
            <a:off x="2286000" y="6629400"/>
            <a:ext cx="6477000" cy="1588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3"/>
          <p:cNvCxnSpPr/>
          <p:nvPr userDrawn="1"/>
        </p:nvCxnSpPr>
        <p:spPr>
          <a:xfrm flipV="1">
            <a:off x="406400" y="228600"/>
            <a:ext cx="1676400" cy="0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 userDrawn="1"/>
        </p:nvSpPr>
        <p:spPr>
          <a:xfrm>
            <a:off x="8915400" y="0"/>
            <a:ext cx="228600" cy="68627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10B"/>
              </a:solidFill>
            </a:endParaRPr>
          </a:p>
        </p:txBody>
      </p:sp>
      <p:sp>
        <p:nvSpPr>
          <p:cNvPr id="1032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2282825" y="417513"/>
            <a:ext cx="64801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altLang="fr-FR" smtClean="0"/>
              <a:t>Cliquez et modifiez le titre</a:t>
            </a:r>
          </a:p>
        </p:txBody>
      </p:sp>
      <p:sp>
        <p:nvSpPr>
          <p:cNvPr id="1033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2282825" y="2016125"/>
            <a:ext cx="6480175" cy="277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cxnSp>
        <p:nvCxnSpPr>
          <p:cNvPr id="13" name="Straight Connector 17"/>
          <p:cNvCxnSpPr/>
          <p:nvPr userDrawn="1"/>
        </p:nvCxnSpPr>
        <p:spPr>
          <a:xfrm flipV="1">
            <a:off x="406400" y="6629400"/>
            <a:ext cx="1676400" cy="0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 userDrawn="1"/>
        </p:nvSpPr>
        <p:spPr>
          <a:xfrm>
            <a:off x="406400" y="6338888"/>
            <a:ext cx="1041400" cy="21590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8138A46F-DD62-4C04-A2E4-5AF83B458660}" type="slidenum">
              <a:rPr lang="fr-FR" sz="1400" b="1">
                <a:solidFill>
                  <a:srgbClr val="00D213"/>
                </a:solidFill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fr-FR" sz="1400" b="1" dirty="0">
              <a:solidFill>
                <a:srgbClr val="00D213"/>
              </a:solidFill>
              <a:latin typeface="+mn-lt"/>
            </a:endParaRPr>
          </a:p>
        </p:txBody>
      </p:sp>
      <p:sp>
        <p:nvSpPr>
          <p:cNvPr id="22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406400" y="6689725"/>
            <a:ext cx="1676400" cy="16668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60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r-FR"/>
              <a:t>© All Rights Reserved: UNESCO/ ICH</a:t>
            </a:r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58" r:id="rId2"/>
    <p:sldLayoutId id="2147483664" r:id="rId3"/>
    <p:sldLayoutId id="2147483659" r:id="rId4"/>
    <p:sldLayoutId id="2147483660" r:id="rId5"/>
    <p:sldLayoutId id="2147483661" r:id="rId6"/>
    <p:sldLayoutId id="2147483662" r:id="rId7"/>
  </p:sldLayoutIdLst>
  <p:hf sldNum="0" hdr="0" dt="0"/>
  <p:txStyles>
    <p:titleStyle>
      <a:lvl1pPr algn="l" defTabSz="457200" rtl="0" fontAlgn="base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</a:defRPr>
      </a:lvl9pPr>
    </p:titleStyle>
    <p:bodyStyle>
      <a:lvl1pPr marL="215900" indent="-215900" algn="l" defTabSz="457200" rtl="0" fontAlgn="base">
        <a:lnSpc>
          <a:spcPct val="90000"/>
        </a:lnSpc>
        <a:spcBef>
          <a:spcPts val="1200"/>
        </a:spcBef>
        <a:spcAft>
          <a:spcPct val="0"/>
        </a:spcAft>
        <a:buClr>
          <a:schemeClr val="tx1"/>
        </a:buClr>
        <a:buFont typeface="Arial" pitchFamily="34" charset="0"/>
        <a:buChar char="•"/>
        <a:defRPr sz="2800" b="1" kern="1200">
          <a:solidFill>
            <a:schemeClr val="accent2"/>
          </a:solidFill>
          <a:latin typeface="+mn-lt"/>
          <a:ea typeface="+mn-ea"/>
          <a:cs typeface="+mn-cs"/>
        </a:defRPr>
      </a:lvl1pPr>
      <a:lvl2pPr marL="215900" indent="-215900" algn="l" defTabSz="457200" rtl="0" fontAlgn="base">
        <a:spcBef>
          <a:spcPts val="12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457200" rtl="0" fontAlgn="base">
        <a:spcBef>
          <a:spcPts val="1200"/>
        </a:spcBef>
        <a:spcAft>
          <a:spcPct val="0"/>
        </a:spcAft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466725" indent="-215900" algn="l" defTabSz="457200" rtl="0" fontAlgn="base">
        <a:spcBef>
          <a:spcPts val="600"/>
        </a:spcBef>
        <a:spcAft>
          <a:spcPct val="0"/>
        </a:spcAft>
        <a:buClr>
          <a:schemeClr val="accent2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466725" algn="l" defTabSz="457200" rtl="0" fontAlgn="base">
        <a:spcBef>
          <a:spcPts val="600"/>
        </a:spcBef>
        <a:spcAft>
          <a:spcPct val="0"/>
        </a:spcAft>
        <a:defRPr sz="2000" kern="1200">
          <a:solidFill>
            <a:srgbClr val="00D213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4.png"/><Relationship Id="rId5" Type="http://schemas.microsoft.com/office/2007/relationships/hdphoto" Target="../media/hdphoto2.wdp"/><Relationship Id="rId6" Type="http://schemas.openxmlformats.org/officeDocument/2006/relationships/image" Target="../media/image5.png"/><Relationship Id="rId7" Type="http://schemas.microsoft.com/office/2007/relationships/hdphoto" Target="../media/hdphoto3.wdp"/><Relationship Id="rId8" Type="http://schemas.openxmlformats.org/officeDocument/2006/relationships/image" Target="../media/image6.png"/><Relationship Id="rId9" Type="http://schemas.microsoft.com/office/2007/relationships/hdphoto" Target="../media/hdphoto4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5"/>
          <p:cNvSpPr>
            <a:spLocks noGrp="1"/>
          </p:cNvSpPr>
          <p:nvPr>
            <p:ph type="ctrTitle"/>
          </p:nvPr>
        </p:nvSpPr>
        <p:spPr>
          <a:xfrm>
            <a:off x="381000" y="1692275"/>
            <a:ext cx="5715000" cy="2646878"/>
          </a:xfrm>
        </p:spPr>
        <p:txBody>
          <a:bodyPr/>
          <a:lstStyle/>
          <a:p>
            <a:pPr eaLnBrk="1" hangingPunct="1"/>
            <a:r>
              <a:rPr lang="en-US" sz="4400" dirty="0">
                <a:latin typeface="Arial" charset="0"/>
                <a:ea typeface="ＭＳ Ｐゴシック" charset="0"/>
                <a:cs typeface="ＭＳ Ｐゴシック" charset="0"/>
              </a:rPr>
              <a:t>Workshop on preparing nominations (NOM</a:t>
            </a:r>
            <a:r>
              <a:rPr lang="en-US" sz="4400" dirty="0" smtClean="0">
                <a:latin typeface="Arial" charset="0"/>
                <a:ea typeface="ＭＳ Ｐゴシック" charset="0"/>
                <a:cs typeface="ＭＳ Ｐゴシック" charset="0"/>
              </a:rPr>
              <a:t>) </a:t>
            </a:r>
            <a:r>
              <a:rPr lang="en-ZA" sz="4000" dirty="0"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ZA" sz="4000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ZA" sz="40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</a:p>
        </p:txBody>
      </p:sp>
      <p:pic>
        <p:nvPicPr>
          <p:cNvPr id="4100" name="Espace réservé pour une image  8" descr="danseuse.jpg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" b="32"/>
          <a:stretch>
            <a:fillRect/>
          </a:stretch>
        </p:blipFill>
        <p:spPr>
          <a:xfrm>
            <a:off x="6478588" y="0"/>
            <a:ext cx="2667000" cy="6858000"/>
          </a:xfrm>
        </p:spPr>
      </p:pic>
      <p:sp>
        <p:nvSpPr>
          <p:cNvPr id="4101" name="Rectangle 3"/>
          <p:cNvSpPr>
            <a:spLocks noChangeArrowheads="1"/>
          </p:cNvSpPr>
          <p:nvPr/>
        </p:nvSpPr>
        <p:spPr bwMode="auto">
          <a:xfrm>
            <a:off x="381000" y="5967413"/>
            <a:ext cx="1598613" cy="276225"/>
          </a:xfrm>
          <a:prstGeom prst="rect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eaLnBrk="1" hangingPunct="1"/>
            <a:endParaRPr lang="en-GB" sz="1200" b="1">
              <a:latin typeface="Arial Bold" charset="0"/>
            </a:endParaRPr>
          </a:p>
        </p:txBody>
      </p:sp>
      <p:sp>
        <p:nvSpPr>
          <p:cNvPr id="4102" name="Rectangle 4"/>
          <p:cNvSpPr>
            <a:spLocks noChangeArrowheads="1"/>
          </p:cNvSpPr>
          <p:nvPr/>
        </p:nvSpPr>
        <p:spPr bwMode="auto">
          <a:xfrm>
            <a:off x="381000" y="6243638"/>
            <a:ext cx="1598613" cy="277812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en-GB" sz="1200" b="1">
              <a:solidFill>
                <a:schemeClr val="accent1"/>
              </a:solidFill>
              <a:latin typeface="Arial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8531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2825" y="417513"/>
            <a:ext cx="6480175" cy="984885"/>
          </a:xfrm>
        </p:spPr>
        <p:txBody>
          <a:bodyPr/>
          <a:lstStyle/>
          <a:p>
            <a:r>
              <a:rPr lang="en-US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Mock 2: Skills </a:t>
            </a:r>
            <a:r>
              <a:rPr lang="en-US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for wooden bridge construction </a:t>
            </a:r>
            <a:r>
              <a:rPr lang="en-US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(USL, East Asia)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2825" y="1650365"/>
            <a:ext cx="6480175" cy="3765646"/>
          </a:xfrm>
        </p:spPr>
        <p:txBody>
          <a:bodyPr/>
          <a:lstStyle/>
          <a:p>
            <a:pPr marL="627063">
              <a:buFont typeface="Wingdings" panose="05000000000000000000" pitchFamily="2" charset="2"/>
              <a:buChar char="§"/>
              <a:defRPr/>
            </a:pPr>
            <a:r>
              <a:rPr lang="en-US" sz="18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n-US" sz="18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lement found also beyond the borders of the submitting state (‘but the best version of it is in our country only”)</a:t>
            </a:r>
          </a:p>
          <a:p>
            <a:pPr marL="627063">
              <a:buFont typeface="Wingdings" panose="05000000000000000000" pitchFamily="2" charset="2"/>
              <a:buChar char="§"/>
              <a:defRPr/>
            </a:pPr>
            <a:r>
              <a:rPr lang="en-US" sz="18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Problematic of legal </a:t>
            </a:r>
            <a:r>
              <a:rPr lang="en-US" sz="18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protection of bridge-building wood species </a:t>
            </a:r>
            <a:r>
              <a:rPr lang="en-US" sz="18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(to ensure environmental sustainability) </a:t>
            </a:r>
            <a:endParaRPr lang="en-US" sz="18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627063">
              <a:buFont typeface="Wingdings" panose="05000000000000000000" pitchFamily="2" charset="2"/>
              <a:buChar char="§"/>
              <a:defRPr/>
            </a:pPr>
            <a:r>
              <a:rPr lang="en-US" sz="18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Historical aspects of the practice introduced in safeguarding measures </a:t>
            </a:r>
          </a:p>
          <a:p>
            <a:pPr marL="627063">
              <a:buFont typeface="Wingdings" panose="05000000000000000000" pitchFamily="2" charset="2"/>
              <a:buChar char="§"/>
              <a:defRPr/>
            </a:pPr>
            <a:r>
              <a:rPr lang="en-US" sz="18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Researchers role put upfront instead of communities</a:t>
            </a:r>
          </a:p>
          <a:p>
            <a:pPr marL="627063">
              <a:buFont typeface="Wingdings" panose="05000000000000000000" pitchFamily="2" charset="2"/>
              <a:buChar char="§"/>
              <a:defRPr/>
            </a:pPr>
            <a:r>
              <a:rPr lang="en-US" sz="18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Communities considered not eligible for giving consents. Problematic of a mayor eligible or not to represent a community. </a:t>
            </a:r>
          </a:p>
          <a:p>
            <a:pPr marL="627063">
              <a:buFont typeface="Wingdings" panose="05000000000000000000" pitchFamily="2" charset="2"/>
              <a:buChar char="§"/>
              <a:defRPr/>
            </a:pPr>
            <a:r>
              <a:rPr lang="en-US" sz="18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Commitment of the state to inventory the element in the future, </a:t>
            </a:r>
            <a:endParaRPr lang="en-US" sz="20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© All Rights Reserved: UNESCO/ ICH</a:t>
            </a:r>
            <a:endParaRPr lang="fr-FR" dirty="0"/>
          </a:p>
        </p:txBody>
      </p:sp>
      <p:sp>
        <p:nvSpPr>
          <p:cNvPr id="6" name="TextBox 5"/>
          <p:cNvSpPr txBox="1"/>
          <p:nvPr/>
        </p:nvSpPr>
        <p:spPr>
          <a:xfrm>
            <a:off x="630936" y="2999232"/>
            <a:ext cx="1451864" cy="1077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 smtClean="0"/>
              <a:t>2 community consent letters and </a:t>
            </a:r>
            <a:r>
              <a:rPr lang="en-US" sz="1400" u="sng" dirty="0" smtClean="0"/>
              <a:t>no</a:t>
            </a:r>
            <a:r>
              <a:rPr lang="en-US" sz="1400" dirty="0" smtClean="0"/>
              <a:t> inventorying extract</a:t>
            </a:r>
            <a:endParaRPr lang="fr-FR" sz="1400" dirty="0" err="1" smtClean="0"/>
          </a:p>
        </p:txBody>
      </p:sp>
    </p:spTree>
    <p:extLst>
      <p:ext uri="{BB962C8B-B14F-4D97-AF65-F5344CB8AC3E}">
        <p14:creationId xmlns:p14="http://schemas.microsoft.com/office/powerpoint/2010/main" val="12140495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re 1"/>
          <p:cNvSpPr>
            <a:spLocks noGrp="1"/>
          </p:cNvSpPr>
          <p:nvPr>
            <p:ph type="title"/>
          </p:nvPr>
        </p:nvSpPr>
        <p:spPr>
          <a:xfrm>
            <a:off x="2286000" y="374650"/>
            <a:ext cx="6477000" cy="1108075"/>
          </a:xfrm>
        </p:spPr>
        <p:txBody>
          <a:bodyPr/>
          <a:lstStyle/>
          <a:p>
            <a:pPr eaLnBrk="1" hangingPunct="1"/>
            <a:r>
              <a:rPr lang="en-GB" sz="3600">
                <a:latin typeface="Arial" charset="0"/>
                <a:ea typeface="ＭＳ Ｐゴシック" charset="0"/>
                <a:cs typeface="ＭＳ Ｐゴシック" charset="0"/>
              </a:rPr>
              <a:t>Part 3. Developing key parts of a nomination file </a:t>
            </a:r>
            <a:endParaRPr lang="fr-FR" sz="360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195" name="Espace réservé du pied de page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rgbClr val="07DEDB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rgbClr val="07DEDB"/>
                </a:solidFill>
                <a:latin typeface="Arial" charset="0"/>
                <a:ea typeface="ＭＳ Ｐゴシック" charset="0"/>
              </a:defRPr>
            </a:lvl5pPr>
            <a:lvl6pPr marL="9239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0"/>
              </a:defRPr>
            </a:lvl6pPr>
            <a:lvl7pPr marL="13811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0"/>
              </a:defRPr>
            </a:lvl7pPr>
            <a:lvl8pPr marL="18383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0"/>
              </a:defRPr>
            </a:lvl8pPr>
            <a:lvl9pPr marL="22955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fr-FR" sz="600" b="0">
                <a:solidFill>
                  <a:srgbClr val="000000"/>
                </a:solidFill>
              </a:rPr>
              <a:t>© All Rights Reserved: UNESCO/ ICH</a:t>
            </a:r>
          </a:p>
        </p:txBody>
      </p:sp>
      <p:sp>
        <p:nvSpPr>
          <p:cNvPr id="8196" name="Text Placeholder 8"/>
          <p:cNvSpPr txBox="1">
            <a:spLocks/>
          </p:cNvSpPr>
          <p:nvPr/>
        </p:nvSpPr>
        <p:spPr bwMode="auto">
          <a:xfrm>
            <a:off x="2286000" y="1981200"/>
            <a:ext cx="6477000" cy="29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9388" indent="-179388">
              <a:defRPr sz="2800" b="1">
                <a:solidFill>
                  <a:srgbClr val="07DEDB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rgbClr val="07DEDB"/>
                </a:solidFill>
                <a:latin typeface="Arial" charset="0"/>
                <a:ea typeface="ＭＳ Ｐゴシック" charset="0"/>
              </a:defRPr>
            </a:lvl5pPr>
            <a:lvl6pPr marL="9239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0"/>
              </a:defRPr>
            </a:lvl6pPr>
            <a:lvl7pPr marL="13811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0"/>
              </a:defRPr>
            </a:lvl7pPr>
            <a:lvl8pPr marL="18383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0"/>
              </a:defRPr>
            </a:lvl8pPr>
            <a:lvl9pPr marL="22955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lvl="1" defTabSz="914400" eaLnBrk="1" hangingPunct="1">
              <a:spcBef>
                <a:spcPts val="1075"/>
              </a:spcBef>
            </a:pPr>
            <a:r>
              <a:rPr lang="en-ZA" sz="2000" dirty="0"/>
              <a:t>The third part of the workshop builds participants’ capacities in the practical skills needed to develop a satisfactory nomination form.</a:t>
            </a:r>
          </a:p>
          <a:p>
            <a:pPr marL="0" lvl="1" defTabSz="914400" eaLnBrk="1" hangingPunct="1">
              <a:spcBef>
                <a:spcPts val="1075"/>
              </a:spcBef>
            </a:pPr>
            <a:r>
              <a:rPr lang="en-ZA" sz="2000" dirty="0"/>
              <a:t>Participants will use a </a:t>
            </a:r>
            <a:r>
              <a:rPr lang="en-GB" sz="2000" dirty="0"/>
              <a:t>special USL sample nomination (the Sword Dance) to</a:t>
            </a:r>
            <a:r>
              <a:rPr lang="en-US" sz="2000" dirty="0"/>
              <a:t> develop a summary description of the element, a community participation strategy, and to suggest safeguarding measures.</a:t>
            </a:r>
            <a:r>
              <a:rPr lang="en-ZA" sz="2000" dirty="0"/>
              <a:t> </a:t>
            </a:r>
          </a:p>
          <a:p>
            <a:pPr defTabSz="914400" eaLnBrk="1" hangingPunct="1">
              <a:spcBef>
                <a:spcPts val="1075"/>
              </a:spcBef>
              <a:buFontTx/>
              <a:buChar char="•"/>
            </a:pPr>
            <a:endParaRPr lang="en-ZA" sz="20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522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re 1"/>
          <p:cNvSpPr>
            <a:spLocks noGrp="1"/>
          </p:cNvSpPr>
          <p:nvPr>
            <p:ph type="title"/>
          </p:nvPr>
        </p:nvSpPr>
        <p:spPr>
          <a:xfrm>
            <a:off x="2286000" y="374650"/>
            <a:ext cx="6477000" cy="1108075"/>
          </a:xfrm>
        </p:spPr>
        <p:txBody>
          <a:bodyPr/>
          <a:lstStyle/>
          <a:p>
            <a:pPr eaLnBrk="1" hangingPunct="1"/>
            <a:r>
              <a:rPr lang="en-US" sz="3600">
                <a:latin typeface="Arial" charset="0"/>
                <a:ea typeface="ＭＳ Ｐゴシック" charset="0"/>
                <a:cs typeface="ＭＳ Ｐゴシック" charset="0"/>
              </a:rPr>
              <a:t>Part 4. </a:t>
            </a:r>
            <a:r>
              <a:rPr lang="en-GB" sz="3600">
                <a:latin typeface="Arial" charset="0"/>
                <a:ea typeface="ＭＳ Ｐゴシック" charset="0"/>
                <a:cs typeface="ＭＳ Ｐゴシック" charset="0"/>
              </a:rPr>
              <a:t>Concluding session and workshop evaluation</a:t>
            </a:r>
            <a:endParaRPr lang="fr-FR" sz="360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219" name="Espace réservé du contenu 2"/>
          <p:cNvSpPr txBox="1">
            <a:spLocks/>
          </p:cNvSpPr>
          <p:nvPr/>
        </p:nvSpPr>
        <p:spPr bwMode="auto">
          <a:xfrm>
            <a:off x="2082800" y="2427288"/>
            <a:ext cx="6680200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800" b="1">
                <a:solidFill>
                  <a:srgbClr val="07DEDB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rgbClr val="07DEDB"/>
                </a:solidFill>
                <a:latin typeface="Arial" charset="0"/>
                <a:ea typeface="ＭＳ Ｐゴシック" charset="0"/>
              </a:defRPr>
            </a:lvl5pPr>
            <a:lvl6pPr marL="9239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0"/>
              </a:defRPr>
            </a:lvl6pPr>
            <a:lvl7pPr marL="13811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0"/>
              </a:defRPr>
            </a:lvl7pPr>
            <a:lvl8pPr marL="18383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0"/>
              </a:defRPr>
            </a:lvl8pPr>
            <a:lvl9pPr marL="22955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2000" b="0" dirty="0">
                <a:solidFill>
                  <a:schemeClr val="tx1"/>
                </a:solidFill>
              </a:rPr>
              <a:t>This part allows participants to evaluate the workshop.</a:t>
            </a:r>
          </a:p>
          <a:p>
            <a:pPr eaLnBrk="1" hangingPunct="1"/>
            <a:endParaRPr lang="en-US" sz="2000" b="0" dirty="0">
              <a:solidFill>
                <a:schemeClr val="tx1"/>
              </a:solidFill>
            </a:endParaRPr>
          </a:p>
          <a:p>
            <a:pPr eaLnBrk="1" hangingPunct="1"/>
            <a:r>
              <a:rPr lang="en-GB" sz="2000" b="0" dirty="0">
                <a:solidFill>
                  <a:schemeClr val="tx1"/>
                </a:solidFill>
              </a:rPr>
              <a:t>A multiple-choice questionnaire to be used as the basis for discussion </a:t>
            </a:r>
            <a:r>
              <a:rPr lang="en-GB" sz="2000" b="0">
                <a:solidFill>
                  <a:schemeClr val="tx1"/>
                </a:solidFill>
              </a:rPr>
              <a:t>on </a:t>
            </a:r>
            <a:r>
              <a:rPr lang="en-GB" sz="2000" b="0" smtClean="0">
                <a:solidFill>
                  <a:schemeClr val="tx1"/>
                </a:solidFill>
              </a:rPr>
              <a:t>nominations</a:t>
            </a:r>
            <a:endParaRPr lang="en-US" sz="2000" b="0" dirty="0">
              <a:solidFill>
                <a:schemeClr val="tx1"/>
              </a:solidFill>
            </a:endParaRPr>
          </a:p>
        </p:txBody>
      </p:sp>
      <p:sp>
        <p:nvSpPr>
          <p:cNvPr id="9220" name="Espace réservé du pied de page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rgbClr val="07DEDB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rgbClr val="07DEDB"/>
                </a:solidFill>
                <a:latin typeface="Arial" charset="0"/>
                <a:ea typeface="ＭＳ Ｐゴシック" charset="0"/>
              </a:defRPr>
            </a:lvl5pPr>
            <a:lvl6pPr marL="9239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0"/>
              </a:defRPr>
            </a:lvl6pPr>
            <a:lvl7pPr marL="13811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0"/>
              </a:defRPr>
            </a:lvl7pPr>
            <a:lvl8pPr marL="18383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0"/>
              </a:defRPr>
            </a:lvl8pPr>
            <a:lvl9pPr marL="22955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fr-FR" sz="600" b="0">
                <a:solidFill>
                  <a:srgbClr val="000000"/>
                </a:solidFill>
              </a:rPr>
              <a:t>© All Rights Reserved: UNESCO/ ICH</a:t>
            </a:r>
          </a:p>
        </p:txBody>
      </p:sp>
    </p:spTree>
    <p:extLst>
      <p:ext uri="{BB962C8B-B14F-4D97-AF65-F5344CB8AC3E}">
        <p14:creationId xmlns:p14="http://schemas.microsoft.com/office/powerpoint/2010/main" val="1793466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5998" y="1424157"/>
            <a:ext cx="6480173" cy="113877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© All Rights Reserved: UNESCO/ ICH</a:t>
            </a:r>
            <a:endParaRPr lang="fr-FR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1658540"/>
              </p:ext>
            </p:extLst>
          </p:nvPr>
        </p:nvGraphicFramePr>
        <p:xfrm>
          <a:off x="2301360" y="1174981"/>
          <a:ext cx="6259499" cy="522014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83872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2077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0329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Unit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Duration</a:t>
                      </a:r>
                      <a:endParaRPr lang="fr-FR" sz="1600" dirty="0" smtClean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5461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Unit 39. Introduction</a:t>
                      </a:r>
                      <a:endParaRPr lang="fr-FR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1 hour</a:t>
                      </a:r>
                      <a:endParaRPr lang="fr-FR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35461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Unit 2. Introducing Convention</a:t>
                      </a:r>
                      <a:endParaRPr lang="fr-FR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1,5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hour</a:t>
                      </a:r>
                      <a:endParaRPr lang="fr-FR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35461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Unit 3.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Key concepts</a:t>
                      </a:r>
                      <a:endParaRPr lang="fr-FR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1,5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hour</a:t>
                      </a:r>
                      <a:endParaRPr lang="fr-FR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35461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Unit 6.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Ident. and inventorying</a:t>
                      </a:r>
                      <a:endParaRPr lang="fr-FR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1,5 hour</a:t>
                      </a:r>
                      <a:endParaRPr lang="fr-FR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35461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Unit 12.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IA</a:t>
                      </a:r>
                      <a:endParaRPr lang="fr-FR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1 hour</a:t>
                      </a:r>
                      <a:endParaRPr lang="fr-FR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35461">
                <a:tc>
                  <a:txBody>
                    <a:bodyPr/>
                    <a:lstStyle/>
                    <a:p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Unit 11. Nominations: overview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3 hours</a:t>
                      </a:r>
                      <a:endParaRPr lang="fr-FR" sz="16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35461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Unit 40.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Introducing forms</a:t>
                      </a:r>
                      <a:endParaRPr lang="fr-FR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1 hour</a:t>
                      </a:r>
                      <a:endParaRPr lang="fr-FR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23870">
                <a:tc>
                  <a:txBody>
                    <a:bodyPr/>
                    <a:lstStyle/>
                    <a:p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Unit 41. Initial nominations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6,5 hours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35461">
                <a:tc>
                  <a:txBody>
                    <a:bodyPr/>
                    <a:lstStyle/>
                    <a:p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Unit 42. Final nominations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 hours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35461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Unit 43. Describing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</a:rPr>
                        <a:t> the element</a:t>
                      </a:r>
                      <a:endParaRPr lang="fr-FR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1,5 hour</a:t>
                      </a:r>
                      <a:endParaRPr lang="fr-FR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35461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Unit 7.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Involving communities</a:t>
                      </a:r>
                      <a:endParaRPr lang="fr-FR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1 hour</a:t>
                      </a:r>
                      <a:endParaRPr lang="fr-FR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35461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Unit 9. Safeguarding</a:t>
                      </a:r>
                      <a:endParaRPr lang="fr-FR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3 hours</a:t>
                      </a:r>
                      <a:endParaRPr lang="fr-FR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35461">
                <a:tc>
                  <a:txBody>
                    <a:bodyPr/>
                    <a:lstStyle/>
                    <a:p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Unit 44. Concluding unit 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1,5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hour</a:t>
                      </a:r>
                      <a:endParaRPr lang="fr-FR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335461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Unit 15.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Evaluation</a:t>
                      </a:r>
                      <a:endParaRPr lang="fr-FR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45 min</a:t>
                      </a:r>
                      <a:endParaRPr lang="fr-FR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 bwMode="auto">
          <a:xfrm>
            <a:off x="2285998" y="231775"/>
            <a:ext cx="6734175" cy="159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>
              <a:defRPr/>
            </a:pPr>
            <a:r>
              <a:rPr lang="en-GB" sz="3600" b="1" dirty="0" smtClean="0">
                <a:latin typeface="+mj-lt"/>
                <a:ea typeface="ＭＳ Ｐゴシック" charset="-128"/>
                <a:cs typeface="ＭＳ Ｐゴシック" charset="-128"/>
              </a:rPr>
              <a:t>NOM</a:t>
            </a:r>
            <a:r>
              <a:rPr lang="ru-RU" sz="3600" b="1" dirty="0" smtClean="0">
                <a:latin typeface="+mj-lt"/>
                <a:ea typeface="ＭＳ Ｐゴシック" charset="-128"/>
                <a:cs typeface="ＭＳ Ｐゴシック" charset="-128"/>
              </a:rPr>
              <a:t> </a:t>
            </a:r>
            <a:r>
              <a:rPr lang="en-GB" sz="3600" b="1" dirty="0" smtClean="0">
                <a:latin typeface="+mj-lt"/>
                <a:ea typeface="ＭＳ Ｐゴシック" charset="-128"/>
                <a:cs typeface="ＭＳ Ｐゴシック" charset="-128"/>
              </a:rPr>
              <a:t>materials structure</a:t>
            </a:r>
            <a:endParaRPr lang="en-US" sz="3600" b="1" dirty="0">
              <a:latin typeface="+mj-lt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32081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2286000" y="374650"/>
            <a:ext cx="6477000" cy="554038"/>
          </a:xfrm>
        </p:spPr>
        <p:txBody>
          <a:bodyPr/>
          <a:lstStyle/>
          <a:p>
            <a:pPr eaLnBrk="1" hangingPunct="1"/>
            <a:r>
              <a:rPr lang="en-ZA" sz="3600">
                <a:latin typeface="Arial" charset="0"/>
                <a:ea typeface="ＭＳ Ｐゴシック" charset="0"/>
                <a:cs typeface="ＭＳ Ｐゴシック" charset="0"/>
              </a:rPr>
              <a:t>Outline of the workshop</a:t>
            </a:r>
            <a:endParaRPr lang="fr-FR" sz="360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123" name="Espace réservé du texte 2"/>
          <p:cNvSpPr>
            <a:spLocks noGrp="1"/>
          </p:cNvSpPr>
          <p:nvPr>
            <p:ph type="body" idx="1"/>
          </p:nvPr>
        </p:nvSpPr>
        <p:spPr>
          <a:xfrm>
            <a:off x="2286000" y="2203450"/>
            <a:ext cx="6049963" cy="2508250"/>
          </a:xfrm>
        </p:spPr>
        <p:txBody>
          <a:bodyPr/>
          <a:lstStyle/>
          <a:p>
            <a:pPr marL="457200" indent="-457200">
              <a:buFont typeface="Arial" charset="0"/>
              <a:buAutoNum type="arabicPeriod"/>
            </a:pPr>
            <a:r>
              <a:rPr lang="en-GB" sz="2000" dirty="0">
                <a:latin typeface="Arial" charset="0"/>
                <a:ea typeface="ＭＳ Ｐゴシック" charset="0"/>
                <a:cs typeface="ＭＳ Ｐゴシック" charset="0"/>
              </a:rPr>
              <a:t>Introducing the NOM workshop, the Convention and the requirements of the nomination process;</a:t>
            </a:r>
          </a:p>
          <a:p>
            <a:pPr marL="457200" indent="-457200">
              <a:buFont typeface="Arial" charset="0"/>
              <a:buAutoNum type="arabicPeriod"/>
            </a:pPr>
            <a:r>
              <a:rPr lang="fr-FR" sz="2000" dirty="0" err="1">
                <a:latin typeface="Arial" charset="0"/>
                <a:ea typeface="ＭＳ Ｐゴシック" charset="0"/>
                <a:cs typeface="ＭＳ Ｐゴシック" charset="0"/>
              </a:rPr>
              <a:t>Evaluating</a:t>
            </a:r>
            <a:r>
              <a:rPr lang="fr-FR" sz="20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fr-FR" sz="2000" dirty="0" err="1">
                <a:latin typeface="Arial" charset="0"/>
                <a:ea typeface="ＭＳ Ｐゴシック" charset="0"/>
                <a:cs typeface="ＭＳ Ｐゴシック" charset="0"/>
              </a:rPr>
              <a:t>sample</a:t>
            </a:r>
            <a:r>
              <a:rPr lang="fr-FR" sz="2000" dirty="0">
                <a:latin typeface="Arial" charset="0"/>
                <a:ea typeface="ＭＳ Ｐゴシック" charset="0"/>
                <a:cs typeface="ＭＳ Ｐゴシック" charset="0"/>
              </a:rPr>
              <a:t> nominations and </a:t>
            </a:r>
            <a:r>
              <a:rPr lang="fr-FR" sz="2000" dirty="0" err="1">
                <a:latin typeface="Arial" charset="0"/>
                <a:ea typeface="ＭＳ Ｐゴシック" charset="0"/>
                <a:cs typeface="ＭＳ Ｐゴシック" charset="0"/>
              </a:rPr>
              <a:t>making</a:t>
            </a:r>
            <a:r>
              <a:rPr lang="fr-FR" sz="20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fr-FR" sz="2000" dirty="0" err="1">
                <a:latin typeface="Arial" charset="0"/>
                <a:ea typeface="ＭＳ Ｐゴシック" charset="0"/>
                <a:cs typeface="ＭＳ Ｐゴシック" charset="0"/>
              </a:rPr>
              <a:t>recommendations</a:t>
            </a:r>
            <a:r>
              <a:rPr lang="fr-FR" sz="2000" dirty="0">
                <a:latin typeface="Arial" charset="0"/>
                <a:ea typeface="ＭＳ Ｐゴシック" charset="0"/>
                <a:cs typeface="ＭＳ Ｐゴシック" charset="0"/>
              </a:rPr>
              <a:t> for </a:t>
            </a:r>
            <a:r>
              <a:rPr lang="fr-FR" sz="2000" dirty="0" err="1">
                <a:latin typeface="Arial" charset="0"/>
                <a:ea typeface="ＭＳ Ｐゴシック" charset="0"/>
                <a:cs typeface="ＭＳ Ｐゴシック" charset="0"/>
              </a:rPr>
              <a:t>inscribing</a:t>
            </a:r>
            <a:r>
              <a:rPr lang="fr-FR" sz="20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fr-FR" sz="2000" dirty="0" err="1">
                <a:latin typeface="Arial" charset="0"/>
                <a:ea typeface="ＭＳ Ｐゴシック" charset="0"/>
                <a:cs typeface="ＭＳ Ｐゴシック" charset="0"/>
              </a:rPr>
              <a:t>elements</a:t>
            </a:r>
            <a:r>
              <a:rPr lang="fr-FR" sz="2000" dirty="0">
                <a:latin typeface="Arial" charset="0"/>
                <a:ea typeface="ＭＳ Ｐゴシック" charset="0"/>
                <a:cs typeface="ＭＳ Ｐゴシック" charset="0"/>
              </a:rPr>
              <a:t>; </a:t>
            </a:r>
            <a:endParaRPr lang="en-GB" sz="2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457200" indent="-457200">
              <a:buFont typeface="Arial" charset="0"/>
              <a:buAutoNum type="arabicPeriod"/>
            </a:pPr>
            <a:r>
              <a:rPr lang="en-GB" sz="2000" dirty="0">
                <a:latin typeface="Arial" charset="0"/>
                <a:ea typeface="ＭＳ Ｐゴシック" charset="0"/>
                <a:cs typeface="ＭＳ Ｐゴシック" charset="0"/>
              </a:rPr>
              <a:t>Developing key parts of a nomination file; and</a:t>
            </a:r>
          </a:p>
          <a:p>
            <a:pPr marL="457200" indent="-457200">
              <a:buFont typeface="Arial" charset="0"/>
              <a:buAutoNum type="arabicPeriod"/>
            </a:pPr>
            <a:r>
              <a:rPr lang="fr-FR" sz="2000" dirty="0" err="1">
                <a:latin typeface="Arial" charset="0"/>
                <a:ea typeface="ＭＳ Ｐゴシック" charset="0"/>
                <a:cs typeface="ＭＳ Ｐゴシック" charset="0"/>
              </a:rPr>
              <a:t>Conclusing</a:t>
            </a:r>
            <a:r>
              <a:rPr lang="fr-FR" sz="2000" dirty="0">
                <a:latin typeface="Arial" charset="0"/>
                <a:ea typeface="ＭＳ Ｐゴシック" charset="0"/>
                <a:cs typeface="ＭＳ Ｐゴシック" charset="0"/>
              </a:rPr>
              <a:t> session and workshop </a:t>
            </a:r>
            <a:r>
              <a:rPr lang="fr-FR" sz="2000" dirty="0" err="1">
                <a:latin typeface="Arial" charset="0"/>
                <a:ea typeface="ＭＳ Ｐゴシック" charset="0"/>
                <a:cs typeface="ＭＳ Ｐゴシック" charset="0"/>
              </a:rPr>
              <a:t>evaluation</a:t>
            </a:r>
            <a:r>
              <a:rPr lang="fr-FR" sz="2000" dirty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GB" sz="2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457200" indent="-457200" eaLnBrk="1" hangingPunct="1">
              <a:lnSpc>
                <a:spcPct val="100000"/>
              </a:lnSpc>
              <a:spcBef>
                <a:spcPts val="600"/>
              </a:spcBef>
              <a:buClrTx/>
            </a:pPr>
            <a:endParaRPr lang="en-ZA" sz="20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124" name="Espace réservé du pied de page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rgbClr val="07DEDB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rgbClr val="07DEDB"/>
                </a:solidFill>
                <a:latin typeface="Arial" charset="0"/>
                <a:ea typeface="ＭＳ Ｐゴシック" charset="0"/>
              </a:defRPr>
            </a:lvl5pPr>
            <a:lvl6pPr marL="9239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0"/>
              </a:defRPr>
            </a:lvl6pPr>
            <a:lvl7pPr marL="13811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0"/>
              </a:defRPr>
            </a:lvl7pPr>
            <a:lvl8pPr marL="18383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0"/>
              </a:defRPr>
            </a:lvl8pPr>
            <a:lvl9pPr marL="22955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fr-FR" sz="600" b="0">
                <a:solidFill>
                  <a:srgbClr val="000000"/>
                </a:solidFill>
              </a:rPr>
              <a:t>© All Rights Reserved: UNESCO/ ICH</a:t>
            </a:r>
          </a:p>
        </p:txBody>
      </p:sp>
    </p:spTree>
    <p:extLst>
      <p:ext uri="{BB962C8B-B14F-4D97-AF65-F5344CB8AC3E}">
        <p14:creationId xmlns:p14="http://schemas.microsoft.com/office/powerpoint/2010/main" val="3352075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>
          <a:xfrm>
            <a:off x="2286000" y="374650"/>
            <a:ext cx="6477000" cy="1662113"/>
          </a:xfrm>
        </p:spPr>
        <p:txBody>
          <a:bodyPr/>
          <a:lstStyle/>
          <a:p>
            <a:pPr eaLnBrk="1" hangingPunct="1"/>
            <a:r>
              <a:rPr lang="en-ZA" sz="3600">
                <a:latin typeface="Arial" charset="0"/>
                <a:ea typeface="ＭＳ Ｐゴシック" charset="0"/>
                <a:cs typeface="ＭＳ Ｐゴシック" charset="0"/>
              </a:rPr>
              <a:t>Part 1. Introducing the NOM workshop, the Convention  and requirements </a:t>
            </a:r>
            <a:endParaRPr lang="fr-FR" sz="360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147" name="Espace réservé du contenu 2"/>
          <p:cNvSpPr txBox="1">
            <a:spLocks/>
          </p:cNvSpPr>
          <p:nvPr/>
        </p:nvSpPr>
        <p:spPr bwMode="auto">
          <a:xfrm>
            <a:off x="2352675" y="2243138"/>
            <a:ext cx="6257925" cy="4382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79388" indent="-179388">
              <a:defRPr sz="2800" b="1">
                <a:solidFill>
                  <a:srgbClr val="07DEDB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rgbClr val="07DEDB"/>
                </a:solidFill>
                <a:latin typeface="Arial" charset="0"/>
                <a:ea typeface="ＭＳ Ｐゴシック" charset="0"/>
              </a:defRPr>
            </a:lvl5pPr>
            <a:lvl6pPr marL="9239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0"/>
              </a:defRPr>
            </a:lvl6pPr>
            <a:lvl7pPr marL="13811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0"/>
              </a:defRPr>
            </a:lvl7pPr>
            <a:lvl8pPr marL="18383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0"/>
              </a:defRPr>
            </a:lvl8pPr>
            <a:lvl9pPr marL="22955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ts val="1075"/>
              </a:spcBef>
            </a:pPr>
            <a:r>
              <a:rPr lang="en-GB" sz="2000" b="0" dirty="0">
                <a:solidFill>
                  <a:schemeClr val="tx1"/>
                </a:solidFill>
              </a:rPr>
              <a:t>This part has four purposes: </a:t>
            </a:r>
          </a:p>
          <a:p>
            <a:pPr eaLnBrk="1" hangingPunct="1">
              <a:spcBef>
                <a:spcPts val="1075"/>
              </a:spcBef>
              <a:buFont typeface="Arial" charset="0"/>
              <a:buChar char="•"/>
            </a:pPr>
            <a:r>
              <a:rPr lang="en-GB" sz="2000" b="0" dirty="0">
                <a:solidFill>
                  <a:schemeClr val="tx1"/>
                </a:solidFill>
              </a:rPr>
              <a:t>To introduce the participants to each other and situate the workshop in its context; </a:t>
            </a:r>
            <a:endParaRPr lang="en-US" sz="2000" b="0" dirty="0">
              <a:solidFill>
                <a:schemeClr val="tx1"/>
              </a:solidFill>
            </a:endParaRPr>
          </a:p>
          <a:p>
            <a:pPr eaLnBrk="1" hangingPunct="1">
              <a:spcBef>
                <a:spcPts val="1075"/>
              </a:spcBef>
              <a:buFont typeface="Arial" charset="0"/>
              <a:buChar char="•"/>
            </a:pPr>
            <a:r>
              <a:rPr lang="en-GB" sz="2000" b="0" dirty="0">
                <a:solidFill>
                  <a:schemeClr val="tx1"/>
                </a:solidFill>
              </a:rPr>
              <a:t>To provide an overview of the Convention and its main concepts;</a:t>
            </a:r>
            <a:endParaRPr lang="en-US" sz="2000" b="0" dirty="0">
              <a:solidFill>
                <a:schemeClr val="tx1"/>
              </a:solidFill>
            </a:endParaRPr>
          </a:p>
          <a:p>
            <a:pPr eaLnBrk="1" hangingPunct="1">
              <a:spcBef>
                <a:spcPts val="1075"/>
              </a:spcBef>
              <a:buFont typeface="Arial" charset="0"/>
              <a:buChar char="•"/>
            </a:pPr>
            <a:r>
              <a:rPr lang="en-GB" sz="2000" b="0" dirty="0">
                <a:solidFill>
                  <a:schemeClr val="tx1"/>
                </a:solidFill>
              </a:rPr>
              <a:t>To explain the subject of inventorying ICH, emphasizing the link with the nomination processes, and discuss international assistance; and</a:t>
            </a:r>
            <a:endParaRPr lang="en-US" sz="2000" b="0" dirty="0">
              <a:solidFill>
                <a:schemeClr val="tx1"/>
              </a:solidFill>
            </a:endParaRPr>
          </a:p>
          <a:p>
            <a:pPr eaLnBrk="1" hangingPunct="1">
              <a:spcBef>
                <a:spcPts val="1075"/>
              </a:spcBef>
              <a:buFont typeface="Arial" charset="0"/>
              <a:buChar char="•"/>
            </a:pPr>
            <a:r>
              <a:rPr lang="en-GB" sz="2000" b="0" dirty="0">
                <a:solidFill>
                  <a:schemeClr val="tx1"/>
                </a:solidFill>
              </a:rPr>
              <a:t>To explain how the nomination process works and how nomination files are examined against criteria for inscription. </a:t>
            </a:r>
            <a:endParaRPr lang="en-GB" sz="2000" b="0" dirty="0" smtClean="0">
              <a:solidFill>
                <a:schemeClr val="tx1"/>
              </a:solidFill>
            </a:endParaRPr>
          </a:p>
          <a:p>
            <a:pPr eaLnBrk="1" hangingPunct="1">
              <a:spcBef>
                <a:spcPts val="1075"/>
              </a:spcBef>
              <a:buFont typeface="Arial" charset="0"/>
              <a:buChar char="•"/>
            </a:pPr>
            <a:r>
              <a:rPr lang="en-GB" sz="2000" b="0" i="1" dirty="0" smtClean="0">
                <a:solidFill>
                  <a:schemeClr val="tx1"/>
                </a:solidFill>
              </a:rPr>
              <a:t>2 case studies on positive and negative effects</a:t>
            </a:r>
            <a:endParaRPr lang="en-US" sz="2000" b="0" i="1" dirty="0">
              <a:solidFill>
                <a:schemeClr val="tx1"/>
              </a:solidFill>
            </a:endParaRPr>
          </a:p>
        </p:txBody>
      </p:sp>
      <p:sp>
        <p:nvSpPr>
          <p:cNvPr id="6148" name="Espace réservé du pied de page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rgbClr val="07DEDB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rgbClr val="07DEDB"/>
                </a:solidFill>
                <a:latin typeface="Arial" charset="0"/>
                <a:ea typeface="ＭＳ Ｐゴシック" charset="0"/>
              </a:defRPr>
            </a:lvl5pPr>
            <a:lvl6pPr marL="9239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0"/>
              </a:defRPr>
            </a:lvl6pPr>
            <a:lvl7pPr marL="13811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0"/>
              </a:defRPr>
            </a:lvl7pPr>
            <a:lvl8pPr marL="18383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0"/>
              </a:defRPr>
            </a:lvl8pPr>
            <a:lvl9pPr marL="22955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fr-FR" sz="600" b="0">
                <a:solidFill>
                  <a:srgbClr val="000000"/>
                </a:solidFill>
              </a:rPr>
              <a:t>© All Rights Reserved: UNESCO/ ICH</a:t>
            </a:r>
          </a:p>
        </p:txBody>
      </p:sp>
    </p:spTree>
    <p:extLst>
      <p:ext uri="{BB962C8B-B14F-4D97-AF65-F5344CB8AC3E}">
        <p14:creationId xmlns:p14="http://schemas.microsoft.com/office/powerpoint/2010/main" val="3464810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re 1"/>
          <p:cNvSpPr>
            <a:spLocks noGrp="1"/>
          </p:cNvSpPr>
          <p:nvPr>
            <p:ph type="title"/>
          </p:nvPr>
        </p:nvSpPr>
        <p:spPr>
          <a:xfrm>
            <a:off x="2286000" y="374650"/>
            <a:ext cx="6477000" cy="1662113"/>
          </a:xfrm>
        </p:spPr>
        <p:txBody>
          <a:bodyPr/>
          <a:lstStyle/>
          <a:p>
            <a:pPr eaLnBrk="1" hangingPunct="1"/>
            <a:r>
              <a:rPr lang="en-ZA" sz="3600" dirty="0">
                <a:latin typeface="Arial" charset="0"/>
                <a:ea typeface="ＭＳ Ｐゴシック" charset="0"/>
                <a:cs typeface="ＭＳ Ｐゴシック" charset="0"/>
              </a:rPr>
              <a:t>Part 2. </a:t>
            </a:r>
            <a:r>
              <a:rPr lang="en-GB" sz="3600" dirty="0">
                <a:latin typeface="Arial" charset="0"/>
                <a:ea typeface="ＭＳ Ｐゴシック" charset="0"/>
                <a:cs typeface="ＭＳ Ｐゴシック" charset="0"/>
              </a:rPr>
              <a:t>Evaluating </a:t>
            </a:r>
            <a:r>
              <a:rPr lang="en-GB" sz="3600" dirty="0" smtClean="0">
                <a:latin typeface="Arial" charset="0"/>
                <a:ea typeface="ＭＳ Ｐゴシック" charset="0"/>
                <a:cs typeface="ＭＳ Ｐゴシック" charset="0"/>
              </a:rPr>
              <a:t>sample </a:t>
            </a:r>
            <a:r>
              <a:rPr lang="en-GB" sz="3600" dirty="0">
                <a:latin typeface="Arial" charset="0"/>
                <a:ea typeface="ＭＳ Ｐゴシック" charset="0"/>
                <a:cs typeface="ＭＳ Ｐゴシック" charset="0"/>
              </a:rPr>
              <a:t>nominations and making recommendations </a:t>
            </a:r>
            <a:endParaRPr lang="fr-FR" sz="36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171" name="Espace réservé du pied de page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rgbClr val="07DEDB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rgbClr val="07DEDB"/>
                </a:solidFill>
                <a:latin typeface="Arial" charset="0"/>
                <a:ea typeface="ＭＳ Ｐゴシック" charset="0"/>
              </a:defRPr>
            </a:lvl5pPr>
            <a:lvl6pPr marL="9239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0"/>
              </a:defRPr>
            </a:lvl6pPr>
            <a:lvl7pPr marL="13811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0"/>
              </a:defRPr>
            </a:lvl7pPr>
            <a:lvl8pPr marL="18383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0"/>
              </a:defRPr>
            </a:lvl8pPr>
            <a:lvl9pPr marL="22955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fr-FR" sz="600" b="0">
                <a:solidFill>
                  <a:srgbClr val="000000"/>
                </a:solidFill>
              </a:rPr>
              <a:t>© All Rights Reserved: UNESCO/ ICH</a:t>
            </a:r>
          </a:p>
        </p:txBody>
      </p:sp>
      <p:sp>
        <p:nvSpPr>
          <p:cNvPr id="7172" name="Text Placeholder 8"/>
          <p:cNvSpPr txBox="1">
            <a:spLocks/>
          </p:cNvSpPr>
          <p:nvPr/>
        </p:nvSpPr>
        <p:spPr bwMode="auto">
          <a:xfrm>
            <a:off x="2286000" y="2427288"/>
            <a:ext cx="6477000" cy="326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rgbClr val="07DEDB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rgbClr val="07DEDB"/>
                </a:solidFill>
                <a:latin typeface="Arial" charset="0"/>
                <a:ea typeface="ＭＳ Ｐゴシック" charset="0"/>
              </a:defRPr>
            </a:lvl5pPr>
            <a:lvl6pPr marL="9239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0"/>
              </a:defRPr>
            </a:lvl6pPr>
            <a:lvl7pPr marL="13811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0"/>
              </a:defRPr>
            </a:lvl7pPr>
            <a:lvl8pPr marL="18383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0"/>
              </a:defRPr>
            </a:lvl8pPr>
            <a:lvl9pPr marL="22955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2000" b="0" dirty="0">
                <a:solidFill>
                  <a:schemeClr val="tx1"/>
                </a:solidFill>
              </a:rPr>
              <a:t>The second part of the workshop has two sections:</a:t>
            </a:r>
            <a:endParaRPr lang="en-US" sz="2000" b="0" dirty="0">
              <a:solidFill>
                <a:schemeClr val="tx1"/>
              </a:solidFill>
            </a:endParaRPr>
          </a:p>
          <a:p>
            <a:pPr marL="342900" indent="-342900" eaLnBrk="1" hangingPunct="1">
              <a:spcBef>
                <a:spcPts val="1075"/>
              </a:spcBef>
              <a:buFont typeface="Arial"/>
              <a:buChar char="•"/>
            </a:pPr>
            <a:r>
              <a:rPr lang="en-GB" sz="2000" b="0" dirty="0">
                <a:solidFill>
                  <a:schemeClr val="tx1"/>
                </a:solidFill>
              </a:rPr>
              <a:t>a general assessment of initial sample nomination files in break-out groups, followed by a report and discussion in plenary; and </a:t>
            </a:r>
            <a:endParaRPr lang="en-US" sz="2000" b="0" dirty="0">
              <a:solidFill>
                <a:schemeClr val="tx1"/>
              </a:solidFill>
            </a:endParaRPr>
          </a:p>
          <a:p>
            <a:pPr marL="342900" indent="-342900" eaLnBrk="1" hangingPunct="1">
              <a:spcBef>
                <a:spcPts val="1075"/>
              </a:spcBef>
              <a:buFont typeface="Arial"/>
              <a:buChar char="•"/>
            </a:pPr>
            <a:r>
              <a:rPr lang="en-GB" sz="2000" b="0" dirty="0">
                <a:solidFill>
                  <a:schemeClr val="tx1"/>
                </a:solidFill>
              </a:rPr>
              <a:t>a substantive evaluation of the related final sample nomination files and making recommendations on its possible inscription, followed by a report and discussion. </a:t>
            </a:r>
            <a:endParaRPr lang="en-US" sz="2000" b="0" dirty="0">
              <a:solidFill>
                <a:schemeClr val="tx1"/>
              </a:solidFill>
            </a:endParaRPr>
          </a:p>
          <a:p>
            <a:pPr eaLnBrk="1" hangingPunct="1">
              <a:spcBef>
                <a:spcPts val="1075"/>
              </a:spcBef>
              <a:buFont typeface="Arial" charset="0"/>
              <a:buChar char="•"/>
            </a:pPr>
            <a:endParaRPr lang="en-GB" sz="20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638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2825" y="320163"/>
            <a:ext cx="6480175" cy="498598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 smtClean="0">
                <a:solidFill>
                  <a:schemeClr val="tx1"/>
                </a:solidFill>
              </a:rPr>
              <a:t>Mock nominations</a:t>
            </a:r>
            <a:endParaRPr lang="fr-FR" sz="3600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© All Rights Reserved: UNESCO/ ICH</a:t>
            </a:r>
            <a:endParaRPr lang="fr-FR" dirty="0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546" y="2695549"/>
            <a:ext cx="1215664" cy="1734173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748" y="2695549"/>
            <a:ext cx="1245267" cy="1742060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545" y="855337"/>
            <a:ext cx="1164376" cy="1657400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108" y="855338"/>
            <a:ext cx="1118549" cy="161293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16752" y="2448056"/>
            <a:ext cx="1466088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200" b="1" dirty="0" smtClean="0"/>
              <a:t>X 7 </a:t>
            </a:r>
            <a:endParaRPr lang="fr-FR" b="1" dirty="0" err="1" smtClean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2328545" y="4869053"/>
            <a:ext cx="6480175" cy="1483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215900" indent="-215900" algn="l" defTabSz="457200" rtl="0" fontAlgn="base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2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215900" indent="-215900" algn="l" defTabSz="457200" rtl="0" fontAlgn="base"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457200" rtl="0" fontAlgn="base">
              <a:spcBef>
                <a:spcPts val="12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66725" indent="-215900" algn="l" defTabSz="457200" rtl="0" fontAlgn="base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66725" algn="l" defTabSz="457200" rtl="0" fontAlgn="base">
              <a:spcBef>
                <a:spcPts val="600"/>
              </a:spcBef>
              <a:spcAft>
                <a:spcPct val="0"/>
              </a:spcAft>
              <a:defRPr sz="2000" kern="1200">
                <a:solidFill>
                  <a:srgbClr val="00D21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3550" indent="-463550">
              <a:defRPr/>
            </a:pP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Initial mocks </a:t>
            </a:r>
            <a:r>
              <a:rPr lang="en-US" sz="24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are the first versions of nominations submitted by states</a:t>
            </a:r>
          </a:p>
          <a:p>
            <a:pPr marL="463550" indent="-463550">
              <a:defRPr/>
            </a:pP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Final mocks </a:t>
            </a:r>
            <a:r>
              <a:rPr lang="en-US" sz="24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are the ones submitted by states after revision.</a:t>
            </a:r>
            <a:endParaRPr lang="en-US" sz="24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746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Logic of mock nominations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2825" y="1650365"/>
            <a:ext cx="6480175" cy="2634567"/>
          </a:xfrm>
        </p:spPr>
        <p:txBody>
          <a:bodyPr/>
          <a:lstStyle/>
          <a:p>
            <a:pPr marL="463550" indent="-463550">
              <a:defRPr/>
            </a:pPr>
            <a:r>
              <a:rPr lang="en-US" sz="24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Participants are divided in groups. </a:t>
            </a:r>
          </a:p>
          <a:p>
            <a:pPr marL="463550" indent="-463550">
              <a:defRPr/>
            </a:pPr>
            <a:r>
              <a:rPr lang="en-US" sz="24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Each of them is given a mock and a general assessment HO (2 documents)</a:t>
            </a:r>
          </a:p>
          <a:p>
            <a:pPr marL="463550" indent="-463550">
              <a:defRPr/>
            </a:pPr>
            <a:r>
              <a:rPr lang="en-US" sz="24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Each group appoints a 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chair</a:t>
            </a:r>
            <a:r>
              <a:rPr lang="en-US" sz="24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and a 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rapporteur</a:t>
            </a:r>
            <a:r>
              <a:rPr lang="en-US" sz="24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The chair organizes the discussion, the rapporteur takes notes and reports back to plenary after.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© All Rights Reserved: UNESCO/ ICH</a:t>
            </a:r>
            <a:endParaRPr lang="fr-FR" dirty="0"/>
          </a:p>
        </p:txBody>
      </p:sp>
      <p:pic>
        <p:nvPicPr>
          <p:cNvPr id="1026" name="Picture 2" descr="C:\Users\r_samadov\AppData\Local\Microsoft\Windows\Temporary Internet Files\Content.IE5\CR094QFF\nicubunu-Abstract-people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94" y="2259990"/>
            <a:ext cx="1470606" cy="1010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41192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Logic of mock </a:t>
            </a:r>
            <a:r>
              <a:rPr lang="en-US" smtClean="0"/>
              <a:t>nominations 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2825" y="1650365"/>
            <a:ext cx="6480175" cy="5109091"/>
          </a:xfrm>
        </p:spPr>
        <p:txBody>
          <a:bodyPr/>
          <a:lstStyle/>
          <a:p>
            <a:pPr marL="463550" indent="-463550">
              <a:defRPr/>
            </a:pPr>
            <a:r>
              <a:rPr lang="en-US" sz="24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Participants are required to:</a:t>
            </a:r>
          </a:p>
          <a:p>
            <a:pPr marL="801688">
              <a:buFont typeface="Wingdings" panose="05000000000000000000" pitchFamily="2" charset="2"/>
              <a:buChar char="§"/>
              <a:defRPr/>
            </a:pPr>
            <a:r>
              <a:rPr lang="en-US" sz="2000" b="0" dirty="0">
                <a:solidFill>
                  <a:srgbClr val="000000"/>
                </a:solidFill>
              </a:rPr>
              <a:t>Check systematically the number of </a:t>
            </a:r>
            <a:r>
              <a:rPr lang="en-US" sz="2000" b="0" dirty="0" smtClean="0">
                <a:solidFill>
                  <a:srgbClr val="000000"/>
                </a:solidFill>
              </a:rPr>
              <a:t>words in each section (technical side)</a:t>
            </a:r>
          </a:p>
          <a:p>
            <a:pPr marL="801688">
              <a:buFont typeface="Wingdings" panose="05000000000000000000" pitchFamily="2" charset="2"/>
              <a:buChar char="§"/>
              <a:defRPr/>
            </a:pPr>
            <a:r>
              <a:rPr lang="en-GB" sz="2000" b="0" dirty="0">
                <a:solidFill>
                  <a:srgbClr val="000000"/>
                </a:solidFill>
              </a:rPr>
              <a:t>identify missing and incorrectly placed information, </a:t>
            </a:r>
          </a:p>
          <a:p>
            <a:pPr marL="801688">
              <a:buFont typeface="Wingdings" panose="05000000000000000000" pitchFamily="2" charset="2"/>
              <a:buChar char="§"/>
              <a:defRPr/>
            </a:pPr>
            <a:r>
              <a:rPr lang="en-GB" sz="2000" b="0" dirty="0">
                <a:solidFill>
                  <a:srgbClr val="000000"/>
                </a:solidFill>
              </a:rPr>
              <a:t>detect and discuss some basic discrepancies between the criteria of the form and the information </a:t>
            </a:r>
            <a:r>
              <a:rPr lang="en-GB" sz="2000" b="0" dirty="0" smtClean="0">
                <a:solidFill>
                  <a:srgbClr val="000000"/>
                </a:solidFill>
              </a:rPr>
              <a:t>provided</a:t>
            </a:r>
          </a:p>
          <a:p>
            <a:pPr marL="801688">
              <a:buFont typeface="Wingdings" panose="05000000000000000000" pitchFamily="2" charset="2"/>
              <a:buChar char="§"/>
              <a:defRPr/>
            </a:pPr>
            <a:r>
              <a:rPr lang="en-GB" sz="2000" b="0" dirty="0" smtClean="0">
                <a:solidFill>
                  <a:srgbClr val="000000"/>
                </a:solidFill>
              </a:rPr>
              <a:t>indicate how the problems can be fixed and how the file can be improved</a:t>
            </a:r>
            <a:endParaRPr lang="en-US" sz="2000" b="0" dirty="0">
              <a:solidFill>
                <a:srgbClr val="000000"/>
              </a:solidFill>
            </a:endParaRPr>
          </a:p>
          <a:p>
            <a:pPr marL="463550" indent="-463550">
              <a:defRPr/>
            </a:pPr>
            <a:endParaRPr lang="en-US" sz="2400" b="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463550" indent="-463550">
              <a:defRPr/>
            </a:pPr>
            <a:endParaRPr lang="en-US" sz="2400" b="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463550" indent="-463550">
              <a:defRPr/>
            </a:pPr>
            <a:endParaRPr lang="en-US" sz="24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endParaRPr lang="fr-FR" sz="2400" b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© All Rights Reserved: UNESCO/ ICH</a:t>
            </a:r>
            <a:endParaRPr lang="fr-FR" dirty="0"/>
          </a:p>
        </p:txBody>
      </p:sp>
      <p:sp>
        <p:nvSpPr>
          <p:cNvPr id="5" name="TextBox 4"/>
          <p:cNvSpPr txBox="1"/>
          <p:nvPr/>
        </p:nvSpPr>
        <p:spPr>
          <a:xfrm>
            <a:off x="8206154" y="654538"/>
            <a:ext cx="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 err="1" smtClean="0"/>
          </a:p>
        </p:txBody>
      </p:sp>
    </p:spTree>
    <p:extLst>
      <p:ext uri="{BB962C8B-B14F-4D97-AF65-F5344CB8AC3E}">
        <p14:creationId xmlns:p14="http://schemas.microsoft.com/office/powerpoint/2010/main" val="19758452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</a:t>
            </a:r>
            <a:r>
              <a:rPr lang="en-US" dirty="0" smtClean="0"/>
              <a:t>ock nominations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2825" y="1650365"/>
            <a:ext cx="6480175" cy="4437113"/>
          </a:xfrm>
        </p:spPr>
        <p:txBody>
          <a:bodyPr/>
          <a:lstStyle/>
          <a:p>
            <a:pPr marL="463550" indent="-463550">
              <a:buFont typeface="+mj-lt"/>
              <a:buAutoNum type="arabicPeriod"/>
              <a:defRPr/>
            </a:pPr>
            <a:r>
              <a:rPr lang="en-US" sz="2000" b="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Kijimana</a:t>
            </a:r>
            <a:r>
              <a:rPr lang="en-US" sz="20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traditions and practices (Africa) – USL</a:t>
            </a:r>
          </a:p>
          <a:p>
            <a:pPr marL="463550" indent="-463550">
              <a:buFont typeface="+mj-lt"/>
              <a:buAutoNum type="arabicPeriod"/>
              <a:defRPr/>
            </a:pPr>
            <a:r>
              <a:rPr lang="en-US" sz="20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Skills </a:t>
            </a:r>
            <a:r>
              <a:rPr lang="en-US" sz="20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for wooden bridge construction (Asia) – USL</a:t>
            </a:r>
          </a:p>
          <a:p>
            <a:pPr marL="463550" indent="-463550">
              <a:buFont typeface="+mj-lt"/>
              <a:buAutoNum type="arabicPeriod"/>
              <a:defRPr/>
            </a:pPr>
            <a:r>
              <a:rPr lang="en-US" sz="2000" b="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Fonabal</a:t>
            </a:r>
            <a:r>
              <a:rPr lang="en-US" sz="20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music and singing (Latin America) – USL</a:t>
            </a:r>
          </a:p>
          <a:p>
            <a:pPr marL="463550" indent="-463550">
              <a:buFont typeface="+mj-lt"/>
              <a:buAutoNum type="arabicPeriod"/>
              <a:defRPr/>
            </a:pPr>
            <a:r>
              <a:rPr lang="en-US" sz="2000" b="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Mashriq</a:t>
            </a:r>
            <a:r>
              <a:rPr lang="en-US" sz="20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storytelling (Arab States) – USL</a:t>
            </a:r>
          </a:p>
          <a:p>
            <a:pPr marL="463550" indent="-463550">
              <a:buFont typeface="+mj-lt"/>
              <a:buAutoNum type="arabicPeriod"/>
              <a:defRPr/>
            </a:pPr>
            <a:r>
              <a:rPr lang="en-US" sz="20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Council </a:t>
            </a:r>
            <a:r>
              <a:rPr lang="en-US" sz="20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of Irrigators (Western Europe) – RL</a:t>
            </a:r>
          </a:p>
          <a:p>
            <a:pPr marL="463550" indent="-463550">
              <a:buFont typeface="+mj-lt"/>
              <a:buAutoNum type="arabicPeriod"/>
              <a:defRPr/>
            </a:pPr>
            <a:r>
              <a:rPr lang="en-US" sz="20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Procession </a:t>
            </a:r>
            <a:r>
              <a:rPr lang="en-US" sz="20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of Hana (Eastern Europe) – RL</a:t>
            </a:r>
          </a:p>
          <a:p>
            <a:pPr marL="463550" indent="-463550">
              <a:buFont typeface="+mj-lt"/>
              <a:buAutoNum type="arabicPeriod"/>
              <a:defRPr/>
            </a:pPr>
            <a:r>
              <a:rPr lang="en-US" sz="2000" b="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Haddo</a:t>
            </a:r>
            <a:r>
              <a:rPr lang="en-US" sz="20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Harvest Festival (Western </a:t>
            </a:r>
            <a:r>
              <a:rPr lang="en-US" sz="20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Europe, multinational) – RL</a:t>
            </a:r>
          </a:p>
          <a:p>
            <a:pPr marL="463550" indent="-463550">
              <a:buFont typeface="+mj-lt"/>
              <a:buAutoNum type="arabicPeriod"/>
              <a:defRPr/>
            </a:pPr>
            <a:endParaRPr lang="en-US" sz="20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463550" indent="-463550">
              <a:buFont typeface="+mj-lt"/>
              <a:buAutoNum type="arabicPeriod"/>
              <a:defRPr/>
            </a:pPr>
            <a:endParaRPr lang="en-US" sz="20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  <a:defRPr/>
            </a:pPr>
            <a:r>
              <a:rPr lang="en-US" sz="20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Mock community consents and inventory extracts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© All Rights Reserved: UNESCO/ ICH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826253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Unesc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7DEDB"/>
      </a:accent1>
      <a:accent2>
        <a:srgbClr val="00D213"/>
      </a:accent2>
      <a:accent3>
        <a:srgbClr val="FF0000"/>
      </a:accent3>
      <a:accent4>
        <a:srgbClr val="FFFF00"/>
      </a:accent4>
      <a:accent5>
        <a:srgbClr val="07DEDB"/>
      </a:accent5>
      <a:accent6>
        <a:srgbClr val="00D213"/>
      </a:accent6>
      <a:hlink>
        <a:srgbClr val="0000FF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5355</TotalTime>
  <Words>822</Words>
  <Application>Microsoft Macintosh PowerPoint</Application>
  <PresentationFormat>On-screen Show (4:3)</PresentationFormat>
  <Paragraphs>102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Thème Office</vt:lpstr>
      <vt:lpstr>Workshop on preparing nominations (NOM)   </vt:lpstr>
      <vt:lpstr>PowerPoint Presentation</vt:lpstr>
      <vt:lpstr>Outline of the workshop</vt:lpstr>
      <vt:lpstr>Part 1. Introducing the NOM workshop, the Convention  and requirements </vt:lpstr>
      <vt:lpstr>Part 2. Evaluating sample nominations and making recommendations </vt:lpstr>
      <vt:lpstr>PowerPoint Presentation</vt:lpstr>
      <vt:lpstr>Logic of mock nominations</vt:lpstr>
      <vt:lpstr>Logic of mock nominations </vt:lpstr>
      <vt:lpstr>Mock nominations</vt:lpstr>
      <vt:lpstr>Mock 2: Skills for wooden bridge construction (USL, East Asia)</vt:lpstr>
      <vt:lpstr>Part 3. Developing key parts of a nomination file </vt:lpstr>
      <vt:lpstr>Part 4. Concluding session and workshop evaluation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**** ****</dc:creator>
  <cp:lastModifiedBy>R&amp;G</cp:lastModifiedBy>
  <cp:revision>171</cp:revision>
  <cp:lastPrinted>2017-01-27T11:06:54Z</cp:lastPrinted>
  <dcterms:created xsi:type="dcterms:W3CDTF">2013-04-24T00:09:43Z</dcterms:created>
  <dcterms:modified xsi:type="dcterms:W3CDTF">2017-06-22T17:23:24Z</dcterms:modified>
</cp:coreProperties>
</file>