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414" r:id="rId3"/>
    <p:sldId id="338" r:id="rId4"/>
    <p:sldId id="359" r:id="rId5"/>
    <p:sldId id="361" r:id="rId6"/>
    <p:sldId id="325" r:id="rId7"/>
    <p:sldId id="378" r:id="rId8"/>
    <p:sldId id="356" r:id="rId9"/>
    <p:sldId id="332" r:id="rId10"/>
    <p:sldId id="415" r:id="rId11"/>
    <p:sldId id="404" r:id="rId12"/>
    <p:sldId id="388" r:id="rId13"/>
    <p:sldId id="402" r:id="rId14"/>
    <p:sldId id="393" r:id="rId15"/>
  </p:sldIdLst>
  <p:sldSz cx="9144000" cy="6858000" type="screen4x3"/>
  <p:notesSz cx="6858000" cy="9144000"/>
  <p:defaultTextStyle>
    <a:defPPr>
      <a:defRPr lang="fr-FR"/>
    </a:defPPr>
    <a:lvl1pPr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defRPr>
    </a:lvl1pPr>
    <a:lvl2pPr marL="4572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defRPr>
    </a:lvl2pPr>
    <a:lvl3pPr marL="9144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defRPr>
    </a:lvl3pPr>
    <a:lvl4pPr marL="13716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defRPr>
    </a:lvl4pPr>
    <a:lvl5pPr marL="1828800" algn="l" defTabSz="457200" rtl="0" eaLnBrk="0" fontAlgn="base" hangingPunct="0">
      <a:spcBef>
        <a:spcPct val="0"/>
      </a:spcBef>
      <a:spcAft>
        <a:spcPct val="0"/>
      </a:spcAft>
      <a:defRPr sz="2400" kern="1200">
        <a:solidFill>
          <a:schemeClr val="tx1"/>
        </a:solidFill>
        <a:latin typeface="Arial" charset="0"/>
        <a:ea typeface="MS PGothic" charset="-128"/>
        <a:cs typeface="MS PGothic" charset="-128"/>
      </a:defRPr>
    </a:lvl5pPr>
    <a:lvl6pPr marL="2286000" algn="l" defTabSz="914400" rtl="0" eaLnBrk="1" latinLnBrk="0" hangingPunct="1">
      <a:defRPr sz="2400" kern="1200">
        <a:solidFill>
          <a:schemeClr val="tx1"/>
        </a:solidFill>
        <a:latin typeface="Arial" charset="0"/>
        <a:ea typeface="MS PGothic" charset="-128"/>
        <a:cs typeface="MS PGothic" charset="-128"/>
      </a:defRPr>
    </a:lvl6pPr>
    <a:lvl7pPr marL="2743200" algn="l" defTabSz="914400" rtl="0" eaLnBrk="1" latinLnBrk="0" hangingPunct="1">
      <a:defRPr sz="2400" kern="1200">
        <a:solidFill>
          <a:schemeClr val="tx1"/>
        </a:solidFill>
        <a:latin typeface="Arial" charset="0"/>
        <a:ea typeface="MS PGothic" charset="-128"/>
        <a:cs typeface="MS PGothic" charset="-128"/>
      </a:defRPr>
    </a:lvl7pPr>
    <a:lvl8pPr marL="3200400" algn="l" defTabSz="914400" rtl="0" eaLnBrk="1" latinLnBrk="0" hangingPunct="1">
      <a:defRPr sz="2400" kern="1200">
        <a:solidFill>
          <a:schemeClr val="tx1"/>
        </a:solidFill>
        <a:latin typeface="Arial" charset="0"/>
        <a:ea typeface="MS PGothic" charset="-128"/>
        <a:cs typeface="MS PGothic" charset="-128"/>
      </a:defRPr>
    </a:lvl8pPr>
    <a:lvl9pPr marL="3657600" algn="l" defTabSz="914400" rtl="0" eaLnBrk="1" latinLnBrk="0" hangingPunct="1">
      <a:defRPr sz="2400" kern="1200">
        <a:solidFill>
          <a:schemeClr val="tx1"/>
        </a:solidFill>
        <a:latin typeface="Arial" charset="0"/>
        <a:ea typeface="MS PGothic" charset="-128"/>
        <a:cs typeface="MS PGothic" charset="-128"/>
      </a:defRPr>
    </a:lvl9pPr>
  </p:defaultTextStyle>
  <p:extLst>
    <p:ext uri="{EFAFB233-063F-42B5-8137-9DF3F51BA10A}">
      <p15:sldGuideLst xmlns:p15="http://schemas.microsoft.com/office/powerpoint/2012/main" xmlns="">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28546" autoAdjust="0"/>
    <p:restoredTop sz="95462" autoAdjust="0"/>
  </p:normalViewPr>
  <p:slideViewPr>
    <p:cSldViewPr snapToGrid="0" snapToObjects="1">
      <p:cViewPr>
        <p:scale>
          <a:sx n="85" d="100"/>
          <a:sy n="85" d="100"/>
        </p:scale>
        <p:origin x="1144" y="-248"/>
      </p:cViewPr>
      <p:guideLst>
        <p:guide orient="horz" pos="715"/>
        <p:guide orient="horz" pos="1200"/>
        <p:guide orient="horz" pos="2160"/>
        <p:guide pos="1437"/>
        <p:guide pos="2419"/>
        <p:guide pos="5515"/>
        <p:guide pos="1310"/>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hr-HR" alt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B8F8940A-4D2E-124D-9111-E9827969E352}" type="datetimeFigureOut">
              <a:rPr lang="fr-FR" altLang="en-US"/>
              <a:pPr/>
              <a:t>22/06/17</a:t>
            </a:fld>
            <a:endParaRPr lang="en-US" alt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hr-HR" alt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DDFA122-DB7C-914C-8640-993203E762CE}" type="slidenum">
              <a:rPr lang="fr-FR" altLang="en-US"/>
              <a:pPr/>
              <a:t>‹#›</a:t>
            </a:fld>
            <a:endParaRPr lang="en-US" altLang="en-US"/>
          </a:p>
        </p:txBody>
      </p:sp>
    </p:spTree>
    <p:extLst>
      <p:ext uri="{BB962C8B-B14F-4D97-AF65-F5344CB8AC3E}">
        <p14:creationId xmlns:p14="http://schemas.microsoft.com/office/powerpoint/2010/main" val="734828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hr-HR" altLang="en-US"/>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3603B466-AD15-4B4C-8D27-0DD2C884C3F8}" type="datetimeFigureOut">
              <a:rPr lang="fr-FR" altLang="en-US"/>
              <a:pPr/>
              <a:t>22/06/17</a:t>
            </a:fld>
            <a:endParaRPr lang="en-US" alt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hr-HR" alt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4D14F7C0-8328-6644-8967-E523C49B57CC}" type="slidenum">
              <a:rPr lang="fr-FR" altLang="en-US"/>
              <a:pPr/>
              <a:t>‹#›</a:t>
            </a:fld>
            <a:endParaRPr lang="en-US" altLang="en-US"/>
          </a:p>
        </p:txBody>
      </p:sp>
    </p:spTree>
    <p:extLst>
      <p:ext uri="{BB962C8B-B14F-4D97-AF65-F5344CB8AC3E}">
        <p14:creationId xmlns:p14="http://schemas.microsoft.com/office/powerpoint/2010/main" val="18058720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zh-CN" sz="1600" b="1">
                <a:ea typeface="MS PGothic" charset="-128"/>
              </a:rPr>
              <a:t>Sustainable use of natural and cultural heritage is key to sustainable development. Supporting traditional systems of environmental protection and resource management can contribute to a better sustainability of fragile ecosystems and preservation of biodiversity, while preventing competition and conflict over access to natural and cultural resources. Disaster risk management strategies that fully respect and build on traditional knowledge and community participation, providing support and resources for their implementation. </a:t>
            </a:r>
          </a:p>
          <a:p>
            <a:pPr eaLnBrk="1" hangingPunct="1">
              <a:lnSpc>
                <a:spcPct val="80000"/>
              </a:lnSpc>
            </a:pPr>
            <a:endParaRPr lang="en-US" altLang="zh-CN" sz="1600" b="1">
              <a:ea typeface="SimSun" charset="0"/>
            </a:endParaRPr>
          </a:p>
          <a:p>
            <a:pPr eaLnBrk="1" hangingPunct="1">
              <a:lnSpc>
                <a:spcPct val="80000"/>
              </a:lnSpc>
            </a:pPr>
            <a:endParaRPr lang="en-US" altLang="zh-CN" sz="1600" b="1">
              <a:ea typeface="SimSun" charset="0"/>
            </a:endParaRPr>
          </a:p>
          <a:p>
            <a:pPr marL="2057400" lvl="4" indent="-228600" eaLnBrk="1" hangingPunct="1">
              <a:lnSpc>
                <a:spcPct val="80000"/>
              </a:lnSpc>
              <a:buFont typeface="Wingdings" charset="2"/>
              <a:buNone/>
            </a:pPr>
            <a:r>
              <a:rPr lang="en-US" altLang="en-US">
                <a:ea typeface="MS PGothic" charset="-128"/>
              </a:rPr>
              <a:t>						</a:t>
            </a:r>
            <a:endParaRPr lang="en-US" altLang="en-US" sz="900">
              <a:ea typeface="Geneva" charset="0"/>
              <a:cs typeface="Geneva" charset="0"/>
            </a:endParaRPr>
          </a:p>
          <a:p>
            <a:pPr eaLnBrk="1" hangingPunct="1">
              <a:lnSpc>
                <a:spcPct val="80000"/>
              </a:lnSpc>
            </a:pPr>
            <a:endParaRPr lang="en-US" altLang="zh-CN" sz="1600" b="1">
              <a:ea typeface="SimSun" charset="0"/>
            </a:endParaRPr>
          </a:p>
          <a:p>
            <a:pPr eaLnBrk="1" hangingPunct="1">
              <a:lnSpc>
                <a:spcPct val="80000"/>
              </a:lnSpc>
            </a:pPr>
            <a:r>
              <a:rPr lang="en-US" altLang="zh-CN" sz="1600" b="1">
                <a:ea typeface="MS PGothic" charset="-128"/>
              </a:rPr>
              <a:t>In a context of rapid environmental change, such time-tested and climate change adaptive strategies take on urgent new importance.</a:t>
            </a:r>
            <a:endParaRPr lang="en-US" altLang="en-US" sz="1600" b="1">
              <a:ea typeface="SimSun" charset="0"/>
            </a:endParaRPr>
          </a:p>
        </p:txBody>
      </p:sp>
    </p:spTree>
    <p:extLst>
      <p:ext uri="{BB962C8B-B14F-4D97-AF65-F5344CB8AC3E}">
        <p14:creationId xmlns:p14="http://schemas.microsoft.com/office/powerpoint/2010/main" val="51699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6"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2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225" y="268288"/>
            <a:ext cx="1676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81000" y="1692000"/>
            <a:ext cx="5715000" cy="1754326"/>
          </a:xfrm>
        </p:spPr>
        <p:txBody>
          <a:bodyPr/>
          <a:lstStyle>
            <a:lvl1pPr algn="l">
              <a:defRPr sz="3800" b="1"/>
            </a:lvl1pPr>
          </a:lstStyle>
          <a:p>
            <a:r>
              <a:rPr lang="es-ES_tradnl" smtClean="0"/>
              <a:t>Clic para editar título</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pour une image  10"/>
          <p:cNvSpPr>
            <a:spLocks noGrp="1"/>
          </p:cNvSpPr>
          <p:nvPr>
            <p:ph type="pic" sz="quarter" idx="10"/>
          </p:nvPr>
        </p:nvSpPr>
        <p:spPr>
          <a:xfrm>
            <a:off x="6478200" y="0"/>
            <a:ext cx="2667600" cy="6858000"/>
          </a:xfrm>
        </p:spPr>
        <p:txBody>
          <a:bodyPr rtlCol="0"/>
          <a:lstStyle/>
          <a:p>
            <a:pPr lvl="0"/>
            <a:endParaRPr lang="fr-FR" noProof="0" dirty="0"/>
          </a:p>
        </p:txBody>
      </p:sp>
    </p:spTree>
    <p:extLst>
      <p:ext uri="{BB962C8B-B14F-4D97-AF65-F5344CB8AC3E}">
        <p14:creationId xmlns:p14="http://schemas.microsoft.com/office/powerpoint/2010/main" val="96830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11917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2825" y="417513"/>
            <a:ext cx="6480175" cy="984885"/>
          </a:xfrm>
        </p:spPr>
        <p:txBody>
          <a:bodyPr/>
          <a:lstStyle>
            <a:lvl1pPr>
              <a:defRPr baseline="0"/>
            </a:lvl1pPr>
          </a:lstStyle>
          <a:p>
            <a:r>
              <a:rPr lang="es-ES_tradnl" smtClean="0"/>
              <a:t>Clic para editar título</a:t>
            </a:r>
            <a:endParaRPr lang="fr-FR" dirty="0"/>
          </a:p>
        </p:txBody>
      </p:sp>
      <p:sp>
        <p:nvSpPr>
          <p:cNvPr id="3" name="Espace réservé du contenu 2"/>
          <p:cNvSpPr>
            <a:spLocks noGrp="1"/>
          </p:cNvSpPr>
          <p:nvPr>
            <p:ph idx="1"/>
          </p:nvPr>
        </p:nvSpPr>
        <p:spPr>
          <a:xfrm>
            <a:off x="2282825" y="2016125"/>
            <a:ext cx="6480175" cy="1295739"/>
          </a:xfrm>
        </p:spPr>
        <p:txBody>
          <a:bodyPr/>
          <a:lstStyle>
            <a:lvl1pPr>
              <a:defRPr lang="es-ES_tradnl" sz="1800">
                <a:effectLst/>
              </a:defRPr>
            </a:lvl1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p:txBody>
      </p:sp>
      <p:sp>
        <p:nvSpPr>
          <p:cNvPr id="4" name="Espace réservé du pied de page 3"/>
          <p:cNvSpPr>
            <a:spLocks noGrp="1"/>
          </p:cNvSpPr>
          <p:nvPr>
            <p:ph type="ftr" sz="quarter" idx="10"/>
          </p:nvPr>
        </p:nvSpPr>
        <p:spPr/>
        <p:txBody>
          <a:bodyPr/>
          <a:lstStyle>
            <a:lvl1pPr>
              <a:defRPr/>
            </a:lvl1pPr>
          </a:lstStyle>
          <a:p>
            <a:pPr>
              <a:defRPr/>
            </a:pPr>
            <a:r>
              <a:rPr lang="fr-FR" altLang="en-US"/>
              <a:t>© All Rights Reserved: UNESCO</a:t>
            </a:r>
          </a:p>
        </p:txBody>
      </p:sp>
    </p:spTree>
    <p:extLst>
      <p:ext uri="{BB962C8B-B14F-4D97-AF65-F5344CB8AC3E}">
        <p14:creationId xmlns:p14="http://schemas.microsoft.com/office/powerpoint/2010/main" val="49722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a:cxnSpLocks noChangeShapeType="1"/>
          </p:cNvCxnSpPr>
          <p:nvPr userDrawn="1"/>
        </p:nvCxnSpPr>
        <p:spPr bwMode="auto">
          <a:xfrm flipV="1">
            <a:off x="406400" y="2286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9" name="Straight Connector 17"/>
          <p:cNvCxnSpPr>
            <a:cxnSpLocks noChangeShapeType="1"/>
          </p:cNvCxnSpPr>
          <p:nvPr userDrawn="1"/>
        </p:nvCxnSpPr>
        <p:spPr bwMode="auto">
          <a:xfrm flipV="1">
            <a:off x="406400" y="66294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0" name="ZoneTexte 13"/>
          <p:cNvSpPr txBox="1">
            <a:spLocks noChangeArrowheads="1"/>
          </p:cNvSpPr>
          <p:nvPr userDrawn="1"/>
        </p:nvSpPr>
        <p:spPr bwMode="auto">
          <a:xfrm>
            <a:off x="406400" y="6338888"/>
            <a:ext cx="1041400" cy="215900"/>
          </a:xfrm>
          <a:prstGeom prst="rect">
            <a:avLst/>
          </a:prstGeom>
          <a:noFill/>
          <a:ln>
            <a:noFill/>
          </a:ln>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fld id="{8B937488-33B9-D44B-A430-D6A53EE3C469}" type="slidenum">
              <a:rPr lang="fr-FR" altLang="en-US" sz="1400" b="1">
                <a:solidFill>
                  <a:schemeClr val="accent1"/>
                </a:solidFill>
              </a:rPr>
              <a:pPr eaLnBrk="1" hangingPunct="1"/>
              <a:t>‹#›</a:t>
            </a:fld>
            <a:endParaRPr lang="en-US" altLang="en-US" sz="1400" b="1">
              <a:solidFill>
                <a:schemeClr val="accent1"/>
              </a:solidFill>
            </a:endParaRPr>
          </a:p>
        </p:txBody>
      </p:sp>
      <p:cxnSp>
        <p:nvCxnSpPr>
          <p:cNvPr id="11"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3"/>
          <p:cNvCxnSpPr>
            <a:cxnSpLocks noChangeShapeType="1"/>
          </p:cNvCxnSpPr>
          <p:nvPr userDrawn="1"/>
        </p:nvCxnSpPr>
        <p:spPr bwMode="auto">
          <a:xfrm flipV="1">
            <a:off x="406400" y="2286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pic>
        <p:nvPicPr>
          <p:cNvPr id="13" name="Picture 2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 y="341313"/>
            <a:ext cx="11207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14" name="Espace réservé du pied de page 3"/>
          <p:cNvSpPr>
            <a:spLocks noGrp="1"/>
          </p:cNvSpPr>
          <p:nvPr>
            <p:ph type="ftr" sz="quarter" idx="10"/>
          </p:nvPr>
        </p:nvSpPr>
        <p:spPr/>
        <p:txBody>
          <a:bodyPr/>
          <a:lstStyle>
            <a:lvl1pPr>
              <a:defRPr smtClean="0"/>
            </a:lvl1pPr>
          </a:lstStyle>
          <a:p>
            <a:pPr>
              <a:defRPr/>
            </a:pPr>
            <a:r>
              <a:rPr lang="fr-FR" altLang="en-US"/>
              <a:t>© All Rights Reserved: UNESCO/ ICH</a:t>
            </a:r>
          </a:p>
        </p:txBody>
      </p:sp>
    </p:spTree>
    <p:extLst>
      <p:ext uri="{BB962C8B-B14F-4D97-AF65-F5344CB8AC3E}">
        <p14:creationId xmlns:p14="http://schemas.microsoft.com/office/powerpoint/2010/main" val="73852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et texte">
    <p:spTree>
      <p:nvGrpSpPr>
        <p:cNvPr id="1" name=""/>
        <p:cNvGrpSpPr/>
        <p:nvPr/>
      </p:nvGrpSpPr>
      <p:grpSpPr>
        <a:xfrm>
          <a:off x="0" y="0"/>
          <a:ext cx="0" cy="0"/>
          <a:chOff x="0" y="0"/>
          <a:chExt cx="0" cy="0"/>
        </a:xfrm>
      </p:grpSpPr>
      <p:sp>
        <p:nvSpPr>
          <p:cNvPr id="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7"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3"/>
          <p:cNvCxnSpPr>
            <a:cxnSpLocks noChangeShapeType="1"/>
          </p:cNvCxnSpPr>
          <p:nvPr userDrawn="1"/>
        </p:nvCxnSpPr>
        <p:spPr bwMode="auto">
          <a:xfrm flipV="1">
            <a:off x="406400" y="2286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2"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13" name="Straight Connector 17"/>
          <p:cNvCxnSpPr>
            <a:cxnSpLocks noChangeShapeType="1"/>
          </p:cNvCxnSpPr>
          <p:nvPr userDrawn="1"/>
        </p:nvCxnSpPr>
        <p:spPr bwMode="auto">
          <a:xfrm flipV="1">
            <a:off x="406400" y="66294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4" name="ZoneTexte 13"/>
          <p:cNvSpPr txBox="1">
            <a:spLocks noChangeArrowheads="1"/>
          </p:cNvSpPr>
          <p:nvPr userDrawn="1"/>
        </p:nvSpPr>
        <p:spPr bwMode="auto">
          <a:xfrm>
            <a:off x="406400" y="6338888"/>
            <a:ext cx="1041400" cy="215900"/>
          </a:xfrm>
          <a:prstGeom prst="rect">
            <a:avLst/>
          </a:prstGeom>
          <a:noFill/>
          <a:ln>
            <a:noFill/>
          </a:ln>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fld id="{39F942BA-4128-404F-BEF2-DE1816C6A4B3}" type="slidenum">
              <a:rPr lang="fr-FR" altLang="en-US" sz="1400" b="1">
                <a:solidFill>
                  <a:schemeClr val="accent1"/>
                </a:solidFill>
              </a:rPr>
              <a:pPr eaLnBrk="1" hangingPunct="1"/>
              <a:t>‹#›</a:t>
            </a:fld>
            <a:endParaRPr lang="en-US" altLang="en-US" sz="1400" b="1">
              <a:solidFill>
                <a:schemeClr val="accent1"/>
              </a:solidFill>
            </a:endParaRPr>
          </a:p>
        </p:txBody>
      </p:sp>
      <p:pic>
        <p:nvPicPr>
          <p:cNvPr id="15" name="Picture 2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 y="341313"/>
            <a:ext cx="11207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sp>
        <p:nvSpPr>
          <p:cNvPr id="16" name="Espace réservé du pied de page 3"/>
          <p:cNvSpPr>
            <a:spLocks noGrp="1"/>
          </p:cNvSpPr>
          <p:nvPr>
            <p:ph type="ftr" sz="quarter" idx="12"/>
          </p:nvPr>
        </p:nvSpPr>
        <p:spPr/>
        <p:txBody>
          <a:bodyPr/>
          <a:lstStyle>
            <a:lvl1pPr>
              <a:defRPr smtClean="0"/>
            </a:lvl1pPr>
          </a:lstStyle>
          <a:p>
            <a:pPr>
              <a:defRPr/>
            </a:pPr>
            <a:r>
              <a:rPr lang="fr-FR" altLang="en-US"/>
              <a:t>© All Rights Reserved: UNESCO/ ICH</a:t>
            </a:r>
          </a:p>
        </p:txBody>
      </p:sp>
    </p:spTree>
    <p:extLst>
      <p:ext uri="{BB962C8B-B14F-4D97-AF65-F5344CB8AC3E}">
        <p14:creationId xmlns:p14="http://schemas.microsoft.com/office/powerpoint/2010/main" val="202003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p:spTree>
      <p:nvGrpSpPr>
        <p:cNvPr id="1" name=""/>
        <p:cNvGrpSpPr/>
        <p:nvPr/>
      </p:nvGrpSpPr>
      <p:grpSpPr>
        <a:xfrm>
          <a:off x="0" y="0"/>
          <a:ext cx="0" cy="0"/>
          <a:chOff x="0" y="0"/>
          <a:chExt cx="0" cy="0"/>
        </a:xfrm>
      </p:grpSpPr>
      <p:sp>
        <p:nvSpPr>
          <p:cNvPr id="4"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5"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13"/>
          <p:cNvCxnSpPr>
            <a:cxnSpLocks noChangeShapeType="1"/>
          </p:cNvCxnSpPr>
          <p:nvPr userDrawn="1"/>
        </p:nvCxnSpPr>
        <p:spPr bwMode="auto">
          <a:xfrm flipV="1">
            <a:off x="406400" y="2286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8"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9" name="Straight Connector 17"/>
          <p:cNvCxnSpPr>
            <a:cxnSpLocks noChangeShapeType="1"/>
          </p:cNvCxnSpPr>
          <p:nvPr userDrawn="1"/>
        </p:nvCxnSpPr>
        <p:spPr bwMode="auto">
          <a:xfrm flipV="1">
            <a:off x="406400" y="66294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0" name="ZoneTexte 13"/>
          <p:cNvSpPr txBox="1">
            <a:spLocks noChangeArrowheads="1"/>
          </p:cNvSpPr>
          <p:nvPr userDrawn="1"/>
        </p:nvSpPr>
        <p:spPr bwMode="auto">
          <a:xfrm>
            <a:off x="406400" y="6338888"/>
            <a:ext cx="1041400" cy="215900"/>
          </a:xfrm>
          <a:prstGeom prst="rect">
            <a:avLst/>
          </a:prstGeom>
          <a:noFill/>
          <a:ln>
            <a:noFill/>
          </a:ln>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fld id="{654B2A77-ECC9-4043-9090-B10FF2B922AA}" type="slidenum">
              <a:rPr lang="fr-FR" altLang="en-US" sz="1400" b="1">
                <a:solidFill>
                  <a:schemeClr val="accent1"/>
                </a:solidFill>
              </a:rPr>
              <a:pPr eaLnBrk="1" hangingPunct="1"/>
              <a:t>‹#›</a:t>
            </a:fld>
            <a:endParaRPr lang="en-US" altLang="en-US" sz="1400" b="1">
              <a:solidFill>
                <a:schemeClr val="accent1"/>
              </a:solidFill>
            </a:endParaRPr>
          </a:p>
        </p:txBody>
      </p:sp>
      <p:pic>
        <p:nvPicPr>
          <p:cNvPr id="11" name="Picture 2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 y="341313"/>
            <a:ext cx="11207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
        <p:nvSpPr>
          <p:cNvPr id="12" name="Espace réservé du pied de page 3"/>
          <p:cNvSpPr>
            <a:spLocks noGrp="1"/>
          </p:cNvSpPr>
          <p:nvPr>
            <p:ph type="ftr" sz="quarter" idx="12"/>
          </p:nvPr>
        </p:nvSpPr>
        <p:spPr/>
        <p:txBody>
          <a:bodyPr/>
          <a:lstStyle>
            <a:lvl1pPr>
              <a:defRPr smtClean="0"/>
            </a:lvl1pPr>
          </a:lstStyle>
          <a:p>
            <a:pPr>
              <a:defRPr/>
            </a:pPr>
            <a:r>
              <a:rPr lang="fr-FR" altLang="en-US"/>
              <a:t>© All Rights Reserved: UNESCO/ ICH</a:t>
            </a:r>
          </a:p>
        </p:txBody>
      </p:sp>
    </p:spTree>
    <p:extLst>
      <p:ext uri="{BB962C8B-B14F-4D97-AF65-F5344CB8AC3E}">
        <p14:creationId xmlns:p14="http://schemas.microsoft.com/office/powerpoint/2010/main" val="109054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13"/>
          <p:cNvCxnSpPr>
            <a:cxnSpLocks noChangeShapeType="1"/>
          </p:cNvCxnSpPr>
          <p:nvPr userDrawn="1"/>
        </p:nvCxnSpPr>
        <p:spPr bwMode="auto">
          <a:xfrm flipV="1">
            <a:off x="406400" y="2286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7"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8" name="Straight Connector 17"/>
          <p:cNvCxnSpPr>
            <a:cxnSpLocks noChangeShapeType="1"/>
          </p:cNvCxnSpPr>
          <p:nvPr userDrawn="1"/>
        </p:nvCxnSpPr>
        <p:spPr bwMode="auto">
          <a:xfrm flipV="1">
            <a:off x="406400" y="66294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9" name="ZoneTexte 13"/>
          <p:cNvSpPr txBox="1">
            <a:spLocks noChangeArrowheads="1"/>
          </p:cNvSpPr>
          <p:nvPr userDrawn="1"/>
        </p:nvSpPr>
        <p:spPr bwMode="auto">
          <a:xfrm>
            <a:off x="406400" y="6338888"/>
            <a:ext cx="1041400" cy="215900"/>
          </a:xfrm>
          <a:prstGeom prst="rect">
            <a:avLst/>
          </a:prstGeom>
          <a:noFill/>
          <a:ln>
            <a:noFill/>
          </a:ln>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fld id="{EFF87AB5-3FF3-2947-A48D-DD2372002B79}" type="slidenum">
              <a:rPr lang="fr-FR" altLang="en-US" sz="1400" b="1">
                <a:solidFill>
                  <a:schemeClr val="accent1"/>
                </a:solidFill>
              </a:rPr>
              <a:pPr eaLnBrk="1" hangingPunct="1"/>
              <a:t>‹#›</a:t>
            </a:fld>
            <a:endParaRPr lang="en-US" altLang="en-US" sz="1400" b="1">
              <a:solidFill>
                <a:schemeClr val="accent1"/>
              </a:solidFill>
            </a:endParaRPr>
          </a:p>
        </p:txBody>
      </p:sp>
      <p:pic>
        <p:nvPicPr>
          <p:cNvPr id="10" name="Picture 2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 y="341313"/>
            <a:ext cx="11207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et modifiez le titre</a:t>
            </a:r>
            <a:endParaRPr lang="fr-FR"/>
          </a:p>
        </p:txBody>
      </p:sp>
      <p:sp>
        <p:nvSpPr>
          <p:cNvPr id="11" name="Espace réservé du pied de page 3"/>
          <p:cNvSpPr>
            <a:spLocks noGrp="1"/>
          </p:cNvSpPr>
          <p:nvPr>
            <p:ph type="ftr" sz="quarter" idx="10"/>
          </p:nvPr>
        </p:nvSpPr>
        <p:spPr/>
        <p:txBody>
          <a:bodyPr/>
          <a:lstStyle>
            <a:lvl1pPr>
              <a:defRPr smtClean="0"/>
            </a:lvl1pPr>
          </a:lstStyle>
          <a:p>
            <a:pPr>
              <a:defRPr/>
            </a:pPr>
            <a:r>
              <a:rPr lang="fr-FR" altLang="en-US"/>
              <a:t>© All Rights Reserved: UNESCO/ ICH</a:t>
            </a:r>
          </a:p>
        </p:txBody>
      </p:sp>
    </p:spTree>
    <p:extLst>
      <p:ext uri="{BB962C8B-B14F-4D97-AF65-F5344CB8AC3E}">
        <p14:creationId xmlns:p14="http://schemas.microsoft.com/office/powerpoint/2010/main" val="2956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3"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a:cxnSpLocks noChangeShapeType="1"/>
          </p:cNvCxnSpPr>
          <p:nvPr userDrawn="1"/>
        </p:nvCxnSpPr>
        <p:spPr bwMode="auto">
          <a:xfrm flipV="1">
            <a:off x="406400" y="2286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7" name="Straight Connector 17"/>
          <p:cNvCxnSpPr>
            <a:cxnSpLocks noChangeShapeType="1"/>
          </p:cNvCxnSpPr>
          <p:nvPr userDrawn="1"/>
        </p:nvCxnSpPr>
        <p:spPr bwMode="auto">
          <a:xfrm flipV="1">
            <a:off x="406400" y="66294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8" name="ZoneTexte 13"/>
          <p:cNvSpPr txBox="1">
            <a:spLocks noChangeArrowheads="1"/>
          </p:cNvSpPr>
          <p:nvPr userDrawn="1"/>
        </p:nvSpPr>
        <p:spPr bwMode="auto">
          <a:xfrm>
            <a:off x="406400" y="6338888"/>
            <a:ext cx="1041400" cy="215900"/>
          </a:xfrm>
          <a:prstGeom prst="rect">
            <a:avLst/>
          </a:prstGeom>
          <a:noFill/>
          <a:ln>
            <a:noFill/>
          </a:ln>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fld id="{7187AD1C-6AC5-6D4B-A0B4-748925227DA2}" type="slidenum">
              <a:rPr lang="fr-FR" altLang="en-US" sz="1400" b="1">
                <a:solidFill>
                  <a:schemeClr val="accent1"/>
                </a:solidFill>
              </a:rPr>
              <a:pPr eaLnBrk="1" hangingPunct="1"/>
              <a:t>‹#›</a:t>
            </a:fld>
            <a:endParaRPr lang="en-US" altLang="en-US" sz="1400" b="1">
              <a:solidFill>
                <a:schemeClr val="accent1"/>
              </a:solidFill>
            </a:endParaRPr>
          </a:p>
        </p:txBody>
      </p:sp>
      <p:pic>
        <p:nvPicPr>
          <p:cNvPr id="9" name="Picture 2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 y="341313"/>
            <a:ext cx="11207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3"/>
          <p:cNvSpPr>
            <a:spLocks noGrp="1"/>
          </p:cNvSpPr>
          <p:nvPr>
            <p:ph type="ftr" sz="quarter" idx="10"/>
          </p:nvPr>
        </p:nvSpPr>
        <p:spPr/>
        <p:txBody>
          <a:bodyPr/>
          <a:lstStyle>
            <a:lvl1pPr>
              <a:defRPr smtClean="0"/>
            </a:lvl1pPr>
          </a:lstStyle>
          <a:p>
            <a:pPr>
              <a:defRPr/>
            </a:pPr>
            <a:r>
              <a:rPr lang="fr-FR" altLang="en-US"/>
              <a:t>© All Rights Reserved: UNESCO/ ICH</a:t>
            </a:r>
          </a:p>
        </p:txBody>
      </p:sp>
    </p:spTree>
    <p:extLst>
      <p:ext uri="{BB962C8B-B14F-4D97-AF65-F5344CB8AC3E}">
        <p14:creationId xmlns:p14="http://schemas.microsoft.com/office/powerpoint/2010/main" val="75179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endParaRPr lang="en-US" altLang="en-US"/>
          </a:p>
        </p:txBody>
      </p:sp>
      <p:sp>
        <p:nvSpPr>
          <p:cNvPr id="5" name="Rectangle 5"/>
          <p:cNvSpPr>
            <a:spLocks noGrp="1" noChangeArrowheads="1"/>
          </p:cNvSpPr>
          <p:nvPr>
            <p:ph type="ftr" sz="quarter" idx="11"/>
          </p:nvPr>
        </p:nvSpPr>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57824979-AA3E-8F45-B795-E2523CD61160}" type="slidenum">
              <a:rPr lang="en-US" altLang="en-US"/>
              <a:pPr/>
              <a:t>‹#›</a:t>
            </a:fld>
            <a:endParaRPr lang="en-US" altLang="en-US"/>
          </a:p>
        </p:txBody>
      </p:sp>
    </p:spTree>
    <p:extLst>
      <p:ext uri="{BB962C8B-B14F-4D97-AF65-F5344CB8AC3E}">
        <p14:creationId xmlns:p14="http://schemas.microsoft.com/office/powerpoint/2010/main" val="176006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0200465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9" name="Straight Connector 13"/>
          <p:cNvCxnSpPr>
            <a:cxnSpLocks noChangeShapeType="1"/>
          </p:cNvCxnSpPr>
          <p:nvPr userDrawn="1"/>
        </p:nvCxnSpPr>
        <p:spPr bwMode="auto">
          <a:xfrm flipV="1">
            <a:off x="406400" y="2286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1"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gn="ctr" eaLnBrk="1" hangingPunct="1"/>
            <a:endParaRPr lang="en-US" altLang="en-US" sz="1800">
              <a:solidFill>
                <a:srgbClr val="FFF10B"/>
              </a:solidFill>
            </a:endParaRPr>
          </a:p>
        </p:txBody>
      </p:sp>
      <p:sp>
        <p:nvSpPr>
          <p:cNvPr id="1031" name="Espace réservé du titre 1"/>
          <p:cNvSpPr>
            <a:spLocks noGrp="1"/>
          </p:cNvSpPr>
          <p:nvPr>
            <p:ph type="title"/>
          </p:nvPr>
        </p:nvSpPr>
        <p:spPr bwMode="auto">
          <a:xfrm>
            <a:off x="2282825" y="417513"/>
            <a:ext cx="64801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fr-FR" altLang="en-US"/>
              <a:t>Click to edit Master title style</a:t>
            </a:r>
          </a:p>
        </p:txBody>
      </p:sp>
      <p:sp>
        <p:nvSpPr>
          <p:cNvPr id="1032" name="Espace réservé du texte 2"/>
          <p:cNvSpPr>
            <a:spLocks noGrp="1"/>
          </p:cNvSpPr>
          <p:nvPr>
            <p:ph type="body" idx="1"/>
          </p:nvPr>
        </p:nvSpPr>
        <p:spPr bwMode="auto">
          <a:xfrm>
            <a:off x="2282825" y="2016125"/>
            <a:ext cx="64801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cxnSp>
        <p:nvCxnSpPr>
          <p:cNvPr id="1033" name="Straight Connector 17"/>
          <p:cNvCxnSpPr>
            <a:cxnSpLocks noChangeShapeType="1"/>
          </p:cNvCxnSpPr>
          <p:nvPr userDrawn="1"/>
        </p:nvCxnSpPr>
        <p:spPr bwMode="auto">
          <a:xfrm flipV="1">
            <a:off x="406400" y="6629400"/>
            <a:ext cx="167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034" name="ZoneTexte 13"/>
          <p:cNvSpPr txBox="1">
            <a:spLocks noChangeArrowheads="1"/>
          </p:cNvSpPr>
          <p:nvPr userDrawn="1"/>
        </p:nvSpPr>
        <p:spPr bwMode="auto">
          <a:xfrm>
            <a:off x="406400" y="6338888"/>
            <a:ext cx="1041400" cy="215900"/>
          </a:xfrm>
          <a:prstGeom prst="rect">
            <a:avLst/>
          </a:prstGeom>
          <a:noFill/>
          <a:ln>
            <a:noFill/>
          </a:ln>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fld id="{F2006CE5-47AB-F045-B64C-86771E898123}" type="slidenum">
              <a:rPr lang="fr-FR" altLang="en-US" sz="1400" b="1">
                <a:solidFill>
                  <a:schemeClr val="accent1"/>
                </a:solidFill>
              </a:rPr>
              <a:pPr eaLnBrk="1" hangingPunct="1"/>
              <a:t>‹#›</a:t>
            </a:fld>
            <a:endParaRPr lang="en-US" altLang="en-US" sz="1400" b="1">
              <a:solidFill>
                <a:schemeClr val="accent1"/>
              </a:solidFill>
            </a:endParaRPr>
          </a:p>
        </p:txBody>
      </p:sp>
      <p:sp>
        <p:nvSpPr>
          <p:cNvPr id="4" name="Espace réservé du pied de page 3"/>
          <p:cNvSpPr>
            <a:spLocks noGrp="1"/>
          </p:cNvSpPr>
          <p:nvPr>
            <p:ph type="ftr" sz="quarter" idx="3"/>
          </p:nvPr>
        </p:nvSpPr>
        <p:spPr>
          <a:xfrm>
            <a:off x="406400" y="6689725"/>
            <a:ext cx="1676400" cy="166688"/>
          </a:xfrm>
          <a:prstGeom prst="rect">
            <a:avLst/>
          </a:prstGeom>
        </p:spPr>
        <p:txBody>
          <a:bodyPr vert="horz" wrap="square" lIns="0" tIns="0" rIns="0" bIns="0" numCol="1" anchor="t" anchorCtr="0" compatLnSpc="1">
            <a:prstTxWarp prst="textNoShape">
              <a:avLst/>
            </a:prstTxWarp>
          </a:bodyPr>
          <a:lstStyle>
            <a:lvl1pPr eaLnBrk="1" hangingPunct="1">
              <a:defRPr sz="600" smtClean="0">
                <a:solidFill>
                  <a:srgbClr val="000000"/>
                </a:solidFill>
              </a:defRPr>
            </a:lvl1pPr>
          </a:lstStyle>
          <a:p>
            <a:pPr>
              <a:defRPr/>
            </a:pPr>
            <a:r>
              <a:rPr lang="fr-FR" altLang="en-US"/>
              <a:t>© All Rights Reserved: UNESCO</a:t>
            </a:r>
          </a:p>
        </p:txBody>
      </p:sp>
      <p:pic>
        <p:nvPicPr>
          <p:cNvPr id="1036" name="Picture 14"/>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47700" y="341313"/>
            <a:ext cx="11207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8" r:id="rId10"/>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200" b="1" kern="1200">
          <a:solidFill>
            <a:schemeClr val="tx1"/>
          </a:solidFill>
          <a:latin typeface="+mj-lt"/>
          <a:ea typeface="MS PGothic" panose="020B0600070205080204" pitchFamily="34" charset="-128"/>
          <a:cs typeface="MS PGothic" charset="-128"/>
        </a:defRPr>
      </a:lvl1pPr>
      <a:lvl2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MS PGothic" charset="-128"/>
        </a:defRPr>
      </a:lvl2pPr>
      <a:lvl3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MS PGothic" charset="-128"/>
        </a:defRPr>
      </a:lvl3pPr>
      <a:lvl4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MS PGothic" charset="-128"/>
        </a:defRPr>
      </a:lvl4pPr>
      <a:lvl5pPr algn="l" defTabSz="457200" rtl="0" eaLnBrk="0" fontAlgn="base" hangingPunct="0">
        <a:spcBef>
          <a:spcPct val="0"/>
        </a:spcBef>
        <a:spcAft>
          <a:spcPct val="0"/>
        </a:spcAft>
        <a:defRPr sz="3200" b="1">
          <a:solidFill>
            <a:schemeClr val="tx1"/>
          </a:solidFill>
          <a:latin typeface="Arial" pitchFamily="34" charset="0"/>
          <a:ea typeface="MS PGothic" panose="020B0600070205080204" pitchFamily="34" charset="-128"/>
          <a:cs typeface="MS PGothic" charset="-128"/>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charset="0"/>
        <a:buChar char="•"/>
        <a:defRPr sz="2800" b="1" kern="1200">
          <a:solidFill>
            <a:srgbClr val="07DEDB"/>
          </a:solidFill>
          <a:latin typeface="+mn-lt"/>
          <a:ea typeface="MS PGothic" panose="020B0600070205080204" pitchFamily="34" charset="-128"/>
          <a:cs typeface="MS PGothic" charset="-128"/>
        </a:defRPr>
      </a:lvl1pPr>
      <a:lvl2pPr marL="215900" indent="-215900" algn="l" defTabSz="457200" rtl="0" eaLnBrk="0" fontAlgn="base" hangingPunct="0">
        <a:spcBef>
          <a:spcPts val="1200"/>
        </a:spcBef>
        <a:spcAft>
          <a:spcPct val="0"/>
        </a:spcAft>
        <a:buFont typeface="Arial" charset="0"/>
        <a:buChar char="•"/>
        <a:defRPr sz="2800" kern="1200">
          <a:solidFill>
            <a:schemeClr val="tx1"/>
          </a:solidFill>
          <a:latin typeface="+mn-lt"/>
          <a:ea typeface="MS PGothic" panose="020B0600070205080204" pitchFamily="34" charset="-128"/>
          <a:cs typeface="MS PGothic" charset="-128"/>
        </a:defRPr>
      </a:lvl2pPr>
      <a:lvl3pPr marL="1143000" indent="-228600" algn="l" defTabSz="457200" rtl="0" eaLnBrk="0" fontAlgn="base" hangingPunct="0">
        <a:spcBef>
          <a:spcPts val="1200"/>
        </a:spcBef>
        <a:spcAft>
          <a:spcPct val="0"/>
        </a:spcAft>
        <a:defRPr sz="2800" kern="1200">
          <a:solidFill>
            <a:schemeClr val="tx1"/>
          </a:solidFill>
          <a:latin typeface="+mn-lt"/>
          <a:ea typeface="MS PGothic" panose="020B0600070205080204" pitchFamily="34" charset="-128"/>
          <a:cs typeface="MS PGothic" charset="-128"/>
        </a:defRPr>
      </a:lvl3pPr>
      <a:lvl4pPr marL="466725" indent="-215900" algn="l" defTabSz="457200" rtl="0" eaLnBrk="0" fontAlgn="base" hangingPunct="0">
        <a:spcBef>
          <a:spcPts val="600"/>
        </a:spcBef>
        <a:spcAft>
          <a:spcPct val="0"/>
        </a:spcAft>
        <a:buClr>
          <a:schemeClr val="accent1"/>
        </a:buClr>
        <a:buFont typeface="Arial" charset="0"/>
        <a:buChar char="•"/>
        <a:defRPr sz="2400" kern="1200">
          <a:solidFill>
            <a:schemeClr val="tx1"/>
          </a:solidFill>
          <a:latin typeface="+mn-lt"/>
          <a:ea typeface="MS PGothic" panose="020B0600070205080204" pitchFamily="34" charset="-128"/>
          <a:cs typeface="MS PGothic" charset="-128"/>
        </a:defRPr>
      </a:lvl4pPr>
      <a:lvl5pPr marL="466725" indent="1362075" algn="l" defTabSz="457200" rtl="0" eaLnBrk="0" fontAlgn="base" hangingPunct="0">
        <a:spcBef>
          <a:spcPts val="600"/>
        </a:spcBef>
        <a:spcAft>
          <a:spcPct val="0"/>
        </a:spcAft>
        <a:defRPr sz="2000" kern="1200">
          <a:solidFill>
            <a:srgbClr val="07DEDB"/>
          </a:solidFill>
          <a:latin typeface="+mn-lt"/>
          <a:ea typeface="MS PGothic" panose="020B0600070205080204" pitchFamily="34" charset="-128"/>
          <a:cs typeface="MS PGothic"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unesco.org/culture/ich/img/photo/thumb/09744-BIG.jpg" TargetMode="External"/><Relationship Id="rId4"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re 5"/>
          <p:cNvSpPr>
            <a:spLocks noGrp="1"/>
          </p:cNvSpPr>
          <p:nvPr>
            <p:ph type="ctrTitle"/>
          </p:nvPr>
        </p:nvSpPr>
        <p:spPr>
          <a:xfrm>
            <a:off x="381000" y="1692275"/>
            <a:ext cx="5715000" cy="2032000"/>
          </a:xfrm>
        </p:spPr>
        <p:txBody>
          <a:bodyPr/>
          <a:lstStyle/>
          <a:p>
            <a:pPr eaLnBrk="1" hangingPunct="1">
              <a:spcBef>
                <a:spcPts val="600"/>
              </a:spcBef>
              <a:spcAft>
                <a:spcPts val="600"/>
              </a:spcAft>
            </a:pPr>
            <a:r>
              <a:rPr lang="en-US" altLang="en-US">
                <a:ea typeface="MS PGothic" charset="-128"/>
              </a:rPr>
              <a:t>Intangible cultural heritage and sustainable development</a:t>
            </a:r>
            <a:br>
              <a:rPr lang="en-US" altLang="en-US">
                <a:ea typeface="MS PGothic" charset="-128"/>
              </a:rPr>
            </a:br>
            <a:r>
              <a:rPr lang="en-US" altLang="en-US" sz="1800">
                <a:ea typeface="MS PGothic" charset="-128"/>
              </a:rPr>
              <a:t>Unit 8 PowerPoint presentation</a:t>
            </a:r>
          </a:p>
        </p:txBody>
      </p:sp>
      <p:sp>
        <p:nvSpPr>
          <p:cNvPr id="12290" name="Rectangle 3"/>
          <p:cNvSpPr>
            <a:spLocks noChangeArrowheads="1"/>
          </p:cNvSpPr>
          <p:nvPr/>
        </p:nvSpPr>
        <p:spPr bwMode="auto">
          <a:xfrm>
            <a:off x="381000" y="5967413"/>
            <a:ext cx="1598613" cy="276225"/>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endParaRPr lang="en-GB" altLang="en-US" sz="1200" b="1">
              <a:latin typeface="Arial Bold" charset="0"/>
            </a:endParaRPr>
          </a:p>
        </p:txBody>
      </p:sp>
      <p:sp>
        <p:nvSpPr>
          <p:cNvPr id="12291" name="Rectangle 4"/>
          <p:cNvSpPr>
            <a:spLocks noChangeArrowheads="1"/>
          </p:cNvSpPr>
          <p:nvPr/>
        </p:nvSpPr>
        <p:spPr bwMode="auto">
          <a:xfrm>
            <a:off x="381000" y="6243638"/>
            <a:ext cx="1598613" cy="277812"/>
          </a:xfrm>
          <a:prstGeom prst="rect">
            <a:avLst/>
          </a:prstGeom>
          <a:solidFill>
            <a:schemeClr val="tx1"/>
          </a:solidFill>
          <a:ln w="25400">
            <a:solidFill>
              <a:schemeClr val="tx1"/>
            </a:solidFill>
            <a:round/>
            <a:headEnd/>
            <a:tailEnd/>
          </a:ln>
        </p:spPr>
        <p:txBody>
          <a:bodyPr>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endParaRPr lang="en-GB" altLang="en-US" sz="1200" b="1">
              <a:solidFill>
                <a:schemeClr val="accent1"/>
              </a:solidFill>
              <a:latin typeface="Arial Bold" charset="0"/>
            </a:endParaRPr>
          </a:p>
        </p:txBody>
      </p:sp>
      <p:sp>
        <p:nvSpPr>
          <p:cNvPr id="12292" name="Sous-titre 6"/>
          <p:cNvSpPr>
            <a:spLocks noGrp="1"/>
          </p:cNvSpPr>
          <p:nvPr>
            <p:ph type="subTitle" idx="1"/>
          </p:nvPr>
        </p:nvSpPr>
        <p:spPr>
          <a:xfrm>
            <a:off x="381000" y="4527550"/>
            <a:ext cx="5715000" cy="558800"/>
          </a:xfrm>
        </p:spPr>
        <p:txBody>
          <a:bodyPr>
            <a:spAutoFit/>
          </a:bodyPr>
          <a:lstStyle/>
          <a:p>
            <a:pPr marL="342900" indent="-342900" algn="ctr">
              <a:spcBef>
                <a:spcPts val="600"/>
              </a:spcBef>
              <a:spcAft>
                <a:spcPts val="600"/>
              </a:spcAft>
            </a:pPr>
            <a:r>
              <a:rPr lang="en-US" altLang="en-US" sz="2000">
                <a:ea typeface="MS PGothic" charset="-128"/>
              </a:rPr>
              <a:t>UNESCO </a:t>
            </a:r>
            <a:r>
              <a:rPr lang="en-US" altLang="en-US">
                <a:ea typeface="MS PGothic" charset="-128"/>
              </a:rPr>
              <a:t/>
            </a:r>
            <a:br>
              <a:rPr lang="en-US" altLang="en-US">
                <a:ea typeface="MS PGothic" charset="-128"/>
              </a:rPr>
            </a:br>
            <a:r>
              <a:rPr lang="en-US" altLang="en-US" sz="2000">
                <a:ea typeface="MS PGothic" charset="-128"/>
              </a:rPr>
              <a:t>Intangible Cultural Heritage Section</a:t>
            </a:r>
            <a:endParaRPr lang="en-US" altLang="en-US" sz="2000">
              <a:ea typeface="Arial" charset="0"/>
              <a:cs typeface="Arial" charset="0"/>
            </a:endParaRPr>
          </a:p>
        </p:txBody>
      </p:sp>
      <p:pic>
        <p:nvPicPr>
          <p:cNvPr id="1229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237" r="18237"/>
          <a:stretch>
            <a:fillRect/>
          </a:stretch>
        </p:blipFill>
        <p:spPr>
          <a:xfrm>
            <a:off x="6478588" y="0"/>
            <a:ext cx="2667000" cy="6858000"/>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274888" y="611188"/>
            <a:ext cx="6480175" cy="1569660"/>
          </a:xfrm>
        </p:spPr>
        <p:txBody>
          <a:bodyPr/>
          <a:lstStyle/>
          <a:p>
            <a:pPr eaLnBrk="1" hangingPunct="1"/>
            <a:r>
              <a:rPr lang="en-US" altLang="en-US" sz="3400" dirty="0" smtClean="0">
                <a:ea typeface="MS PGothic" charset="-128"/>
              </a:rPr>
              <a:t>Exercise: Identify an element and </a:t>
            </a:r>
            <a:r>
              <a:rPr lang="en-US" altLang="en-US" sz="3400" smtClean="0">
                <a:ea typeface="MS PGothic" charset="-128"/>
              </a:rPr>
              <a:t>describe how it </a:t>
            </a:r>
            <a:r>
              <a:rPr lang="en-US" altLang="en-US" sz="3400" dirty="0" smtClean="0">
                <a:ea typeface="MS PGothic" charset="-128"/>
              </a:rPr>
              <a:t>contributes to:</a:t>
            </a:r>
            <a:endParaRPr lang="en-US" altLang="en-US" sz="3400" dirty="0">
              <a:ea typeface="Geneva" charset="0"/>
              <a:cs typeface="Geneva" charset="0"/>
            </a:endParaRPr>
          </a:p>
        </p:txBody>
      </p:sp>
      <p:sp>
        <p:nvSpPr>
          <p:cNvPr id="36866" name="Rectangle 4"/>
          <p:cNvSpPr>
            <a:spLocks noChangeArrowheads="1"/>
          </p:cNvSpPr>
          <p:nvPr/>
        </p:nvSpPr>
        <p:spPr bwMode="auto">
          <a:xfrm>
            <a:off x="2274888" y="2726802"/>
            <a:ext cx="648017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nSpc>
                <a:spcPct val="90000"/>
              </a:lnSpc>
              <a:spcBef>
                <a:spcPts val="1200"/>
              </a:spcBef>
              <a:buClr>
                <a:schemeClr val="tx1"/>
              </a:buClr>
              <a:buFont typeface="Arial" charset="0"/>
              <a:buChar char="•"/>
            </a:pPr>
            <a:r>
              <a:rPr lang="en-US" altLang="en-US" dirty="0"/>
              <a:t>quality education </a:t>
            </a:r>
            <a:r>
              <a:rPr lang="en-US" altLang="en-US" dirty="0" smtClean="0"/>
              <a:t>(social development)</a:t>
            </a:r>
            <a:endParaRPr lang="en-US" altLang="en-US" dirty="0"/>
          </a:p>
          <a:p>
            <a:pPr>
              <a:lnSpc>
                <a:spcPct val="90000"/>
              </a:lnSpc>
              <a:spcBef>
                <a:spcPts val="1200"/>
              </a:spcBef>
              <a:buClr>
                <a:schemeClr val="tx1"/>
              </a:buClr>
              <a:buFont typeface="Arial" charset="0"/>
              <a:buChar char="•"/>
            </a:pPr>
            <a:r>
              <a:rPr lang="en-US" altLang="en-US" dirty="0" smtClean="0"/>
              <a:t>resilience to natural disasters (environmental sustainability</a:t>
            </a:r>
            <a:r>
              <a:rPr lang="en-US" altLang="en-US" dirty="0"/>
              <a:t>)</a:t>
            </a:r>
            <a:endParaRPr lang="en-US" altLang="en-US" dirty="0">
              <a:ea typeface="SimSun" charset="0"/>
            </a:endParaRPr>
          </a:p>
          <a:p>
            <a:pPr>
              <a:lnSpc>
                <a:spcPct val="90000"/>
              </a:lnSpc>
              <a:spcBef>
                <a:spcPts val="1200"/>
              </a:spcBef>
              <a:buClr>
                <a:schemeClr val="tx1"/>
              </a:buClr>
              <a:buFont typeface="Arial" charset="0"/>
              <a:buChar char="•"/>
            </a:pPr>
            <a:r>
              <a:rPr lang="en-US" altLang="en-US" dirty="0" smtClean="0"/>
              <a:t>income generation (economic development)</a:t>
            </a:r>
          </a:p>
          <a:p>
            <a:pPr>
              <a:lnSpc>
                <a:spcPct val="90000"/>
              </a:lnSpc>
              <a:spcBef>
                <a:spcPts val="1200"/>
              </a:spcBef>
              <a:buClr>
                <a:schemeClr val="tx1"/>
              </a:buClr>
              <a:buFont typeface="Arial" charset="0"/>
              <a:buChar char="•"/>
            </a:pPr>
            <a:r>
              <a:rPr lang="en-US" altLang="en-US" dirty="0">
                <a:ea typeface="SimSun" charset="0"/>
              </a:rPr>
              <a:t>conflict resolution </a:t>
            </a:r>
            <a:r>
              <a:rPr lang="en-US" altLang="en-US" dirty="0" smtClean="0">
                <a:ea typeface="SimSun" charset="0"/>
              </a:rPr>
              <a:t>(peace </a:t>
            </a:r>
            <a:r>
              <a:rPr lang="en-US" altLang="en-US" dirty="0">
                <a:ea typeface="SimSun" charset="0"/>
              </a:rPr>
              <a:t>and </a:t>
            </a:r>
            <a:r>
              <a:rPr lang="en-US" altLang="en-US" dirty="0" smtClean="0">
                <a:ea typeface="SimSun" charset="0"/>
              </a:rPr>
              <a:t>security</a:t>
            </a:r>
            <a:r>
              <a:rPr lang="en-US" altLang="en-US" dirty="0">
                <a:ea typeface="SimSun" charset="0"/>
              </a:rPr>
              <a:t>)</a:t>
            </a:r>
          </a:p>
        </p:txBody>
      </p:sp>
    </p:spTree>
    <p:extLst>
      <p:ext uri="{BB962C8B-B14F-4D97-AF65-F5344CB8AC3E}">
        <p14:creationId xmlns:p14="http://schemas.microsoft.com/office/powerpoint/2010/main" val="22640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274888" y="611188"/>
            <a:ext cx="6480175" cy="523875"/>
          </a:xfrm>
        </p:spPr>
        <p:txBody>
          <a:bodyPr/>
          <a:lstStyle/>
          <a:p>
            <a:pPr eaLnBrk="1" hangingPunct="1"/>
            <a:r>
              <a:rPr lang="en-US" altLang="en-US" sz="3400">
                <a:ea typeface="MS PGothic" charset="-128"/>
              </a:rPr>
              <a:t>Safeguarding is essential</a:t>
            </a:r>
            <a:endParaRPr lang="en-US" altLang="en-US" sz="3400">
              <a:ea typeface="Geneva" charset="0"/>
              <a:cs typeface="Geneva" charset="0"/>
            </a:endParaRPr>
          </a:p>
        </p:txBody>
      </p:sp>
      <p:sp>
        <p:nvSpPr>
          <p:cNvPr id="36866" name="Rectangle 4"/>
          <p:cNvSpPr>
            <a:spLocks noChangeArrowheads="1"/>
          </p:cNvSpPr>
          <p:nvPr/>
        </p:nvSpPr>
        <p:spPr bwMode="auto">
          <a:xfrm>
            <a:off x="2274888" y="1905000"/>
            <a:ext cx="64801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nSpc>
                <a:spcPct val="90000"/>
              </a:lnSpc>
              <a:spcBef>
                <a:spcPts val="1200"/>
              </a:spcBef>
              <a:buClr>
                <a:schemeClr val="tx1"/>
              </a:buClr>
              <a:buFont typeface="Arial" charset="0"/>
              <a:buChar char="•"/>
            </a:pPr>
            <a:r>
              <a:rPr lang="en-US" altLang="en-US" dirty="0"/>
              <a:t>if communities across the world are to make the changes ‘needed to shift the world on to a sustainable path’</a:t>
            </a:r>
          </a:p>
          <a:p>
            <a:pPr>
              <a:lnSpc>
                <a:spcPct val="90000"/>
              </a:lnSpc>
              <a:spcBef>
                <a:spcPts val="1200"/>
              </a:spcBef>
              <a:buClr>
                <a:schemeClr val="tx1"/>
              </a:buClr>
              <a:buFont typeface="Arial" charset="0"/>
              <a:buChar char="•"/>
            </a:pPr>
            <a:r>
              <a:rPr lang="en-US" altLang="en-US" dirty="0"/>
              <a:t>if we want to find innovative, culturally sensitive solutions to the challenges posed by development</a:t>
            </a:r>
            <a:endParaRPr lang="en-US" altLang="en-US" dirty="0">
              <a:ea typeface="SimSun" charset="0"/>
            </a:endParaRPr>
          </a:p>
          <a:p>
            <a:pPr>
              <a:lnSpc>
                <a:spcPct val="90000"/>
              </a:lnSpc>
              <a:spcBef>
                <a:spcPts val="1200"/>
              </a:spcBef>
              <a:buClr>
                <a:schemeClr val="tx1"/>
              </a:buClr>
              <a:buFont typeface="Arial" charset="0"/>
              <a:buChar char="•"/>
            </a:pPr>
            <a:r>
              <a:rPr lang="en-US" altLang="en-US" dirty="0"/>
              <a:t>if we want to ensure the well-being of all</a:t>
            </a:r>
            <a:endParaRPr lang="en-US" altLang="en-US" dirty="0">
              <a:ea typeface="SimSu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a:xfrm>
            <a:off x="2286000" y="374650"/>
            <a:ext cx="6477000" cy="1662113"/>
          </a:xfrm>
        </p:spPr>
        <p:txBody>
          <a:bodyPr/>
          <a:lstStyle/>
          <a:p>
            <a:pPr eaLnBrk="1" hangingPunct="1"/>
            <a:r>
              <a:rPr lang="en-US" altLang="en-US" sz="3600">
                <a:ea typeface="MS PGothic" charset="-128"/>
              </a:rPr>
              <a:t>Income-generating opportunities created by safeguarding activities</a:t>
            </a:r>
          </a:p>
        </p:txBody>
      </p:sp>
      <p:sp>
        <p:nvSpPr>
          <p:cNvPr id="43010" name="Text Placeholder 8"/>
          <p:cNvSpPr txBox="1">
            <a:spLocks/>
          </p:cNvSpPr>
          <p:nvPr/>
        </p:nvSpPr>
        <p:spPr bwMode="auto">
          <a:xfrm>
            <a:off x="2286000" y="2185988"/>
            <a:ext cx="64770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defTabSz="914400" eaLnBrk="1" hangingPunct="1">
              <a:spcBef>
                <a:spcPts val="600"/>
              </a:spcBef>
              <a:buFont typeface="Arial" charset="0"/>
              <a:buChar char="•"/>
            </a:pPr>
            <a:r>
              <a:rPr lang="en-US" altLang="en-US" sz="2000">
                <a:ea typeface="ＭＳ Ｐゴシック" charset="-128"/>
              </a:rPr>
              <a:t>Tourism</a:t>
            </a:r>
          </a:p>
          <a:p>
            <a:pPr defTabSz="914400" eaLnBrk="1" hangingPunct="1">
              <a:spcBef>
                <a:spcPts val="600"/>
              </a:spcBef>
              <a:buFont typeface="Arial" charset="0"/>
              <a:buChar char="•"/>
            </a:pPr>
            <a:r>
              <a:rPr lang="en-US" altLang="en-US" sz="2000">
                <a:ea typeface="ＭＳ Ｐゴシック" charset="-128"/>
              </a:rPr>
              <a:t>Use of traditional knowledge to manage environmental resources in a sustainable way for the purpose of profit</a:t>
            </a:r>
          </a:p>
          <a:p>
            <a:pPr defTabSz="914400" eaLnBrk="1" hangingPunct="1">
              <a:spcBef>
                <a:spcPts val="600"/>
              </a:spcBef>
              <a:buFont typeface="Arial" charset="0"/>
              <a:buChar char="•"/>
            </a:pPr>
            <a:r>
              <a:rPr lang="en-US" altLang="en-US" sz="2000">
                <a:ea typeface="ＭＳ Ｐゴシック" charset="-128"/>
              </a:rPr>
              <a:t>Use of traditional knowledge for new purposes</a:t>
            </a:r>
          </a:p>
          <a:p>
            <a:pPr defTabSz="914400" eaLnBrk="1" hangingPunct="1">
              <a:spcBef>
                <a:spcPts val="600"/>
              </a:spcBef>
              <a:buFont typeface="Arial" charset="0"/>
              <a:buChar char="•"/>
            </a:pPr>
            <a:r>
              <a:rPr lang="en-US" altLang="en-US" sz="2000">
                <a:ea typeface="ＭＳ Ｐゴシック" charset="-128"/>
              </a:rPr>
              <a:t>Introduction of relevant products and practices from traditional medicine into the health system</a:t>
            </a:r>
          </a:p>
          <a:p>
            <a:pPr defTabSz="914400" eaLnBrk="1" hangingPunct="1">
              <a:spcBef>
                <a:spcPts val="600"/>
              </a:spcBef>
              <a:buFont typeface="Arial" charset="0"/>
              <a:buChar char="•"/>
            </a:pPr>
            <a:r>
              <a:rPr lang="en-US" altLang="en-US" sz="2000">
                <a:ea typeface="ＭＳ Ｐゴシック" charset="-128"/>
              </a:rPr>
              <a:t>Sale of handicrafts</a:t>
            </a:r>
          </a:p>
          <a:p>
            <a:pPr defTabSz="914400" eaLnBrk="1" hangingPunct="1">
              <a:spcBef>
                <a:spcPts val="600"/>
              </a:spcBef>
              <a:buFont typeface="Arial" charset="0"/>
              <a:buChar char="•"/>
            </a:pPr>
            <a:r>
              <a:rPr lang="en-US" altLang="en-US" sz="2000">
                <a:ea typeface="ＭＳ Ｐゴシック" charset="-128"/>
              </a:rPr>
              <a:t>ICH performances with admission fees</a:t>
            </a:r>
          </a:p>
          <a:p>
            <a:pPr defTabSz="914400" eaLnBrk="1" hangingPunct="1">
              <a:spcBef>
                <a:spcPts val="600"/>
              </a:spcBef>
              <a:buFont typeface="Arial" charset="0"/>
              <a:buChar char="•"/>
            </a:pPr>
            <a:r>
              <a:rPr lang="en-US" altLang="en-US" sz="2000">
                <a:ea typeface="ＭＳ Ｐゴシック" charset="-128"/>
              </a:rPr>
              <a:t>Festivals </a:t>
            </a:r>
          </a:p>
          <a:p>
            <a:pPr defTabSz="914400" eaLnBrk="1" hangingPunct="1">
              <a:spcBef>
                <a:spcPts val="600"/>
              </a:spcBef>
              <a:buFont typeface="Arial" charset="0"/>
              <a:buChar char="•"/>
            </a:pPr>
            <a:r>
              <a:rPr lang="en-US" altLang="en-US" sz="2000">
                <a:ea typeface="ＭＳ Ｐゴシック" charset="-128"/>
              </a:rPr>
              <a:t>Competitions</a:t>
            </a:r>
          </a:p>
          <a:p>
            <a:pPr defTabSz="914400" eaLnBrk="1" hangingPunct="1">
              <a:spcBef>
                <a:spcPts val="600"/>
              </a:spcBef>
              <a:buFont typeface="Arial" charset="0"/>
              <a:buChar char="•"/>
            </a:pPr>
            <a:r>
              <a:rPr lang="en-US" altLang="en-US" sz="2000">
                <a:ea typeface="ＭＳ Ｐゴシック" charset="-128"/>
              </a:rPr>
              <a:t>Corporate sponsorship</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ángulo 3"/>
          <p:cNvSpPr>
            <a:spLocks noChangeArrowheads="1"/>
          </p:cNvSpPr>
          <p:nvPr/>
        </p:nvSpPr>
        <p:spPr bwMode="auto">
          <a:xfrm>
            <a:off x="2281238" y="1905000"/>
            <a:ext cx="63388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defTabSz="914400" eaLnBrk="1" hangingPunct="1">
              <a:buFont typeface="Arial" charset="0"/>
              <a:buChar char="•"/>
            </a:pPr>
            <a:r>
              <a:rPr lang="en-US" altLang="en-US"/>
              <a:t>ICH freezing (discontinuation) </a:t>
            </a:r>
            <a:endParaRPr lang="en-US" altLang="en-US">
              <a:ea typeface="Arial" charset="0"/>
              <a:cs typeface="Arial" charset="0"/>
            </a:endParaRPr>
          </a:p>
          <a:p>
            <a:pPr defTabSz="914400" eaLnBrk="1" hangingPunct="1">
              <a:buFont typeface="Arial" charset="0"/>
              <a:buChar char="•"/>
            </a:pPr>
            <a:r>
              <a:rPr lang="en-US" altLang="en-US"/>
              <a:t>Loss of purpose and meaning</a:t>
            </a:r>
            <a:endParaRPr lang="en-US" altLang="en-US">
              <a:ea typeface="Arial" charset="0"/>
              <a:cs typeface="Arial" charset="0"/>
            </a:endParaRPr>
          </a:p>
          <a:p>
            <a:pPr defTabSz="914400" eaLnBrk="1" hangingPunct="1">
              <a:buFont typeface="Arial" charset="0"/>
              <a:buChar char="•"/>
            </a:pPr>
            <a:r>
              <a:rPr lang="en-US" altLang="en-US"/>
              <a:t>Decontextualization </a:t>
            </a:r>
          </a:p>
          <a:p>
            <a:pPr defTabSz="914400" eaLnBrk="1" hangingPunct="1">
              <a:buFont typeface="Arial" charset="0"/>
              <a:buChar char="•"/>
            </a:pPr>
            <a:r>
              <a:rPr lang="en-US" altLang="en-US"/>
              <a:t>Misrepresentation</a:t>
            </a:r>
            <a:endParaRPr lang="en-US" altLang="en-US">
              <a:ea typeface="Arial" charset="0"/>
              <a:cs typeface="Arial" charset="0"/>
            </a:endParaRPr>
          </a:p>
          <a:p>
            <a:pPr defTabSz="914400" eaLnBrk="1" hangingPunct="1">
              <a:buFont typeface="Arial" charset="0"/>
              <a:buChar char="•"/>
            </a:pPr>
            <a:r>
              <a:rPr lang="en-US" altLang="en-US"/>
              <a:t>Misappropriation</a:t>
            </a:r>
            <a:endParaRPr lang="en-US" altLang="en-US">
              <a:ea typeface="Arial" charset="0"/>
              <a:cs typeface="Arial" charset="0"/>
            </a:endParaRPr>
          </a:p>
          <a:p>
            <a:pPr defTabSz="914400" eaLnBrk="1" hangingPunct="1">
              <a:buFont typeface="Arial" charset="0"/>
              <a:buChar char="•"/>
            </a:pPr>
            <a:r>
              <a:rPr lang="en-US" altLang="en-US"/>
              <a:t>Unequal income distribution</a:t>
            </a:r>
          </a:p>
          <a:p>
            <a:pPr defTabSz="914400" eaLnBrk="1" hangingPunct="1">
              <a:buFont typeface="Arial" charset="0"/>
              <a:buChar char="•"/>
            </a:pPr>
            <a:r>
              <a:rPr lang="en-US" altLang="en-US"/>
              <a:t>Overexploitation of natural resources </a:t>
            </a:r>
            <a:endParaRPr lang="en-US" altLang="en-US">
              <a:ea typeface="Arial" charset="0"/>
              <a:cs typeface="Arial" charset="0"/>
            </a:endParaRPr>
          </a:p>
          <a:p>
            <a:pPr defTabSz="914400" eaLnBrk="1" hangingPunct="1">
              <a:buFont typeface="Arial" charset="0"/>
              <a:buChar char="•"/>
            </a:pPr>
            <a:r>
              <a:rPr lang="en-US" altLang="en-US"/>
              <a:t>Unrealistic expectations </a:t>
            </a:r>
          </a:p>
          <a:p>
            <a:pPr defTabSz="914400" eaLnBrk="1" hangingPunct="1">
              <a:buFont typeface="Arial" charset="0"/>
              <a:buChar char="•"/>
            </a:pPr>
            <a:r>
              <a:rPr lang="en-US" altLang="en-US"/>
              <a:t>Lack of dialog, leading to over-involvement of institutional mechanisms</a:t>
            </a:r>
          </a:p>
          <a:p>
            <a:pPr algn="just" defTabSz="914400" eaLnBrk="1" hangingPunct="1">
              <a:buFont typeface="Arial" charset="0"/>
              <a:buChar char="•"/>
            </a:pPr>
            <a:r>
              <a:rPr lang="en-US" altLang="en-US"/>
              <a:t>Commercialization </a:t>
            </a:r>
          </a:p>
        </p:txBody>
      </p:sp>
      <p:sp>
        <p:nvSpPr>
          <p:cNvPr id="44034" name="Titre 1"/>
          <p:cNvSpPr txBox="1">
            <a:spLocks/>
          </p:cNvSpPr>
          <p:nvPr/>
        </p:nvSpPr>
        <p:spPr bwMode="auto">
          <a:xfrm>
            <a:off x="2292350"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r>
              <a:rPr lang="en-US" altLang="en-US" sz="3200" b="1">
                <a:ea typeface="ＭＳ Ｐゴシック" charset="-128"/>
              </a:rPr>
              <a:t>Risks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p:nvPr>
        </p:nvSpPr>
        <p:spPr>
          <a:xfrm>
            <a:off x="2286000" y="620713"/>
            <a:ext cx="6477000" cy="492125"/>
          </a:xfrm>
        </p:spPr>
        <p:txBody>
          <a:bodyPr/>
          <a:lstStyle/>
          <a:p>
            <a:pPr eaLnBrk="1" hangingPunct="1"/>
            <a:r>
              <a:rPr lang="en-US" altLang="en-US" sz="3200">
                <a:ea typeface="MS PGothic" charset="-128"/>
              </a:rPr>
              <a:t>Mitigating risks with the help of...</a:t>
            </a:r>
            <a:endParaRPr lang="en-US" altLang="en-US" sz="3200">
              <a:ea typeface="ＭＳ Ｐゴシック" charset="-128"/>
            </a:endParaRPr>
          </a:p>
        </p:txBody>
      </p:sp>
      <p:sp>
        <p:nvSpPr>
          <p:cNvPr id="48130" name="Text Placeholder 8"/>
          <p:cNvSpPr txBox="1">
            <a:spLocks/>
          </p:cNvSpPr>
          <p:nvPr/>
        </p:nvSpPr>
        <p:spPr bwMode="auto">
          <a:xfrm>
            <a:off x="2286000" y="1903413"/>
            <a:ext cx="64770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defTabSz="914400" eaLnBrk="1" hangingPunct="1">
              <a:buFont typeface="Arial" charset="0"/>
              <a:buChar char="•"/>
            </a:pPr>
            <a:r>
              <a:rPr lang="en-US" altLang="en-US">
                <a:ea typeface="ＭＳ Ｐゴシック" charset="-128"/>
              </a:rPr>
              <a:t>The participation and consent of the communities</a:t>
            </a:r>
          </a:p>
          <a:p>
            <a:pPr defTabSz="914400" eaLnBrk="1" hangingPunct="1">
              <a:buFont typeface="Arial" charset="0"/>
              <a:buChar char="•"/>
            </a:pPr>
            <a:r>
              <a:rPr lang="en-US" altLang="en-US">
                <a:ea typeface="ＭＳ Ｐゴシック" charset="-128"/>
              </a:rPr>
              <a:t>Capacity building </a:t>
            </a:r>
          </a:p>
          <a:p>
            <a:pPr defTabSz="914400" eaLnBrk="1" hangingPunct="1">
              <a:buFont typeface="Arial" charset="0"/>
              <a:buChar char="•"/>
            </a:pPr>
            <a:r>
              <a:rPr lang="en-US" altLang="en-US">
                <a:ea typeface="ＭＳ Ｐゴシック" charset="-128"/>
              </a:rPr>
              <a:t>Consultation mechanisms</a:t>
            </a:r>
          </a:p>
          <a:p>
            <a:pPr defTabSz="914400" eaLnBrk="1" hangingPunct="1">
              <a:buFont typeface="Arial" charset="0"/>
              <a:buChar char="•"/>
            </a:pPr>
            <a:r>
              <a:rPr lang="en-US" altLang="en-US">
                <a:ea typeface="ＭＳ Ｐゴシック" charset="-128"/>
              </a:rPr>
              <a:t>Risk evaluation</a:t>
            </a:r>
            <a:r>
              <a:rPr lang="en-US" altLang="en-US" sz="2800" b="1">
                <a:solidFill>
                  <a:srgbClr val="07DEDB"/>
                </a:solidFill>
                <a:ea typeface="ＭＳ Ｐゴシック" charset="-128"/>
              </a:rPr>
              <a:t> </a:t>
            </a:r>
            <a:r>
              <a:rPr lang="en-US" altLang="en-US">
                <a:ea typeface="ＭＳ Ｐゴシック" charset="-128"/>
              </a:rPr>
              <a:t>and strategic solutions</a:t>
            </a:r>
            <a:endParaRPr lang="en-US" altLang="en-US">
              <a:solidFill>
                <a:srgbClr val="FF0000"/>
              </a:solidFill>
              <a:ea typeface="Arial" charset="0"/>
              <a:cs typeface="Arial" charset="0"/>
            </a:endParaRPr>
          </a:p>
          <a:p>
            <a:pPr defTabSz="914400" eaLnBrk="1" hangingPunct="1">
              <a:buFont typeface="Arial" charset="0"/>
              <a:buChar char="•"/>
            </a:pPr>
            <a:r>
              <a:rPr lang="en-US" altLang="en-US">
                <a:ea typeface="ＭＳ Ｐゴシック" charset="-128"/>
              </a:rPr>
              <a:t>Legal frameworks for protecting the rights of communities</a:t>
            </a:r>
            <a:endParaRPr lang="en-US" altLang="en-US">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a:xfrm>
            <a:off x="2286000" y="374650"/>
            <a:ext cx="6477000" cy="554038"/>
          </a:xfrm>
        </p:spPr>
        <p:txBody>
          <a:bodyPr/>
          <a:lstStyle/>
          <a:p>
            <a:pPr eaLnBrk="1" hangingPunct="1"/>
            <a:r>
              <a:rPr lang="en-US" altLang="en-US" sz="3600" i="1" dirty="0">
                <a:ea typeface="MS PGothic" charset="-128"/>
              </a:rPr>
              <a:t>Sustainable</a:t>
            </a:r>
            <a:r>
              <a:rPr lang="en-US" altLang="en-US" sz="3600" dirty="0">
                <a:ea typeface="MS PGothic" charset="-128"/>
              </a:rPr>
              <a:t> development</a:t>
            </a:r>
          </a:p>
        </p:txBody>
      </p:sp>
      <p:sp>
        <p:nvSpPr>
          <p:cNvPr id="17410" name="Text Placeholder 8"/>
          <p:cNvSpPr txBox="1">
            <a:spLocks/>
          </p:cNvSpPr>
          <p:nvPr/>
        </p:nvSpPr>
        <p:spPr bwMode="auto">
          <a:xfrm>
            <a:off x="2894013" y="1898650"/>
            <a:ext cx="5764212"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9525">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lnSpc>
                <a:spcPct val="110000"/>
              </a:lnSpc>
              <a:spcBef>
                <a:spcPts val="600"/>
              </a:spcBef>
              <a:spcAft>
                <a:spcPts val="600"/>
              </a:spcAft>
              <a:buFont typeface="Arial" charset="0"/>
              <a:buNone/>
            </a:pPr>
            <a:r>
              <a:rPr lang="en-US" altLang="en-US" sz="2000" dirty="0">
                <a:ea typeface="ＭＳ Ｐゴシック" charset="-128"/>
              </a:rPr>
              <a:t>‘A development which meets the needs of the present without compromising the ability of future generations to</a:t>
            </a:r>
            <a:r>
              <a:rPr lang="en-US" altLang="en-US" sz="2800" b="1" dirty="0">
                <a:solidFill>
                  <a:srgbClr val="07DEDB"/>
                </a:solidFill>
                <a:ea typeface="ＭＳ Ｐゴシック" charset="-128"/>
              </a:rPr>
              <a:t> </a:t>
            </a:r>
            <a:r>
              <a:rPr lang="en-US" altLang="en-US" sz="2000" dirty="0">
                <a:ea typeface="ＭＳ Ｐゴシック" charset="-128"/>
              </a:rPr>
              <a:t>meet their own needs’ </a:t>
            </a:r>
            <a:r>
              <a:rPr lang="en-US" altLang="en-US" sz="2800" b="1" dirty="0">
                <a:solidFill>
                  <a:srgbClr val="07DEDB"/>
                </a:solidFill>
                <a:ea typeface="ＭＳ Ｐゴシック" charset="-128"/>
              </a:rPr>
              <a:t/>
            </a:r>
            <a:br>
              <a:rPr lang="en-US" altLang="en-US" sz="2800" b="1" dirty="0">
                <a:solidFill>
                  <a:srgbClr val="07DEDB"/>
                </a:solidFill>
                <a:ea typeface="ＭＳ Ｐゴシック" charset="-128"/>
              </a:rPr>
            </a:br>
            <a:r>
              <a:rPr lang="en-US" altLang="en-US" sz="2000" dirty="0">
                <a:ea typeface="ＭＳ Ｐゴシック" charset="-128"/>
              </a:rPr>
              <a:t>(</a:t>
            </a:r>
            <a:r>
              <a:rPr lang="en-US" altLang="en-US" sz="2000" dirty="0" err="1">
                <a:ea typeface="ＭＳ Ｐゴシック" charset="-128"/>
              </a:rPr>
              <a:t>Brundtland</a:t>
            </a:r>
            <a:r>
              <a:rPr lang="en-US" altLang="en-US" sz="2000" dirty="0">
                <a:ea typeface="ＭＳ Ｐゴシック" charset="-128"/>
              </a:rPr>
              <a:t> Commission</a:t>
            </a:r>
            <a:r>
              <a:rPr lang="en-US" altLang="en-US" sz="2800" b="1" dirty="0">
                <a:solidFill>
                  <a:srgbClr val="07DEDB"/>
                </a:solidFill>
                <a:ea typeface="ＭＳ Ｐゴシック" charset="-128"/>
              </a:rPr>
              <a:t> </a:t>
            </a:r>
            <a:r>
              <a:rPr lang="en-US" altLang="en-US" sz="2000" dirty="0">
                <a:ea typeface="ＭＳ Ｐゴシック" charset="-128"/>
              </a:rPr>
              <a:t>1987)</a:t>
            </a:r>
          </a:p>
          <a:p>
            <a:pPr eaLnBrk="1" hangingPunct="1">
              <a:lnSpc>
                <a:spcPct val="110000"/>
              </a:lnSpc>
              <a:spcBef>
                <a:spcPts val="600"/>
              </a:spcBef>
              <a:spcAft>
                <a:spcPts val="600"/>
              </a:spcAft>
              <a:buFont typeface="Arial" charset="0"/>
              <a:buNone/>
            </a:pPr>
            <a:endParaRPr lang="en-US" altLang="en-US" sz="2000" dirty="0">
              <a:ea typeface="ＭＳ Ｐゴシック" charset="-128"/>
            </a:endParaRP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444750"/>
            <a:ext cx="196691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5646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384425" y="417513"/>
            <a:ext cx="6480175" cy="936625"/>
          </a:xfrm>
        </p:spPr>
        <p:txBody>
          <a:bodyPr/>
          <a:lstStyle/>
          <a:p>
            <a:r>
              <a:rPr lang="en-US" altLang="en-US" dirty="0">
                <a:ea typeface="MS PGothic" charset="-128"/>
              </a:rPr>
              <a:t>2030 Agenda for Sustainable Development</a:t>
            </a:r>
            <a:br>
              <a:rPr lang="en-US" altLang="en-US" dirty="0">
                <a:ea typeface="MS PGothic" charset="-128"/>
              </a:rPr>
            </a:br>
            <a:endParaRPr lang="en-US" altLang="en-US" sz="4400" dirty="0">
              <a:ea typeface="MS PGothic" charset="-128"/>
            </a:endParaRPr>
          </a:p>
        </p:txBody>
      </p:sp>
      <p:graphicFrame>
        <p:nvGraphicFramePr>
          <p:cNvPr id="5" name="Table 4"/>
          <p:cNvGraphicFramePr>
            <a:graphicFrameLocks noGrp="1"/>
          </p:cNvGraphicFramePr>
          <p:nvPr/>
        </p:nvGraphicFramePr>
        <p:xfrm>
          <a:off x="2281238" y="1933575"/>
          <a:ext cx="6473825" cy="4553270"/>
        </p:xfrm>
        <a:graphic>
          <a:graphicData uri="http://schemas.openxmlformats.org/drawingml/2006/table">
            <a:tbl>
              <a:tblPr/>
              <a:tblGrid>
                <a:gridCol w="3236912"/>
                <a:gridCol w="3236913"/>
              </a:tblGrid>
              <a:tr h="493713">
                <a:tc gridSpan="2">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000" b="1" i="0" u="none" strike="noStrike" cap="none" normalizeH="0" baseline="0">
                          <a:ln>
                            <a:noFill/>
                          </a:ln>
                          <a:solidFill>
                            <a:schemeClr val="bg1"/>
                          </a:solidFill>
                          <a:effectLst/>
                          <a:latin typeface="Arial" charset="0"/>
                          <a:ea typeface="MS PGothic" charset="-128"/>
                          <a:cs typeface="MS PGothic" charset="-128"/>
                        </a:rPr>
                        <a:t>Transforming our world</a:t>
                      </a:r>
                      <a:endParaRPr kumimoji="0" lang="en-US" altLang="en-US" sz="2000" b="1" i="0" u="none" strike="noStrike" cap="none" normalizeH="0" baseline="0">
                        <a:ln>
                          <a:noFill/>
                        </a:ln>
                        <a:solidFill>
                          <a:schemeClr val="bg1"/>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8ED5"/>
                    </a:solidFill>
                  </a:tcPr>
                </a:tc>
                <a:tc hMerge="1">
                  <a:txBody>
                    <a:bodyPr/>
                    <a:lstStyle/>
                    <a:p>
                      <a:endParaRPr lang="en-US"/>
                    </a:p>
                  </a:txBody>
                  <a:tcPr/>
                </a:tc>
              </a:tr>
              <a:tr h="515938">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000" b="1" i="0" u="none" strike="noStrike" cap="none" normalizeH="0" baseline="0">
                          <a:ln>
                            <a:noFill/>
                          </a:ln>
                          <a:solidFill>
                            <a:schemeClr val="tx1"/>
                          </a:solidFill>
                          <a:effectLst/>
                          <a:latin typeface="Arial" charset="0"/>
                          <a:ea typeface="MS PGothic" charset="-128"/>
                          <a:cs typeface="MS PGothic" charset="-128"/>
                        </a:rPr>
                        <a:t>3 principles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000" b="1" i="0" u="none" strike="noStrike" cap="none" normalizeH="0" baseline="0">
                          <a:ln>
                            <a:noFill/>
                          </a:ln>
                          <a:solidFill>
                            <a:schemeClr val="tx1"/>
                          </a:solidFill>
                          <a:effectLst/>
                          <a:latin typeface="Arial" charset="0"/>
                          <a:ea typeface="MS PGothic" charset="-128"/>
                          <a:cs typeface="MS PGothic" charset="-128"/>
                        </a:rPr>
                        <a:t>3 + 1 dimensions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714375">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2000" b="0" i="0" u="none" strike="noStrike" cap="none" normalizeH="0" baseline="0">
                          <a:ln>
                            <a:noFill/>
                          </a:ln>
                          <a:solidFill>
                            <a:srgbClr val="000000"/>
                          </a:solidFill>
                          <a:effectLst/>
                          <a:latin typeface="Arial" charset="0"/>
                          <a:ea typeface="MS PGothic" charset="-128"/>
                          <a:cs typeface="MS PGothic" charset="-128"/>
                        </a:rPr>
                        <a:t>human rights (cultural rights)</a:t>
                      </a:r>
                      <a:endParaRPr kumimoji="0" lang="en-US"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2000" b="0" i="0" u="none" strike="noStrike" cap="none" normalizeH="0" baseline="0">
                          <a:ln>
                            <a:noFill/>
                          </a:ln>
                          <a:solidFill>
                            <a:srgbClr val="000000"/>
                          </a:solidFill>
                          <a:effectLst/>
                          <a:latin typeface="Arial" charset="0"/>
                          <a:ea typeface="MS PGothic" charset="-128"/>
                          <a:cs typeface="MS PGothic" charset="-128"/>
                        </a:rPr>
                        <a:t>social</a:t>
                      </a:r>
                      <a:endParaRPr kumimoji="0" lang="en-US"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493713">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2000" b="0" i="0" u="none" strike="noStrike" cap="none" normalizeH="0" baseline="0">
                          <a:ln>
                            <a:noFill/>
                          </a:ln>
                          <a:solidFill>
                            <a:srgbClr val="000000"/>
                          </a:solidFill>
                          <a:effectLst/>
                          <a:latin typeface="Arial" charset="0"/>
                          <a:ea typeface="MS PGothic" charset="-128"/>
                          <a:cs typeface="MS PGothic" charset="-128"/>
                        </a:rPr>
                        <a:t>sustainability</a:t>
                      </a:r>
                      <a:endParaRPr kumimoji="0" lang="en-US"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2000" b="0" i="0" u="none" strike="noStrike" cap="none" normalizeH="0" baseline="0">
                          <a:ln>
                            <a:noFill/>
                          </a:ln>
                          <a:solidFill>
                            <a:srgbClr val="000000"/>
                          </a:solidFill>
                          <a:effectLst/>
                          <a:latin typeface="Arial" charset="0"/>
                          <a:ea typeface="MS PGothic" charset="-128"/>
                          <a:cs typeface="MS PGothic" charset="-128"/>
                        </a:rPr>
                        <a:t>environmental</a:t>
                      </a:r>
                      <a:endParaRPr kumimoji="0" lang="en-US"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493713">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2000" b="0" i="0" u="none" strike="noStrike" cap="none" normalizeH="0" baseline="0">
                          <a:ln>
                            <a:noFill/>
                          </a:ln>
                          <a:solidFill>
                            <a:srgbClr val="000000"/>
                          </a:solidFill>
                          <a:effectLst/>
                          <a:latin typeface="Arial" charset="0"/>
                          <a:ea typeface="MS PGothic" charset="-128"/>
                          <a:cs typeface="MS PGothic" charset="-128"/>
                        </a:rPr>
                        <a:t>equality</a:t>
                      </a:r>
                      <a:endParaRPr kumimoji="0" lang="en-US"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2000" b="0" i="0" u="none" strike="noStrike" cap="none" normalizeH="0" baseline="0">
                          <a:ln>
                            <a:noFill/>
                          </a:ln>
                          <a:solidFill>
                            <a:srgbClr val="000000"/>
                          </a:solidFill>
                          <a:effectLst/>
                          <a:latin typeface="Arial" charset="0"/>
                          <a:ea typeface="MS PGothic" charset="-128"/>
                          <a:cs typeface="MS PGothic" charset="-128"/>
                        </a:rPr>
                        <a:t>economic</a:t>
                      </a:r>
                      <a:endParaRPr kumimoji="0" lang="en-US"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439738">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2000" b="0" i="0" u="none" strike="noStrike" cap="none" normalizeH="0" baseline="0">
                          <a:ln>
                            <a:noFill/>
                          </a:ln>
                          <a:solidFill>
                            <a:srgbClr val="000000"/>
                          </a:solidFill>
                          <a:effectLst/>
                          <a:latin typeface="Arial" charset="0"/>
                          <a:ea typeface="MS PGothic" charset="-128"/>
                          <a:cs typeface="MS PGothic" charset="-128"/>
                        </a:rPr>
                        <a:t>+ peace</a:t>
                      </a:r>
                      <a:endParaRPr kumimoji="0" lang="en-US" altLang="en-US" sz="2000" b="0" i="0" u="none" strike="noStrike" cap="none" normalizeH="0" baseline="0">
                        <a:ln>
                          <a:noFill/>
                        </a:ln>
                        <a:solidFill>
                          <a:srgbClr val="000000"/>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363538">
                <a:tc gridSpan="2">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MS PGothic" charset="-128"/>
                          <a:cs typeface="MS PGothic" charset="-128"/>
                        </a:rPr>
                        <a:t>17 integrated and indivisible objectives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58ED5"/>
                    </a:solidFill>
                  </a:tcPr>
                </a:tc>
                <a:tc hMerge="1">
                  <a:txBody>
                    <a:bodyPr/>
                    <a:lstStyle/>
                    <a:p>
                      <a:endParaRPr lang="en-US"/>
                    </a:p>
                  </a:txBody>
                  <a:tcPr/>
                </a:tc>
              </a:tr>
              <a:tr h="984250">
                <a:tc gridSpan="2">
                  <a:txBody>
                    <a:bodyPr/>
                    <a:lstStyle>
                      <a:lvl1pPr>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a:spcBef>
                          <a:spcPts val="1200"/>
                        </a:spcBef>
                        <a:buFont typeface="Arial" charset="0"/>
                        <a:defRPr sz="2400">
                          <a:solidFill>
                            <a:schemeClr val="tx1"/>
                          </a:solidFill>
                          <a:latin typeface="Arial" charset="0"/>
                          <a:ea typeface="MS PGothic" charset="-128"/>
                          <a:cs typeface="MS PGothic" charset="-128"/>
                        </a:defRPr>
                      </a:lvl2pPr>
                      <a:lvl3pPr marL="1143000" indent="-228600">
                        <a:spcBef>
                          <a:spcPts val="1200"/>
                        </a:spcBef>
                        <a:defRPr sz="2400">
                          <a:solidFill>
                            <a:schemeClr val="tx1"/>
                          </a:solidFill>
                          <a:latin typeface="Arial" charset="0"/>
                          <a:ea typeface="MS PGothic" charset="-128"/>
                          <a:cs typeface="MS PGothic" charset="-128"/>
                        </a:defRPr>
                      </a:lvl3pPr>
                      <a:lvl4pPr marL="1600200" indent="-228600">
                        <a:spcBef>
                          <a:spcPts val="600"/>
                        </a:spcBef>
                        <a:buClr>
                          <a:schemeClr val="accent1"/>
                        </a:buClr>
                        <a:buFont typeface="Arial" charset="0"/>
                        <a:defRPr sz="2000">
                          <a:solidFill>
                            <a:schemeClr val="tx1"/>
                          </a:solidFill>
                          <a:latin typeface="Arial" charset="0"/>
                          <a:ea typeface="MS PGothic" charset="-128"/>
                          <a:cs typeface="MS PGothic" charset="-128"/>
                        </a:defRPr>
                      </a:lvl4pPr>
                      <a:lvl5pPr marL="2057400" indent="-228600">
                        <a:spcBef>
                          <a:spcPts val="600"/>
                        </a:spcBef>
                        <a:defRPr>
                          <a:solidFill>
                            <a:srgbClr val="07DEDB"/>
                          </a:solidFill>
                          <a:latin typeface="Arial" charset="0"/>
                          <a:ea typeface="MS PGothic" charset="-128"/>
                          <a:cs typeface="MS PGothic" charset="-128"/>
                        </a:defRPr>
                      </a:lvl5pPr>
                      <a:lvl6pPr marL="25146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29718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7pPr>
                      <a:lvl8pPr marL="34290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8pPr>
                      <a:lvl9pPr marL="3886200" indent="-228600" defTabSz="4572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000" b="1" i="0" u="none" strike="noStrike" cap="none" normalizeH="0" baseline="0">
                          <a:ln>
                            <a:noFill/>
                          </a:ln>
                          <a:solidFill>
                            <a:schemeClr val="bg1"/>
                          </a:solidFill>
                          <a:effectLst/>
                          <a:latin typeface="Arial" charset="0"/>
                          <a:ea typeface="MS PGothic" charset="-128"/>
                          <a:cs typeface="MS PGothic" charset="-128"/>
                        </a:rPr>
                        <a:t>Recognizing</a:t>
                      </a:r>
                      <a:r>
                        <a:rPr kumimoji="0" lang="en-US" altLang="en-US" sz="2000" b="0" i="0" u="none" strike="noStrike" cap="none" normalizeH="0" baseline="0">
                          <a:ln>
                            <a:noFill/>
                          </a:ln>
                          <a:solidFill>
                            <a:srgbClr val="000000"/>
                          </a:solidFill>
                          <a:effectLst/>
                          <a:latin typeface="Arial" charset="0"/>
                          <a:ea typeface="MS PGothic" charset="-128"/>
                          <a:cs typeface="MS PGothic" charset="-128"/>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000" b="1" i="0" u="none" strike="noStrike" cap="none" normalizeH="0" baseline="0">
                          <a:ln>
                            <a:noFill/>
                          </a:ln>
                          <a:solidFill>
                            <a:schemeClr val="bg1"/>
                          </a:solidFill>
                          <a:effectLst/>
                          <a:latin typeface="Arial" charset="0"/>
                          <a:ea typeface="MS PGothic" charset="-128"/>
                          <a:cs typeface="MS PGothic" charset="-128"/>
                        </a:rPr>
                        <a:t>cultural diversity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2000" b="1" i="0" u="none" strike="noStrike" cap="none" normalizeH="0" baseline="0">
                          <a:ln>
                            <a:noFill/>
                          </a:ln>
                          <a:solidFill>
                            <a:schemeClr val="bg1"/>
                          </a:solidFill>
                          <a:effectLst/>
                          <a:latin typeface="Arial" charset="0"/>
                          <a:ea typeface="MS PGothic" charset="-128"/>
                          <a:cs typeface="MS PGothic" charset="-128"/>
                        </a:rPr>
                        <a:t>and the contribution of cultures</a:t>
                      </a:r>
                      <a:endParaRPr kumimoji="0" lang="en-US" altLang="en-US" sz="2000" b="1" i="0" u="none" strike="noStrike" cap="none" normalizeH="0" baseline="0">
                        <a:ln>
                          <a:noFill/>
                        </a:ln>
                        <a:solidFill>
                          <a:schemeClr val="bg1"/>
                        </a:solidFill>
                        <a:effectLst/>
                        <a:latin typeface="Arial" charset="0"/>
                        <a:ea typeface="MS PGothic" charset="-128"/>
                        <a:cs typeface="MS PGothic"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58ED5"/>
                    </a:solidFill>
                  </a:tcPr>
                </a:tc>
                <a:tc hMerge="1">
                  <a:txBody>
                    <a:bodyPr/>
                    <a:lstStyle/>
                    <a:p>
                      <a:endParaRPr lang="en-US"/>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2282825" y="417513"/>
            <a:ext cx="6480175" cy="984250"/>
          </a:xfrm>
        </p:spPr>
        <p:txBody>
          <a:bodyPr/>
          <a:lstStyle/>
          <a:p>
            <a:pPr eaLnBrk="1" hangingPunct="1"/>
            <a:r>
              <a:rPr lang="en-US" altLang="en-US" dirty="0">
                <a:ea typeface="MS PGothic" charset="-128"/>
              </a:rPr>
              <a:t>Culture in the objectives of the 2030 Agenda </a:t>
            </a:r>
          </a:p>
        </p:txBody>
      </p:sp>
      <p:sp>
        <p:nvSpPr>
          <p:cNvPr id="26626" name="Espace réservé du contenu 2"/>
          <p:cNvSpPr txBox="1">
            <a:spLocks/>
          </p:cNvSpPr>
          <p:nvPr/>
        </p:nvSpPr>
        <p:spPr bwMode="auto">
          <a:xfrm>
            <a:off x="2409825" y="1836738"/>
            <a:ext cx="6353175"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nSpc>
                <a:spcPct val="90000"/>
              </a:lnSpc>
              <a:spcBef>
                <a:spcPts val="1200"/>
              </a:spcBef>
              <a:buClr>
                <a:schemeClr val="tx1"/>
              </a:buClr>
              <a:buFont typeface="Arial" charset="0"/>
              <a:buNone/>
            </a:pPr>
            <a:endParaRPr lang="en-US" altLang="en-US" sz="2000">
              <a:ea typeface="ＭＳ Ｐゴシック" charset="-128"/>
            </a:endParaRPr>
          </a:p>
        </p:txBody>
      </p:sp>
      <p:sp>
        <p:nvSpPr>
          <p:cNvPr id="26627" name="Espace réservé du contenu 2"/>
          <p:cNvSpPr txBox="1">
            <a:spLocks/>
          </p:cNvSpPr>
          <p:nvPr/>
        </p:nvSpPr>
        <p:spPr bwMode="auto">
          <a:xfrm>
            <a:off x="2170113" y="5792788"/>
            <a:ext cx="6480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a:lnSpc>
                <a:spcPct val="90000"/>
              </a:lnSpc>
              <a:spcBef>
                <a:spcPts val="1200"/>
              </a:spcBef>
              <a:buClr>
                <a:schemeClr val="tx1"/>
              </a:buClr>
              <a:buFont typeface="Arial" charset="0"/>
              <a:buAutoNum type="arabicPeriod"/>
            </a:pPr>
            <a:endParaRPr lang="en-US" altLang="en-US" sz="1400">
              <a:ea typeface="ＭＳ Ｐゴシック" charset="-128"/>
            </a:endParaRPr>
          </a:p>
        </p:txBody>
      </p:sp>
      <p:graphicFrame>
        <p:nvGraphicFramePr>
          <p:cNvPr id="9" name="Table 8"/>
          <p:cNvGraphicFramePr>
            <a:graphicFrameLocks noGrp="1"/>
          </p:cNvGraphicFramePr>
          <p:nvPr>
            <p:extLst>
              <p:ext uri="{D42A27DB-BD31-4B8C-83A1-F6EECF244321}">
                <p14:modId xmlns:p14="http://schemas.microsoft.com/office/powerpoint/2010/main" val="361407362"/>
              </p:ext>
            </p:extLst>
          </p:nvPr>
        </p:nvGraphicFramePr>
        <p:xfrm>
          <a:off x="411163" y="1632030"/>
          <a:ext cx="4160837" cy="5006042"/>
        </p:xfrm>
        <a:graphic>
          <a:graphicData uri="http://schemas.openxmlformats.org/drawingml/2006/table">
            <a:tbl>
              <a:tblPr/>
              <a:tblGrid>
                <a:gridCol w="4160837"/>
              </a:tblGrid>
              <a:tr h="396718">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1.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End poverty in all its forms everywhere</a:t>
                      </a:r>
                    </a:p>
                  </a:txBody>
                  <a:tcPr marT="45717" marB="45717" horzOverflow="overflow">
                    <a:lnL>
                      <a:noFill/>
                    </a:lnL>
                    <a:lnR>
                      <a:noFill/>
                    </a:lnR>
                    <a:lnT>
                      <a:noFill/>
                    </a:lnT>
                    <a:lnB>
                      <a:noFill/>
                    </a:lnB>
                    <a:lnTlToBr>
                      <a:noFill/>
                    </a:lnTlToBr>
                    <a:lnBlToTr>
                      <a:noFill/>
                    </a:lnBlToTr>
                    <a:solidFill>
                      <a:srgbClr val="C6D9F1"/>
                    </a:solidFill>
                  </a:tcPr>
                </a:tc>
              </a:tr>
              <a:tr h="618472">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2.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End hunger, achieve food security, improve nutrition and promote sustainable agriculture</a:t>
                      </a:r>
                    </a:p>
                  </a:txBody>
                  <a:tcPr marT="45717" marB="45717" horzOverflow="overflow">
                    <a:lnL>
                      <a:noFill/>
                    </a:lnL>
                    <a:lnR>
                      <a:noFill/>
                    </a:lnR>
                    <a:lnT>
                      <a:noFill/>
                    </a:lnT>
                    <a:lnB>
                      <a:noFill/>
                    </a:lnB>
                    <a:lnTlToBr>
                      <a:noFill/>
                    </a:lnTlToBr>
                    <a:lnBlToTr>
                      <a:noFill/>
                    </a:lnBlToTr>
                    <a:solidFill>
                      <a:srgbClr val="8EB4E3"/>
                    </a:solidFill>
                  </a:tcPr>
                </a:tc>
              </a:tr>
              <a:tr h="483699">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3.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Ensure healthy lives and promote well-being for all at all ages</a:t>
                      </a:r>
                    </a:p>
                  </a:txBody>
                  <a:tcPr marT="45717" marB="45717" horzOverflow="overflow">
                    <a:lnL>
                      <a:noFill/>
                    </a:lnL>
                    <a:lnR>
                      <a:noFill/>
                    </a:lnR>
                    <a:lnT>
                      <a:noFill/>
                    </a:lnT>
                    <a:lnB>
                      <a:noFill/>
                    </a:lnB>
                    <a:lnTlToBr>
                      <a:noFill/>
                    </a:lnTlToBr>
                    <a:lnBlToTr>
                      <a:noFill/>
                    </a:lnBlToTr>
                    <a:solidFill>
                      <a:srgbClr val="C6D9F1"/>
                    </a:solidFill>
                  </a:tcPr>
                </a:tc>
              </a:tr>
              <a:tr h="677181">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4.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Ensure inclusive and equitable quality education and promote lifelong learning opportunities for all</a:t>
                      </a:r>
                    </a:p>
                  </a:txBody>
                  <a:tcPr marT="45717" marB="45717" horzOverflow="overflow">
                    <a:lnL>
                      <a:noFill/>
                    </a:lnL>
                    <a:lnR>
                      <a:noFill/>
                    </a:lnR>
                    <a:lnT>
                      <a:noFill/>
                    </a:lnT>
                    <a:lnB>
                      <a:noFill/>
                    </a:lnB>
                    <a:lnTlToBr>
                      <a:noFill/>
                    </a:lnTlToBr>
                    <a:lnBlToTr>
                      <a:noFill/>
                    </a:lnBlToTr>
                    <a:solidFill>
                      <a:srgbClr val="8EB4E3"/>
                    </a:solidFill>
                  </a:tcPr>
                </a:tc>
              </a:tr>
              <a:tr h="483699">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5.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Achieve gender equality and empower all women and girls</a:t>
                      </a:r>
                    </a:p>
                  </a:txBody>
                  <a:tcPr marT="45717" marB="45717" horzOverflow="overflow">
                    <a:lnL>
                      <a:noFill/>
                    </a:lnL>
                    <a:lnR>
                      <a:noFill/>
                    </a:lnR>
                    <a:lnT>
                      <a:noFill/>
                    </a:lnT>
                    <a:lnB>
                      <a:noFill/>
                    </a:lnB>
                    <a:lnTlToBr>
                      <a:noFill/>
                    </a:lnTlToBr>
                    <a:lnBlToTr>
                      <a:noFill/>
                    </a:lnBlToTr>
                    <a:solidFill>
                      <a:srgbClr val="C6D9F1"/>
                    </a:solidFill>
                  </a:tcPr>
                </a:tc>
              </a:tr>
              <a:tr h="483699">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a:ln>
                            <a:noFill/>
                          </a:ln>
                          <a:solidFill>
                            <a:schemeClr val="tx1"/>
                          </a:solidFill>
                          <a:effectLst/>
                          <a:latin typeface="Arial" charset="0"/>
                          <a:ea typeface="MS PGothic" charset="-128"/>
                          <a:cs typeface="MS PGothic" charset="-128"/>
                        </a:rPr>
                        <a:t>6. </a:t>
                      </a:r>
                      <a:r>
                        <a:rPr kumimoji="0" lang="en-US" altLang="en-US" sz="1300" b="0" i="0" u="none" strike="noStrike" cap="none" normalizeH="0" baseline="0">
                          <a:ln>
                            <a:noFill/>
                          </a:ln>
                          <a:solidFill>
                            <a:schemeClr val="tx1"/>
                          </a:solidFill>
                          <a:effectLst/>
                          <a:latin typeface="Arial" charset="0"/>
                          <a:ea typeface="MS PGothic" charset="-128"/>
                          <a:cs typeface="MS PGothic" charset="-128"/>
                        </a:rPr>
                        <a:t>Ensure availability and sustainable management of water and sanitation for all</a:t>
                      </a:r>
                    </a:p>
                  </a:txBody>
                  <a:tcPr marT="45717" marB="45717" horzOverflow="overflow">
                    <a:lnL>
                      <a:noFill/>
                    </a:lnL>
                    <a:lnR>
                      <a:noFill/>
                    </a:lnR>
                    <a:lnT>
                      <a:noFill/>
                    </a:lnT>
                    <a:lnB>
                      <a:noFill/>
                    </a:lnB>
                    <a:lnTlToBr>
                      <a:noFill/>
                    </a:lnTlToBr>
                    <a:lnBlToTr>
                      <a:noFill/>
                    </a:lnBlToTr>
                    <a:solidFill>
                      <a:srgbClr val="8EB4E3"/>
                    </a:solidFill>
                  </a:tcPr>
                </a:tc>
              </a:tr>
              <a:tr h="483699">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a:ln>
                            <a:noFill/>
                          </a:ln>
                          <a:solidFill>
                            <a:schemeClr val="tx1"/>
                          </a:solidFill>
                          <a:effectLst/>
                          <a:latin typeface="Arial" charset="0"/>
                          <a:ea typeface="MS PGothic" charset="-128"/>
                          <a:cs typeface="MS PGothic" charset="-128"/>
                        </a:rPr>
                        <a:t>7. </a:t>
                      </a:r>
                      <a:r>
                        <a:rPr kumimoji="0" lang="en-US" altLang="en-US" sz="1300" b="0" i="0" u="none" strike="noStrike" cap="none" normalizeH="0" baseline="0">
                          <a:ln>
                            <a:noFill/>
                          </a:ln>
                          <a:solidFill>
                            <a:schemeClr val="tx1"/>
                          </a:solidFill>
                          <a:effectLst/>
                          <a:latin typeface="Arial" charset="0"/>
                          <a:ea typeface="MS PGothic" charset="-128"/>
                          <a:cs typeface="MS PGothic" charset="-128"/>
                        </a:rPr>
                        <a:t>Ensure access to affordable, reliable, sustainable and modern energy for all</a:t>
                      </a:r>
                    </a:p>
                  </a:txBody>
                  <a:tcPr marT="45717" marB="45717" horzOverflow="overflow">
                    <a:lnL>
                      <a:noFill/>
                    </a:lnL>
                    <a:lnR>
                      <a:noFill/>
                    </a:lnR>
                    <a:lnT>
                      <a:noFill/>
                    </a:lnT>
                    <a:lnB>
                      <a:noFill/>
                    </a:lnB>
                    <a:lnTlToBr>
                      <a:noFill/>
                    </a:lnTlToBr>
                    <a:lnBlToTr>
                      <a:noFill/>
                    </a:lnBlToTr>
                    <a:solidFill>
                      <a:srgbClr val="C6D9F1"/>
                    </a:solidFill>
                  </a:tcPr>
                </a:tc>
              </a:tr>
              <a:tr h="677181">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a:ln>
                            <a:noFill/>
                          </a:ln>
                          <a:solidFill>
                            <a:schemeClr val="tx1"/>
                          </a:solidFill>
                          <a:effectLst/>
                          <a:latin typeface="Arial" charset="0"/>
                          <a:ea typeface="MS PGothic" charset="-128"/>
                          <a:cs typeface="MS PGothic" charset="-128"/>
                        </a:rPr>
                        <a:t>8. </a:t>
                      </a:r>
                      <a:r>
                        <a:rPr kumimoji="0" lang="en-US" altLang="en-US" sz="1300" b="0" i="0" u="none" strike="noStrike" cap="none" normalizeH="0" baseline="0">
                          <a:ln>
                            <a:noFill/>
                          </a:ln>
                          <a:solidFill>
                            <a:schemeClr val="tx1"/>
                          </a:solidFill>
                          <a:effectLst/>
                          <a:latin typeface="Arial" charset="0"/>
                          <a:ea typeface="MS PGothic" charset="-128"/>
                          <a:cs typeface="MS PGothic" charset="-128"/>
                        </a:rPr>
                        <a:t>Promote sustained, inclusive and sustainable economic growth, full and productive employment and decent work for all</a:t>
                      </a:r>
                    </a:p>
                  </a:txBody>
                  <a:tcPr marT="45717" marB="45717" horzOverflow="overflow">
                    <a:lnL>
                      <a:noFill/>
                    </a:lnL>
                    <a:lnR>
                      <a:noFill/>
                    </a:lnR>
                    <a:lnT>
                      <a:noFill/>
                    </a:lnT>
                    <a:lnB>
                      <a:noFill/>
                    </a:lnB>
                    <a:lnTlToBr>
                      <a:noFill/>
                    </a:lnTlToBr>
                    <a:lnBlToTr>
                      <a:noFill/>
                    </a:lnBlToTr>
                    <a:solidFill>
                      <a:srgbClr val="8EB4E3"/>
                    </a:solidFill>
                  </a:tcPr>
                </a:tc>
              </a:tr>
              <a:tr h="677181">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9.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Build resilient infrastructure, promote inclusive and sustainable industrialization and foster innovation</a:t>
                      </a:r>
                    </a:p>
                  </a:txBody>
                  <a:tcPr marT="45717" marB="45717" horzOverflow="overflow">
                    <a:lnL>
                      <a:noFill/>
                    </a:lnL>
                    <a:lnR>
                      <a:noFill/>
                    </a:lnR>
                    <a:lnT>
                      <a:noFill/>
                    </a:lnT>
                    <a:lnB>
                      <a:noFill/>
                    </a:lnB>
                    <a:lnTlToBr>
                      <a:noFill/>
                    </a:lnTlToBr>
                    <a:lnBlToTr>
                      <a:noFill/>
                    </a:lnBlToTr>
                    <a:solidFill>
                      <a:srgbClr val="C6D9F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68172197"/>
              </p:ext>
            </p:extLst>
          </p:nvPr>
        </p:nvGraphicFramePr>
        <p:xfrm>
          <a:off x="4780344" y="1632032"/>
          <a:ext cx="3877519" cy="4981527"/>
        </p:xfrm>
        <a:graphic>
          <a:graphicData uri="http://schemas.openxmlformats.org/drawingml/2006/table">
            <a:tbl>
              <a:tblPr/>
              <a:tblGrid>
                <a:gridCol w="3877519"/>
              </a:tblGrid>
              <a:tr h="485269">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10.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Reduce inequality within and among countries</a:t>
                      </a:r>
                    </a:p>
                  </a:txBody>
                  <a:tcPr horzOverflow="overflow">
                    <a:lnL>
                      <a:noFill/>
                    </a:lnL>
                    <a:lnR>
                      <a:noFill/>
                    </a:lnR>
                    <a:lnT>
                      <a:noFill/>
                    </a:lnT>
                    <a:lnB>
                      <a:noFill/>
                    </a:lnB>
                    <a:lnTlToBr>
                      <a:noFill/>
                    </a:lnTlToBr>
                    <a:lnBlToTr>
                      <a:noFill/>
                    </a:lnBlToTr>
                    <a:solidFill>
                      <a:srgbClr val="C6D9F1"/>
                    </a:solidFill>
                  </a:tcPr>
                </a:tc>
              </a:tr>
              <a:tr h="500630">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11.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Make cities and human settlements inclusive, safe, resilient and sustainable</a:t>
                      </a:r>
                    </a:p>
                  </a:txBody>
                  <a:tcPr horzOverflow="overflow">
                    <a:lnL>
                      <a:noFill/>
                    </a:lnL>
                    <a:lnR>
                      <a:noFill/>
                    </a:lnR>
                    <a:lnT>
                      <a:noFill/>
                    </a:lnT>
                    <a:lnB>
                      <a:noFill/>
                    </a:lnB>
                    <a:lnTlToBr>
                      <a:noFill/>
                    </a:lnTlToBr>
                    <a:lnBlToTr>
                      <a:noFill/>
                    </a:lnBlToTr>
                    <a:solidFill>
                      <a:srgbClr val="8EB4E3"/>
                    </a:solidFill>
                  </a:tcPr>
                </a:tc>
              </a:tr>
              <a:tr h="500630">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12.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Ensure sustainable consumption and production patterns</a:t>
                      </a:r>
                    </a:p>
                  </a:txBody>
                  <a:tcPr horzOverflow="overflow">
                    <a:lnL>
                      <a:noFill/>
                    </a:lnL>
                    <a:lnR>
                      <a:noFill/>
                    </a:lnR>
                    <a:lnT>
                      <a:noFill/>
                    </a:lnT>
                    <a:lnB>
                      <a:noFill/>
                    </a:lnB>
                    <a:lnTlToBr>
                      <a:noFill/>
                    </a:lnTlToBr>
                    <a:lnBlToTr>
                      <a:noFill/>
                    </a:lnBlToTr>
                    <a:solidFill>
                      <a:srgbClr val="C6D9F1"/>
                    </a:solidFill>
                  </a:tcPr>
                </a:tc>
              </a:tr>
              <a:tr h="500630">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13.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Take urgent action to combat climate change and its impacts </a:t>
                      </a:r>
                    </a:p>
                  </a:txBody>
                  <a:tcPr horzOverflow="overflow">
                    <a:lnL>
                      <a:noFill/>
                    </a:lnL>
                    <a:lnR>
                      <a:noFill/>
                    </a:lnR>
                    <a:lnT>
                      <a:noFill/>
                    </a:lnT>
                    <a:lnB>
                      <a:noFill/>
                    </a:lnB>
                    <a:lnTlToBr>
                      <a:noFill/>
                    </a:lnTlToBr>
                    <a:lnBlToTr>
                      <a:noFill/>
                    </a:lnBlToTr>
                    <a:solidFill>
                      <a:srgbClr val="8EB4E3"/>
                    </a:solidFill>
                  </a:tcPr>
                </a:tc>
              </a:tr>
              <a:tr h="796301">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14.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Conserve and sustainably use the oceans, seas and marine resources for sustainable development</a:t>
                      </a:r>
                    </a:p>
                  </a:txBody>
                  <a:tcPr horzOverflow="overflow">
                    <a:lnL>
                      <a:noFill/>
                    </a:lnL>
                    <a:lnR>
                      <a:noFill/>
                    </a:lnR>
                    <a:lnT>
                      <a:noFill/>
                    </a:lnT>
                    <a:lnB>
                      <a:noFill/>
                    </a:lnB>
                    <a:lnTlToBr>
                      <a:noFill/>
                    </a:lnTlToBr>
                    <a:lnBlToTr>
                      <a:noFill/>
                    </a:lnBlToTr>
                    <a:solidFill>
                      <a:srgbClr val="C6D9F1"/>
                    </a:solidFill>
                  </a:tcPr>
                </a:tc>
              </a:tr>
              <a:tr h="500630">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a:ln>
                            <a:noFill/>
                          </a:ln>
                          <a:solidFill>
                            <a:schemeClr val="tx1"/>
                          </a:solidFill>
                          <a:effectLst/>
                          <a:latin typeface="Arial" charset="0"/>
                          <a:ea typeface="MS PGothic" charset="-128"/>
                          <a:cs typeface="MS PGothic" charset="-128"/>
                        </a:rPr>
                        <a:t>15. </a:t>
                      </a:r>
                      <a:r>
                        <a:rPr kumimoji="0" lang="en-US" altLang="en-US" sz="1300" b="0" i="0" u="none" strike="noStrike" cap="none" normalizeH="0" baseline="0">
                          <a:ln>
                            <a:noFill/>
                          </a:ln>
                          <a:solidFill>
                            <a:schemeClr val="tx1"/>
                          </a:solidFill>
                          <a:effectLst/>
                          <a:latin typeface="Arial" charset="0"/>
                          <a:ea typeface="MS PGothic" charset="-128"/>
                          <a:cs typeface="MS PGothic" charset="-128"/>
                        </a:rPr>
                        <a:t>Protect, restore and promote sustainable use of terrestrial ecosystems, etc.</a:t>
                      </a:r>
                    </a:p>
                  </a:txBody>
                  <a:tcPr horzOverflow="overflow">
                    <a:lnL>
                      <a:noFill/>
                    </a:lnL>
                    <a:lnR>
                      <a:noFill/>
                    </a:lnR>
                    <a:lnT>
                      <a:noFill/>
                    </a:lnT>
                    <a:lnB>
                      <a:noFill/>
                    </a:lnB>
                    <a:lnTlToBr>
                      <a:noFill/>
                    </a:lnTlToBr>
                    <a:lnBlToTr>
                      <a:noFill/>
                    </a:lnBlToTr>
                    <a:solidFill>
                      <a:srgbClr val="8EB4E3"/>
                    </a:solidFill>
                  </a:tcPr>
                </a:tc>
              </a:tr>
              <a:tr h="901136">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a:ln>
                            <a:noFill/>
                          </a:ln>
                          <a:solidFill>
                            <a:schemeClr val="tx1"/>
                          </a:solidFill>
                          <a:effectLst/>
                          <a:latin typeface="Arial" charset="0"/>
                          <a:ea typeface="MS PGothic" charset="-128"/>
                          <a:cs typeface="MS PGothic" charset="-128"/>
                        </a:rPr>
                        <a:t>16. </a:t>
                      </a:r>
                      <a:r>
                        <a:rPr kumimoji="0" lang="en-US" altLang="en-US" sz="1300" b="0" i="0" u="none" strike="noStrike" cap="none" normalizeH="0" baseline="0">
                          <a:ln>
                            <a:noFill/>
                          </a:ln>
                          <a:solidFill>
                            <a:schemeClr val="tx1"/>
                          </a:solidFill>
                          <a:effectLst/>
                          <a:latin typeface="Arial" charset="0"/>
                          <a:ea typeface="MS PGothic" charset="-128"/>
                          <a:cs typeface="MS PGothic" charset="-128"/>
                        </a:rPr>
                        <a:t>Promote peaceful and inclusive societies for sustainable development, provide access to justice for all and build effective, accountable and inclusive institutions at all levels</a:t>
                      </a:r>
                    </a:p>
                  </a:txBody>
                  <a:tcPr horzOverflow="overflow">
                    <a:lnL>
                      <a:noFill/>
                    </a:lnL>
                    <a:lnR>
                      <a:noFill/>
                    </a:lnR>
                    <a:lnT>
                      <a:noFill/>
                    </a:lnT>
                    <a:lnB>
                      <a:noFill/>
                    </a:lnB>
                    <a:lnTlToBr>
                      <a:noFill/>
                    </a:lnTlToBr>
                    <a:lnBlToTr>
                      <a:noFill/>
                    </a:lnBlToTr>
                    <a:solidFill>
                      <a:srgbClr val="C6D9F1"/>
                    </a:solidFill>
                  </a:tcPr>
                </a:tc>
              </a:tr>
              <a:tr h="796301">
                <a:tc>
                  <a:txBody>
                    <a:bodyPr/>
                    <a:lstStyle>
                      <a:lvl1pPr eaLnBrk="0" hangingPunct="0">
                        <a:lnSpc>
                          <a:spcPct val="90000"/>
                        </a:lnSpc>
                        <a:spcBef>
                          <a:spcPts val="1200"/>
                        </a:spcBef>
                        <a:buClr>
                          <a:schemeClr val="tx1"/>
                        </a:buClr>
                        <a:buFont typeface="Arial" charset="0"/>
                        <a:defRPr sz="2400" b="1">
                          <a:solidFill>
                            <a:srgbClr val="07DEDB"/>
                          </a:solidFill>
                          <a:latin typeface="Arial" charset="0"/>
                          <a:ea typeface="MS PGothic" charset="-128"/>
                          <a:cs typeface="MS PGothic" charset="-128"/>
                        </a:defRPr>
                      </a:lvl1pPr>
                      <a:lvl2pPr marL="37931725" indent="-37474525" eaLnBrk="0" hangingPunct="0">
                        <a:spcBef>
                          <a:spcPts val="1200"/>
                        </a:spcBef>
                        <a:buFont typeface="Arial" charset="0"/>
                        <a:defRPr sz="2400">
                          <a:solidFill>
                            <a:schemeClr val="tx1"/>
                          </a:solidFill>
                          <a:latin typeface="Arial" charset="0"/>
                          <a:ea typeface="MS PGothic" charset="-128"/>
                          <a:cs typeface="MS PGothic" charset="-128"/>
                        </a:defRPr>
                      </a:lvl2pPr>
                      <a:lvl3pPr eaLnBrk="0" hangingPunct="0">
                        <a:spcBef>
                          <a:spcPts val="1200"/>
                        </a:spcBef>
                        <a:defRPr sz="2400">
                          <a:solidFill>
                            <a:schemeClr val="tx1"/>
                          </a:solidFill>
                          <a:latin typeface="Arial" charset="0"/>
                          <a:ea typeface="MS PGothic" charset="-128"/>
                          <a:cs typeface="MS PGothic" charset="-128"/>
                        </a:defRPr>
                      </a:lvl3pPr>
                      <a:lvl4pPr eaLnBrk="0" hangingPunct="0">
                        <a:spcBef>
                          <a:spcPts val="600"/>
                        </a:spcBef>
                        <a:defRPr sz="2000">
                          <a:solidFill>
                            <a:schemeClr val="tx1"/>
                          </a:solidFill>
                          <a:latin typeface="Arial" charset="0"/>
                          <a:ea typeface="MS PGothic" charset="-128"/>
                          <a:cs typeface="MS PGothic" charset="-128"/>
                        </a:defRPr>
                      </a:lvl4pPr>
                      <a:lvl5pPr eaLnBrk="0" hangingPunct="0">
                        <a:spcBef>
                          <a:spcPts val="600"/>
                        </a:spcBef>
                        <a:defRPr>
                          <a:solidFill>
                            <a:srgbClr val="07DEDB"/>
                          </a:solidFill>
                          <a:latin typeface="Arial" charset="0"/>
                          <a:ea typeface="MS PGothic" charset="-128"/>
                          <a:cs typeface="MS PGothic" charset="-128"/>
                        </a:defRPr>
                      </a:lvl5pPr>
                      <a:lvl6pPr marL="457200" eaLnBrk="0" fontAlgn="base" hangingPunct="0">
                        <a:spcBef>
                          <a:spcPts val="600"/>
                        </a:spcBef>
                        <a:spcAft>
                          <a:spcPct val="0"/>
                        </a:spcAft>
                        <a:defRPr>
                          <a:solidFill>
                            <a:srgbClr val="07DEDB"/>
                          </a:solidFill>
                          <a:latin typeface="Arial" charset="0"/>
                          <a:ea typeface="MS PGothic" charset="-128"/>
                          <a:cs typeface="MS PGothic" charset="-128"/>
                        </a:defRPr>
                      </a:lvl6pPr>
                      <a:lvl7pPr marL="914400" eaLnBrk="0" fontAlgn="base" hangingPunct="0">
                        <a:spcBef>
                          <a:spcPts val="600"/>
                        </a:spcBef>
                        <a:spcAft>
                          <a:spcPct val="0"/>
                        </a:spcAft>
                        <a:defRPr>
                          <a:solidFill>
                            <a:srgbClr val="07DEDB"/>
                          </a:solidFill>
                          <a:latin typeface="Arial" charset="0"/>
                          <a:ea typeface="MS PGothic" charset="-128"/>
                          <a:cs typeface="MS PGothic" charset="-128"/>
                        </a:defRPr>
                      </a:lvl7pPr>
                      <a:lvl8pPr marL="1371600" eaLnBrk="0" fontAlgn="base" hangingPunct="0">
                        <a:spcBef>
                          <a:spcPts val="600"/>
                        </a:spcBef>
                        <a:spcAft>
                          <a:spcPct val="0"/>
                        </a:spcAft>
                        <a:defRPr>
                          <a:solidFill>
                            <a:srgbClr val="07DEDB"/>
                          </a:solidFill>
                          <a:latin typeface="Arial" charset="0"/>
                          <a:ea typeface="MS PGothic" charset="-128"/>
                          <a:cs typeface="MS PGothic" charset="-128"/>
                        </a:defRPr>
                      </a:lvl8pPr>
                      <a:lvl9pPr marL="1828800" eaLnBrk="0" fontAlgn="base" hangingPunct="0">
                        <a:spcBef>
                          <a:spcPts val="600"/>
                        </a:spcBef>
                        <a:spcAft>
                          <a:spcPct val="0"/>
                        </a:spcAft>
                        <a:defRPr>
                          <a:solidFill>
                            <a:srgbClr val="07DEDB"/>
                          </a:solidFill>
                          <a:latin typeface="Arial" charset="0"/>
                          <a:ea typeface="MS PGothic" charset="-128"/>
                          <a:cs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300" b="0" i="0" u="none" strike="noStrike" cap="none" normalizeH="0" baseline="0" dirty="0">
                          <a:ln>
                            <a:noFill/>
                          </a:ln>
                          <a:solidFill>
                            <a:schemeClr val="tx1"/>
                          </a:solidFill>
                          <a:effectLst/>
                          <a:latin typeface="Arial" charset="0"/>
                          <a:ea typeface="MS PGothic" charset="-128"/>
                          <a:cs typeface="MS PGothic" charset="-128"/>
                        </a:rPr>
                        <a:t>17. </a:t>
                      </a:r>
                      <a:r>
                        <a:rPr kumimoji="0" lang="en-US" altLang="en-US" sz="1300" b="0" i="0" u="none" strike="noStrike" cap="none" normalizeH="0" baseline="0" dirty="0">
                          <a:ln>
                            <a:noFill/>
                          </a:ln>
                          <a:solidFill>
                            <a:schemeClr val="tx1"/>
                          </a:solidFill>
                          <a:effectLst/>
                          <a:latin typeface="Arial" charset="0"/>
                          <a:ea typeface="MS PGothic" charset="-128"/>
                          <a:cs typeface="MS PGothic" charset="-128"/>
                        </a:rPr>
                        <a:t>Strengthen the means of implementation and revitalize the Global Partnership for Sustainable Development</a:t>
                      </a:r>
                    </a:p>
                  </a:txBody>
                  <a:tcPr horzOverflow="overflow">
                    <a:lnL>
                      <a:noFill/>
                    </a:lnL>
                    <a:lnR>
                      <a:noFill/>
                    </a:lnR>
                    <a:lnT>
                      <a:noFill/>
                    </a:lnT>
                    <a:lnB>
                      <a:noFill/>
                    </a:lnB>
                    <a:lnTlToBr>
                      <a:noFill/>
                    </a:lnTlToBr>
                    <a:lnBlToTr>
                      <a:noFill/>
                    </a:lnBlToTr>
                    <a:solidFill>
                      <a:srgbClr val="8EB4E3"/>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174875" y="417513"/>
            <a:ext cx="6643688" cy="984250"/>
          </a:xfrm>
        </p:spPr>
        <p:txBody>
          <a:bodyPr/>
          <a:lstStyle/>
          <a:p>
            <a:r>
              <a:rPr lang="en-US" altLang="en-US">
                <a:ea typeface="MS PGothic" charset="-128"/>
              </a:rPr>
              <a:t>Guarantee of sustainable development</a:t>
            </a:r>
          </a:p>
        </p:txBody>
      </p:sp>
      <p:pic>
        <p:nvPicPr>
          <p:cNvPr id="29698" name="Picture 2" descr="C:\Users\ae_cunningham\Desktop\engl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17" y="2349661"/>
            <a:ext cx="5087190" cy="310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572" y="2527453"/>
            <a:ext cx="3133106" cy="39717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282825" y="417513"/>
            <a:ext cx="6480175" cy="984885"/>
          </a:xfrm>
        </p:spPr>
        <p:txBody>
          <a:bodyPr/>
          <a:lstStyle/>
          <a:p>
            <a:r>
              <a:rPr lang="en-US" altLang="en-US" dirty="0">
                <a:ea typeface="MS PGothic" charset="-128"/>
              </a:rPr>
              <a:t>Inclusive social development: </a:t>
            </a:r>
            <a:r>
              <a:rPr lang="en-US" altLang="en-US" dirty="0" smtClean="0">
                <a:ea typeface="MS PGothic" charset="-128"/>
              </a:rPr>
              <a:t>ICH and quality education</a:t>
            </a:r>
            <a:endParaRPr lang="en-US" altLang="en-US" dirty="0">
              <a:solidFill>
                <a:srgbClr val="BF0000"/>
              </a:solidFill>
              <a:ea typeface="MS PGothic" charset="-128"/>
            </a:endParaRPr>
          </a:p>
        </p:txBody>
      </p:sp>
      <p:sp>
        <p:nvSpPr>
          <p:cNvPr id="30722" name="Content Placeholder 3"/>
          <p:cNvSpPr>
            <a:spLocks noGrp="1"/>
          </p:cNvSpPr>
          <p:nvPr>
            <p:ph sz="quarter" idx="11"/>
          </p:nvPr>
        </p:nvSpPr>
        <p:spPr>
          <a:xfrm>
            <a:off x="2282825" y="6035675"/>
            <a:ext cx="6480175" cy="338138"/>
          </a:xfrm>
        </p:spPr>
        <p:txBody>
          <a:bodyPr>
            <a:spAutoFit/>
          </a:bodyPr>
          <a:lstStyle/>
          <a:p>
            <a:pPr>
              <a:spcBef>
                <a:spcPct val="0"/>
              </a:spcBef>
            </a:pPr>
            <a:r>
              <a:rPr lang="fr-FR" altLang="en-US" sz="1100">
                <a:ea typeface="MS PGothic" charset="-128"/>
              </a:rPr>
              <a:t>Andean cosmovision of the Kallaway</a:t>
            </a:r>
          </a:p>
          <a:p>
            <a:pPr>
              <a:spcBef>
                <a:spcPct val="0"/>
              </a:spcBef>
            </a:pPr>
            <a:r>
              <a:rPr lang="fr-FR" altLang="en-US" sz="1100">
                <a:ea typeface="MS PGothic" charset="-128"/>
              </a:rPr>
              <a:t>© Jérôme Tubiana UNESCO</a:t>
            </a:r>
          </a:p>
        </p:txBody>
      </p:sp>
      <p:pic>
        <p:nvPicPr>
          <p:cNvPr id="30723" name="Picture 2" descr="http://www.unesco.org/culture/ich/img/photo/src/00512.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2825" y="1905000"/>
            <a:ext cx="6246813" cy="409575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txBox="1">
            <a:spLocks noChangeArrowheads="1"/>
          </p:cNvSpPr>
          <p:nvPr/>
        </p:nvSpPr>
        <p:spPr bwMode="auto">
          <a:xfrm>
            <a:off x="2341563" y="358775"/>
            <a:ext cx="6446837" cy="13295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lnSpc>
                <a:spcPct val="90000"/>
              </a:lnSpc>
              <a:buClr>
                <a:schemeClr val="tx1"/>
              </a:buClr>
            </a:pPr>
            <a:r>
              <a:rPr lang="en-US" altLang="en-US" sz="3200" b="1" dirty="0" smtClean="0">
                <a:ea typeface="ＭＳ Ｐゴシック" charset="-128"/>
              </a:rPr>
              <a:t>Environmental sustainability:</a:t>
            </a:r>
          </a:p>
          <a:p>
            <a:pPr eaLnBrk="1" hangingPunct="1">
              <a:lnSpc>
                <a:spcPct val="90000"/>
              </a:lnSpc>
              <a:buClr>
                <a:schemeClr val="tx1"/>
              </a:buClr>
            </a:pPr>
            <a:r>
              <a:rPr lang="en-US" altLang="en-US" sz="3200" b="1" dirty="0" smtClean="0">
                <a:ea typeface="ＭＳ Ｐゴシック" charset="-128"/>
                <a:cs typeface="Geneva" charset="0"/>
              </a:rPr>
              <a:t>ICH and resilience to natural disasters</a:t>
            </a:r>
            <a:endParaRPr lang="en-US" altLang="en-US" sz="3200" b="1" dirty="0">
              <a:ea typeface="Geneva" charset="0"/>
              <a:cs typeface="Geneva" charset="0"/>
            </a:endParaRPr>
          </a:p>
        </p:txBody>
      </p:sp>
      <p:pic>
        <p:nvPicPr>
          <p:cNvPr id="2048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1905000"/>
            <a:ext cx="590232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ángulo 5"/>
          <p:cNvSpPr>
            <a:spLocks noChangeArrowheads="1"/>
          </p:cNvSpPr>
          <p:nvPr/>
        </p:nvSpPr>
        <p:spPr bwMode="auto">
          <a:xfrm>
            <a:off x="2281238" y="5881688"/>
            <a:ext cx="60150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r>
              <a:rPr lang="fr-FR" altLang="en-US" sz="1100"/>
              <a:t>Hudhud chants of the Ifugao</a:t>
            </a:r>
          </a:p>
          <a:p>
            <a:pPr eaLnBrk="1" hangingPunct="1"/>
            <a:r>
              <a:rPr lang="fr-FR" altLang="en-US" sz="1100"/>
              <a:t>© 2008 by J. Uñalivia/NCCA-IHC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subTitle" idx="4294967295"/>
          </p:nvPr>
        </p:nvSpPr>
        <p:spPr>
          <a:xfrm>
            <a:off x="2301875" y="288925"/>
            <a:ext cx="6634163" cy="1246495"/>
          </a:xfrm>
          <a:solidFill>
            <a:schemeClr val="bg1"/>
          </a:solidFill>
        </p:spPr>
        <p:txBody>
          <a:bodyPr/>
          <a:lstStyle/>
          <a:p>
            <a:pPr marL="0" indent="0" eaLnBrk="1" hangingPunct="1">
              <a:spcBef>
                <a:spcPct val="0"/>
              </a:spcBef>
              <a:buFontTx/>
              <a:buNone/>
            </a:pPr>
            <a:r>
              <a:rPr lang="en-US" altLang="en-US" sz="3000" dirty="0" smtClean="0">
                <a:solidFill>
                  <a:schemeClr val="tx1"/>
                </a:solidFill>
                <a:ea typeface="MS PGothic" charset="-128"/>
              </a:rPr>
              <a:t>Inclusive </a:t>
            </a:r>
            <a:r>
              <a:rPr lang="en-US" altLang="en-US" sz="3000" dirty="0">
                <a:solidFill>
                  <a:schemeClr val="tx1"/>
                </a:solidFill>
                <a:ea typeface="MS PGothic" charset="-128"/>
              </a:rPr>
              <a:t>economic </a:t>
            </a:r>
            <a:r>
              <a:rPr lang="en-US" altLang="en-US" sz="3000" dirty="0" smtClean="0">
                <a:solidFill>
                  <a:schemeClr val="tx1"/>
                </a:solidFill>
                <a:ea typeface="MS PGothic" charset="-128"/>
              </a:rPr>
              <a:t>development.</a:t>
            </a:r>
          </a:p>
          <a:p>
            <a:pPr marL="0" indent="0" eaLnBrk="1" hangingPunct="1">
              <a:spcBef>
                <a:spcPct val="0"/>
              </a:spcBef>
              <a:buFontTx/>
              <a:buNone/>
            </a:pPr>
            <a:r>
              <a:rPr lang="en-US" altLang="en-US" sz="3000" dirty="0" smtClean="0">
                <a:solidFill>
                  <a:schemeClr val="tx1"/>
                </a:solidFill>
                <a:ea typeface="MS PGothic" charset="-128"/>
              </a:rPr>
              <a:t>ICH and income generation</a:t>
            </a:r>
          </a:p>
          <a:p>
            <a:pPr marL="0" indent="0" eaLnBrk="1" hangingPunct="1">
              <a:spcBef>
                <a:spcPct val="0"/>
              </a:spcBef>
              <a:buFontTx/>
              <a:buNone/>
            </a:pPr>
            <a:endParaRPr lang="en-US" altLang="en-US" sz="3000" dirty="0">
              <a:solidFill>
                <a:schemeClr val="tx1"/>
              </a:solidFill>
              <a:ea typeface="Geneva" charset="0"/>
              <a:cs typeface="Geneva" charset="0"/>
            </a:endParaRPr>
          </a:p>
        </p:txBody>
      </p:sp>
      <p:pic>
        <p:nvPicPr>
          <p:cNvPr id="21506" name="Picture 2" descr="http://www.unesco.org/culture/ich/img/photo/thumb/09744-B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1905000"/>
            <a:ext cx="611028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ángulo 5"/>
          <p:cNvSpPr>
            <a:spLocks noChangeArrowheads="1"/>
          </p:cNvSpPr>
          <p:nvPr/>
        </p:nvSpPr>
        <p:spPr bwMode="auto">
          <a:xfrm>
            <a:off x="2281238" y="5980113"/>
            <a:ext cx="6578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cs typeface="MS PGothic" charset="-128"/>
              </a:defRPr>
            </a:lvl1pPr>
            <a:lvl2pPr marL="37931725" indent="-37474525">
              <a:defRPr sz="2400">
                <a:solidFill>
                  <a:schemeClr val="tx1"/>
                </a:solidFill>
                <a:latin typeface="Arial" charset="0"/>
                <a:ea typeface="MS PGothic" charset="-128"/>
                <a:cs typeface="MS PGothic" charset="-128"/>
              </a:defRPr>
            </a:lvl2pPr>
            <a:lvl3pPr marL="1143000" indent="-228600">
              <a:defRPr sz="2400">
                <a:solidFill>
                  <a:schemeClr val="tx1"/>
                </a:solidFill>
                <a:latin typeface="Arial" charset="0"/>
                <a:ea typeface="MS PGothic" charset="-128"/>
                <a:cs typeface="MS PGothic" charset="-128"/>
              </a:defRPr>
            </a:lvl3pPr>
            <a:lvl4pPr marL="1600200" indent="-228600">
              <a:defRPr sz="2400">
                <a:solidFill>
                  <a:schemeClr val="tx1"/>
                </a:solidFill>
                <a:latin typeface="Arial" charset="0"/>
                <a:ea typeface="MS PGothic" charset="-128"/>
                <a:cs typeface="MS PGothic" charset="-128"/>
              </a:defRPr>
            </a:lvl4pPr>
            <a:lvl5pPr marL="2057400" indent="-228600">
              <a:defRPr sz="2400">
                <a:solidFill>
                  <a:schemeClr val="tx1"/>
                </a:solidFill>
                <a:latin typeface="Arial" charset="0"/>
                <a:ea typeface="MS PGothic" charset="-128"/>
                <a:cs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cs typeface="MS PGothic" charset="-128"/>
              </a:defRPr>
            </a:lvl9pPr>
          </a:lstStyle>
          <a:p>
            <a:pPr eaLnBrk="1" hangingPunct="1"/>
            <a:r>
              <a:rPr lang="fr-FR" altLang="en-US" sz="1100" dirty="0" err="1"/>
              <a:t>Traditional</a:t>
            </a:r>
            <a:r>
              <a:rPr lang="fr-FR" altLang="en-US" sz="1100" dirty="0"/>
              <a:t> </a:t>
            </a:r>
            <a:r>
              <a:rPr lang="fr-FR" altLang="en-US" sz="1100" dirty="0" err="1"/>
              <a:t>brass</a:t>
            </a:r>
            <a:r>
              <a:rPr lang="fr-FR" altLang="en-US" sz="1100" dirty="0"/>
              <a:t> and </a:t>
            </a:r>
            <a:r>
              <a:rPr lang="fr-FR" altLang="en-US" sz="1100" dirty="0" err="1"/>
              <a:t>copper</a:t>
            </a:r>
            <a:r>
              <a:rPr lang="fr-FR" altLang="en-US" sz="1100" dirty="0"/>
              <a:t> </a:t>
            </a:r>
            <a:r>
              <a:rPr lang="fr-FR" altLang="en-US" sz="1100" dirty="0" err="1"/>
              <a:t>craft</a:t>
            </a:r>
            <a:r>
              <a:rPr lang="fr-FR" altLang="en-US" sz="1100" dirty="0"/>
              <a:t> of </a:t>
            </a:r>
            <a:r>
              <a:rPr lang="fr-FR" altLang="en-US" sz="1100" dirty="0" err="1"/>
              <a:t>utensil</a:t>
            </a:r>
            <a:r>
              <a:rPr lang="fr-FR" altLang="en-US" sz="1100" dirty="0"/>
              <a:t> </a:t>
            </a:r>
            <a:r>
              <a:rPr lang="fr-FR" altLang="en-US" sz="1100" dirty="0" err="1"/>
              <a:t>making</a:t>
            </a:r>
            <a:r>
              <a:rPr lang="fr-FR" altLang="en-US" sz="1100" dirty="0"/>
              <a:t> </a:t>
            </a:r>
            <a:r>
              <a:rPr lang="fr-FR" altLang="en-US" sz="1100" dirty="0" err="1"/>
              <a:t>among</a:t>
            </a:r>
            <a:r>
              <a:rPr lang="fr-FR" altLang="en-US" sz="1100" dirty="0"/>
              <a:t> the </a:t>
            </a:r>
            <a:r>
              <a:rPr lang="fr-FR" altLang="en-US" sz="1100" dirty="0" err="1"/>
              <a:t>Thatheras</a:t>
            </a:r>
            <a:r>
              <a:rPr lang="fr-FR" altLang="en-US" sz="1100" dirty="0"/>
              <a:t> of </a:t>
            </a:r>
            <a:r>
              <a:rPr lang="fr-FR" altLang="en-US" sz="1100" dirty="0" err="1"/>
              <a:t>Jandiala</a:t>
            </a:r>
            <a:r>
              <a:rPr lang="fr-FR" altLang="en-US" sz="1100" dirty="0"/>
              <a:t> Guru, </a:t>
            </a:r>
            <a:r>
              <a:rPr lang="fr-FR" altLang="en-US" sz="1100" dirty="0" err="1"/>
              <a:t>Penjab</a:t>
            </a:r>
            <a:r>
              <a:rPr lang="fr-FR" altLang="en-US" sz="1100" dirty="0"/>
              <a:t>, </a:t>
            </a:r>
            <a:r>
              <a:rPr lang="fr-FR" altLang="en-US" sz="1100" dirty="0" smtClean="0"/>
              <a:t>Inde</a:t>
            </a:r>
            <a:endParaRPr lang="es-CO" altLang="en-US" sz="1100" dirty="0"/>
          </a:p>
          <a:p>
            <a:pPr eaLnBrk="1" hangingPunct="1"/>
            <a:r>
              <a:rPr lang="fr-FR" altLang="en-US" sz="1100" dirty="0"/>
              <a:t>© </a:t>
            </a:r>
            <a:r>
              <a:rPr lang="fr-FR" altLang="en-US" sz="1100" dirty="0" err="1"/>
              <a:t>Sangeet</a:t>
            </a:r>
            <a:r>
              <a:rPr lang="fr-FR" altLang="en-US" sz="1100" dirty="0"/>
              <a:t> </a:t>
            </a:r>
            <a:r>
              <a:rPr lang="fr-FR" altLang="en-US" sz="1100" dirty="0" err="1"/>
              <a:t>Natak</a:t>
            </a:r>
            <a:r>
              <a:rPr lang="fr-FR" altLang="en-US" sz="1100" dirty="0"/>
              <a:t> </a:t>
            </a:r>
            <a:r>
              <a:rPr lang="fr-FR" altLang="en-US" sz="1100" dirty="0" err="1"/>
              <a:t>Akademi</a:t>
            </a:r>
            <a:endParaRPr lang="es-CO" altLang="en-US" sz="8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2825" y="417513"/>
            <a:ext cx="6480175" cy="984250"/>
          </a:xfrm>
        </p:spPr>
        <p:txBody>
          <a:bodyPr/>
          <a:lstStyle/>
          <a:p>
            <a:r>
              <a:rPr lang="en-US" altLang="en-US" dirty="0">
                <a:ea typeface="MS PGothic" charset="-128"/>
              </a:rPr>
              <a:t>Peace and </a:t>
            </a:r>
            <a:r>
              <a:rPr lang="en-US" altLang="en-US" dirty="0" smtClean="0">
                <a:ea typeface="MS PGothic" charset="-128"/>
              </a:rPr>
              <a:t>security: </a:t>
            </a:r>
            <a:r>
              <a:rPr lang="en-US" altLang="en-US" dirty="0">
                <a:ea typeface="MS PGothic" charset="-128"/>
              </a:rPr>
              <a:t/>
            </a:r>
            <a:br>
              <a:rPr lang="en-US" altLang="en-US" dirty="0">
                <a:ea typeface="MS PGothic" charset="-128"/>
              </a:rPr>
            </a:br>
            <a:r>
              <a:rPr lang="en-US" altLang="en-US" dirty="0" smtClean="0">
                <a:ea typeface="MS PGothic" charset="-128"/>
              </a:rPr>
              <a:t>ICH and conflict </a:t>
            </a:r>
            <a:r>
              <a:rPr lang="en-US" altLang="en-US" dirty="0">
                <a:ea typeface="MS PGothic" charset="-128"/>
              </a:rPr>
              <a:t>resolution</a:t>
            </a:r>
            <a:endParaRPr lang="en-US" altLang="en-US" dirty="0">
              <a:solidFill>
                <a:srgbClr val="BF0000"/>
              </a:solidFill>
              <a:ea typeface="MS PGothic" charset="-128"/>
            </a:endParaRPr>
          </a:p>
        </p:txBody>
      </p:sp>
      <p:sp>
        <p:nvSpPr>
          <p:cNvPr id="34818" name="Content Placeholder 3"/>
          <p:cNvSpPr>
            <a:spLocks noGrp="1"/>
          </p:cNvSpPr>
          <p:nvPr>
            <p:ph sz="quarter" idx="11"/>
          </p:nvPr>
        </p:nvSpPr>
        <p:spPr>
          <a:xfrm>
            <a:off x="2282825" y="6092825"/>
            <a:ext cx="6480175" cy="508000"/>
          </a:xfrm>
        </p:spPr>
        <p:txBody>
          <a:bodyPr>
            <a:spAutoFit/>
          </a:bodyPr>
          <a:lstStyle/>
          <a:p>
            <a:pPr>
              <a:spcBef>
                <a:spcPct val="0"/>
              </a:spcBef>
            </a:pPr>
            <a:r>
              <a:rPr lang="fr-FR" altLang="en-US" sz="1100">
                <a:ea typeface="MS PGothic" charset="-128"/>
              </a:rPr>
              <a:t>Irrigators’ tribunals of the Spanish Mediterranean coast: the Council of Wise Men of the plain of Murcia and the Water Tribunal of the plain of Valencia</a:t>
            </a:r>
          </a:p>
          <a:p>
            <a:pPr>
              <a:spcBef>
                <a:spcPct val="0"/>
              </a:spcBef>
            </a:pPr>
            <a:r>
              <a:rPr lang="fr-FR" altLang="en-US" sz="1100">
                <a:ea typeface="MS PGothic" charset="-128"/>
              </a:rPr>
              <a:t>©2005 by Generalitat Valenciana</a:t>
            </a:r>
          </a:p>
        </p:txBody>
      </p:sp>
      <p:pic>
        <p:nvPicPr>
          <p:cNvPr id="34819" name="Picture 18" descr="http://www.unesco.org/culture/ich/img/photo/src/00958.jpg"/>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2282825" y="1905000"/>
            <a:ext cx="6356350" cy="4168775"/>
          </a:xfr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TotalTime>
  <Words>726</Words>
  <Application>Microsoft Macintosh PowerPoint</Application>
  <PresentationFormat>On-screen Show (4:3)</PresentationFormat>
  <Paragraphs>94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Thème Office</vt:lpstr>
      <vt:lpstr>Intangible cultural heritage and sustainable development Unit 8 PowerPoint presentation</vt:lpstr>
      <vt:lpstr>Sustainable development</vt:lpstr>
      <vt:lpstr>2030 Agenda for Sustainable Development </vt:lpstr>
      <vt:lpstr>Culture in the objectives of the 2030 Agenda </vt:lpstr>
      <vt:lpstr>Guarantee of sustainable development</vt:lpstr>
      <vt:lpstr>Inclusive social development: ICH and quality education</vt:lpstr>
      <vt:lpstr>PowerPoint Presentation</vt:lpstr>
      <vt:lpstr>PowerPoint Presentation</vt:lpstr>
      <vt:lpstr>Peace and security:  ICH and conflict resolution</vt:lpstr>
      <vt:lpstr>Exercise: Identify an element and describe how it contributes to:</vt:lpstr>
      <vt:lpstr>Safeguarding is essential</vt:lpstr>
      <vt:lpstr>Income-generating opportunities created by safeguarding activities</vt:lpstr>
      <vt:lpstr>PowerPoint Presentation</vt:lpstr>
      <vt:lpstr>Mitigating risks with the help of...</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Intangible cultural heritage and sustainable development Unit 8 PowerPoint presentation</dc:title>
  <dc:creator>NC</dc:creator>
  <cp:lastModifiedBy>R&amp;G</cp:lastModifiedBy>
  <cp:revision>16</cp:revision>
  <cp:lastPrinted>2017-06-22T09:48:08Z</cp:lastPrinted>
  <dcterms:created xsi:type="dcterms:W3CDTF">2017-06-16T18:25:23Z</dcterms:created>
  <dcterms:modified xsi:type="dcterms:W3CDTF">2017-06-22T09:48:15Z</dcterms:modified>
</cp:coreProperties>
</file>