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7" r:id="rId2"/>
    <p:sldId id="292" r:id="rId3"/>
    <p:sldId id="293" r:id="rId4"/>
    <p:sldId id="294" r:id="rId5"/>
    <p:sldId id="295" r:id="rId6"/>
  </p:sldIdLst>
  <p:sldSz cx="9144000" cy="6858000" type="screen4x3"/>
  <p:notesSz cx="9926638" cy="6797675"/>
  <p:defaultTextStyle>
    <a:defPPr>
      <a:defRPr lang="fr-FR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715">
          <p15:clr>
            <a:srgbClr val="A4A3A4"/>
          </p15:clr>
        </p15:guide>
        <p15:guide id="2" orient="horz" pos="1200">
          <p15:clr>
            <a:srgbClr val="A4A3A4"/>
          </p15:clr>
        </p15:guide>
        <p15:guide id="3" orient="horz" pos="2160">
          <p15:clr>
            <a:srgbClr val="A4A3A4"/>
          </p15:clr>
        </p15:guide>
        <p15:guide id="4" pos="1437">
          <p15:clr>
            <a:srgbClr val="A4A3A4"/>
          </p15:clr>
        </p15:guide>
        <p15:guide id="5" pos="2419">
          <p15:clr>
            <a:srgbClr val="A4A3A4"/>
          </p15:clr>
        </p15:guide>
        <p15:guide id="6" pos="5515">
          <p15:clr>
            <a:srgbClr val="A4A3A4"/>
          </p15:clr>
        </p15:guide>
        <p15:guide id="7" pos="1310">
          <p15:clr>
            <a:srgbClr val="A4A3A4"/>
          </p15:clr>
        </p15:guide>
        <p15:guide id="8" pos="25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255" autoAdjust="0"/>
  </p:normalViewPr>
  <p:slideViewPr>
    <p:cSldViewPr snapToGrid="0" snapToObjects="1">
      <p:cViewPr varScale="1">
        <p:scale>
          <a:sx n="123" d="100"/>
          <a:sy n="123" d="100"/>
        </p:scale>
        <p:origin x="-1224" y="-112"/>
      </p:cViewPr>
      <p:guideLst>
        <p:guide orient="horz" pos="715"/>
        <p:guide orient="horz" pos="1200"/>
        <p:guide orient="horz" pos="2160"/>
        <p:guide pos="1437"/>
        <p:guide pos="2419"/>
        <p:guide pos="5515"/>
        <p:guide pos="1310"/>
        <p:guide pos="254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handoutMaster" Target="handoutMasters/handout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125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5622925" y="0"/>
            <a:ext cx="4302125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C977A9AC-E9B0-49B6-A020-A8C937F2FA99}" type="datetimeFigureOut">
              <a:rPr lang="fr-FR"/>
              <a:pPr>
                <a:defRPr/>
              </a:pPr>
              <a:t>18/06/17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6456363"/>
            <a:ext cx="4302125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5622925" y="6456363"/>
            <a:ext cx="4302125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1B3A820C-9F85-4474-8664-C23A267D6FF2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5296190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125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5622925" y="0"/>
            <a:ext cx="4302125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EC9265D0-184C-4EC5-A637-9CA1F350A9E9}" type="datetimeFigureOut">
              <a:rPr lang="fr-FR"/>
              <a:pPr>
                <a:defRPr/>
              </a:pPr>
              <a:t>18/06/17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263900" y="509588"/>
            <a:ext cx="3398838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992188" y="3228975"/>
            <a:ext cx="7942262" cy="30591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  <a:endParaRPr lang="fr-FR" noProof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6456363"/>
            <a:ext cx="4302125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5622925" y="6456363"/>
            <a:ext cx="4302125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A72221E9-BA91-413A-BB76-7AD2FAF6D6A2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420448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6477000" cy="6862763"/>
          </a:xfrm>
          <a:prstGeom prst="rect">
            <a:avLst/>
          </a:prstGeom>
          <a:solidFill>
            <a:srgbClr val="00D21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FFF10B"/>
              </a:solidFill>
            </a:endParaRPr>
          </a:p>
        </p:txBody>
      </p:sp>
      <p:pic>
        <p:nvPicPr>
          <p:cNvPr id="6" name="Picture 7" descr="logos_partners_noir.psd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28600"/>
            <a:ext cx="1660525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" name="Straight Connector 9"/>
          <p:cNvCxnSpPr/>
          <p:nvPr userDrawn="1"/>
        </p:nvCxnSpPr>
        <p:spPr>
          <a:xfrm>
            <a:off x="381000" y="1371600"/>
            <a:ext cx="5715000" cy="1588"/>
          </a:xfrm>
          <a:prstGeom prst="line">
            <a:avLst/>
          </a:prstGeom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81000" y="1692000"/>
            <a:ext cx="5715000" cy="1169551"/>
          </a:xfrm>
        </p:spPr>
        <p:txBody>
          <a:bodyPr/>
          <a:lstStyle>
            <a:lvl1pPr algn="l">
              <a:defRPr sz="3800" b="1"/>
            </a:lvl1pPr>
          </a:lstStyle>
          <a:p>
            <a:r>
              <a:rPr lang="fr-FR" dirty="0" smtClean="0"/>
              <a:t>Cliquez et modifiez le titre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381000" y="4212000"/>
            <a:ext cx="5715000" cy="1665272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 smtClean="0"/>
              <a:t>Cliquez pour modifier le style des sous-titres du masque</a:t>
            </a:r>
            <a:endParaRPr lang="fr-FR" dirty="0"/>
          </a:p>
        </p:txBody>
      </p:sp>
      <p:sp>
        <p:nvSpPr>
          <p:cNvPr id="9" name="Espace réservé pour une image  10"/>
          <p:cNvSpPr>
            <a:spLocks noGrp="1"/>
          </p:cNvSpPr>
          <p:nvPr>
            <p:ph type="pic" sz="quarter" idx="10"/>
          </p:nvPr>
        </p:nvSpPr>
        <p:spPr>
          <a:xfrm>
            <a:off x="6476400" y="0"/>
            <a:ext cx="2667600" cy="6858000"/>
          </a:xfrm>
        </p:spPr>
        <p:txBody>
          <a:bodyPr rtlCol="0"/>
          <a:lstStyle/>
          <a:p>
            <a:pPr lvl="0"/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val="9093321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© All Rights Reserved: UNESCO/ ICH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890405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8"/>
          <p:cNvCxnSpPr/>
          <p:nvPr userDrawn="1"/>
        </p:nvCxnSpPr>
        <p:spPr>
          <a:xfrm>
            <a:off x="2286000" y="228600"/>
            <a:ext cx="6477000" cy="1588"/>
          </a:xfrm>
          <a:prstGeom prst="line">
            <a:avLst/>
          </a:prstGeom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13"/>
          <p:cNvCxnSpPr/>
          <p:nvPr userDrawn="1"/>
        </p:nvCxnSpPr>
        <p:spPr>
          <a:xfrm flipV="1">
            <a:off x="406400" y="228600"/>
            <a:ext cx="1676400" cy="0"/>
          </a:xfrm>
          <a:prstGeom prst="line">
            <a:avLst/>
          </a:prstGeom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285998" y="375262"/>
            <a:ext cx="6476999" cy="1846659"/>
          </a:xfrm>
        </p:spPr>
        <p:txBody>
          <a:bodyPr/>
          <a:lstStyle>
            <a:lvl1pPr algn="l">
              <a:defRPr sz="6000" b="1" cap="none"/>
            </a:lvl1pPr>
          </a:lstStyle>
          <a:p>
            <a:r>
              <a:rPr lang="fr-FR" dirty="0" smtClean="0"/>
              <a:t>Cliquez et modifiez le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2282824" y="2427807"/>
            <a:ext cx="6480173" cy="1118255"/>
          </a:xfrm>
        </p:spPr>
        <p:txBody>
          <a:bodyPr/>
          <a:lstStyle>
            <a:lvl1pPr marL="0" indent="0">
              <a:buNone/>
              <a:defRPr sz="4000" b="0">
                <a:solidFill>
                  <a:srgbClr val="000000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dirty="0" smtClean="0"/>
              <a:t>Cliquez pour modifier les styles du texte du masque</a:t>
            </a:r>
          </a:p>
        </p:txBody>
      </p:sp>
      <p:sp>
        <p:nvSpPr>
          <p:cNvPr id="6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l">
              <a:defRPr sz="6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r>
              <a:rPr lang="fr-FR"/>
              <a:t>© All Rights Reserved: UNESCO/ ICH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821590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600000" y="1836000"/>
            <a:ext cx="5162998" cy="4217600"/>
          </a:xfrm>
        </p:spPr>
        <p:txBody>
          <a:bodyPr/>
          <a:lstStyle>
            <a:lvl1pPr>
              <a:defRPr sz="2800"/>
            </a:lvl1pPr>
            <a:lvl2pPr>
              <a:defRPr sz="2800"/>
            </a:lvl2pPr>
            <a:lvl3pPr>
              <a:defRPr sz="2800"/>
            </a:lvl3pPr>
            <a:lvl4pPr>
              <a:defRPr sz="24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9" name="Espace réservé pour une image  8"/>
          <p:cNvSpPr>
            <a:spLocks noGrp="1"/>
          </p:cNvSpPr>
          <p:nvPr>
            <p:ph type="pic" sz="quarter" idx="10"/>
          </p:nvPr>
        </p:nvSpPr>
        <p:spPr>
          <a:xfrm>
            <a:off x="416560" y="1908000"/>
            <a:ext cx="2880000" cy="3672206"/>
          </a:xfrm>
        </p:spPr>
        <p:txBody>
          <a:bodyPr rtlCol="0"/>
          <a:lstStyle/>
          <a:p>
            <a:pPr lvl="0"/>
            <a:endParaRPr lang="fr-FR" noProof="0" dirty="0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11"/>
          </p:nvPr>
        </p:nvSpPr>
        <p:spPr>
          <a:xfrm>
            <a:off x="416560" y="5647094"/>
            <a:ext cx="2879725" cy="234000"/>
          </a:xfrm>
        </p:spPr>
        <p:txBody>
          <a:bodyPr anchor="ctr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800" b="0">
                <a:solidFill>
                  <a:schemeClr val="tx1"/>
                </a:solidFill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800">
                <a:solidFill>
                  <a:schemeClr val="tx1"/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800">
                <a:solidFill>
                  <a:schemeClr val="tx1"/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800">
                <a:solidFill>
                  <a:schemeClr val="tx1"/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800">
                <a:solidFill>
                  <a:schemeClr val="tx1"/>
                </a:solidFill>
              </a:defRPr>
            </a:lvl5pPr>
          </a:lstStyle>
          <a:p>
            <a:pPr lvl="0"/>
            <a:r>
              <a:rPr lang="fr-FR" dirty="0" smtClean="0"/>
              <a:t>Cliquez pour modifier les styles du texte du masque</a:t>
            </a:r>
          </a:p>
        </p:txBody>
      </p:sp>
      <p:sp>
        <p:nvSpPr>
          <p:cNvPr id="6" name="Espace réservé du pied de page 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© All Rights Reserved: UNESCO/ ICH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31332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11" name="Espace réservé pour une image  10"/>
          <p:cNvSpPr>
            <a:spLocks noGrp="1"/>
          </p:cNvSpPr>
          <p:nvPr>
            <p:ph type="pic" sz="quarter" idx="10"/>
          </p:nvPr>
        </p:nvSpPr>
        <p:spPr>
          <a:xfrm>
            <a:off x="2282825" y="1908001"/>
            <a:ext cx="6480175" cy="4248960"/>
          </a:xfrm>
        </p:spPr>
        <p:txBody>
          <a:bodyPr rtlCol="0"/>
          <a:lstStyle/>
          <a:p>
            <a:pPr lvl="0"/>
            <a:endParaRPr lang="fr-FR" noProof="0"/>
          </a:p>
        </p:txBody>
      </p:sp>
      <p:sp>
        <p:nvSpPr>
          <p:cNvPr id="13" name="Espace réservé du contenu 12"/>
          <p:cNvSpPr>
            <a:spLocks noGrp="1"/>
          </p:cNvSpPr>
          <p:nvPr>
            <p:ph sz="quarter" idx="11"/>
          </p:nvPr>
        </p:nvSpPr>
        <p:spPr>
          <a:xfrm>
            <a:off x="2282825" y="6156325"/>
            <a:ext cx="6480175" cy="234000"/>
          </a:xfrm>
        </p:spPr>
        <p:txBody>
          <a:bodyPr anchor="ctr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800" b="0">
                <a:solidFill>
                  <a:srgbClr val="000000"/>
                </a:solidFill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800">
                <a:solidFill>
                  <a:srgbClr val="000000"/>
                </a:solidFill>
              </a:defRPr>
            </a:lvl2pPr>
            <a:lvl3pPr marL="0">
              <a:lnSpc>
                <a:spcPct val="100000"/>
              </a:lnSpc>
              <a:spcBef>
                <a:spcPts val="0"/>
              </a:spcBef>
              <a:buFontTx/>
              <a:buNone/>
              <a:defRPr sz="800">
                <a:solidFill>
                  <a:srgbClr val="000000"/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800">
                <a:solidFill>
                  <a:srgbClr val="000000"/>
                </a:solidFill>
              </a:defRPr>
            </a:lvl4pPr>
            <a:lvl5pPr marL="0">
              <a:lnSpc>
                <a:spcPct val="100000"/>
              </a:lnSpc>
              <a:spcBef>
                <a:spcPts val="0"/>
              </a:spcBef>
              <a:buFontTx/>
              <a:buNone/>
              <a:defRPr sz="800">
                <a:solidFill>
                  <a:srgbClr val="000000"/>
                </a:solidFill>
              </a:defRPr>
            </a:lvl5pPr>
          </a:lstStyle>
          <a:p>
            <a:pPr lvl="0"/>
            <a:r>
              <a:rPr lang="fr-FR" dirty="0" smtClean="0"/>
              <a:t>Cliquez pour modifier les styles du texte du masque</a:t>
            </a:r>
          </a:p>
        </p:txBody>
      </p:sp>
      <p:sp>
        <p:nvSpPr>
          <p:cNvPr id="5" name="Espace réservé du pied de page 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© All Rights Reserved: UNESCO/ ICH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97896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© All Rights Reserved: UNESCO/ ICH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603759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© All Rights Reserved: UNESCO/ ICH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959472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theme" Target="../theme/theme1.xml"/><Relationship Id="rId9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 userDrawn="1"/>
        </p:nvSpPr>
        <p:spPr>
          <a:xfrm>
            <a:off x="0" y="0"/>
            <a:ext cx="228600" cy="686276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FFF10B"/>
              </a:solidFill>
            </a:endParaRPr>
          </a:p>
        </p:txBody>
      </p:sp>
      <p:pic>
        <p:nvPicPr>
          <p:cNvPr id="1027" name="Picture 6" descr="logos_partners_noir.psd"/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400" y="457200"/>
            <a:ext cx="1217613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8" name="Straight Connector 8"/>
          <p:cNvCxnSpPr/>
          <p:nvPr userDrawn="1"/>
        </p:nvCxnSpPr>
        <p:spPr>
          <a:xfrm>
            <a:off x="2286000" y="228600"/>
            <a:ext cx="6477000" cy="1588"/>
          </a:xfrm>
          <a:prstGeom prst="line">
            <a:avLst/>
          </a:prstGeom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1"/>
          <p:cNvCxnSpPr/>
          <p:nvPr userDrawn="1"/>
        </p:nvCxnSpPr>
        <p:spPr>
          <a:xfrm>
            <a:off x="2286000" y="6629400"/>
            <a:ext cx="6477000" cy="1588"/>
          </a:xfrm>
          <a:prstGeom prst="line">
            <a:avLst/>
          </a:prstGeom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3"/>
          <p:cNvCxnSpPr/>
          <p:nvPr userDrawn="1"/>
        </p:nvCxnSpPr>
        <p:spPr>
          <a:xfrm flipV="1">
            <a:off x="406400" y="228600"/>
            <a:ext cx="1676400" cy="0"/>
          </a:xfrm>
          <a:prstGeom prst="line">
            <a:avLst/>
          </a:prstGeom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 userDrawn="1"/>
        </p:nvSpPr>
        <p:spPr>
          <a:xfrm>
            <a:off x="8915400" y="0"/>
            <a:ext cx="228600" cy="686276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FFF10B"/>
              </a:solidFill>
            </a:endParaRPr>
          </a:p>
        </p:txBody>
      </p:sp>
      <p:sp>
        <p:nvSpPr>
          <p:cNvPr id="1032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2282825" y="417513"/>
            <a:ext cx="6480175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fr-FR" altLang="fr-FR" smtClean="0"/>
              <a:t>Cliquez et modifiez le titre</a:t>
            </a:r>
          </a:p>
        </p:txBody>
      </p:sp>
      <p:sp>
        <p:nvSpPr>
          <p:cNvPr id="1033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2282825" y="2016125"/>
            <a:ext cx="6480175" cy="2776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fr-FR" altLang="fr-FR" smtClean="0"/>
              <a:t>Cliquez pour modifier les styles du texte du masque</a:t>
            </a:r>
          </a:p>
          <a:p>
            <a:pPr lvl="1"/>
            <a:r>
              <a:rPr lang="fr-FR" altLang="fr-FR" smtClean="0"/>
              <a:t>Deuxième niveau</a:t>
            </a:r>
          </a:p>
          <a:p>
            <a:pPr lvl="2"/>
            <a:r>
              <a:rPr lang="fr-FR" altLang="fr-FR" smtClean="0"/>
              <a:t>Troisième niveau</a:t>
            </a:r>
          </a:p>
          <a:p>
            <a:pPr lvl="3"/>
            <a:r>
              <a:rPr lang="fr-FR" altLang="fr-FR" smtClean="0"/>
              <a:t>Quatrième niveau</a:t>
            </a:r>
          </a:p>
          <a:p>
            <a:pPr lvl="4"/>
            <a:r>
              <a:rPr lang="fr-FR" altLang="fr-FR" smtClean="0"/>
              <a:t>Cinquième niveau</a:t>
            </a:r>
          </a:p>
        </p:txBody>
      </p:sp>
      <p:cxnSp>
        <p:nvCxnSpPr>
          <p:cNvPr id="13" name="Straight Connector 17"/>
          <p:cNvCxnSpPr/>
          <p:nvPr userDrawn="1"/>
        </p:nvCxnSpPr>
        <p:spPr>
          <a:xfrm flipV="1">
            <a:off x="406400" y="6629400"/>
            <a:ext cx="1676400" cy="0"/>
          </a:xfrm>
          <a:prstGeom prst="line">
            <a:avLst/>
          </a:prstGeom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35" name="ZoneTexte 13"/>
          <p:cNvSpPr txBox="1">
            <a:spLocks noChangeArrowheads="1"/>
          </p:cNvSpPr>
          <p:nvPr userDrawn="1"/>
        </p:nvSpPr>
        <p:spPr bwMode="auto">
          <a:xfrm>
            <a:off x="406400" y="6338888"/>
            <a:ext cx="104140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defRPr/>
            </a:pPr>
            <a:fld id="{E50B146B-A5AD-43D9-A9F6-5634F5B27E0C}" type="slidenum">
              <a:rPr lang="fr-FR" altLang="fr-FR" sz="1400" b="1" smtClean="0">
                <a:solidFill>
                  <a:srgbClr val="00D213"/>
                </a:solidFill>
              </a:rPr>
              <a:pPr eaLnBrk="1" hangingPunct="1">
                <a:defRPr/>
              </a:pPr>
              <a:t>‹#›</a:t>
            </a:fld>
            <a:endParaRPr lang="fr-FR" altLang="fr-FR" sz="1400" b="1" smtClean="0">
              <a:solidFill>
                <a:srgbClr val="00D213"/>
              </a:solidFill>
            </a:endParaRPr>
          </a:p>
        </p:txBody>
      </p:sp>
      <p:sp>
        <p:nvSpPr>
          <p:cNvPr id="23" name="Espace réservé du pied de page 3"/>
          <p:cNvSpPr>
            <a:spLocks noGrp="1"/>
          </p:cNvSpPr>
          <p:nvPr>
            <p:ph type="ftr" sz="quarter" idx="3"/>
          </p:nvPr>
        </p:nvSpPr>
        <p:spPr>
          <a:xfrm>
            <a:off x="406400" y="6689725"/>
            <a:ext cx="1676400" cy="16668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60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fr-FR"/>
              <a:t>© All Rights Reserved: UNESCO/ ICH</a:t>
            </a:r>
            <a:endParaRPr lang="fr-F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76" r:id="rId2"/>
    <p:sldLayoutId id="2147483682" r:id="rId3"/>
    <p:sldLayoutId id="2147483677" r:id="rId4"/>
    <p:sldLayoutId id="2147483678" r:id="rId5"/>
    <p:sldLayoutId id="2147483679" r:id="rId6"/>
    <p:sldLayoutId id="2147483680" r:id="rId7"/>
  </p:sldLayoutIdLst>
  <p:hf sldNum="0" hd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200" b="1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pitchFamily="34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pitchFamily="34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pitchFamily="34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pitchFamily="34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pitchFamily="34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pitchFamily="34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pitchFamily="34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pitchFamily="34" charset="0"/>
        </a:defRPr>
      </a:lvl9pPr>
    </p:titleStyle>
    <p:bodyStyle>
      <a:lvl1pPr marL="215900" indent="-215900" algn="l" defTabSz="457200" rtl="0" eaLnBrk="0" fontAlgn="base" hangingPunct="0">
        <a:lnSpc>
          <a:spcPct val="90000"/>
        </a:lnSpc>
        <a:spcBef>
          <a:spcPts val="1200"/>
        </a:spcBef>
        <a:spcAft>
          <a:spcPct val="0"/>
        </a:spcAft>
        <a:buClr>
          <a:schemeClr val="tx1"/>
        </a:buClr>
        <a:buFont typeface="Arial" pitchFamily="34" charset="0"/>
        <a:buChar char="•"/>
        <a:defRPr sz="2800" b="1" kern="1200">
          <a:solidFill>
            <a:schemeClr val="accent2"/>
          </a:solidFill>
          <a:latin typeface="+mn-lt"/>
          <a:ea typeface="+mn-ea"/>
          <a:cs typeface="+mn-cs"/>
        </a:defRPr>
      </a:lvl1pPr>
      <a:lvl2pPr marL="215900" indent="-215900" algn="l" defTabSz="457200" rtl="0" eaLnBrk="0" fontAlgn="base" hangingPunct="0">
        <a:spcBef>
          <a:spcPts val="1200"/>
        </a:spcBef>
        <a:spcAft>
          <a:spcPct val="0"/>
        </a:spcAft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457200" rtl="0" eaLnBrk="0" fontAlgn="base" hangingPunct="0">
        <a:spcBef>
          <a:spcPts val="1200"/>
        </a:spcBef>
        <a:spcAft>
          <a:spcPct val="0"/>
        </a:spcAft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466725" indent="-215900" algn="l" defTabSz="457200" rtl="0" eaLnBrk="0" fontAlgn="base" hangingPunct="0">
        <a:spcBef>
          <a:spcPts val="600"/>
        </a:spcBef>
        <a:spcAft>
          <a:spcPct val="0"/>
        </a:spcAft>
        <a:buClr>
          <a:schemeClr val="accent2"/>
        </a:buClr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466725" algn="l" defTabSz="457200" rtl="0" eaLnBrk="0" fontAlgn="base" hangingPunct="0">
        <a:spcBef>
          <a:spcPts val="600"/>
        </a:spcBef>
        <a:spcAft>
          <a:spcPct val="0"/>
        </a:spcAft>
        <a:defRPr sz="2000" kern="1200">
          <a:solidFill>
            <a:srgbClr val="00D213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5"/>
          <p:cNvSpPr>
            <a:spLocks noGrp="1"/>
          </p:cNvSpPr>
          <p:nvPr>
            <p:ph type="ctrTitle"/>
          </p:nvPr>
        </p:nvSpPr>
        <p:spPr>
          <a:xfrm>
            <a:off x="381000" y="1692275"/>
            <a:ext cx="5715000" cy="984885"/>
          </a:xfrm>
        </p:spPr>
        <p:txBody>
          <a:bodyPr/>
          <a:lstStyle/>
          <a:p>
            <a:pPr eaLnBrk="1" hangingPunct="1"/>
            <a:r>
              <a:rPr lang="ru-RU" altLang="ja-JP" sz="3200" dirty="0"/>
              <a:t>Обзор ответов участников на опрос</a:t>
            </a:r>
            <a:endParaRPr lang="fr-FR" altLang="fr-FR" sz="3200" dirty="0" smtClean="0"/>
          </a:p>
        </p:txBody>
      </p:sp>
      <p:sp>
        <p:nvSpPr>
          <p:cNvPr id="4099" name="Sous-titre 6"/>
          <p:cNvSpPr>
            <a:spLocks noGrp="1"/>
          </p:cNvSpPr>
          <p:nvPr>
            <p:ph type="subTitle" idx="1"/>
          </p:nvPr>
        </p:nvSpPr>
        <p:spPr>
          <a:xfrm>
            <a:off x="381000" y="4360046"/>
            <a:ext cx="5715000" cy="1357295"/>
          </a:xfrm>
        </p:spPr>
        <p:txBody>
          <a:bodyPr>
            <a:spAutoFit/>
          </a:bodyPr>
          <a:lstStyle/>
          <a:p>
            <a:pPr eaLnBrk="1" hangingPunct="1">
              <a:spcBef>
                <a:spcPct val="0"/>
              </a:spcBef>
              <a:defRPr/>
            </a:pPr>
            <a:r>
              <a:rPr lang="ru-RU" sz="1400" cap="all" dirty="0"/>
              <a:t>ЭФФЕКТИВНОЕ ОСУЩЕСТВЛЕНИЕ КОНВЕНЦИИ ОБ ОХРАНЕ НЕМАТЕРИАЛЬНОГО КУЛЬТУРНОГО НАСЛЕДИЯ В ЦЕНТРАЛЬНОЙ АЗИИ:</a:t>
            </a:r>
          </a:p>
          <a:p>
            <a:pPr eaLnBrk="1" hangingPunct="1">
              <a:spcBef>
                <a:spcPct val="0"/>
              </a:spcBef>
              <a:defRPr/>
            </a:pPr>
            <a:r>
              <a:rPr lang="en-AU" sz="1400" cap="all" dirty="0"/>
              <a:t/>
            </a:r>
            <a:br>
              <a:rPr lang="en-AU" sz="1400" cap="all" dirty="0"/>
            </a:br>
            <a:r>
              <a:rPr lang="ru-RU" sz="1400" dirty="0"/>
              <a:t>СУБРЕГИОНАЛЬНЫЙ УЧЕБНЫЙ СЕМИНАР ДЛЯ ФАСИЛИТАТОРОВ В РАМКАХ РЕГИОНА </a:t>
            </a:r>
          </a:p>
          <a:p>
            <a:pPr eaLnBrk="1" hangingPunct="1">
              <a:spcBef>
                <a:spcPct val="0"/>
              </a:spcBef>
              <a:defRPr/>
            </a:pPr>
            <a:r>
              <a:rPr lang="ru-RU" sz="1400" dirty="0"/>
              <a:t>ЦЕНТРАЛЬНОЙ АЗИИ</a:t>
            </a:r>
          </a:p>
        </p:txBody>
      </p:sp>
      <p:pic>
        <p:nvPicPr>
          <p:cNvPr id="4100" name="Espace réservé pour une image  8" descr="green.jpg"/>
          <p:cNvPicPr>
            <a:picLocks noGrp="1" noChangeAspect="1"/>
          </p:cNvPicPr>
          <p:nvPr>
            <p:ph type="pic" sz="quarter" idx="10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2" b="32"/>
          <a:stretch>
            <a:fillRect/>
          </a:stretch>
        </p:blipFill>
        <p:spPr>
          <a:xfrm>
            <a:off x="6477000" y="0"/>
            <a:ext cx="2667000" cy="6858000"/>
          </a:xfrm>
        </p:spPr>
      </p:pic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381000" y="5966639"/>
            <a:ext cx="2044406" cy="276999"/>
          </a:xfrm>
          <a:prstGeom prst="rect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lnSpc>
                <a:spcPct val="90000"/>
              </a:lnSpc>
              <a:spcBef>
                <a:spcPts val="1200"/>
              </a:spcBef>
              <a:buClr>
                <a:schemeClr val="tx1"/>
              </a:buClr>
              <a:buFont typeface="Arial" pitchFamily="34" charset="0"/>
              <a:buChar char="•"/>
              <a:defRPr sz="2800" b="1">
                <a:solidFill>
                  <a:schemeClr val="accent2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ts val="1200"/>
              </a:spcBef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ts val="1200"/>
              </a:spcBef>
              <a:defRPr sz="28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ts val="600"/>
              </a:spcBef>
              <a:buClr>
                <a:schemeClr val="accent2"/>
              </a:buClr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ts val="600"/>
              </a:spcBef>
              <a:defRPr sz="2000">
                <a:solidFill>
                  <a:srgbClr val="00D213"/>
                </a:solidFill>
                <a:latin typeface="Arial" pitchFamily="34" charset="0"/>
              </a:defRPr>
            </a:lvl5pPr>
            <a:lvl6pPr marL="2514600" indent="-228600" defTabSz="457200" eaLnBrk="0" fontAlgn="base" hangingPunct="0">
              <a:spcBef>
                <a:spcPts val="600"/>
              </a:spcBef>
              <a:spcAft>
                <a:spcPct val="0"/>
              </a:spcAft>
              <a:defRPr sz="2000">
                <a:solidFill>
                  <a:srgbClr val="00D213"/>
                </a:solidFill>
                <a:latin typeface="Arial" pitchFamily="34" charset="0"/>
              </a:defRPr>
            </a:lvl6pPr>
            <a:lvl7pPr marL="2971800" indent="-228600" defTabSz="457200" eaLnBrk="0" fontAlgn="base" hangingPunct="0">
              <a:spcBef>
                <a:spcPts val="600"/>
              </a:spcBef>
              <a:spcAft>
                <a:spcPct val="0"/>
              </a:spcAft>
              <a:defRPr sz="2000">
                <a:solidFill>
                  <a:srgbClr val="00D213"/>
                </a:solidFill>
                <a:latin typeface="Arial" pitchFamily="34" charset="0"/>
              </a:defRPr>
            </a:lvl7pPr>
            <a:lvl8pPr marL="3429000" indent="-228600" defTabSz="457200" eaLnBrk="0" fontAlgn="base" hangingPunct="0">
              <a:spcBef>
                <a:spcPts val="600"/>
              </a:spcBef>
              <a:spcAft>
                <a:spcPct val="0"/>
              </a:spcAft>
              <a:defRPr sz="2000">
                <a:solidFill>
                  <a:srgbClr val="00D213"/>
                </a:solidFill>
                <a:latin typeface="Arial" pitchFamily="34" charset="0"/>
              </a:defRPr>
            </a:lvl8pPr>
            <a:lvl9pPr marL="3886200" indent="-228600" defTabSz="457200" eaLnBrk="0" fontAlgn="base" hangingPunct="0">
              <a:spcBef>
                <a:spcPts val="600"/>
              </a:spcBef>
              <a:spcAft>
                <a:spcPct val="0"/>
              </a:spcAft>
              <a:defRPr sz="2000">
                <a:solidFill>
                  <a:srgbClr val="00D213"/>
                </a:solidFill>
                <a:latin typeface="Arial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ru-RU" altLang="fr-FR" sz="1200" dirty="0">
                <a:solidFill>
                  <a:schemeClr val="tx1"/>
                </a:solidFill>
                <a:latin typeface="Arial Bold"/>
                <a:ea typeface="Arial Bold"/>
                <a:cs typeface="Arial Bold"/>
              </a:rPr>
              <a:t>Бишкек— КЫРГЫЗСТАН</a:t>
            </a: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381000" y="6243638"/>
            <a:ext cx="1481496" cy="258532"/>
          </a:xfrm>
          <a:prstGeom prst="rect">
            <a:avLst/>
          </a:prstGeom>
          <a:solidFill>
            <a:schemeClr val="tx1"/>
          </a:solidFill>
          <a:ln w="25400" algn="ctr">
            <a:solidFill>
              <a:schemeClr val="tx1"/>
            </a:solidFill>
            <a:round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lnSpc>
                <a:spcPct val="90000"/>
              </a:lnSpc>
              <a:spcBef>
                <a:spcPts val="1200"/>
              </a:spcBef>
              <a:buClr>
                <a:schemeClr val="tx1"/>
              </a:buClr>
              <a:buFont typeface="Arial" pitchFamily="34" charset="0"/>
              <a:buChar char="•"/>
              <a:defRPr sz="2800" b="1">
                <a:solidFill>
                  <a:schemeClr val="accent2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ts val="1200"/>
              </a:spcBef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ts val="1200"/>
              </a:spcBef>
              <a:defRPr sz="28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ts val="600"/>
              </a:spcBef>
              <a:buClr>
                <a:schemeClr val="accent2"/>
              </a:buClr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ts val="600"/>
              </a:spcBef>
              <a:defRPr sz="2000">
                <a:solidFill>
                  <a:srgbClr val="00D213"/>
                </a:solidFill>
                <a:latin typeface="Arial" pitchFamily="34" charset="0"/>
              </a:defRPr>
            </a:lvl5pPr>
            <a:lvl6pPr marL="2514600" indent="-228600" defTabSz="457200" eaLnBrk="0" fontAlgn="base" hangingPunct="0">
              <a:spcBef>
                <a:spcPts val="600"/>
              </a:spcBef>
              <a:spcAft>
                <a:spcPct val="0"/>
              </a:spcAft>
              <a:defRPr sz="2000">
                <a:solidFill>
                  <a:srgbClr val="00D213"/>
                </a:solidFill>
                <a:latin typeface="Arial" pitchFamily="34" charset="0"/>
              </a:defRPr>
            </a:lvl6pPr>
            <a:lvl7pPr marL="2971800" indent="-228600" defTabSz="457200" eaLnBrk="0" fontAlgn="base" hangingPunct="0">
              <a:spcBef>
                <a:spcPts val="600"/>
              </a:spcBef>
              <a:spcAft>
                <a:spcPct val="0"/>
              </a:spcAft>
              <a:defRPr sz="2000">
                <a:solidFill>
                  <a:srgbClr val="00D213"/>
                </a:solidFill>
                <a:latin typeface="Arial" pitchFamily="34" charset="0"/>
              </a:defRPr>
            </a:lvl7pPr>
            <a:lvl8pPr marL="3429000" indent="-228600" defTabSz="457200" eaLnBrk="0" fontAlgn="base" hangingPunct="0">
              <a:spcBef>
                <a:spcPts val="600"/>
              </a:spcBef>
              <a:spcAft>
                <a:spcPct val="0"/>
              </a:spcAft>
              <a:defRPr sz="2000">
                <a:solidFill>
                  <a:srgbClr val="00D213"/>
                </a:solidFill>
                <a:latin typeface="Arial" pitchFamily="34" charset="0"/>
              </a:defRPr>
            </a:lvl8pPr>
            <a:lvl9pPr marL="3886200" indent="-228600" defTabSz="457200" eaLnBrk="0" fontAlgn="base" hangingPunct="0">
              <a:spcBef>
                <a:spcPts val="600"/>
              </a:spcBef>
              <a:spcAft>
                <a:spcPct val="0"/>
              </a:spcAft>
              <a:defRPr sz="2000">
                <a:solidFill>
                  <a:srgbClr val="00D213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ZA" altLang="fr-FR" sz="1200" dirty="0">
                <a:solidFill>
                  <a:schemeClr val="accent1"/>
                </a:solidFill>
                <a:latin typeface="Arial Bold"/>
                <a:ea typeface="Arial Bold"/>
                <a:cs typeface="Arial Bold"/>
              </a:rPr>
              <a:t>19-23 </a:t>
            </a:r>
            <a:r>
              <a:rPr lang="ru-RU" altLang="fr-FR" sz="1200" dirty="0">
                <a:solidFill>
                  <a:schemeClr val="accent1"/>
                </a:solidFill>
                <a:latin typeface="Arial Bold"/>
                <a:ea typeface="Arial Bold"/>
                <a:cs typeface="Arial Bold"/>
              </a:rPr>
              <a:t>Июня</a:t>
            </a:r>
            <a:r>
              <a:rPr lang="en-ZA" altLang="fr-FR" sz="1200" dirty="0">
                <a:solidFill>
                  <a:schemeClr val="accent1"/>
                </a:solidFill>
                <a:latin typeface="Arial Bold"/>
                <a:ea typeface="Arial Bold"/>
                <a:cs typeface="Arial Bold"/>
              </a:rPr>
              <a:t> </a:t>
            </a:r>
            <a:r>
              <a:rPr lang="en-ZA" altLang="fr-FR" sz="1200" dirty="0" smtClean="0">
                <a:solidFill>
                  <a:schemeClr val="accent1"/>
                </a:solidFill>
                <a:latin typeface="Arial Bold"/>
                <a:ea typeface="Arial Bold"/>
                <a:cs typeface="Arial Bold"/>
              </a:rPr>
              <a:t>2017</a:t>
            </a:r>
            <a:endParaRPr lang="en-GB" altLang="fr-FR" sz="1200" dirty="0">
              <a:solidFill>
                <a:schemeClr val="accent1"/>
              </a:solidFill>
              <a:latin typeface="Arial Bold"/>
              <a:ea typeface="Arial Bold"/>
              <a:cs typeface="Arial Bold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2825" y="417513"/>
            <a:ext cx="6480175" cy="1292662"/>
          </a:xfrm>
        </p:spPr>
        <p:txBody>
          <a:bodyPr/>
          <a:lstStyle/>
          <a:p>
            <a:r>
              <a:rPr lang="ru-RU" sz="2800" dirty="0"/>
              <a:t>Почему вы хотели бы стать </a:t>
            </a:r>
            <a:r>
              <a:rPr lang="ru-RU" sz="2800" dirty="0" smtClean="0"/>
              <a:t>инструктором по охране НКН в </a:t>
            </a:r>
            <a:r>
              <a:rPr lang="ru-RU" sz="2800" dirty="0"/>
              <a:t>соответствии с Конвенцией 2003 </a:t>
            </a:r>
            <a:r>
              <a:rPr lang="ru-RU" sz="2800" dirty="0" smtClean="0"/>
              <a:t>г.?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2824" y="2506751"/>
            <a:ext cx="6480175" cy="3871829"/>
          </a:xfrm>
        </p:spPr>
        <p:txBody>
          <a:bodyPr/>
          <a:lstStyle/>
          <a:p>
            <a:r>
              <a:rPr lang="ru-RU" sz="2000" b="0" dirty="0">
                <a:solidFill>
                  <a:schemeClr val="tx1"/>
                </a:solidFill>
              </a:rPr>
              <a:t>Поддержка </a:t>
            </a:r>
            <a:r>
              <a:rPr lang="ru-RU" sz="2000" b="0" dirty="0" smtClean="0">
                <a:solidFill>
                  <a:schemeClr val="tx1"/>
                </a:solidFill>
              </a:rPr>
              <a:t>сохранение </a:t>
            </a:r>
            <a:r>
              <a:rPr lang="ru-RU" sz="2000" b="0" dirty="0">
                <a:solidFill>
                  <a:schemeClr val="tx1"/>
                </a:solidFill>
              </a:rPr>
              <a:t>и передачи </a:t>
            </a:r>
            <a:r>
              <a:rPr lang="ru-RU" sz="2000" b="0" dirty="0" smtClean="0">
                <a:solidFill>
                  <a:schemeClr val="tx1"/>
                </a:solidFill>
              </a:rPr>
              <a:t>НКН в </a:t>
            </a:r>
            <a:r>
              <a:rPr lang="ru-RU" sz="2000" b="0" dirty="0">
                <a:solidFill>
                  <a:schemeClr val="tx1"/>
                </a:solidFill>
              </a:rPr>
              <a:t>стране, повышение осведомленности о </a:t>
            </a:r>
            <a:r>
              <a:rPr lang="ru-RU" sz="2000" b="0" dirty="0" smtClean="0">
                <a:solidFill>
                  <a:schemeClr val="tx1"/>
                </a:solidFill>
              </a:rPr>
              <a:t>НКН на </a:t>
            </a:r>
            <a:r>
              <a:rPr lang="ru-RU" sz="2000" b="0" dirty="0">
                <a:solidFill>
                  <a:schemeClr val="tx1"/>
                </a:solidFill>
              </a:rPr>
              <a:t>национальном уровне;</a:t>
            </a:r>
          </a:p>
          <a:p>
            <a:r>
              <a:rPr lang="ru-RU" sz="2000" b="0" dirty="0">
                <a:solidFill>
                  <a:schemeClr val="tx1"/>
                </a:solidFill>
              </a:rPr>
              <a:t>Углубление знаний и навыков, методология для осуществления Конвенции на национальном уровне</a:t>
            </a:r>
          </a:p>
          <a:p>
            <a:r>
              <a:rPr lang="ru-RU" sz="2000" b="0" dirty="0" smtClean="0">
                <a:solidFill>
                  <a:schemeClr val="tx1"/>
                </a:solidFill>
              </a:rPr>
              <a:t>Обмен </a:t>
            </a:r>
            <a:r>
              <a:rPr lang="ru-RU" sz="2000" b="0" dirty="0">
                <a:solidFill>
                  <a:schemeClr val="tx1"/>
                </a:solidFill>
              </a:rPr>
              <a:t>знаниями с другими странами</a:t>
            </a:r>
          </a:p>
          <a:p>
            <a:r>
              <a:rPr lang="ru-RU" sz="2000" b="0" dirty="0">
                <a:solidFill>
                  <a:schemeClr val="tx1"/>
                </a:solidFill>
              </a:rPr>
              <a:t>Поддержка наращивания потенциала для </a:t>
            </a:r>
            <a:r>
              <a:rPr lang="ru-RU" sz="2000" b="0" dirty="0" smtClean="0">
                <a:solidFill>
                  <a:schemeClr val="tx1"/>
                </a:solidFill>
              </a:rPr>
              <a:t>охраны НКН на </a:t>
            </a:r>
            <a:r>
              <a:rPr lang="ru-RU" sz="2000" b="0" dirty="0">
                <a:solidFill>
                  <a:schemeClr val="tx1"/>
                </a:solidFill>
              </a:rPr>
              <a:t>местном (сельском) и национальном уровнях</a:t>
            </a:r>
            <a:endParaRPr lang="en-GB" sz="2400" b="0" dirty="0">
              <a:solidFill>
                <a:schemeClr val="tx1"/>
              </a:solidFill>
            </a:endParaRPr>
          </a:p>
          <a:p>
            <a:endParaRPr lang="en-GB" sz="2400" b="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GB" sz="2000" b="0" i="1" dirty="0" smtClean="0">
              <a:solidFill>
                <a:schemeClr val="tx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altLang="fr-FR" smtClean="0"/>
              <a:t>© All Rights Reserved: UNESCO/ ICH</a:t>
            </a:r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2321641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2825" y="417513"/>
            <a:ext cx="6480175" cy="861774"/>
          </a:xfrm>
        </p:spPr>
        <p:txBody>
          <a:bodyPr/>
          <a:lstStyle/>
          <a:p>
            <a:r>
              <a:rPr lang="ru-RU" sz="2800" dirty="0" smtClean="0"/>
              <a:t>О</a:t>
            </a:r>
            <a:r>
              <a:rPr lang="ru-RU" sz="2800" dirty="0" smtClean="0"/>
              <a:t>сновные </a:t>
            </a:r>
            <a:r>
              <a:rPr lang="ru-RU" sz="2800" dirty="0"/>
              <a:t>преимущества </a:t>
            </a:r>
            <a:r>
              <a:rPr lang="ru-RU" sz="2800" dirty="0" smtClean="0"/>
              <a:t>после </a:t>
            </a:r>
            <a:r>
              <a:rPr lang="ru-RU" sz="2800" dirty="0"/>
              <a:t>посещения </a:t>
            </a:r>
            <a:r>
              <a:rPr lang="ru-RU" sz="2800" dirty="0" smtClean="0"/>
              <a:t>семинаров</a:t>
            </a:r>
            <a:endParaRPr lang="ru-RU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altLang="fr-FR" smtClean="0"/>
              <a:t>© All Rights Reserved: UNESCO/ ICH</a:t>
            </a:r>
            <a:endParaRPr lang="fr-FR" altLang="fr-FR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2282825" y="1450239"/>
            <a:ext cx="6480175" cy="5232202"/>
          </a:xfrm>
        </p:spPr>
        <p:txBody>
          <a:bodyPr/>
          <a:lstStyle/>
          <a:p>
            <a:r>
              <a:rPr lang="ru-RU" sz="2000" b="0" dirty="0">
                <a:solidFill>
                  <a:schemeClr val="tx1"/>
                </a:solidFill>
              </a:rPr>
              <a:t>Расширение знаний о Конвенции;</a:t>
            </a:r>
          </a:p>
          <a:p>
            <a:r>
              <a:rPr lang="ru-RU" sz="2000" b="0" dirty="0">
                <a:solidFill>
                  <a:schemeClr val="tx1"/>
                </a:solidFill>
              </a:rPr>
              <a:t>Использование Конвенции для национальных контекстов</a:t>
            </a:r>
          </a:p>
          <a:p>
            <a:r>
              <a:rPr lang="ru-RU" sz="2000" b="0" dirty="0">
                <a:solidFill>
                  <a:schemeClr val="tx1"/>
                </a:solidFill>
              </a:rPr>
              <a:t>Работа над национальными </a:t>
            </a:r>
            <a:r>
              <a:rPr lang="ru-RU" sz="2000" b="0" dirty="0" smtClean="0">
                <a:solidFill>
                  <a:schemeClr val="tx1"/>
                </a:solidFill>
              </a:rPr>
              <a:t>перечнями (реестрами</a:t>
            </a:r>
            <a:r>
              <a:rPr lang="ru-RU" sz="2000" b="0" dirty="0">
                <a:solidFill>
                  <a:schemeClr val="tx1"/>
                </a:solidFill>
              </a:rPr>
              <a:t>), представление </a:t>
            </a:r>
            <a:r>
              <a:rPr lang="ru-RU" sz="2000" b="0" dirty="0" smtClean="0">
                <a:solidFill>
                  <a:schemeClr val="tx1"/>
                </a:solidFill>
              </a:rPr>
              <a:t>номинаций и </a:t>
            </a:r>
            <a:r>
              <a:rPr lang="ru-RU" sz="2000" b="0" dirty="0">
                <a:solidFill>
                  <a:schemeClr val="tx1"/>
                </a:solidFill>
              </a:rPr>
              <a:t>работа над многонациональными файлами</a:t>
            </a:r>
          </a:p>
          <a:p>
            <a:r>
              <a:rPr lang="ru-RU" sz="2000" b="0" dirty="0">
                <a:solidFill>
                  <a:schemeClr val="tx1"/>
                </a:solidFill>
              </a:rPr>
              <a:t>Расширение сотрудничества и рабочих отношений между экспертами на субрегиональном уровне</a:t>
            </a:r>
          </a:p>
          <a:p>
            <a:r>
              <a:rPr lang="ru-RU" sz="2000" b="0" dirty="0" smtClean="0">
                <a:solidFill>
                  <a:schemeClr val="tx1"/>
                </a:solidFill>
              </a:rPr>
              <a:t>Понимание роли каждого на </a:t>
            </a:r>
            <a:r>
              <a:rPr lang="ru-RU" sz="2000" b="0" dirty="0">
                <a:solidFill>
                  <a:schemeClr val="tx1"/>
                </a:solidFill>
              </a:rPr>
              <a:t>национальном уровне (</a:t>
            </a:r>
            <a:r>
              <a:rPr lang="ru-RU" sz="2000" b="0" dirty="0" smtClean="0">
                <a:solidFill>
                  <a:schemeClr val="tx1"/>
                </a:solidFill>
              </a:rPr>
              <a:t>консультирование властей)</a:t>
            </a:r>
            <a:endParaRPr lang="ru-RU" sz="2000" b="0" dirty="0">
              <a:solidFill>
                <a:schemeClr val="tx1"/>
              </a:solidFill>
            </a:endParaRPr>
          </a:p>
          <a:p>
            <a:r>
              <a:rPr lang="ru-RU" sz="2000" b="0" dirty="0">
                <a:solidFill>
                  <a:schemeClr val="tx1"/>
                </a:solidFill>
              </a:rPr>
              <a:t>Интеграция в национальные группы экспертов </a:t>
            </a:r>
            <a:r>
              <a:rPr lang="ru-RU" sz="2000" b="0" dirty="0" smtClean="0">
                <a:solidFill>
                  <a:schemeClr val="tx1"/>
                </a:solidFill>
              </a:rPr>
              <a:t>НКН</a:t>
            </a:r>
          </a:p>
          <a:p>
            <a:r>
              <a:rPr lang="ru-RU" sz="2000" b="0" dirty="0" smtClean="0">
                <a:solidFill>
                  <a:schemeClr val="tx1"/>
                </a:solidFill>
              </a:rPr>
              <a:t>Участие </a:t>
            </a:r>
            <a:r>
              <a:rPr lang="ru-RU" sz="2000" b="0" dirty="0">
                <a:solidFill>
                  <a:schemeClr val="tx1"/>
                </a:solidFill>
              </a:rPr>
              <a:t>в разработке национальной политики, связанной с </a:t>
            </a:r>
            <a:r>
              <a:rPr lang="ru-RU" sz="2000" b="0" dirty="0" smtClean="0">
                <a:solidFill>
                  <a:schemeClr val="tx1"/>
                </a:solidFill>
              </a:rPr>
              <a:t>НКН</a:t>
            </a:r>
            <a:endParaRPr lang="ru-RU" sz="2000" b="0" dirty="0">
              <a:solidFill>
                <a:schemeClr val="tx1"/>
              </a:solidFill>
            </a:endParaRPr>
          </a:p>
          <a:p>
            <a:r>
              <a:rPr lang="ru-RU" sz="2000" b="0" dirty="0" smtClean="0">
                <a:solidFill>
                  <a:schemeClr val="tx1"/>
                </a:solidFill>
              </a:rPr>
              <a:t>Продвижение роли сообществ и </a:t>
            </a:r>
            <a:r>
              <a:rPr lang="ru-RU" sz="2000" b="0" dirty="0">
                <a:solidFill>
                  <a:schemeClr val="tx1"/>
                </a:solidFill>
              </a:rPr>
              <a:t>НПО в национальной политике</a:t>
            </a:r>
            <a:endParaRPr lang="en-GB" sz="2400" b="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88174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2825" y="417513"/>
            <a:ext cx="6480175" cy="430887"/>
          </a:xfrm>
        </p:spPr>
        <p:txBody>
          <a:bodyPr/>
          <a:lstStyle/>
          <a:p>
            <a:r>
              <a:rPr lang="ru-RU" sz="2800" dirty="0" smtClean="0"/>
              <a:t>Наиболее </a:t>
            </a:r>
            <a:r>
              <a:rPr lang="ru-RU" sz="2800" dirty="0"/>
              <a:t>важные навыки и </a:t>
            </a:r>
            <a:r>
              <a:rPr lang="ru-RU" sz="2800" dirty="0" smtClean="0"/>
              <a:t>знания..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2825" y="1055083"/>
            <a:ext cx="6480175" cy="6493060"/>
          </a:xfrm>
        </p:spPr>
        <p:txBody>
          <a:bodyPr/>
          <a:lstStyle/>
          <a:p>
            <a:pPr marL="0" indent="0">
              <a:buNone/>
            </a:pPr>
            <a:r>
              <a:rPr lang="ru-RU" sz="2000" b="0" dirty="0">
                <a:solidFill>
                  <a:schemeClr val="tx1"/>
                </a:solidFill>
              </a:rPr>
              <a:t>Как:</a:t>
            </a:r>
          </a:p>
          <a:p>
            <a:r>
              <a:rPr lang="ru-RU" sz="2000" b="0" dirty="0">
                <a:solidFill>
                  <a:schemeClr val="tx1"/>
                </a:solidFill>
              </a:rPr>
              <a:t>Укреплять механизмы субрегионального сотрудничества;</a:t>
            </a:r>
          </a:p>
          <a:p>
            <a:r>
              <a:rPr lang="ru-RU" sz="2000" b="0" dirty="0" smtClean="0">
                <a:solidFill>
                  <a:schemeClr val="tx1"/>
                </a:solidFill>
              </a:rPr>
              <a:t>Усовершенствовать методологию укрепления потенциала</a:t>
            </a:r>
            <a:endParaRPr lang="ru-RU" sz="2000" b="0" dirty="0">
              <a:solidFill>
                <a:schemeClr val="tx1"/>
              </a:solidFill>
            </a:endParaRPr>
          </a:p>
          <a:p>
            <a:r>
              <a:rPr lang="ru-RU" sz="2000" b="0" dirty="0" smtClean="0">
                <a:solidFill>
                  <a:schemeClr val="tx1"/>
                </a:solidFill>
              </a:rPr>
              <a:t>Узнать поподробнее </a:t>
            </a:r>
            <a:r>
              <a:rPr lang="ru-RU" sz="2000" b="0" dirty="0">
                <a:solidFill>
                  <a:schemeClr val="tx1"/>
                </a:solidFill>
              </a:rPr>
              <a:t>о механизме </a:t>
            </a:r>
            <a:r>
              <a:rPr lang="ru-RU" sz="2000" b="0" dirty="0" smtClean="0">
                <a:solidFill>
                  <a:schemeClr val="tx1"/>
                </a:solidFill>
              </a:rPr>
              <a:t>межд. помощи</a:t>
            </a:r>
            <a:endParaRPr lang="ru-RU" sz="2000" b="0" dirty="0">
              <a:solidFill>
                <a:schemeClr val="tx1"/>
              </a:solidFill>
            </a:endParaRPr>
          </a:p>
          <a:p>
            <a:r>
              <a:rPr lang="ru-RU" sz="2000" b="0" dirty="0" smtClean="0">
                <a:solidFill>
                  <a:schemeClr val="tx1"/>
                </a:solidFill>
              </a:rPr>
              <a:t>Подготовить файлы </a:t>
            </a:r>
            <a:r>
              <a:rPr lang="ru-RU" sz="2000" b="0" dirty="0">
                <a:solidFill>
                  <a:schemeClr val="tx1"/>
                </a:solidFill>
              </a:rPr>
              <a:t>/ </a:t>
            </a:r>
            <a:r>
              <a:rPr lang="ru-RU" sz="2000" b="0" dirty="0" smtClean="0">
                <a:solidFill>
                  <a:schemeClr val="tx1"/>
                </a:solidFill>
              </a:rPr>
              <a:t>многонациональные файлы</a:t>
            </a:r>
            <a:endParaRPr lang="ru-RU" sz="2000" b="0" dirty="0">
              <a:solidFill>
                <a:schemeClr val="tx1"/>
              </a:solidFill>
            </a:endParaRPr>
          </a:p>
          <a:p>
            <a:r>
              <a:rPr lang="ru-RU" sz="2000" b="0" dirty="0" smtClean="0">
                <a:solidFill>
                  <a:schemeClr val="tx1"/>
                </a:solidFill>
              </a:rPr>
              <a:t>Сохранить элементы, находящиеся </a:t>
            </a:r>
            <a:r>
              <a:rPr lang="ru-RU" sz="2000" b="0" dirty="0">
                <a:solidFill>
                  <a:schemeClr val="tx1"/>
                </a:solidFill>
              </a:rPr>
              <a:t>под угрозой</a:t>
            </a:r>
          </a:p>
          <a:p>
            <a:r>
              <a:rPr lang="ru-RU" sz="2000" b="0" dirty="0" smtClean="0">
                <a:solidFill>
                  <a:schemeClr val="tx1"/>
                </a:solidFill>
              </a:rPr>
              <a:t>Повысить знания касательно методов </a:t>
            </a:r>
            <a:r>
              <a:rPr lang="ru-RU" sz="2000" b="0" dirty="0" smtClean="0">
                <a:solidFill>
                  <a:schemeClr val="tx1"/>
                </a:solidFill>
              </a:rPr>
              <a:t>сохранения</a:t>
            </a:r>
            <a:endParaRPr lang="ru-RU" sz="2000" b="0" dirty="0">
              <a:solidFill>
                <a:schemeClr val="tx1"/>
              </a:solidFill>
            </a:endParaRPr>
          </a:p>
          <a:p>
            <a:r>
              <a:rPr lang="ru-RU" sz="2000" b="0" dirty="0">
                <a:solidFill>
                  <a:schemeClr val="tx1"/>
                </a:solidFill>
              </a:rPr>
              <a:t>Мотивировать сообщества практиковать </a:t>
            </a:r>
            <a:r>
              <a:rPr lang="ru-RU" sz="2000" b="0" dirty="0" smtClean="0">
                <a:solidFill>
                  <a:schemeClr val="tx1"/>
                </a:solidFill>
              </a:rPr>
              <a:t>НКН</a:t>
            </a:r>
          </a:p>
          <a:p>
            <a:r>
              <a:rPr lang="ru-RU" sz="2000" b="0" dirty="0" smtClean="0">
                <a:solidFill>
                  <a:schemeClr val="tx1"/>
                </a:solidFill>
              </a:rPr>
              <a:t>Проводить инвентаризацию</a:t>
            </a:r>
          </a:p>
          <a:p>
            <a:r>
              <a:rPr lang="ru-RU" sz="2000" b="0" dirty="0" smtClean="0">
                <a:solidFill>
                  <a:schemeClr val="tx1"/>
                </a:solidFill>
              </a:rPr>
              <a:t>Оценивать потребности </a:t>
            </a:r>
            <a:r>
              <a:rPr lang="ru-RU" sz="2000" b="0" dirty="0">
                <a:solidFill>
                  <a:schemeClr val="tx1"/>
                </a:solidFill>
              </a:rPr>
              <a:t>местных сообществ</a:t>
            </a:r>
          </a:p>
          <a:p>
            <a:r>
              <a:rPr lang="ru-RU" sz="2000" b="0" dirty="0" smtClean="0">
                <a:solidFill>
                  <a:schemeClr val="tx1"/>
                </a:solidFill>
              </a:rPr>
              <a:t>Повысить осведомленность </a:t>
            </a:r>
            <a:r>
              <a:rPr lang="ru-RU" sz="2000" b="0" dirty="0">
                <a:solidFill>
                  <a:schemeClr val="tx1"/>
                </a:solidFill>
              </a:rPr>
              <a:t>о </a:t>
            </a:r>
            <a:r>
              <a:rPr lang="ru-RU" sz="2000" b="0" dirty="0" smtClean="0">
                <a:solidFill>
                  <a:schemeClr val="tx1"/>
                </a:solidFill>
              </a:rPr>
              <a:t>НКН</a:t>
            </a:r>
            <a:endParaRPr lang="ru-RU" sz="2000" b="0" dirty="0">
              <a:solidFill>
                <a:schemeClr val="tx1"/>
              </a:solidFill>
            </a:endParaRPr>
          </a:p>
          <a:p>
            <a:r>
              <a:rPr lang="ru-RU" sz="2000" b="0" dirty="0">
                <a:solidFill>
                  <a:schemeClr val="tx1"/>
                </a:solidFill>
              </a:rPr>
              <a:t>Лучше привлечь молодежь в </a:t>
            </a:r>
            <a:r>
              <a:rPr lang="ru-RU" sz="2000" b="0" dirty="0" smtClean="0">
                <a:solidFill>
                  <a:schemeClr val="tx1"/>
                </a:solidFill>
              </a:rPr>
              <a:t>процесс охраны НКН.</a:t>
            </a:r>
            <a:endParaRPr lang="en-GB" sz="2400" b="0" dirty="0" smtClean="0">
              <a:solidFill>
                <a:schemeClr val="tx1"/>
              </a:solidFill>
            </a:endParaRPr>
          </a:p>
          <a:p>
            <a:endParaRPr lang="en-GB" sz="2400" b="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GB" sz="2000" b="0" i="1" dirty="0" smtClean="0">
              <a:solidFill>
                <a:schemeClr val="tx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altLang="fr-FR" smtClean="0"/>
              <a:t>© All Rights Reserved: UNESCO/ ICH</a:t>
            </a:r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8732649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2825" y="417513"/>
            <a:ext cx="6480175" cy="1292662"/>
          </a:xfrm>
        </p:spPr>
        <p:txBody>
          <a:bodyPr/>
          <a:lstStyle/>
          <a:p>
            <a:r>
              <a:rPr lang="ru-RU" sz="2800" dirty="0" smtClean="0"/>
              <a:t>Проблемы, </a:t>
            </a:r>
            <a:r>
              <a:rPr lang="ru-RU" sz="2800" dirty="0"/>
              <a:t>с которыми вы столкнулись при обучении </a:t>
            </a:r>
            <a:r>
              <a:rPr lang="ru-RU" sz="2800" dirty="0" smtClean="0"/>
              <a:t>в сфере охране НКН.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2824" y="1905407"/>
            <a:ext cx="6480175" cy="5247590"/>
          </a:xfrm>
        </p:spPr>
        <p:txBody>
          <a:bodyPr/>
          <a:lstStyle/>
          <a:p>
            <a:r>
              <a:rPr lang="ru-RU" sz="1800" b="0" dirty="0">
                <a:solidFill>
                  <a:schemeClr val="tx1"/>
                </a:solidFill>
              </a:rPr>
              <a:t>Отсутствие механизмов систематической работы с сообществами</a:t>
            </a:r>
          </a:p>
          <a:p>
            <a:r>
              <a:rPr lang="ru-RU" sz="1800" b="0" dirty="0">
                <a:solidFill>
                  <a:schemeClr val="tx1"/>
                </a:solidFill>
              </a:rPr>
              <a:t>Отсутствие коммуникационного пространства для взаимодействия между </a:t>
            </a:r>
            <a:r>
              <a:rPr lang="ru-RU" sz="1800" b="0" dirty="0" err="1">
                <a:solidFill>
                  <a:schemeClr val="tx1"/>
                </a:solidFill>
              </a:rPr>
              <a:t>фасилитаторами</a:t>
            </a:r>
            <a:r>
              <a:rPr lang="ru-RU" sz="1800" b="0" dirty="0">
                <a:solidFill>
                  <a:schemeClr val="tx1"/>
                </a:solidFill>
              </a:rPr>
              <a:t> и участниками после семинаров</a:t>
            </a:r>
          </a:p>
          <a:p>
            <a:r>
              <a:rPr lang="ru-RU" sz="1800" b="0" dirty="0">
                <a:solidFill>
                  <a:schemeClr val="tx1"/>
                </a:solidFill>
              </a:rPr>
              <a:t>Как применять теорию на практике</a:t>
            </a:r>
          </a:p>
          <a:p>
            <a:r>
              <a:rPr lang="ru-RU" sz="1800" b="0" dirty="0" smtClean="0">
                <a:solidFill>
                  <a:schemeClr val="tx1"/>
                </a:solidFill>
              </a:rPr>
              <a:t>Перерывы в деятельности по охране НКН на </a:t>
            </a:r>
            <a:r>
              <a:rPr lang="ru-RU" sz="1800" b="0" dirty="0">
                <a:solidFill>
                  <a:schemeClr val="tx1"/>
                </a:solidFill>
              </a:rPr>
              <a:t>национальном уровне;</a:t>
            </a:r>
          </a:p>
          <a:p>
            <a:r>
              <a:rPr lang="ru-RU" sz="1800" b="0" dirty="0">
                <a:solidFill>
                  <a:schemeClr val="tx1"/>
                </a:solidFill>
              </a:rPr>
              <a:t>Отсутствие обучения на родном языке / пределы понимания языка обучения</a:t>
            </a:r>
          </a:p>
          <a:p>
            <a:r>
              <a:rPr lang="ru-RU" sz="1800" b="0" dirty="0" smtClean="0">
                <a:solidFill>
                  <a:schemeClr val="tx1"/>
                </a:solidFill>
              </a:rPr>
              <a:t>Разъяснение сообществам</a:t>
            </a:r>
            <a:r>
              <a:rPr lang="ru-RU" sz="1800" b="0" dirty="0">
                <a:solidFill>
                  <a:schemeClr val="tx1"/>
                </a:solidFill>
              </a:rPr>
              <a:t>, что меры по защите </a:t>
            </a:r>
            <a:r>
              <a:rPr lang="ru-RU" sz="1800" b="0" dirty="0" smtClean="0">
                <a:solidFill>
                  <a:schemeClr val="tx1"/>
                </a:solidFill>
              </a:rPr>
              <a:t>НКН должны </a:t>
            </a:r>
            <a:r>
              <a:rPr lang="ru-RU" sz="1800" b="0" dirty="0">
                <a:solidFill>
                  <a:schemeClr val="tx1"/>
                </a:solidFill>
              </a:rPr>
              <a:t>приниматься не только государством, но и сообществами</a:t>
            </a:r>
          </a:p>
          <a:p>
            <a:r>
              <a:rPr lang="ru-RU" sz="1800" b="0" dirty="0">
                <a:solidFill>
                  <a:schemeClr val="tx1"/>
                </a:solidFill>
              </a:rPr>
              <a:t>Случайный выбор участников</a:t>
            </a:r>
            <a:endParaRPr lang="en-GB" sz="1800" b="0" dirty="0" smtClean="0">
              <a:solidFill>
                <a:schemeClr val="tx1"/>
              </a:solidFill>
            </a:endParaRPr>
          </a:p>
          <a:p>
            <a:endParaRPr lang="en-GB" sz="1800" b="0" dirty="0" smtClean="0">
              <a:solidFill>
                <a:schemeClr val="tx1"/>
              </a:solidFill>
            </a:endParaRPr>
          </a:p>
          <a:p>
            <a:endParaRPr lang="en-GB" sz="2000" b="0" dirty="0" smtClean="0">
              <a:solidFill>
                <a:schemeClr val="tx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altLang="fr-FR" smtClean="0"/>
              <a:t>© All Rights Reserved: UNESCO/ ICH</a:t>
            </a:r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4357128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Unesc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7DEDB"/>
      </a:accent1>
      <a:accent2>
        <a:srgbClr val="00D213"/>
      </a:accent2>
      <a:accent3>
        <a:srgbClr val="FF0000"/>
      </a:accent3>
      <a:accent4>
        <a:srgbClr val="FFFF00"/>
      </a:accent4>
      <a:accent5>
        <a:srgbClr val="07DEDB"/>
      </a:accent5>
      <a:accent6>
        <a:srgbClr val="00D213"/>
      </a:accent6>
      <a:hlink>
        <a:srgbClr val="0000FF"/>
      </a:hlink>
      <a:folHlink>
        <a:srgbClr val="800080"/>
      </a:folHlink>
    </a:clrScheme>
    <a:fontScheme name="Office Classique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dirty="0" err="1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1060</TotalTime>
  <Words>332</Words>
  <Application>Microsoft Macintosh PowerPoint</Application>
  <PresentationFormat>On-screen Show (4:3)</PresentationFormat>
  <Paragraphs>45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Thème Office</vt:lpstr>
      <vt:lpstr>Обзор ответов участников на опрос</vt:lpstr>
      <vt:lpstr>Почему вы хотели бы стать инструктором по охране НКН в соответствии с Конвенцией 2003 г.?</vt:lpstr>
      <vt:lpstr>Основные преимущества после посещения семинаров</vt:lpstr>
      <vt:lpstr>Наиболее важные навыки и знания..</vt:lpstr>
      <vt:lpstr>Проблемы, с которыми вы столкнулись при обучении в сфере охране НКН.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**** ****</dc:creator>
  <cp:lastModifiedBy>R&amp;G</cp:lastModifiedBy>
  <cp:revision>127</cp:revision>
  <cp:lastPrinted>2016-05-09T09:56:53Z</cp:lastPrinted>
  <dcterms:created xsi:type="dcterms:W3CDTF">2013-04-24T00:17:19Z</dcterms:created>
  <dcterms:modified xsi:type="dcterms:W3CDTF">2017-06-18T19:14:51Z</dcterms:modified>
</cp:coreProperties>
</file>