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66" r:id="rId4"/>
    <p:sldId id="268" r:id="rId5"/>
    <p:sldId id="269" r:id="rId6"/>
    <p:sldId id="292" r:id="rId7"/>
    <p:sldId id="303" r:id="rId8"/>
    <p:sldId id="304" r:id="rId9"/>
    <p:sldId id="305" r:id="rId10"/>
    <p:sldId id="306" r:id="rId11"/>
    <p:sldId id="270" r:id="rId12"/>
    <p:sldId id="275" r:id="rId13"/>
    <p:sldId id="293" r:id="rId14"/>
    <p:sldId id="294" r:id="rId15"/>
    <p:sldId id="295" r:id="rId16"/>
    <p:sldId id="297" r:id="rId17"/>
    <p:sldId id="307" r:id="rId18"/>
    <p:sldId id="308" r:id="rId1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FD4763C-091F-4FAD-9752-631AAB9A2C92}" type="datetime1">
              <a:rPr lang="fr-FR" altLang="fr-FR"/>
              <a:pPr>
                <a:defRPr/>
              </a:pPr>
              <a:t>20/06/2017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90516C7-127E-4234-8005-BE96BAEB5B1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4658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772B165-B2C9-4E9D-A231-68E4A2B76960}" type="datetime1">
              <a:rPr lang="fr-FR" altLang="fr-FR"/>
              <a:pPr>
                <a:defRPr/>
              </a:pPr>
              <a:t>20/06/2017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AC0B4F4-5551-42C3-8681-F3CFFE203E7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619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ru-RU" smtClean="0"/>
          </a:p>
        </p:txBody>
      </p:sp>
    </p:spTree>
    <p:extLst>
      <p:ext uri="{BB962C8B-B14F-4D97-AF65-F5344CB8AC3E}">
        <p14:creationId xmlns:p14="http://schemas.microsoft.com/office/powerpoint/2010/main" val="405868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ru-RU" smtClean="0"/>
          </a:p>
        </p:txBody>
      </p:sp>
    </p:spTree>
    <p:extLst>
      <p:ext uri="{BB962C8B-B14F-4D97-AF65-F5344CB8AC3E}">
        <p14:creationId xmlns:p14="http://schemas.microsoft.com/office/powerpoint/2010/main" val="104968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276224"/>
            <a:ext cx="1786205" cy="109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2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38428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87171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9518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47779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31209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261493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F13E5439-840B-45FA-B1C8-597C3CCAD799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92" y="350196"/>
            <a:ext cx="1278015" cy="7848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6" r:id="rId2"/>
    <p:sldLayoutId id="2147483862" r:id="rId3"/>
    <p:sldLayoutId id="2147483857" r:id="rId4"/>
    <p:sldLayoutId id="2147483858" r:id="rId5"/>
    <p:sldLayoutId id="2147483859" r:id="rId6"/>
    <p:sldLayoutId id="2147483860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862322"/>
          </a:xfrm>
        </p:spPr>
        <p:txBody>
          <a:bodyPr/>
          <a:lstStyle/>
          <a:p>
            <a:pPr eaLnBrk="1" hangingPunct="1"/>
            <a:r>
              <a:rPr lang="ru-RU" altLang="fr-FR" sz="4400" dirty="0" smtClean="0"/>
              <a:t>Идентификация и инвентаризация</a:t>
            </a:r>
            <a:r>
              <a:rPr lang="en-US" altLang="fr-FR" sz="4400" dirty="0" smtClean="0"/>
              <a:t> </a:t>
            </a:r>
            <a:br>
              <a:rPr lang="en-US" altLang="fr-FR" sz="4400" dirty="0" smtClean="0"/>
            </a:br>
            <a:r>
              <a:rPr lang="ru-RU" altLang="fr-FR" sz="1800" dirty="0" smtClean="0"/>
              <a:t>Раздел</a:t>
            </a:r>
            <a:r>
              <a:rPr lang="en-US" altLang="fr-FR" sz="1800" dirty="0" smtClean="0"/>
              <a:t> 6 </a:t>
            </a:r>
            <a:r>
              <a:rPr lang="ru-RU" altLang="fr-FR" sz="1800" dirty="0" smtClean="0"/>
              <a:t>Презентация </a:t>
            </a:r>
            <a:r>
              <a:rPr lang="fr-FR" altLang="fr-FR" sz="1800" dirty="0" smtClean="0"/>
              <a:t>PowerPoint </a:t>
            </a:r>
            <a:r>
              <a:rPr lang="en-ZA" altLang="fr-FR" sz="1800" dirty="0" smtClean="0"/>
              <a:t/>
            </a:r>
            <a:br>
              <a:rPr lang="en-ZA" altLang="fr-FR" sz="1800" dirty="0" smtClean="0"/>
            </a:br>
            <a:r>
              <a:rPr lang="en-ZA" altLang="fr-FR" sz="4000" dirty="0" smtClean="0"/>
              <a:t/>
            </a:r>
            <a:br>
              <a:rPr lang="en-ZA" altLang="fr-FR" sz="4000" dirty="0" smtClean="0"/>
            </a:br>
            <a:r>
              <a:rPr lang="en-ZA" altLang="fr-FR" sz="4000" dirty="0" smtClean="0"/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940300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/>
              <a:t/>
            </a:r>
            <a:br>
              <a:rPr lang="en-US" altLang="fr-FR" sz="2000" dirty="0" smtClean="0"/>
            </a:br>
            <a:r>
              <a:rPr lang="ru-RU" altLang="fr-FR" sz="2000" dirty="0" smtClean="0"/>
              <a:t>ЮНЕСКО</a:t>
            </a:r>
            <a:r>
              <a:rPr lang="en-US" altLang="fr-FR" sz="2000" dirty="0" smtClean="0"/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/>
              <a:t>Секция нематериального культурного наследия</a:t>
            </a:r>
            <a:endParaRPr lang="en-US" altLang="fr-FR" sz="2000" dirty="0" smtClean="0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Picture 10" descr="Kazakh dombra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88" y="0"/>
            <a:ext cx="4559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3315" name="Titre 1"/>
          <p:cNvSpPr txBox="1">
            <a:spLocks/>
          </p:cNvSpPr>
          <p:nvPr/>
        </p:nvSpPr>
        <p:spPr bwMode="auto">
          <a:xfrm>
            <a:off x="2286000" y="374650"/>
            <a:ext cx="6477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215900" indent="-215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3600" dirty="0" smtClean="0">
                <a:solidFill>
                  <a:schemeClr val="tx1"/>
                </a:solidFill>
              </a:rPr>
              <a:t>Критерии включения</a:t>
            </a:r>
            <a:endParaRPr lang="en-US" altLang="fr-FR" sz="3600" dirty="0">
              <a:solidFill>
                <a:schemeClr val="tx1"/>
              </a:solidFill>
            </a:endParaRPr>
          </a:p>
        </p:txBody>
      </p:sp>
      <p:sp>
        <p:nvSpPr>
          <p:cNvPr id="13316" name="Text Placeholder 8"/>
          <p:cNvSpPr txBox="1">
            <a:spLocks/>
          </p:cNvSpPr>
          <p:nvPr/>
        </p:nvSpPr>
        <p:spPr bwMode="auto">
          <a:xfrm>
            <a:off x="2018665" y="1478280"/>
            <a:ext cx="6477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42900" indent="-342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defTabSz="914400" eaLnBrk="1" hangingPunct="1">
              <a:spcAft>
                <a:spcPts val="6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Критерии включения элементов в перечень должны быть чёткими и прозрачными и должны соответствовать целям Конвенции (например, создавая ситуацию диалога и понимания между сообществами и содействуя уважению НКН друг друга). </a:t>
            </a:r>
          </a:p>
          <a:p>
            <a:pPr lvl="1" defTabSz="914400" eaLnBrk="1" hangingPunct="1">
              <a:spcAft>
                <a:spcPts val="6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Конвенция не препятствует государствам-участникам использовать собственные определения НКН на национальном уровне, например, при инвентаризации, но все элементы, номинируемые в Списки Конвенции, должны соответствовать определению НКН Конвенции 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fr-FR" sz="22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1–2).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Пример</a:t>
            </a:r>
            <a:r>
              <a:rPr lang="en-ZA" altLang="fr-FR" sz="3600" dirty="0" smtClean="0"/>
              <a:t>: </a:t>
            </a:r>
            <a:r>
              <a:rPr lang="ru-RU" altLang="fr-FR" sz="3600" dirty="0" smtClean="0"/>
              <a:t>идентификация и охрана эстонских ремёсел</a:t>
            </a:r>
            <a:endParaRPr lang="fr-FR" altLang="fr-FR" sz="3600" dirty="0" smtClean="0"/>
          </a:p>
        </p:txBody>
      </p:sp>
      <p:sp>
        <p:nvSpPr>
          <p:cNvPr id="14339" name="Espace réservé du contenu 4"/>
          <p:cNvSpPr txBox="1">
            <a:spLocks/>
          </p:cNvSpPr>
          <p:nvPr/>
        </p:nvSpPr>
        <p:spPr bwMode="auto">
          <a:xfrm>
            <a:off x="415925" y="4583827"/>
            <a:ext cx="28797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800" b="0" i="1" dirty="0" smtClean="0">
                <a:solidFill>
                  <a:schemeClr val="tx1"/>
                </a:solidFill>
              </a:rPr>
              <a:t>Мягкие игрушки, сделанные в Эстонии с использованием традиционных узоров</a:t>
            </a:r>
            <a:endParaRPr lang="en-ZA" altLang="fr-FR" sz="800" b="0" i="1" dirty="0">
              <a:solidFill>
                <a:schemeClr val="tx1"/>
              </a:solidFill>
            </a:endParaRPr>
          </a:p>
        </p:txBody>
      </p:sp>
      <p:sp>
        <p:nvSpPr>
          <p:cNvPr id="14340" name="Espace réservé du contenu 2"/>
          <p:cNvSpPr txBox="1">
            <a:spLocks/>
          </p:cNvSpPr>
          <p:nvPr/>
        </p:nvSpPr>
        <p:spPr bwMode="auto">
          <a:xfrm>
            <a:off x="3530600" y="2470150"/>
            <a:ext cx="5232400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Что в перечень, что охранять</a:t>
            </a:r>
            <a:r>
              <a:rPr lang="en-ZA" altLang="fr-FR" sz="2000" dirty="0" smtClean="0">
                <a:solidFill>
                  <a:schemeClr val="tx1"/>
                </a:solidFill>
              </a:rPr>
              <a:t>?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Традиционные вязаные и тканые изделия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Навыки по созданию традиционных изделий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Навыки по использованию и совершенствованию традиционных узоров (даже в новых изделиях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)</a:t>
            </a:r>
            <a:endParaRPr lang="en-ZA" altLang="fr-FR" sz="2000" b="0" dirty="0">
              <a:solidFill>
                <a:schemeClr val="tx1"/>
              </a:solidFill>
            </a:endParaRPr>
          </a:p>
        </p:txBody>
      </p:sp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517775"/>
            <a:ext cx="28892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Доступ к информации об элементе</a:t>
            </a:r>
            <a:endParaRPr lang="fr-FR" altLang="fr-FR" sz="3600" dirty="0" smtClean="0"/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25901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600"/>
              </a:spcAft>
              <a:buClrTx/>
              <a:buFont typeface="Wingdings 2" pitchFamily="18" charset="2"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Статья</a:t>
            </a:r>
            <a:r>
              <a:rPr lang="en-GB" altLang="fr-FR" sz="2000" dirty="0" smtClean="0">
                <a:solidFill>
                  <a:schemeClr val="tx1"/>
                </a:solidFill>
              </a:rPr>
              <a:t> </a:t>
            </a:r>
            <a:r>
              <a:rPr lang="en-GB" altLang="fr-FR" sz="2000" dirty="0">
                <a:solidFill>
                  <a:schemeClr val="tx1"/>
                </a:solidFill>
              </a:rPr>
              <a:t>13(d)(ii)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ClrTx/>
              <a:buFont typeface="Wingdings 2" pitchFamily="18" charset="2"/>
              <a:buNone/>
            </a:pPr>
            <a:r>
              <a:rPr lang="en-GB" altLang="fr-FR" sz="2000" b="0" i="1" dirty="0">
                <a:solidFill>
                  <a:schemeClr val="tx1"/>
                </a:solidFill>
              </a:rPr>
              <a:t>… </a:t>
            </a:r>
            <a:r>
              <a:rPr lang="ru-RU" altLang="fr-FR" sz="2000" b="0" i="1" dirty="0" smtClean="0">
                <a:solidFill>
                  <a:schemeClr val="tx1"/>
                </a:solidFill>
              </a:rPr>
              <a:t>каждое государство-участник прилагает усилия с целью</a:t>
            </a:r>
            <a:r>
              <a:rPr lang="en-GB" altLang="fr-FR" sz="2000" b="0" i="1" dirty="0" smtClean="0">
                <a:solidFill>
                  <a:schemeClr val="tx1"/>
                </a:solidFill>
              </a:rPr>
              <a:t>:</a:t>
            </a:r>
            <a:endParaRPr lang="en-GB" altLang="fr-FR" sz="2000" b="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ClrTx/>
              <a:buFont typeface="Wingdings 2" pitchFamily="18" charset="2"/>
              <a:buNone/>
            </a:pPr>
            <a:r>
              <a:rPr lang="ru-RU" altLang="fr-FR" sz="2000" b="0" i="1" dirty="0" smtClean="0">
                <a:solidFill>
                  <a:schemeClr val="tx1"/>
                </a:solidFill>
              </a:rPr>
              <a:t>принятия</a:t>
            </a:r>
            <a:r>
              <a:rPr lang="en-ZA" altLang="fr-FR" sz="2000" b="0" i="1" dirty="0" smtClean="0">
                <a:solidFill>
                  <a:schemeClr val="tx1"/>
                </a:solidFill>
              </a:rPr>
              <a:t> </a:t>
            </a:r>
            <a:r>
              <a:rPr lang="en-ZA" altLang="fr-FR" sz="2000" b="0" i="1" dirty="0">
                <a:solidFill>
                  <a:schemeClr val="tx1"/>
                </a:solidFill>
              </a:rPr>
              <a:t>… </a:t>
            </a:r>
            <a:r>
              <a:rPr lang="ru-RU" altLang="fr-FR" sz="2000" b="0" i="1" dirty="0" smtClean="0">
                <a:solidFill>
                  <a:schemeClr val="tx1"/>
                </a:solidFill>
              </a:rPr>
              <a:t>мер, направленных на</a:t>
            </a:r>
            <a:r>
              <a:rPr lang="en-ZA" altLang="fr-FR" sz="2000" b="0" i="1" dirty="0" smtClean="0">
                <a:solidFill>
                  <a:schemeClr val="tx1"/>
                </a:solidFill>
              </a:rPr>
              <a:t>: </a:t>
            </a:r>
            <a:r>
              <a:rPr lang="ru-RU" altLang="fr-FR" sz="2000" b="0" i="1" dirty="0" smtClean="0">
                <a:solidFill>
                  <a:schemeClr val="tx1"/>
                </a:solidFill>
              </a:rPr>
              <a:t>обеспечение доступа к нематериальному культурному наследию при соблюдении принятой практики, определяющей порядок доступа к тем или иным аспектам такого наследия</a:t>
            </a:r>
            <a:r>
              <a:rPr lang="en-ZA" altLang="fr-FR" sz="2000" b="0" i="1" dirty="0" smtClean="0">
                <a:solidFill>
                  <a:schemeClr val="tx1"/>
                </a:solidFill>
              </a:rPr>
              <a:t>.</a:t>
            </a:r>
            <a:endParaRPr lang="en-GB" altLang="fr-FR" sz="2000" b="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 2" pitchFamily="18" charset="2"/>
              <a:buNone/>
            </a:pPr>
            <a:endParaRPr lang="en-US" altLang="fr-FR" sz="2000" b="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 2" pitchFamily="18" charset="2"/>
              <a:buNone/>
            </a:pP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2215991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Австралийский институт изучения аборигенов и островитян </a:t>
            </a:r>
            <a:r>
              <a:rPr lang="ru-RU" altLang="fr-FR" sz="3600" dirty="0" err="1" smtClean="0"/>
              <a:t>Торресова</a:t>
            </a:r>
            <a:r>
              <a:rPr lang="ru-RU" altLang="fr-FR" sz="3600" dirty="0" smtClean="0"/>
              <a:t> пролива</a:t>
            </a:r>
            <a:endParaRPr lang="fr-FR" altLang="fr-FR" sz="3600" dirty="0" smtClean="0"/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2286000" y="26939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Кодексы этики для исследователей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Установление принятых ограничений на доступ к базам данных о нематериальном наследии коренных народов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Требует от пользователей уважения культурно-чувствительных тем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Правила по обеспечению контроля аборигенов за доступом к щепетильным темам</a:t>
            </a:r>
            <a:endParaRPr lang="en-ZA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От перечней к номинации</a:t>
            </a:r>
            <a:endParaRPr lang="fr-FR" altLang="fr-FR" sz="3600" dirty="0" smtClean="0"/>
          </a:p>
        </p:txBody>
      </p:sp>
      <p:sp>
        <p:nvSpPr>
          <p:cNvPr id="1741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7412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Номинируемые элементы должны быть включены в перечень НКН, имеющегося на территории подавшего номинацию государства-участника (государств-участников) 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критерии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U.5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и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R.5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в     ОР 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1</a:t>
            </a:r>
            <a:r>
              <a:rPr lang="en-GB" altLang="fr-FR" sz="2400" b="0" dirty="0">
                <a:solidFill>
                  <a:schemeClr val="tx1"/>
                </a:solidFill>
              </a:rPr>
              <a:t>– </a:t>
            </a:r>
            <a:r>
              <a:rPr lang="en-US" altLang="fr-FR" sz="2000" b="0" dirty="0">
                <a:solidFill>
                  <a:schemeClr val="tx1"/>
                </a:solidFill>
              </a:rPr>
              <a:t>2)</a:t>
            </a: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Подтверждение включения элемента в перечень, требуемое </a:t>
            </a:r>
            <a:r>
              <a:rPr lang="ru-RU" altLang="fr-FR" sz="2000" b="0" smtClean="0">
                <a:solidFill>
                  <a:schemeClr val="tx1"/>
                </a:solidFill>
              </a:rPr>
              <a:t>в формах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Перечень – это непрерывная работа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1859280" y="374650"/>
            <a:ext cx="6903720" cy="1569660"/>
          </a:xfrm>
        </p:spPr>
        <p:txBody>
          <a:bodyPr/>
          <a:lstStyle/>
          <a:p>
            <a:pPr eaLnBrk="1" hangingPunct="1"/>
            <a:r>
              <a:rPr lang="ru-RU" altLang="fr-FR" sz="3400" dirty="0" smtClean="0"/>
              <a:t>Планирование проекта по инвентаризации</a:t>
            </a:r>
            <a:r>
              <a:rPr lang="en-GB" altLang="fr-FR" sz="3400" dirty="0" smtClean="0"/>
              <a:t>: </a:t>
            </a:r>
            <a:r>
              <a:rPr lang="ru-RU" altLang="fr-FR" sz="3400" dirty="0" smtClean="0"/>
              <a:t>основные задачи</a:t>
            </a:r>
            <a:endParaRPr lang="fr-FR" altLang="fr-FR" sz="3400" dirty="0" smtClean="0"/>
          </a:p>
        </p:txBody>
      </p:sp>
      <p:sp>
        <p:nvSpPr>
          <p:cNvPr id="18435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1859280" y="1922463"/>
            <a:ext cx="6895783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Определение цели перечня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Идентификация и привлечение заинтересованных сообществ и других сторон (включая НПО)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Создание консультативных механизмов и обстановки доверия при получении согласия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Нахождение ресурсов</a:t>
            </a:r>
            <a:endParaRPr lang="en-US" altLang="fr-FR" sz="2000" b="0" dirty="0" smtClean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Идентификация/создание структур по сбору информации и созданию сети взаимодействия</a:t>
            </a:r>
            <a:endParaRPr lang="en-US" altLang="fr-FR" sz="2000" b="0" dirty="0" smtClean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Сбор информации и ввод данных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Распространение, доступ и обновление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Советы по инвентаризации от ЮНЕСКО</a:t>
            </a:r>
            <a:r>
              <a:rPr lang="en-GB" altLang="fr-FR" sz="3600" dirty="0" smtClean="0"/>
              <a:t>?</a:t>
            </a:r>
            <a:endParaRPr lang="fr-FR" altLang="fr-FR" sz="3600" dirty="0" smtClean="0"/>
          </a:p>
        </p:txBody>
      </p:sp>
      <p:sp>
        <p:nvSpPr>
          <p:cNvPr id="2048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20484" name="Text Placeholder 8"/>
          <p:cNvSpPr txBox="1">
            <a:spLocks/>
          </p:cNvSpPr>
          <p:nvPr/>
        </p:nvSpPr>
        <p:spPr bwMode="auto">
          <a:xfrm>
            <a:off x="1287780" y="1905000"/>
            <a:ext cx="7268845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179388" indent="-179388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Никаких специальных инструкций в Конвенции или ОР</a:t>
            </a:r>
            <a:endParaRPr lang="fr-FR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Никаких указаний от Комитета или Секретариата</a:t>
            </a:r>
            <a:r>
              <a:rPr lang="fr-FR" altLang="fr-FR" sz="2000" b="0" dirty="0" smtClean="0">
                <a:solidFill>
                  <a:schemeClr val="tx1"/>
                </a:solidFill>
              </a:rPr>
              <a:t>,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но</a:t>
            </a:r>
            <a:r>
              <a:rPr lang="fr-FR" altLang="fr-FR" sz="2000" b="0" dirty="0" smtClean="0">
                <a:solidFill>
                  <a:schemeClr val="tx1"/>
                </a:solidFill>
              </a:rPr>
              <a:t>:</a:t>
            </a:r>
            <a:endParaRPr lang="fr-FR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 веб-сайте Конвенции</a:t>
            </a:r>
            <a:r>
              <a:rPr lang="fr-FR" altLang="fr-FR" sz="2000" b="0" dirty="0" smtClean="0">
                <a:solidFill>
                  <a:schemeClr val="tx1"/>
                </a:solidFill>
              </a:rPr>
              <a:t>:</a:t>
            </a:r>
            <a:endParaRPr lang="fr-FR" altLang="fr-FR" sz="2000" b="0" dirty="0">
              <a:solidFill>
                <a:schemeClr val="tx1"/>
              </a:solidFill>
            </a:endParaRPr>
          </a:p>
          <a:p>
            <a:pPr lvl="2" defTabSz="914400" eaLnBrk="1" hangingPunct="1">
              <a:spcAft>
                <a:spcPts val="600"/>
              </a:spcAft>
            </a:pPr>
            <a:r>
              <a:rPr lang="ru-RU" altLang="fr-FR" sz="2000" dirty="0" smtClean="0"/>
              <a:t>Описание проведения инвентаризаций</a:t>
            </a:r>
            <a:endParaRPr lang="en-US" altLang="fr-FR" sz="2000" dirty="0"/>
          </a:p>
          <a:p>
            <a:pPr lvl="2" defTabSz="914400" eaLnBrk="1" hangingPunct="1">
              <a:spcAft>
                <a:spcPts val="600"/>
              </a:spcAft>
            </a:pPr>
            <a:r>
              <a:rPr lang="ru-RU" altLang="fr-FR" sz="2000" dirty="0" smtClean="0"/>
              <a:t>Информационный бюллетень Конвенции</a:t>
            </a:r>
            <a:endParaRPr lang="fr-FR" altLang="fr-FR" sz="2000" dirty="0"/>
          </a:p>
          <a:p>
            <a:pPr lvl="2" defTabSz="914400" eaLnBrk="1" hangingPunct="1">
              <a:spcAft>
                <a:spcPts val="600"/>
              </a:spcAft>
            </a:pPr>
            <a:r>
              <a:rPr lang="ru-RU" altLang="fr-FR" sz="2000" dirty="0" smtClean="0"/>
              <a:t>Примерный вопросник для адаптации </a:t>
            </a:r>
            <a:r>
              <a:rPr lang="fr-FR" altLang="fr-FR" sz="2000" dirty="0" smtClean="0"/>
              <a:t>(</a:t>
            </a:r>
            <a:r>
              <a:rPr lang="ru-RU" altLang="fr-FR" sz="2000" dirty="0" smtClean="0"/>
              <a:t>Раздаточный материал к разделу 6</a:t>
            </a:r>
            <a:r>
              <a:rPr lang="fr-FR" altLang="fr-FR" sz="2000" dirty="0" smtClean="0"/>
              <a:t>)</a:t>
            </a:r>
            <a:endParaRPr lang="en-US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re 1"/>
          <p:cNvSpPr>
            <a:spLocks noGrp="1"/>
          </p:cNvSpPr>
          <p:nvPr>
            <p:ph type="title" idx="4294967295"/>
          </p:nvPr>
        </p:nvSpPr>
        <p:spPr>
          <a:xfrm>
            <a:off x="2082801" y="374651"/>
            <a:ext cx="6774596" cy="196977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Идентификация и инвентаризация в </a:t>
            </a:r>
            <a:r>
              <a:rPr lang="ru-RU" altLang="ru-RU" dirty="0"/>
              <a:t>учебной программе  по укреплению потенциала</a:t>
            </a:r>
          </a:p>
        </p:txBody>
      </p:sp>
      <p:sp>
        <p:nvSpPr>
          <p:cNvPr id="82947" name="Espace réservé du pied de page 3"/>
          <p:cNvSpPr txBox="1">
            <a:spLocks noGrp="1"/>
          </p:cNvSpPr>
          <p:nvPr/>
        </p:nvSpPr>
        <p:spPr bwMode="auto">
          <a:xfrm>
            <a:off x="406400" y="6689725"/>
            <a:ext cx="16764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ru-RU" sz="600" b="0">
                <a:solidFill>
                  <a:srgbClr val="000000"/>
                </a:solidFill>
              </a:rPr>
              <a:t>© All Rights Reserved: UNESCO</a:t>
            </a:r>
          </a:p>
        </p:txBody>
      </p:sp>
      <p:pic>
        <p:nvPicPr>
          <p:cNvPr id="4" name="Picture 5" descr="units 18-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2801938"/>
            <a:ext cx="4295775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unit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2351601"/>
            <a:ext cx="3962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1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re 1"/>
          <p:cNvSpPr>
            <a:spLocks noGrp="1"/>
          </p:cNvSpPr>
          <p:nvPr>
            <p:ph type="title" idx="4294967295"/>
          </p:nvPr>
        </p:nvSpPr>
        <p:spPr>
          <a:xfrm>
            <a:off x="2286000" y="374650"/>
            <a:ext cx="6477000" cy="2769989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Идентификация и инвентаризация в </a:t>
            </a:r>
            <a:r>
              <a:rPr lang="ru-RU" altLang="ru-RU" sz="3600" dirty="0" smtClean="0"/>
              <a:t> Казахстане, Кыргызстане, Таджикистане и Узбекистане</a:t>
            </a:r>
            <a:endParaRPr lang="fr-FR" altLang="ru-RU" b="0" dirty="0" smtClean="0"/>
          </a:p>
        </p:txBody>
      </p:sp>
      <p:sp>
        <p:nvSpPr>
          <p:cNvPr id="89091" name="Espace réservé du pied de page 3"/>
          <p:cNvSpPr txBox="1">
            <a:spLocks noGrp="1"/>
          </p:cNvSpPr>
          <p:nvPr/>
        </p:nvSpPr>
        <p:spPr bwMode="auto">
          <a:xfrm>
            <a:off x="406400" y="6689725"/>
            <a:ext cx="16764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 b="1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ru-RU" sz="600" b="0">
                <a:solidFill>
                  <a:srgbClr val="000000"/>
                </a:solidFill>
              </a:rPr>
              <a:t>© All Rights Reserved: UNESCO</a:t>
            </a:r>
          </a:p>
        </p:txBody>
      </p:sp>
    </p:spTree>
    <p:extLst>
      <p:ext uri="{BB962C8B-B14F-4D97-AF65-F5344CB8AC3E}">
        <p14:creationId xmlns:p14="http://schemas.microsoft.com/office/powerpoint/2010/main" val="17752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В этой презентации</a:t>
            </a:r>
            <a:r>
              <a:rPr lang="fr-FR" altLang="fr-FR" sz="3600" dirty="0" smtClean="0"/>
              <a:t> …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05000"/>
            <a:ext cx="6480175" cy="2539157"/>
          </a:xfrm>
        </p:spPr>
        <p:txBody>
          <a:bodyPr/>
          <a:lstStyle/>
          <a:p>
            <a:pPr marL="179388" indent="-179388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Что в Конвенции говорится об идентификации и инвентаризации</a:t>
            </a:r>
            <a:endParaRPr lang="en-GB" altLang="fr-FR" sz="2000" dirty="0" smtClean="0">
              <a:solidFill>
                <a:schemeClr val="tx1"/>
              </a:solidFill>
            </a:endParaRPr>
          </a:p>
          <a:p>
            <a:pPr marL="179388" indent="-179388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Зачем нужны перечни</a:t>
            </a:r>
            <a:r>
              <a:rPr lang="en-GB" altLang="fr-FR" sz="2000" dirty="0" smtClean="0">
                <a:solidFill>
                  <a:schemeClr val="tx1"/>
                </a:solidFill>
              </a:rPr>
              <a:t> </a:t>
            </a:r>
          </a:p>
          <a:p>
            <a:pPr marL="179388" indent="-179388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Планирование проектов по инвентаризации</a:t>
            </a:r>
          </a:p>
          <a:p>
            <a:pPr marL="179388" indent="-179388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Инвентаризация при участии сообществ в учебной программе  по укреплению потенциала</a:t>
            </a:r>
            <a:endParaRPr lang="en-ZA" altLang="fr-FR" sz="2000" dirty="0" smtClean="0">
              <a:solidFill>
                <a:schemeClr val="tx1"/>
              </a:solidFill>
            </a:endParaRPr>
          </a:p>
        </p:txBody>
      </p:sp>
      <p:sp>
        <p:nvSpPr>
          <p:cNvPr id="5124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Идентификация НКН с участием сообществ</a:t>
            </a:r>
            <a:endParaRPr lang="fr-FR" altLang="fr-FR" sz="3600" dirty="0" smtClean="0"/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905000"/>
            <a:ext cx="6480175" cy="3016210"/>
          </a:xfrm>
        </p:spPr>
        <p:txBody>
          <a:bodyPr/>
          <a:lstStyle/>
          <a:p>
            <a:pPr marL="342900" indent="-342900" defTabSz="914400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ru-RU" altLang="fr-FR" sz="2000" b="1" dirty="0" smtClean="0">
                <a:solidFill>
                  <a:schemeClr val="tx1"/>
                </a:solidFill>
              </a:rPr>
              <a:t>Статья</a:t>
            </a:r>
            <a:r>
              <a:rPr lang="en-GB" altLang="fr-FR" sz="2000" b="1" dirty="0" smtClean="0">
                <a:solidFill>
                  <a:schemeClr val="tx1"/>
                </a:solidFill>
              </a:rPr>
              <a:t> 11(b)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20000"/>
              </a:spcBef>
              <a:buClrTx/>
            </a:pPr>
            <a:endParaRPr lang="en-GB" altLang="fr-FR" sz="2000" b="1" dirty="0" smtClean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ru-RU" altLang="fr-FR" sz="2000" i="1" dirty="0" smtClean="0">
                <a:solidFill>
                  <a:schemeClr val="tx1"/>
                </a:solidFill>
              </a:rPr>
              <a:t>Каждому государству-участнику надлежит</a:t>
            </a:r>
            <a:r>
              <a:rPr lang="en-US" altLang="fr-FR" sz="2000" i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en-US" altLang="fr-FR" sz="2000" i="1" dirty="0" smtClean="0">
                <a:solidFill>
                  <a:schemeClr val="tx1"/>
                </a:solidFill>
              </a:rPr>
              <a:t>… </a:t>
            </a:r>
            <a:r>
              <a:rPr lang="ru-RU" altLang="fr-FR" sz="2000" i="1" dirty="0" smtClean="0">
                <a:solidFill>
                  <a:schemeClr val="tx1"/>
                </a:solidFill>
              </a:rPr>
              <a:t>идентифицировать и определять различные элементы нематериального культурного наследия, имеющегося на его территории</a:t>
            </a:r>
            <a:r>
              <a:rPr lang="en-US" altLang="fr-FR" sz="2000" i="1" dirty="0" smtClean="0">
                <a:solidFill>
                  <a:schemeClr val="tx1"/>
                </a:solidFill>
              </a:rPr>
              <a:t>, 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ct val="20000"/>
              </a:spcBef>
              <a:buClrTx/>
            </a:pPr>
            <a:r>
              <a:rPr lang="ru-RU" altLang="fr-FR" sz="2000" b="1" i="1" dirty="0" smtClean="0">
                <a:solidFill>
                  <a:schemeClr val="tx1"/>
                </a:solidFill>
              </a:rPr>
              <a:t>при участии сообществ, групп и соответствующих неправительственных организаций</a:t>
            </a:r>
            <a:r>
              <a:rPr lang="en-US" altLang="fr-FR" sz="2000" b="1" i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148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 целью охраны</a:t>
            </a:r>
            <a:endParaRPr lang="fr-FR" altLang="fr-FR" sz="3600" dirty="0" smtClean="0"/>
          </a:p>
        </p:txBody>
      </p:sp>
      <p:sp>
        <p:nvSpPr>
          <p:cNvPr id="717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7172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Статья</a:t>
            </a:r>
            <a:r>
              <a:rPr lang="en-ZA" altLang="fr-FR" sz="2000" dirty="0" smtClean="0">
                <a:solidFill>
                  <a:schemeClr val="tx1"/>
                </a:solidFill>
              </a:rPr>
              <a:t> </a:t>
            </a:r>
            <a:r>
              <a:rPr lang="en-ZA" altLang="fr-FR" sz="2000" dirty="0">
                <a:solidFill>
                  <a:schemeClr val="tx1"/>
                </a:solidFill>
              </a:rPr>
              <a:t>12.1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None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Wingdings 2" pitchFamily="18" charset="2"/>
              <a:buNone/>
            </a:pPr>
            <a:r>
              <a:rPr lang="ru-RU" altLang="fr-FR" sz="2000" b="0" i="1" dirty="0" smtClean="0">
                <a:solidFill>
                  <a:schemeClr val="tx1"/>
                </a:solidFill>
              </a:rPr>
              <a:t>Для обеспечения идентификации с целью охраны каждое государство-участник с учётом сложившейся ситуации составляет один или несколько перечней нематериального культурного наследия, имеющегося на его территории</a:t>
            </a:r>
            <a:r>
              <a:rPr lang="en-US" altLang="fr-FR" sz="2000" b="0" i="1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i="1" dirty="0">
                <a:solidFill>
                  <a:schemeClr val="tx1"/>
                </a:solidFill>
              </a:rPr>
              <a:t>…</a:t>
            </a:r>
            <a:r>
              <a:rPr lang="en-US" altLang="fr-FR" sz="2000" b="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AutoNum type="alphaLcParenBoth"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ZA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Зачем нужны перечни</a:t>
            </a:r>
            <a:r>
              <a:rPr lang="en-GB" altLang="fr-FR" sz="3600" dirty="0" smtClean="0"/>
              <a:t>?</a:t>
            </a:r>
            <a:r>
              <a:rPr lang="en-US" altLang="fr-FR" sz="3600" dirty="0" smtClean="0"/>
              <a:t> </a:t>
            </a:r>
            <a:br>
              <a:rPr lang="en-US" altLang="fr-FR" sz="3600" dirty="0" smtClean="0"/>
            </a:br>
            <a:endParaRPr lang="fr-FR" altLang="fr-FR" sz="3600" dirty="0" smtClean="0"/>
          </a:p>
        </p:txBody>
      </p:sp>
      <p:sp>
        <p:nvSpPr>
          <p:cNvPr id="8195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8196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Идентификация и определение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Усиление жизнеспособности</a:t>
            </a:r>
            <a:endParaRPr lang="en-US" altLang="fr-FR" sz="2000" b="0" dirty="0">
              <a:solidFill>
                <a:srgbClr val="FF0000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Установление связей с целью охраны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Повышение осведомлённости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Укрепление чувства идентичности и преемственности у носителей НКН, созидание сообществ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Содействие правильному управлению, устойчивому развитию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Свобода действий и ограничения</a:t>
            </a:r>
            <a:endParaRPr lang="fr-FR" altLang="fr-FR" sz="3600" dirty="0" smtClean="0"/>
          </a:p>
        </p:txBody>
      </p:sp>
      <p:sp>
        <p:nvSpPr>
          <p:cNvPr id="9219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9220" name="Text Placeholder 8"/>
          <p:cNvSpPr txBox="1">
            <a:spLocks/>
          </p:cNvSpPr>
          <p:nvPr/>
        </p:nvSpPr>
        <p:spPr bwMode="auto">
          <a:xfrm>
            <a:off x="2278063" y="15509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Свобода действий</a:t>
            </a:r>
            <a:endParaRPr lang="en-US" altLang="fr-FR" sz="200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 учётом сложившейся в государстве ситуации</a:t>
            </a:r>
            <a:endParaRPr lang="en-US" altLang="fr-FR" sz="18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Ограничения</a:t>
            </a:r>
            <a:endParaRPr lang="en-US" altLang="fr-FR" sz="200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Идентификация и определение НКН, имеющегося на территории государства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При участии сообществ, групп, НПО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 целью охраны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Уважая принятые практики, регулирующие доступ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Регулярное обновление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Предоставление докладов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0243" name="Titre 1"/>
          <p:cNvSpPr txBox="1">
            <a:spLocks/>
          </p:cNvSpPr>
          <p:nvPr/>
        </p:nvSpPr>
        <p:spPr bwMode="auto">
          <a:xfrm>
            <a:off x="2286000" y="374650"/>
            <a:ext cx="6477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215900" indent="-215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3600" dirty="0" smtClean="0">
                <a:solidFill>
                  <a:schemeClr val="tx1"/>
                </a:solidFill>
              </a:rPr>
              <a:t>Масштаб и размер перечней</a:t>
            </a:r>
            <a:endParaRPr lang="en-US" altLang="fr-FR" sz="3600" dirty="0">
              <a:solidFill>
                <a:schemeClr val="tx1"/>
              </a:solidFill>
            </a:endParaRPr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81238" y="1933575"/>
            <a:ext cx="63134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42900" indent="-342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defTabSz="914400" eaLnBrk="1" hangingPunct="1">
              <a:spcAft>
                <a:spcPts val="6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Конвенции не говорится о создании одного «национального» перечня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Оперативном руководстве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fr-FR" sz="22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(153(a)) 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говорится о «перечнях» внутри государства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указывая на то, что в рамках одного государства может быть несколько перечней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altLang="fr-FR" sz="2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defTabSz="914400" eaLnBrk="1" hangingPunct="1">
              <a:spcAft>
                <a:spcPts val="6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Масштаб и размер перечней могут существенно различаться в зависимости от их цели, доступных ресурсов и методов сбора и систематизации информации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altLang="fr-FR" sz="2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1267" name="Titre 1"/>
          <p:cNvSpPr txBox="1">
            <a:spLocks/>
          </p:cNvSpPr>
          <p:nvPr/>
        </p:nvSpPr>
        <p:spPr bwMode="auto">
          <a:xfrm>
            <a:off x="2286000" y="374650"/>
            <a:ext cx="6477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215900" indent="-215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3600" dirty="0">
                <a:solidFill>
                  <a:schemeClr val="tx1"/>
                </a:solidFill>
              </a:rPr>
              <a:t>О</a:t>
            </a:r>
            <a:r>
              <a:rPr lang="ru-RU" altLang="fr-FR" sz="3600" dirty="0" smtClean="0">
                <a:solidFill>
                  <a:schemeClr val="tx1"/>
                </a:solidFill>
              </a:rPr>
              <a:t>рганизация информации</a:t>
            </a:r>
            <a:endParaRPr lang="en-US" altLang="fr-FR" sz="3600" dirty="0">
              <a:solidFill>
                <a:schemeClr val="tx1"/>
              </a:solidFill>
            </a:endParaRPr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278063" y="1546860"/>
            <a:ext cx="64770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42900" indent="-342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defTabSz="914400" eaLnBrk="1" hangingPunct="1">
              <a:spcBef>
                <a:spcPct val="0"/>
              </a:spcBef>
              <a:spcAft>
                <a:spcPts val="12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иерархии между элементами НКН противоречит духу Конвенции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altLang="fr-FR" sz="2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defTabSz="914400" eaLnBrk="1" hangingPunct="1">
              <a:spcBef>
                <a:spcPct val="0"/>
              </a:spcBef>
              <a:spcAft>
                <a:spcPts val="12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организации информации ряд государств использует неисчерпывающий набор областей (ст.2.2), часто с изменениями и/или дополнениями, другие же используют альтернативные системы классификации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altLang="fr-FR" sz="2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defTabSz="914400" eaLnBrk="1" hangingPunct="1">
              <a:spcBef>
                <a:spcPct val="0"/>
              </a:spcBef>
              <a:spcAft>
                <a:spcPts val="1200"/>
              </a:spcAft>
            </a:pPr>
            <a:r>
              <a:rPr lang="ru-RU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Независимо от используемой системы классификации важно, чтобы она содействовала должному доступу к информации со стороны заинтересованных сообществ и других участников процесса</a:t>
            </a:r>
            <a:r>
              <a:rPr lang="en-US" altLang="fr-FR" sz="2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altLang="fr-FR" sz="2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/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НКН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2291" name="Titre 1"/>
          <p:cNvSpPr txBox="1">
            <a:spLocks/>
          </p:cNvSpPr>
          <p:nvPr/>
        </p:nvSpPr>
        <p:spPr bwMode="auto">
          <a:xfrm>
            <a:off x="2286000" y="374650"/>
            <a:ext cx="6477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215900" indent="-215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3400" dirty="0" smtClean="0">
                <a:solidFill>
                  <a:schemeClr val="tx1"/>
                </a:solidFill>
              </a:rPr>
              <a:t>Использование существующих перечней</a:t>
            </a:r>
            <a:endParaRPr lang="en-US" altLang="fr-FR" sz="3400" dirty="0">
              <a:solidFill>
                <a:schemeClr val="tx1"/>
              </a:solidFill>
            </a:endParaRPr>
          </a:p>
        </p:txBody>
      </p:sp>
      <p:sp>
        <p:nvSpPr>
          <p:cNvPr id="12292" name="Text Placeholder 8"/>
          <p:cNvSpPr txBox="1">
            <a:spLocks/>
          </p:cNvSpPr>
          <p:nvPr/>
        </p:nvSpPr>
        <p:spPr bwMode="auto">
          <a:xfrm>
            <a:off x="1661160" y="1607820"/>
            <a:ext cx="689864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42900" indent="-342900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defTabSz="914400" eaLnBrk="1" hangingPunct="1">
              <a:spcAft>
                <a:spcPts val="600"/>
              </a:spcAft>
            </a:pPr>
            <a:r>
              <a:rPr lang="ru-RU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Существующие реестры или списки, составленные государствами-участниками до ратификации Конвенции, могут быть представлены Комитету</a:t>
            </a:r>
            <a:r>
              <a:rPr lang="en-US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altLang="fr-FR" sz="20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defTabSz="914400" eaLnBrk="1" hangingPunct="1">
              <a:spcAft>
                <a:spcPts val="600"/>
              </a:spcAft>
            </a:pPr>
            <a:r>
              <a:rPr lang="ru-RU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Однако это может вызвать трудности, поскольку государства-участники должны отметить, как соответствующие сообщества участвовали в идентификации представленной информации, и каким образом они дали своё согласие на её включение в перечень</a:t>
            </a:r>
            <a:r>
              <a:rPr lang="en-US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altLang="fr-FR" sz="20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defTabSz="914400" eaLnBrk="1" hangingPunct="1">
              <a:spcAft>
                <a:spcPts val="600"/>
              </a:spcAft>
            </a:pPr>
            <a:r>
              <a:rPr lang="ru-RU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Старые перечни НКН могут нуждаться в обновлении не только в том, что касается включения новых элементов, но и для проверки и, при необходимости, упорядочения информации</a:t>
            </a:r>
            <a:r>
              <a:rPr lang="en-US" altLang="fr-FR" sz="20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altLang="fr-FR" sz="20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881</Words>
  <Application>Microsoft Office PowerPoint</Application>
  <PresentationFormat>Экран (4:3)</PresentationFormat>
  <Paragraphs>102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ＭＳ Ｐゴシック</vt:lpstr>
      <vt:lpstr>ＭＳ Ｐゴシック</vt:lpstr>
      <vt:lpstr>Arial</vt:lpstr>
      <vt:lpstr>Arial Bold</vt:lpstr>
      <vt:lpstr>Arial Unicode MS</vt:lpstr>
      <vt:lpstr>Calibri</vt:lpstr>
      <vt:lpstr>Wingdings 2</vt:lpstr>
      <vt:lpstr>Thème Office</vt:lpstr>
      <vt:lpstr>Идентификация и инвентаризация  Раздел 6 Презентация PowerPoint    </vt:lpstr>
      <vt:lpstr>В этой презентации …</vt:lpstr>
      <vt:lpstr>Идентификация НКН с участием сообществ</vt:lpstr>
      <vt:lpstr>С целью охраны</vt:lpstr>
      <vt:lpstr>Зачем нужны перечни?  </vt:lpstr>
      <vt:lpstr>Свобода действий и ограничения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Пример: идентификация и охрана эстонских ремёсел</vt:lpstr>
      <vt:lpstr>Доступ к информации об элементе</vt:lpstr>
      <vt:lpstr>Австралийский институт изучения аборигенов и островитян Торресова пролива</vt:lpstr>
      <vt:lpstr>От перечней к номинации</vt:lpstr>
      <vt:lpstr>Планирование проекта по инвентаризации: основные задачи</vt:lpstr>
      <vt:lpstr>Советы по инвентаризации от ЮНЕСКО?</vt:lpstr>
      <vt:lpstr>Идентификация и инвентаризация в учебной программе  по укреплению потенциала</vt:lpstr>
      <vt:lpstr>Идентификация и инвентаризация в  Казахстане, Кыргызстане, Таджикистане и Узбекистане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USET</cp:lastModifiedBy>
  <cp:revision>131</cp:revision>
  <dcterms:created xsi:type="dcterms:W3CDTF">2013-09-28T11:37:18Z</dcterms:created>
  <dcterms:modified xsi:type="dcterms:W3CDTF">2017-06-20T20:39:22Z</dcterms:modified>
</cp:coreProperties>
</file>