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6" r:id="rId3"/>
    <p:sldId id="272" r:id="rId4"/>
    <p:sldId id="317" r:id="rId5"/>
    <p:sldId id="261" r:id="rId6"/>
    <p:sldId id="316" r:id="rId7"/>
    <p:sldId id="277" r:id="rId8"/>
    <p:sldId id="279" r:id="rId9"/>
    <p:sldId id="282" r:id="rId10"/>
    <p:sldId id="281" r:id="rId11"/>
    <p:sldId id="319" r:id="rId12"/>
    <p:sldId id="320" r:id="rId13"/>
    <p:sldId id="318" r:id="rId14"/>
    <p:sldId id="322" r:id="rId15"/>
    <p:sldId id="285" r:id="rId16"/>
    <p:sldId id="323" r:id="rId17"/>
    <p:sldId id="286" r:id="rId18"/>
    <p:sldId id="267" r:id="rId19"/>
    <p:sldId id="313"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D4D4D"/>
    <a:srgbClr val="FFCF09"/>
    <a:srgbClr val="D9B903"/>
    <a:srgbClr val="0033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4" autoAdjust="0"/>
  </p:normalViewPr>
  <p:slideViewPr>
    <p:cSldViewPr>
      <p:cViewPr>
        <p:scale>
          <a:sx n="50" d="100"/>
          <a:sy n="50" d="100"/>
        </p:scale>
        <p:origin x="-1734" y="-10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9CB47-B021-4342-8EDE-C77C13CEB90A}"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s-CL"/>
        </a:p>
      </dgm:t>
    </dgm:pt>
    <dgm:pt modelId="{88C37275-89F1-4412-B1CE-05C67F9014DD}">
      <dgm:prSet phldrT="[Texto]"/>
      <dgm:spPr/>
      <dgm:t>
        <a:bodyPr/>
        <a:lstStyle/>
        <a:p>
          <a:r>
            <a:rPr lang="es-CL" b="1" dirty="0" smtClean="0">
              <a:latin typeface="+mj-lt"/>
            </a:rPr>
            <a:t>Formación Inicial</a:t>
          </a:r>
          <a:endParaRPr lang="es-CL" b="1" dirty="0">
            <a:latin typeface="+mj-lt"/>
          </a:endParaRPr>
        </a:p>
      </dgm:t>
    </dgm:pt>
    <dgm:pt modelId="{9B5F8259-3E82-4854-84AA-7144DDD7B1D5}" type="parTrans" cxnId="{AA7DBCB1-E4F1-4EA4-A283-26AD75216465}">
      <dgm:prSet/>
      <dgm:spPr/>
      <dgm:t>
        <a:bodyPr/>
        <a:lstStyle/>
        <a:p>
          <a:endParaRPr lang="es-CL"/>
        </a:p>
      </dgm:t>
    </dgm:pt>
    <dgm:pt modelId="{4C78EDBA-2A92-4CE7-8170-0ED0BD7888C2}" type="sibTrans" cxnId="{AA7DBCB1-E4F1-4EA4-A283-26AD75216465}">
      <dgm:prSet/>
      <dgm:spPr/>
      <dgm:t>
        <a:bodyPr/>
        <a:lstStyle/>
        <a:p>
          <a:endParaRPr lang="es-CL"/>
        </a:p>
      </dgm:t>
    </dgm:pt>
    <dgm:pt modelId="{74A35FF1-82F2-48DE-A694-CEACC38770AB}">
      <dgm:prSet phldrT="[Texto]" custT="1"/>
      <dgm:spPr/>
      <dgm:t>
        <a:bodyPr/>
        <a:lstStyle/>
        <a:p>
          <a:r>
            <a:rPr lang="es-CL" sz="1500" dirty="0" smtClean="0">
              <a:latin typeface="+mj-lt"/>
            </a:rPr>
            <a:t>Regulación  de  calidad de programas de formación y egresados</a:t>
          </a:r>
          <a:endParaRPr lang="es-CL" sz="1500" dirty="0">
            <a:latin typeface="+mj-lt"/>
          </a:endParaRPr>
        </a:p>
      </dgm:t>
    </dgm:pt>
    <dgm:pt modelId="{3F51750A-5D6A-48A7-B89E-D682FF2AD652}" type="parTrans" cxnId="{63A6E168-3247-4DCA-A741-D033FCC76137}">
      <dgm:prSet/>
      <dgm:spPr/>
      <dgm:t>
        <a:bodyPr/>
        <a:lstStyle/>
        <a:p>
          <a:endParaRPr lang="es-CL"/>
        </a:p>
      </dgm:t>
    </dgm:pt>
    <dgm:pt modelId="{2F369BEC-FDF1-4164-983D-FD376059834A}" type="sibTrans" cxnId="{63A6E168-3247-4DCA-A741-D033FCC76137}">
      <dgm:prSet/>
      <dgm:spPr/>
      <dgm:t>
        <a:bodyPr/>
        <a:lstStyle/>
        <a:p>
          <a:endParaRPr lang="es-CL"/>
        </a:p>
      </dgm:t>
    </dgm:pt>
    <dgm:pt modelId="{58AA9D63-53C7-4351-B1F5-3AF7ADC406D8}">
      <dgm:prSet phldrT="[Texto]"/>
      <dgm:spPr>
        <a:solidFill>
          <a:schemeClr val="bg2">
            <a:lumMod val="75000"/>
          </a:schemeClr>
        </a:solidFill>
      </dgm:spPr>
      <dgm:t>
        <a:bodyPr/>
        <a:lstStyle/>
        <a:p>
          <a:r>
            <a:rPr lang="es-CL" b="1" dirty="0" smtClean="0">
              <a:solidFill>
                <a:schemeClr val="tx1"/>
              </a:solidFill>
              <a:latin typeface="+mj-lt"/>
            </a:rPr>
            <a:t>Formación Continua</a:t>
          </a:r>
          <a:endParaRPr lang="es-CL" b="1" dirty="0">
            <a:solidFill>
              <a:schemeClr val="tx1"/>
            </a:solidFill>
            <a:latin typeface="+mj-lt"/>
          </a:endParaRPr>
        </a:p>
      </dgm:t>
    </dgm:pt>
    <dgm:pt modelId="{E10C56FC-E8D6-4114-8330-AD3753173BF6}" type="parTrans" cxnId="{098D653F-A005-426F-8E1C-3A8C4BA54891}">
      <dgm:prSet/>
      <dgm:spPr/>
      <dgm:t>
        <a:bodyPr/>
        <a:lstStyle/>
        <a:p>
          <a:endParaRPr lang="es-CL"/>
        </a:p>
      </dgm:t>
    </dgm:pt>
    <dgm:pt modelId="{4E94CF1A-5802-4DEF-8029-D0B5A2316495}" type="sibTrans" cxnId="{098D653F-A005-426F-8E1C-3A8C4BA54891}">
      <dgm:prSet/>
      <dgm:spPr/>
      <dgm:t>
        <a:bodyPr/>
        <a:lstStyle/>
        <a:p>
          <a:endParaRPr lang="es-CL"/>
        </a:p>
      </dgm:t>
    </dgm:pt>
    <dgm:pt modelId="{C7F6D8C9-6AE0-483D-9462-0DF3496A6E87}">
      <dgm:prSet phldrT="[Texto]" custT="1"/>
      <dgm:spPr/>
      <dgm:t>
        <a:bodyPr/>
        <a:lstStyle/>
        <a:p>
          <a:r>
            <a:rPr lang="es-CL" sz="1300" dirty="0" smtClean="0">
              <a:latin typeface="+mj-lt"/>
            </a:rPr>
            <a:t>Derecho a FC relevante y pertinente</a:t>
          </a:r>
          <a:endParaRPr lang="es-CL" sz="1300" dirty="0">
            <a:latin typeface="+mj-lt"/>
          </a:endParaRPr>
        </a:p>
      </dgm:t>
    </dgm:pt>
    <dgm:pt modelId="{24E57775-BB5A-439B-A15A-E3B4D2E430DB}" type="parTrans" cxnId="{2EBDF590-2B27-44CE-9AA7-27602F18DA6C}">
      <dgm:prSet/>
      <dgm:spPr/>
      <dgm:t>
        <a:bodyPr/>
        <a:lstStyle/>
        <a:p>
          <a:endParaRPr lang="es-CL"/>
        </a:p>
      </dgm:t>
    </dgm:pt>
    <dgm:pt modelId="{BCEE9F0A-78EA-4F3A-B7DF-F52E1FCCBD9E}" type="sibTrans" cxnId="{2EBDF590-2B27-44CE-9AA7-27602F18DA6C}">
      <dgm:prSet/>
      <dgm:spPr/>
      <dgm:t>
        <a:bodyPr/>
        <a:lstStyle/>
        <a:p>
          <a:endParaRPr lang="es-CL"/>
        </a:p>
      </dgm:t>
    </dgm:pt>
    <dgm:pt modelId="{F1B3CFE9-9C7C-4FF3-AFE1-ACA262B15871}">
      <dgm:prSet phldrT="[Texto]"/>
      <dgm:spPr>
        <a:solidFill>
          <a:schemeClr val="accent5"/>
        </a:solidFill>
      </dgm:spPr>
      <dgm:t>
        <a:bodyPr/>
        <a:lstStyle/>
        <a:p>
          <a:r>
            <a:rPr lang="es-CL" b="1" dirty="0" smtClean="0">
              <a:solidFill>
                <a:srgbClr val="FF0000"/>
              </a:solidFill>
              <a:latin typeface="+mj-lt"/>
            </a:rPr>
            <a:t>Instituciones y Procesos</a:t>
          </a:r>
          <a:endParaRPr lang="es-CL" b="1" dirty="0">
            <a:solidFill>
              <a:srgbClr val="FF0000"/>
            </a:solidFill>
            <a:latin typeface="+mj-lt"/>
          </a:endParaRPr>
        </a:p>
      </dgm:t>
    </dgm:pt>
    <dgm:pt modelId="{B0292BB1-308F-4FAD-9002-49AABC0FA319}" type="parTrans" cxnId="{8EAC048F-5D30-4FB0-97D6-6F086873F47E}">
      <dgm:prSet/>
      <dgm:spPr/>
      <dgm:t>
        <a:bodyPr/>
        <a:lstStyle/>
        <a:p>
          <a:endParaRPr lang="es-CL"/>
        </a:p>
      </dgm:t>
    </dgm:pt>
    <dgm:pt modelId="{479D4BE2-C5F3-479A-AFFC-95EF154305FE}" type="sibTrans" cxnId="{8EAC048F-5D30-4FB0-97D6-6F086873F47E}">
      <dgm:prSet/>
      <dgm:spPr/>
      <dgm:t>
        <a:bodyPr/>
        <a:lstStyle/>
        <a:p>
          <a:endParaRPr lang="es-CL"/>
        </a:p>
      </dgm:t>
    </dgm:pt>
    <dgm:pt modelId="{31D127A6-E0EE-4CFA-ABE6-357AF59D4476}">
      <dgm:prSet phldrT="[Texto]"/>
      <dgm:spPr/>
      <dgm:t>
        <a:bodyPr/>
        <a:lstStyle/>
        <a:p>
          <a:r>
            <a:rPr lang="es-CL" dirty="0" smtClean="0">
              <a:latin typeface="+mj-lt"/>
            </a:rPr>
            <a:t>Fortalecer la institucionalidad pública para políticas docentes</a:t>
          </a:r>
          <a:endParaRPr lang="es-CL" dirty="0">
            <a:latin typeface="+mj-lt"/>
          </a:endParaRPr>
        </a:p>
      </dgm:t>
    </dgm:pt>
    <dgm:pt modelId="{00521E44-F16D-4771-83D1-7C736F63594B}" type="parTrans" cxnId="{FD45DE49-9DD7-46BC-AA11-C847D8A0ED31}">
      <dgm:prSet/>
      <dgm:spPr/>
      <dgm:t>
        <a:bodyPr/>
        <a:lstStyle/>
        <a:p>
          <a:endParaRPr lang="es-CL"/>
        </a:p>
      </dgm:t>
    </dgm:pt>
    <dgm:pt modelId="{9D0D3AFA-482A-45D4-A43F-D3D781855920}" type="sibTrans" cxnId="{FD45DE49-9DD7-46BC-AA11-C847D8A0ED31}">
      <dgm:prSet/>
      <dgm:spPr/>
      <dgm:t>
        <a:bodyPr/>
        <a:lstStyle/>
        <a:p>
          <a:endParaRPr lang="es-CL"/>
        </a:p>
      </dgm:t>
    </dgm:pt>
    <dgm:pt modelId="{18C0146F-296A-41E9-9CFA-FA4D74588A25}">
      <dgm:prSet phldrT="[Texto]"/>
      <dgm:spPr>
        <a:solidFill>
          <a:srgbClr val="FFC000"/>
        </a:solidFill>
      </dgm:spPr>
      <dgm:t>
        <a:bodyPr/>
        <a:lstStyle/>
        <a:p>
          <a:r>
            <a:rPr lang="es-CL" b="1" dirty="0" smtClean="0">
              <a:solidFill>
                <a:srgbClr val="0000CC"/>
              </a:solidFill>
              <a:latin typeface="+mj-lt"/>
            </a:rPr>
            <a:t>Carrera Docente</a:t>
          </a:r>
          <a:endParaRPr lang="es-CL" b="1" dirty="0">
            <a:solidFill>
              <a:srgbClr val="0000CC"/>
            </a:solidFill>
            <a:latin typeface="+mj-lt"/>
          </a:endParaRPr>
        </a:p>
      </dgm:t>
    </dgm:pt>
    <dgm:pt modelId="{7E36EF15-A912-4A22-960E-729EBF98AFC6}" type="parTrans" cxnId="{E010DB9D-D864-4E98-91FB-7709F70D42FE}">
      <dgm:prSet/>
      <dgm:spPr/>
      <dgm:t>
        <a:bodyPr/>
        <a:lstStyle/>
        <a:p>
          <a:endParaRPr lang="es-CL"/>
        </a:p>
      </dgm:t>
    </dgm:pt>
    <dgm:pt modelId="{1989ED0E-7952-44A3-A27B-F447AA86EEF9}" type="sibTrans" cxnId="{E010DB9D-D864-4E98-91FB-7709F70D42FE}">
      <dgm:prSet/>
      <dgm:spPr/>
      <dgm:t>
        <a:bodyPr/>
        <a:lstStyle/>
        <a:p>
          <a:endParaRPr lang="es-CL"/>
        </a:p>
      </dgm:t>
    </dgm:pt>
    <dgm:pt modelId="{06745A27-E1DE-4EE5-BC3C-7FE139709C21}">
      <dgm:prSet phldrT="[Texto]" custT="1"/>
      <dgm:spPr/>
      <dgm:t>
        <a:bodyPr/>
        <a:lstStyle/>
        <a:p>
          <a:r>
            <a:rPr lang="es-CL" sz="1200" dirty="0" smtClean="0">
              <a:latin typeface="+mj-lt"/>
            </a:rPr>
            <a:t>Reconocer etapas de desarrollo profesional</a:t>
          </a:r>
          <a:endParaRPr lang="es-CL" sz="1200" dirty="0">
            <a:latin typeface="+mj-lt"/>
          </a:endParaRPr>
        </a:p>
      </dgm:t>
    </dgm:pt>
    <dgm:pt modelId="{05F550B8-FC25-4FCF-8616-639F82F9F78D}" type="parTrans" cxnId="{8CB49E21-054C-4DD2-95BF-EB0E1FC54F24}">
      <dgm:prSet/>
      <dgm:spPr/>
      <dgm:t>
        <a:bodyPr/>
        <a:lstStyle/>
        <a:p>
          <a:endParaRPr lang="es-CL"/>
        </a:p>
      </dgm:t>
    </dgm:pt>
    <dgm:pt modelId="{A3054D8F-E2FB-4332-821D-8D7EFA73F5DE}" type="sibTrans" cxnId="{8CB49E21-054C-4DD2-95BF-EB0E1FC54F24}">
      <dgm:prSet/>
      <dgm:spPr/>
      <dgm:t>
        <a:bodyPr/>
        <a:lstStyle/>
        <a:p>
          <a:endParaRPr lang="es-CL"/>
        </a:p>
      </dgm:t>
    </dgm:pt>
    <dgm:pt modelId="{A6C6CC9A-0920-493B-A15D-CEADD0E6FDD5}">
      <dgm:prSet phldrT="[Texto]" custT="1"/>
      <dgm:spPr/>
      <dgm:t>
        <a:bodyPr/>
        <a:lstStyle/>
        <a:p>
          <a:r>
            <a:rPr lang="es-CL" sz="1300" dirty="0" smtClean="0">
              <a:latin typeface="+mj-lt"/>
            </a:rPr>
            <a:t>Asegurar impactos en enseñanza y aprendizajes</a:t>
          </a:r>
          <a:endParaRPr lang="es-CL" sz="1300" dirty="0">
            <a:latin typeface="+mj-lt"/>
          </a:endParaRPr>
        </a:p>
      </dgm:t>
    </dgm:pt>
    <dgm:pt modelId="{19390934-160C-4137-A3E1-9DD603710FD0}" type="parTrans" cxnId="{FD6C6BD3-45CB-47B2-8C59-AC20E095B816}">
      <dgm:prSet/>
      <dgm:spPr/>
      <dgm:t>
        <a:bodyPr/>
        <a:lstStyle/>
        <a:p>
          <a:endParaRPr lang="es-CL"/>
        </a:p>
      </dgm:t>
    </dgm:pt>
    <dgm:pt modelId="{2FD21B6A-2209-48A4-ADEB-78EF149DDCB0}" type="sibTrans" cxnId="{FD6C6BD3-45CB-47B2-8C59-AC20E095B816}">
      <dgm:prSet/>
      <dgm:spPr/>
      <dgm:t>
        <a:bodyPr/>
        <a:lstStyle/>
        <a:p>
          <a:endParaRPr lang="es-CL"/>
        </a:p>
      </dgm:t>
    </dgm:pt>
    <dgm:pt modelId="{A627EE48-2922-43BD-AC76-3C2C544589EF}">
      <dgm:prSet phldrT="[Texto]" custT="1"/>
      <dgm:spPr/>
      <dgm:t>
        <a:bodyPr/>
        <a:lstStyle/>
        <a:p>
          <a:r>
            <a:rPr lang="es-CL" sz="1300" dirty="0" smtClean="0">
              <a:latin typeface="+mj-lt"/>
            </a:rPr>
            <a:t>Regulación de la oferta</a:t>
          </a:r>
          <a:endParaRPr lang="es-CL" sz="1300" dirty="0">
            <a:latin typeface="+mj-lt"/>
          </a:endParaRPr>
        </a:p>
      </dgm:t>
    </dgm:pt>
    <dgm:pt modelId="{3111C811-66E4-40E0-9E9B-3CB1A7D6ACB5}" type="parTrans" cxnId="{923D2AF7-9ADF-4384-B927-758BC92841D0}">
      <dgm:prSet/>
      <dgm:spPr/>
      <dgm:t>
        <a:bodyPr/>
        <a:lstStyle/>
        <a:p>
          <a:endParaRPr lang="es-CL"/>
        </a:p>
      </dgm:t>
    </dgm:pt>
    <dgm:pt modelId="{B123F194-7507-4A8C-A436-4F5141C9F057}" type="sibTrans" cxnId="{923D2AF7-9ADF-4384-B927-758BC92841D0}">
      <dgm:prSet/>
      <dgm:spPr/>
      <dgm:t>
        <a:bodyPr/>
        <a:lstStyle/>
        <a:p>
          <a:endParaRPr lang="es-CL"/>
        </a:p>
      </dgm:t>
    </dgm:pt>
    <dgm:pt modelId="{DF765122-093F-475F-ADCC-8805D490ACBE}">
      <dgm:prSet phldrT="[Texto]" custT="1"/>
      <dgm:spPr/>
      <dgm:t>
        <a:bodyPr/>
        <a:lstStyle/>
        <a:p>
          <a:r>
            <a:rPr lang="es-CL" sz="1300" dirty="0" smtClean="0">
              <a:latin typeface="+mj-lt"/>
            </a:rPr>
            <a:t>Aprendizaje colaborativo</a:t>
          </a:r>
          <a:endParaRPr lang="es-CL" sz="1300" dirty="0">
            <a:latin typeface="+mj-lt"/>
          </a:endParaRPr>
        </a:p>
      </dgm:t>
    </dgm:pt>
    <dgm:pt modelId="{55F9B7BE-5D01-40F6-8AC6-40571EFA5FAC}" type="parTrans" cxnId="{C36F9BE6-CFEA-4612-B8D1-B2AFA5BD4C3F}">
      <dgm:prSet/>
      <dgm:spPr/>
      <dgm:t>
        <a:bodyPr/>
        <a:lstStyle/>
        <a:p>
          <a:endParaRPr lang="es-CL"/>
        </a:p>
      </dgm:t>
    </dgm:pt>
    <dgm:pt modelId="{7F0B0B36-2F5C-4E31-94EB-613C664D8F9B}" type="sibTrans" cxnId="{C36F9BE6-CFEA-4612-B8D1-B2AFA5BD4C3F}">
      <dgm:prSet/>
      <dgm:spPr/>
      <dgm:t>
        <a:bodyPr/>
        <a:lstStyle/>
        <a:p>
          <a:endParaRPr lang="es-CL"/>
        </a:p>
      </dgm:t>
    </dgm:pt>
    <dgm:pt modelId="{C8DA563B-F93E-491D-952D-D961D1B8BA3F}">
      <dgm:prSet phldrT="[Texto]" custT="1"/>
      <dgm:spPr/>
      <dgm:t>
        <a:bodyPr/>
        <a:lstStyle/>
        <a:p>
          <a:r>
            <a:rPr lang="es-CL" sz="1200" dirty="0" smtClean="0">
              <a:latin typeface="+mj-lt"/>
            </a:rPr>
            <a:t>Estructurar Carrera en base a desempeño y desarrollo profesional</a:t>
          </a:r>
          <a:endParaRPr lang="es-CL" sz="1200" dirty="0">
            <a:latin typeface="+mj-lt"/>
          </a:endParaRPr>
        </a:p>
      </dgm:t>
    </dgm:pt>
    <dgm:pt modelId="{B2066B9B-7902-44B9-A2EB-E6CE5ACC4858}" type="parTrans" cxnId="{5D6AE7F5-589B-44FD-8F2D-3AFCC6ED23DB}">
      <dgm:prSet/>
      <dgm:spPr/>
      <dgm:t>
        <a:bodyPr/>
        <a:lstStyle/>
        <a:p>
          <a:endParaRPr lang="es-CL"/>
        </a:p>
      </dgm:t>
    </dgm:pt>
    <dgm:pt modelId="{6EA250AC-E418-4FBD-8236-9FCF4EA54205}" type="sibTrans" cxnId="{5D6AE7F5-589B-44FD-8F2D-3AFCC6ED23DB}">
      <dgm:prSet/>
      <dgm:spPr/>
      <dgm:t>
        <a:bodyPr/>
        <a:lstStyle/>
        <a:p>
          <a:endParaRPr lang="es-CL"/>
        </a:p>
      </dgm:t>
    </dgm:pt>
    <dgm:pt modelId="{5EED768E-A3EB-4919-8F53-7AF24C37196F}">
      <dgm:prSet phldrT="[Texto]" custT="1"/>
      <dgm:spPr/>
      <dgm:t>
        <a:bodyPr/>
        <a:lstStyle/>
        <a:p>
          <a:r>
            <a:rPr lang="es-CL" sz="1200" dirty="0" smtClean="0">
              <a:latin typeface="+mj-lt"/>
            </a:rPr>
            <a:t>Sistemas consensuados de evaluación docente</a:t>
          </a:r>
          <a:endParaRPr lang="es-CL" sz="1200" dirty="0">
            <a:latin typeface="+mj-lt"/>
          </a:endParaRPr>
        </a:p>
      </dgm:t>
    </dgm:pt>
    <dgm:pt modelId="{635EFF0B-F328-47F8-B711-CB7C45B283EC}" type="parTrans" cxnId="{C367BDC6-DFBD-444E-AB21-7C5D3ED7DC40}">
      <dgm:prSet/>
      <dgm:spPr/>
      <dgm:t>
        <a:bodyPr/>
        <a:lstStyle/>
        <a:p>
          <a:endParaRPr lang="es-CL"/>
        </a:p>
      </dgm:t>
    </dgm:pt>
    <dgm:pt modelId="{C5E0EE06-D811-49B9-B822-97D1CFF77C3E}" type="sibTrans" cxnId="{C367BDC6-DFBD-444E-AB21-7C5D3ED7DC40}">
      <dgm:prSet/>
      <dgm:spPr/>
      <dgm:t>
        <a:bodyPr/>
        <a:lstStyle/>
        <a:p>
          <a:endParaRPr lang="es-CL"/>
        </a:p>
      </dgm:t>
    </dgm:pt>
    <dgm:pt modelId="{7A547CD2-3FA3-4302-A559-30E52DC9E219}">
      <dgm:prSet phldrT="[Texto]" custT="1"/>
      <dgm:spPr/>
      <dgm:t>
        <a:bodyPr/>
        <a:lstStyle/>
        <a:p>
          <a:r>
            <a:rPr lang="es-CL" sz="1100" dirty="0" smtClean="0">
              <a:latin typeface="+mj-lt"/>
            </a:rPr>
            <a:t>Mecanismos transparentes</a:t>
          </a:r>
          <a:r>
            <a:rPr lang="es-CL" sz="1200" dirty="0" smtClean="0">
              <a:latin typeface="+mj-lt"/>
            </a:rPr>
            <a:t> de acceso a cargos</a:t>
          </a:r>
          <a:endParaRPr lang="es-CL" sz="1200" dirty="0">
            <a:latin typeface="+mj-lt"/>
          </a:endParaRPr>
        </a:p>
      </dgm:t>
    </dgm:pt>
    <dgm:pt modelId="{3D3AC984-1127-428D-A50E-6CA0D65BB916}" type="parTrans" cxnId="{4642E4D4-8FCB-424F-AAFE-5C827E98B6CC}">
      <dgm:prSet/>
      <dgm:spPr/>
      <dgm:t>
        <a:bodyPr/>
        <a:lstStyle/>
        <a:p>
          <a:endParaRPr lang="es-CL"/>
        </a:p>
      </dgm:t>
    </dgm:pt>
    <dgm:pt modelId="{E4107097-5F87-4213-B828-633ED034D953}" type="sibTrans" cxnId="{4642E4D4-8FCB-424F-AAFE-5C827E98B6CC}">
      <dgm:prSet/>
      <dgm:spPr/>
      <dgm:t>
        <a:bodyPr/>
        <a:lstStyle/>
        <a:p>
          <a:endParaRPr lang="es-CL"/>
        </a:p>
      </dgm:t>
    </dgm:pt>
    <dgm:pt modelId="{8C08CF01-FEE1-4AFE-80B6-BA52C487C02E}" type="pres">
      <dgm:prSet presAssocID="{96A9CB47-B021-4342-8EDE-C77C13CEB90A}" presName="cycleMatrixDiagram" presStyleCnt="0">
        <dgm:presLayoutVars>
          <dgm:chMax val="1"/>
          <dgm:dir/>
          <dgm:animLvl val="lvl"/>
          <dgm:resizeHandles val="exact"/>
        </dgm:presLayoutVars>
      </dgm:prSet>
      <dgm:spPr/>
      <dgm:t>
        <a:bodyPr/>
        <a:lstStyle/>
        <a:p>
          <a:endParaRPr lang="es-CL"/>
        </a:p>
      </dgm:t>
    </dgm:pt>
    <dgm:pt modelId="{6535CF73-C1C9-4DBC-B388-7554A9910974}" type="pres">
      <dgm:prSet presAssocID="{96A9CB47-B021-4342-8EDE-C77C13CEB90A}" presName="children" presStyleCnt="0"/>
      <dgm:spPr/>
    </dgm:pt>
    <dgm:pt modelId="{6DD5549B-4150-478A-B914-C646BEA8447B}" type="pres">
      <dgm:prSet presAssocID="{96A9CB47-B021-4342-8EDE-C77C13CEB90A}" presName="child1group" presStyleCnt="0"/>
      <dgm:spPr/>
    </dgm:pt>
    <dgm:pt modelId="{E4B4C02A-52C8-4821-8B89-E1E818F070CF}" type="pres">
      <dgm:prSet presAssocID="{96A9CB47-B021-4342-8EDE-C77C13CEB90A}" presName="child1" presStyleLbl="bgAcc1" presStyleIdx="0" presStyleCnt="4"/>
      <dgm:spPr/>
      <dgm:t>
        <a:bodyPr/>
        <a:lstStyle/>
        <a:p>
          <a:endParaRPr lang="es-CL"/>
        </a:p>
      </dgm:t>
    </dgm:pt>
    <dgm:pt modelId="{84FBB909-9345-4760-BD25-D67B2207F5C7}" type="pres">
      <dgm:prSet presAssocID="{96A9CB47-B021-4342-8EDE-C77C13CEB90A}" presName="child1Text" presStyleLbl="bgAcc1" presStyleIdx="0" presStyleCnt="4">
        <dgm:presLayoutVars>
          <dgm:bulletEnabled val="1"/>
        </dgm:presLayoutVars>
      </dgm:prSet>
      <dgm:spPr/>
      <dgm:t>
        <a:bodyPr/>
        <a:lstStyle/>
        <a:p>
          <a:endParaRPr lang="es-CL"/>
        </a:p>
      </dgm:t>
    </dgm:pt>
    <dgm:pt modelId="{8DC36F1D-3A7D-4D3B-BF56-349C37D33CCD}" type="pres">
      <dgm:prSet presAssocID="{96A9CB47-B021-4342-8EDE-C77C13CEB90A}" presName="child2group" presStyleCnt="0"/>
      <dgm:spPr/>
    </dgm:pt>
    <dgm:pt modelId="{50961992-1B21-4A15-8244-786A0A0BD728}" type="pres">
      <dgm:prSet presAssocID="{96A9CB47-B021-4342-8EDE-C77C13CEB90A}" presName="child2" presStyleLbl="bgAcc1" presStyleIdx="1" presStyleCnt="4" custScaleX="102417"/>
      <dgm:spPr/>
      <dgm:t>
        <a:bodyPr/>
        <a:lstStyle/>
        <a:p>
          <a:endParaRPr lang="es-CL"/>
        </a:p>
      </dgm:t>
    </dgm:pt>
    <dgm:pt modelId="{1F354BF5-497A-446A-921C-2F548621164E}" type="pres">
      <dgm:prSet presAssocID="{96A9CB47-B021-4342-8EDE-C77C13CEB90A}" presName="child2Text" presStyleLbl="bgAcc1" presStyleIdx="1" presStyleCnt="4">
        <dgm:presLayoutVars>
          <dgm:bulletEnabled val="1"/>
        </dgm:presLayoutVars>
      </dgm:prSet>
      <dgm:spPr/>
      <dgm:t>
        <a:bodyPr/>
        <a:lstStyle/>
        <a:p>
          <a:endParaRPr lang="es-CL"/>
        </a:p>
      </dgm:t>
    </dgm:pt>
    <dgm:pt modelId="{2259CD4D-F9BB-4480-8F36-03A47731DC87}" type="pres">
      <dgm:prSet presAssocID="{96A9CB47-B021-4342-8EDE-C77C13CEB90A}" presName="child3group" presStyleCnt="0"/>
      <dgm:spPr/>
    </dgm:pt>
    <dgm:pt modelId="{D1BC4E40-6F58-4918-93DD-7121E6789725}" type="pres">
      <dgm:prSet presAssocID="{96A9CB47-B021-4342-8EDE-C77C13CEB90A}" presName="child3" presStyleLbl="bgAcc1" presStyleIdx="2" presStyleCnt="4" custScaleX="89231" custScaleY="102184"/>
      <dgm:spPr/>
      <dgm:t>
        <a:bodyPr/>
        <a:lstStyle/>
        <a:p>
          <a:endParaRPr lang="es-CL"/>
        </a:p>
      </dgm:t>
    </dgm:pt>
    <dgm:pt modelId="{B4328864-385C-4C1D-A957-CFD2DB0A969D}" type="pres">
      <dgm:prSet presAssocID="{96A9CB47-B021-4342-8EDE-C77C13CEB90A}" presName="child3Text" presStyleLbl="bgAcc1" presStyleIdx="2" presStyleCnt="4">
        <dgm:presLayoutVars>
          <dgm:bulletEnabled val="1"/>
        </dgm:presLayoutVars>
      </dgm:prSet>
      <dgm:spPr/>
      <dgm:t>
        <a:bodyPr/>
        <a:lstStyle/>
        <a:p>
          <a:endParaRPr lang="es-CL"/>
        </a:p>
      </dgm:t>
    </dgm:pt>
    <dgm:pt modelId="{12EAB466-EFDD-4360-87AF-0CD11F0B4E74}" type="pres">
      <dgm:prSet presAssocID="{96A9CB47-B021-4342-8EDE-C77C13CEB90A}" presName="child4group" presStyleCnt="0"/>
      <dgm:spPr/>
    </dgm:pt>
    <dgm:pt modelId="{ACFD5903-8899-455B-B466-728AB9EEF642}" type="pres">
      <dgm:prSet presAssocID="{96A9CB47-B021-4342-8EDE-C77C13CEB90A}" presName="child4" presStyleLbl="bgAcc1" presStyleIdx="3" presStyleCnt="4" custScaleX="99022" custScaleY="154485"/>
      <dgm:spPr/>
      <dgm:t>
        <a:bodyPr/>
        <a:lstStyle/>
        <a:p>
          <a:endParaRPr lang="es-CL"/>
        </a:p>
      </dgm:t>
    </dgm:pt>
    <dgm:pt modelId="{4B3DCD60-C220-4816-B0C3-BA04829F473C}" type="pres">
      <dgm:prSet presAssocID="{96A9CB47-B021-4342-8EDE-C77C13CEB90A}" presName="child4Text" presStyleLbl="bgAcc1" presStyleIdx="3" presStyleCnt="4">
        <dgm:presLayoutVars>
          <dgm:bulletEnabled val="1"/>
        </dgm:presLayoutVars>
      </dgm:prSet>
      <dgm:spPr/>
      <dgm:t>
        <a:bodyPr/>
        <a:lstStyle/>
        <a:p>
          <a:endParaRPr lang="es-CL"/>
        </a:p>
      </dgm:t>
    </dgm:pt>
    <dgm:pt modelId="{C3DD9B8D-F12C-4727-BD5C-8DD1F2DE6A4F}" type="pres">
      <dgm:prSet presAssocID="{96A9CB47-B021-4342-8EDE-C77C13CEB90A}" presName="childPlaceholder" presStyleCnt="0"/>
      <dgm:spPr/>
    </dgm:pt>
    <dgm:pt modelId="{B1515F8F-AD7D-4FAB-8E45-E0C693A1F3C7}" type="pres">
      <dgm:prSet presAssocID="{96A9CB47-B021-4342-8EDE-C77C13CEB90A}" presName="circle" presStyleCnt="0"/>
      <dgm:spPr/>
    </dgm:pt>
    <dgm:pt modelId="{C3D105B6-730F-41FE-A90E-3CB981CA77AE}" type="pres">
      <dgm:prSet presAssocID="{96A9CB47-B021-4342-8EDE-C77C13CEB90A}" presName="quadrant1" presStyleLbl="node1" presStyleIdx="0" presStyleCnt="4" custScaleX="77092" custScaleY="80566">
        <dgm:presLayoutVars>
          <dgm:chMax val="1"/>
          <dgm:bulletEnabled val="1"/>
        </dgm:presLayoutVars>
      </dgm:prSet>
      <dgm:spPr/>
      <dgm:t>
        <a:bodyPr/>
        <a:lstStyle/>
        <a:p>
          <a:endParaRPr lang="es-CL"/>
        </a:p>
      </dgm:t>
    </dgm:pt>
    <dgm:pt modelId="{BFE0C08D-A859-4476-A0BC-A33DBC5E9D7F}" type="pres">
      <dgm:prSet presAssocID="{96A9CB47-B021-4342-8EDE-C77C13CEB90A}" presName="quadrant2" presStyleLbl="node1" presStyleIdx="1" presStyleCnt="4" custScaleX="80219" custScaleY="80566">
        <dgm:presLayoutVars>
          <dgm:chMax val="1"/>
          <dgm:bulletEnabled val="1"/>
        </dgm:presLayoutVars>
      </dgm:prSet>
      <dgm:spPr/>
      <dgm:t>
        <a:bodyPr/>
        <a:lstStyle/>
        <a:p>
          <a:endParaRPr lang="es-CL"/>
        </a:p>
      </dgm:t>
    </dgm:pt>
    <dgm:pt modelId="{1AFA4A17-A1E1-4B8B-B015-E32780DAD673}" type="pres">
      <dgm:prSet presAssocID="{96A9CB47-B021-4342-8EDE-C77C13CEB90A}" presName="quadrant3" presStyleLbl="node1" presStyleIdx="2" presStyleCnt="4" custScaleX="80219" custScaleY="89171">
        <dgm:presLayoutVars>
          <dgm:chMax val="1"/>
          <dgm:bulletEnabled val="1"/>
        </dgm:presLayoutVars>
      </dgm:prSet>
      <dgm:spPr/>
      <dgm:t>
        <a:bodyPr/>
        <a:lstStyle/>
        <a:p>
          <a:endParaRPr lang="es-CL"/>
        </a:p>
      </dgm:t>
    </dgm:pt>
    <dgm:pt modelId="{01E2665A-0F19-4E57-A936-FF8799091EC9}" type="pres">
      <dgm:prSet presAssocID="{96A9CB47-B021-4342-8EDE-C77C13CEB90A}" presName="quadrant4" presStyleLbl="node1" presStyleIdx="3" presStyleCnt="4" custScaleX="70879" custScaleY="89171">
        <dgm:presLayoutVars>
          <dgm:chMax val="1"/>
          <dgm:bulletEnabled val="1"/>
        </dgm:presLayoutVars>
      </dgm:prSet>
      <dgm:spPr/>
      <dgm:t>
        <a:bodyPr/>
        <a:lstStyle/>
        <a:p>
          <a:endParaRPr lang="es-CL"/>
        </a:p>
      </dgm:t>
    </dgm:pt>
    <dgm:pt modelId="{7354FCBB-0D80-44E3-A774-B42DACB448A1}" type="pres">
      <dgm:prSet presAssocID="{96A9CB47-B021-4342-8EDE-C77C13CEB90A}" presName="quadrantPlaceholder" presStyleCnt="0"/>
      <dgm:spPr/>
    </dgm:pt>
    <dgm:pt modelId="{C9ABA818-B0EC-4D68-A51B-1C4B1B56D0A5}" type="pres">
      <dgm:prSet presAssocID="{96A9CB47-B021-4342-8EDE-C77C13CEB90A}" presName="center1" presStyleLbl="fgShp" presStyleIdx="0" presStyleCnt="2"/>
      <dgm:spPr/>
    </dgm:pt>
    <dgm:pt modelId="{F3071F60-F70C-4142-A702-607037D9E9E2}" type="pres">
      <dgm:prSet presAssocID="{96A9CB47-B021-4342-8EDE-C77C13CEB90A}" presName="center2" presStyleLbl="fgShp" presStyleIdx="1" presStyleCnt="2"/>
      <dgm:spPr/>
    </dgm:pt>
  </dgm:ptLst>
  <dgm:cxnLst>
    <dgm:cxn modelId="{FD6C6BD3-45CB-47B2-8C59-AC20E095B816}" srcId="{58AA9D63-53C7-4351-B1F5-3AF7ADC406D8}" destId="{A6C6CC9A-0920-493B-A15D-CEADD0E6FDD5}" srcOrd="1" destOrd="0" parTransId="{19390934-160C-4137-A3E1-9DD603710FD0}" sibTransId="{2FD21B6A-2209-48A4-ADEB-78EF149DDCB0}"/>
    <dgm:cxn modelId="{3D7526E6-70EA-42CB-8348-58008A7DA0CF}" type="presOf" srcId="{C8DA563B-F93E-491D-952D-D961D1B8BA3F}" destId="{4B3DCD60-C220-4816-B0C3-BA04829F473C}" srcOrd="1" destOrd="1" presId="urn:microsoft.com/office/officeart/2005/8/layout/cycle4#1"/>
    <dgm:cxn modelId="{4642E4D4-8FCB-424F-AAFE-5C827E98B6CC}" srcId="{18C0146F-296A-41E9-9CFA-FA4D74588A25}" destId="{7A547CD2-3FA3-4302-A559-30E52DC9E219}" srcOrd="3" destOrd="0" parTransId="{3D3AC984-1127-428D-A50E-6CA0D65BB916}" sibTransId="{E4107097-5F87-4213-B828-633ED034D953}"/>
    <dgm:cxn modelId="{FD45DE49-9DD7-46BC-AA11-C847D8A0ED31}" srcId="{F1B3CFE9-9C7C-4FF3-AFE1-ACA262B15871}" destId="{31D127A6-E0EE-4CFA-ABE6-357AF59D4476}" srcOrd="0" destOrd="0" parTransId="{00521E44-F16D-4771-83D1-7C736F63594B}" sibTransId="{9D0D3AFA-482A-45D4-A43F-D3D781855920}"/>
    <dgm:cxn modelId="{C36F9BE6-CFEA-4612-B8D1-B2AFA5BD4C3F}" srcId="{58AA9D63-53C7-4351-B1F5-3AF7ADC406D8}" destId="{DF765122-093F-475F-ADCC-8805D490ACBE}" srcOrd="3" destOrd="0" parTransId="{55F9B7BE-5D01-40F6-8AC6-40571EFA5FAC}" sibTransId="{7F0B0B36-2F5C-4E31-94EB-613C664D8F9B}"/>
    <dgm:cxn modelId="{8CB49E21-054C-4DD2-95BF-EB0E1FC54F24}" srcId="{18C0146F-296A-41E9-9CFA-FA4D74588A25}" destId="{06745A27-E1DE-4EE5-BC3C-7FE139709C21}" srcOrd="0" destOrd="0" parTransId="{05F550B8-FC25-4FCF-8616-639F82F9F78D}" sibTransId="{A3054D8F-E2FB-4332-821D-8D7EFA73F5DE}"/>
    <dgm:cxn modelId="{9CCC14D2-FC2B-488B-806E-CE5BFBCB25E9}" type="presOf" srcId="{58AA9D63-53C7-4351-B1F5-3AF7ADC406D8}" destId="{BFE0C08D-A859-4476-A0BC-A33DBC5E9D7F}" srcOrd="0" destOrd="0" presId="urn:microsoft.com/office/officeart/2005/8/layout/cycle4#1"/>
    <dgm:cxn modelId="{C00A04B4-0B73-4A8D-8506-865F96217725}" type="presOf" srcId="{88C37275-89F1-4412-B1CE-05C67F9014DD}" destId="{C3D105B6-730F-41FE-A90E-3CB981CA77AE}" srcOrd="0" destOrd="0" presId="urn:microsoft.com/office/officeart/2005/8/layout/cycle4#1"/>
    <dgm:cxn modelId="{04EC3B59-E39D-486B-B998-7C184FB38BEF}" type="presOf" srcId="{DF765122-093F-475F-ADCC-8805D490ACBE}" destId="{1F354BF5-497A-446A-921C-2F548621164E}" srcOrd="1" destOrd="3" presId="urn:microsoft.com/office/officeart/2005/8/layout/cycle4#1"/>
    <dgm:cxn modelId="{BE1C4621-6168-4D03-8963-5C6052D34C7F}" type="presOf" srcId="{A627EE48-2922-43BD-AC76-3C2C544589EF}" destId="{1F354BF5-497A-446A-921C-2F548621164E}" srcOrd="1" destOrd="2" presId="urn:microsoft.com/office/officeart/2005/8/layout/cycle4#1"/>
    <dgm:cxn modelId="{217FEC49-40EE-4F5B-B791-CE0C2662235C}" type="presOf" srcId="{06745A27-E1DE-4EE5-BC3C-7FE139709C21}" destId="{4B3DCD60-C220-4816-B0C3-BA04829F473C}" srcOrd="1" destOrd="0" presId="urn:microsoft.com/office/officeart/2005/8/layout/cycle4#1"/>
    <dgm:cxn modelId="{098D653F-A005-426F-8E1C-3A8C4BA54891}" srcId="{96A9CB47-B021-4342-8EDE-C77C13CEB90A}" destId="{58AA9D63-53C7-4351-B1F5-3AF7ADC406D8}" srcOrd="1" destOrd="0" parTransId="{E10C56FC-E8D6-4114-8330-AD3753173BF6}" sibTransId="{4E94CF1A-5802-4DEF-8029-D0B5A2316495}"/>
    <dgm:cxn modelId="{39B91BBB-D922-40AB-AC23-DBC8C1F42616}" type="presOf" srcId="{C7F6D8C9-6AE0-483D-9462-0DF3496A6E87}" destId="{1F354BF5-497A-446A-921C-2F548621164E}" srcOrd="1" destOrd="0" presId="urn:microsoft.com/office/officeart/2005/8/layout/cycle4#1"/>
    <dgm:cxn modelId="{743A9CC2-1CCB-4926-82A8-31A3B847A7E4}" type="presOf" srcId="{A6C6CC9A-0920-493B-A15D-CEADD0E6FDD5}" destId="{50961992-1B21-4A15-8244-786A0A0BD728}" srcOrd="0" destOrd="1" presId="urn:microsoft.com/office/officeart/2005/8/layout/cycle4#1"/>
    <dgm:cxn modelId="{1BE019C6-9242-4861-978E-2CC146B1F358}" type="presOf" srcId="{31D127A6-E0EE-4CFA-ABE6-357AF59D4476}" destId="{B4328864-385C-4C1D-A957-CFD2DB0A969D}" srcOrd="1" destOrd="0" presId="urn:microsoft.com/office/officeart/2005/8/layout/cycle4#1"/>
    <dgm:cxn modelId="{83FF11AA-A043-45FA-9279-9C252FA479D3}" type="presOf" srcId="{5EED768E-A3EB-4919-8F53-7AF24C37196F}" destId="{ACFD5903-8899-455B-B466-728AB9EEF642}" srcOrd="0" destOrd="2" presId="urn:microsoft.com/office/officeart/2005/8/layout/cycle4#1"/>
    <dgm:cxn modelId="{DBBFCAE2-E30B-4BBB-8EC9-230D5592077E}" type="presOf" srcId="{F1B3CFE9-9C7C-4FF3-AFE1-ACA262B15871}" destId="{1AFA4A17-A1E1-4B8B-B015-E32780DAD673}" srcOrd="0" destOrd="0" presId="urn:microsoft.com/office/officeart/2005/8/layout/cycle4#1"/>
    <dgm:cxn modelId="{AA7DBCB1-E4F1-4EA4-A283-26AD75216465}" srcId="{96A9CB47-B021-4342-8EDE-C77C13CEB90A}" destId="{88C37275-89F1-4412-B1CE-05C67F9014DD}" srcOrd="0" destOrd="0" parTransId="{9B5F8259-3E82-4854-84AA-7144DDD7B1D5}" sibTransId="{4C78EDBA-2A92-4CE7-8170-0ED0BD7888C2}"/>
    <dgm:cxn modelId="{E010DB9D-D864-4E98-91FB-7709F70D42FE}" srcId="{96A9CB47-B021-4342-8EDE-C77C13CEB90A}" destId="{18C0146F-296A-41E9-9CFA-FA4D74588A25}" srcOrd="3" destOrd="0" parTransId="{7E36EF15-A912-4A22-960E-729EBF98AFC6}" sibTransId="{1989ED0E-7952-44A3-A27B-F447AA86EEF9}"/>
    <dgm:cxn modelId="{5AEDBAA8-F545-471C-BFEA-FAC45B54A69C}" type="presOf" srcId="{5EED768E-A3EB-4919-8F53-7AF24C37196F}" destId="{4B3DCD60-C220-4816-B0C3-BA04829F473C}" srcOrd="1" destOrd="2" presId="urn:microsoft.com/office/officeart/2005/8/layout/cycle4#1"/>
    <dgm:cxn modelId="{5B1C6BA0-57A4-4412-8A4D-E45B8A1A9A65}" type="presOf" srcId="{7A547CD2-3FA3-4302-A559-30E52DC9E219}" destId="{4B3DCD60-C220-4816-B0C3-BA04829F473C}" srcOrd="1" destOrd="3" presId="urn:microsoft.com/office/officeart/2005/8/layout/cycle4#1"/>
    <dgm:cxn modelId="{33D24F9D-DF9C-46B0-8828-16A8869E5DC8}" type="presOf" srcId="{7A547CD2-3FA3-4302-A559-30E52DC9E219}" destId="{ACFD5903-8899-455B-B466-728AB9EEF642}" srcOrd="0" destOrd="3" presId="urn:microsoft.com/office/officeart/2005/8/layout/cycle4#1"/>
    <dgm:cxn modelId="{7B24BC7B-37D3-429B-BDFB-BC389693B5AF}" type="presOf" srcId="{74A35FF1-82F2-48DE-A694-CEACC38770AB}" destId="{84FBB909-9345-4760-BD25-D67B2207F5C7}" srcOrd="1" destOrd="0" presId="urn:microsoft.com/office/officeart/2005/8/layout/cycle4#1"/>
    <dgm:cxn modelId="{63A6E168-3247-4DCA-A741-D033FCC76137}" srcId="{88C37275-89F1-4412-B1CE-05C67F9014DD}" destId="{74A35FF1-82F2-48DE-A694-CEACC38770AB}" srcOrd="0" destOrd="0" parTransId="{3F51750A-5D6A-48A7-B89E-D682FF2AD652}" sibTransId="{2F369BEC-FDF1-4164-983D-FD376059834A}"/>
    <dgm:cxn modelId="{BBA3315E-B154-4918-84E0-89C4144BA94D}" type="presOf" srcId="{31D127A6-E0EE-4CFA-ABE6-357AF59D4476}" destId="{D1BC4E40-6F58-4918-93DD-7121E6789725}" srcOrd="0" destOrd="0" presId="urn:microsoft.com/office/officeart/2005/8/layout/cycle4#1"/>
    <dgm:cxn modelId="{D4C951D0-5FE0-434B-BBA1-E9F5F830E968}" type="presOf" srcId="{A6C6CC9A-0920-493B-A15D-CEADD0E6FDD5}" destId="{1F354BF5-497A-446A-921C-2F548621164E}" srcOrd="1" destOrd="1" presId="urn:microsoft.com/office/officeart/2005/8/layout/cycle4#1"/>
    <dgm:cxn modelId="{8EAC048F-5D30-4FB0-97D6-6F086873F47E}" srcId="{96A9CB47-B021-4342-8EDE-C77C13CEB90A}" destId="{F1B3CFE9-9C7C-4FF3-AFE1-ACA262B15871}" srcOrd="2" destOrd="0" parTransId="{B0292BB1-308F-4FAD-9002-49AABC0FA319}" sibTransId="{479D4BE2-C5F3-479A-AFFC-95EF154305FE}"/>
    <dgm:cxn modelId="{8A4582EE-5858-4823-8169-A9CBCF092B8E}" type="presOf" srcId="{18C0146F-296A-41E9-9CFA-FA4D74588A25}" destId="{01E2665A-0F19-4E57-A936-FF8799091EC9}" srcOrd="0" destOrd="0" presId="urn:microsoft.com/office/officeart/2005/8/layout/cycle4#1"/>
    <dgm:cxn modelId="{19A39F51-E3E4-4936-9138-450D7B96977E}" type="presOf" srcId="{DF765122-093F-475F-ADCC-8805D490ACBE}" destId="{50961992-1B21-4A15-8244-786A0A0BD728}" srcOrd="0" destOrd="3" presId="urn:microsoft.com/office/officeart/2005/8/layout/cycle4#1"/>
    <dgm:cxn modelId="{923D2AF7-9ADF-4384-B927-758BC92841D0}" srcId="{58AA9D63-53C7-4351-B1F5-3AF7ADC406D8}" destId="{A627EE48-2922-43BD-AC76-3C2C544589EF}" srcOrd="2" destOrd="0" parTransId="{3111C811-66E4-40E0-9E9B-3CB1A7D6ACB5}" sibTransId="{B123F194-7507-4A8C-A436-4F5141C9F057}"/>
    <dgm:cxn modelId="{C2546836-CB14-4CA8-8871-B4B86A9DDD84}" type="presOf" srcId="{A627EE48-2922-43BD-AC76-3C2C544589EF}" destId="{50961992-1B21-4A15-8244-786A0A0BD728}" srcOrd="0" destOrd="2" presId="urn:microsoft.com/office/officeart/2005/8/layout/cycle4#1"/>
    <dgm:cxn modelId="{5D6AE7F5-589B-44FD-8F2D-3AFCC6ED23DB}" srcId="{18C0146F-296A-41E9-9CFA-FA4D74588A25}" destId="{C8DA563B-F93E-491D-952D-D961D1B8BA3F}" srcOrd="1" destOrd="0" parTransId="{B2066B9B-7902-44B9-A2EB-E6CE5ACC4858}" sibTransId="{6EA250AC-E418-4FBD-8236-9FCF4EA54205}"/>
    <dgm:cxn modelId="{CB815CCC-267F-4045-AB29-0864C0B1F83A}" type="presOf" srcId="{96A9CB47-B021-4342-8EDE-C77C13CEB90A}" destId="{8C08CF01-FEE1-4AFE-80B6-BA52C487C02E}" srcOrd="0" destOrd="0" presId="urn:microsoft.com/office/officeart/2005/8/layout/cycle4#1"/>
    <dgm:cxn modelId="{140D5FAF-E408-4A34-BC14-57EF30DB5E31}" type="presOf" srcId="{06745A27-E1DE-4EE5-BC3C-7FE139709C21}" destId="{ACFD5903-8899-455B-B466-728AB9EEF642}" srcOrd="0" destOrd="0" presId="urn:microsoft.com/office/officeart/2005/8/layout/cycle4#1"/>
    <dgm:cxn modelId="{C367BDC6-DFBD-444E-AB21-7C5D3ED7DC40}" srcId="{18C0146F-296A-41E9-9CFA-FA4D74588A25}" destId="{5EED768E-A3EB-4919-8F53-7AF24C37196F}" srcOrd="2" destOrd="0" parTransId="{635EFF0B-F328-47F8-B711-CB7C45B283EC}" sibTransId="{C5E0EE06-D811-49B9-B822-97D1CFF77C3E}"/>
    <dgm:cxn modelId="{1189A24F-0474-4E29-87DF-2C395A69ABA9}" type="presOf" srcId="{C8DA563B-F93E-491D-952D-D961D1B8BA3F}" destId="{ACFD5903-8899-455B-B466-728AB9EEF642}" srcOrd="0" destOrd="1" presId="urn:microsoft.com/office/officeart/2005/8/layout/cycle4#1"/>
    <dgm:cxn modelId="{D3DC8B09-4361-4CE5-92F3-9312891EE7A0}" type="presOf" srcId="{C7F6D8C9-6AE0-483D-9462-0DF3496A6E87}" destId="{50961992-1B21-4A15-8244-786A0A0BD728}" srcOrd="0" destOrd="0" presId="urn:microsoft.com/office/officeart/2005/8/layout/cycle4#1"/>
    <dgm:cxn modelId="{2EBDF590-2B27-44CE-9AA7-27602F18DA6C}" srcId="{58AA9D63-53C7-4351-B1F5-3AF7ADC406D8}" destId="{C7F6D8C9-6AE0-483D-9462-0DF3496A6E87}" srcOrd="0" destOrd="0" parTransId="{24E57775-BB5A-439B-A15A-E3B4D2E430DB}" sibTransId="{BCEE9F0A-78EA-4F3A-B7DF-F52E1FCCBD9E}"/>
    <dgm:cxn modelId="{DFC4F50B-E7F0-44DC-90BE-C9292A9CB190}" type="presOf" srcId="{74A35FF1-82F2-48DE-A694-CEACC38770AB}" destId="{E4B4C02A-52C8-4821-8B89-E1E818F070CF}" srcOrd="0" destOrd="0" presId="urn:microsoft.com/office/officeart/2005/8/layout/cycle4#1"/>
    <dgm:cxn modelId="{72F60DDA-3C26-446F-9E98-320853E07190}" type="presParOf" srcId="{8C08CF01-FEE1-4AFE-80B6-BA52C487C02E}" destId="{6535CF73-C1C9-4DBC-B388-7554A9910974}" srcOrd="0" destOrd="0" presId="urn:microsoft.com/office/officeart/2005/8/layout/cycle4#1"/>
    <dgm:cxn modelId="{BF12982F-4858-49F2-9320-9ECE78F4AC7B}" type="presParOf" srcId="{6535CF73-C1C9-4DBC-B388-7554A9910974}" destId="{6DD5549B-4150-478A-B914-C646BEA8447B}" srcOrd="0" destOrd="0" presId="urn:microsoft.com/office/officeart/2005/8/layout/cycle4#1"/>
    <dgm:cxn modelId="{22DB50E0-D75E-4F57-B64D-03A78BE9C763}" type="presParOf" srcId="{6DD5549B-4150-478A-B914-C646BEA8447B}" destId="{E4B4C02A-52C8-4821-8B89-E1E818F070CF}" srcOrd="0" destOrd="0" presId="urn:microsoft.com/office/officeart/2005/8/layout/cycle4#1"/>
    <dgm:cxn modelId="{B89E305D-6B18-4556-9F2D-02AAD97A1731}" type="presParOf" srcId="{6DD5549B-4150-478A-B914-C646BEA8447B}" destId="{84FBB909-9345-4760-BD25-D67B2207F5C7}" srcOrd="1" destOrd="0" presId="urn:microsoft.com/office/officeart/2005/8/layout/cycle4#1"/>
    <dgm:cxn modelId="{C1CDB6DB-291F-459A-B3B4-CD11EC6D3076}" type="presParOf" srcId="{6535CF73-C1C9-4DBC-B388-7554A9910974}" destId="{8DC36F1D-3A7D-4D3B-BF56-349C37D33CCD}" srcOrd="1" destOrd="0" presId="urn:microsoft.com/office/officeart/2005/8/layout/cycle4#1"/>
    <dgm:cxn modelId="{A8AACCE4-780F-4633-B4E7-737997A0BBE9}" type="presParOf" srcId="{8DC36F1D-3A7D-4D3B-BF56-349C37D33CCD}" destId="{50961992-1B21-4A15-8244-786A0A0BD728}" srcOrd="0" destOrd="0" presId="urn:microsoft.com/office/officeart/2005/8/layout/cycle4#1"/>
    <dgm:cxn modelId="{5CC57A92-57C3-415B-B1FA-DABEA8640EA0}" type="presParOf" srcId="{8DC36F1D-3A7D-4D3B-BF56-349C37D33CCD}" destId="{1F354BF5-497A-446A-921C-2F548621164E}" srcOrd="1" destOrd="0" presId="urn:microsoft.com/office/officeart/2005/8/layout/cycle4#1"/>
    <dgm:cxn modelId="{2035E1EC-CA79-43AD-B8DF-9039C980E4BA}" type="presParOf" srcId="{6535CF73-C1C9-4DBC-B388-7554A9910974}" destId="{2259CD4D-F9BB-4480-8F36-03A47731DC87}" srcOrd="2" destOrd="0" presId="urn:microsoft.com/office/officeart/2005/8/layout/cycle4#1"/>
    <dgm:cxn modelId="{6279A714-41B0-4E24-A7AE-121B02CB9A3E}" type="presParOf" srcId="{2259CD4D-F9BB-4480-8F36-03A47731DC87}" destId="{D1BC4E40-6F58-4918-93DD-7121E6789725}" srcOrd="0" destOrd="0" presId="urn:microsoft.com/office/officeart/2005/8/layout/cycle4#1"/>
    <dgm:cxn modelId="{BD0E95D4-9CB7-4470-9FCC-A74F3F6860E4}" type="presParOf" srcId="{2259CD4D-F9BB-4480-8F36-03A47731DC87}" destId="{B4328864-385C-4C1D-A957-CFD2DB0A969D}" srcOrd="1" destOrd="0" presId="urn:microsoft.com/office/officeart/2005/8/layout/cycle4#1"/>
    <dgm:cxn modelId="{AEF27319-6751-47AE-B0CE-03F4580A074B}" type="presParOf" srcId="{6535CF73-C1C9-4DBC-B388-7554A9910974}" destId="{12EAB466-EFDD-4360-87AF-0CD11F0B4E74}" srcOrd="3" destOrd="0" presId="urn:microsoft.com/office/officeart/2005/8/layout/cycle4#1"/>
    <dgm:cxn modelId="{45E5E657-7ADF-4B79-9E89-BCC1ACB02604}" type="presParOf" srcId="{12EAB466-EFDD-4360-87AF-0CD11F0B4E74}" destId="{ACFD5903-8899-455B-B466-728AB9EEF642}" srcOrd="0" destOrd="0" presId="urn:microsoft.com/office/officeart/2005/8/layout/cycle4#1"/>
    <dgm:cxn modelId="{13A268A7-9172-453C-8CAB-B54BE8110E62}" type="presParOf" srcId="{12EAB466-EFDD-4360-87AF-0CD11F0B4E74}" destId="{4B3DCD60-C220-4816-B0C3-BA04829F473C}" srcOrd="1" destOrd="0" presId="urn:microsoft.com/office/officeart/2005/8/layout/cycle4#1"/>
    <dgm:cxn modelId="{4083FF44-C8F1-4210-9C39-EC3E69CAF207}" type="presParOf" srcId="{6535CF73-C1C9-4DBC-B388-7554A9910974}" destId="{C3DD9B8D-F12C-4727-BD5C-8DD1F2DE6A4F}" srcOrd="4" destOrd="0" presId="urn:microsoft.com/office/officeart/2005/8/layout/cycle4#1"/>
    <dgm:cxn modelId="{F1FE3E49-9AF8-4A39-AF1A-4A58A146D6BC}" type="presParOf" srcId="{8C08CF01-FEE1-4AFE-80B6-BA52C487C02E}" destId="{B1515F8F-AD7D-4FAB-8E45-E0C693A1F3C7}" srcOrd="1" destOrd="0" presId="urn:microsoft.com/office/officeart/2005/8/layout/cycle4#1"/>
    <dgm:cxn modelId="{7785B2CE-02BD-42D0-A2A2-D6E6638714D4}" type="presParOf" srcId="{B1515F8F-AD7D-4FAB-8E45-E0C693A1F3C7}" destId="{C3D105B6-730F-41FE-A90E-3CB981CA77AE}" srcOrd="0" destOrd="0" presId="urn:microsoft.com/office/officeart/2005/8/layout/cycle4#1"/>
    <dgm:cxn modelId="{99BF3472-B2F1-473F-84A1-4DE0238EE598}" type="presParOf" srcId="{B1515F8F-AD7D-4FAB-8E45-E0C693A1F3C7}" destId="{BFE0C08D-A859-4476-A0BC-A33DBC5E9D7F}" srcOrd="1" destOrd="0" presId="urn:microsoft.com/office/officeart/2005/8/layout/cycle4#1"/>
    <dgm:cxn modelId="{44CEDC25-0693-450F-A714-86926809DDB4}" type="presParOf" srcId="{B1515F8F-AD7D-4FAB-8E45-E0C693A1F3C7}" destId="{1AFA4A17-A1E1-4B8B-B015-E32780DAD673}" srcOrd="2" destOrd="0" presId="urn:microsoft.com/office/officeart/2005/8/layout/cycle4#1"/>
    <dgm:cxn modelId="{34030123-6795-41B1-B561-FC881D682D03}" type="presParOf" srcId="{B1515F8F-AD7D-4FAB-8E45-E0C693A1F3C7}" destId="{01E2665A-0F19-4E57-A936-FF8799091EC9}" srcOrd="3" destOrd="0" presId="urn:microsoft.com/office/officeart/2005/8/layout/cycle4#1"/>
    <dgm:cxn modelId="{F54FF76C-2688-4582-9321-1E12FFBEDF4C}" type="presParOf" srcId="{B1515F8F-AD7D-4FAB-8E45-E0C693A1F3C7}" destId="{7354FCBB-0D80-44E3-A774-B42DACB448A1}" srcOrd="4" destOrd="0" presId="urn:microsoft.com/office/officeart/2005/8/layout/cycle4#1"/>
    <dgm:cxn modelId="{1D37BB4D-BE8F-4E52-A4A3-E23CD000CE9B}" type="presParOf" srcId="{8C08CF01-FEE1-4AFE-80B6-BA52C487C02E}" destId="{C9ABA818-B0EC-4D68-A51B-1C4B1B56D0A5}" srcOrd="2" destOrd="0" presId="urn:microsoft.com/office/officeart/2005/8/layout/cycle4#1"/>
    <dgm:cxn modelId="{C55C01B3-190B-4A12-B16E-9BCC4DE5BCC0}" type="presParOf" srcId="{8C08CF01-FEE1-4AFE-80B6-BA52C487C02E}" destId="{F3071F60-F70C-4142-A702-607037D9E9E2}"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2986C64-C669-4769-BB27-EE6F97B8BC85}" type="datetimeFigureOut">
              <a:rPr lang="es-ES"/>
              <a:pPr>
                <a:defRPr/>
              </a:pPr>
              <a:t>04/02/2014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4EDBCD0-76AD-481D-8D25-F3FD32EF8387}" type="slidenum">
              <a:rPr lang="es-ES"/>
              <a:pPr>
                <a:defRPr/>
              </a:pPr>
              <a:t>‹nº›</a:t>
            </a:fld>
            <a:endParaRPr lang="es-ES"/>
          </a:p>
        </p:txBody>
      </p:sp>
    </p:spTree>
    <p:extLst>
      <p:ext uri="{BB962C8B-B14F-4D97-AF65-F5344CB8AC3E}">
        <p14:creationId xmlns:p14="http://schemas.microsoft.com/office/powerpoint/2010/main" val="3434047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360363" indent="-360363" eaLnBrk="1" fontAlgn="auto" hangingPunct="1">
              <a:spcBef>
                <a:spcPts val="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Las TNM en preprimaria aumentaron entre 2000 y 2010 de 55,5% a 66%</a:t>
            </a:r>
          </a:p>
          <a:p>
            <a:pPr marL="360363" indent="-360363" eaLnBrk="1" fontAlgn="auto" hangingPunct="1">
              <a:spcBef>
                <a:spcPts val="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80% de los programas son privados: escasa regulación</a:t>
            </a:r>
          </a:p>
          <a:p>
            <a:pPr marL="360363" indent="-360363" eaLnBrk="1" fontAlgn="auto" hangingPunct="1">
              <a:spcBef>
                <a:spcPts val="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Niños del 20% más rico se matriculan en mayor proporción que aquellos del 20% más pobre</a:t>
            </a:r>
          </a:p>
          <a:p>
            <a:pPr marL="360363" indent="-360363" eaLnBrk="1" fontAlgn="auto" hangingPunct="1">
              <a:spcBef>
                <a:spcPts val="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Los niños de zonas urbanas se matriculan en mayor proporción que los de zonas rurales</a:t>
            </a:r>
          </a:p>
          <a:p>
            <a:pPr eaLnBrk="1" fontAlgn="auto" hangingPunct="1">
              <a:spcBef>
                <a:spcPts val="0"/>
              </a:spcBef>
              <a:spcAft>
                <a:spcPts val="0"/>
              </a:spcAft>
              <a:defRPr/>
            </a:pPr>
            <a:endParaRPr lang="es-ES" dirty="0" smtClean="0"/>
          </a:p>
        </p:txBody>
      </p:sp>
      <p:sp>
        <p:nvSpPr>
          <p:cNvPr id="163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1CFF44-4DA9-4C1D-B7C8-1F880323AD63}" type="slidenum">
              <a:rPr lang="es-ES" smtClean="0"/>
              <a:pPr/>
              <a:t>4</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solidFill>
                  <a:srgbClr val="002060"/>
                </a:solidFill>
              </a:rPr>
              <a:t>Es imprescindible contar con </a:t>
            </a:r>
            <a:r>
              <a:rPr lang="es-MX" b="1" smtClean="0">
                <a:solidFill>
                  <a:srgbClr val="002060"/>
                </a:solidFill>
              </a:rPr>
              <a:t>firmes políticas nacionales que asignen alta prioridad al mejoramiento del aprendizaje y la enseñanza </a:t>
            </a:r>
            <a:r>
              <a:rPr lang="es-MX" smtClean="0">
                <a:solidFill>
                  <a:srgbClr val="002060"/>
                </a:solidFill>
              </a:rPr>
              <a:t>para lograr que todos los niños y niñas que van a la escuela adquieran las competencias y los conocimientos que se supone deben obtener</a:t>
            </a:r>
            <a:endParaRPr lang="es-CL" smtClean="0">
              <a:solidFill>
                <a:srgbClr val="002060"/>
              </a:solidFill>
            </a:endParaRPr>
          </a:p>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A24E4-23C8-4B5A-9BE4-7E1250A00A57}" type="slidenum">
              <a:rPr lang="es-ES" smtClean="0"/>
              <a:pPr/>
              <a:t>15</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ES" dirty="0" smtClean="0"/>
              <a:t>Solo el 18% de los países cumplían el 2011 con este objetivo</a:t>
            </a:r>
          </a:p>
          <a:p>
            <a:pPr eaLnBrk="1" fontAlgn="auto" hangingPunct="1">
              <a:spcBef>
                <a:spcPts val="0"/>
              </a:spcBef>
              <a:spcAft>
                <a:spcPts val="0"/>
              </a:spcAft>
              <a:defRPr/>
            </a:pPr>
            <a:r>
              <a:rPr lang="es-MX" dirty="0" smtClean="0">
                <a:solidFill>
                  <a:srgbClr val="002060"/>
                </a:solidFill>
              </a:rPr>
              <a:t>Países de la Región que han aumentado significativamente (al menos cinco puntos porcentuales) el gasto en educación como proporción del gasto público entre 1999 y 2011, son Nicaragua, Bolivia, Brasil, Ecuador y Panamá. Los gobiernos especialmente de los países más pobres, deben ampliar su base impositiva y consagrar una quinta parte de su presupuesto a la educación.</a:t>
            </a:r>
          </a:p>
          <a:p>
            <a:pPr eaLnBrk="1" fontAlgn="auto" hangingPunct="1">
              <a:spcBef>
                <a:spcPts val="0"/>
              </a:spcBef>
              <a:spcAft>
                <a:spcPts val="0"/>
              </a:spcAft>
              <a:defRPr/>
            </a:pPr>
            <a:endParaRPr lang="es-MX" dirty="0" smtClean="0">
              <a:solidFill>
                <a:srgbClr val="002060"/>
              </a:solidFill>
            </a:endParaRPr>
          </a:p>
          <a:p>
            <a:pPr eaLnBrk="1" fontAlgn="auto" hangingPunct="1">
              <a:spcBef>
                <a:spcPts val="0"/>
              </a:spcBef>
              <a:spcAft>
                <a:spcPts val="0"/>
              </a:spcAft>
              <a:defRPr/>
            </a:pPr>
            <a:r>
              <a:rPr lang="es-MX" dirty="0" smtClean="0">
                <a:solidFill>
                  <a:srgbClr val="002060"/>
                </a:solidFill>
              </a:rPr>
              <a:t>El aumento del volumen de los ingresos tributarios en el Brasil ayuda a explicar el hecho de que este país gaste diez veces más que la India por niño que concurre a la escuela primaria. Las reformas para recaudar más recursos públicos y destinarlos a la educación tiene precedentes en la Región: Ecuador renegoció contratos con las compañías petroleras, amplió su base impositiva y asignó alta prioridad a la educación, triplicando su gasto en el sector entre 2003 y 2010. En Brasil, el ingreso a través de impuestos equivale el </a:t>
            </a:r>
            <a:r>
              <a:rPr lang="es-MX" b="1" dirty="0" smtClean="0">
                <a:solidFill>
                  <a:srgbClr val="002060"/>
                </a:solidFill>
              </a:rPr>
              <a:t>24% del PIB</a:t>
            </a:r>
            <a:r>
              <a:rPr lang="es-MX" dirty="0" smtClean="0">
                <a:solidFill>
                  <a:srgbClr val="002060"/>
                </a:solidFill>
              </a:rPr>
              <a:t>, y el gasto por persona en educación alcanzó a los </a:t>
            </a:r>
            <a:r>
              <a:rPr lang="es-MX" b="1" dirty="0" smtClean="0">
                <a:solidFill>
                  <a:srgbClr val="002060"/>
                </a:solidFill>
              </a:rPr>
              <a:t>US $ 4,952</a:t>
            </a:r>
            <a:r>
              <a:rPr lang="es-MX" dirty="0" smtClean="0">
                <a:solidFill>
                  <a:srgbClr val="002060"/>
                </a:solidFill>
              </a:rPr>
              <a:t>, uno de los más altos del mundo.  </a:t>
            </a:r>
            <a:r>
              <a:rPr lang="es-MX" b="1" dirty="0" smtClean="0">
                <a:solidFill>
                  <a:srgbClr val="002060"/>
                </a:solidFill>
              </a:rPr>
              <a:t>En 2011, Brasil gastó el 18% de su presupuesto nacional en educación</a:t>
            </a:r>
            <a:r>
              <a:rPr lang="es-MX" dirty="0" smtClean="0">
                <a:solidFill>
                  <a:srgbClr val="002060"/>
                </a:solidFill>
              </a:rPr>
              <a:t>. Esto demuestra la alta prioridad que el país le otorga a la educación</a:t>
            </a:r>
          </a:p>
          <a:p>
            <a:pPr eaLnBrk="1" fontAlgn="auto" hangingPunct="1">
              <a:spcBef>
                <a:spcPts val="0"/>
              </a:spcBef>
              <a:spcAft>
                <a:spcPts val="0"/>
              </a:spcAft>
              <a:defRPr/>
            </a:pPr>
            <a:endParaRPr lang="es-MX" dirty="0" smtClean="0">
              <a:solidFill>
                <a:srgbClr val="002060"/>
              </a:solidFill>
            </a:endParaRPr>
          </a:p>
          <a:p>
            <a:pPr eaLnBrk="1" fontAlgn="auto" hangingPunct="1">
              <a:spcBef>
                <a:spcPts val="0"/>
              </a:spcBef>
              <a:spcAft>
                <a:spcPts val="0"/>
              </a:spcAft>
              <a:defRPr/>
            </a:pPr>
            <a:r>
              <a:rPr lang="es-MX" dirty="0" smtClean="0">
                <a:solidFill>
                  <a:srgbClr val="002060"/>
                </a:solidFill>
              </a:rPr>
              <a:t>Para dar un giro a favor de los marginados, muchos gobiernos han adoptado mecanismos de financiación que permiten asignar más recursos a zonas del país o a grupos de escuelas que necesitan mayor apoyo para remediar las carencias y desigualdades educacionales.</a:t>
            </a:r>
          </a:p>
          <a:p>
            <a:pPr eaLnBrk="1" fontAlgn="auto" hangingPunct="1">
              <a:spcBef>
                <a:spcPts val="0"/>
              </a:spcBef>
              <a:spcAft>
                <a:spcPts val="0"/>
              </a:spcAft>
              <a:defRPr/>
            </a:pPr>
            <a:endParaRPr lang="es-MX" dirty="0" smtClean="0">
              <a:solidFill>
                <a:srgbClr val="002060"/>
              </a:solidFill>
            </a:endParaRPr>
          </a:p>
          <a:p>
            <a:pPr eaLnBrk="1" fontAlgn="auto" hangingPunct="1">
              <a:spcBef>
                <a:spcPts val="0"/>
              </a:spcBef>
              <a:spcAft>
                <a:spcPts val="0"/>
              </a:spcAft>
              <a:defRPr/>
            </a:pPr>
            <a:r>
              <a:rPr lang="es-MX" dirty="0" smtClean="0">
                <a:solidFill>
                  <a:srgbClr val="002060"/>
                </a:solidFill>
              </a:rPr>
              <a:t>El Brasil, por ejemplo, </a:t>
            </a:r>
            <a:r>
              <a:rPr lang="es-MX" b="1" dirty="0" smtClean="0">
                <a:solidFill>
                  <a:srgbClr val="002060"/>
                </a:solidFill>
              </a:rPr>
              <a:t>garantiza  un determinado nivel mínimo de gasto por alumno</a:t>
            </a:r>
            <a:r>
              <a:rPr lang="es-MX" dirty="0" smtClean="0">
                <a:solidFill>
                  <a:srgbClr val="002060"/>
                </a:solidFill>
              </a:rPr>
              <a:t>, otorgando prioridad a las escuelas de las zonas rurales, con fuerte presencia indígena, lo cual ha impactado en la matrícula y aprendizajes de esas poblaciones; lograr una mayor equidad interregional en el gasto en educación ha estado en el corazón de las reformas brasileñas desde mediados de los 1990s</a:t>
            </a:r>
            <a:endParaRPr lang="es-CL" dirty="0" smtClean="0">
              <a:solidFill>
                <a:srgbClr val="002060"/>
              </a:solidFill>
            </a:endParaRPr>
          </a:p>
          <a:p>
            <a:pPr eaLnBrk="1" fontAlgn="auto" hangingPunct="1">
              <a:spcBef>
                <a:spcPts val="0"/>
              </a:spcBef>
              <a:spcAft>
                <a:spcPts val="0"/>
              </a:spcAft>
              <a:defRPr/>
            </a:pPr>
            <a:endParaRPr lang="es-CL" dirty="0" smtClean="0">
              <a:solidFill>
                <a:srgbClr val="002060"/>
              </a:solidFill>
            </a:endParaRPr>
          </a:p>
          <a:p>
            <a:pPr eaLnBrk="1" fontAlgn="auto" hangingPunct="1">
              <a:spcBef>
                <a:spcPts val="0"/>
              </a:spcBef>
              <a:spcAft>
                <a:spcPts val="0"/>
              </a:spcAft>
              <a:defRPr/>
            </a:pPr>
            <a:endParaRPr lang="es-ES" dirty="0"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F171FC-FA81-4A10-A328-5BA258B2A2DE}" type="slidenum">
              <a:rPr lang="es-ES" smtClean="0"/>
              <a:pPr/>
              <a:t>16</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179388" indent="-179388" eaLnBrk="1" fontAlgn="auto" hangingPunct="1">
              <a:spcBef>
                <a:spcPts val="1200"/>
              </a:spcBef>
              <a:spcAft>
                <a:spcPts val="0"/>
              </a:spcAft>
              <a:buClr>
                <a:srgbClr val="C00000"/>
              </a:buClr>
              <a:buFont typeface="Arial" pitchFamily="34" charset="0"/>
              <a:buChar char="•"/>
              <a:defRPr/>
            </a:pPr>
            <a:r>
              <a:rPr lang="es-MX" dirty="0" smtClean="0">
                <a:latin typeface="Microsoft Sans Serif" pitchFamily="34" charset="0"/>
                <a:cs typeface="Microsoft Sans Serif" pitchFamily="34" charset="0"/>
              </a:rPr>
              <a:t>El número de niños y niñas fuera de la escuela se redujo a solo 24% en la región.</a:t>
            </a:r>
          </a:p>
          <a:p>
            <a:pPr marL="179388" indent="-179388" eaLnBrk="1" fontAlgn="auto" hangingPunct="1">
              <a:spcBef>
                <a:spcPts val="120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20% de los niños y jóvenes engrosan las filas del trabajo infantil</a:t>
            </a:r>
          </a:p>
          <a:p>
            <a:pPr eaLnBrk="1" fontAlgn="auto" hangingPunct="1">
              <a:spcBef>
                <a:spcPts val="0"/>
              </a:spcBef>
              <a:spcAft>
                <a:spcPts val="0"/>
              </a:spcAft>
              <a:defRPr/>
            </a:pPr>
            <a:endParaRPr lang="es-ES" dirty="0" smtClean="0">
              <a:latin typeface="Microsoft Sans Serif" pitchFamily="34" charset="0"/>
              <a:cs typeface="Microsoft Sans Serif" pitchFamily="34" charset="0"/>
            </a:endParaRPr>
          </a:p>
          <a:p>
            <a:pPr eaLnBrk="1" fontAlgn="auto" hangingPunct="1">
              <a:spcBef>
                <a:spcPts val="0"/>
              </a:spcBef>
              <a:spcAft>
                <a:spcPts val="0"/>
              </a:spcAft>
              <a:defRPr/>
            </a:pPr>
            <a:r>
              <a:rPr lang="es-ES" dirty="0" smtClean="0">
                <a:latin typeface="Microsoft Sans Serif" pitchFamily="34" charset="0"/>
                <a:cs typeface="Microsoft Sans Serif" pitchFamily="34" charset="0"/>
              </a:rPr>
              <a:t>La mayoría de los países de la región ha logrado este objetivo o se estima que lo hará; Varios países están aún lejos de cumplirlo.</a:t>
            </a:r>
          </a:p>
          <a:p>
            <a:pPr eaLnBrk="1" fontAlgn="auto" hangingPunct="1">
              <a:spcBef>
                <a:spcPts val="0"/>
              </a:spcBef>
              <a:spcAft>
                <a:spcPts val="0"/>
              </a:spcAft>
              <a:defRPr/>
            </a:pPr>
            <a:r>
              <a:rPr lang="es-ES" dirty="0" smtClean="0">
                <a:latin typeface="Microsoft Sans Serif" pitchFamily="34" charset="0"/>
                <a:cs typeface="Microsoft Sans Serif" pitchFamily="34" charset="0"/>
              </a:rPr>
              <a:t>•	Los niños deberían experimentar procesos fluidos de escolarización en la enseñanza primaria; sin embargo, una proporción importante de ellos son retenidos por un segundo año en el mismo grado al estimarse que no han logrado el desempeño mínimo para ser promovidos. Aunque existen opiniones divergentes acerca de la conveniencia de mantener la </a:t>
            </a:r>
            <a:r>
              <a:rPr lang="es-ES" dirty="0" err="1" smtClean="0">
                <a:latin typeface="Microsoft Sans Serif" pitchFamily="34" charset="0"/>
                <a:cs typeface="Microsoft Sans Serif" pitchFamily="34" charset="0"/>
              </a:rPr>
              <a:t>repitencia</a:t>
            </a:r>
            <a:r>
              <a:rPr lang="es-ES" dirty="0" smtClean="0">
                <a:latin typeface="Microsoft Sans Serif" pitchFamily="34" charset="0"/>
                <a:cs typeface="Microsoft Sans Serif" pitchFamily="34" charset="0"/>
              </a:rPr>
              <a:t> como un dispositivo de refuerzo pedagógico y control de calidad, hay consenso en que un objetivo deseable es que ella sea reducida al mínimo.</a:t>
            </a:r>
          </a:p>
          <a:p>
            <a:pPr eaLnBrk="1" fontAlgn="auto" hangingPunct="1">
              <a:spcBef>
                <a:spcPts val="0"/>
              </a:spcBef>
              <a:spcAft>
                <a:spcPts val="0"/>
              </a:spcAft>
              <a:defRPr/>
            </a:pPr>
            <a:endParaRPr lang="es-ES" dirty="0" smtClean="0">
              <a:latin typeface="Microsoft Sans Serif" pitchFamily="34" charset="0"/>
              <a:cs typeface="Microsoft Sans Serif" pitchFamily="34" charset="0"/>
            </a:endParaRPr>
          </a:p>
          <a:p>
            <a:pPr eaLnBrk="1" fontAlgn="auto" hangingPunct="1">
              <a:spcBef>
                <a:spcPts val="0"/>
              </a:spcBef>
              <a:spcAft>
                <a:spcPts val="0"/>
              </a:spcAft>
              <a:defRPr/>
            </a:pPr>
            <a:r>
              <a:rPr lang="es-ES" dirty="0" smtClean="0">
                <a:latin typeface="Microsoft Sans Serif" pitchFamily="34" charset="0"/>
                <a:cs typeface="Microsoft Sans Serif" pitchFamily="34" charset="0"/>
              </a:rPr>
              <a:t>•	La deserción escolar (que sólo se refiere a un año en particular, lo que no implica un abandono definitivo del sistema escolar) compromete severamente la posibilidad de completar el ciclo educativo de enseñanza primaria. En la región en los últimos  años la tasa de deserción promedio de los países es de 8%, siendo en Panamá  en el años 2012 de un 4%. </a:t>
            </a:r>
          </a:p>
          <a:p>
            <a:pPr eaLnBrk="1" fontAlgn="auto" hangingPunct="1">
              <a:spcBef>
                <a:spcPts val="0"/>
              </a:spcBef>
              <a:spcAft>
                <a:spcPts val="0"/>
              </a:spcAft>
              <a:defRPr/>
            </a:pPr>
            <a:endParaRPr lang="es-ES" dirty="0" smtClean="0">
              <a:latin typeface="Microsoft Sans Serif" pitchFamily="34" charset="0"/>
              <a:cs typeface="Microsoft Sans Serif" pitchFamily="34" charset="0"/>
            </a:endParaRPr>
          </a:p>
          <a:p>
            <a:pPr eaLnBrk="1" fontAlgn="auto" hangingPunct="1">
              <a:spcBef>
                <a:spcPts val="0"/>
              </a:spcBef>
              <a:spcAft>
                <a:spcPts val="0"/>
              </a:spcAft>
              <a:defRPr/>
            </a:pPr>
            <a:endParaRPr lang="es-MX" dirty="0" smtClean="0">
              <a:latin typeface="Microsoft Sans Serif" pitchFamily="34" charset="0"/>
              <a:cs typeface="Microsoft Sans Serif" pitchFamily="34" charset="0"/>
            </a:endParaRPr>
          </a:p>
          <a:p>
            <a:pPr eaLnBrk="1" fontAlgn="auto" hangingPunct="1">
              <a:spcBef>
                <a:spcPts val="0"/>
              </a:spcBef>
              <a:spcAft>
                <a:spcPts val="0"/>
              </a:spcAft>
              <a:defRPr/>
            </a:pPr>
            <a:endParaRPr lang="es-ES" dirty="0" smtClean="0"/>
          </a:p>
          <a:p>
            <a:pPr eaLnBrk="1" fontAlgn="auto" hangingPunct="1">
              <a:spcBef>
                <a:spcPts val="0"/>
              </a:spcBef>
              <a:spcAft>
                <a:spcPts val="0"/>
              </a:spcAft>
              <a:defRPr/>
            </a:pPr>
            <a:endParaRPr lang="es-ES" dirty="0" smtClean="0"/>
          </a:p>
        </p:txBody>
      </p:sp>
      <p:sp>
        <p:nvSpPr>
          <p:cNvPr id="174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DBD539-BB27-4465-BC3B-C673CC725E7D}" type="slidenum">
              <a:rPr lang="es-ES" smtClean="0"/>
              <a:pPr/>
              <a:t>5</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eaLnBrk="1" fontAlgn="auto" hangingPunct="1">
              <a:spcBef>
                <a:spcPts val="0"/>
              </a:spcBef>
              <a:spcAft>
                <a:spcPts val="0"/>
              </a:spcAft>
              <a:defRPr/>
            </a:pPr>
            <a:r>
              <a:rPr lang="es-MX" b="1" dirty="0" smtClean="0">
                <a:solidFill>
                  <a:srgbClr val="002060"/>
                </a:solidFill>
              </a:rPr>
              <a:t>El modo más eficaz de adquirir competencias básicas es el paso por el primer ciclo de la enseñanza secundaria.</a:t>
            </a:r>
          </a:p>
          <a:p>
            <a:pPr eaLnBrk="1" fontAlgn="auto" hangingPunct="1">
              <a:spcBef>
                <a:spcPts val="0"/>
              </a:spcBef>
              <a:spcAft>
                <a:spcPts val="0"/>
              </a:spcAft>
              <a:defRPr/>
            </a:pPr>
            <a:r>
              <a:rPr lang="es-MX" dirty="0" smtClean="0">
                <a:solidFill>
                  <a:srgbClr val="002060"/>
                </a:solidFill>
              </a:rPr>
              <a:t>La tasa bruta de matrícula en el segundo período aumentó en la región desde un 62% a un 77%, comparado con un avance desde 45% a 59% en el mundo</a:t>
            </a:r>
          </a:p>
          <a:p>
            <a:pPr marL="263525" indent="-263525" eaLnBrk="1" fontAlgn="auto" hangingPunct="1">
              <a:spcBef>
                <a:spcPts val="1200"/>
              </a:spcBef>
              <a:spcAft>
                <a:spcPts val="0"/>
              </a:spcAft>
              <a:buClr>
                <a:srgbClr val="C00000"/>
              </a:buClr>
              <a:buFont typeface="Arial" pitchFamily="34" charset="0"/>
              <a:buChar char="•"/>
              <a:defRPr/>
            </a:pPr>
            <a:r>
              <a:rPr lang="es-ES" dirty="0" smtClean="0">
                <a:latin typeface="Microsoft Sans Serif" pitchFamily="34" charset="0"/>
                <a:cs typeface="Microsoft Sans Serif" pitchFamily="34" charset="0"/>
              </a:rPr>
              <a:t>se insertan al mercado laboral (– entre los cuales destacan las mujeres jóvenes dedicadas a quehaceres del hogar – quienes enfrentarán perspectivas difíciles respecto a una posible futura inserción laboral y sobre sus opciones de vida en general, explica el documento. </a:t>
            </a:r>
          </a:p>
          <a:p>
            <a:pPr marL="263525" indent="-263525" eaLnBrk="1" fontAlgn="auto" hangingPunct="1">
              <a:spcBef>
                <a:spcPts val="1200"/>
              </a:spcBef>
              <a:spcAft>
                <a:spcPts val="0"/>
              </a:spcAft>
              <a:buClr>
                <a:srgbClr val="C00000"/>
              </a:buClr>
              <a:buFont typeface="Arial" pitchFamily="34" charset="0"/>
              <a:buChar char="•"/>
              <a:defRPr/>
            </a:pPr>
            <a:r>
              <a:rPr lang="es-MX" dirty="0" smtClean="0">
                <a:solidFill>
                  <a:srgbClr val="002060"/>
                </a:solidFill>
              </a:rPr>
              <a:t>Sin embargo, se puede destacar que la mayoría de los países de América Central realizaron avances significativos en esta área y Ecuador se encuentra entre los países que realizaron mayores avances en el mundo.</a:t>
            </a:r>
            <a:endParaRPr lang="es-CL" dirty="0" smtClean="0">
              <a:solidFill>
                <a:srgbClr val="002060"/>
              </a:solidFill>
            </a:endParaRPr>
          </a:p>
          <a:p>
            <a:pPr marL="263525" indent="-263525" eaLnBrk="1" fontAlgn="auto" hangingPunct="1">
              <a:spcBef>
                <a:spcPts val="1200"/>
              </a:spcBef>
              <a:spcAft>
                <a:spcPts val="0"/>
              </a:spcAft>
              <a:buClr>
                <a:srgbClr val="C00000"/>
              </a:buClr>
              <a:buFont typeface="Arial" pitchFamily="34" charset="0"/>
              <a:buChar char="•"/>
              <a:defRPr/>
            </a:pPr>
            <a:endParaRPr lang="es-ES" dirty="0" smtClean="0">
              <a:latin typeface="Microsoft Sans Serif" pitchFamily="34" charset="0"/>
              <a:cs typeface="Microsoft Sans Serif" pitchFamily="34" charset="0"/>
            </a:endParaRPr>
          </a:p>
        </p:txBody>
      </p:sp>
      <p:sp>
        <p:nvSpPr>
          <p:cNvPr id="184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8A6A2-4C79-48D1-9770-AF4E4AE73100}" type="slidenum">
              <a:rPr lang="es-ES" smtClean="0"/>
              <a:pPr/>
              <a:t>6</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eaLnBrk="1" fontAlgn="auto" hangingPunct="1">
              <a:spcBef>
                <a:spcPts val="0"/>
              </a:spcBef>
              <a:spcAft>
                <a:spcPts val="0"/>
              </a:spcAft>
              <a:defRPr/>
            </a:pPr>
            <a:r>
              <a:rPr lang="es-AR" dirty="0" smtClean="0"/>
              <a:t>En 2010, 36 millones de adultos de 15 años y más eran declarados como analfabetos. Esto representa el 9% de la población de 15 años y más de ALC.</a:t>
            </a:r>
            <a:r>
              <a:rPr lang="es-ES" dirty="0" smtClean="0"/>
              <a:t> </a:t>
            </a:r>
          </a:p>
          <a:p>
            <a:pPr eaLnBrk="1" fontAlgn="auto" hangingPunct="1">
              <a:spcBef>
                <a:spcPts val="0"/>
              </a:spcBef>
              <a:spcAft>
                <a:spcPts val="0"/>
              </a:spcAft>
              <a:defRPr/>
            </a:pPr>
            <a:r>
              <a:rPr lang="es-ES" dirty="0" smtClean="0"/>
              <a:t>La educación de adultos (EA) es vista como una herramienta clave para reducir las desigualdades sociales dentro de la región más desigual del planeta, ofreciendo programas de segunda oportunidad no solo a los adultos sino también a los jóvenes, promoviendo así el aprendizaje a lo largo de la vida y la equidad en la sociedad. </a:t>
            </a:r>
          </a:p>
          <a:p>
            <a:pPr eaLnBrk="1" fontAlgn="auto" hangingPunct="1">
              <a:spcBef>
                <a:spcPts val="0"/>
              </a:spcBef>
              <a:spcAft>
                <a:spcPts val="0"/>
              </a:spcAft>
              <a:defRPr/>
            </a:pPr>
            <a:r>
              <a:rPr lang="es-ES" dirty="0" smtClean="0"/>
              <a:t>América Latina cuenta con una larga tradición de iniciativas educativas para promover la alfabetización</a:t>
            </a:r>
          </a:p>
          <a:p>
            <a:pPr eaLnBrk="1" fontAlgn="auto" hangingPunct="1">
              <a:spcBef>
                <a:spcPts val="0"/>
              </a:spcBef>
              <a:spcAft>
                <a:spcPts val="0"/>
              </a:spcAft>
              <a:defRPr/>
            </a:pPr>
            <a:r>
              <a:rPr lang="es-ES" dirty="0" smtClean="0"/>
              <a:t>La duración de los programas se ha convertido en un tema importante en la última década, debido a que algunos países han lanzado campañas masivas de alfabetización basadas en una metodología con plazos sumamente cortos, lo cual les ha permitido alcanzar un mayor número de personas. En la región, la duración de los programas de alfabetización varía típicamente entre 3 y 12 meses.</a:t>
            </a:r>
          </a:p>
          <a:p>
            <a:pPr eaLnBrk="1" fontAlgn="auto" hangingPunct="1">
              <a:spcBef>
                <a:spcPts val="0"/>
              </a:spcBef>
              <a:spcAft>
                <a:spcPts val="0"/>
              </a:spcAft>
              <a:defRPr/>
            </a:pPr>
            <a:r>
              <a:rPr lang="es-ES" dirty="0" smtClean="0"/>
              <a:t>El analfabetismo Funcional, es la incapacidad de un individuo de utilizar su  capacidad de lectura, escritura y calculo de forma eficiente en las situaciones habituales de la vida”. Es decir, no sabe resolver de manera adecuada tareas necesarias para la vida cotidiana como por ejemplo: llenar una planilla para solicitar un puesto de trabajo; entender un contrato; seguir instrucciones escritas; leer y comprender un articulo de periódico; interpretar señales de transito; consultar el diccionario o entender un </a:t>
            </a:r>
            <a:r>
              <a:rPr lang="es-ES" dirty="0" err="1" smtClean="0"/>
              <a:t>folleto.El</a:t>
            </a:r>
            <a:r>
              <a:rPr lang="es-ES" dirty="0" smtClean="0"/>
              <a:t> analfabetismo Funcional, limita a las personas en el uso de las tecnologías de la información y la comunicación (</a:t>
            </a:r>
            <a:r>
              <a:rPr lang="es-ES" dirty="0" err="1" smtClean="0"/>
              <a:t>TICs</a:t>
            </a:r>
            <a:r>
              <a:rPr lang="es-ES" dirty="0" smtClean="0"/>
              <a:t>) tienen dificultad para usar su computador personal, trabajar en un procesador de palabras o una hoja de calculo y utilizar un navegador en la red o un teléfono móvil (celular) de manera eficiente.</a:t>
            </a:r>
          </a:p>
          <a:p>
            <a:pPr eaLnBrk="1" fontAlgn="auto" hangingPunct="1">
              <a:spcBef>
                <a:spcPts val="0"/>
              </a:spcBef>
              <a:spcAft>
                <a:spcPts val="0"/>
              </a:spcAft>
              <a:defRPr/>
            </a:pPr>
            <a:endParaRPr lang="es-ES"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327C76-A069-4548-A576-38197B8AAD2E}" type="slidenum">
              <a:rPr lang="es-ES" smtClean="0"/>
              <a:pPr/>
              <a:t>7</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174625" indent="-174625" eaLnBrk="1" fontAlgn="auto" hangingPunct="1">
              <a:spcBef>
                <a:spcPct val="20000"/>
              </a:spcBef>
              <a:spcAft>
                <a:spcPts val="0"/>
              </a:spcAft>
              <a:buFont typeface="Arial" pitchFamily="34" charset="0"/>
              <a:buChar char="•"/>
              <a:defRPr/>
            </a:pPr>
            <a:r>
              <a:rPr lang="es-ES" dirty="0" smtClean="0"/>
              <a:t>Educación superior: mayor acceso de mujeres / no se ha modificado el </a:t>
            </a:r>
            <a:r>
              <a:rPr lang="es-ES" b="1" dirty="0" smtClean="0"/>
              <a:t>patrón de género en el tipo de carreras</a:t>
            </a:r>
            <a:r>
              <a:rPr lang="es-ES" dirty="0" smtClean="0"/>
              <a:t> a las que ellas acceden</a:t>
            </a:r>
          </a:p>
          <a:p>
            <a:pPr marL="174625" indent="-174625" eaLnBrk="1" fontAlgn="auto" hangingPunct="1">
              <a:spcBef>
                <a:spcPct val="20000"/>
              </a:spcBef>
              <a:spcAft>
                <a:spcPts val="0"/>
              </a:spcAft>
              <a:buFont typeface="Arial" pitchFamily="34" charset="0"/>
              <a:buChar char="•"/>
              <a:defRPr/>
            </a:pPr>
            <a:r>
              <a:rPr lang="es-ES" dirty="0" smtClean="0"/>
              <a:t>Fuertes desventajas educativas para las </a:t>
            </a:r>
            <a:r>
              <a:rPr lang="es-ES" b="1" dirty="0" smtClean="0"/>
              <a:t>mujeres en pueblos indígenas </a:t>
            </a:r>
            <a:r>
              <a:rPr lang="es-ES" dirty="0" smtClean="0"/>
              <a:t>en especial de zonas rurales</a:t>
            </a:r>
          </a:p>
          <a:p>
            <a:pPr eaLnBrk="1" fontAlgn="auto" hangingPunct="1">
              <a:spcBef>
                <a:spcPts val="0"/>
              </a:spcBef>
              <a:spcAft>
                <a:spcPts val="0"/>
              </a:spcAft>
              <a:defRPr/>
            </a:pPr>
            <a:endParaRPr lang="es-ES" dirty="0" smtClean="0"/>
          </a:p>
        </p:txBody>
      </p:sp>
      <p:sp>
        <p:nvSpPr>
          <p:cNvPr id="204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40A32-ED1A-4FB4-8774-EA6C65D69E1A}" type="slidenum">
              <a:rPr lang="es-ES" smtClean="0"/>
              <a:pPr/>
              <a:t>8</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MX" dirty="0" smtClean="0">
                <a:solidFill>
                  <a:srgbClr val="002060"/>
                </a:solidFill>
              </a:rPr>
              <a:t>En muchos países, los niños y niñas no logran adquirir las competencias más básicas en lectura y aritmética</a:t>
            </a:r>
          </a:p>
          <a:p>
            <a:pPr eaLnBrk="1" fontAlgn="auto" hangingPunct="1">
              <a:spcBef>
                <a:spcPts val="0"/>
              </a:spcBef>
              <a:spcAft>
                <a:spcPts val="0"/>
              </a:spcAft>
              <a:defRPr/>
            </a:pPr>
            <a:r>
              <a:rPr lang="es-MX" dirty="0" smtClean="0">
                <a:solidFill>
                  <a:srgbClr val="002060"/>
                </a:solidFill>
              </a:rPr>
              <a:t>Factores como la pobreza, el género, el lugar de residencia, el idioma, la pertenencia étnica e indígena y las discapacidades hacen aumentar las probabilidades de que algunos niños y niñas reciban menos apoyo de la escuela para mejorar su aprendizaje. En ALC, los niños y niñas procedentes de entornos desfavorecidos también quedan en un nivel muy inferior con respecto a los niños y niñas de sectores más acomodados</a:t>
            </a:r>
          </a:p>
          <a:p>
            <a:pPr eaLnBrk="1" fontAlgn="auto" hangingPunct="1">
              <a:spcBef>
                <a:spcPts val="0"/>
              </a:spcBef>
              <a:spcAft>
                <a:spcPts val="0"/>
              </a:spcAft>
              <a:defRPr/>
            </a:pPr>
            <a:r>
              <a:rPr lang="es-MX" dirty="0" smtClean="0">
                <a:solidFill>
                  <a:srgbClr val="002060"/>
                </a:solidFill>
              </a:rPr>
              <a:t>Se afirma a menudo que ampliar el acceso a la escuela primaria en los países más pobres equivale a rebajar la calidad de la educación, pero esto no es necesariamente así. Algunos países han podido incorporar más niños a la escuela y lograr que aprendan en ella.</a:t>
            </a:r>
          </a:p>
          <a:p>
            <a:pPr eaLnBrk="1" fontAlgn="auto" hangingPunct="1">
              <a:spcBef>
                <a:spcPts val="0"/>
              </a:spcBef>
              <a:spcAft>
                <a:spcPts val="0"/>
              </a:spcAft>
              <a:defRPr/>
            </a:pPr>
            <a:r>
              <a:rPr lang="es-MX" dirty="0" smtClean="0">
                <a:solidFill>
                  <a:srgbClr val="002060"/>
                </a:solidFill>
              </a:rPr>
              <a:t>En México, al ampliarse el acceso también creció la proporción de estudiantes que superaron niveles mínimos, pasando de un tercio el 2003 a la mitad el 2009, con avances equivalentes entre ricos y pobres.</a:t>
            </a:r>
          </a:p>
          <a:p>
            <a:pPr eaLnBrk="1" fontAlgn="auto" hangingPunct="1">
              <a:spcBef>
                <a:spcPts val="0"/>
              </a:spcBef>
              <a:spcAft>
                <a:spcPts val="0"/>
              </a:spcAft>
              <a:defRPr/>
            </a:pPr>
            <a:r>
              <a:rPr lang="es-MX" dirty="0" smtClean="0">
                <a:solidFill>
                  <a:srgbClr val="002060"/>
                </a:solidFill>
              </a:rPr>
              <a:t>La discriminación que sufren algunos pueblos indígenas o grupos étnicos se ve reforzada por el hecho de que el idioma utilizado en el aula puede no ser el que ellos hablan. En Perú,  en 2011 las probabilidades de los hispanoparlantes de alcanzar un nivel satisfactorio en lectura eran más de siete veces mayor que las de los hablantes de lenguas indígenas. Solo el 4% de estos últimos alcanzaba niveles satisfactorios de desempeño.</a:t>
            </a:r>
          </a:p>
          <a:p>
            <a:pPr eaLnBrk="1" fontAlgn="auto" hangingPunct="1">
              <a:spcBef>
                <a:spcPts val="0"/>
              </a:spcBef>
              <a:spcAft>
                <a:spcPts val="0"/>
              </a:spcAft>
              <a:defRPr/>
            </a:pPr>
            <a:r>
              <a:rPr lang="es-MX" dirty="0" smtClean="0">
                <a:solidFill>
                  <a:srgbClr val="002060"/>
                </a:solidFill>
              </a:rPr>
              <a:t>Es fundamental atender las necesidades lingüísticas de las minorías étnicas. Para ello, las escuelas deben impartir la enseñanza en un idioma que los alumnos entiendan. Un método bilingüe que combine la enseñanza permanente de la lengua materna del niño con la introducción de una segunda lengua puede mejorar el rendimiento académico. Es crítico fomentar el hábito de lectura, lo cual supone proveer de materiales pertinentes, implementar programas de apoyo y fomento a la lectura en los hogares y horarios fuera de la escuela, así como hacer uso creativo de las nuevas tecnologías de la información y la comunicación</a:t>
            </a:r>
            <a:endParaRPr lang="es-CL" dirty="0" smtClean="0">
              <a:solidFill>
                <a:srgbClr val="002060"/>
              </a:solidFill>
            </a:endParaRPr>
          </a:p>
          <a:p>
            <a:pPr eaLnBrk="1" fontAlgn="auto" hangingPunct="1">
              <a:spcBef>
                <a:spcPts val="0"/>
              </a:spcBef>
              <a:spcAft>
                <a:spcPts val="0"/>
              </a:spcAft>
              <a:defRPr/>
            </a:pPr>
            <a:endParaRPr lang="es-CL" dirty="0" smtClean="0">
              <a:solidFill>
                <a:srgbClr val="002060"/>
              </a:solidFill>
            </a:endParaRPr>
          </a:p>
          <a:p>
            <a:pPr eaLnBrk="1" fontAlgn="auto" hangingPunct="1">
              <a:spcBef>
                <a:spcPts val="0"/>
              </a:spcBef>
              <a:spcAft>
                <a:spcPts val="0"/>
              </a:spcAft>
              <a:defRPr/>
            </a:pPr>
            <a:endParaRPr lang="es-CL" dirty="0" smtClean="0">
              <a:solidFill>
                <a:srgbClr val="002060"/>
              </a:solidFill>
            </a:endParaRPr>
          </a:p>
          <a:p>
            <a:pPr eaLnBrk="1" fontAlgn="auto" hangingPunct="1">
              <a:spcBef>
                <a:spcPts val="0"/>
              </a:spcBef>
              <a:spcAft>
                <a:spcPts val="0"/>
              </a:spcAft>
              <a:defRPr/>
            </a:pPr>
            <a:endParaRPr lang="es-CL" dirty="0" smtClean="0">
              <a:solidFill>
                <a:srgbClr val="002060"/>
              </a:solidFill>
            </a:endParaRPr>
          </a:p>
          <a:p>
            <a:pPr eaLnBrk="1" fontAlgn="auto" hangingPunct="1">
              <a:spcBef>
                <a:spcPts val="0"/>
              </a:spcBef>
              <a:spcAft>
                <a:spcPts val="0"/>
              </a:spcAft>
              <a:defRPr/>
            </a:pPr>
            <a:endParaRPr lang="es-CL" dirty="0" smtClean="0">
              <a:solidFill>
                <a:srgbClr val="002060"/>
              </a:solidFill>
            </a:endParaRPr>
          </a:p>
          <a:p>
            <a:pPr eaLnBrk="1" fontAlgn="auto" hangingPunct="1">
              <a:spcBef>
                <a:spcPts val="0"/>
              </a:spcBef>
              <a:spcAft>
                <a:spcPts val="0"/>
              </a:spcAft>
              <a:defRPr/>
            </a:pPr>
            <a:endParaRPr lang="es-ES" dirty="0" smtClean="0"/>
          </a:p>
        </p:txBody>
      </p:sp>
      <p:sp>
        <p:nvSpPr>
          <p:cNvPr id="215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B39DD1-A603-491D-9C87-F25F3EF27D8E}" type="slidenum">
              <a:rPr lang="es-ES" smtClean="0"/>
              <a:pPr/>
              <a:t>9</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solidFill>
                  <a:srgbClr val="002060"/>
                </a:solidFill>
              </a:rPr>
              <a:t>Es imprescindible contar con </a:t>
            </a:r>
            <a:r>
              <a:rPr lang="es-MX" b="1" smtClean="0">
                <a:solidFill>
                  <a:srgbClr val="002060"/>
                </a:solidFill>
              </a:rPr>
              <a:t>firmes políticas nacionales que asignen alta prioridad al mejoramiento del aprendizaje y la enseñanza </a:t>
            </a:r>
            <a:r>
              <a:rPr lang="es-MX" smtClean="0">
                <a:solidFill>
                  <a:srgbClr val="002060"/>
                </a:solidFill>
              </a:rPr>
              <a:t>para lograr que todos los niños y niñas que van a la escuela adquieran las competencias y los conocimientos que se supone deben obtener</a:t>
            </a:r>
            <a:endParaRPr lang="es-CL" smtClean="0">
              <a:solidFill>
                <a:srgbClr val="002060"/>
              </a:solidFill>
            </a:endParaRPr>
          </a:p>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A24E4-23C8-4B5A-9BE4-7E1250A00A57}" type="slidenum">
              <a:rPr lang="es-ES" smtClean="0"/>
              <a:pPr/>
              <a:t>10</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solidFill>
                  <a:srgbClr val="002060"/>
                </a:solidFill>
              </a:rPr>
              <a:t>Es imprescindible contar con </a:t>
            </a:r>
            <a:r>
              <a:rPr lang="es-MX" b="1" smtClean="0">
                <a:solidFill>
                  <a:srgbClr val="002060"/>
                </a:solidFill>
              </a:rPr>
              <a:t>firmes políticas nacionales que asignen alta prioridad al mejoramiento del aprendizaje y la enseñanza </a:t>
            </a:r>
            <a:r>
              <a:rPr lang="es-MX" smtClean="0">
                <a:solidFill>
                  <a:srgbClr val="002060"/>
                </a:solidFill>
              </a:rPr>
              <a:t>para lograr que todos los niños y niñas que van a la escuela adquieran las competencias y los conocimientos que se supone deben obtener</a:t>
            </a:r>
            <a:endParaRPr lang="es-CL" smtClean="0">
              <a:solidFill>
                <a:srgbClr val="002060"/>
              </a:solidFill>
            </a:endParaRPr>
          </a:p>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A24E4-23C8-4B5A-9BE4-7E1250A00A57}" type="slidenum">
              <a:rPr lang="es-ES" smtClean="0"/>
              <a:pPr/>
              <a:t>11</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solidFill>
                  <a:srgbClr val="002060"/>
                </a:solidFill>
              </a:rPr>
              <a:t>Es imprescindible contar con </a:t>
            </a:r>
            <a:r>
              <a:rPr lang="es-MX" b="1" smtClean="0">
                <a:solidFill>
                  <a:srgbClr val="002060"/>
                </a:solidFill>
              </a:rPr>
              <a:t>firmes políticas nacionales que asignen alta prioridad al mejoramiento del aprendizaje y la enseñanza </a:t>
            </a:r>
            <a:r>
              <a:rPr lang="es-MX" smtClean="0">
                <a:solidFill>
                  <a:srgbClr val="002060"/>
                </a:solidFill>
              </a:rPr>
              <a:t>para lograr que todos los niños y niñas que van a la escuela adquieran las competencias y los conocimientos que se supone deben obtener</a:t>
            </a:r>
            <a:endParaRPr lang="es-CL" smtClean="0">
              <a:solidFill>
                <a:srgbClr val="002060"/>
              </a:solidFill>
            </a:endParaRPr>
          </a:p>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A24E4-23C8-4B5A-9BE4-7E1250A00A57}" type="slidenum">
              <a:rPr lang="es-ES" smtClean="0"/>
              <a:pPr/>
              <a:t>14</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6E53073-2272-415B-90B2-F204C5162FD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6E9E0E-562C-41A6-97BA-275EA615463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274F8FF-EEA8-492D-BA7D-A25BA56BB5A8}"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F9A138-2228-4B9C-8DD8-AE81AA214806}"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57EF81-CD24-4CDC-968C-6DC2E43FE0A0}"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41D5B6F-D366-4D29-A96E-A772B72953A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C28D6F9-74C0-4921-9B7B-23AE50749E3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959E6FD-B2EE-4905-BF95-6076F107059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4F67F17-236F-414B-A38D-1A748A5F139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2E277B8-66C2-4B42-B431-FB72265D3AC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5F9D863-B601-48F5-B84B-45F69DB7688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D4FEAE0-69E2-488D-B2F9-A904E4E8E4A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1B56BC4E-80A8-46E1-AD86-487BBBC0E97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2F4DE-889B-4721-B73C-5A71DBCC1A5E}" type="datetimeFigureOut">
              <a:rPr lang="en-US" smtClean="0"/>
              <a:pPr/>
              <a:t>2/4/2014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EF81-CD24-4CDC-968C-6DC2E43FE0A0}"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 descr="fondo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Imagen 3" descr="logoUnescoSTGO.png"/>
          <p:cNvPicPr>
            <a:picLocks noChangeAspect="1"/>
          </p:cNvPicPr>
          <p:nvPr/>
        </p:nvPicPr>
        <p:blipFill>
          <a:blip r:embed="rId3"/>
          <a:srcRect/>
          <a:stretch>
            <a:fillRect/>
          </a:stretch>
        </p:blipFill>
        <p:spPr bwMode="auto">
          <a:xfrm>
            <a:off x="6227763" y="188913"/>
            <a:ext cx="2646362" cy="1243012"/>
          </a:xfrm>
          <a:prstGeom prst="rect">
            <a:avLst/>
          </a:prstGeom>
          <a:noFill/>
          <a:ln w="9525">
            <a:noFill/>
            <a:miter lim="800000"/>
            <a:headEnd/>
            <a:tailEnd/>
          </a:ln>
        </p:spPr>
      </p:pic>
      <p:sp>
        <p:nvSpPr>
          <p:cNvPr id="2" name="Rectangle 5"/>
          <p:cNvSpPr>
            <a:spLocks noChangeArrowheads="1"/>
          </p:cNvSpPr>
          <p:nvPr/>
        </p:nvSpPr>
        <p:spPr bwMode="auto">
          <a:xfrm>
            <a:off x="1330846" y="1790873"/>
            <a:ext cx="6913562" cy="2862263"/>
          </a:xfrm>
          <a:prstGeom prst="rect">
            <a:avLst/>
          </a:prstGeom>
          <a:noFill/>
          <a:ln>
            <a:noFill/>
          </a:ln>
          <a:effectLst/>
          <a:extLst/>
        </p:spPr>
        <p:txBody>
          <a:bodyPr anchor="ctr">
            <a:spAutoFit/>
          </a:bodyPr>
          <a:lstStyle/>
          <a:p>
            <a:pPr algn="ctr">
              <a:defRPr/>
            </a:pPr>
            <a:r>
              <a:rPr lang="es-ES_tradnl" sz="3600" b="1" dirty="0">
                <a:solidFill>
                  <a:schemeClr val="accent2">
                    <a:lumMod val="50000"/>
                  </a:schemeClr>
                </a:solidFill>
                <a:latin typeface="Microsoft Sans Serif" pitchFamily="34" charset="0"/>
                <a:ea typeface="ＭＳ Ｐゴシック" charset="0"/>
                <a:cs typeface="Microsoft Sans Serif" pitchFamily="34" charset="0"/>
              </a:rPr>
              <a:t>Enseñanza y Aprendizaje:</a:t>
            </a:r>
          </a:p>
          <a:p>
            <a:pPr algn="ctr">
              <a:defRPr/>
            </a:pPr>
            <a:r>
              <a:rPr lang="es-ES_tradnl" sz="3600" b="1" dirty="0">
                <a:solidFill>
                  <a:schemeClr val="accent2">
                    <a:lumMod val="50000"/>
                  </a:schemeClr>
                </a:solidFill>
                <a:latin typeface="Microsoft Sans Serif" pitchFamily="34" charset="0"/>
                <a:ea typeface="ＭＳ Ｐゴシック" charset="0"/>
                <a:cs typeface="Microsoft Sans Serif" pitchFamily="34" charset="0"/>
              </a:rPr>
              <a:t>Lograr la calidad para todos</a:t>
            </a:r>
          </a:p>
          <a:p>
            <a:pPr algn="ctr">
              <a:defRPr/>
            </a:pPr>
            <a:endParaRPr lang="es-ES_tradnl" sz="3600" b="1" dirty="0">
              <a:solidFill>
                <a:schemeClr val="tx1">
                  <a:lumMod val="95000"/>
                  <a:lumOff val="5000"/>
                </a:schemeClr>
              </a:solidFill>
              <a:latin typeface="Microsoft Sans Serif" pitchFamily="34" charset="0"/>
              <a:ea typeface="ＭＳ Ｐゴシック" charset="0"/>
              <a:cs typeface="Microsoft Sans Serif" pitchFamily="34" charset="0"/>
            </a:endParaRPr>
          </a:p>
          <a:p>
            <a:pPr algn="ctr">
              <a:defRPr/>
            </a:pPr>
            <a:r>
              <a:rPr lang="es-ES_tradnl" sz="3600" b="1" dirty="0">
                <a:solidFill>
                  <a:schemeClr val="accent2">
                    <a:lumMod val="75000"/>
                  </a:schemeClr>
                </a:solidFill>
                <a:latin typeface="Microsoft Sans Serif" pitchFamily="34" charset="0"/>
                <a:ea typeface="ＭＳ Ｐゴシック" charset="0"/>
                <a:cs typeface="Microsoft Sans Serif" pitchFamily="34" charset="0"/>
              </a:rPr>
              <a:t>Una mirada sobre América Latina y el </a:t>
            </a:r>
            <a:r>
              <a:rPr lang="es-ES_tradnl" sz="3600" b="1" dirty="0" smtClean="0">
                <a:solidFill>
                  <a:schemeClr val="accent2">
                    <a:lumMod val="75000"/>
                  </a:schemeClr>
                </a:solidFill>
                <a:latin typeface="Microsoft Sans Serif" pitchFamily="34" charset="0"/>
                <a:ea typeface="ＭＳ Ｐゴシック" charset="0"/>
                <a:cs typeface="Microsoft Sans Serif" pitchFamily="34" charset="0"/>
              </a:rPr>
              <a:t>Caribe</a:t>
            </a:r>
            <a:endParaRPr lang="es-ES_tradnl" sz="3600" b="1" dirty="0">
              <a:solidFill>
                <a:schemeClr val="accent2">
                  <a:lumMod val="75000"/>
                </a:schemeClr>
              </a:solidFill>
              <a:latin typeface="Microsoft Sans Serif" pitchFamily="34" charset="0"/>
              <a:ea typeface="ＭＳ Ｐゴシック" charset="0"/>
              <a:cs typeface="Microsoft Sans Serif" pitchFamily="34" charset="0"/>
            </a:endParaRPr>
          </a:p>
        </p:txBody>
      </p:sp>
      <p:sp>
        <p:nvSpPr>
          <p:cNvPr id="2053" name="6 CuadroTexto"/>
          <p:cNvSpPr txBox="1">
            <a:spLocks noChangeArrowheads="1"/>
          </p:cNvSpPr>
          <p:nvPr/>
        </p:nvSpPr>
        <p:spPr bwMode="auto">
          <a:xfrm>
            <a:off x="2124075" y="5191397"/>
            <a:ext cx="5256213" cy="1477963"/>
          </a:xfrm>
          <a:prstGeom prst="rect">
            <a:avLst/>
          </a:prstGeom>
          <a:noFill/>
          <a:ln w="9525">
            <a:noFill/>
            <a:miter lim="800000"/>
            <a:headEnd/>
            <a:tailEnd/>
          </a:ln>
        </p:spPr>
        <p:txBody>
          <a:bodyPr>
            <a:spAutoFit/>
          </a:bodyPr>
          <a:lstStyle/>
          <a:p>
            <a:pPr algn="ctr"/>
            <a:r>
              <a:rPr lang="es-MX" dirty="0"/>
              <a:t>OREALC/UNESCO Santiago</a:t>
            </a:r>
          </a:p>
          <a:p>
            <a:pPr algn="ctr"/>
            <a:endParaRPr lang="es-MX" dirty="0"/>
          </a:p>
          <a:p>
            <a:pPr algn="ctr"/>
            <a:r>
              <a:rPr lang="es-MX" i="1" dirty="0" smtClean="0"/>
              <a:t>Brasil, </a:t>
            </a:r>
            <a:r>
              <a:rPr lang="es-MX" i="1" dirty="0"/>
              <a:t>29 de enero de 2014</a:t>
            </a:r>
          </a:p>
          <a:p>
            <a:pPr algn="ctr"/>
            <a:endParaRPr lang="es-MX" dirty="0"/>
          </a:p>
          <a:p>
            <a:pPr algn="ctr"/>
            <a:endParaRPr lang="es-CL" dirty="0"/>
          </a:p>
        </p:txBody>
      </p:sp>
      <p:pic>
        <p:nvPicPr>
          <p:cNvPr id="2054" name="Picture 7"/>
          <p:cNvPicPr>
            <a:picLocks noChangeAspect="1" noChangeArrowheads="1"/>
          </p:cNvPicPr>
          <p:nvPr/>
        </p:nvPicPr>
        <p:blipFill>
          <a:blip r:embed="rId4"/>
          <a:srcRect b="12156"/>
          <a:stretch>
            <a:fillRect/>
          </a:stretch>
        </p:blipFill>
        <p:spPr bwMode="auto">
          <a:xfrm>
            <a:off x="36934" y="44624"/>
            <a:ext cx="6191250"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Imagen 7" descr="logoUnescoSTGO.png"/>
          <p:cNvPicPr>
            <a:picLocks noChangeAspect="1"/>
          </p:cNvPicPr>
          <p:nvPr/>
        </p:nvPicPr>
        <p:blipFill>
          <a:blip r:embed="rId4"/>
          <a:srcRect/>
          <a:stretch>
            <a:fillRect/>
          </a:stretch>
        </p:blipFill>
        <p:spPr bwMode="auto">
          <a:xfrm>
            <a:off x="6497638" y="115888"/>
            <a:ext cx="2646362" cy="1243012"/>
          </a:xfrm>
          <a:prstGeom prst="rect">
            <a:avLst/>
          </a:prstGeom>
          <a:noFill/>
          <a:ln w="9525">
            <a:noFill/>
            <a:miter lim="800000"/>
            <a:headEnd/>
            <a:tailEnd/>
          </a:ln>
        </p:spPr>
      </p:pic>
      <p:pic>
        <p:nvPicPr>
          <p:cNvPr id="11268" name="Imagen 8" descr="mapa.png"/>
          <p:cNvPicPr>
            <a:picLocks noChangeAspect="1"/>
          </p:cNvPicPr>
          <p:nvPr/>
        </p:nvPicPr>
        <p:blipFill>
          <a:blip r:embed="rId5"/>
          <a:srcRect/>
          <a:stretch>
            <a:fillRect/>
          </a:stretch>
        </p:blipFill>
        <p:spPr bwMode="auto">
          <a:xfrm>
            <a:off x="0" y="0"/>
            <a:ext cx="5524500" cy="6858000"/>
          </a:xfrm>
          <a:prstGeom prst="rect">
            <a:avLst/>
          </a:prstGeom>
          <a:noFill/>
          <a:ln w="9525">
            <a:noFill/>
            <a:miter lim="800000"/>
            <a:headEnd/>
            <a:tailEnd/>
          </a:ln>
        </p:spPr>
      </p:pic>
      <p:sp>
        <p:nvSpPr>
          <p:cNvPr id="11269" name="6 CuadroTexto"/>
          <p:cNvSpPr txBox="1">
            <a:spLocks noChangeArrowheads="1"/>
          </p:cNvSpPr>
          <p:nvPr/>
        </p:nvSpPr>
        <p:spPr bwMode="auto">
          <a:xfrm>
            <a:off x="0" y="115888"/>
            <a:ext cx="6300788" cy="1201737"/>
          </a:xfrm>
          <a:prstGeom prst="rect">
            <a:avLst/>
          </a:prstGeom>
          <a:noFill/>
          <a:ln w="9525">
            <a:noFill/>
            <a:miter lim="800000"/>
            <a:headEnd/>
            <a:tailEnd/>
          </a:ln>
        </p:spPr>
        <p:txBody>
          <a:bodyPr>
            <a:spAutoFit/>
          </a:bodyPr>
          <a:lstStyle/>
          <a:p>
            <a:pPr algn="ctr"/>
            <a:r>
              <a:rPr lang="es-MX" sz="3600" b="1">
                <a:solidFill>
                  <a:srgbClr val="002060"/>
                </a:solidFill>
                <a:latin typeface="Microsoft Sans Serif" pitchFamily="34" charset="0"/>
                <a:cs typeface="Microsoft Sans Serif" pitchFamily="34" charset="0"/>
              </a:rPr>
              <a:t>Desafíos para mejorar la Calidad de la Educación</a:t>
            </a:r>
            <a:endParaRPr lang="es-CL" sz="3600" b="1">
              <a:solidFill>
                <a:srgbClr val="002060"/>
              </a:solidFill>
              <a:latin typeface="Microsoft Sans Serif" pitchFamily="34" charset="0"/>
              <a:cs typeface="Microsoft Sans Serif" pitchFamily="34" charset="0"/>
            </a:endParaRPr>
          </a:p>
        </p:txBody>
      </p:sp>
      <p:pic>
        <p:nvPicPr>
          <p:cNvPr id="11271"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
        <p:nvSpPr>
          <p:cNvPr id="8" name="Rectangle 7"/>
          <p:cNvSpPr>
            <a:spLocks noChangeArrowheads="1"/>
          </p:cNvSpPr>
          <p:nvPr/>
        </p:nvSpPr>
        <p:spPr bwMode="auto">
          <a:xfrm>
            <a:off x="395536" y="1556792"/>
            <a:ext cx="8496944" cy="5301208"/>
          </a:xfrm>
          <a:prstGeom prst="rect">
            <a:avLst/>
          </a:prstGeom>
          <a:noFill/>
          <a:ln w="9525">
            <a:noFill/>
            <a:miter lim="800000"/>
            <a:headEnd/>
            <a:tailEnd/>
          </a:ln>
          <a:effectLst/>
        </p:spPr>
        <p:txBody>
          <a:bodyPr/>
          <a:lstStyle/>
          <a:p>
            <a:pPr>
              <a:spcBef>
                <a:spcPct val="20000"/>
              </a:spcBef>
            </a:pPr>
            <a:r>
              <a:rPr lang="es-CL" sz="2100" dirty="0" smtClean="0">
                <a:solidFill>
                  <a:schemeClr val="accent6"/>
                </a:solidFill>
                <a:latin typeface="Microsoft Sans Serif" pitchFamily="34" charset="0"/>
                <a:cs typeface="Microsoft Sans Serif" pitchFamily="34" charset="0"/>
              </a:rPr>
              <a:t>La </a:t>
            </a:r>
            <a:r>
              <a:rPr lang="es-CL" sz="2100" b="1" dirty="0" smtClean="0">
                <a:solidFill>
                  <a:schemeClr val="accent6"/>
                </a:solidFill>
                <a:latin typeface="Microsoft Sans Serif" pitchFamily="34" charset="0"/>
                <a:cs typeface="Microsoft Sans Serif" pitchFamily="34" charset="0"/>
              </a:rPr>
              <a:t>calidad de la oferta educativa es un factor protector </a:t>
            </a:r>
            <a:r>
              <a:rPr lang="es-CL" sz="2100" dirty="0" smtClean="0">
                <a:solidFill>
                  <a:schemeClr val="accent6"/>
                </a:solidFill>
                <a:latin typeface="Microsoft Sans Serif" pitchFamily="34" charset="0"/>
                <a:cs typeface="Microsoft Sans Serif" pitchFamily="34" charset="0"/>
              </a:rPr>
              <a:t>ante la repetición y deserción escolares, entregando conocimientos, habilidades y actitudes relevantes que aumentan las posibilidades de superar la pobreza</a:t>
            </a:r>
          </a:p>
          <a:p>
            <a:pPr>
              <a:spcBef>
                <a:spcPct val="20000"/>
              </a:spcBef>
            </a:pPr>
            <a:endParaRPr lang="es-CL" sz="2100" dirty="0" smtClean="0">
              <a:solidFill>
                <a:schemeClr val="accent6"/>
              </a:solidFill>
              <a:latin typeface="Microsoft Sans Serif" pitchFamily="34" charset="0"/>
              <a:cs typeface="Microsoft Sans Serif" pitchFamily="34" charset="0"/>
            </a:endParaRPr>
          </a:p>
          <a:p>
            <a:pPr>
              <a:spcBef>
                <a:spcPct val="20000"/>
              </a:spcBef>
            </a:pPr>
            <a:r>
              <a:rPr lang="es-CL" sz="2100" dirty="0" smtClean="0">
                <a:solidFill>
                  <a:schemeClr val="accent6"/>
                </a:solidFill>
                <a:latin typeface="Microsoft Sans Serif" pitchFamily="34" charset="0"/>
                <a:cs typeface="Microsoft Sans Serif" pitchFamily="34" charset="0"/>
              </a:rPr>
              <a:t>Una </a:t>
            </a:r>
            <a:r>
              <a:rPr lang="es-CL" sz="2100" b="1" dirty="0" smtClean="0">
                <a:solidFill>
                  <a:schemeClr val="accent6"/>
                </a:solidFill>
                <a:latin typeface="Microsoft Sans Serif" pitchFamily="34" charset="0"/>
                <a:cs typeface="Microsoft Sans Serif" pitchFamily="34" charset="0"/>
              </a:rPr>
              <a:t>oferta educativa integral </a:t>
            </a:r>
            <a:r>
              <a:rPr lang="es-CL" sz="2100" dirty="0" smtClean="0">
                <a:solidFill>
                  <a:schemeClr val="accent6"/>
                </a:solidFill>
                <a:latin typeface="Microsoft Sans Serif" pitchFamily="34" charset="0"/>
                <a:cs typeface="Microsoft Sans Serif" pitchFamily="34" charset="0"/>
              </a:rPr>
              <a:t>es fundamental:  </a:t>
            </a:r>
            <a:r>
              <a:rPr lang="es-CL" sz="2100" b="1" dirty="0" smtClean="0">
                <a:solidFill>
                  <a:schemeClr val="accent6"/>
                </a:solidFill>
                <a:latin typeface="Microsoft Sans Serif" pitchFamily="34" charset="0"/>
                <a:cs typeface="Microsoft Sans Serif" pitchFamily="34" charset="0"/>
              </a:rPr>
              <a:t>currículos que sean relevantes y pertinentes </a:t>
            </a:r>
            <a:r>
              <a:rPr lang="es-CL" sz="2100" dirty="0" smtClean="0">
                <a:solidFill>
                  <a:schemeClr val="accent6"/>
                </a:solidFill>
                <a:latin typeface="Microsoft Sans Serif" pitchFamily="34" charset="0"/>
                <a:cs typeface="Microsoft Sans Serif" pitchFamily="34" charset="0"/>
              </a:rPr>
              <a:t>para las particularidades de los estudiantes, con </a:t>
            </a:r>
            <a:r>
              <a:rPr lang="es-CL" sz="2100" b="1" dirty="0" smtClean="0">
                <a:solidFill>
                  <a:schemeClr val="accent6"/>
                </a:solidFill>
                <a:latin typeface="Microsoft Sans Serif" pitchFamily="34" charset="0"/>
                <a:cs typeface="Microsoft Sans Serif" pitchFamily="34" charset="0"/>
              </a:rPr>
              <a:t>docentes capacitados</a:t>
            </a:r>
            <a:r>
              <a:rPr lang="es-CL" sz="2100" dirty="0" smtClean="0">
                <a:solidFill>
                  <a:schemeClr val="accent6"/>
                </a:solidFill>
                <a:latin typeface="Microsoft Sans Serif" pitchFamily="34" charset="0"/>
                <a:cs typeface="Microsoft Sans Serif" pitchFamily="34" charset="0"/>
              </a:rPr>
              <a:t>, con </a:t>
            </a:r>
            <a:r>
              <a:rPr lang="es-CL" sz="2100" b="1" dirty="0" smtClean="0">
                <a:solidFill>
                  <a:schemeClr val="accent6"/>
                </a:solidFill>
                <a:latin typeface="Microsoft Sans Serif" pitchFamily="34" charset="0"/>
                <a:cs typeface="Microsoft Sans Serif" pitchFamily="34" charset="0"/>
              </a:rPr>
              <a:t>políticas comprensivas </a:t>
            </a:r>
            <a:r>
              <a:rPr lang="es-CL" sz="2100" dirty="0" smtClean="0">
                <a:solidFill>
                  <a:schemeClr val="accent6"/>
                </a:solidFill>
                <a:latin typeface="Microsoft Sans Serif" pitchFamily="34" charset="0"/>
                <a:cs typeface="Microsoft Sans Serif" pitchFamily="34" charset="0"/>
              </a:rPr>
              <a:t>de las diversidades (pobreza, zonas rurales, discapacidad, pertenencia, etc.)</a:t>
            </a:r>
          </a:p>
          <a:p>
            <a:pPr>
              <a:spcBef>
                <a:spcPct val="20000"/>
              </a:spcBef>
            </a:pPr>
            <a:endParaRPr lang="es-CL" sz="2100" dirty="0" smtClean="0">
              <a:solidFill>
                <a:schemeClr val="accent6"/>
              </a:solidFill>
              <a:latin typeface="Microsoft Sans Serif" pitchFamily="34" charset="0"/>
              <a:cs typeface="Microsoft Sans Serif" pitchFamily="34" charset="0"/>
            </a:endParaRPr>
          </a:p>
          <a:p>
            <a:pPr>
              <a:spcBef>
                <a:spcPct val="20000"/>
              </a:spcBef>
            </a:pPr>
            <a:r>
              <a:rPr lang="es-CL" sz="2100" dirty="0" smtClean="0">
                <a:solidFill>
                  <a:schemeClr val="accent6"/>
                </a:solidFill>
                <a:latin typeface="Microsoft Sans Serif" pitchFamily="34" charset="0"/>
                <a:cs typeface="Microsoft Sans Serif" pitchFamily="34" charset="0"/>
              </a:rPr>
              <a:t>La </a:t>
            </a:r>
            <a:r>
              <a:rPr lang="es-CL" sz="2100" b="1" dirty="0" smtClean="0">
                <a:solidFill>
                  <a:schemeClr val="accent6"/>
                </a:solidFill>
                <a:latin typeface="Microsoft Sans Serif" pitchFamily="34" charset="0"/>
                <a:cs typeface="Microsoft Sans Serif" pitchFamily="34" charset="0"/>
              </a:rPr>
              <a:t>igualdad de oportunidades en el aprendizaje </a:t>
            </a:r>
            <a:r>
              <a:rPr lang="es-CL" sz="2100" dirty="0" smtClean="0">
                <a:solidFill>
                  <a:schemeClr val="accent6"/>
                </a:solidFill>
                <a:latin typeface="Microsoft Sans Serif" pitchFamily="34" charset="0"/>
                <a:cs typeface="Microsoft Sans Serif" pitchFamily="34" charset="0"/>
              </a:rPr>
              <a:t>es un derecho humano tan importante como el derecho a ir a la escuela.   </a:t>
            </a:r>
            <a:r>
              <a:rPr lang="es-CL" sz="2100" b="1" dirty="0" smtClean="0">
                <a:solidFill>
                  <a:schemeClr val="accent6"/>
                </a:solidFill>
                <a:latin typeface="Microsoft Sans Serif" pitchFamily="34" charset="0"/>
                <a:cs typeface="Microsoft Sans Serif" pitchFamily="34" charset="0"/>
              </a:rPr>
              <a:t>La mejora de la calidad de las escuelas </a:t>
            </a:r>
            <a:r>
              <a:rPr lang="es-CL" sz="2100" dirty="0" smtClean="0">
                <a:solidFill>
                  <a:schemeClr val="accent6"/>
                </a:solidFill>
                <a:latin typeface="Microsoft Sans Serif" pitchFamily="34" charset="0"/>
                <a:cs typeface="Microsoft Sans Serif" pitchFamily="34" charset="0"/>
              </a:rPr>
              <a:t>y la disminución de las diferencias entre ellas </a:t>
            </a:r>
            <a:r>
              <a:rPr lang="es-CL" sz="2100" b="1" dirty="0" smtClean="0">
                <a:solidFill>
                  <a:schemeClr val="accent6"/>
                </a:solidFill>
                <a:latin typeface="Microsoft Sans Serif" pitchFamily="34" charset="0"/>
                <a:cs typeface="Microsoft Sans Serif" pitchFamily="34" charset="0"/>
              </a:rPr>
              <a:t>reducirán la desigualdad en los resultados del aprendizaje</a:t>
            </a:r>
          </a:p>
          <a:p>
            <a:pPr>
              <a:spcBef>
                <a:spcPct val="20000"/>
              </a:spcBef>
            </a:pPr>
            <a:endParaRPr lang="es-CL" sz="2100" dirty="0" smtClean="0">
              <a:solidFill>
                <a:schemeClr val="accent6"/>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Imagen 7" descr="logoUnescoSTGO.png"/>
          <p:cNvPicPr>
            <a:picLocks noChangeAspect="1"/>
          </p:cNvPicPr>
          <p:nvPr/>
        </p:nvPicPr>
        <p:blipFill>
          <a:blip r:embed="rId4"/>
          <a:srcRect/>
          <a:stretch>
            <a:fillRect/>
          </a:stretch>
        </p:blipFill>
        <p:spPr bwMode="auto">
          <a:xfrm>
            <a:off x="6497638" y="115888"/>
            <a:ext cx="2646362" cy="1243012"/>
          </a:xfrm>
          <a:prstGeom prst="rect">
            <a:avLst/>
          </a:prstGeom>
          <a:noFill/>
          <a:ln w="9525">
            <a:noFill/>
            <a:miter lim="800000"/>
            <a:headEnd/>
            <a:tailEnd/>
          </a:ln>
        </p:spPr>
      </p:pic>
      <p:pic>
        <p:nvPicPr>
          <p:cNvPr id="11268" name="Imagen 8" descr="mapa.png"/>
          <p:cNvPicPr>
            <a:picLocks noChangeAspect="1"/>
          </p:cNvPicPr>
          <p:nvPr/>
        </p:nvPicPr>
        <p:blipFill>
          <a:blip r:embed="rId5"/>
          <a:srcRect/>
          <a:stretch>
            <a:fillRect/>
          </a:stretch>
        </p:blipFill>
        <p:spPr bwMode="auto">
          <a:xfrm>
            <a:off x="0" y="0"/>
            <a:ext cx="5524500" cy="6858000"/>
          </a:xfrm>
          <a:prstGeom prst="rect">
            <a:avLst/>
          </a:prstGeom>
          <a:noFill/>
          <a:ln w="9525">
            <a:noFill/>
            <a:miter lim="800000"/>
            <a:headEnd/>
            <a:tailEnd/>
          </a:ln>
        </p:spPr>
      </p:pic>
      <p:sp>
        <p:nvSpPr>
          <p:cNvPr id="11269" name="6 CuadroTexto"/>
          <p:cNvSpPr txBox="1">
            <a:spLocks noChangeArrowheads="1"/>
          </p:cNvSpPr>
          <p:nvPr/>
        </p:nvSpPr>
        <p:spPr bwMode="auto">
          <a:xfrm>
            <a:off x="0" y="115888"/>
            <a:ext cx="6300788" cy="1201737"/>
          </a:xfrm>
          <a:prstGeom prst="rect">
            <a:avLst/>
          </a:prstGeom>
          <a:noFill/>
          <a:ln w="9525">
            <a:noFill/>
            <a:miter lim="800000"/>
            <a:headEnd/>
            <a:tailEnd/>
          </a:ln>
        </p:spPr>
        <p:txBody>
          <a:bodyPr>
            <a:spAutoFit/>
          </a:bodyPr>
          <a:lstStyle/>
          <a:p>
            <a:pPr algn="ctr"/>
            <a:r>
              <a:rPr lang="es-MX" sz="3600" b="1">
                <a:solidFill>
                  <a:srgbClr val="002060"/>
                </a:solidFill>
                <a:latin typeface="Microsoft Sans Serif" pitchFamily="34" charset="0"/>
                <a:cs typeface="Microsoft Sans Serif" pitchFamily="34" charset="0"/>
              </a:rPr>
              <a:t>Desafíos para mejorar la Calidad de la Educación</a:t>
            </a:r>
            <a:endParaRPr lang="es-CL" sz="3600" b="1">
              <a:solidFill>
                <a:srgbClr val="002060"/>
              </a:solidFill>
              <a:latin typeface="Microsoft Sans Serif" pitchFamily="34" charset="0"/>
              <a:cs typeface="Microsoft Sans Serif" pitchFamily="34" charset="0"/>
            </a:endParaRPr>
          </a:p>
        </p:txBody>
      </p:sp>
      <p:pic>
        <p:nvPicPr>
          <p:cNvPr id="11271"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
        <p:nvSpPr>
          <p:cNvPr id="9" name="8 Rectángulo"/>
          <p:cNvSpPr/>
          <p:nvPr/>
        </p:nvSpPr>
        <p:spPr>
          <a:xfrm>
            <a:off x="395536" y="1484784"/>
            <a:ext cx="8640960" cy="4939814"/>
          </a:xfrm>
          <a:prstGeom prst="rect">
            <a:avLst/>
          </a:prstGeom>
        </p:spPr>
        <p:txBody>
          <a:bodyPr wrap="square">
            <a:spAutoFit/>
          </a:bodyPr>
          <a:lstStyle/>
          <a:p>
            <a:pPr algn="just">
              <a:defRPr/>
            </a:pPr>
            <a:r>
              <a:rPr lang="es-CL" sz="2100" dirty="0" smtClean="0">
                <a:solidFill>
                  <a:schemeClr val="accent6"/>
                </a:solidFill>
                <a:latin typeface="Microsoft Sans Serif" pitchFamily="34" charset="0"/>
                <a:cs typeface="Microsoft Sans Serif" pitchFamily="34" charset="0"/>
              </a:rPr>
              <a:t>La </a:t>
            </a:r>
            <a:r>
              <a:rPr lang="es-CL" sz="2100" b="1" dirty="0" smtClean="0">
                <a:solidFill>
                  <a:schemeClr val="accent6"/>
                </a:solidFill>
                <a:latin typeface="Microsoft Sans Serif" pitchFamily="34" charset="0"/>
                <a:cs typeface="Microsoft Sans Serif" pitchFamily="34" charset="0"/>
              </a:rPr>
              <a:t>mejora de la calidad de las escuelas </a:t>
            </a:r>
            <a:r>
              <a:rPr lang="es-CL" sz="2100" dirty="0" smtClean="0">
                <a:solidFill>
                  <a:schemeClr val="accent6"/>
                </a:solidFill>
                <a:latin typeface="Microsoft Sans Serif" pitchFamily="34" charset="0"/>
                <a:cs typeface="Microsoft Sans Serif" pitchFamily="34" charset="0"/>
              </a:rPr>
              <a:t>y la disminución de las diferencias entre ellas reducirán la desigualdad en los resultados del aprendizaje</a:t>
            </a:r>
          </a:p>
          <a:p>
            <a:pPr algn="just">
              <a:defRPr/>
            </a:pPr>
            <a:endParaRPr lang="es-CL" sz="2100" dirty="0" smtClean="0">
              <a:solidFill>
                <a:schemeClr val="accent6"/>
              </a:solidFill>
              <a:latin typeface="Microsoft Sans Serif" pitchFamily="34" charset="0"/>
              <a:cs typeface="Microsoft Sans Serif" pitchFamily="34" charset="0"/>
            </a:endParaRPr>
          </a:p>
          <a:p>
            <a:r>
              <a:rPr lang="es-CL" sz="2100" dirty="0" smtClean="0">
                <a:solidFill>
                  <a:schemeClr val="accent6"/>
                </a:solidFill>
                <a:latin typeface="Microsoft Sans Serif" pitchFamily="34" charset="0"/>
                <a:cs typeface="Microsoft Sans Serif" pitchFamily="34" charset="0"/>
              </a:rPr>
              <a:t>Una mayor equidad en la educación depende también de la suerte de los niños fuera de la escuela, en las estructuras económicas y sociales que perpetúan la marginación.  Se requieren </a:t>
            </a:r>
            <a:r>
              <a:rPr lang="es-CL" sz="2100" b="1" dirty="0" smtClean="0">
                <a:solidFill>
                  <a:schemeClr val="accent6"/>
                </a:solidFill>
                <a:latin typeface="Microsoft Sans Serif" pitchFamily="34" charset="0"/>
                <a:cs typeface="Microsoft Sans Serif" pitchFamily="34" charset="0"/>
              </a:rPr>
              <a:t>estrategias integradas </a:t>
            </a:r>
            <a:r>
              <a:rPr lang="es-CL" sz="2100" dirty="0" smtClean="0">
                <a:solidFill>
                  <a:schemeClr val="accent6"/>
                </a:solidFill>
                <a:latin typeface="Microsoft Sans Serif" pitchFamily="34" charset="0"/>
                <a:cs typeface="Microsoft Sans Serif" pitchFamily="34" charset="0"/>
              </a:rPr>
              <a:t>para luchar contra la marginación </a:t>
            </a:r>
            <a:r>
              <a:rPr lang="es-CL" sz="2100" b="1" dirty="0" smtClean="0">
                <a:solidFill>
                  <a:schemeClr val="accent6"/>
                </a:solidFill>
                <a:latin typeface="Microsoft Sans Serif" pitchFamily="34" charset="0"/>
                <a:cs typeface="Microsoft Sans Serif" pitchFamily="34" charset="0"/>
              </a:rPr>
              <a:t>en un marco más amplio de reducción de la pobreza </a:t>
            </a:r>
            <a:r>
              <a:rPr lang="es-CL" sz="2100" dirty="0" smtClean="0">
                <a:solidFill>
                  <a:schemeClr val="accent6"/>
                </a:solidFill>
                <a:latin typeface="Microsoft Sans Serif" pitchFamily="34" charset="0"/>
                <a:cs typeface="Microsoft Sans Serif" pitchFamily="34" charset="0"/>
              </a:rPr>
              <a:t>y promoción de la </a:t>
            </a:r>
            <a:r>
              <a:rPr lang="es-CL" sz="2100" b="1" dirty="0" smtClean="0">
                <a:solidFill>
                  <a:schemeClr val="accent6"/>
                </a:solidFill>
                <a:latin typeface="Microsoft Sans Serif" pitchFamily="34" charset="0"/>
                <a:cs typeface="Microsoft Sans Serif" pitchFamily="34" charset="0"/>
              </a:rPr>
              <a:t>integración social</a:t>
            </a:r>
          </a:p>
          <a:p>
            <a:endParaRPr lang="es-MX" sz="2100" dirty="0" smtClean="0">
              <a:solidFill>
                <a:schemeClr val="accent6"/>
              </a:solidFill>
              <a:latin typeface="Microsoft Sans Serif" pitchFamily="34" charset="0"/>
              <a:cs typeface="Microsoft Sans Serif" pitchFamily="34" charset="0"/>
            </a:endParaRPr>
          </a:p>
          <a:p>
            <a:r>
              <a:rPr lang="es-MX" sz="2100" dirty="0" smtClean="0">
                <a:solidFill>
                  <a:schemeClr val="accent6"/>
                </a:solidFill>
                <a:latin typeface="Microsoft Sans Serif" pitchFamily="34" charset="0"/>
                <a:cs typeface="Microsoft Sans Serif" pitchFamily="34" charset="0"/>
              </a:rPr>
              <a:t>La concepción de nuevos objetivos para después de 2015 debería orientarse por los </a:t>
            </a:r>
            <a:r>
              <a:rPr lang="es-MX" sz="2100" b="1" dirty="0" smtClean="0">
                <a:solidFill>
                  <a:schemeClr val="accent6"/>
                </a:solidFill>
                <a:latin typeface="Microsoft Sans Serif" pitchFamily="34" charset="0"/>
                <a:cs typeface="Microsoft Sans Serif" pitchFamily="34" charset="0"/>
              </a:rPr>
              <a:t>principios de defender la educación como un derecho, velar por que todos los niños y niñas tengan las mismas posibilidades de acceder a la educación y reconocer etapas del aprendizaje en cada una de las fases de la vida de las personas</a:t>
            </a:r>
            <a:endParaRPr lang="en-US" sz="2100" dirty="0">
              <a:solidFill>
                <a:schemeClr val="accent6"/>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099" name="Imagen 7" descr="logoUnescoSTGO.png"/>
          <p:cNvPicPr>
            <a:picLocks noChangeAspect="1"/>
          </p:cNvPicPr>
          <p:nvPr/>
        </p:nvPicPr>
        <p:blipFill>
          <a:blip r:embed="rId3"/>
          <a:srcRect/>
          <a:stretch>
            <a:fillRect/>
          </a:stretch>
        </p:blipFill>
        <p:spPr bwMode="auto">
          <a:xfrm>
            <a:off x="6462713" y="476672"/>
            <a:ext cx="2646362"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4101" name="10 Rectángulo"/>
          <p:cNvSpPr>
            <a:spLocks noChangeArrowheads="1"/>
          </p:cNvSpPr>
          <p:nvPr/>
        </p:nvSpPr>
        <p:spPr bwMode="auto">
          <a:xfrm>
            <a:off x="107950" y="476672"/>
            <a:ext cx="6624638" cy="1077912"/>
          </a:xfrm>
          <a:prstGeom prst="rect">
            <a:avLst/>
          </a:prstGeom>
          <a:noFill/>
          <a:ln w="9525">
            <a:noFill/>
            <a:miter lim="800000"/>
            <a:headEnd/>
            <a:tailEnd/>
          </a:ln>
        </p:spPr>
        <p:txBody>
          <a:bodyPr>
            <a:spAutoFit/>
          </a:bodyPr>
          <a:lstStyle/>
          <a:p>
            <a:r>
              <a:rPr lang="es-ES" sz="3200" b="1" dirty="0">
                <a:solidFill>
                  <a:srgbClr val="002060"/>
                </a:solidFill>
                <a:latin typeface="Microsoft Sans Serif" pitchFamily="34" charset="0"/>
                <a:cs typeface="Microsoft Sans Serif" pitchFamily="34" charset="0"/>
              </a:rPr>
              <a:t>Progreso de la región hacia los objetivos de Educación para Todos</a:t>
            </a:r>
            <a:endParaRPr lang="es-CL" sz="3200" b="1" dirty="0">
              <a:solidFill>
                <a:srgbClr val="002060"/>
              </a:solidFill>
              <a:latin typeface="Microsoft Sans Serif" pitchFamily="34" charset="0"/>
              <a:cs typeface="Microsoft Sans Serif" pitchFamily="34" charset="0"/>
            </a:endParaRPr>
          </a:p>
        </p:txBody>
      </p:sp>
      <p:sp>
        <p:nvSpPr>
          <p:cNvPr id="4103" name="12 CuadroTexto"/>
          <p:cNvSpPr txBox="1">
            <a:spLocks noChangeArrowheads="1"/>
          </p:cNvSpPr>
          <p:nvPr/>
        </p:nvSpPr>
        <p:spPr bwMode="auto">
          <a:xfrm>
            <a:off x="7524750" y="1700213"/>
            <a:ext cx="184150" cy="369887"/>
          </a:xfrm>
          <a:prstGeom prst="rect">
            <a:avLst/>
          </a:prstGeom>
          <a:noFill/>
          <a:ln w="9525">
            <a:noFill/>
            <a:miter lim="800000"/>
            <a:headEnd/>
            <a:tailEnd/>
          </a:ln>
        </p:spPr>
        <p:txBody>
          <a:bodyPr wrap="none">
            <a:spAutoFit/>
          </a:bodyPr>
          <a:lstStyle/>
          <a:p>
            <a:endParaRPr lang="en-US"/>
          </a:p>
        </p:txBody>
      </p:sp>
      <p:pic>
        <p:nvPicPr>
          <p:cNvPr id="4104" name="Imagen 3" descr="colors.jpg"/>
          <p:cNvPicPr>
            <a:picLocks noChangeAspect="1"/>
          </p:cNvPicPr>
          <p:nvPr/>
        </p:nvPicPr>
        <p:blipFill>
          <a:blip r:embed="rId4"/>
          <a:srcRect/>
          <a:stretch>
            <a:fillRect/>
          </a:stretch>
        </p:blipFill>
        <p:spPr bwMode="auto">
          <a:xfrm>
            <a:off x="6270625" y="6618288"/>
            <a:ext cx="2451100" cy="266700"/>
          </a:xfrm>
          <a:prstGeom prst="rect">
            <a:avLst/>
          </a:prstGeom>
          <a:noFill/>
          <a:ln w="9525">
            <a:noFill/>
            <a:miter lim="800000"/>
            <a:headEnd/>
            <a:tailEnd/>
          </a:ln>
        </p:spPr>
      </p:pic>
      <p:sp>
        <p:nvSpPr>
          <p:cNvPr id="12" name="11 CuadroTexto"/>
          <p:cNvSpPr txBox="1"/>
          <p:nvPr/>
        </p:nvSpPr>
        <p:spPr>
          <a:xfrm>
            <a:off x="323528" y="1908696"/>
            <a:ext cx="8568952" cy="46166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defRPr/>
            </a:pPr>
            <a:r>
              <a:rPr lang="es-MX" sz="2100" dirty="0" smtClean="0">
                <a:solidFill>
                  <a:schemeClr val="accent6"/>
                </a:solidFill>
                <a:latin typeface="Microsoft Sans Serif" pitchFamily="34" charset="0"/>
                <a:cs typeface="Microsoft Sans Serif" pitchFamily="34" charset="0"/>
              </a:rPr>
              <a:t>Los criterios internacionales para evaluar el progreso de la educación cada vez se centran más en la </a:t>
            </a:r>
            <a:r>
              <a:rPr lang="es-MX" sz="2100" b="1" dirty="0" smtClean="0">
                <a:solidFill>
                  <a:schemeClr val="accent6"/>
                </a:solidFill>
                <a:latin typeface="Microsoft Sans Serif" pitchFamily="34" charset="0"/>
                <a:cs typeface="Microsoft Sans Serif" pitchFamily="34" charset="0"/>
              </a:rPr>
              <a:t>calidad</a:t>
            </a:r>
            <a:r>
              <a:rPr lang="es-MX" sz="2100" dirty="0" smtClean="0">
                <a:solidFill>
                  <a:schemeClr val="accent6"/>
                </a:solidFill>
                <a:latin typeface="Microsoft Sans Serif" pitchFamily="34" charset="0"/>
                <a:cs typeface="Microsoft Sans Serif" pitchFamily="34" charset="0"/>
              </a:rPr>
              <a:t> y no solo en medir la cobertura</a:t>
            </a:r>
          </a:p>
          <a:p>
            <a:pPr algn="just">
              <a:defRPr/>
            </a:pPr>
            <a:endParaRPr lang="es-MX" sz="2100" dirty="0" smtClean="0">
              <a:solidFill>
                <a:schemeClr val="accent6"/>
              </a:solidFill>
              <a:latin typeface="Microsoft Sans Serif" pitchFamily="34" charset="0"/>
              <a:cs typeface="Microsoft Sans Serif" pitchFamily="34" charset="0"/>
            </a:endParaRPr>
          </a:p>
          <a:p>
            <a:pPr algn="just">
              <a:defRPr/>
            </a:pPr>
            <a:r>
              <a:rPr lang="es-MX" sz="2100" dirty="0" smtClean="0">
                <a:solidFill>
                  <a:schemeClr val="accent6"/>
                </a:solidFill>
                <a:latin typeface="Microsoft Sans Serif" pitchFamily="34" charset="0"/>
                <a:cs typeface="Microsoft Sans Serif" pitchFamily="34" charset="0"/>
              </a:rPr>
              <a:t>El </a:t>
            </a:r>
            <a:r>
              <a:rPr lang="es-MX" sz="2100" dirty="0">
                <a:solidFill>
                  <a:schemeClr val="accent6"/>
                </a:solidFill>
                <a:latin typeface="Microsoft Sans Serif" pitchFamily="34" charset="0"/>
                <a:cs typeface="Microsoft Sans Serif" pitchFamily="34" charset="0"/>
              </a:rPr>
              <a:t>concepto de calidad es amplio, y no incluye solo los logros en el aprendizaje, sino también en los </a:t>
            </a:r>
            <a:r>
              <a:rPr lang="es-MX" sz="2100" b="1" dirty="0">
                <a:solidFill>
                  <a:schemeClr val="accent6"/>
                </a:solidFill>
                <a:latin typeface="Microsoft Sans Serif" pitchFamily="34" charset="0"/>
                <a:cs typeface="Microsoft Sans Serif" pitchFamily="34" charset="0"/>
              </a:rPr>
              <a:t>procesos</a:t>
            </a:r>
            <a:r>
              <a:rPr lang="es-MX" sz="2100" dirty="0">
                <a:solidFill>
                  <a:schemeClr val="accent6"/>
                </a:solidFill>
                <a:latin typeface="Microsoft Sans Serif" pitchFamily="34" charset="0"/>
                <a:cs typeface="Microsoft Sans Serif" pitchFamily="34" charset="0"/>
              </a:rPr>
              <a:t>, las </a:t>
            </a:r>
            <a:r>
              <a:rPr lang="es-MX" sz="2100" b="1" dirty="0">
                <a:solidFill>
                  <a:schemeClr val="accent6"/>
                </a:solidFill>
                <a:latin typeface="Microsoft Sans Serif" pitchFamily="34" charset="0"/>
                <a:cs typeface="Microsoft Sans Serif" pitchFamily="34" charset="0"/>
              </a:rPr>
              <a:t>condiciones</a:t>
            </a:r>
            <a:r>
              <a:rPr lang="es-MX" sz="2100" dirty="0">
                <a:solidFill>
                  <a:schemeClr val="accent6"/>
                </a:solidFill>
                <a:latin typeface="Microsoft Sans Serif" pitchFamily="34" charset="0"/>
                <a:cs typeface="Microsoft Sans Serif" pitchFamily="34" charset="0"/>
              </a:rPr>
              <a:t> y los </a:t>
            </a:r>
            <a:r>
              <a:rPr lang="es-MX" sz="2100" b="1" dirty="0">
                <a:solidFill>
                  <a:schemeClr val="accent6"/>
                </a:solidFill>
                <a:latin typeface="Microsoft Sans Serif" pitchFamily="34" charset="0"/>
                <a:cs typeface="Microsoft Sans Serif" pitchFamily="34" charset="0"/>
              </a:rPr>
              <a:t>resultados</a:t>
            </a:r>
            <a:r>
              <a:rPr lang="es-MX" sz="2100" dirty="0">
                <a:solidFill>
                  <a:schemeClr val="accent6"/>
                </a:solidFill>
                <a:latin typeface="Microsoft Sans Serif" pitchFamily="34" charset="0"/>
                <a:cs typeface="Microsoft Sans Serif" pitchFamily="34" charset="0"/>
              </a:rPr>
              <a:t>. Este considera tanto aspectos académicos como psicológicos y cívicos. A la luz de estos criterios, América Latina y el Caribe se está quedando </a:t>
            </a:r>
            <a:r>
              <a:rPr lang="es-MX" sz="2100" dirty="0" smtClean="0">
                <a:solidFill>
                  <a:schemeClr val="accent6"/>
                </a:solidFill>
                <a:latin typeface="Microsoft Sans Serif" pitchFamily="34" charset="0"/>
                <a:cs typeface="Microsoft Sans Serif" pitchFamily="34" charset="0"/>
              </a:rPr>
              <a:t>atrás</a:t>
            </a:r>
          </a:p>
          <a:p>
            <a:pPr algn="just">
              <a:defRPr/>
            </a:pPr>
            <a:endParaRPr lang="es-MX" sz="2100" dirty="0" smtClean="0">
              <a:solidFill>
                <a:schemeClr val="accent6"/>
              </a:solidFill>
              <a:latin typeface="Microsoft Sans Serif" pitchFamily="34" charset="0"/>
              <a:cs typeface="Microsoft Sans Serif" pitchFamily="34" charset="0"/>
            </a:endParaRPr>
          </a:p>
          <a:p>
            <a:pPr algn="just">
              <a:defRPr/>
            </a:pPr>
            <a:r>
              <a:rPr lang="es-MX" sz="2100" b="1" dirty="0" smtClean="0">
                <a:solidFill>
                  <a:schemeClr val="accent6"/>
                </a:solidFill>
                <a:latin typeface="Microsoft Sans Serif" pitchFamily="34" charset="0"/>
                <a:cs typeface="Microsoft Sans Serif" pitchFamily="34" charset="0"/>
              </a:rPr>
              <a:t>El Derecho a la Educación, entendido como derecho a aprender, requiere que todos los niños y niñas logren aprendizajes de calidad, que les permitan desenvolverse de la mejor manera y tomar sus propias decisiones respecto de la vida que quieren vivir</a:t>
            </a:r>
            <a:endParaRPr lang="es-CL" sz="2100" b="1" dirty="0" smtClean="0">
              <a:solidFill>
                <a:schemeClr val="accent6"/>
              </a:solidFill>
              <a:latin typeface="Microsoft Sans Serif" pitchFamily="34" charset="0"/>
              <a:cs typeface="Microsoft Sans Serif" pitchFamily="34" charset="0"/>
            </a:endParaRPr>
          </a:p>
          <a:p>
            <a:pPr algn="just">
              <a:defRPr/>
            </a:pPr>
            <a:endParaRPr lang="es-CL" sz="2100" dirty="0" smtClean="0">
              <a:solidFill>
                <a:schemeClr val="accent6"/>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099" name="Imagen 7" descr="logoUnescoSTGO.png"/>
          <p:cNvPicPr>
            <a:picLocks noChangeAspect="1"/>
          </p:cNvPicPr>
          <p:nvPr/>
        </p:nvPicPr>
        <p:blipFill>
          <a:blip r:embed="rId3"/>
          <a:srcRect/>
          <a:stretch>
            <a:fillRect/>
          </a:stretch>
        </p:blipFill>
        <p:spPr bwMode="auto">
          <a:xfrm>
            <a:off x="6462713" y="476672"/>
            <a:ext cx="2646362"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4101" name="10 Rectángulo"/>
          <p:cNvSpPr>
            <a:spLocks noChangeArrowheads="1"/>
          </p:cNvSpPr>
          <p:nvPr/>
        </p:nvSpPr>
        <p:spPr bwMode="auto">
          <a:xfrm>
            <a:off x="107950" y="476672"/>
            <a:ext cx="6624638" cy="1077912"/>
          </a:xfrm>
          <a:prstGeom prst="rect">
            <a:avLst/>
          </a:prstGeom>
          <a:noFill/>
          <a:ln w="9525">
            <a:noFill/>
            <a:miter lim="800000"/>
            <a:headEnd/>
            <a:tailEnd/>
          </a:ln>
        </p:spPr>
        <p:txBody>
          <a:bodyPr>
            <a:spAutoFit/>
          </a:bodyPr>
          <a:lstStyle/>
          <a:p>
            <a:r>
              <a:rPr lang="es-ES" sz="3200" b="1" dirty="0">
                <a:solidFill>
                  <a:srgbClr val="002060"/>
                </a:solidFill>
                <a:latin typeface="Microsoft Sans Serif" pitchFamily="34" charset="0"/>
                <a:cs typeface="Microsoft Sans Serif" pitchFamily="34" charset="0"/>
              </a:rPr>
              <a:t>Progreso de la región hacia los objetivos de Educación para Todos</a:t>
            </a:r>
            <a:endParaRPr lang="es-CL" sz="3200" b="1" dirty="0">
              <a:solidFill>
                <a:srgbClr val="002060"/>
              </a:solidFill>
              <a:latin typeface="Microsoft Sans Serif" pitchFamily="34" charset="0"/>
              <a:cs typeface="Microsoft Sans Serif" pitchFamily="34" charset="0"/>
            </a:endParaRPr>
          </a:p>
        </p:txBody>
      </p:sp>
      <p:sp>
        <p:nvSpPr>
          <p:cNvPr id="4103" name="12 CuadroTexto"/>
          <p:cNvSpPr txBox="1">
            <a:spLocks noChangeArrowheads="1"/>
          </p:cNvSpPr>
          <p:nvPr/>
        </p:nvSpPr>
        <p:spPr bwMode="auto">
          <a:xfrm>
            <a:off x="7524750" y="1700213"/>
            <a:ext cx="184150" cy="369887"/>
          </a:xfrm>
          <a:prstGeom prst="rect">
            <a:avLst/>
          </a:prstGeom>
          <a:noFill/>
          <a:ln w="9525">
            <a:noFill/>
            <a:miter lim="800000"/>
            <a:headEnd/>
            <a:tailEnd/>
          </a:ln>
        </p:spPr>
        <p:txBody>
          <a:bodyPr wrap="none">
            <a:spAutoFit/>
          </a:bodyPr>
          <a:lstStyle/>
          <a:p>
            <a:endParaRPr lang="en-US"/>
          </a:p>
        </p:txBody>
      </p:sp>
      <p:pic>
        <p:nvPicPr>
          <p:cNvPr id="4104" name="Imagen 3" descr="colors.jpg"/>
          <p:cNvPicPr>
            <a:picLocks noChangeAspect="1"/>
          </p:cNvPicPr>
          <p:nvPr/>
        </p:nvPicPr>
        <p:blipFill>
          <a:blip r:embed="rId4"/>
          <a:srcRect/>
          <a:stretch>
            <a:fillRect/>
          </a:stretch>
        </p:blipFill>
        <p:spPr bwMode="auto">
          <a:xfrm>
            <a:off x="6270625" y="6618288"/>
            <a:ext cx="2451100" cy="266700"/>
          </a:xfrm>
          <a:prstGeom prst="rect">
            <a:avLst/>
          </a:prstGeom>
          <a:noFill/>
          <a:ln w="9525">
            <a:noFill/>
            <a:miter lim="800000"/>
            <a:headEnd/>
            <a:tailEnd/>
          </a:ln>
        </p:spPr>
      </p:pic>
      <p:sp>
        <p:nvSpPr>
          <p:cNvPr id="9" name="8 Rectángulo"/>
          <p:cNvSpPr/>
          <p:nvPr/>
        </p:nvSpPr>
        <p:spPr>
          <a:xfrm>
            <a:off x="611560" y="4113654"/>
            <a:ext cx="8136904" cy="2123658"/>
          </a:xfrm>
          <a:prstGeom prst="rect">
            <a:avLst/>
          </a:prstGeom>
        </p:spPr>
        <p:txBody>
          <a:bodyPr wrap="square">
            <a:spAutoFit/>
          </a:bodyPr>
          <a:lstStyle/>
          <a:p>
            <a:r>
              <a:rPr lang="es-MX" sz="2200" dirty="0" smtClean="0">
                <a:solidFill>
                  <a:schemeClr val="accent6"/>
                </a:solidFill>
                <a:latin typeface="Microsoft Sans Serif" pitchFamily="34" charset="0"/>
                <a:cs typeface="Microsoft Sans Serif" pitchFamily="34" charset="0"/>
              </a:rPr>
              <a:t>En el futuro, será fundamental </a:t>
            </a:r>
            <a:r>
              <a:rPr lang="es-MX" sz="2200" b="1" dirty="0" smtClean="0">
                <a:solidFill>
                  <a:schemeClr val="accent6"/>
                </a:solidFill>
                <a:latin typeface="Microsoft Sans Serif" pitchFamily="34" charset="0"/>
                <a:cs typeface="Microsoft Sans Serif" pitchFamily="34" charset="0"/>
              </a:rPr>
              <a:t>monitorear que todos los niños, niñas y jóvenes, cualesquiera sean las circunstancias, hayan adquirido las competencias básicas en lectura, escritura y aritmética. </a:t>
            </a:r>
            <a:r>
              <a:rPr lang="es-MX" sz="2200" dirty="0" smtClean="0">
                <a:solidFill>
                  <a:schemeClr val="accent6"/>
                </a:solidFill>
                <a:latin typeface="Microsoft Sans Serif" pitchFamily="34" charset="0"/>
                <a:cs typeface="Microsoft Sans Serif" pitchFamily="34" charset="0"/>
              </a:rPr>
              <a:t>Para responder a esta necesidad es preciso que los países refuercen sus sistemas nacionales de evaluación y velen por que se les utilice para alimentar la formulación de políticas </a:t>
            </a:r>
            <a:endParaRPr lang="es-CL" sz="2200" dirty="0">
              <a:solidFill>
                <a:schemeClr val="accent6"/>
              </a:solidFill>
              <a:latin typeface="Microsoft Sans Serif" pitchFamily="34" charset="0"/>
              <a:cs typeface="Microsoft Sans Serif" pitchFamily="34" charset="0"/>
            </a:endParaRPr>
          </a:p>
        </p:txBody>
      </p:sp>
      <p:sp>
        <p:nvSpPr>
          <p:cNvPr id="11" name="9 CuadroTexto"/>
          <p:cNvSpPr txBox="1">
            <a:spLocks noChangeArrowheads="1"/>
          </p:cNvSpPr>
          <p:nvPr/>
        </p:nvSpPr>
        <p:spPr bwMode="auto">
          <a:xfrm>
            <a:off x="612329" y="2110641"/>
            <a:ext cx="8064127" cy="1446550"/>
          </a:xfrm>
          <a:prstGeom prst="rect">
            <a:avLst/>
          </a:prstGeom>
          <a:noFill/>
          <a:ln w="9525">
            <a:noFill/>
            <a:miter lim="800000"/>
            <a:headEnd/>
            <a:tailEnd/>
          </a:ln>
        </p:spPr>
        <p:txBody>
          <a:bodyPr wrap="square">
            <a:spAutoFit/>
          </a:bodyPr>
          <a:lstStyle/>
          <a:p>
            <a:r>
              <a:rPr lang="es-MX" sz="2200" dirty="0">
                <a:solidFill>
                  <a:schemeClr val="accent6"/>
                </a:solidFill>
                <a:latin typeface="Microsoft Sans Serif" pitchFamily="34" charset="0"/>
                <a:cs typeface="Microsoft Sans Serif" pitchFamily="34" charset="0"/>
              </a:rPr>
              <a:t>La </a:t>
            </a:r>
            <a:r>
              <a:rPr lang="es-MX" sz="2200" b="1" dirty="0">
                <a:solidFill>
                  <a:schemeClr val="accent6"/>
                </a:solidFill>
                <a:latin typeface="Microsoft Sans Serif" pitchFamily="34" charset="0"/>
                <a:cs typeface="Microsoft Sans Serif" pitchFamily="34" charset="0"/>
              </a:rPr>
              <a:t>escasa atención prestada a la calidad </a:t>
            </a:r>
            <a:r>
              <a:rPr lang="es-MX" sz="2200" dirty="0">
                <a:solidFill>
                  <a:schemeClr val="accent6"/>
                </a:solidFill>
                <a:latin typeface="Microsoft Sans Serif" pitchFamily="34" charset="0"/>
                <a:cs typeface="Microsoft Sans Serif" pitchFamily="34" charset="0"/>
              </a:rPr>
              <a:t>de la educación, y no haber sabido llegar a quienes han quedado al margen, </a:t>
            </a:r>
            <a:r>
              <a:rPr lang="es-MX" sz="2200" b="1" dirty="0">
                <a:solidFill>
                  <a:schemeClr val="accent6"/>
                </a:solidFill>
                <a:latin typeface="Microsoft Sans Serif" pitchFamily="34" charset="0"/>
                <a:cs typeface="Microsoft Sans Serif" pitchFamily="34" charset="0"/>
              </a:rPr>
              <a:t>han desembocado en una crisis del aprendizaje de la que hay que hacerse cargo con urgencia</a:t>
            </a:r>
            <a:endParaRPr lang="es-CL" sz="2200" b="1" dirty="0">
              <a:solidFill>
                <a:schemeClr val="accent6"/>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Imagen 7" descr="logoUnescoSTGO.png"/>
          <p:cNvPicPr>
            <a:picLocks noChangeAspect="1"/>
          </p:cNvPicPr>
          <p:nvPr/>
        </p:nvPicPr>
        <p:blipFill>
          <a:blip r:embed="rId4"/>
          <a:srcRect/>
          <a:stretch>
            <a:fillRect/>
          </a:stretch>
        </p:blipFill>
        <p:spPr bwMode="auto">
          <a:xfrm>
            <a:off x="6497638" y="115888"/>
            <a:ext cx="2646362" cy="1243012"/>
          </a:xfrm>
          <a:prstGeom prst="rect">
            <a:avLst/>
          </a:prstGeom>
          <a:noFill/>
          <a:ln w="9525">
            <a:noFill/>
            <a:miter lim="800000"/>
            <a:headEnd/>
            <a:tailEnd/>
          </a:ln>
        </p:spPr>
      </p:pic>
      <p:pic>
        <p:nvPicPr>
          <p:cNvPr id="11268" name="Imagen 8" descr="mapa.png"/>
          <p:cNvPicPr>
            <a:picLocks noChangeAspect="1"/>
          </p:cNvPicPr>
          <p:nvPr/>
        </p:nvPicPr>
        <p:blipFill>
          <a:blip r:embed="rId5"/>
          <a:srcRect/>
          <a:stretch>
            <a:fillRect/>
          </a:stretch>
        </p:blipFill>
        <p:spPr bwMode="auto">
          <a:xfrm>
            <a:off x="0" y="0"/>
            <a:ext cx="5524500" cy="6858000"/>
          </a:xfrm>
          <a:prstGeom prst="rect">
            <a:avLst/>
          </a:prstGeom>
          <a:noFill/>
          <a:ln w="9525">
            <a:noFill/>
            <a:miter lim="800000"/>
            <a:headEnd/>
            <a:tailEnd/>
          </a:ln>
        </p:spPr>
      </p:pic>
      <p:sp>
        <p:nvSpPr>
          <p:cNvPr id="11269" name="6 CuadroTexto"/>
          <p:cNvSpPr txBox="1">
            <a:spLocks noChangeArrowheads="1"/>
          </p:cNvSpPr>
          <p:nvPr/>
        </p:nvSpPr>
        <p:spPr bwMode="auto">
          <a:xfrm>
            <a:off x="0" y="115888"/>
            <a:ext cx="6300788" cy="1201737"/>
          </a:xfrm>
          <a:prstGeom prst="rect">
            <a:avLst/>
          </a:prstGeom>
          <a:noFill/>
          <a:ln w="9525">
            <a:noFill/>
            <a:miter lim="800000"/>
            <a:headEnd/>
            <a:tailEnd/>
          </a:ln>
        </p:spPr>
        <p:txBody>
          <a:bodyPr>
            <a:spAutoFit/>
          </a:bodyPr>
          <a:lstStyle/>
          <a:p>
            <a:pPr algn="ctr"/>
            <a:r>
              <a:rPr lang="es-MX" sz="3600" b="1">
                <a:solidFill>
                  <a:srgbClr val="002060"/>
                </a:solidFill>
                <a:latin typeface="Microsoft Sans Serif" pitchFamily="34" charset="0"/>
                <a:cs typeface="Microsoft Sans Serif" pitchFamily="34" charset="0"/>
              </a:rPr>
              <a:t>Desafíos para mejorar la Calidad de la Educación</a:t>
            </a:r>
            <a:endParaRPr lang="es-CL" sz="3600" b="1">
              <a:solidFill>
                <a:srgbClr val="002060"/>
              </a:solidFill>
              <a:latin typeface="Microsoft Sans Serif" pitchFamily="34" charset="0"/>
              <a:cs typeface="Microsoft Sans Serif" pitchFamily="34" charset="0"/>
            </a:endParaRPr>
          </a:p>
        </p:txBody>
      </p:sp>
      <p:sp>
        <p:nvSpPr>
          <p:cNvPr id="34822" name="7 CuadroTexto"/>
          <p:cNvSpPr txBox="1">
            <a:spLocks noChangeArrowheads="1"/>
          </p:cNvSpPr>
          <p:nvPr/>
        </p:nvSpPr>
        <p:spPr bwMode="auto">
          <a:xfrm>
            <a:off x="323528" y="1495812"/>
            <a:ext cx="8280400" cy="3416320"/>
          </a:xfrm>
          <a:prstGeom prst="rect">
            <a:avLst/>
          </a:prstGeom>
          <a:noFill/>
          <a:ln w="9525">
            <a:noFill/>
            <a:miter lim="800000"/>
            <a:headEnd/>
            <a:tailEnd/>
          </a:ln>
        </p:spPr>
        <p:txBody>
          <a:bodyPr wrap="square">
            <a:spAutoFit/>
          </a:bodyPr>
          <a:lstStyle/>
          <a:p>
            <a:pPr marL="354013" indent="-354013">
              <a:spcBef>
                <a:spcPts val="12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Disponer de los mejores </a:t>
            </a:r>
            <a:r>
              <a:rPr lang="es-ES" sz="2200" dirty="0" smtClean="0">
                <a:solidFill>
                  <a:schemeClr val="accent6"/>
                </a:solidFill>
                <a:latin typeface="Microsoft Sans Serif" pitchFamily="34" charset="0"/>
                <a:cs typeface="Microsoft Sans Serif" pitchFamily="34" charset="0"/>
              </a:rPr>
              <a:t>profesores</a:t>
            </a:r>
          </a:p>
          <a:p>
            <a:pPr marL="354013" indent="-354013">
              <a:spcBef>
                <a:spcPts val="1200"/>
              </a:spcBef>
              <a:buClr>
                <a:srgbClr val="C00000"/>
              </a:buClr>
              <a:buFont typeface="Arial" pitchFamily="34" charset="0"/>
              <a:buChar char="•"/>
              <a:defRPr/>
            </a:pPr>
            <a:r>
              <a:rPr lang="es-ES" sz="2200" dirty="0" smtClean="0">
                <a:solidFill>
                  <a:schemeClr val="accent6"/>
                </a:solidFill>
                <a:latin typeface="Microsoft Sans Serif" pitchFamily="34" charset="0"/>
                <a:cs typeface="Microsoft Sans Serif" pitchFamily="34" charset="0"/>
              </a:rPr>
              <a:t>Ofrecer </a:t>
            </a:r>
            <a:r>
              <a:rPr lang="es-ES" sz="2200" dirty="0">
                <a:solidFill>
                  <a:schemeClr val="accent6"/>
                </a:solidFill>
                <a:latin typeface="Microsoft Sans Serif" pitchFamily="34" charset="0"/>
                <a:cs typeface="Microsoft Sans Serif" pitchFamily="34" charset="0"/>
              </a:rPr>
              <a:t>a </a:t>
            </a:r>
            <a:r>
              <a:rPr lang="es-ES" sz="2200" dirty="0" err="1">
                <a:solidFill>
                  <a:schemeClr val="accent6"/>
                </a:solidFill>
                <a:latin typeface="Microsoft Sans Serif" pitchFamily="34" charset="0"/>
                <a:cs typeface="Microsoft Sans Serif" pitchFamily="34" charset="0"/>
              </a:rPr>
              <a:t>tod@s</a:t>
            </a:r>
            <a:r>
              <a:rPr lang="es-ES" sz="2200" dirty="0">
                <a:solidFill>
                  <a:schemeClr val="accent6"/>
                </a:solidFill>
                <a:latin typeface="Microsoft Sans Serif" pitchFamily="34" charset="0"/>
                <a:cs typeface="Microsoft Sans Serif" pitchFamily="34" charset="0"/>
              </a:rPr>
              <a:t> los niños, niñas y jóvenes la oportunidad de adquirir competencias esenciales</a:t>
            </a:r>
            <a:endParaRPr lang="es-MX" sz="2200" dirty="0">
              <a:solidFill>
                <a:schemeClr val="accent6"/>
              </a:solidFill>
              <a:latin typeface="Microsoft Sans Serif" pitchFamily="34" charset="0"/>
              <a:cs typeface="Microsoft Sans Serif" pitchFamily="34" charset="0"/>
            </a:endParaRPr>
          </a:p>
          <a:p>
            <a:pPr marL="354013" indent="-354013">
              <a:spcBef>
                <a:spcPts val="1200"/>
              </a:spcBef>
              <a:buClr>
                <a:srgbClr val="C00000"/>
              </a:buClr>
              <a:buFont typeface="Arial" pitchFamily="34" charset="0"/>
              <a:buChar char="•"/>
              <a:defRPr/>
            </a:pPr>
            <a:r>
              <a:rPr lang="es-MX" sz="2200" dirty="0">
                <a:solidFill>
                  <a:schemeClr val="accent6"/>
                </a:solidFill>
                <a:latin typeface="Microsoft Sans Serif" pitchFamily="34" charset="0"/>
                <a:cs typeface="Microsoft Sans Serif" pitchFamily="34" charset="0"/>
              </a:rPr>
              <a:t>Reforzar los sistemas nacionales de evaluación para el mejoramiento</a:t>
            </a:r>
          </a:p>
          <a:p>
            <a:pPr marL="354013" indent="-354013">
              <a:spcBef>
                <a:spcPts val="1200"/>
              </a:spcBef>
              <a:buClr>
                <a:srgbClr val="C00000"/>
              </a:buClr>
              <a:buFont typeface="Arial" pitchFamily="34" charset="0"/>
              <a:buChar char="•"/>
              <a:defRPr/>
            </a:pPr>
            <a:r>
              <a:rPr lang="es-ES" sz="2200" dirty="0" smtClean="0">
                <a:solidFill>
                  <a:schemeClr val="accent6"/>
                </a:solidFill>
                <a:latin typeface="Microsoft Sans Serif" pitchFamily="34" charset="0"/>
                <a:cs typeface="Microsoft Sans Serif" pitchFamily="34" charset="0"/>
              </a:rPr>
              <a:t>Hacer de la </a:t>
            </a:r>
            <a:r>
              <a:rPr lang="es-ES" sz="2200" dirty="0">
                <a:solidFill>
                  <a:schemeClr val="accent6"/>
                </a:solidFill>
                <a:latin typeface="Microsoft Sans Serif" pitchFamily="34" charset="0"/>
                <a:cs typeface="Microsoft Sans Serif" pitchFamily="34" charset="0"/>
              </a:rPr>
              <a:t>calidad de la enseñanza una prioridad nacional</a:t>
            </a:r>
          </a:p>
          <a:p>
            <a:pPr marL="354013" indent="-354013">
              <a:spcBef>
                <a:spcPts val="12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Estrategias de currículum y evaluación que mejoran el </a:t>
            </a:r>
            <a:r>
              <a:rPr lang="es-ES" sz="2200" dirty="0" smtClean="0">
                <a:solidFill>
                  <a:schemeClr val="accent6"/>
                </a:solidFill>
                <a:latin typeface="Microsoft Sans Serif" pitchFamily="34" charset="0"/>
                <a:cs typeface="Microsoft Sans Serif" pitchFamily="34" charset="0"/>
              </a:rPr>
              <a:t>aprendizaje</a:t>
            </a:r>
            <a:endParaRPr lang="es-CL" sz="2200" dirty="0">
              <a:solidFill>
                <a:schemeClr val="accent6"/>
              </a:solidFill>
              <a:latin typeface="Microsoft Sans Serif" pitchFamily="34" charset="0"/>
              <a:cs typeface="Microsoft Sans Serif" pitchFamily="34" charset="0"/>
            </a:endParaRPr>
          </a:p>
        </p:txBody>
      </p:sp>
      <p:pic>
        <p:nvPicPr>
          <p:cNvPr id="11271"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
        <p:nvSpPr>
          <p:cNvPr id="8" name="7 Rectángulo"/>
          <p:cNvSpPr/>
          <p:nvPr/>
        </p:nvSpPr>
        <p:spPr>
          <a:xfrm>
            <a:off x="482292" y="5085184"/>
            <a:ext cx="8388424" cy="1384995"/>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r>
              <a:rPr lang="es-CL" sz="2100" b="1" dirty="0" smtClean="0">
                <a:latin typeface="Microsoft Sans Serif" pitchFamily="34" charset="0"/>
                <a:cs typeface="Microsoft Sans Serif" pitchFamily="34" charset="0"/>
              </a:rPr>
              <a:t>“para  que la educación pueda contribuir a superar la desigualdad y establecer las capacidades culturales de base para el desarrollo económico y la ciudadanía democrática, se requieren docentes en cantidad y preparación adecuada </a:t>
            </a:r>
            <a:endParaRPr lang="en-US" sz="21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8" name="Imagen 8" descr="mapa.png"/>
          <p:cNvPicPr>
            <a:picLocks noChangeAspect="1"/>
          </p:cNvPicPr>
          <p:nvPr/>
        </p:nvPicPr>
        <p:blipFill>
          <a:blip r:embed="rId4"/>
          <a:srcRect/>
          <a:stretch>
            <a:fillRect/>
          </a:stretch>
        </p:blipFill>
        <p:spPr bwMode="auto">
          <a:xfrm>
            <a:off x="0" y="0"/>
            <a:ext cx="5524500" cy="6858000"/>
          </a:xfrm>
          <a:prstGeom prst="rect">
            <a:avLst/>
          </a:prstGeom>
          <a:noFill/>
          <a:ln w="9525">
            <a:noFill/>
            <a:miter lim="800000"/>
            <a:headEnd/>
            <a:tailEnd/>
          </a:ln>
        </p:spPr>
      </p:pic>
      <p:sp>
        <p:nvSpPr>
          <p:cNvPr id="11269" name="6 CuadroTexto"/>
          <p:cNvSpPr txBox="1">
            <a:spLocks noChangeArrowheads="1"/>
          </p:cNvSpPr>
          <p:nvPr/>
        </p:nvSpPr>
        <p:spPr bwMode="auto">
          <a:xfrm>
            <a:off x="0" y="-27384"/>
            <a:ext cx="6732240" cy="430887"/>
          </a:xfrm>
          <a:prstGeom prst="rect">
            <a:avLst/>
          </a:prstGeom>
          <a:noFill/>
          <a:ln w="9525">
            <a:noFill/>
            <a:miter lim="800000"/>
            <a:headEnd/>
            <a:tailEnd/>
          </a:ln>
        </p:spPr>
        <p:txBody>
          <a:bodyPr wrap="square">
            <a:spAutoFit/>
          </a:bodyPr>
          <a:lstStyle/>
          <a:p>
            <a:pPr algn="ctr"/>
            <a:r>
              <a:rPr lang="es-MX" sz="2200" b="1" dirty="0">
                <a:solidFill>
                  <a:srgbClr val="002060"/>
                </a:solidFill>
                <a:latin typeface="Microsoft Sans Serif" pitchFamily="34" charset="0"/>
                <a:cs typeface="Microsoft Sans Serif" pitchFamily="34" charset="0"/>
              </a:rPr>
              <a:t>Desafíos para mejorar la Calidad de la Educación</a:t>
            </a:r>
            <a:endParaRPr lang="es-CL" sz="2200" b="1" dirty="0">
              <a:solidFill>
                <a:srgbClr val="002060"/>
              </a:solidFill>
              <a:latin typeface="Microsoft Sans Serif" pitchFamily="34" charset="0"/>
              <a:cs typeface="Microsoft Sans Serif" pitchFamily="34" charset="0"/>
            </a:endParaRPr>
          </a:p>
        </p:txBody>
      </p:sp>
      <p:sp>
        <p:nvSpPr>
          <p:cNvPr id="11" name="3 Título"/>
          <p:cNvSpPr>
            <a:spLocks noGrp="1"/>
          </p:cNvSpPr>
          <p:nvPr/>
        </p:nvSpPr>
        <p:spPr>
          <a:xfrm>
            <a:off x="665820" y="0"/>
            <a:ext cx="7812360" cy="1052736"/>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s-ES" sz="2000" b="1" dirty="0">
              <a:solidFill>
                <a:srgbClr val="0000CC"/>
              </a:solidFill>
            </a:endParaRPr>
          </a:p>
        </p:txBody>
      </p:sp>
      <p:graphicFrame>
        <p:nvGraphicFramePr>
          <p:cNvPr id="12" name="6 Marcador de contenido"/>
          <p:cNvGraphicFramePr>
            <a:graphicFrameLocks noGrp="1"/>
          </p:cNvGraphicFramePr>
          <p:nvPr/>
        </p:nvGraphicFramePr>
        <p:xfrm>
          <a:off x="432321" y="548680"/>
          <a:ext cx="8244135" cy="6093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2291" name="Imagen 7" descr="logoUnescoSTGO.png"/>
          <p:cNvPicPr>
            <a:picLocks noChangeAspect="1"/>
          </p:cNvPicPr>
          <p:nvPr/>
        </p:nvPicPr>
        <p:blipFill>
          <a:blip r:embed="rId4"/>
          <a:srcRect/>
          <a:stretch>
            <a:fillRect/>
          </a:stretch>
        </p:blipFill>
        <p:spPr bwMode="auto">
          <a:xfrm>
            <a:off x="6156325" y="188913"/>
            <a:ext cx="2646363" cy="1243012"/>
          </a:xfrm>
          <a:prstGeom prst="rect">
            <a:avLst/>
          </a:prstGeom>
          <a:noFill/>
          <a:ln w="9525">
            <a:noFill/>
            <a:miter lim="800000"/>
            <a:headEnd/>
            <a:tailEnd/>
          </a:ln>
        </p:spPr>
      </p:pic>
      <p:sp>
        <p:nvSpPr>
          <p:cNvPr id="12292" name="6 CuadroTexto"/>
          <p:cNvSpPr txBox="1">
            <a:spLocks noChangeArrowheads="1"/>
          </p:cNvSpPr>
          <p:nvPr/>
        </p:nvSpPr>
        <p:spPr bwMode="auto">
          <a:xfrm>
            <a:off x="0" y="115888"/>
            <a:ext cx="6300788" cy="1201737"/>
          </a:xfrm>
          <a:prstGeom prst="rect">
            <a:avLst/>
          </a:prstGeom>
          <a:noFill/>
          <a:ln w="9525">
            <a:noFill/>
            <a:miter lim="800000"/>
            <a:headEnd/>
            <a:tailEnd/>
          </a:ln>
        </p:spPr>
        <p:txBody>
          <a:bodyPr>
            <a:spAutoFit/>
          </a:bodyPr>
          <a:lstStyle/>
          <a:p>
            <a:pPr algn="ctr"/>
            <a:r>
              <a:rPr lang="es-MX" sz="3600" b="1">
                <a:solidFill>
                  <a:srgbClr val="002060"/>
                </a:solidFill>
                <a:latin typeface="Microsoft Sans Serif" pitchFamily="34" charset="0"/>
                <a:cs typeface="Microsoft Sans Serif" pitchFamily="34" charset="0"/>
              </a:rPr>
              <a:t>El financiamiento de la educación para todos</a:t>
            </a:r>
            <a:endParaRPr lang="es-CL" sz="3600" b="1">
              <a:solidFill>
                <a:srgbClr val="002060"/>
              </a:solidFill>
              <a:latin typeface="Microsoft Sans Serif" pitchFamily="34" charset="0"/>
              <a:cs typeface="Microsoft Sans Serif" pitchFamily="34" charset="0"/>
            </a:endParaRPr>
          </a:p>
        </p:txBody>
      </p:sp>
      <p:sp>
        <p:nvSpPr>
          <p:cNvPr id="36870" name="7 CuadroTexto"/>
          <p:cNvSpPr txBox="1">
            <a:spLocks noChangeArrowheads="1"/>
          </p:cNvSpPr>
          <p:nvPr/>
        </p:nvSpPr>
        <p:spPr bwMode="auto">
          <a:xfrm>
            <a:off x="323850" y="2781300"/>
            <a:ext cx="8424863" cy="1570038"/>
          </a:xfrm>
          <a:prstGeom prst="rect">
            <a:avLst/>
          </a:prstGeom>
          <a:noFill/>
          <a:ln w="9525">
            <a:noFill/>
            <a:miter lim="800000"/>
            <a:headEnd/>
            <a:tailEnd/>
          </a:ln>
        </p:spPr>
        <p:txBody>
          <a:bodyPr>
            <a:spAutoFit/>
          </a:bodyPr>
          <a:lstStyle/>
          <a:p>
            <a:pPr marL="265113" indent="-265113">
              <a:buClr>
                <a:srgbClr val="C00000"/>
              </a:buClr>
              <a:buFont typeface="Arial" pitchFamily="34" charset="0"/>
              <a:buChar char="•"/>
              <a:defRPr/>
            </a:pPr>
            <a:r>
              <a:rPr lang="es-MX" sz="2400" dirty="0">
                <a:solidFill>
                  <a:srgbClr val="002060"/>
                </a:solidFill>
                <a:latin typeface="Microsoft Sans Serif" pitchFamily="34" charset="0"/>
                <a:cs typeface="Microsoft Sans Serif" pitchFamily="34" charset="0"/>
              </a:rPr>
              <a:t>Si se fijara como objetivo destinar un 6% del PNB a educación, hacia el 2011 sólo el 27% de los países lograría este estándar</a:t>
            </a:r>
            <a:endParaRPr lang="es-CL" sz="2400" dirty="0">
              <a:solidFill>
                <a:srgbClr val="002060"/>
              </a:solidFill>
              <a:latin typeface="Microsoft Sans Serif" pitchFamily="34" charset="0"/>
              <a:cs typeface="Microsoft Sans Serif" pitchFamily="34" charset="0"/>
            </a:endParaRPr>
          </a:p>
          <a:p>
            <a:pPr>
              <a:buClr>
                <a:srgbClr val="C00000"/>
              </a:buClr>
              <a:buFont typeface="Arial" pitchFamily="34" charset="0"/>
              <a:buChar char="•"/>
              <a:defRPr/>
            </a:pPr>
            <a:endParaRPr lang="es-CL" sz="2400" dirty="0">
              <a:solidFill>
                <a:srgbClr val="002060"/>
              </a:solidFill>
            </a:endParaRPr>
          </a:p>
        </p:txBody>
      </p:sp>
      <p:pic>
        <p:nvPicPr>
          <p:cNvPr id="12294" name="Imagen 3" descr="colors.jpg"/>
          <p:cNvPicPr>
            <a:picLocks noChangeAspect="1"/>
          </p:cNvPicPr>
          <p:nvPr/>
        </p:nvPicPr>
        <p:blipFill>
          <a:blip r:embed="rId5"/>
          <a:srcRect/>
          <a:stretch>
            <a:fillRect/>
          </a:stretch>
        </p:blipFill>
        <p:spPr bwMode="auto">
          <a:xfrm>
            <a:off x="6270625" y="6618288"/>
            <a:ext cx="2451100" cy="266700"/>
          </a:xfrm>
          <a:prstGeom prst="rect">
            <a:avLst/>
          </a:prstGeom>
          <a:noFill/>
          <a:ln w="9525">
            <a:noFill/>
            <a:miter lim="800000"/>
            <a:headEnd/>
            <a:tailEnd/>
          </a:ln>
        </p:spPr>
      </p:pic>
      <p:graphicFrame>
        <p:nvGraphicFramePr>
          <p:cNvPr id="10" name="9 Tabla"/>
          <p:cNvGraphicFramePr>
            <a:graphicFrameLocks noGrp="1"/>
          </p:cNvGraphicFramePr>
          <p:nvPr/>
        </p:nvGraphicFramePr>
        <p:xfrm>
          <a:off x="395288" y="1331913"/>
          <a:ext cx="8424937" cy="1432560"/>
        </p:xfrm>
        <a:graphic>
          <a:graphicData uri="http://schemas.openxmlformats.org/drawingml/2006/table">
            <a:tbl>
              <a:tblPr firstRow="1" bandRow="1">
                <a:tableStyleId>{5C22544A-7EE6-4342-B048-85BDC9FD1C3A}</a:tableStyleId>
              </a:tblPr>
              <a:tblGrid>
                <a:gridCol w="5616625"/>
                <a:gridCol w="1368152"/>
                <a:gridCol w="1440160"/>
              </a:tblGrid>
              <a:tr h="370840">
                <a:tc>
                  <a:txBody>
                    <a:bodyPr/>
                    <a:lstStyle/>
                    <a:p>
                      <a:r>
                        <a:rPr lang="es-ES" sz="2400" dirty="0" smtClean="0">
                          <a:latin typeface="Microsoft Sans Serif" pitchFamily="34" charset="0"/>
                          <a:cs typeface="Microsoft Sans Serif" pitchFamily="34" charset="0"/>
                        </a:rPr>
                        <a:t>Gasto público en educación /PNB</a:t>
                      </a: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1999</a:t>
                      </a:r>
                      <a:endParaRPr lang="es-ES" sz="2800" b="1" dirty="0">
                        <a:latin typeface="Microsoft Sans Serif" pitchFamily="34" charset="0"/>
                        <a:cs typeface="Microsoft Sans Serif" pitchFamily="34" charset="0"/>
                      </a:endParaRP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2011 </a:t>
                      </a:r>
                      <a:endParaRPr lang="es-ES" sz="2800" b="1" dirty="0">
                        <a:latin typeface="Microsoft Sans Serif" pitchFamily="34" charset="0"/>
                        <a:cs typeface="Microsoft Sans Serif" pitchFamily="34" charset="0"/>
                      </a:endParaRPr>
                    </a:p>
                  </a:txBody>
                  <a:tcPr>
                    <a:solidFill>
                      <a:schemeClr val="accent5">
                        <a:lumMod val="5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Mundo</a:t>
                      </a:r>
                    </a:p>
                  </a:txBody>
                  <a:tcPr/>
                </a:tc>
                <a:tc>
                  <a:txBody>
                    <a:bodyPr/>
                    <a:lstStyle/>
                    <a:p>
                      <a:pPr algn="ctr"/>
                      <a:r>
                        <a:rPr lang="es-ES" sz="2400" dirty="0" smtClean="0">
                          <a:latin typeface="Microsoft Sans Serif" pitchFamily="34" charset="0"/>
                          <a:cs typeface="Microsoft Sans Serif" pitchFamily="34" charset="0"/>
                        </a:rPr>
                        <a:t>4,6%</a:t>
                      </a:r>
                      <a:endParaRPr lang="es-ES" sz="2400" dirty="0">
                        <a:latin typeface="Microsoft Sans Serif" pitchFamily="34" charset="0"/>
                        <a:cs typeface="Microsoft Sans Serif" pitchFamily="34" charset="0"/>
                      </a:endParaRPr>
                    </a:p>
                  </a:txBody>
                  <a:tcPr/>
                </a:tc>
                <a:tc>
                  <a:txBody>
                    <a:bodyPr/>
                    <a:lstStyle/>
                    <a:p>
                      <a:pPr algn="ctr"/>
                      <a:r>
                        <a:rPr lang="es-MX" sz="2400" b="0" dirty="0" smtClean="0">
                          <a:solidFill>
                            <a:schemeClr val="tx1"/>
                          </a:solidFill>
                        </a:rPr>
                        <a:t>5,1% </a:t>
                      </a:r>
                      <a:endParaRPr lang="es-ES" sz="2400" b="0" dirty="0">
                        <a:solidFill>
                          <a:schemeClr val="tx1"/>
                        </a:solidFill>
                        <a:latin typeface="Microsoft Sans Serif" pitchFamily="34" charset="0"/>
                        <a:cs typeface="Microsoft Sans Serif"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Región</a:t>
                      </a:r>
                    </a:p>
                  </a:txBody>
                  <a:tcPr/>
                </a:tc>
                <a:tc>
                  <a:txBody>
                    <a:bodyPr/>
                    <a:lstStyle/>
                    <a:p>
                      <a:pPr algn="ctr"/>
                      <a:r>
                        <a:rPr lang="es-ES" sz="2400" dirty="0" smtClean="0">
                          <a:latin typeface="Microsoft Sans Serif" pitchFamily="34" charset="0"/>
                          <a:cs typeface="Microsoft Sans Serif" pitchFamily="34" charset="0"/>
                        </a:rPr>
                        <a:t>5%</a:t>
                      </a:r>
                      <a:endParaRPr lang="es-ES" sz="2400" dirty="0">
                        <a:latin typeface="Microsoft Sans Serif" pitchFamily="34" charset="0"/>
                        <a:cs typeface="Microsoft Sans Serif" pitchFamily="34" charset="0"/>
                      </a:endParaRPr>
                    </a:p>
                  </a:txBody>
                  <a:tcPr/>
                </a:tc>
                <a:tc>
                  <a:txBody>
                    <a:bodyPr/>
                    <a:lstStyle/>
                    <a:p>
                      <a:pPr algn="ctr"/>
                      <a:r>
                        <a:rPr lang="es-MX" sz="2400" b="0" dirty="0" smtClean="0">
                          <a:solidFill>
                            <a:schemeClr val="tx1"/>
                          </a:solidFill>
                        </a:rPr>
                        <a:t>5,5%</a:t>
                      </a:r>
                      <a:endParaRPr lang="es-ES" sz="2400" b="0" dirty="0">
                        <a:solidFill>
                          <a:schemeClr val="tx1"/>
                        </a:solidFill>
                        <a:latin typeface="Microsoft Sans Serif" pitchFamily="34" charset="0"/>
                        <a:cs typeface="Microsoft Sans Serif" pitchFamily="34" charset="0"/>
                      </a:endParaRPr>
                    </a:p>
                  </a:txBody>
                  <a:tcPr/>
                </a:tc>
              </a:tr>
            </a:tbl>
          </a:graphicData>
        </a:graphic>
      </p:graphicFrame>
      <p:sp>
        <p:nvSpPr>
          <p:cNvPr id="11" name="7 CuadroTexto"/>
          <p:cNvSpPr txBox="1">
            <a:spLocks noChangeArrowheads="1"/>
          </p:cNvSpPr>
          <p:nvPr/>
        </p:nvSpPr>
        <p:spPr bwMode="auto">
          <a:xfrm>
            <a:off x="323850" y="5478463"/>
            <a:ext cx="8424863" cy="830262"/>
          </a:xfrm>
          <a:prstGeom prst="rect">
            <a:avLst/>
          </a:prstGeom>
          <a:noFill/>
          <a:ln w="9525">
            <a:noFill/>
            <a:miter lim="800000"/>
            <a:headEnd/>
            <a:tailEnd/>
          </a:ln>
        </p:spPr>
        <p:txBody>
          <a:bodyPr>
            <a:spAutoFit/>
          </a:bodyPr>
          <a:lstStyle/>
          <a:p>
            <a:pPr marL="265113" indent="-265113">
              <a:buClr>
                <a:srgbClr val="C00000"/>
              </a:buClr>
              <a:buFont typeface="Arial" pitchFamily="34" charset="0"/>
              <a:buChar char="•"/>
              <a:defRPr/>
            </a:pPr>
            <a:r>
              <a:rPr lang="es-ES" sz="2400" dirty="0">
                <a:solidFill>
                  <a:schemeClr val="accent2">
                    <a:lumMod val="50000"/>
                  </a:schemeClr>
                </a:solidFill>
                <a:latin typeface="Microsoft Sans Serif" pitchFamily="34" charset="0"/>
                <a:cs typeface="Microsoft Sans Serif" pitchFamily="34" charset="0"/>
              </a:rPr>
              <a:t>Es ampliamente aceptado que los países deberían asignar a la educación al menos el 20% de su presupuesto público</a:t>
            </a:r>
            <a:endParaRPr lang="es-CL" sz="2400" dirty="0">
              <a:solidFill>
                <a:schemeClr val="accent2">
                  <a:lumMod val="50000"/>
                </a:schemeClr>
              </a:solidFill>
              <a:latin typeface="Microsoft Sans Serif" pitchFamily="34" charset="0"/>
              <a:cs typeface="Microsoft Sans Serif" pitchFamily="34" charset="0"/>
            </a:endParaRPr>
          </a:p>
        </p:txBody>
      </p:sp>
      <p:graphicFrame>
        <p:nvGraphicFramePr>
          <p:cNvPr id="12" name="11 Tabla"/>
          <p:cNvGraphicFramePr>
            <a:graphicFrameLocks noGrp="1"/>
          </p:cNvGraphicFramePr>
          <p:nvPr/>
        </p:nvGraphicFramePr>
        <p:xfrm>
          <a:off x="468313" y="4005263"/>
          <a:ext cx="8424937" cy="1432560"/>
        </p:xfrm>
        <a:graphic>
          <a:graphicData uri="http://schemas.openxmlformats.org/drawingml/2006/table">
            <a:tbl>
              <a:tblPr firstRow="1" bandRow="1">
                <a:tableStyleId>{5C22544A-7EE6-4342-B048-85BDC9FD1C3A}</a:tableStyleId>
              </a:tblPr>
              <a:tblGrid>
                <a:gridCol w="5680249"/>
                <a:gridCol w="1368152"/>
                <a:gridCol w="1376536"/>
              </a:tblGrid>
              <a:tr h="370840">
                <a:tc>
                  <a:txBody>
                    <a:bodyPr/>
                    <a:lstStyle/>
                    <a:p>
                      <a:r>
                        <a:rPr lang="es-ES" sz="2400" dirty="0" smtClean="0">
                          <a:latin typeface="Microsoft Sans Serif" pitchFamily="34" charset="0"/>
                          <a:cs typeface="Microsoft Sans Serif" pitchFamily="34" charset="0"/>
                        </a:rPr>
                        <a:t>% del presupuesto público a</a:t>
                      </a:r>
                      <a:r>
                        <a:rPr lang="es-ES" sz="2400" baseline="0" dirty="0" smtClean="0">
                          <a:latin typeface="Microsoft Sans Serif" pitchFamily="34" charset="0"/>
                          <a:cs typeface="Microsoft Sans Serif" pitchFamily="34" charset="0"/>
                        </a:rPr>
                        <a:t> </a:t>
                      </a:r>
                      <a:r>
                        <a:rPr lang="es-ES" sz="2400" dirty="0" smtClean="0">
                          <a:latin typeface="Microsoft Sans Serif" pitchFamily="34" charset="0"/>
                          <a:cs typeface="Microsoft Sans Serif" pitchFamily="34" charset="0"/>
                        </a:rPr>
                        <a:t>educación</a:t>
                      </a: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1999</a:t>
                      </a:r>
                      <a:endParaRPr lang="es-ES" sz="2800" b="1" dirty="0">
                        <a:latin typeface="Microsoft Sans Serif" pitchFamily="34" charset="0"/>
                        <a:cs typeface="Microsoft Sans Serif" pitchFamily="34" charset="0"/>
                      </a:endParaRP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2011 </a:t>
                      </a:r>
                      <a:endParaRPr lang="es-ES" sz="2800" b="1" dirty="0">
                        <a:latin typeface="Microsoft Sans Serif" pitchFamily="34" charset="0"/>
                        <a:cs typeface="Microsoft Sans Serif" pitchFamily="34" charset="0"/>
                      </a:endParaRPr>
                    </a:p>
                  </a:txBody>
                  <a:tcPr>
                    <a:solidFill>
                      <a:schemeClr val="accent5">
                        <a:lumMod val="5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Mundo</a:t>
                      </a:r>
                    </a:p>
                  </a:txBody>
                  <a:tcPr/>
                </a:tc>
                <a:tc>
                  <a:txBody>
                    <a:bodyPr/>
                    <a:lstStyle/>
                    <a:p>
                      <a:pPr algn="ctr"/>
                      <a:r>
                        <a:rPr lang="es-ES" sz="2400" dirty="0" smtClean="0">
                          <a:latin typeface="Microsoft Sans Serif" pitchFamily="34" charset="0"/>
                          <a:cs typeface="Microsoft Sans Serif" pitchFamily="34" charset="0"/>
                        </a:rPr>
                        <a:t>15%</a:t>
                      </a:r>
                      <a:endParaRPr lang="es-ES" sz="2400" dirty="0">
                        <a:latin typeface="Microsoft Sans Serif" pitchFamily="34" charset="0"/>
                        <a:cs typeface="Microsoft Sans Serif" pitchFamily="34" charset="0"/>
                      </a:endParaRPr>
                    </a:p>
                  </a:txBody>
                  <a:tcPr/>
                </a:tc>
                <a:tc>
                  <a:txBody>
                    <a:bodyPr/>
                    <a:lstStyle/>
                    <a:p>
                      <a:pPr algn="ctr"/>
                      <a:r>
                        <a:rPr lang="es-MX" sz="2400" b="0" dirty="0" smtClean="0">
                          <a:solidFill>
                            <a:schemeClr val="tx1"/>
                          </a:solidFill>
                        </a:rPr>
                        <a:t>15% </a:t>
                      </a:r>
                      <a:endParaRPr lang="es-ES" sz="2400" b="0" dirty="0">
                        <a:solidFill>
                          <a:schemeClr val="tx1"/>
                        </a:solidFill>
                        <a:latin typeface="Microsoft Sans Serif" pitchFamily="34" charset="0"/>
                        <a:cs typeface="Microsoft Sans Serif"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Región</a:t>
                      </a:r>
                    </a:p>
                  </a:txBody>
                  <a:tcPr/>
                </a:tc>
                <a:tc>
                  <a:txBody>
                    <a:bodyPr/>
                    <a:lstStyle/>
                    <a:p>
                      <a:pPr algn="ctr"/>
                      <a:r>
                        <a:rPr lang="es-ES" sz="2400" dirty="0" smtClean="0">
                          <a:latin typeface="Microsoft Sans Serif" pitchFamily="34" charset="0"/>
                          <a:cs typeface="Microsoft Sans Serif" pitchFamily="34" charset="0"/>
                        </a:rPr>
                        <a:t>14,4%</a:t>
                      </a:r>
                      <a:endParaRPr lang="es-ES" sz="2400" dirty="0">
                        <a:latin typeface="Microsoft Sans Serif" pitchFamily="34" charset="0"/>
                        <a:cs typeface="Microsoft Sans Serif" pitchFamily="34" charset="0"/>
                      </a:endParaRPr>
                    </a:p>
                  </a:txBody>
                  <a:tcPr/>
                </a:tc>
                <a:tc>
                  <a:txBody>
                    <a:bodyPr/>
                    <a:lstStyle/>
                    <a:p>
                      <a:pPr algn="ctr"/>
                      <a:r>
                        <a:rPr lang="es-MX" sz="2400" b="0" dirty="0" smtClean="0">
                          <a:solidFill>
                            <a:schemeClr val="tx1"/>
                          </a:solidFill>
                        </a:rPr>
                        <a:t>16,2%</a:t>
                      </a:r>
                      <a:endParaRPr lang="es-ES" sz="2400" b="0" dirty="0">
                        <a:solidFill>
                          <a:schemeClr val="tx1"/>
                        </a:solidFill>
                        <a:latin typeface="Microsoft Sans Serif" pitchFamily="34" charset="0"/>
                        <a:cs typeface="Microsoft Sans Serif"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Imagen 7" descr="logoUnescoSTGO.png"/>
          <p:cNvPicPr>
            <a:picLocks noChangeAspect="1"/>
          </p:cNvPicPr>
          <p:nvPr/>
        </p:nvPicPr>
        <p:blipFill>
          <a:blip r:embed="rId3"/>
          <a:srcRect/>
          <a:stretch>
            <a:fillRect/>
          </a:stretch>
        </p:blipFill>
        <p:spPr bwMode="auto">
          <a:xfrm>
            <a:off x="6156325" y="-26988"/>
            <a:ext cx="2646363"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50182" name="12 Rectángulo"/>
          <p:cNvSpPr>
            <a:spLocks noChangeArrowheads="1"/>
          </p:cNvSpPr>
          <p:nvPr/>
        </p:nvSpPr>
        <p:spPr bwMode="auto">
          <a:xfrm>
            <a:off x="179388" y="1125538"/>
            <a:ext cx="8785225" cy="5940088"/>
          </a:xfrm>
          <a:prstGeom prst="rect">
            <a:avLst/>
          </a:prstGeom>
          <a:noFill/>
          <a:ln w="9525">
            <a:noFill/>
            <a:miter lim="800000"/>
            <a:headEnd/>
            <a:tailEnd/>
          </a:ln>
        </p:spPr>
        <p:txBody>
          <a:bodyPr>
            <a:spAutoFit/>
          </a:bodyPr>
          <a:lstStyle/>
          <a:p>
            <a:pPr marL="265113" indent="-265113">
              <a:spcBef>
                <a:spcPts val="12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Se ha avanzado pero se </a:t>
            </a:r>
            <a:r>
              <a:rPr lang="es-ES" sz="2200" dirty="0" smtClean="0">
                <a:solidFill>
                  <a:schemeClr val="accent6"/>
                </a:solidFill>
                <a:latin typeface="Microsoft Sans Serif" pitchFamily="34" charset="0"/>
                <a:cs typeface="Microsoft Sans Serif" pitchFamily="34" charset="0"/>
              </a:rPr>
              <a:t>mantiene </a:t>
            </a:r>
            <a:r>
              <a:rPr lang="es-ES" sz="2200" dirty="0">
                <a:solidFill>
                  <a:schemeClr val="accent6"/>
                </a:solidFill>
                <a:latin typeface="Microsoft Sans Serif" pitchFamily="34" charset="0"/>
                <a:cs typeface="Microsoft Sans Serif" pitchFamily="34" charset="0"/>
              </a:rPr>
              <a:t>la inequidad (brechas pendientes)</a:t>
            </a:r>
          </a:p>
          <a:p>
            <a:pPr marL="265113" indent="-265113">
              <a:spcBef>
                <a:spcPts val="1200"/>
              </a:spcBef>
              <a:buClr>
                <a:srgbClr val="C00000"/>
              </a:buClr>
              <a:buFont typeface="Arial" pitchFamily="34" charset="0"/>
              <a:buChar char="•"/>
              <a:defRPr/>
            </a:pPr>
            <a:r>
              <a:rPr lang="es-CL" sz="2200" b="1" dirty="0">
                <a:solidFill>
                  <a:schemeClr val="accent6"/>
                </a:solidFill>
                <a:latin typeface="Microsoft Sans Serif" pitchFamily="34" charset="0"/>
                <a:cs typeface="Microsoft Sans Serif" pitchFamily="34" charset="0"/>
              </a:rPr>
              <a:t>Poner atención a la </a:t>
            </a:r>
            <a:r>
              <a:rPr lang="es-ES" sz="2200" b="1" dirty="0">
                <a:solidFill>
                  <a:schemeClr val="accent6"/>
                </a:solidFill>
                <a:latin typeface="Microsoft Sans Serif" pitchFamily="34" charset="0"/>
                <a:cs typeface="Microsoft Sans Serif" pitchFamily="34" charset="0"/>
              </a:rPr>
              <a:t>calidad </a:t>
            </a:r>
            <a:r>
              <a:rPr lang="es-ES" sz="2200" dirty="0">
                <a:solidFill>
                  <a:schemeClr val="accent6"/>
                </a:solidFill>
                <a:latin typeface="Microsoft Sans Serif" pitchFamily="34" charset="0"/>
                <a:cs typeface="Microsoft Sans Serif" pitchFamily="34" charset="0"/>
              </a:rPr>
              <a:t>desde el enfoque del derecho a la educación y de la educación “a lo largo de la vida</a:t>
            </a:r>
            <a:r>
              <a:rPr lang="es-ES" sz="2200" dirty="0" smtClean="0">
                <a:solidFill>
                  <a:schemeClr val="accent6"/>
                </a:solidFill>
                <a:latin typeface="Microsoft Sans Serif" pitchFamily="34" charset="0"/>
                <a:cs typeface="Microsoft Sans Serif" pitchFamily="34" charset="0"/>
              </a:rPr>
              <a:t>”</a:t>
            </a:r>
            <a:endParaRPr lang="es-ES" sz="2200" dirty="0">
              <a:solidFill>
                <a:schemeClr val="accent6"/>
              </a:solidFill>
              <a:latin typeface="Microsoft Sans Serif" pitchFamily="34" charset="0"/>
              <a:cs typeface="Microsoft Sans Serif" pitchFamily="34" charset="0"/>
            </a:endParaRPr>
          </a:p>
          <a:p>
            <a:pPr marL="265113" indent="-265113">
              <a:spcBef>
                <a:spcPts val="1200"/>
              </a:spcBef>
              <a:buClr>
                <a:srgbClr val="C00000"/>
              </a:buClr>
              <a:buFont typeface="Arial" pitchFamily="34" charset="0"/>
              <a:buChar char="•"/>
              <a:defRPr/>
            </a:pPr>
            <a:r>
              <a:rPr lang="es-ES" sz="2200" dirty="0" smtClean="0">
                <a:solidFill>
                  <a:schemeClr val="accent6"/>
                </a:solidFill>
                <a:latin typeface="Microsoft Sans Serif" pitchFamily="34" charset="0"/>
                <a:cs typeface="Microsoft Sans Serif" pitchFamily="34" charset="0"/>
              </a:rPr>
              <a:t>Se </a:t>
            </a:r>
            <a:r>
              <a:rPr lang="es-ES" sz="2200" dirty="0">
                <a:solidFill>
                  <a:schemeClr val="accent6"/>
                </a:solidFill>
                <a:latin typeface="Microsoft Sans Serif" pitchFamily="34" charset="0"/>
                <a:cs typeface="Microsoft Sans Serif" pitchFamily="34" charset="0"/>
              </a:rPr>
              <a:t>requiere formas más complejas para </a:t>
            </a:r>
            <a:r>
              <a:rPr lang="es-ES" sz="2200" b="1" dirty="0">
                <a:solidFill>
                  <a:schemeClr val="accent6"/>
                </a:solidFill>
                <a:latin typeface="Microsoft Sans Serif" pitchFamily="34" charset="0"/>
                <a:cs typeface="Microsoft Sans Serif" pitchFamily="34" charset="0"/>
              </a:rPr>
              <a:t>evaluar</a:t>
            </a:r>
            <a:r>
              <a:rPr lang="es-ES" sz="2200" dirty="0">
                <a:solidFill>
                  <a:schemeClr val="accent6"/>
                </a:solidFill>
                <a:latin typeface="Microsoft Sans Serif" pitchFamily="34" charset="0"/>
                <a:cs typeface="Microsoft Sans Serif" pitchFamily="34" charset="0"/>
              </a:rPr>
              <a:t> los avances</a:t>
            </a:r>
          </a:p>
          <a:p>
            <a:pPr marL="265113" indent="-265113">
              <a:spcBef>
                <a:spcPts val="12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Nuestra región requiere un </a:t>
            </a:r>
            <a:r>
              <a:rPr lang="es-ES" sz="2200" b="1" dirty="0">
                <a:solidFill>
                  <a:schemeClr val="accent6"/>
                </a:solidFill>
                <a:latin typeface="Microsoft Sans Serif" pitchFamily="34" charset="0"/>
                <a:cs typeface="Microsoft Sans Serif" pitchFamily="34" charset="0"/>
              </a:rPr>
              <a:t>cambio estructural </a:t>
            </a:r>
            <a:r>
              <a:rPr lang="es-ES" sz="2200" dirty="0">
                <a:solidFill>
                  <a:schemeClr val="accent6"/>
                </a:solidFill>
                <a:latin typeface="Microsoft Sans Serif" pitchFamily="34" charset="0"/>
                <a:cs typeface="Microsoft Sans Serif" pitchFamily="34" charset="0"/>
              </a:rPr>
              <a:t>en el que la igualdad, el crecimiento económico y la sostenibilidad ambiental tienen que ir de la </a:t>
            </a:r>
            <a:r>
              <a:rPr lang="es-ES" sz="2200" dirty="0" smtClean="0">
                <a:solidFill>
                  <a:schemeClr val="accent6"/>
                </a:solidFill>
                <a:latin typeface="Microsoft Sans Serif" pitchFamily="34" charset="0"/>
                <a:cs typeface="Microsoft Sans Serif" pitchFamily="34" charset="0"/>
              </a:rPr>
              <a:t>mano</a:t>
            </a:r>
            <a:endParaRPr lang="es-ES" sz="2200" dirty="0">
              <a:solidFill>
                <a:schemeClr val="accent6"/>
              </a:solidFill>
              <a:latin typeface="Microsoft Sans Serif" pitchFamily="34" charset="0"/>
              <a:cs typeface="Microsoft Sans Serif" pitchFamily="34" charset="0"/>
            </a:endParaRPr>
          </a:p>
          <a:p>
            <a:pPr marL="265113" indent="-265113">
              <a:spcBef>
                <a:spcPts val="1200"/>
              </a:spcBef>
              <a:buClr>
                <a:srgbClr val="C00000"/>
              </a:buClr>
              <a:buFont typeface="Arial" pitchFamily="34" charset="0"/>
              <a:buChar char="•"/>
              <a:defRPr/>
            </a:pPr>
            <a:r>
              <a:rPr lang="es-MX" sz="2200" dirty="0" smtClean="0">
                <a:solidFill>
                  <a:schemeClr val="accent6"/>
                </a:solidFill>
              </a:rPr>
              <a:t>Es imprescindible contar con </a:t>
            </a:r>
            <a:r>
              <a:rPr lang="es-MX" sz="2200" b="1" dirty="0" smtClean="0">
                <a:solidFill>
                  <a:schemeClr val="accent6"/>
                </a:solidFill>
              </a:rPr>
              <a:t>firmes políticas nacionales que asignen alta prioridad al mejoramiento del aprendizaje y la enseñanza </a:t>
            </a:r>
            <a:r>
              <a:rPr lang="es-MX" sz="2200" dirty="0" smtClean="0">
                <a:solidFill>
                  <a:schemeClr val="accent6"/>
                </a:solidFill>
              </a:rPr>
              <a:t>para lograr que todos los niños y niñas que van a la escuela adquieran las competencias y los conocimientos que se supone deben obtener:  así se garantizará el derecho a la educación a todos</a:t>
            </a:r>
            <a:endParaRPr lang="es-CL" sz="2200" dirty="0" smtClean="0">
              <a:solidFill>
                <a:schemeClr val="accent6"/>
              </a:solidFill>
            </a:endParaRPr>
          </a:p>
          <a:p>
            <a:pPr marL="265113" indent="-265113">
              <a:spcBef>
                <a:spcPts val="1200"/>
              </a:spcBef>
              <a:buClr>
                <a:srgbClr val="C00000"/>
              </a:buClr>
              <a:buFont typeface="Arial" pitchFamily="34" charset="0"/>
              <a:buChar char="•"/>
              <a:defRPr/>
            </a:pPr>
            <a:endParaRPr lang="es-ES" sz="2200" dirty="0">
              <a:solidFill>
                <a:schemeClr val="accent6"/>
              </a:solidFill>
              <a:latin typeface="Microsoft Sans Serif" pitchFamily="34" charset="0"/>
              <a:cs typeface="Microsoft Sans Serif" pitchFamily="34" charset="0"/>
            </a:endParaRPr>
          </a:p>
        </p:txBody>
      </p:sp>
      <p:sp>
        <p:nvSpPr>
          <p:cNvPr id="13318" name="13 Rectángulo"/>
          <p:cNvSpPr>
            <a:spLocks noChangeArrowheads="1"/>
          </p:cNvSpPr>
          <p:nvPr/>
        </p:nvSpPr>
        <p:spPr bwMode="auto">
          <a:xfrm>
            <a:off x="0" y="188913"/>
            <a:ext cx="5867400" cy="646112"/>
          </a:xfrm>
          <a:prstGeom prst="rect">
            <a:avLst/>
          </a:prstGeom>
          <a:noFill/>
          <a:ln w="9525">
            <a:noFill/>
            <a:miter lim="800000"/>
            <a:headEnd/>
            <a:tailEnd/>
          </a:ln>
        </p:spPr>
        <p:txBody>
          <a:bodyPr>
            <a:spAutoFit/>
          </a:bodyPr>
          <a:lstStyle/>
          <a:p>
            <a:pPr algn="ctr"/>
            <a:r>
              <a:rPr lang="es-MX" sz="3600" b="1" dirty="0" smtClean="0">
                <a:solidFill>
                  <a:srgbClr val="002060"/>
                </a:solidFill>
                <a:latin typeface="Microsoft Sans Serif" pitchFamily="34" charset="0"/>
                <a:cs typeface="Microsoft Sans Serif" pitchFamily="34" charset="0"/>
              </a:rPr>
              <a:t>Reflexiones finales</a:t>
            </a:r>
            <a:endParaRPr lang="es-CL" sz="3600" b="1" dirty="0">
              <a:solidFill>
                <a:srgbClr val="002060"/>
              </a:solidFill>
              <a:latin typeface="Microsoft Sans Serif" pitchFamily="34" charset="0"/>
              <a:cs typeface="Microsoft Sans Serif" pitchFamily="34" charset="0"/>
            </a:endParaRPr>
          </a:p>
        </p:txBody>
      </p:sp>
      <p:pic>
        <p:nvPicPr>
          <p:cNvPr id="13319" name="Imagen 3" descr="colors.jpg"/>
          <p:cNvPicPr>
            <a:picLocks noChangeAspect="1"/>
          </p:cNvPicPr>
          <p:nvPr/>
        </p:nvPicPr>
        <p:blipFill>
          <a:blip r:embed="rId4"/>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9" name="Imagen 7" descr="logoUnescoSTGO.png"/>
          <p:cNvPicPr>
            <a:picLocks noChangeAspect="1"/>
          </p:cNvPicPr>
          <p:nvPr/>
        </p:nvPicPr>
        <p:blipFill>
          <a:blip r:embed="rId3"/>
          <a:srcRect/>
          <a:stretch>
            <a:fillRect/>
          </a:stretch>
        </p:blipFill>
        <p:spPr bwMode="auto">
          <a:xfrm>
            <a:off x="6156325" y="188913"/>
            <a:ext cx="2646363" cy="1243012"/>
          </a:xfrm>
          <a:prstGeom prst="rect">
            <a:avLst/>
          </a:prstGeom>
          <a:noFill/>
          <a:ln w="9525">
            <a:noFill/>
            <a:miter lim="800000"/>
            <a:headEnd/>
            <a:tailEnd/>
          </a:ln>
        </p:spPr>
      </p:pic>
      <p:pic>
        <p:nvPicPr>
          <p:cNvPr id="14340" name="Imagen 8" descr="mapa.png"/>
          <p:cNvPicPr>
            <a:picLocks noChangeAspect="1"/>
          </p:cNvPicPr>
          <p:nvPr/>
        </p:nvPicPr>
        <p:blipFill>
          <a:blip r:embed="rId4"/>
          <a:srcRect/>
          <a:stretch>
            <a:fillRect/>
          </a:stretch>
        </p:blipFill>
        <p:spPr bwMode="auto">
          <a:xfrm>
            <a:off x="0" y="0"/>
            <a:ext cx="5416550" cy="6858000"/>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14342" name="10 CuadroTexto"/>
          <p:cNvSpPr txBox="1">
            <a:spLocks noChangeArrowheads="1"/>
          </p:cNvSpPr>
          <p:nvPr/>
        </p:nvSpPr>
        <p:spPr bwMode="auto">
          <a:xfrm>
            <a:off x="0" y="188913"/>
            <a:ext cx="6156325" cy="1077912"/>
          </a:xfrm>
          <a:prstGeom prst="rect">
            <a:avLst/>
          </a:prstGeom>
          <a:noFill/>
          <a:ln w="9525">
            <a:noFill/>
            <a:miter lim="800000"/>
            <a:headEnd/>
            <a:tailEnd/>
          </a:ln>
        </p:spPr>
        <p:txBody>
          <a:bodyPr>
            <a:spAutoFit/>
          </a:bodyPr>
          <a:lstStyle/>
          <a:p>
            <a:pPr algn="ctr"/>
            <a:r>
              <a:rPr lang="es-MX" sz="3200" b="1">
                <a:solidFill>
                  <a:srgbClr val="002060"/>
                </a:solidFill>
                <a:latin typeface="Microsoft Sans Serif" pitchFamily="34" charset="0"/>
                <a:cs typeface="Microsoft Sans Serif" pitchFamily="34" charset="0"/>
              </a:rPr>
              <a:t>Informe de Seguimiento de la EPT en el Mundo 2013/2014</a:t>
            </a:r>
            <a:endParaRPr lang="es-CL" sz="3200" b="1">
              <a:solidFill>
                <a:srgbClr val="002060"/>
              </a:solidFill>
              <a:latin typeface="Microsoft Sans Serif" pitchFamily="34" charset="0"/>
              <a:cs typeface="Microsoft Sans Serif" pitchFamily="34" charset="0"/>
            </a:endParaRPr>
          </a:p>
        </p:txBody>
      </p:sp>
      <p:sp>
        <p:nvSpPr>
          <p:cNvPr id="14343" name="10 CuadroTexto"/>
          <p:cNvSpPr txBox="1">
            <a:spLocks noChangeArrowheads="1"/>
          </p:cNvSpPr>
          <p:nvPr/>
        </p:nvSpPr>
        <p:spPr bwMode="auto">
          <a:xfrm>
            <a:off x="5003800" y="2852738"/>
            <a:ext cx="3816350" cy="646112"/>
          </a:xfrm>
          <a:prstGeom prst="rect">
            <a:avLst/>
          </a:prstGeom>
          <a:noFill/>
          <a:ln w="9525">
            <a:noFill/>
            <a:miter lim="800000"/>
            <a:headEnd/>
            <a:tailEnd/>
          </a:ln>
        </p:spPr>
        <p:txBody>
          <a:bodyPr>
            <a:spAutoFit/>
          </a:bodyPr>
          <a:lstStyle/>
          <a:p>
            <a:r>
              <a:rPr lang="es-MX" sz="3600" b="1">
                <a:solidFill>
                  <a:srgbClr val="002060"/>
                </a:solidFill>
                <a:latin typeface="Microsoft Sans Serif" pitchFamily="34" charset="0"/>
                <a:cs typeface="Microsoft Sans Serif" pitchFamily="34" charset="0"/>
              </a:rPr>
              <a:t>¡Muchas Gracias!</a:t>
            </a:r>
            <a:endParaRPr lang="es-CL" sz="3600" b="1">
              <a:solidFill>
                <a:srgbClr val="002060"/>
              </a:solidFill>
              <a:latin typeface="Microsoft Sans Serif" pitchFamily="34" charset="0"/>
              <a:cs typeface="Microsoft Sans Serif" pitchFamily="34" charset="0"/>
            </a:endParaRPr>
          </a:p>
        </p:txBody>
      </p:sp>
      <p:pic>
        <p:nvPicPr>
          <p:cNvPr id="14344" name="Picture 1"/>
          <p:cNvPicPr>
            <a:picLocks noChangeAspect="1" noChangeArrowheads="1"/>
          </p:cNvPicPr>
          <p:nvPr/>
        </p:nvPicPr>
        <p:blipFill>
          <a:blip r:embed="rId5"/>
          <a:srcRect/>
          <a:stretch>
            <a:fillRect/>
          </a:stretch>
        </p:blipFill>
        <p:spPr bwMode="auto">
          <a:xfrm>
            <a:off x="611188" y="1268413"/>
            <a:ext cx="4248150" cy="5270500"/>
          </a:xfrm>
          <a:prstGeom prst="rect">
            <a:avLst/>
          </a:prstGeom>
          <a:noFill/>
          <a:ln w="9525">
            <a:noFill/>
            <a:miter lim="800000"/>
            <a:headEnd/>
            <a:tailEnd/>
          </a:ln>
        </p:spPr>
      </p:pic>
      <p:pic>
        <p:nvPicPr>
          <p:cNvPr id="14345" name="Imagen 3" descr="colors.jpg"/>
          <p:cNvPicPr>
            <a:picLocks noChangeAspect="1"/>
          </p:cNvPicPr>
          <p:nvPr/>
        </p:nvPicPr>
        <p:blipFill>
          <a:blip r:embed="rId6"/>
          <a:srcRect/>
          <a:stretch>
            <a:fillRect/>
          </a:stretch>
        </p:blipFill>
        <p:spPr bwMode="auto">
          <a:xfrm>
            <a:off x="5721350" y="3789363"/>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5" name="Imagen 3" descr="colors.jpg"/>
          <p:cNvPicPr>
            <a:picLocks noChangeAspect="1"/>
          </p:cNvPicPr>
          <p:nvPr/>
        </p:nvPicPr>
        <p:blipFill>
          <a:blip r:embed="rId3"/>
          <a:srcRect/>
          <a:stretch>
            <a:fillRect/>
          </a:stretch>
        </p:blipFill>
        <p:spPr bwMode="auto">
          <a:xfrm>
            <a:off x="6270625" y="6618288"/>
            <a:ext cx="2451100" cy="266700"/>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7" name="2 Marcador de contenido"/>
          <p:cNvSpPr txBox="1">
            <a:spLocks/>
          </p:cNvSpPr>
          <p:nvPr/>
        </p:nvSpPr>
        <p:spPr>
          <a:xfrm>
            <a:off x="179512" y="692150"/>
            <a:ext cx="8785225" cy="6769298"/>
          </a:xfrm>
          <a:prstGeom prst="rect">
            <a:avLst/>
          </a:prstGeom>
        </p:spPr>
        <p:txBody>
          <a:bodyPr/>
          <a:lstStyle/>
          <a:p>
            <a:pPr marL="171450" indent="-171450" fontAlgn="auto">
              <a:spcBef>
                <a:spcPts val="500"/>
              </a:spcBef>
              <a:spcAft>
                <a:spcPts val="0"/>
              </a:spcAft>
              <a:defRPr/>
            </a:pPr>
            <a:r>
              <a:rPr lang="es-ES" sz="2200" b="1" dirty="0">
                <a:solidFill>
                  <a:schemeClr val="accent6"/>
                </a:solidFill>
                <a:latin typeface="Microsoft Sans Serif" pitchFamily="34" charset="0"/>
                <a:ea typeface="Arial Unicode MS" pitchFamily="34" charset="-128"/>
                <a:cs typeface="Microsoft Sans Serif" pitchFamily="34" charset="0"/>
              </a:rPr>
              <a:t>Cambios en la última década</a:t>
            </a:r>
          </a:p>
          <a:p>
            <a:pPr marL="171450" indent="-171450" fontAlgn="auto">
              <a:spcBef>
                <a:spcPts val="0"/>
              </a:spcBef>
              <a:spcAft>
                <a:spcPts val="0"/>
              </a:spcAft>
              <a:defRPr/>
            </a:pPr>
            <a:endParaRPr lang="es-ES" sz="2200" b="1" dirty="0">
              <a:solidFill>
                <a:schemeClr val="accent6"/>
              </a:solidFill>
              <a:latin typeface="Microsoft Sans Serif" pitchFamily="34" charset="0"/>
              <a:ea typeface="Arial Unicode MS" pitchFamily="34" charset="-128"/>
              <a:cs typeface="Microsoft Sans Serif" pitchFamily="34" charset="0"/>
            </a:endParaRPr>
          </a:p>
          <a:p>
            <a:pPr marL="354013" indent="-354013" fontAlgn="auto">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Aumento sostenido del PIB promedio per cápita desde los </a:t>
            </a:r>
            <a:r>
              <a:rPr lang="es-ES" sz="2200" dirty="0" smtClean="0">
                <a:solidFill>
                  <a:schemeClr val="accent6"/>
                </a:solidFill>
                <a:latin typeface="Microsoft Sans Serif" pitchFamily="34" charset="0"/>
                <a:ea typeface="Arial Unicode MS" pitchFamily="34" charset="-128"/>
                <a:cs typeface="Microsoft Sans Serif" pitchFamily="34" charset="0"/>
              </a:rPr>
              <a:t>        US</a:t>
            </a:r>
            <a:r>
              <a:rPr lang="es-ES" sz="2200" dirty="0">
                <a:solidFill>
                  <a:schemeClr val="accent6"/>
                </a:solidFill>
                <a:latin typeface="Microsoft Sans Serif" pitchFamily="34" charset="0"/>
                <a:ea typeface="Arial Unicode MS" pitchFamily="34" charset="-128"/>
                <a:cs typeface="Microsoft Sans Serif" pitchFamily="34" charset="0"/>
              </a:rPr>
              <a:t>$ </a:t>
            </a:r>
            <a:r>
              <a:rPr lang="es-ES" sz="2200" b="1" dirty="0">
                <a:solidFill>
                  <a:schemeClr val="accent6"/>
                </a:solidFill>
                <a:latin typeface="Microsoft Sans Serif" pitchFamily="34" charset="0"/>
                <a:ea typeface="Arial Unicode MS" pitchFamily="34" charset="-128"/>
                <a:cs typeface="Microsoft Sans Serif" pitchFamily="34" charset="0"/>
              </a:rPr>
              <a:t>8.500</a:t>
            </a:r>
            <a:r>
              <a:rPr lang="es-ES" sz="2200" dirty="0">
                <a:solidFill>
                  <a:schemeClr val="accent6"/>
                </a:solidFill>
                <a:latin typeface="Microsoft Sans Serif" pitchFamily="34" charset="0"/>
                <a:ea typeface="Arial Unicode MS" pitchFamily="34" charset="-128"/>
                <a:cs typeface="Microsoft Sans Serif" pitchFamily="34" charset="0"/>
              </a:rPr>
              <a:t> </a:t>
            </a:r>
            <a:r>
              <a:rPr lang="es-ES" sz="2200" dirty="0" smtClean="0">
                <a:solidFill>
                  <a:schemeClr val="accent6"/>
                </a:solidFill>
                <a:latin typeface="Microsoft Sans Serif" pitchFamily="34" charset="0"/>
                <a:ea typeface="Arial Unicode MS" pitchFamily="34" charset="-128"/>
                <a:cs typeface="Microsoft Sans Serif" pitchFamily="34" charset="0"/>
              </a:rPr>
              <a:t> a  US</a:t>
            </a:r>
            <a:r>
              <a:rPr lang="es-ES" sz="2200" dirty="0">
                <a:solidFill>
                  <a:schemeClr val="accent6"/>
                </a:solidFill>
                <a:latin typeface="Microsoft Sans Serif" pitchFamily="34" charset="0"/>
                <a:ea typeface="Arial Unicode MS" pitchFamily="34" charset="-128"/>
                <a:cs typeface="Microsoft Sans Serif" pitchFamily="34" charset="0"/>
              </a:rPr>
              <a:t>$ </a:t>
            </a:r>
            <a:r>
              <a:rPr lang="es-ES" sz="2200" b="1" dirty="0">
                <a:solidFill>
                  <a:schemeClr val="accent6"/>
                </a:solidFill>
                <a:latin typeface="Microsoft Sans Serif" pitchFamily="34" charset="0"/>
                <a:ea typeface="Arial Unicode MS" pitchFamily="34" charset="-128"/>
                <a:cs typeface="Microsoft Sans Serif" pitchFamily="34" charset="0"/>
              </a:rPr>
              <a:t>10.000</a:t>
            </a:r>
          </a:p>
          <a:p>
            <a:pPr marL="354013" indent="-354013" fontAlgn="auto">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La mayoría de los países se volvieron países de desarrollo humano </a:t>
            </a:r>
            <a:r>
              <a:rPr lang="es-ES" sz="2200" b="1" dirty="0">
                <a:solidFill>
                  <a:schemeClr val="accent6"/>
                </a:solidFill>
                <a:latin typeface="Microsoft Sans Serif" pitchFamily="34" charset="0"/>
                <a:ea typeface="Arial Unicode MS" pitchFamily="34" charset="-128"/>
                <a:cs typeface="Microsoft Sans Serif" pitchFamily="34" charset="0"/>
              </a:rPr>
              <a:t>medio o alto</a:t>
            </a:r>
          </a:p>
          <a:p>
            <a:pPr marL="354013" indent="-354013" fontAlgn="auto">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El porcentaje de la población que vive </a:t>
            </a:r>
            <a:r>
              <a:rPr lang="es-ES" sz="2200" b="1" dirty="0">
                <a:solidFill>
                  <a:schemeClr val="accent6"/>
                </a:solidFill>
                <a:latin typeface="Microsoft Sans Serif" pitchFamily="34" charset="0"/>
                <a:ea typeface="Arial Unicode MS" pitchFamily="34" charset="-128"/>
                <a:cs typeface="Microsoft Sans Serif" pitchFamily="34" charset="0"/>
              </a:rPr>
              <a:t>bajo la línea de pobreza </a:t>
            </a:r>
            <a:r>
              <a:rPr lang="es-ES" sz="2200" dirty="0">
                <a:solidFill>
                  <a:schemeClr val="accent6"/>
                </a:solidFill>
                <a:latin typeface="Microsoft Sans Serif" pitchFamily="34" charset="0"/>
                <a:ea typeface="Arial Unicode MS" pitchFamily="34" charset="-128"/>
                <a:cs typeface="Microsoft Sans Serif" pitchFamily="34" charset="0"/>
              </a:rPr>
              <a:t>descendió de un </a:t>
            </a:r>
            <a:r>
              <a:rPr lang="es-ES" sz="2200" b="1" dirty="0">
                <a:solidFill>
                  <a:schemeClr val="accent6"/>
                </a:solidFill>
                <a:latin typeface="Microsoft Sans Serif" pitchFamily="34" charset="0"/>
                <a:ea typeface="Arial Unicode MS" pitchFamily="34" charset="-128"/>
                <a:cs typeface="Microsoft Sans Serif" pitchFamily="34" charset="0"/>
              </a:rPr>
              <a:t>44 %</a:t>
            </a:r>
            <a:r>
              <a:rPr lang="es-ES" sz="2200" dirty="0">
                <a:solidFill>
                  <a:schemeClr val="accent6"/>
                </a:solidFill>
                <a:latin typeface="Microsoft Sans Serif" pitchFamily="34" charset="0"/>
                <a:ea typeface="Arial Unicode MS" pitchFamily="34" charset="-128"/>
                <a:cs typeface="Microsoft Sans Serif" pitchFamily="34" charset="0"/>
              </a:rPr>
              <a:t> a un </a:t>
            </a:r>
            <a:r>
              <a:rPr lang="es-ES" sz="2200" b="1" dirty="0">
                <a:solidFill>
                  <a:schemeClr val="accent6"/>
                </a:solidFill>
                <a:latin typeface="Microsoft Sans Serif" pitchFamily="34" charset="0"/>
                <a:ea typeface="Arial Unicode MS" pitchFamily="34" charset="-128"/>
                <a:cs typeface="Microsoft Sans Serif" pitchFamily="34" charset="0"/>
              </a:rPr>
              <a:t>35 %</a:t>
            </a:r>
          </a:p>
          <a:p>
            <a:pPr marL="354013" indent="-354013" fontAlgn="auto">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Permanece como la </a:t>
            </a:r>
            <a:r>
              <a:rPr lang="es-ES" sz="2200" b="1" dirty="0">
                <a:solidFill>
                  <a:schemeClr val="accent6"/>
                </a:solidFill>
                <a:latin typeface="Microsoft Sans Serif" pitchFamily="34" charset="0"/>
                <a:ea typeface="Arial Unicode MS" pitchFamily="34" charset="-128"/>
                <a:cs typeface="Microsoft Sans Serif" pitchFamily="34" charset="0"/>
              </a:rPr>
              <a:t>región más desigual del mundo </a:t>
            </a:r>
            <a:r>
              <a:rPr lang="es-ES" sz="2200" dirty="0">
                <a:solidFill>
                  <a:schemeClr val="accent6"/>
                </a:solidFill>
                <a:latin typeface="Microsoft Sans Serif" pitchFamily="34" charset="0"/>
                <a:ea typeface="Arial Unicode MS" pitchFamily="34" charset="-128"/>
                <a:cs typeface="Microsoft Sans Serif" pitchFamily="34" charset="0"/>
              </a:rPr>
              <a:t>con el mayor desbalance en el ingreso</a:t>
            </a:r>
          </a:p>
          <a:p>
            <a:pPr marL="354013" indent="-354013">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Transición demográfica: bono demográfico / envejecimiento de la población</a:t>
            </a:r>
          </a:p>
          <a:p>
            <a:pPr marL="354013" indent="-354013">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Dinámica de los asentamientos humanos: </a:t>
            </a:r>
            <a:r>
              <a:rPr lang="es-ES" sz="2200" b="1" dirty="0">
                <a:solidFill>
                  <a:schemeClr val="accent6"/>
                </a:solidFill>
                <a:latin typeface="Microsoft Sans Serif" pitchFamily="34" charset="0"/>
                <a:ea typeface="Arial Unicode MS" pitchFamily="34" charset="-128"/>
                <a:cs typeface="Microsoft Sans Serif" pitchFamily="34" charset="0"/>
              </a:rPr>
              <a:t>mega-ciudades</a:t>
            </a:r>
          </a:p>
          <a:p>
            <a:pPr marL="354013" indent="-354013">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La </a:t>
            </a:r>
            <a:r>
              <a:rPr lang="es-ES" sz="2200" b="1" dirty="0">
                <a:solidFill>
                  <a:schemeClr val="accent6"/>
                </a:solidFill>
                <a:latin typeface="Microsoft Sans Serif" pitchFamily="34" charset="0"/>
                <a:ea typeface="Arial Unicode MS" pitchFamily="34" charset="-128"/>
                <a:cs typeface="Microsoft Sans Serif" pitchFamily="34" charset="0"/>
              </a:rPr>
              <a:t>inseguridad</a:t>
            </a:r>
            <a:r>
              <a:rPr lang="es-ES" sz="2200" dirty="0">
                <a:solidFill>
                  <a:schemeClr val="accent6"/>
                </a:solidFill>
                <a:latin typeface="Microsoft Sans Serif" pitchFamily="34" charset="0"/>
                <a:ea typeface="Arial Unicode MS" pitchFamily="34" charset="-128"/>
                <a:cs typeface="Microsoft Sans Serif" pitchFamily="34" charset="0"/>
              </a:rPr>
              <a:t> ciudadana, la violencia y la criminalidad han proliferado</a:t>
            </a:r>
          </a:p>
          <a:p>
            <a:pPr marL="354013" indent="-354013">
              <a:spcBef>
                <a:spcPts val="500"/>
              </a:spcBef>
              <a:spcAft>
                <a:spcPts val="0"/>
              </a:spcAft>
              <a:buClr>
                <a:srgbClr val="C00000"/>
              </a:buClr>
              <a:buFont typeface="Arial" pitchFamily="34" charset="0"/>
              <a:buChar char="•"/>
              <a:defRPr/>
            </a:pPr>
            <a:r>
              <a:rPr lang="es-ES" sz="2200" dirty="0">
                <a:solidFill>
                  <a:schemeClr val="accent6"/>
                </a:solidFill>
                <a:latin typeface="Microsoft Sans Serif" pitchFamily="34" charset="0"/>
                <a:ea typeface="Arial Unicode MS" pitchFamily="34" charset="-128"/>
                <a:cs typeface="Microsoft Sans Serif" pitchFamily="34" charset="0"/>
              </a:rPr>
              <a:t>El cambio climático y mayores </a:t>
            </a:r>
            <a:r>
              <a:rPr lang="es-ES" sz="2200" b="1" dirty="0">
                <a:solidFill>
                  <a:schemeClr val="accent6"/>
                </a:solidFill>
                <a:latin typeface="Microsoft Sans Serif" pitchFamily="34" charset="0"/>
                <a:ea typeface="Arial Unicode MS" pitchFamily="34" charset="-128"/>
                <a:cs typeface="Microsoft Sans Serif" pitchFamily="34" charset="0"/>
              </a:rPr>
              <a:t>riesgos</a:t>
            </a:r>
            <a:r>
              <a:rPr lang="es-ES" sz="2200" dirty="0">
                <a:solidFill>
                  <a:schemeClr val="accent6"/>
                </a:solidFill>
                <a:latin typeface="Microsoft Sans Serif" pitchFamily="34" charset="0"/>
                <a:ea typeface="Arial Unicode MS" pitchFamily="34" charset="-128"/>
                <a:cs typeface="Microsoft Sans Serif" pitchFamily="34" charset="0"/>
              </a:rPr>
              <a:t> de desastres</a:t>
            </a:r>
          </a:p>
          <a:p>
            <a:pPr marL="171450" indent="-171450" fontAlgn="auto">
              <a:spcBef>
                <a:spcPts val="600"/>
              </a:spcBef>
              <a:spcAft>
                <a:spcPts val="0"/>
              </a:spcAft>
              <a:buFont typeface="Arial" pitchFamily="34" charset="0"/>
              <a:buChar char="•"/>
              <a:defRPr/>
            </a:pPr>
            <a:endParaRPr lang="es-ES" sz="2200" dirty="0">
              <a:solidFill>
                <a:schemeClr val="accent6"/>
              </a:solidFill>
              <a:latin typeface="Microsoft Sans Serif" pitchFamily="34" charset="0"/>
              <a:ea typeface="Arial Unicode MS" pitchFamily="34" charset="-128"/>
              <a:cs typeface="Microsoft Sans Serif" pitchFamily="34" charset="0"/>
            </a:endParaRPr>
          </a:p>
        </p:txBody>
      </p:sp>
      <p:sp>
        <p:nvSpPr>
          <p:cNvPr id="8" name="1 Título"/>
          <p:cNvSpPr txBox="1">
            <a:spLocks/>
          </p:cNvSpPr>
          <p:nvPr/>
        </p:nvSpPr>
        <p:spPr>
          <a:xfrm>
            <a:off x="0" y="115888"/>
            <a:ext cx="6732588" cy="576262"/>
          </a:xfrm>
          <a:prstGeom prst="rect">
            <a:avLst/>
          </a:prstGeom>
        </p:spPr>
        <p:txBody>
          <a:bodyPr anchor="ctr">
            <a:normAutofit lnSpcReduction="10000"/>
          </a:bodyPr>
          <a:lstStyle/>
          <a:p>
            <a:pPr algn="ctr">
              <a:defRPr/>
            </a:pPr>
            <a:r>
              <a:rPr lang="es-ES" sz="3200" b="1" dirty="0">
                <a:solidFill>
                  <a:schemeClr val="accent2">
                    <a:lumMod val="75000"/>
                  </a:schemeClr>
                </a:solidFill>
                <a:latin typeface="Microsoft Sans Serif" pitchFamily="34" charset="0"/>
                <a:ea typeface="Arial Unicode MS" pitchFamily="34" charset="-128"/>
                <a:cs typeface="Microsoft Sans Serif" pitchFamily="34" charset="0"/>
              </a:rPr>
              <a:t>Contexto Socio-económico en ALC</a:t>
            </a:r>
          </a:p>
        </p:txBody>
      </p:sp>
      <p:pic>
        <p:nvPicPr>
          <p:cNvPr id="3079" name="Imagen 7" descr="logoUnescoSTGO.png"/>
          <p:cNvPicPr>
            <a:picLocks noChangeAspect="1"/>
          </p:cNvPicPr>
          <p:nvPr/>
        </p:nvPicPr>
        <p:blipFill>
          <a:blip r:embed="rId4"/>
          <a:srcRect/>
          <a:stretch>
            <a:fillRect/>
          </a:stretch>
        </p:blipFill>
        <p:spPr bwMode="auto">
          <a:xfrm>
            <a:off x="6534150" y="241300"/>
            <a:ext cx="2646363"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fondo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099" name="Imagen 7" descr="logoUnescoSTGO.png"/>
          <p:cNvPicPr>
            <a:picLocks noChangeAspect="1"/>
          </p:cNvPicPr>
          <p:nvPr/>
        </p:nvPicPr>
        <p:blipFill>
          <a:blip r:embed="rId3"/>
          <a:srcRect/>
          <a:stretch>
            <a:fillRect/>
          </a:stretch>
        </p:blipFill>
        <p:spPr bwMode="auto">
          <a:xfrm>
            <a:off x="6462713" y="260648"/>
            <a:ext cx="2646362"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4101" name="10 Rectángulo"/>
          <p:cNvSpPr>
            <a:spLocks noChangeArrowheads="1"/>
          </p:cNvSpPr>
          <p:nvPr/>
        </p:nvSpPr>
        <p:spPr bwMode="auto">
          <a:xfrm>
            <a:off x="107950" y="260648"/>
            <a:ext cx="6624638" cy="1077912"/>
          </a:xfrm>
          <a:prstGeom prst="rect">
            <a:avLst/>
          </a:prstGeom>
          <a:noFill/>
          <a:ln w="9525">
            <a:noFill/>
            <a:miter lim="800000"/>
            <a:headEnd/>
            <a:tailEnd/>
          </a:ln>
        </p:spPr>
        <p:txBody>
          <a:bodyPr>
            <a:spAutoFit/>
          </a:bodyPr>
          <a:lstStyle/>
          <a:p>
            <a:r>
              <a:rPr lang="es-ES" sz="3200" b="1" dirty="0">
                <a:solidFill>
                  <a:srgbClr val="002060"/>
                </a:solidFill>
                <a:latin typeface="Microsoft Sans Serif" pitchFamily="34" charset="0"/>
                <a:cs typeface="Microsoft Sans Serif" pitchFamily="34" charset="0"/>
              </a:rPr>
              <a:t>Progreso de la región hacia los objetivos de Educación para Todos</a:t>
            </a:r>
            <a:endParaRPr lang="es-CL" sz="3200" b="1" dirty="0">
              <a:solidFill>
                <a:srgbClr val="002060"/>
              </a:solidFill>
              <a:latin typeface="Microsoft Sans Serif" pitchFamily="34" charset="0"/>
              <a:cs typeface="Microsoft Sans Serif" pitchFamily="34" charset="0"/>
            </a:endParaRPr>
          </a:p>
        </p:txBody>
      </p:sp>
      <p:sp>
        <p:nvSpPr>
          <p:cNvPr id="11" name="2 Marcador de contenido"/>
          <p:cNvSpPr txBox="1">
            <a:spLocks/>
          </p:cNvSpPr>
          <p:nvPr/>
        </p:nvSpPr>
        <p:spPr>
          <a:xfrm>
            <a:off x="311918" y="1702197"/>
            <a:ext cx="8364538" cy="5183187"/>
          </a:xfrm>
          <a:prstGeom prst="rect">
            <a:avLst/>
          </a:prstGeom>
        </p:spPr>
        <p:txBody>
          <a:bodyPr/>
          <a:lstStyle/>
          <a:p>
            <a:pPr marL="342900" indent="-342900" fontAlgn="auto">
              <a:spcBef>
                <a:spcPts val="900"/>
              </a:spcBef>
              <a:spcAft>
                <a:spcPts val="0"/>
              </a:spcAft>
              <a:buClr>
                <a:srgbClr val="C00000"/>
              </a:buClr>
              <a:buFont typeface="Arial" pitchFamily="34" charset="0"/>
              <a:buChar char="•"/>
              <a:defRPr/>
            </a:pPr>
            <a:r>
              <a:rPr lang="es-ES" sz="2200" b="1" dirty="0">
                <a:solidFill>
                  <a:schemeClr val="accent6"/>
                </a:solidFill>
                <a:latin typeface="Microsoft Sans Serif" pitchFamily="34" charset="0"/>
                <a:ea typeface="Tahoma" pitchFamily="34" charset="0"/>
                <a:cs typeface="Microsoft Sans Serif" pitchFamily="34" charset="0"/>
              </a:rPr>
              <a:t>Importantes avances </a:t>
            </a:r>
            <a:r>
              <a:rPr lang="es-ES" sz="2200" dirty="0">
                <a:solidFill>
                  <a:schemeClr val="accent6"/>
                </a:solidFill>
                <a:latin typeface="Microsoft Sans Serif" pitchFamily="34" charset="0"/>
                <a:ea typeface="Tahoma" pitchFamily="34" charset="0"/>
                <a:cs typeface="Microsoft Sans Serif" pitchFamily="34" charset="0"/>
              </a:rPr>
              <a:t>de la región en el cumplimiento de algunas metas de </a:t>
            </a:r>
            <a:r>
              <a:rPr lang="es-ES" sz="2200" dirty="0" smtClean="0">
                <a:solidFill>
                  <a:schemeClr val="accent6"/>
                </a:solidFill>
                <a:latin typeface="Microsoft Sans Serif" pitchFamily="34" charset="0"/>
                <a:ea typeface="Tahoma" pitchFamily="34" charset="0"/>
                <a:cs typeface="Microsoft Sans Serif" pitchFamily="34" charset="0"/>
              </a:rPr>
              <a:t>EPT</a:t>
            </a:r>
          </a:p>
          <a:p>
            <a:pPr marL="342900" indent="-342900" fontAlgn="auto">
              <a:spcBef>
                <a:spcPts val="900"/>
              </a:spcBef>
              <a:spcAft>
                <a:spcPts val="0"/>
              </a:spcAft>
              <a:buClr>
                <a:srgbClr val="C00000"/>
              </a:buClr>
              <a:buFont typeface="Arial" pitchFamily="34" charset="0"/>
              <a:buChar char="•"/>
              <a:defRPr/>
            </a:pPr>
            <a:endParaRPr lang="es-ES" sz="2200" dirty="0">
              <a:solidFill>
                <a:schemeClr val="accent6"/>
              </a:solidFill>
              <a:latin typeface="Microsoft Sans Serif" pitchFamily="34" charset="0"/>
              <a:ea typeface="Tahoma" pitchFamily="34" charset="0"/>
              <a:cs typeface="Microsoft Sans Serif" pitchFamily="34" charset="0"/>
            </a:endParaRPr>
          </a:p>
          <a:p>
            <a:pPr marL="342900" indent="-342900" fontAlgn="auto">
              <a:spcBef>
                <a:spcPts val="900"/>
              </a:spcBef>
              <a:spcAft>
                <a:spcPts val="0"/>
              </a:spcAft>
              <a:buClr>
                <a:srgbClr val="C00000"/>
              </a:buClr>
              <a:buFont typeface="Arial" pitchFamily="34" charset="0"/>
              <a:buChar char="•"/>
              <a:defRPr/>
            </a:pPr>
            <a:r>
              <a:rPr lang="es-ES" sz="2200" b="1" dirty="0">
                <a:solidFill>
                  <a:schemeClr val="accent6"/>
                </a:solidFill>
                <a:latin typeface="Microsoft Sans Serif" pitchFamily="34" charset="0"/>
                <a:ea typeface="Tahoma" pitchFamily="34" charset="0"/>
                <a:cs typeface="Microsoft Sans Serif" pitchFamily="34" charset="0"/>
              </a:rPr>
              <a:t>Tres aspectos críticos permanecen: </a:t>
            </a:r>
          </a:p>
          <a:p>
            <a:pPr marL="742950" lvl="1" indent="-285750" fontAlgn="auto">
              <a:spcBef>
                <a:spcPts val="900"/>
              </a:spcBef>
              <a:spcAft>
                <a:spcPts val="0"/>
              </a:spcAft>
              <a:buClr>
                <a:srgbClr val="009900"/>
              </a:buClr>
              <a:buFont typeface="Arial" pitchFamily="34" charset="0"/>
              <a:buChar char="–"/>
              <a:defRPr/>
            </a:pPr>
            <a:r>
              <a:rPr lang="es-ES" sz="2200" dirty="0">
                <a:solidFill>
                  <a:schemeClr val="accent6"/>
                </a:solidFill>
                <a:latin typeface="Microsoft Sans Serif" pitchFamily="34" charset="0"/>
                <a:ea typeface="Tahoma" pitchFamily="34" charset="0"/>
                <a:cs typeface="Microsoft Sans Serif" pitchFamily="34" charset="0"/>
              </a:rPr>
              <a:t>Los logros no se replican en todos los países</a:t>
            </a:r>
          </a:p>
          <a:p>
            <a:pPr marL="742950" lvl="1" indent="-285750" fontAlgn="auto">
              <a:spcBef>
                <a:spcPts val="900"/>
              </a:spcBef>
              <a:spcAft>
                <a:spcPts val="0"/>
              </a:spcAft>
              <a:buClr>
                <a:srgbClr val="009900"/>
              </a:buClr>
              <a:buFont typeface="Arial" pitchFamily="34" charset="0"/>
              <a:buChar char="–"/>
              <a:defRPr/>
            </a:pPr>
            <a:r>
              <a:rPr lang="es-ES" sz="2200" dirty="0">
                <a:solidFill>
                  <a:schemeClr val="accent6"/>
                </a:solidFill>
                <a:latin typeface="Microsoft Sans Serif" pitchFamily="34" charset="0"/>
                <a:ea typeface="Tahoma" pitchFamily="34" charset="0"/>
                <a:cs typeface="Microsoft Sans Serif" pitchFamily="34" charset="0"/>
              </a:rPr>
              <a:t>Las desigualdades internas son muy agudas en todos los países, perjudicando a las poblaciones más pobres, rurales o de minorías étnicas</a:t>
            </a:r>
          </a:p>
          <a:p>
            <a:pPr marL="742950" lvl="1" indent="-285750" fontAlgn="auto">
              <a:spcBef>
                <a:spcPts val="900"/>
              </a:spcBef>
              <a:spcAft>
                <a:spcPts val="0"/>
              </a:spcAft>
              <a:buClr>
                <a:srgbClr val="009900"/>
              </a:buClr>
              <a:buFont typeface="Arial" pitchFamily="34" charset="0"/>
              <a:buChar char="–"/>
              <a:defRPr/>
            </a:pPr>
            <a:r>
              <a:rPr lang="es-ES" sz="2200" dirty="0">
                <a:solidFill>
                  <a:schemeClr val="accent6"/>
                </a:solidFill>
                <a:latin typeface="Microsoft Sans Serif" pitchFamily="34" charset="0"/>
                <a:ea typeface="Tahoma" pitchFamily="34" charset="0"/>
                <a:cs typeface="Microsoft Sans Serif" pitchFamily="34" charset="0"/>
              </a:rPr>
              <a:t>Los avances en educación deben juzgarse por la calidad, más que por la simple expansión de la </a:t>
            </a:r>
            <a:r>
              <a:rPr lang="es-ES" sz="2200" dirty="0" smtClean="0">
                <a:solidFill>
                  <a:schemeClr val="accent6"/>
                </a:solidFill>
                <a:latin typeface="Microsoft Sans Serif" pitchFamily="34" charset="0"/>
                <a:ea typeface="Tahoma" pitchFamily="34" charset="0"/>
                <a:cs typeface="Microsoft Sans Serif" pitchFamily="34" charset="0"/>
              </a:rPr>
              <a:t>educación</a:t>
            </a:r>
            <a:endParaRPr lang="es-ES" sz="2200" b="1" dirty="0">
              <a:solidFill>
                <a:schemeClr val="accent6"/>
              </a:solidFill>
              <a:latin typeface="Microsoft Sans Serif" pitchFamily="34" charset="0"/>
              <a:ea typeface="Tahoma" pitchFamily="34" charset="0"/>
              <a:cs typeface="Microsoft Sans Serif" pitchFamily="34" charset="0"/>
            </a:endParaRPr>
          </a:p>
        </p:txBody>
      </p:sp>
      <p:sp>
        <p:nvSpPr>
          <p:cNvPr id="4103" name="12 CuadroTexto"/>
          <p:cNvSpPr txBox="1">
            <a:spLocks noChangeArrowheads="1"/>
          </p:cNvSpPr>
          <p:nvPr/>
        </p:nvSpPr>
        <p:spPr bwMode="auto">
          <a:xfrm>
            <a:off x="7524750" y="1700213"/>
            <a:ext cx="184150" cy="369887"/>
          </a:xfrm>
          <a:prstGeom prst="rect">
            <a:avLst/>
          </a:prstGeom>
          <a:noFill/>
          <a:ln w="9525">
            <a:noFill/>
            <a:miter lim="800000"/>
            <a:headEnd/>
            <a:tailEnd/>
          </a:ln>
        </p:spPr>
        <p:txBody>
          <a:bodyPr wrap="none">
            <a:spAutoFit/>
          </a:bodyPr>
          <a:lstStyle/>
          <a:p>
            <a:endParaRPr lang="en-US"/>
          </a:p>
        </p:txBody>
      </p:sp>
      <p:pic>
        <p:nvPicPr>
          <p:cNvPr id="4104" name="Imagen 3" descr="colors.jpg"/>
          <p:cNvPicPr>
            <a:picLocks noChangeAspect="1"/>
          </p:cNvPicPr>
          <p:nvPr/>
        </p:nvPicPr>
        <p:blipFill>
          <a:blip r:embed="rId4"/>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2" name="Imagen 7" descr="logoUnescoSTGO.png"/>
          <p:cNvPicPr>
            <a:picLocks noChangeAspect="1"/>
          </p:cNvPicPr>
          <p:nvPr/>
        </p:nvPicPr>
        <p:blipFill>
          <a:blip r:embed="rId4"/>
          <a:srcRect/>
          <a:stretch>
            <a:fillRect/>
          </a:stretch>
        </p:blipFill>
        <p:spPr bwMode="auto">
          <a:xfrm>
            <a:off x="6156325" y="476250"/>
            <a:ext cx="2646363"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sp>
        <p:nvSpPr>
          <p:cNvPr id="5124" name="6 CuadroTexto"/>
          <p:cNvSpPr txBox="1">
            <a:spLocks noChangeArrowheads="1"/>
          </p:cNvSpPr>
          <p:nvPr/>
        </p:nvSpPr>
        <p:spPr bwMode="auto">
          <a:xfrm>
            <a:off x="0" y="188913"/>
            <a:ext cx="6659563" cy="1076325"/>
          </a:xfrm>
          <a:prstGeom prst="rect">
            <a:avLst/>
          </a:prstGeom>
          <a:noFill/>
          <a:ln w="9525">
            <a:noFill/>
            <a:miter lim="800000"/>
            <a:headEnd/>
            <a:tailEnd/>
          </a:ln>
        </p:spPr>
        <p:txBody>
          <a:bodyPr>
            <a:spAutoFit/>
          </a:bodyPr>
          <a:lstStyle/>
          <a:p>
            <a:pPr algn="ctr"/>
            <a:r>
              <a:rPr lang="es-MX" sz="3200" b="1">
                <a:solidFill>
                  <a:srgbClr val="002060"/>
                </a:solidFill>
                <a:latin typeface="Microsoft Sans Serif" pitchFamily="34" charset="0"/>
                <a:cs typeface="Microsoft Sans Serif" pitchFamily="34" charset="0"/>
              </a:rPr>
              <a:t>Objetivo 1. Atención y educación de la primera infancia</a:t>
            </a:r>
            <a:endParaRPr lang="es-CL" sz="3200" b="1">
              <a:solidFill>
                <a:srgbClr val="002060"/>
              </a:solidFill>
              <a:latin typeface="Microsoft Sans Serif" pitchFamily="34" charset="0"/>
              <a:cs typeface="Microsoft Sans Serif" pitchFamily="34" charset="0"/>
            </a:endParaRPr>
          </a:p>
        </p:txBody>
      </p:sp>
      <p:sp>
        <p:nvSpPr>
          <p:cNvPr id="22535" name="8 CuadroTexto"/>
          <p:cNvSpPr txBox="1">
            <a:spLocks noChangeArrowheads="1"/>
          </p:cNvSpPr>
          <p:nvPr/>
        </p:nvSpPr>
        <p:spPr bwMode="auto">
          <a:xfrm>
            <a:off x="395288" y="1908115"/>
            <a:ext cx="8353425" cy="4401205"/>
          </a:xfrm>
          <a:prstGeom prst="rect">
            <a:avLst/>
          </a:prstGeom>
          <a:noFill/>
          <a:ln w="9525">
            <a:noFill/>
            <a:miter lim="800000"/>
            <a:headEnd/>
            <a:tailEnd/>
          </a:ln>
        </p:spPr>
        <p:txBody>
          <a:bodyPr>
            <a:spAutoFit/>
          </a:bodyPr>
          <a:lstStyle/>
          <a:p>
            <a:pPr marL="360363" indent="-360363">
              <a:spcBef>
                <a:spcPts val="12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La educación preescolar se ha extendido considerablemente en la región</a:t>
            </a:r>
          </a:p>
          <a:p>
            <a:pPr marL="817563" lvl="1" indent="-360363">
              <a:spcBef>
                <a:spcPts val="12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1999 – 54% </a:t>
            </a:r>
          </a:p>
          <a:p>
            <a:pPr marL="817563" lvl="1" indent="-360363">
              <a:spcBef>
                <a:spcPts val="12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2011 - 73%</a:t>
            </a:r>
          </a:p>
          <a:p>
            <a:pPr marL="360363" indent="-360363">
              <a:spcBef>
                <a:spcPts val="12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Sin embargo, el objetivo está lejos de ser alcanzado en muchos países</a:t>
            </a:r>
          </a:p>
          <a:p>
            <a:pPr marL="360363" indent="-360363">
              <a:spcBef>
                <a:spcPts val="12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Avance heterogéneo e inequitativo</a:t>
            </a:r>
          </a:p>
          <a:p>
            <a:pPr marL="360363" indent="-360363">
              <a:spcBef>
                <a:spcPts val="12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La calidad de los programas es el gran </a:t>
            </a:r>
            <a:r>
              <a:rPr lang="es-ES" sz="2200" dirty="0" smtClean="0">
                <a:solidFill>
                  <a:schemeClr val="accent2">
                    <a:lumMod val="75000"/>
                  </a:schemeClr>
                </a:solidFill>
                <a:latin typeface="Microsoft Sans Serif" pitchFamily="34" charset="0"/>
                <a:cs typeface="Microsoft Sans Serif" pitchFamily="34" charset="0"/>
              </a:rPr>
              <a:t>desafío (80% privados escasa regulación de su calidad)</a:t>
            </a:r>
            <a:endParaRPr lang="es-MX" sz="2200" dirty="0">
              <a:solidFill>
                <a:schemeClr val="accent2">
                  <a:lumMod val="75000"/>
                </a:schemeClr>
              </a:solidFill>
              <a:latin typeface="Microsoft Sans Serif" pitchFamily="34" charset="0"/>
              <a:cs typeface="Microsoft Sans Serif" pitchFamily="34" charset="0"/>
            </a:endParaRPr>
          </a:p>
          <a:p>
            <a:pPr>
              <a:spcBef>
                <a:spcPts val="1200"/>
              </a:spcBef>
              <a:defRPr/>
            </a:pPr>
            <a:endParaRPr lang="es-CL" sz="2200" dirty="0">
              <a:solidFill>
                <a:schemeClr val="accent2">
                  <a:lumMod val="75000"/>
                </a:schemeClr>
              </a:solidFill>
              <a:latin typeface="Microsoft Sans Serif" pitchFamily="34" charset="0"/>
              <a:cs typeface="Microsoft Sans Serif" pitchFamily="34" charset="0"/>
            </a:endParaRPr>
          </a:p>
        </p:txBody>
      </p:sp>
      <p:pic>
        <p:nvPicPr>
          <p:cNvPr id="5126" name="Imagen 3" descr="colors.jpg"/>
          <p:cNvPicPr>
            <a:picLocks noChangeAspect="1"/>
          </p:cNvPicPr>
          <p:nvPr/>
        </p:nvPicPr>
        <p:blipFill>
          <a:blip r:embed="rId5"/>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147" name="Imagen 7" descr="logoUnescoSTGO.png"/>
          <p:cNvPicPr>
            <a:picLocks noChangeAspect="1"/>
          </p:cNvPicPr>
          <p:nvPr/>
        </p:nvPicPr>
        <p:blipFill>
          <a:blip r:embed="rId4"/>
          <a:srcRect/>
          <a:stretch>
            <a:fillRect/>
          </a:stretch>
        </p:blipFill>
        <p:spPr bwMode="auto">
          <a:xfrm>
            <a:off x="6156325" y="333375"/>
            <a:ext cx="2646363" cy="1243013"/>
          </a:xfrm>
          <a:prstGeom prst="rect">
            <a:avLst/>
          </a:prstGeom>
          <a:noFill/>
          <a:ln w="9525">
            <a:noFill/>
            <a:miter lim="800000"/>
            <a:headEnd/>
            <a:tailEnd/>
          </a:ln>
        </p:spPr>
      </p:pic>
      <p:sp>
        <p:nvSpPr>
          <p:cNvPr id="10" name="Rectangle 5"/>
          <p:cNvSpPr>
            <a:spLocks noChangeArrowheads="1"/>
          </p:cNvSpPr>
          <p:nvPr/>
        </p:nvSpPr>
        <p:spPr bwMode="auto">
          <a:xfrm>
            <a:off x="0" y="3162300"/>
            <a:ext cx="5867400" cy="461963"/>
          </a:xfrm>
          <a:prstGeom prst="rect">
            <a:avLst/>
          </a:prstGeom>
          <a:noFill/>
          <a:ln>
            <a:noFill/>
          </a:ln>
          <a:effectLst/>
          <a:extLst/>
        </p:spPr>
        <p:txBody>
          <a:bodyPr anchor="ctr">
            <a:spAutoFit/>
          </a:bodyPr>
          <a:lstStyle/>
          <a:p>
            <a:pPr algn="ctr">
              <a:defRPr/>
            </a:pPr>
            <a:endParaRPr lang="es-ES_tradnl" sz="2400" b="1" dirty="0">
              <a:solidFill>
                <a:schemeClr val="tx1">
                  <a:lumMod val="95000"/>
                  <a:lumOff val="5000"/>
                </a:schemeClr>
              </a:solidFill>
              <a:ea typeface="ＭＳ Ｐゴシック" charset="0"/>
            </a:endParaRPr>
          </a:p>
        </p:txBody>
      </p:sp>
      <p:pic>
        <p:nvPicPr>
          <p:cNvPr id="12" name="Picture 2"/>
          <p:cNvPicPr>
            <a:picLocks noChangeAspect="1" noChangeArrowheads="1"/>
          </p:cNvPicPr>
          <p:nvPr/>
        </p:nvPicPr>
        <p:blipFill>
          <a:blip r:embed="rId5"/>
          <a:srcRect/>
          <a:stretch>
            <a:fillRect/>
          </a:stretch>
        </p:blipFill>
        <p:spPr bwMode="auto">
          <a:xfrm>
            <a:off x="1115616" y="1592905"/>
            <a:ext cx="7920880" cy="5139527"/>
          </a:xfrm>
          <a:prstGeom prst="rect">
            <a:avLst/>
          </a:prstGeom>
          <a:solidFill>
            <a:schemeClr val="accent1">
              <a:lumMod val="90000"/>
            </a:schemeClr>
          </a:solidFill>
          <a:ln w="9525">
            <a:noFill/>
            <a:miter lim="800000"/>
            <a:headEnd/>
            <a:tailEnd/>
          </a:ln>
        </p:spPr>
      </p:pic>
      <p:sp>
        <p:nvSpPr>
          <p:cNvPr id="13" name="TextBox 4"/>
          <p:cNvSpPr txBox="1">
            <a:spLocks noChangeArrowheads="1"/>
          </p:cNvSpPr>
          <p:nvPr/>
        </p:nvSpPr>
        <p:spPr bwMode="auto">
          <a:xfrm>
            <a:off x="6513512" y="1892300"/>
            <a:ext cx="2667000" cy="584200"/>
          </a:xfrm>
          <a:prstGeom prst="rect">
            <a:avLst/>
          </a:prstGeom>
          <a:noFill/>
          <a:ln w="9525">
            <a:noFill/>
            <a:miter lim="800000"/>
            <a:headEnd/>
            <a:tailEnd/>
          </a:ln>
        </p:spPr>
        <p:txBody>
          <a:bodyPr>
            <a:spAutoFit/>
          </a:bodyPr>
          <a:lstStyle/>
          <a:p>
            <a:pPr>
              <a:defRPr/>
            </a:pPr>
            <a:r>
              <a:rPr lang="es-ES" sz="1600" b="1" dirty="0">
                <a:solidFill>
                  <a:schemeClr val="accent2">
                    <a:lumMod val="75000"/>
                  </a:schemeClr>
                </a:solidFill>
                <a:latin typeface="+mn-lt"/>
              </a:rPr>
              <a:t>1,6 millones ingresarán tardíamente</a:t>
            </a:r>
          </a:p>
        </p:txBody>
      </p:sp>
      <p:sp>
        <p:nvSpPr>
          <p:cNvPr id="14" name="TextBox 8"/>
          <p:cNvSpPr txBox="1">
            <a:spLocks noChangeArrowheads="1"/>
          </p:cNvSpPr>
          <p:nvPr/>
        </p:nvSpPr>
        <p:spPr bwMode="auto">
          <a:xfrm>
            <a:off x="6513512" y="2578100"/>
            <a:ext cx="2667000" cy="338138"/>
          </a:xfrm>
          <a:prstGeom prst="rect">
            <a:avLst/>
          </a:prstGeom>
          <a:noFill/>
          <a:ln w="9525">
            <a:noFill/>
            <a:miter lim="800000"/>
            <a:headEnd/>
            <a:tailEnd/>
          </a:ln>
        </p:spPr>
        <p:txBody>
          <a:bodyPr>
            <a:spAutoFit/>
          </a:bodyPr>
          <a:lstStyle/>
          <a:p>
            <a:pPr>
              <a:defRPr/>
            </a:pPr>
            <a:r>
              <a:rPr lang="es-ES" sz="1600" b="1" dirty="0">
                <a:solidFill>
                  <a:schemeClr val="accent2">
                    <a:lumMod val="75000"/>
                  </a:schemeClr>
                </a:solidFill>
                <a:latin typeface="+mn-lt"/>
              </a:rPr>
              <a:t>1 millón nunca ingresará</a:t>
            </a:r>
          </a:p>
        </p:txBody>
      </p:sp>
      <p:sp>
        <p:nvSpPr>
          <p:cNvPr id="15" name="TextBox 9"/>
          <p:cNvSpPr txBox="1">
            <a:spLocks noChangeArrowheads="1"/>
          </p:cNvSpPr>
          <p:nvPr/>
        </p:nvSpPr>
        <p:spPr bwMode="auto">
          <a:xfrm>
            <a:off x="6513512" y="2959100"/>
            <a:ext cx="2667000" cy="584200"/>
          </a:xfrm>
          <a:prstGeom prst="rect">
            <a:avLst/>
          </a:prstGeom>
          <a:noFill/>
          <a:ln w="9525">
            <a:noFill/>
            <a:miter lim="800000"/>
            <a:headEnd/>
            <a:tailEnd/>
          </a:ln>
        </p:spPr>
        <p:txBody>
          <a:bodyPr>
            <a:spAutoFit/>
          </a:bodyPr>
          <a:lstStyle/>
          <a:p>
            <a:pPr>
              <a:defRPr/>
            </a:pPr>
            <a:r>
              <a:rPr lang="es-ES" sz="1600" b="1" dirty="0">
                <a:solidFill>
                  <a:schemeClr val="accent2">
                    <a:lumMod val="75000"/>
                  </a:schemeClr>
                </a:solidFill>
                <a:latin typeface="+mn-lt"/>
              </a:rPr>
              <a:t>300 mil ingresaron pero luego abandonaron</a:t>
            </a:r>
          </a:p>
        </p:txBody>
      </p:sp>
      <p:sp>
        <p:nvSpPr>
          <p:cNvPr id="16" name="Left Brace 5"/>
          <p:cNvSpPr/>
          <p:nvPr/>
        </p:nvSpPr>
        <p:spPr>
          <a:xfrm>
            <a:off x="6315075" y="1816100"/>
            <a:ext cx="381000" cy="182880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dirty="0"/>
          </a:p>
        </p:txBody>
      </p:sp>
      <p:pic>
        <p:nvPicPr>
          <p:cNvPr id="6155"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
        <p:nvSpPr>
          <p:cNvPr id="6156" name="6 CuadroTexto"/>
          <p:cNvSpPr txBox="1">
            <a:spLocks noChangeArrowheads="1"/>
          </p:cNvSpPr>
          <p:nvPr/>
        </p:nvSpPr>
        <p:spPr bwMode="auto">
          <a:xfrm>
            <a:off x="0" y="115888"/>
            <a:ext cx="6300788" cy="1077912"/>
          </a:xfrm>
          <a:prstGeom prst="rect">
            <a:avLst/>
          </a:prstGeom>
          <a:noFill/>
          <a:ln w="9525">
            <a:noFill/>
            <a:miter lim="800000"/>
            <a:headEnd/>
            <a:tailEnd/>
          </a:ln>
        </p:spPr>
        <p:txBody>
          <a:bodyPr>
            <a:spAutoFit/>
          </a:bodyPr>
          <a:lstStyle/>
          <a:p>
            <a:pPr algn="ctr"/>
            <a:r>
              <a:rPr lang="es-MX" sz="3200" b="1">
                <a:solidFill>
                  <a:srgbClr val="002060"/>
                </a:solidFill>
              </a:rPr>
              <a:t>Objetivo 2. Enseñanza primaria universal</a:t>
            </a:r>
            <a:endParaRPr lang="es-CL" sz="3200" b="1">
              <a:solidFill>
                <a:srgbClr val="002060"/>
              </a:solidFill>
            </a:endParaRPr>
          </a:p>
        </p:txBody>
      </p:sp>
      <p:sp>
        <p:nvSpPr>
          <p:cNvPr id="27" name="10 CuadroTexto"/>
          <p:cNvSpPr txBox="1">
            <a:spLocks noChangeArrowheads="1"/>
          </p:cNvSpPr>
          <p:nvPr/>
        </p:nvSpPr>
        <p:spPr bwMode="auto">
          <a:xfrm>
            <a:off x="179388" y="1232753"/>
            <a:ext cx="5472112" cy="1908215"/>
          </a:xfrm>
          <a:prstGeom prst="rect">
            <a:avLst/>
          </a:prstGeom>
          <a:noFill/>
          <a:ln w="9525">
            <a:noFill/>
            <a:miter lim="800000"/>
            <a:headEnd/>
            <a:tailEnd/>
          </a:ln>
        </p:spPr>
        <p:txBody>
          <a:bodyPr>
            <a:spAutoFit/>
          </a:bodyPr>
          <a:lstStyle/>
          <a:p>
            <a:pPr marL="179388" indent="-179388">
              <a:spcBef>
                <a:spcPts val="1200"/>
              </a:spcBef>
              <a:buClr>
                <a:srgbClr val="C00000"/>
              </a:buClr>
              <a:buFont typeface="Arial" pitchFamily="34" charset="0"/>
              <a:buChar char="•"/>
              <a:defRPr/>
            </a:pPr>
            <a:r>
              <a:rPr lang="es-ES" sz="2200" b="1" dirty="0">
                <a:solidFill>
                  <a:schemeClr val="accent2">
                    <a:lumMod val="75000"/>
                  </a:schemeClr>
                </a:solidFill>
                <a:latin typeface="Microsoft Sans Serif" pitchFamily="34" charset="0"/>
                <a:cs typeface="Microsoft Sans Serif" pitchFamily="34" charset="0"/>
              </a:rPr>
              <a:t>Estancamiento en cobertura</a:t>
            </a:r>
            <a:r>
              <a:rPr lang="es-ES" sz="2200" dirty="0">
                <a:solidFill>
                  <a:schemeClr val="accent2">
                    <a:lumMod val="75000"/>
                  </a:schemeClr>
                </a:solidFill>
                <a:latin typeface="Microsoft Sans Serif" pitchFamily="34" charset="0"/>
                <a:cs typeface="Microsoft Sans Serif" pitchFamily="34" charset="0"/>
              </a:rPr>
              <a:t>; </a:t>
            </a:r>
            <a:endParaRPr lang="es-ES" sz="2200" dirty="0" smtClean="0">
              <a:solidFill>
                <a:schemeClr val="accent2">
                  <a:lumMod val="75000"/>
                </a:schemeClr>
              </a:solidFill>
              <a:latin typeface="Microsoft Sans Serif" pitchFamily="34" charset="0"/>
              <a:cs typeface="Microsoft Sans Serif" pitchFamily="34" charset="0"/>
            </a:endParaRPr>
          </a:p>
          <a:p>
            <a:pPr marL="179388" indent="-179388">
              <a:spcBef>
                <a:spcPts val="1200"/>
              </a:spcBef>
              <a:buClr>
                <a:srgbClr val="C00000"/>
              </a:buClr>
              <a:buFont typeface="Arial" pitchFamily="34" charset="0"/>
              <a:buChar char="•"/>
              <a:defRPr/>
            </a:pPr>
            <a:r>
              <a:rPr lang="es-ES" sz="2200" dirty="0" smtClean="0">
                <a:solidFill>
                  <a:schemeClr val="accent2">
                    <a:lumMod val="75000"/>
                  </a:schemeClr>
                </a:solidFill>
                <a:latin typeface="Microsoft Sans Serif" pitchFamily="34" charset="0"/>
                <a:cs typeface="Microsoft Sans Serif" pitchFamily="34" charset="0"/>
              </a:rPr>
              <a:t>La </a:t>
            </a:r>
            <a:r>
              <a:rPr lang="es-ES" sz="2200" dirty="0">
                <a:solidFill>
                  <a:schemeClr val="accent2">
                    <a:lumMod val="75000"/>
                  </a:schemeClr>
                </a:solidFill>
                <a:latin typeface="Microsoft Sans Serif" pitchFamily="34" charset="0"/>
                <a:cs typeface="Microsoft Sans Serif" pitchFamily="34" charset="0"/>
              </a:rPr>
              <a:t>tasa neta ajustada: </a:t>
            </a:r>
          </a:p>
          <a:p>
            <a:pPr marL="536575" lvl="1" indent="-360363">
              <a:spcBef>
                <a:spcPts val="12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1999 – 94% </a:t>
            </a:r>
          </a:p>
          <a:p>
            <a:pPr marL="536575" lvl="1" indent="-360363">
              <a:spcBef>
                <a:spcPts val="12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2011 - 95%</a:t>
            </a:r>
          </a:p>
        </p:txBody>
      </p:sp>
      <p:cxnSp>
        <p:nvCxnSpPr>
          <p:cNvPr id="19" name="18 Conector recto de flecha"/>
          <p:cNvCxnSpPr/>
          <p:nvPr/>
        </p:nvCxnSpPr>
        <p:spPr>
          <a:xfrm flipV="1">
            <a:off x="5256584" y="2924944"/>
            <a:ext cx="899592" cy="648072"/>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21 Rectángulo"/>
          <p:cNvSpPr/>
          <p:nvPr/>
        </p:nvSpPr>
        <p:spPr>
          <a:xfrm>
            <a:off x="107504" y="3861048"/>
            <a:ext cx="2448272" cy="707886"/>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marL="176213" lvl="1">
              <a:spcBef>
                <a:spcPts val="0"/>
              </a:spcBef>
              <a:buClr>
                <a:srgbClr val="D9B903"/>
              </a:buClr>
              <a:defRPr/>
            </a:pPr>
            <a:r>
              <a:rPr lang="es-ES" sz="2000" dirty="0" smtClean="0">
                <a:solidFill>
                  <a:schemeClr val="accent2">
                    <a:lumMod val="75000"/>
                  </a:schemeClr>
                </a:solidFill>
                <a:latin typeface="Microsoft Sans Serif" pitchFamily="34" charset="0"/>
                <a:cs typeface="Microsoft Sans Serif" pitchFamily="34" charset="0"/>
              </a:rPr>
              <a:t>24% niños fuera escuela en LAC</a:t>
            </a:r>
            <a:endParaRPr lang="es-ES" sz="2000" dirty="0">
              <a:solidFill>
                <a:schemeClr val="accent2">
                  <a:lumMod val="75000"/>
                </a:schemeClr>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171" name="Imagen 7" descr="logoUnescoSTGO.png"/>
          <p:cNvPicPr>
            <a:picLocks noChangeAspect="1"/>
          </p:cNvPicPr>
          <p:nvPr/>
        </p:nvPicPr>
        <p:blipFill>
          <a:blip r:embed="rId4"/>
          <a:srcRect/>
          <a:stretch>
            <a:fillRect/>
          </a:stretch>
        </p:blipFill>
        <p:spPr bwMode="auto">
          <a:xfrm>
            <a:off x="6156325" y="260350"/>
            <a:ext cx="2646363" cy="1243013"/>
          </a:xfrm>
          <a:prstGeom prst="rect">
            <a:avLst/>
          </a:prstGeom>
          <a:noFill/>
          <a:ln w="9525">
            <a:noFill/>
            <a:miter lim="800000"/>
            <a:headEnd/>
            <a:tailEnd/>
          </a:ln>
        </p:spPr>
      </p:pic>
      <p:pic>
        <p:nvPicPr>
          <p:cNvPr id="7172" name="Imagen 8" descr="mapa.png"/>
          <p:cNvPicPr>
            <a:picLocks noChangeAspect="1"/>
          </p:cNvPicPr>
          <p:nvPr/>
        </p:nvPicPr>
        <p:blipFill>
          <a:blip r:embed="rId5"/>
          <a:srcRect/>
          <a:stretch>
            <a:fillRect/>
          </a:stretch>
        </p:blipFill>
        <p:spPr bwMode="auto">
          <a:xfrm>
            <a:off x="0" y="0"/>
            <a:ext cx="5524500" cy="6858000"/>
          </a:xfrm>
          <a:prstGeom prst="rect">
            <a:avLst/>
          </a:prstGeom>
          <a:noFill/>
          <a:ln w="9525">
            <a:noFill/>
            <a:miter lim="800000"/>
            <a:headEnd/>
            <a:tailEnd/>
          </a:ln>
        </p:spPr>
      </p:pic>
      <p:sp>
        <p:nvSpPr>
          <p:cNvPr id="7173" name="6 CuadroTexto"/>
          <p:cNvSpPr txBox="1">
            <a:spLocks noChangeArrowheads="1"/>
          </p:cNvSpPr>
          <p:nvPr/>
        </p:nvSpPr>
        <p:spPr bwMode="auto">
          <a:xfrm>
            <a:off x="0" y="116632"/>
            <a:ext cx="6300788" cy="1076325"/>
          </a:xfrm>
          <a:prstGeom prst="rect">
            <a:avLst/>
          </a:prstGeom>
          <a:noFill/>
          <a:ln w="9525">
            <a:noFill/>
            <a:miter lim="800000"/>
            <a:headEnd/>
            <a:tailEnd/>
          </a:ln>
        </p:spPr>
        <p:txBody>
          <a:bodyPr>
            <a:spAutoFit/>
          </a:bodyPr>
          <a:lstStyle/>
          <a:p>
            <a:pPr algn="ctr"/>
            <a:r>
              <a:rPr lang="es-MX" sz="3200" b="1" dirty="0">
                <a:solidFill>
                  <a:srgbClr val="002060"/>
                </a:solidFill>
                <a:latin typeface="Microsoft Sans Serif" pitchFamily="34" charset="0"/>
                <a:cs typeface="Microsoft Sans Serif" pitchFamily="34" charset="0"/>
              </a:rPr>
              <a:t>Objetivo 3. Competencias de jóvenes y adultos.</a:t>
            </a:r>
            <a:endParaRPr lang="es-CL" sz="3200" b="1" dirty="0">
              <a:solidFill>
                <a:srgbClr val="002060"/>
              </a:solidFill>
              <a:latin typeface="Microsoft Sans Serif" pitchFamily="34" charset="0"/>
              <a:cs typeface="Microsoft Sans Serif" pitchFamily="34" charset="0"/>
            </a:endParaRPr>
          </a:p>
        </p:txBody>
      </p:sp>
      <p:sp>
        <p:nvSpPr>
          <p:cNvPr id="25606" name="10 CuadroTexto"/>
          <p:cNvSpPr txBox="1">
            <a:spLocks noChangeArrowheads="1"/>
          </p:cNvSpPr>
          <p:nvPr/>
        </p:nvSpPr>
        <p:spPr bwMode="auto">
          <a:xfrm>
            <a:off x="179512" y="1828993"/>
            <a:ext cx="8748712" cy="4624343"/>
          </a:xfrm>
          <a:prstGeom prst="rect">
            <a:avLst/>
          </a:prstGeom>
          <a:noFill/>
          <a:ln w="9525">
            <a:noFill/>
            <a:miter lim="800000"/>
            <a:headEnd/>
            <a:tailEnd/>
          </a:ln>
        </p:spPr>
        <p:txBody>
          <a:bodyPr wrap="square">
            <a:spAutoFit/>
          </a:bodyPr>
          <a:lstStyle/>
          <a:p>
            <a:pPr marL="263525" indent="-263525">
              <a:spcBef>
                <a:spcPts val="9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Comparativamente la región ha hecho importantes avances; Tasa Bruta de </a:t>
            </a:r>
            <a:r>
              <a:rPr lang="es-ES" sz="2200" dirty="0" smtClean="0">
                <a:solidFill>
                  <a:schemeClr val="accent2">
                    <a:lumMod val="75000"/>
                  </a:schemeClr>
                </a:solidFill>
                <a:latin typeface="Microsoft Sans Serif" pitchFamily="34" charset="0"/>
                <a:cs typeface="Microsoft Sans Serif" pitchFamily="34" charset="0"/>
              </a:rPr>
              <a:t>Matrícula</a:t>
            </a:r>
          </a:p>
          <a:p>
            <a:pPr marL="263525" indent="-263525">
              <a:spcBef>
                <a:spcPts val="900"/>
              </a:spcBef>
              <a:buClr>
                <a:srgbClr val="C00000"/>
              </a:buClr>
              <a:buFont typeface="Arial" pitchFamily="34" charset="0"/>
              <a:buChar char="•"/>
              <a:defRPr/>
            </a:pPr>
            <a:endParaRPr lang="es-ES" sz="2200" dirty="0">
              <a:solidFill>
                <a:schemeClr val="accent2">
                  <a:lumMod val="75000"/>
                </a:schemeClr>
              </a:solidFill>
              <a:latin typeface="Microsoft Sans Serif" pitchFamily="34" charset="0"/>
              <a:cs typeface="Microsoft Sans Serif" pitchFamily="34" charset="0"/>
            </a:endParaRPr>
          </a:p>
          <a:p>
            <a:pPr marL="623888" lvl="1" indent="-360363">
              <a:spcBef>
                <a:spcPts val="9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1er.ciclo: 1999 – </a:t>
            </a:r>
            <a:r>
              <a:rPr lang="es-ES" sz="2200" dirty="0" smtClean="0">
                <a:solidFill>
                  <a:schemeClr val="accent2">
                    <a:lumMod val="75000"/>
                  </a:schemeClr>
                </a:solidFill>
                <a:latin typeface="Microsoft Sans Serif" pitchFamily="34" charset="0"/>
                <a:cs typeface="Microsoft Sans Serif" pitchFamily="34" charset="0"/>
              </a:rPr>
              <a:t>   </a:t>
            </a:r>
            <a:r>
              <a:rPr lang="es-ES" sz="2200" b="1" dirty="0" smtClean="0">
                <a:solidFill>
                  <a:schemeClr val="accent2">
                    <a:lumMod val="75000"/>
                  </a:schemeClr>
                </a:solidFill>
                <a:latin typeface="Microsoft Sans Serif" pitchFamily="34" charset="0"/>
                <a:cs typeface="Microsoft Sans Serif" pitchFamily="34" charset="0"/>
              </a:rPr>
              <a:t>95</a:t>
            </a:r>
            <a:r>
              <a:rPr lang="es-ES" sz="2200" b="1" dirty="0">
                <a:solidFill>
                  <a:schemeClr val="accent2">
                    <a:lumMod val="75000"/>
                  </a:schemeClr>
                </a:solidFill>
                <a:latin typeface="Microsoft Sans Serif" pitchFamily="34" charset="0"/>
                <a:cs typeface="Microsoft Sans Serif" pitchFamily="34" charset="0"/>
              </a:rPr>
              <a:t>%</a:t>
            </a:r>
            <a:r>
              <a:rPr lang="es-ES" sz="2200" dirty="0">
                <a:solidFill>
                  <a:schemeClr val="accent2">
                    <a:lumMod val="75000"/>
                  </a:schemeClr>
                </a:solidFill>
                <a:latin typeface="Microsoft Sans Serif" pitchFamily="34" charset="0"/>
                <a:cs typeface="Microsoft Sans Serif" pitchFamily="34" charset="0"/>
              </a:rPr>
              <a:t> ; 2011- </a:t>
            </a:r>
            <a:r>
              <a:rPr lang="es-ES" sz="2200" b="1" dirty="0" smtClean="0">
                <a:solidFill>
                  <a:schemeClr val="accent2">
                    <a:lumMod val="75000"/>
                  </a:schemeClr>
                </a:solidFill>
                <a:latin typeface="Microsoft Sans Serif" pitchFamily="34" charset="0"/>
                <a:cs typeface="Microsoft Sans Serif" pitchFamily="34" charset="0"/>
              </a:rPr>
              <a:t>102</a:t>
            </a:r>
            <a:r>
              <a:rPr lang="es-ES" sz="2200" b="1" dirty="0">
                <a:solidFill>
                  <a:schemeClr val="accent2">
                    <a:lumMod val="75000"/>
                  </a:schemeClr>
                </a:solidFill>
                <a:latin typeface="Microsoft Sans Serif" pitchFamily="34" charset="0"/>
                <a:cs typeface="Microsoft Sans Serif" pitchFamily="34" charset="0"/>
              </a:rPr>
              <a:t>% </a:t>
            </a:r>
            <a:r>
              <a:rPr lang="es-ES" sz="2200" dirty="0">
                <a:solidFill>
                  <a:schemeClr val="accent2">
                    <a:lumMod val="75000"/>
                  </a:schemeClr>
                </a:solidFill>
                <a:latin typeface="Microsoft Sans Serif" pitchFamily="34" charset="0"/>
                <a:cs typeface="Microsoft Sans Serif" pitchFamily="34" charset="0"/>
              </a:rPr>
              <a:t>(retraso escolar)</a:t>
            </a:r>
          </a:p>
          <a:p>
            <a:pPr marL="623888" lvl="1" indent="-360363">
              <a:spcBef>
                <a:spcPts val="900"/>
              </a:spcBef>
              <a:buClr>
                <a:srgbClr val="D9B903"/>
              </a:buClr>
              <a:buFont typeface="Wingdings" pitchFamily="2" charset="2"/>
              <a:buChar char="q"/>
              <a:defRPr/>
            </a:pPr>
            <a:r>
              <a:rPr lang="es-ES" sz="2200" dirty="0">
                <a:solidFill>
                  <a:schemeClr val="accent2">
                    <a:lumMod val="75000"/>
                  </a:schemeClr>
                </a:solidFill>
                <a:latin typeface="Microsoft Sans Serif" pitchFamily="34" charset="0"/>
                <a:cs typeface="Microsoft Sans Serif" pitchFamily="34" charset="0"/>
              </a:rPr>
              <a:t>2do. Ciclo: 1999 – </a:t>
            </a:r>
            <a:r>
              <a:rPr lang="es-ES" sz="2200" b="1" dirty="0">
                <a:solidFill>
                  <a:schemeClr val="accent2">
                    <a:lumMod val="75000"/>
                  </a:schemeClr>
                </a:solidFill>
                <a:latin typeface="Microsoft Sans Serif" pitchFamily="34" charset="0"/>
                <a:cs typeface="Microsoft Sans Serif" pitchFamily="34" charset="0"/>
              </a:rPr>
              <a:t>62</a:t>
            </a:r>
            <a:r>
              <a:rPr lang="es-ES" sz="2200" b="1" dirty="0" smtClean="0">
                <a:solidFill>
                  <a:schemeClr val="accent2">
                    <a:lumMod val="75000"/>
                  </a:schemeClr>
                </a:solidFill>
                <a:latin typeface="Microsoft Sans Serif" pitchFamily="34" charset="0"/>
                <a:cs typeface="Microsoft Sans Serif" pitchFamily="34" charset="0"/>
              </a:rPr>
              <a:t>% </a:t>
            </a:r>
            <a:r>
              <a:rPr lang="es-ES" sz="2200" dirty="0" smtClean="0">
                <a:solidFill>
                  <a:schemeClr val="accent2">
                    <a:lumMod val="75000"/>
                  </a:schemeClr>
                </a:solidFill>
                <a:latin typeface="Microsoft Sans Serif" pitchFamily="34" charset="0"/>
                <a:cs typeface="Microsoft Sans Serif" pitchFamily="34" charset="0"/>
              </a:rPr>
              <a:t>; </a:t>
            </a:r>
            <a:r>
              <a:rPr lang="es-ES" sz="2200" dirty="0">
                <a:solidFill>
                  <a:schemeClr val="accent2">
                    <a:lumMod val="75000"/>
                  </a:schemeClr>
                </a:solidFill>
                <a:latin typeface="Microsoft Sans Serif" pitchFamily="34" charset="0"/>
                <a:cs typeface="Microsoft Sans Serif" pitchFamily="34" charset="0"/>
              </a:rPr>
              <a:t>2011 - </a:t>
            </a:r>
            <a:r>
              <a:rPr lang="es-ES" sz="2200" b="1" dirty="0">
                <a:solidFill>
                  <a:schemeClr val="accent2">
                    <a:lumMod val="75000"/>
                  </a:schemeClr>
                </a:solidFill>
                <a:latin typeface="Microsoft Sans Serif" pitchFamily="34" charset="0"/>
                <a:cs typeface="Microsoft Sans Serif" pitchFamily="34" charset="0"/>
              </a:rPr>
              <a:t>77</a:t>
            </a:r>
            <a:r>
              <a:rPr lang="es-ES" sz="2200" b="1" dirty="0" smtClean="0">
                <a:solidFill>
                  <a:schemeClr val="accent2">
                    <a:lumMod val="75000"/>
                  </a:schemeClr>
                </a:solidFill>
                <a:latin typeface="Microsoft Sans Serif" pitchFamily="34" charset="0"/>
                <a:cs typeface="Microsoft Sans Serif" pitchFamily="34" charset="0"/>
              </a:rPr>
              <a:t>%</a:t>
            </a:r>
          </a:p>
          <a:p>
            <a:pPr marL="623888" lvl="1" indent="-360363">
              <a:spcBef>
                <a:spcPts val="900"/>
              </a:spcBef>
              <a:buClr>
                <a:srgbClr val="D9B903"/>
              </a:buClr>
              <a:buFont typeface="Wingdings" pitchFamily="2" charset="2"/>
              <a:buChar char="q"/>
              <a:defRPr/>
            </a:pPr>
            <a:endParaRPr lang="es-ES" sz="2200" b="1" dirty="0">
              <a:solidFill>
                <a:schemeClr val="accent2">
                  <a:lumMod val="75000"/>
                </a:schemeClr>
              </a:solidFill>
              <a:latin typeface="Microsoft Sans Serif" pitchFamily="34" charset="0"/>
              <a:cs typeface="Microsoft Sans Serif" pitchFamily="34" charset="0"/>
            </a:endParaRPr>
          </a:p>
          <a:p>
            <a:pPr marL="263525" indent="-263525">
              <a:spcBef>
                <a:spcPts val="900"/>
              </a:spcBef>
              <a:buClr>
                <a:srgbClr val="C00000"/>
              </a:buClr>
              <a:buFont typeface="Arial" pitchFamily="34" charset="0"/>
              <a:buChar char="•"/>
              <a:defRPr/>
            </a:pPr>
            <a:r>
              <a:rPr lang="es-ES" sz="2200" dirty="0" smtClean="0">
                <a:solidFill>
                  <a:schemeClr val="accent2">
                    <a:lumMod val="75000"/>
                  </a:schemeClr>
                </a:solidFill>
                <a:latin typeface="Microsoft Sans Serif" pitchFamily="34" charset="0"/>
                <a:cs typeface="Microsoft Sans Serif" pitchFamily="34" charset="0"/>
              </a:rPr>
              <a:t>Los </a:t>
            </a:r>
            <a:r>
              <a:rPr lang="es-ES" sz="2200" dirty="0">
                <a:solidFill>
                  <a:schemeClr val="accent2">
                    <a:lumMod val="75000"/>
                  </a:schemeClr>
                </a:solidFill>
                <a:latin typeface="Microsoft Sans Serif" pitchFamily="34" charset="0"/>
                <a:cs typeface="Microsoft Sans Serif" pitchFamily="34" charset="0"/>
              </a:rPr>
              <a:t>adolescentes que no estaban estudiando disminuyeron entre 1999 y 2011 en un </a:t>
            </a:r>
            <a:r>
              <a:rPr lang="es-ES" sz="2200" b="1" dirty="0">
                <a:solidFill>
                  <a:schemeClr val="accent2">
                    <a:lumMod val="75000"/>
                  </a:schemeClr>
                </a:solidFill>
                <a:latin typeface="Microsoft Sans Serif" pitchFamily="34" charset="0"/>
                <a:cs typeface="Microsoft Sans Serif" pitchFamily="34" charset="0"/>
              </a:rPr>
              <a:t>55% </a:t>
            </a:r>
            <a:r>
              <a:rPr lang="es-ES" sz="2200" dirty="0">
                <a:solidFill>
                  <a:schemeClr val="accent2">
                    <a:lumMod val="75000"/>
                  </a:schemeClr>
                </a:solidFill>
                <a:latin typeface="Microsoft Sans Serif" pitchFamily="34" charset="0"/>
                <a:cs typeface="Microsoft Sans Serif" pitchFamily="34" charset="0"/>
              </a:rPr>
              <a:t>en la región</a:t>
            </a:r>
          </a:p>
          <a:p>
            <a:pPr marL="263525" indent="-263525">
              <a:spcBef>
                <a:spcPts val="900"/>
              </a:spcBef>
              <a:buClr>
                <a:srgbClr val="C00000"/>
              </a:buClr>
              <a:buFont typeface="Arial" pitchFamily="34" charset="0"/>
              <a:buChar char="•"/>
              <a:defRPr/>
            </a:pPr>
            <a:r>
              <a:rPr lang="es-ES" sz="2200" dirty="0">
                <a:solidFill>
                  <a:schemeClr val="accent2">
                    <a:lumMod val="75000"/>
                  </a:schemeClr>
                </a:solidFill>
                <a:latin typeface="Microsoft Sans Serif" pitchFamily="34" charset="0"/>
                <a:cs typeface="Microsoft Sans Serif" pitchFamily="34" charset="0"/>
              </a:rPr>
              <a:t>Cerca de </a:t>
            </a:r>
            <a:r>
              <a:rPr lang="es-ES" sz="2200" b="1" dirty="0">
                <a:solidFill>
                  <a:schemeClr val="accent2">
                    <a:lumMod val="75000"/>
                  </a:schemeClr>
                </a:solidFill>
                <a:latin typeface="Microsoft Sans Serif" pitchFamily="34" charset="0"/>
                <a:cs typeface="Microsoft Sans Serif" pitchFamily="34" charset="0"/>
              </a:rPr>
              <a:t>50% </a:t>
            </a:r>
            <a:r>
              <a:rPr lang="es-ES" sz="2200" dirty="0">
                <a:solidFill>
                  <a:schemeClr val="accent2">
                    <a:lumMod val="75000"/>
                  </a:schemeClr>
                </a:solidFill>
                <a:latin typeface="Microsoft Sans Serif" pitchFamily="34" charset="0"/>
                <a:cs typeface="Microsoft Sans Serif" pitchFamily="34" charset="0"/>
              </a:rPr>
              <a:t>de los jóvenes, 20-24 años, no ha completado </a:t>
            </a:r>
            <a:r>
              <a:rPr lang="es-ES" sz="2200" dirty="0" smtClean="0">
                <a:solidFill>
                  <a:schemeClr val="accent2">
                    <a:lumMod val="75000"/>
                  </a:schemeClr>
                </a:solidFill>
                <a:latin typeface="Microsoft Sans Serif" pitchFamily="34" charset="0"/>
                <a:cs typeface="Microsoft Sans Serif" pitchFamily="34" charset="0"/>
              </a:rPr>
              <a:t>secundaria</a:t>
            </a:r>
            <a:endParaRPr lang="es-ES" sz="2200" dirty="0">
              <a:solidFill>
                <a:schemeClr val="accent2">
                  <a:lumMod val="75000"/>
                </a:schemeClr>
              </a:solidFill>
              <a:latin typeface="Microsoft Sans Serif" pitchFamily="34" charset="0"/>
              <a:cs typeface="Microsoft Sans Serif" pitchFamily="34" charset="0"/>
            </a:endParaRPr>
          </a:p>
          <a:p>
            <a:pPr marL="263525" indent="-263525">
              <a:spcBef>
                <a:spcPts val="900"/>
              </a:spcBef>
              <a:buClr>
                <a:srgbClr val="C00000"/>
              </a:buClr>
              <a:buFont typeface="Arial" pitchFamily="34" charset="0"/>
              <a:buChar char="•"/>
              <a:defRPr/>
            </a:pPr>
            <a:r>
              <a:rPr lang="es-ES" sz="2200" b="1" dirty="0">
                <a:solidFill>
                  <a:schemeClr val="accent2">
                    <a:lumMod val="75000"/>
                  </a:schemeClr>
                </a:solidFill>
                <a:latin typeface="Microsoft Sans Serif" pitchFamily="34" charset="0"/>
                <a:cs typeface="Microsoft Sans Serif" pitchFamily="34" charset="0"/>
              </a:rPr>
              <a:t>20,3% </a:t>
            </a:r>
            <a:r>
              <a:rPr lang="es-ES" sz="2200" dirty="0">
                <a:solidFill>
                  <a:schemeClr val="accent2">
                    <a:lumMod val="75000"/>
                  </a:schemeClr>
                </a:solidFill>
                <a:latin typeface="Microsoft Sans Serif" pitchFamily="34" charset="0"/>
                <a:cs typeface="Microsoft Sans Serif" pitchFamily="34" charset="0"/>
              </a:rPr>
              <a:t>de los jóvenes no estudian ni trabajan (CEPAL - OIT , 2012)</a:t>
            </a:r>
            <a:endParaRPr lang="es-CL" sz="2200" dirty="0">
              <a:solidFill>
                <a:schemeClr val="accent2">
                  <a:lumMod val="75000"/>
                </a:schemeClr>
              </a:solidFill>
              <a:latin typeface="Microsoft Sans Serif" pitchFamily="34" charset="0"/>
              <a:cs typeface="Microsoft Sans Serif" pitchFamily="34" charset="0"/>
            </a:endParaRPr>
          </a:p>
        </p:txBody>
      </p:sp>
      <p:pic>
        <p:nvPicPr>
          <p:cNvPr id="7175"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8195" name="Imagen 7" descr="logoUnescoSTGO.png"/>
          <p:cNvPicPr>
            <a:picLocks noChangeAspect="1"/>
          </p:cNvPicPr>
          <p:nvPr/>
        </p:nvPicPr>
        <p:blipFill>
          <a:blip r:embed="rId4"/>
          <a:srcRect/>
          <a:stretch>
            <a:fillRect/>
          </a:stretch>
        </p:blipFill>
        <p:spPr bwMode="auto">
          <a:xfrm>
            <a:off x="6156325" y="476250"/>
            <a:ext cx="2646363" cy="1243013"/>
          </a:xfrm>
          <a:prstGeom prst="rect">
            <a:avLst/>
          </a:prstGeom>
          <a:noFill/>
          <a:ln w="9525">
            <a:noFill/>
            <a:miter lim="800000"/>
            <a:headEnd/>
            <a:tailEnd/>
          </a:ln>
        </p:spPr>
      </p:pic>
      <p:sp>
        <p:nvSpPr>
          <p:cNvPr id="8196" name="6 CuadroTexto"/>
          <p:cNvSpPr txBox="1">
            <a:spLocks noChangeArrowheads="1"/>
          </p:cNvSpPr>
          <p:nvPr/>
        </p:nvSpPr>
        <p:spPr bwMode="auto">
          <a:xfrm>
            <a:off x="0" y="115888"/>
            <a:ext cx="6948488" cy="585787"/>
          </a:xfrm>
          <a:prstGeom prst="rect">
            <a:avLst/>
          </a:prstGeom>
          <a:noFill/>
          <a:ln w="9525">
            <a:noFill/>
            <a:miter lim="800000"/>
            <a:headEnd/>
            <a:tailEnd/>
          </a:ln>
        </p:spPr>
        <p:txBody>
          <a:bodyPr>
            <a:spAutoFit/>
          </a:bodyPr>
          <a:lstStyle/>
          <a:p>
            <a:pPr algn="ctr"/>
            <a:r>
              <a:rPr lang="es-MX" sz="3200" b="1">
                <a:solidFill>
                  <a:srgbClr val="002060"/>
                </a:solidFill>
                <a:latin typeface="Microsoft Sans Serif" pitchFamily="34" charset="0"/>
                <a:cs typeface="Microsoft Sans Serif" pitchFamily="34" charset="0"/>
              </a:rPr>
              <a:t>Objetivo 4. Alfabetización de adultos</a:t>
            </a:r>
            <a:endParaRPr lang="es-CL" sz="3200" b="1">
              <a:solidFill>
                <a:srgbClr val="002060"/>
              </a:solidFill>
              <a:latin typeface="Microsoft Sans Serif" pitchFamily="34" charset="0"/>
              <a:cs typeface="Microsoft Sans Serif" pitchFamily="34" charset="0"/>
            </a:endParaRPr>
          </a:p>
        </p:txBody>
      </p:sp>
      <p:sp>
        <p:nvSpPr>
          <p:cNvPr id="8197" name="10 CuadroTexto"/>
          <p:cNvSpPr txBox="1">
            <a:spLocks noChangeArrowheads="1"/>
          </p:cNvSpPr>
          <p:nvPr/>
        </p:nvSpPr>
        <p:spPr bwMode="auto">
          <a:xfrm>
            <a:off x="611188" y="1916113"/>
            <a:ext cx="7777162" cy="369887"/>
          </a:xfrm>
          <a:prstGeom prst="rect">
            <a:avLst/>
          </a:prstGeom>
          <a:noFill/>
          <a:ln w="9525">
            <a:noFill/>
            <a:miter lim="800000"/>
            <a:headEnd/>
            <a:tailEnd/>
          </a:ln>
        </p:spPr>
        <p:txBody>
          <a:bodyPr>
            <a:spAutoFit/>
          </a:bodyPr>
          <a:lstStyle/>
          <a:p>
            <a:r>
              <a:rPr lang="es-MX"/>
              <a:t> </a:t>
            </a:r>
            <a:endParaRPr lang="es-CL"/>
          </a:p>
        </p:txBody>
      </p:sp>
      <p:sp>
        <p:nvSpPr>
          <p:cNvPr id="28679" name="11 CuadroTexto"/>
          <p:cNvSpPr txBox="1">
            <a:spLocks noChangeArrowheads="1"/>
          </p:cNvSpPr>
          <p:nvPr/>
        </p:nvSpPr>
        <p:spPr bwMode="auto">
          <a:xfrm>
            <a:off x="250825" y="3839413"/>
            <a:ext cx="8713788" cy="2469907"/>
          </a:xfrm>
          <a:prstGeom prst="rect">
            <a:avLst/>
          </a:prstGeom>
          <a:noFill/>
          <a:ln w="9525">
            <a:noFill/>
            <a:miter lim="800000"/>
            <a:headEnd/>
            <a:tailEnd/>
          </a:ln>
        </p:spPr>
        <p:txBody>
          <a:bodyPr>
            <a:spAutoFit/>
          </a:bodyPr>
          <a:lstStyle/>
          <a:p>
            <a:pPr marL="266700" indent="-266700">
              <a:spcBef>
                <a:spcPts val="900"/>
              </a:spcBef>
              <a:buClr>
                <a:srgbClr val="C00000"/>
              </a:buClr>
              <a:buFont typeface="Arial" pitchFamily="34" charset="0"/>
              <a:buChar char="•"/>
              <a:defRPr/>
            </a:pPr>
            <a:r>
              <a:rPr lang="es-MX" sz="2200" dirty="0">
                <a:solidFill>
                  <a:schemeClr val="accent6"/>
                </a:solidFill>
                <a:latin typeface="Microsoft Sans Serif" pitchFamily="34" charset="0"/>
                <a:cs typeface="Microsoft Sans Serif" pitchFamily="34" charset="0"/>
              </a:rPr>
              <a:t>En la región aún permanecen </a:t>
            </a:r>
            <a:r>
              <a:rPr lang="es-MX" sz="2200" b="1" dirty="0">
                <a:solidFill>
                  <a:schemeClr val="accent6"/>
                </a:solidFill>
                <a:latin typeface="Microsoft Sans Serif" pitchFamily="34" charset="0"/>
                <a:cs typeface="Microsoft Sans Serif" pitchFamily="34" charset="0"/>
              </a:rPr>
              <a:t>35 millones </a:t>
            </a:r>
            <a:r>
              <a:rPr lang="es-MX" sz="2200" dirty="0">
                <a:solidFill>
                  <a:schemeClr val="accent6"/>
                </a:solidFill>
                <a:latin typeface="Microsoft Sans Serif" pitchFamily="34" charset="0"/>
                <a:cs typeface="Microsoft Sans Serif" pitchFamily="34" charset="0"/>
              </a:rPr>
              <a:t>de adultos analfabetos</a:t>
            </a:r>
          </a:p>
          <a:p>
            <a:pPr marL="266700" indent="-266700">
              <a:spcBef>
                <a:spcPts val="900"/>
              </a:spcBef>
              <a:buClr>
                <a:srgbClr val="C00000"/>
              </a:buClr>
              <a:buFont typeface="Arial" pitchFamily="34" charset="0"/>
              <a:buChar char="•"/>
              <a:defRPr/>
            </a:pPr>
            <a:r>
              <a:rPr lang="es-AR" sz="2200" dirty="0">
                <a:solidFill>
                  <a:schemeClr val="accent6"/>
                </a:solidFill>
                <a:latin typeface="Microsoft Sans Serif" pitchFamily="34" charset="0"/>
                <a:cs typeface="Microsoft Sans Serif" pitchFamily="34" charset="0"/>
              </a:rPr>
              <a:t>Cerca de </a:t>
            </a:r>
            <a:r>
              <a:rPr lang="es-AR" sz="2200" b="1" dirty="0">
                <a:solidFill>
                  <a:schemeClr val="accent6"/>
                </a:solidFill>
                <a:latin typeface="Microsoft Sans Serif" pitchFamily="34" charset="0"/>
                <a:cs typeface="Microsoft Sans Serif" pitchFamily="34" charset="0"/>
              </a:rPr>
              <a:t>20 millones </a:t>
            </a:r>
            <a:r>
              <a:rPr lang="es-AR" sz="2200" dirty="0">
                <a:solidFill>
                  <a:schemeClr val="accent6"/>
                </a:solidFill>
                <a:latin typeface="Microsoft Sans Serif" pitchFamily="34" charset="0"/>
                <a:cs typeface="Microsoft Sans Serif" pitchFamily="34" charset="0"/>
              </a:rPr>
              <a:t>de los adultos analfabetos son </a:t>
            </a:r>
            <a:r>
              <a:rPr lang="es-AR" sz="2200" b="1" dirty="0">
                <a:solidFill>
                  <a:schemeClr val="accent6"/>
                </a:solidFill>
                <a:latin typeface="Microsoft Sans Serif" pitchFamily="34" charset="0"/>
                <a:cs typeface="Microsoft Sans Serif" pitchFamily="34" charset="0"/>
              </a:rPr>
              <a:t>mujeres</a:t>
            </a:r>
          </a:p>
          <a:p>
            <a:pPr marL="266700" indent="-266700">
              <a:spcBef>
                <a:spcPts val="9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Si se plantea lograr la alfabetización adulta universal (95%+), varios países no lo cumplirán y algunos están lejos de hacerlo</a:t>
            </a:r>
            <a:endParaRPr lang="es-MX" sz="2200" dirty="0">
              <a:solidFill>
                <a:schemeClr val="accent6"/>
              </a:solidFill>
              <a:latin typeface="Microsoft Sans Serif" pitchFamily="34" charset="0"/>
              <a:cs typeface="Microsoft Sans Serif" pitchFamily="34" charset="0"/>
            </a:endParaRPr>
          </a:p>
          <a:p>
            <a:pPr marL="266700" indent="-266700">
              <a:spcBef>
                <a:spcPts val="900"/>
              </a:spcBef>
              <a:buClr>
                <a:srgbClr val="C00000"/>
              </a:buClr>
              <a:buFont typeface="Arial" pitchFamily="34" charset="0"/>
              <a:buChar char="•"/>
              <a:defRPr/>
            </a:pPr>
            <a:r>
              <a:rPr lang="es-ES" sz="2200" dirty="0" smtClean="0">
                <a:solidFill>
                  <a:schemeClr val="accent6"/>
                </a:solidFill>
                <a:latin typeface="Microsoft Sans Serif" pitchFamily="34" charset="0"/>
                <a:cs typeface="Microsoft Sans Serif" pitchFamily="34" charset="0"/>
              </a:rPr>
              <a:t>Si </a:t>
            </a:r>
            <a:r>
              <a:rPr lang="es-ES" sz="2200" dirty="0">
                <a:solidFill>
                  <a:schemeClr val="accent6"/>
                </a:solidFill>
                <a:latin typeface="Microsoft Sans Serif" pitchFamily="34" charset="0"/>
                <a:cs typeface="Microsoft Sans Serif" pitchFamily="34" charset="0"/>
              </a:rPr>
              <a:t>se considera el “analfabetismo funcional”, el panorama latinoamericano es poco alentador (Infante, 2000). </a:t>
            </a:r>
            <a:endParaRPr lang="es-CL" sz="2200" dirty="0">
              <a:solidFill>
                <a:schemeClr val="accent6"/>
              </a:solidFill>
              <a:latin typeface="Microsoft Sans Serif" pitchFamily="34" charset="0"/>
              <a:cs typeface="Microsoft Sans Serif" pitchFamily="34" charset="0"/>
            </a:endParaRPr>
          </a:p>
        </p:txBody>
      </p:sp>
      <p:graphicFrame>
        <p:nvGraphicFramePr>
          <p:cNvPr id="8" name="7 Tabla"/>
          <p:cNvGraphicFramePr>
            <a:graphicFrameLocks noGrp="1"/>
          </p:cNvGraphicFramePr>
          <p:nvPr/>
        </p:nvGraphicFramePr>
        <p:xfrm>
          <a:off x="395536" y="1484784"/>
          <a:ext cx="5760640" cy="1737360"/>
        </p:xfrm>
        <a:graphic>
          <a:graphicData uri="http://schemas.openxmlformats.org/drawingml/2006/table">
            <a:tbl>
              <a:tblPr firstRow="1" bandRow="1">
                <a:tableStyleId>{5C22544A-7EE6-4342-B048-85BDC9FD1C3A}</a:tableStyleId>
              </a:tblPr>
              <a:tblGrid>
                <a:gridCol w="3058118"/>
                <a:gridCol w="879535"/>
                <a:gridCol w="1822987"/>
              </a:tblGrid>
              <a:tr h="370840">
                <a:tc>
                  <a:txBody>
                    <a:bodyPr/>
                    <a:lstStyle/>
                    <a:p>
                      <a:r>
                        <a:rPr lang="es-ES" sz="2400" dirty="0" smtClean="0">
                          <a:latin typeface="Microsoft Sans Serif" pitchFamily="34" charset="0"/>
                          <a:cs typeface="Microsoft Sans Serif" pitchFamily="34" charset="0"/>
                        </a:rPr>
                        <a:t>Alfabetización en la últimas dos décadas</a:t>
                      </a: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a:t>
                      </a:r>
                      <a:endParaRPr lang="es-ES" sz="2800" b="1" dirty="0">
                        <a:latin typeface="Microsoft Sans Serif" pitchFamily="34" charset="0"/>
                        <a:cs typeface="Microsoft Sans Serif" pitchFamily="34" charset="0"/>
                      </a:endParaRPr>
                    </a:p>
                  </a:txBody>
                  <a:tcPr>
                    <a:solidFill>
                      <a:schemeClr val="accent5">
                        <a:lumMod val="50000"/>
                      </a:schemeClr>
                    </a:solidFill>
                  </a:tcPr>
                </a:tc>
                <a:tc>
                  <a:txBody>
                    <a:bodyPr/>
                    <a:lstStyle/>
                    <a:p>
                      <a:pPr algn="ctr"/>
                      <a:r>
                        <a:rPr lang="es-ES" sz="2800" b="1" dirty="0" smtClean="0">
                          <a:latin typeface="Microsoft Sans Serif" pitchFamily="34" charset="0"/>
                          <a:cs typeface="Microsoft Sans Serif" pitchFamily="34" charset="0"/>
                        </a:rPr>
                        <a:t>+ </a:t>
                      </a:r>
                      <a:endParaRPr lang="es-ES" sz="2800" b="1" dirty="0">
                        <a:latin typeface="Microsoft Sans Serif" pitchFamily="34" charset="0"/>
                        <a:cs typeface="Microsoft Sans Serif" pitchFamily="34" charset="0"/>
                      </a:endParaRPr>
                    </a:p>
                  </a:txBody>
                  <a:tcPr>
                    <a:solidFill>
                      <a:schemeClr val="accent5">
                        <a:lumMod val="5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Mundo</a:t>
                      </a:r>
                    </a:p>
                  </a:txBody>
                  <a:tcPr/>
                </a:tc>
                <a:tc>
                  <a:txBody>
                    <a:bodyPr/>
                    <a:lstStyle/>
                    <a:p>
                      <a:r>
                        <a:rPr lang="es-ES" sz="2400" dirty="0" smtClean="0">
                          <a:latin typeface="Microsoft Sans Serif" pitchFamily="34" charset="0"/>
                          <a:cs typeface="Microsoft Sans Serif" pitchFamily="34" charset="0"/>
                        </a:rPr>
                        <a:t>12%</a:t>
                      </a:r>
                      <a:endParaRPr lang="es-ES" sz="2400" dirty="0">
                        <a:latin typeface="Microsoft Sans Serif" pitchFamily="34" charset="0"/>
                        <a:cs typeface="Microsoft Sans Serif" pitchFamily="34" charset="0"/>
                      </a:endParaRPr>
                    </a:p>
                  </a:txBody>
                  <a:tcPr/>
                </a:tc>
                <a:tc>
                  <a:txBody>
                    <a:bodyPr/>
                    <a:lstStyle/>
                    <a:p>
                      <a:r>
                        <a:rPr lang="es-MX" sz="2400" b="0" dirty="0" smtClean="0">
                          <a:solidFill>
                            <a:schemeClr val="tx1"/>
                          </a:solidFill>
                        </a:rPr>
                        <a:t>83% - 89%</a:t>
                      </a:r>
                      <a:endParaRPr lang="es-ES" sz="2400" b="0" dirty="0">
                        <a:solidFill>
                          <a:schemeClr val="tx1"/>
                        </a:solidFill>
                        <a:latin typeface="Microsoft Sans Serif" pitchFamily="34" charset="0"/>
                        <a:cs typeface="Microsoft Sans Serif"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400" dirty="0" smtClean="0">
                          <a:latin typeface="Microsoft Sans Serif" pitchFamily="34" charset="0"/>
                          <a:cs typeface="Microsoft Sans Serif" pitchFamily="34" charset="0"/>
                        </a:rPr>
                        <a:t>Región</a:t>
                      </a:r>
                    </a:p>
                  </a:txBody>
                  <a:tcPr/>
                </a:tc>
                <a:tc>
                  <a:txBody>
                    <a:bodyPr/>
                    <a:lstStyle/>
                    <a:p>
                      <a:r>
                        <a:rPr lang="es-ES" sz="2400" dirty="0" smtClean="0">
                          <a:latin typeface="Microsoft Sans Serif" pitchFamily="34" charset="0"/>
                          <a:cs typeface="Microsoft Sans Serif" pitchFamily="34" charset="0"/>
                        </a:rPr>
                        <a:t>16%</a:t>
                      </a:r>
                      <a:endParaRPr lang="es-ES" sz="2400" dirty="0">
                        <a:latin typeface="Microsoft Sans Serif" pitchFamily="34" charset="0"/>
                        <a:cs typeface="Microsoft Sans Serif" pitchFamily="34" charset="0"/>
                      </a:endParaRPr>
                    </a:p>
                  </a:txBody>
                  <a:tcPr/>
                </a:tc>
                <a:tc>
                  <a:txBody>
                    <a:bodyPr/>
                    <a:lstStyle/>
                    <a:p>
                      <a:r>
                        <a:rPr lang="es-MX" sz="2400" b="0" dirty="0" smtClean="0">
                          <a:solidFill>
                            <a:schemeClr val="tx1"/>
                          </a:solidFill>
                        </a:rPr>
                        <a:t>93% - 97% </a:t>
                      </a:r>
                      <a:endParaRPr lang="es-ES" sz="2400" b="0" dirty="0">
                        <a:solidFill>
                          <a:schemeClr val="tx1"/>
                        </a:solidFill>
                        <a:latin typeface="Microsoft Sans Serif" pitchFamily="34" charset="0"/>
                        <a:cs typeface="Microsoft Sans Serif" pitchFamily="34" charset="0"/>
                      </a:endParaRPr>
                    </a:p>
                  </a:txBody>
                  <a:tcPr/>
                </a:tc>
              </a:tr>
            </a:tbl>
          </a:graphicData>
        </a:graphic>
      </p:graphicFrame>
      <p:pic>
        <p:nvPicPr>
          <p:cNvPr id="8217" name="Imagen 3" descr="colors.jpg"/>
          <p:cNvPicPr>
            <a:picLocks noChangeAspect="1"/>
          </p:cNvPicPr>
          <p:nvPr/>
        </p:nvPicPr>
        <p:blipFill>
          <a:blip r:embed="rId5"/>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9219" name="Imagen 7" descr="logoUnescoSTGO.png"/>
          <p:cNvPicPr>
            <a:picLocks noChangeAspect="1"/>
          </p:cNvPicPr>
          <p:nvPr/>
        </p:nvPicPr>
        <p:blipFill>
          <a:blip r:embed="rId4"/>
          <a:srcRect/>
          <a:stretch>
            <a:fillRect/>
          </a:stretch>
        </p:blipFill>
        <p:spPr bwMode="auto">
          <a:xfrm>
            <a:off x="6156325" y="333375"/>
            <a:ext cx="2646363" cy="1243013"/>
          </a:xfrm>
          <a:prstGeom prst="rect">
            <a:avLst/>
          </a:prstGeom>
          <a:noFill/>
          <a:ln w="9525">
            <a:noFill/>
            <a:miter lim="800000"/>
            <a:headEnd/>
            <a:tailEnd/>
          </a:ln>
        </p:spPr>
      </p:pic>
      <p:sp>
        <p:nvSpPr>
          <p:cNvPr id="9220" name="6 CuadroTexto"/>
          <p:cNvSpPr txBox="1">
            <a:spLocks noChangeArrowheads="1"/>
          </p:cNvSpPr>
          <p:nvPr/>
        </p:nvSpPr>
        <p:spPr bwMode="auto">
          <a:xfrm>
            <a:off x="0" y="333375"/>
            <a:ext cx="6300788" cy="1077913"/>
          </a:xfrm>
          <a:prstGeom prst="rect">
            <a:avLst/>
          </a:prstGeom>
          <a:noFill/>
          <a:ln w="9525">
            <a:noFill/>
            <a:miter lim="800000"/>
            <a:headEnd/>
            <a:tailEnd/>
          </a:ln>
        </p:spPr>
        <p:txBody>
          <a:bodyPr>
            <a:spAutoFit/>
          </a:bodyPr>
          <a:lstStyle/>
          <a:p>
            <a:pPr algn="ctr"/>
            <a:r>
              <a:rPr lang="es-MX" sz="3200" b="1">
                <a:solidFill>
                  <a:srgbClr val="002060"/>
                </a:solidFill>
                <a:latin typeface="Microsoft Sans Serif" pitchFamily="34" charset="0"/>
                <a:cs typeface="Microsoft Sans Serif" pitchFamily="34" charset="0"/>
              </a:rPr>
              <a:t>Objetivo 5: Paridad e igualdad de género</a:t>
            </a:r>
            <a:endParaRPr lang="es-CL" sz="3200" b="1">
              <a:solidFill>
                <a:srgbClr val="002060"/>
              </a:solidFill>
              <a:latin typeface="Microsoft Sans Serif" pitchFamily="34" charset="0"/>
              <a:cs typeface="Microsoft Sans Serif" pitchFamily="34" charset="0"/>
            </a:endParaRPr>
          </a:p>
        </p:txBody>
      </p:sp>
      <p:sp>
        <p:nvSpPr>
          <p:cNvPr id="30726" name="7 CuadroTexto"/>
          <p:cNvSpPr txBox="1">
            <a:spLocks noChangeArrowheads="1"/>
          </p:cNvSpPr>
          <p:nvPr/>
        </p:nvSpPr>
        <p:spPr bwMode="auto">
          <a:xfrm>
            <a:off x="395288" y="1484313"/>
            <a:ext cx="8497887" cy="1107996"/>
          </a:xfrm>
          <a:prstGeom prst="rect">
            <a:avLst/>
          </a:prstGeom>
          <a:noFill/>
          <a:ln w="9525">
            <a:noFill/>
            <a:miter lim="800000"/>
            <a:headEnd/>
            <a:tailEnd/>
          </a:ln>
        </p:spPr>
        <p:txBody>
          <a:bodyPr>
            <a:spAutoFit/>
          </a:bodyPr>
          <a:lstStyle/>
          <a:p>
            <a:pPr marL="354013" indent="-354013">
              <a:buClr>
                <a:srgbClr val="C00000"/>
              </a:buClr>
              <a:buFont typeface="Arial" pitchFamily="34" charset="0"/>
              <a:buChar char="•"/>
              <a:defRPr/>
            </a:pPr>
            <a:r>
              <a:rPr lang="es-MX" sz="2200" dirty="0">
                <a:solidFill>
                  <a:schemeClr val="accent6"/>
                </a:solidFill>
                <a:latin typeface="Microsoft Sans Serif" pitchFamily="34" charset="0"/>
                <a:cs typeface="Microsoft Sans Serif" pitchFamily="34" charset="0"/>
              </a:rPr>
              <a:t>En países de ingresos medianos y altos las disparidades van aumentando </a:t>
            </a:r>
            <a:r>
              <a:rPr lang="es-MX" sz="2200" b="1" dirty="0">
                <a:solidFill>
                  <a:schemeClr val="accent6"/>
                </a:solidFill>
                <a:latin typeface="Microsoft Sans Serif" pitchFamily="34" charset="0"/>
                <a:cs typeface="Microsoft Sans Serif" pitchFamily="34" charset="0"/>
              </a:rPr>
              <a:t>en detrimento de los niños </a:t>
            </a:r>
            <a:r>
              <a:rPr lang="es-MX" sz="2200" dirty="0">
                <a:solidFill>
                  <a:schemeClr val="accent6"/>
                </a:solidFill>
                <a:latin typeface="Microsoft Sans Serif" pitchFamily="34" charset="0"/>
                <a:cs typeface="Microsoft Sans Serif" pitchFamily="34" charset="0"/>
              </a:rPr>
              <a:t>a medida que van ascendiendo hacia el 1er. y 2do.ciclo de </a:t>
            </a:r>
            <a:r>
              <a:rPr lang="es-MX" sz="2200" dirty="0" smtClean="0">
                <a:solidFill>
                  <a:schemeClr val="accent6"/>
                </a:solidFill>
                <a:latin typeface="Microsoft Sans Serif" pitchFamily="34" charset="0"/>
                <a:cs typeface="Microsoft Sans Serif" pitchFamily="34" charset="0"/>
              </a:rPr>
              <a:t>secundaria</a:t>
            </a:r>
            <a:endParaRPr lang="es-CL" sz="2200" dirty="0">
              <a:solidFill>
                <a:schemeClr val="accent6"/>
              </a:solidFill>
              <a:latin typeface="Microsoft Sans Serif" pitchFamily="34" charset="0"/>
              <a:cs typeface="Microsoft Sans Serif" pitchFamily="34" charset="0"/>
            </a:endParaRPr>
          </a:p>
        </p:txBody>
      </p:sp>
      <p:sp>
        <p:nvSpPr>
          <p:cNvPr id="9" name="8 Rectángulo redondeado"/>
          <p:cNvSpPr/>
          <p:nvPr/>
        </p:nvSpPr>
        <p:spPr>
          <a:xfrm>
            <a:off x="539750" y="2781300"/>
            <a:ext cx="8208963" cy="1368425"/>
          </a:xfrm>
          <a:prstGeom prst="roundRect">
            <a:avLst/>
          </a:prstGeom>
          <a:solidFill>
            <a:schemeClr val="accent1"/>
          </a:solidFill>
          <a:ln>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MX" sz="2200" b="1" dirty="0">
                <a:solidFill>
                  <a:schemeClr val="accent6"/>
                </a:solidFill>
                <a:latin typeface="Microsoft Sans Serif" pitchFamily="34" charset="0"/>
                <a:cs typeface="Microsoft Sans Serif" pitchFamily="34" charset="0"/>
              </a:rPr>
              <a:t>De 15 países en el mundo que tienen menos de 90 adolescentes hombres en educación secundaria por cada 100 mujeres, la mitad son de esta región</a:t>
            </a:r>
            <a:endParaRPr lang="es-CL" sz="2200" b="1" dirty="0">
              <a:solidFill>
                <a:schemeClr val="accent6"/>
              </a:solidFill>
              <a:latin typeface="Microsoft Sans Serif" pitchFamily="34" charset="0"/>
              <a:cs typeface="Microsoft Sans Serif" pitchFamily="34" charset="0"/>
            </a:endParaRPr>
          </a:p>
        </p:txBody>
      </p:sp>
      <p:sp>
        <p:nvSpPr>
          <p:cNvPr id="11" name="10 Rectángulo"/>
          <p:cNvSpPr/>
          <p:nvPr/>
        </p:nvSpPr>
        <p:spPr>
          <a:xfrm>
            <a:off x="468313" y="4292600"/>
            <a:ext cx="8280400" cy="1862048"/>
          </a:xfrm>
          <a:prstGeom prst="rect">
            <a:avLst/>
          </a:prstGeom>
        </p:spPr>
        <p:txBody>
          <a:bodyPr>
            <a:spAutoFit/>
          </a:bodyPr>
          <a:lstStyle/>
          <a:p>
            <a:pPr marL="265113" indent="-265113">
              <a:spcBef>
                <a:spcPts val="600"/>
              </a:spcBef>
              <a:buClr>
                <a:srgbClr val="C00000"/>
              </a:buClr>
              <a:buFont typeface="Arial" pitchFamily="34" charset="0"/>
              <a:buChar char="•"/>
              <a:defRPr/>
            </a:pPr>
            <a:r>
              <a:rPr lang="es-MX" sz="2200" dirty="0">
                <a:solidFill>
                  <a:schemeClr val="accent6"/>
                </a:solidFill>
                <a:latin typeface="Microsoft Sans Serif" pitchFamily="34" charset="0"/>
                <a:cs typeface="Microsoft Sans Serif" pitchFamily="34" charset="0"/>
              </a:rPr>
              <a:t>Algunos países del Caribe y República Dominicana están lejos de lograr este objetivo</a:t>
            </a:r>
          </a:p>
          <a:p>
            <a:pPr marL="265113" indent="-265113">
              <a:spcBef>
                <a:spcPts val="600"/>
              </a:spcBef>
              <a:buClr>
                <a:srgbClr val="C00000"/>
              </a:buClr>
              <a:buFont typeface="Arial" pitchFamily="34" charset="0"/>
              <a:buChar char="•"/>
              <a:defRPr/>
            </a:pPr>
            <a:r>
              <a:rPr lang="es-ES" sz="2200" dirty="0">
                <a:solidFill>
                  <a:schemeClr val="accent6"/>
                </a:solidFill>
                <a:latin typeface="Microsoft Sans Serif" pitchFamily="34" charset="0"/>
                <a:cs typeface="Microsoft Sans Serif" pitchFamily="34" charset="0"/>
              </a:rPr>
              <a:t>En general, pocas diferencias en logros de aprendizaje, pero los niños logran mejores resultados en matemática y las niñas en lectura</a:t>
            </a:r>
          </a:p>
        </p:txBody>
      </p:sp>
      <p:pic>
        <p:nvPicPr>
          <p:cNvPr id="9224" name="Imagen 3" descr="colors.jpg"/>
          <p:cNvPicPr>
            <a:picLocks noChangeAspect="1"/>
          </p:cNvPicPr>
          <p:nvPr/>
        </p:nvPicPr>
        <p:blipFill>
          <a:blip r:embed="rId5"/>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1" descr="fondo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43" name="Imagen 7" descr="logoUnescoSTGO.png"/>
          <p:cNvPicPr>
            <a:picLocks noChangeAspect="1"/>
          </p:cNvPicPr>
          <p:nvPr/>
        </p:nvPicPr>
        <p:blipFill>
          <a:blip r:embed="rId4"/>
          <a:srcRect/>
          <a:stretch>
            <a:fillRect/>
          </a:stretch>
        </p:blipFill>
        <p:spPr bwMode="auto">
          <a:xfrm>
            <a:off x="6389688" y="188913"/>
            <a:ext cx="2646362" cy="1243012"/>
          </a:xfrm>
          <a:prstGeom prst="rect">
            <a:avLst/>
          </a:prstGeom>
          <a:noFill/>
          <a:ln w="9525">
            <a:noFill/>
            <a:miter lim="800000"/>
            <a:headEnd/>
            <a:tailEnd/>
          </a:ln>
        </p:spPr>
      </p:pic>
      <p:sp>
        <p:nvSpPr>
          <p:cNvPr id="10244" name="6 CuadroTexto"/>
          <p:cNvSpPr txBox="1">
            <a:spLocks noChangeArrowheads="1"/>
          </p:cNvSpPr>
          <p:nvPr/>
        </p:nvSpPr>
        <p:spPr bwMode="auto">
          <a:xfrm>
            <a:off x="0" y="179388"/>
            <a:ext cx="7956550" cy="585787"/>
          </a:xfrm>
          <a:prstGeom prst="rect">
            <a:avLst/>
          </a:prstGeom>
          <a:noFill/>
          <a:ln w="9525">
            <a:noFill/>
            <a:miter lim="800000"/>
            <a:headEnd/>
            <a:tailEnd/>
          </a:ln>
        </p:spPr>
        <p:txBody>
          <a:bodyPr>
            <a:spAutoFit/>
          </a:bodyPr>
          <a:lstStyle/>
          <a:p>
            <a:r>
              <a:rPr lang="es-MX" sz="3200" b="1">
                <a:solidFill>
                  <a:srgbClr val="002060"/>
                </a:solidFill>
                <a:latin typeface="Microsoft Sans Serif" pitchFamily="34" charset="0"/>
                <a:cs typeface="Microsoft Sans Serif" pitchFamily="34" charset="0"/>
              </a:rPr>
              <a:t>Objetivo 6: Calidad de la educación</a:t>
            </a:r>
            <a:endParaRPr lang="es-CL" sz="3200" b="1">
              <a:solidFill>
                <a:srgbClr val="002060"/>
              </a:solidFill>
              <a:latin typeface="Microsoft Sans Serif" pitchFamily="34" charset="0"/>
              <a:cs typeface="Microsoft Sans Serif" pitchFamily="34" charset="0"/>
            </a:endParaRPr>
          </a:p>
        </p:txBody>
      </p:sp>
      <p:sp>
        <p:nvSpPr>
          <p:cNvPr id="10245" name="7 CuadroTexto"/>
          <p:cNvSpPr txBox="1">
            <a:spLocks noChangeArrowheads="1"/>
          </p:cNvSpPr>
          <p:nvPr/>
        </p:nvSpPr>
        <p:spPr bwMode="auto">
          <a:xfrm>
            <a:off x="-37008" y="1201827"/>
            <a:ext cx="3744912" cy="5178341"/>
          </a:xfrm>
          <a:prstGeom prst="rect">
            <a:avLst/>
          </a:prstGeom>
          <a:noFill/>
          <a:ln w="9525">
            <a:noFill/>
            <a:miter lim="800000"/>
            <a:headEnd/>
            <a:tailEnd/>
          </a:ln>
        </p:spPr>
        <p:txBody>
          <a:bodyPr>
            <a:spAutoFit/>
          </a:bodyPr>
          <a:lstStyle/>
          <a:p>
            <a:pPr marL="176213" indent="-176213">
              <a:spcBef>
                <a:spcPts val="900"/>
              </a:spcBef>
              <a:buClr>
                <a:srgbClr val="C00000"/>
              </a:buClr>
              <a:buFont typeface="Arial" charset="0"/>
              <a:buChar char="•"/>
            </a:pPr>
            <a:r>
              <a:rPr lang="es-MX" sz="2200" dirty="0">
                <a:solidFill>
                  <a:schemeClr val="accent6"/>
                </a:solidFill>
                <a:latin typeface="Microsoft Sans Serif" pitchFamily="34" charset="0"/>
                <a:cs typeface="Microsoft Sans Serif" pitchFamily="34" charset="0"/>
              </a:rPr>
              <a:t>Este objetivo ha recibido </a:t>
            </a:r>
            <a:r>
              <a:rPr lang="es-MX" sz="2200" b="1" dirty="0">
                <a:solidFill>
                  <a:schemeClr val="accent6"/>
                </a:solidFill>
                <a:latin typeface="Microsoft Sans Serif" pitchFamily="34" charset="0"/>
                <a:cs typeface="Microsoft Sans Serif" pitchFamily="34" charset="0"/>
              </a:rPr>
              <a:t>menos atención de la debida</a:t>
            </a:r>
          </a:p>
          <a:p>
            <a:pPr marL="176213" indent="-176213">
              <a:spcBef>
                <a:spcPts val="900"/>
              </a:spcBef>
              <a:buClr>
                <a:srgbClr val="C00000"/>
              </a:buClr>
              <a:buFont typeface="Arial" charset="0"/>
              <a:buChar char="•"/>
            </a:pPr>
            <a:r>
              <a:rPr lang="es-ES" sz="2200" dirty="0">
                <a:solidFill>
                  <a:schemeClr val="accent6"/>
                </a:solidFill>
                <a:latin typeface="Microsoft Sans Serif" pitchFamily="34" charset="0"/>
                <a:cs typeface="Microsoft Sans Serif" pitchFamily="34" charset="0"/>
              </a:rPr>
              <a:t>Hay que hacerse cargo con urgencia de la </a:t>
            </a:r>
            <a:r>
              <a:rPr lang="es-ES" sz="2200" b="1" dirty="0">
                <a:solidFill>
                  <a:schemeClr val="accent6"/>
                </a:solidFill>
                <a:latin typeface="Microsoft Sans Serif" pitchFamily="34" charset="0"/>
                <a:cs typeface="Microsoft Sans Serif" pitchFamily="34" charset="0"/>
              </a:rPr>
              <a:t>crisis del aprendizaje</a:t>
            </a:r>
          </a:p>
          <a:p>
            <a:pPr marL="176213" indent="-176213">
              <a:spcBef>
                <a:spcPts val="900"/>
              </a:spcBef>
              <a:buClr>
                <a:srgbClr val="C00000"/>
              </a:buClr>
              <a:buFont typeface="Arial" charset="0"/>
              <a:buChar char="•"/>
            </a:pPr>
            <a:r>
              <a:rPr lang="es-ES" sz="2200" dirty="0">
                <a:solidFill>
                  <a:schemeClr val="accent6"/>
                </a:solidFill>
                <a:latin typeface="Microsoft Sans Serif" pitchFamily="34" charset="0"/>
                <a:cs typeface="Microsoft Sans Serif" pitchFamily="34" charset="0"/>
              </a:rPr>
              <a:t>La crisis del aprendizaje golpea  más fuerte a los </a:t>
            </a:r>
            <a:r>
              <a:rPr lang="es-ES" sz="2200" b="1" dirty="0">
                <a:solidFill>
                  <a:schemeClr val="accent6"/>
                </a:solidFill>
                <a:latin typeface="Microsoft Sans Serif" pitchFamily="34" charset="0"/>
                <a:cs typeface="Microsoft Sans Serif" pitchFamily="34" charset="0"/>
              </a:rPr>
              <a:t>desventajados</a:t>
            </a:r>
          </a:p>
          <a:p>
            <a:pPr marL="176213" indent="-176213">
              <a:spcBef>
                <a:spcPts val="900"/>
              </a:spcBef>
              <a:buClr>
                <a:srgbClr val="C00000"/>
              </a:buClr>
              <a:buFont typeface="Arial" charset="0"/>
              <a:buChar char="•"/>
            </a:pPr>
            <a:r>
              <a:rPr lang="es-ES" sz="2200" dirty="0">
                <a:solidFill>
                  <a:schemeClr val="accent6"/>
                </a:solidFill>
                <a:latin typeface="Microsoft Sans Serif" pitchFamily="34" charset="0"/>
                <a:cs typeface="Microsoft Sans Serif" pitchFamily="34" charset="0"/>
              </a:rPr>
              <a:t>El pilar fundamental de la calidad educativa son las </a:t>
            </a:r>
            <a:r>
              <a:rPr lang="es-ES" sz="2200" b="1" dirty="0">
                <a:solidFill>
                  <a:schemeClr val="accent6"/>
                </a:solidFill>
                <a:latin typeface="Microsoft Sans Serif" pitchFamily="34" charset="0"/>
                <a:cs typeface="Microsoft Sans Serif" pitchFamily="34" charset="0"/>
              </a:rPr>
              <a:t>capacidades profesionales docentes</a:t>
            </a:r>
            <a:endParaRPr lang="es-MX" sz="2200" b="1" dirty="0">
              <a:solidFill>
                <a:schemeClr val="accent6"/>
              </a:solidFill>
              <a:latin typeface="Microsoft Sans Serif" pitchFamily="34" charset="0"/>
              <a:cs typeface="Microsoft Sans Serif" pitchFamily="34" charset="0"/>
            </a:endParaRPr>
          </a:p>
          <a:p>
            <a:pPr marL="354013" indent="-354013">
              <a:buClr>
                <a:srgbClr val="C00000"/>
              </a:buClr>
              <a:buFont typeface="Arial" charset="0"/>
              <a:buChar char="•"/>
            </a:pPr>
            <a:endParaRPr lang="es-CL" sz="2200" dirty="0">
              <a:solidFill>
                <a:schemeClr val="accent6"/>
              </a:solidFill>
              <a:latin typeface="Microsoft Sans Serif" pitchFamily="34" charset="0"/>
              <a:cs typeface="Microsoft Sans Serif" pitchFamily="34" charset="0"/>
            </a:endParaRPr>
          </a:p>
        </p:txBody>
      </p:sp>
      <p:pic>
        <p:nvPicPr>
          <p:cNvPr id="10246" name="Picture 2"/>
          <p:cNvPicPr>
            <a:picLocks noChangeAspect="1" noChangeArrowheads="1"/>
          </p:cNvPicPr>
          <p:nvPr/>
        </p:nvPicPr>
        <p:blipFill>
          <a:blip r:embed="rId5"/>
          <a:srcRect/>
          <a:stretch>
            <a:fillRect/>
          </a:stretch>
        </p:blipFill>
        <p:spPr bwMode="auto">
          <a:xfrm>
            <a:off x="3491881" y="1341438"/>
            <a:ext cx="5652120" cy="4103687"/>
          </a:xfrm>
          <a:prstGeom prst="rect">
            <a:avLst/>
          </a:prstGeom>
          <a:noFill/>
          <a:ln w="9525">
            <a:noFill/>
            <a:miter lim="800000"/>
            <a:headEnd/>
            <a:tailEnd/>
          </a:ln>
        </p:spPr>
      </p:pic>
      <p:sp>
        <p:nvSpPr>
          <p:cNvPr id="10247" name="TextBox 4"/>
          <p:cNvSpPr txBox="1">
            <a:spLocks noChangeArrowheads="1"/>
          </p:cNvSpPr>
          <p:nvPr/>
        </p:nvSpPr>
        <p:spPr bwMode="auto">
          <a:xfrm>
            <a:off x="3995738" y="5688013"/>
            <a:ext cx="4897437" cy="554037"/>
          </a:xfrm>
          <a:prstGeom prst="rect">
            <a:avLst/>
          </a:prstGeom>
          <a:noFill/>
          <a:ln w="9525">
            <a:noFill/>
            <a:miter lim="800000"/>
            <a:headEnd/>
            <a:tailEnd/>
          </a:ln>
        </p:spPr>
        <p:txBody>
          <a:bodyPr>
            <a:spAutoFit/>
          </a:bodyPr>
          <a:lstStyle/>
          <a:p>
            <a:r>
              <a:rPr lang="es-ES" sz="1200" b="1"/>
              <a:t>Fuente: Segundo Estudio Regional Comparativo y Explicativo, resultados del 3er. grado de educación primaria</a:t>
            </a:r>
            <a:r>
              <a:rPr lang="en-US" b="1"/>
              <a:t>  </a:t>
            </a:r>
            <a:endParaRPr lang="en-CA" b="1"/>
          </a:p>
        </p:txBody>
      </p:sp>
      <p:pic>
        <p:nvPicPr>
          <p:cNvPr id="10248" name="Imagen 3" descr="colors.jpg"/>
          <p:cNvPicPr>
            <a:picLocks noChangeAspect="1"/>
          </p:cNvPicPr>
          <p:nvPr/>
        </p:nvPicPr>
        <p:blipFill>
          <a:blip r:embed="rId6"/>
          <a:srcRect/>
          <a:stretch>
            <a:fillRect/>
          </a:stretch>
        </p:blipFill>
        <p:spPr bwMode="auto">
          <a:xfrm>
            <a:off x="6270625" y="6618288"/>
            <a:ext cx="24511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3092</Words>
  <Application>Microsoft Office PowerPoint</Application>
  <PresentationFormat>Apresentação na tela (4:3)</PresentationFormat>
  <Paragraphs>204</Paragraphs>
  <Slides>18</Slides>
  <Notes>11</Notes>
  <HiddenSlides>0</HiddenSlides>
  <MMClips>0</MMClips>
  <ScaleCrop>false</ScaleCrop>
  <HeadingPairs>
    <vt:vector size="4" baseType="variant">
      <vt:variant>
        <vt:lpstr>Tema</vt:lpstr>
      </vt:variant>
      <vt:variant>
        <vt:i4>2</vt:i4>
      </vt:variant>
      <vt:variant>
        <vt:lpstr>Títulos de slides</vt:lpstr>
      </vt:variant>
      <vt:variant>
        <vt:i4>18</vt:i4>
      </vt:variant>
    </vt:vector>
  </HeadingPairs>
  <TitlesOfParts>
    <vt:vector size="20" baseType="lpstr">
      <vt:lpstr>Diseño predeterminado</vt:lpstr>
      <vt:lpstr>Diseño personalizado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equipo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dc:creator>
  <cp:lastModifiedBy>Thais Oliveira Guerra</cp:lastModifiedBy>
  <cp:revision>260</cp:revision>
  <dcterms:created xsi:type="dcterms:W3CDTF">2014-01-14T00:20:23Z</dcterms:created>
  <dcterms:modified xsi:type="dcterms:W3CDTF">2014-02-04T11:13:35Z</dcterms:modified>
</cp:coreProperties>
</file>