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36" r:id="rId12"/>
    <p:sldId id="314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288" r:id="rId31"/>
    <p:sldId id="304" r:id="rId32"/>
    <p:sldId id="325" r:id="rId33"/>
    <p:sldId id="326" r:id="rId34"/>
    <p:sldId id="327" r:id="rId35"/>
    <p:sldId id="328" r:id="rId36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29" userDrawn="1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.leng" initials="KL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5" autoAdjust="0"/>
    <p:restoredTop sz="99610" autoAdjust="0"/>
  </p:normalViewPr>
  <p:slideViewPr>
    <p:cSldViewPr snapToGrid="0" snapToObjects="1">
      <p:cViewPr varScale="1">
        <p:scale>
          <a:sx n="85" d="100"/>
          <a:sy n="85" d="100"/>
        </p:scale>
        <p:origin x="998" y="48"/>
      </p:cViewPr>
      <p:guideLst>
        <p:guide orient="horz" pos="715"/>
        <p:guide orient="horz" pos="1200"/>
        <p:guide orient="horz" pos="2160"/>
        <p:guide pos="1429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54" y="9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4835635-44C3-4B29-876B-CAFF495EE6EB}" type="datetimeFigureOut">
              <a:rPr lang="fr-FR" altLang="fr-FR"/>
              <a:pPr/>
              <a:t>07/06/2018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FA01B7-A0A4-4591-ADC2-94852860C08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44405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85C9DEF-BB1F-4EA2-905C-F64B51B5D8ED}" type="datetimeFigureOut">
              <a:rPr lang="fr-FR" altLang="fr-FR"/>
              <a:pPr/>
              <a:t>07/06/2018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0CA8E25-5CB0-408B-ADEF-2912C4CA17C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4743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8E25-5CB0-408B-ADEF-2912C4CA17CB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205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 panose="020F0502020204030204" pitchFamily="34" charset="0"/>
              <a:buChar char="⁻"/>
            </a:pPr>
            <a:r>
              <a:rPr lang="en-US" dirty="0" smtClean="0"/>
              <a:t>The Committee on several occasions repeated that Inscription </a:t>
            </a:r>
            <a:r>
              <a:rPr lang="en-US" dirty="0"/>
              <a:t>of an element on the Representative List does not imply exclusivity or constitute a marker of intellectual property </a:t>
            </a:r>
            <a:r>
              <a:rPr lang="en-US" dirty="0" smtClean="0"/>
              <a:t>rights (Decision 9.COM 10)</a:t>
            </a:r>
          </a:p>
          <a:p>
            <a:pPr marL="171450" indent="-171450">
              <a:buFont typeface="Calibri" panose="020F0502020204030204" pitchFamily="34" charset="0"/>
              <a:buChar char="⁻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8E25-5CB0-408B-ADEF-2912C4CA17CB}" type="slidenum">
              <a:rPr lang="fr-FR" altLang="fr-FR" smtClean="0"/>
              <a:pPr/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92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E7B1B3-7494-4B4F-9FA8-1180E41593B1}" type="slidenum">
              <a:rPr lang="fr-FR" altLang="fr-FR" smtClean="0">
                <a:latin typeface="Calibri" panose="020F0502020204030204" pitchFamily="34" charset="0"/>
              </a:rPr>
              <a:pPr/>
              <a:t>6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7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1F8D45-E5B5-4B00-BF8B-64C374612481}" type="slidenum">
              <a:rPr lang="fr-FR" altLang="fr-FR" smtClean="0">
                <a:latin typeface="Calibri" panose="020F0502020204030204" pitchFamily="34" charset="0"/>
              </a:rPr>
              <a:pPr/>
              <a:t>7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2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2848F-9C63-4A44-89D8-28D34CFCF589}" type="slidenum">
              <a:rPr lang="fr-FR" altLang="fr-FR" smtClean="0">
                <a:latin typeface="Calibri" panose="020F0502020204030204" pitchFamily="34" charset="0"/>
              </a:rPr>
              <a:pPr/>
              <a:t>8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5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B85A7A-B2E8-43CA-8C20-672E2055D67B}" type="slidenum">
              <a:rPr lang="fr-FR" altLang="fr-FR" smtClean="0">
                <a:latin typeface="Calibri" panose="020F0502020204030204" pitchFamily="34" charset="0"/>
              </a:rPr>
              <a:pPr/>
              <a:t>9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6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335B-25D2-4DCA-8925-F21AE515A18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9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335B-25D2-4DCA-8925-F21AE515A18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156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2013 by Museum of Republic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Srpska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Kosić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Zmijanje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embroidery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https://ich.unesco.org/en/RL/zmijanje-embroidery-00990</a:t>
            </a:r>
          </a:p>
          <a:p>
            <a:endParaRPr lang="fr-F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335B-25D2-4DCA-8925-F21AE515A18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44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335B-25D2-4DCA-8925-F21AE515A18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39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fr-FR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53" y="0"/>
            <a:ext cx="1720212" cy="12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2034403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 sz="24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95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72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35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5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92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43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fr-FR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fr-FR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472AA7B-2BED-4D29-AAA8-B7F86B876CED}" type="slidenum">
              <a:rPr lang="fr-FR" altLang="fr-FR" sz="1400" b="1">
                <a:solidFill>
                  <a:schemeClr val="accent1"/>
                </a:solidFill>
              </a:rPr>
              <a:pPr/>
              <a:t>‹#›</a:t>
            </a:fld>
            <a:endParaRPr lang="fr-FR" altLang="fr-FR" sz="1400" b="1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1000" y="228600"/>
            <a:ext cx="1484745" cy="1118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8" r:id="rId2"/>
    <p:sldLayoutId id="2147483664" r:id="rId3"/>
    <p:sldLayoutId id="2147483659" r:id="rId4"/>
    <p:sldLayoutId id="2147483660" r:id="rId5"/>
    <p:sldLayoutId id="2147483661" r:id="rId6"/>
    <p:sldLayoutId id="2147483662" r:id="rId7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15900" indent="-215900" algn="l" defTabSz="457200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 b="1" kern="1200">
          <a:solidFill>
            <a:srgbClr val="07DEDB"/>
          </a:solidFill>
          <a:latin typeface="+mn-lt"/>
          <a:ea typeface="+mn-ea"/>
          <a:cs typeface="+mn-cs"/>
        </a:defRPr>
      </a:lvl1pPr>
      <a:lvl2pPr marL="215900" indent="-215900" algn="l" defTabSz="457200" rtl="0" eaLnBrk="1" fontAlgn="base" hangingPunct="1">
        <a:spcBef>
          <a:spcPts val="12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rtl="0" eaLnBrk="1" fontAlgn="base" hangingPunct="1">
        <a:spcBef>
          <a:spcPts val="12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algn="l" defTabSz="457200" rtl="0" eaLnBrk="1" fontAlgn="base" hangingPunct="1">
        <a:spcBef>
          <a:spcPts val="600"/>
        </a:spcBef>
        <a:spcAft>
          <a:spcPct val="0"/>
        </a:spcAft>
        <a:defRPr sz="2000" kern="1200">
          <a:solidFill>
            <a:srgbClr val="07DED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6"/>
            <a:ext cx="5626894" cy="3354765"/>
          </a:xfrm>
        </p:spPr>
        <p:txBody>
          <a:bodyPr/>
          <a:lstStyle/>
          <a:p>
            <a:r>
              <a:rPr lang="fr-FR" sz="3600" dirty="0"/>
              <a:t>Objectifs de la réunion et </a:t>
            </a:r>
            <a:r>
              <a:rPr lang="fr-FR" sz="3600" dirty="0" smtClean="0"/>
              <a:t>développements récents dans </a:t>
            </a:r>
            <a:r>
              <a:rPr lang="fr-FR" sz="3600" dirty="0"/>
              <a:t>la vie de la Convention de 2003 et </a:t>
            </a:r>
            <a:r>
              <a:rPr lang="fr-FR" sz="3600" dirty="0" smtClean="0"/>
              <a:t>de l’Organisation</a:t>
            </a:r>
            <a:r>
              <a:rPr lang="en-GB" sz="4000" dirty="0">
                <a:ea typeface="Arial Unicode MS" pitchFamily="34" charset="-128"/>
                <a:cs typeface="Arial" charset="0"/>
              </a:rPr>
              <a:t/>
            </a:r>
            <a:br>
              <a:rPr lang="en-GB" sz="4000" dirty="0">
                <a:ea typeface="Arial Unicode MS" pitchFamily="34" charset="-128"/>
                <a:cs typeface="Arial" charset="0"/>
              </a:rPr>
            </a:br>
            <a:endParaRPr lang="fr-FR" altLang="fr-FR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5967413"/>
            <a:ext cx="2194832" cy="276999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sz="1200" b="1" dirty="0" smtClean="0">
                <a:latin typeface="Arial Bold"/>
                <a:ea typeface="Arial Bold"/>
                <a:cs typeface="Arial Bold"/>
              </a:rPr>
              <a:t>Paris – Siège de l’UNESCO</a:t>
            </a:r>
            <a:endParaRPr lang="fr-FR" altLang="fr-FR" sz="1200" b="1" dirty="0">
              <a:latin typeface="Arial Bold"/>
              <a:ea typeface="Arial Bold"/>
              <a:cs typeface="Arial Bold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0999" y="6243638"/>
            <a:ext cx="1874231" cy="276999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ZA" altLang="fr-FR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old"/>
                <a:ea typeface="Arial Bold"/>
                <a:cs typeface="Arial Bold"/>
              </a:rPr>
              <a:t>7</a:t>
            </a:r>
            <a:r>
              <a:rPr lang="en-ZA" alt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old"/>
                <a:ea typeface="Arial Bold"/>
                <a:cs typeface="Arial Bold"/>
              </a:rPr>
              <a:t> </a:t>
            </a:r>
            <a:r>
              <a:rPr lang="fr-FR" alt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old"/>
                <a:ea typeface="Arial Bold"/>
                <a:cs typeface="Arial Bold"/>
              </a:rPr>
              <a:t>juin</a:t>
            </a:r>
            <a:r>
              <a:rPr lang="en-ZA" altLang="fr-F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old"/>
                <a:ea typeface="Arial Bold"/>
                <a:cs typeface="Arial Bold"/>
              </a:rPr>
              <a:t> 2018</a:t>
            </a:r>
            <a:endParaRPr lang="en-GB" altLang="fr-FR" sz="1200" b="1" dirty="0">
              <a:solidFill>
                <a:schemeClr val="accent1">
                  <a:lumMod val="60000"/>
                  <a:lumOff val="40000"/>
                </a:schemeClr>
              </a:solidFill>
              <a:latin typeface="Arial Bold"/>
              <a:ea typeface="Arial Bold"/>
              <a:cs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592766"/>
            <a:ext cx="4442714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  <a:buClr>
                <a:schemeClr val="tx1"/>
              </a:buClr>
            </a:pPr>
            <a:r>
              <a:rPr lang="fr-FR" altLang="fr-FR" b="1" dirty="0" smtClean="0">
                <a:latin typeface="+mn-lt"/>
              </a:rPr>
              <a:t>Sixième réunion annuelle </a:t>
            </a:r>
            <a:r>
              <a:rPr lang="fr-FR" altLang="fr-FR" b="1" dirty="0">
                <a:latin typeface="+mn-lt"/>
              </a:rPr>
              <a:t>de coordination </a:t>
            </a:r>
            <a:r>
              <a:rPr lang="fr-FR" altLang="fr-FR" b="1" dirty="0" smtClean="0">
                <a:latin typeface="+mn-lt"/>
              </a:rPr>
              <a:t>des centres </a:t>
            </a:r>
            <a:r>
              <a:rPr lang="fr-FR" altLang="fr-FR" b="1" dirty="0">
                <a:latin typeface="+mn-lt"/>
              </a:rPr>
              <a:t>de </a:t>
            </a:r>
            <a:r>
              <a:rPr lang="fr-FR" altLang="fr-FR" b="1" dirty="0" smtClean="0">
                <a:latin typeface="+mn-lt"/>
              </a:rPr>
              <a:t>catégorie </a:t>
            </a:r>
            <a:r>
              <a:rPr lang="fr-FR" altLang="fr-FR" b="1" dirty="0">
                <a:latin typeface="+mn-lt"/>
              </a:rPr>
              <a:t>2 actifs dans le domaine du patrimoine culturel immatériel</a:t>
            </a:r>
            <a:endParaRPr lang="en-GB" altLang="fr-FR" b="1" dirty="0">
              <a:latin typeface="+mn-lt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" name="Espace réservé pour une image  8" descr="gr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 bwMode="auto">
          <a:xfrm>
            <a:off x="6478588" y="0"/>
            <a:ext cx="266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664"/>
          </a:xfrm>
        </p:spPr>
        <p:txBody>
          <a:bodyPr/>
          <a:lstStyle/>
          <a:p>
            <a:r>
              <a:rPr lang="fr-FR" sz="4800" dirty="0">
                <a:solidFill>
                  <a:srgbClr val="5CFA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Réunions</a:t>
            </a:r>
            <a:r>
              <a:rPr lang="en-GB" sz="4800" dirty="0">
                <a:solidFill>
                  <a:srgbClr val="5CFA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>
                <a:solidFill>
                  <a:srgbClr val="5CFA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importantes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3644075"/>
          </a:xfrm>
        </p:spPr>
        <p:txBody>
          <a:bodyPr/>
          <a:lstStyle/>
          <a:p>
            <a:r>
              <a:rPr lang="fr-FR" altLang="fr-FR" b="0" dirty="0" smtClean="0">
                <a:solidFill>
                  <a:schemeClr val="tx1"/>
                </a:solidFill>
              </a:rPr>
              <a:t>13.COM  (26 novembre au 1 décembre 2018, Port Louis, République de Maurice)</a:t>
            </a:r>
          </a:p>
          <a:p>
            <a:r>
              <a:rPr lang="fr-FR" altLang="fr-FR" b="0" dirty="0" smtClean="0">
                <a:solidFill>
                  <a:schemeClr val="tx1"/>
                </a:solidFill>
              </a:rPr>
              <a:t>Formation des formateurs en Asie Centrale (juin 2018) et Asie-Pacifique (juillet 2018) avec CRIHAP + Europe avec le Centre de Sofia (septembre 2018)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80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683" y="466674"/>
            <a:ext cx="6480175" cy="738664"/>
          </a:xfrm>
        </p:spPr>
        <p:txBody>
          <a:bodyPr/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Membres du Comité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42456" y="1441750"/>
            <a:ext cx="4407442" cy="5119350"/>
          </a:xfrm>
        </p:spPr>
        <p:txBody>
          <a:bodyPr lIns="91440" tIns="45720" rIns="91440" bIns="45720"/>
          <a:lstStyle/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Groupe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I</a:t>
            </a:r>
          </a:p>
          <a:p>
            <a:pPr marL="0">
              <a:lnSpc>
                <a:spcPct val="100000"/>
              </a:lnSpc>
              <a:spcBef>
                <a:spcPts val="20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Autriche</a:t>
            </a: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 				2016-2020</a:t>
            </a:r>
          </a:p>
          <a:p>
            <a:pPr marL="0">
              <a:lnSpc>
                <a:spcPct val="100000"/>
              </a:lnSpc>
              <a:spcBef>
                <a:spcPts val="20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Chypre				</a:t>
            </a:r>
            <a:r>
              <a:rPr lang="en-GB" sz="1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2016-2020</a:t>
            </a:r>
            <a:endParaRPr lang="en-GB" sz="16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>
              <a:lnSpc>
                <a:spcPct val="100000"/>
              </a:lnSpc>
              <a:spcBef>
                <a:spcPts val="20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>
                <a:solidFill>
                  <a:srgbClr val="FF0000"/>
                </a:solidFill>
                <a:latin typeface="Arial" charset="0"/>
                <a:cs typeface="Arial" charset="0"/>
              </a:rPr>
              <a:t>Pays-Bas			</a:t>
            </a: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	2018-2022 </a:t>
            </a: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			</a:t>
            </a:r>
            <a:endParaRPr lang="en-GB" sz="16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Groupe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II			</a:t>
            </a: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		</a:t>
            </a:r>
          </a:p>
          <a:p>
            <a:pPr marL="0">
              <a:lnSpc>
                <a:spcPct val="100000"/>
              </a:lnSpc>
              <a:spcBef>
                <a:spcPts val="20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Arménie</a:t>
            </a: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				2016-2020</a:t>
            </a:r>
          </a:p>
          <a:p>
            <a:pPr marL="0">
              <a:lnSpc>
                <a:spcPct val="100000"/>
              </a:lnSpc>
              <a:spcBef>
                <a:spcPts val="20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>
                <a:solidFill>
                  <a:srgbClr val="FF0000"/>
                </a:solidFill>
                <a:latin typeface="Arial" charset="0"/>
                <a:cs typeface="Arial" charset="0"/>
              </a:rPr>
              <a:t>Azerbaïdjan 		    	</a:t>
            </a: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2018-2022</a:t>
            </a:r>
            <a:endParaRPr lang="en-GB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>
              <a:lnSpc>
                <a:spcPct val="100000"/>
              </a:lnSpc>
              <a:spcBef>
                <a:spcPts val="20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Pologne</a:t>
            </a:r>
            <a:r>
              <a:rPr lang="en-GB" sz="1600" b="0" dirty="0">
                <a:solidFill>
                  <a:srgbClr val="FF0000"/>
                </a:solidFill>
                <a:latin typeface="Arial" charset="0"/>
                <a:cs typeface="Arial" charset="0"/>
              </a:rPr>
              <a:t>				</a:t>
            </a: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2018-2022</a:t>
            </a:r>
            <a:endParaRPr lang="en-GB" sz="1600" b="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endParaRPr lang="en-GB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Groupe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III</a:t>
            </a:r>
            <a:endParaRPr lang="en-GB" sz="16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>
              <a:lnSpc>
                <a:spcPct val="100000"/>
              </a:lnSpc>
              <a:spcBef>
                <a:spcPts val="20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Colombie</a:t>
            </a: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				2016-2020</a:t>
            </a:r>
          </a:p>
          <a:p>
            <a:pPr marL="0">
              <a:lnSpc>
                <a:spcPct val="100000"/>
              </a:lnSpc>
              <a:spcBef>
                <a:spcPts val="20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Cuba				2016-2020</a:t>
            </a:r>
          </a:p>
          <a:p>
            <a:pPr marL="0" eaLnBrk="1" hangingPunct="1">
              <a:lnSpc>
                <a:spcPct val="100000"/>
              </a:lnSpc>
              <a:spcBef>
                <a:spcPts val="200"/>
              </a:spcBef>
              <a:buFont typeface="Wingdings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>
                <a:solidFill>
                  <a:schemeClr val="tx1"/>
                </a:solidFill>
                <a:latin typeface="Arial" charset="0"/>
                <a:cs typeface="Arial" charset="0"/>
              </a:rPr>
              <a:t>Guatemala			2016-2020</a:t>
            </a:r>
          </a:p>
          <a:p>
            <a:pPr marL="0">
              <a:lnSpc>
                <a:spcPct val="100000"/>
              </a:lnSpc>
              <a:spcBef>
                <a:spcPts val="20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GB" sz="16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Jamaïque</a:t>
            </a:r>
            <a:r>
              <a:rPr lang="en-GB" sz="1600" b="0" dirty="0">
                <a:solidFill>
                  <a:srgbClr val="FF0000"/>
                </a:solidFill>
                <a:latin typeface="Arial" charset="0"/>
                <a:cs typeface="Arial" charset="0"/>
              </a:rPr>
              <a:t>			</a:t>
            </a:r>
            <a:r>
              <a:rPr lang="en-GB" sz="1600" b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2018-2022</a:t>
            </a:r>
            <a:endParaRPr lang="en-GB" sz="1600" b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45140" y="1281113"/>
            <a:ext cx="3624569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15900"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b="1" dirty="0" err="1" smtClean="0"/>
              <a:t>Groupe</a:t>
            </a:r>
            <a:r>
              <a:rPr lang="en-GB" sz="1600" b="1" dirty="0" smtClean="0"/>
              <a:t> </a:t>
            </a:r>
            <a:r>
              <a:rPr lang="en-GB" sz="1600" b="1" dirty="0"/>
              <a:t>IV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>
                <a:solidFill>
                  <a:srgbClr val="FF0000"/>
                </a:solidFill>
              </a:rPr>
              <a:t>Chine          		  	</a:t>
            </a:r>
            <a:r>
              <a:rPr lang="en-GB" sz="1600" dirty="0" smtClean="0">
                <a:solidFill>
                  <a:srgbClr val="FF0000"/>
                </a:solidFill>
              </a:rPr>
              <a:t>2018-2022</a:t>
            </a:r>
            <a:endParaRPr lang="en-GB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err="1" smtClean="0">
                <a:solidFill>
                  <a:srgbClr val="FF0000"/>
                </a:solidFill>
              </a:rPr>
              <a:t>Japon</a:t>
            </a:r>
            <a:r>
              <a:rPr lang="en-GB" sz="1600" dirty="0">
                <a:solidFill>
                  <a:srgbClr val="FF0000"/>
                </a:solidFill>
              </a:rPr>
              <a:t>			 	</a:t>
            </a:r>
            <a:r>
              <a:rPr lang="en-GB" sz="1600" dirty="0" smtClean="0">
                <a:solidFill>
                  <a:srgbClr val="FF0000"/>
                </a:solidFill>
              </a:rPr>
              <a:t>2018-2022</a:t>
            </a:r>
            <a:endParaRPr lang="en-GB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Kazakhstan</a:t>
            </a:r>
            <a:r>
              <a:rPr lang="en-GB" sz="1600" dirty="0">
                <a:solidFill>
                  <a:srgbClr val="FF0000"/>
                </a:solidFill>
              </a:rPr>
              <a:t>		 	</a:t>
            </a:r>
            <a:r>
              <a:rPr lang="en-GB" sz="1600" dirty="0" smtClean="0">
                <a:solidFill>
                  <a:srgbClr val="FF0000"/>
                </a:solidFill>
              </a:rPr>
              <a:t>2018-2022</a:t>
            </a:r>
            <a:endParaRPr lang="en-GB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Arial" charset="0"/>
              <a:buNone/>
            </a:pPr>
            <a:r>
              <a:rPr lang="en-GB" sz="1600" dirty="0"/>
              <a:t>Philippines			2016-2020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Arial" charset="0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Sri Lanka  </a:t>
            </a:r>
            <a:r>
              <a:rPr lang="en-GB" sz="1600" dirty="0">
                <a:solidFill>
                  <a:srgbClr val="FF0000"/>
                </a:solidFill>
              </a:rPr>
              <a:t>		</a:t>
            </a:r>
            <a:r>
              <a:rPr lang="en-GB" sz="1600" dirty="0" smtClean="0">
                <a:solidFill>
                  <a:srgbClr val="FF0000"/>
                </a:solidFill>
              </a:rPr>
              <a:t>        2018-2022</a:t>
            </a:r>
            <a:endParaRPr lang="en-GB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endParaRPr lang="en-GB" sz="1600" b="1" dirty="0"/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b="1" dirty="0" err="1" smtClean="0"/>
              <a:t>Groupe</a:t>
            </a:r>
            <a:r>
              <a:rPr lang="en-GB" sz="1600" b="1" dirty="0" smtClean="0"/>
              <a:t> </a:t>
            </a:r>
            <a:r>
              <a:rPr lang="en-GB" sz="1600" b="1" dirty="0"/>
              <a:t>V(a)</a:t>
            </a:r>
            <a:endParaRPr lang="en-GB" sz="1600" dirty="0"/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Cameroon</a:t>
            </a:r>
            <a:r>
              <a:rPr lang="en-GB" sz="1600" dirty="0">
                <a:solidFill>
                  <a:schemeClr val="accent3"/>
                </a:solidFill>
              </a:rPr>
              <a:t>			</a:t>
            </a:r>
            <a:r>
              <a:rPr lang="en-GB" sz="1600" dirty="0" smtClean="0">
                <a:solidFill>
                  <a:schemeClr val="accent3"/>
                </a:solidFill>
              </a:rPr>
              <a:t>2018-2022</a:t>
            </a:r>
            <a:endParaRPr lang="en-GB" sz="1600" b="1" dirty="0">
              <a:solidFill>
                <a:schemeClr val="accent3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Djibouti          </a:t>
            </a:r>
            <a:r>
              <a:rPr lang="en-GB" sz="1600" dirty="0">
                <a:solidFill>
                  <a:schemeClr val="accent3"/>
                </a:solidFill>
              </a:rPr>
              <a:t>			</a:t>
            </a:r>
            <a:r>
              <a:rPr lang="en-GB" sz="1600" dirty="0" smtClean="0">
                <a:solidFill>
                  <a:schemeClr val="accent3"/>
                </a:solidFill>
              </a:rPr>
              <a:t>2018-2022</a:t>
            </a:r>
            <a:endParaRPr lang="en-GB" sz="1600" dirty="0">
              <a:solidFill>
                <a:schemeClr val="accent3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/>
              <a:t>Maurice				2016-2020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Arial" charset="0"/>
              <a:buNone/>
            </a:pPr>
            <a:r>
              <a:rPr lang="en-GB" sz="1600" dirty="0" err="1"/>
              <a:t>Sénégal</a:t>
            </a:r>
            <a:r>
              <a:rPr lang="en-GB" sz="1600" dirty="0"/>
              <a:t>				</a:t>
            </a:r>
            <a:r>
              <a:rPr lang="en-GB" sz="1600" dirty="0" smtClean="0"/>
              <a:t>2016-2020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Arial" charset="0"/>
              <a:buNone/>
            </a:pPr>
            <a:r>
              <a:rPr lang="en-GB" sz="1600" dirty="0" smtClean="0">
                <a:solidFill>
                  <a:srgbClr val="FF0000"/>
                </a:solidFill>
              </a:rPr>
              <a:t>Togo	                                2018-2022</a:t>
            </a:r>
            <a:endParaRPr lang="en-GB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 err="1"/>
              <a:t>Zambie</a:t>
            </a:r>
            <a:r>
              <a:rPr lang="en-GB" sz="1600" dirty="0"/>
              <a:t>				2016-2020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endParaRPr lang="en-GB" sz="1600" b="1" dirty="0"/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b="1" dirty="0" err="1" smtClean="0"/>
              <a:t>Groupe</a:t>
            </a:r>
            <a:r>
              <a:rPr lang="en-GB" sz="1600" b="1" dirty="0" smtClean="0"/>
              <a:t> </a:t>
            </a:r>
            <a:r>
              <a:rPr lang="en-GB" sz="1600" b="1" dirty="0"/>
              <a:t>V(b)</a:t>
            </a:r>
            <a:r>
              <a:rPr lang="en-GB" sz="1600" dirty="0"/>
              <a:t>			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</a:pPr>
            <a:r>
              <a:rPr lang="en-GB" sz="1600" dirty="0">
                <a:solidFill>
                  <a:srgbClr val="FF0000"/>
                </a:solidFill>
              </a:rPr>
              <a:t>Koweït				2018-2022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/>
              <a:t>Liban				2016-2020</a:t>
            </a:r>
          </a:p>
          <a:p>
            <a:pPr eaLnBrk="1" hangingPunct="1">
              <a:spcBef>
                <a:spcPts val="200"/>
              </a:spcBef>
              <a:buClr>
                <a:schemeClr val="tx1"/>
              </a:buClr>
              <a:buFont typeface="Wingdings" charset="0"/>
              <a:buNone/>
            </a:pPr>
            <a:r>
              <a:rPr lang="en-GB" sz="1600" dirty="0"/>
              <a:t>Palestine				</a:t>
            </a:r>
            <a:r>
              <a:rPr lang="en-GB" sz="1600" dirty="0" smtClean="0"/>
              <a:t>2016-2020</a:t>
            </a:r>
          </a:p>
        </p:txBody>
      </p:sp>
    </p:spTree>
    <p:extLst>
      <p:ext uri="{BB962C8B-B14F-4D97-AF65-F5344CB8AC3E}">
        <p14:creationId xmlns:p14="http://schemas.microsoft.com/office/powerpoint/2010/main" val="29029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1495794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5400" dirty="0" smtClean="0"/>
              <a:t>Priorités </a:t>
            </a:r>
            <a:r>
              <a:rPr lang="fr-FR" altLang="fr-FR" sz="5400" dirty="0"/>
              <a:t>de </a:t>
            </a:r>
            <a:r>
              <a:rPr lang="fr-FR" altLang="fr-FR" sz="5400" dirty="0" smtClean="0"/>
              <a:t>financement</a:t>
            </a:r>
          </a:p>
        </p:txBody>
      </p:sp>
    </p:spTree>
    <p:extLst>
      <p:ext uri="{BB962C8B-B14F-4D97-AF65-F5344CB8AC3E}">
        <p14:creationId xmlns:p14="http://schemas.microsoft.com/office/powerpoint/2010/main" val="32258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68" y="5239511"/>
            <a:ext cx="1015815" cy="1290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085" y="417513"/>
            <a:ext cx="6737025" cy="1477328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4800" dirty="0" smtClean="0">
                <a:solidFill>
                  <a:srgbClr val="07DEDB"/>
                </a:solidFill>
                <a:latin typeface="Calibri" panose="020F0502020204030204" pitchFamily="34" charset="0"/>
                <a:ea typeface="+mn-ea"/>
                <a:cs typeface="+mn-cs"/>
              </a:rPr>
              <a:t>2 Priorités </a:t>
            </a:r>
            <a:r>
              <a:rPr lang="fr-FR" altLang="fr-FR" sz="4800" dirty="0">
                <a:solidFill>
                  <a:srgbClr val="07DEDB"/>
                </a:solidFill>
                <a:latin typeface="Calibri" panose="020F0502020204030204" pitchFamily="34" charset="0"/>
                <a:ea typeface="+mn-ea"/>
                <a:cs typeface="+mn-cs"/>
              </a:rPr>
              <a:t>de financement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527" y="1448783"/>
            <a:ext cx="5650487" cy="41857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Priorité 1</a:t>
            </a:r>
            <a:endParaRPr lang="en-US" sz="4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Renforcement</a:t>
            </a:r>
            <a:r>
              <a:rPr lang="en-US" b="0" dirty="0" smtClean="0">
                <a:solidFill>
                  <a:schemeClr val="tx1"/>
                </a:solidFill>
              </a:rPr>
              <a:t> des </a:t>
            </a:r>
            <a:r>
              <a:rPr lang="en-US" b="0" dirty="0" err="1" smtClean="0">
                <a:solidFill>
                  <a:schemeClr val="tx1"/>
                </a:solidFill>
              </a:rPr>
              <a:t>capacités</a:t>
            </a:r>
            <a:r>
              <a:rPr lang="en-US" b="0" dirty="0" smtClean="0">
                <a:solidFill>
                  <a:schemeClr val="tx1"/>
                </a:solidFill>
              </a:rPr>
              <a:t> pour la </a:t>
            </a:r>
            <a:r>
              <a:rPr lang="en-US" b="0" dirty="0" err="1" smtClean="0">
                <a:solidFill>
                  <a:schemeClr val="tx1"/>
                </a:solidFill>
              </a:rPr>
              <a:t>sauvegarde</a:t>
            </a:r>
            <a:r>
              <a:rPr lang="en-US" b="0" dirty="0" smtClean="0">
                <a:solidFill>
                  <a:schemeClr val="tx1"/>
                </a:solidFill>
              </a:rPr>
              <a:t> du </a:t>
            </a:r>
            <a:r>
              <a:rPr lang="en-US" b="0" dirty="0" err="1" smtClean="0">
                <a:solidFill>
                  <a:schemeClr val="tx1"/>
                </a:solidFill>
              </a:rPr>
              <a:t>patrimoine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culturel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immatériel</a:t>
            </a:r>
            <a:r>
              <a:rPr lang="en-US" b="0" dirty="0" smtClean="0">
                <a:solidFill>
                  <a:schemeClr val="tx1"/>
                </a:solidFill>
              </a:rPr>
              <a:t> et la contribution au </a:t>
            </a:r>
            <a:r>
              <a:rPr lang="en-US" b="0" dirty="0" err="1" smtClean="0">
                <a:solidFill>
                  <a:schemeClr val="tx1"/>
                </a:solidFill>
              </a:rPr>
              <a:t>développement</a:t>
            </a:r>
            <a:r>
              <a:rPr lang="en-US" b="0" dirty="0" smtClean="0">
                <a:solidFill>
                  <a:schemeClr val="tx1"/>
                </a:solidFill>
              </a:rPr>
              <a:t> durable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Priorité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</a:p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Sauvegarde</a:t>
            </a:r>
            <a:r>
              <a:rPr lang="en-US" b="0" dirty="0" smtClean="0">
                <a:solidFill>
                  <a:schemeClr val="tx1"/>
                </a:solidFill>
              </a:rPr>
              <a:t> du </a:t>
            </a:r>
            <a:r>
              <a:rPr lang="en-US" b="0" dirty="0" err="1" smtClean="0">
                <a:solidFill>
                  <a:schemeClr val="tx1"/>
                </a:solidFill>
              </a:rPr>
              <a:t>patrimoine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culturel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immatériel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dans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l’education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formelle</a:t>
            </a:r>
            <a:r>
              <a:rPr lang="en-US" b="0" dirty="0" smtClean="0">
                <a:solidFill>
                  <a:schemeClr val="tx1"/>
                </a:solidFill>
              </a:rPr>
              <a:t> et non </a:t>
            </a:r>
            <a:r>
              <a:rPr lang="en-US" b="0" dirty="0" err="1" smtClean="0">
                <a:solidFill>
                  <a:schemeClr val="tx1"/>
                </a:solidFill>
              </a:rPr>
              <a:t>formelle</a:t>
            </a:r>
            <a:endParaRPr lang="fr-FR" b="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785595" y="5060403"/>
            <a:ext cx="5993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dirty="0" err="1" smtClean="0"/>
          </a:p>
        </p:txBody>
      </p:sp>
      <p:sp>
        <p:nvSpPr>
          <p:cNvPr id="9" name="TextBox 8"/>
          <p:cNvSpPr txBox="1"/>
          <p:nvPr/>
        </p:nvSpPr>
        <p:spPr>
          <a:xfrm rot="548226">
            <a:off x="7758233" y="4690146"/>
            <a:ext cx="143411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Article 2      mesure de sauvegarde</a:t>
            </a:r>
            <a:endParaRPr lang="fr-FR" sz="1400" dirty="0"/>
          </a:p>
        </p:txBody>
      </p:sp>
      <p:sp>
        <p:nvSpPr>
          <p:cNvPr id="10" name="Oval Callout 9"/>
          <p:cNvSpPr/>
          <p:nvPr/>
        </p:nvSpPr>
        <p:spPr>
          <a:xfrm rot="1091621">
            <a:off x="7450025" y="4351937"/>
            <a:ext cx="1391358" cy="1365955"/>
          </a:xfrm>
          <a:prstGeom prst="wedgeEllipseCallout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22" y="1466272"/>
            <a:ext cx="981389" cy="2053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21" y="5470731"/>
            <a:ext cx="1059095" cy="10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292102"/>
            <a:ext cx="6718935" cy="1538883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07DEDB"/>
                </a:solidFill>
                <a:latin typeface="Calibri" panose="020F0502020204030204" pitchFamily="34" charset="0"/>
              </a:rPr>
              <a:t>Priorité</a:t>
            </a:r>
            <a:r>
              <a:rPr lang="en-GB" sz="2800" dirty="0" smtClean="0">
                <a:solidFill>
                  <a:srgbClr val="07DEDB"/>
                </a:solidFill>
                <a:latin typeface="Calibri" panose="020F0502020204030204" pitchFamily="34" charset="0"/>
              </a:rPr>
              <a:t> 1</a:t>
            </a:r>
            <a:r>
              <a:rPr lang="en-GB" sz="4400" dirty="0" smtClean="0">
                <a:solidFill>
                  <a:srgbClr val="07DEDB"/>
                </a:solidFill>
                <a:latin typeface="Calibri" panose="020F0502020204030204" pitchFamily="34" charset="0"/>
              </a:rPr>
              <a:t/>
            </a:r>
            <a:br>
              <a:rPr lang="en-GB" sz="4400" dirty="0" smtClean="0">
                <a:solidFill>
                  <a:srgbClr val="07DEDB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rgbClr val="07DEDB"/>
                </a:solidFill>
                <a:latin typeface="Calibri" panose="020F0502020204030204" pitchFamily="34" charset="0"/>
              </a:rPr>
              <a:t>Le programme CAP sera </a:t>
            </a:r>
            <a:r>
              <a:rPr lang="en-GB" sz="3600" dirty="0" err="1" smtClean="0">
                <a:solidFill>
                  <a:srgbClr val="07DEDB"/>
                </a:solidFill>
                <a:latin typeface="Calibri" panose="020F0502020204030204" pitchFamily="34" charset="0"/>
              </a:rPr>
              <a:t>poursuivi</a:t>
            </a:r>
            <a:r>
              <a:rPr lang="en-GB" sz="3600" dirty="0" smtClean="0">
                <a:solidFill>
                  <a:srgbClr val="07DEDB"/>
                </a:solidFill>
                <a:latin typeface="Calibri" panose="020F0502020204030204" pitchFamily="34" charset="0"/>
              </a:rPr>
              <a:t> avec </a:t>
            </a:r>
            <a:r>
              <a:rPr lang="en-GB" sz="3600" dirty="0" err="1" smtClean="0">
                <a:solidFill>
                  <a:srgbClr val="07DEDB"/>
                </a:solidFill>
                <a:latin typeface="Calibri" panose="020F0502020204030204" pitchFamily="34" charset="0"/>
              </a:rPr>
              <a:t>une</a:t>
            </a:r>
            <a:r>
              <a:rPr lang="en-GB" sz="3600" dirty="0">
                <a:solidFill>
                  <a:srgbClr val="07DEDB"/>
                </a:solidFill>
                <a:latin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7DEDB"/>
                </a:solidFill>
                <a:latin typeface="Calibri" panose="020F0502020204030204" pitchFamily="34" charset="0"/>
              </a:rPr>
              <a:t>réorientation</a:t>
            </a:r>
            <a:r>
              <a:rPr lang="en-GB" sz="3600" dirty="0">
                <a:solidFill>
                  <a:srgbClr val="07DEDB"/>
                </a:solidFill>
                <a:latin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07DEDB"/>
                </a:solidFill>
                <a:latin typeface="Calibri" panose="020F0502020204030204" pitchFamily="34" charset="0"/>
              </a:rPr>
              <a:t>stratégique</a:t>
            </a:r>
            <a:endParaRPr lang="en-GB" sz="4800" dirty="0">
              <a:solidFill>
                <a:srgbClr val="07DEDB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323" y="2043565"/>
            <a:ext cx="6208677" cy="3222421"/>
          </a:xfrm>
        </p:spPr>
        <p:txBody>
          <a:bodyPr/>
          <a:lstStyle/>
          <a:p>
            <a:r>
              <a:rPr lang="fr-FR" sz="2400" b="0" dirty="0">
                <a:solidFill>
                  <a:schemeClr val="tx1"/>
                </a:solidFill>
              </a:rPr>
              <a:t>Nouvel accent sur la </a:t>
            </a:r>
            <a:r>
              <a:rPr lang="fr-FR" sz="2400" b="0" dirty="0" smtClean="0">
                <a:solidFill>
                  <a:schemeClr val="tx1"/>
                </a:solidFill>
              </a:rPr>
              <a:t>création de </a:t>
            </a:r>
            <a:r>
              <a:rPr lang="fr-FR" sz="2400" b="0" dirty="0">
                <a:solidFill>
                  <a:schemeClr val="tx1"/>
                </a:solidFill>
              </a:rPr>
              <a:t>réseaux nationaux de formateurs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Des partenariats renforcés avec les institutions compétentes au niveau national</a:t>
            </a:r>
          </a:p>
          <a:p>
            <a:r>
              <a:rPr lang="fr-FR" sz="2400" b="0" dirty="0" smtClean="0">
                <a:solidFill>
                  <a:schemeClr val="tx1"/>
                </a:solidFill>
              </a:rPr>
              <a:t>Travail sur de « nouveaux »  sujets </a:t>
            </a:r>
            <a:r>
              <a:rPr lang="fr-FR" sz="2400" b="0" dirty="0">
                <a:solidFill>
                  <a:schemeClr val="tx1"/>
                </a:solidFill>
              </a:rPr>
              <a:t>(genre, développement durable, ...)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Développer le </a:t>
            </a:r>
            <a:r>
              <a:rPr lang="fr-FR" sz="2400" b="0" dirty="0" smtClean="0">
                <a:solidFill>
                  <a:schemeClr val="tx1"/>
                </a:solidFill>
              </a:rPr>
              <a:t>programme CAP </a:t>
            </a:r>
            <a:r>
              <a:rPr lang="fr-FR" sz="2400" b="0" dirty="0">
                <a:solidFill>
                  <a:schemeClr val="tx1"/>
                </a:solidFill>
              </a:rPr>
              <a:t>pour les priorités émergentes (</a:t>
            </a:r>
            <a:r>
              <a:rPr lang="fr-FR" sz="2400" b="0" dirty="0" smtClean="0">
                <a:solidFill>
                  <a:schemeClr val="tx1"/>
                </a:solidFill>
              </a:rPr>
              <a:t>rapports périodiques, inventaires dans </a:t>
            </a:r>
            <a:r>
              <a:rPr lang="fr-FR" sz="2400" b="0" dirty="0">
                <a:solidFill>
                  <a:schemeClr val="tx1"/>
                </a:solidFill>
              </a:rPr>
              <a:t>les villes, urgences, ...)</a:t>
            </a:r>
            <a:endParaRPr lang="en-GB" sz="2400" dirty="0"/>
          </a:p>
        </p:txBody>
      </p:sp>
      <p:pic>
        <p:nvPicPr>
          <p:cNvPr id="4" name="Picture 3" descr="111 interviewing Final report Malaw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2250955"/>
            <a:ext cx="2332990" cy="1626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95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3402"/>
          <a:stretch/>
        </p:blipFill>
        <p:spPr>
          <a:xfrm>
            <a:off x="6558667" y="4589314"/>
            <a:ext cx="2196396" cy="1649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2825" y="1826359"/>
            <a:ext cx="6624108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L’enseignement </a:t>
            </a:r>
            <a:r>
              <a:rPr lang="fr-FR" sz="2000" dirty="0"/>
              <a:t>supérieur est important pour la formation </a:t>
            </a:r>
            <a:r>
              <a:rPr lang="fr-FR" sz="2000" dirty="0" smtClean="0"/>
              <a:t>de </a:t>
            </a:r>
            <a:r>
              <a:rPr lang="fr-FR" sz="2000" dirty="0"/>
              <a:t>futurs décideurs, planificateurs et administrateurs</a:t>
            </a:r>
          </a:p>
          <a:p>
            <a:pPr marL="285750" lvl="1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Le PCI est dispersé dans plusieurs disciplines</a:t>
            </a:r>
          </a:p>
          <a:p>
            <a:pPr marL="285750" lvl="1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Il existe une </a:t>
            </a:r>
            <a:r>
              <a:rPr lang="fr-FR" sz="2000" dirty="0"/>
              <a:t>d</a:t>
            </a:r>
            <a:r>
              <a:rPr lang="fr-FR" sz="2000" dirty="0" smtClean="0"/>
              <a:t>iversité d’approches</a:t>
            </a:r>
            <a:endParaRPr lang="fr-FR" sz="2000" dirty="0"/>
          </a:p>
          <a:p>
            <a:pPr marL="285750" lvl="1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Mettre </a:t>
            </a:r>
            <a:r>
              <a:rPr lang="fr-FR" sz="2000" dirty="0" smtClean="0"/>
              <a:t>l’accent </a:t>
            </a:r>
            <a:r>
              <a:rPr lang="fr-FR" sz="2000" dirty="0"/>
              <a:t>sur la création de </a:t>
            </a:r>
            <a:r>
              <a:rPr lang="fr-FR" sz="2000" dirty="0" smtClean="0"/>
              <a:t>réseaux</a:t>
            </a:r>
            <a:endParaRPr lang="fr-FR" sz="2000" dirty="0"/>
          </a:p>
          <a:p>
            <a:pPr marL="285750" lvl="1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Activités </a:t>
            </a:r>
            <a:r>
              <a:rPr lang="fr-FR" sz="2000" dirty="0" smtClean="0"/>
              <a:t>mise en œuvre pour soutenir les réseaux en</a:t>
            </a:r>
          </a:p>
          <a:p>
            <a:pPr marL="742950" lvl="2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Asie et Pacifique </a:t>
            </a:r>
            <a:r>
              <a:rPr lang="fr-FR" sz="1600" dirty="0" smtClean="0"/>
              <a:t>                                                              (</a:t>
            </a:r>
            <a:r>
              <a:rPr lang="fr-FR" sz="1600" dirty="0"/>
              <a:t>enquête </a:t>
            </a:r>
            <a:r>
              <a:rPr lang="fr-FR" sz="1600" dirty="0" smtClean="0"/>
              <a:t>en 2017, réunion en 2018</a:t>
            </a:r>
            <a:r>
              <a:rPr lang="fr-FR" sz="1600" dirty="0"/>
              <a:t>)</a:t>
            </a:r>
          </a:p>
          <a:p>
            <a:pPr marL="742950" lvl="2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Amérique latine et Caraïbes </a:t>
            </a:r>
            <a:r>
              <a:rPr lang="fr-FR" sz="1600" dirty="0" smtClean="0"/>
              <a:t>                                          (réunion en </a:t>
            </a:r>
            <a:r>
              <a:rPr lang="fr-FR" sz="1600" dirty="0"/>
              <a:t>2017)</a:t>
            </a:r>
          </a:p>
          <a:p>
            <a:pPr marL="742950" lvl="2" indent="-28575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Afrique (enquête </a:t>
            </a:r>
            <a:r>
              <a:rPr lang="fr-FR" sz="1600" dirty="0" smtClean="0"/>
              <a:t>en 2018</a:t>
            </a:r>
            <a:r>
              <a:rPr lang="fr-FR" sz="1600" dirty="0"/>
              <a:t>)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2825" y="304624"/>
            <a:ext cx="6480175" cy="166199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3600" dirty="0" smtClean="0">
                <a:solidFill>
                  <a:srgbClr val="07DEDB"/>
                </a:solidFill>
                <a:latin typeface="Calibri" panose="020F0502020204030204" pitchFamily="34" charset="0"/>
                <a:ea typeface="+mn-ea"/>
                <a:cs typeface="+mn-cs"/>
              </a:rPr>
              <a:t>Création de réseaux </a:t>
            </a:r>
            <a:r>
              <a:rPr lang="fr-FR" altLang="fr-FR" sz="3600" dirty="0">
                <a:solidFill>
                  <a:srgbClr val="07DEDB"/>
                </a:solidFill>
                <a:latin typeface="Calibri" panose="020F0502020204030204" pitchFamily="34" charset="0"/>
                <a:ea typeface="+mn-ea"/>
                <a:cs typeface="+mn-cs"/>
              </a:rPr>
              <a:t>avec des établissements </a:t>
            </a:r>
            <a:r>
              <a:rPr lang="fr-FR" altLang="fr-FR" sz="3600" dirty="0" smtClean="0">
                <a:solidFill>
                  <a:srgbClr val="07DEDB"/>
                </a:solidFill>
                <a:latin typeface="Calibri" panose="020F0502020204030204" pitchFamily="34" charset="0"/>
                <a:ea typeface="+mn-ea"/>
                <a:cs typeface="+mn-cs"/>
              </a:rPr>
              <a:t>d’enseignement </a:t>
            </a:r>
            <a:r>
              <a:rPr lang="fr-FR" altLang="fr-FR" sz="3600" dirty="0">
                <a:solidFill>
                  <a:srgbClr val="07DEDB"/>
                </a:solidFill>
                <a:latin typeface="Calibri" panose="020F0502020204030204" pitchFamily="34" charset="0"/>
                <a:ea typeface="+mn-ea"/>
                <a:cs typeface="+mn-cs"/>
              </a:rPr>
              <a:t>supérieur</a:t>
            </a:r>
          </a:p>
        </p:txBody>
      </p:sp>
    </p:spTree>
    <p:extLst>
      <p:ext uri="{BB962C8B-B14F-4D97-AF65-F5344CB8AC3E}">
        <p14:creationId xmlns:p14="http://schemas.microsoft.com/office/powerpoint/2010/main" val="25305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377" y="2916844"/>
            <a:ext cx="5303520" cy="1347845"/>
          </a:xfrm>
          <a:noFill/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fr-F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transmission, essentiellement par l’</a:t>
            </a:r>
            <a:r>
              <a:rPr lang="fr-FR" sz="1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F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formelle et non formelle en tant que mesure de sauvegarde (Article 2.3).</a:t>
            </a:r>
          </a:p>
          <a:p>
            <a:r>
              <a:rPr lang="fr-F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Assurer la reconnaissance, le respect et la mise en valeur du patrimoine culturel immatériel dans la société grâce á l’éducation (Article 14).</a:t>
            </a:r>
          </a:p>
          <a:p>
            <a:pPr marL="270272" indent="-270272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339966"/>
              </a:buClr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576339-8FE2-CC47-8A44-55665327FF69}"/>
              </a:ext>
            </a:extLst>
          </p:cNvPr>
          <p:cNvSpPr txBox="1">
            <a:spLocks/>
          </p:cNvSpPr>
          <p:nvPr/>
        </p:nvSpPr>
        <p:spPr>
          <a:xfrm>
            <a:off x="2346035" y="2292586"/>
            <a:ext cx="6378890" cy="37407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err="1" smtClean="0"/>
              <a:t>L’education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est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dans</a:t>
            </a:r>
            <a:r>
              <a:rPr lang="en-US" sz="2700" b="1" dirty="0" smtClean="0"/>
              <a:t> la Convention, </a:t>
            </a:r>
            <a:r>
              <a:rPr lang="en-US" sz="2700" b="1" dirty="0" err="1" smtClean="0"/>
              <a:t>mais</a:t>
            </a:r>
            <a:r>
              <a:rPr lang="en-US" sz="2700" b="1" dirty="0" smtClean="0"/>
              <a:t> </a:t>
            </a:r>
            <a:r>
              <a:rPr lang="en-US" sz="2700" b="1" dirty="0" smtClean="0">
                <a:solidFill>
                  <a:schemeClr val="bg1"/>
                </a:solidFill>
              </a:rPr>
              <a:t>…</a:t>
            </a:r>
            <a:endParaRPr lang="en-GB" sz="27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116C4C-8199-CF4F-A41E-7314F10F3D7D}"/>
              </a:ext>
            </a:extLst>
          </p:cNvPr>
          <p:cNvSpPr txBox="1">
            <a:spLocks/>
          </p:cNvSpPr>
          <p:nvPr/>
        </p:nvSpPr>
        <p:spPr>
          <a:xfrm>
            <a:off x="2405062" y="4349939"/>
            <a:ext cx="6260836" cy="37407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err="1" smtClean="0"/>
              <a:t>Avantages</a:t>
            </a:r>
            <a:r>
              <a:rPr lang="en-US" sz="2700" b="1" dirty="0" smtClean="0"/>
              <a:t> pour </a:t>
            </a:r>
            <a:r>
              <a:rPr lang="en-US" sz="2700" b="1" dirty="0" err="1" smtClean="0"/>
              <a:t>l’</a:t>
            </a:r>
            <a:r>
              <a:rPr lang="en-US" sz="2700" b="1" dirty="0" err="1"/>
              <a:t>é</a:t>
            </a:r>
            <a:r>
              <a:rPr lang="en-US" sz="2700" b="1" dirty="0" err="1" smtClean="0"/>
              <a:t>ducation</a:t>
            </a:r>
            <a:endParaRPr lang="en-GB" sz="27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C4F9C-E72A-DE49-A30D-1B279868FBB4}"/>
              </a:ext>
            </a:extLst>
          </p:cNvPr>
          <p:cNvSpPr txBox="1"/>
          <p:nvPr/>
        </p:nvSpPr>
        <p:spPr>
          <a:xfrm>
            <a:off x="2255519" y="4746431"/>
            <a:ext cx="58978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Augmente</a:t>
            </a:r>
            <a:r>
              <a:rPr lang="en-US" dirty="0" smtClean="0"/>
              <a:t> la pertinence de </a:t>
            </a:r>
            <a:r>
              <a:rPr lang="en-US" dirty="0" err="1" smtClean="0"/>
              <a:t>l’éducation</a:t>
            </a:r>
            <a:endParaRPr lang="en-US" dirty="0"/>
          </a:p>
          <a:p>
            <a:pPr marL="285750" indent="-285750"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Améliore</a:t>
            </a:r>
            <a:r>
              <a:rPr lang="en-US" dirty="0" smtClean="0"/>
              <a:t> les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d’appentissage</a:t>
            </a:r>
            <a:endParaRPr lang="en-US" dirty="0"/>
          </a:p>
          <a:p>
            <a:pPr marL="541338" lvl="1" indent="-26987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500" dirty="0" err="1" smtClean="0"/>
              <a:t>Cible</a:t>
            </a:r>
            <a:r>
              <a:rPr lang="en-GB" sz="1500" dirty="0" smtClean="0"/>
              <a:t> </a:t>
            </a:r>
            <a:r>
              <a:rPr lang="en-GB" sz="1500" dirty="0"/>
              <a:t>4.7 </a:t>
            </a:r>
            <a:r>
              <a:rPr lang="fr-FR" sz="1600" dirty="0"/>
              <a:t>« promotion d’une culture de paix et de non-violence, de la citoyenneté mondiale et de l’appréciation de la diversité culturelle et de la contribution de la culture au développement durable »</a:t>
            </a:r>
            <a:endParaRPr lang="fr-FR" sz="1600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6800" y="264143"/>
            <a:ext cx="6472746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err="1" smtClean="0">
                <a:solidFill>
                  <a:srgbClr val="07DEDB"/>
                </a:solidFill>
                <a:latin typeface="Calibri" panose="020F0502020204030204" pitchFamily="34" charset="0"/>
                <a:cs typeface="+mn-cs"/>
              </a:rPr>
              <a:t>Priorité</a:t>
            </a:r>
            <a:r>
              <a:rPr lang="en-GB" sz="2800" b="1" dirty="0" smtClean="0">
                <a:solidFill>
                  <a:srgbClr val="07DEDB"/>
                </a:solidFill>
                <a:latin typeface="Calibri" panose="020F0502020204030204" pitchFamily="34" charset="0"/>
                <a:cs typeface="+mn-cs"/>
              </a:rPr>
              <a:t> 2</a:t>
            </a:r>
            <a:r>
              <a:rPr lang="en-GB" sz="2800" dirty="0" smtClean="0">
                <a:solidFill>
                  <a:srgbClr val="07DEDB"/>
                </a:solidFill>
                <a:latin typeface="Calibri" panose="020F0502020204030204" pitchFamily="34" charset="0"/>
              </a:rPr>
              <a:t>  -  </a:t>
            </a:r>
            <a:r>
              <a:rPr lang="en-GB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nouvelle</a:t>
            </a:r>
            <a:endParaRPr lang="fr-FR" sz="2800" i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GB" sz="4400" b="1" dirty="0" err="1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Patrimoine</a:t>
            </a:r>
            <a:r>
              <a:rPr lang="en-GB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culturel</a:t>
            </a:r>
            <a:r>
              <a:rPr lang="en-GB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immatériel</a:t>
            </a:r>
            <a:r>
              <a:rPr lang="en-GB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 et </a:t>
            </a:r>
            <a:r>
              <a:rPr lang="en-GB" sz="4400" b="1" dirty="0" err="1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l’éducation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51" y="4349939"/>
            <a:ext cx="1230947" cy="1230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64" y="2534879"/>
            <a:ext cx="1186761" cy="15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0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064" y="1881188"/>
            <a:ext cx="6016095" cy="401756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fr-FR" dirty="0" smtClean="0"/>
              <a:t>Essentielle pour la viabilité</a:t>
            </a:r>
            <a:endParaRPr lang="fr-FR" dirty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fr-FR" dirty="0" smtClean="0"/>
              <a:t>Intergénérationnelle, processus créatif</a:t>
            </a:r>
            <a:endParaRPr lang="fr-FR" dirty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fr-FR" dirty="0" smtClean="0"/>
              <a:t>N’est plus toujours insérée dans la vie quotidienne (apprentissage informel)</a:t>
            </a:r>
            <a:endParaRPr lang="fr-FR" dirty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fr-FR" dirty="0" smtClean="0"/>
              <a:t>Souvent perturbé, pour de nombreuses raisons</a:t>
            </a:r>
            <a:endParaRPr lang="fr-FR" dirty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fr-FR" b="1" dirty="0" smtClean="0"/>
              <a:t>Aujourd’hui, les écoles et les programmes d’éducation non formelle peuvent être des espaces de transmission</a:t>
            </a:r>
            <a:endParaRPr lang="fr-FR" b="1" dirty="0"/>
          </a:p>
        </p:txBody>
      </p:sp>
      <p:pic>
        <p:nvPicPr>
          <p:cNvPr id="6" name="Picture 2" descr="https://ich.unesco.org/img/photo/thumb/07922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1" y="1881188"/>
            <a:ext cx="2237669" cy="175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6800" y="249972"/>
            <a:ext cx="6460359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La transmission—</a:t>
            </a:r>
            <a:r>
              <a:rPr lang="en-US" sz="4400" b="1" dirty="0" err="1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Quelle</a:t>
            </a:r>
            <a:r>
              <a:rPr lang="en-US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est</a:t>
            </a:r>
            <a:r>
              <a:rPr lang="en-US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 la situation </a:t>
            </a:r>
            <a:r>
              <a:rPr lang="en-US" sz="4400" b="1" dirty="0" err="1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actualle</a:t>
            </a:r>
            <a:r>
              <a:rPr lang="en-US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GB" sz="4400" b="1" dirty="0">
              <a:solidFill>
                <a:srgbClr val="07DEDB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43743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ch.unesco.org/img/photo/thumb/08606-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b="8247"/>
          <a:stretch/>
        </p:blipFill>
        <p:spPr bwMode="auto">
          <a:xfrm>
            <a:off x="4937548" y="2100632"/>
            <a:ext cx="3577802" cy="19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ch.unesco.org/img/photo/src/06080.jpg">
            <a:extLst>
              <a:ext uri="{FF2B5EF4-FFF2-40B4-BE49-F238E27FC236}">
                <a16:creationId xmlns:a16="http://schemas.microsoft.com/office/drawing/2014/main" id="{23BE7775-73C5-5D4C-AB72-3469C0E3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0" y="3429000"/>
            <a:ext cx="3279116" cy="24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1238" y="319455"/>
            <a:ext cx="6614160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Broad </a:t>
            </a:r>
            <a:r>
              <a:rPr lang="en-US" sz="4400" b="1" dirty="0" err="1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programme</a:t>
            </a:r>
            <a:r>
              <a:rPr lang="en-US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 framework</a:t>
            </a:r>
            <a:endParaRPr lang="en-GB" sz="4400" b="1" dirty="0">
              <a:solidFill>
                <a:srgbClr val="07DEDB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endParaRPr lang="en-GB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489675" y="1995880"/>
            <a:ext cx="414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 Sauvegarder le patrimoine culturel immatériel grâce à la transmission à travers l’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ducation formelle et non formelle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796101"/>
              </p:ext>
            </p:extLst>
          </p:nvPr>
        </p:nvGraphicFramePr>
        <p:xfrm>
          <a:off x="4218335" y="4614334"/>
          <a:ext cx="4544665" cy="14439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4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8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Effet direct N°1 : </a:t>
                      </a:r>
                      <a:r>
                        <a:rPr lang="fr-FR" sz="18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Les pays sont engagés dans la sauvegarde du patrimoine culturel immatériel à travers l’éducation formelle et non formelle, contribuant à la qualité et la pertinence de l’enseignement</a:t>
                      </a:r>
                      <a:r>
                        <a:rPr lang="en-GB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64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585" y="1881188"/>
            <a:ext cx="6503574" cy="4072732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chemeClr val="tx1"/>
              </a:buClr>
            </a:pPr>
            <a:r>
              <a:rPr lang="fr-FR" dirty="0" smtClean="0"/>
              <a:t>La collaboration intersectorielle est essentielle!</a:t>
            </a:r>
            <a:endParaRPr lang="fr-FR" dirty="0"/>
          </a:p>
          <a:p>
            <a:pPr lvl="1">
              <a:buClr>
                <a:schemeClr val="tx1"/>
              </a:buClr>
            </a:pPr>
            <a:r>
              <a:rPr lang="fr-FR" dirty="0"/>
              <a:t>Neuf bureaux </a:t>
            </a:r>
            <a:r>
              <a:rPr lang="fr-FR" dirty="0" smtClean="0"/>
              <a:t>hors Siège </a:t>
            </a:r>
            <a:r>
              <a:rPr lang="fr-FR" dirty="0"/>
              <a:t>ont des activités prévues dans le cadre du programme </a:t>
            </a:r>
            <a:r>
              <a:rPr lang="fr-FR" dirty="0" smtClean="0"/>
              <a:t>ordinaire.</a:t>
            </a:r>
            <a:endParaRPr lang="en-GB" dirty="0"/>
          </a:p>
          <a:p>
            <a:pPr lvl="1">
              <a:buClr>
                <a:schemeClr val="tx1"/>
              </a:buClr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Bureaux régionaux de l’UNESCO pour l’éducation et les Bureaux hors sièges seront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 charge du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projet. </a:t>
            </a:r>
          </a:p>
          <a:p>
            <a:pPr lvl="1">
              <a:buClr>
                <a:schemeClr val="tx1"/>
              </a:buClr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Coopération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avec les partenaires nationaux et les instituts de l’UNESCO pour l’éducation, et avec l’assistance technique du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Siège. </a:t>
            </a:r>
          </a:p>
          <a:p>
            <a:pPr lvl="1">
              <a:buClr>
                <a:schemeClr val="tx1"/>
              </a:buClr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 niveau mondial, le Siège de l’UNESCO va mettre en place une plateforme d’informations sur l’intégration du PCI à l’éducation.</a:t>
            </a:r>
          </a:p>
          <a:p>
            <a:pPr>
              <a:spcAft>
                <a:spcPts val="900"/>
              </a:spcAft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36800" y="498024"/>
            <a:ext cx="6460359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 err="1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Stratégie</a:t>
            </a:r>
            <a:r>
              <a:rPr lang="en-US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 de </a:t>
            </a:r>
            <a:r>
              <a:rPr lang="en-US" sz="4400" b="1" dirty="0" err="1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mise</a:t>
            </a:r>
            <a:r>
              <a:rPr lang="en-US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 en </a:t>
            </a:r>
            <a:r>
              <a:rPr lang="en-US" sz="4400" b="1" dirty="0" err="1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œuvre</a:t>
            </a:r>
            <a:r>
              <a:rPr lang="en-US" sz="4400" b="1" dirty="0" smtClean="0">
                <a:solidFill>
                  <a:srgbClr val="07DEDB"/>
                </a:solidFill>
                <a:latin typeface="Calibri" panose="020F0502020204030204" pitchFamily="34" charset="0"/>
                <a:ea typeface="+mj-ea"/>
                <a:cs typeface="+mj-cs"/>
              </a:rPr>
              <a:t>  </a:t>
            </a:r>
            <a:endParaRPr lang="en-GB" sz="4400" b="1" dirty="0" smtClean="0">
              <a:solidFill>
                <a:srgbClr val="07DEDB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241207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1495794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5400" dirty="0" smtClean="0"/>
              <a:t>Objectifs de la 6ème réunion annuelle</a:t>
            </a:r>
            <a:endParaRPr lang="fr-FR" altLang="fr-FR" sz="5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2243691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5400" dirty="0" smtClean="0"/>
              <a:t>Développements récents pour l’UNESCO  39 C/5</a:t>
            </a:r>
            <a:endParaRPr lang="fr-FR" altLang="fr-FR" sz="5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187"/>
          </a:xfrm>
        </p:spPr>
        <p:txBody>
          <a:bodyPr/>
          <a:lstStyle/>
          <a:p>
            <a:r>
              <a:rPr lang="en-GB" altLang="fr-FR" sz="4800" smtClean="0">
                <a:solidFill>
                  <a:schemeClr val="accent1"/>
                </a:solidFill>
              </a:rPr>
              <a:t>39 C/5 (2018-2021)</a:t>
            </a:r>
            <a:endParaRPr lang="fr-FR" altLang="fr-FR" sz="4800" smtClean="0">
              <a:solidFill>
                <a:schemeClr val="accent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2825" y="1779588"/>
            <a:ext cx="6480175" cy="4031873"/>
          </a:xfrm>
        </p:spPr>
        <p:txBody>
          <a:bodyPr/>
          <a:lstStyle/>
          <a:p>
            <a:r>
              <a:rPr lang="fr-FR" altLang="fr-FR" b="0" dirty="0">
                <a:solidFill>
                  <a:schemeClr val="tx1"/>
                </a:solidFill>
              </a:rPr>
              <a:t>Adopté lors de la </a:t>
            </a:r>
            <a:r>
              <a:rPr lang="fr-FR" altLang="fr-FR" dirty="0" smtClean="0">
                <a:solidFill>
                  <a:schemeClr val="tx1"/>
                </a:solidFill>
              </a:rPr>
              <a:t>39ème </a:t>
            </a:r>
            <a:r>
              <a:rPr lang="fr-FR" altLang="fr-FR" dirty="0">
                <a:solidFill>
                  <a:schemeClr val="tx1"/>
                </a:solidFill>
              </a:rPr>
              <a:t>session de la Conférence générale </a:t>
            </a:r>
            <a:r>
              <a:rPr lang="fr-FR" altLang="fr-FR" b="0" dirty="0">
                <a:solidFill>
                  <a:schemeClr val="tx1"/>
                </a:solidFill>
              </a:rPr>
              <a:t/>
            </a:r>
            <a:br>
              <a:rPr lang="fr-FR" altLang="fr-FR" b="0" dirty="0">
                <a:solidFill>
                  <a:schemeClr val="tx1"/>
                </a:solidFill>
              </a:rPr>
            </a:br>
            <a:r>
              <a:rPr lang="fr-FR" altLang="fr-FR" b="0" dirty="0" smtClean="0">
                <a:solidFill>
                  <a:schemeClr val="tx1"/>
                </a:solidFill>
              </a:rPr>
              <a:t>(du 30 octobre au 14 </a:t>
            </a:r>
            <a:r>
              <a:rPr lang="fr-FR" altLang="fr-FR" b="0" dirty="0">
                <a:solidFill>
                  <a:schemeClr val="tx1"/>
                </a:solidFill>
              </a:rPr>
              <a:t>novembre </a:t>
            </a:r>
            <a:r>
              <a:rPr lang="fr-FR" altLang="fr-FR" b="0" dirty="0" smtClean="0">
                <a:solidFill>
                  <a:schemeClr val="tx1"/>
                </a:solidFill>
              </a:rPr>
              <a:t>2017) </a:t>
            </a:r>
          </a:p>
          <a:p>
            <a:r>
              <a:rPr lang="fr-FR" altLang="fr-FR" b="0" dirty="0">
                <a:solidFill>
                  <a:schemeClr val="tx1"/>
                </a:solidFill>
              </a:rPr>
              <a:t>Il couvre le deuxième et dernier </a:t>
            </a:r>
            <a:r>
              <a:rPr lang="fr-FR" altLang="fr-FR" b="0" dirty="0" smtClean="0">
                <a:solidFill>
                  <a:schemeClr val="tx1"/>
                </a:solidFill>
              </a:rPr>
              <a:t>exercice quadriennal de </a:t>
            </a:r>
            <a:r>
              <a:rPr lang="fr-FR" altLang="fr-FR" b="0" dirty="0">
                <a:solidFill>
                  <a:schemeClr val="tx1"/>
                </a:solidFill>
              </a:rPr>
              <a:t>la Stratégie à moyen terme de </a:t>
            </a:r>
            <a:r>
              <a:rPr lang="fr-FR" altLang="fr-FR" b="0" dirty="0" smtClean="0">
                <a:solidFill>
                  <a:schemeClr val="tx1"/>
                </a:solidFill>
              </a:rPr>
              <a:t>l’UNESCO </a:t>
            </a:r>
            <a:r>
              <a:rPr lang="fr-FR" altLang="fr-FR" b="0" dirty="0">
                <a:solidFill>
                  <a:schemeClr val="tx1"/>
                </a:solidFill>
              </a:rPr>
              <a:t>pour 2014-2021 (document 37 </a:t>
            </a:r>
            <a:r>
              <a:rPr lang="fr-FR" altLang="fr-FR" b="0" dirty="0" smtClean="0">
                <a:solidFill>
                  <a:schemeClr val="tx1"/>
                </a:solidFill>
              </a:rPr>
              <a:t>C/4)</a:t>
            </a:r>
          </a:p>
          <a:p>
            <a:r>
              <a:rPr lang="fr-FR" altLang="fr-FR" b="0" dirty="0" smtClean="0">
                <a:solidFill>
                  <a:schemeClr val="tx1"/>
                </a:solidFill>
              </a:rPr>
              <a:t>Premier exercice </a:t>
            </a:r>
            <a:r>
              <a:rPr lang="fr-FR" altLang="fr-FR" b="0" dirty="0">
                <a:solidFill>
                  <a:schemeClr val="tx1"/>
                </a:solidFill>
              </a:rPr>
              <a:t>biennal </a:t>
            </a:r>
            <a:r>
              <a:rPr lang="fr-FR" altLang="fr-FR" b="0" dirty="0" smtClean="0">
                <a:solidFill>
                  <a:schemeClr val="tx1"/>
                </a:solidFill>
              </a:rPr>
              <a:t>2018-2019 (39 C/5) et deuxième </a:t>
            </a:r>
            <a:r>
              <a:rPr lang="fr-FR" altLang="fr-FR" b="0" dirty="0">
                <a:solidFill>
                  <a:schemeClr val="tx1"/>
                </a:solidFill>
              </a:rPr>
              <a:t>exercice </a:t>
            </a:r>
            <a:r>
              <a:rPr lang="fr-FR" altLang="fr-FR" b="0" dirty="0" smtClean="0">
                <a:solidFill>
                  <a:schemeClr val="tx1"/>
                </a:solidFill>
              </a:rPr>
              <a:t>biennal 2020-2021 (40 C/5)</a:t>
            </a:r>
          </a:p>
        </p:txBody>
      </p:sp>
    </p:spTree>
    <p:extLst>
      <p:ext uri="{BB962C8B-B14F-4D97-AF65-F5344CB8AC3E}">
        <p14:creationId xmlns:p14="http://schemas.microsoft.com/office/powerpoint/2010/main" val="180500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r>
              <a:rPr lang="fr-FR" altLang="fr-FR" sz="3600" dirty="0" smtClean="0">
                <a:solidFill>
                  <a:schemeClr val="accent1"/>
                </a:solidFill>
              </a:rPr>
              <a:t>Nouvelles perspectives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2825" y="1554163"/>
            <a:ext cx="6480175" cy="4108817"/>
          </a:xfrm>
        </p:spPr>
        <p:txBody>
          <a:bodyPr/>
          <a:lstStyle/>
          <a:p>
            <a:r>
              <a:rPr lang="en-US" altLang="fr-FR" sz="2000" dirty="0" smtClean="0">
                <a:solidFill>
                  <a:schemeClr val="tx1"/>
                </a:solidFill>
              </a:rPr>
              <a:t>C/5 </a:t>
            </a:r>
            <a:r>
              <a:rPr lang="fr-FR" altLang="fr-FR" sz="2000" dirty="0">
                <a:solidFill>
                  <a:schemeClr val="tx1"/>
                </a:solidFill>
              </a:rPr>
              <a:t>Budget</a:t>
            </a:r>
            <a:r>
              <a:rPr lang="fr-FR" altLang="fr-FR" sz="2000" b="0" dirty="0">
                <a:solidFill>
                  <a:schemeClr val="tx1"/>
                </a:solidFill>
              </a:rPr>
              <a:t> basé sur un cadre budgétaire intégré: une plus grande transparence des 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ressources est assurée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. </a:t>
            </a:r>
          </a:p>
          <a:p>
            <a:r>
              <a:rPr lang="fr-FR" altLang="fr-FR" sz="2000" dirty="0" smtClean="0">
                <a:solidFill>
                  <a:schemeClr val="tx1"/>
                </a:solidFill>
              </a:rPr>
              <a:t>Dialogue structuré </a:t>
            </a:r>
            <a:r>
              <a:rPr lang="fr-FR" altLang="fr-FR" sz="2000" dirty="0">
                <a:solidFill>
                  <a:schemeClr val="tx1"/>
                </a:solidFill>
              </a:rPr>
              <a:t>sur le financement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: 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permet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de 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rassembler </a:t>
            </a:r>
            <a:r>
              <a:rPr lang="fr-FR" altLang="fr-FR" sz="2000" b="0" dirty="0">
                <a:solidFill>
                  <a:schemeClr val="tx1"/>
                </a:solidFill>
              </a:rPr>
              <a:t>le Secrétariat avec ses États membres et la communauté des donateurs dans son ensemble, afin 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d’assurer </a:t>
            </a:r>
            <a:r>
              <a:rPr lang="fr-FR" altLang="fr-FR" sz="2000" b="0" dirty="0">
                <a:solidFill>
                  <a:schemeClr val="tx1"/>
                </a:solidFill>
              </a:rPr>
              <a:t>conjointement le financement nécessaire à la mise en œuvre du programme et à la réalisation des 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résultats escomptés pour </a:t>
            </a:r>
            <a:r>
              <a:rPr lang="fr-FR" altLang="fr-FR" sz="2000" b="0" dirty="0">
                <a:solidFill>
                  <a:schemeClr val="tx1"/>
                </a:solidFill>
              </a:rPr>
              <a:t>une meilleure mobilisation des ressources.</a:t>
            </a:r>
            <a:endParaRPr lang="fr-FR" altLang="fr-FR" sz="2000" b="0" dirty="0" smtClean="0">
              <a:solidFill>
                <a:schemeClr val="tx1"/>
              </a:solidFill>
            </a:endParaRPr>
          </a:p>
          <a:p>
            <a:r>
              <a:rPr lang="fr-FR" altLang="fr-FR" sz="2000" dirty="0" smtClean="0">
                <a:solidFill>
                  <a:schemeClr val="tx1"/>
                </a:solidFill>
              </a:rPr>
              <a:t>Budgétisation </a:t>
            </a:r>
            <a:r>
              <a:rPr lang="fr-FR" altLang="fr-FR" sz="2000" dirty="0">
                <a:solidFill>
                  <a:schemeClr val="tx1"/>
                </a:solidFill>
              </a:rPr>
              <a:t>axée sur les </a:t>
            </a:r>
            <a:r>
              <a:rPr lang="fr-FR" altLang="fr-FR" sz="2000" dirty="0" smtClean="0">
                <a:solidFill>
                  <a:schemeClr val="tx1"/>
                </a:solidFill>
              </a:rPr>
              <a:t>résultats </a:t>
            </a:r>
            <a:r>
              <a:rPr lang="en-US" altLang="fr-FR" sz="2000" dirty="0" smtClean="0">
                <a:solidFill>
                  <a:schemeClr val="tx1"/>
                </a:solidFill>
              </a:rPr>
              <a:t>(RBB)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: 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identifier </a:t>
            </a:r>
            <a:r>
              <a:rPr lang="fr-FR" altLang="fr-FR" sz="2000" b="0" dirty="0">
                <a:solidFill>
                  <a:schemeClr val="tx1"/>
                </a:solidFill>
              </a:rPr>
              <a:t>les besoins sur le terrain et au niveau mondial.</a:t>
            </a:r>
            <a:endParaRPr lang="en-US" altLang="fr-FR" sz="2000" b="0" dirty="0" smtClean="0">
              <a:solidFill>
                <a:schemeClr val="tx1"/>
              </a:solidFill>
            </a:endParaRPr>
          </a:p>
          <a:p>
            <a:r>
              <a:rPr lang="fr-FR" altLang="fr-FR" sz="2000" dirty="0" smtClean="0">
                <a:solidFill>
                  <a:schemeClr val="tx1"/>
                </a:solidFill>
              </a:rPr>
              <a:t>Gestion </a:t>
            </a:r>
            <a:r>
              <a:rPr lang="fr-FR" altLang="fr-FR" sz="2000" dirty="0">
                <a:solidFill>
                  <a:schemeClr val="tx1"/>
                </a:solidFill>
              </a:rPr>
              <a:t>axée sur les </a:t>
            </a:r>
            <a:r>
              <a:rPr lang="fr-FR" altLang="fr-FR" sz="2000" dirty="0" smtClean="0">
                <a:solidFill>
                  <a:schemeClr val="tx1"/>
                </a:solidFill>
              </a:rPr>
              <a:t>résultats </a:t>
            </a:r>
            <a:r>
              <a:rPr lang="en-US" altLang="fr-FR" sz="2000" dirty="0" smtClean="0">
                <a:solidFill>
                  <a:schemeClr val="tx1"/>
                </a:solidFill>
              </a:rPr>
              <a:t>(RBM)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: 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application </a:t>
            </a:r>
            <a:r>
              <a:rPr lang="fr-FR" altLang="fr-FR" sz="2000" b="0" dirty="0">
                <a:solidFill>
                  <a:schemeClr val="tx1"/>
                </a:solidFill>
              </a:rPr>
              <a:t>rigoureuse de ses principes pour définir </a:t>
            </a:r>
            <a:r>
              <a:rPr lang="fr-FR" altLang="fr-FR" sz="2000" b="0" dirty="0" smtClean="0">
                <a:solidFill>
                  <a:schemeClr val="tx1"/>
                </a:solidFill>
              </a:rPr>
              <a:t>des </a:t>
            </a:r>
            <a:r>
              <a:rPr lang="fr-FR" altLang="fr-FR" sz="2000" b="0" dirty="0">
                <a:solidFill>
                  <a:schemeClr val="tx1"/>
                </a:solidFill>
              </a:rPr>
              <a:t>objectifs plus clairs et axés sur les résultats</a:t>
            </a:r>
            <a:endParaRPr lang="en-US" altLang="fr-FR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57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r>
              <a:rPr lang="en-GB" altLang="fr-FR" sz="3600" dirty="0" smtClean="0">
                <a:solidFill>
                  <a:schemeClr val="accent1"/>
                </a:solidFill>
              </a:rPr>
              <a:t>Grand Programme IV – CLT </a:t>
            </a:r>
            <a:endParaRPr lang="fr-FR" altLang="fr-FR" sz="3600" dirty="0" smtClean="0">
              <a:solidFill>
                <a:schemeClr val="accent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2825" y="1554163"/>
            <a:ext cx="6480175" cy="4884414"/>
          </a:xfrm>
        </p:spPr>
        <p:txBody>
          <a:bodyPr/>
          <a:lstStyle/>
          <a:p>
            <a:pPr marL="360363" indent="-360363">
              <a:buFont typeface="Wingdings" panose="05000000000000000000" pitchFamily="2" charset="2"/>
              <a:buChar char="Ø"/>
              <a:defRPr/>
            </a:pPr>
            <a:r>
              <a:rPr lang="fr-FR" sz="2400" b="0" dirty="0" smtClean="0">
                <a:solidFill>
                  <a:schemeClr val="tx1"/>
                </a:solidFill>
              </a:rPr>
              <a:t>Même </a:t>
            </a:r>
            <a:r>
              <a:rPr lang="fr-FR" sz="2400" b="0" dirty="0">
                <a:solidFill>
                  <a:schemeClr val="tx1"/>
                </a:solidFill>
              </a:rPr>
              <a:t>structure programmatique du 38 </a:t>
            </a:r>
            <a:r>
              <a:rPr lang="fr-FR" sz="2400" b="0" dirty="0" smtClean="0">
                <a:solidFill>
                  <a:schemeClr val="tx1"/>
                </a:solidFill>
              </a:rPr>
              <a:t>C/5, </a:t>
            </a:r>
            <a:r>
              <a:rPr lang="fr-FR" sz="2400" b="0" dirty="0">
                <a:solidFill>
                  <a:schemeClr val="tx1"/>
                </a:solidFill>
              </a:rPr>
              <a:t>avec deux axes </a:t>
            </a:r>
            <a:r>
              <a:rPr lang="fr-FR" sz="2400" b="0" dirty="0" smtClean="0">
                <a:solidFill>
                  <a:schemeClr val="tx1"/>
                </a:solidFill>
              </a:rPr>
              <a:t>d’action (MLA), </a:t>
            </a:r>
            <a:r>
              <a:rPr lang="fr-FR" sz="2400" b="0" dirty="0">
                <a:solidFill>
                  <a:schemeClr val="tx1"/>
                </a:solidFill>
              </a:rPr>
              <a:t>un sur le patrimoine et </a:t>
            </a:r>
            <a:r>
              <a:rPr lang="fr-FR" sz="2400" b="0" dirty="0" smtClean="0">
                <a:solidFill>
                  <a:schemeClr val="tx1"/>
                </a:solidFill>
              </a:rPr>
              <a:t>l’autre sur </a:t>
            </a:r>
            <a:r>
              <a:rPr lang="fr-FR" sz="2400" b="0" dirty="0">
                <a:solidFill>
                  <a:schemeClr val="tx1"/>
                </a:solidFill>
              </a:rPr>
              <a:t>la créativité, et un résultat escompté </a:t>
            </a:r>
            <a:r>
              <a:rPr lang="fr-FR" sz="2400" b="0" dirty="0" smtClean="0">
                <a:solidFill>
                  <a:schemeClr val="tx1"/>
                </a:solidFill>
              </a:rPr>
              <a:t>dans le C/5 </a:t>
            </a:r>
            <a:r>
              <a:rPr lang="fr-FR" sz="2400" b="0" dirty="0">
                <a:solidFill>
                  <a:schemeClr val="tx1"/>
                </a:solidFill>
              </a:rPr>
              <a:t>pour chacune des six </a:t>
            </a:r>
            <a:r>
              <a:rPr lang="fr-FR" sz="2400" b="0" dirty="0" smtClean="0">
                <a:solidFill>
                  <a:schemeClr val="tx1"/>
                </a:solidFill>
              </a:rPr>
              <a:t>conventions</a:t>
            </a:r>
            <a:r>
              <a:rPr lang="en-US" sz="2400" b="0" dirty="0" smtClean="0">
                <a:solidFill>
                  <a:schemeClr val="tx1"/>
                </a:solidFill>
              </a:rPr>
              <a:t>. </a:t>
            </a:r>
          </a:p>
          <a:p>
            <a:pPr marL="360363" indent="-360363">
              <a:buFont typeface="Wingdings" panose="05000000000000000000" pitchFamily="2" charset="2"/>
              <a:buChar char="Ø"/>
              <a:defRPr/>
            </a:pPr>
            <a:r>
              <a:rPr lang="fr-FR" sz="2400" b="0" dirty="0">
                <a:solidFill>
                  <a:schemeClr val="tx1"/>
                </a:solidFill>
              </a:rPr>
              <a:t>Deux </a:t>
            </a:r>
            <a:r>
              <a:rPr lang="fr-FR" sz="2400" b="0" dirty="0" smtClean="0">
                <a:solidFill>
                  <a:schemeClr val="tx1"/>
                </a:solidFill>
              </a:rPr>
              <a:t>ER supplémentaires </a:t>
            </a:r>
            <a:r>
              <a:rPr lang="fr-FR" sz="2400" b="0" dirty="0">
                <a:solidFill>
                  <a:schemeClr val="tx1"/>
                </a:solidFill>
              </a:rPr>
              <a:t>transversales pour soutenir le développement </a:t>
            </a:r>
            <a:r>
              <a:rPr lang="fr-FR" sz="2400" b="0" dirty="0" smtClean="0">
                <a:solidFill>
                  <a:schemeClr val="tx1"/>
                </a:solidFill>
              </a:rPr>
              <a:t>d’une </a:t>
            </a:r>
            <a:r>
              <a:rPr lang="fr-FR" sz="2400" b="0" dirty="0">
                <a:solidFill>
                  <a:schemeClr val="tx1"/>
                </a:solidFill>
              </a:rPr>
              <a:t>mise en œuvre transversale des conventions </a:t>
            </a:r>
            <a:r>
              <a:rPr lang="fr-FR" sz="2400" b="0" dirty="0" smtClean="0">
                <a:solidFill>
                  <a:schemeClr val="tx1"/>
                </a:solidFill>
              </a:rPr>
              <a:t>culturelles</a:t>
            </a:r>
            <a:r>
              <a:rPr lang="en-US" sz="2400" b="0" dirty="0" smtClean="0">
                <a:solidFill>
                  <a:schemeClr val="tx1"/>
                </a:solidFill>
              </a:rPr>
              <a:t>: </a:t>
            </a:r>
          </a:p>
          <a:p>
            <a:pPr marL="719138">
              <a:defRPr/>
            </a:pPr>
            <a:r>
              <a:rPr lang="en-US" sz="2400" b="0" dirty="0" smtClean="0">
                <a:solidFill>
                  <a:schemeClr val="tx1"/>
                </a:solidFill>
              </a:rPr>
              <a:t>sur </a:t>
            </a:r>
            <a:r>
              <a:rPr lang="fr-FR" sz="2400" b="0" dirty="0" smtClean="0">
                <a:solidFill>
                  <a:schemeClr val="tx1"/>
                </a:solidFill>
              </a:rPr>
              <a:t>les </a:t>
            </a:r>
            <a:r>
              <a:rPr lang="fr-FR" sz="2400" dirty="0" smtClean="0">
                <a:solidFill>
                  <a:schemeClr val="tx1"/>
                </a:solidFill>
              </a:rPr>
              <a:t>situations d’urgence</a:t>
            </a:r>
          </a:p>
          <a:p>
            <a:pPr marL="719138">
              <a:defRPr/>
            </a:pPr>
            <a:r>
              <a:rPr lang="fr-FR" sz="2400" b="0" dirty="0" smtClean="0">
                <a:solidFill>
                  <a:schemeClr val="tx1"/>
                </a:solidFill>
              </a:rPr>
              <a:t>sur l’</a:t>
            </a:r>
            <a:r>
              <a:rPr lang="fr-FR" sz="2400" dirty="0" smtClean="0">
                <a:solidFill>
                  <a:schemeClr val="tx1"/>
                </a:solidFill>
              </a:rPr>
              <a:t>Agenda à l’horizon 2030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pour </a:t>
            </a:r>
            <a:r>
              <a:rPr lang="fr-FR" sz="2400" b="0" dirty="0" smtClean="0">
                <a:solidFill>
                  <a:schemeClr val="tx1"/>
                </a:solidFill>
              </a:rPr>
              <a:t>renforcer </a:t>
            </a:r>
            <a:r>
              <a:rPr lang="fr-FR" sz="2400" b="0" dirty="0">
                <a:solidFill>
                  <a:schemeClr val="tx1"/>
                </a:solidFill>
              </a:rPr>
              <a:t>le rôle de la culture et soutenir la réalisation des </a:t>
            </a:r>
            <a:r>
              <a:rPr lang="fr-FR" sz="2400" b="0" dirty="0" smtClean="0">
                <a:solidFill>
                  <a:schemeClr val="tx1"/>
                </a:solidFill>
              </a:rPr>
              <a:t>ODD par le biais de la culture</a:t>
            </a:r>
            <a:endParaRPr lang="en-US" altLang="fr-FR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73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15553"/>
          </a:xfrm>
        </p:spPr>
        <p:txBody>
          <a:bodyPr/>
          <a:lstStyle/>
          <a:p>
            <a:pPr eaLnBrk="1" hangingPunct="1"/>
            <a:r>
              <a:rPr lang="fr-FR" altLang="fr-FR" sz="4000" dirty="0">
                <a:solidFill>
                  <a:schemeClr val="accent1"/>
                </a:solidFill>
              </a:rPr>
              <a:t>MLA 2: </a:t>
            </a:r>
            <a:r>
              <a:rPr lang="fr-FR" altLang="fr-FR" sz="4000" dirty="0" smtClean="0">
                <a:solidFill>
                  <a:schemeClr val="accent1"/>
                </a:solidFill>
              </a:rPr>
              <a:t>Creativité</a:t>
            </a:r>
            <a:endParaRPr lang="fr-FR" altLang="fr-FR" sz="4000" dirty="0">
              <a:solidFill>
                <a:schemeClr val="accent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282825" y="2274888"/>
            <a:ext cx="6480175" cy="2991588"/>
          </a:xfrm>
        </p:spPr>
        <p:txBody>
          <a:bodyPr/>
          <a:lstStyle/>
          <a:p>
            <a:pPr marL="0" indent="0">
              <a:buNone/>
            </a:pPr>
            <a:r>
              <a:rPr lang="en-GB" altLang="fr-FR" sz="3600" dirty="0" smtClean="0">
                <a:solidFill>
                  <a:schemeClr val="tx1"/>
                </a:solidFill>
              </a:rPr>
              <a:t>‘</a:t>
            </a:r>
            <a:r>
              <a:rPr lang="fr-FR" altLang="fr-FR" sz="3600" dirty="0">
                <a:solidFill>
                  <a:schemeClr val="tx1"/>
                </a:solidFill>
              </a:rPr>
              <a:t>Promouvoir la créativité, la diversité </a:t>
            </a:r>
            <a:r>
              <a:rPr lang="fr-FR" altLang="fr-FR" sz="3600" dirty="0" smtClean="0">
                <a:solidFill>
                  <a:schemeClr val="tx1"/>
                </a:solidFill>
              </a:rPr>
              <a:t>des expressions </a:t>
            </a:r>
            <a:r>
              <a:rPr lang="fr-FR" altLang="fr-FR" sz="3600" dirty="0">
                <a:solidFill>
                  <a:schemeClr val="tx1"/>
                </a:solidFill>
              </a:rPr>
              <a:t>culturelles et la </a:t>
            </a:r>
            <a:r>
              <a:rPr lang="fr-FR" altLang="fr-FR" sz="3600" dirty="0" smtClean="0">
                <a:solidFill>
                  <a:schemeClr val="tx1"/>
                </a:solidFill>
              </a:rPr>
              <a:t>sauvegarde du </a:t>
            </a:r>
            <a:r>
              <a:rPr lang="fr-FR" altLang="fr-FR" sz="3600" dirty="0">
                <a:solidFill>
                  <a:schemeClr val="tx1"/>
                </a:solidFill>
              </a:rPr>
              <a:t>patrimoine culturel immatériel pour </a:t>
            </a:r>
            <a:r>
              <a:rPr lang="fr-FR" altLang="fr-FR" sz="3600" dirty="0" smtClean="0">
                <a:solidFill>
                  <a:schemeClr val="tx1"/>
                </a:solidFill>
              </a:rPr>
              <a:t>le développement </a:t>
            </a:r>
            <a:r>
              <a:rPr lang="fr-FR" altLang="fr-FR" sz="3600" dirty="0">
                <a:solidFill>
                  <a:schemeClr val="tx1"/>
                </a:solidFill>
              </a:rPr>
              <a:t>durable</a:t>
            </a:r>
            <a:r>
              <a:rPr lang="en-GB" altLang="fr-FR" sz="3600" dirty="0" smtClean="0">
                <a:solidFill>
                  <a:schemeClr val="tx1"/>
                </a:solidFill>
              </a:rPr>
              <a:t>’</a:t>
            </a:r>
            <a:endParaRPr lang="fr-FR" altLang="fr-FR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3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664"/>
          </a:xfrm>
        </p:spPr>
        <p:txBody>
          <a:bodyPr/>
          <a:lstStyle/>
          <a:p>
            <a:r>
              <a:rPr lang="fr-FR" altLang="fr-FR" sz="4800" dirty="0"/>
              <a:t>Résultat </a:t>
            </a:r>
            <a:r>
              <a:rPr lang="fr-FR" altLang="fr-FR" sz="4800" dirty="0" smtClean="0"/>
              <a:t>escompté </a:t>
            </a:r>
            <a:r>
              <a:rPr lang="fr-FR" altLang="fr-FR" sz="4800" dirty="0" smtClean="0">
                <a:solidFill>
                  <a:srgbClr val="FF0000"/>
                </a:solidFill>
              </a:rPr>
              <a:t>6</a:t>
            </a:r>
            <a:r>
              <a:rPr lang="fr-FR" altLang="fr-FR" sz="4800" dirty="0" smtClean="0"/>
              <a:t>: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2326791"/>
          </a:xfrm>
        </p:spPr>
        <p:txBody>
          <a:bodyPr/>
          <a:lstStyle/>
          <a:p>
            <a:r>
              <a:rPr lang="en-GB" altLang="fr-FR" dirty="0" smtClean="0">
                <a:solidFill>
                  <a:schemeClr val="tx1"/>
                </a:solidFill>
              </a:rPr>
              <a:t>‘</a:t>
            </a:r>
            <a:r>
              <a:rPr lang="fr-FR" altLang="fr-FR" dirty="0">
                <a:solidFill>
                  <a:schemeClr val="tx1"/>
                </a:solidFill>
              </a:rPr>
              <a:t>Identification et sauvegarde du </a:t>
            </a:r>
            <a:r>
              <a:rPr lang="fr-FR" altLang="fr-FR" dirty="0" smtClean="0">
                <a:solidFill>
                  <a:schemeClr val="tx1"/>
                </a:solidFill>
              </a:rPr>
              <a:t>patrimoine culturel </a:t>
            </a:r>
            <a:r>
              <a:rPr lang="fr-FR" altLang="fr-FR" dirty="0">
                <a:solidFill>
                  <a:schemeClr val="tx1"/>
                </a:solidFill>
              </a:rPr>
              <a:t>immatériel par les États </a:t>
            </a:r>
            <a:r>
              <a:rPr lang="fr-FR" altLang="fr-FR" dirty="0" smtClean="0">
                <a:solidFill>
                  <a:schemeClr val="tx1"/>
                </a:solidFill>
              </a:rPr>
              <a:t>membres et les communautés</a:t>
            </a:r>
            <a:r>
              <a:rPr lang="fr-FR" altLang="fr-FR" dirty="0">
                <a:solidFill>
                  <a:schemeClr val="tx1"/>
                </a:solidFill>
              </a:rPr>
              <a:t>, notamment </a:t>
            </a:r>
            <a:r>
              <a:rPr lang="fr-FR" altLang="fr-FR" dirty="0" smtClean="0">
                <a:solidFill>
                  <a:schemeClr val="tx1"/>
                </a:solidFill>
              </a:rPr>
              <a:t>par l’application </a:t>
            </a:r>
            <a:r>
              <a:rPr lang="fr-FR" altLang="fr-FR" dirty="0">
                <a:solidFill>
                  <a:schemeClr val="tx1"/>
                </a:solidFill>
              </a:rPr>
              <a:t>effective de </a:t>
            </a:r>
            <a:r>
              <a:rPr lang="fr-FR" altLang="fr-FR" dirty="0" smtClean="0">
                <a:solidFill>
                  <a:schemeClr val="tx1"/>
                </a:solidFill>
              </a:rPr>
              <a:t>la Convention de 2003</a:t>
            </a:r>
            <a:r>
              <a:rPr lang="en-GB" altLang="fr-FR" dirty="0" smtClean="0">
                <a:solidFill>
                  <a:schemeClr val="tx1"/>
                </a:solidFill>
              </a:rPr>
              <a:t>’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1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23220"/>
          </a:xfrm>
        </p:spPr>
        <p:txBody>
          <a:bodyPr/>
          <a:lstStyle/>
          <a:p>
            <a:r>
              <a:rPr lang="fr-FR" altLang="fr-FR" sz="3400" dirty="0" smtClean="0">
                <a:solidFill>
                  <a:schemeClr val="accent1"/>
                </a:solidFill>
              </a:rPr>
              <a:t>Indicateurs de performance (</a:t>
            </a:r>
            <a:r>
              <a:rPr lang="fr-FR" altLang="fr-FR" sz="3400" dirty="0">
                <a:solidFill>
                  <a:schemeClr val="accent1"/>
                </a:solidFill>
              </a:rPr>
              <a:t>1)</a:t>
            </a:r>
            <a:endParaRPr lang="fr-FR" altLang="fr-FR" sz="3400" dirty="0" smtClean="0">
              <a:solidFill>
                <a:schemeClr val="accent1"/>
              </a:solidFill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2282825" y="1597192"/>
            <a:ext cx="6480175" cy="4496616"/>
          </a:xfrm>
        </p:spPr>
        <p:txBody>
          <a:bodyPr/>
          <a:lstStyle/>
          <a:p>
            <a:r>
              <a:rPr lang="en-US" altLang="fr-FR" b="0" dirty="0" smtClean="0">
                <a:solidFill>
                  <a:schemeClr val="tx1"/>
                </a:solidFill>
              </a:rPr>
              <a:t>PI 1: </a:t>
            </a:r>
            <a:r>
              <a:rPr lang="fr-FR" altLang="fr-FR" b="0" dirty="0">
                <a:solidFill>
                  <a:schemeClr val="tx1"/>
                </a:solidFill>
              </a:rPr>
              <a:t>Exercice d’une </a:t>
            </a:r>
            <a:r>
              <a:rPr lang="fr-FR" altLang="fr-FR" b="0" dirty="0" smtClean="0">
                <a:solidFill>
                  <a:schemeClr val="tx1"/>
                </a:solidFill>
              </a:rPr>
              <a:t>bonne gouvernance </a:t>
            </a:r>
            <a:r>
              <a:rPr lang="fr-FR" altLang="fr-FR" b="0" dirty="0">
                <a:solidFill>
                  <a:schemeClr val="tx1"/>
                </a:solidFill>
              </a:rPr>
              <a:t>au </a:t>
            </a:r>
            <a:r>
              <a:rPr lang="fr-FR" altLang="fr-FR" b="0" dirty="0" smtClean="0">
                <a:solidFill>
                  <a:schemeClr val="tx1"/>
                </a:solidFill>
              </a:rPr>
              <a:t>moyen de </a:t>
            </a:r>
            <a:r>
              <a:rPr lang="fr-FR" altLang="fr-FR" b="0" dirty="0">
                <a:solidFill>
                  <a:schemeClr val="tx1"/>
                </a:solidFill>
              </a:rPr>
              <a:t>l’adoption et de la </a:t>
            </a:r>
            <a:r>
              <a:rPr lang="fr-FR" altLang="fr-FR" b="0" dirty="0" smtClean="0">
                <a:solidFill>
                  <a:schemeClr val="tx1"/>
                </a:solidFill>
              </a:rPr>
              <a:t>mise en œuvre des résolutions/décisions </a:t>
            </a:r>
            <a:r>
              <a:rPr lang="fr-FR" altLang="fr-FR" b="0" dirty="0">
                <a:solidFill>
                  <a:schemeClr val="tx1"/>
                </a:solidFill>
              </a:rPr>
              <a:t>stratégiques </a:t>
            </a:r>
            <a:r>
              <a:rPr lang="fr-FR" altLang="fr-FR" b="0" dirty="0" smtClean="0">
                <a:solidFill>
                  <a:schemeClr val="tx1"/>
                </a:solidFill>
              </a:rPr>
              <a:t>des organes </a:t>
            </a:r>
            <a:r>
              <a:rPr lang="fr-FR" altLang="fr-FR" b="0" dirty="0">
                <a:solidFill>
                  <a:schemeClr val="tx1"/>
                </a:solidFill>
              </a:rPr>
              <a:t>directeurs de </a:t>
            </a:r>
            <a:r>
              <a:rPr lang="fr-FR" altLang="fr-FR" b="0" dirty="0" smtClean="0">
                <a:solidFill>
                  <a:schemeClr val="tx1"/>
                </a:solidFill>
              </a:rPr>
              <a:t>la Convention </a:t>
            </a:r>
            <a:r>
              <a:rPr lang="fr-FR" altLang="fr-FR" b="0" dirty="0">
                <a:solidFill>
                  <a:schemeClr val="tx1"/>
                </a:solidFill>
              </a:rPr>
              <a:t>de 2003</a:t>
            </a:r>
            <a:endParaRPr lang="en-US" altLang="fr-FR" b="0" dirty="0" smtClean="0">
              <a:solidFill>
                <a:schemeClr val="tx1"/>
              </a:solidFill>
            </a:endParaRPr>
          </a:p>
          <a:p>
            <a:r>
              <a:rPr lang="en-US" altLang="fr-FR" b="0" dirty="0" smtClean="0">
                <a:solidFill>
                  <a:schemeClr val="tx1"/>
                </a:solidFill>
              </a:rPr>
              <a:t>PI 2: </a:t>
            </a:r>
            <a:r>
              <a:rPr lang="fr-FR" altLang="fr-FR" b="0" dirty="0">
                <a:solidFill>
                  <a:schemeClr val="tx1"/>
                </a:solidFill>
              </a:rPr>
              <a:t>Nombre d’États </a:t>
            </a:r>
            <a:r>
              <a:rPr lang="fr-FR" altLang="fr-FR" b="0" dirty="0" smtClean="0">
                <a:solidFill>
                  <a:schemeClr val="tx1"/>
                </a:solidFill>
              </a:rPr>
              <a:t>membres aidés </a:t>
            </a:r>
            <a:r>
              <a:rPr lang="fr-FR" altLang="fr-FR" b="0" dirty="0">
                <a:solidFill>
                  <a:schemeClr val="tx1"/>
                </a:solidFill>
              </a:rPr>
              <a:t>qui utilisent </a:t>
            </a:r>
            <a:r>
              <a:rPr lang="fr-FR" altLang="fr-FR" b="0" dirty="0" smtClean="0">
                <a:solidFill>
                  <a:schemeClr val="tx1"/>
                </a:solidFill>
              </a:rPr>
              <a:t>des ressources </a:t>
            </a:r>
            <a:r>
              <a:rPr lang="fr-FR" altLang="fr-FR" b="0" dirty="0">
                <a:solidFill>
                  <a:schemeClr val="tx1"/>
                </a:solidFill>
              </a:rPr>
              <a:t>humaines </a:t>
            </a:r>
            <a:r>
              <a:rPr lang="fr-FR" altLang="fr-FR" b="0" dirty="0" smtClean="0">
                <a:solidFill>
                  <a:schemeClr val="tx1"/>
                </a:solidFill>
              </a:rPr>
              <a:t>et financières </a:t>
            </a:r>
            <a:r>
              <a:rPr lang="fr-FR" altLang="fr-FR" b="0" dirty="0">
                <a:solidFill>
                  <a:schemeClr val="tx1"/>
                </a:solidFill>
              </a:rPr>
              <a:t>renforcées </a:t>
            </a:r>
            <a:r>
              <a:rPr lang="fr-FR" altLang="fr-FR" b="0" dirty="0" smtClean="0">
                <a:solidFill>
                  <a:schemeClr val="tx1"/>
                </a:solidFill>
              </a:rPr>
              <a:t>pour la </a:t>
            </a:r>
            <a:r>
              <a:rPr lang="fr-FR" altLang="fr-FR" b="0" dirty="0">
                <a:solidFill>
                  <a:schemeClr val="tx1"/>
                </a:solidFill>
              </a:rPr>
              <a:t>sauvegarde du </a:t>
            </a:r>
            <a:r>
              <a:rPr lang="fr-FR" altLang="fr-FR" b="0" dirty="0" smtClean="0">
                <a:solidFill>
                  <a:schemeClr val="tx1"/>
                </a:solidFill>
              </a:rPr>
              <a:t>patrimoine culturel </a:t>
            </a:r>
            <a:r>
              <a:rPr lang="fr-FR" altLang="fr-FR" b="0" dirty="0">
                <a:solidFill>
                  <a:schemeClr val="tx1"/>
                </a:solidFill>
              </a:rPr>
              <a:t>immatériel</a:t>
            </a:r>
            <a:endParaRPr lang="fr-FR" altLang="fr-FR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54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23220"/>
          </a:xfrm>
        </p:spPr>
        <p:txBody>
          <a:bodyPr/>
          <a:lstStyle/>
          <a:p>
            <a:r>
              <a:rPr lang="fr-FR" altLang="fr-FR" sz="3400" dirty="0">
                <a:solidFill>
                  <a:schemeClr val="accent1"/>
                </a:solidFill>
              </a:rPr>
              <a:t>Indicateurs de performance </a:t>
            </a:r>
            <a:r>
              <a:rPr lang="fr-FR" altLang="fr-FR" sz="3400" dirty="0" smtClean="0">
                <a:solidFill>
                  <a:schemeClr val="accent1"/>
                </a:solidFill>
              </a:rPr>
              <a:t>(2)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2282825" y="1251034"/>
            <a:ext cx="6480175" cy="5195268"/>
          </a:xfrm>
        </p:spPr>
        <p:txBody>
          <a:bodyPr/>
          <a:lstStyle/>
          <a:p>
            <a:r>
              <a:rPr lang="en-US" altLang="fr-FR" b="0" dirty="0" smtClean="0">
                <a:solidFill>
                  <a:schemeClr val="tx1"/>
                </a:solidFill>
              </a:rPr>
              <a:t>PI 3: </a:t>
            </a:r>
            <a:r>
              <a:rPr lang="fr-FR" altLang="fr-FR" b="0" dirty="0">
                <a:solidFill>
                  <a:schemeClr val="tx1"/>
                </a:solidFill>
              </a:rPr>
              <a:t>Nombre d’États </a:t>
            </a:r>
            <a:r>
              <a:rPr lang="fr-FR" altLang="fr-FR" b="0" dirty="0" smtClean="0">
                <a:solidFill>
                  <a:schemeClr val="tx1"/>
                </a:solidFill>
              </a:rPr>
              <a:t>membres aidés </a:t>
            </a:r>
            <a:r>
              <a:rPr lang="fr-FR" altLang="fr-FR" b="0" dirty="0">
                <a:solidFill>
                  <a:schemeClr val="tx1"/>
                </a:solidFill>
              </a:rPr>
              <a:t>qui ont </a:t>
            </a:r>
            <a:r>
              <a:rPr lang="fr-FR" altLang="fr-FR" b="0" dirty="0" smtClean="0">
                <a:solidFill>
                  <a:schemeClr val="tx1"/>
                </a:solidFill>
              </a:rPr>
              <a:t>intégré le </a:t>
            </a:r>
            <a:r>
              <a:rPr lang="fr-FR" altLang="fr-FR" b="0" dirty="0">
                <a:solidFill>
                  <a:schemeClr val="tx1"/>
                </a:solidFill>
              </a:rPr>
              <a:t>patrimoine </a:t>
            </a:r>
            <a:r>
              <a:rPr lang="fr-FR" altLang="fr-FR" b="0" dirty="0" smtClean="0">
                <a:solidFill>
                  <a:schemeClr val="tx1"/>
                </a:solidFill>
              </a:rPr>
              <a:t>culturel immatériel </a:t>
            </a:r>
            <a:r>
              <a:rPr lang="fr-FR" altLang="fr-FR" b="0" dirty="0">
                <a:solidFill>
                  <a:schemeClr val="tx1"/>
                </a:solidFill>
              </a:rPr>
              <a:t>dans leurs </a:t>
            </a:r>
            <a:r>
              <a:rPr lang="fr-FR" altLang="fr-FR" b="0" dirty="0" smtClean="0">
                <a:solidFill>
                  <a:schemeClr val="tx1"/>
                </a:solidFill>
              </a:rPr>
              <a:t>plans, politiques </a:t>
            </a:r>
            <a:r>
              <a:rPr lang="fr-FR" altLang="fr-FR" b="0" dirty="0">
                <a:solidFill>
                  <a:schemeClr val="tx1"/>
                </a:solidFill>
              </a:rPr>
              <a:t>et </a:t>
            </a:r>
            <a:r>
              <a:rPr lang="fr-FR" altLang="fr-FR" b="0" dirty="0" smtClean="0">
                <a:solidFill>
                  <a:schemeClr val="tx1"/>
                </a:solidFill>
              </a:rPr>
              <a:t>programmes à </a:t>
            </a:r>
            <a:r>
              <a:rPr lang="fr-FR" altLang="fr-FR" b="0" dirty="0">
                <a:solidFill>
                  <a:schemeClr val="tx1"/>
                </a:solidFill>
              </a:rPr>
              <a:t>titre de contribution </a:t>
            </a:r>
            <a:r>
              <a:rPr lang="fr-FR" altLang="fr-FR" b="0" dirty="0" smtClean="0">
                <a:solidFill>
                  <a:schemeClr val="tx1"/>
                </a:solidFill>
              </a:rPr>
              <a:t>à la </a:t>
            </a:r>
            <a:r>
              <a:rPr lang="fr-FR" altLang="fr-FR" b="0" dirty="0">
                <a:solidFill>
                  <a:schemeClr val="tx1"/>
                </a:solidFill>
              </a:rPr>
              <a:t>réalisation des </a:t>
            </a:r>
            <a:r>
              <a:rPr lang="fr-FR" altLang="fr-FR" b="0" dirty="0" smtClean="0">
                <a:solidFill>
                  <a:schemeClr val="tx1"/>
                </a:solidFill>
              </a:rPr>
              <a:t>ODD en </a:t>
            </a:r>
            <a:r>
              <a:rPr lang="fr-FR" altLang="fr-FR" b="0" dirty="0">
                <a:solidFill>
                  <a:schemeClr val="tx1"/>
                </a:solidFill>
              </a:rPr>
              <a:t>tenant compte </a:t>
            </a:r>
            <a:r>
              <a:rPr lang="fr-FR" altLang="fr-FR" b="0" dirty="0" smtClean="0">
                <a:solidFill>
                  <a:schemeClr val="tx1"/>
                </a:solidFill>
              </a:rPr>
              <a:t>des questions </a:t>
            </a:r>
            <a:r>
              <a:rPr lang="fr-FR" altLang="fr-FR" b="0" dirty="0">
                <a:solidFill>
                  <a:schemeClr val="tx1"/>
                </a:solidFill>
              </a:rPr>
              <a:t>de genre</a:t>
            </a:r>
            <a:endParaRPr lang="en-US" altLang="fr-FR" b="0" dirty="0" smtClean="0">
              <a:solidFill>
                <a:schemeClr val="tx1"/>
              </a:solidFill>
            </a:endParaRPr>
          </a:p>
          <a:p>
            <a:r>
              <a:rPr lang="en-US" altLang="fr-FR" b="0" dirty="0" smtClean="0">
                <a:solidFill>
                  <a:schemeClr val="tx1"/>
                </a:solidFill>
              </a:rPr>
              <a:t>PI 4: </a:t>
            </a:r>
            <a:r>
              <a:rPr lang="fr-FR" b="0" dirty="0">
                <a:solidFill>
                  <a:schemeClr val="tx1"/>
                </a:solidFill>
              </a:rPr>
              <a:t>Nombre d’États </a:t>
            </a:r>
            <a:r>
              <a:rPr lang="fr-FR" b="0" dirty="0" smtClean="0">
                <a:solidFill>
                  <a:schemeClr val="tx1"/>
                </a:solidFill>
              </a:rPr>
              <a:t>parties qui </a:t>
            </a:r>
            <a:r>
              <a:rPr lang="fr-FR" b="0" dirty="0">
                <a:solidFill>
                  <a:schemeClr val="tx1"/>
                </a:solidFill>
              </a:rPr>
              <a:t>ont </a:t>
            </a:r>
            <a:r>
              <a:rPr lang="fr-FR" b="0" dirty="0" smtClean="0">
                <a:solidFill>
                  <a:schemeClr val="tx1"/>
                </a:solidFill>
              </a:rPr>
              <a:t>effectivement mis </a:t>
            </a:r>
            <a:r>
              <a:rPr lang="fr-FR" b="0" dirty="0">
                <a:solidFill>
                  <a:schemeClr val="tx1"/>
                </a:solidFill>
              </a:rPr>
              <a:t>en </a:t>
            </a:r>
            <a:r>
              <a:rPr lang="fr-FR" b="0" dirty="0" smtClean="0">
                <a:solidFill>
                  <a:schemeClr val="tx1"/>
                </a:solidFill>
              </a:rPr>
              <a:t>œuvre l’assistance internationale</a:t>
            </a:r>
            <a:r>
              <a:rPr lang="fr-FR" b="0" dirty="0">
                <a:solidFill>
                  <a:schemeClr val="tx1"/>
                </a:solidFill>
              </a:rPr>
              <a:t>, </a:t>
            </a:r>
            <a:r>
              <a:rPr lang="fr-FR" b="0" dirty="0" smtClean="0">
                <a:solidFill>
                  <a:schemeClr val="tx1"/>
                </a:solidFill>
              </a:rPr>
              <a:t>provenant notamment </a:t>
            </a:r>
            <a:r>
              <a:rPr lang="fr-FR" b="0" dirty="0">
                <a:solidFill>
                  <a:schemeClr val="tx1"/>
                </a:solidFill>
              </a:rPr>
              <a:t>du Fonds </a:t>
            </a:r>
            <a:r>
              <a:rPr lang="fr-FR" b="0" dirty="0" smtClean="0">
                <a:solidFill>
                  <a:schemeClr val="tx1"/>
                </a:solidFill>
              </a:rPr>
              <a:t>pour la </a:t>
            </a:r>
            <a:r>
              <a:rPr lang="fr-FR" b="0" dirty="0">
                <a:solidFill>
                  <a:schemeClr val="tx1"/>
                </a:solidFill>
              </a:rPr>
              <a:t>sauvegarde du </a:t>
            </a:r>
            <a:r>
              <a:rPr lang="fr-FR" b="0" dirty="0" smtClean="0">
                <a:solidFill>
                  <a:schemeClr val="tx1"/>
                </a:solidFill>
              </a:rPr>
              <a:t>patrimoine culturel </a:t>
            </a:r>
            <a:r>
              <a:rPr lang="fr-FR" b="0" dirty="0">
                <a:solidFill>
                  <a:schemeClr val="tx1"/>
                </a:solidFill>
              </a:rPr>
              <a:t>immatériel, </a:t>
            </a:r>
            <a:r>
              <a:rPr lang="fr-FR" b="0" dirty="0" smtClean="0">
                <a:solidFill>
                  <a:schemeClr val="tx1"/>
                </a:solidFill>
              </a:rPr>
              <a:t>pour compléter </a:t>
            </a:r>
            <a:r>
              <a:rPr lang="fr-FR" b="0" dirty="0">
                <a:solidFill>
                  <a:schemeClr val="tx1"/>
                </a:solidFill>
              </a:rPr>
              <a:t>leurs </a:t>
            </a:r>
            <a:r>
              <a:rPr lang="fr-FR" b="0" dirty="0" smtClean="0">
                <a:solidFill>
                  <a:schemeClr val="tx1"/>
                </a:solidFill>
              </a:rPr>
              <a:t>efforts nationaux </a:t>
            </a:r>
            <a:r>
              <a:rPr lang="fr-FR" b="0" dirty="0">
                <a:solidFill>
                  <a:schemeClr val="tx1"/>
                </a:solidFill>
              </a:rPr>
              <a:t>de sauvegarde</a:t>
            </a:r>
            <a:endParaRPr lang="en-US" altLang="fr-F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52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23220"/>
          </a:xfrm>
        </p:spPr>
        <p:txBody>
          <a:bodyPr/>
          <a:lstStyle/>
          <a:p>
            <a:r>
              <a:rPr lang="fr-FR" altLang="fr-FR" sz="3400" dirty="0">
                <a:solidFill>
                  <a:schemeClr val="accent1"/>
                </a:solidFill>
              </a:rPr>
              <a:t>Indicateurs de performance </a:t>
            </a:r>
            <a:r>
              <a:rPr lang="fr-FR" altLang="fr-FR" sz="3400" dirty="0" smtClean="0">
                <a:solidFill>
                  <a:schemeClr val="accent1"/>
                </a:solidFill>
              </a:rPr>
              <a:t>(3)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2282825" y="2244725"/>
            <a:ext cx="6480175" cy="2403735"/>
          </a:xfrm>
        </p:spPr>
        <p:txBody>
          <a:bodyPr/>
          <a:lstStyle/>
          <a:p>
            <a:r>
              <a:rPr lang="en-US" altLang="fr-FR" b="0" dirty="0" smtClean="0">
                <a:solidFill>
                  <a:schemeClr val="tx1"/>
                </a:solidFill>
              </a:rPr>
              <a:t>PI 5: </a:t>
            </a:r>
            <a:r>
              <a:rPr lang="fr-FR" altLang="fr-FR" b="0" dirty="0">
                <a:solidFill>
                  <a:schemeClr val="tx1"/>
                </a:solidFill>
              </a:rPr>
              <a:t>Nombre </a:t>
            </a:r>
            <a:r>
              <a:rPr lang="fr-FR" altLang="fr-FR" b="0" dirty="0" smtClean="0">
                <a:solidFill>
                  <a:schemeClr val="tx1"/>
                </a:solidFill>
              </a:rPr>
              <a:t>d’initiatives lancées </a:t>
            </a:r>
            <a:r>
              <a:rPr lang="fr-FR" altLang="fr-FR" b="0" dirty="0">
                <a:solidFill>
                  <a:schemeClr val="tx1"/>
                </a:solidFill>
              </a:rPr>
              <a:t>par des </a:t>
            </a:r>
            <a:r>
              <a:rPr lang="fr-FR" altLang="fr-FR" b="0" dirty="0" smtClean="0">
                <a:solidFill>
                  <a:schemeClr val="tx1"/>
                </a:solidFill>
              </a:rPr>
              <a:t>États membres </a:t>
            </a:r>
            <a:r>
              <a:rPr lang="fr-FR" altLang="fr-FR" b="0" dirty="0">
                <a:solidFill>
                  <a:schemeClr val="tx1"/>
                </a:solidFill>
              </a:rPr>
              <a:t>aidés qui </a:t>
            </a:r>
            <a:r>
              <a:rPr lang="fr-FR" altLang="fr-FR" b="0" dirty="0" smtClean="0">
                <a:solidFill>
                  <a:schemeClr val="tx1"/>
                </a:solidFill>
              </a:rPr>
              <a:t>ont amélioré </a:t>
            </a:r>
            <a:r>
              <a:rPr lang="fr-FR" altLang="fr-FR" b="0" dirty="0">
                <a:solidFill>
                  <a:schemeClr val="tx1"/>
                </a:solidFill>
              </a:rPr>
              <a:t>la </a:t>
            </a:r>
            <a:r>
              <a:rPr lang="fr-FR" altLang="fr-FR" b="0" dirty="0" smtClean="0">
                <a:solidFill>
                  <a:schemeClr val="tx1"/>
                </a:solidFill>
              </a:rPr>
              <a:t>connaissance et </a:t>
            </a:r>
            <a:r>
              <a:rPr lang="fr-FR" altLang="fr-FR" b="0" dirty="0">
                <a:solidFill>
                  <a:schemeClr val="tx1"/>
                </a:solidFill>
              </a:rPr>
              <a:t>la compréhension de </a:t>
            </a:r>
            <a:r>
              <a:rPr lang="fr-FR" altLang="fr-FR" b="0" dirty="0" smtClean="0">
                <a:solidFill>
                  <a:schemeClr val="tx1"/>
                </a:solidFill>
              </a:rPr>
              <a:t>la sauvegarde </a:t>
            </a:r>
            <a:r>
              <a:rPr lang="fr-FR" altLang="fr-FR" b="0" dirty="0">
                <a:solidFill>
                  <a:schemeClr val="tx1"/>
                </a:solidFill>
              </a:rPr>
              <a:t>du </a:t>
            </a:r>
            <a:r>
              <a:rPr lang="fr-FR" altLang="fr-FR" b="0" dirty="0" smtClean="0">
                <a:solidFill>
                  <a:schemeClr val="tx1"/>
                </a:solidFill>
              </a:rPr>
              <a:t>patrimoine culturel </a:t>
            </a:r>
            <a:r>
              <a:rPr lang="fr-FR" altLang="fr-FR" b="0" dirty="0">
                <a:solidFill>
                  <a:schemeClr val="tx1"/>
                </a:solidFill>
              </a:rPr>
              <a:t>immatériel et de la</a:t>
            </a:r>
          </a:p>
          <a:p>
            <a:r>
              <a:rPr lang="fr-FR" altLang="fr-FR" b="0" dirty="0">
                <a:solidFill>
                  <a:schemeClr val="tx1"/>
                </a:solidFill>
              </a:rPr>
              <a:t>Convention de 2003</a:t>
            </a:r>
            <a:endParaRPr lang="fr-FR" altLang="fr-FR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5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664"/>
          </a:xfrm>
        </p:spPr>
        <p:txBody>
          <a:bodyPr/>
          <a:lstStyle/>
          <a:p>
            <a:r>
              <a:rPr lang="fr-FR" altLang="fr-FR" sz="4800" dirty="0">
                <a:solidFill>
                  <a:prstClr val="black"/>
                </a:solidFill>
              </a:rPr>
              <a:t>Résultat escompté </a:t>
            </a:r>
            <a:r>
              <a:rPr lang="fr-FR" altLang="fr-FR" sz="4800" dirty="0" smtClean="0">
                <a:solidFill>
                  <a:srgbClr val="FF0000"/>
                </a:solidFill>
              </a:rPr>
              <a:t>8</a:t>
            </a:r>
            <a:r>
              <a:rPr lang="fr-FR" altLang="fr-FR" sz="4800" dirty="0" smtClean="0"/>
              <a:t>: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3102388"/>
          </a:xfrm>
        </p:spPr>
        <p:txBody>
          <a:bodyPr/>
          <a:lstStyle/>
          <a:p>
            <a:pPr marL="0" indent="0">
              <a:buNone/>
            </a:pPr>
            <a:r>
              <a:rPr lang="en-GB" altLang="fr-FR" sz="3200" dirty="0" smtClean="0">
                <a:solidFill>
                  <a:schemeClr val="tx1"/>
                </a:solidFill>
              </a:rPr>
              <a:t>‘</a:t>
            </a:r>
            <a:r>
              <a:rPr lang="fr-FR" altLang="fr-FR" sz="3200" dirty="0">
                <a:solidFill>
                  <a:schemeClr val="tx1"/>
                </a:solidFill>
              </a:rPr>
              <a:t>Intégration de la culture dans les politiques et </a:t>
            </a:r>
            <a:r>
              <a:rPr lang="fr-FR" altLang="fr-FR" sz="3200" dirty="0" smtClean="0">
                <a:solidFill>
                  <a:schemeClr val="tx1"/>
                </a:solidFill>
              </a:rPr>
              <a:t>mesures nationales </a:t>
            </a:r>
            <a:r>
              <a:rPr lang="fr-FR" altLang="fr-FR" sz="3200" dirty="0">
                <a:solidFill>
                  <a:schemeClr val="tx1"/>
                </a:solidFill>
              </a:rPr>
              <a:t>et locales par les États membres en vue de la mise en </a:t>
            </a:r>
            <a:r>
              <a:rPr lang="fr-FR" altLang="fr-FR" sz="3200" dirty="0" smtClean="0">
                <a:solidFill>
                  <a:schemeClr val="tx1"/>
                </a:solidFill>
              </a:rPr>
              <a:t>œuvre effective du </a:t>
            </a:r>
            <a:r>
              <a:rPr lang="fr-FR" altLang="fr-FR" sz="3200" dirty="0">
                <a:solidFill>
                  <a:schemeClr val="tx1"/>
                </a:solidFill>
              </a:rPr>
              <a:t>Programme de développement durable </a:t>
            </a:r>
            <a:r>
              <a:rPr lang="fr-FR" altLang="fr-FR" sz="3200" dirty="0" smtClean="0">
                <a:solidFill>
                  <a:schemeClr val="tx1"/>
                </a:solidFill>
              </a:rPr>
              <a:t>à l’horizon </a:t>
            </a:r>
            <a:r>
              <a:rPr lang="fr-FR" altLang="fr-FR" sz="3200" dirty="0">
                <a:solidFill>
                  <a:schemeClr val="tx1"/>
                </a:solidFill>
              </a:rPr>
              <a:t>2030</a:t>
            </a:r>
            <a:r>
              <a:rPr lang="en-GB" altLang="fr-FR" sz="3200" dirty="0" smtClean="0">
                <a:solidFill>
                  <a:schemeClr val="tx1"/>
                </a:solidFill>
              </a:rPr>
              <a:t>’</a:t>
            </a:r>
            <a:endParaRPr lang="fr-FR" altLang="fr-F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9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664"/>
          </a:xfrm>
        </p:spPr>
        <p:txBody>
          <a:bodyPr/>
          <a:lstStyle/>
          <a:p>
            <a:r>
              <a:rPr lang="fr-FR" altLang="fr-FR" sz="4800" dirty="0" smtClean="0">
                <a:solidFill>
                  <a:srgbClr val="5CFA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Objectifs (1)</a:t>
            </a:r>
            <a:endParaRPr lang="fr-FR" sz="4800" dirty="0">
              <a:solidFill>
                <a:srgbClr val="5CFAF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2825" y="1439502"/>
            <a:ext cx="6553357" cy="3564053"/>
          </a:xfrm>
        </p:spPr>
        <p:txBody>
          <a:bodyPr/>
          <a:lstStyle/>
          <a:p>
            <a:pPr marL="0" lvl="0" indent="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  <a:buNone/>
              <a:defRPr/>
            </a:pPr>
            <a:r>
              <a:rPr lang="en-US" sz="3200" b="0" dirty="0" smtClean="0">
                <a:solidFill>
                  <a:prstClr val="black"/>
                </a:solidFill>
              </a:rPr>
              <a:t>Discussion </a:t>
            </a:r>
            <a:r>
              <a:rPr lang="fr-FR" sz="3200" b="0" dirty="0" smtClean="0">
                <a:solidFill>
                  <a:prstClr val="black"/>
                </a:solidFill>
              </a:rPr>
              <a:t>générale</a:t>
            </a:r>
            <a:r>
              <a:rPr lang="en-US" sz="3200" b="0" dirty="0" smtClean="0">
                <a:solidFill>
                  <a:prstClr val="black"/>
                </a:solidFill>
              </a:rPr>
              <a:t> sur les : </a:t>
            </a:r>
            <a:endParaRPr lang="en-US" sz="3200" b="0" dirty="0">
              <a:solidFill>
                <a:prstClr val="black"/>
              </a:solidFill>
            </a:endParaRPr>
          </a:p>
          <a:p>
            <a:pPr marL="890588" lvl="0" indent="-51435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  <a:buFont typeface="+mj-lt"/>
              <a:buAutoNum type="arabicPeriod"/>
              <a:defRPr/>
            </a:pPr>
            <a:r>
              <a:rPr lang="fr-FR" sz="3200" b="0" dirty="0" smtClean="0">
                <a:solidFill>
                  <a:prstClr val="black"/>
                </a:solidFill>
              </a:rPr>
              <a:t>nouvelles</a:t>
            </a:r>
            <a:r>
              <a:rPr lang="en-US" sz="3200" b="0" dirty="0" smtClean="0">
                <a:solidFill>
                  <a:prstClr val="black"/>
                </a:solidFill>
              </a:rPr>
              <a:t> </a:t>
            </a:r>
            <a:r>
              <a:rPr lang="en-US" sz="3200" b="0" dirty="0">
                <a:solidFill>
                  <a:prstClr val="black"/>
                </a:solidFill>
              </a:rPr>
              <a:t>perspectives </a:t>
            </a:r>
            <a:r>
              <a:rPr lang="en-US" sz="3200" b="0" dirty="0" smtClean="0">
                <a:solidFill>
                  <a:prstClr val="black"/>
                </a:solidFill>
              </a:rPr>
              <a:t>de la Convention de 2003 dans le cadre du 39 C/5</a:t>
            </a:r>
            <a:endParaRPr lang="en-US" sz="3200" b="0" dirty="0">
              <a:solidFill>
                <a:prstClr val="black"/>
              </a:solidFill>
            </a:endParaRPr>
          </a:p>
          <a:p>
            <a:pPr marL="890588" lvl="0" indent="-51435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  <a:buFont typeface="+mj-lt"/>
              <a:buAutoNum type="arabicPeriod"/>
              <a:defRPr/>
            </a:pPr>
            <a:r>
              <a:rPr lang="fr-FR" sz="3200" b="0" dirty="0" smtClean="0">
                <a:solidFill>
                  <a:prstClr val="black"/>
                </a:solidFill>
              </a:rPr>
              <a:t>Priorités </a:t>
            </a:r>
            <a:r>
              <a:rPr lang="fr-FR" sz="3200" b="0" dirty="0">
                <a:solidFill>
                  <a:prstClr val="black"/>
                </a:solidFill>
              </a:rPr>
              <a:t>de </a:t>
            </a:r>
            <a:r>
              <a:rPr lang="fr-FR" sz="3200" b="0" dirty="0" smtClean="0">
                <a:solidFill>
                  <a:prstClr val="black"/>
                </a:solidFill>
              </a:rPr>
              <a:t>financement</a:t>
            </a:r>
          </a:p>
          <a:p>
            <a:pPr marL="890588" lvl="0" indent="-51435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  <a:buFont typeface="+mj-lt"/>
              <a:buAutoNum type="arabicPeriod"/>
              <a:defRPr/>
            </a:pPr>
            <a:r>
              <a:rPr lang="fr-FR" sz="3200" b="0" dirty="0" smtClean="0">
                <a:solidFill>
                  <a:prstClr val="black"/>
                </a:solidFill>
              </a:rPr>
              <a:t>39 </a:t>
            </a:r>
            <a:r>
              <a:rPr lang="fr-FR" sz="3200" b="0" dirty="0">
                <a:solidFill>
                  <a:prstClr val="black"/>
                </a:solidFill>
              </a:rPr>
              <a:t>C/5 et ses indicateurs de </a:t>
            </a:r>
            <a:r>
              <a:rPr lang="fr-FR" sz="3200" b="0" dirty="0" smtClean="0">
                <a:solidFill>
                  <a:prstClr val="black"/>
                </a:solidFill>
              </a:rPr>
              <a:t>performance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520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15553"/>
          </a:xfrm>
        </p:spPr>
        <p:txBody>
          <a:bodyPr/>
          <a:lstStyle/>
          <a:p>
            <a:r>
              <a:rPr lang="en-US" altLang="fr-FR" sz="4000" dirty="0">
                <a:solidFill>
                  <a:srgbClr val="07DEDB"/>
                </a:solidFill>
              </a:rPr>
              <a:t>37 GC</a:t>
            </a:r>
            <a:r>
              <a:rPr lang="en-GB" altLang="fr-FR" sz="4000" dirty="0">
                <a:solidFill>
                  <a:srgbClr val="07DEDB"/>
                </a:solidFill>
              </a:rPr>
              <a:t>/</a:t>
            </a:r>
            <a:r>
              <a:rPr lang="fr-FR" altLang="fr-FR" sz="4000" dirty="0">
                <a:solidFill>
                  <a:srgbClr val="07DEDB"/>
                </a:solidFill>
              </a:rPr>
              <a:t>Ré</a:t>
            </a:r>
            <a:r>
              <a:rPr lang="en-GB" altLang="fr-FR" sz="4000" dirty="0">
                <a:solidFill>
                  <a:srgbClr val="07DEDB"/>
                </a:solidFill>
              </a:rPr>
              <a:t>solution 93</a:t>
            </a:r>
            <a:endParaRPr lang="fr-FR" sz="4000" dirty="0">
              <a:solidFill>
                <a:srgbClr val="07DED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0" y="1586917"/>
            <a:ext cx="6480175" cy="4672048"/>
          </a:xfrm>
        </p:spPr>
        <p:txBody>
          <a:bodyPr/>
          <a:lstStyle/>
          <a:p>
            <a:pPr marL="0" indent="0" eaLnBrk="0" hangingPunct="0">
              <a:spcBef>
                <a:spcPts val="1200"/>
              </a:spcBef>
              <a:spcAft>
                <a:spcPct val="0"/>
              </a:spcAft>
              <a:buNone/>
              <a:defRPr/>
            </a:pPr>
            <a:r>
              <a:rPr lang="fr-FR" altLang="fr-FR" b="0" dirty="0">
                <a:solidFill>
                  <a:schemeClr val="tx1"/>
                </a:solidFill>
              </a:rPr>
              <a:t>Stratégie</a:t>
            </a:r>
            <a:r>
              <a:rPr lang="en-US" altLang="fr-FR" b="0" dirty="0">
                <a:solidFill>
                  <a:schemeClr val="tx1"/>
                </a:solidFill>
              </a:rPr>
              <a:t> </a:t>
            </a:r>
            <a:r>
              <a:rPr lang="fr-FR" altLang="fr-FR" b="0" dirty="0">
                <a:solidFill>
                  <a:schemeClr val="tx1"/>
                </a:solidFill>
              </a:rPr>
              <a:t>globale intégrée</a:t>
            </a:r>
            <a:r>
              <a:rPr lang="en-US" altLang="fr-FR" b="0" dirty="0">
                <a:solidFill>
                  <a:schemeClr val="tx1"/>
                </a:solidFill>
              </a:rPr>
              <a:t>: </a:t>
            </a:r>
          </a:p>
          <a:p>
            <a:pPr eaLnBrk="0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fr-FR" b="0" dirty="0">
                <a:solidFill>
                  <a:schemeClr val="tx1"/>
                </a:solidFill>
              </a:rPr>
              <a:t>Renouveler l’accent sur les contributions des centres de catégorie 2 :</a:t>
            </a:r>
          </a:p>
          <a:p>
            <a:pPr marL="722313" lvl="0" indent="-452438" eaLnBrk="0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b="0" dirty="0" smtClean="0">
                <a:solidFill>
                  <a:schemeClr val="tx1"/>
                </a:solidFill>
              </a:rPr>
              <a:t>	objectifs stratégiques des 	programmes et priorités globales </a:t>
            </a:r>
            <a:br>
              <a:rPr lang="fr-FR" b="0" dirty="0" smtClean="0">
                <a:solidFill>
                  <a:schemeClr val="tx1"/>
                </a:solidFill>
              </a:rPr>
            </a:br>
            <a:r>
              <a:rPr lang="fr-FR" b="0" dirty="0" smtClean="0">
                <a:solidFill>
                  <a:schemeClr val="tx1"/>
                </a:solidFill>
              </a:rPr>
              <a:t>	(C/4)</a:t>
            </a:r>
          </a:p>
          <a:p>
            <a:pPr marL="722313" lvl="0" indent="-452438" eaLnBrk="0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b="0" dirty="0" smtClean="0">
                <a:solidFill>
                  <a:schemeClr val="tx1"/>
                </a:solidFill>
              </a:rPr>
              <a:t>	priorités et thèmes des 	programmes sectoriels ou 	intersectoriels (C/5)</a:t>
            </a:r>
            <a:endParaRPr lang="en-US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b="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9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2480679"/>
          </a:xfrm>
        </p:spPr>
        <p:txBody>
          <a:bodyPr/>
          <a:lstStyle/>
          <a:p>
            <a:pPr lvl="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altLang="fr-FR" b="0" dirty="0">
                <a:solidFill>
                  <a:prstClr val="black"/>
                </a:solidFill>
              </a:rPr>
              <a:t>Clarification </a:t>
            </a:r>
            <a:r>
              <a:rPr lang="en-US" altLang="fr-FR" b="0" dirty="0" smtClean="0">
                <a:solidFill>
                  <a:prstClr val="black"/>
                </a:solidFill>
              </a:rPr>
              <a:t>des </a:t>
            </a:r>
            <a:r>
              <a:rPr lang="fr-FR" altLang="fr-FR" b="0" dirty="0" smtClean="0">
                <a:solidFill>
                  <a:prstClr val="black"/>
                </a:solidFill>
              </a:rPr>
              <a:t>procédures </a:t>
            </a:r>
            <a:r>
              <a:rPr lang="en-US" altLang="fr-FR" b="0" dirty="0" smtClean="0">
                <a:solidFill>
                  <a:prstClr val="black"/>
                </a:solidFill>
              </a:rPr>
              <a:t>de </a:t>
            </a:r>
            <a:r>
              <a:rPr lang="fr-FR" altLang="fr-FR" b="0" dirty="0" smtClean="0">
                <a:solidFill>
                  <a:prstClr val="black"/>
                </a:solidFill>
              </a:rPr>
              <a:t>renouvellement</a:t>
            </a:r>
            <a:r>
              <a:rPr lang="en-US" altLang="fr-FR" b="0" dirty="0" smtClean="0">
                <a:solidFill>
                  <a:prstClr val="black"/>
                </a:solidFill>
              </a:rPr>
              <a:t> et du </a:t>
            </a:r>
            <a:r>
              <a:rPr lang="fr-FR" altLang="fr-FR" b="0" dirty="0" smtClean="0">
                <a:solidFill>
                  <a:prstClr val="black"/>
                </a:solidFill>
              </a:rPr>
              <a:t>calendrier </a:t>
            </a:r>
            <a:r>
              <a:rPr lang="fr-FR" altLang="fr-FR" b="0" dirty="0" smtClean="0">
                <a:solidFill>
                  <a:schemeClr val="tx1"/>
                </a:solidFill>
              </a:rPr>
              <a:t>avec une évaluation</a:t>
            </a:r>
            <a:r>
              <a:rPr lang="en-US" altLang="fr-FR" b="0" dirty="0" smtClean="0">
                <a:solidFill>
                  <a:schemeClr val="tx1"/>
                </a:solidFill>
              </a:rPr>
              <a:t> </a:t>
            </a:r>
            <a:r>
              <a:rPr lang="fr-FR" altLang="fr-FR" b="0" dirty="0" smtClean="0">
                <a:solidFill>
                  <a:schemeClr val="tx1"/>
                </a:solidFill>
              </a:rPr>
              <a:t>pré-renouvellement</a:t>
            </a:r>
            <a:r>
              <a:rPr lang="en-US" altLang="fr-FR" b="0" dirty="0" smtClean="0">
                <a:solidFill>
                  <a:schemeClr val="tx1"/>
                </a:solidFill>
              </a:rPr>
              <a:t> </a:t>
            </a:r>
          </a:p>
          <a:p>
            <a:pPr lvl="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</a:pPr>
            <a:r>
              <a:rPr lang="fr-FR" altLang="fr-FR" b="0" dirty="0" smtClean="0">
                <a:solidFill>
                  <a:prstClr val="black"/>
                </a:solidFill>
              </a:rPr>
              <a:t>Tous les coûts sont </a:t>
            </a:r>
            <a:r>
              <a:rPr lang="en-US" altLang="fr-FR" b="0" dirty="0" smtClean="0">
                <a:solidFill>
                  <a:prstClr val="black"/>
                </a:solidFill>
              </a:rPr>
              <a:t>à la charge des </a:t>
            </a:r>
            <a:r>
              <a:rPr lang="fr-FR" altLang="fr-FR" b="0" dirty="0" smtClean="0">
                <a:solidFill>
                  <a:prstClr val="black"/>
                </a:solidFill>
              </a:rPr>
              <a:t>centres</a:t>
            </a:r>
            <a:r>
              <a:rPr lang="en-US" altLang="fr-FR" b="0" dirty="0" smtClean="0">
                <a:solidFill>
                  <a:prstClr val="black"/>
                </a:solidFill>
              </a:rPr>
              <a:t> de </a:t>
            </a:r>
            <a:r>
              <a:rPr lang="fr-FR" altLang="fr-FR" b="0" dirty="0" smtClean="0">
                <a:solidFill>
                  <a:prstClr val="black"/>
                </a:solidFill>
              </a:rPr>
              <a:t>catégorie</a:t>
            </a:r>
            <a:r>
              <a:rPr lang="en-US" altLang="fr-FR" b="0" dirty="0" smtClean="0">
                <a:solidFill>
                  <a:prstClr val="black"/>
                </a:solidFill>
              </a:rPr>
              <a:t> 2 </a:t>
            </a:r>
            <a:r>
              <a:rPr lang="fr-FR" altLang="fr-FR" b="0" dirty="0" smtClean="0">
                <a:solidFill>
                  <a:prstClr val="black"/>
                </a:solidFill>
              </a:rPr>
              <a:t>et/ou</a:t>
            </a:r>
            <a:r>
              <a:rPr lang="en-US" altLang="fr-FR" b="0" dirty="0" smtClean="0">
                <a:solidFill>
                  <a:prstClr val="black"/>
                </a:solidFill>
              </a:rPr>
              <a:t> des pays </a:t>
            </a:r>
            <a:r>
              <a:rPr lang="fr-FR" altLang="fr-FR" b="0" dirty="0" smtClean="0">
                <a:solidFill>
                  <a:prstClr val="black"/>
                </a:solidFill>
              </a:rPr>
              <a:t>hôtes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2825" y="417513"/>
            <a:ext cx="64801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fr-FR" sz="4000" dirty="0">
                <a:solidFill>
                  <a:srgbClr val="07DEDB"/>
                </a:solidFill>
              </a:rPr>
              <a:t>37 GC</a:t>
            </a:r>
            <a:r>
              <a:rPr lang="en-GB" altLang="fr-FR" sz="4000" dirty="0">
                <a:solidFill>
                  <a:srgbClr val="07DEDB"/>
                </a:solidFill>
              </a:rPr>
              <a:t>/</a:t>
            </a:r>
            <a:r>
              <a:rPr lang="fr-FR" altLang="fr-FR" sz="4000" dirty="0">
                <a:solidFill>
                  <a:srgbClr val="07DEDB"/>
                </a:solidFill>
              </a:rPr>
              <a:t>Ré</a:t>
            </a:r>
            <a:r>
              <a:rPr lang="en-GB" altLang="fr-FR" sz="4000" dirty="0">
                <a:solidFill>
                  <a:srgbClr val="07DEDB"/>
                </a:solidFill>
              </a:rPr>
              <a:t>solution 93</a:t>
            </a:r>
            <a:endParaRPr lang="fr-FR" sz="4000" dirty="0">
              <a:solidFill>
                <a:srgbClr val="07DE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94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1495794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5400" dirty="0" smtClean="0"/>
              <a:t>Discussion générale sur différents thèmes</a:t>
            </a:r>
            <a:endParaRPr lang="fr-FR" altLang="fr-FR" sz="5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664"/>
          </a:xfrm>
        </p:spPr>
        <p:txBody>
          <a:bodyPr/>
          <a:lstStyle/>
          <a:p>
            <a:r>
              <a:rPr lang="fr-FR" altLang="fr-FR" sz="4800" dirty="0" smtClean="0">
                <a:solidFill>
                  <a:srgbClr val="5CFA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Débat général sur</a:t>
            </a:r>
            <a:r>
              <a:rPr lang="en-US" altLang="fr-FR" sz="4800" dirty="0" smtClean="0">
                <a:solidFill>
                  <a:srgbClr val="5CFA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altLang="fr-FR" sz="4800" dirty="0">
              <a:solidFill>
                <a:srgbClr val="5CFAF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2824" y="1349994"/>
            <a:ext cx="6480175" cy="4961358"/>
          </a:xfrm>
        </p:spPr>
        <p:txBody>
          <a:bodyPr/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fr-FR" altLang="fr-FR" b="0" dirty="0" smtClean="0">
                <a:solidFill>
                  <a:schemeClr val="tx1"/>
                </a:solidFill>
              </a:rPr>
              <a:t>Rôle </a:t>
            </a:r>
            <a:r>
              <a:rPr lang="fr-FR" altLang="fr-FR" b="0" dirty="0">
                <a:solidFill>
                  <a:schemeClr val="tx1"/>
                </a:solidFill>
              </a:rPr>
              <a:t>des centres de catégorie 2 dans la mise en œuvre de la Convention</a:t>
            </a:r>
            <a:r>
              <a:rPr lang="en-US" altLang="fr-FR" b="0" dirty="0" smtClean="0">
                <a:solidFill>
                  <a:schemeClr val="tx1"/>
                </a:solidFill>
              </a:rPr>
              <a:t> 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chemeClr val="tx1"/>
                </a:solidFill>
              </a:rPr>
              <a:t>Explorer les domaines potentiels de coopération du Secrétariat avec les Centres et les possibilités d’améliorer cette coopération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chemeClr val="tx1"/>
                </a:solidFill>
              </a:rPr>
              <a:t>Les </a:t>
            </a:r>
            <a:r>
              <a:rPr lang="fr-FR" b="0" dirty="0">
                <a:solidFill>
                  <a:schemeClr val="tx1"/>
                </a:solidFill>
              </a:rPr>
              <a:t>défis actuels rencontrés par les Centres dans la mise en œuvre quotidienne de la </a:t>
            </a:r>
            <a:r>
              <a:rPr lang="fr-FR" b="0" dirty="0" smtClean="0">
                <a:solidFill>
                  <a:schemeClr val="tx1"/>
                </a:solidFill>
              </a:rPr>
              <a:t>Convention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chemeClr val="tx1"/>
                </a:solidFill>
              </a:rPr>
              <a:t>Renouvellement </a:t>
            </a:r>
            <a:r>
              <a:rPr lang="fr-FR" b="0" dirty="0">
                <a:solidFill>
                  <a:schemeClr val="tx1"/>
                </a:solidFill>
              </a:rPr>
              <a:t>des accords entre les pays hôtes et l’UNESCO</a:t>
            </a:r>
            <a:endParaRPr lang="en-US" altLang="fr-FR" b="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90581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747897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5400" dirty="0" smtClean="0"/>
              <a:t>Questions diverses</a:t>
            </a:r>
            <a:endParaRPr lang="fr-FR" altLang="fr-FR" sz="5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77108"/>
          </a:xfrm>
        </p:spPr>
        <p:txBody>
          <a:bodyPr/>
          <a:lstStyle/>
          <a:p>
            <a:r>
              <a:rPr lang="fr-FR" altLang="fr-FR" sz="4400" dirty="0" smtClean="0">
                <a:solidFill>
                  <a:srgbClr val="5CFA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Réunions annuelles des C2C</a:t>
            </a:r>
          </a:p>
        </p:txBody>
      </p:sp>
      <p:sp>
        <p:nvSpPr>
          <p:cNvPr id="66563" name="Espace réservé du contenu 2"/>
          <p:cNvSpPr>
            <a:spLocks noGrp="1"/>
          </p:cNvSpPr>
          <p:nvPr>
            <p:ph idx="1"/>
          </p:nvPr>
        </p:nvSpPr>
        <p:spPr>
          <a:xfrm>
            <a:off x="2282824" y="1832390"/>
            <a:ext cx="6480175" cy="4570482"/>
          </a:xfrm>
        </p:spPr>
        <p:txBody>
          <a:bodyPr/>
          <a:lstStyle/>
          <a:p>
            <a:pPr lvl="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altLang="fr-FR" dirty="0">
                <a:solidFill>
                  <a:prstClr val="black"/>
                </a:solidFill>
              </a:rPr>
              <a:t>1</a:t>
            </a:r>
            <a:r>
              <a:rPr lang="en-US" altLang="fr-FR" baseline="30000" dirty="0">
                <a:solidFill>
                  <a:prstClr val="black"/>
                </a:solidFill>
              </a:rPr>
              <a:t>ère</a:t>
            </a:r>
            <a:r>
              <a:rPr lang="en-US" altLang="fr-FR" dirty="0">
                <a:solidFill>
                  <a:prstClr val="black"/>
                </a:solidFill>
              </a:rPr>
              <a:t> à </a:t>
            </a:r>
            <a:r>
              <a:rPr lang="fr-FR" altLang="fr-FR" dirty="0">
                <a:solidFill>
                  <a:prstClr val="black"/>
                </a:solidFill>
              </a:rPr>
              <a:t>Sozopol</a:t>
            </a:r>
            <a:r>
              <a:rPr lang="en-US" altLang="fr-FR" dirty="0">
                <a:solidFill>
                  <a:prstClr val="black"/>
                </a:solidFill>
              </a:rPr>
              <a:t>, </a:t>
            </a:r>
            <a:r>
              <a:rPr lang="fr-FR" altLang="fr-FR" dirty="0" smtClean="0">
                <a:solidFill>
                  <a:prstClr val="black"/>
                </a:solidFill>
              </a:rPr>
              <a:t>Bulgarie</a:t>
            </a:r>
            <a:r>
              <a:rPr lang="en-US" altLang="fr-FR" dirty="0" smtClean="0">
                <a:solidFill>
                  <a:prstClr val="black"/>
                </a:solidFill>
              </a:rPr>
              <a:t>, </a:t>
            </a:r>
            <a:r>
              <a:rPr lang="fr-FR" altLang="fr-FR" dirty="0">
                <a:solidFill>
                  <a:prstClr val="black"/>
                </a:solidFill>
              </a:rPr>
              <a:t>juillet</a:t>
            </a:r>
            <a:r>
              <a:rPr lang="en-US" altLang="fr-FR" dirty="0">
                <a:solidFill>
                  <a:prstClr val="black"/>
                </a:solidFill>
              </a:rPr>
              <a:t> 2013</a:t>
            </a:r>
          </a:p>
          <a:p>
            <a:pPr lvl="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altLang="fr-FR" dirty="0">
                <a:solidFill>
                  <a:prstClr val="black"/>
                </a:solidFill>
              </a:rPr>
              <a:t>2</a:t>
            </a:r>
            <a:r>
              <a:rPr lang="en-US" altLang="fr-FR" baseline="30000" dirty="0">
                <a:solidFill>
                  <a:prstClr val="black"/>
                </a:solidFill>
              </a:rPr>
              <a:t>ème</a:t>
            </a:r>
            <a:r>
              <a:rPr lang="en-US" altLang="fr-FR" dirty="0">
                <a:solidFill>
                  <a:prstClr val="black"/>
                </a:solidFill>
              </a:rPr>
              <a:t> à Paris, </a:t>
            </a:r>
            <a:r>
              <a:rPr lang="fr-FR" altLang="fr-FR" dirty="0">
                <a:solidFill>
                  <a:prstClr val="black"/>
                </a:solidFill>
              </a:rPr>
              <a:t>Siège</a:t>
            </a:r>
            <a:r>
              <a:rPr lang="en-US" altLang="fr-FR" dirty="0">
                <a:solidFill>
                  <a:prstClr val="black"/>
                </a:solidFill>
              </a:rPr>
              <a:t> de </a:t>
            </a:r>
            <a:r>
              <a:rPr lang="fr-FR" altLang="fr-FR" dirty="0">
                <a:solidFill>
                  <a:prstClr val="black"/>
                </a:solidFill>
              </a:rPr>
              <a:t>l’UNESCO</a:t>
            </a:r>
            <a:r>
              <a:rPr lang="en-US" altLang="fr-FR" dirty="0">
                <a:solidFill>
                  <a:prstClr val="black"/>
                </a:solidFill>
              </a:rPr>
              <a:t>, </a:t>
            </a:r>
            <a:r>
              <a:rPr lang="fr-FR" altLang="fr-FR" dirty="0">
                <a:solidFill>
                  <a:prstClr val="black"/>
                </a:solidFill>
              </a:rPr>
              <a:t>juin</a:t>
            </a:r>
            <a:r>
              <a:rPr lang="en-US" altLang="fr-FR" dirty="0">
                <a:solidFill>
                  <a:prstClr val="black"/>
                </a:solidFill>
              </a:rPr>
              <a:t> 2014</a:t>
            </a:r>
          </a:p>
          <a:p>
            <a:pPr lvl="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altLang="fr-FR" dirty="0">
                <a:solidFill>
                  <a:prstClr val="black"/>
                </a:solidFill>
              </a:rPr>
              <a:t>3</a:t>
            </a:r>
            <a:r>
              <a:rPr lang="en-US" altLang="fr-FR" baseline="30000" dirty="0">
                <a:solidFill>
                  <a:prstClr val="black"/>
                </a:solidFill>
              </a:rPr>
              <a:t>ème</a:t>
            </a:r>
            <a:r>
              <a:rPr lang="en-US" altLang="fr-FR" dirty="0">
                <a:solidFill>
                  <a:prstClr val="black"/>
                </a:solidFill>
              </a:rPr>
              <a:t> à </a:t>
            </a:r>
            <a:r>
              <a:rPr lang="fr-FR" dirty="0">
                <a:solidFill>
                  <a:prstClr val="black"/>
                </a:solidFill>
              </a:rPr>
              <a:t>Guiyang</a:t>
            </a:r>
            <a:r>
              <a:rPr lang="en-US" altLang="fr-FR" dirty="0">
                <a:solidFill>
                  <a:prstClr val="black"/>
                </a:solidFill>
              </a:rPr>
              <a:t>, Chine, </a:t>
            </a:r>
            <a:r>
              <a:rPr lang="fr-FR" altLang="fr-FR" dirty="0">
                <a:solidFill>
                  <a:prstClr val="black"/>
                </a:solidFill>
              </a:rPr>
              <a:t>juillet</a:t>
            </a:r>
            <a:r>
              <a:rPr lang="en-US" altLang="fr-FR" dirty="0">
                <a:solidFill>
                  <a:prstClr val="black"/>
                </a:solidFill>
              </a:rPr>
              <a:t> 2015</a:t>
            </a:r>
          </a:p>
          <a:p>
            <a:pPr lvl="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altLang="fr-FR" dirty="0">
                <a:solidFill>
                  <a:prstClr val="black"/>
                </a:solidFill>
              </a:rPr>
              <a:t>4</a:t>
            </a:r>
            <a:r>
              <a:rPr lang="en-US" altLang="fr-FR" baseline="30000" dirty="0">
                <a:solidFill>
                  <a:prstClr val="black"/>
                </a:solidFill>
              </a:rPr>
              <a:t>ème</a:t>
            </a:r>
            <a:r>
              <a:rPr lang="en-US" altLang="fr-FR" dirty="0">
                <a:solidFill>
                  <a:prstClr val="black"/>
                </a:solidFill>
              </a:rPr>
              <a:t> à Paris, </a:t>
            </a:r>
            <a:r>
              <a:rPr lang="fr-FR" altLang="fr-FR" dirty="0">
                <a:solidFill>
                  <a:prstClr val="black"/>
                </a:solidFill>
              </a:rPr>
              <a:t>Siège</a:t>
            </a:r>
            <a:r>
              <a:rPr lang="en-US" altLang="fr-FR" dirty="0">
                <a:solidFill>
                  <a:prstClr val="black"/>
                </a:solidFill>
              </a:rPr>
              <a:t> de </a:t>
            </a:r>
            <a:r>
              <a:rPr lang="fr-FR" altLang="fr-FR" dirty="0">
                <a:solidFill>
                  <a:prstClr val="black"/>
                </a:solidFill>
              </a:rPr>
              <a:t>l’UNESCO</a:t>
            </a:r>
            <a:r>
              <a:rPr lang="en-US" altLang="fr-FR" dirty="0">
                <a:solidFill>
                  <a:prstClr val="black"/>
                </a:solidFill>
              </a:rPr>
              <a:t>, </a:t>
            </a:r>
            <a:r>
              <a:rPr lang="fr-FR" altLang="fr-FR" dirty="0">
                <a:solidFill>
                  <a:prstClr val="black"/>
                </a:solidFill>
              </a:rPr>
              <a:t>juin </a:t>
            </a:r>
            <a:r>
              <a:rPr lang="en-US" altLang="fr-FR" dirty="0">
                <a:solidFill>
                  <a:prstClr val="black"/>
                </a:solidFill>
              </a:rPr>
              <a:t> 2016</a:t>
            </a:r>
          </a:p>
          <a:p>
            <a:pPr lvl="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altLang="fr-FR" dirty="0">
                <a:solidFill>
                  <a:prstClr val="black"/>
                </a:solidFill>
              </a:rPr>
              <a:t>5</a:t>
            </a:r>
            <a:r>
              <a:rPr lang="en-US" altLang="fr-FR" baseline="30000" dirty="0">
                <a:solidFill>
                  <a:prstClr val="black"/>
                </a:solidFill>
              </a:rPr>
              <a:t>ème</a:t>
            </a:r>
            <a:r>
              <a:rPr lang="en-US" altLang="fr-FR" dirty="0">
                <a:solidFill>
                  <a:prstClr val="black"/>
                </a:solidFill>
              </a:rPr>
              <a:t> </a:t>
            </a:r>
            <a:r>
              <a:rPr lang="en-US" altLang="fr-FR" dirty="0" smtClean="0">
                <a:solidFill>
                  <a:prstClr val="black"/>
                </a:solidFill>
              </a:rPr>
              <a:t>à </a:t>
            </a:r>
            <a:r>
              <a:rPr lang="en-US" altLang="fr-FR" dirty="0" smtClean="0">
                <a:solidFill>
                  <a:schemeClr val="tx1"/>
                </a:solidFill>
              </a:rPr>
              <a:t>Shiraz, Iran, </a:t>
            </a:r>
            <a:r>
              <a:rPr lang="en-US" altLang="fr-FR" dirty="0" err="1" smtClean="0">
                <a:solidFill>
                  <a:schemeClr val="tx1"/>
                </a:solidFill>
              </a:rPr>
              <a:t>septembre</a:t>
            </a:r>
            <a:r>
              <a:rPr lang="en-US" altLang="fr-FR" dirty="0" smtClean="0">
                <a:solidFill>
                  <a:schemeClr val="tx1"/>
                </a:solidFill>
              </a:rPr>
              <a:t> 2017</a:t>
            </a:r>
          </a:p>
          <a:p>
            <a:r>
              <a:rPr lang="en-US" altLang="fr-FR" dirty="0" smtClean="0">
                <a:solidFill>
                  <a:schemeClr val="tx1"/>
                </a:solidFill>
              </a:rPr>
              <a:t>6</a:t>
            </a:r>
            <a:r>
              <a:rPr lang="en-US" altLang="fr-FR" baseline="30000" dirty="0" smtClean="0">
                <a:solidFill>
                  <a:schemeClr val="tx1"/>
                </a:solidFill>
              </a:rPr>
              <a:t>ème</a:t>
            </a:r>
            <a:r>
              <a:rPr lang="en-US" altLang="fr-FR" dirty="0" smtClean="0">
                <a:solidFill>
                  <a:schemeClr val="tx1"/>
                </a:solidFill>
              </a:rPr>
              <a:t> </a:t>
            </a:r>
            <a:r>
              <a:rPr lang="en-US" altLang="fr-FR" dirty="0">
                <a:solidFill>
                  <a:prstClr val="black"/>
                </a:solidFill>
              </a:rPr>
              <a:t>à Paris, </a:t>
            </a:r>
            <a:r>
              <a:rPr lang="fr-FR" altLang="fr-FR" dirty="0">
                <a:solidFill>
                  <a:prstClr val="black"/>
                </a:solidFill>
              </a:rPr>
              <a:t>Siège</a:t>
            </a:r>
            <a:r>
              <a:rPr lang="en-US" altLang="fr-FR" dirty="0">
                <a:solidFill>
                  <a:prstClr val="black"/>
                </a:solidFill>
              </a:rPr>
              <a:t> de </a:t>
            </a:r>
            <a:r>
              <a:rPr lang="fr-FR" altLang="fr-FR" dirty="0">
                <a:solidFill>
                  <a:prstClr val="black"/>
                </a:solidFill>
              </a:rPr>
              <a:t>l’UNESCO</a:t>
            </a:r>
            <a:r>
              <a:rPr lang="en-US" altLang="fr-FR" dirty="0">
                <a:solidFill>
                  <a:prstClr val="black"/>
                </a:solidFill>
              </a:rPr>
              <a:t>, </a:t>
            </a:r>
            <a:r>
              <a:rPr lang="fr-FR" altLang="fr-FR" dirty="0">
                <a:solidFill>
                  <a:prstClr val="black"/>
                </a:solidFill>
              </a:rPr>
              <a:t>juin </a:t>
            </a:r>
            <a:r>
              <a:rPr lang="en-US" altLang="fr-FR" dirty="0">
                <a:solidFill>
                  <a:prstClr val="black"/>
                </a:solidFill>
              </a:rPr>
              <a:t> </a:t>
            </a:r>
            <a:r>
              <a:rPr lang="en-US" altLang="fr-FR" dirty="0" smtClean="0">
                <a:solidFill>
                  <a:prstClr val="black"/>
                </a:solidFill>
              </a:rPr>
              <a:t>2018</a:t>
            </a:r>
            <a:endParaRPr lang="en-US" altLang="fr-FR" dirty="0">
              <a:solidFill>
                <a:prstClr val="black"/>
              </a:solidFill>
            </a:endParaRPr>
          </a:p>
          <a:p>
            <a:r>
              <a:rPr lang="en-GB" altLang="fr-FR" dirty="0" smtClean="0">
                <a:solidFill>
                  <a:srgbClr val="FF0000"/>
                </a:solidFill>
              </a:rPr>
              <a:t>7</a:t>
            </a:r>
            <a:r>
              <a:rPr lang="en-GB" altLang="fr-FR" baseline="30000" dirty="0" smtClean="0">
                <a:solidFill>
                  <a:srgbClr val="FF0000"/>
                </a:solidFill>
              </a:rPr>
              <a:t>ème</a:t>
            </a:r>
            <a:r>
              <a:rPr lang="en-GB" altLang="fr-FR" dirty="0" smtClean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2081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664"/>
          </a:xfrm>
        </p:spPr>
        <p:txBody>
          <a:bodyPr/>
          <a:lstStyle/>
          <a:p>
            <a:r>
              <a:rPr lang="fr-FR" altLang="fr-FR" sz="4800" dirty="0" smtClean="0">
                <a:solidFill>
                  <a:srgbClr val="5CFA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Objectifs (2)</a:t>
            </a:r>
            <a:endParaRPr lang="fr-FR" sz="4800" dirty="0">
              <a:solidFill>
                <a:srgbClr val="5CFAF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2825" y="1439502"/>
            <a:ext cx="6553357" cy="4450449"/>
          </a:xfrm>
        </p:spPr>
        <p:txBody>
          <a:bodyPr/>
          <a:lstStyle/>
          <a:p>
            <a:pPr marL="0" lvl="0" indent="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  <a:buNone/>
              <a:defRPr/>
            </a:pPr>
            <a:r>
              <a:rPr lang="en-US" sz="3200" b="0" dirty="0" smtClean="0">
                <a:solidFill>
                  <a:prstClr val="black"/>
                </a:solidFill>
              </a:rPr>
              <a:t>Discussion </a:t>
            </a:r>
            <a:r>
              <a:rPr lang="fr-FR" sz="3200" b="0" dirty="0" smtClean="0">
                <a:solidFill>
                  <a:prstClr val="black"/>
                </a:solidFill>
              </a:rPr>
              <a:t>générale</a:t>
            </a:r>
            <a:r>
              <a:rPr lang="en-US" sz="3200" b="0" dirty="0" smtClean="0">
                <a:solidFill>
                  <a:prstClr val="black"/>
                </a:solidFill>
              </a:rPr>
              <a:t> sur les : </a:t>
            </a:r>
            <a:endParaRPr lang="en-US" sz="3200" b="0" dirty="0">
              <a:solidFill>
                <a:prstClr val="black"/>
              </a:solidFill>
            </a:endParaRPr>
          </a:p>
          <a:p>
            <a:pPr marL="890588" indent="-51435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  <a:buFont typeface="+mj-lt"/>
              <a:buAutoNum type="arabicPeriod"/>
              <a:defRPr/>
            </a:pPr>
            <a:r>
              <a:rPr lang="en-US" sz="3200" b="0" dirty="0">
                <a:solidFill>
                  <a:prstClr val="black"/>
                </a:solidFill>
              </a:rPr>
              <a:t>synergies et </a:t>
            </a:r>
            <a:r>
              <a:rPr lang="fr-FR" sz="3200" b="0" dirty="0">
                <a:solidFill>
                  <a:prstClr val="black"/>
                </a:solidFill>
              </a:rPr>
              <a:t>coopération</a:t>
            </a:r>
            <a:r>
              <a:rPr lang="en-US" sz="3200" b="0" dirty="0">
                <a:solidFill>
                  <a:prstClr val="black"/>
                </a:solidFill>
              </a:rPr>
              <a:t> entre les </a:t>
            </a:r>
            <a:r>
              <a:rPr lang="fr-FR" sz="3200" b="0" dirty="0">
                <a:solidFill>
                  <a:prstClr val="black"/>
                </a:solidFill>
              </a:rPr>
              <a:t>centres</a:t>
            </a:r>
            <a:r>
              <a:rPr lang="en-US" sz="3200" b="0" dirty="0">
                <a:solidFill>
                  <a:prstClr val="black"/>
                </a:solidFill>
              </a:rPr>
              <a:t> et le </a:t>
            </a:r>
            <a:r>
              <a:rPr lang="fr-FR" sz="3200" b="0" dirty="0">
                <a:solidFill>
                  <a:prstClr val="black"/>
                </a:solidFill>
              </a:rPr>
              <a:t>Secrétariat</a:t>
            </a:r>
            <a:r>
              <a:rPr lang="en-US" sz="3200" b="0" dirty="0">
                <a:solidFill>
                  <a:prstClr val="black"/>
                </a:solidFill>
              </a:rPr>
              <a:t> de </a:t>
            </a:r>
            <a:r>
              <a:rPr lang="fr-FR" sz="3200" b="0" dirty="0">
                <a:solidFill>
                  <a:prstClr val="black"/>
                </a:solidFill>
              </a:rPr>
              <a:t>l’UNESCO</a:t>
            </a:r>
          </a:p>
          <a:p>
            <a:pPr marL="890588" lvl="0" indent="-51435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  <a:buFont typeface="+mj-lt"/>
              <a:buAutoNum type="arabicPeriod"/>
              <a:defRPr/>
            </a:pPr>
            <a:r>
              <a:rPr lang="fr-FR" sz="3200" b="0" dirty="0">
                <a:solidFill>
                  <a:prstClr val="black"/>
                </a:solidFill>
              </a:rPr>
              <a:t>défis actuels rencontrés par les Centres dans la mise en œuvre quotidienne de la Convention</a:t>
            </a:r>
          </a:p>
          <a:p>
            <a:pPr marL="890588" lvl="0" indent="-514350" eaLnBrk="0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  <a:buFont typeface="+mj-lt"/>
              <a:buAutoNum type="arabicPeriod"/>
              <a:defRPr/>
            </a:pPr>
            <a:r>
              <a:rPr lang="fr-FR" sz="3200" b="0" dirty="0" smtClean="0">
                <a:solidFill>
                  <a:prstClr val="black"/>
                </a:solidFill>
              </a:rPr>
              <a:t>Renouvellement des centres – mise à jour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34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76313" y="2241550"/>
            <a:ext cx="7786687" cy="2243691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5400" dirty="0" smtClean="0"/>
              <a:t>Développements </a:t>
            </a:r>
            <a:r>
              <a:rPr lang="fr-FR" altLang="fr-FR" sz="5400" dirty="0"/>
              <a:t>récents dans la vie de la Convention de </a:t>
            </a:r>
            <a:r>
              <a:rPr lang="fr-FR" altLang="fr-FR" sz="5400" dirty="0" smtClean="0"/>
              <a:t>2003</a:t>
            </a:r>
            <a:endParaRPr lang="en-US" altLang="fr-FR" sz="5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 txBox="1">
            <a:spLocks/>
          </p:cNvSpPr>
          <p:nvPr/>
        </p:nvSpPr>
        <p:spPr bwMode="auto">
          <a:xfrm>
            <a:off x="2286000" y="365125"/>
            <a:ext cx="6477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4800" dirty="0" smtClean="0">
                <a:solidFill>
                  <a:srgbClr val="5CFAF8"/>
                </a:solidFill>
                <a:latin typeface="Calibri" panose="020F0502020204030204" pitchFamily="34" charset="0"/>
              </a:rPr>
              <a:t>Vers une ratification universelle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ja-JP" sz="3200" dirty="0">
              <a:solidFill>
                <a:schemeClr val="tx1"/>
              </a:solidFill>
            </a:endParaRPr>
          </a:p>
        </p:txBody>
      </p:sp>
      <p:sp>
        <p:nvSpPr>
          <p:cNvPr id="8196" name="Espace réservé du texte 2"/>
          <p:cNvSpPr txBox="1">
            <a:spLocks/>
          </p:cNvSpPr>
          <p:nvPr/>
        </p:nvSpPr>
        <p:spPr bwMode="auto">
          <a:xfrm>
            <a:off x="2189163" y="2173288"/>
            <a:ext cx="6480175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9pPr>
          </a:lstStyle>
          <a:p>
            <a:pPr marL="361950" indent="-361950" eaLnBrk="1" hangingPunct="1">
              <a:lnSpc>
                <a:spcPct val="100000"/>
              </a:lnSpc>
              <a:spcBef>
                <a:spcPts val="1800"/>
              </a:spcBef>
              <a:buClrTx/>
              <a:defRPr/>
            </a:pP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178 États Parties </a:t>
            </a:r>
            <a:r>
              <a:rPr lang="fr-FR" alt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(juin 2018)</a:t>
            </a:r>
          </a:p>
          <a:p>
            <a:pPr marL="361950" indent="-361950" eaLnBrk="1" hangingPunct="1">
              <a:lnSpc>
                <a:spcPct val="100000"/>
              </a:lnSpc>
              <a:spcBef>
                <a:spcPts val="1800"/>
              </a:spcBef>
              <a:buClrTx/>
              <a:defRPr/>
            </a:pP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4 nouvelles ratifications depuis la dernière réunion des C2C:</a:t>
            </a:r>
          </a:p>
          <a:p>
            <a:pPr marL="808038" indent="-357188"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fr-FR" alt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Kiribati</a:t>
            </a:r>
          </a:p>
          <a:p>
            <a:pPr marL="808038" indent="-357188"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fr-FR" alt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Singapour</a:t>
            </a:r>
          </a:p>
          <a:p>
            <a:pPr marL="808038" indent="-357188"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fr-FR" alt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Îles Salomon * </a:t>
            </a:r>
          </a:p>
          <a:p>
            <a:pPr marL="808038" indent="-357188"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fr-FR" alt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Suriname</a:t>
            </a:r>
          </a:p>
        </p:txBody>
      </p:sp>
    </p:spTree>
    <p:extLst>
      <p:ext uri="{BB962C8B-B14F-4D97-AF65-F5344CB8AC3E}">
        <p14:creationId xmlns:p14="http://schemas.microsoft.com/office/powerpoint/2010/main" val="5046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 txBox="1">
            <a:spLocks/>
          </p:cNvSpPr>
          <p:nvPr/>
        </p:nvSpPr>
        <p:spPr bwMode="auto">
          <a:xfrm>
            <a:off x="2286000" y="365125"/>
            <a:ext cx="64770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4800" dirty="0">
                <a:solidFill>
                  <a:srgbClr val="5CFAF8"/>
                </a:solidFill>
                <a:latin typeface="Calibri" panose="020F0502020204030204" pitchFamily="34" charset="0"/>
              </a:rPr>
              <a:t>Vers une ratification universelle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ja-JP" sz="3200" dirty="0">
              <a:solidFill>
                <a:schemeClr val="tx1"/>
              </a:solidFill>
            </a:endParaRPr>
          </a:p>
        </p:txBody>
      </p:sp>
      <p:sp>
        <p:nvSpPr>
          <p:cNvPr id="24579" name="Espace réservé du texte 2"/>
          <p:cNvSpPr txBox="1">
            <a:spLocks/>
          </p:cNvSpPr>
          <p:nvPr/>
        </p:nvSpPr>
        <p:spPr bwMode="auto">
          <a:xfrm>
            <a:off x="2189163" y="1978025"/>
            <a:ext cx="648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800"/>
              </a:spcBef>
              <a:buClrTx/>
            </a:pPr>
            <a:r>
              <a:rPr lang="fr-FR" altLang="fr-FR" sz="2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Seulement </a:t>
            </a:r>
            <a:r>
              <a:rPr lang="fr-FR" alt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17 États non parties</a:t>
            </a:r>
            <a:endParaRPr lang="fr-FR" alt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9350"/>
              </p:ext>
            </p:extLst>
          </p:nvPr>
        </p:nvGraphicFramePr>
        <p:xfrm>
          <a:off x="2189163" y="2511425"/>
          <a:ext cx="6096000" cy="340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GE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États non parties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Canada, Israël, San-Marin, Royaume-Uni et Etats-Unis d’Amérique</a:t>
                      </a:r>
                      <a:r>
                        <a:rPr lang="fr-FR" altLang="fr-FR" sz="1800" b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[5]</a:t>
                      </a:r>
                      <a:endParaRPr lang="fr-FR" altLang="fr-FR" sz="18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II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Fédération de Russie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III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IV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Australie, Maldives, Nouvelle Zélande </a:t>
                      </a:r>
                      <a:r>
                        <a:rPr lang="fr-FR" altLang="fr-FR" sz="1800" b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et </a:t>
                      </a:r>
                      <a:r>
                        <a:rPr lang="fr-FR" altLang="fr-FR" sz="1800" b="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Nioué</a:t>
                      </a:r>
                      <a:r>
                        <a:rPr lang="fr-FR" altLang="fr-FR" sz="18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[4]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Va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Angola, Liberia, Sierra Leone, Somalie et Afrique</a:t>
                      </a:r>
                      <a:r>
                        <a:rPr lang="fr-FR" altLang="fr-FR" sz="1800" b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du Sud [5]</a:t>
                      </a:r>
                      <a:endParaRPr lang="fr-FR" altLang="fr-FR" sz="18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Vb</a:t>
                      </a:r>
                      <a:endParaRPr lang="fr-FR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Libye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5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677862"/>
          </a:xfrm>
        </p:spPr>
        <p:txBody>
          <a:bodyPr/>
          <a:lstStyle/>
          <a:p>
            <a:pPr>
              <a:defRPr/>
            </a:pPr>
            <a:r>
              <a:rPr lang="en-GB" altLang="fr-FR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Arial" charset="0"/>
                <a:cs typeface="Arial" charset="0"/>
              </a:rPr>
              <a:t>12.COM </a:t>
            </a:r>
            <a:r>
              <a:rPr lang="en-GB" altLang="fr-FR" sz="4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Arial" charset="0"/>
                <a:cs typeface="Arial" charset="0"/>
              </a:rPr>
              <a:t>Jeju</a:t>
            </a:r>
            <a:r>
              <a:rPr lang="en-GB" altLang="fr-FR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Arial" charset="0"/>
                <a:cs typeface="Arial" charset="0"/>
              </a:rPr>
              <a:t> 2017</a:t>
            </a:r>
            <a:endParaRPr lang="en-GB" altLang="fr-FR" sz="4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2282825" y="1643063"/>
            <a:ext cx="5972175" cy="56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Rapports </a:t>
            </a:r>
            <a:r>
              <a:rPr lang="en-US" altLang="fr-FR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périodiques</a:t>
            </a:r>
            <a:endParaRPr lang="en-US" altLang="fr-FR" sz="3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Inscriptions et </a:t>
            </a:r>
            <a:r>
              <a:rPr lang="en-US" altLang="fr-FR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gouvernance</a:t>
            </a:r>
            <a:r>
              <a:rPr lang="en-US" altLang="fr-FR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Transfer and </a:t>
            </a:r>
            <a:r>
              <a:rPr lang="en-US" altLang="fr-FR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retrait</a:t>
            </a:r>
            <a:endParaRPr lang="en-US" altLang="fr-FR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Patrimoine </a:t>
            </a:r>
            <a:r>
              <a:rPr lang="fr-FR" altLang="fr-FR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culturel immatériel dans les situations d’urgence </a:t>
            </a:r>
            <a:endParaRPr lang="en-GB" altLang="fr-FR" sz="3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altLang="fr-F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altLang="fr-F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altLang="fr-F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altLang="fr-F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738187"/>
          </a:xfrm>
        </p:spPr>
        <p:txBody>
          <a:bodyPr/>
          <a:lstStyle/>
          <a:p>
            <a:pPr>
              <a:defRPr/>
            </a:pPr>
            <a:r>
              <a:rPr lang="en-GB" altLang="fr-FR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Arial" charset="0"/>
                <a:cs typeface="Arial" charset="0"/>
              </a:rPr>
              <a:t>7</a:t>
            </a:r>
            <a:r>
              <a:rPr lang="en-GB" altLang="fr-FR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Arial" charset="0"/>
                <a:cs typeface="Arial" charset="0"/>
              </a:rPr>
              <a:t>.GA Paris 2018</a:t>
            </a:r>
            <a:endParaRPr lang="en-GB" altLang="fr-FR" sz="48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2282825" y="1538288"/>
            <a:ext cx="5972175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265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265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5600" lvl="1" indent="-355600" defTabSz="534988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3200" dirty="0" smtClean="0">
                <a:latin typeface="Calibri" panose="020F0502020204030204" pitchFamily="34" charset="0"/>
              </a:rPr>
              <a:t>Election de 12 nouveaux membres du Comité</a:t>
            </a:r>
          </a:p>
          <a:p>
            <a:pPr marL="355600" indent="-355600" defTabSz="534988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3200" dirty="0" smtClean="0">
                <a:latin typeface="Calibri" panose="020F0502020204030204" pitchFamily="34" charset="0"/>
              </a:rPr>
              <a:t>Révision </a:t>
            </a:r>
            <a:r>
              <a:rPr lang="fr-FR" altLang="fr-FR" sz="3200" dirty="0">
                <a:latin typeface="Calibri" panose="020F0502020204030204" pitchFamily="34" charset="0"/>
              </a:rPr>
              <a:t>des Directives </a:t>
            </a:r>
            <a:r>
              <a:rPr lang="fr-FR" altLang="fr-FR" sz="3200" dirty="0" smtClean="0">
                <a:latin typeface="Calibri" panose="020F0502020204030204" pitchFamily="34" charset="0"/>
              </a:rPr>
              <a:t>Opérationnelles sur les rapport périodiques</a:t>
            </a:r>
          </a:p>
          <a:p>
            <a:pPr marL="355600" indent="-355600" defTabSz="534988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3200" dirty="0" smtClean="0">
                <a:latin typeface="Calibri" panose="020F0502020204030204" pitchFamily="34" charset="0"/>
              </a:rPr>
              <a:t>Cadre global des résultats</a:t>
            </a:r>
          </a:p>
          <a:p>
            <a:pPr marL="355600" indent="-355600" defTabSz="534988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3200" dirty="0" smtClean="0">
                <a:latin typeface="Calibri" panose="020F0502020204030204" pitchFamily="34" charset="0"/>
              </a:rPr>
              <a:t>Accréditation des ONS </a:t>
            </a:r>
          </a:p>
        </p:txBody>
      </p:sp>
    </p:spTree>
    <p:extLst>
      <p:ext uri="{BB962C8B-B14F-4D97-AF65-F5344CB8AC3E}">
        <p14:creationId xmlns:p14="http://schemas.microsoft.com/office/powerpoint/2010/main" val="21591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_blue_empty_20130531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layout_blue_empty_20130531</Template>
  <TotalTime>2552</TotalTime>
  <Words>1492</Words>
  <Application>Microsoft Office PowerPoint</Application>
  <PresentationFormat>On-screen Show (4:3)</PresentationFormat>
  <Paragraphs>203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 Unicode MS</vt:lpstr>
      <vt:lpstr>ＭＳ Ｐゴシック</vt:lpstr>
      <vt:lpstr>Arial</vt:lpstr>
      <vt:lpstr>Arial Bold</vt:lpstr>
      <vt:lpstr>Calibri</vt:lpstr>
      <vt:lpstr>Times New Roman</vt:lpstr>
      <vt:lpstr>Wingdings</vt:lpstr>
      <vt:lpstr>layout_blue_empty_20130531</vt:lpstr>
      <vt:lpstr>Objectifs de la réunion et développements récents dans la vie de la Convention de 2003 et de l’Organisation </vt:lpstr>
      <vt:lpstr>PowerPoint Presentation</vt:lpstr>
      <vt:lpstr>Objectifs (1)</vt:lpstr>
      <vt:lpstr>Objectifs (2)</vt:lpstr>
      <vt:lpstr>PowerPoint Presentation</vt:lpstr>
      <vt:lpstr>PowerPoint Presentation</vt:lpstr>
      <vt:lpstr>PowerPoint Presentation</vt:lpstr>
      <vt:lpstr>12.COM Jeju 2017</vt:lpstr>
      <vt:lpstr>7.GA Paris 2018</vt:lpstr>
      <vt:lpstr>Réunions importantes</vt:lpstr>
      <vt:lpstr>Membres du Comité</vt:lpstr>
      <vt:lpstr>PowerPoint Presentation</vt:lpstr>
      <vt:lpstr>2 Priorités de financement</vt:lpstr>
      <vt:lpstr>Priorité 1 Le programme CAP sera poursuivi avec une réorientation stratégique</vt:lpstr>
      <vt:lpstr>Création de réseaux avec des établissements d’enseignement supérieur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39 C/5 (2018-2021)</vt:lpstr>
      <vt:lpstr>Nouvelles perspectives</vt:lpstr>
      <vt:lpstr>Grand Programme IV – CLT </vt:lpstr>
      <vt:lpstr>MLA 2: Creativité</vt:lpstr>
      <vt:lpstr>Résultat escompté 6:</vt:lpstr>
      <vt:lpstr>Indicateurs de performance (1)</vt:lpstr>
      <vt:lpstr>Indicateurs de performance (2)</vt:lpstr>
      <vt:lpstr>Indicateurs de performance (3)</vt:lpstr>
      <vt:lpstr>Résultat escompté 8:</vt:lpstr>
      <vt:lpstr>37 GC/Résolution 93</vt:lpstr>
      <vt:lpstr>PowerPoint Presentation</vt:lpstr>
      <vt:lpstr>PowerPoint Presentation</vt:lpstr>
      <vt:lpstr>Débat général sur:</vt:lpstr>
      <vt:lpstr>PowerPoint Presentation</vt:lpstr>
      <vt:lpstr>Réunions annuelles des C2C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meeting of the  Subsidiary Body and  Consultative Body  for the 2013 cycle</dc:title>
  <dc:creator>Scepi, Giovanni</dc:creator>
  <cp:lastModifiedBy>Schnuttgen, Susanne</cp:lastModifiedBy>
  <cp:revision>152</cp:revision>
  <dcterms:created xsi:type="dcterms:W3CDTF">2014-02-11T10:22:15Z</dcterms:created>
  <dcterms:modified xsi:type="dcterms:W3CDTF">2018-06-07T17:11:48Z</dcterms:modified>
</cp:coreProperties>
</file>