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64" r:id="rId2"/>
    <p:sldId id="373" r:id="rId3"/>
    <p:sldId id="374" r:id="rId4"/>
    <p:sldId id="375" r:id="rId5"/>
    <p:sldId id="376" r:id="rId6"/>
    <p:sldId id="377" r:id="rId7"/>
    <p:sldId id="378" r:id="rId8"/>
    <p:sldId id="380" r:id="rId9"/>
    <p:sldId id="379" r:id="rId10"/>
    <p:sldId id="412" r:id="rId11"/>
    <p:sldId id="381" r:id="rId12"/>
    <p:sldId id="395" r:id="rId13"/>
    <p:sldId id="401" r:id="rId14"/>
    <p:sldId id="403" r:id="rId15"/>
    <p:sldId id="410" r:id="rId16"/>
    <p:sldId id="404" r:id="rId17"/>
    <p:sldId id="406" r:id="rId18"/>
    <p:sldId id="408" r:id="rId19"/>
    <p:sldId id="409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411" r:id="rId30"/>
    <p:sldId id="393" r:id="rId31"/>
    <p:sldId id="394" r:id="rId32"/>
    <p:sldId id="396" r:id="rId33"/>
    <p:sldId id="362" r:id="rId34"/>
    <p:sldId id="397" r:id="rId35"/>
    <p:sldId id="382" r:id="rId36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15">
          <p15:clr>
            <a:srgbClr val="A4A3A4"/>
          </p15:clr>
        </p15:guide>
        <p15:guide id="2" orient="horz" pos="1185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37">
          <p15:clr>
            <a:srgbClr val="A4A3A4"/>
          </p15:clr>
        </p15:guide>
        <p15:guide id="5" pos="2419">
          <p15:clr>
            <a:srgbClr val="A4A3A4"/>
          </p15:clr>
        </p15:guide>
        <p15:guide id="6" pos="5515">
          <p15:clr>
            <a:srgbClr val="A4A3A4"/>
          </p15:clr>
        </p15:guide>
        <p15:guide id="7" pos="1310">
          <p15:clr>
            <a:srgbClr val="A4A3A4"/>
          </p15:clr>
        </p15:guide>
        <p15:guide id="8" pos="2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A35C"/>
    <a:srgbClr val="3A644E"/>
    <a:srgbClr val="51A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8782" autoAdjust="0"/>
  </p:normalViewPr>
  <p:slideViewPr>
    <p:cSldViewPr snapToGrid="0" snapToObjects="1">
      <p:cViewPr varScale="1">
        <p:scale>
          <a:sx n="100" d="100"/>
          <a:sy n="100" d="100"/>
        </p:scale>
        <p:origin x="270" y="84"/>
      </p:cViewPr>
      <p:guideLst>
        <p:guide orient="horz" pos="715"/>
        <p:guide orient="horz" pos="1185"/>
        <p:guide orient="horz" pos="2160"/>
        <p:guide pos="1437"/>
        <p:guide pos="2419"/>
        <p:guide pos="5515"/>
        <p:guide pos="1310"/>
        <p:guide pos="254"/>
      </p:guideLst>
    </p:cSldViewPr>
  </p:slideViewPr>
  <p:outlineViewPr>
    <p:cViewPr>
      <p:scale>
        <a:sx n="33" d="100"/>
        <a:sy n="33" d="100"/>
      </p:scale>
      <p:origin x="36" y="7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066E2AE1-E469-4D92-A535-A0D1B993310D}" type="datetimeFigureOut">
              <a:rPr lang="fr-FR" altLang="fr-FR"/>
              <a:pPr>
                <a:defRPr/>
              </a:pPr>
              <a:t>07/06/2018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0D6F459-AB15-4CCC-B30C-29F5DE70798B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CC991021-7769-4011-B4E8-257F33A60E7D}" type="datetimeFigureOut">
              <a:rPr lang="fr-FR" altLang="fr-FR"/>
              <a:pPr>
                <a:defRPr/>
              </a:pPr>
              <a:t>07/06/2018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4FCEA17-FE59-41C9-A86F-D0217F643A08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4E7B1B3-7494-4B4F-9FA8-1180E41593B1}" type="slidenum">
              <a:rPr lang="fr-FR" altLang="fr-FR" smtClean="0">
                <a:latin typeface="Calibri" panose="020F0502020204030204" pitchFamily="34" charset="0"/>
              </a:rPr>
              <a:pPr/>
              <a:t>6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30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1F8D45-E5B5-4B00-BF8B-64C374612481}" type="slidenum">
              <a:rPr lang="fr-FR" altLang="fr-FR" smtClean="0">
                <a:latin typeface="Calibri" panose="020F0502020204030204" pitchFamily="34" charset="0"/>
              </a:rPr>
              <a:pPr/>
              <a:t>7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651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72848F-9C63-4A44-89D8-28D34CFCF589}" type="slidenum">
              <a:rPr lang="fr-FR" altLang="fr-FR" smtClean="0">
                <a:latin typeface="Calibri" panose="020F0502020204030204" pitchFamily="34" charset="0"/>
              </a:rPr>
              <a:pPr/>
              <a:t>8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163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B85A7A-B2E8-43CA-8C20-672E2055D67B}" type="slidenum">
              <a:rPr lang="fr-FR" altLang="fr-FR" smtClean="0">
                <a:latin typeface="Calibri" panose="020F0502020204030204" pitchFamily="34" charset="0"/>
              </a:rPr>
              <a:pPr/>
              <a:t>9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00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A67988-875F-4FD2-B98F-DFA0B03DB81B}" type="slidenum">
              <a:rPr lang="fr-FR" altLang="fr-FR" smtClean="0">
                <a:latin typeface="Calibri" panose="020F0502020204030204" pitchFamily="34" charset="0"/>
              </a:rPr>
              <a:pPr/>
              <a:t>11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49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A335B-25D2-4DCA-8925-F21AE515A18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115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A335B-25D2-4DCA-8925-F21AE515A18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241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2013 by Museum of Republic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Srpska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Photograph: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Dejan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Kosić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Zmijanje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embroidery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https://ich.unesco.org/en/RL/zmijanje-embroidery-00990</a:t>
            </a:r>
          </a:p>
          <a:p>
            <a:endParaRPr lang="fr-FR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A335B-25D2-4DCA-8925-F21AE515A18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245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A335B-25D2-4DCA-8925-F21AE515A18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80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fr-FR" smtClean="0">
              <a:solidFill>
                <a:srgbClr val="FFF10B"/>
              </a:solidFill>
            </a:endParaRPr>
          </a:p>
        </p:txBody>
      </p:sp>
      <p:cxnSp>
        <p:nvCxnSpPr>
          <p:cNvPr id="6" name="Straight Connector 9"/>
          <p:cNvCxnSpPr/>
          <p:nvPr/>
        </p:nvCxnSpPr>
        <p:spPr>
          <a:xfrm>
            <a:off x="381000" y="151765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U:\CIH\ITH\Convention-Emblem\LOGO\unesco_logo_en+fr (GIF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163"/>
            <a:ext cx="1571625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297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44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698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1031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4176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3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27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fr-FR" smtClean="0">
              <a:solidFill>
                <a:srgbClr val="FFF10B"/>
              </a:solidFill>
            </a:endParaRPr>
          </a:p>
        </p:txBody>
      </p:sp>
      <p:pic>
        <p:nvPicPr>
          <p:cNvPr id="6" name="Picture 7" descr="logos_partners_noir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660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9"/>
          <p:cNvCxnSpPr/>
          <p:nvPr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6478200" y="0"/>
            <a:ext cx="2667600" cy="685800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9141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fr-FR" smtClean="0">
              <a:solidFill>
                <a:srgbClr val="FFF10B"/>
              </a:solidFill>
            </a:endParaRPr>
          </a:p>
        </p:txBody>
      </p:sp>
      <p:cxnSp>
        <p:nvCxnSpPr>
          <p:cNvPr id="18" name="Straight Connector 8"/>
          <p:cNvCxnSpPr/>
          <p:nvPr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fr-FR" smtClean="0">
              <a:solidFill>
                <a:srgbClr val="FFF10B"/>
              </a:solidFill>
            </a:endParaRPr>
          </a:p>
        </p:txBody>
      </p:sp>
      <p:sp>
        <p:nvSpPr>
          <p:cNvPr id="103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3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cxnSp>
        <p:nvCxnSpPr>
          <p:cNvPr id="13" name="Straight Connector 17"/>
          <p:cNvCxnSpPr/>
          <p:nvPr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4" name="ZoneTexte 13"/>
          <p:cNvSpPr txBox="1">
            <a:spLocks noChangeArrowheads="1"/>
          </p:cNvSpPr>
          <p:nvPr/>
        </p:nvSpPr>
        <p:spPr bwMode="auto">
          <a:xfrm>
            <a:off x="406400" y="6338888"/>
            <a:ext cx="1041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F61667-E95F-4FD3-9A9B-F2CB55346253}" type="slidenum">
              <a:rPr lang="fr-FR" altLang="fr-FR" sz="1400" b="1">
                <a:solidFill>
                  <a:schemeClr val="accent1"/>
                </a:solidFill>
              </a:rPr>
              <a:pPr eaLnBrk="1" hangingPunct="1"/>
              <a:t>‹#›</a:t>
            </a:fld>
            <a:endParaRPr lang="fr-FR" altLang="fr-FR" sz="1400" b="1">
              <a:solidFill>
                <a:schemeClr val="accent1"/>
              </a:solidFill>
            </a:endParaRPr>
          </a:p>
        </p:txBody>
      </p:sp>
      <p:sp>
        <p:nvSpPr>
          <p:cNvPr id="1036" name="ZoneTexte 14"/>
          <p:cNvSpPr txBox="1">
            <a:spLocks noChangeArrowheads="1"/>
          </p:cNvSpPr>
          <p:nvPr/>
        </p:nvSpPr>
        <p:spPr bwMode="auto">
          <a:xfrm>
            <a:off x="406400" y="6699250"/>
            <a:ext cx="1590675" cy="920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sz="600" smtClean="0"/>
              <a:t>©  All Rights Reserved:  UNESCO/ ICH </a:t>
            </a:r>
          </a:p>
        </p:txBody>
      </p:sp>
      <p:pic>
        <p:nvPicPr>
          <p:cNvPr id="2" name="Picture 16" descr="U:\CIH\ITH\Convention-Emblem\LOGO\unesco_logo_en+fr (GIF)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00050"/>
            <a:ext cx="157162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57" r:id="rId2"/>
    <p:sldLayoutId id="2147484163" r:id="rId3"/>
    <p:sldLayoutId id="2147484158" r:id="rId4"/>
    <p:sldLayoutId id="2147484159" r:id="rId5"/>
    <p:sldLayoutId id="2147484160" r:id="rId6"/>
    <p:sldLayoutId id="2147484161" r:id="rId7"/>
    <p:sldLayoutId id="2147484164" r:id="rId8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215900" indent="-2159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800" b="1" kern="1200">
          <a:solidFill>
            <a:srgbClr val="07DEDB"/>
          </a:solidFill>
          <a:latin typeface="+mn-lt"/>
          <a:ea typeface="+mn-ea"/>
          <a:cs typeface="+mn-cs"/>
        </a:defRPr>
      </a:lvl1pPr>
      <a:lvl2pPr marL="215900" indent="-215900" algn="l" defTabSz="457200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2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466725" indent="-2159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66725" indent="1362075" algn="l" defTabSz="457200" rtl="0" eaLnBrk="0" fontAlgn="base" hangingPunct="0">
        <a:spcBef>
          <a:spcPts val="600"/>
        </a:spcBef>
        <a:spcAft>
          <a:spcPct val="0"/>
        </a:spcAft>
        <a:buChar char="»"/>
        <a:defRPr sz="2000" kern="1200">
          <a:solidFill>
            <a:srgbClr val="07DED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5"/>
          <p:cNvSpPr>
            <a:spLocks noGrp="1"/>
          </p:cNvSpPr>
          <p:nvPr>
            <p:ph type="ctrTitle"/>
          </p:nvPr>
        </p:nvSpPr>
        <p:spPr>
          <a:xfrm>
            <a:off x="381000" y="1546225"/>
            <a:ext cx="5715000" cy="2770188"/>
          </a:xfrm>
        </p:spPr>
        <p:txBody>
          <a:bodyPr/>
          <a:lstStyle/>
          <a:p>
            <a:pPr eaLnBrk="1" hangingPunct="1"/>
            <a:r>
              <a:rPr lang="en-GB" altLang="fr-FR" sz="3600" dirty="0" smtClean="0"/>
              <a:t>Objectives of the meeting and recent developments in the life of the 2003 Convention and the Organization </a:t>
            </a:r>
            <a:endParaRPr lang="es-ES_tradnl" altLang="es-ES_tradnl" sz="3600" dirty="0" smtClean="0"/>
          </a:p>
        </p:txBody>
      </p:sp>
      <p:sp>
        <p:nvSpPr>
          <p:cNvPr id="5123" name="Sous-titre 6"/>
          <p:cNvSpPr>
            <a:spLocks noGrp="1"/>
          </p:cNvSpPr>
          <p:nvPr>
            <p:ph type="subTitle" idx="1"/>
          </p:nvPr>
        </p:nvSpPr>
        <p:spPr>
          <a:xfrm>
            <a:off x="381000" y="4706938"/>
            <a:ext cx="5715000" cy="747712"/>
          </a:xfr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fr-FR" dirty="0" smtClean="0"/>
              <a:t>Sixth annual coordination meeting of</a:t>
            </a:r>
          </a:p>
          <a:p>
            <a:pPr eaLnBrk="1" hangingPunct="1">
              <a:spcBef>
                <a:spcPct val="0"/>
              </a:spcBef>
            </a:pPr>
            <a:r>
              <a:rPr lang="en-US" altLang="fr-FR" dirty="0" smtClean="0"/>
              <a:t>category 2 </a:t>
            </a:r>
            <a:r>
              <a:rPr lang="en-US" altLang="fr-FR" noProof="1" smtClean="0"/>
              <a:t>centres</a:t>
            </a:r>
            <a:r>
              <a:rPr lang="en-US" altLang="fr-FR" dirty="0" smtClean="0"/>
              <a:t> active in the field of</a:t>
            </a:r>
          </a:p>
          <a:p>
            <a:pPr eaLnBrk="1" hangingPunct="1">
              <a:spcBef>
                <a:spcPct val="0"/>
              </a:spcBef>
            </a:pPr>
            <a:r>
              <a:rPr lang="en-US" altLang="fr-FR" dirty="0" smtClean="0"/>
              <a:t>intangible cultural heritage</a:t>
            </a:r>
            <a:endParaRPr lang="en-GB" altLang="fr-FR" dirty="0" smtClean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81000" y="5967413"/>
            <a:ext cx="1771650" cy="276225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fr-FR" sz="1200" b="1">
                <a:latin typeface="Arial Bold"/>
                <a:ea typeface="Arial Bold"/>
                <a:cs typeface="Arial Bold"/>
              </a:rPr>
              <a:t>Paris – UNESCO HQ</a:t>
            </a:r>
            <a:endParaRPr lang="en-GB" altLang="fr-FR" sz="1200" b="1">
              <a:latin typeface="Arial Bold"/>
              <a:ea typeface="Arial Bold"/>
              <a:cs typeface="Arial Bold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81000" y="6243638"/>
            <a:ext cx="1055097" cy="276999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fr-FR" sz="1200" b="1" dirty="0" smtClean="0">
                <a:solidFill>
                  <a:schemeClr val="accent1"/>
                </a:solidFill>
                <a:latin typeface="Arial Bold"/>
                <a:ea typeface="Arial Bold"/>
                <a:cs typeface="Arial Bold"/>
              </a:rPr>
              <a:t>7 </a:t>
            </a:r>
            <a:r>
              <a:rPr lang="en-ZA" altLang="fr-FR" sz="1200" b="1" dirty="0">
                <a:solidFill>
                  <a:schemeClr val="accent1"/>
                </a:solidFill>
                <a:latin typeface="Arial Bold"/>
                <a:ea typeface="Arial Bold"/>
                <a:cs typeface="Arial Bold"/>
              </a:rPr>
              <a:t>June </a:t>
            </a:r>
            <a:r>
              <a:rPr lang="en-ZA" altLang="fr-FR" sz="1200" b="1" dirty="0" smtClean="0">
                <a:solidFill>
                  <a:schemeClr val="accent1"/>
                </a:solidFill>
                <a:latin typeface="Arial Bold"/>
                <a:ea typeface="Arial Bold"/>
                <a:cs typeface="Arial Bold"/>
              </a:rPr>
              <a:t>2018</a:t>
            </a:r>
            <a:endParaRPr lang="en-GB" altLang="fr-FR" sz="1200" b="1" dirty="0">
              <a:solidFill>
                <a:schemeClr val="accent1"/>
              </a:solidFill>
              <a:latin typeface="Arial Bold"/>
              <a:ea typeface="Arial Bold"/>
              <a:cs typeface="Arial Bold"/>
            </a:endParaRPr>
          </a:p>
        </p:txBody>
      </p:sp>
      <p:pic>
        <p:nvPicPr>
          <p:cNvPr id="5126" name="Espace réservé pour une image  8" descr="green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6478588" y="0"/>
            <a:ext cx="2667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683" y="466674"/>
            <a:ext cx="6480175" cy="738664"/>
          </a:xfrm>
        </p:spPr>
        <p:txBody>
          <a:bodyPr/>
          <a:lstStyle/>
          <a:p>
            <a:r>
              <a:rPr lang="fr-FR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Committee</a:t>
            </a:r>
            <a:r>
              <a:rPr lang="fr-FR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48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Members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742456" y="1837676"/>
            <a:ext cx="4407442" cy="4119076"/>
          </a:xfrm>
        </p:spPr>
        <p:txBody>
          <a:bodyPr lIns="91440" tIns="45720" rIns="91440" bIns="45720"/>
          <a:lstStyle/>
          <a:p>
            <a:pPr marL="0" eaLnBrk="1" hangingPunct="1">
              <a:lnSpc>
                <a:spcPct val="100000"/>
              </a:lnSpc>
              <a:spcBef>
                <a:spcPts val="200"/>
              </a:spcBef>
              <a:buFont typeface="Wingdings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GB" sz="1600" dirty="0">
                <a:solidFill>
                  <a:schemeClr val="tx1"/>
                </a:solidFill>
                <a:latin typeface="Arial" charset="0"/>
                <a:cs typeface="Arial" charset="0"/>
              </a:rPr>
              <a:t>Group I</a:t>
            </a:r>
          </a:p>
          <a:p>
            <a:pPr marL="0" eaLnBrk="1" hangingPunct="1">
              <a:lnSpc>
                <a:spcPct val="100000"/>
              </a:lnSpc>
              <a:spcBef>
                <a:spcPts val="200"/>
              </a:spcBef>
              <a:buFont typeface="Wingdings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GB" sz="1600" b="0" dirty="0">
                <a:solidFill>
                  <a:schemeClr val="tx1"/>
                </a:solidFill>
                <a:latin typeface="Arial" charset="0"/>
                <a:cs typeface="Arial" charset="0"/>
              </a:rPr>
              <a:t>Austria 				2016-2020</a:t>
            </a:r>
          </a:p>
          <a:p>
            <a:pPr marL="0" eaLnBrk="1" hangingPunct="1">
              <a:lnSpc>
                <a:spcPct val="100000"/>
              </a:lnSpc>
              <a:spcBef>
                <a:spcPts val="200"/>
              </a:spcBef>
              <a:buFont typeface="Wingdings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GB" sz="1600" b="0" dirty="0">
                <a:solidFill>
                  <a:schemeClr val="tx1"/>
                </a:solidFill>
                <a:latin typeface="Arial" charset="0"/>
                <a:cs typeface="Arial" charset="0"/>
              </a:rPr>
              <a:t>Cyprus				</a:t>
            </a:r>
            <a:r>
              <a:rPr lang="en-GB" sz="16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2016-2020</a:t>
            </a:r>
            <a:endParaRPr lang="en-GB" sz="1600" b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eaLnBrk="1" hangingPunct="1">
              <a:lnSpc>
                <a:spcPct val="100000"/>
              </a:lnSpc>
              <a:spcBef>
                <a:spcPts val="200"/>
              </a:spcBef>
              <a:buFont typeface="Wingdings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GB" sz="1600" b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Netherlands</a:t>
            </a:r>
            <a:r>
              <a:rPr lang="en-GB" sz="1600" b="0" dirty="0">
                <a:solidFill>
                  <a:srgbClr val="FF0000"/>
                </a:solidFill>
                <a:latin typeface="Arial" charset="0"/>
                <a:cs typeface="Arial" charset="0"/>
              </a:rPr>
              <a:t>			</a:t>
            </a:r>
            <a:r>
              <a:rPr lang="en-GB" sz="1600" b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2018-2022 </a:t>
            </a:r>
            <a:r>
              <a:rPr lang="en-GB" sz="1600" dirty="0">
                <a:solidFill>
                  <a:schemeClr val="tx1"/>
                </a:solidFill>
                <a:latin typeface="Arial" charset="0"/>
                <a:cs typeface="Arial" charset="0"/>
              </a:rPr>
              <a:t>			</a:t>
            </a:r>
            <a:endParaRPr lang="en-GB" sz="1600" b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eaLnBrk="1" hangingPunct="1">
              <a:lnSpc>
                <a:spcPct val="100000"/>
              </a:lnSpc>
              <a:spcBef>
                <a:spcPts val="200"/>
              </a:spcBef>
              <a:buFont typeface="Wingdings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GB" sz="1600" dirty="0">
                <a:solidFill>
                  <a:schemeClr val="tx1"/>
                </a:solidFill>
                <a:latin typeface="Arial" charset="0"/>
                <a:cs typeface="Arial" charset="0"/>
              </a:rPr>
              <a:t>Group II			</a:t>
            </a:r>
            <a:r>
              <a:rPr lang="en-GB" sz="1600" b="0" dirty="0">
                <a:solidFill>
                  <a:schemeClr val="tx1"/>
                </a:solidFill>
                <a:latin typeface="Arial" charset="0"/>
                <a:cs typeface="Arial" charset="0"/>
              </a:rPr>
              <a:t>		</a:t>
            </a:r>
          </a:p>
          <a:p>
            <a:pPr marL="0" eaLnBrk="1" hangingPunct="1">
              <a:lnSpc>
                <a:spcPct val="100000"/>
              </a:lnSpc>
              <a:spcBef>
                <a:spcPts val="200"/>
              </a:spcBef>
              <a:buFont typeface="Wingdings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GB" sz="1600" b="0" dirty="0">
                <a:solidFill>
                  <a:schemeClr val="tx1"/>
                </a:solidFill>
                <a:latin typeface="Arial" charset="0"/>
                <a:cs typeface="Arial" charset="0"/>
              </a:rPr>
              <a:t>Armenia				2016-2020</a:t>
            </a:r>
          </a:p>
          <a:p>
            <a:pPr marL="0" eaLnBrk="1" hangingPunct="1">
              <a:lnSpc>
                <a:spcPct val="100000"/>
              </a:lnSpc>
              <a:spcBef>
                <a:spcPts val="200"/>
              </a:spcBef>
              <a:buFont typeface="Wingdings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GB" sz="1600" b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Azerbaijan </a:t>
            </a:r>
            <a:r>
              <a:rPr lang="en-GB" sz="1600" b="0" dirty="0">
                <a:solidFill>
                  <a:srgbClr val="FF0000"/>
                </a:solidFill>
                <a:latin typeface="Arial" charset="0"/>
                <a:cs typeface="Arial" charset="0"/>
              </a:rPr>
              <a:t>		    	</a:t>
            </a:r>
            <a:r>
              <a:rPr lang="en-GB" sz="1600" b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2018-2022</a:t>
            </a:r>
            <a:endParaRPr lang="en-GB" sz="16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eaLnBrk="1" hangingPunct="1">
              <a:lnSpc>
                <a:spcPct val="100000"/>
              </a:lnSpc>
              <a:spcBef>
                <a:spcPts val="200"/>
              </a:spcBef>
              <a:buFont typeface="Wingdings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GB" sz="1600" b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Poland</a:t>
            </a:r>
            <a:r>
              <a:rPr lang="en-GB" sz="1600" b="0" dirty="0">
                <a:solidFill>
                  <a:srgbClr val="FF0000"/>
                </a:solidFill>
                <a:latin typeface="Arial" charset="0"/>
                <a:cs typeface="Arial" charset="0"/>
              </a:rPr>
              <a:t>				</a:t>
            </a:r>
            <a:r>
              <a:rPr lang="en-GB" sz="1600" b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2018-2022</a:t>
            </a:r>
            <a:endParaRPr lang="en-GB" sz="1600" b="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eaLnBrk="1" hangingPunct="1">
              <a:lnSpc>
                <a:spcPct val="100000"/>
              </a:lnSpc>
              <a:spcBef>
                <a:spcPts val="200"/>
              </a:spcBef>
              <a:buFont typeface="Wingdings" charset="0"/>
              <a:buNone/>
              <a:tabLst>
                <a:tab pos="457200" algn="l"/>
                <a:tab pos="914400" algn="l"/>
                <a:tab pos="1371600" algn="l"/>
              </a:tabLst>
            </a:pPr>
            <a:endParaRPr lang="en-GB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eaLnBrk="1" hangingPunct="1">
              <a:lnSpc>
                <a:spcPct val="100000"/>
              </a:lnSpc>
              <a:spcBef>
                <a:spcPts val="200"/>
              </a:spcBef>
              <a:buFont typeface="Wingdings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GB" sz="1600" dirty="0">
                <a:solidFill>
                  <a:schemeClr val="tx1"/>
                </a:solidFill>
                <a:latin typeface="Arial" charset="0"/>
                <a:cs typeface="Arial" charset="0"/>
              </a:rPr>
              <a:t>Group III</a:t>
            </a:r>
            <a:endParaRPr lang="en-GB" sz="1600" b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eaLnBrk="1" hangingPunct="1">
              <a:lnSpc>
                <a:spcPct val="100000"/>
              </a:lnSpc>
              <a:spcBef>
                <a:spcPts val="200"/>
              </a:spcBef>
              <a:buFont typeface="Wingdings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GB" sz="1600" b="0" dirty="0">
                <a:solidFill>
                  <a:schemeClr val="tx1"/>
                </a:solidFill>
                <a:latin typeface="Arial" charset="0"/>
                <a:cs typeface="Arial" charset="0"/>
              </a:rPr>
              <a:t>Colombia				2016-2020</a:t>
            </a:r>
          </a:p>
          <a:p>
            <a:pPr marL="0" eaLnBrk="1" hangingPunct="1">
              <a:lnSpc>
                <a:spcPct val="100000"/>
              </a:lnSpc>
              <a:spcBef>
                <a:spcPts val="200"/>
              </a:spcBef>
              <a:buFont typeface="Wingdings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GB" sz="1600" b="0" dirty="0">
                <a:solidFill>
                  <a:schemeClr val="tx1"/>
                </a:solidFill>
                <a:latin typeface="Arial" charset="0"/>
                <a:cs typeface="Arial" charset="0"/>
              </a:rPr>
              <a:t>Cuba				2016-2020</a:t>
            </a:r>
          </a:p>
          <a:p>
            <a:pPr marL="0" eaLnBrk="1" hangingPunct="1">
              <a:lnSpc>
                <a:spcPct val="100000"/>
              </a:lnSpc>
              <a:spcBef>
                <a:spcPts val="200"/>
              </a:spcBef>
              <a:buFont typeface="Wingdings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GB" sz="1600" b="0" dirty="0">
                <a:solidFill>
                  <a:schemeClr val="tx1"/>
                </a:solidFill>
                <a:latin typeface="Arial" charset="0"/>
                <a:cs typeface="Arial" charset="0"/>
              </a:rPr>
              <a:t>Guatemala			2016-2020</a:t>
            </a:r>
          </a:p>
          <a:p>
            <a:pPr marL="0" eaLnBrk="1" hangingPunct="1">
              <a:lnSpc>
                <a:spcPct val="100000"/>
              </a:lnSpc>
              <a:spcBef>
                <a:spcPts val="200"/>
              </a:spcBef>
              <a:buFont typeface="Arial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GB" sz="1600" b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Jamaica</a:t>
            </a:r>
            <a:r>
              <a:rPr lang="en-GB" sz="1600" b="0" dirty="0">
                <a:solidFill>
                  <a:srgbClr val="FF0000"/>
                </a:solidFill>
                <a:latin typeface="Arial" charset="0"/>
                <a:cs typeface="Arial" charset="0"/>
              </a:rPr>
              <a:t>			</a:t>
            </a:r>
            <a:r>
              <a:rPr lang="en-GB" sz="1600" b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   2018-2022</a:t>
            </a:r>
            <a:endParaRPr lang="en-GB" sz="1600" b="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45140" y="1281113"/>
            <a:ext cx="3624569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215900"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Wingdings" charset="0"/>
              <a:buNone/>
            </a:pPr>
            <a:r>
              <a:rPr lang="en-GB" sz="1600" b="1" dirty="0"/>
              <a:t>Group IV</a:t>
            </a:r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Wingdings" charset="0"/>
              <a:buNone/>
            </a:pPr>
            <a:r>
              <a:rPr lang="en-GB" sz="1600" dirty="0" smtClean="0">
                <a:solidFill>
                  <a:srgbClr val="FF0000"/>
                </a:solidFill>
              </a:rPr>
              <a:t>China          </a:t>
            </a:r>
            <a:r>
              <a:rPr lang="en-GB" sz="1600" dirty="0">
                <a:solidFill>
                  <a:srgbClr val="FF0000"/>
                </a:solidFill>
              </a:rPr>
              <a:t>		  	</a:t>
            </a:r>
            <a:r>
              <a:rPr lang="en-GB" sz="1600" dirty="0" smtClean="0">
                <a:solidFill>
                  <a:srgbClr val="FF0000"/>
                </a:solidFill>
              </a:rPr>
              <a:t>2018-2022</a:t>
            </a:r>
            <a:endParaRPr lang="en-GB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Wingdings" charset="0"/>
              <a:buNone/>
            </a:pPr>
            <a:r>
              <a:rPr lang="en-GB" sz="1600" dirty="0" smtClean="0">
                <a:solidFill>
                  <a:srgbClr val="FF0000"/>
                </a:solidFill>
              </a:rPr>
              <a:t>Japan</a:t>
            </a:r>
            <a:r>
              <a:rPr lang="en-GB" sz="1600" dirty="0">
                <a:solidFill>
                  <a:srgbClr val="FF0000"/>
                </a:solidFill>
              </a:rPr>
              <a:t>			 	</a:t>
            </a:r>
            <a:r>
              <a:rPr lang="en-GB" sz="1600" dirty="0" smtClean="0">
                <a:solidFill>
                  <a:srgbClr val="FF0000"/>
                </a:solidFill>
              </a:rPr>
              <a:t>2018-2022</a:t>
            </a:r>
            <a:endParaRPr lang="en-GB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Wingdings" charset="0"/>
              <a:buNone/>
            </a:pPr>
            <a:r>
              <a:rPr lang="en-GB" sz="1600" dirty="0" smtClean="0">
                <a:solidFill>
                  <a:srgbClr val="FF0000"/>
                </a:solidFill>
              </a:rPr>
              <a:t>Kazakhstan</a:t>
            </a:r>
            <a:r>
              <a:rPr lang="en-GB" sz="1600" dirty="0">
                <a:solidFill>
                  <a:srgbClr val="FF0000"/>
                </a:solidFill>
              </a:rPr>
              <a:t>		 	</a:t>
            </a:r>
            <a:r>
              <a:rPr lang="en-GB" sz="1600" dirty="0" smtClean="0">
                <a:solidFill>
                  <a:srgbClr val="FF0000"/>
                </a:solidFill>
              </a:rPr>
              <a:t>2018-2022</a:t>
            </a:r>
            <a:endParaRPr lang="en-GB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Arial" charset="0"/>
              <a:buNone/>
            </a:pPr>
            <a:r>
              <a:rPr lang="en-GB" sz="1600" dirty="0"/>
              <a:t>Philippines			2016-2020</a:t>
            </a:r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Arial" charset="0"/>
              <a:buNone/>
            </a:pPr>
            <a:r>
              <a:rPr lang="en-GB" sz="1600" dirty="0" smtClean="0">
                <a:solidFill>
                  <a:srgbClr val="FF0000"/>
                </a:solidFill>
              </a:rPr>
              <a:t>Sri Lanka  </a:t>
            </a:r>
            <a:r>
              <a:rPr lang="en-GB" sz="1600" dirty="0">
                <a:solidFill>
                  <a:srgbClr val="FF0000"/>
                </a:solidFill>
              </a:rPr>
              <a:t>		</a:t>
            </a:r>
            <a:r>
              <a:rPr lang="en-GB" sz="1600" dirty="0" smtClean="0">
                <a:solidFill>
                  <a:srgbClr val="FF0000"/>
                </a:solidFill>
              </a:rPr>
              <a:t>        2018-2022</a:t>
            </a:r>
            <a:endParaRPr lang="en-GB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Wingdings" charset="0"/>
              <a:buNone/>
            </a:pPr>
            <a:endParaRPr lang="en-GB" sz="1600" b="1" dirty="0"/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Wingdings" charset="0"/>
              <a:buNone/>
            </a:pPr>
            <a:r>
              <a:rPr lang="en-GB" sz="1600" b="1" dirty="0"/>
              <a:t>Group V(a)</a:t>
            </a:r>
            <a:endParaRPr lang="en-GB" sz="1600" dirty="0"/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Wingdings" charset="0"/>
              <a:buNone/>
            </a:pPr>
            <a:r>
              <a:rPr lang="en-GB" sz="1600" dirty="0" smtClean="0">
                <a:solidFill>
                  <a:schemeClr val="accent3"/>
                </a:solidFill>
              </a:rPr>
              <a:t>Cameroon</a:t>
            </a:r>
            <a:r>
              <a:rPr lang="en-GB" sz="1600" dirty="0">
                <a:solidFill>
                  <a:schemeClr val="accent3"/>
                </a:solidFill>
              </a:rPr>
              <a:t>			</a:t>
            </a:r>
            <a:r>
              <a:rPr lang="en-GB" sz="1600" dirty="0" smtClean="0">
                <a:solidFill>
                  <a:schemeClr val="accent3"/>
                </a:solidFill>
              </a:rPr>
              <a:t>2018-2022</a:t>
            </a:r>
            <a:endParaRPr lang="en-GB" sz="1600" b="1" dirty="0">
              <a:solidFill>
                <a:schemeClr val="accent3"/>
              </a:solidFill>
            </a:endParaRPr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Wingdings" charset="0"/>
              <a:buNone/>
            </a:pPr>
            <a:r>
              <a:rPr lang="en-GB" sz="1600" dirty="0" smtClean="0">
                <a:solidFill>
                  <a:schemeClr val="accent3"/>
                </a:solidFill>
              </a:rPr>
              <a:t>Djibouti          </a:t>
            </a:r>
            <a:r>
              <a:rPr lang="en-GB" sz="1600" dirty="0">
                <a:solidFill>
                  <a:schemeClr val="accent3"/>
                </a:solidFill>
              </a:rPr>
              <a:t>			</a:t>
            </a:r>
            <a:r>
              <a:rPr lang="en-GB" sz="1600" dirty="0" smtClean="0">
                <a:solidFill>
                  <a:schemeClr val="accent3"/>
                </a:solidFill>
              </a:rPr>
              <a:t>2018-2022</a:t>
            </a:r>
            <a:endParaRPr lang="en-GB" sz="1600" dirty="0">
              <a:solidFill>
                <a:schemeClr val="accent3"/>
              </a:solidFill>
            </a:endParaRPr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Wingdings" charset="0"/>
              <a:buNone/>
            </a:pPr>
            <a:r>
              <a:rPr lang="en-GB" sz="1600" dirty="0" smtClean="0"/>
              <a:t>Mauritius</a:t>
            </a:r>
            <a:r>
              <a:rPr lang="en-GB" sz="1600" dirty="0"/>
              <a:t>				2016-2020</a:t>
            </a:r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Arial" charset="0"/>
              <a:buNone/>
            </a:pPr>
            <a:r>
              <a:rPr lang="en-GB" sz="1600" dirty="0"/>
              <a:t>Senegal				</a:t>
            </a:r>
            <a:r>
              <a:rPr lang="en-GB" sz="1600" dirty="0" smtClean="0"/>
              <a:t>2016-2020</a:t>
            </a:r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Arial" charset="0"/>
              <a:buNone/>
            </a:pPr>
            <a:r>
              <a:rPr lang="en-GB" sz="1600" dirty="0" smtClean="0">
                <a:solidFill>
                  <a:srgbClr val="FF0000"/>
                </a:solidFill>
              </a:rPr>
              <a:t>Togo	                                2018-2022</a:t>
            </a:r>
            <a:endParaRPr lang="en-GB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Wingdings" charset="0"/>
              <a:buNone/>
            </a:pPr>
            <a:r>
              <a:rPr lang="en-GB" sz="1600" dirty="0"/>
              <a:t>Zambia				2016-2020</a:t>
            </a:r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Wingdings" charset="0"/>
              <a:buNone/>
            </a:pPr>
            <a:endParaRPr lang="en-GB" sz="1600" b="1" dirty="0"/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Wingdings" charset="0"/>
              <a:buNone/>
            </a:pPr>
            <a:r>
              <a:rPr lang="en-GB" sz="1600" b="1" dirty="0"/>
              <a:t>Group V(b)</a:t>
            </a:r>
            <a:r>
              <a:rPr lang="en-GB" sz="1600" dirty="0"/>
              <a:t>			</a:t>
            </a:r>
          </a:p>
          <a:p>
            <a:pPr eaLnBrk="1" hangingPunct="1">
              <a:spcBef>
                <a:spcPts val="200"/>
              </a:spcBef>
              <a:buClr>
                <a:schemeClr val="tx1"/>
              </a:buClr>
            </a:pPr>
            <a:r>
              <a:rPr lang="en-GB" sz="1600" dirty="0">
                <a:solidFill>
                  <a:srgbClr val="FF0000"/>
                </a:solidFill>
              </a:rPr>
              <a:t>Kuwait				2018-2022</a:t>
            </a:r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Wingdings" charset="0"/>
              <a:buNone/>
            </a:pPr>
            <a:r>
              <a:rPr lang="en-GB" sz="1600" dirty="0" smtClean="0"/>
              <a:t>Lebanon</a:t>
            </a:r>
            <a:r>
              <a:rPr lang="en-GB" sz="1600" dirty="0"/>
              <a:t>				2016-2020</a:t>
            </a:r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Wingdings" charset="0"/>
              <a:buNone/>
            </a:pPr>
            <a:r>
              <a:rPr lang="en-GB" sz="1600" dirty="0"/>
              <a:t>Palestine				</a:t>
            </a:r>
            <a:r>
              <a:rPr lang="en-GB" sz="1600" dirty="0" smtClean="0"/>
              <a:t>2016-2020</a:t>
            </a:r>
          </a:p>
        </p:txBody>
      </p:sp>
    </p:spTree>
    <p:extLst>
      <p:ext uri="{BB962C8B-B14F-4D97-AF65-F5344CB8AC3E}">
        <p14:creationId xmlns:p14="http://schemas.microsoft.com/office/powerpoint/2010/main" val="30598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738187"/>
          </a:xfrm>
        </p:spPr>
        <p:txBody>
          <a:bodyPr/>
          <a:lstStyle/>
          <a:p>
            <a:pPr eaLnBrk="1" hangingPunct="1"/>
            <a:r>
              <a:rPr lang="fr-FR" altLang="fr-FR" sz="4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Important meetings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2282825" y="1635125"/>
            <a:ext cx="6480175" cy="3256276"/>
          </a:xfrm>
        </p:spPr>
        <p:txBody>
          <a:bodyPr/>
          <a:lstStyle/>
          <a:p>
            <a:r>
              <a:rPr lang="en-US" altLang="fr-FR" sz="3200" b="0" dirty="0" smtClean="0">
                <a:solidFill>
                  <a:schemeClr val="tx1"/>
                </a:solidFill>
              </a:rPr>
              <a:t>13.COM  (26 November to 1 December 2018, Port Louis, Republic of Mauritius)</a:t>
            </a:r>
          </a:p>
          <a:p>
            <a:r>
              <a:rPr lang="en-US" altLang="fr-FR" sz="3200" b="0" dirty="0" smtClean="0">
                <a:solidFill>
                  <a:schemeClr val="tx1"/>
                </a:solidFill>
              </a:rPr>
              <a:t>TOTs for facilitators in Central Asia (June 2018) and Asia-Pacific (July 2018) with CRIHAP + Europe with Sofia Centre (September 2018)</a:t>
            </a:r>
          </a:p>
        </p:txBody>
      </p:sp>
    </p:spTree>
    <p:extLst>
      <p:ext uri="{BB962C8B-B14F-4D97-AF65-F5344CB8AC3E}">
        <p14:creationId xmlns:p14="http://schemas.microsoft.com/office/powerpoint/2010/main" val="11011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976313" y="2241550"/>
            <a:ext cx="7786687" cy="140038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altLang="fr-FR" sz="5400" dirty="0" err="1" smtClean="0">
                <a:solidFill>
                  <a:schemeClr val="accent5">
                    <a:lumMod val="75000"/>
                  </a:schemeClr>
                </a:solidFill>
              </a:rPr>
              <a:t>Funding</a:t>
            </a:r>
            <a:r>
              <a:rPr lang="fr-FR" altLang="fr-FR" sz="5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altLang="fr-FR" sz="5400" dirty="0" err="1" smtClean="0">
                <a:solidFill>
                  <a:schemeClr val="accent5">
                    <a:lumMod val="75000"/>
                  </a:schemeClr>
                </a:solidFill>
              </a:rPr>
              <a:t>priorities</a:t>
            </a:r>
            <a:endParaRPr lang="fr-FR" altLang="fr-FR" sz="5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fr-FR" sz="36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73866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fr-FR" sz="4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2 </a:t>
            </a:r>
            <a:r>
              <a:rPr lang="fr-FR" altLang="fr-FR" sz="48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Funding</a:t>
            </a:r>
            <a:r>
              <a:rPr lang="fr-FR" altLang="fr-FR" sz="4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fr-FR" altLang="fr-FR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priorities</a:t>
            </a:r>
            <a:endParaRPr lang="fr-FR" altLang="fr-FR" sz="4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5527" y="1448783"/>
            <a:ext cx="5650487" cy="48813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Priority 1</a:t>
            </a:r>
          </a:p>
          <a:p>
            <a:pPr marL="0" indent="0">
              <a:buNone/>
            </a:pPr>
            <a:r>
              <a:rPr lang="en-US" b="0" dirty="0" smtClean="0">
                <a:solidFill>
                  <a:schemeClr val="tx1"/>
                </a:solidFill>
              </a:rPr>
              <a:t>Strengthening </a:t>
            </a:r>
            <a:r>
              <a:rPr lang="en-US" b="0" dirty="0">
                <a:solidFill>
                  <a:schemeClr val="tx1"/>
                </a:solidFill>
              </a:rPr>
              <a:t>capacities to safeguard intangible cultural heritage and contribute to sustainable development </a:t>
            </a:r>
            <a:endParaRPr lang="en-US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Priority 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</a:p>
          <a:p>
            <a:pPr marL="0" indent="0">
              <a:buNone/>
            </a:pPr>
            <a:r>
              <a:rPr lang="en-GB" b="0" dirty="0" smtClean="0">
                <a:solidFill>
                  <a:schemeClr val="tx1"/>
                </a:solidFill>
              </a:rPr>
              <a:t>Safeguarding intangible cultural heritage in formal and non-formal education</a:t>
            </a:r>
            <a:endParaRPr lang="fr-FR" b="0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970" y="1347228"/>
            <a:ext cx="1190423" cy="25146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091" y="5446243"/>
            <a:ext cx="1206500" cy="1104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391" y="5117014"/>
            <a:ext cx="1123031" cy="14334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6785595" y="5060403"/>
            <a:ext cx="5993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dirty="0" err="1" smtClean="0"/>
          </a:p>
        </p:txBody>
      </p:sp>
      <p:sp>
        <p:nvSpPr>
          <p:cNvPr id="9" name="TextBox 8"/>
          <p:cNvSpPr txBox="1"/>
          <p:nvPr/>
        </p:nvSpPr>
        <p:spPr>
          <a:xfrm rot="548226">
            <a:off x="7758233" y="4690146"/>
            <a:ext cx="143411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 smtClean="0"/>
              <a:t>Article 2 safeguarding measure</a:t>
            </a:r>
          </a:p>
        </p:txBody>
      </p:sp>
      <p:sp>
        <p:nvSpPr>
          <p:cNvPr id="10" name="Oval Callout 9"/>
          <p:cNvSpPr/>
          <p:nvPr/>
        </p:nvSpPr>
        <p:spPr>
          <a:xfrm rot="1091621">
            <a:off x="7450025" y="4351937"/>
            <a:ext cx="1391358" cy="1365955"/>
          </a:xfrm>
          <a:prstGeom prst="wedgeEllipseCallout">
            <a:avLst/>
          </a:prstGeom>
          <a:noFill/>
          <a:ln w="5715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3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292102"/>
            <a:ext cx="6718935" cy="1600438"/>
          </a:xfrm>
        </p:spPr>
        <p:txBody>
          <a:bodyPr/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Priority 1</a:t>
            </a:r>
            <a:r>
              <a:rPr lang="en-GB" sz="4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GB" sz="4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CAP </a:t>
            </a:r>
            <a:r>
              <a:rPr lang="en-GB" sz="36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to be continued 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with strategic </a:t>
            </a:r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reorientation</a:t>
            </a:r>
            <a:endParaRPr lang="en-GB" sz="36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5323" y="2250955"/>
            <a:ext cx="6208677" cy="3994940"/>
          </a:xfrm>
        </p:spPr>
        <p:txBody>
          <a:bodyPr/>
          <a:lstStyle/>
          <a:p>
            <a:r>
              <a:rPr lang="en-GB" sz="2400" b="0" dirty="0">
                <a:solidFill>
                  <a:schemeClr val="tx1"/>
                </a:solidFill>
              </a:rPr>
              <a:t>New focus on building national networks of </a:t>
            </a:r>
            <a:r>
              <a:rPr lang="en-GB" sz="2400" b="0" dirty="0" smtClean="0">
                <a:solidFill>
                  <a:schemeClr val="tx1"/>
                </a:solidFill>
              </a:rPr>
              <a:t>trainers</a:t>
            </a:r>
            <a:endParaRPr lang="en-GB" sz="2400" b="0" dirty="0">
              <a:solidFill>
                <a:schemeClr val="tx1"/>
              </a:solidFill>
            </a:endParaRPr>
          </a:p>
          <a:p>
            <a:r>
              <a:rPr lang="en-GB" sz="2400" b="0" dirty="0" smtClean="0">
                <a:solidFill>
                  <a:schemeClr val="tx1"/>
                </a:solidFill>
              </a:rPr>
              <a:t>Stronger </a:t>
            </a:r>
            <a:r>
              <a:rPr lang="en-GB" sz="2400" b="0" dirty="0">
                <a:solidFill>
                  <a:schemeClr val="tx1"/>
                </a:solidFill>
              </a:rPr>
              <a:t>partnerships </a:t>
            </a:r>
            <a:r>
              <a:rPr lang="en-GB" sz="2400" b="0" dirty="0" smtClean="0">
                <a:solidFill>
                  <a:schemeClr val="tx1"/>
                </a:solidFill>
              </a:rPr>
              <a:t>with relevant institutions at </a:t>
            </a:r>
            <a:r>
              <a:rPr lang="en-GB" sz="2400" b="0" dirty="0">
                <a:solidFill>
                  <a:schemeClr val="tx1"/>
                </a:solidFill>
              </a:rPr>
              <a:t>national level</a:t>
            </a:r>
          </a:p>
          <a:p>
            <a:r>
              <a:rPr lang="en-GB" sz="2400" b="0" dirty="0" smtClean="0">
                <a:solidFill>
                  <a:schemeClr val="tx1"/>
                </a:solidFill>
              </a:rPr>
              <a:t>Implementing “new” topics (gender, sustainable development, …)</a:t>
            </a:r>
          </a:p>
          <a:p>
            <a:r>
              <a:rPr lang="en-GB" sz="2400" b="0" dirty="0" smtClean="0">
                <a:solidFill>
                  <a:schemeClr val="tx1"/>
                </a:solidFill>
              </a:rPr>
              <a:t>Developing CAP for emerging priorities (periodic reporting, INV in cities</a:t>
            </a:r>
            <a:r>
              <a:rPr lang="en-GB" sz="2400" b="0" dirty="0">
                <a:solidFill>
                  <a:schemeClr val="tx1"/>
                </a:solidFill>
              </a:rPr>
              <a:t>, </a:t>
            </a:r>
            <a:r>
              <a:rPr lang="en-GB" sz="2400" b="0" dirty="0" smtClean="0">
                <a:solidFill>
                  <a:schemeClr val="tx1"/>
                </a:solidFill>
              </a:rPr>
              <a:t>emergencies, …)</a:t>
            </a:r>
          </a:p>
          <a:p>
            <a:endParaRPr lang="en-GB" dirty="0"/>
          </a:p>
        </p:txBody>
      </p:sp>
      <p:pic>
        <p:nvPicPr>
          <p:cNvPr id="4" name="Picture 3" descr="111 interviewing Final report Malaw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" y="2261872"/>
            <a:ext cx="2332990" cy="1626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41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7" t="3402"/>
          <a:stretch/>
        </p:blipFill>
        <p:spPr>
          <a:xfrm>
            <a:off x="6558667" y="4862691"/>
            <a:ext cx="2196396" cy="16499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2825" y="1826359"/>
            <a:ext cx="6624108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Tertiary education important for training future decision-makers, planners and administrators</a:t>
            </a:r>
          </a:p>
          <a:p>
            <a:pPr marL="285750" lvl="1" indent="-285750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ICH is dispersed in multiple disciplines</a:t>
            </a:r>
          </a:p>
          <a:p>
            <a:pPr marL="285750" lvl="1" indent="-285750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Diversity of approaches exist</a:t>
            </a:r>
          </a:p>
          <a:p>
            <a:pPr marL="285750" lvl="1" indent="-285750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Focus on networking/network building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Networking activities in</a:t>
            </a:r>
          </a:p>
          <a:p>
            <a:pPr marL="742950" lvl="3" indent="-285750"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Asia and the Pacific (survey 2017, </a:t>
            </a:r>
            <a:br>
              <a:rPr lang="en-US" sz="1600" dirty="0" smtClean="0"/>
            </a:br>
            <a:r>
              <a:rPr lang="en-US" sz="1600" dirty="0" smtClean="0"/>
              <a:t>meeting 2018)</a:t>
            </a:r>
          </a:p>
          <a:p>
            <a:pPr marL="742950" lvl="3" indent="-285750"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Latin America and the Caribbean </a:t>
            </a:r>
            <a:br>
              <a:rPr lang="en-US" sz="1600" dirty="0" smtClean="0"/>
            </a:br>
            <a:r>
              <a:rPr lang="en-US" sz="1600" dirty="0" smtClean="0"/>
              <a:t>(meeting 2017) </a:t>
            </a:r>
          </a:p>
          <a:p>
            <a:pPr marL="742950" lvl="3" indent="-285750"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Africa (survey 2018)</a:t>
            </a:r>
            <a:endParaRPr lang="en-US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2825" y="304624"/>
            <a:ext cx="6480175" cy="1231106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fr-FR" sz="4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Net</a:t>
            </a:r>
            <a:r>
              <a:rPr lang="en-US" altLang="fr-FR" sz="4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working with tertiary education institutions</a:t>
            </a:r>
            <a:endParaRPr lang="fr-FR" altLang="fr-FR" sz="4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3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2377" y="2788913"/>
            <a:ext cx="5303520" cy="1347845"/>
          </a:xfrm>
          <a:noFill/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  <a:spcAft>
                <a:spcPts val="900"/>
              </a:spcAft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though formal and non-formal education as a safeguarding measure (Article 2.3).</a:t>
            </a:r>
          </a:p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recognition of, respect for, and enhancement of the intangible cultural heritage in society through education (Article 14).</a:t>
            </a:r>
          </a:p>
          <a:p>
            <a:pPr marL="270272" indent="-270272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339966"/>
              </a:buClr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576339-8FE2-CC47-8A44-55665327FF69}"/>
              </a:ext>
            </a:extLst>
          </p:cNvPr>
          <p:cNvSpPr txBox="1">
            <a:spLocks/>
          </p:cNvSpPr>
          <p:nvPr/>
        </p:nvSpPr>
        <p:spPr>
          <a:xfrm>
            <a:off x="2346035" y="2197910"/>
            <a:ext cx="6378890" cy="374073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/>
              <a:t>Education in the </a:t>
            </a:r>
            <a:r>
              <a:rPr lang="en-US" sz="2700" b="1" dirty="0" smtClean="0"/>
              <a:t>Convention, but </a:t>
            </a:r>
            <a:r>
              <a:rPr lang="en-US" sz="2700" b="1" dirty="0" smtClean="0">
                <a:solidFill>
                  <a:schemeClr val="bg1"/>
                </a:solidFill>
              </a:rPr>
              <a:t>…</a:t>
            </a:r>
            <a:endParaRPr lang="en-GB" sz="2700" b="1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116C4C-8199-CF4F-A41E-7314F10F3D7D}"/>
              </a:ext>
            </a:extLst>
          </p:cNvPr>
          <p:cNvSpPr txBox="1">
            <a:spLocks/>
          </p:cNvSpPr>
          <p:nvPr/>
        </p:nvSpPr>
        <p:spPr>
          <a:xfrm>
            <a:off x="2405062" y="4396855"/>
            <a:ext cx="6260836" cy="374073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/>
              <a:t>Benefits for education</a:t>
            </a:r>
            <a:endParaRPr lang="en-GB" sz="27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C4F9C-E72A-DE49-A30D-1B279868FBB4}"/>
              </a:ext>
            </a:extLst>
          </p:cNvPr>
          <p:cNvSpPr txBox="1"/>
          <p:nvPr/>
        </p:nvSpPr>
        <p:spPr>
          <a:xfrm>
            <a:off x="2255520" y="4818436"/>
            <a:ext cx="509197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Increase relevance of education</a:t>
            </a:r>
          </a:p>
          <a:p>
            <a:pPr marL="285750" indent="-285750"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Improve learning outcomes</a:t>
            </a:r>
          </a:p>
          <a:p>
            <a:pPr marL="685800" lvl="1" indent="-342900">
              <a:spcAft>
                <a:spcPts val="9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1500" dirty="0"/>
              <a:t>Target 4.7 ‘promotion of a culture of peace and non-violence, global citizenship and appreciation of cultural diversity and of culture’s contribution to sustainable development’</a:t>
            </a:r>
            <a:endParaRPr lang="en-US" sz="1500" dirty="0"/>
          </a:p>
        </p:txBody>
      </p:sp>
      <p:pic>
        <p:nvPicPr>
          <p:cNvPr id="7" name="Picture 2" descr="C:\Users\ae_cunningham\Desktop\Global-Goal-4.jpg">
            <a:extLst>
              <a:ext uri="{FF2B5EF4-FFF2-40B4-BE49-F238E27FC236}">
                <a16:creationId xmlns:a16="http://schemas.microsoft.com/office/drawing/2014/main" id="{2C5D7D2D-58C0-8D4F-AABA-43D9837E9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492" y="4730616"/>
            <a:ext cx="1462054" cy="145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6800" y="264143"/>
            <a:ext cx="6472746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Priority 2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 -  </a:t>
            </a:r>
            <a:r>
              <a:rPr lang="en-GB" sz="2800" i="1" dirty="0" smtClean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NEW</a:t>
            </a:r>
            <a:endParaRPr lang="fr-FR" sz="2800" i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en-GB" sz="4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Intangible </a:t>
            </a:r>
            <a:r>
              <a:rPr lang="en-GB" sz="4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cultural heritage </a:t>
            </a:r>
            <a:r>
              <a:rPr lang="en-GB" sz="4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and education</a:t>
            </a:r>
            <a:endParaRPr lang="en-GB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764" y="2623199"/>
            <a:ext cx="1111782" cy="141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064" y="1881188"/>
            <a:ext cx="6016095" cy="4017560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fr-FR" dirty="0"/>
              <a:t>K</a:t>
            </a:r>
            <a:r>
              <a:rPr lang="fr-FR" dirty="0" smtClean="0"/>
              <a:t>ey </a:t>
            </a:r>
            <a:r>
              <a:rPr lang="fr-FR" dirty="0" err="1"/>
              <a:t>requirement</a:t>
            </a:r>
            <a:r>
              <a:rPr lang="fr-FR" dirty="0"/>
              <a:t> for </a:t>
            </a:r>
            <a:r>
              <a:rPr lang="fr-FR" dirty="0" err="1"/>
              <a:t>viability</a:t>
            </a:r>
            <a:endParaRPr lang="fr-FR" dirty="0"/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fr-FR" dirty="0" err="1"/>
              <a:t>I</a:t>
            </a:r>
            <a:r>
              <a:rPr lang="fr-FR" dirty="0" err="1" smtClean="0"/>
              <a:t>ntergenerational</a:t>
            </a:r>
            <a:r>
              <a:rPr lang="fr-FR" dirty="0"/>
              <a:t>, </a:t>
            </a:r>
            <a:r>
              <a:rPr lang="fr-FR" dirty="0" err="1"/>
              <a:t>creative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fr-FR" dirty="0"/>
              <a:t>N</a:t>
            </a:r>
            <a:r>
              <a:rPr lang="fr-FR" dirty="0" smtClean="0"/>
              <a:t>o </a:t>
            </a:r>
            <a:r>
              <a:rPr lang="fr-FR" dirty="0"/>
              <a:t>longer </a:t>
            </a:r>
            <a:r>
              <a:rPr lang="fr-FR" dirty="0" err="1"/>
              <a:t>always</a:t>
            </a:r>
            <a:r>
              <a:rPr lang="fr-FR" dirty="0"/>
              <a:t> </a:t>
            </a:r>
            <a:r>
              <a:rPr lang="fr-FR" dirty="0" err="1"/>
              <a:t>embedded</a:t>
            </a:r>
            <a:r>
              <a:rPr lang="fr-FR" dirty="0"/>
              <a:t> in </a:t>
            </a:r>
            <a:r>
              <a:rPr lang="fr-FR" dirty="0" err="1"/>
              <a:t>daily</a:t>
            </a:r>
            <a:r>
              <a:rPr lang="fr-FR" dirty="0"/>
              <a:t> life (</a:t>
            </a:r>
            <a:r>
              <a:rPr lang="fr-FR" dirty="0" err="1"/>
              <a:t>informal</a:t>
            </a:r>
            <a:r>
              <a:rPr lang="fr-FR" dirty="0"/>
              <a:t> </a:t>
            </a:r>
            <a:r>
              <a:rPr lang="fr-FR" dirty="0" err="1"/>
              <a:t>learning</a:t>
            </a:r>
            <a:r>
              <a:rPr lang="fr-FR" dirty="0"/>
              <a:t>)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fr-FR" dirty="0" err="1"/>
              <a:t>O</a:t>
            </a:r>
            <a:r>
              <a:rPr lang="fr-FR" dirty="0" err="1" smtClean="0"/>
              <a:t>ften</a:t>
            </a:r>
            <a:r>
              <a:rPr lang="fr-FR" dirty="0" smtClean="0"/>
              <a:t> </a:t>
            </a:r>
            <a:r>
              <a:rPr lang="fr-FR" dirty="0" err="1"/>
              <a:t>disrupted</a:t>
            </a:r>
            <a:r>
              <a:rPr lang="fr-FR" dirty="0"/>
              <a:t> for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reasons</a:t>
            </a:r>
            <a:endParaRPr lang="fr-FR" dirty="0"/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fr-FR" b="1" dirty="0" err="1"/>
              <a:t>Today</a:t>
            </a:r>
            <a:r>
              <a:rPr lang="fr-FR" b="1" dirty="0"/>
              <a:t> </a:t>
            </a:r>
            <a:r>
              <a:rPr lang="fr-FR" b="1" dirty="0" err="1"/>
              <a:t>schools</a:t>
            </a:r>
            <a:r>
              <a:rPr lang="fr-FR" b="1" dirty="0"/>
              <a:t> and non-</a:t>
            </a:r>
            <a:r>
              <a:rPr lang="fr-FR" b="1" dirty="0" err="1"/>
              <a:t>formal</a:t>
            </a:r>
            <a:r>
              <a:rPr lang="fr-FR" b="1" dirty="0"/>
              <a:t> </a:t>
            </a:r>
            <a:r>
              <a:rPr lang="fr-FR" b="1" dirty="0" err="1"/>
              <a:t>education</a:t>
            </a:r>
            <a:r>
              <a:rPr lang="fr-FR" b="1" dirty="0"/>
              <a:t> programmes </a:t>
            </a:r>
            <a:r>
              <a:rPr lang="fr-FR" b="1" dirty="0" err="1"/>
              <a:t>can</a:t>
            </a:r>
            <a:r>
              <a:rPr lang="fr-FR" b="1" dirty="0"/>
              <a:t> </a:t>
            </a:r>
            <a:r>
              <a:rPr lang="fr-FR" b="1" dirty="0" err="1"/>
              <a:t>be</a:t>
            </a:r>
            <a:r>
              <a:rPr lang="fr-FR" b="1" dirty="0"/>
              <a:t> places of transmission</a:t>
            </a:r>
          </a:p>
        </p:txBody>
      </p:sp>
      <p:pic>
        <p:nvPicPr>
          <p:cNvPr id="6" name="Picture 2" descr="https://ich.unesco.org/img/photo/thumb/07922-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1" y="1881188"/>
            <a:ext cx="2237669" cy="175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6800" y="249972"/>
            <a:ext cx="6460359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ICH transmission—What 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is the situation today?</a:t>
            </a:r>
            <a:endParaRPr lang="en-GB" sz="44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endParaRPr lang="en-GB" dirty="0" err="1" smtClean="0"/>
          </a:p>
        </p:txBody>
      </p:sp>
    </p:spTree>
    <p:extLst>
      <p:ext uri="{BB962C8B-B14F-4D97-AF65-F5344CB8AC3E}">
        <p14:creationId xmlns:p14="http://schemas.microsoft.com/office/powerpoint/2010/main" val="13332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638979" y="4706506"/>
          <a:ext cx="3876371" cy="96561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76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5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Outcome 1: </a:t>
                      </a:r>
                      <a:r>
                        <a:rPr lang="en-GB" sz="14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Countries engage in action to safeguard intangible cultural heritage through formal and non-formal education and thereby improve educational quality and relevance.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27146" marB="271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2" descr="https://ich.unesco.org/img/photo/thumb/08606-B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6" b="8247"/>
          <a:stretch/>
        </p:blipFill>
        <p:spPr bwMode="auto">
          <a:xfrm>
            <a:off x="4937548" y="2100632"/>
            <a:ext cx="3577802" cy="19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ch.unesco.org/img/photo/src/06080.jpg">
            <a:extLst>
              <a:ext uri="{FF2B5EF4-FFF2-40B4-BE49-F238E27FC236}">
                <a16:creationId xmlns:a16="http://schemas.microsoft.com/office/drawing/2014/main" id="{23BE7775-73C5-5D4C-AB72-3469C0E3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0" y="3429000"/>
            <a:ext cx="3279116" cy="24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0422" y="2100632"/>
            <a:ext cx="4482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Objective</a:t>
            </a:r>
            <a:r>
              <a:rPr lang="en-US" dirty="0"/>
              <a:t>: Safeguarding intangible cultural heritage through transmission in formal and non-formal education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1238" y="319455"/>
            <a:ext cx="6614160" cy="175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Broad </a:t>
            </a:r>
            <a:r>
              <a:rPr lang="en-US" sz="4800" b="1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programme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framework</a:t>
            </a:r>
            <a:endParaRPr lang="en-GB" sz="48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endParaRPr lang="en-GB" dirty="0" err="1" smtClean="0"/>
          </a:p>
        </p:txBody>
      </p:sp>
    </p:spTree>
    <p:extLst>
      <p:ext uri="{BB962C8B-B14F-4D97-AF65-F5344CB8AC3E}">
        <p14:creationId xmlns:p14="http://schemas.microsoft.com/office/powerpoint/2010/main" val="33870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585" y="1881188"/>
            <a:ext cx="6503574" cy="4072732"/>
          </a:xfrm>
        </p:spPr>
        <p:txBody>
          <a:bodyPr>
            <a:normAutofit fontScale="85000" lnSpcReduction="20000"/>
          </a:bodyPr>
          <a:lstStyle/>
          <a:p>
            <a:pPr lvl="1">
              <a:buClr>
                <a:schemeClr val="tx1"/>
              </a:buClr>
            </a:pPr>
            <a:r>
              <a:rPr lang="fr-FR" dirty="0" err="1"/>
              <a:t>Intersectoral</a:t>
            </a:r>
            <a:r>
              <a:rPr lang="fr-FR" dirty="0"/>
              <a:t> collaboration </a:t>
            </a:r>
            <a:r>
              <a:rPr lang="fr-FR" dirty="0" err="1"/>
              <a:t>is</a:t>
            </a:r>
            <a:r>
              <a:rPr lang="fr-FR" dirty="0"/>
              <a:t> key!</a:t>
            </a:r>
          </a:p>
          <a:p>
            <a:pPr lvl="1">
              <a:buClr>
                <a:schemeClr val="tx1"/>
              </a:buClr>
            </a:pPr>
            <a:r>
              <a:rPr lang="fr-FR" dirty="0" err="1"/>
              <a:t>Nine</a:t>
            </a:r>
            <a:r>
              <a:rPr lang="fr-FR" dirty="0"/>
              <a:t> </a:t>
            </a:r>
            <a:r>
              <a:rPr lang="fr-FR" dirty="0" err="1"/>
              <a:t>field</a:t>
            </a:r>
            <a:r>
              <a:rPr lang="fr-FR" dirty="0"/>
              <a:t> offices have </a:t>
            </a:r>
            <a:r>
              <a:rPr lang="fr-FR" dirty="0" err="1"/>
              <a:t>activities</a:t>
            </a:r>
            <a:r>
              <a:rPr lang="fr-FR" dirty="0"/>
              <a:t> </a:t>
            </a:r>
            <a:r>
              <a:rPr lang="fr-FR" dirty="0" err="1"/>
              <a:t>planned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 dirty="0"/>
              <a:t> the </a:t>
            </a:r>
            <a:r>
              <a:rPr lang="fr-FR" dirty="0" err="1"/>
              <a:t>regular</a:t>
            </a:r>
            <a:r>
              <a:rPr lang="fr-FR" dirty="0"/>
              <a:t> programme.</a:t>
            </a:r>
            <a:endParaRPr lang="en-GB" dirty="0"/>
          </a:p>
          <a:p>
            <a:pPr lvl="1">
              <a:buClr>
                <a:schemeClr val="tx1"/>
              </a:buClr>
            </a:pPr>
            <a:r>
              <a:rPr lang="en-GB" dirty="0"/>
              <a:t>UNESCO Regional Bureaus for Education and Field Offices </a:t>
            </a:r>
            <a:r>
              <a:rPr lang="en-GB" dirty="0" smtClean="0"/>
              <a:t>take </a:t>
            </a:r>
            <a:r>
              <a:rPr lang="en-GB" dirty="0"/>
              <a:t>the lead </a:t>
            </a:r>
            <a:endParaRPr lang="en-GB" dirty="0" smtClean="0"/>
          </a:p>
          <a:p>
            <a:pPr lvl="1">
              <a:buClr>
                <a:schemeClr val="tx1"/>
              </a:buClr>
            </a:pPr>
            <a:r>
              <a:rPr lang="en-GB" dirty="0" smtClean="0"/>
              <a:t>Cooperation </a:t>
            </a:r>
            <a:r>
              <a:rPr lang="en-GB" dirty="0"/>
              <a:t>with national counterparts and UNESCO Education Institutes, and with on-going technical support from Headquarters.</a:t>
            </a:r>
          </a:p>
          <a:p>
            <a:pPr lvl="1">
              <a:buClr>
                <a:schemeClr val="tx1"/>
              </a:buClr>
            </a:pPr>
            <a:r>
              <a:rPr lang="en-GB" dirty="0"/>
              <a:t>At the global level, UNESCO Headquarters will establish a clearinghouse for integrating ICH in education.</a:t>
            </a:r>
          </a:p>
          <a:p>
            <a:pPr>
              <a:spcAft>
                <a:spcPts val="900"/>
              </a:spcAft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336800" y="498024"/>
            <a:ext cx="6460359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Implementation strategy</a:t>
            </a:r>
            <a:endParaRPr lang="en-GB" sz="48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endParaRPr lang="en-GB" dirty="0" err="1" smtClean="0"/>
          </a:p>
        </p:txBody>
      </p:sp>
    </p:spTree>
    <p:extLst>
      <p:ext uri="{BB962C8B-B14F-4D97-AF65-F5344CB8AC3E}">
        <p14:creationId xmlns:p14="http://schemas.microsoft.com/office/powerpoint/2010/main" val="17018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976313" y="2241550"/>
            <a:ext cx="7786687" cy="1495794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fr-FR" sz="5400" dirty="0" smtClean="0">
                <a:solidFill>
                  <a:schemeClr val="accent5">
                    <a:lumMod val="75000"/>
                  </a:schemeClr>
                </a:solidFill>
              </a:rPr>
              <a:t>Objectives of the 6</a:t>
            </a:r>
            <a:r>
              <a:rPr lang="en-GB" altLang="fr-FR" sz="54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GB" altLang="fr-FR" sz="5400" dirty="0" smtClean="0">
                <a:solidFill>
                  <a:schemeClr val="accent5">
                    <a:lumMod val="75000"/>
                  </a:schemeClr>
                </a:solidFill>
              </a:rPr>
              <a:t> annual meeting</a:t>
            </a:r>
            <a:endParaRPr lang="en-US" altLang="fr-FR" sz="54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976313" y="2241550"/>
            <a:ext cx="7786687" cy="149701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fr-FR" sz="5400" dirty="0" smtClean="0">
                <a:solidFill>
                  <a:schemeClr val="accent5">
                    <a:lumMod val="75000"/>
                  </a:schemeClr>
                </a:solidFill>
              </a:rPr>
              <a:t>Recent developments for UNESCO – 39 C/5</a:t>
            </a:r>
          </a:p>
        </p:txBody>
      </p:sp>
    </p:spTree>
    <p:extLst>
      <p:ext uri="{BB962C8B-B14F-4D97-AF65-F5344CB8AC3E}">
        <p14:creationId xmlns:p14="http://schemas.microsoft.com/office/powerpoint/2010/main" val="26059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738187"/>
          </a:xfrm>
        </p:spPr>
        <p:txBody>
          <a:bodyPr/>
          <a:lstStyle/>
          <a:p>
            <a:r>
              <a:rPr lang="en-GB" altLang="fr-FR" sz="4800" dirty="0" smtClean="0">
                <a:solidFill>
                  <a:schemeClr val="accent5">
                    <a:lumMod val="75000"/>
                  </a:schemeClr>
                </a:solidFill>
              </a:rPr>
              <a:t>39 C/5 (2018-2021)</a:t>
            </a:r>
            <a:endParaRPr lang="fr-FR" altLang="fr-FR" sz="48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2825" y="1779588"/>
            <a:ext cx="6480175" cy="4340225"/>
          </a:xfrm>
        </p:spPr>
        <p:txBody>
          <a:bodyPr/>
          <a:lstStyle/>
          <a:p>
            <a:r>
              <a:rPr lang="en-US" altLang="fr-FR" b="0" dirty="0" smtClean="0">
                <a:solidFill>
                  <a:schemeClr val="tx1"/>
                </a:solidFill>
              </a:rPr>
              <a:t>Adopted at the </a:t>
            </a:r>
            <a:r>
              <a:rPr lang="en-US" altLang="fr-FR" dirty="0" smtClean="0">
                <a:solidFill>
                  <a:schemeClr val="tx1"/>
                </a:solidFill>
              </a:rPr>
              <a:t>39</a:t>
            </a:r>
            <a:r>
              <a:rPr lang="en-US" altLang="fr-FR" baseline="30000" dirty="0" smtClean="0">
                <a:solidFill>
                  <a:schemeClr val="tx1"/>
                </a:solidFill>
              </a:rPr>
              <a:t>th</a:t>
            </a:r>
            <a:r>
              <a:rPr lang="en-US" altLang="fr-FR" dirty="0" smtClean="0">
                <a:solidFill>
                  <a:schemeClr val="tx1"/>
                </a:solidFill>
              </a:rPr>
              <a:t> session of the General Conference </a:t>
            </a:r>
            <a:r>
              <a:rPr lang="en-US" altLang="fr-FR" b="0" dirty="0" smtClean="0">
                <a:solidFill>
                  <a:schemeClr val="tx1"/>
                </a:solidFill>
              </a:rPr>
              <a:t/>
            </a:r>
            <a:br>
              <a:rPr lang="en-US" altLang="fr-FR" b="0" dirty="0" smtClean="0">
                <a:solidFill>
                  <a:schemeClr val="tx1"/>
                </a:solidFill>
              </a:rPr>
            </a:br>
            <a:r>
              <a:rPr lang="en-US" altLang="fr-FR" b="0" dirty="0" smtClean="0">
                <a:solidFill>
                  <a:schemeClr val="tx1"/>
                </a:solidFill>
              </a:rPr>
              <a:t>(30 October to 14 November 2017) </a:t>
            </a:r>
          </a:p>
          <a:p>
            <a:r>
              <a:rPr lang="en-US" altLang="fr-FR" b="0" dirty="0" smtClean="0">
                <a:solidFill>
                  <a:schemeClr val="tx1"/>
                </a:solidFill>
              </a:rPr>
              <a:t>It covers the second and final </a:t>
            </a:r>
            <a:r>
              <a:rPr lang="en-US" altLang="fr-FR" b="0" dirty="0" err="1" smtClean="0">
                <a:solidFill>
                  <a:schemeClr val="tx1"/>
                </a:solidFill>
              </a:rPr>
              <a:t>quadrennium</a:t>
            </a:r>
            <a:r>
              <a:rPr lang="en-US" altLang="fr-FR" b="0" dirty="0" smtClean="0">
                <a:solidFill>
                  <a:schemeClr val="tx1"/>
                </a:solidFill>
              </a:rPr>
              <a:t> of the UNESCO’s Medium-Term Strategy for 2014-2021 (document 37 C/4)</a:t>
            </a:r>
          </a:p>
          <a:p>
            <a:r>
              <a:rPr lang="en-US" altLang="fr-FR" b="0" dirty="0" smtClean="0">
                <a:solidFill>
                  <a:schemeClr val="tx1"/>
                </a:solidFill>
              </a:rPr>
              <a:t>First biennium 2018-2019 (39 C/5) and second biennium 2020-2021 (40 C/5)</a:t>
            </a:r>
          </a:p>
          <a:p>
            <a:endParaRPr lang="fr-FR" altLang="fr-F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738187"/>
          </a:xfrm>
        </p:spPr>
        <p:txBody>
          <a:bodyPr/>
          <a:lstStyle/>
          <a:p>
            <a:r>
              <a:rPr lang="en-GB" altLang="fr-FR" sz="4800" dirty="0" smtClean="0">
                <a:solidFill>
                  <a:schemeClr val="accent5">
                    <a:lumMod val="75000"/>
                  </a:schemeClr>
                </a:solidFill>
              </a:rPr>
              <a:t>New approaches</a:t>
            </a:r>
            <a:endParaRPr lang="fr-FR" altLang="fr-FR" sz="48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2825" y="1554163"/>
            <a:ext cx="6480175" cy="4062412"/>
          </a:xfrm>
        </p:spPr>
        <p:txBody>
          <a:bodyPr/>
          <a:lstStyle/>
          <a:p>
            <a:r>
              <a:rPr lang="en-US" altLang="fr-FR" sz="2000" dirty="0" smtClean="0">
                <a:solidFill>
                  <a:schemeClr val="tx1"/>
                </a:solidFill>
              </a:rPr>
              <a:t>C/5 Budget 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based on an Integrated Budget Framework: greater transparency of resources. </a:t>
            </a:r>
          </a:p>
          <a:p>
            <a:r>
              <a:rPr lang="en-US" altLang="fr-FR" sz="2000" dirty="0" smtClean="0">
                <a:solidFill>
                  <a:schemeClr val="tx1"/>
                </a:solidFill>
              </a:rPr>
              <a:t>Structured Financing Dialogues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: bringing together the Secretariat with its Member States and the donor community at large, to jointly ensure the funding necessary for the implementation of the </a:t>
            </a:r>
            <a:r>
              <a:rPr lang="en-US" altLang="fr-FR" sz="2000" b="0" dirty="0" err="1" smtClean="0">
                <a:solidFill>
                  <a:schemeClr val="tx1"/>
                </a:solidFill>
              </a:rPr>
              <a:t>programme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 and achievement of the </a:t>
            </a:r>
            <a:r>
              <a:rPr lang="en-US" altLang="fr-FR" sz="2000" b="0" dirty="0" err="1" smtClean="0">
                <a:solidFill>
                  <a:schemeClr val="tx1"/>
                </a:solidFill>
              </a:rPr>
              <a:t>Ers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 for a better </a:t>
            </a:r>
            <a:r>
              <a:rPr lang="fr-FR" altLang="fr-FR" sz="2000" b="0" dirty="0" err="1" smtClean="0">
                <a:solidFill>
                  <a:schemeClr val="tx1"/>
                </a:solidFill>
              </a:rPr>
              <a:t>resource</a:t>
            </a:r>
            <a:r>
              <a:rPr lang="fr-FR" altLang="fr-FR" sz="2000" b="0" dirty="0" smtClean="0">
                <a:solidFill>
                  <a:schemeClr val="tx1"/>
                </a:solidFill>
              </a:rPr>
              <a:t> </a:t>
            </a:r>
            <a:r>
              <a:rPr lang="fr-FR" altLang="fr-FR" sz="2000" b="0" dirty="0" err="1" smtClean="0">
                <a:solidFill>
                  <a:schemeClr val="tx1"/>
                </a:solidFill>
              </a:rPr>
              <a:t>mobilization</a:t>
            </a:r>
            <a:r>
              <a:rPr lang="fr-FR" altLang="fr-FR" sz="2000" b="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fr-FR" sz="2000" dirty="0" smtClean="0">
                <a:solidFill>
                  <a:schemeClr val="tx1"/>
                </a:solidFill>
              </a:rPr>
              <a:t>Results Based Budgeting (RBB) 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tool: to map the needs at the field and global levels.</a:t>
            </a:r>
          </a:p>
          <a:p>
            <a:r>
              <a:rPr lang="en-US" altLang="fr-FR" sz="2000" dirty="0" smtClean="0">
                <a:solidFill>
                  <a:schemeClr val="tx1"/>
                </a:solidFill>
              </a:rPr>
              <a:t>Results Based Management (RBM)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: thorough application of its principles to define clearer, outcome-oriented </a:t>
            </a:r>
            <a:r>
              <a:rPr lang="fr-FR" altLang="fr-FR" sz="2000" b="0" dirty="0" err="1" smtClean="0">
                <a:solidFill>
                  <a:schemeClr val="tx1"/>
                </a:solidFill>
              </a:rPr>
              <a:t>results</a:t>
            </a:r>
            <a:r>
              <a:rPr lang="fr-FR" altLang="fr-FR" sz="2000" b="0" dirty="0" smtClean="0">
                <a:solidFill>
                  <a:schemeClr val="tx1"/>
                </a:solidFill>
              </a:rPr>
              <a:t> and </a:t>
            </a:r>
            <a:r>
              <a:rPr lang="fr-FR" altLang="fr-FR" sz="2000" b="0" dirty="0" err="1" smtClean="0">
                <a:solidFill>
                  <a:schemeClr val="tx1"/>
                </a:solidFill>
              </a:rPr>
              <a:t>targets</a:t>
            </a:r>
            <a:endParaRPr lang="en-US" altLang="fr-FR" sz="2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094271" y="417513"/>
            <a:ext cx="6668729" cy="615553"/>
          </a:xfrm>
        </p:spPr>
        <p:txBody>
          <a:bodyPr/>
          <a:lstStyle/>
          <a:p>
            <a:r>
              <a:rPr lang="en-GB" altLang="fr-FR" sz="4000" dirty="0" smtClean="0">
                <a:solidFill>
                  <a:schemeClr val="accent5">
                    <a:lumMod val="75000"/>
                  </a:schemeClr>
                </a:solidFill>
              </a:rPr>
              <a:t>Major Programme IV – CLT </a:t>
            </a:r>
            <a:endParaRPr lang="fr-FR" altLang="fr-FR" sz="4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82825" y="1554163"/>
            <a:ext cx="6480175" cy="4783137"/>
          </a:xfrm>
        </p:spPr>
        <p:txBody>
          <a:bodyPr/>
          <a:lstStyle/>
          <a:p>
            <a:pPr marL="360363" indent="-360363">
              <a:buFont typeface="Wingdings" panose="05000000000000000000" pitchFamily="2" charset="2"/>
              <a:buChar char="Ø"/>
              <a:defRPr/>
            </a:pPr>
            <a:r>
              <a:rPr lang="en-US" sz="2400" b="0" dirty="0" smtClean="0">
                <a:solidFill>
                  <a:schemeClr val="tx1"/>
                </a:solidFill>
              </a:rPr>
              <a:t>Same programmatic </a:t>
            </a:r>
            <a:r>
              <a:rPr lang="en-US" sz="2400" b="0" dirty="0">
                <a:solidFill>
                  <a:schemeClr val="tx1"/>
                </a:solidFill>
              </a:rPr>
              <a:t>structure of the Approved 38 C/5</a:t>
            </a:r>
            <a:r>
              <a:rPr lang="en-US" sz="2400" b="0" dirty="0" smtClean="0">
                <a:solidFill>
                  <a:schemeClr val="tx1"/>
                </a:solidFill>
              </a:rPr>
              <a:t>, with </a:t>
            </a:r>
            <a:r>
              <a:rPr lang="en-US" sz="2400" b="0" dirty="0">
                <a:solidFill>
                  <a:schemeClr val="tx1"/>
                </a:solidFill>
              </a:rPr>
              <a:t>two </a:t>
            </a:r>
            <a:r>
              <a:rPr lang="en-US" sz="2400" b="0" dirty="0" smtClean="0">
                <a:solidFill>
                  <a:schemeClr val="tx1"/>
                </a:solidFill>
              </a:rPr>
              <a:t>MLAs, </a:t>
            </a:r>
            <a:r>
              <a:rPr lang="en-US" sz="2400" b="0" dirty="0">
                <a:solidFill>
                  <a:schemeClr val="tx1"/>
                </a:solidFill>
              </a:rPr>
              <a:t>one on heritage and one on creativity, and one C/5 </a:t>
            </a:r>
            <a:r>
              <a:rPr lang="en-US" sz="2400" b="0" dirty="0" smtClean="0">
                <a:solidFill>
                  <a:schemeClr val="tx1"/>
                </a:solidFill>
              </a:rPr>
              <a:t>expected result </a:t>
            </a:r>
            <a:r>
              <a:rPr lang="en-US" sz="2400" b="0" dirty="0">
                <a:solidFill>
                  <a:schemeClr val="tx1"/>
                </a:solidFill>
              </a:rPr>
              <a:t>for each of the six conventions. </a:t>
            </a:r>
            <a:endParaRPr lang="en-US" sz="2400" b="0" dirty="0" smtClean="0">
              <a:solidFill>
                <a:schemeClr val="tx1"/>
              </a:solidFill>
            </a:endParaRPr>
          </a:p>
          <a:p>
            <a:pPr marL="360363" indent="-360363">
              <a:buFont typeface="Wingdings" panose="05000000000000000000" pitchFamily="2" charset="2"/>
              <a:buChar char="Ø"/>
              <a:defRPr/>
            </a:pPr>
            <a:r>
              <a:rPr lang="en-US" sz="2400" b="0" dirty="0" smtClean="0">
                <a:solidFill>
                  <a:schemeClr val="tx1"/>
                </a:solidFill>
              </a:rPr>
              <a:t>Two </a:t>
            </a:r>
            <a:r>
              <a:rPr lang="en-US" sz="2400" b="0" dirty="0">
                <a:solidFill>
                  <a:schemeClr val="tx1"/>
                </a:solidFill>
              </a:rPr>
              <a:t>additional cross-cutting </a:t>
            </a:r>
            <a:r>
              <a:rPr lang="en-US" sz="2400" b="0" dirty="0" smtClean="0">
                <a:solidFill>
                  <a:schemeClr val="tx1"/>
                </a:solidFill>
              </a:rPr>
              <a:t>ERs to support </a:t>
            </a:r>
            <a:r>
              <a:rPr lang="en-US" sz="2400" b="0" dirty="0">
                <a:solidFill>
                  <a:schemeClr val="tx1"/>
                </a:solidFill>
              </a:rPr>
              <a:t>the development of a transversal implementation of the </a:t>
            </a:r>
            <a:r>
              <a:rPr lang="en-US" sz="2400" b="0" dirty="0" smtClean="0">
                <a:solidFill>
                  <a:schemeClr val="tx1"/>
                </a:solidFill>
              </a:rPr>
              <a:t>CLT conventions</a:t>
            </a:r>
            <a:r>
              <a:rPr lang="en-US" sz="2400" b="0" dirty="0">
                <a:solidFill>
                  <a:schemeClr val="tx1"/>
                </a:solidFill>
              </a:rPr>
              <a:t>: </a:t>
            </a:r>
            <a:endParaRPr lang="en-US" sz="2400" b="0" dirty="0" smtClean="0">
              <a:solidFill>
                <a:schemeClr val="tx1"/>
              </a:solidFill>
            </a:endParaRPr>
          </a:p>
          <a:p>
            <a:pPr marL="719138">
              <a:defRPr/>
            </a:pPr>
            <a:r>
              <a:rPr lang="en-US" sz="2400" b="0" dirty="0" smtClean="0">
                <a:solidFill>
                  <a:schemeClr val="tx1"/>
                </a:solidFill>
              </a:rPr>
              <a:t>on </a:t>
            </a:r>
            <a:r>
              <a:rPr lang="en-US" sz="2400" dirty="0" smtClean="0">
                <a:solidFill>
                  <a:schemeClr val="tx1"/>
                </a:solidFill>
              </a:rPr>
              <a:t>emergencies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</a:p>
          <a:p>
            <a:pPr marL="719138">
              <a:defRPr/>
            </a:pPr>
            <a:r>
              <a:rPr lang="en-US" sz="2400" b="0" dirty="0" smtClean="0">
                <a:solidFill>
                  <a:schemeClr val="tx1"/>
                </a:solidFill>
              </a:rPr>
              <a:t>on the </a:t>
            </a:r>
            <a:r>
              <a:rPr lang="en-US" sz="2400" dirty="0" smtClean="0">
                <a:solidFill>
                  <a:schemeClr val="tx1"/>
                </a:solidFill>
              </a:rPr>
              <a:t>2030 </a:t>
            </a:r>
            <a:r>
              <a:rPr lang="en-US" sz="2400" dirty="0">
                <a:solidFill>
                  <a:schemeClr val="tx1"/>
                </a:solidFill>
              </a:rPr>
              <a:t>Agenda</a:t>
            </a:r>
            <a:r>
              <a:rPr lang="en-US" sz="2400" b="0" dirty="0">
                <a:solidFill>
                  <a:schemeClr val="tx1"/>
                </a:solidFill>
              </a:rPr>
              <a:t>, to enhance the role of culture and support the culture-engaged </a:t>
            </a:r>
            <a:r>
              <a:rPr lang="en-US" sz="2400" b="0" dirty="0" smtClean="0">
                <a:solidFill>
                  <a:schemeClr val="tx1"/>
                </a:solidFill>
              </a:rPr>
              <a:t>achievement of </a:t>
            </a:r>
            <a:r>
              <a:rPr lang="en-US" sz="2400" b="0" dirty="0">
                <a:solidFill>
                  <a:schemeClr val="tx1"/>
                </a:solidFill>
              </a:rPr>
              <a:t>the </a:t>
            </a:r>
            <a:r>
              <a:rPr lang="en-US" sz="2400" b="0" dirty="0" smtClean="0">
                <a:solidFill>
                  <a:schemeClr val="tx1"/>
                </a:solidFill>
              </a:rPr>
              <a:t>SDGs by </a:t>
            </a:r>
            <a:r>
              <a:rPr lang="en-US" sz="2400" b="0" dirty="0">
                <a:solidFill>
                  <a:schemeClr val="tx1"/>
                </a:solidFill>
              </a:rPr>
              <a:t>Member States</a:t>
            </a:r>
            <a:endParaRPr lang="en-US" altLang="fr-FR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615553"/>
          </a:xfrm>
        </p:spPr>
        <p:txBody>
          <a:bodyPr/>
          <a:lstStyle/>
          <a:p>
            <a:pPr eaLnBrk="1" hangingPunct="1"/>
            <a:r>
              <a:rPr lang="fr-FR" altLang="fr-FR" sz="4000" dirty="0">
                <a:solidFill>
                  <a:schemeClr val="accent5">
                    <a:lumMod val="75000"/>
                  </a:schemeClr>
                </a:solidFill>
              </a:rPr>
              <a:t>MLA 2: </a:t>
            </a:r>
            <a:r>
              <a:rPr lang="fr-FR" altLang="fr-FR" sz="4000" dirty="0" err="1">
                <a:solidFill>
                  <a:schemeClr val="accent5">
                    <a:lumMod val="75000"/>
                  </a:schemeClr>
                </a:solidFill>
              </a:rPr>
              <a:t>Creativity</a:t>
            </a:r>
            <a:endParaRPr lang="fr-FR" altLang="fr-FR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2282825" y="2274888"/>
            <a:ext cx="6480175" cy="1938992"/>
          </a:xfrm>
        </p:spPr>
        <p:txBody>
          <a:bodyPr/>
          <a:lstStyle/>
          <a:p>
            <a:r>
              <a:rPr lang="en-GB" altLang="fr-FR" dirty="0" smtClean="0">
                <a:solidFill>
                  <a:schemeClr val="tx1"/>
                </a:solidFill>
              </a:rPr>
              <a:t>‘</a:t>
            </a:r>
            <a:r>
              <a:rPr lang="en-US" altLang="fr-FR" dirty="0" smtClean="0">
                <a:solidFill>
                  <a:schemeClr val="tx1"/>
                </a:solidFill>
              </a:rPr>
              <a:t>Fostering creativity and the diversity of cultural expressions, as well as the safeguarding of intangible cultural heritage for sustainable development</a:t>
            </a:r>
            <a:r>
              <a:rPr lang="en-GB" altLang="fr-FR" dirty="0" smtClean="0">
                <a:solidFill>
                  <a:schemeClr val="tx1"/>
                </a:solidFill>
              </a:rPr>
              <a:t>’</a:t>
            </a:r>
            <a:endParaRPr lang="fr-FR" altLang="fr-F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738664"/>
          </a:xfrm>
        </p:spPr>
        <p:txBody>
          <a:bodyPr/>
          <a:lstStyle/>
          <a:p>
            <a:pPr eaLnBrk="1" hangingPunct="1"/>
            <a:r>
              <a:rPr lang="fr-FR" altLang="fr-FR" sz="4800" dirty="0" err="1" smtClean="0">
                <a:solidFill>
                  <a:schemeClr val="accent5">
                    <a:lumMod val="75000"/>
                  </a:schemeClr>
                </a:solidFill>
              </a:rPr>
              <a:t>Expected</a:t>
            </a:r>
            <a:r>
              <a:rPr lang="fr-FR" altLang="fr-FR" sz="4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altLang="fr-FR" sz="4800" dirty="0" err="1" smtClean="0">
                <a:solidFill>
                  <a:schemeClr val="accent5">
                    <a:lumMod val="75000"/>
                  </a:schemeClr>
                </a:solidFill>
              </a:rPr>
              <a:t>result</a:t>
            </a:r>
            <a:r>
              <a:rPr lang="fr-FR" altLang="fr-FR" sz="4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altLang="fr-FR" sz="4800" dirty="0" smtClean="0">
                <a:solidFill>
                  <a:srgbClr val="FF0000"/>
                </a:solidFill>
              </a:rPr>
              <a:t>6</a:t>
            </a:r>
            <a:r>
              <a:rPr lang="fr-FR" altLang="fr-FR" sz="480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2282825" y="2016125"/>
            <a:ext cx="6480175" cy="2326791"/>
          </a:xfrm>
        </p:spPr>
        <p:txBody>
          <a:bodyPr/>
          <a:lstStyle/>
          <a:p>
            <a:r>
              <a:rPr lang="en-GB" altLang="fr-FR" dirty="0" smtClean="0">
                <a:solidFill>
                  <a:schemeClr val="tx1"/>
                </a:solidFill>
              </a:rPr>
              <a:t>‘</a:t>
            </a:r>
            <a:r>
              <a:rPr lang="en-US" altLang="fr-FR" dirty="0" smtClean="0">
                <a:solidFill>
                  <a:schemeClr val="tx1"/>
                </a:solidFill>
              </a:rPr>
              <a:t>Intangible cultural heritage identified and safeguarded by Member States and communities, in particular through the effective implementation of the 2003 Convention</a:t>
            </a:r>
            <a:r>
              <a:rPr lang="en-GB" altLang="fr-FR" dirty="0" smtClean="0">
                <a:solidFill>
                  <a:schemeClr val="tx1"/>
                </a:solidFill>
              </a:rPr>
              <a:t>’</a:t>
            </a:r>
            <a:endParaRPr lang="fr-FR" altLang="fr-F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615950"/>
          </a:xfrm>
        </p:spPr>
        <p:txBody>
          <a:bodyPr/>
          <a:lstStyle/>
          <a:p>
            <a:pPr eaLnBrk="1" hangingPunct="1"/>
            <a:r>
              <a:rPr lang="fr-FR" altLang="fr-FR" sz="4000" dirty="0" smtClean="0">
                <a:solidFill>
                  <a:schemeClr val="accent5">
                    <a:lumMod val="75000"/>
                  </a:schemeClr>
                </a:solidFill>
              </a:rPr>
              <a:t>Performance </a:t>
            </a:r>
            <a:r>
              <a:rPr lang="fr-FR" altLang="fr-FR" sz="4000" dirty="0" err="1" smtClean="0">
                <a:solidFill>
                  <a:schemeClr val="accent5">
                    <a:lumMod val="75000"/>
                  </a:schemeClr>
                </a:solidFill>
              </a:rPr>
              <a:t>indicators</a:t>
            </a:r>
            <a:r>
              <a:rPr lang="fr-FR" altLang="fr-FR" sz="4000" dirty="0" smtClean="0">
                <a:solidFill>
                  <a:schemeClr val="accent5">
                    <a:lumMod val="75000"/>
                  </a:schemeClr>
                </a:solidFill>
              </a:rPr>
              <a:t> (1)</a:t>
            </a: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2282825" y="1885950"/>
            <a:ext cx="6480175" cy="4573588"/>
          </a:xfrm>
        </p:spPr>
        <p:txBody>
          <a:bodyPr/>
          <a:lstStyle/>
          <a:p>
            <a:r>
              <a:rPr lang="en-US" altLang="fr-FR" b="0" smtClean="0">
                <a:solidFill>
                  <a:schemeClr val="tx1"/>
                </a:solidFill>
              </a:rPr>
              <a:t>PI 1: Sound governance exercised through the adoption and implementation of strategic resolutions/decisions of the governing bodies of the 2003 Convention</a:t>
            </a:r>
          </a:p>
          <a:p>
            <a:r>
              <a:rPr lang="en-US" altLang="fr-FR" b="0" smtClean="0">
                <a:solidFill>
                  <a:schemeClr val="tx1"/>
                </a:solidFill>
              </a:rPr>
              <a:t>PI 2: Number of supported Member States utilizing strengthened human and institutional resources for the safeguarding of intangible cultural heritage</a:t>
            </a:r>
          </a:p>
          <a:p>
            <a:endParaRPr lang="fr-FR" altLang="fr-FR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615950"/>
          </a:xfrm>
        </p:spPr>
        <p:txBody>
          <a:bodyPr/>
          <a:lstStyle/>
          <a:p>
            <a:pPr eaLnBrk="1" hangingPunct="1"/>
            <a:r>
              <a:rPr lang="fr-FR" altLang="fr-FR" sz="4000" dirty="0" smtClean="0">
                <a:solidFill>
                  <a:schemeClr val="accent5">
                    <a:lumMod val="75000"/>
                  </a:schemeClr>
                </a:solidFill>
              </a:rPr>
              <a:t>Performance </a:t>
            </a:r>
            <a:r>
              <a:rPr lang="fr-FR" altLang="fr-FR" sz="4000" dirty="0" err="1" smtClean="0">
                <a:solidFill>
                  <a:schemeClr val="accent5">
                    <a:lumMod val="75000"/>
                  </a:schemeClr>
                </a:solidFill>
              </a:rPr>
              <a:t>indicators</a:t>
            </a:r>
            <a:r>
              <a:rPr lang="fr-FR" altLang="fr-FR" sz="4000" dirty="0" smtClean="0">
                <a:solidFill>
                  <a:schemeClr val="accent5">
                    <a:lumMod val="75000"/>
                  </a:schemeClr>
                </a:solidFill>
              </a:rPr>
              <a:t> (2)</a:t>
            </a:r>
            <a:endParaRPr lang="fr-FR" altLang="fr-FR" sz="44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>
          <a:xfrm>
            <a:off x="2282825" y="1395413"/>
            <a:ext cx="6480175" cy="5349157"/>
          </a:xfrm>
        </p:spPr>
        <p:txBody>
          <a:bodyPr/>
          <a:lstStyle/>
          <a:p>
            <a:r>
              <a:rPr lang="en-US" altLang="fr-FR" b="0" dirty="0" smtClean="0">
                <a:solidFill>
                  <a:schemeClr val="tx1"/>
                </a:solidFill>
              </a:rPr>
              <a:t>PI 3: Number of supported Member States which have integrated intangible cultural heritage into their plans, policies and </a:t>
            </a:r>
            <a:r>
              <a:rPr lang="en-US" altLang="fr-FR" b="0" dirty="0" err="1" smtClean="0">
                <a:solidFill>
                  <a:schemeClr val="tx1"/>
                </a:solidFill>
              </a:rPr>
              <a:t>programmes</a:t>
            </a:r>
            <a:r>
              <a:rPr lang="en-US" altLang="fr-FR" b="0" dirty="0" smtClean="0">
                <a:solidFill>
                  <a:schemeClr val="tx1"/>
                </a:solidFill>
              </a:rPr>
              <a:t>, in particular as a contribution towards the achievement of SDGs in a gender-responsive manner</a:t>
            </a:r>
          </a:p>
          <a:p>
            <a:r>
              <a:rPr lang="en-US" altLang="fr-FR" b="0" dirty="0" smtClean="0">
                <a:solidFill>
                  <a:schemeClr val="tx1"/>
                </a:solidFill>
              </a:rPr>
              <a:t>PI 4: Number of States Parties who have effectively implemented international assistance, including from the Intangible Cultural Heritage Fund, complementing their national safeguarding efforts</a:t>
            </a:r>
          </a:p>
        </p:txBody>
      </p:sp>
    </p:spTree>
    <p:extLst>
      <p:ext uri="{BB962C8B-B14F-4D97-AF65-F5344CB8AC3E}">
        <p14:creationId xmlns:p14="http://schemas.microsoft.com/office/powerpoint/2010/main" val="39297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615950"/>
          </a:xfrm>
        </p:spPr>
        <p:txBody>
          <a:bodyPr/>
          <a:lstStyle/>
          <a:p>
            <a:pPr eaLnBrk="1" hangingPunct="1"/>
            <a:r>
              <a:rPr lang="fr-FR" altLang="fr-FR" sz="4000" dirty="0" smtClean="0">
                <a:solidFill>
                  <a:schemeClr val="accent5">
                    <a:lumMod val="75000"/>
                  </a:schemeClr>
                </a:solidFill>
              </a:rPr>
              <a:t>Performance </a:t>
            </a:r>
            <a:r>
              <a:rPr lang="fr-FR" altLang="fr-FR" sz="4000" dirty="0" err="1" smtClean="0">
                <a:solidFill>
                  <a:schemeClr val="accent5">
                    <a:lumMod val="75000"/>
                  </a:schemeClr>
                </a:solidFill>
              </a:rPr>
              <a:t>indicators</a:t>
            </a:r>
            <a:r>
              <a:rPr lang="fr-FR" altLang="fr-FR" sz="4000" dirty="0" smtClean="0">
                <a:solidFill>
                  <a:schemeClr val="accent5">
                    <a:lumMod val="75000"/>
                  </a:schemeClr>
                </a:solidFill>
              </a:rPr>
              <a:t> (3)</a:t>
            </a:r>
            <a:endParaRPr lang="fr-FR" altLang="fr-FR" sz="44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>
          <a:xfrm>
            <a:off x="2282825" y="2244725"/>
            <a:ext cx="6480175" cy="2327275"/>
          </a:xfrm>
        </p:spPr>
        <p:txBody>
          <a:bodyPr/>
          <a:lstStyle/>
          <a:p>
            <a:r>
              <a:rPr lang="en-US" altLang="fr-FR" b="0" smtClean="0">
                <a:solidFill>
                  <a:schemeClr val="tx1"/>
                </a:solidFill>
              </a:rPr>
              <a:t>PI 5: Number of initiatives undertaken by supported Member States which have enhanced knowledge and understanding of intangible cultural heritage safeguarding and of the 2003 Convention</a:t>
            </a:r>
            <a:endParaRPr lang="fr-FR" altLang="fr-FR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738664"/>
          </a:xfrm>
        </p:spPr>
        <p:txBody>
          <a:bodyPr/>
          <a:lstStyle/>
          <a:p>
            <a:pPr eaLnBrk="1" hangingPunct="1"/>
            <a:r>
              <a:rPr lang="fr-FR" altLang="fr-FR" sz="4800" dirty="0" err="1" smtClean="0">
                <a:solidFill>
                  <a:schemeClr val="accent5">
                    <a:lumMod val="75000"/>
                  </a:schemeClr>
                </a:solidFill>
              </a:rPr>
              <a:t>Expected</a:t>
            </a:r>
            <a:r>
              <a:rPr lang="fr-FR" altLang="fr-FR" sz="4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altLang="fr-FR" sz="4800" dirty="0" err="1" smtClean="0">
                <a:solidFill>
                  <a:schemeClr val="accent5">
                    <a:lumMod val="75000"/>
                  </a:schemeClr>
                </a:solidFill>
              </a:rPr>
              <a:t>result</a:t>
            </a:r>
            <a:r>
              <a:rPr lang="fr-FR" altLang="fr-FR" sz="4800" dirty="0" smtClean="0"/>
              <a:t> </a:t>
            </a:r>
            <a:r>
              <a:rPr lang="fr-FR" altLang="fr-FR" sz="4800" dirty="0">
                <a:solidFill>
                  <a:srgbClr val="FF0000"/>
                </a:solidFill>
              </a:rPr>
              <a:t>8</a:t>
            </a:r>
            <a:r>
              <a:rPr lang="fr-FR" altLang="fr-FR" sz="480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2282825" y="2016125"/>
            <a:ext cx="6480175" cy="3102388"/>
          </a:xfrm>
        </p:spPr>
        <p:txBody>
          <a:bodyPr/>
          <a:lstStyle/>
          <a:p>
            <a:r>
              <a:rPr lang="en-GB" altLang="fr-FR" sz="3200" dirty="0" smtClean="0">
                <a:solidFill>
                  <a:schemeClr val="tx1"/>
                </a:solidFill>
              </a:rPr>
              <a:t>‘</a:t>
            </a:r>
            <a:r>
              <a:rPr lang="en-US" altLang="fr-FR" sz="3200" dirty="0">
                <a:solidFill>
                  <a:schemeClr val="tx1"/>
                </a:solidFill>
              </a:rPr>
              <a:t>Culture integrated into </a:t>
            </a:r>
            <a:r>
              <a:rPr lang="en-US" altLang="fr-FR" sz="3200" dirty="0" smtClean="0">
                <a:solidFill>
                  <a:schemeClr val="tx1"/>
                </a:solidFill>
              </a:rPr>
              <a:t>policies and </a:t>
            </a:r>
            <a:r>
              <a:rPr lang="en-US" altLang="fr-FR" sz="3200" dirty="0">
                <a:solidFill>
                  <a:schemeClr val="tx1"/>
                </a:solidFill>
              </a:rPr>
              <a:t>measures at the national </a:t>
            </a:r>
            <a:r>
              <a:rPr lang="en-US" altLang="fr-FR" sz="3200" dirty="0" smtClean="0">
                <a:solidFill>
                  <a:schemeClr val="tx1"/>
                </a:solidFill>
              </a:rPr>
              <a:t>and local </a:t>
            </a:r>
            <a:r>
              <a:rPr lang="en-US" altLang="fr-FR" sz="3200" dirty="0">
                <a:solidFill>
                  <a:schemeClr val="tx1"/>
                </a:solidFill>
              </a:rPr>
              <a:t>levels by Member States for </a:t>
            </a:r>
            <a:r>
              <a:rPr lang="en-US" altLang="fr-FR" sz="3200" dirty="0" smtClean="0">
                <a:solidFill>
                  <a:schemeClr val="tx1"/>
                </a:solidFill>
              </a:rPr>
              <a:t>the effective </a:t>
            </a:r>
            <a:r>
              <a:rPr lang="en-US" altLang="fr-FR" sz="3200" dirty="0">
                <a:solidFill>
                  <a:schemeClr val="tx1"/>
                </a:solidFill>
              </a:rPr>
              <a:t>implementation of the </a:t>
            </a:r>
            <a:r>
              <a:rPr lang="en-US" altLang="fr-FR" sz="3200" dirty="0" smtClean="0">
                <a:solidFill>
                  <a:schemeClr val="tx1"/>
                </a:solidFill>
              </a:rPr>
              <a:t>2030 Agenda </a:t>
            </a:r>
            <a:r>
              <a:rPr lang="en-US" altLang="fr-FR" sz="3200" dirty="0">
                <a:solidFill>
                  <a:schemeClr val="tx1"/>
                </a:solidFill>
              </a:rPr>
              <a:t>for </a:t>
            </a:r>
            <a:r>
              <a:rPr lang="en-US" altLang="fr-FR" sz="3200" dirty="0" smtClean="0">
                <a:solidFill>
                  <a:schemeClr val="tx1"/>
                </a:solidFill>
              </a:rPr>
              <a:t>Sustainable Development</a:t>
            </a:r>
            <a:r>
              <a:rPr lang="en-GB" altLang="fr-FR" sz="3200" dirty="0" smtClean="0">
                <a:solidFill>
                  <a:schemeClr val="tx1"/>
                </a:solidFill>
              </a:rPr>
              <a:t>’</a:t>
            </a:r>
            <a:endParaRPr lang="fr-FR" altLang="fr-FR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0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738187"/>
          </a:xfrm>
        </p:spPr>
        <p:txBody>
          <a:bodyPr/>
          <a:lstStyle/>
          <a:p>
            <a:r>
              <a:rPr lang="en-US" altLang="fr-FR" sz="4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Objectives (1)</a:t>
            </a:r>
            <a:endParaRPr lang="en-GB" altLang="fr-FR" sz="48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>
          <a:xfrm>
            <a:off x="2282825" y="1636713"/>
            <a:ext cx="6480175" cy="356405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fr-FR" sz="3200" b="0" dirty="0" smtClean="0">
                <a:solidFill>
                  <a:schemeClr val="tx1"/>
                </a:solidFill>
              </a:rPr>
              <a:t>General discussion on: </a:t>
            </a:r>
          </a:p>
          <a:p>
            <a:pPr marL="719138" indent="-452438">
              <a:buFont typeface="Arial" panose="020B0604020202020204" pitchFamily="34" charset="0"/>
              <a:buAutoNum type="arabicPeriod"/>
              <a:defRPr/>
            </a:pPr>
            <a:r>
              <a:rPr lang="en-US" altLang="fr-FR" sz="3200" b="0" dirty="0" smtClean="0">
                <a:solidFill>
                  <a:schemeClr val="tx1"/>
                </a:solidFill>
              </a:rPr>
              <a:t>new perspectives under the 2003 Convention in the framework of the 39 C/5</a:t>
            </a:r>
          </a:p>
          <a:p>
            <a:pPr marL="719138" indent="-452438">
              <a:buFont typeface="Arial" panose="020B0604020202020204" pitchFamily="34" charset="0"/>
              <a:buAutoNum type="arabicPeriod"/>
              <a:defRPr/>
            </a:pPr>
            <a:r>
              <a:rPr lang="en-US" altLang="fr-FR" sz="3200" b="0" dirty="0" smtClean="0">
                <a:solidFill>
                  <a:schemeClr val="tx1"/>
                </a:solidFill>
              </a:rPr>
              <a:t>new funding priorities</a:t>
            </a:r>
          </a:p>
          <a:p>
            <a:pPr marL="719138" indent="-452438">
              <a:buFont typeface="Arial" panose="020B0604020202020204" pitchFamily="34" charset="0"/>
              <a:buAutoNum type="arabicPeriod"/>
              <a:defRPr/>
            </a:pPr>
            <a:r>
              <a:rPr lang="en-US" altLang="fr-FR" sz="3200" b="0" dirty="0" smtClean="0">
                <a:solidFill>
                  <a:schemeClr val="tx1"/>
                </a:solidFill>
              </a:rPr>
              <a:t>39 C/5 and its performance indicators</a:t>
            </a:r>
            <a:endParaRPr lang="en-GB" altLang="fr-FR" sz="32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677108"/>
          </a:xfrm>
        </p:spPr>
        <p:txBody>
          <a:bodyPr/>
          <a:lstStyle/>
          <a:p>
            <a:r>
              <a:rPr lang="en-US" altLang="fr-FR" sz="4400" dirty="0">
                <a:solidFill>
                  <a:schemeClr val="accent5">
                    <a:lumMod val="75000"/>
                  </a:schemeClr>
                </a:solidFill>
              </a:rPr>
              <a:t>37 GC</a:t>
            </a:r>
            <a:r>
              <a:rPr lang="en-GB" altLang="fr-FR" sz="4400" dirty="0">
                <a:solidFill>
                  <a:schemeClr val="accent5">
                    <a:lumMod val="75000"/>
                  </a:schemeClr>
                </a:solidFill>
              </a:rPr>
              <a:t>/Resolution 93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>
          <a:xfrm>
            <a:off x="2282825" y="2016125"/>
            <a:ext cx="6480175" cy="43211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fr-FR" b="0" dirty="0" smtClean="0">
                <a:solidFill>
                  <a:schemeClr val="tx1"/>
                </a:solidFill>
              </a:rPr>
              <a:t>Integrated Comprehensive Strategy: </a:t>
            </a:r>
          </a:p>
          <a:p>
            <a:pPr marL="0" indent="0"/>
            <a:r>
              <a:rPr lang="en-US" altLang="fr-FR" b="0" dirty="0" smtClean="0">
                <a:solidFill>
                  <a:schemeClr val="tx1"/>
                </a:solidFill>
              </a:rPr>
              <a:t>Renew emphasis on contributions of category 2 </a:t>
            </a:r>
            <a:r>
              <a:rPr lang="en-US" altLang="fr-FR" b="0" dirty="0" err="1" smtClean="0">
                <a:solidFill>
                  <a:schemeClr val="tx1"/>
                </a:solidFill>
              </a:rPr>
              <a:t>centres</a:t>
            </a:r>
            <a:r>
              <a:rPr lang="en-US" altLang="fr-FR" b="0" dirty="0" smtClean="0">
                <a:solidFill>
                  <a:schemeClr val="tx1"/>
                </a:solidFill>
              </a:rPr>
              <a:t> to:</a:t>
            </a:r>
          </a:p>
          <a:p>
            <a:pPr marL="896938" lvl="1" indent="-365125">
              <a:buFont typeface="Wingdings" panose="05000000000000000000" pitchFamily="2" charset="2"/>
              <a:buChar char="Ø"/>
            </a:pPr>
            <a:r>
              <a:rPr lang="en-US" altLang="fr-FR" dirty="0" smtClean="0"/>
              <a:t>strategic </a:t>
            </a:r>
            <a:r>
              <a:rPr lang="en-US" altLang="fr-FR" dirty="0" err="1" smtClean="0"/>
              <a:t>programme</a:t>
            </a:r>
            <a:r>
              <a:rPr lang="en-US" altLang="fr-FR" dirty="0" smtClean="0"/>
              <a:t> objectives and global priorities (C/4)</a:t>
            </a:r>
          </a:p>
          <a:p>
            <a:pPr marL="896938" lvl="1" indent="-365125">
              <a:buFont typeface="Wingdings" panose="05000000000000000000" pitchFamily="2" charset="2"/>
              <a:buChar char="Ø"/>
            </a:pPr>
            <a:r>
              <a:rPr lang="en-GB" altLang="fr-FR" dirty="0" smtClean="0"/>
              <a:t>sectoral or </a:t>
            </a:r>
            <a:r>
              <a:rPr lang="en-GB" altLang="fr-FR" dirty="0" err="1" smtClean="0"/>
              <a:t>intersectoral</a:t>
            </a:r>
            <a:r>
              <a:rPr lang="en-GB" altLang="fr-FR" dirty="0" smtClean="0"/>
              <a:t> programme priorities and themes (C/5)</a:t>
            </a:r>
          </a:p>
          <a:p>
            <a:pPr marL="0" indent="0"/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774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677108"/>
          </a:xfrm>
        </p:spPr>
        <p:txBody>
          <a:bodyPr/>
          <a:lstStyle/>
          <a:p>
            <a:r>
              <a:rPr lang="en-US" altLang="fr-FR" sz="4400" dirty="0">
                <a:solidFill>
                  <a:schemeClr val="accent5">
                    <a:lumMod val="75000"/>
                  </a:schemeClr>
                </a:solidFill>
              </a:rPr>
              <a:t>37 GC</a:t>
            </a:r>
            <a:r>
              <a:rPr lang="en-GB" altLang="fr-FR" sz="4400" dirty="0">
                <a:solidFill>
                  <a:schemeClr val="accent5">
                    <a:lumMod val="75000"/>
                  </a:schemeClr>
                </a:solidFill>
              </a:rPr>
              <a:t>/Resolution 93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2282825" y="2016125"/>
            <a:ext cx="6480175" cy="1705082"/>
          </a:xfrm>
        </p:spPr>
        <p:txBody>
          <a:bodyPr/>
          <a:lstStyle/>
          <a:p>
            <a:r>
              <a:rPr lang="en-US" altLang="fr-FR" b="0" dirty="0" smtClean="0">
                <a:solidFill>
                  <a:schemeClr val="tx1"/>
                </a:solidFill>
              </a:rPr>
              <a:t>Clarification of renewal procedures and timetable with a pre-renewal evaluation </a:t>
            </a:r>
          </a:p>
          <a:p>
            <a:r>
              <a:rPr lang="en-US" altLang="fr-FR" b="0" dirty="0" smtClean="0">
                <a:solidFill>
                  <a:schemeClr val="tx1"/>
                </a:solidFill>
              </a:rPr>
              <a:t>Full costs to be borne by category 2 </a:t>
            </a:r>
            <a:r>
              <a:rPr lang="en-US" altLang="fr-FR" b="0" dirty="0" err="1" smtClean="0">
                <a:solidFill>
                  <a:schemeClr val="tx1"/>
                </a:solidFill>
              </a:rPr>
              <a:t>centres</a:t>
            </a:r>
            <a:r>
              <a:rPr lang="en-US" altLang="fr-FR" b="0" dirty="0" smtClean="0">
                <a:solidFill>
                  <a:schemeClr val="tx1"/>
                </a:solidFill>
              </a:rPr>
              <a:t> and/or host countries</a:t>
            </a:r>
            <a:endParaRPr lang="en-GB" altLang="fr-FR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976313" y="2241550"/>
            <a:ext cx="7786687" cy="1495794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fr-FR" sz="5400" dirty="0" smtClean="0">
                <a:solidFill>
                  <a:schemeClr val="accent5">
                    <a:lumMod val="75000"/>
                  </a:schemeClr>
                </a:solidFill>
              </a:rPr>
              <a:t>General discussion on several topics</a:t>
            </a:r>
          </a:p>
        </p:txBody>
      </p:sp>
    </p:spTree>
    <p:extLst>
      <p:ext uri="{BB962C8B-B14F-4D97-AF65-F5344CB8AC3E}">
        <p14:creationId xmlns:p14="http://schemas.microsoft.com/office/powerpoint/2010/main" val="6892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738664"/>
          </a:xfrm>
        </p:spPr>
        <p:txBody>
          <a:bodyPr/>
          <a:lstStyle/>
          <a:p>
            <a:r>
              <a:rPr lang="en-US" altLang="fr-FR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General debate on:</a:t>
            </a:r>
            <a:endParaRPr lang="fr-FR" altLang="fr-FR" sz="4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2824" y="1648377"/>
            <a:ext cx="6480175" cy="5423023"/>
          </a:xfrm>
        </p:spPr>
        <p:txBody>
          <a:bodyPr/>
          <a:lstStyle/>
          <a:p>
            <a:pPr marL="357188" indent="-357188">
              <a:buFont typeface="Wingdings" panose="05000000000000000000" pitchFamily="2" charset="2"/>
              <a:buChar char="Ø"/>
            </a:pPr>
            <a:r>
              <a:rPr lang="en-US" altLang="fr-FR" b="0" dirty="0" smtClean="0">
                <a:solidFill>
                  <a:schemeClr val="tx1"/>
                </a:solidFill>
              </a:rPr>
              <a:t>Role of C2Cs in the implementation of the Convention 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US" altLang="fr-FR" b="0" dirty="0" smtClean="0">
                <a:solidFill>
                  <a:schemeClr val="tx1"/>
                </a:solidFill>
              </a:rPr>
              <a:t>Exploring Secretariat potential fields of cooperation with the </a:t>
            </a:r>
            <a:r>
              <a:rPr lang="en-US" altLang="fr-FR" b="0" dirty="0" err="1" smtClean="0">
                <a:solidFill>
                  <a:schemeClr val="tx1"/>
                </a:solidFill>
              </a:rPr>
              <a:t>Centres</a:t>
            </a:r>
            <a:r>
              <a:rPr lang="en-US" altLang="fr-FR" b="0" dirty="0" smtClean="0">
                <a:solidFill>
                  <a:schemeClr val="tx1"/>
                </a:solidFill>
              </a:rPr>
              <a:t> and ways to improve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US" altLang="fr-FR" b="0" dirty="0" smtClean="0">
                <a:solidFill>
                  <a:schemeClr val="tx1"/>
                </a:solidFill>
              </a:rPr>
              <a:t>Current challenges faced by </a:t>
            </a:r>
            <a:r>
              <a:rPr lang="en-US" altLang="fr-FR" b="0" dirty="0" err="1" smtClean="0">
                <a:solidFill>
                  <a:schemeClr val="tx1"/>
                </a:solidFill>
              </a:rPr>
              <a:t>Centres</a:t>
            </a:r>
            <a:r>
              <a:rPr lang="en-US" altLang="fr-FR" b="0" dirty="0" smtClean="0">
                <a:solidFill>
                  <a:schemeClr val="tx1"/>
                </a:solidFill>
              </a:rPr>
              <a:t> in the daily implementation of the Convention 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US" altLang="fr-FR" b="0" dirty="0" smtClean="0">
                <a:solidFill>
                  <a:schemeClr val="tx1"/>
                </a:solidFill>
              </a:rPr>
              <a:t>Renewal of Agreements between host countries and UNESCO</a:t>
            </a:r>
          </a:p>
          <a:p>
            <a:pPr marL="0" indent="0">
              <a:buFont typeface="Wingdings" panose="05000000000000000000" pitchFamily="2" charset="2"/>
              <a:buChar char="Ø"/>
            </a:pPr>
            <a:endParaRPr lang="en-US" altLang="fr-FR" dirty="0" smtClean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976313" y="2241550"/>
            <a:ext cx="7786687" cy="747897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fr-FR" sz="5400" dirty="0" smtClean="0">
                <a:solidFill>
                  <a:schemeClr val="accent5">
                    <a:lumMod val="75000"/>
                  </a:schemeClr>
                </a:solidFill>
              </a:rPr>
              <a:t>Other business</a:t>
            </a:r>
          </a:p>
        </p:txBody>
      </p:sp>
    </p:spTree>
    <p:extLst>
      <p:ext uri="{BB962C8B-B14F-4D97-AF65-F5344CB8AC3E}">
        <p14:creationId xmlns:p14="http://schemas.microsoft.com/office/powerpoint/2010/main" val="338891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738187"/>
          </a:xfrm>
        </p:spPr>
        <p:txBody>
          <a:bodyPr/>
          <a:lstStyle/>
          <a:p>
            <a:r>
              <a:rPr lang="en-US" altLang="fr-FR" sz="4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C2C annual meetings</a:t>
            </a:r>
            <a:endParaRPr lang="en-GB" altLang="fr-FR" sz="48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563" name="Espace réservé du contenu 2"/>
          <p:cNvSpPr>
            <a:spLocks noGrp="1"/>
          </p:cNvSpPr>
          <p:nvPr>
            <p:ph idx="1"/>
          </p:nvPr>
        </p:nvSpPr>
        <p:spPr>
          <a:xfrm>
            <a:off x="2282824" y="1832390"/>
            <a:ext cx="6480175" cy="3638550"/>
          </a:xfrm>
        </p:spPr>
        <p:txBody>
          <a:bodyPr/>
          <a:lstStyle/>
          <a:p>
            <a:r>
              <a:rPr lang="en-US" altLang="fr-FR" dirty="0" smtClean="0">
                <a:solidFill>
                  <a:schemeClr val="tx1"/>
                </a:solidFill>
              </a:rPr>
              <a:t>1</a:t>
            </a:r>
            <a:r>
              <a:rPr lang="en-US" altLang="fr-FR" baseline="30000" dirty="0" smtClean="0">
                <a:solidFill>
                  <a:schemeClr val="tx1"/>
                </a:solidFill>
              </a:rPr>
              <a:t>st</a:t>
            </a:r>
            <a:r>
              <a:rPr lang="en-US" altLang="fr-FR" dirty="0" smtClean="0">
                <a:solidFill>
                  <a:schemeClr val="tx1"/>
                </a:solidFill>
              </a:rPr>
              <a:t> in </a:t>
            </a:r>
            <a:r>
              <a:rPr lang="en-US" altLang="fr-FR" dirty="0" err="1" smtClean="0">
                <a:solidFill>
                  <a:schemeClr val="tx1"/>
                </a:solidFill>
              </a:rPr>
              <a:t>Sozopol</a:t>
            </a:r>
            <a:r>
              <a:rPr lang="en-US" altLang="fr-FR" dirty="0" smtClean="0">
                <a:solidFill>
                  <a:schemeClr val="tx1"/>
                </a:solidFill>
              </a:rPr>
              <a:t>, Bulgaria, July 2013</a:t>
            </a:r>
          </a:p>
          <a:p>
            <a:r>
              <a:rPr lang="en-US" altLang="fr-FR" dirty="0" smtClean="0">
                <a:solidFill>
                  <a:schemeClr val="tx1"/>
                </a:solidFill>
              </a:rPr>
              <a:t>2</a:t>
            </a:r>
            <a:r>
              <a:rPr lang="en-US" altLang="fr-FR" baseline="30000" dirty="0" smtClean="0">
                <a:solidFill>
                  <a:schemeClr val="tx1"/>
                </a:solidFill>
              </a:rPr>
              <a:t>nd</a:t>
            </a:r>
            <a:r>
              <a:rPr lang="en-US" altLang="fr-FR" dirty="0" smtClean="0">
                <a:solidFill>
                  <a:schemeClr val="tx1"/>
                </a:solidFill>
              </a:rPr>
              <a:t> in Paris, UNESCO HQ, June 2014 </a:t>
            </a:r>
          </a:p>
          <a:p>
            <a:r>
              <a:rPr lang="en-US" altLang="fr-FR" dirty="0" smtClean="0">
                <a:solidFill>
                  <a:schemeClr val="tx1"/>
                </a:solidFill>
              </a:rPr>
              <a:t>3</a:t>
            </a:r>
            <a:r>
              <a:rPr lang="en-US" altLang="fr-FR" baseline="30000" dirty="0" smtClean="0">
                <a:solidFill>
                  <a:schemeClr val="tx1"/>
                </a:solidFill>
              </a:rPr>
              <a:t>rd</a:t>
            </a:r>
            <a:r>
              <a:rPr lang="en-US" altLang="fr-FR" dirty="0" smtClean="0">
                <a:solidFill>
                  <a:schemeClr val="tx1"/>
                </a:solidFill>
              </a:rPr>
              <a:t> in Guiyang, China, July 2015</a:t>
            </a:r>
          </a:p>
          <a:p>
            <a:r>
              <a:rPr lang="en-US" altLang="fr-FR" dirty="0" smtClean="0">
                <a:solidFill>
                  <a:schemeClr val="tx1"/>
                </a:solidFill>
              </a:rPr>
              <a:t>4</a:t>
            </a:r>
            <a:r>
              <a:rPr lang="en-US" altLang="fr-FR" baseline="30000" dirty="0" smtClean="0">
                <a:solidFill>
                  <a:schemeClr val="tx1"/>
                </a:solidFill>
              </a:rPr>
              <a:t>th</a:t>
            </a:r>
            <a:r>
              <a:rPr lang="en-US" altLang="fr-FR" dirty="0" smtClean="0">
                <a:solidFill>
                  <a:schemeClr val="tx1"/>
                </a:solidFill>
              </a:rPr>
              <a:t> in Paris, UNESCO HQ, June 2016</a:t>
            </a:r>
          </a:p>
          <a:p>
            <a:r>
              <a:rPr lang="en-US" altLang="fr-FR" dirty="0" smtClean="0">
                <a:solidFill>
                  <a:schemeClr val="tx1"/>
                </a:solidFill>
              </a:rPr>
              <a:t>5</a:t>
            </a:r>
            <a:r>
              <a:rPr lang="en-US" altLang="fr-FR" baseline="30000" dirty="0" smtClean="0">
                <a:solidFill>
                  <a:schemeClr val="tx1"/>
                </a:solidFill>
              </a:rPr>
              <a:t>th</a:t>
            </a:r>
            <a:r>
              <a:rPr lang="en-US" altLang="fr-FR" dirty="0" smtClean="0">
                <a:solidFill>
                  <a:schemeClr val="tx1"/>
                </a:solidFill>
              </a:rPr>
              <a:t> in Shiraz, Iran, September 2017</a:t>
            </a:r>
          </a:p>
          <a:p>
            <a:r>
              <a:rPr lang="en-US" altLang="fr-FR" dirty="0" smtClean="0">
                <a:solidFill>
                  <a:schemeClr val="tx1"/>
                </a:solidFill>
              </a:rPr>
              <a:t>6</a:t>
            </a:r>
            <a:r>
              <a:rPr lang="en-US" altLang="fr-FR" baseline="30000" dirty="0" smtClean="0">
                <a:solidFill>
                  <a:schemeClr val="tx1"/>
                </a:solidFill>
              </a:rPr>
              <a:t>th</a:t>
            </a:r>
            <a:r>
              <a:rPr lang="en-US" altLang="fr-FR" dirty="0" smtClean="0">
                <a:solidFill>
                  <a:schemeClr val="tx1"/>
                </a:solidFill>
              </a:rPr>
              <a:t> in Paris, UNESCO HQ, June 2018</a:t>
            </a:r>
          </a:p>
          <a:p>
            <a:r>
              <a:rPr lang="en-GB" altLang="fr-FR" dirty="0" smtClean="0">
                <a:solidFill>
                  <a:srgbClr val="FF0000"/>
                </a:solidFill>
              </a:rPr>
              <a:t>7</a:t>
            </a:r>
            <a:r>
              <a:rPr lang="en-GB" altLang="fr-FR" baseline="30000" dirty="0" smtClean="0">
                <a:solidFill>
                  <a:srgbClr val="FF0000"/>
                </a:solidFill>
              </a:rPr>
              <a:t>th</a:t>
            </a:r>
            <a:r>
              <a:rPr lang="en-GB" altLang="fr-FR" dirty="0" smtClean="0">
                <a:solidFill>
                  <a:srgbClr val="FF0000"/>
                </a:solidFill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48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738187"/>
          </a:xfrm>
        </p:spPr>
        <p:txBody>
          <a:bodyPr/>
          <a:lstStyle/>
          <a:p>
            <a:r>
              <a:rPr lang="en-US" altLang="fr-FR" sz="4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Objectives (2)</a:t>
            </a:r>
            <a:endParaRPr lang="en-GB" altLang="fr-FR" sz="48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>
          <a:xfrm>
            <a:off x="2282825" y="1636713"/>
            <a:ext cx="6480175" cy="3951851"/>
          </a:xfrm>
        </p:spPr>
        <p:txBody>
          <a:bodyPr/>
          <a:lstStyle/>
          <a:p>
            <a:pPr>
              <a:defRPr/>
            </a:pPr>
            <a:r>
              <a:rPr lang="en-US" altLang="fr-FR" b="0" dirty="0" smtClean="0">
                <a:solidFill>
                  <a:schemeClr val="tx1"/>
                </a:solidFill>
              </a:rPr>
              <a:t>General debate on: </a:t>
            </a:r>
          </a:p>
          <a:p>
            <a:pPr marL="719138" indent="-358775">
              <a:buFont typeface="Arial" panose="020B0604020202020204" pitchFamily="34" charset="0"/>
              <a:buAutoNum type="arabicPeriod"/>
              <a:defRPr/>
            </a:pPr>
            <a:r>
              <a:rPr lang="en-US" altLang="fr-FR" b="0" dirty="0" smtClean="0">
                <a:solidFill>
                  <a:schemeClr val="tx1"/>
                </a:solidFill>
              </a:rPr>
              <a:t>Synergies and cooperation amongst the </a:t>
            </a:r>
            <a:r>
              <a:rPr lang="en-US" altLang="fr-FR" b="0" dirty="0" err="1" smtClean="0">
                <a:solidFill>
                  <a:schemeClr val="tx1"/>
                </a:solidFill>
              </a:rPr>
              <a:t>Centres</a:t>
            </a:r>
            <a:r>
              <a:rPr lang="en-US" altLang="fr-FR" b="0" dirty="0" smtClean="0">
                <a:solidFill>
                  <a:schemeClr val="tx1"/>
                </a:solidFill>
              </a:rPr>
              <a:t> and with UNESCO Secretariat</a:t>
            </a:r>
          </a:p>
          <a:p>
            <a:pPr marL="719138" indent="-358775">
              <a:buFont typeface="Arial" panose="020B0604020202020204" pitchFamily="34" charset="0"/>
              <a:buAutoNum type="arabicPeriod"/>
              <a:defRPr/>
            </a:pPr>
            <a:r>
              <a:rPr lang="en-US" altLang="fr-FR" b="0" dirty="0" smtClean="0">
                <a:solidFill>
                  <a:schemeClr val="tx1"/>
                </a:solidFill>
              </a:rPr>
              <a:t>Current challenges faced by the </a:t>
            </a:r>
            <a:r>
              <a:rPr lang="en-US" altLang="fr-FR" b="0" dirty="0" err="1" smtClean="0">
                <a:solidFill>
                  <a:schemeClr val="tx1"/>
                </a:solidFill>
              </a:rPr>
              <a:t>Centres</a:t>
            </a:r>
            <a:r>
              <a:rPr lang="en-US" altLang="fr-FR" b="0" dirty="0" smtClean="0">
                <a:solidFill>
                  <a:schemeClr val="tx1"/>
                </a:solidFill>
              </a:rPr>
              <a:t> in implementing the Convention</a:t>
            </a:r>
          </a:p>
          <a:p>
            <a:pPr marL="719138" indent="-358775">
              <a:buFont typeface="Arial" panose="020B0604020202020204" pitchFamily="34" charset="0"/>
              <a:buAutoNum type="arabicPeriod"/>
              <a:defRPr/>
            </a:pPr>
            <a:r>
              <a:rPr lang="en-US" altLang="fr-FR" b="0" dirty="0" smtClean="0">
                <a:solidFill>
                  <a:schemeClr val="tx1"/>
                </a:solidFill>
              </a:rPr>
              <a:t>Renewal of category 2 </a:t>
            </a:r>
            <a:r>
              <a:rPr lang="en-US" altLang="fr-FR" b="0" dirty="0" err="1" smtClean="0">
                <a:solidFill>
                  <a:schemeClr val="tx1"/>
                </a:solidFill>
              </a:rPr>
              <a:t>centre</a:t>
            </a:r>
            <a:r>
              <a:rPr lang="en-US" altLang="fr-FR" b="0" dirty="0" smtClean="0">
                <a:solidFill>
                  <a:schemeClr val="tx1"/>
                </a:solidFill>
              </a:rPr>
              <a:t> status - updates</a:t>
            </a:r>
            <a:endParaRPr lang="en-GB" altLang="fr-FR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976313" y="2241550"/>
            <a:ext cx="7786687" cy="224472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fr-FR" sz="5400" dirty="0" smtClean="0">
                <a:solidFill>
                  <a:schemeClr val="accent5">
                    <a:lumMod val="75000"/>
                  </a:schemeClr>
                </a:solidFill>
              </a:rPr>
              <a:t>Recent developments </a:t>
            </a:r>
            <a:r>
              <a:rPr lang="en-GB" altLang="fr-FR" sz="5400" dirty="0" smtClean="0">
                <a:solidFill>
                  <a:schemeClr val="accent5">
                    <a:lumMod val="75000"/>
                  </a:schemeClr>
                </a:solidFill>
              </a:rPr>
              <a:t>in the life of the 2003 Convention</a:t>
            </a:r>
            <a:r>
              <a:rPr lang="en-US" altLang="fr-FR" sz="5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93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 txBox="1">
            <a:spLocks/>
          </p:cNvSpPr>
          <p:nvPr/>
        </p:nvSpPr>
        <p:spPr bwMode="auto">
          <a:xfrm>
            <a:off x="2286000" y="365125"/>
            <a:ext cx="64770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Towards universal ratification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ja-JP" sz="3200" dirty="0">
              <a:solidFill>
                <a:schemeClr val="tx1"/>
              </a:solidFill>
            </a:endParaRPr>
          </a:p>
        </p:txBody>
      </p:sp>
      <p:sp>
        <p:nvSpPr>
          <p:cNvPr id="8196" name="Espace réservé du texte 2"/>
          <p:cNvSpPr txBox="1">
            <a:spLocks/>
          </p:cNvSpPr>
          <p:nvPr/>
        </p:nvSpPr>
        <p:spPr bwMode="auto">
          <a:xfrm>
            <a:off x="2189163" y="2173288"/>
            <a:ext cx="6480175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9pPr>
          </a:lstStyle>
          <a:p>
            <a:pPr marL="361950" indent="-361950" eaLnBrk="1" hangingPunct="1">
              <a:lnSpc>
                <a:spcPct val="100000"/>
              </a:lnSpc>
              <a:spcBef>
                <a:spcPts val="1800"/>
              </a:spcBef>
              <a:buClrTx/>
              <a:defRPr/>
            </a:pPr>
            <a:r>
              <a:rPr lang="en-US" altLang="fr-FR" dirty="0" smtClean="0">
                <a:solidFill>
                  <a:schemeClr val="tx1"/>
                </a:solidFill>
                <a:latin typeface="Calibri" panose="020F0502020204030204" pitchFamily="34" charset="0"/>
              </a:rPr>
              <a:t>178 States Parties </a:t>
            </a:r>
            <a:r>
              <a:rPr lang="en-US" altLang="fr-FR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(June 2018)</a:t>
            </a:r>
          </a:p>
          <a:p>
            <a:pPr marL="361950" indent="-361950" eaLnBrk="1" hangingPunct="1">
              <a:lnSpc>
                <a:spcPct val="100000"/>
              </a:lnSpc>
              <a:spcBef>
                <a:spcPts val="1800"/>
              </a:spcBef>
              <a:buClrTx/>
              <a:defRPr/>
            </a:pPr>
            <a:r>
              <a:rPr lang="en-US" altLang="fr-FR" dirty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r>
              <a:rPr lang="en-US" altLang="fr-FR" dirty="0" smtClean="0">
                <a:solidFill>
                  <a:schemeClr val="tx1"/>
                </a:solidFill>
                <a:latin typeface="Calibri" panose="020F0502020204030204" pitchFamily="34" charset="0"/>
              </a:rPr>
              <a:t> new ratifications since last C2Cs meeting:</a:t>
            </a:r>
          </a:p>
          <a:p>
            <a:pPr marL="808038" indent="-357188" eaLnBrk="1" hangingPunct="1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US" altLang="fr-FR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Kiribati</a:t>
            </a:r>
          </a:p>
          <a:p>
            <a:pPr marL="808038" indent="-357188" eaLnBrk="1" hangingPunct="1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US" altLang="fr-FR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Singapore</a:t>
            </a:r>
          </a:p>
          <a:p>
            <a:pPr marL="808038" indent="-357188" eaLnBrk="1" hangingPunct="1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US" altLang="fr-FR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Solomon Islands </a:t>
            </a:r>
            <a:r>
              <a:rPr lang="en-US" altLang="fr-FR" b="0" dirty="0">
                <a:solidFill>
                  <a:schemeClr val="tx1"/>
                </a:solidFill>
                <a:latin typeface="Calibri" panose="020F0502020204030204" pitchFamily="34" charset="0"/>
              </a:rPr>
              <a:t>* </a:t>
            </a:r>
            <a:endParaRPr lang="en-US" altLang="fr-FR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08038" indent="-357188" eaLnBrk="1" hangingPunct="1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US" altLang="fr-FR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Suriname</a:t>
            </a:r>
          </a:p>
        </p:txBody>
      </p:sp>
    </p:spTree>
    <p:extLst>
      <p:ext uri="{BB962C8B-B14F-4D97-AF65-F5344CB8AC3E}">
        <p14:creationId xmlns:p14="http://schemas.microsoft.com/office/powerpoint/2010/main" val="22152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 txBox="1">
            <a:spLocks/>
          </p:cNvSpPr>
          <p:nvPr/>
        </p:nvSpPr>
        <p:spPr bwMode="auto">
          <a:xfrm>
            <a:off x="2286000" y="365125"/>
            <a:ext cx="64770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Towards universal ratification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ja-JP" sz="3200" dirty="0">
              <a:solidFill>
                <a:schemeClr val="tx1"/>
              </a:solidFill>
            </a:endParaRPr>
          </a:p>
        </p:txBody>
      </p:sp>
      <p:sp>
        <p:nvSpPr>
          <p:cNvPr id="24579" name="Espace réservé du texte 2"/>
          <p:cNvSpPr txBox="1">
            <a:spLocks/>
          </p:cNvSpPr>
          <p:nvPr/>
        </p:nvSpPr>
        <p:spPr bwMode="auto">
          <a:xfrm>
            <a:off x="2189163" y="1978025"/>
            <a:ext cx="6480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800"/>
              </a:spcBef>
              <a:buClrTx/>
            </a:pPr>
            <a:r>
              <a:rPr lang="en-US" altLang="fr-FR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Only </a:t>
            </a:r>
            <a:r>
              <a:rPr lang="en-US" altLang="fr-F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17 </a:t>
            </a: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</a:rPr>
              <a:t>States non party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698902"/>
              </p:ext>
            </p:extLst>
          </p:nvPr>
        </p:nvGraphicFramePr>
        <p:xfrm>
          <a:off x="2189163" y="2511425"/>
          <a:ext cx="6096000" cy="3133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5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2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EG</a:t>
                      </a:r>
                      <a:endParaRPr lang="fr-FR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States non party</a:t>
                      </a:r>
                      <a:endParaRPr lang="fr-FR" sz="1800" dirty="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2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I</a:t>
                      </a:r>
                      <a:endParaRPr lang="fr-FR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Canada, Israel, San Marino, UK and USA</a:t>
                      </a:r>
                      <a:r>
                        <a:rPr lang="en-US" altLang="fr-FR" sz="18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[5]</a:t>
                      </a:r>
                      <a:endParaRPr lang="en-US" altLang="fr-FR" sz="18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2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II</a:t>
                      </a:r>
                      <a:endParaRPr lang="fr-FR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Russian Federation</a:t>
                      </a: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2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III</a:t>
                      </a:r>
                      <a:endParaRPr lang="fr-FR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Guyana</a:t>
                      </a: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IV</a:t>
                      </a:r>
                      <a:endParaRPr lang="fr-FR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Australia, Maldives, New Zealand</a:t>
                      </a:r>
                      <a:r>
                        <a:rPr lang="en-US" altLang="fr-FR" sz="18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and</a:t>
                      </a:r>
                      <a:r>
                        <a:rPr lang="en-US" altLang="fr-F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Niue [4]</a:t>
                      </a: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Va</a:t>
                      </a:r>
                      <a:endParaRPr lang="fr-FR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Angola, Liberia, Sierra Leone, Somalia and South Africa</a:t>
                      </a:r>
                      <a:r>
                        <a:rPr lang="en-US" altLang="fr-FR" sz="18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[5]</a:t>
                      </a:r>
                      <a:endParaRPr lang="en-US" altLang="fr-FR" sz="18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2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/>
                        <a:t>Vb</a:t>
                      </a:r>
                      <a:endParaRPr lang="fr-FR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Libya</a:t>
                      </a: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2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738664"/>
          </a:xfrm>
        </p:spPr>
        <p:txBody>
          <a:bodyPr/>
          <a:lstStyle/>
          <a:p>
            <a:pPr>
              <a:defRPr/>
            </a:pPr>
            <a:r>
              <a:rPr lang="en-GB" altLang="fr-FR" sz="4800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Arial" charset="0"/>
                <a:cs typeface="Arial" charset="0"/>
              </a:rPr>
              <a:t>12.COM </a:t>
            </a:r>
            <a:r>
              <a:rPr lang="en-GB" altLang="fr-FR" sz="4800" dirty="0" err="1" smtClean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Arial" charset="0"/>
                <a:cs typeface="Arial" charset="0"/>
              </a:rPr>
              <a:t>Jeju</a:t>
            </a:r>
            <a:r>
              <a:rPr lang="en-GB" altLang="fr-FR" sz="4800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Arial" charset="0"/>
                <a:cs typeface="Arial" charset="0"/>
              </a:rPr>
              <a:t> Island 2017</a:t>
            </a:r>
            <a:endParaRPr lang="en-GB" altLang="fr-FR" sz="4800" dirty="0">
              <a:solidFill>
                <a:schemeClr val="accent5">
                  <a:lumMod val="75000"/>
                </a:schemeClr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2282825" y="1643063"/>
            <a:ext cx="5972175" cy="565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Periodic reports</a:t>
            </a:r>
          </a:p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Inscriptions and governance  </a:t>
            </a:r>
          </a:p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Transfer and removal</a:t>
            </a:r>
          </a:p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fr-FR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Intangible cultural heritage in emergencies</a:t>
            </a:r>
          </a:p>
          <a:p>
            <a:pPr marL="0" lvl="1" indent="0">
              <a:spcAft>
                <a:spcPts val="800"/>
              </a:spcAft>
              <a:defRPr/>
            </a:pPr>
            <a:endParaRPr lang="en-GB" altLang="fr-FR" sz="32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US" altLang="fr-F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US" altLang="fr-F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US" altLang="fr-F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US" altLang="fr-F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738187"/>
          </a:xfrm>
        </p:spPr>
        <p:txBody>
          <a:bodyPr/>
          <a:lstStyle/>
          <a:p>
            <a:pPr>
              <a:defRPr/>
            </a:pPr>
            <a:r>
              <a:rPr lang="en-GB" altLang="fr-FR" sz="48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Arial" charset="0"/>
                <a:cs typeface="Arial" charset="0"/>
              </a:rPr>
              <a:t>7</a:t>
            </a:r>
            <a:r>
              <a:rPr lang="en-GB" altLang="fr-FR" sz="4800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Arial" charset="0"/>
                <a:cs typeface="Arial" charset="0"/>
              </a:rPr>
              <a:t>.GA Paris 2018</a:t>
            </a:r>
            <a:endParaRPr lang="en-GB" altLang="fr-FR" sz="4800" dirty="0">
              <a:solidFill>
                <a:schemeClr val="accent5">
                  <a:lumMod val="75000"/>
                </a:schemeClr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2282825" y="1538288"/>
            <a:ext cx="5972175" cy="373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7063" indent="-265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7063" indent="-265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5600" lvl="1" indent="-355600" defTabSz="534988" eaLnBrk="1" hangingPunct="1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fr-FR" sz="3200" dirty="0" smtClean="0">
                <a:latin typeface="Calibri" panose="020F0502020204030204" pitchFamily="34" charset="0"/>
              </a:rPr>
              <a:t>Election of 12 new members of the Committee </a:t>
            </a:r>
          </a:p>
          <a:p>
            <a:pPr marL="355600" indent="-355600" defTabSz="534988" eaLnBrk="1" hangingPunct="1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fr-FR" sz="3200" dirty="0" smtClean="0">
                <a:latin typeface="Calibri" panose="020F0502020204030204" pitchFamily="34" charset="0"/>
              </a:rPr>
              <a:t>Revisions of the Operational Directives on periodic reporting</a:t>
            </a:r>
          </a:p>
          <a:p>
            <a:pPr marL="355600" indent="-355600" defTabSz="534988" eaLnBrk="1" hangingPunct="1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fr-FR" sz="3200" dirty="0" smtClean="0">
                <a:latin typeface="Calibri" panose="020F0502020204030204" pitchFamily="34" charset="0"/>
              </a:rPr>
              <a:t>Overall results framework</a:t>
            </a:r>
          </a:p>
          <a:p>
            <a:pPr marL="355600" indent="-355600" defTabSz="534988" eaLnBrk="1" hangingPunct="1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fr-FR" sz="3200" dirty="0" smtClean="0">
                <a:latin typeface="Calibri" panose="020F0502020204030204" pitchFamily="34" charset="0"/>
              </a:rPr>
              <a:t>Accreditation of NGOs </a:t>
            </a:r>
          </a:p>
        </p:txBody>
      </p:sp>
    </p:spTree>
    <p:extLst>
      <p:ext uri="{BB962C8B-B14F-4D97-AF65-F5344CB8AC3E}">
        <p14:creationId xmlns:p14="http://schemas.microsoft.com/office/powerpoint/2010/main" val="6679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Unes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DEDB"/>
      </a:accent1>
      <a:accent2>
        <a:srgbClr val="00D213"/>
      </a:accent2>
      <a:accent3>
        <a:srgbClr val="FF0000"/>
      </a:accent3>
      <a:accent4>
        <a:srgbClr val="FFFF00"/>
      </a:accent4>
      <a:accent5>
        <a:srgbClr val="07DEDB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3987</TotalTime>
  <Words>1270</Words>
  <Application>Microsoft Office PowerPoint</Application>
  <PresentationFormat>On-screen Show (4:3)</PresentationFormat>
  <Paragraphs>198</Paragraphs>
  <Slides>35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ＭＳ Ｐゴシック</vt:lpstr>
      <vt:lpstr>Arial</vt:lpstr>
      <vt:lpstr>Arial Bold</vt:lpstr>
      <vt:lpstr>Calibri</vt:lpstr>
      <vt:lpstr>Times New Roman</vt:lpstr>
      <vt:lpstr>Wingdings</vt:lpstr>
      <vt:lpstr>Thème Office</vt:lpstr>
      <vt:lpstr>Objectives of the meeting and recent developments in the life of the 2003 Convention and the Organization </vt:lpstr>
      <vt:lpstr>PowerPoint Presentation</vt:lpstr>
      <vt:lpstr>Objectives (1)</vt:lpstr>
      <vt:lpstr>Objectives (2)</vt:lpstr>
      <vt:lpstr>PowerPoint Presentation</vt:lpstr>
      <vt:lpstr>PowerPoint Presentation</vt:lpstr>
      <vt:lpstr>PowerPoint Presentation</vt:lpstr>
      <vt:lpstr>12.COM Jeju Island 2017</vt:lpstr>
      <vt:lpstr>7.GA Paris 2018</vt:lpstr>
      <vt:lpstr>Committee Members</vt:lpstr>
      <vt:lpstr>Important meetings</vt:lpstr>
      <vt:lpstr>PowerPoint Presentation</vt:lpstr>
      <vt:lpstr>2 Funding priorities</vt:lpstr>
      <vt:lpstr>Priority 1 CAP to be continued with strategic reorientation</vt:lpstr>
      <vt:lpstr>Networking with tertiary education institutions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39 C/5 (2018-2021)</vt:lpstr>
      <vt:lpstr>New approaches</vt:lpstr>
      <vt:lpstr>Major Programme IV – CLT </vt:lpstr>
      <vt:lpstr>MLA 2: Creativity</vt:lpstr>
      <vt:lpstr>Expected result 6:</vt:lpstr>
      <vt:lpstr>Performance indicators (1)</vt:lpstr>
      <vt:lpstr>Performance indicators (2)</vt:lpstr>
      <vt:lpstr>Performance indicators (3)</vt:lpstr>
      <vt:lpstr>Expected result 8:</vt:lpstr>
      <vt:lpstr>37 GC/Resolution 93</vt:lpstr>
      <vt:lpstr>37 GC/Resolution 93</vt:lpstr>
      <vt:lpstr>PowerPoint Presentation</vt:lpstr>
      <vt:lpstr>General debate on:</vt:lpstr>
      <vt:lpstr>PowerPoint Presentation</vt:lpstr>
      <vt:lpstr>C2C annual meetings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Samadov, Rasul</cp:lastModifiedBy>
  <cp:revision>275</cp:revision>
  <cp:lastPrinted>2016-05-29T13:03:20Z</cp:lastPrinted>
  <dcterms:created xsi:type="dcterms:W3CDTF">2013-04-24T00:14:44Z</dcterms:created>
  <dcterms:modified xsi:type="dcterms:W3CDTF">2018-06-07T07:52:54Z</dcterms:modified>
</cp:coreProperties>
</file>