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77" r:id="rId2"/>
    <p:sldId id="404" r:id="rId3"/>
    <p:sldId id="434" r:id="rId4"/>
    <p:sldId id="406" r:id="rId5"/>
    <p:sldId id="425" r:id="rId6"/>
    <p:sldId id="363" r:id="rId7"/>
    <p:sldId id="431" r:id="rId8"/>
    <p:sldId id="441" r:id="rId9"/>
    <p:sldId id="398" r:id="rId10"/>
    <p:sldId id="436" r:id="rId11"/>
    <p:sldId id="368" r:id="rId12"/>
    <p:sldId id="369" r:id="rId13"/>
    <p:sldId id="437" r:id="rId14"/>
    <p:sldId id="414" r:id="rId15"/>
    <p:sldId id="370" r:id="rId16"/>
    <p:sldId id="438" r:id="rId17"/>
    <p:sldId id="400" r:id="rId18"/>
    <p:sldId id="372" r:id="rId19"/>
    <p:sldId id="435" r:id="rId20"/>
    <p:sldId id="375" r:id="rId21"/>
    <p:sldId id="410" r:id="rId22"/>
    <p:sldId id="440" r:id="rId23"/>
    <p:sldId id="418" r:id="rId24"/>
    <p:sldId id="430" r:id="rId25"/>
    <p:sldId id="380" r:id="rId26"/>
    <p:sldId id="433" r:id="rId27"/>
    <p:sldId id="442" r:id="rId28"/>
    <p:sldId id="443" r:id="rId29"/>
    <p:sldId id="444" r:id="rId30"/>
    <p:sldId id="445" r:id="rId31"/>
    <p:sldId id="446" r:id="rId32"/>
    <p:sldId id="447" r:id="rId33"/>
    <p:sldId id="355" r:id="rId34"/>
  </p:sldIdLst>
  <p:sldSz cx="9418638"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909">
          <p15:clr>
            <a:srgbClr val="A4A3A4"/>
          </p15:clr>
        </p15:guide>
        <p15:guide id="2" pos="357">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ED2893"/>
    <a:srgbClr val="004454"/>
    <a:srgbClr val="FFA3A3"/>
    <a:srgbClr val="FFB19F"/>
    <a:srgbClr val="000000"/>
    <a:srgbClr val="18415C"/>
    <a:srgbClr val="6600CC"/>
    <a:srgbClr val="9900FF"/>
    <a:srgbClr val="782C2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65306" autoAdjust="0"/>
  </p:normalViewPr>
  <p:slideViewPr>
    <p:cSldViewPr snapToGrid="0">
      <p:cViewPr>
        <p:scale>
          <a:sx n="81" d="100"/>
          <a:sy n="81" d="100"/>
        </p:scale>
        <p:origin x="-1662" y="438"/>
      </p:cViewPr>
      <p:guideLst>
        <p:guide orient="horz" pos="909"/>
        <p:guide pos="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56" d="100"/>
          <a:sy n="156" d="100"/>
        </p:scale>
        <p:origin x="-1480" y="56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332"/>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49688" y="2"/>
            <a:ext cx="2946400" cy="496332"/>
          </a:xfrm>
          <a:prstGeom prst="rect">
            <a:avLst/>
          </a:prstGeom>
        </p:spPr>
        <p:txBody>
          <a:bodyPr vert="horz" lIns="91440" tIns="45720" rIns="91440" bIns="45720" rtlCol="0"/>
          <a:lstStyle>
            <a:lvl1pPr algn="r">
              <a:defRPr sz="1200">
                <a:latin typeface="Arial" pitchFamily="34" charset="0"/>
                <a:cs typeface="+mn-cs"/>
              </a:defRPr>
            </a:lvl1pPr>
          </a:lstStyle>
          <a:p>
            <a:pPr>
              <a:defRPr/>
            </a:pPr>
            <a:fld id="{104D0D11-7C6C-40F3-A7BB-4024DC624BA7}" type="datetimeFigureOut">
              <a:rPr lang="en-US"/>
              <a:pPr>
                <a:defRPr/>
              </a:pPr>
              <a:t>4/3/2015</a:t>
            </a:fld>
            <a:endParaRPr lang="en-US"/>
          </a:p>
        </p:txBody>
      </p:sp>
      <p:sp>
        <p:nvSpPr>
          <p:cNvPr id="4" name="Footer Placeholder 3"/>
          <p:cNvSpPr>
            <a:spLocks noGrp="1"/>
          </p:cNvSpPr>
          <p:nvPr>
            <p:ph type="ftr" sz="quarter" idx="2"/>
          </p:nvPr>
        </p:nvSpPr>
        <p:spPr>
          <a:xfrm>
            <a:off x="0" y="9428712"/>
            <a:ext cx="2946400" cy="496332"/>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49688" y="9428712"/>
            <a:ext cx="2946400" cy="496332"/>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DEB5F025-EC51-4217-A2F9-09DB8B113782}" type="slidenum">
              <a:rPr lang="en-US"/>
              <a:pPr>
                <a:defRPr/>
              </a:pPr>
              <a:t>‹#›</a:t>
            </a:fld>
            <a:endParaRPr lang="en-US"/>
          </a:p>
        </p:txBody>
      </p:sp>
    </p:spTree>
    <p:extLst>
      <p:ext uri="{BB962C8B-B14F-4D97-AF65-F5344CB8AC3E}">
        <p14:creationId xmlns:p14="http://schemas.microsoft.com/office/powerpoint/2010/main" val="3401866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2"/>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GB"/>
          </a:p>
        </p:txBody>
      </p:sp>
      <p:sp>
        <p:nvSpPr>
          <p:cNvPr id="24579" name="Rectangle 3"/>
          <p:cNvSpPr>
            <a:spLocks noGrp="1" noChangeArrowheads="1"/>
          </p:cNvSpPr>
          <p:nvPr>
            <p:ph type="dt" idx="1"/>
          </p:nvPr>
        </p:nvSpPr>
        <p:spPr bwMode="auto">
          <a:xfrm>
            <a:off x="3849688" y="2"/>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CCAB6A2D-8844-4644-8534-DD9D072CB7B2}" type="datetimeFigureOut">
              <a:rPr lang="en-GB"/>
              <a:pPr>
                <a:defRPr/>
              </a:pPr>
              <a:t>03/04/2015</a:t>
            </a:fld>
            <a:endParaRPr lang="en-GB"/>
          </a:p>
        </p:txBody>
      </p:sp>
      <p:sp>
        <p:nvSpPr>
          <p:cNvPr id="35844" name="Rectangle 4"/>
          <p:cNvSpPr>
            <a:spLocks noGrp="1" noRot="1" noChangeAspect="1" noChangeArrowheads="1" noTextEdit="1"/>
          </p:cNvSpPr>
          <p:nvPr>
            <p:ph type="sldImg" idx="2"/>
          </p:nvPr>
        </p:nvSpPr>
        <p:spPr bwMode="auto">
          <a:xfrm>
            <a:off x="842963" y="744538"/>
            <a:ext cx="5111750" cy="37226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452" y="4715951"/>
            <a:ext cx="5438775"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4582" name="Rectangle 6"/>
          <p:cNvSpPr>
            <a:spLocks noGrp="1" noChangeArrowheads="1"/>
          </p:cNvSpPr>
          <p:nvPr>
            <p:ph type="ftr" sz="quarter" idx="4"/>
          </p:nvPr>
        </p:nvSpPr>
        <p:spPr bwMode="auto">
          <a:xfrm>
            <a:off x="0" y="9428712"/>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GB"/>
          </a:p>
        </p:txBody>
      </p:sp>
      <p:sp>
        <p:nvSpPr>
          <p:cNvPr id="24583" name="Rectangle 7"/>
          <p:cNvSpPr>
            <a:spLocks noGrp="1" noChangeArrowheads="1"/>
          </p:cNvSpPr>
          <p:nvPr>
            <p:ph type="sldNum" sz="quarter" idx="5"/>
          </p:nvPr>
        </p:nvSpPr>
        <p:spPr bwMode="auto">
          <a:xfrm>
            <a:off x="3849688" y="9428712"/>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AFB74886-D140-4111-B123-0AA3E0570759}" type="slidenum">
              <a:rPr lang="en-GB"/>
              <a:pPr>
                <a:defRPr/>
              </a:pPr>
              <a:t>‹#›</a:t>
            </a:fld>
            <a:endParaRPr lang="en-GB"/>
          </a:p>
        </p:txBody>
      </p:sp>
    </p:spTree>
    <p:extLst>
      <p:ext uri="{BB962C8B-B14F-4D97-AF65-F5344CB8AC3E}">
        <p14:creationId xmlns:p14="http://schemas.microsoft.com/office/powerpoint/2010/main" val="192874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842963" y="744538"/>
            <a:ext cx="5111750" cy="3722687"/>
          </a:xfrm>
          <a:ln/>
        </p:spPr>
      </p:sp>
      <p:sp>
        <p:nvSpPr>
          <p:cNvPr id="36867" name="Espace réservé des commentaires 2"/>
          <p:cNvSpPr>
            <a:spLocks noGrp="1"/>
          </p:cNvSpPr>
          <p:nvPr>
            <p:ph type="body" idx="1"/>
          </p:nvPr>
        </p:nvSpPr>
        <p:spPr>
          <a:noFill/>
          <a:ln/>
        </p:spPr>
        <p:txBody>
          <a:bodyPr/>
          <a:lstStyle/>
          <a:p>
            <a:endParaRPr lang="en-GB" sz="1200" b="1"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[Introduce yourself.]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[Ask people to turn off their phones]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In April 2000, global leaders met in Dakar Senegal and agreed on the six Education for All (EFA) goals; they promised to achieve them by 2015. </a:t>
            </a:r>
            <a:r>
              <a:rPr lang="en-GB" sz="1200" b="1" kern="1200" dirty="0" smtClean="0">
                <a:solidFill>
                  <a:schemeClr val="tx1"/>
                </a:solidFill>
                <a:effectLst/>
                <a:latin typeface="Calibri" pitchFamily="34" charset="0"/>
                <a:ea typeface="+mn-ea"/>
                <a:cs typeface="+mn-cs"/>
              </a:rPr>
              <a:t>2015 is now!</a:t>
            </a:r>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 </a:t>
            </a:r>
          </a:p>
          <a:p>
            <a:pPr lvl="0"/>
            <a:r>
              <a:rPr lang="en-GB" sz="1200" kern="1200" dirty="0" smtClean="0">
                <a:solidFill>
                  <a:schemeClr val="tx1"/>
                </a:solidFill>
                <a:effectLst/>
                <a:latin typeface="Calibri" pitchFamily="34" charset="0"/>
                <a:ea typeface="+mn-ea"/>
                <a:cs typeface="+mn-cs"/>
              </a:rPr>
              <a:t>So how do different countries measure up? </a:t>
            </a:r>
          </a:p>
          <a:p>
            <a:pPr lvl="0"/>
            <a:r>
              <a:rPr lang="en-GB" sz="1200" kern="1200" dirty="0" smtClean="0">
                <a:solidFill>
                  <a:schemeClr val="tx1"/>
                </a:solidFill>
                <a:effectLst/>
                <a:latin typeface="Calibri" pitchFamily="34" charset="0"/>
                <a:ea typeface="+mn-ea"/>
                <a:cs typeface="+mn-cs"/>
              </a:rPr>
              <a:t>Have the goals been met, and where has progress proven difficult? </a:t>
            </a:r>
          </a:p>
          <a:p>
            <a:pPr lvl="0"/>
            <a:r>
              <a:rPr lang="en-GB" sz="1200" kern="1200" dirty="0" smtClean="0">
                <a:solidFill>
                  <a:schemeClr val="tx1"/>
                </a:solidFill>
                <a:effectLst/>
                <a:latin typeface="Calibri" pitchFamily="34" charset="0"/>
                <a:ea typeface="+mn-ea"/>
                <a:cs typeface="+mn-cs"/>
              </a:rPr>
              <a:t>Have governments and international partners lived up to their commitments? </a:t>
            </a:r>
          </a:p>
          <a:p>
            <a:pPr lvl="0"/>
            <a:r>
              <a:rPr lang="en-GB" sz="1200" kern="1200" dirty="0" smtClean="0">
                <a:solidFill>
                  <a:schemeClr val="tx1"/>
                </a:solidFill>
                <a:effectLst/>
                <a:latin typeface="Calibri" pitchFamily="34" charset="0"/>
                <a:ea typeface="+mn-ea"/>
                <a:cs typeface="+mn-cs"/>
              </a:rPr>
              <a:t>Which policies have worked best, and what lessons have we learned to guide future reform?</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Today’s report provides independent and </a:t>
            </a:r>
            <a:r>
              <a:rPr lang="en-US" sz="1200" kern="1200" dirty="0" smtClean="0">
                <a:solidFill>
                  <a:schemeClr val="tx1"/>
                </a:solidFill>
                <a:effectLst/>
                <a:latin typeface="Calibri" pitchFamily="34" charset="0"/>
                <a:ea typeface="+mn-ea"/>
                <a:cs typeface="+mn-cs"/>
              </a:rPr>
              <a:t>authoritative answers to these questions.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 </a:t>
            </a:r>
            <a:endParaRPr lang="en-GB" sz="1200" kern="1200" dirty="0">
              <a:solidFill>
                <a:schemeClr val="tx1"/>
              </a:solidFill>
              <a:effectLst/>
              <a:latin typeface="Calibri" pitchFamily="34" charset="0"/>
              <a:ea typeface="+mn-ea"/>
              <a:cs typeface="+mn-cs"/>
            </a:endParaRPr>
          </a:p>
        </p:txBody>
      </p:sp>
      <p:sp>
        <p:nvSpPr>
          <p:cNvPr id="34820"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E171B5E-FD11-40B0-9068-1AF0D3EC6BDA}" type="slidenum">
              <a:rPr lang="en-GB" altLang="en-US" smtClean="0"/>
              <a:pPr>
                <a:defRPr/>
              </a:pPr>
              <a:t>1</a:t>
            </a:fld>
            <a:endParaRPr lang="en-GB" altLang="en-US" smtClean="0"/>
          </a:p>
        </p:txBody>
      </p:sp>
    </p:spTree>
    <p:extLst>
      <p:ext uri="{BB962C8B-B14F-4D97-AF65-F5344CB8AC3E}">
        <p14:creationId xmlns:p14="http://schemas.microsoft.com/office/powerpoint/2010/main" val="294451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Policy successes that help the most </a:t>
            </a:r>
            <a:r>
              <a:rPr lang="en-US" sz="1200" kern="1200" dirty="0" err="1" smtClean="0">
                <a:solidFill>
                  <a:schemeClr val="tx1"/>
                </a:solidFill>
                <a:effectLst/>
                <a:latin typeface="Calibri" pitchFamily="34" charset="0"/>
                <a:ea typeface="+mn-ea"/>
                <a:cs typeface="+mn-cs"/>
              </a:rPr>
              <a:t>marginalised</a:t>
            </a:r>
            <a:r>
              <a:rPr lang="en-US" sz="1200" kern="1200" dirty="0" smtClean="0">
                <a:solidFill>
                  <a:schemeClr val="tx1"/>
                </a:solidFill>
                <a:effectLst/>
                <a:latin typeface="Calibri" pitchFamily="34" charset="0"/>
                <a:ea typeface="+mn-ea"/>
                <a:cs typeface="+mn-cs"/>
              </a:rPr>
              <a:t> gain access primary education include: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Guaranteeing a truly free education</a:t>
            </a:r>
            <a:r>
              <a:rPr lang="en-US" sz="1200" kern="1200" dirty="0" smtClean="0">
                <a:solidFill>
                  <a:schemeClr val="tx1"/>
                </a:solidFill>
                <a:effectLst/>
                <a:latin typeface="Calibri" pitchFamily="34" charset="0"/>
                <a:ea typeface="+mn-ea"/>
                <a:cs typeface="+mn-cs"/>
              </a:rPr>
              <a:t>, by abolishing tuition fees and covering costs related to school uniforms, transport, and textbooks. Ethiopia, Ghana, Kenya, Malawi, U.R. Tanzania, Burundi and Uganda abolished fees and increased enrolment as a result.</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School and classroom construction: </a:t>
            </a:r>
            <a:r>
              <a:rPr lang="en-US" sz="1200" kern="1200" dirty="0" smtClean="0">
                <a:solidFill>
                  <a:schemeClr val="tx1"/>
                </a:solidFill>
                <a:effectLst/>
                <a:latin typeface="Calibri" pitchFamily="34" charset="0"/>
                <a:ea typeface="+mn-ea"/>
                <a:cs typeface="+mn-cs"/>
              </a:rPr>
              <a:t>Mozambique tripled the number of its primary schools and increased enrolment by 35 percentage points</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Conditional cash transfer programmes: </a:t>
            </a:r>
            <a:r>
              <a:rPr lang="en-US" sz="1200" kern="1200" dirty="0" smtClean="0">
                <a:solidFill>
                  <a:schemeClr val="tx1"/>
                </a:solidFill>
                <a:effectLst/>
                <a:latin typeface="Calibri" pitchFamily="34" charset="0"/>
                <a:ea typeface="+mn-ea"/>
                <a:cs typeface="+mn-cs"/>
              </a:rPr>
              <a:t>Nicaragua, Mexico and Brazil implemented such programmes and helped closed enrolment gaps between rich and poor children.</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School feeding programmes</a:t>
            </a:r>
            <a:r>
              <a:rPr lang="en-US" sz="1200" kern="1200" dirty="0" smtClean="0">
                <a:solidFill>
                  <a:schemeClr val="tx1"/>
                </a:solidFill>
                <a:effectLst/>
                <a:latin typeface="Calibri" pitchFamily="34" charset="0"/>
                <a:ea typeface="+mn-ea"/>
                <a:cs typeface="+mn-cs"/>
              </a:rPr>
              <a:t>: In 32 countries in sub-Saharan Africa, providing on-site meals increased girls’ and boys’ enrolment by 28% and 22% respectively. </a:t>
            </a:r>
            <a:endParaRPr lang="en-GB" sz="1200" kern="1200" dirty="0" smtClean="0">
              <a:solidFill>
                <a:schemeClr val="tx1"/>
              </a:solidFill>
              <a:effectLst/>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10</a:t>
            </a:fld>
            <a:endParaRPr lang="en-GB"/>
          </a:p>
        </p:txBody>
      </p:sp>
    </p:spTree>
    <p:extLst>
      <p:ext uri="{BB962C8B-B14F-4D97-AF65-F5344CB8AC3E}">
        <p14:creationId xmlns:p14="http://schemas.microsoft.com/office/powerpoint/2010/main" val="302183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842963" y="744538"/>
            <a:ext cx="5111750" cy="3722687"/>
          </a:xfrm>
          <a:ln/>
        </p:spPr>
      </p:sp>
      <p:sp>
        <p:nvSpPr>
          <p:cNvPr id="41987" name="Notes Placeholder 2"/>
          <p:cNvSpPr>
            <a:spLocks noGrp="1"/>
          </p:cNvSpPr>
          <p:nvPr>
            <p:ph type="body" idx="1"/>
          </p:nvPr>
        </p:nvSpPr>
        <p:spPr>
          <a:noFill/>
          <a:ln/>
        </p:spPr>
        <p:txBody>
          <a:bodyPr>
            <a:normAutofit lnSpcReduction="10000"/>
          </a:bodyPr>
          <a:lstStyle/>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 third EFA goal focused not only on formal education in schools but also on experiences outside school, such as on-the-job training and other learning opportunities over the life course. This wide focus came at the cost of clarity: the goal lacks a clear and measurable target and refers to outcomes – life skills and learning – that can be understood in many ways.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For the purposes of assessing some aspect of progress, the GMR looks at enrolment in lower secondary education, which should provide young people with key foundation skills.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[click] As the graphic shows, </a:t>
            </a:r>
            <a:r>
              <a:rPr lang="en-US" sz="1200" b="1" kern="1200" dirty="0" smtClean="0">
                <a:solidFill>
                  <a:schemeClr val="tx1"/>
                </a:solidFill>
                <a:effectLst/>
                <a:latin typeface="Calibri" pitchFamily="34" charset="0"/>
                <a:ea typeface="+mn-ea"/>
                <a:cs typeface="+mn-cs"/>
              </a:rPr>
              <a:t>under half of countries</a:t>
            </a:r>
            <a:r>
              <a:rPr lang="en-US" sz="1200" kern="1200" dirty="0" smtClean="0">
                <a:solidFill>
                  <a:schemeClr val="tx1"/>
                </a:solidFill>
                <a:effectLst/>
                <a:latin typeface="Calibri" pitchFamily="34" charset="0"/>
                <a:ea typeface="+mn-ea"/>
                <a:cs typeface="+mn-cs"/>
              </a:rPr>
              <a:t> have achieved universal lower secondary education so far.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pattern masks significant progress, however. There </a:t>
            </a:r>
            <a:r>
              <a:rPr lang="en-US" sz="1200" b="1" kern="1200" dirty="0" smtClean="0">
                <a:solidFill>
                  <a:schemeClr val="tx1"/>
                </a:solidFill>
                <a:effectLst/>
                <a:latin typeface="Calibri" pitchFamily="34" charset="0"/>
                <a:ea typeface="+mn-ea"/>
                <a:cs typeface="+mn-cs"/>
              </a:rPr>
              <a:t>are 42 million </a:t>
            </a:r>
            <a:r>
              <a:rPr lang="en-US" sz="1200" kern="1200" dirty="0" smtClean="0">
                <a:solidFill>
                  <a:schemeClr val="tx1"/>
                </a:solidFill>
                <a:effectLst/>
                <a:latin typeface="Calibri" pitchFamily="34" charset="0"/>
                <a:ea typeface="+mn-ea"/>
                <a:cs typeface="+mn-cs"/>
              </a:rPr>
              <a:t>more adolescents in lower secondary education than in 2000.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But this progress is not fast enough. 63 million adolescents currently remain out of school.</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If trends continue, </a:t>
            </a:r>
            <a:r>
              <a:rPr lang="en-US" sz="1200" kern="1200" dirty="0" smtClean="0">
                <a:solidFill>
                  <a:schemeClr val="tx1"/>
                </a:solidFill>
                <a:effectLst/>
                <a:latin typeface="Calibri" pitchFamily="34" charset="0"/>
                <a:ea typeface="+mn-ea"/>
                <a:cs typeface="+mn-cs"/>
              </a:rPr>
              <a:t>only</a:t>
            </a:r>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half of adolescents in low income countries are expected to complete lower secondary education by 2030. </a:t>
            </a:r>
            <a:r>
              <a:rPr lang="en-US" sz="1200" b="1" kern="1200" dirty="0" smtClean="0">
                <a:solidFill>
                  <a:schemeClr val="tx1"/>
                </a:solidFill>
                <a:effectLst/>
                <a:latin typeface="Calibri" pitchFamily="34" charset="0"/>
                <a:ea typeface="+mn-ea"/>
                <a:cs typeface="+mn-cs"/>
              </a:rPr>
              <a:t>Universal lower secondary education will only be achieved in all countries towards the end of this century.</a:t>
            </a:r>
            <a:endParaRPr lang="en-GB" sz="1200" kern="1200" dirty="0" smtClean="0">
              <a:solidFill>
                <a:schemeClr val="tx1"/>
              </a:solidFill>
              <a:effectLst/>
              <a:latin typeface="Calibri" pitchFamily="34" charset="0"/>
              <a:ea typeface="+mn-ea"/>
              <a:cs typeface="+mn-cs"/>
            </a:endParaRPr>
          </a:p>
          <a:p>
            <a:endParaRPr lang="en-US" altLang="en-US" dirty="0" smtClean="0"/>
          </a:p>
        </p:txBody>
      </p:sp>
      <p:sp>
        <p:nvSpPr>
          <p:cNvPr id="4" name="Slide Number Placeholder 3"/>
          <p:cNvSpPr>
            <a:spLocks noGrp="1"/>
          </p:cNvSpPr>
          <p:nvPr>
            <p:ph type="sldNum" sz="quarter" idx="5"/>
          </p:nvPr>
        </p:nvSpPr>
        <p:spPr/>
        <p:txBody>
          <a:bodyPr/>
          <a:lstStyle/>
          <a:p>
            <a:pPr>
              <a:defRPr/>
            </a:pPr>
            <a:fld id="{8D7A9467-A487-42F4-8056-25ABE8B18B33}" type="slidenum">
              <a:rPr lang="en-GB" smtClean="0"/>
              <a:pPr>
                <a:defRPr/>
              </a:pPr>
              <a:t>11</a:t>
            </a:fld>
            <a:endParaRPr lang="en-GB" dirty="0"/>
          </a:p>
        </p:txBody>
      </p:sp>
    </p:spTree>
    <p:extLst>
      <p:ext uri="{BB962C8B-B14F-4D97-AF65-F5344CB8AC3E}">
        <p14:creationId xmlns:p14="http://schemas.microsoft.com/office/powerpoint/2010/main" val="41904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842963" y="744538"/>
            <a:ext cx="5111750" cy="3722687"/>
          </a:xfrm>
          <a:ln/>
        </p:spPr>
      </p:sp>
      <p:sp>
        <p:nvSpPr>
          <p:cNvPr id="43011" name="Notes Placeholder 2"/>
          <p:cNvSpPr>
            <a:spLocks noGrp="1"/>
          </p:cNvSpPr>
          <p:nvPr>
            <p:ph type="body" idx="1"/>
          </p:nvPr>
        </p:nvSpPr>
        <p:spPr>
          <a:noFill/>
          <a:ln/>
        </p:spPr>
        <p:txBody>
          <a:bodyPr/>
          <a:lstStyle/>
          <a:p>
            <a:r>
              <a:rPr lang="en-US" sz="1200" kern="1200" dirty="0" smtClean="0">
                <a:solidFill>
                  <a:schemeClr val="tx1"/>
                </a:solidFill>
                <a:effectLst/>
                <a:latin typeface="Calibri" pitchFamily="34" charset="0"/>
                <a:ea typeface="+mn-ea"/>
                <a:cs typeface="+mn-cs"/>
              </a:rPr>
              <a:t>[click] There are big differences between richer and poorer countries in how many students complete lower secondary education.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Only </a:t>
            </a:r>
            <a:r>
              <a:rPr lang="en-US" sz="1200" b="1" kern="1200" dirty="0" smtClean="0">
                <a:solidFill>
                  <a:schemeClr val="tx1"/>
                </a:solidFill>
                <a:effectLst/>
                <a:latin typeface="Calibri" pitchFamily="34" charset="0"/>
                <a:ea typeface="+mn-ea"/>
                <a:cs typeface="+mn-cs"/>
              </a:rPr>
              <a:t>one in three adolescents</a:t>
            </a:r>
            <a:r>
              <a:rPr lang="en-US" sz="1200" kern="1200" dirty="0" smtClean="0">
                <a:solidFill>
                  <a:schemeClr val="tx1"/>
                </a:solidFill>
                <a:effectLst/>
                <a:latin typeface="Calibri" pitchFamily="34" charset="0"/>
                <a:ea typeface="+mn-ea"/>
                <a:cs typeface="+mn-cs"/>
              </a:rPr>
              <a:t> finish lower secondary school in low income countries as compared to </a:t>
            </a:r>
            <a:r>
              <a:rPr lang="en-US" sz="1200" b="1" kern="1200" dirty="0" smtClean="0">
                <a:solidFill>
                  <a:schemeClr val="tx1"/>
                </a:solidFill>
                <a:effectLst/>
                <a:latin typeface="Calibri" pitchFamily="34" charset="0"/>
                <a:ea typeface="+mn-ea"/>
                <a:cs typeface="+mn-cs"/>
              </a:rPr>
              <a:t>over four fifths of adolescents</a:t>
            </a:r>
            <a:r>
              <a:rPr lang="en-US" sz="1200" kern="1200" dirty="0" smtClean="0">
                <a:solidFill>
                  <a:schemeClr val="tx1"/>
                </a:solidFill>
                <a:effectLst/>
                <a:latin typeface="Calibri" pitchFamily="34" charset="0"/>
                <a:ea typeface="+mn-ea"/>
                <a:cs typeface="+mn-cs"/>
              </a:rPr>
              <a:t> in upper middle income countries.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These figures show that students dropping out or leaving school early remains a salient policy challenge</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Inequalities in completion </a:t>
            </a:r>
            <a:r>
              <a:rPr lang="en-US" sz="1200" kern="1200" dirty="0" smtClean="0">
                <a:solidFill>
                  <a:schemeClr val="tx1"/>
                </a:solidFill>
                <a:effectLst/>
                <a:latin typeface="Calibri" pitchFamily="34" charset="0"/>
                <a:ea typeface="+mn-ea"/>
                <a:cs typeface="+mn-cs"/>
              </a:rPr>
              <a:t>are also found between adolescents</a:t>
            </a:r>
            <a:r>
              <a:rPr lang="en-US" sz="1200" b="1" kern="1200" dirty="0" smtClean="0">
                <a:solidFill>
                  <a:schemeClr val="tx1"/>
                </a:solidFill>
                <a:effectLst/>
                <a:latin typeface="Calibri" pitchFamily="34" charset="0"/>
                <a:ea typeface="+mn-ea"/>
                <a:cs typeface="+mn-cs"/>
              </a:rPr>
              <a:t> in urban and rural areas </a:t>
            </a:r>
            <a:r>
              <a:rPr lang="en-US" sz="1200" b="1" i="1" kern="1200" dirty="0" smtClean="0">
                <a:solidFill>
                  <a:schemeClr val="tx1"/>
                </a:solidFill>
                <a:effectLst/>
                <a:latin typeface="Calibri" pitchFamily="34" charset="0"/>
                <a:ea typeface="+mn-ea"/>
                <a:cs typeface="+mn-cs"/>
              </a:rPr>
              <a:t>within</a:t>
            </a:r>
            <a:r>
              <a:rPr lang="en-US" sz="1200" b="1" kern="1200" dirty="0" smtClean="0">
                <a:solidFill>
                  <a:schemeClr val="tx1"/>
                </a:solidFill>
                <a:effectLst/>
                <a:latin typeface="Calibri" pitchFamily="34" charset="0"/>
                <a:ea typeface="+mn-ea"/>
                <a:cs typeface="+mn-cs"/>
              </a:rPr>
              <a:t> countries</a:t>
            </a:r>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In a few countries the rural–urban gap in lower secondary school attainment was substantially reduced, such as Nepal, where the gap fell by 20 percentage points.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In other countries, such as the Lao People’s Democratic Republic, inequalities remained or even increased.</a:t>
            </a:r>
            <a:endParaRPr lang="en-GB" sz="1200" kern="1200" dirty="0" smtClean="0">
              <a:solidFill>
                <a:schemeClr val="tx1"/>
              </a:solidFill>
              <a:effectLst/>
              <a:latin typeface="Calibri" pitchFamily="34" charset="0"/>
              <a:ea typeface="+mn-ea"/>
              <a:cs typeface="+mn-cs"/>
            </a:endParaRPr>
          </a:p>
          <a:p>
            <a:endParaRPr lang="en-US" baseline="0" dirty="0" smtClean="0"/>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7EFED00-A87F-40AB-9A31-CDAE710A0FA9}" type="slidenum">
              <a:rPr lang="en-US" altLang="en-US" smtClean="0"/>
              <a:pPr>
                <a:defRPr/>
              </a:pPr>
              <a:t>12</a:t>
            </a:fld>
            <a:endParaRPr lang="en-US" altLang="en-US" dirty="0" smtClean="0"/>
          </a:p>
        </p:txBody>
      </p:sp>
    </p:spTree>
    <p:extLst>
      <p:ext uri="{BB962C8B-B14F-4D97-AF65-F5344CB8AC3E}">
        <p14:creationId xmlns:p14="http://schemas.microsoft.com/office/powerpoint/2010/main" val="341137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Calibri" pitchFamily="34" charset="0"/>
                <a:ea typeface="+mn-ea"/>
                <a:cs typeface="+mn-cs"/>
              </a:rPr>
              <a:t>The policies that stand out as having helped increase enrolment in lower secondary education, but also ensured young people acquire skills include…</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Abolishing school fees. </a:t>
            </a:r>
            <a:r>
              <a:rPr lang="en-US" sz="1200" kern="1200" dirty="0" smtClean="0">
                <a:solidFill>
                  <a:schemeClr val="tx1"/>
                </a:solidFill>
                <a:effectLst/>
                <a:latin typeface="Calibri" pitchFamily="34" charset="0"/>
                <a:ea typeface="+mn-ea"/>
                <a:cs typeface="+mn-cs"/>
              </a:rPr>
              <a:t>Of the 107 low and middle income countries with data, 94 have legislated free lower secondary education.</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Changes in the legal frameworks to assure basic education. </a:t>
            </a:r>
            <a:r>
              <a:rPr lang="en-US" sz="1200" kern="1200" dirty="0" smtClean="0">
                <a:solidFill>
                  <a:schemeClr val="tx1"/>
                </a:solidFill>
                <a:effectLst/>
                <a:latin typeface="Calibri" pitchFamily="34" charset="0"/>
                <a:ea typeface="+mn-ea"/>
                <a:cs typeface="+mn-cs"/>
              </a:rPr>
              <a:t>Two out of three countries where lower secondary education was not compulsory in 2000 had changed their legislation by 2012.</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Ratifying the ILO Minimum Age Convention</a:t>
            </a:r>
            <a:r>
              <a:rPr lang="en-US" sz="1200" kern="1200" dirty="0" smtClean="0">
                <a:solidFill>
                  <a:schemeClr val="tx1"/>
                </a:solidFill>
                <a:effectLst/>
                <a:latin typeface="Calibri" pitchFamily="34" charset="0"/>
                <a:ea typeface="+mn-ea"/>
                <a:cs typeface="+mn-cs"/>
              </a:rPr>
              <a:t> to enforce </a:t>
            </a:r>
            <a:r>
              <a:rPr lang="en-US" sz="1200" kern="1200" dirty="0" err="1" smtClean="0">
                <a:solidFill>
                  <a:schemeClr val="tx1"/>
                </a:solidFill>
                <a:effectLst/>
                <a:latin typeface="Calibri" pitchFamily="34" charset="0"/>
                <a:ea typeface="+mn-ea"/>
                <a:cs typeface="+mn-cs"/>
              </a:rPr>
              <a:t>labour</a:t>
            </a:r>
            <a:r>
              <a:rPr lang="en-US" sz="1200" kern="1200" dirty="0" smtClean="0">
                <a:solidFill>
                  <a:schemeClr val="tx1"/>
                </a:solidFill>
                <a:effectLst/>
                <a:latin typeface="Calibri" pitchFamily="34" charset="0"/>
                <a:ea typeface="+mn-ea"/>
                <a:cs typeface="+mn-cs"/>
              </a:rPr>
              <a:t> protection for working children</a:t>
            </a:r>
            <a:r>
              <a:rPr lang="en-US" sz="1200" b="1" kern="1200" dirty="0" smtClean="0">
                <a:solidFill>
                  <a:schemeClr val="tx1"/>
                </a:solidFill>
                <a:effectLst/>
                <a:latin typeface="Calibri" pitchFamily="34" charset="0"/>
                <a:ea typeface="+mn-ea"/>
                <a:cs typeface="+mn-cs"/>
              </a:rPr>
              <a:t>, as has been done by 167 countries so far.</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Suspending exams at the end of primary school </a:t>
            </a:r>
            <a:r>
              <a:rPr lang="en-US" sz="1200" kern="1200" dirty="0" smtClean="0">
                <a:solidFill>
                  <a:schemeClr val="tx1"/>
                </a:solidFill>
                <a:effectLst/>
                <a:latin typeface="Calibri" pitchFamily="34" charset="0"/>
                <a:ea typeface="+mn-ea"/>
                <a:cs typeface="+mn-cs"/>
              </a:rPr>
              <a:t>as in the case of Pakistan</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Supporting home language proficiencies of migrant students: </a:t>
            </a:r>
            <a:r>
              <a:rPr lang="en-US" sz="1200" kern="1200" dirty="0" smtClean="0">
                <a:solidFill>
                  <a:schemeClr val="tx1"/>
                </a:solidFill>
                <a:effectLst/>
                <a:latin typeface="Calibri" pitchFamily="34" charset="0"/>
                <a:ea typeface="+mn-ea"/>
                <a:cs typeface="+mn-cs"/>
              </a:rPr>
              <a:t>OECD results show that immigrant students whose home language differs from the language of instruction at school maintain a clear disadvantage in mathematics, unless policy steps are taken</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Providing alternative second chance programmes</a:t>
            </a:r>
            <a:r>
              <a:rPr lang="en-US" sz="1200" kern="1200" dirty="0" smtClean="0">
                <a:solidFill>
                  <a:schemeClr val="tx1"/>
                </a:solidFill>
                <a:effectLst/>
                <a:latin typeface="Calibri" pitchFamily="34" charset="0"/>
                <a:ea typeface="+mn-ea"/>
                <a:cs typeface="+mn-cs"/>
              </a:rPr>
              <a:t>: BRAC targets out of school children in Bangladesh and prepares them for secondary education, providing financial support to poor primary school graduates. </a:t>
            </a:r>
            <a:endParaRPr lang="en-US"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13</a:t>
            </a:fld>
            <a:endParaRPr lang="en-GB"/>
          </a:p>
        </p:txBody>
      </p:sp>
    </p:spTree>
    <p:extLst>
      <p:ext uri="{BB962C8B-B14F-4D97-AF65-F5344CB8AC3E}">
        <p14:creationId xmlns:p14="http://schemas.microsoft.com/office/powerpoint/2010/main" val="299265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Goal 4 focuses on literacy proficiencies among adults.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Our report shows that the global adult illiteracy rate will have fallen by only 23% by 2015, far short of the 50% target set in 2000.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In total, of those countries with a literacy rate below 95% in 2000, </a:t>
            </a:r>
            <a:r>
              <a:rPr lang="en-US" sz="1200" b="1" kern="1200" dirty="0" smtClean="0">
                <a:solidFill>
                  <a:schemeClr val="tx1"/>
                </a:solidFill>
                <a:effectLst/>
                <a:latin typeface="Calibri" pitchFamily="34" charset="0"/>
                <a:ea typeface="+mn-ea"/>
                <a:cs typeface="+mn-cs"/>
              </a:rPr>
              <a:t>only a quarter (that is 17 out of 72 countries) will have achieved the goal of halving their illiteracy rates by 2015</a:t>
            </a:r>
            <a:r>
              <a:rPr lang="en-US" sz="1200" kern="1200" dirty="0" smtClean="0">
                <a:solidFill>
                  <a:schemeClr val="tx1"/>
                </a:solidFill>
                <a:effectLst/>
                <a:latin typeface="Calibri" pitchFamily="34" charset="0"/>
                <a:ea typeface="+mn-ea"/>
                <a:cs typeface="+mn-cs"/>
              </a:rPr>
              <a:t>. </a:t>
            </a:r>
            <a:endParaRPr lang="fr-FR" sz="1200" i="1" kern="1200" baseline="0" dirty="0" smtClean="0">
              <a:solidFill>
                <a:schemeClr val="tx1"/>
              </a:solidFill>
              <a:effectLst/>
              <a:latin typeface="Calibri" pitchFamily="34" charset="0"/>
              <a:ea typeface="+mn-ea"/>
              <a:cs typeface="+mn-cs"/>
            </a:endParaRPr>
          </a:p>
          <a:p>
            <a:endParaRPr lang="en-GB" sz="1200" i="1" kern="1200" baseline="0" dirty="0" smtClean="0">
              <a:solidFill>
                <a:schemeClr val="tx1"/>
              </a:solidFill>
              <a:effectLst/>
              <a:latin typeface="Calibri" pitchFamily="34" charset="0"/>
              <a:ea typeface="+mn-ea"/>
              <a:cs typeface="+mn-cs"/>
            </a:endParaRPr>
          </a:p>
          <a:p>
            <a:pPr marL="171450" indent="-171450">
              <a:buFont typeface="Wingdings" charset="2"/>
              <a:buChar char="ü"/>
            </a:pPr>
            <a:endParaRPr lang="en-US"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14</a:t>
            </a:fld>
            <a:endParaRPr lang="en-GB" dirty="0"/>
          </a:p>
        </p:txBody>
      </p:sp>
    </p:spTree>
    <p:extLst>
      <p:ext uri="{BB962C8B-B14F-4D97-AF65-F5344CB8AC3E}">
        <p14:creationId xmlns:p14="http://schemas.microsoft.com/office/powerpoint/2010/main" val="109587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842963" y="744538"/>
            <a:ext cx="5111750" cy="3722687"/>
          </a:xfrm>
          <a:ln/>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There has been little significant change in the relative literacy status of adult women since 2000.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Nearly two-thirds of the global total of 781 million adults denied the right to literacy are women – a proportion that has changed very little with time.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In sub-Saharan Africa today, </a:t>
            </a:r>
            <a:r>
              <a:rPr lang="en-US" sz="1200" b="1" kern="1200" dirty="0" smtClean="0">
                <a:solidFill>
                  <a:schemeClr val="tx1"/>
                </a:solidFill>
                <a:effectLst/>
                <a:latin typeface="Calibri" pitchFamily="34" charset="0"/>
                <a:ea typeface="+mn-ea"/>
                <a:cs typeface="+mn-cs"/>
              </a:rPr>
              <a:t>half of all adult women lack basic literacy and numeracy skills.</a:t>
            </a:r>
            <a:endParaRPr lang="en-US" dirty="0"/>
          </a:p>
          <a:p>
            <a:pPr marL="171450" marR="0" indent="-171450" algn="l" defTabSz="914400" rtl="0" eaLnBrk="0" fontAlgn="base" latinLnBrk="0" hangingPunct="0">
              <a:lnSpc>
                <a:spcPct val="100000"/>
              </a:lnSpc>
              <a:spcBef>
                <a:spcPct val="30000"/>
              </a:spcBef>
              <a:spcAft>
                <a:spcPct val="0"/>
              </a:spcAft>
              <a:buClrTx/>
              <a:buSzTx/>
              <a:buFont typeface="Wingdings" charset="2"/>
              <a:buChar char="ü"/>
              <a:tabLst/>
              <a:defRPr/>
            </a:pPr>
            <a:endParaRPr lang="en-GB" sz="1200" kern="1200" noProof="0" dirty="0" smtClean="0">
              <a:solidFill>
                <a:schemeClr val="tx1"/>
              </a:solidFill>
              <a:effectLst/>
              <a:latin typeface="Calibri"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Wingdings" charset="2"/>
              <a:buChar char="ü"/>
              <a:tabLst/>
              <a:defRPr/>
            </a:pPr>
            <a:endParaRPr lang="en-US" sz="1200" kern="1200" baseline="0" dirty="0" smtClean="0">
              <a:solidFill>
                <a:schemeClr val="tx1"/>
              </a:solidFill>
              <a:effectLst/>
              <a:latin typeface="Calibri"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Wingdings" charset="2"/>
              <a:buChar char="ü"/>
              <a:tabLst/>
              <a:defRPr/>
            </a:pPr>
            <a:endParaRPr lang="en-US" sz="1200" kern="1200" baseline="0" dirty="0" smtClean="0">
              <a:solidFill>
                <a:schemeClr val="tx1"/>
              </a:solidFill>
              <a:effectLst/>
              <a:latin typeface="Calibri"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Wingdings" charset="2"/>
              <a:buChar char="ü"/>
              <a:tabLst/>
              <a:defRPr/>
            </a:pPr>
            <a:endParaRPr lang="en-US" sz="1200" kern="1200" baseline="0" dirty="0" smtClean="0">
              <a:solidFill>
                <a:schemeClr val="tx1"/>
              </a:solidFill>
              <a:effectLst/>
              <a:latin typeface="Calibri"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Wingdings" charset="2"/>
              <a:buChar char="ü"/>
              <a:tabLst/>
              <a:defRPr/>
            </a:pPr>
            <a:endParaRPr lang="en-US" sz="1200" kern="1200" dirty="0" smtClean="0">
              <a:solidFill>
                <a:schemeClr val="tx1"/>
              </a:solidFill>
              <a:effectLst/>
              <a:latin typeface="Calibri" pitchFamily="34"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Wingdings" charset="2"/>
              <a:buChar char="ü"/>
              <a:tabLst/>
              <a:defRPr/>
            </a:pPr>
            <a:endParaRPr lang="ru-RU" sz="1200" kern="1200" dirty="0" smtClean="0">
              <a:solidFill>
                <a:schemeClr val="tx1"/>
              </a:solidFill>
              <a:effectLst/>
              <a:latin typeface="Calibri" pitchFamily="34" charset="0"/>
              <a:ea typeface="+mn-ea"/>
              <a:cs typeface="+mn-cs"/>
            </a:endParaRPr>
          </a:p>
          <a:p>
            <a:pPr>
              <a:defRPr/>
            </a:pPr>
            <a:endParaRPr lang="en-US" dirty="0"/>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B362457-9A87-4A2A-B0A5-503A68691C5B}" type="slidenum">
              <a:rPr lang="en-US" altLang="en-US" smtClean="0"/>
              <a:pPr>
                <a:defRPr/>
              </a:pPr>
              <a:t>15</a:t>
            </a:fld>
            <a:endParaRPr lang="en-US" altLang="en-US" dirty="0" smtClean="0"/>
          </a:p>
        </p:txBody>
      </p:sp>
    </p:spTree>
    <p:extLst>
      <p:ext uri="{BB962C8B-B14F-4D97-AF65-F5344CB8AC3E}">
        <p14:creationId xmlns:p14="http://schemas.microsoft.com/office/powerpoint/2010/main" val="379570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There are fewer policy successes of note for Goal 4, because there are fewer cases in which adult literacy rates have substantially improved over the decade, apart from more educated groups of young people reaching adulthood. However, those that have shown a closer policy focus include:</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International or national surveys that directly assess literacy skills, </a:t>
            </a:r>
            <a:r>
              <a:rPr lang="en-US" sz="1200" kern="1200" dirty="0" smtClean="0">
                <a:solidFill>
                  <a:schemeClr val="tx1"/>
                </a:solidFill>
                <a:effectLst/>
                <a:latin typeface="Calibri" pitchFamily="34" charset="0"/>
                <a:ea typeface="+mn-ea"/>
                <a:cs typeface="+mn-cs"/>
              </a:rPr>
              <a:t>as contrasted to those based on self-declarations, increase our understanding of literacy levels: Kenya’s 2006 direct assessment of literacy was administered in 18 languages and helped identify crucial policy challenges. </a:t>
            </a:r>
            <a:endParaRPr lang="en-GB" sz="1200" kern="1200" dirty="0" smtClean="0">
              <a:solidFill>
                <a:schemeClr val="tx1"/>
              </a:solidFill>
              <a:effectLst/>
              <a:latin typeface="Calibri" pitchFamily="34" charset="0"/>
              <a:ea typeface="+mn-ea"/>
              <a:cs typeface="+mn-cs"/>
            </a:endParaRPr>
          </a:p>
          <a:p>
            <a:r>
              <a:rPr lang="en-GB"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Mother tongue literacy programmes</a:t>
            </a:r>
            <a:r>
              <a:rPr lang="en-US" sz="1200" kern="1200" dirty="0" smtClean="0">
                <a:solidFill>
                  <a:schemeClr val="tx1"/>
                </a:solidFill>
                <a:effectLst/>
                <a:latin typeface="Calibri" pitchFamily="34" charset="0"/>
                <a:ea typeface="+mn-ea"/>
                <a:cs typeface="+mn-cs"/>
              </a:rPr>
              <a:t>: Mexico developed learning materials in 45 languages to help </a:t>
            </a:r>
            <a:r>
              <a:rPr lang="en-US" sz="1200" kern="1200" dirty="0" err="1" smtClean="0">
                <a:solidFill>
                  <a:schemeClr val="tx1"/>
                </a:solidFill>
                <a:effectLst/>
                <a:latin typeface="Calibri" pitchFamily="34" charset="0"/>
                <a:ea typeface="+mn-ea"/>
                <a:cs typeface="+mn-cs"/>
              </a:rPr>
              <a:t>marginalised</a:t>
            </a:r>
            <a:r>
              <a:rPr lang="en-US" sz="1200" kern="1200" dirty="0" smtClean="0">
                <a:solidFill>
                  <a:schemeClr val="tx1"/>
                </a:solidFill>
                <a:effectLst/>
                <a:latin typeface="Calibri" pitchFamily="34" charset="0"/>
                <a:ea typeface="+mn-ea"/>
                <a:cs typeface="+mn-cs"/>
              </a:rPr>
              <a:t> groups acquire literacy skills.</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Measuring literacy skills on a continuum</a:t>
            </a:r>
            <a:r>
              <a:rPr lang="en-US" sz="1200" kern="1200" dirty="0" smtClean="0">
                <a:solidFill>
                  <a:schemeClr val="tx1"/>
                </a:solidFill>
                <a:effectLst/>
                <a:latin typeface="Calibri" pitchFamily="34" charset="0"/>
                <a:ea typeface="+mn-ea"/>
                <a:cs typeface="+mn-cs"/>
              </a:rPr>
              <a:t>, as opposed to assessments that characterize adults as either literate or illiterate, is important. The LAMP initiative conducted by UIS measures literacy on a continuum in five countries, including </a:t>
            </a:r>
            <a:r>
              <a:rPr lang="en-US" sz="1200" b="1" kern="1200" dirty="0" smtClean="0">
                <a:solidFill>
                  <a:schemeClr val="tx1"/>
                </a:solidFill>
                <a:effectLst/>
                <a:latin typeface="Calibri" pitchFamily="34" charset="0"/>
                <a:ea typeface="+mn-ea"/>
                <a:cs typeface="+mn-cs"/>
              </a:rPr>
              <a:t>Jordan</a:t>
            </a:r>
            <a:r>
              <a:rPr lang="en-US" sz="1200" kern="1200" dirty="0" smtClean="0">
                <a:solidFill>
                  <a:schemeClr val="tx1"/>
                </a:solidFill>
                <a:effectLst/>
                <a:latin typeface="Calibri" pitchFamily="34" charset="0"/>
                <a:ea typeface="+mn-ea"/>
                <a:cs typeface="+mn-cs"/>
              </a:rPr>
              <a:t> and </a:t>
            </a:r>
            <a:r>
              <a:rPr lang="en-US" sz="1200" b="1" kern="1200" dirty="0" smtClean="0">
                <a:solidFill>
                  <a:schemeClr val="tx1"/>
                </a:solidFill>
                <a:effectLst/>
                <a:latin typeface="Calibri" pitchFamily="34" charset="0"/>
                <a:ea typeface="+mn-ea"/>
                <a:cs typeface="+mn-cs"/>
              </a:rPr>
              <a:t>Mongolia</a:t>
            </a:r>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Well planned and resourced literacy campaigns: </a:t>
            </a:r>
            <a:r>
              <a:rPr lang="en-US" sz="1200" kern="1200" dirty="0" smtClean="0">
                <a:solidFill>
                  <a:schemeClr val="tx1"/>
                </a:solidFill>
                <a:effectLst/>
                <a:latin typeface="Calibri" pitchFamily="34" charset="0"/>
                <a:ea typeface="+mn-ea"/>
                <a:cs typeface="+mn-cs"/>
              </a:rPr>
              <a:t>Nepal invested $35 million in a national campaign and achieved a significant increase in literacy rates by 2011.</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Relevant literacy programmes linked to community needs: </a:t>
            </a:r>
            <a:r>
              <a:rPr lang="en-US" sz="1200" kern="1200" dirty="0" smtClean="0">
                <a:solidFill>
                  <a:schemeClr val="tx1"/>
                </a:solidFill>
                <a:effectLst/>
                <a:latin typeface="Calibri" pitchFamily="34" charset="0"/>
                <a:ea typeface="+mn-ea"/>
                <a:cs typeface="+mn-cs"/>
              </a:rPr>
              <a:t>In Cameroon farmers were shown how better literacy skills would help them benefit more from market participation. </a:t>
            </a:r>
            <a:endParaRPr lang="en-US"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16</a:t>
            </a:fld>
            <a:endParaRPr lang="en-GB"/>
          </a:p>
        </p:txBody>
      </p:sp>
    </p:spTree>
    <p:extLst>
      <p:ext uri="{BB962C8B-B14F-4D97-AF65-F5344CB8AC3E}">
        <p14:creationId xmlns:p14="http://schemas.microsoft.com/office/powerpoint/2010/main" val="322120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842963" y="744538"/>
            <a:ext cx="5111750" cy="3722687"/>
          </a:xfrm>
          <a:ln/>
        </p:spPr>
      </p:sp>
      <p:sp>
        <p:nvSpPr>
          <p:cNvPr id="46083" name="Notes Placeholder 2"/>
          <p:cNvSpPr>
            <a:spLocks noGrp="1"/>
          </p:cNvSpPr>
          <p:nvPr>
            <p:ph type="body" idx="1"/>
          </p:nvPr>
        </p:nvSpPr>
        <p:spPr>
          <a:noFill/>
          <a:ln/>
        </p:spPr>
        <p:txBody>
          <a:bodyPr/>
          <a:lstStyle/>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There have been substantial reductions in gender disparities since </a:t>
            </a:r>
            <a:r>
              <a:rPr lang="en-GB" sz="1200" kern="1200" dirty="0" smtClean="0">
                <a:solidFill>
                  <a:schemeClr val="tx1"/>
                </a:solidFill>
                <a:effectLst/>
                <a:latin typeface="Calibri" pitchFamily="34" charset="0"/>
                <a:ea typeface="+mn-ea"/>
                <a:cs typeface="+mn-cs"/>
              </a:rPr>
              <a:t>1999, but they have not been eliminated.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Progress towards gender equality entails more than reducing gender disparities. It involves interventions such as providing gender-sensitive curricular content and learning materials, training teachers to support gender equality in their teaching methods, and ensuring school leaders are knowledgeable about, and take actions to address, school-related gender based violence (SRGBV). There are different views on how to define and measure gender equality which undermines effective monitoring.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[click]</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Achieving gender parity, meanwhile, was one of the measurable Education for All goals, with clear targets set in 2000 and an early deadline was set for 2005, not 2015.</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One third of countries will not have achieved gender parity in primary education by 2015.</a:t>
            </a: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In secondary education just over a half of countries are projected to reach the target by 2015.</a:t>
            </a:r>
            <a:endParaRPr lang="ru-RU" i="1" dirty="0"/>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i="1"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i="1"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i="1" kern="1200" dirty="0" smtClean="0">
              <a:solidFill>
                <a:schemeClr val="tx1"/>
              </a:solidFill>
              <a:effectLst/>
              <a:latin typeface="Calibri" pitchFamily="34" charset="0"/>
              <a:ea typeface="+mn-ea"/>
              <a:cs typeface="+mn-cs"/>
            </a:endParaRPr>
          </a:p>
          <a:p>
            <a:endParaRPr lang="en-US" altLang="en-US" dirty="0" smtClean="0"/>
          </a:p>
        </p:txBody>
      </p:sp>
      <p:sp>
        <p:nvSpPr>
          <p:cNvPr id="4" name="Slide Number Placeholder 3"/>
          <p:cNvSpPr>
            <a:spLocks noGrp="1"/>
          </p:cNvSpPr>
          <p:nvPr>
            <p:ph type="sldNum" sz="quarter" idx="5"/>
          </p:nvPr>
        </p:nvSpPr>
        <p:spPr/>
        <p:txBody>
          <a:bodyPr/>
          <a:lstStyle/>
          <a:p>
            <a:pPr>
              <a:defRPr/>
            </a:pPr>
            <a:fld id="{EACB8F78-332D-40BC-8D7F-537C63FCCC85}" type="slidenum">
              <a:rPr lang="en-GB" smtClean="0"/>
              <a:pPr>
                <a:defRPr/>
              </a:pPr>
              <a:t>17</a:t>
            </a:fld>
            <a:endParaRPr lang="en-GB" dirty="0"/>
          </a:p>
        </p:txBody>
      </p:sp>
    </p:spTree>
    <p:extLst>
      <p:ext uri="{BB962C8B-B14F-4D97-AF65-F5344CB8AC3E}">
        <p14:creationId xmlns:p14="http://schemas.microsoft.com/office/powerpoint/2010/main" val="56700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842963" y="744538"/>
            <a:ext cx="5111750" cy="3722687"/>
          </a:xfrm>
          <a:ln/>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Girls remain less likely than boys to ever enter school, this is even more the case among girls from poor families.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[click]</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In</a:t>
            </a:r>
            <a:r>
              <a:rPr lang="en-GB" sz="1200" b="1" kern="1200" dirty="0" smtClean="0">
                <a:solidFill>
                  <a:schemeClr val="tx1"/>
                </a:solidFill>
                <a:effectLst/>
                <a:latin typeface="Calibri" pitchFamily="34" charset="0"/>
                <a:ea typeface="+mn-ea"/>
                <a:cs typeface="+mn-cs"/>
              </a:rPr>
              <a:t> Guinea </a:t>
            </a:r>
            <a:r>
              <a:rPr lang="en-GB" sz="1200" kern="1200" dirty="0" smtClean="0">
                <a:solidFill>
                  <a:schemeClr val="tx1"/>
                </a:solidFill>
                <a:effectLst/>
                <a:latin typeface="Calibri" pitchFamily="34" charset="0"/>
                <a:ea typeface="+mn-ea"/>
                <a:cs typeface="+mn-cs"/>
              </a:rPr>
              <a:t>and </a:t>
            </a:r>
            <a:r>
              <a:rPr lang="en-GB" sz="1200" b="1" kern="1200" dirty="0" smtClean="0">
                <a:solidFill>
                  <a:schemeClr val="tx1"/>
                </a:solidFill>
                <a:effectLst/>
                <a:latin typeface="Calibri" pitchFamily="34" charset="0"/>
                <a:ea typeface="+mn-ea"/>
                <a:cs typeface="+mn-cs"/>
              </a:rPr>
              <a:t>Niger</a:t>
            </a:r>
            <a:r>
              <a:rPr lang="en-GB" sz="1200" kern="1200" dirty="0" smtClean="0">
                <a:solidFill>
                  <a:schemeClr val="tx1"/>
                </a:solidFill>
                <a:effectLst/>
                <a:latin typeface="Calibri" pitchFamily="34" charset="0"/>
                <a:ea typeface="+mn-ea"/>
                <a:cs typeface="+mn-cs"/>
              </a:rPr>
              <a:t> in 2010, over 70% of the poorest girls had never attended primary school, compared to less than 20% of the richest boys. </a:t>
            </a: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Aside from access, in some poorer countries where girls have historically faced barriers, they continue to face disadvantages in learning the basics as well.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By contrast in many wealthier middle and high-income countries, in Europe and LAC, girls out-perform boys in some subjects, and </a:t>
            </a:r>
            <a:r>
              <a:rPr lang="en-GB" sz="1200" kern="1200" dirty="0" smtClean="0">
                <a:solidFill>
                  <a:schemeClr val="tx1"/>
                </a:solidFill>
                <a:effectLst/>
                <a:latin typeface="Calibri" pitchFamily="34" charset="0"/>
                <a:ea typeface="+mn-ea"/>
                <a:cs typeface="+mn-cs"/>
              </a:rPr>
              <a:t>boys are at higher risk of failing to complete a cycle of secondary education. </a:t>
            </a:r>
            <a:endParaRPr lang="fr-FR" i="1" dirty="0"/>
          </a:p>
          <a:p>
            <a:pPr>
              <a:defRPr/>
            </a:pPr>
            <a:endParaRPr lang="en-US" i="1" dirty="0" smtClean="0">
              <a:latin typeface="+mn-lt"/>
            </a:endParaRPr>
          </a:p>
        </p:txBody>
      </p:sp>
      <p:sp>
        <p:nvSpPr>
          <p:cNvPr id="3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D1F9C38-1A1B-4CCC-A8B7-F42659FE8FD5}" type="slidenum">
              <a:rPr lang="en-US" altLang="en-US" smtClean="0"/>
              <a:pPr>
                <a:defRPr/>
              </a:pPr>
              <a:t>18</a:t>
            </a:fld>
            <a:endParaRPr lang="en-US" altLang="en-US" dirty="0" smtClean="0"/>
          </a:p>
        </p:txBody>
      </p:sp>
    </p:spTree>
    <p:extLst>
      <p:ext uri="{BB962C8B-B14F-4D97-AF65-F5344CB8AC3E}">
        <p14:creationId xmlns:p14="http://schemas.microsoft.com/office/powerpoint/2010/main" val="139606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noAutofit/>
          </a:bodyPr>
          <a:lstStyle/>
          <a:p>
            <a:r>
              <a:rPr lang="en-GB" sz="1200" kern="1200" dirty="0" smtClean="0">
                <a:solidFill>
                  <a:schemeClr val="tx1"/>
                </a:solidFill>
                <a:effectLst/>
                <a:latin typeface="Calibri" pitchFamily="34" charset="0"/>
                <a:ea typeface="+mn-ea"/>
                <a:cs typeface="+mn-cs"/>
              </a:rPr>
              <a:t>Policy successes for achieving gender equity, but also addressing gender equality more broadly include</a:t>
            </a:r>
          </a:p>
          <a:p>
            <a:r>
              <a:rPr lang="en-GB"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GB" sz="1200" b="1" kern="1200" dirty="0" smtClean="0">
                <a:solidFill>
                  <a:schemeClr val="tx1"/>
                </a:solidFill>
                <a:effectLst/>
                <a:latin typeface="Calibri" pitchFamily="34" charset="0"/>
                <a:ea typeface="+mn-ea"/>
                <a:cs typeface="+mn-cs"/>
              </a:rPr>
              <a:t>Creating an ENABLING ENVIRONMENT through Policy reform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Burkina Faso and Ethiopia integrated a gender perspective into national education plans, including promoting girls’ right to education and including targeted interventions to close gender gaps</a:t>
            </a:r>
          </a:p>
          <a:p>
            <a:r>
              <a:rPr lang="en-GB"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GB" sz="1200" b="1" kern="1200" dirty="0" smtClean="0">
                <a:solidFill>
                  <a:schemeClr val="tx1"/>
                </a:solidFill>
                <a:effectLst/>
                <a:latin typeface="Calibri" pitchFamily="34" charset="0"/>
                <a:ea typeface="+mn-ea"/>
                <a:cs typeface="+mn-cs"/>
              </a:rPr>
              <a:t>BUILDING DEMAND through Community mobilisation and advocacy campaigns, as was seen in Tajikistan.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Demand can be increased by directly addressing social challenges such as child marriage and adolescent pregnancy: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Uganda and Zambia did this by working to encourage young men and women to engage in responsible sexual behaviour. Pregnancy rates in targeted areas fell</a:t>
            </a:r>
          </a:p>
          <a:p>
            <a:r>
              <a:rPr lang="en-GB" sz="1200" kern="1200" dirty="0" smtClean="0">
                <a:solidFill>
                  <a:schemeClr val="tx1"/>
                </a:solidFill>
                <a:effectLst/>
                <a:latin typeface="Calibri" pitchFamily="34" charset="0"/>
                <a:ea typeface="+mn-ea"/>
                <a:cs typeface="+mn-cs"/>
              </a:rPr>
              <a:t> </a:t>
            </a:r>
          </a:p>
          <a:p>
            <a:r>
              <a:rPr lang="en-GB" sz="1200" b="1" kern="1200" dirty="0" smtClean="0">
                <a:solidFill>
                  <a:schemeClr val="tx1"/>
                </a:solidFill>
                <a:effectLst/>
                <a:latin typeface="Calibri" pitchFamily="34" charset="0"/>
                <a:ea typeface="+mn-ea"/>
                <a:cs typeface="+mn-cs"/>
              </a:rPr>
              <a:t>IMPROVING FACILITIES including water and sanitation also helps. </a:t>
            </a:r>
            <a:r>
              <a:rPr lang="en-GB" sz="1200" kern="1200" dirty="0" smtClean="0">
                <a:solidFill>
                  <a:schemeClr val="tx1"/>
                </a:solidFill>
                <a:effectLst/>
                <a:latin typeface="Calibri" pitchFamily="34" charset="0"/>
                <a:ea typeface="+mn-ea"/>
                <a:cs typeface="+mn-cs"/>
              </a:rPr>
              <a:t>India built more school latrines in early 2000s and increased enrolment of girls</a:t>
            </a:r>
          </a:p>
          <a:p>
            <a:r>
              <a:rPr lang="en-GB"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GB" sz="1200" b="1" kern="1200" dirty="0" smtClean="0">
                <a:solidFill>
                  <a:schemeClr val="tx1"/>
                </a:solidFill>
                <a:effectLst/>
                <a:latin typeface="Calibri" pitchFamily="34" charset="0"/>
                <a:ea typeface="+mn-ea"/>
                <a:cs typeface="+mn-cs"/>
              </a:rPr>
              <a:t>And it is important to ADDRESS GENDER EQUALITY IN THE CLASSROOM</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19</a:t>
            </a:fld>
            <a:endParaRPr lang="en-GB"/>
          </a:p>
        </p:txBody>
      </p:sp>
    </p:spTree>
    <p:extLst>
      <p:ext uri="{BB962C8B-B14F-4D97-AF65-F5344CB8AC3E}">
        <p14:creationId xmlns:p14="http://schemas.microsoft.com/office/powerpoint/2010/main" val="287743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There has been tremendous progress since 2000 that we must not forget.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[click] 84 million fewer children and adolescents are out of school now than in 1999. Of these the vast majority (62%) were girls, indicating that parity is improving along the way.</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34 million more children are in school now than would have been had trends from the 1990s persisted. This increased enrolment can be attributed to the efforts of governments and NGOs generated by the EFA movement</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And enrolment in pre-primary education increased by two-thirds.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This progress is a huge source of optimism as we establish a new vision for the next 15 years.</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2</a:t>
            </a:fld>
            <a:endParaRPr lang="en-GB"/>
          </a:p>
        </p:txBody>
      </p:sp>
    </p:spTree>
    <p:extLst>
      <p:ext uri="{BB962C8B-B14F-4D97-AF65-F5344CB8AC3E}">
        <p14:creationId xmlns:p14="http://schemas.microsoft.com/office/powerpoint/2010/main" val="295348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42963" y="744538"/>
            <a:ext cx="5111750" cy="3722687"/>
          </a:xfrm>
          <a:ln/>
        </p:spPr>
      </p:sp>
      <p:sp>
        <p:nvSpPr>
          <p:cNvPr id="50179" name="Notes Placeholder 2"/>
          <p:cNvSpPr>
            <a:spLocks noGrp="1"/>
          </p:cNvSpPr>
          <p:nvPr>
            <p:ph type="body" idx="1"/>
          </p:nvPr>
        </p:nvSpPr>
        <p:spPr>
          <a:xfrm>
            <a:off x="679452" y="4715951"/>
            <a:ext cx="5470688" cy="4674762"/>
          </a:xfrm>
          <a:noFill/>
          <a:ln/>
        </p:spPr>
        <p:txBody>
          <a:bodyPr/>
          <a:lstStyle/>
          <a:p>
            <a:r>
              <a:rPr lang="en-US" sz="1200" kern="1200" dirty="0" smtClean="0">
                <a:solidFill>
                  <a:schemeClr val="tx1"/>
                </a:solidFill>
                <a:effectLst/>
                <a:latin typeface="Calibri" pitchFamily="34" charset="0"/>
                <a:ea typeface="+mn-ea"/>
                <a:cs typeface="+mn-cs"/>
              </a:rPr>
              <a:t>While many countries have made impressive gains in access to education since Dakar, ensuring good quality education has proven to be a more elusive goal.</a:t>
            </a:r>
            <a:r>
              <a:rPr lang="en-US" sz="1200" b="1" kern="1200" dirty="0" smtClean="0">
                <a:solidFill>
                  <a:schemeClr val="tx1"/>
                </a:solidFill>
                <a:effectLst/>
                <a:latin typeface="Calibri" pitchFamily="34" charset="0"/>
                <a:ea typeface="+mn-ea"/>
                <a:cs typeface="+mn-cs"/>
              </a:rPr>
              <a:t> 250 million children today are without basic literacy skills, over half of whom have spent four years in school.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Effective strategies to assess and monitor learning require rigorous assessments that provide countrywide information about student gaps and progress.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A positive development since 2000, showing that concern over poor learning outcomes has really taking hold, is that the </a:t>
            </a:r>
            <a:r>
              <a:rPr lang="en-US" sz="1200" b="1" kern="1200" dirty="0" smtClean="0">
                <a:solidFill>
                  <a:schemeClr val="tx1"/>
                </a:solidFill>
                <a:effectLst/>
                <a:latin typeface="Calibri" pitchFamily="34" charset="0"/>
                <a:ea typeface="+mn-ea"/>
                <a:cs typeface="+mn-cs"/>
              </a:rPr>
              <a:t>number of countries now monitoring learning has doubled: from 70 to 142</a:t>
            </a:r>
            <a:r>
              <a:rPr lang="en-US" sz="1200" kern="1200" dirty="0" smtClean="0">
                <a:solidFill>
                  <a:schemeClr val="tx1"/>
                </a:solidFill>
                <a:effectLst/>
                <a:latin typeface="Calibri" pitchFamily="34" charset="0"/>
                <a:ea typeface="+mn-ea"/>
                <a:cs typeface="+mn-cs"/>
              </a:rPr>
              <a:t>. In fact worldwide </a:t>
            </a:r>
            <a:r>
              <a:rPr lang="en-US" sz="1200" b="1" kern="1200" dirty="0" smtClean="0">
                <a:solidFill>
                  <a:schemeClr val="tx1"/>
                </a:solidFill>
                <a:effectLst/>
                <a:latin typeface="Calibri" pitchFamily="34" charset="0"/>
                <a:ea typeface="+mn-ea"/>
                <a:cs typeface="+mn-cs"/>
              </a:rPr>
              <a:t>more than 1100 national learning assessments</a:t>
            </a:r>
            <a:r>
              <a:rPr lang="en-US" sz="1200" kern="1200" dirty="0" smtClean="0">
                <a:solidFill>
                  <a:schemeClr val="tx1"/>
                </a:solidFill>
                <a:effectLst/>
                <a:latin typeface="Calibri" pitchFamily="34" charset="0"/>
                <a:ea typeface="+mn-ea"/>
                <a:cs typeface="+mn-cs"/>
              </a:rPr>
              <a:t> have been carried out since 2000.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Another positive development we have seen over the decade, contrary to many people’s beliefs, is that improvements in learning can go hand in hand with increased access.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In Mexico, for example, far more 15 year olds enrolled in education between 2003 and 2012, and their mathematics scores, as recorded by PISA, also increased, notably among the disadvantaged. </a:t>
            </a:r>
          </a:p>
          <a:p>
            <a:r>
              <a:rPr lang="en-GB" sz="1200" kern="1200" dirty="0" smtClean="0">
                <a:solidFill>
                  <a:schemeClr val="tx1"/>
                </a:solidFill>
                <a:effectLst/>
                <a:latin typeface="Calibri" pitchFamily="34" charset="0"/>
                <a:ea typeface="+mn-ea"/>
                <a:cs typeface="+mn-cs"/>
              </a:rPr>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 </a:t>
            </a:r>
          </a:p>
          <a:p>
            <a:endParaRPr lang="en-US" dirty="0"/>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184CA25F-E393-4DDD-A069-9B5E3F14488B}" type="slidenum">
              <a:rPr lang="en-US" altLang="en-US" smtClean="0"/>
              <a:pPr>
                <a:defRPr/>
              </a:pPr>
              <a:t>20</a:t>
            </a:fld>
            <a:endParaRPr lang="en-US" altLang="en-US" dirty="0" smtClean="0"/>
          </a:p>
        </p:txBody>
      </p:sp>
    </p:spTree>
    <p:extLst>
      <p:ext uri="{BB962C8B-B14F-4D97-AF65-F5344CB8AC3E}">
        <p14:creationId xmlns:p14="http://schemas.microsoft.com/office/powerpoint/2010/main" val="173563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842963" y="744538"/>
            <a:ext cx="5111750" cy="3722687"/>
          </a:xfrm>
          <a:ln/>
        </p:spPr>
      </p:sp>
      <p:sp>
        <p:nvSpPr>
          <p:cNvPr id="53251" name="Notes Placeholder 2"/>
          <p:cNvSpPr>
            <a:spLocks noGrp="1"/>
          </p:cNvSpPr>
          <p:nvPr>
            <p:ph type="body" idx="1"/>
          </p:nvPr>
        </p:nvSpPr>
        <p:spPr>
          <a:noFill/>
          <a:ln/>
        </p:spPr>
        <p:txBody>
          <a:bodyPr/>
          <a:lstStyle/>
          <a:p>
            <a:r>
              <a:rPr lang="en-US" sz="1200" kern="1200" dirty="0" smtClean="0">
                <a:solidFill>
                  <a:schemeClr val="tx1"/>
                </a:solidFill>
                <a:effectLst/>
                <a:latin typeface="Calibri" pitchFamily="34" charset="0"/>
                <a:ea typeface="+mn-ea"/>
                <a:cs typeface="+mn-cs"/>
              </a:rPr>
              <a:t>There is also positive evidence of reductions in pupil/teacher ratios</a:t>
            </a:r>
            <a:r>
              <a:rPr lang="en-US" sz="1200" b="1" kern="1200" dirty="0" smtClean="0">
                <a:solidFill>
                  <a:schemeClr val="tx1"/>
                </a:solidFill>
                <a:effectLst/>
                <a:latin typeface="Calibri" pitchFamily="34" charset="0"/>
                <a:ea typeface="+mn-ea"/>
                <a:cs typeface="+mn-cs"/>
              </a:rPr>
              <a:t>: in primary education pupil / teacher ratios have declined in over 80% of countries; in lower secondary education over 80% of countries have a pupil/teacher ratio below 30:1</a:t>
            </a:r>
            <a:r>
              <a:rPr lang="en-US" sz="1200" kern="1200" dirty="0" smtClean="0">
                <a:solidFill>
                  <a:schemeClr val="tx1"/>
                </a:solidFill>
                <a:effectLst/>
                <a:latin typeface="Calibri" pitchFamily="34" charset="0"/>
                <a:ea typeface="+mn-ea"/>
                <a:cs typeface="+mn-cs"/>
              </a:rPr>
              <a:t>.</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And yet, there remains a global teacher shortage: </a:t>
            </a:r>
            <a:r>
              <a:rPr lang="en-US" sz="1200" b="1" kern="1200" dirty="0" smtClean="0">
                <a:solidFill>
                  <a:schemeClr val="tx1"/>
                </a:solidFill>
                <a:effectLst/>
                <a:latin typeface="Calibri" pitchFamily="34" charset="0"/>
                <a:ea typeface="+mn-ea"/>
                <a:cs typeface="+mn-cs"/>
              </a:rPr>
              <a:t>we need 4 million more teachers</a:t>
            </a:r>
            <a:r>
              <a:rPr lang="en-US" sz="1200" kern="1200" dirty="0" smtClean="0">
                <a:solidFill>
                  <a:schemeClr val="tx1"/>
                </a:solidFill>
                <a:effectLst/>
                <a:latin typeface="Calibri" pitchFamily="34" charset="0"/>
                <a:ea typeface="+mn-ea"/>
                <a:cs typeface="+mn-cs"/>
              </a:rPr>
              <a:t> in order to achieve universal primary education by 2030.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[click] Improving the quantity of teachers, while important, will not be enough. Teachers need to be well trained and motivated. Many countries have expanded teacher numbers rapidly by hiring individuals without proper training and required qualifications.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In one-third of the 91 countries with data in 2012, less than three-quarters of primary school teachers were trained according to national standards</a:t>
            </a:r>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Some, like Guinea-Bissau, have even fewer than 50% trained. </a:t>
            </a:r>
            <a:endParaRPr lang="en-US" sz="1200" i="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033E62DF-6761-45FC-B4EB-157595E31F7F}" type="slidenum">
              <a:rPr lang="en-GB" smtClean="0"/>
              <a:pPr>
                <a:defRPr/>
              </a:pPr>
              <a:t>21</a:t>
            </a:fld>
            <a:endParaRPr lang="en-GB" dirty="0"/>
          </a:p>
        </p:txBody>
      </p:sp>
    </p:spTree>
    <p:extLst>
      <p:ext uri="{BB962C8B-B14F-4D97-AF65-F5344CB8AC3E}">
        <p14:creationId xmlns:p14="http://schemas.microsoft.com/office/powerpoint/2010/main" val="4167953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a:xfrm>
            <a:off x="671755" y="4638978"/>
            <a:ext cx="5438775" cy="4466987"/>
          </a:xfrm>
        </p:spPr>
        <p:txBody>
          <a:bodyPr/>
          <a:lstStyle/>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Policies that have improved the provision of good quality education include:</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b="1" kern="1200" dirty="0" smtClean="0">
                <a:solidFill>
                  <a:schemeClr val="tx1"/>
                </a:solidFill>
                <a:effectLst/>
                <a:latin typeface="Calibri" pitchFamily="34" charset="0"/>
                <a:ea typeface="+mn-ea"/>
                <a:cs typeface="+mn-cs"/>
              </a:rPr>
              <a:t>Utilizing learning assessments</a:t>
            </a:r>
            <a:r>
              <a:rPr lang="en-US" sz="1200" kern="1200" dirty="0" smtClean="0">
                <a:solidFill>
                  <a:schemeClr val="tx1"/>
                </a:solidFill>
                <a:effectLst/>
                <a:latin typeface="Calibri" pitchFamily="34" charset="0"/>
                <a:ea typeface="+mn-ea"/>
                <a:cs typeface="+mn-cs"/>
              </a:rPr>
              <a:t> to help monitor and provide countrywide information about learning outcomes:  Early grade reading assessments have prompted governments and donors to rethink early grade policies in language instruction.</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Filling the trained teacher gap</a:t>
            </a:r>
            <a:r>
              <a:rPr lang="en-US" sz="1200" kern="1200" dirty="0" smtClean="0">
                <a:solidFill>
                  <a:schemeClr val="tx1"/>
                </a:solidFill>
                <a:effectLst/>
                <a:latin typeface="Calibri" pitchFamily="34" charset="0"/>
                <a:ea typeface="+mn-ea"/>
                <a:cs typeface="+mn-cs"/>
              </a:rPr>
              <a:t>: Nepal made particularly dramatic progress on this front, reducing its trained teacher gap from 260:1 to 28:1 over the decade</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Improving teachers’ status</a:t>
            </a:r>
            <a:r>
              <a:rPr lang="en-US" sz="1200" kern="1200" dirty="0" smtClean="0">
                <a:solidFill>
                  <a:schemeClr val="tx1"/>
                </a:solidFill>
                <a:effectLst/>
                <a:latin typeface="Calibri" pitchFamily="34" charset="0"/>
                <a:ea typeface="+mn-ea"/>
                <a:cs typeface="+mn-cs"/>
              </a:rPr>
              <a:t>: Indonesia requires teachers to have a four year degree and be certified.</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Shifting towards a multi-lingual language policy: </a:t>
            </a:r>
            <a:r>
              <a:rPr lang="en-US" sz="1200" kern="1200" dirty="0" smtClean="0">
                <a:solidFill>
                  <a:schemeClr val="tx1"/>
                </a:solidFill>
                <a:effectLst/>
                <a:latin typeface="Calibri" pitchFamily="34" charset="0"/>
                <a:ea typeface="+mn-ea"/>
                <a:cs typeface="+mn-cs"/>
              </a:rPr>
              <a:t>38 countries in sub-Saharan Africa now use local languages in primary education</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Increasing instructional time:</a:t>
            </a:r>
            <a:r>
              <a:rPr lang="en-US" sz="1200" kern="1200" dirty="0" smtClean="0">
                <a:solidFill>
                  <a:schemeClr val="tx1"/>
                </a:solidFill>
                <a:effectLst/>
                <a:latin typeface="Calibri" pitchFamily="34" charset="0"/>
                <a:ea typeface="+mn-ea"/>
                <a:cs typeface="+mn-cs"/>
              </a:rPr>
              <a:t> Time devoted to learning does enhance students’ exposure to knowledge. </a:t>
            </a:r>
            <a:r>
              <a:rPr lang="en-US" sz="1200" b="1" kern="1200" dirty="0" smtClean="0">
                <a:solidFill>
                  <a:schemeClr val="tx1"/>
                </a:solidFill>
                <a:effectLst/>
                <a:latin typeface="Calibri" pitchFamily="34" charset="0"/>
                <a:ea typeface="+mn-ea"/>
                <a:cs typeface="+mn-cs"/>
              </a:rPr>
              <a:t>International agencies and reports have recommended that primary schools operate between 850 and 1,000 hours per year, or about 200 days</a:t>
            </a:r>
            <a:r>
              <a:rPr lang="en-US" sz="1200" kern="1200" dirty="0" smtClean="0">
                <a:solidFill>
                  <a:schemeClr val="tx1"/>
                </a:solidFill>
                <a:effectLst/>
                <a:latin typeface="Calibri" pitchFamily="34" charset="0"/>
                <a:ea typeface="+mn-ea"/>
                <a:cs typeface="+mn-cs"/>
              </a:rPr>
              <a:t>, assuming a five-day school week In Chile, a longer school day resulted in higher achievement in language and mathematics in high-school</a:t>
            </a:r>
            <a:endParaRPr lang="en-GB" sz="1200" kern="1200" dirty="0" smtClean="0">
              <a:solidFill>
                <a:schemeClr val="tx1"/>
              </a:solidFill>
              <a:effectLst/>
              <a:latin typeface="Calibri" pitchFamily="34" charset="0"/>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22</a:t>
            </a:fld>
            <a:endParaRPr lang="en-GB" dirty="0"/>
          </a:p>
        </p:txBody>
      </p:sp>
    </p:spTree>
    <p:extLst>
      <p:ext uri="{BB962C8B-B14F-4D97-AF65-F5344CB8AC3E}">
        <p14:creationId xmlns:p14="http://schemas.microsoft.com/office/powerpoint/2010/main" val="155216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842963" y="744538"/>
            <a:ext cx="5111750" cy="3722687"/>
          </a:xfrm>
          <a:ln/>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 key expected result of the Dakar process was that credible plans would help </a:t>
            </a:r>
            <a:r>
              <a:rPr lang="en-US" sz="1200" b="1" kern="1200" dirty="0" smtClean="0">
                <a:solidFill>
                  <a:schemeClr val="tx1"/>
                </a:solidFill>
                <a:effectLst/>
                <a:latin typeface="Calibri" pitchFamily="34" charset="0"/>
                <a:ea typeface="+mn-ea"/>
                <a:cs typeface="+mn-cs"/>
              </a:rPr>
              <a:t>effectively mobilize financial resources for EFA- both domestic and international</a:t>
            </a:r>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[click] The GMR shows that many governments, especially among low income countries, have increased spending</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In fact </a:t>
            </a:r>
            <a:r>
              <a:rPr lang="en-US" sz="1200" b="1" kern="1200" dirty="0" smtClean="0">
                <a:solidFill>
                  <a:schemeClr val="tx1"/>
                </a:solidFill>
                <a:effectLst/>
                <a:latin typeface="Calibri" pitchFamily="34" charset="0"/>
                <a:ea typeface="+mn-ea"/>
                <a:cs typeface="+mn-cs"/>
              </a:rPr>
              <a:t>38 countries increased their spending by 1 percentage point or more of national income</a:t>
            </a:r>
            <a:r>
              <a:rPr lang="en-US" sz="1200" kern="1200" dirty="0" smtClean="0">
                <a:solidFill>
                  <a:schemeClr val="tx1"/>
                </a:solidFill>
                <a:effectLst/>
                <a:latin typeface="Calibri" pitchFamily="34" charset="0"/>
                <a:ea typeface="+mn-ea"/>
                <a:cs typeface="+mn-cs"/>
              </a:rPr>
              <a:t> – these are shown on the left side of this table, with those that decreased their spending are noted on the right.</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a:t>
            </a:r>
            <a:r>
              <a:rPr lang="en-GB" sz="1200" kern="1200" dirty="0" smtClean="0">
                <a:solidFill>
                  <a:schemeClr val="tx1"/>
                </a:solidFill>
                <a:effectLst/>
                <a:latin typeface="Calibri" pitchFamily="34" charset="0"/>
                <a:ea typeface="+mn-ea"/>
                <a:cs typeface="+mn-cs"/>
              </a:rPr>
              <a:t>Globally, the amount devoted to education as a share of GNP was equivalent to 5% in 2012, yet many countries allocated below even 4%. </a:t>
            </a:r>
            <a:endParaRPr lang="en-GB" baseline="0" dirty="0" smtClean="0"/>
          </a:p>
          <a:p>
            <a:pPr>
              <a:defRPr/>
            </a:pPr>
            <a:endParaRPr lang="en-GB" dirty="0" smtClean="0"/>
          </a:p>
          <a:p>
            <a:pPr lvl="0">
              <a:defRPr/>
            </a:pPr>
            <a:endParaRPr lang="en-GB" dirty="0"/>
          </a:p>
          <a:p>
            <a:pPr>
              <a:defRPr/>
            </a:pPr>
            <a:endParaRPr lang="en-GB" i="1" dirty="0"/>
          </a:p>
          <a:p>
            <a:pPr>
              <a:defRPr/>
            </a:pPr>
            <a:r>
              <a:rPr lang="en-US" dirty="0"/>
              <a:t> </a:t>
            </a:r>
          </a:p>
          <a:p>
            <a:pPr>
              <a:defRPr/>
            </a:pPr>
            <a:endParaRPr lang="en-US" dirty="0"/>
          </a:p>
          <a:p>
            <a:pPr>
              <a:defRPr/>
            </a:pPr>
            <a:endParaRPr lang="en-US" dirty="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A079966E-5FD6-4489-A507-0DCA089C3862}" type="slidenum">
              <a:rPr lang="en-US" altLang="en-US" smtClean="0"/>
              <a:pPr>
                <a:defRPr/>
              </a:pPr>
              <a:t>23</a:t>
            </a:fld>
            <a:endParaRPr lang="en-US" altLang="en-US" dirty="0" smtClean="0"/>
          </a:p>
        </p:txBody>
      </p:sp>
    </p:spTree>
    <p:extLst>
      <p:ext uri="{BB962C8B-B14F-4D97-AF65-F5344CB8AC3E}">
        <p14:creationId xmlns:p14="http://schemas.microsoft.com/office/powerpoint/2010/main" val="414677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The pledge made at Dakar that “no country should be thwarted in achieving the EFA goals due to lack of resources” has been one of the biggest failures of the EFA period. Donors failed to live up to their commitments. </a:t>
            </a: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Aid to education initially increased and then began stagnating in 2010. In 2012, total aid to basic education for low income countries was US$2.9 billion.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Aid to basic education in sub-Saharan Africa, home to over half of the world’s out-of-school children, grew steadily from 2002 then fell from 2009 onwards.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[click] Of the share that went to basic education, a very small share – only 2% - went to pre-primary education because of the emphasis on universal primary education prioritised by the Millennium Development Goals. </a:t>
            </a:r>
          </a:p>
          <a:p>
            <a:pPr>
              <a:defRPr/>
            </a:pPr>
            <a:endParaRPr lang="en-GB"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24</a:t>
            </a:fld>
            <a:endParaRPr lang="en-GB"/>
          </a:p>
        </p:txBody>
      </p:sp>
    </p:spTree>
    <p:extLst>
      <p:ext uri="{BB962C8B-B14F-4D97-AF65-F5344CB8AC3E}">
        <p14:creationId xmlns:p14="http://schemas.microsoft.com/office/powerpoint/2010/main" val="1080692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842963" y="744538"/>
            <a:ext cx="5111750" cy="3722687"/>
          </a:xfrm>
          <a:ln/>
        </p:spPr>
      </p:sp>
      <p:sp>
        <p:nvSpPr>
          <p:cNvPr id="54275" name="Notes Placeholder 2"/>
          <p:cNvSpPr>
            <a:spLocks noGrp="1"/>
          </p:cNvSpPr>
          <p:nvPr>
            <p:ph type="body" idx="1"/>
          </p:nvPr>
        </p:nvSpPr>
        <p:spPr>
          <a:noFill/>
          <a:ln/>
        </p:spPr>
        <p:txBody>
          <a:bodyPr/>
          <a:lstStyle/>
          <a:p>
            <a:r>
              <a:rPr lang="en-US" sz="1200" kern="1200" dirty="0" smtClean="0">
                <a:solidFill>
                  <a:schemeClr val="tx1"/>
                </a:solidFill>
                <a:effectLst/>
                <a:latin typeface="Calibri" pitchFamily="34" charset="0"/>
                <a:ea typeface="+mn-ea"/>
                <a:cs typeface="+mn-cs"/>
              </a:rPr>
              <a:t>The GMR 2015 has calculated the costs of providing all children with an expanded basic education cycle--one year of pre-primary, as well as universal primary and lower secondary education--by the new proposed deadline of 2030.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Even after significant increases in government spending over the next fifteen years, the finance gap amounts to US$22 billion per year. If national education budgets do not increase, this will double.</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If we are to fill this gap, </a:t>
            </a:r>
            <a:r>
              <a:rPr lang="en-US" sz="1200" b="1" kern="1200" dirty="0" smtClean="0">
                <a:solidFill>
                  <a:schemeClr val="tx1"/>
                </a:solidFill>
                <a:effectLst/>
                <a:latin typeface="Calibri" pitchFamily="34" charset="0"/>
                <a:ea typeface="+mn-ea"/>
                <a:cs typeface="+mn-cs"/>
              </a:rPr>
              <a:t>aid</a:t>
            </a:r>
            <a:r>
              <a:rPr lang="en-US" sz="1200" kern="1200" dirty="0" smtClean="0">
                <a:solidFill>
                  <a:schemeClr val="tx1"/>
                </a:solidFill>
                <a:effectLst/>
                <a:latin typeface="Calibri" pitchFamily="34" charset="0"/>
                <a:ea typeface="+mn-ea"/>
                <a:cs typeface="+mn-cs"/>
              </a:rPr>
              <a:t> for pre-primary, primary and lower secondary education will need to increase by at least four times in the coming years.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This isn’t unthinkable. It is equivalent to just 4.5 days of global military spending</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It is crucial that we address this finance gap. If external funding doesn’t increase, basic education for all will not be achieved until the 2060s</a:t>
            </a:r>
            <a:endParaRPr lang="ru-RU" i="1" dirty="0"/>
          </a:p>
          <a:p>
            <a:pPr>
              <a:defRPr/>
            </a:pPr>
            <a:endParaRPr lang="en-GB" i="1" dirty="0"/>
          </a:p>
          <a:p>
            <a:pPr>
              <a:defRPr/>
            </a:pPr>
            <a:endParaRPr lang="en-GB" i="1" dirty="0"/>
          </a:p>
          <a:p>
            <a:endParaRPr lang="en-US" altLang="en-US" dirty="0"/>
          </a:p>
          <a:p>
            <a:endParaRPr lang="en-US" altLang="en-US" dirty="0"/>
          </a:p>
          <a:p>
            <a:endParaRPr lang="en-US" altLang="en-US" baseline="0" dirty="0" smtClean="0"/>
          </a:p>
        </p:txBody>
      </p:sp>
      <p:sp>
        <p:nvSpPr>
          <p:cNvPr id="4" name="Slide Number Placeholder 3"/>
          <p:cNvSpPr>
            <a:spLocks noGrp="1"/>
          </p:cNvSpPr>
          <p:nvPr>
            <p:ph type="sldNum" sz="quarter" idx="5"/>
          </p:nvPr>
        </p:nvSpPr>
        <p:spPr/>
        <p:txBody>
          <a:bodyPr/>
          <a:lstStyle/>
          <a:p>
            <a:pPr>
              <a:defRPr/>
            </a:pPr>
            <a:fld id="{80DD9470-20A6-425E-9A9B-2F9F7CB56762}" type="slidenum">
              <a:rPr lang="en-GB" smtClean="0"/>
              <a:pPr>
                <a:defRPr/>
              </a:pPr>
              <a:t>25</a:t>
            </a:fld>
            <a:endParaRPr lang="en-GB" dirty="0"/>
          </a:p>
        </p:txBody>
      </p:sp>
    </p:spTree>
    <p:extLst>
      <p:ext uri="{BB962C8B-B14F-4D97-AF65-F5344CB8AC3E}">
        <p14:creationId xmlns:p14="http://schemas.microsoft.com/office/powerpoint/2010/main" val="2544566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So this is our EduVerdict </a:t>
            </a:r>
          </a:p>
          <a:p>
            <a:r>
              <a:rPr lang="en-GB" sz="1200" kern="1200" dirty="0" smtClean="0">
                <a:solidFill>
                  <a:schemeClr val="tx1"/>
                </a:solidFill>
                <a:effectLst/>
                <a:latin typeface="Calibri" pitchFamily="34" charset="0"/>
                <a:ea typeface="+mn-ea"/>
                <a:cs typeface="+mn-cs"/>
              </a:rPr>
              <a:t>We invite you to share yours with us on twitter using this hashtag.</a:t>
            </a:r>
          </a:p>
          <a:p>
            <a:r>
              <a:rPr lang="en-GB" sz="1200" kern="1200" dirty="0" smtClean="0">
                <a:solidFill>
                  <a:schemeClr val="tx1"/>
                </a:solidFill>
                <a:effectLst/>
                <a:latin typeface="Calibri" pitchFamily="34" charset="0"/>
                <a:ea typeface="+mn-ea"/>
                <a:cs typeface="+mn-cs"/>
              </a:rPr>
              <a:t> </a:t>
            </a:r>
          </a:p>
          <a:p>
            <a:pPr marL="228600" lvl="0" indent="-228600">
              <a:buAutoNum type="arabicParenR"/>
            </a:pPr>
            <a:r>
              <a:rPr lang="en-US" sz="1200" b="1" kern="1200" dirty="0" smtClean="0">
                <a:solidFill>
                  <a:schemeClr val="tx1"/>
                </a:solidFill>
                <a:effectLst/>
                <a:latin typeface="Calibri" pitchFamily="34" charset="0"/>
                <a:ea typeface="+mn-ea"/>
                <a:cs typeface="+mn-cs"/>
              </a:rPr>
              <a:t>We did not reach Education for All. </a:t>
            </a:r>
          </a:p>
          <a:p>
            <a:pPr marL="0" lvl="0" indent="0">
              <a:buNone/>
            </a:pPr>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2) But we made accelerated progress, notably in getting millions of children and youth into school, and reducing gender disparities.</a:t>
            </a:r>
          </a:p>
          <a:p>
            <a:pPr lvl="0"/>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3) Those left behind are the most </a:t>
            </a:r>
            <a:r>
              <a:rPr lang="en-US" sz="1200" b="1" kern="1200" dirty="0" err="1" smtClean="0">
                <a:solidFill>
                  <a:schemeClr val="tx1"/>
                </a:solidFill>
                <a:effectLst/>
                <a:latin typeface="Calibri" pitchFamily="34" charset="0"/>
                <a:ea typeface="+mn-ea"/>
                <a:cs typeface="+mn-cs"/>
              </a:rPr>
              <a:t>marginalised</a:t>
            </a:r>
            <a:r>
              <a:rPr lang="en-US" sz="1200" b="1" kern="1200" dirty="0" smtClean="0">
                <a:solidFill>
                  <a:schemeClr val="tx1"/>
                </a:solidFill>
                <a:effectLst/>
                <a:latin typeface="Calibri" pitchFamily="34" charset="0"/>
                <a:ea typeface="+mn-ea"/>
                <a:cs typeface="+mn-cs"/>
              </a:rPr>
              <a:t> and vulnerable. </a:t>
            </a:r>
          </a:p>
          <a:p>
            <a:pPr lvl="0"/>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4) And many millions are still not learning the basics, whether in school or not. </a:t>
            </a:r>
          </a:p>
          <a:p>
            <a:pPr lvl="0"/>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5) Adult education and learning has been all but forgotten.</a:t>
            </a:r>
          </a:p>
          <a:p>
            <a:pPr lvl="0"/>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6) While country spending is rising, donor commitments have stalled.</a:t>
            </a:r>
            <a:endParaRPr lang="en-GB" sz="1200" kern="1200" dirty="0" smtClean="0">
              <a:solidFill>
                <a:schemeClr val="tx1"/>
              </a:solidFill>
              <a:effectLst/>
              <a:latin typeface="Calibri" pitchFamily="34" charset="0"/>
              <a:ea typeface="+mn-ea"/>
              <a:cs typeface="+mn-cs"/>
            </a:endParaRPr>
          </a:p>
          <a:p>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26</a:t>
            </a:fld>
            <a:endParaRPr lang="en-GB"/>
          </a:p>
        </p:txBody>
      </p:sp>
    </p:spTree>
    <p:extLst>
      <p:ext uri="{BB962C8B-B14F-4D97-AF65-F5344CB8AC3E}">
        <p14:creationId xmlns:p14="http://schemas.microsoft.com/office/powerpoint/2010/main" val="2248098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From an international perspective several trends and factors have influenced country progress in education.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For example, over the past decade, sub-Saharan Africa has been on a different demographic path than the rest of the world. From 1990 to 2010, the number of children aged 5 to 14 in sub-Saharan Africa increased by 65% while it declined in other regions.</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Domestic resource </a:t>
            </a:r>
            <a:r>
              <a:rPr lang="en-US" sz="1200" kern="1200" dirty="0" err="1" smtClean="0">
                <a:solidFill>
                  <a:schemeClr val="tx1"/>
                </a:solidFill>
                <a:effectLst/>
                <a:latin typeface="Calibri" pitchFamily="34" charset="0"/>
                <a:ea typeface="+mn-ea"/>
                <a:cs typeface="+mn-cs"/>
              </a:rPr>
              <a:t>mobilisation</a:t>
            </a:r>
            <a:r>
              <a:rPr lang="en-US" sz="1200" kern="1200" dirty="0" smtClean="0">
                <a:solidFill>
                  <a:schemeClr val="tx1"/>
                </a:solidFill>
                <a:effectLst/>
                <a:latin typeface="Calibri" pitchFamily="34" charset="0"/>
                <a:ea typeface="+mn-ea"/>
                <a:cs typeface="+mn-cs"/>
              </a:rPr>
              <a:t> also played a part. Developing countries have returned to sustained growth and have outperformed advanced economies over the past 15 years. The economies of the Arab States, Latin America and sub-Saharan Africa had shrunk in the 1990s, but all three returned to economic growth of about 2.5% after 2000. It is mainly this increase that helps explain the growth in education expenditure in developing countries in terms of GDP, as education did not receive a much higher share of the budget over this period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In many countries, prosperity has grown, but this has not always benefitted the poor, leaving many still struggling with the same barriers to education as before.</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Education in complex emergencies is an evolving and serious problem. </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27</a:t>
            </a:fld>
            <a:endParaRPr lang="en-GB"/>
          </a:p>
        </p:txBody>
      </p:sp>
    </p:spTree>
    <p:extLst>
      <p:ext uri="{BB962C8B-B14F-4D97-AF65-F5344CB8AC3E}">
        <p14:creationId xmlns:p14="http://schemas.microsoft.com/office/powerpoint/2010/main" val="2748340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842963" y="744538"/>
            <a:ext cx="5111750" cy="3722687"/>
          </a:xfrm>
          <a:ln/>
        </p:spPr>
      </p:sp>
      <p:sp>
        <p:nvSpPr>
          <p:cNvPr id="58371" name="Notes Placeholder 2"/>
          <p:cNvSpPr>
            <a:spLocks noGrp="1"/>
          </p:cNvSpPr>
          <p:nvPr>
            <p:ph type="body" idx="1"/>
          </p:nvPr>
        </p:nvSpPr>
        <p:spPr>
          <a:noFill/>
          <a:ln/>
        </p:spPr>
        <p:txBody>
          <a:bodyPr/>
          <a:lstStyle/>
          <a:p>
            <a:r>
              <a:rPr lang="en-US" sz="1200" kern="1200" dirty="0" smtClean="0">
                <a:solidFill>
                  <a:schemeClr val="tx1"/>
                </a:solidFill>
                <a:effectLst/>
                <a:latin typeface="Calibri" pitchFamily="34" charset="0"/>
                <a:ea typeface="+mn-ea"/>
                <a:cs typeface="+mn-cs"/>
              </a:rPr>
              <a:t>Today, the Dakar vision to ensure quality basic education for all is unfinished. The 2015 GMR advances the following recommendations to address these critical challenges: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[click] </a:t>
            </a:r>
            <a:r>
              <a:rPr lang="en-US" sz="1200" b="1" u="sng" kern="1200" dirty="0" smtClean="0">
                <a:solidFill>
                  <a:schemeClr val="tx1"/>
                </a:solidFill>
                <a:effectLst/>
                <a:latin typeface="Calibri" pitchFamily="34" charset="0"/>
                <a:ea typeface="+mn-ea"/>
                <a:cs typeface="+mn-cs"/>
              </a:rPr>
              <a:t>Pre-primary education</a:t>
            </a: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First and foremost, at least one year of compulsory pre-primary education should be provided as part of an extended basic education cycle. </a:t>
            </a:r>
          </a:p>
          <a:p>
            <a:pPr marL="0" lvl="0" indent="0">
              <a:buFont typeface="Arial" panose="020B0604020202020204" pitchFamily="34" charset="0"/>
              <a:buNone/>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Non-formal and community-based early learning programmes should be supported where formal programmes are less feasible. </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To ensure a better quality education, staff should be trained to stimulate young children cognitively and offer socio-emotional support.</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Countries should strive to attract more and better caregivers and teachers by lifting their status and pay to the level of primary school teachers.</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u="sng" kern="1200" dirty="0" smtClean="0">
                <a:solidFill>
                  <a:schemeClr val="tx1"/>
                </a:solidFill>
                <a:effectLst/>
                <a:latin typeface="Calibri" pitchFamily="34" charset="0"/>
                <a:ea typeface="+mn-ea"/>
                <a:cs typeface="+mn-cs"/>
              </a:rPr>
              <a:t>[click]</a:t>
            </a:r>
            <a:r>
              <a:rPr lang="en-US" sz="1200" kern="1200" dirty="0" smtClean="0">
                <a:solidFill>
                  <a:schemeClr val="tx1"/>
                </a:solidFill>
                <a:effectLst/>
                <a:latin typeface="Calibri" pitchFamily="34" charset="0"/>
                <a:ea typeface="+mn-ea"/>
                <a:cs typeface="+mn-cs"/>
              </a:rPr>
              <a:t> </a:t>
            </a:r>
            <a:r>
              <a:rPr lang="en-US" sz="1200" b="1" u="sng" kern="1200" dirty="0" smtClean="0">
                <a:solidFill>
                  <a:schemeClr val="tx1"/>
                </a:solidFill>
                <a:effectLst/>
                <a:latin typeface="Calibri" pitchFamily="34" charset="0"/>
                <a:ea typeface="+mn-ea"/>
                <a:cs typeface="+mn-cs"/>
              </a:rPr>
              <a:t>Universal primary and lower secondary completion</a:t>
            </a:r>
          </a:p>
          <a:p>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Attendance at both levels should be compulsory</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School fees should be abolished, and costs for textbooks, uniforms and transport should be covered so that education is truly free.</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indent="-171450">
              <a:buFont typeface="Arial" panose="020B0604020202020204" pitchFamily="34" charset="0"/>
              <a:buChar char="•"/>
            </a:pPr>
            <a:r>
              <a:rPr lang="en-US" dirty="0" smtClean="0"/>
              <a:t>Situations</a:t>
            </a:r>
          </a:p>
          <a:p>
            <a:pPr marL="171450" indent="-171450">
              <a:buFont typeface="Arial" panose="020B0604020202020204" pitchFamily="34" charset="0"/>
              <a:buChar char="•"/>
            </a:pPr>
            <a:endParaRPr lang="en-US" altLang="en-US" dirty="0" smtClean="0"/>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Governments should develop realistic cash transfer programmes, with simplified conditionality and targeting schemes, to help poor households meet costs</a:t>
            </a: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Governments should implement </a:t>
            </a:r>
            <a:r>
              <a:rPr lang="en-US" sz="1200" kern="1200" dirty="0" err="1" smtClean="0">
                <a:solidFill>
                  <a:schemeClr val="tx1"/>
                </a:solidFill>
                <a:effectLst/>
                <a:latin typeface="Calibri" pitchFamily="34" charset="0"/>
                <a:ea typeface="+mn-ea"/>
                <a:cs typeface="+mn-cs"/>
              </a:rPr>
              <a:t>intersectoral</a:t>
            </a:r>
            <a:r>
              <a:rPr lang="en-US" sz="1200" kern="1200" dirty="0" smtClean="0">
                <a:solidFill>
                  <a:schemeClr val="tx1"/>
                </a:solidFill>
                <a:effectLst/>
                <a:latin typeface="Calibri" pitchFamily="34" charset="0"/>
                <a:ea typeface="+mn-ea"/>
                <a:cs typeface="+mn-cs"/>
              </a:rPr>
              <a:t> programmes in areas such as health and nutrition, as well as investments in roads, water and electricity infrastructure.</a:t>
            </a:r>
            <a:endParaRPr lang="en-GB" sz="1200" kern="1200" dirty="0" smtClean="0">
              <a:solidFill>
                <a:schemeClr val="tx1"/>
              </a:solidFill>
              <a:effectLst/>
              <a:latin typeface="Calibri" pitchFamily="34"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Governments should prepare contingency plans to meet the education needs of children in conflict and emergency situations</a:t>
            </a:r>
            <a:endParaRPr lang="en-GB" sz="1200" kern="1200" dirty="0" smtClean="0">
              <a:solidFill>
                <a:schemeClr val="tx1"/>
              </a:solidFill>
              <a:effectLst/>
              <a:latin typeface="Calibri" pitchFamily="34" charset="0"/>
              <a:ea typeface="+mn-ea"/>
              <a:cs typeface="+mn-cs"/>
            </a:endParaRPr>
          </a:p>
          <a:p>
            <a:pPr marL="0" indent="0">
              <a:buFont typeface="Arial" panose="020B0604020202020204" pitchFamily="34" charset="0"/>
              <a:buNone/>
            </a:pPr>
            <a:endParaRPr lang="en-US" altLang="en-US" dirty="0" smtClean="0"/>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9FBB84FC-9993-4E3B-97F8-66D7EFF3C087}" type="slidenum">
              <a:rPr lang="en-US" altLang="en-US" smtClean="0"/>
              <a:pPr>
                <a:defRPr/>
              </a:pPr>
              <a:t>28</a:t>
            </a:fld>
            <a:endParaRPr lang="en-US" altLang="en-US" dirty="0" smtClean="0"/>
          </a:p>
        </p:txBody>
      </p:sp>
    </p:spTree>
    <p:extLst>
      <p:ext uri="{BB962C8B-B14F-4D97-AF65-F5344CB8AC3E}">
        <p14:creationId xmlns:p14="http://schemas.microsoft.com/office/powerpoint/2010/main" val="221054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842963" y="744538"/>
            <a:ext cx="5111750" cy="3722687"/>
          </a:xfrm>
          <a:ln/>
        </p:spPr>
      </p:sp>
      <p:sp>
        <p:nvSpPr>
          <p:cNvPr id="58371" name="Notes Placeholder 2"/>
          <p:cNvSpPr>
            <a:spLocks noGrp="1"/>
          </p:cNvSpPr>
          <p:nvPr>
            <p:ph type="body" idx="1"/>
          </p:nvPr>
        </p:nvSpPr>
        <p:spPr>
          <a:noFill/>
          <a:ln/>
        </p:spPr>
        <p:txBody>
          <a:bodyPr/>
          <a:lstStyle/>
          <a:p>
            <a:r>
              <a:rPr lang="en-GB" sz="1200" kern="1200" dirty="0" smtClean="0">
                <a:solidFill>
                  <a:schemeClr val="tx1"/>
                </a:solidFill>
                <a:effectLst/>
                <a:latin typeface="Calibri" pitchFamily="34" charset="0"/>
                <a:ea typeface="+mn-ea"/>
                <a:cs typeface="+mn-cs"/>
              </a:rPr>
              <a:t> </a:t>
            </a:r>
          </a:p>
          <a:p>
            <a:r>
              <a:rPr lang="en-US" sz="1200" u="sng"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US" sz="1200" b="1" u="sng" kern="1200" dirty="0" smtClean="0">
                <a:solidFill>
                  <a:schemeClr val="tx1"/>
                </a:solidFill>
                <a:effectLst/>
                <a:latin typeface="Calibri" pitchFamily="34" charset="0"/>
                <a:ea typeface="+mn-ea"/>
                <a:cs typeface="+mn-cs"/>
              </a:rPr>
              <a:t>Youth Skills</a:t>
            </a:r>
            <a:endParaRPr lang="en-GB" sz="1200" kern="1200" dirty="0" smtClean="0">
              <a:solidFill>
                <a:schemeClr val="tx1"/>
              </a:solidFill>
              <a:effectLst/>
              <a:latin typeface="Calibri" pitchFamily="34" charset="0"/>
              <a:ea typeface="+mn-ea"/>
              <a:cs typeface="+mn-cs"/>
            </a:endParaRPr>
          </a:p>
          <a:p>
            <a:pPr lvl="0"/>
            <a:r>
              <a:rPr lang="en-US" sz="1200" kern="1200" dirty="0" smtClean="0">
                <a:solidFill>
                  <a:schemeClr val="tx1"/>
                </a:solidFill>
                <a:effectLst/>
                <a:latin typeface="Calibri" pitchFamily="34" charset="0"/>
                <a:ea typeface="+mn-ea"/>
                <a:cs typeface="+mn-cs"/>
              </a:rPr>
              <a:t>All countries should ratify and implement Convention 138 of the International </a:t>
            </a:r>
            <a:r>
              <a:rPr lang="en-US" sz="1200" kern="1200" dirty="0" err="1" smtClean="0">
                <a:solidFill>
                  <a:schemeClr val="tx1"/>
                </a:solidFill>
                <a:effectLst/>
                <a:latin typeface="Calibri" pitchFamily="34" charset="0"/>
                <a:ea typeface="+mn-ea"/>
                <a:cs typeface="+mn-cs"/>
              </a:rPr>
              <a:t>Labour</a:t>
            </a:r>
            <a:r>
              <a:rPr lang="en-US" sz="1200" kern="1200" dirty="0" smtClean="0">
                <a:solidFill>
                  <a:schemeClr val="tx1"/>
                </a:solidFill>
                <a:effectLst/>
                <a:latin typeface="Calibri" pitchFamily="34" charset="0"/>
                <a:ea typeface="+mn-ea"/>
                <a:cs typeface="+mn-cs"/>
              </a:rPr>
              <a:t> Organization, which sets a minimum age for admission to employment. </a:t>
            </a:r>
            <a:endParaRPr lang="en-GB" sz="1200" kern="1200" dirty="0" smtClean="0">
              <a:solidFill>
                <a:schemeClr val="tx1"/>
              </a:solidFill>
              <a:effectLst/>
              <a:latin typeface="Calibri" pitchFamily="34" charset="0"/>
              <a:ea typeface="+mn-ea"/>
              <a:cs typeface="+mn-cs"/>
            </a:endParaRPr>
          </a:p>
          <a:p>
            <a:pPr lvl="0"/>
            <a:r>
              <a:rPr lang="en-US" sz="1200" kern="1200" dirty="0" smtClean="0">
                <a:solidFill>
                  <a:schemeClr val="tx1"/>
                </a:solidFill>
                <a:effectLst/>
                <a:latin typeface="Calibri" pitchFamily="34" charset="0"/>
                <a:ea typeface="+mn-ea"/>
                <a:cs typeface="+mn-cs"/>
              </a:rPr>
              <a:t>Students should be encouraged to attend secondary education programmes full time.</a:t>
            </a:r>
            <a:endParaRPr lang="en-GB" sz="1200" kern="1200" dirty="0" smtClean="0">
              <a:solidFill>
                <a:schemeClr val="tx1"/>
              </a:solidFill>
              <a:effectLst/>
              <a:latin typeface="Calibri" pitchFamily="34" charset="0"/>
              <a:ea typeface="+mn-ea"/>
              <a:cs typeface="+mn-cs"/>
            </a:endParaRPr>
          </a:p>
          <a:p>
            <a:pPr lvl="0"/>
            <a:r>
              <a:rPr lang="en-US" sz="1200" kern="1200" dirty="0" smtClean="0">
                <a:solidFill>
                  <a:schemeClr val="tx1"/>
                </a:solidFill>
                <a:effectLst/>
                <a:latin typeface="Calibri" pitchFamily="34" charset="0"/>
                <a:ea typeface="+mn-ea"/>
                <a:cs typeface="+mn-cs"/>
              </a:rPr>
              <a:t>Policy-makers should identify and prioritize the types and levels of skills to be acquired by the end of each stage of formal schooling.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US" sz="1200" b="1" u="sng" kern="1200" dirty="0" smtClean="0">
                <a:solidFill>
                  <a:schemeClr val="tx1"/>
                </a:solidFill>
                <a:effectLst/>
                <a:latin typeface="Calibri" pitchFamily="34" charset="0"/>
                <a:ea typeface="+mn-ea"/>
                <a:cs typeface="+mn-cs"/>
              </a:rPr>
              <a:t>Adult Literacy</a:t>
            </a:r>
            <a:endParaRPr lang="en-GB" sz="1200" kern="1200" dirty="0" smtClean="0">
              <a:solidFill>
                <a:schemeClr val="tx1"/>
              </a:solidFill>
              <a:effectLst/>
              <a:latin typeface="Calibri" pitchFamily="34" charset="0"/>
              <a:ea typeface="+mn-ea"/>
              <a:cs typeface="+mn-cs"/>
            </a:endParaRPr>
          </a:p>
          <a:p>
            <a:pPr lvl="0"/>
            <a:r>
              <a:rPr lang="en-US" sz="1200" kern="1200" dirty="0" smtClean="0">
                <a:solidFill>
                  <a:schemeClr val="tx1"/>
                </a:solidFill>
                <a:effectLst/>
                <a:latin typeface="Calibri" pitchFamily="34" charset="0"/>
                <a:ea typeface="+mn-ea"/>
                <a:cs typeface="+mn-cs"/>
              </a:rPr>
              <a:t>Countries and international partners should take steps to ensure that the right to literacy is not forgotten</a:t>
            </a:r>
            <a:endParaRPr lang="en-GB" sz="1200" kern="1200" dirty="0" smtClean="0">
              <a:solidFill>
                <a:schemeClr val="tx1"/>
              </a:solidFill>
              <a:effectLst/>
              <a:latin typeface="Calibri" pitchFamily="34" charset="0"/>
              <a:ea typeface="+mn-ea"/>
              <a:cs typeface="+mn-cs"/>
            </a:endParaRPr>
          </a:p>
          <a:p>
            <a:pPr lvl="0"/>
            <a:r>
              <a:rPr lang="en-US" sz="1200" kern="1200" dirty="0" smtClean="0">
                <a:solidFill>
                  <a:schemeClr val="tx1"/>
                </a:solidFill>
                <a:effectLst/>
                <a:latin typeface="Calibri" pitchFamily="34" charset="0"/>
                <a:ea typeface="+mn-ea"/>
                <a:cs typeface="+mn-cs"/>
              </a:rPr>
              <a:t>Literacy policies and strategies should be linked to existing development priorities in areas such as health, community development, agricultural innovation and active citizenship.</a:t>
            </a:r>
            <a:endParaRPr lang="en-GB" sz="1200" kern="1200" dirty="0" smtClean="0">
              <a:solidFill>
                <a:schemeClr val="tx1"/>
              </a:solidFill>
              <a:effectLst/>
              <a:latin typeface="Calibri" pitchFamily="34" charset="0"/>
              <a:ea typeface="+mn-ea"/>
              <a:cs typeface="+mn-cs"/>
            </a:endParaRPr>
          </a:p>
          <a:p>
            <a:pPr lvl="0"/>
            <a:r>
              <a:rPr lang="en-US" sz="1200" kern="1200" dirty="0" smtClean="0">
                <a:solidFill>
                  <a:schemeClr val="tx1"/>
                </a:solidFill>
                <a:effectLst/>
                <a:latin typeface="Calibri" pitchFamily="34" charset="0"/>
                <a:ea typeface="+mn-ea"/>
                <a:cs typeface="+mn-cs"/>
              </a:rPr>
              <a:t>The use of mobile phones and other ICT platforms for literacy retention and skill acquisition should be supported.</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 </a:t>
            </a:r>
          </a:p>
          <a:p>
            <a:endParaRPr lang="en-US" altLang="en-US" dirty="0" smtClean="0"/>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9FBB84FC-9993-4E3B-97F8-66D7EFF3C087}" type="slidenum">
              <a:rPr lang="en-US" altLang="en-US" smtClean="0"/>
              <a:pPr>
                <a:defRPr/>
              </a:pPr>
              <a:t>29</a:t>
            </a:fld>
            <a:endParaRPr lang="en-US" altLang="en-US" dirty="0" smtClean="0"/>
          </a:p>
        </p:txBody>
      </p:sp>
    </p:spTree>
    <p:extLst>
      <p:ext uri="{BB962C8B-B14F-4D97-AF65-F5344CB8AC3E}">
        <p14:creationId xmlns:p14="http://schemas.microsoft.com/office/powerpoint/2010/main" val="20978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842963" y="744538"/>
            <a:ext cx="5111750" cy="3722687"/>
          </a:xfrm>
          <a:ln/>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Yet, despite these efforts, just a third of countries reached all of the EFA goals with measurable targets: ensuring universal primary education, reducing adult literacy by 50%, and achieving gender parity in both primary and secondary education.</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 aim of ensuring that every child is enrolled in, and completes, primary school by 2015 has not been achieved.  Only just over half of countries achieved universal primary enrolment.</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Moreover progress has stalled in recent years.  There were 204 million children and adolescents out of school in 1999, which declined rapidly until 2008, when 127 million were out of school. Since then the decline has slowed and in 2012, 121 million children remained out of school.</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In addition, a third of countries did not achieve gender parity in primary education, and a half of countries did not in secondary education, even though this goal was meant to be achieved in 2005</a:t>
            </a:r>
            <a:endParaRPr lang="en-GB" sz="1200" kern="1200" dirty="0" smtClean="0">
              <a:solidFill>
                <a:schemeClr val="tx1"/>
              </a:solidFill>
              <a:effectLst/>
              <a:latin typeface="Calibri" pitchFamily="34" charset="0"/>
              <a:ea typeface="+mn-ea"/>
              <a:cs typeface="+mn-cs"/>
            </a:endParaRPr>
          </a:p>
          <a:p>
            <a:endParaRPr lang="en-US" baseline="0" dirty="0" smtClean="0"/>
          </a:p>
          <a:p>
            <a:endParaRPr lang="en-US" baseline="0" dirty="0" smtClean="0"/>
          </a:p>
          <a:p>
            <a:endParaRPr lang="en-US" baseline="0" dirty="0" smtClean="0"/>
          </a:p>
          <a:p>
            <a:pPr>
              <a:defRPr/>
            </a:pPr>
            <a:endParaRPr lang="en-GB" dirty="0"/>
          </a:p>
          <a:p>
            <a:pPr>
              <a:defRPr/>
            </a:pPr>
            <a:endParaRPr lang="en-GB" b="0" dirty="0" smtClean="0"/>
          </a:p>
          <a:p>
            <a:pPr marL="228600" indent="-228600">
              <a:buFontTx/>
              <a:buAutoNum type="arabicPeriod"/>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C114146A-15FE-4867-9743-255DAFDDF1C3}" type="slidenum">
              <a:rPr lang="en-GB" smtClean="0"/>
              <a:pPr>
                <a:defRPr/>
              </a:pPr>
              <a:t>3</a:t>
            </a:fld>
            <a:endParaRPr lang="en-GB"/>
          </a:p>
        </p:txBody>
      </p:sp>
    </p:spTree>
    <p:extLst>
      <p:ext uri="{BB962C8B-B14F-4D97-AF65-F5344CB8AC3E}">
        <p14:creationId xmlns:p14="http://schemas.microsoft.com/office/powerpoint/2010/main" val="532323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2963" y="744538"/>
            <a:ext cx="5111750" cy="3722687"/>
          </a:xfrm>
          <a:ln/>
        </p:spPr>
      </p:sp>
      <p:sp>
        <p:nvSpPr>
          <p:cNvPr id="59395" name="Notes Placeholder 2"/>
          <p:cNvSpPr>
            <a:spLocks noGrp="1"/>
          </p:cNvSpPr>
          <p:nvPr>
            <p:ph type="body" idx="1"/>
          </p:nvPr>
        </p:nvSpPr>
        <p:spPr>
          <a:noFill/>
          <a:ln/>
        </p:spPr>
        <p:txBody>
          <a:bodyPr/>
          <a:lstStyle/>
          <a:p>
            <a:r>
              <a:rPr lang="en-US" sz="1200"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US" sz="1200" b="1" u="sng" kern="1200" dirty="0" smtClean="0">
                <a:solidFill>
                  <a:schemeClr val="tx1"/>
                </a:solidFill>
                <a:effectLst/>
                <a:latin typeface="Calibri" pitchFamily="34" charset="0"/>
                <a:ea typeface="+mn-ea"/>
                <a:cs typeface="+mn-cs"/>
              </a:rPr>
              <a:t>Gender parity and equality:</a:t>
            </a: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Incidences of child marriage and early pregnancy need to be addressed directly in policy. </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Gender disparities at all levels of education should be eliminated</a:t>
            </a:r>
          </a:p>
          <a:p>
            <a:pPr marL="0" lvl="0" indent="0">
              <a:buFont typeface="Arial" panose="020B0604020202020204" pitchFamily="34" charset="0"/>
              <a:buNone/>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To address gender equality, schools need to be safe and gender-friendly. </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Governments need to ensure that teacher training covers gender strategies. These programmes must be carefully designed according to local contexts. </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Curricula should be gender sensitive and address issues such as sexual and reproductive health</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endParaRPr lang="en-GB" sz="1200" kern="1200" dirty="0" smtClean="0">
              <a:solidFill>
                <a:schemeClr val="tx1"/>
              </a:solidFill>
              <a:effectLst/>
              <a:latin typeface="Calibri" pitchFamily="34" charset="0"/>
              <a:ea typeface="+mn-ea"/>
              <a:cs typeface="+mn-cs"/>
            </a:endParaRPr>
          </a:p>
          <a:p>
            <a:r>
              <a:rPr lang="en-US" sz="1200" b="1" u="sng" kern="1200" dirty="0" smtClean="0">
                <a:solidFill>
                  <a:schemeClr val="tx1"/>
                </a:solidFill>
                <a:effectLst/>
                <a:latin typeface="Calibri" pitchFamily="34" charset="0"/>
                <a:ea typeface="+mn-ea"/>
                <a:cs typeface="+mn-cs"/>
              </a:rPr>
              <a:t>Lifelong learning:</a:t>
            </a: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Countries should significantly expand learning and education opportunities for youth and adults. </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All stages of formal and non formal education should specify the skills and other leaning outcomes to be attained</a:t>
            </a:r>
          </a:p>
          <a:p>
            <a:pPr marL="171450" lvl="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Governments should develop the means to measure and monitor </a:t>
            </a:r>
            <a:r>
              <a:rPr lang="en-US" sz="1200" kern="1200" dirty="0" err="1" smtClean="0">
                <a:solidFill>
                  <a:schemeClr val="tx1"/>
                </a:solidFill>
                <a:effectLst/>
                <a:latin typeface="Calibri" pitchFamily="34" charset="0"/>
                <a:ea typeface="+mn-ea"/>
                <a:cs typeface="+mn-cs"/>
              </a:rPr>
              <a:t>programme</a:t>
            </a:r>
            <a:r>
              <a:rPr lang="en-US" sz="1200" kern="1200" dirty="0" smtClean="0">
                <a:solidFill>
                  <a:schemeClr val="tx1"/>
                </a:solidFill>
                <a:effectLst/>
                <a:latin typeface="Calibri" pitchFamily="34" charset="0"/>
                <a:ea typeface="+mn-ea"/>
                <a:cs typeface="+mn-cs"/>
              </a:rPr>
              <a:t> participation and outcomes.</a:t>
            </a:r>
            <a:endParaRPr lang="en-GB" sz="1200" kern="1200" dirty="0" smtClean="0">
              <a:solidFill>
                <a:schemeClr val="tx1"/>
              </a:solidFill>
              <a:effectLst/>
              <a:latin typeface="Calibri" pitchFamily="34" charset="0"/>
              <a:ea typeface="+mn-ea"/>
              <a:cs typeface="+mn-cs"/>
            </a:endParaRPr>
          </a:p>
          <a:p>
            <a:pPr marL="0" indent="0">
              <a:buFont typeface="Arial" panose="020B0604020202020204" pitchFamily="34" charset="0"/>
              <a:buNone/>
            </a:pPr>
            <a:endParaRPr lang="en-US" altLang="en-US" dirty="0"/>
          </a:p>
          <a:p>
            <a:pPr marL="171450" indent="-171450">
              <a:buFont typeface="Arial" panose="020B0604020202020204" pitchFamily="34" charset="0"/>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156541AC-1B97-4D0D-BEBD-5619298B16E9}" type="slidenum">
              <a:rPr lang="en-GB" smtClean="0"/>
              <a:pPr>
                <a:defRPr/>
              </a:pPr>
              <a:t>30</a:t>
            </a:fld>
            <a:endParaRPr lang="en-GB" dirty="0"/>
          </a:p>
        </p:txBody>
      </p:sp>
    </p:spTree>
    <p:extLst>
      <p:ext uri="{BB962C8B-B14F-4D97-AF65-F5344CB8AC3E}">
        <p14:creationId xmlns:p14="http://schemas.microsoft.com/office/powerpoint/2010/main" val="3991104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842963" y="744538"/>
            <a:ext cx="5111750" cy="3722687"/>
          </a:xfrm>
          <a:ln/>
        </p:spPr>
      </p:sp>
      <p:sp>
        <p:nvSpPr>
          <p:cNvPr id="57347" name="Notes Placeholder 2"/>
          <p:cNvSpPr>
            <a:spLocks noGrp="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Governments should mobilize more domestic resources to ensure a sustainable source of funding for the post-2015 education framework. </a:t>
            </a: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Governments will need to allocate 15-20% of national budgets to education. </a:t>
            </a:r>
            <a:endParaRPr lang="en-GB" sz="1200" kern="1200" dirty="0" smtClean="0">
              <a:solidFill>
                <a:schemeClr val="tx1"/>
              </a:solidFill>
              <a:effectLst/>
              <a:latin typeface="Calibri" pitchFamily="34" charset="0"/>
              <a:ea typeface="+mn-ea"/>
              <a:cs typeface="+mn-cs"/>
            </a:endParaRPr>
          </a:p>
          <a:p>
            <a:pPr marL="0" indent="0">
              <a:buFont typeface="Arial" panose="020B0604020202020204" pitchFamily="34" charset="0"/>
              <a:buNone/>
            </a:pPr>
            <a:r>
              <a:rPr lang="en-GB" sz="1200" kern="1200" dirty="0" smtClean="0">
                <a:solidFill>
                  <a:schemeClr val="tx1"/>
                </a:solidFill>
                <a:effectLst/>
                <a:latin typeface="Calibri" pitchFamily="34" charset="0"/>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Donors urgently need to help bridge the US$22 billion finance gap</a:t>
            </a:r>
            <a:endParaRPr lang="en-GB" sz="1200" kern="1200" dirty="0" smtClean="0">
              <a:solidFill>
                <a:schemeClr val="tx1"/>
              </a:solidFill>
              <a:effectLst/>
              <a:latin typeface="Calibri" pitchFamily="34" charset="0"/>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Calibri"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alibri" pitchFamily="34" charset="0"/>
                <a:ea typeface="+mn-ea"/>
                <a:cs typeface="+mn-cs"/>
              </a:rPr>
              <a:t>There is no finance target within the new sustainable development goals which holds no one to account. </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BC87C258-0609-4425-9358-1D6AA1BB08C7}" type="slidenum">
              <a:rPr lang="en-GB" smtClean="0"/>
              <a:pPr>
                <a:defRPr/>
              </a:pPr>
              <a:t>31</a:t>
            </a:fld>
            <a:endParaRPr lang="en-GB" dirty="0"/>
          </a:p>
        </p:txBody>
      </p:sp>
    </p:spTree>
    <p:extLst>
      <p:ext uri="{BB962C8B-B14F-4D97-AF65-F5344CB8AC3E}">
        <p14:creationId xmlns:p14="http://schemas.microsoft.com/office/powerpoint/2010/main" val="4134606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past 15 years have shown that measuring progress is a powerful tool for making progress. This remains true for the post-2015 period too.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We must improve the knowledge base of national educational systems to close critical data gaps, especially in learning outcomes over time and across countries.</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We need better breakdowns of data in order to be able to monitor whether education progress post-2015 is equitable or not.</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Countries need to monitor all sources of education finance to better understand who benefits from public interventions and where improvements can be made.</a:t>
            </a:r>
            <a:endParaRPr lang="en-GB" sz="1200" kern="1200" dirty="0" smtClean="0">
              <a:solidFill>
                <a:schemeClr val="tx1"/>
              </a:solidFill>
              <a:effectLst/>
              <a:latin typeface="Calibri" pitchFamily="34" charset="0"/>
              <a:ea typeface="+mn-ea"/>
              <a:cs typeface="+mn-cs"/>
            </a:endParaRPr>
          </a:p>
          <a:p>
            <a:r>
              <a:rPr lang="en-GB"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[click]</a:t>
            </a:r>
          </a:p>
          <a:p>
            <a:r>
              <a:rPr lang="en-GB" sz="1200" b="1" kern="1200" dirty="0" smtClean="0">
                <a:solidFill>
                  <a:schemeClr val="tx1"/>
                </a:solidFill>
                <a:effectLst/>
                <a:latin typeface="Calibri" pitchFamily="34" charset="0"/>
                <a:ea typeface="+mn-ea"/>
                <a:cs typeface="+mn-cs"/>
              </a:rPr>
              <a:t>Education holds the key to achieving most of the goals</a:t>
            </a:r>
            <a:r>
              <a:rPr lang="en-GB" sz="1200" kern="1200" dirty="0" smtClean="0">
                <a:solidFill>
                  <a:schemeClr val="tx1"/>
                </a:solidFill>
                <a:effectLst/>
                <a:latin typeface="Calibri" pitchFamily="34" charset="0"/>
                <a:ea typeface="+mn-ea"/>
                <a:cs typeface="+mn-cs"/>
              </a:rPr>
              <a:t> of the post-2015 development agenda: from gender equality and healthy families to sustainable consumption and peaceful societies: It is a catalyst for development that cannot be ignored by all working on the sustainable development agenda from now until 2030</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In order to benefit from the power of education, </a:t>
            </a:r>
            <a:r>
              <a:rPr lang="en-GB" sz="1200" b="1" kern="1200" dirty="0" smtClean="0">
                <a:solidFill>
                  <a:schemeClr val="tx1"/>
                </a:solidFill>
                <a:effectLst/>
                <a:latin typeface="Calibri" pitchFamily="34" charset="0"/>
                <a:ea typeface="+mn-ea"/>
                <a:cs typeface="+mn-cs"/>
              </a:rPr>
              <a:t>s</a:t>
            </a:r>
            <a:r>
              <a:rPr lang="en-US" sz="1200" b="1" kern="1200" dirty="0" err="1" smtClean="0">
                <a:solidFill>
                  <a:schemeClr val="tx1"/>
                </a:solidFill>
                <a:effectLst/>
                <a:latin typeface="Calibri" pitchFamily="34" charset="0"/>
                <a:ea typeface="+mn-ea"/>
                <a:cs typeface="+mn-cs"/>
              </a:rPr>
              <a:t>ectors</a:t>
            </a:r>
            <a:r>
              <a:rPr lang="en-US" sz="1200" b="1" kern="1200" dirty="0" smtClean="0">
                <a:solidFill>
                  <a:schemeClr val="tx1"/>
                </a:solidFill>
                <a:effectLst/>
                <a:latin typeface="Calibri" pitchFamily="34" charset="0"/>
                <a:ea typeface="+mn-ea"/>
                <a:cs typeface="+mn-cs"/>
              </a:rPr>
              <a:t> should collaborate closely </a:t>
            </a:r>
            <a:r>
              <a:rPr lang="en-US" sz="1200" kern="1200" dirty="0" smtClean="0">
                <a:solidFill>
                  <a:schemeClr val="tx1"/>
                </a:solidFill>
                <a:effectLst/>
                <a:latin typeface="Calibri" pitchFamily="34" charset="0"/>
                <a:ea typeface="+mn-ea"/>
                <a:cs typeface="+mn-cs"/>
              </a:rPr>
              <a:t>within and between countries to enable synergies to take shape and take root</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32</a:t>
            </a:fld>
            <a:endParaRPr lang="en-GB"/>
          </a:p>
        </p:txBody>
      </p:sp>
    </p:spTree>
    <p:extLst>
      <p:ext uri="{BB962C8B-B14F-4D97-AF65-F5344CB8AC3E}">
        <p14:creationId xmlns:p14="http://schemas.microsoft.com/office/powerpoint/2010/main" val="3368222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xfrm>
            <a:off x="842963" y="744538"/>
            <a:ext cx="5111750" cy="3722687"/>
          </a:xfrm>
          <a:ln/>
        </p:spPr>
      </p:sp>
      <p:sp>
        <p:nvSpPr>
          <p:cNvPr id="64515" name="Espace réservé des commentaires 2"/>
          <p:cNvSpPr>
            <a:spLocks noGrp="1"/>
          </p:cNvSpPr>
          <p:nvPr>
            <p:ph type="body" idx="1"/>
          </p:nvPr>
        </p:nvSpPr>
        <p:spPr>
          <a:noFill/>
          <a:ln/>
        </p:spPr>
        <p:txBody>
          <a:bodyPr/>
          <a:lstStyle/>
          <a:p>
            <a:r>
              <a:rPr lang="en-GB" sz="1200" kern="1200" dirty="0" smtClean="0">
                <a:solidFill>
                  <a:schemeClr val="tx1"/>
                </a:solidFill>
                <a:effectLst/>
                <a:latin typeface="Calibri" pitchFamily="34" charset="0"/>
                <a:ea typeface="+mn-ea"/>
                <a:cs typeface="+mn-cs"/>
              </a:rPr>
              <a:t>If you want to join in the conversation about these findings, and find out more, please join us online on our website, or on twitter with the hashtag #</a:t>
            </a:r>
            <a:r>
              <a:rPr lang="en-GB" sz="1200" kern="1200" dirty="0" err="1" smtClean="0">
                <a:solidFill>
                  <a:schemeClr val="tx1"/>
                </a:solidFill>
                <a:effectLst/>
                <a:latin typeface="Calibri" pitchFamily="34" charset="0"/>
                <a:ea typeface="+mn-ea"/>
                <a:cs typeface="+mn-cs"/>
              </a:rPr>
              <a:t>Eduverdict</a:t>
            </a:r>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 </a:t>
            </a:r>
          </a:p>
          <a:p>
            <a:r>
              <a:rPr lang="en-GB" sz="1200" kern="1200" smtClean="0">
                <a:solidFill>
                  <a:schemeClr val="tx1"/>
                </a:solidFill>
                <a:effectLst/>
                <a:latin typeface="Calibri" pitchFamily="34" charset="0"/>
                <a:ea typeface="+mn-ea"/>
                <a:cs typeface="+mn-cs"/>
              </a:rPr>
              <a:t>Thank you for listening. </a:t>
            </a:r>
            <a:endParaRPr lang="en-GB" sz="1200" kern="1200">
              <a:solidFill>
                <a:schemeClr val="tx1"/>
              </a:solidFill>
              <a:effectLst/>
              <a:latin typeface="Calibri" pitchFamily="34" charset="0"/>
              <a:ea typeface="+mn-ea"/>
              <a:cs typeface="+mn-cs"/>
            </a:endParaRPr>
          </a:p>
        </p:txBody>
      </p:sp>
      <p:sp>
        <p:nvSpPr>
          <p:cNvPr id="49156"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4A30028C-BD5B-4CD6-B297-C5B4B9B80EAC}" type="slidenum">
              <a:rPr lang="en-GB" altLang="en-US" smtClean="0"/>
              <a:pPr>
                <a:defRPr/>
              </a:pPr>
              <a:t>33</a:t>
            </a:fld>
            <a:endParaRPr lang="en-GB" altLang="en-US" smtClean="0"/>
          </a:p>
        </p:txBody>
      </p:sp>
    </p:spTree>
    <p:extLst>
      <p:ext uri="{BB962C8B-B14F-4D97-AF65-F5344CB8AC3E}">
        <p14:creationId xmlns:p14="http://schemas.microsoft.com/office/powerpoint/2010/main" val="123397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One of the main messages to come through the GMR 2015 is that </a:t>
            </a:r>
            <a:r>
              <a:rPr lang="en-US" sz="1200" b="1" kern="1200" dirty="0" smtClean="0">
                <a:solidFill>
                  <a:schemeClr val="tx1"/>
                </a:solidFill>
                <a:effectLst/>
                <a:latin typeface="Calibri" pitchFamily="34" charset="0"/>
                <a:ea typeface="+mn-ea"/>
                <a:cs typeface="+mn-cs"/>
              </a:rPr>
              <a:t>major inequalities still remain </a:t>
            </a:r>
            <a:r>
              <a:rPr lang="en-US" sz="1200" kern="1200" dirty="0" smtClean="0">
                <a:solidFill>
                  <a:schemeClr val="tx1"/>
                </a:solidFill>
                <a:effectLst/>
                <a:latin typeface="Calibri" pitchFamily="34" charset="0"/>
                <a:ea typeface="+mn-ea"/>
                <a:cs typeface="+mn-cs"/>
              </a:rPr>
              <a:t>and act as a</a:t>
            </a:r>
            <a:r>
              <a:rPr lang="en-US" sz="1200" b="1" kern="1200" dirty="0" smtClean="0">
                <a:solidFill>
                  <a:schemeClr val="tx1"/>
                </a:solidFill>
                <a:effectLst/>
                <a:latin typeface="Calibri" pitchFamily="34" charset="0"/>
                <a:ea typeface="+mn-ea"/>
                <a:cs typeface="+mn-cs"/>
              </a:rPr>
              <a:t> powerful obstacle to education progress.</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[click] The most disadvantaged children continue to be the last to benefit.  The poorest are four times more likely to be out of school and five times more likely not to complete primary education than the richest.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proportion of children out of school in conflict affected countries and zones is high at 36% and has grown since 2000</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There remain significant learning gaps between the most and least advantaged students and they often increase as children progress in school.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And women continue to make up the majority of adults who are denied the right to literacy.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These inequalities are a major reason why Education for All has not been achieved. </a:t>
            </a:r>
            <a:endParaRPr lang="en-GB" sz="1200" kern="1200" dirty="0" smtClean="0">
              <a:solidFill>
                <a:schemeClr val="tx1"/>
              </a:solidFill>
              <a:effectLst/>
              <a:latin typeface="Calibri" pitchFamily="34" charset="0"/>
              <a:ea typeface="+mn-ea"/>
              <a:cs typeface="+mn-cs"/>
            </a:endParaRPr>
          </a:p>
          <a:p>
            <a:pPr>
              <a:spcBef>
                <a:spcPts val="600"/>
              </a:spcBef>
            </a:pPr>
            <a:endParaRPr lang="en-US" b="1" dirty="0" smtClean="0"/>
          </a:p>
          <a:p>
            <a:pPr>
              <a:spcBef>
                <a:spcPts val="600"/>
              </a:spcBef>
            </a:pPr>
            <a:endParaRPr lang="en-US" b="1"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4</a:t>
            </a:fld>
            <a:endParaRPr lang="en-GB"/>
          </a:p>
        </p:txBody>
      </p:sp>
    </p:spTree>
    <p:extLst>
      <p:ext uri="{BB962C8B-B14F-4D97-AF65-F5344CB8AC3E}">
        <p14:creationId xmlns:p14="http://schemas.microsoft.com/office/powerpoint/2010/main" val="29534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Beyond these key messages, let us take a look at each goal in turn:</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Goal 1 addresses the conditions necessary for building a strong learning foundation for life. This includes both early childhood care, and education.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Since 2000, there has been substantial progress to improve the care and development of young children, yet the </a:t>
            </a:r>
            <a:r>
              <a:rPr lang="en-US" sz="1200" kern="1200" dirty="0" err="1" smtClean="0">
                <a:solidFill>
                  <a:schemeClr val="tx1"/>
                </a:solidFill>
                <a:effectLst/>
                <a:latin typeface="Calibri" pitchFamily="34" charset="0"/>
                <a:ea typeface="+mn-ea"/>
                <a:cs typeface="+mn-cs"/>
              </a:rPr>
              <a:t>marginalised</a:t>
            </a:r>
            <a:r>
              <a:rPr lang="en-US" sz="1200" kern="1200" dirty="0" smtClean="0">
                <a:solidFill>
                  <a:schemeClr val="tx1"/>
                </a:solidFill>
                <a:effectLst/>
                <a:latin typeface="Calibri" pitchFamily="34" charset="0"/>
                <a:ea typeface="+mn-ea"/>
                <a:cs typeface="+mn-cs"/>
              </a:rPr>
              <a:t> – who would benefit the most - have been left behind.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As for childhood care, while there has been an almost 50% drop in child mortality, that is still not enough to achieve the MDG target set in 2000 of a two-thirds reduction relative to 1990.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Likewise, most countries have made progress in reducing the percentage of malnourished children since the 1990s, yet today one in 4 children are still too short for their age, an indicator of </a:t>
            </a:r>
            <a:r>
              <a:rPr lang="en-US" sz="1200" kern="1200" smtClean="0">
                <a:solidFill>
                  <a:schemeClr val="tx1"/>
                </a:solidFill>
                <a:effectLst/>
                <a:latin typeface="Calibri" pitchFamily="34" charset="0"/>
                <a:ea typeface="+mn-ea"/>
                <a:cs typeface="+mn-cs"/>
              </a:rPr>
              <a:t>malnutrition.</a:t>
            </a:r>
            <a:endParaRPr lang="en-US" altLang="en-US" i="1" dirty="0" smtClean="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5</a:t>
            </a:fld>
            <a:endParaRPr lang="en-GB"/>
          </a:p>
        </p:txBody>
      </p:sp>
    </p:spTree>
    <p:extLst>
      <p:ext uri="{BB962C8B-B14F-4D97-AF65-F5344CB8AC3E}">
        <p14:creationId xmlns:p14="http://schemas.microsoft.com/office/powerpoint/2010/main" val="29534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842963" y="744538"/>
            <a:ext cx="5111750" cy="3722687"/>
          </a:xfrm>
          <a:ln/>
        </p:spPr>
      </p:sp>
      <p:sp>
        <p:nvSpPr>
          <p:cNvPr id="38915" name="Notes Placeholder 2"/>
          <p:cNvSpPr>
            <a:spLocks noGrp="1"/>
          </p:cNvSpPr>
          <p:nvPr>
            <p:ph type="body" idx="1"/>
          </p:nvPr>
        </p:nvSpPr>
        <p:spPr>
          <a:xfrm>
            <a:off x="679452" y="4715952"/>
            <a:ext cx="5438775" cy="4895463"/>
          </a:xfrm>
          <a:noFill/>
          <a:ln/>
        </p:spPr>
        <p:txBody>
          <a:bodyPr/>
          <a:lstStyle/>
          <a:p>
            <a:r>
              <a:rPr lang="en-GB" sz="1200" kern="1200" dirty="0" smtClean="0">
                <a:solidFill>
                  <a:schemeClr val="tx1"/>
                </a:solidFill>
                <a:effectLst/>
                <a:latin typeface="Calibri" pitchFamily="34" charset="0"/>
                <a:ea typeface="+mn-ea"/>
                <a:cs typeface="+mn-cs"/>
              </a:rPr>
              <a:t>The second part of Goal 1 looks at numbers enrolled in pre-school.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There was no official target for pre-primary education. </a:t>
            </a:r>
          </a:p>
          <a:p>
            <a:r>
              <a:rPr lang="en-GB" sz="1200" kern="1200" dirty="0" smtClean="0">
                <a:solidFill>
                  <a:schemeClr val="tx1"/>
                </a:solidFill>
                <a:effectLst/>
                <a:latin typeface="Calibri" pitchFamily="34" charset="0"/>
                <a:ea typeface="+mn-ea"/>
                <a:cs typeface="+mn-cs"/>
              </a:rPr>
              <a:t>If we select an indicative enrolment target of 80% , the verdict is that just </a:t>
            </a:r>
            <a:r>
              <a:rPr lang="en-GB" sz="1200" b="1" kern="1200" dirty="0" smtClean="0">
                <a:solidFill>
                  <a:schemeClr val="tx1"/>
                </a:solidFill>
                <a:effectLst/>
                <a:latin typeface="Calibri" pitchFamily="34" charset="0"/>
                <a:ea typeface="+mn-ea"/>
                <a:cs typeface="+mn-cs"/>
              </a:rPr>
              <a:t>less than half of countries </a:t>
            </a:r>
            <a:r>
              <a:rPr lang="en-GB" sz="1200" kern="1200" dirty="0" smtClean="0">
                <a:solidFill>
                  <a:schemeClr val="tx1"/>
                </a:solidFill>
                <a:effectLst/>
                <a:latin typeface="Calibri" pitchFamily="34" charset="0"/>
                <a:ea typeface="+mn-ea"/>
                <a:cs typeface="+mn-cs"/>
              </a:rPr>
              <a:t>achieved it – the green slice of this pie. </a:t>
            </a:r>
            <a:r>
              <a:rPr lang="en-US" sz="1200" b="1" kern="1200" dirty="0" smtClean="0">
                <a:solidFill>
                  <a:schemeClr val="tx1"/>
                </a:solidFill>
                <a:effectLst/>
                <a:latin typeface="Calibri" pitchFamily="34" charset="0"/>
                <a:ea typeface="+mn-ea"/>
                <a:cs typeface="+mn-cs"/>
              </a:rPr>
              <a:t>A further 8% are close</a:t>
            </a:r>
            <a:r>
              <a:rPr lang="en-US" sz="1200" kern="1200" dirty="0" smtClean="0">
                <a:solidFill>
                  <a:schemeClr val="tx1"/>
                </a:solidFill>
                <a:effectLst/>
                <a:latin typeface="Calibri" pitchFamily="34" charset="0"/>
                <a:ea typeface="+mn-ea"/>
                <a:cs typeface="+mn-cs"/>
              </a:rPr>
              <a:t> (the orange slice).</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There is still a long way to go, as pre-primary education is compulsory in only 40 countries. </a:t>
            </a:r>
            <a:endParaRPr lang="en-GB" sz="1200" kern="1200" dirty="0" smtClean="0">
              <a:solidFill>
                <a:schemeClr val="tx1"/>
              </a:solidFill>
              <a:effectLst/>
              <a:latin typeface="Calibri" pitchFamily="34" charset="0"/>
              <a:ea typeface="+mn-ea"/>
              <a:cs typeface="+mn-cs"/>
            </a:endParaRPr>
          </a:p>
          <a:p>
            <a:r>
              <a:rPr lang="en-GB" sz="1200" b="1"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a:t>
            </a:r>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A positive takeaway from this goal is that global enrolments in pre-primary education increased by two-thirds since 1999 (from 112 million to 184 million).</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Some countries made remarkable progress. </a:t>
            </a:r>
            <a:r>
              <a:rPr lang="en-GB" sz="1200" kern="1200" dirty="0" smtClean="0">
                <a:solidFill>
                  <a:schemeClr val="tx1"/>
                </a:solidFill>
                <a:effectLst/>
                <a:latin typeface="Calibri" pitchFamily="34" charset="0"/>
                <a:ea typeface="+mn-ea"/>
                <a:cs typeface="+mn-cs"/>
              </a:rPr>
              <a:t>The percentage of children enrolled in pre-primary education in </a:t>
            </a:r>
            <a:r>
              <a:rPr lang="en-GB" sz="1200" b="1" kern="1200" dirty="0" smtClean="0">
                <a:solidFill>
                  <a:schemeClr val="tx1"/>
                </a:solidFill>
                <a:effectLst/>
                <a:latin typeface="Calibri" pitchFamily="34" charset="0"/>
                <a:ea typeface="+mn-ea"/>
                <a:cs typeface="+mn-cs"/>
              </a:rPr>
              <a:t>Nepal</a:t>
            </a:r>
            <a:r>
              <a:rPr lang="en-GB" sz="1200" kern="1200" dirty="0" smtClean="0">
                <a:solidFill>
                  <a:schemeClr val="tx1"/>
                </a:solidFill>
                <a:effectLst/>
                <a:latin typeface="Calibri" pitchFamily="34" charset="0"/>
                <a:ea typeface="+mn-ea"/>
                <a:cs typeface="+mn-cs"/>
              </a:rPr>
              <a:t>, for instance, increased almost eightfold. In </a:t>
            </a:r>
            <a:r>
              <a:rPr lang="en-GB" sz="1200" b="1" kern="1200" dirty="0" smtClean="0">
                <a:solidFill>
                  <a:schemeClr val="tx1"/>
                </a:solidFill>
                <a:effectLst/>
                <a:latin typeface="Calibri" pitchFamily="34" charset="0"/>
                <a:ea typeface="+mn-ea"/>
                <a:cs typeface="+mn-cs"/>
              </a:rPr>
              <a:t>Algeria </a:t>
            </a:r>
            <a:r>
              <a:rPr lang="en-GB" sz="1200" kern="1200" dirty="0" smtClean="0">
                <a:solidFill>
                  <a:schemeClr val="tx1"/>
                </a:solidFill>
                <a:effectLst/>
                <a:latin typeface="Calibri" pitchFamily="34" charset="0"/>
                <a:ea typeface="+mn-ea"/>
                <a:cs typeface="+mn-cs"/>
              </a:rPr>
              <a:t>the corresponding increase was from just 2% to 79%.</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Progress was the slowest in sub-Saharan Africa. O</a:t>
            </a:r>
            <a:r>
              <a:rPr lang="en-US" sz="1200" kern="1200" dirty="0" err="1" smtClean="0">
                <a:solidFill>
                  <a:schemeClr val="tx1"/>
                </a:solidFill>
                <a:effectLst/>
                <a:latin typeface="Calibri" pitchFamily="34" charset="0"/>
                <a:ea typeface="+mn-ea"/>
                <a:cs typeface="+mn-cs"/>
              </a:rPr>
              <a:t>nly</a:t>
            </a:r>
            <a:r>
              <a:rPr lang="en-US" sz="1200" kern="1200" dirty="0" smtClean="0">
                <a:solidFill>
                  <a:schemeClr val="tx1"/>
                </a:solidFill>
                <a:effectLst/>
                <a:latin typeface="Calibri" pitchFamily="34" charset="0"/>
                <a:ea typeface="+mn-ea"/>
                <a:cs typeface="+mn-cs"/>
              </a:rPr>
              <a:t> six countries in the region achieved pre-primary enrolment rates above 80%, </a:t>
            </a:r>
            <a:r>
              <a:rPr lang="en-GB" sz="1200" kern="1200" dirty="0" smtClean="0">
                <a:solidFill>
                  <a:schemeClr val="tx1"/>
                </a:solidFill>
                <a:effectLst/>
                <a:latin typeface="Calibri" pitchFamily="34" charset="0"/>
                <a:ea typeface="+mn-ea"/>
                <a:cs typeface="+mn-cs"/>
              </a:rPr>
              <a:t>and the regional average only reached 20% in 2012. </a:t>
            </a:r>
          </a:p>
          <a:p>
            <a:r>
              <a:rPr lang="en-GB" sz="1200" kern="1200" dirty="0" smtClean="0">
                <a:solidFill>
                  <a:schemeClr val="tx1"/>
                </a:solidFill>
                <a:effectLst/>
                <a:latin typeface="Calibri" pitchFamily="34" charset="0"/>
                <a:ea typeface="+mn-ea"/>
                <a:cs typeface="+mn-cs"/>
              </a:rPr>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100" i="1" dirty="0" smtClean="0"/>
          </a:p>
        </p:txBody>
      </p:sp>
      <p:sp>
        <p:nvSpPr>
          <p:cNvPr id="4" name="Slide Number Placeholder 3"/>
          <p:cNvSpPr>
            <a:spLocks noGrp="1"/>
          </p:cNvSpPr>
          <p:nvPr>
            <p:ph type="sldNum" sz="quarter" idx="5"/>
          </p:nvPr>
        </p:nvSpPr>
        <p:spPr/>
        <p:txBody>
          <a:bodyPr/>
          <a:lstStyle/>
          <a:p>
            <a:pPr>
              <a:defRPr/>
            </a:pPr>
            <a:fld id="{45068822-8B48-47CB-89D3-FCF06C1E7582}" type="slidenum">
              <a:rPr lang="en-GB" smtClean="0"/>
              <a:pPr>
                <a:defRPr/>
              </a:pPr>
              <a:t>6</a:t>
            </a:fld>
            <a:endParaRPr lang="en-GB" dirty="0"/>
          </a:p>
        </p:txBody>
      </p:sp>
    </p:spTree>
    <p:extLst>
      <p:ext uri="{BB962C8B-B14F-4D97-AF65-F5344CB8AC3E}">
        <p14:creationId xmlns:p14="http://schemas.microsoft.com/office/powerpoint/2010/main" val="165462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noAutofit/>
          </a:bodyPr>
          <a:lstStyle/>
          <a:p>
            <a:r>
              <a:rPr lang="en-US" sz="1200" kern="1200" dirty="0" smtClean="0">
                <a:solidFill>
                  <a:schemeClr val="tx1"/>
                </a:solidFill>
                <a:effectLst/>
                <a:latin typeface="Calibri" pitchFamily="34" charset="0"/>
                <a:ea typeface="+mn-ea"/>
                <a:cs typeface="+mn-cs"/>
              </a:rPr>
              <a:t>How have some countries achieved significant change in early childhood, and others not?</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GMR 2015 has found that some of the policies achieving the greatest successes in increasing pre-primary enrolment AND improving early childhood care include the following:</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pPr lvl="0"/>
            <a:r>
              <a:rPr lang="en-US" sz="1200" b="1" kern="1200" dirty="0" smtClean="0">
                <a:solidFill>
                  <a:schemeClr val="tx1"/>
                </a:solidFill>
                <a:effectLst/>
                <a:latin typeface="Calibri" pitchFamily="34" charset="0"/>
                <a:ea typeface="+mn-ea"/>
                <a:cs typeface="+mn-cs"/>
              </a:rPr>
              <a:t>Laws to mandate participation: </a:t>
            </a:r>
            <a:r>
              <a:rPr lang="en-US" sz="1200" kern="1200" dirty="0" smtClean="0">
                <a:solidFill>
                  <a:schemeClr val="tx1"/>
                </a:solidFill>
                <a:effectLst/>
                <a:latin typeface="Calibri" pitchFamily="34" charset="0"/>
                <a:ea typeface="+mn-ea"/>
                <a:cs typeface="+mn-cs"/>
              </a:rPr>
              <a:t>Mexico made it mandatory for those aged 4 to 5 years and the gross enrolment ratio rose to 101%.</a:t>
            </a:r>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Abolishment of fees</a:t>
            </a:r>
            <a:r>
              <a:rPr lang="en-US" sz="1200" kern="1200" dirty="0" smtClean="0">
                <a:solidFill>
                  <a:schemeClr val="tx1"/>
                </a:solidFill>
                <a:effectLst/>
                <a:latin typeface="Calibri" pitchFamily="34" charset="0"/>
                <a:ea typeface="+mn-ea"/>
                <a:cs typeface="+mn-cs"/>
              </a:rPr>
              <a:t>: South Africa has phased in a year of free pre-primary schooling from 2001. The gross enrolment ratio has risen from 21% in 1999 to 77% in 2012</a:t>
            </a:r>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Increasing </a:t>
            </a:r>
            <a:r>
              <a:rPr lang="en-US" sz="1200" b="1" kern="1200" dirty="0" err="1" smtClean="0">
                <a:solidFill>
                  <a:schemeClr val="tx1"/>
                </a:solidFill>
                <a:effectLst/>
                <a:latin typeface="Calibri" pitchFamily="34" charset="0"/>
                <a:ea typeface="+mn-ea"/>
                <a:cs typeface="+mn-cs"/>
              </a:rPr>
              <a:t>programme</a:t>
            </a:r>
            <a:r>
              <a:rPr lang="en-US" sz="1200" b="1" kern="1200" dirty="0" smtClean="0">
                <a:solidFill>
                  <a:schemeClr val="tx1"/>
                </a:solidFill>
                <a:effectLst/>
                <a:latin typeface="Calibri" pitchFamily="34" charset="0"/>
                <a:ea typeface="+mn-ea"/>
                <a:cs typeface="+mn-cs"/>
              </a:rPr>
              <a:t> visibility</a:t>
            </a:r>
            <a:r>
              <a:rPr lang="en-US" sz="1200" kern="1200" dirty="0" smtClean="0">
                <a:solidFill>
                  <a:schemeClr val="tx1"/>
                </a:solidFill>
                <a:effectLst/>
                <a:latin typeface="Calibri" pitchFamily="34" charset="0"/>
                <a:ea typeface="+mn-ea"/>
                <a:cs typeface="+mn-cs"/>
              </a:rPr>
              <a:t>: Indonesia established ECCE </a:t>
            </a:r>
            <a:r>
              <a:rPr lang="en-US" sz="1200" kern="1200" dirty="0" err="1" smtClean="0">
                <a:solidFill>
                  <a:schemeClr val="tx1"/>
                </a:solidFill>
                <a:effectLst/>
                <a:latin typeface="Calibri" pitchFamily="34" charset="0"/>
                <a:ea typeface="+mn-ea"/>
                <a:cs typeface="+mn-cs"/>
              </a:rPr>
              <a:t>centres</a:t>
            </a:r>
            <a:r>
              <a:rPr lang="en-US" sz="1200" kern="1200" dirty="0" smtClean="0">
                <a:solidFill>
                  <a:schemeClr val="tx1"/>
                </a:solidFill>
                <a:effectLst/>
                <a:latin typeface="Calibri" pitchFamily="34" charset="0"/>
                <a:ea typeface="+mn-ea"/>
                <a:cs typeface="+mn-cs"/>
              </a:rPr>
              <a:t> in 65% of villages in the country. </a:t>
            </a:r>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Financial incentives</a:t>
            </a:r>
            <a:r>
              <a:rPr lang="en-US" sz="1200" kern="1200" dirty="0" smtClean="0">
                <a:solidFill>
                  <a:schemeClr val="tx1"/>
                </a:solidFill>
                <a:effectLst/>
                <a:latin typeface="Calibri" pitchFamily="34" charset="0"/>
                <a:ea typeface="+mn-ea"/>
                <a:cs typeface="+mn-cs"/>
              </a:rPr>
              <a:t>: In China, such incentives conditional on attendance increased the likelihood children would attend by 20%.  </a:t>
            </a:r>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Appealing to parents</a:t>
            </a:r>
            <a:r>
              <a:rPr lang="en-US" sz="1200" kern="1200" dirty="0" smtClean="0">
                <a:solidFill>
                  <a:schemeClr val="tx1"/>
                </a:solidFill>
                <a:effectLst/>
                <a:latin typeface="Calibri" pitchFamily="34" charset="0"/>
                <a:ea typeface="+mn-ea"/>
                <a:cs typeface="+mn-cs"/>
              </a:rPr>
              <a:t>: In Thailand, extensive provision and awareness campaigns boosted ECCE attendance to 93%</a:t>
            </a:r>
            <a:endParaRPr lang="en-GB" sz="1200" kern="1200" dirty="0" smtClean="0">
              <a:solidFill>
                <a:schemeClr val="tx1"/>
              </a:solidFill>
              <a:effectLst/>
              <a:latin typeface="Calibri" pitchFamily="34" charset="0"/>
              <a:ea typeface="+mn-ea"/>
              <a:cs typeface="+mn-cs"/>
            </a:endParaRPr>
          </a:p>
          <a:p>
            <a:pPr lvl="0"/>
            <a:r>
              <a:rPr lang="en-US" sz="1200" b="1" kern="1200" dirty="0" smtClean="0">
                <a:solidFill>
                  <a:schemeClr val="tx1"/>
                </a:solidFill>
                <a:effectLst/>
                <a:latin typeface="Calibri" pitchFamily="34" charset="0"/>
                <a:ea typeface="+mn-ea"/>
                <a:cs typeface="+mn-cs"/>
              </a:rPr>
              <a:t>Multi-</a:t>
            </a:r>
            <a:r>
              <a:rPr lang="en-US" sz="1200" b="1" kern="1200" dirty="0" err="1" smtClean="0">
                <a:solidFill>
                  <a:schemeClr val="tx1"/>
                </a:solidFill>
                <a:effectLst/>
                <a:latin typeface="Calibri" pitchFamily="34" charset="0"/>
                <a:ea typeface="+mn-ea"/>
                <a:cs typeface="+mn-cs"/>
              </a:rPr>
              <a:t>sectoral</a:t>
            </a:r>
            <a:r>
              <a:rPr lang="en-US" sz="1200" b="1" kern="1200" dirty="0" smtClean="0">
                <a:solidFill>
                  <a:schemeClr val="tx1"/>
                </a:solidFill>
                <a:effectLst/>
                <a:latin typeface="Calibri" pitchFamily="34" charset="0"/>
                <a:ea typeface="+mn-ea"/>
                <a:cs typeface="+mn-cs"/>
              </a:rPr>
              <a:t> collaboration</a:t>
            </a:r>
            <a:r>
              <a:rPr lang="en-US" sz="1200" kern="1200" dirty="0" smtClean="0">
                <a:solidFill>
                  <a:schemeClr val="tx1"/>
                </a:solidFill>
                <a:effectLst/>
                <a:latin typeface="Calibri" pitchFamily="34" charset="0"/>
                <a:ea typeface="+mn-ea"/>
                <a:cs typeface="+mn-cs"/>
              </a:rPr>
              <a:t>: Colombia coordinates its childhood services between its Ministry for Social Protection and the Ministry of Education. </a:t>
            </a:r>
            <a:endParaRPr lang="en-GB"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Guaranteeing quality provision</a:t>
            </a:r>
            <a:r>
              <a:rPr lang="en-US" sz="1200" kern="1200" dirty="0" smtClean="0">
                <a:solidFill>
                  <a:schemeClr val="tx1"/>
                </a:solidFill>
                <a:effectLst/>
                <a:latin typeface="Calibri" pitchFamily="34" charset="0"/>
                <a:ea typeface="+mn-ea"/>
                <a:cs typeface="+mn-cs"/>
              </a:rPr>
              <a:t>: Jamaica has designed a curriculum that is appropriately targeted to the needs of 5 and 6 year olds</a:t>
            </a:r>
            <a:endParaRPr lang="en-US" sz="1200"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7</a:t>
            </a:fld>
            <a:endParaRPr lang="en-GB" dirty="0"/>
          </a:p>
        </p:txBody>
      </p:sp>
    </p:spTree>
    <p:extLst>
      <p:ext uri="{BB962C8B-B14F-4D97-AF65-F5344CB8AC3E}">
        <p14:creationId xmlns:p14="http://schemas.microsoft.com/office/powerpoint/2010/main" val="155216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842963" y="744538"/>
            <a:ext cx="5111750" cy="3722687"/>
          </a:xfrm>
          <a:ln/>
        </p:spPr>
      </p:sp>
      <p:sp>
        <p:nvSpPr>
          <p:cNvPr id="409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Universal Primary Education is the most prominent of the EFA goals. It has been well funded, politically supported and extensively monitored. </a:t>
            </a:r>
          </a:p>
          <a:p>
            <a:r>
              <a:rPr lang="en-GB" sz="1200" kern="1200" dirty="0" smtClean="0">
                <a:solidFill>
                  <a:schemeClr val="tx1"/>
                </a:solidFill>
                <a:effectLst/>
                <a:latin typeface="Calibri" pitchFamily="34" charset="0"/>
                <a:ea typeface="+mn-ea"/>
                <a:cs typeface="+mn-cs"/>
              </a:rPr>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Yet, despite considerable progress, </a:t>
            </a:r>
            <a:r>
              <a:rPr lang="en-GB" sz="1200" b="1" kern="1200" dirty="0" smtClean="0">
                <a:solidFill>
                  <a:schemeClr val="tx1"/>
                </a:solidFill>
                <a:effectLst/>
                <a:latin typeface="Calibri" pitchFamily="34" charset="0"/>
                <a:ea typeface="+mn-ea"/>
                <a:cs typeface="+mn-cs"/>
              </a:rPr>
              <a:t>just over half of countries</a:t>
            </a:r>
            <a:r>
              <a:rPr lang="en-GB" sz="1200" kern="1200" dirty="0" smtClean="0">
                <a:solidFill>
                  <a:schemeClr val="tx1"/>
                </a:solidFill>
                <a:effectLst/>
                <a:latin typeface="Calibri" pitchFamily="34" charset="0"/>
                <a:ea typeface="+mn-ea"/>
                <a:cs typeface="+mn-cs"/>
              </a:rPr>
              <a:t> have reached universal primary enrolment (in which all relevant primary age children are enrolled in primary school). </a:t>
            </a:r>
            <a:r>
              <a:rPr lang="en-GB" sz="1200" b="1" kern="1200" dirty="0" smtClean="0">
                <a:solidFill>
                  <a:schemeClr val="tx1"/>
                </a:solidFill>
                <a:effectLst/>
                <a:latin typeface="Calibri" pitchFamily="34" charset="0"/>
                <a:ea typeface="+mn-ea"/>
                <a:cs typeface="+mn-cs"/>
              </a:rPr>
              <a:t>A further 10% are close</a:t>
            </a:r>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[click] Looking at regional breakdowns, the graph shows there was particularly dramatic progress in South and West Asia since 1999, helped hugely by India which reduced its out of school population by over 90%. </a:t>
            </a:r>
          </a:p>
          <a:p>
            <a:r>
              <a:rPr lang="en-GB" sz="1200" kern="1200" dirty="0" smtClean="0">
                <a:solidFill>
                  <a:schemeClr val="tx1"/>
                </a:solidFill>
                <a:effectLst/>
                <a:latin typeface="Calibri" pitchFamily="34" charset="0"/>
                <a:ea typeface="+mn-ea"/>
                <a:cs typeface="+mn-cs"/>
              </a:rPr>
              <a:t> </a:t>
            </a:r>
          </a:p>
          <a:p>
            <a:r>
              <a:rPr lang="en-GB" sz="1200" kern="1200" dirty="0" smtClean="0">
                <a:solidFill>
                  <a:schemeClr val="tx1"/>
                </a:solidFill>
                <a:effectLst/>
                <a:latin typeface="Calibri" pitchFamily="34" charset="0"/>
                <a:ea typeface="+mn-ea"/>
                <a:cs typeface="+mn-cs"/>
              </a:rPr>
              <a:t>[click]</a:t>
            </a:r>
            <a:r>
              <a:rPr lang="en-GB" sz="1200" i="1" kern="12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In the Arab States, even though significant progress can be seen in countries such as in Morocco and Tunisia, the region is still home to 4.5 million out-of-school children. </a:t>
            </a: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And in sub-Saharan Africa, although </a:t>
            </a:r>
            <a:r>
              <a:rPr lang="en-GB" sz="1200" kern="1200" dirty="0" smtClean="0">
                <a:solidFill>
                  <a:schemeClr val="tx1"/>
                </a:solidFill>
                <a:effectLst/>
                <a:latin typeface="Calibri" pitchFamily="34" charset="0"/>
                <a:ea typeface="+mn-ea"/>
                <a:cs typeface="+mn-cs"/>
              </a:rPr>
              <a:t>the number of children enrolled in primary schools increased by 75%, there were still 30 million out of school in 2012. </a:t>
            </a:r>
          </a:p>
          <a:p>
            <a:r>
              <a:rPr lang="en-GB" sz="1200" kern="1200" dirty="0" smtClean="0">
                <a:solidFill>
                  <a:schemeClr val="tx1"/>
                </a:solidFill>
                <a:effectLst/>
                <a:latin typeface="Calibri" pitchFamily="34" charset="0"/>
                <a:ea typeface="+mn-ea"/>
                <a:cs typeface="+mn-cs"/>
              </a:rPr>
              <a:t/>
            </a:r>
            <a:br>
              <a:rPr lang="en-GB" sz="1200" kern="1200" dirty="0" smtClean="0">
                <a:solidFill>
                  <a:schemeClr val="tx1"/>
                </a:solidFill>
                <a:effectLst/>
                <a:latin typeface="Calibri" pitchFamily="34" charset="0"/>
                <a:ea typeface="+mn-ea"/>
                <a:cs typeface="+mn-cs"/>
              </a:rPr>
            </a:br>
            <a:r>
              <a:rPr lang="en-GB" sz="1200" kern="1200" dirty="0" smtClean="0">
                <a:solidFill>
                  <a:schemeClr val="tx1"/>
                </a:solidFill>
                <a:effectLst/>
                <a:latin typeface="Calibri" pitchFamily="34" charset="0"/>
                <a:ea typeface="+mn-ea"/>
                <a:cs typeface="+mn-cs"/>
              </a:rPr>
              <a:t> </a:t>
            </a:r>
            <a:endParaRPr lang="en-GB" sz="1200" kern="1200" dirty="0">
              <a:solidFill>
                <a:schemeClr val="tx1"/>
              </a:solidFill>
              <a:effectLst/>
              <a:latin typeface="Calibri" pitchFamily="34" charset="0"/>
              <a:ea typeface="+mn-ea"/>
              <a:cs typeface="+mn-cs"/>
            </a:endParaRP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1FDD1E84-5A40-43FA-9DC3-4CA521713750}" type="slidenum">
              <a:rPr lang="en-US" altLang="en-US" smtClean="0"/>
              <a:pPr>
                <a:defRPr/>
              </a:pPr>
              <a:t>8</a:t>
            </a:fld>
            <a:endParaRPr lang="en-US" altLang="en-US" dirty="0" smtClean="0"/>
          </a:p>
        </p:txBody>
      </p:sp>
    </p:spTree>
    <p:extLst>
      <p:ext uri="{BB962C8B-B14F-4D97-AF65-F5344CB8AC3E}">
        <p14:creationId xmlns:p14="http://schemas.microsoft.com/office/powerpoint/2010/main" val="199980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744538"/>
            <a:ext cx="5111750"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[click] Overall, 57 million are expected to be out of school in 2015</a:t>
            </a:r>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 </a:t>
            </a:r>
          </a:p>
          <a:p>
            <a:r>
              <a:rPr lang="en-US" sz="1200" kern="1200" dirty="0" smtClean="0">
                <a:solidFill>
                  <a:schemeClr val="tx1"/>
                </a:solidFill>
                <a:effectLst/>
                <a:latin typeface="Calibri" pitchFamily="34" charset="0"/>
                <a:ea typeface="+mn-ea"/>
                <a:cs typeface="+mn-cs"/>
              </a:rPr>
              <a:t>About 100 million, or one in six, children in low and middle income countries are projected to not complete primary school in 2015.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[click] The Report also shows gaps growing between children from poorer and richer households in some countries in primary school attainment.</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Significantly the numbers of out of school children in conflict affected zones constitute a growing proportion today as compared to 1999: from 30% to 36%</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In short, improvements are needed to reach all marginalized groups: children from the poorest households, ethnic and linguistic minorities, working children, those in nomadic or sparsely populated areas, orphans and children affected by HIV and AIDS, slum dwellers, children with disabilities and children living in complex emergencies. </a:t>
            </a:r>
            <a:endParaRPr lang="en-GB" sz="1200" kern="1200" dirty="0" smtClean="0">
              <a:solidFill>
                <a:schemeClr val="tx1"/>
              </a:solidFill>
              <a:effectLst/>
              <a:latin typeface="Calibri" pitchFamily="34" charset="0"/>
              <a:ea typeface="+mn-ea"/>
              <a:cs typeface="+mn-cs"/>
            </a:endParaRPr>
          </a:p>
          <a:p>
            <a:pPr>
              <a:defRPr/>
            </a:pPr>
            <a:endParaRPr lang="en-US" i="1" dirty="0"/>
          </a:p>
        </p:txBody>
      </p:sp>
      <p:sp>
        <p:nvSpPr>
          <p:cNvPr id="4" name="Slide Number Placeholder 3"/>
          <p:cNvSpPr>
            <a:spLocks noGrp="1"/>
          </p:cNvSpPr>
          <p:nvPr>
            <p:ph type="sldNum" sz="quarter" idx="10"/>
          </p:nvPr>
        </p:nvSpPr>
        <p:spPr/>
        <p:txBody>
          <a:bodyPr/>
          <a:lstStyle/>
          <a:p>
            <a:pPr>
              <a:defRPr/>
            </a:pPr>
            <a:fld id="{AFB74886-D140-4111-B123-0AA3E0570759}" type="slidenum">
              <a:rPr lang="en-GB" smtClean="0"/>
              <a:pPr>
                <a:defRPr/>
              </a:pPr>
              <a:t>9</a:t>
            </a:fld>
            <a:endParaRPr lang="en-GB" dirty="0"/>
          </a:p>
        </p:txBody>
      </p:sp>
    </p:spTree>
    <p:extLst>
      <p:ext uri="{BB962C8B-B14F-4D97-AF65-F5344CB8AC3E}">
        <p14:creationId xmlns:p14="http://schemas.microsoft.com/office/powerpoint/2010/main" val="2421248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2"/>
          <p:cNvPicPr>
            <a:picLocks noChangeAspect="1" noChangeArrowheads="1"/>
          </p:cNvPicPr>
          <p:nvPr userDrawn="1"/>
        </p:nvPicPr>
        <p:blipFill>
          <a:blip r:embed="rId2" cstate="print"/>
          <a:srcRect/>
          <a:stretch>
            <a:fillRect/>
          </a:stretch>
        </p:blipFill>
        <p:spPr bwMode="auto">
          <a:xfrm>
            <a:off x="7301080" y="5872164"/>
            <a:ext cx="1229656" cy="708025"/>
          </a:xfrm>
          <a:prstGeom prst="rect">
            <a:avLst/>
          </a:prstGeom>
          <a:noFill/>
          <a:ln w="9525">
            <a:noFill/>
            <a:miter lim="800000"/>
            <a:headEnd/>
            <a:tailEnd/>
          </a:ln>
        </p:spPr>
      </p:pic>
      <p:sp>
        <p:nvSpPr>
          <p:cNvPr id="2" name="Titre 1"/>
          <p:cNvSpPr>
            <a:spLocks noGrp="1"/>
          </p:cNvSpPr>
          <p:nvPr>
            <p:ph type="ctrTitle"/>
          </p:nvPr>
        </p:nvSpPr>
        <p:spPr>
          <a:xfrm>
            <a:off x="706398" y="2130426"/>
            <a:ext cx="8005842"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412796" y="3778982"/>
            <a:ext cx="5638680" cy="185981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Cliquez pour modifier le style des sous-titres du masque</a:t>
            </a:r>
            <a:endParaRPr lang="fr-FR" dirty="0"/>
          </a:p>
        </p:txBody>
      </p:sp>
      <p:sp>
        <p:nvSpPr>
          <p:cNvPr id="8" name="Rectangle 4"/>
          <p:cNvSpPr>
            <a:spLocks noGrp="1" noChangeArrowheads="1"/>
          </p:cNvSpPr>
          <p:nvPr>
            <p:ph type="dt" sz="half" idx="10"/>
          </p:nvPr>
        </p:nvSpPr>
        <p:spPr>
          <a:xfrm>
            <a:off x="676965" y="6242936"/>
            <a:ext cx="2197682" cy="476250"/>
          </a:xfrm>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FF15D3B8-4881-4D72-AD9D-07BDE3D0EB80}" type="slidenum">
              <a:rPr lang="en-US"/>
              <a:pPr>
                <a:defRPr/>
              </a:pPr>
              <a:t>‹#›</a:t>
            </a:fld>
            <a:endParaRPr lang="en-US"/>
          </a:p>
        </p:txBody>
      </p:sp>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9418638" cy="111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112243"/>
            <a:ext cx="676965" cy="218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296094"/>
            <a:ext cx="676965" cy="356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spcBef>
                <a:spcPts val="1200"/>
              </a:spcBef>
              <a:spcAft>
                <a:spcPts val="600"/>
              </a:spcAft>
              <a:buClr>
                <a:srgbClr val="7030A0"/>
              </a:buClr>
              <a:buFont typeface="Wingdings" pitchFamily="2" charset="2"/>
              <a:buChar char="§"/>
              <a:defRPr sz="2800">
                <a:latin typeface="Calibri" pitchFamily="34" charset="0"/>
              </a:defRPr>
            </a:lvl1pPr>
            <a:lvl2pPr>
              <a:spcAft>
                <a:spcPts val="600"/>
              </a:spcAft>
              <a:buClr>
                <a:srgbClr val="009999"/>
              </a:buClr>
              <a:buSzPct val="75000"/>
              <a:buFont typeface="Wingdings" pitchFamily="2" charset="2"/>
              <a:buChar char="Ø"/>
              <a:defRPr sz="2600">
                <a:solidFill>
                  <a:schemeClr val="tx1"/>
                </a:solidFill>
                <a:latin typeface="Calibri" pitchFamily="34" charset="0"/>
              </a:defRPr>
            </a:lvl2pPr>
            <a:lvl3pPr>
              <a:spcAft>
                <a:spcPts val="600"/>
              </a:spcAft>
              <a:buClr>
                <a:srgbClr val="7030A0"/>
              </a:buClr>
              <a:defRPr>
                <a:latin typeface="Calibri" pitchFamily="34" charset="0"/>
              </a:defRPr>
            </a:lvl3pPr>
            <a:lvl4pPr>
              <a:buClr>
                <a:srgbClr val="6600CC"/>
              </a:buClr>
              <a:defRPr>
                <a:latin typeface="Calibri" pitchFamily="34" charset="0"/>
              </a:defRPr>
            </a:lvl4pPr>
            <a:lvl5pPr>
              <a:buClr>
                <a:srgbClr val="6600CC"/>
              </a:buClr>
              <a:defRPr>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2910" y="1"/>
            <a:ext cx="9155729" cy="43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232" y="0"/>
            <a:ext cx="2821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0932" y="485776"/>
            <a:ext cx="8476774"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70932" y="1600201"/>
            <a:ext cx="847677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70932" y="6245225"/>
            <a:ext cx="219768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18035" y="6245225"/>
            <a:ext cx="298256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50024" y="6245225"/>
            <a:ext cx="219768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B3892A3-EC18-4E9E-BB54-C1FC2AF22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ts val="1200"/>
        </a:spcBef>
        <a:spcAft>
          <a:spcPct val="0"/>
        </a:spcAft>
        <a:buClr>
          <a:srgbClr val="7030A0"/>
        </a:buClr>
        <a:buFont typeface="Wingdings"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7030A0"/>
        </a:buClr>
        <a:buChar char="–"/>
        <a:defRPr sz="2800">
          <a:solidFill>
            <a:schemeClr val="tx1"/>
          </a:solidFill>
          <a:latin typeface="Calibri" pitchFamily="34" charset="0"/>
        </a:defRPr>
      </a:lvl2pPr>
      <a:lvl3pPr marL="1143000" indent="-228600" algn="l" rtl="0" eaLnBrk="0" fontAlgn="base" hangingPunct="0">
        <a:spcBef>
          <a:spcPct val="20000"/>
        </a:spcBef>
        <a:spcAft>
          <a:spcPct val="0"/>
        </a:spcAft>
        <a:buClr>
          <a:srgbClr val="7030A0"/>
        </a:buClr>
        <a:buChar char="•"/>
        <a:defRPr sz="2400">
          <a:solidFill>
            <a:schemeClr val="tx1"/>
          </a:solidFill>
          <a:latin typeface="Calibri" pitchFamily="34" charset="0"/>
        </a:defRPr>
      </a:lvl3pPr>
      <a:lvl4pPr marL="1600200" indent="-228600" algn="l" rtl="0" eaLnBrk="0" fontAlgn="base" hangingPunct="0">
        <a:spcBef>
          <a:spcPct val="20000"/>
        </a:spcBef>
        <a:spcAft>
          <a:spcPct val="0"/>
        </a:spcAft>
        <a:buClr>
          <a:srgbClr val="7030A0"/>
        </a:buClr>
        <a:buChar char="–"/>
        <a:defRPr sz="2000">
          <a:solidFill>
            <a:schemeClr val="tx1"/>
          </a:solidFill>
          <a:latin typeface="Calibri" pitchFamily="34" charset="0"/>
        </a:defRPr>
      </a:lvl4pPr>
      <a:lvl5pPr marL="2057400" indent="-228600" algn="l" rtl="0" eaLnBrk="0" fontAlgn="base" hangingPunct="0">
        <a:spcBef>
          <a:spcPct val="20000"/>
        </a:spcBef>
        <a:spcAft>
          <a:spcPct val="0"/>
        </a:spcAft>
        <a:buClr>
          <a:srgbClr val="7030A0"/>
        </a:buClr>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4675681" y="1820366"/>
            <a:ext cx="4644010" cy="2014869"/>
          </a:xfrm>
        </p:spPr>
        <p:txBody>
          <a:bodyPr/>
          <a:lstStyle/>
          <a:p>
            <a:pPr algn="ctr"/>
            <a:r>
              <a:rPr lang="en-US" altLang="en-US" sz="3600" b="1" dirty="0" smtClean="0">
                <a:solidFill>
                  <a:srgbClr val="000000"/>
                </a:solidFill>
              </a:rPr>
              <a:t>EDUCATION FOR ALL</a:t>
            </a:r>
            <a:r>
              <a:rPr lang="en-US" altLang="en-US" sz="4400" b="1" dirty="0" smtClean="0">
                <a:solidFill>
                  <a:srgbClr val="000000"/>
                </a:solidFill>
              </a:rPr>
              <a:t/>
            </a:r>
            <a:br>
              <a:rPr lang="en-US" altLang="en-US" sz="4400" b="1" dirty="0" smtClean="0">
                <a:solidFill>
                  <a:srgbClr val="000000"/>
                </a:solidFill>
              </a:rPr>
            </a:br>
            <a:r>
              <a:rPr lang="en-US" altLang="en-US" sz="3600" b="1" dirty="0" smtClean="0">
                <a:solidFill>
                  <a:srgbClr val="000000"/>
                </a:solidFill>
              </a:rPr>
              <a:t>2000-2015:</a:t>
            </a:r>
            <a:r>
              <a:rPr lang="en-US" altLang="en-US" sz="4000" b="1" dirty="0" smtClean="0">
                <a:solidFill>
                  <a:srgbClr val="000000"/>
                </a:solidFill>
              </a:rPr>
              <a:t/>
            </a:r>
            <a:br>
              <a:rPr lang="en-US" altLang="en-US" sz="4000" b="1" dirty="0" smtClean="0">
                <a:solidFill>
                  <a:srgbClr val="000000"/>
                </a:solidFill>
              </a:rPr>
            </a:br>
            <a:r>
              <a:rPr lang="en-US" altLang="en-US" sz="2800" b="1" dirty="0" smtClean="0">
                <a:solidFill>
                  <a:srgbClr val="000000"/>
                </a:solidFill>
              </a:rPr>
              <a:t>Achievements and Challenges</a:t>
            </a:r>
          </a:p>
        </p:txBody>
      </p:sp>
      <p:sp>
        <p:nvSpPr>
          <p:cNvPr id="5123" name="Sous-titre 2"/>
          <p:cNvSpPr>
            <a:spLocks noGrp="1"/>
          </p:cNvSpPr>
          <p:nvPr>
            <p:ph type="subTitle" idx="1"/>
          </p:nvPr>
        </p:nvSpPr>
        <p:spPr>
          <a:xfrm>
            <a:off x="5090549" y="3790951"/>
            <a:ext cx="3592258" cy="2003425"/>
          </a:xfrm>
        </p:spPr>
        <p:txBody>
          <a:bodyPr/>
          <a:lstStyle/>
          <a:p>
            <a:r>
              <a:rPr lang="en-US" altLang="en-US" sz="2800" dirty="0" smtClean="0">
                <a:solidFill>
                  <a:srgbClr val="000000"/>
                </a:solidFill>
              </a:rPr>
              <a:t>Name: </a:t>
            </a:r>
          </a:p>
          <a:p>
            <a:r>
              <a:rPr lang="en-US" altLang="en-US" sz="2000" dirty="0" smtClean="0">
                <a:solidFill>
                  <a:srgbClr val="000000"/>
                </a:solidFill>
              </a:rPr>
              <a:t>Event:</a:t>
            </a:r>
          </a:p>
          <a:p>
            <a:r>
              <a:rPr lang="en-US" altLang="en-US" sz="2000" dirty="0" smtClean="0">
                <a:solidFill>
                  <a:srgbClr val="000000"/>
                </a:solidFill>
              </a:rPr>
              <a:t>Location, date 2015</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8697" y="1469572"/>
            <a:ext cx="3946984" cy="498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59" y="1"/>
            <a:ext cx="8796250" cy="461665"/>
          </a:xfrm>
          <a:prstGeom prst="rect">
            <a:avLst/>
          </a:prstGeom>
        </p:spPr>
        <p:txBody>
          <a:bodyPr wrap="square">
            <a:spAutoFit/>
          </a:bodyPr>
          <a:lstStyle/>
          <a:p>
            <a:r>
              <a:rPr lang="en-GB" sz="2400" b="1" dirty="0">
                <a:solidFill>
                  <a:schemeClr val="bg1"/>
                </a:solidFill>
                <a:latin typeface="Calibri" panose="020F0502020204030204" pitchFamily="34" charset="0"/>
              </a:rPr>
              <a:t>EFA Goal </a:t>
            </a:r>
            <a:r>
              <a:rPr lang="en-GB" sz="2400" b="1" dirty="0" smtClean="0">
                <a:solidFill>
                  <a:schemeClr val="bg1"/>
                </a:solidFill>
                <a:latin typeface="Calibri" panose="020F0502020204030204" pitchFamily="34" charset="0"/>
              </a:rPr>
              <a:t>2: Policy successes since 2000</a:t>
            </a:r>
            <a:endParaRPr lang="en-GB" sz="2200" dirty="0">
              <a:solidFill>
                <a:schemeClr val="bg1"/>
              </a:solidFill>
              <a:latin typeface="Calibri" panose="020F0502020204030204" pitchFamily="34" charset="0"/>
              <a:cs typeface="Calibri"/>
            </a:endParaRPr>
          </a:p>
        </p:txBody>
      </p:sp>
      <p:sp>
        <p:nvSpPr>
          <p:cNvPr id="4" name="Rectangle 3"/>
          <p:cNvSpPr/>
          <p:nvPr/>
        </p:nvSpPr>
        <p:spPr>
          <a:xfrm>
            <a:off x="453048" y="484816"/>
            <a:ext cx="1943339" cy="14931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i="1" dirty="0">
                <a:solidFill>
                  <a:schemeClr val="tx1"/>
                </a:solidFill>
              </a:rPr>
              <a:t>Guaranteeing a free education</a:t>
            </a:r>
            <a:endParaRPr lang="en-US" dirty="0">
              <a:solidFill>
                <a:schemeClr val="tx1"/>
              </a:solidFill>
            </a:endParaRPr>
          </a:p>
        </p:txBody>
      </p:sp>
      <p:sp>
        <p:nvSpPr>
          <p:cNvPr id="5" name="Rectangle 4"/>
          <p:cNvSpPr/>
          <p:nvPr/>
        </p:nvSpPr>
        <p:spPr>
          <a:xfrm>
            <a:off x="453049" y="2083445"/>
            <a:ext cx="1943339" cy="149313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i="1" dirty="0">
                <a:solidFill>
                  <a:schemeClr val="tx1"/>
                </a:solidFill>
              </a:rPr>
              <a:t>School </a:t>
            </a:r>
            <a:r>
              <a:rPr lang="en-US" b="1" i="1" dirty="0" smtClean="0">
                <a:solidFill>
                  <a:schemeClr val="tx1"/>
                </a:solidFill>
              </a:rPr>
              <a:t>construction</a:t>
            </a:r>
            <a:endParaRPr lang="en-US" dirty="0">
              <a:solidFill>
                <a:schemeClr val="tx1"/>
              </a:solidFill>
            </a:endParaRPr>
          </a:p>
        </p:txBody>
      </p:sp>
      <p:sp>
        <p:nvSpPr>
          <p:cNvPr id="6" name="Rectangle 5"/>
          <p:cNvSpPr/>
          <p:nvPr/>
        </p:nvSpPr>
        <p:spPr>
          <a:xfrm>
            <a:off x="453049" y="3673034"/>
            <a:ext cx="1943339" cy="14931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i="1" dirty="0">
                <a:solidFill>
                  <a:schemeClr val="tx1"/>
                </a:solidFill>
              </a:rPr>
              <a:t>Conditional cash transfer </a:t>
            </a:r>
            <a:r>
              <a:rPr lang="en-US" b="1" i="1" dirty="0" err="1">
                <a:solidFill>
                  <a:schemeClr val="tx1"/>
                </a:solidFill>
              </a:rPr>
              <a:t>programmes</a:t>
            </a:r>
            <a:r>
              <a:rPr lang="en-US" b="1" i="1" dirty="0">
                <a:solidFill>
                  <a:schemeClr val="tx1"/>
                </a:solidFill>
              </a:rPr>
              <a:t> </a:t>
            </a:r>
            <a:endParaRPr lang="en-US" dirty="0">
              <a:solidFill>
                <a:schemeClr val="tx1"/>
              </a:solidFill>
            </a:endParaRPr>
          </a:p>
        </p:txBody>
      </p:sp>
      <p:sp>
        <p:nvSpPr>
          <p:cNvPr id="7" name="Rectangle 6"/>
          <p:cNvSpPr/>
          <p:nvPr/>
        </p:nvSpPr>
        <p:spPr>
          <a:xfrm>
            <a:off x="453049" y="5272269"/>
            <a:ext cx="1943339" cy="149313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i="1" dirty="0">
                <a:solidFill>
                  <a:schemeClr val="tx1"/>
                </a:solidFill>
              </a:rPr>
              <a:t>School feeding </a:t>
            </a:r>
            <a:r>
              <a:rPr lang="en-US" b="1" i="1" dirty="0" err="1">
                <a:solidFill>
                  <a:schemeClr val="tx1"/>
                </a:solidFill>
              </a:rPr>
              <a:t>programmes</a:t>
            </a:r>
            <a:endParaRPr lang="en-US" dirty="0">
              <a:solidFill>
                <a:schemeClr val="tx1"/>
              </a:solidFill>
            </a:endParaRPr>
          </a:p>
        </p:txBody>
      </p:sp>
      <p:sp>
        <p:nvSpPr>
          <p:cNvPr id="8" name="Rectangle 7"/>
          <p:cNvSpPr/>
          <p:nvPr/>
        </p:nvSpPr>
        <p:spPr>
          <a:xfrm>
            <a:off x="3183262" y="671333"/>
            <a:ext cx="5973747" cy="10648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2000" b="1" dirty="0">
                <a:solidFill>
                  <a:schemeClr val="tx1"/>
                </a:solidFill>
              </a:rPr>
              <a:t>Ethiopia, Ghana, Kenya, Malawi, U.R</a:t>
            </a:r>
            <a:r>
              <a:rPr lang="en-US" sz="2000" b="1" dirty="0" smtClean="0">
                <a:solidFill>
                  <a:schemeClr val="tx1"/>
                </a:solidFill>
              </a:rPr>
              <a:t>. Tanzania Burundi and </a:t>
            </a:r>
            <a:r>
              <a:rPr lang="en-US" sz="2000" b="1" dirty="0">
                <a:solidFill>
                  <a:schemeClr val="tx1"/>
                </a:solidFill>
              </a:rPr>
              <a:t>Uganda </a:t>
            </a:r>
            <a:r>
              <a:rPr lang="en-US" sz="2000" dirty="0">
                <a:solidFill>
                  <a:schemeClr val="tx1"/>
                </a:solidFill>
              </a:rPr>
              <a:t>abolished </a:t>
            </a:r>
            <a:r>
              <a:rPr lang="en-US" sz="2000" dirty="0" smtClean="0">
                <a:solidFill>
                  <a:schemeClr val="tx1"/>
                </a:solidFill>
              </a:rPr>
              <a:t>school fees </a:t>
            </a:r>
            <a:r>
              <a:rPr lang="en-US" sz="2000" dirty="0">
                <a:solidFill>
                  <a:schemeClr val="tx1"/>
                </a:solidFill>
              </a:rPr>
              <a:t>and increased enrolment as a result</a:t>
            </a:r>
            <a:r>
              <a:rPr lang="en-US" sz="2000" dirty="0" smtClean="0">
                <a:solidFill>
                  <a:schemeClr val="tx1"/>
                </a:solidFill>
              </a:rPr>
              <a:t>.</a:t>
            </a:r>
            <a:endParaRPr lang="en-US" sz="2000" dirty="0">
              <a:solidFill>
                <a:schemeClr val="tx1"/>
              </a:solidFill>
            </a:endParaRPr>
          </a:p>
        </p:txBody>
      </p:sp>
      <p:sp>
        <p:nvSpPr>
          <p:cNvPr id="9" name="Rectangle 8"/>
          <p:cNvSpPr/>
          <p:nvPr/>
        </p:nvSpPr>
        <p:spPr>
          <a:xfrm>
            <a:off x="3183262" y="2245490"/>
            <a:ext cx="5973747" cy="111116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lvl="1"/>
            <a:r>
              <a:rPr lang="en-US" sz="2000" b="1" dirty="0">
                <a:solidFill>
                  <a:schemeClr val="tx1"/>
                </a:solidFill>
              </a:rPr>
              <a:t>Mozambique</a:t>
            </a:r>
            <a:r>
              <a:rPr lang="en-US" sz="2000" dirty="0">
                <a:solidFill>
                  <a:schemeClr val="tx1"/>
                </a:solidFill>
              </a:rPr>
              <a:t> tripled the number of schools and increased enrolment by 35 percentage points. </a:t>
            </a:r>
          </a:p>
        </p:txBody>
      </p:sp>
      <p:sp>
        <p:nvSpPr>
          <p:cNvPr id="10" name="Rectangle 9"/>
          <p:cNvSpPr/>
          <p:nvPr/>
        </p:nvSpPr>
        <p:spPr>
          <a:xfrm>
            <a:off x="3183262" y="3831220"/>
            <a:ext cx="5973747" cy="11439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r>
              <a:rPr lang="en-US" sz="2000" b="1" dirty="0">
                <a:solidFill>
                  <a:schemeClr val="tx1"/>
                </a:solidFill>
              </a:rPr>
              <a:t>Nicaragua, Mexico and Brazil </a:t>
            </a:r>
            <a:r>
              <a:rPr lang="en-US" sz="2000" dirty="0">
                <a:solidFill>
                  <a:schemeClr val="tx1"/>
                </a:solidFill>
              </a:rPr>
              <a:t>implemented such </a:t>
            </a:r>
            <a:r>
              <a:rPr lang="en-US" sz="2000" dirty="0" err="1">
                <a:solidFill>
                  <a:schemeClr val="tx1"/>
                </a:solidFill>
              </a:rPr>
              <a:t>programmes</a:t>
            </a:r>
            <a:r>
              <a:rPr lang="en-US" sz="2000" dirty="0">
                <a:solidFill>
                  <a:schemeClr val="tx1"/>
                </a:solidFill>
              </a:rPr>
              <a:t> and helped </a:t>
            </a:r>
            <a:r>
              <a:rPr lang="en-US" sz="2000" dirty="0" smtClean="0">
                <a:solidFill>
                  <a:schemeClr val="tx1"/>
                </a:solidFill>
              </a:rPr>
              <a:t>close </a:t>
            </a:r>
            <a:r>
              <a:rPr lang="en-US" sz="2000" dirty="0">
                <a:solidFill>
                  <a:schemeClr val="tx1"/>
                </a:solidFill>
              </a:rPr>
              <a:t>gaps between rich and poor</a:t>
            </a:r>
            <a:r>
              <a:rPr lang="en-US" sz="2000" dirty="0" smtClean="0">
                <a:solidFill>
                  <a:schemeClr val="tx1"/>
                </a:solidFill>
              </a:rPr>
              <a:t>.</a:t>
            </a:r>
            <a:endParaRPr lang="en-US" sz="2000" b="1" dirty="0">
              <a:solidFill>
                <a:schemeClr val="tx1"/>
              </a:solidFill>
            </a:endParaRPr>
          </a:p>
        </p:txBody>
      </p:sp>
      <p:sp>
        <p:nvSpPr>
          <p:cNvPr id="11" name="Rectangle 10"/>
          <p:cNvSpPr/>
          <p:nvPr/>
        </p:nvSpPr>
        <p:spPr>
          <a:xfrm>
            <a:off x="3183262" y="5451676"/>
            <a:ext cx="5973747" cy="11111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lvl="1"/>
            <a:r>
              <a:rPr lang="en-US" sz="2000" dirty="0">
                <a:solidFill>
                  <a:schemeClr val="tx1"/>
                </a:solidFill>
              </a:rPr>
              <a:t>In </a:t>
            </a:r>
            <a:r>
              <a:rPr lang="en-US" sz="2000" b="1" dirty="0">
                <a:solidFill>
                  <a:schemeClr val="tx1"/>
                </a:solidFill>
              </a:rPr>
              <a:t>32 countries in sub-Saharan Africa</a:t>
            </a:r>
            <a:r>
              <a:rPr lang="en-US" sz="2000" dirty="0">
                <a:solidFill>
                  <a:schemeClr val="tx1"/>
                </a:solidFill>
              </a:rPr>
              <a:t>, providing on-site meals increased girls’ and boys’ enrolment by 28% and 22% respectively. </a:t>
            </a:r>
          </a:p>
        </p:txBody>
      </p:sp>
    </p:spTree>
    <p:extLst>
      <p:ext uri="{BB962C8B-B14F-4D97-AF65-F5344CB8AC3E}">
        <p14:creationId xmlns:p14="http://schemas.microsoft.com/office/powerpoint/2010/main" val="1013666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39331" y="1"/>
            <a:ext cx="9099778"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800" b="1" kern="0" dirty="0" smtClean="0">
                <a:solidFill>
                  <a:schemeClr val="bg1"/>
                </a:solidFill>
              </a:rPr>
              <a:t>EFA Goal 3: 63 million adolescents are still out of school</a:t>
            </a:r>
            <a:endParaRPr lang="en-US" sz="2800" b="1" kern="0" dirty="0">
              <a:solidFill>
                <a:schemeClr val="bg1"/>
              </a:solidFill>
            </a:endParaRPr>
          </a:p>
        </p:txBody>
      </p:sp>
      <p:sp>
        <p:nvSpPr>
          <p:cNvPr id="3" name="Rectangle 2"/>
          <p:cNvSpPr/>
          <p:nvPr/>
        </p:nvSpPr>
        <p:spPr>
          <a:xfrm>
            <a:off x="553540" y="493714"/>
            <a:ext cx="8587024" cy="830997"/>
          </a:xfrm>
          <a:prstGeom prst="rect">
            <a:avLst/>
          </a:prstGeom>
        </p:spPr>
        <p:txBody>
          <a:bodyPr wrap="square">
            <a:spAutoFit/>
          </a:bodyPr>
          <a:lstStyle/>
          <a:p>
            <a:r>
              <a:rPr lang="en-GB" sz="2400" b="1" dirty="0" smtClean="0">
                <a:solidFill>
                  <a:schemeClr val="accent5">
                    <a:lumMod val="10000"/>
                  </a:schemeClr>
                </a:solidFill>
                <a:latin typeface="Calibri" pitchFamily="34" charset="0"/>
              </a:rPr>
              <a:t>Under </a:t>
            </a:r>
            <a:r>
              <a:rPr lang="en-GB" sz="2400" b="1" dirty="0">
                <a:solidFill>
                  <a:schemeClr val="accent5">
                    <a:lumMod val="10000"/>
                  </a:schemeClr>
                </a:solidFill>
                <a:latin typeface="Calibri" pitchFamily="34" charset="0"/>
              </a:rPr>
              <a:t>half of countries achieved </a:t>
            </a:r>
            <a:r>
              <a:rPr lang="en-GB" sz="2400" b="1" dirty="0" smtClean="0">
                <a:solidFill>
                  <a:schemeClr val="accent5">
                    <a:lumMod val="10000"/>
                  </a:schemeClr>
                </a:solidFill>
                <a:latin typeface="Calibri" pitchFamily="34" charset="0"/>
              </a:rPr>
              <a:t>universal lower </a:t>
            </a:r>
            <a:r>
              <a:rPr lang="en-GB" sz="2400" b="1" dirty="0">
                <a:solidFill>
                  <a:schemeClr val="accent5">
                    <a:lumMod val="10000"/>
                  </a:schemeClr>
                </a:solidFill>
                <a:latin typeface="Calibri" pitchFamily="34" charset="0"/>
              </a:rPr>
              <a:t>secondary </a:t>
            </a:r>
            <a:r>
              <a:rPr lang="en-GB" sz="2400" b="1" dirty="0" smtClean="0">
                <a:solidFill>
                  <a:schemeClr val="accent5">
                    <a:lumMod val="10000"/>
                  </a:schemeClr>
                </a:solidFill>
                <a:latin typeface="Calibri" pitchFamily="34" charset="0"/>
              </a:rPr>
              <a:t>education by </a:t>
            </a:r>
            <a:r>
              <a:rPr lang="en-GB" sz="2400" b="1" dirty="0">
                <a:solidFill>
                  <a:schemeClr val="accent5">
                    <a:lumMod val="10000"/>
                  </a:schemeClr>
                </a:solidFill>
                <a:latin typeface="Calibri" pitchFamily="34" charset="0"/>
              </a:rPr>
              <a:t>2012, </a:t>
            </a:r>
            <a:r>
              <a:rPr lang="en-GB" sz="2400" b="1" dirty="0" smtClean="0">
                <a:solidFill>
                  <a:schemeClr val="accent5">
                    <a:lumMod val="10000"/>
                  </a:schemeClr>
                </a:solidFill>
                <a:latin typeface="Calibri" pitchFamily="34" charset="0"/>
              </a:rPr>
              <a:t>a proxy of skill acquisition</a:t>
            </a:r>
            <a:endParaRPr lang="en-US" sz="2400" dirty="0">
              <a:solidFill>
                <a:schemeClr val="accent5">
                  <a:lumMod val="10000"/>
                </a:schemeClr>
              </a:solidFill>
            </a:endParaRPr>
          </a:p>
        </p:txBody>
      </p:sp>
      <p:sp>
        <p:nvSpPr>
          <p:cNvPr id="9" name="AutoShape 4" hidden="1"/>
          <p:cNvSpPr>
            <a:spLocks noChangeAspect="1" noChangeArrowheads="1" noTextEdit="1"/>
          </p:cNvSpPr>
          <p:nvPr/>
        </p:nvSpPr>
        <p:spPr bwMode="auto">
          <a:xfrm>
            <a:off x="1147897" y="3019425"/>
            <a:ext cx="7682077"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6" hidden="1"/>
          <p:cNvSpPr>
            <a:spLocks noChangeArrowheads="1"/>
          </p:cNvSpPr>
          <p:nvPr/>
        </p:nvSpPr>
        <p:spPr bwMode="auto">
          <a:xfrm>
            <a:off x="1147897" y="3019425"/>
            <a:ext cx="7682077" cy="2954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7" hidden="1"/>
          <p:cNvSpPr>
            <a:spLocks noChangeArrowheads="1"/>
          </p:cNvSpPr>
          <p:nvPr/>
        </p:nvSpPr>
        <p:spPr bwMode="auto">
          <a:xfrm>
            <a:off x="1718575" y="3151189"/>
            <a:ext cx="6095952" cy="261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40" y="1558785"/>
            <a:ext cx="5317606"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106" y="1888052"/>
            <a:ext cx="2531259"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9331" y="5661870"/>
            <a:ext cx="8587024" cy="830997"/>
          </a:xfrm>
          <a:prstGeom prst="rect">
            <a:avLst/>
          </a:prstGeom>
        </p:spPr>
        <p:txBody>
          <a:bodyPr wrap="square">
            <a:spAutoFit/>
          </a:bodyPr>
          <a:lstStyle/>
          <a:p>
            <a:r>
              <a:rPr lang="en-GB" sz="2400" b="1" dirty="0" smtClean="0">
                <a:latin typeface="Calibri" pitchFamily="34" charset="0"/>
              </a:rPr>
              <a:t>If trends continue, universal lower secondary completion will only be achieved towards the end of this century</a:t>
            </a:r>
            <a:endParaRPr lang="en-US" sz="2400" dirty="0"/>
          </a:p>
        </p:txBody>
      </p:sp>
      <p:sp>
        <p:nvSpPr>
          <p:cNvPr id="14" name="TextBox 13"/>
          <p:cNvSpPr txBox="1"/>
          <p:nvPr/>
        </p:nvSpPr>
        <p:spPr>
          <a:xfrm>
            <a:off x="439331" y="4439581"/>
            <a:ext cx="8910770" cy="830997"/>
          </a:xfrm>
          <a:prstGeom prst="rect">
            <a:avLst/>
          </a:prstGeom>
          <a:noFill/>
        </p:spPr>
        <p:txBody>
          <a:bodyPr wrap="square" rtlCol="0">
            <a:spAutoFit/>
          </a:bodyPr>
          <a:lstStyle/>
          <a:p>
            <a:pPr eaLnBrk="0" hangingPunct="0">
              <a:spcBef>
                <a:spcPts val="600"/>
              </a:spcBef>
              <a:spcAft>
                <a:spcPts val="600"/>
              </a:spcAft>
              <a:buClr>
                <a:srgbClr val="7030A0"/>
              </a:buClr>
            </a:pPr>
            <a:r>
              <a:rPr lang="en-US" sz="2400" b="1" dirty="0" smtClean="0">
                <a:solidFill>
                  <a:schemeClr val="accent5">
                    <a:lumMod val="10000"/>
                  </a:schemeClr>
                </a:solidFill>
                <a:latin typeface="Calibri" pitchFamily="34" charset="0"/>
              </a:rPr>
              <a:t>There are </a:t>
            </a:r>
            <a:r>
              <a:rPr lang="en-US" sz="2400" b="1" dirty="0" smtClean="0">
                <a:solidFill>
                  <a:srgbClr val="ED2893"/>
                </a:solidFill>
                <a:latin typeface="Calibri" pitchFamily="34" charset="0"/>
              </a:rPr>
              <a:t>42 million</a:t>
            </a:r>
            <a:r>
              <a:rPr lang="en-US" sz="2400" b="1" dirty="0" smtClean="0">
                <a:solidFill>
                  <a:srgbClr val="000000"/>
                </a:solidFill>
                <a:latin typeface="Calibri" pitchFamily="34" charset="0"/>
              </a:rPr>
              <a:t> more adolescents in lower secondary education since 2000</a:t>
            </a:r>
            <a:endParaRPr lang="en-US" sz="2400" b="1"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3747" y="653635"/>
            <a:ext cx="8956543" cy="1200329"/>
          </a:xfrm>
          <a:prstGeom prst="rect">
            <a:avLst/>
          </a:prstGeom>
          <a:noFill/>
        </p:spPr>
        <p:txBody>
          <a:bodyPr wrap="square" rtlCol="0">
            <a:spAutoFit/>
          </a:bodyPr>
          <a:lstStyle/>
          <a:p>
            <a:r>
              <a:rPr lang="en-US" sz="2400" b="1" i="1" dirty="0">
                <a:solidFill>
                  <a:srgbClr val="D60093"/>
                </a:solidFill>
                <a:latin typeface="Calibri" panose="020F0502020204030204" pitchFamily="34" charset="0"/>
              </a:rPr>
              <a:t>Only 1 in 3 adolescents finish lower secondary school </a:t>
            </a:r>
            <a:r>
              <a:rPr lang="en-US" sz="2400" b="1" i="1" dirty="0">
                <a:solidFill>
                  <a:srgbClr val="004454"/>
                </a:solidFill>
                <a:latin typeface="Calibri" panose="020F0502020204030204" pitchFamily="34" charset="0"/>
              </a:rPr>
              <a:t>in low </a:t>
            </a:r>
            <a:r>
              <a:rPr lang="en-US" sz="2400" b="1" i="1" dirty="0" smtClean="0">
                <a:solidFill>
                  <a:srgbClr val="004454"/>
                </a:solidFill>
                <a:latin typeface="Calibri" panose="020F0502020204030204" pitchFamily="34" charset="0"/>
              </a:rPr>
              <a:t>income countries... </a:t>
            </a:r>
            <a:endParaRPr lang="ru-RU" sz="2400" b="1" i="1" dirty="0">
              <a:solidFill>
                <a:srgbClr val="004454"/>
              </a:solidFill>
              <a:latin typeface="Calibri" panose="020F0502020204030204" pitchFamily="34" charset="0"/>
            </a:endParaRPr>
          </a:p>
          <a:p>
            <a:r>
              <a:rPr lang="en-GB" sz="2400" b="1" i="1" dirty="0">
                <a:solidFill>
                  <a:srgbClr val="004454"/>
                </a:solidFill>
                <a:latin typeface="Calibri" panose="020F0502020204030204" pitchFamily="34" charset="0"/>
              </a:rPr>
              <a:t>…</a:t>
            </a:r>
            <a:r>
              <a:rPr lang="en-GB" sz="2400" b="1" i="1" dirty="0">
                <a:solidFill>
                  <a:srgbClr val="D60093"/>
                </a:solidFill>
                <a:latin typeface="Calibri" panose="020F0502020204030204" pitchFamily="34" charset="0"/>
              </a:rPr>
              <a:t>compared to </a:t>
            </a:r>
            <a:r>
              <a:rPr lang="en-GB" sz="2400" b="1" i="1" dirty="0" smtClean="0">
                <a:solidFill>
                  <a:srgbClr val="D60093"/>
                </a:solidFill>
                <a:latin typeface="Calibri" panose="020F0502020204030204" pitchFamily="34" charset="0"/>
              </a:rPr>
              <a:t>5 of 6 adolescents</a:t>
            </a:r>
            <a:r>
              <a:rPr lang="en-GB" sz="2400" b="1" i="1" dirty="0" smtClean="0">
                <a:solidFill>
                  <a:srgbClr val="004454"/>
                </a:solidFill>
                <a:latin typeface="Calibri" panose="020F0502020204030204" pitchFamily="34" charset="0"/>
              </a:rPr>
              <a:t> </a:t>
            </a:r>
            <a:r>
              <a:rPr lang="en-GB" sz="2400" b="1" i="1" dirty="0">
                <a:solidFill>
                  <a:srgbClr val="004454"/>
                </a:solidFill>
                <a:latin typeface="Calibri" panose="020F0502020204030204" pitchFamily="34" charset="0"/>
              </a:rPr>
              <a:t>in upper middle </a:t>
            </a:r>
            <a:r>
              <a:rPr lang="en-GB" sz="2400" b="1" i="1" dirty="0" smtClean="0">
                <a:solidFill>
                  <a:srgbClr val="004454"/>
                </a:solidFill>
                <a:latin typeface="Calibri" panose="020F0502020204030204" pitchFamily="34" charset="0"/>
              </a:rPr>
              <a:t>income countries</a:t>
            </a:r>
            <a:endParaRPr lang="en-GB" sz="2400" b="1" i="1" dirty="0">
              <a:solidFill>
                <a:srgbClr val="004454"/>
              </a:solidFill>
              <a:latin typeface="Calibri" panose="020F0502020204030204" pitchFamily="34" charset="0"/>
            </a:endParaRPr>
          </a:p>
        </p:txBody>
      </p:sp>
      <p:sp>
        <p:nvSpPr>
          <p:cNvPr id="8" name="TextBox 7"/>
          <p:cNvSpPr txBox="1"/>
          <p:nvPr/>
        </p:nvSpPr>
        <p:spPr>
          <a:xfrm>
            <a:off x="481882" y="-21265"/>
            <a:ext cx="9020212" cy="523220"/>
          </a:xfrm>
          <a:prstGeom prst="rect">
            <a:avLst/>
          </a:prstGeom>
          <a:noFill/>
        </p:spPr>
        <p:txBody>
          <a:bodyPr wrap="square" rtlCol="0">
            <a:spAutoFit/>
          </a:bodyPr>
          <a:lstStyle/>
          <a:p>
            <a:r>
              <a:rPr lang="en-US" sz="2800" b="1" kern="0" dirty="0">
                <a:solidFill>
                  <a:schemeClr val="bg1"/>
                </a:solidFill>
                <a:latin typeface="Calibri" panose="020F0502020204030204" pitchFamily="34" charset="0"/>
              </a:rPr>
              <a:t>EFA Goal 3: </a:t>
            </a:r>
            <a:r>
              <a:rPr lang="en-US" sz="2800" b="1" kern="0" dirty="0" smtClean="0">
                <a:solidFill>
                  <a:schemeClr val="bg1"/>
                </a:solidFill>
                <a:latin typeface="Calibri" panose="020F0502020204030204" pitchFamily="34" charset="0"/>
              </a:rPr>
              <a:t>Drop out is a major issue in poor countries</a:t>
            </a:r>
            <a:endParaRPr lang="en-GB" b="1" dirty="0"/>
          </a:p>
        </p:txBody>
      </p:sp>
      <p:sp>
        <p:nvSpPr>
          <p:cNvPr id="4" name="AutoShape 4" hidden="1"/>
          <p:cNvSpPr>
            <a:spLocks noChangeAspect="1" noChangeArrowheads="1" noTextEdit="1"/>
          </p:cNvSpPr>
          <p:nvPr/>
        </p:nvSpPr>
        <p:spPr bwMode="auto">
          <a:xfrm>
            <a:off x="986015" y="2441576"/>
            <a:ext cx="66077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6" hidden="1"/>
          <p:cNvSpPr>
            <a:spLocks noChangeArrowheads="1"/>
          </p:cNvSpPr>
          <p:nvPr/>
        </p:nvSpPr>
        <p:spPr bwMode="auto">
          <a:xfrm>
            <a:off x="986014" y="2441576"/>
            <a:ext cx="6609397" cy="3673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7" hidden="1"/>
          <p:cNvSpPr>
            <a:spLocks noChangeArrowheads="1"/>
          </p:cNvSpPr>
          <p:nvPr/>
        </p:nvSpPr>
        <p:spPr bwMode="auto">
          <a:xfrm>
            <a:off x="1664614" y="2571750"/>
            <a:ext cx="5654453" cy="325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178" name="Group 6177"/>
          <p:cNvGrpSpPr/>
          <p:nvPr/>
        </p:nvGrpSpPr>
        <p:grpSpPr>
          <a:xfrm>
            <a:off x="1770460" y="3451939"/>
            <a:ext cx="7619726" cy="1664574"/>
            <a:chOff x="1718835" y="3451939"/>
            <a:chExt cx="7397542" cy="1664574"/>
          </a:xfrm>
        </p:grpSpPr>
        <p:sp>
          <p:nvSpPr>
            <p:cNvPr id="14" name="Freeform 12"/>
            <p:cNvSpPr>
              <a:spLocks/>
            </p:cNvSpPr>
            <p:nvPr/>
          </p:nvSpPr>
          <p:spPr bwMode="auto">
            <a:xfrm>
              <a:off x="1766888" y="4811713"/>
              <a:ext cx="5187950" cy="304800"/>
            </a:xfrm>
            <a:custGeom>
              <a:avLst/>
              <a:gdLst>
                <a:gd name="T0" fmla="*/ 35 w 16726"/>
                <a:gd name="T1" fmla="*/ 909 h 982"/>
                <a:gd name="T2" fmla="*/ 1075 w 16726"/>
                <a:gd name="T3" fmla="*/ 869 h 982"/>
                <a:gd name="T4" fmla="*/ 2115 w 16726"/>
                <a:gd name="T5" fmla="*/ 833 h 982"/>
                <a:gd name="T6" fmla="*/ 3160 w 16726"/>
                <a:gd name="T7" fmla="*/ 813 h 982"/>
                <a:gd name="T8" fmla="*/ 4198 w 16726"/>
                <a:gd name="T9" fmla="*/ 750 h 982"/>
                <a:gd name="T10" fmla="*/ 5239 w 16726"/>
                <a:gd name="T11" fmla="*/ 702 h 982"/>
                <a:gd name="T12" fmla="*/ 6280 w 16726"/>
                <a:gd name="T13" fmla="*/ 697 h 982"/>
                <a:gd name="T14" fmla="*/ 7319 w 16726"/>
                <a:gd name="T15" fmla="*/ 657 h 982"/>
                <a:gd name="T16" fmla="*/ 8363 w 16726"/>
                <a:gd name="T17" fmla="*/ 602 h 982"/>
                <a:gd name="T18" fmla="*/ 9403 w 16726"/>
                <a:gd name="T19" fmla="*/ 558 h 982"/>
                <a:gd name="T20" fmla="*/ 10443 w 16726"/>
                <a:gd name="T21" fmla="*/ 521 h 982"/>
                <a:gd name="T22" fmla="*/ 11482 w 16726"/>
                <a:gd name="T23" fmla="*/ 438 h 982"/>
                <a:gd name="T24" fmla="*/ 12522 w 16726"/>
                <a:gd name="T25" fmla="*/ 358 h 982"/>
                <a:gd name="T26" fmla="*/ 13561 w 16726"/>
                <a:gd name="T27" fmla="*/ 254 h 982"/>
                <a:gd name="T28" fmla="*/ 14606 w 16726"/>
                <a:gd name="T29" fmla="*/ 178 h 982"/>
                <a:gd name="T30" fmla="*/ 15645 w 16726"/>
                <a:gd name="T31" fmla="*/ 86 h 982"/>
                <a:gd name="T32" fmla="*/ 16686 w 16726"/>
                <a:gd name="T33" fmla="*/ 2 h 982"/>
                <a:gd name="T34" fmla="*/ 16724 w 16726"/>
                <a:gd name="T35" fmla="*/ 35 h 982"/>
                <a:gd name="T36" fmla="*/ 16691 w 16726"/>
                <a:gd name="T37" fmla="*/ 73 h 982"/>
                <a:gd name="T38" fmla="*/ 15652 w 16726"/>
                <a:gd name="T39" fmla="*/ 157 h 982"/>
                <a:gd name="T40" fmla="*/ 14611 w 16726"/>
                <a:gd name="T41" fmla="*/ 249 h 982"/>
                <a:gd name="T42" fmla="*/ 13568 w 16726"/>
                <a:gd name="T43" fmla="*/ 325 h 982"/>
                <a:gd name="T44" fmla="*/ 12527 w 16726"/>
                <a:gd name="T45" fmla="*/ 429 h 982"/>
                <a:gd name="T46" fmla="*/ 11487 w 16726"/>
                <a:gd name="T47" fmla="*/ 509 h 982"/>
                <a:gd name="T48" fmla="*/ 10446 w 16726"/>
                <a:gd name="T49" fmla="*/ 593 h 982"/>
                <a:gd name="T50" fmla="*/ 9406 w 16726"/>
                <a:gd name="T51" fmla="*/ 629 h 982"/>
                <a:gd name="T52" fmla="*/ 8366 w 16726"/>
                <a:gd name="T53" fmla="*/ 673 h 982"/>
                <a:gd name="T54" fmla="*/ 7322 w 16726"/>
                <a:gd name="T55" fmla="*/ 729 h 982"/>
                <a:gd name="T56" fmla="*/ 6281 w 16726"/>
                <a:gd name="T57" fmla="*/ 769 h 982"/>
                <a:gd name="T58" fmla="*/ 5242 w 16726"/>
                <a:gd name="T59" fmla="*/ 773 h 982"/>
                <a:gd name="T60" fmla="*/ 4203 w 16726"/>
                <a:gd name="T61" fmla="*/ 821 h 982"/>
                <a:gd name="T62" fmla="*/ 3161 w 16726"/>
                <a:gd name="T63" fmla="*/ 885 h 982"/>
                <a:gd name="T64" fmla="*/ 2118 w 16726"/>
                <a:gd name="T65" fmla="*/ 905 h 982"/>
                <a:gd name="T66" fmla="*/ 1078 w 16726"/>
                <a:gd name="T67" fmla="*/ 941 h 982"/>
                <a:gd name="T68" fmla="*/ 38 w 16726"/>
                <a:gd name="T69" fmla="*/ 981 h 982"/>
                <a:gd name="T70" fmla="*/ 0 w 16726"/>
                <a:gd name="T71" fmla="*/ 947 h 982"/>
                <a:gd name="T72" fmla="*/ 35 w 16726"/>
                <a:gd name="T73" fmla="*/ 909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26" h="982">
                  <a:moveTo>
                    <a:pt x="35" y="909"/>
                  </a:moveTo>
                  <a:lnTo>
                    <a:pt x="1075" y="869"/>
                  </a:lnTo>
                  <a:lnTo>
                    <a:pt x="2115" y="833"/>
                  </a:lnTo>
                  <a:lnTo>
                    <a:pt x="3160" y="813"/>
                  </a:lnTo>
                  <a:lnTo>
                    <a:pt x="4198" y="750"/>
                  </a:lnTo>
                  <a:lnTo>
                    <a:pt x="5239" y="702"/>
                  </a:lnTo>
                  <a:lnTo>
                    <a:pt x="6280" y="697"/>
                  </a:lnTo>
                  <a:lnTo>
                    <a:pt x="7319" y="657"/>
                  </a:lnTo>
                  <a:lnTo>
                    <a:pt x="8363" y="602"/>
                  </a:lnTo>
                  <a:lnTo>
                    <a:pt x="9403" y="558"/>
                  </a:lnTo>
                  <a:lnTo>
                    <a:pt x="10443" y="521"/>
                  </a:lnTo>
                  <a:lnTo>
                    <a:pt x="11482" y="438"/>
                  </a:lnTo>
                  <a:lnTo>
                    <a:pt x="12522" y="358"/>
                  </a:lnTo>
                  <a:lnTo>
                    <a:pt x="13561" y="254"/>
                  </a:lnTo>
                  <a:lnTo>
                    <a:pt x="14606" y="178"/>
                  </a:lnTo>
                  <a:lnTo>
                    <a:pt x="15645" y="86"/>
                  </a:lnTo>
                  <a:lnTo>
                    <a:pt x="16686" y="2"/>
                  </a:lnTo>
                  <a:cubicBezTo>
                    <a:pt x="16705" y="0"/>
                    <a:pt x="16723" y="15"/>
                    <a:pt x="16724" y="35"/>
                  </a:cubicBezTo>
                  <a:cubicBezTo>
                    <a:pt x="16726" y="54"/>
                    <a:pt x="16711" y="72"/>
                    <a:pt x="16691" y="73"/>
                  </a:cubicBezTo>
                  <a:lnTo>
                    <a:pt x="15652" y="157"/>
                  </a:lnTo>
                  <a:lnTo>
                    <a:pt x="14611" y="249"/>
                  </a:lnTo>
                  <a:lnTo>
                    <a:pt x="13568" y="325"/>
                  </a:lnTo>
                  <a:lnTo>
                    <a:pt x="12527" y="429"/>
                  </a:lnTo>
                  <a:lnTo>
                    <a:pt x="11487" y="509"/>
                  </a:lnTo>
                  <a:lnTo>
                    <a:pt x="10446" y="593"/>
                  </a:lnTo>
                  <a:lnTo>
                    <a:pt x="9406" y="629"/>
                  </a:lnTo>
                  <a:lnTo>
                    <a:pt x="8366" y="673"/>
                  </a:lnTo>
                  <a:lnTo>
                    <a:pt x="7322" y="729"/>
                  </a:lnTo>
                  <a:lnTo>
                    <a:pt x="6281" y="769"/>
                  </a:lnTo>
                  <a:lnTo>
                    <a:pt x="5242" y="773"/>
                  </a:lnTo>
                  <a:lnTo>
                    <a:pt x="4203" y="821"/>
                  </a:lnTo>
                  <a:lnTo>
                    <a:pt x="3161" y="885"/>
                  </a:lnTo>
                  <a:lnTo>
                    <a:pt x="2118" y="905"/>
                  </a:lnTo>
                  <a:lnTo>
                    <a:pt x="1078" y="941"/>
                  </a:lnTo>
                  <a:lnTo>
                    <a:pt x="38" y="981"/>
                  </a:lnTo>
                  <a:cubicBezTo>
                    <a:pt x="18" y="982"/>
                    <a:pt x="1" y="967"/>
                    <a:pt x="0" y="947"/>
                  </a:cubicBezTo>
                  <a:cubicBezTo>
                    <a:pt x="0" y="927"/>
                    <a:pt x="15" y="910"/>
                    <a:pt x="35" y="909"/>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p:cNvSpPr>
            <p:nvPr/>
          </p:nvSpPr>
          <p:spPr bwMode="auto">
            <a:xfrm>
              <a:off x="1766888" y="3743325"/>
              <a:ext cx="5189537" cy="603250"/>
            </a:xfrm>
            <a:custGeom>
              <a:avLst/>
              <a:gdLst>
                <a:gd name="T0" fmla="*/ 35 w 16728"/>
                <a:gd name="T1" fmla="*/ 1872 h 1944"/>
                <a:gd name="T2" fmla="*/ 1075 w 16728"/>
                <a:gd name="T3" fmla="*/ 1824 h 1944"/>
                <a:gd name="T4" fmla="*/ 2114 w 16728"/>
                <a:gd name="T5" fmla="*/ 1740 h 1944"/>
                <a:gd name="T6" fmla="*/ 3159 w 16728"/>
                <a:gd name="T7" fmla="*/ 1692 h 1944"/>
                <a:gd name="T8" fmla="*/ 4195 w 16728"/>
                <a:gd name="T9" fmla="*/ 1532 h 1944"/>
                <a:gd name="T10" fmla="*/ 5238 w 16728"/>
                <a:gd name="T11" fmla="*/ 1460 h 1944"/>
                <a:gd name="T12" fmla="*/ 6276 w 16728"/>
                <a:gd name="T13" fmla="*/ 1320 h 1944"/>
                <a:gd name="T14" fmla="*/ 7318 w 16728"/>
                <a:gd name="T15" fmla="*/ 1256 h 1944"/>
                <a:gd name="T16" fmla="*/ 8360 w 16728"/>
                <a:gd name="T17" fmla="*/ 1124 h 1944"/>
                <a:gd name="T18" fmla="*/ 9398 w 16728"/>
                <a:gd name="T19" fmla="*/ 932 h 1944"/>
                <a:gd name="T20" fmla="*/ 10441 w 16728"/>
                <a:gd name="T21" fmla="*/ 844 h 1944"/>
                <a:gd name="T22" fmla="*/ 11481 w 16728"/>
                <a:gd name="T23" fmla="*/ 748 h 1944"/>
                <a:gd name="T24" fmla="*/ 12522 w 16728"/>
                <a:gd name="T25" fmla="*/ 672 h 1944"/>
                <a:gd name="T26" fmla="*/ 13560 w 16728"/>
                <a:gd name="T27" fmla="*/ 528 h 1944"/>
                <a:gd name="T28" fmla="*/ 14603 w 16728"/>
                <a:gd name="T29" fmla="*/ 364 h 1944"/>
                <a:gd name="T30" fmla="*/ 15644 w 16728"/>
                <a:gd name="T31" fmla="*/ 228 h 1944"/>
                <a:gd name="T32" fmla="*/ 16681 w 16728"/>
                <a:gd name="T33" fmla="*/ 4 h 1944"/>
                <a:gd name="T34" fmla="*/ 16724 w 16728"/>
                <a:gd name="T35" fmla="*/ 32 h 1944"/>
                <a:gd name="T36" fmla="*/ 16696 w 16728"/>
                <a:gd name="T37" fmla="*/ 75 h 1944"/>
                <a:gd name="T38" fmla="*/ 15653 w 16728"/>
                <a:gd name="T39" fmla="*/ 299 h 1944"/>
                <a:gd name="T40" fmla="*/ 14614 w 16728"/>
                <a:gd name="T41" fmla="*/ 435 h 1944"/>
                <a:gd name="T42" fmla="*/ 13569 w 16728"/>
                <a:gd name="T43" fmla="*/ 599 h 1944"/>
                <a:gd name="T44" fmla="*/ 12527 w 16728"/>
                <a:gd name="T45" fmla="*/ 743 h 1944"/>
                <a:gd name="T46" fmla="*/ 11488 w 16728"/>
                <a:gd name="T47" fmla="*/ 819 h 1944"/>
                <a:gd name="T48" fmla="*/ 10448 w 16728"/>
                <a:gd name="T49" fmla="*/ 915 h 1944"/>
                <a:gd name="T50" fmla="*/ 9411 w 16728"/>
                <a:gd name="T51" fmla="*/ 1003 h 1944"/>
                <a:gd name="T52" fmla="*/ 8369 w 16728"/>
                <a:gd name="T53" fmla="*/ 1195 h 1944"/>
                <a:gd name="T54" fmla="*/ 7323 w 16728"/>
                <a:gd name="T55" fmla="*/ 1327 h 1944"/>
                <a:gd name="T56" fmla="*/ 6285 w 16728"/>
                <a:gd name="T57" fmla="*/ 1391 h 1944"/>
                <a:gd name="T58" fmla="*/ 5243 w 16728"/>
                <a:gd name="T59" fmla="*/ 1531 h 1944"/>
                <a:gd name="T60" fmla="*/ 4206 w 16728"/>
                <a:gd name="T61" fmla="*/ 1603 h 1944"/>
                <a:gd name="T62" fmla="*/ 3162 w 16728"/>
                <a:gd name="T63" fmla="*/ 1763 h 1944"/>
                <a:gd name="T64" fmla="*/ 2119 w 16728"/>
                <a:gd name="T65" fmla="*/ 1811 h 1944"/>
                <a:gd name="T66" fmla="*/ 1078 w 16728"/>
                <a:gd name="T67" fmla="*/ 1895 h 1944"/>
                <a:gd name="T68" fmla="*/ 38 w 16728"/>
                <a:gd name="T69" fmla="*/ 1943 h 1944"/>
                <a:gd name="T70" fmla="*/ 1 w 16728"/>
                <a:gd name="T71" fmla="*/ 1909 h 1944"/>
                <a:gd name="T72" fmla="*/ 35 w 16728"/>
                <a:gd name="T73" fmla="*/ 1872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28" h="1944">
                  <a:moveTo>
                    <a:pt x="35" y="1872"/>
                  </a:moveTo>
                  <a:lnTo>
                    <a:pt x="1075" y="1824"/>
                  </a:lnTo>
                  <a:lnTo>
                    <a:pt x="2114" y="1740"/>
                  </a:lnTo>
                  <a:lnTo>
                    <a:pt x="3159" y="1692"/>
                  </a:lnTo>
                  <a:lnTo>
                    <a:pt x="4195" y="1532"/>
                  </a:lnTo>
                  <a:lnTo>
                    <a:pt x="5238" y="1460"/>
                  </a:lnTo>
                  <a:lnTo>
                    <a:pt x="6276" y="1320"/>
                  </a:lnTo>
                  <a:lnTo>
                    <a:pt x="7318" y="1256"/>
                  </a:lnTo>
                  <a:lnTo>
                    <a:pt x="8360" y="1124"/>
                  </a:lnTo>
                  <a:lnTo>
                    <a:pt x="9398" y="932"/>
                  </a:lnTo>
                  <a:lnTo>
                    <a:pt x="10441" y="844"/>
                  </a:lnTo>
                  <a:lnTo>
                    <a:pt x="11481" y="748"/>
                  </a:lnTo>
                  <a:lnTo>
                    <a:pt x="12522" y="672"/>
                  </a:lnTo>
                  <a:lnTo>
                    <a:pt x="13560" y="528"/>
                  </a:lnTo>
                  <a:lnTo>
                    <a:pt x="14603" y="364"/>
                  </a:lnTo>
                  <a:lnTo>
                    <a:pt x="15644" y="228"/>
                  </a:lnTo>
                  <a:lnTo>
                    <a:pt x="16681" y="4"/>
                  </a:lnTo>
                  <a:cubicBezTo>
                    <a:pt x="16700" y="0"/>
                    <a:pt x="16719" y="12"/>
                    <a:pt x="16724" y="32"/>
                  </a:cubicBezTo>
                  <a:cubicBezTo>
                    <a:pt x="16728" y="51"/>
                    <a:pt x="16715" y="70"/>
                    <a:pt x="16696" y="75"/>
                  </a:cubicBezTo>
                  <a:lnTo>
                    <a:pt x="15653" y="299"/>
                  </a:lnTo>
                  <a:lnTo>
                    <a:pt x="14614" y="435"/>
                  </a:lnTo>
                  <a:lnTo>
                    <a:pt x="13569" y="599"/>
                  </a:lnTo>
                  <a:lnTo>
                    <a:pt x="12527" y="743"/>
                  </a:lnTo>
                  <a:lnTo>
                    <a:pt x="11488" y="819"/>
                  </a:lnTo>
                  <a:lnTo>
                    <a:pt x="10448" y="915"/>
                  </a:lnTo>
                  <a:lnTo>
                    <a:pt x="9411" y="1003"/>
                  </a:lnTo>
                  <a:lnTo>
                    <a:pt x="8369" y="1195"/>
                  </a:lnTo>
                  <a:lnTo>
                    <a:pt x="7323" y="1327"/>
                  </a:lnTo>
                  <a:lnTo>
                    <a:pt x="6285" y="1391"/>
                  </a:lnTo>
                  <a:lnTo>
                    <a:pt x="5243" y="1531"/>
                  </a:lnTo>
                  <a:lnTo>
                    <a:pt x="4206" y="1603"/>
                  </a:lnTo>
                  <a:lnTo>
                    <a:pt x="3162" y="1763"/>
                  </a:lnTo>
                  <a:lnTo>
                    <a:pt x="2119" y="1811"/>
                  </a:lnTo>
                  <a:lnTo>
                    <a:pt x="1078" y="1895"/>
                  </a:lnTo>
                  <a:lnTo>
                    <a:pt x="38" y="1943"/>
                  </a:lnTo>
                  <a:cubicBezTo>
                    <a:pt x="18" y="1944"/>
                    <a:pt x="1" y="1929"/>
                    <a:pt x="1" y="1909"/>
                  </a:cubicBezTo>
                  <a:cubicBezTo>
                    <a:pt x="0" y="1889"/>
                    <a:pt x="15" y="1872"/>
                    <a:pt x="35" y="1872"/>
                  </a:cubicBezTo>
                  <a:close/>
                </a:path>
              </a:pathLst>
            </a:custGeom>
            <a:solidFill>
              <a:srgbClr val="00B0F0"/>
            </a:solidFill>
            <a:ln w="1588"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4"/>
            <p:cNvSpPr>
              <a:spLocks/>
            </p:cNvSpPr>
            <p:nvPr/>
          </p:nvSpPr>
          <p:spPr bwMode="auto">
            <a:xfrm>
              <a:off x="1766888" y="3684588"/>
              <a:ext cx="5187950" cy="473075"/>
            </a:xfrm>
            <a:custGeom>
              <a:avLst/>
              <a:gdLst>
                <a:gd name="T0" fmla="*/ 35 w 16726"/>
                <a:gd name="T1" fmla="*/ 1449 h 1522"/>
                <a:gd name="T2" fmla="*/ 1075 w 16726"/>
                <a:gd name="T3" fmla="*/ 1413 h 1522"/>
                <a:gd name="T4" fmla="*/ 2113 w 16726"/>
                <a:gd name="T5" fmla="*/ 1302 h 1522"/>
                <a:gd name="T6" fmla="*/ 3157 w 16726"/>
                <a:gd name="T7" fmla="*/ 1210 h 1522"/>
                <a:gd name="T8" fmla="*/ 4195 w 16726"/>
                <a:gd name="T9" fmla="*/ 1054 h 1522"/>
                <a:gd name="T10" fmla="*/ 5237 w 16726"/>
                <a:gd name="T11" fmla="*/ 942 h 1522"/>
                <a:gd name="T12" fmla="*/ 6275 w 16726"/>
                <a:gd name="T13" fmla="*/ 782 h 1522"/>
                <a:gd name="T14" fmla="*/ 7317 w 16726"/>
                <a:gd name="T15" fmla="*/ 670 h 1522"/>
                <a:gd name="T16" fmla="*/ 8358 w 16726"/>
                <a:gd name="T17" fmla="*/ 494 h 1522"/>
                <a:gd name="T18" fmla="*/ 9399 w 16726"/>
                <a:gd name="T19" fmla="*/ 338 h 1522"/>
                <a:gd name="T20" fmla="*/ 10441 w 16726"/>
                <a:gd name="T21" fmla="*/ 246 h 1522"/>
                <a:gd name="T22" fmla="*/ 11482 w 16726"/>
                <a:gd name="T23" fmla="*/ 166 h 1522"/>
                <a:gd name="T24" fmla="*/ 12524 w 16726"/>
                <a:gd name="T25" fmla="*/ 141 h 1522"/>
                <a:gd name="T26" fmla="*/ 13564 w 16726"/>
                <a:gd name="T27" fmla="*/ 129 h 1522"/>
                <a:gd name="T28" fmla="*/ 14607 w 16726"/>
                <a:gd name="T29" fmla="*/ 97 h 1522"/>
                <a:gd name="T30" fmla="*/ 15647 w 16726"/>
                <a:gd name="T31" fmla="*/ 69 h 1522"/>
                <a:gd name="T32" fmla="*/ 16686 w 16726"/>
                <a:gd name="T33" fmla="*/ 2 h 1522"/>
                <a:gd name="T34" fmla="*/ 16724 w 16726"/>
                <a:gd name="T35" fmla="*/ 35 h 1522"/>
                <a:gd name="T36" fmla="*/ 16691 w 16726"/>
                <a:gd name="T37" fmla="*/ 73 h 1522"/>
                <a:gd name="T38" fmla="*/ 15649 w 16726"/>
                <a:gd name="T39" fmla="*/ 141 h 1522"/>
                <a:gd name="T40" fmla="*/ 14610 w 16726"/>
                <a:gd name="T41" fmla="*/ 169 h 1522"/>
                <a:gd name="T42" fmla="*/ 13565 w 16726"/>
                <a:gd name="T43" fmla="*/ 201 h 1522"/>
                <a:gd name="T44" fmla="*/ 12525 w 16726"/>
                <a:gd name="T45" fmla="*/ 213 h 1522"/>
                <a:gd name="T46" fmla="*/ 11487 w 16726"/>
                <a:gd name="T47" fmla="*/ 237 h 1522"/>
                <a:gd name="T48" fmla="*/ 10448 w 16726"/>
                <a:gd name="T49" fmla="*/ 317 h 1522"/>
                <a:gd name="T50" fmla="*/ 9410 w 16726"/>
                <a:gd name="T51" fmla="*/ 409 h 1522"/>
                <a:gd name="T52" fmla="*/ 8370 w 16726"/>
                <a:gd name="T53" fmla="*/ 565 h 1522"/>
                <a:gd name="T54" fmla="*/ 7324 w 16726"/>
                <a:gd name="T55" fmla="*/ 741 h 1522"/>
                <a:gd name="T56" fmla="*/ 6286 w 16726"/>
                <a:gd name="T57" fmla="*/ 853 h 1522"/>
                <a:gd name="T58" fmla="*/ 5244 w 16726"/>
                <a:gd name="T59" fmla="*/ 1013 h 1522"/>
                <a:gd name="T60" fmla="*/ 4206 w 16726"/>
                <a:gd name="T61" fmla="*/ 1125 h 1522"/>
                <a:gd name="T62" fmla="*/ 3164 w 16726"/>
                <a:gd name="T63" fmla="*/ 1281 h 1522"/>
                <a:gd name="T64" fmla="*/ 2120 w 16726"/>
                <a:gd name="T65" fmla="*/ 1373 h 1522"/>
                <a:gd name="T66" fmla="*/ 1078 w 16726"/>
                <a:gd name="T67" fmla="*/ 1485 h 1522"/>
                <a:gd name="T68" fmla="*/ 38 w 16726"/>
                <a:gd name="T69" fmla="*/ 1521 h 1522"/>
                <a:gd name="T70" fmla="*/ 0 w 16726"/>
                <a:gd name="T71" fmla="*/ 1487 h 1522"/>
                <a:gd name="T72" fmla="*/ 35 w 16726"/>
                <a:gd name="T73" fmla="*/ 1449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26" h="1522">
                  <a:moveTo>
                    <a:pt x="35" y="1449"/>
                  </a:moveTo>
                  <a:lnTo>
                    <a:pt x="1075" y="1413"/>
                  </a:lnTo>
                  <a:lnTo>
                    <a:pt x="2113" y="1302"/>
                  </a:lnTo>
                  <a:lnTo>
                    <a:pt x="3157" y="1210"/>
                  </a:lnTo>
                  <a:lnTo>
                    <a:pt x="4195" y="1054"/>
                  </a:lnTo>
                  <a:lnTo>
                    <a:pt x="5237" y="942"/>
                  </a:lnTo>
                  <a:lnTo>
                    <a:pt x="6275" y="782"/>
                  </a:lnTo>
                  <a:lnTo>
                    <a:pt x="7317" y="670"/>
                  </a:lnTo>
                  <a:lnTo>
                    <a:pt x="8358" y="494"/>
                  </a:lnTo>
                  <a:lnTo>
                    <a:pt x="9399" y="338"/>
                  </a:lnTo>
                  <a:lnTo>
                    <a:pt x="10441" y="246"/>
                  </a:lnTo>
                  <a:lnTo>
                    <a:pt x="11482" y="166"/>
                  </a:lnTo>
                  <a:lnTo>
                    <a:pt x="12524" y="141"/>
                  </a:lnTo>
                  <a:lnTo>
                    <a:pt x="13564" y="129"/>
                  </a:lnTo>
                  <a:lnTo>
                    <a:pt x="14607" y="97"/>
                  </a:lnTo>
                  <a:lnTo>
                    <a:pt x="15647" y="69"/>
                  </a:lnTo>
                  <a:lnTo>
                    <a:pt x="16686" y="2"/>
                  </a:lnTo>
                  <a:cubicBezTo>
                    <a:pt x="16706" y="0"/>
                    <a:pt x="16723" y="15"/>
                    <a:pt x="16724" y="35"/>
                  </a:cubicBezTo>
                  <a:cubicBezTo>
                    <a:pt x="16726" y="55"/>
                    <a:pt x="16711" y="72"/>
                    <a:pt x="16691" y="73"/>
                  </a:cubicBezTo>
                  <a:lnTo>
                    <a:pt x="15649" y="141"/>
                  </a:lnTo>
                  <a:lnTo>
                    <a:pt x="14610" y="169"/>
                  </a:lnTo>
                  <a:lnTo>
                    <a:pt x="13565" y="201"/>
                  </a:lnTo>
                  <a:lnTo>
                    <a:pt x="12525" y="213"/>
                  </a:lnTo>
                  <a:lnTo>
                    <a:pt x="11487" y="237"/>
                  </a:lnTo>
                  <a:lnTo>
                    <a:pt x="10448" y="317"/>
                  </a:lnTo>
                  <a:lnTo>
                    <a:pt x="9410" y="409"/>
                  </a:lnTo>
                  <a:lnTo>
                    <a:pt x="8370" y="565"/>
                  </a:lnTo>
                  <a:lnTo>
                    <a:pt x="7324" y="741"/>
                  </a:lnTo>
                  <a:lnTo>
                    <a:pt x="6286" y="853"/>
                  </a:lnTo>
                  <a:lnTo>
                    <a:pt x="5244" y="1013"/>
                  </a:lnTo>
                  <a:lnTo>
                    <a:pt x="4206" y="1125"/>
                  </a:lnTo>
                  <a:lnTo>
                    <a:pt x="3164" y="1281"/>
                  </a:lnTo>
                  <a:lnTo>
                    <a:pt x="2120" y="1373"/>
                  </a:lnTo>
                  <a:lnTo>
                    <a:pt x="1078" y="1485"/>
                  </a:lnTo>
                  <a:lnTo>
                    <a:pt x="38" y="1521"/>
                  </a:lnTo>
                  <a:cubicBezTo>
                    <a:pt x="18" y="1522"/>
                    <a:pt x="1" y="1507"/>
                    <a:pt x="0" y="1487"/>
                  </a:cubicBezTo>
                  <a:cubicBezTo>
                    <a:pt x="0" y="1467"/>
                    <a:pt x="15" y="1450"/>
                    <a:pt x="35" y="144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1719162" y="4870292"/>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latin typeface="Calibri" pitchFamily="34" charset="0"/>
                  <a:cs typeface="Arial" pitchFamily="34" charset="0"/>
                </a:rPr>
                <a:t>22</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19" name="Rectangle 17"/>
            <p:cNvSpPr>
              <a:spLocks noChangeArrowheads="1"/>
            </p:cNvSpPr>
            <p:nvPr/>
          </p:nvSpPr>
          <p:spPr bwMode="auto">
            <a:xfrm>
              <a:off x="4060794" y="4699069"/>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0000"/>
                  </a:solidFill>
                  <a:effectLst/>
                  <a:latin typeface="Calibri" pitchFamily="34" charset="0"/>
                  <a:cs typeface="Arial" pitchFamily="34" charset="0"/>
                </a:rPr>
                <a:t>25</a:t>
              </a:r>
              <a:endParaRPr kumimoji="0" lang="en-US" altLang="en-US" sz="1600" b="0" i="0" u="none" strike="noStrike" cap="none" normalizeH="0" baseline="0" smtClean="0">
                <a:ln>
                  <a:noFill/>
                </a:ln>
                <a:solidFill>
                  <a:schemeClr val="tx1"/>
                </a:solidFill>
                <a:effectLst/>
                <a:cs typeface="Arial" pitchFamily="34" charset="0"/>
              </a:endParaRPr>
            </a:p>
          </p:txBody>
        </p:sp>
        <p:sp>
          <p:nvSpPr>
            <p:cNvPr id="20" name="Rectangle 18"/>
            <p:cNvSpPr>
              <a:spLocks noChangeArrowheads="1"/>
            </p:cNvSpPr>
            <p:nvPr/>
          </p:nvSpPr>
          <p:spPr bwMode="auto">
            <a:xfrm>
              <a:off x="7193869" y="4711316"/>
              <a:ext cx="15779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latin typeface="Calibri" pitchFamily="34" charset="0"/>
                  <a:cs typeface="Arial" pitchFamily="34" charset="0"/>
                </a:rPr>
                <a:t>Low income</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21" name="Rectangle 19"/>
            <p:cNvSpPr>
              <a:spLocks noChangeArrowheads="1"/>
            </p:cNvSpPr>
            <p:nvPr/>
          </p:nvSpPr>
          <p:spPr bwMode="auto">
            <a:xfrm>
              <a:off x="6879222" y="4578091"/>
              <a:ext cx="195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0000"/>
                  </a:solidFill>
                  <a:effectLst/>
                  <a:latin typeface="Calibri" pitchFamily="34" charset="0"/>
                  <a:cs typeface="Arial" pitchFamily="34" charset="0"/>
                </a:rPr>
                <a:t>31</a:t>
              </a:r>
              <a:endParaRPr kumimoji="0" lang="en-US" altLang="en-US" sz="1500" b="0" i="0" u="none" strike="noStrike" cap="none" normalizeH="0" baseline="0" dirty="0" smtClean="0">
                <a:ln>
                  <a:noFill/>
                </a:ln>
                <a:solidFill>
                  <a:schemeClr val="tx1"/>
                </a:solidFill>
                <a:effectLst/>
                <a:cs typeface="Arial" pitchFamily="34" charset="0"/>
              </a:endParaRPr>
            </a:p>
          </p:txBody>
        </p:sp>
        <p:sp>
          <p:nvSpPr>
            <p:cNvPr id="22" name="Rectangle 20"/>
            <p:cNvSpPr>
              <a:spLocks noChangeArrowheads="1"/>
            </p:cNvSpPr>
            <p:nvPr/>
          </p:nvSpPr>
          <p:spPr bwMode="auto">
            <a:xfrm>
              <a:off x="1768475" y="4346575"/>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F0"/>
                  </a:solidFill>
                  <a:effectLst/>
                  <a:latin typeface="Calibri" pitchFamily="34" charset="0"/>
                  <a:cs typeface="Arial" pitchFamily="34" charset="0"/>
                </a:rPr>
                <a:t>46</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23" name="Rectangle 21"/>
            <p:cNvSpPr>
              <a:spLocks noChangeArrowheads="1"/>
            </p:cNvSpPr>
            <p:nvPr/>
          </p:nvSpPr>
          <p:spPr bwMode="auto">
            <a:xfrm>
              <a:off x="4059490" y="4208350"/>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F0"/>
                  </a:solidFill>
                  <a:effectLst/>
                  <a:latin typeface="Calibri" pitchFamily="34" charset="0"/>
                  <a:cs typeface="Arial" pitchFamily="34" charset="0"/>
                </a:rPr>
                <a:t>52</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24" name="Rectangle 22"/>
            <p:cNvSpPr>
              <a:spLocks noChangeArrowheads="1"/>
            </p:cNvSpPr>
            <p:nvPr/>
          </p:nvSpPr>
          <p:spPr bwMode="auto">
            <a:xfrm>
              <a:off x="7186969" y="3909287"/>
              <a:ext cx="1832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F0"/>
                  </a:solidFill>
                  <a:effectLst/>
                  <a:latin typeface="Calibri" pitchFamily="34" charset="0"/>
                  <a:cs typeface="Arial" pitchFamily="34" charset="0"/>
                </a:rPr>
                <a:t>Lower middle income</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25" name="Rectangle 23"/>
            <p:cNvSpPr>
              <a:spLocks noChangeArrowheads="1"/>
            </p:cNvSpPr>
            <p:nvPr/>
          </p:nvSpPr>
          <p:spPr bwMode="auto">
            <a:xfrm>
              <a:off x="6869482" y="3848814"/>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B0F0"/>
                  </a:solidFill>
                  <a:effectLst/>
                  <a:latin typeface="Calibri" pitchFamily="34" charset="0"/>
                  <a:cs typeface="Arial" pitchFamily="34" charset="0"/>
                </a:rPr>
                <a:t>64</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26" name="Rectangle 24"/>
            <p:cNvSpPr>
              <a:spLocks noChangeArrowheads="1"/>
            </p:cNvSpPr>
            <p:nvPr/>
          </p:nvSpPr>
          <p:spPr bwMode="auto">
            <a:xfrm>
              <a:off x="1718835" y="3841680"/>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52</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27" name="Rectangle 25"/>
            <p:cNvSpPr>
              <a:spLocks noChangeArrowheads="1"/>
            </p:cNvSpPr>
            <p:nvPr/>
          </p:nvSpPr>
          <p:spPr bwMode="auto">
            <a:xfrm>
              <a:off x="4055635" y="3575049"/>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59</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28" name="Rectangle 26"/>
            <p:cNvSpPr>
              <a:spLocks noChangeArrowheads="1"/>
            </p:cNvSpPr>
            <p:nvPr/>
          </p:nvSpPr>
          <p:spPr bwMode="auto">
            <a:xfrm>
              <a:off x="7089988" y="3497104"/>
              <a:ext cx="20263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Low and middle income</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29" name="Rectangle 27"/>
            <p:cNvSpPr>
              <a:spLocks noChangeArrowheads="1"/>
            </p:cNvSpPr>
            <p:nvPr/>
          </p:nvSpPr>
          <p:spPr bwMode="auto">
            <a:xfrm>
              <a:off x="6873504" y="3451939"/>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itchFamily="34" charset="0"/>
                  <a:cs typeface="Arial" pitchFamily="34" charset="0"/>
                </a:rPr>
                <a:t>65</a:t>
              </a:r>
              <a:endParaRPr kumimoji="0" lang="en-US" altLang="en-US" sz="1600" b="0" i="0" u="none" strike="noStrike" cap="none" normalizeH="0" baseline="0" smtClean="0">
                <a:ln>
                  <a:noFill/>
                </a:ln>
                <a:solidFill>
                  <a:schemeClr val="tx1"/>
                </a:solidFill>
                <a:effectLst/>
                <a:cs typeface="Arial" pitchFamily="34" charset="0"/>
              </a:endParaRPr>
            </a:p>
          </p:txBody>
        </p:sp>
      </p:grpSp>
      <p:grpSp>
        <p:nvGrpSpPr>
          <p:cNvPr id="6179" name="Group 6178"/>
          <p:cNvGrpSpPr/>
          <p:nvPr/>
        </p:nvGrpSpPr>
        <p:grpSpPr>
          <a:xfrm>
            <a:off x="1807004" y="2704228"/>
            <a:ext cx="7275668" cy="886699"/>
            <a:chOff x="1754313" y="2704227"/>
            <a:chExt cx="7063517" cy="886699"/>
          </a:xfrm>
        </p:grpSpPr>
        <p:sp>
          <p:nvSpPr>
            <p:cNvPr id="17" name="Freeform 15"/>
            <p:cNvSpPr>
              <a:spLocks/>
            </p:cNvSpPr>
            <p:nvPr/>
          </p:nvSpPr>
          <p:spPr bwMode="auto">
            <a:xfrm>
              <a:off x="1768475" y="2998788"/>
              <a:ext cx="5184775" cy="592138"/>
            </a:xfrm>
            <a:custGeom>
              <a:avLst/>
              <a:gdLst>
                <a:gd name="T0" fmla="*/ 31 w 16718"/>
                <a:gd name="T1" fmla="*/ 1840 h 1905"/>
                <a:gd name="T2" fmla="*/ 1071 w 16718"/>
                <a:gd name="T3" fmla="*/ 1764 h 1905"/>
                <a:gd name="T4" fmla="*/ 2108 w 16718"/>
                <a:gd name="T5" fmla="*/ 1568 h 1905"/>
                <a:gd name="T6" fmla="*/ 3152 w 16718"/>
                <a:gd name="T7" fmla="*/ 1380 h 1905"/>
                <a:gd name="T8" fmla="*/ 4191 w 16718"/>
                <a:gd name="T9" fmla="*/ 1180 h 1905"/>
                <a:gd name="T10" fmla="*/ 5232 w 16718"/>
                <a:gd name="T11" fmla="*/ 1000 h 1905"/>
                <a:gd name="T12" fmla="*/ 6271 w 16718"/>
                <a:gd name="T13" fmla="*/ 776 h 1905"/>
                <a:gd name="T14" fmla="*/ 7312 w 16718"/>
                <a:gd name="T15" fmla="*/ 612 h 1905"/>
                <a:gd name="T16" fmla="*/ 8355 w 16718"/>
                <a:gd name="T17" fmla="*/ 396 h 1905"/>
                <a:gd name="T18" fmla="*/ 9398 w 16718"/>
                <a:gd name="T19" fmla="*/ 284 h 1905"/>
                <a:gd name="T20" fmla="*/ 10438 w 16718"/>
                <a:gd name="T21" fmla="*/ 164 h 1905"/>
                <a:gd name="T22" fmla="*/ 11478 w 16718"/>
                <a:gd name="T23" fmla="*/ 52 h 1905"/>
                <a:gd name="T24" fmla="*/ 12520 w 16718"/>
                <a:gd name="T25" fmla="*/ 0 h 1905"/>
                <a:gd name="T26" fmla="*/ 13563 w 16718"/>
                <a:gd name="T27" fmla="*/ 56 h 1905"/>
                <a:gd name="T28" fmla="*/ 14606 w 16718"/>
                <a:gd name="T29" fmla="*/ 75 h 1905"/>
                <a:gd name="T30" fmla="*/ 15646 w 16718"/>
                <a:gd name="T31" fmla="*/ 99 h 1905"/>
                <a:gd name="T32" fmla="*/ 16687 w 16718"/>
                <a:gd name="T33" fmla="*/ 143 h 1905"/>
                <a:gd name="T34" fmla="*/ 16717 w 16718"/>
                <a:gd name="T35" fmla="*/ 177 h 1905"/>
                <a:gd name="T36" fmla="*/ 16684 w 16718"/>
                <a:gd name="T37" fmla="*/ 207 h 1905"/>
                <a:gd name="T38" fmla="*/ 15645 w 16718"/>
                <a:gd name="T39" fmla="*/ 163 h 1905"/>
                <a:gd name="T40" fmla="*/ 14605 w 16718"/>
                <a:gd name="T41" fmla="*/ 139 h 1905"/>
                <a:gd name="T42" fmla="*/ 13560 w 16718"/>
                <a:gd name="T43" fmla="*/ 119 h 1905"/>
                <a:gd name="T44" fmla="*/ 12523 w 16718"/>
                <a:gd name="T45" fmla="*/ 63 h 1905"/>
                <a:gd name="T46" fmla="*/ 11485 w 16718"/>
                <a:gd name="T47" fmla="*/ 115 h 1905"/>
                <a:gd name="T48" fmla="*/ 10445 w 16718"/>
                <a:gd name="T49" fmla="*/ 227 h 1905"/>
                <a:gd name="T50" fmla="*/ 9405 w 16718"/>
                <a:gd name="T51" fmla="*/ 347 h 1905"/>
                <a:gd name="T52" fmla="*/ 8368 w 16718"/>
                <a:gd name="T53" fmla="*/ 459 h 1905"/>
                <a:gd name="T54" fmla="*/ 7322 w 16718"/>
                <a:gd name="T55" fmla="*/ 675 h 1905"/>
                <a:gd name="T56" fmla="*/ 6284 w 16718"/>
                <a:gd name="T57" fmla="*/ 839 h 1905"/>
                <a:gd name="T58" fmla="*/ 5243 w 16718"/>
                <a:gd name="T59" fmla="*/ 1063 h 1905"/>
                <a:gd name="T60" fmla="*/ 4204 w 16718"/>
                <a:gd name="T61" fmla="*/ 1243 h 1905"/>
                <a:gd name="T62" fmla="*/ 3163 w 16718"/>
                <a:gd name="T63" fmla="*/ 1443 h 1905"/>
                <a:gd name="T64" fmla="*/ 2119 w 16718"/>
                <a:gd name="T65" fmla="*/ 1631 h 1905"/>
                <a:gd name="T66" fmla="*/ 1076 w 16718"/>
                <a:gd name="T67" fmla="*/ 1827 h 1905"/>
                <a:gd name="T68" fmla="*/ 36 w 16718"/>
                <a:gd name="T69" fmla="*/ 1903 h 1905"/>
                <a:gd name="T70" fmla="*/ 2 w 16718"/>
                <a:gd name="T71" fmla="*/ 1874 h 1905"/>
                <a:gd name="T72" fmla="*/ 31 w 16718"/>
                <a:gd name="T73" fmla="*/ 1840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18" h="1905">
                  <a:moveTo>
                    <a:pt x="31" y="1840"/>
                  </a:moveTo>
                  <a:lnTo>
                    <a:pt x="1071" y="1764"/>
                  </a:lnTo>
                  <a:lnTo>
                    <a:pt x="2108" y="1568"/>
                  </a:lnTo>
                  <a:lnTo>
                    <a:pt x="3152" y="1380"/>
                  </a:lnTo>
                  <a:lnTo>
                    <a:pt x="4191" y="1180"/>
                  </a:lnTo>
                  <a:lnTo>
                    <a:pt x="5232" y="1000"/>
                  </a:lnTo>
                  <a:lnTo>
                    <a:pt x="6271" y="776"/>
                  </a:lnTo>
                  <a:lnTo>
                    <a:pt x="7312" y="612"/>
                  </a:lnTo>
                  <a:lnTo>
                    <a:pt x="8355" y="396"/>
                  </a:lnTo>
                  <a:lnTo>
                    <a:pt x="9398" y="284"/>
                  </a:lnTo>
                  <a:lnTo>
                    <a:pt x="10438" y="164"/>
                  </a:lnTo>
                  <a:lnTo>
                    <a:pt x="11478" y="52"/>
                  </a:lnTo>
                  <a:lnTo>
                    <a:pt x="12520" y="0"/>
                  </a:lnTo>
                  <a:lnTo>
                    <a:pt x="13563" y="56"/>
                  </a:lnTo>
                  <a:lnTo>
                    <a:pt x="14606" y="75"/>
                  </a:lnTo>
                  <a:lnTo>
                    <a:pt x="15646" y="99"/>
                  </a:lnTo>
                  <a:lnTo>
                    <a:pt x="16687" y="143"/>
                  </a:lnTo>
                  <a:cubicBezTo>
                    <a:pt x="16704" y="144"/>
                    <a:pt x="16718" y="159"/>
                    <a:pt x="16717" y="177"/>
                  </a:cubicBezTo>
                  <a:cubicBezTo>
                    <a:pt x="16717" y="194"/>
                    <a:pt x="16702" y="208"/>
                    <a:pt x="16684" y="207"/>
                  </a:cubicBezTo>
                  <a:lnTo>
                    <a:pt x="15645" y="163"/>
                  </a:lnTo>
                  <a:lnTo>
                    <a:pt x="14605" y="139"/>
                  </a:lnTo>
                  <a:lnTo>
                    <a:pt x="13560" y="119"/>
                  </a:lnTo>
                  <a:lnTo>
                    <a:pt x="12523" y="63"/>
                  </a:lnTo>
                  <a:lnTo>
                    <a:pt x="11485" y="115"/>
                  </a:lnTo>
                  <a:lnTo>
                    <a:pt x="10445" y="227"/>
                  </a:lnTo>
                  <a:lnTo>
                    <a:pt x="9405" y="347"/>
                  </a:lnTo>
                  <a:lnTo>
                    <a:pt x="8368" y="459"/>
                  </a:lnTo>
                  <a:lnTo>
                    <a:pt x="7322" y="675"/>
                  </a:lnTo>
                  <a:lnTo>
                    <a:pt x="6284" y="839"/>
                  </a:lnTo>
                  <a:lnTo>
                    <a:pt x="5243" y="1063"/>
                  </a:lnTo>
                  <a:lnTo>
                    <a:pt x="4204" y="1243"/>
                  </a:lnTo>
                  <a:lnTo>
                    <a:pt x="3163" y="1443"/>
                  </a:lnTo>
                  <a:lnTo>
                    <a:pt x="2119" y="1631"/>
                  </a:lnTo>
                  <a:lnTo>
                    <a:pt x="1076" y="1827"/>
                  </a:lnTo>
                  <a:lnTo>
                    <a:pt x="36" y="1903"/>
                  </a:lnTo>
                  <a:cubicBezTo>
                    <a:pt x="18" y="1905"/>
                    <a:pt x="3" y="1891"/>
                    <a:pt x="2" y="1874"/>
                  </a:cubicBezTo>
                  <a:cubicBezTo>
                    <a:pt x="0" y="1856"/>
                    <a:pt x="14" y="1841"/>
                    <a:pt x="31" y="1840"/>
                  </a:cubicBezTo>
                  <a:close/>
                </a:path>
              </a:pathLst>
            </a:custGeom>
            <a:solidFill>
              <a:srgbClr val="92D050"/>
            </a:solidFill>
            <a:ln w="1588"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28"/>
            <p:cNvSpPr>
              <a:spLocks noChangeArrowheads="1"/>
            </p:cNvSpPr>
            <p:nvPr/>
          </p:nvSpPr>
          <p:spPr bwMode="auto">
            <a:xfrm>
              <a:off x="1754313" y="3272134"/>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2D050"/>
                  </a:solidFill>
                  <a:effectLst/>
                  <a:latin typeface="Calibri" pitchFamily="34" charset="0"/>
                  <a:cs typeface="Arial" pitchFamily="34" charset="0"/>
                </a:rPr>
                <a:t>69</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31" name="Rectangle 29"/>
            <p:cNvSpPr>
              <a:spLocks noChangeArrowheads="1"/>
            </p:cNvSpPr>
            <p:nvPr/>
          </p:nvSpPr>
          <p:spPr bwMode="auto">
            <a:xfrm>
              <a:off x="4068763" y="2824389"/>
              <a:ext cx="334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2D050"/>
                  </a:solidFill>
                  <a:effectLst/>
                  <a:latin typeface="Calibri" pitchFamily="34" charset="0"/>
                  <a:cs typeface="Arial" pitchFamily="34" charset="0"/>
                </a:rPr>
                <a:t>81</a:t>
              </a:r>
              <a:endParaRPr kumimoji="0" lang="en-US" altLang="en-US" sz="1600" b="0" i="0" u="none" strike="noStrike" cap="none" normalizeH="0" baseline="0" dirty="0" smtClean="0">
                <a:ln>
                  <a:noFill/>
                </a:ln>
                <a:solidFill>
                  <a:schemeClr val="tx1"/>
                </a:solidFill>
                <a:effectLst/>
                <a:cs typeface="Arial" pitchFamily="34" charset="0"/>
              </a:endParaRPr>
            </a:p>
          </p:txBody>
        </p:sp>
        <p:sp>
          <p:nvSpPr>
            <p:cNvPr id="6144" name="Rectangle 30"/>
            <p:cNvSpPr>
              <a:spLocks noChangeArrowheads="1"/>
            </p:cNvSpPr>
            <p:nvPr/>
          </p:nvSpPr>
          <p:spPr bwMode="auto">
            <a:xfrm>
              <a:off x="6977005" y="3029664"/>
              <a:ext cx="1840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2D050"/>
                  </a:solidFill>
                  <a:effectLst/>
                  <a:latin typeface="Calibri" pitchFamily="34" charset="0"/>
                  <a:cs typeface="Arial" pitchFamily="34" charset="0"/>
                </a:rPr>
                <a:t>Upper middle income</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6145" name="Rectangle 31"/>
            <p:cNvSpPr>
              <a:spLocks noChangeArrowheads="1"/>
            </p:cNvSpPr>
            <p:nvPr/>
          </p:nvSpPr>
          <p:spPr bwMode="auto">
            <a:xfrm>
              <a:off x="6881598" y="2704227"/>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2D050"/>
                  </a:solidFill>
                  <a:effectLst/>
                  <a:latin typeface="Calibri" pitchFamily="34" charset="0"/>
                  <a:cs typeface="Arial" pitchFamily="34" charset="0"/>
                </a:rPr>
                <a:t>85</a:t>
              </a:r>
              <a:endParaRPr kumimoji="0" lang="en-US" altLang="en-US" sz="1600" b="0" i="0" u="none" strike="noStrike" cap="none" normalizeH="0" baseline="0" dirty="0" smtClean="0">
                <a:ln>
                  <a:noFill/>
                </a:ln>
                <a:solidFill>
                  <a:schemeClr val="tx1"/>
                </a:solidFill>
                <a:effectLst/>
                <a:cs typeface="Arial" pitchFamily="34" charset="0"/>
              </a:endParaRPr>
            </a:p>
          </p:txBody>
        </p:sp>
      </p:grpSp>
      <p:grpSp>
        <p:nvGrpSpPr>
          <p:cNvPr id="6177" name="Group 6176"/>
          <p:cNvGrpSpPr/>
          <p:nvPr/>
        </p:nvGrpSpPr>
        <p:grpSpPr>
          <a:xfrm>
            <a:off x="1093939" y="2503488"/>
            <a:ext cx="6247625" cy="3578546"/>
            <a:chOff x="1062040" y="2503488"/>
            <a:chExt cx="6065451" cy="3578546"/>
          </a:xfrm>
        </p:grpSpPr>
        <p:sp>
          <p:nvSpPr>
            <p:cNvPr id="10" name="Rectangle 8"/>
            <p:cNvSpPr>
              <a:spLocks noChangeArrowheads="1"/>
            </p:cNvSpPr>
            <p:nvPr/>
          </p:nvSpPr>
          <p:spPr bwMode="auto">
            <a:xfrm>
              <a:off x="1612900" y="2571750"/>
              <a:ext cx="7937" cy="325120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noEditPoints="1"/>
            </p:cNvSpPr>
            <p:nvPr/>
          </p:nvSpPr>
          <p:spPr bwMode="auto">
            <a:xfrm>
              <a:off x="1584325" y="2566988"/>
              <a:ext cx="31750" cy="3259138"/>
            </a:xfrm>
            <a:custGeom>
              <a:avLst/>
              <a:gdLst>
                <a:gd name="T0" fmla="*/ 0 w 20"/>
                <a:gd name="T1" fmla="*/ 2049 h 2053"/>
                <a:gd name="T2" fmla="*/ 20 w 20"/>
                <a:gd name="T3" fmla="*/ 2049 h 2053"/>
                <a:gd name="T4" fmla="*/ 20 w 20"/>
                <a:gd name="T5" fmla="*/ 2053 h 2053"/>
                <a:gd name="T6" fmla="*/ 0 w 20"/>
                <a:gd name="T7" fmla="*/ 2053 h 2053"/>
                <a:gd name="T8" fmla="*/ 0 w 20"/>
                <a:gd name="T9" fmla="*/ 2049 h 2053"/>
                <a:gd name="T10" fmla="*/ 0 w 20"/>
                <a:gd name="T11" fmla="*/ 1844 h 2053"/>
                <a:gd name="T12" fmla="*/ 20 w 20"/>
                <a:gd name="T13" fmla="*/ 1844 h 2053"/>
                <a:gd name="T14" fmla="*/ 20 w 20"/>
                <a:gd name="T15" fmla="*/ 1849 h 2053"/>
                <a:gd name="T16" fmla="*/ 0 w 20"/>
                <a:gd name="T17" fmla="*/ 1849 h 2053"/>
                <a:gd name="T18" fmla="*/ 0 w 20"/>
                <a:gd name="T19" fmla="*/ 1844 h 2053"/>
                <a:gd name="T20" fmla="*/ 0 w 20"/>
                <a:gd name="T21" fmla="*/ 1639 h 2053"/>
                <a:gd name="T22" fmla="*/ 20 w 20"/>
                <a:gd name="T23" fmla="*/ 1639 h 2053"/>
                <a:gd name="T24" fmla="*/ 20 w 20"/>
                <a:gd name="T25" fmla="*/ 1644 h 2053"/>
                <a:gd name="T26" fmla="*/ 0 w 20"/>
                <a:gd name="T27" fmla="*/ 1644 h 2053"/>
                <a:gd name="T28" fmla="*/ 0 w 20"/>
                <a:gd name="T29" fmla="*/ 1639 h 2053"/>
                <a:gd name="T30" fmla="*/ 0 w 20"/>
                <a:gd name="T31" fmla="*/ 1434 h 2053"/>
                <a:gd name="T32" fmla="*/ 20 w 20"/>
                <a:gd name="T33" fmla="*/ 1434 h 2053"/>
                <a:gd name="T34" fmla="*/ 20 w 20"/>
                <a:gd name="T35" fmla="*/ 1439 h 2053"/>
                <a:gd name="T36" fmla="*/ 0 w 20"/>
                <a:gd name="T37" fmla="*/ 1439 h 2053"/>
                <a:gd name="T38" fmla="*/ 0 w 20"/>
                <a:gd name="T39" fmla="*/ 1434 h 2053"/>
                <a:gd name="T40" fmla="*/ 0 w 20"/>
                <a:gd name="T41" fmla="*/ 1230 h 2053"/>
                <a:gd name="T42" fmla="*/ 20 w 20"/>
                <a:gd name="T43" fmla="*/ 1230 h 2053"/>
                <a:gd name="T44" fmla="*/ 20 w 20"/>
                <a:gd name="T45" fmla="*/ 1234 h 2053"/>
                <a:gd name="T46" fmla="*/ 0 w 20"/>
                <a:gd name="T47" fmla="*/ 1234 h 2053"/>
                <a:gd name="T48" fmla="*/ 0 w 20"/>
                <a:gd name="T49" fmla="*/ 1230 h 2053"/>
                <a:gd name="T50" fmla="*/ 0 w 20"/>
                <a:gd name="T51" fmla="*/ 1024 h 2053"/>
                <a:gd name="T52" fmla="*/ 20 w 20"/>
                <a:gd name="T53" fmla="*/ 1024 h 2053"/>
                <a:gd name="T54" fmla="*/ 20 w 20"/>
                <a:gd name="T55" fmla="*/ 1029 h 2053"/>
                <a:gd name="T56" fmla="*/ 0 w 20"/>
                <a:gd name="T57" fmla="*/ 1029 h 2053"/>
                <a:gd name="T58" fmla="*/ 0 w 20"/>
                <a:gd name="T59" fmla="*/ 1024 h 2053"/>
                <a:gd name="T60" fmla="*/ 0 w 20"/>
                <a:gd name="T61" fmla="*/ 819 h 2053"/>
                <a:gd name="T62" fmla="*/ 20 w 20"/>
                <a:gd name="T63" fmla="*/ 819 h 2053"/>
                <a:gd name="T64" fmla="*/ 20 w 20"/>
                <a:gd name="T65" fmla="*/ 824 h 2053"/>
                <a:gd name="T66" fmla="*/ 0 w 20"/>
                <a:gd name="T67" fmla="*/ 824 h 2053"/>
                <a:gd name="T68" fmla="*/ 0 w 20"/>
                <a:gd name="T69" fmla="*/ 819 h 2053"/>
                <a:gd name="T70" fmla="*/ 0 w 20"/>
                <a:gd name="T71" fmla="*/ 615 h 2053"/>
                <a:gd name="T72" fmla="*/ 20 w 20"/>
                <a:gd name="T73" fmla="*/ 615 h 2053"/>
                <a:gd name="T74" fmla="*/ 20 w 20"/>
                <a:gd name="T75" fmla="*/ 619 h 2053"/>
                <a:gd name="T76" fmla="*/ 0 w 20"/>
                <a:gd name="T77" fmla="*/ 619 h 2053"/>
                <a:gd name="T78" fmla="*/ 0 w 20"/>
                <a:gd name="T79" fmla="*/ 615 h 2053"/>
                <a:gd name="T80" fmla="*/ 0 w 20"/>
                <a:gd name="T81" fmla="*/ 410 h 2053"/>
                <a:gd name="T82" fmla="*/ 20 w 20"/>
                <a:gd name="T83" fmla="*/ 410 h 2053"/>
                <a:gd name="T84" fmla="*/ 20 w 20"/>
                <a:gd name="T85" fmla="*/ 415 h 2053"/>
                <a:gd name="T86" fmla="*/ 0 w 20"/>
                <a:gd name="T87" fmla="*/ 415 h 2053"/>
                <a:gd name="T88" fmla="*/ 0 w 20"/>
                <a:gd name="T89" fmla="*/ 410 h 2053"/>
                <a:gd name="T90" fmla="*/ 0 w 20"/>
                <a:gd name="T91" fmla="*/ 205 h 2053"/>
                <a:gd name="T92" fmla="*/ 20 w 20"/>
                <a:gd name="T93" fmla="*/ 205 h 2053"/>
                <a:gd name="T94" fmla="*/ 20 w 20"/>
                <a:gd name="T95" fmla="*/ 210 h 2053"/>
                <a:gd name="T96" fmla="*/ 0 w 20"/>
                <a:gd name="T97" fmla="*/ 210 h 2053"/>
                <a:gd name="T98" fmla="*/ 0 w 20"/>
                <a:gd name="T99" fmla="*/ 205 h 2053"/>
                <a:gd name="T100" fmla="*/ 0 w 20"/>
                <a:gd name="T101" fmla="*/ 0 h 2053"/>
                <a:gd name="T102" fmla="*/ 20 w 20"/>
                <a:gd name="T103" fmla="*/ 0 h 2053"/>
                <a:gd name="T104" fmla="*/ 20 w 20"/>
                <a:gd name="T105" fmla="*/ 5 h 2053"/>
                <a:gd name="T106" fmla="*/ 0 w 20"/>
                <a:gd name="T107" fmla="*/ 5 h 2053"/>
                <a:gd name="T108" fmla="*/ 0 w 20"/>
                <a:gd name="T10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053">
                  <a:moveTo>
                    <a:pt x="0" y="2049"/>
                  </a:moveTo>
                  <a:lnTo>
                    <a:pt x="20" y="2049"/>
                  </a:lnTo>
                  <a:lnTo>
                    <a:pt x="20" y="2053"/>
                  </a:lnTo>
                  <a:lnTo>
                    <a:pt x="0" y="2053"/>
                  </a:lnTo>
                  <a:lnTo>
                    <a:pt x="0" y="2049"/>
                  </a:lnTo>
                  <a:close/>
                  <a:moveTo>
                    <a:pt x="0" y="1844"/>
                  </a:moveTo>
                  <a:lnTo>
                    <a:pt x="20" y="1844"/>
                  </a:lnTo>
                  <a:lnTo>
                    <a:pt x="20" y="1849"/>
                  </a:lnTo>
                  <a:lnTo>
                    <a:pt x="0" y="1849"/>
                  </a:lnTo>
                  <a:lnTo>
                    <a:pt x="0" y="1844"/>
                  </a:lnTo>
                  <a:close/>
                  <a:moveTo>
                    <a:pt x="0" y="1639"/>
                  </a:moveTo>
                  <a:lnTo>
                    <a:pt x="20" y="1639"/>
                  </a:lnTo>
                  <a:lnTo>
                    <a:pt x="20" y="1644"/>
                  </a:lnTo>
                  <a:lnTo>
                    <a:pt x="0" y="1644"/>
                  </a:lnTo>
                  <a:lnTo>
                    <a:pt x="0" y="1639"/>
                  </a:lnTo>
                  <a:close/>
                  <a:moveTo>
                    <a:pt x="0" y="1434"/>
                  </a:moveTo>
                  <a:lnTo>
                    <a:pt x="20" y="1434"/>
                  </a:lnTo>
                  <a:lnTo>
                    <a:pt x="20" y="1439"/>
                  </a:lnTo>
                  <a:lnTo>
                    <a:pt x="0" y="1439"/>
                  </a:lnTo>
                  <a:lnTo>
                    <a:pt x="0" y="1434"/>
                  </a:lnTo>
                  <a:close/>
                  <a:moveTo>
                    <a:pt x="0" y="1230"/>
                  </a:moveTo>
                  <a:lnTo>
                    <a:pt x="20" y="1230"/>
                  </a:lnTo>
                  <a:lnTo>
                    <a:pt x="20" y="1234"/>
                  </a:lnTo>
                  <a:lnTo>
                    <a:pt x="0" y="1234"/>
                  </a:lnTo>
                  <a:lnTo>
                    <a:pt x="0" y="1230"/>
                  </a:lnTo>
                  <a:close/>
                  <a:moveTo>
                    <a:pt x="0" y="1024"/>
                  </a:moveTo>
                  <a:lnTo>
                    <a:pt x="20" y="1024"/>
                  </a:lnTo>
                  <a:lnTo>
                    <a:pt x="20" y="1029"/>
                  </a:lnTo>
                  <a:lnTo>
                    <a:pt x="0" y="1029"/>
                  </a:lnTo>
                  <a:lnTo>
                    <a:pt x="0" y="1024"/>
                  </a:lnTo>
                  <a:close/>
                  <a:moveTo>
                    <a:pt x="0" y="819"/>
                  </a:moveTo>
                  <a:lnTo>
                    <a:pt x="20" y="819"/>
                  </a:lnTo>
                  <a:lnTo>
                    <a:pt x="20" y="824"/>
                  </a:lnTo>
                  <a:lnTo>
                    <a:pt x="0" y="824"/>
                  </a:lnTo>
                  <a:lnTo>
                    <a:pt x="0" y="819"/>
                  </a:lnTo>
                  <a:close/>
                  <a:moveTo>
                    <a:pt x="0" y="615"/>
                  </a:moveTo>
                  <a:lnTo>
                    <a:pt x="20" y="615"/>
                  </a:lnTo>
                  <a:lnTo>
                    <a:pt x="20" y="619"/>
                  </a:lnTo>
                  <a:lnTo>
                    <a:pt x="0" y="619"/>
                  </a:lnTo>
                  <a:lnTo>
                    <a:pt x="0" y="615"/>
                  </a:lnTo>
                  <a:close/>
                  <a:moveTo>
                    <a:pt x="0" y="410"/>
                  </a:moveTo>
                  <a:lnTo>
                    <a:pt x="20" y="410"/>
                  </a:lnTo>
                  <a:lnTo>
                    <a:pt x="20" y="415"/>
                  </a:lnTo>
                  <a:lnTo>
                    <a:pt x="0" y="415"/>
                  </a:lnTo>
                  <a:lnTo>
                    <a:pt x="0" y="410"/>
                  </a:lnTo>
                  <a:close/>
                  <a:moveTo>
                    <a:pt x="0" y="205"/>
                  </a:moveTo>
                  <a:lnTo>
                    <a:pt x="20" y="205"/>
                  </a:lnTo>
                  <a:lnTo>
                    <a:pt x="20" y="210"/>
                  </a:lnTo>
                  <a:lnTo>
                    <a:pt x="0" y="210"/>
                  </a:lnTo>
                  <a:lnTo>
                    <a:pt x="0" y="205"/>
                  </a:lnTo>
                  <a:close/>
                  <a:moveTo>
                    <a:pt x="0" y="0"/>
                  </a:moveTo>
                  <a:lnTo>
                    <a:pt x="20" y="0"/>
                  </a:lnTo>
                  <a:lnTo>
                    <a:pt x="20" y="5"/>
                  </a:lnTo>
                  <a:lnTo>
                    <a:pt x="0" y="5"/>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p:nvSpPr>
          <p:spPr bwMode="auto">
            <a:xfrm>
              <a:off x="1616075" y="5819775"/>
              <a:ext cx="5489575" cy="635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noEditPoints="1"/>
            </p:cNvSpPr>
            <p:nvPr/>
          </p:nvSpPr>
          <p:spPr bwMode="auto">
            <a:xfrm>
              <a:off x="1612900" y="5822950"/>
              <a:ext cx="5495925" cy="33338"/>
            </a:xfrm>
            <a:custGeom>
              <a:avLst/>
              <a:gdLst>
                <a:gd name="T0" fmla="*/ 5 w 3462"/>
                <a:gd name="T1" fmla="*/ 21 h 21"/>
                <a:gd name="T2" fmla="*/ 0 w 3462"/>
                <a:gd name="T3" fmla="*/ 0 h 21"/>
                <a:gd name="T4" fmla="*/ 208 w 3462"/>
                <a:gd name="T5" fmla="*/ 0 h 21"/>
                <a:gd name="T6" fmla="*/ 203 w 3462"/>
                <a:gd name="T7" fmla="*/ 21 h 21"/>
                <a:gd name="T8" fmla="*/ 208 w 3462"/>
                <a:gd name="T9" fmla="*/ 0 h 21"/>
                <a:gd name="T10" fmla="*/ 411 w 3462"/>
                <a:gd name="T11" fmla="*/ 21 h 21"/>
                <a:gd name="T12" fmla="*/ 407 w 3462"/>
                <a:gd name="T13" fmla="*/ 0 h 21"/>
                <a:gd name="T14" fmla="*/ 615 w 3462"/>
                <a:gd name="T15" fmla="*/ 0 h 21"/>
                <a:gd name="T16" fmla="*/ 611 w 3462"/>
                <a:gd name="T17" fmla="*/ 21 h 21"/>
                <a:gd name="T18" fmla="*/ 615 w 3462"/>
                <a:gd name="T19" fmla="*/ 0 h 21"/>
                <a:gd name="T20" fmla="*/ 818 w 3462"/>
                <a:gd name="T21" fmla="*/ 21 h 21"/>
                <a:gd name="T22" fmla="*/ 814 w 3462"/>
                <a:gd name="T23" fmla="*/ 0 h 21"/>
                <a:gd name="T24" fmla="*/ 1022 w 3462"/>
                <a:gd name="T25" fmla="*/ 0 h 21"/>
                <a:gd name="T26" fmla="*/ 1017 w 3462"/>
                <a:gd name="T27" fmla="*/ 21 h 21"/>
                <a:gd name="T28" fmla="*/ 1022 w 3462"/>
                <a:gd name="T29" fmla="*/ 0 h 21"/>
                <a:gd name="T30" fmla="*/ 1225 w 3462"/>
                <a:gd name="T31" fmla="*/ 21 h 21"/>
                <a:gd name="T32" fmla="*/ 1220 w 3462"/>
                <a:gd name="T33" fmla="*/ 0 h 21"/>
                <a:gd name="T34" fmla="*/ 1428 w 3462"/>
                <a:gd name="T35" fmla="*/ 0 h 21"/>
                <a:gd name="T36" fmla="*/ 1423 w 3462"/>
                <a:gd name="T37" fmla="*/ 21 h 21"/>
                <a:gd name="T38" fmla="*/ 1428 w 3462"/>
                <a:gd name="T39" fmla="*/ 0 h 21"/>
                <a:gd name="T40" fmla="*/ 1631 w 3462"/>
                <a:gd name="T41" fmla="*/ 21 h 21"/>
                <a:gd name="T42" fmla="*/ 1627 w 3462"/>
                <a:gd name="T43" fmla="*/ 0 h 21"/>
                <a:gd name="T44" fmla="*/ 1835 w 3462"/>
                <a:gd name="T45" fmla="*/ 0 h 21"/>
                <a:gd name="T46" fmla="*/ 1831 w 3462"/>
                <a:gd name="T47" fmla="*/ 21 h 21"/>
                <a:gd name="T48" fmla="*/ 1835 w 3462"/>
                <a:gd name="T49" fmla="*/ 0 h 21"/>
                <a:gd name="T50" fmla="*/ 2039 w 3462"/>
                <a:gd name="T51" fmla="*/ 21 h 21"/>
                <a:gd name="T52" fmla="*/ 2034 w 3462"/>
                <a:gd name="T53" fmla="*/ 0 h 21"/>
                <a:gd name="T54" fmla="*/ 2242 w 3462"/>
                <a:gd name="T55" fmla="*/ 0 h 21"/>
                <a:gd name="T56" fmla="*/ 2237 w 3462"/>
                <a:gd name="T57" fmla="*/ 21 h 21"/>
                <a:gd name="T58" fmla="*/ 2242 w 3462"/>
                <a:gd name="T59" fmla="*/ 0 h 21"/>
                <a:gd name="T60" fmla="*/ 2445 w 3462"/>
                <a:gd name="T61" fmla="*/ 21 h 21"/>
                <a:gd name="T62" fmla="*/ 2440 w 3462"/>
                <a:gd name="T63" fmla="*/ 0 h 21"/>
                <a:gd name="T64" fmla="*/ 2648 w 3462"/>
                <a:gd name="T65" fmla="*/ 0 h 21"/>
                <a:gd name="T66" fmla="*/ 2644 w 3462"/>
                <a:gd name="T67" fmla="*/ 21 h 21"/>
                <a:gd name="T68" fmla="*/ 2648 w 3462"/>
                <a:gd name="T69" fmla="*/ 0 h 21"/>
                <a:gd name="T70" fmla="*/ 2852 w 3462"/>
                <a:gd name="T71" fmla="*/ 21 h 21"/>
                <a:gd name="T72" fmla="*/ 2848 w 3462"/>
                <a:gd name="T73" fmla="*/ 0 h 21"/>
                <a:gd name="T74" fmla="*/ 3055 w 3462"/>
                <a:gd name="T75" fmla="*/ 0 h 21"/>
                <a:gd name="T76" fmla="*/ 3051 w 3462"/>
                <a:gd name="T77" fmla="*/ 21 h 21"/>
                <a:gd name="T78" fmla="*/ 3055 w 3462"/>
                <a:gd name="T79" fmla="*/ 0 h 21"/>
                <a:gd name="T80" fmla="*/ 3259 w 3462"/>
                <a:gd name="T81" fmla="*/ 21 h 21"/>
                <a:gd name="T82" fmla="*/ 3254 w 3462"/>
                <a:gd name="T83" fmla="*/ 0 h 21"/>
                <a:gd name="T84" fmla="*/ 3462 w 3462"/>
                <a:gd name="T85" fmla="*/ 0 h 21"/>
                <a:gd name="T86" fmla="*/ 3457 w 3462"/>
                <a:gd name="T87" fmla="*/ 21 h 21"/>
                <a:gd name="T88" fmla="*/ 3462 w 3462"/>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2" h="21">
                  <a:moveTo>
                    <a:pt x="5" y="0"/>
                  </a:moveTo>
                  <a:lnTo>
                    <a:pt x="5" y="21"/>
                  </a:lnTo>
                  <a:lnTo>
                    <a:pt x="0" y="21"/>
                  </a:lnTo>
                  <a:lnTo>
                    <a:pt x="0" y="0"/>
                  </a:lnTo>
                  <a:lnTo>
                    <a:pt x="5" y="0"/>
                  </a:lnTo>
                  <a:close/>
                  <a:moveTo>
                    <a:pt x="208" y="0"/>
                  </a:moveTo>
                  <a:lnTo>
                    <a:pt x="208" y="21"/>
                  </a:lnTo>
                  <a:lnTo>
                    <a:pt x="203" y="21"/>
                  </a:lnTo>
                  <a:lnTo>
                    <a:pt x="203" y="0"/>
                  </a:lnTo>
                  <a:lnTo>
                    <a:pt x="208" y="0"/>
                  </a:lnTo>
                  <a:close/>
                  <a:moveTo>
                    <a:pt x="411" y="0"/>
                  </a:moveTo>
                  <a:lnTo>
                    <a:pt x="411" y="21"/>
                  </a:lnTo>
                  <a:lnTo>
                    <a:pt x="407" y="21"/>
                  </a:lnTo>
                  <a:lnTo>
                    <a:pt x="407" y="0"/>
                  </a:lnTo>
                  <a:lnTo>
                    <a:pt x="411" y="0"/>
                  </a:lnTo>
                  <a:close/>
                  <a:moveTo>
                    <a:pt x="615" y="0"/>
                  </a:moveTo>
                  <a:lnTo>
                    <a:pt x="615" y="21"/>
                  </a:lnTo>
                  <a:lnTo>
                    <a:pt x="611" y="21"/>
                  </a:lnTo>
                  <a:lnTo>
                    <a:pt x="611" y="0"/>
                  </a:lnTo>
                  <a:lnTo>
                    <a:pt x="615" y="0"/>
                  </a:lnTo>
                  <a:close/>
                  <a:moveTo>
                    <a:pt x="818" y="0"/>
                  </a:moveTo>
                  <a:lnTo>
                    <a:pt x="818" y="21"/>
                  </a:lnTo>
                  <a:lnTo>
                    <a:pt x="814" y="21"/>
                  </a:lnTo>
                  <a:lnTo>
                    <a:pt x="814" y="0"/>
                  </a:lnTo>
                  <a:lnTo>
                    <a:pt x="818" y="0"/>
                  </a:lnTo>
                  <a:close/>
                  <a:moveTo>
                    <a:pt x="1022" y="0"/>
                  </a:moveTo>
                  <a:lnTo>
                    <a:pt x="1022" y="21"/>
                  </a:lnTo>
                  <a:lnTo>
                    <a:pt x="1017" y="21"/>
                  </a:lnTo>
                  <a:lnTo>
                    <a:pt x="1017" y="0"/>
                  </a:lnTo>
                  <a:lnTo>
                    <a:pt x="1022" y="0"/>
                  </a:lnTo>
                  <a:close/>
                  <a:moveTo>
                    <a:pt x="1225" y="0"/>
                  </a:moveTo>
                  <a:lnTo>
                    <a:pt x="1225" y="21"/>
                  </a:lnTo>
                  <a:lnTo>
                    <a:pt x="1220" y="21"/>
                  </a:lnTo>
                  <a:lnTo>
                    <a:pt x="1220" y="0"/>
                  </a:lnTo>
                  <a:lnTo>
                    <a:pt x="1225" y="0"/>
                  </a:lnTo>
                  <a:close/>
                  <a:moveTo>
                    <a:pt x="1428" y="0"/>
                  </a:moveTo>
                  <a:lnTo>
                    <a:pt x="1428" y="21"/>
                  </a:lnTo>
                  <a:lnTo>
                    <a:pt x="1423" y="21"/>
                  </a:lnTo>
                  <a:lnTo>
                    <a:pt x="1423" y="0"/>
                  </a:lnTo>
                  <a:lnTo>
                    <a:pt x="1428" y="0"/>
                  </a:lnTo>
                  <a:close/>
                  <a:moveTo>
                    <a:pt x="1631" y="0"/>
                  </a:moveTo>
                  <a:lnTo>
                    <a:pt x="1631" y="21"/>
                  </a:lnTo>
                  <a:lnTo>
                    <a:pt x="1627" y="21"/>
                  </a:lnTo>
                  <a:lnTo>
                    <a:pt x="1627" y="0"/>
                  </a:lnTo>
                  <a:lnTo>
                    <a:pt x="1631" y="0"/>
                  </a:lnTo>
                  <a:close/>
                  <a:moveTo>
                    <a:pt x="1835" y="0"/>
                  </a:moveTo>
                  <a:lnTo>
                    <a:pt x="1835" y="21"/>
                  </a:lnTo>
                  <a:lnTo>
                    <a:pt x="1831" y="21"/>
                  </a:lnTo>
                  <a:lnTo>
                    <a:pt x="1831" y="0"/>
                  </a:lnTo>
                  <a:lnTo>
                    <a:pt x="1835" y="0"/>
                  </a:lnTo>
                  <a:close/>
                  <a:moveTo>
                    <a:pt x="2039" y="0"/>
                  </a:moveTo>
                  <a:lnTo>
                    <a:pt x="2039" y="21"/>
                  </a:lnTo>
                  <a:lnTo>
                    <a:pt x="2034" y="21"/>
                  </a:lnTo>
                  <a:lnTo>
                    <a:pt x="2034" y="0"/>
                  </a:lnTo>
                  <a:lnTo>
                    <a:pt x="2039" y="0"/>
                  </a:lnTo>
                  <a:close/>
                  <a:moveTo>
                    <a:pt x="2242" y="0"/>
                  </a:moveTo>
                  <a:lnTo>
                    <a:pt x="2242" y="21"/>
                  </a:lnTo>
                  <a:lnTo>
                    <a:pt x="2237" y="21"/>
                  </a:lnTo>
                  <a:lnTo>
                    <a:pt x="2237" y="0"/>
                  </a:lnTo>
                  <a:lnTo>
                    <a:pt x="2242" y="0"/>
                  </a:lnTo>
                  <a:close/>
                  <a:moveTo>
                    <a:pt x="2445" y="0"/>
                  </a:moveTo>
                  <a:lnTo>
                    <a:pt x="2445" y="21"/>
                  </a:lnTo>
                  <a:lnTo>
                    <a:pt x="2440" y="21"/>
                  </a:lnTo>
                  <a:lnTo>
                    <a:pt x="2440" y="0"/>
                  </a:lnTo>
                  <a:lnTo>
                    <a:pt x="2445" y="0"/>
                  </a:lnTo>
                  <a:close/>
                  <a:moveTo>
                    <a:pt x="2648" y="0"/>
                  </a:moveTo>
                  <a:lnTo>
                    <a:pt x="2648" y="21"/>
                  </a:lnTo>
                  <a:lnTo>
                    <a:pt x="2644" y="21"/>
                  </a:lnTo>
                  <a:lnTo>
                    <a:pt x="2644" y="0"/>
                  </a:lnTo>
                  <a:lnTo>
                    <a:pt x="2648" y="0"/>
                  </a:lnTo>
                  <a:close/>
                  <a:moveTo>
                    <a:pt x="2852" y="0"/>
                  </a:moveTo>
                  <a:lnTo>
                    <a:pt x="2852" y="21"/>
                  </a:lnTo>
                  <a:lnTo>
                    <a:pt x="2848" y="21"/>
                  </a:lnTo>
                  <a:lnTo>
                    <a:pt x="2848" y="0"/>
                  </a:lnTo>
                  <a:lnTo>
                    <a:pt x="2852" y="0"/>
                  </a:lnTo>
                  <a:close/>
                  <a:moveTo>
                    <a:pt x="3055" y="0"/>
                  </a:moveTo>
                  <a:lnTo>
                    <a:pt x="3055" y="21"/>
                  </a:lnTo>
                  <a:lnTo>
                    <a:pt x="3051" y="21"/>
                  </a:lnTo>
                  <a:lnTo>
                    <a:pt x="3051" y="0"/>
                  </a:lnTo>
                  <a:lnTo>
                    <a:pt x="3055" y="0"/>
                  </a:lnTo>
                  <a:close/>
                  <a:moveTo>
                    <a:pt x="3259" y="0"/>
                  </a:moveTo>
                  <a:lnTo>
                    <a:pt x="3259" y="21"/>
                  </a:lnTo>
                  <a:lnTo>
                    <a:pt x="3254" y="21"/>
                  </a:lnTo>
                  <a:lnTo>
                    <a:pt x="3254" y="0"/>
                  </a:lnTo>
                  <a:lnTo>
                    <a:pt x="3259" y="0"/>
                  </a:lnTo>
                  <a:close/>
                  <a:moveTo>
                    <a:pt x="3462" y="0"/>
                  </a:moveTo>
                  <a:lnTo>
                    <a:pt x="3462" y="21"/>
                  </a:lnTo>
                  <a:lnTo>
                    <a:pt x="3457" y="21"/>
                  </a:lnTo>
                  <a:lnTo>
                    <a:pt x="3457" y="0"/>
                  </a:lnTo>
                  <a:lnTo>
                    <a:pt x="3462"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6147" name="Rectangle 32"/>
            <p:cNvSpPr>
              <a:spLocks noChangeArrowheads="1"/>
            </p:cNvSpPr>
            <p:nvPr/>
          </p:nvSpPr>
          <p:spPr bwMode="auto">
            <a:xfrm>
              <a:off x="1468438" y="5754688"/>
              <a:ext cx="504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Rectangle 33"/>
            <p:cNvSpPr>
              <a:spLocks noChangeArrowheads="1"/>
            </p:cNvSpPr>
            <p:nvPr/>
          </p:nvSpPr>
          <p:spPr bwMode="auto">
            <a:xfrm>
              <a:off x="1416050" y="5429250"/>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34"/>
            <p:cNvSpPr>
              <a:spLocks noChangeArrowheads="1"/>
            </p:cNvSpPr>
            <p:nvPr/>
          </p:nvSpPr>
          <p:spPr bwMode="auto">
            <a:xfrm>
              <a:off x="1416050" y="5105400"/>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35"/>
            <p:cNvSpPr>
              <a:spLocks noChangeArrowheads="1"/>
            </p:cNvSpPr>
            <p:nvPr/>
          </p:nvSpPr>
          <p:spPr bwMode="auto">
            <a:xfrm>
              <a:off x="1416050" y="4779963"/>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36"/>
            <p:cNvSpPr>
              <a:spLocks noChangeArrowheads="1"/>
            </p:cNvSpPr>
            <p:nvPr/>
          </p:nvSpPr>
          <p:spPr bwMode="auto">
            <a:xfrm>
              <a:off x="1416050" y="4454525"/>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2" name="Rectangle 37"/>
            <p:cNvSpPr>
              <a:spLocks noChangeArrowheads="1"/>
            </p:cNvSpPr>
            <p:nvPr/>
          </p:nvSpPr>
          <p:spPr bwMode="auto">
            <a:xfrm>
              <a:off x="1416050" y="4129088"/>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3" name="Rectangle 38"/>
            <p:cNvSpPr>
              <a:spLocks noChangeArrowheads="1"/>
            </p:cNvSpPr>
            <p:nvPr/>
          </p:nvSpPr>
          <p:spPr bwMode="auto">
            <a:xfrm>
              <a:off x="1416050" y="3803650"/>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39"/>
            <p:cNvSpPr>
              <a:spLocks noChangeArrowheads="1"/>
            </p:cNvSpPr>
            <p:nvPr/>
          </p:nvSpPr>
          <p:spPr bwMode="auto">
            <a:xfrm>
              <a:off x="1416050" y="3478213"/>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70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5" name="Rectangle 40"/>
            <p:cNvSpPr>
              <a:spLocks noChangeArrowheads="1"/>
            </p:cNvSpPr>
            <p:nvPr/>
          </p:nvSpPr>
          <p:spPr bwMode="auto">
            <a:xfrm>
              <a:off x="1416050" y="3152775"/>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Rectangle 41"/>
            <p:cNvSpPr>
              <a:spLocks noChangeArrowheads="1"/>
            </p:cNvSpPr>
            <p:nvPr/>
          </p:nvSpPr>
          <p:spPr bwMode="auto">
            <a:xfrm>
              <a:off x="1416050" y="2827338"/>
              <a:ext cx="1009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90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Rectangle 42"/>
            <p:cNvSpPr>
              <a:spLocks noChangeArrowheads="1"/>
            </p:cNvSpPr>
            <p:nvPr/>
          </p:nvSpPr>
          <p:spPr bwMode="auto">
            <a:xfrm>
              <a:off x="1363663" y="2503488"/>
              <a:ext cx="15144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cs typeface="Arial" pitchFamily="34" charset="0"/>
                </a:rPr>
                <a:t>100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 name="Rectangle 43"/>
            <p:cNvSpPr>
              <a:spLocks noChangeArrowheads="1"/>
            </p:cNvSpPr>
            <p:nvPr/>
          </p:nvSpPr>
          <p:spPr bwMode="auto">
            <a:xfrm>
              <a:off x="1635442" y="5889625"/>
              <a:ext cx="2524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1992</a:t>
              </a:r>
              <a:endParaRPr kumimoji="0" lang="en-US" altLang="en-US" sz="1000" b="0" i="0" u="none" strike="noStrike" cap="none" normalizeH="0" baseline="0" dirty="0" smtClean="0">
                <a:ln>
                  <a:noFill/>
                </a:ln>
                <a:solidFill>
                  <a:schemeClr val="tx1"/>
                </a:solidFill>
                <a:effectLst/>
                <a:cs typeface="Arial" pitchFamily="34" charset="0"/>
              </a:endParaRPr>
            </a:p>
          </p:txBody>
        </p:sp>
        <p:sp>
          <p:nvSpPr>
            <p:cNvPr id="6160" name="Rectangle 45"/>
            <p:cNvSpPr>
              <a:spLocks noChangeArrowheads="1"/>
            </p:cNvSpPr>
            <p:nvPr/>
          </p:nvSpPr>
          <p:spPr bwMode="auto">
            <a:xfrm>
              <a:off x="2283732" y="5889625"/>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1994</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62" name="Rectangle 47"/>
            <p:cNvSpPr>
              <a:spLocks noChangeArrowheads="1"/>
            </p:cNvSpPr>
            <p:nvPr/>
          </p:nvSpPr>
          <p:spPr bwMode="auto">
            <a:xfrm>
              <a:off x="2896855" y="5887036"/>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1996</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64" name="Rectangle 49"/>
            <p:cNvSpPr>
              <a:spLocks noChangeArrowheads="1"/>
            </p:cNvSpPr>
            <p:nvPr/>
          </p:nvSpPr>
          <p:spPr bwMode="auto">
            <a:xfrm>
              <a:off x="3535100" y="5888330"/>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1998</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66" name="Rectangle 51"/>
            <p:cNvSpPr>
              <a:spLocks noChangeArrowheads="1"/>
            </p:cNvSpPr>
            <p:nvPr/>
          </p:nvSpPr>
          <p:spPr bwMode="auto">
            <a:xfrm>
              <a:off x="4049067" y="5890079"/>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2000</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68" name="Rectangle 53"/>
            <p:cNvSpPr>
              <a:spLocks noChangeArrowheads="1"/>
            </p:cNvSpPr>
            <p:nvPr/>
          </p:nvSpPr>
          <p:spPr bwMode="auto">
            <a:xfrm>
              <a:off x="4757928" y="5912757"/>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2002</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70" name="Rectangle 55"/>
            <p:cNvSpPr>
              <a:spLocks noChangeArrowheads="1"/>
            </p:cNvSpPr>
            <p:nvPr/>
          </p:nvSpPr>
          <p:spPr bwMode="auto">
            <a:xfrm>
              <a:off x="5510455" y="5890079"/>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2004</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72" name="Rectangle 57"/>
            <p:cNvSpPr>
              <a:spLocks noChangeArrowheads="1"/>
            </p:cNvSpPr>
            <p:nvPr/>
          </p:nvSpPr>
          <p:spPr bwMode="auto">
            <a:xfrm>
              <a:off x="6192838" y="5889625"/>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2006</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74" name="Rectangle 59"/>
            <p:cNvSpPr>
              <a:spLocks noChangeArrowheads="1"/>
            </p:cNvSpPr>
            <p:nvPr/>
          </p:nvSpPr>
          <p:spPr bwMode="auto">
            <a:xfrm>
              <a:off x="6838950" y="5889625"/>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2008</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6175" name="Rectangle 60"/>
            <p:cNvSpPr>
              <a:spLocks noChangeArrowheads="1"/>
            </p:cNvSpPr>
            <p:nvPr/>
          </p:nvSpPr>
          <p:spPr bwMode="auto">
            <a:xfrm>
              <a:off x="1062040" y="2761288"/>
              <a:ext cx="209162" cy="276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Lower secondary attainment rate (%)</a:t>
              </a:r>
              <a:endParaRPr kumimoji="0" lang="en-US" altLang="en-US" sz="1400" b="1" i="0" u="none" strike="noStrike" cap="none" normalizeH="0" baseline="0" dirty="0" smtClean="0">
                <a:ln>
                  <a:noFill/>
                </a:ln>
                <a:solidFill>
                  <a:schemeClr val="tx1"/>
                </a:solidFill>
                <a:effectLst/>
                <a:cs typeface="Arial" pitchFamily="34" charset="0"/>
              </a:endParaRPr>
            </a:p>
          </p:txBody>
        </p:sp>
        <p:sp>
          <p:nvSpPr>
            <p:cNvPr id="6176" name="Line 61"/>
            <p:cNvSpPr>
              <a:spLocks noChangeShapeType="1"/>
            </p:cNvSpPr>
            <p:nvPr/>
          </p:nvSpPr>
          <p:spPr bwMode="auto">
            <a:xfrm flipH="1" flipV="1">
              <a:off x="4167938" y="2536939"/>
              <a:ext cx="25400" cy="3257550"/>
            </a:xfrm>
            <a:prstGeom prst="line">
              <a:avLst/>
            </a:prstGeom>
            <a:noFill/>
            <a:ln w="31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a:xfrm>
            <a:off x="1083422" y="6323511"/>
            <a:ext cx="7932029" cy="215444"/>
          </a:xfrm>
          <a:prstGeom prst="rect">
            <a:avLst/>
          </a:prstGeom>
        </p:spPr>
        <p:txBody>
          <a:bodyPr wrap="square">
            <a:spAutoFit/>
          </a:bodyPr>
          <a:lstStyle/>
          <a:p>
            <a:r>
              <a:rPr lang="en-GB" sz="800" dirty="0">
                <a:latin typeface="Calibri" panose="020F0502020204030204" pitchFamily="34" charset="0"/>
              </a:rPr>
              <a:t>Source: EFA Global Monitoring Report team calculations (2015) based on Demographic and Health Surveys, Multiple Indicator Cluster Surveys and other national household surveys.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77"/>
                                        </p:tgtEl>
                                        <p:attrNameLst>
                                          <p:attrName>style.visibility</p:attrName>
                                        </p:attrNameLst>
                                      </p:cBhvr>
                                      <p:to>
                                        <p:strVal val="visible"/>
                                      </p:to>
                                    </p:set>
                                    <p:anim calcmode="lin" valueType="num">
                                      <p:cBhvr additive="base">
                                        <p:cTn id="11" dur="500" fill="hold"/>
                                        <p:tgtEl>
                                          <p:spTgt spid="6177"/>
                                        </p:tgtEl>
                                        <p:attrNameLst>
                                          <p:attrName>ppt_x</p:attrName>
                                        </p:attrNameLst>
                                      </p:cBhvr>
                                      <p:tavLst>
                                        <p:tav tm="0">
                                          <p:val>
                                            <p:strVal val="#ppt_x"/>
                                          </p:val>
                                        </p:tav>
                                        <p:tav tm="100000">
                                          <p:val>
                                            <p:strVal val="#ppt_x"/>
                                          </p:val>
                                        </p:tav>
                                      </p:tavLst>
                                    </p:anim>
                                    <p:anim calcmode="lin" valueType="num">
                                      <p:cBhvr additive="base">
                                        <p:cTn id="12" dur="500" fill="hold"/>
                                        <p:tgtEl>
                                          <p:spTgt spid="617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78"/>
                                        </p:tgtEl>
                                        <p:attrNameLst>
                                          <p:attrName>style.visibility</p:attrName>
                                        </p:attrNameLst>
                                      </p:cBhvr>
                                      <p:to>
                                        <p:strVal val="visible"/>
                                      </p:to>
                                    </p:set>
                                    <p:anim calcmode="lin" valueType="num">
                                      <p:cBhvr additive="base">
                                        <p:cTn id="19" dur="500" fill="hold"/>
                                        <p:tgtEl>
                                          <p:spTgt spid="6178"/>
                                        </p:tgtEl>
                                        <p:attrNameLst>
                                          <p:attrName>ppt_x</p:attrName>
                                        </p:attrNameLst>
                                      </p:cBhvr>
                                      <p:tavLst>
                                        <p:tav tm="0">
                                          <p:val>
                                            <p:strVal val="#ppt_x"/>
                                          </p:val>
                                        </p:tav>
                                        <p:tav tm="100000">
                                          <p:val>
                                            <p:strVal val="#ppt_x"/>
                                          </p:val>
                                        </p:tav>
                                      </p:tavLst>
                                    </p:anim>
                                    <p:anim calcmode="lin" valueType="num">
                                      <p:cBhvr additive="base">
                                        <p:cTn id="20" dur="500" fill="hold"/>
                                        <p:tgtEl>
                                          <p:spTgt spid="61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79"/>
                                        </p:tgtEl>
                                        <p:attrNameLst>
                                          <p:attrName>style.visibility</p:attrName>
                                        </p:attrNameLst>
                                      </p:cBhvr>
                                      <p:to>
                                        <p:strVal val="visible"/>
                                      </p:to>
                                    </p:set>
                                    <p:anim calcmode="lin" valueType="num">
                                      <p:cBhvr additive="base">
                                        <p:cTn id="25" dur="500" fill="hold"/>
                                        <p:tgtEl>
                                          <p:spTgt spid="6179"/>
                                        </p:tgtEl>
                                        <p:attrNameLst>
                                          <p:attrName>ppt_x</p:attrName>
                                        </p:attrNameLst>
                                      </p:cBhvr>
                                      <p:tavLst>
                                        <p:tav tm="0">
                                          <p:val>
                                            <p:strVal val="#ppt_x"/>
                                          </p:val>
                                        </p:tav>
                                        <p:tav tm="100000">
                                          <p:val>
                                            <p:strVal val="#ppt_x"/>
                                          </p:val>
                                        </p:tav>
                                      </p:tavLst>
                                    </p:anim>
                                    <p:anim calcmode="lin" valueType="num">
                                      <p:cBhvr additive="base">
                                        <p:cTn id="26" dur="500" fill="hold"/>
                                        <p:tgtEl>
                                          <p:spTgt spid="6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144" y="542926"/>
            <a:ext cx="9114494" cy="6029325"/>
          </a:xfrm>
        </p:spPr>
        <p:txBody>
          <a:bodyPr/>
          <a:lstStyle/>
          <a:p>
            <a:endParaRPr lang="en-US" sz="2200" dirty="0" smtClean="0"/>
          </a:p>
        </p:txBody>
      </p:sp>
      <p:sp>
        <p:nvSpPr>
          <p:cNvPr id="3" name="TextBox 2"/>
          <p:cNvSpPr txBox="1"/>
          <p:nvPr/>
        </p:nvSpPr>
        <p:spPr>
          <a:xfrm>
            <a:off x="481882" y="-21265"/>
            <a:ext cx="7851824" cy="800219"/>
          </a:xfrm>
          <a:prstGeom prst="rect">
            <a:avLst/>
          </a:prstGeom>
          <a:noFill/>
        </p:spPr>
        <p:txBody>
          <a:bodyPr wrap="square" rtlCol="0">
            <a:spAutoFit/>
          </a:bodyPr>
          <a:lstStyle/>
          <a:p>
            <a:r>
              <a:rPr lang="en-US" sz="2800" b="1" kern="0" dirty="0">
                <a:solidFill>
                  <a:schemeClr val="bg1"/>
                </a:solidFill>
                <a:latin typeface="Calibri" panose="020F0502020204030204" pitchFamily="34" charset="0"/>
              </a:rPr>
              <a:t>EFA Goal 3: </a:t>
            </a:r>
            <a:r>
              <a:rPr lang="en-US" sz="2800" b="1" kern="0" dirty="0" smtClean="0">
                <a:solidFill>
                  <a:schemeClr val="bg1"/>
                </a:solidFill>
                <a:latin typeface="Calibri" panose="020F0502020204030204" pitchFamily="34" charset="0"/>
              </a:rPr>
              <a:t>Policy successes since 2000</a:t>
            </a:r>
            <a:endParaRPr lang="en-US" sz="2800" b="1" kern="0" dirty="0">
              <a:solidFill>
                <a:schemeClr val="bg1"/>
              </a:solidFill>
              <a:latin typeface="Calibri" panose="020F0502020204030204" pitchFamily="34" charset="0"/>
            </a:endParaRPr>
          </a:p>
          <a:p>
            <a:endParaRPr lang="en-GB" dirty="0"/>
          </a:p>
        </p:txBody>
      </p:sp>
      <p:sp>
        <p:nvSpPr>
          <p:cNvPr id="4" name="Rectangle 3"/>
          <p:cNvSpPr/>
          <p:nvPr/>
        </p:nvSpPr>
        <p:spPr>
          <a:xfrm>
            <a:off x="317926" y="572948"/>
            <a:ext cx="2683521"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smtClean="0">
                <a:solidFill>
                  <a:schemeClr val="tx1"/>
                </a:solidFill>
              </a:rPr>
              <a:t>Abolish school fees</a:t>
            </a:r>
            <a:endParaRPr lang="en-US" dirty="0">
              <a:solidFill>
                <a:schemeClr val="tx1"/>
              </a:solidFill>
            </a:endParaRPr>
          </a:p>
        </p:txBody>
      </p:sp>
      <p:sp>
        <p:nvSpPr>
          <p:cNvPr id="5" name="Rectangle 4"/>
          <p:cNvSpPr/>
          <p:nvPr/>
        </p:nvSpPr>
        <p:spPr>
          <a:xfrm>
            <a:off x="317926" y="1660968"/>
            <a:ext cx="2684511" cy="85266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Assure lower secondary education is compulsory in law</a:t>
            </a:r>
            <a:endParaRPr lang="en-US" dirty="0">
              <a:solidFill>
                <a:schemeClr val="tx1"/>
              </a:solidFill>
            </a:endParaRPr>
          </a:p>
        </p:txBody>
      </p:sp>
      <p:sp>
        <p:nvSpPr>
          <p:cNvPr id="6" name="Rectangle 5"/>
          <p:cNvSpPr/>
          <p:nvPr/>
        </p:nvSpPr>
        <p:spPr>
          <a:xfrm>
            <a:off x="317926" y="2640958"/>
            <a:ext cx="2683521" cy="8603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smtClean="0">
                <a:solidFill>
                  <a:schemeClr val="tx1"/>
                </a:solidFill>
              </a:rPr>
              <a:t>Suspend exams at the end of primary school</a:t>
            </a:r>
            <a:endParaRPr lang="en-US" dirty="0">
              <a:solidFill>
                <a:schemeClr val="tx1"/>
              </a:solidFill>
            </a:endParaRPr>
          </a:p>
        </p:txBody>
      </p:sp>
      <p:sp>
        <p:nvSpPr>
          <p:cNvPr id="7" name="Rectangle 6"/>
          <p:cNvSpPr/>
          <p:nvPr/>
        </p:nvSpPr>
        <p:spPr>
          <a:xfrm>
            <a:off x="317926" y="3619020"/>
            <a:ext cx="2684510" cy="9645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Ratify the ILO Minimum Age Convention</a:t>
            </a:r>
            <a:endParaRPr lang="en-US" dirty="0">
              <a:solidFill>
                <a:schemeClr val="tx1"/>
              </a:solidFill>
            </a:endParaRPr>
          </a:p>
        </p:txBody>
      </p:sp>
      <p:sp>
        <p:nvSpPr>
          <p:cNvPr id="8" name="Rectangle 7"/>
          <p:cNvSpPr/>
          <p:nvPr/>
        </p:nvSpPr>
        <p:spPr>
          <a:xfrm>
            <a:off x="317926" y="4726330"/>
            <a:ext cx="2683521" cy="93369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smtClean="0">
                <a:solidFill>
                  <a:schemeClr val="tx1"/>
                </a:solidFill>
              </a:rPr>
              <a:t>Support home language of migrant children</a:t>
            </a:r>
            <a:endParaRPr lang="en-US" dirty="0">
              <a:solidFill>
                <a:schemeClr val="tx1"/>
              </a:solidFill>
            </a:endParaRPr>
          </a:p>
        </p:txBody>
      </p:sp>
      <p:sp>
        <p:nvSpPr>
          <p:cNvPr id="9" name="Rectangle 8"/>
          <p:cNvSpPr/>
          <p:nvPr/>
        </p:nvSpPr>
        <p:spPr>
          <a:xfrm>
            <a:off x="317926" y="5771909"/>
            <a:ext cx="2683521" cy="9664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Provide second chance </a:t>
            </a:r>
            <a:r>
              <a:rPr lang="en-US" dirty="0" err="1" smtClean="0">
                <a:solidFill>
                  <a:schemeClr val="tx1"/>
                </a:solidFill>
              </a:rPr>
              <a:t>programmes</a:t>
            </a:r>
            <a:endParaRPr lang="en-US" dirty="0">
              <a:solidFill>
                <a:schemeClr val="tx1"/>
              </a:solidFill>
            </a:endParaRPr>
          </a:p>
        </p:txBody>
      </p:sp>
      <p:sp>
        <p:nvSpPr>
          <p:cNvPr id="10" name="Rectangle 9"/>
          <p:cNvSpPr/>
          <p:nvPr/>
        </p:nvSpPr>
        <p:spPr>
          <a:xfrm>
            <a:off x="3372881" y="613461"/>
            <a:ext cx="5580786"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smtClean="0">
                <a:solidFill>
                  <a:schemeClr val="tx1"/>
                </a:solidFill>
              </a:rPr>
              <a:t>Of the 107 low and middle income countries with data, 94 have legislated free lower secondary education</a:t>
            </a:r>
            <a:endParaRPr lang="en-US" dirty="0">
              <a:solidFill>
                <a:schemeClr val="tx1"/>
              </a:solidFill>
            </a:endParaRPr>
          </a:p>
        </p:txBody>
      </p:sp>
      <p:sp>
        <p:nvSpPr>
          <p:cNvPr id="12" name="Rectangle 11"/>
          <p:cNvSpPr/>
          <p:nvPr/>
        </p:nvSpPr>
        <p:spPr>
          <a:xfrm>
            <a:off x="3372881" y="4745620"/>
            <a:ext cx="5580786"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smtClean="0">
                <a:solidFill>
                  <a:schemeClr val="tx1"/>
                </a:solidFill>
              </a:rPr>
              <a:t>Immigrants whose home language is different from the language </a:t>
            </a:r>
            <a:r>
              <a:rPr lang="en-US" dirty="0">
                <a:solidFill>
                  <a:schemeClr val="tx1"/>
                </a:solidFill>
              </a:rPr>
              <a:t>of instruction at </a:t>
            </a:r>
            <a:r>
              <a:rPr lang="en-US" dirty="0" smtClean="0">
                <a:solidFill>
                  <a:schemeClr val="tx1"/>
                </a:solidFill>
              </a:rPr>
              <a:t>school maintain a clear disadvantage in mathematics</a:t>
            </a:r>
            <a:endParaRPr lang="en-US" dirty="0">
              <a:solidFill>
                <a:schemeClr val="tx1"/>
              </a:solidFill>
            </a:endParaRPr>
          </a:p>
        </p:txBody>
      </p:sp>
      <p:sp>
        <p:nvSpPr>
          <p:cNvPr id="13" name="Rectangle 12"/>
          <p:cNvSpPr/>
          <p:nvPr/>
        </p:nvSpPr>
        <p:spPr>
          <a:xfrm>
            <a:off x="3393317" y="1660968"/>
            <a:ext cx="5548428" cy="85266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Two out of three countries where lower secondary education was not compulsory in 2000 changed their legislation by 2012</a:t>
            </a:r>
            <a:endParaRPr lang="en-US" dirty="0">
              <a:solidFill>
                <a:schemeClr val="tx1"/>
              </a:solidFill>
            </a:endParaRPr>
          </a:p>
        </p:txBody>
      </p:sp>
      <p:sp>
        <p:nvSpPr>
          <p:cNvPr id="14" name="Rectangle 13"/>
          <p:cNvSpPr/>
          <p:nvPr/>
        </p:nvSpPr>
        <p:spPr>
          <a:xfrm>
            <a:off x="3372881" y="3674964"/>
            <a:ext cx="5548428" cy="85266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167 countries have ratified the convention</a:t>
            </a:r>
            <a:endParaRPr lang="en-US" dirty="0">
              <a:solidFill>
                <a:schemeClr val="tx1"/>
              </a:solidFill>
            </a:endParaRPr>
          </a:p>
        </p:txBody>
      </p:sp>
      <p:sp>
        <p:nvSpPr>
          <p:cNvPr id="15" name="Rectangle 14"/>
          <p:cNvSpPr/>
          <p:nvPr/>
        </p:nvSpPr>
        <p:spPr>
          <a:xfrm>
            <a:off x="3372880" y="5828818"/>
            <a:ext cx="5548428" cy="85266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In </a:t>
            </a:r>
            <a:r>
              <a:rPr lang="en-US" b="1" dirty="0" smtClean="0">
                <a:solidFill>
                  <a:schemeClr val="tx1"/>
                </a:solidFill>
              </a:rPr>
              <a:t>Bangladesh</a:t>
            </a:r>
            <a:r>
              <a:rPr lang="en-US" dirty="0" smtClean="0">
                <a:solidFill>
                  <a:schemeClr val="tx1"/>
                </a:solidFill>
              </a:rPr>
              <a:t>, BRAC targets out of school children &amp; prepares them for secondary education</a:t>
            </a:r>
            <a:endParaRPr lang="en-US" dirty="0">
              <a:solidFill>
                <a:schemeClr val="tx1"/>
              </a:solidFill>
            </a:endParaRPr>
          </a:p>
        </p:txBody>
      </p:sp>
      <p:sp>
        <p:nvSpPr>
          <p:cNvPr id="16" name="Rectangle 15"/>
          <p:cNvSpPr/>
          <p:nvPr/>
        </p:nvSpPr>
        <p:spPr>
          <a:xfrm>
            <a:off x="3393317" y="2640960"/>
            <a:ext cx="5580786"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b="1" dirty="0" smtClean="0">
                <a:solidFill>
                  <a:schemeClr val="tx1"/>
                </a:solidFill>
              </a:rPr>
              <a:t>Pakistan </a:t>
            </a:r>
            <a:r>
              <a:rPr lang="en-US" dirty="0" smtClean="0">
                <a:solidFill>
                  <a:schemeClr val="tx1"/>
                </a:solidFill>
              </a:rPr>
              <a:t>discontinued these exams in order to increase transition to lower secondary</a:t>
            </a:r>
            <a:endParaRPr lang="en-US" dirty="0">
              <a:solidFill>
                <a:schemeClr val="tx1"/>
              </a:solidFill>
            </a:endParaRPr>
          </a:p>
        </p:txBody>
      </p:sp>
    </p:spTree>
    <p:extLst>
      <p:ext uri="{BB962C8B-B14F-4D97-AF65-F5344CB8AC3E}">
        <p14:creationId xmlns:p14="http://schemas.microsoft.com/office/powerpoint/2010/main" val="3505476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566" y="3862038"/>
            <a:ext cx="3344984" cy="299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426782" y="1"/>
            <a:ext cx="9099778"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800" b="1" kern="0" dirty="0" smtClean="0">
                <a:solidFill>
                  <a:schemeClr val="bg1"/>
                </a:solidFill>
              </a:rPr>
              <a:t>EFA Goal 4: Very few countries met the EFA literacy target</a:t>
            </a:r>
            <a:endParaRPr lang="en-US" sz="2800" b="1" kern="0" dirty="0">
              <a:solidFill>
                <a:schemeClr val="bg1"/>
              </a:solidFill>
            </a:endParaRPr>
          </a:p>
        </p:txBody>
      </p:sp>
      <p:sp>
        <p:nvSpPr>
          <p:cNvPr id="4" name="TextBox 3"/>
          <p:cNvSpPr txBox="1"/>
          <p:nvPr/>
        </p:nvSpPr>
        <p:spPr>
          <a:xfrm>
            <a:off x="426783" y="502180"/>
            <a:ext cx="4119792" cy="1938992"/>
          </a:xfrm>
          <a:prstGeom prst="rect">
            <a:avLst/>
          </a:prstGeom>
          <a:noFill/>
        </p:spPr>
        <p:txBody>
          <a:bodyPr wrap="square" rtlCol="0">
            <a:spAutoFit/>
          </a:bodyPr>
          <a:lstStyle/>
          <a:p>
            <a:r>
              <a:rPr lang="en-GB" sz="2400" b="1" dirty="0">
                <a:solidFill>
                  <a:srgbClr val="18415C"/>
                </a:solidFill>
                <a:latin typeface="Calibri" pitchFamily="34" charset="0"/>
                <a:cs typeface="+mn-cs"/>
              </a:rPr>
              <a:t>Progress towards EFA’s fourth goal has been slower than improvements in other goals</a:t>
            </a:r>
            <a:r>
              <a:rPr lang="en-US" sz="2400" b="1" dirty="0" smtClean="0">
                <a:solidFill>
                  <a:srgbClr val="18415C"/>
                </a:solidFill>
                <a:latin typeface="Calibri" pitchFamily="34" charset="0"/>
                <a:cs typeface="+mn-cs"/>
              </a:rPr>
              <a:t>… </a:t>
            </a:r>
            <a:br>
              <a:rPr lang="en-US" sz="2400" b="1" dirty="0" smtClean="0">
                <a:solidFill>
                  <a:srgbClr val="18415C"/>
                </a:solidFill>
                <a:latin typeface="Calibri" pitchFamily="34" charset="0"/>
                <a:cs typeface="+mn-cs"/>
              </a:rPr>
            </a:br>
            <a:r>
              <a:rPr lang="en-US" sz="2400" b="1" dirty="0" smtClean="0">
                <a:solidFill>
                  <a:srgbClr val="18415C"/>
                </a:solidFill>
                <a:latin typeface="Calibri" pitchFamily="34" charset="0"/>
                <a:cs typeface="+mn-cs"/>
              </a:rPr>
              <a:t/>
            </a:r>
            <a:br>
              <a:rPr lang="en-US" sz="2400" b="1" dirty="0" smtClean="0">
                <a:solidFill>
                  <a:srgbClr val="18415C"/>
                </a:solidFill>
                <a:latin typeface="Calibri" pitchFamily="34" charset="0"/>
                <a:cs typeface="+mn-cs"/>
              </a:rPr>
            </a:br>
            <a:endParaRPr lang="en-GB" sz="2400" b="1" dirty="0">
              <a:solidFill>
                <a:srgbClr val="D60093"/>
              </a:solidFill>
              <a:latin typeface="Calibri" pitchFamily="34" charset="0"/>
              <a:cs typeface="+mn-cs"/>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546575" y="502180"/>
            <a:ext cx="4654283" cy="2520335"/>
          </a:xfrm>
          <a:prstGeom prst="rect">
            <a:avLst/>
          </a:prstGeom>
        </p:spPr>
      </p:pic>
      <p:sp>
        <p:nvSpPr>
          <p:cNvPr id="5" name="TextBox 4"/>
          <p:cNvSpPr txBox="1"/>
          <p:nvPr/>
        </p:nvSpPr>
        <p:spPr>
          <a:xfrm>
            <a:off x="426784" y="2441172"/>
            <a:ext cx="4119792" cy="1846659"/>
          </a:xfrm>
          <a:prstGeom prst="rect">
            <a:avLst/>
          </a:prstGeom>
          <a:noFill/>
        </p:spPr>
        <p:txBody>
          <a:bodyPr wrap="square" rtlCol="0">
            <a:spAutoFit/>
          </a:bodyPr>
          <a:lstStyle/>
          <a:p>
            <a:r>
              <a:rPr lang="en-US" sz="2400" b="1" dirty="0">
                <a:solidFill>
                  <a:srgbClr val="18415C"/>
                </a:solidFill>
                <a:latin typeface="Calibri" pitchFamily="34" charset="0"/>
                <a:cs typeface="+mn-cs"/>
              </a:rPr>
              <a:t>The </a:t>
            </a:r>
            <a:r>
              <a:rPr lang="en-US" sz="2400" b="1" dirty="0" smtClean="0">
                <a:solidFill>
                  <a:srgbClr val="18415C"/>
                </a:solidFill>
                <a:latin typeface="Calibri" pitchFamily="34" charset="0"/>
                <a:cs typeface="+mn-cs"/>
              </a:rPr>
              <a:t>global adult </a:t>
            </a:r>
            <a:r>
              <a:rPr lang="en-US" sz="2400" b="1" dirty="0">
                <a:solidFill>
                  <a:srgbClr val="18415C"/>
                </a:solidFill>
                <a:latin typeface="Calibri" pitchFamily="34" charset="0"/>
                <a:cs typeface="+mn-cs"/>
              </a:rPr>
              <a:t>illiteracy rate will have fallen by only 23% by 2015, far short of the 50% </a:t>
            </a:r>
            <a:r>
              <a:rPr lang="en-US" sz="2400" b="1" dirty="0" smtClean="0">
                <a:solidFill>
                  <a:srgbClr val="18415C"/>
                </a:solidFill>
                <a:latin typeface="Calibri" pitchFamily="34" charset="0"/>
                <a:cs typeface="+mn-cs"/>
              </a:rPr>
              <a:t>target</a:t>
            </a:r>
            <a:r>
              <a:rPr lang="en-US" sz="2400" b="1" dirty="0">
                <a:solidFill>
                  <a:srgbClr val="18415C"/>
                </a:solidFill>
                <a:latin typeface="Calibri" pitchFamily="34" charset="0"/>
                <a:cs typeface="+mn-cs"/>
              </a:rPr>
              <a:t>. </a:t>
            </a:r>
          </a:p>
          <a:p>
            <a:endParaRPr lang="en-US" dirty="0"/>
          </a:p>
        </p:txBody>
      </p:sp>
      <p:sp>
        <p:nvSpPr>
          <p:cNvPr id="9" name="TextBox 8"/>
          <p:cNvSpPr txBox="1"/>
          <p:nvPr/>
        </p:nvSpPr>
        <p:spPr>
          <a:xfrm>
            <a:off x="426782" y="4730482"/>
            <a:ext cx="5541784" cy="1477328"/>
          </a:xfrm>
          <a:prstGeom prst="rect">
            <a:avLst/>
          </a:prstGeom>
          <a:noFill/>
        </p:spPr>
        <p:txBody>
          <a:bodyPr wrap="square" rtlCol="0">
            <a:spAutoFit/>
          </a:bodyPr>
          <a:lstStyle/>
          <a:p>
            <a:r>
              <a:rPr lang="en-US" sz="2400" b="1" dirty="0">
                <a:solidFill>
                  <a:srgbClr val="D60093"/>
                </a:solidFill>
                <a:latin typeface="Calibri" pitchFamily="34" charset="0"/>
                <a:cs typeface="+mn-cs"/>
              </a:rPr>
              <a:t>Only a quarter of countries </a:t>
            </a:r>
            <a:r>
              <a:rPr lang="en-US" sz="2400" b="1" dirty="0">
                <a:solidFill>
                  <a:srgbClr val="18415C"/>
                </a:solidFill>
                <a:latin typeface="Calibri" pitchFamily="34" charset="0"/>
                <a:cs typeface="+mn-cs"/>
              </a:rPr>
              <a:t>reduced their adult illiteracy rates by 50</a:t>
            </a:r>
            <a:r>
              <a:rPr lang="en-US" sz="2400" b="1" dirty="0" smtClean="0">
                <a:solidFill>
                  <a:srgbClr val="18415C"/>
                </a:solidFill>
                <a:latin typeface="Calibri" pitchFamily="34" charset="0"/>
                <a:cs typeface="+mn-cs"/>
              </a:rPr>
              <a:t>%, and 19% are close. </a:t>
            </a:r>
            <a:endParaRPr lang="en-GB" sz="2400" b="1" dirty="0">
              <a:solidFill>
                <a:srgbClr val="18415C"/>
              </a:solidFill>
              <a:latin typeface="Calibri" pitchFamily="34" charset="0"/>
              <a:cs typeface="+mn-cs"/>
            </a:endParaRPr>
          </a:p>
          <a:p>
            <a:endParaRPr lang="en-US" dirty="0"/>
          </a:p>
        </p:txBody>
      </p:sp>
    </p:spTree>
    <p:extLst>
      <p:ext uri="{BB962C8B-B14F-4D97-AF65-F5344CB8AC3E}">
        <p14:creationId xmlns:p14="http://schemas.microsoft.com/office/powerpoint/2010/main" val="13230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a:xfrm>
            <a:off x="461122" y="1"/>
            <a:ext cx="9349960" cy="493713"/>
          </a:xfrm>
        </p:spPr>
        <p:txBody>
          <a:bodyPr/>
          <a:lstStyle/>
          <a:p>
            <a:r>
              <a:rPr lang="en-US" sz="2800" b="1" dirty="0">
                <a:solidFill>
                  <a:schemeClr val="bg1"/>
                </a:solidFill>
              </a:rPr>
              <a:t>EFA Goal 4: </a:t>
            </a:r>
            <a:r>
              <a:rPr lang="en-US" sz="2400" b="1" dirty="0" smtClean="0">
                <a:solidFill>
                  <a:srgbClr val="FFFFFF"/>
                </a:solidFill>
              </a:rPr>
              <a:t>No movement reducing gender gaps in literacy</a:t>
            </a:r>
            <a:endParaRPr lang="en-US" altLang="en-US" sz="2400" b="1" dirty="0" smtClean="0">
              <a:solidFill>
                <a:srgbClr val="FFFFFF"/>
              </a:solidFill>
            </a:endParaRPr>
          </a:p>
        </p:txBody>
      </p:sp>
      <p:sp>
        <p:nvSpPr>
          <p:cNvPr id="3" name="TextBox 2"/>
          <p:cNvSpPr txBox="1"/>
          <p:nvPr/>
        </p:nvSpPr>
        <p:spPr>
          <a:xfrm>
            <a:off x="343047" y="454758"/>
            <a:ext cx="9075591" cy="738664"/>
          </a:xfrm>
          <a:prstGeom prst="rect">
            <a:avLst/>
          </a:prstGeom>
          <a:noFill/>
        </p:spPr>
        <p:txBody>
          <a:bodyPr wrap="square" rtlCol="0">
            <a:spAutoFit/>
          </a:bodyPr>
          <a:lstStyle/>
          <a:p>
            <a:endParaRPr lang="en-US" sz="2400" i="1" dirty="0">
              <a:solidFill>
                <a:srgbClr val="004454"/>
              </a:solidFill>
              <a:latin typeface="Calibri" panose="020F0502020204030204" pitchFamily="34" charset="0"/>
            </a:endParaRPr>
          </a:p>
          <a:p>
            <a:pPr lvl="0" algn="ctr"/>
            <a:r>
              <a:rPr lang="en-US" i="1" dirty="0" smtClean="0">
                <a:latin typeface="Calibri" panose="020F0502020204030204" pitchFamily="34" charset="0"/>
              </a:rPr>
              <a:t> </a:t>
            </a:r>
            <a:endParaRPr lang="en-GB" i="1" dirty="0"/>
          </a:p>
        </p:txBody>
      </p:sp>
      <p:sp>
        <p:nvSpPr>
          <p:cNvPr id="5" name="AutoShape 4" hidden="1"/>
          <p:cNvSpPr>
            <a:spLocks noChangeAspect="1" noChangeArrowheads="1" noTextEdit="1"/>
          </p:cNvSpPr>
          <p:nvPr/>
        </p:nvSpPr>
        <p:spPr bwMode="auto">
          <a:xfrm>
            <a:off x="343388" y="2359025"/>
            <a:ext cx="8751484"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6" hidden="1"/>
          <p:cNvSpPr>
            <a:spLocks noChangeArrowheads="1"/>
          </p:cNvSpPr>
          <p:nvPr/>
        </p:nvSpPr>
        <p:spPr bwMode="auto">
          <a:xfrm>
            <a:off x="343388" y="2359025"/>
            <a:ext cx="8749850" cy="388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7" hidden="1"/>
          <p:cNvSpPr>
            <a:spLocks noChangeArrowheads="1"/>
          </p:cNvSpPr>
          <p:nvPr/>
        </p:nvSpPr>
        <p:spPr bwMode="auto">
          <a:xfrm>
            <a:off x="1139722" y="2500313"/>
            <a:ext cx="4197508" cy="325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4556" name="Group 14555"/>
          <p:cNvGrpSpPr/>
          <p:nvPr/>
        </p:nvGrpSpPr>
        <p:grpSpPr>
          <a:xfrm>
            <a:off x="1424243" y="4372769"/>
            <a:ext cx="6611351" cy="1036638"/>
            <a:chOff x="1147763" y="4152900"/>
            <a:chExt cx="6418571" cy="1036638"/>
          </a:xfrm>
        </p:grpSpPr>
        <p:sp>
          <p:nvSpPr>
            <p:cNvPr id="14460" name="Freeform 83"/>
            <p:cNvSpPr>
              <a:spLocks/>
            </p:cNvSpPr>
            <p:nvPr/>
          </p:nvSpPr>
          <p:spPr bwMode="auto">
            <a:xfrm>
              <a:off x="1169988" y="4651375"/>
              <a:ext cx="187325" cy="49213"/>
            </a:xfrm>
            <a:custGeom>
              <a:avLst/>
              <a:gdLst>
                <a:gd name="T0" fmla="*/ 135 w 1922"/>
                <a:gd name="T1" fmla="*/ 219 h 514"/>
                <a:gd name="T2" fmla="*/ 1751 w 1922"/>
                <a:gd name="T3" fmla="*/ 11 h 514"/>
                <a:gd name="T4" fmla="*/ 1912 w 1922"/>
                <a:gd name="T5" fmla="*/ 135 h 514"/>
                <a:gd name="T6" fmla="*/ 1788 w 1922"/>
                <a:gd name="T7" fmla="*/ 296 h 514"/>
                <a:gd name="T8" fmla="*/ 172 w 1922"/>
                <a:gd name="T9" fmla="*/ 504 h 514"/>
                <a:gd name="T10" fmla="*/ 11 w 1922"/>
                <a:gd name="T11" fmla="*/ 380 h 514"/>
                <a:gd name="T12" fmla="*/ 135 w 1922"/>
                <a:gd name="T13" fmla="*/ 219 h 514"/>
              </a:gdLst>
              <a:ahLst/>
              <a:cxnLst>
                <a:cxn ang="0">
                  <a:pos x="T0" y="T1"/>
                </a:cxn>
                <a:cxn ang="0">
                  <a:pos x="T2" y="T3"/>
                </a:cxn>
                <a:cxn ang="0">
                  <a:pos x="T4" y="T5"/>
                </a:cxn>
                <a:cxn ang="0">
                  <a:pos x="T6" y="T7"/>
                </a:cxn>
                <a:cxn ang="0">
                  <a:pos x="T8" y="T9"/>
                </a:cxn>
                <a:cxn ang="0">
                  <a:pos x="T10" y="T11"/>
                </a:cxn>
                <a:cxn ang="0">
                  <a:pos x="T12" y="T13"/>
                </a:cxn>
              </a:cxnLst>
              <a:rect l="0" t="0" r="r" b="b"/>
              <a:pathLst>
                <a:path w="1922" h="514">
                  <a:moveTo>
                    <a:pt x="135" y="219"/>
                  </a:moveTo>
                  <a:lnTo>
                    <a:pt x="1751" y="11"/>
                  </a:lnTo>
                  <a:cubicBezTo>
                    <a:pt x="1830" y="0"/>
                    <a:pt x="1902" y="56"/>
                    <a:pt x="1912" y="135"/>
                  </a:cubicBezTo>
                  <a:cubicBezTo>
                    <a:pt x="1922" y="214"/>
                    <a:pt x="1867" y="286"/>
                    <a:pt x="1788" y="296"/>
                  </a:cubicBezTo>
                  <a:lnTo>
                    <a:pt x="172" y="504"/>
                  </a:lnTo>
                  <a:cubicBezTo>
                    <a:pt x="93" y="514"/>
                    <a:pt x="21" y="459"/>
                    <a:pt x="11" y="380"/>
                  </a:cubicBezTo>
                  <a:cubicBezTo>
                    <a:pt x="0" y="301"/>
                    <a:pt x="56" y="229"/>
                    <a:pt x="135" y="219"/>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1" name="Freeform 84"/>
            <p:cNvSpPr>
              <a:spLocks/>
            </p:cNvSpPr>
            <p:nvPr/>
          </p:nvSpPr>
          <p:spPr bwMode="auto">
            <a:xfrm>
              <a:off x="2579688" y="4468813"/>
              <a:ext cx="187325" cy="47625"/>
            </a:xfrm>
            <a:custGeom>
              <a:avLst/>
              <a:gdLst>
                <a:gd name="T0" fmla="*/ 135 w 1907"/>
                <a:gd name="T1" fmla="*/ 219 h 515"/>
                <a:gd name="T2" fmla="*/ 1735 w 1907"/>
                <a:gd name="T3" fmla="*/ 11 h 515"/>
                <a:gd name="T4" fmla="*/ 1896 w 1907"/>
                <a:gd name="T5" fmla="*/ 135 h 515"/>
                <a:gd name="T6" fmla="*/ 1772 w 1907"/>
                <a:gd name="T7" fmla="*/ 296 h 515"/>
                <a:gd name="T8" fmla="*/ 172 w 1907"/>
                <a:gd name="T9" fmla="*/ 504 h 515"/>
                <a:gd name="T10" fmla="*/ 11 w 1907"/>
                <a:gd name="T11" fmla="*/ 380 h 515"/>
                <a:gd name="T12" fmla="*/ 135 w 1907"/>
                <a:gd name="T13" fmla="*/ 219 h 515"/>
              </a:gdLst>
              <a:ahLst/>
              <a:cxnLst>
                <a:cxn ang="0">
                  <a:pos x="T0" y="T1"/>
                </a:cxn>
                <a:cxn ang="0">
                  <a:pos x="T2" y="T3"/>
                </a:cxn>
                <a:cxn ang="0">
                  <a:pos x="T4" y="T5"/>
                </a:cxn>
                <a:cxn ang="0">
                  <a:pos x="T6" y="T7"/>
                </a:cxn>
                <a:cxn ang="0">
                  <a:pos x="T8" y="T9"/>
                </a:cxn>
                <a:cxn ang="0">
                  <a:pos x="T10" y="T11"/>
                </a:cxn>
                <a:cxn ang="0">
                  <a:pos x="T12" y="T13"/>
                </a:cxn>
              </a:cxnLst>
              <a:rect l="0" t="0" r="r" b="b"/>
              <a:pathLst>
                <a:path w="1907" h="515">
                  <a:moveTo>
                    <a:pt x="135" y="219"/>
                  </a:moveTo>
                  <a:lnTo>
                    <a:pt x="1735" y="11"/>
                  </a:lnTo>
                  <a:cubicBezTo>
                    <a:pt x="1814" y="0"/>
                    <a:pt x="1886" y="56"/>
                    <a:pt x="1896" y="135"/>
                  </a:cubicBezTo>
                  <a:cubicBezTo>
                    <a:pt x="1907" y="214"/>
                    <a:pt x="1851" y="286"/>
                    <a:pt x="1772" y="296"/>
                  </a:cubicBezTo>
                  <a:lnTo>
                    <a:pt x="172" y="504"/>
                  </a:lnTo>
                  <a:cubicBezTo>
                    <a:pt x="93" y="515"/>
                    <a:pt x="21" y="459"/>
                    <a:pt x="11" y="380"/>
                  </a:cubicBezTo>
                  <a:cubicBezTo>
                    <a:pt x="0" y="301"/>
                    <a:pt x="56" y="229"/>
                    <a:pt x="135" y="219"/>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2" name="Freeform 85"/>
            <p:cNvSpPr>
              <a:spLocks/>
            </p:cNvSpPr>
            <p:nvPr/>
          </p:nvSpPr>
          <p:spPr bwMode="auto">
            <a:xfrm>
              <a:off x="2736850" y="4462463"/>
              <a:ext cx="187325" cy="34925"/>
            </a:xfrm>
            <a:custGeom>
              <a:avLst/>
              <a:gdLst>
                <a:gd name="T0" fmla="*/ 142 w 1911"/>
                <a:gd name="T1" fmla="*/ 68 h 359"/>
                <a:gd name="T2" fmla="*/ 1758 w 1911"/>
                <a:gd name="T3" fmla="*/ 4 h 359"/>
                <a:gd name="T4" fmla="*/ 1907 w 1911"/>
                <a:gd name="T5" fmla="*/ 142 h 359"/>
                <a:gd name="T6" fmla="*/ 1769 w 1911"/>
                <a:gd name="T7" fmla="*/ 291 h 359"/>
                <a:gd name="T8" fmla="*/ 153 w 1911"/>
                <a:gd name="T9" fmla="*/ 355 h 359"/>
                <a:gd name="T10" fmla="*/ 4 w 1911"/>
                <a:gd name="T11" fmla="*/ 217 h 359"/>
                <a:gd name="T12" fmla="*/ 142 w 1911"/>
                <a:gd name="T13" fmla="*/ 68 h 359"/>
              </a:gdLst>
              <a:ahLst/>
              <a:cxnLst>
                <a:cxn ang="0">
                  <a:pos x="T0" y="T1"/>
                </a:cxn>
                <a:cxn ang="0">
                  <a:pos x="T2" y="T3"/>
                </a:cxn>
                <a:cxn ang="0">
                  <a:pos x="T4" y="T5"/>
                </a:cxn>
                <a:cxn ang="0">
                  <a:pos x="T6" y="T7"/>
                </a:cxn>
                <a:cxn ang="0">
                  <a:pos x="T8" y="T9"/>
                </a:cxn>
                <a:cxn ang="0">
                  <a:pos x="T10" y="T11"/>
                </a:cxn>
                <a:cxn ang="0">
                  <a:pos x="T12" y="T13"/>
                </a:cxn>
              </a:cxnLst>
              <a:rect l="0" t="0" r="r" b="b"/>
              <a:pathLst>
                <a:path w="1911" h="359">
                  <a:moveTo>
                    <a:pt x="142" y="68"/>
                  </a:moveTo>
                  <a:lnTo>
                    <a:pt x="1758" y="4"/>
                  </a:lnTo>
                  <a:cubicBezTo>
                    <a:pt x="1837" y="0"/>
                    <a:pt x="1904" y="62"/>
                    <a:pt x="1907" y="142"/>
                  </a:cubicBezTo>
                  <a:cubicBezTo>
                    <a:pt x="1911" y="221"/>
                    <a:pt x="1849" y="288"/>
                    <a:pt x="1769" y="291"/>
                  </a:cubicBezTo>
                  <a:lnTo>
                    <a:pt x="153" y="355"/>
                  </a:lnTo>
                  <a:cubicBezTo>
                    <a:pt x="74" y="359"/>
                    <a:pt x="7" y="297"/>
                    <a:pt x="4" y="217"/>
                  </a:cubicBezTo>
                  <a:cubicBezTo>
                    <a:pt x="0" y="138"/>
                    <a:pt x="62" y="71"/>
                    <a:pt x="142" y="68"/>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3" name="Freeform 86"/>
            <p:cNvSpPr>
              <a:spLocks/>
            </p:cNvSpPr>
            <p:nvPr/>
          </p:nvSpPr>
          <p:spPr bwMode="auto">
            <a:xfrm>
              <a:off x="4148138" y="4405313"/>
              <a:ext cx="185738" cy="33338"/>
            </a:xfrm>
            <a:custGeom>
              <a:avLst/>
              <a:gdLst>
                <a:gd name="T0" fmla="*/ 71 w 947"/>
                <a:gd name="T1" fmla="*/ 34 h 179"/>
                <a:gd name="T2" fmla="*/ 871 w 947"/>
                <a:gd name="T3" fmla="*/ 2 h 179"/>
                <a:gd name="T4" fmla="*/ 945 w 947"/>
                <a:gd name="T5" fmla="*/ 71 h 179"/>
                <a:gd name="T6" fmla="*/ 876 w 947"/>
                <a:gd name="T7" fmla="*/ 145 h 179"/>
                <a:gd name="T8" fmla="*/ 76 w 947"/>
                <a:gd name="T9" fmla="*/ 177 h 179"/>
                <a:gd name="T10" fmla="*/ 2 w 947"/>
                <a:gd name="T11" fmla="*/ 108 h 179"/>
                <a:gd name="T12" fmla="*/ 71 w 947"/>
                <a:gd name="T13" fmla="*/ 34 h 179"/>
              </a:gdLst>
              <a:ahLst/>
              <a:cxnLst>
                <a:cxn ang="0">
                  <a:pos x="T0" y="T1"/>
                </a:cxn>
                <a:cxn ang="0">
                  <a:pos x="T2" y="T3"/>
                </a:cxn>
                <a:cxn ang="0">
                  <a:pos x="T4" y="T5"/>
                </a:cxn>
                <a:cxn ang="0">
                  <a:pos x="T6" y="T7"/>
                </a:cxn>
                <a:cxn ang="0">
                  <a:pos x="T8" y="T9"/>
                </a:cxn>
                <a:cxn ang="0">
                  <a:pos x="T10" y="T11"/>
                </a:cxn>
                <a:cxn ang="0">
                  <a:pos x="T12" y="T13"/>
                </a:cxn>
              </a:cxnLst>
              <a:rect l="0" t="0" r="r" b="b"/>
              <a:pathLst>
                <a:path w="947" h="179">
                  <a:moveTo>
                    <a:pt x="71" y="34"/>
                  </a:moveTo>
                  <a:lnTo>
                    <a:pt x="871" y="2"/>
                  </a:lnTo>
                  <a:cubicBezTo>
                    <a:pt x="910" y="0"/>
                    <a:pt x="944" y="31"/>
                    <a:pt x="945" y="71"/>
                  </a:cubicBezTo>
                  <a:cubicBezTo>
                    <a:pt x="947" y="110"/>
                    <a:pt x="916" y="144"/>
                    <a:pt x="876" y="145"/>
                  </a:cubicBezTo>
                  <a:lnTo>
                    <a:pt x="76" y="177"/>
                  </a:lnTo>
                  <a:cubicBezTo>
                    <a:pt x="37" y="179"/>
                    <a:pt x="3" y="148"/>
                    <a:pt x="2" y="108"/>
                  </a:cubicBezTo>
                  <a:cubicBezTo>
                    <a:pt x="0" y="69"/>
                    <a:pt x="31" y="35"/>
                    <a:pt x="71" y="34"/>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4" name="Freeform 87"/>
            <p:cNvSpPr>
              <a:spLocks/>
            </p:cNvSpPr>
            <p:nvPr/>
          </p:nvSpPr>
          <p:spPr bwMode="auto">
            <a:xfrm>
              <a:off x="4303713" y="4362450"/>
              <a:ext cx="188913" cy="71438"/>
            </a:xfrm>
            <a:custGeom>
              <a:avLst/>
              <a:gdLst>
                <a:gd name="T0" fmla="*/ 61 w 967"/>
                <a:gd name="T1" fmla="*/ 226 h 375"/>
                <a:gd name="T2" fmla="*/ 869 w 967"/>
                <a:gd name="T3" fmla="*/ 10 h 375"/>
                <a:gd name="T4" fmla="*/ 957 w 967"/>
                <a:gd name="T5" fmla="*/ 61 h 375"/>
                <a:gd name="T6" fmla="*/ 906 w 967"/>
                <a:gd name="T7" fmla="*/ 149 h 375"/>
                <a:gd name="T8" fmla="*/ 98 w 967"/>
                <a:gd name="T9" fmla="*/ 365 h 375"/>
                <a:gd name="T10" fmla="*/ 10 w 967"/>
                <a:gd name="T11" fmla="*/ 314 h 375"/>
                <a:gd name="T12" fmla="*/ 61 w 967"/>
                <a:gd name="T13" fmla="*/ 226 h 375"/>
              </a:gdLst>
              <a:ahLst/>
              <a:cxnLst>
                <a:cxn ang="0">
                  <a:pos x="T0" y="T1"/>
                </a:cxn>
                <a:cxn ang="0">
                  <a:pos x="T2" y="T3"/>
                </a:cxn>
                <a:cxn ang="0">
                  <a:pos x="T4" y="T5"/>
                </a:cxn>
                <a:cxn ang="0">
                  <a:pos x="T6" y="T7"/>
                </a:cxn>
                <a:cxn ang="0">
                  <a:pos x="T8" y="T9"/>
                </a:cxn>
                <a:cxn ang="0">
                  <a:pos x="T10" y="T11"/>
                </a:cxn>
                <a:cxn ang="0">
                  <a:pos x="T12" y="T13"/>
                </a:cxn>
              </a:cxnLst>
              <a:rect l="0" t="0" r="r" b="b"/>
              <a:pathLst>
                <a:path w="967" h="375">
                  <a:moveTo>
                    <a:pt x="61" y="226"/>
                  </a:moveTo>
                  <a:lnTo>
                    <a:pt x="869" y="10"/>
                  </a:lnTo>
                  <a:cubicBezTo>
                    <a:pt x="907" y="0"/>
                    <a:pt x="947" y="22"/>
                    <a:pt x="957" y="61"/>
                  </a:cubicBezTo>
                  <a:cubicBezTo>
                    <a:pt x="967" y="99"/>
                    <a:pt x="944" y="139"/>
                    <a:pt x="906" y="149"/>
                  </a:cubicBezTo>
                  <a:lnTo>
                    <a:pt x="98" y="365"/>
                  </a:lnTo>
                  <a:cubicBezTo>
                    <a:pt x="60" y="375"/>
                    <a:pt x="20" y="352"/>
                    <a:pt x="10" y="314"/>
                  </a:cubicBezTo>
                  <a:cubicBezTo>
                    <a:pt x="0" y="276"/>
                    <a:pt x="22" y="236"/>
                    <a:pt x="61" y="226"/>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5" name="Freeform 88"/>
            <p:cNvSpPr>
              <a:spLocks/>
            </p:cNvSpPr>
            <p:nvPr/>
          </p:nvSpPr>
          <p:spPr bwMode="auto">
            <a:xfrm>
              <a:off x="4460875" y="4340225"/>
              <a:ext cx="112713" cy="52388"/>
            </a:xfrm>
            <a:custGeom>
              <a:avLst/>
              <a:gdLst>
                <a:gd name="T0" fmla="*/ 61 w 576"/>
                <a:gd name="T1" fmla="*/ 123 h 272"/>
                <a:gd name="T2" fmla="*/ 478 w 576"/>
                <a:gd name="T3" fmla="*/ 10 h 272"/>
                <a:gd name="T4" fmla="*/ 566 w 576"/>
                <a:gd name="T5" fmla="*/ 61 h 272"/>
                <a:gd name="T6" fmla="*/ 515 w 576"/>
                <a:gd name="T7" fmla="*/ 149 h 272"/>
                <a:gd name="T8" fmla="*/ 98 w 576"/>
                <a:gd name="T9" fmla="*/ 262 h 272"/>
                <a:gd name="T10" fmla="*/ 10 w 576"/>
                <a:gd name="T11" fmla="*/ 211 h 272"/>
                <a:gd name="T12" fmla="*/ 61 w 576"/>
                <a:gd name="T13" fmla="*/ 123 h 272"/>
              </a:gdLst>
              <a:ahLst/>
              <a:cxnLst>
                <a:cxn ang="0">
                  <a:pos x="T0" y="T1"/>
                </a:cxn>
                <a:cxn ang="0">
                  <a:pos x="T2" y="T3"/>
                </a:cxn>
                <a:cxn ang="0">
                  <a:pos x="T4" y="T5"/>
                </a:cxn>
                <a:cxn ang="0">
                  <a:pos x="T6" y="T7"/>
                </a:cxn>
                <a:cxn ang="0">
                  <a:pos x="T8" y="T9"/>
                </a:cxn>
                <a:cxn ang="0">
                  <a:pos x="T10" y="T11"/>
                </a:cxn>
                <a:cxn ang="0">
                  <a:pos x="T12" y="T13"/>
                </a:cxn>
              </a:cxnLst>
              <a:rect l="0" t="0" r="r" b="b"/>
              <a:pathLst>
                <a:path w="576" h="272">
                  <a:moveTo>
                    <a:pt x="61" y="123"/>
                  </a:moveTo>
                  <a:lnTo>
                    <a:pt x="478" y="10"/>
                  </a:lnTo>
                  <a:cubicBezTo>
                    <a:pt x="516" y="0"/>
                    <a:pt x="556" y="23"/>
                    <a:pt x="566" y="61"/>
                  </a:cubicBezTo>
                  <a:cubicBezTo>
                    <a:pt x="576" y="99"/>
                    <a:pt x="554" y="139"/>
                    <a:pt x="515" y="149"/>
                  </a:cubicBezTo>
                  <a:lnTo>
                    <a:pt x="98" y="262"/>
                  </a:lnTo>
                  <a:cubicBezTo>
                    <a:pt x="60" y="272"/>
                    <a:pt x="20" y="250"/>
                    <a:pt x="10" y="211"/>
                  </a:cubicBezTo>
                  <a:cubicBezTo>
                    <a:pt x="0" y="173"/>
                    <a:pt x="22" y="133"/>
                    <a:pt x="61" y="123"/>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6" name="Freeform 89"/>
            <p:cNvSpPr>
              <a:spLocks/>
            </p:cNvSpPr>
            <p:nvPr/>
          </p:nvSpPr>
          <p:spPr bwMode="auto">
            <a:xfrm>
              <a:off x="4618038" y="4300538"/>
              <a:ext cx="112713" cy="50800"/>
            </a:xfrm>
            <a:custGeom>
              <a:avLst/>
              <a:gdLst>
                <a:gd name="T0" fmla="*/ 61 w 577"/>
                <a:gd name="T1" fmla="*/ 119 h 268"/>
                <a:gd name="T2" fmla="*/ 479 w 577"/>
                <a:gd name="T3" fmla="*/ 10 h 268"/>
                <a:gd name="T4" fmla="*/ 567 w 577"/>
                <a:gd name="T5" fmla="*/ 62 h 268"/>
                <a:gd name="T6" fmla="*/ 516 w 577"/>
                <a:gd name="T7" fmla="*/ 149 h 268"/>
                <a:gd name="T8" fmla="*/ 98 w 577"/>
                <a:gd name="T9" fmla="*/ 258 h 268"/>
                <a:gd name="T10" fmla="*/ 10 w 577"/>
                <a:gd name="T11" fmla="*/ 207 h 268"/>
                <a:gd name="T12" fmla="*/ 61 w 577"/>
                <a:gd name="T13" fmla="*/ 119 h 268"/>
              </a:gdLst>
              <a:ahLst/>
              <a:cxnLst>
                <a:cxn ang="0">
                  <a:pos x="T0" y="T1"/>
                </a:cxn>
                <a:cxn ang="0">
                  <a:pos x="T2" y="T3"/>
                </a:cxn>
                <a:cxn ang="0">
                  <a:pos x="T4" y="T5"/>
                </a:cxn>
                <a:cxn ang="0">
                  <a:pos x="T6" y="T7"/>
                </a:cxn>
                <a:cxn ang="0">
                  <a:pos x="T8" y="T9"/>
                </a:cxn>
                <a:cxn ang="0">
                  <a:pos x="T10" y="T11"/>
                </a:cxn>
                <a:cxn ang="0">
                  <a:pos x="T12" y="T13"/>
                </a:cxn>
              </a:cxnLst>
              <a:rect l="0" t="0" r="r" b="b"/>
              <a:pathLst>
                <a:path w="577" h="268">
                  <a:moveTo>
                    <a:pt x="61" y="119"/>
                  </a:moveTo>
                  <a:lnTo>
                    <a:pt x="479" y="10"/>
                  </a:lnTo>
                  <a:cubicBezTo>
                    <a:pt x="518" y="0"/>
                    <a:pt x="557" y="23"/>
                    <a:pt x="567" y="62"/>
                  </a:cubicBezTo>
                  <a:cubicBezTo>
                    <a:pt x="577" y="100"/>
                    <a:pt x="554" y="139"/>
                    <a:pt x="516" y="149"/>
                  </a:cubicBezTo>
                  <a:lnTo>
                    <a:pt x="98" y="258"/>
                  </a:lnTo>
                  <a:cubicBezTo>
                    <a:pt x="59" y="268"/>
                    <a:pt x="20" y="245"/>
                    <a:pt x="10" y="207"/>
                  </a:cubicBezTo>
                  <a:cubicBezTo>
                    <a:pt x="0" y="168"/>
                    <a:pt x="23" y="129"/>
                    <a:pt x="61" y="119"/>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7" name="Freeform 90"/>
            <p:cNvSpPr>
              <a:spLocks/>
            </p:cNvSpPr>
            <p:nvPr/>
          </p:nvSpPr>
          <p:spPr bwMode="auto">
            <a:xfrm>
              <a:off x="4773613" y="4260850"/>
              <a:ext cx="112713" cy="50800"/>
            </a:xfrm>
            <a:custGeom>
              <a:avLst/>
              <a:gdLst>
                <a:gd name="T0" fmla="*/ 61 w 577"/>
                <a:gd name="T1" fmla="*/ 122 h 271"/>
                <a:gd name="T2" fmla="*/ 478 w 577"/>
                <a:gd name="T3" fmla="*/ 10 h 271"/>
                <a:gd name="T4" fmla="*/ 566 w 577"/>
                <a:gd name="T5" fmla="*/ 61 h 271"/>
                <a:gd name="T6" fmla="*/ 515 w 577"/>
                <a:gd name="T7" fmla="*/ 149 h 271"/>
                <a:gd name="T8" fmla="*/ 98 w 577"/>
                <a:gd name="T9" fmla="*/ 261 h 271"/>
                <a:gd name="T10" fmla="*/ 10 w 577"/>
                <a:gd name="T11" fmla="*/ 210 h 271"/>
                <a:gd name="T12" fmla="*/ 61 w 577"/>
                <a:gd name="T13" fmla="*/ 122 h 271"/>
              </a:gdLst>
              <a:ahLst/>
              <a:cxnLst>
                <a:cxn ang="0">
                  <a:pos x="T0" y="T1"/>
                </a:cxn>
                <a:cxn ang="0">
                  <a:pos x="T2" y="T3"/>
                </a:cxn>
                <a:cxn ang="0">
                  <a:pos x="T4" y="T5"/>
                </a:cxn>
                <a:cxn ang="0">
                  <a:pos x="T6" y="T7"/>
                </a:cxn>
                <a:cxn ang="0">
                  <a:pos x="T8" y="T9"/>
                </a:cxn>
                <a:cxn ang="0">
                  <a:pos x="T10" y="T11"/>
                </a:cxn>
                <a:cxn ang="0">
                  <a:pos x="T12" y="T13"/>
                </a:cxn>
              </a:cxnLst>
              <a:rect l="0" t="0" r="r" b="b"/>
              <a:pathLst>
                <a:path w="577" h="271">
                  <a:moveTo>
                    <a:pt x="61" y="122"/>
                  </a:moveTo>
                  <a:lnTo>
                    <a:pt x="478" y="10"/>
                  </a:lnTo>
                  <a:cubicBezTo>
                    <a:pt x="517" y="0"/>
                    <a:pt x="556" y="23"/>
                    <a:pt x="566" y="61"/>
                  </a:cubicBezTo>
                  <a:cubicBezTo>
                    <a:pt x="577" y="100"/>
                    <a:pt x="554" y="139"/>
                    <a:pt x="515" y="149"/>
                  </a:cubicBezTo>
                  <a:lnTo>
                    <a:pt x="98" y="261"/>
                  </a:lnTo>
                  <a:cubicBezTo>
                    <a:pt x="60" y="271"/>
                    <a:pt x="20" y="248"/>
                    <a:pt x="10" y="210"/>
                  </a:cubicBezTo>
                  <a:cubicBezTo>
                    <a:pt x="0" y="172"/>
                    <a:pt x="22" y="132"/>
                    <a:pt x="61" y="122"/>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8" name="Freeform 91"/>
            <p:cNvSpPr>
              <a:spLocks/>
            </p:cNvSpPr>
            <p:nvPr/>
          </p:nvSpPr>
          <p:spPr bwMode="auto">
            <a:xfrm>
              <a:off x="4932363" y="4219575"/>
              <a:ext cx="111125" cy="50800"/>
            </a:xfrm>
            <a:custGeom>
              <a:avLst/>
              <a:gdLst>
                <a:gd name="T0" fmla="*/ 61 w 576"/>
                <a:gd name="T1" fmla="*/ 123 h 272"/>
                <a:gd name="T2" fmla="*/ 478 w 576"/>
                <a:gd name="T3" fmla="*/ 10 h 272"/>
                <a:gd name="T4" fmla="*/ 566 w 576"/>
                <a:gd name="T5" fmla="*/ 61 h 272"/>
                <a:gd name="T6" fmla="*/ 515 w 576"/>
                <a:gd name="T7" fmla="*/ 149 h 272"/>
                <a:gd name="T8" fmla="*/ 98 w 576"/>
                <a:gd name="T9" fmla="*/ 262 h 272"/>
                <a:gd name="T10" fmla="*/ 10 w 576"/>
                <a:gd name="T11" fmla="*/ 211 h 272"/>
                <a:gd name="T12" fmla="*/ 61 w 576"/>
                <a:gd name="T13" fmla="*/ 123 h 272"/>
              </a:gdLst>
              <a:ahLst/>
              <a:cxnLst>
                <a:cxn ang="0">
                  <a:pos x="T0" y="T1"/>
                </a:cxn>
                <a:cxn ang="0">
                  <a:pos x="T2" y="T3"/>
                </a:cxn>
                <a:cxn ang="0">
                  <a:pos x="T4" y="T5"/>
                </a:cxn>
                <a:cxn ang="0">
                  <a:pos x="T6" y="T7"/>
                </a:cxn>
                <a:cxn ang="0">
                  <a:pos x="T8" y="T9"/>
                </a:cxn>
                <a:cxn ang="0">
                  <a:pos x="T10" y="T11"/>
                </a:cxn>
                <a:cxn ang="0">
                  <a:pos x="T12" y="T13"/>
                </a:cxn>
              </a:cxnLst>
              <a:rect l="0" t="0" r="r" b="b"/>
              <a:pathLst>
                <a:path w="576" h="272">
                  <a:moveTo>
                    <a:pt x="61" y="123"/>
                  </a:moveTo>
                  <a:lnTo>
                    <a:pt x="478" y="10"/>
                  </a:lnTo>
                  <a:cubicBezTo>
                    <a:pt x="516" y="0"/>
                    <a:pt x="556" y="23"/>
                    <a:pt x="566" y="61"/>
                  </a:cubicBezTo>
                  <a:cubicBezTo>
                    <a:pt x="576" y="99"/>
                    <a:pt x="554" y="139"/>
                    <a:pt x="515" y="149"/>
                  </a:cubicBezTo>
                  <a:lnTo>
                    <a:pt x="98" y="262"/>
                  </a:lnTo>
                  <a:cubicBezTo>
                    <a:pt x="60" y="272"/>
                    <a:pt x="20" y="250"/>
                    <a:pt x="10" y="211"/>
                  </a:cubicBezTo>
                  <a:cubicBezTo>
                    <a:pt x="0" y="173"/>
                    <a:pt x="22" y="133"/>
                    <a:pt x="61" y="123"/>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69" name="Freeform 92"/>
            <p:cNvSpPr>
              <a:spLocks noEditPoints="1"/>
            </p:cNvSpPr>
            <p:nvPr/>
          </p:nvSpPr>
          <p:spPr bwMode="auto">
            <a:xfrm>
              <a:off x="1327150" y="4411663"/>
              <a:ext cx="2833688" cy="268288"/>
            </a:xfrm>
            <a:custGeom>
              <a:avLst/>
              <a:gdLst>
                <a:gd name="T0" fmla="*/ 5 w 14508"/>
                <a:gd name="T1" fmla="*/ 1345 h 1411"/>
                <a:gd name="T2" fmla="*/ 372 w 14508"/>
                <a:gd name="T3" fmla="*/ 1366 h 1411"/>
                <a:gd name="T4" fmla="*/ 658 w 14508"/>
                <a:gd name="T5" fmla="*/ 1326 h 1411"/>
                <a:gd name="T6" fmla="*/ 1004 w 14508"/>
                <a:gd name="T7" fmla="*/ 1205 h 1411"/>
                <a:gd name="T8" fmla="*/ 1209 w 14508"/>
                <a:gd name="T9" fmla="*/ 1107 h 1411"/>
                <a:gd name="T10" fmla="*/ 1494 w 14508"/>
                <a:gd name="T11" fmla="*/ 1070 h 1411"/>
                <a:gd name="T12" fmla="*/ 1494 w 14508"/>
                <a:gd name="T13" fmla="*/ 1070 h 1411"/>
                <a:gd name="T14" fmla="*/ 1718 w 14508"/>
                <a:gd name="T15" fmla="*/ 1113 h 1411"/>
                <a:gd name="T16" fmla="*/ 2085 w 14508"/>
                <a:gd name="T17" fmla="*/ 1138 h 1411"/>
                <a:gd name="T18" fmla="*/ 2371 w 14508"/>
                <a:gd name="T19" fmla="*/ 1102 h 1411"/>
                <a:gd name="T20" fmla="*/ 2718 w 14508"/>
                <a:gd name="T21" fmla="*/ 981 h 1411"/>
                <a:gd name="T22" fmla="*/ 2922 w 14508"/>
                <a:gd name="T23" fmla="*/ 880 h 1411"/>
                <a:gd name="T24" fmla="*/ 3207 w 14508"/>
                <a:gd name="T25" fmla="*/ 841 h 1411"/>
                <a:gd name="T26" fmla="*/ 3207 w 14508"/>
                <a:gd name="T27" fmla="*/ 841 h 1411"/>
                <a:gd name="T28" fmla="*/ 3432 w 14508"/>
                <a:gd name="T29" fmla="*/ 884 h 1411"/>
                <a:gd name="T30" fmla="*/ 3799 w 14508"/>
                <a:gd name="T31" fmla="*/ 908 h 1411"/>
                <a:gd name="T32" fmla="*/ 4084 w 14508"/>
                <a:gd name="T33" fmla="*/ 871 h 1411"/>
                <a:gd name="T34" fmla="*/ 4432 w 14508"/>
                <a:gd name="T35" fmla="*/ 753 h 1411"/>
                <a:gd name="T36" fmla="*/ 4637 w 14508"/>
                <a:gd name="T37" fmla="*/ 654 h 1411"/>
                <a:gd name="T38" fmla="*/ 4922 w 14508"/>
                <a:gd name="T39" fmla="*/ 617 h 1411"/>
                <a:gd name="T40" fmla="*/ 4922 w 14508"/>
                <a:gd name="T41" fmla="*/ 617 h 1411"/>
                <a:gd name="T42" fmla="*/ 5146 w 14508"/>
                <a:gd name="T43" fmla="*/ 659 h 1411"/>
                <a:gd name="T44" fmla="*/ 5513 w 14508"/>
                <a:gd name="T45" fmla="*/ 680 h 1411"/>
                <a:gd name="T46" fmla="*/ 5798 w 14508"/>
                <a:gd name="T47" fmla="*/ 641 h 1411"/>
                <a:gd name="T48" fmla="*/ 6146 w 14508"/>
                <a:gd name="T49" fmla="*/ 523 h 1411"/>
                <a:gd name="T50" fmla="*/ 6350 w 14508"/>
                <a:gd name="T51" fmla="*/ 424 h 1411"/>
                <a:gd name="T52" fmla="*/ 8097 w 14508"/>
                <a:gd name="T53" fmla="*/ 271 h 1411"/>
                <a:gd name="T54" fmla="*/ 8097 w 14508"/>
                <a:gd name="T55" fmla="*/ 271 h 1411"/>
                <a:gd name="T56" fmla="*/ 8316 w 14508"/>
                <a:gd name="T57" fmla="*/ 332 h 1411"/>
                <a:gd name="T58" fmla="*/ 8680 w 14508"/>
                <a:gd name="T59" fmla="*/ 386 h 1411"/>
                <a:gd name="T60" fmla="*/ 8967 w 14508"/>
                <a:gd name="T61" fmla="*/ 372 h 1411"/>
                <a:gd name="T62" fmla="*/ 9324 w 14508"/>
                <a:gd name="T63" fmla="*/ 285 h 1411"/>
                <a:gd name="T64" fmla="*/ 9537 w 14508"/>
                <a:gd name="T65" fmla="*/ 205 h 1411"/>
                <a:gd name="T66" fmla="*/ 9825 w 14508"/>
                <a:gd name="T67" fmla="*/ 193 h 1411"/>
                <a:gd name="T68" fmla="*/ 9825 w 14508"/>
                <a:gd name="T69" fmla="*/ 193 h 1411"/>
                <a:gd name="T70" fmla="*/ 10044 w 14508"/>
                <a:gd name="T71" fmla="*/ 257 h 1411"/>
                <a:gd name="T72" fmla="*/ 10406 w 14508"/>
                <a:gd name="T73" fmla="*/ 315 h 1411"/>
                <a:gd name="T74" fmla="*/ 10694 w 14508"/>
                <a:gd name="T75" fmla="*/ 303 h 1411"/>
                <a:gd name="T76" fmla="*/ 11051 w 14508"/>
                <a:gd name="T77" fmla="*/ 217 h 1411"/>
                <a:gd name="T78" fmla="*/ 11264 w 14508"/>
                <a:gd name="T79" fmla="*/ 136 h 1411"/>
                <a:gd name="T80" fmla="*/ 11552 w 14508"/>
                <a:gd name="T81" fmla="*/ 125 h 1411"/>
                <a:gd name="T82" fmla="*/ 11552 w 14508"/>
                <a:gd name="T83" fmla="*/ 125 h 1411"/>
                <a:gd name="T84" fmla="*/ 11771 w 14508"/>
                <a:gd name="T85" fmla="*/ 188 h 1411"/>
                <a:gd name="T86" fmla="*/ 12135 w 14508"/>
                <a:gd name="T87" fmla="*/ 245 h 1411"/>
                <a:gd name="T88" fmla="*/ 12423 w 14508"/>
                <a:gd name="T89" fmla="*/ 231 h 1411"/>
                <a:gd name="T90" fmla="*/ 12779 w 14508"/>
                <a:gd name="T91" fmla="*/ 141 h 1411"/>
                <a:gd name="T92" fmla="*/ 12991 w 14508"/>
                <a:gd name="T93" fmla="*/ 59 h 1411"/>
                <a:gd name="T94" fmla="*/ 13279 w 14508"/>
                <a:gd name="T95" fmla="*/ 48 h 1411"/>
                <a:gd name="T96" fmla="*/ 13279 w 14508"/>
                <a:gd name="T97" fmla="*/ 48 h 1411"/>
                <a:gd name="T98" fmla="*/ 13498 w 14508"/>
                <a:gd name="T99" fmla="*/ 111 h 1411"/>
                <a:gd name="T100" fmla="*/ 13861 w 14508"/>
                <a:gd name="T101" fmla="*/ 169 h 1411"/>
                <a:gd name="T102" fmla="*/ 14149 w 14508"/>
                <a:gd name="T103" fmla="*/ 157 h 1411"/>
                <a:gd name="T104" fmla="*/ 14506 w 14508"/>
                <a:gd name="T105" fmla="*/ 7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08" h="1411">
                  <a:moveTo>
                    <a:pt x="66" y="1263"/>
                  </a:moveTo>
                  <a:lnTo>
                    <a:pt x="66" y="1263"/>
                  </a:lnTo>
                  <a:cubicBezTo>
                    <a:pt x="106" y="1258"/>
                    <a:pt x="142" y="1285"/>
                    <a:pt x="148" y="1324"/>
                  </a:cubicBezTo>
                  <a:cubicBezTo>
                    <a:pt x="154" y="1364"/>
                    <a:pt x="126" y="1400"/>
                    <a:pt x="87" y="1406"/>
                  </a:cubicBezTo>
                  <a:lnTo>
                    <a:pt x="87" y="1406"/>
                  </a:lnTo>
                  <a:cubicBezTo>
                    <a:pt x="47" y="1411"/>
                    <a:pt x="11" y="1384"/>
                    <a:pt x="5" y="1345"/>
                  </a:cubicBezTo>
                  <a:cubicBezTo>
                    <a:pt x="0" y="1305"/>
                    <a:pt x="27" y="1269"/>
                    <a:pt x="66" y="1263"/>
                  </a:cubicBezTo>
                  <a:close/>
                  <a:moveTo>
                    <a:pt x="352" y="1223"/>
                  </a:moveTo>
                  <a:lnTo>
                    <a:pt x="352" y="1223"/>
                  </a:lnTo>
                  <a:cubicBezTo>
                    <a:pt x="391" y="1218"/>
                    <a:pt x="428" y="1245"/>
                    <a:pt x="433" y="1284"/>
                  </a:cubicBezTo>
                  <a:cubicBezTo>
                    <a:pt x="439" y="1324"/>
                    <a:pt x="412" y="1360"/>
                    <a:pt x="372" y="1366"/>
                  </a:cubicBezTo>
                  <a:lnTo>
                    <a:pt x="372" y="1366"/>
                  </a:lnTo>
                  <a:cubicBezTo>
                    <a:pt x="333" y="1371"/>
                    <a:pt x="296" y="1344"/>
                    <a:pt x="291" y="1305"/>
                  </a:cubicBezTo>
                  <a:cubicBezTo>
                    <a:pt x="285" y="1265"/>
                    <a:pt x="312" y="1229"/>
                    <a:pt x="352" y="1223"/>
                  </a:cubicBezTo>
                  <a:close/>
                  <a:moveTo>
                    <a:pt x="637" y="1183"/>
                  </a:moveTo>
                  <a:lnTo>
                    <a:pt x="637" y="1183"/>
                  </a:lnTo>
                  <a:cubicBezTo>
                    <a:pt x="676" y="1178"/>
                    <a:pt x="713" y="1205"/>
                    <a:pt x="719" y="1244"/>
                  </a:cubicBezTo>
                  <a:cubicBezTo>
                    <a:pt x="724" y="1284"/>
                    <a:pt x="697" y="1320"/>
                    <a:pt x="658" y="1326"/>
                  </a:cubicBezTo>
                  <a:lnTo>
                    <a:pt x="657" y="1326"/>
                  </a:lnTo>
                  <a:cubicBezTo>
                    <a:pt x="618" y="1331"/>
                    <a:pt x="582" y="1304"/>
                    <a:pt x="576" y="1265"/>
                  </a:cubicBezTo>
                  <a:cubicBezTo>
                    <a:pt x="570" y="1225"/>
                    <a:pt x="598" y="1189"/>
                    <a:pt x="637" y="1183"/>
                  </a:cubicBezTo>
                  <a:close/>
                  <a:moveTo>
                    <a:pt x="923" y="1144"/>
                  </a:moveTo>
                  <a:lnTo>
                    <a:pt x="923" y="1144"/>
                  </a:lnTo>
                  <a:cubicBezTo>
                    <a:pt x="962" y="1138"/>
                    <a:pt x="999" y="1166"/>
                    <a:pt x="1004" y="1205"/>
                  </a:cubicBezTo>
                  <a:cubicBezTo>
                    <a:pt x="1009" y="1245"/>
                    <a:pt x="982" y="1281"/>
                    <a:pt x="943" y="1286"/>
                  </a:cubicBezTo>
                  <a:lnTo>
                    <a:pt x="942" y="1287"/>
                  </a:lnTo>
                  <a:cubicBezTo>
                    <a:pt x="903" y="1292"/>
                    <a:pt x="867" y="1264"/>
                    <a:pt x="861" y="1225"/>
                  </a:cubicBezTo>
                  <a:cubicBezTo>
                    <a:pt x="856" y="1186"/>
                    <a:pt x="883" y="1149"/>
                    <a:pt x="923" y="1144"/>
                  </a:cubicBezTo>
                  <a:close/>
                  <a:moveTo>
                    <a:pt x="1209" y="1107"/>
                  </a:moveTo>
                  <a:lnTo>
                    <a:pt x="1209" y="1107"/>
                  </a:lnTo>
                  <a:cubicBezTo>
                    <a:pt x="1248" y="1101"/>
                    <a:pt x="1284" y="1129"/>
                    <a:pt x="1290" y="1168"/>
                  </a:cubicBezTo>
                  <a:cubicBezTo>
                    <a:pt x="1295" y="1208"/>
                    <a:pt x="1268" y="1244"/>
                    <a:pt x="1228" y="1249"/>
                  </a:cubicBezTo>
                  <a:lnTo>
                    <a:pt x="1228" y="1249"/>
                  </a:lnTo>
                  <a:cubicBezTo>
                    <a:pt x="1189" y="1255"/>
                    <a:pt x="1152" y="1227"/>
                    <a:pt x="1147" y="1188"/>
                  </a:cubicBezTo>
                  <a:cubicBezTo>
                    <a:pt x="1142" y="1148"/>
                    <a:pt x="1169" y="1112"/>
                    <a:pt x="1209" y="1107"/>
                  </a:cubicBezTo>
                  <a:close/>
                  <a:moveTo>
                    <a:pt x="1494" y="1070"/>
                  </a:moveTo>
                  <a:lnTo>
                    <a:pt x="1494" y="1070"/>
                  </a:lnTo>
                  <a:cubicBezTo>
                    <a:pt x="1534" y="1064"/>
                    <a:pt x="1570" y="1092"/>
                    <a:pt x="1576" y="1131"/>
                  </a:cubicBezTo>
                  <a:cubicBezTo>
                    <a:pt x="1581" y="1170"/>
                    <a:pt x="1553" y="1207"/>
                    <a:pt x="1514" y="1212"/>
                  </a:cubicBezTo>
                  <a:lnTo>
                    <a:pt x="1514" y="1212"/>
                  </a:lnTo>
                  <a:cubicBezTo>
                    <a:pt x="1474" y="1218"/>
                    <a:pt x="1438" y="1190"/>
                    <a:pt x="1433" y="1151"/>
                  </a:cubicBezTo>
                  <a:cubicBezTo>
                    <a:pt x="1427" y="1111"/>
                    <a:pt x="1455" y="1075"/>
                    <a:pt x="1494" y="1070"/>
                  </a:cubicBezTo>
                  <a:close/>
                  <a:moveTo>
                    <a:pt x="1781" y="1032"/>
                  </a:moveTo>
                  <a:lnTo>
                    <a:pt x="1781" y="1032"/>
                  </a:lnTo>
                  <a:cubicBezTo>
                    <a:pt x="1820" y="1027"/>
                    <a:pt x="1856" y="1055"/>
                    <a:pt x="1861" y="1095"/>
                  </a:cubicBezTo>
                  <a:cubicBezTo>
                    <a:pt x="1867" y="1134"/>
                    <a:pt x="1839" y="1170"/>
                    <a:pt x="1799" y="1175"/>
                  </a:cubicBezTo>
                  <a:lnTo>
                    <a:pt x="1799" y="1175"/>
                  </a:lnTo>
                  <a:cubicBezTo>
                    <a:pt x="1760" y="1180"/>
                    <a:pt x="1724" y="1153"/>
                    <a:pt x="1718" y="1113"/>
                  </a:cubicBezTo>
                  <a:cubicBezTo>
                    <a:pt x="1713" y="1074"/>
                    <a:pt x="1741" y="1038"/>
                    <a:pt x="1781" y="1032"/>
                  </a:cubicBezTo>
                  <a:close/>
                  <a:moveTo>
                    <a:pt x="2066" y="996"/>
                  </a:moveTo>
                  <a:lnTo>
                    <a:pt x="2067" y="996"/>
                  </a:lnTo>
                  <a:cubicBezTo>
                    <a:pt x="2106" y="991"/>
                    <a:pt x="2142" y="1018"/>
                    <a:pt x="2147" y="1058"/>
                  </a:cubicBezTo>
                  <a:cubicBezTo>
                    <a:pt x="2152" y="1097"/>
                    <a:pt x="2125" y="1133"/>
                    <a:pt x="2085" y="1138"/>
                  </a:cubicBezTo>
                  <a:lnTo>
                    <a:pt x="2085" y="1138"/>
                  </a:lnTo>
                  <a:cubicBezTo>
                    <a:pt x="2046" y="1144"/>
                    <a:pt x="2009" y="1116"/>
                    <a:pt x="2004" y="1076"/>
                  </a:cubicBezTo>
                  <a:cubicBezTo>
                    <a:pt x="1999" y="1037"/>
                    <a:pt x="2027" y="1001"/>
                    <a:pt x="2066" y="996"/>
                  </a:cubicBezTo>
                  <a:close/>
                  <a:moveTo>
                    <a:pt x="2352" y="959"/>
                  </a:moveTo>
                  <a:lnTo>
                    <a:pt x="2352" y="959"/>
                  </a:lnTo>
                  <a:cubicBezTo>
                    <a:pt x="2392" y="954"/>
                    <a:pt x="2428" y="982"/>
                    <a:pt x="2433" y="1021"/>
                  </a:cubicBezTo>
                  <a:cubicBezTo>
                    <a:pt x="2438" y="1060"/>
                    <a:pt x="2410" y="1097"/>
                    <a:pt x="2371" y="1102"/>
                  </a:cubicBezTo>
                  <a:lnTo>
                    <a:pt x="2371" y="1102"/>
                  </a:lnTo>
                  <a:cubicBezTo>
                    <a:pt x="2331" y="1107"/>
                    <a:pt x="2295" y="1079"/>
                    <a:pt x="2290" y="1040"/>
                  </a:cubicBezTo>
                  <a:cubicBezTo>
                    <a:pt x="2285" y="1000"/>
                    <a:pt x="2313" y="964"/>
                    <a:pt x="2352" y="959"/>
                  </a:cubicBezTo>
                  <a:close/>
                  <a:moveTo>
                    <a:pt x="2637" y="920"/>
                  </a:moveTo>
                  <a:lnTo>
                    <a:pt x="2637" y="920"/>
                  </a:lnTo>
                  <a:cubicBezTo>
                    <a:pt x="2676" y="915"/>
                    <a:pt x="2713" y="942"/>
                    <a:pt x="2718" y="981"/>
                  </a:cubicBezTo>
                  <a:cubicBezTo>
                    <a:pt x="2724" y="1021"/>
                    <a:pt x="2697" y="1057"/>
                    <a:pt x="2657" y="1063"/>
                  </a:cubicBezTo>
                  <a:lnTo>
                    <a:pt x="2657" y="1063"/>
                  </a:lnTo>
                  <a:cubicBezTo>
                    <a:pt x="2618" y="1069"/>
                    <a:pt x="2581" y="1041"/>
                    <a:pt x="2576" y="1002"/>
                  </a:cubicBezTo>
                  <a:cubicBezTo>
                    <a:pt x="2570" y="963"/>
                    <a:pt x="2597" y="926"/>
                    <a:pt x="2637" y="920"/>
                  </a:cubicBezTo>
                  <a:close/>
                  <a:moveTo>
                    <a:pt x="2922" y="880"/>
                  </a:moveTo>
                  <a:lnTo>
                    <a:pt x="2922" y="880"/>
                  </a:lnTo>
                  <a:cubicBezTo>
                    <a:pt x="2962" y="875"/>
                    <a:pt x="2998" y="902"/>
                    <a:pt x="3004" y="941"/>
                  </a:cubicBezTo>
                  <a:cubicBezTo>
                    <a:pt x="3009" y="981"/>
                    <a:pt x="2982" y="1017"/>
                    <a:pt x="2943" y="1023"/>
                  </a:cubicBezTo>
                  <a:lnTo>
                    <a:pt x="2943" y="1023"/>
                  </a:lnTo>
                  <a:cubicBezTo>
                    <a:pt x="2903" y="1029"/>
                    <a:pt x="2867" y="1001"/>
                    <a:pt x="2861" y="962"/>
                  </a:cubicBezTo>
                  <a:cubicBezTo>
                    <a:pt x="2855" y="923"/>
                    <a:pt x="2883" y="886"/>
                    <a:pt x="2922" y="880"/>
                  </a:cubicBezTo>
                  <a:close/>
                  <a:moveTo>
                    <a:pt x="3207" y="841"/>
                  </a:moveTo>
                  <a:lnTo>
                    <a:pt x="3208" y="841"/>
                  </a:lnTo>
                  <a:cubicBezTo>
                    <a:pt x="3247" y="835"/>
                    <a:pt x="3283" y="862"/>
                    <a:pt x="3289" y="902"/>
                  </a:cubicBezTo>
                  <a:cubicBezTo>
                    <a:pt x="3295" y="941"/>
                    <a:pt x="3267" y="977"/>
                    <a:pt x="3228" y="983"/>
                  </a:cubicBezTo>
                  <a:lnTo>
                    <a:pt x="3228" y="983"/>
                  </a:lnTo>
                  <a:cubicBezTo>
                    <a:pt x="3189" y="989"/>
                    <a:pt x="3152" y="961"/>
                    <a:pt x="3146" y="922"/>
                  </a:cubicBezTo>
                  <a:cubicBezTo>
                    <a:pt x="3141" y="883"/>
                    <a:pt x="3168" y="846"/>
                    <a:pt x="3207" y="841"/>
                  </a:cubicBezTo>
                  <a:close/>
                  <a:moveTo>
                    <a:pt x="3494" y="803"/>
                  </a:moveTo>
                  <a:lnTo>
                    <a:pt x="3494" y="803"/>
                  </a:lnTo>
                  <a:cubicBezTo>
                    <a:pt x="3533" y="797"/>
                    <a:pt x="3569" y="825"/>
                    <a:pt x="3575" y="864"/>
                  </a:cubicBezTo>
                  <a:cubicBezTo>
                    <a:pt x="3580" y="904"/>
                    <a:pt x="3553" y="940"/>
                    <a:pt x="3513" y="945"/>
                  </a:cubicBezTo>
                  <a:lnTo>
                    <a:pt x="3513" y="945"/>
                  </a:lnTo>
                  <a:cubicBezTo>
                    <a:pt x="3474" y="951"/>
                    <a:pt x="3437" y="923"/>
                    <a:pt x="3432" y="884"/>
                  </a:cubicBezTo>
                  <a:cubicBezTo>
                    <a:pt x="3427" y="844"/>
                    <a:pt x="3454" y="808"/>
                    <a:pt x="3494" y="803"/>
                  </a:cubicBezTo>
                  <a:close/>
                  <a:moveTo>
                    <a:pt x="3779" y="766"/>
                  </a:moveTo>
                  <a:lnTo>
                    <a:pt x="3779" y="766"/>
                  </a:lnTo>
                  <a:cubicBezTo>
                    <a:pt x="3819" y="760"/>
                    <a:pt x="3855" y="788"/>
                    <a:pt x="3861" y="827"/>
                  </a:cubicBezTo>
                  <a:cubicBezTo>
                    <a:pt x="3866" y="866"/>
                    <a:pt x="3838" y="903"/>
                    <a:pt x="3799" y="908"/>
                  </a:cubicBezTo>
                  <a:lnTo>
                    <a:pt x="3799" y="908"/>
                  </a:lnTo>
                  <a:cubicBezTo>
                    <a:pt x="3759" y="914"/>
                    <a:pt x="3723" y="886"/>
                    <a:pt x="3718" y="847"/>
                  </a:cubicBezTo>
                  <a:cubicBezTo>
                    <a:pt x="3712" y="807"/>
                    <a:pt x="3740" y="771"/>
                    <a:pt x="3779" y="766"/>
                  </a:cubicBezTo>
                  <a:close/>
                  <a:moveTo>
                    <a:pt x="4066" y="728"/>
                  </a:moveTo>
                  <a:lnTo>
                    <a:pt x="4066" y="728"/>
                  </a:lnTo>
                  <a:cubicBezTo>
                    <a:pt x="4105" y="723"/>
                    <a:pt x="4141" y="751"/>
                    <a:pt x="4146" y="790"/>
                  </a:cubicBezTo>
                  <a:cubicBezTo>
                    <a:pt x="4152" y="830"/>
                    <a:pt x="4124" y="866"/>
                    <a:pt x="4084" y="871"/>
                  </a:cubicBezTo>
                  <a:lnTo>
                    <a:pt x="4084" y="871"/>
                  </a:lnTo>
                  <a:cubicBezTo>
                    <a:pt x="4045" y="876"/>
                    <a:pt x="4009" y="848"/>
                    <a:pt x="4003" y="809"/>
                  </a:cubicBezTo>
                  <a:cubicBezTo>
                    <a:pt x="3998" y="770"/>
                    <a:pt x="4026" y="733"/>
                    <a:pt x="4066" y="728"/>
                  </a:cubicBezTo>
                  <a:close/>
                  <a:moveTo>
                    <a:pt x="4351" y="691"/>
                  </a:moveTo>
                  <a:lnTo>
                    <a:pt x="4351" y="691"/>
                  </a:lnTo>
                  <a:cubicBezTo>
                    <a:pt x="4390" y="686"/>
                    <a:pt x="4427" y="713"/>
                    <a:pt x="4432" y="753"/>
                  </a:cubicBezTo>
                  <a:cubicBezTo>
                    <a:pt x="4437" y="792"/>
                    <a:pt x="4410" y="828"/>
                    <a:pt x="4370" y="834"/>
                  </a:cubicBezTo>
                  <a:lnTo>
                    <a:pt x="4370" y="834"/>
                  </a:lnTo>
                  <a:cubicBezTo>
                    <a:pt x="4331" y="839"/>
                    <a:pt x="4295" y="812"/>
                    <a:pt x="4289" y="772"/>
                  </a:cubicBezTo>
                  <a:cubicBezTo>
                    <a:pt x="4284" y="733"/>
                    <a:pt x="4311" y="697"/>
                    <a:pt x="4351" y="691"/>
                  </a:cubicBezTo>
                  <a:close/>
                  <a:moveTo>
                    <a:pt x="4637" y="654"/>
                  </a:moveTo>
                  <a:lnTo>
                    <a:pt x="4637" y="654"/>
                  </a:lnTo>
                  <a:cubicBezTo>
                    <a:pt x="4676" y="649"/>
                    <a:pt x="4712" y="676"/>
                    <a:pt x="4718" y="716"/>
                  </a:cubicBezTo>
                  <a:cubicBezTo>
                    <a:pt x="4723" y="755"/>
                    <a:pt x="4696" y="791"/>
                    <a:pt x="4656" y="797"/>
                  </a:cubicBezTo>
                  <a:lnTo>
                    <a:pt x="4656" y="797"/>
                  </a:lnTo>
                  <a:cubicBezTo>
                    <a:pt x="4617" y="802"/>
                    <a:pt x="4580" y="775"/>
                    <a:pt x="4575" y="735"/>
                  </a:cubicBezTo>
                  <a:cubicBezTo>
                    <a:pt x="4570" y="696"/>
                    <a:pt x="4597" y="659"/>
                    <a:pt x="4637" y="654"/>
                  </a:cubicBezTo>
                  <a:close/>
                  <a:moveTo>
                    <a:pt x="4922" y="617"/>
                  </a:moveTo>
                  <a:lnTo>
                    <a:pt x="4922" y="617"/>
                  </a:lnTo>
                  <a:cubicBezTo>
                    <a:pt x="4961" y="611"/>
                    <a:pt x="4998" y="638"/>
                    <a:pt x="5003" y="678"/>
                  </a:cubicBezTo>
                  <a:cubicBezTo>
                    <a:pt x="5009" y="717"/>
                    <a:pt x="4982" y="753"/>
                    <a:pt x="4942" y="759"/>
                  </a:cubicBezTo>
                  <a:lnTo>
                    <a:pt x="4942" y="759"/>
                  </a:lnTo>
                  <a:cubicBezTo>
                    <a:pt x="4903" y="765"/>
                    <a:pt x="4866" y="737"/>
                    <a:pt x="4861" y="698"/>
                  </a:cubicBezTo>
                  <a:cubicBezTo>
                    <a:pt x="4855" y="659"/>
                    <a:pt x="4882" y="622"/>
                    <a:pt x="4922" y="617"/>
                  </a:cubicBezTo>
                  <a:close/>
                  <a:moveTo>
                    <a:pt x="5207" y="577"/>
                  </a:moveTo>
                  <a:lnTo>
                    <a:pt x="5207" y="577"/>
                  </a:lnTo>
                  <a:cubicBezTo>
                    <a:pt x="5247" y="571"/>
                    <a:pt x="5283" y="599"/>
                    <a:pt x="5289" y="638"/>
                  </a:cubicBezTo>
                  <a:cubicBezTo>
                    <a:pt x="5294" y="677"/>
                    <a:pt x="5267" y="714"/>
                    <a:pt x="5228" y="720"/>
                  </a:cubicBezTo>
                  <a:lnTo>
                    <a:pt x="5228" y="720"/>
                  </a:lnTo>
                  <a:cubicBezTo>
                    <a:pt x="5188" y="725"/>
                    <a:pt x="5152" y="698"/>
                    <a:pt x="5146" y="659"/>
                  </a:cubicBezTo>
                  <a:cubicBezTo>
                    <a:pt x="5140" y="619"/>
                    <a:pt x="5168" y="583"/>
                    <a:pt x="5207" y="577"/>
                  </a:cubicBezTo>
                  <a:close/>
                  <a:moveTo>
                    <a:pt x="5493" y="537"/>
                  </a:moveTo>
                  <a:lnTo>
                    <a:pt x="5493" y="537"/>
                  </a:lnTo>
                  <a:cubicBezTo>
                    <a:pt x="5532" y="532"/>
                    <a:pt x="5569" y="559"/>
                    <a:pt x="5574" y="598"/>
                  </a:cubicBezTo>
                  <a:cubicBezTo>
                    <a:pt x="5580" y="638"/>
                    <a:pt x="5553" y="674"/>
                    <a:pt x="5513" y="680"/>
                  </a:cubicBezTo>
                  <a:lnTo>
                    <a:pt x="5513" y="680"/>
                  </a:lnTo>
                  <a:cubicBezTo>
                    <a:pt x="5474" y="686"/>
                    <a:pt x="5437" y="658"/>
                    <a:pt x="5432" y="619"/>
                  </a:cubicBezTo>
                  <a:cubicBezTo>
                    <a:pt x="5426" y="580"/>
                    <a:pt x="5453" y="543"/>
                    <a:pt x="5493" y="537"/>
                  </a:cubicBezTo>
                  <a:close/>
                  <a:moveTo>
                    <a:pt x="5779" y="499"/>
                  </a:moveTo>
                  <a:lnTo>
                    <a:pt x="5779" y="499"/>
                  </a:lnTo>
                  <a:cubicBezTo>
                    <a:pt x="5818" y="493"/>
                    <a:pt x="5854" y="521"/>
                    <a:pt x="5860" y="560"/>
                  </a:cubicBezTo>
                  <a:cubicBezTo>
                    <a:pt x="5865" y="600"/>
                    <a:pt x="5838" y="636"/>
                    <a:pt x="5798" y="641"/>
                  </a:cubicBezTo>
                  <a:lnTo>
                    <a:pt x="5798" y="641"/>
                  </a:lnTo>
                  <a:cubicBezTo>
                    <a:pt x="5759" y="647"/>
                    <a:pt x="5722" y="619"/>
                    <a:pt x="5717" y="580"/>
                  </a:cubicBezTo>
                  <a:cubicBezTo>
                    <a:pt x="5712" y="540"/>
                    <a:pt x="5739" y="504"/>
                    <a:pt x="5779" y="499"/>
                  </a:cubicBezTo>
                  <a:close/>
                  <a:moveTo>
                    <a:pt x="6064" y="462"/>
                  </a:moveTo>
                  <a:lnTo>
                    <a:pt x="6064" y="462"/>
                  </a:lnTo>
                  <a:cubicBezTo>
                    <a:pt x="6104" y="456"/>
                    <a:pt x="6140" y="484"/>
                    <a:pt x="6146" y="523"/>
                  </a:cubicBezTo>
                  <a:cubicBezTo>
                    <a:pt x="6151" y="562"/>
                    <a:pt x="6123" y="599"/>
                    <a:pt x="6084" y="604"/>
                  </a:cubicBezTo>
                  <a:lnTo>
                    <a:pt x="6084" y="604"/>
                  </a:lnTo>
                  <a:cubicBezTo>
                    <a:pt x="6044" y="610"/>
                    <a:pt x="6008" y="582"/>
                    <a:pt x="6003" y="543"/>
                  </a:cubicBezTo>
                  <a:cubicBezTo>
                    <a:pt x="5997" y="503"/>
                    <a:pt x="6025" y="467"/>
                    <a:pt x="6064" y="462"/>
                  </a:cubicBezTo>
                  <a:close/>
                  <a:moveTo>
                    <a:pt x="6350" y="424"/>
                  </a:moveTo>
                  <a:lnTo>
                    <a:pt x="6350" y="424"/>
                  </a:lnTo>
                  <a:cubicBezTo>
                    <a:pt x="6390" y="419"/>
                    <a:pt x="6426" y="447"/>
                    <a:pt x="6431" y="486"/>
                  </a:cubicBezTo>
                  <a:cubicBezTo>
                    <a:pt x="6437" y="525"/>
                    <a:pt x="6409" y="562"/>
                    <a:pt x="6370" y="567"/>
                  </a:cubicBezTo>
                  <a:lnTo>
                    <a:pt x="6370" y="567"/>
                  </a:lnTo>
                  <a:cubicBezTo>
                    <a:pt x="6330" y="572"/>
                    <a:pt x="6294" y="545"/>
                    <a:pt x="6288" y="505"/>
                  </a:cubicBezTo>
                  <a:cubicBezTo>
                    <a:pt x="6283" y="466"/>
                    <a:pt x="6311" y="430"/>
                    <a:pt x="6350" y="424"/>
                  </a:cubicBezTo>
                  <a:close/>
                  <a:moveTo>
                    <a:pt x="8097" y="271"/>
                  </a:moveTo>
                  <a:lnTo>
                    <a:pt x="8097" y="271"/>
                  </a:lnTo>
                  <a:cubicBezTo>
                    <a:pt x="8136" y="268"/>
                    <a:pt x="8170" y="299"/>
                    <a:pt x="8173" y="339"/>
                  </a:cubicBezTo>
                  <a:cubicBezTo>
                    <a:pt x="8175" y="378"/>
                    <a:pt x="8144" y="412"/>
                    <a:pt x="8105" y="414"/>
                  </a:cubicBezTo>
                  <a:lnTo>
                    <a:pt x="8104" y="414"/>
                  </a:lnTo>
                  <a:cubicBezTo>
                    <a:pt x="8065" y="417"/>
                    <a:pt x="8031" y="386"/>
                    <a:pt x="8029" y="346"/>
                  </a:cubicBezTo>
                  <a:cubicBezTo>
                    <a:pt x="8026" y="307"/>
                    <a:pt x="8057" y="273"/>
                    <a:pt x="8097" y="271"/>
                  </a:cubicBezTo>
                  <a:close/>
                  <a:moveTo>
                    <a:pt x="8384" y="256"/>
                  </a:moveTo>
                  <a:lnTo>
                    <a:pt x="8384" y="256"/>
                  </a:lnTo>
                  <a:cubicBezTo>
                    <a:pt x="8424" y="254"/>
                    <a:pt x="8458" y="284"/>
                    <a:pt x="8460" y="324"/>
                  </a:cubicBezTo>
                  <a:cubicBezTo>
                    <a:pt x="8462" y="364"/>
                    <a:pt x="8432" y="398"/>
                    <a:pt x="8392" y="400"/>
                  </a:cubicBezTo>
                  <a:lnTo>
                    <a:pt x="8392" y="400"/>
                  </a:lnTo>
                  <a:cubicBezTo>
                    <a:pt x="8352" y="402"/>
                    <a:pt x="8319" y="372"/>
                    <a:pt x="8316" y="332"/>
                  </a:cubicBezTo>
                  <a:cubicBezTo>
                    <a:pt x="8314" y="292"/>
                    <a:pt x="8345" y="258"/>
                    <a:pt x="8384" y="256"/>
                  </a:cubicBezTo>
                  <a:close/>
                  <a:moveTo>
                    <a:pt x="8672" y="242"/>
                  </a:moveTo>
                  <a:lnTo>
                    <a:pt x="8672" y="242"/>
                  </a:lnTo>
                  <a:cubicBezTo>
                    <a:pt x="8712" y="240"/>
                    <a:pt x="8746" y="270"/>
                    <a:pt x="8748" y="310"/>
                  </a:cubicBezTo>
                  <a:cubicBezTo>
                    <a:pt x="8750" y="349"/>
                    <a:pt x="8720" y="383"/>
                    <a:pt x="8680" y="386"/>
                  </a:cubicBezTo>
                  <a:lnTo>
                    <a:pt x="8680" y="386"/>
                  </a:lnTo>
                  <a:cubicBezTo>
                    <a:pt x="8640" y="388"/>
                    <a:pt x="8606" y="357"/>
                    <a:pt x="8604" y="318"/>
                  </a:cubicBezTo>
                  <a:cubicBezTo>
                    <a:pt x="8602" y="278"/>
                    <a:pt x="8632" y="244"/>
                    <a:pt x="8672" y="242"/>
                  </a:cubicBezTo>
                  <a:close/>
                  <a:moveTo>
                    <a:pt x="8961" y="228"/>
                  </a:moveTo>
                  <a:lnTo>
                    <a:pt x="8961" y="228"/>
                  </a:lnTo>
                  <a:cubicBezTo>
                    <a:pt x="9001" y="226"/>
                    <a:pt x="9034" y="257"/>
                    <a:pt x="9036" y="297"/>
                  </a:cubicBezTo>
                  <a:cubicBezTo>
                    <a:pt x="9038" y="337"/>
                    <a:pt x="9007" y="370"/>
                    <a:pt x="8967" y="372"/>
                  </a:cubicBezTo>
                  <a:lnTo>
                    <a:pt x="8967" y="372"/>
                  </a:lnTo>
                  <a:cubicBezTo>
                    <a:pt x="8927" y="373"/>
                    <a:pt x="8894" y="343"/>
                    <a:pt x="8892" y="303"/>
                  </a:cubicBezTo>
                  <a:cubicBezTo>
                    <a:pt x="8890" y="263"/>
                    <a:pt x="8921" y="230"/>
                    <a:pt x="8961" y="228"/>
                  </a:cubicBezTo>
                  <a:close/>
                  <a:moveTo>
                    <a:pt x="9249" y="216"/>
                  </a:moveTo>
                  <a:lnTo>
                    <a:pt x="9249" y="216"/>
                  </a:lnTo>
                  <a:cubicBezTo>
                    <a:pt x="9289" y="215"/>
                    <a:pt x="9322" y="246"/>
                    <a:pt x="9324" y="285"/>
                  </a:cubicBezTo>
                  <a:cubicBezTo>
                    <a:pt x="9325" y="325"/>
                    <a:pt x="9295" y="359"/>
                    <a:pt x="9255" y="360"/>
                  </a:cubicBezTo>
                  <a:lnTo>
                    <a:pt x="9255" y="360"/>
                  </a:lnTo>
                  <a:cubicBezTo>
                    <a:pt x="9215" y="362"/>
                    <a:pt x="9181" y="331"/>
                    <a:pt x="9180" y="291"/>
                  </a:cubicBezTo>
                  <a:cubicBezTo>
                    <a:pt x="9178" y="252"/>
                    <a:pt x="9209" y="218"/>
                    <a:pt x="9249" y="216"/>
                  </a:cubicBezTo>
                  <a:close/>
                  <a:moveTo>
                    <a:pt x="9537" y="205"/>
                  </a:moveTo>
                  <a:lnTo>
                    <a:pt x="9537" y="205"/>
                  </a:lnTo>
                  <a:cubicBezTo>
                    <a:pt x="9577" y="203"/>
                    <a:pt x="9610" y="234"/>
                    <a:pt x="9612" y="274"/>
                  </a:cubicBezTo>
                  <a:cubicBezTo>
                    <a:pt x="9613" y="314"/>
                    <a:pt x="9582" y="347"/>
                    <a:pt x="9543" y="349"/>
                  </a:cubicBezTo>
                  <a:lnTo>
                    <a:pt x="9543" y="349"/>
                  </a:lnTo>
                  <a:cubicBezTo>
                    <a:pt x="9503" y="350"/>
                    <a:pt x="9469" y="320"/>
                    <a:pt x="9468" y="280"/>
                  </a:cubicBezTo>
                  <a:cubicBezTo>
                    <a:pt x="9466" y="240"/>
                    <a:pt x="9497" y="207"/>
                    <a:pt x="9537" y="205"/>
                  </a:cubicBezTo>
                  <a:close/>
                  <a:moveTo>
                    <a:pt x="9825" y="193"/>
                  </a:moveTo>
                  <a:lnTo>
                    <a:pt x="9825" y="193"/>
                  </a:lnTo>
                  <a:cubicBezTo>
                    <a:pt x="9865" y="192"/>
                    <a:pt x="9898" y="223"/>
                    <a:pt x="9900" y="262"/>
                  </a:cubicBezTo>
                  <a:cubicBezTo>
                    <a:pt x="9901" y="302"/>
                    <a:pt x="9870" y="336"/>
                    <a:pt x="9831" y="337"/>
                  </a:cubicBezTo>
                  <a:lnTo>
                    <a:pt x="9831" y="337"/>
                  </a:lnTo>
                  <a:cubicBezTo>
                    <a:pt x="9791" y="339"/>
                    <a:pt x="9757" y="308"/>
                    <a:pt x="9756" y="268"/>
                  </a:cubicBezTo>
                  <a:cubicBezTo>
                    <a:pt x="9754" y="229"/>
                    <a:pt x="9785" y="195"/>
                    <a:pt x="9825" y="193"/>
                  </a:cubicBezTo>
                  <a:close/>
                  <a:moveTo>
                    <a:pt x="10113" y="182"/>
                  </a:moveTo>
                  <a:lnTo>
                    <a:pt x="10113" y="182"/>
                  </a:lnTo>
                  <a:cubicBezTo>
                    <a:pt x="10152" y="180"/>
                    <a:pt x="10186" y="211"/>
                    <a:pt x="10188" y="251"/>
                  </a:cubicBezTo>
                  <a:cubicBezTo>
                    <a:pt x="10189" y="291"/>
                    <a:pt x="10158" y="324"/>
                    <a:pt x="10119" y="326"/>
                  </a:cubicBezTo>
                  <a:lnTo>
                    <a:pt x="10118" y="326"/>
                  </a:lnTo>
                  <a:cubicBezTo>
                    <a:pt x="10079" y="328"/>
                    <a:pt x="10045" y="297"/>
                    <a:pt x="10044" y="257"/>
                  </a:cubicBezTo>
                  <a:cubicBezTo>
                    <a:pt x="10042" y="217"/>
                    <a:pt x="10073" y="184"/>
                    <a:pt x="10113" y="182"/>
                  </a:cubicBezTo>
                  <a:close/>
                  <a:moveTo>
                    <a:pt x="10400" y="171"/>
                  </a:moveTo>
                  <a:lnTo>
                    <a:pt x="10401" y="171"/>
                  </a:lnTo>
                  <a:cubicBezTo>
                    <a:pt x="10440" y="169"/>
                    <a:pt x="10474" y="200"/>
                    <a:pt x="10476" y="240"/>
                  </a:cubicBezTo>
                  <a:cubicBezTo>
                    <a:pt x="10477" y="279"/>
                    <a:pt x="10446" y="313"/>
                    <a:pt x="10407" y="315"/>
                  </a:cubicBezTo>
                  <a:lnTo>
                    <a:pt x="10406" y="315"/>
                  </a:lnTo>
                  <a:cubicBezTo>
                    <a:pt x="10367" y="316"/>
                    <a:pt x="10333" y="285"/>
                    <a:pt x="10331" y="246"/>
                  </a:cubicBezTo>
                  <a:cubicBezTo>
                    <a:pt x="10330" y="206"/>
                    <a:pt x="10361" y="172"/>
                    <a:pt x="10400" y="171"/>
                  </a:cubicBezTo>
                  <a:close/>
                  <a:moveTo>
                    <a:pt x="10688" y="159"/>
                  </a:moveTo>
                  <a:lnTo>
                    <a:pt x="10689" y="159"/>
                  </a:lnTo>
                  <a:cubicBezTo>
                    <a:pt x="10728" y="158"/>
                    <a:pt x="10762" y="188"/>
                    <a:pt x="10763" y="228"/>
                  </a:cubicBezTo>
                  <a:cubicBezTo>
                    <a:pt x="10765" y="268"/>
                    <a:pt x="10734" y="301"/>
                    <a:pt x="10694" y="303"/>
                  </a:cubicBezTo>
                  <a:lnTo>
                    <a:pt x="10694" y="303"/>
                  </a:lnTo>
                  <a:cubicBezTo>
                    <a:pt x="10655" y="305"/>
                    <a:pt x="10621" y="274"/>
                    <a:pt x="10619" y="234"/>
                  </a:cubicBezTo>
                  <a:cubicBezTo>
                    <a:pt x="10618" y="194"/>
                    <a:pt x="10649" y="161"/>
                    <a:pt x="10688" y="159"/>
                  </a:cubicBezTo>
                  <a:close/>
                  <a:moveTo>
                    <a:pt x="10976" y="148"/>
                  </a:moveTo>
                  <a:lnTo>
                    <a:pt x="10976" y="148"/>
                  </a:lnTo>
                  <a:cubicBezTo>
                    <a:pt x="11016" y="146"/>
                    <a:pt x="11050" y="177"/>
                    <a:pt x="11051" y="217"/>
                  </a:cubicBezTo>
                  <a:cubicBezTo>
                    <a:pt x="11053" y="256"/>
                    <a:pt x="11022" y="290"/>
                    <a:pt x="10982" y="292"/>
                  </a:cubicBezTo>
                  <a:lnTo>
                    <a:pt x="10982" y="292"/>
                  </a:lnTo>
                  <a:cubicBezTo>
                    <a:pt x="10942" y="293"/>
                    <a:pt x="10909" y="262"/>
                    <a:pt x="10907" y="223"/>
                  </a:cubicBezTo>
                  <a:cubicBezTo>
                    <a:pt x="10906" y="183"/>
                    <a:pt x="10937" y="149"/>
                    <a:pt x="10976" y="148"/>
                  </a:cubicBezTo>
                  <a:close/>
                  <a:moveTo>
                    <a:pt x="11264" y="136"/>
                  </a:moveTo>
                  <a:lnTo>
                    <a:pt x="11264" y="136"/>
                  </a:lnTo>
                  <a:cubicBezTo>
                    <a:pt x="11304" y="135"/>
                    <a:pt x="11338" y="165"/>
                    <a:pt x="11339" y="205"/>
                  </a:cubicBezTo>
                  <a:cubicBezTo>
                    <a:pt x="11341" y="245"/>
                    <a:pt x="11310" y="278"/>
                    <a:pt x="11270" y="280"/>
                  </a:cubicBezTo>
                  <a:lnTo>
                    <a:pt x="11270" y="280"/>
                  </a:lnTo>
                  <a:cubicBezTo>
                    <a:pt x="11230" y="282"/>
                    <a:pt x="11197" y="251"/>
                    <a:pt x="11195" y="211"/>
                  </a:cubicBezTo>
                  <a:cubicBezTo>
                    <a:pt x="11194" y="171"/>
                    <a:pt x="11225" y="138"/>
                    <a:pt x="11264" y="136"/>
                  </a:cubicBezTo>
                  <a:close/>
                  <a:moveTo>
                    <a:pt x="11552" y="125"/>
                  </a:moveTo>
                  <a:lnTo>
                    <a:pt x="11552" y="125"/>
                  </a:lnTo>
                  <a:cubicBezTo>
                    <a:pt x="11592" y="123"/>
                    <a:pt x="11626" y="154"/>
                    <a:pt x="11627" y="194"/>
                  </a:cubicBezTo>
                  <a:cubicBezTo>
                    <a:pt x="11629" y="233"/>
                    <a:pt x="11598" y="267"/>
                    <a:pt x="11558" y="269"/>
                  </a:cubicBezTo>
                  <a:lnTo>
                    <a:pt x="11558" y="269"/>
                  </a:lnTo>
                  <a:cubicBezTo>
                    <a:pt x="11518" y="270"/>
                    <a:pt x="11485" y="239"/>
                    <a:pt x="11483" y="200"/>
                  </a:cubicBezTo>
                  <a:cubicBezTo>
                    <a:pt x="11482" y="160"/>
                    <a:pt x="11512" y="126"/>
                    <a:pt x="11552" y="125"/>
                  </a:cubicBezTo>
                  <a:close/>
                  <a:moveTo>
                    <a:pt x="11840" y="113"/>
                  </a:moveTo>
                  <a:lnTo>
                    <a:pt x="11840" y="113"/>
                  </a:lnTo>
                  <a:cubicBezTo>
                    <a:pt x="11880" y="112"/>
                    <a:pt x="11913" y="142"/>
                    <a:pt x="11915" y="182"/>
                  </a:cubicBezTo>
                  <a:cubicBezTo>
                    <a:pt x="11917" y="222"/>
                    <a:pt x="11886" y="255"/>
                    <a:pt x="11846" y="257"/>
                  </a:cubicBezTo>
                  <a:lnTo>
                    <a:pt x="11846" y="257"/>
                  </a:lnTo>
                  <a:cubicBezTo>
                    <a:pt x="11806" y="259"/>
                    <a:pt x="11773" y="228"/>
                    <a:pt x="11771" y="188"/>
                  </a:cubicBezTo>
                  <a:cubicBezTo>
                    <a:pt x="11769" y="148"/>
                    <a:pt x="11800" y="115"/>
                    <a:pt x="11840" y="113"/>
                  </a:cubicBezTo>
                  <a:close/>
                  <a:moveTo>
                    <a:pt x="12127" y="101"/>
                  </a:moveTo>
                  <a:lnTo>
                    <a:pt x="12127" y="101"/>
                  </a:lnTo>
                  <a:cubicBezTo>
                    <a:pt x="12167" y="99"/>
                    <a:pt x="12201" y="130"/>
                    <a:pt x="12203" y="169"/>
                  </a:cubicBezTo>
                  <a:cubicBezTo>
                    <a:pt x="12205" y="209"/>
                    <a:pt x="12175" y="243"/>
                    <a:pt x="12135" y="245"/>
                  </a:cubicBezTo>
                  <a:lnTo>
                    <a:pt x="12135" y="245"/>
                  </a:lnTo>
                  <a:cubicBezTo>
                    <a:pt x="12095" y="247"/>
                    <a:pt x="12061" y="217"/>
                    <a:pt x="12059" y="177"/>
                  </a:cubicBezTo>
                  <a:cubicBezTo>
                    <a:pt x="12057" y="138"/>
                    <a:pt x="12087" y="104"/>
                    <a:pt x="12127" y="101"/>
                  </a:cubicBezTo>
                  <a:close/>
                  <a:moveTo>
                    <a:pt x="12415" y="87"/>
                  </a:moveTo>
                  <a:lnTo>
                    <a:pt x="12415" y="87"/>
                  </a:lnTo>
                  <a:cubicBezTo>
                    <a:pt x="12455" y="85"/>
                    <a:pt x="12489" y="115"/>
                    <a:pt x="12491" y="155"/>
                  </a:cubicBezTo>
                  <a:cubicBezTo>
                    <a:pt x="12493" y="195"/>
                    <a:pt x="12462" y="229"/>
                    <a:pt x="12423" y="231"/>
                  </a:cubicBezTo>
                  <a:lnTo>
                    <a:pt x="12423" y="231"/>
                  </a:lnTo>
                  <a:cubicBezTo>
                    <a:pt x="12383" y="233"/>
                    <a:pt x="12349" y="203"/>
                    <a:pt x="12347" y="163"/>
                  </a:cubicBezTo>
                  <a:cubicBezTo>
                    <a:pt x="12345" y="123"/>
                    <a:pt x="12375" y="89"/>
                    <a:pt x="12415" y="87"/>
                  </a:cubicBezTo>
                  <a:close/>
                  <a:moveTo>
                    <a:pt x="12703" y="73"/>
                  </a:moveTo>
                  <a:lnTo>
                    <a:pt x="12703" y="73"/>
                  </a:lnTo>
                  <a:cubicBezTo>
                    <a:pt x="12742" y="70"/>
                    <a:pt x="12776" y="101"/>
                    <a:pt x="12779" y="141"/>
                  </a:cubicBezTo>
                  <a:cubicBezTo>
                    <a:pt x="12781" y="180"/>
                    <a:pt x="12750" y="214"/>
                    <a:pt x="12711" y="216"/>
                  </a:cubicBezTo>
                  <a:lnTo>
                    <a:pt x="12710" y="216"/>
                  </a:lnTo>
                  <a:cubicBezTo>
                    <a:pt x="12671" y="219"/>
                    <a:pt x="12637" y="188"/>
                    <a:pt x="12635" y="149"/>
                  </a:cubicBezTo>
                  <a:cubicBezTo>
                    <a:pt x="12632" y="109"/>
                    <a:pt x="12663" y="75"/>
                    <a:pt x="12703" y="73"/>
                  </a:cubicBezTo>
                  <a:close/>
                  <a:moveTo>
                    <a:pt x="12991" y="59"/>
                  </a:moveTo>
                  <a:lnTo>
                    <a:pt x="12991" y="59"/>
                  </a:lnTo>
                  <a:cubicBezTo>
                    <a:pt x="13031" y="57"/>
                    <a:pt x="13065" y="88"/>
                    <a:pt x="13066" y="128"/>
                  </a:cubicBezTo>
                  <a:cubicBezTo>
                    <a:pt x="13068" y="168"/>
                    <a:pt x="13037" y="201"/>
                    <a:pt x="12997" y="203"/>
                  </a:cubicBezTo>
                  <a:lnTo>
                    <a:pt x="12997" y="203"/>
                  </a:lnTo>
                  <a:cubicBezTo>
                    <a:pt x="12958" y="205"/>
                    <a:pt x="12924" y="174"/>
                    <a:pt x="12922" y="134"/>
                  </a:cubicBezTo>
                  <a:cubicBezTo>
                    <a:pt x="12921" y="94"/>
                    <a:pt x="12952" y="61"/>
                    <a:pt x="12991" y="59"/>
                  </a:cubicBezTo>
                  <a:close/>
                  <a:moveTo>
                    <a:pt x="13279" y="48"/>
                  </a:moveTo>
                  <a:lnTo>
                    <a:pt x="13279" y="48"/>
                  </a:lnTo>
                  <a:cubicBezTo>
                    <a:pt x="13319" y="46"/>
                    <a:pt x="13353" y="77"/>
                    <a:pt x="13354" y="117"/>
                  </a:cubicBezTo>
                  <a:cubicBezTo>
                    <a:pt x="13356" y="156"/>
                    <a:pt x="13325" y="190"/>
                    <a:pt x="13285" y="192"/>
                  </a:cubicBezTo>
                  <a:lnTo>
                    <a:pt x="13285" y="192"/>
                  </a:lnTo>
                  <a:cubicBezTo>
                    <a:pt x="13245" y="193"/>
                    <a:pt x="13212" y="162"/>
                    <a:pt x="13210" y="123"/>
                  </a:cubicBezTo>
                  <a:cubicBezTo>
                    <a:pt x="13209" y="83"/>
                    <a:pt x="13240" y="49"/>
                    <a:pt x="13279" y="48"/>
                  </a:cubicBezTo>
                  <a:close/>
                  <a:moveTo>
                    <a:pt x="13567" y="36"/>
                  </a:moveTo>
                  <a:lnTo>
                    <a:pt x="13567" y="36"/>
                  </a:lnTo>
                  <a:cubicBezTo>
                    <a:pt x="13607" y="35"/>
                    <a:pt x="13641" y="66"/>
                    <a:pt x="13642" y="105"/>
                  </a:cubicBezTo>
                  <a:cubicBezTo>
                    <a:pt x="13644" y="145"/>
                    <a:pt x="13613" y="179"/>
                    <a:pt x="13573" y="180"/>
                  </a:cubicBezTo>
                  <a:lnTo>
                    <a:pt x="13573" y="180"/>
                  </a:lnTo>
                  <a:cubicBezTo>
                    <a:pt x="13533" y="182"/>
                    <a:pt x="13500" y="151"/>
                    <a:pt x="13498" y="111"/>
                  </a:cubicBezTo>
                  <a:cubicBezTo>
                    <a:pt x="13497" y="71"/>
                    <a:pt x="13527" y="38"/>
                    <a:pt x="13567" y="36"/>
                  </a:cubicBezTo>
                  <a:close/>
                  <a:moveTo>
                    <a:pt x="13855" y="25"/>
                  </a:moveTo>
                  <a:lnTo>
                    <a:pt x="13855" y="25"/>
                  </a:lnTo>
                  <a:cubicBezTo>
                    <a:pt x="13895" y="23"/>
                    <a:pt x="13928" y="54"/>
                    <a:pt x="13930" y="94"/>
                  </a:cubicBezTo>
                  <a:cubicBezTo>
                    <a:pt x="13932" y="134"/>
                    <a:pt x="13901" y="167"/>
                    <a:pt x="13861" y="169"/>
                  </a:cubicBezTo>
                  <a:lnTo>
                    <a:pt x="13861" y="169"/>
                  </a:lnTo>
                  <a:cubicBezTo>
                    <a:pt x="13821" y="170"/>
                    <a:pt x="13788" y="139"/>
                    <a:pt x="13786" y="100"/>
                  </a:cubicBezTo>
                  <a:cubicBezTo>
                    <a:pt x="13784" y="60"/>
                    <a:pt x="13815" y="26"/>
                    <a:pt x="13855" y="25"/>
                  </a:cubicBezTo>
                  <a:close/>
                  <a:moveTo>
                    <a:pt x="14143" y="13"/>
                  </a:moveTo>
                  <a:lnTo>
                    <a:pt x="14143" y="13"/>
                  </a:lnTo>
                  <a:cubicBezTo>
                    <a:pt x="14183" y="12"/>
                    <a:pt x="14216" y="43"/>
                    <a:pt x="14218" y="82"/>
                  </a:cubicBezTo>
                  <a:cubicBezTo>
                    <a:pt x="14220" y="122"/>
                    <a:pt x="14189" y="156"/>
                    <a:pt x="14149" y="157"/>
                  </a:cubicBezTo>
                  <a:lnTo>
                    <a:pt x="14149" y="157"/>
                  </a:lnTo>
                  <a:cubicBezTo>
                    <a:pt x="14109" y="159"/>
                    <a:pt x="14076" y="128"/>
                    <a:pt x="14074" y="88"/>
                  </a:cubicBezTo>
                  <a:cubicBezTo>
                    <a:pt x="14072" y="49"/>
                    <a:pt x="14103" y="15"/>
                    <a:pt x="14143" y="13"/>
                  </a:cubicBezTo>
                  <a:close/>
                  <a:moveTo>
                    <a:pt x="14431" y="2"/>
                  </a:moveTo>
                  <a:lnTo>
                    <a:pt x="14431" y="2"/>
                  </a:lnTo>
                  <a:cubicBezTo>
                    <a:pt x="14471" y="0"/>
                    <a:pt x="14504" y="31"/>
                    <a:pt x="14506" y="71"/>
                  </a:cubicBezTo>
                  <a:cubicBezTo>
                    <a:pt x="14508" y="111"/>
                    <a:pt x="14477" y="144"/>
                    <a:pt x="14437" y="146"/>
                  </a:cubicBezTo>
                  <a:lnTo>
                    <a:pt x="14437" y="146"/>
                  </a:lnTo>
                  <a:cubicBezTo>
                    <a:pt x="14397" y="147"/>
                    <a:pt x="14364" y="116"/>
                    <a:pt x="14362" y="77"/>
                  </a:cubicBezTo>
                  <a:cubicBezTo>
                    <a:pt x="14360" y="37"/>
                    <a:pt x="14391" y="3"/>
                    <a:pt x="14431" y="2"/>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70" name="Oval 93"/>
            <p:cNvSpPr>
              <a:spLocks noChangeArrowheads="1"/>
            </p:cNvSpPr>
            <p:nvPr/>
          </p:nvSpPr>
          <p:spPr bwMode="auto">
            <a:xfrm>
              <a:off x="1152525" y="4652963"/>
              <a:ext cx="65088" cy="65088"/>
            </a:xfrm>
            <a:prstGeom prst="ellipse">
              <a:avLst/>
            </a:prstGeom>
            <a:solidFill>
              <a:srgbClr val="7030A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71" name="Freeform 94"/>
            <p:cNvSpPr>
              <a:spLocks noEditPoints="1"/>
            </p:cNvSpPr>
            <p:nvPr/>
          </p:nvSpPr>
          <p:spPr bwMode="auto">
            <a:xfrm>
              <a:off x="1147763" y="4648200"/>
              <a:ext cx="74613" cy="74613"/>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72" name="Oval 95"/>
            <p:cNvSpPr>
              <a:spLocks noChangeArrowheads="1"/>
            </p:cNvSpPr>
            <p:nvPr/>
          </p:nvSpPr>
          <p:spPr bwMode="auto">
            <a:xfrm>
              <a:off x="2720975" y="4451350"/>
              <a:ext cx="63500" cy="63500"/>
            </a:xfrm>
            <a:prstGeom prst="ellipse">
              <a:avLst/>
            </a:prstGeom>
            <a:solidFill>
              <a:srgbClr val="7030A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73" name="Freeform 96"/>
            <p:cNvSpPr>
              <a:spLocks noEditPoints="1"/>
            </p:cNvSpPr>
            <p:nvPr/>
          </p:nvSpPr>
          <p:spPr bwMode="auto">
            <a:xfrm>
              <a:off x="2716213" y="4446588"/>
              <a:ext cx="73025" cy="73025"/>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74" name="Oval 97"/>
            <p:cNvSpPr>
              <a:spLocks noChangeArrowheads="1"/>
            </p:cNvSpPr>
            <p:nvPr/>
          </p:nvSpPr>
          <p:spPr bwMode="auto">
            <a:xfrm>
              <a:off x="4287838" y="4386263"/>
              <a:ext cx="63500" cy="63500"/>
            </a:xfrm>
            <a:prstGeom prst="ellipse">
              <a:avLst/>
            </a:prstGeom>
            <a:solidFill>
              <a:srgbClr val="7030A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75" name="Freeform 98"/>
            <p:cNvSpPr>
              <a:spLocks noEditPoints="1"/>
            </p:cNvSpPr>
            <p:nvPr/>
          </p:nvSpPr>
          <p:spPr bwMode="auto">
            <a:xfrm>
              <a:off x="4283075" y="4381500"/>
              <a:ext cx="73025" cy="73025"/>
            </a:xfrm>
            <a:custGeom>
              <a:avLst/>
              <a:gdLst>
                <a:gd name="T0" fmla="*/ 373 w 377"/>
                <a:gd name="T1" fmla="*/ 224 h 377"/>
                <a:gd name="T2" fmla="*/ 361 w 377"/>
                <a:gd name="T3" fmla="*/ 264 h 377"/>
                <a:gd name="T4" fmla="*/ 323 w 377"/>
                <a:gd name="T5" fmla="*/ 320 h 377"/>
                <a:gd name="T6" fmla="*/ 292 w 377"/>
                <a:gd name="T7" fmla="*/ 346 h 377"/>
                <a:gd name="T8" fmla="*/ 229 w 377"/>
                <a:gd name="T9" fmla="*/ 372 h 377"/>
                <a:gd name="T10" fmla="*/ 186 w 377"/>
                <a:gd name="T11" fmla="*/ 376 h 377"/>
                <a:gd name="T12" fmla="*/ 117 w 377"/>
                <a:gd name="T13" fmla="*/ 362 h 377"/>
                <a:gd name="T14" fmla="*/ 82 w 377"/>
                <a:gd name="T15" fmla="*/ 343 h 377"/>
                <a:gd name="T16" fmla="*/ 34 w 377"/>
                <a:gd name="T17" fmla="*/ 296 h 377"/>
                <a:gd name="T18" fmla="*/ 15 w 377"/>
                <a:gd name="T19" fmla="*/ 260 h 377"/>
                <a:gd name="T20" fmla="*/ 1 w 377"/>
                <a:gd name="T21" fmla="*/ 191 h 377"/>
                <a:gd name="T22" fmla="*/ 5 w 377"/>
                <a:gd name="T23" fmla="*/ 148 h 377"/>
                <a:gd name="T24" fmla="*/ 31 w 377"/>
                <a:gd name="T25" fmla="*/ 85 h 377"/>
                <a:gd name="T26" fmla="*/ 57 w 377"/>
                <a:gd name="T27" fmla="*/ 54 h 377"/>
                <a:gd name="T28" fmla="*/ 113 w 377"/>
                <a:gd name="T29" fmla="*/ 16 h 377"/>
                <a:gd name="T30" fmla="*/ 153 w 377"/>
                <a:gd name="T31" fmla="*/ 4 h 377"/>
                <a:gd name="T32" fmla="*/ 224 w 377"/>
                <a:gd name="T33" fmla="*/ 4 h 377"/>
                <a:gd name="T34" fmla="*/ 264 w 377"/>
                <a:gd name="T35" fmla="*/ 16 h 377"/>
                <a:gd name="T36" fmla="*/ 320 w 377"/>
                <a:gd name="T37" fmla="*/ 54 h 377"/>
                <a:gd name="T38" fmla="*/ 346 w 377"/>
                <a:gd name="T39" fmla="*/ 85 h 377"/>
                <a:gd name="T40" fmla="*/ 372 w 377"/>
                <a:gd name="T41" fmla="*/ 148 h 377"/>
                <a:gd name="T42" fmla="*/ 325 w 377"/>
                <a:gd name="T43" fmla="*/ 158 h 377"/>
                <a:gd name="T44" fmla="*/ 318 w 377"/>
                <a:gd name="T45" fmla="*/ 136 h 377"/>
                <a:gd name="T46" fmla="*/ 286 w 377"/>
                <a:gd name="T47" fmla="*/ 88 h 377"/>
                <a:gd name="T48" fmla="*/ 269 w 377"/>
                <a:gd name="T49" fmla="*/ 74 h 377"/>
                <a:gd name="T50" fmla="*/ 214 w 377"/>
                <a:gd name="T51" fmla="*/ 51 h 377"/>
                <a:gd name="T52" fmla="*/ 191 w 377"/>
                <a:gd name="T53" fmla="*/ 48 h 377"/>
                <a:gd name="T54" fmla="*/ 132 w 377"/>
                <a:gd name="T55" fmla="*/ 60 h 377"/>
                <a:gd name="T56" fmla="*/ 112 w 377"/>
                <a:gd name="T57" fmla="*/ 71 h 377"/>
                <a:gd name="T58" fmla="*/ 71 w 377"/>
                <a:gd name="T59" fmla="*/ 112 h 377"/>
                <a:gd name="T60" fmla="*/ 60 w 377"/>
                <a:gd name="T61" fmla="*/ 132 h 377"/>
                <a:gd name="T62" fmla="*/ 48 w 377"/>
                <a:gd name="T63" fmla="*/ 191 h 377"/>
                <a:gd name="T64" fmla="*/ 51 w 377"/>
                <a:gd name="T65" fmla="*/ 214 h 377"/>
                <a:gd name="T66" fmla="*/ 74 w 377"/>
                <a:gd name="T67" fmla="*/ 269 h 377"/>
                <a:gd name="T68" fmla="*/ 88 w 377"/>
                <a:gd name="T69" fmla="*/ 286 h 377"/>
                <a:gd name="T70" fmla="*/ 136 w 377"/>
                <a:gd name="T71" fmla="*/ 318 h 377"/>
                <a:gd name="T72" fmla="*/ 158 w 377"/>
                <a:gd name="T73" fmla="*/ 325 h 377"/>
                <a:gd name="T74" fmla="*/ 219 w 377"/>
                <a:gd name="T75" fmla="*/ 325 h 377"/>
                <a:gd name="T76" fmla="*/ 241 w 377"/>
                <a:gd name="T77" fmla="*/ 318 h 377"/>
                <a:gd name="T78" fmla="*/ 289 w 377"/>
                <a:gd name="T79" fmla="*/ 286 h 377"/>
                <a:gd name="T80" fmla="*/ 303 w 377"/>
                <a:gd name="T81" fmla="*/ 269 h 377"/>
                <a:gd name="T82" fmla="*/ 326 w 377"/>
                <a:gd name="T83" fmla="*/ 214 h 377"/>
                <a:gd name="T84" fmla="*/ 329 w 377"/>
                <a:gd name="T85"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377">
                  <a:moveTo>
                    <a:pt x="376" y="186"/>
                  </a:moveTo>
                  <a:cubicBezTo>
                    <a:pt x="377" y="188"/>
                    <a:pt x="377" y="189"/>
                    <a:pt x="376" y="191"/>
                  </a:cubicBezTo>
                  <a:lnTo>
                    <a:pt x="373" y="224"/>
                  </a:lnTo>
                  <a:cubicBezTo>
                    <a:pt x="373" y="226"/>
                    <a:pt x="372" y="227"/>
                    <a:pt x="372" y="229"/>
                  </a:cubicBezTo>
                  <a:lnTo>
                    <a:pt x="362" y="260"/>
                  </a:lnTo>
                  <a:cubicBezTo>
                    <a:pt x="362" y="261"/>
                    <a:pt x="361" y="262"/>
                    <a:pt x="361" y="264"/>
                  </a:cubicBezTo>
                  <a:lnTo>
                    <a:pt x="346" y="292"/>
                  </a:lnTo>
                  <a:cubicBezTo>
                    <a:pt x="345" y="293"/>
                    <a:pt x="344" y="295"/>
                    <a:pt x="343" y="296"/>
                  </a:cubicBezTo>
                  <a:lnTo>
                    <a:pt x="323" y="320"/>
                  </a:lnTo>
                  <a:cubicBezTo>
                    <a:pt x="322" y="321"/>
                    <a:pt x="321" y="322"/>
                    <a:pt x="320" y="323"/>
                  </a:cubicBezTo>
                  <a:lnTo>
                    <a:pt x="296" y="343"/>
                  </a:lnTo>
                  <a:cubicBezTo>
                    <a:pt x="295" y="344"/>
                    <a:pt x="293" y="345"/>
                    <a:pt x="292" y="346"/>
                  </a:cubicBezTo>
                  <a:lnTo>
                    <a:pt x="264" y="361"/>
                  </a:lnTo>
                  <a:cubicBezTo>
                    <a:pt x="262" y="361"/>
                    <a:pt x="261" y="362"/>
                    <a:pt x="260" y="362"/>
                  </a:cubicBezTo>
                  <a:lnTo>
                    <a:pt x="229" y="372"/>
                  </a:lnTo>
                  <a:cubicBezTo>
                    <a:pt x="227" y="372"/>
                    <a:pt x="226" y="373"/>
                    <a:pt x="224" y="373"/>
                  </a:cubicBezTo>
                  <a:lnTo>
                    <a:pt x="191" y="376"/>
                  </a:lnTo>
                  <a:cubicBezTo>
                    <a:pt x="189" y="377"/>
                    <a:pt x="188" y="377"/>
                    <a:pt x="186" y="376"/>
                  </a:cubicBezTo>
                  <a:lnTo>
                    <a:pt x="153" y="373"/>
                  </a:lnTo>
                  <a:cubicBezTo>
                    <a:pt x="151" y="373"/>
                    <a:pt x="150" y="372"/>
                    <a:pt x="148" y="372"/>
                  </a:cubicBezTo>
                  <a:lnTo>
                    <a:pt x="117" y="362"/>
                  </a:lnTo>
                  <a:cubicBezTo>
                    <a:pt x="116" y="362"/>
                    <a:pt x="114" y="361"/>
                    <a:pt x="113" y="361"/>
                  </a:cubicBezTo>
                  <a:lnTo>
                    <a:pt x="85" y="346"/>
                  </a:lnTo>
                  <a:cubicBezTo>
                    <a:pt x="84" y="345"/>
                    <a:pt x="83" y="344"/>
                    <a:pt x="82" y="343"/>
                  </a:cubicBezTo>
                  <a:lnTo>
                    <a:pt x="57" y="323"/>
                  </a:lnTo>
                  <a:cubicBezTo>
                    <a:pt x="56" y="322"/>
                    <a:pt x="55" y="321"/>
                    <a:pt x="54" y="320"/>
                  </a:cubicBezTo>
                  <a:lnTo>
                    <a:pt x="34" y="296"/>
                  </a:lnTo>
                  <a:cubicBezTo>
                    <a:pt x="33" y="295"/>
                    <a:pt x="32" y="293"/>
                    <a:pt x="31" y="292"/>
                  </a:cubicBezTo>
                  <a:lnTo>
                    <a:pt x="16" y="264"/>
                  </a:lnTo>
                  <a:cubicBezTo>
                    <a:pt x="16" y="262"/>
                    <a:pt x="15" y="261"/>
                    <a:pt x="15" y="260"/>
                  </a:cubicBezTo>
                  <a:lnTo>
                    <a:pt x="5" y="229"/>
                  </a:lnTo>
                  <a:cubicBezTo>
                    <a:pt x="5" y="227"/>
                    <a:pt x="4" y="226"/>
                    <a:pt x="4" y="224"/>
                  </a:cubicBezTo>
                  <a:lnTo>
                    <a:pt x="1" y="191"/>
                  </a:lnTo>
                  <a:cubicBezTo>
                    <a:pt x="0" y="189"/>
                    <a:pt x="0" y="188"/>
                    <a:pt x="1" y="186"/>
                  </a:cubicBezTo>
                  <a:lnTo>
                    <a:pt x="4" y="153"/>
                  </a:lnTo>
                  <a:cubicBezTo>
                    <a:pt x="4" y="151"/>
                    <a:pt x="5" y="150"/>
                    <a:pt x="5" y="148"/>
                  </a:cubicBezTo>
                  <a:lnTo>
                    <a:pt x="15" y="117"/>
                  </a:lnTo>
                  <a:cubicBezTo>
                    <a:pt x="15" y="116"/>
                    <a:pt x="16" y="114"/>
                    <a:pt x="16" y="113"/>
                  </a:cubicBezTo>
                  <a:lnTo>
                    <a:pt x="31" y="85"/>
                  </a:lnTo>
                  <a:cubicBezTo>
                    <a:pt x="32" y="84"/>
                    <a:pt x="33" y="83"/>
                    <a:pt x="34" y="82"/>
                  </a:cubicBezTo>
                  <a:lnTo>
                    <a:pt x="54" y="57"/>
                  </a:lnTo>
                  <a:cubicBezTo>
                    <a:pt x="55" y="56"/>
                    <a:pt x="56" y="55"/>
                    <a:pt x="57" y="54"/>
                  </a:cubicBezTo>
                  <a:lnTo>
                    <a:pt x="82" y="34"/>
                  </a:lnTo>
                  <a:cubicBezTo>
                    <a:pt x="83" y="33"/>
                    <a:pt x="84" y="32"/>
                    <a:pt x="85" y="31"/>
                  </a:cubicBezTo>
                  <a:lnTo>
                    <a:pt x="113" y="16"/>
                  </a:lnTo>
                  <a:cubicBezTo>
                    <a:pt x="114" y="16"/>
                    <a:pt x="116" y="15"/>
                    <a:pt x="117" y="15"/>
                  </a:cubicBezTo>
                  <a:lnTo>
                    <a:pt x="148" y="5"/>
                  </a:lnTo>
                  <a:cubicBezTo>
                    <a:pt x="150" y="5"/>
                    <a:pt x="151" y="4"/>
                    <a:pt x="153" y="4"/>
                  </a:cubicBezTo>
                  <a:lnTo>
                    <a:pt x="186" y="1"/>
                  </a:lnTo>
                  <a:cubicBezTo>
                    <a:pt x="188" y="0"/>
                    <a:pt x="189" y="0"/>
                    <a:pt x="191" y="1"/>
                  </a:cubicBezTo>
                  <a:lnTo>
                    <a:pt x="224" y="4"/>
                  </a:lnTo>
                  <a:cubicBezTo>
                    <a:pt x="226" y="4"/>
                    <a:pt x="227" y="5"/>
                    <a:pt x="229" y="5"/>
                  </a:cubicBezTo>
                  <a:lnTo>
                    <a:pt x="260" y="15"/>
                  </a:lnTo>
                  <a:cubicBezTo>
                    <a:pt x="261" y="15"/>
                    <a:pt x="262" y="16"/>
                    <a:pt x="264" y="16"/>
                  </a:cubicBezTo>
                  <a:lnTo>
                    <a:pt x="292" y="31"/>
                  </a:lnTo>
                  <a:cubicBezTo>
                    <a:pt x="293" y="32"/>
                    <a:pt x="295" y="33"/>
                    <a:pt x="296" y="34"/>
                  </a:cubicBezTo>
                  <a:lnTo>
                    <a:pt x="320" y="54"/>
                  </a:lnTo>
                  <a:cubicBezTo>
                    <a:pt x="321" y="55"/>
                    <a:pt x="322" y="56"/>
                    <a:pt x="323" y="57"/>
                  </a:cubicBezTo>
                  <a:lnTo>
                    <a:pt x="343" y="82"/>
                  </a:lnTo>
                  <a:cubicBezTo>
                    <a:pt x="344" y="83"/>
                    <a:pt x="345" y="84"/>
                    <a:pt x="346" y="85"/>
                  </a:cubicBezTo>
                  <a:lnTo>
                    <a:pt x="361" y="113"/>
                  </a:lnTo>
                  <a:cubicBezTo>
                    <a:pt x="361" y="114"/>
                    <a:pt x="362" y="116"/>
                    <a:pt x="362" y="117"/>
                  </a:cubicBezTo>
                  <a:lnTo>
                    <a:pt x="372" y="148"/>
                  </a:lnTo>
                  <a:cubicBezTo>
                    <a:pt x="372" y="150"/>
                    <a:pt x="373" y="151"/>
                    <a:pt x="373" y="153"/>
                  </a:cubicBezTo>
                  <a:lnTo>
                    <a:pt x="376" y="186"/>
                  </a:lnTo>
                  <a:close/>
                  <a:moveTo>
                    <a:pt x="325" y="158"/>
                  </a:moveTo>
                  <a:lnTo>
                    <a:pt x="326" y="163"/>
                  </a:lnTo>
                  <a:lnTo>
                    <a:pt x="317" y="132"/>
                  </a:lnTo>
                  <a:lnTo>
                    <a:pt x="318" y="136"/>
                  </a:lnTo>
                  <a:lnTo>
                    <a:pt x="303" y="108"/>
                  </a:lnTo>
                  <a:lnTo>
                    <a:pt x="306" y="112"/>
                  </a:lnTo>
                  <a:lnTo>
                    <a:pt x="286" y="88"/>
                  </a:lnTo>
                  <a:lnTo>
                    <a:pt x="289" y="91"/>
                  </a:lnTo>
                  <a:lnTo>
                    <a:pt x="265" y="71"/>
                  </a:lnTo>
                  <a:lnTo>
                    <a:pt x="269" y="74"/>
                  </a:lnTo>
                  <a:lnTo>
                    <a:pt x="241" y="59"/>
                  </a:lnTo>
                  <a:lnTo>
                    <a:pt x="245" y="60"/>
                  </a:lnTo>
                  <a:lnTo>
                    <a:pt x="214" y="51"/>
                  </a:lnTo>
                  <a:lnTo>
                    <a:pt x="219" y="52"/>
                  </a:lnTo>
                  <a:lnTo>
                    <a:pt x="186" y="48"/>
                  </a:lnTo>
                  <a:lnTo>
                    <a:pt x="191" y="48"/>
                  </a:lnTo>
                  <a:lnTo>
                    <a:pt x="158" y="52"/>
                  </a:lnTo>
                  <a:lnTo>
                    <a:pt x="163" y="51"/>
                  </a:lnTo>
                  <a:lnTo>
                    <a:pt x="132" y="60"/>
                  </a:lnTo>
                  <a:lnTo>
                    <a:pt x="136" y="59"/>
                  </a:lnTo>
                  <a:lnTo>
                    <a:pt x="108" y="74"/>
                  </a:lnTo>
                  <a:lnTo>
                    <a:pt x="112" y="71"/>
                  </a:lnTo>
                  <a:lnTo>
                    <a:pt x="88" y="91"/>
                  </a:lnTo>
                  <a:lnTo>
                    <a:pt x="91" y="88"/>
                  </a:lnTo>
                  <a:lnTo>
                    <a:pt x="71" y="112"/>
                  </a:lnTo>
                  <a:lnTo>
                    <a:pt x="74" y="108"/>
                  </a:lnTo>
                  <a:lnTo>
                    <a:pt x="59" y="136"/>
                  </a:lnTo>
                  <a:lnTo>
                    <a:pt x="60" y="132"/>
                  </a:lnTo>
                  <a:lnTo>
                    <a:pt x="51" y="163"/>
                  </a:lnTo>
                  <a:lnTo>
                    <a:pt x="52" y="158"/>
                  </a:lnTo>
                  <a:lnTo>
                    <a:pt x="48" y="191"/>
                  </a:lnTo>
                  <a:lnTo>
                    <a:pt x="48" y="186"/>
                  </a:lnTo>
                  <a:lnTo>
                    <a:pt x="52" y="219"/>
                  </a:lnTo>
                  <a:lnTo>
                    <a:pt x="51" y="214"/>
                  </a:lnTo>
                  <a:lnTo>
                    <a:pt x="60" y="245"/>
                  </a:lnTo>
                  <a:lnTo>
                    <a:pt x="59" y="241"/>
                  </a:lnTo>
                  <a:lnTo>
                    <a:pt x="74" y="269"/>
                  </a:lnTo>
                  <a:lnTo>
                    <a:pt x="71" y="265"/>
                  </a:lnTo>
                  <a:lnTo>
                    <a:pt x="91" y="289"/>
                  </a:lnTo>
                  <a:lnTo>
                    <a:pt x="88" y="286"/>
                  </a:lnTo>
                  <a:lnTo>
                    <a:pt x="112" y="306"/>
                  </a:lnTo>
                  <a:lnTo>
                    <a:pt x="108" y="303"/>
                  </a:lnTo>
                  <a:lnTo>
                    <a:pt x="136" y="318"/>
                  </a:lnTo>
                  <a:lnTo>
                    <a:pt x="132" y="317"/>
                  </a:lnTo>
                  <a:lnTo>
                    <a:pt x="163" y="326"/>
                  </a:lnTo>
                  <a:lnTo>
                    <a:pt x="158" y="325"/>
                  </a:lnTo>
                  <a:lnTo>
                    <a:pt x="191" y="329"/>
                  </a:lnTo>
                  <a:lnTo>
                    <a:pt x="186" y="329"/>
                  </a:lnTo>
                  <a:lnTo>
                    <a:pt x="219" y="325"/>
                  </a:lnTo>
                  <a:lnTo>
                    <a:pt x="214" y="326"/>
                  </a:lnTo>
                  <a:lnTo>
                    <a:pt x="245" y="317"/>
                  </a:lnTo>
                  <a:lnTo>
                    <a:pt x="241" y="318"/>
                  </a:lnTo>
                  <a:lnTo>
                    <a:pt x="269" y="303"/>
                  </a:lnTo>
                  <a:lnTo>
                    <a:pt x="265" y="306"/>
                  </a:lnTo>
                  <a:lnTo>
                    <a:pt x="289" y="286"/>
                  </a:lnTo>
                  <a:lnTo>
                    <a:pt x="286" y="289"/>
                  </a:lnTo>
                  <a:lnTo>
                    <a:pt x="306" y="265"/>
                  </a:lnTo>
                  <a:lnTo>
                    <a:pt x="303" y="269"/>
                  </a:lnTo>
                  <a:lnTo>
                    <a:pt x="318" y="241"/>
                  </a:lnTo>
                  <a:lnTo>
                    <a:pt x="317" y="245"/>
                  </a:lnTo>
                  <a:lnTo>
                    <a:pt x="326" y="214"/>
                  </a:lnTo>
                  <a:lnTo>
                    <a:pt x="325" y="219"/>
                  </a:lnTo>
                  <a:lnTo>
                    <a:pt x="329" y="186"/>
                  </a:lnTo>
                  <a:lnTo>
                    <a:pt x="329" y="191"/>
                  </a:lnTo>
                  <a:lnTo>
                    <a:pt x="325" y="158"/>
                  </a:ln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76" name="Oval 99"/>
            <p:cNvSpPr>
              <a:spLocks noChangeArrowheads="1"/>
            </p:cNvSpPr>
            <p:nvPr/>
          </p:nvSpPr>
          <p:spPr bwMode="auto">
            <a:xfrm>
              <a:off x="5070475" y="4184650"/>
              <a:ext cx="65088" cy="61913"/>
            </a:xfrm>
            <a:prstGeom prst="ellipse">
              <a:avLst/>
            </a:prstGeom>
            <a:solidFill>
              <a:srgbClr val="7030A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77" name="Freeform 100"/>
            <p:cNvSpPr>
              <a:spLocks noEditPoints="1"/>
            </p:cNvSpPr>
            <p:nvPr/>
          </p:nvSpPr>
          <p:spPr bwMode="auto">
            <a:xfrm>
              <a:off x="5065713" y="4179888"/>
              <a:ext cx="76200" cy="71438"/>
            </a:xfrm>
            <a:custGeom>
              <a:avLst/>
              <a:gdLst>
                <a:gd name="T0" fmla="*/ 381 w 385"/>
                <a:gd name="T1" fmla="*/ 224 h 377"/>
                <a:gd name="T2" fmla="*/ 368 w 385"/>
                <a:gd name="T3" fmla="*/ 264 h 377"/>
                <a:gd name="T4" fmla="*/ 330 w 385"/>
                <a:gd name="T5" fmla="*/ 320 h 377"/>
                <a:gd name="T6" fmla="*/ 298 w 385"/>
                <a:gd name="T7" fmla="*/ 346 h 377"/>
                <a:gd name="T8" fmla="*/ 233 w 385"/>
                <a:gd name="T9" fmla="*/ 372 h 377"/>
                <a:gd name="T10" fmla="*/ 190 w 385"/>
                <a:gd name="T11" fmla="*/ 376 h 377"/>
                <a:gd name="T12" fmla="*/ 120 w 385"/>
                <a:gd name="T13" fmla="*/ 362 h 377"/>
                <a:gd name="T14" fmla="*/ 83 w 385"/>
                <a:gd name="T15" fmla="*/ 343 h 377"/>
                <a:gd name="T16" fmla="*/ 35 w 385"/>
                <a:gd name="T17" fmla="*/ 296 h 377"/>
                <a:gd name="T18" fmla="*/ 15 w 385"/>
                <a:gd name="T19" fmla="*/ 260 h 377"/>
                <a:gd name="T20" fmla="*/ 1 w 385"/>
                <a:gd name="T21" fmla="*/ 191 h 377"/>
                <a:gd name="T22" fmla="*/ 5 w 385"/>
                <a:gd name="T23" fmla="*/ 148 h 377"/>
                <a:gd name="T24" fmla="*/ 33 w 385"/>
                <a:gd name="T25" fmla="*/ 85 h 377"/>
                <a:gd name="T26" fmla="*/ 59 w 385"/>
                <a:gd name="T27" fmla="*/ 54 h 377"/>
                <a:gd name="T28" fmla="*/ 116 w 385"/>
                <a:gd name="T29" fmla="*/ 16 h 377"/>
                <a:gd name="T30" fmla="*/ 156 w 385"/>
                <a:gd name="T31" fmla="*/ 4 h 377"/>
                <a:gd name="T32" fmla="*/ 229 w 385"/>
                <a:gd name="T33" fmla="*/ 4 h 377"/>
                <a:gd name="T34" fmla="*/ 269 w 385"/>
                <a:gd name="T35" fmla="*/ 16 h 377"/>
                <a:gd name="T36" fmla="*/ 326 w 385"/>
                <a:gd name="T37" fmla="*/ 54 h 377"/>
                <a:gd name="T38" fmla="*/ 353 w 385"/>
                <a:gd name="T39" fmla="*/ 85 h 377"/>
                <a:gd name="T40" fmla="*/ 380 w 385"/>
                <a:gd name="T41" fmla="*/ 148 h 377"/>
                <a:gd name="T42" fmla="*/ 333 w 385"/>
                <a:gd name="T43" fmla="*/ 158 h 377"/>
                <a:gd name="T44" fmla="*/ 327 w 385"/>
                <a:gd name="T45" fmla="*/ 136 h 377"/>
                <a:gd name="T46" fmla="*/ 293 w 385"/>
                <a:gd name="T47" fmla="*/ 88 h 377"/>
                <a:gd name="T48" fmla="*/ 275 w 385"/>
                <a:gd name="T49" fmla="*/ 74 h 377"/>
                <a:gd name="T50" fmla="*/ 220 w 385"/>
                <a:gd name="T51" fmla="*/ 51 h 377"/>
                <a:gd name="T52" fmla="*/ 195 w 385"/>
                <a:gd name="T53" fmla="*/ 48 h 377"/>
                <a:gd name="T54" fmla="*/ 134 w 385"/>
                <a:gd name="T55" fmla="*/ 60 h 377"/>
                <a:gd name="T56" fmla="*/ 114 w 385"/>
                <a:gd name="T57" fmla="*/ 71 h 377"/>
                <a:gd name="T58" fmla="*/ 72 w 385"/>
                <a:gd name="T59" fmla="*/ 112 h 377"/>
                <a:gd name="T60" fmla="*/ 60 w 385"/>
                <a:gd name="T61" fmla="*/ 132 h 377"/>
                <a:gd name="T62" fmla="*/ 48 w 385"/>
                <a:gd name="T63" fmla="*/ 191 h 377"/>
                <a:gd name="T64" fmla="*/ 51 w 385"/>
                <a:gd name="T65" fmla="*/ 214 h 377"/>
                <a:gd name="T66" fmla="*/ 74 w 385"/>
                <a:gd name="T67" fmla="*/ 269 h 377"/>
                <a:gd name="T68" fmla="*/ 89 w 385"/>
                <a:gd name="T69" fmla="*/ 286 h 377"/>
                <a:gd name="T70" fmla="*/ 138 w 385"/>
                <a:gd name="T71" fmla="*/ 318 h 377"/>
                <a:gd name="T72" fmla="*/ 161 w 385"/>
                <a:gd name="T73" fmla="*/ 325 h 377"/>
                <a:gd name="T74" fmla="*/ 224 w 385"/>
                <a:gd name="T75" fmla="*/ 325 h 377"/>
                <a:gd name="T76" fmla="*/ 247 w 385"/>
                <a:gd name="T77" fmla="*/ 318 h 377"/>
                <a:gd name="T78" fmla="*/ 296 w 385"/>
                <a:gd name="T79" fmla="*/ 286 h 377"/>
                <a:gd name="T80" fmla="*/ 311 w 385"/>
                <a:gd name="T81" fmla="*/ 269 h 377"/>
                <a:gd name="T82" fmla="*/ 334 w 385"/>
                <a:gd name="T83" fmla="*/ 214 h 377"/>
                <a:gd name="T84" fmla="*/ 337 w 385"/>
                <a:gd name="T85"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377">
                  <a:moveTo>
                    <a:pt x="384" y="186"/>
                  </a:moveTo>
                  <a:cubicBezTo>
                    <a:pt x="385" y="188"/>
                    <a:pt x="385" y="189"/>
                    <a:pt x="384" y="191"/>
                  </a:cubicBezTo>
                  <a:lnTo>
                    <a:pt x="381" y="224"/>
                  </a:lnTo>
                  <a:cubicBezTo>
                    <a:pt x="381" y="226"/>
                    <a:pt x="380" y="227"/>
                    <a:pt x="380" y="229"/>
                  </a:cubicBezTo>
                  <a:lnTo>
                    <a:pt x="370" y="260"/>
                  </a:lnTo>
                  <a:cubicBezTo>
                    <a:pt x="370" y="261"/>
                    <a:pt x="369" y="263"/>
                    <a:pt x="368" y="264"/>
                  </a:cubicBezTo>
                  <a:lnTo>
                    <a:pt x="353" y="292"/>
                  </a:lnTo>
                  <a:cubicBezTo>
                    <a:pt x="352" y="294"/>
                    <a:pt x="351" y="295"/>
                    <a:pt x="350" y="296"/>
                  </a:cubicBezTo>
                  <a:lnTo>
                    <a:pt x="330" y="320"/>
                  </a:lnTo>
                  <a:cubicBezTo>
                    <a:pt x="329" y="321"/>
                    <a:pt x="328" y="322"/>
                    <a:pt x="326" y="323"/>
                  </a:cubicBezTo>
                  <a:lnTo>
                    <a:pt x="301" y="343"/>
                  </a:lnTo>
                  <a:cubicBezTo>
                    <a:pt x="300" y="344"/>
                    <a:pt x="299" y="345"/>
                    <a:pt x="298" y="346"/>
                  </a:cubicBezTo>
                  <a:lnTo>
                    <a:pt x="269" y="361"/>
                  </a:lnTo>
                  <a:cubicBezTo>
                    <a:pt x="268" y="361"/>
                    <a:pt x="266" y="362"/>
                    <a:pt x="265" y="362"/>
                  </a:cubicBezTo>
                  <a:lnTo>
                    <a:pt x="233" y="372"/>
                  </a:lnTo>
                  <a:cubicBezTo>
                    <a:pt x="232" y="372"/>
                    <a:pt x="230" y="373"/>
                    <a:pt x="229" y="373"/>
                  </a:cubicBezTo>
                  <a:lnTo>
                    <a:pt x="195" y="376"/>
                  </a:lnTo>
                  <a:cubicBezTo>
                    <a:pt x="193" y="377"/>
                    <a:pt x="192" y="377"/>
                    <a:pt x="190" y="376"/>
                  </a:cubicBezTo>
                  <a:lnTo>
                    <a:pt x="156" y="373"/>
                  </a:lnTo>
                  <a:cubicBezTo>
                    <a:pt x="154" y="373"/>
                    <a:pt x="153" y="372"/>
                    <a:pt x="152" y="372"/>
                  </a:cubicBezTo>
                  <a:lnTo>
                    <a:pt x="120" y="362"/>
                  </a:lnTo>
                  <a:cubicBezTo>
                    <a:pt x="119" y="362"/>
                    <a:pt x="117" y="361"/>
                    <a:pt x="116" y="361"/>
                  </a:cubicBezTo>
                  <a:lnTo>
                    <a:pt x="87" y="346"/>
                  </a:lnTo>
                  <a:cubicBezTo>
                    <a:pt x="86" y="345"/>
                    <a:pt x="85" y="344"/>
                    <a:pt x="83" y="343"/>
                  </a:cubicBezTo>
                  <a:lnTo>
                    <a:pt x="59" y="323"/>
                  </a:lnTo>
                  <a:cubicBezTo>
                    <a:pt x="58" y="322"/>
                    <a:pt x="57" y="321"/>
                    <a:pt x="56" y="320"/>
                  </a:cubicBezTo>
                  <a:lnTo>
                    <a:pt x="35" y="296"/>
                  </a:lnTo>
                  <a:cubicBezTo>
                    <a:pt x="34" y="295"/>
                    <a:pt x="33" y="294"/>
                    <a:pt x="33" y="292"/>
                  </a:cubicBezTo>
                  <a:lnTo>
                    <a:pt x="17" y="264"/>
                  </a:lnTo>
                  <a:cubicBezTo>
                    <a:pt x="16" y="263"/>
                    <a:pt x="15" y="261"/>
                    <a:pt x="15" y="260"/>
                  </a:cubicBezTo>
                  <a:lnTo>
                    <a:pt x="5" y="229"/>
                  </a:lnTo>
                  <a:cubicBezTo>
                    <a:pt x="5" y="227"/>
                    <a:pt x="4" y="226"/>
                    <a:pt x="4" y="224"/>
                  </a:cubicBezTo>
                  <a:lnTo>
                    <a:pt x="1" y="191"/>
                  </a:lnTo>
                  <a:cubicBezTo>
                    <a:pt x="0" y="189"/>
                    <a:pt x="0" y="188"/>
                    <a:pt x="1" y="186"/>
                  </a:cubicBezTo>
                  <a:lnTo>
                    <a:pt x="4" y="153"/>
                  </a:lnTo>
                  <a:cubicBezTo>
                    <a:pt x="4" y="151"/>
                    <a:pt x="5" y="150"/>
                    <a:pt x="5" y="148"/>
                  </a:cubicBezTo>
                  <a:lnTo>
                    <a:pt x="15" y="117"/>
                  </a:lnTo>
                  <a:cubicBezTo>
                    <a:pt x="15" y="116"/>
                    <a:pt x="16" y="114"/>
                    <a:pt x="17" y="112"/>
                  </a:cubicBezTo>
                  <a:lnTo>
                    <a:pt x="33" y="85"/>
                  </a:lnTo>
                  <a:cubicBezTo>
                    <a:pt x="33" y="84"/>
                    <a:pt x="34" y="83"/>
                    <a:pt x="35" y="82"/>
                  </a:cubicBezTo>
                  <a:lnTo>
                    <a:pt x="56" y="57"/>
                  </a:lnTo>
                  <a:cubicBezTo>
                    <a:pt x="57" y="56"/>
                    <a:pt x="58" y="55"/>
                    <a:pt x="59" y="54"/>
                  </a:cubicBezTo>
                  <a:lnTo>
                    <a:pt x="83" y="34"/>
                  </a:lnTo>
                  <a:cubicBezTo>
                    <a:pt x="85" y="33"/>
                    <a:pt x="86" y="32"/>
                    <a:pt x="87" y="31"/>
                  </a:cubicBezTo>
                  <a:lnTo>
                    <a:pt x="116" y="16"/>
                  </a:lnTo>
                  <a:cubicBezTo>
                    <a:pt x="117" y="16"/>
                    <a:pt x="119" y="15"/>
                    <a:pt x="120" y="14"/>
                  </a:cubicBezTo>
                  <a:lnTo>
                    <a:pt x="152" y="5"/>
                  </a:lnTo>
                  <a:cubicBezTo>
                    <a:pt x="153" y="5"/>
                    <a:pt x="154" y="4"/>
                    <a:pt x="156" y="4"/>
                  </a:cubicBezTo>
                  <a:lnTo>
                    <a:pt x="190" y="1"/>
                  </a:lnTo>
                  <a:cubicBezTo>
                    <a:pt x="192" y="0"/>
                    <a:pt x="193" y="0"/>
                    <a:pt x="195" y="1"/>
                  </a:cubicBezTo>
                  <a:lnTo>
                    <a:pt x="229" y="4"/>
                  </a:lnTo>
                  <a:cubicBezTo>
                    <a:pt x="230" y="4"/>
                    <a:pt x="232" y="5"/>
                    <a:pt x="233" y="5"/>
                  </a:cubicBezTo>
                  <a:lnTo>
                    <a:pt x="265" y="14"/>
                  </a:lnTo>
                  <a:cubicBezTo>
                    <a:pt x="266" y="15"/>
                    <a:pt x="268" y="16"/>
                    <a:pt x="269" y="16"/>
                  </a:cubicBezTo>
                  <a:lnTo>
                    <a:pt x="298" y="31"/>
                  </a:lnTo>
                  <a:cubicBezTo>
                    <a:pt x="299" y="32"/>
                    <a:pt x="300" y="33"/>
                    <a:pt x="301" y="34"/>
                  </a:cubicBezTo>
                  <a:lnTo>
                    <a:pt x="326" y="54"/>
                  </a:lnTo>
                  <a:cubicBezTo>
                    <a:pt x="328" y="55"/>
                    <a:pt x="329" y="56"/>
                    <a:pt x="330" y="57"/>
                  </a:cubicBezTo>
                  <a:lnTo>
                    <a:pt x="350" y="82"/>
                  </a:lnTo>
                  <a:cubicBezTo>
                    <a:pt x="351" y="83"/>
                    <a:pt x="352" y="84"/>
                    <a:pt x="353" y="85"/>
                  </a:cubicBezTo>
                  <a:lnTo>
                    <a:pt x="368" y="113"/>
                  </a:lnTo>
                  <a:cubicBezTo>
                    <a:pt x="369" y="114"/>
                    <a:pt x="370" y="116"/>
                    <a:pt x="370" y="117"/>
                  </a:cubicBezTo>
                  <a:lnTo>
                    <a:pt x="380" y="148"/>
                  </a:lnTo>
                  <a:cubicBezTo>
                    <a:pt x="380" y="150"/>
                    <a:pt x="381" y="151"/>
                    <a:pt x="381" y="153"/>
                  </a:cubicBezTo>
                  <a:lnTo>
                    <a:pt x="384" y="186"/>
                  </a:lnTo>
                  <a:close/>
                  <a:moveTo>
                    <a:pt x="333" y="158"/>
                  </a:moveTo>
                  <a:lnTo>
                    <a:pt x="334" y="163"/>
                  </a:lnTo>
                  <a:lnTo>
                    <a:pt x="325" y="132"/>
                  </a:lnTo>
                  <a:lnTo>
                    <a:pt x="327" y="136"/>
                  </a:lnTo>
                  <a:lnTo>
                    <a:pt x="311" y="109"/>
                  </a:lnTo>
                  <a:lnTo>
                    <a:pt x="314" y="112"/>
                  </a:lnTo>
                  <a:lnTo>
                    <a:pt x="293" y="88"/>
                  </a:lnTo>
                  <a:lnTo>
                    <a:pt x="296" y="91"/>
                  </a:lnTo>
                  <a:lnTo>
                    <a:pt x="271" y="71"/>
                  </a:lnTo>
                  <a:lnTo>
                    <a:pt x="275" y="74"/>
                  </a:lnTo>
                  <a:lnTo>
                    <a:pt x="247" y="59"/>
                  </a:lnTo>
                  <a:lnTo>
                    <a:pt x="251" y="60"/>
                  </a:lnTo>
                  <a:lnTo>
                    <a:pt x="220" y="51"/>
                  </a:lnTo>
                  <a:lnTo>
                    <a:pt x="224" y="52"/>
                  </a:lnTo>
                  <a:lnTo>
                    <a:pt x="190" y="48"/>
                  </a:lnTo>
                  <a:lnTo>
                    <a:pt x="195" y="48"/>
                  </a:lnTo>
                  <a:lnTo>
                    <a:pt x="161" y="52"/>
                  </a:lnTo>
                  <a:lnTo>
                    <a:pt x="165" y="51"/>
                  </a:lnTo>
                  <a:lnTo>
                    <a:pt x="134" y="60"/>
                  </a:lnTo>
                  <a:lnTo>
                    <a:pt x="138" y="59"/>
                  </a:lnTo>
                  <a:lnTo>
                    <a:pt x="110" y="74"/>
                  </a:lnTo>
                  <a:lnTo>
                    <a:pt x="114" y="71"/>
                  </a:lnTo>
                  <a:lnTo>
                    <a:pt x="89" y="91"/>
                  </a:lnTo>
                  <a:lnTo>
                    <a:pt x="92" y="88"/>
                  </a:lnTo>
                  <a:lnTo>
                    <a:pt x="72" y="112"/>
                  </a:lnTo>
                  <a:lnTo>
                    <a:pt x="74" y="109"/>
                  </a:lnTo>
                  <a:lnTo>
                    <a:pt x="58" y="137"/>
                  </a:lnTo>
                  <a:lnTo>
                    <a:pt x="60" y="132"/>
                  </a:lnTo>
                  <a:lnTo>
                    <a:pt x="51" y="163"/>
                  </a:lnTo>
                  <a:lnTo>
                    <a:pt x="52" y="158"/>
                  </a:lnTo>
                  <a:lnTo>
                    <a:pt x="48" y="191"/>
                  </a:lnTo>
                  <a:lnTo>
                    <a:pt x="48" y="186"/>
                  </a:lnTo>
                  <a:lnTo>
                    <a:pt x="52" y="219"/>
                  </a:lnTo>
                  <a:lnTo>
                    <a:pt x="51" y="214"/>
                  </a:lnTo>
                  <a:lnTo>
                    <a:pt x="60" y="245"/>
                  </a:lnTo>
                  <a:lnTo>
                    <a:pt x="58" y="241"/>
                  </a:lnTo>
                  <a:lnTo>
                    <a:pt x="74" y="269"/>
                  </a:lnTo>
                  <a:lnTo>
                    <a:pt x="72" y="265"/>
                  </a:lnTo>
                  <a:lnTo>
                    <a:pt x="92" y="289"/>
                  </a:lnTo>
                  <a:lnTo>
                    <a:pt x="89" y="286"/>
                  </a:lnTo>
                  <a:lnTo>
                    <a:pt x="114" y="306"/>
                  </a:lnTo>
                  <a:lnTo>
                    <a:pt x="110" y="303"/>
                  </a:lnTo>
                  <a:lnTo>
                    <a:pt x="138" y="318"/>
                  </a:lnTo>
                  <a:lnTo>
                    <a:pt x="134" y="316"/>
                  </a:lnTo>
                  <a:lnTo>
                    <a:pt x="165" y="326"/>
                  </a:lnTo>
                  <a:lnTo>
                    <a:pt x="161" y="325"/>
                  </a:lnTo>
                  <a:lnTo>
                    <a:pt x="195" y="329"/>
                  </a:lnTo>
                  <a:lnTo>
                    <a:pt x="190" y="329"/>
                  </a:lnTo>
                  <a:lnTo>
                    <a:pt x="224" y="325"/>
                  </a:lnTo>
                  <a:lnTo>
                    <a:pt x="220" y="326"/>
                  </a:lnTo>
                  <a:lnTo>
                    <a:pt x="251" y="316"/>
                  </a:lnTo>
                  <a:lnTo>
                    <a:pt x="247" y="318"/>
                  </a:lnTo>
                  <a:lnTo>
                    <a:pt x="275" y="303"/>
                  </a:lnTo>
                  <a:lnTo>
                    <a:pt x="271" y="306"/>
                  </a:lnTo>
                  <a:lnTo>
                    <a:pt x="296" y="286"/>
                  </a:lnTo>
                  <a:lnTo>
                    <a:pt x="293" y="289"/>
                  </a:lnTo>
                  <a:lnTo>
                    <a:pt x="314" y="265"/>
                  </a:lnTo>
                  <a:lnTo>
                    <a:pt x="311" y="269"/>
                  </a:lnTo>
                  <a:lnTo>
                    <a:pt x="326" y="241"/>
                  </a:lnTo>
                  <a:lnTo>
                    <a:pt x="325" y="245"/>
                  </a:lnTo>
                  <a:lnTo>
                    <a:pt x="334" y="214"/>
                  </a:lnTo>
                  <a:lnTo>
                    <a:pt x="333" y="219"/>
                  </a:lnTo>
                  <a:lnTo>
                    <a:pt x="337" y="186"/>
                  </a:lnTo>
                  <a:lnTo>
                    <a:pt x="337" y="191"/>
                  </a:lnTo>
                  <a:lnTo>
                    <a:pt x="333" y="158"/>
                  </a:ln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78" name="Freeform 101"/>
            <p:cNvSpPr>
              <a:spLocks/>
            </p:cNvSpPr>
            <p:nvPr/>
          </p:nvSpPr>
          <p:spPr bwMode="auto">
            <a:xfrm>
              <a:off x="1174750" y="5121275"/>
              <a:ext cx="177800" cy="41275"/>
            </a:xfrm>
            <a:custGeom>
              <a:avLst/>
              <a:gdLst>
                <a:gd name="T0" fmla="*/ 88 w 1821"/>
                <a:gd name="T1" fmla="*/ 248 h 445"/>
                <a:gd name="T2" fmla="*/ 1704 w 1821"/>
                <a:gd name="T3" fmla="*/ 8 h 445"/>
                <a:gd name="T4" fmla="*/ 1813 w 1821"/>
                <a:gd name="T5" fmla="*/ 88 h 445"/>
                <a:gd name="T6" fmla="*/ 1733 w 1821"/>
                <a:gd name="T7" fmla="*/ 197 h 445"/>
                <a:gd name="T8" fmla="*/ 117 w 1821"/>
                <a:gd name="T9" fmla="*/ 437 h 445"/>
                <a:gd name="T10" fmla="*/ 8 w 1821"/>
                <a:gd name="T11" fmla="*/ 357 h 445"/>
                <a:gd name="T12" fmla="*/ 88 w 1821"/>
                <a:gd name="T13" fmla="*/ 248 h 445"/>
              </a:gdLst>
              <a:ahLst/>
              <a:cxnLst>
                <a:cxn ang="0">
                  <a:pos x="T0" y="T1"/>
                </a:cxn>
                <a:cxn ang="0">
                  <a:pos x="T2" y="T3"/>
                </a:cxn>
                <a:cxn ang="0">
                  <a:pos x="T4" y="T5"/>
                </a:cxn>
                <a:cxn ang="0">
                  <a:pos x="T6" y="T7"/>
                </a:cxn>
                <a:cxn ang="0">
                  <a:pos x="T8" y="T9"/>
                </a:cxn>
                <a:cxn ang="0">
                  <a:pos x="T10" y="T11"/>
                </a:cxn>
                <a:cxn ang="0">
                  <a:pos x="T12" y="T13"/>
                </a:cxn>
              </a:cxnLst>
              <a:rect l="0" t="0" r="r" b="b"/>
              <a:pathLst>
                <a:path w="1821" h="445">
                  <a:moveTo>
                    <a:pt x="88" y="248"/>
                  </a:moveTo>
                  <a:lnTo>
                    <a:pt x="1704" y="8"/>
                  </a:lnTo>
                  <a:cubicBezTo>
                    <a:pt x="1757" y="0"/>
                    <a:pt x="1806" y="36"/>
                    <a:pt x="1813" y="88"/>
                  </a:cubicBezTo>
                  <a:cubicBezTo>
                    <a:pt x="1821" y="141"/>
                    <a:pt x="1785" y="190"/>
                    <a:pt x="1733" y="197"/>
                  </a:cubicBezTo>
                  <a:lnTo>
                    <a:pt x="117" y="437"/>
                  </a:lnTo>
                  <a:cubicBezTo>
                    <a:pt x="64" y="445"/>
                    <a:pt x="15" y="409"/>
                    <a:pt x="8" y="357"/>
                  </a:cubicBezTo>
                  <a:cubicBezTo>
                    <a:pt x="0" y="304"/>
                    <a:pt x="36" y="255"/>
                    <a:pt x="88" y="248"/>
                  </a:cubicBez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79" name="Freeform 102"/>
            <p:cNvSpPr>
              <a:spLocks/>
            </p:cNvSpPr>
            <p:nvPr/>
          </p:nvSpPr>
          <p:spPr bwMode="auto">
            <a:xfrm>
              <a:off x="2586038" y="4908550"/>
              <a:ext cx="176213" cy="42863"/>
            </a:xfrm>
            <a:custGeom>
              <a:avLst/>
              <a:gdLst>
                <a:gd name="T0" fmla="*/ 88 w 1805"/>
                <a:gd name="T1" fmla="*/ 248 h 445"/>
                <a:gd name="T2" fmla="*/ 1688 w 1805"/>
                <a:gd name="T3" fmla="*/ 8 h 445"/>
                <a:gd name="T4" fmla="*/ 1797 w 1805"/>
                <a:gd name="T5" fmla="*/ 88 h 445"/>
                <a:gd name="T6" fmla="*/ 1717 w 1805"/>
                <a:gd name="T7" fmla="*/ 197 h 445"/>
                <a:gd name="T8" fmla="*/ 117 w 1805"/>
                <a:gd name="T9" fmla="*/ 437 h 445"/>
                <a:gd name="T10" fmla="*/ 8 w 1805"/>
                <a:gd name="T11" fmla="*/ 357 h 445"/>
                <a:gd name="T12" fmla="*/ 88 w 1805"/>
                <a:gd name="T13" fmla="*/ 248 h 445"/>
              </a:gdLst>
              <a:ahLst/>
              <a:cxnLst>
                <a:cxn ang="0">
                  <a:pos x="T0" y="T1"/>
                </a:cxn>
                <a:cxn ang="0">
                  <a:pos x="T2" y="T3"/>
                </a:cxn>
                <a:cxn ang="0">
                  <a:pos x="T4" y="T5"/>
                </a:cxn>
                <a:cxn ang="0">
                  <a:pos x="T6" y="T7"/>
                </a:cxn>
                <a:cxn ang="0">
                  <a:pos x="T8" y="T9"/>
                </a:cxn>
                <a:cxn ang="0">
                  <a:pos x="T10" y="T11"/>
                </a:cxn>
                <a:cxn ang="0">
                  <a:pos x="T12" y="T13"/>
                </a:cxn>
              </a:cxnLst>
              <a:rect l="0" t="0" r="r" b="b"/>
              <a:pathLst>
                <a:path w="1805" h="445">
                  <a:moveTo>
                    <a:pt x="88" y="248"/>
                  </a:moveTo>
                  <a:lnTo>
                    <a:pt x="1688" y="8"/>
                  </a:lnTo>
                  <a:cubicBezTo>
                    <a:pt x="1741" y="0"/>
                    <a:pt x="1790" y="36"/>
                    <a:pt x="1797" y="88"/>
                  </a:cubicBezTo>
                  <a:cubicBezTo>
                    <a:pt x="1805" y="141"/>
                    <a:pt x="1769" y="190"/>
                    <a:pt x="1717" y="197"/>
                  </a:cubicBezTo>
                  <a:lnTo>
                    <a:pt x="117" y="437"/>
                  </a:lnTo>
                  <a:cubicBezTo>
                    <a:pt x="64" y="445"/>
                    <a:pt x="15" y="409"/>
                    <a:pt x="8" y="357"/>
                  </a:cubicBezTo>
                  <a:cubicBezTo>
                    <a:pt x="0" y="304"/>
                    <a:pt x="36" y="255"/>
                    <a:pt x="88" y="248"/>
                  </a:cubicBez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0" name="Freeform 103"/>
            <p:cNvSpPr>
              <a:spLocks/>
            </p:cNvSpPr>
            <p:nvPr/>
          </p:nvSpPr>
          <p:spPr bwMode="auto">
            <a:xfrm>
              <a:off x="2741613" y="4897438"/>
              <a:ext cx="177800" cy="30163"/>
            </a:xfrm>
            <a:custGeom>
              <a:avLst/>
              <a:gdLst>
                <a:gd name="T0" fmla="*/ 92 w 1815"/>
                <a:gd name="T1" fmla="*/ 132 h 327"/>
                <a:gd name="T2" fmla="*/ 1708 w 1815"/>
                <a:gd name="T3" fmla="*/ 4 h 327"/>
                <a:gd name="T4" fmla="*/ 1811 w 1815"/>
                <a:gd name="T5" fmla="*/ 92 h 327"/>
                <a:gd name="T6" fmla="*/ 1723 w 1815"/>
                <a:gd name="T7" fmla="*/ 195 h 327"/>
                <a:gd name="T8" fmla="*/ 107 w 1815"/>
                <a:gd name="T9" fmla="*/ 323 h 327"/>
                <a:gd name="T10" fmla="*/ 4 w 1815"/>
                <a:gd name="T11" fmla="*/ 235 h 327"/>
                <a:gd name="T12" fmla="*/ 92 w 1815"/>
                <a:gd name="T13" fmla="*/ 132 h 327"/>
              </a:gdLst>
              <a:ahLst/>
              <a:cxnLst>
                <a:cxn ang="0">
                  <a:pos x="T0" y="T1"/>
                </a:cxn>
                <a:cxn ang="0">
                  <a:pos x="T2" y="T3"/>
                </a:cxn>
                <a:cxn ang="0">
                  <a:pos x="T4" y="T5"/>
                </a:cxn>
                <a:cxn ang="0">
                  <a:pos x="T6" y="T7"/>
                </a:cxn>
                <a:cxn ang="0">
                  <a:pos x="T8" y="T9"/>
                </a:cxn>
                <a:cxn ang="0">
                  <a:pos x="T10" y="T11"/>
                </a:cxn>
                <a:cxn ang="0">
                  <a:pos x="T12" y="T13"/>
                </a:cxn>
              </a:cxnLst>
              <a:rect l="0" t="0" r="r" b="b"/>
              <a:pathLst>
                <a:path w="1815" h="327">
                  <a:moveTo>
                    <a:pt x="92" y="132"/>
                  </a:moveTo>
                  <a:lnTo>
                    <a:pt x="1708" y="4"/>
                  </a:lnTo>
                  <a:cubicBezTo>
                    <a:pt x="1761" y="0"/>
                    <a:pt x="1807" y="39"/>
                    <a:pt x="1811" y="92"/>
                  </a:cubicBezTo>
                  <a:cubicBezTo>
                    <a:pt x="1815" y="145"/>
                    <a:pt x="1776" y="191"/>
                    <a:pt x="1723" y="195"/>
                  </a:cubicBezTo>
                  <a:lnTo>
                    <a:pt x="107" y="323"/>
                  </a:lnTo>
                  <a:cubicBezTo>
                    <a:pt x="54" y="327"/>
                    <a:pt x="8" y="288"/>
                    <a:pt x="4" y="235"/>
                  </a:cubicBezTo>
                  <a:cubicBezTo>
                    <a:pt x="0" y="182"/>
                    <a:pt x="39" y="136"/>
                    <a:pt x="92" y="132"/>
                  </a:cubicBezTo>
                  <a:close/>
                </a:path>
              </a:pathLst>
            </a:custGeom>
            <a:solidFill>
              <a:srgbClr val="ED2893"/>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1" name="Freeform 104"/>
            <p:cNvSpPr>
              <a:spLocks/>
            </p:cNvSpPr>
            <p:nvPr/>
          </p:nvSpPr>
          <p:spPr bwMode="auto">
            <a:xfrm>
              <a:off x="4152900" y="4792663"/>
              <a:ext cx="176213" cy="31750"/>
            </a:xfrm>
            <a:custGeom>
              <a:avLst/>
              <a:gdLst>
                <a:gd name="T0" fmla="*/ 46 w 899"/>
                <a:gd name="T1" fmla="*/ 66 h 163"/>
                <a:gd name="T2" fmla="*/ 846 w 899"/>
                <a:gd name="T3" fmla="*/ 2 h 163"/>
                <a:gd name="T4" fmla="*/ 897 w 899"/>
                <a:gd name="T5" fmla="*/ 46 h 163"/>
                <a:gd name="T6" fmla="*/ 853 w 899"/>
                <a:gd name="T7" fmla="*/ 97 h 163"/>
                <a:gd name="T8" fmla="*/ 53 w 899"/>
                <a:gd name="T9" fmla="*/ 161 h 163"/>
                <a:gd name="T10" fmla="*/ 2 w 899"/>
                <a:gd name="T11" fmla="*/ 117 h 163"/>
                <a:gd name="T12" fmla="*/ 46 w 899"/>
                <a:gd name="T13" fmla="*/ 66 h 163"/>
              </a:gdLst>
              <a:ahLst/>
              <a:cxnLst>
                <a:cxn ang="0">
                  <a:pos x="T0" y="T1"/>
                </a:cxn>
                <a:cxn ang="0">
                  <a:pos x="T2" y="T3"/>
                </a:cxn>
                <a:cxn ang="0">
                  <a:pos x="T4" y="T5"/>
                </a:cxn>
                <a:cxn ang="0">
                  <a:pos x="T6" y="T7"/>
                </a:cxn>
                <a:cxn ang="0">
                  <a:pos x="T8" y="T9"/>
                </a:cxn>
                <a:cxn ang="0">
                  <a:pos x="T10" y="T11"/>
                </a:cxn>
                <a:cxn ang="0">
                  <a:pos x="T12" y="T13"/>
                </a:cxn>
              </a:cxnLst>
              <a:rect l="0" t="0" r="r" b="b"/>
              <a:pathLst>
                <a:path w="899" h="163">
                  <a:moveTo>
                    <a:pt x="46" y="66"/>
                  </a:moveTo>
                  <a:lnTo>
                    <a:pt x="846" y="2"/>
                  </a:lnTo>
                  <a:cubicBezTo>
                    <a:pt x="872" y="0"/>
                    <a:pt x="895" y="19"/>
                    <a:pt x="897" y="46"/>
                  </a:cubicBezTo>
                  <a:cubicBezTo>
                    <a:pt x="899" y="72"/>
                    <a:pt x="880" y="95"/>
                    <a:pt x="853" y="97"/>
                  </a:cubicBezTo>
                  <a:lnTo>
                    <a:pt x="53" y="161"/>
                  </a:lnTo>
                  <a:cubicBezTo>
                    <a:pt x="27" y="163"/>
                    <a:pt x="4" y="144"/>
                    <a:pt x="2" y="117"/>
                  </a:cubicBezTo>
                  <a:cubicBezTo>
                    <a:pt x="0" y="91"/>
                    <a:pt x="19" y="68"/>
                    <a:pt x="46" y="66"/>
                  </a:cubicBez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2" name="Freeform 105"/>
            <p:cNvSpPr>
              <a:spLocks/>
            </p:cNvSpPr>
            <p:nvPr/>
          </p:nvSpPr>
          <p:spPr bwMode="auto">
            <a:xfrm>
              <a:off x="4308475" y="4745038"/>
              <a:ext cx="179388" cy="68263"/>
            </a:xfrm>
            <a:custGeom>
              <a:avLst/>
              <a:gdLst>
                <a:gd name="T0" fmla="*/ 39 w 915"/>
                <a:gd name="T1" fmla="*/ 256 h 355"/>
                <a:gd name="T2" fmla="*/ 847 w 915"/>
                <a:gd name="T3" fmla="*/ 8 h 355"/>
                <a:gd name="T4" fmla="*/ 907 w 915"/>
                <a:gd name="T5" fmla="*/ 39 h 355"/>
                <a:gd name="T6" fmla="*/ 876 w 915"/>
                <a:gd name="T7" fmla="*/ 99 h 355"/>
                <a:gd name="T8" fmla="*/ 68 w 915"/>
                <a:gd name="T9" fmla="*/ 347 h 355"/>
                <a:gd name="T10" fmla="*/ 8 w 915"/>
                <a:gd name="T11" fmla="*/ 316 h 355"/>
                <a:gd name="T12" fmla="*/ 39 w 915"/>
                <a:gd name="T13" fmla="*/ 256 h 355"/>
              </a:gdLst>
              <a:ahLst/>
              <a:cxnLst>
                <a:cxn ang="0">
                  <a:pos x="T0" y="T1"/>
                </a:cxn>
                <a:cxn ang="0">
                  <a:pos x="T2" y="T3"/>
                </a:cxn>
                <a:cxn ang="0">
                  <a:pos x="T4" y="T5"/>
                </a:cxn>
                <a:cxn ang="0">
                  <a:pos x="T6" y="T7"/>
                </a:cxn>
                <a:cxn ang="0">
                  <a:pos x="T8" y="T9"/>
                </a:cxn>
                <a:cxn ang="0">
                  <a:pos x="T10" y="T11"/>
                </a:cxn>
                <a:cxn ang="0">
                  <a:pos x="T12" y="T13"/>
                </a:cxn>
              </a:cxnLst>
              <a:rect l="0" t="0" r="r" b="b"/>
              <a:pathLst>
                <a:path w="915" h="355">
                  <a:moveTo>
                    <a:pt x="39" y="256"/>
                  </a:moveTo>
                  <a:lnTo>
                    <a:pt x="847" y="8"/>
                  </a:lnTo>
                  <a:cubicBezTo>
                    <a:pt x="873" y="0"/>
                    <a:pt x="900" y="14"/>
                    <a:pt x="907" y="39"/>
                  </a:cubicBezTo>
                  <a:cubicBezTo>
                    <a:pt x="915" y="65"/>
                    <a:pt x="901" y="92"/>
                    <a:pt x="876" y="99"/>
                  </a:cubicBezTo>
                  <a:lnTo>
                    <a:pt x="68" y="347"/>
                  </a:lnTo>
                  <a:cubicBezTo>
                    <a:pt x="42" y="355"/>
                    <a:pt x="15" y="341"/>
                    <a:pt x="8" y="316"/>
                  </a:cubicBezTo>
                  <a:cubicBezTo>
                    <a:pt x="0" y="290"/>
                    <a:pt x="14" y="263"/>
                    <a:pt x="39" y="256"/>
                  </a:cubicBez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3" name="Freeform 106"/>
            <p:cNvSpPr>
              <a:spLocks/>
            </p:cNvSpPr>
            <p:nvPr/>
          </p:nvSpPr>
          <p:spPr bwMode="auto">
            <a:xfrm>
              <a:off x="4467225" y="4697413"/>
              <a:ext cx="176213" cy="68263"/>
            </a:xfrm>
            <a:custGeom>
              <a:avLst/>
              <a:gdLst>
                <a:gd name="T0" fmla="*/ 39 w 907"/>
                <a:gd name="T1" fmla="*/ 256 h 355"/>
                <a:gd name="T2" fmla="*/ 839 w 907"/>
                <a:gd name="T3" fmla="*/ 8 h 355"/>
                <a:gd name="T4" fmla="*/ 899 w 907"/>
                <a:gd name="T5" fmla="*/ 39 h 355"/>
                <a:gd name="T6" fmla="*/ 868 w 907"/>
                <a:gd name="T7" fmla="*/ 99 h 355"/>
                <a:gd name="T8" fmla="*/ 68 w 907"/>
                <a:gd name="T9" fmla="*/ 347 h 355"/>
                <a:gd name="T10" fmla="*/ 8 w 907"/>
                <a:gd name="T11" fmla="*/ 316 h 355"/>
                <a:gd name="T12" fmla="*/ 39 w 907"/>
                <a:gd name="T13" fmla="*/ 256 h 355"/>
              </a:gdLst>
              <a:ahLst/>
              <a:cxnLst>
                <a:cxn ang="0">
                  <a:pos x="T0" y="T1"/>
                </a:cxn>
                <a:cxn ang="0">
                  <a:pos x="T2" y="T3"/>
                </a:cxn>
                <a:cxn ang="0">
                  <a:pos x="T4" y="T5"/>
                </a:cxn>
                <a:cxn ang="0">
                  <a:pos x="T6" y="T7"/>
                </a:cxn>
                <a:cxn ang="0">
                  <a:pos x="T8" y="T9"/>
                </a:cxn>
                <a:cxn ang="0">
                  <a:pos x="T10" y="T11"/>
                </a:cxn>
                <a:cxn ang="0">
                  <a:pos x="T12" y="T13"/>
                </a:cxn>
              </a:cxnLst>
              <a:rect l="0" t="0" r="r" b="b"/>
              <a:pathLst>
                <a:path w="907" h="355">
                  <a:moveTo>
                    <a:pt x="39" y="256"/>
                  </a:moveTo>
                  <a:lnTo>
                    <a:pt x="839" y="8"/>
                  </a:lnTo>
                  <a:cubicBezTo>
                    <a:pt x="865" y="0"/>
                    <a:pt x="891" y="14"/>
                    <a:pt x="899" y="39"/>
                  </a:cubicBezTo>
                  <a:cubicBezTo>
                    <a:pt x="907" y="65"/>
                    <a:pt x="893" y="91"/>
                    <a:pt x="868" y="99"/>
                  </a:cubicBezTo>
                  <a:lnTo>
                    <a:pt x="68" y="347"/>
                  </a:lnTo>
                  <a:cubicBezTo>
                    <a:pt x="42" y="355"/>
                    <a:pt x="15" y="341"/>
                    <a:pt x="8" y="316"/>
                  </a:cubicBezTo>
                  <a:cubicBezTo>
                    <a:pt x="0" y="290"/>
                    <a:pt x="14" y="263"/>
                    <a:pt x="39" y="256"/>
                  </a:cubicBez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4" name="Freeform 107"/>
            <p:cNvSpPr>
              <a:spLocks/>
            </p:cNvSpPr>
            <p:nvPr/>
          </p:nvSpPr>
          <p:spPr bwMode="auto">
            <a:xfrm>
              <a:off x="4622800" y="4651375"/>
              <a:ext cx="177800" cy="66675"/>
            </a:xfrm>
            <a:custGeom>
              <a:avLst/>
              <a:gdLst>
                <a:gd name="T0" fmla="*/ 39 w 907"/>
                <a:gd name="T1" fmla="*/ 256 h 355"/>
                <a:gd name="T2" fmla="*/ 839 w 907"/>
                <a:gd name="T3" fmla="*/ 8 h 355"/>
                <a:gd name="T4" fmla="*/ 899 w 907"/>
                <a:gd name="T5" fmla="*/ 39 h 355"/>
                <a:gd name="T6" fmla="*/ 868 w 907"/>
                <a:gd name="T7" fmla="*/ 99 h 355"/>
                <a:gd name="T8" fmla="*/ 68 w 907"/>
                <a:gd name="T9" fmla="*/ 347 h 355"/>
                <a:gd name="T10" fmla="*/ 8 w 907"/>
                <a:gd name="T11" fmla="*/ 316 h 355"/>
                <a:gd name="T12" fmla="*/ 39 w 907"/>
                <a:gd name="T13" fmla="*/ 256 h 355"/>
              </a:gdLst>
              <a:ahLst/>
              <a:cxnLst>
                <a:cxn ang="0">
                  <a:pos x="T0" y="T1"/>
                </a:cxn>
                <a:cxn ang="0">
                  <a:pos x="T2" y="T3"/>
                </a:cxn>
                <a:cxn ang="0">
                  <a:pos x="T4" y="T5"/>
                </a:cxn>
                <a:cxn ang="0">
                  <a:pos x="T6" y="T7"/>
                </a:cxn>
                <a:cxn ang="0">
                  <a:pos x="T8" y="T9"/>
                </a:cxn>
                <a:cxn ang="0">
                  <a:pos x="T10" y="T11"/>
                </a:cxn>
                <a:cxn ang="0">
                  <a:pos x="T12" y="T13"/>
                </a:cxn>
              </a:cxnLst>
              <a:rect l="0" t="0" r="r" b="b"/>
              <a:pathLst>
                <a:path w="907" h="355">
                  <a:moveTo>
                    <a:pt x="39" y="256"/>
                  </a:moveTo>
                  <a:lnTo>
                    <a:pt x="839" y="8"/>
                  </a:lnTo>
                  <a:cubicBezTo>
                    <a:pt x="865" y="0"/>
                    <a:pt x="891" y="14"/>
                    <a:pt x="899" y="39"/>
                  </a:cubicBezTo>
                  <a:cubicBezTo>
                    <a:pt x="907" y="65"/>
                    <a:pt x="893" y="91"/>
                    <a:pt x="868" y="99"/>
                  </a:cubicBezTo>
                  <a:lnTo>
                    <a:pt x="68" y="347"/>
                  </a:lnTo>
                  <a:cubicBezTo>
                    <a:pt x="42" y="355"/>
                    <a:pt x="15" y="341"/>
                    <a:pt x="8" y="316"/>
                  </a:cubicBezTo>
                  <a:cubicBezTo>
                    <a:pt x="0" y="290"/>
                    <a:pt x="14" y="263"/>
                    <a:pt x="39" y="256"/>
                  </a:cubicBez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5" name="Freeform 108"/>
            <p:cNvSpPr>
              <a:spLocks/>
            </p:cNvSpPr>
            <p:nvPr/>
          </p:nvSpPr>
          <p:spPr bwMode="auto">
            <a:xfrm>
              <a:off x="4778375" y="4605338"/>
              <a:ext cx="179388" cy="66675"/>
            </a:xfrm>
            <a:custGeom>
              <a:avLst/>
              <a:gdLst>
                <a:gd name="T0" fmla="*/ 40 w 915"/>
                <a:gd name="T1" fmla="*/ 247 h 347"/>
                <a:gd name="T2" fmla="*/ 848 w 915"/>
                <a:gd name="T3" fmla="*/ 7 h 347"/>
                <a:gd name="T4" fmla="*/ 907 w 915"/>
                <a:gd name="T5" fmla="*/ 40 h 347"/>
                <a:gd name="T6" fmla="*/ 875 w 915"/>
                <a:gd name="T7" fmla="*/ 99 h 347"/>
                <a:gd name="T8" fmla="*/ 67 w 915"/>
                <a:gd name="T9" fmla="*/ 339 h 347"/>
                <a:gd name="T10" fmla="*/ 7 w 915"/>
                <a:gd name="T11" fmla="*/ 307 h 347"/>
                <a:gd name="T12" fmla="*/ 40 w 915"/>
                <a:gd name="T13" fmla="*/ 247 h 347"/>
              </a:gdLst>
              <a:ahLst/>
              <a:cxnLst>
                <a:cxn ang="0">
                  <a:pos x="T0" y="T1"/>
                </a:cxn>
                <a:cxn ang="0">
                  <a:pos x="T2" y="T3"/>
                </a:cxn>
                <a:cxn ang="0">
                  <a:pos x="T4" y="T5"/>
                </a:cxn>
                <a:cxn ang="0">
                  <a:pos x="T6" y="T7"/>
                </a:cxn>
                <a:cxn ang="0">
                  <a:pos x="T8" y="T9"/>
                </a:cxn>
                <a:cxn ang="0">
                  <a:pos x="T10" y="T11"/>
                </a:cxn>
                <a:cxn ang="0">
                  <a:pos x="T12" y="T13"/>
                </a:cxn>
              </a:cxnLst>
              <a:rect l="0" t="0" r="r" b="b"/>
              <a:pathLst>
                <a:path w="915" h="347">
                  <a:moveTo>
                    <a:pt x="40" y="247"/>
                  </a:moveTo>
                  <a:lnTo>
                    <a:pt x="848" y="7"/>
                  </a:lnTo>
                  <a:cubicBezTo>
                    <a:pt x="873" y="0"/>
                    <a:pt x="900" y="14"/>
                    <a:pt x="907" y="40"/>
                  </a:cubicBezTo>
                  <a:cubicBezTo>
                    <a:pt x="915" y="65"/>
                    <a:pt x="901" y="92"/>
                    <a:pt x="875" y="99"/>
                  </a:cubicBezTo>
                  <a:lnTo>
                    <a:pt x="67" y="339"/>
                  </a:lnTo>
                  <a:cubicBezTo>
                    <a:pt x="42" y="347"/>
                    <a:pt x="15" y="333"/>
                    <a:pt x="7" y="307"/>
                  </a:cubicBezTo>
                  <a:cubicBezTo>
                    <a:pt x="0" y="282"/>
                    <a:pt x="14" y="255"/>
                    <a:pt x="40" y="247"/>
                  </a:cubicBez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6" name="Freeform 109"/>
            <p:cNvSpPr>
              <a:spLocks/>
            </p:cNvSpPr>
            <p:nvPr/>
          </p:nvSpPr>
          <p:spPr bwMode="auto">
            <a:xfrm>
              <a:off x="4937125" y="4557713"/>
              <a:ext cx="176213" cy="68263"/>
            </a:xfrm>
            <a:custGeom>
              <a:avLst/>
              <a:gdLst>
                <a:gd name="T0" fmla="*/ 39 w 907"/>
                <a:gd name="T1" fmla="*/ 256 h 355"/>
                <a:gd name="T2" fmla="*/ 839 w 907"/>
                <a:gd name="T3" fmla="*/ 8 h 355"/>
                <a:gd name="T4" fmla="*/ 899 w 907"/>
                <a:gd name="T5" fmla="*/ 39 h 355"/>
                <a:gd name="T6" fmla="*/ 868 w 907"/>
                <a:gd name="T7" fmla="*/ 99 h 355"/>
                <a:gd name="T8" fmla="*/ 68 w 907"/>
                <a:gd name="T9" fmla="*/ 347 h 355"/>
                <a:gd name="T10" fmla="*/ 8 w 907"/>
                <a:gd name="T11" fmla="*/ 316 h 355"/>
                <a:gd name="T12" fmla="*/ 39 w 907"/>
                <a:gd name="T13" fmla="*/ 256 h 355"/>
              </a:gdLst>
              <a:ahLst/>
              <a:cxnLst>
                <a:cxn ang="0">
                  <a:pos x="T0" y="T1"/>
                </a:cxn>
                <a:cxn ang="0">
                  <a:pos x="T2" y="T3"/>
                </a:cxn>
                <a:cxn ang="0">
                  <a:pos x="T4" y="T5"/>
                </a:cxn>
                <a:cxn ang="0">
                  <a:pos x="T6" y="T7"/>
                </a:cxn>
                <a:cxn ang="0">
                  <a:pos x="T8" y="T9"/>
                </a:cxn>
                <a:cxn ang="0">
                  <a:pos x="T10" y="T11"/>
                </a:cxn>
                <a:cxn ang="0">
                  <a:pos x="T12" y="T13"/>
                </a:cxn>
              </a:cxnLst>
              <a:rect l="0" t="0" r="r" b="b"/>
              <a:pathLst>
                <a:path w="907" h="355">
                  <a:moveTo>
                    <a:pt x="39" y="256"/>
                  </a:moveTo>
                  <a:lnTo>
                    <a:pt x="839" y="8"/>
                  </a:lnTo>
                  <a:cubicBezTo>
                    <a:pt x="865" y="0"/>
                    <a:pt x="891" y="14"/>
                    <a:pt x="899" y="39"/>
                  </a:cubicBezTo>
                  <a:cubicBezTo>
                    <a:pt x="907" y="65"/>
                    <a:pt x="893" y="91"/>
                    <a:pt x="868" y="99"/>
                  </a:cubicBezTo>
                  <a:lnTo>
                    <a:pt x="68" y="347"/>
                  </a:lnTo>
                  <a:cubicBezTo>
                    <a:pt x="42" y="355"/>
                    <a:pt x="15" y="341"/>
                    <a:pt x="8" y="316"/>
                  </a:cubicBezTo>
                  <a:cubicBezTo>
                    <a:pt x="0" y="290"/>
                    <a:pt x="14" y="263"/>
                    <a:pt x="39" y="256"/>
                  </a:cubicBez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7" name="Freeform 110"/>
            <p:cNvSpPr>
              <a:spLocks noEditPoints="1"/>
            </p:cNvSpPr>
            <p:nvPr/>
          </p:nvSpPr>
          <p:spPr bwMode="auto">
            <a:xfrm>
              <a:off x="1331913" y="4805363"/>
              <a:ext cx="2840038" cy="334963"/>
            </a:xfrm>
            <a:custGeom>
              <a:avLst/>
              <a:gdLst>
                <a:gd name="T0" fmla="*/ 44 w 14541"/>
                <a:gd name="T1" fmla="*/ 1658 h 1757"/>
                <a:gd name="T2" fmla="*/ 844 w 14541"/>
                <a:gd name="T3" fmla="*/ 1530 h 1757"/>
                <a:gd name="T4" fmla="*/ 1644 w 14541"/>
                <a:gd name="T5" fmla="*/ 1410 h 1757"/>
                <a:gd name="T6" fmla="*/ 2452 w 14541"/>
                <a:gd name="T7" fmla="*/ 1290 h 1757"/>
                <a:gd name="T8" fmla="*/ 3252 w 14541"/>
                <a:gd name="T9" fmla="*/ 1162 h 1757"/>
                <a:gd name="T10" fmla="*/ 4052 w 14541"/>
                <a:gd name="T11" fmla="*/ 1042 h 1757"/>
                <a:gd name="T12" fmla="*/ 4852 w 14541"/>
                <a:gd name="T13" fmla="*/ 914 h 1757"/>
                <a:gd name="T14" fmla="*/ 5660 w 14541"/>
                <a:gd name="T15" fmla="*/ 794 h 1757"/>
                <a:gd name="T16" fmla="*/ 6460 w 14541"/>
                <a:gd name="T17" fmla="*/ 666 h 1757"/>
                <a:gd name="T18" fmla="*/ 6515 w 14541"/>
                <a:gd name="T19" fmla="*/ 706 h 1757"/>
                <a:gd name="T20" fmla="*/ 6475 w 14541"/>
                <a:gd name="T21" fmla="*/ 761 h 1757"/>
                <a:gd name="T22" fmla="*/ 5675 w 14541"/>
                <a:gd name="T23" fmla="*/ 889 h 1757"/>
                <a:gd name="T24" fmla="*/ 4867 w 14541"/>
                <a:gd name="T25" fmla="*/ 1009 h 1757"/>
                <a:gd name="T26" fmla="*/ 4067 w 14541"/>
                <a:gd name="T27" fmla="*/ 1137 h 1757"/>
                <a:gd name="T28" fmla="*/ 3267 w 14541"/>
                <a:gd name="T29" fmla="*/ 1257 h 1757"/>
                <a:gd name="T30" fmla="*/ 2467 w 14541"/>
                <a:gd name="T31" fmla="*/ 1385 h 1757"/>
                <a:gd name="T32" fmla="*/ 1659 w 14541"/>
                <a:gd name="T33" fmla="*/ 1505 h 1757"/>
                <a:gd name="T34" fmla="*/ 859 w 14541"/>
                <a:gd name="T35" fmla="*/ 1625 h 1757"/>
                <a:gd name="T36" fmla="*/ 59 w 14541"/>
                <a:gd name="T37" fmla="*/ 1753 h 1757"/>
                <a:gd name="T38" fmla="*/ 4 w 14541"/>
                <a:gd name="T39" fmla="*/ 1713 h 1757"/>
                <a:gd name="T40" fmla="*/ 44 w 14541"/>
                <a:gd name="T41" fmla="*/ 1658 h 1757"/>
                <a:gd name="T42" fmla="*/ 8072 w 14541"/>
                <a:gd name="T43" fmla="*/ 482 h 1757"/>
                <a:gd name="T44" fmla="*/ 8872 w 14541"/>
                <a:gd name="T45" fmla="*/ 426 h 1757"/>
                <a:gd name="T46" fmla="*/ 9672 w 14541"/>
                <a:gd name="T47" fmla="*/ 362 h 1757"/>
                <a:gd name="T48" fmla="*/ 10480 w 14541"/>
                <a:gd name="T49" fmla="*/ 306 h 1757"/>
                <a:gd name="T50" fmla="*/ 11280 w 14541"/>
                <a:gd name="T51" fmla="*/ 242 h 1757"/>
                <a:gd name="T52" fmla="*/ 12080 w 14541"/>
                <a:gd name="T53" fmla="*/ 186 h 1757"/>
                <a:gd name="T54" fmla="*/ 12880 w 14541"/>
                <a:gd name="T55" fmla="*/ 122 h 1757"/>
                <a:gd name="T56" fmla="*/ 13688 w 14541"/>
                <a:gd name="T57" fmla="*/ 66 h 1757"/>
                <a:gd name="T58" fmla="*/ 14488 w 14541"/>
                <a:gd name="T59" fmla="*/ 2 h 1757"/>
                <a:gd name="T60" fmla="*/ 14539 w 14541"/>
                <a:gd name="T61" fmla="*/ 46 h 1757"/>
                <a:gd name="T62" fmla="*/ 14495 w 14541"/>
                <a:gd name="T63" fmla="*/ 97 h 1757"/>
                <a:gd name="T64" fmla="*/ 13695 w 14541"/>
                <a:gd name="T65" fmla="*/ 161 h 1757"/>
                <a:gd name="T66" fmla="*/ 12887 w 14541"/>
                <a:gd name="T67" fmla="*/ 217 h 1757"/>
                <a:gd name="T68" fmla="*/ 12087 w 14541"/>
                <a:gd name="T69" fmla="*/ 281 h 1757"/>
                <a:gd name="T70" fmla="*/ 11287 w 14541"/>
                <a:gd name="T71" fmla="*/ 337 h 1757"/>
                <a:gd name="T72" fmla="*/ 10487 w 14541"/>
                <a:gd name="T73" fmla="*/ 401 h 1757"/>
                <a:gd name="T74" fmla="*/ 9679 w 14541"/>
                <a:gd name="T75" fmla="*/ 457 h 1757"/>
                <a:gd name="T76" fmla="*/ 8879 w 14541"/>
                <a:gd name="T77" fmla="*/ 521 h 1757"/>
                <a:gd name="T78" fmla="*/ 8079 w 14541"/>
                <a:gd name="T79" fmla="*/ 577 h 1757"/>
                <a:gd name="T80" fmla="*/ 8028 w 14541"/>
                <a:gd name="T81" fmla="*/ 533 h 1757"/>
                <a:gd name="T82" fmla="*/ 8072 w 14541"/>
                <a:gd name="T83" fmla="*/ 482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41" h="1757">
                  <a:moveTo>
                    <a:pt x="44" y="1658"/>
                  </a:moveTo>
                  <a:lnTo>
                    <a:pt x="844" y="1530"/>
                  </a:lnTo>
                  <a:lnTo>
                    <a:pt x="1644" y="1410"/>
                  </a:lnTo>
                  <a:lnTo>
                    <a:pt x="2452" y="1290"/>
                  </a:lnTo>
                  <a:lnTo>
                    <a:pt x="3252" y="1162"/>
                  </a:lnTo>
                  <a:lnTo>
                    <a:pt x="4052" y="1042"/>
                  </a:lnTo>
                  <a:lnTo>
                    <a:pt x="4852" y="914"/>
                  </a:lnTo>
                  <a:lnTo>
                    <a:pt x="5660" y="794"/>
                  </a:lnTo>
                  <a:lnTo>
                    <a:pt x="6460" y="666"/>
                  </a:lnTo>
                  <a:cubicBezTo>
                    <a:pt x="6486" y="662"/>
                    <a:pt x="6511" y="680"/>
                    <a:pt x="6515" y="706"/>
                  </a:cubicBezTo>
                  <a:cubicBezTo>
                    <a:pt x="6519" y="732"/>
                    <a:pt x="6501" y="757"/>
                    <a:pt x="6475" y="761"/>
                  </a:cubicBezTo>
                  <a:lnTo>
                    <a:pt x="5675" y="889"/>
                  </a:lnTo>
                  <a:lnTo>
                    <a:pt x="4867" y="1009"/>
                  </a:lnTo>
                  <a:lnTo>
                    <a:pt x="4067" y="1137"/>
                  </a:lnTo>
                  <a:lnTo>
                    <a:pt x="3267" y="1257"/>
                  </a:lnTo>
                  <a:lnTo>
                    <a:pt x="2467" y="1385"/>
                  </a:lnTo>
                  <a:lnTo>
                    <a:pt x="1659" y="1505"/>
                  </a:lnTo>
                  <a:lnTo>
                    <a:pt x="859" y="1625"/>
                  </a:lnTo>
                  <a:lnTo>
                    <a:pt x="59" y="1753"/>
                  </a:lnTo>
                  <a:cubicBezTo>
                    <a:pt x="33" y="1757"/>
                    <a:pt x="8" y="1739"/>
                    <a:pt x="4" y="1713"/>
                  </a:cubicBezTo>
                  <a:cubicBezTo>
                    <a:pt x="0" y="1687"/>
                    <a:pt x="18" y="1662"/>
                    <a:pt x="44" y="1658"/>
                  </a:cubicBezTo>
                  <a:close/>
                  <a:moveTo>
                    <a:pt x="8072" y="482"/>
                  </a:moveTo>
                  <a:lnTo>
                    <a:pt x="8872" y="426"/>
                  </a:lnTo>
                  <a:lnTo>
                    <a:pt x="9672" y="362"/>
                  </a:lnTo>
                  <a:lnTo>
                    <a:pt x="10480" y="306"/>
                  </a:lnTo>
                  <a:lnTo>
                    <a:pt x="11280" y="242"/>
                  </a:lnTo>
                  <a:lnTo>
                    <a:pt x="12080" y="186"/>
                  </a:lnTo>
                  <a:lnTo>
                    <a:pt x="12880" y="122"/>
                  </a:lnTo>
                  <a:lnTo>
                    <a:pt x="13688" y="66"/>
                  </a:lnTo>
                  <a:lnTo>
                    <a:pt x="14488" y="2"/>
                  </a:lnTo>
                  <a:cubicBezTo>
                    <a:pt x="14514" y="0"/>
                    <a:pt x="14537" y="19"/>
                    <a:pt x="14539" y="46"/>
                  </a:cubicBezTo>
                  <a:cubicBezTo>
                    <a:pt x="14541" y="72"/>
                    <a:pt x="14522" y="95"/>
                    <a:pt x="14495" y="97"/>
                  </a:cubicBezTo>
                  <a:lnTo>
                    <a:pt x="13695" y="161"/>
                  </a:lnTo>
                  <a:lnTo>
                    <a:pt x="12887" y="217"/>
                  </a:lnTo>
                  <a:lnTo>
                    <a:pt x="12087" y="281"/>
                  </a:lnTo>
                  <a:lnTo>
                    <a:pt x="11287" y="337"/>
                  </a:lnTo>
                  <a:lnTo>
                    <a:pt x="10487" y="401"/>
                  </a:lnTo>
                  <a:lnTo>
                    <a:pt x="9679" y="457"/>
                  </a:lnTo>
                  <a:lnTo>
                    <a:pt x="8879" y="521"/>
                  </a:lnTo>
                  <a:lnTo>
                    <a:pt x="8079" y="577"/>
                  </a:lnTo>
                  <a:cubicBezTo>
                    <a:pt x="8052" y="579"/>
                    <a:pt x="8029" y="559"/>
                    <a:pt x="8028" y="533"/>
                  </a:cubicBezTo>
                  <a:cubicBezTo>
                    <a:pt x="8026" y="506"/>
                    <a:pt x="8046" y="483"/>
                    <a:pt x="8072" y="482"/>
                  </a:cubicBezTo>
                  <a:close/>
                </a:path>
              </a:pathLst>
            </a:custGeom>
            <a:solidFill>
              <a:srgbClr val="ED2893"/>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88" name="Oval 111"/>
            <p:cNvSpPr>
              <a:spLocks noChangeArrowheads="1"/>
            </p:cNvSpPr>
            <p:nvPr/>
          </p:nvSpPr>
          <p:spPr bwMode="auto">
            <a:xfrm>
              <a:off x="1152525" y="5121275"/>
              <a:ext cx="65088" cy="635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89" name="Freeform 112"/>
            <p:cNvSpPr>
              <a:spLocks noEditPoints="1"/>
            </p:cNvSpPr>
            <p:nvPr/>
          </p:nvSpPr>
          <p:spPr bwMode="auto">
            <a:xfrm>
              <a:off x="1147763" y="5116513"/>
              <a:ext cx="74613" cy="73025"/>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90" name="Oval 113"/>
            <p:cNvSpPr>
              <a:spLocks noChangeArrowheads="1"/>
            </p:cNvSpPr>
            <p:nvPr/>
          </p:nvSpPr>
          <p:spPr bwMode="auto">
            <a:xfrm>
              <a:off x="2720975" y="4886325"/>
              <a:ext cx="63500" cy="6508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91" name="Freeform 114"/>
            <p:cNvSpPr>
              <a:spLocks noEditPoints="1"/>
            </p:cNvSpPr>
            <p:nvPr/>
          </p:nvSpPr>
          <p:spPr bwMode="auto">
            <a:xfrm>
              <a:off x="2716213" y="4881563"/>
              <a:ext cx="73025" cy="73025"/>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92" name="Oval 115"/>
            <p:cNvSpPr>
              <a:spLocks noChangeArrowheads="1"/>
            </p:cNvSpPr>
            <p:nvPr/>
          </p:nvSpPr>
          <p:spPr bwMode="auto">
            <a:xfrm>
              <a:off x="4287838" y="4772025"/>
              <a:ext cx="63500" cy="635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93" name="Freeform 116"/>
            <p:cNvSpPr>
              <a:spLocks noEditPoints="1"/>
            </p:cNvSpPr>
            <p:nvPr/>
          </p:nvSpPr>
          <p:spPr bwMode="auto">
            <a:xfrm>
              <a:off x="4283075" y="4767263"/>
              <a:ext cx="73025" cy="73025"/>
            </a:xfrm>
            <a:custGeom>
              <a:avLst/>
              <a:gdLst>
                <a:gd name="T0" fmla="*/ 373 w 377"/>
                <a:gd name="T1" fmla="*/ 224 h 377"/>
                <a:gd name="T2" fmla="*/ 361 w 377"/>
                <a:gd name="T3" fmla="*/ 264 h 377"/>
                <a:gd name="T4" fmla="*/ 323 w 377"/>
                <a:gd name="T5" fmla="*/ 320 h 377"/>
                <a:gd name="T6" fmla="*/ 292 w 377"/>
                <a:gd name="T7" fmla="*/ 346 h 377"/>
                <a:gd name="T8" fmla="*/ 229 w 377"/>
                <a:gd name="T9" fmla="*/ 372 h 377"/>
                <a:gd name="T10" fmla="*/ 186 w 377"/>
                <a:gd name="T11" fmla="*/ 376 h 377"/>
                <a:gd name="T12" fmla="*/ 117 w 377"/>
                <a:gd name="T13" fmla="*/ 362 h 377"/>
                <a:gd name="T14" fmla="*/ 82 w 377"/>
                <a:gd name="T15" fmla="*/ 343 h 377"/>
                <a:gd name="T16" fmla="*/ 34 w 377"/>
                <a:gd name="T17" fmla="*/ 296 h 377"/>
                <a:gd name="T18" fmla="*/ 15 w 377"/>
                <a:gd name="T19" fmla="*/ 260 h 377"/>
                <a:gd name="T20" fmla="*/ 1 w 377"/>
                <a:gd name="T21" fmla="*/ 191 h 377"/>
                <a:gd name="T22" fmla="*/ 5 w 377"/>
                <a:gd name="T23" fmla="*/ 148 h 377"/>
                <a:gd name="T24" fmla="*/ 31 w 377"/>
                <a:gd name="T25" fmla="*/ 85 h 377"/>
                <a:gd name="T26" fmla="*/ 57 w 377"/>
                <a:gd name="T27" fmla="*/ 54 h 377"/>
                <a:gd name="T28" fmla="*/ 113 w 377"/>
                <a:gd name="T29" fmla="*/ 16 h 377"/>
                <a:gd name="T30" fmla="*/ 153 w 377"/>
                <a:gd name="T31" fmla="*/ 4 h 377"/>
                <a:gd name="T32" fmla="*/ 224 w 377"/>
                <a:gd name="T33" fmla="*/ 4 h 377"/>
                <a:gd name="T34" fmla="*/ 264 w 377"/>
                <a:gd name="T35" fmla="*/ 16 h 377"/>
                <a:gd name="T36" fmla="*/ 320 w 377"/>
                <a:gd name="T37" fmla="*/ 54 h 377"/>
                <a:gd name="T38" fmla="*/ 346 w 377"/>
                <a:gd name="T39" fmla="*/ 85 h 377"/>
                <a:gd name="T40" fmla="*/ 372 w 377"/>
                <a:gd name="T41" fmla="*/ 148 h 377"/>
                <a:gd name="T42" fmla="*/ 325 w 377"/>
                <a:gd name="T43" fmla="*/ 158 h 377"/>
                <a:gd name="T44" fmla="*/ 318 w 377"/>
                <a:gd name="T45" fmla="*/ 136 h 377"/>
                <a:gd name="T46" fmla="*/ 286 w 377"/>
                <a:gd name="T47" fmla="*/ 88 h 377"/>
                <a:gd name="T48" fmla="*/ 269 w 377"/>
                <a:gd name="T49" fmla="*/ 74 h 377"/>
                <a:gd name="T50" fmla="*/ 214 w 377"/>
                <a:gd name="T51" fmla="*/ 51 h 377"/>
                <a:gd name="T52" fmla="*/ 191 w 377"/>
                <a:gd name="T53" fmla="*/ 48 h 377"/>
                <a:gd name="T54" fmla="*/ 132 w 377"/>
                <a:gd name="T55" fmla="*/ 60 h 377"/>
                <a:gd name="T56" fmla="*/ 112 w 377"/>
                <a:gd name="T57" fmla="*/ 71 h 377"/>
                <a:gd name="T58" fmla="*/ 71 w 377"/>
                <a:gd name="T59" fmla="*/ 112 h 377"/>
                <a:gd name="T60" fmla="*/ 60 w 377"/>
                <a:gd name="T61" fmla="*/ 132 h 377"/>
                <a:gd name="T62" fmla="*/ 48 w 377"/>
                <a:gd name="T63" fmla="*/ 191 h 377"/>
                <a:gd name="T64" fmla="*/ 51 w 377"/>
                <a:gd name="T65" fmla="*/ 214 h 377"/>
                <a:gd name="T66" fmla="*/ 74 w 377"/>
                <a:gd name="T67" fmla="*/ 269 h 377"/>
                <a:gd name="T68" fmla="*/ 88 w 377"/>
                <a:gd name="T69" fmla="*/ 286 h 377"/>
                <a:gd name="T70" fmla="*/ 136 w 377"/>
                <a:gd name="T71" fmla="*/ 318 h 377"/>
                <a:gd name="T72" fmla="*/ 158 w 377"/>
                <a:gd name="T73" fmla="*/ 325 h 377"/>
                <a:gd name="T74" fmla="*/ 219 w 377"/>
                <a:gd name="T75" fmla="*/ 325 h 377"/>
                <a:gd name="T76" fmla="*/ 241 w 377"/>
                <a:gd name="T77" fmla="*/ 318 h 377"/>
                <a:gd name="T78" fmla="*/ 289 w 377"/>
                <a:gd name="T79" fmla="*/ 286 h 377"/>
                <a:gd name="T80" fmla="*/ 303 w 377"/>
                <a:gd name="T81" fmla="*/ 269 h 377"/>
                <a:gd name="T82" fmla="*/ 326 w 377"/>
                <a:gd name="T83" fmla="*/ 214 h 377"/>
                <a:gd name="T84" fmla="*/ 329 w 377"/>
                <a:gd name="T85"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377">
                  <a:moveTo>
                    <a:pt x="376" y="186"/>
                  </a:moveTo>
                  <a:cubicBezTo>
                    <a:pt x="377" y="188"/>
                    <a:pt x="377" y="189"/>
                    <a:pt x="376" y="191"/>
                  </a:cubicBezTo>
                  <a:lnTo>
                    <a:pt x="373" y="224"/>
                  </a:lnTo>
                  <a:cubicBezTo>
                    <a:pt x="373" y="226"/>
                    <a:pt x="372" y="227"/>
                    <a:pt x="372" y="229"/>
                  </a:cubicBezTo>
                  <a:lnTo>
                    <a:pt x="362" y="260"/>
                  </a:lnTo>
                  <a:cubicBezTo>
                    <a:pt x="362" y="261"/>
                    <a:pt x="361" y="262"/>
                    <a:pt x="361" y="264"/>
                  </a:cubicBezTo>
                  <a:lnTo>
                    <a:pt x="346" y="292"/>
                  </a:lnTo>
                  <a:cubicBezTo>
                    <a:pt x="345" y="293"/>
                    <a:pt x="344" y="295"/>
                    <a:pt x="343" y="296"/>
                  </a:cubicBezTo>
                  <a:lnTo>
                    <a:pt x="323" y="320"/>
                  </a:lnTo>
                  <a:cubicBezTo>
                    <a:pt x="322" y="321"/>
                    <a:pt x="321" y="322"/>
                    <a:pt x="320" y="323"/>
                  </a:cubicBezTo>
                  <a:lnTo>
                    <a:pt x="296" y="343"/>
                  </a:lnTo>
                  <a:cubicBezTo>
                    <a:pt x="295" y="344"/>
                    <a:pt x="293" y="345"/>
                    <a:pt x="292" y="346"/>
                  </a:cubicBezTo>
                  <a:lnTo>
                    <a:pt x="264" y="361"/>
                  </a:lnTo>
                  <a:cubicBezTo>
                    <a:pt x="262" y="361"/>
                    <a:pt x="261" y="362"/>
                    <a:pt x="260" y="362"/>
                  </a:cubicBezTo>
                  <a:lnTo>
                    <a:pt x="229" y="372"/>
                  </a:lnTo>
                  <a:cubicBezTo>
                    <a:pt x="227" y="372"/>
                    <a:pt x="226" y="373"/>
                    <a:pt x="224" y="373"/>
                  </a:cubicBezTo>
                  <a:lnTo>
                    <a:pt x="191" y="376"/>
                  </a:lnTo>
                  <a:cubicBezTo>
                    <a:pt x="189" y="377"/>
                    <a:pt x="188" y="377"/>
                    <a:pt x="186" y="376"/>
                  </a:cubicBezTo>
                  <a:lnTo>
                    <a:pt x="153" y="373"/>
                  </a:lnTo>
                  <a:cubicBezTo>
                    <a:pt x="151" y="373"/>
                    <a:pt x="150" y="372"/>
                    <a:pt x="148" y="372"/>
                  </a:cubicBezTo>
                  <a:lnTo>
                    <a:pt x="117" y="362"/>
                  </a:lnTo>
                  <a:cubicBezTo>
                    <a:pt x="116" y="362"/>
                    <a:pt x="114" y="361"/>
                    <a:pt x="113" y="361"/>
                  </a:cubicBezTo>
                  <a:lnTo>
                    <a:pt x="85" y="346"/>
                  </a:lnTo>
                  <a:cubicBezTo>
                    <a:pt x="84" y="345"/>
                    <a:pt x="83" y="344"/>
                    <a:pt x="82" y="343"/>
                  </a:cubicBezTo>
                  <a:lnTo>
                    <a:pt x="57" y="323"/>
                  </a:lnTo>
                  <a:cubicBezTo>
                    <a:pt x="56" y="322"/>
                    <a:pt x="55" y="321"/>
                    <a:pt x="54" y="320"/>
                  </a:cubicBezTo>
                  <a:lnTo>
                    <a:pt x="34" y="296"/>
                  </a:lnTo>
                  <a:cubicBezTo>
                    <a:pt x="33" y="295"/>
                    <a:pt x="32" y="293"/>
                    <a:pt x="31" y="292"/>
                  </a:cubicBezTo>
                  <a:lnTo>
                    <a:pt x="16" y="264"/>
                  </a:lnTo>
                  <a:cubicBezTo>
                    <a:pt x="16" y="262"/>
                    <a:pt x="15" y="261"/>
                    <a:pt x="15" y="260"/>
                  </a:cubicBezTo>
                  <a:lnTo>
                    <a:pt x="5" y="229"/>
                  </a:lnTo>
                  <a:cubicBezTo>
                    <a:pt x="5" y="227"/>
                    <a:pt x="4" y="226"/>
                    <a:pt x="4" y="224"/>
                  </a:cubicBezTo>
                  <a:lnTo>
                    <a:pt x="1" y="191"/>
                  </a:lnTo>
                  <a:cubicBezTo>
                    <a:pt x="0" y="189"/>
                    <a:pt x="0" y="188"/>
                    <a:pt x="1" y="186"/>
                  </a:cubicBezTo>
                  <a:lnTo>
                    <a:pt x="4" y="153"/>
                  </a:lnTo>
                  <a:cubicBezTo>
                    <a:pt x="4" y="151"/>
                    <a:pt x="5" y="150"/>
                    <a:pt x="5" y="148"/>
                  </a:cubicBezTo>
                  <a:lnTo>
                    <a:pt x="15" y="117"/>
                  </a:lnTo>
                  <a:cubicBezTo>
                    <a:pt x="15" y="116"/>
                    <a:pt x="16" y="114"/>
                    <a:pt x="16" y="113"/>
                  </a:cubicBezTo>
                  <a:lnTo>
                    <a:pt x="31" y="85"/>
                  </a:lnTo>
                  <a:cubicBezTo>
                    <a:pt x="32" y="84"/>
                    <a:pt x="33" y="83"/>
                    <a:pt x="34" y="82"/>
                  </a:cubicBezTo>
                  <a:lnTo>
                    <a:pt x="54" y="57"/>
                  </a:lnTo>
                  <a:cubicBezTo>
                    <a:pt x="55" y="56"/>
                    <a:pt x="56" y="55"/>
                    <a:pt x="57" y="54"/>
                  </a:cubicBezTo>
                  <a:lnTo>
                    <a:pt x="82" y="34"/>
                  </a:lnTo>
                  <a:cubicBezTo>
                    <a:pt x="83" y="33"/>
                    <a:pt x="84" y="32"/>
                    <a:pt x="85" y="31"/>
                  </a:cubicBezTo>
                  <a:lnTo>
                    <a:pt x="113" y="16"/>
                  </a:lnTo>
                  <a:cubicBezTo>
                    <a:pt x="114" y="16"/>
                    <a:pt x="116" y="15"/>
                    <a:pt x="117" y="15"/>
                  </a:cubicBezTo>
                  <a:lnTo>
                    <a:pt x="148" y="5"/>
                  </a:lnTo>
                  <a:cubicBezTo>
                    <a:pt x="150" y="5"/>
                    <a:pt x="151" y="4"/>
                    <a:pt x="153" y="4"/>
                  </a:cubicBezTo>
                  <a:lnTo>
                    <a:pt x="186" y="1"/>
                  </a:lnTo>
                  <a:cubicBezTo>
                    <a:pt x="188" y="0"/>
                    <a:pt x="189" y="0"/>
                    <a:pt x="191" y="1"/>
                  </a:cubicBezTo>
                  <a:lnTo>
                    <a:pt x="224" y="4"/>
                  </a:lnTo>
                  <a:cubicBezTo>
                    <a:pt x="226" y="4"/>
                    <a:pt x="227" y="5"/>
                    <a:pt x="229" y="5"/>
                  </a:cubicBezTo>
                  <a:lnTo>
                    <a:pt x="260" y="15"/>
                  </a:lnTo>
                  <a:cubicBezTo>
                    <a:pt x="261" y="15"/>
                    <a:pt x="262" y="16"/>
                    <a:pt x="264" y="16"/>
                  </a:cubicBezTo>
                  <a:lnTo>
                    <a:pt x="292" y="31"/>
                  </a:lnTo>
                  <a:cubicBezTo>
                    <a:pt x="293" y="32"/>
                    <a:pt x="295" y="33"/>
                    <a:pt x="296" y="34"/>
                  </a:cubicBezTo>
                  <a:lnTo>
                    <a:pt x="320" y="54"/>
                  </a:lnTo>
                  <a:cubicBezTo>
                    <a:pt x="321" y="55"/>
                    <a:pt x="322" y="56"/>
                    <a:pt x="323" y="57"/>
                  </a:cubicBezTo>
                  <a:lnTo>
                    <a:pt x="343" y="82"/>
                  </a:lnTo>
                  <a:cubicBezTo>
                    <a:pt x="344" y="83"/>
                    <a:pt x="345" y="84"/>
                    <a:pt x="346" y="85"/>
                  </a:cubicBezTo>
                  <a:lnTo>
                    <a:pt x="361" y="113"/>
                  </a:lnTo>
                  <a:cubicBezTo>
                    <a:pt x="361" y="114"/>
                    <a:pt x="362" y="116"/>
                    <a:pt x="362" y="117"/>
                  </a:cubicBezTo>
                  <a:lnTo>
                    <a:pt x="372" y="148"/>
                  </a:lnTo>
                  <a:cubicBezTo>
                    <a:pt x="372" y="150"/>
                    <a:pt x="373" y="151"/>
                    <a:pt x="373" y="153"/>
                  </a:cubicBezTo>
                  <a:lnTo>
                    <a:pt x="376" y="186"/>
                  </a:lnTo>
                  <a:close/>
                  <a:moveTo>
                    <a:pt x="325" y="158"/>
                  </a:moveTo>
                  <a:lnTo>
                    <a:pt x="326" y="163"/>
                  </a:lnTo>
                  <a:lnTo>
                    <a:pt x="317" y="132"/>
                  </a:lnTo>
                  <a:lnTo>
                    <a:pt x="318" y="136"/>
                  </a:lnTo>
                  <a:lnTo>
                    <a:pt x="303" y="108"/>
                  </a:lnTo>
                  <a:lnTo>
                    <a:pt x="306" y="112"/>
                  </a:lnTo>
                  <a:lnTo>
                    <a:pt x="286" y="88"/>
                  </a:lnTo>
                  <a:lnTo>
                    <a:pt x="289" y="91"/>
                  </a:lnTo>
                  <a:lnTo>
                    <a:pt x="265" y="71"/>
                  </a:lnTo>
                  <a:lnTo>
                    <a:pt x="269" y="74"/>
                  </a:lnTo>
                  <a:lnTo>
                    <a:pt x="241" y="59"/>
                  </a:lnTo>
                  <a:lnTo>
                    <a:pt x="245" y="60"/>
                  </a:lnTo>
                  <a:lnTo>
                    <a:pt x="214" y="51"/>
                  </a:lnTo>
                  <a:lnTo>
                    <a:pt x="219" y="52"/>
                  </a:lnTo>
                  <a:lnTo>
                    <a:pt x="186" y="48"/>
                  </a:lnTo>
                  <a:lnTo>
                    <a:pt x="191" y="48"/>
                  </a:lnTo>
                  <a:lnTo>
                    <a:pt x="158" y="52"/>
                  </a:lnTo>
                  <a:lnTo>
                    <a:pt x="163" y="51"/>
                  </a:lnTo>
                  <a:lnTo>
                    <a:pt x="132" y="60"/>
                  </a:lnTo>
                  <a:lnTo>
                    <a:pt x="136" y="59"/>
                  </a:lnTo>
                  <a:lnTo>
                    <a:pt x="108" y="74"/>
                  </a:lnTo>
                  <a:lnTo>
                    <a:pt x="112" y="71"/>
                  </a:lnTo>
                  <a:lnTo>
                    <a:pt x="88" y="91"/>
                  </a:lnTo>
                  <a:lnTo>
                    <a:pt x="91" y="88"/>
                  </a:lnTo>
                  <a:lnTo>
                    <a:pt x="71" y="112"/>
                  </a:lnTo>
                  <a:lnTo>
                    <a:pt x="74" y="108"/>
                  </a:lnTo>
                  <a:lnTo>
                    <a:pt x="59" y="136"/>
                  </a:lnTo>
                  <a:lnTo>
                    <a:pt x="60" y="132"/>
                  </a:lnTo>
                  <a:lnTo>
                    <a:pt x="51" y="163"/>
                  </a:lnTo>
                  <a:lnTo>
                    <a:pt x="52" y="158"/>
                  </a:lnTo>
                  <a:lnTo>
                    <a:pt x="48" y="191"/>
                  </a:lnTo>
                  <a:lnTo>
                    <a:pt x="48" y="186"/>
                  </a:lnTo>
                  <a:lnTo>
                    <a:pt x="52" y="219"/>
                  </a:lnTo>
                  <a:lnTo>
                    <a:pt x="51" y="214"/>
                  </a:lnTo>
                  <a:lnTo>
                    <a:pt x="60" y="245"/>
                  </a:lnTo>
                  <a:lnTo>
                    <a:pt x="59" y="241"/>
                  </a:lnTo>
                  <a:lnTo>
                    <a:pt x="74" y="269"/>
                  </a:lnTo>
                  <a:lnTo>
                    <a:pt x="71" y="265"/>
                  </a:lnTo>
                  <a:lnTo>
                    <a:pt x="91" y="289"/>
                  </a:lnTo>
                  <a:lnTo>
                    <a:pt x="88" y="286"/>
                  </a:lnTo>
                  <a:lnTo>
                    <a:pt x="112" y="306"/>
                  </a:lnTo>
                  <a:lnTo>
                    <a:pt x="108" y="303"/>
                  </a:lnTo>
                  <a:lnTo>
                    <a:pt x="136" y="318"/>
                  </a:lnTo>
                  <a:lnTo>
                    <a:pt x="132" y="317"/>
                  </a:lnTo>
                  <a:lnTo>
                    <a:pt x="163" y="326"/>
                  </a:lnTo>
                  <a:lnTo>
                    <a:pt x="158" y="325"/>
                  </a:lnTo>
                  <a:lnTo>
                    <a:pt x="191" y="329"/>
                  </a:lnTo>
                  <a:lnTo>
                    <a:pt x="186" y="329"/>
                  </a:lnTo>
                  <a:lnTo>
                    <a:pt x="219" y="325"/>
                  </a:lnTo>
                  <a:lnTo>
                    <a:pt x="214" y="326"/>
                  </a:lnTo>
                  <a:lnTo>
                    <a:pt x="245" y="317"/>
                  </a:lnTo>
                  <a:lnTo>
                    <a:pt x="241" y="318"/>
                  </a:lnTo>
                  <a:lnTo>
                    <a:pt x="269" y="303"/>
                  </a:lnTo>
                  <a:lnTo>
                    <a:pt x="265" y="306"/>
                  </a:lnTo>
                  <a:lnTo>
                    <a:pt x="289" y="286"/>
                  </a:lnTo>
                  <a:lnTo>
                    <a:pt x="286" y="289"/>
                  </a:lnTo>
                  <a:lnTo>
                    <a:pt x="306" y="265"/>
                  </a:lnTo>
                  <a:lnTo>
                    <a:pt x="303" y="269"/>
                  </a:lnTo>
                  <a:lnTo>
                    <a:pt x="318" y="241"/>
                  </a:lnTo>
                  <a:lnTo>
                    <a:pt x="317" y="245"/>
                  </a:lnTo>
                  <a:lnTo>
                    <a:pt x="326" y="214"/>
                  </a:lnTo>
                  <a:lnTo>
                    <a:pt x="325" y="219"/>
                  </a:lnTo>
                  <a:lnTo>
                    <a:pt x="329" y="186"/>
                  </a:lnTo>
                  <a:lnTo>
                    <a:pt x="329" y="191"/>
                  </a:lnTo>
                  <a:lnTo>
                    <a:pt x="325" y="158"/>
                  </a:lnTo>
                  <a:close/>
                </a:path>
              </a:pathLst>
            </a:custGeom>
            <a:solidFill>
              <a:srgbClr val="7030A0"/>
            </a:solidFill>
            <a:ln w="1588"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94" name="Oval 117"/>
            <p:cNvSpPr>
              <a:spLocks noChangeArrowheads="1"/>
            </p:cNvSpPr>
            <p:nvPr/>
          </p:nvSpPr>
          <p:spPr bwMode="auto">
            <a:xfrm>
              <a:off x="5070475" y="4535488"/>
              <a:ext cx="65088" cy="6350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95" name="Freeform 118"/>
            <p:cNvSpPr>
              <a:spLocks noEditPoints="1"/>
            </p:cNvSpPr>
            <p:nvPr/>
          </p:nvSpPr>
          <p:spPr bwMode="auto">
            <a:xfrm>
              <a:off x="5065713" y="4530725"/>
              <a:ext cx="76200" cy="73025"/>
            </a:xfrm>
            <a:custGeom>
              <a:avLst/>
              <a:gdLst>
                <a:gd name="T0" fmla="*/ 381 w 385"/>
                <a:gd name="T1" fmla="*/ 224 h 377"/>
                <a:gd name="T2" fmla="*/ 368 w 385"/>
                <a:gd name="T3" fmla="*/ 264 h 377"/>
                <a:gd name="T4" fmla="*/ 330 w 385"/>
                <a:gd name="T5" fmla="*/ 320 h 377"/>
                <a:gd name="T6" fmla="*/ 298 w 385"/>
                <a:gd name="T7" fmla="*/ 346 h 377"/>
                <a:gd name="T8" fmla="*/ 233 w 385"/>
                <a:gd name="T9" fmla="*/ 372 h 377"/>
                <a:gd name="T10" fmla="*/ 190 w 385"/>
                <a:gd name="T11" fmla="*/ 376 h 377"/>
                <a:gd name="T12" fmla="*/ 120 w 385"/>
                <a:gd name="T13" fmla="*/ 362 h 377"/>
                <a:gd name="T14" fmla="*/ 83 w 385"/>
                <a:gd name="T15" fmla="*/ 343 h 377"/>
                <a:gd name="T16" fmla="*/ 35 w 385"/>
                <a:gd name="T17" fmla="*/ 296 h 377"/>
                <a:gd name="T18" fmla="*/ 15 w 385"/>
                <a:gd name="T19" fmla="*/ 260 h 377"/>
                <a:gd name="T20" fmla="*/ 1 w 385"/>
                <a:gd name="T21" fmla="*/ 191 h 377"/>
                <a:gd name="T22" fmla="*/ 5 w 385"/>
                <a:gd name="T23" fmla="*/ 148 h 377"/>
                <a:gd name="T24" fmla="*/ 33 w 385"/>
                <a:gd name="T25" fmla="*/ 85 h 377"/>
                <a:gd name="T26" fmla="*/ 59 w 385"/>
                <a:gd name="T27" fmla="*/ 54 h 377"/>
                <a:gd name="T28" fmla="*/ 116 w 385"/>
                <a:gd name="T29" fmla="*/ 16 h 377"/>
                <a:gd name="T30" fmla="*/ 156 w 385"/>
                <a:gd name="T31" fmla="*/ 4 h 377"/>
                <a:gd name="T32" fmla="*/ 229 w 385"/>
                <a:gd name="T33" fmla="*/ 4 h 377"/>
                <a:gd name="T34" fmla="*/ 269 w 385"/>
                <a:gd name="T35" fmla="*/ 16 h 377"/>
                <a:gd name="T36" fmla="*/ 326 w 385"/>
                <a:gd name="T37" fmla="*/ 54 h 377"/>
                <a:gd name="T38" fmla="*/ 353 w 385"/>
                <a:gd name="T39" fmla="*/ 85 h 377"/>
                <a:gd name="T40" fmla="*/ 380 w 385"/>
                <a:gd name="T41" fmla="*/ 148 h 377"/>
                <a:gd name="T42" fmla="*/ 333 w 385"/>
                <a:gd name="T43" fmla="*/ 158 h 377"/>
                <a:gd name="T44" fmla="*/ 327 w 385"/>
                <a:gd name="T45" fmla="*/ 136 h 377"/>
                <a:gd name="T46" fmla="*/ 293 w 385"/>
                <a:gd name="T47" fmla="*/ 88 h 377"/>
                <a:gd name="T48" fmla="*/ 275 w 385"/>
                <a:gd name="T49" fmla="*/ 74 h 377"/>
                <a:gd name="T50" fmla="*/ 220 w 385"/>
                <a:gd name="T51" fmla="*/ 51 h 377"/>
                <a:gd name="T52" fmla="*/ 195 w 385"/>
                <a:gd name="T53" fmla="*/ 48 h 377"/>
                <a:gd name="T54" fmla="*/ 134 w 385"/>
                <a:gd name="T55" fmla="*/ 60 h 377"/>
                <a:gd name="T56" fmla="*/ 114 w 385"/>
                <a:gd name="T57" fmla="*/ 71 h 377"/>
                <a:gd name="T58" fmla="*/ 72 w 385"/>
                <a:gd name="T59" fmla="*/ 112 h 377"/>
                <a:gd name="T60" fmla="*/ 60 w 385"/>
                <a:gd name="T61" fmla="*/ 132 h 377"/>
                <a:gd name="T62" fmla="*/ 48 w 385"/>
                <a:gd name="T63" fmla="*/ 191 h 377"/>
                <a:gd name="T64" fmla="*/ 51 w 385"/>
                <a:gd name="T65" fmla="*/ 214 h 377"/>
                <a:gd name="T66" fmla="*/ 74 w 385"/>
                <a:gd name="T67" fmla="*/ 269 h 377"/>
                <a:gd name="T68" fmla="*/ 89 w 385"/>
                <a:gd name="T69" fmla="*/ 286 h 377"/>
                <a:gd name="T70" fmla="*/ 138 w 385"/>
                <a:gd name="T71" fmla="*/ 318 h 377"/>
                <a:gd name="T72" fmla="*/ 161 w 385"/>
                <a:gd name="T73" fmla="*/ 325 h 377"/>
                <a:gd name="T74" fmla="*/ 224 w 385"/>
                <a:gd name="T75" fmla="*/ 325 h 377"/>
                <a:gd name="T76" fmla="*/ 247 w 385"/>
                <a:gd name="T77" fmla="*/ 318 h 377"/>
                <a:gd name="T78" fmla="*/ 296 w 385"/>
                <a:gd name="T79" fmla="*/ 286 h 377"/>
                <a:gd name="T80" fmla="*/ 311 w 385"/>
                <a:gd name="T81" fmla="*/ 269 h 377"/>
                <a:gd name="T82" fmla="*/ 334 w 385"/>
                <a:gd name="T83" fmla="*/ 214 h 377"/>
                <a:gd name="T84" fmla="*/ 337 w 385"/>
                <a:gd name="T85"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377">
                  <a:moveTo>
                    <a:pt x="384" y="186"/>
                  </a:moveTo>
                  <a:cubicBezTo>
                    <a:pt x="385" y="188"/>
                    <a:pt x="385" y="189"/>
                    <a:pt x="384" y="191"/>
                  </a:cubicBezTo>
                  <a:lnTo>
                    <a:pt x="381" y="224"/>
                  </a:lnTo>
                  <a:cubicBezTo>
                    <a:pt x="381" y="226"/>
                    <a:pt x="380" y="227"/>
                    <a:pt x="380" y="229"/>
                  </a:cubicBezTo>
                  <a:lnTo>
                    <a:pt x="370" y="260"/>
                  </a:lnTo>
                  <a:cubicBezTo>
                    <a:pt x="370" y="261"/>
                    <a:pt x="369" y="263"/>
                    <a:pt x="368" y="264"/>
                  </a:cubicBezTo>
                  <a:lnTo>
                    <a:pt x="353" y="292"/>
                  </a:lnTo>
                  <a:cubicBezTo>
                    <a:pt x="352" y="294"/>
                    <a:pt x="351" y="295"/>
                    <a:pt x="350" y="296"/>
                  </a:cubicBezTo>
                  <a:lnTo>
                    <a:pt x="330" y="320"/>
                  </a:lnTo>
                  <a:cubicBezTo>
                    <a:pt x="329" y="321"/>
                    <a:pt x="328" y="322"/>
                    <a:pt x="326" y="323"/>
                  </a:cubicBezTo>
                  <a:lnTo>
                    <a:pt x="301" y="343"/>
                  </a:lnTo>
                  <a:cubicBezTo>
                    <a:pt x="300" y="344"/>
                    <a:pt x="299" y="345"/>
                    <a:pt x="298" y="346"/>
                  </a:cubicBezTo>
                  <a:lnTo>
                    <a:pt x="269" y="361"/>
                  </a:lnTo>
                  <a:cubicBezTo>
                    <a:pt x="268" y="361"/>
                    <a:pt x="266" y="362"/>
                    <a:pt x="265" y="362"/>
                  </a:cubicBezTo>
                  <a:lnTo>
                    <a:pt x="233" y="372"/>
                  </a:lnTo>
                  <a:cubicBezTo>
                    <a:pt x="232" y="372"/>
                    <a:pt x="230" y="373"/>
                    <a:pt x="229" y="373"/>
                  </a:cubicBezTo>
                  <a:lnTo>
                    <a:pt x="195" y="376"/>
                  </a:lnTo>
                  <a:cubicBezTo>
                    <a:pt x="193" y="377"/>
                    <a:pt x="192" y="377"/>
                    <a:pt x="190" y="376"/>
                  </a:cubicBezTo>
                  <a:lnTo>
                    <a:pt x="156" y="373"/>
                  </a:lnTo>
                  <a:cubicBezTo>
                    <a:pt x="154" y="373"/>
                    <a:pt x="153" y="372"/>
                    <a:pt x="152" y="372"/>
                  </a:cubicBezTo>
                  <a:lnTo>
                    <a:pt x="120" y="362"/>
                  </a:lnTo>
                  <a:cubicBezTo>
                    <a:pt x="119" y="362"/>
                    <a:pt x="117" y="361"/>
                    <a:pt x="116" y="361"/>
                  </a:cubicBezTo>
                  <a:lnTo>
                    <a:pt x="87" y="346"/>
                  </a:lnTo>
                  <a:cubicBezTo>
                    <a:pt x="86" y="345"/>
                    <a:pt x="85" y="344"/>
                    <a:pt x="83" y="343"/>
                  </a:cubicBezTo>
                  <a:lnTo>
                    <a:pt x="59" y="323"/>
                  </a:lnTo>
                  <a:cubicBezTo>
                    <a:pt x="58" y="322"/>
                    <a:pt x="57" y="321"/>
                    <a:pt x="56" y="320"/>
                  </a:cubicBezTo>
                  <a:lnTo>
                    <a:pt x="35" y="296"/>
                  </a:lnTo>
                  <a:cubicBezTo>
                    <a:pt x="34" y="295"/>
                    <a:pt x="33" y="294"/>
                    <a:pt x="33" y="292"/>
                  </a:cubicBezTo>
                  <a:lnTo>
                    <a:pt x="17" y="264"/>
                  </a:lnTo>
                  <a:cubicBezTo>
                    <a:pt x="16" y="263"/>
                    <a:pt x="15" y="261"/>
                    <a:pt x="15" y="260"/>
                  </a:cubicBezTo>
                  <a:lnTo>
                    <a:pt x="5" y="229"/>
                  </a:lnTo>
                  <a:cubicBezTo>
                    <a:pt x="5" y="227"/>
                    <a:pt x="4" y="226"/>
                    <a:pt x="4" y="224"/>
                  </a:cubicBezTo>
                  <a:lnTo>
                    <a:pt x="1" y="191"/>
                  </a:lnTo>
                  <a:cubicBezTo>
                    <a:pt x="0" y="189"/>
                    <a:pt x="0" y="188"/>
                    <a:pt x="1" y="186"/>
                  </a:cubicBezTo>
                  <a:lnTo>
                    <a:pt x="4" y="153"/>
                  </a:lnTo>
                  <a:cubicBezTo>
                    <a:pt x="4" y="151"/>
                    <a:pt x="5" y="150"/>
                    <a:pt x="5" y="148"/>
                  </a:cubicBezTo>
                  <a:lnTo>
                    <a:pt x="15" y="117"/>
                  </a:lnTo>
                  <a:cubicBezTo>
                    <a:pt x="15" y="116"/>
                    <a:pt x="16" y="114"/>
                    <a:pt x="17" y="112"/>
                  </a:cubicBezTo>
                  <a:lnTo>
                    <a:pt x="33" y="85"/>
                  </a:lnTo>
                  <a:cubicBezTo>
                    <a:pt x="33" y="84"/>
                    <a:pt x="34" y="83"/>
                    <a:pt x="35" y="82"/>
                  </a:cubicBezTo>
                  <a:lnTo>
                    <a:pt x="56" y="57"/>
                  </a:lnTo>
                  <a:cubicBezTo>
                    <a:pt x="57" y="56"/>
                    <a:pt x="58" y="55"/>
                    <a:pt x="59" y="54"/>
                  </a:cubicBezTo>
                  <a:lnTo>
                    <a:pt x="83" y="34"/>
                  </a:lnTo>
                  <a:cubicBezTo>
                    <a:pt x="85" y="33"/>
                    <a:pt x="86" y="32"/>
                    <a:pt x="87" y="31"/>
                  </a:cubicBezTo>
                  <a:lnTo>
                    <a:pt x="116" y="16"/>
                  </a:lnTo>
                  <a:cubicBezTo>
                    <a:pt x="117" y="16"/>
                    <a:pt x="119" y="15"/>
                    <a:pt x="120" y="14"/>
                  </a:cubicBezTo>
                  <a:lnTo>
                    <a:pt x="152" y="5"/>
                  </a:lnTo>
                  <a:cubicBezTo>
                    <a:pt x="153" y="5"/>
                    <a:pt x="154" y="4"/>
                    <a:pt x="156" y="4"/>
                  </a:cubicBezTo>
                  <a:lnTo>
                    <a:pt x="190" y="1"/>
                  </a:lnTo>
                  <a:cubicBezTo>
                    <a:pt x="192" y="0"/>
                    <a:pt x="193" y="0"/>
                    <a:pt x="195" y="1"/>
                  </a:cubicBezTo>
                  <a:lnTo>
                    <a:pt x="229" y="4"/>
                  </a:lnTo>
                  <a:cubicBezTo>
                    <a:pt x="230" y="4"/>
                    <a:pt x="232" y="5"/>
                    <a:pt x="233" y="5"/>
                  </a:cubicBezTo>
                  <a:lnTo>
                    <a:pt x="265" y="14"/>
                  </a:lnTo>
                  <a:cubicBezTo>
                    <a:pt x="266" y="15"/>
                    <a:pt x="268" y="16"/>
                    <a:pt x="269" y="16"/>
                  </a:cubicBezTo>
                  <a:lnTo>
                    <a:pt x="298" y="31"/>
                  </a:lnTo>
                  <a:cubicBezTo>
                    <a:pt x="299" y="32"/>
                    <a:pt x="300" y="33"/>
                    <a:pt x="301" y="34"/>
                  </a:cubicBezTo>
                  <a:lnTo>
                    <a:pt x="326" y="54"/>
                  </a:lnTo>
                  <a:cubicBezTo>
                    <a:pt x="328" y="55"/>
                    <a:pt x="329" y="56"/>
                    <a:pt x="330" y="57"/>
                  </a:cubicBezTo>
                  <a:lnTo>
                    <a:pt x="350" y="82"/>
                  </a:lnTo>
                  <a:cubicBezTo>
                    <a:pt x="351" y="83"/>
                    <a:pt x="352" y="84"/>
                    <a:pt x="353" y="85"/>
                  </a:cubicBezTo>
                  <a:lnTo>
                    <a:pt x="368" y="113"/>
                  </a:lnTo>
                  <a:cubicBezTo>
                    <a:pt x="369" y="114"/>
                    <a:pt x="370" y="116"/>
                    <a:pt x="370" y="117"/>
                  </a:cubicBezTo>
                  <a:lnTo>
                    <a:pt x="380" y="148"/>
                  </a:lnTo>
                  <a:cubicBezTo>
                    <a:pt x="380" y="150"/>
                    <a:pt x="381" y="151"/>
                    <a:pt x="381" y="153"/>
                  </a:cubicBezTo>
                  <a:lnTo>
                    <a:pt x="384" y="186"/>
                  </a:lnTo>
                  <a:close/>
                  <a:moveTo>
                    <a:pt x="333" y="158"/>
                  </a:moveTo>
                  <a:lnTo>
                    <a:pt x="334" y="163"/>
                  </a:lnTo>
                  <a:lnTo>
                    <a:pt x="325" y="132"/>
                  </a:lnTo>
                  <a:lnTo>
                    <a:pt x="327" y="136"/>
                  </a:lnTo>
                  <a:lnTo>
                    <a:pt x="311" y="109"/>
                  </a:lnTo>
                  <a:lnTo>
                    <a:pt x="314" y="112"/>
                  </a:lnTo>
                  <a:lnTo>
                    <a:pt x="293" y="88"/>
                  </a:lnTo>
                  <a:lnTo>
                    <a:pt x="296" y="91"/>
                  </a:lnTo>
                  <a:lnTo>
                    <a:pt x="271" y="71"/>
                  </a:lnTo>
                  <a:lnTo>
                    <a:pt x="275" y="74"/>
                  </a:lnTo>
                  <a:lnTo>
                    <a:pt x="247" y="59"/>
                  </a:lnTo>
                  <a:lnTo>
                    <a:pt x="251" y="60"/>
                  </a:lnTo>
                  <a:lnTo>
                    <a:pt x="220" y="51"/>
                  </a:lnTo>
                  <a:lnTo>
                    <a:pt x="224" y="52"/>
                  </a:lnTo>
                  <a:lnTo>
                    <a:pt x="190" y="48"/>
                  </a:lnTo>
                  <a:lnTo>
                    <a:pt x="195" y="48"/>
                  </a:lnTo>
                  <a:lnTo>
                    <a:pt x="161" y="52"/>
                  </a:lnTo>
                  <a:lnTo>
                    <a:pt x="165" y="51"/>
                  </a:lnTo>
                  <a:lnTo>
                    <a:pt x="134" y="60"/>
                  </a:lnTo>
                  <a:lnTo>
                    <a:pt x="138" y="59"/>
                  </a:lnTo>
                  <a:lnTo>
                    <a:pt x="110" y="74"/>
                  </a:lnTo>
                  <a:lnTo>
                    <a:pt x="114" y="71"/>
                  </a:lnTo>
                  <a:lnTo>
                    <a:pt x="89" y="91"/>
                  </a:lnTo>
                  <a:lnTo>
                    <a:pt x="92" y="88"/>
                  </a:lnTo>
                  <a:lnTo>
                    <a:pt x="72" y="112"/>
                  </a:lnTo>
                  <a:lnTo>
                    <a:pt x="74" y="109"/>
                  </a:lnTo>
                  <a:lnTo>
                    <a:pt x="58" y="137"/>
                  </a:lnTo>
                  <a:lnTo>
                    <a:pt x="60" y="132"/>
                  </a:lnTo>
                  <a:lnTo>
                    <a:pt x="51" y="163"/>
                  </a:lnTo>
                  <a:lnTo>
                    <a:pt x="52" y="158"/>
                  </a:lnTo>
                  <a:lnTo>
                    <a:pt x="48" y="191"/>
                  </a:lnTo>
                  <a:lnTo>
                    <a:pt x="48" y="186"/>
                  </a:lnTo>
                  <a:lnTo>
                    <a:pt x="52" y="219"/>
                  </a:lnTo>
                  <a:lnTo>
                    <a:pt x="51" y="214"/>
                  </a:lnTo>
                  <a:lnTo>
                    <a:pt x="60" y="245"/>
                  </a:lnTo>
                  <a:lnTo>
                    <a:pt x="58" y="241"/>
                  </a:lnTo>
                  <a:lnTo>
                    <a:pt x="74" y="269"/>
                  </a:lnTo>
                  <a:lnTo>
                    <a:pt x="72" y="265"/>
                  </a:lnTo>
                  <a:lnTo>
                    <a:pt x="92" y="289"/>
                  </a:lnTo>
                  <a:lnTo>
                    <a:pt x="89" y="286"/>
                  </a:lnTo>
                  <a:lnTo>
                    <a:pt x="114" y="306"/>
                  </a:lnTo>
                  <a:lnTo>
                    <a:pt x="110" y="303"/>
                  </a:lnTo>
                  <a:lnTo>
                    <a:pt x="138" y="318"/>
                  </a:lnTo>
                  <a:lnTo>
                    <a:pt x="134" y="316"/>
                  </a:lnTo>
                  <a:lnTo>
                    <a:pt x="165" y="326"/>
                  </a:lnTo>
                  <a:lnTo>
                    <a:pt x="161" y="325"/>
                  </a:lnTo>
                  <a:lnTo>
                    <a:pt x="195" y="329"/>
                  </a:lnTo>
                  <a:lnTo>
                    <a:pt x="190" y="329"/>
                  </a:lnTo>
                  <a:lnTo>
                    <a:pt x="224" y="325"/>
                  </a:lnTo>
                  <a:lnTo>
                    <a:pt x="220" y="326"/>
                  </a:lnTo>
                  <a:lnTo>
                    <a:pt x="251" y="316"/>
                  </a:lnTo>
                  <a:lnTo>
                    <a:pt x="247" y="318"/>
                  </a:lnTo>
                  <a:lnTo>
                    <a:pt x="275" y="303"/>
                  </a:lnTo>
                  <a:lnTo>
                    <a:pt x="271" y="306"/>
                  </a:lnTo>
                  <a:lnTo>
                    <a:pt x="296" y="286"/>
                  </a:lnTo>
                  <a:lnTo>
                    <a:pt x="293" y="289"/>
                  </a:lnTo>
                  <a:lnTo>
                    <a:pt x="314" y="265"/>
                  </a:lnTo>
                  <a:lnTo>
                    <a:pt x="311" y="269"/>
                  </a:lnTo>
                  <a:lnTo>
                    <a:pt x="326" y="241"/>
                  </a:lnTo>
                  <a:lnTo>
                    <a:pt x="325" y="245"/>
                  </a:lnTo>
                  <a:lnTo>
                    <a:pt x="334" y="214"/>
                  </a:lnTo>
                  <a:lnTo>
                    <a:pt x="333" y="219"/>
                  </a:lnTo>
                  <a:lnTo>
                    <a:pt x="337" y="186"/>
                  </a:lnTo>
                  <a:lnTo>
                    <a:pt x="337" y="191"/>
                  </a:lnTo>
                  <a:lnTo>
                    <a:pt x="333" y="158"/>
                  </a:lnTo>
                  <a:close/>
                </a:path>
              </a:pathLst>
            </a:custGeom>
            <a:solidFill>
              <a:srgbClr val="7030A0"/>
            </a:solidFill>
            <a:ln w="1588" cap="flat">
              <a:solidFill>
                <a:srgbClr val="ED289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520" name="Rectangle 143"/>
            <p:cNvSpPr>
              <a:spLocks noChangeArrowheads="1"/>
            </p:cNvSpPr>
            <p:nvPr/>
          </p:nvSpPr>
          <p:spPr bwMode="auto">
            <a:xfrm>
              <a:off x="5224184" y="4152900"/>
              <a:ext cx="16197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7030A0"/>
                  </a:solidFill>
                  <a:effectLst/>
                  <a:latin typeface="Calibri" pitchFamily="34" charset="0"/>
                  <a:cs typeface="Arial" pitchFamily="34" charset="0"/>
                </a:rPr>
                <a:t>Sub-Saharan Africa</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14521" name="Rectangle 144"/>
            <p:cNvSpPr>
              <a:spLocks noChangeArrowheads="1"/>
            </p:cNvSpPr>
            <p:nvPr/>
          </p:nvSpPr>
          <p:spPr bwMode="auto">
            <a:xfrm>
              <a:off x="5214938" y="4505325"/>
              <a:ext cx="3189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ED2893"/>
                  </a:solidFill>
                  <a:effectLst/>
                  <a:latin typeface="Calibri" pitchFamily="34" charset="0"/>
                  <a:cs typeface="Arial" pitchFamily="34" charset="0"/>
                </a:rPr>
                <a:t>Sub</a:t>
              </a:r>
              <a:endParaRPr kumimoji="0" lang="en-US" altLang="en-US" sz="1600" b="1" i="0" u="none" strike="noStrike" cap="none" normalizeH="0" baseline="0" dirty="0" smtClean="0">
                <a:ln>
                  <a:noFill/>
                </a:ln>
                <a:solidFill>
                  <a:srgbClr val="ED2893"/>
                </a:solidFill>
                <a:effectLst/>
                <a:cs typeface="Arial" pitchFamily="34" charset="0"/>
              </a:endParaRPr>
            </a:p>
          </p:txBody>
        </p:sp>
        <p:sp>
          <p:nvSpPr>
            <p:cNvPr id="14523" name="Rectangle 146"/>
            <p:cNvSpPr>
              <a:spLocks noChangeArrowheads="1"/>
            </p:cNvSpPr>
            <p:nvPr/>
          </p:nvSpPr>
          <p:spPr bwMode="auto">
            <a:xfrm>
              <a:off x="5597525" y="4505325"/>
              <a:ext cx="1968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ED2893"/>
                  </a:solidFill>
                  <a:effectLst/>
                  <a:latin typeface="Calibri" pitchFamily="34" charset="0"/>
                  <a:cs typeface="Arial" pitchFamily="34" charset="0"/>
                </a:rPr>
                <a:t>Saharan Africa,  female</a:t>
              </a:r>
              <a:endParaRPr kumimoji="0" lang="en-US" altLang="en-US" sz="1600" b="1" i="0" u="none" strike="noStrike" cap="none" normalizeH="0" baseline="0" dirty="0" smtClean="0">
                <a:ln>
                  <a:noFill/>
                </a:ln>
                <a:solidFill>
                  <a:srgbClr val="ED2893"/>
                </a:solidFill>
                <a:effectLst/>
                <a:cs typeface="Arial" pitchFamily="34" charset="0"/>
              </a:endParaRPr>
            </a:p>
          </p:txBody>
        </p:sp>
      </p:grpSp>
      <p:grpSp>
        <p:nvGrpSpPr>
          <p:cNvPr id="14551" name="Group 14550"/>
          <p:cNvGrpSpPr/>
          <p:nvPr/>
        </p:nvGrpSpPr>
        <p:grpSpPr>
          <a:xfrm>
            <a:off x="1424243" y="4074319"/>
            <a:ext cx="5655552" cy="1131888"/>
            <a:chOff x="1147763" y="3854450"/>
            <a:chExt cx="5490642" cy="1131888"/>
          </a:xfrm>
        </p:grpSpPr>
        <p:sp>
          <p:nvSpPr>
            <p:cNvPr id="11288" name="Freeform 47"/>
            <p:cNvSpPr>
              <a:spLocks/>
            </p:cNvSpPr>
            <p:nvPr/>
          </p:nvSpPr>
          <p:spPr bwMode="auto">
            <a:xfrm>
              <a:off x="1168400" y="4879975"/>
              <a:ext cx="188913" cy="84138"/>
            </a:xfrm>
            <a:custGeom>
              <a:avLst/>
              <a:gdLst>
                <a:gd name="T0" fmla="*/ 115 w 1941"/>
                <a:gd name="T1" fmla="*/ 586 h 885"/>
                <a:gd name="T2" fmla="*/ 1731 w 1941"/>
                <a:gd name="T3" fmla="*/ 26 h 885"/>
                <a:gd name="T4" fmla="*/ 1915 w 1941"/>
                <a:gd name="T5" fmla="*/ 115 h 885"/>
                <a:gd name="T6" fmla="*/ 1826 w 1941"/>
                <a:gd name="T7" fmla="*/ 299 h 885"/>
                <a:gd name="T8" fmla="*/ 210 w 1941"/>
                <a:gd name="T9" fmla="*/ 859 h 885"/>
                <a:gd name="T10" fmla="*/ 26 w 1941"/>
                <a:gd name="T11" fmla="*/ 770 h 885"/>
                <a:gd name="T12" fmla="*/ 115 w 1941"/>
                <a:gd name="T13" fmla="*/ 586 h 885"/>
              </a:gdLst>
              <a:ahLst/>
              <a:cxnLst>
                <a:cxn ang="0">
                  <a:pos x="T0" y="T1"/>
                </a:cxn>
                <a:cxn ang="0">
                  <a:pos x="T2" y="T3"/>
                </a:cxn>
                <a:cxn ang="0">
                  <a:pos x="T4" y="T5"/>
                </a:cxn>
                <a:cxn ang="0">
                  <a:pos x="T6" y="T7"/>
                </a:cxn>
                <a:cxn ang="0">
                  <a:pos x="T8" y="T9"/>
                </a:cxn>
                <a:cxn ang="0">
                  <a:pos x="T10" y="T11"/>
                </a:cxn>
                <a:cxn ang="0">
                  <a:pos x="T12" y="T13"/>
                </a:cxn>
              </a:cxnLst>
              <a:rect l="0" t="0" r="r" b="b"/>
              <a:pathLst>
                <a:path w="1941" h="885">
                  <a:moveTo>
                    <a:pt x="115" y="586"/>
                  </a:moveTo>
                  <a:lnTo>
                    <a:pt x="1731" y="26"/>
                  </a:lnTo>
                  <a:cubicBezTo>
                    <a:pt x="1806" y="0"/>
                    <a:pt x="1888" y="40"/>
                    <a:pt x="1915" y="115"/>
                  </a:cubicBezTo>
                  <a:cubicBezTo>
                    <a:pt x="1941" y="190"/>
                    <a:pt x="1901" y="272"/>
                    <a:pt x="1826" y="299"/>
                  </a:cubicBezTo>
                  <a:lnTo>
                    <a:pt x="210" y="859"/>
                  </a:lnTo>
                  <a:cubicBezTo>
                    <a:pt x="134" y="885"/>
                    <a:pt x="52" y="845"/>
                    <a:pt x="26" y="770"/>
                  </a:cubicBezTo>
                  <a:cubicBezTo>
                    <a:pt x="0" y="694"/>
                    <a:pt x="40" y="612"/>
                    <a:pt x="115" y="586"/>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89" name="Freeform 48"/>
            <p:cNvSpPr>
              <a:spLocks/>
            </p:cNvSpPr>
            <p:nvPr/>
          </p:nvSpPr>
          <p:spPr bwMode="auto">
            <a:xfrm>
              <a:off x="2579688" y="4391025"/>
              <a:ext cx="187325" cy="85725"/>
            </a:xfrm>
            <a:custGeom>
              <a:avLst/>
              <a:gdLst>
                <a:gd name="T0" fmla="*/ 114 w 1925"/>
                <a:gd name="T1" fmla="*/ 603 h 901"/>
                <a:gd name="T2" fmla="*/ 1714 w 1925"/>
                <a:gd name="T3" fmla="*/ 27 h 901"/>
                <a:gd name="T4" fmla="*/ 1898 w 1925"/>
                <a:gd name="T5" fmla="*/ 114 h 901"/>
                <a:gd name="T6" fmla="*/ 1811 w 1925"/>
                <a:gd name="T7" fmla="*/ 298 h 901"/>
                <a:gd name="T8" fmla="*/ 211 w 1925"/>
                <a:gd name="T9" fmla="*/ 874 h 901"/>
                <a:gd name="T10" fmla="*/ 27 w 1925"/>
                <a:gd name="T11" fmla="*/ 787 h 901"/>
                <a:gd name="T12" fmla="*/ 114 w 1925"/>
                <a:gd name="T13" fmla="*/ 603 h 901"/>
              </a:gdLst>
              <a:ahLst/>
              <a:cxnLst>
                <a:cxn ang="0">
                  <a:pos x="T0" y="T1"/>
                </a:cxn>
                <a:cxn ang="0">
                  <a:pos x="T2" y="T3"/>
                </a:cxn>
                <a:cxn ang="0">
                  <a:pos x="T4" y="T5"/>
                </a:cxn>
                <a:cxn ang="0">
                  <a:pos x="T6" y="T7"/>
                </a:cxn>
                <a:cxn ang="0">
                  <a:pos x="T8" y="T9"/>
                </a:cxn>
                <a:cxn ang="0">
                  <a:pos x="T10" y="T11"/>
                </a:cxn>
                <a:cxn ang="0">
                  <a:pos x="T12" y="T13"/>
                </a:cxn>
              </a:cxnLst>
              <a:rect l="0" t="0" r="r" b="b"/>
              <a:pathLst>
                <a:path w="1925" h="901">
                  <a:moveTo>
                    <a:pt x="114" y="603"/>
                  </a:moveTo>
                  <a:lnTo>
                    <a:pt x="1714" y="27"/>
                  </a:lnTo>
                  <a:cubicBezTo>
                    <a:pt x="1789" y="0"/>
                    <a:pt x="1871" y="39"/>
                    <a:pt x="1898" y="114"/>
                  </a:cubicBezTo>
                  <a:cubicBezTo>
                    <a:pt x="1925" y="189"/>
                    <a:pt x="1886" y="271"/>
                    <a:pt x="1811" y="298"/>
                  </a:cubicBezTo>
                  <a:lnTo>
                    <a:pt x="211" y="874"/>
                  </a:lnTo>
                  <a:cubicBezTo>
                    <a:pt x="136" y="901"/>
                    <a:pt x="54" y="862"/>
                    <a:pt x="27" y="787"/>
                  </a:cubicBezTo>
                  <a:cubicBezTo>
                    <a:pt x="0" y="712"/>
                    <a:pt x="39" y="630"/>
                    <a:pt x="114" y="603"/>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90" name="Freeform 49"/>
            <p:cNvSpPr>
              <a:spLocks/>
            </p:cNvSpPr>
            <p:nvPr/>
          </p:nvSpPr>
          <p:spPr bwMode="auto">
            <a:xfrm>
              <a:off x="2736850" y="4375150"/>
              <a:ext cx="187325" cy="46038"/>
            </a:xfrm>
            <a:custGeom>
              <a:avLst/>
              <a:gdLst>
                <a:gd name="T0" fmla="*/ 136 w 1919"/>
                <a:gd name="T1" fmla="*/ 184 h 479"/>
                <a:gd name="T2" fmla="*/ 1752 w 1919"/>
                <a:gd name="T3" fmla="*/ 8 h 479"/>
                <a:gd name="T4" fmla="*/ 1911 w 1919"/>
                <a:gd name="T5" fmla="*/ 136 h 479"/>
                <a:gd name="T6" fmla="*/ 1783 w 1919"/>
                <a:gd name="T7" fmla="*/ 295 h 479"/>
                <a:gd name="T8" fmla="*/ 167 w 1919"/>
                <a:gd name="T9" fmla="*/ 471 h 479"/>
                <a:gd name="T10" fmla="*/ 8 w 1919"/>
                <a:gd name="T11" fmla="*/ 343 h 479"/>
                <a:gd name="T12" fmla="*/ 136 w 1919"/>
                <a:gd name="T13" fmla="*/ 184 h 479"/>
              </a:gdLst>
              <a:ahLst/>
              <a:cxnLst>
                <a:cxn ang="0">
                  <a:pos x="T0" y="T1"/>
                </a:cxn>
                <a:cxn ang="0">
                  <a:pos x="T2" y="T3"/>
                </a:cxn>
                <a:cxn ang="0">
                  <a:pos x="T4" y="T5"/>
                </a:cxn>
                <a:cxn ang="0">
                  <a:pos x="T6" y="T7"/>
                </a:cxn>
                <a:cxn ang="0">
                  <a:pos x="T8" y="T9"/>
                </a:cxn>
                <a:cxn ang="0">
                  <a:pos x="T10" y="T11"/>
                </a:cxn>
                <a:cxn ang="0">
                  <a:pos x="T12" y="T13"/>
                </a:cxn>
              </a:cxnLst>
              <a:rect l="0" t="0" r="r" b="b"/>
              <a:pathLst>
                <a:path w="1919" h="479">
                  <a:moveTo>
                    <a:pt x="136" y="184"/>
                  </a:moveTo>
                  <a:lnTo>
                    <a:pt x="1752" y="8"/>
                  </a:lnTo>
                  <a:cubicBezTo>
                    <a:pt x="1831" y="0"/>
                    <a:pt x="1902" y="57"/>
                    <a:pt x="1911" y="136"/>
                  </a:cubicBezTo>
                  <a:cubicBezTo>
                    <a:pt x="1919" y="215"/>
                    <a:pt x="1862" y="286"/>
                    <a:pt x="1783" y="295"/>
                  </a:cubicBezTo>
                  <a:lnTo>
                    <a:pt x="167" y="471"/>
                  </a:lnTo>
                  <a:cubicBezTo>
                    <a:pt x="88" y="479"/>
                    <a:pt x="17" y="422"/>
                    <a:pt x="8" y="343"/>
                  </a:cubicBezTo>
                  <a:cubicBezTo>
                    <a:pt x="0" y="264"/>
                    <a:pt x="57" y="193"/>
                    <a:pt x="136" y="184"/>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91" name="Freeform 50"/>
            <p:cNvSpPr>
              <a:spLocks/>
            </p:cNvSpPr>
            <p:nvPr/>
          </p:nvSpPr>
          <p:spPr bwMode="auto">
            <a:xfrm>
              <a:off x="4148138" y="4224338"/>
              <a:ext cx="185738" cy="46038"/>
            </a:xfrm>
            <a:custGeom>
              <a:avLst/>
              <a:gdLst>
                <a:gd name="T0" fmla="*/ 68 w 951"/>
                <a:gd name="T1" fmla="*/ 92 h 239"/>
                <a:gd name="T2" fmla="*/ 868 w 951"/>
                <a:gd name="T3" fmla="*/ 4 h 239"/>
                <a:gd name="T4" fmla="*/ 947 w 951"/>
                <a:gd name="T5" fmla="*/ 68 h 239"/>
                <a:gd name="T6" fmla="*/ 883 w 951"/>
                <a:gd name="T7" fmla="*/ 147 h 239"/>
                <a:gd name="T8" fmla="*/ 83 w 951"/>
                <a:gd name="T9" fmla="*/ 235 h 239"/>
                <a:gd name="T10" fmla="*/ 4 w 951"/>
                <a:gd name="T11" fmla="*/ 171 h 239"/>
                <a:gd name="T12" fmla="*/ 68 w 951"/>
                <a:gd name="T13" fmla="*/ 92 h 239"/>
              </a:gdLst>
              <a:ahLst/>
              <a:cxnLst>
                <a:cxn ang="0">
                  <a:pos x="T0" y="T1"/>
                </a:cxn>
                <a:cxn ang="0">
                  <a:pos x="T2" y="T3"/>
                </a:cxn>
                <a:cxn ang="0">
                  <a:pos x="T4" y="T5"/>
                </a:cxn>
                <a:cxn ang="0">
                  <a:pos x="T6" y="T7"/>
                </a:cxn>
                <a:cxn ang="0">
                  <a:pos x="T8" y="T9"/>
                </a:cxn>
                <a:cxn ang="0">
                  <a:pos x="T10" y="T11"/>
                </a:cxn>
                <a:cxn ang="0">
                  <a:pos x="T12" y="T13"/>
                </a:cxn>
              </a:cxnLst>
              <a:rect l="0" t="0" r="r" b="b"/>
              <a:pathLst>
                <a:path w="951" h="239">
                  <a:moveTo>
                    <a:pt x="68" y="92"/>
                  </a:moveTo>
                  <a:lnTo>
                    <a:pt x="868" y="4"/>
                  </a:lnTo>
                  <a:cubicBezTo>
                    <a:pt x="907" y="0"/>
                    <a:pt x="943" y="28"/>
                    <a:pt x="947" y="68"/>
                  </a:cubicBezTo>
                  <a:cubicBezTo>
                    <a:pt x="951" y="107"/>
                    <a:pt x="923" y="143"/>
                    <a:pt x="883" y="147"/>
                  </a:cubicBezTo>
                  <a:lnTo>
                    <a:pt x="83" y="235"/>
                  </a:lnTo>
                  <a:cubicBezTo>
                    <a:pt x="44" y="239"/>
                    <a:pt x="8" y="211"/>
                    <a:pt x="4" y="171"/>
                  </a:cubicBezTo>
                  <a:cubicBezTo>
                    <a:pt x="0" y="132"/>
                    <a:pt x="28" y="96"/>
                    <a:pt x="68" y="92"/>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92" name="Freeform 51"/>
            <p:cNvSpPr>
              <a:spLocks/>
            </p:cNvSpPr>
            <p:nvPr/>
          </p:nvSpPr>
          <p:spPr bwMode="auto">
            <a:xfrm>
              <a:off x="4303713" y="4159250"/>
              <a:ext cx="188913" cy="95250"/>
            </a:xfrm>
            <a:custGeom>
              <a:avLst/>
              <a:gdLst>
                <a:gd name="T0" fmla="*/ 54 w 971"/>
                <a:gd name="T1" fmla="*/ 351 h 499"/>
                <a:gd name="T2" fmla="*/ 862 w 971"/>
                <a:gd name="T3" fmla="*/ 15 h 499"/>
                <a:gd name="T4" fmla="*/ 956 w 971"/>
                <a:gd name="T5" fmla="*/ 54 h 499"/>
                <a:gd name="T6" fmla="*/ 917 w 971"/>
                <a:gd name="T7" fmla="*/ 148 h 499"/>
                <a:gd name="T8" fmla="*/ 109 w 971"/>
                <a:gd name="T9" fmla="*/ 484 h 499"/>
                <a:gd name="T10" fmla="*/ 15 w 971"/>
                <a:gd name="T11" fmla="*/ 445 h 499"/>
                <a:gd name="T12" fmla="*/ 54 w 971"/>
                <a:gd name="T13" fmla="*/ 351 h 499"/>
              </a:gdLst>
              <a:ahLst/>
              <a:cxnLst>
                <a:cxn ang="0">
                  <a:pos x="T0" y="T1"/>
                </a:cxn>
                <a:cxn ang="0">
                  <a:pos x="T2" y="T3"/>
                </a:cxn>
                <a:cxn ang="0">
                  <a:pos x="T4" y="T5"/>
                </a:cxn>
                <a:cxn ang="0">
                  <a:pos x="T6" y="T7"/>
                </a:cxn>
                <a:cxn ang="0">
                  <a:pos x="T8" y="T9"/>
                </a:cxn>
                <a:cxn ang="0">
                  <a:pos x="T10" y="T11"/>
                </a:cxn>
                <a:cxn ang="0">
                  <a:pos x="T12" y="T13"/>
                </a:cxn>
              </a:cxnLst>
              <a:rect l="0" t="0" r="r" b="b"/>
              <a:pathLst>
                <a:path w="971" h="499">
                  <a:moveTo>
                    <a:pt x="54" y="351"/>
                  </a:moveTo>
                  <a:lnTo>
                    <a:pt x="862" y="15"/>
                  </a:lnTo>
                  <a:cubicBezTo>
                    <a:pt x="899" y="0"/>
                    <a:pt x="941" y="17"/>
                    <a:pt x="956" y="54"/>
                  </a:cubicBezTo>
                  <a:cubicBezTo>
                    <a:pt x="971" y="91"/>
                    <a:pt x="954" y="133"/>
                    <a:pt x="917" y="148"/>
                  </a:cubicBezTo>
                  <a:lnTo>
                    <a:pt x="109" y="484"/>
                  </a:lnTo>
                  <a:cubicBezTo>
                    <a:pt x="72" y="499"/>
                    <a:pt x="30" y="482"/>
                    <a:pt x="15" y="445"/>
                  </a:cubicBezTo>
                  <a:cubicBezTo>
                    <a:pt x="0" y="408"/>
                    <a:pt x="17" y="366"/>
                    <a:pt x="54" y="351"/>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93" name="Freeform 52"/>
            <p:cNvSpPr>
              <a:spLocks/>
            </p:cNvSpPr>
            <p:nvPr/>
          </p:nvSpPr>
          <p:spPr bwMode="auto">
            <a:xfrm>
              <a:off x="4460875" y="4127500"/>
              <a:ext cx="109538" cy="63500"/>
            </a:xfrm>
            <a:custGeom>
              <a:avLst/>
              <a:gdLst>
                <a:gd name="T0" fmla="*/ 53 w 560"/>
                <a:gd name="T1" fmla="*/ 186 h 334"/>
                <a:gd name="T2" fmla="*/ 450 w 560"/>
                <a:gd name="T3" fmla="*/ 16 h 334"/>
                <a:gd name="T4" fmla="*/ 544 w 560"/>
                <a:gd name="T5" fmla="*/ 53 h 334"/>
                <a:gd name="T6" fmla="*/ 507 w 560"/>
                <a:gd name="T7" fmla="*/ 148 h 334"/>
                <a:gd name="T8" fmla="*/ 110 w 560"/>
                <a:gd name="T9" fmla="*/ 319 h 334"/>
                <a:gd name="T10" fmla="*/ 15 w 560"/>
                <a:gd name="T11" fmla="*/ 281 h 334"/>
                <a:gd name="T12" fmla="*/ 53 w 560"/>
                <a:gd name="T13" fmla="*/ 186 h 334"/>
              </a:gdLst>
              <a:ahLst/>
              <a:cxnLst>
                <a:cxn ang="0">
                  <a:pos x="T0" y="T1"/>
                </a:cxn>
                <a:cxn ang="0">
                  <a:pos x="T2" y="T3"/>
                </a:cxn>
                <a:cxn ang="0">
                  <a:pos x="T4" y="T5"/>
                </a:cxn>
                <a:cxn ang="0">
                  <a:pos x="T6" y="T7"/>
                </a:cxn>
                <a:cxn ang="0">
                  <a:pos x="T8" y="T9"/>
                </a:cxn>
                <a:cxn ang="0">
                  <a:pos x="T10" y="T11"/>
                </a:cxn>
                <a:cxn ang="0">
                  <a:pos x="T12" y="T13"/>
                </a:cxn>
              </a:cxnLst>
              <a:rect l="0" t="0" r="r" b="b"/>
              <a:pathLst>
                <a:path w="560" h="334">
                  <a:moveTo>
                    <a:pt x="53" y="186"/>
                  </a:moveTo>
                  <a:lnTo>
                    <a:pt x="450" y="16"/>
                  </a:lnTo>
                  <a:cubicBezTo>
                    <a:pt x="486" y="0"/>
                    <a:pt x="529" y="17"/>
                    <a:pt x="544" y="53"/>
                  </a:cubicBezTo>
                  <a:cubicBezTo>
                    <a:pt x="560" y="90"/>
                    <a:pt x="543" y="132"/>
                    <a:pt x="507" y="148"/>
                  </a:cubicBezTo>
                  <a:lnTo>
                    <a:pt x="110" y="319"/>
                  </a:lnTo>
                  <a:cubicBezTo>
                    <a:pt x="73" y="334"/>
                    <a:pt x="31" y="317"/>
                    <a:pt x="15" y="281"/>
                  </a:cubicBezTo>
                  <a:cubicBezTo>
                    <a:pt x="0" y="244"/>
                    <a:pt x="16" y="202"/>
                    <a:pt x="53" y="186"/>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94" name="Freeform 53"/>
            <p:cNvSpPr>
              <a:spLocks/>
            </p:cNvSpPr>
            <p:nvPr/>
          </p:nvSpPr>
          <p:spPr bwMode="auto">
            <a:xfrm>
              <a:off x="4618038" y="4062413"/>
              <a:ext cx="109538" cy="61913"/>
            </a:xfrm>
            <a:custGeom>
              <a:avLst/>
              <a:gdLst>
                <a:gd name="T0" fmla="*/ 54 w 562"/>
                <a:gd name="T1" fmla="*/ 183 h 331"/>
                <a:gd name="T2" fmla="*/ 452 w 562"/>
                <a:gd name="T3" fmla="*/ 16 h 331"/>
                <a:gd name="T4" fmla="*/ 546 w 562"/>
                <a:gd name="T5" fmla="*/ 54 h 331"/>
                <a:gd name="T6" fmla="*/ 508 w 562"/>
                <a:gd name="T7" fmla="*/ 149 h 331"/>
                <a:gd name="T8" fmla="*/ 109 w 562"/>
                <a:gd name="T9" fmla="*/ 316 h 331"/>
                <a:gd name="T10" fmla="*/ 15 w 562"/>
                <a:gd name="T11" fmla="*/ 277 h 331"/>
                <a:gd name="T12" fmla="*/ 54 w 562"/>
                <a:gd name="T13" fmla="*/ 183 h 331"/>
              </a:gdLst>
              <a:ahLst/>
              <a:cxnLst>
                <a:cxn ang="0">
                  <a:pos x="T0" y="T1"/>
                </a:cxn>
                <a:cxn ang="0">
                  <a:pos x="T2" y="T3"/>
                </a:cxn>
                <a:cxn ang="0">
                  <a:pos x="T4" y="T5"/>
                </a:cxn>
                <a:cxn ang="0">
                  <a:pos x="T6" y="T7"/>
                </a:cxn>
                <a:cxn ang="0">
                  <a:pos x="T8" y="T9"/>
                </a:cxn>
                <a:cxn ang="0">
                  <a:pos x="T10" y="T11"/>
                </a:cxn>
                <a:cxn ang="0">
                  <a:pos x="T12" y="T13"/>
                </a:cxn>
              </a:cxnLst>
              <a:rect l="0" t="0" r="r" b="b"/>
              <a:pathLst>
                <a:path w="562" h="331">
                  <a:moveTo>
                    <a:pt x="54" y="183"/>
                  </a:moveTo>
                  <a:lnTo>
                    <a:pt x="452" y="16"/>
                  </a:lnTo>
                  <a:cubicBezTo>
                    <a:pt x="489" y="0"/>
                    <a:pt x="531" y="18"/>
                    <a:pt x="546" y="54"/>
                  </a:cubicBezTo>
                  <a:cubicBezTo>
                    <a:pt x="562" y="91"/>
                    <a:pt x="544" y="133"/>
                    <a:pt x="508" y="149"/>
                  </a:cubicBezTo>
                  <a:lnTo>
                    <a:pt x="109" y="316"/>
                  </a:lnTo>
                  <a:cubicBezTo>
                    <a:pt x="73" y="331"/>
                    <a:pt x="30" y="314"/>
                    <a:pt x="15" y="277"/>
                  </a:cubicBezTo>
                  <a:cubicBezTo>
                    <a:pt x="0" y="241"/>
                    <a:pt x="17" y="198"/>
                    <a:pt x="54" y="183"/>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95" name="Freeform 54"/>
            <p:cNvSpPr>
              <a:spLocks/>
            </p:cNvSpPr>
            <p:nvPr/>
          </p:nvSpPr>
          <p:spPr bwMode="auto">
            <a:xfrm>
              <a:off x="4773613" y="3998913"/>
              <a:ext cx="109538" cy="61913"/>
            </a:xfrm>
            <a:custGeom>
              <a:avLst/>
              <a:gdLst>
                <a:gd name="T0" fmla="*/ 54 w 562"/>
                <a:gd name="T1" fmla="*/ 181 h 329"/>
                <a:gd name="T2" fmla="*/ 453 w 562"/>
                <a:gd name="T3" fmla="*/ 15 h 329"/>
                <a:gd name="T4" fmla="*/ 547 w 562"/>
                <a:gd name="T5" fmla="*/ 54 h 329"/>
                <a:gd name="T6" fmla="*/ 508 w 562"/>
                <a:gd name="T7" fmla="*/ 148 h 329"/>
                <a:gd name="T8" fmla="*/ 109 w 562"/>
                <a:gd name="T9" fmla="*/ 314 h 329"/>
                <a:gd name="T10" fmla="*/ 15 w 562"/>
                <a:gd name="T11" fmla="*/ 275 h 329"/>
                <a:gd name="T12" fmla="*/ 54 w 562"/>
                <a:gd name="T13" fmla="*/ 181 h 329"/>
              </a:gdLst>
              <a:ahLst/>
              <a:cxnLst>
                <a:cxn ang="0">
                  <a:pos x="T0" y="T1"/>
                </a:cxn>
                <a:cxn ang="0">
                  <a:pos x="T2" y="T3"/>
                </a:cxn>
                <a:cxn ang="0">
                  <a:pos x="T4" y="T5"/>
                </a:cxn>
                <a:cxn ang="0">
                  <a:pos x="T6" y="T7"/>
                </a:cxn>
                <a:cxn ang="0">
                  <a:pos x="T8" y="T9"/>
                </a:cxn>
                <a:cxn ang="0">
                  <a:pos x="T10" y="T11"/>
                </a:cxn>
                <a:cxn ang="0">
                  <a:pos x="T12" y="T13"/>
                </a:cxn>
              </a:cxnLst>
              <a:rect l="0" t="0" r="r" b="b"/>
              <a:pathLst>
                <a:path w="562" h="329">
                  <a:moveTo>
                    <a:pt x="54" y="181"/>
                  </a:moveTo>
                  <a:lnTo>
                    <a:pt x="453" y="15"/>
                  </a:lnTo>
                  <a:cubicBezTo>
                    <a:pt x="489" y="0"/>
                    <a:pt x="532" y="17"/>
                    <a:pt x="547" y="54"/>
                  </a:cubicBezTo>
                  <a:cubicBezTo>
                    <a:pt x="562" y="91"/>
                    <a:pt x="545" y="133"/>
                    <a:pt x="508" y="148"/>
                  </a:cubicBezTo>
                  <a:lnTo>
                    <a:pt x="109" y="314"/>
                  </a:lnTo>
                  <a:cubicBezTo>
                    <a:pt x="72" y="329"/>
                    <a:pt x="30" y="312"/>
                    <a:pt x="15" y="275"/>
                  </a:cubicBezTo>
                  <a:cubicBezTo>
                    <a:pt x="0" y="238"/>
                    <a:pt x="17" y="196"/>
                    <a:pt x="54" y="181"/>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32" name="Freeform 55"/>
            <p:cNvSpPr>
              <a:spLocks/>
            </p:cNvSpPr>
            <p:nvPr/>
          </p:nvSpPr>
          <p:spPr bwMode="auto">
            <a:xfrm>
              <a:off x="4930775" y="3933825"/>
              <a:ext cx="111125" cy="63500"/>
            </a:xfrm>
            <a:custGeom>
              <a:avLst/>
              <a:gdLst>
                <a:gd name="T0" fmla="*/ 54 w 562"/>
                <a:gd name="T1" fmla="*/ 183 h 331"/>
                <a:gd name="T2" fmla="*/ 452 w 562"/>
                <a:gd name="T3" fmla="*/ 16 h 331"/>
                <a:gd name="T4" fmla="*/ 546 w 562"/>
                <a:gd name="T5" fmla="*/ 54 h 331"/>
                <a:gd name="T6" fmla="*/ 508 w 562"/>
                <a:gd name="T7" fmla="*/ 149 h 331"/>
                <a:gd name="T8" fmla="*/ 109 w 562"/>
                <a:gd name="T9" fmla="*/ 316 h 331"/>
                <a:gd name="T10" fmla="*/ 15 w 562"/>
                <a:gd name="T11" fmla="*/ 277 h 331"/>
                <a:gd name="T12" fmla="*/ 54 w 562"/>
                <a:gd name="T13" fmla="*/ 183 h 331"/>
              </a:gdLst>
              <a:ahLst/>
              <a:cxnLst>
                <a:cxn ang="0">
                  <a:pos x="T0" y="T1"/>
                </a:cxn>
                <a:cxn ang="0">
                  <a:pos x="T2" y="T3"/>
                </a:cxn>
                <a:cxn ang="0">
                  <a:pos x="T4" y="T5"/>
                </a:cxn>
                <a:cxn ang="0">
                  <a:pos x="T6" y="T7"/>
                </a:cxn>
                <a:cxn ang="0">
                  <a:pos x="T8" y="T9"/>
                </a:cxn>
                <a:cxn ang="0">
                  <a:pos x="T10" y="T11"/>
                </a:cxn>
                <a:cxn ang="0">
                  <a:pos x="T12" y="T13"/>
                </a:cxn>
              </a:cxnLst>
              <a:rect l="0" t="0" r="r" b="b"/>
              <a:pathLst>
                <a:path w="562" h="331">
                  <a:moveTo>
                    <a:pt x="54" y="183"/>
                  </a:moveTo>
                  <a:lnTo>
                    <a:pt x="452" y="16"/>
                  </a:lnTo>
                  <a:cubicBezTo>
                    <a:pt x="489" y="0"/>
                    <a:pt x="531" y="18"/>
                    <a:pt x="546" y="54"/>
                  </a:cubicBezTo>
                  <a:cubicBezTo>
                    <a:pt x="562" y="91"/>
                    <a:pt x="544" y="133"/>
                    <a:pt x="508" y="149"/>
                  </a:cubicBezTo>
                  <a:lnTo>
                    <a:pt x="109" y="316"/>
                  </a:lnTo>
                  <a:cubicBezTo>
                    <a:pt x="73" y="331"/>
                    <a:pt x="30" y="314"/>
                    <a:pt x="15" y="277"/>
                  </a:cubicBezTo>
                  <a:cubicBezTo>
                    <a:pt x="0" y="241"/>
                    <a:pt x="17" y="198"/>
                    <a:pt x="54" y="183"/>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33" name="Freeform 56"/>
            <p:cNvSpPr>
              <a:spLocks noEditPoints="1"/>
            </p:cNvSpPr>
            <p:nvPr/>
          </p:nvSpPr>
          <p:spPr bwMode="auto">
            <a:xfrm>
              <a:off x="1325563" y="4243388"/>
              <a:ext cx="2830513" cy="668338"/>
            </a:xfrm>
            <a:custGeom>
              <a:avLst/>
              <a:gdLst>
                <a:gd name="T0" fmla="*/ 14 w 14483"/>
                <a:gd name="T1" fmla="*/ 3448 h 3505"/>
                <a:gd name="T2" fmla="*/ 377 w 14483"/>
                <a:gd name="T3" fmla="*/ 3394 h 3505"/>
                <a:gd name="T4" fmla="*/ 648 w 14483"/>
                <a:gd name="T5" fmla="*/ 3296 h 3505"/>
                <a:gd name="T6" fmla="*/ 963 w 14483"/>
                <a:gd name="T7" fmla="*/ 3106 h 3505"/>
                <a:gd name="T8" fmla="*/ 1142 w 14483"/>
                <a:gd name="T9" fmla="*/ 2965 h 3505"/>
                <a:gd name="T10" fmla="*/ 1413 w 14483"/>
                <a:gd name="T11" fmla="*/ 2868 h 3505"/>
                <a:gd name="T12" fmla="*/ 1413 w 14483"/>
                <a:gd name="T13" fmla="*/ 2868 h 3505"/>
                <a:gd name="T14" fmla="*/ 1640 w 14483"/>
                <a:gd name="T15" fmla="*/ 2862 h 3505"/>
                <a:gd name="T16" fmla="*/ 2004 w 14483"/>
                <a:gd name="T17" fmla="*/ 2812 h 3505"/>
                <a:gd name="T18" fmla="*/ 2277 w 14483"/>
                <a:gd name="T19" fmla="*/ 2717 h 3505"/>
                <a:gd name="T20" fmla="*/ 2593 w 14483"/>
                <a:gd name="T21" fmla="*/ 2530 h 3505"/>
                <a:gd name="T22" fmla="*/ 2772 w 14483"/>
                <a:gd name="T23" fmla="*/ 2389 h 3505"/>
                <a:gd name="T24" fmla="*/ 3043 w 14483"/>
                <a:gd name="T25" fmla="*/ 2292 h 3505"/>
                <a:gd name="T26" fmla="*/ 3043 w 14483"/>
                <a:gd name="T27" fmla="*/ 2292 h 3505"/>
                <a:gd name="T28" fmla="*/ 3271 w 14483"/>
                <a:gd name="T29" fmla="*/ 2286 h 3505"/>
                <a:gd name="T30" fmla="*/ 3634 w 14483"/>
                <a:gd name="T31" fmla="*/ 2232 h 3505"/>
                <a:gd name="T32" fmla="*/ 3905 w 14483"/>
                <a:gd name="T33" fmla="*/ 2134 h 3505"/>
                <a:gd name="T34" fmla="*/ 4220 w 14483"/>
                <a:gd name="T35" fmla="*/ 1946 h 3505"/>
                <a:gd name="T36" fmla="*/ 4400 w 14483"/>
                <a:gd name="T37" fmla="*/ 1807 h 3505"/>
                <a:gd name="T38" fmla="*/ 4672 w 14483"/>
                <a:gd name="T39" fmla="*/ 1711 h 3505"/>
                <a:gd name="T40" fmla="*/ 4672 w 14483"/>
                <a:gd name="T41" fmla="*/ 1711 h 3505"/>
                <a:gd name="T42" fmla="*/ 4900 w 14483"/>
                <a:gd name="T43" fmla="*/ 1708 h 3505"/>
                <a:gd name="T44" fmla="*/ 5263 w 14483"/>
                <a:gd name="T45" fmla="*/ 1655 h 3505"/>
                <a:gd name="T46" fmla="*/ 5535 w 14483"/>
                <a:gd name="T47" fmla="*/ 1558 h 3505"/>
                <a:gd name="T48" fmla="*/ 5850 w 14483"/>
                <a:gd name="T49" fmla="*/ 1370 h 3505"/>
                <a:gd name="T50" fmla="*/ 6030 w 14483"/>
                <a:gd name="T51" fmla="*/ 1231 h 3505"/>
                <a:gd name="T52" fmla="*/ 6302 w 14483"/>
                <a:gd name="T53" fmla="*/ 1136 h 3505"/>
                <a:gd name="T54" fmla="*/ 6302 w 14483"/>
                <a:gd name="T55" fmla="*/ 1136 h 3505"/>
                <a:gd name="T56" fmla="*/ 8034 w 14483"/>
                <a:gd name="T57" fmla="*/ 776 h 3505"/>
                <a:gd name="T58" fmla="*/ 8400 w 14483"/>
                <a:gd name="T59" fmla="*/ 807 h 3505"/>
                <a:gd name="T60" fmla="*/ 8687 w 14483"/>
                <a:gd name="T61" fmla="*/ 776 h 3505"/>
                <a:gd name="T62" fmla="*/ 9036 w 14483"/>
                <a:gd name="T63" fmla="*/ 665 h 3505"/>
                <a:gd name="T64" fmla="*/ 9243 w 14483"/>
                <a:gd name="T65" fmla="*/ 570 h 3505"/>
                <a:gd name="T66" fmla="*/ 9529 w 14483"/>
                <a:gd name="T67" fmla="*/ 538 h 3505"/>
                <a:gd name="T68" fmla="*/ 9529 w 14483"/>
                <a:gd name="T69" fmla="*/ 538 h 3505"/>
                <a:gd name="T70" fmla="*/ 9752 w 14483"/>
                <a:gd name="T71" fmla="*/ 586 h 3505"/>
                <a:gd name="T72" fmla="*/ 10118 w 14483"/>
                <a:gd name="T73" fmla="*/ 619 h 3505"/>
                <a:gd name="T74" fmla="*/ 10405 w 14483"/>
                <a:gd name="T75" fmla="*/ 588 h 3505"/>
                <a:gd name="T76" fmla="*/ 10755 w 14483"/>
                <a:gd name="T77" fmla="*/ 476 h 3505"/>
                <a:gd name="T78" fmla="*/ 10962 w 14483"/>
                <a:gd name="T79" fmla="*/ 382 h 3505"/>
                <a:gd name="T80" fmla="*/ 11248 w 14483"/>
                <a:gd name="T81" fmla="*/ 350 h 3505"/>
                <a:gd name="T82" fmla="*/ 11248 w 14483"/>
                <a:gd name="T83" fmla="*/ 350 h 3505"/>
                <a:gd name="T84" fmla="*/ 11471 w 14483"/>
                <a:gd name="T85" fmla="*/ 399 h 3505"/>
                <a:gd name="T86" fmla="*/ 11837 w 14483"/>
                <a:gd name="T87" fmla="*/ 430 h 3505"/>
                <a:gd name="T88" fmla="*/ 12124 w 14483"/>
                <a:gd name="T89" fmla="*/ 399 h 3505"/>
                <a:gd name="T90" fmla="*/ 12473 w 14483"/>
                <a:gd name="T91" fmla="*/ 287 h 3505"/>
                <a:gd name="T92" fmla="*/ 12680 w 14483"/>
                <a:gd name="T93" fmla="*/ 193 h 3505"/>
                <a:gd name="T94" fmla="*/ 12967 w 14483"/>
                <a:gd name="T95" fmla="*/ 161 h 3505"/>
                <a:gd name="T96" fmla="*/ 12967 w 14483"/>
                <a:gd name="T97" fmla="*/ 161 h 3505"/>
                <a:gd name="T98" fmla="*/ 13190 w 14483"/>
                <a:gd name="T99" fmla="*/ 209 h 3505"/>
                <a:gd name="T100" fmla="*/ 13555 w 14483"/>
                <a:gd name="T101" fmla="*/ 242 h 3505"/>
                <a:gd name="T102" fmla="*/ 13842 w 14483"/>
                <a:gd name="T103" fmla="*/ 211 h 3505"/>
                <a:gd name="T104" fmla="*/ 14192 w 14483"/>
                <a:gd name="T105" fmla="*/ 99 h 3505"/>
                <a:gd name="T106" fmla="*/ 14399 w 14483"/>
                <a:gd name="T107" fmla="*/ 5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83" h="3505">
                  <a:moveTo>
                    <a:pt x="57" y="3356"/>
                  </a:moveTo>
                  <a:lnTo>
                    <a:pt x="57" y="3356"/>
                  </a:lnTo>
                  <a:cubicBezTo>
                    <a:pt x="95" y="3342"/>
                    <a:pt x="136" y="3362"/>
                    <a:pt x="149" y="3399"/>
                  </a:cubicBezTo>
                  <a:cubicBezTo>
                    <a:pt x="163" y="3436"/>
                    <a:pt x="143" y="3478"/>
                    <a:pt x="106" y="3491"/>
                  </a:cubicBezTo>
                  <a:lnTo>
                    <a:pt x="106" y="3491"/>
                  </a:lnTo>
                  <a:cubicBezTo>
                    <a:pt x="69" y="3505"/>
                    <a:pt x="27" y="3485"/>
                    <a:pt x="14" y="3448"/>
                  </a:cubicBezTo>
                  <a:cubicBezTo>
                    <a:pt x="0" y="3411"/>
                    <a:pt x="20" y="3369"/>
                    <a:pt x="57" y="3356"/>
                  </a:cubicBezTo>
                  <a:close/>
                  <a:moveTo>
                    <a:pt x="328" y="3258"/>
                  </a:moveTo>
                  <a:lnTo>
                    <a:pt x="328" y="3258"/>
                  </a:lnTo>
                  <a:cubicBezTo>
                    <a:pt x="366" y="3245"/>
                    <a:pt x="407" y="3264"/>
                    <a:pt x="420" y="3301"/>
                  </a:cubicBezTo>
                  <a:cubicBezTo>
                    <a:pt x="434" y="3339"/>
                    <a:pt x="415" y="3380"/>
                    <a:pt x="377" y="3394"/>
                  </a:cubicBezTo>
                  <a:lnTo>
                    <a:pt x="377" y="3394"/>
                  </a:lnTo>
                  <a:cubicBezTo>
                    <a:pt x="340" y="3407"/>
                    <a:pt x="298" y="3388"/>
                    <a:pt x="285" y="3350"/>
                  </a:cubicBezTo>
                  <a:cubicBezTo>
                    <a:pt x="271" y="3313"/>
                    <a:pt x="291" y="3272"/>
                    <a:pt x="328" y="3258"/>
                  </a:cubicBezTo>
                  <a:close/>
                  <a:moveTo>
                    <a:pt x="599" y="3161"/>
                  </a:moveTo>
                  <a:lnTo>
                    <a:pt x="599" y="3160"/>
                  </a:lnTo>
                  <a:cubicBezTo>
                    <a:pt x="637" y="3147"/>
                    <a:pt x="678" y="3166"/>
                    <a:pt x="692" y="3204"/>
                  </a:cubicBezTo>
                  <a:cubicBezTo>
                    <a:pt x="705" y="3241"/>
                    <a:pt x="686" y="3282"/>
                    <a:pt x="648" y="3296"/>
                  </a:cubicBezTo>
                  <a:lnTo>
                    <a:pt x="648" y="3296"/>
                  </a:lnTo>
                  <a:cubicBezTo>
                    <a:pt x="611" y="3309"/>
                    <a:pt x="569" y="3290"/>
                    <a:pt x="556" y="3253"/>
                  </a:cubicBezTo>
                  <a:cubicBezTo>
                    <a:pt x="542" y="3215"/>
                    <a:pt x="562" y="3174"/>
                    <a:pt x="599" y="3161"/>
                  </a:cubicBezTo>
                  <a:close/>
                  <a:moveTo>
                    <a:pt x="870" y="3063"/>
                  </a:moveTo>
                  <a:lnTo>
                    <a:pt x="870" y="3063"/>
                  </a:lnTo>
                  <a:cubicBezTo>
                    <a:pt x="908" y="3049"/>
                    <a:pt x="949" y="3069"/>
                    <a:pt x="963" y="3106"/>
                  </a:cubicBezTo>
                  <a:cubicBezTo>
                    <a:pt x="976" y="3144"/>
                    <a:pt x="957" y="3185"/>
                    <a:pt x="919" y="3198"/>
                  </a:cubicBezTo>
                  <a:lnTo>
                    <a:pt x="919" y="3198"/>
                  </a:lnTo>
                  <a:cubicBezTo>
                    <a:pt x="882" y="3212"/>
                    <a:pt x="841" y="3193"/>
                    <a:pt x="827" y="3155"/>
                  </a:cubicBezTo>
                  <a:cubicBezTo>
                    <a:pt x="814" y="3118"/>
                    <a:pt x="833" y="3076"/>
                    <a:pt x="870" y="3063"/>
                  </a:cubicBezTo>
                  <a:close/>
                  <a:moveTo>
                    <a:pt x="1141" y="2965"/>
                  </a:moveTo>
                  <a:lnTo>
                    <a:pt x="1142" y="2965"/>
                  </a:lnTo>
                  <a:cubicBezTo>
                    <a:pt x="1179" y="2952"/>
                    <a:pt x="1220" y="2971"/>
                    <a:pt x="1234" y="3009"/>
                  </a:cubicBezTo>
                  <a:cubicBezTo>
                    <a:pt x="1247" y="3046"/>
                    <a:pt x="1228" y="3087"/>
                    <a:pt x="1190" y="3101"/>
                  </a:cubicBezTo>
                  <a:lnTo>
                    <a:pt x="1190" y="3101"/>
                  </a:lnTo>
                  <a:cubicBezTo>
                    <a:pt x="1153" y="3114"/>
                    <a:pt x="1112" y="3095"/>
                    <a:pt x="1098" y="3058"/>
                  </a:cubicBezTo>
                  <a:cubicBezTo>
                    <a:pt x="1085" y="3020"/>
                    <a:pt x="1104" y="2979"/>
                    <a:pt x="1141" y="2965"/>
                  </a:cubicBezTo>
                  <a:close/>
                  <a:moveTo>
                    <a:pt x="1413" y="2868"/>
                  </a:moveTo>
                  <a:lnTo>
                    <a:pt x="1413" y="2868"/>
                  </a:lnTo>
                  <a:cubicBezTo>
                    <a:pt x="1450" y="2854"/>
                    <a:pt x="1491" y="2874"/>
                    <a:pt x="1505" y="2911"/>
                  </a:cubicBezTo>
                  <a:cubicBezTo>
                    <a:pt x="1518" y="2948"/>
                    <a:pt x="1499" y="2990"/>
                    <a:pt x="1462" y="3003"/>
                  </a:cubicBezTo>
                  <a:lnTo>
                    <a:pt x="1461" y="3003"/>
                  </a:lnTo>
                  <a:cubicBezTo>
                    <a:pt x="1424" y="3017"/>
                    <a:pt x="1383" y="2997"/>
                    <a:pt x="1369" y="2960"/>
                  </a:cubicBezTo>
                  <a:cubicBezTo>
                    <a:pt x="1356" y="2923"/>
                    <a:pt x="1375" y="2881"/>
                    <a:pt x="1413" y="2868"/>
                  </a:cubicBezTo>
                  <a:close/>
                  <a:moveTo>
                    <a:pt x="1684" y="2770"/>
                  </a:moveTo>
                  <a:lnTo>
                    <a:pt x="1684" y="2770"/>
                  </a:lnTo>
                  <a:cubicBezTo>
                    <a:pt x="1722" y="2757"/>
                    <a:pt x="1763" y="2777"/>
                    <a:pt x="1776" y="2814"/>
                  </a:cubicBezTo>
                  <a:cubicBezTo>
                    <a:pt x="1790" y="2852"/>
                    <a:pt x="1770" y="2893"/>
                    <a:pt x="1732" y="2906"/>
                  </a:cubicBezTo>
                  <a:lnTo>
                    <a:pt x="1732" y="2906"/>
                  </a:lnTo>
                  <a:cubicBezTo>
                    <a:pt x="1695" y="2919"/>
                    <a:pt x="1654" y="2900"/>
                    <a:pt x="1640" y="2862"/>
                  </a:cubicBezTo>
                  <a:cubicBezTo>
                    <a:pt x="1627" y="2825"/>
                    <a:pt x="1647" y="2784"/>
                    <a:pt x="1684" y="2770"/>
                  </a:cubicBezTo>
                  <a:close/>
                  <a:moveTo>
                    <a:pt x="1957" y="2676"/>
                  </a:moveTo>
                  <a:lnTo>
                    <a:pt x="1957" y="2676"/>
                  </a:lnTo>
                  <a:cubicBezTo>
                    <a:pt x="1994" y="2663"/>
                    <a:pt x="2035" y="2682"/>
                    <a:pt x="2049" y="2720"/>
                  </a:cubicBezTo>
                  <a:cubicBezTo>
                    <a:pt x="2062" y="2757"/>
                    <a:pt x="2042" y="2798"/>
                    <a:pt x="2005" y="2812"/>
                  </a:cubicBezTo>
                  <a:lnTo>
                    <a:pt x="2004" y="2812"/>
                  </a:lnTo>
                  <a:cubicBezTo>
                    <a:pt x="1967" y="2825"/>
                    <a:pt x="1926" y="2805"/>
                    <a:pt x="1913" y="2768"/>
                  </a:cubicBezTo>
                  <a:cubicBezTo>
                    <a:pt x="1899" y="2730"/>
                    <a:pt x="1919" y="2689"/>
                    <a:pt x="1957" y="2676"/>
                  </a:cubicBezTo>
                  <a:close/>
                  <a:moveTo>
                    <a:pt x="2229" y="2582"/>
                  </a:moveTo>
                  <a:lnTo>
                    <a:pt x="2229" y="2582"/>
                  </a:lnTo>
                  <a:cubicBezTo>
                    <a:pt x="2266" y="2568"/>
                    <a:pt x="2308" y="2588"/>
                    <a:pt x="2321" y="2626"/>
                  </a:cubicBezTo>
                  <a:cubicBezTo>
                    <a:pt x="2334" y="2663"/>
                    <a:pt x="2314" y="2704"/>
                    <a:pt x="2277" y="2717"/>
                  </a:cubicBezTo>
                  <a:lnTo>
                    <a:pt x="2277" y="2717"/>
                  </a:lnTo>
                  <a:cubicBezTo>
                    <a:pt x="2239" y="2731"/>
                    <a:pt x="2198" y="2711"/>
                    <a:pt x="2185" y="2673"/>
                  </a:cubicBezTo>
                  <a:cubicBezTo>
                    <a:pt x="2172" y="2636"/>
                    <a:pt x="2191" y="2595"/>
                    <a:pt x="2229" y="2582"/>
                  </a:cubicBezTo>
                  <a:close/>
                  <a:moveTo>
                    <a:pt x="2500" y="2487"/>
                  </a:moveTo>
                  <a:lnTo>
                    <a:pt x="2501" y="2487"/>
                  </a:lnTo>
                  <a:cubicBezTo>
                    <a:pt x="2538" y="2473"/>
                    <a:pt x="2579" y="2493"/>
                    <a:pt x="2593" y="2530"/>
                  </a:cubicBezTo>
                  <a:cubicBezTo>
                    <a:pt x="2606" y="2568"/>
                    <a:pt x="2587" y="2609"/>
                    <a:pt x="2549" y="2622"/>
                  </a:cubicBezTo>
                  <a:lnTo>
                    <a:pt x="2549" y="2622"/>
                  </a:lnTo>
                  <a:cubicBezTo>
                    <a:pt x="2512" y="2636"/>
                    <a:pt x="2471" y="2617"/>
                    <a:pt x="2457" y="2579"/>
                  </a:cubicBezTo>
                  <a:cubicBezTo>
                    <a:pt x="2444" y="2542"/>
                    <a:pt x="2463" y="2501"/>
                    <a:pt x="2500" y="2487"/>
                  </a:cubicBezTo>
                  <a:close/>
                  <a:moveTo>
                    <a:pt x="2772" y="2389"/>
                  </a:moveTo>
                  <a:lnTo>
                    <a:pt x="2772" y="2389"/>
                  </a:lnTo>
                  <a:cubicBezTo>
                    <a:pt x="2809" y="2376"/>
                    <a:pt x="2850" y="2395"/>
                    <a:pt x="2864" y="2433"/>
                  </a:cubicBezTo>
                  <a:cubicBezTo>
                    <a:pt x="2877" y="2470"/>
                    <a:pt x="2858" y="2511"/>
                    <a:pt x="2821" y="2525"/>
                  </a:cubicBezTo>
                  <a:lnTo>
                    <a:pt x="2820" y="2525"/>
                  </a:lnTo>
                  <a:cubicBezTo>
                    <a:pt x="2783" y="2538"/>
                    <a:pt x="2742" y="2519"/>
                    <a:pt x="2728" y="2482"/>
                  </a:cubicBezTo>
                  <a:cubicBezTo>
                    <a:pt x="2715" y="2444"/>
                    <a:pt x="2734" y="2403"/>
                    <a:pt x="2772" y="2389"/>
                  </a:cubicBezTo>
                  <a:close/>
                  <a:moveTo>
                    <a:pt x="3043" y="2292"/>
                  </a:moveTo>
                  <a:lnTo>
                    <a:pt x="3043" y="2292"/>
                  </a:lnTo>
                  <a:cubicBezTo>
                    <a:pt x="3080" y="2278"/>
                    <a:pt x="3121" y="2298"/>
                    <a:pt x="3135" y="2335"/>
                  </a:cubicBezTo>
                  <a:cubicBezTo>
                    <a:pt x="3148" y="2372"/>
                    <a:pt x="3129" y="2414"/>
                    <a:pt x="3092" y="2427"/>
                  </a:cubicBezTo>
                  <a:lnTo>
                    <a:pt x="3092" y="2427"/>
                  </a:lnTo>
                  <a:cubicBezTo>
                    <a:pt x="3054" y="2441"/>
                    <a:pt x="3013" y="2421"/>
                    <a:pt x="2999" y="2384"/>
                  </a:cubicBezTo>
                  <a:cubicBezTo>
                    <a:pt x="2986" y="2347"/>
                    <a:pt x="3005" y="2305"/>
                    <a:pt x="3043" y="2292"/>
                  </a:cubicBezTo>
                  <a:close/>
                  <a:moveTo>
                    <a:pt x="3314" y="2194"/>
                  </a:moveTo>
                  <a:lnTo>
                    <a:pt x="3314" y="2194"/>
                  </a:lnTo>
                  <a:cubicBezTo>
                    <a:pt x="3351" y="2181"/>
                    <a:pt x="3392" y="2200"/>
                    <a:pt x="3406" y="2237"/>
                  </a:cubicBezTo>
                  <a:cubicBezTo>
                    <a:pt x="3420" y="2275"/>
                    <a:pt x="3400" y="2316"/>
                    <a:pt x="3363" y="2330"/>
                  </a:cubicBezTo>
                  <a:lnTo>
                    <a:pt x="3363" y="2330"/>
                  </a:lnTo>
                  <a:cubicBezTo>
                    <a:pt x="3325" y="2343"/>
                    <a:pt x="3284" y="2324"/>
                    <a:pt x="3271" y="2286"/>
                  </a:cubicBezTo>
                  <a:cubicBezTo>
                    <a:pt x="3257" y="2249"/>
                    <a:pt x="3276" y="2208"/>
                    <a:pt x="3314" y="2194"/>
                  </a:cubicBezTo>
                  <a:close/>
                  <a:moveTo>
                    <a:pt x="3585" y="2097"/>
                  </a:moveTo>
                  <a:lnTo>
                    <a:pt x="3585" y="2097"/>
                  </a:lnTo>
                  <a:cubicBezTo>
                    <a:pt x="3622" y="2083"/>
                    <a:pt x="3664" y="2102"/>
                    <a:pt x="3677" y="2140"/>
                  </a:cubicBezTo>
                  <a:cubicBezTo>
                    <a:pt x="3691" y="2177"/>
                    <a:pt x="3671" y="2218"/>
                    <a:pt x="3634" y="2232"/>
                  </a:cubicBezTo>
                  <a:lnTo>
                    <a:pt x="3634" y="2232"/>
                  </a:lnTo>
                  <a:cubicBezTo>
                    <a:pt x="3596" y="2246"/>
                    <a:pt x="3555" y="2226"/>
                    <a:pt x="3542" y="2189"/>
                  </a:cubicBezTo>
                  <a:cubicBezTo>
                    <a:pt x="3528" y="2151"/>
                    <a:pt x="3547" y="2110"/>
                    <a:pt x="3585" y="2097"/>
                  </a:cubicBezTo>
                  <a:close/>
                  <a:moveTo>
                    <a:pt x="3856" y="1999"/>
                  </a:moveTo>
                  <a:lnTo>
                    <a:pt x="3856" y="1999"/>
                  </a:lnTo>
                  <a:cubicBezTo>
                    <a:pt x="3893" y="1985"/>
                    <a:pt x="3935" y="2005"/>
                    <a:pt x="3948" y="2042"/>
                  </a:cubicBezTo>
                  <a:cubicBezTo>
                    <a:pt x="3962" y="2080"/>
                    <a:pt x="3942" y="2121"/>
                    <a:pt x="3905" y="2134"/>
                  </a:cubicBezTo>
                  <a:lnTo>
                    <a:pt x="3905" y="2134"/>
                  </a:lnTo>
                  <a:cubicBezTo>
                    <a:pt x="3868" y="2148"/>
                    <a:pt x="3826" y="2129"/>
                    <a:pt x="3813" y="2091"/>
                  </a:cubicBezTo>
                  <a:cubicBezTo>
                    <a:pt x="3799" y="2054"/>
                    <a:pt x="3819" y="2013"/>
                    <a:pt x="3856" y="1999"/>
                  </a:cubicBezTo>
                  <a:close/>
                  <a:moveTo>
                    <a:pt x="4128" y="1902"/>
                  </a:moveTo>
                  <a:lnTo>
                    <a:pt x="4128" y="1902"/>
                  </a:lnTo>
                  <a:cubicBezTo>
                    <a:pt x="4165" y="1889"/>
                    <a:pt x="4207" y="1908"/>
                    <a:pt x="4220" y="1946"/>
                  </a:cubicBezTo>
                  <a:cubicBezTo>
                    <a:pt x="4233" y="1983"/>
                    <a:pt x="4213" y="2024"/>
                    <a:pt x="4176" y="2038"/>
                  </a:cubicBezTo>
                  <a:lnTo>
                    <a:pt x="4176" y="2038"/>
                  </a:lnTo>
                  <a:cubicBezTo>
                    <a:pt x="4138" y="2051"/>
                    <a:pt x="4097" y="2031"/>
                    <a:pt x="4084" y="1994"/>
                  </a:cubicBezTo>
                  <a:cubicBezTo>
                    <a:pt x="4071" y="1956"/>
                    <a:pt x="4090" y="1915"/>
                    <a:pt x="4128" y="1902"/>
                  </a:cubicBezTo>
                  <a:close/>
                  <a:moveTo>
                    <a:pt x="4400" y="1807"/>
                  </a:moveTo>
                  <a:lnTo>
                    <a:pt x="4400" y="1807"/>
                  </a:lnTo>
                  <a:cubicBezTo>
                    <a:pt x="4437" y="1793"/>
                    <a:pt x="4479" y="1813"/>
                    <a:pt x="4492" y="1850"/>
                  </a:cubicBezTo>
                  <a:cubicBezTo>
                    <a:pt x="4505" y="1888"/>
                    <a:pt x="4485" y="1929"/>
                    <a:pt x="4448" y="1942"/>
                  </a:cubicBezTo>
                  <a:lnTo>
                    <a:pt x="4448" y="1942"/>
                  </a:lnTo>
                  <a:cubicBezTo>
                    <a:pt x="4410" y="1956"/>
                    <a:pt x="4369" y="1936"/>
                    <a:pt x="4356" y="1898"/>
                  </a:cubicBezTo>
                  <a:cubicBezTo>
                    <a:pt x="4343" y="1861"/>
                    <a:pt x="4362" y="1820"/>
                    <a:pt x="4400" y="1807"/>
                  </a:cubicBezTo>
                  <a:close/>
                  <a:moveTo>
                    <a:pt x="4672" y="1711"/>
                  </a:moveTo>
                  <a:lnTo>
                    <a:pt x="4672" y="1711"/>
                  </a:lnTo>
                  <a:cubicBezTo>
                    <a:pt x="4709" y="1698"/>
                    <a:pt x="4750" y="1718"/>
                    <a:pt x="4764" y="1755"/>
                  </a:cubicBezTo>
                  <a:cubicBezTo>
                    <a:pt x="4777" y="1793"/>
                    <a:pt x="4757" y="1834"/>
                    <a:pt x="4720" y="1847"/>
                  </a:cubicBezTo>
                  <a:lnTo>
                    <a:pt x="4720" y="1847"/>
                  </a:lnTo>
                  <a:cubicBezTo>
                    <a:pt x="4682" y="1860"/>
                    <a:pt x="4641" y="1841"/>
                    <a:pt x="4628" y="1803"/>
                  </a:cubicBezTo>
                  <a:cubicBezTo>
                    <a:pt x="4615" y="1766"/>
                    <a:pt x="4634" y="1725"/>
                    <a:pt x="4672" y="1711"/>
                  </a:cubicBezTo>
                  <a:close/>
                  <a:moveTo>
                    <a:pt x="4943" y="1616"/>
                  </a:moveTo>
                  <a:lnTo>
                    <a:pt x="4943" y="1616"/>
                  </a:lnTo>
                  <a:cubicBezTo>
                    <a:pt x="4980" y="1602"/>
                    <a:pt x="5022" y="1622"/>
                    <a:pt x="5035" y="1659"/>
                  </a:cubicBezTo>
                  <a:cubicBezTo>
                    <a:pt x="5049" y="1696"/>
                    <a:pt x="5030" y="1738"/>
                    <a:pt x="4992" y="1751"/>
                  </a:cubicBezTo>
                  <a:lnTo>
                    <a:pt x="4992" y="1751"/>
                  </a:lnTo>
                  <a:cubicBezTo>
                    <a:pt x="4955" y="1765"/>
                    <a:pt x="4913" y="1746"/>
                    <a:pt x="4900" y="1708"/>
                  </a:cubicBezTo>
                  <a:cubicBezTo>
                    <a:pt x="4886" y="1671"/>
                    <a:pt x="4906" y="1630"/>
                    <a:pt x="4943" y="1616"/>
                  </a:cubicBezTo>
                  <a:close/>
                  <a:moveTo>
                    <a:pt x="5214" y="1519"/>
                  </a:moveTo>
                  <a:lnTo>
                    <a:pt x="5215" y="1519"/>
                  </a:lnTo>
                  <a:cubicBezTo>
                    <a:pt x="5252" y="1506"/>
                    <a:pt x="5293" y="1525"/>
                    <a:pt x="5307" y="1562"/>
                  </a:cubicBezTo>
                  <a:cubicBezTo>
                    <a:pt x="5320" y="1600"/>
                    <a:pt x="5301" y="1641"/>
                    <a:pt x="5264" y="1655"/>
                  </a:cubicBezTo>
                  <a:lnTo>
                    <a:pt x="5263" y="1655"/>
                  </a:lnTo>
                  <a:cubicBezTo>
                    <a:pt x="5226" y="1668"/>
                    <a:pt x="5185" y="1649"/>
                    <a:pt x="5171" y="1611"/>
                  </a:cubicBezTo>
                  <a:cubicBezTo>
                    <a:pt x="5158" y="1574"/>
                    <a:pt x="5177" y="1533"/>
                    <a:pt x="5214" y="1519"/>
                  </a:cubicBezTo>
                  <a:close/>
                  <a:moveTo>
                    <a:pt x="5486" y="1422"/>
                  </a:moveTo>
                  <a:lnTo>
                    <a:pt x="5486" y="1422"/>
                  </a:lnTo>
                  <a:cubicBezTo>
                    <a:pt x="5523" y="1409"/>
                    <a:pt x="5565" y="1428"/>
                    <a:pt x="5578" y="1466"/>
                  </a:cubicBezTo>
                  <a:cubicBezTo>
                    <a:pt x="5592" y="1503"/>
                    <a:pt x="5572" y="1544"/>
                    <a:pt x="5535" y="1558"/>
                  </a:cubicBezTo>
                  <a:lnTo>
                    <a:pt x="5535" y="1558"/>
                  </a:lnTo>
                  <a:cubicBezTo>
                    <a:pt x="5497" y="1571"/>
                    <a:pt x="5456" y="1552"/>
                    <a:pt x="5443" y="1515"/>
                  </a:cubicBezTo>
                  <a:cubicBezTo>
                    <a:pt x="5429" y="1477"/>
                    <a:pt x="5448" y="1436"/>
                    <a:pt x="5486" y="1422"/>
                  </a:cubicBezTo>
                  <a:close/>
                  <a:moveTo>
                    <a:pt x="5758" y="1326"/>
                  </a:moveTo>
                  <a:lnTo>
                    <a:pt x="5758" y="1326"/>
                  </a:lnTo>
                  <a:cubicBezTo>
                    <a:pt x="5796" y="1313"/>
                    <a:pt x="5837" y="1332"/>
                    <a:pt x="5850" y="1370"/>
                  </a:cubicBezTo>
                  <a:cubicBezTo>
                    <a:pt x="5863" y="1407"/>
                    <a:pt x="5843" y="1449"/>
                    <a:pt x="5806" y="1462"/>
                  </a:cubicBezTo>
                  <a:lnTo>
                    <a:pt x="5806" y="1462"/>
                  </a:lnTo>
                  <a:cubicBezTo>
                    <a:pt x="5768" y="1475"/>
                    <a:pt x="5727" y="1455"/>
                    <a:pt x="5714" y="1418"/>
                  </a:cubicBezTo>
                  <a:cubicBezTo>
                    <a:pt x="5701" y="1380"/>
                    <a:pt x="5720" y="1339"/>
                    <a:pt x="5758" y="1326"/>
                  </a:cubicBezTo>
                  <a:close/>
                  <a:moveTo>
                    <a:pt x="6030" y="1231"/>
                  </a:moveTo>
                  <a:lnTo>
                    <a:pt x="6030" y="1231"/>
                  </a:lnTo>
                  <a:cubicBezTo>
                    <a:pt x="6068" y="1218"/>
                    <a:pt x="6109" y="1237"/>
                    <a:pt x="6122" y="1275"/>
                  </a:cubicBezTo>
                  <a:cubicBezTo>
                    <a:pt x="6135" y="1312"/>
                    <a:pt x="6115" y="1353"/>
                    <a:pt x="6078" y="1367"/>
                  </a:cubicBezTo>
                  <a:lnTo>
                    <a:pt x="6078" y="1367"/>
                  </a:lnTo>
                  <a:cubicBezTo>
                    <a:pt x="6040" y="1380"/>
                    <a:pt x="5999" y="1360"/>
                    <a:pt x="5986" y="1323"/>
                  </a:cubicBezTo>
                  <a:cubicBezTo>
                    <a:pt x="5973" y="1285"/>
                    <a:pt x="5992" y="1244"/>
                    <a:pt x="6030" y="1231"/>
                  </a:cubicBezTo>
                  <a:close/>
                  <a:moveTo>
                    <a:pt x="6302" y="1136"/>
                  </a:moveTo>
                  <a:lnTo>
                    <a:pt x="6302" y="1136"/>
                  </a:lnTo>
                  <a:cubicBezTo>
                    <a:pt x="6340" y="1122"/>
                    <a:pt x="6381" y="1142"/>
                    <a:pt x="6394" y="1180"/>
                  </a:cubicBezTo>
                  <a:cubicBezTo>
                    <a:pt x="6407" y="1217"/>
                    <a:pt x="6387" y="1258"/>
                    <a:pt x="6350" y="1271"/>
                  </a:cubicBezTo>
                  <a:lnTo>
                    <a:pt x="6350" y="1271"/>
                  </a:lnTo>
                  <a:cubicBezTo>
                    <a:pt x="6312" y="1285"/>
                    <a:pt x="6271" y="1265"/>
                    <a:pt x="6258" y="1227"/>
                  </a:cubicBezTo>
                  <a:cubicBezTo>
                    <a:pt x="6245" y="1190"/>
                    <a:pt x="6264" y="1149"/>
                    <a:pt x="6302" y="1136"/>
                  </a:cubicBezTo>
                  <a:close/>
                  <a:moveTo>
                    <a:pt x="8097" y="696"/>
                  </a:moveTo>
                  <a:lnTo>
                    <a:pt x="8097" y="696"/>
                  </a:lnTo>
                  <a:cubicBezTo>
                    <a:pt x="8137" y="691"/>
                    <a:pt x="8173" y="720"/>
                    <a:pt x="8177" y="759"/>
                  </a:cubicBezTo>
                  <a:cubicBezTo>
                    <a:pt x="8182" y="799"/>
                    <a:pt x="8153" y="834"/>
                    <a:pt x="8114" y="839"/>
                  </a:cubicBezTo>
                  <a:lnTo>
                    <a:pt x="8114" y="839"/>
                  </a:lnTo>
                  <a:cubicBezTo>
                    <a:pt x="8074" y="844"/>
                    <a:pt x="8039" y="815"/>
                    <a:pt x="8034" y="776"/>
                  </a:cubicBezTo>
                  <a:cubicBezTo>
                    <a:pt x="8029" y="736"/>
                    <a:pt x="8058" y="701"/>
                    <a:pt x="8097" y="696"/>
                  </a:cubicBezTo>
                  <a:close/>
                  <a:moveTo>
                    <a:pt x="8384" y="664"/>
                  </a:moveTo>
                  <a:lnTo>
                    <a:pt x="8384" y="664"/>
                  </a:lnTo>
                  <a:cubicBezTo>
                    <a:pt x="8423" y="660"/>
                    <a:pt x="8459" y="688"/>
                    <a:pt x="8464" y="728"/>
                  </a:cubicBezTo>
                  <a:cubicBezTo>
                    <a:pt x="8468" y="767"/>
                    <a:pt x="8440" y="803"/>
                    <a:pt x="8400" y="807"/>
                  </a:cubicBezTo>
                  <a:lnTo>
                    <a:pt x="8400" y="807"/>
                  </a:lnTo>
                  <a:cubicBezTo>
                    <a:pt x="8361" y="812"/>
                    <a:pt x="8325" y="784"/>
                    <a:pt x="8320" y="744"/>
                  </a:cubicBezTo>
                  <a:cubicBezTo>
                    <a:pt x="8316" y="705"/>
                    <a:pt x="8344" y="669"/>
                    <a:pt x="8384" y="664"/>
                  </a:cubicBezTo>
                  <a:close/>
                  <a:moveTo>
                    <a:pt x="8670" y="633"/>
                  </a:moveTo>
                  <a:lnTo>
                    <a:pt x="8670" y="633"/>
                  </a:lnTo>
                  <a:cubicBezTo>
                    <a:pt x="8710" y="628"/>
                    <a:pt x="8745" y="657"/>
                    <a:pt x="8750" y="696"/>
                  </a:cubicBezTo>
                  <a:cubicBezTo>
                    <a:pt x="8755" y="736"/>
                    <a:pt x="8726" y="771"/>
                    <a:pt x="8687" y="776"/>
                  </a:cubicBezTo>
                  <a:lnTo>
                    <a:pt x="8687" y="776"/>
                  </a:lnTo>
                  <a:cubicBezTo>
                    <a:pt x="8647" y="781"/>
                    <a:pt x="8611" y="752"/>
                    <a:pt x="8607" y="713"/>
                  </a:cubicBezTo>
                  <a:cubicBezTo>
                    <a:pt x="8602" y="673"/>
                    <a:pt x="8630" y="638"/>
                    <a:pt x="8670" y="633"/>
                  </a:cubicBezTo>
                  <a:close/>
                  <a:moveTo>
                    <a:pt x="8956" y="601"/>
                  </a:moveTo>
                  <a:lnTo>
                    <a:pt x="8957" y="601"/>
                  </a:lnTo>
                  <a:cubicBezTo>
                    <a:pt x="8996" y="597"/>
                    <a:pt x="9032" y="625"/>
                    <a:pt x="9036" y="665"/>
                  </a:cubicBezTo>
                  <a:cubicBezTo>
                    <a:pt x="9041" y="704"/>
                    <a:pt x="9013" y="740"/>
                    <a:pt x="8973" y="744"/>
                  </a:cubicBezTo>
                  <a:lnTo>
                    <a:pt x="8973" y="744"/>
                  </a:lnTo>
                  <a:cubicBezTo>
                    <a:pt x="8934" y="749"/>
                    <a:pt x="8898" y="721"/>
                    <a:pt x="8893" y="681"/>
                  </a:cubicBezTo>
                  <a:cubicBezTo>
                    <a:pt x="8889" y="642"/>
                    <a:pt x="8917" y="606"/>
                    <a:pt x="8956" y="601"/>
                  </a:cubicBezTo>
                  <a:close/>
                  <a:moveTo>
                    <a:pt x="9243" y="570"/>
                  </a:moveTo>
                  <a:lnTo>
                    <a:pt x="9243" y="570"/>
                  </a:lnTo>
                  <a:cubicBezTo>
                    <a:pt x="9282" y="565"/>
                    <a:pt x="9318" y="594"/>
                    <a:pt x="9323" y="633"/>
                  </a:cubicBezTo>
                  <a:cubicBezTo>
                    <a:pt x="9327" y="673"/>
                    <a:pt x="9299" y="708"/>
                    <a:pt x="9260" y="713"/>
                  </a:cubicBezTo>
                  <a:lnTo>
                    <a:pt x="9259" y="713"/>
                  </a:lnTo>
                  <a:cubicBezTo>
                    <a:pt x="9220" y="718"/>
                    <a:pt x="9184" y="689"/>
                    <a:pt x="9180" y="650"/>
                  </a:cubicBezTo>
                  <a:cubicBezTo>
                    <a:pt x="9175" y="610"/>
                    <a:pt x="9203" y="575"/>
                    <a:pt x="9243" y="570"/>
                  </a:cubicBezTo>
                  <a:close/>
                  <a:moveTo>
                    <a:pt x="9529" y="538"/>
                  </a:moveTo>
                  <a:lnTo>
                    <a:pt x="9529" y="538"/>
                  </a:lnTo>
                  <a:cubicBezTo>
                    <a:pt x="9569" y="534"/>
                    <a:pt x="9605" y="562"/>
                    <a:pt x="9609" y="602"/>
                  </a:cubicBezTo>
                  <a:cubicBezTo>
                    <a:pt x="9614" y="641"/>
                    <a:pt x="9586" y="677"/>
                    <a:pt x="9546" y="681"/>
                  </a:cubicBezTo>
                  <a:lnTo>
                    <a:pt x="9546" y="681"/>
                  </a:lnTo>
                  <a:cubicBezTo>
                    <a:pt x="9506" y="686"/>
                    <a:pt x="9471" y="658"/>
                    <a:pt x="9466" y="618"/>
                  </a:cubicBezTo>
                  <a:cubicBezTo>
                    <a:pt x="9461" y="579"/>
                    <a:pt x="9490" y="543"/>
                    <a:pt x="9529" y="538"/>
                  </a:cubicBezTo>
                  <a:close/>
                  <a:moveTo>
                    <a:pt x="9816" y="507"/>
                  </a:moveTo>
                  <a:lnTo>
                    <a:pt x="9816" y="507"/>
                  </a:lnTo>
                  <a:cubicBezTo>
                    <a:pt x="9856" y="503"/>
                    <a:pt x="9891" y="531"/>
                    <a:pt x="9896" y="571"/>
                  </a:cubicBezTo>
                  <a:cubicBezTo>
                    <a:pt x="9900" y="610"/>
                    <a:pt x="9871" y="646"/>
                    <a:pt x="9832" y="650"/>
                  </a:cubicBezTo>
                  <a:lnTo>
                    <a:pt x="9832" y="650"/>
                  </a:lnTo>
                  <a:cubicBezTo>
                    <a:pt x="9792" y="654"/>
                    <a:pt x="9757" y="626"/>
                    <a:pt x="9752" y="586"/>
                  </a:cubicBezTo>
                  <a:cubicBezTo>
                    <a:pt x="9748" y="547"/>
                    <a:pt x="9777" y="511"/>
                    <a:pt x="9816" y="507"/>
                  </a:cubicBezTo>
                  <a:close/>
                  <a:moveTo>
                    <a:pt x="10103" y="476"/>
                  </a:moveTo>
                  <a:lnTo>
                    <a:pt x="10103" y="476"/>
                  </a:lnTo>
                  <a:cubicBezTo>
                    <a:pt x="10142" y="471"/>
                    <a:pt x="10178" y="500"/>
                    <a:pt x="10182" y="540"/>
                  </a:cubicBezTo>
                  <a:cubicBezTo>
                    <a:pt x="10186" y="579"/>
                    <a:pt x="10158" y="615"/>
                    <a:pt x="10118" y="619"/>
                  </a:cubicBezTo>
                  <a:lnTo>
                    <a:pt x="10118" y="619"/>
                  </a:lnTo>
                  <a:cubicBezTo>
                    <a:pt x="10079" y="623"/>
                    <a:pt x="10043" y="595"/>
                    <a:pt x="10039" y="555"/>
                  </a:cubicBezTo>
                  <a:cubicBezTo>
                    <a:pt x="10035" y="516"/>
                    <a:pt x="10063" y="480"/>
                    <a:pt x="10103" y="476"/>
                  </a:cubicBezTo>
                  <a:close/>
                  <a:moveTo>
                    <a:pt x="10389" y="445"/>
                  </a:moveTo>
                  <a:lnTo>
                    <a:pt x="10389" y="445"/>
                  </a:lnTo>
                  <a:cubicBezTo>
                    <a:pt x="10429" y="440"/>
                    <a:pt x="10464" y="469"/>
                    <a:pt x="10469" y="508"/>
                  </a:cubicBezTo>
                  <a:cubicBezTo>
                    <a:pt x="10473" y="548"/>
                    <a:pt x="10444" y="583"/>
                    <a:pt x="10405" y="588"/>
                  </a:cubicBezTo>
                  <a:lnTo>
                    <a:pt x="10405" y="588"/>
                  </a:lnTo>
                  <a:cubicBezTo>
                    <a:pt x="10365" y="592"/>
                    <a:pt x="10330" y="564"/>
                    <a:pt x="10325" y="524"/>
                  </a:cubicBezTo>
                  <a:cubicBezTo>
                    <a:pt x="10321" y="484"/>
                    <a:pt x="10350" y="449"/>
                    <a:pt x="10389" y="445"/>
                  </a:cubicBezTo>
                  <a:close/>
                  <a:moveTo>
                    <a:pt x="10675" y="413"/>
                  </a:moveTo>
                  <a:lnTo>
                    <a:pt x="10675" y="413"/>
                  </a:lnTo>
                  <a:cubicBezTo>
                    <a:pt x="10715" y="409"/>
                    <a:pt x="10750" y="437"/>
                    <a:pt x="10755" y="476"/>
                  </a:cubicBezTo>
                  <a:cubicBezTo>
                    <a:pt x="10760" y="516"/>
                    <a:pt x="10731" y="552"/>
                    <a:pt x="10692" y="556"/>
                  </a:cubicBezTo>
                  <a:lnTo>
                    <a:pt x="10692" y="556"/>
                  </a:lnTo>
                  <a:cubicBezTo>
                    <a:pt x="10652" y="561"/>
                    <a:pt x="10616" y="533"/>
                    <a:pt x="10612" y="493"/>
                  </a:cubicBezTo>
                  <a:cubicBezTo>
                    <a:pt x="10607" y="454"/>
                    <a:pt x="10635" y="418"/>
                    <a:pt x="10675" y="413"/>
                  </a:cubicBezTo>
                  <a:close/>
                  <a:moveTo>
                    <a:pt x="10961" y="382"/>
                  </a:moveTo>
                  <a:lnTo>
                    <a:pt x="10962" y="382"/>
                  </a:lnTo>
                  <a:cubicBezTo>
                    <a:pt x="11001" y="377"/>
                    <a:pt x="11037" y="405"/>
                    <a:pt x="11041" y="445"/>
                  </a:cubicBezTo>
                  <a:cubicBezTo>
                    <a:pt x="11046" y="484"/>
                    <a:pt x="11018" y="520"/>
                    <a:pt x="10978" y="525"/>
                  </a:cubicBezTo>
                  <a:lnTo>
                    <a:pt x="10978" y="525"/>
                  </a:lnTo>
                  <a:cubicBezTo>
                    <a:pt x="10939" y="529"/>
                    <a:pt x="10903" y="501"/>
                    <a:pt x="10898" y="462"/>
                  </a:cubicBezTo>
                  <a:cubicBezTo>
                    <a:pt x="10894" y="422"/>
                    <a:pt x="10922" y="386"/>
                    <a:pt x="10961" y="382"/>
                  </a:cubicBezTo>
                  <a:close/>
                  <a:moveTo>
                    <a:pt x="11248" y="350"/>
                  </a:moveTo>
                  <a:lnTo>
                    <a:pt x="11248" y="350"/>
                  </a:lnTo>
                  <a:cubicBezTo>
                    <a:pt x="11287" y="346"/>
                    <a:pt x="11323" y="374"/>
                    <a:pt x="11328" y="413"/>
                  </a:cubicBezTo>
                  <a:cubicBezTo>
                    <a:pt x="11332" y="453"/>
                    <a:pt x="11304" y="489"/>
                    <a:pt x="11265" y="493"/>
                  </a:cubicBezTo>
                  <a:lnTo>
                    <a:pt x="11264" y="493"/>
                  </a:lnTo>
                  <a:cubicBezTo>
                    <a:pt x="11225" y="498"/>
                    <a:pt x="11189" y="470"/>
                    <a:pt x="11185" y="430"/>
                  </a:cubicBezTo>
                  <a:cubicBezTo>
                    <a:pt x="11180" y="391"/>
                    <a:pt x="11208" y="355"/>
                    <a:pt x="11248" y="350"/>
                  </a:cubicBezTo>
                  <a:close/>
                  <a:moveTo>
                    <a:pt x="11534" y="319"/>
                  </a:moveTo>
                  <a:lnTo>
                    <a:pt x="11534" y="319"/>
                  </a:lnTo>
                  <a:cubicBezTo>
                    <a:pt x="11574" y="314"/>
                    <a:pt x="11610" y="342"/>
                    <a:pt x="11614" y="382"/>
                  </a:cubicBezTo>
                  <a:cubicBezTo>
                    <a:pt x="11619" y="421"/>
                    <a:pt x="11591" y="457"/>
                    <a:pt x="11551" y="462"/>
                  </a:cubicBezTo>
                  <a:lnTo>
                    <a:pt x="11551" y="462"/>
                  </a:lnTo>
                  <a:cubicBezTo>
                    <a:pt x="11511" y="466"/>
                    <a:pt x="11476" y="438"/>
                    <a:pt x="11471" y="399"/>
                  </a:cubicBezTo>
                  <a:cubicBezTo>
                    <a:pt x="11466" y="359"/>
                    <a:pt x="11495" y="323"/>
                    <a:pt x="11534" y="319"/>
                  </a:cubicBezTo>
                  <a:close/>
                  <a:moveTo>
                    <a:pt x="11821" y="287"/>
                  </a:moveTo>
                  <a:lnTo>
                    <a:pt x="11821" y="287"/>
                  </a:lnTo>
                  <a:cubicBezTo>
                    <a:pt x="11860" y="283"/>
                    <a:pt x="11896" y="311"/>
                    <a:pt x="11901" y="350"/>
                  </a:cubicBezTo>
                  <a:cubicBezTo>
                    <a:pt x="11905" y="390"/>
                    <a:pt x="11877" y="426"/>
                    <a:pt x="11837" y="430"/>
                  </a:cubicBezTo>
                  <a:lnTo>
                    <a:pt x="11837" y="430"/>
                  </a:lnTo>
                  <a:cubicBezTo>
                    <a:pt x="11798" y="435"/>
                    <a:pt x="11762" y="407"/>
                    <a:pt x="11757" y="367"/>
                  </a:cubicBezTo>
                  <a:cubicBezTo>
                    <a:pt x="11753" y="328"/>
                    <a:pt x="11781" y="292"/>
                    <a:pt x="11821" y="287"/>
                  </a:cubicBezTo>
                  <a:close/>
                  <a:moveTo>
                    <a:pt x="12107" y="256"/>
                  </a:moveTo>
                  <a:lnTo>
                    <a:pt x="12107" y="256"/>
                  </a:lnTo>
                  <a:cubicBezTo>
                    <a:pt x="12147" y="251"/>
                    <a:pt x="12182" y="279"/>
                    <a:pt x="12187" y="319"/>
                  </a:cubicBezTo>
                  <a:cubicBezTo>
                    <a:pt x="12192" y="358"/>
                    <a:pt x="12163" y="394"/>
                    <a:pt x="12124" y="399"/>
                  </a:cubicBezTo>
                  <a:lnTo>
                    <a:pt x="12124" y="399"/>
                  </a:lnTo>
                  <a:cubicBezTo>
                    <a:pt x="12084" y="403"/>
                    <a:pt x="12048" y="375"/>
                    <a:pt x="12044" y="336"/>
                  </a:cubicBezTo>
                  <a:cubicBezTo>
                    <a:pt x="12039" y="296"/>
                    <a:pt x="12068" y="260"/>
                    <a:pt x="12107" y="256"/>
                  </a:cubicBezTo>
                  <a:close/>
                  <a:moveTo>
                    <a:pt x="12393" y="224"/>
                  </a:moveTo>
                  <a:lnTo>
                    <a:pt x="12394" y="224"/>
                  </a:lnTo>
                  <a:cubicBezTo>
                    <a:pt x="12433" y="220"/>
                    <a:pt x="12469" y="248"/>
                    <a:pt x="12473" y="287"/>
                  </a:cubicBezTo>
                  <a:cubicBezTo>
                    <a:pt x="12478" y="327"/>
                    <a:pt x="12450" y="363"/>
                    <a:pt x="12410" y="367"/>
                  </a:cubicBezTo>
                  <a:lnTo>
                    <a:pt x="12410" y="367"/>
                  </a:lnTo>
                  <a:cubicBezTo>
                    <a:pt x="12371" y="372"/>
                    <a:pt x="12335" y="344"/>
                    <a:pt x="12330" y="304"/>
                  </a:cubicBezTo>
                  <a:cubicBezTo>
                    <a:pt x="12326" y="265"/>
                    <a:pt x="12354" y="229"/>
                    <a:pt x="12393" y="224"/>
                  </a:cubicBezTo>
                  <a:close/>
                  <a:moveTo>
                    <a:pt x="12680" y="193"/>
                  </a:moveTo>
                  <a:lnTo>
                    <a:pt x="12680" y="193"/>
                  </a:lnTo>
                  <a:cubicBezTo>
                    <a:pt x="12720" y="188"/>
                    <a:pt x="12755" y="216"/>
                    <a:pt x="12760" y="256"/>
                  </a:cubicBezTo>
                  <a:cubicBezTo>
                    <a:pt x="12764" y="295"/>
                    <a:pt x="12736" y="331"/>
                    <a:pt x="12697" y="336"/>
                  </a:cubicBezTo>
                  <a:lnTo>
                    <a:pt x="12697" y="336"/>
                  </a:lnTo>
                  <a:cubicBezTo>
                    <a:pt x="12657" y="340"/>
                    <a:pt x="12621" y="312"/>
                    <a:pt x="12617" y="273"/>
                  </a:cubicBezTo>
                  <a:cubicBezTo>
                    <a:pt x="12612" y="233"/>
                    <a:pt x="12640" y="197"/>
                    <a:pt x="12680" y="193"/>
                  </a:cubicBezTo>
                  <a:close/>
                  <a:moveTo>
                    <a:pt x="12967" y="161"/>
                  </a:moveTo>
                  <a:lnTo>
                    <a:pt x="12967" y="161"/>
                  </a:lnTo>
                  <a:cubicBezTo>
                    <a:pt x="13006" y="157"/>
                    <a:pt x="13042" y="185"/>
                    <a:pt x="13046" y="225"/>
                  </a:cubicBezTo>
                  <a:cubicBezTo>
                    <a:pt x="13051" y="264"/>
                    <a:pt x="13022" y="300"/>
                    <a:pt x="12983" y="304"/>
                  </a:cubicBezTo>
                  <a:lnTo>
                    <a:pt x="12982" y="304"/>
                  </a:lnTo>
                  <a:cubicBezTo>
                    <a:pt x="12943" y="309"/>
                    <a:pt x="12907" y="280"/>
                    <a:pt x="12903" y="241"/>
                  </a:cubicBezTo>
                  <a:cubicBezTo>
                    <a:pt x="12899" y="201"/>
                    <a:pt x="12927" y="166"/>
                    <a:pt x="12967" y="161"/>
                  </a:cubicBezTo>
                  <a:close/>
                  <a:moveTo>
                    <a:pt x="13253" y="130"/>
                  </a:moveTo>
                  <a:lnTo>
                    <a:pt x="13253" y="130"/>
                  </a:lnTo>
                  <a:cubicBezTo>
                    <a:pt x="13293" y="126"/>
                    <a:pt x="13328" y="154"/>
                    <a:pt x="13333" y="194"/>
                  </a:cubicBezTo>
                  <a:cubicBezTo>
                    <a:pt x="13337" y="233"/>
                    <a:pt x="13309" y="269"/>
                    <a:pt x="13269" y="273"/>
                  </a:cubicBezTo>
                  <a:lnTo>
                    <a:pt x="13269" y="273"/>
                  </a:lnTo>
                  <a:cubicBezTo>
                    <a:pt x="13229" y="278"/>
                    <a:pt x="13194" y="249"/>
                    <a:pt x="13190" y="209"/>
                  </a:cubicBezTo>
                  <a:cubicBezTo>
                    <a:pt x="13185" y="170"/>
                    <a:pt x="13214" y="134"/>
                    <a:pt x="13253" y="130"/>
                  </a:cubicBezTo>
                  <a:close/>
                  <a:moveTo>
                    <a:pt x="13540" y="99"/>
                  </a:moveTo>
                  <a:lnTo>
                    <a:pt x="13540" y="99"/>
                  </a:lnTo>
                  <a:cubicBezTo>
                    <a:pt x="13579" y="94"/>
                    <a:pt x="13615" y="123"/>
                    <a:pt x="13619" y="163"/>
                  </a:cubicBezTo>
                  <a:cubicBezTo>
                    <a:pt x="13624" y="202"/>
                    <a:pt x="13595" y="238"/>
                    <a:pt x="13556" y="242"/>
                  </a:cubicBezTo>
                  <a:lnTo>
                    <a:pt x="13555" y="242"/>
                  </a:lnTo>
                  <a:cubicBezTo>
                    <a:pt x="13516" y="246"/>
                    <a:pt x="13480" y="218"/>
                    <a:pt x="13476" y="178"/>
                  </a:cubicBezTo>
                  <a:cubicBezTo>
                    <a:pt x="13472" y="139"/>
                    <a:pt x="13500" y="103"/>
                    <a:pt x="13540" y="99"/>
                  </a:cubicBezTo>
                  <a:close/>
                  <a:moveTo>
                    <a:pt x="13826" y="68"/>
                  </a:moveTo>
                  <a:lnTo>
                    <a:pt x="13826" y="68"/>
                  </a:lnTo>
                  <a:cubicBezTo>
                    <a:pt x="13865" y="63"/>
                    <a:pt x="13901" y="91"/>
                    <a:pt x="13906" y="131"/>
                  </a:cubicBezTo>
                  <a:cubicBezTo>
                    <a:pt x="13910" y="170"/>
                    <a:pt x="13882" y="206"/>
                    <a:pt x="13842" y="211"/>
                  </a:cubicBezTo>
                  <a:lnTo>
                    <a:pt x="13842" y="211"/>
                  </a:lnTo>
                  <a:cubicBezTo>
                    <a:pt x="13803" y="215"/>
                    <a:pt x="13767" y="187"/>
                    <a:pt x="13762" y="147"/>
                  </a:cubicBezTo>
                  <a:cubicBezTo>
                    <a:pt x="13758" y="108"/>
                    <a:pt x="13786" y="72"/>
                    <a:pt x="13826" y="68"/>
                  </a:cubicBezTo>
                  <a:close/>
                  <a:moveTo>
                    <a:pt x="14112" y="36"/>
                  </a:moveTo>
                  <a:lnTo>
                    <a:pt x="14112" y="36"/>
                  </a:lnTo>
                  <a:cubicBezTo>
                    <a:pt x="14152" y="31"/>
                    <a:pt x="14187" y="60"/>
                    <a:pt x="14192" y="99"/>
                  </a:cubicBezTo>
                  <a:cubicBezTo>
                    <a:pt x="14197" y="139"/>
                    <a:pt x="14168" y="174"/>
                    <a:pt x="14129" y="179"/>
                  </a:cubicBezTo>
                  <a:lnTo>
                    <a:pt x="14129" y="179"/>
                  </a:lnTo>
                  <a:cubicBezTo>
                    <a:pt x="14089" y="184"/>
                    <a:pt x="14053" y="155"/>
                    <a:pt x="14049" y="116"/>
                  </a:cubicBezTo>
                  <a:cubicBezTo>
                    <a:pt x="14044" y="76"/>
                    <a:pt x="14073" y="41"/>
                    <a:pt x="14112" y="36"/>
                  </a:cubicBezTo>
                  <a:close/>
                  <a:moveTo>
                    <a:pt x="14398" y="5"/>
                  </a:moveTo>
                  <a:lnTo>
                    <a:pt x="14399" y="5"/>
                  </a:lnTo>
                  <a:cubicBezTo>
                    <a:pt x="14438" y="0"/>
                    <a:pt x="14474" y="28"/>
                    <a:pt x="14478" y="68"/>
                  </a:cubicBezTo>
                  <a:cubicBezTo>
                    <a:pt x="14483" y="107"/>
                    <a:pt x="14455" y="143"/>
                    <a:pt x="14415" y="148"/>
                  </a:cubicBezTo>
                  <a:lnTo>
                    <a:pt x="14415" y="148"/>
                  </a:lnTo>
                  <a:cubicBezTo>
                    <a:pt x="14376" y="152"/>
                    <a:pt x="14340" y="124"/>
                    <a:pt x="14335" y="84"/>
                  </a:cubicBezTo>
                  <a:cubicBezTo>
                    <a:pt x="14331" y="45"/>
                    <a:pt x="14359" y="9"/>
                    <a:pt x="14398" y="5"/>
                  </a:cubicBez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34" name="Oval 57"/>
            <p:cNvSpPr>
              <a:spLocks noChangeArrowheads="1"/>
            </p:cNvSpPr>
            <p:nvPr/>
          </p:nvSpPr>
          <p:spPr bwMode="auto">
            <a:xfrm>
              <a:off x="1152525" y="4916488"/>
              <a:ext cx="65088" cy="65088"/>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35" name="Freeform 58"/>
            <p:cNvSpPr>
              <a:spLocks noEditPoints="1"/>
            </p:cNvSpPr>
            <p:nvPr/>
          </p:nvSpPr>
          <p:spPr bwMode="auto">
            <a:xfrm>
              <a:off x="1147763" y="4911725"/>
              <a:ext cx="74613" cy="74613"/>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36" name="Oval 59"/>
            <p:cNvSpPr>
              <a:spLocks noChangeArrowheads="1"/>
            </p:cNvSpPr>
            <p:nvPr/>
          </p:nvSpPr>
          <p:spPr bwMode="auto">
            <a:xfrm>
              <a:off x="2720975" y="4375150"/>
              <a:ext cx="63500" cy="635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37" name="Freeform 60"/>
            <p:cNvSpPr>
              <a:spLocks noEditPoints="1"/>
            </p:cNvSpPr>
            <p:nvPr/>
          </p:nvSpPr>
          <p:spPr bwMode="auto">
            <a:xfrm>
              <a:off x="2716213" y="4370388"/>
              <a:ext cx="73025" cy="73025"/>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38" name="Oval 61"/>
            <p:cNvSpPr>
              <a:spLocks noChangeArrowheads="1"/>
            </p:cNvSpPr>
            <p:nvPr/>
          </p:nvSpPr>
          <p:spPr bwMode="auto">
            <a:xfrm>
              <a:off x="4287838" y="4206875"/>
              <a:ext cx="63500" cy="635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39" name="Freeform 62"/>
            <p:cNvSpPr>
              <a:spLocks noEditPoints="1"/>
            </p:cNvSpPr>
            <p:nvPr/>
          </p:nvSpPr>
          <p:spPr bwMode="auto">
            <a:xfrm>
              <a:off x="4283075" y="4202113"/>
              <a:ext cx="73025" cy="73025"/>
            </a:xfrm>
            <a:custGeom>
              <a:avLst/>
              <a:gdLst>
                <a:gd name="T0" fmla="*/ 373 w 377"/>
                <a:gd name="T1" fmla="*/ 229 h 385"/>
                <a:gd name="T2" fmla="*/ 361 w 377"/>
                <a:gd name="T3" fmla="*/ 269 h 385"/>
                <a:gd name="T4" fmla="*/ 323 w 377"/>
                <a:gd name="T5" fmla="*/ 326 h 385"/>
                <a:gd name="T6" fmla="*/ 292 w 377"/>
                <a:gd name="T7" fmla="*/ 353 h 385"/>
                <a:gd name="T8" fmla="*/ 229 w 377"/>
                <a:gd name="T9" fmla="*/ 380 h 385"/>
                <a:gd name="T10" fmla="*/ 186 w 377"/>
                <a:gd name="T11" fmla="*/ 384 h 385"/>
                <a:gd name="T12" fmla="*/ 117 w 377"/>
                <a:gd name="T13" fmla="*/ 370 h 385"/>
                <a:gd name="T14" fmla="*/ 82 w 377"/>
                <a:gd name="T15" fmla="*/ 350 h 385"/>
                <a:gd name="T16" fmla="*/ 34 w 377"/>
                <a:gd name="T17" fmla="*/ 301 h 385"/>
                <a:gd name="T18" fmla="*/ 14 w 377"/>
                <a:gd name="T19" fmla="*/ 265 h 385"/>
                <a:gd name="T20" fmla="*/ 1 w 377"/>
                <a:gd name="T21" fmla="*/ 195 h 385"/>
                <a:gd name="T22" fmla="*/ 5 w 377"/>
                <a:gd name="T23" fmla="*/ 152 h 385"/>
                <a:gd name="T24" fmla="*/ 31 w 377"/>
                <a:gd name="T25" fmla="*/ 87 h 385"/>
                <a:gd name="T26" fmla="*/ 57 w 377"/>
                <a:gd name="T27" fmla="*/ 56 h 385"/>
                <a:gd name="T28" fmla="*/ 112 w 377"/>
                <a:gd name="T29" fmla="*/ 17 h 385"/>
                <a:gd name="T30" fmla="*/ 153 w 377"/>
                <a:gd name="T31" fmla="*/ 4 h 385"/>
                <a:gd name="T32" fmla="*/ 224 w 377"/>
                <a:gd name="T33" fmla="*/ 4 h 385"/>
                <a:gd name="T34" fmla="*/ 264 w 377"/>
                <a:gd name="T35" fmla="*/ 17 h 385"/>
                <a:gd name="T36" fmla="*/ 320 w 377"/>
                <a:gd name="T37" fmla="*/ 56 h 385"/>
                <a:gd name="T38" fmla="*/ 346 w 377"/>
                <a:gd name="T39" fmla="*/ 87 h 385"/>
                <a:gd name="T40" fmla="*/ 372 w 377"/>
                <a:gd name="T41" fmla="*/ 152 h 385"/>
                <a:gd name="T42" fmla="*/ 325 w 377"/>
                <a:gd name="T43" fmla="*/ 161 h 385"/>
                <a:gd name="T44" fmla="*/ 318 w 377"/>
                <a:gd name="T45" fmla="*/ 138 h 385"/>
                <a:gd name="T46" fmla="*/ 286 w 377"/>
                <a:gd name="T47" fmla="*/ 89 h 385"/>
                <a:gd name="T48" fmla="*/ 269 w 377"/>
                <a:gd name="T49" fmla="*/ 74 h 385"/>
                <a:gd name="T50" fmla="*/ 214 w 377"/>
                <a:gd name="T51" fmla="*/ 51 h 385"/>
                <a:gd name="T52" fmla="*/ 191 w 377"/>
                <a:gd name="T53" fmla="*/ 48 h 385"/>
                <a:gd name="T54" fmla="*/ 132 w 377"/>
                <a:gd name="T55" fmla="*/ 60 h 385"/>
                <a:gd name="T56" fmla="*/ 112 w 377"/>
                <a:gd name="T57" fmla="*/ 72 h 385"/>
                <a:gd name="T58" fmla="*/ 71 w 377"/>
                <a:gd name="T59" fmla="*/ 114 h 385"/>
                <a:gd name="T60" fmla="*/ 60 w 377"/>
                <a:gd name="T61" fmla="*/ 134 h 385"/>
                <a:gd name="T62" fmla="*/ 48 w 377"/>
                <a:gd name="T63" fmla="*/ 195 h 385"/>
                <a:gd name="T64" fmla="*/ 51 w 377"/>
                <a:gd name="T65" fmla="*/ 220 h 385"/>
                <a:gd name="T66" fmla="*/ 74 w 377"/>
                <a:gd name="T67" fmla="*/ 275 h 385"/>
                <a:gd name="T68" fmla="*/ 88 w 377"/>
                <a:gd name="T69" fmla="*/ 293 h 385"/>
                <a:gd name="T70" fmla="*/ 136 w 377"/>
                <a:gd name="T71" fmla="*/ 327 h 385"/>
                <a:gd name="T72" fmla="*/ 158 w 377"/>
                <a:gd name="T73" fmla="*/ 333 h 385"/>
                <a:gd name="T74" fmla="*/ 219 w 377"/>
                <a:gd name="T75" fmla="*/ 333 h 385"/>
                <a:gd name="T76" fmla="*/ 241 w 377"/>
                <a:gd name="T77" fmla="*/ 326 h 385"/>
                <a:gd name="T78" fmla="*/ 289 w 377"/>
                <a:gd name="T79" fmla="*/ 293 h 385"/>
                <a:gd name="T80" fmla="*/ 303 w 377"/>
                <a:gd name="T81" fmla="*/ 275 h 385"/>
                <a:gd name="T82" fmla="*/ 326 w 377"/>
                <a:gd name="T83" fmla="*/ 220 h 385"/>
                <a:gd name="T84" fmla="*/ 329 w 377"/>
                <a:gd name="T85" fmla="*/ 19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385">
                  <a:moveTo>
                    <a:pt x="376" y="190"/>
                  </a:moveTo>
                  <a:cubicBezTo>
                    <a:pt x="377" y="192"/>
                    <a:pt x="377" y="193"/>
                    <a:pt x="376" y="195"/>
                  </a:cubicBezTo>
                  <a:lnTo>
                    <a:pt x="373" y="229"/>
                  </a:lnTo>
                  <a:cubicBezTo>
                    <a:pt x="373" y="230"/>
                    <a:pt x="372" y="232"/>
                    <a:pt x="372" y="233"/>
                  </a:cubicBezTo>
                  <a:lnTo>
                    <a:pt x="362" y="265"/>
                  </a:lnTo>
                  <a:cubicBezTo>
                    <a:pt x="362" y="266"/>
                    <a:pt x="361" y="268"/>
                    <a:pt x="361" y="269"/>
                  </a:cubicBezTo>
                  <a:lnTo>
                    <a:pt x="346" y="298"/>
                  </a:lnTo>
                  <a:cubicBezTo>
                    <a:pt x="345" y="299"/>
                    <a:pt x="344" y="300"/>
                    <a:pt x="343" y="301"/>
                  </a:cubicBezTo>
                  <a:lnTo>
                    <a:pt x="323" y="326"/>
                  </a:lnTo>
                  <a:cubicBezTo>
                    <a:pt x="322" y="328"/>
                    <a:pt x="321" y="329"/>
                    <a:pt x="320" y="330"/>
                  </a:cubicBezTo>
                  <a:lnTo>
                    <a:pt x="296" y="350"/>
                  </a:lnTo>
                  <a:cubicBezTo>
                    <a:pt x="295" y="351"/>
                    <a:pt x="294" y="352"/>
                    <a:pt x="292" y="353"/>
                  </a:cubicBezTo>
                  <a:lnTo>
                    <a:pt x="264" y="368"/>
                  </a:lnTo>
                  <a:cubicBezTo>
                    <a:pt x="263" y="369"/>
                    <a:pt x="261" y="370"/>
                    <a:pt x="260" y="370"/>
                  </a:cubicBezTo>
                  <a:lnTo>
                    <a:pt x="229" y="380"/>
                  </a:lnTo>
                  <a:cubicBezTo>
                    <a:pt x="227" y="380"/>
                    <a:pt x="226" y="381"/>
                    <a:pt x="224" y="381"/>
                  </a:cubicBezTo>
                  <a:lnTo>
                    <a:pt x="191" y="384"/>
                  </a:lnTo>
                  <a:cubicBezTo>
                    <a:pt x="189" y="385"/>
                    <a:pt x="188" y="385"/>
                    <a:pt x="186" y="384"/>
                  </a:cubicBezTo>
                  <a:lnTo>
                    <a:pt x="153" y="381"/>
                  </a:lnTo>
                  <a:cubicBezTo>
                    <a:pt x="151" y="381"/>
                    <a:pt x="150" y="380"/>
                    <a:pt x="148" y="380"/>
                  </a:cubicBezTo>
                  <a:lnTo>
                    <a:pt x="117" y="370"/>
                  </a:lnTo>
                  <a:cubicBezTo>
                    <a:pt x="116" y="370"/>
                    <a:pt x="114" y="369"/>
                    <a:pt x="113" y="368"/>
                  </a:cubicBezTo>
                  <a:lnTo>
                    <a:pt x="85" y="353"/>
                  </a:lnTo>
                  <a:cubicBezTo>
                    <a:pt x="84" y="352"/>
                    <a:pt x="83" y="351"/>
                    <a:pt x="82" y="350"/>
                  </a:cubicBezTo>
                  <a:lnTo>
                    <a:pt x="57" y="330"/>
                  </a:lnTo>
                  <a:cubicBezTo>
                    <a:pt x="56" y="329"/>
                    <a:pt x="55" y="328"/>
                    <a:pt x="54" y="326"/>
                  </a:cubicBezTo>
                  <a:lnTo>
                    <a:pt x="34" y="301"/>
                  </a:lnTo>
                  <a:cubicBezTo>
                    <a:pt x="33" y="300"/>
                    <a:pt x="32" y="299"/>
                    <a:pt x="31" y="298"/>
                  </a:cubicBezTo>
                  <a:lnTo>
                    <a:pt x="16" y="269"/>
                  </a:lnTo>
                  <a:cubicBezTo>
                    <a:pt x="16" y="268"/>
                    <a:pt x="15" y="266"/>
                    <a:pt x="14" y="265"/>
                  </a:cubicBezTo>
                  <a:lnTo>
                    <a:pt x="5" y="233"/>
                  </a:lnTo>
                  <a:cubicBezTo>
                    <a:pt x="5" y="232"/>
                    <a:pt x="4" y="230"/>
                    <a:pt x="4" y="229"/>
                  </a:cubicBezTo>
                  <a:lnTo>
                    <a:pt x="1" y="195"/>
                  </a:lnTo>
                  <a:cubicBezTo>
                    <a:pt x="0" y="193"/>
                    <a:pt x="0" y="192"/>
                    <a:pt x="1" y="190"/>
                  </a:cubicBezTo>
                  <a:lnTo>
                    <a:pt x="4" y="156"/>
                  </a:lnTo>
                  <a:cubicBezTo>
                    <a:pt x="4" y="154"/>
                    <a:pt x="5" y="153"/>
                    <a:pt x="5" y="152"/>
                  </a:cubicBezTo>
                  <a:lnTo>
                    <a:pt x="14" y="120"/>
                  </a:lnTo>
                  <a:cubicBezTo>
                    <a:pt x="15" y="119"/>
                    <a:pt x="16" y="117"/>
                    <a:pt x="16" y="116"/>
                  </a:cubicBezTo>
                  <a:lnTo>
                    <a:pt x="31" y="87"/>
                  </a:lnTo>
                  <a:cubicBezTo>
                    <a:pt x="32" y="86"/>
                    <a:pt x="33" y="85"/>
                    <a:pt x="34" y="83"/>
                  </a:cubicBezTo>
                  <a:lnTo>
                    <a:pt x="54" y="59"/>
                  </a:lnTo>
                  <a:cubicBezTo>
                    <a:pt x="55" y="58"/>
                    <a:pt x="56" y="57"/>
                    <a:pt x="57" y="56"/>
                  </a:cubicBezTo>
                  <a:lnTo>
                    <a:pt x="82" y="35"/>
                  </a:lnTo>
                  <a:cubicBezTo>
                    <a:pt x="83" y="34"/>
                    <a:pt x="84" y="33"/>
                    <a:pt x="85" y="33"/>
                  </a:cubicBezTo>
                  <a:lnTo>
                    <a:pt x="112" y="17"/>
                  </a:lnTo>
                  <a:cubicBezTo>
                    <a:pt x="114" y="16"/>
                    <a:pt x="116" y="15"/>
                    <a:pt x="117" y="15"/>
                  </a:cubicBezTo>
                  <a:lnTo>
                    <a:pt x="148" y="5"/>
                  </a:lnTo>
                  <a:cubicBezTo>
                    <a:pt x="150" y="5"/>
                    <a:pt x="151" y="4"/>
                    <a:pt x="153" y="4"/>
                  </a:cubicBezTo>
                  <a:lnTo>
                    <a:pt x="186" y="1"/>
                  </a:lnTo>
                  <a:cubicBezTo>
                    <a:pt x="188" y="0"/>
                    <a:pt x="189" y="0"/>
                    <a:pt x="191" y="1"/>
                  </a:cubicBezTo>
                  <a:lnTo>
                    <a:pt x="224" y="4"/>
                  </a:lnTo>
                  <a:cubicBezTo>
                    <a:pt x="226" y="4"/>
                    <a:pt x="227" y="5"/>
                    <a:pt x="229" y="5"/>
                  </a:cubicBezTo>
                  <a:lnTo>
                    <a:pt x="260" y="15"/>
                  </a:lnTo>
                  <a:cubicBezTo>
                    <a:pt x="261" y="15"/>
                    <a:pt x="263" y="16"/>
                    <a:pt x="264" y="17"/>
                  </a:cubicBezTo>
                  <a:lnTo>
                    <a:pt x="292" y="33"/>
                  </a:lnTo>
                  <a:cubicBezTo>
                    <a:pt x="294" y="33"/>
                    <a:pt x="295" y="34"/>
                    <a:pt x="296" y="35"/>
                  </a:cubicBezTo>
                  <a:lnTo>
                    <a:pt x="320" y="56"/>
                  </a:lnTo>
                  <a:cubicBezTo>
                    <a:pt x="321" y="57"/>
                    <a:pt x="322" y="58"/>
                    <a:pt x="323" y="59"/>
                  </a:cubicBezTo>
                  <a:lnTo>
                    <a:pt x="343" y="83"/>
                  </a:lnTo>
                  <a:cubicBezTo>
                    <a:pt x="344" y="85"/>
                    <a:pt x="345" y="86"/>
                    <a:pt x="346" y="87"/>
                  </a:cubicBezTo>
                  <a:lnTo>
                    <a:pt x="361" y="116"/>
                  </a:lnTo>
                  <a:cubicBezTo>
                    <a:pt x="361" y="117"/>
                    <a:pt x="362" y="119"/>
                    <a:pt x="362" y="120"/>
                  </a:cubicBezTo>
                  <a:lnTo>
                    <a:pt x="372" y="152"/>
                  </a:lnTo>
                  <a:cubicBezTo>
                    <a:pt x="372" y="153"/>
                    <a:pt x="373" y="154"/>
                    <a:pt x="373" y="156"/>
                  </a:cubicBezTo>
                  <a:lnTo>
                    <a:pt x="376" y="190"/>
                  </a:lnTo>
                  <a:close/>
                  <a:moveTo>
                    <a:pt x="325" y="161"/>
                  </a:moveTo>
                  <a:lnTo>
                    <a:pt x="326" y="165"/>
                  </a:lnTo>
                  <a:lnTo>
                    <a:pt x="316" y="134"/>
                  </a:lnTo>
                  <a:lnTo>
                    <a:pt x="318" y="138"/>
                  </a:lnTo>
                  <a:lnTo>
                    <a:pt x="303" y="110"/>
                  </a:lnTo>
                  <a:lnTo>
                    <a:pt x="306" y="114"/>
                  </a:lnTo>
                  <a:lnTo>
                    <a:pt x="286" y="89"/>
                  </a:lnTo>
                  <a:lnTo>
                    <a:pt x="289" y="92"/>
                  </a:lnTo>
                  <a:lnTo>
                    <a:pt x="265" y="72"/>
                  </a:lnTo>
                  <a:lnTo>
                    <a:pt x="269" y="74"/>
                  </a:lnTo>
                  <a:lnTo>
                    <a:pt x="241" y="58"/>
                  </a:lnTo>
                  <a:lnTo>
                    <a:pt x="245" y="60"/>
                  </a:lnTo>
                  <a:lnTo>
                    <a:pt x="214" y="51"/>
                  </a:lnTo>
                  <a:lnTo>
                    <a:pt x="219" y="52"/>
                  </a:lnTo>
                  <a:lnTo>
                    <a:pt x="186" y="48"/>
                  </a:lnTo>
                  <a:lnTo>
                    <a:pt x="191" y="48"/>
                  </a:lnTo>
                  <a:lnTo>
                    <a:pt x="158" y="52"/>
                  </a:lnTo>
                  <a:lnTo>
                    <a:pt x="163" y="51"/>
                  </a:lnTo>
                  <a:lnTo>
                    <a:pt x="132" y="60"/>
                  </a:lnTo>
                  <a:lnTo>
                    <a:pt x="137" y="58"/>
                  </a:lnTo>
                  <a:lnTo>
                    <a:pt x="109" y="74"/>
                  </a:lnTo>
                  <a:lnTo>
                    <a:pt x="112" y="72"/>
                  </a:lnTo>
                  <a:lnTo>
                    <a:pt x="88" y="92"/>
                  </a:lnTo>
                  <a:lnTo>
                    <a:pt x="91" y="89"/>
                  </a:lnTo>
                  <a:lnTo>
                    <a:pt x="71" y="114"/>
                  </a:lnTo>
                  <a:lnTo>
                    <a:pt x="74" y="110"/>
                  </a:lnTo>
                  <a:lnTo>
                    <a:pt x="59" y="138"/>
                  </a:lnTo>
                  <a:lnTo>
                    <a:pt x="60" y="134"/>
                  </a:lnTo>
                  <a:lnTo>
                    <a:pt x="51" y="165"/>
                  </a:lnTo>
                  <a:lnTo>
                    <a:pt x="52" y="161"/>
                  </a:lnTo>
                  <a:lnTo>
                    <a:pt x="48" y="195"/>
                  </a:lnTo>
                  <a:lnTo>
                    <a:pt x="48" y="190"/>
                  </a:lnTo>
                  <a:lnTo>
                    <a:pt x="52" y="224"/>
                  </a:lnTo>
                  <a:lnTo>
                    <a:pt x="51" y="220"/>
                  </a:lnTo>
                  <a:lnTo>
                    <a:pt x="60" y="251"/>
                  </a:lnTo>
                  <a:lnTo>
                    <a:pt x="59" y="247"/>
                  </a:lnTo>
                  <a:lnTo>
                    <a:pt x="74" y="275"/>
                  </a:lnTo>
                  <a:lnTo>
                    <a:pt x="71" y="271"/>
                  </a:lnTo>
                  <a:lnTo>
                    <a:pt x="91" y="296"/>
                  </a:lnTo>
                  <a:lnTo>
                    <a:pt x="88" y="293"/>
                  </a:lnTo>
                  <a:lnTo>
                    <a:pt x="112" y="314"/>
                  </a:lnTo>
                  <a:lnTo>
                    <a:pt x="109" y="311"/>
                  </a:lnTo>
                  <a:lnTo>
                    <a:pt x="136" y="327"/>
                  </a:lnTo>
                  <a:lnTo>
                    <a:pt x="132" y="325"/>
                  </a:lnTo>
                  <a:lnTo>
                    <a:pt x="163" y="334"/>
                  </a:lnTo>
                  <a:lnTo>
                    <a:pt x="158" y="333"/>
                  </a:lnTo>
                  <a:lnTo>
                    <a:pt x="191" y="337"/>
                  </a:lnTo>
                  <a:lnTo>
                    <a:pt x="186" y="337"/>
                  </a:lnTo>
                  <a:lnTo>
                    <a:pt x="219" y="333"/>
                  </a:lnTo>
                  <a:lnTo>
                    <a:pt x="214" y="334"/>
                  </a:lnTo>
                  <a:lnTo>
                    <a:pt x="245" y="325"/>
                  </a:lnTo>
                  <a:lnTo>
                    <a:pt x="241" y="326"/>
                  </a:lnTo>
                  <a:lnTo>
                    <a:pt x="269" y="311"/>
                  </a:lnTo>
                  <a:lnTo>
                    <a:pt x="265" y="314"/>
                  </a:lnTo>
                  <a:lnTo>
                    <a:pt x="289" y="293"/>
                  </a:lnTo>
                  <a:lnTo>
                    <a:pt x="286" y="296"/>
                  </a:lnTo>
                  <a:lnTo>
                    <a:pt x="306" y="271"/>
                  </a:lnTo>
                  <a:lnTo>
                    <a:pt x="303" y="275"/>
                  </a:lnTo>
                  <a:lnTo>
                    <a:pt x="318" y="247"/>
                  </a:lnTo>
                  <a:lnTo>
                    <a:pt x="316" y="251"/>
                  </a:lnTo>
                  <a:lnTo>
                    <a:pt x="326" y="220"/>
                  </a:lnTo>
                  <a:lnTo>
                    <a:pt x="325" y="224"/>
                  </a:lnTo>
                  <a:lnTo>
                    <a:pt x="329" y="190"/>
                  </a:lnTo>
                  <a:lnTo>
                    <a:pt x="329" y="195"/>
                  </a:lnTo>
                  <a:lnTo>
                    <a:pt x="325" y="161"/>
                  </a:ln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40" name="Oval 63"/>
            <p:cNvSpPr>
              <a:spLocks noChangeArrowheads="1"/>
            </p:cNvSpPr>
            <p:nvPr/>
          </p:nvSpPr>
          <p:spPr bwMode="auto">
            <a:xfrm>
              <a:off x="5070475" y="3884613"/>
              <a:ext cx="65088" cy="635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41" name="Freeform 64"/>
            <p:cNvSpPr>
              <a:spLocks noEditPoints="1"/>
            </p:cNvSpPr>
            <p:nvPr/>
          </p:nvSpPr>
          <p:spPr bwMode="auto">
            <a:xfrm>
              <a:off x="5065713" y="3881438"/>
              <a:ext cx="76200" cy="71438"/>
            </a:xfrm>
            <a:custGeom>
              <a:avLst/>
              <a:gdLst>
                <a:gd name="T0" fmla="*/ 381 w 385"/>
                <a:gd name="T1" fmla="*/ 224 h 377"/>
                <a:gd name="T2" fmla="*/ 368 w 385"/>
                <a:gd name="T3" fmla="*/ 264 h 377"/>
                <a:gd name="T4" fmla="*/ 330 w 385"/>
                <a:gd name="T5" fmla="*/ 320 h 377"/>
                <a:gd name="T6" fmla="*/ 298 w 385"/>
                <a:gd name="T7" fmla="*/ 346 h 377"/>
                <a:gd name="T8" fmla="*/ 233 w 385"/>
                <a:gd name="T9" fmla="*/ 372 h 377"/>
                <a:gd name="T10" fmla="*/ 190 w 385"/>
                <a:gd name="T11" fmla="*/ 376 h 377"/>
                <a:gd name="T12" fmla="*/ 120 w 385"/>
                <a:gd name="T13" fmla="*/ 362 h 377"/>
                <a:gd name="T14" fmla="*/ 83 w 385"/>
                <a:gd name="T15" fmla="*/ 343 h 377"/>
                <a:gd name="T16" fmla="*/ 35 w 385"/>
                <a:gd name="T17" fmla="*/ 296 h 377"/>
                <a:gd name="T18" fmla="*/ 15 w 385"/>
                <a:gd name="T19" fmla="*/ 260 h 377"/>
                <a:gd name="T20" fmla="*/ 1 w 385"/>
                <a:gd name="T21" fmla="*/ 191 h 377"/>
                <a:gd name="T22" fmla="*/ 5 w 385"/>
                <a:gd name="T23" fmla="*/ 148 h 377"/>
                <a:gd name="T24" fmla="*/ 33 w 385"/>
                <a:gd name="T25" fmla="*/ 85 h 377"/>
                <a:gd name="T26" fmla="*/ 59 w 385"/>
                <a:gd name="T27" fmla="*/ 54 h 377"/>
                <a:gd name="T28" fmla="*/ 116 w 385"/>
                <a:gd name="T29" fmla="*/ 16 h 377"/>
                <a:gd name="T30" fmla="*/ 156 w 385"/>
                <a:gd name="T31" fmla="*/ 4 h 377"/>
                <a:gd name="T32" fmla="*/ 229 w 385"/>
                <a:gd name="T33" fmla="*/ 4 h 377"/>
                <a:gd name="T34" fmla="*/ 269 w 385"/>
                <a:gd name="T35" fmla="*/ 16 h 377"/>
                <a:gd name="T36" fmla="*/ 326 w 385"/>
                <a:gd name="T37" fmla="*/ 54 h 377"/>
                <a:gd name="T38" fmla="*/ 353 w 385"/>
                <a:gd name="T39" fmla="*/ 85 h 377"/>
                <a:gd name="T40" fmla="*/ 380 w 385"/>
                <a:gd name="T41" fmla="*/ 148 h 377"/>
                <a:gd name="T42" fmla="*/ 333 w 385"/>
                <a:gd name="T43" fmla="*/ 158 h 377"/>
                <a:gd name="T44" fmla="*/ 327 w 385"/>
                <a:gd name="T45" fmla="*/ 136 h 377"/>
                <a:gd name="T46" fmla="*/ 293 w 385"/>
                <a:gd name="T47" fmla="*/ 88 h 377"/>
                <a:gd name="T48" fmla="*/ 275 w 385"/>
                <a:gd name="T49" fmla="*/ 74 h 377"/>
                <a:gd name="T50" fmla="*/ 220 w 385"/>
                <a:gd name="T51" fmla="*/ 51 h 377"/>
                <a:gd name="T52" fmla="*/ 195 w 385"/>
                <a:gd name="T53" fmla="*/ 48 h 377"/>
                <a:gd name="T54" fmla="*/ 134 w 385"/>
                <a:gd name="T55" fmla="*/ 60 h 377"/>
                <a:gd name="T56" fmla="*/ 114 w 385"/>
                <a:gd name="T57" fmla="*/ 71 h 377"/>
                <a:gd name="T58" fmla="*/ 72 w 385"/>
                <a:gd name="T59" fmla="*/ 112 h 377"/>
                <a:gd name="T60" fmla="*/ 60 w 385"/>
                <a:gd name="T61" fmla="*/ 132 h 377"/>
                <a:gd name="T62" fmla="*/ 48 w 385"/>
                <a:gd name="T63" fmla="*/ 191 h 377"/>
                <a:gd name="T64" fmla="*/ 51 w 385"/>
                <a:gd name="T65" fmla="*/ 214 h 377"/>
                <a:gd name="T66" fmla="*/ 74 w 385"/>
                <a:gd name="T67" fmla="*/ 269 h 377"/>
                <a:gd name="T68" fmla="*/ 89 w 385"/>
                <a:gd name="T69" fmla="*/ 286 h 377"/>
                <a:gd name="T70" fmla="*/ 138 w 385"/>
                <a:gd name="T71" fmla="*/ 318 h 377"/>
                <a:gd name="T72" fmla="*/ 161 w 385"/>
                <a:gd name="T73" fmla="*/ 325 h 377"/>
                <a:gd name="T74" fmla="*/ 224 w 385"/>
                <a:gd name="T75" fmla="*/ 325 h 377"/>
                <a:gd name="T76" fmla="*/ 247 w 385"/>
                <a:gd name="T77" fmla="*/ 318 h 377"/>
                <a:gd name="T78" fmla="*/ 296 w 385"/>
                <a:gd name="T79" fmla="*/ 286 h 377"/>
                <a:gd name="T80" fmla="*/ 311 w 385"/>
                <a:gd name="T81" fmla="*/ 269 h 377"/>
                <a:gd name="T82" fmla="*/ 334 w 385"/>
                <a:gd name="T83" fmla="*/ 214 h 377"/>
                <a:gd name="T84" fmla="*/ 337 w 385"/>
                <a:gd name="T85"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377">
                  <a:moveTo>
                    <a:pt x="384" y="186"/>
                  </a:moveTo>
                  <a:cubicBezTo>
                    <a:pt x="385" y="188"/>
                    <a:pt x="385" y="189"/>
                    <a:pt x="384" y="191"/>
                  </a:cubicBezTo>
                  <a:lnTo>
                    <a:pt x="381" y="224"/>
                  </a:lnTo>
                  <a:cubicBezTo>
                    <a:pt x="381" y="226"/>
                    <a:pt x="380" y="227"/>
                    <a:pt x="380" y="229"/>
                  </a:cubicBezTo>
                  <a:lnTo>
                    <a:pt x="370" y="260"/>
                  </a:lnTo>
                  <a:cubicBezTo>
                    <a:pt x="370" y="261"/>
                    <a:pt x="369" y="263"/>
                    <a:pt x="368" y="264"/>
                  </a:cubicBezTo>
                  <a:lnTo>
                    <a:pt x="353" y="292"/>
                  </a:lnTo>
                  <a:cubicBezTo>
                    <a:pt x="352" y="294"/>
                    <a:pt x="351" y="295"/>
                    <a:pt x="350" y="296"/>
                  </a:cubicBezTo>
                  <a:lnTo>
                    <a:pt x="330" y="320"/>
                  </a:lnTo>
                  <a:cubicBezTo>
                    <a:pt x="329" y="321"/>
                    <a:pt x="328" y="322"/>
                    <a:pt x="326" y="323"/>
                  </a:cubicBezTo>
                  <a:lnTo>
                    <a:pt x="301" y="343"/>
                  </a:lnTo>
                  <a:cubicBezTo>
                    <a:pt x="300" y="344"/>
                    <a:pt x="299" y="345"/>
                    <a:pt x="298" y="346"/>
                  </a:cubicBezTo>
                  <a:lnTo>
                    <a:pt x="269" y="361"/>
                  </a:lnTo>
                  <a:cubicBezTo>
                    <a:pt x="268" y="361"/>
                    <a:pt x="266" y="362"/>
                    <a:pt x="265" y="362"/>
                  </a:cubicBezTo>
                  <a:lnTo>
                    <a:pt x="233" y="372"/>
                  </a:lnTo>
                  <a:cubicBezTo>
                    <a:pt x="232" y="372"/>
                    <a:pt x="230" y="373"/>
                    <a:pt x="229" y="373"/>
                  </a:cubicBezTo>
                  <a:lnTo>
                    <a:pt x="195" y="376"/>
                  </a:lnTo>
                  <a:cubicBezTo>
                    <a:pt x="193" y="377"/>
                    <a:pt x="192" y="377"/>
                    <a:pt x="190" y="376"/>
                  </a:cubicBezTo>
                  <a:lnTo>
                    <a:pt x="156" y="373"/>
                  </a:lnTo>
                  <a:cubicBezTo>
                    <a:pt x="154" y="373"/>
                    <a:pt x="153" y="372"/>
                    <a:pt x="152" y="372"/>
                  </a:cubicBezTo>
                  <a:lnTo>
                    <a:pt x="120" y="362"/>
                  </a:lnTo>
                  <a:cubicBezTo>
                    <a:pt x="119" y="362"/>
                    <a:pt x="117" y="361"/>
                    <a:pt x="116" y="361"/>
                  </a:cubicBezTo>
                  <a:lnTo>
                    <a:pt x="87" y="346"/>
                  </a:lnTo>
                  <a:cubicBezTo>
                    <a:pt x="86" y="345"/>
                    <a:pt x="85" y="344"/>
                    <a:pt x="83" y="343"/>
                  </a:cubicBezTo>
                  <a:lnTo>
                    <a:pt x="59" y="323"/>
                  </a:lnTo>
                  <a:cubicBezTo>
                    <a:pt x="58" y="322"/>
                    <a:pt x="57" y="321"/>
                    <a:pt x="56" y="320"/>
                  </a:cubicBezTo>
                  <a:lnTo>
                    <a:pt x="35" y="296"/>
                  </a:lnTo>
                  <a:cubicBezTo>
                    <a:pt x="34" y="295"/>
                    <a:pt x="33" y="294"/>
                    <a:pt x="33" y="292"/>
                  </a:cubicBezTo>
                  <a:lnTo>
                    <a:pt x="17" y="264"/>
                  </a:lnTo>
                  <a:cubicBezTo>
                    <a:pt x="16" y="263"/>
                    <a:pt x="15" y="261"/>
                    <a:pt x="15" y="260"/>
                  </a:cubicBezTo>
                  <a:lnTo>
                    <a:pt x="5" y="229"/>
                  </a:lnTo>
                  <a:cubicBezTo>
                    <a:pt x="5" y="227"/>
                    <a:pt x="4" y="226"/>
                    <a:pt x="4" y="224"/>
                  </a:cubicBezTo>
                  <a:lnTo>
                    <a:pt x="1" y="191"/>
                  </a:lnTo>
                  <a:cubicBezTo>
                    <a:pt x="0" y="189"/>
                    <a:pt x="0" y="188"/>
                    <a:pt x="1" y="186"/>
                  </a:cubicBezTo>
                  <a:lnTo>
                    <a:pt x="4" y="153"/>
                  </a:lnTo>
                  <a:cubicBezTo>
                    <a:pt x="4" y="151"/>
                    <a:pt x="5" y="150"/>
                    <a:pt x="5" y="148"/>
                  </a:cubicBezTo>
                  <a:lnTo>
                    <a:pt x="15" y="117"/>
                  </a:lnTo>
                  <a:cubicBezTo>
                    <a:pt x="15" y="116"/>
                    <a:pt x="16" y="114"/>
                    <a:pt x="17" y="112"/>
                  </a:cubicBezTo>
                  <a:lnTo>
                    <a:pt x="33" y="85"/>
                  </a:lnTo>
                  <a:cubicBezTo>
                    <a:pt x="33" y="84"/>
                    <a:pt x="34" y="83"/>
                    <a:pt x="35" y="82"/>
                  </a:cubicBezTo>
                  <a:lnTo>
                    <a:pt x="56" y="57"/>
                  </a:lnTo>
                  <a:cubicBezTo>
                    <a:pt x="57" y="56"/>
                    <a:pt x="58" y="55"/>
                    <a:pt x="59" y="54"/>
                  </a:cubicBezTo>
                  <a:lnTo>
                    <a:pt x="83" y="34"/>
                  </a:lnTo>
                  <a:cubicBezTo>
                    <a:pt x="85" y="33"/>
                    <a:pt x="86" y="32"/>
                    <a:pt x="87" y="31"/>
                  </a:cubicBezTo>
                  <a:lnTo>
                    <a:pt x="116" y="16"/>
                  </a:lnTo>
                  <a:cubicBezTo>
                    <a:pt x="117" y="16"/>
                    <a:pt x="119" y="15"/>
                    <a:pt x="120" y="14"/>
                  </a:cubicBezTo>
                  <a:lnTo>
                    <a:pt x="152" y="5"/>
                  </a:lnTo>
                  <a:cubicBezTo>
                    <a:pt x="153" y="5"/>
                    <a:pt x="154" y="4"/>
                    <a:pt x="156" y="4"/>
                  </a:cubicBezTo>
                  <a:lnTo>
                    <a:pt x="190" y="1"/>
                  </a:lnTo>
                  <a:cubicBezTo>
                    <a:pt x="192" y="0"/>
                    <a:pt x="193" y="0"/>
                    <a:pt x="195" y="1"/>
                  </a:cubicBezTo>
                  <a:lnTo>
                    <a:pt x="229" y="4"/>
                  </a:lnTo>
                  <a:cubicBezTo>
                    <a:pt x="230" y="4"/>
                    <a:pt x="232" y="5"/>
                    <a:pt x="233" y="5"/>
                  </a:cubicBezTo>
                  <a:lnTo>
                    <a:pt x="265" y="14"/>
                  </a:lnTo>
                  <a:cubicBezTo>
                    <a:pt x="266" y="15"/>
                    <a:pt x="268" y="16"/>
                    <a:pt x="269" y="16"/>
                  </a:cubicBezTo>
                  <a:lnTo>
                    <a:pt x="298" y="31"/>
                  </a:lnTo>
                  <a:cubicBezTo>
                    <a:pt x="299" y="32"/>
                    <a:pt x="300" y="33"/>
                    <a:pt x="301" y="34"/>
                  </a:cubicBezTo>
                  <a:lnTo>
                    <a:pt x="326" y="54"/>
                  </a:lnTo>
                  <a:cubicBezTo>
                    <a:pt x="328" y="55"/>
                    <a:pt x="329" y="56"/>
                    <a:pt x="330" y="57"/>
                  </a:cubicBezTo>
                  <a:lnTo>
                    <a:pt x="350" y="82"/>
                  </a:lnTo>
                  <a:cubicBezTo>
                    <a:pt x="351" y="83"/>
                    <a:pt x="352" y="84"/>
                    <a:pt x="353" y="85"/>
                  </a:cubicBezTo>
                  <a:lnTo>
                    <a:pt x="368" y="113"/>
                  </a:lnTo>
                  <a:cubicBezTo>
                    <a:pt x="369" y="114"/>
                    <a:pt x="370" y="116"/>
                    <a:pt x="370" y="117"/>
                  </a:cubicBezTo>
                  <a:lnTo>
                    <a:pt x="380" y="148"/>
                  </a:lnTo>
                  <a:cubicBezTo>
                    <a:pt x="380" y="150"/>
                    <a:pt x="381" y="151"/>
                    <a:pt x="381" y="153"/>
                  </a:cubicBezTo>
                  <a:lnTo>
                    <a:pt x="384" y="186"/>
                  </a:lnTo>
                  <a:close/>
                  <a:moveTo>
                    <a:pt x="333" y="158"/>
                  </a:moveTo>
                  <a:lnTo>
                    <a:pt x="334" y="163"/>
                  </a:lnTo>
                  <a:lnTo>
                    <a:pt x="325" y="132"/>
                  </a:lnTo>
                  <a:lnTo>
                    <a:pt x="327" y="136"/>
                  </a:lnTo>
                  <a:lnTo>
                    <a:pt x="311" y="109"/>
                  </a:lnTo>
                  <a:lnTo>
                    <a:pt x="314" y="112"/>
                  </a:lnTo>
                  <a:lnTo>
                    <a:pt x="293" y="88"/>
                  </a:lnTo>
                  <a:lnTo>
                    <a:pt x="296" y="91"/>
                  </a:lnTo>
                  <a:lnTo>
                    <a:pt x="271" y="71"/>
                  </a:lnTo>
                  <a:lnTo>
                    <a:pt x="275" y="74"/>
                  </a:lnTo>
                  <a:lnTo>
                    <a:pt x="247" y="59"/>
                  </a:lnTo>
                  <a:lnTo>
                    <a:pt x="251" y="60"/>
                  </a:lnTo>
                  <a:lnTo>
                    <a:pt x="220" y="51"/>
                  </a:lnTo>
                  <a:lnTo>
                    <a:pt x="224" y="52"/>
                  </a:lnTo>
                  <a:lnTo>
                    <a:pt x="190" y="48"/>
                  </a:lnTo>
                  <a:lnTo>
                    <a:pt x="195" y="48"/>
                  </a:lnTo>
                  <a:lnTo>
                    <a:pt x="161" y="52"/>
                  </a:lnTo>
                  <a:lnTo>
                    <a:pt x="165" y="51"/>
                  </a:lnTo>
                  <a:lnTo>
                    <a:pt x="134" y="60"/>
                  </a:lnTo>
                  <a:lnTo>
                    <a:pt x="138" y="59"/>
                  </a:lnTo>
                  <a:lnTo>
                    <a:pt x="110" y="74"/>
                  </a:lnTo>
                  <a:lnTo>
                    <a:pt x="114" y="71"/>
                  </a:lnTo>
                  <a:lnTo>
                    <a:pt x="89" y="91"/>
                  </a:lnTo>
                  <a:lnTo>
                    <a:pt x="92" y="88"/>
                  </a:lnTo>
                  <a:lnTo>
                    <a:pt x="72" y="112"/>
                  </a:lnTo>
                  <a:lnTo>
                    <a:pt x="74" y="109"/>
                  </a:lnTo>
                  <a:lnTo>
                    <a:pt x="58" y="137"/>
                  </a:lnTo>
                  <a:lnTo>
                    <a:pt x="60" y="132"/>
                  </a:lnTo>
                  <a:lnTo>
                    <a:pt x="51" y="163"/>
                  </a:lnTo>
                  <a:lnTo>
                    <a:pt x="52" y="158"/>
                  </a:lnTo>
                  <a:lnTo>
                    <a:pt x="48" y="191"/>
                  </a:lnTo>
                  <a:lnTo>
                    <a:pt x="48" y="186"/>
                  </a:lnTo>
                  <a:lnTo>
                    <a:pt x="52" y="219"/>
                  </a:lnTo>
                  <a:lnTo>
                    <a:pt x="51" y="214"/>
                  </a:lnTo>
                  <a:lnTo>
                    <a:pt x="60" y="245"/>
                  </a:lnTo>
                  <a:lnTo>
                    <a:pt x="58" y="241"/>
                  </a:lnTo>
                  <a:lnTo>
                    <a:pt x="74" y="269"/>
                  </a:lnTo>
                  <a:lnTo>
                    <a:pt x="72" y="265"/>
                  </a:lnTo>
                  <a:lnTo>
                    <a:pt x="92" y="289"/>
                  </a:lnTo>
                  <a:lnTo>
                    <a:pt x="89" y="286"/>
                  </a:lnTo>
                  <a:lnTo>
                    <a:pt x="114" y="306"/>
                  </a:lnTo>
                  <a:lnTo>
                    <a:pt x="110" y="303"/>
                  </a:lnTo>
                  <a:lnTo>
                    <a:pt x="138" y="318"/>
                  </a:lnTo>
                  <a:lnTo>
                    <a:pt x="134" y="316"/>
                  </a:lnTo>
                  <a:lnTo>
                    <a:pt x="165" y="326"/>
                  </a:lnTo>
                  <a:lnTo>
                    <a:pt x="161" y="325"/>
                  </a:lnTo>
                  <a:lnTo>
                    <a:pt x="195" y="329"/>
                  </a:lnTo>
                  <a:lnTo>
                    <a:pt x="190" y="329"/>
                  </a:lnTo>
                  <a:lnTo>
                    <a:pt x="224" y="325"/>
                  </a:lnTo>
                  <a:lnTo>
                    <a:pt x="220" y="326"/>
                  </a:lnTo>
                  <a:lnTo>
                    <a:pt x="251" y="316"/>
                  </a:lnTo>
                  <a:lnTo>
                    <a:pt x="247" y="318"/>
                  </a:lnTo>
                  <a:lnTo>
                    <a:pt x="275" y="303"/>
                  </a:lnTo>
                  <a:lnTo>
                    <a:pt x="271" y="306"/>
                  </a:lnTo>
                  <a:lnTo>
                    <a:pt x="296" y="286"/>
                  </a:lnTo>
                  <a:lnTo>
                    <a:pt x="293" y="289"/>
                  </a:lnTo>
                  <a:lnTo>
                    <a:pt x="314" y="265"/>
                  </a:lnTo>
                  <a:lnTo>
                    <a:pt x="311" y="269"/>
                  </a:lnTo>
                  <a:lnTo>
                    <a:pt x="326" y="241"/>
                  </a:lnTo>
                  <a:lnTo>
                    <a:pt x="325" y="245"/>
                  </a:lnTo>
                  <a:lnTo>
                    <a:pt x="334" y="214"/>
                  </a:lnTo>
                  <a:lnTo>
                    <a:pt x="333" y="219"/>
                  </a:lnTo>
                  <a:lnTo>
                    <a:pt x="337" y="186"/>
                  </a:lnTo>
                  <a:lnTo>
                    <a:pt x="337" y="191"/>
                  </a:lnTo>
                  <a:lnTo>
                    <a:pt x="333" y="158"/>
                  </a:lnTo>
                  <a:close/>
                </a:path>
              </a:pathLst>
            </a:custGeom>
            <a:solidFill>
              <a:srgbClr val="0070C0"/>
            </a:solidFill>
            <a:ln w="1588" cap="flat">
              <a:solidFill>
                <a:srgbClr val="0070C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516" name="Rectangle 139"/>
            <p:cNvSpPr>
              <a:spLocks noChangeArrowheads="1"/>
            </p:cNvSpPr>
            <p:nvPr/>
          </p:nvSpPr>
          <p:spPr bwMode="auto">
            <a:xfrm>
              <a:off x="5214938" y="3854450"/>
              <a:ext cx="14234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70C0"/>
                  </a:solidFill>
                  <a:effectLst/>
                  <a:latin typeface="Calibri" pitchFamily="34" charset="0"/>
                  <a:cs typeface="Arial" pitchFamily="34" charset="0"/>
                </a:rPr>
                <a:t>South/West Asia</a:t>
              </a:r>
              <a:endParaRPr kumimoji="0" lang="en-US" altLang="en-US" sz="1600" b="1" i="0" u="none" strike="noStrike" cap="none" normalizeH="0" baseline="0" dirty="0" smtClean="0">
                <a:ln>
                  <a:noFill/>
                </a:ln>
                <a:solidFill>
                  <a:schemeClr val="tx1"/>
                </a:solidFill>
                <a:effectLst/>
                <a:cs typeface="Arial" pitchFamily="34" charset="0"/>
              </a:endParaRPr>
            </a:p>
          </p:txBody>
        </p:sp>
      </p:grpSp>
      <p:grpSp>
        <p:nvGrpSpPr>
          <p:cNvPr id="14552" name="Group 14551"/>
          <p:cNvGrpSpPr/>
          <p:nvPr/>
        </p:nvGrpSpPr>
        <p:grpSpPr>
          <a:xfrm>
            <a:off x="1424243" y="3596482"/>
            <a:ext cx="5190241" cy="1238250"/>
            <a:chOff x="1147763" y="3376613"/>
            <a:chExt cx="5038899" cy="1238250"/>
          </a:xfrm>
        </p:grpSpPr>
        <p:sp>
          <p:nvSpPr>
            <p:cNvPr id="11286" name="Oval 45"/>
            <p:cNvSpPr>
              <a:spLocks noChangeArrowheads="1"/>
            </p:cNvSpPr>
            <p:nvPr/>
          </p:nvSpPr>
          <p:spPr bwMode="auto">
            <a:xfrm>
              <a:off x="5070475" y="3408363"/>
              <a:ext cx="65088" cy="61913"/>
            </a:xfrm>
            <a:prstGeom prst="ellipse">
              <a:avLst/>
            </a:prstGeom>
            <a:solidFill>
              <a:srgbClr val="AA464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4550" name="Group 14549"/>
            <p:cNvGrpSpPr/>
            <p:nvPr/>
          </p:nvGrpSpPr>
          <p:grpSpPr>
            <a:xfrm>
              <a:off x="1147763" y="3376613"/>
              <a:ext cx="5038899" cy="1238250"/>
              <a:chOff x="1147763" y="3376613"/>
              <a:chExt cx="5038899" cy="1238250"/>
            </a:xfrm>
          </p:grpSpPr>
          <p:sp>
            <p:nvSpPr>
              <p:cNvPr id="11287" name="Freeform 46"/>
              <p:cNvSpPr>
                <a:spLocks noEditPoints="1"/>
              </p:cNvSpPr>
              <p:nvPr/>
            </p:nvSpPr>
            <p:spPr bwMode="auto">
              <a:xfrm>
                <a:off x="5065713" y="3403600"/>
                <a:ext cx="76200" cy="71438"/>
              </a:xfrm>
              <a:custGeom>
                <a:avLst/>
                <a:gdLst>
                  <a:gd name="T0" fmla="*/ 381 w 385"/>
                  <a:gd name="T1" fmla="*/ 224 h 377"/>
                  <a:gd name="T2" fmla="*/ 368 w 385"/>
                  <a:gd name="T3" fmla="*/ 264 h 377"/>
                  <a:gd name="T4" fmla="*/ 330 w 385"/>
                  <a:gd name="T5" fmla="*/ 320 h 377"/>
                  <a:gd name="T6" fmla="*/ 298 w 385"/>
                  <a:gd name="T7" fmla="*/ 346 h 377"/>
                  <a:gd name="T8" fmla="*/ 233 w 385"/>
                  <a:gd name="T9" fmla="*/ 372 h 377"/>
                  <a:gd name="T10" fmla="*/ 190 w 385"/>
                  <a:gd name="T11" fmla="*/ 376 h 377"/>
                  <a:gd name="T12" fmla="*/ 120 w 385"/>
                  <a:gd name="T13" fmla="*/ 362 h 377"/>
                  <a:gd name="T14" fmla="*/ 83 w 385"/>
                  <a:gd name="T15" fmla="*/ 343 h 377"/>
                  <a:gd name="T16" fmla="*/ 35 w 385"/>
                  <a:gd name="T17" fmla="*/ 296 h 377"/>
                  <a:gd name="T18" fmla="*/ 15 w 385"/>
                  <a:gd name="T19" fmla="*/ 260 h 377"/>
                  <a:gd name="T20" fmla="*/ 1 w 385"/>
                  <a:gd name="T21" fmla="*/ 191 h 377"/>
                  <a:gd name="T22" fmla="*/ 5 w 385"/>
                  <a:gd name="T23" fmla="*/ 148 h 377"/>
                  <a:gd name="T24" fmla="*/ 33 w 385"/>
                  <a:gd name="T25" fmla="*/ 85 h 377"/>
                  <a:gd name="T26" fmla="*/ 59 w 385"/>
                  <a:gd name="T27" fmla="*/ 54 h 377"/>
                  <a:gd name="T28" fmla="*/ 116 w 385"/>
                  <a:gd name="T29" fmla="*/ 16 h 377"/>
                  <a:gd name="T30" fmla="*/ 156 w 385"/>
                  <a:gd name="T31" fmla="*/ 4 h 377"/>
                  <a:gd name="T32" fmla="*/ 229 w 385"/>
                  <a:gd name="T33" fmla="*/ 4 h 377"/>
                  <a:gd name="T34" fmla="*/ 269 w 385"/>
                  <a:gd name="T35" fmla="*/ 16 h 377"/>
                  <a:gd name="T36" fmla="*/ 326 w 385"/>
                  <a:gd name="T37" fmla="*/ 54 h 377"/>
                  <a:gd name="T38" fmla="*/ 353 w 385"/>
                  <a:gd name="T39" fmla="*/ 85 h 377"/>
                  <a:gd name="T40" fmla="*/ 380 w 385"/>
                  <a:gd name="T41" fmla="*/ 148 h 377"/>
                  <a:gd name="T42" fmla="*/ 333 w 385"/>
                  <a:gd name="T43" fmla="*/ 158 h 377"/>
                  <a:gd name="T44" fmla="*/ 327 w 385"/>
                  <a:gd name="T45" fmla="*/ 136 h 377"/>
                  <a:gd name="T46" fmla="*/ 293 w 385"/>
                  <a:gd name="T47" fmla="*/ 88 h 377"/>
                  <a:gd name="T48" fmla="*/ 275 w 385"/>
                  <a:gd name="T49" fmla="*/ 74 h 377"/>
                  <a:gd name="T50" fmla="*/ 220 w 385"/>
                  <a:gd name="T51" fmla="*/ 51 h 377"/>
                  <a:gd name="T52" fmla="*/ 195 w 385"/>
                  <a:gd name="T53" fmla="*/ 48 h 377"/>
                  <a:gd name="T54" fmla="*/ 134 w 385"/>
                  <a:gd name="T55" fmla="*/ 60 h 377"/>
                  <a:gd name="T56" fmla="*/ 114 w 385"/>
                  <a:gd name="T57" fmla="*/ 71 h 377"/>
                  <a:gd name="T58" fmla="*/ 72 w 385"/>
                  <a:gd name="T59" fmla="*/ 112 h 377"/>
                  <a:gd name="T60" fmla="*/ 60 w 385"/>
                  <a:gd name="T61" fmla="*/ 132 h 377"/>
                  <a:gd name="T62" fmla="*/ 48 w 385"/>
                  <a:gd name="T63" fmla="*/ 191 h 377"/>
                  <a:gd name="T64" fmla="*/ 51 w 385"/>
                  <a:gd name="T65" fmla="*/ 214 h 377"/>
                  <a:gd name="T66" fmla="*/ 74 w 385"/>
                  <a:gd name="T67" fmla="*/ 269 h 377"/>
                  <a:gd name="T68" fmla="*/ 89 w 385"/>
                  <a:gd name="T69" fmla="*/ 286 h 377"/>
                  <a:gd name="T70" fmla="*/ 138 w 385"/>
                  <a:gd name="T71" fmla="*/ 318 h 377"/>
                  <a:gd name="T72" fmla="*/ 161 w 385"/>
                  <a:gd name="T73" fmla="*/ 325 h 377"/>
                  <a:gd name="T74" fmla="*/ 224 w 385"/>
                  <a:gd name="T75" fmla="*/ 325 h 377"/>
                  <a:gd name="T76" fmla="*/ 247 w 385"/>
                  <a:gd name="T77" fmla="*/ 318 h 377"/>
                  <a:gd name="T78" fmla="*/ 296 w 385"/>
                  <a:gd name="T79" fmla="*/ 286 h 377"/>
                  <a:gd name="T80" fmla="*/ 311 w 385"/>
                  <a:gd name="T81" fmla="*/ 269 h 377"/>
                  <a:gd name="T82" fmla="*/ 334 w 385"/>
                  <a:gd name="T83" fmla="*/ 214 h 377"/>
                  <a:gd name="T84" fmla="*/ 337 w 385"/>
                  <a:gd name="T85"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377">
                    <a:moveTo>
                      <a:pt x="384" y="186"/>
                    </a:moveTo>
                    <a:cubicBezTo>
                      <a:pt x="385" y="188"/>
                      <a:pt x="385" y="189"/>
                      <a:pt x="384" y="191"/>
                    </a:cubicBezTo>
                    <a:lnTo>
                      <a:pt x="381" y="224"/>
                    </a:lnTo>
                    <a:cubicBezTo>
                      <a:pt x="381" y="226"/>
                      <a:pt x="380" y="227"/>
                      <a:pt x="380" y="229"/>
                    </a:cubicBezTo>
                    <a:lnTo>
                      <a:pt x="370" y="260"/>
                    </a:lnTo>
                    <a:cubicBezTo>
                      <a:pt x="370" y="261"/>
                      <a:pt x="369" y="263"/>
                      <a:pt x="368" y="264"/>
                    </a:cubicBezTo>
                    <a:lnTo>
                      <a:pt x="353" y="292"/>
                    </a:lnTo>
                    <a:cubicBezTo>
                      <a:pt x="352" y="294"/>
                      <a:pt x="351" y="295"/>
                      <a:pt x="350" y="296"/>
                    </a:cubicBezTo>
                    <a:lnTo>
                      <a:pt x="330" y="320"/>
                    </a:lnTo>
                    <a:cubicBezTo>
                      <a:pt x="329" y="321"/>
                      <a:pt x="328" y="322"/>
                      <a:pt x="326" y="323"/>
                    </a:cubicBezTo>
                    <a:lnTo>
                      <a:pt x="301" y="343"/>
                    </a:lnTo>
                    <a:cubicBezTo>
                      <a:pt x="300" y="344"/>
                      <a:pt x="299" y="345"/>
                      <a:pt x="298" y="346"/>
                    </a:cubicBezTo>
                    <a:lnTo>
                      <a:pt x="269" y="361"/>
                    </a:lnTo>
                    <a:cubicBezTo>
                      <a:pt x="268" y="361"/>
                      <a:pt x="266" y="362"/>
                      <a:pt x="265" y="362"/>
                    </a:cubicBezTo>
                    <a:lnTo>
                      <a:pt x="233" y="372"/>
                    </a:lnTo>
                    <a:cubicBezTo>
                      <a:pt x="232" y="372"/>
                      <a:pt x="230" y="373"/>
                      <a:pt x="229" y="373"/>
                    </a:cubicBezTo>
                    <a:lnTo>
                      <a:pt x="195" y="376"/>
                    </a:lnTo>
                    <a:cubicBezTo>
                      <a:pt x="193" y="377"/>
                      <a:pt x="192" y="377"/>
                      <a:pt x="190" y="376"/>
                    </a:cubicBezTo>
                    <a:lnTo>
                      <a:pt x="156" y="373"/>
                    </a:lnTo>
                    <a:cubicBezTo>
                      <a:pt x="154" y="373"/>
                      <a:pt x="153" y="372"/>
                      <a:pt x="152" y="372"/>
                    </a:cubicBezTo>
                    <a:lnTo>
                      <a:pt x="120" y="362"/>
                    </a:lnTo>
                    <a:cubicBezTo>
                      <a:pt x="119" y="362"/>
                      <a:pt x="117" y="361"/>
                      <a:pt x="116" y="361"/>
                    </a:cubicBezTo>
                    <a:lnTo>
                      <a:pt x="87" y="346"/>
                    </a:lnTo>
                    <a:cubicBezTo>
                      <a:pt x="86" y="345"/>
                      <a:pt x="85" y="344"/>
                      <a:pt x="83" y="343"/>
                    </a:cubicBezTo>
                    <a:lnTo>
                      <a:pt x="59" y="323"/>
                    </a:lnTo>
                    <a:cubicBezTo>
                      <a:pt x="58" y="322"/>
                      <a:pt x="57" y="321"/>
                      <a:pt x="56" y="320"/>
                    </a:cubicBezTo>
                    <a:lnTo>
                      <a:pt x="35" y="296"/>
                    </a:lnTo>
                    <a:cubicBezTo>
                      <a:pt x="34" y="295"/>
                      <a:pt x="33" y="294"/>
                      <a:pt x="33" y="292"/>
                    </a:cubicBezTo>
                    <a:lnTo>
                      <a:pt x="17" y="264"/>
                    </a:lnTo>
                    <a:cubicBezTo>
                      <a:pt x="16" y="263"/>
                      <a:pt x="15" y="261"/>
                      <a:pt x="15" y="260"/>
                    </a:cubicBezTo>
                    <a:lnTo>
                      <a:pt x="5" y="229"/>
                    </a:lnTo>
                    <a:cubicBezTo>
                      <a:pt x="5" y="227"/>
                      <a:pt x="4" y="226"/>
                      <a:pt x="4" y="224"/>
                    </a:cubicBezTo>
                    <a:lnTo>
                      <a:pt x="1" y="191"/>
                    </a:lnTo>
                    <a:cubicBezTo>
                      <a:pt x="0" y="189"/>
                      <a:pt x="0" y="188"/>
                      <a:pt x="1" y="186"/>
                    </a:cubicBezTo>
                    <a:lnTo>
                      <a:pt x="4" y="153"/>
                    </a:lnTo>
                    <a:cubicBezTo>
                      <a:pt x="4" y="151"/>
                      <a:pt x="5" y="150"/>
                      <a:pt x="5" y="148"/>
                    </a:cubicBezTo>
                    <a:lnTo>
                      <a:pt x="15" y="117"/>
                    </a:lnTo>
                    <a:cubicBezTo>
                      <a:pt x="15" y="116"/>
                      <a:pt x="16" y="114"/>
                      <a:pt x="17" y="112"/>
                    </a:cubicBezTo>
                    <a:lnTo>
                      <a:pt x="33" y="85"/>
                    </a:lnTo>
                    <a:cubicBezTo>
                      <a:pt x="33" y="84"/>
                      <a:pt x="34" y="83"/>
                      <a:pt x="35" y="82"/>
                    </a:cubicBezTo>
                    <a:lnTo>
                      <a:pt x="56" y="57"/>
                    </a:lnTo>
                    <a:cubicBezTo>
                      <a:pt x="57" y="56"/>
                      <a:pt x="58" y="55"/>
                      <a:pt x="59" y="54"/>
                    </a:cubicBezTo>
                    <a:lnTo>
                      <a:pt x="83" y="34"/>
                    </a:lnTo>
                    <a:cubicBezTo>
                      <a:pt x="85" y="33"/>
                      <a:pt x="86" y="32"/>
                      <a:pt x="87" y="31"/>
                    </a:cubicBezTo>
                    <a:lnTo>
                      <a:pt x="116" y="16"/>
                    </a:lnTo>
                    <a:cubicBezTo>
                      <a:pt x="117" y="16"/>
                      <a:pt x="119" y="15"/>
                      <a:pt x="120" y="14"/>
                    </a:cubicBezTo>
                    <a:lnTo>
                      <a:pt x="152" y="5"/>
                    </a:lnTo>
                    <a:cubicBezTo>
                      <a:pt x="153" y="5"/>
                      <a:pt x="154" y="4"/>
                      <a:pt x="156" y="4"/>
                    </a:cubicBezTo>
                    <a:lnTo>
                      <a:pt x="190" y="1"/>
                    </a:lnTo>
                    <a:cubicBezTo>
                      <a:pt x="192" y="0"/>
                      <a:pt x="193" y="0"/>
                      <a:pt x="195" y="1"/>
                    </a:cubicBezTo>
                    <a:lnTo>
                      <a:pt x="229" y="4"/>
                    </a:lnTo>
                    <a:cubicBezTo>
                      <a:pt x="230" y="4"/>
                      <a:pt x="232" y="5"/>
                      <a:pt x="233" y="5"/>
                    </a:cubicBezTo>
                    <a:lnTo>
                      <a:pt x="265" y="14"/>
                    </a:lnTo>
                    <a:cubicBezTo>
                      <a:pt x="266" y="15"/>
                      <a:pt x="268" y="16"/>
                      <a:pt x="269" y="16"/>
                    </a:cubicBezTo>
                    <a:lnTo>
                      <a:pt x="298" y="31"/>
                    </a:lnTo>
                    <a:cubicBezTo>
                      <a:pt x="299" y="32"/>
                      <a:pt x="300" y="33"/>
                      <a:pt x="301" y="34"/>
                    </a:cubicBezTo>
                    <a:lnTo>
                      <a:pt x="326" y="54"/>
                    </a:lnTo>
                    <a:cubicBezTo>
                      <a:pt x="328" y="55"/>
                      <a:pt x="329" y="56"/>
                      <a:pt x="330" y="57"/>
                    </a:cubicBezTo>
                    <a:lnTo>
                      <a:pt x="350" y="82"/>
                    </a:lnTo>
                    <a:cubicBezTo>
                      <a:pt x="351" y="83"/>
                      <a:pt x="352" y="84"/>
                      <a:pt x="353" y="85"/>
                    </a:cubicBezTo>
                    <a:lnTo>
                      <a:pt x="368" y="113"/>
                    </a:lnTo>
                    <a:cubicBezTo>
                      <a:pt x="369" y="114"/>
                      <a:pt x="370" y="116"/>
                      <a:pt x="370" y="117"/>
                    </a:cubicBezTo>
                    <a:lnTo>
                      <a:pt x="380" y="148"/>
                    </a:lnTo>
                    <a:cubicBezTo>
                      <a:pt x="380" y="150"/>
                      <a:pt x="381" y="151"/>
                      <a:pt x="381" y="153"/>
                    </a:cubicBezTo>
                    <a:lnTo>
                      <a:pt x="384" y="186"/>
                    </a:lnTo>
                    <a:close/>
                    <a:moveTo>
                      <a:pt x="333" y="158"/>
                    </a:moveTo>
                    <a:lnTo>
                      <a:pt x="334" y="163"/>
                    </a:lnTo>
                    <a:lnTo>
                      <a:pt x="325" y="132"/>
                    </a:lnTo>
                    <a:lnTo>
                      <a:pt x="327" y="136"/>
                    </a:lnTo>
                    <a:lnTo>
                      <a:pt x="311" y="109"/>
                    </a:lnTo>
                    <a:lnTo>
                      <a:pt x="314" y="112"/>
                    </a:lnTo>
                    <a:lnTo>
                      <a:pt x="293" y="88"/>
                    </a:lnTo>
                    <a:lnTo>
                      <a:pt x="296" y="91"/>
                    </a:lnTo>
                    <a:lnTo>
                      <a:pt x="271" y="71"/>
                    </a:lnTo>
                    <a:lnTo>
                      <a:pt x="275" y="74"/>
                    </a:lnTo>
                    <a:lnTo>
                      <a:pt x="247" y="59"/>
                    </a:lnTo>
                    <a:lnTo>
                      <a:pt x="251" y="60"/>
                    </a:lnTo>
                    <a:lnTo>
                      <a:pt x="220" y="51"/>
                    </a:lnTo>
                    <a:lnTo>
                      <a:pt x="224" y="52"/>
                    </a:lnTo>
                    <a:lnTo>
                      <a:pt x="190" y="48"/>
                    </a:lnTo>
                    <a:lnTo>
                      <a:pt x="195" y="48"/>
                    </a:lnTo>
                    <a:lnTo>
                      <a:pt x="161" y="52"/>
                    </a:lnTo>
                    <a:lnTo>
                      <a:pt x="165" y="51"/>
                    </a:lnTo>
                    <a:lnTo>
                      <a:pt x="134" y="60"/>
                    </a:lnTo>
                    <a:lnTo>
                      <a:pt x="138" y="59"/>
                    </a:lnTo>
                    <a:lnTo>
                      <a:pt x="110" y="74"/>
                    </a:lnTo>
                    <a:lnTo>
                      <a:pt x="114" y="71"/>
                    </a:lnTo>
                    <a:lnTo>
                      <a:pt x="89" y="91"/>
                    </a:lnTo>
                    <a:lnTo>
                      <a:pt x="92" y="88"/>
                    </a:lnTo>
                    <a:lnTo>
                      <a:pt x="72" y="112"/>
                    </a:lnTo>
                    <a:lnTo>
                      <a:pt x="74" y="109"/>
                    </a:lnTo>
                    <a:lnTo>
                      <a:pt x="58" y="137"/>
                    </a:lnTo>
                    <a:lnTo>
                      <a:pt x="60" y="132"/>
                    </a:lnTo>
                    <a:lnTo>
                      <a:pt x="51" y="163"/>
                    </a:lnTo>
                    <a:lnTo>
                      <a:pt x="52" y="158"/>
                    </a:lnTo>
                    <a:lnTo>
                      <a:pt x="48" y="191"/>
                    </a:lnTo>
                    <a:lnTo>
                      <a:pt x="48" y="186"/>
                    </a:lnTo>
                    <a:lnTo>
                      <a:pt x="52" y="219"/>
                    </a:lnTo>
                    <a:lnTo>
                      <a:pt x="51" y="214"/>
                    </a:lnTo>
                    <a:lnTo>
                      <a:pt x="60" y="245"/>
                    </a:lnTo>
                    <a:lnTo>
                      <a:pt x="58" y="241"/>
                    </a:lnTo>
                    <a:lnTo>
                      <a:pt x="74" y="269"/>
                    </a:lnTo>
                    <a:lnTo>
                      <a:pt x="72" y="265"/>
                    </a:lnTo>
                    <a:lnTo>
                      <a:pt x="92" y="289"/>
                    </a:lnTo>
                    <a:lnTo>
                      <a:pt x="89" y="286"/>
                    </a:lnTo>
                    <a:lnTo>
                      <a:pt x="114" y="306"/>
                    </a:lnTo>
                    <a:lnTo>
                      <a:pt x="110" y="303"/>
                    </a:lnTo>
                    <a:lnTo>
                      <a:pt x="138" y="318"/>
                    </a:lnTo>
                    <a:lnTo>
                      <a:pt x="134" y="316"/>
                    </a:lnTo>
                    <a:lnTo>
                      <a:pt x="165" y="326"/>
                    </a:lnTo>
                    <a:lnTo>
                      <a:pt x="161" y="325"/>
                    </a:lnTo>
                    <a:lnTo>
                      <a:pt x="195" y="329"/>
                    </a:lnTo>
                    <a:lnTo>
                      <a:pt x="190" y="329"/>
                    </a:lnTo>
                    <a:lnTo>
                      <a:pt x="224" y="325"/>
                    </a:lnTo>
                    <a:lnTo>
                      <a:pt x="220" y="326"/>
                    </a:lnTo>
                    <a:lnTo>
                      <a:pt x="251" y="316"/>
                    </a:lnTo>
                    <a:lnTo>
                      <a:pt x="247" y="318"/>
                    </a:lnTo>
                    <a:lnTo>
                      <a:pt x="275" y="303"/>
                    </a:lnTo>
                    <a:lnTo>
                      <a:pt x="271" y="306"/>
                    </a:lnTo>
                    <a:lnTo>
                      <a:pt x="296" y="286"/>
                    </a:lnTo>
                    <a:lnTo>
                      <a:pt x="293" y="289"/>
                    </a:lnTo>
                    <a:lnTo>
                      <a:pt x="314" y="265"/>
                    </a:lnTo>
                    <a:lnTo>
                      <a:pt x="311" y="269"/>
                    </a:lnTo>
                    <a:lnTo>
                      <a:pt x="326" y="241"/>
                    </a:lnTo>
                    <a:lnTo>
                      <a:pt x="325" y="245"/>
                    </a:lnTo>
                    <a:lnTo>
                      <a:pt x="334" y="214"/>
                    </a:lnTo>
                    <a:lnTo>
                      <a:pt x="333" y="219"/>
                    </a:lnTo>
                    <a:lnTo>
                      <a:pt x="337" y="186"/>
                    </a:lnTo>
                    <a:lnTo>
                      <a:pt x="337" y="191"/>
                    </a:lnTo>
                    <a:lnTo>
                      <a:pt x="333" y="158"/>
                    </a:lnTo>
                    <a:close/>
                  </a:path>
                </a:pathLst>
              </a:custGeom>
              <a:solidFill>
                <a:srgbClr val="A8423F"/>
              </a:solidFill>
              <a:ln w="158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3" name="Freeform 32"/>
              <p:cNvSpPr>
                <a:spLocks/>
              </p:cNvSpPr>
              <p:nvPr/>
            </p:nvSpPr>
            <p:spPr bwMode="auto">
              <a:xfrm>
                <a:off x="4146550" y="3530600"/>
                <a:ext cx="188913" cy="79375"/>
              </a:xfrm>
              <a:custGeom>
                <a:avLst/>
                <a:gdLst>
                  <a:gd name="T0" fmla="*/ 59 w 961"/>
                  <a:gd name="T1" fmla="*/ 268 h 417"/>
                  <a:gd name="T2" fmla="*/ 859 w 961"/>
                  <a:gd name="T3" fmla="*/ 12 h 417"/>
                  <a:gd name="T4" fmla="*/ 949 w 961"/>
                  <a:gd name="T5" fmla="*/ 59 h 417"/>
                  <a:gd name="T6" fmla="*/ 902 w 961"/>
                  <a:gd name="T7" fmla="*/ 149 h 417"/>
                  <a:gd name="T8" fmla="*/ 102 w 961"/>
                  <a:gd name="T9" fmla="*/ 405 h 417"/>
                  <a:gd name="T10" fmla="*/ 12 w 961"/>
                  <a:gd name="T11" fmla="*/ 358 h 417"/>
                  <a:gd name="T12" fmla="*/ 59 w 961"/>
                  <a:gd name="T13" fmla="*/ 268 h 417"/>
                </a:gdLst>
                <a:ahLst/>
                <a:cxnLst>
                  <a:cxn ang="0">
                    <a:pos x="T0" y="T1"/>
                  </a:cxn>
                  <a:cxn ang="0">
                    <a:pos x="T2" y="T3"/>
                  </a:cxn>
                  <a:cxn ang="0">
                    <a:pos x="T4" y="T5"/>
                  </a:cxn>
                  <a:cxn ang="0">
                    <a:pos x="T6" y="T7"/>
                  </a:cxn>
                  <a:cxn ang="0">
                    <a:pos x="T8" y="T9"/>
                  </a:cxn>
                  <a:cxn ang="0">
                    <a:pos x="T10" y="T11"/>
                  </a:cxn>
                  <a:cxn ang="0">
                    <a:pos x="T12" y="T13"/>
                  </a:cxn>
                </a:cxnLst>
                <a:rect l="0" t="0" r="r" b="b"/>
                <a:pathLst>
                  <a:path w="961" h="417">
                    <a:moveTo>
                      <a:pt x="59" y="268"/>
                    </a:moveTo>
                    <a:lnTo>
                      <a:pt x="859" y="12"/>
                    </a:lnTo>
                    <a:cubicBezTo>
                      <a:pt x="896" y="0"/>
                      <a:pt x="937" y="21"/>
                      <a:pt x="949" y="59"/>
                    </a:cubicBezTo>
                    <a:cubicBezTo>
                      <a:pt x="961" y="96"/>
                      <a:pt x="940" y="137"/>
                      <a:pt x="902" y="149"/>
                    </a:cubicBezTo>
                    <a:lnTo>
                      <a:pt x="102" y="405"/>
                    </a:lnTo>
                    <a:cubicBezTo>
                      <a:pt x="65" y="417"/>
                      <a:pt x="24" y="396"/>
                      <a:pt x="12" y="358"/>
                    </a:cubicBezTo>
                    <a:cubicBezTo>
                      <a:pt x="0" y="321"/>
                      <a:pt x="21" y="280"/>
                      <a:pt x="59" y="268"/>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515" name="Rectangle 138"/>
              <p:cNvSpPr>
                <a:spLocks noChangeArrowheads="1"/>
              </p:cNvSpPr>
              <p:nvPr/>
            </p:nvSpPr>
            <p:spPr bwMode="auto">
              <a:xfrm>
                <a:off x="5216525" y="3376613"/>
                <a:ext cx="970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Calibri" pitchFamily="34" charset="0"/>
                    <a:cs typeface="Arial" pitchFamily="34" charset="0"/>
                  </a:rPr>
                  <a:t>Arab States</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11271" name="Freeform 30"/>
              <p:cNvSpPr>
                <a:spLocks/>
              </p:cNvSpPr>
              <p:nvPr/>
            </p:nvSpPr>
            <p:spPr bwMode="auto">
              <a:xfrm>
                <a:off x="2579688" y="4021138"/>
                <a:ext cx="187325" cy="85725"/>
              </a:xfrm>
              <a:custGeom>
                <a:avLst/>
                <a:gdLst>
                  <a:gd name="T0" fmla="*/ 114 w 1925"/>
                  <a:gd name="T1" fmla="*/ 603 h 901"/>
                  <a:gd name="T2" fmla="*/ 1714 w 1925"/>
                  <a:gd name="T3" fmla="*/ 27 h 901"/>
                  <a:gd name="T4" fmla="*/ 1898 w 1925"/>
                  <a:gd name="T5" fmla="*/ 114 h 901"/>
                  <a:gd name="T6" fmla="*/ 1811 w 1925"/>
                  <a:gd name="T7" fmla="*/ 298 h 901"/>
                  <a:gd name="T8" fmla="*/ 211 w 1925"/>
                  <a:gd name="T9" fmla="*/ 874 h 901"/>
                  <a:gd name="T10" fmla="*/ 27 w 1925"/>
                  <a:gd name="T11" fmla="*/ 787 h 901"/>
                  <a:gd name="T12" fmla="*/ 114 w 1925"/>
                  <a:gd name="T13" fmla="*/ 603 h 901"/>
                </a:gdLst>
                <a:ahLst/>
                <a:cxnLst>
                  <a:cxn ang="0">
                    <a:pos x="T0" y="T1"/>
                  </a:cxn>
                  <a:cxn ang="0">
                    <a:pos x="T2" y="T3"/>
                  </a:cxn>
                  <a:cxn ang="0">
                    <a:pos x="T4" y="T5"/>
                  </a:cxn>
                  <a:cxn ang="0">
                    <a:pos x="T6" y="T7"/>
                  </a:cxn>
                  <a:cxn ang="0">
                    <a:pos x="T8" y="T9"/>
                  </a:cxn>
                  <a:cxn ang="0">
                    <a:pos x="T10" y="T11"/>
                  </a:cxn>
                  <a:cxn ang="0">
                    <a:pos x="T12" y="T13"/>
                  </a:cxn>
                </a:cxnLst>
                <a:rect l="0" t="0" r="r" b="b"/>
                <a:pathLst>
                  <a:path w="1925" h="901">
                    <a:moveTo>
                      <a:pt x="114" y="603"/>
                    </a:moveTo>
                    <a:lnTo>
                      <a:pt x="1714" y="27"/>
                    </a:lnTo>
                    <a:cubicBezTo>
                      <a:pt x="1789" y="0"/>
                      <a:pt x="1871" y="39"/>
                      <a:pt x="1898" y="114"/>
                    </a:cubicBezTo>
                    <a:cubicBezTo>
                      <a:pt x="1925" y="189"/>
                      <a:pt x="1886" y="271"/>
                      <a:pt x="1811" y="298"/>
                    </a:cubicBezTo>
                    <a:lnTo>
                      <a:pt x="211" y="874"/>
                    </a:lnTo>
                    <a:cubicBezTo>
                      <a:pt x="136" y="901"/>
                      <a:pt x="54" y="862"/>
                      <a:pt x="27" y="787"/>
                    </a:cubicBezTo>
                    <a:cubicBezTo>
                      <a:pt x="0" y="712"/>
                      <a:pt x="39" y="630"/>
                      <a:pt x="114" y="603"/>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2" name="Freeform 31"/>
              <p:cNvSpPr>
                <a:spLocks/>
              </p:cNvSpPr>
              <p:nvPr/>
            </p:nvSpPr>
            <p:spPr bwMode="auto">
              <a:xfrm>
                <a:off x="2735263" y="3971925"/>
                <a:ext cx="190500" cy="79375"/>
              </a:xfrm>
              <a:custGeom>
                <a:avLst/>
                <a:gdLst>
                  <a:gd name="T0" fmla="*/ 118 w 1939"/>
                  <a:gd name="T1" fmla="*/ 536 h 835"/>
                  <a:gd name="T2" fmla="*/ 1734 w 1939"/>
                  <a:gd name="T3" fmla="*/ 24 h 835"/>
                  <a:gd name="T4" fmla="*/ 1915 w 1939"/>
                  <a:gd name="T5" fmla="*/ 118 h 835"/>
                  <a:gd name="T6" fmla="*/ 1821 w 1939"/>
                  <a:gd name="T7" fmla="*/ 299 h 835"/>
                  <a:gd name="T8" fmla="*/ 205 w 1939"/>
                  <a:gd name="T9" fmla="*/ 811 h 835"/>
                  <a:gd name="T10" fmla="*/ 24 w 1939"/>
                  <a:gd name="T11" fmla="*/ 717 h 835"/>
                  <a:gd name="T12" fmla="*/ 118 w 1939"/>
                  <a:gd name="T13" fmla="*/ 536 h 835"/>
                </a:gdLst>
                <a:ahLst/>
                <a:cxnLst>
                  <a:cxn ang="0">
                    <a:pos x="T0" y="T1"/>
                  </a:cxn>
                  <a:cxn ang="0">
                    <a:pos x="T2" y="T3"/>
                  </a:cxn>
                  <a:cxn ang="0">
                    <a:pos x="T4" y="T5"/>
                  </a:cxn>
                  <a:cxn ang="0">
                    <a:pos x="T6" y="T7"/>
                  </a:cxn>
                  <a:cxn ang="0">
                    <a:pos x="T8" y="T9"/>
                  </a:cxn>
                  <a:cxn ang="0">
                    <a:pos x="T10" y="T11"/>
                  </a:cxn>
                  <a:cxn ang="0">
                    <a:pos x="T12" y="T13"/>
                  </a:cxn>
                </a:cxnLst>
                <a:rect l="0" t="0" r="r" b="b"/>
                <a:pathLst>
                  <a:path w="1939" h="835">
                    <a:moveTo>
                      <a:pt x="118" y="536"/>
                    </a:moveTo>
                    <a:lnTo>
                      <a:pt x="1734" y="24"/>
                    </a:lnTo>
                    <a:cubicBezTo>
                      <a:pt x="1810" y="0"/>
                      <a:pt x="1891" y="42"/>
                      <a:pt x="1915" y="118"/>
                    </a:cubicBezTo>
                    <a:cubicBezTo>
                      <a:pt x="1939" y="194"/>
                      <a:pt x="1897" y="275"/>
                      <a:pt x="1821" y="299"/>
                    </a:cubicBezTo>
                    <a:lnTo>
                      <a:pt x="205" y="811"/>
                    </a:lnTo>
                    <a:cubicBezTo>
                      <a:pt x="129" y="835"/>
                      <a:pt x="48" y="793"/>
                      <a:pt x="24" y="717"/>
                    </a:cubicBezTo>
                    <a:cubicBezTo>
                      <a:pt x="0" y="641"/>
                      <a:pt x="42" y="560"/>
                      <a:pt x="118" y="536"/>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4" name="Freeform 33"/>
              <p:cNvSpPr>
                <a:spLocks/>
              </p:cNvSpPr>
              <p:nvPr/>
            </p:nvSpPr>
            <p:spPr bwMode="auto">
              <a:xfrm>
                <a:off x="4303713" y="3509963"/>
                <a:ext cx="188913" cy="50800"/>
              </a:xfrm>
              <a:custGeom>
                <a:avLst/>
                <a:gdLst>
                  <a:gd name="T0" fmla="*/ 67 w 961"/>
                  <a:gd name="T1" fmla="*/ 117 h 265"/>
                  <a:gd name="T2" fmla="*/ 875 w 961"/>
                  <a:gd name="T3" fmla="*/ 5 h 265"/>
                  <a:gd name="T4" fmla="*/ 956 w 961"/>
                  <a:gd name="T5" fmla="*/ 67 h 265"/>
                  <a:gd name="T6" fmla="*/ 894 w 961"/>
                  <a:gd name="T7" fmla="*/ 148 h 265"/>
                  <a:gd name="T8" fmla="*/ 86 w 961"/>
                  <a:gd name="T9" fmla="*/ 260 h 265"/>
                  <a:gd name="T10" fmla="*/ 5 w 961"/>
                  <a:gd name="T11" fmla="*/ 198 h 265"/>
                  <a:gd name="T12" fmla="*/ 67 w 961"/>
                  <a:gd name="T13" fmla="*/ 117 h 265"/>
                </a:gdLst>
                <a:ahLst/>
                <a:cxnLst>
                  <a:cxn ang="0">
                    <a:pos x="T0" y="T1"/>
                  </a:cxn>
                  <a:cxn ang="0">
                    <a:pos x="T2" y="T3"/>
                  </a:cxn>
                  <a:cxn ang="0">
                    <a:pos x="T4" y="T5"/>
                  </a:cxn>
                  <a:cxn ang="0">
                    <a:pos x="T6" y="T7"/>
                  </a:cxn>
                  <a:cxn ang="0">
                    <a:pos x="T8" y="T9"/>
                  </a:cxn>
                  <a:cxn ang="0">
                    <a:pos x="T10" y="T11"/>
                  </a:cxn>
                  <a:cxn ang="0">
                    <a:pos x="T12" y="T13"/>
                  </a:cxn>
                </a:cxnLst>
                <a:rect l="0" t="0" r="r" b="b"/>
                <a:pathLst>
                  <a:path w="961" h="265">
                    <a:moveTo>
                      <a:pt x="67" y="117"/>
                    </a:moveTo>
                    <a:lnTo>
                      <a:pt x="875" y="5"/>
                    </a:lnTo>
                    <a:cubicBezTo>
                      <a:pt x="914" y="0"/>
                      <a:pt x="950" y="27"/>
                      <a:pt x="956" y="67"/>
                    </a:cubicBezTo>
                    <a:cubicBezTo>
                      <a:pt x="961" y="106"/>
                      <a:pt x="934" y="142"/>
                      <a:pt x="894" y="148"/>
                    </a:cubicBezTo>
                    <a:lnTo>
                      <a:pt x="86" y="260"/>
                    </a:lnTo>
                    <a:cubicBezTo>
                      <a:pt x="47" y="265"/>
                      <a:pt x="11" y="238"/>
                      <a:pt x="5" y="198"/>
                    </a:cubicBezTo>
                    <a:cubicBezTo>
                      <a:pt x="0" y="159"/>
                      <a:pt x="27" y="123"/>
                      <a:pt x="67" y="117"/>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5" name="Freeform 34"/>
              <p:cNvSpPr>
                <a:spLocks/>
              </p:cNvSpPr>
              <p:nvPr/>
            </p:nvSpPr>
            <p:spPr bwMode="auto">
              <a:xfrm>
                <a:off x="4462463" y="3498850"/>
                <a:ext cx="112713" cy="39688"/>
              </a:xfrm>
              <a:custGeom>
                <a:avLst/>
                <a:gdLst>
                  <a:gd name="T0" fmla="*/ 66 w 581"/>
                  <a:gd name="T1" fmla="*/ 65 h 213"/>
                  <a:gd name="T2" fmla="*/ 494 w 581"/>
                  <a:gd name="T3" fmla="*/ 5 h 213"/>
                  <a:gd name="T4" fmla="*/ 576 w 581"/>
                  <a:gd name="T5" fmla="*/ 67 h 213"/>
                  <a:gd name="T6" fmla="*/ 514 w 581"/>
                  <a:gd name="T7" fmla="*/ 148 h 213"/>
                  <a:gd name="T8" fmla="*/ 86 w 581"/>
                  <a:gd name="T9" fmla="*/ 208 h 213"/>
                  <a:gd name="T10" fmla="*/ 5 w 581"/>
                  <a:gd name="T11" fmla="*/ 146 h 213"/>
                  <a:gd name="T12" fmla="*/ 66 w 581"/>
                  <a:gd name="T13" fmla="*/ 65 h 213"/>
                </a:gdLst>
                <a:ahLst/>
                <a:cxnLst>
                  <a:cxn ang="0">
                    <a:pos x="T0" y="T1"/>
                  </a:cxn>
                  <a:cxn ang="0">
                    <a:pos x="T2" y="T3"/>
                  </a:cxn>
                  <a:cxn ang="0">
                    <a:pos x="T4" y="T5"/>
                  </a:cxn>
                  <a:cxn ang="0">
                    <a:pos x="T6" y="T7"/>
                  </a:cxn>
                  <a:cxn ang="0">
                    <a:pos x="T8" y="T9"/>
                  </a:cxn>
                  <a:cxn ang="0">
                    <a:pos x="T10" y="T11"/>
                  </a:cxn>
                  <a:cxn ang="0">
                    <a:pos x="T12" y="T13"/>
                  </a:cxn>
                </a:cxnLst>
                <a:rect l="0" t="0" r="r" b="b"/>
                <a:pathLst>
                  <a:path w="581" h="213">
                    <a:moveTo>
                      <a:pt x="66" y="65"/>
                    </a:moveTo>
                    <a:lnTo>
                      <a:pt x="494" y="5"/>
                    </a:lnTo>
                    <a:cubicBezTo>
                      <a:pt x="534" y="0"/>
                      <a:pt x="570" y="27"/>
                      <a:pt x="576" y="67"/>
                    </a:cubicBezTo>
                    <a:cubicBezTo>
                      <a:pt x="581" y="106"/>
                      <a:pt x="554" y="142"/>
                      <a:pt x="514" y="148"/>
                    </a:cubicBezTo>
                    <a:lnTo>
                      <a:pt x="86" y="208"/>
                    </a:lnTo>
                    <a:cubicBezTo>
                      <a:pt x="47" y="213"/>
                      <a:pt x="11" y="186"/>
                      <a:pt x="5" y="146"/>
                    </a:cubicBezTo>
                    <a:cubicBezTo>
                      <a:pt x="0" y="107"/>
                      <a:pt x="27" y="71"/>
                      <a:pt x="66" y="65"/>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6" name="Freeform 35"/>
              <p:cNvSpPr>
                <a:spLocks/>
              </p:cNvSpPr>
              <p:nvPr/>
            </p:nvSpPr>
            <p:spPr bwMode="auto">
              <a:xfrm>
                <a:off x="4618038" y="3476625"/>
                <a:ext cx="114300" cy="41275"/>
              </a:xfrm>
              <a:custGeom>
                <a:avLst/>
                <a:gdLst>
                  <a:gd name="T0" fmla="*/ 66 w 581"/>
                  <a:gd name="T1" fmla="*/ 65 h 213"/>
                  <a:gd name="T2" fmla="*/ 494 w 581"/>
                  <a:gd name="T3" fmla="*/ 5 h 213"/>
                  <a:gd name="T4" fmla="*/ 576 w 581"/>
                  <a:gd name="T5" fmla="*/ 67 h 213"/>
                  <a:gd name="T6" fmla="*/ 514 w 581"/>
                  <a:gd name="T7" fmla="*/ 148 h 213"/>
                  <a:gd name="T8" fmla="*/ 86 w 581"/>
                  <a:gd name="T9" fmla="*/ 208 h 213"/>
                  <a:gd name="T10" fmla="*/ 5 w 581"/>
                  <a:gd name="T11" fmla="*/ 146 h 213"/>
                  <a:gd name="T12" fmla="*/ 66 w 581"/>
                  <a:gd name="T13" fmla="*/ 65 h 213"/>
                </a:gdLst>
                <a:ahLst/>
                <a:cxnLst>
                  <a:cxn ang="0">
                    <a:pos x="T0" y="T1"/>
                  </a:cxn>
                  <a:cxn ang="0">
                    <a:pos x="T2" y="T3"/>
                  </a:cxn>
                  <a:cxn ang="0">
                    <a:pos x="T4" y="T5"/>
                  </a:cxn>
                  <a:cxn ang="0">
                    <a:pos x="T6" y="T7"/>
                  </a:cxn>
                  <a:cxn ang="0">
                    <a:pos x="T8" y="T9"/>
                  </a:cxn>
                  <a:cxn ang="0">
                    <a:pos x="T10" y="T11"/>
                  </a:cxn>
                  <a:cxn ang="0">
                    <a:pos x="T12" y="T13"/>
                  </a:cxn>
                </a:cxnLst>
                <a:rect l="0" t="0" r="r" b="b"/>
                <a:pathLst>
                  <a:path w="581" h="213">
                    <a:moveTo>
                      <a:pt x="66" y="65"/>
                    </a:moveTo>
                    <a:lnTo>
                      <a:pt x="494" y="5"/>
                    </a:lnTo>
                    <a:cubicBezTo>
                      <a:pt x="534" y="0"/>
                      <a:pt x="570" y="27"/>
                      <a:pt x="576" y="67"/>
                    </a:cubicBezTo>
                    <a:cubicBezTo>
                      <a:pt x="581" y="106"/>
                      <a:pt x="554" y="142"/>
                      <a:pt x="514" y="148"/>
                    </a:cubicBezTo>
                    <a:lnTo>
                      <a:pt x="86" y="208"/>
                    </a:lnTo>
                    <a:cubicBezTo>
                      <a:pt x="47" y="213"/>
                      <a:pt x="11" y="186"/>
                      <a:pt x="5" y="146"/>
                    </a:cubicBezTo>
                    <a:cubicBezTo>
                      <a:pt x="0" y="107"/>
                      <a:pt x="27" y="71"/>
                      <a:pt x="66" y="65"/>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7" name="Freeform 36"/>
              <p:cNvSpPr>
                <a:spLocks/>
              </p:cNvSpPr>
              <p:nvPr/>
            </p:nvSpPr>
            <p:spPr bwMode="auto">
              <a:xfrm>
                <a:off x="4775200" y="3455988"/>
                <a:ext cx="112713" cy="39688"/>
              </a:xfrm>
              <a:custGeom>
                <a:avLst/>
                <a:gdLst>
                  <a:gd name="T0" fmla="*/ 67 w 581"/>
                  <a:gd name="T1" fmla="*/ 65 h 213"/>
                  <a:gd name="T2" fmla="*/ 494 w 581"/>
                  <a:gd name="T3" fmla="*/ 6 h 213"/>
                  <a:gd name="T4" fmla="*/ 576 w 581"/>
                  <a:gd name="T5" fmla="*/ 67 h 213"/>
                  <a:gd name="T6" fmla="*/ 514 w 581"/>
                  <a:gd name="T7" fmla="*/ 148 h 213"/>
                  <a:gd name="T8" fmla="*/ 86 w 581"/>
                  <a:gd name="T9" fmla="*/ 208 h 213"/>
                  <a:gd name="T10" fmla="*/ 5 w 581"/>
                  <a:gd name="T11" fmla="*/ 146 h 213"/>
                  <a:gd name="T12" fmla="*/ 67 w 581"/>
                  <a:gd name="T13" fmla="*/ 65 h 213"/>
                </a:gdLst>
                <a:ahLst/>
                <a:cxnLst>
                  <a:cxn ang="0">
                    <a:pos x="T0" y="T1"/>
                  </a:cxn>
                  <a:cxn ang="0">
                    <a:pos x="T2" y="T3"/>
                  </a:cxn>
                  <a:cxn ang="0">
                    <a:pos x="T4" y="T5"/>
                  </a:cxn>
                  <a:cxn ang="0">
                    <a:pos x="T6" y="T7"/>
                  </a:cxn>
                  <a:cxn ang="0">
                    <a:pos x="T8" y="T9"/>
                  </a:cxn>
                  <a:cxn ang="0">
                    <a:pos x="T10" y="T11"/>
                  </a:cxn>
                  <a:cxn ang="0">
                    <a:pos x="T12" y="T13"/>
                  </a:cxn>
                </a:cxnLst>
                <a:rect l="0" t="0" r="r" b="b"/>
                <a:pathLst>
                  <a:path w="581" h="213">
                    <a:moveTo>
                      <a:pt x="67" y="65"/>
                    </a:moveTo>
                    <a:lnTo>
                      <a:pt x="494" y="6"/>
                    </a:lnTo>
                    <a:cubicBezTo>
                      <a:pt x="534" y="0"/>
                      <a:pt x="570" y="28"/>
                      <a:pt x="576" y="67"/>
                    </a:cubicBezTo>
                    <a:cubicBezTo>
                      <a:pt x="581" y="107"/>
                      <a:pt x="554" y="143"/>
                      <a:pt x="514" y="148"/>
                    </a:cubicBezTo>
                    <a:lnTo>
                      <a:pt x="86" y="208"/>
                    </a:lnTo>
                    <a:cubicBezTo>
                      <a:pt x="47" y="213"/>
                      <a:pt x="11" y="186"/>
                      <a:pt x="5" y="146"/>
                    </a:cubicBezTo>
                    <a:cubicBezTo>
                      <a:pt x="0" y="107"/>
                      <a:pt x="27" y="71"/>
                      <a:pt x="67" y="65"/>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8" name="Freeform 37"/>
              <p:cNvSpPr>
                <a:spLocks/>
              </p:cNvSpPr>
              <p:nvPr/>
            </p:nvSpPr>
            <p:spPr bwMode="auto">
              <a:xfrm>
                <a:off x="4932363" y="3433763"/>
                <a:ext cx="112713" cy="41275"/>
              </a:xfrm>
              <a:custGeom>
                <a:avLst/>
                <a:gdLst>
                  <a:gd name="T0" fmla="*/ 66 w 581"/>
                  <a:gd name="T1" fmla="*/ 65 h 213"/>
                  <a:gd name="T2" fmla="*/ 494 w 581"/>
                  <a:gd name="T3" fmla="*/ 5 h 213"/>
                  <a:gd name="T4" fmla="*/ 576 w 581"/>
                  <a:gd name="T5" fmla="*/ 67 h 213"/>
                  <a:gd name="T6" fmla="*/ 514 w 581"/>
                  <a:gd name="T7" fmla="*/ 148 h 213"/>
                  <a:gd name="T8" fmla="*/ 86 w 581"/>
                  <a:gd name="T9" fmla="*/ 208 h 213"/>
                  <a:gd name="T10" fmla="*/ 5 w 581"/>
                  <a:gd name="T11" fmla="*/ 146 h 213"/>
                  <a:gd name="T12" fmla="*/ 66 w 581"/>
                  <a:gd name="T13" fmla="*/ 65 h 213"/>
                </a:gdLst>
                <a:ahLst/>
                <a:cxnLst>
                  <a:cxn ang="0">
                    <a:pos x="T0" y="T1"/>
                  </a:cxn>
                  <a:cxn ang="0">
                    <a:pos x="T2" y="T3"/>
                  </a:cxn>
                  <a:cxn ang="0">
                    <a:pos x="T4" y="T5"/>
                  </a:cxn>
                  <a:cxn ang="0">
                    <a:pos x="T6" y="T7"/>
                  </a:cxn>
                  <a:cxn ang="0">
                    <a:pos x="T8" y="T9"/>
                  </a:cxn>
                  <a:cxn ang="0">
                    <a:pos x="T10" y="T11"/>
                  </a:cxn>
                  <a:cxn ang="0">
                    <a:pos x="T12" y="T13"/>
                  </a:cxn>
                </a:cxnLst>
                <a:rect l="0" t="0" r="r" b="b"/>
                <a:pathLst>
                  <a:path w="581" h="213">
                    <a:moveTo>
                      <a:pt x="66" y="65"/>
                    </a:moveTo>
                    <a:lnTo>
                      <a:pt x="494" y="5"/>
                    </a:lnTo>
                    <a:cubicBezTo>
                      <a:pt x="534" y="0"/>
                      <a:pt x="570" y="27"/>
                      <a:pt x="576" y="67"/>
                    </a:cubicBezTo>
                    <a:cubicBezTo>
                      <a:pt x="581" y="106"/>
                      <a:pt x="554" y="142"/>
                      <a:pt x="514" y="148"/>
                    </a:cubicBezTo>
                    <a:lnTo>
                      <a:pt x="86" y="208"/>
                    </a:lnTo>
                    <a:cubicBezTo>
                      <a:pt x="47" y="213"/>
                      <a:pt x="11" y="186"/>
                      <a:pt x="5" y="146"/>
                    </a:cubicBezTo>
                    <a:cubicBezTo>
                      <a:pt x="0" y="107"/>
                      <a:pt x="27" y="71"/>
                      <a:pt x="66" y="65"/>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9" name="Freeform 38"/>
              <p:cNvSpPr>
                <a:spLocks noEditPoints="1"/>
              </p:cNvSpPr>
              <p:nvPr/>
            </p:nvSpPr>
            <p:spPr bwMode="auto">
              <a:xfrm>
                <a:off x="1325563" y="3586163"/>
                <a:ext cx="2832100" cy="954088"/>
              </a:xfrm>
              <a:custGeom>
                <a:avLst/>
                <a:gdLst>
                  <a:gd name="T0" fmla="*/ 14 w 14495"/>
                  <a:gd name="T1" fmla="*/ 4959 h 5016"/>
                  <a:gd name="T2" fmla="*/ 377 w 14495"/>
                  <a:gd name="T3" fmla="*/ 4905 h 5016"/>
                  <a:gd name="T4" fmla="*/ 648 w 14495"/>
                  <a:gd name="T5" fmla="*/ 4807 h 5016"/>
                  <a:gd name="T6" fmla="*/ 963 w 14495"/>
                  <a:gd name="T7" fmla="*/ 4618 h 5016"/>
                  <a:gd name="T8" fmla="*/ 1143 w 14495"/>
                  <a:gd name="T9" fmla="*/ 4479 h 5016"/>
                  <a:gd name="T10" fmla="*/ 1415 w 14495"/>
                  <a:gd name="T11" fmla="*/ 4384 h 5016"/>
                  <a:gd name="T12" fmla="*/ 1415 w 14495"/>
                  <a:gd name="T13" fmla="*/ 4384 h 5016"/>
                  <a:gd name="T14" fmla="*/ 1643 w 14495"/>
                  <a:gd name="T15" fmla="*/ 4381 h 5016"/>
                  <a:gd name="T16" fmla="*/ 2007 w 14495"/>
                  <a:gd name="T17" fmla="*/ 4327 h 5016"/>
                  <a:gd name="T18" fmla="*/ 2278 w 14495"/>
                  <a:gd name="T19" fmla="*/ 4230 h 5016"/>
                  <a:gd name="T20" fmla="*/ 2593 w 14495"/>
                  <a:gd name="T21" fmla="*/ 4041 h 5016"/>
                  <a:gd name="T22" fmla="*/ 2772 w 14495"/>
                  <a:gd name="T23" fmla="*/ 3900 h 5016"/>
                  <a:gd name="T24" fmla="*/ 3043 w 14495"/>
                  <a:gd name="T25" fmla="*/ 3803 h 5016"/>
                  <a:gd name="T26" fmla="*/ 3043 w 14495"/>
                  <a:gd name="T27" fmla="*/ 3803 h 5016"/>
                  <a:gd name="T28" fmla="*/ 3270 w 14495"/>
                  <a:gd name="T29" fmla="*/ 3797 h 5016"/>
                  <a:gd name="T30" fmla="*/ 3634 w 14495"/>
                  <a:gd name="T31" fmla="*/ 3746 h 5016"/>
                  <a:gd name="T32" fmla="*/ 3906 w 14495"/>
                  <a:gd name="T33" fmla="*/ 3651 h 5016"/>
                  <a:gd name="T34" fmla="*/ 4222 w 14495"/>
                  <a:gd name="T35" fmla="*/ 3463 h 5016"/>
                  <a:gd name="T36" fmla="*/ 4401 w 14495"/>
                  <a:gd name="T37" fmla="*/ 3322 h 5016"/>
                  <a:gd name="T38" fmla="*/ 4672 w 14495"/>
                  <a:gd name="T39" fmla="*/ 3224 h 5016"/>
                  <a:gd name="T40" fmla="*/ 4672 w 14495"/>
                  <a:gd name="T41" fmla="*/ 3224 h 5016"/>
                  <a:gd name="T42" fmla="*/ 4900 w 14495"/>
                  <a:gd name="T43" fmla="*/ 3219 h 5016"/>
                  <a:gd name="T44" fmla="*/ 5263 w 14495"/>
                  <a:gd name="T45" fmla="*/ 3166 h 5016"/>
                  <a:gd name="T46" fmla="*/ 5535 w 14495"/>
                  <a:gd name="T47" fmla="*/ 3069 h 5016"/>
                  <a:gd name="T48" fmla="*/ 5850 w 14495"/>
                  <a:gd name="T49" fmla="*/ 2881 h 5016"/>
                  <a:gd name="T50" fmla="*/ 6030 w 14495"/>
                  <a:gd name="T51" fmla="*/ 2742 h 5016"/>
                  <a:gd name="T52" fmla="*/ 6302 w 14495"/>
                  <a:gd name="T53" fmla="*/ 2647 h 5016"/>
                  <a:gd name="T54" fmla="*/ 6302 w 14495"/>
                  <a:gd name="T55" fmla="*/ 2647 h 5016"/>
                  <a:gd name="T56" fmla="*/ 8037 w 14495"/>
                  <a:gd name="T57" fmla="*/ 2133 h 5016"/>
                  <a:gd name="T58" fmla="*/ 8402 w 14495"/>
                  <a:gd name="T59" fmla="*/ 2091 h 5016"/>
                  <a:gd name="T60" fmla="*/ 8677 w 14495"/>
                  <a:gd name="T61" fmla="*/ 2003 h 5016"/>
                  <a:gd name="T62" fmla="*/ 8997 w 14495"/>
                  <a:gd name="T63" fmla="*/ 1824 h 5016"/>
                  <a:gd name="T64" fmla="*/ 9180 w 14495"/>
                  <a:gd name="T65" fmla="*/ 1688 h 5016"/>
                  <a:gd name="T66" fmla="*/ 9453 w 14495"/>
                  <a:gd name="T67" fmla="*/ 1598 h 5016"/>
                  <a:gd name="T68" fmla="*/ 9453 w 14495"/>
                  <a:gd name="T69" fmla="*/ 1598 h 5016"/>
                  <a:gd name="T70" fmla="*/ 9681 w 14495"/>
                  <a:gd name="T71" fmla="*/ 1598 h 5016"/>
                  <a:gd name="T72" fmla="*/ 10046 w 14495"/>
                  <a:gd name="T73" fmla="*/ 1558 h 5016"/>
                  <a:gd name="T74" fmla="*/ 10321 w 14495"/>
                  <a:gd name="T75" fmla="*/ 1471 h 5016"/>
                  <a:gd name="T76" fmla="*/ 10642 w 14495"/>
                  <a:gd name="T77" fmla="*/ 1293 h 5016"/>
                  <a:gd name="T78" fmla="*/ 10826 w 14495"/>
                  <a:gd name="T79" fmla="*/ 1159 h 5016"/>
                  <a:gd name="T80" fmla="*/ 11101 w 14495"/>
                  <a:gd name="T81" fmla="*/ 1071 h 5016"/>
                  <a:gd name="T82" fmla="*/ 11101 w 14495"/>
                  <a:gd name="T83" fmla="*/ 1071 h 5016"/>
                  <a:gd name="T84" fmla="*/ 11329 w 14495"/>
                  <a:gd name="T85" fmla="*/ 1074 h 5016"/>
                  <a:gd name="T86" fmla="*/ 11694 w 14495"/>
                  <a:gd name="T87" fmla="*/ 1032 h 5016"/>
                  <a:gd name="T88" fmla="*/ 11968 w 14495"/>
                  <a:gd name="T89" fmla="*/ 945 h 5016"/>
                  <a:gd name="T90" fmla="*/ 12289 w 14495"/>
                  <a:gd name="T91" fmla="*/ 765 h 5016"/>
                  <a:gd name="T92" fmla="*/ 12471 w 14495"/>
                  <a:gd name="T93" fmla="*/ 629 h 5016"/>
                  <a:gd name="T94" fmla="*/ 12745 w 14495"/>
                  <a:gd name="T95" fmla="*/ 538 h 5016"/>
                  <a:gd name="T96" fmla="*/ 12745 w 14495"/>
                  <a:gd name="T97" fmla="*/ 538 h 5016"/>
                  <a:gd name="T98" fmla="*/ 12973 w 14495"/>
                  <a:gd name="T99" fmla="*/ 540 h 5016"/>
                  <a:gd name="T100" fmla="*/ 13338 w 14495"/>
                  <a:gd name="T101" fmla="*/ 499 h 5016"/>
                  <a:gd name="T102" fmla="*/ 13613 w 14495"/>
                  <a:gd name="T103" fmla="*/ 412 h 5016"/>
                  <a:gd name="T104" fmla="*/ 13934 w 14495"/>
                  <a:gd name="T105" fmla="*/ 234 h 5016"/>
                  <a:gd name="T106" fmla="*/ 14118 w 14495"/>
                  <a:gd name="T107" fmla="*/ 100 h 5016"/>
                  <a:gd name="T108" fmla="*/ 14392 w 14495"/>
                  <a:gd name="T109" fmla="*/ 12 h 5016"/>
                  <a:gd name="T110" fmla="*/ 14392 w 14495"/>
                  <a:gd name="T111" fmla="*/ 12 h 5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95" h="5016">
                    <a:moveTo>
                      <a:pt x="57" y="4867"/>
                    </a:moveTo>
                    <a:lnTo>
                      <a:pt x="57" y="4867"/>
                    </a:lnTo>
                    <a:cubicBezTo>
                      <a:pt x="95" y="4853"/>
                      <a:pt x="136" y="4873"/>
                      <a:pt x="149" y="4910"/>
                    </a:cubicBezTo>
                    <a:cubicBezTo>
                      <a:pt x="163" y="4947"/>
                      <a:pt x="143" y="4989"/>
                      <a:pt x="106" y="5002"/>
                    </a:cubicBezTo>
                    <a:lnTo>
                      <a:pt x="106" y="5002"/>
                    </a:lnTo>
                    <a:cubicBezTo>
                      <a:pt x="69" y="5016"/>
                      <a:pt x="27" y="4996"/>
                      <a:pt x="14" y="4959"/>
                    </a:cubicBezTo>
                    <a:cubicBezTo>
                      <a:pt x="0" y="4922"/>
                      <a:pt x="20" y="4880"/>
                      <a:pt x="57" y="4867"/>
                    </a:cubicBezTo>
                    <a:close/>
                    <a:moveTo>
                      <a:pt x="328" y="4769"/>
                    </a:moveTo>
                    <a:lnTo>
                      <a:pt x="328" y="4769"/>
                    </a:lnTo>
                    <a:cubicBezTo>
                      <a:pt x="366" y="4756"/>
                      <a:pt x="407" y="4775"/>
                      <a:pt x="420" y="4812"/>
                    </a:cubicBezTo>
                    <a:cubicBezTo>
                      <a:pt x="434" y="4850"/>
                      <a:pt x="415" y="4891"/>
                      <a:pt x="377" y="4905"/>
                    </a:cubicBezTo>
                    <a:lnTo>
                      <a:pt x="377" y="4905"/>
                    </a:lnTo>
                    <a:cubicBezTo>
                      <a:pt x="340" y="4918"/>
                      <a:pt x="298" y="4899"/>
                      <a:pt x="285" y="4861"/>
                    </a:cubicBezTo>
                    <a:cubicBezTo>
                      <a:pt x="271" y="4824"/>
                      <a:pt x="291" y="4783"/>
                      <a:pt x="328" y="4769"/>
                    </a:cubicBezTo>
                    <a:close/>
                    <a:moveTo>
                      <a:pt x="599" y="4672"/>
                    </a:moveTo>
                    <a:lnTo>
                      <a:pt x="599" y="4671"/>
                    </a:lnTo>
                    <a:cubicBezTo>
                      <a:pt x="637" y="4658"/>
                      <a:pt x="678" y="4677"/>
                      <a:pt x="692" y="4715"/>
                    </a:cubicBezTo>
                    <a:cubicBezTo>
                      <a:pt x="705" y="4752"/>
                      <a:pt x="686" y="4793"/>
                      <a:pt x="648" y="4807"/>
                    </a:cubicBezTo>
                    <a:lnTo>
                      <a:pt x="648" y="4807"/>
                    </a:lnTo>
                    <a:cubicBezTo>
                      <a:pt x="611" y="4820"/>
                      <a:pt x="569" y="4801"/>
                      <a:pt x="556" y="4764"/>
                    </a:cubicBezTo>
                    <a:cubicBezTo>
                      <a:pt x="542" y="4726"/>
                      <a:pt x="562" y="4685"/>
                      <a:pt x="599" y="4672"/>
                    </a:cubicBezTo>
                    <a:close/>
                    <a:moveTo>
                      <a:pt x="871" y="4574"/>
                    </a:moveTo>
                    <a:lnTo>
                      <a:pt x="871" y="4574"/>
                    </a:lnTo>
                    <a:cubicBezTo>
                      <a:pt x="909" y="4561"/>
                      <a:pt x="950" y="4580"/>
                      <a:pt x="963" y="4618"/>
                    </a:cubicBezTo>
                    <a:cubicBezTo>
                      <a:pt x="976" y="4655"/>
                      <a:pt x="956" y="4696"/>
                      <a:pt x="919" y="4710"/>
                    </a:cubicBezTo>
                    <a:lnTo>
                      <a:pt x="919" y="4710"/>
                    </a:lnTo>
                    <a:cubicBezTo>
                      <a:pt x="881" y="4723"/>
                      <a:pt x="840" y="4703"/>
                      <a:pt x="827" y="4666"/>
                    </a:cubicBezTo>
                    <a:cubicBezTo>
                      <a:pt x="814" y="4628"/>
                      <a:pt x="833" y="4587"/>
                      <a:pt x="871" y="4574"/>
                    </a:cubicBezTo>
                    <a:close/>
                    <a:moveTo>
                      <a:pt x="1143" y="4479"/>
                    </a:moveTo>
                    <a:lnTo>
                      <a:pt x="1143" y="4479"/>
                    </a:lnTo>
                    <a:cubicBezTo>
                      <a:pt x="1181" y="4465"/>
                      <a:pt x="1222" y="4485"/>
                      <a:pt x="1235" y="4523"/>
                    </a:cubicBezTo>
                    <a:cubicBezTo>
                      <a:pt x="1248" y="4560"/>
                      <a:pt x="1228" y="4601"/>
                      <a:pt x="1191" y="4614"/>
                    </a:cubicBezTo>
                    <a:lnTo>
                      <a:pt x="1191" y="4615"/>
                    </a:lnTo>
                    <a:cubicBezTo>
                      <a:pt x="1153" y="4628"/>
                      <a:pt x="1112" y="4608"/>
                      <a:pt x="1099" y="4571"/>
                    </a:cubicBezTo>
                    <a:cubicBezTo>
                      <a:pt x="1086" y="4533"/>
                      <a:pt x="1105" y="4492"/>
                      <a:pt x="1143" y="4479"/>
                    </a:cubicBezTo>
                    <a:close/>
                    <a:moveTo>
                      <a:pt x="1415" y="4384"/>
                    </a:moveTo>
                    <a:lnTo>
                      <a:pt x="1415" y="4383"/>
                    </a:lnTo>
                    <a:cubicBezTo>
                      <a:pt x="1452" y="4370"/>
                      <a:pt x="1494" y="4390"/>
                      <a:pt x="1507" y="4427"/>
                    </a:cubicBezTo>
                    <a:cubicBezTo>
                      <a:pt x="1520" y="4465"/>
                      <a:pt x="1500" y="4506"/>
                      <a:pt x="1463" y="4519"/>
                    </a:cubicBezTo>
                    <a:lnTo>
                      <a:pt x="1463" y="4519"/>
                    </a:lnTo>
                    <a:cubicBezTo>
                      <a:pt x="1425" y="4533"/>
                      <a:pt x="1384" y="4513"/>
                      <a:pt x="1371" y="4475"/>
                    </a:cubicBezTo>
                    <a:cubicBezTo>
                      <a:pt x="1358" y="4438"/>
                      <a:pt x="1377" y="4397"/>
                      <a:pt x="1415" y="4384"/>
                    </a:cubicBezTo>
                    <a:close/>
                    <a:moveTo>
                      <a:pt x="1686" y="4288"/>
                    </a:moveTo>
                    <a:lnTo>
                      <a:pt x="1686" y="4288"/>
                    </a:lnTo>
                    <a:cubicBezTo>
                      <a:pt x="1724" y="4275"/>
                      <a:pt x="1765" y="4294"/>
                      <a:pt x="1779" y="4332"/>
                    </a:cubicBezTo>
                    <a:cubicBezTo>
                      <a:pt x="1792" y="4369"/>
                      <a:pt x="1773" y="4410"/>
                      <a:pt x="1735" y="4424"/>
                    </a:cubicBezTo>
                    <a:lnTo>
                      <a:pt x="1735" y="4424"/>
                    </a:lnTo>
                    <a:cubicBezTo>
                      <a:pt x="1698" y="4437"/>
                      <a:pt x="1656" y="4418"/>
                      <a:pt x="1643" y="4381"/>
                    </a:cubicBezTo>
                    <a:cubicBezTo>
                      <a:pt x="1629" y="4343"/>
                      <a:pt x="1649" y="4302"/>
                      <a:pt x="1686" y="4288"/>
                    </a:cubicBezTo>
                    <a:close/>
                    <a:moveTo>
                      <a:pt x="1958" y="4192"/>
                    </a:moveTo>
                    <a:lnTo>
                      <a:pt x="1958" y="4192"/>
                    </a:lnTo>
                    <a:cubicBezTo>
                      <a:pt x="1995" y="4178"/>
                      <a:pt x="2036" y="4197"/>
                      <a:pt x="2050" y="4235"/>
                    </a:cubicBezTo>
                    <a:cubicBezTo>
                      <a:pt x="2063" y="4272"/>
                      <a:pt x="2044" y="4313"/>
                      <a:pt x="2007" y="4327"/>
                    </a:cubicBezTo>
                    <a:lnTo>
                      <a:pt x="2007" y="4327"/>
                    </a:lnTo>
                    <a:cubicBezTo>
                      <a:pt x="1969" y="4341"/>
                      <a:pt x="1928" y="4321"/>
                      <a:pt x="1914" y="4284"/>
                    </a:cubicBezTo>
                    <a:cubicBezTo>
                      <a:pt x="1901" y="4246"/>
                      <a:pt x="1920" y="4205"/>
                      <a:pt x="1958" y="4192"/>
                    </a:cubicBezTo>
                    <a:close/>
                    <a:moveTo>
                      <a:pt x="2229" y="4095"/>
                    </a:moveTo>
                    <a:lnTo>
                      <a:pt x="2229" y="4095"/>
                    </a:lnTo>
                    <a:cubicBezTo>
                      <a:pt x="2267" y="4081"/>
                      <a:pt x="2308" y="4101"/>
                      <a:pt x="2321" y="4138"/>
                    </a:cubicBezTo>
                    <a:cubicBezTo>
                      <a:pt x="2335" y="4175"/>
                      <a:pt x="2316" y="4217"/>
                      <a:pt x="2278" y="4230"/>
                    </a:cubicBezTo>
                    <a:lnTo>
                      <a:pt x="2278" y="4230"/>
                    </a:lnTo>
                    <a:cubicBezTo>
                      <a:pt x="2241" y="4244"/>
                      <a:pt x="2199" y="4224"/>
                      <a:pt x="2186" y="4187"/>
                    </a:cubicBezTo>
                    <a:cubicBezTo>
                      <a:pt x="2172" y="4150"/>
                      <a:pt x="2192" y="4108"/>
                      <a:pt x="2229" y="4095"/>
                    </a:cubicBezTo>
                    <a:close/>
                    <a:moveTo>
                      <a:pt x="2500" y="3998"/>
                    </a:moveTo>
                    <a:lnTo>
                      <a:pt x="2501" y="3998"/>
                    </a:lnTo>
                    <a:cubicBezTo>
                      <a:pt x="2538" y="3984"/>
                      <a:pt x="2579" y="4004"/>
                      <a:pt x="2593" y="4041"/>
                    </a:cubicBezTo>
                    <a:cubicBezTo>
                      <a:pt x="2606" y="4079"/>
                      <a:pt x="2587" y="4120"/>
                      <a:pt x="2549" y="4133"/>
                    </a:cubicBezTo>
                    <a:lnTo>
                      <a:pt x="2549" y="4133"/>
                    </a:lnTo>
                    <a:cubicBezTo>
                      <a:pt x="2512" y="4147"/>
                      <a:pt x="2471" y="4128"/>
                      <a:pt x="2457" y="4090"/>
                    </a:cubicBezTo>
                    <a:cubicBezTo>
                      <a:pt x="2444" y="4053"/>
                      <a:pt x="2463" y="4011"/>
                      <a:pt x="2500" y="3998"/>
                    </a:cubicBezTo>
                    <a:close/>
                    <a:moveTo>
                      <a:pt x="2772" y="3900"/>
                    </a:moveTo>
                    <a:lnTo>
                      <a:pt x="2772" y="3900"/>
                    </a:lnTo>
                    <a:cubicBezTo>
                      <a:pt x="2809" y="3887"/>
                      <a:pt x="2850" y="3906"/>
                      <a:pt x="2864" y="3944"/>
                    </a:cubicBezTo>
                    <a:cubicBezTo>
                      <a:pt x="2877" y="3981"/>
                      <a:pt x="2858" y="4022"/>
                      <a:pt x="2821" y="4036"/>
                    </a:cubicBezTo>
                    <a:lnTo>
                      <a:pt x="2820" y="4036"/>
                    </a:lnTo>
                    <a:cubicBezTo>
                      <a:pt x="2783" y="4049"/>
                      <a:pt x="2742" y="4030"/>
                      <a:pt x="2728" y="3993"/>
                    </a:cubicBezTo>
                    <a:cubicBezTo>
                      <a:pt x="2715" y="3955"/>
                      <a:pt x="2734" y="3914"/>
                      <a:pt x="2772" y="3900"/>
                    </a:cubicBezTo>
                    <a:close/>
                    <a:moveTo>
                      <a:pt x="3043" y="3803"/>
                    </a:moveTo>
                    <a:lnTo>
                      <a:pt x="3043" y="3803"/>
                    </a:lnTo>
                    <a:cubicBezTo>
                      <a:pt x="3080" y="3789"/>
                      <a:pt x="3121" y="3809"/>
                      <a:pt x="3135" y="3846"/>
                    </a:cubicBezTo>
                    <a:cubicBezTo>
                      <a:pt x="3148" y="3883"/>
                      <a:pt x="3129" y="3925"/>
                      <a:pt x="3092" y="3938"/>
                    </a:cubicBezTo>
                    <a:lnTo>
                      <a:pt x="3092" y="3938"/>
                    </a:lnTo>
                    <a:cubicBezTo>
                      <a:pt x="3054" y="3952"/>
                      <a:pt x="3013" y="3932"/>
                      <a:pt x="2999" y="3895"/>
                    </a:cubicBezTo>
                    <a:cubicBezTo>
                      <a:pt x="2986" y="3858"/>
                      <a:pt x="3005" y="3816"/>
                      <a:pt x="3043" y="3803"/>
                    </a:cubicBezTo>
                    <a:close/>
                    <a:moveTo>
                      <a:pt x="3314" y="3705"/>
                    </a:moveTo>
                    <a:lnTo>
                      <a:pt x="3315" y="3705"/>
                    </a:lnTo>
                    <a:cubicBezTo>
                      <a:pt x="3352" y="3692"/>
                      <a:pt x="3393" y="3712"/>
                      <a:pt x="3406" y="3749"/>
                    </a:cubicBezTo>
                    <a:cubicBezTo>
                      <a:pt x="3420" y="3787"/>
                      <a:pt x="3400" y="3828"/>
                      <a:pt x="3362" y="3841"/>
                    </a:cubicBezTo>
                    <a:lnTo>
                      <a:pt x="3362" y="3841"/>
                    </a:lnTo>
                    <a:cubicBezTo>
                      <a:pt x="3325" y="3854"/>
                      <a:pt x="3284" y="3835"/>
                      <a:pt x="3270" y="3797"/>
                    </a:cubicBezTo>
                    <a:cubicBezTo>
                      <a:pt x="3257" y="3760"/>
                      <a:pt x="3277" y="3719"/>
                      <a:pt x="3314" y="3705"/>
                    </a:cubicBezTo>
                    <a:close/>
                    <a:moveTo>
                      <a:pt x="3586" y="3610"/>
                    </a:moveTo>
                    <a:lnTo>
                      <a:pt x="3587" y="3610"/>
                    </a:lnTo>
                    <a:cubicBezTo>
                      <a:pt x="3624" y="3597"/>
                      <a:pt x="3665" y="3617"/>
                      <a:pt x="3678" y="3654"/>
                    </a:cubicBezTo>
                    <a:cubicBezTo>
                      <a:pt x="3692" y="3692"/>
                      <a:pt x="3672" y="3733"/>
                      <a:pt x="3634" y="3746"/>
                    </a:cubicBezTo>
                    <a:lnTo>
                      <a:pt x="3634" y="3746"/>
                    </a:lnTo>
                    <a:cubicBezTo>
                      <a:pt x="3597" y="3759"/>
                      <a:pt x="3556" y="3740"/>
                      <a:pt x="3542" y="3702"/>
                    </a:cubicBezTo>
                    <a:cubicBezTo>
                      <a:pt x="3529" y="3665"/>
                      <a:pt x="3549" y="3623"/>
                      <a:pt x="3586" y="3610"/>
                    </a:cubicBezTo>
                    <a:close/>
                    <a:moveTo>
                      <a:pt x="3858" y="3515"/>
                    </a:moveTo>
                    <a:lnTo>
                      <a:pt x="3859" y="3515"/>
                    </a:lnTo>
                    <a:cubicBezTo>
                      <a:pt x="3896" y="3502"/>
                      <a:pt x="3937" y="3521"/>
                      <a:pt x="3950" y="3559"/>
                    </a:cubicBezTo>
                    <a:cubicBezTo>
                      <a:pt x="3964" y="3596"/>
                      <a:pt x="3944" y="3638"/>
                      <a:pt x="3906" y="3651"/>
                    </a:cubicBezTo>
                    <a:lnTo>
                      <a:pt x="3906" y="3651"/>
                    </a:lnTo>
                    <a:cubicBezTo>
                      <a:pt x="3869" y="3664"/>
                      <a:pt x="3828" y="3644"/>
                      <a:pt x="3814" y="3607"/>
                    </a:cubicBezTo>
                    <a:cubicBezTo>
                      <a:pt x="3801" y="3569"/>
                      <a:pt x="3821" y="3528"/>
                      <a:pt x="3858" y="3515"/>
                    </a:cubicBezTo>
                    <a:close/>
                    <a:moveTo>
                      <a:pt x="4130" y="3420"/>
                    </a:moveTo>
                    <a:lnTo>
                      <a:pt x="4130" y="3419"/>
                    </a:lnTo>
                    <a:cubicBezTo>
                      <a:pt x="4167" y="3406"/>
                      <a:pt x="4208" y="3425"/>
                      <a:pt x="4222" y="3463"/>
                    </a:cubicBezTo>
                    <a:cubicBezTo>
                      <a:pt x="4235" y="3500"/>
                      <a:pt x="4216" y="3541"/>
                      <a:pt x="4179" y="3555"/>
                    </a:cubicBezTo>
                    <a:lnTo>
                      <a:pt x="4179" y="3555"/>
                    </a:lnTo>
                    <a:cubicBezTo>
                      <a:pt x="4141" y="3568"/>
                      <a:pt x="4100" y="3549"/>
                      <a:pt x="4086" y="3512"/>
                    </a:cubicBezTo>
                    <a:cubicBezTo>
                      <a:pt x="4073" y="3474"/>
                      <a:pt x="4092" y="3433"/>
                      <a:pt x="4130" y="3420"/>
                    </a:cubicBezTo>
                    <a:close/>
                    <a:moveTo>
                      <a:pt x="4401" y="3322"/>
                    </a:moveTo>
                    <a:lnTo>
                      <a:pt x="4401" y="3322"/>
                    </a:lnTo>
                    <a:cubicBezTo>
                      <a:pt x="4438" y="3308"/>
                      <a:pt x="4479" y="3328"/>
                      <a:pt x="4493" y="3365"/>
                    </a:cubicBezTo>
                    <a:cubicBezTo>
                      <a:pt x="4507" y="3402"/>
                      <a:pt x="4487" y="3444"/>
                      <a:pt x="4450" y="3457"/>
                    </a:cubicBezTo>
                    <a:lnTo>
                      <a:pt x="4450" y="3457"/>
                    </a:lnTo>
                    <a:cubicBezTo>
                      <a:pt x="4412" y="3471"/>
                      <a:pt x="4371" y="3452"/>
                      <a:pt x="4358" y="3414"/>
                    </a:cubicBezTo>
                    <a:cubicBezTo>
                      <a:pt x="4344" y="3377"/>
                      <a:pt x="4363" y="3335"/>
                      <a:pt x="4401" y="3322"/>
                    </a:cubicBezTo>
                    <a:close/>
                    <a:moveTo>
                      <a:pt x="4672" y="3224"/>
                    </a:moveTo>
                    <a:lnTo>
                      <a:pt x="4672" y="3224"/>
                    </a:lnTo>
                    <a:cubicBezTo>
                      <a:pt x="4709" y="3211"/>
                      <a:pt x="4751" y="3230"/>
                      <a:pt x="4764" y="3267"/>
                    </a:cubicBezTo>
                    <a:cubicBezTo>
                      <a:pt x="4778" y="3305"/>
                      <a:pt x="4758" y="3346"/>
                      <a:pt x="4721" y="3360"/>
                    </a:cubicBezTo>
                    <a:lnTo>
                      <a:pt x="4721" y="3360"/>
                    </a:lnTo>
                    <a:cubicBezTo>
                      <a:pt x="4683" y="3373"/>
                      <a:pt x="4642" y="3354"/>
                      <a:pt x="4629" y="3317"/>
                    </a:cubicBezTo>
                    <a:cubicBezTo>
                      <a:pt x="4615" y="3279"/>
                      <a:pt x="4634" y="3238"/>
                      <a:pt x="4672" y="3224"/>
                    </a:cubicBezTo>
                    <a:close/>
                    <a:moveTo>
                      <a:pt x="4943" y="3127"/>
                    </a:moveTo>
                    <a:lnTo>
                      <a:pt x="4943" y="3127"/>
                    </a:lnTo>
                    <a:cubicBezTo>
                      <a:pt x="4981" y="3113"/>
                      <a:pt x="5022" y="3133"/>
                      <a:pt x="5035" y="3170"/>
                    </a:cubicBezTo>
                    <a:cubicBezTo>
                      <a:pt x="5049" y="3207"/>
                      <a:pt x="5030" y="3249"/>
                      <a:pt x="4992" y="3262"/>
                    </a:cubicBezTo>
                    <a:lnTo>
                      <a:pt x="4992" y="3262"/>
                    </a:lnTo>
                    <a:cubicBezTo>
                      <a:pt x="4955" y="3276"/>
                      <a:pt x="4913" y="3257"/>
                      <a:pt x="4900" y="3219"/>
                    </a:cubicBezTo>
                    <a:cubicBezTo>
                      <a:pt x="4886" y="3182"/>
                      <a:pt x="4906" y="3141"/>
                      <a:pt x="4943" y="3127"/>
                    </a:cubicBezTo>
                    <a:close/>
                    <a:moveTo>
                      <a:pt x="5214" y="3030"/>
                    </a:moveTo>
                    <a:lnTo>
                      <a:pt x="5215" y="3030"/>
                    </a:lnTo>
                    <a:cubicBezTo>
                      <a:pt x="5252" y="3017"/>
                      <a:pt x="5293" y="3036"/>
                      <a:pt x="5307" y="3073"/>
                    </a:cubicBezTo>
                    <a:cubicBezTo>
                      <a:pt x="5320" y="3111"/>
                      <a:pt x="5301" y="3152"/>
                      <a:pt x="5264" y="3166"/>
                    </a:cubicBezTo>
                    <a:lnTo>
                      <a:pt x="5263" y="3166"/>
                    </a:lnTo>
                    <a:cubicBezTo>
                      <a:pt x="5226" y="3179"/>
                      <a:pt x="5185" y="3160"/>
                      <a:pt x="5171" y="3122"/>
                    </a:cubicBezTo>
                    <a:cubicBezTo>
                      <a:pt x="5158" y="3085"/>
                      <a:pt x="5177" y="3044"/>
                      <a:pt x="5214" y="3030"/>
                    </a:cubicBezTo>
                    <a:close/>
                    <a:moveTo>
                      <a:pt x="5486" y="2933"/>
                    </a:moveTo>
                    <a:lnTo>
                      <a:pt x="5486" y="2933"/>
                    </a:lnTo>
                    <a:cubicBezTo>
                      <a:pt x="5523" y="2920"/>
                      <a:pt x="5565" y="2939"/>
                      <a:pt x="5578" y="2977"/>
                    </a:cubicBezTo>
                    <a:cubicBezTo>
                      <a:pt x="5592" y="3014"/>
                      <a:pt x="5572" y="3055"/>
                      <a:pt x="5535" y="3069"/>
                    </a:cubicBezTo>
                    <a:lnTo>
                      <a:pt x="5535" y="3069"/>
                    </a:lnTo>
                    <a:cubicBezTo>
                      <a:pt x="5497" y="3082"/>
                      <a:pt x="5456" y="3063"/>
                      <a:pt x="5443" y="3026"/>
                    </a:cubicBezTo>
                    <a:cubicBezTo>
                      <a:pt x="5429" y="2988"/>
                      <a:pt x="5448" y="2947"/>
                      <a:pt x="5486" y="2933"/>
                    </a:cubicBezTo>
                    <a:close/>
                    <a:moveTo>
                      <a:pt x="5758" y="2837"/>
                    </a:moveTo>
                    <a:lnTo>
                      <a:pt x="5758" y="2837"/>
                    </a:lnTo>
                    <a:cubicBezTo>
                      <a:pt x="5796" y="2824"/>
                      <a:pt x="5837" y="2843"/>
                      <a:pt x="5850" y="2881"/>
                    </a:cubicBezTo>
                    <a:cubicBezTo>
                      <a:pt x="5863" y="2918"/>
                      <a:pt x="5844" y="2960"/>
                      <a:pt x="5806" y="2973"/>
                    </a:cubicBezTo>
                    <a:lnTo>
                      <a:pt x="5806" y="2973"/>
                    </a:lnTo>
                    <a:cubicBezTo>
                      <a:pt x="5768" y="2986"/>
                      <a:pt x="5727" y="2966"/>
                      <a:pt x="5714" y="2929"/>
                    </a:cubicBezTo>
                    <a:cubicBezTo>
                      <a:pt x="5701" y="2891"/>
                      <a:pt x="5720" y="2850"/>
                      <a:pt x="5758" y="2837"/>
                    </a:cubicBezTo>
                    <a:close/>
                    <a:moveTo>
                      <a:pt x="6030" y="2742"/>
                    </a:moveTo>
                    <a:lnTo>
                      <a:pt x="6030" y="2742"/>
                    </a:lnTo>
                    <a:cubicBezTo>
                      <a:pt x="6068" y="2729"/>
                      <a:pt x="6109" y="2748"/>
                      <a:pt x="6122" y="2786"/>
                    </a:cubicBezTo>
                    <a:cubicBezTo>
                      <a:pt x="6135" y="2823"/>
                      <a:pt x="6115" y="2864"/>
                      <a:pt x="6078" y="2878"/>
                    </a:cubicBezTo>
                    <a:lnTo>
                      <a:pt x="6078" y="2878"/>
                    </a:lnTo>
                    <a:cubicBezTo>
                      <a:pt x="6040" y="2891"/>
                      <a:pt x="5999" y="2871"/>
                      <a:pt x="5986" y="2834"/>
                    </a:cubicBezTo>
                    <a:cubicBezTo>
                      <a:pt x="5973" y="2796"/>
                      <a:pt x="5992" y="2755"/>
                      <a:pt x="6030" y="2742"/>
                    </a:cubicBezTo>
                    <a:close/>
                    <a:moveTo>
                      <a:pt x="6302" y="2647"/>
                    </a:moveTo>
                    <a:lnTo>
                      <a:pt x="6302" y="2647"/>
                    </a:lnTo>
                    <a:cubicBezTo>
                      <a:pt x="6340" y="2633"/>
                      <a:pt x="6381" y="2653"/>
                      <a:pt x="6394" y="2691"/>
                    </a:cubicBezTo>
                    <a:cubicBezTo>
                      <a:pt x="6407" y="2728"/>
                      <a:pt x="6387" y="2769"/>
                      <a:pt x="6350" y="2782"/>
                    </a:cubicBezTo>
                    <a:lnTo>
                      <a:pt x="6350" y="2782"/>
                    </a:lnTo>
                    <a:cubicBezTo>
                      <a:pt x="6312" y="2796"/>
                      <a:pt x="6271" y="2776"/>
                      <a:pt x="6258" y="2738"/>
                    </a:cubicBezTo>
                    <a:cubicBezTo>
                      <a:pt x="6245" y="2701"/>
                      <a:pt x="6264" y="2660"/>
                      <a:pt x="6302" y="2647"/>
                    </a:cubicBezTo>
                    <a:close/>
                    <a:moveTo>
                      <a:pt x="8083" y="2042"/>
                    </a:moveTo>
                    <a:lnTo>
                      <a:pt x="8084" y="2042"/>
                    </a:lnTo>
                    <a:cubicBezTo>
                      <a:pt x="8121" y="2030"/>
                      <a:pt x="8162" y="2051"/>
                      <a:pt x="8174" y="2088"/>
                    </a:cubicBezTo>
                    <a:cubicBezTo>
                      <a:pt x="8186" y="2126"/>
                      <a:pt x="8165" y="2167"/>
                      <a:pt x="8128" y="2179"/>
                    </a:cubicBezTo>
                    <a:lnTo>
                      <a:pt x="8128" y="2179"/>
                    </a:lnTo>
                    <a:cubicBezTo>
                      <a:pt x="8090" y="2191"/>
                      <a:pt x="8049" y="2170"/>
                      <a:pt x="8037" y="2133"/>
                    </a:cubicBezTo>
                    <a:cubicBezTo>
                      <a:pt x="8025" y="2095"/>
                      <a:pt x="8046" y="2054"/>
                      <a:pt x="8083" y="2042"/>
                    </a:cubicBezTo>
                    <a:close/>
                    <a:moveTo>
                      <a:pt x="8358" y="1954"/>
                    </a:moveTo>
                    <a:lnTo>
                      <a:pt x="8358" y="1954"/>
                    </a:lnTo>
                    <a:cubicBezTo>
                      <a:pt x="8396" y="1942"/>
                      <a:pt x="8436" y="1963"/>
                      <a:pt x="8449" y="2001"/>
                    </a:cubicBezTo>
                    <a:cubicBezTo>
                      <a:pt x="8461" y="2038"/>
                      <a:pt x="8440" y="2079"/>
                      <a:pt x="8402" y="2091"/>
                    </a:cubicBezTo>
                    <a:lnTo>
                      <a:pt x="8402" y="2091"/>
                    </a:lnTo>
                    <a:cubicBezTo>
                      <a:pt x="8364" y="2103"/>
                      <a:pt x="8324" y="2083"/>
                      <a:pt x="8311" y="2045"/>
                    </a:cubicBezTo>
                    <a:cubicBezTo>
                      <a:pt x="8299" y="2007"/>
                      <a:pt x="8320" y="1966"/>
                      <a:pt x="8358" y="1954"/>
                    </a:cubicBezTo>
                    <a:close/>
                    <a:moveTo>
                      <a:pt x="8632" y="1866"/>
                    </a:moveTo>
                    <a:lnTo>
                      <a:pt x="8632" y="1866"/>
                    </a:lnTo>
                    <a:cubicBezTo>
                      <a:pt x="8670" y="1854"/>
                      <a:pt x="8711" y="1875"/>
                      <a:pt x="8723" y="1913"/>
                    </a:cubicBezTo>
                    <a:cubicBezTo>
                      <a:pt x="8735" y="1951"/>
                      <a:pt x="8714" y="1991"/>
                      <a:pt x="8677" y="2003"/>
                    </a:cubicBezTo>
                    <a:lnTo>
                      <a:pt x="8676" y="2003"/>
                    </a:lnTo>
                    <a:cubicBezTo>
                      <a:pt x="8639" y="2016"/>
                      <a:pt x="8598" y="1995"/>
                      <a:pt x="8586" y="1957"/>
                    </a:cubicBezTo>
                    <a:cubicBezTo>
                      <a:pt x="8574" y="1919"/>
                      <a:pt x="8594" y="1878"/>
                      <a:pt x="8632" y="1866"/>
                    </a:cubicBezTo>
                    <a:close/>
                    <a:moveTo>
                      <a:pt x="8906" y="1779"/>
                    </a:moveTo>
                    <a:lnTo>
                      <a:pt x="8906" y="1778"/>
                    </a:lnTo>
                    <a:cubicBezTo>
                      <a:pt x="8944" y="1766"/>
                      <a:pt x="8984" y="1786"/>
                      <a:pt x="8997" y="1824"/>
                    </a:cubicBezTo>
                    <a:cubicBezTo>
                      <a:pt x="9010" y="1862"/>
                      <a:pt x="8989" y="1902"/>
                      <a:pt x="8952" y="1915"/>
                    </a:cubicBezTo>
                    <a:lnTo>
                      <a:pt x="8952" y="1915"/>
                    </a:lnTo>
                    <a:cubicBezTo>
                      <a:pt x="8914" y="1928"/>
                      <a:pt x="8873" y="1907"/>
                      <a:pt x="8860" y="1870"/>
                    </a:cubicBezTo>
                    <a:cubicBezTo>
                      <a:pt x="8848" y="1832"/>
                      <a:pt x="8868" y="1791"/>
                      <a:pt x="8906" y="1779"/>
                    </a:cubicBezTo>
                    <a:close/>
                    <a:moveTo>
                      <a:pt x="9179" y="1688"/>
                    </a:moveTo>
                    <a:lnTo>
                      <a:pt x="9180" y="1688"/>
                    </a:lnTo>
                    <a:cubicBezTo>
                      <a:pt x="9217" y="1676"/>
                      <a:pt x="9258" y="1696"/>
                      <a:pt x="9271" y="1734"/>
                    </a:cubicBezTo>
                    <a:cubicBezTo>
                      <a:pt x="9283" y="1771"/>
                      <a:pt x="9263" y="1812"/>
                      <a:pt x="9225" y="1825"/>
                    </a:cubicBezTo>
                    <a:lnTo>
                      <a:pt x="9225" y="1825"/>
                    </a:lnTo>
                    <a:cubicBezTo>
                      <a:pt x="9188" y="1837"/>
                      <a:pt x="9147" y="1817"/>
                      <a:pt x="9134" y="1779"/>
                    </a:cubicBezTo>
                    <a:cubicBezTo>
                      <a:pt x="9121" y="1742"/>
                      <a:pt x="9142" y="1701"/>
                      <a:pt x="9179" y="1688"/>
                    </a:cubicBezTo>
                    <a:close/>
                    <a:moveTo>
                      <a:pt x="9453" y="1598"/>
                    </a:moveTo>
                    <a:lnTo>
                      <a:pt x="9453" y="1598"/>
                    </a:lnTo>
                    <a:cubicBezTo>
                      <a:pt x="9491" y="1585"/>
                      <a:pt x="9532" y="1606"/>
                      <a:pt x="9544" y="1643"/>
                    </a:cubicBezTo>
                    <a:cubicBezTo>
                      <a:pt x="9557" y="1681"/>
                      <a:pt x="9537" y="1722"/>
                      <a:pt x="9499" y="1734"/>
                    </a:cubicBezTo>
                    <a:lnTo>
                      <a:pt x="9499" y="1735"/>
                    </a:lnTo>
                    <a:cubicBezTo>
                      <a:pt x="9461" y="1747"/>
                      <a:pt x="9420" y="1727"/>
                      <a:pt x="9408" y="1689"/>
                    </a:cubicBezTo>
                    <a:cubicBezTo>
                      <a:pt x="9395" y="1651"/>
                      <a:pt x="9416" y="1610"/>
                      <a:pt x="9453" y="1598"/>
                    </a:cubicBezTo>
                    <a:close/>
                    <a:moveTo>
                      <a:pt x="9728" y="1508"/>
                    </a:moveTo>
                    <a:lnTo>
                      <a:pt x="9728" y="1508"/>
                    </a:lnTo>
                    <a:cubicBezTo>
                      <a:pt x="9766" y="1496"/>
                      <a:pt x="9806" y="1517"/>
                      <a:pt x="9818" y="1554"/>
                    </a:cubicBezTo>
                    <a:cubicBezTo>
                      <a:pt x="9831" y="1592"/>
                      <a:pt x="9810" y="1633"/>
                      <a:pt x="9772" y="1645"/>
                    </a:cubicBezTo>
                    <a:lnTo>
                      <a:pt x="9772" y="1645"/>
                    </a:lnTo>
                    <a:cubicBezTo>
                      <a:pt x="9734" y="1657"/>
                      <a:pt x="9693" y="1636"/>
                      <a:pt x="9681" y="1598"/>
                    </a:cubicBezTo>
                    <a:cubicBezTo>
                      <a:pt x="9669" y="1561"/>
                      <a:pt x="9690" y="1520"/>
                      <a:pt x="9728" y="1508"/>
                    </a:cubicBezTo>
                    <a:close/>
                    <a:moveTo>
                      <a:pt x="10002" y="1421"/>
                    </a:moveTo>
                    <a:lnTo>
                      <a:pt x="10003" y="1421"/>
                    </a:lnTo>
                    <a:cubicBezTo>
                      <a:pt x="10040" y="1409"/>
                      <a:pt x="10081" y="1429"/>
                      <a:pt x="10093" y="1467"/>
                    </a:cubicBezTo>
                    <a:cubicBezTo>
                      <a:pt x="10105" y="1505"/>
                      <a:pt x="10084" y="1546"/>
                      <a:pt x="10047" y="1558"/>
                    </a:cubicBezTo>
                    <a:lnTo>
                      <a:pt x="10046" y="1558"/>
                    </a:lnTo>
                    <a:cubicBezTo>
                      <a:pt x="10009" y="1570"/>
                      <a:pt x="9968" y="1549"/>
                      <a:pt x="9956" y="1511"/>
                    </a:cubicBezTo>
                    <a:cubicBezTo>
                      <a:pt x="9944" y="1474"/>
                      <a:pt x="9965" y="1433"/>
                      <a:pt x="10002" y="1421"/>
                    </a:cubicBezTo>
                    <a:close/>
                    <a:moveTo>
                      <a:pt x="10277" y="1334"/>
                    </a:moveTo>
                    <a:lnTo>
                      <a:pt x="10277" y="1334"/>
                    </a:lnTo>
                    <a:cubicBezTo>
                      <a:pt x="10315" y="1322"/>
                      <a:pt x="10356" y="1342"/>
                      <a:pt x="10368" y="1380"/>
                    </a:cubicBezTo>
                    <a:cubicBezTo>
                      <a:pt x="10380" y="1418"/>
                      <a:pt x="10359" y="1459"/>
                      <a:pt x="10321" y="1471"/>
                    </a:cubicBezTo>
                    <a:lnTo>
                      <a:pt x="10321" y="1471"/>
                    </a:lnTo>
                    <a:cubicBezTo>
                      <a:pt x="10283" y="1483"/>
                      <a:pt x="10243" y="1462"/>
                      <a:pt x="10231" y="1424"/>
                    </a:cubicBezTo>
                    <a:cubicBezTo>
                      <a:pt x="10218" y="1387"/>
                      <a:pt x="10239" y="1346"/>
                      <a:pt x="10277" y="1334"/>
                    </a:cubicBezTo>
                    <a:close/>
                    <a:moveTo>
                      <a:pt x="10552" y="1247"/>
                    </a:moveTo>
                    <a:lnTo>
                      <a:pt x="10552" y="1247"/>
                    </a:lnTo>
                    <a:cubicBezTo>
                      <a:pt x="10590" y="1234"/>
                      <a:pt x="10630" y="1255"/>
                      <a:pt x="10642" y="1293"/>
                    </a:cubicBezTo>
                    <a:cubicBezTo>
                      <a:pt x="10655" y="1331"/>
                      <a:pt x="10634" y="1372"/>
                      <a:pt x="10596" y="1384"/>
                    </a:cubicBezTo>
                    <a:lnTo>
                      <a:pt x="10596" y="1384"/>
                    </a:lnTo>
                    <a:cubicBezTo>
                      <a:pt x="10558" y="1396"/>
                      <a:pt x="10517" y="1375"/>
                      <a:pt x="10505" y="1337"/>
                    </a:cubicBezTo>
                    <a:cubicBezTo>
                      <a:pt x="10493" y="1299"/>
                      <a:pt x="10514" y="1259"/>
                      <a:pt x="10552" y="1247"/>
                    </a:cubicBezTo>
                    <a:close/>
                    <a:moveTo>
                      <a:pt x="10826" y="1159"/>
                    </a:moveTo>
                    <a:lnTo>
                      <a:pt x="10826" y="1159"/>
                    </a:lnTo>
                    <a:cubicBezTo>
                      <a:pt x="10864" y="1147"/>
                      <a:pt x="10905" y="1167"/>
                      <a:pt x="10917" y="1205"/>
                    </a:cubicBezTo>
                    <a:cubicBezTo>
                      <a:pt x="10929" y="1243"/>
                      <a:pt x="10908" y="1284"/>
                      <a:pt x="10870" y="1296"/>
                    </a:cubicBezTo>
                    <a:lnTo>
                      <a:pt x="10870" y="1296"/>
                    </a:lnTo>
                    <a:cubicBezTo>
                      <a:pt x="10832" y="1308"/>
                      <a:pt x="10792" y="1287"/>
                      <a:pt x="10780" y="1249"/>
                    </a:cubicBezTo>
                    <a:cubicBezTo>
                      <a:pt x="10767" y="1212"/>
                      <a:pt x="10788" y="1171"/>
                      <a:pt x="10826" y="1159"/>
                    </a:cubicBezTo>
                    <a:close/>
                    <a:moveTo>
                      <a:pt x="11101" y="1071"/>
                    </a:moveTo>
                    <a:lnTo>
                      <a:pt x="11101" y="1071"/>
                    </a:lnTo>
                    <a:cubicBezTo>
                      <a:pt x="11139" y="1059"/>
                      <a:pt x="11179" y="1080"/>
                      <a:pt x="11191" y="1117"/>
                    </a:cubicBezTo>
                    <a:cubicBezTo>
                      <a:pt x="11203" y="1155"/>
                      <a:pt x="11183" y="1196"/>
                      <a:pt x="11145" y="1208"/>
                    </a:cubicBezTo>
                    <a:lnTo>
                      <a:pt x="11145" y="1208"/>
                    </a:lnTo>
                    <a:cubicBezTo>
                      <a:pt x="11107" y="1220"/>
                      <a:pt x="11066" y="1199"/>
                      <a:pt x="11054" y="1162"/>
                    </a:cubicBezTo>
                    <a:cubicBezTo>
                      <a:pt x="11042" y="1124"/>
                      <a:pt x="11063" y="1083"/>
                      <a:pt x="11101" y="1071"/>
                    </a:cubicBezTo>
                    <a:close/>
                    <a:moveTo>
                      <a:pt x="11375" y="983"/>
                    </a:moveTo>
                    <a:lnTo>
                      <a:pt x="11375" y="983"/>
                    </a:lnTo>
                    <a:cubicBezTo>
                      <a:pt x="11413" y="971"/>
                      <a:pt x="11454" y="992"/>
                      <a:pt x="11466" y="1030"/>
                    </a:cubicBezTo>
                    <a:cubicBezTo>
                      <a:pt x="11478" y="1067"/>
                      <a:pt x="11457" y="1108"/>
                      <a:pt x="11419" y="1120"/>
                    </a:cubicBezTo>
                    <a:lnTo>
                      <a:pt x="11419" y="1120"/>
                    </a:lnTo>
                    <a:cubicBezTo>
                      <a:pt x="11381" y="1132"/>
                      <a:pt x="11341" y="1112"/>
                      <a:pt x="11329" y="1074"/>
                    </a:cubicBezTo>
                    <a:cubicBezTo>
                      <a:pt x="11316" y="1036"/>
                      <a:pt x="11337" y="995"/>
                      <a:pt x="11375" y="983"/>
                    </a:cubicBezTo>
                    <a:close/>
                    <a:moveTo>
                      <a:pt x="11649" y="895"/>
                    </a:moveTo>
                    <a:lnTo>
                      <a:pt x="11650" y="895"/>
                    </a:lnTo>
                    <a:cubicBezTo>
                      <a:pt x="11687" y="883"/>
                      <a:pt x="11728" y="904"/>
                      <a:pt x="11740" y="942"/>
                    </a:cubicBezTo>
                    <a:cubicBezTo>
                      <a:pt x="11752" y="980"/>
                      <a:pt x="11732" y="1020"/>
                      <a:pt x="11694" y="1032"/>
                    </a:cubicBezTo>
                    <a:lnTo>
                      <a:pt x="11694" y="1032"/>
                    </a:lnTo>
                    <a:cubicBezTo>
                      <a:pt x="11656" y="1045"/>
                      <a:pt x="11615" y="1024"/>
                      <a:pt x="11603" y="986"/>
                    </a:cubicBezTo>
                    <a:cubicBezTo>
                      <a:pt x="11591" y="948"/>
                      <a:pt x="11612" y="908"/>
                      <a:pt x="11649" y="895"/>
                    </a:cubicBezTo>
                    <a:close/>
                    <a:moveTo>
                      <a:pt x="11924" y="808"/>
                    </a:moveTo>
                    <a:lnTo>
                      <a:pt x="11924" y="807"/>
                    </a:lnTo>
                    <a:cubicBezTo>
                      <a:pt x="11962" y="795"/>
                      <a:pt x="12002" y="816"/>
                      <a:pt x="12015" y="854"/>
                    </a:cubicBezTo>
                    <a:cubicBezTo>
                      <a:pt x="12027" y="892"/>
                      <a:pt x="12006" y="932"/>
                      <a:pt x="11968" y="945"/>
                    </a:cubicBezTo>
                    <a:lnTo>
                      <a:pt x="11968" y="945"/>
                    </a:lnTo>
                    <a:cubicBezTo>
                      <a:pt x="11930" y="957"/>
                      <a:pt x="11890" y="936"/>
                      <a:pt x="11877" y="898"/>
                    </a:cubicBezTo>
                    <a:cubicBezTo>
                      <a:pt x="11865" y="860"/>
                      <a:pt x="11886" y="820"/>
                      <a:pt x="11924" y="808"/>
                    </a:cubicBezTo>
                    <a:close/>
                    <a:moveTo>
                      <a:pt x="12197" y="719"/>
                    </a:moveTo>
                    <a:lnTo>
                      <a:pt x="12198" y="719"/>
                    </a:lnTo>
                    <a:cubicBezTo>
                      <a:pt x="12235" y="706"/>
                      <a:pt x="12276" y="727"/>
                      <a:pt x="12289" y="765"/>
                    </a:cubicBezTo>
                    <a:cubicBezTo>
                      <a:pt x="12301" y="802"/>
                      <a:pt x="12281" y="843"/>
                      <a:pt x="12243" y="856"/>
                    </a:cubicBezTo>
                    <a:lnTo>
                      <a:pt x="12243" y="856"/>
                    </a:lnTo>
                    <a:cubicBezTo>
                      <a:pt x="12205" y="868"/>
                      <a:pt x="12164" y="848"/>
                      <a:pt x="12152" y="810"/>
                    </a:cubicBezTo>
                    <a:cubicBezTo>
                      <a:pt x="12139" y="772"/>
                      <a:pt x="12160" y="731"/>
                      <a:pt x="12197" y="719"/>
                    </a:cubicBezTo>
                    <a:close/>
                    <a:moveTo>
                      <a:pt x="12471" y="629"/>
                    </a:moveTo>
                    <a:lnTo>
                      <a:pt x="12471" y="629"/>
                    </a:lnTo>
                    <a:cubicBezTo>
                      <a:pt x="12509" y="616"/>
                      <a:pt x="12550" y="637"/>
                      <a:pt x="12562" y="674"/>
                    </a:cubicBezTo>
                    <a:cubicBezTo>
                      <a:pt x="12575" y="712"/>
                      <a:pt x="12554" y="753"/>
                      <a:pt x="12517" y="765"/>
                    </a:cubicBezTo>
                    <a:lnTo>
                      <a:pt x="12516" y="765"/>
                    </a:lnTo>
                    <a:cubicBezTo>
                      <a:pt x="12479" y="778"/>
                      <a:pt x="12438" y="757"/>
                      <a:pt x="12425" y="720"/>
                    </a:cubicBezTo>
                    <a:cubicBezTo>
                      <a:pt x="12413" y="682"/>
                      <a:pt x="12433" y="641"/>
                      <a:pt x="12471" y="629"/>
                    </a:cubicBezTo>
                    <a:close/>
                    <a:moveTo>
                      <a:pt x="12745" y="538"/>
                    </a:moveTo>
                    <a:lnTo>
                      <a:pt x="12745" y="538"/>
                    </a:lnTo>
                    <a:cubicBezTo>
                      <a:pt x="12783" y="526"/>
                      <a:pt x="12823" y="546"/>
                      <a:pt x="12836" y="584"/>
                    </a:cubicBezTo>
                    <a:cubicBezTo>
                      <a:pt x="12848" y="622"/>
                      <a:pt x="12828" y="662"/>
                      <a:pt x="12790" y="675"/>
                    </a:cubicBezTo>
                    <a:lnTo>
                      <a:pt x="12790" y="675"/>
                    </a:lnTo>
                    <a:cubicBezTo>
                      <a:pt x="12752" y="688"/>
                      <a:pt x="12712" y="667"/>
                      <a:pt x="12699" y="629"/>
                    </a:cubicBezTo>
                    <a:cubicBezTo>
                      <a:pt x="12686" y="592"/>
                      <a:pt x="12707" y="551"/>
                      <a:pt x="12745" y="538"/>
                    </a:cubicBezTo>
                    <a:close/>
                    <a:moveTo>
                      <a:pt x="13019" y="449"/>
                    </a:moveTo>
                    <a:lnTo>
                      <a:pt x="13020" y="449"/>
                    </a:lnTo>
                    <a:cubicBezTo>
                      <a:pt x="13057" y="437"/>
                      <a:pt x="13098" y="458"/>
                      <a:pt x="13110" y="496"/>
                    </a:cubicBezTo>
                    <a:cubicBezTo>
                      <a:pt x="13122" y="534"/>
                      <a:pt x="13101" y="574"/>
                      <a:pt x="13064" y="586"/>
                    </a:cubicBezTo>
                    <a:lnTo>
                      <a:pt x="13063" y="586"/>
                    </a:lnTo>
                    <a:cubicBezTo>
                      <a:pt x="13026" y="599"/>
                      <a:pt x="12985" y="578"/>
                      <a:pt x="12973" y="540"/>
                    </a:cubicBezTo>
                    <a:cubicBezTo>
                      <a:pt x="12961" y="502"/>
                      <a:pt x="12982" y="462"/>
                      <a:pt x="13019" y="449"/>
                    </a:cubicBezTo>
                    <a:close/>
                    <a:moveTo>
                      <a:pt x="13294" y="362"/>
                    </a:moveTo>
                    <a:lnTo>
                      <a:pt x="13294" y="362"/>
                    </a:lnTo>
                    <a:cubicBezTo>
                      <a:pt x="13332" y="350"/>
                      <a:pt x="13373" y="371"/>
                      <a:pt x="13385" y="409"/>
                    </a:cubicBezTo>
                    <a:cubicBezTo>
                      <a:pt x="13397" y="447"/>
                      <a:pt x="13376" y="487"/>
                      <a:pt x="13338" y="499"/>
                    </a:cubicBezTo>
                    <a:lnTo>
                      <a:pt x="13338" y="499"/>
                    </a:lnTo>
                    <a:cubicBezTo>
                      <a:pt x="13300" y="512"/>
                      <a:pt x="13260" y="491"/>
                      <a:pt x="13248" y="453"/>
                    </a:cubicBezTo>
                    <a:cubicBezTo>
                      <a:pt x="13235" y="415"/>
                      <a:pt x="13256" y="375"/>
                      <a:pt x="13294" y="362"/>
                    </a:cubicBezTo>
                    <a:close/>
                    <a:moveTo>
                      <a:pt x="13569" y="275"/>
                    </a:moveTo>
                    <a:lnTo>
                      <a:pt x="13569" y="275"/>
                    </a:lnTo>
                    <a:cubicBezTo>
                      <a:pt x="13607" y="263"/>
                      <a:pt x="13647" y="284"/>
                      <a:pt x="13660" y="322"/>
                    </a:cubicBezTo>
                    <a:cubicBezTo>
                      <a:pt x="13672" y="360"/>
                      <a:pt x="13651" y="400"/>
                      <a:pt x="13613" y="412"/>
                    </a:cubicBezTo>
                    <a:lnTo>
                      <a:pt x="13613" y="412"/>
                    </a:lnTo>
                    <a:cubicBezTo>
                      <a:pt x="13575" y="425"/>
                      <a:pt x="13534" y="404"/>
                      <a:pt x="13522" y="366"/>
                    </a:cubicBezTo>
                    <a:cubicBezTo>
                      <a:pt x="13510" y="328"/>
                      <a:pt x="13531" y="287"/>
                      <a:pt x="13569" y="275"/>
                    </a:cubicBezTo>
                    <a:close/>
                    <a:moveTo>
                      <a:pt x="13843" y="188"/>
                    </a:moveTo>
                    <a:lnTo>
                      <a:pt x="13843" y="188"/>
                    </a:lnTo>
                    <a:cubicBezTo>
                      <a:pt x="13881" y="176"/>
                      <a:pt x="13922" y="196"/>
                      <a:pt x="13934" y="234"/>
                    </a:cubicBezTo>
                    <a:cubicBezTo>
                      <a:pt x="13946" y="272"/>
                      <a:pt x="13925" y="313"/>
                      <a:pt x="13888" y="325"/>
                    </a:cubicBezTo>
                    <a:lnTo>
                      <a:pt x="13887" y="325"/>
                    </a:lnTo>
                    <a:cubicBezTo>
                      <a:pt x="13850" y="337"/>
                      <a:pt x="13809" y="316"/>
                      <a:pt x="13797" y="278"/>
                    </a:cubicBezTo>
                    <a:cubicBezTo>
                      <a:pt x="13785" y="241"/>
                      <a:pt x="13805" y="200"/>
                      <a:pt x="13843" y="188"/>
                    </a:cubicBezTo>
                    <a:close/>
                    <a:moveTo>
                      <a:pt x="14118" y="100"/>
                    </a:moveTo>
                    <a:lnTo>
                      <a:pt x="14118" y="100"/>
                    </a:lnTo>
                    <a:cubicBezTo>
                      <a:pt x="14156" y="88"/>
                      <a:pt x="14196" y="109"/>
                      <a:pt x="14208" y="147"/>
                    </a:cubicBezTo>
                    <a:cubicBezTo>
                      <a:pt x="14221" y="184"/>
                      <a:pt x="14200" y="225"/>
                      <a:pt x="14162" y="237"/>
                    </a:cubicBezTo>
                    <a:lnTo>
                      <a:pt x="14162" y="237"/>
                    </a:lnTo>
                    <a:cubicBezTo>
                      <a:pt x="14124" y="249"/>
                      <a:pt x="14083" y="228"/>
                      <a:pt x="14071" y="191"/>
                    </a:cubicBezTo>
                    <a:cubicBezTo>
                      <a:pt x="14059" y="153"/>
                      <a:pt x="14080" y="112"/>
                      <a:pt x="14118" y="100"/>
                    </a:cubicBezTo>
                    <a:close/>
                    <a:moveTo>
                      <a:pt x="14392" y="12"/>
                    </a:moveTo>
                    <a:lnTo>
                      <a:pt x="14392" y="12"/>
                    </a:lnTo>
                    <a:cubicBezTo>
                      <a:pt x="14430" y="0"/>
                      <a:pt x="14471" y="21"/>
                      <a:pt x="14483" y="59"/>
                    </a:cubicBezTo>
                    <a:cubicBezTo>
                      <a:pt x="14495" y="97"/>
                      <a:pt x="14474" y="137"/>
                      <a:pt x="14436" y="149"/>
                    </a:cubicBezTo>
                    <a:lnTo>
                      <a:pt x="14436" y="149"/>
                    </a:lnTo>
                    <a:cubicBezTo>
                      <a:pt x="14398" y="161"/>
                      <a:pt x="14358" y="141"/>
                      <a:pt x="14346" y="103"/>
                    </a:cubicBezTo>
                    <a:cubicBezTo>
                      <a:pt x="14334" y="65"/>
                      <a:pt x="14354" y="24"/>
                      <a:pt x="14392" y="12"/>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80" name="Oval 39"/>
              <p:cNvSpPr>
                <a:spLocks noChangeArrowheads="1"/>
              </p:cNvSpPr>
              <p:nvPr/>
            </p:nvSpPr>
            <p:spPr bwMode="auto">
              <a:xfrm>
                <a:off x="1152525" y="4548188"/>
                <a:ext cx="65088" cy="61913"/>
              </a:xfrm>
              <a:prstGeom prst="ellipse">
                <a:avLst/>
              </a:prstGeom>
              <a:solidFill>
                <a:srgbClr val="AA464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81" name="Freeform 40"/>
              <p:cNvSpPr>
                <a:spLocks noEditPoints="1"/>
              </p:cNvSpPr>
              <p:nvPr/>
            </p:nvSpPr>
            <p:spPr bwMode="auto">
              <a:xfrm>
                <a:off x="1147763" y="4543425"/>
                <a:ext cx="74613" cy="71438"/>
              </a:xfrm>
              <a:custGeom>
                <a:avLst/>
                <a:gdLst>
                  <a:gd name="T0" fmla="*/ 745 w 753"/>
                  <a:gd name="T1" fmla="*/ 448 h 753"/>
                  <a:gd name="T2" fmla="*/ 721 w 753"/>
                  <a:gd name="T3" fmla="*/ 527 h 753"/>
                  <a:gd name="T4" fmla="*/ 645 w 753"/>
                  <a:gd name="T5" fmla="*/ 639 h 753"/>
                  <a:gd name="T6" fmla="*/ 583 w 753"/>
                  <a:gd name="T7" fmla="*/ 691 h 753"/>
                  <a:gd name="T8" fmla="*/ 457 w 753"/>
                  <a:gd name="T9" fmla="*/ 743 h 753"/>
                  <a:gd name="T10" fmla="*/ 371 w 753"/>
                  <a:gd name="T11" fmla="*/ 752 h 753"/>
                  <a:gd name="T12" fmla="*/ 234 w 753"/>
                  <a:gd name="T13" fmla="*/ 724 h 753"/>
                  <a:gd name="T14" fmla="*/ 163 w 753"/>
                  <a:gd name="T15" fmla="*/ 686 h 753"/>
                  <a:gd name="T16" fmla="*/ 68 w 753"/>
                  <a:gd name="T17" fmla="*/ 591 h 753"/>
                  <a:gd name="T18" fmla="*/ 29 w 753"/>
                  <a:gd name="T19" fmla="*/ 519 h 753"/>
                  <a:gd name="T20" fmla="*/ 1 w 753"/>
                  <a:gd name="T21" fmla="*/ 382 h 753"/>
                  <a:gd name="T22" fmla="*/ 10 w 753"/>
                  <a:gd name="T23" fmla="*/ 296 h 753"/>
                  <a:gd name="T24" fmla="*/ 62 w 753"/>
                  <a:gd name="T25" fmla="*/ 170 h 753"/>
                  <a:gd name="T26" fmla="*/ 114 w 753"/>
                  <a:gd name="T27" fmla="*/ 107 h 753"/>
                  <a:gd name="T28" fmla="*/ 225 w 753"/>
                  <a:gd name="T29" fmla="*/ 32 h 753"/>
                  <a:gd name="T30" fmla="*/ 305 w 753"/>
                  <a:gd name="T31" fmla="*/ 8 h 753"/>
                  <a:gd name="T32" fmla="*/ 448 w 753"/>
                  <a:gd name="T33" fmla="*/ 8 h 753"/>
                  <a:gd name="T34" fmla="*/ 527 w 753"/>
                  <a:gd name="T35" fmla="*/ 32 h 753"/>
                  <a:gd name="T36" fmla="*/ 639 w 753"/>
                  <a:gd name="T37" fmla="*/ 108 h 753"/>
                  <a:gd name="T38" fmla="*/ 691 w 753"/>
                  <a:gd name="T39" fmla="*/ 170 h 753"/>
                  <a:gd name="T40" fmla="*/ 743 w 753"/>
                  <a:gd name="T41" fmla="*/ 296 h 753"/>
                  <a:gd name="T42" fmla="*/ 650 w 753"/>
                  <a:gd name="T43" fmla="*/ 316 h 753"/>
                  <a:gd name="T44" fmla="*/ 636 w 753"/>
                  <a:gd name="T45" fmla="*/ 271 h 753"/>
                  <a:gd name="T46" fmla="*/ 571 w 753"/>
                  <a:gd name="T47" fmla="*/ 175 h 753"/>
                  <a:gd name="T48" fmla="*/ 538 w 753"/>
                  <a:gd name="T49" fmla="*/ 147 h 753"/>
                  <a:gd name="T50" fmla="*/ 428 w 753"/>
                  <a:gd name="T51" fmla="*/ 101 h 753"/>
                  <a:gd name="T52" fmla="*/ 382 w 753"/>
                  <a:gd name="T53" fmla="*/ 96 h 753"/>
                  <a:gd name="T54" fmla="*/ 263 w 753"/>
                  <a:gd name="T55" fmla="*/ 120 h 753"/>
                  <a:gd name="T56" fmla="*/ 224 w 753"/>
                  <a:gd name="T57" fmla="*/ 142 h 753"/>
                  <a:gd name="T58" fmla="*/ 142 w 753"/>
                  <a:gd name="T59" fmla="*/ 224 h 753"/>
                  <a:gd name="T60" fmla="*/ 120 w 753"/>
                  <a:gd name="T61" fmla="*/ 263 h 753"/>
                  <a:gd name="T62" fmla="*/ 96 w 753"/>
                  <a:gd name="T63" fmla="*/ 382 h 753"/>
                  <a:gd name="T64" fmla="*/ 101 w 753"/>
                  <a:gd name="T65" fmla="*/ 428 h 753"/>
                  <a:gd name="T66" fmla="*/ 147 w 753"/>
                  <a:gd name="T67" fmla="*/ 538 h 753"/>
                  <a:gd name="T68" fmla="*/ 175 w 753"/>
                  <a:gd name="T69" fmla="*/ 571 h 753"/>
                  <a:gd name="T70" fmla="*/ 271 w 753"/>
                  <a:gd name="T71" fmla="*/ 636 h 753"/>
                  <a:gd name="T72" fmla="*/ 316 w 753"/>
                  <a:gd name="T73" fmla="*/ 650 h 753"/>
                  <a:gd name="T74" fmla="*/ 437 w 753"/>
                  <a:gd name="T75" fmla="*/ 650 h 753"/>
                  <a:gd name="T76" fmla="*/ 482 w 753"/>
                  <a:gd name="T77" fmla="*/ 636 h 753"/>
                  <a:gd name="T78" fmla="*/ 578 w 753"/>
                  <a:gd name="T79" fmla="*/ 572 h 753"/>
                  <a:gd name="T80" fmla="*/ 606 w 753"/>
                  <a:gd name="T81" fmla="*/ 538 h 753"/>
                  <a:gd name="T82" fmla="*/ 652 w 753"/>
                  <a:gd name="T83" fmla="*/ 428 h 753"/>
                  <a:gd name="T84" fmla="*/ 657 w 753"/>
                  <a:gd name="T85" fmla="*/ 38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53">
                    <a:moveTo>
                      <a:pt x="752" y="371"/>
                    </a:moveTo>
                    <a:cubicBezTo>
                      <a:pt x="753" y="375"/>
                      <a:pt x="753" y="378"/>
                      <a:pt x="752" y="382"/>
                    </a:cubicBezTo>
                    <a:lnTo>
                      <a:pt x="745" y="448"/>
                    </a:lnTo>
                    <a:cubicBezTo>
                      <a:pt x="745" y="451"/>
                      <a:pt x="744" y="454"/>
                      <a:pt x="743" y="457"/>
                    </a:cubicBezTo>
                    <a:lnTo>
                      <a:pt x="724" y="519"/>
                    </a:lnTo>
                    <a:cubicBezTo>
                      <a:pt x="723" y="522"/>
                      <a:pt x="722" y="524"/>
                      <a:pt x="721" y="527"/>
                    </a:cubicBezTo>
                    <a:lnTo>
                      <a:pt x="691" y="583"/>
                    </a:lnTo>
                    <a:cubicBezTo>
                      <a:pt x="689" y="586"/>
                      <a:pt x="687" y="589"/>
                      <a:pt x="685" y="591"/>
                    </a:cubicBezTo>
                    <a:lnTo>
                      <a:pt x="645" y="639"/>
                    </a:lnTo>
                    <a:cubicBezTo>
                      <a:pt x="643" y="641"/>
                      <a:pt x="641" y="643"/>
                      <a:pt x="639" y="645"/>
                    </a:cubicBezTo>
                    <a:lnTo>
                      <a:pt x="591" y="685"/>
                    </a:lnTo>
                    <a:cubicBezTo>
                      <a:pt x="589" y="687"/>
                      <a:pt x="586" y="689"/>
                      <a:pt x="583" y="691"/>
                    </a:cubicBezTo>
                    <a:lnTo>
                      <a:pt x="527" y="721"/>
                    </a:lnTo>
                    <a:cubicBezTo>
                      <a:pt x="524" y="722"/>
                      <a:pt x="522" y="723"/>
                      <a:pt x="519" y="724"/>
                    </a:cubicBezTo>
                    <a:lnTo>
                      <a:pt x="457" y="743"/>
                    </a:lnTo>
                    <a:cubicBezTo>
                      <a:pt x="454" y="744"/>
                      <a:pt x="451" y="745"/>
                      <a:pt x="448" y="745"/>
                    </a:cubicBezTo>
                    <a:lnTo>
                      <a:pt x="382" y="752"/>
                    </a:lnTo>
                    <a:cubicBezTo>
                      <a:pt x="378" y="753"/>
                      <a:pt x="375" y="753"/>
                      <a:pt x="371" y="752"/>
                    </a:cubicBezTo>
                    <a:lnTo>
                      <a:pt x="305" y="745"/>
                    </a:lnTo>
                    <a:cubicBezTo>
                      <a:pt x="302" y="745"/>
                      <a:pt x="299" y="744"/>
                      <a:pt x="296" y="743"/>
                    </a:cubicBezTo>
                    <a:lnTo>
                      <a:pt x="234" y="724"/>
                    </a:lnTo>
                    <a:cubicBezTo>
                      <a:pt x="231" y="723"/>
                      <a:pt x="228" y="722"/>
                      <a:pt x="225" y="721"/>
                    </a:cubicBezTo>
                    <a:lnTo>
                      <a:pt x="170" y="691"/>
                    </a:lnTo>
                    <a:cubicBezTo>
                      <a:pt x="168" y="689"/>
                      <a:pt x="165" y="688"/>
                      <a:pt x="163" y="686"/>
                    </a:cubicBezTo>
                    <a:lnTo>
                      <a:pt x="114" y="646"/>
                    </a:lnTo>
                    <a:cubicBezTo>
                      <a:pt x="112" y="644"/>
                      <a:pt x="110" y="642"/>
                      <a:pt x="108" y="639"/>
                    </a:cubicBezTo>
                    <a:lnTo>
                      <a:pt x="68" y="591"/>
                    </a:lnTo>
                    <a:cubicBezTo>
                      <a:pt x="66" y="589"/>
                      <a:pt x="64" y="586"/>
                      <a:pt x="62" y="583"/>
                    </a:cubicBezTo>
                    <a:lnTo>
                      <a:pt x="32" y="527"/>
                    </a:lnTo>
                    <a:cubicBezTo>
                      <a:pt x="31" y="524"/>
                      <a:pt x="29" y="522"/>
                      <a:pt x="29" y="519"/>
                    </a:cubicBezTo>
                    <a:lnTo>
                      <a:pt x="10" y="457"/>
                    </a:lnTo>
                    <a:cubicBezTo>
                      <a:pt x="9" y="454"/>
                      <a:pt x="8" y="451"/>
                      <a:pt x="8" y="448"/>
                    </a:cubicBezTo>
                    <a:lnTo>
                      <a:pt x="1" y="382"/>
                    </a:lnTo>
                    <a:cubicBezTo>
                      <a:pt x="0" y="378"/>
                      <a:pt x="0" y="375"/>
                      <a:pt x="1" y="371"/>
                    </a:cubicBezTo>
                    <a:lnTo>
                      <a:pt x="8" y="305"/>
                    </a:lnTo>
                    <a:cubicBezTo>
                      <a:pt x="8" y="302"/>
                      <a:pt x="9" y="299"/>
                      <a:pt x="10" y="296"/>
                    </a:cubicBezTo>
                    <a:lnTo>
                      <a:pt x="29" y="234"/>
                    </a:lnTo>
                    <a:cubicBezTo>
                      <a:pt x="30" y="231"/>
                      <a:pt x="31" y="228"/>
                      <a:pt x="32" y="225"/>
                    </a:cubicBezTo>
                    <a:lnTo>
                      <a:pt x="62" y="170"/>
                    </a:lnTo>
                    <a:cubicBezTo>
                      <a:pt x="64" y="168"/>
                      <a:pt x="65" y="165"/>
                      <a:pt x="67" y="163"/>
                    </a:cubicBezTo>
                    <a:lnTo>
                      <a:pt x="107" y="114"/>
                    </a:lnTo>
                    <a:cubicBezTo>
                      <a:pt x="109" y="112"/>
                      <a:pt x="112" y="109"/>
                      <a:pt x="114" y="107"/>
                    </a:cubicBezTo>
                    <a:lnTo>
                      <a:pt x="163" y="67"/>
                    </a:lnTo>
                    <a:cubicBezTo>
                      <a:pt x="165" y="65"/>
                      <a:pt x="168" y="64"/>
                      <a:pt x="170" y="62"/>
                    </a:cubicBezTo>
                    <a:lnTo>
                      <a:pt x="225" y="32"/>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29"/>
                      <a:pt x="524" y="31"/>
                      <a:pt x="527" y="32"/>
                    </a:cubicBezTo>
                    <a:lnTo>
                      <a:pt x="583" y="62"/>
                    </a:lnTo>
                    <a:cubicBezTo>
                      <a:pt x="586" y="64"/>
                      <a:pt x="589" y="66"/>
                      <a:pt x="591" y="68"/>
                    </a:cubicBezTo>
                    <a:lnTo>
                      <a:pt x="639" y="108"/>
                    </a:lnTo>
                    <a:cubicBezTo>
                      <a:pt x="642" y="110"/>
                      <a:pt x="644" y="112"/>
                      <a:pt x="646" y="114"/>
                    </a:cubicBezTo>
                    <a:lnTo>
                      <a:pt x="686" y="163"/>
                    </a:lnTo>
                    <a:cubicBezTo>
                      <a:pt x="688" y="165"/>
                      <a:pt x="689" y="168"/>
                      <a:pt x="691" y="170"/>
                    </a:cubicBezTo>
                    <a:lnTo>
                      <a:pt x="721" y="225"/>
                    </a:lnTo>
                    <a:cubicBezTo>
                      <a:pt x="722" y="228"/>
                      <a:pt x="723" y="231"/>
                      <a:pt x="724" y="234"/>
                    </a:cubicBezTo>
                    <a:lnTo>
                      <a:pt x="743" y="296"/>
                    </a:lnTo>
                    <a:cubicBezTo>
                      <a:pt x="744" y="299"/>
                      <a:pt x="745" y="302"/>
                      <a:pt x="745" y="305"/>
                    </a:cubicBezTo>
                    <a:lnTo>
                      <a:pt x="752" y="371"/>
                    </a:lnTo>
                    <a:close/>
                    <a:moveTo>
                      <a:pt x="650" y="316"/>
                    </a:moveTo>
                    <a:lnTo>
                      <a:pt x="652" y="325"/>
                    </a:lnTo>
                    <a:lnTo>
                      <a:pt x="633" y="263"/>
                    </a:lnTo>
                    <a:lnTo>
                      <a:pt x="636" y="271"/>
                    </a:lnTo>
                    <a:lnTo>
                      <a:pt x="606" y="216"/>
                    </a:lnTo>
                    <a:lnTo>
                      <a:pt x="611" y="224"/>
                    </a:lnTo>
                    <a:lnTo>
                      <a:pt x="571" y="175"/>
                    </a:lnTo>
                    <a:lnTo>
                      <a:pt x="578" y="181"/>
                    </a:lnTo>
                    <a:lnTo>
                      <a:pt x="530" y="141"/>
                    </a:lnTo>
                    <a:lnTo>
                      <a:pt x="538" y="147"/>
                    </a:lnTo>
                    <a:lnTo>
                      <a:pt x="482" y="117"/>
                    </a:lnTo>
                    <a:lnTo>
                      <a:pt x="490" y="120"/>
                    </a:lnTo>
                    <a:lnTo>
                      <a:pt x="428" y="101"/>
                    </a:lnTo>
                    <a:lnTo>
                      <a:pt x="437" y="103"/>
                    </a:lnTo>
                    <a:lnTo>
                      <a:pt x="371" y="96"/>
                    </a:lnTo>
                    <a:lnTo>
                      <a:pt x="382" y="96"/>
                    </a:lnTo>
                    <a:lnTo>
                      <a:pt x="316" y="103"/>
                    </a:lnTo>
                    <a:lnTo>
                      <a:pt x="325" y="101"/>
                    </a:lnTo>
                    <a:lnTo>
                      <a:pt x="263" y="120"/>
                    </a:lnTo>
                    <a:lnTo>
                      <a:pt x="271" y="117"/>
                    </a:lnTo>
                    <a:lnTo>
                      <a:pt x="216" y="147"/>
                    </a:lnTo>
                    <a:lnTo>
                      <a:pt x="224" y="142"/>
                    </a:lnTo>
                    <a:lnTo>
                      <a:pt x="175" y="182"/>
                    </a:lnTo>
                    <a:lnTo>
                      <a:pt x="182" y="175"/>
                    </a:lnTo>
                    <a:lnTo>
                      <a:pt x="142" y="224"/>
                    </a:lnTo>
                    <a:lnTo>
                      <a:pt x="147" y="216"/>
                    </a:lnTo>
                    <a:lnTo>
                      <a:pt x="117" y="271"/>
                    </a:lnTo>
                    <a:lnTo>
                      <a:pt x="120" y="263"/>
                    </a:lnTo>
                    <a:lnTo>
                      <a:pt x="101" y="325"/>
                    </a:lnTo>
                    <a:lnTo>
                      <a:pt x="103" y="316"/>
                    </a:lnTo>
                    <a:lnTo>
                      <a:pt x="96" y="382"/>
                    </a:lnTo>
                    <a:lnTo>
                      <a:pt x="96" y="371"/>
                    </a:lnTo>
                    <a:lnTo>
                      <a:pt x="103" y="437"/>
                    </a:lnTo>
                    <a:lnTo>
                      <a:pt x="101" y="428"/>
                    </a:lnTo>
                    <a:lnTo>
                      <a:pt x="120" y="490"/>
                    </a:lnTo>
                    <a:lnTo>
                      <a:pt x="117" y="482"/>
                    </a:lnTo>
                    <a:lnTo>
                      <a:pt x="147" y="538"/>
                    </a:lnTo>
                    <a:lnTo>
                      <a:pt x="141" y="530"/>
                    </a:lnTo>
                    <a:lnTo>
                      <a:pt x="181" y="578"/>
                    </a:lnTo>
                    <a:lnTo>
                      <a:pt x="175" y="571"/>
                    </a:lnTo>
                    <a:lnTo>
                      <a:pt x="224" y="611"/>
                    </a:lnTo>
                    <a:lnTo>
                      <a:pt x="216" y="606"/>
                    </a:lnTo>
                    <a:lnTo>
                      <a:pt x="271" y="636"/>
                    </a:lnTo>
                    <a:lnTo>
                      <a:pt x="263" y="633"/>
                    </a:lnTo>
                    <a:lnTo>
                      <a:pt x="325" y="652"/>
                    </a:lnTo>
                    <a:lnTo>
                      <a:pt x="316" y="650"/>
                    </a:lnTo>
                    <a:lnTo>
                      <a:pt x="382" y="657"/>
                    </a:lnTo>
                    <a:lnTo>
                      <a:pt x="371" y="657"/>
                    </a:lnTo>
                    <a:lnTo>
                      <a:pt x="437" y="650"/>
                    </a:lnTo>
                    <a:lnTo>
                      <a:pt x="428" y="652"/>
                    </a:lnTo>
                    <a:lnTo>
                      <a:pt x="490" y="633"/>
                    </a:lnTo>
                    <a:lnTo>
                      <a:pt x="482" y="636"/>
                    </a:lnTo>
                    <a:lnTo>
                      <a:pt x="538" y="606"/>
                    </a:lnTo>
                    <a:lnTo>
                      <a:pt x="530" y="612"/>
                    </a:lnTo>
                    <a:lnTo>
                      <a:pt x="578" y="572"/>
                    </a:lnTo>
                    <a:lnTo>
                      <a:pt x="572" y="578"/>
                    </a:lnTo>
                    <a:lnTo>
                      <a:pt x="612" y="530"/>
                    </a:lnTo>
                    <a:lnTo>
                      <a:pt x="606" y="538"/>
                    </a:lnTo>
                    <a:lnTo>
                      <a:pt x="636" y="482"/>
                    </a:lnTo>
                    <a:lnTo>
                      <a:pt x="633" y="490"/>
                    </a:lnTo>
                    <a:lnTo>
                      <a:pt x="652" y="428"/>
                    </a:lnTo>
                    <a:lnTo>
                      <a:pt x="650" y="437"/>
                    </a:lnTo>
                    <a:lnTo>
                      <a:pt x="657" y="371"/>
                    </a:lnTo>
                    <a:lnTo>
                      <a:pt x="657" y="382"/>
                    </a:lnTo>
                    <a:lnTo>
                      <a:pt x="650" y="316"/>
                    </a:lnTo>
                    <a:close/>
                  </a:path>
                </a:pathLst>
              </a:custGeom>
              <a:solidFill>
                <a:srgbClr val="A8423F"/>
              </a:solidFill>
              <a:ln w="158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82" name="Oval 41"/>
              <p:cNvSpPr>
                <a:spLocks noChangeArrowheads="1"/>
              </p:cNvSpPr>
              <p:nvPr/>
            </p:nvSpPr>
            <p:spPr bwMode="auto">
              <a:xfrm>
                <a:off x="2720975" y="4003675"/>
                <a:ext cx="63500" cy="65088"/>
              </a:xfrm>
              <a:prstGeom prst="ellipse">
                <a:avLst/>
              </a:prstGeom>
              <a:solidFill>
                <a:srgbClr val="AA464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83" name="Freeform 42"/>
              <p:cNvSpPr>
                <a:spLocks noEditPoints="1"/>
              </p:cNvSpPr>
              <p:nvPr/>
            </p:nvSpPr>
            <p:spPr bwMode="auto">
              <a:xfrm>
                <a:off x="2716213" y="3998913"/>
                <a:ext cx="73025" cy="74613"/>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A8423F"/>
              </a:solidFill>
              <a:ln w="158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84" name="Oval 43"/>
              <p:cNvSpPr>
                <a:spLocks noChangeArrowheads="1"/>
              </p:cNvSpPr>
              <p:nvPr/>
            </p:nvSpPr>
            <p:spPr bwMode="auto">
              <a:xfrm>
                <a:off x="4287838" y="3513138"/>
                <a:ext cx="63500" cy="63500"/>
              </a:xfrm>
              <a:prstGeom prst="ellipse">
                <a:avLst/>
              </a:prstGeom>
              <a:solidFill>
                <a:srgbClr val="AA464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85" name="Freeform 44"/>
              <p:cNvSpPr>
                <a:spLocks noEditPoints="1"/>
              </p:cNvSpPr>
              <p:nvPr/>
            </p:nvSpPr>
            <p:spPr bwMode="auto">
              <a:xfrm>
                <a:off x="4283075" y="3508375"/>
                <a:ext cx="73025" cy="73025"/>
              </a:xfrm>
              <a:custGeom>
                <a:avLst/>
                <a:gdLst>
                  <a:gd name="T0" fmla="*/ 373 w 377"/>
                  <a:gd name="T1" fmla="*/ 224 h 377"/>
                  <a:gd name="T2" fmla="*/ 361 w 377"/>
                  <a:gd name="T3" fmla="*/ 264 h 377"/>
                  <a:gd name="T4" fmla="*/ 323 w 377"/>
                  <a:gd name="T5" fmla="*/ 320 h 377"/>
                  <a:gd name="T6" fmla="*/ 292 w 377"/>
                  <a:gd name="T7" fmla="*/ 346 h 377"/>
                  <a:gd name="T8" fmla="*/ 229 w 377"/>
                  <a:gd name="T9" fmla="*/ 372 h 377"/>
                  <a:gd name="T10" fmla="*/ 186 w 377"/>
                  <a:gd name="T11" fmla="*/ 376 h 377"/>
                  <a:gd name="T12" fmla="*/ 117 w 377"/>
                  <a:gd name="T13" fmla="*/ 362 h 377"/>
                  <a:gd name="T14" fmla="*/ 82 w 377"/>
                  <a:gd name="T15" fmla="*/ 343 h 377"/>
                  <a:gd name="T16" fmla="*/ 34 w 377"/>
                  <a:gd name="T17" fmla="*/ 296 h 377"/>
                  <a:gd name="T18" fmla="*/ 15 w 377"/>
                  <a:gd name="T19" fmla="*/ 260 h 377"/>
                  <a:gd name="T20" fmla="*/ 1 w 377"/>
                  <a:gd name="T21" fmla="*/ 191 h 377"/>
                  <a:gd name="T22" fmla="*/ 5 w 377"/>
                  <a:gd name="T23" fmla="*/ 148 h 377"/>
                  <a:gd name="T24" fmla="*/ 31 w 377"/>
                  <a:gd name="T25" fmla="*/ 85 h 377"/>
                  <a:gd name="T26" fmla="*/ 57 w 377"/>
                  <a:gd name="T27" fmla="*/ 54 h 377"/>
                  <a:gd name="T28" fmla="*/ 113 w 377"/>
                  <a:gd name="T29" fmla="*/ 16 h 377"/>
                  <a:gd name="T30" fmla="*/ 153 w 377"/>
                  <a:gd name="T31" fmla="*/ 4 h 377"/>
                  <a:gd name="T32" fmla="*/ 224 w 377"/>
                  <a:gd name="T33" fmla="*/ 4 h 377"/>
                  <a:gd name="T34" fmla="*/ 264 w 377"/>
                  <a:gd name="T35" fmla="*/ 16 h 377"/>
                  <a:gd name="T36" fmla="*/ 320 w 377"/>
                  <a:gd name="T37" fmla="*/ 54 h 377"/>
                  <a:gd name="T38" fmla="*/ 346 w 377"/>
                  <a:gd name="T39" fmla="*/ 85 h 377"/>
                  <a:gd name="T40" fmla="*/ 372 w 377"/>
                  <a:gd name="T41" fmla="*/ 148 h 377"/>
                  <a:gd name="T42" fmla="*/ 325 w 377"/>
                  <a:gd name="T43" fmla="*/ 158 h 377"/>
                  <a:gd name="T44" fmla="*/ 318 w 377"/>
                  <a:gd name="T45" fmla="*/ 136 h 377"/>
                  <a:gd name="T46" fmla="*/ 286 w 377"/>
                  <a:gd name="T47" fmla="*/ 88 h 377"/>
                  <a:gd name="T48" fmla="*/ 269 w 377"/>
                  <a:gd name="T49" fmla="*/ 74 h 377"/>
                  <a:gd name="T50" fmla="*/ 214 w 377"/>
                  <a:gd name="T51" fmla="*/ 51 h 377"/>
                  <a:gd name="T52" fmla="*/ 191 w 377"/>
                  <a:gd name="T53" fmla="*/ 48 h 377"/>
                  <a:gd name="T54" fmla="*/ 132 w 377"/>
                  <a:gd name="T55" fmla="*/ 60 h 377"/>
                  <a:gd name="T56" fmla="*/ 112 w 377"/>
                  <a:gd name="T57" fmla="*/ 71 h 377"/>
                  <a:gd name="T58" fmla="*/ 71 w 377"/>
                  <a:gd name="T59" fmla="*/ 112 h 377"/>
                  <a:gd name="T60" fmla="*/ 60 w 377"/>
                  <a:gd name="T61" fmla="*/ 132 h 377"/>
                  <a:gd name="T62" fmla="*/ 48 w 377"/>
                  <a:gd name="T63" fmla="*/ 191 h 377"/>
                  <a:gd name="T64" fmla="*/ 51 w 377"/>
                  <a:gd name="T65" fmla="*/ 214 h 377"/>
                  <a:gd name="T66" fmla="*/ 74 w 377"/>
                  <a:gd name="T67" fmla="*/ 269 h 377"/>
                  <a:gd name="T68" fmla="*/ 88 w 377"/>
                  <a:gd name="T69" fmla="*/ 286 h 377"/>
                  <a:gd name="T70" fmla="*/ 136 w 377"/>
                  <a:gd name="T71" fmla="*/ 318 h 377"/>
                  <a:gd name="T72" fmla="*/ 158 w 377"/>
                  <a:gd name="T73" fmla="*/ 325 h 377"/>
                  <a:gd name="T74" fmla="*/ 219 w 377"/>
                  <a:gd name="T75" fmla="*/ 325 h 377"/>
                  <a:gd name="T76" fmla="*/ 241 w 377"/>
                  <a:gd name="T77" fmla="*/ 318 h 377"/>
                  <a:gd name="T78" fmla="*/ 289 w 377"/>
                  <a:gd name="T79" fmla="*/ 286 h 377"/>
                  <a:gd name="T80" fmla="*/ 303 w 377"/>
                  <a:gd name="T81" fmla="*/ 269 h 377"/>
                  <a:gd name="T82" fmla="*/ 326 w 377"/>
                  <a:gd name="T83" fmla="*/ 214 h 377"/>
                  <a:gd name="T84" fmla="*/ 329 w 377"/>
                  <a:gd name="T85" fmla="*/ 19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377">
                    <a:moveTo>
                      <a:pt x="376" y="186"/>
                    </a:moveTo>
                    <a:cubicBezTo>
                      <a:pt x="377" y="188"/>
                      <a:pt x="377" y="189"/>
                      <a:pt x="376" y="191"/>
                    </a:cubicBezTo>
                    <a:lnTo>
                      <a:pt x="373" y="224"/>
                    </a:lnTo>
                    <a:cubicBezTo>
                      <a:pt x="373" y="226"/>
                      <a:pt x="372" y="227"/>
                      <a:pt x="372" y="229"/>
                    </a:cubicBezTo>
                    <a:lnTo>
                      <a:pt x="362" y="260"/>
                    </a:lnTo>
                    <a:cubicBezTo>
                      <a:pt x="362" y="261"/>
                      <a:pt x="361" y="262"/>
                      <a:pt x="361" y="264"/>
                    </a:cubicBezTo>
                    <a:lnTo>
                      <a:pt x="346" y="292"/>
                    </a:lnTo>
                    <a:cubicBezTo>
                      <a:pt x="345" y="293"/>
                      <a:pt x="344" y="295"/>
                      <a:pt x="343" y="296"/>
                    </a:cubicBezTo>
                    <a:lnTo>
                      <a:pt x="323" y="320"/>
                    </a:lnTo>
                    <a:cubicBezTo>
                      <a:pt x="322" y="321"/>
                      <a:pt x="321" y="322"/>
                      <a:pt x="320" y="323"/>
                    </a:cubicBezTo>
                    <a:lnTo>
                      <a:pt x="296" y="343"/>
                    </a:lnTo>
                    <a:cubicBezTo>
                      <a:pt x="295" y="344"/>
                      <a:pt x="293" y="345"/>
                      <a:pt x="292" y="346"/>
                    </a:cubicBezTo>
                    <a:lnTo>
                      <a:pt x="264" y="361"/>
                    </a:lnTo>
                    <a:cubicBezTo>
                      <a:pt x="262" y="361"/>
                      <a:pt x="261" y="362"/>
                      <a:pt x="260" y="362"/>
                    </a:cubicBezTo>
                    <a:lnTo>
                      <a:pt x="229" y="372"/>
                    </a:lnTo>
                    <a:cubicBezTo>
                      <a:pt x="227" y="372"/>
                      <a:pt x="226" y="373"/>
                      <a:pt x="224" y="373"/>
                    </a:cubicBezTo>
                    <a:lnTo>
                      <a:pt x="191" y="376"/>
                    </a:lnTo>
                    <a:cubicBezTo>
                      <a:pt x="189" y="377"/>
                      <a:pt x="188" y="377"/>
                      <a:pt x="186" y="376"/>
                    </a:cubicBezTo>
                    <a:lnTo>
                      <a:pt x="153" y="373"/>
                    </a:lnTo>
                    <a:cubicBezTo>
                      <a:pt x="151" y="373"/>
                      <a:pt x="150" y="372"/>
                      <a:pt x="148" y="372"/>
                    </a:cubicBezTo>
                    <a:lnTo>
                      <a:pt x="117" y="362"/>
                    </a:lnTo>
                    <a:cubicBezTo>
                      <a:pt x="116" y="362"/>
                      <a:pt x="114" y="361"/>
                      <a:pt x="113" y="361"/>
                    </a:cubicBezTo>
                    <a:lnTo>
                      <a:pt x="85" y="346"/>
                    </a:lnTo>
                    <a:cubicBezTo>
                      <a:pt x="84" y="345"/>
                      <a:pt x="83" y="344"/>
                      <a:pt x="82" y="343"/>
                    </a:cubicBezTo>
                    <a:lnTo>
                      <a:pt x="57" y="323"/>
                    </a:lnTo>
                    <a:cubicBezTo>
                      <a:pt x="56" y="322"/>
                      <a:pt x="55" y="321"/>
                      <a:pt x="54" y="320"/>
                    </a:cubicBezTo>
                    <a:lnTo>
                      <a:pt x="34" y="296"/>
                    </a:lnTo>
                    <a:cubicBezTo>
                      <a:pt x="33" y="295"/>
                      <a:pt x="32" y="293"/>
                      <a:pt x="31" y="292"/>
                    </a:cubicBezTo>
                    <a:lnTo>
                      <a:pt x="16" y="264"/>
                    </a:lnTo>
                    <a:cubicBezTo>
                      <a:pt x="16" y="262"/>
                      <a:pt x="15" y="261"/>
                      <a:pt x="15" y="260"/>
                    </a:cubicBezTo>
                    <a:lnTo>
                      <a:pt x="5" y="229"/>
                    </a:lnTo>
                    <a:cubicBezTo>
                      <a:pt x="5" y="227"/>
                      <a:pt x="4" y="226"/>
                      <a:pt x="4" y="224"/>
                    </a:cubicBezTo>
                    <a:lnTo>
                      <a:pt x="1" y="191"/>
                    </a:lnTo>
                    <a:cubicBezTo>
                      <a:pt x="0" y="189"/>
                      <a:pt x="0" y="188"/>
                      <a:pt x="1" y="186"/>
                    </a:cubicBezTo>
                    <a:lnTo>
                      <a:pt x="4" y="153"/>
                    </a:lnTo>
                    <a:cubicBezTo>
                      <a:pt x="4" y="151"/>
                      <a:pt x="5" y="150"/>
                      <a:pt x="5" y="148"/>
                    </a:cubicBezTo>
                    <a:lnTo>
                      <a:pt x="15" y="117"/>
                    </a:lnTo>
                    <a:cubicBezTo>
                      <a:pt x="15" y="116"/>
                      <a:pt x="16" y="114"/>
                      <a:pt x="16" y="113"/>
                    </a:cubicBezTo>
                    <a:lnTo>
                      <a:pt x="31" y="85"/>
                    </a:lnTo>
                    <a:cubicBezTo>
                      <a:pt x="32" y="84"/>
                      <a:pt x="33" y="83"/>
                      <a:pt x="34" y="82"/>
                    </a:cubicBezTo>
                    <a:lnTo>
                      <a:pt x="54" y="57"/>
                    </a:lnTo>
                    <a:cubicBezTo>
                      <a:pt x="55" y="56"/>
                      <a:pt x="56" y="55"/>
                      <a:pt x="57" y="54"/>
                    </a:cubicBezTo>
                    <a:lnTo>
                      <a:pt x="82" y="34"/>
                    </a:lnTo>
                    <a:cubicBezTo>
                      <a:pt x="83" y="33"/>
                      <a:pt x="84" y="32"/>
                      <a:pt x="85" y="31"/>
                    </a:cubicBezTo>
                    <a:lnTo>
                      <a:pt x="113" y="16"/>
                    </a:lnTo>
                    <a:cubicBezTo>
                      <a:pt x="114" y="16"/>
                      <a:pt x="116" y="15"/>
                      <a:pt x="117" y="15"/>
                    </a:cubicBezTo>
                    <a:lnTo>
                      <a:pt x="148" y="5"/>
                    </a:lnTo>
                    <a:cubicBezTo>
                      <a:pt x="150" y="5"/>
                      <a:pt x="151" y="4"/>
                      <a:pt x="153" y="4"/>
                    </a:cubicBezTo>
                    <a:lnTo>
                      <a:pt x="186" y="1"/>
                    </a:lnTo>
                    <a:cubicBezTo>
                      <a:pt x="188" y="0"/>
                      <a:pt x="189" y="0"/>
                      <a:pt x="191" y="1"/>
                    </a:cubicBezTo>
                    <a:lnTo>
                      <a:pt x="224" y="4"/>
                    </a:lnTo>
                    <a:cubicBezTo>
                      <a:pt x="226" y="4"/>
                      <a:pt x="227" y="5"/>
                      <a:pt x="229" y="5"/>
                    </a:cubicBezTo>
                    <a:lnTo>
                      <a:pt x="260" y="15"/>
                    </a:lnTo>
                    <a:cubicBezTo>
                      <a:pt x="261" y="15"/>
                      <a:pt x="262" y="16"/>
                      <a:pt x="264" y="16"/>
                    </a:cubicBezTo>
                    <a:lnTo>
                      <a:pt x="292" y="31"/>
                    </a:lnTo>
                    <a:cubicBezTo>
                      <a:pt x="293" y="32"/>
                      <a:pt x="295" y="33"/>
                      <a:pt x="296" y="34"/>
                    </a:cubicBezTo>
                    <a:lnTo>
                      <a:pt x="320" y="54"/>
                    </a:lnTo>
                    <a:cubicBezTo>
                      <a:pt x="321" y="55"/>
                      <a:pt x="322" y="56"/>
                      <a:pt x="323" y="57"/>
                    </a:cubicBezTo>
                    <a:lnTo>
                      <a:pt x="343" y="82"/>
                    </a:lnTo>
                    <a:cubicBezTo>
                      <a:pt x="344" y="83"/>
                      <a:pt x="345" y="84"/>
                      <a:pt x="346" y="85"/>
                    </a:cubicBezTo>
                    <a:lnTo>
                      <a:pt x="361" y="113"/>
                    </a:lnTo>
                    <a:cubicBezTo>
                      <a:pt x="361" y="114"/>
                      <a:pt x="362" y="116"/>
                      <a:pt x="362" y="117"/>
                    </a:cubicBezTo>
                    <a:lnTo>
                      <a:pt x="372" y="148"/>
                    </a:lnTo>
                    <a:cubicBezTo>
                      <a:pt x="372" y="150"/>
                      <a:pt x="373" y="151"/>
                      <a:pt x="373" y="153"/>
                    </a:cubicBezTo>
                    <a:lnTo>
                      <a:pt x="376" y="186"/>
                    </a:lnTo>
                    <a:close/>
                    <a:moveTo>
                      <a:pt x="325" y="158"/>
                    </a:moveTo>
                    <a:lnTo>
                      <a:pt x="326" y="163"/>
                    </a:lnTo>
                    <a:lnTo>
                      <a:pt x="317" y="132"/>
                    </a:lnTo>
                    <a:lnTo>
                      <a:pt x="318" y="136"/>
                    </a:lnTo>
                    <a:lnTo>
                      <a:pt x="303" y="108"/>
                    </a:lnTo>
                    <a:lnTo>
                      <a:pt x="306" y="112"/>
                    </a:lnTo>
                    <a:lnTo>
                      <a:pt x="286" y="88"/>
                    </a:lnTo>
                    <a:lnTo>
                      <a:pt x="289" y="91"/>
                    </a:lnTo>
                    <a:lnTo>
                      <a:pt x="265" y="71"/>
                    </a:lnTo>
                    <a:lnTo>
                      <a:pt x="269" y="74"/>
                    </a:lnTo>
                    <a:lnTo>
                      <a:pt x="241" y="59"/>
                    </a:lnTo>
                    <a:lnTo>
                      <a:pt x="245" y="60"/>
                    </a:lnTo>
                    <a:lnTo>
                      <a:pt x="214" y="51"/>
                    </a:lnTo>
                    <a:lnTo>
                      <a:pt x="219" y="52"/>
                    </a:lnTo>
                    <a:lnTo>
                      <a:pt x="186" y="48"/>
                    </a:lnTo>
                    <a:lnTo>
                      <a:pt x="191" y="48"/>
                    </a:lnTo>
                    <a:lnTo>
                      <a:pt x="158" y="52"/>
                    </a:lnTo>
                    <a:lnTo>
                      <a:pt x="163" y="51"/>
                    </a:lnTo>
                    <a:lnTo>
                      <a:pt x="132" y="60"/>
                    </a:lnTo>
                    <a:lnTo>
                      <a:pt x="136" y="59"/>
                    </a:lnTo>
                    <a:lnTo>
                      <a:pt x="108" y="74"/>
                    </a:lnTo>
                    <a:lnTo>
                      <a:pt x="112" y="71"/>
                    </a:lnTo>
                    <a:lnTo>
                      <a:pt x="88" y="91"/>
                    </a:lnTo>
                    <a:lnTo>
                      <a:pt x="91" y="88"/>
                    </a:lnTo>
                    <a:lnTo>
                      <a:pt x="71" y="112"/>
                    </a:lnTo>
                    <a:lnTo>
                      <a:pt x="74" y="108"/>
                    </a:lnTo>
                    <a:lnTo>
                      <a:pt x="59" y="136"/>
                    </a:lnTo>
                    <a:lnTo>
                      <a:pt x="60" y="132"/>
                    </a:lnTo>
                    <a:lnTo>
                      <a:pt x="51" y="163"/>
                    </a:lnTo>
                    <a:lnTo>
                      <a:pt x="52" y="158"/>
                    </a:lnTo>
                    <a:lnTo>
                      <a:pt x="48" y="191"/>
                    </a:lnTo>
                    <a:lnTo>
                      <a:pt x="48" y="186"/>
                    </a:lnTo>
                    <a:lnTo>
                      <a:pt x="52" y="219"/>
                    </a:lnTo>
                    <a:lnTo>
                      <a:pt x="51" y="214"/>
                    </a:lnTo>
                    <a:lnTo>
                      <a:pt x="60" y="245"/>
                    </a:lnTo>
                    <a:lnTo>
                      <a:pt x="59" y="241"/>
                    </a:lnTo>
                    <a:lnTo>
                      <a:pt x="74" y="269"/>
                    </a:lnTo>
                    <a:lnTo>
                      <a:pt x="71" y="265"/>
                    </a:lnTo>
                    <a:lnTo>
                      <a:pt x="91" y="289"/>
                    </a:lnTo>
                    <a:lnTo>
                      <a:pt x="88" y="286"/>
                    </a:lnTo>
                    <a:lnTo>
                      <a:pt x="112" y="306"/>
                    </a:lnTo>
                    <a:lnTo>
                      <a:pt x="108" y="303"/>
                    </a:lnTo>
                    <a:lnTo>
                      <a:pt x="136" y="318"/>
                    </a:lnTo>
                    <a:lnTo>
                      <a:pt x="132" y="317"/>
                    </a:lnTo>
                    <a:lnTo>
                      <a:pt x="163" y="326"/>
                    </a:lnTo>
                    <a:lnTo>
                      <a:pt x="158" y="325"/>
                    </a:lnTo>
                    <a:lnTo>
                      <a:pt x="191" y="329"/>
                    </a:lnTo>
                    <a:lnTo>
                      <a:pt x="186" y="329"/>
                    </a:lnTo>
                    <a:lnTo>
                      <a:pt x="219" y="325"/>
                    </a:lnTo>
                    <a:lnTo>
                      <a:pt x="214" y="326"/>
                    </a:lnTo>
                    <a:lnTo>
                      <a:pt x="245" y="317"/>
                    </a:lnTo>
                    <a:lnTo>
                      <a:pt x="241" y="318"/>
                    </a:lnTo>
                    <a:lnTo>
                      <a:pt x="269" y="303"/>
                    </a:lnTo>
                    <a:lnTo>
                      <a:pt x="265" y="306"/>
                    </a:lnTo>
                    <a:lnTo>
                      <a:pt x="289" y="286"/>
                    </a:lnTo>
                    <a:lnTo>
                      <a:pt x="286" y="289"/>
                    </a:lnTo>
                    <a:lnTo>
                      <a:pt x="306" y="265"/>
                    </a:lnTo>
                    <a:lnTo>
                      <a:pt x="303" y="269"/>
                    </a:lnTo>
                    <a:lnTo>
                      <a:pt x="318" y="241"/>
                    </a:lnTo>
                    <a:lnTo>
                      <a:pt x="317" y="245"/>
                    </a:lnTo>
                    <a:lnTo>
                      <a:pt x="326" y="214"/>
                    </a:lnTo>
                    <a:lnTo>
                      <a:pt x="325" y="219"/>
                    </a:lnTo>
                    <a:lnTo>
                      <a:pt x="329" y="186"/>
                    </a:lnTo>
                    <a:lnTo>
                      <a:pt x="329" y="191"/>
                    </a:lnTo>
                    <a:lnTo>
                      <a:pt x="325" y="158"/>
                    </a:lnTo>
                    <a:close/>
                  </a:path>
                </a:pathLst>
              </a:custGeom>
              <a:solidFill>
                <a:srgbClr val="A8423F"/>
              </a:solidFill>
              <a:ln w="1588" cap="flat">
                <a:solidFill>
                  <a:srgbClr val="A8423F"/>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70" name="Freeform 29"/>
              <p:cNvSpPr>
                <a:spLocks/>
              </p:cNvSpPr>
              <p:nvPr/>
            </p:nvSpPr>
            <p:spPr bwMode="auto">
              <a:xfrm>
                <a:off x="1168400" y="4510088"/>
                <a:ext cx="188913" cy="84138"/>
              </a:xfrm>
              <a:custGeom>
                <a:avLst/>
                <a:gdLst>
                  <a:gd name="T0" fmla="*/ 115 w 1941"/>
                  <a:gd name="T1" fmla="*/ 586 h 885"/>
                  <a:gd name="T2" fmla="*/ 1731 w 1941"/>
                  <a:gd name="T3" fmla="*/ 26 h 885"/>
                  <a:gd name="T4" fmla="*/ 1915 w 1941"/>
                  <a:gd name="T5" fmla="*/ 115 h 885"/>
                  <a:gd name="T6" fmla="*/ 1826 w 1941"/>
                  <a:gd name="T7" fmla="*/ 299 h 885"/>
                  <a:gd name="T8" fmla="*/ 210 w 1941"/>
                  <a:gd name="T9" fmla="*/ 859 h 885"/>
                  <a:gd name="T10" fmla="*/ 26 w 1941"/>
                  <a:gd name="T11" fmla="*/ 770 h 885"/>
                  <a:gd name="T12" fmla="*/ 115 w 1941"/>
                  <a:gd name="T13" fmla="*/ 586 h 885"/>
                </a:gdLst>
                <a:ahLst/>
                <a:cxnLst>
                  <a:cxn ang="0">
                    <a:pos x="T0" y="T1"/>
                  </a:cxn>
                  <a:cxn ang="0">
                    <a:pos x="T2" y="T3"/>
                  </a:cxn>
                  <a:cxn ang="0">
                    <a:pos x="T4" y="T5"/>
                  </a:cxn>
                  <a:cxn ang="0">
                    <a:pos x="T6" y="T7"/>
                  </a:cxn>
                  <a:cxn ang="0">
                    <a:pos x="T8" y="T9"/>
                  </a:cxn>
                  <a:cxn ang="0">
                    <a:pos x="T10" y="T11"/>
                  </a:cxn>
                  <a:cxn ang="0">
                    <a:pos x="T12" y="T13"/>
                  </a:cxn>
                </a:cxnLst>
                <a:rect l="0" t="0" r="r" b="b"/>
                <a:pathLst>
                  <a:path w="1941" h="885">
                    <a:moveTo>
                      <a:pt x="115" y="586"/>
                    </a:moveTo>
                    <a:lnTo>
                      <a:pt x="1731" y="26"/>
                    </a:lnTo>
                    <a:cubicBezTo>
                      <a:pt x="1806" y="0"/>
                      <a:pt x="1888" y="40"/>
                      <a:pt x="1915" y="115"/>
                    </a:cubicBezTo>
                    <a:cubicBezTo>
                      <a:pt x="1941" y="190"/>
                      <a:pt x="1901" y="272"/>
                      <a:pt x="1826" y="299"/>
                    </a:cubicBezTo>
                    <a:lnTo>
                      <a:pt x="210" y="859"/>
                    </a:lnTo>
                    <a:cubicBezTo>
                      <a:pt x="134" y="885"/>
                      <a:pt x="52" y="845"/>
                      <a:pt x="26" y="770"/>
                    </a:cubicBezTo>
                    <a:cubicBezTo>
                      <a:pt x="0" y="694"/>
                      <a:pt x="40" y="612"/>
                      <a:pt x="115" y="586"/>
                    </a:cubicBezTo>
                    <a:close/>
                  </a:path>
                </a:pathLst>
              </a:custGeom>
              <a:solidFill>
                <a:srgbClr val="953735"/>
              </a:solidFill>
              <a:ln w="1588" cap="flat">
                <a:solidFill>
                  <a:srgbClr val="953735"/>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14549" name="Group 14548"/>
          <p:cNvGrpSpPr/>
          <p:nvPr/>
        </p:nvGrpSpPr>
        <p:grpSpPr>
          <a:xfrm>
            <a:off x="801076" y="2636045"/>
            <a:ext cx="5350773" cy="4159225"/>
            <a:chOff x="542767" y="2416175"/>
            <a:chExt cx="5194750" cy="4159225"/>
          </a:xfrm>
        </p:grpSpPr>
        <p:sp>
          <p:nvSpPr>
            <p:cNvPr id="14514" name="Rectangle 137"/>
            <p:cNvSpPr>
              <a:spLocks noChangeArrowheads="1"/>
            </p:cNvSpPr>
            <p:nvPr/>
          </p:nvSpPr>
          <p:spPr bwMode="auto">
            <a:xfrm>
              <a:off x="5214938" y="2946242"/>
              <a:ext cx="5225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World</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2" name="Rectangle 1"/>
            <p:cNvSpPr/>
            <p:nvPr/>
          </p:nvSpPr>
          <p:spPr>
            <a:xfrm>
              <a:off x="1052513" y="6359956"/>
              <a:ext cx="1088760" cy="215444"/>
            </a:xfrm>
            <a:prstGeom prst="rect">
              <a:avLst/>
            </a:prstGeom>
          </p:spPr>
          <p:txBody>
            <a:bodyPr wrap="none">
              <a:spAutoFit/>
            </a:bodyPr>
            <a:lstStyle/>
            <a:p>
              <a:r>
                <a:rPr lang="en-GB" sz="800" dirty="0">
                  <a:latin typeface="Calibri" panose="020F0502020204030204" pitchFamily="34" charset="0"/>
                </a:rPr>
                <a:t>Source: UIS database.</a:t>
              </a:r>
            </a:p>
          </p:txBody>
        </p:sp>
        <p:sp>
          <p:nvSpPr>
            <p:cNvPr id="7170" name="Rectangle 8"/>
            <p:cNvSpPr>
              <a:spLocks noChangeArrowheads="1"/>
            </p:cNvSpPr>
            <p:nvPr/>
          </p:nvSpPr>
          <p:spPr bwMode="auto">
            <a:xfrm>
              <a:off x="1101725" y="2500313"/>
              <a:ext cx="9525" cy="325120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12" name="Freeform 9"/>
            <p:cNvSpPr>
              <a:spLocks noEditPoints="1"/>
            </p:cNvSpPr>
            <p:nvPr/>
          </p:nvSpPr>
          <p:spPr bwMode="auto">
            <a:xfrm>
              <a:off x="1065213" y="2495550"/>
              <a:ext cx="41275" cy="3260725"/>
            </a:xfrm>
            <a:custGeom>
              <a:avLst/>
              <a:gdLst>
                <a:gd name="T0" fmla="*/ 0 w 26"/>
                <a:gd name="T1" fmla="*/ 2049 h 2054"/>
                <a:gd name="T2" fmla="*/ 26 w 26"/>
                <a:gd name="T3" fmla="*/ 2049 h 2054"/>
                <a:gd name="T4" fmla="*/ 26 w 26"/>
                <a:gd name="T5" fmla="*/ 2054 h 2054"/>
                <a:gd name="T6" fmla="*/ 0 w 26"/>
                <a:gd name="T7" fmla="*/ 2054 h 2054"/>
                <a:gd name="T8" fmla="*/ 0 w 26"/>
                <a:gd name="T9" fmla="*/ 2049 h 2054"/>
                <a:gd name="T10" fmla="*/ 0 w 26"/>
                <a:gd name="T11" fmla="*/ 1756 h 2054"/>
                <a:gd name="T12" fmla="*/ 26 w 26"/>
                <a:gd name="T13" fmla="*/ 1756 h 2054"/>
                <a:gd name="T14" fmla="*/ 26 w 26"/>
                <a:gd name="T15" fmla="*/ 1762 h 2054"/>
                <a:gd name="T16" fmla="*/ 0 w 26"/>
                <a:gd name="T17" fmla="*/ 1762 h 2054"/>
                <a:gd name="T18" fmla="*/ 0 w 26"/>
                <a:gd name="T19" fmla="*/ 1756 h 2054"/>
                <a:gd name="T20" fmla="*/ 0 w 26"/>
                <a:gd name="T21" fmla="*/ 1463 h 2054"/>
                <a:gd name="T22" fmla="*/ 26 w 26"/>
                <a:gd name="T23" fmla="*/ 1463 h 2054"/>
                <a:gd name="T24" fmla="*/ 26 w 26"/>
                <a:gd name="T25" fmla="*/ 1469 h 2054"/>
                <a:gd name="T26" fmla="*/ 0 w 26"/>
                <a:gd name="T27" fmla="*/ 1469 h 2054"/>
                <a:gd name="T28" fmla="*/ 0 w 26"/>
                <a:gd name="T29" fmla="*/ 1463 h 2054"/>
                <a:gd name="T30" fmla="*/ 0 w 26"/>
                <a:gd name="T31" fmla="*/ 1170 h 2054"/>
                <a:gd name="T32" fmla="*/ 26 w 26"/>
                <a:gd name="T33" fmla="*/ 1170 h 2054"/>
                <a:gd name="T34" fmla="*/ 26 w 26"/>
                <a:gd name="T35" fmla="*/ 1176 h 2054"/>
                <a:gd name="T36" fmla="*/ 0 w 26"/>
                <a:gd name="T37" fmla="*/ 1176 h 2054"/>
                <a:gd name="T38" fmla="*/ 0 w 26"/>
                <a:gd name="T39" fmla="*/ 1170 h 2054"/>
                <a:gd name="T40" fmla="*/ 0 w 26"/>
                <a:gd name="T41" fmla="*/ 877 h 2054"/>
                <a:gd name="T42" fmla="*/ 26 w 26"/>
                <a:gd name="T43" fmla="*/ 877 h 2054"/>
                <a:gd name="T44" fmla="*/ 26 w 26"/>
                <a:gd name="T45" fmla="*/ 883 h 2054"/>
                <a:gd name="T46" fmla="*/ 0 w 26"/>
                <a:gd name="T47" fmla="*/ 883 h 2054"/>
                <a:gd name="T48" fmla="*/ 0 w 26"/>
                <a:gd name="T49" fmla="*/ 877 h 2054"/>
                <a:gd name="T50" fmla="*/ 0 w 26"/>
                <a:gd name="T51" fmla="*/ 585 h 2054"/>
                <a:gd name="T52" fmla="*/ 26 w 26"/>
                <a:gd name="T53" fmla="*/ 585 h 2054"/>
                <a:gd name="T54" fmla="*/ 26 w 26"/>
                <a:gd name="T55" fmla="*/ 590 h 2054"/>
                <a:gd name="T56" fmla="*/ 0 w 26"/>
                <a:gd name="T57" fmla="*/ 590 h 2054"/>
                <a:gd name="T58" fmla="*/ 0 w 26"/>
                <a:gd name="T59" fmla="*/ 585 h 2054"/>
                <a:gd name="T60" fmla="*/ 0 w 26"/>
                <a:gd name="T61" fmla="*/ 292 h 2054"/>
                <a:gd name="T62" fmla="*/ 26 w 26"/>
                <a:gd name="T63" fmla="*/ 292 h 2054"/>
                <a:gd name="T64" fmla="*/ 26 w 26"/>
                <a:gd name="T65" fmla="*/ 298 h 2054"/>
                <a:gd name="T66" fmla="*/ 0 w 26"/>
                <a:gd name="T67" fmla="*/ 298 h 2054"/>
                <a:gd name="T68" fmla="*/ 0 w 26"/>
                <a:gd name="T69" fmla="*/ 292 h 2054"/>
                <a:gd name="T70" fmla="*/ 0 w 26"/>
                <a:gd name="T71" fmla="*/ 0 h 2054"/>
                <a:gd name="T72" fmla="*/ 26 w 26"/>
                <a:gd name="T73" fmla="*/ 0 h 2054"/>
                <a:gd name="T74" fmla="*/ 26 w 26"/>
                <a:gd name="T75" fmla="*/ 6 h 2054"/>
                <a:gd name="T76" fmla="*/ 0 w 26"/>
                <a:gd name="T77" fmla="*/ 6 h 2054"/>
                <a:gd name="T78" fmla="*/ 0 w 26"/>
                <a:gd name="T79" fmla="*/ 0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2054">
                  <a:moveTo>
                    <a:pt x="0" y="2049"/>
                  </a:moveTo>
                  <a:lnTo>
                    <a:pt x="26" y="2049"/>
                  </a:lnTo>
                  <a:lnTo>
                    <a:pt x="26" y="2054"/>
                  </a:lnTo>
                  <a:lnTo>
                    <a:pt x="0" y="2054"/>
                  </a:lnTo>
                  <a:lnTo>
                    <a:pt x="0" y="2049"/>
                  </a:lnTo>
                  <a:close/>
                  <a:moveTo>
                    <a:pt x="0" y="1756"/>
                  </a:moveTo>
                  <a:lnTo>
                    <a:pt x="26" y="1756"/>
                  </a:lnTo>
                  <a:lnTo>
                    <a:pt x="26" y="1762"/>
                  </a:lnTo>
                  <a:lnTo>
                    <a:pt x="0" y="1762"/>
                  </a:lnTo>
                  <a:lnTo>
                    <a:pt x="0" y="1756"/>
                  </a:lnTo>
                  <a:close/>
                  <a:moveTo>
                    <a:pt x="0" y="1463"/>
                  </a:moveTo>
                  <a:lnTo>
                    <a:pt x="26" y="1463"/>
                  </a:lnTo>
                  <a:lnTo>
                    <a:pt x="26" y="1469"/>
                  </a:lnTo>
                  <a:lnTo>
                    <a:pt x="0" y="1469"/>
                  </a:lnTo>
                  <a:lnTo>
                    <a:pt x="0" y="1463"/>
                  </a:lnTo>
                  <a:close/>
                  <a:moveTo>
                    <a:pt x="0" y="1170"/>
                  </a:moveTo>
                  <a:lnTo>
                    <a:pt x="26" y="1170"/>
                  </a:lnTo>
                  <a:lnTo>
                    <a:pt x="26" y="1176"/>
                  </a:lnTo>
                  <a:lnTo>
                    <a:pt x="0" y="1176"/>
                  </a:lnTo>
                  <a:lnTo>
                    <a:pt x="0" y="1170"/>
                  </a:lnTo>
                  <a:close/>
                  <a:moveTo>
                    <a:pt x="0" y="877"/>
                  </a:moveTo>
                  <a:lnTo>
                    <a:pt x="26" y="877"/>
                  </a:lnTo>
                  <a:lnTo>
                    <a:pt x="26" y="883"/>
                  </a:lnTo>
                  <a:lnTo>
                    <a:pt x="0" y="883"/>
                  </a:lnTo>
                  <a:lnTo>
                    <a:pt x="0" y="877"/>
                  </a:lnTo>
                  <a:close/>
                  <a:moveTo>
                    <a:pt x="0" y="585"/>
                  </a:moveTo>
                  <a:lnTo>
                    <a:pt x="26" y="585"/>
                  </a:lnTo>
                  <a:lnTo>
                    <a:pt x="26" y="590"/>
                  </a:lnTo>
                  <a:lnTo>
                    <a:pt x="0" y="590"/>
                  </a:lnTo>
                  <a:lnTo>
                    <a:pt x="0" y="585"/>
                  </a:lnTo>
                  <a:close/>
                  <a:moveTo>
                    <a:pt x="0" y="292"/>
                  </a:moveTo>
                  <a:lnTo>
                    <a:pt x="26" y="292"/>
                  </a:lnTo>
                  <a:lnTo>
                    <a:pt x="26" y="298"/>
                  </a:lnTo>
                  <a:lnTo>
                    <a:pt x="0" y="298"/>
                  </a:lnTo>
                  <a:lnTo>
                    <a:pt x="0" y="292"/>
                  </a:lnTo>
                  <a:close/>
                  <a:moveTo>
                    <a:pt x="0" y="0"/>
                  </a:moveTo>
                  <a:lnTo>
                    <a:pt x="26" y="0"/>
                  </a:lnTo>
                  <a:lnTo>
                    <a:pt x="26"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18" name="Rectangle 10"/>
            <p:cNvSpPr>
              <a:spLocks noChangeArrowheads="1"/>
            </p:cNvSpPr>
            <p:nvPr/>
          </p:nvSpPr>
          <p:spPr bwMode="auto">
            <a:xfrm>
              <a:off x="1106488" y="5748338"/>
              <a:ext cx="4075113" cy="793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19" name="Freeform 11"/>
            <p:cNvSpPr>
              <a:spLocks/>
            </p:cNvSpPr>
            <p:nvPr/>
          </p:nvSpPr>
          <p:spPr bwMode="auto">
            <a:xfrm>
              <a:off x="1168400" y="3582988"/>
              <a:ext cx="188913" cy="58738"/>
            </a:xfrm>
            <a:custGeom>
              <a:avLst/>
              <a:gdLst>
                <a:gd name="T0" fmla="*/ 130 w 1929"/>
                <a:gd name="T1" fmla="*/ 319 h 617"/>
                <a:gd name="T2" fmla="*/ 1746 w 1929"/>
                <a:gd name="T3" fmla="*/ 15 h 617"/>
                <a:gd name="T4" fmla="*/ 1914 w 1929"/>
                <a:gd name="T5" fmla="*/ 130 h 617"/>
                <a:gd name="T6" fmla="*/ 1799 w 1929"/>
                <a:gd name="T7" fmla="*/ 298 h 617"/>
                <a:gd name="T8" fmla="*/ 183 w 1929"/>
                <a:gd name="T9" fmla="*/ 602 h 617"/>
                <a:gd name="T10" fmla="*/ 15 w 1929"/>
                <a:gd name="T11" fmla="*/ 487 h 617"/>
                <a:gd name="T12" fmla="*/ 130 w 1929"/>
                <a:gd name="T13" fmla="*/ 319 h 617"/>
              </a:gdLst>
              <a:ahLst/>
              <a:cxnLst>
                <a:cxn ang="0">
                  <a:pos x="T0" y="T1"/>
                </a:cxn>
                <a:cxn ang="0">
                  <a:pos x="T2" y="T3"/>
                </a:cxn>
                <a:cxn ang="0">
                  <a:pos x="T4" y="T5"/>
                </a:cxn>
                <a:cxn ang="0">
                  <a:pos x="T6" y="T7"/>
                </a:cxn>
                <a:cxn ang="0">
                  <a:pos x="T8" y="T9"/>
                </a:cxn>
                <a:cxn ang="0">
                  <a:pos x="T10" y="T11"/>
                </a:cxn>
                <a:cxn ang="0">
                  <a:pos x="T12" y="T13"/>
                </a:cxn>
              </a:cxnLst>
              <a:rect l="0" t="0" r="r" b="b"/>
              <a:pathLst>
                <a:path w="1929" h="617">
                  <a:moveTo>
                    <a:pt x="130" y="319"/>
                  </a:moveTo>
                  <a:lnTo>
                    <a:pt x="1746" y="15"/>
                  </a:lnTo>
                  <a:cubicBezTo>
                    <a:pt x="1824" y="0"/>
                    <a:pt x="1899" y="52"/>
                    <a:pt x="1914" y="130"/>
                  </a:cubicBezTo>
                  <a:cubicBezTo>
                    <a:pt x="1929" y="208"/>
                    <a:pt x="1877" y="283"/>
                    <a:pt x="1799" y="298"/>
                  </a:cubicBezTo>
                  <a:lnTo>
                    <a:pt x="183" y="602"/>
                  </a:lnTo>
                  <a:cubicBezTo>
                    <a:pt x="105" y="617"/>
                    <a:pt x="30" y="565"/>
                    <a:pt x="15" y="487"/>
                  </a:cubicBezTo>
                  <a:cubicBezTo>
                    <a:pt x="0" y="409"/>
                    <a:pt x="52" y="334"/>
                    <a:pt x="130" y="31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0" name="Freeform 12"/>
            <p:cNvSpPr>
              <a:spLocks/>
            </p:cNvSpPr>
            <p:nvPr/>
          </p:nvSpPr>
          <p:spPr bwMode="auto">
            <a:xfrm>
              <a:off x="2579688" y="3324225"/>
              <a:ext cx="187325" cy="58738"/>
            </a:xfrm>
            <a:custGeom>
              <a:avLst/>
              <a:gdLst>
                <a:gd name="T0" fmla="*/ 130 w 1913"/>
                <a:gd name="T1" fmla="*/ 319 h 617"/>
                <a:gd name="T2" fmla="*/ 1730 w 1913"/>
                <a:gd name="T3" fmla="*/ 15 h 617"/>
                <a:gd name="T4" fmla="*/ 1898 w 1913"/>
                <a:gd name="T5" fmla="*/ 130 h 617"/>
                <a:gd name="T6" fmla="*/ 1783 w 1913"/>
                <a:gd name="T7" fmla="*/ 298 h 617"/>
                <a:gd name="T8" fmla="*/ 183 w 1913"/>
                <a:gd name="T9" fmla="*/ 602 h 617"/>
                <a:gd name="T10" fmla="*/ 15 w 1913"/>
                <a:gd name="T11" fmla="*/ 487 h 617"/>
                <a:gd name="T12" fmla="*/ 130 w 1913"/>
                <a:gd name="T13" fmla="*/ 319 h 617"/>
              </a:gdLst>
              <a:ahLst/>
              <a:cxnLst>
                <a:cxn ang="0">
                  <a:pos x="T0" y="T1"/>
                </a:cxn>
                <a:cxn ang="0">
                  <a:pos x="T2" y="T3"/>
                </a:cxn>
                <a:cxn ang="0">
                  <a:pos x="T4" y="T5"/>
                </a:cxn>
                <a:cxn ang="0">
                  <a:pos x="T6" y="T7"/>
                </a:cxn>
                <a:cxn ang="0">
                  <a:pos x="T8" y="T9"/>
                </a:cxn>
                <a:cxn ang="0">
                  <a:pos x="T10" y="T11"/>
                </a:cxn>
                <a:cxn ang="0">
                  <a:pos x="T12" y="T13"/>
                </a:cxn>
              </a:cxnLst>
              <a:rect l="0" t="0" r="r" b="b"/>
              <a:pathLst>
                <a:path w="1913" h="617">
                  <a:moveTo>
                    <a:pt x="130" y="319"/>
                  </a:moveTo>
                  <a:lnTo>
                    <a:pt x="1730" y="15"/>
                  </a:lnTo>
                  <a:cubicBezTo>
                    <a:pt x="1808" y="0"/>
                    <a:pt x="1883" y="51"/>
                    <a:pt x="1898" y="130"/>
                  </a:cubicBezTo>
                  <a:cubicBezTo>
                    <a:pt x="1913" y="208"/>
                    <a:pt x="1861" y="283"/>
                    <a:pt x="1783" y="298"/>
                  </a:cubicBezTo>
                  <a:lnTo>
                    <a:pt x="183" y="602"/>
                  </a:lnTo>
                  <a:cubicBezTo>
                    <a:pt x="105" y="617"/>
                    <a:pt x="30" y="565"/>
                    <a:pt x="15" y="487"/>
                  </a:cubicBezTo>
                  <a:cubicBezTo>
                    <a:pt x="0" y="409"/>
                    <a:pt x="51" y="334"/>
                    <a:pt x="130" y="31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1" name="Freeform 13"/>
            <p:cNvSpPr>
              <a:spLocks/>
            </p:cNvSpPr>
            <p:nvPr/>
          </p:nvSpPr>
          <p:spPr bwMode="auto">
            <a:xfrm>
              <a:off x="2736850" y="3314700"/>
              <a:ext cx="187325" cy="39688"/>
            </a:xfrm>
            <a:custGeom>
              <a:avLst/>
              <a:gdLst>
                <a:gd name="T0" fmla="*/ 140 w 1915"/>
                <a:gd name="T1" fmla="*/ 118 h 411"/>
                <a:gd name="T2" fmla="*/ 1756 w 1915"/>
                <a:gd name="T3" fmla="*/ 6 h 411"/>
                <a:gd name="T4" fmla="*/ 1909 w 1915"/>
                <a:gd name="T5" fmla="*/ 140 h 411"/>
                <a:gd name="T6" fmla="*/ 1775 w 1915"/>
                <a:gd name="T7" fmla="*/ 293 h 411"/>
                <a:gd name="T8" fmla="*/ 159 w 1915"/>
                <a:gd name="T9" fmla="*/ 405 h 411"/>
                <a:gd name="T10" fmla="*/ 6 w 1915"/>
                <a:gd name="T11" fmla="*/ 271 h 411"/>
                <a:gd name="T12" fmla="*/ 140 w 1915"/>
                <a:gd name="T13" fmla="*/ 118 h 411"/>
              </a:gdLst>
              <a:ahLst/>
              <a:cxnLst>
                <a:cxn ang="0">
                  <a:pos x="T0" y="T1"/>
                </a:cxn>
                <a:cxn ang="0">
                  <a:pos x="T2" y="T3"/>
                </a:cxn>
                <a:cxn ang="0">
                  <a:pos x="T4" y="T5"/>
                </a:cxn>
                <a:cxn ang="0">
                  <a:pos x="T6" y="T7"/>
                </a:cxn>
                <a:cxn ang="0">
                  <a:pos x="T8" y="T9"/>
                </a:cxn>
                <a:cxn ang="0">
                  <a:pos x="T10" y="T11"/>
                </a:cxn>
                <a:cxn ang="0">
                  <a:pos x="T12" y="T13"/>
                </a:cxn>
              </a:cxnLst>
              <a:rect l="0" t="0" r="r" b="b"/>
              <a:pathLst>
                <a:path w="1915" h="411">
                  <a:moveTo>
                    <a:pt x="140" y="118"/>
                  </a:moveTo>
                  <a:lnTo>
                    <a:pt x="1756" y="6"/>
                  </a:lnTo>
                  <a:cubicBezTo>
                    <a:pt x="1835" y="0"/>
                    <a:pt x="1904" y="60"/>
                    <a:pt x="1909" y="140"/>
                  </a:cubicBezTo>
                  <a:cubicBezTo>
                    <a:pt x="1915" y="219"/>
                    <a:pt x="1855" y="288"/>
                    <a:pt x="1775" y="293"/>
                  </a:cubicBezTo>
                  <a:lnTo>
                    <a:pt x="159" y="405"/>
                  </a:lnTo>
                  <a:cubicBezTo>
                    <a:pt x="80" y="411"/>
                    <a:pt x="11" y="351"/>
                    <a:pt x="6" y="271"/>
                  </a:cubicBezTo>
                  <a:cubicBezTo>
                    <a:pt x="0" y="192"/>
                    <a:pt x="60" y="123"/>
                    <a:pt x="140" y="118"/>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2" name="Freeform 14"/>
            <p:cNvSpPr>
              <a:spLocks/>
            </p:cNvSpPr>
            <p:nvPr/>
          </p:nvSpPr>
          <p:spPr bwMode="auto">
            <a:xfrm>
              <a:off x="4148138" y="3216275"/>
              <a:ext cx="185738" cy="38100"/>
            </a:xfrm>
            <a:custGeom>
              <a:avLst/>
              <a:gdLst>
                <a:gd name="T0" fmla="*/ 69 w 949"/>
                <a:gd name="T1" fmla="*/ 59 h 205"/>
                <a:gd name="T2" fmla="*/ 869 w 949"/>
                <a:gd name="T3" fmla="*/ 3 h 205"/>
                <a:gd name="T4" fmla="*/ 946 w 949"/>
                <a:gd name="T5" fmla="*/ 69 h 205"/>
                <a:gd name="T6" fmla="*/ 879 w 949"/>
                <a:gd name="T7" fmla="*/ 146 h 205"/>
                <a:gd name="T8" fmla="*/ 79 w 949"/>
                <a:gd name="T9" fmla="*/ 202 h 205"/>
                <a:gd name="T10" fmla="*/ 3 w 949"/>
                <a:gd name="T11" fmla="*/ 135 h 205"/>
                <a:gd name="T12" fmla="*/ 69 w 949"/>
                <a:gd name="T13" fmla="*/ 59 h 205"/>
              </a:gdLst>
              <a:ahLst/>
              <a:cxnLst>
                <a:cxn ang="0">
                  <a:pos x="T0" y="T1"/>
                </a:cxn>
                <a:cxn ang="0">
                  <a:pos x="T2" y="T3"/>
                </a:cxn>
                <a:cxn ang="0">
                  <a:pos x="T4" y="T5"/>
                </a:cxn>
                <a:cxn ang="0">
                  <a:pos x="T6" y="T7"/>
                </a:cxn>
                <a:cxn ang="0">
                  <a:pos x="T8" y="T9"/>
                </a:cxn>
                <a:cxn ang="0">
                  <a:pos x="T10" y="T11"/>
                </a:cxn>
                <a:cxn ang="0">
                  <a:pos x="T12" y="T13"/>
                </a:cxn>
              </a:cxnLst>
              <a:rect l="0" t="0" r="r" b="b"/>
              <a:pathLst>
                <a:path w="949" h="205">
                  <a:moveTo>
                    <a:pt x="69" y="59"/>
                  </a:moveTo>
                  <a:lnTo>
                    <a:pt x="869" y="3"/>
                  </a:lnTo>
                  <a:cubicBezTo>
                    <a:pt x="909" y="0"/>
                    <a:pt x="944" y="30"/>
                    <a:pt x="946" y="69"/>
                  </a:cubicBezTo>
                  <a:cubicBezTo>
                    <a:pt x="949" y="109"/>
                    <a:pt x="919" y="144"/>
                    <a:pt x="879" y="146"/>
                  </a:cubicBezTo>
                  <a:lnTo>
                    <a:pt x="79" y="202"/>
                  </a:lnTo>
                  <a:cubicBezTo>
                    <a:pt x="40" y="205"/>
                    <a:pt x="5" y="175"/>
                    <a:pt x="3" y="135"/>
                  </a:cubicBezTo>
                  <a:cubicBezTo>
                    <a:pt x="0" y="96"/>
                    <a:pt x="30" y="61"/>
                    <a:pt x="69" y="5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3" name="Freeform 15"/>
            <p:cNvSpPr>
              <a:spLocks/>
            </p:cNvSpPr>
            <p:nvPr/>
          </p:nvSpPr>
          <p:spPr bwMode="auto">
            <a:xfrm>
              <a:off x="4303713" y="3198813"/>
              <a:ext cx="187325" cy="46038"/>
            </a:xfrm>
            <a:custGeom>
              <a:avLst/>
              <a:gdLst>
                <a:gd name="T0" fmla="*/ 68 w 959"/>
                <a:gd name="T1" fmla="*/ 92 h 239"/>
                <a:gd name="T2" fmla="*/ 876 w 959"/>
                <a:gd name="T3" fmla="*/ 4 h 239"/>
                <a:gd name="T4" fmla="*/ 955 w 959"/>
                <a:gd name="T5" fmla="*/ 68 h 239"/>
                <a:gd name="T6" fmla="*/ 891 w 959"/>
                <a:gd name="T7" fmla="*/ 147 h 239"/>
                <a:gd name="T8" fmla="*/ 83 w 959"/>
                <a:gd name="T9" fmla="*/ 235 h 239"/>
                <a:gd name="T10" fmla="*/ 4 w 959"/>
                <a:gd name="T11" fmla="*/ 171 h 239"/>
                <a:gd name="T12" fmla="*/ 68 w 959"/>
                <a:gd name="T13" fmla="*/ 92 h 239"/>
              </a:gdLst>
              <a:ahLst/>
              <a:cxnLst>
                <a:cxn ang="0">
                  <a:pos x="T0" y="T1"/>
                </a:cxn>
                <a:cxn ang="0">
                  <a:pos x="T2" y="T3"/>
                </a:cxn>
                <a:cxn ang="0">
                  <a:pos x="T4" y="T5"/>
                </a:cxn>
                <a:cxn ang="0">
                  <a:pos x="T6" y="T7"/>
                </a:cxn>
                <a:cxn ang="0">
                  <a:pos x="T8" y="T9"/>
                </a:cxn>
                <a:cxn ang="0">
                  <a:pos x="T10" y="T11"/>
                </a:cxn>
                <a:cxn ang="0">
                  <a:pos x="T12" y="T13"/>
                </a:cxn>
              </a:cxnLst>
              <a:rect l="0" t="0" r="r" b="b"/>
              <a:pathLst>
                <a:path w="959" h="239">
                  <a:moveTo>
                    <a:pt x="68" y="92"/>
                  </a:moveTo>
                  <a:lnTo>
                    <a:pt x="876" y="4"/>
                  </a:lnTo>
                  <a:cubicBezTo>
                    <a:pt x="915" y="0"/>
                    <a:pt x="951" y="28"/>
                    <a:pt x="955" y="68"/>
                  </a:cubicBezTo>
                  <a:cubicBezTo>
                    <a:pt x="959" y="107"/>
                    <a:pt x="931" y="143"/>
                    <a:pt x="891" y="147"/>
                  </a:cubicBezTo>
                  <a:lnTo>
                    <a:pt x="83" y="235"/>
                  </a:lnTo>
                  <a:cubicBezTo>
                    <a:pt x="44" y="239"/>
                    <a:pt x="8" y="211"/>
                    <a:pt x="4" y="171"/>
                  </a:cubicBezTo>
                  <a:cubicBezTo>
                    <a:pt x="0" y="132"/>
                    <a:pt x="28" y="96"/>
                    <a:pt x="68" y="9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4" name="Freeform 16"/>
            <p:cNvSpPr>
              <a:spLocks/>
            </p:cNvSpPr>
            <p:nvPr/>
          </p:nvSpPr>
          <p:spPr bwMode="auto">
            <a:xfrm>
              <a:off x="4462463" y="3189288"/>
              <a:ext cx="112713" cy="38100"/>
            </a:xfrm>
            <a:custGeom>
              <a:avLst/>
              <a:gdLst>
                <a:gd name="T0" fmla="*/ 68 w 581"/>
                <a:gd name="T1" fmla="*/ 52 h 199"/>
                <a:gd name="T2" fmla="*/ 497 w 581"/>
                <a:gd name="T3" fmla="*/ 5 h 199"/>
                <a:gd name="T4" fmla="*/ 576 w 581"/>
                <a:gd name="T5" fmla="*/ 68 h 199"/>
                <a:gd name="T6" fmla="*/ 513 w 581"/>
                <a:gd name="T7" fmla="*/ 148 h 199"/>
                <a:gd name="T8" fmla="*/ 83 w 581"/>
                <a:gd name="T9" fmla="*/ 195 h 199"/>
                <a:gd name="T10" fmla="*/ 4 w 581"/>
                <a:gd name="T11" fmla="*/ 131 h 199"/>
                <a:gd name="T12" fmla="*/ 68 w 581"/>
                <a:gd name="T13" fmla="*/ 52 h 199"/>
              </a:gdLst>
              <a:ahLst/>
              <a:cxnLst>
                <a:cxn ang="0">
                  <a:pos x="T0" y="T1"/>
                </a:cxn>
                <a:cxn ang="0">
                  <a:pos x="T2" y="T3"/>
                </a:cxn>
                <a:cxn ang="0">
                  <a:pos x="T4" y="T5"/>
                </a:cxn>
                <a:cxn ang="0">
                  <a:pos x="T6" y="T7"/>
                </a:cxn>
                <a:cxn ang="0">
                  <a:pos x="T8" y="T9"/>
                </a:cxn>
                <a:cxn ang="0">
                  <a:pos x="T10" y="T11"/>
                </a:cxn>
                <a:cxn ang="0">
                  <a:pos x="T12" y="T13"/>
                </a:cxn>
              </a:cxnLst>
              <a:rect l="0" t="0" r="r" b="b"/>
              <a:pathLst>
                <a:path w="581" h="199">
                  <a:moveTo>
                    <a:pt x="68" y="52"/>
                  </a:moveTo>
                  <a:lnTo>
                    <a:pt x="497" y="5"/>
                  </a:lnTo>
                  <a:cubicBezTo>
                    <a:pt x="537" y="0"/>
                    <a:pt x="572" y="29"/>
                    <a:pt x="576" y="68"/>
                  </a:cubicBezTo>
                  <a:cubicBezTo>
                    <a:pt x="581" y="108"/>
                    <a:pt x="552" y="143"/>
                    <a:pt x="513" y="148"/>
                  </a:cubicBezTo>
                  <a:lnTo>
                    <a:pt x="83" y="195"/>
                  </a:lnTo>
                  <a:cubicBezTo>
                    <a:pt x="44" y="199"/>
                    <a:pt x="8" y="171"/>
                    <a:pt x="4" y="131"/>
                  </a:cubicBezTo>
                  <a:cubicBezTo>
                    <a:pt x="0" y="92"/>
                    <a:pt x="28" y="56"/>
                    <a:pt x="68" y="5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5" name="Freeform 17"/>
            <p:cNvSpPr>
              <a:spLocks/>
            </p:cNvSpPr>
            <p:nvPr/>
          </p:nvSpPr>
          <p:spPr bwMode="auto">
            <a:xfrm>
              <a:off x="4618038" y="3173413"/>
              <a:ext cx="114300" cy="38100"/>
            </a:xfrm>
            <a:custGeom>
              <a:avLst/>
              <a:gdLst>
                <a:gd name="T0" fmla="*/ 68 w 581"/>
                <a:gd name="T1" fmla="*/ 47 h 194"/>
                <a:gd name="T2" fmla="*/ 498 w 581"/>
                <a:gd name="T3" fmla="*/ 4 h 194"/>
                <a:gd name="T4" fmla="*/ 577 w 581"/>
                <a:gd name="T5" fmla="*/ 68 h 194"/>
                <a:gd name="T6" fmla="*/ 512 w 581"/>
                <a:gd name="T7" fmla="*/ 147 h 194"/>
                <a:gd name="T8" fmla="*/ 83 w 581"/>
                <a:gd name="T9" fmla="*/ 190 h 194"/>
                <a:gd name="T10" fmla="*/ 4 w 581"/>
                <a:gd name="T11" fmla="*/ 126 h 194"/>
                <a:gd name="T12" fmla="*/ 68 w 581"/>
                <a:gd name="T13" fmla="*/ 47 h 194"/>
              </a:gdLst>
              <a:ahLst/>
              <a:cxnLst>
                <a:cxn ang="0">
                  <a:pos x="T0" y="T1"/>
                </a:cxn>
                <a:cxn ang="0">
                  <a:pos x="T2" y="T3"/>
                </a:cxn>
                <a:cxn ang="0">
                  <a:pos x="T4" y="T5"/>
                </a:cxn>
                <a:cxn ang="0">
                  <a:pos x="T6" y="T7"/>
                </a:cxn>
                <a:cxn ang="0">
                  <a:pos x="T8" y="T9"/>
                </a:cxn>
                <a:cxn ang="0">
                  <a:pos x="T10" y="T11"/>
                </a:cxn>
                <a:cxn ang="0">
                  <a:pos x="T12" y="T13"/>
                </a:cxn>
              </a:cxnLst>
              <a:rect l="0" t="0" r="r" b="b"/>
              <a:pathLst>
                <a:path w="581" h="194">
                  <a:moveTo>
                    <a:pt x="68" y="47"/>
                  </a:moveTo>
                  <a:lnTo>
                    <a:pt x="498" y="4"/>
                  </a:lnTo>
                  <a:cubicBezTo>
                    <a:pt x="538" y="0"/>
                    <a:pt x="573" y="29"/>
                    <a:pt x="577" y="68"/>
                  </a:cubicBezTo>
                  <a:cubicBezTo>
                    <a:pt x="581" y="108"/>
                    <a:pt x="552" y="143"/>
                    <a:pt x="512" y="147"/>
                  </a:cubicBezTo>
                  <a:lnTo>
                    <a:pt x="83" y="190"/>
                  </a:lnTo>
                  <a:cubicBezTo>
                    <a:pt x="43" y="194"/>
                    <a:pt x="8" y="165"/>
                    <a:pt x="4" y="126"/>
                  </a:cubicBezTo>
                  <a:cubicBezTo>
                    <a:pt x="0" y="86"/>
                    <a:pt x="29" y="51"/>
                    <a:pt x="68" y="47"/>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6" name="Freeform 18"/>
            <p:cNvSpPr>
              <a:spLocks/>
            </p:cNvSpPr>
            <p:nvPr/>
          </p:nvSpPr>
          <p:spPr bwMode="auto">
            <a:xfrm>
              <a:off x="4775200" y="3157538"/>
              <a:ext cx="112713" cy="38100"/>
            </a:xfrm>
            <a:custGeom>
              <a:avLst/>
              <a:gdLst>
                <a:gd name="T0" fmla="*/ 68 w 581"/>
                <a:gd name="T1" fmla="*/ 51 h 198"/>
                <a:gd name="T2" fmla="*/ 497 w 581"/>
                <a:gd name="T3" fmla="*/ 4 h 198"/>
                <a:gd name="T4" fmla="*/ 577 w 581"/>
                <a:gd name="T5" fmla="*/ 68 h 198"/>
                <a:gd name="T6" fmla="*/ 513 w 581"/>
                <a:gd name="T7" fmla="*/ 147 h 198"/>
                <a:gd name="T8" fmla="*/ 83 w 581"/>
                <a:gd name="T9" fmla="*/ 194 h 198"/>
                <a:gd name="T10" fmla="*/ 4 w 581"/>
                <a:gd name="T11" fmla="*/ 130 h 198"/>
                <a:gd name="T12" fmla="*/ 68 w 581"/>
                <a:gd name="T13" fmla="*/ 51 h 198"/>
              </a:gdLst>
              <a:ahLst/>
              <a:cxnLst>
                <a:cxn ang="0">
                  <a:pos x="T0" y="T1"/>
                </a:cxn>
                <a:cxn ang="0">
                  <a:pos x="T2" y="T3"/>
                </a:cxn>
                <a:cxn ang="0">
                  <a:pos x="T4" y="T5"/>
                </a:cxn>
                <a:cxn ang="0">
                  <a:pos x="T6" y="T7"/>
                </a:cxn>
                <a:cxn ang="0">
                  <a:pos x="T8" y="T9"/>
                </a:cxn>
                <a:cxn ang="0">
                  <a:pos x="T10" y="T11"/>
                </a:cxn>
                <a:cxn ang="0">
                  <a:pos x="T12" y="T13"/>
                </a:cxn>
              </a:cxnLst>
              <a:rect l="0" t="0" r="r" b="b"/>
              <a:pathLst>
                <a:path w="581" h="198">
                  <a:moveTo>
                    <a:pt x="68" y="51"/>
                  </a:moveTo>
                  <a:lnTo>
                    <a:pt x="497" y="4"/>
                  </a:lnTo>
                  <a:cubicBezTo>
                    <a:pt x="537" y="0"/>
                    <a:pt x="572" y="28"/>
                    <a:pt x="577" y="68"/>
                  </a:cubicBezTo>
                  <a:cubicBezTo>
                    <a:pt x="581" y="107"/>
                    <a:pt x="552" y="143"/>
                    <a:pt x="513" y="147"/>
                  </a:cubicBezTo>
                  <a:lnTo>
                    <a:pt x="83" y="194"/>
                  </a:lnTo>
                  <a:cubicBezTo>
                    <a:pt x="44" y="198"/>
                    <a:pt x="8" y="170"/>
                    <a:pt x="4" y="130"/>
                  </a:cubicBezTo>
                  <a:cubicBezTo>
                    <a:pt x="0" y="91"/>
                    <a:pt x="28" y="55"/>
                    <a:pt x="68" y="51"/>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7" name="Freeform 19"/>
            <p:cNvSpPr>
              <a:spLocks/>
            </p:cNvSpPr>
            <p:nvPr/>
          </p:nvSpPr>
          <p:spPr bwMode="auto">
            <a:xfrm>
              <a:off x="4932363" y="3141663"/>
              <a:ext cx="114300" cy="36513"/>
            </a:xfrm>
            <a:custGeom>
              <a:avLst/>
              <a:gdLst>
                <a:gd name="T0" fmla="*/ 68 w 581"/>
                <a:gd name="T1" fmla="*/ 52 h 199"/>
                <a:gd name="T2" fmla="*/ 497 w 581"/>
                <a:gd name="T3" fmla="*/ 5 h 199"/>
                <a:gd name="T4" fmla="*/ 576 w 581"/>
                <a:gd name="T5" fmla="*/ 68 h 199"/>
                <a:gd name="T6" fmla="*/ 513 w 581"/>
                <a:gd name="T7" fmla="*/ 148 h 199"/>
                <a:gd name="T8" fmla="*/ 83 w 581"/>
                <a:gd name="T9" fmla="*/ 195 h 199"/>
                <a:gd name="T10" fmla="*/ 4 w 581"/>
                <a:gd name="T11" fmla="*/ 131 h 199"/>
                <a:gd name="T12" fmla="*/ 68 w 581"/>
                <a:gd name="T13" fmla="*/ 52 h 199"/>
              </a:gdLst>
              <a:ahLst/>
              <a:cxnLst>
                <a:cxn ang="0">
                  <a:pos x="T0" y="T1"/>
                </a:cxn>
                <a:cxn ang="0">
                  <a:pos x="T2" y="T3"/>
                </a:cxn>
                <a:cxn ang="0">
                  <a:pos x="T4" y="T5"/>
                </a:cxn>
                <a:cxn ang="0">
                  <a:pos x="T6" y="T7"/>
                </a:cxn>
                <a:cxn ang="0">
                  <a:pos x="T8" y="T9"/>
                </a:cxn>
                <a:cxn ang="0">
                  <a:pos x="T10" y="T11"/>
                </a:cxn>
                <a:cxn ang="0">
                  <a:pos x="T12" y="T13"/>
                </a:cxn>
              </a:cxnLst>
              <a:rect l="0" t="0" r="r" b="b"/>
              <a:pathLst>
                <a:path w="581" h="199">
                  <a:moveTo>
                    <a:pt x="68" y="52"/>
                  </a:moveTo>
                  <a:lnTo>
                    <a:pt x="497" y="5"/>
                  </a:lnTo>
                  <a:cubicBezTo>
                    <a:pt x="537" y="0"/>
                    <a:pt x="572" y="29"/>
                    <a:pt x="576" y="68"/>
                  </a:cubicBezTo>
                  <a:cubicBezTo>
                    <a:pt x="581" y="108"/>
                    <a:pt x="552" y="143"/>
                    <a:pt x="513" y="148"/>
                  </a:cubicBezTo>
                  <a:lnTo>
                    <a:pt x="83" y="195"/>
                  </a:lnTo>
                  <a:cubicBezTo>
                    <a:pt x="44" y="199"/>
                    <a:pt x="8" y="171"/>
                    <a:pt x="4" y="131"/>
                  </a:cubicBezTo>
                  <a:cubicBezTo>
                    <a:pt x="0" y="92"/>
                    <a:pt x="28" y="56"/>
                    <a:pt x="68" y="5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8" name="Freeform 20"/>
            <p:cNvSpPr>
              <a:spLocks noEditPoints="1"/>
            </p:cNvSpPr>
            <p:nvPr/>
          </p:nvSpPr>
          <p:spPr bwMode="auto">
            <a:xfrm>
              <a:off x="1327150" y="3227388"/>
              <a:ext cx="2832100" cy="384175"/>
            </a:xfrm>
            <a:custGeom>
              <a:avLst/>
              <a:gdLst>
                <a:gd name="T0" fmla="*/ 8 w 14500"/>
                <a:gd name="T1" fmla="*/ 1954 h 2019"/>
                <a:gd name="T2" fmla="*/ 375 w 14500"/>
                <a:gd name="T3" fmla="*/ 1957 h 2019"/>
                <a:gd name="T4" fmla="*/ 658 w 14500"/>
                <a:gd name="T5" fmla="*/ 1904 h 2019"/>
                <a:gd name="T6" fmla="*/ 999 w 14500"/>
                <a:gd name="T7" fmla="*/ 1765 h 2019"/>
                <a:gd name="T8" fmla="*/ 1197 w 14500"/>
                <a:gd name="T9" fmla="*/ 1655 h 2019"/>
                <a:gd name="T10" fmla="*/ 1480 w 14500"/>
                <a:gd name="T11" fmla="*/ 1601 h 2019"/>
                <a:gd name="T12" fmla="*/ 1480 w 14500"/>
                <a:gd name="T13" fmla="*/ 1601 h 2019"/>
                <a:gd name="T14" fmla="*/ 1706 w 14500"/>
                <a:gd name="T15" fmla="*/ 1632 h 2019"/>
                <a:gd name="T16" fmla="*/ 2074 w 14500"/>
                <a:gd name="T17" fmla="*/ 1639 h 2019"/>
                <a:gd name="T18" fmla="*/ 2357 w 14500"/>
                <a:gd name="T19" fmla="*/ 1589 h 2019"/>
                <a:gd name="T20" fmla="*/ 2699 w 14500"/>
                <a:gd name="T21" fmla="*/ 1452 h 2019"/>
                <a:gd name="T22" fmla="*/ 2897 w 14500"/>
                <a:gd name="T23" fmla="*/ 1341 h 2019"/>
                <a:gd name="T24" fmla="*/ 3180 w 14500"/>
                <a:gd name="T25" fmla="*/ 1287 h 2019"/>
                <a:gd name="T26" fmla="*/ 3180 w 14500"/>
                <a:gd name="T27" fmla="*/ 1287 h 2019"/>
                <a:gd name="T28" fmla="*/ 3406 w 14500"/>
                <a:gd name="T29" fmla="*/ 1318 h 2019"/>
                <a:gd name="T30" fmla="*/ 3774 w 14500"/>
                <a:gd name="T31" fmla="*/ 1321 h 2019"/>
                <a:gd name="T32" fmla="*/ 4057 w 14500"/>
                <a:gd name="T33" fmla="*/ 1267 h 2019"/>
                <a:gd name="T34" fmla="*/ 4397 w 14500"/>
                <a:gd name="T35" fmla="*/ 1129 h 2019"/>
                <a:gd name="T36" fmla="*/ 4596 w 14500"/>
                <a:gd name="T37" fmla="*/ 1018 h 2019"/>
                <a:gd name="T38" fmla="*/ 4879 w 14500"/>
                <a:gd name="T39" fmla="*/ 965 h 2019"/>
                <a:gd name="T40" fmla="*/ 4879 w 14500"/>
                <a:gd name="T41" fmla="*/ 965 h 2019"/>
                <a:gd name="T42" fmla="*/ 5105 w 14500"/>
                <a:gd name="T43" fmla="*/ 996 h 2019"/>
                <a:gd name="T44" fmla="*/ 5472 w 14500"/>
                <a:gd name="T45" fmla="*/ 1000 h 2019"/>
                <a:gd name="T46" fmla="*/ 5755 w 14500"/>
                <a:gd name="T47" fmla="*/ 947 h 2019"/>
                <a:gd name="T48" fmla="*/ 6097 w 14500"/>
                <a:gd name="T49" fmla="*/ 812 h 2019"/>
                <a:gd name="T50" fmla="*/ 6296 w 14500"/>
                <a:gd name="T51" fmla="*/ 703 h 2019"/>
                <a:gd name="T52" fmla="*/ 8097 w 14500"/>
                <a:gd name="T53" fmla="*/ 461 h 2019"/>
                <a:gd name="T54" fmla="*/ 8097 w 14500"/>
                <a:gd name="T55" fmla="*/ 461 h 2019"/>
                <a:gd name="T56" fmla="*/ 8318 w 14500"/>
                <a:gd name="T57" fmla="*/ 515 h 2019"/>
                <a:gd name="T58" fmla="*/ 8683 w 14500"/>
                <a:gd name="T59" fmla="*/ 558 h 2019"/>
                <a:gd name="T60" fmla="*/ 8969 w 14500"/>
                <a:gd name="T61" fmla="*/ 536 h 2019"/>
                <a:gd name="T62" fmla="*/ 9324 w 14500"/>
                <a:gd name="T63" fmla="*/ 439 h 2019"/>
                <a:gd name="T64" fmla="*/ 9534 w 14500"/>
                <a:gd name="T65" fmla="*/ 352 h 2019"/>
                <a:gd name="T66" fmla="*/ 9821 w 14500"/>
                <a:gd name="T67" fmla="*/ 332 h 2019"/>
                <a:gd name="T68" fmla="*/ 9821 w 14500"/>
                <a:gd name="T69" fmla="*/ 332 h 2019"/>
                <a:gd name="T70" fmla="*/ 10042 w 14500"/>
                <a:gd name="T71" fmla="*/ 389 h 2019"/>
                <a:gd name="T72" fmla="*/ 10407 w 14500"/>
                <a:gd name="T73" fmla="*/ 436 h 2019"/>
                <a:gd name="T74" fmla="*/ 10694 w 14500"/>
                <a:gd name="T75" fmla="*/ 416 h 2019"/>
                <a:gd name="T76" fmla="*/ 11048 w 14500"/>
                <a:gd name="T77" fmla="*/ 319 h 2019"/>
                <a:gd name="T78" fmla="*/ 11259 w 14500"/>
                <a:gd name="T79" fmla="*/ 232 h 2019"/>
                <a:gd name="T80" fmla="*/ 11546 w 14500"/>
                <a:gd name="T81" fmla="*/ 212 h 2019"/>
                <a:gd name="T82" fmla="*/ 11546 w 14500"/>
                <a:gd name="T83" fmla="*/ 212 h 2019"/>
                <a:gd name="T84" fmla="*/ 11767 w 14500"/>
                <a:gd name="T85" fmla="*/ 269 h 2019"/>
                <a:gd name="T86" fmla="*/ 12131 w 14500"/>
                <a:gd name="T87" fmla="*/ 315 h 2019"/>
                <a:gd name="T88" fmla="*/ 12419 w 14500"/>
                <a:gd name="T89" fmla="*/ 295 h 2019"/>
                <a:gd name="T90" fmla="*/ 12773 w 14500"/>
                <a:gd name="T91" fmla="*/ 198 h 2019"/>
                <a:gd name="T92" fmla="*/ 12983 w 14500"/>
                <a:gd name="T93" fmla="*/ 111 h 2019"/>
                <a:gd name="T94" fmla="*/ 13270 w 14500"/>
                <a:gd name="T95" fmla="*/ 88 h 2019"/>
                <a:gd name="T96" fmla="*/ 13270 w 14500"/>
                <a:gd name="T97" fmla="*/ 88 h 2019"/>
                <a:gd name="T98" fmla="*/ 13491 w 14500"/>
                <a:gd name="T99" fmla="*/ 143 h 2019"/>
                <a:gd name="T100" fmla="*/ 13855 w 14500"/>
                <a:gd name="T101" fmla="*/ 187 h 2019"/>
                <a:gd name="T102" fmla="*/ 14143 w 14500"/>
                <a:gd name="T103" fmla="*/ 167 h 2019"/>
                <a:gd name="T104" fmla="*/ 14497 w 14500"/>
                <a:gd name="T105" fmla="*/ 7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00" h="2019">
                  <a:moveTo>
                    <a:pt x="65" y="1870"/>
                  </a:moveTo>
                  <a:lnTo>
                    <a:pt x="65" y="1870"/>
                  </a:lnTo>
                  <a:cubicBezTo>
                    <a:pt x="104" y="1862"/>
                    <a:pt x="142" y="1888"/>
                    <a:pt x="149" y="1927"/>
                  </a:cubicBezTo>
                  <a:cubicBezTo>
                    <a:pt x="157" y="1966"/>
                    <a:pt x="131" y="2004"/>
                    <a:pt x="92" y="2011"/>
                  </a:cubicBezTo>
                  <a:lnTo>
                    <a:pt x="92" y="2011"/>
                  </a:lnTo>
                  <a:cubicBezTo>
                    <a:pt x="53" y="2019"/>
                    <a:pt x="15" y="1993"/>
                    <a:pt x="8" y="1954"/>
                  </a:cubicBezTo>
                  <a:cubicBezTo>
                    <a:pt x="0" y="1915"/>
                    <a:pt x="26" y="1877"/>
                    <a:pt x="65" y="1870"/>
                  </a:cubicBezTo>
                  <a:close/>
                  <a:moveTo>
                    <a:pt x="348" y="1816"/>
                  </a:moveTo>
                  <a:lnTo>
                    <a:pt x="348" y="1816"/>
                  </a:lnTo>
                  <a:cubicBezTo>
                    <a:pt x="387" y="1808"/>
                    <a:pt x="425" y="1834"/>
                    <a:pt x="432" y="1873"/>
                  </a:cubicBezTo>
                  <a:cubicBezTo>
                    <a:pt x="440" y="1912"/>
                    <a:pt x="414" y="1950"/>
                    <a:pt x="375" y="1957"/>
                  </a:cubicBezTo>
                  <a:lnTo>
                    <a:pt x="375" y="1957"/>
                  </a:lnTo>
                  <a:cubicBezTo>
                    <a:pt x="336" y="1965"/>
                    <a:pt x="298" y="1939"/>
                    <a:pt x="291" y="1900"/>
                  </a:cubicBezTo>
                  <a:cubicBezTo>
                    <a:pt x="283" y="1861"/>
                    <a:pt x="309" y="1824"/>
                    <a:pt x="348" y="1816"/>
                  </a:cubicBezTo>
                  <a:close/>
                  <a:moveTo>
                    <a:pt x="631" y="1762"/>
                  </a:moveTo>
                  <a:lnTo>
                    <a:pt x="631" y="1762"/>
                  </a:lnTo>
                  <a:cubicBezTo>
                    <a:pt x="670" y="1755"/>
                    <a:pt x="708" y="1780"/>
                    <a:pt x="715" y="1819"/>
                  </a:cubicBezTo>
                  <a:cubicBezTo>
                    <a:pt x="723" y="1858"/>
                    <a:pt x="698" y="1896"/>
                    <a:pt x="658" y="1904"/>
                  </a:cubicBezTo>
                  <a:lnTo>
                    <a:pt x="658" y="1904"/>
                  </a:lnTo>
                  <a:cubicBezTo>
                    <a:pt x="619" y="1911"/>
                    <a:pt x="582" y="1886"/>
                    <a:pt x="574" y="1847"/>
                  </a:cubicBezTo>
                  <a:cubicBezTo>
                    <a:pt x="566" y="1808"/>
                    <a:pt x="592" y="1770"/>
                    <a:pt x="631" y="1762"/>
                  </a:cubicBezTo>
                  <a:close/>
                  <a:moveTo>
                    <a:pt x="914" y="1708"/>
                  </a:moveTo>
                  <a:lnTo>
                    <a:pt x="914" y="1708"/>
                  </a:lnTo>
                  <a:cubicBezTo>
                    <a:pt x="953" y="1701"/>
                    <a:pt x="991" y="1726"/>
                    <a:pt x="999" y="1765"/>
                  </a:cubicBezTo>
                  <a:cubicBezTo>
                    <a:pt x="1006" y="1804"/>
                    <a:pt x="981" y="1842"/>
                    <a:pt x="942" y="1850"/>
                  </a:cubicBezTo>
                  <a:lnTo>
                    <a:pt x="941" y="1850"/>
                  </a:lnTo>
                  <a:cubicBezTo>
                    <a:pt x="902" y="1857"/>
                    <a:pt x="865" y="1832"/>
                    <a:pt x="857" y="1793"/>
                  </a:cubicBezTo>
                  <a:cubicBezTo>
                    <a:pt x="849" y="1754"/>
                    <a:pt x="875" y="1716"/>
                    <a:pt x="914" y="1708"/>
                  </a:cubicBezTo>
                  <a:close/>
                  <a:moveTo>
                    <a:pt x="1197" y="1655"/>
                  </a:moveTo>
                  <a:lnTo>
                    <a:pt x="1197" y="1655"/>
                  </a:lnTo>
                  <a:cubicBezTo>
                    <a:pt x="1236" y="1647"/>
                    <a:pt x="1274" y="1673"/>
                    <a:pt x="1282" y="1712"/>
                  </a:cubicBezTo>
                  <a:cubicBezTo>
                    <a:pt x="1289" y="1751"/>
                    <a:pt x="1264" y="1788"/>
                    <a:pt x="1225" y="1796"/>
                  </a:cubicBezTo>
                  <a:lnTo>
                    <a:pt x="1224" y="1796"/>
                  </a:lnTo>
                  <a:cubicBezTo>
                    <a:pt x="1185" y="1804"/>
                    <a:pt x="1148" y="1778"/>
                    <a:pt x="1140" y="1739"/>
                  </a:cubicBezTo>
                  <a:cubicBezTo>
                    <a:pt x="1133" y="1700"/>
                    <a:pt x="1158" y="1662"/>
                    <a:pt x="1197" y="1655"/>
                  </a:cubicBezTo>
                  <a:close/>
                  <a:moveTo>
                    <a:pt x="1480" y="1601"/>
                  </a:moveTo>
                  <a:lnTo>
                    <a:pt x="1480" y="1601"/>
                  </a:lnTo>
                  <a:cubicBezTo>
                    <a:pt x="1519" y="1593"/>
                    <a:pt x="1557" y="1619"/>
                    <a:pt x="1565" y="1658"/>
                  </a:cubicBezTo>
                  <a:cubicBezTo>
                    <a:pt x="1572" y="1697"/>
                    <a:pt x="1547" y="1735"/>
                    <a:pt x="1508" y="1742"/>
                  </a:cubicBezTo>
                  <a:lnTo>
                    <a:pt x="1508" y="1742"/>
                  </a:lnTo>
                  <a:cubicBezTo>
                    <a:pt x="1469" y="1750"/>
                    <a:pt x="1431" y="1724"/>
                    <a:pt x="1423" y="1685"/>
                  </a:cubicBezTo>
                  <a:cubicBezTo>
                    <a:pt x="1416" y="1646"/>
                    <a:pt x="1441" y="1608"/>
                    <a:pt x="1480" y="1601"/>
                  </a:cubicBezTo>
                  <a:close/>
                  <a:moveTo>
                    <a:pt x="1764" y="1548"/>
                  </a:moveTo>
                  <a:lnTo>
                    <a:pt x="1765" y="1548"/>
                  </a:lnTo>
                  <a:cubicBezTo>
                    <a:pt x="1804" y="1541"/>
                    <a:pt x="1841" y="1567"/>
                    <a:pt x="1848" y="1606"/>
                  </a:cubicBezTo>
                  <a:cubicBezTo>
                    <a:pt x="1855" y="1645"/>
                    <a:pt x="1829" y="1683"/>
                    <a:pt x="1790" y="1690"/>
                  </a:cubicBezTo>
                  <a:lnTo>
                    <a:pt x="1790" y="1690"/>
                  </a:lnTo>
                  <a:cubicBezTo>
                    <a:pt x="1751" y="1697"/>
                    <a:pt x="1713" y="1671"/>
                    <a:pt x="1706" y="1632"/>
                  </a:cubicBezTo>
                  <a:cubicBezTo>
                    <a:pt x="1699" y="1592"/>
                    <a:pt x="1725" y="1555"/>
                    <a:pt x="1764" y="1548"/>
                  </a:cubicBezTo>
                  <a:close/>
                  <a:moveTo>
                    <a:pt x="2048" y="1497"/>
                  </a:moveTo>
                  <a:lnTo>
                    <a:pt x="2048" y="1497"/>
                  </a:lnTo>
                  <a:cubicBezTo>
                    <a:pt x="2087" y="1490"/>
                    <a:pt x="2125" y="1516"/>
                    <a:pt x="2132" y="1556"/>
                  </a:cubicBezTo>
                  <a:cubicBezTo>
                    <a:pt x="2139" y="1595"/>
                    <a:pt x="2113" y="1632"/>
                    <a:pt x="2074" y="1639"/>
                  </a:cubicBezTo>
                  <a:lnTo>
                    <a:pt x="2074" y="1639"/>
                  </a:lnTo>
                  <a:cubicBezTo>
                    <a:pt x="2034" y="1646"/>
                    <a:pt x="1997" y="1620"/>
                    <a:pt x="1990" y="1581"/>
                  </a:cubicBezTo>
                  <a:cubicBezTo>
                    <a:pt x="1983" y="1542"/>
                    <a:pt x="2009" y="1504"/>
                    <a:pt x="2048" y="1497"/>
                  </a:cubicBezTo>
                  <a:close/>
                  <a:moveTo>
                    <a:pt x="2332" y="1447"/>
                  </a:moveTo>
                  <a:lnTo>
                    <a:pt x="2332" y="1447"/>
                  </a:lnTo>
                  <a:cubicBezTo>
                    <a:pt x="2371" y="1440"/>
                    <a:pt x="2408" y="1466"/>
                    <a:pt x="2416" y="1505"/>
                  </a:cubicBezTo>
                  <a:cubicBezTo>
                    <a:pt x="2423" y="1544"/>
                    <a:pt x="2396" y="1582"/>
                    <a:pt x="2357" y="1589"/>
                  </a:cubicBezTo>
                  <a:lnTo>
                    <a:pt x="2357" y="1589"/>
                  </a:lnTo>
                  <a:cubicBezTo>
                    <a:pt x="2318" y="1596"/>
                    <a:pt x="2281" y="1570"/>
                    <a:pt x="2274" y="1530"/>
                  </a:cubicBezTo>
                  <a:cubicBezTo>
                    <a:pt x="2267" y="1491"/>
                    <a:pt x="2293" y="1454"/>
                    <a:pt x="2332" y="1447"/>
                  </a:cubicBezTo>
                  <a:close/>
                  <a:moveTo>
                    <a:pt x="2614" y="1395"/>
                  </a:moveTo>
                  <a:lnTo>
                    <a:pt x="2614" y="1395"/>
                  </a:lnTo>
                  <a:cubicBezTo>
                    <a:pt x="2653" y="1387"/>
                    <a:pt x="2691" y="1413"/>
                    <a:pt x="2699" y="1452"/>
                  </a:cubicBezTo>
                  <a:cubicBezTo>
                    <a:pt x="2706" y="1491"/>
                    <a:pt x="2681" y="1529"/>
                    <a:pt x="2642" y="1536"/>
                  </a:cubicBezTo>
                  <a:lnTo>
                    <a:pt x="2642" y="1536"/>
                  </a:lnTo>
                  <a:cubicBezTo>
                    <a:pt x="2603" y="1544"/>
                    <a:pt x="2565" y="1518"/>
                    <a:pt x="2557" y="1479"/>
                  </a:cubicBezTo>
                  <a:cubicBezTo>
                    <a:pt x="2550" y="1440"/>
                    <a:pt x="2575" y="1402"/>
                    <a:pt x="2614" y="1395"/>
                  </a:cubicBezTo>
                  <a:close/>
                  <a:moveTo>
                    <a:pt x="2897" y="1341"/>
                  </a:moveTo>
                  <a:lnTo>
                    <a:pt x="2897" y="1341"/>
                  </a:lnTo>
                  <a:cubicBezTo>
                    <a:pt x="2936" y="1334"/>
                    <a:pt x="2974" y="1359"/>
                    <a:pt x="2982" y="1398"/>
                  </a:cubicBezTo>
                  <a:cubicBezTo>
                    <a:pt x="2989" y="1437"/>
                    <a:pt x="2964" y="1475"/>
                    <a:pt x="2925" y="1482"/>
                  </a:cubicBezTo>
                  <a:lnTo>
                    <a:pt x="2925" y="1483"/>
                  </a:lnTo>
                  <a:cubicBezTo>
                    <a:pt x="2886" y="1490"/>
                    <a:pt x="2848" y="1465"/>
                    <a:pt x="2840" y="1426"/>
                  </a:cubicBezTo>
                  <a:cubicBezTo>
                    <a:pt x="2833" y="1386"/>
                    <a:pt x="2858" y="1349"/>
                    <a:pt x="2897" y="1341"/>
                  </a:cubicBezTo>
                  <a:close/>
                  <a:moveTo>
                    <a:pt x="3180" y="1287"/>
                  </a:moveTo>
                  <a:lnTo>
                    <a:pt x="3180" y="1287"/>
                  </a:lnTo>
                  <a:cubicBezTo>
                    <a:pt x="3219" y="1280"/>
                    <a:pt x="3257" y="1305"/>
                    <a:pt x="3265" y="1344"/>
                  </a:cubicBezTo>
                  <a:cubicBezTo>
                    <a:pt x="3272" y="1383"/>
                    <a:pt x="3247" y="1421"/>
                    <a:pt x="3208" y="1429"/>
                  </a:cubicBezTo>
                  <a:lnTo>
                    <a:pt x="3208" y="1429"/>
                  </a:lnTo>
                  <a:cubicBezTo>
                    <a:pt x="3169" y="1436"/>
                    <a:pt x="3131" y="1411"/>
                    <a:pt x="3123" y="1372"/>
                  </a:cubicBezTo>
                  <a:cubicBezTo>
                    <a:pt x="3116" y="1333"/>
                    <a:pt x="3141" y="1295"/>
                    <a:pt x="3180" y="1287"/>
                  </a:cubicBezTo>
                  <a:close/>
                  <a:moveTo>
                    <a:pt x="3463" y="1234"/>
                  </a:moveTo>
                  <a:lnTo>
                    <a:pt x="3464" y="1234"/>
                  </a:lnTo>
                  <a:cubicBezTo>
                    <a:pt x="3503" y="1226"/>
                    <a:pt x="3540" y="1251"/>
                    <a:pt x="3548" y="1290"/>
                  </a:cubicBezTo>
                  <a:cubicBezTo>
                    <a:pt x="3556" y="1330"/>
                    <a:pt x="3530" y="1367"/>
                    <a:pt x="3491" y="1375"/>
                  </a:cubicBezTo>
                  <a:lnTo>
                    <a:pt x="3491" y="1375"/>
                  </a:lnTo>
                  <a:cubicBezTo>
                    <a:pt x="3452" y="1383"/>
                    <a:pt x="3414" y="1357"/>
                    <a:pt x="3406" y="1318"/>
                  </a:cubicBezTo>
                  <a:cubicBezTo>
                    <a:pt x="3399" y="1279"/>
                    <a:pt x="3424" y="1241"/>
                    <a:pt x="3463" y="1234"/>
                  </a:cubicBezTo>
                  <a:close/>
                  <a:moveTo>
                    <a:pt x="3746" y="1180"/>
                  </a:moveTo>
                  <a:lnTo>
                    <a:pt x="3747" y="1180"/>
                  </a:lnTo>
                  <a:cubicBezTo>
                    <a:pt x="3786" y="1172"/>
                    <a:pt x="3823" y="1198"/>
                    <a:pt x="3831" y="1237"/>
                  </a:cubicBezTo>
                  <a:cubicBezTo>
                    <a:pt x="3839" y="1276"/>
                    <a:pt x="3813" y="1314"/>
                    <a:pt x="3774" y="1321"/>
                  </a:cubicBezTo>
                  <a:lnTo>
                    <a:pt x="3774" y="1321"/>
                  </a:lnTo>
                  <a:cubicBezTo>
                    <a:pt x="3735" y="1329"/>
                    <a:pt x="3697" y="1303"/>
                    <a:pt x="3690" y="1264"/>
                  </a:cubicBezTo>
                  <a:cubicBezTo>
                    <a:pt x="3682" y="1225"/>
                    <a:pt x="3707" y="1187"/>
                    <a:pt x="3746" y="1180"/>
                  </a:cubicBezTo>
                  <a:close/>
                  <a:moveTo>
                    <a:pt x="4030" y="1126"/>
                  </a:moveTo>
                  <a:lnTo>
                    <a:pt x="4030" y="1126"/>
                  </a:lnTo>
                  <a:cubicBezTo>
                    <a:pt x="4069" y="1118"/>
                    <a:pt x="4107" y="1144"/>
                    <a:pt x="4114" y="1183"/>
                  </a:cubicBezTo>
                  <a:cubicBezTo>
                    <a:pt x="4122" y="1222"/>
                    <a:pt x="4096" y="1260"/>
                    <a:pt x="4057" y="1267"/>
                  </a:cubicBezTo>
                  <a:lnTo>
                    <a:pt x="4057" y="1267"/>
                  </a:lnTo>
                  <a:cubicBezTo>
                    <a:pt x="4018" y="1275"/>
                    <a:pt x="3980" y="1249"/>
                    <a:pt x="3973" y="1210"/>
                  </a:cubicBezTo>
                  <a:cubicBezTo>
                    <a:pt x="3965" y="1171"/>
                    <a:pt x="3991" y="1134"/>
                    <a:pt x="4030" y="1126"/>
                  </a:cubicBezTo>
                  <a:close/>
                  <a:moveTo>
                    <a:pt x="4313" y="1072"/>
                  </a:moveTo>
                  <a:lnTo>
                    <a:pt x="4313" y="1072"/>
                  </a:lnTo>
                  <a:cubicBezTo>
                    <a:pt x="4352" y="1065"/>
                    <a:pt x="4390" y="1090"/>
                    <a:pt x="4397" y="1129"/>
                  </a:cubicBezTo>
                  <a:cubicBezTo>
                    <a:pt x="4405" y="1168"/>
                    <a:pt x="4379" y="1206"/>
                    <a:pt x="4340" y="1214"/>
                  </a:cubicBezTo>
                  <a:lnTo>
                    <a:pt x="4340" y="1214"/>
                  </a:lnTo>
                  <a:cubicBezTo>
                    <a:pt x="4301" y="1221"/>
                    <a:pt x="4263" y="1196"/>
                    <a:pt x="4256" y="1157"/>
                  </a:cubicBezTo>
                  <a:cubicBezTo>
                    <a:pt x="4248" y="1118"/>
                    <a:pt x="4274" y="1080"/>
                    <a:pt x="4313" y="1072"/>
                  </a:cubicBezTo>
                  <a:close/>
                  <a:moveTo>
                    <a:pt x="4596" y="1018"/>
                  </a:moveTo>
                  <a:lnTo>
                    <a:pt x="4596" y="1018"/>
                  </a:lnTo>
                  <a:cubicBezTo>
                    <a:pt x="4635" y="1011"/>
                    <a:pt x="4673" y="1036"/>
                    <a:pt x="4680" y="1075"/>
                  </a:cubicBezTo>
                  <a:cubicBezTo>
                    <a:pt x="4688" y="1114"/>
                    <a:pt x="4662" y="1152"/>
                    <a:pt x="4623" y="1160"/>
                  </a:cubicBezTo>
                  <a:lnTo>
                    <a:pt x="4623" y="1160"/>
                  </a:lnTo>
                  <a:cubicBezTo>
                    <a:pt x="4584" y="1167"/>
                    <a:pt x="4546" y="1142"/>
                    <a:pt x="4539" y="1103"/>
                  </a:cubicBezTo>
                  <a:cubicBezTo>
                    <a:pt x="4531" y="1064"/>
                    <a:pt x="4557" y="1026"/>
                    <a:pt x="4596" y="1018"/>
                  </a:cubicBezTo>
                  <a:close/>
                  <a:moveTo>
                    <a:pt x="4879" y="965"/>
                  </a:moveTo>
                  <a:lnTo>
                    <a:pt x="4879" y="965"/>
                  </a:lnTo>
                  <a:cubicBezTo>
                    <a:pt x="4918" y="957"/>
                    <a:pt x="4956" y="983"/>
                    <a:pt x="4963" y="1022"/>
                  </a:cubicBezTo>
                  <a:cubicBezTo>
                    <a:pt x="4971" y="1061"/>
                    <a:pt x="4945" y="1099"/>
                    <a:pt x="4906" y="1106"/>
                  </a:cubicBezTo>
                  <a:lnTo>
                    <a:pt x="4906" y="1106"/>
                  </a:lnTo>
                  <a:cubicBezTo>
                    <a:pt x="4867" y="1114"/>
                    <a:pt x="4829" y="1088"/>
                    <a:pt x="4822" y="1049"/>
                  </a:cubicBezTo>
                  <a:cubicBezTo>
                    <a:pt x="4814" y="1010"/>
                    <a:pt x="4840" y="972"/>
                    <a:pt x="4879" y="965"/>
                  </a:cubicBezTo>
                  <a:close/>
                  <a:moveTo>
                    <a:pt x="5162" y="911"/>
                  </a:moveTo>
                  <a:lnTo>
                    <a:pt x="5162" y="911"/>
                  </a:lnTo>
                  <a:cubicBezTo>
                    <a:pt x="5201" y="904"/>
                    <a:pt x="5239" y="929"/>
                    <a:pt x="5247" y="969"/>
                  </a:cubicBezTo>
                  <a:cubicBezTo>
                    <a:pt x="5254" y="1008"/>
                    <a:pt x="5228" y="1045"/>
                    <a:pt x="5189" y="1053"/>
                  </a:cubicBezTo>
                  <a:lnTo>
                    <a:pt x="5189" y="1053"/>
                  </a:lnTo>
                  <a:cubicBezTo>
                    <a:pt x="5150" y="1060"/>
                    <a:pt x="5112" y="1035"/>
                    <a:pt x="5105" y="996"/>
                  </a:cubicBezTo>
                  <a:cubicBezTo>
                    <a:pt x="5098" y="957"/>
                    <a:pt x="5123" y="919"/>
                    <a:pt x="5162" y="911"/>
                  </a:cubicBezTo>
                  <a:close/>
                  <a:moveTo>
                    <a:pt x="5445" y="858"/>
                  </a:moveTo>
                  <a:lnTo>
                    <a:pt x="5446" y="858"/>
                  </a:lnTo>
                  <a:cubicBezTo>
                    <a:pt x="5485" y="851"/>
                    <a:pt x="5522" y="876"/>
                    <a:pt x="5530" y="915"/>
                  </a:cubicBezTo>
                  <a:cubicBezTo>
                    <a:pt x="5537" y="954"/>
                    <a:pt x="5512" y="992"/>
                    <a:pt x="5473" y="999"/>
                  </a:cubicBezTo>
                  <a:lnTo>
                    <a:pt x="5472" y="1000"/>
                  </a:lnTo>
                  <a:cubicBezTo>
                    <a:pt x="5433" y="1007"/>
                    <a:pt x="5396" y="981"/>
                    <a:pt x="5388" y="942"/>
                  </a:cubicBezTo>
                  <a:cubicBezTo>
                    <a:pt x="5381" y="903"/>
                    <a:pt x="5406" y="866"/>
                    <a:pt x="5445" y="858"/>
                  </a:cubicBezTo>
                  <a:close/>
                  <a:moveTo>
                    <a:pt x="5729" y="805"/>
                  </a:moveTo>
                  <a:lnTo>
                    <a:pt x="5729" y="805"/>
                  </a:lnTo>
                  <a:cubicBezTo>
                    <a:pt x="5768" y="798"/>
                    <a:pt x="5806" y="824"/>
                    <a:pt x="5813" y="863"/>
                  </a:cubicBezTo>
                  <a:cubicBezTo>
                    <a:pt x="5820" y="902"/>
                    <a:pt x="5794" y="940"/>
                    <a:pt x="5755" y="947"/>
                  </a:cubicBezTo>
                  <a:lnTo>
                    <a:pt x="5755" y="947"/>
                  </a:lnTo>
                  <a:cubicBezTo>
                    <a:pt x="5716" y="954"/>
                    <a:pt x="5678" y="928"/>
                    <a:pt x="5671" y="889"/>
                  </a:cubicBezTo>
                  <a:cubicBezTo>
                    <a:pt x="5664" y="850"/>
                    <a:pt x="5690" y="812"/>
                    <a:pt x="5729" y="805"/>
                  </a:cubicBezTo>
                  <a:close/>
                  <a:moveTo>
                    <a:pt x="6013" y="754"/>
                  </a:moveTo>
                  <a:lnTo>
                    <a:pt x="6013" y="754"/>
                  </a:lnTo>
                  <a:cubicBezTo>
                    <a:pt x="6052" y="747"/>
                    <a:pt x="6090" y="773"/>
                    <a:pt x="6097" y="812"/>
                  </a:cubicBezTo>
                  <a:cubicBezTo>
                    <a:pt x="6104" y="851"/>
                    <a:pt x="6078" y="888"/>
                    <a:pt x="6039" y="896"/>
                  </a:cubicBezTo>
                  <a:lnTo>
                    <a:pt x="6039" y="896"/>
                  </a:lnTo>
                  <a:cubicBezTo>
                    <a:pt x="6000" y="903"/>
                    <a:pt x="5962" y="877"/>
                    <a:pt x="5955" y="838"/>
                  </a:cubicBezTo>
                  <a:cubicBezTo>
                    <a:pt x="5948" y="799"/>
                    <a:pt x="5974" y="761"/>
                    <a:pt x="6013" y="754"/>
                  </a:cubicBezTo>
                  <a:close/>
                  <a:moveTo>
                    <a:pt x="6296" y="703"/>
                  </a:moveTo>
                  <a:lnTo>
                    <a:pt x="6296" y="703"/>
                  </a:lnTo>
                  <a:cubicBezTo>
                    <a:pt x="6336" y="696"/>
                    <a:pt x="6373" y="722"/>
                    <a:pt x="6380" y="761"/>
                  </a:cubicBezTo>
                  <a:cubicBezTo>
                    <a:pt x="6387" y="800"/>
                    <a:pt x="6361" y="837"/>
                    <a:pt x="6322" y="845"/>
                  </a:cubicBezTo>
                  <a:lnTo>
                    <a:pt x="6322" y="845"/>
                  </a:lnTo>
                  <a:cubicBezTo>
                    <a:pt x="6283" y="852"/>
                    <a:pt x="6246" y="826"/>
                    <a:pt x="6238" y="787"/>
                  </a:cubicBezTo>
                  <a:cubicBezTo>
                    <a:pt x="6231" y="748"/>
                    <a:pt x="6257" y="710"/>
                    <a:pt x="6296" y="703"/>
                  </a:cubicBezTo>
                  <a:close/>
                  <a:moveTo>
                    <a:pt x="8097" y="461"/>
                  </a:moveTo>
                  <a:lnTo>
                    <a:pt x="8097" y="461"/>
                  </a:lnTo>
                  <a:cubicBezTo>
                    <a:pt x="8136" y="457"/>
                    <a:pt x="8171" y="487"/>
                    <a:pt x="8174" y="527"/>
                  </a:cubicBezTo>
                  <a:cubicBezTo>
                    <a:pt x="8178" y="566"/>
                    <a:pt x="8148" y="601"/>
                    <a:pt x="8109" y="604"/>
                  </a:cubicBezTo>
                  <a:lnTo>
                    <a:pt x="8108" y="604"/>
                  </a:lnTo>
                  <a:cubicBezTo>
                    <a:pt x="8069" y="607"/>
                    <a:pt x="8034" y="578"/>
                    <a:pt x="8031" y="538"/>
                  </a:cubicBezTo>
                  <a:cubicBezTo>
                    <a:pt x="8027" y="499"/>
                    <a:pt x="8057" y="464"/>
                    <a:pt x="8097" y="461"/>
                  </a:cubicBezTo>
                  <a:close/>
                  <a:moveTo>
                    <a:pt x="8384" y="438"/>
                  </a:moveTo>
                  <a:lnTo>
                    <a:pt x="8384" y="438"/>
                  </a:lnTo>
                  <a:cubicBezTo>
                    <a:pt x="8424" y="434"/>
                    <a:pt x="8458" y="464"/>
                    <a:pt x="8462" y="504"/>
                  </a:cubicBezTo>
                  <a:cubicBezTo>
                    <a:pt x="8465" y="543"/>
                    <a:pt x="8435" y="578"/>
                    <a:pt x="8396" y="581"/>
                  </a:cubicBezTo>
                  <a:lnTo>
                    <a:pt x="8396" y="581"/>
                  </a:lnTo>
                  <a:cubicBezTo>
                    <a:pt x="8356" y="585"/>
                    <a:pt x="8321" y="555"/>
                    <a:pt x="8318" y="515"/>
                  </a:cubicBezTo>
                  <a:cubicBezTo>
                    <a:pt x="8315" y="476"/>
                    <a:pt x="8344" y="441"/>
                    <a:pt x="8384" y="438"/>
                  </a:cubicBezTo>
                  <a:close/>
                  <a:moveTo>
                    <a:pt x="8671" y="415"/>
                  </a:moveTo>
                  <a:lnTo>
                    <a:pt x="8671" y="415"/>
                  </a:lnTo>
                  <a:cubicBezTo>
                    <a:pt x="8711" y="411"/>
                    <a:pt x="8746" y="441"/>
                    <a:pt x="8749" y="481"/>
                  </a:cubicBezTo>
                  <a:cubicBezTo>
                    <a:pt x="8752" y="520"/>
                    <a:pt x="8723" y="555"/>
                    <a:pt x="8683" y="558"/>
                  </a:cubicBezTo>
                  <a:lnTo>
                    <a:pt x="8683" y="558"/>
                  </a:lnTo>
                  <a:cubicBezTo>
                    <a:pt x="8643" y="562"/>
                    <a:pt x="8608" y="532"/>
                    <a:pt x="8605" y="492"/>
                  </a:cubicBezTo>
                  <a:cubicBezTo>
                    <a:pt x="8602" y="453"/>
                    <a:pt x="8631" y="418"/>
                    <a:pt x="8671" y="415"/>
                  </a:cubicBezTo>
                  <a:close/>
                  <a:moveTo>
                    <a:pt x="8959" y="392"/>
                  </a:moveTo>
                  <a:lnTo>
                    <a:pt x="8959" y="392"/>
                  </a:lnTo>
                  <a:cubicBezTo>
                    <a:pt x="8999" y="389"/>
                    <a:pt x="9033" y="419"/>
                    <a:pt x="9036" y="459"/>
                  </a:cubicBezTo>
                  <a:cubicBezTo>
                    <a:pt x="9039" y="499"/>
                    <a:pt x="9009" y="533"/>
                    <a:pt x="8969" y="536"/>
                  </a:cubicBezTo>
                  <a:lnTo>
                    <a:pt x="8969" y="536"/>
                  </a:lnTo>
                  <a:cubicBezTo>
                    <a:pt x="8930" y="539"/>
                    <a:pt x="8895" y="509"/>
                    <a:pt x="8892" y="469"/>
                  </a:cubicBezTo>
                  <a:cubicBezTo>
                    <a:pt x="8890" y="430"/>
                    <a:pt x="8919" y="395"/>
                    <a:pt x="8959" y="392"/>
                  </a:cubicBezTo>
                  <a:close/>
                  <a:moveTo>
                    <a:pt x="9247" y="372"/>
                  </a:moveTo>
                  <a:lnTo>
                    <a:pt x="9247" y="372"/>
                  </a:lnTo>
                  <a:cubicBezTo>
                    <a:pt x="9286" y="369"/>
                    <a:pt x="9321" y="399"/>
                    <a:pt x="9324" y="439"/>
                  </a:cubicBezTo>
                  <a:cubicBezTo>
                    <a:pt x="9326" y="479"/>
                    <a:pt x="9297" y="513"/>
                    <a:pt x="9257" y="516"/>
                  </a:cubicBezTo>
                  <a:lnTo>
                    <a:pt x="9257" y="516"/>
                  </a:lnTo>
                  <a:cubicBezTo>
                    <a:pt x="9217" y="519"/>
                    <a:pt x="9183" y="489"/>
                    <a:pt x="9180" y="449"/>
                  </a:cubicBezTo>
                  <a:cubicBezTo>
                    <a:pt x="9177" y="409"/>
                    <a:pt x="9207" y="375"/>
                    <a:pt x="9247" y="372"/>
                  </a:cubicBezTo>
                  <a:close/>
                  <a:moveTo>
                    <a:pt x="9534" y="352"/>
                  </a:moveTo>
                  <a:lnTo>
                    <a:pt x="9534" y="352"/>
                  </a:lnTo>
                  <a:cubicBezTo>
                    <a:pt x="9574" y="349"/>
                    <a:pt x="9608" y="379"/>
                    <a:pt x="9611" y="419"/>
                  </a:cubicBezTo>
                  <a:cubicBezTo>
                    <a:pt x="9614" y="458"/>
                    <a:pt x="9584" y="493"/>
                    <a:pt x="9544" y="496"/>
                  </a:cubicBezTo>
                  <a:lnTo>
                    <a:pt x="9544" y="496"/>
                  </a:lnTo>
                  <a:cubicBezTo>
                    <a:pt x="9505" y="499"/>
                    <a:pt x="9470" y="469"/>
                    <a:pt x="9467" y="429"/>
                  </a:cubicBezTo>
                  <a:cubicBezTo>
                    <a:pt x="9464" y="389"/>
                    <a:pt x="9494" y="355"/>
                    <a:pt x="9534" y="352"/>
                  </a:cubicBezTo>
                  <a:close/>
                  <a:moveTo>
                    <a:pt x="9821" y="332"/>
                  </a:moveTo>
                  <a:lnTo>
                    <a:pt x="9822" y="332"/>
                  </a:lnTo>
                  <a:cubicBezTo>
                    <a:pt x="9861" y="329"/>
                    <a:pt x="9896" y="359"/>
                    <a:pt x="9898" y="399"/>
                  </a:cubicBezTo>
                  <a:cubicBezTo>
                    <a:pt x="9901" y="438"/>
                    <a:pt x="9871" y="473"/>
                    <a:pt x="9832" y="476"/>
                  </a:cubicBezTo>
                  <a:lnTo>
                    <a:pt x="9832" y="476"/>
                  </a:lnTo>
                  <a:cubicBezTo>
                    <a:pt x="9792" y="479"/>
                    <a:pt x="9758" y="449"/>
                    <a:pt x="9755" y="409"/>
                  </a:cubicBezTo>
                  <a:cubicBezTo>
                    <a:pt x="9752" y="369"/>
                    <a:pt x="9782" y="335"/>
                    <a:pt x="9821" y="332"/>
                  </a:cubicBezTo>
                  <a:close/>
                  <a:moveTo>
                    <a:pt x="10109" y="312"/>
                  </a:moveTo>
                  <a:lnTo>
                    <a:pt x="10109" y="312"/>
                  </a:lnTo>
                  <a:cubicBezTo>
                    <a:pt x="10149" y="309"/>
                    <a:pt x="10183" y="339"/>
                    <a:pt x="10186" y="379"/>
                  </a:cubicBezTo>
                  <a:cubicBezTo>
                    <a:pt x="10189" y="418"/>
                    <a:pt x="10159" y="453"/>
                    <a:pt x="10119" y="456"/>
                  </a:cubicBezTo>
                  <a:lnTo>
                    <a:pt x="10119" y="456"/>
                  </a:lnTo>
                  <a:cubicBezTo>
                    <a:pt x="10079" y="459"/>
                    <a:pt x="10045" y="429"/>
                    <a:pt x="10042" y="389"/>
                  </a:cubicBezTo>
                  <a:cubicBezTo>
                    <a:pt x="10039" y="349"/>
                    <a:pt x="10069" y="315"/>
                    <a:pt x="10109" y="312"/>
                  </a:cubicBezTo>
                  <a:close/>
                  <a:moveTo>
                    <a:pt x="10396" y="292"/>
                  </a:moveTo>
                  <a:lnTo>
                    <a:pt x="10396" y="292"/>
                  </a:lnTo>
                  <a:cubicBezTo>
                    <a:pt x="10436" y="289"/>
                    <a:pt x="10471" y="319"/>
                    <a:pt x="10473" y="359"/>
                  </a:cubicBezTo>
                  <a:cubicBezTo>
                    <a:pt x="10476" y="399"/>
                    <a:pt x="10446" y="433"/>
                    <a:pt x="10407" y="436"/>
                  </a:cubicBezTo>
                  <a:lnTo>
                    <a:pt x="10407" y="436"/>
                  </a:lnTo>
                  <a:cubicBezTo>
                    <a:pt x="10367" y="439"/>
                    <a:pt x="10332" y="409"/>
                    <a:pt x="10330" y="369"/>
                  </a:cubicBezTo>
                  <a:cubicBezTo>
                    <a:pt x="10327" y="329"/>
                    <a:pt x="10357" y="295"/>
                    <a:pt x="10396" y="292"/>
                  </a:cubicBezTo>
                  <a:close/>
                  <a:moveTo>
                    <a:pt x="10684" y="272"/>
                  </a:moveTo>
                  <a:lnTo>
                    <a:pt x="10684" y="272"/>
                  </a:lnTo>
                  <a:cubicBezTo>
                    <a:pt x="10724" y="269"/>
                    <a:pt x="10758" y="299"/>
                    <a:pt x="10761" y="339"/>
                  </a:cubicBezTo>
                  <a:cubicBezTo>
                    <a:pt x="10764" y="379"/>
                    <a:pt x="10734" y="413"/>
                    <a:pt x="10694" y="416"/>
                  </a:cubicBezTo>
                  <a:lnTo>
                    <a:pt x="10694" y="416"/>
                  </a:lnTo>
                  <a:cubicBezTo>
                    <a:pt x="10654" y="419"/>
                    <a:pt x="10620" y="389"/>
                    <a:pt x="10617" y="349"/>
                  </a:cubicBezTo>
                  <a:cubicBezTo>
                    <a:pt x="10614" y="309"/>
                    <a:pt x="10644" y="275"/>
                    <a:pt x="10684" y="272"/>
                  </a:cubicBezTo>
                  <a:close/>
                  <a:moveTo>
                    <a:pt x="10971" y="252"/>
                  </a:moveTo>
                  <a:lnTo>
                    <a:pt x="10971" y="252"/>
                  </a:lnTo>
                  <a:cubicBezTo>
                    <a:pt x="11011" y="249"/>
                    <a:pt x="11045" y="279"/>
                    <a:pt x="11048" y="319"/>
                  </a:cubicBezTo>
                  <a:cubicBezTo>
                    <a:pt x="11051" y="358"/>
                    <a:pt x="11021" y="393"/>
                    <a:pt x="10982" y="396"/>
                  </a:cubicBezTo>
                  <a:lnTo>
                    <a:pt x="10981" y="396"/>
                  </a:lnTo>
                  <a:cubicBezTo>
                    <a:pt x="10942" y="399"/>
                    <a:pt x="10907" y="369"/>
                    <a:pt x="10904" y="329"/>
                  </a:cubicBezTo>
                  <a:cubicBezTo>
                    <a:pt x="10902" y="289"/>
                    <a:pt x="10932" y="255"/>
                    <a:pt x="10971" y="252"/>
                  </a:cubicBezTo>
                  <a:close/>
                  <a:moveTo>
                    <a:pt x="11259" y="232"/>
                  </a:moveTo>
                  <a:lnTo>
                    <a:pt x="11259" y="232"/>
                  </a:lnTo>
                  <a:cubicBezTo>
                    <a:pt x="11298" y="229"/>
                    <a:pt x="11333" y="259"/>
                    <a:pt x="11336" y="299"/>
                  </a:cubicBezTo>
                  <a:cubicBezTo>
                    <a:pt x="11339" y="338"/>
                    <a:pt x="11309" y="373"/>
                    <a:pt x="11269" y="376"/>
                  </a:cubicBezTo>
                  <a:lnTo>
                    <a:pt x="11269" y="376"/>
                  </a:lnTo>
                  <a:cubicBezTo>
                    <a:pt x="11229" y="378"/>
                    <a:pt x="11195" y="349"/>
                    <a:pt x="11192" y="309"/>
                  </a:cubicBezTo>
                  <a:cubicBezTo>
                    <a:pt x="11189" y="269"/>
                    <a:pt x="11219" y="235"/>
                    <a:pt x="11259" y="232"/>
                  </a:cubicBezTo>
                  <a:close/>
                  <a:moveTo>
                    <a:pt x="11546" y="212"/>
                  </a:moveTo>
                  <a:lnTo>
                    <a:pt x="11546" y="212"/>
                  </a:lnTo>
                  <a:cubicBezTo>
                    <a:pt x="11586" y="209"/>
                    <a:pt x="11620" y="239"/>
                    <a:pt x="11623" y="278"/>
                  </a:cubicBezTo>
                  <a:cubicBezTo>
                    <a:pt x="11626" y="318"/>
                    <a:pt x="11596" y="353"/>
                    <a:pt x="11557" y="355"/>
                  </a:cubicBezTo>
                  <a:lnTo>
                    <a:pt x="11556" y="355"/>
                  </a:lnTo>
                  <a:cubicBezTo>
                    <a:pt x="11517" y="358"/>
                    <a:pt x="11482" y="328"/>
                    <a:pt x="11479" y="289"/>
                  </a:cubicBezTo>
                  <a:cubicBezTo>
                    <a:pt x="11477" y="249"/>
                    <a:pt x="11506" y="215"/>
                    <a:pt x="11546" y="212"/>
                  </a:cubicBezTo>
                  <a:close/>
                  <a:moveTo>
                    <a:pt x="11833" y="192"/>
                  </a:moveTo>
                  <a:lnTo>
                    <a:pt x="11834" y="192"/>
                  </a:lnTo>
                  <a:cubicBezTo>
                    <a:pt x="11873" y="189"/>
                    <a:pt x="11908" y="219"/>
                    <a:pt x="11911" y="258"/>
                  </a:cubicBezTo>
                  <a:cubicBezTo>
                    <a:pt x="11913" y="298"/>
                    <a:pt x="11884" y="332"/>
                    <a:pt x="11844" y="335"/>
                  </a:cubicBezTo>
                  <a:lnTo>
                    <a:pt x="11844" y="335"/>
                  </a:lnTo>
                  <a:cubicBezTo>
                    <a:pt x="11804" y="338"/>
                    <a:pt x="11770" y="308"/>
                    <a:pt x="11767" y="269"/>
                  </a:cubicBezTo>
                  <a:cubicBezTo>
                    <a:pt x="11764" y="229"/>
                    <a:pt x="11794" y="195"/>
                    <a:pt x="11833" y="192"/>
                  </a:cubicBezTo>
                  <a:close/>
                  <a:moveTo>
                    <a:pt x="12121" y="172"/>
                  </a:moveTo>
                  <a:lnTo>
                    <a:pt x="12121" y="172"/>
                  </a:lnTo>
                  <a:cubicBezTo>
                    <a:pt x="12161" y="169"/>
                    <a:pt x="12195" y="199"/>
                    <a:pt x="12198" y="238"/>
                  </a:cubicBezTo>
                  <a:cubicBezTo>
                    <a:pt x="12201" y="278"/>
                    <a:pt x="12171" y="312"/>
                    <a:pt x="12131" y="315"/>
                  </a:cubicBezTo>
                  <a:lnTo>
                    <a:pt x="12131" y="315"/>
                  </a:lnTo>
                  <a:cubicBezTo>
                    <a:pt x="12092" y="318"/>
                    <a:pt x="12057" y="288"/>
                    <a:pt x="12054" y="249"/>
                  </a:cubicBezTo>
                  <a:cubicBezTo>
                    <a:pt x="12051" y="209"/>
                    <a:pt x="12081" y="174"/>
                    <a:pt x="12121" y="172"/>
                  </a:cubicBezTo>
                  <a:close/>
                  <a:moveTo>
                    <a:pt x="12408" y="151"/>
                  </a:moveTo>
                  <a:lnTo>
                    <a:pt x="12408" y="151"/>
                  </a:lnTo>
                  <a:cubicBezTo>
                    <a:pt x="12448" y="149"/>
                    <a:pt x="12483" y="178"/>
                    <a:pt x="12485" y="218"/>
                  </a:cubicBezTo>
                  <a:cubicBezTo>
                    <a:pt x="12488" y="258"/>
                    <a:pt x="12458" y="292"/>
                    <a:pt x="12419" y="295"/>
                  </a:cubicBezTo>
                  <a:lnTo>
                    <a:pt x="12419" y="295"/>
                  </a:lnTo>
                  <a:cubicBezTo>
                    <a:pt x="12379" y="298"/>
                    <a:pt x="12345" y="268"/>
                    <a:pt x="12342" y="228"/>
                  </a:cubicBezTo>
                  <a:cubicBezTo>
                    <a:pt x="12339" y="189"/>
                    <a:pt x="12369" y="154"/>
                    <a:pt x="12408" y="151"/>
                  </a:cubicBezTo>
                  <a:close/>
                  <a:moveTo>
                    <a:pt x="12696" y="131"/>
                  </a:moveTo>
                  <a:lnTo>
                    <a:pt x="12696" y="131"/>
                  </a:lnTo>
                  <a:cubicBezTo>
                    <a:pt x="12736" y="128"/>
                    <a:pt x="12770" y="158"/>
                    <a:pt x="12773" y="198"/>
                  </a:cubicBezTo>
                  <a:cubicBezTo>
                    <a:pt x="12776" y="238"/>
                    <a:pt x="12746" y="272"/>
                    <a:pt x="12706" y="275"/>
                  </a:cubicBezTo>
                  <a:lnTo>
                    <a:pt x="12706" y="275"/>
                  </a:lnTo>
                  <a:cubicBezTo>
                    <a:pt x="12666" y="278"/>
                    <a:pt x="12632" y="248"/>
                    <a:pt x="12629" y="208"/>
                  </a:cubicBezTo>
                  <a:cubicBezTo>
                    <a:pt x="12626" y="169"/>
                    <a:pt x="12656" y="134"/>
                    <a:pt x="12696" y="131"/>
                  </a:cubicBezTo>
                  <a:close/>
                  <a:moveTo>
                    <a:pt x="12982" y="111"/>
                  </a:moveTo>
                  <a:lnTo>
                    <a:pt x="12983" y="111"/>
                  </a:lnTo>
                  <a:cubicBezTo>
                    <a:pt x="13022" y="107"/>
                    <a:pt x="13057" y="137"/>
                    <a:pt x="13060" y="176"/>
                  </a:cubicBezTo>
                  <a:cubicBezTo>
                    <a:pt x="13064" y="216"/>
                    <a:pt x="13034" y="251"/>
                    <a:pt x="12994" y="254"/>
                  </a:cubicBezTo>
                  <a:lnTo>
                    <a:pt x="12994" y="254"/>
                  </a:lnTo>
                  <a:cubicBezTo>
                    <a:pt x="12955" y="257"/>
                    <a:pt x="12920" y="228"/>
                    <a:pt x="12917" y="188"/>
                  </a:cubicBezTo>
                  <a:cubicBezTo>
                    <a:pt x="12913" y="149"/>
                    <a:pt x="12943" y="114"/>
                    <a:pt x="12982" y="111"/>
                  </a:cubicBezTo>
                  <a:close/>
                  <a:moveTo>
                    <a:pt x="13270" y="88"/>
                  </a:moveTo>
                  <a:lnTo>
                    <a:pt x="13270" y="88"/>
                  </a:lnTo>
                  <a:cubicBezTo>
                    <a:pt x="13309" y="85"/>
                    <a:pt x="13344" y="114"/>
                    <a:pt x="13347" y="154"/>
                  </a:cubicBezTo>
                  <a:cubicBezTo>
                    <a:pt x="13351" y="193"/>
                    <a:pt x="13321" y="228"/>
                    <a:pt x="13282" y="231"/>
                  </a:cubicBezTo>
                  <a:lnTo>
                    <a:pt x="13281" y="231"/>
                  </a:lnTo>
                  <a:cubicBezTo>
                    <a:pt x="13242" y="235"/>
                    <a:pt x="13207" y="205"/>
                    <a:pt x="13204" y="165"/>
                  </a:cubicBezTo>
                  <a:cubicBezTo>
                    <a:pt x="13201" y="126"/>
                    <a:pt x="13230" y="91"/>
                    <a:pt x="13270" y="88"/>
                  </a:cubicBezTo>
                  <a:close/>
                  <a:moveTo>
                    <a:pt x="13557" y="65"/>
                  </a:moveTo>
                  <a:lnTo>
                    <a:pt x="13557" y="65"/>
                  </a:lnTo>
                  <a:cubicBezTo>
                    <a:pt x="13597" y="62"/>
                    <a:pt x="13631" y="91"/>
                    <a:pt x="13635" y="131"/>
                  </a:cubicBezTo>
                  <a:cubicBezTo>
                    <a:pt x="13638" y="171"/>
                    <a:pt x="13609" y="205"/>
                    <a:pt x="13569" y="209"/>
                  </a:cubicBezTo>
                  <a:lnTo>
                    <a:pt x="13569" y="209"/>
                  </a:lnTo>
                  <a:cubicBezTo>
                    <a:pt x="13529" y="212"/>
                    <a:pt x="13494" y="182"/>
                    <a:pt x="13491" y="143"/>
                  </a:cubicBezTo>
                  <a:cubicBezTo>
                    <a:pt x="13488" y="103"/>
                    <a:pt x="13517" y="68"/>
                    <a:pt x="13557" y="65"/>
                  </a:cubicBezTo>
                  <a:close/>
                  <a:moveTo>
                    <a:pt x="13845" y="43"/>
                  </a:moveTo>
                  <a:lnTo>
                    <a:pt x="13845" y="43"/>
                  </a:lnTo>
                  <a:cubicBezTo>
                    <a:pt x="13885" y="41"/>
                    <a:pt x="13919" y="70"/>
                    <a:pt x="13922" y="110"/>
                  </a:cubicBezTo>
                  <a:cubicBezTo>
                    <a:pt x="13925" y="150"/>
                    <a:pt x="13895" y="184"/>
                    <a:pt x="13855" y="187"/>
                  </a:cubicBezTo>
                  <a:lnTo>
                    <a:pt x="13855" y="187"/>
                  </a:lnTo>
                  <a:cubicBezTo>
                    <a:pt x="13816" y="190"/>
                    <a:pt x="13781" y="160"/>
                    <a:pt x="13778" y="120"/>
                  </a:cubicBezTo>
                  <a:cubicBezTo>
                    <a:pt x="13776" y="81"/>
                    <a:pt x="13805" y="46"/>
                    <a:pt x="13845" y="43"/>
                  </a:cubicBezTo>
                  <a:close/>
                  <a:moveTo>
                    <a:pt x="14132" y="23"/>
                  </a:moveTo>
                  <a:lnTo>
                    <a:pt x="14133" y="23"/>
                  </a:lnTo>
                  <a:cubicBezTo>
                    <a:pt x="14172" y="20"/>
                    <a:pt x="14207" y="50"/>
                    <a:pt x="14210" y="90"/>
                  </a:cubicBezTo>
                  <a:cubicBezTo>
                    <a:pt x="14212" y="130"/>
                    <a:pt x="14183" y="164"/>
                    <a:pt x="14143" y="167"/>
                  </a:cubicBezTo>
                  <a:lnTo>
                    <a:pt x="14143" y="167"/>
                  </a:lnTo>
                  <a:cubicBezTo>
                    <a:pt x="14103" y="170"/>
                    <a:pt x="14069" y="140"/>
                    <a:pt x="14066" y="100"/>
                  </a:cubicBezTo>
                  <a:cubicBezTo>
                    <a:pt x="14063" y="61"/>
                    <a:pt x="14093" y="26"/>
                    <a:pt x="14132" y="23"/>
                  </a:cubicBezTo>
                  <a:close/>
                  <a:moveTo>
                    <a:pt x="14420" y="3"/>
                  </a:moveTo>
                  <a:lnTo>
                    <a:pt x="14420" y="3"/>
                  </a:lnTo>
                  <a:cubicBezTo>
                    <a:pt x="14460" y="0"/>
                    <a:pt x="14494" y="30"/>
                    <a:pt x="14497" y="70"/>
                  </a:cubicBezTo>
                  <a:cubicBezTo>
                    <a:pt x="14500" y="109"/>
                    <a:pt x="14470" y="144"/>
                    <a:pt x="14430" y="147"/>
                  </a:cubicBezTo>
                  <a:lnTo>
                    <a:pt x="14430" y="147"/>
                  </a:lnTo>
                  <a:cubicBezTo>
                    <a:pt x="14391" y="150"/>
                    <a:pt x="14356" y="120"/>
                    <a:pt x="14353" y="80"/>
                  </a:cubicBezTo>
                  <a:cubicBezTo>
                    <a:pt x="14350" y="41"/>
                    <a:pt x="14380" y="6"/>
                    <a:pt x="14420" y="3"/>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29" name="Oval 21"/>
            <p:cNvSpPr>
              <a:spLocks noChangeArrowheads="1"/>
            </p:cNvSpPr>
            <p:nvPr/>
          </p:nvSpPr>
          <p:spPr bwMode="auto">
            <a:xfrm>
              <a:off x="1152525" y="3594100"/>
              <a:ext cx="65088"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30" name="Freeform 22"/>
            <p:cNvSpPr>
              <a:spLocks noEditPoints="1"/>
            </p:cNvSpPr>
            <p:nvPr/>
          </p:nvSpPr>
          <p:spPr bwMode="auto">
            <a:xfrm>
              <a:off x="1147763" y="3589338"/>
              <a:ext cx="74613" cy="73025"/>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31" name="Oval 23"/>
            <p:cNvSpPr>
              <a:spLocks noChangeArrowheads="1"/>
            </p:cNvSpPr>
            <p:nvPr/>
          </p:nvSpPr>
          <p:spPr bwMode="auto">
            <a:xfrm>
              <a:off x="2720975" y="3308350"/>
              <a:ext cx="63500"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4" name="Freeform 24"/>
            <p:cNvSpPr>
              <a:spLocks noEditPoints="1"/>
            </p:cNvSpPr>
            <p:nvPr/>
          </p:nvSpPr>
          <p:spPr bwMode="auto">
            <a:xfrm>
              <a:off x="2716213" y="3303588"/>
              <a:ext cx="73025" cy="73025"/>
            </a:xfrm>
            <a:custGeom>
              <a:avLst/>
              <a:gdLst>
                <a:gd name="T0" fmla="*/ 745 w 753"/>
                <a:gd name="T1" fmla="*/ 457 h 769"/>
                <a:gd name="T2" fmla="*/ 721 w 753"/>
                <a:gd name="T3" fmla="*/ 538 h 769"/>
                <a:gd name="T4" fmla="*/ 646 w 753"/>
                <a:gd name="T5" fmla="*/ 652 h 769"/>
                <a:gd name="T6" fmla="*/ 584 w 753"/>
                <a:gd name="T7" fmla="*/ 705 h 769"/>
                <a:gd name="T8" fmla="*/ 457 w 753"/>
                <a:gd name="T9" fmla="*/ 759 h 769"/>
                <a:gd name="T10" fmla="*/ 371 w 753"/>
                <a:gd name="T11" fmla="*/ 768 h 769"/>
                <a:gd name="T12" fmla="*/ 234 w 753"/>
                <a:gd name="T13" fmla="*/ 740 h 769"/>
                <a:gd name="T14" fmla="*/ 163 w 753"/>
                <a:gd name="T15" fmla="*/ 700 h 769"/>
                <a:gd name="T16" fmla="*/ 67 w 753"/>
                <a:gd name="T17" fmla="*/ 602 h 769"/>
                <a:gd name="T18" fmla="*/ 29 w 753"/>
                <a:gd name="T19" fmla="*/ 529 h 769"/>
                <a:gd name="T20" fmla="*/ 1 w 753"/>
                <a:gd name="T21" fmla="*/ 389 h 769"/>
                <a:gd name="T22" fmla="*/ 10 w 753"/>
                <a:gd name="T23" fmla="*/ 303 h 769"/>
                <a:gd name="T24" fmla="*/ 62 w 753"/>
                <a:gd name="T25" fmla="*/ 174 h 769"/>
                <a:gd name="T26" fmla="*/ 114 w 753"/>
                <a:gd name="T27" fmla="*/ 111 h 769"/>
                <a:gd name="T28" fmla="*/ 224 w 753"/>
                <a:gd name="T29" fmla="*/ 33 h 769"/>
                <a:gd name="T30" fmla="*/ 305 w 753"/>
                <a:gd name="T31" fmla="*/ 8 h 769"/>
                <a:gd name="T32" fmla="*/ 448 w 753"/>
                <a:gd name="T33" fmla="*/ 8 h 769"/>
                <a:gd name="T34" fmla="*/ 528 w 753"/>
                <a:gd name="T35" fmla="*/ 33 h 769"/>
                <a:gd name="T36" fmla="*/ 640 w 753"/>
                <a:gd name="T37" fmla="*/ 111 h 769"/>
                <a:gd name="T38" fmla="*/ 691 w 753"/>
                <a:gd name="T39" fmla="*/ 174 h 769"/>
                <a:gd name="T40" fmla="*/ 743 w 753"/>
                <a:gd name="T41" fmla="*/ 303 h 769"/>
                <a:gd name="T42" fmla="*/ 650 w 753"/>
                <a:gd name="T43" fmla="*/ 321 h 769"/>
                <a:gd name="T44" fmla="*/ 636 w 753"/>
                <a:gd name="T45" fmla="*/ 276 h 769"/>
                <a:gd name="T46" fmla="*/ 571 w 753"/>
                <a:gd name="T47" fmla="*/ 178 h 769"/>
                <a:gd name="T48" fmla="*/ 537 w 753"/>
                <a:gd name="T49" fmla="*/ 148 h 769"/>
                <a:gd name="T50" fmla="*/ 428 w 753"/>
                <a:gd name="T51" fmla="*/ 101 h 769"/>
                <a:gd name="T52" fmla="*/ 382 w 753"/>
                <a:gd name="T53" fmla="*/ 96 h 769"/>
                <a:gd name="T54" fmla="*/ 263 w 753"/>
                <a:gd name="T55" fmla="*/ 120 h 769"/>
                <a:gd name="T56" fmla="*/ 224 w 753"/>
                <a:gd name="T57" fmla="*/ 143 h 769"/>
                <a:gd name="T58" fmla="*/ 142 w 753"/>
                <a:gd name="T59" fmla="*/ 227 h 769"/>
                <a:gd name="T60" fmla="*/ 120 w 753"/>
                <a:gd name="T61" fmla="*/ 267 h 769"/>
                <a:gd name="T62" fmla="*/ 96 w 753"/>
                <a:gd name="T63" fmla="*/ 389 h 769"/>
                <a:gd name="T64" fmla="*/ 101 w 753"/>
                <a:gd name="T65" fmla="*/ 439 h 769"/>
                <a:gd name="T66" fmla="*/ 147 w 753"/>
                <a:gd name="T67" fmla="*/ 550 h 769"/>
                <a:gd name="T68" fmla="*/ 175 w 753"/>
                <a:gd name="T69" fmla="*/ 586 h 769"/>
                <a:gd name="T70" fmla="*/ 272 w 753"/>
                <a:gd name="T71" fmla="*/ 653 h 769"/>
                <a:gd name="T72" fmla="*/ 316 w 753"/>
                <a:gd name="T73" fmla="*/ 666 h 769"/>
                <a:gd name="T74" fmla="*/ 437 w 753"/>
                <a:gd name="T75" fmla="*/ 666 h 769"/>
                <a:gd name="T76" fmla="*/ 481 w 753"/>
                <a:gd name="T77" fmla="*/ 652 h 769"/>
                <a:gd name="T78" fmla="*/ 577 w 753"/>
                <a:gd name="T79" fmla="*/ 586 h 769"/>
                <a:gd name="T80" fmla="*/ 606 w 753"/>
                <a:gd name="T81" fmla="*/ 550 h 769"/>
                <a:gd name="T82" fmla="*/ 652 w 753"/>
                <a:gd name="T83" fmla="*/ 439 h 769"/>
                <a:gd name="T84" fmla="*/ 657 w 753"/>
                <a:gd name="T85" fmla="*/ 38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3" h="769">
                  <a:moveTo>
                    <a:pt x="752" y="380"/>
                  </a:moveTo>
                  <a:cubicBezTo>
                    <a:pt x="753" y="383"/>
                    <a:pt x="753" y="386"/>
                    <a:pt x="752" y="389"/>
                  </a:cubicBezTo>
                  <a:lnTo>
                    <a:pt x="745" y="457"/>
                  </a:lnTo>
                  <a:cubicBezTo>
                    <a:pt x="745" y="460"/>
                    <a:pt x="744" y="463"/>
                    <a:pt x="743" y="466"/>
                  </a:cubicBezTo>
                  <a:lnTo>
                    <a:pt x="724" y="529"/>
                  </a:lnTo>
                  <a:cubicBezTo>
                    <a:pt x="724" y="532"/>
                    <a:pt x="722" y="535"/>
                    <a:pt x="721" y="538"/>
                  </a:cubicBezTo>
                  <a:lnTo>
                    <a:pt x="691" y="595"/>
                  </a:lnTo>
                  <a:cubicBezTo>
                    <a:pt x="690" y="598"/>
                    <a:pt x="688" y="600"/>
                    <a:pt x="686" y="602"/>
                  </a:cubicBezTo>
                  <a:lnTo>
                    <a:pt x="646" y="652"/>
                  </a:lnTo>
                  <a:cubicBezTo>
                    <a:pt x="644" y="655"/>
                    <a:pt x="642" y="657"/>
                    <a:pt x="640" y="659"/>
                  </a:cubicBezTo>
                  <a:lnTo>
                    <a:pt x="592" y="700"/>
                  </a:lnTo>
                  <a:cubicBezTo>
                    <a:pt x="589" y="702"/>
                    <a:pt x="587" y="704"/>
                    <a:pt x="584" y="705"/>
                  </a:cubicBezTo>
                  <a:lnTo>
                    <a:pt x="528" y="736"/>
                  </a:lnTo>
                  <a:cubicBezTo>
                    <a:pt x="525" y="738"/>
                    <a:pt x="522" y="739"/>
                    <a:pt x="519" y="740"/>
                  </a:cubicBezTo>
                  <a:lnTo>
                    <a:pt x="457" y="759"/>
                  </a:lnTo>
                  <a:cubicBezTo>
                    <a:pt x="454" y="760"/>
                    <a:pt x="451" y="761"/>
                    <a:pt x="448" y="761"/>
                  </a:cubicBezTo>
                  <a:lnTo>
                    <a:pt x="382" y="768"/>
                  </a:lnTo>
                  <a:cubicBezTo>
                    <a:pt x="378" y="769"/>
                    <a:pt x="375" y="769"/>
                    <a:pt x="371" y="768"/>
                  </a:cubicBezTo>
                  <a:lnTo>
                    <a:pt x="305" y="761"/>
                  </a:lnTo>
                  <a:cubicBezTo>
                    <a:pt x="302" y="761"/>
                    <a:pt x="299" y="760"/>
                    <a:pt x="296" y="759"/>
                  </a:cubicBezTo>
                  <a:lnTo>
                    <a:pt x="234" y="740"/>
                  </a:lnTo>
                  <a:cubicBezTo>
                    <a:pt x="231" y="739"/>
                    <a:pt x="228" y="738"/>
                    <a:pt x="225" y="736"/>
                  </a:cubicBezTo>
                  <a:lnTo>
                    <a:pt x="170" y="705"/>
                  </a:lnTo>
                  <a:cubicBezTo>
                    <a:pt x="167" y="704"/>
                    <a:pt x="165" y="702"/>
                    <a:pt x="163" y="700"/>
                  </a:cubicBezTo>
                  <a:lnTo>
                    <a:pt x="114" y="659"/>
                  </a:lnTo>
                  <a:cubicBezTo>
                    <a:pt x="111" y="657"/>
                    <a:pt x="109" y="655"/>
                    <a:pt x="107" y="652"/>
                  </a:cubicBezTo>
                  <a:lnTo>
                    <a:pt x="67" y="602"/>
                  </a:lnTo>
                  <a:cubicBezTo>
                    <a:pt x="65" y="600"/>
                    <a:pt x="63" y="598"/>
                    <a:pt x="62" y="595"/>
                  </a:cubicBezTo>
                  <a:lnTo>
                    <a:pt x="32" y="538"/>
                  </a:lnTo>
                  <a:cubicBezTo>
                    <a:pt x="31" y="535"/>
                    <a:pt x="29" y="532"/>
                    <a:pt x="29" y="529"/>
                  </a:cubicBezTo>
                  <a:lnTo>
                    <a:pt x="10" y="466"/>
                  </a:lnTo>
                  <a:cubicBezTo>
                    <a:pt x="9" y="463"/>
                    <a:pt x="8" y="460"/>
                    <a:pt x="8" y="457"/>
                  </a:cubicBezTo>
                  <a:lnTo>
                    <a:pt x="1" y="389"/>
                  </a:lnTo>
                  <a:cubicBezTo>
                    <a:pt x="0" y="386"/>
                    <a:pt x="0" y="383"/>
                    <a:pt x="1" y="380"/>
                  </a:cubicBezTo>
                  <a:lnTo>
                    <a:pt x="8" y="312"/>
                  </a:lnTo>
                  <a:cubicBezTo>
                    <a:pt x="8" y="309"/>
                    <a:pt x="9" y="306"/>
                    <a:pt x="10" y="303"/>
                  </a:cubicBezTo>
                  <a:lnTo>
                    <a:pt x="29" y="240"/>
                  </a:lnTo>
                  <a:cubicBezTo>
                    <a:pt x="29" y="237"/>
                    <a:pt x="31" y="234"/>
                    <a:pt x="32" y="231"/>
                  </a:cubicBezTo>
                  <a:lnTo>
                    <a:pt x="62" y="174"/>
                  </a:lnTo>
                  <a:cubicBezTo>
                    <a:pt x="63" y="171"/>
                    <a:pt x="65" y="169"/>
                    <a:pt x="67" y="166"/>
                  </a:cubicBezTo>
                  <a:lnTo>
                    <a:pt x="107" y="117"/>
                  </a:lnTo>
                  <a:cubicBezTo>
                    <a:pt x="109" y="115"/>
                    <a:pt x="111" y="113"/>
                    <a:pt x="114" y="111"/>
                  </a:cubicBezTo>
                  <a:lnTo>
                    <a:pt x="163" y="70"/>
                  </a:lnTo>
                  <a:cubicBezTo>
                    <a:pt x="165" y="68"/>
                    <a:pt x="167" y="66"/>
                    <a:pt x="169" y="65"/>
                  </a:cubicBezTo>
                  <a:lnTo>
                    <a:pt x="224" y="33"/>
                  </a:lnTo>
                  <a:cubicBezTo>
                    <a:pt x="228" y="31"/>
                    <a:pt x="231" y="30"/>
                    <a:pt x="234" y="29"/>
                  </a:cubicBezTo>
                  <a:lnTo>
                    <a:pt x="296" y="10"/>
                  </a:lnTo>
                  <a:cubicBezTo>
                    <a:pt x="299" y="9"/>
                    <a:pt x="302" y="8"/>
                    <a:pt x="305" y="8"/>
                  </a:cubicBezTo>
                  <a:lnTo>
                    <a:pt x="371" y="1"/>
                  </a:lnTo>
                  <a:cubicBezTo>
                    <a:pt x="375" y="0"/>
                    <a:pt x="378" y="0"/>
                    <a:pt x="382" y="1"/>
                  </a:cubicBezTo>
                  <a:lnTo>
                    <a:pt x="448" y="8"/>
                  </a:lnTo>
                  <a:cubicBezTo>
                    <a:pt x="451" y="8"/>
                    <a:pt x="454" y="9"/>
                    <a:pt x="457" y="10"/>
                  </a:cubicBezTo>
                  <a:lnTo>
                    <a:pt x="519" y="29"/>
                  </a:lnTo>
                  <a:cubicBezTo>
                    <a:pt x="522" y="30"/>
                    <a:pt x="525" y="31"/>
                    <a:pt x="528" y="33"/>
                  </a:cubicBezTo>
                  <a:lnTo>
                    <a:pt x="584" y="65"/>
                  </a:lnTo>
                  <a:cubicBezTo>
                    <a:pt x="587" y="66"/>
                    <a:pt x="589" y="68"/>
                    <a:pt x="592" y="70"/>
                  </a:cubicBezTo>
                  <a:lnTo>
                    <a:pt x="640" y="111"/>
                  </a:lnTo>
                  <a:cubicBezTo>
                    <a:pt x="642" y="113"/>
                    <a:pt x="644" y="115"/>
                    <a:pt x="646" y="117"/>
                  </a:cubicBezTo>
                  <a:lnTo>
                    <a:pt x="686" y="166"/>
                  </a:lnTo>
                  <a:cubicBezTo>
                    <a:pt x="688" y="169"/>
                    <a:pt x="689" y="171"/>
                    <a:pt x="691" y="174"/>
                  </a:cubicBezTo>
                  <a:lnTo>
                    <a:pt x="721" y="231"/>
                  </a:lnTo>
                  <a:cubicBezTo>
                    <a:pt x="722" y="234"/>
                    <a:pt x="724" y="237"/>
                    <a:pt x="724" y="240"/>
                  </a:cubicBezTo>
                  <a:lnTo>
                    <a:pt x="743" y="303"/>
                  </a:lnTo>
                  <a:cubicBezTo>
                    <a:pt x="744" y="306"/>
                    <a:pt x="745" y="309"/>
                    <a:pt x="745" y="312"/>
                  </a:cubicBezTo>
                  <a:lnTo>
                    <a:pt x="752" y="380"/>
                  </a:lnTo>
                  <a:close/>
                  <a:moveTo>
                    <a:pt x="650" y="321"/>
                  </a:moveTo>
                  <a:lnTo>
                    <a:pt x="652" y="330"/>
                  </a:lnTo>
                  <a:lnTo>
                    <a:pt x="633" y="267"/>
                  </a:lnTo>
                  <a:lnTo>
                    <a:pt x="636" y="276"/>
                  </a:lnTo>
                  <a:lnTo>
                    <a:pt x="606" y="219"/>
                  </a:lnTo>
                  <a:lnTo>
                    <a:pt x="611" y="227"/>
                  </a:lnTo>
                  <a:lnTo>
                    <a:pt x="571" y="178"/>
                  </a:lnTo>
                  <a:lnTo>
                    <a:pt x="577" y="184"/>
                  </a:lnTo>
                  <a:lnTo>
                    <a:pt x="529" y="143"/>
                  </a:lnTo>
                  <a:lnTo>
                    <a:pt x="537" y="148"/>
                  </a:lnTo>
                  <a:lnTo>
                    <a:pt x="481" y="116"/>
                  </a:lnTo>
                  <a:lnTo>
                    <a:pt x="490" y="120"/>
                  </a:lnTo>
                  <a:lnTo>
                    <a:pt x="428" y="101"/>
                  </a:lnTo>
                  <a:lnTo>
                    <a:pt x="437" y="103"/>
                  </a:lnTo>
                  <a:lnTo>
                    <a:pt x="371" y="96"/>
                  </a:lnTo>
                  <a:lnTo>
                    <a:pt x="382" y="96"/>
                  </a:lnTo>
                  <a:lnTo>
                    <a:pt x="316" y="103"/>
                  </a:lnTo>
                  <a:lnTo>
                    <a:pt x="325" y="101"/>
                  </a:lnTo>
                  <a:lnTo>
                    <a:pt x="263" y="120"/>
                  </a:lnTo>
                  <a:lnTo>
                    <a:pt x="273" y="116"/>
                  </a:lnTo>
                  <a:lnTo>
                    <a:pt x="218" y="148"/>
                  </a:lnTo>
                  <a:lnTo>
                    <a:pt x="224" y="143"/>
                  </a:lnTo>
                  <a:lnTo>
                    <a:pt x="175" y="184"/>
                  </a:lnTo>
                  <a:lnTo>
                    <a:pt x="182" y="178"/>
                  </a:lnTo>
                  <a:lnTo>
                    <a:pt x="142" y="227"/>
                  </a:lnTo>
                  <a:lnTo>
                    <a:pt x="147" y="219"/>
                  </a:lnTo>
                  <a:lnTo>
                    <a:pt x="117" y="276"/>
                  </a:lnTo>
                  <a:lnTo>
                    <a:pt x="120" y="267"/>
                  </a:lnTo>
                  <a:lnTo>
                    <a:pt x="101" y="330"/>
                  </a:lnTo>
                  <a:lnTo>
                    <a:pt x="103" y="321"/>
                  </a:lnTo>
                  <a:lnTo>
                    <a:pt x="96" y="389"/>
                  </a:lnTo>
                  <a:lnTo>
                    <a:pt x="96" y="380"/>
                  </a:lnTo>
                  <a:lnTo>
                    <a:pt x="103" y="448"/>
                  </a:lnTo>
                  <a:lnTo>
                    <a:pt x="101" y="439"/>
                  </a:lnTo>
                  <a:lnTo>
                    <a:pt x="120" y="502"/>
                  </a:lnTo>
                  <a:lnTo>
                    <a:pt x="117" y="493"/>
                  </a:lnTo>
                  <a:lnTo>
                    <a:pt x="147" y="550"/>
                  </a:lnTo>
                  <a:lnTo>
                    <a:pt x="142" y="542"/>
                  </a:lnTo>
                  <a:lnTo>
                    <a:pt x="182" y="592"/>
                  </a:lnTo>
                  <a:lnTo>
                    <a:pt x="175" y="586"/>
                  </a:lnTo>
                  <a:lnTo>
                    <a:pt x="224" y="627"/>
                  </a:lnTo>
                  <a:lnTo>
                    <a:pt x="217" y="622"/>
                  </a:lnTo>
                  <a:lnTo>
                    <a:pt x="272" y="653"/>
                  </a:lnTo>
                  <a:lnTo>
                    <a:pt x="263" y="649"/>
                  </a:lnTo>
                  <a:lnTo>
                    <a:pt x="325" y="668"/>
                  </a:lnTo>
                  <a:lnTo>
                    <a:pt x="316" y="666"/>
                  </a:lnTo>
                  <a:lnTo>
                    <a:pt x="382" y="673"/>
                  </a:lnTo>
                  <a:lnTo>
                    <a:pt x="371" y="673"/>
                  </a:lnTo>
                  <a:lnTo>
                    <a:pt x="437" y="666"/>
                  </a:lnTo>
                  <a:lnTo>
                    <a:pt x="428" y="668"/>
                  </a:lnTo>
                  <a:lnTo>
                    <a:pt x="490" y="649"/>
                  </a:lnTo>
                  <a:lnTo>
                    <a:pt x="481" y="652"/>
                  </a:lnTo>
                  <a:lnTo>
                    <a:pt x="537" y="621"/>
                  </a:lnTo>
                  <a:lnTo>
                    <a:pt x="529" y="627"/>
                  </a:lnTo>
                  <a:lnTo>
                    <a:pt x="577" y="586"/>
                  </a:lnTo>
                  <a:lnTo>
                    <a:pt x="571" y="592"/>
                  </a:lnTo>
                  <a:lnTo>
                    <a:pt x="611" y="542"/>
                  </a:lnTo>
                  <a:lnTo>
                    <a:pt x="606" y="550"/>
                  </a:lnTo>
                  <a:lnTo>
                    <a:pt x="636" y="493"/>
                  </a:lnTo>
                  <a:lnTo>
                    <a:pt x="633" y="502"/>
                  </a:lnTo>
                  <a:lnTo>
                    <a:pt x="652" y="439"/>
                  </a:lnTo>
                  <a:lnTo>
                    <a:pt x="650" y="448"/>
                  </a:lnTo>
                  <a:lnTo>
                    <a:pt x="657" y="380"/>
                  </a:lnTo>
                  <a:lnTo>
                    <a:pt x="657" y="389"/>
                  </a:lnTo>
                  <a:lnTo>
                    <a:pt x="650" y="321"/>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65" name="Oval 25"/>
            <p:cNvSpPr>
              <a:spLocks noChangeArrowheads="1"/>
            </p:cNvSpPr>
            <p:nvPr/>
          </p:nvSpPr>
          <p:spPr bwMode="auto">
            <a:xfrm>
              <a:off x="4287838" y="3198813"/>
              <a:ext cx="63500"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7" name="Freeform 26"/>
            <p:cNvSpPr>
              <a:spLocks noEditPoints="1"/>
            </p:cNvSpPr>
            <p:nvPr/>
          </p:nvSpPr>
          <p:spPr bwMode="auto">
            <a:xfrm>
              <a:off x="4283075" y="3194050"/>
              <a:ext cx="73025" cy="73025"/>
            </a:xfrm>
            <a:custGeom>
              <a:avLst/>
              <a:gdLst>
                <a:gd name="T0" fmla="*/ 373 w 377"/>
                <a:gd name="T1" fmla="*/ 229 h 385"/>
                <a:gd name="T2" fmla="*/ 361 w 377"/>
                <a:gd name="T3" fmla="*/ 269 h 385"/>
                <a:gd name="T4" fmla="*/ 323 w 377"/>
                <a:gd name="T5" fmla="*/ 326 h 385"/>
                <a:gd name="T6" fmla="*/ 292 w 377"/>
                <a:gd name="T7" fmla="*/ 353 h 385"/>
                <a:gd name="T8" fmla="*/ 229 w 377"/>
                <a:gd name="T9" fmla="*/ 380 h 385"/>
                <a:gd name="T10" fmla="*/ 186 w 377"/>
                <a:gd name="T11" fmla="*/ 384 h 385"/>
                <a:gd name="T12" fmla="*/ 117 w 377"/>
                <a:gd name="T13" fmla="*/ 370 h 385"/>
                <a:gd name="T14" fmla="*/ 82 w 377"/>
                <a:gd name="T15" fmla="*/ 350 h 385"/>
                <a:gd name="T16" fmla="*/ 34 w 377"/>
                <a:gd name="T17" fmla="*/ 301 h 385"/>
                <a:gd name="T18" fmla="*/ 14 w 377"/>
                <a:gd name="T19" fmla="*/ 265 h 385"/>
                <a:gd name="T20" fmla="*/ 1 w 377"/>
                <a:gd name="T21" fmla="*/ 195 h 385"/>
                <a:gd name="T22" fmla="*/ 5 w 377"/>
                <a:gd name="T23" fmla="*/ 152 h 385"/>
                <a:gd name="T24" fmla="*/ 31 w 377"/>
                <a:gd name="T25" fmla="*/ 87 h 385"/>
                <a:gd name="T26" fmla="*/ 57 w 377"/>
                <a:gd name="T27" fmla="*/ 56 h 385"/>
                <a:gd name="T28" fmla="*/ 112 w 377"/>
                <a:gd name="T29" fmla="*/ 17 h 385"/>
                <a:gd name="T30" fmla="*/ 153 w 377"/>
                <a:gd name="T31" fmla="*/ 4 h 385"/>
                <a:gd name="T32" fmla="*/ 224 w 377"/>
                <a:gd name="T33" fmla="*/ 4 h 385"/>
                <a:gd name="T34" fmla="*/ 264 w 377"/>
                <a:gd name="T35" fmla="*/ 17 h 385"/>
                <a:gd name="T36" fmla="*/ 320 w 377"/>
                <a:gd name="T37" fmla="*/ 56 h 385"/>
                <a:gd name="T38" fmla="*/ 346 w 377"/>
                <a:gd name="T39" fmla="*/ 87 h 385"/>
                <a:gd name="T40" fmla="*/ 372 w 377"/>
                <a:gd name="T41" fmla="*/ 152 h 385"/>
                <a:gd name="T42" fmla="*/ 325 w 377"/>
                <a:gd name="T43" fmla="*/ 161 h 385"/>
                <a:gd name="T44" fmla="*/ 318 w 377"/>
                <a:gd name="T45" fmla="*/ 138 h 385"/>
                <a:gd name="T46" fmla="*/ 286 w 377"/>
                <a:gd name="T47" fmla="*/ 89 h 385"/>
                <a:gd name="T48" fmla="*/ 269 w 377"/>
                <a:gd name="T49" fmla="*/ 74 h 385"/>
                <a:gd name="T50" fmla="*/ 214 w 377"/>
                <a:gd name="T51" fmla="*/ 51 h 385"/>
                <a:gd name="T52" fmla="*/ 191 w 377"/>
                <a:gd name="T53" fmla="*/ 48 h 385"/>
                <a:gd name="T54" fmla="*/ 132 w 377"/>
                <a:gd name="T55" fmla="*/ 60 h 385"/>
                <a:gd name="T56" fmla="*/ 112 w 377"/>
                <a:gd name="T57" fmla="*/ 72 h 385"/>
                <a:gd name="T58" fmla="*/ 71 w 377"/>
                <a:gd name="T59" fmla="*/ 114 h 385"/>
                <a:gd name="T60" fmla="*/ 60 w 377"/>
                <a:gd name="T61" fmla="*/ 134 h 385"/>
                <a:gd name="T62" fmla="*/ 48 w 377"/>
                <a:gd name="T63" fmla="*/ 195 h 385"/>
                <a:gd name="T64" fmla="*/ 51 w 377"/>
                <a:gd name="T65" fmla="*/ 220 h 385"/>
                <a:gd name="T66" fmla="*/ 74 w 377"/>
                <a:gd name="T67" fmla="*/ 275 h 385"/>
                <a:gd name="T68" fmla="*/ 88 w 377"/>
                <a:gd name="T69" fmla="*/ 293 h 385"/>
                <a:gd name="T70" fmla="*/ 136 w 377"/>
                <a:gd name="T71" fmla="*/ 327 h 385"/>
                <a:gd name="T72" fmla="*/ 158 w 377"/>
                <a:gd name="T73" fmla="*/ 333 h 385"/>
                <a:gd name="T74" fmla="*/ 219 w 377"/>
                <a:gd name="T75" fmla="*/ 333 h 385"/>
                <a:gd name="T76" fmla="*/ 241 w 377"/>
                <a:gd name="T77" fmla="*/ 326 h 385"/>
                <a:gd name="T78" fmla="*/ 289 w 377"/>
                <a:gd name="T79" fmla="*/ 293 h 385"/>
                <a:gd name="T80" fmla="*/ 303 w 377"/>
                <a:gd name="T81" fmla="*/ 275 h 385"/>
                <a:gd name="T82" fmla="*/ 326 w 377"/>
                <a:gd name="T83" fmla="*/ 220 h 385"/>
                <a:gd name="T84" fmla="*/ 329 w 377"/>
                <a:gd name="T85" fmla="*/ 19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385">
                  <a:moveTo>
                    <a:pt x="376" y="190"/>
                  </a:moveTo>
                  <a:cubicBezTo>
                    <a:pt x="377" y="192"/>
                    <a:pt x="377" y="193"/>
                    <a:pt x="376" y="195"/>
                  </a:cubicBezTo>
                  <a:lnTo>
                    <a:pt x="373" y="229"/>
                  </a:lnTo>
                  <a:cubicBezTo>
                    <a:pt x="373" y="230"/>
                    <a:pt x="372" y="232"/>
                    <a:pt x="372" y="233"/>
                  </a:cubicBezTo>
                  <a:lnTo>
                    <a:pt x="362" y="265"/>
                  </a:lnTo>
                  <a:cubicBezTo>
                    <a:pt x="362" y="266"/>
                    <a:pt x="361" y="268"/>
                    <a:pt x="361" y="269"/>
                  </a:cubicBezTo>
                  <a:lnTo>
                    <a:pt x="346" y="298"/>
                  </a:lnTo>
                  <a:cubicBezTo>
                    <a:pt x="345" y="299"/>
                    <a:pt x="344" y="300"/>
                    <a:pt x="343" y="301"/>
                  </a:cubicBezTo>
                  <a:lnTo>
                    <a:pt x="323" y="326"/>
                  </a:lnTo>
                  <a:cubicBezTo>
                    <a:pt x="322" y="328"/>
                    <a:pt x="321" y="329"/>
                    <a:pt x="320" y="330"/>
                  </a:cubicBezTo>
                  <a:lnTo>
                    <a:pt x="296" y="350"/>
                  </a:lnTo>
                  <a:cubicBezTo>
                    <a:pt x="295" y="351"/>
                    <a:pt x="294" y="352"/>
                    <a:pt x="292" y="353"/>
                  </a:cubicBezTo>
                  <a:lnTo>
                    <a:pt x="264" y="368"/>
                  </a:lnTo>
                  <a:cubicBezTo>
                    <a:pt x="263" y="369"/>
                    <a:pt x="261" y="370"/>
                    <a:pt x="260" y="370"/>
                  </a:cubicBezTo>
                  <a:lnTo>
                    <a:pt x="229" y="380"/>
                  </a:lnTo>
                  <a:cubicBezTo>
                    <a:pt x="227" y="380"/>
                    <a:pt x="226" y="381"/>
                    <a:pt x="224" y="381"/>
                  </a:cubicBezTo>
                  <a:lnTo>
                    <a:pt x="191" y="384"/>
                  </a:lnTo>
                  <a:cubicBezTo>
                    <a:pt x="189" y="385"/>
                    <a:pt x="188" y="385"/>
                    <a:pt x="186" y="384"/>
                  </a:cubicBezTo>
                  <a:lnTo>
                    <a:pt x="153" y="381"/>
                  </a:lnTo>
                  <a:cubicBezTo>
                    <a:pt x="151" y="381"/>
                    <a:pt x="150" y="380"/>
                    <a:pt x="148" y="380"/>
                  </a:cubicBezTo>
                  <a:lnTo>
                    <a:pt x="117" y="370"/>
                  </a:lnTo>
                  <a:cubicBezTo>
                    <a:pt x="116" y="370"/>
                    <a:pt x="114" y="369"/>
                    <a:pt x="113" y="368"/>
                  </a:cubicBezTo>
                  <a:lnTo>
                    <a:pt x="85" y="353"/>
                  </a:lnTo>
                  <a:cubicBezTo>
                    <a:pt x="84" y="352"/>
                    <a:pt x="83" y="351"/>
                    <a:pt x="82" y="350"/>
                  </a:cubicBezTo>
                  <a:lnTo>
                    <a:pt x="57" y="330"/>
                  </a:lnTo>
                  <a:cubicBezTo>
                    <a:pt x="56" y="329"/>
                    <a:pt x="55" y="328"/>
                    <a:pt x="54" y="326"/>
                  </a:cubicBezTo>
                  <a:lnTo>
                    <a:pt x="34" y="301"/>
                  </a:lnTo>
                  <a:cubicBezTo>
                    <a:pt x="33" y="300"/>
                    <a:pt x="32" y="299"/>
                    <a:pt x="31" y="298"/>
                  </a:cubicBezTo>
                  <a:lnTo>
                    <a:pt x="16" y="269"/>
                  </a:lnTo>
                  <a:cubicBezTo>
                    <a:pt x="16" y="268"/>
                    <a:pt x="15" y="266"/>
                    <a:pt x="14" y="265"/>
                  </a:cubicBezTo>
                  <a:lnTo>
                    <a:pt x="5" y="233"/>
                  </a:lnTo>
                  <a:cubicBezTo>
                    <a:pt x="5" y="232"/>
                    <a:pt x="4" y="230"/>
                    <a:pt x="4" y="229"/>
                  </a:cubicBezTo>
                  <a:lnTo>
                    <a:pt x="1" y="195"/>
                  </a:lnTo>
                  <a:cubicBezTo>
                    <a:pt x="0" y="193"/>
                    <a:pt x="0" y="192"/>
                    <a:pt x="1" y="190"/>
                  </a:cubicBezTo>
                  <a:lnTo>
                    <a:pt x="4" y="156"/>
                  </a:lnTo>
                  <a:cubicBezTo>
                    <a:pt x="4" y="154"/>
                    <a:pt x="5" y="153"/>
                    <a:pt x="5" y="152"/>
                  </a:cubicBezTo>
                  <a:lnTo>
                    <a:pt x="14" y="120"/>
                  </a:lnTo>
                  <a:cubicBezTo>
                    <a:pt x="15" y="119"/>
                    <a:pt x="16" y="117"/>
                    <a:pt x="16" y="116"/>
                  </a:cubicBezTo>
                  <a:lnTo>
                    <a:pt x="31" y="87"/>
                  </a:lnTo>
                  <a:cubicBezTo>
                    <a:pt x="32" y="86"/>
                    <a:pt x="33" y="85"/>
                    <a:pt x="34" y="83"/>
                  </a:cubicBezTo>
                  <a:lnTo>
                    <a:pt x="54" y="59"/>
                  </a:lnTo>
                  <a:cubicBezTo>
                    <a:pt x="55" y="58"/>
                    <a:pt x="56" y="57"/>
                    <a:pt x="57" y="56"/>
                  </a:cubicBezTo>
                  <a:lnTo>
                    <a:pt x="82" y="35"/>
                  </a:lnTo>
                  <a:cubicBezTo>
                    <a:pt x="83" y="34"/>
                    <a:pt x="84" y="33"/>
                    <a:pt x="85" y="33"/>
                  </a:cubicBezTo>
                  <a:lnTo>
                    <a:pt x="112" y="17"/>
                  </a:lnTo>
                  <a:cubicBezTo>
                    <a:pt x="114" y="16"/>
                    <a:pt x="116" y="15"/>
                    <a:pt x="117" y="15"/>
                  </a:cubicBezTo>
                  <a:lnTo>
                    <a:pt x="148" y="5"/>
                  </a:lnTo>
                  <a:cubicBezTo>
                    <a:pt x="150" y="5"/>
                    <a:pt x="151" y="4"/>
                    <a:pt x="153" y="4"/>
                  </a:cubicBezTo>
                  <a:lnTo>
                    <a:pt x="186" y="1"/>
                  </a:lnTo>
                  <a:cubicBezTo>
                    <a:pt x="188" y="0"/>
                    <a:pt x="189" y="0"/>
                    <a:pt x="191" y="1"/>
                  </a:cubicBezTo>
                  <a:lnTo>
                    <a:pt x="224" y="4"/>
                  </a:lnTo>
                  <a:cubicBezTo>
                    <a:pt x="226" y="4"/>
                    <a:pt x="227" y="5"/>
                    <a:pt x="229" y="5"/>
                  </a:cubicBezTo>
                  <a:lnTo>
                    <a:pt x="260" y="15"/>
                  </a:lnTo>
                  <a:cubicBezTo>
                    <a:pt x="261" y="15"/>
                    <a:pt x="263" y="16"/>
                    <a:pt x="264" y="17"/>
                  </a:cubicBezTo>
                  <a:lnTo>
                    <a:pt x="292" y="33"/>
                  </a:lnTo>
                  <a:cubicBezTo>
                    <a:pt x="294" y="33"/>
                    <a:pt x="295" y="34"/>
                    <a:pt x="296" y="35"/>
                  </a:cubicBezTo>
                  <a:lnTo>
                    <a:pt x="320" y="56"/>
                  </a:lnTo>
                  <a:cubicBezTo>
                    <a:pt x="321" y="57"/>
                    <a:pt x="322" y="58"/>
                    <a:pt x="323" y="59"/>
                  </a:cubicBezTo>
                  <a:lnTo>
                    <a:pt x="343" y="83"/>
                  </a:lnTo>
                  <a:cubicBezTo>
                    <a:pt x="344" y="85"/>
                    <a:pt x="345" y="86"/>
                    <a:pt x="346" y="87"/>
                  </a:cubicBezTo>
                  <a:lnTo>
                    <a:pt x="361" y="116"/>
                  </a:lnTo>
                  <a:cubicBezTo>
                    <a:pt x="361" y="117"/>
                    <a:pt x="362" y="119"/>
                    <a:pt x="362" y="120"/>
                  </a:cubicBezTo>
                  <a:lnTo>
                    <a:pt x="372" y="152"/>
                  </a:lnTo>
                  <a:cubicBezTo>
                    <a:pt x="372" y="153"/>
                    <a:pt x="373" y="154"/>
                    <a:pt x="373" y="156"/>
                  </a:cubicBezTo>
                  <a:lnTo>
                    <a:pt x="376" y="190"/>
                  </a:lnTo>
                  <a:close/>
                  <a:moveTo>
                    <a:pt x="325" y="161"/>
                  </a:moveTo>
                  <a:lnTo>
                    <a:pt x="326" y="165"/>
                  </a:lnTo>
                  <a:lnTo>
                    <a:pt x="316" y="134"/>
                  </a:lnTo>
                  <a:lnTo>
                    <a:pt x="318" y="138"/>
                  </a:lnTo>
                  <a:lnTo>
                    <a:pt x="303" y="110"/>
                  </a:lnTo>
                  <a:lnTo>
                    <a:pt x="306" y="114"/>
                  </a:lnTo>
                  <a:lnTo>
                    <a:pt x="286" y="89"/>
                  </a:lnTo>
                  <a:lnTo>
                    <a:pt x="289" y="92"/>
                  </a:lnTo>
                  <a:lnTo>
                    <a:pt x="265" y="72"/>
                  </a:lnTo>
                  <a:lnTo>
                    <a:pt x="269" y="74"/>
                  </a:lnTo>
                  <a:lnTo>
                    <a:pt x="241" y="58"/>
                  </a:lnTo>
                  <a:lnTo>
                    <a:pt x="245" y="60"/>
                  </a:lnTo>
                  <a:lnTo>
                    <a:pt x="214" y="51"/>
                  </a:lnTo>
                  <a:lnTo>
                    <a:pt x="219" y="52"/>
                  </a:lnTo>
                  <a:lnTo>
                    <a:pt x="186" y="48"/>
                  </a:lnTo>
                  <a:lnTo>
                    <a:pt x="191" y="48"/>
                  </a:lnTo>
                  <a:lnTo>
                    <a:pt x="158" y="52"/>
                  </a:lnTo>
                  <a:lnTo>
                    <a:pt x="163" y="51"/>
                  </a:lnTo>
                  <a:lnTo>
                    <a:pt x="132" y="60"/>
                  </a:lnTo>
                  <a:lnTo>
                    <a:pt x="137" y="58"/>
                  </a:lnTo>
                  <a:lnTo>
                    <a:pt x="109" y="74"/>
                  </a:lnTo>
                  <a:lnTo>
                    <a:pt x="112" y="72"/>
                  </a:lnTo>
                  <a:lnTo>
                    <a:pt x="88" y="92"/>
                  </a:lnTo>
                  <a:lnTo>
                    <a:pt x="91" y="89"/>
                  </a:lnTo>
                  <a:lnTo>
                    <a:pt x="71" y="114"/>
                  </a:lnTo>
                  <a:lnTo>
                    <a:pt x="74" y="110"/>
                  </a:lnTo>
                  <a:lnTo>
                    <a:pt x="59" y="138"/>
                  </a:lnTo>
                  <a:lnTo>
                    <a:pt x="60" y="134"/>
                  </a:lnTo>
                  <a:lnTo>
                    <a:pt x="51" y="165"/>
                  </a:lnTo>
                  <a:lnTo>
                    <a:pt x="52" y="161"/>
                  </a:lnTo>
                  <a:lnTo>
                    <a:pt x="48" y="195"/>
                  </a:lnTo>
                  <a:lnTo>
                    <a:pt x="48" y="190"/>
                  </a:lnTo>
                  <a:lnTo>
                    <a:pt x="52" y="224"/>
                  </a:lnTo>
                  <a:lnTo>
                    <a:pt x="51" y="220"/>
                  </a:lnTo>
                  <a:lnTo>
                    <a:pt x="60" y="251"/>
                  </a:lnTo>
                  <a:lnTo>
                    <a:pt x="59" y="247"/>
                  </a:lnTo>
                  <a:lnTo>
                    <a:pt x="74" y="275"/>
                  </a:lnTo>
                  <a:lnTo>
                    <a:pt x="71" y="271"/>
                  </a:lnTo>
                  <a:lnTo>
                    <a:pt x="91" y="296"/>
                  </a:lnTo>
                  <a:lnTo>
                    <a:pt x="88" y="293"/>
                  </a:lnTo>
                  <a:lnTo>
                    <a:pt x="112" y="314"/>
                  </a:lnTo>
                  <a:lnTo>
                    <a:pt x="109" y="311"/>
                  </a:lnTo>
                  <a:lnTo>
                    <a:pt x="136" y="327"/>
                  </a:lnTo>
                  <a:lnTo>
                    <a:pt x="132" y="325"/>
                  </a:lnTo>
                  <a:lnTo>
                    <a:pt x="163" y="334"/>
                  </a:lnTo>
                  <a:lnTo>
                    <a:pt x="158" y="333"/>
                  </a:lnTo>
                  <a:lnTo>
                    <a:pt x="191" y="337"/>
                  </a:lnTo>
                  <a:lnTo>
                    <a:pt x="186" y="337"/>
                  </a:lnTo>
                  <a:lnTo>
                    <a:pt x="219" y="333"/>
                  </a:lnTo>
                  <a:lnTo>
                    <a:pt x="214" y="334"/>
                  </a:lnTo>
                  <a:lnTo>
                    <a:pt x="245" y="325"/>
                  </a:lnTo>
                  <a:lnTo>
                    <a:pt x="241" y="326"/>
                  </a:lnTo>
                  <a:lnTo>
                    <a:pt x="269" y="311"/>
                  </a:lnTo>
                  <a:lnTo>
                    <a:pt x="265" y="314"/>
                  </a:lnTo>
                  <a:lnTo>
                    <a:pt x="289" y="293"/>
                  </a:lnTo>
                  <a:lnTo>
                    <a:pt x="286" y="296"/>
                  </a:lnTo>
                  <a:lnTo>
                    <a:pt x="306" y="271"/>
                  </a:lnTo>
                  <a:lnTo>
                    <a:pt x="303" y="275"/>
                  </a:lnTo>
                  <a:lnTo>
                    <a:pt x="318" y="247"/>
                  </a:lnTo>
                  <a:lnTo>
                    <a:pt x="316" y="251"/>
                  </a:lnTo>
                  <a:lnTo>
                    <a:pt x="326" y="220"/>
                  </a:lnTo>
                  <a:lnTo>
                    <a:pt x="325" y="224"/>
                  </a:lnTo>
                  <a:lnTo>
                    <a:pt x="329" y="190"/>
                  </a:lnTo>
                  <a:lnTo>
                    <a:pt x="329" y="195"/>
                  </a:lnTo>
                  <a:lnTo>
                    <a:pt x="325" y="161"/>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268" name="Oval 27"/>
            <p:cNvSpPr>
              <a:spLocks noChangeArrowheads="1"/>
            </p:cNvSpPr>
            <p:nvPr/>
          </p:nvSpPr>
          <p:spPr bwMode="auto">
            <a:xfrm>
              <a:off x="5070475" y="3116263"/>
              <a:ext cx="65088"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9" name="Freeform 28"/>
            <p:cNvSpPr>
              <a:spLocks noEditPoints="1"/>
            </p:cNvSpPr>
            <p:nvPr/>
          </p:nvSpPr>
          <p:spPr bwMode="auto">
            <a:xfrm>
              <a:off x="5065713" y="3111500"/>
              <a:ext cx="76200" cy="73025"/>
            </a:xfrm>
            <a:custGeom>
              <a:avLst/>
              <a:gdLst>
                <a:gd name="T0" fmla="*/ 381 w 385"/>
                <a:gd name="T1" fmla="*/ 229 h 385"/>
                <a:gd name="T2" fmla="*/ 369 w 385"/>
                <a:gd name="T3" fmla="*/ 269 h 385"/>
                <a:gd name="T4" fmla="*/ 330 w 385"/>
                <a:gd name="T5" fmla="*/ 327 h 385"/>
                <a:gd name="T6" fmla="*/ 298 w 385"/>
                <a:gd name="T7" fmla="*/ 353 h 385"/>
                <a:gd name="T8" fmla="*/ 233 w 385"/>
                <a:gd name="T9" fmla="*/ 380 h 385"/>
                <a:gd name="T10" fmla="*/ 190 w 385"/>
                <a:gd name="T11" fmla="*/ 384 h 385"/>
                <a:gd name="T12" fmla="*/ 120 w 385"/>
                <a:gd name="T13" fmla="*/ 370 h 385"/>
                <a:gd name="T14" fmla="*/ 83 w 385"/>
                <a:gd name="T15" fmla="*/ 350 h 385"/>
                <a:gd name="T16" fmla="*/ 35 w 385"/>
                <a:gd name="T17" fmla="*/ 302 h 385"/>
                <a:gd name="T18" fmla="*/ 14 w 385"/>
                <a:gd name="T19" fmla="*/ 265 h 385"/>
                <a:gd name="T20" fmla="*/ 1 w 385"/>
                <a:gd name="T21" fmla="*/ 195 h 385"/>
                <a:gd name="T22" fmla="*/ 5 w 385"/>
                <a:gd name="T23" fmla="*/ 152 h 385"/>
                <a:gd name="T24" fmla="*/ 33 w 385"/>
                <a:gd name="T25" fmla="*/ 87 h 385"/>
                <a:gd name="T26" fmla="*/ 59 w 385"/>
                <a:gd name="T27" fmla="*/ 56 h 385"/>
                <a:gd name="T28" fmla="*/ 115 w 385"/>
                <a:gd name="T29" fmla="*/ 17 h 385"/>
                <a:gd name="T30" fmla="*/ 156 w 385"/>
                <a:gd name="T31" fmla="*/ 4 h 385"/>
                <a:gd name="T32" fmla="*/ 229 w 385"/>
                <a:gd name="T33" fmla="*/ 4 h 385"/>
                <a:gd name="T34" fmla="*/ 270 w 385"/>
                <a:gd name="T35" fmla="*/ 17 h 385"/>
                <a:gd name="T36" fmla="*/ 327 w 385"/>
                <a:gd name="T37" fmla="*/ 55 h 385"/>
                <a:gd name="T38" fmla="*/ 353 w 385"/>
                <a:gd name="T39" fmla="*/ 87 h 385"/>
                <a:gd name="T40" fmla="*/ 380 w 385"/>
                <a:gd name="T41" fmla="*/ 152 h 385"/>
                <a:gd name="T42" fmla="*/ 333 w 385"/>
                <a:gd name="T43" fmla="*/ 161 h 385"/>
                <a:gd name="T44" fmla="*/ 326 w 385"/>
                <a:gd name="T45" fmla="*/ 138 h 385"/>
                <a:gd name="T46" fmla="*/ 293 w 385"/>
                <a:gd name="T47" fmla="*/ 89 h 385"/>
                <a:gd name="T48" fmla="*/ 275 w 385"/>
                <a:gd name="T49" fmla="*/ 74 h 385"/>
                <a:gd name="T50" fmla="*/ 220 w 385"/>
                <a:gd name="T51" fmla="*/ 51 h 385"/>
                <a:gd name="T52" fmla="*/ 195 w 385"/>
                <a:gd name="T53" fmla="*/ 48 h 385"/>
                <a:gd name="T54" fmla="*/ 134 w 385"/>
                <a:gd name="T55" fmla="*/ 60 h 385"/>
                <a:gd name="T56" fmla="*/ 114 w 385"/>
                <a:gd name="T57" fmla="*/ 72 h 385"/>
                <a:gd name="T58" fmla="*/ 72 w 385"/>
                <a:gd name="T59" fmla="*/ 114 h 385"/>
                <a:gd name="T60" fmla="*/ 60 w 385"/>
                <a:gd name="T61" fmla="*/ 134 h 385"/>
                <a:gd name="T62" fmla="*/ 48 w 385"/>
                <a:gd name="T63" fmla="*/ 195 h 385"/>
                <a:gd name="T64" fmla="*/ 51 w 385"/>
                <a:gd name="T65" fmla="*/ 220 h 385"/>
                <a:gd name="T66" fmla="*/ 74 w 385"/>
                <a:gd name="T67" fmla="*/ 275 h 385"/>
                <a:gd name="T68" fmla="*/ 89 w 385"/>
                <a:gd name="T69" fmla="*/ 293 h 385"/>
                <a:gd name="T70" fmla="*/ 138 w 385"/>
                <a:gd name="T71" fmla="*/ 326 h 385"/>
                <a:gd name="T72" fmla="*/ 161 w 385"/>
                <a:gd name="T73" fmla="*/ 333 h 385"/>
                <a:gd name="T74" fmla="*/ 224 w 385"/>
                <a:gd name="T75" fmla="*/ 333 h 385"/>
                <a:gd name="T76" fmla="*/ 247 w 385"/>
                <a:gd name="T77" fmla="*/ 326 h 385"/>
                <a:gd name="T78" fmla="*/ 296 w 385"/>
                <a:gd name="T79" fmla="*/ 293 h 385"/>
                <a:gd name="T80" fmla="*/ 311 w 385"/>
                <a:gd name="T81" fmla="*/ 275 h 385"/>
                <a:gd name="T82" fmla="*/ 334 w 385"/>
                <a:gd name="T83" fmla="*/ 220 h 385"/>
                <a:gd name="T84" fmla="*/ 337 w 385"/>
                <a:gd name="T85" fmla="*/ 19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385">
                  <a:moveTo>
                    <a:pt x="384" y="190"/>
                  </a:moveTo>
                  <a:cubicBezTo>
                    <a:pt x="385" y="192"/>
                    <a:pt x="385" y="193"/>
                    <a:pt x="384" y="195"/>
                  </a:cubicBezTo>
                  <a:lnTo>
                    <a:pt x="381" y="229"/>
                  </a:lnTo>
                  <a:cubicBezTo>
                    <a:pt x="381" y="230"/>
                    <a:pt x="380" y="232"/>
                    <a:pt x="380" y="233"/>
                  </a:cubicBezTo>
                  <a:lnTo>
                    <a:pt x="370" y="265"/>
                  </a:lnTo>
                  <a:cubicBezTo>
                    <a:pt x="370" y="266"/>
                    <a:pt x="369" y="268"/>
                    <a:pt x="369" y="269"/>
                  </a:cubicBezTo>
                  <a:lnTo>
                    <a:pt x="353" y="298"/>
                  </a:lnTo>
                  <a:cubicBezTo>
                    <a:pt x="352" y="299"/>
                    <a:pt x="351" y="301"/>
                    <a:pt x="351" y="302"/>
                  </a:cubicBezTo>
                  <a:lnTo>
                    <a:pt x="330" y="327"/>
                  </a:lnTo>
                  <a:cubicBezTo>
                    <a:pt x="329" y="328"/>
                    <a:pt x="328" y="329"/>
                    <a:pt x="327" y="330"/>
                  </a:cubicBezTo>
                  <a:lnTo>
                    <a:pt x="302" y="351"/>
                  </a:lnTo>
                  <a:cubicBezTo>
                    <a:pt x="301" y="351"/>
                    <a:pt x="299" y="352"/>
                    <a:pt x="298" y="353"/>
                  </a:cubicBezTo>
                  <a:lnTo>
                    <a:pt x="269" y="369"/>
                  </a:lnTo>
                  <a:cubicBezTo>
                    <a:pt x="268" y="369"/>
                    <a:pt x="266" y="370"/>
                    <a:pt x="265" y="370"/>
                  </a:cubicBezTo>
                  <a:lnTo>
                    <a:pt x="233" y="380"/>
                  </a:lnTo>
                  <a:cubicBezTo>
                    <a:pt x="232" y="380"/>
                    <a:pt x="230" y="381"/>
                    <a:pt x="229" y="381"/>
                  </a:cubicBezTo>
                  <a:lnTo>
                    <a:pt x="195" y="384"/>
                  </a:lnTo>
                  <a:cubicBezTo>
                    <a:pt x="193" y="385"/>
                    <a:pt x="192" y="385"/>
                    <a:pt x="190" y="384"/>
                  </a:cubicBezTo>
                  <a:lnTo>
                    <a:pt x="156" y="381"/>
                  </a:lnTo>
                  <a:cubicBezTo>
                    <a:pt x="154" y="381"/>
                    <a:pt x="153" y="380"/>
                    <a:pt x="152" y="380"/>
                  </a:cubicBezTo>
                  <a:lnTo>
                    <a:pt x="120" y="370"/>
                  </a:lnTo>
                  <a:cubicBezTo>
                    <a:pt x="118" y="370"/>
                    <a:pt x="117" y="369"/>
                    <a:pt x="116" y="369"/>
                  </a:cubicBezTo>
                  <a:lnTo>
                    <a:pt x="87" y="353"/>
                  </a:lnTo>
                  <a:cubicBezTo>
                    <a:pt x="86" y="352"/>
                    <a:pt x="84" y="351"/>
                    <a:pt x="83" y="350"/>
                  </a:cubicBezTo>
                  <a:lnTo>
                    <a:pt x="59" y="330"/>
                  </a:lnTo>
                  <a:cubicBezTo>
                    <a:pt x="57" y="329"/>
                    <a:pt x="56" y="328"/>
                    <a:pt x="55" y="327"/>
                  </a:cubicBezTo>
                  <a:lnTo>
                    <a:pt x="35" y="302"/>
                  </a:lnTo>
                  <a:cubicBezTo>
                    <a:pt x="34" y="301"/>
                    <a:pt x="33" y="299"/>
                    <a:pt x="33" y="298"/>
                  </a:cubicBezTo>
                  <a:lnTo>
                    <a:pt x="17" y="270"/>
                  </a:lnTo>
                  <a:cubicBezTo>
                    <a:pt x="16" y="268"/>
                    <a:pt x="15" y="267"/>
                    <a:pt x="14" y="265"/>
                  </a:cubicBezTo>
                  <a:lnTo>
                    <a:pt x="5" y="233"/>
                  </a:lnTo>
                  <a:cubicBezTo>
                    <a:pt x="5" y="232"/>
                    <a:pt x="4" y="230"/>
                    <a:pt x="4" y="229"/>
                  </a:cubicBezTo>
                  <a:lnTo>
                    <a:pt x="1" y="195"/>
                  </a:lnTo>
                  <a:cubicBezTo>
                    <a:pt x="0" y="193"/>
                    <a:pt x="0" y="192"/>
                    <a:pt x="1" y="190"/>
                  </a:cubicBezTo>
                  <a:lnTo>
                    <a:pt x="4" y="156"/>
                  </a:lnTo>
                  <a:cubicBezTo>
                    <a:pt x="4" y="154"/>
                    <a:pt x="5" y="153"/>
                    <a:pt x="5" y="152"/>
                  </a:cubicBezTo>
                  <a:lnTo>
                    <a:pt x="14" y="120"/>
                  </a:lnTo>
                  <a:cubicBezTo>
                    <a:pt x="15" y="118"/>
                    <a:pt x="16" y="117"/>
                    <a:pt x="17" y="115"/>
                  </a:cubicBezTo>
                  <a:lnTo>
                    <a:pt x="33" y="87"/>
                  </a:lnTo>
                  <a:cubicBezTo>
                    <a:pt x="33" y="85"/>
                    <a:pt x="34" y="84"/>
                    <a:pt x="35" y="83"/>
                  </a:cubicBezTo>
                  <a:lnTo>
                    <a:pt x="56" y="59"/>
                  </a:lnTo>
                  <a:cubicBezTo>
                    <a:pt x="56" y="57"/>
                    <a:pt x="57" y="56"/>
                    <a:pt x="59" y="56"/>
                  </a:cubicBezTo>
                  <a:lnTo>
                    <a:pt x="83" y="35"/>
                  </a:lnTo>
                  <a:cubicBezTo>
                    <a:pt x="84" y="34"/>
                    <a:pt x="85" y="33"/>
                    <a:pt x="87" y="33"/>
                  </a:cubicBezTo>
                  <a:lnTo>
                    <a:pt x="115" y="17"/>
                  </a:lnTo>
                  <a:cubicBezTo>
                    <a:pt x="117" y="16"/>
                    <a:pt x="118" y="15"/>
                    <a:pt x="120" y="14"/>
                  </a:cubicBezTo>
                  <a:lnTo>
                    <a:pt x="152" y="5"/>
                  </a:lnTo>
                  <a:cubicBezTo>
                    <a:pt x="153" y="5"/>
                    <a:pt x="154" y="4"/>
                    <a:pt x="156" y="4"/>
                  </a:cubicBezTo>
                  <a:lnTo>
                    <a:pt x="190" y="1"/>
                  </a:lnTo>
                  <a:cubicBezTo>
                    <a:pt x="192" y="0"/>
                    <a:pt x="193" y="0"/>
                    <a:pt x="195" y="1"/>
                  </a:cubicBezTo>
                  <a:lnTo>
                    <a:pt x="229" y="4"/>
                  </a:lnTo>
                  <a:cubicBezTo>
                    <a:pt x="230" y="4"/>
                    <a:pt x="232" y="5"/>
                    <a:pt x="233" y="5"/>
                  </a:cubicBezTo>
                  <a:lnTo>
                    <a:pt x="265" y="14"/>
                  </a:lnTo>
                  <a:cubicBezTo>
                    <a:pt x="267" y="15"/>
                    <a:pt x="268" y="16"/>
                    <a:pt x="270" y="17"/>
                  </a:cubicBezTo>
                  <a:lnTo>
                    <a:pt x="298" y="33"/>
                  </a:lnTo>
                  <a:cubicBezTo>
                    <a:pt x="299" y="33"/>
                    <a:pt x="301" y="34"/>
                    <a:pt x="302" y="35"/>
                  </a:cubicBezTo>
                  <a:lnTo>
                    <a:pt x="327" y="55"/>
                  </a:lnTo>
                  <a:cubicBezTo>
                    <a:pt x="328" y="56"/>
                    <a:pt x="329" y="57"/>
                    <a:pt x="330" y="59"/>
                  </a:cubicBezTo>
                  <a:lnTo>
                    <a:pt x="350" y="83"/>
                  </a:lnTo>
                  <a:cubicBezTo>
                    <a:pt x="351" y="84"/>
                    <a:pt x="352" y="86"/>
                    <a:pt x="353" y="87"/>
                  </a:cubicBezTo>
                  <a:lnTo>
                    <a:pt x="369" y="116"/>
                  </a:lnTo>
                  <a:cubicBezTo>
                    <a:pt x="369" y="117"/>
                    <a:pt x="370" y="118"/>
                    <a:pt x="370" y="120"/>
                  </a:cubicBezTo>
                  <a:lnTo>
                    <a:pt x="380" y="152"/>
                  </a:lnTo>
                  <a:cubicBezTo>
                    <a:pt x="380" y="153"/>
                    <a:pt x="381" y="154"/>
                    <a:pt x="381" y="156"/>
                  </a:cubicBezTo>
                  <a:lnTo>
                    <a:pt x="384" y="190"/>
                  </a:lnTo>
                  <a:close/>
                  <a:moveTo>
                    <a:pt x="333" y="161"/>
                  </a:moveTo>
                  <a:lnTo>
                    <a:pt x="334" y="165"/>
                  </a:lnTo>
                  <a:lnTo>
                    <a:pt x="324" y="134"/>
                  </a:lnTo>
                  <a:lnTo>
                    <a:pt x="326" y="138"/>
                  </a:lnTo>
                  <a:lnTo>
                    <a:pt x="311" y="110"/>
                  </a:lnTo>
                  <a:lnTo>
                    <a:pt x="314" y="114"/>
                  </a:lnTo>
                  <a:lnTo>
                    <a:pt x="293" y="89"/>
                  </a:lnTo>
                  <a:lnTo>
                    <a:pt x="296" y="93"/>
                  </a:lnTo>
                  <a:lnTo>
                    <a:pt x="271" y="72"/>
                  </a:lnTo>
                  <a:lnTo>
                    <a:pt x="275" y="74"/>
                  </a:lnTo>
                  <a:lnTo>
                    <a:pt x="246" y="58"/>
                  </a:lnTo>
                  <a:lnTo>
                    <a:pt x="251" y="60"/>
                  </a:lnTo>
                  <a:lnTo>
                    <a:pt x="220" y="51"/>
                  </a:lnTo>
                  <a:lnTo>
                    <a:pt x="224" y="52"/>
                  </a:lnTo>
                  <a:lnTo>
                    <a:pt x="190" y="48"/>
                  </a:lnTo>
                  <a:lnTo>
                    <a:pt x="195" y="48"/>
                  </a:lnTo>
                  <a:lnTo>
                    <a:pt x="161" y="52"/>
                  </a:lnTo>
                  <a:lnTo>
                    <a:pt x="165" y="51"/>
                  </a:lnTo>
                  <a:lnTo>
                    <a:pt x="134" y="60"/>
                  </a:lnTo>
                  <a:lnTo>
                    <a:pt x="139" y="58"/>
                  </a:lnTo>
                  <a:lnTo>
                    <a:pt x="110" y="74"/>
                  </a:lnTo>
                  <a:lnTo>
                    <a:pt x="114" y="72"/>
                  </a:lnTo>
                  <a:lnTo>
                    <a:pt x="89" y="92"/>
                  </a:lnTo>
                  <a:lnTo>
                    <a:pt x="92" y="89"/>
                  </a:lnTo>
                  <a:lnTo>
                    <a:pt x="72" y="114"/>
                  </a:lnTo>
                  <a:lnTo>
                    <a:pt x="74" y="110"/>
                  </a:lnTo>
                  <a:lnTo>
                    <a:pt x="58" y="139"/>
                  </a:lnTo>
                  <a:lnTo>
                    <a:pt x="60" y="134"/>
                  </a:lnTo>
                  <a:lnTo>
                    <a:pt x="51" y="165"/>
                  </a:lnTo>
                  <a:lnTo>
                    <a:pt x="52" y="161"/>
                  </a:lnTo>
                  <a:lnTo>
                    <a:pt x="48" y="195"/>
                  </a:lnTo>
                  <a:lnTo>
                    <a:pt x="48" y="190"/>
                  </a:lnTo>
                  <a:lnTo>
                    <a:pt x="52" y="224"/>
                  </a:lnTo>
                  <a:lnTo>
                    <a:pt x="51" y="220"/>
                  </a:lnTo>
                  <a:lnTo>
                    <a:pt x="60" y="251"/>
                  </a:lnTo>
                  <a:lnTo>
                    <a:pt x="58" y="246"/>
                  </a:lnTo>
                  <a:lnTo>
                    <a:pt x="74" y="275"/>
                  </a:lnTo>
                  <a:lnTo>
                    <a:pt x="72" y="271"/>
                  </a:lnTo>
                  <a:lnTo>
                    <a:pt x="93" y="296"/>
                  </a:lnTo>
                  <a:lnTo>
                    <a:pt x="89" y="293"/>
                  </a:lnTo>
                  <a:lnTo>
                    <a:pt x="114" y="314"/>
                  </a:lnTo>
                  <a:lnTo>
                    <a:pt x="110" y="311"/>
                  </a:lnTo>
                  <a:lnTo>
                    <a:pt x="138" y="326"/>
                  </a:lnTo>
                  <a:lnTo>
                    <a:pt x="134" y="324"/>
                  </a:lnTo>
                  <a:lnTo>
                    <a:pt x="165" y="334"/>
                  </a:lnTo>
                  <a:lnTo>
                    <a:pt x="161" y="333"/>
                  </a:lnTo>
                  <a:lnTo>
                    <a:pt x="195" y="337"/>
                  </a:lnTo>
                  <a:lnTo>
                    <a:pt x="190" y="337"/>
                  </a:lnTo>
                  <a:lnTo>
                    <a:pt x="224" y="333"/>
                  </a:lnTo>
                  <a:lnTo>
                    <a:pt x="220" y="334"/>
                  </a:lnTo>
                  <a:lnTo>
                    <a:pt x="251" y="324"/>
                  </a:lnTo>
                  <a:lnTo>
                    <a:pt x="247" y="326"/>
                  </a:lnTo>
                  <a:lnTo>
                    <a:pt x="275" y="311"/>
                  </a:lnTo>
                  <a:lnTo>
                    <a:pt x="271" y="313"/>
                  </a:lnTo>
                  <a:lnTo>
                    <a:pt x="296" y="293"/>
                  </a:lnTo>
                  <a:lnTo>
                    <a:pt x="293" y="296"/>
                  </a:lnTo>
                  <a:lnTo>
                    <a:pt x="313" y="271"/>
                  </a:lnTo>
                  <a:lnTo>
                    <a:pt x="311" y="275"/>
                  </a:lnTo>
                  <a:lnTo>
                    <a:pt x="326" y="247"/>
                  </a:lnTo>
                  <a:lnTo>
                    <a:pt x="324" y="251"/>
                  </a:lnTo>
                  <a:lnTo>
                    <a:pt x="334" y="220"/>
                  </a:lnTo>
                  <a:lnTo>
                    <a:pt x="333" y="224"/>
                  </a:lnTo>
                  <a:lnTo>
                    <a:pt x="337" y="190"/>
                  </a:lnTo>
                  <a:lnTo>
                    <a:pt x="337" y="195"/>
                  </a:lnTo>
                  <a:lnTo>
                    <a:pt x="333" y="161"/>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525" name="Rectangle 148"/>
            <p:cNvSpPr>
              <a:spLocks noChangeArrowheads="1"/>
            </p:cNvSpPr>
            <p:nvPr/>
          </p:nvSpPr>
          <p:spPr bwMode="auto">
            <a:xfrm>
              <a:off x="855663" y="5668963"/>
              <a:ext cx="126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26" name="Rectangle 149"/>
            <p:cNvSpPr>
              <a:spLocks noChangeArrowheads="1"/>
            </p:cNvSpPr>
            <p:nvPr/>
          </p:nvSpPr>
          <p:spPr bwMode="auto">
            <a:xfrm>
              <a:off x="855663" y="5203825"/>
              <a:ext cx="126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27" name="Rectangle 150"/>
            <p:cNvSpPr>
              <a:spLocks noChangeArrowheads="1"/>
            </p:cNvSpPr>
            <p:nvPr/>
          </p:nvSpPr>
          <p:spPr bwMode="auto">
            <a:xfrm>
              <a:off x="855663" y="4738688"/>
              <a:ext cx="126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28" name="Rectangle 151"/>
            <p:cNvSpPr>
              <a:spLocks noChangeArrowheads="1"/>
            </p:cNvSpPr>
            <p:nvPr/>
          </p:nvSpPr>
          <p:spPr bwMode="auto">
            <a:xfrm>
              <a:off x="855663" y="4273550"/>
              <a:ext cx="126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29" name="Rectangle 152"/>
            <p:cNvSpPr>
              <a:spLocks noChangeArrowheads="1"/>
            </p:cNvSpPr>
            <p:nvPr/>
          </p:nvSpPr>
          <p:spPr bwMode="auto">
            <a:xfrm>
              <a:off x="855663" y="3810000"/>
              <a:ext cx="126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70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30" name="Rectangle 153"/>
            <p:cNvSpPr>
              <a:spLocks noChangeArrowheads="1"/>
            </p:cNvSpPr>
            <p:nvPr/>
          </p:nvSpPr>
          <p:spPr bwMode="auto">
            <a:xfrm>
              <a:off x="855663" y="3344863"/>
              <a:ext cx="126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31" name="Rectangle 154"/>
            <p:cNvSpPr>
              <a:spLocks noChangeArrowheads="1"/>
            </p:cNvSpPr>
            <p:nvPr/>
          </p:nvSpPr>
          <p:spPr bwMode="auto">
            <a:xfrm>
              <a:off x="855663" y="2879725"/>
              <a:ext cx="126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90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32" name="Rectangle 155"/>
            <p:cNvSpPr>
              <a:spLocks noChangeArrowheads="1"/>
            </p:cNvSpPr>
            <p:nvPr/>
          </p:nvSpPr>
          <p:spPr bwMode="auto">
            <a:xfrm>
              <a:off x="788988" y="2416175"/>
              <a:ext cx="1893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33" name="Rectangle 156"/>
            <p:cNvSpPr>
              <a:spLocks noChangeArrowheads="1"/>
            </p:cNvSpPr>
            <p:nvPr/>
          </p:nvSpPr>
          <p:spPr bwMode="auto">
            <a:xfrm>
              <a:off x="1054100" y="5834063"/>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1990</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14534" name="Rectangle 157"/>
            <p:cNvSpPr>
              <a:spLocks noChangeArrowheads="1"/>
            </p:cNvSpPr>
            <p:nvPr/>
          </p:nvSpPr>
          <p:spPr bwMode="auto">
            <a:xfrm>
              <a:off x="2620963" y="5834063"/>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2000</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14535" name="Rectangle 158"/>
            <p:cNvSpPr>
              <a:spLocks noChangeArrowheads="1"/>
            </p:cNvSpPr>
            <p:nvPr/>
          </p:nvSpPr>
          <p:spPr bwMode="auto">
            <a:xfrm>
              <a:off x="4189413" y="5834063"/>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2010</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14536" name="Rectangle 159"/>
            <p:cNvSpPr>
              <a:spLocks noChangeArrowheads="1"/>
            </p:cNvSpPr>
            <p:nvPr/>
          </p:nvSpPr>
          <p:spPr bwMode="auto">
            <a:xfrm>
              <a:off x="542767" y="3186368"/>
              <a:ext cx="239041" cy="187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Adult literacy rate (%)</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14537" name="Rectangle 160"/>
            <p:cNvSpPr>
              <a:spLocks noChangeArrowheads="1"/>
            </p:cNvSpPr>
            <p:nvPr/>
          </p:nvSpPr>
          <p:spPr bwMode="auto">
            <a:xfrm>
              <a:off x="5191125" y="5810250"/>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2015</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14538" name="Rectangle 161"/>
            <p:cNvSpPr>
              <a:spLocks noChangeArrowheads="1"/>
            </p:cNvSpPr>
            <p:nvPr/>
          </p:nvSpPr>
          <p:spPr bwMode="auto">
            <a:xfrm>
              <a:off x="5011738" y="6005948"/>
              <a:ext cx="5947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(projection)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 name="TextBox 3"/>
          <p:cNvSpPr txBox="1"/>
          <p:nvPr/>
        </p:nvSpPr>
        <p:spPr>
          <a:xfrm>
            <a:off x="414108" y="1821248"/>
            <a:ext cx="8690576" cy="830997"/>
          </a:xfrm>
          <a:prstGeom prst="rect">
            <a:avLst/>
          </a:prstGeom>
          <a:noFill/>
        </p:spPr>
        <p:txBody>
          <a:bodyPr wrap="square" rtlCol="0">
            <a:spAutoFit/>
          </a:bodyPr>
          <a:lstStyle/>
          <a:p>
            <a:r>
              <a:rPr lang="en-US" sz="2400" b="1" i="1" dirty="0">
                <a:solidFill>
                  <a:srgbClr val="D60093"/>
                </a:solidFill>
                <a:latin typeface="Calibri" panose="020F0502020204030204" pitchFamily="34" charset="0"/>
              </a:rPr>
              <a:t>Half</a:t>
            </a:r>
            <a:r>
              <a:rPr lang="en-US" sz="2400" i="1" dirty="0">
                <a:solidFill>
                  <a:srgbClr val="D60093"/>
                </a:solidFill>
                <a:latin typeface="Calibri" panose="020F0502020204030204" pitchFamily="34" charset="0"/>
              </a:rPr>
              <a:t> of all Sub-Saharan African women lack </a:t>
            </a:r>
            <a:r>
              <a:rPr lang="en-US" sz="2400" i="1" dirty="0" smtClean="0">
                <a:solidFill>
                  <a:srgbClr val="D60093"/>
                </a:solidFill>
                <a:latin typeface="Calibri" panose="020F0502020204030204" pitchFamily="34" charset="0"/>
              </a:rPr>
              <a:t>minimum literacy </a:t>
            </a:r>
            <a:r>
              <a:rPr lang="en-US" sz="2400" i="1" dirty="0">
                <a:solidFill>
                  <a:srgbClr val="D60093"/>
                </a:solidFill>
                <a:latin typeface="Calibri" panose="020F0502020204030204" pitchFamily="34" charset="0"/>
              </a:rPr>
              <a:t>skills</a:t>
            </a:r>
            <a:endParaRPr lang="en-GB" sz="2400" i="1" dirty="0">
              <a:solidFill>
                <a:srgbClr val="D60093"/>
              </a:solidFill>
              <a:latin typeface="Calibri" panose="020F0502020204030204" pitchFamily="34" charset="0"/>
            </a:endParaRPr>
          </a:p>
          <a:p>
            <a:endParaRPr lang="en-US" sz="2400" dirty="0"/>
          </a:p>
        </p:txBody>
      </p:sp>
      <p:sp>
        <p:nvSpPr>
          <p:cNvPr id="6" name="Rectangle 5"/>
          <p:cNvSpPr/>
          <p:nvPr/>
        </p:nvSpPr>
        <p:spPr>
          <a:xfrm>
            <a:off x="414110" y="718849"/>
            <a:ext cx="8690574" cy="830997"/>
          </a:xfrm>
          <a:prstGeom prst="rect">
            <a:avLst/>
          </a:prstGeom>
        </p:spPr>
        <p:txBody>
          <a:bodyPr wrap="square">
            <a:spAutoFit/>
          </a:bodyPr>
          <a:lstStyle/>
          <a:p>
            <a:pPr lvl="0">
              <a:buClr>
                <a:srgbClr val="6600CC"/>
              </a:buClr>
            </a:pPr>
            <a:r>
              <a:rPr lang="en-US" sz="2400" b="1" i="1" dirty="0">
                <a:solidFill>
                  <a:srgbClr val="D60093"/>
                </a:solidFill>
                <a:latin typeface="Calibri" panose="020F0502020204030204" pitchFamily="34" charset="0"/>
              </a:rPr>
              <a:t>781 million </a:t>
            </a:r>
            <a:r>
              <a:rPr lang="en-US" sz="2400" i="1" dirty="0" smtClean="0">
                <a:solidFill>
                  <a:srgbClr val="004454"/>
                </a:solidFill>
                <a:latin typeface="Calibri" panose="020F0502020204030204" pitchFamily="34" charset="0"/>
              </a:rPr>
              <a:t>adults with minimal literacy skills, of which </a:t>
            </a:r>
            <a:r>
              <a:rPr lang="en-US" sz="2400" b="1" i="1" dirty="0" smtClean="0">
                <a:solidFill>
                  <a:srgbClr val="D60093"/>
                </a:solidFill>
                <a:latin typeface="Calibri" panose="020F0502020204030204" pitchFamily="34" charset="0"/>
              </a:rPr>
              <a:t>two-thirds are still women.</a:t>
            </a:r>
            <a:endParaRPr lang="en-US" sz="2400" b="1" i="1" dirty="0">
              <a:solidFill>
                <a:srgbClr val="D60093"/>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4549"/>
                                        </p:tgtEl>
                                        <p:attrNameLst>
                                          <p:attrName>style.visibility</p:attrName>
                                        </p:attrNameLst>
                                      </p:cBhvr>
                                      <p:to>
                                        <p:strVal val="visible"/>
                                      </p:to>
                                    </p:set>
                                    <p:anim calcmode="lin" valueType="num">
                                      <p:cBhvr additive="base">
                                        <p:cTn id="9" dur="500" fill="hold"/>
                                        <p:tgtEl>
                                          <p:spTgt spid="14549"/>
                                        </p:tgtEl>
                                        <p:attrNameLst>
                                          <p:attrName>ppt_x</p:attrName>
                                        </p:attrNameLst>
                                      </p:cBhvr>
                                      <p:tavLst>
                                        <p:tav tm="0">
                                          <p:val>
                                            <p:strVal val="#ppt_x"/>
                                          </p:val>
                                        </p:tav>
                                        <p:tav tm="100000">
                                          <p:val>
                                            <p:strVal val="#ppt_x"/>
                                          </p:val>
                                        </p:tav>
                                      </p:tavLst>
                                    </p:anim>
                                    <p:anim calcmode="lin" valueType="num">
                                      <p:cBhvr additive="base">
                                        <p:cTn id="10" dur="500" fill="hold"/>
                                        <p:tgtEl>
                                          <p:spTgt spid="14549"/>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552"/>
                                        </p:tgtEl>
                                        <p:attrNameLst>
                                          <p:attrName>style.visibility</p:attrName>
                                        </p:attrNameLst>
                                      </p:cBhvr>
                                      <p:to>
                                        <p:strVal val="visible"/>
                                      </p:to>
                                    </p:set>
                                    <p:anim calcmode="lin" valueType="num">
                                      <p:cBhvr additive="base">
                                        <p:cTn id="13" dur="500" fill="hold"/>
                                        <p:tgtEl>
                                          <p:spTgt spid="14552"/>
                                        </p:tgtEl>
                                        <p:attrNameLst>
                                          <p:attrName>ppt_x</p:attrName>
                                        </p:attrNameLst>
                                      </p:cBhvr>
                                      <p:tavLst>
                                        <p:tav tm="0">
                                          <p:val>
                                            <p:strVal val="#ppt_x"/>
                                          </p:val>
                                        </p:tav>
                                        <p:tav tm="100000">
                                          <p:val>
                                            <p:strVal val="#ppt_x"/>
                                          </p:val>
                                        </p:tav>
                                      </p:tavLst>
                                    </p:anim>
                                    <p:anim calcmode="lin" valueType="num">
                                      <p:cBhvr additive="base">
                                        <p:cTn id="14" dur="500" fill="hold"/>
                                        <p:tgtEl>
                                          <p:spTgt spid="145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551"/>
                                        </p:tgtEl>
                                        <p:attrNameLst>
                                          <p:attrName>style.visibility</p:attrName>
                                        </p:attrNameLst>
                                      </p:cBhvr>
                                      <p:to>
                                        <p:strVal val="visible"/>
                                      </p:to>
                                    </p:set>
                                    <p:anim calcmode="lin" valueType="num">
                                      <p:cBhvr additive="base">
                                        <p:cTn id="17" dur="500" fill="hold"/>
                                        <p:tgtEl>
                                          <p:spTgt spid="14551"/>
                                        </p:tgtEl>
                                        <p:attrNameLst>
                                          <p:attrName>ppt_x</p:attrName>
                                        </p:attrNameLst>
                                      </p:cBhvr>
                                      <p:tavLst>
                                        <p:tav tm="0">
                                          <p:val>
                                            <p:strVal val="#ppt_x"/>
                                          </p:val>
                                        </p:tav>
                                        <p:tav tm="100000">
                                          <p:val>
                                            <p:strVal val="#ppt_x"/>
                                          </p:val>
                                        </p:tav>
                                      </p:tavLst>
                                    </p:anim>
                                    <p:anim calcmode="lin" valueType="num">
                                      <p:cBhvr additive="base">
                                        <p:cTn id="18" dur="500" fill="hold"/>
                                        <p:tgtEl>
                                          <p:spTgt spid="145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556"/>
                                        </p:tgtEl>
                                        <p:attrNameLst>
                                          <p:attrName>style.visibility</p:attrName>
                                        </p:attrNameLst>
                                      </p:cBhvr>
                                      <p:to>
                                        <p:strVal val="visible"/>
                                      </p:to>
                                    </p:set>
                                    <p:anim calcmode="lin" valueType="num">
                                      <p:cBhvr additive="base">
                                        <p:cTn id="23" dur="500" fill="hold"/>
                                        <p:tgtEl>
                                          <p:spTgt spid="14556"/>
                                        </p:tgtEl>
                                        <p:attrNameLst>
                                          <p:attrName>ppt_x</p:attrName>
                                        </p:attrNameLst>
                                      </p:cBhvr>
                                      <p:tavLst>
                                        <p:tav tm="0">
                                          <p:val>
                                            <p:strVal val="#ppt_x"/>
                                          </p:val>
                                        </p:tav>
                                        <p:tav tm="100000">
                                          <p:val>
                                            <p:strVal val="#ppt_x"/>
                                          </p:val>
                                        </p:tav>
                                      </p:tavLst>
                                    </p:anim>
                                    <p:anim calcmode="lin" valueType="num">
                                      <p:cBhvr additive="base">
                                        <p:cTn id="24" dur="500" fill="hold"/>
                                        <p:tgtEl>
                                          <p:spTgt spid="14556"/>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61122" y="1"/>
            <a:ext cx="9349960"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2800" b="1" kern="0" dirty="0" smtClean="0">
                <a:solidFill>
                  <a:schemeClr val="bg1"/>
                </a:solidFill>
              </a:rPr>
              <a:t>EFA Goal 4: </a:t>
            </a:r>
            <a:r>
              <a:rPr lang="en-US" sz="2400" b="1" kern="0" dirty="0" smtClean="0">
                <a:solidFill>
                  <a:srgbClr val="FFFFFF"/>
                </a:solidFill>
              </a:rPr>
              <a:t>Policy </a:t>
            </a:r>
            <a:r>
              <a:rPr lang="en-US" sz="2400" b="1" kern="0" dirty="0">
                <a:solidFill>
                  <a:srgbClr val="FFFFFF"/>
                </a:solidFill>
              </a:rPr>
              <a:t>s</a:t>
            </a:r>
            <a:r>
              <a:rPr lang="en-US" sz="2400" b="1" kern="0" dirty="0" smtClean="0">
                <a:solidFill>
                  <a:srgbClr val="FFFFFF"/>
                </a:solidFill>
              </a:rPr>
              <a:t>uccesses since 2000</a:t>
            </a:r>
            <a:endParaRPr lang="en-US" altLang="en-US" sz="2400" b="1" kern="0" dirty="0" smtClean="0">
              <a:solidFill>
                <a:srgbClr val="FFFFFF"/>
              </a:solidFill>
            </a:endParaRPr>
          </a:p>
        </p:txBody>
      </p:sp>
      <p:sp>
        <p:nvSpPr>
          <p:cNvPr id="5" name="Rectangle 4"/>
          <p:cNvSpPr/>
          <p:nvPr/>
        </p:nvSpPr>
        <p:spPr>
          <a:xfrm>
            <a:off x="337781" y="3272206"/>
            <a:ext cx="3413635" cy="134666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a:solidFill>
                  <a:schemeClr val="tx1"/>
                </a:solidFill>
              </a:rPr>
              <a:t>Measure literacy skills on a continuum</a:t>
            </a:r>
          </a:p>
        </p:txBody>
      </p:sp>
      <p:sp>
        <p:nvSpPr>
          <p:cNvPr id="6" name="Rectangle 5"/>
          <p:cNvSpPr/>
          <p:nvPr/>
        </p:nvSpPr>
        <p:spPr>
          <a:xfrm>
            <a:off x="337782" y="601819"/>
            <a:ext cx="3413635" cy="11111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Direct assessments</a:t>
            </a:r>
            <a:endParaRPr lang="en-US" b="1" dirty="0">
              <a:solidFill>
                <a:schemeClr val="tx1"/>
              </a:solidFill>
            </a:endParaRPr>
          </a:p>
        </p:txBody>
      </p:sp>
      <p:sp>
        <p:nvSpPr>
          <p:cNvPr id="7" name="Rectangle 6"/>
          <p:cNvSpPr/>
          <p:nvPr/>
        </p:nvSpPr>
        <p:spPr>
          <a:xfrm>
            <a:off x="4259252" y="601819"/>
            <a:ext cx="4897096" cy="11111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Kenya</a:t>
            </a:r>
            <a:r>
              <a:rPr lang="en-US" dirty="0" smtClean="0">
                <a:solidFill>
                  <a:schemeClr val="tx1"/>
                </a:solidFill>
              </a:rPr>
              <a:t> carried out a survey in </a:t>
            </a:r>
            <a:r>
              <a:rPr lang="en-US" dirty="0">
                <a:solidFill>
                  <a:schemeClr val="tx1"/>
                </a:solidFill>
              </a:rPr>
              <a:t>18 </a:t>
            </a:r>
            <a:r>
              <a:rPr lang="en-US" dirty="0" smtClean="0">
                <a:solidFill>
                  <a:schemeClr val="tx1"/>
                </a:solidFill>
              </a:rPr>
              <a:t>languages. It </a:t>
            </a:r>
            <a:r>
              <a:rPr lang="en-US" dirty="0">
                <a:solidFill>
                  <a:schemeClr val="tx1"/>
                </a:solidFill>
              </a:rPr>
              <a:t>showed far lower </a:t>
            </a:r>
            <a:r>
              <a:rPr lang="en-US" dirty="0" smtClean="0">
                <a:solidFill>
                  <a:schemeClr val="tx1"/>
                </a:solidFill>
              </a:rPr>
              <a:t>literacy </a:t>
            </a:r>
            <a:r>
              <a:rPr lang="en-US" dirty="0">
                <a:solidFill>
                  <a:schemeClr val="tx1"/>
                </a:solidFill>
              </a:rPr>
              <a:t>levels than from </a:t>
            </a:r>
            <a:r>
              <a:rPr lang="en-US" dirty="0" smtClean="0">
                <a:solidFill>
                  <a:schemeClr val="tx1"/>
                </a:solidFill>
              </a:rPr>
              <a:t>self-declarations</a:t>
            </a:r>
            <a:r>
              <a:rPr lang="en-US" dirty="0">
                <a:solidFill>
                  <a:schemeClr val="tx1"/>
                </a:solidFill>
              </a:rPr>
              <a:t>. </a:t>
            </a:r>
          </a:p>
        </p:txBody>
      </p:sp>
      <p:sp>
        <p:nvSpPr>
          <p:cNvPr id="8" name="Rectangle 7"/>
          <p:cNvSpPr/>
          <p:nvPr/>
        </p:nvSpPr>
        <p:spPr>
          <a:xfrm>
            <a:off x="337782" y="2098269"/>
            <a:ext cx="3413635" cy="7504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r>
              <a:rPr lang="en-US" b="1" dirty="0">
                <a:solidFill>
                  <a:schemeClr val="tx1"/>
                </a:solidFill>
              </a:rPr>
              <a:t>Mother tongue </a:t>
            </a:r>
            <a:r>
              <a:rPr lang="en-US" b="1" dirty="0" err="1" smtClean="0">
                <a:solidFill>
                  <a:schemeClr val="tx1"/>
                </a:solidFill>
              </a:rPr>
              <a:t>programmes</a:t>
            </a:r>
            <a:r>
              <a:rPr lang="en-US" b="1" dirty="0" smtClean="0">
                <a:solidFill>
                  <a:schemeClr val="tx1"/>
                </a:solidFill>
              </a:rPr>
              <a:t> </a:t>
            </a:r>
            <a:endParaRPr lang="en-US" dirty="0">
              <a:solidFill>
                <a:schemeClr val="tx1"/>
              </a:solidFill>
            </a:endParaRPr>
          </a:p>
        </p:txBody>
      </p:sp>
      <p:sp>
        <p:nvSpPr>
          <p:cNvPr id="9" name="Rectangle 8"/>
          <p:cNvSpPr/>
          <p:nvPr/>
        </p:nvSpPr>
        <p:spPr>
          <a:xfrm>
            <a:off x="4259251" y="2121419"/>
            <a:ext cx="4897097" cy="7273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r>
              <a:rPr lang="en-US" b="1" dirty="0">
                <a:solidFill>
                  <a:schemeClr val="tx1"/>
                </a:solidFill>
              </a:rPr>
              <a:t>Mexico</a:t>
            </a:r>
            <a:r>
              <a:rPr lang="en-US" dirty="0">
                <a:solidFill>
                  <a:schemeClr val="tx1"/>
                </a:solidFill>
              </a:rPr>
              <a:t> developed learning materials in 45 languages to help </a:t>
            </a:r>
            <a:r>
              <a:rPr lang="en-US" dirty="0" err="1">
                <a:solidFill>
                  <a:schemeClr val="tx1"/>
                </a:solidFill>
              </a:rPr>
              <a:t>marginalised</a:t>
            </a:r>
            <a:r>
              <a:rPr lang="en-US" dirty="0">
                <a:solidFill>
                  <a:schemeClr val="tx1"/>
                </a:solidFill>
              </a:rPr>
              <a:t> groups.</a:t>
            </a:r>
          </a:p>
        </p:txBody>
      </p:sp>
      <p:sp>
        <p:nvSpPr>
          <p:cNvPr id="11" name="Rectangle 10"/>
          <p:cNvSpPr/>
          <p:nvPr/>
        </p:nvSpPr>
        <p:spPr>
          <a:xfrm>
            <a:off x="337780" y="4969395"/>
            <a:ext cx="3413635" cy="8024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b="1" dirty="0" smtClean="0">
                <a:solidFill>
                  <a:schemeClr val="tx1"/>
                </a:solidFill>
              </a:rPr>
              <a:t>Well planned and resourced mass </a:t>
            </a:r>
            <a:r>
              <a:rPr lang="en-US" b="1" dirty="0">
                <a:solidFill>
                  <a:schemeClr val="tx1"/>
                </a:solidFill>
              </a:rPr>
              <a:t>literacy campaigns</a:t>
            </a:r>
          </a:p>
        </p:txBody>
      </p:sp>
      <p:sp>
        <p:nvSpPr>
          <p:cNvPr id="12" name="Rectangle 11"/>
          <p:cNvSpPr/>
          <p:nvPr/>
        </p:nvSpPr>
        <p:spPr>
          <a:xfrm>
            <a:off x="321743" y="6045794"/>
            <a:ext cx="3413635" cy="73118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en-US" b="1" dirty="0" smtClean="0">
                <a:solidFill>
                  <a:schemeClr val="tx1"/>
                </a:solidFill>
              </a:rPr>
              <a:t>Keep literacy </a:t>
            </a:r>
            <a:r>
              <a:rPr lang="en-US" b="1" dirty="0" err="1" smtClean="0">
                <a:solidFill>
                  <a:schemeClr val="tx1"/>
                </a:solidFill>
              </a:rPr>
              <a:t>programmes</a:t>
            </a:r>
            <a:r>
              <a:rPr lang="en-US" b="1" dirty="0" smtClean="0">
                <a:solidFill>
                  <a:schemeClr val="tx1"/>
                </a:solidFill>
              </a:rPr>
              <a:t> relevant</a:t>
            </a:r>
            <a:endParaRPr lang="en-US" dirty="0">
              <a:solidFill>
                <a:schemeClr val="tx1"/>
              </a:solidFill>
            </a:endParaRPr>
          </a:p>
        </p:txBody>
      </p:sp>
      <p:sp>
        <p:nvSpPr>
          <p:cNvPr id="13" name="Rectangle 12"/>
          <p:cNvSpPr/>
          <p:nvPr/>
        </p:nvSpPr>
        <p:spPr>
          <a:xfrm>
            <a:off x="4259252" y="6068944"/>
            <a:ext cx="4897096" cy="73118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en-US" dirty="0" smtClean="0">
                <a:solidFill>
                  <a:schemeClr val="tx1"/>
                </a:solidFill>
              </a:rPr>
              <a:t>In</a:t>
            </a:r>
            <a:r>
              <a:rPr lang="en-US" b="1" dirty="0" smtClean="0">
                <a:solidFill>
                  <a:schemeClr val="tx1"/>
                </a:solidFill>
              </a:rPr>
              <a:t> Cameroon</a:t>
            </a:r>
            <a:r>
              <a:rPr lang="en-US" dirty="0" smtClean="0">
                <a:solidFill>
                  <a:schemeClr val="tx1"/>
                </a:solidFill>
              </a:rPr>
              <a:t> farmers learned how literacy skills could help market participation</a:t>
            </a:r>
            <a:endParaRPr lang="en-US" dirty="0">
              <a:solidFill>
                <a:schemeClr val="tx1"/>
              </a:solidFill>
            </a:endParaRPr>
          </a:p>
        </p:txBody>
      </p:sp>
      <p:sp>
        <p:nvSpPr>
          <p:cNvPr id="14" name="Rectangle 13"/>
          <p:cNvSpPr/>
          <p:nvPr/>
        </p:nvSpPr>
        <p:spPr>
          <a:xfrm>
            <a:off x="4259252" y="4993439"/>
            <a:ext cx="5002409" cy="778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Nepal</a:t>
            </a:r>
            <a:r>
              <a:rPr lang="en-US" dirty="0" smtClean="0">
                <a:solidFill>
                  <a:schemeClr val="tx1"/>
                </a:solidFill>
              </a:rPr>
              <a:t> invested </a:t>
            </a:r>
            <a:r>
              <a:rPr lang="en-US" dirty="0">
                <a:solidFill>
                  <a:schemeClr val="tx1"/>
                </a:solidFill>
              </a:rPr>
              <a:t>$35 million in a </a:t>
            </a:r>
            <a:r>
              <a:rPr lang="en-US" dirty="0" smtClean="0">
                <a:solidFill>
                  <a:schemeClr val="tx1"/>
                </a:solidFill>
              </a:rPr>
              <a:t>campaign </a:t>
            </a:r>
            <a:r>
              <a:rPr lang="en-US" dirty="0">
                <a:solidFill>
                  <a:schemeClr val="tx1"/>
                </a:solidFill>
              </a:rPr>
              <a:t>and achieved </a:t>
            </a:r>
            <a:r>
              <a:rPr lang="en-US" dirty="0" smtClean="0">
                <a:solidFill>
                  <a:schemeClr val="tx1"/>
                </a:solidFill>
              </a:rPr>
              <a:t>huge increase in literacy </a:t>
            </a:r>
            <a:r>
              <a:rPr lang="en-US" dirty="0">
                <a:solidFill>
                  <a:schemeClr val="tx1"/>
                </a:solidFill>
              </a:rPr>
              <a:t>by 2011.</a:t>
            </a:r>
          </a:p>
        </p:txBody>
      </p:sp>
      <p:sp>
        <p:nvSpPr>
          <p:cNvPr id="15" name="Rectangle 14"/>
          <p:cNvSpPr/>
          <p:nvPr/>
        </p:nvSpPr>
        <p:spPr>
          <a:xfrm>
            <a:off x="4169550" y="3417045"/>
            <a:ext cx="4897096" cy="11111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a:solidFill>
                  <a:schemeClr val="tx1"/>
                </a:solidFill>
              </a:rPr>
              <a:t>The LAMP initiative measures literacy on a continuum in five countries, including </a:t>
            </a:r>
            <a:r>
              <a:rPr lang="en-US" b="1" dirty="0" smtClean="0">
                <a:solidFill>
                  <a:schemeClr val="tx1"/>
                </a:solidFill>
              </a:rPr>
              <a:t>Jordan</a:t>
            </a:r>
            <a:r>
              <a:rPr lang="en-US" dirty="0" smtClean="0">
                <a:solidFill>
                  <a:schemeClr val="tx1"/>
                </a:solidFill>
              </a:rPr>
              <a:t> </a:t>
            </a:r>
            <a:r>
              <a:rPr lang="en-US" dirty="0">
                <a:solidFill>
                  <a:schemeClr val="tx1"/>
                </a:solidFill>
              </a:rPr>
              <a:t>and </a:t>
            </a:r>
            <a:r>
              <a:rPr lang="en-US" b="1" dirty="0">
                <a:solidFill>
                  <a:schemeClr val="tx1"/>
                </a:solidFill>
              </a:rPr>
              <a:t>Mongolia</a:t>
            </a:r>
            <a:r>
              <a:rPr lang="en-US"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258537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txBox="1">
            <a:spLocks/>
          </p:cNvSpPr>
          <p:nvPr/>
        </p:nvSpPr>
        <p:spPr bwMode="auto">
          <a:xfrm>
            <a:off x="449675" y="-197556"/>
            <a:ext cx="8476774" cy="827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altLang="en-US" sz="2600" b="1" kern="0" dirty="0" smtClean="0">
                <a:solidFill>
                  <a:schemeClr val="bg1"/>
                </a:solidFill>
              </a:rPr>
              <a:t>EFA Goal 5: A goal that should have been achieved in 2005</a:t>
            </a:r>
          </a:p>
        </p:txBody>
      </p:sp>
      <p:sp>
        <p:nvSpPr>
          <p:cNvPr id="4" name="AutoShape 4"/>
          <p:cNvSpPr>
            <a:spLocks noChangeAspect="1" noChangeArrowheads="1" noTextEdit="1"/>
          </p:cNvSpPr>
          <p:nvPr/>
        </p:nvSpPr>
        <p:spPr bwMode="auto">
          <a:xfrm>
            <a:off x="392444" y="1966914"/>
            <a:ext cx="9026199" cy="389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1000" dirty="0"/>
          </a:p>
        </p:txBody>
      </p:sp>
      <p:sp>
        <p:nvSpPr>
          <p:cNvPr id="3" name="Rectangle 2"/>
          <p:cNvSpPr/>
          <p:nvPr/>
        </p:nvSpPr>
        <p:spPr>
          <a:xfrm>
            <a:off x="3791300" y="503780"/>
            <a:ext cx="5164219" cy="2677656"/>
          </a:xfrm>
          <a:prstGeom prst="rect">
            <a:avLst/>
          </a:prstGeom>
        </p:spPr>
        <p:txBody>
          <a:bodyPr wrap="square">
            <a:spAutoFit/>
          </a:bodyPr>
          <a:lstStyle/>
          <a:p>
            <a:r>
              <a:rPr lang="en-GB" sz="2400" b="1" dirty="0">
                <a:solidFill>
                  <a:srgbClr val="004454"/>
                </a:solidFill>
                <a:latin typeface="Calibri"/>
                <a:cs typeface="Calibri"/>
              </a:rPr>
              <a:t>There has been strong movement worldwide towards greater gender parity</a:t>
            </a:r>
            <a:r>
              <a:rPr lang="en-GB" sz="2400" b="1" dirty="0" smtClean="0">
                <a:solidFill>
                  <a:srgbClr val="004454"/>
                </a:solidFill>
                <a:latin typeface="Calibri"/>
                <a:cs typeface="Calibri"/>
              </a:rPr>
              <a:t>, but </a:t>
            </a:r>
            <a:r>
              <a:rPr lang="en-GB" sz="2400" b="1" dirty="0" smtClean="0">
                <a:solidFill>
                  <a:srgbClr val="D60093"/>
                </a:solidFill>
                <a:latin typeface="Calibri"/>
                <a:cs typeface="Calibri"/>
              </a:rPr>
              <a:t>country</a:t>
            </a:r>
            <a:r>
              <a:rPr lang="en-GB" sz="2400" b="1" dirty="0" smtClean="0">
                <a:solidFill>
                  <a:srgbClr val="004454"/>
                </a:solidFill>
                <a:latin typeface="Calibri"/>
                <a:cs typeface="Calibri"/>
              </a:rPr>
              <a:t> </a:t>
            </a:r>
            <a:r>
              <a:rPr lang="en-GB" sz="2400" b="1" dirty="0">
                <a:solidFill>
                  <a:srgbClr val="D60093"/>
                </a:solidFill>
                <a:latin typeface="Calibri"/>
                <a:cs typeface="Calibri"/>
              </a:rPr>
              <a:t>progress has been uneven</a:t>
            </a:r>
          </a:p>
          <a:p>
            <a:endParaRPr lang="en-GB" sz="2400" b="1" dirty="0">
              <a:solidFill>
                <a:srgbClr val="004454"/>
              </a:solidFill>
              <a:latin typeface="Calibri"/>
              <a:cs typeface="Calibri"/>
            </a:endParaRPr>
          </a:p>
          <a:p>
            <a:r>
              <a:rPr lang="en-GB" sz="2400" b="1" dirty="0" smtClean="0">
                <a:solidFill>
                  <a:srgbClr val="004454"/>
                </a:solidFill>
                <a:latin typeface="Calibri"/>
                <a:cs typeface="Calibri"/>
              </a:rPr>
              <a:t>Defining and measuring </a:t>
            </a:r>
            <a:r>
              <a:rPr lang="en-GB" sz="2400" b="1" dirty="0" smtClean="0">
                <a:solidFill>
                  <a:srgbClr val="ED2893"/>
                </a:solidFill>
                <a:latin typeface="Calibri"/>
                <a:cs typeface="Calibri"/>
              </a:rPr>
              <a:t>gender equality </a:t>
            </a:r>
            <a:r>
              <a:rPr lang="en-GB" sz="2400" b="1" dirty="0">
                <a:solidFill>
                  <a:srgbClr val="004454"/>
                </a:solidFill>
                <a:latin typeface="Calibri"/>
                <a:cs typeface="Calibri"/>
              </a:rPr>
              <a:t>remains contested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57" y="625791"/>
            <a:ext cx="3122719" cy="243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826" y="3480378"/>
            <a:ext cx="9120580" cy="252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6677" y="6075589"/>
            <a:ext cx="9061966" cy="830997"/>
          </a:xfrm>
          <a:prstGeom prst="rect">
            <a:avLst/>
          </a:prstGeom>
        </p:spPr>
        <p:txBody>
          <a:bodyPr wrap="square">
            <a:spAutoFit/>
          </a:bodyPr>
          <a:lstStyle/>
          <a:p>
            <a:r>
              <a:rPr lang="en-GB" altLang="en-US" sz="2400" b="1" dirty="0">
                <a:solidFill>
                  <a:srgbClr val="ED2893"/>
                </a:solidFill>
                <a:latin typeface="Calibri" panose="020F0502020204030204" pitchFamily="34" charset="0"/>
              </a:rPr>
              <a:t>A third of countries</a:t>
            </a:r>
            <a:r>
              <a:rPr lang="en-GB" altLang="en-US" sz="2400" dirty="0">
                <a:latin typeface="Calibri" panose="020F0502020204030204" pitchFamily="34" charset="0"/>
              </a:rPr>
              <a:t> </a:t>
            </a:r>
            <a:r>
              <a:rPr lang="en-GB" altLang="en-US" sz="2400" b="1" dirty="0">
                <a:solidFill>
                  <a:srgbClr val="004454"/>
                </a:solidFill>
                <a:latin typeface="Calibri"/>
                <a:cs typeface="Calibri"/>
              </a:rPr>
              <a:t>did not reach gender parity in primary education; </a:t>
            </a:r>
            <a:r>
              <a:rPr lang="en-GB" altLang="en-US" sz="2400" b="1" dirty="0" smtClean="0">
                <a:solidFill>
                  <a:srgbClr val="ED2893"/>
                </a:solidFill>
                <a:latin typeface="Calibri" panose="020F0502020204030204" pitchFamily="34" charset="0"/>
              </a:rPr>
              <a:t>a </a:t>
            </a:r>
            <a:r>
              <a:rPr lang="en-GB" altLang="en-US" sz="2400" b="1" dirty="0">
                <a:solidFill>
                  <a:srgbClr val="ED2893"/>
                </a:solidFill>
                <a:latin typeface="Calibri" panose="020F0502020204030204" pitchFamily="34" charset="0"/>
              </a:rPr>
              <a:t>half </a:t>
            </a:r>
            <a:r>
              <a:rPr lang="en-GB" altLang="en-US" sz="2400" b="1" dirty="0">
                <a:solidFill>
                  <a:srgbClr val="004454"/>
                </a:solidFill>
                <a:latin typeface="Calibri"/>
                <a:cs typeface="Calibri"/>
              </a:rPr>
              <a:t>did not in secondary</a:t>
            </a:r>
            <a:endParaRPr lang="en-GB" sz="2400" b="1" dirty="0">
              <a:solidFill>
                <a:srgbClr val="004454"/>
              </a:solidFill>
              <a:latin typeface="Calibri"/>
              <a:cs typeface="Calibri"/>
            </a:endParaRPr>
          </a:p>
        </p:txBody>
      </p:sp>
    </p:spTree>
    <p:extLst>
      <p:ext uri="{BB962C8B-B14F-4D97-AF65-F5344CB8AC3E}">
        <p14:creationId xmlns:p14="http://schemas.microsoft.com/office/powerpoint/2010/main" val="41196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45216" y="854983"/>
            <a:ext cx="8476774" cy="854075"/>
          </a:xfrm>
        </p:spPr>
        <p:txBody>
          <a:bodyPr/>
          <a:lstStyle/>
          <a:p>
            <a:pPr marL="0" indent="0">
              <a:buNone/>
              <a:defRPr/>
            </a:pPr>
            <a:r>
              <a:rPr lang="en-GB" sz="2400" dirty="0" smtClean="0">
                <a:solidFill>
                  <a:srgbClr val="004454"/>
                </a:solidFill>
              </a:rPr>
              <a:t>The </a:t>
            </a:r>
            <a:r>
              <a:rPr lang="en-GB" sz="2400" dirty="0">
                <a:solidFill>
                  <a:srgbClr val="004454"/>
                </a:solidFill>
              </a:rPr>
              <a:t>poorest girls continue to be most likely </a:t>
            </a:r>
            <a:r>
              <a:rPr lang="en-GB" sz="2400" dirty="0" smtClean="0">
                <a:solidFill>
                  <a:srgbClr val="004454"/>
                </a:solidFill>
              </a:rPr>
              <a:t>never to </a:t>
            </a:r>
            <a:r>
              <a:rPr lang="en-GB" sz="2400" dirty="0">
                <a:solidFill>
                  <a:srgbClr val="004454"/>
                </a:solidFill>
              </a:rPr>
              <a:t>have attended school </a:t>
            </a:r>
          </a:p>
        </p:txBody>
      </p:sp>
      <p:sp>
        <p:nvSpPr>
          <p:cNvPr id="5" name="TextBox 4"/>
          <p:cNvSpPr txBox="1"/>
          <p:nvPr/>
        </p:nvSpPr>
        <p:spPr>
          <a:xfrm>
            <a:off x="389309" y="11742"/>
            <a:ext cx="9960241" cy="492443"/>
          </a:xfrm>
          <a:prstGeom prst="rect">
            <a:avLst/>
          </a:prstGeom>
          <a:noFill/>
        </p:spPr>
        <p:txBody>
          <a:bodyPr wrap="square" rtlCol="0">
            <a:spAutoFit/>
          </a:bodyPr>
          <a:lstStyle/>
          <a:p>
            <a:r>
              <a:rPr lang="en-GB" sz="2600" b="1" kern="0" dirty="0">
                <a:solidFill>
                  <a:schemeClr val="bg1"/>
                </a:solidFill>
                <a:latin typeface="Calibri" pitchFamily="34" charset="0"/>
                <a:ea typeface="+mj-ea"/>
                <a:cs typeface="+mj-cs"/>
              </a:rPr>
              <a:t>EFA Goal 5: Disadvantages </a:t>
            </a:r>
            <a:r>
              <a:rPr lang="en-GB" sz="2600" b="1" kern="0" dirty="0" smtClean="0">
                <a:solidFill>
                  <a:schemeClr val="bg1"/>
                </a:solidFill>
                <a:latin typeface="Calibri" pitchFamily="34" charset="0"/>
                <a:ea typeface="+mj-ea"/>
                <a:cs typeface="+mj-cs"/>
              </a:rPr>
              <a:t>persist and overlap</a:t>
            </a:r>
            <a:endParaRPr lang="en-GB" sz="2600" b="1" kern="0" dirty="0">
              <a:solidFill>
                <a:schemeClr val="bg1"/>
              </a:solidFill>
              <a:latin typeface="Calibri" pitchFamily="34" charset="0"/>
              <a:ea typeface="+mj-ea"/>
              <a:cs typeface="+mj-cs"/>
            </a:endParaRPr>
          </a:p>
        </p:txBody>
      </p:sp>
      <p:sp>
        <p:nvSpPr>
          <p:cNvPr id="3" name="AutoShape 4" hidden="1"/>
          <p:cNvSpPr>
            <a:spLocks noChangeAspect="1" noChangeArrowheads="1" noTextEdit="1"/>
          </p:cNvSpPr>
          <p:nvPr/>
        </p:nvSpPr>
        <p:spPr bwMode="auto">
          <a:xfrm>
            <a:off x="662249" y="2328863"/>
            <a:ext cx="8404826"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Rectangle 6" hidden="1"/>
          <p:cNvSpPr>
            <a:spLocks noChangeArrowheads="1"/>
          </p:cNvSpPr>
          <p:nvPr/>
        </p:nvSpPr>
        <p:spPr bwMode="auto">
          <a:xfrm>
            <a:off x="662249" y="2231378"/>
            <a:ext cx="8404826" cy="4000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6127" name="Group 16126"/>
          <p:cNvGrpSpPr/>
          <p:nvPr/>
        </p:nvGrpSpPr>
        <p:grpSpPr>
          <a:xfrm>
            <a:off x="575294" y="2352676"/>
            <a:ext cx="8404823" cy="4125424"/>
            <a:chOff x="558518" y="2352676"/>
            <a:chExt cx="8159747" cy="4125424"/>
          </a:xfrm>
        </p:grpSpPr>
        <p:sp>
          <p:nvSpPr>
            <p:cNvPr id="1055" name="Rectangle 96"/>
            <p:cNvSpPr>
              <a:spLocks noChangeArrowheads="1"/>
            </p:cNvSpPr>
            <p:nvPr/>
          </p:nvSpPr>
          <p:spPr bwMode="auto">
            <a:xfrm>
              <a:off x="8388351" y="5006976"/>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6125" name="Group 16124"/>
            <p:cNvGrpSpPr/>
            <p:nvPr/>
          </p:nvGrpSpPr>
          <p:grpSpPr>
            <a:xfrm>
              <a:off x="558518" y="2352676"/>
              <a:ext cx="8159747" cy="4125424"/>
              <a:chOff x="558518" y="2352676"/>
              <a:chExt cx="8159747" cy="4125424"/>
            </a:xfrm>
          </p:grpSpPr>
          <p:sp>
            <p:nvSpPr>
              <p:cNvPr id="7" name="Rectangle 8"/>
              <p:cNvSpPr>
                <a:spLocks noChangeArrowheads="1"/>
              </p:cNvSpPr>
              <p:nvPr/>
            </p:nvSpPr>
            <p:spPr bwMode="auto">
              <a:xfrm>
                <a:off x="1336676" y="2414588"/>
                <a:ext cx="6350" cy="348773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noEditPoints="1"/>
              </p:cNvSpPr>
              <p:nvPr/>
            </p:nvSpPr>
            <p:spPr bwMode="auto">
              <a:xfrm>
                <a:off x="1311276" y="2411413"/>
                <a:ext cx="28575" cy="3494088"/>
              </a:xfrm>
              <a:custGeom>
                <a:avLst/>
                <a:gdLst>
                  <a:gd name="T0" fmla="*/ 0 w 18"/>
                  <a:gd name="T1" fmla="*/ 2197 h 2201"/>
                  <a:gd name="T2" fmla="*/ 18 w 18"/>
                  <a:gd name="T3" fmla="*/ 2197 h 2201"/>
                  <a:gd name="T4" fmla="*/ 18 w 18"/>
                  <a:gd name="T5" fmla="*/ 2201 h 2201"/>
                  <a:gd name="T6" fmla="*/ 0 w 18"/>
                  <a:gd name="T7" fmla="*/ 2201 h 2201"/>
                  <a:gd name="T8" fmla="*/ 0 w 18"/>
                  <a:gd name="T9" fmla="*/ 2197 h 2201"/>
                  <a:gd name="T10" fmla="*/ 0 w 18"/>
                  <a:gd name="T11" fmla="*/ 1978 h 2201"/>
                  <a:gd name="T12" fmla="*/ 18 w 18"/>
                  <a:gd name="T13" fmla="*/ 1978 h 2201"/>
                  <a:gd name="T14" fmla="*/ 18 w 18"/>
                  <a:gd name="T15" fmla="*/ 1982 h 2201"/>
                  <a:gd name="T16" fmla="*/ 0 w 18"/>
                  <a:gd name="T17" fmla="*/ 1982 h 2201"/>
                  <a:gd name="T18" fmla="*/ 0 w 18"/>
                  <a:gd name="T19" fmla="*/ 1978 h 2201"/>
                  <a:gd name="T20" fmla="*/ 0 w 18"/>
                  <a:gd name="T21" fmla="*/ 1758 h 2201"/>
                  <a:gd name="T22" fmla="*/ 18 w 18"/>
                  <a:gd name="T23" fmla="*/ 1758 h 2201"/>
                  <a:gd name="T24" fmla="*/ 18 w 18"/>
                  <a:gd name="T25" fmla="*/ 1762 h 2201"/>
                  <a:gd name="T26" fmla="*/ 0 w 18"/>
                  <a:gd name="T27" fmla="*/ 1762 h 2201"/>
                  <a:gd name="T28" fmla="*/ 0 w 18"/>
                  <a:gd name="T29" fmla="*/ 1758 h 2201"/>
                  <a:gd name="T30" fmla="*/ 0 w 18"/>
                  <a:gd name="T31" fmla="*/ 1538 h 2201"/>
                  <a:gd name="T32" fmla="*/ 18 w 18"/>
                  <a:gd name="T33" fmla="*/ 1538 h 2201"/>
                  <a:gd name="T34" fmla="*/ 18 w 18"/>
                  <a:gd name="T35" fmla="*/ 1542 h 2201"/>
                  <a:gd name="T36" fmla="*/ 0 w 18"/>
                  <a:gd name="T37" fmla="*/ 1542 h 2201"/>
                  <a:gd name="T38" fmla="*/ 0 w 18"/>
                  <a:gd name="T39" fmla="*/ 1538 h 2201"/>
                  <a:gd name="T40" fmla="*/ 0 w 18"/>
                  <a:gd name="T41" fmla="*/ 1318 h 2201"/>
                  <a:gd name="T42" fmla="*/ 18 w 18"/>
                  <a:gd name="T43" fmla="*/ 1318 h 2201"/>
                  <a:gd name="T44" fmla="*/ 18 w 18"/>
                  <a:gd name="T45" fmla="*/ 1322 h 2201"/>
                  <a:gd name="T46" fmla="*/ 0 w 18"/>
                  <a:gd name="T47" fmla="*/ 1322 h 2201"/>
                  <a:gd name="T48" fmla="*/ 0 w 18"/>
                  <a:gd name="T49" fmla="*/ 1318 h 2201"/>
                  <a:gd name="T50" fmla="*/ 0 w 18"/>
                  <a:gd name="T51" fmla="*/ 1099 h 2201"/>
                  <a:gd name="T52" fmla="*/ 18 w 18"/>
                  <a:gd name="T53" fmla="*/ 1099 h 2201"/>
                  <a:gd name="T54" fmla="*/ 18 w 18"/>
                  <a:gd name="T55" fmla="*/ 1103 h 2201"/>
                  <a:gd name="T56" fmla="*/ 0 w 18"/>
                  <a:gd name="T57" fmla="*/ 1103 h 2201"/>
                  <a:gd name="T58" fmla="*/ 0 w 18"/>
                  <a:gd name="T59" fmla="*/ 1099 h 2201"/>
                  <a:gd name="T60" fmla="*/ 0 w 18"/>
                  <a:gd name="T61" fmla="*/ 879 h 2201"/>
                  <a:gd name="T62" fmla="*/ 18 w 18"/>
                  <a:gd name="T63" fmla="*/ 879 h 2201"/>
                  <a:gd name="T64" fmla="*/ 18 w 18"/>
                  <a:gd name="T65" fmla="*/ 883 h 2201"/>
                  <a:gd name="T66" fmla="*/ 0 w 18"/>
                  <a:gd name="T67" fmla="*/ 883 h 2201"/>
                  <a:gd name="T68" fmla="*/ 0 w 18"/>
                  <a:gd name="T69" fmla="*/ 879 h 2201"/>
                  <a:gd name="T70" fmla="*/ 0 w 18"/>
                  <a:gd name="T71" fmla="*/ 659 h 2201"/>
                  <a:gd name="T72" fmla="*/ 18 w 18"/>
                  <a:gd name="T73" fmla="*/ 659 h 2201"/>
                  <a:gd name="T74" fmla="*/ 18 w 18"/>
                  <a:gd name="T75" fmla="*/ 663 h 2201"/>
                  <a:gd name="T76" fmla="*/ 0 w 18"/>
                  <a:gd name="T77" fmla="*/ 663 h 2201"/>
                  <a:gd name="T78" fmla="*/ 0 w 18"/>
                  <a:gd name="T79" fmla="*/ 659 h 2201"/>
                  <a:gd name="T80" fmla="*/ 0 w 18"/>
                  <a:gd name="T81" fmla="*/ 439 h 2201"/>
                  <a:gd name="T82" fmla="*/ 18 w 18"/>
                  <a:gd name="T83" fmla="*/ 439 h 2201"/>
                  <a:gd name="T84" fmla="*/ 18 w 18"/>
                  <a:gd name="T85" fmla="*/ 443 h 2201"/>
                  <a:gd name="T86" fmla="*/ 0 w 18"/>
                  <a:gd name="T87" fmla="*/ 443 h 2201"/>
                  <a:gd name="T88" fmla="*/ 0 w 18"/>
                  <a:gd name="T89" fmla="*/ 439 h 2201"/>
                  <a:gd name="T90" fmla="*/ 0 w 18"/>
                  <a:gd name="T91" fmla="*/ 219 h 2201"/>
                  <a:gd name="T92" fmla="*/ 18 w 18"/>
                  <a:gd name="T93" fmla="*/ 219 h 2201"/>
                  <a:gd name="T94" fmla="*/ 18 w 18"/>
                  <a:gd name="T95" fmla="*/ 223 h 2201"/>
                  <a:gd name="T96" fmla="*/ 0 w 18"/>
                  <a:gd name="T97" fmla="*/ 223 h 2201"/>
                  <a:gd name="T98" fmla="*/ 0 w 18"/>
                  <a:gd name="T99" fmla="*/ 219 h 2201"/>
                  <a:gd name="T100" fmla="*/ 0 w 18"/>
                  <a:gd name="T101" fmla="*/ 0 h 2201"/>
                  <a:gd name="T102" fmla="*/ 18 w 18"/>
                  <a:gd name="T103" fmla="*/ 0 h 2201"/>
                  <a:gd name="T104" fmla="*/ 18 w 18"/>
                  <a:gd name="T105" fmla="*/ 4 h 2201"/>
                  <a:gd name="T106" fmla="*/ 0 w 18"/>
                  <a:gd name="T107" fmla="*/ 4 h 2201"/>
                  <a:gd name="T108" fmla="*/ 0 w 18"/>
                  <a:gd name="T109"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 h="2201">
                    <a:moveTo>
                      <a:pt x="0" y="2197"/>
                    </a:moveTo>
                    <a:lnTo>
                      <a:pt x="18" y="2197"/>
                    </a:lnTo>
                    <a:lnTo>
                      <a:pt x="18" y="2201"/>
                    </a:lnTo>
                    <a:lnTo>
                      <a:pt x="0" y="2201"/>
                    </a:lnTo>
                    <a:lnTo>
                      <a:pt x="0" y="2197"/>
                    </a:lnTo>
                    <a:close/>
                    <a:moveTo>
                      <a:pt x="0" y="1978"/>
                    </a:moveTo>
                    <a:lnTo>
                      <a:pt x="18" y="1978"/>
                    </a:lnTo>
                    <a:lnTo>
                      <a:pt x="18" y="1982"/>
                    </a:lnTo>
                    <a:lnTo>
                      <a:pt x="0" y="1982"/>
                    </a:lnTo>
                    <a:lnTo>
                      <a:pt x="0" y="1978"/>
                    </a:lnTo>
                    <a:close/>
                    <a:moveTo>
                      <a:pt x="0" y="1758"/>
                    </a:moveTo>
                    <a:lnTo>
                      <a:pt x="18" y="1758"/>
                    </a:lnTo>
                    <a:lnTo>
                      <a:pt x="18" y="1762"/>
                    </a:lnTo>
                    <a:lnTo>
                      <a:pt x="0" y="1762"/>
                    </a:lnTo>
                    <a:lnTo>
                      <a:pt x="0" y="1758"/>
                    </a:lnTo>
                    <a:close/>
                    <a:moveTo>
                      <a:pt x="0" y="1538"/>
                    </a:moveTo>
                    <a:lnTo>
                      <a:pt x="18" y="1538"/>
                    </a:lnTo>
                    <a:lnTo>
                      <a:pt x="18" y="1542"/>
                    </a:lnTo>
                    <a:lnTo>
                      <a:pt x="0" y="1542"/>
                    </a:lnTo>
                    <a:lnTo>
                      <a:pt x="0" y="1538"/>
                    </a:lnTo>
                    <a:close/>
                    <a:moveTo>
                      <a:pt x="0" y="1318"/>
                    </a:moveTo>
                    <a:lnTo>
                      <a:pt x="18" y="1318"/>
                    </a:lnTo>
                    <a:lnTo>
                      <a:pt x="18" y="1322"/>
                    </a:lnTo>
                    <a:lnTo>
                      <a:pt x="0" y="1322"/>
                    </a:lnTo>
                    <a:lnTo>
                      <a:pt x="0" y="1318"/>
                    </a:lnTo>
                    <a:close/>
                    <a:moveTo>
                      <a:pt x="0" y="1099"/>
                    </a:moveTo>
                    <a:lnTo>
                      <a:pt x="18" y="1099"/>
                    </a:lnTo>
                    <a:lnTo>
                      <a:pt x="18" y="1103"/>
                    </a:lnTo>
                    <a:lnTo>
                      <a:pt x="0" y="1103"/>
                    </a:lnTo>
                    <a:lnTo>
                      <a:pt x="0" y="1099"/>
                    </a:lnTo>
                    <a:close/>
                    <a:moveTo>
                      <a:pt x="0" y="879"/>
                    </a:moveTo>
                    <a:lnTo>
                      <a:pt x="18" y="879"/>
                    </a:lnTo>
                    <a:lnTo>
                      <a:pt x="18" y="883"/>
                    </a:lnTo>
                    <a:lnTo>
                      <a:pt x="0" y="883"/>
                    </a:lnTo>
                    <a:lnTo>
                      <a:pt x="0" y="879"/>
                    </a:lnTo>
                    <a:close/>
                    <a:moveTo>
                      <a:pt x="0" y="659"/>
                    </a:moveTo>
                    <a:lnTo>
                      <a:pt x="18" y="659"/>
                    </a:lnTo>
                    <a:lnTo>
                      <a:pt x="18" y="663"/>
                    </a:lnTo>
                    <a:lnTo>
                      <a:pt x="0" y="663"/>
                    </a:lnTo>
                    <a:lnTo>
                      <a:pt x="0" y="659"/>
                    </a:lnTo>
                    <a:close/>
                    <a:moveTo>
                      <a:pt x="0" y="439"/>
                    </a:moveTo>
                    <a:lnTo>
                      <a:pt x="18" y="439"/>
                    </a:lnTo>
                    <a:lnTo>
                      <a:pt x="18" y="443"/>
                    </a:lnTo>
                    <a:lnTo>
                      <a:pt x="0" y="443"/>
                    </a:lnTo>
                    <a:lnTo>
                      <a:pt x="0" y="439"/>
                    </a:lnTo>
                    <a:close/>
                    <a:moveTo>
                      <a:pt x="0" y="219"/>
                    </a:moveTo>
                    <a:lnTo>
                      <a:pt x="18" y="219"/>
                    </a:lnTo>
                    <a:lnTo>
                      <a:pt x="18" y="223"/>
                    </a:lnTo>
                    <a:lnTo>
                      <a:pt x="0" y="223"/>
                    </a:lnTo>
                    <a:lnTo>
                      <a:pt x="0" y="219"/>
                    </a:lnTo>
                    <a:close/>
                    <a:moveTo>
                      <a:pt x="0" y="0"/>
                    </a:moveTo>
                    <a:lnTo>
                      <a:pt x="18" y="0"/>
                    </a:lnTo>
                    <a:lnTo>
                      <a:pt x="18" y="4"/>
                    </a:lnTo>
                    <a:lnTo>
                      <a:pt x="0" y="4"/>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10"/>
              <p:cNvSpPr>
                <a:spLocks noChangeArrowheads="1"/>
              </p:cNvSpPr>
              <p:nvPr/>
            </p:nvSpPr>
            <p:spPr bwMode="auto">
              <a:xfrm>
                <a:off x="1339851" y="5899151"/>
                <a:ext cx="7261225" cy="635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noEditPoints="1"/>
              </p:cNvSpPr>
              <p:nvPr/>
            </p:nvSpPr>
            <p:spPr bwMode="auto">
              <a:xfrm>
                <a:off x="1336676" y="5902326"/>
                <a:ext cx="7269163" cy="174625"/>
              </a:xfrm>
              <a:custGeom>
                <a:avLst/>
                <a:gdLst>
                  <a:gd name="T0" fmla="*/ 0 w 4579"/>
                  <a:gd name="T1" fmla="*/ 0 h 110"/>
                  <a:gd name="T2" fmla="*/ 0 w 4579"/>
                  <a:gd name="T3" fmla="*/ 110 h 110"/>
                  <a:gd name="T4" fmla="*/ 232 w 4579"/>
                  <a:gd name="T5" fmla="*/ 19 h 110"/>
                  <a:gd name="T6" fmla="*/ 232 w 4579"/>
                  <a:gd name="T7" fmla="*/ 0 h 110"/>
                  <a:gd name="T8" fmla="*/ 232 w 4579"/>
                  <a:gd name="T9" fmla="*/ 0 h 110"/>
                  <a:gd name="T10" fmla="*/ 458 w 4579"/>
                  <a:gd name="T11" fmla="*/ 0 h 110"/>
                  <a:gd name="T12" fmla="*/ 458 w 4579"/>
                  <a:gd name="T13" fmla="*/ 110 h 110"/>
                  <a:gd name="T14" fmla="*/ 690 w 4579"/>
                  <a:gd name="T15" fmla="*/ 19 h 110"/>
                  <a:gd name="T16" fmla="*/ 690 w 4579"/>
                  <a:gd name="T17" fmla="*/ 0 h 110"/>
                  <a:gd name="T18" fmla="*/ 690 w 4579"/>
                  <a:gd name="T19" fmla="*/ 0 h 110"/>
                  <a:gd name="T20" fmla="*/ 915 w 4579"/>
                  <a:gd name="T21" fmla="*/ 0 h 110"/>
                  <a:gd name="T22" fmla="*/ 915 w 4579"/>
                  <a:gd name="T23" fmla="*/ 110 h 110"/>
                  <a:gd name="T24" fmla="*/ 1148 w 4579"/>
                  <a:gd name="T25" fmla="*/ 19 h 110"/>
                  <a:gd name="T26" fmla="*/ 1148 w 4579"/>
                  <a:gd name="T27" fmla="*/ 0 h 110"/>
                  <a:gd name="T28" fmla="*/ 1148 w 4579"/>
                  <a:gd name="T29" fmla="*/ 0 h 110"/>
                  <a:gd name="T30" fmla="*/ 1372 w 4579"/>
                  <a:gd name="T31" fmla="*/ 0 h 110"/>
                  <a:gd name="T32" fmla="*/ 1372 w 4579"/>
                  <a:gd name="T33" fmla="*/ 110 h 110"/>
                  <a:gd name="T34" fmla="*/ 1605 w 4579"/>
                  <a:gd name="T35" fmla="*/ 19 h 110"/>
                  <a:gd name="T36" fmla="*/ 1605 w 4579"/>
                  <a:gd name="T37" fmla="*/ 0 h 110"/>
                  <a:gd name="T38" fmla="*/ 1605 w 4579"/>
                  <a:gd name="T39" fmla="*/ 0 h 110"/>
                  <a:gd name="T40" fmla="*/ 1830 w 4579"/>
                  <a:gd name="T41" fmla="*/ 0 h 110"/>
                  <a:gd name="T42" fmla="*/ 1830 w 4579"/>
                  <a:gd name="T43" fmla="*/ 110 h 110"/>
                  <a:gd name="T44" fmla="*/ 2062 w 4579"/>
                  <a:gd name="T45" fmla="*/ 19 h 110"/>
                  <a:gd name="T46" fmla="*/ 2062 w 4579"/>
                  <a:gd name="T47" fmla="*/ 0 h 110"/>
                  <a:gd name="T48" fmla="*/ 2062 w 4579"/>
                  <a:gd name="T49" fmla="*/ 0 h 110"/>
                  <a:gd name="T50" fmla="*/ 2287 w 4579"/>
                  <a:gd name="T51" fmla="*/ 0 h 110"/>
                  <a:gd name="T52" fmla="*/ 2287 w 4579"/>
                  <a:gd name="T53" fmla="*/ 110 h 110"/>
                  <a:gd name="T54" fmla="*/ 2520 w 4579"/>
                  <a:gd name="T55" fmla="*/ 19 h 110"/>
                  <a:gd name="T56" fmla="*/ 2520 w 4579"/>
                  <a:gd name="T57" fmla="*/ 0 h 110"/>
                  <a:gd name="T58" fmla="*/ 2520 w 4579"/>
                  <a:gd name="T59" fmla="*/ 0 h 110"/>
                  <a:gd name="T60" fmla="*/ 2744 w 4579"/>
                  <a:gd name="T61" fmla="*/ 0 h 110"/>
                  <a:gd name="T62" fmla="*/ 2744 w 4579"/>
                  <a:gd name="T63" fmla="*/ 110 h 110"/>
                  <a:gd name="T64" fmla="*/ 2978 w 4579"/>
                  <a:gd name="T65" fmla="*/ 19 h 110"/>
                  <a:gd name="T66" fmla="*/ 2978 w 4579"/>
                  <a:gd name="T67" fmla="*/ 0 h 110"/>
                  <a:gd name="T68" fmla="*/ 2978 w 4579"/>
                  <a:gd name="T69" fmla="*/ 0 h 110"/>
                  <a:gd name="T70" fmla="*/ 3202 w 4579"/>
                  <a:gd name="T71" fmla="*/ 0 h 110"/>
                  <a:gd name="T72" fmla="*/ 3202 w 4579"/>
                  <a:gd name="T73" fmla="*/ 110 h 110"/>
                  <a:gd name="T74" fmla="*/ 3435 w 4579"/>
                  <a:gd name="T75" fmla="*/ 19 h 110"/>
                  <a:gd name="T76" fmla="*/ 3435 w 4579"/>
                  <a:gd name="T77" fmla="*/ 0 h 110"/>
                  <a:gd name="T78" fmla="*/ 3435 w 4579"/>
                  <a:gd name="T79" fmla="*/ 0 h 110"/>
                  <a:gd name="T80" fmla="*/ 3660 w 4579"/>
                  <a:gd name="T81" fmla="*/ 0 h 110"/>
                  <a:gd name="T82" fmla="*/ 3660 w 4579"/>
                  <a:gd name="T83" fmla="*/ 110 h 110"/>
                  <a:gd name="T84" fmla="*/ 3892 w 4579"/>
                  <a:gd name="T85" fmla="*/ 19 h 110"/>
                  <a:gd name="T86" fmla="*/ 3892 w 4579"/>
                  <a:gd name="T87" fmla="*/ 0 h 110"/>
                  <a:gd name="T88" fmla="*/ 3892 w 4579"/>
                  <a:gd name="T89" fmla="*/ 0 h 110"/>
                  <a:gd name="T90" fmla="*/ 4117 w 4579"/>
                  <a:gd name="T91" fmla="*/ 0 h 110"/>
                  <a:gd name="T92" fmla="*/ 4117 w 4579"/>
                  <a:gd name="T93" fmla="*/ 110 h 110"/>
                  <a:gd name="T94" fmla="*/ 4350 w 4579"/>
                  <a:gd name="T95" fmla="*/ 19 h 110"/>
                  <a:gd name="T96" fmla="*/ 4350 w 4579"/>
                  <a:gd name="T97" fmla="*/ 0 h 110"/>
                  <a:gd name="T98" fmla="*/ 4350 w 4579"/>
                  <a:gd name="T99" fmla="*/ 0 h 110"/>
                  <a:gd name="T100" fmla="*/ 4574 w 4579"/>
                  <a:gd name="T101" fmla="*/ 0 h 110"/>
                  <a:gd name="T102" fmla="*/ 4574 w 4579"/>
                  <a:gd name="T10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79" h="110">
                    <a:moveTo>
                      <a:pt x="4" y="0"/>
                    </a:moveTo>
                    <a:lnTo>
                      <a:pt x="4" y="19"/>
                    </a:lnTo>
                    <a:lnTo>
                      <a:pt x="0" y="19"/>
                    </a:lnTo>
                    <a:lnTo>
                      <a:pt x="0" y="0"/>
                    </a:lnTo>
                    <a:lnTo>
                      <a:pt x="4" y="0"/>
                    </a:lnTo>
                    <a:close/>
                    <a:moveTo>
                      <a:pt x="4" y="0"/>
                    </a:moveTo>
                    <a:lnTo>
                      <a:pt x="4" y="110"/>
                    </a:lnTo>
                    <a:lnTo>
                      <a:pt x="0" y="110"/>
                    </a:lnTo>
                    <a:lnTo>
                      <a:pt x="0" y="0"/>
                    </a:lnTo>
                    <a:lnTo>
                      <a:pt x="4" y="0"/>
                    </a:lnTo>
                    <a:close/>
                    <a:moveTo>
                      <a:pt x="232" y="0"/>
                    </a:moveTo>
                    <a:lnTo>
                      <a:pt x="232" y="19"/>
                    </a:lnTo>
                    <a:lnTo>
                      <a:pt x="228" y="19"/>
                    </a:lnTo>
                    <a:lnTo>
                      <a:pt x="228" y="0"/>
                    </a:lnTo>
                    <a:lnTo>
                      <a:pt x="232" y="0"/>
                    </a:lnTo>
                    <a:close/>
                    <a:moveTo>
                      <a:pt x="232" y="0"/>
                    </a:moveTo>
                    <a:lnTo>
                      <a:pt x="232" y="110"/>
                    </a:lnTo>
                    <a:lnTo>
                      <a:pt x="228" y="110"/>
                    </a:lnTo>
                    <a:lnTo>
                      <a:pt x="228" y="0"/>
                    </a:lnTo>
                    <a:lnTo>
                      <a:pt x="232" y="0"/>
                    </a:lnTo>
                    <a:close/>
                    <a:moveTo>
                      <a:pt x="462" y="0"/>
                    </a:moveTo>
                    <a:lnTo>
                      <a:pt x="462" y="19"/>
                    </a:lnTo>
                    <a:lnTo>
                      <a:pt x="458" y="19"/>
                    </a:lnTo>
                    <a:lnTo>
                      <a:pt x="458" y="0"/>
                    </a:lnTo>
                    <a:lnTo>
                      <a:pt x="462" y="0"/>
                    </a:lnTo>
                    <a:close/>
                    <a:moveTo>
                      <a:pt x="462" y="0"/>
                    </a:moveTo>
                    <a:lnTo>
                      <a:pt x="462" y="110"/>
                    </a:lnTo>
                    <a:lnTo>
                      <a:pt x="458" y="110"/>
                    </a:lnTo>
                    <a:lnTo>
                      <a:pt x="458" y="0"/>
                    </a:lnTo>
                    <a:lnTo>
                      <a:pt x="462" y="0"/>
                    </a:lnTo>
                    <a:close/>
                    <a:moveTo>
                      <a:pt x="690" y="0"/>
                    </a:moveTo>
                    <a:lnTo>
                      <a:pt x="690" y="19"/>
                    </a:lnTo>
                    <a:lnTo>
                      <a:pt x="686" y="19"/>
                    </a:lnTo>
                    <a:lnTo>
                      <a:pt x="686" y="0"/>
                    </a:lnTo>
                    <a:lnTo>
                      <a:pt x="690" y="0"/>
                    </a:lnTo>
                    <a:close/>
                    <a:moveTo>
                      <a:pt x="690" y="0"/>
                    </a:moveTo>
                    <a:lnTo>
                      <a:pt x="690" y="110"/>
                    </a:lnTo>
                    <a:lnTo>
                      <a:pt x="686" y="110"/>
                    </a:lnTo>
                    <a:lnTo>
                      <a:pt x="686" y="0"/>
                    </a:lnTo>
                    <a:lnTo>
                      <a:pt x="690" y="0"/>
                    </a:lnTo>
                    <a:close/>
                    <a:moveTo>
                      <a:pt x="919" y="0"/>
                    </a:moveTo>
                    <a:lnTo>
                      <a:pt x="919" y="19"/>
                    </a:lnTo>
                    <a:lnTo>
                      <a:pt x="915" y="19"/>
                    </a:lnTo>
                    <a:lnTo>
                      <a:pt x="915" y="0"/>
                    </a:lnTo>
                    <a:lnTo>
                      <a:pt x="919" y="0"/>
                    </a:lnTo>
                    <a:close/>
                    <a:moveTo>
                      <a:pt x="919" y="0"/>
                    </a:moveTo>
                    <a:lnTo>
                      <a:pt x="919" y="110"/>
                    </a:lnTo>
                    <a:lnTo>
                      <a:pt x="915" y="110"/>
                    </a:lnTo>
                    <a:lnTo>
                      <a:pt x="915" y="0"/>
                    </a:lnTo>
                    <a:lnTo>
                      <a:pt x="919" y="0"/>
                    </a:lnTo>
                    <a:close/>
                    <a:moveTo>
                      <a:pt x="1148" y="0"/>
                    </a:moveTo>
                    <a:lnTo>
                      <a:pt x="1148" y="19"/>
                    </a:lnTo>
                    <a:lnTo>
                      <a:pt x="1144" y="19"/>
                    </a:lnTo>
                    <a:lnTo>
                      <a:pt x="1144" y="0"/>
                    </a:lnTo>
                    <a:lnTo>
                      <a:pt x="1148" y="0"/>
                    </a:lnTo>
                    <a:close/>
                    <a:moveTo>
                      <a:pt x="1148" y="0"/>
                    </a:moveTo>
                    <a:lnTo>
                      <a:pt x="1148" y="110"/>
                    </a:lnTo>
                    <a:lnTo>
                      <a:pt x="1144" y="110"/>
                    </a:lnTo>
                    <a:lnTo>
                      <a:pt x="1144" y="0"/>
                    </a:lnTo>
                    <a:lnTo>
                      <a:pt x="1148" y="0"/>
                    </a:lnTo>
                    <a:close/>
                    <a:moveTo>
                      <a:pt x="1376" y="0"/>
                    </a:moveTo>
                    <a:lnTo>
                      <a:pt x="1376" y="19"/>
                    </a:lnTo>
                    <a:lnTo>
                      <a:pt x="1372" y="19"/>
                    </a:lnTo>
                    <a:lnTo>
                      <a:pt x="1372" y="0"/>
                    </a:lnTo>
                    <a:lnTo>
                      <a:pt x="1376" y="0"/>
                    </a:lnTo>
                    <a:close/>
                    <a:moveTo>
                      <a:pt x="1376" y="0"/>
                    </a:moveTo>
                    <a:lnTo>
                      <a:pt x="1376" y="110"/>
                    </a:lnTo>
                    <a:lnTo>
                      <a:pt x="1372" y="110"/>
                    </a:lnTo>
                    <a:lnTo>
                      <a:pt x="1372" y="0"/>
                    </a:lnTo>
                    <a:lnTo>
                      <a:pt x="1376" y="0"/>
                    </a:lnTo>
                    <a:close/>
                    <a:moveTo>
                      <a:pt x="1605" y="0"/>
                    </a:moveTo>
                    <a:lnTo>
                      <a:pt x="1605" y="19"/>
                    </a:lnTo>
                    <a:lnTo>
                      <a:pt x="1601" y="19"/>
                    </a:lnTo>
                    <a:lnTo>
                      <a:pt x="1601" y="0"/>
                    </a:lnTo>
                    <a:lnTo>
                      <a:pt x="1605" y="0"/>
                    </a:lnTo>
                    <a:close/>
                    <a:moveTo>
                      <a:pt x="1605" y="0"/>
                    </a:moveTo>
                    <a:lnTo>
                      <a:pt x="1605" y="110"/>
                    </a:lnTo>
                    <a:lnTo>
                      <a:pt x="1601" y="110"/>
                    </a:lnTo>
                    <a:lnTo>
                      <a:pt x="1601" y="0"/>
                    </a:lnTo>
                    <a:lnTo>
                      <a:pt x="1605" y="0"/>
                    </a:lnTo>
                    <a:close/>
                    <a:moveTo>
                      <a:pt x="1834" y="0"/>
                    </a:moveTo>
                    <a:lnTo>
                      <a:pt x="1834" y="19"/>
                    </a:lnTo>
                    <a:lnTo>
                      <a:pt x="1830" y="19"/>
                    </a:lnTo>
                    <a:lnTo>
                      <a:pt x="1830" y="0"/>
                    </a:lnTo>
                    <a:lnTo>
                      <a:pt x="1834" y="0"/>
                    </a:lnTo>
                    <a:close/>
                    <a:moveTo>
                      <a:pt x="1834" y="0"/>
                    </a:moveTo>
                    <a:lnTo>
                      <a:pt x="1834" y="110"/>
                    </a:lnTo>
                    <a:lnTo>
                      <a:pt x="1830" y="110"/>
                    </a:lnTo>
                    <a:lnTo>
                      <a:pt x="1830" y="0"/>
                    </a:lnTo>
                    <a:lnTo>
                      <a:pt x="1834" y="0"/>
                    </a:lnTo>
                    <a:close/>
                    <a:moveTo>
                      <a:pt x="2062" y="0"/>
                    </a:moveTo>
                    <a:lnTo>
                      <a:pt x="2062" y="19"/>
                    </a:lnTo>
                    <a:lnTo>
                      <a:pt x="2058" y="19"/>
                    </a:lnTo>
                    <a:lnTo>
                      <a:pt x="2058" y="0"/>
                    </a:lnTo>
                    <a:lnTo>
                      <a:pt x="2062" y="0"/>
                    </a:lnTo>
                    <a:close/>
                    <a:moveTo>
                      <a:pt x="2062" y="0"/>
                    </a:moveTo>
                    <a:lnTo>
                      <a:pt x="2062" y="110"/>
                    </a:lnTo>
                    <a:lnTo>
                      <a:pt x="2058" y="110"/>
                    </a:lnTo>
                    <a:lnTo>
                      <a:pt x="2058" y="0"/>
                    </a:lnTo>
                    <a:lnTo>
                      <a:pt x="2062" y="0"/>
                    </a:lnTo>
                    <a:close/>
                    <a:moveTo>
                      <a:pt x="2291" y="0"/>
                    </a:moveTo>
                    <a:lnTo>
                      <a:pt x="2291" y="19"/>
                    </a:lnTo>
                    <a:lnTo>
                      <a:pt x="2287" y="19"/>
                    </a:lnTo>
                    <a:lnTo>
                      <a:pt x="2287" y="0"/>
                    </a:lnTo>
                    <a:lnTo>
                      <a:pt x="2291" y="0"/>
                    </a:lnTo>
                    <a:close/>
                    <a:moveTo>
                      <a:pt x="2291" y="0"/>
                    </a:moveTo>
                    <a:lnTo>
                      <a:pt x="2291" y="110"/>
                    </a:lnTo>
                    <a:lnTo>
                      <a:pt x="2287" y="110"/>
                    </a:lnTo>
                    <a:lnTo>
                      <a:pt x="2287" y="0"/>
                    </a:lnTo>
                    <a:lnTo>
                      <a:pt x="2291" y="0"/>
                    </a:lnTo>
                    <a:close/>
                    <a:moveTo>
                      <a:pt x="2520" y="0"/>
                    </a:moveTo>
                    <a:lnTo>
                      <a:pt x="2520" y="19"/>
                    </a:lnTo>
                    <a:lnTo>
                      <a:pt x="2516" y="19"/>
                    </a:lnTo>
                    <a:lnTo>
                      <a:pt x="2516" y="0"/>
                    </a:lnTo>
                    <a:lnTo>
                      <a:pt x="2520" y="0"/>
                    </a:lnTo>
                    <a:close/>
                    <a:moveTo>
                      <a:pt x="2520" y="0"/>
                    </a:moveTo>
                    <a:lnTo>
                      <a:pt x="2520" y="110"/>
                    </a:lnTo>
                    <a:lnTo>
                      <a:pt x="2516" y="110"/>
                    </a:lnTo>
                    <a:lnTo>
                      <a:pt x="2516" y="0"/>
                    </a:lnTo>
                    <a:lnTo>
                      <a:pt x="2520" y="0"/>
                    </a:lnTo>
                    <a:close/>
                    <a:moveTo>
                      <a:pt x="2748" y="0"/>
                    </a:moveTo>
                    <a:lnTo>
                      <a:pt x="2748" y="19"/>
                    </a:lnTo>
                    <a:lnTo>
                      <a:pt x="2744" y="19"/>
                    </a:lnTo>
                    <a:lnTo>
                      <a:pt x="2744" y="0"/>
                    </a:lnTo>
                    <a:lnTo>
                      <a:pt x="2748" y="0"/>
                    </a:lnTo>
                    <a:close/>
                    <a:moveTo>
                      <a:pt x="2748" y="0"/>
                    </a:moveTo>
                    <a:lnTo>
                      <a:pt x="2748" y="110"/>
                    </a:lnTo>
                    <a:lnTo>
                      <a:pt x="2744" y="110"/>
                    </a:lnTo>
                    <a:lnTo>
                      <a:pt x="2744" y="0"/>
                    </a:lnTo>
                    <a:lnTo>
                      <a:pt x="2748" y="0"/>
                    </a:lnTo>
                    <a:close/>
                    <a:moveTo>
                      <a:pt x="2978" y="0"/>
                    </a:moveTo>
                    <a:lnTo>
                      <a:pt x="2978" y="19"/>
                    </a:lnTo>
                    <a:lnTo>
                      <a:pt x="2974" y="19"/>
                    </a:lnTo>
                    <a:lnTo>
                      <a:pt x="2974" y="0"/>
                    </a:lnTo>
                    <a:lnTo>
                      <a:pt x="2978" y="0"/>
                    </a:lnTo>
                    <a:close/>
                    <a:moveTo>
                      <a:pt x="2978" y="0"/>
                    </a:moveTo>
                    <a:lnTo>
                      <a:pt x="2978" y="110"/>
                    </a:lnTo>
                    <a:lnTo>
                      <a:pt x="2974" y="110"/>
                    </a:lnTo>
                    <a:lnTo>
                      <a:pt x="2974" y="0"/>
                    </a:lnTo>
                    <a:lnTo>
                      <a:pt x="2978" y="0"/>
                    </a:lnTo>
                    <a:close/>
                    <a:moveTo>
                      <a:pt x="3206" y="0"/>
                    </a:moveTo>
                    <a:lnTo>
                      <a:pt x="3206" y="19"/>
                    </a:lnTo>
                    <a:lnTo>
                      <a:pt x="3202" y="19"/>
                    </a:lnTo>
                    <a:lnTo>
                      <a:pt x="3202" y="0"/>
                    </a:lnTo>
                    <a:lnTo>
                      <a:pt x="3206" y="0"/>
                    </a:lnTo>
                    <a:close/>
                    <a:moveTo>
                      <a:pt x="3206" y="0"/>
                    </a:moveTo>
                    <a:lnTo>
                      <a:pt x="3206" y="110"/>
                    </a:lnTo>
                    <a:lnTo>
                      <a:pt x="3202" y="110"/>
                    </a:lnTo>
                    <a:lnTo>
                      <a:pt x="3202" y="0"/>
                    </a:lnTo>
                    <a:lnTo>
                      <a:pt x="3206" y="0"/>
                    </a:lnTo>
                    <a:close/>
                    <a:moveTo>
                      <a:pt x="3435" y="0"/>
                    </a:moveTo>
                    <a:lnTo>
                      <a:pt x="3435" y="19"/>
                    </a:lnTo>
                    <a:lnTo>
                      <a:pt x="3431" y="19"/>
                    </a:lnTo>
                    <a:lnTo>
                      <a:pt x="3431" y="0"/>
                    </a:lnTo>
                    <a:lnTo>
                      <a:pt x="3435" y="0"/>
                    </a:lnTo>
                    <a:close/>
                    <a:moveTo>
                      <a:pt x="3435" y="0"/>
                    </a:moveTo>
                    <a:lnTo>
                      <a:pt x="3435" y="110"/>
                    </a:lnTo>
                    <a:lnTo>
                      <a:pt x="3431" y="110"/>
                    </a:lnTo>
                    <a:lnTo>
                      <a:pt x="3431" y="0"/>
                    </a:lnTo>
                    <a:lnTo>
                      <a:pt x="3435" y="0"/>
                    </a:lnTo>
                    <a:close/>
                    <a:moveTo>
                      <a:pt x="3664" y="0"/>
                    </a:moveTo>
                    <a:lnTo>
                      <a:pt x="3664" y="19"/>
                    </a:lnTo>
                    <a:lnTo>
                      <a:pt x="3660" y="19"/>
                    </a:lnTo>
                    <a:lnTo>
                      <a:pt x="3660" y="0"/>
                    </a:lnTo>
                    <a:lnTo>
                      <a:pt x="3664" y="0"/>
                    </a:lnTo>
                    <a:close/>
                    <a:moveTo>
                      <a:pt x="3664" y="0"/>
                    </a:moveTo>
                    <a:lnTo>
                      <a:pt x="3664" y="110"/>
                    </a:lnTo>
                    <a:lnTo>
                      <a:pt x="3660" y="110"/>
                    </a:lnTo>
                    <a:lnTo>
                      <a:pt x="3660" y="0"/>
                    </a:lnTo>
                    <a:lnTo>
                      <a:pt x="3664" y="0"/>
                    </a:lnTo>
                    <a:close/>
                    <a:moveTo>
                      <a:pt x="3892" y="0"/>
                    </a:moveTo>
                    <a:lnTo>
                      <a:pt x="3892" y="19"/>
                    </a:lnTo>
                    <a:lnTo>
                      <a:pt x="3888" y="19"/>
                    </a:lnTo>
                    <a:lnTo>
                      <a:pt x="3888" y="0"/>
                    </a:lnTo>
                    <a:lnTo>
                      <a:pt x="3892" y="0"/>
                    </a:lnTo>
                    <a:close/>
                    <a:moveTo>
                      <a:pt x="3892" y="0"/>
                    </a:moveTo>
                    <a:lnTo>
                      <a:pt x="3892" y="110"/>
                    </a:lnTo>
                    <a:lnTo>
                      <a:pt x="3888" y="110"/>
                    </a:lnTo>
                    <a:lnTo>
                      <a:pt x="3888" y="0"/>
                    </a:lnTo>
                    <a:lnTo>
                      <a:pt x="3892" y="0"/>
                    </a:lnTo>
                    <a:close/>
                    <a:moveTo>
                      <a:pt x="4121" y="0"/>
                    </a:moveTo>
                    <a:lnTo>
                      <a:pt x="4121" y="19"/>
                    </a:lnTo>
                    <a:lnTo>
                      <a:pt x="4117" y="19"/>
                    </a:lnTo>
                    <a:lnTo>
                      <a:pt x="4117" y="0"/>
                    </a:lnTo>
                    <a:lnTo>
                      <a:pt x="4121" y="0"/>
                    </a:lnTo>
                    <a:close/>
                    <a:moveTo>
                      <a:pt x="4121" y="0"/>
                    </a:moveTo>
                    <a:lnTo>
                      <a:pt x="4121" y="110"/>
                    </a:lnTo>
                    <a:lnTo>
                      <a:pt x="4117" y="110"/>
                    </a:lnTo>
                    <a:lnTo>
                      <a:pt x="4117" y="0"/>
                    </a:lnTo>
                    <a:lnTo>
                      <a:pt x="4121" y="0"/>
                    </a:lnTo>
                    <a:close/>
                    <a:moveTo>
                      <a:pt x="4350" y="0"/>
                    </a:moveTo>
                    <a:lnTo>
                      <a:pt x="4350" y="19"/>
                    </a:lnTo>
                    <a:lnTo>
                      <a:pt x="4346" y="19"/>
                    </a:lnTo>
                    <a:lnTo>
                      <a:pt x="4346" y="0"/>
                    </a:lnTo>
                    <a:lnTo>
                      <a:pt x="4350" y="0"/>
                    </a:lnTo>
                    <a:close/>
                    <a:moveTo>
                      <a:pt x="4350" y="0"/>
                    </a:moveTo>
                    <a:lnTo>
                      <a:pt x="4350" y="110"/>
                    </a:lnTo>
                    <a:lnTo>
                      <a:pt x="4346" y="110"/>
                    </a:lnTo>
                    <a:lnTo>
                      <a:pt x="4346" y="0"/>
                    </a:lnTo>
                    <a:lnTo>
                      <a:pt x="4350" y="0"/>
                    </a:lnTo>
                    <a:close/>
                    <a:moveTo>
                      <a:pt x="4579" y="0"/>
                    </a:moveTo>
                    <a:lnTo>
                      <a:pt x="4579" y="19"/>
                    </a:lnTo>
                    <a:lnTo>
                      <a:pt x="4574" y="19"/>
                    </a:lnTo>
                    <a:lnTo>
                      <a:pt x="4574" y="0"/>
                    </a:lnTo>
                    <a:lnTo>
                      <a:pt x="4579" y="0"/>
                    </a:lnTo>
                    <a:close/>
                    <a:moveTo>
                      <a:pt x="4579" y="0"/>
                    </a:moveTo>
                    <a:lnTo>
                      <a:pt x="4579" y="110"/>
                    </a:lnTo>
                    <a:lnTo>
                      <a:pt x="4574" y="110"/>
                    </a:lnTo>
                    <a:lnTo>
                      <a:pt x="4574" y="0"/>
                    </a:lnTo>
                    <a:lnTo>
                      <a:pt x="4579"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1336676" y="6076951"/>
                <a:ext cx="7269163" cy="173038"/>
              </a:xfrm>
              <a:custGeom>
                <a:avLst/>
                <a:gdLst>
                  <a:gd name="T0" fmla="*/ 4 w 4579"/>
                  <a:gd name="T1" fmla="*/ 109 h 109"/>
                  <a:gd name="T2" fmla="*/ 0 w 4579"/>
                  <a:gd name="T3" fmla="*/ 0 h 109"/>
                  <a:gd name="T4" fmla="*/ 462 w 4579"/>
                  <a:gd name="T5" fmla="*/ 0 h 109"/>
                  <a:gd name="T6" fmla="*/ 458 w 4579"/>
                  <a:gd name="T7" fmla="*/ 109 h 109"/>
                  <a:gd name="T8" fmla="*/ 462 w 4579"/>
                  <a:gd name="T9" fmla="*/ 0 h 109"/>
                  <a:gd name="T10" fmla="*/ 690 w 4579"/>
                  <a:gd name="T11" fmla="*/ 109 h 109"/>
                  <a:gd name="T12" fmla="*/ 686 w 4579"/>
                  <a:gd name="T13" fmla="*/ 0 h 109"/>
                  <a:gd name="T14" fmla="*/ 1148 w 4579"/>
                  <a:gd name="T15" fmla="*/ 0 h 109"/>
                  <a:gd name="T16" fmla="*/ 1144 w 4579"/>
                  <a:gd name="T17" fmla="*/ 109 h 109"/>
                  <a:gd name="T18" fmla="*/ 1148 w 4579"/>
                  <a:gd name="T19" fmla="*/ 0 h 109"/>
                  <a:gd name="T20" fmla="*/ 1376 w 4579"/>
                  <a:gd name="T21" fmla="*/ 109 h 109"/>
                  <a:gd name="T22" fmla="*/ 1372 w 4579"/>
                  <a:gd name="T23" fmla="*/ 0 h 109"/>
                  <a:gd name="T24" fmla="*/ 1834 w 4579"/>
                  <a:gd name="T25" fmla="*/ 0 h 109"/>
                  <a:gd name="T26" fmla="*/ 1830 w 4579"/>
                  <a:gd name="T27" fmla="*/ 109 h 109"/>
                  <a:gd name="T28" fmla="*/ 1834 w 4579"/>
                  <a:gd name="T29" fmla="*/ 0 h 109"/>
                  <a:gd name="T30" fmla="*/ 2062 w 4579"/>
                  <a:gd name="T31" fmla="*/ 109 h 109"/>
                  <a:gd name="T32" fmla="*/ 2058 w 4579"/>
                  <a:gd name="T33" fmla="*/ 0 h 109"/>
                  <a:gd name="T34" fmla="*/ 2520 w 4579"/>
                  <a:gd name="T35" fmla="*/ 0 h 109"/>
                  <a:gd name="T36" fmla="*/ 2516 w 4579"/>
                  <a:gd name="T37" fmla="*/ 109 h 109"/>
                  <a:gd name="T38" fmla="*/ 2520 w 4579"/>
                  <a:gd name="T39" fmla="*/ 0 h 109"/>
                  <a:gd name="T40" fmla="*/ 2748 w 4579"/>
                  <a:gd name="T41" fmla="*/ 109 h 109"/>
                  <a:gd name="T42" fmla="*/ 2744 w 4579"/>
                  <a:gd name="T43" fmla="*/ 0 h 109"/>
                  <a:gd name="T44" fmla="*/ 3206 w 4579"/>
                  <a:gd name="T45" fmla="*/ 0 h 109"/>
                  <a:gd name="T46" fmla="*/ 3202 w 4579"/>
                  <a:gd name="T47" fmla="*/ 109 h 109"/>
                  <a:gd name="T48" fmla="*/ 3206 w 4579"/>
                  <a:gd name="T49" fmla="*/ 0 h 109"/>
                  <a:gd name="T50" fmla="*/ 3435 w 4579"/>
                  <a:gd name="T51" fmla="*/ 109 h 109"/>
                  <a:gd name="T52" fmla="*/ 3431 w 4579"/>
                  <a:gd name="T53" fmla="*/ 0 h 109"/>
                  <a:gd name="T54" fmla="*/ 3892 w 4579"/>
                  <a:gd name="T55" fmla="*/ 0 h 109"/>
                  <a:gd name="T56" fmla="*/ 3888 w 4579"/>
                  <a:gd name="T57" fmla="*/ 109 h 109"/>
                  <a:gd name="T58" fmla="*/ 3892 w 4579"/>
                  <a:gd name="T59" fmla="*/ 0 h 109"/>
                  <a:gd name="T60" fmla="*/ 4121 w 4579"/>
                  <a:gd name="T61" fmla="*/ 109 h 109"/>
                  <a:gd name="T62" fmla="*/ 4117 w 4579"/>
                  <a:gd name="T63" fmla="*/ 0 h 109"/>
                  <a:gd name="T64" fmla="*/ 4579 w 4579"/>
                  <a:gd name="T65" fmla="*/ 0 h 109"/>
                  <a:gd name="T66" fmla="*/ 4574 w 4579"/>
                  <a:gd name="T67" fmla="*/ 109 h 109"/>
                  <a:gd name="T68" fmla="*/ 4579 w 4579"/>
                  <a:gd name="T6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9" h="109">
                    <a:moveTo>
                      <a:pt x="4" y="0"/>
                    </a:moveTo>
                    <a:lnTo>
                      <a:pt x="4" y="109"/>
                    </a:lnTo>
                    <a:lnTo>
                      <a:pt x="0" y="109"/>
                    </a:lnTo>
                    <a:lnTo>
                      <a:pt x="0" y="0"/>
                    </a:lnTo>
                    <a:lnTo>
                      <a:pt x="4" y="0"/>
                    </a:lnTo>
                    <a:close/>
                    <a:moveTo>
                      <a:pt x="462" y="0"/>
                    </a:moveTo>
                    <a:lnTo>
                      <a:pt x="462" y="109"/>
                    </a:lnTo>
                    <a:lnTo>
                      <a:pt x="458" y="109"/>
                    </a:lnTo>
                    <a:lnTo>
                      <a:pt x="458" y="0"/>
                    </a:lnTo>
                    <a:lnTo>
                      <a:pt x="462" y="0"/>
                    </a:lnTo>
                    <a:close/>
                    <a:moveTo>
                      <a:pt x="690" y="0"/>
                    </a:moveTo>
                    <a:lnTo>
                      <a:pt x="690" y="109"/>
                    </a:lnTo>
                    <a:lnTo>
                      <a:pt x="686" y="109"/>
                    </a:lnTo>
                    <a:lnTo>
                      <a:pt x="686" y="0"/>
                    </a:lnTo>
                    <a:lnTo>
                      <a:pt x="690" y="0"/>
                    </a:lnTo>
                    <a:close/>
                    <a:moveTo>
                      <a:pt x="1148" y="0"/>
                    </a:moveTo>
                    <a:lnTo>
                      <a:pt x="1148" y="109"/>
                    </a:lnTo>
                    <a:lnTo>
                      <a:pt x="1144" y="109"/>
                    </a:lnTo>
                    <a:lnTo>
                      <a:pt x="1144" y="0"/>
                    </a:lnTo>
                    <a:lnTo>
                      <a:pt x="1148" y="0"/>
                    </a:lnTo>
                    <a:close/>
                    <a:moveTo>
                      <a:pt x="1376" y="0"/>
                    </a:moveTo>
                    <a:lnTo>
                      <a:pt x="1376" y="109"/>
                    </a:lnTo>
                    <a:lnTo>
                      <a:pt x="1372" y="109"/>
                    </a:lnTo>
                    <a:lnTo>
                      <a:pt x="1372" y="0"/>
                    </a:lnTo>
                    <a:lnTo>
                      <a:pt x="1376" y="0"/>
                    </a:lnTo>
                    <a:close/>
                    <a:moveTo>
                      <a:pt x="1834" y="0"/>
                    </a:moveTo>
                    <a:lnTo>
                      <a:pt x="1834" y="109"/>
                    </a:lnTo>
                    <a:lnTo>
                      <a:pt x="1830" y="109"/>
                    </a:lnTo>
                    <a:lnTo>
                      <a:pt x="1830" y="0"/>
                    </a:lnTo>
                    <a:lnTo>
                      <a:pt x="1834" y="0"/>
                    </a:lnTo>
                    <a:close/>
                    <a:moveTo>
                      <a:pt x="2062" y="0"/>
                    </a:moveTo>
                    <a:lnTo>
                      <a:pt x="2062" y="109"/>
                    </a:lnTo>
                    <a:lnTo>
                      <a:pt x="2058" y="109"/>
                    </a:lnTo>
                    <a:lnTo>
                      <a:pt x="2058" y="0"/>
                    </a:lnTo>
                    <a:lnTo>
                      <a:pt x="2062" y="0"/>
                    </a:lnTo>
                    <a:close/>
                    <a:moveTo>
                      <a:pt x="2520" y="0"/>
                    </a:moveTo>
                    <a:lnTo>
                      <a:pt x="2520" y="109"/>
                    </a:lnTo>
                    <a:lnTo>
                      <a:pt x="2516" y="109"/>
                    </a:lnTo>
                    <a:lnTo>
                      <a:pt x="2516" y="0"/>
                    </a:lnTo>
                    <a:lnTo>
                      <a:pt x="2520" y="0"/>
                    </a:lnTo>
                    <a:close/>
                    <a:moveTo>
                      <a:pt x="2748" y="0"/>
                    </a:moveTo>
                    <a:lnTo>
                      <a:pt x="2748" y="109"/>
                    </a:lnTo>
                    <a:lnTo>
                      <a:pt x="2744" y="109"/>
                    </a:lnTo>
                    <a:lnTo>
                      <a:pt x="2744" y="0"/>
                    </a:lnTo>
                    <a:lnTo>
                      <a:pt x="2748" y="0"/>
                    </a:lnTo>
                    <a:close/>
                    <a:moveTo>
                      <a:pt x="3206" y="0"/>
                    </a:moveTo>
                    <a:lnTo>
                      <a:pt x="3206" y="109"/>
                    </a:lnTo>
                    <a:lnTo>
                      <a:pt x="3202" y="109"/>
                    </a:lnTo>
                    <a:lnTo>
                      <a:pt x="3202" y="0"/>
                    </a:lnTo>
                    <a:lnTo>
                      <a:pt x="3206" y="0"/>
                    </a:lnTo>
                    <a:close/>
                    <a:moveTo>
                      <a:pt x="3435" y="0"/>
                    </a:moveTo>
                    <a:lnTo>
                      <a:pt x="3435" y="109"/>
                    </a:lnTo>
                    <a:lnTo>
                      <a:pt x="3431" y="109"/>
                    </a:lnTo>
                    <a:lnTo>
                      <a:pt x="3431" y="0"/>
                    </a:lnTo>
                    <a:lnTo>
                      <a:pt x="3435" y="0"/>
                    </a:lnTo>
                    <a:close/>
                    <a:moveTo>
                      <a:pt x="3892" y="0"/>
                    </a:moveTo>
                    <a:lnTo>
                      <a:pt x="3892" y="109"/>
                    </a:lnTo>
                    <a:lnTo>
                      <a:pt x="3888" y="109"/>
                    </a:lnTo>
                    <a:lnTo>
                      <a:pt x="3888" y="0"/>
                    </a:lnTo>
                    <a:lnTo>
                      <a:pt x="3892" y="0"/>
                    </a:lnTo>
                    <a:close/>
                    <a:moveTo>
                      <a:pt x="4121" y="0"/>
                    </a:moveTo>
                    <a:lnTo>
                      <a:pt x="4121" y="109"/>
                    </a:lnTo>
                    <a:lnTo>
                      <a:pt x="4117" y="109"/>
                    </a:lnTo>
                    <a:lnTo>
                      <a:pt x="4117" y="0"/>
                    </a:lnTo>
                    <a:lnTo>
                      <a:pt x="4121" y="0"/>
                    </a:lnTo>
                    <a:close/>
                    <a:moveTo>
                      <a:pt x="4579" y="0"/>
                    </a:moveTo>
                    <a:lnTo>
                      <a:pt x="4579" y="109"/>
                    </a:lnTo>
                    <a:lnTo>
                      <a:pt x="4574" y="109"/>
                    </a:lnTo>
                    <a:lnTo>
                      <a:pt x="4574" y="0"/>
                    </a:lnTo>
                    <a:lnTo>
                      <a:pt x="4579"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29" name="Rectangle 70"/>
              <p:cNvSpPr>
                <a:spLocks noChangeArrowheads="1"/>
              </p:cNvSpPr>
              <p:nvPr/>
            </p:nvSpPr>
            <p:spPr bwMode="auto">
              <a:xfrm>
                <a:off x="1489076" y="3544888"/>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Rectangle 71"/>
              <p:cNvSpPr>
                <a:spLocks noChangeArrowheads="1"/>
              </p:cNvSpPr>
              <p:nvPr/>
            </p:nvSpPr>
            <p:spPr bwMode="auto">
              <a:xfrm>
                <a:off x="1489076" y="3544888"/>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Rectangle 72"/>
              <p:cNvSpPr>
                <a:spLocks noChangeArrowheads="1"/>
              </p:cNvSpPr>
              <p:nvPr/>
            </p:nvSpPr>
            <p:spPr bwMode="auto">
              <a:xfrm>
                <a:off x="1852613" y="4265613"/>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Rectangle 73"/>
              <p:cNvSpPr>
                <a:spLocks noChangeArrowheads="1"/>
              </p:cNvSpPr>
              <p:nvPr/>
            </p:nvSpPr>
            <p:spPr bwMode="auto">
              <a:xfrm>
                <a:off x="1852613" y="4265613"/>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Rectangle 74"/>
              <p:cNvSpPr>
                <a:spLocks noChangeArrowheads="1"/>
              </p:cNvSpPr>
              <p:nvPr/>
            </p:nvSpPr>
            <p:spPr bwMode="auto">
              <a:xfrm>
                <a:off x="2579688" y="4319588"/>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Rectangle 75"/>
              <p:cNvSpPr>
                <a:spLocks noChangeArrowheads="1"/>
              </p:cNvSpPr>
              <p:nvPr/>
            </p:nvSpPr>
            <p:spPr bwMode="auto">
              <a:xfrm>
                <a:off x="2579688" y="4319588"/>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Rectangle 76"/>
              <p:cNvSpPr>
                <a:spLocks noChangeArrowheads="1"/>
              </p:cNvSpPr>
              <p:nvPr/>
            </p:nvSpPr>
            <p:spPr bwMode="auto">
              <a:xfrm>
                <a:off x="2941638" y="4365626"/>
                <a:ext cx="63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Rectangle 77"/>
              <p:cNvSpPr>
                <a:spLocks noChangeArrowheads="1"/>
              </p:cNvSpPr>
              <p:nvPr/>
            </p:nvSpPr>
            <p:spPr bwMode="auto">
              <a:xfrm>
                <a:off x="2941638" y="4365626"/>
                <a:ext cx="63500"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Rectangle 78"/>
              <p:cNvSpPr>
                <a:spLocks noChangeArrowheads="1"/>
              </p:cNvSpPr>
              <p:nvPr/>
            </p:nvSpPr>
            <p:spPr bwMode="auto">
              <a:xfrm>
                <a:off x="3668713" y="4033838"/>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Rectangle 79"/>
              <p:cNvSpPr>
                <a:spLocks noChangeArrowheads="1"/>
              </p:cNvSpPr>
              <p:nvPr/>
            </p:nvSpPr>
            <p:spPr bwMode="auto">
              <a:xfrm>
                <a:off x="3668713" y="4033838"/>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Rectangle 80"/>
              <p:cNvSpPr>
                <a:spLocks noChangeArrowheads="1"/>
              </p:cNvSpPr>
              <p:nvPr/>
            </p:nvSpPr>
            <p:spPr bwMode="auto">
              <a:xfrm>
                <a:off x="4030663" y="4610101"/>
                <a:ext cx="63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Rectangle 81"/>
              <p:cNvSpPr>
                <a:spLocks noChangeArrowheads="1"/>
              </p:cNvSpPr>
              <p:nvPr/>
            </p:nvSpPr>
            <p:spPr bwMode="auto">
              <a:xfrm>
                <a:off x="4030663" y="4610101"/>
                <a:ext cx="63500"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Rectangle 82"/>
              <p:cNvSpPr>
                <a:spLocks noChangeArrowheads="1"/>
              </p:cNvSpPr>
              <p:nvPr/>
            </p:nvSpPr>
            <p:spPr bwMode="auto">
              <a:xfrm>
                <a:off x="4757738" y="4560888"/>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Rectangle 83"/>
              <p:cNvSpPr>
                <a:spLocks noChangeArrowheads="1"/>
              </p:cNvSpPr>
              <p:nvPr/>
            </p:nvSpPr>
            <p:spPr bwMode="auto">
              <a:xfrm>
                <a:off x="4757738" y="4560888"/>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Rectangle 84"/>
              <p:cNvSpPr>
                <a:spLocks noChangeArrowheads="1"/>
              </p:cNvSpPr>
              <p:nvPr/>
            </p:nvSpPr>
            <p:spPr bwMode="auto">
              <a:xfrm>
                <a:off x="5119688" y="4654551"/>
                <a:ext cx="63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Rectangle 85"/>
              <p:cNvSpPr>
                <a:spLocks noChangeArrowheads="1"/>
              </p:cNvSpPr>
              <p:nvPr/>
            </p:nvSpPr>
            <p:spPr bwMode="auto">
              <a:xfrm>
                <a:off x="5119688" y="4654551"/>
                <a:ext cx="63500"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Rectangle 86"/>
              <p:cNvSpPr>
                <a:spLocks noChangeArrowheads="1"/>
              </p:cNvSpPr>
              <p:nvPr/>
            </p:nvSpPr>
            <p:spPr bwMode="auto">
              <a:xfrm>
                <a:off x="5846763" y="4637088"/>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Rectangle 87"/>
              <p:cNvSpPr>
                <a:spLocks noChangeArrowheads="1"/>
              </p:cNvSpPr>
              <p:nvPr/>
            </p:nvSpPr>
            <p:spPr bwMode="auto">
              <a:xfrm>
                <a:off x="5846763" y="4637088"/>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Rectangle 88"/>
              <p:cNvSpPr>
                <a:spLocks noChangeArrowheads="1"/>
              </p:cNvSpPr>
              <p:nvPr/>
            </p:nvSpPr>
            <p:spPr bwMode="auto">
              <a:xfrm>
                <a:off x="6210301" y="4783138"/>
                <a:ext cx="619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Rectangle 89"/>
              <p:cNvSpPr>
                <a:spLocks noChangeArrowheads="1"/>
              </p:cNvSpPr>
              <p:nvPr/>
            </p:nvSpPr>
            <p:spPr bwMode="auto">
              <a:xfrm>
                <a:off x="6210301" y="4783138"/>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Rectangle 90"/>
              <p:cNvSpPr>
                <a:spLocks noChangeArrowheads="1"/>
              </p:cNvSpPr>
              <p:nvPr/>
            </p:nvSpPr>
            <p:spPr bwMode="auto">
              <a:xfrm>
                <a:off x="6935788" y="3575051"/>
                <a:ext cx="63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Rectangle 91"/>
              <p:cNvSpPr>
                <a:spLocks noChangeArrowheads="1"/>
              </p:cNvSpPr>
              <p:nvPr/>
            </p:nvSpPr>
            <p:spPr bwMode="auto">
              <a:xfrm>
                <a:off x="6935788" y="3575051"/>
                <a:ext cx="63500"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Rectangle 92"/>
              <p:cNvSpPr>
                <a:spLocks noChangeArrowheads="1"/>
              </p:cNvSpPr>
              <p:nvPr/>
            </p:nvSpPr>
            <p:spPr bwMode="auto">
              <a:xfrm>
                <a:off x="7299326" y="4902201"/>
                <a:ext cx="61913"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Rectangle 93"/>
              <p:cNvSpPr>
                <a:spLocks noChangeArrowheads="1"/>
              </p:cNvSpPr>
              <p:nvPr/>
            </p:nvSpPr>
            <p:spPr bwMode="auto">
              <a:xfrm>
                <a:off x="7299326" y="4902201"/>
                <a:ext cx="61913" cy="14288"/>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Rectangle 94"/>
              <p:cNvSpPr>
                <a:spLocks noChangeArrowheads="1"/>
              </p:cNvSpPr>
              <p:nvPr/>
            </p:nvSpPr>
            <p:spPr bwMode="auto">
              <a:xfrm>
                <a:off x="8024813" y="4572001"/>
                <a:ext cx="63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Rectangle 95"/>
              <p:cNvSpPr>
                <a:spLocks noChangeArrowheads="1"/>
              </p:cNvSpPr>
              <p:nvPr/>
            </p:nvSpPr>
            <p:spPr bwMode="auto">
              <a:xfrm>
                <a:off x="8024813" y="4572001"/>
                <a:ext cx="63500"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81" name="Rectangle 97"/>
              <p:cNvSpPr>
                <a:spLocks noChangeArrowheads="1"/>
              </p:cNvSpPr>
              <p:nvPr/>
            </p:nvSpPr>
            <p:spPr bwMode="auto">
              <a:xfrm>
                <a:off x="8388351" y="5006976"/>
                <a:ext cx="61913" cy="12700"/>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82" name="Rectangle 98"/>
              <p:cNvSpPr>
                <a:spLocks noChangeArrowheads="1"/>
              </p:cNvSpPr>
              <p:nvPr/>
            </p:nvSpPr>
            <p:spPr bwMode="auto">
              <a:xfrm>
                <a:off x="1211263" y="58435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libri" pitchFamily="34" charset="0"/>
                    <a:cs typeface="Arial" pitchFamily="34" charset="0"/>
                  </a:rPr>
                  <a:t>0</a:t>
                </a:r>
                <a:endParaRPr kumimoji="0" lang="en-US" altLang="en-US" sz="1200" b="0" i="0" u="none" strike="noStrike" cap="none" normalizeH="0" baseline="0" smtClean="0">
                  <a:ln>
                    <a:noFill/>
                  </a:ln>
                  <a:solidFill>
                    <a:schemeClr val="tx1"/>
                  </a:solidFill>
                  <a:effectLst/>
                  <a:cs typeface="Arial" pitchFamily="34" charset="0"/>
                </a:endParaRPr>
              </a:p>
            </p:txBody>
          </p:sp>
          <p:sp>
            <p:nvSpPr>
              <p:cNvPr id="16084" name="Rectangle 100"/>
              <p:cNvSpPr>
                <a:spLocks noChangeArrowheads="1"/>
              </p:cNvSpPr>
              <p:nvPr/>
            </p:nvSpPr>
            <p:spPr bwMode="auto">
              <a:xfrm>
                <a:off x="1081237" y="51450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86" name="Rectangle 102"/>
              <p:cNvSpPr>
                <a:spLocks noChangeArrowheads="1"/>
              </p:cNvSpPr>
              <p:nvPr/>
            </p:nvSpPr>
            <p:spPr bwMode="auto">
              <a:xfrm>
                <a:off x="1081237" y="444817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40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88" name="Rectangle 104"/>
              <p:cNvSpPr>
                <a:spLocks noChangeArrowheads="1"/>
              </p:cNvSpPr>
              <p:nvPr/>
            </p:nvSpPr>
            <p:spPr bwMode="auto">
              <a:xfrm>
                <a:off x="1054169" y="37480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60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0" name="Rectangle 106"/>
              <p:cNvSpPr>
                <a:spLocks noChangeArrowheads="1"/>
              </p:cNvSpPr>
              <p:nvPr/>
            </p:nvSpPr>
            <p:spPr bwMode="auto">
              <a:xfrm>
                <a:off x="1088266" y="301443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80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2" name="Rectangle 108"/>
              <p:cNvSpPr>
                <a:spLocks noChangeArrowheads="1"/>
              </p:cNvSpPr>
              <p:nvPr/>
            </p:nvSpPr>
            <p:spPr bwMode="auto">
              <a:xfrm>
                <a:off x="1054169" y="2352676"/>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100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3" name="Rectangle 109"/>
              <p:cNvSpPr>
                <a:spLocks noChangeArrowheads="1"/>
              </p:cNvSpPr>
              <p:nvPr/>
            </p:nvSpPr>
            <p:spPr bwMode="auto">
              <a:xfrm>
                <a:off x="1362937"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1998</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4" name="Rectangle 110"/>
              <p:cNvSpPr>
                <a:spLocks noChangeArrowheads="1"/>
              </p:cNvSpPr>
              <p:nvPr/>
            </p:nvSpPr>
            <p:spPr bwMode="auto">
              <a:xfrm>
                <a:off x="1726474"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2012</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5" name="Rectangle 111"/>
              <p:cNvSpPr>
                <a:spLocks noChangeArrowheads="1"/>
              </p:cNvSpPr>
              <p:nvPr/>
            </p:nvSpPr>
            <p:spPr bwMode="auto">
              <a:xfrm>
                <a:off x="2442003" y="5949435"/>
                <a:ext cx="337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2000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6" name="Rectangle 112"/>
              <p:cNvSpPr>
                <a:spLocks noChangeArrowheads="1"/>
              </p:cNvSpPr>
              <p:nvPr/>
            </p:nvSpPr>
            <p:spPr bwMode="auto">
              <a:xfrm>
                <a:off x="2816292"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2010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7" name="Rectangle 113"/>
              <p:cNvSpPr>
                <a:spLocks noChangeArrowheads="1"/>
              </p:cNvSpPr>
              <p:nvPr/>
            </p:nvSpPr>
            <p:spPr bwMode="auto">
              <a:xfrm>
                <a:off x="3573531" y="5965311"/>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1999</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8" name="Rectangle 114"/>
              <p:cNvSpPr>
                <a:spLocks noChangeArrowheads="1"/>
              </p:cNvSpPr>
              <p:nvPr/>
            </p:nvSpPr>
            <p:spPr bwMode="auto">
              <a:xfrm>
                <a:off x="3905318" y="5978804"/>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2012</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099" name="Rectangle 115"/>
              <p:cNvSpPr>
                <a:spLocks noChangeArrowheads="1"/>
              </p:cNvSpPr>
              <p:nvPr/>
            </p:nvSpPr>
            <p:spPr bwMode="auto">
              <a:xfrm>
                <a:off x="4656274"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2005</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0" name="Rectangle 116"/>
              <p:cNvSpPr>
                <a:spLocks noChangeArrowheads="1"/>
              </p:cNvSpPr>
              <p:nvPr/>
            </p:nvSpPr>
            <p:spPr bwMode="auto">
              <a:xfrm>
                <a:off x="5026093"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2010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1" name="Rectangle 117"/>
              <p:cNvSpPr>
                <a:spLocks noChangeArrowheads="1"/>
              </p:cNvSpPr>
              <p:nvPr/>
            </p:nvSpPr>
            <p:spPr bwMode="auto">
              <a:xfrm>
                <a:off x="5720624"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2006</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2" name="Rectangle 118"/>
              <p:cNvSpPr>
                <a:spLocks noChangeArrowheads="1"/>
              </p:cNvSpPr>
              <p:nvPr/>
            </p:nvSpPr>
            <p:spPr bwMode="auto">
              <a:xfrm>
                <a:off x="6084162" y="5949375"/>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2012</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3" name="Rectangle 119"/>
              <p:cNvSpPr>
                <a:spLocks noChangeArrowheads="1"/>
              </p:cNvSpPr>
              <p:nvPr/>
            </p:nvSpPr>
            <p:spPr bwMode="auto">
              <a:xfrm>
                <a:off x="6810443"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2000</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4" name="Rectangle 120"/>
              <p:cNvSpPr>
                <a:spLocks noChangeArrowheads="1"/>
              </p:cNvSpPr>
              <p:nvPr/>
            </p:nvSpPr>
            <p:spPr bwMode="auto">
              <a:xfrm>
                <a:off x="7197853" y="595947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2011</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5" name="Rectangle 121"/>
              <p:cNvSpPr>
                <a:spLocks noChangeArrowheads="1"/>
              </p:cNvSpPr>
              <p:nvPr/>
            </p:nvSpPr>
            <p:spPr bwMode="auto">
              <a:xfrm>
                <a:off x="7888879" y="5971086"/>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1998</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6" name="Rectangle 122"/>
              <p:cNvSpPr>
                <a:spLocks noChangeArrowheads="1"/>
              </p:cNvSpPr>
              <p:nvPr/>
            </p:nvSpPr>
            <p:spPr bwMode="auto">
              <a:xfrm>
                <a:off x="8294756" y="5989638"/>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2011</a:t>
                </a:r>
                <a:endParaRPr kumimoji="0" lang="en-US" altLang="en-US" sz="1200" b="0" i="0" u="none" strike="noStrike" cap="none" normalizeH="0" baseline="0" dirty="0" smtClean="0">
                  <a:ln>
                    <a:noFill/>
                  </a:ln>
                  <a:solidFill>
                    <a:schemeClr val="tx1"/>
                  </a:solidFill>
                  <a:effectLst/>
                  <a:cs typeface="Arial" pitchFamily="34" charset="0"/>
                </a:endParaRPr>
              </a:p>
            </p:txBody>
          </p:sp>
          <p:sp>
            <p:nvSpPr>
              <p:cNvPr id="16107" name="Rectangle 123"/>
              <p:cNvSpPr>
                <a:spLocks noChangeArrowheads="1"/>
              </p:cNvSpPr>
              <p:nvPr/>
            </p:nvSpPr>
            <p:spPr bwMode="auto">
              <a:xfrm>
                <a:off x="1542145" y="6231878"/>
                <a:ext cx="4004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Niger</a:t>
                </a:r>
                <a:endParaRPr kumimoji="0" lang="en-US" altLang="en-US" sz="1400" b="1" i="0" u="none" strike="noStrike" cap="none" normalizeH="0" baseline="0" dirty="0" smtClean="0">
                  <a:ln>
                    <a:noFill/>
                  </a:ln>
                  <a:solidFill>
                    <a:schemeClr val="tx1"/>
                  </a:solidFill>
                  <a:effectLst/>
                  <a:cs typeface="Arial" pitchFamily="34" charset="0"/>
                </a:endParaRPr>
              </a:p>
            </p:txBody>
          </p:sp>
          <p:sp>
            <p:nvSpPr>
              <p:cNvPr id="16108" name="Rectangle 124"/>
              <p:cNvSpPr>
                <a:spLocks noChangeArrowheads="1"/>
              </p:cNvSpPr>
              <p:nvPr/>
            </p:nvSpPr>
            <p:spPr bwMode="auto">
              <a:xfrm>
                <a:off x="2689346" y="6226434"/>
                <a:ext cx="3718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Chad</a:t>
                </a:r>
                <a:endParaRPr kumimoji="0" lang="en-US" altLang="en-US" sz="1400" b="1" i="0" u="none" strike="noStrike" cap="none" normalizeH="0" baseline="0" dirty="0" smtClean="0">
                  <a:ln>
                    <a:noFill/>
                  </a:ln>
                  <a:solidFill>
                    <a:schemeClr val="tx1"/>
                  </a:solidFill>
                  <a:effectLst/>
                  <a:cs typeface="Arial" pitchFamily="34" charset="0"/>
                </a:endParaRPr>
              </a:p>
            </p:txBody>
          </p:sp>
          <p:sp>
            <p:nvSpPr>
              <p:cNvPr id="16109" name="Rectangle 125"/>
              <p:cNvSpPr>
                <a:spLocks noChangeArrowheads="1"/>
              </p:cNvSpPr>
              <p:nvPr/>
            </p:nvSpPr>
            <p:spPr bwMode="auto">
              <a:xfrm>
                <a:off x="3668713" y="6231878"/>
                <a:ext cx="5289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Guinea</a:t>
                </a:r>
                <a:endParaRPr kumimoji="0" lang="en-US" altLang="en-US" sz="1400" b="1" i="0" u="none" strike="noStrike" cap="none" normalizeH="0" baseline="0" dirty="0" smtClean="0">
                  <a:ln>
                    <a:noFill/>
                  </a:ln>
                  <a:solidFill>
                    <a:schemeClr val="tx1"/>
                  </a:solidFill>
                  <a:effectLst/>
                  <a:cs typeface="Arial" pitchFamily="34" charset="0"/>
                </a:endParaRPr>
              </a:p>
            </p:txBody>
          </p:sp>
          <p:sp>
            <p:nvSpPr>
              <p:cNvPr id="16110" name="Rectangle 126"/>
              <p:cNvSpPr>
                <a:spLocks noChangeArrowheads="1"/>
              </p:cNvSpPr>
              <p:nvPr/>
            </p:nvSpPr>
            <p:spPr bwMode="auto">
              <a:xfrm>
                <a:off x="4756343" y="6247267"/>
                <a:ext cx="5756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Senegal</a:t>
                </a:r>
                <a:endParaRPr kumimoji="0" lang="en-US" altLang="en-US" sz="1400" b="1" i="0" u="none" strike="noStrike" cap="none" normalizeH="0" baseline="0" dirty="0" smtClean="0">
                  <a:ln>
                    <a:noFill/>
                  </a:ln>
                  <a:solidFill>
                    <a:schemeClr val="tx1"/>
                  </a:solidFill>
                  <a:effectLst/>
                  <a:cs typeface="Arial" pitchFamily="34" charset="0"/>
                </a:endParaRPr>
              </a:p>
            </p:txBody>
          </p:sp>
          <p:sp>
            <p:nvSpPr>
              <p:cNvPr id="16111" name="Rectangle 127"/>
              <p:cNvSpPr>
                <a:spLocks noChangeArrowheads="1"/>
              </p:cNvSpPr>
              <p:nvPr/>
            </p:nvSpPr>
            <p:spPr bwMode="auto">
              <a:xfrm>
                <a:off x="5750832" y="6256760"/>
                <a:ext cx="6275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Pakistan</a:t>
                </a:r>
                <a:endParaRPr kumimoji="0" lang="en-US" altLang="en-US" sz="1400" b="1" i="0" u="none" strike="noStrike" cap="none" normalizeH="0" baseline="0" dirty="0" smtClean="0">
                  <a:ln>
                    <a:noFill/>
                  </a:ln>
                  <a:solidFill>
                    <a:schemeClr val="tx1"/>
                  </a:solidFill>
                  <a:effectLst/>
                  <a:cs typeface="Arial" pitchFamily="34" charset="0"/>
                </a:endParaRPr>
              </a:p>
            </p:txBody>
          </p:sp>
          <p:sp>
            <p:nvSpPr>
              <p:cNvPr id="16112" name="Rectangle 128"/>
              <p:cNvSpPr>
                <a:spLocks noChangeArrowheads="1"/>
              </p:cNvSpPr>
              <p:nvPr/>
            </p:nvSpPr>
            <p:spPr bwMode="auto">
              <a:xfrm>
                <a:off x="6852787" y="6262656"/>
                <a:ext cx="6145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smtClean="0">
                    <a:ln>
                      <a:noFill/>
                    </a:ln>
                    <a:solidFill>
                      <a:srgbClr val="000000"/>
                    </a:solidFill>
                    <a:effectLst/>
                    <a:latin typeface="Calibri" pitchFamily="34" charset="0"/>
                    <a:cs typeface="Arial" pitchFamily="34" charset="0"/>
                  </a:rPr>
                  <a:t>Ethiopia</a:t>
                </a:r>
                <a:endParaRPr kumimoji="0" lang="en-US" altLang="en-US" sz="1400" b="1" u="none" strike="noStrike" cap="none" normalizeH="0" baseline="0" dirty="0" smtClean="0">
                  <a:ln>
                    <a:noFill/>
                  </a:ln>
                  <a:solidFill>
                    <a:schemeClr val="tx1"/>
                  </a:solidFill>
                  <a:effectLst/>
                  <a:cs typeface="Arial" pitchFamily="34" charset="0"/>
                </a:endParaRPr>
              </a:p>
            </p:txBody>
          </p:sp>
          <p:sp>
            <p:nvSpPr>
              <p:cNvPr id="16113" name="Rectangle 129"/>
              <p:cNvSpPr>
                <a:spLocks noChangeArrowheads="1"/>
              </p:cNvSpPr>
              <p:nvPr/>
            </p:nvSpPr>
            <p:spPr bwMode="auto">
              <a:xfrm>
                <a:off x="7775122" y="6262656"/>
                <a:ext cx="9431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Côte d'Ivoire</a:t>
                </a:r>
                <a:endParaRPr kumimoji="0" lang="en-US" altLang="en-US" sz="1400" b="1" i="0" u="none" strike="noStrike" cap="none" normalizeH="0" baseline="0" dirty="0" smtClean="0">
                  <a:ln>
                    <a:noFill/>
                  </a:ln>
                  <a:solidFill>
                    <a:schemeClr val="tx1"/>
                  </a:solidFill>
                  <a:effectLst/>
                  <a:cs typeface="Arial" pitchFamily="34" charset="0"/>
                </a:endParaRPr>
              </a:p>
            </p:txBody>
          </p:sp>
          <p:sp>
            <p:nvSpPr>
              <p:cNvPr id="16114" name="Rectangle 130"/>
              <p:cNvSpPr>
                <a:spLocks noChangeArrowheads="1"/>
              </p:cNvSpPr>
              <p:nvPr/>
            </p:nvSpPr>
            <p:spPr bwMode="auto">
              <a:xfrm>
                <a:off x="558518" y="2887883"/>
                <a:ext cx="239041" cy="213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Never been to school (%)</a:t>
                </a:r>
                <a:endParaRPr kumimoji="0" lang="en-US" altLang="en-US" sz="1600" b="1" i="0" u="none" strike="noStrike" cap="none" normalizeH="0" baseline="0" dirty="0" smtClean="0">
                  <a:ln>
                    <a:noFill/>
                  </a:ln>
                  <a:solidFill>
                    <a:schemeClr val="tx1"/>
                  </a:solidFill>
                  <a:effectLst/>
                  <a:cs typeface="Arial" pitchFamily="34" charset="0"/>
                </a:endParaRPr>
              </a:p>
            </p:txBody>
          </p:sp>
          <p:sp>
            <p:nvSpPr>
              <p:cNvPr id="16122" name="Freeform 138"/>
              <p:cNvSpPr>
                <a:spLocks noEditPoints="1"/>
              </p:cNvSpPr>
              <p:nvPr/>
            </p:nvSpPr>
            <p:spPr bwMode="auto">
              <a:xfrm>
                <a:off x="7742238" y="3168000"/>
                <a:ext cx="41275" cy="14288"/>
              </a:xfrm>
              <a:custGeom>
                <a:avLst/>
                <a:gdLst>
                  <a:gd name="T0" fmla="*/ 0 w 156"/>
                  <a:gd name="T1" fmla="*/ 12 h 52"/>
                  <a:gd name="T2" fmla="*/ 12 w 156"/>
                  <a:gd name="T3" fmla="*/ 0 h 52"/>
                  <a:gd name="T4" fmla="*/ 144 w 156"/>
                  <a:gd name="T5" fmla="*/ 0 h 52"/>
                  <a:gd name="T6" fmla="*/ 156 w 156"/>
                  <a:gd name="T7" fmla="*/ 12 h 52"/>
                  <a:gd name="T8" fmla="*/ 156 w 156"/>
                  <a:gd name="T9" fmla="*/ 40 h 52"/>
                  <a:gd name="T10" fmla="*/ 144 w 156"/>
                  <a:gd name="T11" fmla="*/ 52 h 52"/>
                  <a:gd name="T12" fmla="*/ 12 w 156"/>
                  <a:gd name="T13" fmla="*/ 52 h 52"/>
                  <a:gd name="T14" fmla="*/ 0 w 156"/>
                  <a:gd name="T15" fmla="*/ 40 h 52"/>
                  <a:gd name="T16" fmla="*/ 0 w 156"/>
                  <a:gd name="T17" fmla="*/ 12 h 52"/>
                  <a:gd name="T18" fmla="*/ 24 w 156"/>
                  <a:gd name="T19" fmla="*/ 40 h 52"/>
                  <a:gd name="T20" fmla="*/ 12 w 156"/>
                  <a:gd name="T21" fmla="*/ 28 h 52"/>
                  <a:gd name="T22" fmla="*/ 144 w 156"/>
                  <a:gd name="T23" fmla="*/ 28 h 52"/>
                  <a:gd name="T24" fmla="*/ 132 w 156"/>
                  <a:gd name="T25" fmla="*/ 40 h 52"/>
                  <a:gd name="T26" fmla="*/ 132 w 156"/>
                  <a:gd name="T27" fmla="*/ 12 h 52"/>
                  <a:gd name="T28" fmla="*/ 144 w 156"/>
                  <a:gd name="T29" fmla="*/ 24 h 52"/>
                  <a:gd name="T30" fmla="*/ 12 w 156"/>
                  <a:gd name="T31" fmla="*/ 24 h 52"/>
                  <a:gd name="T32" fmla="*/ 24 w 156"/>
                  <a:gd name="T33" fmla="*/ 12 h 52"/>
                  <a:gd name="T34" fmla="*/ 24 w 156"/>
                  <a:gd name="T3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52">
                    <a:moveTo>
                      <a:pt x="0" y="12"/>
                    </a:moveTo>
                    <a:cubicBezTo>
                      <a:pt x="0" y="6"/>
                      <a:pt x="6" y="0"/>
                      <a:pt x="12" y="0"/>
                    </a:cubicBezTo>
                    <a:lnTo>
                      <a:pt x="144" y="0"/>
                    </a:lnTo>
                    <a:cubicBezTo>
                      <a:pt x="151" y="0"/>
                      <a:pt x="156" y="6"/>
                      <a:pt x="156" y="12"/>
                    </a:cubicBezTo>
                    <a:lnTo>
                      <a:pt x="156" y="40"/>
                    </a:lnTo>
                    <a:cubicBezTo>
                      <a:pt x="156" y="47"/>
                      <a:pt x="151" y="52"/>
                      <a:pt x="144" y="52"/>
                    </a:cubicBezTo>
                    <a:lnTo>
                      <a:pt x="12" y="52"/>
                    </a:lnTo>
                    <a:cubicBezTo>
                      <a:pt x="6" y="52"/>
                      <a:pt x="0" y="47"/>
                      <a:pt x="0" y="40"/>
                    </a:cubicBezTo>
                    <a:lnTo>
                      <a:pt x="0" y="12"/>
                    </a:lnTo>
                    <a:close/>
                    <a:moveTo>
                      <a:pt x="24" y="40"/>
                    </a:moveTo>
                    <a:lnTo>
                      <a:pt x="12" y="28"/>
                    </a:lnTo>
                    <a:lnTo>
                      <a:pt x="144" y="28"/>
                    </a:lnTo>
                    <a:lnTo>
                      <a:pt x="132" y="40"/>
                    </a:lnTo>
                    <a:lnTo>
                      <a:pt x="132" y="12"/>
                    </a:lnTo>
                    <a:lnTo>
                      <a:pt x="144" y="24"/>
                    </a:lnTo>
                    <a:lnTo>
                      <a:pt x="12" y="24"/>
                    </a:lnTo>
                    <a:lnTo>
                      <a:pt x="24" y="12"/>
                    </a:lnTo>
                    <a:lnTo>
                      <a:pt x="24" y="4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6123" name="Rectangle 139"/>
              <p:cNvSpPr>
                <a:spLocks noChangeArrowheads="1"/>
              </p:cNvSpPr>
              <p:nvPr/>
            </p:nvSpPr>
            <p:spPr bwMode="auto">
              <a:xfrm>
                <a:off x="7813796" y="3058856"/>
                <a:ext cx="5893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cs typeface="Arial" pitchFamily="34" charset="0"/>
                  </a:rPr>
                  <a:t>Average</a:t>
                </a:r>
                <a:endParaRPr kumimoji="0" lang="en-US" altLang="en-US" sz="1400" b="0" i="0" u="none" strike="noStrike" cap="none" normalizeH="0" baseline="0" dirty="0" smtClean="0">
                  <a:ln>
                    <a:noFill/>
                  </a:ln>
                  <a:solidFill>
                    <a:schemeClr val="tx1"/>
                  </a:solidFill>
                  <a:effectLst/>
                  <a:cs typeface="Arial" pitchFamily="34" charset="0"/>
                </a:endParaRPr>
              </a:p>
            </p:txBody>
          </p:sp>
        </p:grpSp>
      </p:grpSp>
      <p:grpSp>
        <p:nvGrpSpPr>
          <p:cNvPr id="385" name="Group 384"/>
          <p:cNvGrpSpPr/>
          <p:nvPr/>
        </p:nvGrpSpPr>
        <p:grpSpPr>
          <a:xfrm>
            <a:off x="1403874" y="2352677"/>
            <a:ext cx="7868999" cy="4254952"/>
            <a:chOff x="1362938" y="2352677"/>
            <a:chExt cx="7639547" cy="4254952"/>
          </a:xfrm>
        </p:grpSpPr>
        <p:sp>
          <p:nvSpPr>
            <p:cNvPr id="12" name="Freeform 13"/>
            <p:cNvSpPr>
              <a:spLocks noEditPoints="1"/>
            </p:cNvSpPr>
            <p:nvPr/>
          </p:nvSpPr>
          <p:spPr bwMode="auto">
            <a:xfrm>
              <a:off x="1517651" y="2794001"/>
              <a:ext cx="6907213" cy="2219325"/>
            </a:xfrm>
            <a:custGeom>
              <a:avLst/>
              <a:gdLst>
                <a:gd name="T0" fmla="*/ 4 w 4351"/>
                <a:gd name="T1" fmla="*/ 478 h 1398"/>
                <a:gd name="T2" fmla="*/ 0 w 4351"/>
                <a:gd name="T3" fmla="*/ 52 h 1398"/>
                <a:gd name="T4" fmla="*/ 233 w 4351"/>
                <a:gd name="T5" fmla="*/ 364 h 1398"/>
                <a:gd name="T6" fmla="*/ 229 w 4351"/>
                <a:gd name="T7" fmla="*/ 932 h 1398"/>
                <a:gd name="T8" fmla="*/ 233 w 4351"/>
                <a:gd name="T9" fmla="*/ 364 h 1398"/>
                <a:gd name="T10" fmla="*/ 690 w 4351"/>
                <a:gd name="T11" fmla="*/ 965 h 1398"/>
                <a:gd name="T12" fmla="*/ 686 w 4351"/>
                <a:gd name="T13" fmla="*/ 206 h 1398"/>
                <a:gd name="T14" fmla="*/ 919 w 4351"/>
                <a:gd name="T15" fmla="*/ 615 h 1398"/>
                <a:gd name="T16" fmla="*/ 915 w 4351"/>
                <a:gd name="T17" fmla="*/ 994 h 1398"/>
                <a:gd name="T18" fmla="*/ 919 w 4351"/>
                <a:gd name="T19" fmla="*/ 615 h 1398"/>
                <a:gd name="T20" fmla="*/ 1376 w 4351"/>
                <a:gd name="T21" fmla="*/ 785 h 1398"/>
                <a:gd name="T22" fmla="*/ 1372 w 4351"/>
                <a:gd name="T23" fmla="*/ 0 h 1398"/>
                <a:gd name="T24" fmla="*/ 1606 w 4351"/>
                <a:gd name="T25" fmla="*/ 428 h 1398"/>
                <a:gd name="T26" fmla="*/ 1602 w 4351"/>
                <a:gd name="T27" fmla="*/ 1148 h 1398"/>
                <a:gd name="T28" fmla="*/ 1606 w 4351"/>
                <a:gd name="T29" fmla="*/ 428 h 1398"/>
                <a:gd name="T30" fmla="*/ 2063 w 4351"/>
                <a:gd name="T31" fmla="*/ 1118 h 1398"/>
                <a:gd name="T32" fmla="*/ 2059 w 4351"/>
                <a:gd name="T33" fmla="*/ 635 h 1398"/>
                <a:gd name="T34" fmla="*/ 2292 w 4351"/>
                <a:gd name="T35" fmla="*/ 843 h 1398"/>
                <a:gd name="T36" fmla="*/ 2288 w 4351"/>
                <a:gd name="T37" fmla="*/ 1176 h 1398"/>
                <a:gd name="T38" fmla="*/ 2292 w 4351"/>
                <a:gd name="T39" fmla="*/ 843 h 1398"/>
                <a:gd name="T40" fmla="*/ 2749 w 4351"/>
                <a:gd name="T41" fmla="*/ 1165 h 1398"/>
                <a:gd name="T42" fmla="*/ 2745 w 4351"/>
                <a:gd name="T43" fmla="*/ 336 h 1398"/>
                <a:gd name="T44" fmla="*/ 2978 w 4351"/>
                <a:gd name="T45" fmla="*/ 354 h 1398"/>
                <a:gd name="T46" fmla="*/ 2974 w 4351"/>
                <a:gd name="T47" fmla="*/ 1258 h 1398"/>
                <a:gd name="T48" fmla="*/ 2978 w 4351"/>
                <a:gd name="T49" fmla="*/ 354 h 1398"/>
                <a:gd name="T50" fmla="*/ 3435 w 4351"/>
                <a:gd name="T51" fmla="*/ 497 h 1398"/>
                <a:gd name="T52" fmla="*/ 3431 w 4351"/>
                <a:gd name="T53" fmla="*/ 114 h 1398"/>
                <a:gd name="T54" fmla="*/ 3664 w 4351"/>
                <a:gd name="T55" fmla="*/ 1014 h 1398"/>
                <a:gd name="T56" fmla="*/ 3660 w 4351"/>
                <a:gd name="T57" fmla="*/ 1333 h 1398"/>
                <a:gd name="T58" fmla="*/ 3664 w 4351"/>
                <a:gd name="T59" fmla="*/ 1014 h 1398"/>
                <a:gd name="T60" fmla="*/ 4122 w 4351"/>
                <a:gd name="T61" fmla="*/ 1125 h 1398"/>
                <a:gd name="T62" fmla="*/ 4118 w 4351"/>
                <a:gd name="T63" fmla="*/ 658 h 1398"/>
                <a:gd name="T64" fmla="*/ 4351 w 4351"/>
                <a:gd name="T65" fmla="*/ 1088 h 1398"/>
                <a:gd name="T66" fmla="*/ 4346 w 4351"/>
                <a:gd name="T67" fmla="*/ 1398 h 1398"/>
                <a:gd name="T68" fmla="*/ 4351 w 4351"/>
                <a:gd name="T69" fmla="*/ 108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1" h="1398">
                  <a:moveTo>
                    <a:pt x="4" y="52"/>
                  </a:moveTo>
                  <a:lnTo>
                    <a:pt x="4" y="478"/>
                  </a:lnTo>
                  <a:lnTo>
                    <a:pt x="0" y="478"/>
                  </a:lnTo>
                  <a:lnTo>
                    <a:pt x="0" y="52"/>
                  </a:lnTo>
                  <a:lnTo>
                    <a:pt x="4" y="52"/>
                  </a:lnTo>
                  <a:close/>
                  <a:moveTo>
                    <a:pt x="233" y="364"/>
                  </a:moveTo>
                  <a:lnTo>
                    <a:pt x="233" y="932"/>
                  </a:lnTo>
                  <a:lnTo>
                    <a:pt x="229" y="932"/>
                  </a:lnTo>
                  <a:lnTo>
                    <a:pt x="229" y="364"/>
                  </a:lnTo>
                  <a:lnTo>
                    <a:pt x="233" y="364"/>
                  </a:lnTo>
                  <a:close/>
                  <a:moveTo>
                    <a:pt x="690" y="206"/>
                  </a:moveTo>
                  <a:lnTo>
                    <a:pt x="690" y="965"/>
                  </a:lnTo>
                  <a:lnTo>
                    <a:pt x="686" y="965"/>
                  </a:lnTo>
                  <a:lnTo>
                    <a:pt x="686" y="206"/>
                  </a:lnTo>
                  <a:lnTo>
                    <a:pt x="690" y="206"/>
                  </a:lnTo>
                  <a:close/>
                  <a:moveTo>
                    <a:pt x="919" y="615"/>
                  </a:moveTo>
                  <a:lnTo>
                    <a:pt x="919" y="994"/>
                  </a:lnTo>
                  <a:lnTo>
                    <a:pt x="915" y="994"/>
                  </a:lnTo>
                  <a:lnTo>
                    <a:pt x="915" y="615"/>
                  </a:lnTo>
                  <a:lnTo>
                    <a:pt x="919" y="615"/>
                  </a:lnTo>
                  <a:close/>
                  <a:moveTo>
                    <a:pt x="1376" y="0"/>
                  </a:moveTo>
                  <a:lnTo>
                    <a:pt x="1376" y="785"/>
                  </a:lnTo>
                  <a:lnTo>
                    <a:pt x="1372" y="785"/>
                  </a:lnTo>
                  <a:lnTo>
                    <a:pt x="1372" y="0"/>
                  </a:lnTo>
                  <a:lnTo>
                    <a:pt x="1376" y="0"/>
                  </a:lnTo>
                  <a:close/>
                  <a:moveTo>
                    <a:pt x="1606" y="428"/>
                  </a:moveTo>
                  <a:lnTo>
                    <a:pt x="1606" y="1148"/>
                  </a:lnTo>
                  <a:lnTo>
                    <a:pt x="1602" y="1148"/>
                  </a:lnTo>
                  <a:lnTo>
                    <a:pt x="1602" y="428"/>
                  </a:lnTo>
                  <a:lnTo>
                    <a:pt x="1606" y="428"/>
                  </a:lnTo>
                  <a:close/>
                  <a:moveTo>
                    <a:pt x="2063" y="635"/>
                  </a:moveTo>
                  <a:lnTo>
                    <a:pt x="2063" y="1118"/>
                  </a:lnTo>
                  <a:lnTo>
                    <a:pt x="2059" y="1118"/>
                  </a:lnTo>
                  <a:lnTo>
                    <a:pt x="2059" y="635"/>
                  </a:lnTo>
                  <a:lnTo>
                    <a:pt x="2063" y="635"/>
                  </a:lnTo>
                  <a:close/>
                  <a:moveTo>
                    <a:pt x="2292" y="843"/>
                  </a:moveTo>
                  <a:lnTo>
                    <a:pt x="2292" y="1176"/>
                  </a:lnTo>
                  <a:lnTo>
                    <a:pt x="2288" y="1176"/>
                  </a:lnTo>
                  <a:lnTo>
                    <a:pt x="2288" y="843"/>
                  </a:lnTo>
                  <a:lnTo>
                    <a:pt x="2292" y="843"/>
                  </a:lnTo>
                  <a:close/>
                  <a:moveTo>
                    <a:pt x="2749" y="336"/>
                  </a:moveTo>
                  <a:lnTo>
                    <a:pt x="2749" y="1165"/>
                  </a:lnTo>
                  <a:lnTo>
                    <a:pt x="2745" y="1165"/>
                  </a:lnTo>
                  <a:lnTo>
                    <a:pt x="2745" y="336"/>
                  </a:lnTo>
                  <a:lnTo>
                    <a:pt x="2749" y="336"/>
                  </a:lnTo>
                  <a:close/>
                  <a:moveTo>
                    <a:pt x="2978" y="354"/>
                  </a:moveTo>
                  <a:lnTo>
                    <a:pt x="2978" y="1258"/>
                  </a:lnTo>
                  <a:lnTo>
                    <a:pt x="2974" y="1258"/>
                  </a:lnTo>
                  <a:lnTo>
                    <a:pt x="2974" y="354"/>
                  </a:lnTo>
                  <a:lnTo>
                    <a:pt x="2978" y="354"/>
                  </a:lnTo>
                  <a:close/>
                  <a:moveTo>
                    <a:pt x="3435" y="114"/>
                  </a:moveTo>
                  <a:lnTo>
                    <a:pt x="3435" y="497"/>
                  </a:lnTo>
                  <a:lnTo>
                    <a:pt x="3431" y="497"/>
                  </a:lnTo>
                  <a:lnTo>
                    <a:pt x="3431" y="114"/>
                  </a:lnTo>
                  <a:lnTo>
                    <a:pt x="3435" y="114"/>
                  </a:lnTo>
                  <a:close/>
                  <a:moveTo>
                    <a:pt x="3664" y="1014"/>
                  </a:moveTo>
                  <a:lnTo>
                    <a:pt x="3664" y="1333"/>
                  </a:lnTo>
                  <a:lnTo>
                    <a:pt x="3660" y="1333"/>
                  </a:lnTo>
                  <a:lnTo>
                    <a:pt x="3660" y="1014"/>
                  </a:lnTo>
                  <a:lnTo>
                    <a:pt x="3664" y="1014"/>
                  </a:lnTo>
                  <a:close/>
                  <a:moveTo>
                    <a:pt x="4122" y="658"/>
                  </a:moveTo>
                  <a:lnTo>
                    <a:pt x="4122" y="1125"/>
                  </a:lnTo>
                  <a:lnTo>
                    <a:pt x="4118" y="1125"/>
                  </a:lnTo>
                  <a:lnTo>
                    <a:pt x="4118" y="658"/>
                  </a:lnTo>
                  <a:lnTo>
                    <a:pt x="4122" y="658"/>
                  </a:lnTo>
                  <a:close/>
                  <a:moveTo>
                    <a:pt x="4351" y="1088"/>
                  </a:moveTo>
                  <a:lnTo>
                    <a:pt x="4351" y="1398"/>
                  </a:lnTo>
                  <a:lnTo>
                    <a:pt x="4346" y="1398"/>
                  </a:lnTo>
                  <a:lnTo>
                    <a:pt x="4346" y="1088"/>
                  </a:lnTo>
                  <a:lnTo>
                    <a:pt x="4351" y="1088"/>
                  </a:lnTo>
                  <a:close/>
                </a:path>
              </a:pathLst>
            </a:cu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3" name="Oval 14"/>
            <p:cNvSpPr>
              <a:spLocks noChangeArrowheads="1"/>
            </p:cNvSpPr>
            <p:nvPr/>
          </p:nvSpPr>
          <p:spPr bwMode="auto">
            <a:xfrm>
              <a:off x="1489076" y="2843213"/>
              <a:ext cx="61913" cy="63500"/>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90" name="Oval 64"/>
            <p:cNvSpPr>
              <a:spLocks noChangeArrowheads="1"/>
            </p:cNvSpPr>
            <p:nvPr/>
          </p:nvSpPr>
          <p:spPr bwMode="auto">
            <a:xfrm>
              <a:off x="7299326" y="4379913"/>
              <a:ext cx="61913"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84" name="Group 383"/>
            <p:cNvGrpSpPr/>
            <p:nvPr/>
          </p:nvGrpSpPr>
          <p:grpSpPr>
            <a:xfrm>
              <a:off x="1362938" y="2352677"/>
              <a:ext cx="7639547" cy="4254952"/>
              <a:chOff x="1362938" y="2352677"/>
              <a:chExt cx="7639547" cy="4254952"/>
            </a:xfrm>
          </p:grpSpPr>
          <p:grpSp>
            <p:nvGrpSpPr>
              <p:cNvPr id="16126" name="Group 16125"/>
              <p:cNvGrpSpPr/>
              <p:nvPr/>
            </p:nvGrpSpPr>
            <p:grpSpPr>
              <a:xfrm>
                <a:off x="1489076" y="2508251"/>
                <a:ext cx="7513409" cy="2357437"/>
                <a:chOff x="1489076" y="2508251"/>
                <a:chExt cx="7513409" cy="2357437"/>
              </a:xfrm>
            </p:grpSpPr>
            <p:sp>
              <p:nvSpPr>
                <p:cNvPr id="14" name="Oval 15"/>
                <p:cNvSpPr>
                  <a:spLocks noChangeArrowheads="1"/>
                </p:cNvSpPr>
                <p:nvPr/>
              </p:nvSpPr>
              <p:spPr bwMode="auto">
                <a:xfrm>
                  <a:off x="1489076" y="2843213"/>
                  <a:ext cx="61913" cy="63500"/>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Oval 16"/>
                <p:cNvSpPr>
                  <a:spLocks noChangeArrowheads="1"/>
                </p:cNvSpPr>
                <p:nvPr/>
              </p:nvSpPr>
              <p:spPr bwMode="auto">
                <a:xfrm>
                  <a:off x="1852613" y="3340101"/>
                  <a:ext cx="61913" cy="63500"/>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17"/>
                <p:cNvSpPr>
                  <a:spLocks noChangeArrowheads="1"/>
                </p:cNvSpPr>
                <p:nvPr/>
              </p:nvSpPr>
              <p:spPr bwMode="auto">
                <a:xfrm>
                  <a:off x="1852613" y="3340101"/>
                  <a:ext cx="61913"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Oval 18"/>
                <p:cNvSpPr>
                  <a:spLocks noChangeArrowheads="1"/>
                </p:cNvSpPr>
                <p:nvPr/>
              </p:nvSpPr>
              <p:spPr bwMode="auto">
                <a:xfrm>
                  <a:off x="2579688" y="3089276"/>
                  <a:ext cx="61913"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19"/>
                <p:cNvSpPr>
                  <a:spLocks noChangeArrowheads="1"/>
                </p:cNvSpPr>
                <p:nvPr/>
              </p:nvSpPr>
              <p:spPr bwMode="auto">
                <a:xfrm>
                  <a:off x="2579688" y="3089276"/>
                  <a:ext cx="61913"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Oval 20"/>
                <p:cNvSpPr>
                  <a:spLocks noChangeArrowheads="1"/>
                </p:cNvSpPr>
                <p:nvPr/>
              </p:nvSpPr>
              <p:spPr bwMode="auto">
                <a:xfrm>
                  <a:off x="2941638" y="3738563"/>
                  <a:ext cx="63500"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21"/>
                <p:cNvSpPr>
                  <a:spLocks noChangeArrowheads="1"/>
                </p:cNvSpPr>
                <p:nvPr/>
              </p:nvSpPr>
              <p:spPr bwMode="auto">
                <a:xfrm>
                  <a:off x="2941638" y="3738563"/>
                  <a:ext cx="63500"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Oval 22"/>
                <p:cNvSpPr>
                  <a:spLocks noChangeArrowheads="1"/>
                </p:cNvSpPr>
                <p:nvPr/>
              </p:nvSpPr>
              <p:spPr bwMode="auto">
                <a:xfrm>
                  <a:off x="3668713" y="2762251"/>
                  <a:ext cx="61913" cy="63500"/>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23"/>
                <p:cNvSpPr>
                  <a:spLocks noChangeArrowheads="1"/>
                </p:cNvSpPr>
                <p:nvPr/>
              </p:nvSpPr>
              <p:spPr bwMode="auto">
                <a:xfrm>
                  <a:off x="3668713" y="2762251"/>
                  <a:ext cx="61913" cy="63500"/>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Oval 24"/>
                <p:cNvSpPr>
                  <a:spLocks noChangeArrowheads="1"/>
                </p:cNvSpPr>
                <p:nvPr/>
              </p:nvSpPr>
              <p:spPr bwMode="auto">
                <a:xfrm>
                  <a:off x="4030663" y="3441701"/>
                  <a:ext cx="63500"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Oval 25"/>
                <p:cNvSpPr>
                  <a:spLocks noChangeArrowheads="1"/>
                </p:cNvSpPr>
                <p:nvPr/>
              </p:nvSpPr>
              <p:spPr bwMode="auto">
                <a:xfrm>
                  <a:off x="4030663" y="3441701"/>
                  <a:ext cx="63500"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Oval 26"/>
                <p:cNvSpPr>
                  <a:spLocks noChangeArrowheads="1"/>
                </p:cNvSpPr>
                <p:nvPr/>
              </p:nvSpPr>
              <p:spPr bwMode="auto">
                <a:xfrm>
                  <a:off x="4757738" y="3768726"/>
                  <a:ext cx="61913" cy="63500"/>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Oval 27"/>
                <p:cNvSpPr>
                  <a:spLocks noChangeArrowheads="1"/>
                </p:cNvSpPr>
                <p:nvPr/>
              </p:nvSpPr>
              <p:spPr bwMode="auto">
                <a:xfrm>
                  <a:off x="4757738" y="3768726"/>
                  <a:ext cx="61913" cy="63500"/>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Oval 28"/>
                <p:cNvSpPr>
                  <a:spLocks noChangeArrowheads="1"/>
                </p:cNvSpPr>
                <p:nvPr/>
              </p:nvSpPr>
              <p:spPr bwMode="auto">
                <a:xfrm>
                  <a:off x="5119688" y="4160838"/>
                  <a:ext cx="63500"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Oval 29"/>
                <p:cNvSpPr>
                  <a:spLocks noChangeArrowheads="1"/>
                </p:cNvSpPr>
                <p:nvPr/>
              </p:nvSpPr>
              <p:spPr bwMode="auto">
                <a:xfrm>
                  <a:off x="5119688" y="4160838"/>
                  <a:ext cx="63500"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Oval 30"/>
                <p:cNvSpPr>
                  <a:spLocks noChangeArrowheads="1"/>
                </p:cNvSpPr>
                <p:nvPr/>
              </p:nvSpPr>
              <p:spPr bwMode="auto">
                <a:xfrm>
                  <a:off x="5846763" y="3295651"/>
                  <a:ext cx="61913"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Oval 31"/>
                <p:cNvSpPr>
                  <a:spLocks noChangeArrowheads="1"/>
                </p:cNvSpPr>
                <p:nvPr/>
              </p:nvSpPr>
              <p:spPr bwMode="auto">
                <a:xfrm>
                  <a:off x="5846763" y="3295651"/>
                  <a:ext cx="61913"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Oval 32"/>
                <p:cNvSpPr>
                  <a:spLocks noChangeArrowheads="1"/>
                </p:cNvSpPr>
                <p:nvPr/>
              </p:nvSpPr>
              <p:spPr bwMode="auto">
                <a:xfrm>
                  <a:off x="6210301" y="3324226"/>
                  <a:ext cx="61913"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85" name="Oval 33"/>
                <p:cNvSpPr>
                  <a:spLocks noChangeArrowheads="1"/>
                </p:cNvSpPr>
                <p:nvPr/>
              </p:nvSpPr>
              <p:spPr bwMode="auto">
                <a:xfrm>
                  <a:off x="6210301" y="3324226"/>
                  <a:ext cx="61913"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3" name="Oval 34"/>
                <p:cNvSpPr>
                  <a:spLocks noChangeArrowheads="1"/>
                </p:cNvSpPr>
                <p:nvPr/>
              </p:nvSpPr>
              <p:spPr bwMode="auto">
                <a:xfrm>
                  <a:off x="6935788" y="2943226"/>
                  <a:ext cx="63500"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60" name="Oval 35"/>
                <p:cNvSpPr>
                  <a:spLocks noChangeArrowheads="1"/>
                </p:cNvSpPr>
                <p:nvPr/>
              </p:nvSpPr>
              <p:spPr bwMode="auto">
                <a:xfrm>
                  <a:off x="6935788" y="2943226"/>
                  <a:ext cx="63500"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61" name="Oval 36"/>
                <p:cNvSpPr>
                  <a:spLocks noChangeArrowheads="1"/>
                </p:cNvSpPr>
                <p:nvPr/>
              </p:nvSpPr>
              <p:spPr bwMode="auto">
                <a:xfrm>
                  <a:off x="7299326" y="4371976"/>
                  <a:ext cx="61913" cy="63500"/>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62" name="Oval 37"/>
                <p:cNvSpPr>
                  <a:spLocks noChangeArrowheads="1"/>
                </p:cNvSpPr>
                <p:nvPr/>
              </p:nvSpPr>
              <p:spPr bwMode="auto">
                <a:xfrm>
                  <a:off x="7299326" y="4371976"/>
                  <a:ext cx="61913" cy="63500"/>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64" name="Oval 38"/>
                <p:cNvSpPr>
                  <a:spLocks noChangeArrowheads="1"/>
                </p:cNvSpPr>
                <p:nvPr/>
              </p:nvSpPr>
              <p:spPr bwMode="auto">
                <a:xfrm>
                  <a:off x="8024813" y="3808413"/>
                  <a:ext cx="63500"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65" name="Oval 39"/>
                <p:cNvSpPr>
                  <a:spLocks noChangeArrowheads="1"/>
                </p:cNvSpPr>
                <p:nvPr/>
              </p:nvSpPr>
              <p:spPr bwMode="auto">
                <a:xfrm>
                  <a:off x="8024813" y="3808413"/>
                  <a:ext cx="63500"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66" name="Oval 40"/>
                <p:cNvSpPr>
                  <a:spLocks noChangeArrowheads="1"/>
                </p:cNvSpPr>
                <p:nvPr/>
              </p:nvSpPr>
              <p:spPr bwMode="auto">
                <a:xfrm>
                  <a:off x="8388351" y="4489451"/>
                  <a:ext cx="63500" cy="61913"/>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67" name="Oval 41"/>
                <p:cNvSpPr>
                  <a:spLocks noChangeArrowheads="1"/>
                </p:cNvSpPr>
                <p:nvPr/>
              </p:nvSpPr>
              <p:spPr bwMode="auto">
                <a:xfrm>
                  <a:off x="8388351" y="4489451"/>
                  <a:ext cx="61913" cy="61913"/>
                </a:xfrm>
                <a:prstGeom prst="ellipse">
                  <a:avLst/>
                </a:pr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68" name="Oval 42"/>
                <p:cNvSpPr>
                  <a:spLocks noChangeArrowheads="1"/>
                </p:cNvSpPr>
                <p:nvPr/>
              </p:nvSpPr>
              <p:spPr bwMode="auto">
                <a:xfrm>
                  <a:off x="1489076" y="3276601"/>
                  <a:ext cx="61913" cy="619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69" name="Oval 43"/>
                <p:cNvSpPr>
                  <a:spLocks noChangeArrowheads="1"/>
                </p:cNvSpPr>
                <p:nvPr/>
              </p:nvSpPr>
              <p:spPr bwMode="auto">
                <a:xfrm>
                  <a:off x="1489076" y="3276601"/>
                  <a:ext cx="61913" cy="61913"/>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0" name="Oval 44"/>
                <p:cNvSpPr>
                  <a:spLocks noChangeArrowheads="1"/>
                </p:cNvSpPr>
                <p:nvPr/>
              </p:nvSpPr>
              <p:spPr bwMode="auto">
                <a:xfrm>
                  <a:off x="1852613" y="3822701"/>
                  <a:ext cx="61913" cy="619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71" name="Oval 45"/>
                <p:cNvSpPr>
                  <a:spLocks noChangeArrowheads="1"/>
                </p:cNvSpPr>
                <p:nvPr/>
              </p:nvSpPr>
              <p:spPr bwMode="auto">
                <a:xfrm>
                  <a:off x="1852613" y="3822701"/>
                  <a:ext cx="61913" cy="61913"/>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2" name="Oval 46"/>
                <p:cNvSpPr>
                  <a:spLocks noChangeArrowheads="1"/>
                </p:cNvSpPr>
                <p:nvPr/>
              </p:nvSpPr>
              <p:spPr bwMode="auto">
                <a:xfrm>
                  <a:off x="2579688" y="3863976"/>
                  <a:ext cx="61913" cy="619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73" name="Oval 47"/>
                <p:cNvSpPr>
                  <a:spLocks noChangeArrowheads="1"/>
                </p:cNvSpPr>
                <p:nvPr/>
              </p:nvSpPr>
              <p:spPr bwMode="auto">
                <a:xfrm>
                  <a:off x="2579688" y="3863976"/>
                  <a:ext cx="61913" cy="61913"/>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4" name="Oval 48"/>
                <p:cNvSpPr>
                  <a:spLocks noChangeArrowheads="1"/>
                </p:cNvSpPr>
                <p:nvPr/>
              </p:nvSpPr>
              <p:spPr bwMode="auto">
                <a:xfrm>
                  <a:off x="2941638" y="4117976"/>
                  <a:ext cx="63500"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75" name="Oval 49"/>
                <p:cNvSpPr>
                  <a:spLocks noChangeArrowheads="1"/>
                </p:cNvSpPr>
                <p:nvPr/>
              </p:nvSpPr>
              <p:spPr bwMode="auto">
                <a:xfrm>
                  <a:off x="2941638" y="4117976"/>
                  <a:ext cx="63500"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6" name="Oval 50"/>
                <p:cNvSpPr>
                  <a:spLocks noChangeArrowheads="1"/>
                </p:cNvSpPr>
                <p:nvPr/>
              </p:nvSpPr>
              <p:spPr bwMode="auto">
                <a:xfrm>
                  <a:off x="3668713" y="3486151"/>
                  <a:ext cx="61913"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77" name="Oval 51"/>
                <p:cNvSpPr>
                  <a:spLocks noChangeArrowheads="1"/>
                </p:cNvSpPr>
                <p:nvPr/>
              </p:nvSpPr>
              <p:spPr bwMode="auto">
                <a:xfrm>
                  <a:off x="3668713" y="3486151"/>
                  <a:ext cx="61913"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8" name="Oval 52"/>
                <p:cNvSpPr>
                  <a:spLocks noChangeArrowheads="1"/>
                </p:cNvSpPr>
                <p:nvPr/>
              </p:nvSpPr>
              <p:spPr bwMode="auto">
                <a:xfrm>
                  <a:off x="4030663" y="3883026"/>
                  <a:ext cx="63500" cy="619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79" name="Oval 53"/>
                <p:cNvSpPr>
                  <a:spLocks noChangeArrowheads="1"/>
                </p:cNvSpPr>
                <p:nvPr/>
              </p:nvSpPr>
              <p:spPr bwMode="auto">
                <a:xfrm>
                  <a:off x="4030663" y="3883026"/>
                  <a:ext cx="63500" cy="61913"/>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0" name="Oval 54"/>
                <p:cNvSpPr>
                  <a:spLocks noChangeArrowheads="1"/>
                </p:cNvSpPr>
                <p:nvPr/>
              </p:nvSpPr>
              <p:spPr bwMode="auto">
                <a:xfrm>
                  <a:off x="4757738" y="4024313"/>
                  <a:ext cx="61913"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81" name="Oval 55"/>
                <p:cNvSpPr>
                  <a:spLocks noChangeArrowheads="1"/>
                </p:cNvSpPr>
                <p:nvPr/>
              </p:nvSpPr>
              <p:spPr bwMode="auto">
                <a:xfrm>
                  <a:off x="4757738" y="4024313"/>
                  <a:ext cx="61913"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2" name="Oval 56"/>
                <p:cNvSpPr>
                  <a:spLocks noChangeArrowheads="1"/>
                </p:cNvSpPr>
                <p:nvPr/>
              </p:nvSpPr>
              <p:spPr bwMode="auto">
                <a:xfrm>
                  <a:off x="5119688" y="4100513"/>
                  <a:ext cx="63500"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83" name="Oval 57"/>
                <p:cNvSpPr>
                  <a:spLocks noChangeArrowheads="1"/>
                </p:cNvSpPr>
                <p:nvPr/>
              </p:nvSpPr>
              <p:spPr bwMode="auto">
                <a:xfrm>
                  <a:off x="5119688" y="4100513"/>
                  <a:ext cx="63500"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4" name="Oval 58"/>
                <p:cNvSpPr>
                  <a:spLocks noChangeArrowheads="1"/>
                </p:cNvSpPr>
                <p:nvPr/>
              </p:nvSpPr>
              <p:spPr bwMode="auto">
                <a:xfrm>
                  <a:off x="5846763" y="3922713"/>
                  <a:ext cx="61913"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85" name="Oval 59"/>
                <p:cNvSpPr>
                  <a:spLocks noChangeArrowheads="1"/>
                </p:cNvSpPr>
                <p:nvPr/>
              </p:nvSpPr>
              <p:spPr bwMode="auto">
                <a:xfrm>
                  <a:off x="5846763" y="3922713"/>
                  <a:ext cx="61913"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6" name="Oval 60"/>
                <p:cNvSpPr>
                  <a:spLocks noChangeArrowheads="1"/>
                </p:cNvSpPr>
                <p:nvPr/>
              </p:nvSpPr>
              <p:spPr bwMode="auto">
                <a:xfrm>
                  <a:off x="6210301" y="3951288"/>
                  <a:ext cx="61913" cy="619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87" name="Oval 61"/>
                <p:cNvSpPr>
                  <a:spLocks noChangeArrowheads="1"/>
                </p:cNvSpPr>
                <p:nvPr/>
              </p:nvSpPr>
              <p:spPr bwMode="auto">
                <a:xfrm>
                  <a:off x="6210301" y="3951288"/>
                  <a:ext cx="61913" cy="61913"/>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8" name="Oval 62"/>
                <p:cNvSpPr>
                  <a:spLocks noChangeArrowheads="1"/>
                </p:cNvSpPr>
                <p:nvPr/>
              </p:nvSpPr>
              <p:spPr bwMode="auto">
                <a:xfrm>
                  <a:off x="6935788" y="3395663"/>
                  <a:ext cx="63500"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89" name="Oval 63"/>
                <p:cNvSpPr>
                  <a:spLocks noChangeArrowheads="1"/>
                </p:cNvSpPr>
                <p:nvPr/>
              </p:nvSpPr>
              <p:spPr bwMode="auto">
                <a:xfrm>
                  <a:off x="6935788" y="3395663"/>
                  <a:ext cx="63500"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1" name="Oval 65"/>
                <p:cNvSpPr>
                  <a:spLocks noChangeArrowheads="1"/>
                </p:cNvSpPr>
                <p:nvPr/>
              </p:nvSpPr>
              <p:spPr bwMode="auto">
                <a:xfrm>
                  <a:off x="7299326" y="4379913"/>
                  <a:ext cx="61913"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Oval 66"/>
                <p:cNvSpPr>
                  <a:spLocks noChangeArrowheads="1"/>
                </p:cNvSpPr>
                <p:nvPr/>
              </p:nvSpPr>
              <p:spPr bwMode="auto">
                <a:xfrm>
                  <a:off x="8024813" y="4343401"/>
                  <a:ext cx="63500"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5" name="Oval 67"/>
                <p:cNvSpPr>
                  <a:spLocks noChangeArrowheads="1"/>
                </p:cNvSpPr>
                <p:nvPr/>
              </p:nvSpPr>
              <p:spPr bwMode="auto">
                <a:xfrm>
                  <a:off x="8024813" y="4343401"/>
                  <a:ext cx="63500"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Oval 68"/>
                <p:cNvSpPr>
                  <a:spLocks noChangeArrowheads="1"/>
                </p:cNvSpPr>
                <p:nvPr/>
              </p:nvSpPr>
              <p:spPr bwMode="auto">
                <a:xfrm>
                  <a:off x="8388351" y="4802188"/>
                  <a:ext cx="63500" cy="63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Oval 69"/>
                <p:cNvSpPr>
                  <a:spLocks noChangeArrowheads="1"/>
                </p:cNvSpPr>
                <p:nvPr/>
              </p:nvSpPr>
              <p:spPr bwMode="auto">
                <a:xfrm>
                  <a:off x="8388351" y="4802188"/>
                  <a:ext cx="61913" cy="63500"/>
                </a:xfrm>
                <a:prstGeom prst="ellipse">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15" name="Oval 131"/>
                <p:cNvSpPr>
                  <a:spLocks noChangeArrowheads="1"/>
                </p:cNvSpPr>
                <p:nvPr/>
              </p:nvSpPr>
              <p:spPr bwMode="auto">
                <a:xfrm>
                  <a:off x="7745413" y="2628000"/>
                  <a:ext cx="34925" cy="34925"/>
                </a:xfrm>
                <a:prstGeom prst="ellipse">
                  <a:avLst/>
                </a:prstGeom>
                <a:solidFill>
                  <a:srgbClr val="C3D69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16" name="Freeform 132"/>
                <p:cNvSpPr>
                  <a:spLocks noEditPoints="1"/>
                </p:cNvSpPr>
                <p:nvPr/>
              </p:nvSpPr>
              <p:spPr bwMode="auto">
                <a:xfrm>
                  <a:off x="7742238" y="2628000"/>
                  <a:ext cx="41275" cy="41275"/>
                </a:xfrm>
                <a:custGeom>
                  <a:avLst/>
                  <a:gdLst>
                    <a:gd name="T0" fmla="*/ 155 w 156"/>
                    <a:gd name="T1" fmla="*/ 93 h 156"/>
                    <a:gd name="T2" fmla="*/ 150 w 156"/>
                    <a:gd name="T3" fmla="*/ 110 h 156"/>
                    <a:gd name="T4" fmla="*/ 134 w 156"/>
                    <a:gd name="T5" fmla="*/ 133 h 156"/>
                    <a:gd name="T6" fmla="*/ 121 w 156"/>
                    <a:gd name="T7" fmla="*/ 144 h 156"/>
                    <a:gd name="T8" fmla="*/ 95 w 156"/>
                    <a:gd name="T9" fmla="*/ 155 h 156"/>
                    <a:gd name="T10" fmla="*/ 77 w 156"/>
                    <a:gd name="T11" fmla="*/ 156 h 156"/>
                    <a:gd name="T12" fmla="*/ 49 w 156"/>
                    <a:gd name="T13" fmla="*/ 151 h 156"/>
                    <a:gd name="T14" fmla="*/ 34 w 156"/>
                    <a:gd name="T15" fmla="*/ 142 h 156"/>
                    <a:gd name="T16" fmla="*/ 15 w 156"/>
                    <a:gd name="T17" fmla="*/ 123 h 156"/>
                    <a:gd name="T18" fmla="*/ 6 w 156"/>
                    <a:gd name="T19" fmla="*/ 108 h 156"/>
                    <a:gd name="T20" fmla="*/ 1 w 156"/>
                    <a:gd name="T21" fmla="*/ 80 h 156"/>
                    <a:gd name="T22" fmla="*/ 2 w 156"/>
                    <a:gd name="T23" fmla="*/ 61 h 156"/>
                    <a:gd name="T24" fmla="*/ 13 w 156"/>
                    <a:gd name="T25" fmla="*/ 36 h 156"/>
                    <a:gd name="T26" fmla="*/ 24 w 156"/>
                    <a:gd name="T27" fmla="*/ 23 h 156"/>
                    <a:gd name="T28" fmla="*/ 47 w 156"/>
                    <a:gd name="T29" fmla="*/ 7 h 156"/>
                    <a:gd name="T30" fmla="*/ 64 w 156"/>
                    <a:gd name="T31" fmla="*/ 2 h 156"/>
                    <a:gd name="T32" fmla="*/ 93 w 156"/>
                    <a:gd name="T33" fmla="*/ 2 h 156"/>
                    <a:gd name="T34" fmla="*/ 110 w 156"/>
                    <a:gd name="T35" fmla="*/ 7 h 156"/>
                    <a:gd name="T36" fmla="*/ 133 w 156"/>
                    <a:gd name="T37" fmla="*/ 23 h 156"/>
                    <a:gd name="T38" fmla="*/ 144 w 156"/>
                    <a:gd name="T39" fmla="*/ 36 h 156"/>
                    <a:gd name="T40" fmla="*/ 155 w 156"/>
                    <a:gd name="T41" fmla="*/ 61 h 156"/>
                    <a:gd name="T42" fmla="*/ 131 w 156"/>
                    <a:gd name="T43" fmla="*/ 66 h 156"/>
                    <a:gd name="T44" fmla="*/ 129 w 156"/>
                    <a:gd name="T45" fmla="*/ 59 h 156"/>
                    <a:gd name="T46" fmla="*/ 116 w 156"/>
                    <a:gd name="T47" fmla="*/ 40 h 156"/>
                    <a:gd name="T48" fmla="*/ 110 w 156"/>
                    <a:gd name="T49" fmla="*/ 34 h 156"/>
                    <a:gd name="T50" fmla="*/ 88 w 156"/>
                    <a:gd name="T51" fmla="*/ 25 h 156"/>
                    <a:gd name="T52" fmla="*/ 80 w 156"/>
                    <a:gd name="T53" fmla="*/ 24 h 156"/>
                    <a:gd name="T54" fmla="*/ 57 w 156"/>
                    <a:gd name="T55" fmla="*/ 29 h 156"/>
                    <a:gd name="T56" fmla="*/ 49 w 156"/>
                    <a:gd name="T57" fmla="*/ 33 h 156"/>
                    <a:gd name="T58" fmla="*/ 33 w 156"/>
                    <a:gd name="T59" fmla="*/ 49 h 156"/>
                    <a:gd name="T60" fmla="*/ 29 w 156"/>
                    <a:gd name="T61" fmla="*/ 57 h 156"/>
                    <a:gd name="T62" fmla="*/ 24 w 156"/>
                    <a:gd name="T63" fmla="*/ 80 h 156"/>
                    <a:gd name="T64" fmla="*/ 25 w 156"/>
                    <a:gd name="T65" fmla="*/ 88 h 156"/>
                    <a:gd name="T66" fmla="*/ 34 w 156"/>
                    <a:gd name="T67" fmla="*/ 110 h 156"/>
                    <a:gd name="T68" fmla="*/ 40 w 156"/>
                    <a:gd name="T69" fmla="*/ 116 h 156"/>
                    <a:gd name="T70" fmla="*/ 59 w 156"/>
                    <a:gd name="T71" fmla="*/ 129 h 156"/>
                    <a:gd name="T72" fmla="*/ 66 w 156"/>
                    <a:gd name="T73" fmla="*/ 131 h 156"/>
                    <a:gd name="T74" fmla="*/ 91 w 156"/>
                    <a:gd name="T75" fmla="*/ 131 h 156"/>
                    <a:gd name="T76" fmla="*/ 99 w 156"/>
                    <a:gd name="T77" fmla="*/ 129 h 156"/>
                    <a:gd name="T78" fmla="*/ 118 w 156"/>
                    <a:gd name="T79" fmla="*/ 116 h 156"/>
                    <a:gd name="T80" fmla="*/ 123 w 156"/>
                    <a:gd name="T81" fmla="*/ 110 h 156"/>
                    <a:gd name="T82" fmla="*/ 132 w 156"/>
                    <a:gd name="T83" fmla="*/ 88 h 156"/>
                    <a:gd name="T84" fmla="*/ 133 w 156"/>
                    <a:gd name="T85"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56">
                      <a:moveTo>
                        <a:pt x="156" y="77"/>
                      </a:moveTo>
                      <a:cubicBezTo>
                        <a:pt x="156" y="78"/>
                        <a:pt x="156" y="79"/>
                        <a:pt x="156" y="80"/>
                      </a:cubicBezTo>
                      <a:lnTo>
                        <a:pt x="155" y="93"/>
                      </a:lnTo>
                      <a:cubicBezTo>
                        <a:pt x="155" y="94"/>
                        <a:pt x="155" y="95"/>
                        <a:pt x="155" y="95"/>
                      </a:cubicBezTo>
                      <a:lnTo>
                        <a:pt x="151" y="108"/>
                      </a:lnTo>
                      <a:cubicBezTo>
                        <a:pt x="150" y="109"/>
                        <a:pt x="150" y="109"/>
                        <a:pt x="150" y="110"/>
                      </a:cubicBezTo>
                      <a:lnTo>
                        <a:pt x="144" y="121"/>
                      </a:lnTo>
                      <a:cubicBezTo>
                        <a:pt x="143" y="122"/>
                        <a:pt x="143" y="122"/>
                        <a:pt x="142" y="123"/>
                      </a:cubicBezTo>
                      <a:lnTo>
                        <a:pt x="134" y="133"/>
                      </a:lnTo>
                      <a:cubicBezTo>
                        <a:pt x="134" y="133"/>
                        <a:pt x="133" y="134"/>
                        <a:pt x="133" y="134"/>
                      </a:cubicBezTo>
                      <a:lnTo>
                        <a:pt x="123" y="142"/>
                      </a:lnTo>
                      <a:cubicBezTo>
                        <a:pt x="122" y="143"/>
                        <a:pt x="122" y="143"/>
                        <a:pt x="121" y="144"/>
                      </a:cubicBezTo>
                      <a:lnTo>
                        <a:pt x="110" y="150"/>
                      </a:lnTo>
                      <a:cubicBezTo>
                        <a:pt x="109" y="150"/>
                        <a:pt x="109" y="150"/>
                        <a:pt x="108" y="151"/>
                      </a:cubicBezTo>
                      <a:lnTo>
                        <a:pt x="95" y="155"/>
                      </a:lnTo>
                      <a:cubicBezTo>
                        <a:pt x="95" y="155"/>
                        <a:pt x="94" y="155"/>
                        <a:pt x="93" y="155"/>
                      </a:cubicBezTo>
                      <a:lnTo>
                        <a:pt x="80" y="156"/>
                      </a:lnTo>
                      <a:cubicBezTo>
                        <a:pt x="79" y="156"/>
                        <a:pt x="78" y="156"/>
                        <a:pt x="77" y="156"/>
                      </a:cubicBezTo>
                      <a:lnTo>
                        <a:pt x="64" y="155"/>
                      </a:lnTo>
                      <a:cubicBezTo>
                        <a:pt x="63" y="155"/>
                        <a:pt x="62" y="155"/>
                        <a:pt x="61" y="155"/>
                      </a:cubicBezTo>
                      <a:lnTo>
                        <a:pt x="49" y="151"/>
                      </a:lnTo>
                      <a:cubicBezTo>
                        <a:pt x="49" y="150"/>
                        <a:pt x="48" y="150"/>
                        <a:pt x="47" y="150"/>
                      </a:cubicBezTo>
                      <a:lnTo>
                        <a:pt x="36" y="144"/>
                      </a:lnTo>
                      <a:cubicBezTo>
                        <a:pt x="35" y="143"/>
                        <a:pt x="35" y="143"/>
                        <a:pt x="34" y="142"/>
                      </a:cubicBezTo>
                      <a:lnTo>
                        <a:pt x="24" y="134"/>
                      </a:lnTo>
                      <a:cubicBezTo>
                        <a:pt x="24" y="134"/>
                        <a:pt x="23" y="134"/>
                        <a:pt x="23" y="133"/>
                      </a:cubicBezTo>
                      <a:lnTo>
                        <a:pt x="15" y="123"/>
                      </a:lnTo>
                      <a:cubicBezTo>
                        <a:pt x="14" y="123"/>
                        <a:pt x="14" y="122"/>
                        <a:pt x="13" y="121"/>
                      </a:cubicBezTo>
                      <a:lnTo>
                        <a:pt x="7" y="110"/>
                      </a:lnTo>
                      <a:cubicBezTo>
                        <a:pt x="7" y="109"/>
                        <a:pt x="7" y="109"/>
                        <a:pt x="6" y="108"/>
                      </a:cubicBezTo>
                      <a:lnTo>
                        <a:pt x="2" y="95"/>
                      </a:lnTo>
                      <a:cubicBezTo>
                        <a:pt x="2" y="95"/>
                        <a:pt x="2" y="94"/>
                        <a:pt x="2" y="93"/>
                      </a:cubicBezTo>
                      <a:lnTo>
                        <a:pt x="1" y="80"/>
                      </a:lnTo>
                      <a:cubicBezTo>
                        <a:pt x="0" y="79"/>
                        <a:pt x="0" y="78"/>
                        <a:pt x="1" y="77"/>
                      </a:cubicBezTo>
                      <a:lnTo>
                        <a:pt x="2" y="64"/>
                      </a:lnTo>
                      <a:cubicBezTo>
                        <a:pt x="2" y="63"/>
                        <a:pt x="2" y="62"/>
                        <a:pt x="2" y="61"/>
                      </a:cubicBezTo>
                      <a:lnTo>
                        <a:pt x="6" y="49"/>
                      </a:lnTo>
                      <a:cubicBezTo>
                        <a:pt x="7" y="49"/>
                        <a:pt x="7" y="48"/>
                        <a:pt x="7" y="47"/>
                      </a:cubicBezTo>
                      <a:lnTo>
                        <a:pt x="13" y="36"/>
                      </a:lnTo>
                      <a:cubicBezTo>
                        <a:pt x="14" y="35"/>
                        <a:pt x="14" y="35"/>
                        <a:pt x="15" y="34"/>
                      </a:cubicBezTo>
                      <a:lnTo>
                        <a:pt x="23" y="24"/>
                      </a:lnTo>
                      <a:cubicBezTo>
                        <a:pt x="23" y="24"/>
                        <a:pt x="24" y="23"/>
                        <a:pt x="24" y="23"/>
                      </a:cubicBezTo>
                      <a:lnTo>
                        <a:pt x="34" y="15"/>
                      </a:lnTo>
                      <a:cubicBezTo>
                        <a:pt x="35" y="14"/>
                        <a:pt x="35" y="14"/>
                        <a:pt x="36" y="13"/>
                      </a:cubicBezTo>
                      <a:lnTo>
                        <a:pt x="47" y="7"/>
                      </a:lnTo>
                      <a:cubicBezTo>
                        <a:pt x="48" y="7"/>
                        <a:pt x="49" y="7"/>
                        <a:pt x="49" y="6"/>
                      </a:cubicBezTo>
                      <a:lnTo>
                        <a:pt x="61" y="2"/>
                      </a:lnTo>
                      <a:cubicBezTo>
                        <a:pt x="62" y="2"/>
                        <a:pt x="63" y="2"/>
                        <a:pt x="64" y="2"/>
                      </a:cubicBezTo>
                      <a:lnTo>
                        <a:pt x="77" y="1"/>
                      </a:lnTo>
                      <a:cubicBezTo>
                        <a:pt x="78" y="0"/>
                        <a:pt x="79" y="0"/>
                        <a:pt x="80" y="1"/>
                      </a:cubicBezTo>
                      <a:lnTo>
                        <a:pt x="93" y="2"/>
                      </a:lnTo>
                      <a:cubicBezTo>
                        <a:pt x="94" y="2"/>
                        <a:pt x="95" y="2"/>
                        <a:pt x="95" y="2"/>
                      </a:cubicBezTo>
                      <a:lnTo>
                        <a:pt x="108" y="6"/>
                      </a:lnTo>
                      <a:cubicBezTo>
                        <a:pt x="109" y="7"/>
                        <a:pt x="109" y="7"/>
                        <a:pt x="110" y="7"/>
                      </a:cubicBezTo>
                      <a:lnTo>
                        <a:pt x="121" y="13"/>
                      </a:lnTo>
                      <a:cubicBezTo>
                        <a:pt x="122" y="14"/>
                        <a:pt x="123" y="14"/>
                        <a:pt x="123" y="15"/>
                      </a:cubicBezTo>
                      <a:lnTo>
                        <a:pt x="133" y="23"/>
                      </a:lnTo>
                      <a:cubicBezTo>
                        <a:pt x="134" y="23"/>
                        <a:pt x="134" y="24"/>
                        <a:pt x="134" y="24"/>
                      </a:cubicBezTo>
                      <a:lnTo>
                        <a:pt x="142" y="34"/>
                      </a:lnTo>
                      <a:cubicBezTo>
                        <a:pt x="143" y="35"/>
                        <a:pt x="143" y="35"/>
                        <a:pt x="144" y="36"/>
                      </a:cubicBezTo>
                      <a:lnTo>
                        <a:pt x="150" y="47"/>
                      </a:lnTo>
                      <a:cubicBezTo>
                        <a:pt x="150" y="48"/>
                        <a:pt x="150" y="49"/>
                        <a:pt x="151" y="49"/>
                      </a:cubicBezTo>
                      <a:lnTo>
                        <a:pt x="155" y="61"/>
                      </a:lnTo>
                      <a:cubicBezTo>
                        <a:pt x="155" y="62"/>
                        <a:pt x="155" y="63"/>
                        <a:pt x="155" y="64"/>
                      </a:cubicBezTo>
                      <a:lnTo>
                        <a:pt x="156" y="77"/>
                      </a:lnTo>
                      <a:close/>
                      <a:moveTo>
                        <a:pt x="131" y="66"/>
                      </a:moveTo>
                      <a:lnTo>
                        <a:pt x="132" y="69"/>
                      </a:lnTo>
                      <a:lnTo>
                        <a:pt x="128" y="57"/>
                      </a:lnTo>
                      <a:lnTo>
                        <a:pt x="129" y="59"/>
                      </a:lnTo>
                      <a:lnTo>
                        <a:pt x="123" y="47"/>
                      </a:lnTo>
                      <a:lnTo>
                        <a:pt x="124" y="49"/>
                      </a:lnTo>
                      <a:lnTo>
                        <a:pt x="116" y="40"/>
                      </a:lnTo>
                      <a:lnTo>
                        <a:pt x="117" y="41"/>
                      </a:lnTo>
                      <a:lnTo>
                        <a:pt x="108" y="33"/>
                      </a:lnTo>
                      <a:lnTo>
                        <a:pt x="110" y="34"/>
                      </a:lnTo>
                      <a:lnTo>
                        <a:pt x="99" y="28"/>
                      </a:lnTo>
                      <a:lnTo>
                        <a:pt x="101" y="29"/>
                      </a:lnTo>
                      <a:lnTo>
                        <a:pt x="88" y="25"/>
                      </a:lnTo>
                      <a:lnTo>
                        <a:pt x="91" y="26"/>
                      </a:lnTo>
                      <a:lnTo>
                        <a:pt x="77" y="24"/>
                      </a:lnTo>
                      <a:lnTo>
                        <a:pt x="80" y="24"/>
                      </a:lnTo>
                      <a:lnTo>
                        <a:pt x="66" y="26"/>
                      </a:lnTo>
                      <a:lnTo>
                        <a:pt x="69" y="25"/>
                      </a:lnTo>
                      <a:lnTo>
                        <a:pt x="57" y="29"/>
                      </a:lnTo>
                      <a:lnTo>
                        <a:pt x="59" y="28"/>
                      </a:lnTo>
                      <a:lnTo>
                        <a:pt x="47" y="34"/>
                      </a:lnTo>
                      <a:lnTo>
                        <a:pt x="49" y="33"/>
                      </a:lnTo>
                      <a:lnTo>
                        <a:pt x="40" y="41"/>
                      </a:lnTo>
                      <a:lnTo>
                        <a:pt x="41" y="40"/>
                      </a:lnTo>
                      <a:lnTo>
                        <a:pt x="33" y="49"/>
                      </a:lnTo>
                      <a:lnTo>
                        <a:pt x="34" y="47"/>
                      </a:lnTo>
                      <a:lnTo>
                        <a:pt x="28" y="59"/>
                      </a:lnTo>
                      <a:lnTo>
                        <a:pt x="29" y="57"/>
                      </a:lnTo>
                      <a:lnTo>
                        <a:pt x="25" y="69"/>
                      </a:lnTo>
                      <a:lnTo>
                        <a:pt x="26" y="66"/>
                      </a:lnTo>
                      <a:lnTo>
                        <a:pt x="24" y="80"/>
                      </a:lnTo>
                      <a:lnTo>
                        <a:pt x="24" y="77"/>
                      </a:lnTo>
                      <a:lnTo>
                        <a:pt x="26" y="91"/>
                      </a:lnTo>
                      <a:lnTo>
                        <a:pt x="25" y="88"/>
                      </a:lnTo>
                      <a:lnTo>
                        <a:pt x="29" y="101"/>
                      </a:lnTo>
                      <a:lnTo>
                        <a:pt x="28" y="99"/>
                      </a:lnTo>
                      <a:lnTo>
                        <a:pt x="34" y="110"/>
                      </a:lnTo>
                      <a:lnTo>
                        <a:pt x="33" y="108"/>
                      </a:lnTo>
                      <a:lnTo>
                        <a:pt x="41" y="117"/>
                      </a:lnTo>
                      <a:lnTo>
                        <a:pt x="40" y="116"/>
                      </a:lnTo>
                      <a:lnTo>
                        <a:pt x="49" y="124"/>
                      </a:lnTo>
                      <a:lnTo>
                        <a:pt x="47" y="123"/>
                      </a:lnTo>
                      <a:lnTo>
                        <a:pt x="59" y="129"/>
                      </a:lnTo>
                      <a:lnTo>
                        <a:pt x="57" y="128"/>
                      </a:lnTo>
                      <a:lnTo>
                        <a:pt x="69" y="132"/>
                      </a:lnTo>
                      <a:lnTo>
                        <a:pt x="66" y="131"/>
                      </a:lnTo>
                      <a:lnTo>
                        <a:pt x="80" y="133"/>
                      </a:lnTo>
                      <a:lnTo>
                        <a:pt x="77" y="133"/>
                      </a:lnTo>
                      <a:lnTo>
                        <a:pt x="91" y="131"/>
                      </a:lnTo>
                      <a:lnTo>
                        <a:pt x="88" y="132"/>
                      </a:lnTo>
                      <a:lnTo>
                        <a:pt x="101" y="128"/>
                      </a:lnTo>
                      <a:lnTo>
                        <a:pt x="99" y="129"/>
                      </a:lnTo>
                      <a:lnTo>
                        <a:pt x="110" y="123"/>
                      </a:lnTo>
                      <a:lnTo>
                        <a:pt x="108" y="124"/>
                      </a:lnTo>
                      <a:lnTo>
                        <a:pt x="118" y="116"/>
                      </a:lnTo>
                      <a:lnTo>
                        <a:pt x="116" y="118"/>
                      </a:lnTo>
                      <a:lnTo>
                        <a:pt x="124" y="108"/>
                      </a:lnTo>
                      <a:lnTo>
                        <a:pt x="123" y="110"/>
                      </a:lnTo>
                      <a:lnTo>
                        <a:pt x="129" y="99"/>
                      </a:lnTo>
                      <a:lnTo>
                        <a:pt x="128" y="101"/>
                      </a:lnTo>
                      <a:lnTo>
                        <a:pt x="132" y="88"/>
                      </a:lnTo>
                      <a:lnTo>
                        <a:pt x="131" y="91"/>
                      </a:lnTo>
                      <a:lnTo>
                        <a:pt x="133" y="77"/>
                      </a:lnTo>
                      <a:lnTo>
                        <a:pt x="133" y="80"/>
                      </a:lnTo>
                      <a:lnTo>
                        <a:pt x="131" y="66"/>
                      </a:lnTo>
                      <a:close/>
                    </a:path>
                  </a:pathLst>
                </a:custGeom>
                <a:solidFill>
                  <a:srgbClr val="C3D69B"/>
                </a:solidFill>
                <a:ln w="1588"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6117" name="Rectangle 133"/>
                <p:cNvSpPr>
                  <a:spLocks noChangeArrowheads="1"/>
                </p:cNvSpPr>
                <p:nvPr/>
              </p:nvSpPr>
              <p:spPr bwMode="auto">
                <a:xfrm>
                  <a:off x="7802562" y="2508251"/>
                  <a:ext cx="11999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cs typeface="Arial" pitchFamily="34" charset="0"/>
                    </a:rPr>
                    <a:t>Poor female</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16118" name="Oval 134"/>
                <p:cNvSpPr>
                  <a:spLocks noChangeArrowheads="1"/>
                </p:cNvSpPr>
                <p:nvPr/>
              </p:nvSpPr>
              <p:spPr bwMode="auto">
                <a:xfrm>
                  <a:off x="7745413" y="2880000"/>
                  <a:ext cx="34925" cy="349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19" name="Freeform 135"/>
                <p:cNvSpPr>
                  <a:spLocks noEditPoints="1"/>
                </p:cNvSpPr>
                <p:nvPr/>
              </p:nvSpPr>
              <p:spPr bwMode="auto">
                <a:xfrm>
                  <a:off x="7742238" y="2886724"/>
                  <a:ext cx="41275" cy="41275"/>
                </a:xfrm>
                <a:custGeom>
                  <a:avLst/>
                  <a:gdLst>
                    <a:gd name="T0" fmla="*/ 155 w 156"/>
                    <a:gd name="T1" fmla="*/ 93 h 156"/>
                    <a:gd name="T2" fmla="*/ 150 w 156"/>
                    <a:gd name="T3" fmla="*/ 110 h 156"/>
                    <a:gd name="T4" fmla="*/ 134 w 156"/>
                    <a:gd name="T5" fmla="*/ 133 h 156"/>
                    <a:gd name="T6" fmla="*/ 121 w 156"/>
                    <a:gd name="T7" fmla="*/ 144 h 156"/>
                    <a:gd name="T8" fmla="*/ 95 w 156"/>
                    <a:gd name="T9" fmla="*/ 155 h 156"/>
                    <a:gd name="T10" fmla="*/ 77 w 156"/>
                    <a:gd name="T11" fmla="*/ 156 h 156"/>
                    <a:gd name="T12" fmla="*/ 49 w 156"/>
                    <a:gd name="T13" fmla="*/ 151 h 156"/>
                    <a:gd name="T14" fmla="*/ 34 w 156"/>
                    <a:gd name="T15" fmla="*/ 142 h 156"/>
                    <a:gd name="T16" fmla="*/ 15 w 156"/>
                    <a:gd name="T17" fmla="*/ 123 h 156"/>
                    <a:gd name="T18" fmla="*/ 6 w 156"/>
                    <a:gd name="T19" fmla="*/ 108 h 156"/>
                    <a:gd name="T20" fmla="*/ 1 w 156"/>
                    <a:gd name="T21" fmla="*/ 80 h 156"/>
                    <a:gd name="T22" fmla="*/ 2 w 156"/>
                    <a:gd name="T23" fmla="*/ 61 h 156"/>
                    <a:gd name="T24" fmla="*/ 13 w 156"/>
                    <a:gd name="T25" fmla="*/ 36 h 156"/>
                    <a:gd name="T26" fmla="*/ 24 w 156"/>
                    <a:gd name="T27" fmla="*/ 23 h 156"/>
                    <a:gd name="T28" fmla="*/ 47 w 156"/>
                    <a:gd name="T29" fmla="*/ 7 h 156"/>
                    <a:gd name="T30" fmla="*/ 64 w 156"/>
                    <a:gd name="T31" fmla="*/ 2 h 156"/>
                    <a:gd name="T32" fmla="*/ 93 w 156"/>
                    <a:gd name="T33" fmla="*/ 2 h 156"/>
                    <a:gd name="T34" fmla="*/ 110 w 156"/>
                    <a:gd name="T35" fmla="*/ 7 h 156"/>
                    <a:gd name="T36" fmla="*/ 133 w 156"/>
                    <a:gd name="T37" fmla="*/ 23 h 156"/>
                    <a:gd name="T38" fmla="*/ 144 w 156"/>
                    <a:gd name="T39" fmla="*/ 36 h 156"/>
                    <a:gd name="T40" fmla="*/ 155 w 156"/>
                    <a:gd name="T41" fmla="*/ 61 h 156"/>
                    <a:gd name="T42" fmla="*/ 131 w 156"/>
                    <a:gd name="T43" fmla="*/ 66 h 156"/>
                    <a:gd name="T44" fmla="*/ 129 w 156"/>
                    <a:gd name="T45" fmla="*/ 59 h 156"/>
                    <a:gd name="T46" fmla="*/ 116 w 156"/>
                    <a:gd name="T47" fmla="*/ 40 h 156"/>
                    <a:gd name="T48" fmla="*/ 110 w 156"/>
                    <a:gd name="T49" fmla="*/ 34 h 156"/>
                    <a:gd name="T50" fmla="*/ 88 w 156"/>
                    <a:gd name="T51" fmla="*/ 25 h 156"/>
                    <a:gd name="T52" fmla="*/ 80 w 156"/>
                    <a:gd name="T53" fmla="*/ 24 h 156"/>
                    <a:gd name="T54" fmla="*/ 57 w 156"/>
                    <a:gd name="T55" fmla="*/ 29 h 156"/>
                    <a:gd name="T56" fmla="*/ 49 w 156"/>
                    <a:gd name="T57" fmla="*/ 33 h 156"/>
                    <a:gd name="T58" fmla="*/ 33 w 156"/>
                    <a:gd name="T59" fmla="*/ 49 h 156"/>
                    <a:gd name="T60" fmla="*/ 29 w 156"/>
                    <a:gd name="T61" fmla="*/ 57 h 156"/>
                    <a:gd name="T62" fmla="*/ 24 w 156"/>
                    <a:gd name="T63" fmla="*/ 80 h 156"/>
                    <a:gd name="T64" fmla="*/ 25 w 156"/>
                    <a:gd name="T65" fmla="*/ 88 h 156"/>
                    <a:gd name="T66" fmla="*/ 34 w 156"/>
                    <a:gd name="T67" fmla="*/ 110 h 156"/>
                    <a:gd name="T68" fmla="*/ 40 w 156"/>
                    <a:gd name="T69" fmla="*/ 116 h 156"/>
                    <a:gd name="T70" fmla="*/ 59 w 156"/>
                    <a:gd name="T71" fmla="*/ 129 h 156"/>
                    <a:gd name="T72" fmla="*/ 66 w 156"/>
                    <a:gd name="T73" fmla="*/ 131 h 156"/>
                    <a:gd name="T74" fmla="*/ 91 w 156"/>
                    <a:gd name="T75" fmla="*/ 131 h 156"/>
                    <a:gd name="T76" fmla="*/ 99 w 156"/>
                    <a:gd name="T77" fmla="*/ 129 h 156"/>
                    <a:gd name="T78" fmla="*/ 118 w 156"/>
                    <a:gd name="T79" fmla="*/ 116 h 156"/>
                    <a:gd name="T80" fmla="*/ 123 w 156"/>
                    <a:gd name="T81" fmla="*/ 110 h 156"/>
                    <a:gd name="T82" fmla="*/ 132 w 156"/>
                    <a:gd name="T83" fmla="*/ 88 h 156"/>
                    <a:gd name="T84" fmla="*/ 133 w 156"/>
                    <a:gd name="T85"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56">
                      <a:moveTo>
                        <a:pt x="156" y="77"/>
                      </a:moveTo>
                      <a:cubicBezTo>
                        <a:pt x="156" y="78"/>
                        <a:pt x="156" y="79"/>
                        <a:pt x="156" y="80"/>
                      </a:cubicBezTo>
                      <a:lnTo>
                        <a:pt x="155" y="93"/>
                      </a:lnTo>
                      <a:cubicBezTo>
                        <a:pt x="155" y="94"/>
                        <a:pt x="155" y="95"/>
                        <a:pt x="155" y="95"/>
                      </a:cubicBezTo>
                      <a:lnTo>
                        <a:pt x="151" y="108"/>
                      </a:lnTo>
                      <a:cubicBezTo>
                        <a:pt x="150" y="109"/>
                        <a:pt x="150" y="109"/>
                        <a:pt x="150" y="110"/>
                      </a:cubicBezTo>
                      <a:lnTo>
                        <a:pt x="144" y="121"/>
                      </a:lnTo>
                      <a:cubicBezTo>
                        <a:pt x="143" y="122"/>
                        <a:pt x="143" y="122"/>
                        <a:pt x="142" y="123"/>
                      </a:cubicBezTo>
                      <a:lnTo>
                        <a:pt x="134" y="133"/>
                      </a:lnTo>
                      <a:cubicBezTo>
                        <a:pt x="134" y="133"/>
                        <a:pt x="133" y="134"/>
                        <a:pt x="133" y="134"/>
                      </a:cubicBezTo>
                      <a:lnTo>
                        <a:pt x="123" y="142"/>
                      </a:lnTo>
                      <a:cubicBezTo>
                        <a:pt x="122" y="143"/>
                        <a:pt x="122" y="143"/>
                        <a:pt x="121" y="144"/>
                      </a:cubicBezTo>
                      <a:lnTo>
                        <a:pt x="110" y="150"/>
                      </a:lnTo>
                      <a:cubicBezTo>
                        <a:pt x="109" y="150"/>
                        <a:pt x="109" y="150"/>
                        <a:pt x="108" y="151"/>
                      </a:cubicBezTo>
                      <a:lnTo>
                        <a:pt x="95" y="155"/>
                      </a:lnTo>
                      <a:cubicBezTo>
                        <a:pt x="95" y="155"/>
                        <a:pt x="94" y="155"/>
                        <a:pt x="93" y="155"/>
                      </a:cubicBezTo>
                      <a:lnTo>
                        <a:pt x="80" y="156"/>
                      </a:lnTo>
                      <a:cubicBezTo>
                        <a:pt x="79" y="156"/>
                        <a:pt x="78" y="156"/>
                        <a:pt x="77" y="156"/>
                      </a:cubicBezTo>
                      <a:lnTo>
                        <a:pt x="64" y="155"/>
                      </a:lnTo>
                      <a:cubicBezTo>
                        <a:pt x="63" y="155"/>
                        <a:pt x="62" y="155"/>
                        <a:pt x="61" y="155"/>
                      </a:cubicBezTo>
                      <a:lnTo>
                        <a:pt x="49" y="151"/>
                      </a:lnTo>
                      <a:cubicBezTo>
                        <a:pt x="49" y="150"/>
                        <a:pt x="48" y="150"/>
                        <a:pt x="47" y="150"/>
                      </a:cubicBezTo>
                      <a:lnTo>
                        <a:pt x="36" y="144"/>
                      </a:lnTo>
                      <a:cubicBezTo>
                        <a:pt x="35" y="143"/>
                        <a:pt x="35" y="143"/>
                        <a:pt x="34" y="142"/>
                      </a:cubicBezTo>
                      <a:lnTo>
                        <a:pt x="24" y="134"/>
                      </a:lnTo>
                      <a:cubicBezTo>
                        <a:pt x="24" y="134"/>
                        <a:pt x="23" y="134"/>
                        <a:pt x="23" y="133"/>
                      </a:cubicBezTo>
                      <a:lnTo>
                        <a:pt x="15" y="123"/>
                      </a:lnTo>
                      <a:cubicBezTo>
                        <a:pt x="14" y="123"/>
                        <a:pt x="14" y="122"/>
                        <a:pt x="13" y="121"/>
                      </a:cubicBezTo>
                      <a:lnTo>
                        <a:pt x="7" y="110"/>
                      </a:lnTo>
                      <a:cubicBezTo>
                        <a:pt x="7" y="109"/>
                        <a:pt x="7" y="109"/>
                        <a:pt x="6" y="108"/>
                      </a:cubicBezTo>
                      <a:lnTo>
                        <a:pt x="2" y="95"/>
                      </a:lnTo>
                      <a:cubicBezTo>
                        <a:pt x="2" y="95"/>
                        <a:pt x="2" y="94"/>
                        <a:pt x="2" y="93"/>
                      </a:cubicBezTo>
                      <a:lnTo>
                        <a:pt x="1" y="80"/>
                      </a:lnTo>
                      <a:cubicBezTo>
                        <a:pt x="0" y="79"/>
                        <a:pt x="0" y="78"/>
                        <a:pt x="1" y="77"/>
                      </a:cubicBezTo>
                      <a:lnTo>
                        <a:pt x="2" y="64"/>
                      </a:lnTo>
                      <a:cubicBezTo>
                        <a:pt x="2" y="63"/>
                        <a:pt x="2" y="62"/>
                        <a:pt x="2" y="61"/>
                      </a:cubicBezTo>
                      <a:lnTo>
                        <a:pt x="6" y="49"/>
                      </a:lnTo>
                      <a:cubicBezTo>
                        <a:pt x="7" y="49"/>
                        <a:pt x="7" y="48"/>
                        <a:pt x="7" y="47"/>
                      </a:cubicBezTo>
                      <a:lnTo>
                        <a:pt x="13" y="36"/>
                      </a:lnTo>
                      <a:cubicBezTo>
                        <a:pt x="14" y="35"/>
                        <a:pt x="14" y="35"/>
                        <a:pt x="15" y="34"/>
                      </a:cubicBezTo>
                      <a:lnTo>
                        <a:pt x="23" y="24"/>
                      </a:lnTo>
                      <a:cubicBezTo>
                        <a:pt x="23" y="24"/>
                        <a:pt x="24" y="23"/>
                        <a:pt x="24" y="23"/>
                      </a:cubicBezTo>
                      <a:lnTo>
                        <a:pt x="34" y="15"/>
                      </a:lnTo>
                      <a:cubicBezTo>
                        <a:pt x="35" y="14"/>
                        <a:pt x="35" y="14"/>
                        <a:pt x="36" y="13"/>
                      </a:cubicBezTo>
                      <a:lnTo>
                        <a:pt x="47" y="7"/>
                      </a:lnTo>
                      <a:cubicBezTo>
                        <a:pt x="48" y="7"/>
                        <a:pt x="49" y="7"/>
                        <a:pt x="49" y="6"/>
                      </a:cubicBezTo>
                      <a:lnTo>
                        <a:pt x="61" y="2"/>
                      </a:lnTo>
                      <a:cubicBezTo>
                        <a:pt x="62" y="2"/>
                        <a:pt x="63" y="2"/>
                        <a:pt x="64" y="2"/>
                      </a:cubicBezTo>
                      <a:lnTo>
                        <a:pt x="77" y="1"/>
                      </a:lnTo>
                      <a:cubicBezTo>
                        <a:pt x="78" y="0"/>
                        <a:pt x="79" y="0"/>
                        <a:pt x="80" y="1"/>
                      </a:cubicBezTo>
                      <a:lnTo>
                        <a:pt x="93" y="2"/>
                      </a:lnTo>
                      <a:cubicBezTo>
                        <a:pt x="94" y="2"/>
                        <a:pt x="95" y="2"/>
                        <a:pt x="95" y="2"/>
                      </a:cubicBezTo>
                      <a:lnTo>
                        <a:pt x="108" y="6"/>
                      </a:lnTo>
                      <a:cubicBezTo>
                        <a:pt x="109" y="7"/>
                        <a:pt x="109" y="7"/>
                        <a:pt x="110" y="7"/>
                      </a:cubicBezTo>
                      <a:lnTo>
                        <a:pt x="121" y="13"/>
                      </a:lnTo>
                      <a:cubicBezTo>
                        <a:pt x="122" y="14"/>
                        <a:pt x="123" y="14"/>
                        <a:pt x="123" y="15"/>
                      </a:cubicBezTo>
                      <a:lnTo>
                        <a:pt x="133" y="23"/>
                      </a:lnTo>
                      <a:cubicBezTo>
                        <a:pt x="134" y="23"/>
                        <a:pt x="134" y="24"/>
                        <a:pt x="134" y="24"/>
                      </a:cubicBezTo>
                      <a:lnTo>
                        <a:pt x="142" y="34"/>
                      </a:lnTo>
                      <a:cubicBezTo>
                        <a:pt x="143" y="35"/>
                        <a:pt x="143" y="35"/>
                        <a:pt x="144" y="36"/>
                      </a:cubicBezTo>
                      <a:lnTo>
                        <a:pt x="150" y="47"/>
                      </a:lnTo>
                      <a:cubicBezTo>
                        <a:pt x="150" y="48"/>
                        <a:pt x="150" y="49"/>
                        <a:pt x="151" y="49"/>
                      </a:cubicBezTo>
                      <a:lnTo>
                        <a:pt x="155" y="61"/>
                      </a:lnTo>
                      <a:cubicBezTo>
                        <a:pt x="155" y="62"/>
                        <a:pt x="155" y="63"/>
                        <a:pt x="155" y="64"/>
                      </a:cubicBezTo>
                      <a:lnTo>
                        <a:pt x="156" y="77"/>
                      </a:lnTo>
                      <a:close/>
                      <a:moveTo>
                        <a:pt x="131" y="66"/>
                      </a:moveTo>
                      <a:lnTo>
                        <a:pt x="132" y="69"/>
                      </a:lnTo>
                      <a:lnTo>
                        <a:pt x="128" y="57"/>
                      </a:lnTo>
                      <a:lnTo>
                        <a:pt x="129" y="59"/>
                      </a:lnTo>
                      <a:lnTo>
                        <a:pt x="123" y="47"/>
                      </a:lnTo>
                      <a:lnTo>
                        <a:pt x="124" y="49"/>
                      </a:lnTo>
                      <a:lnTo>
                        <a:pt x="116" y="40"/>
                      </a:lnTo>
                      <a:lnTo>
                        <a:pt x="117" y="41"/>
                      </a:lnTo>
                      <a:lnTo>
                        <a:pt x="108" y="33"/>
                      </a:lnTo>
                      <a:lnTo>
                        <a:pt x="110" y="34"/>
                      </a:lnTo>
                      <a:lnTo>
                        <a:pt x="99" y="28"/>
                      </a:lnTo>
                      <a:lnTo>
                        <a:pt x="101" y="29"/>
                      </a:lnTo>
                      <a:lnTo>
                        <a:pt x="88" y="25"/>
                      </a:lnTo>
                      <a:lnTo>
                        <a:pt x="91" y="26"/>
                      </a:lnTo>
                      <a:lnTo>
                        <a:pt x="77" y="24"/>
                      </a:lnTo>
                      <a:lnTo>
                        <a:pt x="80" y="24"/>
                      </a:lnTo>
                      <a:lnTo>
                        <a:pt x="66" y="26"/>
                      </a:lnTo>
                      <a:lnTo>
                        <a:pt x="69" y="25"/>
                      </a:lnTo>
                      <a:lnTo>
                        <a:pt x="57" y="29"/>
                      </a:lnTo>
                      <a:lnTo>
                        <a:pt x="59" y="28"/>
                      </a:lnTo>
                      <a:lnTo>
                        <a:pt x="47" y="34"/>
                      </a:lnTo>
                      <a:lnTo>
                        <a:pt x="49" y="33"/>
                      </a:lnTo>
                      <a:lnTo>
                        <a:pt x="40" y="41"/>
                      </a:lnTo>
                      <a:lnTo>
                        <a:pt x="41" y="40"/>
                      </a:lnTo>
                      <a:lnTo>
                        <a:pt x="33" y="49"/>
                      </a:lnTo>
                      <a:lnTo>
                        <a:pt x="34" y="47"/>
                      </a:lnTo>
                      <a:lnTo>
                        <a:pt x="28" y="59"/>
                      </a:lnTo>
                      <a:lnTo>
                        <a:pt x="29" y="57"/>
                      </a:lnTo>
                      <a:lnTo>
                        <a:pt x="25" y="69"/>
                      </a:lnTo>
                      <a:lnTo>
                        <a:pt x="26" y="66"/>
                      </a:lnTo>
                      <a:lnTo>
                        <a:pt x="24" y="80"/>
                      </a:lnTo>
                      <a:lnTo>
                        <a:pt x="24" y="77"/>
                      </a:lnTo>
                      <a:lnTo>
                        <a:pt x="26" y="91"/>
                      </a:lnTo>
                      <a:lnTo>
                        <a:pt x="25" y="88"/>
                      </a:lnTo>
                      <a:lnTo>
                        <a:pt x="29" y="101"/>
                      </a:lnTo>
                      <a:lnTo>
                        <a:pt x="28" y="99"/>
                      </a:lnTo>
                      <a:lnTo>
                        <a:pt x="34" y="110"/>
                      </a:lnTo>
                      <a:lnTo>
                        <a:pt x="33" y="108"/>
                      </a:lnTo>
                      <a:lnTo>
                        <a:pt x="41" y="117"/>
                      </a:lnTo>
                      <a:lnTo>
                        <a:pt x="40" y="116"/>
                      </a:lnTo>
                      <a:lnTo>
                        <a:pt x="49" y="124"/>
                      </a:lnTo>
                      <a:lnTo>
                        <a:pt x="47" y="123"/>
                      </a:lnTo>
                      <a:lnTo>
                        <a:pt x="59" y="129"/>
                      </a:lnTo>
                      <a:lnTo>
                        <a:pt x="57" y="128"/>
                      </a:lnTo>
                      <a:lnTo>
                        <a:pt x="69" y="132"/>
                      </a:lnTo>
                      <a:lnTo>
                        <a:pt x="66" y="131"/>
                      </a:lnTo>
                      <a:lnTo>
                        <a:pt x="80" y="133"/>
                      </a:lnTo>
                      <a:lnTo>
                        <a:pt x="77" y="133"/>
                      </a:lnTo>
                      <a:lnTo>
                        <a:pt x="91" y="131"/>
                      </a:lnTo>
                      <a:lnTo>
                        <a:pt x="88" y="132"/>
                      </a:lnTo>
                      <a:lnTo>
                        <a:pt x="101" y="128"/>
                      </a:lnTo>
                      <a:lnTo>
                        <a:pt x="99" y="129"/>
                      </a:lnTo>
                      <a:lnTo>
                        <a:pt x="110" y="123"/>
                      </a:lnTo>
                      <a:lnTo>
                        <a:pt x="108" y="124"/>
                      </a:lnTo>
                      <a:lnTo>
                        <a:pt x="118" y="116"/>
                      </a:lnTo>
                      <a:lnTo>
                        <a:pt x="116" y="118"/>
                      </a:lnTo>
                      <a:lnTo>
                        <a:pt x="124" y="108"/>
                      </a:lnTo>
                      <a:lnTo>
                        <a:pt x="123" y="110"/>
                      </a:lnTo>
                      <a:lnTo>
                        <a:pt x="129" y="99"/>
                      </a:lnTo>
                      <a:lnTo>
                        <a:pt x="128" y="101"/>
                      </a:lnTo>
                      <a:lnTo>
                        <a:pt x="132" y="88"/>
                      </a:lnTo>
                      <a:lnTo>
                        <a:pt x="131" y="91"/>
                      </a:lnTo>
                      <a:lnTo>
                        <a:pt x="133" y="77"/>
                      </a:lnTo>
                      <a:lnTo>
                        <a:pt x="133" y="80"/>
                      </a:lnTo>
                      <a:lnTo>
                        <a:pt x="131" y="6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6120" name="Rectangle 136"/>
                <p:cNvSpPr>
                  <a:spLocks noChangeArrowheads="1"/>
                </p:cNvSpPr>
                <p:nvPr/>
              </p:nvSpPr>
              <p:spPr bwMode="auto">
                <a:xfrm>
                  <a:off x="7802563" y="2782630"/>
                  <a:ext cx="7418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cs typeface="Arial" pitchFamily="34" charset="0"/>
                    </a:rPr>
                    <a:t>Poor male</a:t>
                  </a:r>
                  <a:endParaRPr kumimoji="0" lang="en-US" altLang="en-US" sz="1400" b="0" i="0" u="none" strike="noStrike" cap="none" normalizeH="0" baseline="0" dirty="0" smtClean="0">
                    <a:ln>
                      <a:noFill/>
                    </a:ln>
                    <a:solidFill>
                      <a:schemeClr val="tx1"/>
                    </a:solidFill>
                    <a:effectLst/>
                    <a:cs typeface="Arial" pitchFamily="34" charset="0"/>
                  </a:endParaRPr>
                </a:p>
              </p:txBody>
            </p:sp>
          </p:grpSp>
          <p:sp>
            <p:nvSpPr>
              <p:cNvPr id="16124" name="Rectangle 16123"/>
              <p:cNvSpPr/>
              <p:nvPr/>
            </p:nvSpPr>
            <p:spPr>
              <a:xfrm>
                <a:off x="1362938" y="2352677"/>
                <a:ext cx="846862" cy="4125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Rectangle 412"/>
              <p:cNvSpPr/>
              <p:nvPr/>
            </p:nvSpPr>
            <p:spPr>
              <a:xfrm>
                <a:off x="3439886" y="2363367"/>
                <a:ext cx="914400" cy="4244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127"/>
                                        </p:tgtEl>
                                        <p:attrNameLst>
                                          <p:attrName>style.visibility</p:attrName>
                                        </p:attrNameLst>
                                      </p:cBhvr>
                                      <p:to>
                                        <p:strVal val="visible"/>
                                      </p:to>
                                    </p:set>
                                    <p:animEffect transition="in" filter="wipe(down)">
                                      <p:cBhvr>
                                        <p:cTn id="7" dur="500"/>
                                        <p:tgtEl>
                                          <p:spTgt spid="16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wipe(down)">
                                      <p:cBhvr>
                                        <p:cTn id="12"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891" y="1587"/>
            <a:ext cx="8633752" cy="523220"/>
          </a:xfrm>
          <a:prstGeom prst="rect">
            <a:avLst/>
          </a:prstGeom>
          <a:noFill/>
        </p:spPr>
        <p:txBody>
          <a:bodyPr>
            <a:spAutoFit/>
          </a:bodyPr>
          <a:lstStyle/>
          <a:p>
            <a:pPr>
              <a:defRPr/>
            </a:pPr>
            <a:r>
              <a:rPr lang="en-US" sz="2800" b="1" dirty="0" smtClean="0">
                <a:solidFill>
                  <a:schemeClr val="bg1"/>
                </a:solidFill>
                <a:latin typeface="Calibri"/>
                <a:ea typeface="+mj-ea"/>
                <a:cs typeface="Calibri"/>
              </a:rPr>
              <a:t>EFA Goal 5: Policy successes since 2000</a:t>
            </a:r>
            <a:endParaRPr lang="en-US" sz="2800" b="1" dirty="0">
              <a:solidFill>
                <a:schemeClr val="bg1"/>
              </a:solidFill>
              <a:latin typeface="Calibri"/>
              <a:ea typeface="+mj-ea"/>
              <a:cs typeface="Calibri"/>
            </a:endParaRPr>
          </a:p>
        </p:txBody>
      </p:sp>
      <p:sp>
        <p:nvSpPr>
          <p:cNvPr id="4" name="Rectangle 3"/>
          <p:cNvSpPr/>
          <p:nvPr/>
        </p:nvSpPr>
        <p:spPr>
          <a:xfrm>
            <a:off x="372891" y="524808"/>
            <a:ext cx="1510836" cy="756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4334" y="524808"/>
            <a:ext cx="2070137" cy="646331"/>
          </a:xfrm>
          <a:prstGeom prst="rect">
            <a:avLst/>
          </a:prstGeom>
          <a:noFill/>
        </p:spPr>
        <p:txBody>
          <a:bodyPr wrap="square" rtlCol="0">
            <a:spAutoFit/>
          </a:bodyPr>
          <a:lstStyle/>
          <a:p>
            <a:r>
              <a:rPr lang="en-US" b="1" dirty="0" smtClean="0"/>
              <a:t>Enabling Environment</a:t>
            </a:r>
            <a:endParaRPr lang="en-US" b="1" dirty="0"/>
          </a:p>
        </p:txBody>
      </p:sp>
      <p:sp>
        <p:nvSpPr>
          <p:cNvPr id="6" name="Rectangle 5"/>
          <p:cNvSpPr/>
          <p:nvPr/>
        </p:nvSpPr>
        <p:spPr>
          <a:xfrm>
            <a:off x="372891" y="1487264"/>
            <a:ext cx="1510836" cy="14192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TextBox 6"/>
          <p:cNvSpPr txBox="1"/>
          <p:nvPr/>
        </p:nvSpPr>
        <p:spPr>
          <a:xfrm>
            <a:off x="466064" y="1819276"/>
            <a:ext cx="1633507" cy="646331"/>
          </a:xfrm>
          <a:prstGeom prst="rect">
            <a:avLst/>
          </a:prstGeom>
          <a:noFill/>
        </p:spPr>
        <p:txBody>
          <a:bodyPr wrap="square" rtlCol="0">
            <a:spAutoFit/>
          </a:bodyPr>
          <a:lstStyle/>
          <a:p>
            <a:r>
              <a:rPr lang="en-US" b="1" dirty="0" smtClean="0"/>
              <a:t>Build Demand</a:t>
            </a:r>
            <a:endParaRPr lang="en-US" b="1" dirty="0"/>
          </a:p>
        </p:txBody>
      </p:sp>
      <p:sp>
        <p:nvSpPr>
          <p:cNvPr id="8" name="Rectangle 7"/>
          <p:cNvSpPr/>
          <p:nvPr/>
        </p:nvSpPr>
        <p:spPr>
          <a:xfrm>
            <a:off x="333647" y="3429004"/>
            <a:ext cx="1550081" cy="11287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6063" y="3670194"/>
            <a:ext cx="1554951" cy="646331"/>
          </a:xfrm>
          <a:prstGeom prst="rect">
            <a:avLst/>
          </a:prstGeom>
          <a:noFill/>
        </p:spPr>
        <p:txBody>
          <a:bodyPr wrap="square" rtlCol="0">
            <a:spAutoFit/>
          </a:bodyPr>
          <a:lstStyle/>
          <a:p>
            <a:r>
              <a:rPr lang="en-US" b="1" dirty="0" smtClean="0"/>
              <a:t>Improved Facilities</a:t>
            </a:r>
            <a:endParaRPr lang="en-US" b="1" dirty="0"/>
          </a:p>
        </p:txBody>
      </p:sp>
      <p:sp>
        <p:nvSpPr>
          <p:cNvPr id="10" name="Rectangle 9"/>
          <p:cNvSpPr/>
          <p:nvPr/>
        </p:nvSpPr>
        <p:spPr>
          <a:xfrm>
            <a:off x="372891" y="5000624"/>
            <a:ext cx="1510836" cy="136207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TextBox 10"/>
          <p:cNvSpPr txBox="1"/>
          <p:nvPr/>
        </p:nvSpPr>
        <p:spPr>
          <a:xfrm>
            <a:off x="466063" y="5175945"/>
            <a:ext cx="1618792" cy="923330"/>
          </a:xfrm>
          <a:prstGeom prst="rect">
            <a:avLst/>
          </a:prstGeom>
          <a:noFill/>
        </p:spPr>
        <p:txBody>
          <a:bodyPr wrap="square" rtlCol="0">
            <a:spAutoFit/>
          </a:bodyPr>
          <a:lstStyle/>
          <a:p>
            <a:r>
              <a:rPr lang="en-US" b="1" dirty="0" smtClean="0"/>
              <a:t>Address Gender Equality</a:t>
            </a:r>
            <a:endParaRPr lang="en-US" b="1" dirty="0"/>
          </a:p>
        </p:txBody>
      </p:sp>
      <p:sp>
        <p:nvSpPr>
          <p:cNvPr id="12" name="Rectangle 11"/>
          <p:cNvSpPr/>
          <p:nvPr/>
        </p:nvSpPr>
        <p:spPr>
          <a:xfrm>
            <a:off x="2364470" y="524808"/>
            <a:ext cx="1991651" cy="756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442958" y="663306"/>
            <a:ext cx="1716940" cy="369332"/>
          </a:xfrm>
          <a:prstGeom prst="rect">
            <a:avLst/>
          </a:prstGeom>
          <a:noFill/>
        </p:spPr>
        <p:txBody>
          <a:bodyPr wrap="square" rtlCol="0">
            <a:spAutoFit/>
          </a:bodyPr>
          <a:lstStyle/>
          <a:p>
            <a:r>
              <a:rPr lang="en-US" dirty="0" smtClean="0"/>
              <a:t>Policy Reform</a:t>
            </a:r>
            <a:endParaRPr lang="en-US" dirty="0"/>
          </a:p>
        </p:txBody>
      </p:sp>
      <p:sp>
        <p:nvSpPr>
          <p:cNvPr id="14" name="Rectangle 13"/>
          <p:cNvSpPr/>
          <p:nvPr/>
        </p:nvSpPr>
        <p:spPr>
          <a:xfrm>
            <a:off x="2364470" y="1487262"/>
            <a:ext cx="1991651" cy="56197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Community </a:t>
            </a:r>
            <a:r>
              <a:rPr lang="en-US" dirty="0" err="1" smtClean="0">
                <a:solidFill>
                  <a:schemeClr val="tx1"/>
                </a:solidFill>
              </a:rPr>
              <a:t>mobilisation</a:t>
            </a:r>
            <a:endParaRPr lang="en-US" dirty="0">
              <a:solidFill>
                <a:schemeClr val="tx1"/>
              </a:solidFill>
            </a:endParaRPr>
          </a:p>
        </p:txBody>
      </p:sp>
      <p:sp>
        <p:nvSpPr>
          <p:cNvPr id="15" name="Rectangle 14"/>
          <p:cNvSpPr/>
          <p:nvPr/>
        </p:nvSpPr>
        <p:spPr>
          <a:xfrm>
            <a:off x="2364470" y="2125437"/>
            <a:ext cx="1991651" cy="1038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Policies reducing pregnancy and child marriage</a:t>
            </a:r>
            <a:endParaRPr lang="en-US" dirty="0">
              <a:solidFill>
                <a:schemeClr val="tx1"/>
              </a:solidFill>
            </a:endParaRPr>
          </a:p>
        </p:txBody>
      </p:sp>
      <p:sp>
        <p:nvSpPr>
          <p:cNvPr id="16" name="Rectangle 15"/>
          <p:cNvSpPr/>
          <p:nvPr/>
        </p:nvSpPr>
        <p:spPr>
          <a:xfrm>
            <a:off x="2364469" y="3481390"/>
            <a:ext cx="1991651" cy="1076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Infrastructure, water and sanitation</a:t>
            </a:r>
            <a:endParaRPr lang="en-US" dirty="0">
              <a:solidFill>
                <a:schemeClr val="tx1"/>
              </a:solidFill>
            </a:endParaRPr>
          </a:p>
        </p:txBody>
      </p:sp>
      <p:sp>
        <p:nvSpPr>
          <p:cNvPr id="17" name="Rectangle 16"/>
          <p:cNvSpPr/>
          <p:nvPr/>
        </p:nvSpPr>
        <p:spPr>
          <a:xfrm>
            <a:off x="2364468" y="4899721"/>
            <a:ext cx="1991651" cy="55244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a:solidFill>
                  <a:schemeClr val="tx1"/>
                </a:solidFill>
              </a:rPr>
              <a:t>F</a:t>
            </a:r>
            <a:r>
              <a:rPr lang="en-US" dirty="0" smtClean="0">
                <a:solidFill>
                  <a:schemeClr val="tx1"/>
                </a:solidFill>
              </a:rPr>
              <a:t>emale teachers</a:t>
            </a:r>
            <a:endParaRPr lang="en-US" dirty="0">
              <a:solidFill>
                <a:schemeClr val="tx1"/>
              </a:solidFill>
            </a:endParaRPr>
          </a:p>
        </p:txBody>
      </p:sp>
      <p:sp>
        <p:nvSpPr>
          <p:cNvPr id="18" name="Rectangle 17"/>
          <p:cNvSpPr/>
          <p:nvPr/>
        </p:nvSpPr>
        <p:spPr>
          <a:xfrm>
            <a:off x="2364468" y="5546827"/>
            <a:ext cx="1991651" cy="55244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a:solidFill>
                  <a:schemeClr val="tx1"/>
                </a:solidFill>
              </a:rPr>
              <a:t>S</a:t>
            </a:r>
            <a:r>
              <a:rPr lang="en-US" dirty="0" smtClean="0">
                <a:solidFill>
                  <a:schemeClr val="tx1"/>
                </a:solidFill>
              </a:rPr>
              <a:t>afe schools</a:t>
            </a:r>
            <a:endParaRPr lang="en-US" dirty="0">
              <a:solidFill>
                <a:schemeClr val="tx1"/>
              </a:solidFill>
            </a:endParaRPr>
          </a:p>
        </p:txBody>
      </p:sp>
      <p:sp>
        <p:nvSpPr>
          <p:cNvPr id="19" name="Rectangle 18"/>
          <p:cNvSpPr/>
          <p:nvPr/>
        </p:nvSpPr>
        <p:spPr>
          <a:xfrm>
            <a:off x="2364469" y="6186148"/>
            <a:ext cx="1991652" cy="55244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rPr>
              <a:t>Gender-sensitive training</a:t>
            </a:r>
            <a:endParaRPr lang="en-US" dirty="0">
              <a:solidFill>
                <a:schemeClr val="tx1"/>
              </a:solidFill>
            </a:endParaRPr>
          </a:p>
        </p:txBody>
      </p:sp>
      <p:sp>
        <p:nvSpPr>
          <p:cNvPr id="24" name="Rectangle 23"/>
          <p:cNvSpPr/>
          <p:nvPr/>
        </p:nvSpPr>
        <p:spPr>
          <a:xfrm>
            <a:off x="4522909" y="524807"/>
            <a:ext cx="4827052" cy="771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r>
              <a:rPr lang="en-GB" sz="1500" b="1" dirty="0">
                <a:solidFill>
                  <a:schemeClr val="tx1"/>
                </a:solidFill>
              </a:rPr>
              <a:t>Burkina </a:t>
            </a:r>
            <a:r>
              <a:rPr lang="en-GB" sz="1500" b="1" dirty="0" smtClean="0">
                <a:solidFill>
                  <a:schemeClr val="tx1"/>
                </a:solidFill>
              </a:rPr>
              <a:t>Faso and Ethiopia </a:t>
            </a:r>
            <a:r>
              <a:rPr lang="en-GB" sz="1500" dirty="0" smtClean="0">
                <a:solidFill>
                  <a:schemeClr val="tx1"/>
                </a:solidFill>
              </a:rPr>
              <a:t>integrated </a:t>
            </a:r>
            <a:r>
              <a:rPr lang="en-GB" sz="1500" dirty="0">
                <a:solidFill>
                  <a:schemeClr val="tx1"/>
                </a:solidFill>
              </a:rPr>
              <a:t>gender </a:t>
            </a:r>
            <a:r>
              <a:rPr lang="en-GB" sz="1500" dirty="0" smtClean="0">
                <a:solidFill>
                  <a:schemeClr val="tx1"/>
                </a:solidFill>
              </a:rPr>
              <a:t>perspectives </a:t>
            </a:r>
            <a:r>
              <a:rPr lang="en-GB" sz="1500" dirty="0">
                <a:solidFill>
                  <a:schemeClr val="tx1"/>
                </a:solidFill>
              </a:rPr>
              <a:t>into </a:t>
            </a:r>
            <a:r>
              <a:rPr lang="en-GB" sz="1500" dirty="0" smtClean="0">
                <a:solidFill>
                  <a:schemeClr val="tx1"/>
                </a:solidFill>
              </a:rPr>
              <a:t>education </a:t>
            </a:r>
            <a:r>
              <a:rPr lang="en-GB" sz="1500" dirty="0">
                <a:solidFill>
                  <a:schemeClr val="tx1"/>
                </a:solidFill>
              </a:rPr>
              <a:t>plans, </a:t>
            </a:r>
            <a:r>
              <a:rPr lang="en-GB" sz="1500" dirty="0" smtClean="0">
                <a:solidFill>
                  <a:schemeClr val="tx1"/>
                </a:solidFill>
              </a:rPr>
              <a:t>with targeted </a:t>
            </a:r>
            <a:r>
              <a:rPr lang="en-GB" sz="1500" dirty="0">
                <a:solidFill>
                  <a:schemeClr val="tx1"/>
                </a:solidFill>
              </a:rPr>
              <a:t>interventions to close gender </a:t>
            </a:r>
            <a:r>
              <a:rPr lang="en-GB" sz="1500" dirty="0" smtClean="0">
                <a:solidFill>
                  <a:schemeClr val="tx1"/>
                </a:solidFill>
              </a:rPr>
              <a:t>gaps</a:t>
            </a:r>
            <a:endParaRPr lang="en-GB" sz="1500" dirty="0">
              <a:solidFill>
                <a:schemeClr val="tx1"/>
              </a:solidFill>
            </a:endParaRPr>
          </a:p>
        </p:txBody>
      </p:sp>
      <p:sp>
        <p:nvSpPr>
          <p:cNvPr id="25" name="Rectangle 24"/>
          <p:cNvSpPr/>
          <p:nvPr/>
        </p:nvSpPr>
        <p:spPr>
          <a:xfrm>
            <a:off x="4522908" y="1487264"/>
            <a:ext cx="4827052" cy="56197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500" b="1" dirty="0">
                <a:solidFill>
                  <a:schemeClr val="tx1"/>
                </a:solidFill>
              </a:rPr>
              <a:t>Tajikistan</a:t>
            </a:r>
            <a:r>
              <a:rPr lang="en-US" sz="1500" dirty="0">
                <a:solidFill>
                  <a:schemeClr val="tx1"/>
                </a:solidFill>
              </a:rPr>
              <a:t> used TV and radio campaigns to promote girls’ education</a:t>
            </a:r>
          </a:p>
        </p:txBody>
      </p:sp>
      <p:sp>
        <p:nvSpPr>
          <p:cNvPr id="26" name="Rectangle 25"/>
          <p:cNvSpPr/>
          <p:nvPr/>
        </p:nvSpPr>
        <p:spPr>
          <a:xfrm>
            <a:off x="4518001" y="2254025"/>
            <a:ext cx="4827052" cy="78105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500" b="1" dirty="0" smtClean="0">
                <a:solidFill>
                  <a:schemeClr val="tx1"/>
                </a:solidFill>
              </a:rPr>
              <a:t>Uganda</a:t>
            </a:r>
            <a:r>
              <a:rPr lang="en-US" sz="1500" dirty="0" smtClean="0">
                <a:solidFill>
                  <a:schemeClr val="tx1"/>
                </a:solidFill>
              </a:rPr>
              <a:t> and </a:t>
            </a:r>
            <a:r>
              <a:rPr lang="en-US" sz="1500" b="1" dirty="0" smtClean="0">
                <a:solidFill>
                  <a:schemeClr val="tx1"/>
                </a:solidFill>
              </a:rPr>
              <a:t>Zambia</a:t>
            </a:r>
            <a:r>
              <a:rPr lang="en-US" sz="1500" dirty="0" smtClean="0">
                <a:solidFill>
                  <a:schemeClr val="tx1"/>
                </a:solidFill>
              </a:rPr>
              <a:t> encouraged young men and women to engage in responsible sexual </a:t>
            </a:r>
            <a:r>
              <a:rPr lang="en-US" sz="1500" dirty="0" err="1" smtClean="0">
                <a:solidFill>
                  <a:schemeClr val="tx1"/>
                </a:solidFill>
              </a:rPr>
              <a:t>behaviour</a:t>
            </a:r>
            <a:r>
              <a:rPr lang="en-US" sz="1500" dirty="0" smtClean="0">
                <a:solidFill>
                  <a:schemeClr val="tx1"/>
                </a:solidFill>
              </a:rPr>
              <a:t> and pregnancy rates fell</a:t>
            </a:r>
            <a:endParaRPr lang="en-US" sz="1500" dirty="0">
              <a:solidFill>
                <a:schemeClr val="tx1"/>
              </a:solidFill>
            </a:endParaRPr>
          </a:p>
        </p:txBody>
      </p:sp>
      <p:sp>
        <p:nvSpPr>
          <p:cNvPr id="27" name="Rectangle 26"/>
          <p:cNvSpPr/>
          <p:nvPr/>
        </p:nvSpPr>
        <p:spPr>
          <a:xfrm>
            <a:off x="4522910" y="3481390"/>
            <a:ext cx="4822144" cy="1076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r>
              <a:rPr lang="en-GB" sz="1500" b="1" dirty="0" smtClean="0">
                <a:solidFill>
                  <a:schemeClr val="tx1"/>
                </a:solidFill>
              </a:rPr>
              <a:t>India</a:t>
            </a:r>
            <a:r>
              <a:rPr lang="en-GB" sz="1500" dirty="0" smtClean="0">
                <a:solidFill>
                  <a:schemeClr val="tx1"/>
                </a:solidFill>
              </a:rPr>
              <a:t> built more latrines in 2000s, which resulted in increased girls’ enrolment.</a:t>
            </a:r>
            <a:endParaRPr lang="en-GB" sz="1500" dirty="0">
              <a:solidFill>
                <a:schemeClr val="tx1"/>
              </a:solidFill>
            </a:endParaRPr>
          </a:p>
        </p:txBody>
      </p:sp>
      <p:sp>
        <p:nvSpPr>
          <p:cNvPr id="28" name="Rectangle 27"/>
          <p:cNvSpPr/>
          <p:nvPr/>
        </p:nvSpPr>
        <p:spPr>
          <a:xfrm>
            <a:off x="4518002" y="5522121"/>
            <a:ext cx="4758373" cy="57715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500" b="1" dirty="0" smtClean="0">
                <a:solidFill>
                  <a:schemeClr val="tx1"/>
                </a:solidFill>
              </a:rPr>
              <a:t>Brazil </a:t>
            </a:r>
            <a:r>
              <a:rPr lang="en-US" sz="1500" dirty="0" smtClean="0">
                <a:solidFill>
                  <a:schemeClr val="tx1"/>
                </a:solidFill>
              </a:rPr>
              <a:t>worked with men and boys to promote non-violence and reflect on gender norms </a:t>
            </a:r>
            <a:endParaRPr lang="en-US" sz="1500" dirty="0">
              <a:solidFill>
                <a:schemeClr val="tx1"/>
              </a:solidFill>
            </a:endParaRPr>
          </a:p>
        </p:txBody>
      </p:sp>
      <p:sp>
        <p:nvSpPr>
          <p:cNvPr id="29" name="Rectangle 28"/>
          <p:cNvSpPr/>
          <p:nvPr/>
        </p:nvSpPr>
        <p:spPr>
          <a:xfrm>
            <a:off x="4518002" y="4897488"/>
            <a:ext cx="4758373" cy="57715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500" b="1" dirty="0" smtClean="0">
                <a:solidFill>
                  <a:schemeClr val="tx1"/>
                </a:solidFill>
              </a:rPr>
              <a:t>Afghanistan </a:t>
            </a:r>
            <a:r>
              <a:rPr lang="en-US" sz="1500" dirty="0" smtClean="0">
                <a:solidFill>
                  <a:schemeClr val="tx1"/>
                </a:solidFill>
              </a:rPr>
              <a:t>tripled the number of female teachers</a:t>
            </a:r>
            <a:endParaRPr lang="en-US" sz="1500" dirty="0">
              <a:solidFill>
                <a:schemeClr val="tx1"/>
              </a:solidFill>
            </a:endParaRPr>
          </a:p>
        </p:txBody>
      </p:sp>
      <p:sp>
        <p:nvSpPr>
          <p:cNvPr id="30" name="Rectangle 29"/>
          <p:cNvSpPr/>
          <p:nvPr/>
        </p:nvSpPr>
        <p:spPr>
          <a:xfrm>
            <a:off x="4518002" y="6099276"/>
            <a:ext cx="4758373" cy="7587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500" dirty="0" smtClean="0">
                <a:solidFill>
                  <a:schemeClr val="tx1"/>
                </a:solidFill>
              </a:rPr>
              <a:t>The </a:t>
            </a:r>
            <a:r>
              <a:rPr lang="en-US" sz="1500" b="1" dirty="0" smtClean="0">
                <a:solidFill>
                  <a:schemeClr val="tx1"/>
                </a:solidFill>
              </a:rPr>
              <a:t>Forum </a:t>
            </a:r>
            <a:r>
              <a:rPr lang="en-US" sz="1500" b="1" dirty="0">
                <a:solidFill>
                  <a:schemeClr val="tx1"/>
                </a:solidFill>
              </a:rPr>
              <a:t>for African </a:t>
            </a:r>
            <a:r>
              <a:rPr lang="en-US" sz="1500" b="1" dirty="0" smtClean="0">
                <a:solidFill>
                  <a:schemeClr val="tx1"/>
                </a:solidFill>
              </a:rPr>
              <a:t>Women Educationalists </a:t>
            </a:r>
            <a:r>
              <a:rPr lang="en-US" sz="1500" dirty="0" smtClean="0">
                <a:solidFill>
                  <a:schemeClr val="tx1"/>
                </a:solidFill>
              </a:rPr>
              <a:t>carried out gender-sensitive training for over 6600 teachers since 2005 </a:t>
            </a:r>
            <a:endParaRPr lang="en-US" sz="1500" dirty="0">
              <a:solidFill>
                <a:schemeClr val="tx1"/>
              </a:solidFill>
            </a:endParaRPr>
          </a:p>
        </p:txBody>
      </p:sp>
      <p:cxnSp>
        <p:nvCxnSpPr>
          <p:cNvPr id="20" name="Straight Arrow Connector 19"/>
          <p:cNvCxnSpPr>
            <a:endCxn id="14" idx="1"/>
          </p:cNvCxnSpPr>
          <p:nvPr/>
        </p:nvCxnSpPr>
        <p:spPr>
          <a:xfrm flipV="1">
            <a:off x="1883728" y="1768251"/>
            <a:ext cx="480743" cy="3571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5" idx="1"/>
          </p:cNvCxnSpPr>
          <p:nvPr/>
        </p:nvCxnSpPr>
        <p:spPr>
          <a:xfrm>
            <a:off x="1883728" y="2263552"/>
            <a:ext cx="480743" cy="380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11056" y="919639"/>
            <a:ext cx="4400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6" idx="1"/>
          </p:cNvCxnSpPr>
          <p:nvPr/>
        </p:nvCxnSpPr>
        <p:spPr>
          <a:xfrm>
            <a:off x="1912805" y="4019552"/>
            <a:ext cx="45166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859200" y="5203246"/>
            <a:ext cx="480743" cy="3571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8" idx="1"/>
          </p:cNvCxnSpPr>
          <p:nvPr/>
        </p:nvCxnSpPr>
        <p:spPr>
          <a:xfrm>
            <a:off x="1899844" y="5810697"/>
            <a:ext cx="464625" cy="123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9" idx="1"/>
          </p:cNvCxnSpPr>
          <p:nvPr/>
        </p:nvCxnSpPr>
        <p:spPr>
          <a:xfrm>
            <a:off x="1912804" y="6099276"/>
            <a:ext cx="451664" cy="3630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231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29617" y="-28222"/>
            <a:ext cx="8476774"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800" b="1" kern="0" dirty="0">
                <a:solidFill>
                  <a:schemeClr val="bg1"/>
                </a:solidFill>
              </a:rPr>
              <a:t>Key </a:t>
            </a:r>
            <a:r>
              <a:rPr lang="en-US" sz="2800" b="1" kern="0" dirty="0" smtClean="0">
                <a:solidFill>
                  <a:schemeClr val="bg1"/>
                </a:solidFill>
              </a:rPr>
              <a:t>messages: There is much to celebrate</a:t>
            </a:r>
            <a:endParaRPr lang="en-US" sz="2800" b="1" kern="0" dirty="0">
              <a:solidFill>
                <a:schemeClr val="bg1"/>
              </a:solidFill>
            </a:endParaRPr>
          </a:p>
        </p:txBody>
      </p:sp>
      <p:sp>
        <p:nvSpPr>
          <p:cNvPr id="6" name="Goal 1"/>
          <p:cNvSpPr txBox="1"/>
          <p:nvPr/>
        </p:nvSpPr>
        <p:spPr>
          <a:xfrm>
            <a:off x="332655" y="657339"/>
            <a:ext cx="8560291" cy="1631216"/>
          </a:xfrm>
          <a:prstGeom prst="rect">
            <a:avLst/>
          </a:prstGeom>
          <a:noFill/>
        </p:spPr>
        <p:txBody>
          <a:bodyPr wrap="square" rtlCol="0">
            <a:spAutoFit/>
          </a:bodyPr>
          <a:lstStyle/>
          <a:p>
            <a:pPr eaLnBrk="0" hangingPunct="0">
              <a:spcBef>
                <a:spcPts val="600"/>
              </a:spcBef>
              <a:spcAft>
                <a:spcPts val="600"/>
              </a:spcAft>
              <a:buClr>
                <a:srgbClr val="7030A0"/>
              </a:buClr>
            </a:pPr>
            <a:r>
              <a:rPr lang="en-US" sz="2400" b="1" dirty="0" smtClean="0">
                <a:solidFill>
                  <a:srgbClr val="18415C"/>
                </a:solidFill>
                <a:latin typeface="Calibri" pitchFamily="34" charset="0"/>
                <a:cs typeface="+mn-cs"/>
              </a:rPr>
              <a:t>There has been much education progress since 2000:</a:t>
            </a:r>
            <a:endParaRPr lang="en-US" sz="2200" dirty="0" smtClean="0">
              <a:latin typeface="Calibri" pitchFamily="34" charset="0"/>
              <a:cs typeface="+mn-cs"/>
            </a:endParaRPr>
          </a:p>
          <a:p>
            <a:pPr marL="342900" indent="-342900" eaLnBrk="0" hangingPunct="0">
              <a:spcBef>
                <a:spcPts val="600"/>
              </a:spcBef>
              <a:spcAft>
                <a:spcPts val="600"/>
              </a:spcAft>
              <a:buClr>
                <a:srgbClr val="7030A0"/>
              </a:buClr>
              <a:buFont typeface="Wingdings" pitchFamily="2" charset="2"/>
              <a:buChar char="§"/>
            </a:pPr>
            <a:endParaRPr lang="en-US" sz="2800" dirty="0" smtClean="0">
              <a:latin typeface="Calibri" pitchFamily="34" charset="0"/>
              <a:cs typeface="+mn-cs"/>
            </a:endParaRPr>
          </a:p>
          <a:p>
            <a:pPr marL="342900" indent="-342900" eaLnBrk="0" hangingPunct="0">
              <a:spcBef>
                <a:spcPts val="600"/>
              </a:spcBef>
              <a:spcAft>
                <a:spcPts val="600"/>
              </a:spcAft>
              <a:buClr>
                <a:srgbClr val="7030A0"/>
              </a:buClr>
              <a:buFont typeface="Wingdings" pitchFamily="2" charset="2"/>
              <a:buChar char="§"/>
            </a:pPr>
            <a:endParaRPr lang="en-GB" sz="2800" dirty="0">
              <a:latin typeface="Calibri" pitchFamily="34" charset="0"/>
              <a:cs typeface="+mn-cs"/>
            </a:endParaRPr>
          </a:p>
        </p:txBody>
      </p:sp>
      <p:sp>
        <p:nvSpPr>
          <p:cNvPr id="8" name="TextBox 7"/>
          <p:cNvSpPr txBox="1"/>
          <p:nvPr/>
        </p:nvSpPr>
        <p:spPr>
          <a:xfrm>
            <a:off x="387036" y="1389435"/>
            <a:ext cx="3130676" cy="1231106"/>
          </a:xfrm>
          <a:prstGeom prst="rect">
            <a:avLst/>
          </a:prstGeom>
          <a:noFill/>
        </p:spPr>
        <p:txBody>
          <a:bodyPr wrap="square" rtlCol="0">
            <a:spAutoFit/>
          </a:bodyPr>
          <a:lstStyle/>
          <a:p>
            <a:pPr eaLnBrk="0" hangingPunct="0">
              <a:spcBef>
                <a:spcPts val="600"/>
              </a:spcBef>
              <a:spcAft>
                <a:spcPts val="600"/>
              </a:spcAft>
              <a:buClr>
                <a:srgbClr val="7030A0"/>
              </a:buClr>
            </a:pPr>
            <a:r>
              <a:rPr lang="en-US" sz="2200" dirty="0" smtClean="0">
                <a:solidFill>
                  <a:schemeClr val="accent5">
                    <a:lumMod val="10000"/>
                  </a:schemeClr>
                </a:solidFill>
                <a:latin typeface="Calibri" pitchFamily="34" charset="0"/>
              </a:rPr>
              <a:t>There are </a:t>
            </a:r>
            <a:r>
              <a:rPr lang="en-US" sz="3000" b="1" dirty="0" smtClean="0">
                <a:solidFill>
                  <a:srgbClr val="ED2893"/>
                </a:solidFill>
                <a:latin typeface="Calibri" pitchFamily="34" charset="0"/>
              </a:rPr>
              <a:t>84 million</a:t>
            </a:r>
            <a:r>
              <a:rPr lang="en-US" sz="3000" b="1" dirty="0" smtClean="0">
                <a:solidFill>
                  <a:srgbClr val="000000"/>
                </a:solidFill>
                <a:latin typeface="Calibri" pitchFamily="34" charset="0"/>
              </a:rPr>
              <a:t> </a:t>
            </a:r>
            <a:r>
              <a:rPr lang="en-US" sz="2200" dirty="0" smtClean="0">
                <a:solidFill>
                  <a:srgbClr val="000000"/>
                </a:solidFill>
                <a:latin typeface="Calibri" pitchFamily="34" charset="0"/>
              </a:rPr>
              <a:t>fewer</a:t>
            </a:r>
            <a:r>
              <a:rPr lang="en-US" sz="2200" b="1" dirty="0" smtClean="0">
                <a:solidFill>
                  <a:srgbClr val="000000"/>
                </a:solidFill>
                <a:latin typeface="Calibri" pitchFamily="34" charset="0"/>
              </a:rPr>
              <a:t> </a:t>
            </a:r>
            <a:r>
              <a:rPr lang="en-US" sz="2200" dirty="0" smtClean="0">
                <a:solidFill>
                  <a:schemeClr val="accent5">
                    <a:lumMod val="10000"/>
                  </a:schemeClr>
                </a:solidFill>
                <a:latin typeface="Calibri" pitchFamily="34" charset="0"/>
              </a:rPr>
              <a:t>out-of-school </a:t>
            </a:r>
            <a:r>
              <a:rPr lang="en-US" sz="2200" dirty="0">
                <a:solidFill>
                  <a:schemeClr val="accent5">
                    <a:lumMod val="10000"/>
                  </a:schemeClr>
                </a:solidFill>
                <a:latin typeface="Calibri" pitchFamily="34" charset="0"/>
              </a:rPr>
              <a:t>children and </a:t>
            </a:r>
            <a:r>
              <a:rPr lang="en-US" sz="2200" dirty="0" smtClean="0">
                <a:solidFill>
                  <a:schemeClr val="accent5">
                    <a:lumMod val="10000"/>
                  </a:schemeClr>
                </a:solidFill>
                <a:latin typeface="Calibri" pitchFamily="34" charset="0"/>
              </a:rPr>
              <a:t>adolescents</a:t>
            </a:r>
            <a:endParaRPr lang="en-US" sz="2200" b="1" dirty="0">
              <a:solidFill>
                <a:srgbClr val="000000"/>
              </a:solidFill>
              <a:latin typeface="Calibri" pitchFamily="34" charset="0"/>
            </a:endParaRPr>
          </a:p>
        </p:txBody>
      </p:sp>
      <p:sp>
        <p:nvSpPr>
          <p:cNvPr id="9" name="TextBox 8"/>
          <p:cNvSpPr txBox="1"/>
          <p:nvPr/>
        </p:nvSpPr>
        <p:spPr>
          <a:xfrm>
            <a:off x="387034" y="3786371"/>
            <a:ext cx="3370610" cy="1569660"/>
          </a:xfrm>
          <a:prstGeom prst="rect">
            <a:avLst/>
          </a:prstGeom>
          <a:noFill/>
        </p:spPr>
        <p:txBody>
          <a:bodyPr wrap="square" rtlCol="0">
            <a:spAutoFit/>
          </a:bodyPr>
          <a:lstStyle/>
          <a:p>
            <a:pPr eaLnBrk="0" hangingPunct="0">
              <a:spcBef>
                <a:spcPts val="600"/>
              </a:spcBef>
              <a:spcAft>
                <a:spcPts val="600"/>
              </a:spcAft>
              <a:buClr>
                <a:srgbClr val="7030A0"/>
              </a:buClr>
            </a:pPr>
            <a:r>
              <a:rPr lang="en-US" sz="3000" b="1" dirty="0">
                <a:solidFill>
                  <a:srgbClr val="ED2893"/>
                </a:solidFill>
                <a:latin typeface="Calibri" pitchFamily="34" charset="0"/>
              </a:rPr>
              <a:t>34 million </a:t>
            </a:r>
            <a:r>
              <a:rPr lang="en-US" sz="2200" dirty="0">
                <a:latin typeface="Calibri" pitchFamily="34" charset="0"/>
              </a:rPr>
              <a:t>more children have gone to </a:t>
            </a:r>
            <a:r>
              <a:rPr lang="en-US" sz="2200" dirty="0" smtClean="0">
                <a:latin typeface="Calibri" pitchFamily="34" charset="0"/>
              </a:rPr>
              <a:t>school due to intensive efforts of EFA movement</a:t>
            </a:r>
            <a:endParaRPr lang="en-US" sz="2200" dirty="0">
              <a:latin typeface="Calibri" pitchFamily="34" charset="0"/>
            </a:endParaRPr>
          </a:p>
        </p:txBody>
      </p:sp>
      <p:sp>
        <p:nvSpPr>
          <p:cNvPr id="10" name="TextBox 9"/>
          <p:cNvSpPr txBox="1"/>
          <p:nvPr/>
        </p:nvSpPr>
        <p:spPr>
          <a:xfrm>
            <a:off x="387036" y="5574260"/>
            <a:ext cx="4504989" cy="892552"/>
          </a:xfrm>
          <a:prstGeom prst="rect">
            <a:avLst/>
          </a:prstGeom>
          <a:noFill/>
        </p:spPr>
        <p:txBody>
          <a:bodyPr wrap="square" rtlCol="0">
            <a:spAutoFit/>
          </a:bodyPr>
          <a:lstStyle/>
          <a:p>
            <a:pPr eaLnBrk="0" hangingPunct="0">
              <a:spcBef>
                <a:spcPts val="600"/>
              </a:spcBef>
              <a:spcAft>
                <a:spcPts val="600"/>
              </a:spcAft>
              <a:buClr>
                <a:srgbClr val="7030A0"/>
              </a:buClr>
            </a:pPr>
            <a:r>
              <a:rPr lang="en-US" sz="3000" b="1" dirty="0">
                <a:solidFill>
                  <a:srgbClr val="ED2893"/>
                </a:solidFill>
                <a:latin typeface="Calibri" pitchFamily="34" charset="0"/>
              </a:rPr>
              <a:t>T</a:t>
            </a:r>
            <a:r>
              <a:rPr lang="en-US" sz="3000" b="1" dirty="0" smtClean="0">
                <a:solidFill>
                  <a:srgbClr val="ED2893"/>
                </a:solidFill>
                <a:latin typeface="Calibri" pitchFamily="34" charset="0"/>
              </a:rPr>
              <a:t>wo-thirds </a:t>
            </a:r>
            <a:r>
              <a:rPr lang="en-US" sz="2200" dirty="0">
                <a:solidFill>
                  <a:schemeClr val="accent5">
                    <a:lumMod val="10000"/>
                  </a:schemeClr>
                </a:solidFill>
                <a:latin typeface="Calibri" pitchFamily="34" charset="0"/>
              </a:rPr>
              <a:t>more children are enrolled in pre-primary </a:t>
            </a:r>
            <a:r>
              <a:rPr lang="en-US" sz="2200" dirty="0" smtClean="0">
                <a:solidFill>
                  <a:schemeClr val="accent5">
                    <a:lumMod val="10000"/>
                  </a:schemeClr>
                </a:solidFill>
                <a:latin typeface="Calibri" pitchFamily="34" charset="0"/>
              </a:rPr>
              <a:t>education</a:t>
            </a:r>
            <a:endParaRPr lang="en-US" sz="2200" dirty="0">
              <a:solidFill>
                <a:schemeClr val="accent5">
                  <a:lumMod val="10000"/>
                </a:schemeClr>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784" y="1570558"/>
            <a:ext cx="4633918" cy="3019538"/>
          </a:xfrm>
          <a:prstGeom prst="rect">
            <a:avLst/>
          </a:prstGeom>
        </p:spPr>
      </p:pic>
      <p:sp>
        <p:nvSpPr>
          <p:cNvPr id="12" name="TextBox 11"/>
          <p:cNvSpPr txBox="1"/>
          <p:nvPr/>
        </p:nvSpPr>
        <p:spPr>
          <a:xfrm>
            <a:off x="387035" y="2771698"/>
            <a:ext cx="3130676" cy="892552"/>
          </a:xfrm>
          <a:prstGeom prst="rect">
            <a:avLst/>
          </a:prstGeom>
          <a:noFill/>
        </p:spPr>
        <p:txBody>
          <a:bodyPr wrap="square" rtlCol="0">
            <a:spAutoFit/>
          </a:bodyPr>
          <a:lstStyle/>
          <a:p>
            <a:pPr eaLnBrk="0" hangingPunct="0">
              <a:spcBef>
                <a:spcPts val="600"/>
              </a:spcBef>
              <a:spcAft>
                <a:spcPts val="600"/>
              </a:spcAft>
              <a:buClr>
                <a:srgbClr val="7030A0"/>
              </a:buClr>
            </a:pPr>
            <a:r>
              <a:rPr lang="en-US" sz="2200" dirty="0">
                <a:solidFill>
                  <a:srgbClr val="000000"/>
                </a:solidFill>
                <a:latin typeface="Calibri" pitchFamily="34" charset="0"/>
              </a:rPr>
              <a:t>…</a:t>
            </a:r>
            <a:r>
              <a:rPr lang="en-US" sz="3000" b="1" dirty="0" smtClean="0">
                <a:solidFill>
                  <a:srgbClr val="ED2893"/>
                </a:solidFill>
                <a:latin typeface="Calibri" pitchFamily="34" charset="0"/>
              </a:rPr>
              <a:t>52 million</a:t>
            </a:r>
            <a:r>
              <a:rPr lang="en-US" sz="3000" b="1" dirty="0" smtClean="0">
                <a:solidFill>
                  <a:srgbClr val="000000"/>
                </a:solidFill>
                <a:latin typeface="Calibri" pitchFamily="34" charset="0"/>
              </a:rPr>
              <a:t> </a:t>
            </a:r>
            <a:r>
              <a:rPr lang="en-US" sz="2200" dirty="0" smtClean="0">
                <a:solidFill>
                  <a:srgbClr val="000000"/>
                </a:solidFill>
                <a:latin typeface="Calibri" pitchFamily="34" charset="0"/>
              </a:rPr>
              <a:t>of these are girls</a:t>
            </a:r>
            <a:endParaRPr lang="en-US" sz="2200" b="1" dirty="0">
              <a:solidFill>
                <a:srgbClr val="000000"/>
              </a:solidFill>
              <a:latin typeface="Calibri" pitchFamily="34" charset="0"/>
            </a:endParaRPr>
          </a:p>
        </p:txBody>
      </p:sp>
    </p:spTree>
    <p:extLst>
      <p:ext uri="{BB962C8B-B14F-4D97-AF65-F5344CB8AC3E}">
        <p14:creationId xmlns:p14="http://schemas.microsoft.com/office/powerpoint/2010/main" val="12862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891" y="1587"/>
            <a:ext cx="8633752" cy="523220"/>
          </a:xfrm>
          <a:prstGeom prst="rect">
            <a:avLst/>
          </a:prstGeom>
          <a:noFill/>
        </p:spPr>
        <p:txBody>
          <a:bodyPr>
            <a:spAutoFit/>
          </a:bodyPr>
          <a:lstStyle/>
          <a:p>
            <a:pPr>
              <a:defRPr/>
            </a:pPr>
            <a:r>
              <a:rPr lang="en-US" sz="2800" b="1" dirty="0" smtClean="0">
                <a:solidFill>
                  <a:schemeClr val="bg1"/>
                </a:solidFill>
                <a:latin typeface="Calibri"/>
                <a:ea typeface="+mj-ea"/>
                <a:cs typeface="Calibri"/>
              </a:rPr>
              <a:t>EFA Goal 6: </a:t>
            </a:r>
            <a:r>
              <a:rPr lang="en-US" sz="2800" dirty="0" smtClean="0">
                <a:solidFill>
                  <a:schemeClr val="bg1"/>
                </a:solidFill>
                <a:latin typeface="Calibri"/>
                <a:ea typeface="+mj-ea"/>
                <a:cs typeface="Calibri"/>
              </a:rPr>
              <a:t>A shift in discourse towards learning</a:t>
            </a:r>
            <a:endParaRPr lang="en-US" sz="2800" dirty="0">
              <a:solidFill>
                <a:schemeClr val="bg1"/>
              </a:solidFill>
              <a:latin typeface="Calibri"/>
              <a:ea typeface="+mj-ea"/>
              <a:cs typeface="Calibri"/>
            </a:endParaRPr>
          </a:p>
        </p:txBody>
      </p:sp>
      <p:sp>
        <p:nvSpPr>
          <p:cNvPr id="28" name="TextBox 27"/>
          <p:cNvSpPr txBox="1"/>
          <p:nvPr/>
        </p:nvSpPr>
        <p:spPr>
          <a:xfrm>
            <a:off x="602356" y="679950"/>
            <a:ext cx="8564497" cy="1107996"/>
          </a:xfrm>
          <a:prstGeom prst="rect">
            <a:avLst/>
          </a:prstGeom>
          <a:noFill/>
        </p:spPr>
        <p:txBody>
          <a:bodyPr wrap="square" rtlCol="0">
            <a:spAutoFit/>
          </a:bodyPr>
          <a:lstStyle/>
          <a:p>
            <a:r>
              <a:rPr lang="en-US" sz="2200" b="1" dirty="0">
                <a:solidFill>
                  <a:srgbClr val="004454"/>
                </a:solidFill>
                <a:latin typeface="Calibri"/>
                <a:cs typeface="Calibri"/>
              </a:rPr>
              <a:t>While many countries have made impressive gains in access to education since Dakar, </a:t>
            </a:r>
            <a:r>
              <a:rPr lang="en-US" sz="2200" b="1" dirty="0" smtClean="0">
                <a:solidFill>
                  <a:srgbClr val="004454"/>
                </a:solidFill>
                <a:latin typeface="Calibri"/>
                <a:cs typeface="Calibri"/>
              </a:rPr>
              <a:t>ensuring good quality education has been much more of a challenge</a:t>
            </a:r>
            <a:endParaRPr lang="en-GB" sz="2200" b="1" dirty="0">
              <a:solidFill>
                <a:srgbClr val="004454"/>
              </a:solidFill>
              <a:latin typeface="Calibri"/>
              <a:cs typeface="Calibri"/>
            </a:endParaRPr>
          </a:p>
        </p:txBody>
      </p:sp>
      <p:sp>
        <p:nvSpPr>
          <p:cNvPr id="6" name="TextBox 5"/>
          <p:cNvSpPr txBox="1"/>
          <p:nvPr/>
        </p:nvSpPr>
        <p:spPr>
          <a:xfrm>
            <a:off x="602356" y="2158701"/>
            <a:ext cx="5676737" cy="1107996"/>
          </a:xfrm>
          <a:prstGeom prst="rect">
            <a:avLst/>
          </a:prstGeom>
          <a:noFill/>
        </p:spPr>
        <p:txBody>
          <a:bodyPr wrap="square" rtlCol="0">
            <a:spAutoFit/>
          </a:bodyPr>
          <a:lstStyle/>
          <a:p>
            <a:r>
              <a:rPr lang="en-US" sz="2200" b="1" i="1" dirty="0" smtClean="0">
                <a:solidFill>
                  <a:srgbClr val="004454"/>
                </a:solidFill>
                <a:latin typeface="Calibri" pitchFamily="34" charset="0"/>
              </a:rPr>
              <a:t>YET: </a:t>
            </a:r>
            <a:r>
              <a:rPr lang="en-US" sz="2200" i="1" dirty="0" smtClean="0">
                <a:solidFill>
                  <a:srgbClr val="004454"/>
                </a:solidFill>
                <a:latin typeface="Calibri" pitchFamily="34" charset="0"/>
              </a:rPr>
              <a:t>Since </a:t>
            </a:r>
            <a:r>
              <a:rPr lang="en-US" sz="2200" i="1" dirty="0">
                <a:solidFill>
                  <a:srgbClr val="004454"/>
                </a:solidFill>
                <a:latin typeface="Calibri" pitchFamily="34" charset="0"/>
              </a:rPr>
              <a:t>2000, </a:t>
            </a:r>
            <a:r>
              <a:rPr lang="en-US" sz="2200" i="1" dirty="0">
                <a:solidFill>
                  <a:srgbClr val="D60093"/>
                </a:solidFill>
                <a:latin typeface="Calibri" pitchFamily="34" charset="0"/>
              </a:rPr>
              <a:t>double the number of countries </a:t>
            </a:r>
            <a:r>
              <a:rPr lang="en-US" sz="2200" i="1" dirty="0" smtClean="0">
                <a:solidFill>
                  <a:srgbClr val="D60093"/>
                </a:solidFill>
                <a:latin typeface="Calibri" pitchFamily="34" charset="0"/>
              </a:rPr>
              <a:t>(142) are </a:t>
            </a:r>
            <a:r>
              <a:rPr lang="en-US" sz="2200" i="1" dirty="0">
                <a:solidFill>
                  <a:srgbClr val="D60093"/>
                </a:solidFill>
                <a:latin typeface="Calibri" pitchFamily="34" charset="0"/>
              </a:rPr>
              <a:t>now monitoring learning outcomes </a:t>
            </a:r>
            <a:r>
              <a:rPr lang="en-US" sz="2200" i="1" dirty="0">
                <a:solidFill>
                  <a:srgbClr val="004454"/>
                </a:solidFill>
                <a:latin typeface="Calibri" pitchFamily="34" charset="0"/>
              </a:rPr>
              <a:t>in order to improve education quality. </a:t>
            </a:r>
            <a:endParaRPr lang="en-GB" dirty="0"/>
          </a:p>
        </p:txBody>
      </p:sp>
      <p:sp>
        <p:nvSpPr>
          <p:cNvPr id="3" name="AutoShape 4" hidden="1"/>
          <p:cNvSpPr>
            <a:spLocks noChangeAspect="1" noChangeArrowheads="1" noTextEdit="1"/>
          </p:cNvSpPr>
          <p:nvPr/>
        </p:nvSpPr>
        <p:spPr bwMode="auto">
          <a:xfrm>
            <a:off x="1545246" y="3556000"/>
            <a:ext cx="639355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Rectangle 6" hidden="1"/>
          <p:cNvSpPr>
            <a:spLocks noChangeArrowheads="1"/>
          </p:cNvSpPr>
          <p:nvPr/>
        </p:nvSpPr>
        <p:spPr bwMode="auto">
          <a:xfrm>
            <a:off x="1545246" y="3556000"/>
            <a:ext cx="6393555" cy="276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7" hidden="1"/>
          <p:cNvSpPr>
            <a:spLocks noChangeArrowheads="1"/>
          </p:cNvSpPr>
          <p:nvPr/>
        </p:nvSpPr>
        <p:spPr bwMode="auto">
          <a:xfrm>
            <a:off x="2124100" y="3675063"/>
            <a:ext cx="5692063" cy="1982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290" y="1904058"/>
            <a:ext cx="3113563" cy="409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2356" y="4374308"/>
            <a:ext cx="5584396" cy="1107996"/>
          </a:xfrm>
          <a:prstGeom prst="rect">
            <a:avLst/>
          </a:prstGeom>
          <a:noFill/>
        </p:spPr>
        <p:txBody>
          <a:bodyPr wrap="square" rtlCol="0">
            <a:spAutoFit/>
          </a:bodyPr>
          <a:lstStyle/>
          <a:p>
            <a:pPr lvl="0"/>
            <a:r>
              <a:rPr lang="en-US" sz="2200" i="1" dirty="0">
                <a:solidFill>
                  <a:srgbClr val="004454"/>
                </a:solidFill>
                <a:latin typeface="Calibri" pitchFamily="34" charset="0"/>
              </a:rPr>
              <a:t>Some countries - </a:t>
            </a:r>
            <a:r>
              <a:rPr lang="en-US" sz="2200" b="1" i="1" dirty="0">
                <a:solidFill>
                  <a:srgbClr val="004454"/>
                </a:solidFill>
                <a:latin typeface="Calibri" pitchFamily="34" charset="0"/>
              </a:rPr>
              <a:t>Ghana, Kenya, and Mexico </a:t>
            </a:r>
            <a:r>
              <a:rPr lang="en-US" sz="2200" i="1" dirty="0">
                <a:solidFill>
                  <a:srgbClr val="004454"/>
                </a:solidFill>
                <a:latin typeface="Calibri" pitchFamily="34" charset="0"/>
              </a:rPr>
              <a:t>-  have </a:t>
            </a:r>
            <a:r>
              <a:rPr lang="en-US" sz="2200" i="1" dirty="0" smtClean="0">
                <a:solidFill>
                  <a:srgbClr val="ED2893"/>
                </a:solidFill>
                <a:latin typeface="Calibri" pitchFamily="34" charset="0"/>
              </a:rPr>
              <a:t>increased access and learning </a:t>
            </a:r>
            <a:r>
              <a:rPr lang="en-US" sz="2200" i="1" dirty="0" smtClean="0">
                <a:solidFill>
                  <a:srgbClr val="004454"/>
                </a:solidFill>
                <a:latin typeface="Calibri" pitchFamily="34" charset="0"/>
              </a:rPr>
              <a:t>at the same time</a:t>
            </a:r>
            <a:endParaRPr lang="en-US" sz="2200" i="1" dirty="0">
              <a:solidFill>
                <a:srgbClr val="004454"/>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itle 1"/>
          <p:cNvSpPr txBox="1">
            <a:spLocks/>
          </p:cNvSpPr>
          <p:nvPr/>
        </p:nvSpPr>
        <p:spPr bwMode="auto">
          <a:xfrm>
            <a:off x="377613" y="-10632"/>
            <a:ext cx="9041025" cy="493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en-US" sz="2400" b="1" dirty="0">
                <a:solidFill>
                  <a:schemeClr val="bg1"/>
                </a:solidFill>
                <a:latin typeface="Calibri"/>
                <a:cs typeface="Calibri"/>
              </a:rPr>
              <a:t>EFA Goal 6: </a:t>
            </a:r>
            <a:r>
              <a:rPr lang="en-US" sz="2400" b="1" dirty="0" smtClean="0">
                <a:solidFill>
                  <a:srgbClr val="FFFFFF"/>
                </a:solidFill>
              </a:rPr>
              <a:t>Trained </a:t>
            </a:r>
            <a:r>
              <a:rPr lang="en-US" sz="2400" b="1" dirty="0">
                <a:solidFill>
                  <a:srgbClr val="FFFFFF"/>
                </a:solidFill>
              </a:rPr>
              <a:t>teachers </a:t>
            </a:r>
            <a:r>
              <a:rPr lang="en-US" sz="2400" b="1" dirty="0" smtClean="0">
                <a:solidFill>
                  <a:srgbClr val="FFFFFF"/>
                </a:solidFill>
              </a:rPr>
              <a:t>often still remain </a:t>
            </a:r>
            <a:r>
              <a:rPr lang="en-US" sz="2400" b="1" dirty="0">
                <a:solidFill>
                  <a:srgbClr val="FFFFFF"/>
                </a:solidFill>
              </a:rPr>
              <a:t>in short </a:t>
            </a:r>
            <a:r>
              <a:rPr lang="en-US" sz="2400" b="1" dirty="0" smtClean="0">
                <a:solidFill>
                  <a:srgbClr val="FFFFFF"/>
                </a:solidFill>
              </a:rPr>
              <a:t>supply</a:t>
            </a:r>
            <a:endParaRPr lang="en-US" sz="2400" b="1" kern="1200" dirty="0">
              <a:solidFill>
                <a:srgbClr val="FFFFFF"/>
              </a:solidFill>
            </a:endParaRPr>
          </a:p>
        </p:txBody>
      </p:sp>
      <p:sp>
        <p:nvSpPr>
          <p:cNvPr id="3" name="TextBox 2"/>
          <p:cNvSpPr txBox="1"/>
          <p:nvPr/>
        </p:nvSpPr>
        <p:spPr>
          <a:xfrm>
            <a:off x="496220" y="3171016"/>
            <a:ext cx="3198755" cy="2123658"/>
          </a:xfrm>
          <a:prstGeom prst="rect">
            <a:avLst/>
          </a:prstGeom>
          <a:noFill/>
        </p:spPr>
        <p:txBody>
          <a:bodyPr wrap="square" rtlCol="0">
            <a:spAutoFit/>
          </a:bodyPr>
          <a:lstStyle/>
          <a:p>
            <a:pPr lvl="0">
              <a:buClr>
                <a:srgbClr val="6600CC"/>
              </a:buClr>
            </a:pPr>
            <a:r>
              <a:rPr lang="en-GB" sz="2200" i="1" dirty="0" smtClean="0">
                <a:solidFill>
                  <a:srgbClr val="004454"/>
                </a:solidFill>
                <a:latin typeface="Calibri"/>
                <a:cs typeface="Calibri"/>
              </a:rPr>
              <a:t>…In </a:t>
            </a:r>
            <a:r>
              <a:rPr lang="en-GB" sz="2200" i="1" dirty="0">
                <a:solidFill>
                  <a:srgbClr val="004454"/>
                </a:solidFill>
                <a:latin typeface="Calibri"/>
                <a:cs typeface="Calibri"/>
              </a:rPr>
              <a:t>one-third of the 91 countries with data for 2012, </a:t>
            </a:r>
            <a:r>
              <a:rPr lang="en-GB" sz="2200" b="1" i="1" dirty="0">
                <a:solidFill>
                  <a:srgbClr val="D60093"/>
                </a:solidFill>
                <a:latin typeface="Calibri"/>
                <a:cs typeface="Calibri"/>
              </a:rPr>
              <a:t>less than 75% of primary school teachers were trained </a:t>
            </a:r>
            <a:r>
              <a:rPr lang="en-GB" sz="2200" i="1" dirty="0">
                <a:solidFill>
                  <a:srgbClr val="004454"/>
                </a:solidFill>
                <a:latin typeface="Calibri"/>
                <a:cs typeface="Calibri"/>
              </a:rPr>
              <a:t>according to national standards</a:t>
            </a:r>
            <a:r>
              <a:rPr lang="en-GB" sz="2000" i="1" dirty="0">
                <a:solidFill>
                  <a:srgbClr val="6600CC"/>
                </a:solidFill>
                <a:latin typeface="Calibri"/>
                <a:cs typeface="Calibri"/>
              </a:rPr>
              <a:t>.</a:t>
            </a:r>
            <a:endParaRPr lang="ru-RU" sz="2000" i="1" dirty="0">
              <a:solidFill>
                <a:srgbClr val="6600CC"/>
              </a:solidFill>
              <a:latin typeface="Calibri"/>
              <a:cs typeface="Calibri"/>
            </a:endParaRPr>
          </a:p>
        </p:txBody>
      </p:sp>
      <p:grpSp>
        <p:nvGrpSpPr>
          <p:cNvPr id="7498" name="Group 7497"/>
          <p:cNvGrpSpPr/>
          <p:nvPr/>
        </p:nvGrpSpPr>
        <p:grpSpPr>
          <a:xfrm>
            <a:off x="3491927" y="2263776"/>
            <a:ext cx="5649547" cy="4408487"/>
            <a:chOff x="3382963" y="1366838"/>
            <a:chExt cx="5484812" cy="4408487"/>
          </a:xfrm>
        </p:grpSpPr>
        <p:sp>
          <p:nvSpPr>
            <p:cNvPr id="7416" name="AutoShape 306" hidden="1"/>
            <p:cNvSpPr>
              <a:spLocks noChangeAspect="1" noChangeArrowheads="1" noTextEdit="1"/>
            </p:cNvSpPr>
            <p:nvPr/>
          </p:nvSpPr>
          <p:spPr bwMode="auto">
            <a:xfrm>
              <a:off x="3382963" y="1366838"/>
              <a:ext cx="5484812"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17" name="Rectangle 308"/>
            <p:cNvSpPr>
              <a:spLocks noChangeArrowheads="1"/>
            </p:cNvSpPr>
            <p:nvPr/>
          </p:nvSpPr>
          <p:spPr bwMode="auto">
            <a:xfrm>
              <a:off x="3382963" y="1366838"/>
              <a:ext cx="5484812" cy="4408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18" name="Rectangle 309"/>
            <p:cNvSpPr>
              <a:spLocks noChangeArrowheads="1"/>
            </p:cNvSpPr>
            <p:nvPr/>
          </p:nvSpPr>
          <p:spPr bwMode="auto">
            <a:xfrm>
              <a:off x="4414838" y="1477963"/>
              <a:ext cx="4278312" cy="382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19" name="Freeform 310"/>
            <p:cNvSpPr>
              <a:spLocks noEditPoints="1"/>
            </p:cNvSpPr>
            <p:nvPr/>
          </p:nvSpPr>
          <p:spPr bwMode="auto">
            <a:xfrm>
              <a:off x="4414838" y="1516063"/>
              <a:ext cx="4003675" cy="3749675"/>
            </a:xfrm>
            <a:custGeom>
              <a:avLst/>
              <a:gdLst>
                <a:gd name="T0" fmla="*/ 1311 w 2522"/>
                <a:gd name="T1" fmla="*/ 2362 h 2362"/>
                <a:gd name="T2" fmla="*/ 0 w 2522"/>
                <a:gd name="T3" fmla="*/ 2250 h 2362"/>
                <a:gd name="T4" fmla="*/ 0 w 2522"/>
                <a:gd name="T5" fmla="*/ 2282 h 2362"/>
                <a:gd name="T6" fmla="*/ 1580 w 2522"/>
                <a:gd name="T7" fmla="*/ 2170 h 2362"/>
                <a:gd name="T8" fmla="*/ 0 w 2522"/>
                <a:gd name="T9" fmla="*/ 2170 h 2362"/>
                <a:gd name="T10" fmla="*/ 1600 w 2522"/>
                <a:gd name="T11" fmla="*/ 2122 h 2362"/>
                <a:gd name="T12" fmla="*/ 0 w 2522"/>
                <a:gd name="T13" fmla="*/ 2009 h 2362"/>
                <a:gd name="T14" fmla="*/ 0 w 2522"/>
                <a:gd name="T15" fmla="*/ 2041 h 2362"/>
                <a:gd name="T16" fmla="*/ 1645 w 2522"/>
                <a:gd name="T17" fmla="*/ 1928 h 2362"/>
                <a:gd name="T18" fmla="*/ 0 w 2522"/>
                <a:gd name="T19" fmla="*/ 1928 h 2362"/>
                <a:gd name="T20" fmla="*/ 1766 w 2522"/>
                <a:gd name="T21" fmla="*/ 1881 h 2362"/>
                <a:gd name="T22" fmla="*/ 0 w 2522"/>
                <a:gd name="T23" fmla="*/ 1768 h 2362"/>
                <a:gd name="T24" fmla="*/ 0 w 2522"/>
                <a:gd name="T25" fmla="*/ 1800 h 2362"/>
                <a:gd name="T26" fmla="*/ 1830 w 2522"/>
                <a:gd name="T27" fmla="*/ 1687 h 2362"/>
                <a:gd name="T28" fmla="*/ 0 w 2522"/>
                <a:gd name="T29" fmla="*/ 1687 h 2362"/>
                <a:gd name="T30" fmla="*/ 1831 w 2522"/>
                <a:gd name="T31" fmla="*/ 1640 h 2362"/>
                <a:gd name="T32" fmla="*/ 0 w 2522"/>
                <a:gd name="T33" fmla="*/ 1527 h 2362"/>
                <a:gd name="T34" fmla="*/ 0 w 2522"/>
                <a:gd name="T35" fmla="*/ 1559 h 2362"/>
                <a:gd name="T36" fmla="*/ 1858 w 2522"/>
                <a:gd name="T37" fmla="*/ 1446 h 2362"/>
                <a:gd name="T38" fmla="*/ 0 w 2522"/>
                <a:gd name="T39" fmla="*/ 1446 h 2362"/>
                <a:gd name="T40" fmla="*/ 1867 w 2522"/>
                <a:gd name="T41" fmla="*/ 1398 h 2362"/>
                <a:gd name="T42" fmla="*/ 0 w 2522"/>
                <a:gd name="T43" fmla="*/ 1286 h 2362"/>
                <a:gd name="T44" fmla="*/ 0 w 2522"/>
                <a:gd name="T45" fmla="*/ 1318 h 2362"/>
                <a:gd name="T46" fmla="*/ 1899 w 2522"/>
                <a:gd name="T47" fmla="*/ 1206 h 2362"/>
                <a:gd name="T48" fmla="*/ 0 w 2522"/>
                <a:gd name="T49" fmla="*/ 1206 h 2362"/>
                <a:gd name="T50" fmla="*/ 1915 w 2522"/>
                <a:gd name="T51" fmla="*/ 1157 h 2362"/>
                <a:gd name="T52" fmla="*/ 0 w 2522"/>
                <a:gd name="T53" fmla="*/ 1045 h 2362"/>
                <a:gd name="T54" fmla="*/ 0 w 2522"/>
                <a:gd name="T55" fmla="*/ 1077 h 2362"/>
                <a:gd name="T56" fmla="*/ 1951 w 2522"/>
                <a:gd name="T57" fmla="*/ 965 h 2362"/>
                <a:gd name="T58" fmla="*/ 0 w 2522"/>
                <a:gd name="T59" fmla="*/ 965 h 2362"/>
                <a:gd name="T60" fmla="*/ 2026 w 2522"/>
                <a:gd name="T61" fmla="*/ 916 h 2362"/>
                <a:gd name="T62" fmla="*/ 0 w 2522"/>
                <a:gd name="T63" fmla="*/ 804 h 2362"/>
                <a:gd name="T64" fmla="*/ 0 w 2522"/>
                <a:gd name="T65" fmla="*/ 836 h 2362"/>
                <a:gd name="T66" fmla="*/ 2089 w 2522"/>
                <a:gd name="T67" fmla="*/ 724 h 2362"/>
                <a:gd name="T68" fmla="*/ 0 w 2522"/>
                <a:gd name="T69" fmla="*/ 724 h 2362"/>
                <a:gd name="T70" fmla="*/ 2179 w 2522"/>
                <a:gd name="T71" fmla="*/ 675 h 2362"/>
                <a:gd name="T72" fmla="*/ 0 w 2522"/>
                <a:gd name="T73" fmla="*/ 563 h 2362"/>
                <a:gd name="T74" fmla="*/ 0 w 2522"/>
                <a:gd name="T75" fmla="*/ 595 h 2362"/>
                <a:gd name="T76" fmla="*/ 2229 w 2522"/>
                <a:gd name="T77" fmla="*/ 483 h 2362"/>
                <a:gd name="T78" fmla="*/ 0 w 2522"/>
                <a:gd name="T79" fmla="*/ 483 h 2362"/>
                <a:gd name="T80" fmla="*/ 2276 w 2522"/>
                <a:gd name="T81" fmla="*/ 434 h 2362"/>
                <a:gd name="T82" fmla="*/ 0 w 2522"/>
                <a:gd name="T83" fmla="*/ 322 h 2362"/>
                <a:gd name="T84" fmla="*/ 0 w 2522"/>
                <a:gd name="T85" fmla="*/ 354 h 2362"/>
                <a:gd name="T86" fmla="*/ 2398 w 2522"/>
                <a:gd name="T87" fmla="*/ 241 h 2362"/>
                <a:gd name="T88" fmla="*/ 0 w 2522"/>
                <a:gd name="T89" fmla="*/ 241 h 2362"/>
                <a:gd name="T90" fmla="*/ 2425 w 2522"/>
                <a:gd name="T91" fmla="*/ 193 h 2362"/>
                <a:gd name="T92" fmla="*/ 0 w 2522"/>
                <a:gd name="T93" fmla="*/ 80 h 2362"/>
                <a:gd name="T94" fmla="*/ 0 w 2522"/>
                <a:gd name="T95" fmla="*/ 113 h 2362"/>
                <a:gd name="T96" fmla="*/ 2522 w 2522"/>
                <a:gd name="T97" fmla="*/ 0 h 2362"/>
                <a:gd name="T98" fmla="*/ 0 w 2522"/>
                <a:gd name="T99" fmla="*/ 0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2" h="2362">
                  <a:moveTo>
                    <a:pt x="0" y="2331"/>
                  </a:moveTo>
                  <a:lnTo>
                    <a:pt x="1311" y="2331"/>
                  </a:lnTo>
                  <a:lnTo>
                    <a:pt x="1311" y="2362"/>
                  </a:lnTo>
                  <a:lnTo>
                    <a:pt x="0" y="2362"/>
                  </a:lnTo>
                  <a:lnTo>
                    <a:pt x="0" y="2331"/>
                  </a:lnTo>
                  <a:close/>
                  <a:moveTo>
                    <a:pt x="0" y="2250"/>
                  </a:moveTo>
                  <a:lnTo>
                    <a:pt x="1483" y="2250"/>
                  </a:lnTo>
                  <a:lnTo>
                    <a:pt x="1483" y="2282"/>
                  </a:lnTo>
                  <a:lnTo>
                    <a:pt x="0" y="2282"/>
                  </a:lnTo>
                  <a:lnTo>
                    <a:pt x="0" y="2250"/>
                  </a:lnTo>
                  <a:close/>
                  <a:moveTo>
                    <a:pt x="0" y="2170"/>
                  </a:moveTo>
                  <a:lnTo>
                    <a:pt x="1580" y="2170"/>
                  </a:lnTo>
                  <a:lnTo>
                    <a:pt x="1580" y="2202"/>
                  </a:lnTo>
                  <a:lnTo>
                    <a:pt x="0" y="2202"/>
                  </a:lnTo>
                  <a:lnTo>
                    <a:pt x="0" y="2170"/>
                  </a:lnTo>
                  <a:close/>
                  <a:moveTo>
                    <a:pt x="0" y="2089"/>
                  </a:moveTo>
                  <a:lnTo>
                    <a:pt x="1600" y="2089"/>
                  </a:lnTo>
                  <a:lnTo>
                    <a:pt x="1600" y="2122"/>
                  </a:lnTo>
                  <a:lnTo>
                    <a:pt x="0" y="2122"/>
                  </a:lnTo>
                  <a:lnTo>
                    <a:pt x="0" y="2089"/>
                  </a:lnTo>
                  <a:close/>
                  <a:moveTo>
                    <a:pt x="0" y="2009"/>
                  </a:moveTo>
                  <a:lnTo>
                    <a:pt x="1612" y="2009"/>
                  </a:lnTo>
                  <a:lnTo>
                    <a:pt x="1612" y="2041"/>
                  </a:lnTo>
                  <a:lnTo>
                    <a:pt x="0" y="2041"/>
                  </a:lnTo>
                  <a:lnTo>
                    <a:pt x="0" y="2009"/>
                  </a:lnTo>
                  <a:close/>
                  <a:moveTo>
                    <a:pt x="0" y="1928"/>
                  </a:moveTo>
                  <a:lnTo>
                    <a:pt x="1645" y="1928"/>
                  </a:lnTo>
                  <a:lnTo>
                    <a:pt x="1645" y="1961"/>
                  </a:lnTo>
                  <a:lnTo>
                    <a:pt x="0" y="1961"/>
                  </a:lnTo>
                  <a:lnTo>
                    <a:pt x="0" y="1928"/>
                  </a:lnTo>
                  <a:close/>
                  <a:moveTo>
                    <a:pt x="0" y="1848"/>
                  </a:moveTo>
                  <a:lnTo>
                    <a:pt x="1766" y="1848"/>
                  </a:lnTo>
                  <a:lnTo>
                    <a:pt x="1766" y="1881"/>
                  </a:lnTo>
                  <a:lnTo>
                    <a:pt x="0" y="1881"/>
                  </a:lnTo>
                  <a:lnTo>
                    <a:pt x="0" y="1848"/>
                  </a:lnTo>
                  <a:close/>
                  <a:moveTo>
                    <a:pt x="0" y="1768"/>
                  </a:moveTo>
                  <a:lnTo>
                    <a:pt x="1796" y="1768"/>
                  </a:lnTo>
                  <a:lnTo>
                    <a:pt x="1796" y="1800"/>
                  </a:lnTo>
                  <a:lnTo>
                    <a:pt x="0" y="1800"/>
                  </a:lnTo>
                  <a:lnTo>
                    <a:pt x="0" y="1768"/>
                  </a:lnTo>
                  <a:close/>
                  <a:moveTo>
                    <a:pt x="0" y="1687"/>
                  </a:moveTo>
                  <a:lnTo>
                    <a:pt x="1830" y="1687"/>
                  </a:lnTo>
                  <a:lnTo>
                    <a:pt x="1830" y="1720"/>
                  </a:lnTo>
                  <a:lnTo>
                    <a:pt x="0" y="1720"/>
                  </a:lnTo>
                  <a:lnTo>
                    <a:pt x="0" y="1687"/>
                  </a:lnTo>
                  <a:close/>
                  <a:moveTo>
                    <a:pt x="0" y="1607"/>
                  </a:moveTo>
                  <a:lnTo>
                    <a:pt x="1831" y="1607"/>
                  </a:lnTo>
                  <a:lnTo>
                    <a:pt x="1831" y="1640"/>
                  </a:lnTo>
                  <a:lnTo>
                    <a:pt x="0" y="1640"/>
                  </a:lnTo>
                  <a:lnTo>
                    <a:pt x="0" y="1607"/>
                  </a:lnTo>
                  <a:close/>
                  <a:moveTo>
                    <a:pt x="0" y="1527"/>
                  </a:moveTo>
                  <a:lnTo>
                    <a:pt x="1840" y="1527"/>
                  </a:lnTo>
                  <a:lnTo>
                    <a:pt x="1840" y="1559"/>
                  </a:lnTo>
                  <a:lnTo>
                    <a:pt x="0" y="1559"/>
                  </a:lnTo>
                  <a:lnTo>
                    <a:pt x="0" y="1527"/>
                  </a:lnTo>
                  <a:close/>
                  <a:moveTo>
                    <a:pt x="0" y="1446"/>
                  </a:moveTo>
                  <a:lnTo>
                    <a:pt x="1858" y="1446"/>
                  </a:lnTo>
                  <a:lnTo>
                    <a:pt x="1858" y="1479"/>
                  </a:lnTo>
                  <a:lnTo>
                    <a:pt x="0" y="1479"/>
                  </a:lnTo>
                  <a:lnTo>
                    <a:pt x="0" y="1446"/>
                  </a:lnTo>
                  <a:close/>
                  <a:moveTo>
                    <a:pt x="0" y="1366"/>
                  </a:moveTo>
                  <a:lnTo>
                    <a:pt x="1867" y="1366"/>
                  </a:lnTo>
                  <a:lnTo>
                    <a:pt x="1867" y="1398"/>
                  </a:lnTo>
                  <a:lnTo>
                    <a:pt x="0" y="1398"/>
                  </a:lnTo>
                  <a:lnTo>
                    <a:pt x="0" y="1366"/>
                  </a:lnTo>
                  <a:close/>
                  <a:moveTo>
                    <a:pt x="0" y="1286"/>
                  </a:moveTo>
                  <a:lnTo>
                    <a:pt x="1878" y="1286"/>
                  </a:lnTo>
                  <a:lnTo>
                    <a:pt x="1878" y="1318"/>
                  </a:lnTo>
                  <a:lnTo>
                    <a:pt x="0" y="1318"/>
                  </a:lnTo>
                  <a:lnTo>
                    <a:pt x="0" y="1286"/>
                  </a:lnTo>
                  <a:close/>
                  <a:moveTo>
                    <a:pt x="0" y="1206"/>
                  </a:moveTo>
                  <a:lnTo>
                    <a:pt x="1899" y="1206"/>
                  </a:lnTo>
                  <a:lnTo>
                    <a:pt x="1899" y="1237"/>
                  </a:lnTo>
                  <a:lnTo>
                    <a:pt x="0" y="1237"/>
                  </a:lnTo>
                  <a:lnTo>
                    <a:pt x="0" y="1206"/>
                  </a:lnTo>
                  <a:close/>
                  <a:moveTo>
                    <a:pt x="0" y="1125"/>
                  </a:moveTo>
                  <a:lnTo>
                    <a:pt x="1915" y="1125"/>
                  </a:lnTo>
                  <a:lnTo>
                    <a:pt x="1915" y="1157"/>
                  </a:lnTo>
                  <a:lnTo>
                    <a:pt x="0" y="1157"/>
                  </a:lnTo>
                  <a:lnTo>
                    <a:pt x="0" y="1125"/>
                  </a:lnTo>
                  <a:close/>
                  <a:moveTo>
                    <a:pt x="0" y="1045"/>
                  </a:moveTo>
                  <a:lnTo>
                    <a:pt x="1945" y="1045"/>
                  </a:lnTo>
                  <a:lnTo>
                    <a:pt x="1945" y="1077"/>
                  </a:lnTo>
                  <a:lnTo>
                    <a:pt x="0" y="1077"/>
                  </a:lnTo>
                  <a:lnTo>
                    <a:pt x="0" y="1045"/>
                  </a:lnTo>
                  <a:close/>
                  <a:moveTo>
                    <a:pt x="0" y="965"/>
                  </a:moveTo>
                  <a:lnTo>
                    <a:pt x="1951" y="965"/>
                  </a:lnTo>
                  <a:lnTo>
                    <a:pt x="1951" y="996"/>
                  </a:lnTo>
                  <a:lnTo>
                    <a:pt x="0" y="996"/>
                  </a:lnTo>
                  <a:lnTo>
                    <a:pt x="0" y="965"/>
                  </a:lnTo>
                  <a:close/>
                  <a:moveTo>
                    <a:pt x="0" y="884"/>
                  </a:moveTo>
                  <a:lnTo>
                    <a:pt x="2026" y="884"/>
                  </a:lnTo>
                  <a:lnTo>
                    <a:pt x="2026" y="916"/>
                  </a:lnTo>
                  <a:lnTo>
                    <a:pt x="0" y="916"/>
                  </a:lnTo>
                  <a:lnTo>
                    <a:pt x="0" y="884"/>
                  </a:lnTo>
                  <a:close/>
                  <a:moveTo>
                    <a:pt x="0" y="804"/>
                  </a:moveTo>
                  <a:lnTo>
                    <a:pt x="2044" y="804"/>
                  </a:lnTo>
                  <a:lnTo>
                    <a:pt x="2044" y="836"/>
                  </a:lnTo>
                  <a:lnTo>
                    <a:pt x="0" y="836"/>
                  </a:lnTo>
                  <a:lnTo>
                    <a:pt x="0" y="804"/>
                  </a:lnTo>
                  <a:close/>
                  <a:moveTo>
                    <a:pt x="0" y="724"/>
                  </a:moveTo>
                  <a:lnTo>
                    <a:pt x="2089" y="724"/>
                  </a:lnTo>
                  <a:lnTo>
                    <a:pt x="2089" y="755"/>
                  </a:lnTo>
                  <a:lnTo>
                    <a:pt x="0" y="755"/>
                  </a:lnTo>
                  <a:lnTo>
                    <a:pt x="0" y="724"/>
                  </a:lnTo>
                  <a:close/>
                  <a:moveTo>
                    <a:pt x="0" y="643"/>
                  </a:moveTo>
                  <a:lnTo>
                    <a:pt x="2179" y="643"/>
                  </a:lnTo>
                  <a:lnTo>
                    <a:pt x="2179" y="675"/>
                  </a:lnTo>
                  <a:lnTo>
                    <a:pt x="0" y="675"/>
                  </a:lnTo>
                  <a:lnTo>
                    <a:pt x="0" y="643"/>
                  </a:lnTo>
                  <a:close/>
                  <a:moveTo>
                    <a:pt x="0" y="563"/>
                  </a:moveTo>
                  <a:lnTo>
                    <a:pt x="2202" y="563"/>
                  </a:lnTo>
                  <a:lnTo>
                    <a:pt x="2202" y="595"/>
                  </a:lnTo>
                  <a:lnTo>
                    <a:pt x="0" y="595"/>
                  </a:lnTo>
                  <a:lnTo>
                    <a:pt x="0" y="563"/>
                  </a:lnTo>
                  <a:close/>
                  <a:moveTo>
                    <a:pt x="0" y="483"/>
                  </a:moveTo>
                  <a:lnTo>
                    <a:pt x="2229" y="483"/>
                  </a:lnTo>
                  <a:lnTo>
                    <a:pt x="2229" y="515"/>
                  </a:lnTo>
                  <a:lnTo>
                    <a:pt x="0" y="515"/>
                  </a:lnTo>
                  <a:lnTo>
                    <a:pt x="0" y="483"/>
                  </a:lnTo>
                  <a:close/>
                  <a:moveTo>
                    <a:pt x="0" y="402"/>
                  </a:moveTo>
                  <a:lnTo>
                    <a:pt x="2276" y="402"/>
                  </a:lnTo>
                  <a:lnTo>
                    <a:pt x="2276" y="434"/>
                  </a:lnTo>
                  <a:lnTo>
                    <a:pt x="0" y="434"/>
                  </a:lnTo>
                  <a:lnTo>
                    <a:pt x="0" y="402"/>
                  </a:lnTo>
                  <a:close/>
                  <a:moveTo>
                    <a:pt x="0" y="322"/>
                  </a:moveTo>
                  <a:lnTo>
                    <a:pt x="2346" y="322"/>
                  </a:lnTo>
                  <a:lnTo>
                    <a:pt x="2346" y="354"/>
                  </a:lnTo>
                  <a:lnTo>
                    <a:pt x="0" y="354"/>
                  </a:lnTo>
                  <a:lnTo>
                    <a:pt x="0" y="322"/>
                  </a:lnTo>
                  <a:close/>
                  <a:moveTo>
                    <a:pt x="0" y="241"/>
                  </a:moveTo>
                  <a:lnTo>
                    <a:pt x="2398" y="241"/>
                  </a:lnTo>
                  <a:lnTo>
                    <a:pt x="2398" y="274"/>
                  </a:lnTo>
                  <a:lnTo>
                    <a:pt x="0" y="274"/>
                  </a:lnTo>
                  <a:lnTo>
                    <a:pt x="0" y="241"/>
                  </a:lnTo>
                  <a:close/>
                  <a:moveTo>
                    <a:pt x="0" y="161"/>
                  </a:moveTo>
                  <a:lnTo>
                    <a:pt x="2425" y="161"/>
                  </a:lnTo>
                  <a:lnTo>
                    <a:pt x="2425" y="193"/>
                  </a:lnTo>
                  <a:lnTo>
                    <a:pt x="0" y="193"/>
                  </a:lnTo>
                  <a:lnTo>
                    <a:pt x="0" y="161"/>
                  </a:lnTo>
                  <a:close/>
                  <a:moveTo>
                    <a:pt x="0" y="80"/>
                  </a:moveTo>
                  <a:lnTo>
                    <a:pt x="2510" y="80"/>
                  </a:lnTo>
                  <a:lnTo>
                    <a:pt x="2510" y="113"/>
                  </a:lnTo>
                  <a:lnTo>
                    <a:pt x="0" y="113"/>
                  </a:lnTo>
                  <a:lnTo>
                    <a:pt x="0" y="80"/>
                  </a:lnTo>
                  <a:close/>
                  <a:moveTo>
                    <a:pt x="0" y="0"/>
                  </a:moveTo>
                  <a:lnTo>
                    <a:pt x="2522" y="0"/>
                  </a:lnTo>
                  <a:lnTo>
                    <a:pt x="2522" y="33"/>
                  </a:lnTo>
                  <a:lnTo>
                    <a:pt x="0" y="33"/>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20" name="Rectangle 311"/>
            <p:cNvSpPr>
              <a:spLocks noChangeArrowheads="1"/>
            </p:cNvSpPr>
            <p:nvPr/>
          </p:nvSpPr>
          <p:spPr bwMode="auto">
            <a:xfrm>
              <a:off x="4414838" y="5300663"/>
              <a:ext cx="4278312" cy="7937"/>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421" name="Freeform 312"/>
            <p:cNvSpPr>
              <a:spLocks noEditPoints="1"/>
            </p:cNvSpPr>
            <p:nvPr/>
          </p:nvSpPr>
          <p:spPr bwMode="auto">
            <a:xfrm>
              <a:off x="4410075" y="5305425"/>
              <a:ext cx="4287837" cy="31750"/>
            </a:xfrm>
            <a:custGeom>
              <a:avLst/>
              <a:gdLst>
                <a:gd name="T0" fmla="*/ 5 w 2701"/>
                <a:gd name="T1" fmla="*/ 0 h 20"/>
                <a:gd name="T2" fmla="*/ 5 w 2701"/>
                <a:gd name="T3" fmla="*/ 20 h 20"/>
                <a:gd name="T4" fmla="*/ 0 w 2701"/>
                <a:gd name="T5" fmla="*/ 20 h 20"/>
                <a:gd name="T6" fmla="*/ 0 w 2701"/>
                <a:gd name="T7" fmla="*/ 0 h 20"/>
                <a:gd name="T8" fmla="*/ 5 w 2701"/>
                <a:gd name="T9" fmla="*/ 0 h 20"/>
                <a:gd name="T10" fmla="*/ 342 w 2701"/>
                <a:gd name="T11" fmla="*/ 0 h 20"/>
                <a:gd name="T12" fmla="*/ 342 w 2701"/>
                <a:gd name="T13" fmla="*/ 20 h 20"/>
                <a:gd name="T14" fmla="*/ 338 w 2701"/>
                <a:gd name="T15" fmla="*/ 20 h 20"/>
                <a:gd name="T16" fmla="*/ 338 w 2701"/>
                <a:gd name="T17" fmla="*/ 0 h 20"/>
                <a:gd name="T18" fmla="*/ 342 w 2701"/>
                <a:gd name="T19" fmla="*/ 0 h 20"/>
                <a:gd name="T20" fmla="*/ 679 w 2701"/>
                <a:gd name="T21" fmla="*/ 0 h 20"/>
                <a:gd name="T22" fmla="*/ 679 w 2701"/>
                <a:gd name="T23" fmla="*/ 20 h 20"/>
                <a:gd name="T24" fmla="*/ 674 w 2701"/>
                <a:gd name="T25" fmla="*/ 20 h 20"/>
                <a:gd name="T26" fmla="*/ 674 w 2701"/>
                <a:gd name="T27" fmla="*/ 0 h 20"/>
                <a:gd name="T28" fmla="*/ 679 w 2701"/>
                <a:gd name="T29" fmla="*/ 0 h 20"/>
                <a:gd name="T30" fmla="*/ 1016 w 2701"/>
                <a:gd name="T31" fmla="*/ 0 h 20"/>
                <a:gd name="T32" fmla="*/ 1016 w 2701"/>
                <a:gd name="T33" fmla="*/ 20 h 20"/>
                <a:gd name="T34" fmla="*/ 1012 w 2701"/>
                <a:gd name="T35" fmla="*/ 20 h 20"/>
                <a:gd name="T36" fmla="*/ 1012 w 2701"/>
                <a:gd name="T37" fmla="*/ 0 h 20"/>
                <a:gd name="T38" fmla="*/ 1016 w 2701"/>
                <a:gd name="T39" fmla="*/ 0 h 20"/>
                <a:gd name="T40" fmla="*/ 1353 w 2701"/>
                <a:gd name="T41" fmla="*/ 0 h 20"/>
                <a:gd name="T42" fmla="*/ 1353 w 2701"/>
                <a:gd name="T43" fmla="*/ 20 h 20"/>
                <a:gd name="T44" fmla="*/ 1348 w 2701"/>
                <a:gd name="T45" fmla="*/ 20 h 20"/>
                <a:gd name="T46" fmla="*/ 1348 w 2701"/>
                <a:gd name="T47" fmla="*/ 0 h 20"/>
                <a:gd name="T48" fmla="*/ 1353 w 2701"/>
                <a:gd name="T49" fmla="*/ 0 h 20"/>
                <a:gd name="T50" fmla="*/ 1690 w 2701"/>
                <a:gd name="T51" fmla="*/ 0 h 20"/>
                <a:gd name="T52" fmla="*/ 1690 w 2701"/>
                <a:gd name="T53" fmla="*/ 20 h 20"/>
                <a:gd name="T54" fmla="*/ 1686 w 2701"/>
                <a:gd name="T55" fmla="*/ 20 h 20"/>
                <a:gd name="T56" fmla="*/ 1686 w 2701"/>
                <a:gd name="T57" fmla="*/ 0 h 20"/>
                <a:gd name="T58" fmla="*/ 1690 w 2701"/>
                <a:gd name="T59" fmla="*/ 0 h 20"/>
                <a:gd name="T60" fmla="*/ 2027 w 2701"/>
                <a:gd name="T61" fmla="*/ 0 h 20"/>
                <a:gd name="T62" fmla="*/ 2027 w 2701"/>
                <a:gd name="T63" fmla="*/ 20 h 20"/>
                <a:gd name="T64" fmla="*/ 2022 w 2701"/>
                <a:gd name="T65" fmla="*/ 20 h 20"/>
                <a:gd name="T66" fmla="*/ 2022 w 2701"/>
                <a:gd name="T67" fmla="*/ 0 h 20"/>
                <a:gd name="T68" fmla="*/ 2027 w 2701"/>
                <a:gd name="T69" fmla="*/ 0 h 20"/>
                <a:gd name="T70" fmla="*/ 2364 w 2701"/>
                <a:gd name="T71" fmla="*/ 0 h 20"/>
                <a:gd name="T72" fmla="*/ 2364 w 2701"/>
                <a:gd name="T73" fmla="*/ 20 h 20"/>
                <a:gd name="T74" fmla="*/ 2359 w 2701"/>
                <a:gd name="T75" fmla="*/ 20 h 20"/>
                <a:gd name="T76" fmla="*/ 2359 w 2701"/>
                <a:gd name="T77" fmla="*/ 0 h 20"/>
                <a:gd name="T78" fmla="*/ 2364 w 2701"/>
                <a:gd name="T79" fmla="*/ 0 h 20"/>
                <a:gd name="T80" fmla="*/ 2701 w 2701"/>
                <a:gd name="T81" fmla="*/ 0 h 20"/>
                <a:gd name="T82" fmla="*/ 2701 w 2701"/>
                <a:gd name="T83" fmla="*/ 20 h 20"/>
                <a:gd name="T84" fmla="*/ 2696 w 2701"/>
                <a:gd name="T85" fmla="*/ 20 h 20"/>
                <a:gd name="T86" fmla="*/ 2696 w 2701"/>
                <a:gd name="T87" fmla="*/ 0 h 20"/>
                <a:gd name="T88" fmla="*/ 2701 w 2701"/>
                <a:gd name="T8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01" h="20">
                  <a:moveTo>
                    <a:pt x="5" y="0"/>
                  </a:moveTo>
                  <a:lnTo>
                    <a:pt x="5" y="20"/>
                  </a:lnTo>
                  <a:lnTo>
                    <a:pt x="0" y="20"/>
                  </a:lnTo>
                  <a:lnTo>
                    <a:pt x="0" y="0"/>
                  </a:lnTo>
                  <a:lnTo>
                    <a:pt x="5" y="0"/>
                  </a:lnTo>
                  <a:close/>
                  <a:moveTo>
                    <a:pt x="342" y="0"/>
                  </a:moveTo>
                  <a:lnTo>
                    <a:pt x="342" y="20"/>
                  </a:lnTo>
                  <a:lnTo>
                    <a:pt x="338" y="20"/>
                  </a:lnTo>
                  <a:lnTo>
                    <a:pt x="338" y="0"/>
                  </a:lnTo>
                  <a:lnTo>
                    <a:pt x="342" y="0"/>
                  </a:lnTo>
                  <a:close/>
                  <a:moveTo>
                    <a:pt x="679" y="0"/>
                  </a:moveTo>
                  <a:lnTo>
                    <a:pt x="679" y="20"/>
                  </a:lnTo>
                  <a:lnTo>
                    <a:pt x="674" y="20"/>
                  </a:lnTo>
                  <a:lnTo>
                    <a:pt x="674" y="0"/>
                  </a:lnTo>
                  <a:lnTo>
                    <a:pt x="679" y="0"/>
                  </a:lnTo>
                  <a:close/>
                  <a:moveTo>
                    <a:pt x="1016" y="0"/>
                  </a:moveTo>
                  <a:lnTo>
                    <a:pt x="1016" y="20"/>
                  </a:lnTo>
                  <a:lnTo>
                    <a:pt x="1012" y="20"/>
                  </a:lnTo>
                  <a:lnTo>
                    <a:pt x="1012" y="0"/>
                  </a:lnTo>
                  <a:lnTo>
                    <a:pt x="1016" y="0"/>
                  </a:lnTo>
                  <a:close/>
                  <a:moveTo>
                    <a:pt x="1353" y="0"/>
                  </a:moveTo>
                  <a:lnTo>
                    <a:pt x="1353" y="20"/>
                  </a:lnTo>
                  <a:lnTo>
                    <a:pt x="1348" y="20"/>
                  </a:lnTo>
                  <a:lnTo>
                    <a:pt x="1348" y="0"/>
                  </a:lnTo>
                  <a:lnTo>
                    <a:pt x="1353" y="0"/>
                  </a:lnTo>
                  <a:close/>
                  <a:moveTo>
                    <a:pt x="1690" y="0"/>
                  </a:moveTo>
                  <a:lnTo>
                    <a:pt x="1690" y="20"/>
                  </a:lnTo>
                  <a:lnTo>
                    <a:pt x="1686" y="20"/>
                  </a:lnTo>
                  <a:lnTo>
                    <a:pt x="1686" y="0"/>
                  </a:lnTo>
                  <a:lnTo>
                    <a:pt x="1690" y="0"/>
                  </a:lnTo>
                  <a:close/>
                  <a:moveTo>
                    <a:pt x="2027" y="0"/>
                  </a:moveTo>
                  <a:lnTo>
                    <a:pt x="2027" y="20"/>
                  </a:lnTo>
                  <a:lnTo>
                    <a:pt x="2022" y="20"/>
                  </a:lnTo>
                  <a:lnTo>
                    <a:pt x="2022" y="0"/>
                  </a:lnTo>
                  <a:lnTo>
                    <a:pt x="2027" y="0"/>
                  </a:lnTo>
                  <a:close/>
                  <a:moveTo>
                    <a:pt x="2364" y="0"/>
                  </a:moveTo>
                  <a:lnTo>
                    <a:pt x="2364" y="20"/>
                  </a:lnTo>
                  <a:lnTo>
                    <a:pt x="2359" y="20"/>
                  </a:lnTo>
                  <a:lnTo>
                    <a:pt x="2359" y="0"/>
                  </a:lnTo>
                  <a:lnTo>
                    <a:pt x="2364" y="0"/>
                  </a:lnTo>
                  <a:close/>
                  <a:moveTo>
                    <a:pt x="2701" y="0"/>
                  </a:moveTo>
                  <a:lnTo>
                    <a:pt x="2701" y="20"/>
                  </a:lnTo>
                  <a:lnTo>
                    <a:pt x="2696" y="20"/>
                  </a:lnTo>
                  <a:lnTo>
                    <a:pt x="2696" y="0"/>
                  </a:lnTo>
                  <a:lnTo>
                    <a:pt x="2701"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422" name="Rectangle 313"/>
            <p:cNvSpPr>
              <a:spLocks noChangeArrowheads="1"/>
            </p:cNvSpPr>
            <p:nvPr/>
          </p:nvSpPr>
          <p:spPr bwMode="auto">
            <a:xfrm>
              <a:off x="4410075" y="1477963"/>
              <a:ext cx="7937" cy="382746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423" name="Freeform 314"/>
            <p:cNvSpPr>
              <a:spLocks noEditPoints="1"/>
            </p:cNvSpPr>
            <p:nvPr/>
          </p:nvSpPr>
          <p:spPr bwMode="auto">
            <a:xfrm>
              <a:off x="4383088" y="1474788"/>
              <a:ext cx="31750" cy="3833812"/>
            </a:xfrm>
            <a:custGeom>
              <a:avLst/>
              <a:gdLst>
                <a:gd name="T0" fmla="*/ 20 w 20"/>
                <a:gd name="T1" fmla="*/ 2415 h 2415"/>
                <a:gd name="T2" fmla="*/ 0 w 20"/>
                <a:gd name="T3" fmla="*/ 2330 h 2415"/>
                <a:gd name="T4" fmla="*/ 0 w 20"/>
                <a:gd name="T5" fmla="*/ 2334 h 2415"/>
                <a:gd name="T6" fmla="*/ 20 w 20"/>
                <a:gd name="T7" fmla="*/ 2249 h 2415"/>
                <a:gd name="T8" fmla="*/ 0 w 20"/>
                <a:gd name="T9" fmla="*/ 2249 h 2415"/>
                <a:gd name="T10" fmla="*/ 20 w 20"/>
                <a:gd name="T11" fmla="*/ 2174 h 2415"/>
                <a:gd name="T12" fmla="*/ 0 w 20"/>
                <a:gd name="T13" fmla="*/ 2089 h 2415"/>
                <a:gd name="T14" fmla="*/ 0 w 20"/>
                <a:gd name="T15" fmla="*/ 2094 h 2415"/>
                <a:gd name="T16" fmla="*/ 20 w 20"/>
                <a:gd name="T17" fmla="*/ 2008 h 2415"/>
                <a:gd name="T18" fmla="*/ 0 w 20"/>
                <a:gd name="T19" fmla="*/ 2008 h 2415"/>
                <a:gd name="T20" fmla="*/ 20 w 20"/>
                <a:gd name="T21" fmla="*/ 1933 h 2415"/>
                <a:gd name="T22" fmla="*/ 0 w 20"/>
                <a:gd name="T23" fmla="*/ 1848 h 2415"/>
                <a:gd name="T24" fmla="*/ 0 w 20"/>
                <a:gd name="T25" fmla="*/ 1853 h 2415"/>
                <a:gd name="T26" fmla="*/ 20 w 20"/>
                <a:gd name="T27" fmla="*/ 1767 h 2415"/>
                <a:gd name="T28" fmla="*/ 0 w 20"/>
                <a:gd name="T29" fmla="*/ 1767 h 2415"/>
                <a:gd name="T30" fmla="*/ 20 w 20"/>
                <a:gd name="T31" fmla="*/ 1692 h 2415"/>
                <a:gd name="T32" fmla="*/ 0 w 20"/>
                <a:gd name="T33" fmla="*/ 1607 h 2415"/>
                <a:gd name="T34" fmla="*/ 0 w 20"/>
                <a:gd name="T35" fmla="*/ 1612 h 2415"/>
                <a:gd name="T36" fmla="*/ 20 w 20"/>
                <a:gd name="T37" fmla="*/ 1526 h 2415"/>
                <a:gd name="T38" fmla="*/ 0 w 20"/>
                <a:gd name="T39" fmla="*/ 1526 h 2415"/>
                <a:gd name="T40" fmla="*/ 20 w 20"/>
                <a:gd name="T41" fmla="*/ 1451 h 2415"/>
                <a:gd name="T42" fmla="*/ 0 w 20"/>
                <a:gd name="T43" fmla="*/ 1366 h 2415"/>
                <a:gd name="T44" fmla="*/ 0 w 20"/>
                <a:gd name="T45" fmla="*/ 1371 h 2415"/>
                <a:gd name="T46" fmla="*/ 20 w 20"/>
                <a:gd name="T47" fmla="*/ 1286 h 2415"/>
                <a:gd name="T48" fmla="*/ 0 w 20"/>
                <a:gd name="T49" fmla="*/ 1286 h 2415"/>
                <a:gd name="T50" fmla="*/ 20 w 20"/>
                <a:gd name="T51" fmla="*/ 1210 h 2415"/>
                <a:gd name="T52" fmla="*/ 0 w 20"/>
                <a:gd name="T53" fmla="*/ 1125 h 2415"/>
                <a:gd name="T54" fmla="*/ 0 w 20"/>
                <a:gd name="T55" fmla="*/ 1129 h 2415"/>
                <a:gd name="T56" fmla="*/ 20 w 20"/>
                <a:gd name="T57" fmla="*/ 1045 h 2415"/>
                <a:gd name="T58" fmla="*/ 0 w 20"/>
                <a:gd name="T59" fmla="*/ 1045 h 2415"/>
                <a:gd name="T60" fmla="*/ 20 w 20"/>
                <a:gd name="T61" fmla="*/ 968 h 2415"/>
                <a:gd name="T62" fmla="*/ 0 w 20"/>
                <a:gd name="T63" fmla="*/ 884 h 2415"/>
                <a:gd name="T64" fmla="*/ 0 w 20"/>
                <a:gd name="T65" fmla="*/ 888 h 2415"/>
                <a:gd name="T66" fmla="*/ 20 w 20"/>
                <a:gd name="T67" fmla="*/ 804 h 2415"/>
                <a:gd name="T68" fmla="*/ 0 w 20"/>
                <a:gd name="T69" fmla="*/ 804 h 2415"/>
                <a:gd name="T70" fmla="*/ 20 w 20"/>
                <a:gd name="T71" fmla="*/ 727 h 2415"/>
                <a:gd name="T72" fmla="*/ 0 w 20"/>
                <a:gd name="T73" fmla="*/ 643 h 2415"/>
                <a:gd name="T74" fmla="*/ 0 w 20"/>
                <a:gd name="T75" fmla="*/ 647 h 2415"/>
                <a:gd name="T76" fmla="*/ 20 w 20"/>
                <a:gd name="T77" fmla="*/ 562 h 2415"/>
                <a:gd name="T78" fmla="*/ 0 w 20"/>
                <a:gd name="T79" fmla="*/ 562 h 2415"/>
                <a:gd name="T80" fmla="*/ 20 w 20"/>
                <a:gd name="T81" fmla="*/ 486 h 2415"/>
                <a:gd name="T82" fmla="*/ 0 w 20"/>
                <a:gd name="T83" fmla="*/ 401 h 2415"/>
                <a:gd name="T84" fmla="*/ 0 w 20"/>
                <a:gd name="T85" fmla="*/ 406 h 2415"/>
                <a:gd name="T86" fmla="*/ 20 w 20"/>
                <a:gd name="T87" fmla="*/ 321 h 2415"/>
                <a:gd name="T88" fmla="*/ 0 w 20"/>
                <a:gd name="T89" fmla="*/ 321 h 2415"/>
                <a:gd name="T90" fmla="*/ 20 w 20"/>
                <a:gd name="T91" fmla="*/ 246 h 2415"/>
                <a:gd name="T92" fmla="*/ 0 w 20"/>
                <a:gd name="T93" fmla="*/ 160 h 2415"/>
                <a:gd name="T94" fmla="*/ 0 w 20"/>
                <a:gd name="T95" fmla="*/ 165 h 2415"/>
                <a:gd name="T96" fmla="*/ 20 w 20"/>
                <a:gd name="T97" fmla="*/ 80 h 2415"/>
                <a:gd name="T98" fmla="*/ 0 w 20"/>
                <a:gd name="T99" fmla="*/ 80 h 2415"/>
                <a:gd name="T100" fmla="*/ 20 w 20"/>
                <a:gd name="T101" fmla="*/ 5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2415">
                  <a:moveTo>
                    <a:pt x="0" y="2410"/>
                  </a:moveTo>
                  <a:lnTo>
                    <a:pt x="20" y="2410"/>
                  </a:lnTo>
                  <a:lnTo>
                    <a:pt x="20" y="2415"/>
                  </a:lnTo>
                  <a:lnTo>
                    <a:pt x="0" y="2415"/>
                  </a:lnTo>
                  <a:lnTo>
                    <a:pt x="0" y="2410"/>
                  </a:lnTo>
                  <a:close/>
                  <a:moveTo>
                    <a:pt x="0" y="2330"/>
                  </a:moveTo>
                  <a:lnTo>
                    <a:pt x="20" y="2330"/>
                  </a:lnTo>
                  <a:lnTo>
                    <a:pt x="20" y="2334"/>
                  </a:lnTo>
                  <a:lnTo>
                    <a:pt x="0" y="2334"/>
                  </a:lnTo>
                  <a:lnTo>
                    <a:pt x="0" y="2330"/>
                  </a:lnTo>
                  <a:close/>
                  <a:moveTo>
                    <a:pt x="0" y="2249"/>
                  </a:moveTo>
                  <a:lnTo>
                    <a:pt x="20" y="2249"/>
                  </a:lnTo>
                  <a:lnTo>
                    <a:pt x="20" y="2254"/>
                  </a:lnTo>
                  <a:lnTo>
                    <a:pt x="0" y="2254"/>
                  </a:lnTo>
                  <a:lnTo>
                    <a:pt x="0" y="2249"/>
                  </a:lnTo>
                  <a:close/>
                  <a:moveTo>
                    <a:pt x="0" y="2169"/>
                  </a:moveTo>
                  <a:lnTo>
                    <a:pt x="20" y="2169"/>
                  </a:lnTo>
                  <a:lnTo>
                    <a:pt x="20" y="2174"/>
                  </a:lnTo>
                  <a:lnTo>
                    <a:pt x="0" y="2174"/>
                  </a:lnTo>
                  <a:lnTo>
                    <a:pt x="0" y="2169"/>
                  </a:lnTo>
                  <a:close/>
                  <a:moveTo>
                    <a:pt x="0" y="2089"/>
                  </a:moveTo>
                  <a:lnTo>
                    <a:pt x="20" y="2089"/>
                  </a:lnTo>
                  <a:lnTo>
                    <a:pt x="20" y="2094"/>
                  </a:lnTo>
                  <a:lnTo>
                    <a:pt x="0" y="2094"/>
                  </a:lnTo>
                  <a:lnTo>
                    <a:pt x="0" y="2089"/>
                  </a:lnTo>
                  <a:close/>
                  <a:moveTo>
                    <a:pt x="0" y="2008"/>
                  </a:moveTo>
                  <a:lnTo>
                    <a:pt x="20" y="2008"/>
                  </a:lnTo>
                  <a:lnTo>
                    <a:pt x="20" y="2013"/>
                  </a:lnTo>
                  <a:lnTo>
                    <a:pt x="0" y="2013"/>
                  </a:lnTo>
                  <a:lnTo>
                    <a:pt x="0" y="2008"/>
                  </a:lnTo>
                  <a:close/>
                  <a:moveTo>
                    <a:pt x="0" y="1928"/>
                  </a:moveTo>
                  <a:lnTo>
                    <a:pt x="20" y="1928"/>
                  </a:lnTo>
                  <a:lnTo>
                    <a:pt x="20" y="1933"/>
                  </a:lnTo>
                  <a:lnTo>
                    <a:pt x="0" y="1933"/>
                  </a:lnTo>
                  <a:lnTo>
                    <a:pt x="0" y="1928"/>
                  </a:lnTo>
                  <a:close/>
                  <a:moveTo>
                    <a:pt x="0" y="1848"/>
                  </a:moveTo>
                  <a:lnTo>
                    <a:pt x="20" y="1848"/>
                  </a:lnTo>
                  <a:lnTo>
                    <a:pt x="20" y="1853"/>
                  </a:lnTo>
                  <a:lnTo>
                    <a:pt x="0" y="1853"/>
                  </a:lnTo>
                  <a:lnTo>
                    <a:pt x="0" y="1848"/>
                  </a:lnTo>
                  <a:close/>
                  <a:moveTo>
                    <a:pt x="0" y="1767"/>
                  </a:moveTo>
                  <a:lnTo>
                    <a:pt x="20" y="1767"/>
                  </a:lnTo>
                  <a:lnTo>
                    <a:pt x="20" y="1772"/>
                  </a:lnTo>
                  <a:lnTo>
                    <a:pt x="0" y="1772"/>
                  </a:lnTo>
                  <a:lnTo>
                    <a:pt x="0" y="1767"/>
                  </a:lnTo>
                  <a:close/>
                  <a:moveTo>
                    <a:pt x="0" y="1687"/>
                  </a:moveTo>
                  <a:lnTo>
                    <a:pt x="20" y="1687"/>
                  </a:lnTo>
                  <a:lnTo>
                    <a:pt x="20" y="1692"/>
                  </a:lnTo>
                  <a:lnTo>
                    <a:pt x="0" y="1692"/>
                  </a:lnTo>
                  <a:lnTo>
                    <a:pt x="0" y="1687"/>
                  </a:lnTo>
                  <a:close/>
                  <a:moveTo>
                    <a:pt x="0" y="1607"/>
                  </a:moveTo>
                  <a:lnTo>
                    <a:pt x="20" y="1607"/>
                  </a:lnTo>
                  <a:lnTo>
                    <a:pt x="20" y="1612"/>
                  </a:lnTo>
                  <a:lnTo>
                    <a:pt x="0" y="1612"/>
                  </a:lnTo>
                  <a:lnTo>
                    <a:pt x="0" y="1607"/>
                  </a:lnTo>
                  <a:close/>
                  <a:moveTo>
                    <a:pt x="0" y="1526"/>
                  </a:moveTo>
                  <a:lnTo>
                    <a:pt x="20" y="1526"/>
                  </a:lnTo>
                  <a:lnTo>
                    <a:pt x="20" y="1531"/>
                  </a:lnTo>
                  <a:lnTo>
                    <a:pt x="0" y="1531"/>
                  </a:lnTo>
                  <a:lnTo>
                    <a:pt x="0" y="1526"/>
                  </a:lnTo>
                  <a:close/>
                  <a:moveTo>
                    <a:pt x="0" y="1446"/>
                  </a:moveTo>
                  <a:lnTo>
                    <a:pt x="20" y="1446"/>
                  </a:lnTo>
                  <a:lnTo>
                    <a:pt x="20" y="1451"/>
                  </a:lnTo>
                  <a:lnTo>
                    <a:pt x="0" y="1451"/>
                  </a:lnTo>
                  <a:lnTo>
                    <a:pt x="0" y="1446"/>
                  </a:lnTo>
                  <a:close/>
                  <a:moveTo>
                    <a:pt x="0" y="1366"/>
                  </a:moveTo>
                  <a:lnTo>
                    <a:pt x="20" y="1366"/>
                  </a:lnTo>
                  <a:lnTo>
                    <a:pt x="20" y="1371"/>
                  </a:lnTo>
                  <a:lnTo>
                    <a:pt x="0" y="1371"/>
                  </a:lnTo>
                  <a:lnTo>
                    <a:pt x="0" y="1366"/>
                  </a:lnTo>
                  <a:close/>
                  <a:moveTo>
                    <a:pt x="0" y="1286"/>
                  </a:moveTo>
                  <a:lnTo>
                    <a:pt x="20" y="1286"/>
                  </a:lnTo>
                  <a:lnTo>
                    <a:pt x="20" y="1290"/>
                  </a:lnTo>
                  <a:lnTo>
                    <a:pt x="0" y="1290"/>
                  </a:lnTo>
                  <a:lnTo>
                    <a:pt x="0" y="1286"/>
                  </a:lnTo>
                  <a:close/>
                  <a:moveTo>
                    <a:pt x="0" y="1205"/>
                  </a:moveTo>
                  <a:lnTo>
                    <a:pt x="20" y="1205"/>
                  </a:lnTo>
                  <a:lnTo>
                    <a:pt x="20" y="1210"/>
                  </a:lnTo>
                  <a:lnTo>
                    <a:pt x="0" y="1210"/>
                  </a:lnTo>
                  <a:lnTo>
                    <a:pt x="0" y="1205"/>
                  </a:lnTo>
                  <a:close/>
                  <a:moveTo>
                    <a:pt x="0" y="1125"/>
                  </a:moveTo>
                  <a:lnTo>
                    <a:pt x="20" y="1125"/>
                  </a:lnTo>
                  <a:lnTo>
                    <a:pt x="20" y="1129"/>
                  </a:lnTo>
                  <a:lnTo>
                    <a:pt x="0" y="1129"/>
                  </a:lnTo>
                  <a:lnTo>
                    <a:pt x="0" y="1125"/>
                  </a:lnTo>
                  <a:close/>
                  <a:moveTo>
                    <a:pt x="0" y="1045"/>
                  </a:moveTo>
                  <a:lnTo>
                    <a:pt x="20" y="1045"/>
                  </a:lnTo>
                  <a:lnTo>
                    <a:pt x="20" y="1049"/>
                  </a:lnTo>
                  <a:lnTo>
                    <a:pt x="0" y="1049"/>
                  </a:lnTo>
                  <a:lnTo>
                    <a:pt x="0" y="1045"/>
                  </a:lnTo>
                  <a:close/>
                  <a:moveTo>
                    <a:pt x="0" y="964"/>
                  </a:moveTo>
                  <a:lnTo>
                    <a:pt x="20" y="964"/>
                  </a:lnTo>
                  <a:lnTo>
                    <a:pt x="20" y="968"/>
                  </a:lnTo>
                  <a:lnTo>
                    <a:pt x="0" y="968"/>
                  </a:lnTo>
                  <a:lnTo>
                    <a:pt x="0" y="964"/>
                  </a:lnTo>
                  <a:close/>
                  <a:moveTo>
                    <a:pt x="0" y="884"/>
                  </a:moveTo>
                  <a:lnTo>
                    <a:pt x="20" y="884"/>
                  </a:lnTo>
                  <a:lnTo>
                    <a:pt x="20" y="888"/>
                  </a:lnTo>
                  <a:lnTo>
                    <a:pt x="0" y="888"/>
                  </a:lnTo>
                  <a:lnTo>
                    <a:pt x="0" y="884"/>
                  </a:lnTo>
                  <a:close/>
                  <a:moveTo>
                    <a:pt x="0" y="804"/>
                  </a:moveTo>
                  <a:lnTo>
                    <a:pt x="20" y="804"/>
                  </a:lnTo>
                  <a:lnTo>
                    <a:pt x="20" y="808"/>
                  </a:lnTo>
                  <a:lnTo>
                    <a:pt x="0" y="808"/>
                  </a:lnTo>
                  <a:lnTo>
                    <a:pt x="0" y="804"/>
                  </a:lnTo>
                  <a:close/>
                  <a:moveTo>
                    <a:pt x="0" y="723"/>
                  </a:moveTo>
                  <a:lnTo>
                    <a:pt x="20" y="723"/>
                  </a:lnTo>
                  <a:lnTo>
                    <a:pt x="20" y="727"/>
                  </a:lnTo>
                  <a:lnTo>
                    <a:pt x="0" y="727"/>
                  </a:lnTo>
                  <a:lnTo>
                    <a:pt x="0" y="723"/>
                  </a:lnTo>
                  <a:close/>
                  <a:moveTo>
                    <a:pt x="0" y="643"/>
                  </a:moveTo>
                  <a:lnTo>
                    <a:pt x="20" y="643"/>
                  </a:lnTo>
                  <a:lnTo>
                    <a:pt x="20" y="647"/>
                  </a:lnTo>
                  <a:lnTo>
                    <a:pt x="0" y="647"/>
                  </a:lnTo>
                  <a:lnTo>
                    <a:pt x="0" y="643"/>
                  </a:lnTo>
                  <a:close/>
                  <a:moveTo>
                    <a:pt x="0" y="562"/>
                  </a:moveTo>
                  <a:lnTo>
                    <a:pt x="20" y="562"/>
                  </a:lnTo>
                  <a:lnTo>
                    <a:pt x="20" y="567"/>
                  </a:lnTo>
                  <a:lnTo>
                    <a:pt x="0" y="567"/>
                  </a:lnTo>
                  <a:lnTo>
                    <a:pt x="0" y="562"/>
                  </a:lnTo>
                  <a:close/>
                  <a:moveTo>
                    <a:pt x="0" y="482"/>
                  </a:moveTo>
                  <a:lnTo>
                    <a:pt x="20" y="482"/>
                  </a:lnTo>
                  <a:lnTo>
                    <a:pt x="20" y="486"/>
                  </a:lnTo>
                  <a:lnTo>
                    <a:pt x="0" y="486"/>
                  </a:lnTo>
                  <a:lnTo>
                    <a:pt x="0" y="482"/>
                  </a:lnTo>
                  <a:close/>
                  <a:moveTo>
                    <a:pt x="0" y="401"/>
                  </a:moveTo>
                  <a:lnTo>
                    <a:pt x="20" y="401"/>
                  </a:lnTo>
                  <a:lnTo>
                    <a:pt x="20" y="406"/>
                  </a:lnTo>
                  <a:lnTo>
                    <a:pt x="0" y="406"/>
                  </a:lnTo>
                  <a:lnTo>
                    <a:pt x="0" y="401"/>
                  </a:lnTo>
                  <a:close/>
                  <a:moveTo>
                    <a:pt x="0" y="321"/>
                  </a:moveTo>
                  <a:lnTo>
                    <a:pt x="20" y="321"/>
                  </a:lnTo>
                  <a:lnTo>
                    <a:pt x="20" y="326"/>
                  </a:lnTo>
                  <a:lnTo>
                    <a:pt x="0" y="326"/>
                  </a:lnTo>
                  <a:lnTo>
                    <a:pt x="0" y="321"/>
                  </a:lnTo>
                  <a:close/>
                  <a:moveTo>
                    <a:pt x="0" y="241"/>
                  </a:moveTo>
                  <a:lnTo>
                    <a:pt x="20" y="241"/>
                  </a:lnTo>
                  <a:lnTo>
                    <a:pt x="20" y="246"/>
                  </a:lnTo>
                  <a:lnTo>
                    <a:pt x="0" y="246"/>
                  </a:lnTo>
                  <a:lnTo>
                    <a:pt x="0" y="241"/>
                  </a:lnTo>
                  <a:close/>
                  <a:moveTo>
                    <a:pt x="0" y="160"/>
                  </a:moveTo>
                  <a:lnTo>
                    <a:pt x="20" y="160"/>
                  </a:lnTo>
                  <a:lnTo>
                    <a:pt x="20" y="165"/>
                  </a:lnTo>
                  <a:lnTo>
                    <a:pt x="0" y="165"/>
                  </a:lnTo>
                  <a:lnTo>
                    <a:pt x="0" y="160"/>
                  </a:lnTo>
                  <a:close/>
                  <a:moveTo>
                    <a:pt x="0" y="80"/>
                  </a:moveTo>
                  <a:lnTo>
                    <a:pt x="20" y="80"/>
                  </a:lnTo>
                  <a:lnTo>
                    <a:pt x="20" y="85"/>
                  </a:lnTo>
                  <a:lnTo>
                    <a:pt x="0" y="85"/>
                  </a:lnTo>
                  <a:lnTo>
                    <a:pt x="0" y="80"/>
                  </a:lnTo>
                  <a:close/>
                  <a:moveTo>
                    <a:pt x="0" y="0"/>
                  </a:moveTo>
                  <a:lnTo>
                    <a:pt x="20" y="0"/>
                  </a:lnTo>
                  <a:lnTo>
                    <a:pt x="20" y="5"/>
                  </a:lnTo>
                  <a:lnTo>
                    <a:pt x="0" y="5"/>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456" name="Rectangle 315"/>
            <p:cNvSpPr>
              <a:spLocks noChangeArrowheads="1"/>
            </p:cNvSpPr>
            <p:nvPr/>
          </p:nvSpPr>
          <p:spPr bwMode="auto">
            <a:xfrm>
              <a:off x="4378325" y="5370513"/>
              <a:ext cx="747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57" name="Rectangle 316"/>
            <p:cNvSpPr>
              <a:spLocks noChangeArrowheads="1"/>
            </p:cNvSpPr>
            <p:nvPr/>
          </p:nvSpPr>
          <p:spPr bwMode="auto">
            <a:xfrm>
              <a:off x="4886325"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58" name="Rectangle 317"/>
            <p:cNvSpPr>
              <a:spLocks noChangeArrowheads="1"/>
            </p:cNvSpPr>
            <p:nvPr/>
          </p:nvSpPr>
          <p:spPr bwMode="auto">
            <a:xfrm>
              <a:off x="5421313"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59" name="Rectangle 318"/>
            <p:cNvSpPr>
              <a:spLocks noChangeArrowheads="1"/>
            </p:cNvSpPr>
            <p:nvPr/>
          </p:nvSpPr>
          <p:spPr bwMode="auto">
            <a:xfrm>
              <a:off x="5956300"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0" name="Rectangle 319"/>
            <p:cNvSpPr>
              <a:spLocks noChangeArrowheads="1"/>
            </p:cNvSpPr>
            <p:nvPr/>
          </p:nvSpPr>
          <p:spPr bwMode="auto">
            <a:xfrm>
              <a:off x="6491288"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1" name="Rectangle 320"/>
            <p:cNvSpPr>
              <a:spLocks noChangeArrowheads="1"/>
            </p:cNvSpPr>
            <p:nvPr/>
          </p:nvSpPr>
          <p:spPr bwMode="auto">
            <a:xfrm>
              <a:off x="7026275"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2" name="Rectangle 321"/>
            <p:cNvSpPr>
              <a:spLocks noChangeArrowheads="1"/>
            </p:cNvSpPr>
            <p:nvPr/>
          </p:nvSpPr>
          <p:spPr bwMode="auto">
            <a:xfrm>
              <a:off x="7561263"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3" name="Rectangle 322"/>
            <p:cNvSpPr>
              <a:spLocks noChangeArrowheads="1"/>
            </p:cNvSpPr>
            <p:nvPr/>
          </p:nvSpPr>
          <p:spPr bwMode="auto">
            <a:xfrm>
              <a:off x="8096250"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70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4" name="Rectangle 323"/>
            <p:cNvSpPr>
              <a:spLocks noChangeArrowheads="1"/>
            </p:cNvSpPr>
            <p:nvPr/>
          </p:nvSpPr>
          <p:spPr bwMode="auto">
            <a:xfrm>
              <a:off x="8631238" y="5370513"/>
              <a:ext cx="1245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 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5" name="Rectangle 324"/>
            <p:cNvSpPr>
              <a:spLocks noChangeArrowheads="1"/>
            </p:cNvSpPr>
            <p:nvPr/>
          </p:nvSpPr>
          <p:spPr bwMode="auto">
            <a:xfrm>
              <a:off x="3733800" y="5173663"/>
              <a:ext cx="57309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Guinea-Bissau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6" name="Rectangle 325"/>
            <p:cNvSpPr>
              <a:spLocks noChangeArrowheads="1"/>
            </p:cNvSpPr>
            <p:nvPr/>
          </p:nvSpPr>
          <p:spPr bwMode="auto">
            <a:xfrm>
              <a:off x="3798888" y="5046663"/>
              <a:ext cx="5104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South Sudan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7" name="Rectangle 326"/>
            <p:cNvSpPr>
              <a:spLocks noChangeArrowheads="1"/>
            </p:cNvSpPr>
            <p:nvPr/>
          </p:nvSpPr>
          <p:spPr bwMode="auto">
            <a:xfrm>
              <a:off x="4084638" y="4918075"/>
              <a:ext cx="2312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Benin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8" name="Rectangle 327"/>
            <p:cNvSpPr>
              <a:spLocks noChangeArrowheads="1"/>
            </p:cNvSpPr>
            <p:nvPr/>
          </p:nvSpPr>
          <p:spPr bwMode="auto">
            <a:xfrm>
              <a:off x="4033838" y="4791075"/>
              <a:ext cx="286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Angola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69" name="Rectangle 328"/>
            <p:cNvSpPr>
              <a:spLocks noChangeArrowheads="1"/>
            </p:cNvSpPr>
            <p:nvPr/>
          </p:nvSpPr>
          <p:spPr bwMode="auto">
            <a:xfrm>
              <a:off x="3998913" y="4664075"/>
              <a:ext cx="3146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Senegal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0" name="Rectangle 329"/>
            <p:cNvSpPr>
              <a:spLocks noChangeArrowheads="1"/>
            </p:cNvSpPr>
            <p:nvPr/>
          </p:nvSpPr>
          <p:spPr bwMode="auto">
            <a:xfrm>
              <a:off x="3875088" y="4535488"/>
              <a:ext cx="436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Eq. Guinea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3" name="Rectangle 330"/>
            <p:cNvSpPr>
              <a:spLocks noChangeArrowheads="1"/>
            </p:cNvSpPr>
            <p:nvPr/>
          </p:nvSpPr>
          <p:spPr bwMode="auto">
            <a:xfrm>
              <a:off x="4138613" y="4408488"/>
              <a:ext cx="1867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Mali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4" name="Rectangle 331"/>
            <p:cNvSpPr>
              <a:spLocks noChangeArrowheads="1"/>
            </p:cNvSpPr>
            <p:nvPr/>
          </p:nvSpPr>
          <p:spPr bwMode="auto">
            <a:xfrm>
              <a:off x="4051300" y="4281488"/>
              <a:ext cx="2629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Ghana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5" name="Rectangle 332"/>
            <p:cNvSpPr>
              <a:spLocks noChangeArrowheads="1"/>
            </p:cNvSpPr>
            <p:nvPr/>
          </p:nvSpPr>
          <p:spPr bwMode="auto">
            <a:xfrm>
              <a:off x="3840163" y="4152900"/>
              <a:ext cx="4731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Solomon Is.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6" name="Rectangle 333"/>
            <p:cNvSpPr>
              <a:spLocks noChangeArrowheads="1"/>
            </p:cNvSpPr>
            <p:nvPr/>
          </p:nvSpPr>
          <p:spPr bwMode="auto">
            <a:xfrm>
              <a:off x="4076700" y="4025900"/>
              <a:ext cx="2383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Belize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7" name="Rectangle 334"/>
            <p:cNvSpPr>
              <a:spLocks noChangeArrowheads="1"/>
            </p:cNvSpPr>
            <p:nvPr/>
          </p:nvSpPr>
          <p:spPr bwMode="auto">
            <a:xfrm>
              <a:off x="3805238" y="3898900"/>
              <a:ext cx="5036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Sierra Leone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8" name="Rectangle 335"/>
            <p:cNvSpPr>
              <a:spLocks noChangeArrowheads="1"/>
            </p:cNvSpPr>
            <p:nvPr/>
          </p:nvSpPr>
          <p:spPr bwMode="auto">
            <a:xfrm>
              <a:off x="3948113" y="3770313"/>
              <a:ext cx="3639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Comoros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9" name="Rectangle 336"/>
            <p:cNvSpPr>
              <a:spLocks noChangeArrowheads="1"/>
            </p:cNvSpPr>
            <p:nvPr/>
          </p:nvSpPr>
          <p:spPr bwMode="auto">
            <a:xfrm>
              <a:off x="3930650" y="3643313"/>
              <a:ext cx="3804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Barbados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0" name="Rectangle 337"/>
            <p:cNvSpPr>
              <a:spLocks noChangeArrowheads="1"/>
            </p:cNvSpPr>
            <p:nvPr/>
          </p:nvSpPr>
          <p:spPr bwMode="auto">
            <a:xfrm>
              <a:off x="4062413" y="3516313"/>
              <a:ext cx="2529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Serbia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1" name="Rectangle 338"/>
            <p:cNvSpPr>
              <a:spLocks noChangeArrowheads="1"/>
            </p:cNvSpPr>
            <p:nvPr/>
          </p:nvSpPr>
          <p:spPr bwMode="auto">
            <a:xfrm>
              <a:off x="4041775" y="3387725"/>
              <a:ext cx="27390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Liberia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2" name="Rectangle 339"/>
            <p:cNvSpPr>
              <a:spLocks noChangeArrowheads="1"/>
            </p:cNvSpPr>
            <p:nvPr/>
          </p:nvSpPr>
          <p:spPr bwMode="auto">
            <a:xfrm>
              <a:off x="3979863" y="3260725"/>
              <a:ext cx="3361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Ethiopia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3" name="Rectangle 340"/>
            <p:cNvSpPr>
              <a:spLocks noChangeArrowheads="1"/>
            </p:cNvSpPr>
            <p:nvPr/>
          </p:nvSpPr>
          <p:spPr bwMode="auto">
            <a:xfrm>
              <a:off x="3844925" y="3133725"/>
              <a:ext cx="4648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Bangladesh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4" name="Rectangle 341"/>
            <p:cNvSpPr>
              <a:spLocks noChangeArrowheads="1"/>
            </p:cNvSpPr>
            <p:nvPr/>
          </p:nvSpPr>
          <p:spPr bwMode="auto">
            <a:xfrm>
              <a:off x="4100513" y="3005138"/>
              <a:ext cx="2151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C.A.R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5" name="Rectangle 342"/>
            <p:cNvSpPr>
              <a:spLocks noChangeArrowheads="1"/>
            </p:cNvSpPr>
            <p:nvPr/>
          </p:nvSpPr>
          <p:spPr bwMode="auto">
            <a:xfrm>
              <a:off x="3449638" y="2878138"/>
              <a:ext cx="8590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Antigua and Barbuda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6" name="Rectangle 343"/>
            <p:cNvSpPr>
              <a:spLocks noChangeArrowheads="1"/>
            </p:cNvSpPr>
            <p:nvPr/>
          </p:nvSpPr>
          <p:spPr bwMode="auto">
            <a:xfrm>
              <a:off x="3930650" y="2751138"/>
              <a:ext cx="3859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Dominica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7" name="Rectangle 344"/>
            <p:cNvSpPr>
              <a:spLocks noChangeArrowheads="1"/>
            </p:cNvSpPr>
            <p:nvPr/>
          </p:nvSpPr>
          <p:spPr bwMode="auto">
            <a:xfrm>
              <a:off x="4110038" y="2622550"/>
              <a:ext cx="2054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Chad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8" name="Rectangle 345"/>
            <p:cNvSpPr>
              <a:spLocks noChangeArrowheads="1"/>
            </p:cNvSpPr>
            <p:nvPr/>
          </p:nvSpPr>
          <p:spPr bwMode="auto">
            <a:xfrm>
              <a:off x="3741738" y="2495550"/>
              <a:ext cx="5626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St. Kitts/Nevis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89" name="Rectangle 346"/>
            <p:cNvSpPr>
              <a:spLocks noChangeArrowheads="1"/>
            </p:cNvSpPr>
            <p:nvPr/>
          </p:nvSpPr>
          <p:spPr bwMode="auto">
            <a:xfrm>
              <a:off x="3965575" y="2368550"/>
              <a:ext cx="3486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Grenada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0" name="Rectangle 347"/>
            <p:cNvSpPr>
              <a:spLocks noChangeArrowheads="1"/>
            </p:cNvSpPr>
            <p:nvPr/>
          </p:nvSpPr>
          <p:spPr bwMode="auto">
            <a:xfrm>
              <a:off x="4025900" y="2239963"/>
              <a:ext cx="2888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Nigeria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1" name="Rectangle 348"/>
            <p:cNvSpPr>
              <a:spLocks noChangeArrowheads="1"/>
            </p:cNvSpPr>
            <p:nvPr/>
          </p:nvSpPr>
          <p:spPr bwMode="auto">
            <a:xfrm>
              <a:off x="3992563" y="2112963"/>
              <a:ext cx="3237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Lesotho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2" name="Rectangle 349"/>
            <p:cNvSpPr>
              <a:spLocks noChangeArrowheads="1"/>
            </p:cNvSpPr>
            <p:nvPr/>
          </p:nvSpPr>
          <p:spPr bwMode="auto">
            <a:xfrm>
              <a:off x="4005263" y="1984375"/>
              <a:ext cx="3112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Guyana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3" name="Rectangle 350"/>
            <p:cNvSpPr>
              <a:spLocks noChangeArrowheads="1"/>
            </p:cNvSpPr>
            <p:nvPr/>
          </p:nvSpPr>
          <p:spPr bwMode="auto">
            <a:xfrm>
              <a:off x="3987800" y="1857375"/>
              <a:ext cx="3254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Anguilla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4" name="Rectangle 351"/>
            <p:cNvSpPr>
              <a:spLocks noChangeArrowheads="1"/>
            </p:cNvSpPr>
            <p:nvPr/>
          </p:nvSpPr>
          <p:spPr bwMode="auto">
            <a:xfrm>
              <a:off x="3875088" y="1730375"/>
              <a:ext cx="4357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Kyrgyzstan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5" name="Rectangle 352"/>
            <p:cNvSpPr>
              <a:spLocks noChangeArrowheads="1"/>
            </p:cNvSpPr>
            <p:nvPr/>
          </p:nvSpPr>
          <p:spPr bwMode="auto">
            <a:xfrm>
              <a:off x="4025900" y="1601788"/>
              <a:ext cx="2876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Guinea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6" name="Rectangle 353"/>
            <p:cNvSpPr>
              <a:spLocks noChangeArrowheads="1"/>
            </p:cNvSpPr>
            <p:nvPr/>
          </p:nvSpPr>
          <p:spPr bwMode="auto">
            <a:xfrm>
              <a:off x="3905250" y="1474788"/>
              <a:ext cx="4108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Nicaragua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97" name="Rectangle 354"/>
            <p:cNvSpPr>
              <a:spLocks noChangeArrowheads="1"/>
            </p:cNvSpPr>
            <p:nvPr/>
          </p:nvSpPr>
          <p:spPr bwMode="auto">
            <a:xfrm>
              <a:off x="6129338" y="5524500"/>
              <a:ext cx="8329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cs typeface="Arial" pitchFamily="34" charset="0"/>
                </a:rPr>
                <a:t>Trained teachers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4" name="TextBox 53"/>
          <p:cNvSpPr txBox="1"/>
          <p:nvPr/>
        </p:nvSpPr>
        <p:spPr>
          <a:xfrm>
            <a:off x="496220" y="571540"/>
            <a:ext cx="8583118" cy="2492990"/>
          </a:xfrm>
          <a:prstGeom prst="rect">
            <a:avLst/>
          </a:prstGeom>
          <a:noFill/>
        </p:spPr>
        <p:txBody>
          <a:bodyPr wrap="square" rtlCol="0">
            <a:spAutoFit/>
          </a:bodyPr>
          <a:lstStyle/>
          <a:p>
            <a:r>
              <a:rPr lang="en-US" sz="2200" b="1" i="1" dirty="0">
                <a:solidFill>
                  <a:srgbClr val="004454"/>
                </a:solidFill>
                <a:latin typeface="Calibri"/>
                <a:cs typeface="Calibri"/>
              </a:rPr>
              <a:t>EVEN </a:t>
            </a:r>
            <a:r>
              <a:rPr lang="en-US" sz="2200" b="1" i="1" dirty="0" smtClean="0">
                <a:solidFill>
                  <a:srgbClr val="004454"/>
                </a:solidFill>
                <a:latin typeface="Calibri"/>
                <a:cs typeface="Calibri"/>
              </a:rPr>
              <a:t>THOUGH: </a:t>
            </a:r>
          </a:p>
          <a:p>
            <a:r>
              <a:rPr lang="en-US" sz="2200" i="1" dirty="0">
                <a:solidFill>
                  <a:srgbClr val="D60093"/>
                </a:solidFill>
                <a:latin typeface="Calibri"/>
                <a:cs typeface="Calibri"/>
              </a:rPr>
              <a:t>In primary education</a:t>
            </a:r>
            <a:r>
              <a:rPr lang="en-US" sz="2200" b="1" i="1" dirty="0" smtClean="0">
                <a:solidFill>
                  <a:srgbClr val="004454"/>
                </a:solidFill>
                <a:latin typeface="Calibri"/>
                <a:cs typeface="Calibri"/>
              </a:rPr>
              <a:t>, </a:t>
            </a:r>
            <a:r>
              <a:rPr lang="en-US" sz="2200" i="1" dirty="0">
                <a:solidFill>
                  <a:srgbClr val="004454"/>
                </a:solidFill>
                <a:latin typeface="Calibri"/>
                <a:cs typeface="Calibri"/>
              </a:rPr>
              <a:t>pupil/teacher ratios have declined in over 80% of countries </a:t>
            </a:r>
            <a:br>
              <a:rPr lang="en-US" sz="2200" i="1" dirty="0">
                <a:solidFill>
                  <a:srgbClr val="004454"/>
                </a:solidFill>
                <a:latin typeface="Calibri"/>
                <a:cs typeface="Calibri"/>
              </a:rPr>
            </a:br>
            <a:r>
              <a:rPr lang="en-GB" sz="2200" i="1" dirty="0">
                <a:solidFill>
                  <a:srgbClr val="D60093"/>
                </a:solidFill>
                <a:latin typeface="Calibri"/>
                <a:cs typeface="Calibri"/>
              </a:rPr>
              <a:t>In lower secondary education, </a:t>
            </a:r>
            <a:r>
              <a:rPr lang="en-GB" sz="2200" i="1" dirty="0">
                <a:solidFill>
                  <a:srgbClr val="004454"/>
                </a:solidFill>
                <a:latin typeface="Calibri"/>
                <a:cs typeface="Calibri"/>
              </a:rPr>
              <a:t>87 out of 105 countries have a pupil/teacher ratio below 30:1.</a:t>
            </a:r>
          </a:p>
          <a:p>
            <a:endParaRPr lang="en-GB" sz="2400" dirty="0"/>
          </a:p>
          <a:p>
            <a:endParaRPr lang="en-GB" sz="2200" i="1" dirty="0">
              <a:solidFill>
                <a:srgbClr val="D60093"/>
              </a:solidFill>
            </a:endParaRPr>
          </a:p>
        </p:txBody>
      </p:sp>
      <p:cxnSp>
        <p:nvCxnSpPr>
          <p:cNvPr id="4" name="Straight Connector 3"/>
          <p:cNvCxnSpPr>
            <a:stCxn id="7421" idx="25"/>
          </p:cNvCxnSpPr>
          <p:nvPr/>
        </p:nvCxnSpPr>
        <p:spPr>
          <a:xfrm flipV="1">
            <a:off x="7313343" y="2413000"/>
            <a:ext cx="0" cy="3789362"/>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18399" y="6072982"/>
            <a:ext cx="5179434" cy="128587"/>
          </a:xfrm>
          <a:prstGeom prst="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0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498"/>
                                        </p:tgtEl>
                                        <p:attrNameLst>
                                          <p:attrName>style.visibility</p:attrName>
                                        </p:attrNameLst>
                                      </p:cBhvr>
                                      <p:to>
                                        <p:strVal val="visible"/>
                                      </p:to>
                                    </p:set>
                                    <p:animEffect transition="in" filter="fade">
                                      <p:cBhvr>
                                        <p:cTn id="15" dur="1000"/>
                                        <p:tgtEl>
                                          <p:spTgt spid="7498"/>
                                        </p:tgtEl>
                                      </p:cBhvr>
                                    </p:animEffect>
                                    <p:anim calcmode="lin" valueType="num">
                                      <p:cBhvr>
                                        <p:cTn id="16" dur="1000" fill="hold"/>
                                        <p:tgtEl>
                                          <p:spTgt spid="7498"/>
                                        </p:tgtEl>
                                        <p:attrNameLst>
                                          <p:attrName>ppt_x</p:attrName>
                                        </p:attrNameLst>
                                      </p:cBhvr>
                                      <p:tavLst>
                                        <p:tav tm="0">
                                          <p:val>
                                            <p:strVal val="#ppt_x"/>
                                          </p:val>
                                        </p:tav>
                                        <p:tav tm="100000">
                                          <p:val>
                                            <p:strVal val="#ppt_x"/>
                                          </p:val>
                                        </p:tav>
                                      </p:tavLst>
                                    </p:anim>
                                    <p:anim calcmode="lin" valueType="num">
                                      <p:cBhvr>
                                        <p:cTn id="17" dur="1000" fill="hold"/>
                                        <p:tgtEl>
                                          <p:spTgt spid="7498"/>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5082" y="1"/>
            <a:ext cx="8476774"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600" b="1" kern="0" dirty="0" smtClean="0">
                <a:solidFill>
                  <a:schemeClr val="bg1"/>
                </a:solidFill>
              </a:rPr>
              <a:t>EFA Goal 6: Policy successes since 2000</a:t>
            </a:r>
            <a:endParaRPr lang="en-US" sz="2600" b="1" kern="0" dirty="0">
              <a:solidFill>
                <a:schemeClr val="bg1"/>
              </a:solidFill>
            </a:endParaRPr>
          </a:p>
        </p:txBody>
      </p:sp>
      <p:sp>
        <p:nvSpPr>
          <p:cNvPr id="5" name="Rectangle 4"/>
          <p:cNvSpPr/>
          <p:nvPr/>
        </p:nvSpPr>
        <p:spPr>
          <a:xfrm>
            <a:off x="321903" y="688495"/>
            <a:ext cx="2312932" cy="543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Learning assessments</a:t>
            </a:r>
            <a:endParaRPr lang="en-US" b="1" dirty="0">
              <a:solidFill>
                <a:schemeClr val="tx1"/>
              </a:solidFill>
            </a:endParaRPr>
          </a:p>
        </p:txBody>
      </p:sp>
      <p:sp>
        <p:nvSpPr>
          <p:cNvPr id="9" name="Rectangle 8"/>
          <p:cNvSpPr/>
          <p:nvPr/>
        </p:nvSpPr>
        <p:spPr>
          <a:xfrm>
            <a:off x="280756" y="1498374"/>
            <a:ext cx="2312932" cy="56619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Fill the trained teacher gap</a:t>
            </a:r>
            <a:endParaRPr lang="en-US" b="1" dirty="0">
              <a:solidFill>
                <a:schemeClr val="tx1"/>
              </a:solidFill>
            </a:endParaRPr>
          </a:p>
        </p:txBody>
      </p:sp>
      <p:sp>
        <p:nvSpPr>
          <p:cNvPr id="10" name="Rectangle 9"/>
          <p:cNvSpPr/>
          <p:nvPr/>
        </p:nvSpPr>
        <p:spPr>
          <a:xfrm>
            <a:off x="291648" y="2323055"/>
            <a:ext cx="2312932" cy="5895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Improve teacher status</a:t>
            </a:r>
            <a:endParaRPr lang="en-US" b="1" dirty="0">
              <a:solidFill>
                <a:schemeClr val="tx1"/>
              </a:solidFill>
            </a:endParaRPr>
          </a:p>
        </p:txBody>
      </p:sp>
      <p:sp>
        <p:nvSpPr>
          <p:cNvPr id="11" name="Rectangle 10"/>
          <p:cNvSpPr/>
          <p:nvPr/>
        </p:nvSpPr>
        <p:spPr>
          <a:xfrm>
            <a:off x="275732" y="4639805"/>
            <a:ext cx="2312932" cy="5900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Appropriate learning materials</a:t>
            </a:r>
            <a:endParaRPr lang="en-US" b="1" dirty="0">
              <a:solidFill>
                <a:schemeClr val="tx1"/>
              </a:solidFill>
            </a:endParaRPr>
          </a:p>
        </p:txBody>
      </p:sp>
      <p:sp>
        <p:nvSpPr>
          <p:cNvPr id="12" name="Rectangle 11"/>
          <p:cNvSpPr/>
          <p:nvPr/>
        </p:nvSpPr>
        <p:spPr>
          <a:xfrm>
            <a:off x="275732" y="3907367"/>
            <a:ext cx="2312932" cy="5565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Instructional time</a:t>
            </a:r>
            <a:endParaRPr lang="en-US" b="1" dirty="0">
              <a:solidFill>
                <a:schemeClr val="tx1"/>
              </a:solidFill>
            </a:endParaRPr>
          </a:p>
        </p:txBody>
      </p:sp>
      <p:sp>
        <p:nvSpPr>
          <p:cNvPr id="14" name="Rectangle 13"/>
          <p:cNvSpPr/>
          <p:nvPr/>
        </p:nvSpPr>
        <p:spPr>
          <a:xfrm>
            <a:off x="277289" y="5440482"/>
            <a:ext cx="2312932" cy="588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Learner-</a:t>
            </a:r>
            <a:r>
              <a:rPr lang="en-US" b="1" dirty="0" err="1" smtClean="0">
                <a:solidFill>
                  <a:schemeClr val="tx1"/>
                </a:solidFill>
              </a:rPr>
              <a:t>centred</a:t>
            </a:r>
            <a:r>
              <a:rPr lang="en-US" b="1" dirty="0" smtClean="0">
                <a:solidFill>
                  <a:schemeClr val="tx1"/>
                </a:solidFill>
              </a:rPr>
              <a:t> pedagogy</a:t>
            </a:r>
            <a:endParaRPr lang="en-US" b="1" dirty="0">
              <a:solidFill>
                <a:schemeClr val="tx1"/>
              </a:solidFill>
            </a:endParaRPr>
          </a:p>
        </p:txBody>
      </p:sp>
      <p:sp>
        <p:nvSpPr>
          <p:cNvPr id="15" name="Rectangle 14"/>
          <p:cNvSpPr/>
          <p:nvPr/>
        </p:nvSpPr>
        <p:spPr>
          <a:xfrm>
            <a:off x="2974501" y="716844"/>
            <a:ext cx="6169921" cy="558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Early grade reading </a:t>
            </a:r>
            <a:r>
              <a:rPr lang="en-US" dirty="0">
                <a:solidFill>
                  <a:schemeClr val="tx1"/>
                </a:solidFill>
                <a:latin typeface="Calibri" panose="020F0502020204030204" pitchFamily="34" charset="0"/>
              </a:rPr>
              <a:t>assessments have prompted governments and donors to rethink policies.</a:t>
            </a:r>
          </a:p>
        </p:txBody>
      </p:sp>
      <p:sp>
        <p:nvSpPr>
          <p:cNvPr id="16" name="Rectangle 15"/>
          <p:cNvSpPr/>
          <p:nvPr/>
        </p:nvSpPr>
        <p:spPr>
          <a:xfrm>
            <a:off x="2988665" y="1564604"/>
            <a:ext cx="6235375" cy="57313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a:solidFill>
                  <a:schemeClr val="tx1"/>
                </a:solidFill>
                <a:latin typeface="Calibri" panose="020F0502020204030204" pitchFamily="34" charset="0"/>
              </a:rPr>
              <a:t>Nepal</a:t>
            </a:r>
            <a:r>
              <a:rPr lang="en-US" dirty="0">
                <a:solidFill>
                  <a:schemeClr val="tx1"/>
                </a:solidFill>
                <a:latin typeface="Calibri" panose="020F0502020204030204" pitchFamily="34" charset="0"/>
              </a:rPr>
              <a:t> decreased the pupils per trained teacher ratio from 260:1 in 1999 to 28:1 in 2013</a:t>
            </a:r>
          </a:p>
        </p:txBody>
      </p:sp>
      <p:sp>
        <p:nvSpPr>
          <p:cNvPr id="17" name="Rectangle 16"/>
          <p:cNvSpPr/>
          <p:nvPr/>
        </p:nvSpPr>
        <p:spPr>
          <a:xfrm>
            <a:off x="2988139" y="2364001"/>
            <a:ext cx="6231837" cy="5780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smtClean="0">
                <a:solidFill>
                  <a:schemeClr val="tx1"/>
                </a:solidFill>
                <a:latin typeface="Calibri" pitchFamily="34" charset="0"/>
              </a:rPr>
              <a:t>Indonesia</a:t>
            </a:r>
            <a:r>
              <a:rPr lang="en-US" dirty="0" smtClean="0">
                <a:solidFill>
                  <a:schemeClr val="tx1"/>
                </a:solidFill>
                <a:latin typeface="Calibri" pitchFamily="34" charset="0"/>
              </a:rPr>
              <a:t> </a:t>
            </a:r>
            <a:r>
              <a:rPr lang="en-US" dirty="0">
                <a:solidFill>
                  <a:schemeClr val="tx1"/>
                </a:solidFill>
                <a:latin typeface="Calibri" pitchFamily="34" charset="0"/>
              </a:rPr>
              <a:t>requires teachers to have a four year degree and be certified.</a:t>
            </a:r>
            <a:endParaRPr lang="en-US" dirty="0">
              <a:solidFill>
                <a:schemeClr val="tx1"/>
              </a:solidFill>
            </a:endParaRPr>
          </a:p>
        </p:txBody>
      </p:sp>
      <p:sp>
        <p:nvSpPr>
          <p:cNvPr id="18" name="Rectangle 17"/>
          <p:cNvSpPr/>
          <p:nvPr/>
        </p:nvSpPr>
        <p:spPr>
          <a:xfrm>
            <a:off x="3034310" y="4707097"/>
            <a:ext cx="6243760" cy="5750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smtClean="0">
                <a:solidFill>
                  <a:schemeClr val="tx1"/>
                </a:solidFill>
                <a:latin typeface="Calibri" pitchFamily="34" charset="0"/>
              </a:rPr>
              <a:t>In </a:t>
            </a:r>
            <a:r>
              <a:rPr lang="en-US" b="1" dirty="0">
                <a:solidFill>
                  <a:schemeClr val="tx1"/>
                </a:solidFill>
                <a:latin typeface="Calibri" pitchFamily="34" charset="0"/>
              </a:rPr>
              <a:t>Swaziland</a:t>
            </a:r>
            <a:r>
              <a:rPr lang="en-US" dirty="0">
                <a:solidFill>
                  <a:schemeClr val="tx1"/>
                </a:solidFill>
                <a:latin typeface="Calibri" pitchFamily="34" charset="0"/>
              </a:rPr>
              <a:t>, </a:t>
            </a:r>
            <a:r>
              <a:rPr lang="en-US" dirty="0" smtClean="0">
                <a:solidFill>
                  <a:schemeClr val="tx1"/>
                </a:solidFill>
                <a:latin typeface="Calibri" pitchFamily="34" charset="0"/>
              </a:rPr>
              <a:t>the percentage of children with sole use of textbooks rose from 74% to 99%</a:t>
            </a:r>
            <a:endParaRPr lang="en-US" dirty="0">
              <a:solidFill>
                <a:schemeClr val="tx1"/>
              </a:solidFill>
              <a:latin typeface="Calibri" pitchFamily="34" charset="0"/>
            </a:endParaRPr>
          </a:p>
        </p:txBody>
      </p:sp>
      <p:sp>
        <p:nvSpPr>
          <p:cNvPr id="19" name="Rectangle 18"/>
          <p:cNvSpPr/>
          <p:nvPr/>
        </p:nvSpPr>
        <p:spPr>
          <a:xfrm>
            <a:off x="3033259" y="3922307"/>
            <a:ext cx="6243760" cy="5565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eaLnBrk="0" hangingPunct="0">
              <a:spcBef>
                <a:spcPct val="30000"/>
              </a:spcBef>
              <a:defRPr/>
            </a:pPr>
            <a:r>
              <a:rPr lang="en-US" dirty="0">
                <a:solidFill>
                  <a:schemeClr val="tx1"/>
                </a:solidFill>
                <a:latin typeface="Calibri" pitchFamily="34" charset="0"/>
              </a:rPr>
              <a:t>In </a:t>
            </a:r>
            <a:r>
              <a:rPr lang="en-US" b="1" dirty="0">
                <a:solidFill>
                  <a:schemeClr val="tx1"/>
                </a:solidFill>
                <a:latin typeface="Calibri" pitchFamily="34" charset="0"/>
              </a:rPr>
              <a:t>Chile</a:t>
            </a:r>
            <a:r>
              <a:rPr lang="en-US" dirty="0">
                <a:solidFill>
                  <a:schemeClr val="tx1"/>
                </a:solidFill>
                <a:latin typeface="Calibri" pitchFamily="34" charset="0"/>
              </a:rPr>
              <a:t>, a longer school day resulted in higher achievement in language and mathematics in high-school</a:t>
            </a:r>
          </a:p>
        </p:txBody>
      </p:sp>
      <p:sp>
        <p:nvSpPr>
          <p:cNvPr id="21" name="Rectangle 20"/>
          <p:cNvSpPr/>
          <p:nvPr/>
        </p:nvSpPr>
        <p:spPr>
          <a:xfrm>
            <a:off x="3018395" y="5455353"/>
            <a:ext cx="6262260" cy="5733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alibri" pitchFamily="34" charset="0"/>
              </a:rPr>
              <a:t>In</a:t>
            </a:r>
            <a:r>
              <a:rPr lang="en-US" b="1" dirty="0" smtClean="0">
                <a:solidFill>
                  <a:schemeClr val="tx1"/>
                </a:solidFill>
                <a:latin typeface="Calibri" pitchFamily="34" charset="0"/>
              </a:rPr>
              <a:t> Tanzania</a:t>
            </a:r>
            <a:r>
              <a:rPr lang="en-US" dirty="0" smtClean="0">
                <a:solidFill>
                  <a:schemeClr val="tx1"/>
                </a:solidFill>
                <a:latin typeface="Calibri" pitchFamily="34" charset="0"/>
              </a:rPr>
              <a:t> </a:t>
            </a:r>
            <a:r>
              <a:rPr lang="en-US" dirty="0">
                <a:solidFill>
                  <a:schemeClr val="tx1"/>
                </a:solidFill>
                <a:latin typeface="Calibri" pitchFamily="34" charset="0"/>
              </a:rPr>
              <a:t>primary </a:t>
            </a:r>
            <a:r>
              <a:rPr lang="en-US" dirty="0" smtClean="0">
                <a:solidFill>
                  <a:schemeClr val="tx1"/>
                </a:solidFill>
                <a:latin typeface="Calibri" pitchFamily="34" charset="0"/>
              </a:rPr>
              <a:t>teachers adapted teaching practices to </a:t>
            </a:r>
            <a:r>
              <a:rPr lang="en-US" dirty="0">
                <a:solidFill>
                  <a:schemeClr val="tx1"/>
                </a:solidFill>
                <a:latin typeface="Calibri" pitchFamily="34" charset="0"/>
              </a:rPr>
              <a:t>diverse classroom </a:t>
            </a:r>
            <a:r>
              <a:rPr lang="en-US" dirty="0" smtClean="0">
                <a:solidFill>
                  <a:schemeClr val="tx1"/>
                </a:solidFill>
                <a:latin typeface="Calibri" pitchFamily="34" charset="0"/>
              </a:rPr>
              <a:t>needs</a:t>
            </a:r>
            <a:endParaRPr lang="en-US" dirty="0">
              <a:solidFill>
                <a:schemeClr val="tx1"/>
              </a:solidFill>
              <a:latin typeface="Calibri" pitchFamily="34" charset="0"/>
            </a:endParaRPr>
          </a:p>
        </p:txBody>
      </p:sp>
      <p:sp>
        <p:nvSpPr>
          <p:cNvPr id="22" name="Rectangle 21"/>
          <p:cNvSpPr/>
          <p:nvPr/>
        </p:nvSpPr>
        <p:spPr>
          <a:xfrm>
            <a:off x="280974" y="3115372"/>
            <a:ext cx="2312932" cy="57369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Multi-lingual policy</a:t>
            </a:r>
            <a:endParaRPr lang="en-US" b="1" dirty="0">
              <a:solidFill>
                <a:schemeClr val="tx1"/>
              </a:solidFill>
            </a:endParaRPr>
          </a:p>
        </p:txBody>
      </p:sp>
      <p:sp>
        <p:nvSpPr>
          <p:cNvPr id="24" name="Rectangle 23"/>
          <p:cNvSpPr/>
          <p:nvPr/>
        </p:nvSpPr>
        <p:spPr>
          <a:xfrm>
            <a:off x="3010009" y="3173092"/>
            <a:ext cx="6243760" cy="57369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a:solidFill>
                  <a:schemeClr val="tx1"/>
                </a:solidFill>
                <a:latin typeface="Calibri" pitchFamily="34" charset="0"/>
              </a:rPr>
              <a:t>38 countries in </a:t>
            </a:r>
            <a:r>
              <a:rPr lang="en-US" b="1" dirty="0">
                <a:solidFill>
                  <a:schemeClr val="tx1"/>
                </a:solidFill>
                <a:latin typeface="Calibri" pitchFamily="34" charset="0"/>
              </a:rPr>
              <a:t>sub-Saharan Africa </a:t>
            </a:r>
            <a:r>
              <a:rPr lang="en-US" dirty="0">
                <a:solidFill>
                  <a:schemeClr val="tx1"/>
                </a:solidFill>
                <a:latin typeface="Calibri" pitchFamily="34" charset="0"/>
              </a:rPr>
              <a:t>now use local languages in primary education</a:t>
            </a:r>
          </a:p>
        </p:txBody>
      </p:sp>
      <p:sp>
        <p:nvSpPr>
          <p:cNvPr id="25" name="Rectangle 24"/>
          <p:cNvSpPr/>
          <p:nvPr/>
        </p:nvSpPr>
        <p:spPr>
          <a:xfrm>
            <a:off x="325488" y="6198066"/>
            <a:ext cx="2312932" cy="58821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a:solidFill>
                  <a:schemeClr val="tx1"/>
                </a:solidFill>
              </a:rPr>
              <a:t>Better education governance</a:t>
            </a:r>
          </a:p>
        </p:txBody>
      </p:sp>
      <p:sp>
        <p:nvSpPr>
          <p:cNvPr id="27" name="Rectangle 26"/>
          <p:cNvSpPr/>
          <p:nvPr/>
        </p:nvSpPr>
        <p:spPr>
          <a:xfrm>
            <a:off x="3033259" y="6153173"/>
            <a:ext cx="6231480" cy="57334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dirty="0">
                <a:solidFill>
                  <a:schemeClr val="tx1"/>
                </a:solidFill>
                <a:latin typeface="Calibri" panose="020F0502020204030204" pitchFamily="34" charset="0"/>
              </a:rPr>
              <a:t>Empowering teachers and communities in </a:t>
            </a:r>
            <a:r>
              <a:rPr lang="en-US" b="1" dirty="0">
                <a:solidFill>
                  <a:schemeClr val="tx1"/>
                </a:solidFill>
                <a:latin typeface="Calibri" panose="020F0502020204030204" pitchFamily="34" charset="0"/>
              </a:rPr>
              <a:t>Kenya</a:t>
            </a:r>
            <a:r>
              <a:rPr lang="en-US" dirty="0">
                <a:solidFill>
                  <a:schemeClr val="tx1"/>
                </a:solidFill>
                <a:latin typeface="Calibri" panose="020F0502020204030204" pitchFamily="34" charset="0"/>
              </a:rPr>
              <a:t> led to improved students’ language and mathematics scores</a:t>
            </a:r>
          </a:p>
        </p:txBody>
      </p:sp>
    </p:spTree>
    <p:extLst>
      <p:ext uri="{BB962C8B-B14F-4D97-AF65-F5344CB8AC3E}">
        <p14:creationId xmlns:p14="http://schemas.microsoft.com/office/powerpoint/2010/main" val="4283032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8447" y="-365606"/>
            <a:ext cx="9180191" cy="1143001"/>
          </a:xfrm>
        </p:spPr>
        <p:txBody>
          <a:bodyPr>
            <a:normAutofit/>
          </a:bodyPr>
          <a:lstStyle/>
          <a:p>
            <a:pPr eaLnBrk="1" hangingPunct="1">
              <a:defRPr/>
            </a:pPr>
            <a:r>
              <a:rPr lang="en-US" sz="2600" b="1" dirty="0">
                <a:solidFill>
                  <a:schemeClr val="bg1"/>
                </a:solidFill>
              </a:rPr>
              <a:t>Domestic </a:t>
            </a:r>
            <a:r>
              <a:rPr lang="en-US" sz="2600" b="1" dirty="0" smtClean="0">
                <a:solidFill>
                  <a:schemeClr val="bg1"/>
                </a:solidFill>
              </a:rPr>
              <a:t>Finance: </a:t>
            </a:r>
            <a:r>
              <a:rPr lang="en-US" sz="2600" dirty="0" smtClean="0">
                <a:solidFill>
                  <a:schemeClr val="bg1"/>
                </a:solidFill>
              </a:rPr>
              <a:t>Many countries have increased spending </a:t>
            </a:r>
            <a:endParaRPr lang="en-US" sz="2600" kern="1200" dirty="0">
              <a:solidFill>
                <a:schemeClr val="bg1"/>
              </a:solidFill>
            </a:endParaRPr>
          </a:p>
        </p:txBody>
      </p:sp>
      <p:sp>
        <p:nvSpPr>
          <p:cNvPr id="5" name="TextBox 4"/>
          <p:cNvSpPr txBox="1"/>
          <p:nvPr/>
        </p:nvSpPr>
        <p:spPr>
          <a:xfrm>
            <a:off x="224504" y="694199"/>
            <a:ext cx="9659580" cy="461665"/>
          </a:xfrm>
          <a:prstGeom prst="rect">
            <a:avLst/>
          </a:prstGeom>
          <a:noFill/>
        </p:spPr>
        <p:txBody>
          <a:bodyPr wrap="square" rtlCol="0">
            <a:spAutoFit/>
          </a:bodyPr>
          <a:lstStyle/>
          <a:p>
            <a:pPr lvl="0"/>
            <a:r>
              <a:rPr lang="en-US" sz="2300" b="1" i="1" dirty="0">
                <a:solidFill>
                  <a:srgbClr val="004454"/>
                </a:solidFill>
                <a:latin typeface="Calibri" panose="020F0502020204030204" pitchFamily="34" charset="0"/>
              </a:rPr>
              <a:t>Many low income countries have </a:t>
            </a:r>
            <a:r>
              <a:rPr lang="en-US" sz="2300" b="1" i="1" dirty="0">
                <a:solidFill>
                  <a:srgbClr val="D60093"/>
                </a:solidFill>
                <a:latin typeface="Calibri" panose="020F0502020204030204" pitchFamily="34" charset="0"/>
              </a:rPr>
              <a:t>increased their spending </a:t>
            </a:r>
            <a:r>
              <a:rPr lang="en-US" sz="2300" b="1" i="1" dirty="0">
                <a:solidFill>
                  <a:srgbClr val="004454"/>
                </a:solidFill>
                <a:latin typeface="Calibri" panose="020F0502020204030204" pitchFamily="34" charset="0"/>
              </a:rPr>
              <a:t>on </a:t>
            </a:r>
            <a:r>
              <a:rPr lang="en-US" sz="2300" b="1" i="1" dirty="0" smtClean="0">
                <a:solidFill>
                  <a:srgbClr val="004454"/>
                </a:solidFill>
                <a:latin typeface="Calibri" panose="020F0502020204030204" pitchFamily="34" charset="0"/>
              </a:rPr>
              <a:t>education…</a:t>
            </a:r>
            <a:endParaRPr lang="en-GB" sz="2300" b="1" i="1" dirty="0">
              <a:solidFill>
                <a:srgbClr val="004454"/>
              </a:solidFill>
              <a:latin typeface="Calibri" panose="020F0502020204030204" pitchFamily="34" charset="0"/>
            </a:endParaRPr>
          </a:p>
        </p:txBody>
      </p:sp>
      <p:sp>
        <p:nvSpPr>
          <p:cNvPr id="9682" name="AutoShape 495" hidden="1"/>
          <p:cNvSpPr>
            <a:spLocks noChangeAspect="1" noChangeArrowheads="1" noTextEdit="1"/>
          </p:cNvSpPr>
          <p:nvPr/>
        </p:nvSpPr>
        <p:spPr bwMode="auto">
          <a:xfrm>
            <a:off x="534705" y="2200275"/>
            <a:ext cx="8030369"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700">
              <a:latin typeface="Calibri" panose="020F0502020204030204" pitchFamily="34" charset="0"/>
            </a:endParaRPr>
          </a:p>
        </p:txBody>
      </p:sp>
      <p:sp>
        <p:nvSpPr>
          <p:cNvPr id="9710" name="Rectangle 497" hidden="1"/>
          <p:cNvSpPr>
            <a:spLocks noChangeArrowheads="1"/>
          </p:cNvSpPr>
          <p:nvPr/>
        </p:nvSpPr>
        <p:spPr bwMode="auto">
          <a:xfrm>
            <a:off x="504454" y="2150269"/>
            <a:ext cx="8030369" cy="3722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11" name="Rectangle 498"/>
          <p:cNvSpPr>
            <a:spLocks noChangeArrowheads="1"/>
          </p:cNvSpPr>
          <p:nvPr/>
        </p:nvSpPr>
        <p:spPr bwMode="auto">
          <a:xfrm>
            <a:off x="976203" y="1260476"/>
            <a:ext cx="7184982" cy="2978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dirty="0">
              <a:latin typeface="Calibri" panose="020F0502020204030204" pitchFamily="34" charset="0"/>
            </a:endParaRPr>
          </a:p>
        </p:txBody>
      </p:sp>
      <p:grpSp>
        <p:nvGrpSpPr>
          <p:cNvPr id="9880" name="Group 9879"/>
          <p:cNvGrpSpPr/>
          <p:nvPr/>
        </p:nvGrpSpPr>
        <p:grpSpPr>
          <a:xfrm>
            <a:off x="441374" y="1126549"/>
            <a:ext cx="8242927" cy="4054833"/>
            <a:chOff x="380880" y="2156836"/>
            <a:chExt cx="8002572" cy="4054833"/>
          </a:xfrm>
        </p:grpSpPr>
        <p:sp>
          <p:nvSpPr>
            <p:cNvPr id="9712" name="Rectangle 499"/>
            <p:cNvSpPr>
              <a:spLocks noChangeArrowheads="1"/>
            </p:cNvSpPr>
            <p:nvPr/>
          </p:nvSpPr>
          <p:spPr bwMode="auto">
            <a:xfrm>
              <a:off x="896938" y="2290763"/>
              <a:ext cx="6350" cy="2978151"/>
            </a:xfrm>
            <a:prstGeom prst="rect">
              <a:avLst/>
            </a:pr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13" name="Freeform 500"/>
            <p:cNvSpPr>
              <a:spLocks noEditPoints="1"/>
            </p:cNvSpPr>
            <p:nvPr/>
          </p:nvSpPr>
          <p:spPr bwMode="auto">
            <a:xfrm>
              <a:off x="873125" y="2287588"/>
              <a:ext cx="26987" cy="2984501"/>
            </a:xfrm>
            <a:custGeom>
              <a:avLst/>
              <a:gdLst>
                <a:gd name="T0" fmla="*/ 0 w 17"/>
                <a:gd name="T1" fmla="*/ 1877 h 1880"/>
                <a:gd name="T2" fmla="*/ 17 w 17"/>
                <a:gd name="T3" fmla="*/ 1877 h 1880"/>
                <a:gd name="T4" fmla="*/ 17 w 17"/>
                <a:gd name="T5" fmla="*/ 1880 h 1880"/>
                <a:gd name="T6" fmla="*/ 0 w 17"/>
                <a:gd name="T7" fmla="*/ 1880 h 1880"/>
                <a:gd name="T8" fmla="*/ 0 w 17"/>
                <a:gd name="T9" fmla="*/ 1877 h 1880"/>
                <a:gd name="T10" fmla="*/ 0 w 17"/>
                <a:gd name="T11" fmla="*/ 1609 h 1880"/>
                <a:gd name="T12" fmla="*/ 17 w 17"/>
                <a:gd name="T13" fmla="*/ 1609 h 1880"/>
                <a:gd name="T14" fmla="*/ 17 w 17"/>
                <a:gd name="T15" fmla="*/ 1613 h 1880"/>
                <a:gd name="T16" fmla="*/ 0 w 17"/>
                <a:gd name="T17" fmla="*/ 1613 h 1880"/>
                <a:gd name="T18" fmla="*/ 0 w 17"/>
                <a:gd name="T19" fmla="*/ 1609 h 1880"/>
                <a:gd name="T20" fmla="*/ 0 w 17"/>
                <a:gd name="T21" fmla="*/ 1341 h 1880"/>
                <a:gd name="T22" fmla="*/ 17 w 17"/>
                <a:gd name="T23" fmla="*/ 1341 h 1880"/>
                <a:gd name="T24" fmla="*/ 17 w 17"/>
                <a:gd name="T25" fmla="*/ 1344 h 1880"/>
                <a:gd name="T26" fmla="*/ 0 w 17"/>
                <a:gd name="T27" fmla="*/ 1344 h 1880"/>
                <a:gd name="T28" fmla="*/ 0 w 17"/>
                <a:gd name="T29" fmla="*/ 1341 h 1880"/>
                <a:gd name="T30" fmla="*/ 0 w 17"/>
                <a:gd name="T31" fmla="*/ 1072 h 1880"/>
                <a:gd name="T32" fmla="*/ 17 w 17"/>
                <a:gd name="T33" fmla="*/ 1072 h 1880"/>
                <a:gd name="T34" fmla="*/ 17 w 17"/>
                <a:gd name="T35" fmla="*/ 1076 h 1880"/>
                <a:gd name="T36" fmla="*/ 0 w 17"/>
                <a:gd name="T37" fmla="*/ 1076 h 1880"/>
                <a:gd name="T38" fmla="*/ 0 w 17"/>
                <a:gd name="T39" fmla="*/ 1072 h 1880"/>
                <a:gd name="T40" fmla="*/ 0 w 17"/>
                <a:gd name="T41" fmla="*/ 805 h 1880"/>
                <a:gd name="T42" fmla="*/ 17 w 17"/>
                <a:gd name="T43" fmla="*/ 805 h 1880"/>
                <a:gd name="T44" fmla="*/ 17 w 17"/>
                <a:gd name="T45" fmla="*/ 808 h 1880"/>
                <a:gd name="T46" fmla="*/ 0 w 17"/>
                <a:gd name="T47" fmla="*/ 808 h 1880"/>
                <a:gd name="T48" fmla="*/ 0 w 17"/>
                <a:gd name="T49" fmla="*/ 805 h 1880"/>
                <a:gd name="T50" fmla="*/ 0 w 17"/>
                <a:gd name="T51" fmla="*/ 536 h 1880"/>
                <a:gd name="T52" fmla="*/ 17 w 17"/>
                <a:gd name="T53" fmla="*/ 536 h 1880"/>
                <a:gd name="T54" fmla="*/ 17 w 17"/>
                <a:gd name="T55" fmla="*/ 540 h 1880"/>
                <a:gd name="T56" fmla="*/ 0 w 17"/>
                <a:gd name="T57" fmla="*/ 540 h 1880"/>
                <a:gd name="T58" fmla="*/ 0 w 17"/>
                <a:gd name="T59" fmla="*/ 536 h 1880"/>
                <a:gd name="T60" fmla="*/ 0 w 17"/>
                <a:gd name="T61" fmla="*/ 268 h 1880"/>
                <a:gd name="T62" fmla="*/ 17 w 17"/>
                <a:gd name="T63" fmla="*/ 268 h 1880"/>
                <a:gd name="T64" fmla="*/ 17 w 17"/>
                <a:gd name="T65" fmla="*/ 272 h 1880"/>
                <a:gd name="T66" fmla="*/ 0 w 17"/>
                <a:gd name="T67" fmla="*/ 272 h 1880"/>
                <a:gd name="T68" fmla="*/ 0 w 17"/>
                <a:gd name="T69" fmla="*/ 268 h 1880"/>
                <a:gd name="T70" fmla="*/ 0 w 17"/>
                <a:gd name="T71" fmla="*/ 0 h 1880"/>
                <a:gd name="T72" fmla="*/ 17 w 17"/>
                <a:gd name="T73" fmla="*/ 0 h 1880"/>
                <a:gd name="T74" fmla="*/ 17 w 17"/>
                <a:gd name="T75" fmla="*/ 4 h 1880"/>
                <a:gd name="T76" fmla="*/ 0 w 17"/>
                <a:gd name="T77" fmla="*/ 4 h 1880"/>
                <a:gd name="T78" fmla="*/ 0 w 17"/>
                <a:gd name="T79"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880">
                  <a:moveTo>
                    <a:pt x="0" y="1877"/>
                  </a:moveTo>
                  <a:lnTo>
                    <a:pt x="17" y="1877"/>
                  </a:lnTo>
                  <a:lnTo>
                    <a:pt x="17" y="1880"/>
                  </a:lnTo>
                  <a:lnTo>
                    <a:pt x="0" y="1880"/>
                  </a:lnTo>
                  <a:lnTo>
                    <a:pt x="0" y="1877"/>
                  </a:lnTo>
                  <a:close/>
                  <a:moveTo>
                    <a:pt x="0" y="1609"/>
                  </a:moveTo>
                  <a:lnTo>
                    <a:pt x="17" y="1609"/>
                  </a:lnTo>
                  <a:lnTo>
                    <a:pt x="17" y="1613"/>
                  </a:lnTo>
                  <a:lnTo>
                    <a:pt x="0" y="1613"/>
                  </a:lnTo>
                  <a:lnTo>
                    <a:pt x="0" y="1609"/>
                  </a:lnTo>
                  <a:close/>
                  <a:moveTo>
                    <a:pt x="0" y="1341"/>
                  </a:moveTo>
                  <a:lnTo>
                    <a:pt x="17" y="1341"/>
                  </a:lnTo>
                  <a:lnTo>
                    <a:pt x="17" y="1344"/>
                  </a:lnTo>
                  <a:lnTo>
                    <a:pt x="0" y="1344"/>
                  </a:lnTo>
                  <a:lnTo>
                    <a:pt x="0" y="1341"/>
                  </a:lnTo>
                  <a:close/>
                  <a:moveTo>
                    <a:pt x="0" y="1072"/>
                  </a:moveTo>
                  <a:lnTo>
                    <a:pt x="17" y="1072"/>
                  </a:lnTo>
                  <a:lnTo>
                    <a:pt x="17" y="1076"/>
                  </a:lnTo>
                  <a:lnTo>
                    <a:pt x="0" y="1076"/>
                  </a:lnTo>
                  <a:lnTo>
                    <a:pt x="0" y="1072"/>
                  </a:lnTo>
                  <a:close/>
                  <a:moveTo>
                    <a:pt x="0" y="805"/>
                  </a:moveTo>
                  <a:lnTo>
                    <a:pt x="17" y="805"/>
                  </a:lnTo>
                  <a:lnTo>
                    <a:pt x="17" y="808"/>
                  </a:lnTo>
                  <a:lnTo>
                    <a:pt x="0" y="808"/>
                  </a:lnTo>
                  <a:lnTo>
                    <a:pt x="0" y="805"/>
                  </a:lnTo>
                  <a:close/>
                  <a:moveTo>
                    <a:pt x="0" y="536"/>
                  </a:moveTo>
                  <a:lnTo>
                    <a:pt x="17" y="536"/>
                  </a:lnTo>
                  <a:lnTo>
                    <a:pt x="17" y="540"/>
                  </a:lnTo>
                  <a:lnTo>
                    <a:pt x="0" y="540"/>
                  </a:lnTo>
                  <a:lnTo>
                    <a:pt x="0" y="536"/>
                  </a:lnTo>
                  <a:close/>
                  <a:moveTo>
                    <a:pt x="0" y="268"/>
                  </a:moveTo>
                  <a:lnTo>
                    <a:pt x="17" y="268"/>
                  </a:lnTo>
                  <a:lnTo>
                    <a:pt x="17" y="272"/>
                  </a:lnTo>
                  <a:lnTo>
                    <a:pt x="0" y="272"/>
                  </a:lnTo>
                  <a:lnTo>
                    <a:pt x="0" y="268"/>
                  </a:lnTo>
                  <a:close/>
                  <a:moveTo>
                    <a:pt x="0" y="0"/>
                  </a:moveTo>
                  <a:lnTo>
                    <a:pt x="17" y="0"/>
                  </a:lnTo>
                  <a:lnTo>
                    <a:pt x="17" y="4"/>
                  </a:lnTo>
                  <a:lnTo>
                    <a:pt x="0" y="4"/>
                  </a:lnTo>
                  <a:lnTo>
                    <a:pt x="0" y="0"/>
                  </a:lnTo>
                  <a:close/>
                </a:path>
              </a:pathLst>
            </a:cu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14" name="Rectangle 501"/>
            <p:cNvSpPr>
              <a:spLocks noChangeArrowheads="1"/>
            </p:cNvSpPr>
            <p:nvPr/>
          </p:nvSpPr>
          <p:spPr bwMode="auto">
            <a:xfrm>
              <a:off x="900113" y="5267326"/>
              <a:ext cx="6975475" cy="4763"/>
            </a:xfrm>
            <a:prstGeom prst="rect">
              <a:avLst/>
            </a:pr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15" name="Freeform 502"/>
            <p:cNvSpPr>
              <a:spLocks noEditPoints="1"/>
            </p:cNvSpPr>
            <p:nvPr/>
          </p:nvSpPr>
          <p:spPr bwMode="auto">
            <a:xfrm>
              <a:off x="896938" y="5268913"/>
              <a:ext cx="6981825" cy="23813"/>
            </a:xfrm>
            <a:custGeom>
              <a:avLst/>
              <a:gdLst>
                <a:gd name="T0" fmla="*/ 4 w 4398"/>
                <a:gd name="T1" fmla="*/ 0 h 15"/>
                <a:gd name="T2" fmla="*/ 85 w 4398"/>
                <a:gd name="T3" fmla="*/ 0 h 15"/>
                <a:gd name="T4" fmla="*/ 166 w 4398"/>
                <a:gd name="T5" fmla="*/ 0 h 15"/>
                <a:gd name="T6" fmla="*/ 247 w 4398"/>
                <a:gd name="T7" fmla="*/ 0 h 15"/>
                <a:gd name="T8" fmla="*/ 329 w 4398"/>
                <a:gd name="T9" fmla="*/ 0 h 15"/>
                <a:gd name="T10" fmla="*/ 411 w 4398"/>
                <a:gd name="T11" fmla="*/ 0 h 15"/>
                <a:gd name="T12" fmla="*/ 492 w 4398"/>
                <a:gd name="T13" fmla="*/ 0 h 15"/>
                <a:gd name="T14" fmla="*/ 573 w 4398"/>
                <a:gd name="T15" fmla="*/ 0 h 15"/>
                <a:gd name="T16" fmla="*/ 654 w 4398"/>
                <a:gd name="T17" fmla="*/ 0 h 15"/>
                <a:gd name="T18" fmla="*/ 736 w 4398"/>
                <a:gd name="T19" fmla="*/ 0 h 15"/>
                <a:gd name="T20" fmla="*/ 818 w 4398"/>
                <a:gd name="T21" fmla="*/ 0 h 15"/>
                <a:gd name="T22" fmla="*/ 899 w 4398"/>
                <a:gd name="T23" fmla="*/ 0 h 15"/>
                <a:gd name="T24" fmla="*/ 980 w 4398"/>
                <a:gd name="T25" fmla="*/ 0 h 15"/>
                <a:gd name="T26" fmla="*/ 1061 w 4398"/>
                <a:gd name="T27" fmla="*/ 0 h 15"/>
                <a:gd name="T28" fmla="*/ 1143 w 4398"/>
                <a:gd name="T29" fmla="*/ 0 h 15"/>
                <a:gd name="T30" fmla="*/ 1225 w 4398"/>
                <a:gd name="T31" fmla="*/ 0 h 15"/>
                <a:gd name="T32" fmla="*/ 1306 w 4398"/>
                <a:gd name="T33" fmla="*/ 0 h 15"/>
                <a:gd name="T34" fmla="*/ 1387 w 4398"/>
                <a:gd name="T35" fmla="*/ 0 h 15"/>
                <a:gd name="T36" fmla="*/ 1468 w 4398"/>
                <a:gd name="T37" fmla="*/ 0 h 15"/>
                <a:gd name="T38" fmla="*/ 1550 w 4398"/>
                <a:gd name="T39" fmla="*/ 0 h 15"/>
                <a:gd name="T40" fmla="*/ 1631 w 4398"/>
                <a:gd name="T41" fmla="*/ 0 h 15"/>
                <a:gd name="T42" fmla="*/ 1713 w 4398"/>
                <a:gd name="T43" fmla="*/ 0 h 15"/>
                <a:gd name="T44" fmla="*/ 1794 w 4398"/>
                <a:gd name="T45" fmla="*/ 0 h 15"/>
                <a:gd name="T46" fmla="*/ 1875 w 4398"/>
                <a:gd name="T47" fmla="*/ 0 h 15"/>
                <a:gd name="T48" fmla="*/ 1957 w 4398"/>
                <a:gd name="T49" fmla="*/ 0 h 15"/>
                <a:gd name="T50" fmla="*/ 2038 w 4398"/>
                <a:gd name="T51" fmla="*/ 0 h 15"/>
                <a:gd name="T52" fmla="*/ 2120 w 4398"/>
                <a:gd name="T53" fmla="*/ 0 h 15"/>
                <a:gd name="T54" fmla="*/ 2201 w 4398"/>
                <a:gd name="T55" fmla="*/ 0 h 15"/>
                <a:gd name="T56" fmla="*/ 2282 w 4398"/>
                <a:gd name="T57" fmla="*/ 0 h 15"/>
                <a:gd name="T58" fmla="*/ 2364 w 4398"/>
                <a:gd name="T59" fmla="*/ 0 h 15"/>
                <a:gd name="T60" fmla="*/ 2445 w 4398"/>
                <a:gd name="T61" fmla="*/ 0 h 15"/>
                <a:gd name="T62" fmla="*/ 2527 w 4398"/>
                <a:gd name="T63" fmla="*/ 0 h 15"/>
                <a:gd name="T64" fmla="*/ 2608 w 4398"/>
                <a:gd name="T65" fmla="*/ 0 h 15"/>
                <a:gd name="T66" fmla="*/ 2689 w 4398"/>
                <a:gd name="T67" fmla="*/ 0 h 15"/>
                <a:gd name="T68" fmla="*/ 2770 w 4398"/>
                <a:gd name="T69" fmla="*/ 0 h 15"/>
                <a:gd name="T70" fmla="*/ 2852 w 4398"/>
                <a:gd name="T71" fmla="*/ 0 h 15"/>
                <a:gd name="T72" fmla="*/ 2934 w 4398"/>
                <a:gd name="T73" fmla="*/ 0 h 15"/>
                <a:gd name="T74" fmla="*/ 3015 w 4398"/>
                <a:gd name="T75" fmla="*/ 0 h 15"/>
                <a:gd name="T76" fmla="*/ 3096 w 4398"/>
                <a:gd name="T77" fmla="*/ 0 h 15"/>
                <a:gd name="T78" fmla="*/ 3177 w 4398"/>
                <a:gd name="T79" fmla="*/ 0 h 15"/>
                <a:gd name="T80" fmla="*/ 3259 w 4398"/>
                <a:gd name="T81" fmla="*/ 0 h 15"/>
                <a:gd name="T82" fmla="*/ 3341 w 4398"/>
                <a:gd name="T83" fmla="*/ 0 h 15"/>
                <a:gd name="T84" fmla="*/ 3422 w 4398"/>
                <a:gd name="T85" fmla="*/ 0 h 15"/>
                <a:gd name="T86" fmla="*/ 3503 w 4398"/>
                <a:gd name="T87" fmla="*/ 0 h 15"/>
                <a:gd name="T88" fmla="*/ 3584 w 4398"/>
                <a:gd name="T89" fmla="*/ 0 h 15"/>
                <a:gd name="T90" fmla="*/ 3666 w 4398"/>
                <a:gd name="T91" fmla="*/ 0 h 15"/>
                <a:gd name="T92" fmla="*/ 3748 w 4398"/>
                <a:gd name="T93" fmla="*/ 0 h 15"/>
                <a:gd name="T94" fmla="*/ 3829 w 4398"/>
                <a:gd name="T95" fmla="*/ 0 h 15"/>
                <a:gd name="T96" fmla="*/ 3910 w 4398"/>
                <a:gd name="T97" fmla="*/ 0 h 15"/>
                <a:gd name="T98" fmla="*/ 3991 w 4398"/>
                <a:gd name="T99" fmla="*/ 0 h 15"/>
                <a:gd name="T100" fmla="*/ 4073 w 4398"/>
                <a:gd name="T101" fmla="*/ 0 h 15"/>
                <a:gd name="T102" fmla="*/ 4154 w 4398"/>
                <a:gd name="T103" fmla="*/ 0 h 15"/>
                <a:gd name="T104" fmla="*/ 4236 w 4398"/>
                <a:gd name="T105" fmla="*/ 0 h 15"/>
                <a:gd name="T106" fmla="*/ 4317 w 4398"/>
                <a:gd name="T107" fmla="*/ 0 h 15"/>
                <a:gd name="T108" fmla="*/ 4398 w 4398"/>
                <a:gd name="T10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8" h="15">
                  <a:moveTo>
                    <a:pt x="4" y="0"/>
                  </a:moveTo>
                  <a:lnTo>
                    <a:pt x="4" y="15"/>
                  </a:lnTo>
                  <a:lnTo>
                    <a:pt x="0" y="15"/>
                  </a:lnTo>
                  <a:lnTo>
                    <a:pt x="0" y="0"/>
                  </a:lnTo>
                  <a:lnTo>
                    <a:pt x="4" y="0"/>
                  </a:lnTo>
                  <a:close/>
                  <a:moveTo>
                    <a:pt x="85" y="0"/>
                  </a:moveTo>
                  <a:lnTo>
                    <a:pt x="85" y="15"/>
                  </a:lnTo>
                  <a:lnTo>
                    <a:pt x="81" y="15"/>
                  </a:lnTo>
                  <a:lnTo>
                    <a:pt x="81" y="0"/>
                  </a:lnTo>
                  <a:lnTo>
                    <a:pt x="85" y="0"/>
                  </a:lnTo>
                  <a:close/>
                  <a:moveTo>
                    <a:pt x="166" y="0"/>
                  </a:moveTo>
                  <a:lnTo>
                    <a:pt x="166" y="15"/>
                  </a:lnTo>
                  <a:lnTo>
                    <a:pt x="163" y="15"/>
                  </a:lnTo>
                  <a:lnTo>
                    <a:pt x="163" y="0"/>
                  </a:lnTo>
                  <a:lnTo>
                    <a:pt x="166" y="0"/>
                  </a:lnTo>
                  <a:close/>
                  <a:moveTo>
                    <a:pt x="247" y="0"/>
                  </a:moveTo>
                  <a:lnTo>
                    <a:pt x="247" y="15"/>
                  </a:lnTo>
                  <a:lnTo>
                    <a:pt x="244" y="15"/>
                  </a:lnTo>
                  <a:lnTo>
                    <a:pt x="244" y="0"/>
                  </a:lnTo>
                  <a:lnTo>
                    <a:pt x="247" y="0"/>
                  </a:lnTo>
                  <a:close/>
                  <a:moveTo>
                    <a:pt x="329" y="0"/>
                  </a:moveTo>
                  <a:lnTo>
                    <a:pt x="329" y="15"/>
                  </a:lnTo>
                  <a:lnTo>
                    <a:pt x="325" y="15"/>
                  </a:lnTo>
                  <a:lnTo>
                    <a:pt x="325" y="0"/>
                  </a:lnTo>
                  <a:lnTo>
                    <a:pt x="329" y="0"/>
                  </a:lnTo>
                  <a:close/>
                  <a:moveTo>
                    <a:pt x="411" y="0"/>
                  </a:moveTo>
                  <a:lnTo>
                    <a:pt x="411" y="15"/>
                  </a:lnTo>
                  <a:lnTo>
                    <a:pt x="407" y="15"/>
                  </a:lnTo>
                  <a:lnTo>
                    <a:pt x="407" y="0"/>
                  </a:lnTo>
                  <a:lnTo>
                    <a:pt x="411" y="0"/>
                  </a:lnTo>
                  <a:close/>
                  <a:moveTo>
                    <a:pt x="492" y="0"/>
                  </a:moveTo>
                  <a:lnTo>
                    <a:pt x="492" y="15"/>
                  </a:lnTo>
                  <a:lnTo>
                    <a:pt x="488" y="15"/>
                  </a:lnTo>
                  <a:lnTo>
                    <a:pt x="488" y="0"/>
                  </a:lnTo>
                  <a:lnTo>
                    <a:pt x="492" y="0"/>
                  </a:lnTo>
                  <a:close/>
                  <a:moveTo>
                    <a:pt x="573" y="0"/>
                  </a:moveTo>
                  <a:lnTo>
                    <a:pt x="573" y="15"/>
                  </a:lnTo>
                  <a:lnTo>
                    <a:pt x="569" y="15"/>
                  </a:lnTo>
                  <a:lnTo>
                    <a:pt x="569" y="0"/>
                  </a:lnTo>
                  <a:lnTo>
                    <a:pt x="573" y="0"/>
                  </a:lnTo>
                  <a:close/>
                  <a:moveTo>
                    <a:pt x="654" y="0"/>
                  </a:moveTo>
                  <a:lnTo>
                    <a:pt x="654" y="15"/>
                  </a:lnTo>
                  <a:lnTo>
                    <a:pt x="651" y="15"/>
                  </a:lnTo>
                  <a:lnTo>
                    <a:pt x="651" y="0"/>
                  </a:lnTo>
                  <a:lnTo>
                    <a:pt x="654" y="0"/>
                  </a:lnTo>
                  <a:close/>
                  <a:moveTo>
                    <a:pt x="736" y="0"/>
                  </a:moveTo>
                  <a:lnTo>
                    <a:pt x="736" y="15"/>
                  </a:lnTo>
                  <a:lnTo>
                    <a:pt x="732" y="15"/>
                  </a:lnTo>
                  <a:lnTo>
                    <a:pt x="732" y="0"/>
                  </a:lnTo>
                  <a:lnTo>
                    <a:pt x="736" y="0"/>
                  </a:lnTo>
                  <a:close/>
                  <a:moveTo>
                    <a:pt x="818" y="0"/>
                  </a:moveTo>
                  <a:lnTo>
                    <a:pt x="818" y="15"/>
                  </a:lnTo>
                  <a:lnTo>
                    <a:pt x="814" y="15"/>
                  </a:lnTo>
                  <a:lnTo>
                    <a:pt x="814" y="0"/>
                  </a:lnTo>
                  <a:lnTo>
                    <a:pt x="818" y="0"/>
                  </a:lnTo>
                  <a:close/>
                  <a:moveTo>
                    <a:pt x="899" y="0"/>
                  </a:moveTo>
                  <a:lnTo>
                    <a:pt x="899" y="15"/>
                  </a:lnTo>
                  <a:lnTo>
                    <a:pt x="895" y="15"/>
                  </a:lnTo>
                  <a:lnTo>
                    <a:pt x="895" y="0"/>
                  </a:lnTo>
                  <a:lnTo>
                    <a:pt x="899" y="0"/>
                  </a:lnTo>
                  <a:close/>
                  <a:moveTo>
                    <a:pt x="980" y="0"/>
                  </a:moveTo>
                  <a:lnTo>
                    <a:pt x="980" y="15"/>
                  </a:lnTo>
                  <a:lnTo>
                    <a:pt x="976" y="15"/>
                  </a:lnTo>
                  <a:lnTo>
                    <a:pt x="976" y="0"/>
                  </a:lnTo>
                  <a:lnTo>
                    <a:pt x="980" y="0"/>
                  </a:lnTo>
                  <a:close/>
                  <a:moveTo>
                    <a:pt x="1061" y="0"/>
                  </a:moveTo>
                  <a:lnTo>
                    <a:pt x="1061" y="15"/>
                  </a:lnTo>
                  <a:lnTo>
                    <a:pt x="1058" y="15"/>
                  </a:lnTo>
                  <a:lnTo>
                    <a:pt x="1058" y="0"/>
                  </a:lnTo>
                  <a:lnTo>
                    <a:pt x="1061" y="0"/>
                  </a:lnTo>
                  <a:close/>
                  <a:moveTo>
                    <a:pt x="1143" y="0"/>
                  </a:moveTo>
                  <a:lnTo>
                    <a:pt x="1143" y="15"/>
                  </a:lnTo>
                  <a:lnTo>
                    <a:pt x="1139" y="15"/>
                  </a:lnTo>
                  <a:lnTo>
                    <a:pt x="1139" y="0"/>
                  </a:lnTo>
                  <a:lnTo>
                    <a:pt x="1143" y="0"/>
                  </a:lnTo>
                  <a:close/>
                  <a:moveTo>
                    <a:pt x="1225" y="0"/>
                  </a:moveTo>
                  <a:lnTo>
                    <a:pt x="1225" y="15"/>
                  </a:lnTo>
                  <a:lnTo>
                    <a:pt x="1221" y="15"/>
                  </a:lnTo>
                  <a:lnTo>
                    <a:pt x="1221" y="0"/>
                  </a:lnTo>
                  <a:lnTo>
                    <a:pt x="1225" y="0"/>
                  </a:lnTo>
                  <a:close/>
                  <a:moveTo>
                    <a:pt x="1306" y="0"/>
                  </a:moveTo>
                  <a:lnTo>
                    <a:pt x="1306" y="15"/>
                  </a:lnTo>
                  <a:lnTo>
                    <a:pt x="1302" y="15"/>
                  </a:lnTo>
                  <a:lnTo>
                    <a:pt x="1302" y="0"/>
                  </a:lnTo>
                  <a:lnTo>
                    <a:pt x="1306" y="0"/>
                  </a:lnTo>
                  <a:close/>
                  <a:moveTo>
                    <a:pt x="1387" y="0"/>
                  </a:moveTo>
                  <a:lnTo>
                    <a:pt x="1387" y="15"/>
                  </a:lnTo>
                  <a:lnTo>
                    <a:pt x="1383" y="15"/>
                  </a:lnTo>
                  <a:lnTo>
                    <a:pt x="1383" y="0"/>
                  </a:lnTo>
                  <a:lnTo>
                    <a:pt x="1387" y="0"/>
                  </a:lnTo>
                  <a:close/>
                  <a:moveTo>
                    <a:pt x="1468" y="0"/>
                  </a:moveTo>
                  <a:lnTo>
                    <a:pt x="1468" y="15"/>
                  </a:lnTo>
                  <a:lnTo>
                    <a:pt x="1465" y="15"/>
                  </a:lnTo>
                  <a:lnTo>
                    <a:pt x="1465" y="0"/>
                  </a:lnTo>
                  <a:lnTo>
                    <a:pt x="1468" y="0"/>
                  </a:lnTo>
                  <a:close/>
                  <a:moveTo>
                    <a:pt x="1550" y="0"/>
                  </a:moveTo>
                  <a:lnTo>
                    <a:pt x="1550" y="15"/>
                  </a:lnTo>
                  <a:lnTo>
                    <a:pt x="1546" y="15"/>
                  </a:lnTo>
                  <a:lnTo>
                    <a:pt x="1546" y="0"/>
                  </a:lnTo>
                  <a:lnTo>
                    <a:pt x="1550" y="0"/>
                  </a:lnTo>
                  <a:close/>
                  <a:moveTo>
                    <a:pt x="1631" y="0"/>
                  </a:moveTo>
                  <a:lnTo>
                    <a:pt x="1631" y="15"/>
                  </a:lnTo>
                  <a:lnTo>
                    <a:pt x="1628" y="15"/>
                  </a:lnTo>
                  <a:lnTo>
                    <a:pt x="1628" y="0"/>
                  </a:lnTo>
                  <a:lnTo>
                    <a:pt x="1631" y="0"/>
                  </a:lnTo>
                  <a:close/>
                  <a:moveTo>
                    <a:pt x="1713" y="0"/>
                  </a:moveTo>
                  <a:lnTo>
                    <a:pt x="1713" y="15"/>
                  </a:lnTo>
                  <a:lnTo>
                    <a:pt x="1709" y="15"/>
                  </a:lnTo>
                  <a:lnTo>
                    <a:pt x="1709" y="0"/>
                  </a:lnTo>
                  <a:lnTo>
                    <a:pt x="1713" y="0"/>
                  </a:lnTo>
                  <a:close/>
                  <a:moveTo>
                    <a:pt x="1794" y="0"/>
                  </a:moveTo>
                  <a:lnTo>
                    <a:pt x="1794" y="15"/>
                  </a:lnTo>
                  <a:lnTo>
                    <a:pt x="1790" y="15"/>
                  </a:lnTo>
                  <a:lnTo>
                    <a:pt x="1790" y="0"/>
                  </a:lnTo>
                  <a:lnTo>
                    <a:pt x="1794" y="0"/>
                  </a:lnTo>
                  <a:close/>
                  <a:moveTo>
                    <a:pt x="1875" y="0"/>
                  </a:moveTo>
                  <a:lnTo>
                    <a:pt x="1875" y="15"/>
                  </a:lnTo>
                  <a:lnTo>
                    <a:pt x="1872" y="15"/>
                  </a:lnTo>
                  <a:lnTo>
                    <a:pt x="1872" y="0"/>
                  </a:lnTo>
                  <a:lnTo>
                    <a:pt x="1875" y="0"/>
                  </a:lnTo>
                  <a:close/>
                  <a:moveTo>
                    <a:pt x="1957" y="0"/>
                  </a:moveTo>
                  <a:lnTo>
                    <a:pt x="1957" y="15"/>
                  </a:lnTo>
                  <a:lnTo>
                    <a:pt x="1953" y="15"/>
                  </a:lnTo>
                  <a:lnTo>
                    <a:pt x="1953" y="0"/>
                  </a:lnTo>
                  <a:lnTo>
                    <a:pt x="1957" y="0"/>
                  </a:lnTo>
                  <a:close/>
                  <a:moveTo>
                    <a:pt x="2038" y="0"/>
                  </a:moveTo>
                  <a:lnTo>
                    <a:pt x="2038" y="15"/>
                  </a:lnTo>
                  <a:lnTo>
                    <a:pt x="2035" y="15"/>
                  </a:lnTo>
                  <a:lnTo>
                    <a:pt x="2035" y="0"/>
                  </a:lnTo>
                  <a:lnTo>
                    <a:pt x="2038" y="0"/>
                  </a:lnTo>
                  <a:close/>
                  <a:moveTo>
                    <a:pt x="2120" y="0"/>
                  </a:moveTo>
                  <a:lnTo>
                    <a:pt x="2120" y="15"/>
                  </a:lnTo>
                  <a:lnTo>
                    <a:pt x="2116" y="15"/>
                  </a:lnTo>
                  <a:lnTo>
                    <a:pt x="2116" y="0"/>
                  </a:lnTo>
                  <a:lnTo>
                    <a:pt x="2120" y="0"/>
                  </a:lnTo>
                  <a:close/>
                  <a:moveTo>
                    <a:pt x="2201" y="0"/>
                  </a:moveTo>
                  <a:lnTo>
                    <a:pt x="2201" y="15"/>
                  </a:lnTo>
                  <a:lnTo>
                    <a:pt x="2197" y="15"/>
                  </a:lnTo>
                  <a:lnTo>
                    <a:pt x="2197" y="0"/>
                  </a:lnTo>
                  <a:lnTo>
                    <a:pt x="2201" y="0"/>
                  </a:lnTo>
                  <a:close/>
                  <a:moveTo>
                    <a:pt x="2282" y="0"/>
                  </a:moveTo>
                  <a:lnTo>
                    <a:pt x="2282" y="15"/>
                  </a:lnTo>
                  <a:lnTo>
                    <a:pt x="2279" y="15"/>
                  </a:lnTo>
                  <a:lnTo>
                    <a:pt x="2279" y="0"/>
                  </a:lnTo>
                  <a:lnTo>
                    <a:pt x="2282" y="0"/>
                  </a:lnTo>
                  <a:close/>
                  <a:moveTo>
                    <a:pt x="2364" y="0"/>
                  </a:moveTo>
                  <a:lnTo>
                    <a:pt x="2364" y="15"/>
                  </a:lnTo>
                  <a:lnTo>
                    <a:pt x="2360" y="15"/>
                  </a:lnTo>
                  <a:lnTo>
                    <a:pt x="2360" y="0"/>
                  </a:lnTo>
                  <a:lnTo>
                    <a:pt x="2364" y="0"/>
                  </a:lnTo>
                  <a:close/>
                  <a:moveTo>
                    <a:pt x="2445" y="0"/>
                  </a:moveTo>
                  <a:lnTo>
                    <a:pt x="2445" y="15"/>
                  </a:lnTo>
                  <a:lnTo>
                    <a:pt x="2442" y="15"/>
                  </a:lnTo>
                  <a:lnTo>
                    <a:pt x="2442" y="0"/>
                  </a:lnTo>
                  <a:lnTo>
                    <a:pt x="2445" y="0"/>
                  </a:lnTo>
                  <a:close/>
                  <a:moveTo>
                    <a:pt x="2527" y="0"/>
                  </a:moveTo>
                  <a:lnTo>
                    <a:pt x="2527" y="15"/>
                  </a:lnTo>
                  <a:lnTo>
                    <a:pt x="2523" y="15"/>
                  </a:lnTo>
                  <a:lnTo>
                    <a:pt x="2523" y="0"/>
                  </a:lnTo>
                  <a:lnTo>
                    <a:pt x="2527" y="0"/>
                  </a:lnTo>
                  <a:close/>
                  <a:moveTo>
                    <a:pt x="2608" y="0"/>
                  </a:moveTo>
                  <a:lnTo>
                    <a:pt x="2608" y="15"/>
                  </a:lnTo>
                  <a:lnTo>
                    <a:pt x="2604" y="15"/>
                  </a:lnTo>
                  <a:lnTo>
                    <a:pt x="2604" y="0"/>
                  </a:lnTo>
                  <a:lnTo>
                    <a:pt x="2608" y="0"/>
                  </a:lnTo>
                  <a:close/>
                  <a:moveTo>
                    <a:pt x="2689" y="0"/>
                  </a:moveTo>
                  <a:lnTo>
                    <a:pt x="2689" y="15"/>
                  </a:lnTo>
                  <a:lnTo>
                    <a:pt x="2686" y="15"/>
                  </a:lnTo>
                  <a:lnTo>
                    <a:pt x="2686" y="0"/>
                  </a:lnTo>
                  <a:lnTo>
                    <a:pt x="2689" y="0"/>
                  </a:lnTo>
                  <a:close/>
                  <a:moveTo>
                    <a:pt x="2770" y="0"/>
                  </a:moveTo>
                  <a:lnTo>
                    <a:pt x="2770" y="15"/>
                  </a:lnTo>
                  <a:lnTo>
                    <a:pt x="2767" y="15"/>
                  </a:lnTo>
                  <a:lnTo>
                    <a:pt x="2767" y="0"/>
                  </a:lnTo>
                  <a:lnTo>
                    <a:pt x="2770" y="0"/>
                  </a:lnTo>
                  <a:close/>
                  <a:moveTo>
                    <a:pt x="2852" y="0"/>
                  </a:moveTo>
                  <a:lnTo>
                    <a:pt x="2852" y="15"/>
                  </a:lnTo>
                  <a:lnTo>
                    <a:pt x="2849" y="15"/>
                  </a:lnTo>
                  <a:lnTo>
                    <a:pt x="2849" y="0"/>
                  </a:lnTo>
                  <a:lnTo>
                    <a:pt x="2852" y="0"/>
                  </a:lnTo>
                  <a:close/>
                  <a:moveTo>
                    <a:pt x="2934" y="0"/>
                  </a:moveTo>
                  <a:lnTo>
                    <a:pt x="2934" y="15"/>
                  </a:lnTo>
                  <a:lnTo>
                    <a:pt x="2930" y="15"/>
                  </a:lnTo>
                  <a:lnTo>
                    <a:pt x="2930" y="0"/>
                  </a:lnTo>
                  <a:lnTo>
                    <a:pt x="2934" y="0"/>
                  </a:lnTo>
                  <a:close/>
                  <a:moveTo>
                    <a:pt x="3015" y="0"/>
                  </a:moveTo>
                  <a:lnTo>
                    <a:pt x="3015" y="15"/>
                  </a:lnTo>
                  <a:lnTo>
                    <a:pt x="3011" y="15"/>
                  </a:lnTo>
                  <a:lnTo>
                    <a:pt x="3011" y="0"/>
                  </a:lnTo>
                  <a:lnTo>
                    <a:pt x="3015" y="0"/>
                  </a:lnTo>
                  <a:close/>
                  <a:moveTo>
                    <a:pt x="3096" y="0"/>
                  </a:moveTo>
                  <a:lnTo>
                    <a:pt x="3096" y="15"/>
                  </a:lnTo>
                  <a:lnTo>
                    <a:pt x="3092" y="15"/>
                  </a:lnTo>
                  <a:lnTo>
                    <a:pt x="3092" y="0"/>
                  </a:lnTo>
                  <a:lnTo>
                    <a:pt x="3096" y="0"/>
                  </a:lnTo>
                  <a:close/>
                  <a:moveTo>
                    <a:pt x="3177" y="0"/>
                  </a:moveTo>
                  <a:lnTo>
                    <a:pt x="3177" y="15"/>
                  </a:lnTo>
                  <a:lnTo>
                    <a:pt x="3174" y="15"/>
                  </a:lnTo>
                  <a:lnTo>
                    <a:pt x="3174" y="0"/>
                  </a:lnTo>
                  <a:lnTo>
                    <a:pt x="3177" y="0"/>
                  </a:lnTo>
                  <a:close/>
                  <a:moveTo>
                    <a:pt x="3259" y="0"/>
                  </a:moveTo>
                  <a:lnTo>
                    <a:pt x="3259" y="15"/>
                  </a:lnTo>
                  <a:lnTo>
                    <a:pt x="3256" y="15"/>
                  </a:lnTo>
                  <a:lnTo>
                    <a:pt x="3256" y="0"/>
                  </a:lnTo>
                  <a:lnTo>
                    <a:pt x="3259" y="0"/>
                  </a:lnTo>
                  <a:close/>
                  <a:moveTo>
                    <a:pt x="3341" y="0"/>
                  </a:moveTo>
                  <a:lnTo>
                    <a:pt x="3341" y="15"/>
                  </a:lnTo>
                  <a:lnTo>
                    <a:pt x="3337" y="15"/>
                  </a:lnTo>
                  <a:lnTo>
                    <a:pt x="3337" y="0"/>
                  </a:lnTo>
                  <a:lnTo>
                    <a:pt x="3341" y="0"/>
                  </a:lnTo>
                  <a:close/>
                  <a:moveTo>
                    <a:pt x="3422" y="0"/>
                  </a:moveTo>
                  <a:lnTo>
                    <a:pt x="3422" y="15"/>
                  </a:lnTo>
                  <a:lnTo>
                    <a:pt x="3418" y="15"/>
                  </a:lnTo>
                  <a:lnTo>
                    <a:pt x="3418" y="0"/>
                  </a:lnTo>
                  <a:lnTo>
                    <a:pt x="3422" y="0"/>
                  </a:lnTo>
                  <a:close/>
                  <a:moveTo>
                    <a:pt x="3503" y="0"/>
                  </a:moveTo>
                  <a:lnTo>
                    <a:pt x="3503" y="15"/>
                  </a:lnTo>
                  <a:lnTo>
                    <a:pt x="3499" y="15"/>
                  </a:lnTo>
                  <a:lnTo>
                    <a:pt x="3499" y="0"/>
                  </a:lnTo>
                  <a:lnTo>
                    <a:pt x="3503" y="0"/>
                  </a:lnTo>
                  <a:close/>
                  <a:moveTo>
                    <a:pt x="3584" y="0"/>
                  </a:moveTo>
                  <a:lnTo>
                    <a:pt x="3584" y="15"/>
                  </a:lnTo>
                  <a:lnTo>
                    <a:pt x="3581" y="15"/>
                  </a:lnTo>
                  <a:lnTo>
                    <a:pt x="3581" y="0"/>
                  </a:lnTo>
                  <a:lnTo>
                    <a:pt x="3584" y="0"/>
                  </a:lnTo>
                  <a:close/>
                  <a:moveTo>
                    <a:pt x="3666" y="0"/>
                  </a:moveTo>
                  <a:lnTo>
                    <a:pt x="3666" y="15"/>
                  </a:lnTo>
                  <a:lnTo>
                    <a:pt x="3663" y="15"/>
                  </a:lnTo>
                  <a:lnTo>
                    <a:pt x="3663" y="0"/>
                  </a:lnTo>
                  <a:lnTo>
                    <a:pt x="3666" y="0"/>
                  </a:lnTo>
                  <a:close/>
                  <a:moveTo>
                    <a:pt x="3748" y="0"/>
                  </a:moveTo>
                  <a:lnTo>
                    <a:pt x="3748" y="15"/>
                  </a:lnTo>
                  <a:lnTo>
                    <a:pt x="3744" y="15"/>
                  </a:lnTo>
                  <a:lnTo>
                    <a:pt x="3744" y="0"/>
                  </a:lnTo>
                  <a:lnTo>
                    <a:pt x="3748" y="0"/>
                  </a:lnTo>
                  <a:close/>
                  <a:moveTo>
                    <a:pt x="3829" y="0"/>
                  </a:moveTo>
                  <a:lnTo>
                    <a:pt x="3829" y="15"/>
                  </a:lnTo>
                  <a:lnTo>
                    <a:pt x="3825" y="15"/>
                  </a:lnTo>
                  <a:lnTo>
                    <a:pt x="3825" y="0"/>
                  </a:lnTo>
                  <a:lnTo>
                    <a:pt x="3829" y="0"/>
                  </a:lnTo>
                  <a:close/>
                  <a:moveTo>
                    <a:pt x="3910" y="0"/>
                  </a:moveTo>
                  <a:lnTo>
                    <a:pt x="3910" y="15"/>
                  </a:lnTo>
                  <a:lnTo>
                    <a:pt x="3906" y="15"/>
                  </a:lnTo>
                  <a:lnTo>
                    <a:pt x="3906" y="0"/>
                  </a:lnTo>
                  <a:lnTo>
                    <a:pt x="3910" y="0"/>
                  </a:lnTo>
                  <a:close/>
                  <a:moveTo>
                    <a:pt x="3991" y="0"/>
                  </a:moveTo>
                  <a:lnTo>
                    <a:pt x="3991" y="15"/>
                  </a:lnTo>
                  <a:lnTo>
                    <a:pt x="3988" y="15"/>
                  </a:lnTo>
                  <a:lnTo>
                    <a:pt x="3988" y="0"/>
                  </a:lnTo>
                  <a:lnTo>
                    <a:pt x="3991" y="0"/>
                  </a:lnTo>
                  <a:close/>
                  <a:moveTo>
                    <a:pt x="4073" y="0"/>
                  </a:moveTo>
                  <a:lnTo>
                    <a:pt x="4073" y="15"/>
                  </a:lnTo>
                  <a:lnTo>
                    <a:pt x="4070" y="15"/>
                  </a:lnTo>
                  <a:lnTo>
                    <a:pt x="4070" y="0"/>
                  </a:lnTo>
                  <a:lnTo>
                    <a:pt x="4073" y="0"/>
                  </a:lnTo>
                  <a:close/>
                  <a:moveTo>
                    <a:pt x="4154" y="0"/>
                  </a:moveTo>
                  <a:lnTo>
                    <a:pt x="4154" y="15"/>
                  </a:lnTo>
                  <a:lnTo>
                    <a:pt x="4151" y="15"/>
                  </a:lnTo>
                  <a:lnTo>
                    <a:pt x="4151" y="0"/>
                  </a:lnTo>
                  <a:lnTo>
                    <a:pt x="4154" y="0"/>
                  </a:lnTo>
                  <a:close/>
                  <a:moveTo>
                    <a:pt x="4236" y="0"/>
                  </a:moveTo>
                  <a:lnTo>
                    <a:pt x="4236" y="15"/>
                  </a:lnTo>
                  <a:lnTo>
                    <a:pt x="4232" y="15"/>
                  </a:lnTo>
                  <a:lnTo>
                    <a:pt x="4232" y="0"/>
                  </a:lnTo>
                  <a:lnTo>
                    <a:pt x="4236" y="0"/>
                  </a:lnTo>
                  <a:close/>
                  <a:moveTo>
                    <a:pt x="4317" y="0"/>
                  </a:moveTo>
                  <a:lnTo>
                    <a:pt x="4317" y="15"/>
                  </a:lnTo>
                  <a:lnTo>
                    <a:pt x="4313" y="15"/>
                  </a:lnTo>
                  <a:lnTo>
                    <a:pt x="4313" y="0"/>
                  </a:lnTo>
                  <a:lnTo>
                    <a:pt x="4317" y="0"/>
                  </a:lnTo>
                  <a:close/>
                  <a:moveTo>
                    <a:pt x="4398" y="0"/>
                  </a:moveTo>
                  <a:lnTo>
                    <a:pt x="4398" y="15"/>
                  </a:lnTo>
                  <a:lnTo>
                    <a:pt x="4395" y="15"/>
                  </a:lnTo>
                  <a:lnTo>
                    <a:pt x="4395" y="0"/>
                  </a:lnTo>
                  <a:lnTo>
                    <a:pt x="4398" y="0"/>
                  </a:lnTo>
                  <a:close/>
                </a:path>
              </a:pathLst>
            </a:custGeom>
            <a:solidFill>
              <a:srgbClr val="868686"/>
            </a:solidFill>
            <a:ln w="1588" cap="flat">
              <a:solidFill>
                <a:srgbClr val="868686"/>
              </a:solidFill>
              <a:prstDash val="solid"/>
              <a:bevel/>
              <a:headEnd/>
              <a:tailEnd/>
            </a:ln>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0" name="Rectangle 525"/>
            <p:cNvSpPr>
              <a:spLocks noChangeArrowheads="1"/>
            </p:cNvSpPr>
            <p:nvPr/>
          </p:nvSpPr>
          <p:spPr bwMode="auto">
            <a:xfrm>
              <a:off x="2227263" y="4119563"/>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6" name="Rectangle 554"/>
            <p:cNvSpPr>
              <a:spLocks noChangeArrowheads="1"/>
            </p:cNvSpPr>
            <p:nvPr/>
          </p:nvSpPr>
          <p:spPr bwMode="auto">
            <a:xfrm>
              <a:off x="4165600" y="4614863"/>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0" name="Rectangle 578"/>
            <p:cNvSpPr>
              <a:spLocks noChangeArrowheads="1"/>
            </p:cNvSpPr>
            <p:nvPr/>
          </p:nvSpPr>
          <p:spPr bwMode="auto">
            <a:xfrm>
              <a:off x="5716588" y="5033963"/>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2" name="Rectangle 580"/>
            <p:cNvSpPr>
              <a:spLocks noChangeArrowheads="1"/>
            </p:cNvSpPr>
            <p:nvPr/>
          </p:nvSpPr>
          <p:spPr bwMode="auto">
            <a:xfrm>
              <a:off x="6103938" y="3665538"/>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3" name="Rectangle 581"/>
            <p:cNvSpPr>
              <a:spLocks noChangeArrowheads="1"/>
            </p:cNvSpPr>
            <p:nvPr/>
          </p:nvSpPr>
          <p:spPr bwMode="auto">
            <a:xfrm>
              <a:off x="6103938" y="3665538"/>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4" name="Rectangle 582"/>
            <p:cNvSpPr>
              <a:spLocks noChangeArrowheads="1"/>
            </p:cNvSpPr>
            <p:nvPr/>
          </p:nvSpPr>
          <p:spPr bwMode="auto">
            <a:xfrm>
              <a:off x="6232525" y="3732213"/>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5" name="Rectangle 583"/>
            <p:cNvSpPr>
              <a:spLocks noChangeArrowheads="1"/>
            </p:cNvSpPr>
            <p:nvPr/>
          </p:nvSpPr>
          <p:spPr bwMode="auto">
            <a:xfrm>
              <a:off x="6232525" y="3732213"/>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6" name="Rectangle 584"/>
            <p:cNvSpPr>
              <a:spLocks noChangeArrowheads="1"/>
            </p:cNvSpPr>
            <p:nvPr/>
          </p:nvSpPr>
          <p:spPr bwMode="auto">
            <a:xfrm>
              <a:off x="6362700" y="3927475"/>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7" name="Rectangle 585"/>
            <p:cNvSpPr>
              <a:spLocks noChangeArrowheads="1"/>
            </p:cNvSpPr>
            <p:nvPr/>
          </p:nvSpPr>
          <p:spPr bwMode="auto">
            <a:xfrm>
              <a:off x="6362700" y="3927475"/>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8" name="Rectangle 586"/>
            <p:cNvSpPr>
              <a:spLocks noChangeArrowheads="1"/>
            </p:cNvSpPr>
            <p:nvPr/>
          </p:nvSpPr>
          <p:spPr bwMode="auto">
            <a:xfrm>
              <a:off x="6491288" y="3848100"/>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9" name="Rectangle 587"/>
            <p:cNvSpPr>
              <a:spLocks noChangeArrowheads="1"/>
            </p:cNvSpPr>
            <p:nvPr/>
          </p:nvSpPr>
          <p:spPr bwMode="auto">
            <a:xfrm>
              <a:off x="6491288" y="3848100"/>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0" name="Rectangle 588"/>
            <p:cNvSpPr>
              <a:spLocks noChangeArrowheads="1"/>
            </p:cNvSpPr>
            <p:nvPr/>
          </p:nvSpPr>
          <p:spPr bwMode="auto">
            <a:xfrm>
              <a:off x="6619875" y="4129088"/>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1" name="Rectangle 589"/>
            <p:cNvSpPr>
              <a:spLocks noChangeArrowheads="1"/>
            </p:cNvSpPr>
            <p:nvPr/>
          </p:nvSpPr>
          <p:spPr bwMode="auto">
            <a:xfrm>
              <a:off x="6619875" y="4129088"/>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2" name="Rectangle 590"/>
            <p:cNvSpPr>
              <a:spLocks noChangeArrowheads="1"/>
            </p:cNvSpPr>
            <p:nvPr/>
          </p:nvSpPr>
          <p:spPr bwMode="auto">
            <a:xfrm>
              <a:off x="6750050" y="3619500"/>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3" name="Rectangle 591"/>
            <p:cNvSpPr>
              <a:spLocks noChangeArrowheads="1"/>
            </p:cNvSpPr>
            <p:nvPr/>
          </p:nvSpPr>
          <p:spPr bwMode="auto">
            <a:xfrm>
              <a:off x="6750050" y="3619500"/>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4" name="Rectangle 592"/>
            <p:cNvSpPr>
              <a:spLocks noChangeArrowheads="1"/>
            </p:cNvSpPr>
            <p:nvPr/>
          </p:nvSpPr>
          <p:spPr bwMode="auto">
            <a:xfrm>
              <a:off x="6878638" y="4098925"/>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5" name="Rectangle 593"/>
            <p:cNvSpPr>
              <a:spLocks noChangeArrowheads="1"/>
            </p:cNvSpPr>
            <p:nvPr/>
          </p:nvSpPr>
          <p:spPr bwMode="auto">
            <a:xfrm>
              <a:off x="6878638" y="4098925"/>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6" name="Rectangle 594"/>
            <p:cNvSpPr>
              <a:spLocks noChangeArrowheads="1"/>
            </p:cNvSpPr>
            <p:nvPr/>
          </p:nvSpPr>
          <p:spPr bwMode="auto">
            <a:xfrm>
              <a:off x="7008813" y="4168776"/>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7" name="Rectangle 595"/>
            <p:cNvSpPr>
              <a:spLocks noChangeArrowheads="1"/>
            </p:cNvSpPr>
            <p:nvPr/>
          </p:nvSpPr>
          <p:spPr bwMode="auto">
            <a:xfrm>
              <a:off x="7008813" y="4168776"/>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8" name="Rectangle 596"/>
            <p:cNvSpPr>
              <a:spLocks noChangeArrowheads="1"/>
            </p:cNvSpPr>
            <p:nvPr/>
          </p:nvSpPr>
          <p:spPr bwMode="auto">
            <a:xfrm>
              <a:off x="7137400" y="4332288"/>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79" name="Rectangle 597"/>
            <p:cNvSpPr>
              <a:spLocks noChangeArrowheads="1"/>
            </p:cNvSpPr>
            <p:nvPr/>
          </p:nvSpPr>
          <p:spPr bwMode="auto">
            <a:xfrm>
              <a:off x="7137400" y="4332288"/>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0" name="Rectangle 598"/>
            <p:cNvSpPr>
              <a:spLocks noChangeArrowheads="1"/>
            </p:cNvSpPr>
            <p:nvPr/>
          </p:nvSpPr>
          <p:spPr bwMode="auto">
            <a:xfrm>
              <a:off x="7265988" y="3279775"/>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1" name="Rectangle 599"/>
            <p:cNvSpPr>
              <a:spLocks noChangeArrowheads="1"/>
            </p:cNvSpPr>
            <p:nvPr/>
          </p:nvSpPr>
          <p:spPr bwMode="auto">
            <a:xfrm>
              <a:off x="7265988" y="3279775"/>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2" name="Rectangle 600"/>
            <p:cNvSpPr>
              <a:spLocks noChangeArrowheads="1"/>
            </p:cNvSpPr>
            <p:nvPr/>
          </p:nvSpPr>
          <p:spPr bwMode="auto">
            <a:xfrm>
              <a:off x="7396163" y="4176713"/>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3" name="Rectangle 601"/>
            <p:cNvSpPr>
              <a:spLocks noChangeArrowheads="1"/>
            </p:cNvSpPr>
            <p:nvPr/>
          </p:nvSpPr>
          <p:spPr bwMode="auto">
            <a:xfrm>
              <a:off x="7396163" y="4176713"/>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4" name="Rectangle 602"/>
            <p:cNvSpPr>
              <a:spLocks noChangeArrowheads="1"/>
            </p:cNvSpPr>
            <p:nvPr/>
          </p:nvSpPr>
          <p:spPr bwMode="auto">
            <a:xfrm>
              <a:off x="7524750" y="4357688"/>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5" name="Rectangle 603"/>
            <p:cNvSpPr>
              <a:spLocks noChangeArrowheads="1"/>
            </p:cNvSpPr>
            <p:nvPr/>
          </p:nvSpPr>
          <p:spPr bwMode="auto">
            <a:xfrm>
              <a:off x="7524750" y="4357688"/>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6" name="Rectangle 604"/>
            <p:cNvSpPr>
              <a:spLocks noChangeArrowheads="1"/>
            </p:cNvSpPr>
            <p:nvPr/>
          </p:nvSpPr>
          <p:spPr bwMode="auto">
            <a:xfrm>
              <a:off x="7654925" y="4213226"/>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7" name="Rectangle 605"/>
            <p:cNvSpPr>
              <a:spLocks noChangeArrowheads="1"/>
            </p:cNvSpPr>
            <p:nvPr/>
          </p:nvSpPr>
          <p:spPr bwMode="auto">
            <a:xfrm>
              <a:off x="7654925" y="4213226"/>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05" name="Freeform 719"/>
            <p:cNvSpPr>
              <a:spLocks noEditPoints="1"/>
            </p:cNvSpPr>
            <p:nvPr/>
          </p:nvSpPr>
          <p:spPr bwMode="auto">
            <a:xfrm>
              <a:off x="7980376" y="4018288"/>
              <a:ext cx="53975" cy="15875"/>
            </a:xfrm>
            <a:custGeom>
              <a:avLst/>
              <a:gdLst>
                <a:gd name="T0" fmla="*/ 0 w 224"/>
                <a:gd name="T1" fmla="*/ 12 h 64"/>
                <a:gd name="T2" fmla="*/ 12 w 224"/>
                <a:gd name="T3" fmla="*/ 0 h 64"/>
                <a:gd name="T4" fmla="*/ 212 w 224"/>
                <a:gd name="T5" fmla="*/ 0 h 64"/>
                <a:gd name="T6" fmla="*/ 224 w 224"/>
                <a:gd name="T7" fmla="*/ 12 h 64"/>
                <a:gd name="T8" fmla="*/ 224 w 224"/>
                <a:gd name="T9" fmla="*/ 52 h 64"/>
                <a:gd name="T10" fmla="*/ 212 w 224"/>
                <a:gd name="T11" fmla="*/ 64 h 64"/>
                <a:gd name="T12" fmla="*/ 12 w 224"/>
                <a:gd name="T13" fmla="*/ 64 h 64"/>
                <a:gd name="T14" fmla="*/ 0 w 224"/>
                <a:gd name="T15" fmla="*/ 52 h 64"/>
                <a:gd name="T16" fmla="*/ 0 w 224"/>
                <a:gd name="T17" fmla="*/ 12 h 64"/>
                <a:gd name="T18" fmla="*/ 24 w 224"/>
                <a:gd name="T19" fmla="*/ 52 h 64"/>
                <a:gd name="T20" fmla="*/ 12 w 224"/>
                <a:gd name="T21" fmla="*/ 40 h 64"/>
                <a:gd name="T22" fmla="*/ 212 w 224"/>
                <a:gd name="T23" fmla="*/ 40 h 64"/>
                <a:gd name="T24" fmla="*/ 200 w 224"/>
                <a:gd name="T25" fmla="*/ 52 h 64"/>
                <a:gd name="T26" fmla="*/ 200 w 224"/>
                <a:gd name="T27" fmla="*/ 12 h 64"/>
                <a:gd name="T28" fmla="*/ 212 w 224"/>
                <a:gd name="T29" fmla="*/ 24 h 64"/>
                <a:gd name="T30" fmla="*/ 12 w 224"/>
                <a:gd name="T31" fmla="*/ 24 h 64"/>
                <a:gd name="T32" fmla="*/ 24 w 224"/>
                <a:gd name="T33" fmla="*/ 12 h 64"/>
                <a:gd name="T34" fmla="*/ 24 w 224"/>
                <a:gd name="T35"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64">
                  <a:moveTo>
                    <a:pt x="0" y="12"/>
                  </a:moveTo>
                  <a:cubicBezTo>
                    <a:pt x="0" y="6"/>
                    <a:pt x="6" y="0"/>
                    <a:pt x="12" y="0"/>
                  </a:cubicBezTo>
                  <a:lnTo>
                    <a:pt x="212" y="0"/>
                  </a:lnTo>
                  <a:cubicBezTo>
                    <a:pt x="219" y="0"/>
                    <a:pt x="224" y="6"/>
                    <a:pt x="224" y="12"/>
                  </a:cubicBezTo>
                  <a:lnTo>
                    <a:pt x="224" y="52"/>
                  </a:lnTo>
                  <a:cubicBezTo>
                    <a:pt x="224" y="59"/>
                    <a:pt x="219" y="64"/>
                    <a:pt x="212" y="64"/>
                  </a:cubicBezTo>
                  <a:lnTo>
                    <a:pt x="12" y="64"/>
                  </a:lnTo>
                  <a:cubicBezTo>
                    <a:pt x="6" y="64"/>
                    <a:pt x="0" y="59"/>
                    <a:pt x="0" y="52"/>
                  </a:cubicBezTo>
                  <a:lnTo>
                    <a:pt x="0" y="12"/>
                  </a:lnTo>
                  <a:close/>
                  <a:moveTo>
                    <a:pt x="24" y="52"/>
                  </a:moveTo>
                  <a:lnTo>
                    <a:pt x="12" y="40"/>
                  </a:lnTo>
                  <a:lnTo>
                    <a:pt x="212" y="40"/>
                  </a:lnTo>
                  <a:lnTo>
                    <a:pt x="200" y="52"/>
                  </a:lnTo>
                  <a:lnTo>
                    <a:pt x="200" y="12"/>
                  </a:lnTo>
                  <a:lnTo>
                    <a:pt x="212" y="24"/>
                  </a:lnTo>
                  <a:lnTo>
                    <a:pt x="12" y="24"/>
                  </a:lnTo>
                  <a:lnTo>
                    <a:pt x="24" y="12"/>
                  </a:lnTo>
                  <a:lnTo>
                    <a:pt x="24" y="52"/>
                  </a:lnTo>
                  <a:close/>
                </a:path>
              </a:pathLst>
            </a:custGeom>
            <a:solidFill>
              <a:srgbClr val="BE4B48"/>
            </a:solidFill>
            <a:ln w="1588" cap="flat">
              <a:solidFill>
                <a:srgbClr val="BE4B48"/>
              </a:solidFill>
              <a:prstDash val="solid"/>
              <a:bevel/>
              <a:headEnd/>
              <a:tailEnd/>
            </a:ln>
          </p:spPr>
          <p:txBody>
            <a:bodyPr vert="vert270" wrap="square" lIns="91440" tIns="45720" rIns="91440" bIns="45720" numCol="1" anchor="t" anchorCtr="0" compatLnSpc="1">
              <a:prstTxWarp prst="textNoShape">
                <a:avLst/>
              </a:prstTxWarp>
            </a:bodyPr>
            <a:lstStyle/>
            <a:p>
              <a:endParaRPr lang="en-GB" sz="700">
                <a:latin typeface="Calibri" panose="020F0502020204030204" pitchFamily="34" charset="0"/>
              </a:endParaRPr>
            </a:p>
          </p:txBody>
        </p:sp>
        <p:sp>
          <p:nvSpPr>
            <p:cNvPr id="9717" name="Rectangle 504"/>
            <p:cNvSpPr>
              <a:spLocks noChangeArrowheads="1"/>
            </p:cNvSpPr>
            <p:nvPr/>
          </p:nvSpPr>
          <p:spPr bwMode="auto">
            <a:xfrm>
              <a:off x="935038" y="3798888"/>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18" name="Rectangle 505"/>
            <p:cNvSpPr>
              <a:spLocks noChangeArrowheads="1"/>
            </p:cNvSpPr>
            <p:nvPr/>
          </p:nvSpPr>
          <p:spPr bwMode="auto">
            <a:xfrm>
              <a:off x="935038" y="3798888"/>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19" name="Rectangle 506"/>
            <p:cNvSpPr>
              <a:spLocks noChangeArrowheads="1"/>
            </p:cNvSpPr>
            <p:nvPr/>
          </p:nvSpPr>
          <p:spPr bwMode="auto">
            <a:xfrm>
              <a:off x="1065213" y="3829050"/>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0" name="Rectangle 507"/>
            <p:cNvSpPr>
              <a:spLocks noChangeArrowheads="1"/>
            </p:cNvSpPr>
            <p:nvPr/>
          </p:nvSpPr>
          <p:spPr bwMode="auto">
            <a:xfrm>
              <a:off x="1065213" y="3829050"/>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1" name="Rectangle 508"/>
            <p:cNvSpPr>
              <a:spLocks noChangeArrowheads="1"/>
            </p:cNvSpPr>
            <p:nvPr/>
          </p:nvSpPr>
          <p:spPr bwMode="auto">
            <a:xfrm>
              <a:off x="1193800" y="4217988"/>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2" name="Rectangle 509"/>
            <p:cNvSpPr>
              <a:spLocks noChangeArrowheads="1"/>
            </p:cNvSpPr>
            <p:nvPr/>
          </p:nvSpPr>
          <p:spPr bwMode="auto">
            <a:xfrm>
              <a:off x="1193800" y="4217988"/>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3" name="Rectangle 510"/>
            <p:cNvSpPr>
              <a:spLocks noChangeArrowheads="1"/>
            </p:cNvSpPr>
            <p:nvPr/>
          </p:nvSpPr>
          <p:spPr bwMode="auto">
            <a:xfrm>
              <a:off x="1322388" y="4370388"/>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4" name="Rectangle 511"/>
            <p:cNvSpPr>
              <a:spLocks noChangeArrowheads="1"/>
            </p:cNvSpPr>
            <p:nvPr/>
          </p:nvSpPr>
          <p:spPr bwMode="auto">
            <a:xfrm>
              <a:off x="1322388" y="4370388"/>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5" name="Rectangle 512"/>
            <p:cNvSpPr>
              <a:spLocks noChangeArrowheads="1"/>
            </p:cNvSpPr>
            <p:nvPr/>
          </p:nvSpPr>
          <p:spPr bwMode="auto">
            <a:xfrm>
              <a:off x="1452563" y="4291013"/>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6" name="Rectangle 513"/>
            <p:cNvSpPr>
              <a:spLocks noChangeArrowheads="1"/>
            </p:cNvSpPr>
            <p:nvPr/>
          </p:nvSpPr>
          <p:spPr bwMode="auto">
            <a:xfrm>
              <a:off x="1452563" y="4291013"/>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7" name="Rectangle 514"/>
            <p:cNvSpPr>
              <a:spLocks noChangeArrowheads="1"/>
            </p:cNvSpPr>
            <p:nvPr/>
          </p:nvSpPr>
          <p:spPr bwMode="auto">
            <a:xfrm>
              <a:off x="1581150" y="4217988"/>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0" name="Rectangle 515"/>
            <p:cNvSpPr>
              <a:spLocks noChangeArrowheads="1"/>
            </p:cNvSpPr>
            <p:nvPr/>
          </p:nvSpPr>
          <p:spPr bwMode="auto">
            <a:xfrm>
              <a:off x="1581150" y="4217988"/>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1" name="Rectangle 516"/>
            <p:cNvSpPr>
              <a:spLocks noChangeArrowheads="1"/>
            </p:cNvSpPr>
            <p:nvPr/>
          </p:nvSpPr>
          <p:spPr bwMode="auto">
            <a:xfrm>
              <a:off x="1711325" y="4133851"/>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2" name="Rectangle 517"/>
            <p:cNvSpPr>
              <a:spLocks noChangeArrowheads="1"/>
            </p:cNvSpPr>
            <p:nvPr/>
          </p:nvSpPr>
          <p:spPr bwMode="auto">
            <a:xfrm>
              <a:off x="1711325" y="4133851"/>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3" name="Rectangle 518"/>
            <p:cNvSpPr>
              <a:spLocks noChangeArrowheads="1"/>
            </p:cNvSpPr>
            <p:nvPr/>
          </p:nvSpPr>
          <p:spPr bwMode="auto">
            <a:xfrm>
              <a:off x="1839913" y="4338638"/>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4" name="Rectangle 519"/>
            <p:cNvSpPr>
              <a:spLocks noChangeArrowheads="1"/>
            </p:cNvSpPr>
            <p:nvPr/>
          </p:nvSpPr>
          <p:spPr bwMode="auto">
            <a:xfrm>
              <a:off x="1839913" y="4338638"/>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5" name="Rectangle 520"/>
            <p:cNvSpPr>
              <a:spLocks noChangeArrowheads="1"/>
            </p:cNvSpPr>
            <p:nvPr/>
          </p:nvSpPr>
          <p:spPr bwMode="auto">
            <a:xfrm>
              <a:off x="1968500" y="4029075"/>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6" name="Rectangle 521"/>
            <p:cNvSpPr>
              <a:spLocks noChangeArrowheads="1"/>
            </p:cNvSpPr>
            <p:nvPr/>
          </p:nvSpPr>
          <p:spPr bwMode="auto">
            <a:xfrm>
              <a:off x="1968500" y="4029075"/>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7" name="Rectangle 522"/>
            <p:cNvSpPr>
              <a:spLocks noChangeArrowheads="1"/>
            </p:cNvSpPr>
            <p:nvPr/>
          </p:nvSpPr>
          <p:spPr bwMode="auto">
            <a:xfrm>
              <a:off x="2098675" y="4054475"/>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8" name="Rectangle 523"/>
            <p:cNvSpPr>
              <a:spLocks noChangeArrowheads="1"/>
            </p:cNvSpPr>
            <p:nvPr/>
          </p:nvSpPr>
          <p:spPr bwMode="auto">
            <a:xfrm>
              <a:off x="2098675" y="4054475"/>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89" name="Rectangle 524"/>
            <p:cNvSpPr>
              <a:spLocks noChangeArrowheads="1"/>
            </p:cNvSpPr>
            <p:nvPr/>
          </p:nvSpPr>
          <p:spPr bwMode="auto">
            <a:xfrm>
              <a:off x="2227263" y="4119563"/>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1" name="Rectangle 526"/>
            <p:cNvSpPr>
              <a:spLocks noChangeArrowheads="1"/>
            </p:cNvSpPr>
            <p:nvPr/>
          </p:nvSpPr>
          <p:spPr bwMode="auto">
            <a:xfrm>
              <a:off x="2357438" y="4092575"/>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2" name="Rectangle 527"/>
            <p:cNvSpPr>
              <a:spLocks noChangeArrowheads="1"/>
            </p:cNvSpPr>
            <p:nvPr/>
          </p:nvSpPr>
          <p:spPr bwMode="auto">
            <a:xfrm>
              <a:off x="2357438" y="4092575"/>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3" name="Rectangle 528"/>
            <p:cNvSpPr>
              <a:spLocks noChangeArrowheads="1"/>
            </p:cNvSpPr>
            <p:nvPr/>
          </p:nvSpPr>
          <p:spPr bwMode="auto">
            <a:xfrm>
              <a:off x="2486025" y="4275138"/>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4" name="Rectangle 529"/>
            <p:cNvSpPr>
              <a:spLocks noChangeArrowheads="1"/>
            </p:cNvSpPr>
            <p:nvPr/>
          </p:nvSpPr>
          <p:spPr bwMode="auto">
            <a:xfrm>
              <a:off x="2486025" y="4275138"/>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5" name="Rectangle 530"/>
            <p:cNvSpPr>
              <a:spLocks noChangeArrowheads="1"/>
            </p:cNvSpPr>
            <p:nvPr/>
          </p:nvSpPr>
          <p:spPr bwMode="auto">
            <a:xfrm>
              <a:off x="2614613" y="4156076"/>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7" name="Rectangle 531"/>
            <p:cNvSpPr>
              <a:spLocks noChangeArrowheads="1"/>
            </p:cNvSpPr>
            <p:nvPr/>
          </p:nvSpPr>
          <p:spPr bwMode="auto">
            <a:xfrm>
              <a:off x="2614613" y="4156076"/>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8" name="Rectangle 532"/>
            <p:cNvSpPr>
              <a:spLocks noChangeArrowheads="1"/>
            </p:cNvSpPr>
            <p:nvPr/>
          </p:nvSpPr>
          <p:spPr bwMode="auto">
            <a:xfrm>
              <a:off x="2744788" y="4471988"/>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499" name="Rectangle 533"/>
            <p:cNvSpPr>
              <a:spLocks noChangeArrowheads="1"/>
            </p:cNvSpPr>
            <p:nvPr/>
          </p:nvSpPr>
          <p:spPr bwMode="auto">
            <a:xfrm>
              <a:off x="2744788" y="4471988"/>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0" name="Rectangle 534"/>
            <p:cNvSpPr>
              <a:spLocks noChangeArrowheads="1"/>
            </p:cNvSpPr>
            <p:nvPr/>
          </p:nvSpPr>
          <p:spPr bwMode="auto">
            <a:xfrm>
              <a:off x="2873375" y="4321176"/>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1" name="Rectangle 535"/>
            <p:cNvSpPr>
              <a:spLocks noChangeArrowheads="1"/>
            </p:cNvSpPr>
            <p:nvPr/>
          </p:nvSpPr>
          <p:spPr bwMode="auto">
            <a:xfrm>
              <a:off x="2873375" y="4321176"/>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2" name="Rectangle 536"/>
            <p:cNvSpPr>
              <a:spLocks noChangeArrowheads="1"/>
            </p:cNvSpPr>
            <p:nvPr/>
          </p:nvSpPr>
          <p:spPr bwMode="auto">
            <a:xfrm>
              <a:off x="3003550" y="4410076"/>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3" name="Rectangle 537"/>
            <p:cNvSpPr>
              <a:spLocks noChangeArrowheads="1"/>
            </p:cNvSpPr>
            <p:nvPr/>
          </p:nvSpPr>
          <p:spPr bwMode="auto">
            <a:xfrm>
              <a:off x="3003550" y="4410076"/>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4" name="Rectangle 538"/>
            <p:cNvSpPr>
              <a:spLocks noChangeArrowheads="1"/>
            </p:cNvSpPr>
            <p:nvPr/>
          </p:nvSpPr>
          <p:spPr bwMode="auto">
            <a:xfrm>
              <a:off x="3132138" y="4233863"/>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5" name="Rectangle 539"/>
            <p:cNvSpPr>
              <a:spLocks noChangeArrowheads="1"/>
            </p:cNvSpPr>
            <p:nvPr/>
          </p:nvSpPr>
          <p:spPr bwMode="auto">
            <a:xfrm>
              <a:off x="3132138" y="4233863"/>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6" name="Rectangle 540"/>
            <p:cNvSpPr>
              <a:spLocks noChangeArrowheads="1"/>
            </p:cNvSpPr>
            <p:nvPr/>
          </p:nvSpPr>
          <p:spPr bwMode="auto">
            <a:xfrm>
              <a:off x="3260725" y="4525963"/>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7" name="Rectangle 541"/>
            <p:cNvSpPr>
              <a:spLocks noChangeArrowheads="1"/>
            </p:cNvSpPr>
            <p:nvPr/>
          </p:nvSpPr>
          <p:spPr bwMode="auto">
            <a:xfrm>
              <a:off x="3260725" y="4525963"/>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8" name="Rectangle 542"/>
            <p:cNvSpPr>
              <a:spLocks noChangeArrowheads="1"/>
            </p:cNvSpPr>
            <p:nvPr/>
          </p:nvSpPr>
          <p:spPr bwMode="auto">
            <a:xfrm>
              <a:off x="3390900" y="4335463"/>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09" name="Rectangle 543"/>
            <p:cNvSpPr>
              <a:spLocks noChangeArrowheads="1"/>
            </p:cNvSpPr>
            <p:nvPr/>
          </p:nvSpPr>
          <p:spPr bwMode="auto">
            <a:xfrm>
              <a:off x="3390900" y="4335463"/>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10" name="Rectangle 544"/>
            <p:cNvSpPr>
              <a:spLocks noChangeArrowheads="1"/>
            </p:cNvSpPr>
            <p:nvPr/>
          </p:nvSpPr>
          <p:spPr bwMode="auto">
            <a:xfrm>
              <a:off x="3519488" y="4579938"/>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511" name="Rectangle 545"/>
            <p:cNvSpPr>
              <a:spLocks noChangeArrowheads="1"/>
            </p:cNvSpPr>
            <p:nvPr/>
          </p:nvSpPr>
          <p:spPr bwMode="auto">
            <a:xfrm>
              <a:off x="3519488" y="4579938"/>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8" name="Rectangle 546"/>
            <p:cNvSpPr>
              <a:spLocks noChangeArrowheads="1"/>
            </p:cNvSpPr>
            <p:nvPr/>
          </p:nvSpPr>
          <p:spPr bwMode="auto">
            <a:xfrm>
              <a:off x="3649663" y="4654551"/>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29" name="Rectangle 547"/>
            <p:cNvSpPr>
              <a:spLocks noChangeArrowheads="1"/>
            </p:cNvSpPr>
            <p:nvPr/>
          </p:nvSpPr>
          <p:spPr bwMode="auto">
            <a:xfrm>
              <a:off x="3649663" y="4654551"/>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0" name="Rectangle 548"/>
            <p:cNvSpPr>
              <a:spLocks noChangeArrowheads="1"/>
            </p:cNvSpPr>
            <p:nvPr/>
          </p:nvSpPr>
          <p:spPr bwMode="auto">
            <a:xfrm>
              <a:off x="3778250" y="4476751"/>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1" name="Rectangle 549"/>
            <p:cNvSpPr>
              <a:spLocks noChangeArrowheads="1"/>
            </p:cNvSpPr>
            <p:nvPr/>
          </p:nvSpPr>
          <p:spPr bwMode="auto">
            <a:xfrm>
              <a:off x="3778250" y="4476751"/>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2" name="Rectangle 550"/>
            <p:cNvSpPr>
              <a:spLocks noChangeArrowheads="1"/>
            </p:cNvSpPr>
            <p:nvPr/>
          </p:nvSpPr>
          <p:spPr bwMode="auto">
            <a:xfrm>
              <a:off x="3906838" y="4616451"/>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3" name="Rectangle 551"/>
            <p:cNvSpPr>
              <a:spLocks noChangeArrowheads="1"/>
            </p:cNvSpPr>
            <p:nvPr/>
          </p:nvSpPr>
          <p:spPr bwMode="auto">
            <a:xfrm>
              <a:off x="3906838" y="4616451"/>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4" name="Rectangle 552"/>
            <p:cNvSpPr>
              <a:spLocks noChangeArrowheads="1"/>
            </p:cNvSpPr>
            <p:nvPr/>
          </p:nvSpPr>
          <p:spPr bwMode="auto">
            <a:xfrm>
              <a:off x="4035425" y="4452938"/>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5" name="Rectangle 553"/>
            <p:cNvSpPr>
              <a:spLocks noChangeArrowheads="1"/>
            </p:cNvSpPr>
            <p:nvPr/>
          </p:nvSpPr>
          <p:spPr bwMode="auto">
            <a:xfrm>
              <a:off x="4035425" y="4452938"/>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7" name="Rectangle 555"/>
            <p:cNvSpPr>
              <a:spLocks noChangeArrowheads="1"/>
            </p:cNvSpPr>
            <p:nvPr/>
          </p:nvSpPr>
          <p:spPr bwMode="auto">
            <a:xfrm>
              <a:off x="4165600" y="4614863"/>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8" name="Rectangle 556"/>
            <p:cNvSpPr>
              <a:spLocks noChangeArrowheads="1"/>
            </p:cNvSpPr>
            <p:nvPr/>
          </p:nvSpPr>
          <p:spPr bwMode="auto">
            <a:xfrm>
              <a:off x="4294188" y="4648201"/>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39" name="Rectangle 557"/>
            <p:cNvSpPr>
              <a:spLocks noChangeArrowheads="1"/>
            </p:cNvSpPr>
            <p:nvPr/>
          </p:nvSpPr>
          <p:spPr bwMode="auto">
            <a:xfrm>
              <a:off x="4294188" y="4648201"/>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0" name="Rectangle 558"/>
            <p:cNvSpPr>
              <a:spLocks noChangeArrowheads="1"/>
            </p:cNvSpPr>
            <p:nvPr/>
          </p:nvSpPr>
          <p:spPr bwMode="auto">
            <a:xfrm>
              <a:off x="4424363" y="4746626"/>
              <a:ext cx="55562"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1" name="Rectangle 559"/>
            <p:cNvSpPr>
              <a:spLocks noChangeArrowheads="1"/>
            </p:cNvSpPr>
            <p:nvPr/>
          </p:nvSpPr>
          <p:spPr bwMode="auto">
            <a:xfrm>
              <a:off x="4424363" y="4746626"/>
              <a:ext cx="55562"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2" name="Rectangle 560"/>
            <p:cNvSpPr>
              <a:spLocks noChangeArrowheads="1"/>
            </p:cNvSpPr>
            <p:nvPr/>
          </p:nvSpPr>
          <p:spPr bwMode="auto">
            <a:xfrm>
              <a:off x="4552950" y="4897438"/>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3" name="Rectangle 561"/>
            <p:cNvSpPr>
              <a:spLocks noChangeArrowheads="1"/>
            </p:cNvSpPr>
            <p:nvPr/>
          </p:nvSpPr>
          <p:spPr bwMode="auto">
            <a:xfrm>
              <a:off x="4552950" y="4897438"/>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4" name="Rectangle 562"/>
            <p:cNvSpPr>
              <a:spLocks noChangeArrowheads="1"/>
            </p:cNvSpPr>
            <p:nvPr/>
          </p:nvSpPr>
          <p:spPr bwMode="auto">
            <a:xfrm>
              <a:off x="4681538" y="4918076"/>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5" name="Rectangle 563"/>
            <p:cNvSpPr>
              <a:spLocks noChangeArrowheads="1"/>
            </p:cNvSpPr>
            <p:nvPr/>
          </p:nvSpPr>
          <p:spPr bwMode="auto">
            <a:xfrm>
              <a:off x="4681538" y="4918076"/>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6" name="Rectangle 564"/>
            <p:cNvSpPr>
              <a:spLocks noChangeArrowheads="1"/>
            </p:cNvSpPr>
            <p:nvPr/>
          </p:nvSpPr>
          <p:spPr bwMode="auto">
            <a:xfrm>
              <a:off x="4811713" y="4808538"/>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7" name="Rectangle 565"/>
            <p:cNvSpPr>
              <a:spLocks noChangeArrowheads="1"/>
            </p:cNvSpPr>
            <p:nvPr/>
          </p:nvSpPr>
          <p:spPr bwMode="auto">
            <a:xfrm>
              <a:off x="4811713" y="4808538"/>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8" name="Rectangle 566"/>
            <p:cNvSpPr>
              <a:spLocks noChangeArrowheads="1"/>
            </p:cNvSpPr>
            <p:nvPr/>
          </p:nvSpPr>
          <p:spPr bwMode="auto">
            <a:xfrm>
              <a:off x="4940300" y="4752976"/>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49" name="Rectangle 567"/>
            <p:cNvSpPr>
              <a:spLocks noChangeArrowheads="1"/>
            </p:cNvSpPr>
            <p:nvPr/>
          </p:nvSpPr>
          <p:spPr bwMode="auto">
            <a:xfrm>
              <a:off x="4940300" y="4752976"/>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0" name="Rectangle 568"/>
            <p:cNvSpPr>
              <a:spLocks noChangeArrowheads="1"/>
            </p:cNvSpPr>
            <p:nvPr/>
          </p:nvSpPr>
          <p:spPr bwMode="auto">
            <a:xfrm>
              <a:off x="5070475" y="4737101"/>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1" name="Rectangle 569"/>
            <p:cNvSpPr>
              <a:spLocks noChangeArrowheads="1"/>
            </p:cNvSpPr>
            <p:nvPr/>
          </p:nvSpPr>
          <p:spPr bwMode="auto">
            <a:xfrm>
              <a:off x="5070475" y="4737101"/>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2" name="Rectangle 570"/>
            <p:cNvSpPr>
              <a:spLocks noChangeArrowheads="1"/>
            </p:cNvSpPr>
            <p:nvPr/>
          </p:nvSpPr>
          <p:spPr bwMode="auto">
            <a:xfrm>
              <a:off x="5199063" y="4757738"/>
              <a:ext cx="55562"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3" name="Rectangle 571"/>
            <p:cNvSpPr>
              <a:spLocks noChangeArrowheads="1"/>
            </p:cNvSpPr>
            <p:nvPr/>
          </p:nvSpPr>
          <p:spPr bwMode="auto">
            <a:xfrm>
              <a:off x="5199063" y="4757738"/>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4" name="Rectangle 572"/>
            <p:cNvSpPr>
              <a:spLocks noChangeArrowheads="1"/>
            </p:cNvSpPr>
            <p:nvPr/>
          </p:nvSpPr>
          <p:spPr bwMode="auto">
            <a:xfrm>
              <a:off x="5327650" y="4824413"/>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5" name="Rectangle 573"/>
            <p:cNvSpPr>
              <a:spLocks noChangeArrowheads="1"/>
            </p:cNvSpPr>
            <p:nvPr/>
          </p:nvSpPr>
          <p:spPr bwMode="auto">
            <a:xfrm>
              <a:off x="5327650" y="4824413"/>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6" name="Rectangle 574"/>
            <p:cNvSpPr>
              <a:spLocks noChangeArrowheads="1"/>
            </p:cNvSpPr>
            <p:nvPr/>
          </p:nvSpPr>
          <p:spPr bwMode="auto">
            <a:xfrm>
              <a:off x="5457825" y="5049838"/>
              <a:ext cx="57150" cy="127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7" name="Rectangle 575"/>
            <p:cNvSpPr>
              <a:spLocks noChangeArrowheads="1"/>
            </p:cNvSpPr>
            <p:nvPr/>
          </p:nvSpPr>
          <p:spPr bwMode="auto">
            <a:xfrm>
              <a:off x="5457825" y="5049838"/>
              <a:ext cx="57150"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58" name="Rectangle 576"/>
            <p:cNvSpPr>
              <a:spLocks noChangeArrowheads="1"/>
            </p:cNvSpPr>
            <p:nvPr/>
          </p:nvSpPr>
          <p:spPr bwMode="auto">
            <a:xfrm>
              <a:off x="5586413" y="5051426"/>
              <a:ext cx="57150" cy="1111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61" name="Rectangle 579"/>
            <p:cNvSpPr>
              <a:spLocks noChangeArrowheads="1"/>
            </p:cNvSpPr>
            <p:nvPr/>
          </p:nvSpPr>
          <p:spPr bwMode="auto">
            <a:xfrm>
              <a:off x="5716588" y="5033963"/>
              <a:ext cx="55562" cy="12700"/>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9" name="Rectangle 657"/>
            <p:cNvSpPr>
              <a:spLocks noChangeArrowheads="1"/>
            </p:cNvSpPr>
            <p:nvPr/>
          </p:nvSpPr>
          <p:spPr bwMode="auto">
            <a:xfrm>
              <a:off x="784225" y="5273676"/>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0</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0" name="Rectangle 658"/>
            <p:cNvSpPr>
              <a:spLocks noChangeArrowheads="1"/>
            </p:cNvSpPr>
            <p:nvPr/>
          </p:nvSpPr>
          <p:spPr bwMode="auto">
            <a:xfrm>
              <a:off x="784225" y="4848226"/>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2</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1" name="Rectangle 659"/>
            <p:cNvSpPr>
              <a:spLocks noChangeArrowheads="1"/>
            </p:cNvSpPr>
            <p:nvPr/>
          </p:nvSpPr>
          <p:spPr bwMode="auto">
            <a:xfrm>
              <a:off x="784225" y="4422776"/>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4</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2" name="Rectangle 660"/>
            <p:cNvSpPr>
              <a:spLocks noChangeArrowheads="1"/>
            </p:cNvSpPr>
            <p:nvPr/>
          </p:nvSpPr>
          <p:spPr bwMode="auto">
            <a:xfrm>
              <a:off x="784225" y="3995738"/>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6</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3" name="Rectangle 661"/>
            <p:cNvSpPr>
              <a:spLocks noChangeArrowheads="1"/>
            </p:cNvSpPr>
            <p:nvPr/>
          </p:nvSpPr>
          <p:spPr bwMode="auto">
            <a:xfrm>
              <a:off x="784225" y="3570288"/>
              <a:ext cx="512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8</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4" name="Rectangle 662"/>
            <p:cNvSpPr>
              <a:spLocks noChangeArrowheads="1"/>
            </p:cNvSpPr>
            <p:nvPr/>
          </p:nvSpPr>
          <p:spPr bwMode="auto">
            <a:xfrm>
              <a:off x="742950" y="309245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10</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5" name="Rectangle 663"/>
            <p:cNvSpPr>
              <a:spLocks noChangeArrowheads="1"/>
            </p:cNvSpPr>
            <p:nvPr/>
          </p:nvSpPr>
          <p:spPr bwMode="auto">
            <a:xfrm>
              <a:off x="742950" y="266700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12</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6" name="Rectangle 664"/>
            <p:cNvSpPr>
              <a:spLocks noChangeArrowheads="1"/>
            </p:cNvSpPr>
            <p:nvPr/>
          </p:nvSpPr>
          <p:spPr bwMode="auto">
            <a:xfrm>
              <a:off x="742950" y="224155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rPr>
                <a:t>14</a:t>
              </a:r>
              <a:endParaRPr kumimoji="0" lang="en-US" altLang="en-US" sz="800" b="0" i="0" u="none" strike="noStrike" cap="none" normalizeH="0" baseline="0" dirty="0" smtClean="0">
                <a:ln>
                  <a:noFill/>
                </a:ln>
                <a:solidFill>
                  <a:schemeClr val="tx1"/>
                </a:solidFill>
                <a:effectLst/>
                <a:latin typeface="Calibri" panose="020F0502020204030204" pitchFamily="34" charset="0"/>
              </a:endParaRPr>
            </a:p>
          </p:txBody>
        </p:sp>
        <p:sp>
          <p:nvSpPr>
            <p:cNvPr id="9847" name="Rectangle 665"/>
            <p:cNvSpPr>
              <a:spLocks noChangeArrowheads="1"/>
            </p:cNvSpPr>
            <p:nvPr/>
          </p:nvSpPr>
          <p:spPr bwMode="auto">
            <a:xfrm>
              <a:off x="885825" y="5335611"/>
              <a:ext cx="134461" cy="2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Cuba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48" name="Rectangle 666"/>
            <p:cNvSpPr>
              <a:spLocks noChangeArrowheads="1"/>
            </p:cNvSpPr>
            <p:nvPr/>
          </p:nvSpPr>
          <p:spPr bwMode="auto">
            <a:xfrm>
              <a:off x="1016000" y="5357711"/>
              <a:ext cx="134461" cy="33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Iceland</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49" name="Rectangle 667"/>
            <p:cNvSpPr>
              <a:spLocks noChangeArrowheads="1"/>
            </p:cNvSpPr>
            <p:nvPr/>
          </p:nvSpPr>
          <p:spPr bwMode="auto">
            <a:xfrm>
              <a:off x="1152331" y="5330100"/>
              <a:ext cx="134461" cy="46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Swaziland</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0" name="Rectangle 668"/>
            <p:cNvSpPr>
              <a:spLocks noChangeArrowheads="1"/>
            </p:cNvSpPr>
            <p:nvPr/>
          </p:nvSpPr>
          <p:spPr bwMode="auto">
            <a:xfrm>
              <a:off x="1266825" y="5311918"/>
              <a:ext cx="134461" cy="30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Ghana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1" name="Rectangle 669"/>
            <p:cNvSpPr>
              <a:spLocks noChangeArrowheads="1"/>
            </p:cNvSpPr>
            <p:nvPr/>
          </p:nvSpPr>
          <p:spPr bwMode="auto">
            <a:xfrm>
              <a:off x="1419225" y="5337916"/>
              <a:ext cx="134461" cy="74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Rep of Moldova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2" name="Rectangle 670"/>
            <p:cNvSpPr>
              <a:spLocks noChangeArrowheads="1"/>
            </p:cNvSpPr>
            <p:nvPr/>
          </p:nvSpPr>
          <p:spPr bwMode="auto">
            <a:xfrm>
              <a:off x="1547813" y="5302658"/>
              <a:ext cx="134461" cy="32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Ireland</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3" name="Rectangle 671"/>
            <p:cNvSpPr>
              <a:spLocks noChangeArrowheads="1"/>
            </p:cNvSpPr>
            <p:nvPr/>
          </p:nvSpPr>
          <p:spPr bwMode="auto">
            <a:xfrm>
              <a:off x="1677988" y="5305663"/>
              <a:ext cx="134461" cy="32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Cyprus</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4" name="Rectangle 672"/>
            <p:cNvSpPr>
              <a:spLocks noChangeArrowheads="1"/>
            </p:cNvSpPr>
            <p:nvPr/>
          </p:nvSpPr>
          <p:spPr bwMode="auto">
            <a:xfrm>
              <a:off x="1831975" y="5283700"/>
              <a:ext cx="134461" cy="50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Kyrgyzstan</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5" name="Rectangle 673"/>
            <p:cNvSpPr>
              <a:spLocks noChangeArrowheads="1"/>
            </p:cNvSpPr>
            <p:nvPr/>
          </p:nvSpPr>
          <p:spPr bwMode="auto">
            <a:xfrm>
              <a:off x="1963738" y="5325107"/>
              <a:ext cx="134461" cy="31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Bolivia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6" name="Rectangle 674"/>
            <p:cNvSpPr>
              <a:spLocks noChangeArrowheads="1"/>
            </p:cNvSpPr>
            <p:nvPr/>
          </p:nvSpPr>
          <p:spPr bwMode="auto">
            <a:xfrm>
              <a:off x="2087563" y="5292752"/>
              <a:ext cx="134461" cy="2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Belize</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7" name="Rectangle 675"/>
            <p:cNvSpPr>
              <a:spLocks noChangeArrowheads="1"/>
            </p:cNvSpPr>
            <p:nvPr/>
          </p:nvSpPr>
          <p:spPr bwMode="auto">
            <a:xfrm>
              <a:off x="2224088" y="5327847"/>
              <a:ext cx="134461" cy="28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Kenya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8" name="Rectangle 676"/>
            <p:cNvSpPr>
              <a:spLocks noChangeArrowheads="1"/>
            </p:cNvSpPr>
            <p:nvPr/>
          </p:nvSpPr>
          <p:spPr bwMode="auto">
            <a:xfrm>
              <a:off x="2347913" y="5288106"/>
              <a:ext cx="134461" cy="55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Costa Rica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59" name="Rectangle 677"/>
            <p:cNvSpPr>
              <a:spLocks noChangeArrowheads="1"/>
            </p:cNvSpPr>
            <p:nvPr/>
          </p:nvSpPr>
          <p:spPr bwMode="auto">
            <a:xfrm>
              <a:off x="2460624" y="5320290"/>
              <a:ext cx="134461" cy="45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Argentina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0" name="Rectangle 678"/>
            <p:cNvSpPr>
              <a:spLocks noChangeArrowheads="1"/>
            </p:cNvSpPr>
            <p:nvPr/>
          </p:nvSpPr>
          <p:spPr bwMode="auto">
            <a:xfrm>
              <a:off x="2595563" y="5305170"/>
              <a:ext cx="134461" cy="37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Jamaica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1" name="Rectangle 679"/>
            <p:cNvSpPr>
              <a:spLocks noChangeArrowheads="1"/>
            </p:cNvSpPr>
            <p:nvPr/>
          </p:nvSpPr>
          <p:spPr bwMode="auto">
            <a:xfrm>
              <a:off x="2736850" y="5288083"/>
              <a:ext cx="134461" cy="3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Ukraine</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2" name="Rectangle 680"/>
            <p:cNvSpPr>
              <a:spLocks noChangeArrowheads="1"/>
            </p:cNvSpPr>
            <p:nvPr/>
          </p:nvSpPr>
          <p:spPr bwMode="auto">
            <a:xfrm>
              <a:off x="2859687" y="5295043"/>
              <a:ext cx="134461" cy="75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United Kingdom</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3" name="Rectangle 681"/>
            <p:cNvSpPr>
              <a:spLocks noChangeArrowheads="1"/>
            </p:cNvSpPr>
            <p:nvPr/>
          </p:nvSpPr>
          <p:spPr bwMode="auto">
            <a:xfrm>
              <a:off x="2987675" y="5329544"/>
              <a:ext cx="134461" cy="25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Brazil</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4" name="Rectangle 682"/>
            <p:cNvSpPr>
              <a:spLocks noChangeArrowheads="1"/>
            </p:cNvSpPr>
            <p:nvPr/>
          </p:nvSpPr>
          <p:spPr bwMode="auto">
            <a:xfrm>
              <a:off x="3111113" y="5324860"/>
              <a:ext cx="13446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Netherlands</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5" name="Rectangle 683"/>
            <p:cNvSpPr>
              <a:spLocks noChangeArrowheads="1"/>
            </p:cNvSpPr>
            <p:nvPr/>
          </p:nvSpPr>
          <p:spPr bwMode="auto">
            <a:xfrm>
              <a:off x="3221038" y="5306429"/>
              <a:ext cx="134461" cy="37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Burundi</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6" name="Rectangle 684"/>
            <p:cNvSpPr>
              <a:spLocks noChangeArrowheads="1"/>
            </p:cNvSpPr>
            <p:nvPr/>
          </p:nvSpPr>
          <p:spPr bwMode="auto">
            <a:xfrm>
              <a:off x="3349431" y="5356189"/>
              <a:ext cx="134461" cy="44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Barbados</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7" name="Rectangle 685"/>
            <p:cNvSpPr>
              <a:spLocks noChangeArrowheads="1"/>
            </p:cNvSpPr>
            <p:nvPr/>
          </p:nvSpPr>
          <p:spPr bwMode="auto">
            <a:xfrm>
              <a:off x="3486150" y="5299580"/>
              <a:ext cx="134461" cy="3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Senegal</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8" name="Rectangle 686"/>
            <p:cNvSpPr>
              <a:spLocks noChangeArrowheads="1"/>
            </p:cNvSpPr>
            <p:nvPr/>
          </p:nvSpPr>
          <p:spPr bwMode="auto">
            <a:xfrm>
              <a:off x="3614738" y="5296218"/>
              <a:ext cx="134461" cy="26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Benin</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69" name="Rectangle 687"/>
            <p:cNvSpPr>
              <a:spLocks noChangeArrowheads="1"/>
            </p:cNvSpPr>
            <p:nvPr/>
          </p:nvSpPr>
          <p:spPr bwMode="auto">
            <a:xfrm>
              <a:off x="3738563" y="5307667"/>
              <a:ext cx="134461" cy="3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Mexico</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0" name="Rectangle 688"/>
            <p:cNvSpPr>
              <a:spLocks noChangeArrowheads="1"/>
            </p:cNvSpPr>
            <p:nvPr/>
          </p:nvSpPr>
          <p:spPr bwMode="auto">
            <a:xfrm>
              <a:off x="3873500" y="5347726"/>
              <a:ext cx="134461" cy="2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Mali</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1" name="Rectangle 689"/>
            <p:cNvSpPr>
              <a:spLocks noChangeArrowheads="1"/>
            </p:cNvSpPr>
            <p:nvPr/>
          </p:nvSpPr>
          <p:spPr bwMode="auto">
            <a:xfrm>
              <a:off x="4000500" y="5324760"/>
              <a:ext cx="134461" cy="60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Rep of Korea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2" name="Rectangle 690"/>
            <p:cNvSpPr>
              <a:spLocks noChangeArrowheads="1"/>
            </p:cNvSpPr>
            <p:nvPr/>
          </p:nvSpPr>
          <p:spPr bwMode="auto">
            <a:xfrm>
              <a:off x="4137025" y="5336900"/>
              <a:ext cx="134461" cy="47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Nicaragua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3" name="Rectangle 691"/>
            <p:cNvSpPr>
              <a:spLocks noChangeArrowheads="1"/>
            </p:cNvSpPr>
            <p:nvPr/>
          </p:nvSpPr>
          <p:spPr bwMode="auto">
            <a:xfrm>
              <a:off x="4264025" y="5294612"/>
              <a:ext cx="134461" cy="27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Nepal</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4" name="Rectangle 692"/>
            <p:cNvSpPr>
              <a:spLocks noChangeArrowheads="1"/>
            </p:cNvSpPr>
            <p:nvPr/>
          </p:nvSpPr>
          <p:spPr bwMode="auto">
            <a:xfrm>
              <a:off x="4402524" y="5315869"/>
              <a:ext cx="13446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Uruguay</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5" name="Rectangle 693"/>
            <p:cNvSpPr>
              <a:spLocks noChangeArrowheads="1"/>
            </p:cNvSpPr>
            <p:nvPr/>
          </p:nvSpPr>
          <p:spPr bwMode="auto">
            <a:xfrm>
              <a:off x="4519613" y="5328693"/>
              <a:ext cx="13446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Ecuador</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6" name="Rectangle 694"/>
            <p:cNvSpPr>
              <a:spLocks noChangeArrowheads="1"/>
            </p:cNvSpPr>
            <p:nvPr/>
          </p:nvSpPr>
          <p:spPr bwMode="auto">
            <a:xfrm>
              <a:off x="4648200" y="5299909"/>
              <a:ext cx="134461" cy="36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Gambia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7" name="Rectangle 695"/>
            <p:cNvSpPr>
              <a:spLocks noChangeArrowheads="1"/>
            </p:cNvSpPr>
            <p:nvPr/>
          </p:nvSpPr>
          <p:spPr bwMode="auto">
            <a:xfrm>
              <a:off x="4771038" y="5297325"/>
              <a:ext cx="134461" cy="44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Tajikistan</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878" name="Rectangle 696"/>
            <p:cNvSpPr>
              <a:spLocks noChangeArrowheads="1"/>
            </p:cNvSpPr>
            <p:nvPr/>
          </p:nvSpPr>
          <p:spPr bwMode="auto">
            <a:xfrm>
              <a:off x="4899625" y="5307128"/>
              <a:ext cx="134461" cy="51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Mauritania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84" name="Rectangle 698"/>
            <p:cNvSpPr>
              <a:spLocks noChangeArrowheads="1"/>
            </p:cNvSpPr>
            <p:nvPr/>
          </p:nvSpPr>
          <p:spPr bwMode="auto">
            <a:xfrm>
              <a:off x="5038124" y="5300769"/>
              <a:ext cx="134461" cy="36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Uganda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85" name="Rectangle 699"/>
            <p:cNvSpPr>
              <a:spLocks noChangeArrowheads="1"/>
            </p:cNvSpPr>
            <p:nvPr/>
          </p:nvSpPr>
          <p:spPr bwMode="auto">
            <a:xfrm>
              <a:off x="5173447" y="5309444"/>
              <a:ext cx="134461"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El Salvador</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86" name="Rectangle 700"/>
            <p:cNvSpPr>
              <a:spLocks noChangeArrowheads="1"/>
            </p:cNvSpPr>
            <p:nvPr/>
          </p:nvSpPr>
          <p:spPr bwMode="auto">
            <a:xfrm>
              <a:off x="5320246" y="5289072"/>
              <a:ext cx="134461" cy="48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Cameroon</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87" name="Rectangle 701"/>
            <p:cNvSpPr>
              <a:spLocks noChangeArrowheads="1"/>
            </p:cNvSpPr>
            <p:nvPr/>
          </p:nvSpPr>
          <p:spPr bwMode="auto">
            <a:xfrm>
              <a:off x="5433947" y="5296474"/>
              <a:ext cx="134461"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Laos PDR</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88" name="Rectangle 702"/>
            <p:cNvSpPr>
              <a:spLocks noChangeArrowheads="1"/>
            </p:cNvSpPr>
            <p:nvPr/>
          </p:nvSpPr>
          <p:spPr bwMode="auto">
            <a:xfrm>
              <a:off x="5545738" y="5289729"/>
              <a:ext cx="134461" cy="54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Cambodia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89" name="Rectangle 703"/>
            <p:cNvSpPr>
              <a:spLocks noChangeArrowheads="1"/>
            </p:cNvSpPr>
            <p:nvPr/>
          </p:nvSpPr>
          <p:spPr bwMode="auto">
            <a:xfrm>
              <a:off x="5707063" y="5318126"/>
              <a:ext cx="134461" cy="3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Sudan</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0" name="Rectangle 704"/>
            <p:cNvSpPr>
              <a:spLocks noChangeArrowheads="1"/>
            </p:cNvSpPr>
            <p:nvPr/>
          </p:nvSpPr>
          <p:spPr bwMode="auto">
            <a:xfrm>
              <a:off x="6062328" y="5318592"/>
              <a:ext cx="134461"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Israel</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1" name="Rectangle 705"/>
            <p:cNvSpPr>
              <a:spLocks noChangeArrowheads="1"/>
            </p:cNvSpPr>
            <p:nvPr/>
          </p:nvSpPr>
          <p:spPr bwMode="auto">
            <a:xfrm>
              <a:off x="6173843" y="5292381"/>
              <a:ext cx="134461" cy="50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St. Vincent</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2" name="Rectangle 706"/>
            <p:cNvSpPr>
              <a:spLocks noChangeArrowheads="1"/>
            </p:cNvSpPr>
            <p:nvPr/>
          </p:nvSpPr>
          <p:spPr bwMode="auto">
            <a:xfrm>
              <a:off x="6312098" y="5267570"/>
              <a:ext cx="134461" cy="39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Vanuatu</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3" name="Rectangle 707"/>
            <p:cNvSpPr>
              <a:spLocks noChangeArrowheads="1"/>
            </p:cNvSpPr>
            <p:nvPr/>
          </p:nvSpPr>
          <p:spPr bwMode="auto">
            <a:xfrm>
              <a:off x="6442300" y="5288803"/>
              <a:ext cx="134461" cy="33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Bhutan</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4" name="Rectangle 708"/>
            <p:cNvSpPr>
              <a:spLocks noChangeArrowheads="1"/>
            </p:cNvSpPr>
            <p:nvPr/>
          </p:nvSpPr>
          <p:spPr bwMode="auto">
            <a:xfrm>
              <a:off x="6575539" y="5365188"/>
              <a:ext cx="134461" cy="15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Fiji</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5" name="Rectangle 709"/>
            <p:cNvSpPr>
              <a:spLocks noChangeArrowheads="1"/>
            </p:cNvSpPr>
            <p:nvPr/>
          </p:nvSpPr>
          <p:spPr bwMode="auto">
            <a:xfrm>
              <a:off x="6709940" y="5280491"/>
              <a:ext cx="134461" cy="3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St. Lucia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6" name="Rectangle 710"/>
            <p:cNvSpPr>
              <a:spLocks noChangeArrowheads="1"/>
            </p:cNvSpPr>
            <p:nvPr/>
          </p:nvSpPr>
          <p:spPr bwMode="auto">
            <a:xfrm>
              <a:off x="6845657" y="5329663"/>
              <a:ext cx="134461" cy="48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Seychelles</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7" name="Rectangle 711"/>
            <p:cNvSpPr>
              <a:spLocks noChangeArrowheads="1"/>
            </p:cNvSpPr>
            <p:nvPr/>
          </p:nvSpPr>
          <p:spPr bwMode="auto">
            <a:xfrm>
              <a:off x="6984156" y="5389873"/>
              <a:ext cx="134461" cy="37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Panama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8" name="Rectangle 712"/>
            <p:cNvSpPr>
              <a:spLocks noChangeArrowheads="1"/>
            </p:cNvSpPr>
            <p:nvPr/>
          </p:nvSpPr>
          <p:spPr bwMode="auto">
            <a:xfrm>
              <a:off x="7106369" y="5330825"/>
              <a:ext cx="134461"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India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699" name="Rectangle 713"/>
            <p:cNvSpPr>
              <a:spLocks noChangeArrowheads="1"/>
            </p:cNvSpPr>
            <p:nvPr/>
          </p:nvSpPr>
          <p:spPr bwMode="auto">
            <a:xfrm>
              <a:off x="7223615" y="5321474"/>
              <a:ext cx="134461" cy="35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Guyana</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700" name="Rectangle 714"/>
            <p:cNvSpPr>
              <a:spLocks noChangeArrowheads="1"/>
            </p:cNvSpPr>
            <p:nvPr/>
          </p:nvSpPr>
          <p:spPr bwMode="auto">
            <a:xfrm>
              <a:off x="7384573" y="5322858"/>
              <a:ext cx="134461" cy="5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Sierra Leone</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701" name="Rectangle 715"/>
            <p:cNvSpPr>
              <a:spLocks noChangeArrowheads="1"/>
            </p:cNvSpPr>
            <p:nvPr/>
          </p:nvSpPr>
          <p:spPr bwMode="auto">
            <a:xfrm>
              <a:off x="7539037" y="5317604"/>
              <a:ext cx="134461" cy="4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Azerbaijan</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702" name="Rectangle 716"/>
            <p:cNvSpPr>
              <a:spLocks noChangeArrowheads="1"/>
            </p:cNvSpPr>
            <p:nvPr/>
          </p:nvSpPr>
          <p:spPr bwMode="auto">
            <a:xfrm>
              <a:off x="7707313" y="5223549"/>
              <a:ext cx="134461" cy="98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Brunei Darussalam</a:t>
              </a:r>
              <a:endParaRPr kumimoji="0" lang="en-US" altLang="en-US" sz="900" b="0" i="0" u="none" strike="noStrike" cap="none" normalizeH="0" baseline="0" dirty="0" smtClean="0">
                <a:ln>
                  <a:noFill/>
                </a:ln>
                <a:solidFill>
                  <a:schemeClr val="tx1"/>
                </a:solidFill>
                <a:effectLst/>
                <a:latin typeface="Calibri" panose="020F0502020204030204" pitchFamily="34" charset="0"/>
              </a:endParaRPr>
            </a:p>
          </p:txBody>
        </p:sp>
        <p:sp>
          <p:nvSpPr>
            <p:cNvPr id="9703" name="Rectangle 717"/>
            <p:cNvSpPr>
              <a:spLocks noChangeArrowheads="1"/>
            </p:cNvSpPr>
            <p:nvPr/>
          </p:nvSpPr>
          <p:spPr bwMode="auto">
            <a:xfrm>
              <a:off x="380880" y="2156836"/>
              <a:ext cx="209162" cy="404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Public expenditure on education as a share of GNP (%)</a:t>
              </a:r>
              <a:endParaRPr kumimoji="0" lang="en-US" altLang="en-US" sz="1400" b="1" i="0" u="none" strike="noStrike" cap="none" normalizeH="0" baseline="0" dirty="0" smtClean="0">
                <a:ln>
                  <a:noFill/>
                </a:ln>
                <a:solidFill>
                  <a:schemeClr val="tx1"/>
                </a:solidFill>
                <a:effectLst/>
                <a:latin typeface="Calibri" panose="020F0502020204030204" pitchFamily="34" charset="0"/>
              </a:endParaRPr>
            </a:p>
          </p:txBody>
        </p:sp>
        <p:sp>
          <p:nvSpPr>
            <p:cNvPr id="9704" name="Rectangle 718"/>
            <p:cNvSpPr>
              <a:spLocks noChangeArrowheads="1"/>
            </p:cNvSpPr>
            <p:nvPr/>
          </p:nvSpPr>
          <p:spPr bwMode="auto">
            <a:xfrm>
              <a:off x="8004175" y="3984625"/>
              <a:ext cx="47625" cy="9525"/>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endParaRPr lang="en-GB" sz="700">
                <a:latin typeface="Calibri" panose="020F0502020204030204" pitchFamily="34" charset="0"/>
              </a:endParaRPr>
            </a:p>
          </p:txBody>
        </p:sp>
        <p:sp>
          <p:nvSpPr>
            <p:cNvPr id="9706" name="Rectangle 720"/>
            <p:cNvSpPr>
              <a:spLocks noChangeArrowheads="1"/>
            </p:cNvSpPr>
            <p:nvPr/>
          </p:nvSpPr>
          <p:spPr bwMode="auto">
            <a:xfrm>
              <a:off x="8069263" y="3935413"/>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1999</a:t>
              </a:r>
              <a:endParaRPr kumimoji="0" lang="en-US" altLang="en-US" sz="1200" b="0" i="0" u="none" strike="noStrike" cap="none" normalizeH="0" baseline="0" dirty="0" smtClean="0">
                <a:ln>
                  <a:noFill/>
                </a:ln>
                <a:solidFill>
                  <a:schemeClr val="tx1"/>
                </a:solidFill>
                <a:effectLst/>
                <a:latin typeface="Calibri" panose="020F0502020204030204" pitchFamily="34" charset="0"/>
              </a:endParaRPr>
            </a:p>
          </p:txBody>
        </p:sp>
      </p:grpSp>
      <p:grpSp>
        <p:nvGrpSpPr>
          <p:cNvPr id="9883" name="Group 9882"/>
          <p:cNvGrpSpPr/>
          <p:nvPr/>
        </p:nvGrpSpPr>
        <p:grpSpPr>
          <a:xfrm>
            <a:off x="1012176" y="1438275"/>
            <a:ext cx="7672125" cy="2593976"/>
            <a:chOff x="935038" y="2468563"/>
            <a:chExt cx="7448414" cy="2593976"/>
          </a:xfrm>
        </p:grpSpPr>
        <p:sp>
          <p:nvSpPr>
            <p:cNvPr id="9716" name="Freeform 503"/>
            <p:cNvSpPr>
              <a:spLocks noEditPoints="1"/>
            </p:cNvSpPr>
            <p:nvPr/>
          </p:nvSpPr>
          <p:spPr bwMode="auto">
            <a:xfrm>
              <a:off x="960438" y="2497138"/>
              <a:ext cx="6726237" cy="2560638"/>
            </a:xfrm>
            <a:custGeom>
              <a:avLst/>
              <a:gdLst>
                <a:gd name="T0" fmla="*/ 0 w 4237"/>
                <a:gd name="T1" fmla="*/ 0 h 1613"/>
                <a:gd name="T2" fmla="*/ 82 w 4237"/>
                <a:gd name="T3" fmla="*/ 842 h 1613"/>
                <a:gd name="T4" fmla="*/ 167 w 4237"/>
                <a:gd name="T5" fmla="*/ 1088 h 1613"/>
                <a:gd name="T6" fmla="*/ 248 w 4237"/>
                <a:gd name="T7" fmla="*/ 619 h 1613"/>
                <a:gd name="T8" fmla="*/ 248 w 4237"/>
                <a:gd name="T9" fmla="*/ 619 h 1613"/>
                <a:gd name="T10" fmla="*/ 326 w 4237"/>
                <a:gd name="T11" fmla="*/ 704 h 1613"/>
                <a:gd name="T12" fmla="*/ 407 w 4237"/>
                <a:gd name="T13" fmla="*/ 1088 h 1613"/>
                <a:gd name="T14" fmla="*/ 492 w 4237"/>
                <a:gd name="T15" fmla="*/ 1035 h 1613"/>
                <a:gd name="T16" fmla="*/ 574 w 4237"/>
                <a:gd name="T17" fmla="*/ 751 h 1613"/>
                <a:gd name="T18" fmla="*/ 574 w 4237"/>
                <a:gd name="T19" fmla="*/ 751 h 1613"/>
                <a:gd name="T20" fmla="*/ 652 w 4237"/>
                <a:gd name="T21" fmla="*/ 775 h 1613"/>
                <a:gd name="T22" fmla="*/ 733 w 4237"/>
                <a:gd name="T23" fmla="*/ 984 h 1613"/>
                <a:gd name="T24" fmla="*/ 818 w 4237"/>
                <a:gd name="T25" fmla="*/ 1026 h 1613"/>
                <a:gd name="T26" fmla="*/ 899 w 4237"/>
                <a:gd name="T27" fmla="*/ 872 h 1613"/>
                <a:gd name="T28" fmla="*/ 899 w 4237"/>
                <a:gd name="T29" fmla="*/ 872 h 1613"/>
                <a:gd name="T30" fmla="*/ 977 w 4237"/>
                <a:gd name="T31" fmla="*/ 886 h 1613"/>
                <a:gd name="T32" fmla="*/ 1059 w 4237"/>
                <a:gd name="T33" fmla="*/ 1048 h 1613"/>
                <a:gd name="T34" fmla="*/ 1144 w 4237"/>
                <a:gd name="T35" fmla="*/ 1248 h 1613"/>
                <a:gd name="T36" fmla="*/ 1225 w 4237"/>
                <a:gd name="T37" fmla="*/ 922 h 1613"/>
                <a:gd name="T38" fmla="*/ 1225 w 4237"/>
                <a:gd name="T39" fmla="*/ 922 h 1613"/>
                <a:gd name="T40" fmla="*/ 1302 w 4237"/>
                <a:gd name="T41" fmla="*/ 952 h 1613"/>
                <a:gd name="T42" fmla="*/ 1384 w 4237"/>
                <a:gd name="T43" fmla="*/ 1097 h 1613"/>
                <a:gd name="T44" fmla="*/ 1469 w 4237"/>
                <a:gd name="T45" fmla="*/ 1282 h 1613"/>
                <a:gd name="T46" fmla="*/ 1551 w 4237"/>
                <a:gd name="T47" fmla="*/ 972 h 1613"/>
                <a:gd name="T48" fmla="*/ 1551 w 4237"/>
                <a:gd name="T49" fmla="*/ 972 h 1613"/>
                <a:gd name="T50" fmla="*/ 1628 w 4237"/>
                <a:gd name="T51" fmla="*/ 988 h 1613"/>
                <a:gd name="T52" fmla="*/ 1709 w 4237"/>
                <a:gd name="T53" fmla="*/ 1364 h 1613"/>
                <a:gd name="T54" fmla="*/ 1795 w 4237"/>
                <a:gd name="T55" fmla="*/ 1251 h 1613"/>
                <a:gd name="T56" fmla="*/ 1876 w 4237"/>
                <a:gd name="T57" fmla="*/ 1073 h 1613"/>
                <a:gd name="T58" fmla="*/ 1876 w 4237"/>
                <a:gd name="T59" fmla="*/ 1073 h 1613"/>
                <a:gd name="T60" fmla="*/ 1954 w 4237"/>
                <a:gd name="T61" fmla="*/ 1080 h 1613"/>
                <a:gd name="T62" fmla="*/ 2035 w 4237"/>
                <a:gd name="T63" fmla="*/ 1338 h 1613"/>
                <a:gd name="T64" fmla="*/ 2120 w 4237"/>
                <a:gd name="T65" fmla="*/ 1359 h 1613"/>
                <a:gd name="T66" fmla="*/ 2202 w 4237"/>
                <a:gd name="T67" fmla="*/ 1122 h 1613"/>
                <a:gd name="T68" fmla="*/ 2202 w 4237"/>
                <a:gd name="T69" fmla="*/ 1122 h 1613"/>
                <a:gd name="T70" fmla="*/ 2280 w 4237"/>
                <a:gd name="T71" fmla="*/ 1153 h 1613"/>
                <a:gd name="T72" fmla="*/ 2361 w 4237"/>
                <a:gd name="T73" fmla="*/ 1529 h 1613"/>
                <a:gd name="T74" fmla="*/ 2446 w 4237"/>
                <a:gd name="T75" fmla="*/ 1460 h 1613"/>
                <a:gd name="T76" fmla="*/ 2527 w 4237"/>
                <a:gd name="T77" fmla="*/ 1230 h 1613"/>
                <a:gd name="T78" fmla="*/ 2527 w 4237"/>
                <a:gd name="T79" fmla="*/ 1230 h 1613"/>
                <a:gd name="T80" fmla="*/ 2605 w 4237"/>
                <a:gd name="T81" fmla="*/ 1275 h 1613"/>
                <a:gd name="T82" fmla="*/ 2686 w 4237"/>
                <a:gd name="T83" fmla="*/ 1429 h 1613"/>
                <a:gd name="T84" fmla="*/ 2771 w 4237"/>
                <a:gd name="T85" fmla="*/ 1470 h 1613"/>
                <a:gd name="T86" fmla="*/ 2853 w 4237"/>
                <a:gd name="T87" fmla="*/ 1348 h 1613"/>
                <a:gd name="T88" fmla="*/ 2853 w 4237"/>
                <a:gd name="T89" fmla="*/ 1348 h 1613"/>
                <a:gd name="T90" fmla="*/ 2930 w 4237"/>
                <a:gd name="T91" fmla="*/ 1380 h 1613"/>
                <a:gd name="T92" fmla="*/ 3012 w 4237"/>
                <a:gd name="T93" fmla="*/ 1603 h 1613"/>
                <a:gd name="T94" fmla="*/ 3260 w 4237"/>
                <a:gd name="T95" fmla="*/ 922 h 1613"/>
                <a:gd name="T96" fmla="*/ 3341 w 4237"/>
                <a:gd name="T97" fmla="*/ 782 h 1613"/>
                <a:gd name="T98" fmla="*/ 3341 w 4237"/>
                <a:gd name="T99" fmla="*/ 782 h 1613"/>
                <a:gd name="T100" fmla="*/ 3419 w 4237"/>
                <a:gd name="T101" fmla="*/ 904 h 1613"/>
                <a:gd name="T102" fmla="*/ 3500 w 4237"/>
                <a:gd name="T103" fmla="*/ 1086 h 1613"/>
                <a:gd name="T104" fmla="*/ 3585 w 4237"/>
                <a:gd name="T105" fmla="*/ 1166 h 1613"/>
                <a:gd name="T106" fmla="*/ 3667 w 4237"/>
                <a:gd name="T107" fmla="*/ 711 h 1613"/>
                <a:gd name="T108" fmla="*/ 3667 w 4237"/>
                <a:gd name="T109" fmla="*/ 711 h 1613"/>
                <a:gd name="T110" fmla="*/ 3744 w 4237"/>
                <a:gd name="T111" fmla="*/ 1013 h 1613"/>
                <a:gd name="T112" fmla="*/ 3826 w 4237"/>
                <a:gd name="T113" fmla="*/ 1248 h 1613"/>
                <a:gd name="T114" fmla="*/ 3911 w 4237"/>
                <a:gd name="T115" fmla="*/ 1318 h 1613"/>
                <a:gd name="T116" fmla="*/ 3992 w 4237"/>
                <a:gd name="T117" fmla="*/ 497 h 1613"/>
                <a:gd name="T118" fmla="*/ 3992 w 4237"/>
                <a:gd name="T119" fmla="*/ 497 h 1613"/>
                <a:gd name="T120" fmla="*/ 4070 w 4237"/>
                <a:gd name="T121" fmla="*/ 1062 h 1613"/>
                <a:gd name="T122" fmla="*/ 4151 w 4237"/>
                <a:gd name="T123" fmla="*/ 1394 h 1613"/>
                <a:gd name="T124" fmla="*/ 4237 w 4237"/>
                <a:gd name="T125" fmla="*/ 1473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37" h="1613">
                  <a:moveTo>
                    <a:pt x="4" y="0"/>
                  </a:moveTo>
                  <a:lnTo>
                    <a:pt x="4" y="824"/>
                  </a:lnTo>
                  <a:lnTo>
                    <a:pt x="0" y="824"/>
                  </a:lnTo>
                  <a:lnTo>
                    <a:pt x="0" y="0"/>
                  </a:lnTo>
                  <a:lnTo>
                    <a:pt x="4" y="0"/>
                  </a:lnTo>
                  <a:close/>
                  <a:moveTo>
                    <a:pt x="85" y="511"/>
                  </a:moveTo>
                  <a:lnTo>
                    <a:pt x="85" y="842"/>
                  </a:lnTo>
                  <a:lnTo>
                    <a:pt x="82" y="842"/>
                  </a:lnTo>
                  <a:lnTo>
                    <a:pt x="82" y="511"/>
                  </a:lnTo>
                  <a:lnTo>
                    <a:pt x="85" y="511"/>
                  </a:lnTo>
                  <a:close/>
                  <a:moveTo>
                    <a:pt x="167" y="567"/>
                  </a:moveTo>
                  <a:lnTo>
                    <a:pt x="167" y="1088"/>
                  </a:lnTo>
                  <a:lnTo>
                    <a:pt x="163" y="1088"/>
                  </a:lnTo>
                  <a:lnTo>
                    <a:pt x="163" y="567"/>
                  </a:lnTo>
                  <a:lnTo>
                    <a:pt x="167" y="567"/>
                  </a:lnTo>
                  <a:close/>
                  <a:moveTo>
                    <a:pt x="248" y="619"/>
                  </a:moveTo>
                  <a:lnTo>
                    <a:pt x="248" y="1183"/>
                  </a:lnTo>
                  <a:lnTo>
                    <a:pt x="245" y="1183"/>
                  </a:lnTo>
                  <a:lnTo>
                    <a:pt x="245" y="619"/>
                  </a:lnTo>
                  <a:lnTo>
                    <a:pt x="248" y="619"/>
                  </a:lnTo>
                  <a:close/>
                  <a:moveTo>
                    <a:pt x="330" y="704"/>
                  </a:moveTo>
                  <a:lnTo>
                    <a:pt x="330" y="1135"/>
                  </a:lnTo>
                  <a:lnTo>
                    <a:pt x="326" y="1135"/>
                  </a:lnTo>
                  <a:lnTo>
                    <a:pt x="326" y="704"/>
                  </a:lnTo>
                  <a:lnTo>
                    <a:pt x="330" y="704"/>
                  </a:lnTo>
                  <a:close/>
                  <a:moveTo>
                    <a:pt x="411" y="725"/>
                  </a:moveTo>
                  <a:lnTo>
                    <a:pt x="411" y="1088"/>
                  </a:lnTo>
                  <a:lnTo>
                    <a:pt x="407" y="1088"/>
                  </a:lnTo>
                  <a:lnTo>
                    <a:pt x="407" y="725"/>
                  </a:lnTo>
                  <a:lnTo>
                    <a:pt x="411" y="725"/>
                  </a:lnTo>
                  <a:close/>
                  <a:moveTo>
                    <a:pt x="492" y="746"/>
                  </a:moveTo>
                  <a:lnTo>
                    <a:pt x="492" y="1035"/>
                  </a:lnTo>
                  <a:lnTo>
                    <a:pt x="489" y="1035"/>
                  </a:lnTo>
                  <a:lnTo>
                    <a:pt x="489" y="746"/>
                  </a:lnTo>
                  <a:lnTo>
                    <a:pt x="492" y="746"/>
                  </a:lnTo>
                  <a:close/>
                  <a:moveTo>
                    <a:pt x="574" y="751"/>
                  </a:moveTo>
                  <a:lnTo>
                    <a:pt x="574" y="1165"/>
                  </a:lnTo>
                  <a:lnTo>
                    <a:pt x="570" y="1165"/>
                  </a:lnTo>
                  <a:lnTo>
                    <a:pt x="570" y="751"/>
                  </a:lnTo>
                  <a:lnTo>
                    <a:pt x="574" y="751"/>
                  </a:lnTo>
                  <a:close/>
                  <a:moveTo>
                    <a:pt x="655" y="775"/>
                  </a:moveTo>
                  <a:lnTo>
                    <a:pt x="655" y="970"/>
                  </a:lnTo>
                  <a:lnTo>
                    <a:pt x="652" y="970"/>
                  </a:lnTo>
                  <a:lnTo>
                    <a:pt x="652" y="775"/>
                  </a:lnTo>
                  <a:lnTo>
                    <a:pt x="655" y="775"/>
                  </a:lnTo>
                  <a:close/>
                  <a:moveTo>
                    <a:pt x="737" y="799"/>
                  </a:moveTo>
                  <a:lnTo>
                    <a:pt x="737" y="984"/>
                  </a:lnTo>
                  <a:lnTo>
                    <a:pt x="733" y="984"/>
                  </a:lnTo>
                  <a:lnTo>
                    <a:pt x="733" y="799"/>
                  </a:lnTo>
                  <a:lnTo>
                    <a:pt x="737" y="799"/>
                  </a:lnTo>
                  <a:close/>
                  <a:moveTo>
                    <a:pt x="818" y="852"/>
                  </a:moveTo>
                  <a:lnTo>
                    <a:pt x="818" y="1026"/>
                  </a:lnTo>
                  <a:lnTo>
                    <a:pt x="814" y="1026"/>
                  </a:lnTo>
                  <a:lnTo>
                    <a:pt x="814" y="852"/>
                  </a:lnTo>
                  <a:lnTo>
                    <a:pt x="818" y="852"/>
                  </a:lnTo>
                  <a:close/>
                  <a:moveTo>
                    <a:pt x="899" y="872"/>
                  </a:moveTo>
                  <a:lnTo>
                    <a:pt x="899" y="1009"/>
                  </a:lnTo>
                  <a:lnTo>
                    <a:pt x="896" y="1009"/>
                  </a:lnTo>
                  <a:lnTo>
                    <a:pt x="896" y="872"/>
                  </a:lnTo>
                  <a:lnTo>
                    <a:pt x="899" y="872"/>
                  </a:lnTo>
                  <a:close/>
                  <a:moveTo>
                    <a:pt x="981" y="886"/>
                  </a:moveTo>
                  <a:lnTo>
                    <a:pt x="981" y="1124"/>
                  </a:lnTo>
                  <a:lnTo>
                    <a:pt x="977" y="1124"/>
                  </a:lnTo>
                  <a:lnTo>
                    <a:pt x="977" y="886"/>
                  </a:lnTo>
                  <a:lnTo>
                    <a:pt x="981" y="886"/>
                  </a:lnTo>
                  <a:close/>
                  <a:moveTo>
                    <a:pt x="1062" y="895"/>
                  </a:moveTo>
                  <a:lnTo>
                    <a:pt x="1062" y="1048"/>
                  </a:lnTo>
                  <a:lnTo>
                    <a:pt x="1059" y="1048"/>
                  </a:lnTo>
                  <a:lnTo>
                    <a:pt x="1059" y="895"/>
                  </a:lnTo>
                  <a:lnTo>
                    <a:pt x="1062" y="895"/>
                  </a:lnTo>
                  <a:close/>
                  <a:moveTo>
                    <a:pt x="1144" y="902"/>
                  </a:moveTo>
                  <a:lnTo>
                    <a:pt x="1144" y="1248"/>
                  </a:lnTo>
                  <a:lnTo>
                    <a:pt x="1140" y="1248"/>
                  </a:lnTo>
                  <a:lnTo>
                    <a:pt x="1140" y="902"/>
                  </a:lnTo>
                  <a:lnTo>
                    <a:pt x="1144" y="902"/>
                  </a:lnTo>
                  <a:close/>
                  <a:moveTo>
                    <a:pt x="1225" y="922"/>
                  </a:moveTo>
                  <a:lnTo>
                    <a:pt x="1225" y="1153"/>
                  </a:lnTo>
                  <a:lnTo>
                    <a:pt x="1221" y="1153"/>
                  </a:lnTo>
                  <a:lnTo>
                    <a:pt x="1221" y="922"/>
                  </a:lnTo>
                  <a:lnTo>
                    <a:pt x="1225" y="922"/>
                  </a:lnTo>
                  <a:close/>
                  <a:moveTo>
                    <a:pt x="1306" y="952"/>
                  </a:moveTo>
                  <a:lnTo>
                    <a:pt x="1306" y="1209"/>
                  </a:lnTo>
                  <a:lnTo>
                    <a:pt x="1302" y="1209"/>
                  </a:lnTo>
                  <a:lnTo>
                    <a:pt x="1302" y="952"/>
                  </a:lnTo>
                  <a:lnTo>
                    <a:pt x="1306" y="952"/>
                  </a:lnTo>
                  <a:close/>
                  <a:moveTo>
                    <a:pt x="1388" y="954"/>
                  </a:moveTo>
                  <a:lnTo>
                    <a:pt x="1388" y="1097"/>
                  </a:lnTo>
                  <a:lnTo>
                    <a:pt x="1384" y="1097"/>
                  </a:lnTo>
                  <a:lnTo>
                    <a:pt x="1384" y="954"/>
                  </a:lnTo>
                  <a:lnTo>
                    <a:pt x="1388" y="954"/>
                  </a:lnTo>
                  <a:close/>
                  <a:moveTo>
                    <a:pt x="1469" y="963"/>
                  </a:moveTo>
                  <a:lnTo>
                    <a:pt x="1469" y="1282"/>
                  </a:lnTo>
                  <a:lnTo>
                    <a:pt x="1466" y="1282"/>
                  </a:lnTo>
                  <a:lnTo>
                    <a:pt x="1466" y="963"/>
                  </a:lnTo>
                  <a:lnTo>
                    <a:pt x="1469" y="963"/>
                  </a:lnTo>
                  <a:close/>
                  <a:moveTo>
                    <a:pt x="1551" y="972"/>
                  </a:moveTo>
                  <a:lnTo>
                    <a:pt x="1551" y="1162"/>
                  </a:lnTo>
                  <a:lnTo>
                    <a:pt x="1547" y="1162"/>
                  </a:lnTo>
                  <a:lnTo>
                    <a:pt x="1547" y="972"/>
                  </a:lnTo>
                  <a:lnTo>
                    <a:pt x="1551" y="972"/>
                  </a:lnTo>
                  <a:close/>
                  <a:moveTo>
                    <a:pt x="1632" y="988"/>
                  </a:moveTo>
                  <a:lnTo>
                    <a:pt x="1632" y="1316"/>
                  </a:lnTo>
                  <a:lnTo>
                    <a:pt x="1628" y="1316"/>
                  </a:lnTo>
                  <a:lnTo>
                    <a:pt x="1628" y="988"/>
                  </a:lnTo>
                  <a:lnTo>
                    <a:pt x="1632" y="988"/>
                  </a:lnTo>
                  <a:close/>
                  <a:moveTo>
                    <a:pt x="1713" y="1024"/>
                  </a:moveTo>
                  <a:lnTo>
                    <a:pt x="1713" y="1364"/>
                  </a:lnTo>
                  <a:lnTo>
                    <a:pt x="1709" y="1364"/>
                  </a:lnTo>
                  <a:lnTo>
                    <a:pt x="1709" y="1024"/>
                  </a:lnTo>
                  <a:lnTo>
                    <a:pt x="1713" y="1024"/>
                  </a:lnTo>
                  <a:close/>
                  <a:moveTo>
                    <a:pt x="1795" y="1040"/>
                  </a:moveTo>
                  <a:lnTo>
                    <a:pt x="1795" y="1251"/>
                  </a:lnTo>
                  <a:lnTo>
                    <a:pt x="1791" y="1251"/>
                  </a:lnTo>
                  <a:lnTo>
                    <a:pt x="1791" y="1040"/>
                  </a:lnTo>
                  <a:lnTo>
                    <a:pt x="1795" y="1040"/>
                  </a:lnTo>
                  <a:close/>
                  <a:moveTo>
                    <a:pt x="1876" y="1073"/>
                  </a:moveTo>
                  <a:lnTo>
                    <a:pt x="1876" y="1339"/>
                  </a:lnTo>
                  <a:lnTo>
                    <a:pt x="1873" y="1339"/>
                  </a:lnTo>
                  <a:lnTo>
                    <a:pt x="1873" y="1073"/>
                  </a:lnTo>
                  <a:lnTo>
                    <a:pt x="1876" y="1073"/>
                  </a:lnTo>
                  <a:close/>
                  <a:moveTo>
                    <a:pt x="1958" y="1080"/>
                  </a:moveTo>
                  <a:lnTo>
                    <a:pt x="1958" y="1236"/>
                  </a:lnTo>
                  <a:lnTo>
                    <a:pt x="1954" y="1236"/>
                  </a:lnTo>
                  <a:lnTo>
                    <a:pt x="1954" y="1080"/>
                  </a:lnTo>
                  <a:lnTo>
                    <a:pt x="1958" y="1080"/>
                  </a:lnTo>
                  <a:close/>
                  <a:moveTo>
                    <a:pt x="2039" y="1116"/>
                  </a:moveTo>
                  <a:lnTo>
                    <a:pt x="2039" y="1338"/>
                  </a:lnTo>
                  <a:lnTo>
                    <a:pt x="2035" y="1338"/>
                  </a:lnTo>
                  <a:lnTo>
                    <a:pt x="2035" y="1116"/>
                  </a:lnTo>
                  <a:lnTo>
                    <a:pt x="2039" y="1116"/>
                  </a:lnTo>
                  <a:close/>
                  <a:moveTo>
                    <a:pt x="2120" y="1122"/>
                  </a:moveTo>
                  <a:lnTo>
                    <a:pt x="2120" y="1359"/>
                  </a:lnTo>
                  <a:lnTo>
                    <a:pt x="2116" y="1359"/>
                  </a:lnTo>
                  <a:lnTo>
                    <a:pt x="2116" y="1122"/>
                  </a:lnTo>
                  <a:lnTo>
                    <a:pt x="2120" y="1122"/>
                  </a:lnTo>
                  <a:close/>
                  <a:moveTo>
                    <a:pt x="2202" y="1122"/>
                  </a:moveTo>
                  <a:lnTo>
                    <a:pt x="2202" y="1421"/>
                  </a:lnTo>
                  <a:lnTo>
                    <a:pt x="2198" y="1421"/>
                  </a:lnTo>
                  <a:lnTo>
                    <a:pt x="2198" y="1122"/>
                  </a:lnTo>
                  <a:lnTo>
                    <a:pt x="2202" y="1122"/>
                  </a:lnTo>
                  <a:close/>
                  <a:moveTo>
                    <a:pt x="2283" y="1153"/>
                  </a:moveTo>
                  <a:lnTo>
                    <a:pt x="2283" y="1517"/>
                  </a:lnTo>
                  <a:lnTo>
                    <a:pt x="2280" y="1517"/>
                  </a:lnTo>
                  <a:lnTo>
                    <a:pt x="2280" y="1153"/>
                  </a:lnTo>
                  <a:lnTo>
                    <a:pt x="2283" y="1153"/>
                  </a:lnTo>
                  <a:close/>
                  <a:moveTo>
                    <a:pt x="2364" y="1174"/>
                  </a:moveTo>
                  <a:lnTo>
                    <a:pt x="2364" y="1529"/>
                  </a:lnTo>
                  <a:lnTo>
                    <a:pt x="2361" y="1529"/>
                  </a:lnTo>
                  <a:lnTo>
                    <a:pt x="2361" y="1174"/>
                  </a:lnTo>
                  <a:lnTo>
                    <a:pt x="2364" y="1174"/>
                  </a:lnTo>
                  <a:close/>
                  <a:moveTo>
                    <a:pt x="2446" y="1204"/>
                  </a:moveTo>
                  <a:lnTo>
                    <a:pt x="2446" y="1460"/>
                  </a:lnTo>
                  <a:lnTo>
                    <a:pt x="2442" y="1460"/>
                  </a:lnTo>
                  <a:lnTo>
                    <a:pt x="2442" y="1204"/>
                  </a:lnTo>
                  <a:lnTo>
                    <a:pt x="2446" y="1204"/>
                  </a:lnTo>
                  <a:close/>
                  <a:moveTo>
                    <a:pt x="2527" y="1230"/>
                  </a:moveTo>
                  <a:lnTo>
                    <a:pt x="2527" y="1426"/>
                  </a:lnTo>
                  <a:lnTo>
                    <a:pt x="2523" y="1426"/>
                  </a:lnTo>
                  <a:lnTo>
                    <a:pt x="2523" y="1230"/>
                  </a:lnTo>
                  <a:lnTo>
                    <a:pt x="2527" y="1230"/>
                  </a:lnTo>
                  <a:close/>
                  <a:moveTo>
                    <a:pt x="2609" y="1275"/>
                  </a:moveTo>
                  <a:lnTo>
                    <a:pt x="2609" y="1416"/>
                  </a:lnTo>
                  <a:lnTo>
                    <a:pt x="2605" y="1416"/>
                  </a:lnTo>
                  <a:lnTo>
                    <a:pt x="2605" y="1275"/>
                  </a:lnTo>
                  <a:lnTo>
                    <a:pt x="2609" y="1275"/>
                  </a:lnTo>
                  <a:close/>
                  <a:moveTo>
                    <a:pt x="2690" y="1276"/>
                  </a:moveTo>
                  <a:lnTo>
                    <a:pt x="2690" y="1429"/>
                  </a:lnTo>
                  <a:lnTo>
                    <a:pt x="2686" y="1429"/>
                  </a:lnTo>
                  <a:lnTo>
                    <a:pt x="2686" y="1276"/>
                  </a:lnTo>
                  <a:lnTo>
                    <a:pt x="2690" y="1276"/>
                  </a:lnTo>
                  <a:close/>
                  <a:moveTo>
                    <a:pt x="2771" y="1314"/>
                  </a:moveTo>
                  <a:lnTo>
                    <a:pt x="2771" y="1470"/>
                  </a:lnTo>
                  <a:lnTo>
                    <a:pt x="2768" y="1470"/>
                  </a:lnTo>
                  <a:lnTo>
                    <a:pt x="2768" y="1314"/>
                  </a:lnTo>
                  <a:lnTo>
                    <a:pt x="2771" y="1314"/>
                  </a:lnTo>
                  <a:close/>
                  <a:moveTo>
                    <a:pt x="2853" y="1348"/>
                  </a:moveTo>
                  <a:lnTo>
                    <a:pt x="2853" y="1613"/>
                  </a:lnTo>
                  <a:lnTo>
                    <a:pt x="2849" y="1613"/>
                  </a:lnTo>
                  <a:lnTo>
                    <a:pt x="2849" y="1348"/>
                  </a:lnTo>
                  <a:lnTo>
                    <a:pt x="2853" y="1348"/>
                  </a:lnTo>
                  <a:close/>
                  <a:moveTo>
                    <a:pt x="2934" y="1380"/>
                  </a:moveTo>
                  <a:lnTo>
                    <a:pt x="2934" y="1613"/>
                  </a:lnTo>
                  <a:lnTo>
                    <a:pt x="2930" y="1613"/>
                  </a:lnTo>
                  <a:lnTo>
                    <a:pt x="2930" y="1380"/>
                  </a:lnTo>
                  <a:lnTo>
                    <a:pt x="2934" y="1380"/>
                  </a:lnTo>
                  <a:close/>
                  <a:moveTo>
                    <a:pt x="3016" y="1422"/>
                  </a:moveTo>
                  <a:lnTo>
                    <a:pt x="3016" y="1603"/>
                  </a:lnTo>
                  <a:lnTo>
                    <a:pt x="3012" y="1603"/>
                  </a:lnTo>
                  <a:lnTo>
                    <a:pt x="3012" y="1422"/>
                  </a:lnTo>
                  <a:lnTo>
                    <a:pt x="3016" y="1422"/>
                  </a:lnTo>
                  <a:close/>
                  <a:moveTo>
                    <a:pt x="3260" y="740"/>
                  </a:moveTo>
                  <a:lnTo>
                    <a:pt x="3260" y="922"/>
                  </a:lnTo>
                  <a:lnTo>
                    <a:pt x="3256" y="922"/>
                  </a:lnTo>
                  <a:lnTo>
                    <a:pt x="3256" y="740"/>
                  </a:lnTo>
                  <a:lnTo>
                    <a:pt x="3260" y="740"/>
                  </a:lnTo>
                  <a:close/>
                  <a:moveTo>
                    <a:pt x="3341" y="782"/>
                  </a:moveTo>
                  <a:lnTo>
                    <a:pt x="3341" y="1040"/>
                  </a:lnTo>
                  <a:lnTo>
                    <a:pt x="3337" y="1040"/>
                  </a:lnTo>
                  <a:lnTo>
                    <a:pt x="3337" y="782"/>
                  </a:lnTo>
                  <a:lnTo>
                    <a:pt x="3341" y="782"/>
                  </a:lnTo>
                  <a:close/>
                  <a:moveTo>
                    <a:pt x="3423" y="904"/>
                  </a:moveTo>
                  <a:lnTo>
                    <a:pt x="3423" y="1048"/>
                  </a:lnTo>
                  <a:lnTo>
                    <a:pt x="3419" y="1048"/>
                  </a:lnTo>
                  <a:lnTo>
                    <a:pt x="3419" y="904"/>
                  </a:lnTo>
                  <a:lnTo>
                    <a:pt x="3423" y="904"/>
                  </a:lnTo>
                  <a:close/>
                  <a:moveTo>
                    <a:pt x="3504" y="855"/>
                  </a:moveTo>
                  <a:lnTo>
                    <a:pt x="3504" y="1086"/>
                  </a:lnTo>
                  <a:lnTo>
                    <a:pt x="3500" y="1086"/>
                  </a:lnTo>
                  <a:lnTo>
                    <a:pt x="3500" y="855"/>
                  </a:lnTo>
                  <a:lnTo>
                    <a:pt x="3504" y="855"/>
                  </a:lnTo>
                  <a:close/>
                  <a:moveTo>
                    <a:pt x="3585" y="1032"/>
                  </a:moveTo>
                  <a:lnTo>
                    <a:pt x="3585" y="1166"/>
                  </a:lnTo>
                  <a:lnTo>
                    <a:pt x="3582" y="1166"/>
                  </a:lnTo>
                  <a:lnTo>
                    <a:pt x="3582" y="1032"/>
                  </a:lnTo>
                  <a:lnTo>
                    <a:pt x="3585" y="1032"/>
                  </a:lnTo>
                  <a:close/>
                  <a:moveTo>
                    <a:pt x="3667" y="711"/>
                  </a:moveTo>
                  <a:lnTo>
                    <a:pt x="3667" y="1190"/>
                  </a:lnTo>
                  <a:lnTo>
                    <a:pt x="3663" y="1190"/>
                  </a:lnTo>
                  <a:lnTo>
                    <a:pt x="3663" y="711"/>
                  </a:lnTo>
                  <a:lnTo>
                    <a:pt x="3667" y="711"/>
                  </a:lnTo>
                  <a:close/>
                  <a:moveTo>
                    <a:pt x="3748" y="1013"/>
                  </a:moveTo>
                  <a:lnTo>
                    <a:pt x="3748" y="1243"/>
                  </a:lnTo>
                  <a:lnTo>
                    <a:pt x="3744" y="1243"/>
                  </a:lnTo>
                  <a:lnTo>
                    <a:pt x="3744" y="1013"/>
                  </a:lnTo>
                  <a:lnTo>
                    <a:pt x="3748" y="1013"/>
                  </a:lnTo>
                  <a:close/>
                  <a:moveTo>
                    <a:pt x="3830" y="1056"/>
                  </a:moveTo>
                  <a:lnTo>
                    <a:pt x="3830" y="1248"/>
                  </a:lnTo>
                  <a:lnTo>
                    <a:pt x="3826" y="1248"/>
                  </a:lnTo>
                  <a:lnTo>
                    <a:pt x="3826" y="1056"/>
                  </a:lnTo>
                  <a:lnTo>
                    <a:pt x="3830" y="1056"/>
                  </a:lnTo>
                  <a:close/>
                  <a:moveTo>
                    <a:pt x="3911" y="1160"/>
                  </a:moveTo>
                  <a:lnTo>
                    <a:pt x="3911" y="1318"/>
                  </a:lnTo>
                  <a:lnTo>
                    <a:pt x="3907" y="1318"/>
                  </a:lnTo>
                  <a:lnTo>
                    <a:pt x="3907" y="1160"/>
                  </a:lnTo>
                  <a:lnTo>
                    <a:pt x="3911" y="1160"/>
                  </a:lnTo>
                  <a:close/>
                  <a:moveTo>
                    <a:pt x="3992" y="497"/>
                  </a:moveTo>
                  <a:lnTo>
                    <a:pt x="3992" y="1318"/>
                  </a:lnTo>
                  <a:lnTo>
                    <a:pt x="3989" y="1318"/>
                  </a:lnTo>
                  <a:lnTo>
                    <a:pt x="3989" y="497"/>
                  </a:lnTo>
                  <a:lnTo>
                    <a:pt x="3992" y="497"/>
                  </a:lnTo>
                  <a:close/>
                  <a:moveTo>
                    <a:pt x="4074" y="1062"/>
                  </a:moveTo>
                  <a:lnTo>
                    <a:pt x="4074" y="1361"/>
                  </a:lnTo>
                  <a:lnTo>
                    <a:pt x="4070" y="1361"/>
                  </a:lnTo>
                  <a:lnTo>
                    <a:pt x="4070" y="1062"/>
                  </a:lnTo>
                  <a:lnTo>
                    <a:pt x="4074" y="1062"/>
                  </a:lnTo>
                  <a:close/>
                  <a:moveTo>
                    <a:pt x="4155" y="1176"/>
                  </a:moveTo>
                  <a:lnTo>
                    <a:pt x="4155" y="1394"/>
                  </a:lnTo>
                  <a:lnTo>
                    <a:pt x="4151" y="1394"/>
                  </a:lnTo>
                  <a:lnTo>
                    <a:pt x="4151" y="1176"/>
                  </a:lnTo>
                  <a:lnTo>
                    <a:pt x="4155" y="1176"/>
                  </a:lnTo>
                  <a:close/>
                  <a:moveTo>
                    <a:pt x="4237" y="1085"/>
                  </a:moveTo>
                  <a:lnTo>
                    <a:pt x="4237" y="1473"/>
                  </a:lnTo>
                  <a:lnTo>
                    <a:pt x="4233" y="1473"/>
                  </a:lnTo>
                  <a:lnTo>
                    <a:pt x="4233" y="1085"/>
                  </a:lnTo>
                  <a:lnTo>
                    <a:pt x="4237" y="1085"/>
                  </a:lnTo>
                  <a:close/>
                </a:path>
              </a:pathLst>
            </a:custGeom>
            <a:solidFill>
              <a:srgbClr val="000000"/>
            </a:solidFill>
            <a:ln w="1588" cap="flat">
              <a:solidFill>
                <a:srgbClr val="000000"/>
              </a:solidFill>
              <a:prstDash val="solid"/>
              <a:bevel/>
              <a:headEnd/>
              <a:tailEnd/>
            </a:ln>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grpSp>
          <p:nvGrpSpPr>
            <p:cNvPr id="9882" name="Group 9881"/>
            <p:cNvGrpSpPr/>
            <p:nvPr/>
          </p:nvGrpSpPr>
          <p:grpSpPr>
            <a:xfrm>
              <a:off x="935038" y="2468563"/>
              <a:ext cx="7448414" cy="2593976"/>
              <a:chOff x="935038" y="2468563"/>
              <a:chExt cx="7448414" cy="2593976"/>
            </a:xfrm>
          </p:grpSpPr>
          <p:sp>
            <p:nvSpPr>
              <p:cNvPr id="9759" name="Rectangle 577"/>
              <p:cNvSpPr>
                <a:spLocks noChangeArrowheads="1"/>
              </p:cNvSpPr>
              <p:nvPr/>
            </p:nvSpPr>
            <p:spPr bwMode="auto">
              <a:xfrm>
                <a:off x="5586413" y="5051426"/>
                <a:ext cx="57150" cy="11113"/>
              </a:xfrm>
              <a:prstGeom prst="rect">
                <a:avLst/>
              </a:prstGeom>
              <a:noFill/>
              <a:ln w="6350" cap="flat">
                <a:solidFill>
                  <a:srgbClr val="BE4B48"/>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grpSp>
            <p:nvGrpSpPr>
              <p:cNvPr id="9881" name="Group 9880"/>
              <p:cNvGrpSpPr/>
              <p:nvPr/>
            </p:nvGrpSpPr>
            <p:grpSpPr>
              <a:xfrm>
                <a:off x="935038" y="2468563"/>
                <a:ext cx="7448414" cy="2395538"/>
                <a:chOff x="935038" y="2468563"/>
                <a:chExt cx="7448414" cy="2395538"/>
              </a:xfrm>
            </p:grpSpPr>
            <p:sp>
              <p:nvSpPr>
                <p:cNvPr id="9788" name="Oval 606"/>
                <p:cNvSpPr>
                  <a:spLocks noChangeArrowheads="1"/>
                </p:cNvSpPr>
                <p:nvPr/>
              </p:nvSpPr>
              <p:spPr bwMode="auto">
                <a:xfrm>
                  <a:off x="935038" y="2468563"/>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89" name="Oval 607"/>
                <p:cNvSpPr>
                  <a:spLocks noChangeArrowheads="1"/>
                </p:cNvSpPr>
                <p:nvPr/>
              </p:nvSpPr>
              <p:spPr bwMode="auto">
                <a:xfrm>
                  <a:off x="1065213" y="3279775"/>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0" name="Oval 608"/>
                <p:cNvSpPr>
                  <a:spLocks noChangeArrowheads="1"/>
                </p:cNvSpPr>
                <p:nvPr/>
              </p:nvSpPr>
              <p:spPr bwMode="auto">
                <a:xfrm>
                  <a:off x="1193800" y="3370263"/>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1" name="Oval 609"/>
                <p:cNvSpPr>
                  <a:spLocks noChangeArrowheads="1"/>
                </p:cNvSpPr>
                <p:nvPr/>
              </p:nvSpPr>
              <p:spPr bwMode="auto">
                <a:xfrm>
                  <a:off x="1322388" y="3452813"/>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2" name="Oval 610"/>
                <p:cNvSpPr>
                  <a:spLocks noChangeArrowheads="1"/>
                </p:cNvSpPr>
                <p:nvPr/>
              </p:nvSpPr>
              <p:spPr bwMode="auto">
                <a:xfrm>
                  <a:off x="1452563" y="3586163"/>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3" name="Oval 611"/>
                <p:cNvSpPr>
                  <a:spLocks noChangeArrowheads="1"/>
                </p:cNvSpPr>
                <p:nvPr/>
              </p:nvSpPr>
              <p:spPr bwMode="auto">
                <a:xfrm>
                  <a:off x="1581150" y="3619500"/>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4" name="Oval 612"/>
                <p:cNvSpPr>
                  <a:spLocks noChangeArrowheads="1"/>
                </p:cNvSpPr>
                <p:nvPr/>
              </p:nvSpPr>
              <p:spPr bwMode="auto">
                <a:xfrm>
                  <a:off x="1711325" y="3652838"/>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5" name="Oval 613"/>
                <p:cNvSpPr>
                  <a:spLocks noChangeArrowheads="1"/>
                </p:cNvSpPr>
                <p:nvPr/>
              </p:nvSpPr>
              <p:spPr bwMode="auto">
                <a:xfrm>
                  <a:off x="1839913" y="3660775"/>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6" name="Oval 614"/>
                <p:cNvSpPr>
                  <a:spLocks noChangeArrowheads="1"/>
                </p:cNvSpPr>
                <p:nvPr/>
              </p:nvSpPr>
              <p:spPr bwMode="auto">
                <a:xfrm>
                  <a:off x="1968500" y="3700463"/>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7" name="Oval 615"/>
                <p:cNvSpPr>
                  <a:spLocks noChangeArrowheads="1"/>
                </p:cNvSpPr>
                <p:nvPr/>
              </p:nvSpPr>
              <p:spPr bwMode="auto">
                <a:xfrm>
                  <a:off x="2098675" y="3736975"/>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8" name="Oval 616"/>
                <p:cNvSpPr>
                  <a:spLocks noChangeArrowheads="1"/>
                </p:cNvSpPr>
                <p:nvPr/>
              </p:nvSpPr>
              <p:spPr bwMode="auto">
                <a:xfrm>
                  <a:off x="2227263" y="3819525"/>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99" name="Oval 617"/>
                <p:cNvSpPr>
                  <a:spLocks noChangeArrowheads="1"/>
                </p:cNvSpPr>
                <p:nvPr/>
              </p:nvSpPr>
              <p:spPr bwMode="auto">
                <a:xfrm>
                  <a:off x="2357438" y="3852863"/>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0" name="Oval 618"/>
                <p:cNvSpPr>
                  <a:spLocks noChangeArrowheads="1"/>
                </p:cNvSpPr>
                <p:nvPr/>
              </p:nvSpPr>
              <p:spPr bwMode="auto">
                <a:xfrm>
                  <a:off x="2486025" y="3876675"/>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1" name="Oval 619"/>
                <p:cNvSpPr>
                  <a:spLocks noChangeArrowheads="1"/>
                </p:cNvSpPr>
                <p:nvPr/>
              </p:nvSpPr>
              <p:spPr bwMode="auto">
                <a:xfrm>
                  <a:off x="2614613" y="3889375"/>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2" name="Oval 620"/>
                <p:cNvSpPr>
                  <a:spLocks noChangeArrowheads="1"/>
                </p:cNvSpPr>
                <p:nvPr/>
              </p:nvSpPr>
              <p:spPr bwMode="auto">
                <a:xfrm>
                  <a:off x="2744788" y="3900488"/>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3" name="Oval 621"/>
                <p:cNvSpPr>
                  <a:spLocks noChangeArrowheads="1"/>
                </p:cNvSpPr>
                <p:nvPr/>
              </p:nvSpPr>
              <p:spPr bwMode="auto">
                <a:xfrm>
                  <a:off x="2873375" y="3932238"/>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4" name="Oval 622"/>
                <p:cNvSpPr>
                  <a:spLocks noChangeArrowheads="1"/>
                </p:cNvSpPr>
                <p:nvPr/>
              </p:nvSpPr>
              <p:spPr bwMode="auto">
                <a:xfrm>
                  <a:off x="3003550" y="3979863"/>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5" name="Oval 623"/>
                <p:cNvSpPr>
                  <a:spLocks noChangeArrowheads="1"/>
                </p:cNvSpPr>
                <p:nvPr/>
              </p:nvSpPr>
              <p:spPr bwMode="auto">
                <a:xfrm>
                  <a:off x="3132138" y="3983038"/>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6" name="Oval 624"/>
                <p:cNvSpPr>
                  <a:spLocks noChangeArrowheads="1"/>
                </p:cNvSpPr>
                <p:nvPr/>
              </p:nvSpPr>
              <p:spPr bwMode="auto">
                <a:xfrm>
                  <a:off x="3260725" y="3997325"/>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7" name="Oval 625"/>
                <p:cNvSpPr>
                  <a:spLocks noChangeArrowheads="1"/>
                </p:cNvSpPr>
                <p:nvPr/>
              </p:nvSpPr>
              <p:spPr bwMode="auto">
                <a:xfrm>
                  <a:off x="3390900" y="4011613"/>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8" name="Oval 626"/>
                <p:cNvSpPr>
                  <a:spLocks noChangeArrowheads="1"/>
                </p:cNvSpPr>
                <p:nvPr/>
              </p:nvSpPr>
              <p:spPr bwMode="auto">
                <a:xfrm>
                  <a:off x="3519488" y="4037013"/>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09" name="Oval 627"/>
                <p:cNvSpPr>
                  <a:spLocks noChangeArrowheads="1"/>
                </p:cNvSpPr>
                <p:nvPr/>
              </p:nvSpPr>
              <p:spPr bwMode="auto">
                <a:xfrm>
                  <a:off x="3649663" y="4094163"/>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0" name="Oval 628"/>
                <p:cNvSpPr>
                  <a:spLocks noChangeArrowheads="1"/>
                </p:cNvSpPr>
                <p:nvPr/>
              </p:nvSpPr>
              <p:spPr bwMode="auto">
                <a:xfrm>
                  <a:off x="3778250" y="4119563"/>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1" name="Oval 629"/>
                <p:cNvSpPr>
                  <a:spLocks noChangeArrowheads="1"/>
                </p:cNvSpPr>
                <p:nvPr/>
              </p:nvSpPr>
              <p:spPr bwMode="auto">
                <a:xfrm>
                  <a:off x="3906838" y="4171951"/>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2" name="Oval 630"/>
                <p:cNvSpPr>
                  <a:spLocks noChangeArrowheads="1"/>
                </p:cNvSpPr>
                <p:nvPr/>
              </p:nvSpPr>
              <p:spPr bwMode="auto">
                <a:xfrm>
                  <a:off x="4035425" y="4183063"/>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3" name="Oval 631"/>
                <p:cNvSpPr>
                  <a:spLocks noChangeArrowheads="1"/>
                </p:cNvSpPr>
                <p:nvPr/>
              </p:nvSpPr>
              <p:spPr bwMode="auto">
                <a:xfrm>
                  <a:off x="4165600" y="4238626"/>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4" name="Oval 632"/>
                <p:cNvSpPr>
                  <a:spLocks noChangeArrowheads="1"/>
                </p:cNvSpPr>
                <p:nvPr/>
              </p:nvSpPr>
              <p:spPr bwMode="auto">
                <a:xfrm>
                  <a:off x="4294188" y="4248151"/>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5" name="Oval 633"/>
                <p:cNvSpPr>
                  <a:spLocks noChangeArrowheads="1"/>
                </p:cNvSpPr>
                <p:nvPr/>
              </p:nvSpPr>
              <p:spPr bwMode="auto">
                <a:xfrm>
                  <a:off x="4424363" y="4249738"/>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6" name="Oval 634"/>
                <p:cNvSpPr>
                  <a:spLocks noChangeArrowheads="1"/>
                </p:cNvSpPr>
                <p:nvPr/>
              </p:nvSpPr>
              <p:spPr bwMode="auto">
                <a:xfrm>
                  <a:off x="4552950" y="4298951"/>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7" name="Oval 635"/>
                <p:cNvSpPr>
                  <a:spLocks noChangeArrowheads="1"/>
                </p:cNvSpPr>
                <p:nvPr/>
              </p:nvSpPr>
              <p:spPr bwMode="auto">
                <a:xfrm>
                  <a:off x="4681538" y="4333876"/>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8" name="Oval 636"/>
                <p:cNvSpPr>
                  <a:spLocks noChangeArrowheads="1"/>
                </p:cNvSpPr>
                <p:nvPr/>
              </p:nvSpPr>
              <p:spPr bwMode="auto">
                <a:xfrm>
                  <a:off x="4811713" y="4379913"/>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19" name="Oval 637"/>
                <p:cNvSpPr>
                  <a:spLocks noChangeArrowheads="1"/>
                </p:cNvSpPr>
                <p:nvPr/>
              </p:nvSpPr>
              <p:spPr bwMode="auto">
                <a:xfrm>
                  <a:off x="4940300" y="4421188"/>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0" name="Oval 638"/>
                <p:cNvSpPr>
                  <a:spLocks noChangeArrowheads="1"/>
                </p:cNvSpPr>
                <p:nvPr/>
              </p:nvSpPr>
              <p:spPr bwMode="auto">
                <a:xfrm>
                  <a:off x="5070475" y="4492626"/>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1" name="Oval 639"/>
                <p:cNvSpPr>
                  <a:spLocks noChangeArrowheads="1"/>
                </p:cNvSpPr>
                <p:nvPr/>
              </p:nvSpPr>
              <p:spPr bwMode="auto">
                <a:xfrm>
                  <a:off x="5199063" y="4492626"/>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2" name="Oval 640"/>
                <p:cNvSpPr>
                  <a:spLocks noChangeArrowheads="1"/>
                </p:cNvSpPr>
                <p:nvPr/>
              </p:nvSpPr>
              <p:spPr bwMode="auto">
                <a:xfrm>
                  <a:off x="5327650" y="4556126"/>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3" name="Oval 641"/>
                <p:cNvSpPr>
                  <a:spLocks noChangeArrowheads="1"/>
                </p:cNvSpPr>
                <p:nvPr/>
              </p:nvSpPr>
              <p:spPr bwMode="auto">
                <a:xfrm>
                  <a:off x="5457825" y="4610101"/>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4" name="Oval 642"/>
                <p:cNvSpPr>
                  <a:spLocks noChangeArrowheads="1"/>
                </p:cNvSpPr>
                <p:nvPr/>
              </p:nvSpPr>
              <p:spPr bwMode="auto">
                <a:xfrm>
                  <a:off x="5586413" y="4659313"/>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5" name="Oval 643"/>
                <p:cNvSpPr>
                  <a:spLocks noChangeArrowheads="1"/>
                </p:cNvSpPr>
                <p:nvPr/>
              </p:nvSpPr>
              <p:spPr bwMode="auto">
                <a:xfrm>
                  <a:off x="5716588" y="4727576"/>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6" name="Oval 644"/>
                <p:cNvSpPr>
                  <a:spLocks noChangeArrowheads="1"/>
                </p:cNvSpPr>
                <p:nvPr/>
              </p:nvSpPr>
              <p:spPr bwMode="auto">
                <a:xfrm>
                  <a:off x="6103938" y="3932238"/>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7" name="Oval 645"/>
                <p:cNvSpPr>
                  <a:spLocks noChangeArrowheads="1"/>
                </p:cNvSpPr>
                <p:nvPr/>
              </p:nvSpPr>
              <p:spPr bwMode="auto">
                <a:xfrm>
                  <a:off x="6232525" y="4119563"/>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8" name="Oval 646"/>
                <p:cNvSpPr>
                  <a:spLocks noChangeArrowheads="1"/>
                </p:cNvSpPr>
                <p:nvPr/>
              </p:nvSpPr>
              <p:spPr bwMode="auto">
                <a:xfrm>
                  <a:off x="6362700" y="4132263"/>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29" name="Oval 647"/>
                <p:cNvSpPr>
                  <a:spLocks noChangeArrowheads="1"/>
                </p:cNvSpPr>
                <p:nvPr/>
              </p:nvSpPr>
              <p:spPr bwMode="auto">
                <a:xfrm>
                  <a:off x="6491288" y="4192588"/>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0" name="Oval 648"/>
                <p:cNvSpPr>
                  <a:spLocks noChangeArrowheads="1"/>
                </p:cNvSpPr>
                <p:nvPr/>
              </p:nvSpPr>
              <p:spPr bwMode="auto">
                <a:xfrm>
                  <a:off x="6619875" y="4319588"/>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1" name="Oval 649"/>
                <p:cNvSpPr>
                  <a:spLocks noChangeArrowheads="1"/>
                </p:cNvSpPr>
                <p:nvPr/>
              </p:nvSpPr>
              <p:spPr bwMode="auto">
                <a:xfrm>
                  <a:off x="6750050" y="4357688"/>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2" name="Oval 650"/>
                <p:cNvSpPr>
                  <a:spLocks noChangeArrowheads="1"/>
                </p:cNvSpPr>
                <p:nvPr/>
              </p:nvSpPr>
              <p:spPr bwMode="auto">
                <a:xfrm>
                  <a:off x="6878638" y="4441826"/>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3" name="Oval 651"/>
                <p:cNvSpPr>
                  <a:spLocks noChangeArrowheads="1"/>
                </p:cNvSpPr>
                <p:nvPr/>
              </p:nvSpPr>
              <p:spPr bwMode="auto">
                <a:xfrm>
                  <a:off x="7008813" y="4449763"/>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4" name="Oval 652"/>
                <p:cNvSpPr>
                  <a:spLocks noChangeArrowheads="1"/>
                </p:cNvSpPr>
                <p:nvPr/>
              </p:nvSpPr>
              <p:spPr bwMode="auto">
                <a:xfrm>
                  <a:off x="7137400" y="4560888"/>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5" name="Oval 653"/>
                <p:cNvSpPr>
                  <a:spLocks noChangeArrowheads="1"/>
                </p:cNvSpPr>
                <p:nvPr/>
              </p:nvSpPr>
              <p:spPr bwMode="auto">
                <a:xfrm>
                  <a:off x="7265988" y="4560888"/>
                  <a:ext cx="57150"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6" name="Oval 654"/>
                <p:cNvSpPr>
                  <a:spLocks noChangeArrowheads="1"/>
                </p:cNvSpPr>
                <p:nvPr/>
              </p:nvSpPr>
              <p:spPr bwMode="auto">
                <a:xfrm>
                  <a:off x="7396163" y="4629151"/>
                  <a:ext cx="55562"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7" name="Oval 655"/>
                <p:cNvSpPr>
                  <a:spLocks noChangeArrowheads="1"/>
                </p:cNvSpPr>
                <p:nvPr/>
              </p:nvSpPr>
              <p:spPr bwMode="auto">
                <a:xfrm>
                  <a:off x="7524750" y="4681538"/>
                  <a:ext cx="57150" cy="55563"/>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838" name="Oval 656"/>
                <p:cNvSpPr>
                  <a:spLocks noChangeArrowheads="1"/>
                </p:cNvSpPr>
                <p:nvPr/>
              </p:nvSpPr>
              <p:spPr bwMode="auto">
                <a:xfrm>
                  <a:off x="7654925" y="4806951"/>
                  <a:ext cx="55562" cy="57150"/>
                </a:xfrm>
                <a:prstGeom prst="ellipse">
                  <a:avLst/>
                </a:prstGeom>
                <a:noFill/>
                <a:ln w="793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vert270" wrap="square" lIns="91440" tIns="45720" rIns="91440" bIns="45720" numCol="1" anchor="t" anchorCtr="0" compatLnSpc="1">
                  <a:prstTxWarp prst="textNoShape">
                    <a:avLst/>
                  </a:prstTxWarp>
                </a:bodyPr>
                <a:lstStyle/>
                <a:p>
                  <a:endParaRPr lang="en-GB" sz="800">
                    <a:latin typeface="Calibri" panose="020F0502020204030204" pitchFamily="34" charset="0"/>
                  </a:endParaRPr>
                </a:p>
              </p:txBody>
            </p:sp>
            <p:sp>
              <p:nvSpPr>
                <p:cNvPr id="9707" name="Freeform 721"/>
                <p:cNvSpPr>
                  <a:spLocks noEditPoints="1"/>
                </p:cNvSpPr>
                <p:nvPr/>
              </p:nvSpPr>
              <p:spPr bwMode="auto">
                <a:xfrm>
                  <a:off x="7944376" y="4198288"/>
                  <a:ext cx="57150" cy="57150"/>
                </a:xfrm>
                <a:custGeom>
                  <a:avLst/>
                  <a:gdLst>
                    <a:gd name="T0" fmla="*/ 230 w 232"/>
                    <a:gd name="T1" fmla="*/ 138 h 232"/>
                    <a:gd name="T2" fmla="*/ 223 w 232"/>
                    <a:gd name="T3" fmla="*/ 163 h 232"/>
                    <a:gd name="T4" fmla="*/ 200 w 232"/>
                    <a:gd name="T5" fmla="*/ 197 h 232"/>
                    <a:gd name="T6" fmla="*/ 180 w 232"/>
                    <a:gd name="T7" fmla="*/ 214 h 232"/>
                    <a:gd name="T8" fmla="*/ 141 w 232"/>
                    <a:gd name="T9" fmla="*/ 230 h 232"/>
                    <a:gd name="T10" fmla="*/ 115 w 232"/>
                    <a:gd name="T11" fmla="*/ 232 h 232"/>
                    <a:gd name="T12" fmla="*/ 73 w 232"/>
                    <a:gd name="T13" fmla="*/ 224 h 232"/>
                    <a:gd name="T14" fmla="*/ 50 w 232"/>
                    <a:gd name="T15" fmla="*/ 212 h 232"/>
                    <a:gd name="T16" fmla="*/ 21 w 232"/>
                    <a:gd name="T17" fmla="*/ 183 h 232"/>
                    <a:gd name="T18" fmla="*/ 9 w 232"/>
                    <a:gd name="T19" fmla="*/ 160 h 232"/>
                    <a:gd name="T20" fmla="*/ 1 w 232"/>
                    <a:gd name="T21" fmla="*/ 118 h 232"/>
                    <a:gd name="T22" fmla="*/ 3 w 232"/>
                    <a:gd name="T23" fmla="*/ 92 h 232"/>
                    <a:gd name="T24" fmla="*/ 20 w 232"/>
                    <a:gd name="T25" fmla="*/ 53 h 232"/>
                    <a:gd name="T26" fmla="*/ 36 w 232"/>
                    <a:gd name="T27" fmla="*/ 34 h 232"/>
                    <a:gd name="T28" fmla="*/ 70 w 232"/>
                    <a:gd name="T29" fmla="*/ 10 h 232"/>
                    <a:gd name="T30" fmla="*/ 95 w 232"/>
                    <a:gd name="T31" fmla="*/ 3 h 232"/>
                    <a:gd name="T32" fmla="*/ 138 w 232"/>
                    <a:gd name="T33" fmla="*/ 3 h 232"/>
                    <a:gd name="T34" fmla="*/ 163 w 232"/>
                    <a:gd name="T35" fmla="*/ 10 h 232"/>
                    <a:gd name="T36" fmla="*/ 197 w 232"/>
                    <a:gd name="T37" fmla="*/ 34 h 232"/>
                    <a:gd name="T38" fmla="*/ 214 w 232"/>
                    <a:gd name="T39" fmla="*/ 53 h 232"/>
                    <a:gd name="T40" fmla="*/ 230 w 232"/>
                    <a:gd name="T41" fmla="*/ 92 h 232"/>
                    <a:gd name="T42" fmla="*/ 199 w 232"/>
                    <a:gd name="T43" fmla="*/ 98 h 232"/>
                    <a:gd name="T44" fmla="*/ 195 w 232"/>
                    <a:gd name="T45" fmla="*/ 85 h 232"/>
                    <a:gd name="T46" fmla="*/ 175 w 232"/>
                    <a:gd name="T47" fmla="*/ 56 h 232"/>
                    <a:gd name="T48" fmla="*/ 165 w 232"/>
                    <a:gd name="T49" fmla="*/ 48 h 232"/>
                    <a:gd name="T50" fmla="*/ 132 w 232"/>
                    <a:gd name="T51" fmla="*/ 34 h 232"/>
                    <a:gd name="T52" fmla="*/ 118 w 232"/>
                    <a:gd name="T53" fmla="*/ 32 h 232"/>
                    <a:gd name="T54" fmla="*/ 83 w 232"/>
                    <a:gd name="T55" fmla="*/ 40 h 232"/>
                    <a:gd name="T56" fmla="*/ 71 w 232"/>
                    <a:gd name="T57" fmla="*/ 46 h 232"/>
                    <a:gd name="T58" fmla="*/ 46 w 232"/>
                    <a:gd name="T59" fmla="*/ 71 h 232"/>
                    <a:gd name="T60" fmla="*/ 40 w 232"/>
                    <a:gd name="T61" fmla="*/ 83 h 232"/>
                    <a:gd name="T62" fmla="*/ 32 w 232"/>
                    <a:gd name="T63" fmla="*/ 118 h 232"/>
                    <a:gd name="T64" fmla="*/ 34 w 232"/>
                    <a:gd name="T65" fmla="*/ 132 h 232"/>
                    <a:gd name="T66" fmla="*/ 48 w 232"/>
                    <a:gd name="T67" fmla="*/ 165 h 232"/>
                    <a:gd name="T68" fmla="*/ 56 w 232"/>
                    <a:gd name="T69" fmla="*/ 175 h 232"/>
                    <a:gd name="T70" fmla="*/ 85 w 232"/>
                    <a:gd name="T71" fmla="*/ 195 h 232"/>
                    <a:gd name="T72" fmla="*/ 98 w 232"/>
                    <a:gd name="T73" fmla="*/ 199 h 232"/>
                    <a:gd name="T74" fmla="*/ 135 w 232"/>
                    <a:gd name="T75" fmla="*/ 199 h 232"/>
                    <a:gd name="T76" fmla="*/ 148 w 232"/>
                    <a:gd name="T77" fmla="*/ 195 h 232"/>
                    <a:gd name="T78" fmla="*/ 177 w 232"/>
                    <a:gd name="T79" fmla="*/ 175 h 232"/>
                    <a:gd name="T80" fmla="*/ 185 w 232"/>
                    <a:gd name="T81" fmla="*/ 165 h 232"/>
                    <a:gd name="T82" fmla="*/ 199 w 232"/>
                    <a:gd name="T83" fmla="*/ 132 h 232"/>
                    <a:gd name="T84" fmla="*/ 201 w 232"/>
                    <a:gd name="T85" fmla="*/ 11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232">
                      <a:moveTo>
                        <a:pt x="232" y="115"/>
                      </a:moveTo>
                      <a:cubicBezTo>
                        <a:pt x="232" y="116"/>
                        <a:pt x="232" y="117"/>
                        <a:pt x="232" y="118"/>
                      </a:cubicBezTo>
                      <a:lnTo>
                        <a:pt x="230" y="138"/>
                      </a:lnTo>
                      <a:cubicBezTo>
                        <a:pt x="230" y="139"/>
                        <a:pt x="230" y="140"/>
                        <a:pt x="230" y="141"/>
                      </a:cubicBezTo>
                      <a:lnTo>
                        <a:pt x="224" y="160"/>
                      </a:lnTo>
                      <a:cubicBezTo>
                        <a:pt x="224" y="161"/>
                        <a:pt x="223" y="162"/>
                        <a:pt x="223" y="163"/>
                      </a:cubicBezTo>
                      <a:lnTo>
                        <a:pt x="214" y="180"/>
                      </a:lnTo>
                      <a:cubicBezTo>
                        <a:pt x="213" y="181"/>
                        <a:pt x="212" y="182"/>
                        <a:pt x="212" y="183"/>
                      </a:cubicBezTo>
                      <a:lnTo>
                        <a:pt x="200" y="197"/>
                      </a:lnTo>
                      <a:cubicBezTo>
                        <a:pt x="199" y="198"/>
                        <a:pt x="198" y="199"/>
                        <a:pt x="197" y="200"/>
                      </a:cubicBezTo>
                      <a:lnTo>
                        <a:pt x="183" y="212"/>
                      </a:lnTo>
                      <a:cubicBezTo>
                        <a:pt x="182" y="212"/>
                        <a:pt x="181" y="213"/>
                        <a:pt x="180" y="214"/>
                      </a:cubicBezTo>
                      <a:lnTo>
                        <a:pt x="163" y="223"/>
                      </a:lnTo>
                      <a:cubicBezTo>
                        <a:pt x="162" y="223"/>
                        <a:pt x="161" y="224"/>
                        <a:pt x="160" y="224"/>
                      </a:cubicBezTo>
                      <a:lnTo>
                        <a:pt x="141" y="230"/>
                      </a:lnTo>
                      <a:cubicBezTo>
                        <a:pt x="140" y="230"/>
                        <a:pt x="139" y="230"/>
                        <a:pt x="138" y="230"/>
                      </a:cubicBezTo>
                      <a:lnTo>
                        <a:pt x="118" y="232"/>
                      </a:lnTo>
                      <a:cubicBezTo>
                        <a:pt x="117" y="232"/>
                        <a:pt x="116" y="232"/>
                        <a:pt x="115" y="232"/>
                      </a:cubicBezTo>
                      <a:lnTo>
                        <a:pt x="95" y="230"/>
                      </a:lnTo>
                      <a:cubicBezTo>
                        <a:pt x="94" y="230"/>
                        <a:pt x="93" y="230"/>
                        <a:pt x="92" y="230"/>
                      </a:cubicBezTo>
                      <a:lnTo>
                        <a:pt x="73" y="224"/>
                      </a:lnTo>
                      <a:cubicBezTo>
                        <a:pt x="72" y="224"/>
                        <a:pt x="71" y="223"/>
                        <a:pt x="70" y="223"/>
                      </a:cubicBezTo>
                      <a:lnTo>
                        <a:pt x="53" y="214"/>
                      </a:lnTo>
                      <a:cubicBezTo>
                        <a:pt x="52" y="213"/>
                        <a:pt x="51" y="212"/>
                        <a:pt x="50" y="212"/>
                      </a:cubicBezTo>
                      <a:lnTo>
                        <a:pt x="36" y="200"/>
                      </a:lnTo>
                      <a:cubicBezTo>
                        <a:pt x="35" y="199"/>
                        <a:pt x="34" y="198"/>
                        <a:pt x="34" y="197"/>
                      </a:cubicBezTo>
                      <a:lnTo>
                        <a:pt x="21" y="183"/>
                      </a:lnTo>
                      <a:cubicBezTo>
                        <a:pt x="21" y="182"/>
                        <a:pt x="20" y="181"/>
                        <a:pt x="20" y="180"/>
                      </a:cubicBezTo>
                      <a:lnTo>
                        <a:pt x="10" y="163"/>
                      </a:lnTo>
                      <a:cubicBezTo>
                        <a:pt x="10" y="162"/>
                        <a:pt x="10" y="161"/>
                        <a:pt x="9" y="160"/>
                      </a:cubicBezTo>
                      <a:lnTo>
                        <a:pt x="3" y="142"/>
                      </a:lnTo>
                      <a:cubicBezTo>
                        <a:pt x="3" y="141"/>
                        <a:pt x="3" y="139"/>
                        <a:pt x="3" y="138"/>
                      </a:cubicBezTo>
                      <a:lnTo>
                        <a:pt x="1" y="118"/>
                      </a:lnTo>
                      <a:cubicBezTo>
                        <a:pt x="0" y="117"/>
                        <a:pt x="0" y="116"/>
                        <a:pt x="1" y="115"/>
                      </a:cubicBezTo>
                      <a:lnTo>
                        <a:pt x="3" y="95"/>
                      </a:lnTo>
                      <a:cubicBezTo>
                        <a:pt x="3" y="94"/>
                        <a:pt x="3" y="93"/>
                        <a:pt x="3" y="92"/>
                      </a:cubicBezTo>
                      <a:lnTo>
                        <a:pt x="9" y="73"/>
                      </a:lnTo>
                      <a:cubicBezTo>
                        <a:pt x="10" y="72"/>
                        <a:pt x="10" y="71"/>
                        <a:pt x="10" y="70"/>
                      </a:cubicBezTo>
                      <a:lnTo>
                        <a:pt x="20" y="53"/>
                      </a:lnTo>
                      <a:cubicBezTo>
                        <a:pt x="20" y="52"/>
                        <a:pt x="21" y="51"/>
                        <a:pt x="21" y="50"/>
                      </a:cubicBezTo>
                      <a:lnTo>
                        <a:pt x="34" y="36"/>
                      </a:lnTo>
                      <a:cubicBezTo>
                        <a:pt x="34" y="35"/>
                        <a:pt x="35" y="34"/>
                        <a:pt x="36" y="34"/>
                      </a:cubicBezTo>
                      <a:lnTo>
                        <a:pt x="50" y="21"/>
                      </a:lnTo>
                      <a:cubicBezTo>
                        <a:pt x="51" y="21"/>
                        <a:pt x="52" y="20"/>
                        <a:pt x="53" y="20"/>
                      </a:cubicBezTo>
                      <a:lnTo>
                        <a:pt x="70" y="10"/>
                      </a:lnTo>
                      <a:cubicBezTo>
                        <a:pt x="71" y="10"/>
                        <a:pt x="72" y="10"/>
                        <a:pt x="73" y="9"/>
                      </a:cubicBezTo>
                      <a:lnTo>
                        <a:pt x="92" y="3"/>
                      </a:lnTo>
                      <a:cubicBezTo>
                        <a:pt x="93" y="3"/>
                        <a:pt x="94" y="3"/>
                        <a:pt x="95" y="3"/>
                      </a:cubicBezTo>
                      <a:lnTo>
                        <a:pt x="115" y="1"/>
                      </a:lnTo>
                      <a:cubicBezTo>
                        <a:pt x="116" y="0"/>
                        <a:pt x="117" y="0"/>
                        <a:pt x="118" y="1"/>
                      </a:cubicBezTo>
                      <a:lnTo>
                        <a:pt x="138" y="3"/>
                      </a:lnTo>
                      <a:cubicBezTo>
                        <a:pt x="139" y="3"/>
                        <a:pt x="141" y="3"/>
                        <a:pt x="142" y="3"/>
                      </a:cubicBezTo>
                      <a:lnTo>
                        <a:pt x="160" y="9"/>
                      </a:lnTo>
                      <a:cubicBezTo>
                        <a:pt x="161" y="10"/>
                        <a:pt x="162" y="10"/>
                        <a:pt x="163" y="10"/>
                      </a:cubicBezTo>
                      <a:lnTo>
                        <a:pt x="180" y="20"/>
                      </a:lnTo>
                      <a:cubicBezTo>
                        <a:pt x="181" y="20"/>
                        <a:pt x="182" y="21"/>
                        <a:pt x="183" y="21"/>
                      </a:cubicBezTo>
                      <a:lnTo>
                        <a:pt x="197" y="34"/>
                      </a:lnTo>
                      <a:cubicBezTo>
                        <a:pt x="198" y="34"/>
                        <a:pt x="199" y="35"/>
                        <a:pt x="200" y="36"/>
                      </a:cubicBezTo>
                      <a:lnTo>
                        <a:pt x="212" y="50"/>
                      </a:lnTo>
                      <a:cubicBezTo>
                        <a:pt x="212" y="51"/>
                        <a:pt x="213" y="52"/>
                        <a:pt x="214" y="53"/>
                      </a:cubicBezTo>
                      <a:lnTo>
                        <a:pt x="223" y="70"/>
                      </a:lnTo>
                      <a:cubicBezTo>
                        <a:pt x="223" y="71"/>
                        <a:pt x="224" y="72"/>
                        <a:pt x="224" y="73"/>
                      </a:cubicBezTo>
                      <a:lnTo>
                        <a:pt x="230" y="92"/>
                      </a:lnTo>
                      <a:cubicBezTo>
                        <a:pt x="230" y="93"/>
                        <a:pt x="230" y="94"/>
                        <a:pt x="230" y="95"/>
                      </a:cubicBezTo>
                      <a:lnTo>
                        <a:pt x="232" y="115"/>
                      </a:lnTo>
                      <a:close/>
                      <a:moveTo>
                        <a:pt x="199" y="98"/>
                      </a:moveTo>
                      <a:lnTo>
                        <a:pt x="199" y="101"/>
                      </a:lnTo>
                      <a:lnTo>
                        <a:pt x="193" y="82"/>
                      </a:lnTo>
                      <a:lnTo>
                        <a:pt x="195" y="85"/>
                      </a:lnTo>
                      <a:lnTo>
                        <a:pt x="185" y="68"/>
                      </a:lnTo>
                      <a:lnTo>
                        <a:pt x="187" y="71"/>
                      </a:lnTo>
                      <a:lnTo>
                        <a:pt x="175" y="56"/>
                      </a:lnTo>
                      <a:lnTo>
                        <a:pt x="177" y="58"/>
                      </a:lnTo>
                      <a:lnTo>
                        <a:pt x="162" y="46"/>
                      </a:lnTo>
                      <a:lnTo>
                        <a:pt x="165" y="48"/>
                      </a:lnTo>
                      <a:lnTo>
                        <a:pt x="148" y="39"/>
                      </a:lnTo>
                      <a:lnTo>
                        <a:pt x="151" y="40"/>
                      </a:lnTo>
                      <a:lnTo>
                        <a:pt x="132" y="34"/>
                      </a:lnTo>
                      <a:lnTo>
                        <a:pt x="135" y="34"/>
                      </a:lnTo>
                      <a:lnTo>
                        <a:pt x="115" y="32"/>
                      </a:lnTo>
                      <a:lnTo>
                        <a:pt x="118" y="32"/>
                      </a:lnTo>
                      <a:lnTo>
                        <a:pt x="98" y="34"/>
                      </a:lnTo>
                      <a:lnTo>
                        <a:pt x="101" y="34"/>
                      </a:lnTo>
                      <a:lnTo>
                        <a:pt x="83" y="40"/>
                      </a:lnTo>
                      <a:lnTo>
                        <a:pt x="85" y="39"/>
                      </a:lnTo>
                      <a:lnTo>
                        <a:pt x="68" y="48"/>
                      </a:lnTo>
                      <a:lnTo>
                        <a:pt x="71" y="46"/>
                      </a:lnTo>
                      <a:lnTo>
                        <a:pt x="56" y="58"/>
                      </a:lnTo>
                      <a:lnTo>
                        <a:pt x="58" y="56"/>
                      </a:lnTo>
                      <a:lnTo>
                        <a:pt x="46" y="71"/>
                      </a:lnTo>
                      <a:lnTo>
                        <a:pt x="48" y="68"/>
                      </a:lnTo>
                      <a:lnTo>
                        <a:pt x="39" y="85"/>
                      </a:lnTo>
                      <a:lnTo>
                        <a:pt x="40" y="83"/>
                      </a:lnTo>
                      <a:lnTo>
                        <a:pt x="34" y="101"/>
                      </a:lnTo>
                      <a:lnTo>
                        <a:pt x="34" y="98"/>
                      </a:lnTo>
                      <a:lnTo>
                        <a:pt x="32" y="118"/>
                      </a:lnTo>
                      <a:lnTo>
                        <a:pt x="32" y="115"/>
                      </a:lnTo>
                      <a:lnTo>
                        <a:pt x="34" y="135"/>
                      </a:lnTo>
                      <a:lnTo>
                        <a:pt x="34" y="132"/>
                      </a:lnTo>
                      <a:lnTo>
                        <a:pt x="40" y="151"/>
                      </a:lnTo>
                      <a:lnTo>
                        <a:pt x="39" y="148"/>
                      </a:lnTo>
                      <a:lnTo>
                        <a:pt x="48" y="165"/>
                      </a:lnTo>
                      <a:lnTo>
                        <a:pt x="46" y="162"/>
                      </a:lnTo>
                      <a:lnTo>
                        <a:pt x="58" y="177"/>
                      </a:lnTo>
                      <a:lnTo>
                        <a:pt x="56" y="175"/>
                      </a:lnTo>
                      <a:lnTo>
                        <a:pt x="71" y="187"/>
                      </a:lnTo>
                      <a:lnTo>
                        <a:pt x="68" y="185"/>
                      </a:lnTo>
                      <a:lnTo>
                        <a:pt x="85" y="195"/>
                      </a:lnTo>
                      <a:lnTo>
                        <a:pt x="82" y="193"/>
                      </a:lnTo>
                      <a:lnTo>
                        <a:pt x="101" y="199"/>
                      </a:lnTo>
                      <a:lnTo>
                        <a:pt x="98" y="199"/>
                      </a:lnTo>
                      <a:lnTo>
                        <a:pt x="118" y="201"/>
                      </a:lnTo>
                      <a:lnTo>
                        <a:pt x="115" y="201"/>
                      </a:lnTo>
                      <a:lnTo>
                        <a:pt x="135" y="199"/>
                      </a:lnTo>
                      <a:lnTo>
                        <a:pt x="132" y="199"/>
                      </a:lnTo>
                      <a:lnTo>
                        <a:pt x="151" y="193"/>
                      </a:lnTo>
                      <a:lnTo>
                        <a:pt x="148" y="195"/>
                      </a:lnTo>
                      <a:lnTo>
                        <a:pt x="165" y="185"/>
                      </a:lnTo>
                      <a:lnTo>
                        <a:pt x="162" y="187"/>
                      </a:lnTo>
                      <a:lnTo>
                        <a:pt x="177" y="175"/>
                      </a:lnTo>
                      <a:lnTo>
                        <a:pt x="175" y="177"/>
                      </a:lnTo>
                      <a:lnTo>
                        <a:pt x="187" y="162"/>
                      </a:lnTo>
                      <a:lnTo>
                        <a:pt x="185" y="165"/>
                      </a:lnTo>
                      <a:lnTo>
                        <a:pt x="195" y="148"/>
                      </a:lnTo>
                      <a:lnTo>
                        <a:pt x="193" y="151"/>
                      </a:lnTo>
                      <a:lnTo>
                        <a:pt x="199" y="132"/>
                      </a:lnTo>
                      <a:lnTo>
                        <a:pt x="199" y="135"/>
                      </a:lnTo>
                      <a:lnTo>
                        <a:pt x="201" y="115"/>
                      </a:lnTo>
                      <a:lnTo>
                        <a:pt x="201" y="118"/>
                      </a:lnTo>
                      <a:lnTo>
                        <a:pt x="199" y="98"/>
                      </a:lnTo>
                      <a:close/>
                    </a:path>
                  </a:pathLst>
                </a:custGeom>
                <a:solidFill>
                  <a:srgbClr val="4F81BD"/>
                </a:solidFill>
                <a:ln w="1588" cap="flat">
                  <a:solidFill>
                    <a:srgbClr val="4F81BD"/>
                  </a:solidFill>
                  <a:prstDash val="solid"/>
                  <a:bevel/>
                  <a:headEnd/>
                  <a:tailEnd/>
                </a:ln>
              </p:spPr>
              <p:txBody>
                <a:bodyPr vert="vert270" wrap="square" lIns="91440" tIns="45720" rIns="91440" bIns="45720" numCol="1" anchor="t" anchorCtr="0" compatLnSpc="1">
                  <a:prstTxWarp prst="textNoShape">
                    <a:avLst/>
                  </a:prstTxWarp>
                </a:bodyPr>
                <a:lstStyle/>
                <a:p>
                  <a:endParaRPr lang="en-GB" sz="700">
                    <a:latin typeface="Calibri" panose="020F0502020204030204" pitchFamily="34" charset="0"/>
                  </a:endParaRPr>
                </a:p>
              </p:txBody>
            </p:sp>
            <p:sp>
              <p:nvSpPr>
                <p:cNvPr id="9708" name="Rectangle 722"/>
                <p:cNvSpPr>
                  <a:spLocks noChangeArrowheads="1"/>
                </p:cNvSpPr>
                <p:nvPr/>
              </p:nvSpPr>
              <p:spPr bwMode="auto">
                <a:xfrm>
                  <a:off x="8069263" y="4138613"/>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rPr>
                    <a:t>2012</a:t>
                  </a:r>
                  <a:endParaRPr kumimoji="0" lang="en-US" altLang="en-US" sz="1200" b="0" i="0" u="none" strike="noStrike" cap="none" normalizeH="0" baseline="0" dirty="0" smtClean="0">
                    <a:ln>
                      <a:noFill/>
                    </a:ln>
                    <a:solidFill>
                      <a:schemeClr val="tx1"/>
                    </a:solidFill>
                    <a:effectLst/>
                    <a:latin typeface="Calibri" panose="020F0502020204030204" pitchFamily="34" charset="0"/>
                  </a:endParaRPr>
                </a:p>
              </p:txBody>
            </p:sp>
          </p:grpSp>
        </p:grpSp>
      </p:grpSp>
      <p:sp>
        <p:nvSpPr>
          <p:cNvPr id="9884" name="TextBox 9883"/>
          <p:cNvSpPr txBox="1"/>
          <p:nvPr/>
        </p:nvSpPr>
        <p:spPr>
          <a:xfrm>
            <a:off x="1610652" y="1281390"/>
            <a:ext cx="2531259" cy="369332"/>
          </a:xfrm>
          <a:prstGeom prst="rect">
            <a:avLst/>
          </a:prstGeom>
          <a:noFill/>
        </p:spPr>
        <p:txBody>
          <a:bodyPr wrap="square" rtlCol="0">
            <a:spAutoFit/>
          </a:bodyPr>
          <a:lstStyle/>
          <a:p>
            <a:endParaRPr lang="en-GB" dirty="0"/>
          </a:p>
        </p:txBody>
      </p:sp>
      <p:sp>
        <p:nvSpPr>
          <p:cNvPr id="9885" name="TextBox 9884"/>
          <p:cNvSpPr txBox="1"/>
          <p:nvPr/>
        </p:nvSpPr>
        <p:spPr>
          <a:xfrm>
            <a:off x="1610653" y="1355339"/>
            <a:ext cx="3025083" cy="276999"/>
          </a:xfrm>
          <a:prstGeom prst="rect">
            <a:avLst/>
          </a:prstGeom>
          <a:noFill/>
        </p:spPr>
        <p:txBody>
          <a:bodyPr wrap="square" rtlCol="0">
            <a:spAutoFit/>
          </a:bodyPr>
          <a:lstStyle/>
          <a:p>
            <a:r>
              <a:rPr lang="en-GB" sz="1200" b="1" dirty="0">
                <a:latin typeface="Calibri" panose="020F0502020204030204" pitchFamily="34" charset="0"/>
              </a:rPr>
              <a:t>Increase of one percentage point or more</a:t>
            </a:r>
          </a:p>
        </p:txBody>
      </p:sp>
      <p:sp>
        <p:nvSpPr>
          <p:cNvPr id="734" name="TextBox 733"/>
          <p:cNvSpPr txBox="1"/>
          <p:nvPr/>
        </p:nvSpPr>
        <p:spPr>
          <a:xfrm>
            <a:off x="5994569" y="1327557"/>
            <a:ext cx="3100303" cy="276999"/>
          </a:xfrm>
          <a:prstGeom prst="rect">
            <a:avLst/>
          </a:prstGeom>
          <a:noFill/>
        </p:spPr>
        <p:txBody>
          <a:bodyPr wrap="square" rtlCol="0">
            <a:spAutoFit/>
          </a:bodyPr>
          <a:lstStyle/>
          <a:p>
            <a:r>
              <a:rPr lang="en-GB" sz="1200" b="1" dirty="0" smtClean="0">
                <a:latin typeface="Calibri" panose="020F0502020204030204" pitchFamily="34" charset="0"/>
              </a:rPr>
              <a:t>Decrease </a:t>
            </a:r>
            <a:r>
              <a:rPr lang="en-GB" sz="1200" b="1" dirty="0">
                <a:latin typeface="Calibri" panose="020F0502020204030204" pitchFamily="34" charset="0"/>
              </a:rPr>
              <a:t>of one percentage point or more</a:t>
            </a:r>
          </a:p>
        </p:txBody>
      </p:sp>
      <p:sp>
        <p:nvSpPr>
          <p:cNvPr id="9886" name="Rectangle 9885"/>
          <p:cNvSpPr/>
          <p:nvPr/>
        </p:nvSpPr>
        <p:spPr>
          <a:xfrm>
            <a:off x="863374" y="5181381"/>
            <a:ext cx="7021464" cy="215444"/>
          </a:xfrm>
          <a:prstGeom prst="rect">
            <a:avLst/>
          </a:prstGeom>
        </p:spPr>
        <p:txBody>
          <a:bodyPr wrap="square">
            <a:spAutoFit/>
          </a:bodyPr>
          <a:lstStyle/>
          <a:p>
            <a:r>
              <a:rPr lang="en-GB" sz="800" dirty="0"/>
              <a:t>Source: Annex, Statistical Tables 9 (print) and 11 (GMR website); UIS database.</a:t>
            </a:r>
          </a:p>
        </p:txBody>
      </p:sp>
      <p:sp>
        <p:nvSpPr>
          <p:cNvPr id="238" name="TextBox 237"/>
          <p:cNvSpPr txBox="1"/>
          <p:nvPr/>
        </p:nvSpPr>
        <p:spPr>
          <a:xfrm>
            <a:off x="232836" y="5882774"/>
            <a:ext cx="9200667" cy="800219"/>
          </a:xfrm>
          <a:prstGeom prst="rect">
            <a:avLst/>
          </a:prstGeom>
          <a:noFill/>
        </p:spPr>
        <p:txBody>
          <a:bodyPr wrap="square" rtlCol="0">
            <a:spAutoFit/>
          </a:bodyPr>
          <a:lstStyle/>
          <a:p>
            <a:pPr lvl="0"/>
            <a:r>
              <a:rPr lang="en-US" sz="2300" b="1" i="1" dirty="0" smtClean="0">
                <a:solidFill>
                  <a:srgbClr val="004454"/>
                </a:solidFill>
                <a:latin typeface="Calibri" panose="020F0502020204030204" pitchFamily="34" charset="0"/>
              </a:rPr>
              <a:t>Over half of low income countries spent the minimum recommended amount of 4% of their GNP on education</a:t>
            </a:r>
            <a:endParaRPr lang="en-GB" sz="2300" b="1" i="1" dirty="0">
              <a:solidFill>
                <a:srgbClr val="004454"/>
              </a:solidFill>
              <a:latin typeface="Calibri" panose="020F0502020204030204" pitchFamily="34" charset="0"/>
            </a:endParaRPr>
          </a:p>
        </p:txBody>
      </p:sp>
      <p:cxnSp>
        <p:nvCxnSpPr>
          <p:cNvPr id="239" name="Straight Connector 238"/>
          <p:cNvCxnSpPr/>
          <p:nvPr/>
        </p:nvCxnSpPr>
        <p:spPr>
          <a:xfrm>
            <a:off x="972932" y="3405187"/>
            <a:ext cx="7157961" cy="1"/>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3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880"/>
                                        </p:tgtEl>
                                        <p:attrNameLst>
                                          <p:attrName>style.visibility</p:attrName>
                                        </p:attrNameLst>
                                      </p:cBhvr>
                                      <p:to>
                                        <p:strVal val="visible"/>
                                      </p:to>
                                    </p:set>
                                    <p:anim calcmode="lin" valueType="num">
                                      <p:cBhvr additive="base">
                                        <p:cTn id="11" dur="500" fill="hold"/>
                                        <p:tgtEl>
                                          <p:spTgt spid="9880"/>
                                        </p:tgtEl>
                                        <p:attrNameLst>
                                          <p:attrName>ppt_x</p:attrName>
                                        </p:attrNameLst>
                                      </p:cBhvr>
                                      <p:tavLst>
                                        <p:tav tm="0">
                                          <p:val>
                                            <p:strVal val="#ppt_x"/>
                                          </p:val>
                                        </p:tav>
                                        <p:tav tm="100000">
                                          <p:val>
                                            <p:strVal val="#ppt_x"/>
                                          </p:val>
                                        </p:tav>
                                      </p:tavLst>
                                    </p:anim>
                                    <p:anim calcmode="lin" valueType="num">
                                      <p:cBhvr additive="base">
                                        <p:cTn id="12" dur="500" fill="hold"/>
                                        <p:tgtEl>
                                          <p:spTgt spid="98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86"/>
                                        </p:tgtEl>
                                        <p:attrNameLst>
                                          <p:attrName>style.visibility</p:attrName>
                                        </p:attrNameLst>
                                      </p:cBhvr>
                                      <p:to>
                                        <p:strVal val="visible"/>
                                      </p:to>
                                    </p:set>
                                    <p:anim calcmode="lin" valueType="num">
                                      <p:cBhvr additive="base">
                                        <p:cTn id="15" dur="500" fill="hold"/>
                                        <p:tgtEl>
                                          <p:spTgt spid="9886"/>
                                        </p:tgtEl>
                                        <p:attrNameLst>
                                          <p:attrName>ppt_x</p:attrName>
                                        </p:attrNameLst>
                                      </p:cBhvr>
                                      <p:tavLst>
                                        <p:tav tm="0">
                                          <p:val>
                                            <p:strVal val="#ppt_x"/>
                                          </p:val>
                                        </p:tav>
                                        <p:tav tm="100000">
                                          <p:val>
                                            <p:strVal val="#ppt_x"/>
                                          </p:val>
                                        </p:tav>
                                      </p:tavLst>
                                    </p:anim>
                                    <p:anim calcmode="lin" valueType="num">
                                      <p:cBhvr additive="base">
                                        <p:cTn id="16" dur="500" fill="hold"/>
                                        <p:tgtEl>
                                          <p:spTgt spid="988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883"/>
                                        </p:tgtEl>
                                        <p:attrNameLst>
                                          <p:attrName>style.visibility</p:attrName>
                                        </p:attrNameLst>
                                      </p:cBhvr>
                                      <p:to>
                                        <p:strVal val="visible"/>
                                      </p:to>
                                    </p:set>
                                    <p:anim calcmode="lin" valueType="num">
                                      <p:cBhvr additive="base">
                                        <p:cTn id="21" dur="500" fill="hold"/>
                                        <p:tgtEl>
                                          <p:spTgt spid="9883"/>
                                        </p:tgtEl>
                                        <p:attrNameLst>
                                          <p:attrName>ppt_x</p:attrName>
                                        </p:attrNameLst>
                                      </p:cBhvr>
                                      <p:tavLst>
                                        <p:tav tm="0">
                                          <p:val>
                                            <p:strVal val="#ppt_x"/>
                                          </p:val>
                                        </p:tav>
                                        <p:tav tm="100000">
                                          <p:val>
                                            <p:strVal val="#ppt_x"/>
                                          </p:val>
                                        </p:tav>
                                      </p:tavLst>
                                    </p:anim>
                                    <p:anim calcmode="lin" valueType="num">
                                      <p:cBhvr additive="base">
                                        <p:cTn id="22" dur="500" fill="hold"/>
                                        <p:tgtEl>
                                          <p:spTgt spid="988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34"/>
                                        </p:tgtEl>
                                        <p:attrNameLst>
                                          <p:attrName>style.visibility</p:attrName>
                                        </p:attrNameLst>
                                      </p:cBhvr>
                                      <p:to>
                                        <p:strVal val="visible"/>
                                      </p:to>
                                    </p:set>
                                    <p:anim calcmode="lin" valueType="num">
                                      <p:cBhvr additive="base">
                                        <p:cTn id="25" dur="500" fill="hold"/>
                                        <p:tgtEl>
                                          <p:spTgt spid="734"/>
                                        </p:tgtEl>
                                        <p:attrNameLst>
                                          <p:attrName>ppt_x</p:attrName>
                                        </p:attrNameLst>
                                      </p:cBhvr>
                                      <p:tavLst>
                                        <p:tav tm="0">
                                          <p:val>
                                            <p:strVal val="#ppt_x"/>
                                          </p:val>
                                        </p:tav>
                                        <p:tav tm="100000">
                                          <p:val>
                                            <p:strVal val="#ppt_x"/>
                                          </p:val>
                                        </p:tav>
                                      </p:tavLst>
                                    </p:anim>
                                    <p:anim calcmode="lin" valueType="num">
                                      <p:cBhvr additive="base">
                                        <p:cTn id="26" dur="500" fill="hold"/>
                                        <p:tgtEl>
                                          <p:spTgt spid="7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885"/>
                                        </p:tgtEl>
                                        <p:attrNameLst>
                                          <p:attrName>style.visibility</p:attrName>
                                        </p:attrNameLst>
                                      </p:cBhvr>
                                      <p:to>
                                        <p:strVal val="visible"/>
                                      </p:to>
                                    </p:set>
                                    <p:anim calcmode="lin" valueType="num">
                                      <p:cBhvr additive="base">
                                        <p:cTn id="29" dur="500" fill="hold"/>
                                        <p:tgtEl>
                                          <p:spTgt spid="9885"/>
                                        </p:tgtEl>
                                        <p:attrNameLst>
                                          <p:attrName>ppt_x</p:attrName>
                                        </p:attrNameLst>
                                      </p:cBhvr>
                                      <p:tavLst>
                                        <p:tav tm="0">
                                          <p:val>
                                            <p:strVal val="#ppt_x"/>
                                          </p:val>
                                        </p:tav>
                                        <p:tav tm="100000">
                                          <p:val>
                                            <p:strVal val="#ppt_x"/>
                                          </p:val>
                                        </p:tav>
                                      </p:tavLst>
                                    </p:anim>
                                    <p:anim calcmode="lin" valueType="num">
                                      <p:cBhvr additive="base">
                                        <p:cTn id="30" dur="500" fill="hold"/>
                                        <p:tgtEl>
                                          <p:spTgt spid="988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8"/>
                                        </p:tgtEl>
                                        <p:attrNameLst>
                                          <p:attrName>style.visibility</p:attrName>
                                        </p:attrNameLst>
                                      </p:cBhvr>
                                      <p:to>
                                        <p:strVal val="visible"/>
                                      </p:to>
                                    </p:set>
                                  </p:childTnLst>
                                </p:cTn>
                              </p:par>
                              <p:par>
                                <p:cTn id="35" presetID="22" presetClass="entr" presetSubtype="4" fill="hold" nodeType="withEffect">
                                  <p:stCondLst>
                                    <p:cond delay="0"/>
                                  </p:stCondLst>
                                  <p:childTnLst>
                                    <p:set>
                                      <p:cBhvr>
                                        <p:cTn id="36" dur="1" fill="hold">
                                          <p:stCondLst>
                                            <p:cond delay="0"/>
                                          </p:stCondLst>
                                        </p:cTn>
                                        <p:tgtEl>
                                          <p:spTgt spid="239"/>
                                        </p:tgtEl>
                                        <p:attrNameLst>
                                          <p:attrName>style.visibility</p:attrName>
                                        </p:attrNameLst>
                                      </p:cBhvr>
                                      <p:to>
                                        <p:strVal val="visible"/>
                                      </p:to>
                                    </p:set>
                                    <p:animEffect transition="in" filter="wipe(down)">
                                      <p:cBhvr>
                                        <p:cTn id="37"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885" grpId="0"/>
      <p:bldP spid="734" grpId="0"/>
      <p:bldP spid="9886" grpId="0"/>
      <p:bldP spid="2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702" y="521053"/>
            <a:ext cx="9002466" cy="461665"/>
          </a:xfrm>
          <a:prstGeom prst="rect">
            <a:avLst/>
          </a:prstGeom>
          <a:noFill/>
        </p:spPr>
        <p:txBody>
          <a:bodyPr wrap="square" rtlCol="0">
            <a:spAutoFit/>
          </a:bodyPr>
          <a:lstStyle/>
          <a:p>
            <a:pPr lvl="0" algn="ctr"/>
            <a:r>
              <a:rPr lang="en-GB" sz="2400" b="1" i="1" dirty="0" smtClean="0">
                <a:solidFill>
                  <a:srgbClr val="D60093"/>
                </a:solidFill>
                <a:latin typeface="Calibri" panose="020F0502020204030204" pitchFamily="34" charset="0"/>
              </a:rPr>
              <a:t>Aid to education fell by US$1.3 billion </a:t>
            </a:r>
            <a:r>
              <a:rPr lang="en-GB" sz="2400" b="1" i="1" dirty="0" smtClean="0">
                <a:solidFill>
                  <a:srgbClr val="004454"/>
                </a:solidFill>
                <a:latin typeface="Calibri" panose="020F0502020204030204" pitchFamily="34" charset="0"/>
              </a:rPr>
              <a:t>between 2010 and 2012</a:t>
            </a:r>
            <a:endParaRPr lang="en-GB" sz="2400" b="1" i="1" dirty="0">
              <a:solidFill>
                <a:srgbClr val="004454"/>
              </a:solidFill>
              <a:latin typeface="Calibri" panose="020F0502020204030204" pitchFamily="34" charset="0"/>
            </a:endParaRPr>
          </a:p>
        </p:txBody>
      </p:sp>
      <p:sp>
        <p:nvSpPr>
          <p:cNvPr id="5" name="TextBox 4"/>
          <p:cNvSpPr txBox="1"/>
          <p:nvPr/>
        </p:nvSpPr>
        <p:spPr>
          <a:xfrm>
            <a:off x="416171" y="-10633"/>
            <a:ext cx="8881996" cy="523220"/>
          </a:xfrm>
          <a:prstGeom prst="rect">
            <a:avLst/>
          </a:prstGeom>
          <a:noFill/>
        </p:spPr>
        <p:txBody>
          <a:bodyPr wrap="square" rtlCol="0">
            <a:spAutoFit/>
          </a:bodyPr>
          <a:lstStyle/>
          <a:p>
            <a:r>
              <a:rPr lang="en-US" sz="2800" dirty="0" smtClean="0">
                <a:solidFill>
                  <a:schemeClr val="bg1"/>
                </a:solidFill>
                <a:latin typeface="Calibri" panose="020F0502020204030204" pitchFamily="34" charset="0"/>
              </a:rPr>
              <a:t>International Aid: Donors did not keep their promise </a:t>
            </a:r>
            <a:endParaRPr lang="en-GB" sz="2800" dirty="0">
              <a:latin typeface="Calibri" panose="020F0502020204030204" pitchFamily="34" charset="0"/>
            </a:endParaRPr>
          </a:p>
        </p:txBody>
      </p:sp>
      <p:sp>
        <p:nvSpPr>
          <p:cNvPr id="6" name="AutoShape 4" hidden="1"/>
          <p:cNvSpPr>
            <a:spLocks noChangeAspect="1" noChangeArrowheads="1" noTextEdit="1"/>
          </p:cNvSpPr>
          <p:nvPr/>
        </p:nvSpPr>
        <p:spPr bwMode="auto">
          <a:xfrm>
            <a:off x="559232" y="2160589"/>
            <a:ext cx="8339419"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6" hidden="1"/>
          <p:cNvSpPr>
            <a:spLocks noChangeArrowheads="1"/>
          </p:cNvSpPr>
          <p:nvPr/>
        </p:nvSpPr>
        <p:spPr bwMode="auto">
          <a:xfrm>
            <a:off x="557598" y="2160589"/>
            <a:ext cx="8342689" cy="3817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7" hidden="1"/>
          <p:cNvSpPr>
            <a:spLocks noChangeArrowheads="1"/>
          </p:cNvSpPr>
          <p:nvPr/>
        </p:nvSpPr>
        <p:spPr bwMode="auto">
          <a:xfrm>
            <a:off x="1082489" y="2309813"/>
            <a:ext cx="5369932" cy="3332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hidden="1"/>
          <p:cNvSpPr>
            <a:spLocks/>
          </p:cNvSpPr>
          <p:nvPr/>
        </p:nvSpPr>
        <p:spPr bwMode="auto">
          <a:xfrm>
            <a:off x="1272170" y="4059238"/>
            <a:ext cx="106287"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371" name="Group 12370"/>
          <p:cNvGrpSpPr/>
          <p:nvPr/>
        </p:nvGrpSpPr>
        <p:grpSpPr>
          <a:xfrm>
            <a:off x="981108" y="1719030"/>
            <a:ext cx="5093934" cy="1971675"/>
            <a:chOff x="1211263" y="2181225"/>
            <a:chExt cx="4945400" cy="1971675"/>
          </a:xfrm>
        </p:grpSpPr>
        <p:sp>
          <p:nvSpPr>
            <p:cNvPr id="18" name="Freeform 17"/>
            <p:cNvSpPr>
              <a:spLocks/>
            </p:cNvSpPr>
            <p:nvPr/>
          </p:nvSpPr>
          <p:spPr bwMode="auto">
            <a:xfrm>
              <a:off x="1235075" y="4059238"/>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369" name="Group 12368"/>
            <p:cNvGrpSpPr/>
            <p:nvPr/>
          </p:nvGrpSpPr>
          <p:grpSpPr>
            <a:xfrm>
              <a:off x="1211263" y="2181225"/>
              <a:ext cx="4945400" cy="1941513"/>
              <a:chOff x="1211263" y="2181225"/>
              <a:chExt cx="4945400" cy="1941513"/>
            </a:xfrm>
          </p:grpSpPr>
          <p:sp>
            <p:nvSpPr>
              <p:cNvPr id="16" name="Freeform 15"/>
              <p:cNvSpPr>
                <a:spLocks/>
              </p:cNvSpPr>
              <p:nvPr/>
            </p:nvSpPr>
            <p:spPr bwMode="auto">
              <a:xfrm>
                <a:off x="1270000" y="2316163"/>
                <a:ext cx="4775200" cy="1806575"/>
              </a:xfrm>
              <a:custGeom>
                <a:avLst/>
                <a:gdLst>
                  <a:gd name="T0" fmla="*/ 26 w 21344"/>
                  <a:gd name="T1" fmla="*/ 8794 h 8921"/>
                  <a:gd name="T2" fmla="*/ 2146 w 21344"/>
                  <a:gd name="T3" fmla="*/ 6306 h 8921"/>
                  <a:gd name="T4" fmla="*/ 2188 w 21344"/>
                  <a:gd name="T5" fmla="*/ 6281 h 8921"/>
                  <a:gd name="T6" fmla="*/ 4300 w 21344"/>
                  <a:gd name="T7" fmla="*/ 5921 h 8921"/>
                  <a:gd name="T8" fmla="*/ 4279 w 21344"/>
                  <a:gd name="T9" fmla="*/ 5929 h 8921"/>
                  <a:gd name="T10" fmla="*/ 6399 w 21344"/>
                  <a:gd name="T11" fmla="*/ 4833 h 8921"/>
                  <a:gd name="T12" fmla="*/ 8514 w 21344"/>
                  <a:gd name="T13" fmla="*/ 3500 h 8921"/>
                  <a:gd name="T14" fmla="*/ 10636 w 21344"/>
                  <a:gd name="T15" fmla="*/ 2266 h 8921"/>
                  <a:gd name="T16" fmla="*/ 10680 w 21344"/>
                  <a:gd name="T17" fmla="*/ 2257 h 8921"/>
                  <a:gd name="T18" fmla="*/ 12800 w 21344"/>
                  <a:gd name="T19" fmla="*/ 2473 h 8921"/>
                  <a:gd name="T20" fmla="*/ 12738 w 21344"/>
                  <a:gd name="T21" fmla="*/ 2497 h 8921"/>
                  <a:gd name="T22" fmla="*/ 14850 w 21344"/>
                  <a:gd name="T23" fmla="*/ 89 h 8921"/>
                  <a:gd name="T24" fmla="*/ 14902 w 21344"/>
                  <a:gd name="T25" fmla="*/ 65 h 8921"/>
                  <a:gd name="T26" fmla="*/ 17022 w 21344"/>
                  <a:gd name="T27" fmla="*/ 1 h 8921"/>
                  <a:gd name="T28" fmla="*/ 17056 w 21344"/>
                  <a:gd name="T29" fmla="*/ 8 h 8921"/>
                  <a:gd name="T30" fmla="*/ 19176 w 21344"/>
                  <a:gd name="T31" fmla="*/ 1048 h 8921"/>
                  <a:gd name="T32" fmla="*/ 19162 w 21344"/>
                  <a:gd name="T33" fmla="*/ 1043 h 8921"/>
                  <a:gd name="T34" fmla="*/ 21282 w 21344"/>
                  <a:gd name="T35" fmla="*/ 1563 h 8921"/>
                  <a:gd name="T36" fmla="*/ 21334 w 21344"/>
                  <a:gd name="T37" fmla="*/ 1650 h 8921"/>
                  <a:gd name="T38" fmla="*/ 21247 w 21344"/>
                  <a:gd name="T39" fmla="*/ 1702 h 8921"/>
                  <a:gd name="T40" fmla="*/ 19127 w 21344"/>
                  <a:gd name="T41" fmla="*/ 1182 h 8921"/>
                  <a:gd name="T42" fmla="*/ 19113 w 21344"/>
                  <a:gd name="T43" fmla="*/ 1177 h 8921"/>
                  <a:gd name="T44" fmla="*/ 16993 w 21344"/>
                  <a:gd name="T45" fmla="*/ 137 h 8921"/>
                  <a:gd name="T46" fmla="*/ 17027 w 21344"/>
                  <a:gd name="T47" fmla="*/ 144 h 8921"/>
                  <a:gd name="T48" fmla="*/ 14907 w 21344"/>
                  <a:gd name="T49" fmla="*/ 208 h 8921"/>
                  <a:gd name="T50" fmla="*/ 14959 w 21344"/>
                  <a:gd name="T51" fmla="*/ 184 h 8921"/>
                  <a:gd name="T52" fmla="*/ 12847 w 21344"/>
                  <a:gd name="T53" fmla="*/ 2592 h 8921"/>
                  <a:gd name="T54" fmla="*/ 12785 w 21344"/>
                  <a:gd name="T55" fmla="*/ 2616 h 8921"/>
                  <a:gd name="T56" fmla="*/ 10665 w 21344"/>
                  <a:gd name="T57" fmla="*/ 2400 h 8921"/>
                  <a:gd name="T58" fmla="*/ 10709 w 21344"/>
                  <a:gd name="T59" fmla="*/ 2391 h 8921"/>
                  <a:gd name="T60" fmla="*/ 8591 w 21344"/>
                  <a:gd name="T61" fmla="*/ 3621 h 8921"/>
                  <a:gd name="T62" fmla="*/ 6466 w 21344"/>
                  <a:gd name="T63" fmla="*/ 4960 h 8921"/>
                  <a:gd name="T64" fmla="*/ 4346 w 21344"/>
                  <a:gd name="T65" fmla="*/ 6056 h 8921"/>
                  <a:gd name="T66" fmla="*/ 4325 w 21344"/>
                  <a:gd name="T67" fmla="*/ 6063 h 8921"/>
                  <a:gd name="T68" fmla="*/ 2213 w 21344"/>
                  <a:gd name="T69" fmla="*/ 6423 h 8921"/>
                  <a:gd name="T70" fmla="*/ 2255 w 21344"/>
                  <a:gd name="T71" fmla="*/ 6399 h 8921"/>
                  <a:gd name="T72" fmla="*/ 135 w 21344"/>
                  <a:gd name="T73" fmla="*/ 8887 h 8921"/>
                  <a:gd name="T74" fmla="*/ 34 w 21344"/>
                  <a:gd name="T75" fmla="*/ 8895 h 8921"/>
                  <a:gd name="T76" fmla="*/ 26 w 21344"/>
                  <a:gd name="T77" fmla="*/ 8794 h 8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44" h="8921">
                    <a:moveTo>
                      <a:pt x="26" y="8794"/>
                    </a:moveTo>
                    <a:lnTo>
                      <a:pt x="2146" y="6306"/>
                    </a:lnTo>
                    <a:cubicBezTo>
                      <a:pt x="2157" y="6293"/>
                      <a:pt x="2172" y="6284"/>
                      <a:pt x="2188" y="6281"/>
                    </a:cubicBezTo>
                    <a:lnTo>
                      <a:pt x="4300" y="5921"/>
                    </a:lnTo>
                    <a:lnTo>
                      <a:pt x="4279" y="5929"/>
                    </a:lnTo>
                    <a:lnTo>
                      <a:pt x="6399" y="4833"/>
                    </a:lnTo>
                    <a:lnTo>
                      <a:pt x="8514" y="3500"/>
                    </a:lnTo>
                    <a:lnTo>
                      <a:pt x="10636" y="2266"/>
                    </a:lnTo>
                    <a:cubicBezTo>
                      <a:pt x="10649" y="2259"/>
                      <a:pt x="10665" y="2255"/>
                      <a:pt x="10680" y="2257"/>
                    </a:cubicBezTo>
                    <a:lnTo>
                      <a:pt x="12800" y="2473"/>
                    </a:lnTo>
                    <a:lnTo>
                      <a:pt x="12738" y="2497"/>
                    </a:lnTo>
                    <a:lnTo>
                      <a:pt x="14850" y="89"/>
                    </a:lnTo>
                    <a:cubicBezTo>
                      <a:pt x="14864" y="74"/>
                      <a:pt x="14882" y="65"/>
                      <a:pt x="14902" y="65"/>
                    </a:cubicBezTo>
                    <a:lnTo>
                      <a:pt x="17022" y="1"/>
                    </a:lnTo>
                    <a:cubicBezTo>
                      <a:pt x="17034" y="0"/>
                      <a:pt x="17046" y="3"/>
                      <a:pt x="17056" y="8"/>
                    </a:cubicBezTo>
                    <a:lnTo>
                      <a:pt x="19176" y="1048"/>
                    </a:lnTo>
                    <a:lnTo>
                      <a:pt x="19162" y="1043"/>
                    </a:lnTo>
                    <a:lnTo>
                      <a:pt x="21282" y="1563"/>
                    </a:lnTo>
                    <a:cubicBezTo>
                      <a:pt x="21320" y="1572"/>
                      <a:pt x="21344" y="1611"/>
                      <a:pt x="21334" y="1650"/>
                    </a:cubicBezTo>
                    <a:cubicBezTo>
                      <a:pt x="21325" y="1688"/>
                      <a:pt x="21286" y="1712"/>
                      <a:pt x="21247" y="1702"/>
                    </a:cubicBezTo>
                    <a:lnTo>
                      <a:pt x="19127" y="1182"/>
                    </a:lnTo>
                    <a:cubicBezTo>
                      <a:pt x="19122" y="1181"/>
                      <a:pt x="19117" y="1179"/>
                      <a:pt x="19113" y="1177"/>
                    </a:cubicBezTo>
                    <a:lnTo>
                      <a:pt x="16993" y="137"/>
                    </a:lnTo>
                    <a:lnTo>
                      <a:pt x="17027" y="144"/>
                    </a:lnTo>
                    <a:lnTo>
                      <a:pt x="14907" y="208"/>
                    </a:lnTo>
                    <a:lnTo>
                      <a:pt x="14959" y="184"/>
                    </a:lnTo>
                    <a:lnTo>
                      <a:pt x="12847" y="2592"/>
                    </a:lnTo>
                    <a:cubicBezTo>
                      <a:pt x="12831" y="2609"/>
                      <a:pt x="12808" y="2618"/>
                      <a:pt x="12785" y="2616"/>
                    </a:cubicBezTo>
                    <a:lnTo>
                      <a:pt x="10665" y="2400"/>
                    </a:lnTo>
                    <a:lnTo>
                      <a:pt x="10709" y="2391"/>
                    </a:lnTo>
                    <a:lnTo>
                      <a:pt x="8591" y="3621"/>
                    </a:lnTo>
                    <a:lnTo>
                      <a:pt x="6466" y="4960"/>
                    </a:lnTo>
                    <a:lnTo>
                      <a:pt x="4346" y="6056"/>
                    </a:lnTo>
                    <a:cubicBezTo>
                      <a:pt x="4339" y="6060"/>
                      <a:pt x="4332" y="6062"/>
                      <a:pt x="4325" y="6063"/>
                    </a:cubicBezTo>
                    <a:lnTo>
                      <a:pt x="2213" y="6423"/>
                    </a:lnTo>
                    <a:lnTo>
                      <a:pt x="2255" y="6399"/>
                    </a:lnTo>
                    <a:lnTo>
                      <a:pt x="135" y="8887"/>
                    </a:lnTo>
                    <a:cubicBezTo>
                      <a:pt x="109" y="8917"/>
                      <a:pt x="64" y="8921"/>
                      <a:pt x="34" y="8895"/>
                    </a:cubicBezTo>
                    <a:cubicBezTo>
                      <a:pt x="4" y="8869"/>
                      <a:pt x="0" y="8824"/>
                      <a:pt x="26" y="8794"/>
                    </a:cubicBezTo>
                    <a:close/>
                  </a:path>
                </a:pathLst>
              </a:custGeom>
              <a:solidFill>
                <a:srgbClr val="632523"/>
              </a:solidFill>
              <a:ln w="1588" cap="flat">
                <a:solidFill>
                  <a:srgbClr val="632523"/>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1708150" y="3556000"/>
                <a:ext cx="104775" cy="93662"/>
              </a:xfrm>
              <a:custGeom>
                <a:avLst/>
                <a:gdLst>
                  <a:gd name="T0" fmla="*/ 33 w 66"/>
                  <a:gd name="T1" fmla="*/ 0 h 59"/>
                  <a:gd name="T2" fmla="*/ 66 w 66"/>
                  <a:gd name="T3" fmla="*/ 29 h 59"/>
                  <a:gd name="T4" fmla="*/ 33 w 66"/>
                  <a:gd name="T5" fmla="*/ 59 h 59"/>
                  <a:gd name="T6" fmla="*/ 0 w 66"/>
                  <a:gd name="T7" fmla="*/ 29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29"/>
                    </a:lnTo>
                    <a:lnTo>
                      <a:pt x="33" y="59"/>
                    </a:lnTo>
                    <a:lnTo>
                      <a:pt x="0" y="29"/>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1708150" y="3556000"/>
                <a:ext cx="104775" cy="93662"/>
              </a:xfrm>
              <a:custGeom>
                <a:avLst/>
                <a:gdLst>
                  <a:gd name="T0" fmla="*/ 33 w 66"/>
                  <a:gd name="T1" fmla="*/ 0 h 59"/>
                  <a:gd name="T2" fmla="*/ 66 w 66"/>
                  <a:gd name="T3" fmla="*/ 29 h 59"/>
                  <a:gd name="T4" fmla="*/ 33 w 66"/>
                  <a:gd name="T5" fmla="*/ 59 h 59"/>
                  <a:gd name="T6" fmla="*/ 0 w 66"/>
                  <a:gd name="T7" fmla="*/ 29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29"/>
                    </a:lnTo>
                    <a:lnTo>
                      <a:pt x="33" y="59"/>
                    </a:lnTo>
                    <a:lnTo>
                      <a:pt x="0" y="29"/>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2182813" y="3481388"/>
                <a:ext cx="104775" cy="93662"/>
              </a:xfrm>
              <a:custGeom>
                <a:avLst/>
                <a:gdLst>
                  <a:gd name="T0" fmla="*/ 33 w 66"/>
                  <a:gd name="T1" fmla="*/ 0 h 59"/>
                  <a:gd name="T2" fmla="*/ 66 w 66"/>
                  <a:gd name="T3" fmla="*/ 30 h 59"/>
                  <a:gd name="T4" fmla="*/ 33 w 66"/>
                  <a:gd name="T5" fmla="*/ 59 h 59"/>
                  <a:gd name="T6" fmla="*/ 0 w 66"/>
                  <a:gd name="T7" fmla="*/ 30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30"/>
                    </a:lnTo>
                    <a:lnTo>
                      <a:pt x="33" y="59"/>
                    </a:lnTo>
                    <a:lnTo>
                      <a:pt x="0" y="30"/>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82813" y="3481388"/>
                <a:ext cx="104775" cy="93662"/>
              </a:xfrm>
              <a:custGeom>
                <a:avLst/>
                <a:gdLst>
                  <a:gd name="T0" fmla="*/ 33 w 66"/>
                  <a:gd name="T1" fmla="*/ 0 h 59"/>
                  <a:gd name="T2" fmla="*/ 66 w 66"/>
                  <a:gd name="T3" fmla="*/ 30 h 59"/>
                  <a:gd name="T4" fmla="*/ 33 w 66"/>
                  <a:gd name="T5" fmla="*/ 59 h 59"/>
                  <a:gd name="T6" fmla="*/ 0 w 66"/>
                  <a:gd name="T7" fmla="*/ 30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30"/>
                    </a:lnTo>
                    <a:lnTo>
                      <a:pt x="33" y="59"/>
                    </a:lnTo>
                    <a:lnTo>
                      <a:pt x="0" y="30"/>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657475" y="3260725"/>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657475" y="3260725"/>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3132138" y="2990850"/>
                <a:ext cx="103188" cy="93662"/>
              </a:xfrm>
              <a:custGeom>
                <a:avLst/>
                <a:gdLst>
                  <a:gd name="T0" fmla="*/ 33 w 65"/>
                  <a:gd name="T1" fmla="*/ 0 h 59"/>
                  <a:gd name="T2" fmla="*/ 65 w 65"/>
                  <a:gd name="T3" fmla="*/ 29 h 59"/>
                  <a:gd name="T4" fmla="*/ 33 w 65"/>
                  <a:gd name="T5" fmla="*/ 59 h 59"/>
                  <a:gd name="T6" fmla="*/ 0 w 65"/>
                  <a:gd name="T7" fmla="*/ 29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29"/>
                    </a:lnTo>
                    <a:lnTo>
                      <a:pt x="33" y="59"/>
                    </a:lnTo>
                    <a:lnTo>
                      <a:pt x="0" y="29"/>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3132138" y="2990850"/>
                <a:ext cx="103188" cy="93662"/>
              </a:xfrm>
              <a:custGeom>
                <a:avLst/>
                <a:gdLst>
                  <a:gd name="T0" fmla="*/ 33 w 65"/>
                  <a:gd name="T1" fmla="*/ 0 h 59"/>
                  <a:gd name="T2" fmla="*/ 65 w 65"/>
                  <a:gd name="T3" fmla="*/ 29 h 59"/>
                  <a:gd name="T4" fmla="*/ 33 w 65"/>
                  <a:gd name="T5" fmla="*/ 59 h 59"/>
                  <a:gd name="T6" fmla="*/ 0 w 65"/>
                  <a:gd name="T7" fmla="*/ 29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29"/>
                    </a:lnTo>
                    <a:lnTo>
                      <a:pt x="33" y="59"/>
                    </a:lnTo>
                    <a:lnTo>
                      <a:pt x="0" y="29"/>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603625" y="2741613"/>
                <a:ext cx="104775" cy="93662"/>
              </a:xfrm>
              <a:custGeom>
                <a:avLst/>
                <a:gdLst>
                  <a:gd name="T0" fmla="*/ 33 w 66"/>
                  <a:gd name="T1" fmla="*/ 0 h 59"/>
                  <a:gd name="T2" fmla="*/ 66 w 66"/>
                  <a:gd name="T3" fmla="*/ 29 h 59"/>
                  <a:gd name="T4" fmla="*/ 33 w 66"/>
                  <a:gd name="T5" fmla="*/ 59 h 59"/>
                  <a:gd name="T6" fmla="*/ 0 w 66"/>
                  <a:gd name="T7" fmla="*/ 29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29"/>
                    </a:lnTo>
                    <a:lnTo>
                      <a:pt x="33" y="59"/>
                    </a:lnTo>
                    <a:lnTo>
                      <a:pt x="0" y="29"/>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3603625" y="2741613"/>
                <a:ext cx="104775" cy="93662"/>
              </a:xfrm>
              <a:custGeom>
                <a:avLst/>
                <a:gdLst>
                  <a:gd name="T0" fmla="*/ 33 w 66"/>
                  <a:gd name="T1" fmla="*/ 0 h 59"/>
                  <a:gd name="T2" fmla="*/ 66 w 66"/>
                  <a:gd name="T3" fmla="*/ 29 h 59"/>
                  <a:gd name="T4" fmla="*/ 33 w 66"/>
                  <a:gd name="T5" fmla="*/ 59 h 59"/>
                  <a:gd name="T6" fmla="*/ 0 w 66"/>
                  <a:gd name="T7" fmla="*/ 29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29"/>
                    </a:lnTo>
                    <a:lnTo>
                      <a:pt x="33" y="59"/>
                    </a:lnTo>
                    <a:lnTo>
                      <a:pt x="0" y="29"/>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4078288" y="2782888"/>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4078288" y="2782888"/>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4552950" y="2295525"/>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88" name="Freeform 31"/>
              <p:cNvSpPr>
                <a:spLocks/>
              </p:cNvSpPr>
              <p:nvPr/>
            </p:nvSpPr>
            <p:spPr bwMode="auto">
              <a:xfrm>
                <a:off x="4552950" y="2295525"/>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9" name="Freeform 32"/>
              <p:cNvSpPr>
                <a:spLocks/>
              </p:cNvSpPr>
              <p:nvPr/>
            </p:nvSpPr>
            <p:spPr bwMode="auto">
              <a:xfrm>
                <a:off x="5027613" y="2282825"/>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91" name="Freeform 33"/>
              <p:cNvSpPr>
                <a:spLocks/>
              </p:cNvSpPr>
              <p:nvPr/>
            </p:nvSpPr>
            <p:spPr bwMode="auto">
              <a:xfrm>
                <a:off x="5027613" y="2282825"/>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2" name="Freeform 34"/>
              <p:cNvSpPr>
                <a:spLocks/>
              </p:cNvSpPr>
              <p:nvPr/>
            </p:nvSpPr>
            <p:spPr bwMode="auto">
              <a:xfrm>
                <a:off x="5500688" y="2493963"/>
                <a:ext cx="104775" cy="93662"/>
              </a:xfrm>
              <a:custGeom>
                <a:avLst/>
                <a:gdLst>
                  <a:gd name="T0" fmla="*/ 33 w 66"/>
                  <a:gd name="T1" fmla="*/ 0 h 59"/>
                  <a:gd name="T2" fmla="*/ 66 w 66"/>
                  <a:gd name="T3" fmla="*/ 29 h 59"/>
                  <a:gd name="T4" fmla="*/ 33 w 66"/>
                  <a:gd name="T5" fmla="*/ 59 h 59"/>
                  <a:gd name="T6" fmla="*/ 0 w 66"/>
                  <a:gd name="T7" fmla="*/ 29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29"/>
                    </a:lnTo>
                    <a:lnTo>
                      <a:pt x="33" y="59"/>
                    </a:lnTo>
                    <a:lnTo>
                      <a:pt x="0" y="29"/>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93" name="Freeform 35"/>
              <p:cNvSpPr>
                <a:spLocks/>
              </p:cNvSpPr>
              <p:nvPr/>
            </p:nvSpPr>
            <p:spPr bwMode="auto">
              <a:xfrm>
                <a:off x="5500688" y="2493963"/>
                <a:ext cx="104775" cy="93662"/>
              </a:xfrm>
              <a:custGeom>
                <a:avLst/>
                <a:gdLst>
                  <a:gd name="T0" fmla="*/ 33 w 66"/>
                  <a:gd name="T1" fmla="*/ 0 h 59"/>
                  <a:gd name="T2" fmla="*/ 66 w 66"/>
                  <a:gd name="T3" fmla="*/ 29 h 59"/>
                  <a:gd name="T4" fmla="*/ 33 w 66"/>
                  <a:gd name="T5" fmla="*/ 59 h 59"/>
                  <a:gd name="T6" fmla="*/ 0 w 66"/>
                  <a:gd name="T7" fmla="*/ 29 h 59"/>
                  <a:gd name="T8" fmla="*/ 33 w 66"/>
                  <a:gd name="T9" fmla="*/ 0 h 59"/>
                </a:gdLst>
                <a:ahLst/>
                <a:cxnLst>
                  <a:cxn ang="0">
                    <a:pos x="T0" y="T1"/>
                  </a:cxn>
                  <a:cxn ang="0">
                    <a:pos x="T2" y="T3"/>
                  </a:cxn>
                  <a:cxn ang="0">
                    <a:pos x="T4" y="T5"/>
                  </a:cxn>
                  <a:cxn ang="0">
                    <a:pos x="T6" y="T7"/>
                  </a:cxn>
                  <a:cxn ang="0">
                    <a:pos x="T8" y="T9"/>
                  </a:cxn>
                </a:cxnLst>
                <a:rect l="0" t="0" r="r" b="b"/>
                <a:pathLst>
                  <a:path w="66" h="59">
                    <a:moveTo>
                      <a:pt x="33" y="0"/>
                    </a:moveTo>
                    <a:lnTo>
                      <a:pt x="66" y="29"/>
                    </a:lnTo>
                    <a:lnTo>
                      <a:pt x="33" y="59"/>
                    </a:lnTo>
                    <a:lnTo>
                      <a:pt x="0" y="29"/>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4" name="Freeform 36"/>
              <p:cNvSpPr>
                <a:spLocks/>
              </p:cNvSpPr>
              <p:nvPr/>
            </p:nvSpPr>
            <p:spPr bwMode="auto">
              <a:xfrm>
                <a:off x="5973763" y="2598738"/>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95" name="Freeform 37"/>
              <p:cNvSpPr>
                <a:spLocks/>
              </p:cNvSpPr>
              <p:nvPr/>
            </p:nvSpPr>
            <p:spPr bwMode="auto">
              <a:xfrm>
                <a:off x="5973763" y="2598738"/>
                <a:ext cx="103188" cy="93662"/>
              </a:xfrm>
              <a:custGeom>
                <a:avLst/>
                <a:gdLst>
                  <a:gd name="T0" fmla="*/ 33 w 65"/>
                  <a:gd name="T1" fmla="*/ 0 h 59"/>
                  <a:gd name="T2" fmla="*/ 65 w 65"/>
                  <a:gd name="T3" fmla="*/ 30 h 59"/>
                  <a:gd name="T4" fmla="*/ 33 w 65"/>
                  <a:gd name="T5" fmla="*/ 59 h 59"/>
                  <a:gd name="T6" fmla="*/ 0 w 65"/>
                  <a:gd name="T7" fmla="*/ 30 h 59"/>
                  <a:gd name="T8" fmla="*/ 33 w 65"/>
                  <a:gd name="T9" fmla="*/ 0 h 59"/>
                </a:gdLst>
                <a:ahLst/>
                <a:cxnLst>
                  <a:cxn ang="0">
                    <a:pos x="T0" y="T1"/>
                  </a:cxn>
                  <a:cxn ang="0">
                    <a:pos x="T2" y="T3"/>
                  </a:cxn>
                  <a:cxn ang="0">
                    <a:pos x="T4" y="T5"/>
                  </a:cxn>
                  <a:cxn ang="0">
                    <a:pos x="T6" y="T7"/>
                  </a:cxn>
                  <a:cxn ang="0">
                    <a:pos x="T8" y="T9"/>
                  </a:cxn>
                </a:cxnLst>
                <a:rect l="0" t="0" r="r" b="b"/>
                <a:pathLst>
                  <a:path w="65" h="59">
                    <a:moveTo>
                      <a:pt x="33" y="0"/>
                    </a:moveTo>
                    <a:lnTo>
                      <a:pt x="65" y="30"/>
                    </a:lnTo>
                    <a:lnTo>
                      <a:pt x="33" y="59"/>
                    </a:lnTo>
                    <a:lnTo>
                      <a:pt x="0" y="30"/>
                    </a:lnTo>
                    <a:lnTo>
                      <a:pt x="33" y="0"/>
                    </a:lnTo>
                    <a:close/>
                  </a:path>
                </a:pathLst>
              </a:custGeom>
              <a:noFill/>
              <a:ln w="11113" cap="flat">
                <a:solidFill>
                  <a:srgbClr val="7D6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9" name="Rectangle 71"/>
              <p:cNvSpPr>
                <a:spLocks noChangeArrowheads="1"/>
              </p:cNvSpPr>
              <p:nvPr/>
            </p:nvSpPr>
            <p:spPr bwMode="auto">
              <a:xfrm>
                <a:off x="1211263" y="3835400"/>
                <a:ext cx="1867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6.5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0" name="Rectangle 72"/>
              <p:cNvSpPr>
                <a:spLocks noChangeArrowheads="1"/>
              </p:cNvSpPr>
              <p:nvPr/>
            </p:nvSpPr>
            <p:spPr bwMode="auto">
              <a:xfrm>
                <a:off x="1684338" y="3330575"/>
                <a:ext cx="1754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8.6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1" name="Rectangle 73"/>
              <p:cNvSpPr>
                <a:spLocks noChangeArrowheads="1"/>
              </p:cNvSpPr>
              <p:nvPr/>
            </p:nvSpPr>
            <p:spPr bwMode="auto">
              <a:xfrm>
                <a:off x="2159000" y="3257550"/>
                <a:ext cx="1754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8.9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2" name="Rectangle 74"/>
              <p:cNvSpPr>
                <a:spLocks noChangeArrowheads="1"/>
              </p:cNvSpPr>
              <p:nvPr/>
            </p:nvSpPr>
            <p:spPr bwMode="auto">
              <a:xfrm>
                <a:off x="2632075" y="3036888"/>
                <a:ext cx="1754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9.8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3" name="Rectangle 75"/>
              <p:cNvSpPr>
                <a:spLocks noChangeArrowheads="1"/>
              </p:cNvSpPr>
              <p:nvPr/>
            </p:nvSpPr>
            <p:spPr bwMode="auto">
              <a:xfrm>
                <a:off x="3068638" y="2767013"/>
                <a:ext cx="244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10.9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4" name="Rectangle 76"/>
              <p:cNvSpPr>
                <a:spLocks noChangeArrowheads="1"/>
              </p:cNvSpPr>
              <p:nvPr/>
            </p:nvSpPr>
            <p:spPr bwMode="auto">
              <a:xfrm>
                <a:off x="3543300" y="2516188"/>
                <a:ext cx="244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12.0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5" name="Rectangle 77"/>
              <p:cNvSpPr>
                <a:spLocks noChangeArrowheads="1"/>
              </p:cNvSpPr>
              <p:nvPr/>
            </p:nvSpPr>
            <p:spPr bwMode="auto">
              <a:xfrm>
                <a:off x="4016375" y="2559050"/>
                <a:ext cx="244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11.8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6" name="Rectangle 78"/>
              <p:cNvSpPr>
                <a:spLocks noChangeArrowheads="1"/>
              </p:cNvSpPr>
              <p:nvPr/>
            </p:nvSpPr>
            <p:spPr bwMode="auto">
              <a:xfrm>
                <a:off x="4491038" y="2181225"/>
                <a:ext cx="244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13.9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7" name="Rectangle 79"/>
              <p:cNvSpPr>
                <a:spLocks noChangeArrowheads="1"/>
              </p:cNvSpPr>
              <p:nvPr/>
            </p:nvSpPr>
            <p:spPr bwMode="auto">
              <a:xfrm>
                <a:off x="4964113" y="2181225"/>
                <a:ext cx="244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13.9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8" name="Rectangle 80"/>
              <p:cNvSpPr>
                <a:spLocks noChangeArrowheads="1"/>
              </p:cNvSpPr>
              <p:nvPr/>
            </p:nvSpPr>
            <p:spPr bwMode="auto">
              <a:xfrm>
                <a:off x="5438775" y="2270125"/>
                <a:ext cx="244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13.0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9" name="Rectangle 81"/>
              <p:cNvSpPr>
                <a:spLocks noChangeArrowheads="1"/>
              </p:cNvSpPr>
              <p:nvPr/>
            </p:nvSpPr>
            <p:spPr bwMode="auto">
              <a:xfrm>
                <a:off x="5911850" y="2374900"/>
                <a:ext cx="244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pitchFamily="34" charset="0"/>
                  </a:rPr>
                  <a:t>12.6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368" name="Group 12367"/>
          <p:cNvGrpSpPr/>
          <p:nvPr/>
        </p:nvGrpSpPr>
        <p:grpSpPr>
          <a:xfrm>
            <a:off x="923877" y="1886510"/>
            <a:ext cx="8045086" cy="2386012"/>
            <a:chOff x="1155700" y="2332038"/>
            <a:chExt cx="7810499" cy="2386012"/>
          </a:xfrm>
        </p:grpSpPr>
        <p:sp>
          <p:nvSpPr>
            <p:cNvPr id="11" name="Freeform 10"/>
            <p:cNvSpPr>
              <a:spLocks noEditPoints="1"/>
            </p:cNvSpPr>
            <p:nvPr/>
          </p:nvSpPr>
          <p:spPr bwMode="auto">
            <a:xfrm>
              <a:off x="1155700" y="2332038"/>
              <a:ext cx="5002213" cy="2386012"/>
            </a:xfrm>
            <a:custGeom>
              <a:avLst/>
              <a:gdLst>
                <a:gd name="T0" fmla="*/ 0 w 3151"/>
                <a:gd name="T1" fmla="*/ 1117 h 1503"/>
                <a:gd name="T2" fmla="*/ 166 w 3151"/>
                <a:gd name="T3" fmla="*/ 1117 h 1503"/>
                <a:gd name="T4" fmla="*/ 166 w 3151"/>
                <a:gd name="T5" fmla="*/ 1503 h 1503"/>
                <a:gd name="T6" fmla="*/ 0 w 3151"/>
                <a:gd name="T7" fmla="*/ 1503 h 1503"/>
                <a:gd name="T8" fmla="*/ 0 w 3151"/>
                <a:gd name="T9" fmla="*/ 1117 h 1503"/>
                <a:gd name="T10" fmla="*/ 299 w 3151"/>
                <a:gd name="T11" fmla="*/ 800 h 1503"/>
                <a:gd name="T12" fmla="*/ 465 w 3151"/>
                <a:gd name="T13" fmla="*/ 800 h 1503"/>
                <a:gd name="T14" fmla="*/ 465 w 3151"/>
                <a:gd name="T15" fmla="*/ 1435 h 1503"/>
                <a:gd name="T16" fmla="*/ 299 w 3151"/>
                <a:gd name="T17" fmla="*/ 1435 h 1503"/>
                <a:gd name="T18" fmla="*/ 299 w 3151"/>
                <a:gd name="T19" fmla="*/ 800 h 1503"/>
                <a:gd name="T20" fmla="*/ 598 w 3151"/>
                <a:gd name="T21" fmla="*/ 754 h 1503"/>
                <a:gd name="T22" fmla="*/ 763 w 3151"/>
                <a:gd name="T23" fmla="*/ 754 h 1503"/>
                <a:gd name="T24" fmla="*/ 763 w 3151"/>
                <a:gd name="T25" fmla="*/ 1356 h 1503"/>
                <a:gd name="T26" fmla="*/ 598 w 3151"/>
                <a:gd name="T27" fmla="*/ 1356 h 1503"/>
                <a:gd name="T28" fmla="*/ 598 w 3151"/>
                <a:gd name="T29" fmla="*/ 754 h 1503"/>
                <a:gd name="T30" fmla="*/ 896 w 3151"/>
                <a:gd name="T31" fmla="*/ 615 h 1503"/>
                <a:gd name="T32" fmla="*/ 1062 w 3151"/>
                <a:gd name="T33" fmla="*/ 615 h 1503"/>
                <a:gd name="T34" fmla="*/ 1062 w 3151"/>
                <a:gd name="T35" fmla="*/ 1290 h 1503"/>
                <a:gd name="T36" fmla="*/ 896 w 3151"/>
                <a:gd name="T37" fmla="*/ 1290 h 1503"/>
                <a:gd name="T38" fmla="*/ 896 w 3151"/>
                <a:gd name="T39" fmla="*/ 615 h 1503"/>
                <a:gd name="T40" fmla="*/ 1194 w 3151"/>
                <a:gd name="T41" fmla="*/ 444 h 1503"/>
                <a:gd name="T42" fmla="*/ 1361 w 3151"/>
                <a:gd name="T43" fmla="*/ 444 h 1503"/>
                <a:gd name="T44" fmla="*/ 1361 w 3151"/>
                <a:gd name="T45" fmla="*/ 1181 h 1503"/>
                <a:gd name="T46" fmla="*/ 1194 w 3151"/>
                <a:gd name="T47" fmla="*/ 1181 h 1503"/>
                <a:gd name="T48" fmla="*/ 1194 w 3151"/>
                <a:gd name="T49" fmla="*/ 444 h 1503"/>
                <a:gd name="T50" fmla="*/ 1493 w 3151"/>
                <a:gd name="T51" fmla="*/ 287 h 1503"/>
                <a:gd name="T52" fmla="*/ 1658 w 3151"/>
                <a:gd name="T53" fmla="*/ 287 h 1503"/>
                <a:gd name="T54" fmla="*/ 1658 w 3151"/>
                <a:gd name="T55" fmla="*/ 1053 h 1503"/>
                <a:gd name="T56" fmla="*/ 1493 w 3151"/>
                <a:gd name="T57" fmla="*/ 1053 h 1503"/>
                <a:gd name="T58" fmla="*/ 1493 w 3151"/>
                <a:gd name="T59" fmla="*/ 287 h 1503"/>
                <a:gd name="T60" fmla="*/ 1791 w 3151"/>
                <a:gd name="T61" fmla="*/ 315 h 1503"/>
                <a:gd name="T62" fmla="*/ 1957 w 3151"/>
                <a:gd name="T63" fmla="*/ 315 h 1503"/>
                <a:gd name="T64" fmla="*/ 1957 w 3151"/>
                <a:gd name="T65" fmla="*/ 1035 h 1503"/>
                <a:gd name="T66" fmla="*/ 1791 w 3151"/>
                <a:gd name="T67" fmla="*/ 1035 h 1503"/>
                <a:gd name="T68" fmla="*/ 1791 w 3151"/>
                <a:gd name="T69" fmla="*/ 315 h 1503"/>
                <a:gd name="T70" fmla="*/ 2090 w 3151"/>
                <a:gd name="T71" fmla="*/ 8 h 1503"/>
                <a:gd name="T72" fmla="*/ 2256 w 3151"/>
                <a:gd name="T73" fmla="*/ 8 h 1503"/>
                <a:gd name="T74" fmla="*/ 2256 w 3151"/>
                <a:gd name="T75" fmla="*/ 815 h 1503"/>
                <a:gd name="T76" fmla="*/ 2090 w 3151"/>
                <a:gd name="T77" fmla="*/ 815 h 1503"/>
                <a:gd name="T78" fmla="*/ 2090 w 3151"/>
                <a:gd name="T79" fmla="*/ 8 h 1503"/>
                <a:gd name="T80" fmla="*/ 2389 w 3151"/>
                <a:gd name="T81" fmla="*/ 0 h 1503"/>
                <a:gd name="T82" fmla="*/ 2555 w 3151"/>
                <a:gd name="T83" fmla="*/ 0 h 1503"/>
                <a:gd name="T84" fmla="*/ 2555 w 3151"/>
                <a:gd name="T85" fmla="*/ 825 h 1503"/>
                <a:gd name="T86" fmla="*/ 2389 w 3151"/>
                <a:gd name="T87" fmla="*/ 825 h 1503"/>
                <a:gd name="T88" fmla="*/ 2389 w 3151"/>
                <a:gd name="T89" fmla="*/ 0 h 1503"/>
                <a:gd name="T90" fmla="*/ 2688 w 3151"/>
                <a:gd name="T91" fmla="*/ 132 h 1503"/>
                <a:gd name="T92" fmla="*/ 2853 w 3151"/>
                <a:gd name="T93" fmla="*/ 132 h 1503"/>
                <a:gd name="T94" fmla="*/ 2853 w 3151"/>
                <a:gd name="T95" fmla="*/ 903 h 1503"/>
                <a:gd name="T96" fmla="*/ 2688 w 3151"/>
                <a:gd name="T97" fmla="*/ 903 h 1503"/>
                <a:gd name="T98" fmla="*/ 2688 w 3151"/>
                <a:gd name="T99" fmla="*/ 132 h 1503"/>
                <a:gd name="T100" fmla="*/ 2985 w 3151"/>
                <a:gd name="T101" fmla="*/ 198 h 1503"/>
                <a:gd name="T102" fmla="*/ 3151 w 3151"/>
                <a:gd name="T103" fmla="*/ 198 h 1503"/>
                <a:gd name="T104" fmla="*/ 3151 w 3151"/>
                <a:gd name="T105" fmla="*/ 975 h 1503"/>
                <a:gd name="T106" fmla="*/ 2985 w 3151"/>
                <a:gd name="T107" fmla="*/ 975 h 1503"/>
                <a:gd name="T108" fmla="*/ 2985 w 3151"/>
                <a:gd name="T109" fmla="*/ 19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1" h="1503">
                  <a:moveTo>
                    <a:pt x="0" y="1117"/>
                  </a:moveTo>
                  <a:lnTo>
                    <a:pt x="166" y="1117"/>
                  </a:lnTo>
                  <a:lnTo>
                    <a:pt x="166" y="1503"/>
                  </a:lnTo>
                  <a:lnTo>
                    <a:pt x="0" y="1503"/>
                  </a:lnTo>
                  <a:lnTo>
                    <a:pt x="0" y="1117"/>
                  </a:lnTo>
                  <a:close/>
                  <a:moveTo>
                    <a:pt x="299" y="800"/>
                  </a:moveTo>
                  <a:lnTo>
                    <a:pt x="465" y="800"/>
                  </a:lnTo>
                  <a:lnTo>
                    <a:pt x="465" y="1435"/>
                  </a:lnTo>
                  <a:lnTo>
                    <a:pt x="299" y="1435"/>
                  </a:lnTo>
                  <a:lnTo>
                    <a:pt x="299" y="800"/>
                  </a:lnTo>
                  <a:close/>
                  <a:moveTo>
                    <a:pt x="598" y="754"/>
                  </a:moveTo>
                  <a:lnTo>
                    <a:pt x="763" y="754"/>
                  </a:lnTo>
                  <a:lnTo>
                    <a:pt x="763" y="1356"/>
                  </a:lnTo>
                  <a:lnTo>
                    <a:pt x="598" y="1356"/>
                  </a:lnTo>
                  <a:lnTo>
                    <a:pt x="598" y="754"/>
                  </a:lnTo>
                  <a:close/>
                  <a:moveTo>
                    <a:pt x="896" y="615"/>
                  </a:moveTo>
                  <a:lnTo>
                    <a:pt x="1062" y="615"/>
                  </a:lnTo>
                  <a:lnTo>
                    <a:pt x="1062" y="1290"/>
                  </a:lnTo>
                  <a:lnTo>
                    <a:pt x="896" y="1290"/>
                  </a:lnTo>
                  <a:lnTo>
                    <a:pt x="896" y="615"/>
                  </a:lnTo>
                  <a:close/>
                  <a:moveTo>
                    <a:pt x="1194" y="444"/>
                  </a:moveTo>
                  <a:lnTo>
                    <a:pt x="1361" y="444"/>
                  </a:lnTo>
                  <a:lnTo>
                    <a:pt x="1361" y="1181"/>
                  </a:lnTo>
                  <a:lnTo>
                    <a:pt x="1194" y="1181"/>
                  </a:lnTo>
                  <a:lnTo>
                    <a:pt x="1194" y="444"/>
                  </a:lnTo>
                  <a:close/>
                  <a:moveTo>
                    <a:pt x="1493" y="287"/>
                  </a:moveTo>
                  <a:lnTo>
                    <a:pt x="1658" y="287"/>
                  </a:lnTo>
                  <a:lnTo>
                    <a:pt x="1658" y="1053"/>
                  </a:lnTo>
                  <a:lnTo>
                    <a:pt x="1493" y="1053"/>
                  </a:lnTo>
                  <a:lnTo>
                    <a:pt x="1493" y="287"/>
                  </a:lnTo>
                  <a:close/>
                  <a:moveTo>
                    <a:pt x="1791" y="315"/>
                  </a:moveTo>
                  <a:lnTo>
                    <a:pt x="1957" y="315"/>
                  </a:lnTo>
                  <a:lnTo>
                    <a:pt x="1957" y="1035"/>
                  </a:lnTo>
                  <a:lnTo>
                    <a:pt x="1791" y="1035"/>
                  </a:lnTo>
                  <a:lnTo>
                    <a:pt x="1791" y="315"/>
                  </a:lnTo>
                  <a:close/>
                  <a:moveTo>
                    <a:pt x="2090" y="8"/>
                  </a:moveTo>
                  <a:lnTo>
                    <a:pt x="2256" y="8"/>
                  </a:lnTo>
                  <a:lnTo>
                    <a:pt x="2256" y="815"/>
                  </a:lnTo>
                  <a:lnTo>
                    <a:pt x="2090" y="815"/>
                  </a:lnTo>
                  <a:lnTo>
                    <a:pt x="2090" y="8"/>
                  </a:lnTo>
                  <a:close/>
                  <a:moveTo>
                    <a:pt x="2389" y="0"/>
                  </a:moveTo>
                  <a:lnTo>
                    <a:pt x="2555" y="0"/>
                  </a:lnTo>
                  <a:lnTo>
                    <a:pt x="2555" y="825"/>
                  </a:lnTo>
                  <a:lnTo>
                    <a:pt x="2389" y="825"/>
                  </a:lnTo>
                  <a:lnTo>
                    <a:pt x="2389" y="0"/>
                  </a:lnTo>
                  <a:close/>
                  <a:moveTo>
                    <a:pt x="2688" y="132"/>
                  </a:moveTo>
                  <a:lnTo>
                    <a:pt x="2853" y="132"/>
                  </a:lnTo>
                  <a:lnTo>
                    <a:pt x="2853" y="903"/>
                  </a:lnTo>
                  <a:lnTo>
                    <a:pt x="2688" y="903"/>
                  </a:lnTo>
                  <a:lnTo>
                    <a:pt x="2688" y="132"/>
                  </a:lnTo>
                  <a:close/>
                  <a:moveTo>
                    <a:pt x="2985" y="198"/>
                  </a:moveTo>
                  <a:lnTo>
                    <a:pt x="3151" y="198"/>
                  </a:lnTo>
                  <a:lnTo>
                    <a:pt x="3151" y="975"/>
                  </a:lnTo>
                  <a:lnTo>
                    <a:pt x="2985" y="975"/>
                  </a:lnTo>
                  <a:lnTo>
                    <a:pt x="2985" y="198"/>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18" name="Rectangle 60"/>
            <p:cNvSpPr>
              <a:spLocks noChangeArrowheads="1"/>
            </p:cNvSpPr>
            <p:nvPr/>
          </p:nvSpPr>
          <p:spPr bwMode="auto">
            <a:xfrm>
              <a:off x="1217613" y="4337050"/>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2.6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9" name="Rectangle 61"/>
            <p:cNvSpPr>
              <a:spLocks noChangeArrowheads="1"/>
            </p:cNvSpPr>
            <p:nvPr/>
          </p:nvSpPr>
          <p:spPr bwMode="auto">
            <a:xfrm>
              <a:off x="1692275" y="4032250"/>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4.2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0" name="Rectangle 62"/>
            <p:cNvSpPr>
              <a:spLocks noChangeArrowheads="1"/>
            </p:cNvSpPr>
            <p:nvPr/>
          </p:nvSpPr>
          <p:spPr bwMode="auto">
            <a:xfrm>
              <a:off x="2165350" y="3932238"/>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4.0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1" name="Rectangle 63"/>
            <p:cNvSpPr>
              <a:spLocks noChangeArrowheads="1"/>
            </p:cNvSpPr>
            <p:nvPr/>
          </p:nvSpPr>
          <p:spPr bwMode="auto">
            <a:xfrm>
              <a:off x="2640013" y="3768725"/>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4.5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2" name="Rectangle 64"/>
            <p:cNvSpPr>
              <a:spLocks noChangeArrowheads="1"/>
            </p:cNvSpPr>
            <p:nvPr/>
          </p:nvSpPr>
          <p:spPr bwMode="auto">
            <a:xfrm>
              <a:off x="3113088" y="3546475"/>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4.9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3" name="Rectangle 65"/>
            <p:cNvSpPr>
              <a:spLocks noChangeArrowheads="1"/>
            </p:cNvSpPr>
            <p:nvPr/>
          </p:nvSpPr>
          <p:spPr bwMode="auto">
            <a:xfrm>
              <a:off x="3587750" y="3321050"/>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4" name="Rectangle 66"/>
            <p:cNvSpPr>
              <a:spLocks noChangeArrowheads="1"/>
            </p:cNvSpPr>
            <p:nvPr/>
          </p:nvSpPr>
          <p:spPr bwMode="auto">
            <a:xfrm>
              <a:off x="4060825" y="3328988"/>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Calibri" pitchFamily="34" charset="0"/>
                  <a:cs typeface="Arial" pitchFamily="34" charset="0"/>
                </a:rPr>
                <a:t>4.8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25" name="Rectangle 67"/>
            <p:cNvSpPr>
              <a:spLocks noChangeArrowheads="1"/>
            </p:cNvSpPr>
            <p:nvPr/>
          </p:nvSpPr>
          <p:spPr bwMode="auto">
            <a:xfrm>
              <a:off x="4535488" y="2909888"/>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5.4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6" name="Rectangle 68"/>
            <p:cNvSpPr>
              <a:spLocks noChangeArrowheads="1"/>
            </p:cNvSpPr>
            <p:nvPr/>
          </p:nvSpPr>
          <p:spPr bwMode="auto">
            <a:xfrm>
              <a:off x="5010150" y="2911475"/>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5.5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7" name="Rectangle 69"/>
            <p:cNvSpPr>
              <a:spLocks noChangeArrowheads="1"/>
            </p:cNvSpPr>
            <p:nvPr/>
          </p:nvSpPr>
          <p:spPr bwMode="auto">
            <a:xfrm>
              <a:off x="5483225" y="3078163"/>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8" name="Rectangle 70"/>
            <p:cNvSpPr>
              <a:spLocks noChangeArrowheads="1"/>
            </p:cNvSpPr>
            <p:nvPr/>
          </p:nvSpPr>
          <p:spPr bwMode="auto">
            <a:xfrm>
              <a:off x="5957888" y="3187700"/>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60" name="Rectangle 102"/>
            <p:cNvSpPr>
              <a:spLocks noChangeArrowheads="1"/>
            </p:cNvSpPr>
            <p:nvPr/>
          </p:nvSpPr>
          <p:spPr bwMode="auto">
            <a:xfrm>
              <a:off x="6430963" y="3808413"/>
              <a:ext cx="74613" cy="6826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1" name="Rectangle 103"/>
            <p:cNvSpPr>
              <a:spLocks noChangeArrowheads="1"/>
            </p:cNvSpPr>
            <p:nvPr/>
          </p:nvSpPr>
          <p:spPr bwMode="auto">
            <a:xfrm>
              <a:off x="6537324" y="3760788"/>
              <a:ext cx="24288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Total aid to post-secondary education</a:t>
              </a:r>
              <a:endParaRPr kumimoji="0" lang="en-US" altLang="en-US" sz="1200" b="0" i="0" u="none" strike="noStrike" cap="none" normalizeH="0" baseline="0" dirty="0" smtClean="0">
                <a:ln>
                  <a:noFill/>
                </a:ln>
                <a:solidFill>
                  <a:schemeClr val="tx1"/>
                </a:solidFill>
                <a:effectLst/>
                <a:cs typeface="Arial" pitchFamily="34" charset="0"/>
              </a:endParaRPr>
            </a:p>
          </p:txBody>
        </p:sp>
      </p:grpSp>
      <p:grpSp>
        <p:nvGrpSpPr>
          <p:cNvPr id="12367" name="Group 12366"/>
          <p:cNvGrpSpPr/>
          <p:nvPr/>
        </p:nvGrpSpPr>
        <p:grpSpPr>
          <a:xfrm>
            <a:off x="923876" y="3163654"/>
            <a:ext cx="7630974" cy="1333500"/>
            <a:chOff x="1155700" y="3625850"/>
            <a:chExt cx="7408462" cy="1333500"/>
          </a:xfrm>
        </p:grpSpPr>
        <p:sp>
          <p:nvSpPr>
            <p:cNvPr id="10" name="Freeform 9"/>
            <p:cNvSpPr>
              <a:spLocks noEditPoints="1"/>
            </p:cNvSpPr>
            <p:nvPr/>
          </p:nvSpPr>
          <p:spPr bwMode="auto">
            <a:xfrm>
              <a:off x="1155700" y="3625850"/>
              <a:ext cx="5002213" cy="1333500"/>
            </a:xfrm>
            <a:custGeom>
              <a:avLst/>
              <a:gdLst>
                <a:gd name="T0" fmla="*/ 0 w 3151"/>
                <a:gd name="T1" fmla="*/ 688 h 840"/>
                <a:gd name="T2" fmla="*/ 166 w 3151"/>
                <a:gd name="T3" fmla="*/ 688 h 840"/>
                <a:gd name="T4" fmla="*/ 166 w 3151"/>
                <a:gd name="T5" fmla="*/ 840 h 840"/>
                <a:gd name="T6" fmla="*/ 0 w 3151"/>
                <a:gd name="T7" fmla="*/ 840 h 840"/>
                <a:gd name="T8" fmla="*/ 0 w 3151"/>
                <a:gd name="T9" fmla="*/ 688 h 840"/>
                <a:gd name="T10" fmla="*/ 299 w 3151"/>
                <a:gd name="T11" fmla="*/ 620 h 840"/>
                <a:gd name="T12" fmla="*/ 465 w 3151"/>
                <a:gd name="T13" fmla="*/ 620 h 840"/>
                <a:gd name="T14" fmla="*/ 465 w 3151"/>
                <a:gd name="T15" fmla="*/ 788 h 840"/>
                <a:gd name="T16" fmla="*/ 299 w 3151"/>
                <a:gd name="T17" fmla="*/ 788 h 840"/>
                <a:gd name="T18" fmla="*/ 299 w 3151"/>
                <a:gd name="T19" fmla="*/ 620 h 840"/>
                <a:gd name="T20" fmla="*/ 598 w 3151"/>
                <a:gd name="T21" fmla="*/ 541 h 840"/>
                <a:gd name="T22" fmla="*/ 763 w 3151"/>
                <a:gd name="T23" fmla="*/ 541 h 840"/>
                <a:gd name="T24" fmla="*/ 763 w 3151"/>
                <a:gd name="T25" fmla="*/ 738 h 840"/>
                <a:gd name="T26" fmla="*/ 598 w 3151"/>
                <a:gd name="T27" fmla="*/ 738 h 840"/>
                <a:gd name="T28" fmla="*/ 598 w 3151"/>
                <a:gd name="T29" fmla="*/ 541 h 840"/>
                <a:gd name="T30" fmla="*/ 896 w 3151"/>
                <a:gd name="T31" fmla="*/ 475 h 840"/>
                <a:gd name="T32" fmla="*/ 1062 w 3151"/>
                <a:gd name="T33" fmla="*/ 475 h 840"/>
                <a:gd name="T34" fmla="*/ 1062 w 3151"/>
                <a:gd name="T35" fmla="*/ 657 h 840"/>
                <a:gd name="T36" fmla="*/ 896 w 3151"/>
                <a:gd name="T37" fmla="*/ 657 h 840"/>
                <a:gd name="T38" fmla="*/ 896 w 3151"/>
                <a:gd name="T39" fmla="*/ 475 h 840"/>
                <a:gd name="T40" fmla="*/ 1194 w 3151"/>
                <a:gd name="T41" fmla="*/ 366 h 840"/>
                <a:gd name="T42" fmla="*/ 1361 w 3151"/>
                <a:gd name="T43" fmla="*/ 366 h 840"/>
                <a:gd name="T44" fmla="*/ 1361 w 3151"/>
                <a:gd name="T45" fmla="*/ 605 h 840"/>
                <a:gd name="T46" fmla="*/ 1194 w 3151"/>
                <a:gd name="T47" fmla="*/ 605 h 840"/>
                <a:gd name="T48" fmla="*/ 1194 w 3151"/>
                <a:gd name="T49" fmla="*/ 366 h 840"/>
                <a:gd name="T50" fmla="*/ 1493 w 3151"/>
                <a:gd name="T51" fmla="*/ 238 h 840"/>
                <a:gd name="T52" fmla="*/ 1658 w 3151"/>
                <a:gd name="T53" fmla="*/ 238 h 840"/>
                <a:gd name="T54" fmla="*/ 1658 w 3151"/>
                <a:gd name="T55" fmla="*/ 522 h 840"/>
                <a:gd name="T56" fmla="*/ 1493 w 3151"/>
                <a:gd name="T57" fmla="*/ 522 h 840"/>
                <a:gd name="T58" fmla="*/ 1493 w 3151"/>
                <a:gd name="T59" fmla="*/ 238 h 840"/>
                <a:gd name="T60" fmla="*/ 1791 w 3151"/>
                <a:gd name="T61" fmla="*/ 220 h 840"/>
                <a:gd name="T62" fmla="*/ 1957 w 3151"/>
                <a:gd name="T63" fmla="*/ 220 h 840"/>
                <a:gd name="T64" fmla="*/ 1957 w 3151"/>
                <a:gd name="T65" fmla="*/ 513 h 840"/>
                <a:gd name="T66" fmla="*/ 1791 w 3151"/>
                <a:gd name="T67" fmla="*/ 513 h 840"/>
                <a:gd name="T68" fmla="*/ 1791 w 3151"/>
                <a:gd name="T69" fmla="*/ 220 h 840"/>
                <a:gd name="T70" fmla="*/ 2090 w 3151"/>
                <a:gd name="T71" fmla="*/ 0 h 840"/>
                <a:gd name="T72" fmla="*/ 2256 w 3151"/>
                <a:gd name="T73" fmla="*/ 0 h 840"/>
                <a:gd name="T74" fmla="*/ 2256 w 3151"/>
                <a:gd name="T75" fmla="*/ 368 h 840"/>
                <a:gd name="T76" fmla="*/ 2090 w 3151"/>
                <a:gd name="T77" fmla="*/ 368 h 840"/>
                <a:gd name="T78" fmla="*/ 2090 w 3151"/>
                <a:gd name="T79" fmla="*/ 0 h 840"/>
                <a:gd name="T80" fmla="*/ 2389 w 3151"/>
                <a:gd name="T81" fmla="*/ 10 h 840"/>
                <a:gd name="T82" fmla="*/ 2555 w 3151"/>
                <a:gd name="T83" fmla="*/ 10 h 840"/>
                <a:gd name="T84" fmla="*/ 2555 w 3151"/>
                <a:gd name="T85" fmla="*/ 370 h 840"/>
                <a:gd name="T86" fmla="*/ 2389 w 3151"/>
                <a:gd name="T87" fmla="*/ 370 h 840"/>
                <a:gd name="T88" fmla="*/ 2389 w 3151"/>
                <a:gd name="T89" fmla="*/ 10 h 840"/>
                <a:gd name="T90" fmla="*/ 2688 w 3151"/>
                <a:gd name="T91" fmla="*/ 88 h 840"/>
                <a:gd name="T92" fmla="*/ 2853 w 3151"/>
                <a:gd name="T93" fmla="*/ 88 h 840"/>
                <a:gd name="T94" fmla="*/ 2853 w 3151"/>
                <a:gd name="T95" fmla="*/ 415 h 840"/>
                <a:gd name="T96" fmla="*/ 2688 w 3151"/>
                <a:gd name="T97" fmla="*/ 415 h 840"/>
                <a:gd name="T98" fmla="*/ 2688 w 3151"/>
                <a:gd name="T99" fmla="*/ 88 h 840"/>
                <a:gd name="T100" fmla="*/ 2985 w 3151"/>
                <a:gd name="T101" fmla="*/ 160 h 840"/>
                <a:gd name="T102" fmla="*/ 3151 w 3151"/>
                <a:gd name="T103" fmla="*/ 160 h 840"/>
                <a:gd name="T104" fmla="*/ 3151 w 3151"/>
                <a:gd name="T105" fmla="*/ 508 h 840"/>
                <a:gd name="T106" fmla="*/ 2985 w 3151"/>
                <a:gd name="T107" fmla="*/ 508 h 840"/>
                <a:gd name="T108" fmla="*/ 2985 w 3151"/>
                <a:gd name="T109" fmla="*/ 16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1" h="840">
                  <a:moveTo>
                    <a:pt x="0" y="688"/>
                  </a:moveTo>
                  <a:lnTo>
                    <a:pt x="166" y="688"/>
                  </a:lnTo>
                  <a:lnTo>
                    <a:pt x="166" y="840"/>
                  </a:lnTo>
                  <a:lnTo>
                    <a:pt x="0" y="840"/>
                  </a:lnTo>
                  <a:lnTo>
                    <a:pt x="0" y="688"/>
                  </a:lnTo>
                  <a:close/>
                  <a:moveTo>
                    <a:pt x="299" y="620"/>
                  </a:moveTo>
                  <a:lnTo>
                    <a:pt x="465" y="620"/>
                  </a:lnTo>
                  <a:lnTo>
                    <a:pt x="465" y="788"/>
                  </a:lnTo>
                  <a:lnTo>
                    <a:pt x="299" y="788"/>
                  </a:lnTo>
                  <a:lnTo>
                    <a:pt x="299" y="620"/>
                  </a:lnTo>
                  <a:close/>
                  <a:moveTo>
                    <a:pt x="598" y="541"/>
                  </a:moveTo>
                  <a:lnTo>
                    <a:pt x="763" y="541"/>
                  </a:lnTo>
                  <a:lnTo>
                    <a:pt x="763" y="738"/>
                  </a:lnTo>
                  <a:lnTo>
                    <a:pt x="598" y="738"/>
                  </a:lnTo>
                  <a:lnTo>
                    <a:pt x="598" y="541"/>
                  </a:lnTo>
                  <a:close/>
                  <a:moveTo>
                    <a:pt x="896" y="475"/>
                  </a:moveTo>
                  <a:lnTo>
                    <a:pt x="1062" y="475"/>
                  </a:lnTo>
                  <a:lnTo>
                    <a:pt x="1062" y="657"/>
                  </a:lnTo>
                  <a:lnTo>
                    <a:pt x="896" y="657"/>
                  </a:lnTo>
                  <a:lnTo>
                    <a:pt x="896" y="475"/>
                  </a:lnTo>
                  <a:close/>
                  <a:moveTo>
                    <a:pt x="1194" y="366"/>
                  </a:moveTo>
                  <a:lnTo>
                    <a:pt x="1361" y="366"/>
                  </a:lnTo>
                  <a:lnTo>
                    <a:pt x="1361" y="605"/>
                  </a:lnTo>
                  <a:lnTo>
                    <a:pt x="1194" y="605"/>
                  </a:lnTo>
                  <a:lnTo>
                    <a:pt x="1194" y="366"/>
                  </a:lnTo>
                  <a:close/>
                  <a:moveTo>
                    <a:pt x="1493" y="238"/>
                  </a:moveTo>
                  <a:lnTo>
                    <a:pt x="1658" y="238"/>
                  </a:lnTo>
                  <a:lnTo>
                    <a:pt x="1658" y="522"/>
                  </a:lnTo>
                  <a:lnTo>
                    <a:pt x="1493" y="522"/>
                  </a:lnTo>
                  <a:lnTo>
                    <a:pt x="1493" y="238"/>
                  </a:lnTo>
                  <a:close/>
                  <a:moveTo>
                    <a:pt x="1791" y="220"/>
                  </a:moveTo>
                  <a:lnTo>
                    <a:pt x="1957" y="220"/>
                  </a:lnTo>
                  <a:lnTo>
                    <a:pt x="1957" y="513"/>
                  </a:lnTo>
                  <a:lnTo>
                    <a:pt x="1791" y="513"/>
                  </a:lnTo>
                  <a:lnTo>
                    <a:pt x="1791" y="220"/>
                  </a:lnTo>
                  <a:close/>
                  <a:moveTo>
                    <a:pt x="2090" y="0"/>
                  </a:moveTo>
                  <a:lnTo>
                    <a:pt x="2256" y="0"/>
                  </a:lnTo>
                  <a:lnTo>
                    <a:pt x="2256" y="368"/>
                  </a:lnTo>
                  <a:lnTo>
                    <a:pt x="2090" y="368"/>
                  </a:lnTo>
                  <a:lnTo>
                    <a:pt x="2090" y="0"/>
                  </a:lnTo>
                  <a:close/>
                  <a:moveTo>
                    <a:pt x="2389" y="10"/>
                  </a:moveTo>
                  <a:lnTo>
                    <a:pt x="2555" y="10"/>
                  </a:lnTo>
                  <a:lnTo>
                    <a:pt x="2555" y="370"/>
                  </a:lnTo>
                  <a:lnTo>
                    <a:pt x="2389" y="370"/>
                  </a:lnTo>
                  <a:lnTo>
                    <a:pt x="2389" y="10"/>
                  </a:lnTo>
                  <a:close/>
                  <a:moveTo>
                    <a:pt x="2688" y="88"/>
                  </a:moveTo>
                  <a:lnTo>
                    <a:pt x="2853" y="88"/>
                  </a:lnTo>
                  <a:lnTo>
                    <a:pt x="2853" y="415"/>
                  </a:lnTo>
                  <a:lnTo>
                    <a:pt x="2688" y="415"/>
                  </a:lnTo>
                  <a:lnTo>
                    <a:pt x="2688" y="88"/>
                  </a:lnTo>
                  <a:close/>
                  <a:moveTo>
                    <a:pt x="2985" y="160"/>
                  </a:moveTo>
                  <a:lnTo>
                    <a:pt x="3151" y="160"/>
                  </a:lnTo>
                  <a:lnTo>
                    <a:pt x="3151" y="508"/>
                  </a:lnTo>
                  <a:lnTo>
                    <a:pt x="2985" y="508"/>
                  </a:lnTo>
                  <a:lnTo>
                    <a:pt x="2985" y="160"/>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07" name="Rectangle 49"/>
            <p:cNvSpPr>
              <a:spLocks noChangeArrowheads="1"/>
            </p:cNvSpPr>
            <p:nvPr/>
          </p:nvSpPr>
          <p:spPr bwMode="auto">
            <a:xfrm>
              <a:off x="1217613" y="4764088"/>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1.0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8" name="Rectangle 50"/>
            <p:cNvSpPr>
              <a:spLocks noChangeArrowheads="1"/>
            </p:cNvSpPr>
            <p:nvPr/>
          </p:nvSpPr>
          <p:spPr bwMode="auto">
            <a:xfrm>
              <a:off x="1692275" y="4668838"/>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1.1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9" name="Rectangle 51"/>
            <p:cNvSpPr>
              <a:spLocks noChangeArrowheads="1"/>
            </p:cNvSpPr>
            <p:nvPr/>
          </p:nvSpPr>
          <p:spPr bwMode="auto">
            <a:xfrm>
              <a:off x="2165350" y="4567238"/>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1.3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0" name="Rectangle 52"/>
            <p:cNvSpPr>
              <a:spLocks noChangeArrowheads="1"/>
            </p:cNvSpPr>
            <p:nvPr/>
          </p:nvSpPr>
          <p:spPr bwMode="auto">
            <a:xfrm>
              <a:off x="2640013" y="4449763"/>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1.2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1" name="Rectangle 53"/>
            <p:cNvSpPr>
              <a:spLocks noChangeArrowheads="1"/>
            </p:cNvSpPr>
            <p:nvPr/>
          </p:nvSpPr>
          <p:spPr bwMode="auto">
            <a:xfrm>
              <a:off x="3113088" y="4321175"/>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1.6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2" name="Rectangle 54"/>
            <p:cNvSpPr>
              <a:spLocks noChangeArrowheads="1"/>
            </p:cNvSpPr>
            <p:nvPr/>
          </p:nvSpPr>
          <p:spPr bwMode="auto">
            <a:xfrm>
              <a:off x="3587750" y="4154488"/>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1.9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3" name="Rectangle 55"/>
            <p:cNvSpPr>
              <a:spLocks noChangeArrowheads="1"/>
            </p:cNvSpPr>
            <p:nvPr/>
          </p:nvSpPr>
          <p:spPr bwMode="auto">
            <a:xfrm>
              <a:off x="4060825" y="4132263"/>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1.9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4" name="Rectangle 56"/>
            <p:cNvSpPr>
              <a:spLocks noChangeArrowheads="1"/>
            </p:cNvSpPr>
            <p:nvPr/>
          </p:nvSpPr>
          <p:spPr bwMode="auto">
            <a:xfrm>
              <a:off x="4535488" y="3843338"/>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2.5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5" name="Rectangle 57"/>
            <p:cNvSpPr>
              <a:spLocks noChangeArrowheads="1"/>
            </p:cNvSpPr>
            <p:nvPr/>
          </p:nvSpPr>
          <p:spPr bwMode="auto">
            <a:xfrm>
              <a:off x="5010150" y="3852863"/>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2.4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6" name="Rectangle 58"/>
            <p:cNvSpPr>
              <a:spLocks noChangeArrowheads="1"/>
            </p:cNvSpPr>
            <p:nvPr/>
          </p:nvSpPr>
          <p:spPr bwMode="auto">
            <a:xfrm>
              <a:off x="5483225" y="3949700"/>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2.2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7" name="Rectangle 59"/>
            <p:cNvSpPr>
              <a:spLocks noChangeArrowheads="1"/>
            </p:cNvSpPr>
            <p:nvPr/>
          </p:nvSpPr>
          <p:spPr bwMode="auto">
            <a:xfrm>
              <a:off x="5957888" y="4081463"/>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Calibri" pitchFamily="34" charset="0"/>
                  <a:cs typeface="Arial" pitchFamily="34" charset="0"/>
                </a:rPr>
                <a:t>2.3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62" name="Rectangle 104"/>
            <p:cNvSpPr>
              <a:spLocks noChangeArrowheads="1"/>
            </p:cNvSpPr>
            <p:nvPr/>
          </p:nvSpPr>
          <p:spPr bwMode="auto">
            <a:xfrm>
              <a:off x="6430963" y="4037013"/>
              <a:ext cx="74613" cy="65087"/>
            </a:xfrm>
            <a:prstGeom prst="rect">
              <a:avLst/>
            </a:prstGeom>
            <a:solidFill>
              <a:srgbClr val="D9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3" name="Rectangle 105"/>
            <p:cNvSpPr>
              <a:spLocks noChangeArrowheads="1"/>
            </p:cNvSpPr>
            <p:nvPr/>
          </p:nvSpPr>
          <p:spPr bwMode="auto">
            <a:xfrm>
              <a:off x="6537325" y="3987800"/>
              <a:ext cx="2026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Total aid to secondary education</a:t>
              </a:r>
              <a:endParaRPr kumimoji="0" lang="en-US" altLang="en-US" sz="1200" b="0" i="0" u="none" strike="noStrike" cap="none" normalizeH="0" baseline="0" dirty="0" smtClean="0">
                <a:ln>
                  <a:noFill/>
                </a:ln>
                <a:solidFill>
                  <a:schemeClr val="tx1"/>
                </a:solidFill>
                <a:effectLst/>
                <a:cs typeface="Arial" pitchFamily="34" charset="0"/>
              </a:endParaRPr>
            </a:p>
          </p:txBody>
        </p:sp>
      </p:grpSp>
      <p:grpSp>
        <p:nvGrpSpPr>
          <p:cNvPr id="12373" name="Group 12372"/>
          <p:cNvGrpSpPr/>
          <p:nvPr/>
        </p:nvGrpSpPr>
        <p:grpSpPr>
          <a:xfrm>
            <a:off x="303898" y="1758717"/>
            <a:ext cx="7916298" cy="4147681"/>
            <a:chOff x="553799" y="2220913"/>
            <a:chExt cx="7685467" cy="4147681"/>
          </a:xfrm>
        </p:grpSpPr>
        <p:grpSp>
          <p:nvGrpSpPr>
            <p:cNvPr id="12370" name="Group 12369"/>
            <p:cNvGrpSpPr/>
            <p:nvPr/>
          </p:nvGrpSpPr>
          <p:grpSpPr>
            <a:xfrm>
              <a:off x="553799" y="2220913"/>
              <a:ext cx="7685467" cy="3739207"/>
              <a:chOff x="553799" y="2220913"/>
              <a:chExt cx="7685467" cy="3739207"/>
            </a:xfrm>
          </p:grpSpPr>
          <p:sp>
            <p:nvSpPr>
              <p:cNvPr id="12" name="Rectangle 11"/>
              <p:cNvSpPr>
                <a:spLocks noChangeArrowheads="1"/>
              </p:cNvSpPr>
              <p:nvPr/>
            </p:nvSpPr>
            <p:spPr bwMode="auto">
              <a:xfrm>
                <a:off x="1044575" y="2309813"/>
                <a:ext cx="11113" cy="333216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noEditPoints="1"/>
              </p:cNvSpPr>
              <p:nvPr/>
            </p:nvSpPr>
            <p:spPr bwMode="auto">
              <a:xfrm>
                <a:off x="1003300" y="2305050"/>
                <a:ext cx="47625" cy="3341687"/>
              </a:xfrm>
              <a:custGeom>
                <a:avLst/>
                <a:gdLst>
                  <a:gd name="T0" fmla="*/ 0 w 30"/>
                  <a:gd name="T1" fmla="*/ 2099 h 2105"/>
                  <a:gd name="T2" fmla="*/ 30 w 30"/>
                  <a:gd name="T3" fmla="*/ 2099 h 2105"/>
                  <a:gd name="T4" fmla="*/ 30 w 30"/>
                  <a:gd name="T5" fmla="*/ 2105 h 2105"/>
                  <a:gd name="T6" fmla="*/ 0 w 30"/>
                  <a:gd name="T7" fmla="*/ 2105 h 2105"/>
                  <a:gd name="T8" fmla="*/ 0 w 30"/>
                  <a:gd name="T9" fmla="*/ 2099 h 2105"/>
                  <a:gd name="T10" fmla="*/ 0 w 30"/>
                  <a:gd name="T11" fmla="*/ 1799 h 2105"/>
                  <a:gd name="T12" fmla="*/ 30 w 30"/>
                  <a:gd name="T13" fmla="*/ 1799 h 2105"/>
                  <a:gd name="T14" fmla="*/ 30 w 30"/>
                  <a:gd name="T15" fmla="*/ 1806 h 2105"/>
                  <a:gd name="T16" fmla="*/ 0 w 30"/>
                  <a:gd name="T17" fmla="*/ 1806 h 2105"/>
                  <a:gd name="T18" fmla="*/ 0 w 30"/>
                  <a:gd name="T19" fmla="*/ 1799 h 2105"/>
                  <a:gd name="T20" fmla="*/ 0 w 30"/>
                  <a:gd name="T21" fmla="*/ 1500 h 2105"/>
                  <a:gd name="T22" fmla="*/ 30 w 30"/>
                  <a:gd name="T23" fmla="*/ 1500 h 2105"/>
                  <a:gd name="T24" fmla="*/ 30 w 30"/>
                  <a:gd name="T25" fmla="*/ 1506 h 2105"/>
                  <a:gd name="T26" fmla="*/ 0 w 30"/>
                  <a:gd name="T27" fmla="*/ 1506 h 2105"/>
                  <a:gd name="T28" fmla="*/ 0 w 30"/>
                  <a:gd name="T29" fmla="*/ 1500 h 2105"/>
                  <a:gd name="T30" fmla="*/ 0 w 30"/>
                  <a:gd name="T31" fmla="*/ 1200 h 2105"/>
                  <a:gd name="T32" fmla="*/ 30 w 30"/>
                  <a:gd name="T33" fmla="*/ 1200 h 2105"/>
                  <a:gd name="T34" fmla="*/ 30 w 30"/>
                  <a:gd name="T35" fmla="*/ 1206 h 2105"/>
                  <a:gd name="T36" fmla="*/ 0 w 30"/>
                  <a:gd name="T37" fmla="*/ 1206 h 2105"/>
                  <a:gd name="T38" fmla="*/ 0 w 30"/>
                  <a:gd name="T39" fmla="*/ 1200 h 2105"/>
                  <a:gd name="T40" fmla="*/ 0 w 30"/>
                  <a:gd name="T41" fmla="*/ 900 h 2105"/>
                  <a:gd name="T42" fmla="*/ 30 w 30"/>
                  <a:gd name="T43" fmla="*/ 900 h 2105"/>
                  <a:gd name="T44" fmla="*/ 30 w 30"/>
                  <a:gd name="T45" fmla="*/ 906 h 2105"/>
                  <a:gd name="T46" fmla="*/ 0 w 30"/>
                  <a:gd name="T47" fmla="*/ 906 h 2105"/>
                  <a:gd name="T48" fmla="*/ 0 w 30"/>
                  <a:gd name="T49" fmla="*/ 900 h 2105"/>
                  <a:gd name="T50" fmla="*/ 0 w 30"/>
                  <a:gd name="T51" fmla="*/ 600 h 2105"/>
                  <a:gd name="T52" fmla="*/ 30 w 30"/>
                  <a:gd name="T53" fmla="*/ 600 h 2105"/>
                  <a:gd name="T54" fmla="*/ 30 w 30"/>
                  <a:gd name="T55" fmla="*/ 606 h 2105"/>
                  <a:gd name="T56" fmla="*/ 0 w 30"/>
                  <a:gd name="T57" fmla="*/ 606 h 2105"/>
                  <a:gd name="T58" fmla="*/ 0 w 30"/>
                  <a:gd name="T59" fmla="*/ 600 h 2105"/>
                  <a:gd name="T60" fmla="*/ 0 w 30"/>
                  <a:gd name="T61" fmla="*/ 300 h 2105"/>
                  <a:gd name="T62" fmla="*/ 30 w 30"/>
                  <a:gd name="T63" fmla="*/ 300 h 2105"/>
                  <a:gd name="T64" fmla="*/ 30 w 30"/>
                  <a:gd name="T65" fmla="*/ 306 h 2105"/>
                  <a:gd name="T66" fmla="*/ 0 w 30"/>
                  <a:gd name="T67" fmla="*/ 306 h 2105"/>
                  <a:gd name="T68" fmla="*/ 0 w 30"/>
                  <a:gd name="T69" fmla="*/ 300 h 2105"/>
                  <a:gd name="T70" fmla="*/ 0 w 30"/>
                  <a:gd name="T71" fmla="*/ 0 h 2105"/>
                  <a:gd name="T72" fmla="*/ 30 w 30"/>
                  <a:gd name="T73" fmla="*/ 0 h 2105"/>
                  <a:gd name="T74" fmla="*/ 30 w 30"/>
                  <a:gd name="T75" fmla="*/ 6 h 2105"/>
                  <a:gd name="T76" fmla="*/ 0 w 30"/>
                  <a:gd name="T77" fmla="*/ 6 h 2105"/>
                  <a:gd name="T78" fmla="*/ 0 w 30"/>
                  <a:gd name="T79" fmla="*/ 0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105">
                    <a:moveTo>
                      <a:pt x="0" y="2099"/>
                    </a:moveTo>
                    <a:lnTo>
                      <a:pt x="30" y="2099"/>
                    </a:lnTo>
                    <a:lnTo>
                      <a:pt x="30" y="2105"/>
                    </a:lnTo>
                    <a:lnTo>
                      <a:pt x="0" y="2105"/>
                    </a:lnTo>
                    <a:lnTo>
                      <a:pt x="0" y="2099"/>
                    </a:lnTo>
                    <a:close/>
                    <a:moveTo>
                      <a:pt x="0" y="1799"/>
                    </a:moveTo>
                    <a:lnTo>
                      <a:pt x="30" y="1799"/>
                    </a:lnTo>
                    <a:lnTo>
                      <a:pt x="30" y="1806"/>
                    </a:lnTo>
                    <a:lnTo>
                      <a:pt x="0" y="1806"/>
                    </a:lnTo>
                    <a:lnTo>
                      <a:pt x="0" y="1799"/>
                    </a:lnTo>
                    <a:close/>
                    <a:moveTo>
                      <a:pt x="0" y="1500"/>
                    </a:moveTo>
                    <a:lnTo>
                      <a:pt x="30" y="1500"/>
                    </a:lnTo>
                    <a:lnTo>
                      <a:pt x="30" y="1506"/>
                    </a:lnTo>
                    <a:lnTo>
                      <a:pt x="0" y="1506"/>
                    </a:lnTo>
                    <a:lnTo>
                      <a:pt x="0" y="1500"/>
                    </a:lnTo>
                    <a:close/>
                    <a:moveTo>
                      <a:pt x="0" y="1200"/>
                    </a:moveTo>
                    <a:lnTo>
                      <a:pt x="30" y="1200"/>
                    </a:lnTo>
                    <a:lnTo>
                      <a:pt x="30" y="1206"/>
                    </a:lnTo>
                    <a:lnTo>
                      <a:pt x="0" y="1206"/>
                    </a:lnTo>
                    <a:lnTo>
                      <a:pt x="0" y="1200"/>
                    </a:lnTo>
                    <a:close/>
                    <a:moveTo>
                      <a:pt x="0" y="900"/>
                    </a:moveTo>
                    <a:lnTo>
                      <a:pt x="30" y="900"/>
                    </a:lnTo>
                    <a:lnTo>
                      <a:pt x="30" y="906"/>
                    </a:lnTo>
                    <a:lnTo>
                      <a:pt x="0" y="906"/>
                    </a:lnTo>
                    <a:lnTo>
                      <a:pt x="0" y="900"/>
                    </a:lnTo>
                    <a:close/>
                    <a:moveTo>
                      <a:pt x="0" y="600"/>
                    </a:moveTo>
                    <a:lnTo>
                      <a:pt x="30" y="600"/>
                    </a:lnTo>
                    <a:lnTo>
                      <a:pt x="30" y="606"/>
                    </a:lnTo>
                    <a:lnTo>
                      <a:pt x="0" y="606"/>
                    </a:lnTo>
                    <a:lnTo>
                      <a:pt x="0" y="600"/>
                    </a:lnTo>
                    <a:close/>
                    <a:moveTo>
                      <a:pt x="0" y="300"/>
                    </a:moveTo>
                    <a:lnTo>
                      <a:pt x="30" y="300"/>
                    </a:lnTo>
                    <a:lnTo>
                      <a:pt x="30" y="306"/>
                    </a:lnTo>
                    <a:lnTo>
                      <a:pt x="0" y="306"/>
                    </a:lnTo>
                    <a:lnTo>
                      <a:pt x="0" y="300"/>
                    </a:lnTo>
                    <a:close/>
                    <a:moveTo>
                      <a:pt x="0" y="0"/>
                    </a:moveTo>
                    <a:lnTo>
                      <a:pt x="30" y="0"/>
                    </a:lnTo>
                    <a:lnTo>
                      <a:pt x="30"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13"/>
              <p:cNvSpPr>
                <a:spLocks noChangeArrowheads="1"/>
              </p:cNvSpPr>
              <p:nvPr/>
            </p:nvSpPr>
            <p:spPr bwMode="auto">
              <a:xfrm>
                <a:off x="1050925" y="5637213"/>
                <a:ext cx="5213350" cy="95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noEditPoints="1"/>
              </p:cNvSpPr>
              <p:nvPr/>
            </p:nvSpPr>
            <p:spPr bwMode="auto">
              <a:xfrm>
                <a:off x="1044575" y="5641975"/>
                <a:ext cx="5224463" cy="42862"/>
              </a:xfrm>
              <a:custGeom>
                <a:avLst/>
                <a:gdLst>
                  <a:gd name="T0" fmla="*/ 7 w 3291"/>
                  <a:gd name="T1" fmla="*/ 0 h 27"/>
                  <a:gd name="T2" fmla="*/ 7 w 3291"/>
                  <a:gd name="T3" fmla="*/ 27 h 27"/>
                  <a:gd name="T4" fmla="*/ 0 w 3291"/>
                  <a:gd name="T5" fmla="*/ 27 h 27"/>
                  <a:gd name="T6" fmla="*/ 0 w 3291"/>
                  <a:gd name="T7" fmla="*/ 0 h 27"/>
                  <a:gd name="T8" fmla="*/ 7 w 3291"/>
                  <a:gd name="T9" fmla="*/ 0 h 27"/>
                  <a:gd name="T10" fmla="*/ 306 w 3291"/>
                  <a:gd name="T11" fmla="*/ 0 h 27"/>
                  <a:gd name="T12" fmla="*/ 306 w 3291"/>
                  <a:gd name="T13" fmla="*/ 27 h 27"/>
                  <a:gd name="T14" fmla="*/ 299 w 3291"/>
                  <a:gd name="T15" fmla="*/ 27 h 27"/>
                  <a:gd name="T16" fmla="*/ 299 w 3291"/>
                  <a:gd name="T17" fmla="*/ 0 h 27"/>
                  <a:gd name="T18" fmla="*/ 306 w 3291"/>
                  <a:gd name="T19" fmla="*/ 0 h 27"/>
                  <a:gd name="T20" fmla="*/ 604 w 3291"/>
                  <a:gd name="T21" fmla="*/ 0 h 27"/>
                  <a:gd name="T22" fmla="*/ 604 w 3291"/>
                  <a:gd name="T23" fmla="*/ 27 h 27"/>
                  <a:gd name="T24" fmla="*/ 598 w 3291"/>
                  <a:gd name="T25" fmla="*/ 27 h 27"/>
                  <a:gd name="T26" fmla="*/ 598 w 3291"/>
                  <a:gd name="T27" fmla="*/ 0 h 27"/>
                  <a:gd name="T28" fmla="*/ 604 w 3291"/>
                  <a:gd name="T29" fmla="*/ 0 h 27"/>
                  <a:gd name="T30" fmla="*/ 903 w 3291"/>
                  <a:gd name="T31" fmla="*/ 0 h 27"/>
                  <a:gd name="T32" fmla="*/ 903 w 3291"/>
                  <a:gd name="T33" fmla="*/ 27 h 27"/>
                  <a:gd name="T34" fmla="*/ 896 w 3291"/>
                  <a:gd name="T35" fmla="*/ 27 h 27"/>
                  <a:gd name="T36" fmla="*/ 896 w 3291"/>
                  <a:gd name="T37" fmla="*/ 0 h 27"/>
                  <a:gd name="T38" fmla="*/ 903 w 3291"/>
                  <a:gd name="T39" fmla="*/ 0 h 27"/>
                  <a:gd name="T40" fmla="*/ 1202 w 3291"/>
                  <a:gd name="T41" fmla="*/ 0 h 27"/>
                  <a:gd name="T42" fmla="*/ 1202 w 3291"/>
                  <a:gd name="T43" fmla="*/ 27 h 27"/>
                  <a:gd name="T44" fmla="*/ 1195 w 3291"/>
                  <a:gd name="T45" fmla="*/ 27 h 27"/>
                  <a:gd name="T46" fmla="*/ 1195 w 3291"/>
                  <a:gd name="T47" fmla="*/ 0 h 27"/>
                  <a:gd name="T48" fmla="*/ 1202 w 3291"/>
                  <a:gd name="T49" fmla="*/ 0 h 27"/>
                  <a:gd name="T50" fmla="*/ 1500 w 3291"/>
                  <a:gd name="T51" fmla="*/ 0 h 27"/>
                  <a:gd name="T52" fmla="*/ 1500 w 3291"/>
                  <a:gd name="T53" fmla="*/ 27 h 27"/>
                  <a:gd name="T54" fmla="*/ 1493 w 3291"/>
                  <a:gd name="T55" fmla="*/ 27 h 27"/>
                  <a:gd name="T56" fmla="*/ 1493 w 3291"/>
                  <a:gd name="T57" fmla="*/ 0 h 27"/>
                  <a:gd name="T58" fmla="*/ 1500 w 3291"/>
                  <a:gd name="T59" fmla="*/ 0 h 27"/>
                  <a:gd name="T60" fmla="*/ 1798 w 3291"/>
                  <a:gd name="T61" fmla="*/ 0 h 27"/>
                  <a:gd name="T62" fmla="*/ 1798 w 3291"/>
                  <a:gd name="T63" fmla="*/ 27 h 27"/>
                  <a:gd name="T64" fmla="*/ 1792 w 3291"/>
                  <a:gd name="T65" fmla="*/ 27 h 27"/>
                  <a:gd name="T66" fmla="*/ 1792 w 3291"/>
                  <a:gd name="T67" fmla="*/ 0 h 27"/>
                  <a:gd name="T68" fmla="*/ 1798 w 3291"/>
                  <a:gd name="T69" fmla="*/ 0 h 27"/>
                  <a:gd name="T70" fmla="*/ 2097 w 3291"/>
                  <a:gd name="T71" fmla="*/ 0 h 27"/>
                  <a:gd name="T72" fmla="*/ 2097 w 3291"/>
                  <a:gd name="T73" fmla="*/ 27 h 27"/>
                  <a:gd name="T74" fmla="*/ 2090 w 3291"/>
                  <a:gd name="T75" fmla="*/ 27 h 27"/>
                  <a:gd name="T76" fmla="*/ 2090 w 3291"/>
                  <a:gd name="T77" fmla="*/ 0 h 27"/>
                  <a:gd name="T78" fmla="*/ 2097 w 3291"/>
                  <a:gd name="T79" fmla="*/ 0 h 27"/>
                  <a:gd name="T80" fmla="*/ 2396 w 3291"/>
                  <a:gd name="T81" fmla="*/ 0 h 27"/>
                  <a:gd name="T82" fmla="*/ 2396 w 3291"/>
                  <a:gd name="T83" fmla="*/ 27 h 27"/>
                  <a:gd name="T84" fmla="*/ 2389 w 3291"/>
                  <a:gd name="T85" fmla="*/ 27 h 27"/>
                  <a:gd name="T86" fmla="*/ 2389 w 3291"/>
                  <a:gd name="T87" fmla="*/ 0 h 27"/>
                  <a:gd name="T88" fmla="*/ 2396 w 3291"/>
                  <a:gd name="T89" fmla="*/ 0 h 27"/>
                  <a:gd name="T90" fmla="*/ 2695 w 3291"/>
                  <a:gd name="T91" fmla="*/ 0 h 27"/>
                  <a:gd name="T92" fmla="*/ 2695 w 3291"/>
                  <a:gd name="T93" fmla="*/ 27 h 27"/>
                  <a:gd name="T94" fmla="*/ 2688 w 3291"/>
                  <a:gd name="T95" fmla="*/ 27 h 27"/>
                  <a:gd name="T96" fmla="*/ 2688 w 3291"/>
                  <a:gd name="T97" fmla="*/ 0 h 27"/>
                  <a:gd name="T98" fmla="*/ 2695 w 3291"/>
                  <a:gd name="T99" fmla="*/ 0 h 27"/>
                  <a:gd name="T100" fmla="*/ 2992 w 3291"/>
                  <a:gd name="T101" fmla="*/ 0 h 27"/>
                  <a:gd name="T102" fmla="*/ 2992 w 3291"/>
                  <a:gd name="T103" fmla="*/ 27 h 27"/>
                  <a:gd name="T104" fmla="*/ 2985 w 3291"/>
                  <a:gd name="T105" fmla="*/ 27 h 27"/>
                  <a:gd name="T106" fmla="*/ 2985 w 3291"/>
                  <a:gd name="T107" fmla="*/ 0 h 27"/>
                  <a:gd name="T108" fmla="*/ 2992 w 3291"/>
                  <a:gd name="T109" fmla="*/ 0 h 27"/>
                  <a:gd name="T110" fmla="*/ 3291 w 3291"/>
                  <a:gd name="T111" fmla="*/ 0 h 27"/>
                  <a:gd name="T112" fmla="*/ 3291 w 3291"/>
                  <a:gd name="T113" fmla="*/ 27 h 27"/>
                  <a:gd name="T114" fmla="*/ 3284 w 3291"/>
                  <a:gd name="T115" fmla="*/ 27 h 27"/>
                  <a:gd name="T116" fmla="*/ 3284 w 3291"/>
                  <a:gd name="T117" fmla="*/ 0 h 27"/>
                  <a:gd name="T118" fmla="*/ 3291 w 3291"/>
                  <a:gd name="T1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91" h="27">
                    <a:moveTo>
                      <a:pt x="7" y="0"/>
                    </a:moveTo>
                    <a:lnTo>
                      <a:pt x="7" y="27"/>
                    </a:lnTo>
                    <a:lnTo>
                      <a:pt x="0" y="27"/>
                    </a:lnTo>
                    <a:lnTo>
                      <a:pt x="0" y="0"/>
                    </a:lnTo>
                    <a:lnTo>
                      <a:pt x="7" y="0"/>
                    </a:lnTo>
                    <a:close/>
                    <a:moveTo>
                      <a:pt x="306" y="0"/>
                    </a:moveTo>
                    <a:lnTo>
                      <a:pt x="306" y="27"/>
                    </a:lnTo>
                    <a:lnTo>
                      <a:pt x="299" y="27"/>
                    </a:lnTo>
                    <a:lnTo>
                      <a:pt x="299" y="0"/>
                    </a:lnTo>
                    <a:lnTo>
                      <a:pt x="306" y="0"/>
                    </a:lnTo>
                    <a:close/>
                    <a:moveTo>
                      <a:pt x="604" y="0"/>
                    </a:moveTo>
                    <a:lnTo>
                      <a:pt x="604" y="27"/>
                    </a:lnTo>
                    <a:lnTo>
                      <a:pt x="598" y="27"/>
                    </a:lnTo>
                    <a:lnTo>
                      <a:pt x="598" y="0"/>
                    </a:lnTo>
                    <a:lnTo>
                      <a:pt x="604" y="0"/>
                    </a:lnTo>
                    <a:close/>
                    <a:moveTo>
                      <a:pt x="903" y="0"/>
                    </a:moveTo>
                    <a:lnTo>
                      <a:pt x="903" y="27"/>
                    </a:lnTo>
                    <a:lnTo>
                      <a:pt x="896" y="27"/>
                    </a:lnTo>
                    <a:lnTo>
                      <a:pt x="896" y="0"/>
                    </a:lnTo>
                    <a:lnTo>
                      <a:pt x="903" y="0"/>
                    </a:lnTo>
                    <a:close/>
                    <a:moveTo>
                      <a:pt x="1202" y="0"/>
                    </a:moveTo>
                    <a:lnTo>
                      <a:pt x="1202" y="27"/>
                    </a:lnTo>
                    <a:lnTo>
                      <a:pt x="1195" y="27"/>
                    </a:lnTo>
                    <a:lnTo>
                      <a:pt x="1195" y="0"/>
                    </a:lnTo>
                    <a:lnTo>
                      <a:pt x="1202" y="0"/>
                    </a:lnTo>
                    <a:close/>
                    <a:moveTo>
                      <a:pt x="1500" y="0"/>
                    </a:moveTo>
                    <a:lnTo>
                      <a:pt x="1500" y="27"/>
                    </a:lnTo>
                    <a:lnTo>
                      <a:pt x="1493" y="27"/>
                    </a:lnTo>
                    <a:lnTo>
                      <a:pt x="1493" y="0"/>
                    </a:lnTo>
                    <a:lnTo>
                      <a:pt x="1500" y="0"/>
                    </a:lnTo>
                    <a:close/>
                    <a:moveTo>
                      <a:pt x="1798" y="0"/>
                    </a:moveTo>
                    <a:lnTo>
                      <a:pt x="1798" y="27"/>
                    </a:lnTo>
                    <a:lnTo>
                      <a:pt x="1792" y="27"/>
                    </a:lnTo>
                    <a:lnTo>
                      <a:pt x="1792" y="0"/>
                    </a:lnTo>
                    <a:lnTo>
                      <a:pt x="1798" y="0"/>
                    </a:lnTo>
                    <a:close/>
                    <a:moveTo>
                      <a:pt x="2097" y="0"/>
                    </a:moveTo>
                    <a:lnTo>
                      <a:pt x="2097" y="27"/>
                    </a:lnTo>
                    <a:lnTo>
                      <a:pt x="2090" y="27"/>
                    </a:lnTo>
                    <a:lnTo>
                      <a:pt x="2090" y="0"/>
                    </a:lnTo>
                    <a:lnTo>
                      <a:pt x="2097" y="0"/>
                    </a:lnTo>
                    <a:close/>
                    <a:moveTo>
                      <a:pt x="2396" y="0"/>
                    </a:moveTo>
                    <a:lnTo>
                      <a:pt x="2396" y="27"/>
                    </a:lnTo>
                    <a:lnTo>
                      <a:pt x="2389" y="27"/>
                    </a:lnTo>
                    <a:lnTo>
                      <a:pt x="2389" y="0"/>
                    </a:lnTo>
                    <a:lnTo>
                      <a:pt x="2396" y="0"/>
                    </a:lnTo>
                    <a:close/>
                    <a:moveTo>
                      <a:pt x="2695" y="0"/>
                    </a:moveTo>
                    <a:lnTo>
                      <a:pt x="2695" y="27"/>
                    </a:lnTo>
                    <a:lnTo>
                      <a:pt x="2688" y="27"/>
                    </a:lnTo>
                    <a:lnTo>
                      <a:pt x="2688" y="0"/>
                    </a:lnTo>
                    <a:lnTo>
                      <a:pt x="2695" y="0"/>
                    </a:lnTo>
                    <a:close/>
                    <a:moveTo>
                      <a:pt x="2992" y="0"/>
                    </a:moveTo>
                    <a:lnTo>
                      <a:pt x="2992" y="27"/>
                    </a:lnTo>
                    <a:lnTo>
                      <a:pt x="2985" y="27"/>
                    </a:lnTo>
                    <a:lnTo>
                      <a:pt x="2985" y="0"/>
                    </a:lnTo>
                    <a:lnTo>
                      <a:pt x="2992" y="0"/>
                    </a:lnTo>
                    <a:close/>
                    <a:moveTo>
                      <a:pt x="3291" y="0"/>
                    </a:moveTo>
                    <a:lnTo>
                      <a:pt x="3291" y="27"/>
                    </a:lnTo>
                    <a:lnTo>
                      <a:pt x="3284" y="27"/>
                    </a:lnTo>
                    <a:lnTo>
                      <a:pt x="3284" y="0"/>
                    </a:lnTo>
                    <a:lnTo>
                      <a:pt x="3291"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nvGrpSpPr>
              <p:cNvPr id="12366" name="Group 12365"/>
              <p:cNvGrpSpPr/>
              <p:nvPr/>
            </p:nvGrpSpPr>
            <p:grpSpPr>
              <a:xfrm>
                <a:off x="553799" y="2220913"/>
                <a:ext cx="7685467" cy="3739207"/>
                <a:chOff x="553799" y="2220913"/>
                <a:chExt cx="7685467" cy="3739207"/>
              </a:xfrm>
            </p:grpSpPr>
            <p:sp>
              <p:nvSpPr>
                <p:cNvPr id="9" name="Freeform 8"/>
                <p:cNvSpPr>
                  <a:spLocks noEditPoints="1"/>
                </p:cNvSpPr>
                <p:nvPr/>
              </p:nvSpPr>
              <p:spPr bwMode="auto">
                <a:xfrm>
                  <a:off x="1155700" y="4210050"/>
                  <a:ext cx="5002213" cy="1431925"/>
                </a:xfrm>
                <a:custGeom>
                  <a:avLst/>
                  <a:gdLst>
                    <a:gd name="T0" fmla="*/ 0 w 3151"/>
                    <a:gd name="T1" fmla="*/ 472 h 902"/>
                    <a:gd name="T2" fmla="*/ 166 w 3151"/>
                    <a:gd name="T3" fmla="*/ 472 h 902"/>
                    <a:gd name="T4" fmla="*/ 166 w 3151"/>
                    <a:gd name="T5" fmla="*/ 902 h 902"/>
                    <a:gd name="T6" fmla="*/ 0 w 3151"/>
                    <a:gd name="T7" fmla="*/ 902 h 902"/>
                    <a:gd name="T8" fmla="*/ 0 w 3151"/>
                    <a:gd name="T9" fmla="*/ 472 h 902"/>
                    <a:gd name="T10" fmla="*/ 299 w 3151"/>
                    <a:gd name="T11" fmla="*/ 420 h 902"/>
                    <a:gd name="T12" fmla="*/ 465 w 3151"/>
                    <a:gd name="T13" fmla="*/ 420 h 902"/>
                    <a:gd name="T14" fmla="*/ 465 w 3151"/>
                    <a:gd name="T15" fmla="*/ 902 h 902"/>
                    <a:gd name="T16" fmla="*/ 299 w 3151"/>
                    <a:gd name="T17" fmla="*/ 902 h 902"/>
                    <a:gd name="T18" fmla="*/ 299 w 3151"/>
                    <a:gd name="T19" fmla="*/ 420 h 902"/>
                    <a:gd name="T20" fmla="*/ 598 w 3151"/>
                    <a:gd name="T21" fmla="*/ 370 h 902"/>
                    <a:gd name="T22" fmla="*/ 763 w 3151"/>
                    <a:gd name="T23" fmla="*/ 370 h 902"/>
                    <a:gd name="T24" fmla="*/ 763 w 3151"/>
                    <a:gd name="T25" fmla="*/ 902 h 902"/>
                    <a:gd name="T26" fmla="*/ 598 w 3151"/>
                    <a:gd name="T27" fmla="*/ 902 h 902"/>
                    <a:gd name="T28" fmla="*/ 598 w 3151"/>
                    <a:gd name="T29" fmla="*/ 370 h 902"/>
                    <a:gd name="T30" fmla="*/ 896 w 3151"/>
                    <a:gd name="T31" fmla="*/ 289 h 902"/>
                    <a:gd name="T32" fmla="*/ 1062 w 3151"/>
                    <a:gd name="T33" fmla="*/ 289 h 902"/>
                    <a:gd name="T34" fmla="*/ 1062 w 3151"/>
                    <a:gd name="T35" fmla="*/ 902 h 902"/>
                    <a:gd name="T36" fmla="*/ 896 w 3151"/>
                    <a:gd name="T37" fmla="*/ 902 h 902"/>
                    <a:gd name="T38" fmla="*/ 896 w 3151"/>
                    <a:gd name="T39" fmla="*/ 289 h 902"/>
                    <a:gd name="T40" fmla="*/ 1194 w 3151"/>
                    <a:gd name="T41" fmla="*/ 237 h 902"/>
                    <a:gd name="T42" fmla="*/ 1361 w 3151"/>
                    <a:gd name="T43" fmla="*/ 237 h 902"/>
                    <a:gd name="T44" fmla="*/ 1361 w 3151"/>
                    <a:gd name="T45" fmla="*/ 902 h 902"/>
                    <a:gd name="T46" fmla="*/ 1194 w 3151"/>
                    <a:gd name="T47" fmla="*/ 902 h 902"/>
                    <a:gd name="T48" fmla="*/ 1194 w 3151"/>
                    <a:gd name="T49" fmla="*/ 237 h 902"/>
                    <a:gd name="T50" fmla="*/ 1493 w 3151"/>
                    <a:gd name="T51" fmla="*/ 154 h 902"/>
                    <a:gd name="T52" fmla="*/ 1658 w 3151"/>
                    <a:gd name="T53" fmla="*/ 154 h 902"/>
                    <a:gd name="T54" fmla="*/ 1658 w 3151"/>
                    <a:gd name="T55" fmla="*/ 902 h 902"/>
                    <a:gd name="T56" fmla="*/ 1493 w 3151"/>
                    <a:gd name="T57" fmla="*/ 902 h 902"/>
                    <a:gd name="T58" fmla="*/ 1493 w 3151"/>
                    <a:gd name="T59" fmla="*/ 154 h 902"/>
                    <a:gd name="T60" fmla="*/ 1791 w 3151"/>
                    <a:gd name="T61" fmla="*/ 145 h 902"/>
                    <a:gd name="T62" fmla="*/ 1957 w 3151"/>
                    <a:gd name="T63" fmla="*/ 145 h 902"/>
                    <a:gd name="T64" fmla="*/ 1957 w 3151"/>
                    <a:gd name="T65" fmla="*/ 902 h 902"/>
                    <a:gd name="T66" fmla="*/ 1791 w 3151"/>
                    <a:gd name="T67" fmla="*/ 902 h 902"/>
                    <a:gd name="T68" fmla="*/ 1791 w 3151"/>
                    <a:gd name="T69" fmla="*/ 145 h 902"/>
                    <a:gd name="T70" fmla="*/ 2090 w 3151"/>
                    <a:gd name="T71" fmla="*/ 0 h 902"/>
                    <a:gd name="T72" fmla="*/ 2256 w 3151"/>
                    <a:gd name="T73" fmla="*/ 0 h 902"/>
                    <a:gd name="T74" fmla="*/ 2256 w 3151"/>
                    <a:gd name="T75" fmla="*/ 902 h 902"/>
                    <a:gd name="T76" fmla="*/ 2090 w 3151"/>
                    <a:gd name="T77" fmla="*/ 902 h 902"/>
                    <a:gd name="T78" fmla="*/ 2090 w 3151"/>
                    <a:gd name="T79" fmla="*/ 0 h 902"/>
                    <a:gd name="T80" fmla="*/ 2389 w 3151"/>
                    <a:gd name="T81" fmla="*/ 2 h 902"/>
                    <a:gd name="T82" fmla="*/ 2555 w 3151"/>
                    <a:gd name="T83" fmla="*/ 2 h 902"/>
                    <a:gd name="T84" fmla="*/ 2555 w 3151"/>
                    <a:gd name="T85" fmla="*/ 902 h 902"/>
                    <a:gd name="T86" fmla="*/ 2389 w 3151"/>
                    <a:gd name="T87" fmla="*/ 902 h 902"/>
                    <a:gd name="T88" fmla="*/ 2389 w 3151"/>
                    <a:gd name="T89" fmla="*/ 2 h 902"/>
                    <a:gd name="T90" fmla="*/ 2688 w 3151"/>
                    <a:gd name="T91" fmla="*/ 47 h 902"/>
                    <a:gd name="T92" fmla="*/ 2853 w 3151"/>
                    <a:gd name="T93" fmla="*/ 47 h 902"/>
                    <a:gd name="T94" fmla="*/ 2853 w 3151"/>
                    <a:gd name="T95" fmla="*/ 902 h 902"/>
                    <a:gd name="T96" fmla="*/ 2688 w 3151"/>
                    <a:gd name="T97" fmla="*/ 902 h 902"/>
                    <a:gd name="T98" fmla="*/ 2688 w 3151"/>
                    <a:gd name="T99" fmla="*/ 47 h 902"/>
                    <a:gd name="T100" fmla="*/ 2985 w 3151"/>
                    <a:gd name="T101" fmla="*/ 140 h 902"/>
                    <a:gd name="T102" fmla="*/ 3151 w 3151"/>
                    <a:gd name="T103" fmla="*/ 140 h 902"/>
                    <a:gd name="T104" fmla="*/ 3151 w 3151"/>
                    <a:gd name="T105" fmla="*/ 902 h 902"/>
                    <a:gd name="T106" fmla="*/ 2985 w 3151"/>
                    <a:gd name="T107" fmla="*/ 902 h 902"/>
                    <a:gd name="T108" fmla="*/ 2985 w 3151"/>
                    <a:gd name="T109" fmla="*/ 14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1" h="902">
                      <a:moveTo>
                        <a:pt x="0" y="472"/>
                      </a:moveTo>
                      <a:lnTo>
                        <a:pt x="166" y="472"/>
                      </a:lnTo>
                      <a:lnTo>
                        <a:pt x="166" y="902"/>
                      </a:lnTo>
                      <a:lnTo>
                        <a:pt x="0" y="902"/>
                      </a:lnTo>
                      <a:lnTo>
                        <a:pt x="0" y="472"/>
                      </a:lnTo>
                      <a:close/>
                      <a:moveTo>
                        <a:pt x="299" y="420"/>
                      </a:moveTo>
                      <a:lnTo>
                        <a:pt x="465" y="420"/>
                      </a:lnTo>
                      <a:lnTo>
                        <a:pt x="465" y="902"/>
                      </a:lnTo>
                      <a:lnTo>
                        <a:pt x="299" y="902"/>
                      </a:lnTo>
                      <a:lnTo>
                        <a:pt x="299" y="420"/>
                      </a:lnTo>
                      <a:close/>
                      <a:moveTo>
                        <a:pt x="598" y="370"/>
                      </a:moveTo>
                      <a:lnTo>
                        <a:pt x="763" y="370"/>
                      </a:lnTo>
                      <a:lnTo>
                        <a:pt x="763" y="902"/>
                      </a:lnTo>
                      <a:lnTo>
                        <a:pt x="598" y="902"/>
                      </a:lnTo>
                      <a:lnTo>
                        <a:pt x="598" y="370"/>
                      </a:lnTo>
                      <a:close/>
                      <a:moveTo>
                        <a:pt x="896" y="289"/>
                      </a:moveTo>
                      <a:lnTo>
                        <a:pt x="1062" y="289"/>
                      </a:lnTo>
                      <a:lnTo>
                        <a:pt x="1062" y="902"/>
                      </a:lnTo>
                      <a:lnTo>
                        <a:pt x="896" y="902"/>
                      </a:lnTo>
                      <a:lnTo>
                        <a:pt x="896" y="289"/>
                      </a:lnTo>
                      <a:close/>
                      <a:moveTo>
                        <a:pt x="1194" y="237"/>
                      </a:moveTo>
                      <a:lnTo>
                        <a:pt x="1361" y="237"/>
                      </a:lnTo>
                      <a:lnTo>
                        <a:pt x="1361" y="902"/>
                      </a:lnTo>
                      <a:lnTo>
                        <a:pt x="1194" y="902"/>
                      </a:lnTo>
                      <a:lnTo>
                        <a:pt x="1194" y="237"/>
                      </a:lnTo>
                      <a:close/>
                      <a:moveTo>
                        <a:pt x="1493" y="154"/>
                      </a:moveTo>
                      <a:lnTo>
                        <a:pt x="1658" y="154"/>
                      </a:lnTo>
                      <a:lnTo>
                        <a:pt x="1658" y="902"/>
                      </a:lnTo>
                      <a:lnTo>
                        <a:pt x="1493" y="902"/>
                      </a:lnTo>
                      <a:lnTo>
                        <a:pt x="1493" y="154"/>
                      </a:lnTo>
                      <a:close/>
                      <a:moveTo>
                        <a:pt x="1791" y="145"/>
                      </a:moveTo>
                      <a:lnTo>
                        <a:pt x="1957" y="145"/>
                      </a:lnTo>
                      <a:lnTo>
                        <a:pt x="1957" y="902"/>
                      </a:lnTo>
                      <a:lnTo>
                        <a:pt x="1791" y="902"/>
                      </a:lnTo>
                      <a:lnTo>
                        <a:pt x="1791" y="145"/>
                      </a:lnTo>
                      <a:close/>
                      <a:moveTo>
                        <a:pt x="2090" y="0"/>
                      </a:moveTo>
                      <a:lnTo>
                        <a:pt x="2256" y="0"/>
                      </a:lnTo>
                      <a:lnTo>
                        <a:pt x="2256" y="902"/>
                      </a:lnTo>
                      <a:lnTo>
                        <a:pt x="2090" y="902"/>
                      </a:lnTo>
                      <a:lnTo>
                        <a:pt x="2090" y="0"/>
                      </a:lnTo>
                      <a:close/>
                      <a:moveTo>
                        <a:pt x="2389" y="2"/>
                      </a:moveTo>
                      <a:lnTo>
                        <a:pt x="2555" y="2"/>
                      </a:lnTo>
                      <a:lnTo>
                        <a:pt x="2555" y="902"/>
                      </a:lnTo>
                      <a:lnTo>
                        <a:pt x="2389" y="902"/>
                      </a:lnTo>
                      <a:lnTo>
                        <a:pt x="2389" y="2"/>
                      </a:lnTo>
                      <a:close/>
                      <a:moveTo>
                        <a:pt x="2688" y="47"/>
                      </a:moveTo>
                      <a:lnTo>
                        <a:pt x="2853" y="47"/>
                      </a:lnTo>
                      <a:lnTo>
                        <a:pt x="2853" y="902"/>
                      </a:lnTo>
                      <a:lnTo>
                        <a:pt x="2688" y="902"/>
                      </a:lnTo>
                      <a:lnTo>
                        <a:pt x="2688" y="47"/>
                      </a:lnTo>
                      <a:close/>
                      <a:moveTo>
                        <a:pt x="2985" y="140"/>
                      </a:moveTo>
                      <a:lnTo>
                        <a:pt x="3151" y="140"/>
                      </a:lnTo>
                      <a:lnTo>
                        <a:pt x="3151" y="902"/>
                      </a:lnTo>
                      <a:lnTo>
                        <a:pt x="2985" y="902"/>
                      </a:lnTo>
                      <a:lnTo>
                        <a:pt x="2985" y="140"/>
                      </a:lnTo>
                      <a:close/>
                    </a:path>
                  </a:pathLst>
                </a:custGeom>
                <a:solidFill>
                  <a:srgbClr val="632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96" name="Rectangle 38"/>
                <p:cNvSpPr>
                  <a:spLocks noChangeArrowheads="1"/>
                </p:cNvSpPr>
                <p:nvPr/>
              </p:nvSpPr>
              <p:spPr bwMode="auto">
                <a:xfrm>
                  <a:off x="1217613" y="5226050"/>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2.9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7" name="Rectangle 39"/>
                <p:cNvSpPr>
                  <a:spLocks noChangeArrowheads="1"/>
                </p:cNvSpPr>
                <p:nvPr/>
              </p:nvSpPr>
              <p:spPr bwMode="auto">
                <a:xfrm>
                  <a:off x="1692275" y="5184775"/>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3.2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8" name="Rectangle 40"/>
                <p:cNvSpPr>
                  <a:spLocks noChangeArrowheads="1"/>
                </p:cNvSpPr>
                <p:nvPr/>
              </p:nvSpPr>
              <p:spPr bwMode="auto">
                <a:xfrm>
                  <a:off x="2165350" y="5145088"/>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3.5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9" name="Rectangle 41"/>
                <p:cNvSpPr>
                  <a:spLocks noChangeArrowheads="1"/>
                </p:cNvSpPr>
                <p:nvPr/>
              </p:nvSpPr>
              <p:spPr bwMode="auto">
                <a:xfrm>
                  <a:off x="2640013" y="5081588"/>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4.1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0" name="Rectangle 42"/>
                <p:cNvSpPr>
                  <a:spLocks noChangeArrowheads="1"/>
                </p:cNvSpPr>
                <p:nvPr/>
              </p:nvSpPr>
              <p:spPr bwMode="auto">
                <a:xfrm>
                  <a:off x="3113088" y="5040313"/>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4.4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1" name="Rectangle 43"/>
                <p:cNvSpPr>
                  <a:spLocks noChangeArrowheads="1"/>
                </p:cNvSpPr>
                <p:nvPr/>
              </p:nvSpPr>
              <p:spPr bwMode="auto">
                <a:xfrm>
                  <a:off x="3587750" y="4973638"/>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2" name="Rectangle 44"/>
                <p:cNvSpPr>
                  <a:spLocks noChangeArrowheads="1"/>
                </p:cNvSpPr>
                <p:nvPr/>
              </p:nvSpPr>
              <p:spPr bwMode="auto">
                <a:xfrm>
                  <a:off x="4060825" y="4965700"/>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3" name="Rectangle 45"/>
                <p:cNvSpPr>
                  <a:spLocks noChangeArrowheads="1"/>
                </p:cNvSpPr>
                <p:nvPr/>
              </p:nvSpPr>
              <p:spPr bwMode="auto">
                <a:xfrm>
                  <a:off x="4535488" y="4851400"/>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6.0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4" name="Rectangle 46"/>
                <p:cNvSpPr>
                  <a:spLocks noChangeArrowheads="1"/>
                </p:cNvSpPr>
                <p:nvPr/>
              </p:nvSpPr>
              <p:spPr bwMode="auto">
                <a:xfrm>
                  <a:off x="5010150" y="4852988"/>
                  <a:ext cx="1618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6.0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5" name="Rectangle 47"/>
                <p:cNvSpPr>
                  <a:spLocks noChangeArrowheads="1"/>
                </p:cNvSpPr>
                <p:nvPr/>
              </p:nvSpPr>
              <p:spPr bwMode="auto">
                <a:xfrm>
                  <a:off x="5483225" y="4887913"/>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5.7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6" name="Rectangle 48"/>
                <p:cNvSpPr>
                  <a:spLocks noChangeArrowheads="1"/>
                </p:cNvSpPr>
                <p:nvPr/>
              </p:nvSpPr>
              <p:spPr bwMode="auto">
                <a:xfrm>
                  <a:off x="5957888" y="4962525"/>
                  <a:ext cx="1594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libri" pitchFamily="34" charset="0"/>
                      <a:cs typeface="Arial" pitchFamily="34" charset="0"/>
                    </a:rPr>
                    <a:t>5.1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0" name="Rectangle 82"/>
                <p:cNvSpPr>
                  <a:spLocks noChangeArrowheads="1"/>
                </p:cNvSpPr>
                <p:nvPr/>
              </p:nvSpPr>
              <p:spPr bwMode="auto">
                <a:xfrm>
                  <a:off x="838200" y="5553075"/>
                  <a:ext cx="694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1" name="Rectangle 83"/>
                <p:cNvSpPr>
                  <a:spLocks noChangeArrowheads="1"/>
                </p:cNvSpPr>
                <p:nvPr/>
              </p:nvSpPr>
              <p:spPr bwMode="auto">
                <a:xfrm>
                  <a:off x="838200" y="5076825"/>
                  <a:ext cx="694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2" name="Rectangle 84"/>
                <p:cNvSpPr>
                  <a:spLocks noChangeArrowheads="1"/>
                </p:cNvSpPr>
                <p:nvPr/>
              </p:nvSpPr>
              <p:spPr bwMode="auto">
                <a:xfrm>
                  <a:off x="838200" y="4600575"/>
                  <a:ext cx="747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3" name="Rectangle 85"/>
                <p:cNvSpPr>
                  <a:spLocks noChangeArrowheads="1"/>
                </p:cNvSpPr>
                <p:nvPr/>
              </p:nvSpPr>
              <p:spPr bwMode="auto">
                <a:xfrm>
                  <a:off x="838200" y="4124325"/>
                  <a:ext cx="694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4" name="Rectangle 86"/>
                <p:cNvSpPr>
                  <a:spLocks noChangeArrowheads="1"/>
                </p:cNvSpPr>
                <p:nvPr/>
              </p:nvSpPr>
              <p:spPr bwMode="auto">
                <a:xfrm>
                  <a:off x="838200" y="3649663"/>
                  <a:ext cx="694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5" name="Rectangle 87"/>
                <p:cNvSpPr>
                  <a:spLocks noChangeArrowheads="1"/>
                </p:cNvSpPr>
                <p:nvPr/>
              </p:nvSpPr>
              <p:spPr bwMode="auto">
                <a:xfrm>
                  <a:off x="762000" y="3173413"/>
                  <a:ext cx="1388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6" name="Rectangle 88"/>
                <p:cNvSpPr>
                  <a:spLocks noChangeArrowheads="1"/>
                </p:cNvSpPr>
                <p:nvPr/>
              </p:nvSpPr>
              <p:spPr bwMode="auto">
                <a:xfrm>
                  <a:off x="762000" y="2697163"/>
                  <a:ext cx="1388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7" name="Rectangle 89"/>
                <p:cNvSpPr>
                  <a:spLocks noChangeArrowheads="1"/>
                </p:cNvSpPr>
                <p:nvPr/>
              </p:nvSpPr>
              <p:spPr bwMode="auto">
                <a:xfrm>
                  <a:off x="762000" y="2220913"/>
                  <a:ext cx="1494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8" name="Rectangle 90"/>
                <p:cNvSpPr>
                  <a:spLocks noChangeArrowheads="1"/>
                </p:cNvSpPr>
                <p:nvPr/>
              </p:nvSpPr>
              <p:spPr bwMode="auto">
                <a:xfrm>
                  <a:off x="1138238"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2002</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49" name="Rectangle 91"/>
                <p:cNvSpPr>
                  <a:spLocks noChangeArrowheads="1"/>
                </p:cNvSpPr>
                <p:nvPr/>
              </p:nvSpPr>
              <p:spPr bwMode="auto">
                <a:xfrm>
                  <a:off x="1611313"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2003</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0" name="Rectangle 92"/>
                <p:cNvSpPr>
                  <a:spLocks noChangeArrowheads="1"/>
                </p:cNvSpPr>
                <p:nvPr/>
              </p:nvSpPr>
              <p:spPr bwMode="auto">
                <a:xfrm>
                  <a:off x="2085975" y="5729288"/>
                  <a:ext cx="3786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2004</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1" name="Rectangle 93"/>
                <p:cNvSpPr>
                  <a:spLocks noChangeArrowheads="1"/>
                </p:cNvSpPr>
                <p:nvPr/>
              </p:nvSpPr>
              <p:spPr bwMode="auto">
                <a:xfrm>
                  <a:off x="2559050"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2005</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2" name="Rectangle 94"/>
                <p:cNvSpPr>
                  <a:spLocks noChangeArrowheads="1"/>
                </p:cNvSpPr>
                <p:nvPr/>
              </p:nvSpPr>
              <p:spPr bwMode="auto">
                <a:xfrm>
                  <a:off x="3033713"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2006</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3" name="Rectangle 95"/>
                <p:cNvSpPr>
                  <a:spLocks noChangeArrowheads="1"/>
                </p:cNvSpPr>
                <p:nvPr/>
              </p:nvSpPr>
              <p:spPr bwMode="auto">
                <a:xfrm>
                  <a:off x="3506788"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2007</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4" name="Rectangle 96"/>
                <p:cNvSpPr>
                  <a:spLocks noChangeArrowheads="1"/>
                </p:cNvSpPr>
                <p:nvPr/>
              </p:nvSpPr>
              <p:spPr bwMode="auto">
                <a:xfrm>
                  <a:off x="3981450"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2008</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5" name="Rectangle 97"/>
                <p:cNvSpPr>
                  <a:spLocks noChangeArrowheads="1"/>
                </p:cNvSpPr>
                <p:nvPr/>
              </p:nvSpPr>
              <p:spPr bwMode="auto">
                <a:xfrm>
                  <a:off x="4454525"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2009</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6" name="Rectangle 98"/>
                <p:cNvSpPr>
                  <a:spLocks noChangeArrowheads="1"/>
                </p:cNvSpPr>
                <p:nvPr/>
              </p:nvSpPr>
              <p:spPr bwMode="auto">
                <a:xfrm>
                  <a:off x="4929188"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Calibri" pitchFamily="34" charset="0"/>
                      <a:cs typeface="Arial" pitchFamily="34" charset="0"/>
                    </a:rPr>
                    <a:t>2010</a:t>
                  </a:r>
                  <a:endParaRPr kumimoji="0" lang="en-US" altLang="en-US" sz="1500" b="1" i="0" u="none" strike="noStrike" cap="none" normalizeH="0" baseline="0" dirty="0" smtClean="0">
                    <a:ln>
                      <a:noFill/>
                    </a:ln>
                    <a:solidFill>
                      <a:schemeClr val="tx1"/>
                    </a:solidFill>
                    <a:effectLst/>
                    <a:cs typeface="Arial" pitchFamily="34" charset="0"/>
                  </a:endParaRPr>
                </a:p>
              </p:txBody>
            </p:sp>
            <p:sp>
              <p:nvSpPr>
                <p:cNvPr id="12357" name="Rectangle 99"/>
                <p:cNvSpPr>
                  <a:spLocks noChangeArrowheads="1"/>
                </p:cNvSpPr>
                <p:nvPr/>
              </p:nvSpPr>
              <p:spPr bwMode="auto">
                <a:xfrm>
                  <a:off x="5402263"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2011</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8" name="Rectangle 100"/>
                <p:cNvSpPr>
                  <a:spLocks noChangeArrowheads="1"/>
                </p:cNvSpPr>
                <p:nvPr/>
              </p:nvSpPr>
              <p:spPr bwMode="auto">
                <a:xfrm>
                  <a:off x="5876925" y="5729288"/>
                  <a:ext cx="389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Calibri" pitchFamily="34" charset="0"/>
                      <a:cs typeface="Arial" pitchFamily="34" charset="0"/>
                    </a:rPr>
                    <a:t>2012</a:t>
                  </a:r>
                  <a:endParaRPr kumimoji="0" lang="en-US" altLang="en-US" sz="1500" b="1" i="0" u="none" strike="noStrike" cap="none" normalizeH="0" baseline="0" smtClean="0">
                    <a:ln>
                      <a:noFill/>
                    </a:ln>
                    <a:solidFill>
                      <a:schemeClr val="tx1"/>
                    </a:solidFill>
                    <a:effectLst/>
                    <a:cs typeface="Arial" pitchFamily="34" charset="0"/>
                  </a:endParaRPr>
                </a:p>
              </p:txBody>
            </p:sp>
            <p:sp>
              <p:nvSpPr>
                <p:cNvPr id="12359" name="Rectangle 101"/>
                <p:cNvSpPr>
                  <a:spLocks noChangeArrowheads="1"/>
                </p:cNvSpPr>
                <p:nvPr/>
              </p:nvSpPr>
              <p:spPr bwMode="auto">
                <a:xfrm>
                  <a:off x="553799" y="2933283"/>
                  <a:ext cx="209162" cy="19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cs typeface="Arial" pitchFamily="34" charset="0"/>
                    </a:rPr>
                    <a:t>Constant 2012US$ billions</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12364" name="Rectangle 106"/>
                <p:cNvSpPr>
                  <a:spLocks noChangeArrowheads="1"/>
                </p:cNvSpPr>
                <p:nvPr/>
              </p:nvSpPr>
              <p:spPr bwMode="auto">
                <a:xfrm>
                  <a:off x="6430963" y="4264025"/>
                  <a:ext cx="74613" cy="66675"/>
                </a:xfrm>
                <a:prstGeom prst="rect">
                  <a:avLst/>
                </a:prstGeom>
                <a:solidFill>
                  <a:srgbClr val="6325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5" name="Rectangle 107"/>
                <p:cNvSpPr>
                  <a:spLocks noChangeArrowheads="1"/>
                </p:cNvSpPr>
                <p:nvPr/>
              </p:nvSpPr>
              <p:spPr bwMode="auto">
                <a:xfrm>
                  <a:off x="6537325" y="4216400"/>
                  <a:ext cx="17019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cs typeface="Arial" pitchFamily="34" charset="0"/>
                    </a:rPr>
                    <a:t>Total aid to basic education</a:t>
                  </a:r>
                  <a:endParaRPr kumimoji="0" lang="en-US" altLang="en-US" sz="1200" b="0" i="0" u="none" strike="noStrike" cap="none" normalizeH="0" baseline="0" dirty="0" smtClean="0">
                    <a:ln>
                      <a:noFill/>
                    </a:ln>
                    <a:solidFill>
                      <a:schemeClr val="tx1"/>
                    </a:solidFill>
                    <a:effectLst/>
                    <a:cs typeface="Arial" pitchFamily="34" charset="0"/>
                  </a:endParaRPr>
                </a:p>
              </p:txBody>
            </p:sp>
          </p:grpSp>
        </p:grpSp>
        <p:sp>
          <p:nvSpPr>
            <p:cNvPr id="12372" name="TextBox 12371"/>
            <p:cNvSpPr txBox="1"/>
            <p:nvPr/>
          </p:nvSpPr>
          <p:spPr>
            <a:xfrm>
              <a:off x="995363" y="6153150"/>
              <a:ext cx="3302000" cy="215444"/>
            </a:xfrm>
            <a:prstGeom prst="rect">
              <a:avLst/>
            </a:prstGeom>
            <a:noFill/>
          </p:spPr>
          <p:txBody>
            <a:bodyPr wrap="square" rtlCol="0">
              <a:spAutoFit/>
            </a:bodyPr>
            <a:lstStyle/>
            <a:p>
              <a:r>
                <a:rPr lang="en-GB" sz="800" dirty="0" smtClean="0"/>
                <a:t>Source: OECD-DAC, 2014</a:t>
              </a:r>
              <a:endParaRPr lang="en-GB" sz="800" dirty="0"/>
            </a:p>
          </p:txBody>
        </p:sp>
      </p:grpSp>
      <p:sp>
        <p:nvSpPr>
          <p:cNvPr id="2" name="TextBox 1"/>
          <p:cNvSpPr txBox="1"/>
          <p:nvPr/>
        </p:nvSpPr>
        <p:spPr>
          <a:xfrm>
            <a:off x="7083725" y="4235515"/>
            <a:ext cx="2334914" cy="1200329"/>
          </a:xfrm>
          <a:prstGeom prst="rect">
            <a:avLst/>
          </a:prstGeom>
          <a:noFill/>
        </p:spPr>
        <p:txBody>
          <a:bodyPr wrap="square" rtlCol="0">
            <a:spAutoFit/>
          </a:bodyPr>
          <a:lstStyle/>
          <a:p>
            <a:r>
              <a:rPr lang="en-US" b="1" dirty="0" smtClean="0">
                <a:solidFill>
                  <a:srgbClr val="D60093"/>
                </a:solidFill>
              </a:rPr>
              <a:t>Only 2%</a:t>
            </a:r>
            <a:r>
              <a:rPr lang="en-US" b="1" dirty="0" smtClean="0"/>
              <a:t> of aid </a:t>
            </a:r>
            <a:r>
              <a:rPr lang="en-US" dirty="0" smtClean="0"/>
              <a:t>to basic education went to pre-primary education</a:t>
            </a:r>
            <a:endParaRPr lang="en-US" dirty="0"/>
          </a:p>
        </p:txBody>
      </p:sp>
      <p:cxnSp>
        <p:nvCxnSpPr>
          <p:cNvPr id="32" name="Straight Arrow Connector 31"/>
          <p:cNvCxnSpPr>
            <a:stCxn id="12306" idx="3"/>
          </p:cNvCxnSpPr>
          <p:nvPr/>
        </p:nvCxnSpPr>
        <p:spPr>
          <a:xfrm>
            <a:off x="6034542" y="4577273"/>
            <a:ext cx="1049183" cy="67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4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373"/>
                                        </p:tgtEl>
                                        <p:attrNameLst>
                                          <p:attrName>style.visibility</p:attrName>
                                        </p:attrNameLst>
                                      </p:cBhvr>
                                      <p:to>
                                        <p:strVal val="visible"/>
                                      </p:to>
                                    </p:set>
                                    <p:anim calcmode="lin" valueType="num">
                                      <p:cBhvr additive="base">
                                        <p:cTn id="11" dur="500" fill="hold"/>
                                        <p:tgtEl>
                                          <p:spTgt spid="12373"/>
                                        </p:tgtEl>
                                        <p:attrNameLst>
                                          <p:attrName>ppt_x</p:attrName>
                                        </p:attrNameLst>
                                      </p:cBhvr>
                                      <p:tavLst>
                                        <p:tav tm="0">
                                          <p:val>
                                            <p:strVal val="#ppt_x"/>
                                          </p:val>
                                        </p:tav>
                                        <p:tav tm="100000">
                                          <p:val>
                                            <p:strVal val="#ppt_x"/>
                                          </p:val>
                                        </p:tav>
                                      </p:tavLst>
                                    </p:anim>
                                    <p:anim calcmode="lin" valueType="num">
                                      <p:cBhvr additive="base">
                                        <p:cTn id="12" dur="500" fill="hold"/>
                                        <p:tgtEl>
                                          <p:spTgt spid="123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367"/>
                                        </p:tgtEl>
                                        <p:attrNameLst>
                                          <p:attrName>style.visibility</p:attrName>
                                        </p:attrNameLst>
                                      </p:cBhvr>
                                      <p:to>
                                        <p:strVal val="visible"/>
                                      </p:to>
                                    </p:set>
                                    <p:anim calcmode="lin" valueType="num">
                                      <p:cBhvr additive="base">
                                        <p:cTn id="15" dur="500" fill="hold"/>
                                        <p:tgtEl>
                                          <p:spTgt spid="12367"/>
                                        </p:tgtEl>
                                        <p:attrNameLst>
                                          <p:attrName>ppt_x</p:attrName>
                                        </p:attrNameLst>
                                      </p:cBhvr>
                                      <p:tavLst>
                                        <p:tav tm="0">
                                          <p:val>
                                            <p:strVal val="#ppt_x"/>
                                          </p:val>
                                        </p:tav>
                                        <p:tav tm="100000">
                                          <p:val>
                                            <p:strVal val="#ppt_x"/>
                                          </p:val>
                                        </p:tav>
                                      </p:tavLst>
                                    </p:anim>
                                    <p:anim calcmode="lin" valueType="num">
                                      <p:cBhvr additive="base">
                                        <p:cTn id="16" dur="500" fill="hold"/>
                                        <p:tgtEl>
                                          <p:spTgt spid="1236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368"/>
                                        </p:tgtEl>
                                        <p:attrNameLst>
                                          <p:attrName>style.visibility</p:attrName>
                                        </p:attrNameLst>
                                      </p:cBhvr>
                                      <p:to>
                                        <p:strVal val="visible"/>
                                      </p:to>
                                    </p:set>
                                    <p:anim calcmode="lin" valueType="num">
                                      <p:cBhvr additive="base">
                                        <p:cTn id="19" dur="500" fill="hold"/>
                                        <p:tgtEl>
                                          <p:spTgt spid="12368"/>
                                        </p:tgtEl>
                                        <p:attrNameLst>
                                          <p:attrName>ppt_x</p:attrName>
                                        </p:attrNameLst>
                                      </p:cBhvr>
                                      <p:tavLst>
                                        <p:tav tm="0">
                                          <p:val>
                                            <p:strVal val="#ppt_x"/>
                                          </p:val>
                                        </p:tav>
                                        <p:tav tm="100000">
                                          <p:val>
                                            <p:strVal val="#ppt_x"/>
                                          </p:val>
                                        </p:tav>
                                      </p:tavLst>
                                    </p:anim>
                                    <p:anim calcmode="lin" valueType="num">
                                      <p:cBhvr additive="base">
                                        <p:cTn id="20" dur="500" fill="hold"/>
                                        <p:tgtEl>
                                          <p:spTgt spid="1236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371"/>
                                        </p:tgtEl>
                                        <p:attrNameLst>
                                          <p:attrName>style.visibility</p:attrName>
                                        </p:attrNameLst>
                                      </p:cBhvr>
                                      <p:to>
                                        <p:strVal val="visible"/>
                                      </p:to>
                                    </p:set>
                                    <p:anim calcmode="lin" valueType="num">
                                      <p:cBhvr additive="base">
                                        <p:cTn id="23" dur="500" fill="hold"/>
                                        <p:tgtEl>
                                          <p:spTgt spid="12371"/>
                                        </p:tgtEl>
                                        <p:attrNameLst>
                                          <p:attrName>ppt_x</p:attrName>
                                        </p:attrNameLst>
                                      </p:cBhvr>
                                      <p:tavLst>
                                        <p:tav tm="0">
                                          <p:val>
                                            <p:strVal val="#ppt_x"/>
                                          </p:val>
                                        </p:tav>
                                        <p:tav tm="100000">
                                          <p:val>
                                            <p:strVal val="#ppt_x"/>
                                          </p:val>
                                        </p:tav>
                                      </p:tavLst>
                                    </p:anim>
                                    <p:anim calcmode="lin" valueType="num">
                                      <p:cBhvr additive="base">
                                        <p:cTn id="24" dur="500" fill="hold"/>
                                        <p:tgtEl>
                                          <p:spTgt spid="1237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hidden="1"/>
          <p:cNvSpPr>
            <a:spLocks noChangeAspect="1" noChangeArrowheads="1" noTextEdit="1"/>
          </p:cNvSpPr>
          <p:nvPr/>
        </p:nvSpPr>
        <p:spPr bwMode="auto">
          <a:xfrm>
            <a:off x="274711" y="1679575"/>
            <a:ext cx="416480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hidden="1"/>
          <p:cNvSpPr>
            <a:spLocks noChangeArrowheads="1"/>
          </p:cNvSpPr>
          <p:nvPr/>
        </p:nvSpPr>
        <p:spPr bwMode="auto">
          <a:xfrm>
            <a:off x="274711" y="1679575"/>
            <a:ext cx="3000556" cy="2217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8" hidden="1"/>
          <p:cNvSpPr>
            <a:spLocks noChangeArrowheads="1"/>
          </p:cNvSpPr>
          <p:nvPr/>
        </p:nvSpPr>
        <p:spPr bwMode="auto">
          <a:xfrm>
            <a:off x="619734" y="1812925"/>
            <a:ext cx="1409525" cy="1824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20" name="AutoShape 51" hidden="1"/>
          <p:cNvSpPr>
            <a:spLocks noChangeAspect="1" noChangeArrowheads="1" noTextEdit="1"/>
          </p:cNvSpPr>
          <p:nvPr/>
        </p:nvSpPr>
        <p:spPr bwMode="auto">
          <a:xfrm>
            <a:off x="3841039" y="3695701"/>
            <a:ext cx="5577599"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1" name="Rectangle 63" hidden="1"/>
          <p:cNvSpPr>
            <a:spLocks noChangeArrowheads="1"/>
          </p:cNvSpPr>
          <p:nvPr/>
        </p:nvSpPr>
        <p:spPr bwMode="auto">
          <a:xfrm>
            <a:off x="3841039" y="3695701"/>
            <a:ext cx="4017637" cy="294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2" name="Rectangle 64" hidden="1"/>
          <p:cNvSpPr>
            <a:spLocks noChangeArrowheads="1"/>
          </p:cNvSpPr>
          <p:nvPr/>
        </p:nvSpPr>
        <p:spPr bwMode="auto">
          <a:xfrm>
            <a:off x="4382284" y="3873500"/>
            <a:ext cx="1808509" cy="2420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Title 1"/>
          <p:cNvSpPr txBox="1">
            <a:spLocks/>
          </p:cNvSpPr>
          <p:nvPr/>
        </p:nvSpPr>
        <p:spPr bwMode="auto">
          <a:xfrm>
            <a:off x="445905" y="-25527"/>
            <a:ext cx="8476774" cy="5187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100" b="1" kern="0" dirty="0" smtClean="0">
                <a:solidFill>
                  <a:schemeClr val="bg1"/>
                </a:solidFill>
              </a:rPr>
              <a:t>There is a significant finance gap for education</a:t>
            </a:r>
            <a:endParaRPr lang="en-US" b="1" kern="0" dirty="0">
              <a:solidFill>
                <a:schemeClr val="bg1"/>
              </a:solidFill>
            </a:endParaRPr>
          </a:p>
        </p:txBody>
      </p:sp>
      <p:sp>
        <p:nvSpPr>
          <p:cNvPr id="10" name="Goal 1"/>
          <p:cNvSpPr txBox="1"/>
          <p:nvPr/>
        </p:nvSpPr>
        <p:spPr>
          <a:xfrm>
            <a:off x="421513" y="491284"/>
            <a:ext cx="8997124" cy="1261884"/>
          </a:xfrm>
          <a:prstGeom prst="rect">
            <a:avLst/>
          </a:prstGeom>
          <a:noFill/>
        </p:spPr>
        <p:txBody>
          <a:bodyPr wrap="square" rtlCol="0">
            <a:spAutoFit/>
          </a:bodyPr>
          <a:lstStyle/>
          <a:p>
            <a:pPr marL="0" indent="0">
              <a:spcAft>
                <a:spcPts val="600"/>
              </a:spcAft>
              <a:buNone/>
            </a:pPr>
            <a:r>
              <a:rPr lang="en-US" altLang="en-US" sz="2400" b="1" dirty="0">
                <a:solidFill>
                  <a:srgbClr val="18415C"/>
                </a:solidFill>
                <a:latin typeface="Calibri" pitchFamily="34" charset="0"/>
                <a:cs typeface="+mn-cs"/>
              </a:rPr>
              <a:t>F</a:t>
            </a:r>
            <a:r>
              <a:rPr lang="en-US" altLang="en-US" sz="2400" b="1" dirty="0" smtClean="0">
                <a:solidFill>
                  <a:srgbClr val="18415C"/>
                </a:solidFill>
                <a:latin typeface="Calibri" pitchFamily="34" charset="0"/>
                <a:cs typeface="+mn-cs"/>
              </a:rPr>
              <a:t>or every child in low and lower middle income countries to benefit from an expanded basic education of good quality by 2030, there is an annual external funding gap of </a:t>
            </a:r>
            <a:r>
              <a:rPr lang="en-US" altLang="en-US" sz="2800" b="1" dirty="0" smtClean="0">
                <a:solidFill>
                  <a:srgbClr val="D60093"/>
                </a:solidFill>
                <a:latin typeface="Calibri" pitchFamily="34" charset="0"/>
                <a:cs typeface="+mn-cs"/>
              </a:rPr>
              <a:t>US$ 22 billion</a:t>
            </a:r>
            <a:endParaRPr lang="en-US" sz="2400" dirty="0" smtClean="0">
              <a:latin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88" y="1753168"/>
            <a:ext cx="779981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45905" y="106326"/>
            <a:ext cx="8476774" cy="6768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600" b="1" kern="0" dirty="0" smtClean="0">
                <a:solidFill>
                  <a:schemeClr val="bg1"/>
                </a:solidFill>
              </a:rPr>
              <a:t>Our #</a:t>
            </a:r>
            <a:r>
              <a:rPr lang="en-US" sz="2600" b="1" kern="0" dirty="0" err="1" smtClean="0">
                <a:solidFill>
                  <a:schemeClr val="bg1"/>
                </a:solidFill>
              </a:rPr>
              <a:t>EduVerdict</a:t>
            </a:r>
            <a:r>
              <a:rPr lang="en-US" sz="2600" b="1" kern="0" dirty="0" smtClean="0">
                <a:solidFill>
                  <a:schemeClr val="bg1"/>
                </a:solidFill>
              </a:rPr>
              <a:t>. What’s yours?</a:t>
            </a:r>
            <a:br>
              <a:rPr lang="en-US" sz="2600" b="1" kern="0" dirty="0" smtClean="0">
                <a:solidFill>
                  <a:schemeClr val="bg1"/>
                </a:solidFill>
              </a:rPr>
            </a:br>
            <a:endParaRPr lang="en-US" sz="2600" b="1" kern="0" dirty="0">
              <a:solidFill>
                <a:schemeClr val="bg1"/>
              </a:solidFill>
            </a:endParaRPr>
          </a:p>
        </p:txBody>
      </p:sp>
      <p:sp>
        <p:nvSpPr>
          <p:cNvPr id="5" name="TextBox 4"/>
          <p:cNvSpPr txBox="1"/>
          <p:nvPr/>
        </p:nvSpPr>
        <p:spPr>
          <a:xfrm>
            <a:off x="233034" y="525716"/>
            <a:ext cx="4803323" cy="5909310"/>
          </a:xfrm>
          <a:prstGeom prst="rect">
            <a:avLst/>
          </a:prstGeom>
          <a:noFill/>
        </p:spPr>
        <p:txBody>
          <a:bodyPr wrap="square" rtlCol="0">
            <a:spAutoFit/>
          </a:bodyPr>
          <a:lstStyle/>
          <a:p>
            <a:pPr marL="342900" indent="-342900">
              <a:lnSpc>
                <a:spcPct val="150000"/>
              </a:lnSpc>
              <a:buClr>
                <a:srgbClr val="ED2893"/>
              </a:buClr>
              <a:buSzPct val="125000"/>
              <a:buFont typeface="+mj-lt"/>
              <a:buAutoNum type="arabicPeriod"/>
            </a:pPr>
            <a:r>
              <a:rPr lang="en-US" b="1" dirty="0" smtClean="0">
                <a:solidFill>
                  <a:srgbClr val="004454"/>
                </a:solidFill>
              </a:rPr>
              <a:t>We did not reach Education for All. </a:t>
            </a:r>
          </a:p>
          <a:p>
            <a:pPr marL="342900" indent="-342900">
              <a:lnSpc>
                <a:spcPct val="150000"/>
              </a:lnSpc>
              <a:buClr>
                <a:srgbClr val="ED2893"/>
              </a:buClr>
              <a:buSzPct val="125000"/>
              <a:buFont typeface="+mj-lt"/>
              <a:buAutoNum type="arabicPeriod"/>
            </a:pPr>
            <a:r>
              <a:rPr lang="en-US" b="1" dirty="0" smtClean="0">
                <a:solidFill>
                  <a:srgbClr val="004454"/>
                </a:solidFill>
              </a:rPr>
              <a:t>But we made accelerated progress, notably in getting millions of children and youth into school, and reducing gender disparities.</a:t>
            </a:r>
          </a:p>
          <a:p>
            <a:pPr marL="342900" indent="-342900">
              <a:lnSpc>
                <a:spcPct val="150000"/>
              </a:lnSpc>
              <a:buClr>
                <a:srgbClr val="ED2893"/>
              </a:buClr>
              <a:buSzPct val="125000"/>
              <a:buFont typeface="+mj-lt"/>
              <a:buAutoNum type="arabicPeriod"/>
            </a:pPr>
            <a:r>
              <a:rPr lang="en-US" b="1" dirty="0" smtClean="0">
                <a:solidFill>
                  <a:srgbClr val="004454"/>
                </a:solidFill>
              </a:rPr>
              <a:t>Those left behind are the most </a:t>
            </a:r>
            <a:r>
              <a:rPr lang="en-US" b="1" dirty="0" err="1" smtClean="0">
                <a:solidFill>
                  <a:srgbClr val="004454"/>
                </a:solidFill>
              </a:rPr>
              <a:t>marginalised</a:t>
            </a:r>
            <a:r>
              <a:rPr lang="en-US" b="1" dirty="0" smtClean="0">
                <a:solidFill>
                  <a:srgbClr val="004454"/>
                </a:solidFill>
              </a:rPr>
              <a:t> and vulnerable. </a:t>
            </a:r>
          </a:p>
          <a:p>
            <a:pPr marL="342900" indent="-342900">
              <a:lnSpc>
                <a:spcPct val="150000"/>
              </a:lnSpc>
              <a:buClr>
                <a:srgbClr val="ED2893"/>
              </a:buClr>
              <a:buSzPct val="125000"/>
              <a:buFont typeface="+mj-lt"/>
              <a:buAutoNum type="arabicPeriod"/>
            </a:pPr>
            <a:r>
              <a:rPr lang="en-US" b="1" dirty="0" smtClean="0">
                <a:solidFill>
                  <a:srgbClr val="004454"/>
                </a:solidFill>
              </a:rPr>
              <a:t>And many millions are still not learning the basics, whether in school or not. </a:t>
            </a:r>
            <a:endParaRPr lang="en-US" b="1" dirty="0">
              <a:solidFill>
                <a:srgbClr val="004454"/>
              </a:solidFill>
            </a:endParaRPr>
          </a:p>
          <a:p>
            <a:pPr marL="342900" indent="-342900">
              <a:lnSpc>
                <a:spcPct val="150000"/>
              </a:lnSpc>
              <a:buClr>
                <a:srgbClr val="ED2893"/>
              </a:buClr>
              <a:buSzPct val="125000"/>
              <a:buFont typeface="+mj-lt"/>
              <a:buAutoNum type="arabicPeriod"/>
            </a:pPr>
            <a:r>
              <a:rPr lang="en-US" b="1" dirty="0" smtClean="0">
                <a:solidFill>
                  <a:srgbClr val="004454"/>
                </a:solidFill>
              </a:rPr>
              <a:t>Adult education and learning has been all but forgotten.</a:t>
            </a:r>
          </a:p>
          <a:p>
            <a:pPr marL="342900" indent="-342900">
              <a:lnSpc>
                <a:spcPct val="150000"/>
              </a:lnSpc>
              <a:buClr>
                <a:srgbClr val="ED2893"/>
              </a:buClr>
              <a:buSzPct val="125000"/>
              <a:buFont typeface="+mj-lt"/>
              <a:buAutoNum type="arabicPeriod"/>
            </a:pPr>
            <a:r>
              <a:rPr lang="en-US" b="1" dirty="0">
                <a:solidFill>
                  <a:srgbClr val="004454"/>
                </a:solidFill>
              </a:rPr>
              <a:t>W</a:t>
            </a:r>
            <a:r>
              <a:rPr lang="en-US" b="1" dirty="0" smtClean="0">
                <a:solidFill>
                  <a:srgbClr val="004454"/>
                </a:solidFill>
              </a:rPr>
              <a:t>hile country spending is rising, donors have failed to live up to their commitments.</a:t>
            </a:r>
            <a:endParaRPr lang="en-US" b="1" dirty="0">
              <a:solidFill>
                <a:srgbClr val="004454"/>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22" y="625735"/>
            <a:ext cx="4382282" cy="599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87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47593" y="-35108"/>
            <a:ext cx="9071045" cy="4947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800" dirty="0" smtClean="0">
                <a:solidFill>
                  <a:srgbClr val="FFFFFF"/>
                </a:solidFill>
              </a:rPr>
              <a:t>Explaining </a:t>
            </a:r>
            <a:r>
              <a:rPr lang="en-US" sz="2800" dirty="0">
                <a:solidFill>
                  <a:srgbClr val="FFFFFF"/>
                </a:solidFill>
              </a:rPr>
              <a:t>progress towards EFA: </a:t>
            </a:r>
            <a:r>
              <a:rPr lang="en-US" sz="2800" dirty="0" smtClean="0">
                <a:solidFill>
                  <a:srgbClr val="FFFFFF"/>
                </a:solidFill>
              </a:rPr>
              <a:t>The international context</a:t>
            </a:r>
            <a:endParaRPr lang="en-US" sz="2800" dirty="0">
              <a:solidFill>
                <a:srgbClr val="FFFFFF"/>
              </a:solidFill>
            </a:endParaRPr>
          </a:p>
        </p:txBody>
      </p:sp>
      <p:pic>
        <p:nvPicPr>
          <p:cNvPr id="4" name="Picture 3" descr="Screen Shot 2015-03-25 at 06.45.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967" y="2416630"/>
            <a:ext cx="1888986" cy="1856546"/>
          </a:xfrm>
          <a:prstGeom prst="rect">
            <a:avLst/>
          </a:prstGeom>
        </p:spPr>
      </p:pic>
      <p:sp>
        <p:nvSpPr>
          <p:cNvPr id="5" name="TextBox 4"/>
          <p:cNvSpPr txBox="1"/>
          <p:nvPr/>
        </p:nvSpPr>
        <p:spPr>
          <a:xfrm>
            <a:off x="5205103" y="1105650"/>
            <a:ext cx="3139546" cy="461665"/>
          </a:xfrm>
          <a:prstGeom prst="rect">
            <a:avLst/>
          </a:prstGeom>
          <a:noFill/>
        </p:spPr>
        <p:txBody>
          <a:bodyPr wrap="square" rtlCol="0">
            <a:spAutoFit/>
          </a:bodyPr>
          <a:lstStyle/>
          <a:p>
            <a:r>
              <a:rPr lang="en-US" sz="2400" b="1" dirty="0">
                <a:solidFill>
                  <a:srgbClr val="18415C"/>
                </a:solidFill>
                <a:latin typeface="Calibri" pitchFamily="34" charset="0"/>
              </a:rPr>
              <a:t>Demographics</a:t>
            </a:r>
          </a:p>
        </p:txBody>
      </p:sp>
      <p:sp>
        <p:nvSpPr>
          <p:cNvPr id="6" name="TextBox 5"/>
          <p:cNvSpPr txBox="1"/>
          <p:nvPr/>
        </p:nvSpPr>
        <p:spPr>
          <a:xfrm>
            <a:off x="6155973" y="2327417"/>
            <a:ext cx="3139546" cy="830997"/>
          </a:xfrm>
          <a:prstGeom prst="rect">
            <a:avLst/>
          </a:prstGeom>
          <a:noFill/>
        </p:spPr>
        <p:txBody>
          <a:bodyPr wrap="square" rtlCol="0">
            <a:spAutoFit/>
          </a:bodyPr>
          <a:lstStyle/>
          <a:p>
            <a:r>
              <a:rPr lang="en-US" sz="2400" b="1" dirty="0" smtClean="0">
                <a:solidFill>
                  <a:srgbClr val="18415C"/>
                </a:solidFill>
                <a:latin typeface="Calibri" pitchFamily="34" charset="0"/>
              </a:rPr>
              <a:t>Domestic resource mobilization</a:t>
            </a:r>
            <a:endParaRPr lang="en-US" sz="2400" b="1" dirty="0">
              <a:solidFill>
                <a:srgbClr val="18415C"/>
              </a:solidFill>
              <a:latin typeface="Calibri" pitchFamily="34" charset="0"/>
            </a:endParaRPr>
          </a:p>
        </p:txBody>
      </p:sp>
      <p:sp>
        <p:nvSpPr>
          <p:cNvPr id="7" name="TextBox 6"/>
          <p:cNvSpPr txBox="1"/>
          <p:nvPr/>
        </p:nvSpPr>
        <p:spPr>
          <a:xfrm>
            <a:off x="5880953" y="4513139"/>
            <a:ext cx="3139546" cy="461665"/>
          </a:xfrm>
          <a:prstGeom prst="rect">
            <a:avLst/>
          </a:prstGeom>
          <a:noFill/>
        </p:spPr>
        <p:txBody>
          <a:bodyPr wrap="square" rtlCol="0">
            <a:spAutoFit/>
          </a:bodyPr>
          <a:lstStyle/>
          <a:p>
            <a:r>
              <a:rPr lang="en-US" sz="2400" b="1" dirty="0">
                <a:solidFill>
                  <a:srgbClr val="18415C"/>
                </a:solidFill>
                <a:latin typeface="Calibri" pitchFamily="34" charset="0"/>
              </a:rPr>
              <a:t>Extreme</a:t>
            </a:r>
            <a:r>
              <a:rPr lang="en-US" dirty="0" smtClean="0"/>
              <a:t> </a:t>
            </a:r>
            <a:r>
              <a:rPr lang="en-US" sz="2400" b="1" dirty="0" smtClean="0">
                <a:solidFill>
                  <a:srgbClr val="18415C"/>
                </a:solidFill>
                <a:latin typeface="Calibri" pitchFamily="34" charset="0"/>
              </a:rPr>
              <a:t>poverty</a:t>
            </a:r>
            <a:endParaRPr lang="en-US" sz="2400" b="1" dirty="0">
              <a:solidFill>
                <a:srgbClr val="18415C"/>
              </a:solidFill>
              <a:latin typeface="Calibri" pitchFamily="34" charset="0"/>
            </a:endParaRPr>
          </a:p>
        </p:txBody>
      </p:sp>
      <p:sp>
        <p:nvSpPr>
          <p:cNvPr id="8" name="TextBox 7"/>
          <p:cNvSpPr txBox="1"/>
          <p:nvPr/>
        </p:nvSpPr>
        <p:spPr>
          <a:xfrm>
            <a:off x="1365984" y="4527669"/>
            <a:ext cx="3139546" cy="461665"/>
          </a:xfrm>
          <a:prstGeom prst="rect">
            <a:avLst/>
          </a:prstGeom>
          <a:noFill/>
        </p:spPr>
        <p:txBody>
          <a:bodyPr wrap="square" rtlCol="0">
            <a:spAutoFit/>
          </a:bodyPr>
          <a:lstStyle/>
          <a:p>
            <a:r>
              <a:rPr lang="en-US" sz="2400" b="1" dirty="0" smtClean="0">
                <a:solidFill>
                  <a:srgbClr val="18415C"/>
                </a:solidFill>
                <a:latin typeface="Calibri" pitchFamily="34" charset="0"/>
              </a:rPr>
              <a:t>Armed conflict</a:t>
            </a:r>
            <a:endParaRPr lang="en-US" sz="2400" b="1" dirty="0">
              <a:solidFill>
                <a:srgbClr val="18415C"/>
              </a:solidFill>
              <a:latin typeface="Calibri" pitchFamily="34" charset="0"/>
            </a:endParaRPr>
          </a:p>
        </p:txBody>
      </p:sp>
      <p:sp>
        <p:nvSpPr>
          <p:cNvPr id="9" name="TextBox 8"/>
          <p:cNvSpPr txBox="1"/>
          <p:nvPr/>
        </p:nvSpPr>
        <p:spPr>
          <a:xfrm>
            <a:off x="645546" y="3040191"/>
            <a:ext cx="3139546" cy="461665"/>
          </a:xfrm>
          <a:prstGeom prst="rect">
            <a:avLst/>
          </a:prstGeom>
          <a:noFill/>
        </p:spPr>
        <p:txBody>
          <a:bodyPr wrap="square" rtlCol="0">
            <a:spAutoFit/>
          </a:bodyPr>
          <a:lstStyle/>
          <a:p>
            <a:r>
              <a:rPr lang="en-US" sz="2400" b="1" dirty="0">
                <a:solidFill>
                  <a:srgbClr val="18415C"/>
                </a:solidFill>
                <a:latin typeface="Calibri" pitchFamily="34" charset="0"/>
              </a:rPr>
              <a:t>Gender </a:t>
            </a:r>
            <a:r>
              <a:rPr lang="en-US" sz="2400" b="1" dirty="0" smtClean="0">
                <a:solidFill>
                  <a:srgbClr val="18415C"/>
                </a:solidFill>
                <a:latin typeface="Calibri" pitchFamily="34" charset="0"/>
              </a:rPr>
              <a:t>discrimination</a:t>
            </a:r>
            <a:endParaRPr lang="en-US" sz="2400" b="1" dirty="0">
              <a:solidFill>
                <a:srgbClr val="18415C"/>
              </a:solidFill>
              <a:latin typeface="Calibri" pitchFamily="34" charset="0"/>
            </a:endParaRPr>
          </a:p>
        </p:txBody>
      </p:sp>
      <p:sp>
        <p:nvSpPr>
          <p:cNvPr id="11" name="TextBox 10"/>
          <p:cNvSpPr txBox="1"/>
          <p:nvPr/>
        </p:nvSpPr>
        <p:spPr>
          <a:xfrm>
            <a:off x="1545148" y="1440330"/>
            <a:ext cx="3139546" cy="461665"/>
          </a:xfrm>
          <a:prstGeom prst="rect">
            <a:avLst/>
          </a:prstGeom>
          <a:noFill/>
        </p:spPr>
        <p:txBody>
          <a:bodyPr wrap="square" rtlCol="0">
            <a:spAutoFit/>
          </a:bodyPr>
          <a:lstStyle/>
          <a:p>
            <a:r>
              <a:rPr lang="en-US" sz="2400" b="1" dirty="0" smtClean="0">
                <a:solidFill>
                  <a:srgbClr val="18415C"/>
                </a:solidFill>
                <a:latin typeface="Calibri" pitchFamily="34" charset="0"/>
              </a:rPr>
              <a:t>Civil society activity</a:t>
            </a:r>
            <a:endParaRPr lang="en-US" sz="2400" b="1" dirty="0">
              <a:solidFill>
                <a:srgbClr val="18415C"/>
              </a:solidFill>
              <a:latin typeface="Calibri" pitchFamily="34" charset="0"/>
            </a:endParaRPr>
          </a:p>
        </p:txBody>
      </p:sp>
      <p:sp>
        <p:nvSpPr>
          <p:cNvPr id="12" name="TextBox 11"/>
          <p:cNvSpPr txBox="1"/>
          <p:nvPr/>
        </p:nvSpPr>
        <p:spPr>
          <a:xfrm>
            <a:off x="2348615" y="6239284"/>
            <a:ext cx="6778297" cy="461665"/>
          </a:xfrm>
          <a:prstGeom prst="rect">
            <a:avLst/>
          </a:prstGeom>
          <a:noFill/>
        </p:spPr>
        <p:txBody>
          <a:bodyPr wrap="square" rtlCol="0">
            <a:spAutoFit/>
          </a:bodyPr>
          <a:lstStyle/>
          <a:p>
            <a:r>
              <a:rPr lang="en-US" sz="2400" b="1" dirty="0" smtClean="0">
                <a:solidFill>
                  <a:srgbClr val="18415C"/>
                </a:solidFill>
                <a:latin typeface="Calibri" pitchFamily="34" charset="0"/>
              </a:rPr>
              <a:t>Education initiatives and coordination</a:t>
            </a:r>
            <a:endParaRPr lang="en-US" sz="2400" b="1" dirty="0">
              <a:solidFill>
                <a:srgbClr val="18415C"/>
              </a:solidFill>
              <a:latin typeface="Calibri" pitchFamily="34" charset="0"/>
            </a:endParaRPr>
          </a:p>
        </p:txBody>
      </p:sp>
      <p:sp>
        <p:nvSpPr>
          <p:cNvPr id="13" name="Left Brace 12"/>
          <p:cNvSpPr/>
          <p:nvPr/>
        </p:nvSpPr>
        <p:spPr>
          <a:xfrm rot="5400000">
            <a:off x="4454228" y="3402688"/>
            <a:ext cx="783311" cy="4994537"/>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Tree>
    <p:extLst>
      <p:ext uri="{BB962C8B-B14F-4D97-AF65-F5344CB8AC3E}">
        <p14:creationId xmlns:p14="http://schemas.microsoft.com/office/powerpoint/2010/main" val="13254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spect="1" noChangeArrowheads="1" noTextEdit="1"/>
          </p:cNvSpPr>
          <p:nvPr/>
        </p:nvSpPr>
        <p:spPr bwMode="auto">
          <a:xfrm>
            <a:off x="1126640" y="976313"/>
            <a:ext cx="4254739"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0621" y="863976"/>
            <a:ext cx="4498100" cy="2565025"/>
          </a:xfrm>
        </p:spPr>
        <p:txBody>
          <a:bodyPr/>
          <a:lstStyle/>
          <a:p>
            <a:pPr>
              <a:buFont typeface="Wingdings" charset="2"/>
              <a:buChar char="ü"/>
            </a:pPr>
            <a:r>
              <a:rPr lang="en-US" sz="2400" b="1" kern="1200" dirty="0">
                <a:solidFill>
                  <a:srgbClr val="18415C"/>
                </a:solidFill>
                <a:cs typeface="Arial" charset="0"/>
              </a:rPr>
              <a:t>Universal pre-primary education: </a:t>
            </a:r>
            <a:r>
              <a:rPr lang="en-US" sz="2400" dirty="0"/>
              <a:t>At least one year of compulsory pre-primary education should be provided </a:t>
            </a:r>
            <a:r>
              <a:rPr lang="en-US" sz="2400" dirty="0" smtClean="0"/>
              <a:t>as </a:t>
            </a:r>
            <a:r>
              <a:rPr lang="en-US" sz="2400" dirty="0"/>
              <a:t>part of </a:t>
            </a:r>
            <a:r>
              <a:rPr lang="en-US" sz="2400" dirty="0" smtClean="0"/>
              <a:t>an extended basic </a:t>
            </a:r>
            <a:r>
              <a:rPr lang="en-US" sz="2400" dirty="0"/>
              <a:t>education cycle</a:t>
            </a:r>
            <a:r>
              <a:rPr lang="en-US" sz="2400" dirty="0" smtClean="0"/>
              <a:t>.</a:t>
            </a:r>
            <a:endParaRPr lang="en-GB" sz="2000" dirty="0" smtClean="0"/>
          </a:p>
        </p:txBody>
      </p:sp>
      <p:sp>
        <p:nvSpPr>
          <p:cNvPr id="4" name="Rectangle 3"/>
          <p:cNvSpPr/>
          <p:nvPr/>
        </p:nvSpPr>
        <p:spPr>
          <a:xfrm>
            <a:off x="469248" y="-28222"/>
            <a:ext cx="5083098" cy="523220"/>
          </a:xfrm>
          <a:prstGeom prst="rect">
            <a:avLst/>
          </a:prstGeom>
        </p:spPr>
        <p:txBody>
          <a:bodyPr wrap="square">
            <a:spAutoFit/>
          </a:bodyPr>
          <a:lstStyle/>
          <a:p>
            <a:r>
              <a:rPr lang="en-US" sz="2800" dirty="0" smtClean="0">
                <a:solidFill>
                  <a:schemeClr val="bg1"/>
                </a:solidFill>
                <a:latin typeface="Calibri"/>
                <a:cs typeface="Calibri"/>
              </a:rPr>
              <a:t>Recommendations</a:t>
            </a:r>
            <a:endParaRPr lang="en-GB" sz="2800" dirty="0">
              <a:latin typeface="Calibri"/>
              <a:cs typeface="Calibri"/>
            </a:endParaRPr>
          </a:p>
        </p:txBody>
      </p:sp>
      <p:sp>
        <p:nvSpPr>
          <p:cNvPr id="6" name="TextBox 5"/>
          <p:cNvSpPr txBox="1"/>
          <p:nvPr/>
        </p:nvSpPr>
        <p:spPr>
          <a:xfrm>
            <a:off x="454478" y="3593204"/>
            <a:ext cx="4453113" cy="3046988"/>
          </a:xfrm>
          <a:prstGeom prst="rect">
            <a:avLst/>
          </a:prstGeom>
          <a:noFill/>
        </p:spPr>
        <p:txBody>
          <a:bodyPr wrap="square" rtlCol="0">
            <a:spAutoFit/>
          </a:bodyPr>
          <a:lstStyle/>
          <a:p>
            <a:pPr marL="285750" indent="-285750">
              <a:buClr>
                <a:srgbClr val="6600CC"/>
              </a:buClr>
              <a:buFont typeface="Wingdings" panose="05000000000000000000" pitchFamily="2" charset="2"/>
              <a:buChar char="ü"/>
            </a:pPr>
            <a:r>
              <a:rPr lang="en-US" sz="2400" b="1" dirty="0" smtClean="0">
                <a:solidFill>
                  <a:srgbClr val="18415C"/>
                </a:solidFill>
                <a:latin typeface="Calibri" panose="020F0502020204030204" pitchFamily="34" charset="0"/>
              </a:rPr>
              <a:t>Universal primary and lower secondary completion</a:t>
            </a:r>
            <a:r>
              <a:rPr lang="en-US" sz="2400" b="1" dirty="0" smtClean="0">
                <a:solidFill>
                  <a:srgbClr val="18415C"/>
                </a:solidFill>
              </a:rPr>
              <a:t>: </a:t>
            </a:r>
            <a:r>
              <a:rPr lang="en-US" sz="2200" dirty="0" smtClean="0">
                <a:solidFill>
                  <a:srgbClr val="000000"/>
                </a:solidFill>
              </a:rPr>
              <a:t>Both levels should be compulsory. S</a:t>
            </a:r>
            <a:r>
              <a:rPr lang="en-US" sz="2200" dirty="0" smtClean="0">
                <a:solidFill>
                  <a:srgbClr val="000000"/>
                </a:solidFill>
                <a:latin typeface="Calibri" panose="020F0502020204030204" pitchFamily="34" charset="0"/>
              </a:rPr>
              <a:t>chool </a:t>
            </a:r>
            <a:r>
              <a:rPr lang="en-US" sz="2400" dirty="0" smtClean="0">
                <a:solidFill>
                  <a:srgbClr val="000000"/>
                </a:solidFill>
                <a:latin typeface="Calibri" panose="020F0502020204030204" pitchFamily="34" charset="0"/>
              </a:rPr>
              <a:t>fees should be </a:t>
            </a:r>
            <a:r>
              <a:rPr lang="en-US" sz="2400" dirty="0" smtClean="0">
                <a:latin typeface="Calibri" panose="020F0502020204030204" pitchFamily="34" charset="0"/>
              </a:rPr>
              <a:t>abolished, and costs for textbooks</a:t>
            </a:r>
            <a:r>
              <a:rPr lang="en-US" sz="2400" dirty="0">
                <a:latin typeface="Calibri" panose="020F0502020204030204" pitchFamily="34" charset="0"/>
              </a:rPr>
              <a:t>, uniforms and </a:t>
            </a:r>
            <a:r>
              <a:rPr lang="en-US" sz="2400" dirty="0" smtClean="0">
                <a:latin typeface="Calibri" panose="020F0502020204030204" pitchFamily="34" charset="0"/>
              </a:rPr>
              <a:t>transport should be covered so that education is truly free.</a:t>
            </a:r>
            <a:endParaRPr lang="en-GB" sz="2400" dirty="0">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766" y="4887445"/>
            <a:ext cx="2247052" cy="14384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518" y="3952425"/>
            <a:ext cx="2207801" cy="695422"/>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9828" y="976314"/>
            <a:ext cx="2639181"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1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6" name="Rectangle 46" hidden="1"/>
          <p:cNvSpPr>
            <a:spLocks noChangeArrowheads="1"/>
          </p:cNvSpPr>
          <p:nvPr/>
        </p:nvSpPr>
        <p:spPr bwMode="auto">
          <a:xfrm>
            <a:off x="837213" y="2566542"/>
            <a:ext cx="184666" cy="5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rPr>
              <a:t>-</a:t>
            </a:r>
            <a:endParaRPr kumimoji="0" lang="en-US" altLang="en-US" sz="1200" b="0" i="0" u="none" strike="noStrike" cap="none" normalizeH="0" baseline="0" dirty="0" smtClean="0">
              <a:ln>
                <a:noFill/>
              </a:ln>
              <a:solidFill>
                <a:schemeClr val="tx1"/>
              </a:solidFill>
              <a:effectLst/>
            </a:endParaRPr>
          </a:p>
        </p:txBody>
      </p:sp>
      <p:sp>
        <p:nvSpPr>
          <p:cNvPr id="2" name="Content Placeholder 1"/>
          <p:cNvSpPr>
            <a:spLocks noGrp="1"/>
          </p:cNvSpPr>
          <p:nvPr>
            <p:ph idx="1"/>
          </p:nvPr>
        </p:nvSpPr>
        <p:spPr>
          <a:xfrm>
            <a:off x="287794" y="-14111"/>
            <a:ext cx="5494535" cy="492443"/>
          </a:xfrm>
        </p:spPr>
        <p:txBody>
          <a:bodyPr/>
          <a:lstStyle/>
          <a:p>
            <a:pPr marL="0" indent="0">
              <a:buNone/>
            </a:pPr>
            <a:endParaRPr lang="en-US" sz="2400" dirty="0" smtClean="0"/>
          </a:p>
          <a:p>
            <a:pPr marL="0" indent="0">
              <a:buNone/>
            </a:pPr>
            <a:endParaRPr lang="ru-RU" sz="2400" dirty="0"/>
          </a:p>
        </p:txBody>
      </p:sp>
      <p:sp>
        <p:nvSpPr>
          <p:cNvPr id="3" name="TextBox 2"/>
          <p:cNvSpPr txBox="1"/>
          <p:nvPr/>
        </p:nvSpPr>
        <p:spPr>
          <a:xfrm>
            <a:off x="523259" y="-14111"/>
            <a:ext cx="5915718" cy="523220"/>
          </a:xfrm>
          <a:prstGeom prst="rect">
            <a:avLst/>
          </a:prstGeom>
          <a:noFill/>
        </p:spPr>
        <p:txBody>
          <a:bodyPr wrap="square" rtlCol="0">
            <a:spAutoFit/>
          </a:bodyPr>
          <a:lstStyle/>
          <a:p>
            <a:r>
              <a:rPr lang="en-US" sz="2800" dirty="0" smtClean="0">
                <a:solidFill>
                  <a:schemeClr val="bg1"/>
                </a:solidFill>
                <a:latin typeface="Calibri"/>
                <a:cs typeface="Calibri"/>
              </a:rPr>
              <a:t>Recommendations</a:t>
            </a:r>
            <a:endParaRPr lang="en-GB" sz="2800" dirty="0"/>
          </a:p>
        </p:txBody>
      </p:sp>
      <p:sp>
        <p:nvSpPr>
          <p:cNvPr id="5" name="TextBox 4"/>
          <p:cNvSpPr txBox="1"/>
          <p:nvPr/>
        </p:nvSpPr>
        <p:spPr>
          <a:xfrm>
            <a:off x="381141" y="4285013"/>
            <a:ext cx="4944871" cy="1569660"/>
          </a:xfrm>
          <a:prstGeom prst="rect">
            <a:avLst/>
          </a:prstGeom>
          <a:noFill/>
        </p:spPr>
        <p:txBody>
          <a:bodyPr wrap="square" rtlCol="0">
            <a:spAutoFit/>
          </a:bodyPr>
          <a:lstStyle/>
          <a:p>
            <a:pPr marL="285750" indent="-285750">
              <a:buClr>
                <a:srgbClr val="6600CC"/>
              </a:buClr>
              <a:buFont typeface="Wingdings" panose="05000000000000000000" pitchFamily="2" charset="2"/>
              <a:buChar char="ü"/>
            </a:pPr>
            <a:r>
              <a:rPr lang="en-US" sz="2400" b="1" dirty="0" smtClean="0">
                <a:solidFill>
                  <a:srgbClr val="18415C"/>
                </a:solidFill>
                <a:latin typeface="Calibri" panose="020F0502020204030204" pitchFamily="34" charset="0"/>
              </a:rPr>
              <a:t>Adult literacy: </a:t>
            </a:r>
            <a:r>
              <a:rPr lang="en-US" sz="2400" dirty="0" smtClean="0">
                <a:latin typeface="Calibri" panose="020F0502020204030204" pitchFamily="34" charset="0"/>
              </a:rPr>
              <a:t>Literacy and learning policies should be linked with existing development strategies and community priorities. </a:t>
            </a:r>
            <a:endParaRPr lang="en-US" sz="2400" dirty="0">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481" y="3911401"/>
            <a:ext cx="3709107" cy="210531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910" y="1191090"/>
            <a:ext cx="1170251" cy="177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140" y="747851"/>
            <a:ext cx="4933663" cy="3046988"/>
          </a:xfrm>
          <a:prstGeom prst="rect">
            <a:avLst/>
          </a:prstGeom>
          <a:noFill/>
        </p:spPr>
        <p:txBody>
          <a:bodyPr wrap="square" rtlCol="0">
            <a:spAutoFit/>
          </a:bodyPr>
          <a:lstStyle/>
          <a:p>
            <a:pPr marL="285750" indent="-285750">
              <a:buClr>
                <a:srgbClr val="6600CC"/>
              </a:buClr>
              <a:buFont typeface="Wingdings" panose="05000000000000000000" pitchFamily="2" charset="2"/>
              <a:buChar char="ü"/>
            </a:pPr>
            <a:r>
              <a:rPr lang="en-US" sz="2400" b="1" dirty="0">
                <a:solidFill>
                  <a:srgbClr val="18415C"/>
                </a:solidFill>
                <a:latin typeface="Calibri" panose="020F0502020204030204" pitchFamily="34" charset="0"/>
              </a:rPr>
              <a:t>Youth skills:</a:t>
            </a:r>
            <a:r>
              <a:rPr lang="en-US" sz="2400" dirty="0">
                <a:latin typeface="Calibri" panose="020F0502020204030204" pitchFamily="34" charset="0"/>
              </a:rPr>
              <a:t> All countries should </a:t>
            </a:r>
            <a:r>
              <a:rPr lang="en-US" sz="2400" dirty="0" smtClean="0">
                <a:latin typeface="Calibri" panose="020F0502020204030204" pitchFamily="34" charset="0"/>
              </a:rPr>
              <a:t>ratify and implement international conventions that establish a </a:t>
            </a:r>
            <a:r>
              <a:rPr lang="en-US" sz="2400" dirty="0">
                <a:latin typeface="Calibri" panose="020F0502020204030204" pitchFamily="34" charset="0"/>
              </a:rPr>
              <a:t>minimum age for employment. Young people should be encouraged to study full-time, rather than part-time, in secondary education.</a:t>
            </a:r>
            <a:r>
              <a:rPr lang="en-US" sz="2400" dirty="0" smtClean="0">
                <a:latin typeface="Calibri" panose="020F0502020204030204" pitchFamily="34" charset="0"/>
              </a:rPr>
              <a:t> </a:t>
            </a:r>
            <a:endParaRPr lang="en-US" sz="2400" dirty="0">
              <a:latin typeface="Calibri" panose="020F0502020204030204" pitchFamily="34" charset="0"/>
            </a:endParaRPr>
          </a:p>
        </p:txBody>
      </p:sp>
    </p:spTree>
    <p:extLst>
      <p:ext uri="{BB962C8B-B14F-4D97-AF65-F5344CB8AC3E}">
        <p14:creationId xmlns:p14="http://schemas.microsoft.com/office/powerpoint/2010/main" val="215647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15082" y="-21265"/>
            <a:ext cx="882176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800" b="1" kern="0" dirty="0" smtClean="0">
                <a:solidFill>
                  <a:schemeClr val="bg1"/>
                </a:solidFill>
              </a:rPr>
              <a:t>Key messages: …but we did not reach Education for All</a:t>
            </a:r>
            <a:endParaRPr lang="en-US" sz="2800" b="1" kern="0" dirty="0">
              <a:solidFill>
                <a:schemeClr val="bg1"/>
              </a:solidFill>
            </a:endParaRPr>
          </a:p>
        </p:txBody>
      </p:sp>
      <p:sp>
        <p:nvSpPr>
          <p:cNvPr id="6" name="TextBox 5"/>
          <p:cNvSpPr txBox="1"/>
          <p:nvPr/>
        </p:nvSpPr>
        <p:spPr>
          <a:xfrm>
            <a:off x="487799" y="543322"/>
            <a:ext cx="8849051" cy="1446550"/>
          </a:xfrm>
          <a:prstGeom prst="rect">
            <a:avLst/>
          </a:prstGeom>
          <a:noFill/>
        </p:spPr>
        <p:txBody>
          <a:bodyPr wrap="square" rtlCol="0">
            <a:spAutoFit/>
          </a:bodyPr>
          <a:lstStyle/>
          <a:p>
            <a:r>
              <a:rPr lang="en-GB" altLang="en-US" sz="2200" b="1" dirty="0">
                <a:latin typeface="Calibri" panose="020F0502020204030204" pitchFamily="34" charset="0"/>
              </a:rPr>
              <a:t>Just </a:t>
            </a:r>
            <a:r>
              <a:rPr lang="en-GB" altLang="en-US" sz="2400" b="1" dirty="0">
                <a:solidFill>
                  <a:srgbClr val="D60093"/>
                </a:solidFill>
                <a:latin typeface="Calibri" panose="020F0502020204030204" pitchFamily="34" charset="0"/>
              </a:rPr>
              <a:t>a </a:t>
            </a:r>
            <a:r>
              <a:rPr lang="en-GB" altLang="en-US" sz="2400" b="1" dirty="0" smtClean="0">
                <a:solidFill>
                  <a:srgbClr val="D60093"/>
                </a:solidFill>
                <a:latin typeface="Calibri" panose="020F0502020204030204" pitchFamily="34" charset="0"/>
              </a:rPr>
              <a:t>third of countries </a:t>
            </a:r>
            <a:r>
              <a:rPr lang="en-GB" altLang="en-US" sz="2200" b="1" dirty="0">
                <a:latin typeface="Calibri" panose="020F0502020204030204" pitchFamily="34" charset="0"/>
              </a:rPr>
              <a:t>have achieved all of the measurable EFA </a:t>
            </a:r>
            <a:r>
              <a:rPr lang="en-GB" altLang="en-US" sz="2200" b="1" dirty="0" smtClean="0">
                <a:latin typeface="Calibri" panose="020F0502020204030204" pitchFamily="34" charset="0"/>
              </a:rPr>
              <a:t>goals</a:t>
            </a:r>
          </a:p>
          <a:p>
            <a:endParaRPr lang="en-GB" altLang="en-US" sz="2200" b="1" dirty="0">
              <a:latin typeface="Calibri" panose="020F0502020204030204" pitchFamily="34" charset="0"/>
            </a:endParaRPr>
          </a:p>
          <a:p>
            <a:r>
              <a:rPr lang="en-GB" altLang="en-US" sz="2200" b="1" dirty="0" smtClean="0">
                <a:latin typeface="Calibri" panose="020F0502020204030204" pitchFamily="34" charset="0"/>
              </a:rPr>
              <a:t>Only </a:t>
            </a:r>
            <a:r>
              <a:rPr lang="en-GB" altLang="en-US" sz="2400" b="1" dirty="0" smtClean="0">
                <a:solidFill>
                  <a:srgbClr val="D60093"/>
                </a:solidFill>
                <a:latin typeface="Calibri" panose="020F0502020204030204" pitchFamily="34" charset="0"/>
              </a:rPr>
              <a:t>just over half of countries </a:t>
            </a:r>
            <a:r>
              <a:rPr lang="en-GB" altLang="en-US" sz="2200" b="1" dirty="0" smtClean="0">
                <a:latin typeface="Calibri" panose="020F0502020204030204" pitchFamily="34" charset="0"/>
              </a:rPr>
              <a:t>achieved Universal Primary Enrolment</a:t>
            </a:r>
            <a:endParaRPr lang="en-GB" altLang="en-US" sz="2200" b="1" dirty="0">
              <a:latin typeface="Calibri" panose="020F0502020204030204" pitchFamily="34" charset="0"/>
            </a:endParaRPr>
          </a:p>
          <a:p>
            <a:endParaRPr lang="en-GB" b="1" dirty="0">
              <a:latin typeface="Calibri" panose="020F0502020204030204" pitchFamily="34" charset="0"/>
            </a:endParaRPr>
          </a:p>
        </p:txBody>
      </p:sp>
      <p:sp>
        <p:nvSpPr>
          <p:cNvPr id="8" name="TextBox 7"/>
          <p:cNvSpPr txBox="1"/>
          <p:nvPr/>
        </p:nvSpPr>
        <p:spPr>
          <a:xfrm>
            <a:off x="523989" y="5331107"/>
            <a:ext cx="8480384" cy="461665"/>
          </a:xfrm>
          <a:prstGeom prst="rect">
            <a:avLst/>
          </a:prstGeom>
          <a:noFill/>
        </p:spPr>
        <p:txBody>
          <a:bodyPr wrap="square" rtlCol="0">
            <a:spAutoFit/>
          </a:bodyPr>
          <a:lstStyle/>
          <a:p>
            <a:r>
              <a:rPr lang="en-GB" altLang="en-US" sz="2400" b="1" dirty="0">
                <a:solidFill>
                  <a:srgbClr val="D60093"/>
                </a:solidFill>
                <a:latin typeface="Calibri" panose="020F0502020204030204" pitchFamily="34" charset="0"/>
              </a:rPr>
              <a:t>121 million </a:t>
            </a:r>
            <a:r>
              <a:rPr lang="en-GB" altLang="en-US" sz="2200" dirty="0">
                <a:latin typeface="Calibri" panose="020F0502020204030204" pitchFamily="34" charset="0"/>
              </a:rPr>
              <a:t>children and adolescents were still out of school in 2012</a:t>
            </a:r>
            <a:endParaRPr lang="en-GB" sz="2200" dirty="0">
              <a:latin typeface="Calibri" panose="020F0502020204030204" pitchFamily="34" charset="0"/>
            </a:endParaRPr>
          </a:p>
        </p:txBody>
      </p:sp>
      <p:sp>
        <p:nvSpPr>
          <p:cNvPr id="10" name="TextBox 9"/>
          <p:cNvSpPr txBox="1"/>
          <p:nvPr/>
        </p:nvSpPr>
        <p:spPr>
          <a:xfrm>
            <a:off x="523988" y="5889070"/>
            <a:ext cx="8715248" cy="830997"/>
          </a:xfrm>
          <a:prstGeom prst="rect">
            <a:avLst/>
          </a:prstGeom>
          <a:noFill/>
        </p:spPr>
        <p:txBody>
          <a:bodyPr wrap="square" rtlCol="0">
            <a:spAutoFit/>
          </a:bodyPr>
          <a:lstStyle/>
          <a:p>
            <a:r>
              <a:rPr lang="en-GB" altLang="en-US" sz="2400" b="1" dirty="0" smtClean="0">
                <a:solidFill>
                  <a:srgbClr val="D60093"/>
                </a:solidFill>
                <a:latin typeface="Calibri" panose="020F0502020204030204" pitchFamily="34" charset="0"/>
              </a:rPr>
              <a:t>A third of countries</a:t>
            </a:r>
            <a:r>
              <a:rPr lang="en-GB" altLang="en-US" sz="2400" dirty="0">
                <a:solidFill>
                  <a:srgbClr val="D60093"/>
                </a:solidFill>
                <a:latin typeface="Calibri" panose="020F0502020204030204" pitchFamily="34" charset="0"/>
              </a:rPr>
              <a:t> </a:t>
            </a:r>
            <a:r>
              <a:rPr lang="en-GB" altLang="en-US" sz="2200" dirty="0">
                <a:latin typeface="Calibri" panose="020F0502020204030204" pitchFamily="34" charset="0"/>
              </a:rPr>
              <a:t>did not reach gender parity in primary education; </a:t>
            </a:r>
            <a:r>
              <a:rPr lang="en-GB" altLang="en-US" sz="2200" dirty="0" smtClean="0">
                <a:latin typeface="Calibri" panose="020F0502020204030204" pitchFamily="34" charset="0"/>
              </a:rPr>
              <a:t>    </a:t>
            </a:r>
            <a:r>
              <a:rPr lang="en-GB" altLang="en-US" sz="2400" b="1" dirty="0" smtClean="0">
                <a:solidFill>
                  <a:srgbClr val="D60093"/>
                </a:solidFill>
                <a:latin typeface="Calibri" panose="020F0502020204030204" pitchFamily="34" charset="0"/>
              </a:rPr>
              <a:t>a </a:t>
            </a:r>
            <a:r>
              <a:rPr lang="en-GB" altLang="en-US" sz="2400" b="1" dirty="0">
                <a:solidFill>
                  <a:srgbClr val="D60093"/>
                </a:solidFill>
                <a:latin typeface="Calibri" panose="020F0502020204030204" pitchFamily="34" charset="0"/>
              </a:rPr>
              <a:t>half </a:t>
            </a:r>
            <a:r>
              <a:rPr lang="en-GB" altLang="en-US" sz="2400" b="1" dirty="0" smtClean="0">
                <a:solidFill>
                  <a:srgbClr val="D60093"/>
                </a:solidFill>
                <a:latin typeface="Calibri" panose="020F0502020204030204" pitchFamily="34" charset="0"/>
              </a:rPr>
              <a:t>of countries </a:t>
            </a:r>
            <a:r>
              <a:rPr lang="en-GB" altLang="en-US" sz="2200" dirty="0" smtClean="0">
                <a:latin typeface="Calibri" panose="020F0502020204030204" pitchFamily="34" charset="0"/>
              </a:rPr>
              <a:t>did </a:t>
            </a:r>
            <a:r>
              <a:rPr lang="en-GB" altLang="en-US" sz="2200" dirty="0">
                <a:latin typeface="Calibri" panose="020F0502020204030204" pitchFamily="34" charset="0"/>
              </a:rPr>
              <a:t>not in secondary</a:t>
            </a:r>
            <a:endParaRPr lang="en-GB" sz="22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630" y="1814514"/>
            <a:ext cx="6887379"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1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9052" y="805224"/>
            <a:ext cx="5347689" cy="2699977"/>
          </a:xfrm>
        </p:spPr>
        <p:txBody>
          <a:bodyPr/>
          <a:lstStyle/>
          <a:p>
            <a:pPr>
              <a:buFont typeface="Wingdings" charset="2"/>
              <a:buChar char="ü"/>
            </a:pPr>
            <a:r>
              <a:rPr lang="en-US" sz="2400" b="1" dirty="0" smtClean="0">
                <a:solidFill>
                  <a:srgbClr val="18415C"/>
                </a:solidFill>
              </a:rPr>
              <a:t>Gender parity and equality: </a:t>
            </a:r>
            <a:r>
              <a:rPr lang="en-US" sz="2400" dirty="0" smtClean="0"/>
              <a:t>Countries should adopt policies that reduce child marriage and early pregnancy. There should be more emphasis on </a:t>
            </a:r>
            <a:r>
              <a:rPr lang="en-US" sz="2400" dirty="0"/>
              <a:t>gender </a:t>
            </a:r>
            <a:r>
              <a:rPr lang="en-US" sz="2400" dirty="0" smtClean="0"/>
              <a:t>equality, including through teacher education and safe school environments. </a:t>
            </a:r>
            <a:endParaRPr lang="en-US" sz="2400" dirty="0"/>
          </a:p>
          <a:p>
            <a:pPr algn="ctr">
              <a:lnSpc>
                <a:spcPct val="150000"/>
              </a:lnSpc>
              <a:buFont typeface="Wingdings" charset="2"/>
              <a:buChar char="ü"/>
            </a:pPr>
            <a:endParaRPr lang="en-GB" sz="2000" dirty="0" smtClean="0"/>
          </a:p>
          <a:p>
            <a:pPr marL="0" indent="0" algn="ctr">
              <a:lnSpc>
                <a:spcPct val="150000"/>
              </a:lnSpc>
              <a:buNone/>
            </a:pPr>
            <a:endParaRPr lang="ru-RU" sz="2000" dirty="0"/>
          </a:p>
          <a:p>
            <a:pPr algn="ctr"/>
            <a:endParaRPr lang="en-GB" dirty="0"/>
          </a:p>
        </p:txBody>
      </p:sp>
      <p:sp>
        <p:nvSpPr>
          <p:cNvPr id="3" name="TextBox 2"/>
          <p:cNvSpPr txBox="1"/>
          <p:nvPr/>
        </p:nvSpPr>
        <p:spPr>
          <a:xfrm>
            <a:off x="523259" y="-14111"/>
            <a:ext cx="5915718" cy="523220"/>
          </a:xfrm>
          <a:prstGeom prst="rect">
            <a:avLst/>
          </a:prstGeom>
          <a:noFill/>
        </p:spPr>
        <p:txBody>
          <a:bodyPr wrap="square" rtlCol="0">
            <a:spAutoFit/>
          </a:bodyPr>
          <a:lstStyle/>
          <a:p>
            <a:r>
              <a:rPr lang="en-US" sz="2800" dirty="0" smtClean="0">
                <a:solidFill>
                  <a:schemeClr val="bg1"/>
                </a:solidFill>
                <a:latin typeface="Calibri"/>
                <a:cs typeface="Calibri"/>
              </a:rPr>
              <a:t>Recommendations</a:t>
            </a:r>
            <a:endParaRPr lang="en-GB" sz="2800" dirty="0">
              <a:latin typeface="Calibri"/>
              <a:cs typeface="Calibri"/>
            </a:endParaRPr>
          </a:p>
        </p:txBody>
      </p:sp>
      <p:sp>
        <p:nvSpPr>
          <p:cNvPr id="4" name="TextBox 3"/>
          <p:cNvSpPr txBox="1"/>
          <p:nvPr/>
        </p:nvSpPr>
        <p:spPr>
          <a:xfrm>
            <a:off x="380878" y="3946683"/>
            <a:ext cx="5408829" cy="2585323"/>
          </a:xfrm>
          <a:prstGeom prst="rect">
            <a:avLst/>
          </a:prstGeom>
          <a:noFill/>
        </p:spPr>
        <p:txBody>
          <a:bodyPr wrap="square" rtlCol="0">
            <a:spAutoFit/>
          </a:bodyPr>
          <a:lstStyle/>
          <a:p>
            <a:pPr marL="342900" indent="-342900">
              <a:buClr>
                <a:srgbClr val="6600CC"/>
              </a:buClr>
              <a:buFont typeface="Wingdings" panose="05000000000000000000" pitchFamily="2" charset="2"/>
              <a:buChar char="ü"/>
            </a:pPr>
            <a:r>
              <a:rPr lang="en-US" sz="2400" b="1" dirty="0" smtClean="0">
                <a:solidFill>
                  <a:srgbClr val="18415C"/>
                </a:solidFill>
                <a:latin typeface="Calibri" panose="020F0502020204030204" pitchFamily="34" charset="0"/>
              </a:rPr>
              <a:t>Lifelong learning: </a:t>
            </a:r>
            <a:r>
              <a:rPr lang="en-US" sz="2400" dirty="0" smtClean="0">
                <a:latin typeface="Calibri" panose="020F0502020204030204" pitchFamily="34" charset="0"/>
              </a:rPr>
              <a:t>All stages of formal and non-formal education should specify the skills to be attained. </a:t>
            </a:r>
            <a:r>
              <a:rPr lang="en-US" sz="2400" dirty="0">
                <a:latin typeface="Calibri" panose="020F0502020204030204" pitchFamily="34" charset="0"/>
              </a:rPr>
              <a:t>Governments</a:t>
            </a:r>
            <a:r>
              <a:rPr lang="en-GB" sz="2400" dirty="0">
                <a:latin typeface="Calibri" panose="020F0502020204030204" pitchFamily="34" charset="0"/>
              </a:rPr>
              <a:t> must </a:t>
            </a:r>
            <a:r>
              <a:rPr lang="en-US" sz="2400" dirty="0">
                <a:latin typeface="Calibri" panose="020F0502020204030204" pitchFamily="34" charset="0"/>
              </a:rPr>
              <a:t>significantly expand adult </a:t>
            </a:r>
            <a:r>
              <a:rPr lang="en-US" sz="2400" dirty="0" smtClean="0">
                <a:latin typeface="Calibri" panose="020F0502020204030204" pitchFamily="34" charset="0"/>
              </a:rPr>
              <a:t>learning and education opportunities</a:t>
            </a:r>
            <a:r>
              <a:rPr lang="en-US" sz="2400" dirty="0">
                <a:latin typeface="Calibri" panose="020F0502020204030204" pitchFamily="34" charset="0"/>
              </a:rPr>
              <a:t>. </a:t>
            </a:r>
            <a:endParaRPr lang="ru-RU" sz="2400" dirty="0">
              <a:latin typeface="Calibri" panose="020F0502020204030204" pitchFamily="34" charset="0"/>
            </a:endParaRP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835" y="1093788"/>
            <a:ext cx="1648262"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6917" y="1074739"/>
            <a:ext cx="136374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creen Shot 2015-03-25 at 20.41.42.png"/>
          <p:cNvPicPr>
            <a:picLocks noChangeAspect="1"/>
          </p:cNvPicPr>
          <p:nvPr/>
        </p:nvPicPr>
        <p:blipFill rotWithShape="1">
          <a:blip r:embed="rId5" cstate="screen">
            <a:extLst>
              <a:ext uri="{28A0092B-C50C-407E-A947-70E740481C1C}">
                <a14:useLocalDpi xmlns:a14="http://schemas.microsoft.com/office/drawing/2010/main" val="0"/>
              </a:ext>
            </a:extLst>
          </a:blip>
          <a:srcRect b="-2080"/>
          <a:stretch/>
        </p:blipFill>
        <p:spPr>
          <a:xfrm>
            <a:off x="5736742" y="4069080"/>
            <a:ext cx="3393418" cy="1443872"/>
          </a:xfrm>
          <a:prstGeom prst="rect">
            <a:avLst/>
          </a:prstGeom>
        </p:spPr>
      </p:pic>
    </p:spTree>
    <p:extLst>
      <p:ext uri="{BB962C8B-B14F-4D97-AF65-F5344CB8AC3E}">
        <p14:creationId xmlns:p14="http://schemas.microsoft.com/office/powerpoint/2010/main" val="74411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811" y="2021150"/>
            <a:ext cx="7494749" cy="468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idx="4294967295"/>
          </p:nvPr>
        </p:nvSpPr>
        <p:spPr>
          <a:xfrm>
            <a:off x="379362" y="-96838"/>
            <a:ext cx="8476774" cy="1143001"/>
          </a:xfrm>
        </p:spPr>
        <p:txBody>
          <a:bodyPr>
            <a:normAutofit/>
          </a:bodyPr>
          <a:lstStyle/>
          <a:p>
            <a:pPr>
              <a:defRPr/>
            </a:pPr>
            <a:r>
              <a:rPr lang="en-GB" sz="2800" dirty="0">
                <a:solidFill>
                  <a:schemeClr val="bg1"/>
                </a:solidFill>
              </a:rPr>
              <a:t>Post-2015 development - A global </a:t>
            </a:r>
            <a:r>
              <a:rPr lang="en-GB" sz="2800" dirty="0" smtClean="0">
                <a:solidFill>
                  <a:schemeClr val="bg1"/>
                </a:solidFill>
              </a:rPr>
              <a:t>resolution</a:t>
            </a:r>
            <a:r>
              <a:rPr lang="en-US" sz="2800" dirty="0" smtClean="0">
                <a:solidFill>
                  <a:schemeClr val="bg1"/>
                </a:solidFill>
              </a:rPr>
              <a: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 name="TextBox 1"/>
          <p:cNvSpPr txBox="1"/>
          <p:nvPr/>
        </p:nvSpPr>
        <p:spPr>
          <a:xfrm>
            <a:off x="474313" y="652131"/>
            <a:ext cx="8243402" cy="738664"/>
          </a:xfrm>
          <a:prstGeom prst="rect">
            <a:avLst/>
          </a:prstGeom>
          <a:noFill/>
        </p:spPr>
        <p:txBody>
          <a:bodyPr wrap="square" rtlCol="0">
            <a:spAutoFit/>
          </a:bodyPr>
          <a:lstStyle/>
          <a:p>
            <a:pPr lvl="0"/>
            <a:r>
              <a:rPr lang="en-US" sz="2400" b="1" dirty="0" smtClean="0">
                <a:solidFill>
                  <a:srgbClr val="004454"/>
                </a:solidFill>
                <a:latin typeface="Calibri"/>
                <a:cs typeface="Calibri"/>
              </a:rPr>
              <a:t>Financing for education </a:t>
            </a:r>
            <a:r>
              <a:rPr lang="en-US" sz="2400" b="1" dirty="0">
                <a:solidFill>
                  <a:srgbClr val="004454"/>
                </a:solidFill>
                <a:latin typeface="Calibri"/>
                <a:cs typeface="Calibri"/>
              </a:rPr>
              <a:t>has to be significantly stepped </a:t>
            </a:r>
            <a:r>
              <a:rPr lang="en-US" sz="2400" b="1" dirty="0" smtClean="0">
                <a:solidFill>
                  <a:srgbClr val="004454"/>
                </a:solidFill>
                <a:latin typeface="Calibri"/>
                <a:cs typeface="Calibri"/>
              </a:rPr>
              <a:t>up</a:t>
            </a:r>
            <a:r>
              <a:rPr lang="en-US" sz="2200" b="1" dirty="0" smtClean="0">
                <a:solidFill>
                  <a:srgbClr val="004454"/>
                </a:solidFill>
                <a:latin typeface="Calibri"/>
                <a:cs typeface="Calibri"/>
              </a:rPr>
              <a:t>:</a:t>
            </a:r>
            <a:endParaRPr lang="ru-RU" sz="2200" b="1" dirty="0">
              <a:solidFill>
                <a:srgbClr val="004454"/>
              </a:solidFill>
              <a:latin typeface="Calibri"/>
              <a:cs typeface="Calibri"/>
            </a:endParaRPr>
          </a:p>
          <a:p>
            <a:endParaRPr lang="en-GB" dirty="0"/>
          </a:p>
        </p:txBody>
      </p:sp>
      <p:sp>
        <p:nvSpPr>
          <p:cNvPr id="7" name="TextBox 6"/>
          <p:cNvSpPr txBox="1"/>
          <p:nvPr/>
        </p:nvSpPr>
        <p:spPr>
          <a:xfrm>
            <a:off x="477043" y="2205420"/>
            <a:ext cx="4837760" cy="2308324"/>
          </a:xfrm>
          <a:prstGeom prst="rect">
            <a:avLst/>
          </a:prstGeom>
          <a:noFill/>
        </p:spPr>
        <p:txBody>
          <a:bodyPr wrap="square" rtlCol="0">
            <a:spAutoFit/>
          </a:bodyPr>
          <a:lstStyle/>
          <a:p>
            <a:pPr marL="342900" indent="-342900">
              <a:buClr>
                <a:srgbClr val="6600CC"/>
              </a:buClr>
              <a:buFont typeface="Wingdings" panose="05000000000000000000" pitchFamily="2" charset="2"/>
              <a:buChar char="ü"/>
            </a:pPr>
            <a:r>
              <a:rPr lang="en-US" sz="2400" dirty="0" smtClean="0">
                <a:latin typeface="Calibri" panose="020F0502020204030204" pitchFamily="34" charset="0"/>
              </a:rPr>
              <a:t>Donors need </a:t>
            </a:r>
            <a:r>
              <a:rPr lang="en-US" sz="2400" dirty="0">
                <a:latin typeface="Calibri" panose="020F0502020204030204" pitchFamily="34" charset="0"/>
              </a:rPr>
              <a:t>to </a:t>
            </a:r>
            <a:r>
              <a:rPr lang="en-US" sz="2400" dirty="0">
                <a:solidFill>
                  <a:srgbClr val="D60093"/>
                </a:solidFill>
                <a:latin typeface="Calibri" panose="020F0502020204030204" pitchFamily="34" charset="0"/>
              </a:rPr>
              <a:t>bridge the US$22 billion annual </a:t>
            </a:r>
            <a:r>
              <a:rPr lang="en-US" sz="2400" dirty="0" smtClean="0">
                <a:solidFill>
                  <a:srgbClr val="D60093"/>
                </a:solidFill>
                <a:latin typeface="Calibri" panose="020F0502020204030204" pitchFamily="34" charset="0"/>
              </a:rPr>
              <a:t>finance gap.</a:t>
            </a:r>
            <a:endParaRPr lang="en-US" sz="2400" dirty="0">
              <a:latin typeface="Calibri" panose="020F0502020204030204" pitchFamily="34" charset="0"/>
            </a:endParaRPr>
          </a:p>
          <a:p>
            <a:pPr marL="342900" indent="-342900">
              <a:buClr>
                <a:srgbClr val="6600CC"/>
              </a:buClr>
              <a:buFont typeface="Wingdings" panose="05000000000000000000" pitchFamily="2" charset="2"/>
              <a:buChar char="ü"/>
            </a:pPr>
            <a:endParaRPr lang="en-US" sz="2400" dirty="0">
              <a:latin typeface="Calibri" panose="020F0502020204030204" pitchFamily="34" charset="0"/>
            </a:endParaRPr>
          </a:p>
          <a:p>
            <a:pPr marL="342900" indent="-342900">
              <a:buClr>
                <a:srgbClr val="6600CC"/>
              </a:buClr>
              <a:buFont typeface="Wingdings" panose="05000000000000000000" pitchFamily="2" charset="2"/>
              <a:buChar char="ü"/>
            </a:pPr>
            <a:r>
              <a:rPr lang="en-US" sz="2400" dirty="0" smtClean="0">
                <a:latin typeface="Calibri" panose="020F0502020204030204" pitchFamily="34" charset="0"/>
              </a:rPr>
              <a:t>No </a:t>
            </a:r>
            <a:r>
              <a:rPr lang="en-US" sz="2400" dirty="0">
                <a:latin typeface="Calibri" panose="020F0502020204030204" pitchFamily="34" charset="0"/>
              </a:rPr>
              <a:t>finance target exists for education within the sustainable development goals. </a:t>
            </a:r>
            <a:endParaRPr lang="ru-RU" sz="2400" dirty="0">
              <a:latin typeface="Calibri" panose="020F0502020204030204" pitchFamily="34" charset="0"/>
            </a:endParaRPr>
          </a:p>
        </p:txBody>
      </p:sp>
      <p:sp>
        <p:nvSpPr>
          <p:cNvPr id="8" name="TextBox 7"/>
          <p:cNvSpPr txBox="1"/>
          <p:nvPr/>
        </p:nvSpPr>
        <p:spPr>
          <a:xfrm>
            <a:off x="474313" y="1282486"/>
            <a:ext cx="8550057" cy="1107996"/>
          </a:xfrm>
          <a:prstGeom prst="rect">
            <a:avLst/>
          </a:prstGeom>
          <a:noFill/>
        </p:spPr>
        <p:txBody>
          <a:bodyPr wrap="square" rtlCol="0">
            <a:spAutoFit/>
          </a:bodyPr>
          <a:lstStyle/>
          <a:p>
            <a:pPr marL="342900" indent="-342900">
              <a:buClr>
                <a:srgbClr val="6600CC"/>
              </a:buClr>
              <a:buFont typeface="Wingdings" panose="05000000000000000000" pitchFamily="2" charset="2"/>
              <a:buChar char="ü"/>
            </a:pPr>
            <a:r>
              <a:rPr lang="en-US" sz="2400" dirty="0">
                <a:latin typeface="Calibri" panose="020F0502020204030204" pitchFamily="34" charset="0"/>
              </a:rPr>
              <a:t>Governments must ensure that </a:t>
            </a:r>
            <a:r>
              <a:rPr lang="en-US" sz="2400" dirty="0">
                <a:solidFill>
                  <a:srgbClr val="D60093"/>
                </a:solidFill>
                <a:latin typeface="Calibri" panose="020F0502020204030204" pitchFamily="34" charset="0"/>
              </a:rPr>
              <a:t>15-20% of </a:t>
            </a:r>
            <a:r>
              <a:rPr lang="en-US" sz="2400" dirty="0" smtClean="0">
                <a:solidFill>
                  <a:srgbClr val="D60093"/>
                </a:solidFill>
                <a:latin typeface="Calibri" panose="020F0502020204030204" pitchFamily="34" charset="0"/>
              </a:rPr>
              <a:t>national </a:t>
            </a:r>
            <a:r>
              <a:rPr lang="en-US" sz="2400" dirty="0">
                <a:solidFill>
                  <a:srgbClr val="ED2893"/>
                </a:solidFill>
                <a:latin typeface="Calibri" panose="020F0502020204030204" pitchFamily="34" charset="0"/>
              </a:rPr>
              <a:t>budgets</a:t>
            </a:r>
            <a:r>
              <a:rPr lang="en-US" sz="2400" dirty="0">
                <a:solidFill>
                  <a:srgbClr val="18415C"/>
                </a:solidFill>
                <a:latin typeface="Calibri" panose="020F0502020204030204" pitchFamily="34" charset="0"/>
              </a:rPr>
              <a:t> </a:t>
            </a:r>
            <a:r>
              <a:rPr lang="en-US" sz="2400" dirty="0">
                <a:latin typeface="Calibri" panose="020F0502020204030204" pitchFamily="34" charset="0"/>
              </a:rPr>
              <a:t>are spent on education. </a:t>
            </a:r>
          </a:p>
          <a:p>
            <a:pPr marL="285750" indent="-285750">
              <a:buClr>
                <a:srgbClr val="6600CC"/>
              </a:buClr>
              <a:buFont typeface="Wingdings" panose="05000000000000000000" pitchFamily="2" charset="2"/>
              <a:buChar char="ü"/>
            </a:pPr>
            <a:endParaRPr lang="en-GB" dirty="0"/>
          </a:p>
        </p:txBody>
      </p:sp>
    </p:spTree>
    <p:extLst>
      <p:ext uri="{BB962C8B-B14F-4D97-AF65-F5344CB8AC3E}">
        <p14:creationId xmlns:p14="http://schemas.microsoft.com/office/powerpoint/2010/main" val="39868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571" y="-32658"/>
            <a:ext cx="7995715" cy="523220"/>
          </a:xfrm>
          <a:prstGeom prst="rect">
            <a:avLst/>
          </a:prstGeom>
          <a:noFill/>
        </p:spPr>
        <p:txBody>
          <a:bodyPr wrap="square" rtlCol="0">
            <a:spAutoFit/>
          </a:bodyPr>
          <a:lstStyle/>
          <a:p>
            <a:r>
              <a:rPr lang="en-GB" sz="2800" dirty="0" smtClean="0">
                <a:solidFill>
                  <a:schemeClr val="bg1"/>
                </a:solidFill>
                <a:latin typeface="Calibri" panose="020F0502020204030204" pitchFamily="34" charset="0"/>
              </a:rPr>
              <a:t>Post-2015 development - A global resolution</a:t>
            </a:r>
            <a:endParaRPr lang="en-GB" sz="2800" dirty="0">
              <a:solidFill>
                <a:schemeClr val="bg1"/>
              </a:solidFill>
              <a:latin typeface="Calibri" panose="020F0502020204030204" pitchFamily="34" charset="0"/>
            </a:endParaRP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03591" y="523220"/>
            <a:ext cx="4002348" cy="277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1616" y="4027234"/>
            <a:ext cx="8819730" cy="2308324"/>
          </a:xfrm>
          <a:prstGeom prst="rect">
            <a:avLst/>
          </a:prstGeom>
          <a:noFill/>
        </p:spPr>
        <p:txBody>
          <a:bodyPr wrap="square" rtlCol="0">
            <a:spAutoFit/>
          </a:bodyPr>
          <a:lstStyle/>
          <a:p>
            <a:r>
              <a:rPr lang="en-GB" sz="2400" b="1" dirty="0" smtClean="0">
                <a:solidFill>
                  <a:srgbClr val="ED2893"/>
                </a:solidFill>
                <a:latin typeface="Calibri" panose="020F0502020204030204" pitchFamily="34" charset="0"/>
              </a:rPr>
              <a:t>Education holds the key to achieving most of the post-2015 goals</a:t>
            </a:r>
            <a:r>
              <a:rPr lang="en-GB" sz="2400" dirty="0" smtClean="0">
                <a:solidFill>
                  <a:srgbClr val="ED2893"/>
                </a:solidFill>
                <a:latin typeface="Calibri" panose="020F0502020204030204" pitchFamily="34" charset="0"/>
              </a:rPr>
              <a:t> </a:t>
            </a:r>
            <a:br>
              <a:rPr lang="en-GB" sz="2400" dirty="0" smtClean="0">
                <a:solidFill>
                  <a:srgbClr val="ED2893"/>
                </a:solidFill>
                <a:latin typeface="Calibri" panose="020F0502020204030204" pitchFamily="34" charset="0"/>
              </a:rPr>
            </a:br>
            <a:r>
              <a:rPr lang="en-GB" sz="2400" dirty="0" smtClean="0">
                <a:latin typeface="Calibri" panose="020F0502020204030204" pitchFamily="34" charset="0"/>
              </a:rPr>
              <a:t>from gender equality</a:t>
            </a:r>
            <a:r>
              <a:rPr lang="en-GB" sz="2400" dirty="0">
                <a:latin typeface="Calibri" panose="020F0502020204030204" pitchFamily="34" charset="0"/>
              </a:rPr>
              <a:t> </a:t>
            </a:r>
            <a:r>
              <a:rPr lang="en-GB" sz="2400" dirty="0" smtClean="0">
                <a:latin typeface="Calibri" panose="020F0502020204030204" pitchFamily="34" charset="0"/>
              </a:rPr>
              <a:t>and healthy families to </a:t>
            </a:r>
            <a:r>
              <a:rPr lang="en-GB" sz="2400" dirty="0">
                <a:latin typeface="Calibri" panose="020F0502020204030204" pitchFamily="34" charset="0"/>
              </a:rPr>
              <a:t>sustainable </a:t>
            </a:r>
            <a:r>
              <a:rPr lang="en-GB" sz="2400" dirty="0" smtClean="0">
                <a:latin typeface="Calibri" panose="020F0502020204030204" pitchFamily="34" charset="0"/>
              </a:rPr>
              <a:t>consumption </a:t>
            </a:r>
            <a:r>
              <a:rPr lang="en-GB" sz="2400" dirty="0">
                <a:latin typeface="Calibri" panose="020F0502020204030204" pitchFamily="34" charset="0"/>
              </a:rPr>
              <a:t>and </a:t>
            </a:r>
            <a:r>
              <a:rPr lang="en-GB" sz="2400" dirty="0" smtClean="0">
                <a:latin typeface="Calibri" panose="020F0502020204030204" pitchFamily="34" charset="0"/>
              </a:rPr>
              <a:t>peaceful societies</a:t>
            </a:r>
          </a:p>
          <a:p>
            <a:endParaRPr lang="en-US" sz="2400" dirty="0" smtClean="0">
              <a:latin typeface="Calibri" pitchFamily="34" charset="0"/>
            </a:endParaRPr>
          </a:p>
          <a:p>
            <a:r>
              <a:rPr lang="en-US" sz="2400" dirty="0">
                <a:latin typeface="Calibri" panose="020F0502020204030204" pitchFamily="34" charset="0"/>
              </a:rPr>
              <a:t>Sectors should </a:t>
            </a:r>
            <a:r>
              <a:rPr lang="en-US" sz="2400" dirty="0" smtClean="0">
                <a:latin typeface="Calibri" panose="020F0502020204030204" pitchFamily="34" charset="0"/>
              </a:rPr>
              <a:t>therefore </a:t>
            </a:r>
            <a:r>
              <a:rPr lang="en-US" sz="2400" b="1" dirty="0" smtClean="0">
                <a:solidFill>
                  <a:srgbClr val="ED2893"/>
                </a:solidFill>
                <a:latin typeface="Calibri" panose="020F0502020204030204" pitchFamily="34" charset="0"/>
              </a:rPr>
              <a:t>collaborate</a:t>
            </a:r>
            <a:r>
              <a:rPr lang="en-US" sz="2400" dirty="0" smtClean="0">
                <a:solidFill>
                  <a:srgbClr val="ED2893"/>
                </a:solidFill>
                <a:latin typeface="Calibri" panose="020F0502020204030204" pitchFamily="34" charset="0"/>
              </a:rPr>
              <a:t> </a:t>
            </a:r>
            <a:r>
              <a:rPr lang="en-US" sz="2400" dirty="0">
                <a:latin typeface="Calibri" panose="020F0502020204030204" pitchFamily="34" charset="0"/>
              </a:rPr>
              <a:t>closely</a:t>
            </a:r>
            <a:r>
              <a:rPr lang="en-US" sz="2400" dirty="0">
                <a:solidFill>
                  <a:srgbClr val="ED2893"/>
                </a:solidFill>
                <a:latin typeface="Calibri" panose="020F0502020204030204" pitchFamily="34" charset="0"/>
              </a:rPr>
              <a:t> </a:t>
            </a:r>
            <a:r>
              <a:rPr lang="en-US" sz="2400" dirty="0" smtClean="0">
                <a:latin typeface="Calibri" pitchFamily="34" charset="0"/>
              </a:rPr>
              <a:t>at the national and global level to improve synergies</a:t>
            </a:r>
          </a:p>
        </p:txBody>
      </p:sp>
      <p:sp>
        <p:nvSpPr>
          <p:cNvPr id="6" name="TextBox 5"/>
          <p:cNvSpPr txBox="1"/>
          <p:nvPr/>
        </p:nvSpPr>
        <p:spPr>
          <a:xfrm>
            <a:off x="477043" y="531891"/>
            <a:ext cx="5510520" cy="3046988"/>
          </a:xfrm>
          <a:prstGeom prst="rect">
            <a:avLst/>
          </a:prstGeom>
          <a:noFill/>
        </p:spPr>
        <p:txBody>
          <a:bodyPr wrap="square" rtlCol="0">
            <a:spAutoFit/>
          </a:bodyPr>
          <a:lstStyle/>
          <a:p>
            <a:pPr>
              <a:buClr>
                <a:srgbClr val="6600CC"/>
              </a:buClr>
            </a:pPr>
            <a:r>
              <a:rPr lang="en-US" sz="2400" b="1" dirty="0">
                <a:solidFill>
                  <a:srgbClr val="ED2893"/>
                </a:solidFill>
                <a:latin typeface="Calibri" panose="020F0502020204030204" pitchFamily="34" charset="0"/>
              </a:rPr>
              <a:t>Improve education </a:t>
            </a:r>
            <a:r>
              <a:rPr lang="en-US" sz="2400" b="1" dirty="0" smtClean="0">
                <a:solidFill>
                  <a:srgbClr val="ED2893"/>
                </a:solidFill>
                <a:latin typeface="Calibri" panose="020F0502020204030204" pitchFamily="34" charset="0"/>
              </a:rPr>
              <a:t>monitoring</a:t>
            </a:r>
            <a:endParaRPr lang="en-US" sz="2400" dirty="0" smtClean="0">
              <a:latin typeface="Calibri" panose="020F0502020204030204" pitchFamily="34" charset="0"/>
            </a:endParaRPr>
          </a:p>
          <a:p>
            <a:pPr marL="342900" indent="-342900">
              <a:buClr>
                <a:srgbClr val="6600CC"/>
              </a:buClr>
              <a:buFont typeface="Wingdings" panose="05000000000000000000" pitchFamily="2" charset="2"/>
              <a:buChar char="ü"/>
            </a:pPr>
            <a:r>
              <a:rPr lang="en-US" sz="2400" dirty="0" smtClean="0">
                <a:latin typeface="Calibri" panose="020F0502020204030204" pitchFamily="34" charset="0"/>
              </a:rPr>
              <a:t>Close critical data gaps </a:t>
            </a:r>
            <a:br>
              <a:rPr lang="en-US" sz="2400" dirty="0" smtClean="0">
                <a:latin typeface="Calibri" panose="020F0502020204030204" pitchFamily="34" charset="0"/>
              </a:rPr>
            </a:br>
            <a:r>
              <a:rPr lang="en-US" sz="2400" dirty="0" smtClean="0">
                <a:latin typeface="Calibri" panose="020F0502020204030204" pitchFamily="34" charset="0"/>
              </a:rPr>
              <a:t>in </a:t>
            </a:r>
            <a:r>
              <a:rPr lang="en-US" sz="2400" b="1" dirty="0" smtClean="0">
                <a:solidFill>
                  <a:srgbClr val="ED2893"/>
                </a:solidFill>
                <a:latin typeface="Calibri" panose="020F0502020204030204" pitchFamily="34" charset="0"/>
              </a:rPr>
              <a:t>learning</a:t>
            </a:r>
            <a:r>
              <a:rPr lang="en-US" sz="2400" dirty="0" smtClean="0">
                <a:latin typeface="Calibri" panose="020F0502020204030204" pitchFamily="34" charset="0"/>
              </a:rPr>
              <a:t> outcomes</a:t>
            </a:r>
          </a:p>
          <a:p>
            <a:pPr marL="342900" indent="-342900">
              <a:buClr>
                <a:srgbClr val="6600CC"/>
              </a:buClr>
              <a:buFont typeface="Wingdings" panose="05000000000000000000" pitchFamily="2" charset="2"/>
              <a:buChar char="ü"/>
            </a:pPr>
            <a:r>
              <a:rPr lang="en-US" sz="2400" dirty="0" smtClean="0">
                <a:latin typeface="Calibri" panose="020F0502020204030204" pitchFamily="34" charset="0"/>
              </a:rPr>
              <a:t>Use disaggregated </a:t>
            </a:r>
            <a:r>
              <a:rPr lang="en-US" sz="2400" dirty="0">
                <a:latin typeface="Calibri" panose="020F0502020204030204" pitchFamily="34" charset="0"/>
              </a:rPr>
              <a:t>data from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surveys to monitor </a:t>
            </a:r>
            <a:r>
              <a:rPr lang="en-US" sz="2400" b="1" dirty="0" smtClean="0">
                <a:solidFill>
                  <a:srgbClr val="ED2893"/>
                </a:solidFill>
                <a:latin typeface="Calibri" panose="020F0502020204030204" pitchFamily="34" charset="0"/>
              </a:rPr>
              <a:t>equity</a:t>
            </a:r>
            <a:r>
              <a:rPr lang="en-US" sz="2400" dirty="0" smtClean="0">
                <a:latin typeface="Calibri" panose="020F0502020204030204" pitchFamily="34" charset="0"/>
              </a:rPr>
              <a:t> and </a:t>
            </a:r>
            <a:br>
              <a:rPr lang="en-US" sz="2400" dirty="0" smtClean="0">
                <a:latin typeface="Calibri" panose="020F0502020204030204" pitchFamily="34" charset="0"/>
              </a:rPr>
            </a:br>
            <a:r>
              <a:rPr lang="en-US" sz="2400" dirty="0" smtClean="0">
                <a:latin typeface="Calibri" panose="020F0502020204030204" pitchFamily="34" charset="0"/>
              </a:rPr>
              <a:t>make the marginalized visible</a:t>
            </a:r>
          </a:p>
          <a:p>
            <a:pPr marL="342900" indent="-342900">
              <a:buClr>
                <a:srgbClr val="6600CC"/>
              </a:buClr>
              <a:buFont typeface="Wingdings" panose="05000000000000000000" pitchFamily="2" charset="2"/>
              <a:buChar char="ü"/>
            </a:pPr>
            <a:r>
              <a:rPr lang="en-US" sz="2400" dirty="0" smtClean="0">
                <a:solidFill>
                  <a:srgbClr val="000000"/>
                </a:solidFill>
                <a:latin typeface="Calibri"/>
                <a:cs typeface="Arial"/>
              </a:rPr>
              <a:t>Improve transparency </a:t>
            </a:r>
            <a:r>
              <a:rPr lang="en-US" sz="2400" dirty="0">
                <a:solidFill>
                  <a:srgbClr val="000000"/>
                </a:solidFill>
                <a:latin typeface="Calibri"/>
                <a:cs typeface="Arial"/>
              </a:rPr>
              <a:t>of all </a:t>
            </a:r>
            <a:r>
              <a:rPr lang="en-US" sz="2400" dirty="0" smtClean="0">
                <a:solidFill>
                  <a:srgbClr val="000000"/>
                </a:solidFill>
                <a:latin typeface="Calibri"/>
                <a:cs typeface="Arial"/>
              </a:rPr>
              <a:t/>
            </a:r>
            <a:br>
              <a:rPr lang="en-US" sz="2400" dirty="0" smtClean="0">
                <a:solidFill>
                  <a:srgbClr val="000000"/>
                </a:solidFill>
                <a:latin typeface="Calibri"/>
                <a:cs typeface="Arial"/>
              </a:rPr>
            </a:br>
            <a:r>
              <a:rPr lang="en-US" sz="2400" dirty="0" smtClean="0">
                <a:solidFill>
                  <a:srgbClr val="000000"/>
                </a:solidFill>
                <a:latin typeface="Calibri"/>
                <a:cs typeface="Arial"/>
              </a:rPr>
              <a:t>sources </a:t>
            </a:r>
            <a:r>
              <a:rPr lang="en-US" sz="2400" dirty="0">
                <a:solidFill>
                  <a:srgbClr val="000000"/>
                </a:solidFill>
                <a:latin typeface="Calibri"/>
                <a:cs typeface="Arial"/>
              </a:rPr>
              <a:t>of education </a:t>
            </a:r>
            <a:r>
              <a:rPr lang="en-US" sz="2400" b="1" dirty="0" smtClean="0">
                <a:solidFill>
                  <a:srgbClr val="ED2893"/>
                </a:solidFill>
                <a:latin typeface="Calibri"/>
                <a:cs typeface="Arial"/>
              </a:rPr>
              <a:t>finance</a:t>
            </a:r>
          </a:p>
        </p:txBody>
      </p:sp>
    </p:spTree>
    <p:extLst>
      <p:ext uri="{BB962C8B-B14F-4D97-AF65-F5344CB8AC3E}">
        <p14:creationId xmlns:p14="http://schemas.microsoft.com/office/powerpoint/2010/main" val="31602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ous-titre 5"/>
          <p:cNvSpPr>
            <a:spLocks noGrp="1"/>
          </p:cNvSpPr>
          <p:nvPr>
            <p:ph type="subTitle" idx="1"/>
          </p:nvPr>
        </p:nvSpPr>
        <p:spPr>
          <a:xfrm>
            <a:off x="3962431" y="2614614"/>
            <a:ext cx="6226377" cy="2536825"/>
          </a:xfrm>
        </p:spPr>
        <p:txBody>
          <a:bodyPr/>
          <a:lstStyle/>
          <a:p>
            <a:r>
              <a:rPr lang="fr-FR" altLang="en-US" sz="2800" b="1" dirty="0" smtClean="0"/>
              <a:t>www.efareport.unesco.org</a:t>
            </a:r>
          </a:p>
          <a:p>
            <a:endParaRPr lang="fr-FR" altLang="en-US" sz="2000" dirty="0" smtClean="0"/>
          </a:p>
          <a:p>
            <a:pPr>
              <a:spcBef>
                <a:spcPts val="600"/>
              </a:spcBef>
            </a:pPr>
            <a:r>
              <a:rPr lang="fr-FR" altLang="en-US" sz="2000" b="1" dirty="0" smtClean="0"/>
              <a:t>Blog: efareport.wordpress.com</a:t>
            </a:r>
          </a:p>
          <a:p>
            <a:pPr>
              <a:spcBef>
                <a:spcPts val="600"/>
              </a:spcBef>
            </a:pPr>
            <a:r>
              <a:rPr lang="fr-FR" altLang="en-US" sz="2000" b="1" dirty="0" smtClean="0"/>
              <a:t/>
            </a:r>
            <a:br>
              <a:rPr lang="fr-FR" altLang="en-US" sz="2000" b="1" dirty="0" smtClean="0"/>
            </a:br>
            <a:r>
              <a:rPr lang="fr-FR" altLang="en-US" sz="2600" b="1" dirty="0" smtClean="0"/>
              <a:t>#</a:t>
            </a:r>
            <a:r>
              <a:rPr lang="fr-FR" altLang="en-US" sz="2600" b="1" dirty="0" err="1"/>
              <a:t>E</a:t>
            </a:r>
            <a:r>
              <a:rPr lang="fr-FR" altLang="en-US" sz="2600" b="1" dirty="0" err="1" smtClean="0"/>
              <a:t>duVerdict</a:t>
            </a:r>
            <a:r>
              <a:rPr lang="fr-FR" altLang="en-US" sz="2600" b="1" dirty="0" smtClean="0"/>
              <a:t> / @</a:t>
            </a:r>
            <a:r>
              <a:rPr lang="fr-FR" altLang="en-US" sz="2600" b="1" dirty="0" err="1" smtClean="0"/>
              <a:t>efareport</a:t>
            </a:r>
            <a:endParaRPr lang="fr-FR" altLang="en-US" sz="2600" b="1" dirty="0" smtClean="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34079" y="1416476"/>
            <a:ext cx="3945748" cy="4982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7095" y="101600"/>
            <a:ext cx="8494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800" b="1" kern="0" dirty="0" smtClean="0">
                <a:solidFill>
                  <a:schemeClr val="bg1"/>
                </a:solidFill>
              </a:rPr>
              <a:t>Key messages: </a:t>
            </a:r>
            <a:r>
              <a:rPr lang="en-US" sz="2800" b="1" dirty="0" smtClean="0">
                <a:solidFill>
                  <a:schemeClr val="bg1"/>
                </a:solidFill>
              </a:rPr>
              <a:t>Major inequalities in education remain</a:t>
            </a:r>
          </a:p>
          <a:p>
            <a:pPr>
              <a:defRPr/>
            </a:pPr>
            <a:r>
              <a:rPr lang="en-US" sz="2800" kern="0" dirty="0" smtClean="0">
                <a:solidFill>
                  <a:schemeClr val="bg1"/>
                </a:solidFill>
              </a:rPr>
              <a:t> </a:t>
            </a:r>
            <a:endParaRPr lang="en-US" sz="2800" kern="0" dirty="0">
              <a:solidFill>
                <a:schemeClr val="bg1"/>
              </a:solidFill>
            </a:endParaRPr>
          </a:p>
        </p:txBody>
      </p:sp>
      <p:pic>
        <p:nvPicPr>
          <p:cNvPr id="1026" name="Picture 2" descr="C:\Users\v_krapivina\Desktop\report photo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556" y="715335"/>
            <a:ext cx="5169301" cy="3195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2896" y="3043095"/>
            <a:ext cx="2727024" cy="1785104"/>
          </a:xfrm>
          <a:prstGeom prst="rect">
            <a:avLst/>
          </a:prstGeom>
          <a:noFill/>
        </p:spPr>
        <p:txBody>
          <a:bodyPr wrap="square" rtlCol="0">
            <a:spAutoFit/>
          </a:bodyPr>
          <a:lstStyle/>
          <a:p>
            <a:pPr>
              <a:spcBef>
                <a:spcPts val="600"/>
              </a:spcBef>
            </a:pPr>
            <a:r>
              <a:rPr lang="en-US" sz="2200" dirty="0">
                <a:latin typeface="Calibri" panose="020F0502020204030204" pitchFamily="34" charset="0"/>
              </a:rPr>
              <a:t>The proportion of </a:t>
            </a:r>
            <a:r>
              <a:rPr lang="en-US" sz="2200" dirty="0" smtClean="0">
                <a:latin typeface="Calibri" panose="020F0502020204030204" pitchFamily="34" charset="0"/>
              </a:rPr>
              <a:t>out of school </a:t>
            </a:r>
            <a:r>
              <a:rPr lang="en-US" sz="2200" b="1" dirty="0" smtClean="0">
                <a:solidFill>
                  <a:srgbClr val="ED2893"/>
                </a:solidFill>
                <a:latin typeface="Calibri" panose="020F0502020204030204" pitchFamily="34" charset="0"/>
              </a:rPr>
              <a:t>children in conflict</a:t>
            </a:r>
            <a:r>
              <a:rPr lang="en-US" sz="2200" b="1" dirty="0">
                <a:solidFill>
                  <a:srgbClr val="ED2893"/>
                </a:solidFill>
                <a:latin typeface="Calibri" panose="020F0502020204030204" pitchFamily="34" charset="0"/>
              </a:rPr>
              <a:t>-affected </a:t>
            </a:r>
            <a:r>
              <a:rPr lang="en-US" sz="2200" b="1" dirty="0" smtClean="0">
                <a:solidFill>
                  <a:srgbClr val="ED2893"/>
                </a:solidFill>
                <a:latin typeface="Calibri" panose="020F0502020204030204" pitchFamily="34" charset="0"/>
              </a:rPr>
              <a:t>zones </a:t>
            </a:r>
            <a:r>
              <a:rPr lang="en-US" sz="2200" dirty="0" smtClean="0">
                <a:latin typeface="Calibri" panose="020F0502020204030204" pitchFamily="34" charset="0"/>
              </a:rPr>
              <a:t>has </a:t>
            </a:r>
            <a:r>
              <a:rPr lang="en-US" sz="2200" dirty="0">
                <a:latin typeface="Calibri" panose="020F0502020204030204" pitchFamily="34" charset="0"/>
              </a:rPr>
              <a:t>grown since </a:t>
            </a:r>
            <a:r>
              <a:rPr lang="en-US" sz="2200" dirty="0" smtClean="0">
                <a:latin typeface="Calibri" panose="020F0502020204030204" pitchFamily="34" charset="0"/>
              </a:rPr>
              <a:t>2000</a:t>
            </a:r>
            <a:endParaRPr lang="en-US" sz="2200" dirty="0">
              <a:latin typeface="Calibri" panose="020F0502020204030204" pitchFamily="34" charset="0"/>
            </a:endParaRPr>
          </a:p>
        </p:txBody>
      </p:sp>
      <p:sp>
        <p:nvSpPr>
          <p:cNvPr id="8" name="TextBox 7"/>
          <p:cNvSpPr txBox="1"/>
          <p:nvPr/>
        </p:nvSpPr>
        <p:spPr>
          <a:xfrm>
            <a:off x="4403009" y="4620831"/>
            <a:ext cx="190279" cy="769441"/>
          </a:xfrm>
          <a:prstGeom prst="rect">
            <a:avLst/>
          </a:prstGeom>
          <a:noFill/>
        </p:spPr>
        <p:txBody>
          <a:bodyPr wrap="none" rtlCol="0">
            <a:spAutoFit/>
          </a:bodyPr>
          <a:lstStyle/>
          <a:p>
            <a:endParaRPr lang="en-US" sz="2200" b="1" dirty="0">
              <a:solidFill>
                <a:srgbClr val="18415C"/>
              </a:solidFill>
              <a:latin typeface="Calibri" panose="020F0502020204030204" pitchFamily="34" charset="0"/>
            </a:endParaRPr>
          </a:p>
          <a:p>
            <a:endParaRPr lang="en-GB" sz="2200" dirty="0">
              <a:latin typeface="Calibri" panose="020F0502020204030204" pitchFamily="34" charset="0"/>
            </a:endParaRPr>
          </a:p>
        </p:txBody>
      </p:sp>
      <p:sp>
        <p:nvSpPr>
          <p:cNvPr id="9" name="TextBox 8"/>
          <p:cNvSpPr txBox="1"/>
          <p:nvPr/>
        </p:nvSpPr>
        <p:spPr>
          <a:xfrm>
            <a:off x="532896" y="5072896"/>
            <a:ext cx="3369112" cy="1446550"/>
          </a:xfrm>
          <a:prstGeom prst="rect">
            <a:avLst/>
          </a:prstGeom>
          <a:noFill/>
        </p:spPr>
        <p:txBody>
          <a:bodyPr wrap="square" rtlCol="0">
            <a:spAutoFit/>
          </a:bodyPr>
          <a:lstStyle/>
          <a:p>
            <a:pPr>
              <a:spcBef>
                <a:spcPts val="600"/>
              </a:spcBef>
            </a:pPr>
            <a:r>
              <a:rPr lang="en-US" sz="2200" dirty="0">
                <a:latin typeface="Calibri" panose="020F0502020204030204" pitchFamily="34" charset="0"/>
              </a:rPr>
              <a:t>There remain </a:t>
            </a:r>
            <a:r>
              <a:rPr lang="en-US" sz="2200" dirty="0" smtClean="0">
                <a:latin typeface="Calibri" panose="020F0502020204030204" pitchFamily="34" charset="0"/>
              </a:rPr>
              <a:t>pronounced </a:t>
            </a:r>
            <a:r>
              <a:rPr lang="en-US" sz="2200" b="1" dirty="0" smtClean="0">
                <a:solidFill>
                  <a:srgbClr val="ED2893"/>
                </a:solidFill>
                <a:latin typeface="Calibri" panose="020F0502020204030204" pitchFamily="34" charset="0"/>
              </a:rPr>
              <a:t>learning </a:t>
            </a:r>
            <a:r>
              <a:rPr lang="en-US" sz="2200" b="1" dirty="0">
                <a:solidFill>
                  <a:srgbClr val="ED2893"/>
                </a:solidFill>
                <a:latin typeface="Calibri" panose="020F0502020204030204" pitchFamily="34" charset="0"/>
              </a:rPr>
              <a:t>gaps</a:t>
            </a:r>
            <a:r>
              <a:rPr lang="en-US" sz="2200" b="1" dirty="0">
                <a:latin typeface="Calibri" panose="020F0502020204030204" pitchFamily="34" charset="0"/>
              </a:rPr>
              <a:t> </a:t>
            </a:r>
            <a:r>
              <a:rPr lang="en-US" sz="2200" dirty="0">
                <a:latin typeface="Calibri" panose="020F0502020204030204" pitchFamily="34" charset="0"/>
              </a:rPr>
              <a:t>between the most and least advantaged students</a:t>
            </a:r>
          </a:p>
        </p:txBody>
      </p:sp>
      <p:sp>
        <p:nvSpPr>
          <p:cNvPr id="4" name="TextBox 3"/>
          <p:cNvSpPr txBox="1"/>
          <p:nvPr/>
        </p:nvSpPr>
        <p:spPr>
          <a:xfrm>
            <a:off x="4195192" y="5072896"/>
            <a:ext cx="4796665" cy="1107996"/>
          </a:xfrm>
          <a:prstGeom prst="rect">
            <a:avLst/>
          </a:prstGeom>
          <a:noFill/>
        </p:spPr>
        <p:txBody>
          <a:bodyPr wrap="square" rtlCol="0">
            <a:spAutoFit/>
          </a:bodyPr>
          <a:lstStyle/>
          <a:p>
            <a:r>
              <a:rPr lang="en-GB" sz="2200" dirty="0" smtClean="0">
                <a:latin typeface="Calibri" panose="020F0502020204030204" pitchFamily="34" charset="0"/>
              </a:rPr>
              <a:t>Nearly </a:t>
            </a:r>
            <a:r>
              <a:rPr lang="en-GB" sz="2200" b="1" dirty="0">
                <a:solidFill>
                  <a:srgbClr val="ED2893"/>
                </a:solidFill>
                <a:latin typeface="Calibri" panose="020F0502020204030204" pitchFamily="34" charset="0"/>
              </a:rPr>
              <a:t>two-thirds</a:t>
            </a:r>
            <a:r>
              <a:rPr lang="en-GB" sz="2200" dirty="0">
                <a:solidFill>
                  <a:srgbClr val="ED2893"/>
                </a:solidFill>
                <a:latin typeface="Calibri" panose="020F0502020204030204" pitchFamily="34" charset="0"/>
              </a:rPr>
              <a:t> </a:t>
            </a:r>
            <a:r>
              <a:rPr lang="en-GB" sz="2200" dirty="0">
                <a:latin typeface="Calibri" panose="020F0502020204030204" pitchFamily="34" charset="0"/>
              </a:rPr>
              <a:t>of the 781 million </a:t>
            </a:r>
            <a:r>
              <a:rPr lang="en-GB" sz="2200" dirty="0" smtClean="0">
                <a:latin typeface="Calibri" panose="020F0502020204030204" pitchFamily="34" charset="0"/>
              </a:rPr>
              <a:t>adults with minimal literacy skills </a:t>
            </a:r>
            <a:r>
              <a:rPr lang="en-GB" sz="2200" b="1" dirty="0" smtClean="0">
                <a:solidFill>
                  <a:srgbClr val="ED2893"/>
                </a:solidFill>
                <a:latin typeface="Calibri" panose="020F0502020204030204" pitchFamily="34" charset="0"/>
              </a:rPr>
              <a:t>are women</a:t>
            </a:r>
            <a:endParaRPr lang="en-GB" sz="2200" b="1" dirty="0">
              <a:solidFill>
                <a:srgbClr val="ED2893"/>
              </a:solidFill>
              <a:latin typeface="Calibri" panose="020F0502020204030204" pitchFamily="34" charset="0"/>
            </a:endParaRPr>
          </a:p>
        </p:txBody>
      </p:sp>
      <p:sp>
        <p:nvSpPr>
          <p:cNvPr id="10" name="TextBox 9"/>
          <p:cNvSpPr txBox="1"/>
          <p:nvPr/>
        </p:nvSpPr>
        <p:spPr>
          <a:xfrm>
            <a:off x="532896" y="685800"/>
            <a:ext cx="3081232" cy="2123658"/>
          </a:xfrm>
          <a:prstGeom prst="rect">
            <a:avLst/>
          </a:prstGeom>
          <a:noFill/>
        </p:spPr>
        <p:txBody>
          <a:bodyPr wrap="square" rtlCol="0">
            <a:spAutoFit/>
          </a:bodyPr>
          <a:lstStyle/>
          <a:p>
            <a:r>
              <a:rPr lang="en-GB" altLang="en-US" sz="2200" dirty="0">
                <a:latin typeface="Calibri" panose="020F0502020204030204" pitchFamily="34" charset="0"/>
              </a:rPr>
              <a:t>T</a:t>
            </a:r>
            <a:r>
              <a:rPr lang="en-GB" altLang="en-US" sz="2200" dirty="0" smtClean="0">
                <a:latin typeface="Calibri" panose="020F0502020204030204" pitchFamily="34" charset="0"/>
              </a:rPr>
              <a:t>he </a:t>
            </a:r>
            <a:r>
              <a:rPr lang="en-GB" altLang="en-US" sz="2200" dirty="0">
                <a:latin typeface="Calibri" panose="020F0502020204030204" pitchFamily="34" charset="0"/>
              </a:rPr>
              <a:t>poorest children are </a:t>
            </a:r>
            <a:r>
              <a:rPr lang="en-GB" altLang="en-US" sz="2200" b="1" dirty="0" smtClean="0">
                <a:solidFill>
                  <a:srgbClr val="ED2893"/>
                </a:solidFill>
                <a:latin typeface="Calibri" panose="020F0502020204030204" pitchFamily="34" charset="0"/>
              </a:rPr>
              <a:t>4x more likely to be out of school, and 5x more likely </a:t>
            </a:r>
            <a:r>
              <a:rPr lang="en-GB" altLang="en-US" sz="2200" b="1" dirty="0">
                <a:solidFill>
                  <a:srgbClr val="ED2893"/>
                </a:solidFill>
                <a:latin typeface="Calibri" panose="020F0502020204030204" pitchFamily="34" charset="0"/>
              </a:rPr>
              <a:t>not to complete </a:t>
            </a:r>
            <a:r>
              <a:rPr lang="en-GB" altLang="en-US" sz="2200" dirty="0" smtClean="0">
                <a:latin typeface="Calibri" panose="020F0502020204030204" pitchFamily="34" charset="0"/>
              </a:rPr>
              <a:t>primary education than the richest</a:t>
            </a:r>
            <a:endParaRPr lang="en-GB" dirty="0">
              <a:latin typeface="Calibri" panose="020F0502020204030204" pitchFamily="34" charset="0"/>
            </a:endParaRPr>
          </a:p>
        </p:txBody>
      </p:sp>
    </p:spTree>
    <p:extLst>
      <p:ext uri="{BB962C8B-B14F-4D97-AF65-F5344CB8AC3E}">
        <p14:creationId xmlns:p14="http://schemas.microsoft.com/office/powerpoint/2010/main" val="20825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5082" y="1"/>
            <a:ext cx="8903556"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600" kern="0" dirty="0" smtClean="0">
                <a:solidFill>
                  <a:schemeClr val="bg1"/>
                </a:solidFill>
              </a:rPr>
              <a:t>EFA Goal 1: There are still millions of preventable child deaths</a:t>
            </a:r>
            <a:endParaRPr lang="en-US" sz="2600" kern="0" dirty="0">
              <a:solidFill>
                <a:schemeClr val="bg1"/>
              </a:solidFill>
            </a:endParaRPr>
          </a:p>
        </p:txBody>
      </p:sp>
      <p:sp>
        <p:nvSpPr>
          <p:cNvPr id="4" name="Goal 4"/>
          <p:cNvSpPr txBox="1"/>
          <p:nvPr/>
        </p:nvSpPr>
        <p:spPr>
          <a:xfrm>
            <a:off x="798004" y="1983191"/>
            <a:ext cx="7910930" cy="3585597"/>
          </a:xfrm>
          <a:prstGeom prst="rect">
            <a:avLst/>
          </a:prstGeom>
          <a:noFill/>
          <a:ln>
            <a:solidFill>
              <a:schemeClr val="tx1"/>
            </a:solidFill>
          </a:ln>
        </p:spPr>
        <p:txBody>
          <a:bodyPr wrap="square" rtlCol="0">
            <a:spAutoFit/>
          </a:bodyPr>
          <a:lstStyle/>
          <a:p>
            <a:pPr marL="342900" indent="-342900" eaLnBrk="0" hangingPunct="0">
              <a:spcBef>
                <a:spcPts val="300"/>
              </a:spcBef>
              <a:spcAft>
                <a:spcPts val="300"/>
              </a:spcAft>
              <a:buClr>
                <a:srgbClr val="7030A0"/>
              </a:buClr>
              <a:buFont typeface="Wingdings" pitchFamily="2" charset="2"/>
              <a:buChar char="§"/>
            </a:pPr>
            <a:r>
              <a:rPr lang="en-US" sz="2400" b="1" dirty="0">
                <a:solidFill>
                  <a:srgbClr val="D60093"/>
                </a:solidFill>
                <a:latin typeface="Calibri" pitchFamily="34" charset="0"/>
              </a:rPr>
              <a:t>Child mortality </a:t>
            </a:r>
            <a:r>
              <a:rPr lang="en-US" sz="2400" b="1" dirty="0" smtClean="0">
                <a:solidFill>
                  <a:srgbClr val="D60093"/>
                </a:solidFill>
                <a:latin typeface="Calibri" pitchFamily="34" charset="0"/>
              </a:rPr>
              <a:t>rates dropped by nearly 50% </a:t>
            </a:r>
            <a:r>
              <a:rPr lang="en-US" sz="2400" dirty="0" smtClean="0">
                <a:latin typeface="Calibri" pitchFamily="34" charset="0"/>
              </a:rPr>
              <a:t>but</a:t>
            </a:r>
            <a:endParaRPr lang="en-US" sz="2400" dirty="0" smtClean="0">
              <a:latin typeface="Calibri" pitchFamily="34" charset="0"/>
              <a:cs typeface="+mn-cs"/>
            </a:endParaRPr>
          </a:p>
          <a:p>
            <a:pPr eaLnBrk="0" hangingPunct="0">
              <a:spcBef>
                <a:spcPts val="300"/>
              </a:spcBef>
              <a:spcAft>
                <a:spcPts val="300"/>
              </a:spcAft>
              <a:buClr>
                <a:srgbClr val="7030A0"/>
              </a:buClr>
            </a:pPr>
            <a:endParaRPr lang="en-US" sz="2400" dirty="0" smtClean="0">
              <a:latin typeface="Calibri" pitchFamily="34" charset="0"/>
              <a:cs typeface="+mn-cs"/>
            </a:endParaRPr>
          </a:p>
          <a:p>
            <a:pPr eaLnBrk="0" hangingPunct="0">
              <a:spcBef>
                <a:spcPts val="300"/>
              </a:spcBef>
              <a:spcAft>
                <a:spcPts val="300"/>
              </a:spcAft>
              <a:buClr>
                <a:srgbClr val="7030A0"/>
              </a:buClr>
            </a:pPr>
            <a:endParaRPr lang="en-US" sz="2400" dirty="0">
              <a:latin typeface="Calibri" pitchFamily="34" charset="0"/>
              <a:cs typeface="+mn-cs"/>
            </a:endParaRPr>
          </a:p>
          <a:p>
            <a:pPr eaLnBrk="0" hangingPunct="0">
              <a:spcBef>
                <a:spcPts val="300"/>
              </a:spcBef>
              <a:spcAft>
                <a:spcPts val="300"/>
              </a:spcAft>
              <a:buClr>
                <a:srgbClr val="7030A0"/>
              </a:buClr>
            </a:pPr>
            <a:endParaRPr lang="en-US" sz="2400" dirty="0" smtClean="0">
              <a:latin typeface="Calibri" pitchFamily="34" charset="0"/>
              <a:cs typeface="+mn-cs"/>
            </a:endParaRPr>
          </a:p>
          <a:p>
            <a:pPr marL="342900" indent="-342900" eaLnBrk="0" hangingPunct="0">
              <a:spcBef>
                <a:spcPts val="300"/>
              </a:spcBef>
              <a:spcAft>
                <a:spcPts val="300"/>
              </a:spcAft>
              <a:buClr>
                <a:srgbClr val="7030A0"/>
              </a:buClr>
              <a:buFont typeface="Wingdings" pitchFamily="2" charset="2"/>
              <a:buChar char="§"/>
            </a:pPr>
            <a:endParaRPr lang="en-US" sz="2400" dirty="0" smtClean="0">
              <a:latin typeface="Calibri" pitchFamily="34" charset="0"/>
              <a:cs typeface="+mn-cs"/>
            </a:endParaRPr>
          </a:p>
          <a:p>
            <a:pPr marL="342900" indent="-342900" eaLnBrk="0" hangingPunct="0">
              <a:spcBef>
                <a:spcPts val="300"/>
              </a:spcBef>
              <a:spcAft>
                <a:spcPts val="300"/>
              </a:spcAft>
              <a:buClr>
                <a:srgbClr val="7030A0"/>
              </a:buClr>
              <a:buFont typeface="Wingdings" pitchFamily="2" charset="2"/>
              <a:buChar char="§"/>
            </a:pPr>
            <a:r>
              <a:rPr lang="en-US" sz="2400" dirty="0" smtClean="0">
                <a:latin typeface="Calibri" pitchFamily="34" charset="0"/>
                <a:cs typeface="+mn-cs"/>
              </a:rPr>
              <a:t>Global malnutrition fell from 40% in 1990 to 24% in 2013, </a:t>
            </a:r>
          </a:p>
          <a:p>
            <a:pPr eaLnBrk="0" hangingPunct="0">
              <a:spcBef>
                <a:spcPts val="300"/>
              </a:spcBef>
              <a:spcAft>
                <a:spcPts val="300"/>
              </a:spcAft>
              <a:buClr>
                <a:srgbClr val="7030A0"/>
              </a:buClr>
            </a:pPr>
            <a:r>
              <a:rPr lang="en-US" sz="2400" dirty="0">
                <a:latin typeface="Calibri" pitchFamily="34" charset="0"/>
                <a:cs typeface="+mn-cs"/>
              </a:rPr>
              <a:t> </a:t>
            </a:r>
            <a:r>
              <a:rPr lang="en-US" sz="2400" dirty="0" smtClean="0">
                <a:latin typeface="Calibri" pitchFamily="34" charset="0"/>
                <a:cs typeface="+mn-cs"/>
              </a:rPr>
              <a:t>    but </a:t>
            </a:r>
            <a:r>
              <a:rPr lang="en-US" sz="2400" b="1" dirty="0" smtClean="0">
                <a:solidFill>
                  <a:srgbClr val="D60093"/>
                </a:solidFill>
                <a:latin typeface="Calibri" pitchFamily="34" charset="0"/>
                <a:cs typeface="+mn-cs"/>
              </a:rPr>
              <a:t>1 in 4 children are still short for their age. </a:t>
            </a:r>
          </a:p>
          <a:p>
            <a:pPr eaLnBrk="0" hangingPunct="0">
              <a:spcBef>
                <a:spcPts val="300"/>
              </a:spcBef>
              <a:spcAft>
                <a:spcPts val="300"/>
              </a:spcAft>
              <a:buClr>
                <a:srgbClr val="7030A0"/>
              </a:buClr>
            </a:pPr>
            <a:endParaRPr lang="en-US" sz="2400" dirty="0" smtClean="0">
              <a:latin typeface="Calibri" pitchFamily="34" charset="0"/>
              <a:cs typeface="+mn-cs"/>
            </a:endParaRPr>
          </a:p>
        </p:txBody>
      </p:sp>
      <p:sp>
        <p:nvSpPr>
          <p:cNvPr id="2" name="TextBox 1"/>
          <p:cNvSpPr txBox="1"/>
          <p:nvPr/>
        </p:nvSpPr>
        <p:spPr>
          <a:xfrm>
            <a:off x="471445" y="659220"/>
            <a:ext cx="8711333" cy="830997"/>
          </a:xfrm>
          <a:prstGeom prst="rect">
            <a:avLst/>
          </a:prstGeom>
          <a:noFill/>
        </p:spPr>
        <p:txBody>
          <a:bodyPr wrap="square" rtlCol="0">
            <a:spAutoFit/>
          </a:bodyPr>
          <a:lstStyle/>
          <a:p>
            <a:pPr lvl="0" eaLnBrk="0" hangingPunct="0">
              <a:spcBef>
                <a:spcPct val="30000"/>
              </a:spcBef>
              <a:defRPr/>
            </a:pPr>
            <a:r>
              <a:rPr lang="en-US" sz="2400" b="1" dirty="0" smtClean="0">
                <a:solidFill>
                  <a:srgbClr val="18415C"/>
                </a:solidFill>
                <a:latin typeface="Calibri" pitchFamily="34" charset="0"/>
                <a:cs typeface="+mn-cs"/>
              </a:rPr>
              <a:t>Progress </a:t>
            </a:r>
            <a:r>
              <a:rPr lang="en-US" sz="2400" b="1" dirty="0">
                <a:solidFill>
                  <a:srgbClr val="18415C"/>
                </a:solidFill>
                <a:latin typeface="Calibri" pitchFamily="34" charset="0"/>
                <a:cs typeface="+mn-cs"/>
              </a:rPr>
              <a:t>in early childhood care and education was </a:t>
            </a:r>
            <a:r>
              <a:rPr lang="en-US" sz="2400" b="1" dirty="0" smtClean="0">
                <a:solidFill>
                  <a:srgbClr val="18415C"/>
                </a:solidFill>
                <a:latin typeface="Calibri" pitchFamily="34" charset="0"/>
                <a:cs typeface="+mn-cs"/>
              </a:rPr>
              <a:t>rapid, yet too few vulnerable and marginalized children have gained access.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847" y="2858881"/>
            <a:ext cx="5270086"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4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31524" y="3904073"/>
            <a:ext cx="6970250" cy="173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1468" y="-35505"/>
            <a:ext cx="7334735" cy="492443"/>
          </a:xfrm>
          <a:prstGeom prst="rect">
            <a:avLst/>
          </a:prstGeom>
        </p:spPr>
        <p:txBody>
          <a:bodyPr wrap="none">
            <a:spAutoFit/>
          </a:bodyPr>
          <a:lstStyle/>
          <a:p>
            <a:pPr>
              <a:defRPr/>
            </a:pPr>
            <a:r>
              <a:rPr lang="en-US" sz="2600" kern="0" dirty="0">
                <a:solidFill>
                  <a:schemeClr val="bg1"/>
                </a:solidFill>
                <a:latin typeface="Calibri" panose="020F0502020204030204" pitchFamily="34" charset="0"/>
              </a:rPr>
              <a:t>EFA Goal 1: </a:t>
            </a:r>
            <a:r>
              <a:rPr lang="en-US" sz="2600" kern="0" dirty="0" smtClean="0">
                <a:solidFill>
                  <a:schemeClr val="bg1"/>
                </a:solidFill>
                <a:latin typeface="Calibri" panose="020F0502020204030204" pitchFamily="34" charset="0"/>
              </a:rPr>
              <a:t>Progress has been made, but inequitable</a:t>
            </a:r>
            <a:endParaRPr lang="en-US" sz="2600" kern="0" dirty="0">
              <a:solidFill>
                <a:schemeClr val="bg1"/>
              </a:solidFill>
              <a:latin typeface="Calibri" panose="020F0502020204030204" pitchFamily="34" charset="0"/>
            </a:endParaRPr>
          </a:p>
        </p:txBody>
      </p:sp>
      <p:sp>
        <p:nvSpPr>
          <p:cNvPr id="363" name="TextBox 362"/>
          <p:cNvSpPr txBox="1"/>
          <p:nvPr/>
        </p:nvSpPr>
        <p:spPr>
          <a:xfrm>
            <a:off x="363011" y="431147"/>
            <a:ext cx="9055628" cy="461665"/>
          </a:xfrm>
          <a:prstGeom prst="rect">
            <a:avLst/>
          </a:prstGeom>
          <a:noFill/>
        </p:spPr>
        <p:txBody>
          <a:bodyPr wrap="square" rtlCol="0">
            <a:spAutoFit/>
          </a:bodyPr>
          <a:lstStyle/>
          <a:p>
            <a:pPr lvl="0"/>
            <a:r>
              <a:rPr lang="en-US" sz="2400" b="1" dirty="0">
                <a:solidFill>
                  <a:srgbClr val="D60093"/>
                </a:solidFill>
                <a:latin typeface="Calibri" pitchFamily="34" charset="0"/>
              </a:rPr>
              <a:t>Only half of countries </a:t>
            </a:r>
            <a:r>
              <a:rPr lang="en-US" sz="2400" b="1" dirty="0" smtClean="0">
                <a:solidFill>
                  <a:srgbClr val="D60093"/>
                </a:solidFill>
                <a:latin typeface="Calibri" pitchFamily="34" charset="0"/>
              </a:rPr>
              <a:t>made clear progress in pre-primary education</a:t>
            </a:r>
            <a:endParaRPr lang="en-US" sz="2200" dirty="0">
              <a:latin typeface="Calibri" pitchFamily="34" charset="0"/>
            </a:endParaRPr>
          </a:p>
        </p:txBody>
      </p:sp>
      <p:pic>
        <p:nvPicPr>
          <p:cNvPr id="32" name="Picture 6"/>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9723" y="5477894"/>
            <a:ext cx="8229180" cy="84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23" y="914948"/>
            <a:ext cx="5062518"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6405" y="1276714"/>
            <a:ext cx="2630686" cy="220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5082" y="1"/>
            <a:ext cx="8476774"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600" kern="0" dirty="0" smtClean="0">
                <a:solidFill>
                  <a:schemeClr val="bg1"/>
                </a:solidFill>
              </a:rPr>
              <a:t>EFA Goal 1: Policy successes since 2000</a:t>
            </a:r>
            <a:endParaRPr lang="en-US" sz="2600" kern="0" dirty="0">
              <a:solidFill>
                <a:schemeClr val="bg1"/>
              </a:solidFill>
            </a:endParaRPr>
          </a:p>
        </p:txBody>
      </p:sp>
      <p:sp>
        <p:nvSpPr>
          <p:cNvPr id="5" name="Rectangle 4"/>
          <p:cNvSpPr/>
          <p:nvPr/>
        </p:nvSpPr>
        <p:spPr>
          <a:xfrm>
            <a:off x="321903" y="516863"/>
            <a:ext cx="2312932"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Laws passed</a:t>
            </a:r>
            <a:endParaRPr lang="en-US" b="1" dirty="0">
              <a:solidFill>
                <a:schemeClr val="tx1"/>
              </a:solidFill>
            </a:endParaRPr>
          </a:p>
        </p:txBody>
      </p:sp>
      <p:sp>
        <p:nvSpPr>
          <p:cNvPr id="9" name="Rectangle 8"/>
          <p:cNvSpPr/>
          <p:nvPr/>
        </p:nvSpPr>
        <p:spPr>
          <a:xfrm>
            <a:off x="325877" y="1406042"/>
            <a:ext cx="2312932" cy="7679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Fees abolished</a:t>
            </a:r>
            <a:endParaRPr lang="en-US" b="1" dirty="0">
              <a:solidFill>
                <a:schemeClr val="tx1"/>
              </a:solidFill>
            </a:endParaRPr>
          </a:p>
        </p:txBody>
      </p:sp>
      <p:sp>
        <p:nvSpPr>
          <p:cNvPr id="10" name="Rectangle 9"/>
          <p:cNvSpPr/>
          <p:nvPr/>
        </p:nvSpPr>
        <p:spPr>
          <a:xfrm>
            <a:off x="321902" y="2309009"/>
            <a:ext cx="2312932"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Visibility increased</a:t>
            </a:r>
            <a:endParaRPr lang="en-US" b="1" dirty="0">
              <a:solidFill>
                <a:schemeClr val="tx1"/>
              </a:solidFill>
            </a:endParaRPr>
          </a:p>
        </p:txBody>
      </p:sp>
      <p:sp>
        <p:nvSpPr>
          <p:cNvPr id="11" name="Rectangle 10"/>
          <p:cNvSpPr/>
          <p:nvPr/>
        </p:nvSpPr>
        <p:spPr>
          <a:xfrm>
            <a:off x="321901" y="3234913"/>
            <a:ext cx="2253321" cy="7679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Incentives made conditional </a:t>
            </a:r>
            <a:endParaRPr lang="en-US" b="1" dirty="0">
              <a:solidFill>
                <a:schemeClr val="tx1"/>
              </a:solidFill>
            </a:endParaRPr>
          </a:p>
        </p:txBody>
      </p:sp>
      <p:sp>
        <p:nvSpPr>
          <p:cNvPr id="12" name="Rectangle 11"/>
          <p:cNvSpPr/>
          <p:nvPr/>
        </p:nvSpPr>
        <p:spPr>
          <a:xfrm>
            <a:off x="321903" y="4164816"/>
            <a:ext cx="2312932"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P</a:t>
            </a:r>
            <a:r>
              <a:rPr lang="en-US" b="1" dirty="0" smtClean="0">
                <a:solidFill>
                  <a:schemeClr val="tx1"/>
                </a:solidFill>
              </a:rPr>
              <a:t>arents targeted</a:t>
            </a:r>
            <a:endParaRPr lang="en-US" b="1" dirty="0">
              <a:solidFill>
                <a:schemeClr val="tx1"/>
              </a:solidFill>
            </a:endParaRPr>
          </a:p>
        </p:txBody>
      </p:sp>
      <p:sp>
        <p:nvSpPr>
          <p:cNvPr id="13" name="Rectangle 12"/>
          <p:cNvSpPr/>
          <p:nvPr/>
        </p:nvSpPr>
        <p:spPr>
          <a:xfrm>
            <a:off x="325877" y="5081145"/>
            <a:ext cx="2312932" cy="7679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b="1" dirty="0" smtClean="0">
                <a:solidFill>
                  <a:schemeClr val="tx1"/>
                </a:solidFill>
              </a:rPr>
              <a:t>Multi-</a:t>
            </a:r>
            <a:r>
              <a:rPr lang="en-US" b="1" dirty="0" err="1" smtClean="0">
                <a:solidFill>
                  <a:schemeClr val="tx1"/>
                </a:solidFill>
              </a:rPr>
              <a:t>sectoral</a:t>
            </a:r>
            <a:r>
              <a:rPr lang="en-US" b="1" dirty="0" smtClean="0">
                <a:solidFill>
                  <a:schemeClr val="tx1"/>
                </a:solidFill>
              </a:rPr>
              <a:t> collaboration</a:t>
            </a:r>
            <a:endParaRPr lang="en-US" b="1" dirty="0">
              <a:solidFill>
                <a:schemeClr val="tx1"/>
              </a:solidFill>
            </a:endParaRPr>
          </a:p>
        </p:txBody>
      </p:sp>
      <p:sp>
        <p:nvSpPr>
          <p:cNvPr id="14" name="Rectangle 13"/>
          <p:cNvSpPr/>
          <p:nvPr/>
        </p:nvSpPr>
        <p:spPr>
          <a:xfrm>
            <a:off x="337799" y="5985901"/>
            <a:ext cx="2312932"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Quality improved</a:t>
            </a:r>
            <a:endParaRPr lang="en-US" b="1" dirty="0">
              <a:solidFill>
                <a:schemeClr val="tx1"/>
              </a:solidFill>
            </a:endParaRPr>
          </a:p>
        </p:txBody>
      </p:sp>
      <p:sp>
        <p:nvSpPr>
          <p:cNvPr id="15" name="Rectangle 14"/>
          <p:cNvSpPr/>
          <p:nvPr/>
        </p:nvSpPr>
        <p:spPr>
          <a:xfrm>
            <a:off x="3064039" y="516863"/>
            <a:ext cx="6235376"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a:solidFill>
                  <a:schemeClr val="tx1"/>
                </a:solidFill>
              </a:rPr>
              <a:t>Mexico</a:t>
            </a:r>
            <a:r>
              <a:rPr lang="en-US" dirty="0">
                <a:solidFill>
                  <a:schemeClr val="tx1"/>
                </a:solidFill>
              </a:rPr>
              <a:t> </a:t>
            </a:r>
            <a:r>
              <a:rPr lang="en-US" dirty="0" smtClean="0">
                <a:solidFill>
                  <a:schemeClr val="tx1"/>
                </a:solidFill>
              </a:rPr>
              <a:t>mandated participation for children aged 4 </a:t>
            </a:r>
            <a:r>
              <a:rPr lang="en-US" dirty="0">
                <a:solidFill>
                  <a:schemeClr val="tx1"/>
                </a:solidFill>
              </a:rPr>
              <a:t>to 5 years and </a:t>
            </a:r>
            <a:r>
              <a:rPr lang="en-US" dirty="0" smtClean="0">
                <a:solidFill>
                  <a:schemeClr val="tx1"/>
                </a:solidFill>
              </a:rPr>
              <a:t>gross enrolment </a:t>
            </a:r>
            <a:r>
              <a:rPr lang="en-US" dirty="0">
                <a:solidFill>
                  <a:schemeClr val="tx1"/>
                </a:solidFill>
              </a:rPr>
              <a:t>rose to 101</a:t>
            </a:r>
            <a:r>
              <a:rPr lang="en-US" dirty="0" smtClean="0">
                <a:solidFill>
                  <a:schemeClr val="tx1"/>
                </a:solidFill>
              </a:rPr>
              <a:t>%</a:t>
            </a:r>
            <a:endParaRPr lang="en-US" dirty="0">
              <a:solidFill>
                <a:schemeClr val="tx1"/>
              </a:solidFill>
            </a:endParaRPr>
          </a:p>
        </p:txBody>
      </p:sp>
      <p:sp>
        <p:nvSpPr>
          <p:cNvPr id="16" name="Rectangle 15"/>
          <p:cNvSpPr/>
          <p:nvPr/>
        </p:nvSpPr>
        <p:spPr>
          <a:xfrm>
            <a:off x="3064038" y="1414041"/>
            <a:ext cx="6354600" cy="7679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750" b="1" dirty="0">
                <a:solidFill>
                  <a:schemeClr val="tx1"/>
                </a:solidFill>
              </a:rPr>
              <a:t>South Africa </a:t>
            </a:r>
            <a:r>
              <a:rPr lang="en-US" sz="1750" dirty="0">
                <a:solidFill>
                  <a:schemeClr val="tx1"/>
                </a:solidFill>
              </a:rPr>
              <a:t>provides a year of free pre-primary schooling; </a:t>
            </a:r>
            <a:r>
              <a:rPr lang="en-US" sz="1750" dirty="0" smtClean="0">
                <a:solidFill>
                  <a:schemeClr val="tx1"/>
                </a:solidFill>
              </a:rPr>
              <a:t>and the enrolment rate rose from </a:t>
            </a:r>
            <a:r>
              <a:rPr lang="en-US" sz="1750" dirty="0">
                <a:solidFill>
                  <a:schemeClr val="tx1"/>
                </a:solidFill>
              </a:rPr>
              <a:t>21% in 1999 to 77% in 2012.</a:t>
            </a:r>
          </a:p>
        </p:txBody>
      </p:sp>
      <p:sp>
        <p:nvSpPr>
          <p:cNvPr id="17" name="Rectangle 16"/>
          <p:cNvSpPr/>
          <p:nvPr/>
        </p:nvSpPr>
        <p:spPr>
          <a:xfrm>
            <a:off x="3064039" y="2320584"/>
            <a:ext cx="6231837"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a:solidFill>
                  <a:schemeClr val="tx1"/>
                </a:solidFill>
              </a:rPr>
              <a:t>Indonesia</a:t>
            </a:r>
            <a:r>
              <a:rPr lang="en-US" dirty="0">
                <a:solidFill>
                  <a:schemeClr val="tx1"/>
                </a:solidFill>
              </a:rPr>
              <a:t> established ECCE </a:t>
            </a:r>
            <a:r>
              <a:rPr lang="en-US" dirty="0" err="1">
                <a:solidFill>
                  <a:schemeClr val="tx1"/>
                </a:solidFill>
              </a:rPr>
              <a:t>centres</a:t>
            </a:r>
            <a:r>
              <a:rPr lang="en-US" dirty="0">
                <a:solidFill>
                  <a:schemeClr val="tx1"/>
                </a:solidFill>
              </a:rPr>
              <a:t> in 65% of villages in the </a:t>
            </a:r>
            <a:r>
              <a:rPr lang="en-US" dirty="0" smtClean="0">
                <a:solidFill>
                  <a:schemeClr val="tx1"/>
                </a:solidFill>
              </a:rPr>
              <a:t>country</a:t>
            </a:r>
            <a:endParaRPr lang="en-US" dirty="0">
              <a:solidFill>
                <a:schemeClr val="tx1"/>
              </a:solidFill>
            </a:endParaRPr>
          </a:p>
        </p:txBody>
      </p:sp>
      <p:sp>
        <p:nvSpPr>
          <p:cNvPr id="18" name="Rectangle 17"/>
          <p:cNvSpPr/>
          <p:nvPr/>
        </p:nvSpPr>
        <p:spPr>
          <a:xfrm>
            <a:off x="3064038" y="3234913"/>
            <a:ext cx="6243760" cy="7679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en-US" dirty="0">
                <a:solidFill>
                  <a:schemeClr val="tx1"/>
                </a:solidFill>
              </a:rPr>
              <a:t>In </a:t>
            </a:r>
            <a:r>
              <a:rPr lang="en-US" b="1" dirty="0">
                <a:solidFill>
                  <a:schemeClr val="tx1"/>
                </a:solidFill>
              </a:rPr>
              <a:t>China</a:t>
            </a:r>
            <a:r>
              <a:rPr lang="en-US" dirty="0">
                <a:solidFill>
                  <a:schemeClr val="tx1"/>
                </a:solidFill>
              </a:rPr>
              <a:t>, </a:t>
            </a:r>
            <a:r>
              <a:rPr lang="en-US" dirty="0" smtClean="0">
                <a:solidFill>
                  <a:schemeClr val="tx1"/>
                </a:solidFill>
              </a:rPr>
              <a:t>incentives </a:t>
            </a:r>
            <a:r>
              <a:rPr lang="en-US" dirty="0">
                <a:solidFill>
                  <a:schemeClr val="tx1"/>
                </a:solidFill>
              </a:rPr>
              <a:t>conditional on </a:t>
            </a:r>
            <a:r>
              <a:rPr lang="en-US" dirty="0" smtClean="0">
                <a:solidFill>
                  <a:schemeClr val="tx1"/>
                </a:solidFill>
              </a:rPr>
              <a:t>attendance </a:t>
            </a:r>
            <a:r>
              <a:rPr lang="en-US" dirty="0">
                <a:solidFill>
                  <a:schemeClr val="tx1"/>
                </a:solidFill>
              </a:rPr>
              <a:t>increased the likelihood children would attend by 20%.  </a:t>
            </a:r>
          </a:p>
        </p:txBody>
      </p:sp>
      <p:sp>
        <p:nvSpPr>
          <p:cNvPr id="19" name="Rectangle 18"/>
          <p:cNvSpPr/>
          <p:nvPr/>
        </p:nvSpPr>
        <p:spPr>
          <a:xfrm>
            <a:off x="3064038" y="4164816"/>
            <a:ext cx="6243760"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a:solidFill>
                  <a:schemeClr val="tx1"/>
                </a:solidFill>
              </a:rPr>
              <a:t>In </a:t>
            </a:r>
            <a:r>
              <a:rPr lang="en-US" b="1" dirty="0">
                <a:solidFill>
                  <a:schemeClr val="tx1"/>
                </a:solidFill>
              </a:rPr>
              <a:t>Thailand</a:t>
            </a:r>
            <a:r>
              <a:rPr lang="en-US" dirty="0">
                <a:solidFill>
                  <a:schemeClr val="tx1"/>
                </a:solidFill>
              </a:rPr>
              <a:t>, extensive provision and awareness campaigns boosted ECCE attendance to </a:t>
            </a:r>
            <a:r>
              <a:rPr lang="en-US" dirty="0" smtClean="0">
                <a:solidFill>
                  <a:schemeClr val="tx1"/>
                </a:solidFill>
              </a:rPr>
              <a:t>93%</a:t>
            </a:r>
            <a:endParaRPr lang="en-US" dirty="0">
              <a:solidFill>
                <a:schemeClr val="tx1"/>
              </a:solidFill>
            </a:endParaRPr>
          </a:p>
        </p:txBody>
      </p:sp>
      <p:sp>
        <p:nvSpPr>
          <p:cNvPr id="20" name="Rectangle 19"/>
          <p:cNvSpPr/>
          <p:nvPr/>
        </p:nvSpPr>
        <p:spPr>
          <a:xfrm>
            <a:off x="3064038" y="5081145"/>
            <a:ext cx="6243760" cy="7679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r>
              <a:rPr lang="en-US" b="1" dirty="0">
                <a:solidFill>
                  <a:schemeClr val="tx1"/>
                </a:solidFill>
              </a:rPr>
              <a:t>Colombia</a:t>
            </a:r>
            <a:r>
              <a:rPr lang="en-US" dirty="0">
                <a:solidFill>
                  <a:schemeClr val="tx1"/>
                </a:solidFill>
              </a:rPr>
              <a:t> coordinates between its Ministry for Social Protection and Ministry of </a:t>
            </a:r>
            <a:r>
              <a:rPr lang="en-US" dirty="0" smtClean="0">
                <a:solidFill>
                  <a:schemeClr val="tx1"/>
                </a:solidFill>
              </a:rPr>
              <a:t>Education</a:t>
            </a:r>
            <a:endParaRPr lang="en-US" dirty="0">
              <a:solidFill>
                <a:schemeClr val="tx1"/>
              </a:solidFill>
            </a:endParaRPr>
          </a:p>
        </p:txBody>
      </p:sp>
      <p:sp>
        <p:nvSpPr>
          <p:cNvPr id="21" name="Rectangle 20"/>
          <p:cNvSpPr/>
          <p:nvPr/>
        </p:nvSpPr>
        <p:spPr>
          <a:xfrm>
            <a:off x="3064038" y="5985832"/>
            <a:ext cx="6243760" cy="767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a:solidFill>
                  <a:schemeClr val="tx1"/>
                </a:solidFill>
              </a:rPr>
              <a:t>Jamaica</a:t>
            </a:r>
            <a:r>
              <a:rPr lang="en-US" dirty="0">
                <a:solidFill>
                  <a:schemeClr val="tx1"/>
                </a:solidFill>
              </a:rPr>
              <a:t> </a:t>
            </a:r>
            <a:r>
              <a:rPr lang="en-US" dirty="0" smtClean="0">
                <a:solidFill>
                  <a:schemeClr val="tx1"/>
                </a:solidFill>
              </a:rPr>
              <a:t>has designed a curriculum </a:t>
            </a:r>
            <a:r>
              <a:rPr lang="en-US" dirty="0">
                <a:solidFill>
                  <a:schemeClr val="tx1"/>
                </a:solidFill>
              </a:rPr>
              <a:t>that </a:t>
            </a:r>
            <a:r>
              <a:rPr lang="en-US" dirty="0" smtClean="0">
                <a:solidFill>
                  <a:schemeClr val="tx1"/>
                </a:solidFill>
              </a:rPr>
              <a:t>is appropriately </a:t>
            </a:r>
            <a:r>
              <a:rPr lang="en-US" dirty="0">
                <a:solidFill>
                  <a:schemeClr val="tx1"/>
                </a:solidFill>
              </a:rPr>
              <a:t>targeted to the progressive needs of 5 </a:t>
            </a:r>
            <a:r>
              <a:rPr lang="en-US" dirty="0" smtClean="0">
                <a:solidFill>
                  <a:schemeClr val="tx1"/>
                </a:solidFill>
              </a:rPr>
              <a:t>&amp; 6 </a:t>
            </a:r>
            <a:r>
              <a:rPr lang="en-US" dirty="0">
                <a:solidFill>
                  <a:schemeClr val="tx1"/>
                </a:solidFill>
              </a:rPr>
              <a:t>year olds </a:t>
            </a:r>
          </a:p>
        </p:txBody>
      </p:sp>
    </p:spTree>
    <p:extLst>
      <p:ext uri="{BB962C8B-B14F-4D97-AF65-F5344CB8AC3E}">
        <p14:creationId xmlns:p14="http://schemas.microsoft.com/office/powerpoint/2010/main" val="3294129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290" y="1"/>
            <a:ext cx="9515737" cy="493713"/>
          </a:xfrm>
        </p:spPr>
        <p:txBody>
          <a:bodyPr>
            <a:noAutofit/>
          </a:bodyPr>
          <a:lstStyle/>
          <a:p>
            <a:r>
              <a:rPr lang="en-GB" sz="2400" b="1" dirty="0">
                <a:solidFill>
                  <a:schemeClr val="bg1"/>
                </a:solidFill>
              </a:rPr>
              <a:t>EFA Goal 2: Just half of countries reached the goal</a:t>
            </a:r>
            <a:endParaRPr lang="en-US" sz="2400" dirty="0">
              <a:solidFill>
                <a:schemeClr val="bg1"/>
              </a:solidFill>
            </a:endParaRPr>
          </a:p>
        </p:txBody>
      </p:sp>
      <p:sp>
        <p:nvSpPr>
          <p:cNvPr id="8" name="Rectangle 7"/>
          <p:cNvSpPr>
            <a:spLocks noChangeArrowheads="1"/>
          </p:cNvSpPr>
          <p:nvPr/>
        </p:nvSpPr>
        <p:spPr bwMode="auto">
          <a:xfrm>
            <a:off x="1093936" y="2986883"/>
            <a:ext cx="6648643" cy="3128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151" name="Group 4150" hidden="1"/>
          <p:cNvGrpSpPr/>
          <p:nvPr/>
        </p:nvGrpSpPr>
        <p:grpSpPr>
          <a:xfrm>
            <a:off x="1208399" y="3091658"/>
            <a:ext cx="7379279" cy="782637"/>
            <a:chOff x="1290638" y="2627313"/>
            <a:chExt cx="7164107" cy="782637"/>
          </a:xfrm>
        </p:grpSpPr>
        <p:sp>
          <p:nvSpPr>
            <p:cNvPr id="17" name="Freeform 16"/>
            <p:cNvSpPr>
              <a:spLocks noEditPoints="1"/>
            </p:cNvSpPr>
            <p:nvPr/>
          </p:nvSpPr>
          <p:spPr bwMode="auto">
            <a:xfrm>
              <a:off x="6751638" y="2759075"/>
              <a:ext cx="268288" cy="38100"/>
            </a:xfrm>
            <a:custGeom>
              <a:avLst/>
              <a:gdLst>
                <a:gd name="T0" fmla="*/ 36 w 793"/>
                <a:gd name="T1" fmla="*/ 41 h 113"/>
                <a:gd name="T2" fmla="*/ 179 w 793"/>
                <a:gd name="T3" fmla="*/ 33 h 113"/>
                <a:gd name="T4" fmla="*/ 217 w 793"/>
                <a:gd name="T5" fmla="*/ 67 h 113"/>
                <a:gd name="T6" fmla="*/ 183 w 793"/>
                <a:gd name="T7" fmla="*/ 105 h 113"/>
                <a:gd name="T8" fmla="*/ 39 w 793"/>
                <a:gd name="T9" fmla="*/ 112 h 113"/>
                <a:gd name="T10" fmla="*/ 2 w 793"/>
                <a:gd name="T11" fmla="*/ 78 h 113"/>
                <a:gd name="T12" fmla="*/ 36 w 793"/>
                <a:gd name="T13" fmla="*/ 41 h 113"/>
                <a:gd name="T14" fmla="*/ 323 w 793"/>
                <a:gd name="T15" fmla="*/ 25 h 113"/>
                <a:gd name="T16" fmla="*/ 467 w 793"/>
                <a:gd name="T17" fmla="*/ 17 h 113"/>
                <a:gd name="T18" fmla="*/ 505 w 793"/>
                <a:gd name="T19" fmla="*/ 51 h 113"/>
                <a:gd name="T20" fmla="*/ 471 w 793"/>
                <a:gd name="T21" fmla="*/ 89 h 113"/>
                <a:gd name="T22" fmla="*/ 327 w 793"/>
                <a:gd name="T23" fmla="*/ 97 h 113"/>
                <a:gd name="T24" fmla="*/ 289 w 793"/>
                <a:gd name="T25" fmla="*/ 63 h 113"/>
                <a:gd name="T26" fmla="*/ 323 w 793"/>
                <a:gd name="T27" fmla="*/ 25 h 113"/>
                <a:gd name="T28" fmla="*/ 611 w 793"/>
                <a:gd name="T29" fmla="*/ 9 h 113"/>
                <a:gd name="T30" fmla="*/ 754 w 793"/>
                <a:gd name="T31" fmla="*/ 1 h 113"/>
                <a:gd name="T32" fmla="*/ 792 w 793"/>
                <a:gd name="T33" fmla="*/ 35 h 113"/>
                <a:gd name="T34" fmla="*/ 758 w 793"/>
                <a:gd name="T35" fmla="*/ 73 h 113"/>
                <a:gd name="T36" fmla="*/ 615 w 793"/>
                <a:gd name="T37" fmla="*/ 81 h 113"/>
                <a:gd name="T38" fmla="*/ 577 w 793"/>
                <a:gd name="T39" fmla="*/ 47 h 113"/>
                <a:gd name="T40" fmla="*/ 611 w 793"/>
                <a:gd name="T41"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13">
                  <a:moveTo>
                    <a:pt x="36" y="41"/>
                  </a:moveTo>
                  <a:lnTo>
                    <a:pt x="179" y="33"/>
                  </a:lnTo>
                  <a:cubicBezTo>
                    <a:pt x="199" y="32"/>
                    <a:pt x="216" y="47"/>
                    <a:pt x="217" y="67"/>
                  </a:cubicBezTo>
                  <a:cubicBezTo>
                    <a:pt x="218" y="87"/>
                    <a:pt x="203" y="104"/>
                    <a:pt x="183" y="105"/>
                  </a:cubicBezTo>
                  <a:lnTo>
                    <a:pt x="39" y="112"/>
                  </a:lnTo>
                  <a:cubicBezTo>
                    <a:pt x="20" y="113"/>
                    <a:pt x="3" y="98"/>
                    <a:pt x="2" y="78"/>
                  </a:cubicBezTo>
                  <a:cubicBezTo>
                    <a:pt x="0" y="59"/>
                    <a:pt x="16" y="42"/>
                    <a:pt x="36" y="41"/>
                  </a:cubicBezTo>
                  <a:close/>
                  <a:moveTo>
                    <a:pt x="323" y="25"/>
                  </a:moveTo>
                  <a:lnTo>
                    <a:pt x="467" y="17"/>
                  </a:lnTo>
                  <a:cubicBezTo>
                    <a:pt x="487" y="16"/>
                    <a:pt x="504" y="31"/>
                    <a:pt x="505" y="51"/>
                  </a:cubicBezTo>
                  <a:cubicBezTo>
                    <a:pt x="506" y="71"/>
                    <a:pt x="491" y="88"/>
                    <a:pt x="471" y="89"/>
                  </a:cubicBezTo>
                  <a:lnTo>
                    <a:pt x="327" y="97"/>
                  </a:lnTo>
                  <a:cubicBezTo>
                    <a:pt x="307" y="98"/>
                    <a:pt x="290" y="83"/>
                    <a:pt x="289" y="63"/>
                  </a:cubicBezTo>
                  <a:cubicBezTo>
                    <a:pt x="288" y="43"/>
                    <a:pt x="303" y="26"/>
                    <a:pt x="323" y="25"/>
                  </a:cubicBezTo>
                  <a:close/>
                  <a:moveTo>
                    <a:pt x="611" y="9"/>
                  </a:moveTo>
                  <a:lnTo>
                    <a:pt x="754" y="1"/>
                  </a:lnTo>
                  <a:cubicBezTo>
                    <a:pt x="774" y="0"/>
                    <a:pt x="791" y="16"/>
                    <a:pt x="792" y="35"/>
                  </a:cubicBezTo>
                  <a:cubicBezTo>
                    <a:pt x="793" y="55"/>
                    <a:pt x="778" y="72"/>
                    <a:pt x="758" y="73"/>
                  </a:cubicBezTo>
                  <a:lnTo>
                    <a:pt x="615" y="81"/>
                  </a:lnTo>
                  <a:cubicBezTo>
                    <a:pt x="595" y="82"/>
                    <a:pt x="578" y="67"/>
                    <a:pt x="577" y="47"/>
                  </a:cubicBezTo>
                  <a:cubicBezTo>
                    <a:pt x="576" y="27"/>
                    <a:pt x="591" y="10"/>
                    <a:pt x="611" y="9"/>
                  </a:cubicBezTo>
                  <a:close/>
                </a:path>
              </a:pathLst>
            </a:custGeom>
            <a:solidFill>
              <a:srgbClr val="92D050"/>
            </a:solidFill>
            <a:ln w="1588"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noEditPoints="1"/>
            </p:cNvSpPr>
            <p:nvPr/>
          </p:nvSpPr>
          <p:spPr bwMode="auto">
            <a:xfrm>
              <a:off x="7000875" y="2744788"/>
              <a:ext cx="268288" cy="38100"/>
            </a:xfrm>
            <a:custGeom>
              <a:avLst/>
              <a:gdLst>
                <a:gd name="T0" fmla="*/ 36 w 793"/>
                <a:gd name="T1" fmla="*/ 41 h 113"/>
                <a:gd name="T2" fmla="*/ 179 w 793"/>
                <a:gd name="T3" fmla="*/ 33 h 113"/>
                <a:gd name="T4" fmla="*/ 217 w 793"/>
                <a:gd name="T5" fmla="*/ 67 h 113"/>
                <a:gd name="T6" fmla="*/ 183 w 793"/>
                <a:gd name="T7" fmla="*/ 105 h 113"/>
                <a:gd name="T8" fmla="*/ 39 w 793"/>
                <a:gd name="T9" fmla="*/ 112 h 113"/>
                <a:gd name="T10" fmla="*/ 2 w 793"/>
                <a:gd name="T11" fmla="*/ 78 h 113"/>
                <a:gd name="T12" fmla="*/ 36 w 793"/>
                <a:gd name="T13" fmla="*/ 41 h 113"/>
                <a:gd name="T14" fmla="*/ 323 w 793"/>
                <a:gd name="T15" fmla="*/ 25 h 113"/>
                <a:gd name="T16" fmla="*/ 467 w 793"/>
                <a:gd name="T17" fmla="*/ 17 h 113"/>
                <a:gd name="T18" fmla="*/ 505 w 793"/>
                <a:gd name="T19" fmla="*/ 51 h 113"/>
                <a:gd name="T20" fmla="*/ 471 w 793"/>
                <a:gd name="T21" fmla="*/ 89 h 113"/>
                <a:gd name="T22" fmla="*/ 327 w 793"/>
                <a:gd name="T23" fmla="*/ 97 h 113"/>
                <a:gd name="T24" fmla="*/ 289 w 793"/>
                <a:gd name="T25" fmla="*/ 63 h 113"/>
                <a:gd name="T26" fmla="*/ 323 w 793"/>
                <a:gd name="T27" fmla="*/ 25 h 113"/>
                <a:gd name="T28" fmla="*/ 611 w 793"/>
                <a:gd name="T29" fmla="*/ 9 h 113"/>
                <a:gd name="T30" fmla="*/ 754 w 793"/>
                <a:gd name="T31" fmla="*/ 1 h 113"/>
                <a:gd name="T32" fmla="*/ 792 w 793"/>
                <a:gd name="T33" fmla="*/ 35 h 113"/>
                <a:gd name="T34" fmla="*/ 758 w 793"/>
                <a:gd name="T35" fmla="*/ 73 h 113"/>
                <a:gd name="T36" fmla="*/ 615 w 793"/>
                <a:gd name="T37" fmla="*/ 81 h 113"/>
                <a:gd name="T38" fmla="*/ 577 w 793"/>
                <a:gd name="T39" fmla="*/ 47 h 113"/>
                <a:gd name="T40" fmla="*/ 611 w 793"/>
                <a:gd name="T41"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13">
                  <a:moveTo>
                    <a:pt x="36" y="41"/>
                  </a:moveTo>
                  <a:lnTo>
                    <a:pt x="179" y="33"/>
                  </a:lnTo>
                  <a:cubicBezTo>
                    <a:pt x="199" y="32"/>
                    <a:pt x="216" y="47"/>
                    <a:pt x="217" y="67"/>
                  </a:cubicBezTo>
                  <a:cubicBezTo>
                    <a:pt x="218" y="86"/>
                    <a:pt x="203" y="103"/>
                    <a:pt x="183" y="105"/>
                  </a:cubicBezTo>
                  <a:lnTo>
                    <a:pt x="39" y="112"/>
                  </a:lnTo>
                  <a:cubicBezTo>
                    <a:pt x="20" y="113"/>
                    <a:pt x="3" y="98"/>
                    <a:pt x="2" y="78"/>
                  </a:cubicBezTo>
                  <a:cubicBezTo>
                    <a:pt x="0" y="59"/>
                    <a:pt x="16" y="42"/>
                    <a:pt x="36" y="41"/>
                  </a:cubicBezTo>
                  <a:close/>
                  <a:moveTo>
                    <a:pt x="323" y="25"/>
                  </a:moveTo>
                  <a:lnTo>
                    <a:pt x="467" y="17"/>
                  </a:lnTo>
                  <a:cubicBezTo>
                    <a:pt x="487" y="16"/>
                    <a:pt x="504" y="31"/>
                    <a:pt x="505" y="51"/>
                  </a:cubicBezTo>
                  <a:cubicBezTo>
                    <a:pt x="506" y="71"/>
                    <a:pt x="491" y="88"/>
                    <a:pt x="471" y="89"/>
                  </a:cubicBezTo>
                  <a:lnTo>
                    <a:pt x="327" y="97"/>
                  </a:lnTo>
                  <a:cubicBezTo>
                    <a:pt x="307" y="98"/>
                    <a:pt x="290" y="83"/>
                    <a:pt x="289" y="63"/>
                  </a:cubicBezTo>
                  <a:cubicBezTo>
                    <a:pt x="288" y="43"/>
                    <a:pt x="303" y="26"/>
                    <a:pt x="323" y="25"/>
                  </a:cubicBezTo>
                  <a:close/>
                  <a:moveTo>
                    <a:pt x="611" y="9"/>
                  </a:moveTo>
                  <a:lnTo>
                    <a:pt x="754" y="1"/>
                  </a:lnTo>
                  <a:cubicBezTo>
                    <a:pt x="774" y="0"/>
                    <a:pt x="791" y="15"/>
                    <a:pt x="792" y="35"/>
                  </a:cubicBezTo>
                  <a:cubicBezTo>
                    <a:pt x="793" y="55"/>
                    <a:pt x="778" y="72"/>
                    <a:pt x="758" y="73"/>
                  </a:cubicBezTo>
                  <a:lnTo>
                    <a:pt x="615" y="81"/>
                  </a:lnTo>
                  <a:cubicBezTo>
                    <a:pt x="595" y="82"/>
                    <a:pt x="578" y="67"/>
                    <a:pt x="577" y="47"/>
                  </a:cubicBezTo>
                  <a:cubicBezTo>
                    <a:pt x="576" y="27"/>
                    <a:pt x="591" y="10"/>
                    <a:pt x="611" y="9"/>
                  </a:cubicBezTo>
                  <a:close/>
                </a:path>
              </a:pathLst>
            </a:custGeom>
            <a:solidFill>
              <a:srgbClr val="92D050"/>
            </a:solidFill>
            <a:ln w="1588"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noEditPoints="1"/>
            </p:cNvSpPr>
            <p:nvPr/>
          </p:nvSpPr>
          <p:spPr bwMode="auto">
            <a:xfrm>
              <a:off x="7248525" y="2732088"/>
              <a:ext cx="268288" cy="38100"/>
            </a:xfrm>
            <a:custGeom>
              <a:avLst/>
              <a:gdLst>
                <a:gd name="T0" fmla="*/ 36 w 793"/>
                <a:gd name="T1" fmla="*/ 41 h 113"/>
                <a:gd name="T2" fmla="*/ 179 w 793"/>
                <a:gd name="T3" fmla="*/ 33 h 113"/>
                <a:gd name="T4" fmla="*/ 217 w 793"/>
                <a:gd name="T5" fmla="*/ 67 h 113"/>
                <a:gd name="T6" fmla="*/ 183 w 793"/>
                <a:gd name="T7" fmla="*/ 105 h 113"/>
                <a:gd name="T8" fmla="*/ 39 w 793"/>
                <a:gd name="T9" fmla="*/ 112 h 113"/>
                <a:gd name="T10" fmla="*/ 2 w 793"/>
                <a:gd name="T11" fmla="*/ 78 h 113"/>
                <a:gd name="T12" fmla="*/ 36 w 793"/>
                <a:gd name="T13" fmla="*/ 41 h 113"/>
                <a:gd name="T14" fmla="*/ 323 w 793"/>
                <a:gd name="T15" fmla="*/ 25 h 113"/>
                <a:gd name="T16" fmla="*/ 467 w 793"/>
                <a:gd name="T17" fmla="*/ 17 h 113"/>
                <a:gd name="T18" fmla="*/ 505 w 793"/>
                <a:gd name="T19" fmla="*/ 51 h 113"/>
                <a:gd name="T20" fmla="*/ 471 w 793"/>
                <a:gd name="T21" fmla="*/ 89 h 113"/>
                <a:gd name="T22" fmla="*/ 327 w 793"/>
                <a:gd name="T23" fmla="*/ 97 h 113"/>
                <a:gd name="T24" fmla="*/ 289 w 793"/>
                <a:gd name="T25" fmla="*/ 63 h 113"/>
                <a:gd name="T26" fmla="*/ 323 w 793"/>
                <a:gd name="T27" fmla="*/ 25 h 113"/>
                <a:gd name="T28" fmla="*/ 611 w 793"/>
                <a:gd name="T29" fmla="*/ 9 h 113"/>
                <a:gd name="T30" fmla="*/ 754 w 793"/>
                <a:gd name="T31" fmla="*/ 1 h 113"/>
                <a:gd name="T32" fmla="*/ 792 w 793"/>
                <a:gd name="T33" fmla="*/ 35 h 113"/>
                <a:gd name="T34" fmla="*/ 758 w 793"/>
                <a:gd name="T35" fmla="*/ 73 h 113"/>
                <a:gd name="T36" fmla="*/ 615 w 793"/>
                <a:gd name="T37" fmla="*/ 81 h 113"/>
                <a:gd name="T38" fmla="*/ 577 w 793"/>
                <a:gd name="T39" fmla="*/ 47 h 113"/>
                <a:gd name="T40" fmla="*/ 611 w 793"/>
                <a:gd name="T41"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13">
                  <a:moveTo>
                    <a:pt x="36" y="41"/>
                  </a:moveTo>
                  <a:lnTo>
                    <a:pt x="179" y="33"/>
                  </a:lnTo>
                  <a:cubicBezTo>
                    <a:pt x="199" y="32"/>
                    <a:pt x="216" y="47"/>
                    <a:pt x="217" y="67"/>
                  </a:cubicBezTo>
                  <a:cubicBezTo>
                    <a:pt x="218" y="87"/>
                    <a:pt x="203" y="104"/>
                    <a:pt x="183" y="105"/>
                  </a:cubicBezTo>
                  <a:lnTo>
                    <a:pt x="39" y="112"/>
                  </a:lnTo>
                  <a:cubicBezTo>
                    <a:pt x="20" y="113"/>
                    <a:pt x="3" y="98"/>
                    <a:pt x="2" y="78"/>
                  </a:cubicBezTo>
                  <a:cubicBezTo>
                    <a:pt x="0" y="59"/>
                    <a:pt x="16" y="42"/>
                    <a:pt x="36" y="41"/>
                  </a:cubicBezTo>
                  <a:close/>
                  <a:moveTo>
                    <a:pt x="323" y="25"/>
                  </a:moveTo>
                  <a:lnTo>
                    <a:pt x="467" y="17"/>
                  </a:lnTo>
                  <a:cubicBezTo>
                    <a:pt x="487" y="16"/>
                    <a:pt x="504" y="31"/>
                    <a:pt x="505" y="51"/>
                  </a:cubicBezTo>
                  <a:cubicBezTo>
                    <a:pt x="506" y="71"/>
                    <a:pt x="491" y="88"/>
                    <a:pt x="471" y="89"/>
                  </a:cubicBezTo>
                  <a:lnTo>
                    <a:pt x="327" y="97"/>
                  </a:lnTo>
                  <a:cubicBezTo>
                    <a:pt x="307" y="98"/>
                    <a:pt x="290" y="83"/>
                    <a:pt x="289" y="63"/>
                  </a:cubicBezTo>
                  <a:cubicBezTo>
                    <a:pt x="288" y="43"/>
                    <a:pt x="303" y="26"/>
                    <a:pt x="323" y="25"/>
                  </a:cubicBezTo>
                  <a:close/>
                  <a:moveTo>
                    <a:pt x="611" y="9"/>
                  </a:moveTo>
                  <a:lnTo>
                    <a:pt x="754" y="1"/>
                  </a:lnTo>
                  <a:cubicBezTo>
                    <a:pt x="774" y="0"/>
                    <a:pt x="791" y="16"/>
                    <a:pt x="792" y="35"/>
                  </a:cubicBezTo>
                  <a:cubicBezTo>
                    <a:pt x="793" y="55"/>
                    <a:pt x="778" y="72"/>
                    <a:pt x="758" y="73"/>
                  </a:cubicBezTo>
                  <a:lnTo>
                    <a:pt x="615" y="81"/>
                  </a:lnTo>
                  <a:cubicBezTo>
                    <a:pt x="595" y="82"/>
                    <a:pt x="578" y="67"/>
                    <a:pt x="577" y="47"/>
                  </a:cubicBezTo>
                  <a:cubicBezTo>
                    <a:pt x="576" y="27"/>
                    <a:pt x="591" y="10"/>
                    <a:pt x="611" y="9"/>
                  </a:cubicBezTo>
                  <a:close/>
                </a:path>
              </a:pathLst>
            </a:custGeom>
            <a:solidFill>
              <a:srgbClr val="92D050"/>
            </a:solidFill>
            <a:ln w="1588"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2036763" y="2692400"/>
              <a:ext cx="4740275" cy="363538"/>
            </a:xfrm>
            <a:custGeom>
              <a:avLst/>
              <a:gdLst>
                <a:gd name="T0" fmla="*/ 770 w 14026"/>
                <a:gd name="T1" fmla="*/ 760 h 1077"/>
                <a:gd name="T2" fmla="*/ 1515 w 14026"/>
                <a:gd name="T3" fmla="*/ 986 h 1077"/>
                <a:gd name="T4" fmla="*/ 2240 w 14026"/>
                <a:gd name="T5" fmla="*/ 980 h 1077"/>
                <a:gd name="T6" fmla="*/ 2965 w 14026"/>
                <a:gd name="T7" fmla="*/ 1005 h 1077"/>
                <a:gd name="T8" fmla="*/ 3707 w 14026"/>
                <a:gd name="T9" fmla="*/ 841 h 1077"/>
                <a:gd name="T10" fmla="*/ 4431 w 14026"/>
                <a:gd name="T11" fmla="*/ 802 h 1077"/>
                <a:gd name="T12" fmla="*/ 5161 w 14026"/>
                <a:gd name="T13" fmla="*/ 612 h 1077"/>
                <a:gd name="T14" fmla="*/ 6633 w 14026"/>
                <a:gd name="T15" fmla="*/ 2 h 1077"/>
                <a:gd name="T16" fmla="*/ 7385 w 14026"/>
                <a:gd name="T17" fmla="*/ 85 h 1077"/>
                <a:gd name="T18" fmla="*/ 8111 w 14026"/>
                <a:gd name="T19" fmla="*/ 49 h 1077"/>
                <a:gd name="T20" fmla="*/ 8865 w 14026"/>
                <a:gd name="T21" fmla="*/ 437 h 1077"/>
                <a:gd name="T22" fmla="*/ 9582 w 14026"/>
                <a:gd name="T23" fmla="*/ 389 h 1077"/>
                <a:gd name="T24" fmla="*/ 11048 w 14026"/>
                <a:gd name="T25" fmla="*/ 221 h 1077"/>
                <a:gd name="T26" fmla="*/ 11787 w 14026"/>
                <a:gd name="T27" fmla="*/ 277 h 1077"/>
                <a:gd name="T28" fmla="*/ 12516 w 14026"/>
                <a:gd name="T29" fmla="*/ 181 h 1077"/>
                <a:gd name="T30" fmla="*/ 13992 w 14026"/>
                <a:gd name="T31" fmla="*/ 237 h 1077"/>
                <a:gd name="T32" fmla="*/ 13985 w 14026"/>
                <a:gd name="T33" fmla="*/ 308 h 1077"/>
                <a:gd name="T34" fmla="*/ 12525 w 14026"/>
                <a:gd name="T35" fmla="*/ 252 h 1077"/>
                <a:gd name="T36" fmla="*/ 11782 w 14026"/>
                <a:gd name="T37" fmla="*/ 348 h 1077"/>
                <a:gd name="T38" fmla="*/ 11057 w 14026"/>
                <a:gd name="T39" fmla="*/ 292 h 1077"/>
                <a:gd name="T40" fmla="*/ 9587 w 14026"/>
                <a:gd name="T41" fmla="*/ 460 h 1077"/>
                <a:gd name="T42" fmla="*/ 8832 w 14026"/>
                <a:gd name="T43" fmla="*/ 500 h 1077"/>
                <a:gd name="T44" fmla="*/ 8114 w 14026"/>
                <a:gd name="T45" fmla="*/ 120 h 1077"/>
                <a:gd name="T46" fmla="*/ 7376 w 14026"/>
                <a:gd name="T47" fmla="*/ 156 h 1077"/>
                <a:gd name="T48" fmla="*/ 6656 w 14026"/>
                <a:gd name="T49" fmla="*/ 71 h 1077"/>
                <a:gd name="T50" fmla="*/ 5192 w 14026"/>
                <a:gd name="T51" fmla="*/ 677 h 1077"/>
                <a:gd name="T52" fmla="*/ 4450 w 14026"/>
                <a:gd name="T53" fmla="*/ 871 h 1077"/>
                <a:gd name="T54" fmla="*/ 3710 w 14026"/>
                <a:gd name="T55" fmla="*/ 912 h 1077"/>
                <a:gd name="T56" fmla="*/ 2980 w 14026"/>
                <a:gd name="T57" fmla="*/ 1076 h 1077"/>
                <a:gd name="T58" fmla="*/ 2241 w 14026"/>
                <a:gd name="T59" fmla="*/ 1052 h 1077"/>
                <a:gd name="T60" fmla="*/ 1494 w 14026"/>
                <a:gd name="T61" fmla="*/ 1055 h 1077"/>
                <a:gd name="T62" fmla="*/ 767 w 14026"/>
                <a:gd name="T63" fmla="*/ 832 h 1077"/>
                <a:gd name="T64" fmla="*/ 0 w 14026"/>
                <a:gd name="T65" fmla="*/ 76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26" h="1077">
                  <a:moveTo>
                    <a:pt x="38" y="732"/>
                  </a:moveTo>
                  <a:lnTo>
                    <a:pt x="770" y="760"/>
                  </a:lnTo>
                  <a:cubicBezTo>
                    <a:pt x="773" y="761"/>
                    <a:pt x="776" y="761"/>
                    <a:pt x="779" y="762"/>
                  </a:cubicBezTo>
                  <a:lnTo>
                    <a:pt x="1515" y="986"/>
                  </a:lnTo>
                  <a:lnTo>
                    <a:pt x="1504" y="984"/>
                  </a:lnTo>
                  <a:lnTo>
                    <a:pt x="2240" y="980"/>
                  </a:lnTo>
                  <a:lnTo>
                    <a:pt x="2974" y="1004"/>
                  </a:lnTo>
                  <a:lnTo>
                    <a:pt x="2965" y="1005"/>
                  </a:lnTo>
                  <a:lnTo>
                    <a:pt x="3701" y="841"/>
                  </a:lnTo>
                  <a:cubicBezTo>
                    <a:pt x="3703" y="841"/>
                    <a:pt x="3705" y="841"/>
                    <a:pt x="3707" y="841"/>
                  </a:cubicBezTo>
                  <a:lnTo>
                    <a:pt x="4439" y="801"/>
                  </a:lnTo>
                  <a:lnTo>
                    <a:pt x="4431" y="802"/>
                  </a:lnTo>
                  <a:lnTo>
                    <a:pt x="5167" y="610"/>
                  </a:lnTo>
                  <a:lnTo>
                    <a:pt x="5161" y="612"/>
                  </a:lnTo>
                  <a:lnTo>
                    <a:pt x="5897" y="252"/>
                  </a:lnTo>
                  <a:lnTo>
                    <a:pt x="6633" y="2"/>
                  </a:lnTo>
                  <a:cubicBezTo>
                    <a:pt x="6638" y="1"/>
                    <a:pt x="6643" y="0"/>
                    <a:pt x="6649" y="1"/>
                  </a:cubicBezTo>
                  <a:lnTo>
                    <a:pt x="7385" y="85"/>
                  </a:lnTo>
                  <a:lnTo>
                    <a:pt x="7379" y="85"/>
                  </a:lnTo>
                  <a:lnTo>
                    <a:pt x="8111" y="49"/>
                  </a:lnTo>
                  <a:cubicBezTo>
                    <a:pt x="8117" y="48"/>
                    <a:pt x="8123" y="50"/>
                    <a:pt x="8129" y="53"/>
                  </a:cubicBezTo>
                  <a:lnTo>
                    <a:pt x="8865" y="437"/>
                  </a:lnTo>
                  <a:lnTo>
                    <a:pt x="8846" y="433"/>
                  </a:lnTo>
                  <a:lnTo>
                    <a:pt x="9582" y="389"/>
                  </a:lnTo>
                  <a:lnTo>
                    <a:pt x="10313" y="309"/>
                  </a:lnTo>
                  <a:lnTo>
                    <a:pt x="11048" y="221"/>
                  </a:lnTo>
                  <a:cubicBezTo>
                    <a:pt x="11051" y="220"/>
                    <a:pt x="11053" y="220"/>
                    <a:pt x="11055" y="221"/>
                  </a:cubicBezTo>
                  <a:lnTo>
                    <a:pt x="11787" y="277"/>
                  </a:lnTo>
                  <a:lnTo>
                    <a:pt x="11780" y="277"/>
                  </a:lnTo>
                  <a:lnTo>
                    <a:pt x="12516" y="181"/>
                  </a:lnTo>
                  <a:lnTo>
                    <a:pt x="13256" y="168"/>
                  </a:lnTo>
                  <a:lnTo>
                    <a:pt x="13992" y="237"/>
                  </a:lnTo>
                  <a:cubicBezTo>
                    <a:pt x="14012" y="238"/>
                    <a:pt x="14026" y="256"/>
                    <a:pt x="14024" y="276"/>
                  </a:cubicBezTo>
                  <a:cubicBezTo>
                    <a:pt x="14022" y="296"/>
                    <a:pt x="14005" y="310"/>
                    <a:pt x="13985" y="308"/>
                  </a:cubicBezTo>
                  <a:lnTo>
                    <a:pt x="13257" y="240"/>
                  </a:lnTo>
                  <a:lnTo>
                    <a:pt x="12525" y="252"/>
                  </a:lnTo>
                  <a:lnTo>
                    <a:pt x="11789" y="348"/>
                  </a:lnTo>
                  <a:cubicBezTo>
                    <a:pt x="11787" y="348"/>
                    <a:pt x="11784" y="349"/>
                    <a:pt x="11782" y="348"/>
                  </a:cubicBezTo>
                  <a:lnTo>
                    <a:pt x="11050" y="292"/>
                  </a:lnTo>
                  <a:lnTo>
                    <a:pt x="11057" y="292"/>
                  </a:lnTo>
                  <a:lnTo>
                    <a:pt x="10320" y="380"/>
                  </a:lnTo>
                  <a:lnTo>
                    <a:pt x="9587" y="460"/>
                  </a:lnTo>
                  <a:lnTo>
                    <a:pt x="8851" y="504"/>
                  </a:lnTo>
                  <a:cubicBezTo>
                    <a:pt x="8844" y="505"/>
                    <a:pt x="8838" y="503"/>
                    <a:pt x="8832" y="500"/>
                  </a:cubicBezTo>
                  <a:lnTo>
                    <a:pt x="8096" y="116"/>
                  </a:lnTo>
                  <a:lnTo>
                    <a:pt x="8114" y="120"/>
                  </a:lnTo>
                  <a:lnTo>
                    <a:pt x="7382" y="156"/>
                  </a:lnTo>
                  <a:cubicBezTo>
                    <a:pt x="7380" y="157"/>
                    <a:pt x="7378" y="156"/>
                    <a:pt x="7376" y="156"/>
                  </a:cubicBezTo>
                  <a:lnTo>
                    <a:pt x="6640" y="72"/>
                  </a:lnTo>
                  <a:lnTo>
                    <a:pt x="6656" y="71"/>
                  </a:lnTo>
                  <a:lnTo>
                    <a:pt x="5928" y="317"/>
                  </a:lnTo>
                  <a:lnTo>
                    <a:pt x="5192" y="677"/>
                  </a:lnTo>
                  <a:cubicBezTo>
                    <a:pt x="5190" y="678"/>
                    <a:pt x="5188" y="679"/>
                    <a:pt x="5186" y="679"/>
                  </a:cubicBezTo>
                  <a:lnTo>
                    <a:pt x="4450" y="871"/>
                  </a:lnTo>
                  <a:cubicBezTo>
                    <a:pt x="4447" y="872"/>
                    <a:pt x="4445" y="872"/>
                    <a:pt x="4442" y="872"/>
                  </a:cubicBezTo>
                  <a:lnTo>
                    <a:pt x="3710" y="912"/>
                  </a:lnTo>
                  <a:lnTo>
                    <a:pt x="3716" y="912"/>
                  </a:lnTo>
                  <a:lnTo>
                    <a:pt x="2980" y="1076"/>
                  </a:lnTo>
                  <a:cubicBezTo>
                    <a:pt x="2977" y="1076"/>
                    <a:pt x="2974" y="1077"/>
                    <a:pt x="2971" y="1076"/>
                  </a:cubicBezTo>
                  <a:lnTo>
                    <a:pt x="2241" y="1052"/>
                  </a:lnTo>
                  <a:lnTo>
                    <a:pt x="1505" y="1056"/>
                  </a:lnTo>
                  <a:cubicBezTo>
                    <a:pt x="1501" y="1056"/>
                    <a:pt x="1497" y="1056"/>
                    <a:pt x="1494" y="1055"/>
                  </a:cubicBezTo>
                  <a:lnTo>
                    <a:pt x="758" y="831"/>
                  </a:lnTo>
                  <a:lnTo>
                    <a:pt x="767" y="832"/>
                  </a:lnTo>
                  <a:lnTo>
                    <a:pt x="35" y="804"/>
                  </a:lnTo>
                  <a:cubicBezTo>
                    <a:pt x="15" y="804"/>
                    <a:pt x="0" y="787"/>
                    <a:pt x="0" y="767"/>
                  </a:cubicBezTo>
                  <a:cubicBezTo>
                    <a:pt x="1" y="747"/>
                    <a:pt x="18" y="732"/>
                    <a:pt x="38" y="732"/>
                  </a:cubicBezTo>
                  <a:close/>
                </a:path>
              </a:pathLst>
            </a:custGeom>
            <a:solidFill>
              <a:srgbClr val="92D050"/>
            </a:solidFill>
            <a:ln w="1588" cap="flat">
              <a:solidFill>
                <a:srgbClr val="92D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noEditPoints="1"/>
            </p:cNvSpPr>
            <p:nvPr/>
          </p:nvSpPr>
          <p:spPr bwMode="auto">
            <a:xfrm>
              <a:off x="6751638" y="2843213"/>
              <a:ext cx="268288" cy="49213"/>
            </a:xfrm>
            <a:custGeom>
              <a:avLst/>
              <a:gdLst>
                <a:gd name="T0" fmla="*/ 41 w 792"/>
                <a:gd name="T1" fmla="*/ 2 h 145"/>
                <a:gd name="T2" fmla="*/ 184 w 792"/>
                <a:gd name="T3" fmla="*/ 16 h 145"/>
                <a:gd name="T4" fmla="*/ 217 w 792"/>
                <a:gd name="T5" fmla="*/ 55 h 145"/>
                <a:gd name="T6" fmla="*/ 177 w 792"/>
                <a:gd name="T7" fmla="*/ 87 h 145"/>
                <a:gd name="T8" fmla="*/ 34 w 792"/>
                <a:gd name="T9" fmla="*/ 73 h 145"/>
                <a:gd name="T10" fmla="*/ 2 w 792"/>
                <a:gd name="T11" fmla="*/ 34 h 145"/>
                <a:gd name="T12" fmla="*/ 41 w 792"/>
                <a:gd name="T13" fmla="*/ 2 h 145"/>
                <a:gd name="T14" fmla="*/ 328 w 792"/>
                <a:gd name="T15" fmla="*/ 30 h 145"/>
                <a:gd name="T16" fmla="*/ 471 w 792"/>
                <a:gd name="T17" fmla="*/ 44 h 145"/>
                <a:gd name="T18" fmla="*/ 503 w 792"/>
                <a:gd name="T19" fmla="*/ 83 h 145"/>
                <a:gd name="T20" fmla="*/ 464 w 792"/>
                <a:gd name="T21" fmla="*/ 115 h 145"/>
                <a:gd name="T22" fmla="*/ 321 w 792"/>
                <a:gd name="T23" fmla="*/ 101 h 145"/>
                <a:gd name="T24" fmla="*/ 288 w 792"/>
                <a:gd name="T25" fmla="*/ 62 h 145"/>
                <a:gd name="T26" fmla="*/ 328 w 792"/>
                <a:gd name="T27" fmla="*/ 30 h 145"/>
                <a:gd name="T28" fmla="*/ 614 w 792"/>
                <a:gd name="T29" fmla="*/ 58 h 145"/>
                <a:gd name="T30" fmla="*/ 758 w 792"/>
                <a:gd name="T31" fmla="*/ 72 h 145"/>
                <a:gd name="T32" fmla="*/ 790 w 792"/>
                <a:gd name="T33" fmla="*/ 111 h 145"/>
                <a:gd name="T34" fmla="*/ 751 w 792"/>
                <a:gd name="T35" fmla="*/ 143 h 145"/>
                <a:gd name="T36" fmla="*/ 607 w 792"/>
                <a:gd name="T37" fmla="*/ 129 h 145"/>
                <a:gd name="T38" fmla="*/ 575 w 792"/>
                <a:gd name="T39" fmla="*/ 90 h 145"/>
                <a:gd name="T40" fmla="*/ 614 w 792"/>
                <a:gd name="T41" fmla="*/ 5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2" h="145">
                  <a:moveTo>
                    <a:pt x="41" y="2"/>
                  </a:moveTo>
                  <a:lnTo>
                    <a:pt x="184" y="16"/>
                  </a:lnTo>
                  <a:cubicBezTo>
                    <a:pt x="204" y="18"/>
                    <a:pt x="219" y="35"/>
                    <a:pt x="217" y="55"/>
                  </a:cubicBezTo>
                  <a:cubicBezTo>
                    <a:pt x="215" y="75"/>
                    <a:pt x="197" y="89"/>
                    <a:pt x="177" y="87"/>
                  </a:cubicBezTo>
                  <a:lnTo>
                    <a:pt x="34" y="73"/>
                  </a:lnTo>
                  <a:cubicBezTo>
                    <a:pt x="14" y="71"/>
                    <a:pt x="0" y="54"/>
                    <a:pt x="2" y="34"/>
                  </a:cubicBezTo>
                  <a:cubicBezTo>
                    <a:pt x="4" y="14"/>
                    <a:pt x="21" y="0"/>
                    <a:pt x="41" y="2"/>
                  </a:cubicBezTo>
                  <a:close/>
                  <a:moveTo>
                    <a:pt x="328" y="30"/>
                  </a:moveTo>
                  <a:lnTo>
                    <a:pt x="471" y="44"/>
                  </a:lnTo>
                  <a:cubicBezTo>
                    <a:pt x="491" y="46"/>
                    <a:pt x="505" y="63"/>
                    <a:pt x="503" y="83"/>
                  </a:cubicBezTo>
                  <a:cubicBezTo>
                    <a:pt x="501" y="103"/>
                    <a:pt x="484" y="117"/>
                    <a:pt x="464" y="115"/>
                  </a:cubicBezTo>
                  <a:lnTo>
                    <a:pt x="321" y="101"/>
                  </a:lnTo>
                  <a:cubicBezTo>
                    <a:pt x="301" y="99"/>
                    <a:pt x="286" y="82"/>
                    <a:pt x="288" y="62"/>
                  </a:cubicBezTo>
                  <a:cubicBezTo>
                    <a:pt x="290" y="42"/>
                    <a:pt x="308" y="28"/>
                    <a:pt x="328" y="30"/>
                  </a:cubicBezTo>
                  <a:close/>
                  <a:moveTo>
                    <a:pt x="614" y="58"/>
                  </a:moveTo>
                  <a:lnTo>
                    <a:pt x="758" y="72"/>
                  </a:lnTo>
                  <a:cubicBezTo>
                    <a:pt x="777" y="74"/>
                    <a:pt x="792" y="91"/>
                    <a:pt x="790" y="111"/>
                  </a:cubicBezTo>
                  <a:cubicBezTo>
                    <a:pt x="788" y="131"/>
                    <a:pt x="770" y="145"/>
                    <a:pt x="751" y="143"/>
                  </a:cubicBezTo>
                  <a:lnTo>
                    <a:pt x="607" y="129"/>
                  </a:lnTo>
                  <a:cubicBezTo>
                    <a:pt x="587" y="127"/>
                    <a:pt x="573" y="110"/>
                    <a:pt x="575" y="90"/>
                  </a:cubicBezTo>
                  <a:cubicBezTo>
                    <a:pt x="577" y="70"/>
                    <a:pt x="594" y="56"/>
                    <a:pt x="614" y="58"/>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noEditPoints="1"/>
            </p:cNvSpPr>
            <p:nvPr/>
          </p:nvSpPr>
          <p:spPr bwMode="auto">
            <a:xfrm>
              <a:off x="7000875" y="2868613"/>
              <a:ext cx="268288" cy="47625"/>
            </a:xfrm>
            <a:custGeom>
              <a:avLst/>
              <a:gdLst>
                <a:gd name="T0" fmla="*/ 41 w 792"/>
                <a:gd name="T1" fmla="*/ 2 h 142"/>
                <a:gd name="T2" fmla="*/ 184 w 792"/>
                <a:gd name="T3" fmla="*/ 15 h 142"/>
                <a:gd name="T4" fmla="*/ 217 w 792"/>
                <a:gd name="T5" fmla="*/ 54 h 142"/>
                <a:gd name="T6" fmla="*/ 178 w 792"/>
                <a:gd name="T7" fmla="*/ 87 h 142"/>
                <a:gd name="T8" fmla="*/ 34 w 792"/>
                <a:gd name="T9" fmla="*/ 73 h 142"/>
                <a:gd name="T10" fmla="*/ 2 w 792"/>
                <a:gd name="T11" fmla="*/ 34 h 142"/>
                <a:gd name="T12" fmla="*/ 41 w 792"/>
                <a:gd name="T13" fmla="*/ 2 h 142"/>
                <a:gd name="T14" fmla="*/ 328 w 792"/>
                <a:gd name="T15" fmla="*/ 28 h 142"/>
                <a:gd name="T16" fmla="*/ 471 w 792"/>
                <a:gd name="T17" fmla="*/ 42 h 142"/>
                <a:gd name="T18" fmla="*/ 503 w 792"/>
                <a:gd name="T19" fmla="*/ 81 h 142"/>
                <a:gd name="T20" fmla="*/ 464 w 792"/>
                <a:gd name="T21" fmla="*/ 113 h 142"/>
                <a:gd name="T22" fmla="*/ 321 w 792"/>
                <a:gd name="T23" fmla="*/ 100 h 142"/>
                <a:gd name="T24" fmla="*/ 288 w 792"/>
                <a:gd name="T25" fmla="*/ 61 h 142"/>
                <a:gd name="T26" fmla="*/ 328 w 792"/>
                <a:gd name="T27" fmla="*/ 28 h 142"/>
                <a:gd name="T28" fmla="*/ 614 w 792"/>
                <a:gd name="T29" fmla="*/ 55 h 142"/>
                <a:gd name="T30" fmla="*/ 758 w 792"/>
                <a:gd name="T31" fmla="*/ 68 h 142"/>
                <a:gd name="T32" fmla="*/ 790 w 792"/>
                <a:gd name="T33" fmla="*/ 107 h 142"/>
                <a:gd name="T34" fmla="*/ 751 w 792"/>
                <a:gd name="T35" fmla="*/ 140 h 142"/>
                <a:gd name="T36" fmla="*/ 608 w 792"/>
                <a:gd name="T37" fmla="*/ 127 h 142"/>
                <a:gd name="T38" fmla="*/ 575 w 792"/>
                <a:gd name="T39" fmla="*/ 87 h 142"/>
                <a:gd name="T40" fmla="*/ 614 w 792"/>
                <a:gd name="T41"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2" h="142">
                  <a:moveTo>
                    <a:pt x="41" y="2"/>
                  </a:moveTo>
                  <a:lnTo>
                    <a:pt x="184" y="15"/>
                  </a:lnTo>
                  <a:cubicBezTo>
                    <a:pt x="204" y="17"/>
                    <a:pt x="219" y="34"/>
                    <a:pt x="217" y="54"/>
                  </a:cubicBezTo>
                  <a:cubicBezTo>
                    <a:pt x="215" y="74"/>
                    <a:pt x="197" y="88"/>
                    <a:pt x="178" y="87"/>
                  </a:cubicBezTo>
                  <a:lnTo>
                    <a:pt x="34" y="73"/>
                  </a:lnTo>
                  <a:cubicBezTo>
                    <a:pt x="14" y="71"/>
                    <a:pt x="0" y="54"/>
                    <a:pt x="2" y="34"/>
                  </a:cubicBezTo>
                  <a:cubicBezTo>
                    <a:pt x="3" y="14"/>
                    <a:pt x="21" y="0"/>
                    <a:pt x="41" y="2"/>
                  </a:cubicBezTo>
                  <a:close/>
                  <a:moveTo>
                    <a:pt x="328" y="28"/>
                  </a:moveTo>
                  <a:lnTo>
                    <a:pt x="471" y="42"/>
                  </a:lnTo>
                  <a:cubicBezTo>
                    <a:pt x="491" y="43"/>
                    <a:pt x="505" y="61"/>
                    <a:pt x="503" y="81"/>
                  </a:cubicBezTo>
                  <a:cubicBezTo>
                    <a:pt x="502" y="101"/>
                    <a:pt x="484" y="115"/>
                    <a:pt x="464" y="113"/>
                  </a:cubicBezTo>
                  <a:lnTo>
                    <a:pt x="321" y="100"/>
                  </a:lnTo>
                  <a:cubicBezTo>
                    <a:pt x="301" y="98"/>
                    <a:pt x="287" y="81"/>
                    <a:pt x="288" y="61"/>
                  </a:cubicBezTo>
                  <a:cubicBezTo>
                    <a:pt x="290" y="41"/>
                    <a:pt x="308" y="26"/>
                    <a:pt x="328" y="28"/>
                  </a:cubicBezTo>
                  <a:close/>
                  <a:moveTo>
                    <a:pt x="614" y="55"/>
                  </a:moveTo>
                  <a:lnTo>
                    <a:pt x="758" y="68"/>
                  </a:lnTo>
                  <a:cubicBezTo>
                    <a:pt x="778" y="70"/>
                    <a:pt x="792" y="88"/>
                    <a:pt x="790" y="107"/>
                  </a:cubicBezTo>
                  <a:cubicBezTo>
                    <a:pt x="788" y="127"/>
                    <a:pt x="771" y="142"/>
                    <a:pt x="751" y="140"/>
                  </a:cubicBezTo>
                  <a:lnTo>
                    <a:pt x="608" y="127"/>
                  </a:lnTo>
                  <a:cubicBezTo>
                    <a:pt x="588" y="125"/>
                    <a:pt x="573" y="107"/>
                    <a:pt x="575" y="87"/>
                  </a:cubicBezTo>
                  <a:cubicBezTo>
                    <a:pt x="577" y="68"/>
                    <a:pt x="595" y="53"/>
                    <a:pt x="614" y="55"/>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noEditPoints="1"/>
            </p:cNvSpPr>
            <p:nvPr/>
          </p:nvSpPr>
          <p:spPr bwMode="auto">
            <a:xfrm>
              <a:off x="7248525" y="2890838"/>
              <a:ext cx="268288" cy="47625"/>
            </a:xfrm>
            <a:custGeom>
              <a:avLst/>
              <a:gdLst>
                <a:gd name="T0" fmla="*/ 41 w 792"/>
                <a:gd name="T1" fmla="*/ 2 h 141"/>
                <a:gd name="T2" fmla="*/ 184 w 792"/>
                <a:gd name="T3" fmla="*/ 15 h 141"/>
                <a:gd name="T4" fmla="*/ 217 w 792"/>
                <a:gd name="T5" fmla="*/ 54 h 141"/>
                <a:gd name="T6" fmla="*/ 178 w 792"/>
                <a:gd name="T7" fmla="*/ 87 h 141"/>
                <a:gd name="T8" fmla="*/ 34 w 792"/>
                <a:gd name="T9" fmla="*/ 73 h 141"/>
                <a:gd name="T10" fmla="*/ 2 w 792"/>
                <a:gd name="T11" fmla="*/ 34 h 141"/>
                <a:gd name="T12" fmla="*/ 41 w 792"/>
                <a:gd name="T13" fmla="*/ 2 h 141"/>
                <a:gd name="T14" fmla="*/ 328 w 792"/>
                <a:gd name="T15" fmla="*/ 28 h 141"/>
                <a:gd name="T16" fmla="*/ 471 w 792"/>
                <a:gd name="T17" fmla="*/ 41 h 141"/>
                <a:gd name="T18" fmla="*/ 503 w 792"/>
                <a:gd name="T19" fmla="*/ 81 h 141"/>
                <a:gd name="T20" fmla="*/ 464 w 792"/>
                <a:gd name="T21" fmla="*/ 113 h 141"/>
                <a:gd name="T22" fmla="*/ 321 w 792"/>
                <a:gd name="T23" fmla="*/ 100 h 141"/>
                <a:gd name="T24" fmla="*/ 288 w 792"/>
                <a:gd name="T25" fmla="*/ 61 h 141"/>
                <a:gd name="T26" fmla="*/ 328 w 792"/>
                <a:gd name="T27" fmla="*/ 28 h 141"/>
                <a:gd name="T28" fmla="*/ 614 w 792"/>
                <a:gd name="T29" fmla="*/ 55 h 141"/>
                <a:gd name="T30" fmla="*/ 758 w 792"/>
                <a:gd name="T31" fmla="*/ 68 h 141"/>
                <a:gd name="T32" fmla="*/ 790 w 792"/>
                <a:gd name="T33" fmla="*/ 107 h 141"/>
                <a:gd name="T34" fmla="*/ 751 w 792"/>
                <a:gd name="T35" fmla="*/ 140 h 141"/>
                <a:gd name="T36" fmla="*/ 608 w 792"/>
                <a:gd name="T37" fmla="*/ 126 h 141"/>
                <a:gd name="T38" fmla="*/ 575 w 792"/>
                <a:gd name="T39" fmla="*/ 87 h 141"/>
                <a:gd name="T40" fmla="*/ 614 w 792"/>
                <a:gd name="T41" fmla="*/ 5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2" h="141">
                  <a:moveTo>
                    <a:pt x="41" y="2"/>
                  </a:moveTo>
                  <a:lnTo>
                    <a:pt x="184" y="15"/>
                  </a:lnTo>
                  <a:cubicBezTo>
                    <a:pt x="204" y="17"/>
                    <a:pt x="219" y="34"/>
                    <a:pt x="217" y="54"/>
                  </a:cubicBezTo>
                  <a:cubicBezTo>
                    <a:pt x="215" y="74"/>
                    <a:pt x="197" y="88"/>
                    <a:pt x="178" y="87"/>
                  </a:cubicBezTo>
                  <a:lnTo>
                    <a:pt x="34" y="73"/>
                  </a:lnTo>
                  <a:cubicBezTo>
                    <a:pt x="14" y="71"/>
                    <a:pt x="0" y="54"/>
                    <a:pt x="2" y="34"/>
                  </a:cubicBezTo>
                  <a:cubicBezTo>
                    <a:pt x="3" y="14"/>
                    <a:pt x="21" y="0"/>
                    <a:pt x="41" y="2"/>
                  </a:cubicBezTo>
                  <a:close/>
                  <a:moveTo>
                    <a:pt x="328" y="28"/>
                  </a:moveTo>
                  <a:lnTo>
                    <a:pt x="471" y="41"/>
                  </a:lnTo>
                  <a:cubicBezTo>
                    <a:pt x="491" y="43"/>
                    <a:pt x="505" y="61"/>
                    <a:pt x="503" y="81"/>
                  </a:cubicBezTo>
                  <a:cubicBezTo>
                    <a:pt x="502" y="100"/>
                    <a:pt x="484" y="115"/>
                    <a:pt x="464" y="113"/>
                  </a:cubicBezTo>
                  <a:lnTo>
                    <a:pt x="321" y="100"/>
                  </a:lnTo>
                  <a:cubicBezTo>
                    <a:pt x="301" y="98"/>
                    <a:pt x="287" y="80"/>
                    <a:pt x="288" y="61"/>
                  </a:cubicBezTo>
                  <a:cubicBezTo>
                    <a:pt x="290" y="41"/>
                    <a:pt x="308" y="26"/>
                    <a:pt x="328" y="28"/>
                  </a:cubicBezTo>
                  <a:close/>
                  <a:moveTo>
                    <a:pt x="614" y="55"/>
                  </a:moveTo>
                  <a:lnTo>
                    <a:pt x="758" y="68"/>
                  </a:lnTo>
                  <a:cubicBezTo>
                    <a:pt x="778" y="70"/>
                    <a:pt x="792" y="87"/>
                    <a:pt x="790" y="107"/>
                  </a:cubicBezTo>
                  <a:cubicBezTo>
                    <a:pt x="788" y="127"/>
                    <a:pt x="771" y="141"/>
                    <a:pt x="751" y="140"/>
                  </a:cubicBezTo>
                  <a:lnTo>
                    <a:pt x="608" y="126"/>
                  </a:lnTo>
                  <a:cubicBezTo>
                    <a:pt x="588" y="124"/>
                    <a:pt x="573" y="107"/>
                    <a:pt x="575" y="87"/>
                  </a:cubicBezTo>
                  <a:cubicBezTo>
                    <a:pt x="577" y="67"/>
                    <a:pt x="595" y="53"/>
                    <a:pt x="614" y="55"/>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3524250" y="2825750"/>
              <a:ext cx="3252788" cy="130175"/>
            </a:xfrm>
            <a:custGeom>
              <a:avLst/>
              <a:gdLst>
                <a:gd name="T0" fmla="*/ 35 w 9624"/>
                <a:gd name="T1" fmla="*/ 65 h 388"/>
                <a:gd name="T2" fmla="*/ 771 w 9624"/>
                <a:gd name="T3" fmla="*/ 5 h 388"/>
                <a:gd name="T4" fmla="*/ 1509 w 9624"/>
                <a:gd name="T5" fmla="*/ 0 h 388"/>
                <a:gd name="T6" fmla="*/ 2244 w 9624"/>
                <a:gd name="T7" fmla="*/ 57 h 388"/>
                <a:gd name="T8" fmla="*/ 2249 w 9624"/>
                <a:gd name="T9" fmla="*/ 57 h 388"/>
                <a:gd name="T10" fmla="*/ 2985 w 9624"/>
                <a:gd name="T11" fmla="*/ 221 h 388"/>
                <a:gd name="T12" fmla="*/ 2972 w 9624"/>
                <a:gd name="T13" fmla="*/ 221 h 388"/>
                <a:gd name="T14" fmla="*/ 3704 w 9624"/>
                <a:gd name="T15" fmla="*/ 109 h 388"/>
                <a:gd name="T16" fmla="*/ 4445 w 9624"/>
                <a:gd name="T17" fmla="*/ 100 h 388"/>
                <a:gd name="T18" fmla="*/ 5180 w 9624"/>
                <a:gd name="T19" fmla="*/ 65 h 388"/>
                <a:gd name="T20" fmla="*/ 5188 w 9624"/>
                <a:gd name="T21" fmla="*/ 65 h 388"/>
                <a:gd name="T22" fmla="*/ 5920 w 9624"/>
                <a:gd name="T23" fmla="*/ 209 h 388"/>
                <a:gd name="T24" fmla="*/ 6652 w 9624"/>
                <a:gd name="T25" fmla="*/ 257 h 388"/>
                <a:gd name="T26" fmla="*/ 7384 w 9624"/>
                <a:gd name="T27" fmla="*/ 317 h 388"/>
                <a:gd name="T28" fmla="*/ 8115 w 9624"/>
                <a:gd name="T29" fmla="*/ 273 h 388"/>
                <a:gd name="T30" fmla="*/ 8848 w 9624"/>
                <a:gd name="T31" fmla="*/ 157 h 388"/>
                <a:gd name="T32" fmla="*/ 9581 w 9624"/>
                <a:gd name="T33" fmla="*/ 57 h 388"/>
                <a:gd name="T34" fmla="*/ 9621 w 9624"/>
                <a:gd name="T35" fmla="*/ 88 h 388"/>
                <a:gd name="T36" fmla="*/ 9590 w 9624"/>
                <a:gd name="T37" fmla="*/ 128 h 388"/>
                <a:gd name="T38" fmla="*/ 8859 w 9624"/>
                <a:gd name="T39" fmla="*/ 228 h 388"/>
                <a:gd name="T40" fmla="*/ 8120 w 9624"/>
                <a:gd name="T41" fmla="*/ 344 h 388"/>
                <a:gd name="T42" fmla="*/ 7379 w 9624"/>
                <a:gd name="T43" fmla="*/ 388 h 388"/>
                <a:gd name="T44" fmla="*/ 6647 w 9624"/>
                <a:gd name="T45" fmla="*/ 328 h 388"/>
                <a:gd name="T46" fmla="*/ 5907 w 9624"/>
                <a:gd name="T47" fmla="*/ 280 h 388"/>
                <a:gd name="T48" fmla="*/ 5175 w 9624"/>
                <a:gd name="T49" fmla="*/ 136 h 388"/>
                <a:gd name="T50" fmla="*/ 5183 w 9624"/>
                <a:gd name="T51" fmla="*/ 136 h 388"/>
                <a:gd name="T52" fmla="*/ 4446 w 9624"/>
                <a:gd name="T53" fmla="*/ 172 h 388"/>
                <a:gd name="T54" fmla="*/ 3715 w 9624"/>
                <a:gd name="T55" fmla="*/ 180 h 388"/>
                <a:gd name="T56" fmla="*/ 2983 w 9624"/>
                <a:gd name="T57" fmla="*/ 292 h 388"/>
                <a:gd name="T58" fmla="*/ 2970 w 9624"/>
                <a:gd name="T59" fmla="*/ 292 h 388"/>
                <a:gd name="T60" fmla="*/ 2234 w 9624"/>
                <a:gd name="T61" fmla="*/ 128 h 388"/>
                <a:gd name="T62" fmla="*/ 2239 w 9624"/>
                <a:gd name="T63" fmla="*/ 128 h 388"/>
                <a:gd name="T64" fmla="*/ 1510 w 9624"/>
                <a:gd name="T65" fmla="*/ 72 h 388"/>
                <a:gd name="T66" fmla="*/ 776 w 9624"/>
                <a:gd name="T67" fmla="*/ 76 h 388"/>
                <a:gd name="T68" fmla="*/ 40 w 9624"/>
                <a:gd name="T69" fmla="*/ 136 h 388"/>
                <a:gd name="T70" fmla="*/ 2 w 9624"/>
                <a:gd name="T71" fmla="*/ 103 h 388"/>
                <a:gd name="T72" fmla="*/ 35 w 9624"/>
                <a:gd name="T73"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24" h="388">
                  <a:moveTo>
                    <a:pt x="35" y="65"/>
                  </a:moveTo>
                  <a:lnTo>
                    <a:pt x="771" y="5"/>
                  </a:lnTo>
                  <a:lnTo>
                    <a:pt x="1509" y="0"/>
                  </a:lnTo>
                  <a:lnTo>
                    <a:pt x="2244" y="57"/>
                  </a:lnTo>
                  <a:cubicBezTo>
                    <a:pt x="2246" y="57"/>
                    <a:pt x="2248" y="57"/>
                    <a:pt x="2249" y="57"/>
                  </a:cubicBezTo>
                  <a:lnTo>
                    <a:pt x="2985" y="221"/>
                  </a:lnTo>
                  <a:lnTo>
                    <a:pt x="2972" y="221"/>
                  </a:lnTo>
                  <a:lnTo>
                    <a:pt x="3704" y="109"/>
                  </a:lnTo>
                  <a:lnTo>
                    <a:pt x="4445" y="100"/>
                  </a:lnTo>
                  <a:lnTo>
                    <a:pt x="5180" y="65"/>
                  </a:lnTo>
                  <a:cubicBezTo>
                    <a:pt x="5183" y="64"/>
                    <a:pt x="5186" y="65"/>
                    <a:pt x="5188" y="65"/>
                  </a:cubicBezTo>
                  <a:lnTo>
                    <a:pt x="5920" y="209"/>
                  </a:lnTo>
                  <a:lnTo>
                    <a:pt x="6652" y="257"/>
                  </a:lnTo>
                  <a:lnTo>
                    <a:pt x="7384" y="317"/>
                  </a:lnTo>
                  <a:lnTo>
                    <a:pt x="8115" y="273"/>
                  </a:lnTo>
                  <a:lnTo>
                    <a:pt x="8848" y="157"/>
                  </a:lnTo>
                  <a:lnTo>
                    <a:pt x="9581" y="57"/>
                  </a:lnTo>
                  <a:cubicBezTo>
                    <a:pt x="9600" y="54"/>
                    <a:pt x="9618" y="68"/>
                    <a:pt x="9621" y="88"/>
                  </a:cubicBezTo>
                  <a:cubicBezTo>
                    <a:pt x="9624" y="107"/>
                    <a:pt x="9610" y="125"/>
                    <a:pt x="9590" y="128"/>
                  </a:cubicBezTo>
                  <a:lnTo>
                    <a:pt x="8859" y="228"/>
                  </a:lnTo>
                  <a:lnTo>
                    <a:pt x="8120" y="344"/>
                  </a:lnTo>
                  <a:lnTo>
                    <a:pt x="7379" y="388"/>
                  </a:lnTo>
                  <a:lnTo>
                    <a:pt x="6647" y="328"/>
                  </a:lnTo>
                  <a:lnTo>
                    <a:pt x="5907" y="280"/>
                  </a:lnTo>
                  <a:lnTo>
                    <a:pt x="5175" y="136"/>
                  </a:lnTo>
                  <a:lnTo>
                    <a:pt x="5183" y="136"/>
                  </a:lnTo>
                  <a:lnTo>
                    <a:pt x="4446" y="172"/>
                  </a:lnTo>
                  <a:lnTo>
                    <a:pt x="3715" y="180"/>
                  </a:lnTo>
                  <a:lnTo>
                    <a:pt x="2983" y="292"/>
                  </a:lnTo>
                  <a:cubicBezTo>
                    <a:pt x="2978" y="293"/>
                    <a:pt x="2974" y="293"/>
                    <a:pt x="2970" y="292"/>
                  </a:cubicBezTo>
                  <a:lnTo>
                    <a:pt x="2234" y="128"/>
                  </a:lnTo>
                  <a:lnTo>
                    <a:pt x="2239" y="128"/>
                  </a:lnTo>
                  <a:lnTo>
                    <a:pt x="1510" y="72"/>
                  </a:lnTo>
                  <a:lnTo>
                    <a:pt x="776" y="76"/>
                  </a:lnTo>
                  <a:lnTo>
                    <a:pt x="40" y="136"/>
                  </a:lnTo>
                  <a:cubicBezTo>
                    <a:pt x="21" y="138"/>
                    <a:pt x="3" y="123"/>
                    <a:pt x="2" y="103"/>
                  </a:cubicBezTo>
                  <a:cubicBezTo>
                    <a:pt x="0" y="84"/>
                    <a:pt x="15" y="66"/>
                    <a:pt x="35" y="65"/>
                  </a:cubicBezTo>
                  <a:close/>
                </a:path>
              </a:pathLst>
            </a:custGeom>
            <a:solidFill>
              <a:srgbClr val="00B050"/>
            </a:solidFill>
            <a:ln w="1588"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noEditPoints="1"/>
            </p:cNvSpPr>
            <p:nvPr/>
          </p:nvSpPr>
          <p:spPr bwMode="auto">
            <a:xfrm>
              <a:off x="6753225" y="2776538"/>
              <a:ext cx="266700" cy="33338"/>
            </a:xfrm>
            <a:custGeom>
              <a:avLst/>
              <a:gdLst>
                <a:gd name="T0" fmla="*/ 35 w 793"/>
                <a:gd name="T1" fmla="*/ 24 h 97"/>
                <a:gd name="T2" fmla="*/ 179 w 793"/>
                <a:gd name="T3" fmla="*/ 20 h 97"/>
                <a:gd name="T4" fmla="*/ 216 w 793"/>
                <a:gd name="T5" fmla="*/ 55 h 97"/>
                <a:gd name="T6" fmla="*/ 182 w 793"/>
                <a:gd name="T7" fmla="*/ 92 h 97"/>
                <a:gd name="T8" fmla="*/ 38 w 793"/>
                <a:gd name="T9" fmla="*/ 96 h 97"/>
                <a:gd name="T10" fmla="*/ 0 w 793"/>
                <a:gd name="T11" fmla="*/ 62 h 97"/>
                <a:gd name="T12" fmla="*/ 35 w 793"/>
                <a:gd name="T13" fmla="*/ 24 h 97"/>
                <a:gd name="T14" fmla="*/ 323 w 793"/>
                <a:gd name="T15" fmla="*/ 15 h 97"/>
                <a:gd name="T16" fmla="*/ 467 w 793"/>
                <a:gd name="T17" fmla="*/ 10 h 97"/>
                <a:gd name="T18" fmla="*/ 504 w 793"/>
                <a:gd name="T19" fmla="*/ 45 h 97"/>
                <a:gd name="T20" fmla="*/ 469 w 793"/>
                <a:gd name="T21" fmla="*/ 82 h 97"/>
                <a:gd name="T22" fmla="*/ 325 w 793"/>
                <a:gd name="T23" fmla="*/ 87 h 97"/>
                <a:gd name="T24" fmla="*/ 288 w 793"/>
                <a:gd name="T25" fmla="*/ 52 h 97"/>
                <a:gd name="T26" fmla="*/ 323 w 793"/>
                <a:gd name="T27" fmla="*/ 15 h 97"/>
                <a:gd name="T28" fmla="*/ 611 w 793"/>
                <a:gd name="T29" fmla="*/ 6 h 97"/>
                <a:gd name="T30" fmla="*/ 755 w 793"/>
                <a:gd name="T31" fmla="*/ 1 h 97"/>
                <a:gd name="T32" fmla="*/ 792 w 793"/>
                <a:gd name="T33" fmla="*/ 36 h 97"/>
                <a:gd name="T34" fmla="*/ 757 w 793"/>
                <a:gd name="T35" fmla="*/ 73 h 97"/>
                <a:gd name="T36" fmla="*/ 613 w 793"/>
                <a:gd name="T37" fmla="*/ 78 h 97"/>
                <a:gd name="T38" fmla="*/ 576 w 793"/>
                <a:gd name="T39" fmla="*/ 43 h 97"/>
                <a:gd name="T40" fmla="*/ 611 w 793"/>
                <a:gd name="T41" fmla="*/ 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97">
                  <a:moveTo>
                    <a:pt x="35" y="24"/>
                  </a:moveTo>
                  <a:lnTo>
                    <a:pt x="179" y="20"/>
                  </a:lnTo>
                  <a:cubicBezTo>
                    <a:pt x="199" y="19"/>
                    <a:pt x="216" y="35"/>
                    <a:pt x="216" y="55"/>
                  </a:cubicBezTo>
                  <a:cubicBezTo>
                    <a:pt x="217" y="74"/>
                    <a:pt x="201" y="91"/>
                    <a:pt x="182" y="92"/>
                  </a:cubicBezTo>
                  <a:lnTo>
                    <a:pt x="38" y="96"/>
                  </a:lnTo>
                  <a:cubicBezTo>
                    <a:pt x="18" y="97"/>
                    <a:pt x="1" y="82"/>
                    <a:pt x="0" y="62"/>
                  </a:cubicBezTo>
                  <a:cubicBezTo>
                    <a:pt x="0" y="42"/>
                    <a:pt x="15" y="25"/>
                    <a:pt x="35" y="24"/>
                  </a:cubicBezTo>
                  <a:close/>
                  <a:moveTo>
                    <a:pt x="323" y="15"/>
                  </a:moveTo>
                  <a:lnTo>
                    <a:pt x="467" y="10"/>
                  </a:lnTo>
                  <a:cubicBezTo>
                    <a:pt x="487" y="10"/>
                    <a:pt x="504" y="25"/>
                    <a:pt x="504" y="45"/>
                  </a:cubicBezTo>
                  <a:cubicBezTo>
                    <a:pt x="505" y="65"/>
                    <a:pt x="489" y="82"/>
                    <a:pt x="469" y="82"/>
                  </a:cubicBezTo>
                  <a:lnTo>
                    <a:pt x="325" y="87"/>
                  </a:lnTo>
                  <a:cubicBezTo>
                    <a:pt x="306" y="88"/>
                    <a:pt x="289" y="72"/>
                    <a:pt x="288" y="52"/>
                  </a:cubicBezTo>
                  <a:cubicBezTo>
                    <a:pt x="288" y="32"/>
                    <a:pt x="303" y="16"/>
                    <a:pt x="323" y="15"/>
                  </a:cubicBezTo>
                  <a:close/>
                  <a:moveTo>
                    <a:pt x="611" y="6"/>
                  </a:moveTo>
                  <a:lnTo>
                    <a:pt x="755" y="1"/>
                  </a:lnTo>
                  <a:cubicBezTo>
                    <a:pt x="775" y="0"/>
                    <a:pt x="791" y="16"/>
                    <a:pt x="792" y="36"/>
                  </a:cubicBezTo>
                  <a:cubicBezTo>
                    <a:pt x="793" y="56"/>
                    <a:pt x="777" y="72"/>
                    <a:pt x="757" y="73"/>
                  </a:cubicBezTo>
                  <a:lnTo>
                    <a:pt x="613" y="78"/>
                  </a:lnTo>
                  <a:cubicBezTo>
                    <a:pt x="593" y="78"/>
                    <a:pt x="577" y="63"/>
                    <a:pt x="576" y="43"/>
                  </a:cubicBezTo>
                  <a:cubicBezTo>
                    <a:pt x="576" y="23"/>
                    <a:pt x="591" y="6"/>
                    <a:pt x="611" y="6"/>
                  </a:cubicBezTo>
                  <a:close/>
                </a:path>
              </a:pathLst>
            </a:custGeom>
            <a:solidFill>
              <a:srgbClr val="00B0F0"/>
            </a:solidFill>
            <a:ln w="1588"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noEditPoints="1"/>
            </p:cNvSpPr>
            <p:nvPr/>
          </p:nvSpPr>
          <p:spPr bwMode="auto">
            <a:xfrm>
              <a:off x="7000875" y="2767013"/>
              <a:ext cx="268288" cy="33338"/>
            </a:xfrm>
            <a:custGeom>
              <a:avLst/>
              <a:gdLst>
                <a:gd name="T0" fmla="*/ 35 w 793"/>
                <a:gd name="T1" fmla="*/ 28 h 101"/>
                <a:gd name="T2" fmla="*/ 179 w 793"/>
                <a:gd name="T3" fmla="*/ 23 h 101"/>
                <a:gd name="T4" fmla="*/ 216 w 793"/>
                <a:gd name="T5" fmla="*/ 58 h 101"/>
                <a:gd name="T6" fmla="*/ 182 w 793"/>
                <a:gd name="T7" fmla="*/ 95 h 101"/>
                <a:gd name="T8" fmla="*/ 38 w 793"/>
                <a:gd name="T9" fmla="*/ 100 h 101"/>
                <a:gd name="T10" fmla="*/ 0 w 793"/>
                <a:gd name="T11" fmla="*/ 66 h 101"/>
                <a:gd name="T12" fmla="*/ 35 w 793"/>
                <a:gd name="T13" fmla="*/ 28 h 101"/>
                <a:gd name="T14" fmla="*/ 323 w 793"/>
                <a:gd name="T15" fmla="*/ 17 h 101"/>
                <a:gd name="T16" fmla="*/ 467 w 793"/>
                <a:gd name="T17" fmla="*/ 12 h 101"/>
                <a:gd name="T18" fmla="*/ 504 w 793"/>
                <a:gd name="T19" fmla="*/ 47 h 101"/>
                <a:gd name="T20" fmla="*/ 470 w 793"/>
                <a:gd name="T21" fmla="*/ 84 h 101"/>
                <a:gd name="T22" fmla="*/ 326 w 793"/>
                <a:gd name="T23" fmla="*/ 89 h 101"/>
                <a:gd name="T24" fmla="*/ 288 w 793"/>
                <a:gd name="T25" fmla="*/ 55 h 101"/>
                <a:gd name="T26" fmla="*/ 323 w 793"/>
                <a:gd name="T27" fmla="*/ 17 h 101"/>
                <a:gd name="T28" fmla="*/ 611 w 793"/>
                <a:gd name="T29" fmla="*/ 6 h 101"/>
                <a:gd name="T30" fmla="*/ 755 w 793"/>
                <a:gd name="T31" fmla="*/ 1 h 101"/>
                <a:gd name="T32" fmla="*/ 792 w 793"/>
                <a:gd name="T33" fmla="*/ 36 h 101"/>
                <a:gd name="T34" fmla="*/ 757 w 793"/>
                <a:gd name="T35" fmla="*/ 73 h 101"/>
                <a:gd name="T36" fmla="*/ 613 w 793"/>
                <a:gd name="T37" fmla="*/ 78 h 101"/>
                <a:gd name="T38" fmla="*/ 576 w 793"/>
                <a:gd name="T39" fmla="*/ 44 h 101"/>
                <a:gd name="T40" fmla="*/ 611 w 793"/>
                <a:gd name="T41" fmla="*/ 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01">
                  <a:moveTo>
                    <a:pt x="35" y="28"/>
                  </a:moveTo>
                  <a:lnTo>
                    <a:pt x="179" y="23"/>
                  </a:lnTo>
                  <a:cubicBezTo>
                    <a:pt x="199" y="22"/>
                    <a:pt x="216" y="38"/>
                    <a:pt x="216" y="58"/>
                  </a:cubicBezTo>
                  <a:cubicBezTo>
                    <a:pt x="217" y="77"/>
                    <a:pt x="202" y="94"/>
                    <a:pt x="182" y="95"/>
                  </a:cubicBezTo>
                  <a:lnTo>
                    <a:pt x="38" y="100"/>
                  </a:lnTo>
                  <a:cubicBezTo>
                    <a:pt x="18" y="101"/>
                    <a:pt x="1" y="86"/>
                    <a:pt x="0" y="66"/>
                  </a:cubicBezTo>
                  <a:cubicBezTo>
                    <a:pt x="0" y="46"/>
                    <a:pt x="15" y="29"/>
                    <a:pt x="35" y="28"/>
                  </a:cubicBezTo>
                  <a:close/>
                  <a:moveTo>
                    <a:pt x="323" y="17"/>
                  </a:moveTo>
                  <a:lnTo>
                    <a:pt x="467" y="12"/>
                  </a:lnTo>
                  <a:cubicBezTo>
                    <a:pt x="487" y="11"/>
                    <a:pt x="503" y="27"/>
                    <a:pt x="504" y="47"/>
                  </a:cubicBezTo>
                  <a:cubicBezTo>
                    <a:pt x="505" y="66"/>
                    <a:pt x="489" y="83"/>
                    <a:pt x="470" y="84"/>
                  </a:cubicBezTo>
                  <a:lnTo>
                    <a:pt x="326" y="89"/>
                  </a:lnTo>
                  <a:cubicBezTo>
                    <a:pt x="306" y="90"/>
                    <a:pt x="289" y="75"/>
                    <a:pt x="288" y="55"/>
                  </a:cubicBezTo>
                  <a:cubicBezTo>
                    <a:pt x="288" y="35"/>
                    <a:pt x="303" y="18"/>
                    <a:pt x="323" y="17"/>
                  </a:cubicBezTo>
                  <a:close/>
                  <a:moveTo>
                    <a:pt x="611" y="6"/>
                  </a:moveTo>
                  <a:lnTo>
                    <a:pt x="755" y="1"/>
                  </a:lnTo>
                  <a:cubicBezTo>
                    <a:pt x="774" y="0"/>
                    <a:pt x="791" y="16"/>
                    <a:pt x="792" y="36"/>
                  </a:cubicBezTo>
                  <a:cubicBezTo>
                    <a:pt x="793" y="55"/>
                    <a:pt x="777" y="72"/>
                    <a:pt x="757" y="73"/>
                  </a:cubicBezTo>
                  <a:lnTo>
                    <a:pt x="613" y="78"/>
                  </a:lnTo>
                  <a:cubicBezTo>
                    <a:pt x="594" y="79"/>
                    <a:pt x="577" y="64"/>
                    <a:pt x="576" y="44"/>
                  </a:cubicBezTo>
                  <a:cubicBezTo>
                    <a:pt x="575" y="24"/>
                    <a:pt x="591" y="7"/>
                    <a:pt x="611" y="6"/>
                  </a:cubicBezTo>
                  <a:close/>
                </a:path>
              </a:pathLst>
            </a:custGeom>
            <a:solidFill>
              <a:srgbClr val="00B0F0"/>
            </a:solidFill>
            <a:ln w="1588"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noEditPoints="1"/>
            </p:cNvSpPr>
            <p:nvPr/>
          </p:nvSpPr>
          <p:spPr bwMode="auto">
            <a:xfrm>
              <a:off x="7248525" y="2757488"/>
              <a:ext cx="268288" cy="33338"/>
            </a:xfrm>
            <a:custGeom>
              <a:avLst/>
              <a:gdLst>
                <a:gd name="T0" fmla="*/ 35 w 793"/>
                <a:gd name="T1" fmla="*/ 28 h 101"/>
                <a:gd name="T2" fmla="*/ 179 w 793"/>
                <a:gd name="T3" fmla="*/ 23 h 101"/>
                <a:gd name="T4" fmla="*/ 216 w 793"/>
                <a:gd name="T5" fmla="*/ 58 h 101"/>
                <a:gd name="T6" fmla="*/ 182 w 793"/>
                <a:gd name="T7" fmla="*/ 95 h 101"/>
                <a:gd name="T8" fmla="*/ 38 w 793"/>
                <a:gd name="T9" fmla="*/ 100 h 101"/>
                <a:gd name="T10" fmla="*/ 0 w 793"/>
                <a:gd name="T11" fmla="*/ 66 h 101"/>
                <a:gd name="T12" fmla="*/ 35 w 793"/>
                <a:gd name="T13" fmla="*/ 28 h 101"/>
                <a:gd name="T14" fmla="*/ 323 w 793"/>
                <a:gd name="T15" fmla="*/ 18 h 101"/>
                <a:gd name="T16" fmla="*/ 467 w 793"/>
                <a:gd name="T17" fmla="*/ 12 h 101"/>
                <a:gd name="T18" fmla="*/ 504 w 793"/>
                <a:gd name="T19" fmla="*/ 47 h 101"/>
                <a:gd name="T20" fmla="*/ 470 w 793"/>
                <a:gd name="T21" fmla="*/ 84 h 101"/>
                <a:gd name="T22" fmla="*/ 326 w 793"/>
                <a:gd name="T23" fmla="*/ 89 h 101"/>
                <a:gd name="T24" fmla="*/ 288 w 793"/>
                <a:gd name="T25" fmla="*/ 55 h 101"/>
                <a:gd name="T26" fmla="*/ 323 w 793"/>
                <a:gd name="T27" fmla="*/ 18 h 101"/>
                <a:gd name="T28" fmla="*/ 611 w 793"/>
                <a:gd name="T29" fmla="*/ 7 h 101"/>
                <a:gd name="T30" fmla="*/ 755 w 793"/>
                <a:gd name="T31" fmla="*/ 1 h 101"/>
                <a:gd name="T32" fmla="*/ 792 w 793"/>
                <a:gd name="T33" fmla="*/ 36 h 101"/>
                <a:gd name="T34" fmla="*/ 757 w 793"/>
                <a:gd name="T35" fmla="*/ 73 h 101"/>
                <a:gd name="T36" fmla="*/ 613 w 793"/>
                <a:gd name="T37" fmla="*/ 79 h 101"/>
                <a:gd name="T38" fmla="*/ 576 w 793"/>
                <a:gd name="T39" fmla="*/ 44 h 101"/>
                <a:gd name="T40" fmla="*/ 611 w 793"/>
                <a:gd name="T41"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01">
                  <a:moveTo>
                    <a:pt x="35" y="28"/>
                  </a:moveTo>
                  <a:lnTo>
                    <a:pt x="179" y="23"/>
                  </a:lnTo>
                  <a:cubicBezTo>
                    <a:pt x="199" y="22"/>
                    <a:pt x="216" y="38"/>
                    <a:pt x="216" y="58"/>
                  </a:cubicBezTo>
                  <a:cubicBezTo>
                    <a:pt x="217" y="77"/>
                    <a:pt x="202" y="94"/>
                    <a:pt x="182" y="95"/>
                  </a:cubicBezTo>
                  <a:lnTo>
                    <a:pt x="38" y="100"/>
                  </a:lnTo>
                  <a:cubicBezTo>
                    <a:pt x="18" y="101"/>
                    <a:pt x="1" y="86"/>
                    <a:pt x="0" y="66"/>
                  </a:cubicBezTo>
                  <a:cubicBezTo>
                    <a:pt x="0" y="46"/>
                    <a:pt x="15" y="29"/>
                    <a:pt x="35" y="28"/>
                  </a:cubicBezTo>
                  <a:close/>
                  <a:moveTo>
                    <a:pt x="323" y="18"/>
                  </a:moveTo>
                  <a:lnTo>
                    <a:pt x="467" y="12"/>
                  </a:lnTo>
                  <a:cubicBezTo>
                    <a:pt x="487" y="11"/>
                    <a:pt x="503" y="27"/>
                    <a:pt x="504" y="47"/>
                  </a:cubicBezTo>
                  <a:cubicBezTo>
                    <a:pt x="505" y="67"/>
                    <a:pt x="489" y="83"/>
                    <a:pt x="470" y="84"/>
                  </a:cubicBezTo>
                  <a:lnTo>
                    <a:pt x="326" y="89"/>
                  </a:lnTo>
                  <a:cubicBezTo>
                    <a:pt x="306" y="90"/>
                    <a:pt x="289" y="75"/>
                    <a:pt x="288" y="55"/>
                  </a:cubicBezTo>
                  <a:cubicBezTo>
                    <a:pt x="288" y="35"/>
                    <a:pt x="303" y="18"/>
                    <a:pt x="323" y="18"/>
                  </a:cubicBezTo>
                  <a:close/>
                  <a:moveTo>
                    <a:pt x="611" y="7"/>
                  </a:moveTo>
                  <a:lnTo>
                    <a:pt x="755" y="1"/>
                  </a:lnTo>
                  <a:cubicBezTo>
                    <a:pt x="774" y="0"/>
                    <a:pt x="791" y="16"/>
                    <a:pt x="792" y="36"/>
                  </a:cubicBezTo>
                  <a:cubicBezTo>
                    <a:pt x="793" y="56"/>
                    <a:pt x="777" y="72"/>
                    <a:pt x="757" y="73"/>
                  </a:cubicBezTo>
                  <a:lnTo>
                    <a:pt x="613" y="79"/>
                  </a:lnTo>
                  <a:cubicBezTo>
                    <a:pt x="594" y="79"/>
                    <a:pt x="577" y="64"/>
                    <a:pt x="576" y="44"/>
                  </a:cubicBezTo>
                  <a:cubicBezTo>
                    <a:pt x="575" y="24"/>
                    <a:pt x="591" y="7"/>
                    <a:pt x="611" y="7"/>
                  </a:cubicBezTo>
                  <a:close/>
                </a:path>
              </a:pathLst>
            </a:custGeom>
            <a:solidFill>
              <a:srgbClr val="00B0F0"/>
            </a:solidFill>
            <a:ln w="1588"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1290638" y="2763838"/>
              <a:ext cx="5486400" cy="446088"/>
            </a:xfrm>
            <a:custGeom>
              <a:avLst/>
              <a:gdLst>
                <a:gd name="T0" fmla="*/ 45 w 16232"/>
                <a:gd name="T1" fmla="*/ 45 h 1317"/>
                <a:gd name="T2" fmla="*/ 781 w 16232"/>
                <a:gd name="T3" fmla="*/ 177 h 1317"/>
                <a:gd name="T4" fmla="*/ 787 w 16232"/>
                <a:gd name="T5" fmla="*/ 179 h 1317"/>
                <a:gd name="T6" fmla="*/ 1519 w 16232"/>
                <a:gd name="T7" fmla="*/ 443 h 1317"/>
                <a:gd name="T8" fmla="*/ 2254 w 16232"/>
                <a:gd name="T9" fmla="*/ 686 h 1317"/>
                <a:gd name="T10" fmla="*/ 2984 w 16232"/>
                <a:gd name="T11" fmla="*/ 890 h 1317"/>
                <a:gd name="T12" fmla="*/ 3720 w 16232"/>
                <a:gd name="T13" fmla="*/ 1094 h 1317"/>
                <a:gd name="T14" fmla="*/ 4452 w 16232"/>
                <a:gd name="T15" fmla="*/ 1197 h 1317"/>
                <a:gd name="T16" fmla="*/ 5181 w 16232"/>
                <a:gd name="T17" fmla="*/ 1245 h 1317"/>
                <a:gd name="T18" fmla="*/ 5158 w 16232"/>
                <a:gd name="T19" fmla="*/ 1251 h 1317"/>
                <a:gd name="T20" fmla="*/ 5894 w 16232"/>
                <a:gd name="T21" fmla="*/ 751 h 1317"/>
                <a:gd name="T22" fmla="*/ 6627 w 16232"/>
                <a:gd name="T23" fmla="*/ 270 h 1317"/>
                <a:gd name="T24" fmla="*/ 6644 w 16232"/>
                <a:gd name="T25" fmla="*/ 265 h 1317"/>
                <a:gd name="T26" fmla="*/ 7380 w 16232"/>
                <a:gd name="T27" fmla="*/ 213 h 1317"/>
                <a:gd name="T28" fmla="*/ 8115 w 16232"/>
                <a:gd name="T29" fmla="*/ 145 h 1317"/>
                <a:gd name="T30" fmla="*/ 8849 w 16232"/>
                <a:gd name="T31" fmla="*/ 116 h 1317"/>
                <a:gd name="T32" fmla="*/ 9585 w 16232"/>
                <a:gd name="T33" fmla="*/ 77 h 1317"/>
                <a:gd name="T34" fmla="*/ 10321 w 16232"/>
                <a:gd name="T35" fmla="*/ 137 h 1317"/>
                <a:gd name="T36" fmla="*/ 11059 w 16232"/>
                <a:gd name="T37" fmla="*/ 229 h 1317"/>
                <a:gd name="T38" fmla="*/ 11794 w 16232"/>
                <a:gd name="T39" fmla="*/ 293 h 1317"/>
                <a:gd name="T40" fmla="*/ 11780 w 16232"/>
                <a:gd name="T41" fmla="*/ 294 h 1317"/>
                <a:gd name="T42" fmla="*/ 12512 w 16232"/>
                <a:gd name="T43" fmla="*/ 82 h 1317"/>
                <a:gd name="T44" fmla="*/ 12521 w 16232"/>
                <a:gd name="T45" fmla="*/ 80 h 1317"/>
                <a:gd name="T46" fmla="*/ 13257 w 16232"/>
                <a:gd name="T47" fmla="*/ 60 h 1317"/>
                <a:gd name="T48" fmla="*/ 13988 w 16232"/>
                <a:gd name="T49" fmla="*/ 1 h 1317"/>
                <a:gd name="T50" fmla="*/ 14726 w 16232"/>
                <a:gd name="T51" fmla="*/ 0 h 1317"/>
                <a:gd name="T52" fmla="*/ 15463 w 16232"/>
                <a:gd name="T53" fmla="*/ 8 h 1317"/>
                <a:gd name="T54" fmla="*/ 16197 w 16232"/>
                <a:gd name="T55" fmla="*/ 61 h 1317"/>
                <a:gd name="T56" fmla="*/ 16230 w 16232"/>
                <a:gd name="T57" fmla="*/ 99 h 1317"/>
                <a:gd name="T58" fmla="*/ 16192 w 16232"/>
                <a:gd name="T59" fmla="*/ 132 h 1317"/>
                <a:gd name="T60" fmla="*/ 15462 w 16232"/>
                <a:gd name="T61" fmla="*/ 80 h 1317"/>
                <a:gd name="T62" fmla="*/ 14726 w 16232"/>
                <a:gd name="T63" fmla="*/ 72 h 1317"/>
                <a:gd name="T64" fmla="*/ 13993 w 16232"/>
                <a:gd name="T65" fmla="*/ 72 h 1317"/>
                <a:gd name="T66" fmla="*/ 13259 w 16232"/>
                <a:gd name="T67" fmla="*/ 132 h 1317"/>
                <a:gd name="T68" fmla="*/ 12523 w 16232"/>
                <a:gd name="T69" fmla="*/ 152 h 1317"/>
                <a:gd name="T70" fmla="*/ 12532 w 16232"/>
                <a:gd name="T71" fmla="*/ 151 h 1317"/>
                <a:gd name="T72" fmla="*/ 11800 w 16232"/>
                <a:gd name="T73" fmla="*/ 363 h 1317"/>
                <a:gd name="T74" fmla="*/ 11787 w 16232"/>
                <a:gd name="T75" fmla="*/ 364 h 1317"/>
                <a:gd name="T76" fmla="*/ 11050 w 16232"/>
                <a:gd name="T77" fmla="*/ 300 h 1317"/>
                <a:gd name="T78" fmla="*/ 10316 w 16232"/>
                <a:gd name="T79" fmla="*/ 208 h 1317"/>
                <a:gd name="T80" fmla="*/ 9588 w 16232"/>
                <a:gd name="T81" fmla="*/ 148 h 1317"/>
                <a:gd name="T82" fmla="*/ 8852 w 16232"/>
                <a:gd name="T83" fmla="*/ 188 h 1317"/>
                <a:gd name="T84" fmla="*/ 8122 w 16232"/>
                <a:gd name="T85" fmla="*/ 216 h 1317"/>
                <a:gd name="T86" fmla="*/ 7385 w 16232"/>
                <a:gd name="T87" fmla="*/ 284 h 1317"/>
                <a:gd name="T88" fmla="*/ 6649 w 16232"/>
                <a:gd name="T89" fmla="*/ 336 h 1317"/>
                <a:gd name="T90" fmla="*/ 6666 w 16232"/>
                <a:gd name="T91" fmla="*/ 331 h 1317"/>
                <a:gd name="T92" fmla="*/ 5935 w 16232"/>
                <a:gd name="T93" fmla="*/ 810 h 1317"/>
                <a:gd name="T94" fmla="*/ 5199 w 16232"/>
                <a:gd name="T95" fmla="*/ 1310 h 1317"/>
                <a:gd name="T96" fmla="*/ 5176 w 16232"/>
                <a:gd name="T97" fmla="*/ 1316 h 1317"/>
                <a:gd name="T98" fmla="*/ 4441 w 16232"/>
                <a:gd name="T99" fmla="*/ 1268 h 1317"/>
                <a:gd name="T100" fmla="*/ 3701 w 16232"/>
                <a:gd name="T101" fmla="*/ 1163 h 1317"/>
                <a:gd name="T102" fmla="*/ 2965 w 16232"/>
                <a:gd name="T103" fmla="*/ 959 h 1317"/>
                <a:gd name="T104" fmla="*/ 2231 w 16232"/>
                <a:gd name="T105" fmla="*/ 755 h 1317"/>
                <a:gd name="T106" fmla="*/ 1494 w 16232"/>
                <a:gd name="T107" fmla="*/ 510 h 1317"/>
                <a:gd name="T108" fmla="*/ 762 w 16232"/>
                <a:gd name="T109" fmla="*/ 246 h 1317"/>
                <a:gd name="T110" fmla="*/ 768 w 16232"/>
                <a:gd name="T111" fmla="*/ 248 h 1317"/>
                <a:gd name="T112" fmla="*/ 32 w 16232"/>
                <a:gd name="T113" fmla="*/ 116 h 1317"/>
                <a:gd name="T114" fmla="*/ 3 w 16232"/>
                <a:gd name="T115" fmla="*/ 74 h 1317"/>
                <a:gd name="T116" fmla="*/ 45 w 16232"/>
                <a:gd name="T117" fmla="*/ 45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32" h="1317">
                  <a:moveTo>
                    <a:pt x="45" y="45"/>
                  </a:moveTo>
                  <a:lnTo>
                    <a:pt x="781" y="177"/>
                  </a:lnTo>
                  <a:cubicBezTo>
                    <a:pt x="783" y="177"/>
                    <a:pt x="785" y="178"/>
                    <a:pt x="787" y="179"/>
                  </a:cubicBezTo>
                  <a:lnTo>
                    <a:pt x="1519" y="443"/>
                  </a:lnTo>
                  <a:lnTo>
                    <a:pt x="2254" y="686"/>
                  </a:lnTo>
                  <a:lnTo>
                    <a:pt x="2984" y="890"/>
                  </a:lnTo>
                  <a:lnTo>
                    <a:pt x="3720" y="1094"/>
                  </a:lnTo>
                  <a:lnTo>
                    <a:pt x="4452" y="1197"/>
                  </a:lnTo>
                  <a:lnTo>
                    <a:pt x="5181" y="1245"/>
                  </a:lnTo>
                  <a:lnTo>
                    <a:pt x="5158" y="1251"/>
                  </a:lnTo>
                  <a:lnTo>
                    <a:pt x="5894" y="751"/>
                  </a:lnTo>
                  <a:lnTo>
                    <a:pt x="6627" y="270"/>
                  </a:lnTo>
                  <a:cubicBezTo>
                    <a:pt x="6632" y="267"/>
                    <a:pt x="6638" y="265"/>
                    <a:pt x="6644" y="265"/>
                  </a:cubicBezTo>
                  <a:lnTo>
                    <a:pt x="7380" y="213"/>
                  </a:lnTo>
                  <a:lnTo>
                    <a:pt x="8115" y="145"/>
                  </a:lnTo>
                  <a:lnTo>
                    <a:pt x="8849" y="116"/>
                  </a:lnTo>
                  <a:lnTo>
                    <a:pt x="9585" y="77"/>
                  </a:lnTo>
                  <a:lnTo>
                    <a:pt x="10321" y="137"/>
                  </a:lnTo>
                  <a:lnTo>
                    <a:pt x="11059" y="229"/>
                  </a:lnTo>
                  <a:lnTo>
                    <a:pt x="11794" y="293"/>
                  </a:lnTo>
                  <a:lnTo>
                    <a:pt x="11780" y="294"/>
                  </a:lnTo>
                  <a:lnTo>
                    <a:pt x="12512" y="82"/>
                  </a:lnTo>
                  <a:cubicBezTo>
                    <a:pt x="12515" y="81"/>
                    <a:pt x="12518" y="81"/>
                    <a:pt x="12521" y="80"/>
                  </a:cubicBezTo>
                  <a:lnTo>
                    <a:pt x="13257" y="60"/>
                  </a:lnTo>
                  <a:lnTo>
                    <a:pt x="13988" y="1"/>
                  </a:lnTo>
                  <a:lnTo>
                    <a:pt x="14726" y="0"/>
                  </a:lnTo>
                  <a:lnTo>
                    <a:pt x="15463" y="8"/>
                  </a:lnTo>
                  <a:lnTo>
                    <a:pt x="16197" y="61"/>
                  </a:lnTo>
                  <a:cubicBezTo>
                    <a:pt x="16217" y="62"/>
                    <a:pt x="16232" y="79"/>
                    <a:pt x="16230" y="99"/>
                  </a:cubicBezTo>
                  <a:cubicBezTo>
                    <a:pt x="16229" y="119"/>
                    <a:pt x="16212" y="134"/>
                    <a:pt x="16192" y="132"/>
                  </a:cubicBezTo>
                  <a:lnTo>
                    <a:pt x="15462" y="80"/>
                  </a:lnTo>
                  <a:lnTo>
                    <a:pt x="14726" y="72"/>
                  </a:lnTo>
                  <a:lnTo>
                    <a:pt x="13993" y="72"/>
                  </a:lnTo>
                  <a:lnTo>
                    <a:pt x="13259" y="132"/>
                  </a:lnTo>
                  <a:lnTo>
                    <a:pt x="12523" y="152"/>
                  </a:lnTo>
                  <a:lnTo>
                    <a:pt x="12532" y="151"/>
                  </a:lnTo>
                  <a:lnTo>
                    <a:pt x="11800" y="363"/>
                  </a:lnTo>
                  <a:cubicBezTo>
                    <a:pt x="11796" y="364"/>
                    <a:pt x="11792" y="365"/>
                    <a:pt x="11787" y="364"/>
                  </a:cubicBezTo>
                  <a:lnTo>
                    <a:pt x="11050" y="300"/>
                  </a:lnTo>
                  <a:lnTo>
                    <a:pt x="10316" y="208"/>
                  </a:lnTo>
                  <a:lnTo>
                    <a:pt x="9588" y="148"/>
                  </a:lnTo>
                  <a:lnTo>
                    <a:pt x="8852" y="188"/>
                  </a:lnTo>
                  <a:lnTo>
                    <a:pt x="8122" y="216"/>
                  </a:lnTo>
                  <a:lnTo>
                    <a:pt x="7385" y="284"/>
                  </a:lnTo>
                  <a:lnTo>
                    <a:pt x="6649" y="336"/>
                  </a:lnTo>
                  <a:lnTo>
                    <a:pt x="6666" y="331"/>
                  </a:lnTo>
                  <a:lnTo>
                    <a:pt x="5935" y="810"/>
                  </a:lnTo>
                  <a:lnTo>
                    <a:pt x="5199" y="1310"/>
                  </a:lnTo>
                  <a:cubicBezTo>
                    <a:pt x="5192" y="1315"/>
                    <a:pt x="5184" y="1317"/>
                    <a:pt x="5176" y="1316"/>
                  </a:cubicBezTo>
                  <a:lnTo>
                    <a:pt x="4441" y="1268"/>
                  </a:lnTo>
                  <a:lnTo>
                    <a:pt x="3701" y="1163"/>
                  </a:lnTo>
                  <a:lnTo>
                    <a:pt x="2965" y="959"/>
                  </a:lnTo>
                  <a:lnTo>
                    <a:pt x="2231" y="755"/>
                  </a:lnTo>
                  <a:lnTo>
                    <a:pt x="1494" y="510"/>
                  </a:lnTo>
                  <a:lnTo>
                    <a:pt x="762" y="246"/>
                  </a:lnTo>
                  <a:lnTo>
                    <a:pt x="768" y="248"/>
                  </a:lnTo>
                  <a:lnTo>
                    <a:pt x="32" y="116"/>
                  </a:lnTo>
                  <a:cubicBezTo>
                    <a:pt x="13" y="112"/>
                    <a:pt x="0" y="94"/>
                    <a:pt x="3" y="74"/>
                  </a:cubicBezTo>
                  <a:cubicBezTo>
                    <a:pt x="7" y="55"/>
                    <a:pt x="25" y="42"/>
                    <a:pt x="45" y="45"/>
                  </a:cubicBezTo>
                  <a:close/>
                </a:path>
              </a:pathLst>
            </a:custGeom>
            <a:solidFill>
              <a:srgbClr val="00B0F0"/>
            </a:solidFill>
            <a:ln w="1588"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noEditPoints="1"/>
            </p:cNvSpPr>
            <p:nvPr/>
          </p:nvSpPr>
          <p:spPr bwMode="auto">
            <a:xfrm>
              <a:off x="6751638" y="2890838"/>
              <a:ext cx="268288" cy="38100"/>
            </a:xfrm>
            <a:custGeom>
              <a:avLst/>
              <a:gdLst>
                <a:gd name="T0" fmla="*/ 36 w 793"/>
                <a:gd name="T1" fmla="*/ 41 h 113"/>
                <a:gd name="T2" fmla="*/ 179 w 793"/>
                <a:gd name="T3" fmla="*/ 33 h 113"/>
                <a:gd name="T4" fmla="*/ 217 w 793"/>
                <a:gd name="T5" fmla="*/ 67 h 113"/>
                <a:gd name="T6" fmla="*/ 183 w 793"/>
                <a:gd name="T7" fmla="*/ 105 h 113"/>
                <a:gd name="T8" fmla="*/ 39 w 793"/>
                <a:gd name="T9" fmla="*/ 112 h 113"/>
                <a:gd name="T10" fmla="*/ 2 w 793"/>
                <a:gd name="T11" fmla="*/ 78 h 113"/>
                <a:gd name="T12" fmla="*/ 36 w 793"/>
                <a:gd name="T13" fmla="*/ 41 h 113"/>
                <a:gd name="T14" fmla="*/ 323 w 793"/>
                <a:gd name="T15" fmla="*/ 25 h 113"/>
                <a:gd name="T16" fmla="*/ 467 w 793"/>
                <a:gd name="T17" fmla="*/ 17 h 113"/>
                <a:gd name="T18" fmla="*/ 505 w 793"/>
                <a:gd name="T19" fmla="*/ 51 h 113"/>
                <a:gd name="T20" fmla="*/ 471 w 793"/>
                <a:gd name="T21" fmla="*/ 89 h 113"/>
                <a:gd name="T22" fmla="*/ 327 w 793"/>
                <a:gd name="T23" fmla="*/ 97 h 113"/>
                <a:gd name="T24" fmla="*/ 289 w 793"/>
                <a:gd name="T25" fmla="*/ 63 h 113"/>
                <a:gd name="T26" fmla="*/ 323 w 793"/>
                <a:gd name="T27" fmla="*/ 25 h 113"/>
                <a:gd name="T28" fmla="*/ 611 w 793"/>
                <a:gd name="T29" fmla="*/ 9 h 113"/>
                <a:gd name="T30" fmla="*/ 754 w 793"/>
                <a:gd name="T31" fmla="*/ 1 h 113"/>
                <a:gd name="T32" fmla="*/ 792 w 793"/>
                <a:gd name="T33" fmla="*/ 35 h 113"/>
                <a:gd name="T34" fmla="*/ 758 w 793"/>
                <a:gd name="T35" fmla="*/ 73 h 113"/>
                <a:gd name="T36" fmla="*/ 615 w 793"/>
                <a:gd name="T37" fmla="*/ 81 h 113"/>
                <a:gd name="T38" fmla="*/ 577 w 793"/>
                <a:gd name="T39" fmla="*/ 47 h 113"/>
                <a:gd name="T40" fmla="*/ 611 w 793"/>
                <a:gd name="T41"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13">
                  <a:moveTo>
                    <a:pt x="36" y="41"/>
                  </a:moveTo>
                  <a:lnTo>
                    <a:pt x="179" y="33"/>
                  </a:lnTo>
                  <a:cubicBezTo>
                    <a:pt x="199" y="32"/>
                    <a:pt x="216" y="47"/>
                    <a:pt x="217" y="67"/>
                  </a:cubicBezTo>
                  <a:cubicBezTo>
                    <a:pt x="218" y="87"/>
                    <a:pt x="203" y="104"/>
                    <a:pt x="183" y="105"/>
                  </a:cubicBezTo>
                  <a:lnTo>
                    <a:pt x="39" y="112"/>
                  </a:lnTo>
                  <a:cubicBezTo>
                    <a:pt x="20" y="113"/>
                    <a:pt x="3" y="98"/>
                    <a:pt x="2" y="78"/>
                  </a:cubicBezTo>
                  <a:cubicBezTo>
                    <a:pt x="0" y="59"/>
                    <a:pt x="16" y="42"/>
                    <a:pt x="36" y="41"/>
                  </a:cubicBezTo>
                  <a:close/>
                  <a:moveTo>
                    <a:pt x="323" y="25"/>
                  </a:moveTo>
                  <a:lnTo>
                    <a:pt x="467" y="17"/>
                  </a:lnTo>
                  <a:cubicBezTo>
                    <a:pt x="487" y="16"/>
                    <a:pt x="504" y="31"/>
                    <a:pt x="505" y="51"/>
                  </a:cubicBezTo>
                  <a:cubicBezTo>
                    <a:pt x="506" y="71"/>
                    <a:pt x="491" y="88"/>
                    <a:pt x="471" y="89"/>
                  </a:cubicBezTo>
                  <a:lnTo>
                    <a:pt x="327" y="97"/>
                  </a:lnTo>
                  <a:cubicBezTo>
                    <a:pt x="307" y="98"/>
                    <a:pt x="290" y="83"/>
                    <a:pt x="289" y="63"/>
                  </a:cubicBezTo>
                  <a:cubicBezTo>
                    <a:pt x="288" y="43"/>
                    <a:pt x="303" y="26"/>
                    <a:pt x="323" y="25"/>
                  </a:cubicBezTo>
                  <a:close/>
                  <a:moveTo>
                    <a:pt x="611" y="9"/>
                  </a:moveTo>
                  <a:lnTo>
                    <a:pt x="754" y="1"/>
                  </a:lnTo>
                  <a:cubicBezTo>
                    <a:pt x="774" y="0"/>
                    <a:pt x="791" y="16"/>
                    <a:pt x="792" y="35"/>
                  </a:cubicBezTo>
                  <a:cubicBezTo>
                    <a:pt x="793" y="55"/>
                    <a:pt x="778" y="72"/>
                    <a:pt x="758" y="73"/>
                  </a:cubicBezTo>
                  <a:lnTo>
                    <a:pt x="615" y="81"/>
                  </a:lnTo>
                  <a:cubicBezTo>
                    <a:pt x="595" y="82"/>
                    <a:pt x="578" y="67"/>
                    <a:pt x="577" y="47"/>
                  </a:cubicBezTo>
                  <a:cubicBezTo>
                    <a:pt x="576" y="27"/>
                    <a:pt x="591" y="10"/>
                    <a:pt x="611" y="9"/>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noEditPoints="1"/>
            </p:cNvSpPr>
            <p:nvPr/>
          </p:nvSpPr>
          <p:spPr bwMode="auto">
            <a:xfrm>
              <a:off x="7000875" y="2878138"/>
              <a:ext cx="268288" cy="38100"/>
            </a:xfrm>
            <a:custGeom>
              <a:avLst/>
              <a:gdLst>
                <a:gd name="T0" fmla="*/ 36 w 793"/>
                <a:gd name="T1" fmla="*/ 41 h 113"/>
                <a:gd name="T2" fmla="*/ 179 w 793"/>
                <a:gd name="T3" fmla="*/ 33 h 113"/>
                <a:gd name="T4" fmla="*/ 217 w 793"/>
                <a:gd name="T5" fmla="*/ 67 h 113"/>
                <a:gd name="T6" fmla="*/ 183 w 793"/>
                <a:gd name="T7" fmla="*/ 105 h 113"/>
                <a:gd name="T8" fmla="*/ 39 w 793"/>
                <a:gd name="T9" fmla="*/ 112 h 113"/>
                <a:gd name="T10" fmla="*/ 2 w 793"/>
                <a:gd name="T11" fmla="*/ 78 h 113"/>
                <a:gd name="T12" fmla="*/ 36 w 793"/>
                <a:gd name="T13" fmla="*/ 41 h 113"/>
                <a:gd name="T14" fmla="*/ 323 w 793"/>
                <a:gd name="T15" fmla="*/ 25 h 113"/>
                <a:gd name="T16" fmla="*/ 467 w 793"/>
                <a:gd name="T17" fmla="*/ 17 h 113"/>
                <a:gd name="T18" fmla="*/ 505 w 793"/>
                <a:gd name="T19" fmla="*/ 51 h 113"/>
                <a:gd name="T20" fmla="*/ 471 w 793"/>
                <a:gd name="T21" fmla="*/ 89 h 113"/>
                <a:gd name="T22" fmla="*/ 327 w 793"/>
                <a:gd name="T23" fmla="*/ 97 h 113"/>
                <a:gd name="T24" fmla="*/ 289 w 793"/>
                <a:gd name="T25" fmla="*/ 63 h 113"/>
                <a:gd name="T26" fmla="*/ 323 w 793"/>
                <a:gd name="T27" fmla="*/ 25 h 113"/>
                <a:gd name="T28" fmla="*/ 611 w 793"/>
                <a:gd name="T29" fmla="*/ 9 h 113"/>
                <a:gd name="T30" fmla="*/ 754 w 793"/>
                <a:gd name="T31" fmla="*/ 1 h 113"/>
                <a:gd name="T32" fmla="*/ 792 w 793"/>
                <a:gd name="T33" fmla="*/ 35 h 113"/>
                <a:gd name="T34" fmla="*/ 758 w 793"/>
                <a:gd name="T35" fmla="*/ 73 h 113"/>
                <a:gd name="T36" fmla="*/ 615 w 793"/>
                <a:gd name="T37" fmla="*/ 81 h 113"/>
                <a:gd name="T38" fmla="*/ 577 w 793"/>
                <a:gd name="T39" fmla="*/ 47 h 113"/>
                <a:gd name="T40" fmla="*/ 611 w 793"/>
                <a:gd name="T41"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13">
                  <a:moveTo>
                    <a:pt x="36" y="41"/>
                  </a:moveTo>
                  <a:lnTo>
                    <a:pt x="179" y="33"/>
                  </a:lnTo>
                  <a:cubicBezTo>
                    <a:pt x="199" y="32"/>
                    <a:pt x="216" y="47"/>
                    <a:pt x="217" y="67"/>
                  </a:cubicBezTo>
                  <a:cubicBezTo>
                    <a:pt x="218" y="86"/>
                    <a:pt x="203" y="103"/>
                    <a:pt x="183" y="105"/>
                  </a:cubicBezTo>
                  <a:lnTo>
                    <a:pt x="39" y="112"/>
                  </a:lnTo>
                  <a:cubicBezTo>
                    <a:pt x="20" y="113"/>
                    <a:pt x="3" y="98"/>
                    <a:pt x="2" y="78"/>
                  </a:cubicBezTo>
                  <a:cubicBezTo>
                    <a:pt x="0" y="59"/>
                    <a:pt x="16" y="42"/>
                    <a:pt x="36" y="41"/>
                  </a:cubicBezTo>
                  <a:close/>
                  <a:moveTo>
                    <a:pt x="323" y="25"/>
                  </a:moveTo>
                  <a:lnTo>
                    <a:pt x="467" y="17"/>
                  </a:lnTo>
                  <a:cubicBezTo>
                    <a:pt x="487" y="16"/>
                    <a:pt x="504" y="31"/>
                    <a:pt x="505" y="51"/>
                  </a:cubicBezTo>
                  <a:cubicBezTo>
                    <a:pt x="506" y="71"/>
                    <a:pt x="491" y="88"/>
                    <a:pt x="471" y="89"/>
                  </a:cubicBezTo>
                  <a:lnTo>
                    <a:pt x="327" y="97"/>
                  </a:lnTo>
                  <a:cubicBezTo>
                    <a:pt x="307" y="98"/>
                    <a:pt x="290" y="83"/>
                    <a:pt x="289" y="63"/>
                  </a:cubicBezTo>
                  <a:cubicBezTo>
                    <a:pt x="288" y="43"/>
                    <a:pt x="303" y="26"/>
                    <a:pt x="323" y="25"/>
                  </a:cubicBezTo>
                  <a:close/>
                  <a:moveTo>
                    <a:pt x="611" y="9"/>
                  </a:moveTo>
                  <a:lnTo>
                    <a:pt x="754" y="1"/>
                  </a:lnTo>
                  <a:cubicBezTo>
                    <a:pt x="774" y="0"/>
                    <a:pt x="791" y="15"/>
                    <a:pt x="792" y="35"/>
                  </a:cubicBezTo>
                  <a:cubicBezTo>
                    <a:pt x="793" y="55"/>
                    <a:pt x="778" y="72"/>
                    <a:pt x="758" y="73"/>
                  </a:cubicBezTo>
                  <a:lnTo>
                    <a:pt x="615" y="81"/>
                  </a:lnTo>
                  <a:cubicBezTo>
                    <a:pt x="595" y="82"/>
                    <a:pt x="578" y="67"/>
                    <a:pt x="577" y="47"/>
                  </a:cubicBezTo>
                  <a:cubicBezTo>
                    <a:pt x="576" y="27"/>
                    <a:pt x="591" y="10"/>
                    <a:pt x="611" y="9"/>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noEditPoints="1"/>
            </p:cNvSpPr>
            <p:nvPr/>
          </p:nvSpPr>
          <p:spPr bwMode="auto">
            <a:xfrm>
              <a:off x="7248525" y="2862263"/>
              <a:ext cx="268288" cy="41275"/>
            </a:xfrm>
            <a:custGeom>
              <a:avLst/>
              <a:gdLst>
                <a:gd name="T0" fmla="*/ 35 w 793"/>
                <a:gd name="T1" fmla="*/ 45 h 118"/>
                <a:gd name="T2" fmla="*/ 179 w 793"/>
                <a:gd name="T3" fmla="*/ 36 h 118"/>
                <a:gd name="T4" fmla="*/ 217 w 793"/>
                <a:gd name="T5" fmla="*/ 70 h 118"/>
                <a:gd name="T6" fmla="*/ 183 w 793"/>
                <a:gd name="T7" fmla="*/ 108 h 118"/>
                <a:gd name="T8" fmla="*/ 40 w 793"/>
                <a:gd name="T9" fmla="*/ 116 h 118"/>
                <a:gd name="T10" fmla="*/ 2 w 793"/>
                <a:gd name="T11" fmla="*/ 83 h 118"/>
                <a:gd name="T12" fmla="*/ 35 w 793"/>
                <a:gd name="T13" fmla="*/ 45 h 118"/>
                <a:gd name="T14" fmla="*/ 323 w 793"/>
                <a:gd name="T15" fmla="*/ 27 h 118"/>
                <a:gd name="T16" fmla="*/ 467 w 793"/>
                <a:gd name="T17" fmla="*/ 19 h 118"/>
                <a:gd name="T18" fmla="*/ 505 w 793"/>
                <a:gd name="T19" fmla="*/ 53 h 118"/>
                <a:gd name="T20" fmla="*/ 471 w 793"/>
                <a:gd name="T21" fmla="*/ 91 h 118"/>
                <a:gd name="T22" fmla="*/ 327 w 793"/>
                <a:gd name="T23" fmla="*/ 99 h 118"/>
                <a:gd name="T24" fmla="*/ 289 w 793"/>
                <a:gd name="T25" fmla="*/ 65 h 118"/>
                <a:gd name="T26" fmla="*/ 323 w 793"/>
                <a:gd name="T27" fmla="*/ 27 h 118"/>
                <a:gd name="T28" fmla="*/ 610 w 793"/>
                <a:gd name="T29" fmla="*/ 10 h 118"/>
                <a:gd name="T30" fmla="*/ 754 w 793"/>
                <a:gd name="T31" fmla="*/ 2 h 118"/>
                <a:gd name="T32" fmla="*/ 792 w 793"/>
                <a:gd name="T33" fmla="*/ 35 h 118"/>
                <a:gd name="T34" fmla="*/ 758 w 793"/>
                <a:gd name="T35" fmla="*/ 73 h 118"/>
                <a:gd name="T36" fmla="*/ 615 w 793"/>
                <a:gd name="T37" fmla="*/ 82 h 118"/>
                <a:gd name="T38" fmla="*/ 577 w 793"/>
                <a:gd name="T39" fmla="*/ 48 h 118"/>
                <a:gd name="T40" fmla="*/ 610 w 793"/>
                <a:gd name="T41"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118">
                  <a:moveTo>
                    <a:pt x="35" y="45"/>
                  </a:moveTo>
                  <a:lnTo>
                    <a:pt x="179" y="36"/>
                  </a:lnTo>
                  <a:cubicBezTo>
                    <a:pt x="199" y="35"/>
                    <a:pt x="216" y="50"/>
                    <a:pt x="217" y="70"/>
                  </a:cubicBezTo>
                  <a:cubicBezTo>
                    <a:pt x="218" y="90"/>
                    <a:pt x="203" y="107"/>
                    <a:pt x="183" y="108"/>
                  </a:cubicBezTo>
                  <a:lnTo>
                    <a:pt x="40" y="116"/>
                  </a:lnTo>
                  <a:cubicBezTo>
                    <a:pt x="20" y="118"/>
                    <a:pt x="3" y="102"/>
                    <a:pt x="2" y="83"/>
                  </a:cubicBezTo>
                  <a:cubicBezTo>
                    <a:pt x="0" y="63"/>
                    <a:pt x="15" y="46"/>
                    <a:pt x="35" y="45"/>
                  </a:cubicBezTo>
                  <a:close/>
                  <a:moveTo>
                    <a:pt x="323" y="27"/>
                  </a:moveTo>
                  <a:lnTo>
                    <a:pt x="467" y="19"/>
                  </a:lnTo>
                  <a:cubicBezTo>
                    <a:pt x="486" y="18"/>
                    <a:pt x="503" y="33"/>
                    <a:pt x="505" y="53"/>
                  </a:cubicBezTo>
                  <a:cubicBezTo>
                    <a:pt x="506" y="72"/>
                    <a:pt x="491" y="89"/>
                    <a:pt x="471" y="91"/>
                  </a:cubicBezTo>
                  <a:lnTo>
                    <a:pt x="327" y="99"/>
                  </a:lnTo>
                  <a:cubicBezTo>
                    <a:pt x="307" y="100"/>
                    <a:pt x="290" y="85"/>
                    <a:pt x="289" y="65"/>
                  </a:cubicBezTo>
                  <a:cubicBezTo>
                    <a:pt x="288" y="46"/>
                    <a:pt x="303" y="29"/>
                    <a:pt x="323" y="27"/>
                  </a:cubicBezTo>
                  <a:close/>
                  <a:moveTo>
                    <a:pt x="610" y="10"/>
                  </a:moveTo>
                  <a:lnTo>
                    <a:pt x="754" y="2"/>
                  </a:lnTo>
                  <a:cubicBezTo>
                    <a:pt x="774" y="0"/>
                    <a:pt x="791" y="16"/>
                    <a:pt x="792" y="35"/>
                  </a:cubicBezTo>
                  <a:cubicBezTo>
                    <a:pt x="793" y="55"/>
                    <a:pt x="778" y="72"/>
                    <a:pt x="758" y="73"/>
                  </a:cubicBezTo>
                  <a:lnTo>
                    <a:pt x="615" y="82"/>
                  </a:lnTo>
                  <a:cubicBezTo>
                    <a:pt x="595" y="83"/>
                    <a:pt x="578" y="68"/>
                    <a:pt x="577" y="48"/>
                  </a:cubicBezTo>
                  <a:cubicBezTo>
                    <a:pt x="575" y="28"/>
                    <a:pt x="590" y="11"/>
                    <a:pt x="610" y="10"/>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096" name="Freeform 31"/>
            <p:cNvSpPr>
              <a:spLocks/>
            </p:cNvSpPr>
            <p:nvPr/>
          </p:nvSpPr>
          <p:spPr bwMode="auto">
            <a:xfrm>
              <a:off x="1290638" y="2832100"/>
              <a:ext cx="5486400" cy="577850"/>
            </a:xfrm>
            <a:custGeom>
              <a:avLst/>
              <a:gdLst>
                <a:gd name="T0" fmla="*/ 52 w 16235"/>
                <a:gd name="T1" fmla="*/ 1386 h 1709"/>
                <a:gd name="T2" fmla="*/ 788 w 16235"/>
                <a:gd name="T3" fmla="*/ 1638 h 1709"/>
                <a:gd name="T4" fmla="*/ 767 w 16235"/>
                <a:gd name="T5" fmla="*/ 1638 h 1709"/>
                <a:gd name="T6" fmla="*/ 1499 w 16235"/>
                <a:gd name="T7" fmla="*/ 1442 h 1709"/>
                <a:gd name="T8" fmla="*/ 2240 w 16235"/>
                <a:gd name="T9" fmla="*/ 1345 h 1709"/>
                <a:gd name="T10" fmla="*/ 2973 w 16235"/>
                <a:gd name="T11" fmla="*/ 1265 h 1709"/>
                <a:gd name="T12" fmla="*/ 3708 w 16235"/>
                <a:gd name="T13" fmla="*/ 1169 h 1709"/>
                <a:gd name="T14" fmla="*/ 4439 w 16235"/>
                <a:gd name="T15" fmla="*/ 974 h 1709"/>
                <a:gd name="T16" fmla="*/ 5172 w 16235"/>
                <a:gd name="T17" fmla="*/ 786 h 1709"/>
                <a:gd name="T18" fmla="*/ 5905 w 16235"/>
                <a:gd name="T19" fmla="*/ 538 h 1709"/>
                <a:gd name="T20" fmla="*/ 6638 w 16235"/>
                <a:gd name="T21" fmla="*/ 314 h 1709"/>
                <a:gd name="T22" fmla="*/ 7378 w 16235"/>
                <a:gd name="T23" fmla="*/ 189 h 1709"/>
                <a:gd name="T24" fmla="*/ 8118 w 16235"/>
                <a:gd name="T25" fmla="*/ 145 h 1709"/>
                <a:gd name="T26" fmla="*/ 8846 w 16235"/>
                <a:gd name="T27" fmla="*/ 1 h 1709"/>
                <a:gd name="T28" fmla="*/ 8854 w 16235"/>
                <a:gd name="T29" fmla="*/ 1 h 1709"/>
                <a:gd name="T30" fmla="*/ 9590 w 16235"/>
                <a:gd name="T31" fmla="*/ 37 h 1709"/>
                <a:gd name="T32" fmla="*/ 10320 w 16235"/>
                <a:gd name="T33" fmla="*/ 32 h 1709"/>
                <a:gd name="T34" fmla="*/ 11058 w 16235"/>
                <a:gd name="T35" fmla="*/ 69 h 1709"/>
                <a:gd name="T36" fmla="*/ 11793 w 16235"/>
                <a:gd name="T37" fmla="*/ 72 h 1709"/>
                <a:gd name="T38" fmla="*/ 12524 w 16235"/>
                <a:gd name="T39" fmla="*/ 72 h 1709"/>
                <a:gd name="T40" fmla="*/ 13264 w 16235"/>
                <a:gd name="T41" fmla="*/ 145 h 1709"/>
                <a:gd name="T42" fmla="*/ 13257 w 16235"/>
                <a:gd name="T43" fmla="*/ 145 h 1709"/>
                <a:gd name="T44" fmla="*/ 13989 w 16235"/>
                <a:gd name="T45" fmla="*/ 77 h 1709"/>
                <a:gd name="T46" fmla="*/ 14728 w 16235"/>
                <a:gd name="T47" fmla="*/ 68 h 1709"/>
                <a:gd name="T48" fmla="*/ 15467 w 16235"/>
                <a:gd name="T49" fmla="*/ 121 h 1709"/>
                <a:gd name="T50" fmla="*/ 16201 w 16235"/>
                <a:gd name="T51" fmla="*/ 217 h 1709"/>
                <a:gd name="T52" fmla="*/ 16232 w 16235"/>
                <a:gd name="T53" fmla="*/ 257 h 1709"/>
                <a:gd name="T54" fmla="*/ 16192 w 16235"/>
                <a:gd name="T55" fmla="*/ 288 h 1709"/>
                <a:gd name="T56" fmla="*/ 15462 w 16235"/>
                <a:gd name="T57" fmla="*/ 192 h 1709"/>
                <a:gd name="T58" fmla="*/ 14729 w 16235"/>
                <a:gd name="T59" fmla="*/ 140 h 1709"/>
                <a:gd name="T60" fmla="*/ 13996 w 16235"/>
                <a:gd name="T61" fmla="*/ 148 h 1709"/>
                <a:gd name="T62" fmla="*/ 13264 w 16235"/>
                <a:gd name="T63" fmla="*/ 216 h 1709"/>
                <a:gd name="T64" fmla="*/ 13257 w 16235"/>
                <a:gd name="T65" fmla="*/ 216 h 1709"/>
                <a:gd name="T66" fmla="*/ 12524 w 16235"/>
                <a:gd name="T67" fmla="*/ 144 h 1709"/>
                <a:gd name="T68" fmla="*/ 11792 w 16235"/>
                <a:gd name="T69" fmla="*/ 144 h 1709"/>
                <a:gd name="T70" fmla="*/ 11055 w 16235"/>
                <a:gd name="T71" fmla="*/ 140 h 1709"/>
                <a:gd name="T72" fmla="*/ 10321 w 16235"/>
                <a:gd name="T73" fmla="*/ 104 h 1709"/>
                <a:gd name="T74" fmla="*/ 9587 w 16235"/>
                <a:gd name="T75" fmla="*/ 108 h 1709"/>
                <a:gd name="T76" fmla="*/ 8851 w 16235"/>
                <a:gd name="T77" fmla="*/ 72 h 1709"/>
                <a:gd name="T78" fmla="*/ 8859 w 16235"/>
                <a:gd name="T79" fmla="*/ 72 h 1709"/>
                <a:gd name="T80" fmla="*/ 8123 w 16235"/>
                <a:gd name="T81" fmla="*/ 216 h 1709"/>
                <a:gd name="T82" fmla="*/ 7390 w 16235"/>
                <a:gd name="T83" fmla="*/ 260 h 1709"/>
                <a:gd name="T84" fmla="*/ 6659 w 16235"/>
                <a:gd name="T85" fmla="*/ 383 h 1709"/>
                <a:gd name="T86" fmla="*/ 5928 w 16235"/>
                <a:gd name="T87" fmla="*/ 607 h 1709"/>
                <a:gd name="T88" fmla="*/ 5189 w 16235"/>
                <a:gd name="T89" fmla="*/ 855 h 1709"/>
                <a:gd name="T90" fmla="*/ 4458 w 16235"/>
                <a:gd name="T91" fmla="*/ 1043 h 1709"/>
                <a:gd name="T92" fmla="*/ 3717 w 16235"/>
                <a:gd name="T93" fmla="*/ 1240 h 1709"/>
                <a:gd name="T94" fmla="*/ 2980 w 16235"/>
                <a:gd name="T95" fmla="*/ 1336 h 1709"/>
                <a:gd name="T96" fmla="*/ 2249 w 16235"/>
                <a:gd name="T97" fmla="*/ 1416 h 1709"/>
                <a:gd name="T98" fmla="*/ 1518 w 16235"/>
                <a:gd name="T99" fmla="*/ 1511 h 1709"/>
                <a:gd name="T100" fmla="*/ 786 w 16235"/>
                <a:gd name="T101" fmla="*/ 1707 h 1709"/>
                <a:gd name="T102" fmla="*/ 765 w 16235"/>
                <a:gd name="T103" fmla="*/ 1707 h 1709"/>
                <a:gd name="T104" fmla="*/ 29 w 16235"/>
                <a:gd name="T105" fmla="*/ 1455 h 1709"/>
                <a:gd name="T106" fmla="*/ 6 w 16235"/>
                <a:gd name="T107" fmla="*/ 1409 h 1709"/>
                <a:gd name="T108" fmla="*/ 52 w 16235"/>
                <a:gd name="T109" fmla="*/ 1386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35" h="1709">
                  <a:moveTo>
                    <a:pt x="52" y="1386"/>
                  </a:moveTo>
                  <a:lnTo>
                    <a:pt x="788" y="1638"/>
                  </a:lnTo>
                  <a:lnTo>
                    <a:pt x="767" y="1638"/>
                  </a:lnTo>
                  <a:lnTo>
                    <a:pt x="1499" y="1442"/>
                  </a:lnTo>
                  <a:lnTo>
                    <a:pt x="2240" y="1345"/>
                  </a:lnTo>
                  <a:lnTo>
                    <a:pt x="2973" y="1265"/>
                  </a:lnTo>
                  <a:lnTo>
                    <a:pt x="3708" y="1169"/>
                  </a:lnTo>
                  <a:lnTo>
                    <a:pt x="4439" y="974"/>
                  </a:lnTo>
                  <a:lnTo>
                    <a:pt x="5172" y="786"/>
                  </a:lnTo>
                  <a:lnTo>
                    <a:pt x="5905" y="538"/>
                  </a:lnTo>
                  <a:lnTo>
                    <a:pt x="6638" y="314"/>
                  </a:lnTo>
                  <a:lnTo>
                    <a:pt x="7378" y="189"/>
                  </a:lnTo>
                  <a:lnTo>
                    <a:pt x="8118" y="145"/>
                  </a:lnTo>
                  <a:lnTo>
                    <a:pt x="8846" y="1"/>
                  </a:lnTo>
                  <a:cubicBezTo>
                    <a:pt x="8848" y="1"/>
                    <a:pt x="8851" y="0"/>
                    <a:pt x="8854" y="1"/>
                  </a:cubicBezTo>
                  <a:lnTo>
                    <a:pt x="9590" y="37"/>
                  </a:lnTo>
                  <a:lnTo>
                    <a:pt x="10320" y="32"/>
                  </a:lnTo>
                  <a:lnTo>
                    <a:pt x="11058" y="69"/>
                  </a:lnTo>
                  <a:lnTo>
                    <a:pt x="11793" y="72"/>
                  </a:lnTo>
                  <a:lnTo>
                    <a:pt x="12524" y="72"/>
                  </a:lnTo>
                  <a:lnTo>
                    <a:pt x="13264" y="145"/>
                  </a:lnTo>
                  <a:lnTo>
                    <a:pt x="13257" y="145"/>
                  </a:lnTo>
                  <a:lnTo>
                    <a:pt x="13989" y="77"/>
                  </a:lnTo>
                  <a:lnTo>
                    <a:pt x="14728" y="68"/>
                  </a:lnTo>
                  <a:lnTo>
                    <a:pt x="15467" y="121"/>
                  </a:lnTo>
                  <a:lnTo>
                    <a:pt x="16201" y="217"/>
                  </a:lnTo>
                  <a:cubicBezTo>
                    <a:pt x="16221" y="219"/>
                    <a:pt x="16235" y="237"/>
                    <a:pt x="16232" y="257"/>
                  </a:cubicBezTo>
                  <a:cubicBezTo>
                    <a:pt x="16230" y="277"/>
                    <a:pt x="16212" y="291"/>
                    <a:pt x="16192" y="288"/>
                  </a:cubicBezTo>
                  <a:lnTo>
                    <a:pt x="15462" y="192"/>
                  </a:lnTo>
                  <a:lnTo>
                    <a:pt x="14729" y="140"/>
                  </a:lnTo>
                  <a:lnTo>
                    <a:pt x="13996" y="148"/>
                  </a:lnTo>
                  <a:lnTo>
                    <a:pt x="13264" y="216"/>
                  </a:lnTo>
                  <a:cubicBezTo>
                    <a:pt x="13262" y="217"/>
                    <a:pt x="13259" y="217"/>
                    <a:pt x="13257" y="216"/>
                  </a:cubicBezTo>
                  <a:lnTo>
                    <a:pt x="12524" y="144"/>
                  </a:lnTo>
                  <a:lnTo>
                    <a:pt x="11792" y="144"/>
                  </a:lnTo>
                  <a:lnTo>
                    <a:pt x="11055" y="140"/>
                  </a:lnTo>
                  <a:lnTo>
                    <a:pt x="10321" y="104"/>
                  </a:lnTo>
                  <a:lnTo>
                    <a:pt x="9587" y="108"/>
                  </a:lnTo>
                  <a:lnTo>
                    <a:pt x="8851" y="72"/>
                  </a:lnTo>
                  <a:lnTo>
                    <a:pt x="8859" y="72"/>
                  </a:lnTo>
                  <a:lnTo>
                    <a:pt x="8123" y="216"/>
                  </a:lnTo>
                  <a:lnTo>
                    <a:pt x="7390" y="260"/>
                  </a:lnTo>
                  <a:lnTo>
                    <a:pt x="6659" y="383"/>
                  </a:lnTo>
                  <a:lnTo>
                    <a:pt x="5928" y="607"/>
                  </a:lnTo>
                  <a:lnTo>
                    <a:pt x="5189" y="855"/>
                  </a:lnTo>
                  <a:lnTo>
                    <a:pt x="4458" y="1043"/>
                  </a:lnTo>
                  <a:lnTo>
                    <a:pt x="3717" y="1240"/>
                  </a:lnTo>
                  <a:lnTo>
                    <a:pt x="2980" y="1336"/>
                  </a:lnTo>
                  <a:lnTo>
                    <a:pt x="2249" y="1416"/>
                  </a:lnTo>
                  <a:lnTo>
                    <a:pt x="1518" y="1511"/>
                  </a:lnTo>
                  <a:lnTo>
                    <a:pt x="786" y="1707"/>
                  </a:lnTo>
                  <a:cubicBezTo>
                    <a:pt x="779" y="1709"/>
                    <a:pt x="772" y="1709"/>
                    <a:pt x="765" y="1707"/>
                  </a:cubicBezTo>
                  <a:lnTo>
                    <a:pt x="29" y="1455"/>
                  </a:lnTo>
                  <a:cubicBezTo>
                    <a:pt x="10" y="1448"/>
                    <a:pt x="0" y="1428"/>
                    <a:pt x="6" y="1409"/>
                  </a:cubicBezTo>
                  <a:cubicBezTo>
                    <a:pt x="13" y="1390"/>
                    <a:pt x="33" y="1380"/>
                    <a:pt x="52" y="1386"/>
                  </a:cubicBezTo>
                  <a:close/>
                </a:path>
              </a:pathLst>
            </a:custGeom>
            <a:solidFill>
              <a:srgbClr val="FFC000"/>
            </a:solidFill>
            <a:ln w="1588"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097" name="Freeform 32"/>
            <p:cNvSpPr>
              <a:spLocks noEditPoints="1"/>
            </p:cNvSpPr>
            <p:nvPr/>
          </p:nvSpPr>
          <p:spPr bwMode="auto">
            <a:xfrm>
              <a:off x="6753225" y="2762250"/>
              <a:ext cx="266700" cy="26988"/>
            </a:xfrm>
            <a:custGeom>
              <a:avLst/>
              <a:gdLst>
                <a:gd name="T0" fmla="*/ 37 w 793"/>
                <a:gd name="T1" fmla="*/ 0 h 76"/>
                <a:gd name="T2" fmla="*/ 181 w 793"/>
                <a:gd name="T3" fmla="*/ 1 h 76"/>
                <a:gd name="T4" fmla="*/ 216 w 793"/>
                <a:gd name="T5" fmla="*/ 37 h 76"/>
                <a:gd name="T6" fmla="*/ 180 w 793"/>
                <a:gd name="T7" fmla="*/ 73 h 76"/>
                <a:gd name="T8" fmla="*/ 36 w 793"/>
                <a:gd name="T9" fmla="*/ 72 h 76"/>
                <a:gd name="T10" fmla="*/ 0 w 793"/>
                <a:gd name="T11" fmla="*/ 36 h 76"/>
                <a:gd name="T12" fmla="*/ 37 w 793"/>
                <a:gd name="T13" fmla="*/ 0 h 76"/>
                <a:gd name="T14" fmla="*/ 325 w 793"/>
                <a:gd name="T15" fmla="*/ 2 h 76"/>
                <a:gd name="T16" fmla="*/ 469 w 793"/>
                <a:gd name="T17" fmla="*/ 3 h 76"/>
                <a:gd name="T18" fmla="*/ 504 w 793"/>
                <a:gd name="T19" fmla="*/ 39 h 76"/>
                <a:gd name="T20" fmla="*/ 468 w 793"/>
                <a:gd name="T21" fmla="*/ 75 h 76"/>
                <a:gd name="T22" fmla="*/ 324 w 793"/>
                <a:gd name="T23" fmla="*/ 74 h 76"/>
                <a:gd name="T24" fmla="*/ 288 w 793"/>
                <a:gd name="T25" fmla="*/ 38 h 76"/>
                <a:gd name="T26" fmla="*/ 325 w 793"/>
                <a:gd name="T27" fmla="*/ 2 h 76"/>
                <a:gd name="T28" fmla="*/ 613 w 793"/>
                <a:gd name="T29" fmla="*/ 4 h 76"/>
                <a:gd name="T30" fmla="*/ 757 w 793"/>
                <a:gd name="T31" fmla="*/ 4 h 76"/>
                <a:gd name="T32" fmla="*/ 792 w 793"/>
                <a:gd name="T33" fmla="*/ 41 h 76"/>
                <a:gd name="T34" fmla="*/ 756 w 793"/>
                <a:gd name="T35" fmla="*/ 76 h 76"/>
                <a:gd name="T36" fmla="*/ 612 w 793"/>
                <a:gd name="T37" fmla="*/ 76 h 76"/>
                <a:gd name="T38" fmla="*/ 576 w 793"/>
                <a:gd name="T39" fmla="*/ 39 h 76"/>
                <a:gd name="T40" fmla="*/ 613 w 793"/>
                <a:gd name="T41"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76">
                  <a:moveTo>
                    <a:pt x="37" y="0"/>
                  </a:moveTo>
                  <a:lnTo>
                    <a:pt x="181" y="1"/>
                  </a:lnTo>
                  <a:cubicBezTo>
                    <a:pt x="201" y="1"/>
                    <a:pt x="217" y="18"/>
                    <a:pt x="216" y="37"/>
                  </a:cubicBezTo>
                  <a:cubicBezTo>
                    <a:pt x="216" y="57"/>
                    <a:pt x="200" y="73"/>
                    <a:pt x="180" y="73"/>
                  </a:cubicBezTo>
                  <a:lnTo>
                    <a:pt x="36" y="72"/>
                  </a:lnTo>
                  <a:cubicBezTo>
                    <a:pt x="16" y="72"/>
                    <a:pt x="0" y="56"/>
                    <a:pt x="0" y="36"/>
                  </a:cubicBezTo>
                  <a:cubicBezTo>
                    <a:pt x="1" y="16"/>
                    <a:pt x="17" y="0"/>
                    <a:pt x="37" y="0"/>
                  </a:cubicBezTo>
                  <a:close/>
                  <a:moveTo>
                    <a:pt x="325" y="2"/>
                  </a:moveTo>
                  <a:lnTo>
                    <a:pt x="469" y="3"/>
                  </a:lnTo>
                  <a:cubicBezTo>
                    <a:pt x="489" y="3"/>
                    <a:pt x="505" y="19"/>
                    <a:pt x="504" y="39"/>
                  </a:cubicBezTo>
                  <a:cubicBezTo>
                    <a:pt x="504" y="59"/>
                    <a:pt x="488" y="75"/>
                    <a:pt x="468" y="75"/>
                  </a:cubicBezTo>
                  <a:lnTo>
                    <a:pt x="324" y="74"/>
                  </a:lnTo>
                  <a:cubicBezTo>
                    <a:pt x="304" y="74"/>
                    <a:pt x="288" y="58"/>
                    <a:pt x="288" y="38"/>
                  </a:cubicBezTo>
                  <a:cubicBezTo>
                    <a:pt x="289" y="18"/>
                    <a:pt x="305" y="2"/>
                    <a:pt x="325" y="2"/>
                  </a:cubicBezTo>
                  <a:close/>
                  <a:moveTo>
                    <a:pt x="613" y="4"/>
                  </a:moveTo>
                  <a:lnTo>
                    <a:pt x="757" y="4"/>
                  </a:lnTo>
                  <a:cubicBezTo>
                    <a:pt x="777" y="4"/>
                    <a:pt x="793" y="21"/>
                    <a:pt x="792" y="41"/>
                  </a:cubicBezTo>
                  <a:cubicBezTo>
                    <a:pt x="792" y="60"/>
                    <a:pt x="776" y="76"/>
                    <a:pt x="756" y="76"/>
                  </a:cubicBezTo>
                  <a:lnTo>
                    <a:pt x="612" y="76"/>
                  </a:lnTo>
                  <a:cubicBezTo>
                    <a:pt x="592" y="75"/>
                    <a:pt x="576" y="59"/>
                    <a:pt x="576" y="39"/>
                  </a:cubicBezTo>
                  <a:cubicBezTo>
                    <a:pt x="577" y="20"/>
                    <a:pt x="593" y="3"/>
                    <a:pt x="613" y="4"/>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099" name="Freeform 33"/>
            <p:cNvSpPr>
              <a:spLocks noEditPoints="1"/>
            </p:cNvSpPr>
            <p:nvPr/>
          </p:nvSpPr>
          <p:spPr bwMode="auto">
            <a:xfrm>
              <a:off x="7000875" y="2763838"/>
              <a:ext cx="268288" cy="25400"/>
            </a:xfrm>
            <a:custGeom>
              <a:avLst/>
              <a:gdLst>
                <a:gd name="T0" fmla="*/ 36 w 792"/>
                <a:gd name="T1" fmla="*/ 0 h 72"/>
                <a:gd name="T2" fmla="*/ 180 w 792"/>
                <a:gd name="T3" fmla="*/ 0 h 72"/>
                <a:gd name="T4" fmla="*/ 216 w 792"/>
                <a:gd name="T5" fmla="*/ 36 h 72"/>
                <a:gd name="T6" fmla="*/ 180 w 792"/>
                <a:gd name="T7" fmla="*/ 72 h 72"/>
                <a:gd name="T8" fmla="*/ 36 w 792"/>
                <a:gd name="T9" fmla="*/ 72 h 72"/>
                <a:gd name="T10" fmla="*/ 0 w 792"/>
                <a:gd name="T11" fmla="*/ 36 h 72"/>
                <a:gd name="T12" fmla="*/ 36 w 792"/>
                <a:gd name="T13" fmla="*/ 0 h 72"/>
                <a:gd name="T14" fmla="*/ 324 w 792"/>
                <a:gd name="T15" fmla="*/ 0 h 72"/>
                <a:gd name="T16" fmla="*/ 468 w 792"/>
                <a:gd name="T17" fmla="*/ 0 h 72"/>
                <a:gd name="T18" fmla="*/ 504 w 792"/>
                <a:gd name="T19" fmla="*/ 36 h 72"/>
                <a:gd name="T20" fmla="*/ 468 w 792"/>
                <a:gd name="T21" fmla="*/ 72 h 72"/>
                <a:gd name="T22" fmla="*/ 324 w 792"/>
                <a:gd name="T23" fmla="*/ 72 h 72"/>
                <a:gd name="T24" fmla="*/ 288 w 792"/>
                <a:gd name="T25" fmla="*/ 36 h 72"/>
                <a:gd name="T26" fmla="*/ 324 w 792"/>
                <a:gd name="T27" fmla="*/ 0 h 72"/>
                <a:gd name="T28" fmla="*/ 612 w 792"/>
                <a:gd name="T29" fmla="*/ 0 h 72"/>
                <a:gd name="T30" fmla="*/ 756 w 792"/>
                <a:gd name="T31" fmla="*/ 0 h 72"/>
                <a:gd name="T32" fmla="*/ 792 w 792"/>
                <a:gd name="T33" fmla="*/ 36 h 72"/>
                <a:gd name="T34" fmla="*/ 756 w 792"/>
                <a:gd name="T35" fmla="*/ 72 h 72"/>
                <a:gd name="T36" fmla="*/ 612 w 792"/>
                <a:gd name="T37" fmla="*/ 72 h 72"/>
                <a:gd name="T38" fmla="*/ 576 w 792"/>
                <a:gd name="T39" fmla="*/ 36 h 72"/>
                <a:gd name="T40" fmla="*/ 612 w 792"/>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2" h="72">
                  <a:moveTo>
                    <a:pt x="36" y="0"/>
                  </a:moveTo>
                  <a:lnTo>
                    <a:pt x="180" y="0"/>
                  </a:lnTo>
                  <a:cubicBezTo>
                    <a:pt x="200" y="0"/>
                    <a:pt x="216" y="17"/>
                    <a:pt x="216" y="36"/>
                  </a:cubicBezTo>
                  <a:cubicBezTo>
                    <a:pt x="216" y="56"/>
                    <a:pt x="200" y="72"/>
                    <a:pt x="180" y="72"/>
                  </a:cubicBezTo>
                  <a:lnTo>
                    <a:pt x="36" y="72"/>
                  </a:lnTo>
                  <a:cubicBezTo>
                    <a:pt x="17" y="72"/>
                    <a:pt x="0" y="56"/>
                    <a:pt x="0" y="36"/>
                  </a:cubicBezTo>
                  <a:cubicBezTo>
                    <a:pt x="0" y="17"/>
                    <a:pt x="17" y="0"/>
                    <a:pt x="36" y="0"/>
                  </a:cubicBezTo>
                  <a:close/>
                  <a:moveTo>
                    <a:pt x="324" y="0"/>
                  </a:moveTo>
                  <a:lnTo>
                    <a:pt x="468" y="0"/>
                  </a:lnTo>
                  <a:cubicBezTo>
                    <a:pt x="488" y="0"/>
                    <a:pt x="504" y="17"/>
                    <a:pt x="504" y="36"/>
                  </a:cubicBezTo>
                  <a:cubicBezTo>
                    <a:pt x="504" y="56"/>
                    <a:pt x="488" y="72"/>
                    <a:pt x="468" y="72"/>
                  </a:cubicBezTo>
                  <a:lnTo>
                    <a:pt x="324" y="72"/>
                  </a:lnTo>
                  <a:cubicBezTo>
                    <a:pt x="305" y="72"/>
                    <a:pt x="288" y="56"/>
                    <a:pt x="288" y="36"/>
                  </a:cubicBezTo>
                  <a:cubicBezTo>
                    <a:pt x="288" y="17"/>
                    <a:pt x="305" y="0"/>
                    <a:pt x="324" y="0"/>
                  </a:cubicBezTo>
                  <a:close/>
                  <a:moveTo>
                    <a:pt x="612" y="0"/>
                  </a:moveTo>
                  <a:lnTo>
                    <a:pt x="756" y="0"/>
                  </a:lnTo>
                  <a:cubicBezTo>
                    <a:pt x="776" y="0"/>
                    <a:pt x="792" y="17"/>
                    <a:pt x="792" y="36"/>
                  </a:cubicBezTo>
                  <a:cubicBezTo>
                    <a:pt x="792" y="56"/>
                    <a:pt x="776" y="72"/>
                    <a:pt x="756" y="72"/>
                  </a:cubicBezTo>
                  <a:lnTo>
                    <a:pt x="612" y="72"/>
                  </a:lnTo>
                  <a:cubicBezTo>
                    <a:pt x="593" y="72"/>
                    <a:pt x="576" y="56"/>
                    <a:pt x="576" y="36"/>
                  </a:cubicBezTo>
                  <a:cubicBezTo>
                    <a:pt x="576" y="17"/>
                    <a:pt x="593" y="0"/>
                    <a:pt x="612" y="0"/>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0" name="Freeform 34"/>
            <p:cNvSpPr>
              <a:spLocks noEditPoints="1"/>
            </p:cNvSpPr>
            <p:nvPr/>
          </p:nvSpPr>
          <p:spPr bwMode="auto">
            <a:xfrm>
              <a:off x="7248525" y="2763838"/>
              <a:ext cx="268288" cy="25400"/>
            </a:xfrm>
            <a:custGeom>
              <a:avLst/>
              <a:gdLst>
                <a:gd name="T0" fmla="*/ 37 w 793"/>
                <a:gd name="T1" fmla="*/ 0 h 76"/>
                <a:gd name="T2" fmla="*/ 181 w 793"/>
                <a:gd name="T3" fmla="*/ 1 h 76"/>
                <a:gd name="T4" fmla="*/ 216 w 793"/>
                <a:gd name="T5" fmla="*/ 37 h 76"/>
                <a:gd name="T6" fmla="*/ 180 w 793"/>
                <a:gd name="T7" fmla="*/ 73 h 76"/>
                <a:gd name="T8" fmla="*/ 36 w 793"/>
                <a:gd name="T9" fmla="*/ 72 h 76"/>
                <a:gd name="T10" fmla="*/ 0 w 793"/>
                <a:gd name="T11" fmla="*/ 36 h 76"/>
                <a:gd name="T12" fmla="*/ 37 w 793"/>
                <a:gd name="T13" fmla="*/ 0 h 76"/>
                <a:gd name="T14" fmla="*/ 325 w 793"/>
                <a:gd name="T15" fmla="*/ 2 h 76"/>
                <a:gd name="T16" fmla="*/ 469 w 793"/>
                <a:gd name="T17" fmla="*/ 3 h 76"/>
                <a:gd name="T18" fmla="*/ 504 w 793"/>
                <a:gd name="T19" fmla="*/ 39 h 76"/>
                <a:gd name="T20" fmla="*/ 468 w 793"/>
                <a:gd name="T21" fmla="*/ 75 h 76"/>
                <a:gd name="T22" fmla="*/ 324 w 793"/>
                <a:gd name="T23" fmla="*/ 74 h 76"/>
                <a:gd name="T24" fmla="*/ 288 w 793"/>
                <a:gd name="T25" fmla="*/ 38 h 76"/>
                <a:gd name="T26" fmla="*/ 325 w 793"/>
                <a:gd name="T27" fmla="*/ 2 h 76"/>
                <a:gd name="T28" fmla="*/ 613 w 793"/>
                <a:gd name="T29" fmla="*/ 4 h 76"/>
                <a:gd name="T30" fmla="*/ 757 w 793"/>
                <a:gd name="T31" fmla="*/ 4 h 76"/>
                <a:gd name="T32" fmla="*/ 792 w 793"/>
                <a:gd name="T33" fmla="*/ 41 h 76"/>
                <a:gd name="T34" fmla="*/ 756 w 793"/>
                <a:gd name="T35" fmla="*/ 76 h 76"/>
                <a:gd name="T36" fmla="*/ 612 w 793"/>
                <a:gd name="T37" fmla="*/ 76 h 76"/>
                <a:gd name="T38" fmla="*/ 576 w 793"/>
                <a:gd name="T39" fmla="*/ 39 h 76"/>
                <a:gd name="T40" fmla="*/ 613 w 793"/>
                <a:gd name="T41"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76">
                  <a:moveTo>
                    <a:pt x="37" y="0"/>
                  </a:moveTo>
                  <a:lnTo>
                    <a:pt x="181" y="1"/>
                  </a:lnTo>
                  <a:cubicBezTo>
                    <a:pt x="201" y="1"/>
                    <a:pt x="217" y="18"/>
                    <a:pt x="216" y="37"/>
                  </a:cubicBezTo>
                  <a:cubicBezTo>
                    <a:pt x="216" y="57"/>
                    <a:pt x="200" y="73"/>
                    <a:pt x="180" y="73"/>
                  </a:cubicBezTo>
                  <a:lnTo>
                    <a:pt x="36" y="72"/>
                  </a:lnTo>
                  <a:cubicBezTo>
                    <a:pt x="16" y="72"/>
                    <a:pt x="0" y="56"/>
                    <a:pt x="0" y="36"/>
                  </a:cubicBezTo>
                  <a:cubicBezTo>
                    <a:pt x="1" y="16"/>
                    <a:pt x="17" y="0"/>
                    <a:pt x="37" y="0"/>
                  </a:cubicBezTo>
                  <a:close/>
                  <a:moveTo>
                    <a:pt x="325" y="2"/>
                  </a:moveTo>
                  <a:lnTo>
                    <a:pt x="469" y="3"/>
                  </a:lnTo>
                  <a:cubicBezTo>
                    <a:pt x="489" y="3"/>
                    <a:pt x="505" y="19"/>
                    <a:pt x="504" y="39"/>
                  </a:cubicBezTo>
                  <a:cubicBezTo>
                    <a:pt x="504" y="59"/>
                    <a:pt x="488" y="75"/>
                    <a:pt x="468" y="75"/>
                  </a:cubicBezTo>
                  <a:lnTo>
                    <a:pt x="324" y="74"/>
                  </a:lnTo>
                  <a:cubicBezTo>
                    <a:pt x="304" y="74"/>
                    <a:pt x="288" y="58"/>
                    <a:pt x="288" y="38"/>
                  </a:cubicBezTo>
                  <a:cubicBezTo>
                    <a:pt x="289" y="18"/>
                    <a:pt x="305" y="2"/>
                    <a:pt x="325" y="2"/>
                  </a:cubicBezTo>
                  <a:close/>
                  <a:moveTo>
                    <a:pt x="613" y="4"/>
                  </a:moveTo>
                  <a:lnTo>
                    <a:pt x="757" y="4"/>
                  </a:lnTo>
                  <a:cubicBezTo>
                    <a:pt x="777" y="4"/>
                    <a:pt x="793" y="21"/>
                    <a:pt x="792" y="41"/>
                  </a:cubicBezTo>
                  <a:cubicBezTo>
                    <a:pt x="792" y="60"/>
                    <a:pt x="776" y="76"/>
                    <a:pt x="756" y="76"/>
                  </a:cubicBezTo>
                  <a:lnTo>
                    <a:pt x="612" y="76"/>
                  </a:lnTo>
                  <a:cubicBezTo>
                    <a:pt x="592" y="75"/>
                    <a:pt x="576" y="59"/>
                    <a:pt x="576" y="39"/>
                  </a:cubicBezTo>
                  <a:cubicBezTo>
                    <a:pt x="577" y="20"/>
                    <a:pt x="593" y="3"/>
                    <a:pt x="613" y="4"/>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1" name="Freeform 35"/>
            <p:cNvSpPr>
              <a:spLocks/>
            </p:cNvSpPr>
            <p:nvPr/>
          </p:nvSpPr>
          <p:spPr bwMode="auto">
            <a:xfrm>
              <a:off x="1290638" y="2627313"/>
              <a:ext cx="5486400" cy="193675"/>
            </a:xfrm>
            <a:custGeom>
              <a:avLst/>
              <a:gdLst>
                <a:gd name="T0" fmla="*/ 37 w 16229"/>
                <a:gd name="T1" fmla="*/ 184 h 573"/>
                <a:gd name="T2" fmla="*/ 773 w 16229"/>
                <a:gd name="T3" fmla="*/ 204 h 573"/>
                <a:gd name="T4" fmla="*/ 781 w 16229"/>
                <a:gd name="T5" fmla="*/ 206 h 573"/>
                <a:gd name="T6" fmla="*/ 1513 w 16229"/>
                <a:gd name="T7" fmla="*/ 386 h 573"/>
                <a:gd name="T8" fmla="*/ 2245 w 16229"/>
                <a:gd name="T9" fmla="*/ 481 h 573"/>
                <a:gd name="T10" fmla="*/ 2973 w 16229"/>
                <a:gd name="T11" fmla="*/ 500 h 573"/>
                <a:gd name="T12" fmla="*/ 2964 w 16229"/>
                <a:gd name="T13" fmla="*/ 501 h 573"/>
                <a:gd name="T14" fmla="*/ 3700 w 16229"/>
                <a:gd name="T15" fmla="*/ 321 h 573"/>
                <a:gd name="T16" fmla="*/ 3706 w 16229"/>
                <a:gd name="T17" fmla="*/ 321 h 573"/>
                <a:gd name="T18" fmla="*/ 4442 w 16229"/>
                <a:gd name="T19" fmla="*/ 277 h 573"/>
                <a:gd name="T20" fmla="*/ 5171 w 16229"/>
                <a:gd name="T21" fmla="*/ 165 h 573"/>
                <a:gd name="T22" fmla="*/ 5906 w 16229"/>
                <a:gd name="T23" fmla="*/ 41 h 573"/>
                <a:gd name="T24" fmla="*/ 6643 w 16229"/>
                <a:gd name="T25" fmla="*/ 9 h 573"/>
                <a:gd name="T26" fmla="*/ 7380 w 16229"/>
                <a:gd name="T27" fmla="*/ 4 h 573"/>
                <a:gd name="T28" fmla="*/ 8116 w 16229"/>
                <a:gd name="T29" fmla="*/ 0 h 573"/>
                <a:gd name="T30" fmla="*/ 8126 w 16229"/>
                <a:gd name="T31" fmla="*/ 2 h 573"/>
                <a:gd name="T32" fmla="*/ 8858 w 16229"/>
                <a:gd name="T33" fmla="*/ 206 h 573"/>
                <a:gd name="T34" fmla="*/ 8851 w 16229"/>
                <a:gd name="T35" fmla="*/ 205 h 573"/>
                <a:gd name="T36" fmla="*/ 9587 w 16229"/>
                <a:gd name="T37" fmla="*/ 265 h 573"/>
                <a:gd name="T38" fmla="*/ 10323 w 16229"/>
                <a:gd name="T39" fmla="*/ 393 h 573"/>
                <a:gd name="T40" fmla="*/ 10312 w 16229"/>
                <a:gd name="T41" fmla="*/ 393 h 573"/>
                <a:gd name="T42" fmla="*/ 11048 w 16229"/>
                <a:gd name="T43" fmla="*/ 305 h 573"/>
                <a:gd name="T44" fmla="*/ 11783 w 16229"/>
                <a:gd name="T45" fmla="*/ 193 h 573"/>
                <a:gd name="T46" fmla="*/ 12516 w 16229"/>
                <a:gd name="T47" fmla="*/ 105 h 573"/>
                <a:gd name="T48" fmla="*/ 13255 w 16229"/>
                <a:gd name="T49" fmla="*/ 69 h 573"/>
                <a:gd name="T50" fmla="*/ 13262 w 16229"/>
                <a:gd name="T51" fmla="*/ 69 h 573"/>
                <a:gd name="T52" fmla="*/ 13994 w 16229"/>
                <a:gd name="T53" fmla="*/ 189 h 573"/>
                <a:gd name="T54" fmla="*/ 14730 w 16229"/>
                <a:gd name="T55" fmla="*/ 301 h 573"/>
                <a:gd name="T56" fmla="*/ 15465 w 16229"/>
                <a:gd name="T57" fmla="*/ 385 h 573"/>
                <a:gd name="T58" fmla="*/ 16193 w 16229"/>
                <a:gd name="T59" fmla="*/ 400 h 573"/>
                <a:gd name="T60" fmla="*/ 16228 w 16229"/>
                <a:gd name="T61" fmla="*/ 437 h 573"/>
                <a:gd name="T62" fmla="*/ 16192 w 16229"/>
                <a:gd name="T63" fmla="*/ 472 h 573"/>
                <a:gd name="T64" fmla="*/ 15456 w 16229"/>
                <a:gd name="T65" fmla="*/ 456 h 573"/>
                <a:gd name="T66" fmla="*/ 14719 w 16229"/>
                <a:gd name="T67" fmla="*/ 372 h 573"/>
                <a:gd name="T68" fmla="*/ 13983 w 16229"/>
                <a:gd name="T69" fmla="*/ 260 h 573"/>
                <a:gd name="T70" fmla="*/ 13251 w 16229"/>
                <a:gd name="T71" fmla="*/ 140 h 573"/>
                <a:gd name="T72" fmla="*/ 13258 w 16229"/>
                <a:gd name="T73" fmla="*/ 140 h 573"/>
                <a:gd name="T74" fmla="*/ 12525 w 16229"/>
                <a:gd name="T75" fmla="*/ 176 h 573"/>
                <a:gd name="T76" fmla="*/ 11794 w 16229"/>
                <a:gd name="T77" fmla="*/ 264 h 573"/>
                <a:gd name="T78" fmla="*/ 11057 w 16229"/>
                <a:gd name="T79" fmla="*/ 376 h 573"/>
                <a:gd name="T80" fmla="*/ 10321 w 16229"/>
                <a:gd name="T81" fmla="*/ 464 h 573"/>
                <a:gd name="T82" fmla="*/ 10310 w 16229"/>
                <a:gd name="T83" fmla="*/ 464 h 573"/>
                <a:gd name="T84" fmla="*/ 9582 w 16229"/>
                <a:gd name="T85" fmla="*/ 336 h 573"/>
                <a:gd name="T86" fmla="*/ 8846 w 16229"/>
                <a:gd name="T87" fmla="*/ 276 h 573"/>
                <a:gd name="T88" fmla="*/ 8839 w 16229"/>
                <a:gd name="T89" fmla="*/ 275 h 573"/>
                <a:gd name="T90" fmla="*/ 8107 w 16229"/>
                <a:gd name="T91" fmla="*/ 71 h 573"/>
                <a:gd name="T92" fmla="*/ 8117 w 16229"/>
                <a:gd name="T93" fmla="*/ 72 h 573"/>
                <a:gd name="T94" fmla="*/ 7381 w 16229"/>
                <a:gd name="T95" fmla="*/ 76 h 573"/>
                <a:gd name="T96" fmla="*/ 6646 w 16229"/>
                <a:gd name="T97" fmla="*/ 80 h 573"/>
                <a:gd name="T98" fmla="*/ 5918 w 16229"/>
                <a:gd name="T99" fmla="*/ 112 h 573"/>
                <a:gd name="T100" fmla="*/ 5182 w 16229"/>
                <a:gd name="T101" fmla="*/ 236 h 573"/>
                <a:gd name="T102" fmla="*/ 4447 w 16229"/>
                <a:gd name="T103" fmla="*/ 348 h 573"/>
                <a:gd name="T104" fmla="*/ 3711 w 16229"/>
                <a:gd name="T105" fmla="*/ 392 h 573"/>
                <a:gd name="T106" fmla="*/ 3717 w 16229"/>
                <a:gd name="T107" fmla="*/ 391 h 573"/>
                <a:gd name="T108" fmla="*/ 2981 w 16229"/>
                <a:gd name="T109" fmla="*/ 571 h 573"/>
                <a:gd name="T110" fmla="*/ 2971 w 16229"/>
                <a:gd name="T111" fmla="*/ 572 h 573"/>
                <a:gd name="T112" fmla="*/ 2236 w 16229"/>
                <a:gd name="T113" fmla="*/ 552 h 573"/>
                <a:gd name="T114" fmla="*/ 1496 w 16229"/>
                <a:gd name="T115" fmla="*/ 455 h 573"/>
                <a:gd name="T116" fmla="*/ 764 w 16229"/>
                <a:gd name="T117" fmla="*/ 275 h 573"/>
                <a:gd name="T118" fmla="*/ 771 w 16229"/>
                <a:gd name="T119" fmla="*/ 276 h 573"/>
                <a:gd name="T120" fmla="*/ 35 w 16229"/>
                <a:gd name="T121" fmla="*/ 256 h 573"/>
                <a:gd name="T122" fmla="*/ 0 w 16229"/>
                <a:gd name="T123" fmla="*/ 219 h 573"/>
                <a:gd name="T124" fmla="*/ 37 w 16229"/>
                <a:gd name="T125" fmla="*/ 18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29" h="573">
                  <a:moveTo>
                    <a:pt x="37" y="184"/>
                  </a:moveTo>
                  <a:lnTo>
                    <a:pt x="773" y="204"/>
                  </a:lnTo>
                  <a:cubicBezTo>
                    <a:pt x="776" y="205"/>
                    <a:pt x="779" y="205"/>
                    <a:pt x="781" y="206"/>
                  </a:cubicBezTo>
                  <a:lnTo>
                    <a:pt x="1513" y="386"/>
                  </a:lnTo>
                  <a:lnTo>
                    <a:pt x="2245" y="481"/>
                  </a:lnTo>
                  <a:lnTo>
                    <a:pt x="2973" y="500"/>
                  </a:lnTo>
                  <a:lnTo>
                    <a:pt x="2964" y="501"/>
                  </a:lnTo>
                  <a:lnTo>
                    <a:pt x="3700" y="321"/>
                  </a:lnTo>
                  <a:cubicBezTo>
                    <a:pt x="3702" y="321"/>
                    <a:pt x="3704" y="321"/>
                    <a:pt x="3706" y="321"/>
                  </a:cubicBezTo>
                  <a:lnTo>
                    <a:pt x="4442" y="277"/>
                  </a:lnTo>
                  <a:lnTo>
                    <a:pt x="5171" y="165"/>
                  </a:lnTo>
                  <a:lnTo>
                    <a:pt x="5906" y="41"/>
                  </a:lnTo>
                  <a:lnTo>
                    <a:pt x="6643" y="9"/>
                  </a:lnTo>
                  <a:lnTo>
                    <a:pt x="7380" y="4"/>
                  </a:lnTo>
                  <a:lnTo>
                    <a:pt x="8116" y="0"/>
                  </a:lnTo>
                  <a:cubicBezTo>
                    <a:pt x="8120" y="0"/>
                    <a:pt x="8123" y="1"/>
                    <a:pt x="8126" y="2"/>
                  </a:cubicBezTo>
                  <a:lnTo>
                    <a:pt x="8858" y="206"/>
                  </a:lnTo>
                  <a:lnTo>
                    <a:pt x="8851" y="205"/>
                  </a:lnTo>
                  <a:lnTo>
                    <a:pt x="9587" y="265"/>
                  </a:lnTo>
                  <a:lnTo>
                    <a:pt x="10323" y="393"/>
                  </a:lnTo>
                  <a:lnTo>
                    <a:pt x="10312" y="393"/>
                  </a:lnTo>
                  <a:lnTo>
                    <a:pt x="11048" y="305"/>
                  </a:lnTo>
                  <a:lnTo>
                    <a:pt x="11783" y="193"/>
                  </a:lnTo>
                  <a:lnTo>
                    <a:pt x="12516" y="105"/>
                  </a:lnTo>
                  <a:lnTo>
                    <a:pt x="13255" y="69"/>
                  </a:lnTo>
                  <a:cubicBezTo>
                    <a:pt x="13257" y="68"/>
                    <a:pt x="13260" y="69"/>
                    <a:pt x="13262" y="69"/>
                  </a:cubicBezTo>
                  <a:lnTo>
                    <a:pt x="13994" y="189"/>
                  </a:lnTo>
                  <a:lnTo>
                    <a:pt x="14730" y="301"/>
                  </a:lnTo>
                  <a:lnTo>
                    <a:pt x="15465" y="385"/>
                  </a:lnTo>
                  <a:lnTo>
                    <a:pt x="16193" y="400"/>
                  </a:lnTo>
                  <a:cubicBezTo>
                    <a:pt x="16213" y="401"/>
                    <a:pt x="16229" y="417"/>
                    <a:pt x="16228" y="437"/>
                  </a:cubicBezTo>
                  <a:cubicBezTo>
                    <a:pt x="16228" y="457"/>
                    <a:pt x="16212" y="473"/>
                    <a:pt x="16192" y="472"/>
                  </a:cubicBezTo>
                  <a:lnTo>
                    <a:pt x="15456" y="456"/>
                  </a:lnTo>
                  <a:lnTo>
                    <a:pt x="14719" y="372"/>
                  </a:lnTo>
                  <a:lnTo>
                    <a:pt x="13983" y="260"/>
                  </a:lnTo>
                  <a:lnTo>
                    <a:pt x="13251" y="140"/>
                  </a:lnTo>
                  <a:lnTo>
                    <a:pt x="13258" y="140"/>
                  </a:lnTo>
                  <a:lnTo>
                    <a:pt x="12525" y="176"/>
                  </a:lnTo>
                  <a:lnTo>
                    <a:pt x="11794" y="264"/>
                  </a:lnTo>
                  <a:lnTo>
                    <a:pt x="11057" y="376"/>
                  </a:lnTo>
                  <a:lnTo>
                    <a:pt x="10321" y="464"/>
                  </a:lnTo>
                  <a:cubicBezTo>
                    <a:pt x="10317" y="465"/>
                    <a:pt x="10314" y="465"/>
                    <a:pt x="10310" y="464"/>
                  </a:cubicBezTo>
                  <a:lnTo>
                    <a:pt x="9582" y="336"/>
                  </a:lnTo>
                  <a:lnTo>
                    <a:pt x="8846" y="276"/>
                  </a:lnTo>
                  <a:cubicBezTo>
                    <a:pt x="8843" y="276"/>
                    <a:pt x="8841" y="276"/>
                    <a:pt x="8839" y="275"/>
                  </a:cubicBezTo>
                  <a:lnTo>
                    <a:pt x="8107" y="71"/>
                  </a:lnTo>
                  <a:lnTo>
                    <a:pt x="8117" y="72"/>
                  </a:lnTo>
                  <a:lnTo>
                    <a:pt x="7381" y="76"/>
                  </a:lnTo>
                  <a:lnTo>
                    <a:pt x="6646" y="80"/>
                  </a:lnTo>
                  <a:lnTo>
                    <a:pt x="5918" y="112"/>
                  </a:lnTo>
                  <a:lnTo>
                    <a:pt x="5182" y="236"/>
                  </a:lnTo>
                  <a:lnTo>
                    <a:pt x="4447" y="348"/>
                  </a:lnTo>
                  <a:lnTo>
                    <a:pt x="3711" y="392"/>
                  </a:lnTo>
                  <a:lnTo>
                    <a:pt x="3717" y="391"/>
                  </a:lnTo>
                  <a:lnTo>
                    <a:pt x="2981" y="571"/>
                  </a:lnTo>
                  <a:cubicBezTo>
                    <a:pt x="2978" y="572"/>
                    <a:pt x="2975" y="573"/>
                    <a:pt x="2971" y="572"/>
                  </a:cubicBezTo>
                  <a:lnTo>
                    <a:pt x="2236" y="552"/>
                  </a:lnTo>
                  <a:lnTo>
                    <a:pt x="1496" y="455"/>
                  </a:lnTo>
                  <a:lnTo>
                    <a:pt x="764" y="275"/>
                  </a:lnTo>
                  <a:lnTo>
                    <a:pt x="771" y="276"/>
                  </a:lnTo>
                  <a:lnTo>
                    <a:pt x="35" y="256"/>
                  </a:lnTo>
                  <a:cubicBezTo>
                    <a:pt x="16" y="256"/>
                    <a:pt x="0" y="239"/>
                    <a:pt x="0" y="219"/>
                  </a:cubicBezTo>
                  <a:cubicBezTo>
                    <a:pt x="1" y="200"/>
                    <a:pt x="18" y="184"/>
                    <a:pt x="37" y="184"/>
                  </a:cubicBezTo>
                  <a:close/>
                </a:path>
              </a:pathLst>
            </a:custGeom>
            <a:solidFill>
              <a:srgbClr val="FF0000"/>
            </a:solidFill>
            <a:ln w="1588"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5" name="Rectangle 49"/>
            <p:cNvSpPr>
              <a:spLocks noChangeArrowheads="1"/>
            </p:cNvSpPr>
            <p:nvPr/>
          </p:nvSpPr>
          <p:spPr bwMode="auto">
            <a:xfrm>
              <a:off x="7607300" y="2627313"/>
              <a:ext cx="69720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92D050"/>
                  </a:solidFill>
                  <a:effectLst/>
                  <a:latin typeface="Calibri" pitchFamily="34" charset="0"/>
                  <a:cs typeface="Arial" pitchFamily="34" charset="0"/>
                </a:rPr>
                <a:t>Centr./East. Europe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6" name="Rectangle 50"/>
            <p:cNvSpPr>
              <a:spLocks noChangeArrowheads="1"/>
            </p:cNvSpPr>
            <p:nvPr/>
          </p:nvSpPr>
          <p:spPr bwMode="auto">
            <a:xfrm>
              <a:off x="7607300" y="2903538"/>
              <a:ext cx="42330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B050"/>
                  </a:solidFill>
                  <a:effectLst/>
                  <a:latin typeface="Calibri" pitchFamily="34" charset="0"/>
                  <a:cs typeface="Arial" pitchFamily="34" charset="0"/>
                </a:rPr>
                <a:t>Central Asia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7" name="Rectangle 51"/>
            <p:cNvSpPr>
              <a:spLocks noChangeArrowheads="1"/>
            </p:cNvSpPr>
            <p:nvPr/>
          </p:nvSpPr>
          <p:spPr bwMode="auto">
            <a:xfrm>
              <a:off x="7643813" y="2697163"/>
              <a:ext cx="57379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B0F0"/>
                  </a:solidFill>
                  <a:effectLst/>
                  <a:latin typeface="Calibri" pitchFamily="34" charset="0"/>
                  <a:cs typeface="Arial" pitchFamily="34" charset="0"/>
                </a:rPr>
                <a:t>East Asia/Pacific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8" name="Rectangle 52"/>
            <p:cNvSpPr>
              <a:spLocks noChangeArrowheads="1"/>
            </p:cNvSpPr>
            <p:nvPr/>
          </p:nvSpPr>
          <p:spPr bwMode="auto">
            <a:xfrm>
              <a:off x="7570788" y="2840038"/>
              <a:ext cx="8839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C000"/>
                  </a:solidFill>
                  <a:effectLst/>
                  <a:latin typeface="Calibri" pitchFamily="34" charset="0"/>
                  <a:cs typeface="Arial" pitchFamily="34" charset="0"/>
                </a:rPr>
                <a:t>Latin America/Caribbean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9" name="Rectangle 53"/>
            <p:cNvSpPr>
              <a:spLocks noChangeArrowheads="1"/>
            </p:cNvSpPr>
            <p:nvPr/>
          </p:nvSpPr>
          <p:spPr bwMode="auto">
            <a:xfrm>
              <a:off x="7607300" y="2765425"/>
              <a:ext cx="80925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0000"/>
                  </a:solidFill>
                  <a:effectLst/>
                  <a:latin typeface="Calibri" pitchFamily="34" charset="0"/>
                  <a:cs typeface="Arial" pitchFamily="34" charset="0"/>
                </a:rPr>
                <a:t>N. America/W. Europe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150" name="Group 4149"/>
          <p:cNvGrpSpPr/>
          <p:nvPr/>
        </p:nvGrpSpPr>
        <p:grpSpPr>
          <a:xfrm>
            <a:off x="1208399" y="2988975"/>
            <a:ext cx="7712865" cy="2953833"/>
            <a:chOff x="1290638" y="2524630"/>
            <a:chExt cx="7487966" cy="2953833"/>
          </a:xfrm>
        </p:grpSpPr>
        <p:sp>
          <p:nvSpPr>
            <p:cNvPr id="13" name="Freeform 12"/>
            <p:cNvSpPr>
              <a:spLocks noEditPoints="1"/>
            </p:cNvSpPr>
            <p:nvPr/>
          </p:nvSpPr>
          <p:spPr bwMode="auto">
            <a:xfrm>
              <a:off x="6751638" y="3157538"/>
              <a:ext cx="268288" cy="55563"/>
            </a:xfrm>
            <a:custGeom>
              <a:avLst/>
              <a:gdLst>
                <a:gd name="T0" fmla="*/ 34 w 791"/>
                <a:gd name="T1" fmla="*/ 88 h 162"/>
                <a:gd name="T2" fmla="*/ 177 w 791"/>
                <a:gd name="T3" fmla="*/ 71 h 162"/>
                <a:gd name="T4" fmla="*/ 217 w 791"/>
                <a:gd name="T5" fmla="*/ 102 h 162"/>
                <a:gd name="T6" fmla="*/ 186 w 791"/>
                <a:gd name="T7" fmla="*/ 142 h 162"/>
                <a:gd name="T8" fmla="*/ 43 w 791"/>
                <a:gd name="T9" fmla="*/ 159 h 162"/>
                <a:gd name="T10" fmla="*/ 3 w 791"/>
                <a:gd name="T11" fmla="*/ 128 h 162"/>
                <a:gd name="T12" fmla="*/ 34 w 791"/>
                <a:gd name="T13" fmla="*/ 88 h 162"/>
                <a:gd name="T14" fmla="*/ 320 w 791"/>
                <a:gd name="T15" fmla="*/ 54 h 162"/>
                <a:gd name="T16" fmla="*/ 463 w 791"/>
                <a:gd name="T17" fmla="*/ 36 h 162"/>
                <a:gd name="T18" fmla="*/ 503 w 791"/>
                <a:gd name="T19" fmla="*/ 68 h 162"/>
                <a:gd name="T20" fmla="*/ 472 w 791"/>
                <a:gd name="T21" fmla="*/ 108 h 162"/>
                <a:gd name="T22" fmla="*/ 329 w 791"/>
                <a:gd name="T23" fmla="*/ 125 h 162"/>
                <a:gd name="T24" fmla="*/ 289 w 791"/>
                <a:gd name="T25" fmla="*/ 94 h 162"/>
                <a:gd name="T26" fmla="*/ 320 w 791"/>
                <a:gd name="T27" fmla="*/ 54 h 162"/>
                <a:gd name="T28" fmla="*/ 606 w 791"/>
                <a:gd name="T29" fmla="*/ 19 h 162"/>
                <a:gd name="T30" fmla="*/ 749 w 791"/>
                <a:gd name="T31" fmla="*/ 2 h 162"/>
                <a:gd name="T32" fmla="*/ 789 w 791"/>
                <a:gd name="T33" fmla="*/ 34 h 162"/>
                <a:gd name="T34" fmla="*/ 758 w 791"/>
                <a:gd name="T35" fmla="*/ 74 h 162"/>
                <a:gd name="T36" fmla="*/ 615 w 791"/>
                <a:gd name="T37" fmla="*/ 91 h 162"/>
                <a:gd name="T38" fmla="*/ 575 w 791"/>
                <a:gd name="T39" fmla="*/ 59 h 162"/>
                <a:gd name="T40" fmla="*/ 606 w 791"/>
                <a:gd name="T41" fmla="*/ 1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62">
                  <a:moveTo>
                    <a:pt x="34" y="88"/>
                  </a:moveTo>
                  <a:lnTo>
                    <a:pt x="177" y="71"/>
                  </a:lnTo>
                  <a:cubicBezTo>
                    <a:pt x="197" y="68"/>
                    <a:pt x="215" y="82"/>
                    <a:pt x="217" y="102"/>
                  </a:cubicBezTo>
                  <a:cubicBezTo>
                    <a:pt x="220" y="122"/>
                    <a:pt x="205" y="140"/>
                    <a:pt x="186" y="142"/>
                  </a:cubicBezTo>
                  <a:lnTo>
                    <a:pt x="43" y="159"/>
                  </a:lnTo>
                  <a:cubicBezTo>
                    <a:pt x="23" y="162"/>
                    <a:pt x="5" y="147"/>
                    <a:pt x="3" y="128"/>
                  </a:cubicBezTo>
                  <a:cubicBezTo>
                    <a:pt x="0" y="108"/>
                    <a:pt x="14" y="90"/>
                    <a:pt x="34" y="88"/>
                  </a:cubicBezTo>
                  <a:close/>
                  <a:moveTo>
                    <a:pt x="320" y="54"/>
                  </a:moveTo>
                  <a:lnTo>
                    <a:pt x="463" y="36"/>
                  </a:lnTo>
                  <a:cubicBezTo>
                    <a:pt x="483" y="34"/>
                    <a:pt x="501" y="48"/>
                    <a:pt x="503" y="68"/>
                  </a:cubicBezTo>
                  <a:cubicBezTo>
                    <a:pt x="506" y="88"/>
                    <a:pt x="491" y="106"/>
                    <a:pt x="472" y="108"/>
                  </a:cubicBezTo>
                  <a:lnTo>
                    <a:pt x="329" y="125"/>
                  </a:lnTo>
                  <a:cubicBezTo>
                    <a:pt x="309" y="127"/>
                    <a:pt x="291" y="113"/>
                    <a:pt x="289" y="94"/>
                  </a:cubicBezTo>
                  <a:cubicBezTo>
                    <a:pt x="286" y="74"/>
                    <a:pt x="300" y="56"/>
                    <a:pt x="320" y="54"/>
                  </a:cubicBezTo>
                  <a:close/>
                  <a:moveTo>
                    <a:pt x="606" y="19"/>
                  </a:moveTo>
                  <a:lnTo>
                    <a:pt x="749" y="2"/>
                  </a:lnTo>
                  <a:cubicBezTo>
                    <a:pt x="769" y="0"/>
                    <a:pt x="787" y="14"/>
                    <a:pt x="789" y="34"/>
                  </a:cubicBezTo>
                  <a:cubicBezTo>
                    <a:pt x="791" y="53"/>
                    <a:pt x="777" y="71"/>
                    <a:pt x="758" y="74"/>
                  </a:cubicBezTo>
                  <a:lnTo>
                    <a:pt x="615" y="91"/>
                  </a:lnTo>
                  <a:cubicBezTo>
                    <a:pt x="595" y="93"/>
                    <a:pt x="577" y="79"/>
                    <a:pt x="575" y="59"/>
                  </a:cubicBezTo>
                  <a:cubicBezTo>
                    <a:pt x="572" y="40"/>
                    <a:pt x="586" y="22"/>
                    <a:pt x="606" y="19"/>
                  </a:cubicBezTo>
                  <a:close/>
                </a:path>
              </a:pathLst>
            </a:custGeom>
            <a:solidFill>
              <a:srgbClr val="FFC000"/>
            </a:solidFill>
            <a:ln w="17145"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noEditPoints="1"/>
            </p:cNvSpPr>
            <p:nvPr/>
          </p:nvSpPr>
          <p:spPr bwMode="auto">
            <a:xfrm>
              <a:off x="7000875" y="3127375"/>
              <a:ext cx="266700" cy="55563"/>
            </a:xfrm>
            <a:custGeom>
              <a:avLst/>
              <a:gdLst>
                <a:gd name="T0" fmla="*/ 34 w 791"/>
                <a:gd name="T1" fmla="*/ 89 h 163"/>
                <a:gd name="T2" fmla="*/ 177 w 791"/>
                <a:gd name="T3" fmla="*/ 72 h 163"/>
                <a:gd name="T4" fmla="*/ 217 w 791"/>
                <a:gd name="T5" fmla="*/ 103 h 163"/>
                <a:gd name="T6" fmla="*/ 186 w 791"/>
                <a:gd name="T7" fmla="*/ 143 h 163"/>
                <a:gd name="T8" fmla="*/ 43 w 791"/>
                <a:gd name="T9" fmla="*/ 160 h 163"/>
                <a:gd name="T10" fmla="*/ 3 w 791"/>
                <a:gd name="T11" fmla="*/ 129 h 163"/>
                <a:gd name="T12" fmla="*/ 34 w 791"/>
                <a:gd name="T13" fmla="*/ 89 h 163"/>
                <a:gd name="T14" fmla="*/ 320 w 791"/>
                <a:gd name="T15" fmla="*/ 54 h 163"/>
                <a:gd name="T16" fmla="*/ 463 w 791"/>
                <a:gd name="T17" fmla="*/ 37 h 163"/>
                <a:gd name="T18" fmla="*/ 503 w 791"/>
                <a:gd name="T19" fmla="*/ 69 h 163"/>
                <a:gd name="T20" fmla="*/ 472 w 791"/>
                <a:gd name="T21" fmla="*/ 109 h 163"/>
                <a:gd name="T22" fmla="*/ 329 w 791"/>
                <a:gd name="T23" fmla="*/ 126 h 163"/>
                <a:gd name="T24" fmla="*/ 289 w 791"/>
                <a:gd name="T25" fmla="*/ 94 h 163"/>
                <a:gd name="T26" fmla="*/ 320 w 791"/>
                <a:gd name="T27" fmla="*/ 54 h 163"/>
                <a:gd name="T28" fmla="*/ 606 w 791"/>
                <a:gd name="T29" fmla="*/ 20 h 163"/>
                <a:gd name="T30" fmla="*/ 749 w 791"/>
                <a:gd name="T31" fmla="*/ 3 h 163"/>
                <a:gd name="T32" fmla="*/ 789 w 791"/>
                <a:gd name="T33" fmla="*/ 34 h 163"/>
                <a:gd name="T34" fmla="*/ 758 w 791"/>
                <a:gd name="T35" fmla="*/ 74 h 163"/>
                <a:gd name="T36" fmla="*/ 615 w 791"/>
                <a:gd name="T37" fmla="*/ 91 h 163"/>
                <a:gd name="T38" fmla="*/ 575 w 791"/>
                <a:gd name="T39" fmla="*/ 60 h 163"/>
                <a:gd name="T40" fmla="*/ 606 w 791"/>
                <a:gd name="T41"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63">
                  <a:moveTo>
                    <a:pt x="34" y="89"/>
                  </a:moveTo>
                  <a:lnTo>
                    <a:pt x="177" y="72"/>
                  </a:lnTo>
                  <a:cubicBezTo>
                    <a:pt x="197" y="69"/>
                    <a:pt x="215" y="83"/>
                    <a:pt x="217" y="103"/>
                  </a:cubicBezTo>
                  <a:cubicBezTo>
                    <a:pt x="220" y="123"/>
                    <a:pt x="205" y="141"/>
                    <a:pt x="186" y="143"/>
                  </a:cubicBezTo>
                  <a:lnTo>
                    <a:pt x="43" y="160"/>
                  </a:lnTo>
                  <a:cubicBezTo>
                    <a:pt x="23" y="163"/>
                    <a:pt x="5" y="149"/>
                    <a:pt x="3" y="129"/>
                  </a:cubicBezTo>
                  <a:cubicBezTo>
                    <a:pt x="0" y="109"/>
                    <a:pt x="14" y="91"/>
                    <a:pt x="34" y="89"/>
                  </a:cubicBezTo>
                  <a:close/>
                  <a:moveTo>
                    <a:pt x="320" y="54"/>
                  </a:moveTo>
                  <a:lnTo>
                    <a:pt x="463" y="37"/>
                  </a:lnTo>
                  <a:cubicBezTo>
                    <a:pt x="483" y="35"/>
                    <a:pt x="501" y="49"/>
                    <a:pt x="503" y="69"/>
                  </a:cubicBezTo>
                  <a:cubicBezTo>
                    <a:pt x="505" y="88"/>
                    <a:pt x="491" y="106"/>
                    <a:pt x="472" y="109"/>
                  </a:cubicBezTo>
                  <a:lnTo>
                    <a:pt x="329" y="126"/>
                  </a:lnTo>
                  <a:cubicBezTo>
                    <a:pt x="309" y="128"/>
                    <a:pt x="291" y="114"/>
                    <a:pt x="289" y="94"/>
                  </a:cubicBezTo>
                  <a:cubicBezTo>
                    <a:pt x="286" y="75"/>
                    <a:pt x="300" y="57"/>
                    <a:pt x="320" y="54"/>
                  </a:cubicBezTo>
                  <a:close/>
                  <a:moveTo>
                    <a:pt x="606" y="20"/>
                  </a:moveTo>
                  <a:lnTo>
                    <a:pt x="749" y="3"/>
                  </a:lnTo>
                  <a:cubicBezTo>
                    <a:pt x="769" y="0"/>
                    <a:pt x="787" y="14"/>
                    <a:pt x="789" y="34"/>
                  </a:cubicBezTo>
                  <a:cubicBezTo>
                    <a:pt x="791" y="54"/>
                    <a:pt x="777" y="72"/>
                    <a:pt x="758" y="74"/>
                  </a:cubicBezTo>
                  <a:lnTo>
                    <a:pt x="615" y="91"/>
                  </a:lnTo>
                  <a:cubicBezTo>
                    <a:pt x="595" y="94"/>
                    <a:pt x="577" y="80"/>
                    <a:pt x="575" y="60"/>
                  </a:cubicBezTo>
                  <a:cubicBezTo>
                    <a:pt x="572" y="40"/>
                    <a:pt x="586" y="22"/>
                    <a:pt x="606" y="20"/>
                  </a:cubicBezTo>
                  <a:close/>
                </a:path>
              </a:pathLst>
            </a:custGeom>
            <a:solidFill>
              <a:srgbClr val="FFC000"/>
            </a:solidFill>
            <a:ln w="17145"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noEditPoints="1"/>
            </p:cNvSpPr>
            <p:nvPr/>
          </p:nvSpPr>
          <p:spPr bwMode="auto">
            <a:xfrm>
              <a:off x="7248525" y="3098800"/>
              <a:ext cx="266700" cy="53975"/>
            </a:xfrm>
            <a:custGeom>
              <a:avLst/>
              <a:gdLst>
                <a:gd name="T0" fmla="*/ 34 w 791"/>
                <a:gd name="T1" fmla="*/ 88 h 162"/>
                <a:gd name="T2" fmla="*/ 177 w 791"/>
                <a:gd name="T3" fmla="*/ 71 h 162"/>
                <a:gd name="T4" fmla="*/ 217 w 791"/>
                <a:gd name="T5" fmla="*/ 102 h 162"/>
                <a:gd name="T6" fmla="*/ 186 w 791"/>
                <a:gd name="T7" fmla="*/ 142 h 162"/>
                <a:gd name="T8" fmla="*/ 43 w 791"/>
                <a:gd name="T9" fmla="*/ 159 h 162"/>
                <a:gd name="T10" fmla="*/ 3 w 791"/>
                <a:gd name="T11" fmla="*/ 128 h 162"/>
                <a:gd name="T12" fmla="*/ 34 w 791"/>
                <a:gd name="T13" fmla="*/ 88 h 162"/>
                <a:gd name="T14" fmla="*/ 320 w 791"/>
                <a:gd name="T15" fmla="*/ 54 h 162"/>
                <a:gd name="T16" fmla="*/ 463 w 791"/>
                <a:gd name="T17" fmla="*/ 36 h 162"/>
                <a:gd name="T18" fmla="*/ 503 w 791"/>
                <a:gd name="T19" fmla="*/ 68 h 162"/>
                <a:gd name="T20" fmla="*/ 472 w 791"/>
                <a:gd name="T21" fmla="*/ 108 h 162"/>
                <a:gd name="T22" fmla="*/ 329 w 791"/>
                <a:gd name="T23" fmla="*/ 125 h 162"/>
                <a:gd name="T24" fmla="*/ 289 w 791"/>
                <a:gd name="T25" fmla="*/ 94 h 162"/>
                <a:gd name="T26" fmla="*/ 320 w 791"/>
                <a:gd name="T27" fmla="*/ 54 h 162"/>
                <a:gd name="T28" fmla="*/ 606 w 791"/>
                <a:gd name="T29" fmla="*/ 19 h 162"/>
                <a:gd name="T30" fmla="*/ 749 w 791"/>
                <a:gd name="T31" fmla="*/ 2 h 162"/>
                <a:gd name="T32" fmla="*/ 789 w 791"/>
                <a:gd name="T33" fmla="*/ 34 h 162"/>
                <a:gd name="T34" fmla="*/ 758 w 791"/>
                <a:gd name="T35" fmla="*/ 74 h 162"/>
                <a:gd name="T36" fmla="*/ 615 w 791"/>
                <a:gd name="T37" fmla="*/ 91 h 162"/>
                <a:gd name="T38" fmla="*/ 575 w 791"/>
                <a:gd name="T39" fmla="*/ 59 h 162"/>
                <a:gd name="T40" fmla="*/ 606 w 791"/>
                <a:gd name="T41" fmla="*/ 1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62">
                  <a:moveTo>
                    <a:pt x="34" y="88"/>
                  </a:moveTo>
                  <a:lnTo>
                    <a:pt x="177" y="71"/>
                  </a:lnTo>
                  <a:cubicBezTo>
                    <a:pt x="197" y="68"/>
                    <a:pt x="215" y="82"/>
                    <a:pt x="217" y="102"/>
                  </a:cubicBezTo>
                  <a:cubicBezTo>
                    <a:pt x="220" y="122"/>
                    <a:pt x="205" y="140"/>
                    <a:pt x="186" y="142"/>
                  </a:cubicBezTo>
                  <a:lnTo>
                    <a:pt x="43" y="159"/>
                  </a:lnTo>
                  <a:cubicBezTo>
                    <a:pt x="23" y="162"/>
                    <a:pt x="5" y="147"/>
                    <a:pt x="3" y="128"/>
                  </a:cubicBezTo>
                  <a:cubicBezTo>
                    <a:pt x="0" y="108"/>
                    <a:pt x="14" y="90"/>
                    <a:pt x="34" y="88"/>
                  </a:cubicBezTo>
                  <a:close/>
                  <a:moveTo>
                    <a:pt x="320" y="54"/>
                  </a:moveTo>
                  <a:lnTo>
                    <a:pt x="463" y="36"/>
                  </a:lnTo>
                  <a:cubicBezTo>
                    <a:pt x="483" y="34"/>
                    <a:pt x="501" y="48"/>
                    <a:pt x="503" y="68"/>
                  </a:cubicBezTo>
                  <a:cubicBezTo>
                    <a:pt x="506" y="88"/>
                    <a:pt x="491" y="106"/>
                    <a:pt x="472" y="108"/>
                  </a:cubicBezTo>
                  <a:lnTo>
                    <a:pt x="329" y="125"/>
                  </a:lnTo>
                  <a:cubicBezTo>
                    <a:pt x="309" y="127"/>
                    <a:pt x="291" y="113"/>
                    <a:pt x="289" y="94"/>
                  </a:cubicBezTo>
                  <a:cubicBezTo>
                    <a:pt x="286" y="74"/>
                    <a:pt x="300" y="56"/>
                    <a:pt x="320" y="54"/>
                  </a:cubicBezTo>
                  <a:close/>
                  <a:moveTo>
                    <a:pt x="606" y="19"/>
                  </a:moveTo>
                  <a:lnTo>
                    <a:pt x="749" y="2"/>
                  </a:lnTo>
                  <a:cubicBezTo>
                    <a:pt x="769" y="0"/>
                    <a:pt x="787" y="14"/>
                    <a:pt x="789" y="34"/>
                  </a:cubicBezTo>
                  <a:cubicBezTo>
                    <a:pt x="791" y="53"/>
                    <a:pt x="777" y="71"/>
                    <a:pt x="758" y="74"/>
                  </a:cubicBezTo>
                  <a:lnTo>
                    <a:pt x="615" y="91"/>
                  </a:lnTo>
                  <a:cubicBezTo>
                    <a:pt x="595" y="93"/>
                    <a:pt x="577" y="79"/>
                    <a:pt x="575" y="59"/>
                  </a:cubicBezTo>
                  <a:cubicBezTo>
                    <a:pt x="572" y="40"/>
                    <a:pt x="586" y="22"/>
                    <a:pt x="606" y="19"/>
                  </a:cubicBezTo>
                  <a:close/>
                </a:path>
              </a:pathLst>
            </a:custGeom>
            <a:solidFill>
              <a:srgbClr val="FFC000"/>
            </a:solidFill>
            <a:ln w="17145"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1290638" y="3186113"/>
              <a:ext cx="5487988" cy="1092200"/>
            </a:xfrm>
            <a:custGeom>
              <a:avLst/>
              <a:gdLst>
                <a:gd name="T0" fmla="*/ 769 w 16234"/>
                <a:gd name="T1" fmla="*/ 2680 h 3232"/>
                <a:gd name="T2" fmla="*/ 1526 w 16234"/>
                <a:gd name="T3" fmla="*/ 3165 h 3232"/>
                <a:gd name="T4" fmla="*/ 2238 w 16234"/>
                <a:gd name="T5" fmla="*/ 3060 h 3232"/>
                <a:gd name="T6" fmla="*/ 2956 w 16234"/>
                <a:gd name="T7" fmla="*/ 2621 h 3232"/>
                <a:gd name="T8" fmla="*/ 3717 w 16234"/>
                <a:gd name="T9" fmla="*/ 2748 h 3232"/>
                <a:gd name="T10" fmla="*/ 4428 w 16234"/>
                <a:gd name="T11" fmla="*/ 2309 h 3232"/>
                <a:gd name="T12" fmla="*/ 5172 w 16234"/>
                <a:gd name="T13" fmla="*/ 2168 h 3232"/>
                <a:gd name="T14" fmla="*/ 6635 w 16234"/>
                <a:gd name="T15" fmla="*/ 1765 h 3232"/>
                <a:gd name="T16" fmla="*/ 8105 w 16234"/>
                <a:gd name="T17" fmla="*/ 1282 h 3232"/>
                <a:gd name="T18" fmla="*/ 9582 w 16234"/>
                <a:gd name="T19" fmla="*/ 980 h 3232"/>
                <a:gd name="T20" fmla="*/ 11050 w 16234"/>
                <a:gd name="T21" fmla="*/ 796 h 3232"/>
                <a:gd name="T22" fmla="*/ 11790 w 16234"/>
                <a:gd name="T23" fmla="*/ 667 h 3232"/>
                <a:gd name="T24" fmla="*/ 12514 w 16234"/>
                <a:gd name="T25" fmla="*/ 653 h 3232"/>
                <a:gd name="T26" fmla="*/ 13985 w 16234"/>
                <a:gd name="T27" fmla="*/ 364 h 3232"/>
                <a:gd name="T28" fmla="*/ 14716 w 16234"/>
                <a:gd name="T29" fmla="*/ 133 h 3232"/>
                <a:gd name="T30" fmla="*/ 15464 w 16234"/>
                <a:gd name="T31" fmla="*/ 164 h 3232"/>
                <a:gd name="T32" fmla="*/ 16187 w 16234"/>
                <a:gd name="T33" fmla="*/ 4 h 3232"/>
                <a:gd name="T34" fmla="*/ 16202 w 16234"/>
                <a:gd name="T35" fmla="*/ 75 h 3232"/>
                <a:gd name="T36" fmla="*/ 15461 w 16234"/>
                <a:gd name="T37" fmla="*/ 235 h 3232"/>
                <a:gd name="T38" fmla="*/ 14737 w 16234"/>
                <a:gd name="T39" fmla="*/ 202 h 3232"/>
                <a:gd name="T40" fmla="*/ 13996 w 16234"/>
                <a:gd name="T41" fmla="*/ 435 h 3232"/>
                <a:gd name="T42" fmla="*/ 12531 w 16234"/>
                <a:gd name="T43" fmla="*/ 722 h 3232"/>
                <a:gd name="T44" fmla="*/ 11791 w 16234"/>
                <a:gd name="T45" fmla="*/ 739 h 3232"/>
                <a:gd name="T46" fmla="*/ 11059 w 16234"/>
                <a:gd name="T47" fmla="*/ 867 h 3232"/>
                <a:gd name="T48" fmla="*/ 9591 w 16234"/>
                <a:gd name="T49" fmla="*/ 1051 h 3232"/>
                <a:gd name="T50" fmla="*/ 8132 w 16234"/>
                <a:gd name="T51" fmla="*/ 1349 h 3232"/>
                <a:gd name="T52" fmla="*/ 6658 w 16234"/>
                <a:gd name="T53" fmla="*/ 1834 h 3232"/>
                <a:gd name="T54" fmla="*/ 5185 w 16234"/>
                <a:gd name="T55" fmla="*/ 2239 h 3232"/>
                <a:gd name="T56" fmla="*/ 4465 w 16234"/>
                <a:gd name="T57" fmla="*/ 2370 h 3232"/>
                <a:gd name="T58" fmla="*/ 3704 w 16234"/>
                <a:gd name="T59" fmla="*/ 2819 h 3232"/>
                <a:gd name="T60" fmla="*/ 2993 w 16234"/>
                <a:gd name="T61" fmla="*/ 2682 h 3232"/>
                <a:gd name="T62" fmla="*/ 2247 w 16234"/>
                <a:gd name="T63" fmla="*/ 3131 h 3232"/>
                <a:gd name="T64" fmla="*/ 1487 w 16234"/>
                <a:gd name="T65" fmla="*/ 3226 h 3232"/>
                <a:gd name="T66" fmla="*/ 780 w 16234"/>
                <a:gd name="T67" fmla="*/ 2751 h 3232"/>
                <a:gd name="T68" fmla="*/ 3 w 16234"/>
                <a:gd name="T69" fmla="*/ 2841 h 3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34" h="3232">
                  <a:moveTo>
                    <a:pt x="33" y="2800"/>
                  </a:moveTo>
                  <a:lnTo>
                    <a:pt x="769" y="2680"/>
                  </a:lnTo>
                  <a:cubicBezTo>
                    <a:pt x="778" y="2678"/>
                    <a:pt x="787" y="2680"/>
                    <a:pt x="794" y="2685"/>
                  </a:cubicBezTo>
                  <a:lnTo>
                    <a:pt x="1526" y="3165"/>
                  </a:lnTo>
                  <a:lnTo>
                    <a:pt x="1502" y="3160"/>
                  </a:lnTo>
                  <a:lnTo>
                    <a:pt x="2238" y="3060"/>
                  </a:lnTo>
                  <a:lnTo>
                    <a:pt x="2224" y="3065"/>
                  </a:lnTo>
                  <a:lnTo>
                    <a:pt x="2956" y="2621"/>
                  </a:lnTo>
                  <a:cubicBezTo>
                    <a:pt x="2963" y="2616"/>
                    <a:pt x="2972" y="2614"/>
                    <a:pt x="2981" y="2616"/>
                  </a:cubicBezTo>
                  <a:lnTo>
                    <a:pt x="3717" y="2748"/>
                  </a:lnTo>
                  <a:lnTo>
                    <a:pt x="3692" y="2753"/>
                  </a:lnTo>
                  <a:lnTo>
                    <a:pt x="4428" y="2309"/>
                  </a:lnTo>
                  <a:cubicBezTo>
                    <a:pt x="4432" y="2306"/>
                    <a:pt x="4436" y="2305"/>
                    <a:pt x="4440" y="2304"/>
                  </a:cubicBezTo>
                  <a:lnTo>
                    <a:pt x="5172" y="2168"/>
                  </a:lnTo>
                  <a:lnTo>
                    <a:pt x="5906" y="2000"/>
                  </a:lnTo>
                  <a:lnTo>
                    <a:pt x="6635" y="1765"/>
                  </a:lnTo>
                  <a:lnTo>
                    <a:pt x="7373" y="1573"/>
                  </a:lnTo>
                  <a:lnTo>
                    <a:pt x="8105" y="1282"/>
                  </a:lnTo>
                  <a:lnTo>
                    <a:pt x="8841" y="1081"/>
                  </a:lnTo>
                  <a:lnTo>
                    <a:pt x="9582" y="980"/>
                  </a:lnTo>
                  <a:lnTo>
                    <a:pt x="10314" y="880"/>
                  </a:lnTo>
                  <a:lnTo>
                    <a:pt x="11050" y="796"/>
                  </a:lnTo>
                  <a:lnTo>
                    <a:pt x="11784" y="668"/>
                  </a:lnTo>
                  <a:cubicBezTo>
                    <a:pt x="11786" y="668"/>
                    <a:pt x="11788" y="668"/>
                    <a:pt x="11790" y="667"/>
                  </a:cubicBezTo>
                  <a:lnTo>
                    <a:pt x="12522" y="651"/>
                  </a:lnTo>
                  <a:lnTo>
                    <a:pt x="12514" y="653"/>
                  </a:lnTo>
                  <a:lnTo>
                    <a:pt x="13250" y="469"/>
                  </a:lnTo>
                  <a:lnTo>
                    <a:pt x="13985" y="364"/>
                  </a:lnTo>
                  <a:lnTo>
                    <a:pt x="13980" y="365"/>
                  </a:lnTo>
                  <a:lnTo>
                    <a:pt x="14716" y="133"/>
                  </a:lnTo>
                  <a:cubicBezTo>
                    <a:pt x="14720" y="132"/>
                    <a:pt x="14724" y="131"/>
                    <a:pt x="14728" y="132"/>
                  </a:cubicBezTo>
                  <a:lnTo>
                    <a:pt x="15464" y="164"/>
                  </a:lnTo>
                  <a:lnTo>
                    <a:pt x="15455" y="164"/>
                  </a:lnTo>
                  <a:lnTo>
                    <a:pt x="16187" y="4"/>
                  </a:lnTo>
                  <a:cubicBezTo>
                    <a:pt x="16206" y="0"/>
                    <a:pt x="16225" y="12"/>
                    <a:pt x="16230" y="32"/>
                  </a:cubicBezTo>
                  <a:cubicBezTo>
                    <a:pt x="16234" y="51"/>
                    <a:pt x="16222" y="70"/>
                    <a:pt x="16202" y="75"/>
                  </a:cubicBezTo>
                  <a:lnTo>
                    <a:pt x="15470" y="235"/>
                  </a:lnTo>
                  <a:cubicBezTo>
                    <a:pt x="15467" y="235"/>
                    <a:pt x="15464" y="236"/>
                    <a:pt x="15461" y="235"/>
                  </a:cubicBezTo>
                  <a:lnTo>
                    <a:pt x="14725" y="203"/>
                  </a:lnTo>
                  <a:lnTo>
                    <a:pt x="14737" y="202"/>
                  </a:lnTo>
                  <a:lnTo>
                    <a:pt x="14001" y="434"/>
                  </a:lnTo>
                  <a:cubicBezTo>
                    <a:pt x="13999" y="434"/>
                    <a:pt x="13997" y="435"/>
                    <a:pt x="13996" y="435"/>
                  </a:cubicBezTo>
                  <a:lnTo>
                    <a:pt x="13267" y="538"/>
                  </a:lnTo>
                  <a:lnTo>
                    <a:pt x="12531" y="722"/>
                  </a:lnTo>
                  <a:cubicBezTo>
                    <a:pt x="12529" y="723"/>
                    <a:pt x="12526" y="723"/>
                    <a:pt x="12523" y="723"/>
                  </a:cubicBezTo>
                  <a:lnTo>
                    <a:pt x="11791" y="739"/>
                  </a:lnTo>
                  <a:lnTo>
                    <a:pt x="11797" y="739"/>
                  </a:lnTo>
                  <a:lnTo>
                    <a:pt x="11059" y="867"/>
                  </a:lnTo>
                  <a:lnTo>
                    <a:pt x="10323" y="951"/>
                  </a:lnTo>
                  <a:lnTo>
                    <a:pt x="9591" y="1051"/>
                  </a:lnTo>
                  <a:lnTo>
                    <a:pt x="8860" y="1150"/>
                  </a:lnTo>
                  <a:lnTo>
                    <a:pt x="8132" y="1349"/>
                  </a:lnTo>
                  <a:lnTo>
                    <a:pt x="7392" y="1642"/>
                  </a:lnTo>
                  <a:lnTo>
                    <a:pt x="6658" y="1834"/>
                  </a:lnTo>
                  <a:lnTo>
                    <a:pt x="5922" y="2071"/>
                  </a:lnTo>
                  <a:lnTo>
                    <a:pt x="5185" y="2239"/>
                  </a:lnTo>
                  <a:lnTo>
                    <a:pt x="4453" y="2375"/>
                  </a:lnTo>
                  <a:lnTo>
                    <a:pt x="4465" y="2370"/>
                  </a:lnTo>
                  <a:lnTo>
                    <a:pt x="3729" y="2814"/>
                  </a:lnTo>
                  <a:cubicBezTo>
                    <a:pt x="3722" y="2819"/>
                    <a:pt x="3713" y="2820"/>
                    <a:pt x="3704" y="2819"/>
                  </a:cubicBezTo>
                  <a:lnTo>
                    <a:pt x="2968" y="2687"/>
                  </a:lnTo>
                  <a:lnTo>
                    <a:pt x="2993" y="2682"/>
                  </a:lnTo>
                  <a:lnTo>
                    <a:pt x="2261" y="3126"/>
                  </a:lnTo>
                  <a:cubicBezTo>
                    <a:pt x="2257" y="3129"/>
                    <a:pt x="2252" y="3130"/>
                    <a:pt x="2247" y="3131"/>
                  </a:cubicBezTo>
                  <a:lnTo>
                    <a:pt x="1511" y="3231"/>
                  </a:lnTo>
                  <a:cubicBezTo>
                    <a:pt x="1503" y="3232"/>
                    <a:pt x="1494" y="3230"/>
                    <a:pt x="1487" y="3226"/>
                  </a:cubicBezTo>
                  <a:lnTo>
                    <a:pt x="755" y="2746"/>
                  </a:lnTo>
                  <a:lnTo>
                    <a:pt x="780" y="2751"/>
                  </a:lnTo>
                  <a:lnTo>
                    <a:pt x="44" y="2871"/>
                  </a:lnTo>
                  <a:cubicBezTo>
                    <a:pt x="25" y="2874"/>
                    <a:pt x="6" y="2861"/>
                    <a:pt x="3" y="2841"/>
                  </a:cubicBezTo>
                  <a:cubicBezTo>
                    <a:pt x="0" y="2822"/>
                    <a:pt x="13" y="2803"/>
                    <a:pt x="33" y="2800"/>
                  </a:cubicBezTo>
                  <a:close/>
                </a:path>
              </a:pathLst>
            </a:custGeom>
            <a:solidFill>
              <a:srgbClr val="FFC000"/>
            </a:solidFill>
            <a:ln w="17145" cap="flat">
              <a:solidFill>
                <a:srgbClr val="FFC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nvGrpSpPr>
            <p:cNvPr id="4149" name="Group 4148"/>
            <p:cNvGrpSpPr/>
            <p:nvPr/>
          </p:nvGrpSpPr>
          <p:grpSpPr>
            <a:xfrm>
              <a:off x="1290638" y="2524630"/>
              <a:ext cx="7487966" cy="2953833"/>
              <a:chOff x="1290638" y="2524630"/>
              <a:chExt cx="7487966" cy="2953833"/>
            </a:xfrm>
          </p:grpSpPr>
          <p:sp>
            <p:nvSpPr>
              <p:cNvPr id="4102" name="Freeform 36"/>
              <p:cNvSpPr>
                <a:spLocks noEditPoints="1"/>
              </p:cNvSpPr>
              <p:nvPr/>
            </p:nvSpPr>
            <p:spPr bwMode="auto">
              <a:xfrm>
                <a:off x="6751638" y="2803525"/>
                <a:ext cx="263525" cy="84138"/>
              </a:xfrm>
              <a:custGeom>
                <a:avLst/>
                <a:gdLst>
                  <a:gd name="T0" fmla="*/ 31 w 779"/>
                  <a:gd name="T1" fmla="*/ 172 h 247"/>
                  <a:gd name="T2" fmla="*/ 171 w 779"/>
                  <a:gd name="T3" fmla="*/ 139 h 247"/>
                  <a:gd name="T4" fmla="*/ 215 w 779"/>
                  <a:gd name="T5" fmla="*/ 166 h 247"/>
                  <a:gd name="T6" fmla="*/ 188 w 779"/>
                  <a:gd name="T7" fmla="*/ 209 h 247"/>
                  <a:gd name="T8" fmla="*/ 48 w 779"/>
                  <a:gd name="T9" fmla="*/ 242 h 247"/>
                  <a:gd name="T10" fmla="*/ 4 w 779"/>
                  <a:gd name="T11" fmla="*/ 216 h 247"/>
                  <a:gd name="T12" fmla="*/ 31 w 779"/>
                  <a:gd name="T13" fmla="*/ 172 h 247"/>
                  <a:gd name="T14" fmla="*/ 311 w 779"/>
                  <a:gd name="T15" fmla="*/ 105 h 247"/>
                  <a:gd name="T16" fmla="*/ 451 w 779"/>
                  <a:gd name="T17" fmla="*/ 72 h 247"/>
                  <a:gd name="T18" fmla="*/ 495 w 779"/>
                  <a:gd name="T19" fmla="*/ 99 h 247"/>
                  <a:gd name="T20" fmla="*/ 468 w 779"/>
                  <a:gd name="T21" fmla="*/ 142 h 247"/>
                  <a:gd name="T22" fmla="*/ 328 w 779"/>
                  <a:gd name="T23" fmla="*/ 176 h 247"/>
                  <a:gd name="T24" fmla="*/ 285 w 779"/>
                  <a:gd name="T25" fmla="*/ 149 h 247"/>
                  <a:gd name="T26" fmla="*/ 311 w 779"/>
                  <a:gd name="T27" fmla="*/ 105 h 247"/>
                  <a:gd name="T28" fmla="*/ 591 w 779"/>
                  <a:gd name="T29" fmla="*/ 38 h 247"/>
                  <a:gd name="T30" fmla="*/ 731 w 779"/>
                  <a:gd name="T31" fmla="*/ 5 h 247"/>
                  <a:gd name="T32" fmla="*/ 775 w 779"/>
                  <a:gd name="T33" fmla="*/ 32 h 247"/>
                  <a:gd name="T34" fmla="*/ 748 w 779"/>
                  <a:gd name="T35" fmla="*/ 75 h 247"/>
                  <a:gd name="T36" fmla="*/ 608 w 779"/>
                  <a:gd name="T37" fmla="*/ 109 h 247"/>
                  <a:gd name="T38" fmla="*/ 565 w 779"/>
                  <a:gd name="T39" fmla="*/ 82 h 247"/>
                  <a:gd name="T40" fmla="*/ 591 w 779"/>
                  <a:gd name="T41" fmla="*/ 3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 h="247">
                    <a:moveTo>
                      <a:pt x="31" y="172"/>
                    </a:moveTo>
                    <a:lnTo>
                      <a:pt x="171" y="139"/>
                    </a:lnTo>
                    <a:cubicBezTo>
                      <a:pt x="190" y="134"/>
                      <a:pt x="210" y="146"/>
                      <a:pt x="215" y="166"/>
                    </a:cubicBezTo>
                    <a:cubicBezTo>
                      <a:pt x="219" y="185"/>
                      <a:pt x="207" y="204"/>
                      <a:pt x="188" y="209"/>
                    </a:cubicBezTo>
                    <a:lnTo>
                      <a:pt x="48" y="242"/>
                    </a:lnTo>
                    <a:cubicBezTo>
                      <a:pt x="29" y="247"/>
                      <a:pt x="9" y="235"/>
                      <a:pt x="4" y="216"/>
                    </a:cubicBezTo>
                    <a:cubicBezTo>
                      <a:pt x="0" y="197"/>
                      <a:pt x="12" y="177"/>
                      <a:pt x="31" y="172"/>
                    </a:cubicBezTo>
                    <a:close/>
                    <a:moveTo>
                      <a:pt x="311" y="105"/>
                    </a:moveTo>
                    <a:lnTo>
                      <a:pt x="451" y="72"/>
                    </a:lnTo>
                    <a:cubicBezTo>
                      <a:pt x="471" y="67"/>
                      <a:pt x="490" y="79"/>
                      <a:pt x="495" y="99"/>
                    </a:cubicBezTo>
                    <a:cubicBezTo>
                      <a:pt x="499" y="118"/>
                      <a:pt x="487" y="137"/>
                      <a:pt x="468" y="142"/>
                    </a:cubicBezTo>
                    <a:lnTo>
                      <a:pt x="328" y="176"/>
                    </a:lnTo>
                    <a:cubicBezTo>
                      <a:pt x="309" y="180"/>
                      <a:pt x="289" y="168"/>
                      <a:pt x="285" y="149"/>
                    </a:cubicBezTo>
                    <a:cubicBezTo>
                      <a:pt x="280" y="130"/>
                      <a:pt x="292" y="110"/>
                      <a:pt x="311" y="105"/>
                    </a:cubicBezTo>
                    <a:close/>
                    <a:moveTo>
                      <a:pt x="591" y="38"/>
                    </a:moveTo>
                    <a:lnTo>
                      <a:pt x="731" y="5"/>
                    </a:lnTo>
                    <a:cubicBezTo>
                      <a:pt x="751" y="0"/>
                      <a:pt x="770" y="12"/>
                      <a:pt x="775" y="32"/>
                    </a:cubicBezTo>
                    <a:cubicBezTo>
                      <a:pt x="779" y="51"/>
                      <a:pt x="767" y="70"/>
                      <a:pt x="748" y="75"/>
                    </a:cubicBezTo>
                    <a:lnTo>
                      <a:pt x="608" y="109"/>
                    </a:lnTo>
                    <a:cubicBezTo>
                      <a:pt x="589" y="113"/>
                      <a:pt x="569" y="101"/>
                      <a:pt x="565" y="82"/>
                    </a:cubicBezTo>
                    <a:cubicBezTo>
                      <a:pt x="560" y="63"/>
                      <a:pt x="572" y="43"/>
                      <a:pt x="591" y="38"/>
                    </a:cubicBezTo>
                    <a:close/>
                  </a:path>
                </a:pathLst>
              </a:custGeom>
              <a:solidFill>
                <a:srgbClr val="00B050"/>
              </a:solidFill>
              <a:ln w="15875"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3" name="Freeform 37"/>
              <p:cNvSpPr>
                <a:spLocks noEditPoints="1"/>
              </p:cNvSpPr>
              <p:nvPr/>
            </p:nvSpPr>
            <p:spPr bwMode="auto">
              <a:xfrm>
                <a:off x="7000875" y="2744788"/>
                <a:ext cx="263525" cy="82550"/>
              </a:xfrm>
              <a:custGeom>
                <a:avLst/>
                <a:gdLst>
                  <a:gd name="T0" fmla="*/ 31 w 780"/>
                  <a:gd name="T1" fmla="*/ 169 h 244"/>
                  <a:gd name="T2" fmla="*/ 171 w 780"/>
                  <a:gd name="T3" fmla="*/ 136 h 244"/>
                  <a:gd name="T4" fmla="*/ 215 w 780"/>
                  <a:gd name="T5" fmla="*/ 163 h 244"/>
                  <a:gd name="T6" fmla="*/ 188 w 780"/>
                  <a:gd name="T7" fmla="*/ 207 h 244"/>
                  <a:gd name="T8" fmla="*/ 48 w 780"/>
                  <a:gd name="T9" fmla="*/ 240 h 244"/>
                  <a:gd name="T10" fmla="*/ 4 w 780"/>
                  <a:gd name="T11" fmla="*/ 213 h 244"/>
                  <a:gd name="T12" fmla="*/ 31 w 780"/>
                  <a:gd name="T13" fmla="*/ 169 h 244"/>
                  <a:gd name="T14" fmla="*/ 312 w 780"/>
                  <a:gd name="T15" fmla="*/ 104 h 244"/>
                  <a:gd name="T16" fmla="*/ 452 w 780"/>
                  <a:gd name="T17" fmla="*/ 71 h 244"/>
                  <a:gd name="T18" fmla="*/ 495 w 780"/>
                  <a:gd name="T19" fmla="*/ 97 h 244"/>
                  <a:gd name="T20" fmla="*/ 468 w 780"/>
                  <a:gd name="T21" fmla="*/ 141 h 244"/>
                  <a:gd name="T22" fmla="*/ 328 w 780"/>
                  <a:gd name="T23" fmla="*/ 174 h 244"/>
                  <a:gd name="T24" fmla="*/ 285 w 780"/>
                  <a:gd name="T25" fmla="*/ 147 h 244"/>
                  <a:gd name="T26" fmla="*/ 312 w 780"/>
                  <a:gd name="T27" fmla="*/ 104 h 244"/>
                  <a:gd name="T28" fmla="*/ 592 w 780"/>
                  <a:gd name="T29" fmla="*/ 38 h 244"/>
                  <a:gd name="T30" fmla="*/ 732 w 780"/>
                  <a:gd name="T31" fmla="*/ 5 h 244"/>
                  <a:gd name="T32" fmla="*/ 775 w 780"/>
                  <a:gd name="T33" fmla="*/ 32 h 244"/>
                  <a:gd name="T34" fmla="*/ 749 w 780"/>
                  <a:gd name="T35" fmla="*/ 75 h 244"/>
                  <a:gd name="T36" fmla="*/ 608 w 780"/>
                  <a:gd name="T37" fmla="*/ 108 h 244"/>
                  <a:gd name="T38" fmla="*/ 565 w 780"/>
                  <a:gd name="T39" fmla="*/ 81 h 244"/>
                  <a:gd name="T40" fmla="*/ 592 w 780"/>
                  <a:gd name="T41" fmla="*/ 3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0" h="244">
                    <a:moveTo>
                      <a:pt x="31" y="169"/>
                    </a:moveTo>
                    <a:lnTo>
                      <a:pt x="171" y="136"/>
                    </a:lnTo>
                    <a:cubicBezTo>
                      <a:pt x="191" y="132"/>
                      <a:pt x="210" y="144"/>
                      <a:pt x="215" y="163"/>
                    </a:cubicBezTo>
                    <a:cubicBezTo>
                      <a:pt x="219" y="183"/>
                      <a:pt x="207" y="202"/>
                      <a:pt x="188" y="207"/>
                    </a:cubicBezTo>
                    <a:lnTo>
                      <a:pt x="48" y="240"/>
                    </a:lnTo>
                    <a:cubicBezTo>
                      <a:pt x="28" y="244"/>
                      <a:pt x="9" y="232"/>
                      <a:pt x="4" y="213"/>
                    </a:cubicBezTo>
                    <a:cubicBezTo>
                      <a:pt x="0" y="193"/>
                      <a:pt x="12" y="174"/>
                      <a:pt x="31" y="169"/>
                    </a:cubicBezTo>
                    <a:close/>
                    <a:moveTo>
                      <a:pt x="312" y="104"/>
                    </a:moveTo>
                    <a:lnTo>
                      <a:pt x="452" y="71"/>
                    </a:lnTo>
                    <a:cubicBezTo>
                      <a:pt x="471" y="66"/>
                      <a:pt x="491" y="78"/>
                      <a:pt x="495" y="97"/>
                    </a:cubicBezTo>
                    <a:cubicBezTo>
                      <a:pt x="500" y="117"/>
                      <a:pt x="488" y="136"/>
                      <a:pt x="468" y="141"/>
                    </a:cubicBezTo>
                    <a:lnTo>
                      <a:pt x="328" y="174"/>
                    </a:lnTo>
                    <a:cubicBezTo>
                      <a:pt x="309" y="178"/>
                      <a:pt x="289" y="166"/>
                      <a:pt x="285" y="147"/>
                    </a:cubicBezTo>
                    <a:cubicBezTo>
                      <a:pt x="280" y="127"/>
                      <a:pt x="292" y="108"/>
                      <a:pt x="312" y="104"/>
                    </a:cubicBezTo>
                    <a:close/>
                    <a:moveTo>
                      <a:pt x="592" y="38"/>
                    </a:moveTo>
                    <a:lnTo>
                      <a:pt x="732" y="5"/>
                    </a:lnTo>
                    <a:cubicBezTo>
                      <a:pt x="751" y="0"/>
                      <a:pt x="771" y="12"/>
                      <a:pt x="775" y="32"/>
                    </a:cubicBezTo>
                    <a:cubicBezTo>
                      <a:pt x="780" y="51"/>
                      <a:pt x="768" y="70"/>
                      <a:pt x="749" y="75"/>
                    </a:cubicBezTo>
                    <a:lnTo>
                      <a:pt x="608" y="108"/>
                    </a:lnTo>
                    <a:cubicBezTo>
                      <a:pt x="589" y="112"/>
                      <a:pt x="570" y="100"/>
                      <a:pt x="565" y="81"/>
                    </a:cubicBezTo>
                    <a:cubicBezTo>
                      <a:pt x="561" y="62"/>
                      <a:pt x="573" y="42"/>
                      <a:pt x="592" y="38"/>
                    </a:cubicBezTo>
                    <a:close/>
                  </a:path>
                </a:pathLst>
              </a:custGeom>
              <a:solidFill>
                <a:srgbClr val="00B050"/>
              </a:solidFill>
              <a:ln w="15875"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4" name="Freeform 38"/>
              <p:cNvSpPr>
                <a:spLocks noEditPoints="1"/>
              </p:cNvSpPr>
              <p:nvPr/>
            </p:nvSpPr>
            <p:spPr bwMode="auto">
              <a:xfrm>
                <a:off x="7246938" y="2686050"/>
                <a:ext cx="263525" cy="84138"/>
              </a:xfrm>
              <a:custGeom>
                <a:avLst/>
                <a:gdLst>
                  <a:gd name="T0" fmla="*/ 31 w 779"/>
                  <a:gd name="T1" fmla="*/ 172 h 247"/>
                  <a:gd name="T2" fmla="*/ 171 w 779"/>
                  <a:gd name="T3" fmla="*/ 139 h 247"/>
                  <a:gd name="T4" fmla="*/ 215 w 779"/>
                  <a:gd name="T5" fmla="*/ 166 h 247"/>
                  <a:gd name="T6" fmla="*/ 188 w 779"/>
                  <a:gd name="T7" fmla="*/ 209 h 247"/>
                  <a:gd name="T8" fmla="*/ 48 w 779"/>
                  <a:gd name="T9" fmla="*/ 242 h 247"/>
                  <a:gd name="T10" fmla="*/ 4 w 779"/>
                  <a:gd name="T11" fmla="*/ 216 h 247"/>
                  <a:gd name="T12" fmla="*/ 31 w 779"/>
                  <a:gd name="T13" fmla="*/ 172 h 247"/>
                  <a:gd name="T14" fmla="*/ 311 w 779"/>
                  <a:gd name="T15" fmla="*/ 105 h 247"/>
                  <a:gd name="T16" fmla="*/ 451 w 779"/>
                  <a:gd name="T17" fmla="*/ 72 h 247"/>
                  <a:gd name="T18" fmla="*/ 495 w 779"/>
                  <a:gd name="T19" fmla="*/ 99 h 247"/>
                  <a:gd name="T20" fmla="*/ 468 w 779"/>
                  <a:gd name="T21" fmla="*/ 142 h 247"/>
                  <a:gd name="T22" fmla="*/ 328 w 779"/>
                  <a:gd name="T23" fmla="*/ 176 h 247"/>
                  <a:gd name="T24" fmla="*/ 285 w 779"/>
                  <a:gd name="T25" fmla="*/ 149 h 247"/>
                  <a:gd name="T26" fmla="*/ 311 w 779"/>
                  <a:gd name="T27" fmla="*/ 105 h 247"/>
                  <a:gd name="T28" fmla="*/ 591 w 779"/>
                  <a:gd name="T29" fmla="*/ 38 h 247"/>
                  <a:gd name="T30" fmla="*/ 731 w 779"/>
                  <a:gd name="T31" fmla="*/ 5 h 247"/>
                  <a:gd name="T32" fmla="*/ 775 w 779"/>
                  <a:gd name="T33" fmla="*/ 32 h 247"/>
                  <a:gd name="T34" fmla="*/ 748 w 779"/>
                  <a:gd name="T35" fmla="*/ 75 h 247"/>
                  <a:gd name="T36" fmla="*/ 608 w 779"/>
                  <a:gd name="T37" fmla="*/ 109 h 247"/>
                  <a:gd name="T38" fmla="*/ 565 w 779"/>
                  <a:gd name="T39" fmla="*/ 82 h 247"/>
                  <a:gd name="T40" fmla="*/ 591 w 779"/>
                  <a:gd name="T41" fmla="*/ 3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 h="247">
                    <a:moveTo>
                      <a:pt x="31" y="172"/>
                    </a:moveTo>
                    <a:lnTo>
                      <a:pt x="171" y="139"/>
                    </a:lnTo>
                    <a:cubicBezTo>
                      <a:pt x="190" y="134"/>
                      <a:pt x="210" y="146"/>
                      <a:pt x="215" y="166"/>
                    </a:cubicBezTo>
                    <a:cubicBezTo>
                      <a:pt x="219" y="185"/>
                      <a:pt x="207" y="204"/>
                      <a:pt x="188" y="209"/>
                    </a:cubicBezTo>
                    <a:lnTo>
                      <a:pt x="48" y="242"/>
                    </a:lnTo>
                    <a:cubicBezTo>
                      <a:pt x="29" y="247"/>
                      <a:pt x="9" y="235"/>
                      <a:pt x="4" y="216"/>
                    </a:cubicBezTo>
                    <a:cubicBezTo>
                      <a:pt x="0" y="197"/>
                      <a:pt x="12" y="177"/>
                      <a:pt x="31" y="172"/>
                    </a:cubicBezTo>
                    <a:close/>
                    <a:moveTo>
                      <a:pt x="311" y="105"/>
                    </a:moveTo>
                    <a:lnTo>
                      <a:pt x="451" y="72"/>
                    </a:lnTo>
                    <a:cubicBezTo>
                      <a:pt x="471" y="67"/>
                      <a:pt x="490" y="79"/>
                      <a:pt x="495" y="99"/>
                    </a:cubicBezTo>
                    <a:cubicBezTo>
                      <a:pt x="499" y="118"/>
                      <a:pt x="487" y="137"/>
                      <a:pt x="468" y="142"/>
                    </a:cubicBezTo>
                    <a:lnTo>
                      <a:pt x="328" y="176"/>
                    </a:lnTo>
                    <a:cubicBezTo>
                      <a:pt x="309" y="180"/>
                      <a:pt x="289" y="168"/>
                      <a:pt x="285" y="149"/>
                    </a:cubicBezTo>
                    <a:cubicBezTo>
                      <a:pt x="280" y="130"/>
                      <a:pt x="292" y="110"/>
                      <a:pt x="311" y="105"/>
                    </a:cubicBezTo>
                    <a:close/>
                    <a:moveTo>
                      <a:pt x="591" y="38"/>
                    </a:moveTo>
                    <a:lnTo>
                      <a:pt x="731" y="5"/>
                    </a:lnTo>
                    <a:cubicBezTo>
                      <a:pt x="751" y="0"/>
                      <a:pt x="770" y="12"/>
                      <a:pt x="775" y="32"/>
                    </a:cubicBezTo>
                    <a:cubicBezTo>
                      <a:pt x="779" y="51"/>
                      <a:pt x="767" y="70"/>
                      <a:pt x="748" y="75"/>
                    </a:cubicBezTo>
                    <a:lnTo>
                      <a:pt x="608" y="109"/>
                    </a:lnTo>
                    <a:cubicBezTo>
                      <a:pt x="589" y="113"/>
                      <a:pt x="569" y="101"/>
                      <a:pt x="565" y="82"/>
                    </a:cubicBezTo>
                    <a:cubicBezTo>
                      <a:pt x="560" y="63"/>
                      <a:pt x="572" y="43"/>
                      <a:pt x="591" y="38"/>
                    </a:cubicBezTo>
                    <a:close/>
                  </a:path>
                </a:pathLst>
              </a:custGeom>
              <a:solidFill>
                <a:srgbClr val="00B050"/>
              </a:solidFill>
              <a:ln w="15875"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5" name="Freeform 39"/>
              <p:cNvSpPr>
                <a:spLocks/>
              </p:cNvSpPr>
              <p:nvPr/>
            </p:nvSpPr>
            <p:spPr bwMode="auto">
              <a:xfrm>
                <a:off x="1290638" y="2844800"/>
                <a:ext cx="5486400" cy="1287463"/>
              </a:xfrm>
              <a:custGeom>
                <a:avLst/>
                <a:gdLst>
                  <a:gd name="T0" fmla="*/ 768 w 16232"/>
                  <a:gd name="T1" fmla="*/ 3581 h 3808"/>
                  <a:gd name="T2" fmla="*/ 2230 w 16232"/>
                  <a:gd name="T3" fmla="*/ 3111 h 3808"/>
                  <a:gd name="T4" fmla="*/ 2975 w 16232"/>
                  <a:gd name="T5" fmla="*/ 2904 h 3808"/>
                  <a:gd name="T6" fmla="*/ 4447 w 16232"/>
                  <a:gd name="T7" fmla="*/ 2896 h 3808"/>
                  <a:gd name="T8" fmla="*/ 5187 w 16232"/>
                  <a:gd name="T9" fmla="*/ 2925 h 3808"/>
                  <a:gd name="T10" fmla="*/ 5911 w 16232"/>
                  <a:gd name="T11" fmla="*/ 3093 h 3808"/>
                  <a:gd name="T12" fmla="*/ 6633 w 16232"/>
                  <a:gd name="T13" fmla="*/ 3003 h 3808"/>
                  <a:gd name="T14" fmla="*/ 7379 w 16232"/>
                  <a:gd name="T15" fmla="*/ 2681 h 3808"/>
                  <a:gd name="T16" fmla="*/ 8110 w 16232"/>
                  <a:gd name="T17" fmla="*/ 2598 h 3808"/>
                  <a:gd name="T18" fmla="*/ 8825 w 16232"/>
                  <a:gd name="T19" fmla="*/ 2416 h 3808"/>
                  <a:gd name="T20" fmla="*/ 9568 w 16232"/>
                  <a:gd name="T21" fmla="*/ 1630 h 3808"/>
                  <a:gd name="T22" fmla="*/ 10305 w 16232"/>
                  <a:gd name="T23" fmla="*/ 1156 h 3808"/>
                  <a:gd name="T24" fmla="*/ 11779 w 16232"/>
                  <a:gd name="T25" fmla="*/ 551 h 3808"/>
                  <a:gd name="T26" fmla="*/ 12521 w 16232"/>
                  <a:gd name="T27" fmla="*/ 201 h 3808"/>
                  <a:gd name="T28" fmla="*/ 13991 w 16232"/>
                  <a:gd name="T29" fmla="*/ 132 h 3808"/>
                  <a:gd name="T30" fmla="*/ 14721 w 16232"/>
                  <a:gd name="T31" fmla="*/ 1 h 3808"/>
                  <a:gd name="T32" fmla="*/ 15467 w 16232"/>
                  <a:gd name="T33" fmla="*/ 81 h 3808"/>
                  <a:gd name="T34" fmla="*/ 16194 w 16232"/>
                  <a:gd name="T35" fmla="*/ 49 h 3808"/>
                  <a:gd name="T36" fmla="*/ 16197 w 16232"/>
                  <a:gd name="T37" fmla="*/ 120 h 3808"/>
                  <a:gd name="T38" fmla="*/ 15460 w 16232"/>
                  <a:gd name="T39" fmla="*/ 152 h 3808"/>
                  <a:gd name="T40" fmla="*/ 14734 w 16232"/>
                  <a:gd name="T41" fmla="*/ 72 h 3808"/>
                  <a:gd name="T42" fmla="*/ 13992 w 16232"/>
                  <a:gd name="T43" fmla="*/ 204 h 3808"/>
                  <a:gd name="T44" fmla="*/ 12526 w 16232"/>
                  <a:gd name="T45" fmla="*/ 272 h 3808"/>
                  <a:gd name="T46" fmla="*/ 11804 w 16232"/>
                  <a:gd name="T47" fmla="*/ 618 h 3808"/>
                  <a:gd name="T48" fmla="*/ 10334 w 16232"/>
                  <a:gd name="T49" fmla="*/ 1221 h 3808"/>
                  <a:gd name="T50" fmla="*/ 9607 w 16232"/>
                  <a:gd name="T51" fmla="*/ 1691 h 3808"/>
                  <a:gd name="T52" fmla="*/ 8878 w 16232"/>
                  <a:gd name="T53" fmla="*/ 2465 h 3808"/>
                  <a:gd name="T54" fmla="*/ 8129 w 16232"/>
                  <a:gd name="T55" fmla="*/ 2667 h 3808"/>
                  <a:gd name="T56" fmla="*/ 7388 w 16232"/>
                  <a:gd name="T57" fmla="*/ 2752 h 3808"/>
                  <a:gd name="T58" fmla="*/ 6662 w 16232"/>
                  <a:gd name="T59" fmla="*/ 3069 h 3808"/>
                  <a:gd name="T60" fmla="*/ 5920 w 16232"/>
                  <a:gd name="T61" fmla="*/ 3164 h 3808"/>
                  <a:gd name="T62" fmla="*/ 5171 w 16232"/>
                  <a:gd name="T63" fmla="*/ 2996 h 3808"/>
                  <a:gd name="T64" fmla="*/ 4448 w 16232"/>
                  <a:gd name="T65" fmla="*/ 2968 h 3808"/>
                  <a:gd name="T66" fmla="*/ 2976 w 16232"/>
                  <a:gd name="T67" fmla="*/ 2976 h 3808"/>
                  <a:gd name="T68" fmla="*/ 2257 w 16232"/>
                  <a:gd name="T69" fmla="*/ 3178 h 3808"/>
                  <a:gd name="T70" fmla="*/ 783 w 16232"/>
                  <a:gd name="T71" fmla="*/ 3652 h 3808"/>
                  <a:gd name="T72" fmla="*/ 4 w 16232"/>
                  <a:gd name="T73" fmla="*/ 3776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32" h="3808">
                    <a:moveTo>
                      <a:pt x="32" y="3733"/>
                    </a:moveTo>
                    <a:lnTo>
                      <a:pt x="768" y="3581"/>
                    </a:lnTo>
                    <a:lnTo>
                      <a:pt x="1499" y="3398"/>
                    </a:lnTo>
                    <a:lnTo>
                      <a:pt x="2230" y="3111"/>
                    </a:lnTo>
                    <a:lnTo>
                      <a:pt x="2966" y="2906"/>
                    </a:lnTo>
                    <a:cubicBezTo>
                      <a:pt x="2969" y="2905"/>
                      <a:pt x="2972" y="2904"/>
                      <a:pt x="2975" y="2904"/>
                    </a:cubicBezTo>
                    <a:lnTo>
                      <a:pt x="3711" y="2900"/>
                    </a:lnTo>
                    <a:lnTo>
                      <a:pt x="4447" y="2896"/>
                    </a:lnTo>
                    <a:lnTo>
                      <a:pt x="5181" y="2924"/>
                    </a:lnTo>
                    <a:cubicBezTo>
                      <a:pt x="5183" y="2925"/>
                      <a:pt x="5185" y="2925"/>
                      <a:pt x="5187" y="2925"/>
                    </a:cubicBezTo>
                    <a:lnTo>
                      <a:pt x="5923" y="3093"/>
                    </a:lnTo>
                    <a:lnTo>
                      <a:pt x="5911" y="3093"/>
                    </a:lnTo>
                    <a:lnTo>
                      <a:pt x="6643" y="3001"/>
                    </a:lnTo>
                    <a:lnTo>
                      <a:pt x="6633" y="3003"/>
                    </a:lnTo>
                    <a:lnTo>
                      <a:pt x="7369" y="2683"/>
                    </a:lnTo>
                    <a:cubicBezTo>
                      <a:pt x="7372" y="2682"/>
                      <a:pt x="7376" y="2681"/>
                      <a:pt x="7379" y="2681"/>
                    </a:cubicBezTo>
                    <a:lnTo>
                      <a:pt x="8115" y="2597"/>
                    </a:lnTo>
                    <a:lnTo>
                      <a:pt x="8110" y="2598"/>
                    </a:lnTo>
                    <a:lnTo>
                      <a:pt x="8842" y="2406"/>
                    </a:lnTo>
                    <a:lnTo>
                      <a:pt x="8825" y="2416"/>
                    </a:lnTo>
                    <a:lnTo>
                      <a:pt x="9561" y="1636"/>
                    </a:lnTo>
                    <a:cubicBezTo>
                      <a:pt x="9563" y="1634"/>
                      <a:pt x="9566" y="1632"/>
                      <a:pt x="9568" y="1630"/>
                    </a:cubicBezTo>
                    <a:lnTo>
                      <a:pt x="10300" y="1158"/>
                    </a:lnTo>
                    <a:cubicBezTo>
                      <a:pt x="10301" y="1157"/>
                      <a:pt x="10303" y="1156"/>
                      <a:pt x="10305" y="1156"/>
                    </a:cubicBezTo>
                    <a:lnTo>
                      <a:pt x="11041" y="824"/>
                    </a:lnTo>
                    <a:lnTo>
                      <a:pt x="11779" y="551"/>
                    </a:lnTo>
                    <a:lnTo>
                      <a:pt x="12508" y="204"/>
                    </a:lnTo>
                    <a:cubicBezTo>
                      <a:pt x="12512" y="202"/>
                      <a:pt x="12516" y="201"/>
                      <a:pt x="12521" y="201"/>
                    </a:cubicBezTo>
                    <a:lnTo>
                      <a:pt x="13257" y="145"/>
                    </a:lnTo>
                    <a:lnTo>
                      <a:pt x="13991" y="132"/>
                    </a:lnTo>
                    <a:lnTo>
                      <a:pt x="13985" y="133"/>
                    </a:lnTo>
                    <a:lnTo>
                      <a:pt x="14721" y="1"/>
                    </a:lnTo>
                    <a:cubicBezTo>
                      <a:pt x="14724" y="0"/>
                      <a:pt x="14728" y="0"/>
                      <a:pt x="14731" y="1"/>
                    </a:cubicBezTo>
                    <a:lnTo>
                      <a:pt x="15467" y="81"/>
                    </a:lnTo>
                    <a:lnTo>
                      <a:pt x="15462" y="81"/>
                    </a:lnTo>
                    <a:lnTo>
                      <a:pt x="16194" y="49"/>
                    </a:lnTo>
                    <a:cubicBezTo>
                      <a:pt x="16214" y="48"/>
                      <a:pt x="16231" y="63"/>
                      <a:pt x="16231" y="83"/>
                    </a:cubicBezTo>
                    <a:cubicBezTo>
                      <a:pt x="16232" y="103"/>
                      <a:pt x="16217" y="120"/>
                      <a:pt x="16197" y="120"/>
                    </a:cubicBezTo>
                    <a:lnTo>
                      <a:pt x="15465" y="152"/>
                    </a:lnTo>
                    <a:cubicBezTo>
                      <a:pt x="15463" y="153"/>
                      <a:pt x="15461" y="152"/>
                      <a:pt x="15460" y="152"/>
                    </a:cubicBezTo>
                    <a:lnTo>
                      <a:pt x="14724" y="72"/>
                    </a:lnTo>
                    <a:lnTo>
                      <a:pt x="14734" y="72"/>
                    </a:lnTo>
                    <a:lnTo>
                      <a:pt x="13998" y="204"/>
                    </a:lnTo>
                    <a:cubicBezTo>
                      <a:pt x="13996" y="204"/>
                      <a:pt x="13994" y="204"/>
                      <a:pt x="13992" y="204"/>
                    </a:cubicBezTo>
                    <a:lnTo>
                      <a:pt x="13262" y="216"/>
                    </a:lnTo>
                    <a:lnTo>
                      <a:pt x="12526" y="272"/>
                    </a:lnTo>
                    <a:lnTo>
                      <a:pt x="12539" y="269"/>
                    </a:lnTo>
                    <a:lnTo>
                      <a:pt x="11804" y="618"/>
                    </a:lnTo>
                    <a:lnTo>
                      <a:pt x="11070" y="889"/>
                    </a:lnTo>
                    <a:lnTo>
                      <a:pt x="10334" y="1221"/>
                    </a:lnTo>
                    <a:lnTo>
                      <a:pt x="10339" y="1219"/>
                    </a:lnTo>
                    <a:lnTo>
                      <a:pt x="9607" y="1691"/>
                    </a:lnTo>
                    <a:lnTo>
                      <a:pt x="9614" y="1685"/>
                    </a:lnTo>
                    <a:lnTo>
                      <a:pt x="8878" y="2465"/>
                    </a:lnTo>
                    <a:cubicBezTo>
                      <a:pt x="8873" y="2470"/>
                      <a:pt x="8867" y="2474"/>
                      <a:pt x="8861" y="2475"/>
                    </a:cubicBezTo>
                    <a:lnTo>
                      <a:pt x="8129" y="2667"/>
                    </a:lnTo>
                    <a:cubicBezTo>
                      <a:pt x="8127" y="2668"/>
                      <a:pt x="8125" y="2668"/>
                      <a:pt x="8124" y="2668"/>
                    </a:cubicBezTo>
                    <a:lnTo>
                      <a:pt x="7388" y="2752"/>
                    </a:lnTo>
                    <a:lnTo>
                      <a:pt x="7398" y="2749"/>
                    </a:lnTo>
                    <a:lnTo>
                      <a:pt x="6662" y="3069"/>
                    </a:lnTo>
                    <a:cubicBezTo>
                      <a:pt x="6659" y="3071"/>
                      <a:pt x="6655" y="3072"/>
                      <a:pt x="6652" y="3072"/>
                    </a:cubicBezTo>
                    <a:lnTo>
                      <a:pt x="5920" y="3164"/>
                    </a:lnTo>
                    <a:cubicBezTo>
                      <a:pt x="5916" y="3165"/>
                      <a:pt x="5912" y="3165"/>
                      <a:pt x="5907" y="3164"/>
                    </a:cubicBezTo>
                    <a:lnTo>
                      <a:pt x="5171" y="2996"/>
                    </a:lnTo>
                    <a:lnTo>
                      <a:pt x="5178" y="2996"/>
                    </a:lnTo>
                    <a:lnTo>
                      <a:pt x="4448" y="2968"/>
                    </a:lnTo>
                    <a:lnTo>
                      <a:pt x="3712" y="2972"/>
                    </a:lnTo>
                    <a:lnTo>
                      <a:pt x="2976" y="2976"/>
                    </a:lnTo>
                    <a:lnTo>
                      <a:pt x="2985" y="2975"/>
                    </a:lnTo>
                    <a:lnTo>
                      <a:pt x="2257" y="3178"/>
                    </a:lnTo>
                    <a:lnTo>
                      <a:pt x="1516" y="3467"/>
                    </a:lnTo>
                    <a:lnTo>
                      <a:pt x="783" y="3652"/>
                    </a:lnTo>
                    <a:lnTo>
                      <a:pt x="47" y="3804"/>
                    </a:lnTo>
                    <a:cubicBezTo>
                      <a:pt x="27" y="3808"/>
                      <a:pt x="8" y="3795"/>
                      <a:pt x="4" y="3776"/>
                    </a:cubicBezTo>
                    <a:cubicBezTo>
                      <a:pt x="0" y="3756"/>
                      <a:pt x="13" y="3737"/>
                      <a:pt x="32" y="3733"/>
                    </a:cubicBezTo>
                    <a:close/>
                  </a:path>
                </a:pathLst>
              </a:custGeom>
              <a:solidFill>
                <a:srgbClr val="00B050"/>
              </a:solidFill>
              <a:ln w="15875"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6" name="Freeform 40"/>
              <p:cNvSpPr>
                <a:spLocks noEditPoints="1"/>
              </p:cNvSpPr>
              <p:nvPr/>
            </p:nvSpPr>
            <p:spPr bwMode="auto">
              <a:xfrm>
                <a:off x="6750050" y="3717925"/>
                <a:ext cx="249238" cy="128588"/>
              </a:xfrm>
              <a:custGeom>
                <a:avLst/>
                <a:gdLst>
                  <a:gd name="T0" fmla="*/ 27 w 737"/>
                  <a:gd name="T1" fmla="*/ 308 h 381"/>
                  <a:gd name="T2" fmla="*/ 158 w 737"/>
                  <a:gd name="T3" fmla="*/ 248 h 381"/>
                  <a:gd name="T4" fmla="*/ 205 w 737"/>
                  <a:gd name="T5" fmla="*/ 266 h 381"/>
                  <a:gd name="T6" fmla="*/ 187 w 737"/>
                  <a:gd name="T7" fmla="*/ 313 h 381"/>
                  <a:gd name="T8" fmla="*/ 56 w 737"/>
                  <a:gd name="T9" fmla="*/ 373 h 381"/>
                  <a:gd name="T10" fmla="*/ 9 w 737"/>
                  <a:gd name="T11" fmla="*/ 355 h 381"/>
                  <a:gd name="T12" fmla="*/ 27 w 737"/>
                  <a:gd name="T13" fmla="*/ 308 h 381"/>
                  <a:gd name="T14" fmla="*/ 289 w 737"/>
                  <a:gd name="T15" fmla="*/ 188 h 381"/>
                  <a:gd name="T16" fmla="*/ 420 w 737"/>
                  <a:gd name="T17" fmla="*/ 128 h 381"/>
                  <a:gd name="T18" fmla="*/ 467 w 737"/>
                  <a:gd name="T19" fmla="*/ 146 h 381"/>
                  <a:gd name="T20" fmla="*/ 449 w 737"/>
                  <a:gd name="T21" fmla="*/ 194 h 381"/>
                  <a:gd name="T22" fmla="*/ 318 w 737"/>
                  <a:gd name="T23" fmla="*/ 254 h 381"/>
                  <a:gd name="T24" fmla="*/ 271 w 737"/>
                  <a:gd name="T25" fmla="*/ 236 h 381"/>
                  <a:gd name="T26" fmla="*/ 289 w 737"/>
                  <a:gd name="T27" fmla="*/ 188 h 381"/>
                  <a:gd name="T28" fmla="*/ 550 w 737"/>
                  <a:gd name="T29" fmla="*/ 69 h 381"/>
                  <a:gd name="T30" fmla="*/ 681 w 737"/>
                  <a:gd name="T31" fmla="*/ 9 h 381"/>
                  <a:gd name="T32" fmla="*/ 729 w 737"/>
                  <a:gd name="T33" fmla="*/ 27 h 381"/>
                  <a:gd name="T34" fmla="*/ 711 w 737"/>
                  <a:gd name="T35" fmla="*/ 74 h 381"/>
                  <a:gd name="T36" fmla="*/ 580 w 737"/>
                  <a:gd name="T37" fmla="*/ 134 h 381"/>
                  <a:gd name="T38" fmla="*/ 533 w 737"/>
                  <a:gd name="T39" fmla="*/ 116 h 381"/>
                  <a:gd name="T40" fmla="*/ 550 w 737"/>
                  <a:gd name="T41" fmla="*/ 6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7" h="381">
                    <a:moveTo>
                      <a:pt x="27" y="308"/>
                    </a:moveTo>
                    <a:lnTo>
                      <a:pt x="158" y="248"/>
                    </a:lnTo>
                    <a:cubicBezTo>
                      <a:pt x="176" y="240"/>
                      <a:pt x="197" y="248"/>
                      <a:pt x="205" y="266"/>
                    </a:cubicBezTo>
                    <a:cubicBezTo>
                      <a:pt x="213" y="284"/>
                      <a:pt x="206" y="305"/>
                      <a:pt x="187" y="313"/>
                    </a:cubicBezTo>
                    <a:lnTo>
                      <a:pt x="56" y="373"/>
                    </a:lnTo>
                    <a:cubicBezTo>
                      <a:pt x="38" y="381"/>
                      <a:pt x="17" y="374"/>
                      <a:pt x="9" y="355"/>
                    </a:cubicBezTo>
                    <a:cubicBezTo>
                      <a:pt x="0" y="337"/>
                      <a:pt x="8" y="316"/>
                      <a:pt x="27" y="308"/>
                    </a:cubicBezTo>
                    <a:close/>
                    <a:moveTo>
                      <a:pt x="289" y="188"/>
                    </a:moveTo>
                    <a:lnTo>
                      <a:pt x="420" y="128"/>
                    </a:lnTo>
                    <a:cubicBezTo>
                      <a:pt x="438" y="120"/>
                      <a:pt x="459" y="128"/>
                      <a:pt x="467" y="146"/>
                    </a:cubicBezTo>
                    <a:cubicBezTo>
                      <a:pt x="475" y="164"/>
                      <a:pt x="467" y="186"/>
                      <a:pt x="449" y="194"/>
                    </a:cubicBezTo>
                    <a:lnTo>
                      <a:pt x="318" y="254"/>
                    </a:lnTo>
                    <a:cubicBezTo>
                      <a:pt x="300" y="262"/>
                      <a:pt x="279" y="254"/>
                      <a:pt x="271" y="236"/>
                    </a:cubicBezTo>
                    <a:cubicBezTo>
                      <a:pt x="262" y="218"/>
                      <a:pt x="270" y="196"/>
                      <a:pt x="289" y="188"/>
                    </a:cubicBezTo>
                    <a:close/>
                    <a:moveTo>
                      <a:pt x="550" y="69"/>
                    </a:moveTo>
                    <a:lnTo>
                      <a:pt x="681" y="9"/>
                    </a:lnTo>
                    <a:cubicBezTo>
                      <a:pt x="700" y="0"/>
                      <a:pt x="721" y="8"/>
                      <a:pt x="729" y="27"/>
                    </a:cubicBezTo>
                    <a:cubicBezTo>
                      <a:pt x="737" y="45"/>
                      <a:pt x="729" y="66"/>
                      <a:pt x="711" y="74"/>
                    </a:cubicBezTo>
                    <a:lnTo>
                      <a:pt x="580" y="134"/>
                    </a:lnTo>
                    <a:cubicBezTo>
                      <a:pt x="562" y="142"/>
                      <a:pt x="541" y="134"/>
                      <a:pt x="533" y="116"/>
                    </a:cubicBezTo>
                    <a:cubicBezTo>
                      <a:pt x="524" y="98"/>
                      <a:pt x="532" y="77"/>
                      <a:pt x="550" y="69"/>
                    </a:cubicBezTo>
                    <a:close/>
                  </a:path>
                </a:pathLst>
              </a:custGeom>
              <a:solidFill>
                <a:srgbClr val="FF0000"/>
              </a:solidFill>
              <a:ln w="1460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7" name="Freeform 41"/>
              <p:cNvSpPr>
                <a:spLocks noEditPoints="1"/>
              </p:cNvSpPr>
              <p:nvPr/>
            </p:nvSpPr>
            <p:spPr bwMode="auto">
              <a:xfrm>
                <a:off x="6999288" y="3605213"/>
                <a:ext cx="249238" cy="127000"/>
              </a:xfrm>
              <a:custGeom>
                <a:avLst/>
                <a:gdLst>
                  <a:gd name="T0" fmla="*/ 27 w 738"/>
                  <a:gd name="T1" fmla="*/ 306 h 379"/>
                  <a:gd name="T2" fmla="*/ 158 w 738"/>
                  <a:gd name="T3" fmla="*/ 246 h 379"/>
                  <a:gd name="T4" fmla="*/ 205 w 738"/>
                  <a:gd name="T5" fmla="*/ 264 h 379"/>
                  <a:gd name="T6" fmla="*/ 187 w 738"/>
                  <a:gd name="T7" fmla="*/ 312 h 379"/>
                  <a:gd name="T8" fmla="*/ 56 w 738"/>
                  <a:gd name="T9" fmla="*/ 371 h 379"/>
                  <a:gd name="T10" fmla="*/ 9 w 738"/>
                  <a:gd name="T11" fmla="*/ 353 h 379"/>
                  <a:gd name="T12" fmla="*/ 27 w 738"/>
                  <a:gd name="T13" fmla="*/ 306 h 379"/>
                  <a:gd name="T14" fmla="*/ 289 w 738"/>
                  <a:gd name="T15" fmla="*/ 187 h 379"/>
                  <a:gd name="T16" fmla="*/ 420 w 738"/>
                  <a:gd name="T17" fmla="*/ 127 h 379"/>
                  <a:gd name="T18" fmla="*/ 468 w 738"/>
                  <a:gd name="T19" fmla="*/ 145 h 379"/>
                  <a:gd name="T20" fmla="*/ 450 w 738"/>
                  <a:gd name="T21" fmla="*/ 193 h 379"/>
                  <a:gd name="T22" fmla="*/ 319 w 738"/>
                  <a:gd name="T23" fmla="*/ 252 h 379"/>
                  <a:gd name="T24" fmla="*/ 271 w 738"/>
                  <a:gd name="T25" fmla="*/ 234 h 379"/>
                  <a:gd name="T26" fmla="*/ 289 w 738"/>
                  <a:gd name="T27" fmla="*/ 187 h 379"/>
                  <a:gd name="T28" fmla="*/ 551 w 738"/>
                  <a:gd name="T29" fmla="*/ 68 h 379"/>
                  <a:gd name="T30" fmla="*/ 682 w 738"/>
                  <a:gd name="T31" fmla="*/ 8 h 379"/>
                  <a:gd name="T32" fmla="*/ 730 w 738"/>
                  <a:gd name="T33" fmla="*/ 26 h 379"/>
                  <a:gd name="T34" fmla="*/ 712 w 738"/>
                  <a:gd name="T35" fmla="*/ 74 h 379"/>
                  <a:gd name="T36" fmla="*/ 581 w 738"/>
                  <a:gd name="T37" fmla="*/ 133 h 379"/>
                  <a:gd name="T38" fmla="*/ 533 w 738"/>
                  <a:gd name="T39" fmla="*/ 115 h 379"/>
                  <a:gd name="T40" fmla="*/ 551 w 738"/>
                  <a:gd name="T41" fmla="*/ 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8" h="379">
                    <a:moveTo>
                      <a:pt x="27" y="306"/>
                    </a:moveTo>
                    <a:lnTo>
                      <a:pt x="158" y="246"/>
                    </a:lnTo>
                    <a:cubicBezTo>
                      <a:pt x="176" y="238"/>
                      <a:pt x="197" y="246"/>
                      <a:pt x="205" y="264"/>
                    </a:cubicBezTo>
                    <a:cubicBezTo>
                      <a:pt x="214" y="282"/>
                      <a:pt x="206" y="304"/>
                      <a:pt x="187" y="312"/>
                    </a:cubicBezTo>
                    <a:lnTo>
                      <a:pt x="56" y="371"/>
                    </a:lnTo>
                    <a:cubicBezTo>
                      <a:pt x="38" y="379"/>
                      <a:pt x="17" y="371"/>
                      <a:pt x="9" y="353"/>
                    </a:cubicBezTo>
                    <a:cubicBezTo>
                      <a:pt x="0" y="335"/>
                      <a:pt x="8" y="314"/>
                      <a:pt x="27" y="306"/>
                    </a:cubicBezTo>
                    <a:close/>
                    <a:moveTo>
                      <a:pt x="289" y="187"/>
                    </a:moveTo>
                    <a:lnTo>
                      <a:pt x="420" y="127"/>
                    </a:lnTo>
                    <a:cubicBezTo>
                      <a:pt x="438" y="119"/>
                      <a:pt x="459" y="127"/>
                      <a:pt x="468" y="145"/>
                    </a:cubicBezTo>
                    <a:cubicBezTo>
                      <a:pt x="476" y="163"/>
                      <a:pt x="468" y="185"/>
                      <a:pt x="450" y="193"/>
                    </a:cubicBezTo>
                    <a:lnTo>
                      <a:pt x="319" y="252"/>
                    </a:lnTo>
                    <a:cubicBezTo>
                      <a:pt x="301" y="261"/>
                      <a:pt x="279" y="252"/>
                      <a:pt x="271" y="234"/>
                    </a:cubicBezTo>
                    <a:cubicBezTo>
                      <a:pt x="263" y="216"/>
                      <a:pt x="271" y="195"/>
                      <a:pt x="289" y="187"/>
                    </a:cubicBezTo>
                    <a:close/>
                    <a:moveTo>
                      <a:pt x="551" y="68"/>
                    </a:moveTo>
                    <a:lnTo>
                      <a:pt x="682" y="8"/>
                    </a:lnTo>
                    <a:cubicBezTo>
                      <a:pt x="700" y="0"/>
                      <a:pt x="722" y="8"/>
                      <a:pt x="730" y="26"/>
                    </a:cubicBezTo>
                    <a:cubicBezTo>
                      <a:pt x="738" y="44"/>
                      <a:pt x="730" y="66"/>
                      <a:pt x="712" y="74"/>
                    </a:cubicBezTo>
                    <a:lnTo>
                      <a:pt x="581" y="133"/>
                    </a:lnTo>
                    <a:cubicBezTo>
                      <a:pt x="563" y="142"/>
                      <a:pt x="541" y="134"/>
                      <a:pt x="533" y="115"/>
                    </a:cubicBezTo>
                    <a:cubicBezTo>
                      <a:pt x="525" y="97"/>
                      <a:pt x="533" y="76"/>
                      <a:pt x="551" y="68"/>
                    </a:cubicBezTo>
                    <a:close/>
                  </a:path>
                </a:pathLst>
              </a:custGeom>
              <a:solidFill>
                <a:srgbClr val="FF0000"/>
              </a:solidFill>
              <a:ln w="1460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8" name="Freeform 42"/>
              <p:cNvSpPr>
                <a:spLocks noEditPoints="1"/>
              </p:cNvSpPr>
              <p:nvPr/>
            </p:nvSpPr>
            <p:spPr bwMode="auto">
              <a:xfrm>
                <a:off x="7246938" y="3490913"/>
                <a:ext cx="249238" cy="130175"/>
              </a:xfrm>
              <a:custGeom>
                <a:avLst/>
                <a:gdLst>
                  <a:gd name="T0" fmla="*/ 27 w 737"/>
                  <a:gd name="T1" fmla="*/ 308 h 381"/>
                  <a:gd name="T2" fmla="*/ 158 w 737"/>
                  <a:gd name="T3" fmla="*/ 248 h 381"/>
                  <a:gd name="T4" fmla="*/ 205 w 737"/>
                  <a:gd name="T5" fmla="*/ 266 h 381"/>
                  <a:gd name="T6" fmla="*/ 187 w 737"/>
                  <a:gd name="T7" fmla="*/ 313 h 381"/>
                  <a:gd name="T8" fmla="*/ 56 w 737"/>
                  <a:gd name="T9" fmla="*/ 373 h 381"/>
                  <a:gd name="T10" fmla="*/ 9 w 737"/>
                  <a:gd name="T11" fmla="*/ 355 h 381"/>
                  <a:gd name="T12" fmla="*/ 27 w 737"/>
                  <a:gd name="T13" fmla="*/ 308 h 381"/>
                  <a:gd name="T14" fmla="*/ 289 w 737"/>
                  <a:gd name="T15" fmla="*/ 188 h 381"/>
                  <a:gd name="T16" fmla="*/ 420 w 737"/>
                  <a:gd name="T17" fmla="*/ 128 h 381"/>
                  <a:gd name="T18" fmla="*/ 467 w 737"/>
                  <a:gd name="T19" fmla="*/ 146 h 381"/>
                  <a:gd name="T20" fmla="*/ 449 w 737"/>
                  <a:gd name="T21" fmla="*/ 194 h 381"/>
                  <a:gd name="T22" fmla="*/ 318 w 737"/>
                  <a:gd name="T23" fmla="*/ 254 h 381"/>
                  <a:gd name="T24" fmla="*/ 271 w 737"/>
                  <a:gd name="T25" fmla="*/ 236 h 381"/>
                  <a:gd name="T26" fmla="*/ 289 w 737"/>
                  <a:gd name="T27" fmla="*/ 188 h 381"/>
                  <a:gd name="T28" fmla="*/ 550 w 737"/>
                  <a:gd name="T29" fmla="*/ 69 h 381"/>
                  <a:gd name="T30" fmla="*/ 681 w 737"/>
                  <a:gd name="T31" fmla="*/ 9 h 381"/>
                  <a:gd name="T32" fmla="*/ 729 w 737"/>
                  <a:gd name="T33" fmla="*/ 27 h 381"/>
                  <a:gd name="T34" fmla="*/ 711 w 737"/>
                  <a:gd name="T35" fmla="*/ 74 h 381"/>
                  <a:gd name="T36" fmla="*/ 580 w 737"/>
                  <a:gd name="T37" fmla="*/ 134 h 381"/>
                  <a:gd name="T38" fmla="*/ 533 w 737"/>
                  <a:gd name="T39" fmla="*/ 116 h 381"/>
                  <a:gd name="T40" fmla="*/ 550 w 737"/>
                  <a:gd name="T41" fmla="*/ 6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7" h="381">
                    <a:moveTo>
                      <a:pt x="27" y="308"/>
                    </a:moveTo>
                    <a:lnTo>
                      <a:pt x="158" y="248"/>
                    </a:lnTo>
                    <a:cubicBezTo>
                      <a:pt x="176" y="240"/>
                      <a:pt x="197" y="248"/>
                      <a:pt x="205" y="266"/>
                    </a:cubicBezTo>
                    <a:cubicBezTo>
                      <a:pt x="213" y="284"/>
                      <a:pt x="206" y="305"/>
                      <a:pt x="187" y="313"/>
                    </a:cubicBezTo>
                    <a:lnTo>
                      <a:pt x="56" y="373"/>
                    </a:lnTo>
                    <a:cubicBezTo>
                      <a:pt x="38" y="381"/>
                      <a:pt x="17" y="374"/>
                      <a:pt x="9" y="355"/>
                    </a:cubicBezTo>
                    <a:cubicBezTo>
                      <a:pt x="0" y="337"/>
                      <a:pt x="8" y="316"/>
                      <a:pt x="27" y="308"/>
                    </a:cubicBezTo>
                    <a:close/>
                    <a:moveTo>
                      <a:pt x="289" y="188"/>
                    </a:moveTo>
                    <a:lnTo>
                      <a:pt x="420" y="128"/>
                    </a:lnTo>
                    <a:cubicBezTo>
                      <a:pt x="438" y="120"/>
                      <a:pt x="459" y="128"/>
                      <a:pt x="467" y="146"/>
                    </a:cubicBezTo>
                    <a:cubicBezTo>
                      <a:pt x="475" y="164"/>
                      <a:pt x="467" y="186"/>
                      <a:pt x="449" y="194"/>
                    </a:cubicBezTo>
                    <a:lnTo>
                      <a:pt x="318" y="254"/>
                    </a:lnTo>
                    <a:cubicBezTo>
                      <a:pt x="300" y="262"/>
                      <a:pt x="279" y="254"/>
                      <a:pt x="271" y="236"/>
                    </a:cubicBezTo>
                    <a:cubicBezTo>
                      <a:pt x="262" y="218"/>
                      <a:pt x="270" y="196"/>
                      <a:pt x="289" y="188"/>
                    </a:cubicBezTo>
                    <a:close/>
                    <a:moveTo>
                      <a:pt x="550" y="69"/>
                    </a:moveTo>
                    <a:lnTo>
                      <a:pt x="681" y="9"/>
                    </a:lnTo>
                    <a:cubicBezTo>
                      <a:pt x="700" y="0"/>
                      <a:pt x="721" y="8"/>
                      <a:pt x="729" y="27"/>
                    </a:cubicBezTo>
                    <a:cubicBezTo>
                      <a:pt x="737" y="45"/>
                      <a:pt x="729" y="66"/>
                      <a:pt x="711" y="74"/>
                    </a:cubicBezTo>
                    <a:lnTo>
                      <a:pt x="580" y="134"/>
                    </a:lnTo>
                    <a:cubicBezTo>
                      <a:pt x="562" y="142"/>
                      <a:pt x="541" y="134"/>
                      <a:pt x="533" y="116"/>
                    </a:cubicBezTo>
                    <a:cubicBezTo>
                      <a:pt x="524" y="98"/>
                      <a:pt x="532" y="77"/>
                      <a:pt x="550" y="69"/>
                    </a:cubicBezTo>
                    <a:close/>
                  </a:path>
                </a:pathLst>
              </a:custGeom>
              <a:solidFill>
                <a:srgbClr val="FF0000"/>
              </a:solidFill>
              <a:ln w="1460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09" name="Freeform 43"/>
              <p:cNvSpPr>
                <a:spLocks/>
              </p:cNvSpPr>
              <p:nvPr/>
            </p:nvSpPr>
            <p:spPr bwMode="auto">
              <a:xfrm>
                <a:off x="1290638" y="3819525"/>
                <a:ext cx="5486400" cy="1658938"/>
              </a:xfrm>
              <a:custGeom>
                <a:avLst/>
                <a:gdLst>
                  <a:gd name="T0" fmla="*/ 766 w 16232"/>
                  <a:gd name="T1" fmla="*/ 4643 h 4909"/>
                  <a:gd name="T2" fmla="*/ 1509 w 16232"/>
                  <a:gd name="T3" fmla="*/ 4678 h 4909"/>
                  <a:gd name="T4" fmla="*/ 2239 w 16232"/>
                  <a:gd name="T5" fmla="*/ 4586 h 4909"/>
                  <a:gd name="T6" fmla="*/ 3705 w 16232"/>
                  <a:gd name="T7" fmla="*/ 4386 h 4909"/>
                  <a:gd name="T8" fmla="*/ 4458 w 16232"/>
                  <a:gd name="T9" fmla="*/ 4615 h 4909"/>
                  <a:gd name="T10" fmla="*/ 5159 w 16232"/>
                  <a:gd name="T11" fmla="*/ 4116 h 4909"/>
                  <a:gd name="T12" fmla="*/ 5905 w 16232"/>
                  <a:gd name="T13" fmla="*/ 3887 h 4909"/>
                  <a:gd name="T14" fmla="*/ 6631 w 16232"/>
                  <a:gd name="T15" fmla="*/ 3733 h 4909"/>
                  <a:gd name="T16" fmla="*/ 8104 w 16232"/>
                  <a:gd name="T17" fmla="*/ 3013 h 4909"/>
                  <a:gd name="T18" fmla="*/ 8832 w 16232"/>
                  <a:gd name="T19" fmla="*/ 2715 h 4909"/>
                  <a:gd name="T20" fmla="*/ 9574 w 16232"/>
                  <a:gd name="T21" fmla="*/ 2244 h 4909"/>
                  <a:gd name="T22" fmla="*/ 11037 w 16232"/>
                  <a:gd name="T23" fmla="*/ 1514 h 4909"/>
                  <a:gd name="T24" fmla="*/ 11769 w 16232"/>
                  <a:gd name="T25" fmla="*/ 1141 h 4909"/>
                  <a:gd name="T26" fmla="*/ 12517 w 16232"/>
                  <a:gd name="T27" fmla="*/ 550 h 4909"/>
                  <a:gd name="T28" fmla="*/ 13986 w 16232"/>
                  <a:gd name="T29" fmla="*/ 314 h 4909"/>
                  <a:gd name="T30" fmla="*/ 15455 w 16232"/>
                  <a:gd name="T31" fmla="*/ 42 h 4909"/>
                  <a:gd name="T32" fmla="*/ 16194 w 16232"/>
                  <a:gd name="T33" fmla="*/ 2 h 4909"/>
                  <a:gd name="T34" fmla="*/ 16197 w 16232"/>
                  <a:gd name="T35" fmla="*/ 73 h 4909"/>
                  <a:gd name="T36" fmla="*/ 15472 w 16232"/>
                  <a:gd name="T37" fmla="*/ 112 h 4909"/>
                  <a:gd name="T38" fmla="*/ 13997 w 16232"/>
                  <a:gd name="T39" fmla="*/ 385 h 4909"/>
                  <a:gd name="T40" fmla="*/ 12529 w 16232"/>
                  <a:gd name="T41" fmla="*/ 621 h 4909"/>
                  <a:gd name="T42" fmla="*/ 11814 w 16232"/>
                  <a:gd name="T43" fmla="*/ 1198 h 4909"/>
                  <a:gd name="T44" fmla="*/ 11074 w 16232"/>
                  <a:gd name="T45" fmla="*/ 1577 h 4909"/>
                  <a:gd name="T46" fmla="*/ 9601 w 16232"/>
                  <a:gd name="T47" fmla="*/ 2311 h 4909"/>
                  <a:gd name="T48" fmla="*/ 8871 w 16232"/>
                  <a:gd name="T49" fmla="*/ 2776 h 4909"/>
                  <a:gd name="T50" fmla="*/ 8135 w 16232"/>
                  <a:gd name="T51" fmla="*/ 3078 h 4909"/>
                  <a:gd name="T52" fmla="*/ 6664 w 16232"/>
                  <a:gd name="T53" fmla="*/ 3798 h 4909"/>
                  <a:gd name="T54" fmla="*/ 5926 w 16232"/>
                  <a:gd name="T55" fmla="*/ 3956 h 4909"/>
                  <a:gd name="T56" fmla="*/ 5200 w 16232"/>
                  <a:gd name="T57" fmla="*/ 4175 h 4909"/>
                  <a:gd name="T58" fmla="*/ 4437 w 16232"/>
                  <a:gd name="T59" fmla="*/ 4684 h 4909"/>
                  <a:gd name="T60" fmla="*/ 3718 w 16232"/>
                  <a:gd name="T61" fmla="*/ 4457 h 4909"/>
                  <a:gd name="T62" fmla="*/ 2248 w 16232"/>
                  <a:gd name="T63" fmla="*/ 4657 h 4909"/>
                  <a:gd name="T64" fmla="*/ 1506 w 16232"/>
                  <a:gd name="T65" fmla="*/ 4749 h 4909"/>
                  <a:gd name="T66" fmla="*/ 785 w 16232"/>
                  <a:gd name="T67" fmla="*/ 4712 h 4909"/>
                  <a:gd name="T68" fmla="*/ 5 w 16232"/>
                  <a:gd name="T69" fmla="*/ 4879 h 4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32" h="4909">
                    <a:moveTo>
                      <a:pt x="30" y="4835"/>
                    </a:moveTo>
                    <a:lnTo>
                      <a:pt x="766" y="4643"/>
                    </a:lnTo>
                    <a:cubicBezTo>
                      <a:pt x="770" y="4642"/>
                      <a:pt x="774" y="4641"/>
                      <a:pt x="777" y="4642"/>
                    </a:cubicBezTo>
                    <a:lnTo>
                      <a:pt x="1509" y="4678"/>
                    </a:lnTo>
                    <a:lnTo>
                      <a:pt x="1503" y="4678"/>
                    </a:lnTo>
                    <a:lnTo>
                      <a:pt x="2239" y="4586"/>
                    </a:lnTo>
                    <a:lnTo>
                      <a:pt x="2972" y="4518"/>
                    </a:lnTo>
                    <a:lnTo>
                      <a:pt x="3705" y="4386"/>
                    </a:lnTo>
                    <a:cubicBezTo>
                      <a:pt x="3711" y="4385"/>
                      <a:pt x="3717" y="4385"/>
                      <a:pt x="3722" y="4387"/>
                    </a:cubicBezTo>
                    <a:lnTo>
                      <a:pt x="4458" y="4615"/>
                    </a:lnTo>
                    <a:lnTo>
                      <a:pt x="4427" y="4620"/>
                    </a:lnTo>
                    <a:lnTo>
                      <a:pt x="5159" y="4116"/>
                    </a:lnTo>
                    <a:cubicBezTo>
                      <a:pt x="5162" y="4114"/>
                      <a:pt x="5165" y="4112"/>
                      <a:pt x="5169" y="4111"/>
                    </a:cubicBezTo>
                    <a:lnTo>
                      <a:pt x="5905" y="3887"/>
                    </a:lnTo>
                    <a:lnTo>
                      <a:pt x="6640" y="3730"/>
                    </a:lnTo>
                    <a:lnTo>
                      <a:pt x="6631" y="3733"/>
                    </a:lnTo>
                    <a:lnTo>
                      <a:pt x="7367" y="3357"/>
                    </a:lnTo>
                    <a:lnTo>
                      <a:pt x="8104" y="3013"/>
                    </a:lnTo>
                    <a:lnTo>
                      <a:pt x="8838" y="2712"/>
                    </a:lnTo>
                    <a:lnTo>
                      <a:pt x="8832" y="2715"/>
                    </a:lnTo>
                    <a:lnTo>
                      <a:pt x="9568" y="2247"/>
                    </a:lnTo>
                    <a:cubicBezTo>
                      <a:pt x="9570" y="2246"/>
                      <a:pt x="9572" y="2245"/>
                      <a:pt x="9574" y="2244"/>
                    </a:cubicBezTo>
                    <a:lnTo>
                      <a:pt x="10306" y="1940"/>
                    </a:lnTo>
                    <a:lnTo>
                      <a:pt x="11037" y="1514"/>
                    </a:lnTo>
                    <a:lnTo>
                      <a:pt x="11775" y="1137"/>
                    </a:lnTo>
                    <a:lnTo>
                      <a:pt x="11769" y="1141"/>
                    </a:lnTo>
                    <a:lnTo>
                      <a:pt x="12501" y="557"/>
                    </a:lnTo>
                    <a:cubicBezTo>
                      <a:pt x="12506" y="554"/>
                      <a:pt x="12511" y="551"/>
                      <a:pt x="12517" y="550"/>
                    </a:cubicBezTo>
                    <a:lnTo>
                      <a:pt x="13253" y="426"/>
                    </a:lnTo>
                    <a:lnTo>
                      <a:pt x="13986" y="314"/>
                    </a:lnTo>
                    <a:lnTo>
                      <a:pt x="14723" y="218"/>
                    </a:lnTo>
                    <a:lnTo>
                      <a:pt x="15455" y="42"/>
                    </a:lnTo>
                    <a:cubicBezTo>
                      <a:pt x="15457" y="42"/>
                      <a:pt x="15459" y="42"/>
                      <a:pt x="15462" y="42"/>
                    </a:cubicBezTo>
                    <a:lnTo>
                      <a:pt x="16194" y="2"/>
                    </a:lnTo>
                    <a:cubicBezTo>
                      <a:pt x="16213" y="0"/>
                      <a:pt x="16230" y="16"/>
                      <a:pt x="16231" y="36"/>
                    </a:cubicBezTo>
                    <a:cubicBezTo>
                      <a:pt x="16232" y="55"/>
                      <a:pt x="16217" y="72"/>
                      <a:pt x="16197" y="73"/>
                    </a:cubicBezTo>
                    <a:lnTo>
                      <a:pt x="15465" y="113"/>
                    </a:lnTo>
                    <a:lnTo>
                      <a:pt x="15472" y="112"/>
                    </a:lnTo>
                    <a:lnTo>
                      <a:pt x="14732" y="289"/>
                    </a:lnTo>
                    <a:lnTo>
                      <a:pt x="13997" y="385"/>
                    </a:lnTo>
                    <a:lnTo>
                      <a:pt x="13265" y="497"/>
                    </a:lnTo>
                    <a:lnTo>
                      <a:pt x="12529" y="621"/>
                    </a:lnTo>
                    <a:lnTo>
                      <a:pt x="12546" y="614"/>
                    </a:lnTo>
                    <a:lnTo>
                      <a:pt x="11814" y="1198"/>
                    </a:lnTo>
                    <a:cubicBezTo>
                      <a:pt x="11812" y="1199"/>
                      <a:pt x="11810" y="1200"/>
                      <a:pt x="11808" y="1202"/>
                    </a:cubicBezTo>
                    <a:lnTo>
                      <a:pt x="11074" y="1577"/>
                    </a:lnTo>
                    <a:lnTo>
                      <a:pt x="10333" y="2007"/>
                    </a:lnTo>
                    <a:lnTo>
                      <a:pt x="9601" y="2311"/>
                    </a:lnTo>
                    <a:lnTo>
                      <a:pt x="9607" y="2308"/>
                    </a:lnTo>
                    <a:lnTo>
                      <a:pt x="8871" y="2776"/>
                    </a:lnTo>
                    <a:cubicBezTo>
                      <a:pt x="8869" y="2777"/>
                      <a:pt x="8867" y="2778"/>
                      <a:pt x="8865" y="2779"/>
                    </a:cubicBezTo>
                    <a:lnTo>
                      <a:pt x="8135" y="3078"/>
                    </a:lnTo>
                    <a:lnTo>
                      <a:pt x="7400" y="3422"/>
                    </a:lnTo>
                    <a:lnTo>
                      <a:pt x="6664" y="3798"/>
                    </a:lnTo>
                    <a:cubicBezTo>
                      <a:pt x="6661" y="3799"/>
                      <a:pt x="6658" y="3800"/>
                      <a:pt x="6655" y="3801"/>
                    </a:cubicBezTo>
                    <a:lnTo>
                      <a:pt x="5926" y="3956"/>
                    </a:lnTo>
                    <a:lnTo>
                      <a:pt x="5190" y="4180"/>
                    </a:lnTo>
                    <a:lnTo>
                      <a:pt x="5200" y="4175"/>
                    </a:lnTo>
                    <a:lnTo>
                      <a:pt x="4468" y="4679"/>
                    </a:lnTo>
                    <a:cubicBezTo>
                      <a:pt x="4459" y="4685"/>
                      <a:pt x="4447" y="4687"/>
                      <a:pt x="4437" y="4684"/>
                    </a:cubicBezTo>
                    <a:lnTo>
                      <a:pt x="3701" y="4456"/>
                    </a:lnTo>
                    <a:lnTo>
                      <a:pt x="3718" y="4457"/>
                    </a:lnTo>
                    <a:lnTo>
                      <a:pt x="2979" y="4589"/>
                    </a:lnTo>
                    <a:lnTo>
                      <a:pt x="2248" y="4657"/>
                    </a:lnTo>
                    <a:lnTo>
                      <a:pt x="1512" y="4749"/>
                    </a:lnTo>
                    <a:cubicBezTo>
                      <a:pt x="1510" y="4749"/>
                      <a:pt x="1508" y="4750"/>
                      <a:pt x="1506" y="4749"/>
                    </a:cubicBezTo>
                    <a:lnTo>
                      <a:pt x="774" y="4713"/>
                    </a:lnTo>
                    <a:lnTo>
                      <a:pt x="785" y="4712"/>
                    </a:lnTo>
                    <a:lnTo>
                      <a:pt x="49" y="4904"/>
                    </a:lnTo>
                    <a:cubicBezTo>
                      <a:pt x="29" y="4909"/>
                      <a:pt x="10" y="4898"/>
                      <a:pt x="5" y="4879"/>
                    </a:cubicBezTo>
                    <a:cubicBezTo>
                      <a:pt x="0" y="4859"/>
                      <a:pt x="11" y="4840"/>
                      <a:pt x="30" y="4835"/>
                    </a:cubicBezTo>
                    <a:close/>
                  </a:path>
                </a:pathLst>
              </a:custGeom>
              <a:solidFill>
                <a:srgbClr val="7030A0"/>
              </a:solidFill>
              <a:ln w="22225" cap="flat" cmpd="sng">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4" name="Rectangle 48"/>
              <p:cNvSpPr>
                <a:spLocks noChangeArrowheads="1"/>
              </p:cNvSpPr>
              <p:nvPr/>
            </p:nvSpPr>
            <p:spPr bwMode="auto">
              <a:xfrm>
                <a:off x="7607300" y="3035042"/>
                <a:ext cx="7244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Calibri" pitchFamily="34" charset="0"/>
                    <a:cs typeface="Arial" pitchFamily="34" charset="0"/>
                  </a:rPr>
                  <a:t>Arab States</a:t>
                </a:r>
                <a:endParaRPr kumimoji="0" lang="en-US" altLang="en-US" sz="1200" b="1" i="0" u="none" strike="noStrike" cap="none" normalizeH="0" baseline="0" dirty="0" smtClean="0">
                  <a:ln>
                    <a:noFill/>
                  </a:ln>
                  <a:solidFill>
                    <a:schemeClr val="tx1"/>
                  </a:solidFill>
                  <a:effectLst/>
                  <a:cs typeface="Arial" pitchFamily="34" charset="0"/>
                </a:endParaRPr>
              </a:p>
            </p:txBody>
          </p:sp>
          <p:sp>
            <p:nvSpPr>
              <p:cNvPr id="4120" name="Rectangle 54"/>
              <p:cNvSpPr>
                <a:spLocks noChangeArrowheads="1"/>
              </p:cNvSpPr>
              <p:nvPr/>
            </p:nvSpPr>
            <p:spPr bwMode="auto">
              <a:xfrm>
                <a:off x="7563644" y="2524630"/>
                <a:ext cx="10667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B050"/>
                    </a:solidFill>
                    <a:effectLst/>
                    <a:latin typeface="Calibri" pitchFamily="34" charset="0"/>
                    <a:cs typeface="Arial" pitchFamily="34" charset="0"/>
                  </a:rPr>
                  <a:t>South/West Asia</a:t>
                </a:r>
                <a:endParaRPr kumimoji="0" lang="en-US" altLang="en-US" sz="1200" b="1" i="0" u="none" strike="noStrike" cap="none" normalizeH="0" baseline="0" dirty="0" smtClean="0">
                  <a:ln>
                    <a:noFill/>
                  </a:ln>
                  <a:solidFill>
                    <a:srgbClr val="00B050"/>
                  </a:solidFill>
                  <a:effectLst/>
                  <a:cs typeface="Arial" pitchFamily="34" charset="0"/>
                </a:endParaRPr>
              </a:p>
            </p:txBody>
          </p:sp>
          <p:sp>
            <p:nvSpPr>
              <p:cNvPr id="4122" name="Rectangle 56"/>
              <p:cNvSpPr>
                <a:spLocks noChangeArrowheads="1"/>
              </p:cNvSpPr>
              <p:nvPr/>
            </p:nvSpPr>
            <p:spPr bwMode="auto">
              <a:xfrm>
                <a:off x="7762875" y="3417888"/>
                <a:ext cx="266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7030A0"/>
                    </a:solidFill>
                    <a:effectLst/>
                    <a:latin typeface="Calibri"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3" name="Rectangle 57"/>
              <p:cNvSpPr>
                <a:spLocks noChangeArrowheads="1"/>
              </p:cNvSpPr>
              <p:nvPr/>
            </p:nvSpPr>
            <p:spPr bwMode="auto">
              <a:xfrm>
                <a:off x="7569427" y="3463667"/>
                <a:ext cx="1209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0000"/>
                    </a:solidFill>
                    <a:effectLst/>
                    <a:latin typeface="Calibri" pitchFamily="34" charset="0"/>
                    <a:cs typeface="Arial" pitchFamily="34" charset="0"/>
                  </a:rPr>
                  <a:t>Sub-Saharan Africa</a:t>
                </a:r>
                <a:endParaRPr kumimoji="0" lang="en-US" altLang="en-US" sz="1200" b="1" i="0" u="none" strike="noStrike" cap="none" normalizeH="0" baseline="0" dirty="0" smtClean="0">
                  <a:ln>
                    <a:noFill/>
                  </a:ln>
                  <a:solidFill>
                    <a:srgbClr val="FF0000"/>
                  </a:solidFill>
                  <a:effectLst/>
                  <a:cs typeface="Arial" pitchFamily="34" charset="0"/>
                </a:endParaRPr>
              </a:p>
            </p:txBody>
          </p:sp>
        </p:grpSp>
      </p:grpSp>
      <p:grpSp>
        <p:nvGrpSpPr>
          <p:cNvPr id="4148" name="Group 4147"/>
          <p:cNvGrpSpPr/>
          <p:nvPr/>
        </p:nvGrpSpPr>
        <p:grpSpPr>
          <a:xfrm>
            <a:off x="470212" y="2926897"/>
            <a:ext cx="7656518" cy="3423698"/>
            <a:chOff x="573976" y="2462553"/>
            <a:chExt cx="7433262" cy="3423698"/>
          </a:xfrm>
        </p:grpSpPr>
        <p:sp>
          <p:nvSpPr>
            <p:cNvPr id="9" name="Rectangle 8"/>
            <p:cNvSpPr>
              <a:spLocks noChangeArrowheads="1"/>
            </p:cNvSpPr>
            <p:nvPr/>
          </p:nvSpPr>
          <p:spPr bwMode="auto">
            <a:xfrm>
              <a:off x="1174750" y="2522538"/>
              <a:ext cx="7938" cy="3128963"/>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p:nvSpPr>
          <p:spPr bwMode="auto">
            <a:xfrm>
              <a:off x="1144588" y="2517775"/>
              <a:ext cx="34925" cy="3138488"/>
            </a:xfrm>
            <a:custGeom>
              <a:avLst/>
              <a:gdLst>
                <a:gd name="T0" fmla="*/ 0 w 22"/>
                <a:gd name="T1" fmla="*/ 1972 h 1977"/>
                <a:gd name="T2" fmla="*/ 22 w 22"/>
                <a:gd name="T3" fmla="*/ 1972 h 1977"/>
                <a:gd name="T4" fmla="*/ 22 w 22"/>
                <a:gd name="T5" fmla="*/ 1977 h 1977"/>
                <a:gd name="T6" fmla="*/ 0 w 22"/>
                <a:gd name="T7" fmla="*/ 1977 h 1977"/>
                <a:gd name="T8" fmla="*/ 0 w 22"/>
                <a:gd name="T9" fmla="*/ 1972 h 1977"/>
                <a:gd name="T10" fmla="*/ 0 w 22"/>
                <a:gd name="T11" fmla="*/ 1578 h 1977"/>
                <a:gd name="T12" fmla="*/ 22 w 22"/>
                <a:gd name="T13" fmla="*/ 1578 h 1977"/>
                <a:gd name="T14" fmla="*/ 22 w 22"/>
                <a:gd name="T15" fmla="*/ 1583 h 1977"/>
                <a:gd name="T16" fmla="*/ 0 w 22"/>
                <a:gd name="T17" fmla="*/ 1583 h 1977"/>
                <a:gd name="T18" fmla="*/ 0 w 22"/>
                <a:gd name="T19" fmla="*/ 1578 h 1977"/>
                <a:gd name="T20" fmla="*/ 0 w 22"/>
                <a:gd name="T21" fmla="*/ 1183 h 1977"/>
                <a:gd name="T22" fmla="*/ 22 w 22"/>
                <a:gd name="T23" fmla="*/ 1183 h 1977"/>
                <a:gd name="T24" fmla="*/ 22 w 22"/>
                <a:gd name="T25" fmla="*/ 1188 h 1977"/>
                <a:gd name="T26" fmla="*/ 0 w 22"/>
                <a:gd name="T27" fmla="*/ 1188 h 1977"/>
                <a:gd name="T28" fmla="*/ 0 w 22"/>
                <a:gd name="T29" fmla="*/ 1183 h 1977"/>
                <a:gd name="T30" fmla="*/ 0 w 22"/>
                <a:gd name="T31" fmla="*/ 789 h 1977"/>
                <a:gd name="T32" fmla="*/ 22 w 22"/>
                <a:gd name="T33" fmla="*/ 789 h 1977"/>
                <a:gd name="T34" fmla="*/ 22 w 22"/>
                <a:gd name="T35" fmla="*/ 794 h 1977"/>
                <a:gd name="T36" fmla="*/ 0 w 22"/>
                <a:gd name="T37" fmla="*/ 794 h 1977"/>
                <a:gd name="T38" fmla="*/ 0 w 22"/>
                <a:gd name="T39" fmla="*/ 789 h 1977"/>
                <a:gd name="T40" fmla="*/ 0 w 22"/>
                <a:gd name="T41" fmla="*/ 395 h 1977"/>
                <a:gd name="T42" fmla="*/ 22 w 22"/>
                <a:gd name="T43" fmla="*/ 395 h 1977"/>
                <a:gd name="T44" fmla="*/ 22 w 22"/>
                <a:gd name="T45" fmla="*/ 400 h 1977"/>
                <a:gd name="T46" fmla="*/ 0 w 22"/>
                <a:gd name="T47" fmla="*/ 400 h 1977"/>
                <a:gd name="T48" fmla="*/ 0 w 22"/>
                <a:gd name="T49" fmla="*/ 395 h 1977"/>
                <a:gd name="T50" fmla="*/ 0 w 22"/>
                <a:gd name="T51" fmla="*/ 0 h 1977"/>
                <a:gd name="T52" fmla="*/ 22 w 22"/>
                <a:gd name="T53" fmla="*/ 0 h 1977"/>
                <a:gd name="T54" fmla="*/ 22 w 22"/>
                <a:gd name="T55" fmla="*/ 5 h 1977"/>
                <a:gd name="T56" fmla="*/ 0 w 22"/>
                <a:gd name="T57" fmla="*/ 5 h 1977"/>
                <a:gd name="T58" fmla="*/ 0 w 22"/>
                <a:gd name="T59"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1977">
                  <a:moveTo>
                    <a:pt x="0" y="1972"/>
                  </a:moveTo>
                  <a:lnTo>
                    <a:pt x="22" y="1972"/>
                  </a:lnTo>
                  <a:lnTo>
                    <a:pt x="22" y="1977"/>
                  </a:lnTo>
                  <a:lnTo>
                    <a:pt x="0" y="1977"/>
                  </a:lnTo>
                  <a:lnTo>
                    <a:pt x="0" y="1972"/>
                  </a:lnTo>
                  <a:close/>
                  <a:moveTo>
                    <a:pt x="0" y="1578"/>
                  </a:moveTo>
                  <a:lnTo>
                    <a:pt x="22" y="1578"/>
                  </a:lnTo>
                  <a:lnTo>
                    <a:pt x="22" y="1583"/>
                  </a:lnTo>
                  <a:lnTo>
                    <a:pt x="0" y="1583"/>
                  </a:lnTo>
                  <a:lnTo>
                    <a:pt x="0" y="1578"/>
                  </a:lnTo>
                  <a:close/>
                  <a:moveTo>
                    <a:pt x="0" y="1183"/>
                  </a:moveTo>
                  <a:lnTo>
                    <a:pt x="22" y="1183"/>
                  </a:lnTo>
                  <a:lnTo>
                    <a:pt x="22" y="1188"/>
                  </a:lnTo>
                  <a:lnTo>
                    <a:pt x="0" y="1188"/>
                  </a:lnTo>
                  <a:lnTo>
                    <a:pt x="0" y="1183"/>
                  </a:lnTo>
                  <a:close/>
                  <a:moveTo>
                    <a:pt x="0" y="789"/>
                  </a:moveTo>
                  <a:lnTo>
                    <a:pt x="22" y="789"/>
                  </a:lnTo>
                  <a:lnTo>
                    <a:pt x="22" y="794"/>
                  </a:lnTo>
                  <a:lnTo>
                    <a:pt x="0" y="794"/>
                  </a:lnTo>
                  <a:lnTo>
                    <a:pt x="0" y="789"/>
                  </a:lnTo>
                  <a:close/>
                  <a:moveTo>
                    <a:pt x="0" y="395"/>
                  </a:moveTo>
                  <a:lnTo>
                    <a:pt x="22" y="395"/>
                  </a:lnTo>
                  <a:lnTo>
                    <a:pt x="22" y="400"/>
                  </a:lnTo>
                  <a:lnTo>
                    <a:pt x="0" y="400"/>
                  </a:lnTo>
                  <a:lnTo>
                    <a:pt x="0" y="395"/>
                  </a:lnTo>
                  <a:close/>
                  <a:moveTo>
                    <a:pt x="0" y="0"/>
                  </a:moveTo>
                  <a:lnTo>
                    <a:pt x="22" y="0"/>
                  </a:lnTo>
                  <a:lnTo>
                    <a:pt x="22" y="5"/>
                  </a:lnTo>
                  <a:lnTo>
                    <a:pt x="0" y="5"/>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10"/>
            <p:cNvSpPr>
              <a:spLocks noChangeArrowheads="1"/>
            </p:cNvSpPr>
            <p:nvPr/>
          </p:nvSpPr>
          <p:spPr bwMode="auto">
            <a:xfrm>
              <a:off x="1179513" y="5648325"/>
              <a:ext cx="6454775" cy="793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noEditPoints="1"/>
            </p:cNvSpPr>
            <p:nvPr/>
          </p:nvSpPr>
          <p:spPr bwMode="auto">
            <a:xfrm>
              <a:off x="1174750" y="5651500"/>
              <a:ext cx="6462713" cy="36513"/>
            </a:xfrm>
            <a:custGeom>
              <a:avLst/>
              <a:gdLst>
                <a:gd name="T0" fmla="*/ 0 w 4071"/>
                <a:gd name="T1" fmla="*/ 23 h 23"/>
                <a:gd name="T2" fmla="*/ 162 w 4071"/>
                <a:gd name="T3" fmla="*/ 0 h 23"/>
                <a:gd name="T4" fmla="*/ 157 w 4071"/>
                <a:gd name="T5" fmla="*/ 0 h 23"/>
                <a:gd name="T6" fmla="*/ 318 w 4071"/>
                <a:gd name="T7" fmla="*/ 23 h 23"/>
                <a:gd name="T8" fmla="*/ 318 w 4071"/>
                <a:gd name="T9" fmla="*/ 0 h 23"/>
                <a:gd name="T10" fmla="*/ 469 w 4071"/>
                <a:gd name="T11" fmla="*/ 23 h 23"/>
                <a:gd name="T12" fmla="*/ 631 w 4071"/>
                <a:gd name="T13" fmla="*/ 0 h 23"/>
                <a:gd name="T14" fmla="*/ 626 w 4071"/>
                <a:gd name="T15" fmla="*/ 0 h 23"/>
                <a:gd name="T16" fmla="*/ 787 w 4071"/>
                <a:gd name="T17" fmla="*/ 23 h 23"/>
                <a:gd name="T18" fmla="*/ 787 w 4071"/>
                <a:gd name="T19" fmla="*/ 0 h 23"/>
                <a:gd name="T20" fmla="*/ 939 w 4071"/>
                <a:gd name="T21" fmla="*/ 23 h 23"/>
                <a:gd name="T22" fmla="*/ 1100 w 4071"/>
                <a:gd name="T23" fmla="*/ 0 h 23"/>
                <a:gd name="T24" fmla="*/ 1095 w 4071"/>
                <a:gd name="T25" fmla="*/ 0 h 23"/>
                <a:gd name="T26" fmla="*/ 1256 w 4071"/>
                <a:gd name="T27" fmla="*/ 23 h 23"/>
                <a:gd name="T28" fmla="*/ 1256 w 4071"/>
                <a:gd name="T29" fmla="*/ 0 h 23"/>
                <a:gd name="T30" fmla="*/ 1408 w 4071"/>
                <a:gd name="T31" fmla="*/ 23 h 23"/>
                <a:gd name="T32" fmla="*/ 1569 w 4071"/>
                <a:gd name="T33" fmla="*/ 0 h 23"/>
                <a:gd name="T34" fmla="*/ 1564 w 4071"/>
                <a:gd name="T35" fmla="*/ 0 h 23"/>
                <a:gd name="T36" fmla="*/ 1726 w 4071"/>
                <a:gd name="T37" fmla="*/ 23 h 23"/>
                <a:gd name="T38" fmla="*/ 1726 w 4071"/>
                <a:gd name="T39" fmla="*/ 0 h 23"/>
                <a:gd name="T40" fmla="*/ 1877 w 4071"/>
                <a:gd name="T41" fmla="*/ 23 h 23"/>
                <a:gd name="T42" fmla="*/ 2038 w 4071"/>
                <a:gd name="T43" fmla="*/ 0 h 23"/>
                <a:gd name="T44" fmla="*/ 2033 w 4071"/>
                <a:gd name="T45" fmla="*/ 0 h 23"/>
                <a:gd name="T46" fmla="*/ 2195 w 4071"/>
                <a:gd name="T47" fmla="*/ 23 h 23"/>
                <a:gd name="T48" fmla="*/ 2195 w 4071"/>
                <a:gd name="T49" fmla="*/ 0 h 23"/>
                <a:gd name="T50" fmla="*/ 2346 w 4071"/>
                <a:gd name="T51" fmla="*/ 23 h 23"/>
                <a:gd name="T52" fmla="*/ 2508 w 4071"/>
                <a:gd name="T53" fmla="*/ 0 h 23"/>
                <a:gd name="T54" fmla="*/ 2503 w 4071"/>
                <a:gd name="T55" fmla="*/ 0 h 23"/>
                <a:gd name="T56" fmla="*/ 2663 w 4071"/>
                <a:gd name="T57" fmla="*/ 23 h 23"/>
                <a:gd name="T58" fmla="*/ 2663 w 4071"/>
                <a:gd name="T59" fmla="*/ 0 h 23"/>
                <a:gd name="T60" fmla="*/ 2815 w 4071"/>
                <a:gd name="T61" fmla="*/ 23 h 23"/>
                <a:gd name="T62" fmla="*/ 2977 w 4071"/>
                <a:gd name="T63" fmla="*/ 0 h 23"/>
                <a:gd name="T64" fmla="*/ 2972 w 4071"/>
                <a:gd name="T65" fmla="*/ 0 h 23"/>
                <a:gd name="T66" fmla="*/ 3133 w 4071"/>
                <a:gd name="T67" fmla="*/ 23 h 23"/>
                <a:gd name="T68" fmla="*/ 3133 w 4071"/>
                <a:gd name="T69" fmla="*/ 0 h 23"/>
                <a:gd name="T70" fmla="*/ 3284 w 4071"/>
                <a:gd name="T71" fmla="*/ 23 h 23"/>
                <a:gd name="T72" fmla="*/ 3445 w 4071"/>
                <a:gd name="T73" fmla="*/ 0 h 23"/>
                <a:gd name="T74" fmla="*/ 3440 w 4071"/>
                <a:gd name="T75" fmla="*/ 0 h 23"/>
                <a:gd name="T76" fmla="*/ 3602 w 4071"/>
                <a:gd name="T77" fmla="*/ 23 h 23"/>
                <a:gd name="T78" fmla="*/ 3602 w 4071"/>
                <a:gd name="T79" fmla="*/ 0 h 23"/>
                <a:gd name="T80" fmla="*/ 3754 w 4071"/>
                <a:gd name="T81" fmla="*/ 23 h 23"/>
                <a:gd name="T82" fmla="*/ 3915 w 4071"/>
                <a:gd name="T83" fmla="*/ 0 h 23"/>
                <a:gd name="T84" fmla="*/ 3910 w 4071"/>
                <a:gd name="T85" fmla="*/ 0 h 23"/>
                <a:gd name="T86" fmla="*/ 4071 w 4071"/>
                <a:gd name="T87" fmla="*/ 23 h 23"/>
                <a:gd name="T88" fmla="*/ 4071 w 4071"/>
                <a:gd name="T8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71" h="23">
                  <a:moveTo>
                    <a:pt x="5" y="0"/>
                  </a:moveTo>
                  <a:lnTo>
                    <a:pt x="5" y="23"/>
                  </a:lnTo>
                  <a:lnTo>
                    <a:pt x="0" y="23"/>
                  </a:lnTo>
                  <a:lnTo>
                    <a:pt x="0" y="0"/>
                  </a:lnTo>
                  <a:lnTo>
                    <a:pt x="5" y="0"/>
                  </a:lnTo>
                  <a:close/>
                  <a:moveTo>
                    <a:pt x="162" y="0"/>
                  </a:moveTo>
                  <a:lnTo>
                    <a:pt x="162" y="23"/>
                  </a:lnTo>
                  <a:lnTo>
                    <a:pt x="157" y="23"/>
                  </a:lnTo>
                  <a:lnTo>
                    <a:pt x="157" y="0"/>
                  </a:lnTo>
                  <a:lnTo>
                    <a:pt x="162" y="0"/>
                  </a:lnTo>
                  <a:close/>
                  <a:moveTo>
                    <a:pt x="318" y="0"/>
                  </a:moveTo>
                  <a:lnTo>
                    <a:pt x="318" y="23"/>
                  </a:lnTo>
                  <a:lnTo>
                    <a:pt x="313" y="23"/>
                  </a:lnTo>
                  <a:lnTo>
                    <a:pt x="313" y="0"/>
                  </a:lnTo>
                  <a:lnTo>
                    <a:pt x="318" y="0"/>
                  </a:lnTo>
                  <a:close/>
                  <a:moveTo>
                    <a:pt x="475" y="0"/>
                  </a:moveTo>
                  <a:lnTo>
                    <a:pt x="475" y="23"/>
                  </a:lnTo>
                  <a:lnTo>
                    <a:pt x="469" y="23"/>
                  </a:lnTo>
                  <a:lnTo>
                    <a:pt x="469" y="0"/>
                  </a:lnTo>
                  <a:lnTo>
                    <a:pt x="475" y="0"/>
                  </a:lnTo>
                  <a:close/>
                  <a:moveTo>
                    <a:pt x="631" y="0"/>
                  </a:moveTo>
                  <a:lnTo>
                    <a:pt x="631" y="23"/>
                  </a:lnTo>
                  <a:lnTo>
                    <a:pt x="626" y="23"/>
                  </a:lnTo>
                  <a:lnTo>
                    <a:pt x="626" y="0"/>
                  </a:lnTo>
                  <a:lnTo>
                    <a:pt x="631" y="0"/>
                  </a:lnTo>
                  <a:close/>
                  <a:moveTo>
                    <a:pt x="787" y="0"/>
                  </a:moveTo>
                  <a:lnTo>
                    <a:pt x="787" y="23"/>
                  </a:lnTo>
                  <a:lnTo>
                    <a:pt x="782" y="23"/>
                  </a:lnTo>
                  <a:lnTo>
                    <a:pt x="782" y="0"/>
                  </a:lnTo>
                  <a:lnTo>
                    <a:pt x="787" y="0"/>
                  </a:lnTo>
                  <a:close/>
                  <a:moveTo>
                    <a:pt x="944" y="0"/>
                  </a:moveTo>
                  <a:lnTo>
                    <a:pt x="944" y="23"/>
                  </a:lnTo>
                  <a:lnTo>
                    <a:pt x="939" y="23"/>
                  </a:lnTo>
                  <a:lnTo>
                    <a:pt x="939" y="0"/>
                  </a:lnTo>
                  <a:lnTo>
                    <a:pt x="944" y="0"/>
                  </a:lnTo>
                  <a:close/>
                  <a:moveTo>
                    <a:pt x="1100" y="0"/>
                  </a:moveTo>
                  <a:lnTo>
                    <a:pt x="1100" y="23"/>
                  </a:lnTo>
                  <a:lnTo>
                    <a:pt x="1095" y="23"/>
                  </a:lnTo>
                  <a:lnTo>
                    <a:pt x="1095" y="0"/>
                  </a:lnTo>
                  <a:lnTo>
                    <a:pt x="1100" y="0"/>
                  </a:lnTo>
                  <a:close/>
                  <a:moveTo>
                    <a:pt x="1256" y="0"/>
                  </a:moveTo>
                  <a:lnTo>
                    <a:pt x="1256" y="23"/>
                  </a:lnTo>
                  <a:lnTo>
                    <a:pt x="1251" y="23"/>
                  </a:lnTo>
                  <a:lnTo>
                    <a:pt x="1251" y="0"/>
                  </a:lnTo>
                  <a:lnTo>
                    <a:pt x="1256" y="0"/>
                  </a:lnTo>
                  <a:close/>
                  <a:moveTo>
                    <a:pt x="1413" y="0"/>
                  </a:moveTo>
                  <a:lnTo>
                    <a:pt x="1413" y="23"/>
                  </a:lnTo>
                  <a:lnTo>
                    <a:pt x="1408" y="23"/>
                  </a:lnTo>
                  <a:lnTo>
                    <a:pt x="1408" y="0"/>
                  </a:lnTo>
                  <a:lnTo>
                    <a:pt x="1413" y="0"/>
                  </a:lnTo>
                  <a:close/>
                  <a:moveTo>
                    <a:pt x="1569" y="0"/>
                  </a:moveTo>
                  <a:lnTo>
                    <a:pt x="1569" y="23"/>
                  </a:lnTo>
                  <a:lnTo>
                    <a:pt x="1564" y="23"/>
                  </a:lnTo>
                  <a:lnTo>
                    <a:pt x="1564" y="0"/>
                  </a:lnTo>
                  <a:lnTo>
                    <a:pt x="1569" y="0"/>
                  </a:lnTo>
                  <a:close/>
                  <a:moveTo>
                    <a:pt x="1726" y="0"/>
                  </a:moveTo>
                  <a:lnTo>
                    <a:pt x="1726" y="23"/>
                  </a:lnTo>
                  <a:lnTo>
                    <a:pt x="1721" y="23"/>
                  </a:lnTo>
                  <a:lnTo>
                    <a:pt x="1721" y="0"/>
                  </a:lnTo>
                  <a:lnTo>
                    <a:pt x="1726" y="0"/>
                  </a:lnTo>
                  <a:close/>
                  <a:moveTo>
                    <a:pt x="1882" y="0"/>
                  </a:moveTo>
                  <a:lnTo>
                    <a:pt x="1882" y="23"/>
                  </a:lnTo>
                  <a:lnTo>
                    <a:pt x="1877" y="23"/>
                  </a:lnTo>
                  <a:lnTo>
                    <a:pt x="1877" y="0"/>
                  </a:lnTo>
                  <a:lnTo>
                    <a:pt x="1882" y="0"/>
                  </a:lnTo>
                  <a:close/>
                  <a:moveTo>
                    <a:pt x="2038" y="0"/>
                  </a:moveTo>
                  <a:lnTo>
                    <a:pt x="2038" y="23"/>
                  </a:lnTo>
                  <a:lnTo>
                    <a:pt x="2033" y="23"/>
                  </a:lnTo>
                  <a:lnTo>
                    <a:pt x="2033" y="0"/>
                  </a:lnTo>
                  <a:lnTo>
                    <a:pt x="2038" y="0"/>
                  </a:lnTo>
                  <a:close/>
                  <a:moveTo>
                    <a:pt x="2195" y="0"/>
                  </a:moveTo>
                  <a:lnTo>
                    <a:pt x="2195" y="23"/>
                  </a:lnTo>
                  <a:lnTo>
                    <a:pt x="2190" y="23"/>
                  </a:lnTo>
                  <a:lnTo>
                    <a:pt x="2190" y="0"/>
                  </a:lnTo>
                  <a:lnTo>
                    <a:pt x="2195" y="0"/>
                  </a:lnTo>
                  <a:close/>
                  <a:moveTo>
                    <a:pt x="2351" y="0"/>
                  </a:moveTo>
                  <a:lnTo>
                    <a:pt x="2351" y="23"/>
                  </a:lnTo>
                  <a:lnTo>
                    <a:pt x="2346" y="23"/>
                  </a:lnTo>
                  <a:lnTo>
                    <a:pt x="2346" y="0"/>
                  </a:lnTo>
                  <a:lnTo>
                    <a:pt x="2351" y="0"/>
                  </a:lnTo>
                  <a:close/>
                  <a:moveTo>
                    <a:pt x="2508" y="0"/>
                  </a:moveTo>
                  <a:lnTo>
                    <a:pt x="2508" y="23"/>
                  </a:lnTo>
                  <a:lnTo>
                    <a:pt x="2503" y="23"/>
                  </a:lnTo>
                  <a:lnTo>
                    <a:pt x="2503" y="0"/>
                  </a:lnTo>
                  <a:lnTo>
                    <a:pt x="2508" y="0"/>
                  </a:lnTo>
                  <a:close/>
                  <a:moveTo>
                    <a:pt x="2663" y="0"/>
                  </a:moveTo>
                  <a:lnTo>
                    <a:pt x="2663" y="23"/>
                  </a:lnTo>
                  <a:lnTo>
                    <a:pt x="2658" y="23"/>
                  </a:lnTo>
                  <a:lnTo>
                    <a:pt x="2658" y="0"/>
                  </a:lnTo>
                  <a:lnTo>
                    <a:pt x="2663" y="0"/>
                  </a:lnTo>
                  <a:close/>
                  <a:moveTo>
                    <a:pt x="2820" y="0"/>
                  </a:moveTo>
                  <a:lnTo>
                    <a:pt x="2820" y="23"/>
                  </a:lnTo>
                  <a:lnTo>
                    <a:pt x="2815" y="23"/>
                  </a:lnTo>
                  <a:lnTo>
                    <a:pt x="2815" y="0"/>
                  </a:lnTo>
                  <a:lnTo>
                    <a:pt x="2820" y="0"/>
                  </a:lnTo>
                  <a:close/>
                  <a:moveTo>
                    <a:pt x="2977" y="0"/>
                  </a:moveTo>
                  <a:lnTo>
                    <a:pt x="2977" y="23"/>
                  </a:lnTo>
                  <a:lnTo>
                    <a:pt x="2972" y="23"/>
                  </a:lnTo>
                  <a:lnTo>
                    <a:pt x="2972" y="0"/>
                  </a:lnTo>
                  <a:lnTo>
                    <a:pt x="2977" y="0"/>
                  </a:lnTo>
                  <a:close/>
                  <a:moveTo>
                    <a:pt x="3133" y="0"/>
                  </a:moveTo>
                  <a:lnTo>
                    <a:pt x="3133" y="23"/>
                  </a:lnTo>
                  <a:lnTo>
                    <a:pt x="3128" y="23"/>
                  </a:lnTo>
                  <a:lnTo>
                    <a:pt x="3128" y="0"/>
                  </a:lnTo>
                  <a:lnTo>
                    <a:pt x="3133" y="0"/>
                  </a:lnTo>
                  <a:close/>
                  <a:moveTo>
                    <a:pt x="3290" y="0"/>
                  </a:moveTo>
                  <a:lnTo>
                    <a:pt x="3290" y="23"/>
                  </a:lnTo>
                  <a:lnTo>
                    <a:pt x="3284" y="23"/>
                  </a:lnTo>
                  <a:lnTo>
                    <a:pt x="3284" y="0"/>
                  </a:lnTo>
                  <a:lnTo>
                    <a:pt x="3290" y="0"/>
                  </a:lnTo>
                  <a:close/>
                  <a:moveTo>
                    <a:pt x="3445" y="0"/>
                  </a:moveTo>
                  <a:lnTo>
                    <a:pt x="3445" y="23"/>
                  </a:lnTo>
                  <a:lnTo>
                    <a:pt x="3440" y="23"/>
                  </a:lnTo>
                  <a:lnTo>
                    <a:pt x="3440" y="0"/>
                  </a:lnTo>
                  <a:lnTo>
                    <a:pt x="3445" y="0"/>
                  </a:lnTo>
                  <a:close/>
                  <a:moveTo>
                    <a:pt x="3602" y="0"/>
                  </a:moveTo>
                  <a:lnTo>
                    <a:pt x="3602" y="23"/>
                  </a:lnTo>
                  <a:lnTo>
                    <a:pt x="3597" y="23"/>
                  </a:lnTo>
                  <a:lnTo>
                    <a:pt x="3597" y="0"/>
                  </a:lnTo>
                  <a:lnTo>
                    <a:pt x="3602" y="0"/>
                  </a:lnTo>
                  <a:close/>
                  <a:moveTo>
                    <a:pt x="3759" y="0"/>
                  </a:moveTo>
                  <a:lnTo>
                    <a:pt x="3759" y="23"/>
                  </a:lnTo>
                  <a:lnTo>
                    <a:pt x="3754" y="23"/>
                  </a:lnTo>
                  <a:lnTo>
                    <a:pt x="3754" y="0"/>
                  </a:lnTo>
                  <a:lnTo>
                    <a:pt x="3759" y="0"/>
                  </a:lnTo>
                  <a:close/>
                  <a:moveTo>
                    <a:pt x="3915" y="0"/>
                  </a:moveTo>
                  <a:lnTo>
                    <a:pt x="3915" y="23"/>
                  </a:lnTo>
                  <a:lnTo>
                    <a:pt x="3910" y="23"/>
                  </a:lnTo>
                  <a:lnTo>
                    <a:pt x="3910" y="0"/>
                  </a:lnTo>
                  <a:lnTo>
                    <a:pt x="3915" y="0"/>
                  </a:lnTo>
                  <a:close/>
                  <a:moveTo>
                    <a:pt x="4071" y="0"/>
                  </a:moveTo>
                  <a:lnTo>
                    <a:pt x="4071" y="23"/>
                  </a:lnTo>
                  <a:lnTo>
                    <a:pt x="4066" y="23"/>
                  </a:lnTo>
                  <a:lnTo>
                    <a:pt x="4066" y="0"/>
                  </a:lnTo>
                  <a:lnTo>
                    <a:pt x="4071"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44"/>
            <p:cNvSpPr>
              <a:spLocks noEditPoints="1"/>
            </p:cNvSpPr>
            <p:nvPr/>
          </p:nvSpPr>
          <p:spPr bwMode="auto">
            <a:xfrm>
              <a:off x="6746875" y="3024188"/>
              <a:ext cx="236538" cy="73025"/>
            </a:xfrm>
            <a:custGeom>
              <a:avLst/>
              <a:gdLst>
                <a:gd name="T0" fmla="*/ 46 w 699"/>
                <a:gd name="T1" fmla="*/ 111 h 215"/>
                <a:gd name="T2" fmla="*/ 242 w 699"/>
                <a:gd name="T3" fmla="*/ 76 h 215"/>
                <a:gd name="T4" fmla="*/ 300 w 699"/>
                <a:gd name="T5" fmla="*/ 116 h 215"/>
                <a:gd name="T6" fmla="*/ 260 w 699"/>
                <a:gd name="T7" fmla="*/ 174 h 215"/>
                <a:gd name="T8" fmla="*/ 63 w 699"/>
                <a:gd name="T9" fmla="*/ 210 h 215"/>
                <a:gd name="T10" fmla="*/ 5 w 699"/>
                <a:gd name="T11" fmla="*/ 169 h 215"/>
                <a:gd name="T12" fmla="*/ 46 w 699"/>
                <a:gd name="T13" fmla="*/ 111 h 215"/>
                <a:gd name="T14" fmla="*/ 439 w 699"/>
                <a:gd name="T15" fmla="*/ 40 h 215"/>
                <a:gd name="T16" fmla="*/ 636 w 699"/>
                <a:gd name="T17" fmla="*/ 5 h 215"/>
                <a:gd name="T18" fmla="*/ 694 w 699"/>
                <a:gd name="T19" fmla="*/ 45 h 215"/>
                <a:gd name="T20" fmla="*/ 654 w 699"/>
                <a:gd name="T21" fmla="*/ 103 h 215"/>
                <a:gd name="T22" fmla="*/ 457 w 699"/>
                <a:gd name="T23" fmla="*/ 139 h 215"/>
                <a:gd name="T24" fmla="*/ 399 w 699"/>
                <a:gd name="T25" fmla="*/ 98 h 215"/>
                <a:gd name="T26" fmla="*/ 439 w 699"/>
                <a:gd name="T27" fmla="*/ 4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215">
                  <a:moveTo>
                    <a:pt x="46" y="111"/>
                  </a:moveTo>
                  <a:lnTo>
                    <a:pt x="242" y="76"/>
                  </a:lnTo>
                  <a:cubicBezTo>
                    <a:pt x="270" y="71"/>
                    <a:pt x="296" y="89"/>
                    <a:pt x="300" y="116"/>
                  </a:cubicBezTo>
                  <a:cubicBezTo>
                    <a:pt x="305" y="143"/>
                    <a:pt x="287" y="169"/>
                    <a:pt x="260" y="174"/>
                  </a:cubicBezTo>
                  <a:lnTo>
                    <a:pt x="63" y="210"/>
                  </a:lnTo>
                  <a:cubicBezTo>
                    <a:pt x="36" y="215"/>
                    <a:pt x="10" y="197"/>
                    <a:pt x="5" y="169"/>
                  </a:cubicBezTo>
                  <a:cubicBezTo>
                    <a:pt x="0" y="142"/>
                    <a:pt x="18" y="116"/>
                    <a:pt x="46" y="111"/>
                  </a:cubicBezTo>
                  <a:close/>
                  <a:moveTo>
                    <a:pt x="439" y="40"/>
                  </a:moveTo>
                  <a:lnTo>
                    <a:pt x="636" y="5"/>
                  </a:lnTo>
                  <a:cubicBezTo>
                    <a:pt x="663" y="0"/>
                    <a:pt x="689" y="18"/>
                    <a:pt x="694" y="45"/>
                  </a:cubicBezTo>
                  <a:cubicBezTo>
                    <a:pt x="699" y="72"/>
                    <a:pt x="681" y="98"/>
                    <a:pt x="654" y="103"/>
                  </a:cubicBezTo>
                  <a:lnTo>
                    <a:pt x="457" y="139"/>
                  </a:lnTo>
                  <a:cubicBezTo>
                    <a:pt x="430" y="144"/>
                    <a:pt x="404" y="126"/>
                    <a:pt x="399" y="98"/>
                  </a:cubicBezTo>
                  <a:cubicBezTo>
                    <a:pt x="394" y="71"/>
                    <a:pt x="412" y="45"/>
                    <a:pt x="439" y="40"/>
                  </a:cubicBezTo>
                  <a:close/>
                </a:path>
              </a:pathLst>
            </a:custGeom>
            <a:solidFill>
              <a:srgbClr val="000000"/>
            </a:solidFill>
            <a:ln w="158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1" name="Freeform 45"/>
            <p:cNvSpPr>
              <a:spLocks noEditPoints="1"/>
            </p:cNvSpPr>
            <p:nvPr/>
          </p:nvSpPr>
          <p:spPr bwMode="auto">
            <a:xfrm>
              <a:off x="6994525" y="2978150"/>
              <a:ext cx="236538" cy="74613"/>
            </a:xfrm>
            <a:custGeom>
              <a:avLst/>
              <a:gdLst>
                <a:gd name="T0" fmla="*/ 45 w 699"/>
                <a:gd name="T1" fmla="*/ 114 h 218"/>
                <a:gd name="T2" fmla="*/ 242 w 699"/>
                <a:gd name="T3" fmla="*/ 78 h 218"/>
                <a:gd name="T4" fmla="*/ 300 w 699"/>
                <a:gd name="T5" fmla="*/ 118 h 218"/>
                <a:gd name="T6" fmla="*/ 260 w 699"/>
                <a:gd name="T7" fmla="*/ 176 h 218"/>
                <a:gd name="T8" fmla="*/ 64 w 699"/>
                <a:gd name="T9" fmla="*/ 213 h 218"/>
                <a:gd name="T10" fmla="*/ 5 w 699"/>
                <a:gd name="T11" fmla="*/ 173 h 218"/>
                <a:gd name="T12" fmla="*/ 45 w 699"/>
                <a:gd name="T13" fmla="*/ 114 h 218"/>
                <a:gd name="T14" fmla="*/ 439 w 699"/>
                <a:gd name="T15" fmla="*/ 42 h 218"/>
                <a:gd name="T16" fmla="*/ 635 w 699"/>
                <a:gd name="T17" fmla="*/ 5 h 218"/>
                <a:gd name="T18" fmla="*/ 694 w 699"/>
                <a:gd name="T19" fmla="*/ 45 h 218"/>
                <a:gd name="T20" fmla="*/ 654 w 699"/>
                <a:gd name="T21" fmla="*/ 104 h 218"/>
                <a:gd name="T22" fmla="*/ 457 w 699"/>
                <a:gd name="T23" fmla="*/ 140 h 218"/>
                <a:gd name="T24" fmla="*/ 399 w 699"/>
                <a:gd name="T25" fmla="*/ 100 h 218"/>
                <a:gd name="T26" fmla="*/ 439 w 699"/>
                <a:gd name="T27" fmla="*/ 4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218">
                  <a:moveTo>
                    <a:pt x="45" y="114"/>
                  </a:moveTo>
                  <a:lnTo>
                    <a:pt x="242" y="78"/>
                  </a:lnTo>
                  <a:cubicBezTo>
                    <a:pt x="269" y="73"/>
                    <a:pt x="295" y="91"/>
                    <a:pt x="300" y="118"/>
                  </a:cubicBezTo>
                  <a:cubicBezTo>
                    <a:pt x="305" y="145"/>
                    <a:pt x="287" y="171"/>
                    <a:pt x="260" y="176"/>
                  </a:cubicBezTo>
                  <a:lnTo>
                    <a:pt x="64" y="213"/>
                  </a:lnTo>
                  <a:cubicBezTo>
                    <a:pt x="36" y="218"/>
                    <a:pt x="10" y="200"/>
                    <a:pt x="5" y="173"/>
                  </a:cubicBezTo>
                  <a:cubicBezTo>
                    <a:pt x="0" y="145"/>
                    <a:pt x="18" y="119"/>
                    <a:pt x="45" y="114"/>
                  </a:cubicBezTo>
                  <a:close/>
                  <a:moveTo>
                    <a:pt x="439" y="42"/>
                  </a:moveTo>
                  <a:lnTo>
                    <a:pt x="635" y="5"/>
                  </a:lnTo>
                  <a:cubicBezTo>
                    <a:pt x="663" y="0"/>
                    <a:pt x="689" y="18"/>
                    <a:pt x="694" y="45"/>
                  </a:cubicBezTo>
                  <a:cubicBezTo>
                    <a:pt x="699" y="73"/>
                    <a:pt x="681" y="99"/>
                    <a:pt x="654" y="104"/>
                  </a:cubicBezTo>
                  <a:lnTo>
                    <a:pt x="457" y="140"/>
                  </a:lnTo>
                  <a:cubicBezTo>
                    <a:pt x="430" y="145"/>
                    <a:pt x="404" y="127"/>
                    <a:pt x="399" y="100"/>
                  </a:cubicBezTo>
                  <a:cubicBezTo>
                    <a:pt x="394" y="73"/>
                    <a:pt x="412" y="47"/>
                    <a:pt x="439" y="42"/>
                  </a:cubicBezTo>
                  <a:close/>
                </a:path>
              </a:pathLst>
            </a:custGeom>
            <a:solidFill>
              <a:srgbClr val="000000"/>
            </a:solidFill>
            <a:ln w="158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2" name="Freeform 46"/>
            <p:cNvSpPr>
              <a:spLocks noEditPoints="1"/>
            </p:cNvSpPr>
            <p:nvPr/>
          </p:nvSpPr>
          <p:spPr bwMode="auto">
            <a:xfrm>
              <a:off x="7243763" y="2933700"/>
              <a:ext cx="236538" cy="73025"/>
            </a:xfrm>
            <a:custGeom>
              <a:avLst/>
              <a:gdLst>
                <a:gd name="T0" fmla="*/ 46 w 699"/>
                <a:gd name="T1" fmla="*/ 111 h 215"/>
                <a:gd name="T2" fmla="*/ 242 w 699"/>
                <a:gd name="T3" fmla="*/ 76 h 215"/>
                <a:gd name="T4" fmla="*/ 300 w 699"/>
                <a:gd name="T5" fmla="*/ 116 h 215"/>
                <a:gd name="T6" fmla="*/ 260 w 699"/>
                <a:gd name="T7" fmla="*/ 174 h 215"/>
                <a:gd name="T8" fmla="*/ 63 w 699"/>
                <a:gd name="T9" fmla="*/ 210 h 215"/>
                <a:gd name="T10" fmla="*/ 5 w 699"/>
                <a:gd name="T11" fmla="*/ 169 h 215"/>
                <a:gd name="T12" fmla="*/ 46 w 699"/>
                <a:gd name="T13" fmla="*/ 111 h 215"/>
                <a:gd name="T14" fmla="*/ 439 w 699"/>
                <a:gd name="T15" fmla="*/ 40 h 215"/>
                <a:gd name="T16" fmla="*/ 636 w 699"/>
                <a:gd name="T17" fmla="*/ 5 h 215"/>
                <a:gd name="T18" fmla="*/ 694 w 699"/>
                <a:gd name="T19" fmla="*/ 45 h 215"/>
                <a:gd name="T20" fmla="*/ 654 w 699"/>
                <a:gd name="T21" fmla="*/ 103 h 215"/>
                <a:gd name="T22" fmla="*/ 457 w 699"/>
                <a:gd name="T23" fmla="*/ 139 h 215"/>
                <a:gd name="T24" fmla="*/ 399 w 699"/>
                <a:gd name="T25" fmla="*/ 98 h 215"/>
                <a:gd name="T26" fmla="*/ 439 w 699"/>
                <a:gd name="T27" fmla="*/ 4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215">
                  <a:moveTo>
                    <a:pt x="46" y="111"/>
                  </a:moveTo>
                  <a:lnTo>
                    <a:pt x="242" y="76"/>
                  </a:lnTo>
                  <a:cubicBezTo>
                    <a:pt x="270" y="71"/>
                    <a:pt x="296" y="89"/>
                    <a:pt x="300" y="116"/>
                  </a:cubicBezTo>
                  <a:cubicBezTo>
                    <a:pt x="305" y="143"/>
                    <a:pt x="287" y="169"/>
                    <a:pt x="260" y="174"/>
                  </a:cubicBezTo>
                  <a:lnTo>
                    <a:pt x="63" y="210"/>
                  </a:lnTo>
                  <a:cubicBezTo>
                    <a:pt x="36" y="215"/>
                    <a:pt x="10" y="197"/>
                    <a:pt x="5" y="169"/>
                  </a:cubicBezTo>
                  <a:cubicBezTo>
                    <a:pt x="0" y="142"/>
                    <a:pt x="18" y="116"/>
                    <a:pt x="46" y="111"/>
                  </a:cubicBezTo>
                  <a:close/>
                  <a:moveTo>
                    <a:pt x="439" y="40"/>
                  </a:moveTo>
                  <a:lnTo>
                    <a:pt x="636" y="5"/>
                  </a:lnTo>
                  <a:cubicBezTo>
                    <a:pt x="663" y="0"/>
                    <a:pt x="689" y="18"/>
                    <a:pt x="694" y="45"/>
                  </a:cubicBezTo>
                  <a:cubicBezTo>
                    <a:pt x="699" y="72"/>
                    <a:pt x="681" y="98"/>
                    <a:pt x="654" y="103"/>
                  </a:cubicBezTo>
                  <a:lnTo>
                    <a:pt x="457" y="139"/>
                  </a:lnTo>
                  <a:cubicBezTo>
                    <a:pt x="430" y="144"/>
                    <a:pt x="404" y="126"/>
                    <a:pt x="399" y="98"/>
                  </a:cubicBezTo>
                  <a:cubicBezTo>
                    <a:pt x="394" y="71"/>
                    <a:pt x="412" y="45"/>
                    <a:pt x="439" y="40"/>
                  </a:cubicBezTo>
                  <a:close/>
                </a:path>
              </a:pathLst>
            </a:custGeom>
            <a:solidFill>
              <a:srgbClr val="000000"/>
            </a:solidFill>
            <a:ln w="158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13" name="Freeform 47"/>
            <p:cNvSpPr>
              <a:spLocks/>
            </p:cNvSpPr>
            <p:nvPr/>
          </p:nvSpPr>
          <p:spPr bwMode="auto">
            <a:xfrm>
              <a:off x="1287463" y="3055938"/>
              <a:ext cx="5494338" cy="636588"/>
            </a:xfrm>
            <a:custGeom>
              <a:avLst/>
              <a:gdLst>
                <a:gd name="T0" fmla="*/ 50 w 16257"/>
                <a:gd name="T1" fmla="*/ 1707 h 1887"/>
                <a:gd name="T2" fmla="*/ 782 w 16257"/>
                <a:gd name="T3" fmla="*/ 1699 h 1887"/>
                <a:gd name="T4" fmla="*/ 1523 w 16257"/>
                <a:gd name="T5" fmla="*/ 1768 h 1887"/>
                <a:gd name="T6" fmla="*/ 2250 w 16257"/>
                <a:gd name="T7" fmla="*/ 1759 h 1887"/>
                <a:gd name="T8" fmla="*/ 2985 w 16257"/>
                <a:gd name="T9" fmla="*/ 1735 h 1887"/>
                <a:gd name="T10" fmla="*/ 3725 w 16257"/>
                <a:gd name="T11" fmla="*/ 1772 h 1887"/>
                <a:gd name="T12" fmla="*/ 4456 w 16257"/>
                <a:gd name="T13" fmla="*/ 1787 h 1887"/>
                <a:gd name="T14" fmla="*/ 5185 w 16257"/>
                <a:gd name="T15" fmla="*/ 1708 h 1887"/>
                <a:gd name="T16" fmla="*/ 5910 w 16257"/>
                <a:gd name="T17" fmla="*/ 1525 h 1887"/>
                <a:gd name="T18" fmla="*/ 6644 w 16257"/>
                <a:gd name="T19" fmla="*/ 1302 h 1887"/>
                <a:gd name="T20" fmla="*/ 7384 w 16257"/>
                <a:gd name="T21" fmla="*/ 1145 h 1887"/>
                <a:gd name="T22" fmla="*/ 8120 w 16257"/>
                <a:gd name="T23" fmla="*/ 1052 h 1887"/>
                <a:gd name="T24" fmla="*/ 8857 w 16257"/>
                <a:gd name="T25" fmla="*/ 964 h 1887"/>
                <a:gd name="T26" fmla="*/ 8846 w 16257"/>
                <a:gd name="T27" fmla="*/ 966 h 1887"/>
                <a:gd name="T28" fmla="*/ 9578 w 16257"/>
                <a:gd name="T29" fmla="*/ 710 h 1887"/>
                <a:gd name="T30" fmla="*/ 9586 w 16257"/>
                <a:gd name="T31" fmla="*/ 708 h 1887"/>
                <a:gd name="T32" fmla="*/ 10322 w 16257"/>
                <a:gd name="T33" fmla="*/ 576 h 1887"/>
                <a:gd name="T34" fmla="*/ 11055 w 16257"/>
                <a:gd name="T35" fmla="*/ 472 h 1887"/>
                <a:gd name="T36" fmla="*/ 11790 w 16257"/>
                <a:gd name="T37" fmla="*/ 352 h 1887"/>
                <a:gd name="T38" fmla="*/ 11783 w 16257"/>
                <a:gd name="T39" fmla="*/ 354 h 1887"/>
                <a:gd name="T40" fmla="*/ 12519 w 16257"/>
                <a:gd name="T41" fmla="*/ 110 h 1887"/>
                <a:gd name="T42" fmla="*/ 12532 w 16257"/>
                <a:gd name="T43" fmla="*/ 108 h 1887"/>
                <a:gd name="T44" fmla="*/ 13264 w 16257"/>
                <a:gd name="T45" fmla="*/ 72 h 1887"/>
                <a:gd name="T46" fmla="*/ 14001 w 16257"/>
                <a:gd name="T47" fmla="*/ 47 h 1887"/>
                <a:gd name="T48" fmla="*/ 14731 w 16257"/>
                <a:gd name="T49" fmla="*/ 0 h 1887"/>
                <a:gd name="T50" fmla="*/ 15471 w 16257"/>
                <a:gd name="T51" fmla="*/ 7 h 1887"/>
                <a:gd name="T52" fmla="*/ 16207 w 16257"/>
                <a:gd name="T53" fmla="*/ 19 h 1887"/>
                <a:gd name="T54" fmla="*/ 16256 w 16257"/>
                <a:gd name="T55" fmla="*/ 70 h 1887"/>
                <a:gd name="T56" fmla="*/ 16206 w 16257"/>
                <a:gd name="T57" fmla="*/ 119 h 1887"/>
                <a:gd name="T58" fmla="*/ 15470 w 16257"/>
                <a:gd name="T59" fmla="*/ 107 h 1887"/>
                <a:gd name="T60" fmla="*/ 14738 w 16257"/>
                <a:gd name="T61" fmla="*/ 99 h 1887"/>
                <a:gd name="T62" fmla="*/ 14004 w 16257"/>
                <a:gd name="T63" fmla="*/ 147 h 1887"/>
                <a:gd name="T64" fmla="*/ 13269 w 16257"/>
                <a:gd name="T65" fmla="*/ 171 h 1887"/>
                <a:gd name="T66" fmla="*/ 12537 w 16257"/>
                <a:gd name="T67" fmla="*/ 207 h 1887"/>
                <a:gd name="T68" fmla="*/ 12550 w 16257"/>
                <a:gd name="T69" fmla="*/ 205 h 1887"/>
                <a:gd name="T70" fmla="*/ 11814 w 16257"/>
                <a:gd name="T71" fmla="*/ 449 h 1887"/>
                <a:gd name="T72" fmla="*/ 11807 w 16257"/>
                <a:gd name="T73" fmla="*/ 451 h 1887"/>
                <a:gd name="T74" fmla="*/ 11070 w 16257"/>
                <a:gd name="T75" fmla="*/ 571 h 1887"/>
                <a:gd name="T76" fmla="*/ 10339 w 16257"/>
                <a:gd name="T77" fmla="*/ 675 h 1887"/>
                <a:gd name="T78" fmla="*/ 9603 w 16257"/>
                <a:gd name="T79" fmla="*/ 807 h 1887"/>
                <a:gd name="T80" fmla="*/ 9611 w 16257"/>
                <a:gd name="T81" fmla="*/ 805 h 1887"/>
                <a:gd name="T82" fmla="*/ 8879 w 16257"/>
                <a:gd name="T83" fmla="*/ 1061 h 1887"/>
                <a:gd name="T84" fmla="*/ 8868 w 16257"/>
                <a:gd name="T85" fmla="*/ 1063 h 1887"/>
                <a:gd name="T86" fmla="*/ 8133 w 16257"/>
                <a:gd name="T87" fmla="*/ 1151 h 1887"/>
                <a:gd name="T88" fmla="*/ 7405 w 16257"/>
                <a:gd name="T89" fmla="*/ 1242 h 1887"/>
                <a:gd name="T90" fmla="*/ 6673 w 16257"/>
                <a:gd name="T91" fmla="*/ 1397 h 1887"/>
                <a:gd name="T92" fmla="*/ 5935 w 16257"/>
                <a:gd name="T93" fmla="*/ 1622 h 1887"/>
                <a:gd name="T94" fmla="*/ 5196 w 16257"/>
                <a:gd name="T95" fmla="*/ 1807 h 1887"/>
                <a:gd name="T96" fmla="*/ 4453 w 16257"/>
                <a:gd name="T97" fmla="*/ 1887 h 1887"/>
                <a:gd name="T98" fmla="*/ 3720 w 16257"/>
                <a:gd name="T99" fmla="*/ 1871 h 1887"/>
                <a:gd name="T100" fmla="*/ 2988 w 16257"/>
                <a:gd name="T101" fmla="*/ 1835 h 1887"/>
                <a:gd name="T102" fmla="*/ 2251 w 16257"/>
                <a:gd name="T103" fmla="*/ 1859 h 1887"/>
                <a:gd name="T104" fmla="*/ 1514 w 16257"/>
                <a:gd name="T105" fmla="*/ 1867 h 1887"/>
                <a:gd name="T106" fmla="*/ 783 w 16257"/>
                <a:gd name="T107" fmla="*/ 1799 h 1887"/>
                <a:gd name="T108" fmla="*/ 51 w 16257"/>
                <a:gd name="T109" fmla="*/ 1807 h 1887"/>
                <a:gd name="T110" fmla="*/ 0 w 16257"/>
                <a:gd name="T111" fmla="*/ 1758 h 1887"/>
                <a:gd name="T112" fmla="*/ 50 w 16257"/>
                <a:gd name="T113" fmla="*/ 1707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57" h="1887">
                  <a:moveTo>
                    <a:pt x="50" y="1707"/>
                  </a:moveTo>
                  <a:lnTo>
                    <a:pt x="782" y="1699"/>
                  </a:lnTo>
                  <a:lnTo>
                    <a:pt x="1523" y="1768"/>
                  </a:lnTo>
                  <a:lnTo>
                    <a:pt x="2250" y="1759"/>
                  </a:lnTo>
                  <a:lnTo>
                    <a:pt x="2985" y="1735"/>
                  </a:lnTo>
                  <a:lnTo>
                    <a:pt x="3725" y="1772"/>
                  </a:lnTo>
                  <a:lnTo>
                    <a:pt x="4456" y="1787"/>
                  </a:lnTo>
                  <a:lnTo>
                    <a:pt x="5185" y="1708"/>
                  </a:lnTo>
                  <a:lnTo>
                    <a:pt x="5910" y="1525"/>
                  </a:lnTo>
                  <a:lnTo>
                    <a:pt x="6644" y="1302"/>
                  </a:lnTo>
                  <a:lnTo>
                    <a:pt x="7384" y="1145"/>
                  </a:lnTo>
                  <a:lnTo>
                    <a:pt x="8120" y="1052"/>
                  </a:lnTo>
                  <a:lnTo>
                    <a:pt x="8857" y="964"/>
                  </a:lnTo>
                  <a:lnTo>
                    <a:pt x="8846" y="966"/>
                  </a:lnTo>
                  <a:lnTo>
                    <a:pt x="9578" y="710"/>
                  </a:lnTo>
                  <a:cubicBezTo>
                    <a:pt x="9580" y="709"/>
                    <a:pt x="9583" y="709"/>
                    <a:pt x="9586" y="708"/>
                  </a:cubicBezTo>
                  <a:lnTo>
                    <a:pt x="10322" y="576"/>
                  </a:lnTo>
                  <a:lnTo>
                    <a:pt x="11055" y="472"/>
                  </a:lnTo>
                  <a:lnTo>
                    <a:pt x="11790" y="352"/>
                  </a:lnTo>
                  <a:lnTo>
                    <a:pt x="11783" y="354"/>
                  </a:lnTo>
                  <a:lnTo>
                    <a:pt x="12519" y="110"/>
                  </a:lnTo>
                  <a:cubicBezTo>
                    <a:pt x="12523" y="109"/>
                    <a:pt x="12527" y="108"/>
                    <a:pt x="12532" y="108"/>
                  </a:cubicBezTo>
                  <a:lnTo>
                    <a:pt x="13264" y="72"/>
                  </a:lnTo>
                  <a:lnTo>
                    <a:pt x="14001" y="47"/>
                  </a:lnTo>
                  <a:lnTo>
                    <a:pt x="14731" y="0"/>
                  </a:lnTo>
                  <a:lnTo>
                    <a:pt x="15471" y="7"/>
                  </a:lnTo>
                  <a:lnTo>
                    <a:pt x="16207" y="19"/>
                  </a:lnTo>
                  <a:cubicBezTo>
                    <a:pt x="16235" y="20"/>
                    <a:pt x="16257" y="43"/>
                    <a:pt x="16256" y="70"/>
                  </a:cubicBezTo>
                  <a:cubicBezTo>
                    <a:pt x="16256" y="98"/>
                    <a:pt x="16233" y="120"/>
                    <a:pt x="16206" y="119"/>
                  </a:cubicBezTo>
                  <a:lnTo>
                    <a:pt x="15470" y="107"/>
                  </a:lnTo>
                  <a:lnTo>
                    <a:pt x="14738" y="99"/>
                  </a:lnTo>
                  <a:lnTo>
                    <a:pt x="14004" y="147"/>
                  </a:lnTo>
                  <a:lnTo>
                    <a:pt x="13269" y="171"/>
                  </a:lnTo>
                  <a:lnTo>
                    <a:pt x="12537" y="207"/>
                  </a:lnTo>
                  <a:lnTo>
                    <a:pt x="12550" y="205"/>
                  </a:lnTo>
                  <a:lnTo>
                    <a:pt x="11814" y="449"/>
                  </a:lnTo>
                  <a:cubicBezTo>
                    <a:pt x="11812" y="450"/>
                    <a:pt x="11809" y="450"/>
                    <a:pt x="11807" y="451"/>
                  </a:cubicBezTo>
                  <a:lnTo>
                    <a:pt x="11070" y="571"/>
                  </a:lnTo>
                  <a:lnTo>
                    <a:pt x="10339" y="675"/>
                  </a:lnTo>
                  <a:lnTo>
                    <a:pt x="9603" y="807"/>
                  </a:lnTo>
                  <a:lnTo>
                    <a:pt x="9611" y="805"/>
                  </a:lnTo>
                  <a:lnTo>
                    <a:pt x="8879" y="1061"/>
                  </a:lnTo>
                  <a:cubicBezTo>
                    <a:pt x="8876" y="1062"/>
                    <a:pt x="8872" y="1063"/>
                    <a:pt x="8868" y="1063"/>
                  </a:cubicBezTo>
                  <a:lnTo>
                    <a:pt x="8133" y="1151"/>
                  </a:lnTo>
                  <a:lnTo>
                    <a:pt x="7405" y="1242"/>
                  </a:lnTo>
                  <a:lnTo>
                    <a:pt x="6673" y="1397"/>
                  </a:lnTo>
                  <a:lnTo>
                    <a:pt x="5935" y="1622"/>
                  </a:lnTo>
                  <a:lnTo>
                    <a:pt x="5196" y="1807"/>
                  </a:lnTo>
                  <a:lnTo>
                    <a:pt x="4453" y="1887"/>
                  </a:lnTo>
                  <a:lnTo>
                    <a:pt x="3720" y="1871"/>
                  </a:lnTo>
                  <a:lnTo>
                    <a:pt x="2988" y="1835"/>
                  </a:lnTo>
                  <a:lnTo>
                    <a:pt x="2251" y="1859"/>
                  </a:lnTo>
                  <a:lnTo>
                    <a:pt x="1514" y="1867"/>
                  </a:lnTo>
                  <a:lnTo>
                    <a:pt x="783" y="1799"/>
                  </a:lnTo>
                  <a:lnTo>
                    <a:pt x="51" y="1807"/>
                  </a:lnTo>
                  <a:cubicBezTo>
                    <a:pt x="23" y="1808"/>
                    <a:pt x="1" y="1786"/>
                    <a:pt x="0" y="1758"/>
                  </a:cubicBezTo>
                  <a:cubicBezTo>
                    <a:pt x="0" y="1730"/>
                    <a:pt x="22" y="1708"/>
                    <a:pt x="50" y="1707"/>
                  </a:cubicBezTo>
                  <a:close/>
                </a:path>
              </a:pathLst>
            </a:custGeom>
            <a:solidFill>
              <a:srgbClr val="000000"/>
            </a:solidFill>
            <a:ln w="158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124" name="Rectangle 58"/>
            <p:cNvSpPr>
              <a:spLocks noChangeArrowheads="1"/>
            </p:cNvSpPr>
            <p:nvPr/>
          </p:nvSpPr>
          <p:spPr bwMode="auto">
            <a:xfrm>
              <a:off x="7614117" y="2825750"/>
              <a:ext cx="3931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cs typeface="Arial" pitchFamily="34" charset="0"/>
                </a:rPr>
                <a:t>World</a:t>
              </a:r>
              <a:endParaRPr kumimoji="0" lang="en-US" altLang="en-US" sz="1200" b="1" i="0" u="none" strike="noStrike" cap="none" normalizeH="0" baseline="0" dirty="0" smtClean="0">
                <a:ln>
                  <a:noFill/>
                </a:ln>
                <a:solidFill>
                  <a:schemeClr val="tx1"/>
                </a:solidFill>
                <a:effectLst/>
                <a:cs typeface="Arial" pitchFamily="34" charset="0"/>
              </a:endParaRPr>
            </a:p>
          </p:txBody>
        </p:sp>
        <p:sp>
          <p:nvSpPr>
            <p:cNvPr id="4125" name="Rectangle 59"/>
            <p:cNvSpPr>
              <a:spLocks noChangeArrowheads="1"/>
            </p:cNvSpPr>
            <p:nvPr/>
          </p:nvSpPr>
          <p:spPr bwMode="auto">
            <a:xfrm>
              <a:off x="962025" y="5578475"/>
              <a:ext cx="1442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50</a:t>
              </a:r>
              <a:endParaRPr kumimoji="0" lang="en-US" altLang="en-US" sz="1100" b="0" i="0" u="none" strike="noStrike" cap="none" normalizeH="0" baseline="0" smtClean="0">
                <a:ln>
                  <a:noFill/>
                </a:ln>
                <a:solidFill>
                  <a:schemeClr val="tx1"/>
                </a:solidFill>
                <a:effectLst/>
                <a:cs typeface="Arial" pitchFamily="34" charset="0"/>
              </a:endParaRPr>
            </a:p>
          </p:txBody>
        </p:sp>
        <p:sp>
          <p:nvSpPr>
            <p:cNvPr id="4126" name="Rectangle 60"/>
            <p:cNvSpPr>
              <a:spLocks noChangeArrowheads="1"/>
            </p:cNvSpPr>
            <p:nvPr/>
          </p:nvSpPr>
          <p:spPr bwMode="auto">
            <a:xfrm>
              <a:off x="962025" y="4951413"/>
              <a:ext cx="1442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60</a:t>
              </a:r>
              <a:endParaRPr kumimoji="0" lang="en-US" altLang="en-US" sz="1100" b="0" i="0" u="none" strike="noStrike" cap="none" normalizeH="0" baseline="0" smtClean="0">
                <a:ln>
                  <a:noFill/>
                </a:ln>
                <a:solidFill>
                  <a:schemeClr val="tx1"/>
                </a:solidFill>
                <a:effectLst/>
                <a:cs typeface="Arial" pitchFamily="34" charset="0"/>
              </a:endParaRPr>
            </a:p>
          </p:txBody>
        </p:sp>
        <p:sp>
          <p:nvSpPr>
            <p:cNvPr id="4127" name="Rectangle 61"/>
            <p:cNvSpPr>
              <a:spLocks noChangeArrowheads="1"/>
            </p:cNvSpPr>
            <p:nvPr/>
          </p:nvSpPr>
          <p:spPr bwMode="auto">
            <a:xfrm>
              <a:off x="962025" y="4325938"/>
              <a:ext cx="1442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70</a:t>
              </a:r>
              <a:endParaRPr kumimoji="0" lang="en-US" altLang="en-US" sz="1100" b="0" i="0" u="none" strike="noStrike" cap="none" normalizeH="0" baseline="0" smtClean="0">
                <a:ln>
                  <a:noFill/>
                </a:ln>
                <a:solidFill>
                  <a:schemeClr val="tx1"/>
                </a:solidFill>
                <a:effectLst/>
                <a:cs typeface="Arial" pitchFamily="34" charset="0"/>
              </a:endParaRPr>
            </a:p>
          </p:txBody>
        </p:sp>
        <p:sp>
          <p:nvSpPr>
            <p:cNvPr id="4128" name="Rectangle 62"/>
            <p:cNvSpPr>
              <a:spLocks noChangeArrowheads="1"/>
            </p:cNvSpPr>
            <p:nvPr/>
          </p:nvSpPr>
          <p:spPr bwMode="auto">
            <a:xfrm>
              <a:off x="962025" y="3698875"/>
              <a:ext cx="1442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itchFamily="34" charset="0"/>
                  <a:cs typeface="Arial" pitchFamily="34" charset="0"/>
                </a:rPr>
                <a:t>80</a:t>
              </a:r>
              <a:endParaRPr kumimoji="0" lang="en-US" altLang="en-US" sz="1100" b="0" i="0" u="none" strike="noStrike" cap="none" normalizeH="0" baseline="0" smtClean="0">
                <a:ln>
                  <a:noFill/>
                </a:ln>
                <a:solidFill>
                  <a:schemeClr val="tx1"/>
                </a:solidFill>
                <a:effectLst/>
                <a:cs typeface="Arial" pitchFamily="34" charset="0"/>
              </a:endParaRPr>
            </a:p>
          </p:txBody>
        </p:sp>
        <p:sp>
          <p:nvSpPr>
            <p:cNvPr id="4129" name="Rectangle 63"/>
            <p:cNvSpPr>
              <a:spLocks noChangeArrowheads="1"/>
            </p:cNvSpPr>
            <p:nvPr/>
          </p:nvSpPr>
          <p:spPr bwMode="auto">
            <a:xfrm>
              <a:off x="962025" y="3073400"/>
              <a:ext cx="1442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90</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4130" name="Rectangle 64"/>
            <p:cNvSpPr>
              <a:spLocks noChangeArrowheads="1"/>
            </p:cNvSpPr>
            <p:nvPr/>
          </p:nvSpPr>
          <p:spPr bwMode="auto">
            <a:xfrm>
              <a:off x="904875" y="2491128"/>
              <a:ext cx="2164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cs typeface="Arial" pitchFamily="34" charset="0"/>
                </a:rPr>
                <a:t>100</a:t>
              </a:r>
              <a:endParaRPr kumimoji="0" lang="en-US" altLang="en-US" sz="1100" b="0" i="0" u="none" strike="noStrike" cap="none" normalizeH="0" baseline="0" dirty="0" smtClean="0">
                <a:ln>
                  <a:noFill/>
                </a:ln>
                <a:solidFill>
                  <a:schemeClr val="tx1"/>
                </a:solidFill>
                <a:effectLst/>
                <a:cs typeface="Arial" pitchFamily="34" charset="0"/>
              </a:endParaRPr>
            </a:p>
          </p:txBody>
        </p:sp>
        <p:sp>
          <p:nvSpPr>
            <p:cNvPr id="4131" name="Rectangle 65"/>
            <p:cNvSpPr>
              <a:spLocks noChangeArrowheads="1"/>
            </p:cNvSpPr>
            <p:nvPr/>
          </p:nvSpPr>
          <p:spPr bwMode="auto">
            <a:xfrm>
              <a:off x="1190625" y="5724525"/>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1990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2" name="Rectangle 66"/>
            <p:cNvSpPr>
              <a:spLocks noChangeArrowheads="1"/>
            </p:cNvSpPr>
            <p:nvPr/>
          </p:nvSpPr>
          <p:spPr bwMode="auto">
            <a:xfrm>
              <a:off x="1635580" y="5724525"/>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1992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3" name="Rectangle 67"/>
            <p:cNvSpPr>
              <a:spLocks noChangeArrowheads="1"/>
            </p:cNvSpPr>
            <p:nvPr/>
          </p:nvSpPr>
          <p:spPr bwMode="auto">
            <a:xfrm>
              <a:off x="2137443" y="5715000"/>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1994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4" name="Rectangle 68"/>
            <p:cNvSpPr>
              <a:spLocks noChangeArrowheads="1"/>
            </p:cNvSpPr>
            <p:nvPr/>
          </p:nvSpPr>
          <p:spPr bwMode="auto">
            <a:xfrm>
              <a:off x="2625725" y="5734600"/>
              <a:ext cx="2271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1996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5" name="Rectangle 69"/>
            <p:cNvSpPr>
              <a:spLocks noChangeArrowheads="1"/>
            </p:cNvSpPr>
            <p:nvPr/>
          </p:nvSpPr>
          <p:spPr bwMode="auto">
            <a:xfrm>
              <a:off x="3122387" y="5724525"/>
              <a:ext cx="2271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1998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6" name="Rectangle 70"/>
            <p:cNvSpPr>
              <a:spLocks noChangeArrowheads="1"/>
            </p:cNvSpPr>
            <p:nvPr/>
          </p:nvSpPr>
          <p:spPr bwMode="auto">
            <a:xfrm>
              <a:off x="3559743" y="5736976"/>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2000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7" name="Rectangle 71"/>
            <p:cNvSpPr>
              <a:spLocks noChangeArrowheads="1"/>
            </p:cNvSpPr>
            <p:nvPr/>
          </p:nvSpPr>
          <p:spPr bwMode="auto">
            <a:xfrm>
              <a:off x="4050732" y="5729742"/>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2002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8" name="Rectangle 72"/>
            <p:cNvSpPr>
              <a:spLocks noChangeArrowheads="1"/>
            </p:cNvSpPr>
            <p:nvPr/>
          </p:nvSpPr>
          <p:spPr bwMode="auto">
            <a:xfrm>
              <a:off x="4518025" y="5726208"/>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2004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39" name="Rectangle 73"/>
            <p:cNvSpPr>
              <a:spLocks noChangeArrowheads="1"/>
            </p:cNvSpPr>
            <p:nvPr/>
          </p:nvSpPr>
          <p:spPr bwMode="auto">
            <a:xfrm>
              <a:off x="5003800" y="5736977"/>
              <a:ext cx="2271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2006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40" name="Rectangle 74"/>
            <p:cNvSpPr>
              <a:spLocks noChangeArrowheads="1"/>
            </p:cNvSpPr>
            <p:nvPr/>
          </p:nvSpPr>
          <p:spPr bwMode="auto">
            <a:xfrm>
              <a:off x="5510212" y="5747752"/>
              <a:ext cx="2271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2008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41" name="Rectangle 75"/>
            <p:cNvSpPr>
              <a:spLocks noChangeArrowheads="1"/>
            </p:cNvSpPr>
            <p:nvPr/>
          </p:nvSpPr>
          <p:spPr bwMode="auto">
            <a:xfrm>
              <a:off x="6007100" y="5747749"/>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2010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42" name="Rectangle 76"/>
            <p:cNvSpPr>
              <a:spLocks noChangeArrowheads="1"/>
            </p:cNvSpPr>
            <p:nvPr/>
          </p:nvSpPr>
          <p:spPr bwMode="auto">
            <a:xfrm>
              <a:off x="6486526" y="5736978"/>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2012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43" name="Rectangle 77"/>
            <p:cNvSpPr>
              <a:spLocks noChangeArrowheads="1"/>
            </p:cNvSpPr>
            <p:nvPr/>
          </p:nvSpPr>
          <p:spPr bwMode="auto">
            <a:xfrm>
              <a:off x="7148513" y="5724525"/>
              <a:ext cx="2365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4" name="Rectangle 78"/>
            <p:cNvSpPr>
              <a:spLocks noChangeArrowheads="1"/>
            </p:cNvSpPr>
            <p:nvPr/>
          </p:nvSpPr>
          <p:spPr bwMode="auto">
            <a:xfrm>
              <a:off x="573976" y="2644390"/>
              <a:ext cx="179281" cy="274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cs typeface="Arial" pitchFamily="34" charset="0"/>
                </a:rPr>
                <a:t>Primary adjusted net enrolment ratio (%)</a:t>
              </a:r>
              <a:endParaRPr kumimoji="0" lang="en-US" altLang="en-US" sz="1200" b="1" i="0" u="none" strike="noStrike" cap="none" normalizeH="0" baseline="0" dirty="0" smtClean="0">
                <a:ln>
                  <a:noFill/>
                </a:ln>
                <a:solidFill>
                  <a:schemeClr val="tx1"/>
                </a:solidFill>
                <a:effectLst/>
                <a:cs typeface="Arial" pitchFamily="34" charset="0"/>
              </a:endParaRPr>
            </a:p>
          </p:txBody>
        </p:sp>
        <p:sp>
          <p:nvSpPr>
            <p:cNvPr id="4145" name="Line 79"/>
            <p:cNvSpPr>
              <a:spLocks noChangeShapeType="1"/>
            </p:cNvSpPr>
            <p:nvPr/>
          </p:nvSpPr>
          <p:spPr bwMode="auto">
            <a:xfrm flipH="1" flipV="1">
              <a:off x="3632540" y="2462553"/>
              <a:ext cx="33338" cy="3136900"/>
            </a:xfrm>
            <a:prstGeom prst="line">
              <a:avLst/>
            </a:prstGeom>
            <a:noFill/>
            <a:ln w="31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6" name="Rectangle 80"/>
            <p:cNvSpPr>
              <a:spLocks noChangeArrowheads="1"/>
            </p:cNvSpPr>
            <p:nvPr/>
          </p:nvSpPr>
          <p:spPr bwMode="auto">
            <a:xfrm>
              <a:off x="6908800" y="5715000"/>
              <a:ext cx="695325"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7" name="Rectangle 81"/>
            <p:cNvSpPr>
              <a:spLocks noChangeArrowheads="1"/>
            </p:cNvSpPr>
            <p:nvPr/>
          </p:nvSpPr>
          <p:spPr bwMode="auto">
            <a:xfrm>
              <a:off x="7442201" y="5724525"/>
              <a:ext cx="2271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FF0000"/>
                  </a:solidFill>
                  <a:effectLst/>
                  <a:latin typeface="Calibri" pitchFamily="34" charset="0"/>
                  <a:cs typeface="Arial" pitchFamily="34" charset="0"/>
                </a:rPr>
                <a:t>2015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3" name="Rectangle 82"/>
          <p:cNvSpPr/>
          <p:nvPr/>
        </p:nvSpPr>
        <p:spPr>
          <a:xfrm>
            <a:off x="1038341" y="6572756"/>
            <a:ext cx="1945384" cy="215444"/>
          </a:xfrm>
          <a:prstGeom prst="rect">
            <a:avLst/>
          </a:prstGeom>
        </p:spPr>
        <p:txBody>
          <a:bodyPr wrap="none">
            <a:spAutoFit/>
          </a:bodyPr>
          <a:lstStyle/>
          <a:p>
            <a:r>
              <a:rPr lang="en-GB" sz="800" dirty="0">
                <a:solidFill>
                  <a:srgbClr val="000000"/>
                </a:solidFill>
                <a:latin typeface="Calibri" pitchFamily="34" charset="0"/>
                <a:cs typeface="Arial" pitchFamily="34" charset="0"/>
              </a:rPr>
              <a:t>Source: UIS database; </a:t>
            </a:r>
            <a:r>
              <a:rPr lang="en-GB" sz="800" dirty="0" err="1">
                <a:solidFill>
                  <a:srgbClr val="000000"/>
                </a:solidFill>
                <a:latin typeface="Calibri" pitchFamily="34" charset="0"/>
                <a:cs typeface="Arial" pitchFamily="34" charset="0"/>
              </a:rPr>
              <a:t>Bruneforth</a:t>
            </a:r>
            <a:r>
              <a:rPr lang="en-GB" sz="800" dirty="0">
                <a:solidFill>
                  <a:srgbClr val="000000"/>
                </a:solidFill>
                <a:latin typeface="Calibri" pitchFamily="34" charset="0"/>
                <a:cs typeface="Arial" pitchFamily="34" charset="0"/>
              </a:rPr>
              <a:t> (2015).</a:t>
            </a:r>
          </a:p>
        </p:txBody>
      </p:sp>
      <p:sp>
        <p:nvSpPr>
          <p:cNvPr id="84" name="TextBox 83"/>
          <p:cNvSpPr txBox="1"/>
          <p:nvPr/>
        </p:nvSpPr>
        <p:spPr>
          <a:xfrm>
            <a:off x="4988352" y="410826"/>
            <a:ext cx="4430286" cy="2308324"/>
          </a:xfrm>
          <a:prstGeom prst="rect">
            <a:avLst/>
          </a:prstGeom>
          <a:noFill/>
        </p:spPr>
        <p:txBody>
          <a:bodyPr wrap="square" rtlCol="0">
            <a:spAutoFit/>
          </a:bodyPr>
          <a:lstStyle/>
          <a:p>
            <a:r>
              <a:rPr lang="en-GB" sz="2400" b="1" dirty="0">
                <a:solidFill>
                  <a:srgbClr val="18415C"/>
                </a:solidFill>
                <a:latin typeface="Calibri" pitchFamily="34" charset="0"/>
              </a:rPr>
              <a:t>This was the most prominent of the EFA </a:t>
            </a:r>
            <a:r>
              <a:rPr lang="en-GB" sz="2400" b="1" dirty="0" smtClean="0">
                <a:solidFill>
                  <a:srgbClr val="18415C"/>
                </a:solidFill>
                <a:latin typeface="Calibri" pitchFamily="34" charset="0"/>
              </a:rPr>
              <a:t>goals </a:t>
            </a:r>
            <a:endParaRPr lang="en-GB" sz="2400" b="1" dirty="0">
              <a:solidFill>
                <a:srgbClr val="18415C"/>
              </a:solidFill>
              <a:latin typeface="Calibri" pitchFamily="34" charset="0"/>
            </a:endParaRPr>
          </a:p>
          <a:p>
            <a:r>
              <a:rPr lang="en-GB" sz="2400" b="1" dirty="0">
                <a:solidFill>
                  <a:srgbClr val="18415C"/>
                </a:solidFill>
                <a:latin typeface="Calibri" pitchFamily="34" charset="0"/>
              </a:rPr>
              <a:t/>
            </a:r>
            <a:br>
              <a:rPr lang="en-GB" sz="2400" b="1" dirty="0">
                <a:solidFill>
                  <a:srgbClr val="18415C"/>
                </a:solidFill>
                <a:latin typeface="Calibri" pitchFamily="34" charset="0"/>
              </a:rPr>
            </a:br>
            <a:r>
              <a:rPr lang="en-GB" sz="2400" b="1" dirty="0">
                <a:solidFill>
                  <a:srgbClr val="18415C"/>
                </a:solidFill>
                <a:latin typeface="Calibri" pitchFamily="34" charset="0"/>
              </a:rPr>
              <a:t>Yet, despite progress, </a:t>
            </a:r>
            <a:r>
              <a:rPr lang="en-GB" sz="2400" b="1" dirty="0">
                <a:solidFill>
                  <a:srgbClr val="D60093"/>
                </a:solidFill>
                <a:latin typeface="Calibri" pitchFamily="34" charset="0"/>
              </a:rPr>
              <a:t>just over half of countries </a:t>
            </a:r>
            <a:r>
              <a:rPr lang="en-GB" sz="2400" b="1" dirty="0">
                <a:solidFill>
                  <a:srgbClr val="18415C"/>
                </a:solidFill>
                <a:latin typeface="Calibri" pitchFamily="34" charset="0"/>
              </a:rPr>
              <a:t>have reached universal primary enrolment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6" y="435770"/>
            <a:ext cx="4506557" cy="251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8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48"/>
                                        </p:tgtEl>
                                        <p:attrNameLst>
                                          <p:attrName>style.visibility</p:attrName>
                                        </p:attrNameLst>
                                      </p:cBhvr>
                                      <p:to>
                                        <p:strVal val="visible"/>
                                      </p:to>
                                    </p:set>
                                    <p:anim calcmode="lin" valueType="num">
                                      <p:cBhvr additive="base">
                                        <p:cTn id="17" dur="500" fill="hold"/>
                                        <p:tgtEl>
                                          <p:spTgt spid="4148"/>
                                        </p:tgtEl>
                                        <p:attrNameLst>
                                          <p:attrName>ppt_x</p:attrName>
                                        </p:attrNameLst>
                                      </p:cBhvr>
                                      <p:tavLst>
                                        <p:tav tm="0">
                                          <p:val>
                                            <p:strVal val="#ppt_x"/>
                                          </p:val>
                                        </p:tav>
                                        <p:tav tm="100000">
                                          <p:val>
                                            <p:strVal val="#ppt_x"/>
                                          </p:val>
                                        </p:tav>
                                      </p:tavLst>
                                    </p:anim>
                                    <p:anim calcmode="lin" valueType="num">
                                      <p:cBhvr additive="base">
                                        <p:cTn id="18" dur="500" fill="hold"/>
                                        <p:tgtEl>
                                          <p:spTgt spid="414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ppt_x"/>
                                          </p:val>
                                        </p:tav>
                                        <p:tav tm="100000">
                                          <p:val>
                                            <p:strVal val="#ppt_x"/>
                                          </p:val>
                                        </p:tav>
                                      </p:tavLst>
                                    </p:anim>
                                    <p:anim calcmode="lin" valueType="num">
                                      <p:cBhvr additive="base">
                                        <p:cTn id="2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50"/>
                                        </p:tgtEl>
                                        <p:attrNameLst>
                                          <p:attrName>style.visibility</p:attrName>
                                        </p:attrNameLst>
                                      </p:cBhvr>
                                      <p:to>
                                        <p:strVal val="visible"/>
                                      </p:to>
                                    </p:set>
                                    <p:anim calcmode="lin" valueType="num">
                                      <p:cBhvr additive="base">
                                        <p:cTn id="27" dur="500" fill="hold"/>
                                        <p:tgtEl>
                                          <p:spTgt spid="4150"/>
                                        </p:tgtEl>
                                        <p:attrNameLst>
                                          <p:attrName>ppt_x</p:attrName>
                                        </p:attrNameLst>
                                      </p:cBhvr>
                                      <p:tavLst>
                                        <p:tav tm="0">
                                          <p:val>
                                            <p:strVal val="#ppt_x"/>
                                          </p:val>
                                        </p:tav>
                                        <p:tav tm="100000">
                                          <p:val>
                                            <p:strVal val="#ppt_x"/>
                                          </p:val>
                                        </p:tav>
                                      </p:tavLst>
                                    </p:anim>
                                    <p:anim calcmode="lin" valueType="num">
                                      <p:cBhvr additive="base">
                                        <p:cTn id="28" dur="500" fill="hold"/>
                                        <p:tgtEl>
                                          <p:spTgt spid="41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151"/>
                                        </p:tgtEl>
                                        <p:attrNameLst>
                                          <p:attrName>style.visibility</p:attrName>
                                        </p:attrNameLst>
                                      </p:cBhvr>
                                      <p:to>
                                        <p:strVal val="visible"/>
                                      </p:to>
                                    </p:set>
                                    <p:anim calcmode="lin" valueType="num">
                                      <p:cBhvr additive="base">
                                        <p:cTn id="33" dur="500" fill="hold"/>
                                        <p:tgtEl>
                                          <p:spTgt spid="4151"/>
                                        </p:tgtEl>
                                        <p:attrNameLst>
                                          <p:attrName>ppt_x</p:attrName>
                                        </p:attrNameLst>
                                      </p:cBhvr>
                                      <p:tavLst>
                                        <p:tav tm="0">
                                          <p:val>
                                            <p:strVal val="#ppt_x"/>
                                          </p:val>
                                        </p:tav>
                                        <p:tav tm="100000">
                                          <p:val>
                                            <p:strVal val="#ppt_x"/>
                                          </p:val>
                                        </p:tav>
                                      </p:tavLst>
                                    </p:anim>
                                    <p:anim calcmode="lin" valueType="num">
                                      <p:cBhvr additive="base">
                                        <p:cTn id="34" dur="500" fill="hold"/>
                                        <p:tgtEl>
                                          <p:spTgt spid="4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3"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1776" y="4311301"/>
            <a:ext cx="8741640" cy="1107996"/>
          </a:xfrm>
          <a:prstGeom prst="rect">
            <a:avLst/>
          </a:prstGeom>
          <a:noFill/>
        </p:spPr>
        <p:txBody>
          <a:bodyPr wrap="square" rtlCol="0">
            <a:spAutoFit/>
          </a:bodyPr>
          <a:lstStyle/>
          <a:p>
            <a:r>
              <a:rPr lang="en-US" sz="2400" dirty="0">
                <a:solidFill>
                  <a:srgbClr val="004454"/>
                </a:solidFill>
                <a:latin typeface="Calibri" panose="020F0502020204030204" pitchFamily="34" charset="0"/>
              </a:rPr>
              <a:t>The </a:t>
            </a:r>
            <a:r>
              <a:rPr lang="en-US" sz="2400" b="1" dirty="0">
                <a:solidFill>
                  <a:srgbClr val="ED2893"/>
                </a:solidFill>
                <a:latin typeface="Calibri" panose="020F0502020204030204" pitchFamily="34" charset="0"/>
              </a:rPr>
              <a:t>gaps</a:t>
            </a:r>
            <a:r>
              <a:rPr lang="en-US" sz="2400" dirty="0">
                <a:solidFill>
                  <a:srgbClr val="004454"/>
                </a:solidFill>
                <a:latin typeface="Calibri" panose="020F0502020204030204" pitchFamily="34" charset="0"/>
              </a:rPr>
              <a:t> </a:t>
            </a:r>
            <a:r>
              <a:rPr lang="en-US" sz="2400" dirty="0" smtClean="0">
                <a:solidFill>
                  <a:srgbClr val="004454"/>
                </a:solidFill>
                <a:latin typeface="Calibri" panose="020F0502020204030204" pitchFamily="34" charset="0"/>
              </a:rPr>
              <a:t>in attainment </a:t>
            </a:r>
            <a:r>
              <a:rPr lang="en-US" sz="2400" dirty="0">
                <a:solidFill>
                  <a:srgbClr val="004454"/>
                </a:solidFill>
                <a:latin typeface="Calibri" panose="020F0502020204030204" pitchFamily="34" charset="0"/>
              </a:rPr>
              <a:t>between the poorer and the richer households </a:t>
            </a:r>
            <a:r>
              <a:rPr lang="en-US" sz="2400" b="1" dirty="0">
                <a:solidFill>
                  <a:srgbClr val="ED2893"/>
                </a:solidFill>
                <a:latin typeface="Calibri" panose="020F0502020204030204" pitchFamily="34" charset="0"/>
              </a:rPr>
              <a:t>have</a:t>
            </a:r>
            <a:r>
              <a:rPr lang="en-US" sz="2400" b="1" dirty="0">
                <a:solidFill>
                  <a:srgbClr val="004454"/>
                </a:solidFill>
                <a:latin typeface="Calibri" panose="020F0502020204030204" pitchFamily="34" charset="0"/>
              </a:rPr>
              <a:t> </a:t>
            </a:r>
            <a:r>
              <a:rPr lang="en-US" sz="2400" b="1" dirty="0">
                <a:solidFill>
                  <a:srgbClr val="ED2893"/>
                </a:solidFill>
                <a:latin typeface="Calibri" panose="020F0502020204030204" pitchFamily="34" charset="0"/>
              </a:rPr>
              <a:t>increased</a:t>
            </a:r>
            <a:r>
              <a:rPr lang="en-US" sz="2400" b="1" dirty="0">
                <a:solidFill>
                  <a:srgbClr val="004454"/>
                </a:solidFill>
                <a:latin typeface="Calibri" panose="020F0502020204030204" pitchFamily="34" charset="0"/>
              </a:rPr>
              <a:t> </a:t>
            </a:r>
            <a:r>
              <a:rPr lang="en-US" sz="2400" dirty="0">
                <a:solidFill>
                  <a:srgbClr val="004454"/>
                </a:solidFill>
                <a:latin typeface="Calibri" panose="020F0502020204030204" pitchFamily="34" charset="0"/>
              </a:rPr>
              <a:t>in some countries. </a:t>
            </a:r>
          </a:p>
          <a:p>
            <a:endParaRPr lang="en-GB" dirty="0"/>
          </a:p>
        </p:txBody>
      </p:sp>
      <p:sp>
        <p:nvSpPr>
          <p:cNvPr id="3" name="Title 1"/>
          <p:cNvSpPr txBox="1">
            <a:spLocks/>
          </p:cNvSpPr>
          <p:nvPr/>
        </p:nvSpPr>
        <p:spPr bwMode="auto">
          <a:xfrm>
            <a:off x="395714" y="-188913"/>
            <a:ext cx="8947706" cy="8794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Calibri" pitchFamily="34" charset="0"/>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endParaRPr lang="en-US" altLang="en-US" sz="2400" b="1" kern="0" dirty="0" smtClean="0">
              <a:solidFill>
                <a:schemeClr val="bg1"/>
              </a:solidFill>
            </a:endParaRPr>
          </a:p>
        </p:txBody>
      </p:sp>
      <p:sp>
        <p:nvSpPr>
          <p:cNvPr id="5" name="Rectangle 4"/>
          <p:cNvSpPr/>
          <p:nvPr/>
        </p:nvSpPr>
        <p:spPr>
          <a:xfrm>
            <a:off x="360759" y="1"/>
            <a:ext cx="8796250" cy="461665"/>
          </a:xfrm>
          <a:prstGeom prst="rect">
            <a:avLst/>
          </a:prstGeom>
        </p:spPr>
        <p:txBody>
          <a:bodyPr wrap="square">
            <a:spAutoFit/>
          </a:bodyPr>
          <a:lstStyle/>
          <a:p>
            <a:r>
              <a:rPr lang="en-GB" sz="2400" b="1" dirty="0">
                <a:solidFill>
                  <a:schemeClr val="bg1"/>
                </a:solidFill>
                <a:latin typeface="Calibri" panose="020F0502020204030204" pitchFamily="34" charset="0"/>
              </a:rPr>
              <a:t>EFA Goal 2: Inequalities in primary school attainment remain </a:t>
            </a:r>
            <a:endParaRPr lang="en-GB" sz="2200" b="1" dirty="0">
              <a:solidFill>
                <a:schemeClr val="bg1"/>
              </a:solidFill>
              <a:latin typeface="Calibri" panose="020F0502020204030204" pitchFamily="34" charset="0"/>
              <a:cs typeface="Calibri"/>
            </a:endParaRPr>
          </a:p>
        </p:txBody>
      </p:sp>
      <p:sp>
        <p:nvSpPr>
          <p:cNvPr id="4" name="TextBox 3"/>
          <p:cNvSpPr txBox="1"/>
          <p:nvPr/>
        </p:nvSpPr>
        <p:spPr>
          <a:xfrm>
            <a:off x="5720876" y="2312813"/>
            <a:ext cx="3622540" cy="1261884"/>
          </a:xfrm>
          <a:prstGeom prst="rect">
            <a:avLst/>
          </a:prstGeom>
          <a:noFill/>
        </p:spPr>
        <p:txBody>
          <a:bodyPr wrap="square" rtlCol="0">
            <a:spAutoFit/>
          </a:bodyPr>
          <a:lstStyle/>
          <a:p>
            <a:pPr lvl="0"/>
            <a:r>
              <a:rPr lang="en-US" sz="2800" b="1" dirty="0" smtClean="0">
                <a:solidFill>
                  <a:srgbClr val="ED2893"/>
                </a:solidFill>
                <a:latin typeface="Calibri" panose="020F0502020204030204" pitchFamily="34" charset="0"/>
              </a:rPr>
              <a:t>100 million </a:t>
            </a:r>
            <a:r>
              <a:rPr lang="en-US" sz="2800" b="1" dirty="0" smtClean="0">
                <a:solidFill>
                  <a:srgbClr val="D60093"/>
                </a:solidFill>
                <a:latin typeface="Calibri" panose="020F0502020204030204" pitchFamily="34" charset="0"/>
              </a:rPr>
              <a:t>children </a:t>
            </a:r>
            <a:r>
              <a:rPr lang="en-US" sz="2400" dirty="0">
                <a:solidFill>
                  <a:srgbClr val="004454"/>
                </a:solidFill>
                <a:latin typeface="Calibri" panose="020F0502020204030204" pitchFamily="34" charset="0"/>
              </a:rPr>
              <a:t>will not </a:t>
            </a:r>
            <a:r>
              <a:rPr lang="en-US" sz="2400" dirty="0" smtClean="0">
                <a:solidFill>
                  <a:srgbClr val="004454"/>
                </a:solidFill>
                <a:latin typeface="Calibri" panose="020F0502020204030204" pitchFamily="34" charset="0"/>
              </a:rPr>
              <a:t>complete </a:t>
            </a:r>
            <a:r>
              <a:rPr lang="en-US" sz="2400" dirty="0">
                <a:solidFill>
                  <a:srgbClr val="004454"/>
                </a:solidFill>
                <a:latin typeface="Calibri" panose="020F0502020204030204" pitchFamily="34" charset="0"/>
              </a:rPr>
              <a:t>primary school </a:t>
            </a:r>
            <a:r>
              <a:rPr lang="en-US" sz="2400" dirty="0" smtClean="0">
                <a:solidFill>
                  <a:srgbClr val="004454"/>
                </a:solidFill>
                <a:latin typeface="Calibri" panose="020F0502020204030204" pitchFamily="34" charset="0"/>
              </a:rPr>
              <a:t>in 2015.</a:t>
            </a:r>
            <a:endParaRPr lang="en-GB"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4" y="634185"/>
            <a:ext cx="5104804" cy="335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4167" y="5728504"/>
            <a:ext cx="8816860" cy="830997"/>
          </a:xfrm>
          <a:prstGeom prst="rect">
            <a:avLst/>
          </a:prstGeom>
          <a:noFill/>
        </p:spPr>
        <p:txBody>
          <a:bodyPr wrap="square" rtlCol="0">
            <a:spAutoFit/>
          </a:bodyPr>
          <a:lstStyle/>
          <a:p>
            <a:r>
              <a:rPr lang="en-GB" sz="2400" dirty="0" smtClean="0">
                <a:solidFill>
                  <a:srgbClr val="004454"/>
                </a:solidFill>
                <a:latin typeface="Calibri" panose="020F0502020204030204" pitchFamily="34" charset="0"/>
              </a:rPr>
              <a:t>The </a:t>
            </a:r>
            <a:r>
              <a:rPr lang="en-GB" sz="2400" b="1" dirty="0" smtClean="0">
                <a:solidFill>
                  <a:srgbClr val="D60093"/>
                </a:solidFill>
                <a:latin typeface="Calibri" panose="020F0502020204030204" pitchFamily="34" charset="0"/>
              </a:rPr>
              <a:t>proportion</a:t>
            </a:r>
            <a:r>
              <a:rPr lang="en-GB" sz="2400" dirty="0" smtClean="0">
                <a:solidFill>
                  <a:srgbClr val="004454"/>
                </a:solidFill>
                <a:latin typeface="Calibri" panose="020F0502020204030204" pitchFamily="34" charset="0"/>
              </a:rPr>
              <a:t> of </a:t>
            </a:r>
            <a:r>
              <a:rPr lang="en-GB" sz="2400" dirty="0">
                <a:solidFill>
                  <a:srgbClr val="004454"/>
                </a:solidFill>
                <a:latin typeface="Calibri" panose="020F0502020204030204" pitchFamily="34" charset="0"/>
              </a:rPr>
              <a:t>out-of-school children </a:t>
            </a:r>
            <a:r>
              <a:rPr lang="en-GB" sz="2400" dirty="0" smtClean="0">
                <a:solidFill>
                  <a:srgbClr val="004454"/>
                </a:solidFill>
                <a:latin typeface="Calibri" panose="020F0502020204030204" pitchFamily="34" charset="0"/>
              </a:rPr>
              <a:t>in </a:t>
            </a:r>
            <a:r>
              <a:rPr lang="en-GB" sz="2400" b="1" dirty="0" smtClean="0">
                <a:solidFill>
                  <a:srgbClr val="D60093"/>
                </a:solidFill>
                <a:latin typeface="Calibri" panose="020F0502020204030204" pitchFamily="34" charset="0"/>
              </a:rPr>
              <a:t>conflict-affected countries increased </a:t>
            </a:r>
            <a:r>
              <a:rPr lang="en-GB" sz="2400" b="1" dirty="0">
                <a:solidFill>
                  <a:srgbClr val="D60093"/>
                </a:solidFill>
                <a:latin typeface="Calibri" panose="020F0502020204030204" pitchFamily="34" charset="0"/>
              </a:rPr>
              <a:t>from </a:t>
            </a:r>
            <a:r>
              <a:rPr lang="en-GB" sz="2400" b="1" dirty="0" smtClean="0">
                <a:solidFill>
                  <a:srgbClr val="D60093"/>
                </a:solidFill>
                <a:latin typeface="Calibri" panose="020F0502020204030204" pitchFamily="34" charset="0"/>
              </a:rPr>
              <a:t>30% to 36% </a:t>
            </a:r>
            <a:r>
              <a:rPr lang="en-GB" sz="2400" dirty="0" smtClean="0">
                <a:solidFill>
                  <a:srgbClr val="004454"/>
                </a:solidFill>
                <a:latin typeface="Calibri" panose="020F0502020204030204" pitchFamily="34" charset="0"/>
              </a:rPr>
              <a:t>from 1999 </a:t>
            </a:r>
            <a:r>
              <a:rPr lang="en-GB" sz="2400" dirty="0">
                <a:solidFill>
                  <a:srgbClr val="004454"/>
                </a:solidFill>
                <a:latin typeface="Calibri" panose="020F0502020204030204" pitchFamily="34" charset="0"/>
              </a:rPr>
              <a:t>to </a:t>
            </a:r>
            <a:r>
              <a:rPr lang="en-GB" sz="2400" dirty="0" smtClean="0">
                <a:solidFill>
                  <a:srgbClr val="004454"/>
                </a:solidFill>
                <a:latin typeface="Calibri" panose="020F0502020204030204" pitchFamily="34" charset="0"/>
              </a:rPr>
              <a:t>2012</a:t>
            </a:r>
            <a:r>
              <a:rPr lang="en-GB" sz="2400" dirty="0">
                <a:solidFill>
                  <a:srgbClr val="004454"/>
                </a:solidFill>
                <a:latin typeface="Calibri" panose="020F0502020204030204" pitchFamily="34" charset="0"/>
              </a:rPr>
              <a:t>.</a:t>
            </a:r>
          </a:p>
        </p:txBody>
      </p:sp>
      <p:sp>
        <p:nvSpPr>
          <p:cNvPr id="8" name="TextBox 7"/>
          <p:cNvSpPr txBox="1"/>
          <p:nvPr/>
        </p:nvSpPr>
        <p:spPr>
          <a:xfrm>
            <a:off x="5720876" y="634184"/>
            <a:ext cx="3622540" cy="1261884"/>
          </a:xfrm>
          <a:prstGeom prst="rect">
            <a:avLst/>
          </a:prstGeom>
          <a:noFill/>
        </p:spPr>
        <p:txBody>
          <a:bodyPr wrap="square" rtlCol="0">
            <a:spAutoFit/>
          </a:bodyPr>
          <a:lstStyle/>
          <a:p>
            <a:pPr lvl="0"/>
            <a:r>
              <a:rPr lang="en-US" sz="2800" b="1" dirty="0" smtClean="0">
                <a:solidFill>
                  <a:srgbClr val="ED2893"/>
                </a:solidFill>
                <a:latin typeface="Calibri" panose="020F0502020204030204" pitchFamily="34" charset="0"/>
              </a:rPr>
              <a:t>57 million </a:t>
            </a:r>
            <a:r>
              <a:rPr lang="en-US" sz="2800" b="1" dirty="0" smtClean="0">
                <a:solidFill>
                  <a:srgbClr val="D60093"/>
                </a:solidFill>
                <a:latin typeface="Calibri" panose="020F0502020204030204" pitchFamily="34" charset="0"/>
              </a:rPr>
              <a:t>children   </a:t>
            </a:r>
            <a:r>
              <a:rPr lang="en-US" sz="2400" dirty="0" smtClean="0">
                <a:solidFill>
                  <a:srgbClr val="004454"/>
                </a:solidFill>
                <a:latin typeface="Calibri" panose="020F0502020204030204" pitchFamily="34" charset="0"/>
              </a:rPr>
              <a:t>are out of primary school in 2015.</a:t>
            </a:r>
            <a:endParaRPr lang="en-GB" dirty="0"/>
          </a:p>
        </p:txBody>
      </p:sp>
    </p:spTree>
    <p:extLst>
      <p:ext uri="{BB962C8B-B14F-4D97-AF65-F5344CB8AC3E}">
        <p14:creationId xmlns:p14="http://schemas.microsoft.com/office/powerpoint/2010/main" val="279265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9"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3234</Words>
  <Application>Microsoft Office PowerPoint</Application>
  <PresentationFormat>Custom</PresentationFormat>
  <Paragraphs>910</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EDUCATION FOR ALL 2000-2015: Achievements and Challenges</vt:lpstr>
      <vt:lpstr>PowerPoint Presentation</vt:lpstr>
      <vt:lpstr>PowerPoint Presentation</vt:lpstr>
      <vt:lpstr>PowerPoint Presentation</vt:lpstr>
      <vt:lpstr>PowerPoint Presentation</vt:lpstr>
      <vt:lpstr>PowerPoint Presentation</vt:lpstr>
      <vt:lpstr>PowerPoint Presentation</vt:lpstr>
      <vt:lpstr>EFA Goal 2: Just half of countries reached the goal</vt:lpstr>
      <vt:lpstr>PowerPoint Presentation</vt:lpstr>
      <vt:lpstr>PowerPoint Presentation</vt:lpstr>
      <vt:lpstr>PowerPoint Presentation</vt:lpstr>
      <vt:lpstr>PowerPoint Presentation</vt:lpstr>
      <vt:lpstr>PowerPoint Presentation</vt:lpstr>
      <vt:lpstr>PowerPoint Presentation</vt:lpstr>
      <vt:lpstr>EFA Goal 4: No movement reducing gender gaps in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Domestic Finance: Many countries have increased spending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Post-2015 development - A global resolution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2012-09-20T10:22:05Z</dcterms:created>
  <dcterms:modified xsi:type="dcterms:W3CDTF">2015-04-03T13:18:17Z</dcterms:modified>
</cp:coreProperties>
</file>