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7" r:id="rId3"/>
    <p:sldId id="262" r:id="rId4"/>
    <p:sldId id="259" r:id="rId5"/>
    <p:sldId id="263" r:id="rId6"/>
    <p:sldId id="261" r:id="rId7"/>
    <p:sldId id="264" r:id="rId8"/>
    <p:sldId id="265" r:id="rId9"/>
    <p:sldId id="268" r:id="rId10"/>
    <p:sldId id="269" r:id="rId11"/>
    <p:sldId id="271" r:id="rId12"/>
    <p:sldId id="275" r:id="rId13"/>
    <p:sldId id="276" r:id="rId14"/>
    <p:sldId id="272" r:id="rId15"/>
    <p:sldId id="273" r:id="rId16"/>
    <p:sldId id="277" r:id="rId17"/>
    <p:sldId id="278" r:id="rId18"/>
    <p:sldId id="279" r:id="rId19"/>
    <p:sldId id="281" r:id="rId20"/>
    <p:sldId id="280" r:id="rId21"/>
    <p:sldId id="282" r:id="rId22"/>
    <p:sldId id="283" r:id="rId23"/>
    <p:sldId id="284" r:id="rId24"/>
    <p:sldId id="287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288B7-6AD5-4ACB-A154-B4C8B48A8C5F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9B7B2-38C7-4EA5-B946-CE271EED4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6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9B7B2-38C7-4EA5-B946-CE271EED45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9B7B2-38C7-4EA5-B946-CE271EED45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2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9B7B2-38C7-4EA5-B946-CE271EED45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9B7B2-38C7-4EA5-B946-CE271EED45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2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9B7B2-38C7-4EA5-B946-CE271EED45B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9B7B2-38C7-4EA5-B946-CE271EED45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719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95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756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26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933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089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4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423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897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010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3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065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43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6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63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56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76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37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2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80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57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051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5512-8428-4D58-AC1D-1D3573EF8B3B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E631-A4B6-4A4B-B59F-1DB94EA88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16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5512-8428-4D58-AC1D-1D3573EF8B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E631-A4B6-4A4B-B59F-1DB94EA883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74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" y="397953"/>
            <a:ext cx="3627120" cy="12022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b="1" i="0" dirty="0" smtClean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r>
              <a:rPr lang="en-US" sz="3800" b="1" i="0" dirty="0" smtClean="0">
                <a:solidFill>
                  <a:srgbClr val="1F497D"/>
                </a:solidFill>
                <a:effectLst/>
                <a:latin typeface="Gill Sans MT" pitchFamily="34" charset="0"/>
              </a:rPr>
              <a:t>‘Approaches to </a:t>
            </a:r>
            <a:r>
              <a:rPr lang="en-US" sz="3800" b="1" i="0" dirty="0" err="1" smtClean="0">
                <a:solidFill>
                  <a:srgbClr val="1F497D"/>
                </a:solidFill>
                <a:effectLst/>
                <a:latin typeface="Gill Sans MT" pitchFamily="34" charset="0"/>
              </a:rPr>
              <a:t>programme</a:t>
            </a:r>
            <a:r>
              <a:rPr lang="en-US" sz="3800" b="1" i="0" dirty="0" smtClean="0">
                <a:solidFill>
                  <a:srgbClr val="1F497D"/>
                </a:solidFill>
                <a:effectLst/>
                <a:latin typeface="Gill Sans MT" pitchFamily="34" charset="0"/>
              </a:rPr>
              <a:t> planning and budgeting’ </a:t>
            </a:r>
          </a:p>
          <a:p>
            <a:r>
              <a:rPr lang="en-US" sz="2200" b="1" dirty="0" smtClean="0">
                <a:solidFill>
                  <a:srgbClr val="1F497D"/>
                </a:solidFill>
                <a:latin typeface="Gill Sans MT" pitchFamily="34" charset="0"/>
              </a:rPr>
              <a:t>Experience of Regional Centre for the Safeguarding of Intangible Cultural Heritage in South-Eastern Europe under the auspices of UNESCO, Sofia, Bulgaria</a:t>
            </a:r>
          </a:p>
          <a:p>
            <a:endParaRPr lang="en-US" sz="2000" b="1" i="0" dirty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endParaRPr lang="en-US" sz="2000" b="1" dirty="0" smtClean="0">
              <a:solidFill>
                <a:srgbClr val="1F497D"/>
              </a:solidFill>
              <a:latin typeface="Gill Sans MT" pitchFamily="34" charset="0"/>
            </a:endParaRPr>
          </a:p>
          <a:p>
            <a:endParaRPr lang="en-US" sz="2000" b="1" i="0" dirty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</a:t>
            </a:r>
            <a:r>
              <a:rPr lang="en-US" sz="1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Gill Sans MT" pitchFamily="34" charset="0"/>
              </a:rPr>
              <a:t>hird annual meeting of category 2 </a:t>
            </a:r>
            <a:r>
              <a:rPr lang="en-US" sz="1600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Gill Sans MT" pitchFamily="34" charset="0"/>
              </a:rPr>
              <a:t>centres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active in the field of Intangible Cultural Heritage</a:t>
            </a:r>
          </a:p>
          <a:p>
            <a:r>
              <a:rPr lang="en-US" sz="1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Gill Sans MT" pitchFamily="34" charset="0"/>
              </a:rPr>
              <a:t>6 July 2015, Guiyang,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0542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Indicators</a:t>
            </a:r>
            <a:b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endParaRPr lang="en-US" sz="3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</a:t>
            </a:r>
            <a:r>
              <a:rPr lang="en-US" altLang="fr-FR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of supported Member States utilizing strengthened human and institutional resources for intangible cultural heritage and integrating ICH into national </a:t>
            </a:r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policies;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of Member States with institutional resources strengthened (ministries, institutes, NGOs, universities, ICH committees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);</a:t>
            </a:r>
          </a:p>
          <a:p>
            <a:r>
              <a:rPr lang="en-US" altLang="fr-FR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Percentage of UNESCO-trained female cultural professionals who then contribute to national-level decision-making processes in the field of culture</a:t>
            </a:r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</a:t>
            </a:r>
            <a:r>
              <a:rPr lang="en-US" altLang="fr-FR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of persons trained in the field of intangible cultural </a:t>
            </a:r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heritage;</a:t>
            </a:r>
          </a:p>
          <a:p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</a:t>
            </a:r>
            <a:r>
              <a:rPr lang="en-US" altLang="fr-FR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of supported Member States that have human resources </a:t>
            </a:r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strengthened;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of best practices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promoted;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8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Guiding principles</a:t>
            </a:r>
            <a:endParaRPr lang="bg-BG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4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Include all the countries from SEE;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Include representatives of diverse groups of stakeholders;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Promote gender equality and involve marginalized and vulnerable communities and individuals;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Include young people in its activities;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Collect and share up to date information on ICH related policies in SEE;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Assess the results of the planned activities through regular monitoring and evaluation;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946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Medium-term goals 2014-2018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Increasing the capacity of the South-Eastern European countries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for the safeguarding of ICH and for implementing the 2003 Convention at the national level;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Networking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and promoting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cooperation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 the field of ICH;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Promoting ICH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 South-Eastern Europe;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Dissemination and exchange of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information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in the field of the ICH;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94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" y="397953"/>
            <a:ext cx="3627120" cy="12022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b="1" i="0" dirty="0" smtClean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endParaRPr lang="en-US" sz="1600" b="1" i="0" dirty="0" smtClean="0">
              <a:solidFill>
                <a:schemeClr val="accent1">
                  <a:lumMod val="7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Work plan 2015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086600" cy="1981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Approved by the General Assembly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10 March 2015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Sofia, Bulgaria</a:t>
            </a:r>
          </a:p>
        </p:txBody>
      </p:sp>
      <p:pic>
        <p:nvPicPr>
          <p:cNvPr id="1027" name="Picture 3" descr="in_support_celebrations_70th_en_c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19600"/>
            <a:ext cx="4114800" cy="1620837"/>
          </a:xfrm>
          <a:prstGeom prst="rect">
            <a:avLst/>
          </a:prstGeom>
          <a:noFill/>
          <a:ln w="76200">
            <a:solidFill>
              <a:schemeClr val="bg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85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Tunga" pitchFamily="2"/>
              </a:rPr>
              <a:t>O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Tunga" pitchFamily="2"/>
              </a:rPr>
              <a:t>bjective 1: ‘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Tunga" pitchFamily="2"/>
              </a:rPr>
              <a:t>Increasing the capacity of the SEE countries for the safeguarding of ICH and for implementing the 2003 Convention’ </a:t>
            </a:r>
            <a:r>
              <a:rPr lang="bg-BG" sz="3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Tunga" pitchFamily="2"/>
              </a:rPr>
              <a:t/>
            </a:r>
            <a:br>
              <a:rPr lang="bg-BG" sz="3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Tunga" pitchFamily="2"/>
              </a:rPr>
            </a:br>
            <a:endParaRPr lang="en-US" sz="3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ea typeface="Calibri"/>
                <a:cs typeface="Times New Roman"/>
              </a:rPr>
              <a:t>Activities </a:t>
            </a:r>
            <a:r>
              <a:rPr lang="en-US" sz="2400" b="1" dirty="0" smtClean="0">
                <a:solidFill>
                  <a:srgbClr val="4F81BD">
                    <a:lumMod val="75000"/>
                  </a:srgbClr>
                </a:solidFill>
                <a:latin typeface="Gill Sans MT" pitchFamily="34" charset="0"/>
                <a:ea typeface="Calibri"/>
                <a:cs typeface="Times New Roman"/>
              </a:rPr>
              <a:t>1.2.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ea typeface="Calibri"/>
                <a:cs typeface="Times New Roman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ea typeface="Calibri"/>
                <a:cs typeface="Times New Roman"/>
              </a:rPr>
              <a:t>and 1.2. Workshops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In the framework of UNESCO’s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capacity-building 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strategy for the safeguarding of intangible cultural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heritage;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400" u="sng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Themes</a:t>
            </a:r>
            <a:r>
              <a:rPr lang="en-US" sz="2400" u="sng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: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 Basic concepts and principles of the 2003 Convention and the safeguarding of the intangible cultural heritage, as presented in the 2003 Convention and its Operational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Guidelines;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400" u="sng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Trainers</a:t>
            </a:r>
            <a:r>
              <a:rPr lang="en-US" sz="2400" u="sng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: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 Part of UNESCO’s network of facilitators delivering capacity-building services around the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world;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400" u="sng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Venue: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 in 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Tirana, Albania (14-18 September,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2015); in 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Skopje, the Former Yugoslav Republic of Macedonia (13-17 October, 2015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);</a:t>
            </a:r>
            <a:endParaRPr lang="en-US" sz="2400" dirty="0">
              <a:solidFill>
                <a:srgbClr val="0F6FC6">
                  <a:lumMod val="75000"/>
                </a:srgb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1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Expected 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results: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understanding of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2003 Convention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and its implementation among national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experts from SEE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increased;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Capacities of local authorities, NGO’s, cultural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centres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, institutes, ICH bearers strengthened.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Heightened interest in ICH in the context of the implementation of the 2003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Convention in SEE;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3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Indicators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of supported Member States utilizing strengthened human and institutional resources for intangible cultural heritage and integrating ICH into national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policies;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of Member States with institutional resources strengthened (ministries, institutes, NGOs, universities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altLang="fr-FR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of persons trained in the field of intangible cultural heritage</a:t>
            </a:r>
            <a:r>
              <a:rPr lang="en-US" altLang="fr-F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90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  <a:ea typeface="Calibri"/>
                <a:cs typeface="Times New Roman"/>
              </a:rPr>
              <a:t>Objective 2: ‘Networking and promoting cooperation in the field of the ICH’</a:t>
            </a:r>
            <a:endParaRPr lang="en-US" sz="30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sz="25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Activity 2.2. Workshop on ‘Intellectual property, Intangible Cultural Heritage and Traditional </a:t>
            </a: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medicine’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Seminar organized </a:t>
            </a:r>
            <a:r>
              <a:rPr lang="en-US" sz="25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in close cooperation with UNESCO and </a:t>
            </a: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WIPO; 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April </a:t>
            </a:r>
            <a:r>
              <a:rPr lang="en-US" sz="25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23-24, 2015 in Sofia, </a:t>
            </a: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Bulgaria;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Lecturers </a:t>
            </a:r>
            <a:r>
              <a:rPr lang="en-US" sz="25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from </a:t>
            </a: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WIPO and UNESCO;</a:t>
            </a:r>
          </a:p>
          <a:p>
            <a:pPr lvl="0">
              <a:spcBef>
                <a:spcPts val="800"/>
              </a:spcBef>
              <a:buClr>
                <a:srgbClr val="009DD9">
                  <a:lumMod val="60000"/>
                  <a:lumOff val="40000"/>
                </a:srgbClr>
              </a:buClr>
            </a:pPr>
            <a:r>
              <a:rPr lang="en-US" sz="2500" u="sng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Themes</a:t>
            </a:r>
            <a:r>
              <a:rPr lang="en-US" sz="2500" u="sng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: </a:t>
            </a: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Concepts </a:t>
            </a:r>
            <a:r>
              <a:rPr lang="en-US" sz="2500" dirty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of the essence of intellectual property, traditional knowledge, traditional cultural expressions, UNESCO’s work on ICH safeguarding and its relation to IP; IP and traditional knowledge, IP and documentation of </a:t>
            </a:r>
            <a:r>
              <a:rPr lang="en-US" sz="2500" dirty="0" smtClean="0">
                <a:solidFill>
                  <a:srgbClr val="0F6FC6">
                    <a:lumMod val="75000"/>
                  </a:srgbClr>
                </a:solidFill>
                <a:latin typeface="Gill Sans MT" pitchFamily="34" charset="0"/>
              </a:rPr>
              <a:t>ICH;</a:t>
            </a:r>
            <a:endParaRPr lang="en-US" sz="2500" dirty="0">
              <a:solidFill>
                <a:srgbClr val="0F6FC6">
                  <a:lumMod val="75000"/>
                </a:srgb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0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Expected results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In-depth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knowledge of the specificities of intellectual property and copyright with relevance to the intangible cultural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heritage;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Heightened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attention to the issues of intellectual property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copyright;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Shared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good practices concerning intellectual property and copyright with relevance to the intangible cultural heritage; </a:t>
            </a:r>
          </a:p>
        </p:txBody>
      </p:sp>
    </p:spTree>
    <p:extLst>
      <p:ext uri="{BB962C8B-B14F-4D97-AF65-F5344CB8AC3E}">
        <p14:creationId xmlns:p14="http://schemas.microsoft.com/office/powerpoint/2010/main" xmlns="" val="3024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Indicators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UNESCO's cooperation with WIPO on questions of intellectual property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strengthened;</a:t>
            </a:r>
          </a:p>
          <a:p>
            <a:pPr>
              <a:buFont typeface="Wingdings" pitchFamily="2" charset="2"/>
              <a:buChar char="ü"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Number 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of organizations within and outside the United Nations system, civil society, and the private sector contributing to programme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delivery;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of Member States with institutional resources strengthened (ministries, institutes, NGOs, universities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5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" y="397953"/>
            <a:ext cx="3627120" cy="12022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b="1" i="0" dirty="0" smtClean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endParaRPr lang="en-US" sz="1600" b="1" i="0" dirty="0" smtClean="0">
              <a:solidFill>
                <a:schemeClr val="accent1">
                  <a:lumMod val="7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Key Objectives </a:t>
            </a:r>
            <a:endParaRPr lang="en-US" sz="3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086600" cy="19812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greement between UNESCO and the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overnment of the Republic of Bulgaria (2010)</a:t>
            </a:r>
          </a:p>
        </p:txBody>
      </p:sp>
      <p:pic>
        <p:nvPicPr>
          <p:cNvPr id="11" name="Picture 10" descr="MS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95800"/>
            <a:ext cx="283845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359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bjective 3: Promotion of ICH in South-Eastern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urope 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Activity 3.1. Interactive cultural calendar for ICH in SEE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Part of the new webpage of the Regional Centre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Sofia;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Objective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: Collection, dissemination and exchange of information about initiatives and activities aimed at the safeguarding and publicity of ICH in South-Eastern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Europe;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Accessible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to anyone registered to post information on it in English;</a:t>
            </a:r>
          </a:p>
          <a:p>
            <a:pPr marL="0" indent="0">
              <a:buNone/>
            </a:pPr>
            <a:endParaRPr lang="en-US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2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Expected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Creation and maintenance of a current database of ICH in SEE;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Collection, dissemination and exchange of information about initiatives and activities aimed at the safeguarding and publicity of ICH;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94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Indicators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Strengthen informal sharing of interesting and innovative examples on working on the Convention (including safeguarding, policy and legislation,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sustainable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development);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Number of best practices for ICH promoted;</a:t>
            </a:r>
          </a:p>
          <a:p>
            <a:pPr>
              <a:buFont typeface="Wingdings" pitchFamily="2" charset="2"/>
              <a:buChar char="ü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Many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Centers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have started integrating the Results Based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Management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methodology in their programming.</a:t>
            </a:r>
            <a:b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</a:rPr>
              <a:t>QUESTIONS: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What are the challenges of adopting this methodology?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How have the centers surmounted those challenges?</a:t>
            </a:r>
          </a:p>
          <a:p>
            <a:pP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If 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budgets are 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annual, 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how </a:t>
            </a: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can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Centers effectively plan beyond a 12 months timeframe?</a:t>
            </a:r>
          </a:p>
          <a:p>
            <a:pPr>
              <a:buFont typeface="Wingdings" pitchFamily="2" charset="2"/>
              <a:buChar char="ü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THANK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YOU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YOUR ATTENTION!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webpage: www.unesco-centerbg.org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facebook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Unesco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Centre Sofia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62743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26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33400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To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promote the 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UNESCO 2003 Convention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and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contribute towards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its implementation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 the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South-Eastern Europe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To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strengthen the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participation of individual communities, groups and persons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in the safeguarding of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ICH in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the countries of South-Eastern Europe;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To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expand the opportunities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for UNESCO member States in South-Eastern Europe for safeguarding of ICH;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To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coordinate, exchange and disseminate information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regarding the safeguarding of ICH in the sub-region;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To promote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regional and international cooperation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for the safeguarding of ICH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34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" y="397953"/>
            <a:ext cx="3627120" cy="12022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b="1" i="0" dirty="0" smtClean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endParaRPr lang="en-US" sz="1600" b="1" i="0" dirty="0" smtClean="0">
              <a:solidFill>
                <a:schemeClr val="accent1">
                  <a:lumMod val="7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Specific functions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086600" cy="19812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greement between UNESCO and the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overnment of the Republic of Bulgaria (2010)</a:t>
            </a:r>
          </a:p>
        </p:txBody>
      </p:sp>
      <p:pic>
        <p:nvPicPr>
          <p:cNvPr id="7" name="Picture 6" descr="MS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95800"/>
            <a:ext cx="283845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64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400800" cy="48307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Instigate and coordinate research into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practices of safeguarding ICH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elements present in the South-Eastern European countries;</a:t>
            </a:r>
          </a:p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Organize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training courses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;</a:t>
            </a:r>
          </a:p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Enhance international and regional cooperation through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networking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.</a:t>
            </a:r>
          </a:p>
          <a:p>
            <a:endParaRPr lang="en-US" sz="30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254" y="1600200"/>
            <a:ext cx="2462213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63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" y="397953"/>
            <a:ext cx="3627120" cy="12022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b="1" i="0" dirty="0" smtClean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endParaRPr lang="en-US" sz="1600" b="1" i="0" dirty="0" smtClean="0">
              <a:solidFill>
                <a:schemeClr val="accent1">
                  <a:lumMod val="7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Long term </a:t>
            </a:r>
            <a:r>
              <a:rPr lang="en-US" sz="3800" b="1" dirty="0" err="1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programme</a:t>
            </a:r>
            <a:endParaRPr lang="en-US" sz="38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086600" cy="1981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Approved by the General Assembly in 2012</a:t>
            </a:r>
          </a:p>
        </p:txBody>
      </p:sp>
      <p:pic>
        <p:nvPicPr>
          <p:cNvPr id="7" name="Picture 6" descr="MS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95800"/>
            <a:ext cx="283845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333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Main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fields of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019800" cy="44497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Identification and documentation of ICH elements;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Safeguarding of ICH;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Transmission and dissemination of ICH elements;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International Cooperation;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Creation of expert networks;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Actions promoting the work of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Centre;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2800" dirty="0">
              <a:solidFill>
                <a:schemeClr val="accent1"/>
              </a:solidFill>
              <a:latin typeface="Gill Sans MT" pitchFamily="34" charset="0"/>
            </a:endParaRPr>
          </a:p>
        </p:txBody>
      </p:sp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3962400"/>
            <a:ext cx="2340000" cy="175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676400"/>
            <a:ext cx="2340000" cy="1556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691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" y="397953"/>
            <a:ext cx="3627120" cy="12022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b="1" i="0" dirty="0" smtClean="0">
              <a:solidFill>
                <a:srgbClr val="1F497D"/>
              </a:solidFill>
              <a:effectLst/>
              <a:latin typeface="Gill Sans MT" pitchFamily="34" charset="0"/>
            </a:endParaRPr>
          </a:p>
          <a:p>
            <a:endParaRPr lang="en-US" sz="1600" b="1" i="0" dirty="0" smtClean="0">
              <a:solidFill>
                <a:schemeClr val="accent1">
                  <a:lumMod val="7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Approaches to </a:t>
            </a:r>
            <a:r>
              <a:rPr lang="en-US" sz="3800" b="1" dirty="0" err="1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programme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planning and budgeting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649" y="3581400"/>
            <a:ext cx="3455987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16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UNESCO’s objectives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endParaRPr lang="en-US" sz="2800" dirty="0" smtClean="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37 C/4 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2014-2021 Strategic 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objectives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SO </a:t>
            </a:r>
            <a:r>
              <a:rPr lang="bg-BG" sz="3300" dirty="0" smtClean="0">
                <a:solidFill>
                  <a:schemeClr val="accent1">
                    <a:lumMod val="75000"/>
                  </a:schemeClr>
                </a:solidFill>
              </a:rPr>
              <a:t>7 </a:t>
            </a:r>
            <a:r>
              <a:rPr lang="bg-BG" sz="3300" dirty="0">
                <a:solidFill>
                  <a:schemeClr val="accent1">
                    <a:lumMod val="75000"/>
                  </a:schemeClr>
                </a:solidFill>
              </a:rPr>
              <a:t>Protecting, promoting and transmitting heritage</a:t>
            </a:r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SO </a:t>
            </a:r>
            <a:r>
              <a:rPr lang="bg-BG" sz="3300" dirty="0" smtClean="0">
                <a:solidFill>
                  <a:schemeClr val="accent1">
                    <a:lumMod val="75000"/>
                  </a:schemeClr>
                </a:solidFill>
              </a:rPr>
              <a:t>8 </a:t>
            </a:r>
            <a:r>
              <a:rPr lang="bg-BG" sz="3300" dirty="0">
                <a:solidFill>
                  <a:schemeClr val="accent1">
                    <a:lumMod val="75000"/>
                  </a:schemeClr>
                </a:solidFill>
              </a:rPr>
              <a:t>Fostering creativity and the diversity of cultural expressions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.</a:t>
            </a:r>
            <a:endParaRPr lang="bg-BG" sz="33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37 C/5 Major Programme IV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Building peace and sustainable development through heritage and creativity</a:t>
            </a:r>
            <a:endParaRPr lang="en-GB" sz="33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Expected Result 6: </a:t>
            </a:r>
            <a:r>
              <a:rPr lang="en-GB" sz="33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‘</a:t>
            </a:r>
            <a:r>
              <a:rPr lang="en-GB" sz="33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National </a:t>
            </a:r>
            <a:r>
              <a:rPr lang="en-GB" sz="33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capacities strengthened and utilised to safeguard intangible cultural heritage, </a:t>
            </a:r>
            <a:br>
              <a:rPr lang="en-GB" sz="33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GB" sz="33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including indigenous and endangered languages, through the effective implementation of the 2003 Convention</a:t>
            </a:r>
            <a:r>
              <a:rPr lang="en-GB" sz="33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.’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3300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3300" b="1" dirty="0">
              <a:solidFill>
                <a:schemeClr val="accent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8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1133</Words>
  <Application>Microsoft Office PowerPoint</Application>
  <PresentationFormat>On-screen Show (4:3)</PresentationFormat>
  <Paragraphs>114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1_Office Theme</vt:lpstr>
      <vt:lpstr>Slide 1</vt:lpstr>
      <vt:lpstr>Key Objectives </vt:lpstr>
      <vt:lpstr>Slide 3</vt:lpstr>
      <vt:lpstr>Specific functions</vt:lpstr>
      <vt:lpstr>Slide 5</vt:lpstr>
      <vt:lpstr>Long term programme</vt:lpstr>
      <vt:lpstr>Main fields of activities </vt:lpstr>
      <vt:lpstr>Approaches to programme planning and budgeting</vt:lpstr>
      <vt:lpstr>UNESCO’s objectives</vt:lpstr>
      <vt:lpstr>Indicators </vt:lpstr>
      <vt:lpstr>Guiding principles</vt:lpstr>
      <vt:lpstr>Medium-term goals 2014-2018</vt:lpstr>
      <vt:lpstr>Work plan 2015 </vt:lpstr>
      <vt:lpstr>Objective 1: ‘ Increasing the capacity of the SEE countries for the safeguarding of ICH and for implementing the 2003 Convention’  </vt:lpstr>
      <vt:lpstr> Expected results: </vt:lpstr>
      <vt:lpstr>Indicators</vt:lpstr>
      <vt:lpstr>Objective 2: ‘Networking and promoting cooperation in the field of the ICH’</vt:lpstr>
      <vt:lpstr> Expected results </vt:lpstr>
      <vt:lpstr>Indicators</vt:lpstr>
      <vt:lpstr>Objective 3: Promotion of ICH in South-Eastern Europe </vt:lpstr>
      <vt:lpstr>Expected results</vt:lpstr>
      <vt:lpstr>Indicators</vt:lpstr>
      <vt:lpstr>Many Centers have started integrating the Results Based Management methodology in their programming. </vt:lpstr>
      <vt:lpstr>     THANK YOU  FOR YOUR ATTENTION!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Administrator</cp:lastModifiedBy>
  <cp:revision>55</cp:revision>
  <dcterms:created xsi:type="dcterms:W3CDTF">2015-06-30T13:41:31Z</dcterms:created>
  <dcterms:modified xsi:type="dcterms:W3CDTF">2015-07-06T10:20:23Z</dcterms:modified>
</cp:coreProperties>
</file>