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92" r:id="rId2"/>
    <p:sldId id="469" r:id="rId3"/>
    <p:sldId id="479" r:id="rId4"/>
    <p:sldId id="480" r:id="rId5"/>
    <p:sldId id="470" r:id="rId6"/>
    <p:sldId id="474" r:id="rId7"/>
    <p:sldId id="475" r:id="rId8"/>
    <p:sldId id="476" r:id="rId9"/>
    <p:sldId id="477" r:id="rId10"/>
    <p:sldId id="473" r:id="rId11"/>
    <p:sldId id="483" r:id="rId12"/>
    <p:sldId id="484" r:id="rId13"/>
    <p:sldId id="466" r:id="rId14"/>
    <p:sldId id="481" r:id="rId15"/>
    <p:sldId id="482" r:id="rId16"/>
    <p:sldId id="478" r:id="rId17"/>
    <p:sldId id="443" r:id="rId18"/>
  </p:sldIdLst>
  <p:sldSz cx="9144000" cy="6858000" type="screen4x3"/>
  <p:notesSz cx="6858000" cy="9144000"/>
  <p:defaultTextStyle>
    <a:defPPr>
      <a:defRPr lang="fr-FR"/>
    </a:defPPr>
    <a:lvl1pPr algn="l" defTabSz="457200" rtl="0" eaLnBrk="0" fontAlgn="base" hangingPunct="0">
      <a:spcBef>
        <a:spcPct val="0"/>
      </a:spcBef>
      <a:spcAft>
        <a:spcPct val="0"/>
      </a:spcAft>
      <a:defRPr kern="1200">
        <a:solidFill>
          <a:schemeClr val="tx1"/>
        </a:solidFill>
        <a:latin typeface="Arial"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D33D"/>
    <a:srgbClr val="00E2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1696" autoAdjust="0"/>
  </p:normalViewPr>
  <p:slideViewPr>
    <p:cSldViewPr snapToGrid="0" snapToObjects="1">
      <p:cViewPr varScale="1">
        <p:scale>
          <a:sx n="73" d="100"/>
          <a:sy n="73" d="100"/>
        </p:scale>
        <p:origin x="-1074" y="-90"/>
      </p:cViewPr>
      <p:guideLst>
        <p:guide orient="horz" pos="715"/>
        <p:guide orient="horz" pos="1200"/>
        <p:guide orient="horz" pos="2160"/>
        <p:guide pos="1437"/>
        <p:guide pos="2419"/>
        <p:guide pos="5515"/>
        <p:guide pos="1292"/>
        <p:guide pos="25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1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A6CA7C5-1755-4CA4-A859-17A275EFDADB}" type="datetimeFigureOut">
              <a:rPr lang="fr-FR"/>
              <a:pPr>
                <a:defRPr/>
              </a:pPr>
              <a:t>30/09/2015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6DAB965F-EABF-4FCA-BFFD-F80E0069AFAF}" type="slidenum">
              <a:rPr lang="fr-FR" altLang="fr-FR"/>
              <a:pPr>
                <a:defRPr/>
              </a:pPr>
              <a:t>‹#›</a:t>
            </a:fld>
            <a:endParaRPr lang="fr-FR" altLang="fr-FR"/>
          </a:p>
        </p:txBody>
      </p:sp>
    </p:spTree>
    <p:extLst>
      <p:ext uri="{BB962C8B-B14F-4D97-AF65-F5344CB8AC3E}">
        <p14:creationId xmlns:p14="http://schemas.microsoft.com/office/powerpoint/2010/main" val="394144547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AF5423E-0B19-4D17-9D0B-989A941CC4C2}" type="datetimeFigureOut">
              <a:rPr lang="fr-FR"/>
              <a:pPr>
                <a:defRPr/>
              </a:pPr>
              <a:t>30/09/2015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A6D09C73-6522-40D9-A30D-2E84A41D1BD0}" type="slidenum">
              <a:rPr lang="fr-FR" altLang="fr-FR"/>
              <a:pPr>
                <a:defRPr/>
              </a:pPr>
              <a:t>‹#›</a:t>
            </a:fld>
            <a:endParaRPr lang="fr-FR" altLang="fr-FR"/>
          </a:p>
        </p:txBody>
      </p:sp>
    </p:spTree>
    <p:extLst>
      <p:ext uri="{BB962C8B-B14F-4D97-AF65-F5344CB8AC3E}">
        <p14:creationId xmlns:p14="http://schemas.microsoft.com/office/powerpoint/2010/main" val="3699597109"/>
      </p:ext>
    </p:extLst>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endParaRPr lang="en-US" altLang="en-US" sz="140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defRPr/>
            </a:pPr>
            <a:endParaRPr lang="en-GB" altLang="en-US" sz="16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725488" lvl="2" indent="-457200">
              <a:lnSpc>
                <a:spcPct val="90000"/>
              </a:lnSpc>
              <a:spcBef>
                <a:spcPts val="1000"/>
              </a:spcBef>
              <a:spcAft>
                <a:spcPts val="1000"/>
              </a:spcAft>
              <a:buClr>
                <a:schemeClr val="tx1"/>
              </a:buClr>
              <a:buFontTx/>
              <a:buChar char="•"/>
            </a:pPr>
            <a:r>
              <a:rPr lang="en-GB" altLang="en-US" smtClean="0"/>
              <a:t>provide analysis, information and other support for an endogenous and consultative process of policy development</a:t>
            </a:r>
            <a:endParaRPr lang="en-US" altLang="en-US" smtClean="0"/>
          </a:p>
          <a:p>
            <a:pPr marL="725488" lvl="2" indent="-457200">
              <a:lnSpc>
                <a:spcPct val="90000"/>
              </a:lnSpc>
              <a:spcBef>
                <a:spcPts val="1000"/>
              </a:spcBef>
              <a:spcAft>
                <a:spcPts val="1000"/>
              </a:spcAft>
              <a:buClr>
                <a:schemeClr val="tx1"/>
              </a:buClr>
              <a:buFontTx/>
              <a:buChar char="•"/>
            </a:pPr>
            <a:r>
              <a:rPr lang="en-GB" altLang="en-US" smtClean="0"/>
              <a:t>facilitate consensus building in engaging with country stakeholders,  and acting as a sounding board for ideas during their discussions</a:t>
            </a:r>
            <a:endParaRPr lang="en-US" altLang="en-US" smtClean="0"/>
          </a:p>
          <a:p>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smtClean="0"/>
              <a:t>The private sector seems to be more important for the 2005 Convention than for the 2003 Convention, as it is closely in relation with the development of cultural industries; </a:t>
            </a:r>
          </a:p>
          <a:p>
            <a:r>
              <a:rPr lang="en-GB" altLang="en-US" smtClean="0"/>
              <a:t>The two Conventions have different approaches to commercialization: while cultural industries policies need to emphasize on commercialization as a key lever to sustain cultural industries, policies related to ICH should, on the contrary, consider the possible dangers implied by commercialization (e.g. negative impact on cultural practices);</a:t>
            </a:r>
          </a:p>
          <a:p>
            <a:r>
              <a:rPr lang="en-GB" altLang="en-US" smtClean="0"/>
              <a:t>In terms of policy advice, ICH has a more transversal dimension (culture, education, agriculture, health, etc.) than the creative industries sector (culture, art, employment, finance, etc.);</a:t>
            </a:r>
          </a:p>
          <a:p>
            <a:r>
              <a:rPr lang="en-GB" altLang="en-US" smtClean="0"/>
              <a:t>The scope of the 2005 Convention has been debated – Should craft be considered in the scope of the 2005 Convention? For some participants, no, because it is not a cultural industry (there is no production at the industrial level). For other participants, the 2005 Convention clearly refers to ‘cultural expressions’, ‘cultural goods and services’, and both concepts include kraft. In Brazil (and it is also the current trend at UNESCO today), the scope of the 2005 Convention has enlarged to the ‘creative economy’, including </a:t>
            </a:r>
            <a:r>
              <a:rPr lang="en-GB" altLang="en-US" i="1" smtClean="0"/>
              <a:t>de facto</a:t>
            </a:r>
            <a:r>
              <a:rPr lang="en-GB" altLang="en-US" smtClean="0"/>
              <a:t> gastronomy, design and kraft for instance. </a:t>
            </a:r>
          </a:p>
          <a:p>
            <a:r>
              <a:rPr lang="en-GB" altLang="en-US" smtClean="0"/>
              <a:t>The main following suggestions for action were made:</a:t>
            </a:r>
            <a:endParaRPr lang="en-GB" alt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a:xfrm>
            <a:off x="0" y="0"/>
            <a:ext cx="6477000" cy="6862763"/>
          </a:xfrm>
          <a:prstGeom prst="rect">
            <a:avLst/>
          </a:prstGeom>
          <a:solidFill>
            <a:srgbClr val="00D2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cxnSp>
        <p:nvCxnSpPr>
          <p:cNvPr id="6" name="Straight Connector 9"/>
          <p:cNvCxnSpPr/>
          <p:nvPr userDrawn="1"/>
        </p:nvCxnSpPr>
        <p:spPr>
          <a:xfrm>
            <a:off x="381000" y="1371600"/>
            <a:ext cx="5715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Picture 16" descr="U:\CIH\ITH\Convention-Emblem\LOGO\unesco_logo_en+fr (GIF).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53975"/>
            <a:ext cx="1571625" cy="131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381000" y="1692000"/>
            <a:ext cx="5715000" cy="1169551"/>
          </a:xfrm>
        </p:spPr>
        <p:txBody>
          <a:bodyPr/>
          <a:lstStyle>
            <a:lvl1pPr algn="l">
              <a:defRPr sz="3800" b="1"/>
            </a:lvl1pPr>
          </a:lstStyle>
          <a:p>
            <a:r>
              <a:rPr lang="fr-FR" dirty="0" smtClean="0"/>
              <a:t>Cliquez et modifiez le titre</a:t>
            </a:r>
            <a:endParaRPr lang="fr-FR" dirty="0"/>
          </a:p>
        </p:txBody>
      </p:sp>
      <p:sp>
        <p:nvSpPr>
          <p:cNvPr id="3" name="Sous-titre 2"/>
          <p:cNvSpPr>
            <a:spLocks noGrp="1"/>
          </p:cNvSpPr>
          <p:nvPr>
            <p:ph type="subTitle" idx="1"/>
          </p:nvPr>
        </p:nvSpPr>
        <p:spPr>
          <a:xfrm>
            <a:off x="381000" y="4212000"/>
            <a:ext cx="5715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9" name="Espace réservé pour une image  10"/>
          <p:cNvSpPr>
            <a:spLocks noGrp="1"/>
          </p:cNvSpPr>
          <p:nvPr>
            <p:ph type="pic" sz="quarter" idx="10"/>
          </p:nvPr>
        </p:nvSpPr>
        <p:spPr>
          <a:xfrm>
            <a:off x="6476400" y="0"/>
            <a:ext cx="2667600" cy="6858000"/>
          </a:xfrm>
        </p:spPr>
        <p:txBody>
          <a:bodyPr rtlCol="0"/>
          <a:lstStyle/>
          <a:p>
            <a:pPr lvl="0"/>
            <a:endParaRPr lang="fr-FR" noProof="0" dirty="0"/>
          </a:p>
        </p:txBody>
      </p:sp>
    </p:spTree>
    <p:extLst>
      <p:ext uri="{BB962C8B-B14F-4D97-AF65-F5344CB8AC3E}">
        <p14:creationId xmlns:p14="http://schemas.microsoft.com/office/powerpoint/2010/main" val="3952671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pPr>
              <a:defRPr/>
            </a:pPr>
            <a:r>
              <a:rPr lang="en-US"/>
              <a:t>© All Rights Re333served: UNESCO/ ICH</a:t>
            </a:r>
            <a:endParaRPr lang="fr-FR" dirty="0"/>
          </a:p>
        </p:txBody>
      </p:sp>
    </p:spTree>
    <p:extLst>
      <p:ext uri="{BB962C8B-B14F-4D97-AF65-F5344CB8AC3E}">
        <p14:creationId xmlns:p14="http://schemas.microsoft.com/office/powerpoint/2010/main" val="1926279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285998" y="375262"/>
            <a:ext cx="6476999" cy="1846659"/>
          </a:xfrm>
        </p:spPr>
        <p:txBody>
          <a:bodyPr/>
          <a:lstStyle>
            <a:lvl1pPr algn="l">
              <a:defRPr sz="6000" b="1" cap="none"/>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2282824" y="2427807"/>
            <a:ext cx="6480173"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
        <p:nvSpPr>
          <p:cNvPr id="6" name="Espace réservé du pied de page 3"/>
          <p:cNvSpPr>
            <a:spLocks noGrp="1"/>
          </p:cNvSpPr>
          <p:nvPr>
            <p:ph type="ftr" sz="quarter" idx="10"/>
          </p:nvPr>
        </p:nvSpPr>
        <p:spPr/>
        <p:txBody>
          <a:bodyPr/>
          <a:lstStyle>
            <a:lvl1pPr algn="l">
              <a:defRPr sz="600">
                <a:solidFill>
                  <a:srgbClr val="000000"/>
                </a:solidFill>
              </a:defRPr>
            </a:lvl1pPr>
          </a:lstStyle>
          <a:p>
            <a:pPr>
              <a:defRPr/>
            </a:pPr>
            <a:r>
              <a:rPr lang="en-US"/>
              <a:t>© All Rights Re333served: UNESCO/ ICH</a:t>
            </a:r>
            <a:endParaRPr lang="fr-FR" dirty="0"/>
          </a:p>
        </p:txBody>
      </p:sp>
    </p:spTree>
    <p:extLst>
      <p:ext uri="{BB962C8B-B14F-4D97-AF65-F5344CB8AC3E}">
        <p14:creationId xmlns:p14="http://schemas.microsoft.com/office/powerpoint/2010/main" val="816231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4" name="Espace réservé du contenu 3"/>
          <p:cNvSpPr>
            <a:spLocks noGrp="1"/>
          </p:cNvSpPr>
          <p:nvPr>
            <p:ph sz="half" idx="2"/>
          </p:nvPr>
        </p:nvSpPr>
        <p:spPr>
          <a:xfrm>
            <a:off x="3600000" y="1836000"/>
            <a:ext cx="5162998" cy="4217600"/>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pour une image  8"/>
          <p:cNvSpPr>
            <a:spLocks noGrp="1"/>
          </p:cNvSpPr>
          <p:nvPr>
            <p:ph type="pic" sz="quarter" idx="10"/>
          </p:nvPr>
        </p:nvSpPr>
        <p:spPr>
          <a:xfrm>
            <a:off x="416560" y="1908000"/>
            <a:ext cx="2880000" cy="3672206"/>
          </a:xfrm>
        </p:spPr>
        <p:txBody>
          <a:bodyPr rtlCol="0"/>
          <a:lstStyle/>
          <a:p>
            <a:pPr lvl="0"/>
            <a:endParaRPr lang="fr-FR" noProof="0" dirty="0"/>
          </a:p>
        </p:txBody>
      </p:sp>
      <p:sp>
        <p:nvSpPr>
          <p:cNvPr id="11" name="Espace réservé du contenu 10"/>
          <p:cNvSpPr>
            <a:spLocks noGrp="1"/>
          </p:cNvSpPr>
          <p:nvPr>
            <p:ph sz="quarter" idx="11"/>
          </p:nvPr>
        </p:nvSpPr>
        <p:spPr>
          <a:xfrm>
            <a:off x="416560" y="5647094"/>
            <a:ext cx="2879725"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smtClean="0"/>
              <a:t>Cliquez pour modifier les styles du texte du masque</a:t>
            </a:r>
          </a:p>
        </p:txBody>
      </p:sp>
      <p:sp>
        <p:nvSpPr>
          <p:cNvPr id="6" name="Espace réservé du pied de page 3"/>
          <p:cNvSpPr>
            <a:spLocks noGrp="1"/>
          </p:cNvSpPr>
          <p:nvPr>
            <p:ph type="ftr" sz="quarter" idx="12"/>
          </p:nvPr>
        </p:nvSpPr>
        <p:spPr/>
        <p:txBody>
          <a:bodyPr/>
          <a:lstStyle>
            <a:lvl1pPr>
              <a:defRPr/>
            </a:lvl1pPr>
          </a:lstStyle>
          <a:p>
            <a:pPr>
              <a:defRPr/>
            </a:pPr>
            <a:r>
              <a:rPr lang="en-US"/>
              <a:t>© All Rights Re333served: UNESCO/ ICH</a:t>
            </a:r>
            <a:endParaRPr lang="fr-FR" dirty="0"/>
          </a:p>
        </p:txBody>
      </p:sp>
    </p:spTree>
    <p:extLst>
      <p:ext uri="{BB962C8B-B14F-4D97-AF65-F5344CB8AC3E}">
        <p14:creationId xmlns:p14="http://schemas.microsoft.com/office/powerpoint/2010/main" val="412194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5" name="Rectangle 4"/>
          <p:cNvSpPr>
            <a:spLocks noChangeArrowheads="1"/>
          </p:cNvSpPr>
          <p:nvPr userDrawn="1"/>
        </p:nvSpPr>
        <p:spPr bwMode="auto">
          <a:xfrm>
            <a:off x="0" y="344488"/>
            <a:ext cx="87518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a:defRPr/>
            </a:pPr>
            <a:r>
              <a:rPr lang="en-US" altLang="fr-FR" sz="4800" b="1" dirty="0" smtClean="0">
                <a:ea typeface="SimSun" pitchFamily="2" charset="-122"/>
                <a:cs typeface="Arial" charset="0"/>
              </a:rPr>
              <a:t>5 GA</a:t>
            </a:r>
          </a:p>
        </p:txBody>
      </p:sp>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11" name="Espace réservé pour une image  10"/>
          <p:cNvSpPr>
            <a:spLocks noGrp="1"/>
          </p:cNvSpPr>
          <p:nvPr>
            <p:ph type="pic" sz="quarter" idx="10"/>
          </p:nvPr>
        </p:nvSpPr>
        <p:spPr>
          <a:xfrm>
            <a:off x="2282825" y="1908001"/>
            <a:ext cx="6480175" cy="4248960"/>
          </a:xfrm>
        </p:spPr>
        <p:txBody>
          <a:bodyPr rtlCol="0"/>
          <a:lstStyle/>
          <a:p>
            <a:pPr lvl="0"/>
            <a:endParaRPr lang="fr-FR" noProof="0"/>
          </a:p>
        </p:txBody>
      </p:sp>
      <p:sp>
        <p:nvSpPr>
          <p:cNvPr id="13" name="Espace réservé du contenu 12"/>
          <p:cNvSpPr>
            <a:spLocks noGrp="1"/>
          </p:cNvSpPr>
          <p:nvPr>
            <p:ph sz="quarter" idx="11"/>
          </p:nvPr>
        </p:nvSpPr>
        <p:spPr>
          <a:xfrm>
            <a:off x="2282825" y="6156325"/>
            <a:ext cx="6480175"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smtClean="0"/>
              <a:t>Cliquez pour modifier les styles du texte du masque</a:t>
            </a:r>
          </a:p>
        </p:txBody>
      </p:sp>
      <p:sp>
        <p:nvSpPr>
          <p:cNvPr id="6" name="Espace réservé du pied de page 3"/>
          <p:cNvSpPr>
            <a:spLocks noGrp="1"/>
          </p:cNvSpPr>
          <p:nvPr>
            <p:ph type="ftr" sz="quarter" idx="12"/>
          </p:nvPr>
        </p:nvSpPr>
        <p:spPr/>
        <p:txBody>
          <a:bodyPr/>
          <a:lstStyle>
            <a:lvl1pPr>
              <a:defRPr/>
            </a:lvl1pPr>
          </a:lstStyle>
          <a:p>
            <a:pPr>
              <a:defRPr/>
            </a:pPr>
            <a:r>
              <a:rPr lang="en-US"/>
              <a:t>© All Rights Re333served: UNESCO/ ICH</a:t>
            </a:r>
            <a:endParaRPr lang="fr-FR" dirty="0"/>
          </a:p>
        </p:txBody>
      </p:sp>
    </p:spTree>
    <p:extLst>
      <p:ext uri="{BB962C8B-B14F-4D97-AF65-F5344CB8AC3E}">
        <p14:creationId xmlns:p14="http://schemas.microsoft.com/office/powerpoint/2010/main" val="189427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5"/>
          <p:cNvSpPr>
            <a:spLocks noChangeArrowheads="1"/>
          </p:cNvSpPr>
          <p:nvPr userDrawn="1"/>
        </p:nvSpPr>
        <p:spPr bwMode="auto">
          <a:xfrm>
            <a:off x="0" y="344488"/>
            <a:ext cx="87518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algn="r">
              <a:defRPr/>
            </a:pPr>
            <a:r>
              <a:rPr lang="en-US" altLang="fr-FR" sz="4800" b="1" dirty="0" smtClean="0">
                <a:ea typeface="SimSun" pitchFamily="2" charset="-122"/>
                <a:cs typeface="Arial" charset="0"/>
              </a:rPr>
              <a:t>5 GA</a:t>
            </a:r>
          </a:p>
        </p:txBody>
      </p:sp>
      <p:sp>
        <p:nvSpPr>
          <p:cNvPr id="2" name="Titre 1"/>
          <p:cNvSpPr>
            <a:spLocks noGrp="1"/>
          </p:cNvSpPr>
          <p:nvPr>
            <p:ph type="title"/>
          </p:nvPr>
        </p:nvSpPr>
        <p:spPr/>
        <p:txBody>
          <a:bodyPr/>
          <a:lstStyle/>
          <a:p>
            <a:r>
              <a:rPr lang="fr-FR" dirty="0" smtClean="0"/>
              <a:t>Cliquez et modifiez le titre</a:t>
            </a:r>
            <a:endParaRPr lang="fr-FR" dirty="0"/>
          </a:p>
        </p:txBody>
      </p:sp>
      <p:sp>
        <p:nvSpPr>
          <p:cNvPr id="4" name="Espace réservé du pied de page 3"/>
          <p:cNvSpPr>
            <a:spLocks noGrp="1"/>
          </p:cNvSpPr>
          <p:nvPr>
            <p:ph type="ftr" sz="quarter" idx="10"/>
          </p:nvPr>
        </p:nvSpPr>
        <p:spPr/>
        <p:txBody>
          <a:bodyPr/>
          <a:lstStyle>
            <a:lvl1pPr>
              <a:defRPr/>
            </a:lvl1pPr>
          </a:lstStyle>
          <a:p>
            <a:pPr>
              <a:defRPr/>
            </a:pPr>
            <a:r>
              <a:rPr lang="en-US"/>
              <a:t>© All Rights Re333served: UNESCO/ ICH</a:t>
            </a:r>
            <a:endParaRPr lang="fr-FR" dirty="0"/>
          </a:p>
        </p:txBody>
      </p:sp>
    </p:spTree>
    <p:extLst>
      <p:ext uri="{BB962C8B-B14F-4D97-AF65-F5344CB8AC3E}">
        <p14:creationId xmlns:p14="http://schemas.microsoft.com/office/powerpoint/2010/main" val="1394629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3"/>
          <p:cNvSpPr>
            <a:spLocks noGrp="1"/>
          </p:cNvSpPr>
          <p:nvPr>
            <p:ph type="ftr" sz="quarter" idx="10"/>
          </p:nvPr>
        </p:nvSpPr>
        <p:spPr/>
        <p:txBody>
          <a:bodyPr/>
          <a:lstStyle>
            <a:lvl1pPr>
              <a:defRPr/>
            </a:lvl1pPr>
          </a:lstStyle>
          <a:p>
            <a:pPr>
              <a:defRPr/>
            </a:pPr>
            <a:r>
              <a:rPr lang="en-US"/>
              <a:t>© All Rights Re333served: UNESCO/ ICH</a:t>
            </a:r>
            <a:endParaRPr lang="fr-FR" dirty="0"/>
          </a:p>
        </p:txBody>
      </p:sp>
    </p:spTree>
    <p:extLst>
      <p:ext uri="{BB962C8B-B14F-4D97-AF65-F5344CB8AC3E}">
        <p14:creationId xmlns:p14="http://schemas.microsoft.com/office/powerpoint/2010/main" val="2852205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p:cNvSpPr/>
          <p:nvPr userDrawn="1"/>
        </p:nvSpPr>
        <p:spPr>
          <a:xfrm>
            <a:off x="0" y="0"/>
            <a:ext cx="228600" cy="686276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cxnSp>
        <p:nvCxnSpPr>
          <p:cNvPr id="18"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userDrawn="1"/>
        </p:nvCxnSpPr>
        <p:spPr>
          <a:xfrm>
            <a:off x="2286000" y="66294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8915400" y="0"/>
            <a:ext cx="228600" cy="686276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FF10B"/>
              </a:solidFill>
            </a:endParaRPr>
          </a:p>
        </p:txBody>
      </p:sp>
      <p:sp>
        <p:nvSpPr>
          <p:cNvPr id="1031" name="Espace réservé du titre 1"/>
          <p:cNvSpPr>
            <a:spLocks noGrp="1"/>
          </p:cNvSpPr>
          <p:nvPr>
            <p:ph type="title"/>
          </p:nvPr>
        </p:nvSpPr>
        <p:spPr bwMode="auto">
          <a:xfrm>
            <a:off x="2282825" y="417513"/>
            <a:ext cx="6480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fr-FR" smtClean="0"/>
              <a:t>Cliquez et modifiez le titre</a:t>
            </a:r>
          </a:p>
        </p:txBody>
      </p:sp>
      <p:sp>
        <p:nvSpPr>
          <p:cNvPr id="1032" name="Espace réservé du texte 2"/>
          <p:cNvSpPr>
            <a:spLocks noGrp="1"/>
          </p:cNvSpPr>
          <p:nvPr>
            <p:ph type="body" idx="1"/>
          </p:nvPr>
        </p:nvSpPr>
        <p:spPr bwMode="auto">
          <a:xfrm>
            <a:off x="2282825" y="2016125"/>
            <a:ext cx="6480175"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cxnSp>
        <p:nvCxnSpPr>
          <p:cNvPr id="13" name="Straight Connector 17"/>
          <p:cNvCxnSpPr/>
          <p:nvPr userDrawn="1"/>
        </p:nvCxnSpPr>
        <p:spPr>
          <a:xfrm flipV="1">
            <a:off x="406400" y="66294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3" name="Espace réservé du pied de page 3"/>
          <p:cNvSpPr>
            <a:spLocks noGrp="1"/>
          </p:cNvSpPr>
          <p:nvPr>
            <p:ph type="ftr" sz="quarter" idx="3"/>
          </p:nvPr>
        </p:nvSpPr>
        <p:spPr>
          <a:xfrm>
            <a:off x="406400" y="6689725"/>
            <a:ext cx="1676400" cy="166688"/>
          </a:xfrm>
          <a:prstGeom prst="rect">
            <a:avLst/>
          </a:prstGeom>
        </p:spPr>
        <p:txBody>
          <a:bodyPr vert="horz" lIns="0" tIns="0" rIns="0" bIns="0" rtlCol="0" anchor="t" anchorCtr="0"/>
          <a:lstStyle>
            <a:lvl1pPr algn="l" eaLnBrk="1" fontAlgn="auto" hangingPunct="1">
              <a:spcBef>
                <a:spcPts val="0"/>
              </a:spcBef>
              <a:spcAft>
                <a:spcPts val="0"/>
              </a:spcAft>
              <a:defRPr sz="600">
                <a:solidFill>
                  <a:srgbClr val="000000"/>
                </a:solidFill>
                <a:latin typeface="+mn-lt"/>
              </a:defRPr>
            </a:lvl1pPr>
          </a:lstStyle>
          <a:p>
            <a:pPr>
              <a:defRPr/>
            </a:pPr>
            <a:r>
              <a:rPr lang="en-US"/>
              <a:t>© All Rights Re333served: UNESCO/ ICH</a:t>
            </a:r>
            <a:endParaRPr lang="fr-FR" dirty="0"/>
          </a:p>
        </p:txBody>
      </p:sp>
      <p:pic>
        <p:nvPicPr>
          <p:cNvPr id="1035" name="Picture 11" descr="U:\CIH\ITH\Convention-Emblem\LOGO\unesco_logo_en+fr (GIF).gif"/>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03225" y="330200"/>
            <a:ext cx="1571625" cy="1319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1" r:id="rId1"/>
    <p:sldLayoutId id="2147484348" r:id="rId2"/>
    <p:sldLayoutId id="2147484352" r:id="rId3"/>
    <p:sldLayoutId id="2147484349" r:id="rId4"/>
    <p:sldLayoutId id="2147484353" r:id="rId5"/>
    <p:sldLayoutId id="2147484354" r:id="rId6"/>
    <p:sldLayoutId id="2147484350" r:id="rId7"/>
  </p:sldLayoutIdLst>
  <p:hf sldNum="0" hdr="0" ftr="0" dt="0"/>
  <p:txStyles>
    <p:titleStyle>
      <a:lvl1pPr algn="l" defTabSz="457200" rtl="0" eaLnBrk="0" fontAlgn="base" hangingPunct="0">
        <a:spcBef>
          <a:spcPct val="0"/>
        </a:spcBef>
        <a:spcAft>
          <a:spcPct val="0"/>
        </a:spcAft>
        <a:defRPr sz="3200" b="1" kern="1200">
          <a:solidFill>
            <a:schemeClr val="tx1"/>
          </a:solidFill>
          <a:latin typeface="+mj-lt"/>
          <a:ea typeface="+mj-ea"/>
          <a:cs typeface="+mj-cs"/>
        </a:defRPr>
      </a:lvl1pPr>
      <a:lvl2pPr algn="l" defTabSz="457200" rtl="0" eaLnBrk="0" fontAlgn="base" hangingPunct="0">
        <a:spcBef>
          <a:spcPct val="0"/>
        </a:spcBef>
        <a:spcAft>
          <a:spcPct val="0"/>
        </a:spcAft>
        <a:defRPr sz="3200" b="1">
          <a:solidFill>
            <a:schemeClr val="tx1"/>
          </a:solidFill>
          <a:latin typeface="Arial" pitchFamily="34" charset="0"/>
        </a:defRPr>
      </a:lvl2pPr>
      <a:lvl3pPr algn="l" defTabSz="457200" rtl="0" eaLnBrk="0" fontAlgn="base" hangingPunct="0">
        <a:spcBef>
          <a:spcPct val="0"/>
        </a:spcBef>
        <a:spcAft>
          <a:spcPct val="0"/>
        </a:spcAft>
        <a:defRPr sz="3200" b="1">
          <a:solidFill>
            <a:schemeClr val="tx1"/>
          </a:solidFill>
          <a:latin typeface="Arial" pitchFamily="34" charset="0"/>
        </a:defRPr>
      </a:lvl3pPr>
      <a:lvl4pPr algn="l" defTabSz="457200" rtl="0" eaLnBrk="0" fontAlgn="base" hangingPunct="0">
        <a:spcBef>
          <a:spcPct val="0"/>
        </a:spcBef>
        <a:spcAft>
          <a:spcPct val="0"/>
        </a:spcAft>
        <a:defRPr sz="3200" b="1">
          <a:solidFill>
            <a:schemeClr val="tx1"/>
          </a:solidFill>
          <a:latin typeface="Arial" pitchFamily="34" charset="0"/>
        </a:defRPr>
      </a:lvl4pPr>
      <a:lvl5pPr algn="l" defTabSz="457200" rtl="0" eaLnBrk="0" fontAlgn="base" hangingPunct="0">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p:titleStyle>
    <p:bodyStyle>
      <a:lvl1pPr marL="215900" indent="-215900" algn="l" defTabSz="457200" rtl="0" eaLnBrk="0" fontAlgn="base" hangingPunct="0">
        <a:lnSpc>
          <a:spcPct val="90000"/>
        </a:lnSpc>
        <a:spcBef>
          <a:spcPts val="1200"/>
        </a:spcBef>
        <a:spcAft>
          <a:spcPct val="0"/>
        </a:spcAft>
        <a:buClr>
          <a:schemeClr val="tx1"/>
        </a:buClr>
        <a:buFont typeface="Arial" pitchFamily="34" charset="0"/>
        <a:buChar char="•"/>
        <a:defRPr sz="2800" b="1" kern="1200">
          <a:solidFill>
            <a:schemeClr val="accent2"/>
          </a:solidFill>
          <a:latin typeface="+mn-lt"/>
          <a:ea typeface="+mn-ea"/>
          <a:cs typeface="+mn-cs"/>
        </a:defRPr>
      </a:lvl1pPr>
      <a:lvl2pPr marL="215900" indent="-215900" algn="l" defTabSz="457200" rtl="0" eaLnBrk="0" fontAlgn="base" hangingPunct="0">
        <a:spcBef>
          <a:spcPts val="12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ts val="1200"/>
        </a:spcBef>
        <a:spcAft>
          <a:spcPct val="0"/>
        </a:spcAft>
        <a:defRPr sz="2800" kern="1200">
          <a:solidFill>
            <a:schemeClr val="tx1"/>
          </a:solidFill>
          <a:latin typeface="+mn-lt"/>
          <a:ea typeface="+mn-ea"/>
          <a:cs typeface="+mn-cs"/>
        </a:defRPr>
      </a:lvl3pPr>
      <a:lvl4pPr marL="466725" indent="-215900" algn="l" defTabSz="457200" rtl="0" eaLnBrk="0" fontAlgn="base" hangingPunct="0">
        <a:spcBef>
          <a:spcPts val="600"/>
        </a:spcBef>
        <a:spcAft>
          <a:spcPct val="0"/>
        </a:spcAft>
        <a:buClr>
          <a:schemeClr val="accent2"/>
        </a:buClr>
        <a:buFont typeface="Arial" pitchFamily="34" charset="0"/>
        <a:buChar char="•"/>
        <a:defRPr sz="2400" kern="1200">
          <a:solidFill>
            <a:schemeClr val="tx1"/>
          </a:solidFill>
          <a:latin typeface="+mn-lt"/>
          <a:ea typeface="+mn-ea"/>
          <a:cs typeface="+mn-cs"/>
        </a:defRPr>
      </a:lvl4pPr>
      <a:lvl5pPr marL="466725" indent="1362075" algn="l" defTabSz="457200" rtl="0" eaLnBrk="0" fontAlgn="base" hangingPunct="0">
        <a:spcBef>
          <a:spcPts val="600"/>
        </a:spcBef>
        <a:spcAft>
          <a:spcPct val="0"/>
        </a:spcAft>
        <a:defRPr sz="2000" kern="1200">
          <a:solidFill>
            <a:srgbClr val="00D213"/>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ctrTitle"/>
          </p:nvPr>
        </p:nvSpPr>
        <p:spPr>
          <a:xfrm>
            <a:off x="381000" y="1692275"/>
            <a:ext cx="5715000" cy="1477963"/>
          </a:xfrm>
        </p:spPr>
        <p:txBody>
          <a:bodyPr/>
          <a:lstStyle/>
          <a:p>
            <a:pPr>
              <a:spcBef>
                <a:spcPts val="1800"/>
              </a:spcBef>
            </a:pPr>
            <a:r>
              <a:rPr lang="en-GB" altLang="en-US" sz="3200" smtClean="0"/>
              <a:t>Supporting policy development in the field of ICH in Africa</a:t>
            </a:r>
          </a:p>
        </p:txBody>
      </p:sp>
      <p:sp>
        <p:nvSpPr>
          <p:cNvPr id="2" name="Subtitle 1"/>
          <p:cNvSpPr>
            <a:spLocks noGrp="1"/>
          </p:cNvSpPr>
          <p:nvPr>
            <p:ph type="subTitle" idx="1"/>
          </p:nvPr>
        </p:nvSpPr>
        <p:spPr>
          <a:xfrm>
            <a:off x="381000" y="3497263"/>
            <a:ext cx="5715000" cy="1079500"/>
          </a:xfrm>
        </p:spPr>
        <p:txBody>
          <a:bodyPr/>
          <a:lstStyle/>
          <a:p>
            <a:pPr>
              <a:defRPr/>
            </a:pPr>
            <a:r>
              <a:rPr lang="en-GB" cap="all" dirty="0" smtClean="0"/>
              <a:t>Conclusions</a:t>
            </a:r>
            <a:endParaRPr lang="en-GB" altLang="fr-FR" dirty="0"/>
          </a:p>
          <a:p>
            <a:pPr>
              <a:defRPr/>
            </a:pPr>
            <a:endParaRPr lang="en-GB" dirty="0"/>
          </a:p>
        </p:txBody>
      </p:sp>
      <p:pic>
        <p:nvPicPr>
          <p:cNvPr id="6148" name="Espace réservé pour une image  8" descr="green.jpg"/>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32" b="32"/>
          <a:stretch>
            <a:fillRect/>
          </a:stretch>
        </p:blipFill>
        <p:spPr>
          <a:xfrm>
            <a:off x="6477000" y="0"/>
            <a:ext cx="2667000" cy="6858000"/>
          </a:xfrm>
        </p:spPr>
      </p:pic>
      <p:sp>
        <p:nvSpPr>
          <p:cNvPr id="6149" name="Rectangle 3"/>
          <p:cNvSpPr>
            <a:spLocks noChangeArrowheads="1"/>
          </p:cNvSpPr>
          <p:nvPr/>
        </p:nvSpPr>
        <p:spPr bwMode="auto">
          <a:xfrm>
            <a:off x="381000" y="5967413"/>
            <a:ext cx="2806700" cy="276225"/>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r>
              <a:rPr lang="en-ZA" altLang="fr-FR" sz="1200" b="1">
                <a:latin typeface="Arial Bold"/>
                <a:ea typeface="Arial Bold"/>
                <a:cs typeface="Arial Bold"/>
              </a:rPr>
              <a:t>Constantine — ALGERIA</a:t>
            </a:r>
          </a:p>
        </p:txBody>
      </p:sp>
      <p:sp>
        <p:nvSpPr>
          <p:cNvPr id="6150" name="Rectangle 4"/>
          <p:cNvSpPr>
            <a:spLocks noChangeArrowheads="1"/>
          </p:cNvSpPr>
          <p:nvPr/>
        </p:nvSpPr>
        <p:spPr bwMode="auto">
          <a:xfrm>
            <a:off x="381000" y="6243638"/>
            <a:ext cx="2806700" cy="276225"/>
          </a:xfrm>
          <a:prstGeom prst="rect">
            <a:avLst/>
          </a:prstGeom>
          <a:solidFill>
            <a:schemeClr val="tx1"/>
          </a:solidFill>
          <a:ln w="25400" algn="ctr">
            <a:solidFill>
              <a:schemeClr val="tx1"/>
            </a:solidFill>
            <a:round/>
            <a:headEnd/>
            <a:tailEnd/>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defTabSz="457200" eaLnBrk="0" fontAlgn="base" hangingPunct="0">
              <a:spcBef>
                <a:spcPct val="0"/>
              </a:spcBef>
              <a:spcAft>
                <a:spcPct val="0"/>
              </a:spcAft>
              <a:defRPr>
                <a:solidFill>
                  <a:schemeClr val="tx1"/>
                </a:solidFill>
                <a:latin typeface="Arial" pitchFamily="34" charset="0"/>
              </a:defRPr>
            </a:lvl6pPr>
            <a:lvl7pPr marL="2971800" indent="-228600" defTabSz="457200" eaLnBrk="0" fontAlgn="base" hangingPunct="0">
              <a:spcBef>
                <a:spcPct val="0"/>
              </a:spcBef>
              <a:spcAft>
                <a:spcPct val="0"/>
              </a:spcAft>
              <a:defRPr>
                <a:solidFill>
                  <a:schemeClr val="tx1"/>
                </a:solidFill>
                <a:latin typeface="Arial" pitchFamily="34" charset="0"/>
              </a:defRPr>
            </a:lvl7pPr>
            <a:lvl8pPr marL="3429000" indent="-228600" defTabSz="457200" eaLnBrk="0" fontAlgn="base" hangingPunct="0">
              <a:spcBef>
                <a:spcPct val="0"/>
              </a:spcBef>
              <a:spcAft>
                <a:spcPct val="0"/>
              </a:spcAft>
              <a:defRPr>
                <a:solidFill>
                  <a:schemeClr val="tx1"/>
                </a:solidFill>
                <a:latin typeface="Arial" pitchFamily="34" charset="0"/>
              </a:defRPr>
            </a:lvl8pPr>
            <a:lvl9pPr marL="3886200" indent="-228600" defTabSz="457200" eaLnBrk="0" fontAlgn="base" hangingPunct="0">
              <a:spcBef>
                <a:spcPct val="0"/>
              </a:spcBef>
              <a:spcAft>
                <a:spcPct val="0"/>
              </a:spcAft>
              <a:defRPr>
                <a:solidFill>
                  <a:schemeClr val="tx1"/>
                </a:solidFill>
                <a:latin typeface="Arial" pitchFamily="34" charset="0"/>
              </a:defRPr>
            </a:lvl9pPr>
          </a:lstStyle>
          <a:p>
            <a:pPr eaLnBrk="1" hangingPunct="1"/>
            <a:r>
              <a:rPr lang="en-GB" altLang="fr-FR" sz="1200" b="1">
                <a:solidFill>
                  <a:schemeClr val="accent1"/>
                </a:solidFill>
                <a:latin typeface="Arial Bold"/>
                <a:ea typeface="Arial Bold"/>
                <a:cs typeface="Arial Bold"/>
              </a:rPr>
              <a:t>28 September to 2 October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82825" y="417513"/>
            <a:ext cx="6480175" cy="815608"/>
          </a:xfrm>
        </p:spPr>
        <p:txBody>
          <a:bodyPr/>
          <a:lstStyle/>
          <a:p>
            <a:r>
              <a:rPr lang="fr-FR" altLang="fr-FR" sz="5300" dirty="0">
                <a:latin typeface="Calibri" pitchFamily="34" charset="0"/>
                <a:cs typeface="Arial" pitchFamily="34" charset="0"/>
              </a:rPr>
              <a:t>Tips and </a:t>
            </a:r>
            <a:r>
              <a:rPr lang="fr-FR" altLang="fr-FR" sz="5300" dirty="0" err="1" smtClean="0">
                <a:latin typeface="Calibri" pitchFamily="34" charset="0"/>
                <a:cs typeface="Arial" pitchFamily="34" charset="0"/>
              </a:rPr>
              <a:t>ideas</a:t>
            </a:r>
            <a:endParaRPr lang="fr-FR" altLang="fr-FR" sz="5300" dirty="0">
              <a:latin typeface="Calibri" pitchFamily="34" charset="0"/>
              <a:cs typeface="Arial" pitchFamily="34" charset="0"/>
            </a:endParaRPr>
          </a:p>
        </p:txBody>
      </p:sp>
      <p:sp>
        <p:nvSpPr>
          <p:cNvPr id="13315" name="Content Placeholder 2"/>
          <p:cNvSpPr>
            <a:spLocks noGrp="1"/>
          </p:cNvSpPr>
          <p:nvPr>
            <p:ph idx="1"/>
          </p:nvPr>
        </p:nvSpPr>
        <p:spPr>
          <a:xfrm>
            <a:off x="2282825" y="1885496"/>
            <a:ext cx="6480175" cy="4333494"/>
          </a:xfrm>
        </p:spPr>
        <p:txBody>
          <a:bodyPr/>
          <a:lstStyle/>
          <a:p>
            <a:pPr marL="215900" lvl="2" indent="-215900">
              <a:lnSpc>
                <a:spcPct val="90000"/>
              </a:lnSpc>
              <a:spcAft>
                <a:spcPts val="1200"/>
              </a:spcAft>
              <a:buClr>
                <a:schemeClr val="tx1"/>
              </a:buClr>
              <a:buFontTx/>
              <a:buChar char="•"/>
            </a:pPr>
            <a:r>
              <a:rPr lang="en-US" altLang="fr-FR" dirty="0" smtClean="0"/>
              <a:t>Understand the place of ICH within the strategic vision of the country</a:t>
            </a:r>
          </a:p>
          <a:p>
            <a:pPr marL="215900" lvl="2" indent="-215900">
              <a:lnSpc>
                <a:spcPct val="90000"/>
              </a:lnSpc>
              <a:spcAft>
                <a:spcPts val="1200"/>
              </a:spcAft>
              <a:buClr>
                <a:schemeClr val="tx1"/>
              </a:buClr>
              <a:buFontTx/>
              <a:buChar char="•"/>
            </a:pPr>
            <a:r>
              <a:rPr lang="en-US" altLang="fr-FR" dirty="0" smtClean="0"/>
              <a:t>Manage </a:t>
            </a:r>
            <a:r>
              <a:rPr lang="en-US" altLang="fr-FR" dirty="0" smtClean="0"/>
              <a:t>expectations from governments wanting a quick-fix</a:t>
            </a:r>
          </a:p>
          <a:p>
            <a:pPr marL="215900" lvl="2" indent="-215900">
              <a:lnSpc>
                <a:spcPct val="90000"/>
              </a:lnSpc>
              <a:spcAft>
                <a:spcPts val="1200"/>
              </a:spcAft>
              <a:buClr>
                <a:schemeClr val="tx1"/>
              </a:buClr>
              <a:buFontTx/>
              <a:buChar char="•"/>
            </a:pPr>
            <a:r>
              <a:rPr lang="en-US" altLang="fr-FR" dirty="0" smtClean="0"/>
              <a:t>Build </a:t>
            </a:r>
            <a:r>
              <a:rPr lang="en-US" altLang="fr-FR" dirty="0" smtClean="0"/>
              <a:t>trust </a:t>
            </a:r>
            <a:r>
              <a:rPr lang="en-US" altLang="fr-FR" dirty="0" smtClean="0"/>
              <a:t>with all </a:t>
            </a:r>
            <a:r>
              <a:rPr lang="en-US" altLang="fr-FR" dirty="0" smtClean="0"/>
              <a:t>stakeholders and seek to understand their interests</a:t>
            </a:r>
            <a:endParaRPr lang="en-US" altLang="fr-FR" dirty="0" smtClean="0"/>
          </a:p>
          <a:p>
            <a:pPr marL="215900" lvl="2" indent="-215900">
              <a:lnSpc>
                <a:spcPct val="90000"/>
              </a:lnSpc>
              <a:spcAft>
                <a:spcPts val="1200"/>
              </a:spcAft>
              <a:buClr>
                <a:schemeClr val="tx1"/>
              </a:buClr>
              <a:buFontTx/>
              <a:buChar char="•"/>
            </a:pPr>
            <a:r>
              <a:rPr lang="en-US" altLang="fr-FR" dirty="0" smtClean="0"/>
              <a:t>Tread sensitively on difficult issues</a:t>
            </a:r>
          </a:p>
          <a:p>
            <a:pPr marL="215900" lvl="2" indent="-215900">
              <a:lnSpc>
                <a:spcPct val="90000"/>
              </a:lnSpc>
              <a:spcAft>
                <a:spcPts val="1200"/>
              </a:spcAft>
              <a:buClr>
                <a:schemeClr val="tx1"/>
              </a:buClr>
              <a:buFontTx/>
              <a:buChar char="•"/>
            </a:pPr>
            <a:endParaRPr lang="fr-FR" altLang="fr-F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815608"/>
          </a:xfrm>
        </p:spPr>
        <p:txBody>
          <a:bodyPr/>
          <a:lstStyle/>
          <a:p>
            <a:r>
              <a:rPr lang="fr-FR" altLang="fr-FR" sz="5300" dirty="0">
                <a:latin typeface="Calibri" pitchFamily="34" charset="0"/>
                <a:cs typeface="Arial" pitchFamily="34" charset="0"/>
              </a:rPr>
              <a:t>Tips and </a:t>
            </a:r>
            <a:r>
              <a:rPr lang="fr-FR" altLang="fr-FR" sz="5300" dirty="0" err="1">
                <a:latin typeface="Calibri" pitchFamily="34" charset="0"/>
                <a:cs typeface="Arial" pitchFamily="34" charset="0"/>
              </a:rPr>
              <a:t>ideas</a:t>
            </a:r>
            <a:endParaRPr lang="fr-FR" sz="5300" dirty="0">
              <a:latin typeface="Calibri" pitchFamily="34" charset="0"/>
              <a:cs typeface="Arial" pitchFamily="34" charset="0"/>
            </a:endParaRPr>
          </a:p>
        </p:txBody>
      </p:sp>
      <p:sp>
        <p:nvSpPr>
          <p:cNvPr id="3" name="Content Placeholder 2"/>
          <p:cNvSpPr>
            <a:spLocks noGrp="1"/>
          </p:cNvSpPr>
          <p:nvPr>
            <p:ph idx="1"/>
          </p:nvPr>
        </p:nvSpPr>
        <p:spPr>
          <a:xfrm>
            <a:off x="2282825" y="2016125"/>
            <a:ext cx="6480175" cy="4567404"/>
          </a:xfrm>
        </p:spPr>
        <p:txBody>
          <a:bodyPr/>
          <a:lstStyle/>
          <a:p>
            <a:pPr marL="215900" lvl="2" indent="-215900">
              <a:lnSpc>
                <a:spcPct val="90000"/>
              </a:lnSpc>
              <a:spcAft>
                <a:spcPts val="1200"/>
              </a:spcAft>
              <a:buClr>
                <a:schemeClr val="tx1"/>
              </a:buClr>
              <a:buFontTx/>
              <a:buChar char="•"/>
            </a:pPr>
            <a:r>
              <a:rPr lang="fr-FR" altLang="fr-FR" dirty="0" err="1"/>
              <a:t>Listen</a:t>
            </a:r>
            <a:r>
              <a:rPr lang="fr-FR" altLang="fr-FR" dirty="0"/>
              <a:t> and ‘</a:t>
            </a:r>
            <a:r>
              <a:rPr lang="fr-FR" altLang="fr-FR" dirty="0" err="1"/>
              <a:t>read</a:t>
            </a:r>
            <a:r>
              <a:rPr lang="fr-FR" altLang="fr-FR" dirty="0"/>
              <a:t> </a:t>
            </a:r>
            <a:r>
              <a:rPr lang="fr-FR" altLang="fr-FR" dirty="0" err="1"/>
              <a:t>between</a:t>
            </a:r>
            <a:r>
              <a:rPr lang="fr-FR" altLang="fr-FR" dirty="0"/>
              <a:t> the </a:t>
            </a:r>
            <a:r>
              <a:rPr lang="fr-FR" altLang="fr-FR" dirty="0" err="1"/>
              <a:t>lines</a:t>
            </a:r>
            <a:r>
              <a:rPr lang="fr-FR" altLang="fr-FR" dirty="0"/>
              <a:t>’ about the </a:t>
            </a:r>
            <a:r>
              <a:rPr lang="fr-FR" altLang="fr-FR" dirty="0" err="1"/>
              <a:t>reasons</a:t>
            </a:r>
            <a:r>
              <a:rPr lang="fr-FR" altLang="fr-FR" dirty="0"/>
              <a:t> for certain </a:t>
            </a:r>
            <a:r>
              <a:rPr lang="fr-FR" altLang="fr-FR" dirty="0" err="1" smtClean="0"/>
              <a:t>views</a:t>
            </a:r>
            <a:endParaRPr lang="fr-FR" altLang="fr-FR" dirty="0" smtClean="0"/>
          </a:p>
          <a:p>
            <a:pPr marL="215900" lvl="2" indent="-215900">
              <a:lnSpc>
                <a:spcPct val="90000"/>
              </a:lnSpc>
              <a:spcAft>
                <a:spcPts val="1200"/>
              </a:spcAft>
              <a:buClr>
                <a:schemeClr val="tx1"/>
              </a:buClr>
              <a:buFontTx/>
              <a:buChar char="•"/>
            </a:pPr>
            <a:r>
              <a:rPr lang="fr-FR" altLang="fr-FR" dirty="0" smtClean="0"/>
              <a:t>Be </a:t>
            </a:r>
            <a:r>
              <a:rPr lang="fr-FR" altLang="fr-FR" dirty="0" err="1"/>
              <a:t>aware</a:t>
            </a:r>
            <a:r>
              <a:rPr lang="fr-FR" altLang="fr-FR" dirty="0"/>
              <a:t> of the </a:t>
            </a:r>
            <a:r>
              <a:rPr lang="en-US" altLang="fr-FR" dirty="0"/>
              <a:t>l</a:t>
            </a:r>
            <a:r>
              <a:rPr lang="en-US" dirty="0"/>
              <a:t>imitations of perspective that relate to what you are able to observe in the State</a:t>
            </a:r>
            <a:endParaRPr lang="fr-FR" dirty="0"/>
          </a:p>
          <a:p>
            <a:pPr marL="215900" lvl="2" indent="-215900">
              <a:lnSpc>
                <a:spcPct val="90000"/>
              </a:lnSpc>
              <a:spcAft>
                <a:spcPts val="1200"/>
              </a:spcAft>
              <a:buClr>
                <a:schemeClr val="tx1"/>
              </a:buClr>
              <a:buFontTx/>
              <a:buChar char="•"/>
            </a:pPr>
            <a:r>
              <a:rPr lang="fr-FR" dirty="0" err="1"/>
              <a:t>Need</a:t>
            </a:r>
            <a:r>
              <a:rPr lang="fr-FR" dirty="0"/>
              <a:t> to engage </a:t>
            </a:r>
            <a:r>
              <a:rPr lang="fr-FR" dirty="0" err="1"/>
              <a:t>both</a:t>
            </a:r>
            <a:r>
              <a:rPr lang="fr-FR" dirty="0"/>
              <a:t>, </a:t>
            </a:r>
            <a:r>
              <a:rPr lang="fr-FR" dirty="0" err="1"/>
              <a:t>technical</a:t>
            </a:r>
            <a:r>
              <a:rPr lang="fr-FR" dirty="0"/>
              <a:t> and </a:t>
            </a:r>
            <a:r>
              <a:rPr lang="fr-FR" dirty="0" err="1"/>
              <a:t>decision-making</a:t>
            </a:r>
            <a:r>
              <a:rPr lang="fr-FR" dirty="0"/>
              <a:t> </a:t>
            </a:r>
            <a:r>
              <a:rPr lang="fr-FR" dirty="0" err="1"/>
              <a:t>levels</a:t>
            </a:r>
            <a:endParaRPr lang="fr-FR" dirty="0"/>
          </a:p>
          <a:p>
            <a:endParaRPr lang="fr-FR" dirty="0" smtClean="0"/>
          </a:p>
          <a:p>
            <a:endParaRPr lang="fr-FR" dirty="0"/>
          </a:p>
        </p:txBody>
      </p:sp>
    </p:spTree>
    <p:extLst>
      <p:ext uri="{BB962C8B-B14F-4D97-AF65-F5344CB8AC3E}">
        <p14:creationId xmlns:p14="http://schemas.microsoft.com/office/powerpoint/2010/main" val="927108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815608"/>
          </a:xfrm>
        </p:spPr>
        <p:txBody>
          <a:bodyPr/>
          <a:lstStyle/>
          <a:p>
            <a:r>
              <a:rPr lang="fr-FR" altLang="fr-FR" sz="5300" dirty="0">
                <a:latin typeface="Calibri" pitchFamily="34" charset="0"/>
                <a:cs typeface="Arial" pitchFamily="34" charset="0"/>
              </a:rPr>
              <a:t>Tips and </a:t>
            </a:r>
            <a:r>
              <a:rPr lang="fr-FR" altLang="fr-FR" sz="5300" dirty="0" err="1">
                <a:latin typeface="Calibri" pitchFamily="34" charset="0"/>
                <a:cs typeface="Arial" pitchFamily="34" charset="0"/>
              </a:rPr>
              <a:t>ideas</a:t>
            </a:r>
            <a:endParaRPr lang="fr-FR" sz="5300" dirty="0">
              <a:latin typeface="Calibri" pitchFamily="34" charset="0"/>
              <a:cs typeface="Arial" pitchFamily="34" charset="0"/>
            </a:endParaRPr>
          </a:p>
        </p:txBody>
      </p:sp>
      <p:sp>
        <p:nvSpPr>
          <p:cNvPr id="3" name="Content Placeholder 2"/>
          <p:cNvSpPr>
            <a:spLocks noGrp="1"/>
          </p:cNvSpPr>
          <p:nvPr>
            <p:ph idx="1"/>
          </p:nvPr>
        </p:nvSpPr>
        <p:spPr>
          <a:xfrm>
            <a:off x="2282825" y="2016125"/>
            <a:ext cx="6480175" cy="2634567"/>
          </a:xfrm>
        </p:spPr>
        <p:txBody>
          <a:bodyPr/>
          <a:lstStyle/>
          <a:p>
            <a:pPr marL="215900" lvl="2" indent="-215900">
              <a:lnSpc>
                <a:spcPct val="90000"/>
              </a:lnSpc>
              <a:buClr>
                <a:schemeClr val="tx1"/>
              </a:buClr>
              <a:buFont typeface="Arial" pitchFamily="34" charset="0"/>
              <a:buChar char="•"/>
            </a:pPr>
            <a:r>
              <a:rPr lang="fr-FR" dirty="0" err="1"/>
              <a:t>Build</a:t>
            </a:r>
            <a:r>
              <a:rPr lang="fr-FR" dirty="0"/>
              <a:t> on </a:t>
            </a:r>
            <a:r>
              <a:rPr lang="fr-FR" dirty="0" err="1"/>
              <a:t>existing</a:t>
            </a:r>
            <a:r>
              <a:rPr lang="fr-FR" dirty="0"/>
              <a:t> expertise, organisations and consultative </a:t>
            </a:r>
            <a:r>
              <a:rPr lang="fr-FR" dirty="0" err="1" smtClean="0"/>
              <a:t>mechanisms</a:t>
            </a:r>
            <a:endParaRPr lang="fr-FR" dirty="0" smtClean="0"/>
          </a:p>
          <a:p>
            <a:pPr marL="215900" lvl="2" indent="-215900">
              <a:lnSpc>
                <a:spcPct val="90000"/>
              </a:lnSpc>
              <a:buClr>
                <a:schemeClr val="tx1"/>
              </a:buClr>
              <a:buFont typeface="Arial" pitchFamily="34" charset="0"/>
              <a:buChar char="•"/>
            </a:pPr>
            <a:r>
              <a:rPr lang="fr-FR" dirty="0" smtClean="0"/>
              <a:t>Report</a:t>
            </a:r>
            <a:r>
              <a:rPr lang="fr-FR" dirty="0"/>
              <a:t>: a </a:t>
            </a:r>
            <a:r>
              <a:rPr lang="fr-FR" dirty="0" err="1"/>
              <a:t>tool</a:t>
            </a:r>
            <a:r>
              <a:rPr lang="fr-FR" dirty="0"/>
              <a:t> to </a:t>
            </a:r>
            <a:r>
              <a:rPr lang="fr-FR" dirty="0" err="1"/>
              <a:t>be</a:t>
            </a:r>
            <a:r>
              <a:rPr lang="fr-FR" dirty="0"/>
              <a:t> </a:t>
            </a:r>
            <a:r>
              <a:rPr lang="fr-FR" dirty="0" err="1"/>
              <a:t>used</a:t>
            </a:r>
            <a:r>
              <a:rPr lang="fr-FR" dirty="0"/>
              <a:t> (do not </a:t>
            </a:r>
            <a:r>
              <a:rPr lang="fr-FR" dirty="0" err="1"/>
              <a:t>hide</a:t>
            </a:r>
            <a:r>
              <a:rPr lang="fr-FR" dirty="0"/>
              <a:t> the gaps)</a:t>
            </a:r>
          </a:p>
          <a:p>
            <a:endParaRPr lang="fr-FR" dirty="0"/>
          </a:p>
        </p:txBody>
      </p:sp>
    </p:spTree>
    <p:extLst>
      <p:ext uri="{BB962C8B-B14F-4D97-AF65-F5344CB8AC3E}">
        <p14:creationId xmlns:p14="http://schemas.microsoft.com/office/powerpoint/2010/main" val="1945330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2282825" y="417513"/>
            <a:ext cx="6480175" cy="815608"/>
          </a:xfrm>
        </p:spPr>
        <p:txBody>
          <a:bodyPr/>
          <a:lstStyle/>
          <a:p>
            <a:r>
              <a:rPr lang="fr-FR" altLang="fr-FR" sz="5300" dirty="0" err="1" smtClean="0">
                <a:latin typeface="Calibri" pitchFamily="34" charset="0"/>
                <a:cs typeface="Arial" pitchFamily="34" charset="0"/>
              </a:rPr>
              <a:t>Add</a:t>
            </a:r>
            <a:r>
              <a:rPr lang="fr-FR" altLang="fr-FR" sz="5300" dirty="0" smtClean="0">
                <a:latin typeface="Calibri" pitchFamily="34" charset="0"/>
                <a:cs typeface="Arial" pitchFamily="34" charset="0"/>
              </a:rPr>
              <a:t> in guidance </a:t>
            </a:r>
            <a:r>
              <a:rPr lang="fr-FR" altLang="fr-FR" sz="5300" dirty="0">
                <a:latin typeface="Calibri" pitchFamily="34" charset="0"/>
                <a:cs typeface="Arial" pitchFamily="34" charset="0"/>
              </a:rPr>
              <a:t>note</a:t>
            </a:r>
          </a:p>
        </p:txBody>
      </p:sp>
      <p:sp>
        <p:nvSpPr>
          <p:cNvPr id="15363" name="Espace réservé du contenu 2"/>
          <p:cNvSpPr>
            <a:spLocks noGrp="1"/>
          </p:cNvSpPr>
          <p:nvPr>
            <p:ph idx="1"/>
          </p:nvPr>
        </p:nvSpPr>
        <p:spPr>
          <a:xfrm>
            <a:off x="2282825" y="2016125"/>
            <a:ext cx="6480175" cy="5743111"/>
          </a:xfrm>
        </p:spPr>
        <p:txBody>
          <a:bodyPr/>
          <a:lstStyle/>
          <a:p>
            <a:pPr marL="444500" lvl="1" indent="-457200"/>
            <a:r>
              <a:rPr lang="fr-FR" altLang="fr-FR" dirty="0" smtClean="0"/>
              <a:t>E</a:t>
            </a:r>
            <a:r>
              <a:rPr lang="en-US" altLang="fr-FR" dirty="0" err="1" smtClean="0">
                <a:solidFill>
                  <a:schemeClr val="tx1"/>
                </a:solidFill>
              </a:rPr>
              <a:t>xamples</a:t>
            </a:r>
            <a:r>
              <a:rPr lang="en-US" altLang="fr-FR" dirty="0" smtClean="0">
                <a:solidFill>
                  <a:schemeClr val="tx1"/>
                </a:solidFill>
              </a:rPr>
              <a:t> </a:t>
            </a:r>
            <a:r>
              <a:rPr lang="en-US" altLang="fr-FR" dirty="0" smtClean="0">
                <a:solidFill>
                  <a:schemeClr val="tx1"/>
                </a:solidFill>
              </a:rPr>
              <a:t>of ICH safeguarding issues that are or could be addressed through policy and </a:t>
            </a:r>
            <a:r>
              <a:rPr lang="en-US" altLang="fr-FR" dirty="0" err="1" smtClean="0">
                <a:solidFill>
                  <a:schemeClr val="tx1"/>
                </a:solidFill>
              </a:rPr>
              <a:t>programmes</a:t>
            </a:r>
            <a:r>
              <a:rPr lang="en-US" altLang="fr-FR" dirty="0" smtClean="0">
                <a:solidFill>
                  <a:schemeClr val="tx1"/>
                </a:solidFill>
              </a:rPr>
              <a:t> (recognition of bearers; </a:t>
            </a:r>
            <a:r>
              <a:rPr lang="en-US" altLang="fr-FR" dirty="0" smtClean="0">
                <a:solidFill>
                  <a:schemeClr val="tx1"/>
                </a:solidFill>
              </a:rPr>
              <a:t>freedom of movement; ICH </a:t>
            </a:r>
            <a:r>
              <a:rPr lang="en-US" altLang="fr-FR" dirty="0" smtClean="0">
                <a:solidFill>
                  <a:schemeClr val="tx1"/>
                </a:solidFill>
              </a:rPr>
              <a:t>of displaced people, etc.) </a:t>
            </a:r>
          </a:p>
          <a:p>
            <a:pPr marL="444500" lvl="1" indent="-457200"/>
            <a:r>
              <a:rPr lang="en-US" altLang="fr-FR" dirty="0" smtClean="0"/>
              <a:t>A</a:t>
            </a:r>
            <a:r>
              <a:rPr lang="en-US" altLang="fr-FR" dirty="0" smtClean="0">
                <a:solidFill>
                  <a:schemeClr val="tx1"/>
                </a:solidFill>
              </a:rPr>
              <a:t>reas </a:t>
            </a:r>
            <a:r>
              <a:rPr lang="en-US" altLang="fr-FR" dirty="0" smtClean="0">
                <a:solidFill>
                  <a:schemeClr val="tx1"/>
                </a:solidFill>
              </a:rPr>
              <a:t>of related policy, notably in the section on sustainable development (food security, </a:t>
            </a:r>
            <a:r>
              <a:rPr lang="en-US" altLang="fr-FR" dirty="0" smtClean="0">
                <a:solidFill>
                  <a:schemeClr val="tx1"/>
                </a:solidFill>
              </a:rPr>
              <a:t>…)</a:t>
            </a:r>
            <a:endParaRPr lang="en-US" altLang="fr-FR" dirty="0" smtClean="0">
              <a:solidFill>
                <a:schemeClr val="tx1"/>
              </a:solidFill>
            </a:endParaRPr>
          </a:p>
          <a:p>
            <a:pPr lvl="2">
              <a:buFont typeface="Wingdings" panose="05000000000000000000" pitchFamily="2" charset="2"/>
              <a:buChar char="ü"/>
            </a:pPr>
            <a:endParaRPr lang="fr-FR" altLang="fr-FR" dirty="0" smtClean="0">
              <a:solidFill>
                <a:schemeClr val="tx1"/>
              </a:solidFill>
            </a:endParaRPr>
          </a:p>
          <a:p>
            <a:pPr lvl="2">
              <a:buFont typeface="Wingdings" panose="05000000000000000000" pitchFamily="2" charset="2"/>
              <a:buChar char="ü"/>
            </a:pPr>
            <a:endParaRPr lang="fr-FR" altLang="fr-FR" dirty="0" smtClean="0">
              <a:solidFill>
                <a:schemeClr val="tx1"/>
              </a:solidFill>
            </a:endParaRPr>
          </a:p>
          <a:p>
            <a:endParaRPr lang="fr-FR" altLang="fr-FR"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815608"/>
          </a:xfrm>
        </p:spPr>
        <p:txBody>
          <a:bodyPr/>
          <a:lstStyle/>
          <a:p>
            <a:r>
              <a:rPr lang="fr-FR" sz="5300" dirty="0" err="1" smtClean="0">
                <a:latin typeface="Calibri" pitchFamily="34" charset="0"/>
                <a:cs typeface="Arial" pitchFamily="34" charset="0"/>
              </a:rPr>
              <a:t>Add</a:t>
            </a:r>
            <a:r>
              <a:rPr lang="fr-FR" sz="5300" dirty="0" smtClean="0">
                <a:latin typeface="Calibri" pitchFamily="34" charset="0"/>
                <a:cs typeface="Arial" pitchFamily="34" charset="0"/>
              </a:rPr>
              <a:t> in guidance </a:t>
            </a:r>
            <a:r>
              <a:rPr lang="fr-FR" sz="5300" dirty="0" smtClean="0">
                <a:latin typeface="Calibri" pitchFamily="34" charset="0"/>
                <a:cs typeface="Arial" pitchFamily="34" charset="0"/>
              </a:rPr>
              <a:t>note</a:t>
            </a:r>
            <a:endParaRPr lang="fr-FR" sz="5300" dirty="0">
              <a:latin typeface="Calibri" pitchFamily="34" charset="0"/>
              <a:cs typeface="Arial" pitchFamily="34" charset="0"/>
            </a:endParaRPr>
          </a:p>
        </p:txBody>
      </p:sp>
      <p:sp>
        <p:nvSpPr>
          <p:cNvPr id="3" name="Content Placeholder 2"/>
          <p:cNvSpPr>
            <a:spLocks noGrp="1"/>
          </p:cNvSpPr>
          <p:nvPr>
            <p:ph idx="1"/>
          </p:nvPr>
        </p:nvSpPr>
        <p:spPr>
          <a:xfrm>
            <a:off x="2282825" y="2016125"/>
            <a:ext cx="6480175" cy="4339650"/>
          </a:xfrm>
        </p:spPr>
        <p:txBody>
          <a:bodyPr/>
          <a:lstStyle/>
          <a:p>
            <a:pPr lvl="1">
              <a:lnSpc>
                <a:spcPct val="90000"/>
              </a:lnSpc>
              <a:buClr>
                <a:schemeClr val="tx1"/>
              </a:buClr>
            </a:pPr>
            <a:r>
              <a:rPr lang="en-US" altLang="fr-FR" dirty="0"/>
              <a:t>Give examples of successful integration of ICH in development </a:t>
            </a:r>
            <a:r>
              <a:rPr lang="en-US" altLang="fr-FR" dirty="0" smtClean="0"/>
              <a:t>policies</a:t>
            </a:r>
          </a:p>
          <a:p>
            <a:pPr lvl="1">
              <a:lnSpc>
                <a:spcPct val="90000"/>
              </a:lnSpc>
              <a:buClr>
                <a:schemeClr val="tx1"/>
              </a:buClr>
            </a:pPr>
            <a:r>
              <a:rPr lang="en-US" altLang="fr-FR" dirty="0" smtClean="0"/>
              <a:t>Provide information of approaches </a:t>
            </a:r>
            <a:r>
              <a:rPr lang="en-US" altLang="fr-FR" dirty="0"/>
              <a:t>and examples of community participation in the process of policy formulation and in </a:t>
            </a:r>
            <a:r>
              <a:rPr lang="en-US" altLang="fr-FR" dirty="0" smtClean="0"/>
              <a:t>implementation</a:t>
            </a:r>
          </a:p>
          <a:p>
            <a:pPr lvl="1">
              <a:lnSpc>
                <a:spcPct val="90000"/>
              </a:lnSpc>
              <a:buClr>
                <a:schemeClr val="tx1"/>
              </a:buClr>
            </a:pPr>
            <a:r>
              <a:rPr lang="en-US" dirty="0" smtClean="0"/>
              <a:t>Highlight the benefits of State </a:t>
            </a:r>
            <a:r>
              <a:rPr lang="en-US" dirty="0"/>
              <a:t>agents and NGOs </a:t>
            </a:r>
            <a:r>
              <a:rPr lang="en-US" dirty="0" smtClean="0"/>
              <a:t>of engaging in policy work</a:t>
            </a:r>
            <a:endParaRPr lang="en-US" altLang="fr-FR" dirty="0" smtClean="0"/>
          </a:p>
          <a:p>
            <a:endParaRPr lang="fr-FR" dirty="0"/>
          </a:p>
        </p:txBody>
      </p:sp>
    </p:spTree>
    <p:extLst>
      <p:ext uri="{BB962C8B-B14F-4D97-AF65-F5344CB8AC3E}">
        <p14:creationId xmlns:p14="http://schemas.microsoft.com/office/powerpoint/2010/main" val="4042306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815608"/>
          </a:xfrm>
        </p:spPr>
        <p:txBody>
          <a:bodyPr/>
          <a:lstStyle/>
          <a:p>
            <a:r>
              <a:rPr lang="fr-FR" sz="5300" dirty="0" err="1" smtClean="0">
                <a:latin typeface="Calibri" pitchFamily="34" charset="0"/>
                <a:cs typeface="Arial" pitchFamily="34" charset="0"/>
              </a:rPr>
              <a:t>Add</a:t>
            </a:r>
            <a:r>
              <a:rPr lang="fr-FR" sz="5300" dirty="0" smtClean="0">
                <a:latin typeface="Calibri" pitchFamily="34" charset="0"/>
                <a:cs typeface="Arial" pitchFamily="34" charset="0"/>
              </a:rPr>
              <a:t> in guidance </a:t>
            </a:r>
            <a:r>
              <a:rPr lang="fr-FR" sz="5300" dirty="0">
                <a:latin typeface="Calibri" pitchFamily="34" charset="0"/>
                <a:cs typeface="Arial" pitchFamily="34" charset="0"/>
              </a:rPr>
              <a:t>note</a:t>
            </a:r>
          </a:p>
        </p:txBody>
      </p:sp>
      <p:sp>
        <p:nvSpPr>
          <p:cNvPr id="3" name="Content Placeholder 2"/>
          <p:cNvSpPr>
            <a:spLocks noGrp="1"/>
          </p:cNvSpPr>
          <p:nvPr>
            <p:ph idx="1"/>
          </p:nvPr>
        </p:nvSpPr>
        <p:spPr>
          <a:xfrm>
            <a:off x="2282825" y="2016125"/>
            <a:ext cx="6480175" cy="4339650"/>
          </a:xfrm>
        </p:spPr>
        <p:txBody>
          <a:bodyPr/>
          <a:lstStyle/>
          <a:p>
            <a:pPr lvl="1">
              <a:lnSpc>
                <a:spcPct val="90000"/>
              </a:lnSpc>
              <a:buClr>
                <a:schemeClr val="tx1"/>
              </a:buClr>
            </a:pPr>
            <a:r>
              <a:rPr lang="en-US" dirty="0"/>
              <a:t>M</a:t>
            </a:r>
            <a:r>
              <a:rPr lang="en-US" dirty="0" smtClean="0"/>
              <a:t>ore </a:t>
            </a:r>
            <a:r>
              <a:rPr lang="en-US" dirty="0"/>
              <a:t>about how to promote </a:t>
            </a:r>
            <a:r>
              <a:rPr lang="en-US" dirty="0" err="1"/>
              <a:t>intersectoral</a:t>
            </a:r>
            <a:r>
              <a:rPr lang="en-US" dirty="0"/>
              <a:t> </a:t>
            </a:r>
            <a:r>
              <a:rPr lang="en-US" dirty="0" smtClean="0"/>
              <a:t>communication</a:t>
            </a:r>
          </a:p>
          <a:p>
            <a:pPr lvl="1">
              <a:lnSpc>
                <a:spcPct val="90000"/>
              </a:lnSpc>
              <a:buClr>
                <a:schemeClr val="tx1"/>
              </a:buClr>
            </a:pPr>
            <a:r>
              <a:rPr lang="en-US" altLang="fr-FR" dirty="0" smtClean="0"/>
              <a:t>More references to specific examples </a:t>
            </a:r>
            <a:r>
              <a:rPr lang="en-US" altLang="fr-FR" dirty="0"/>
              <a:t>of policy approaches from different countries that already put in place ICH </a:t>
            </a:r>
            <a:r>
              <a:rPr lang="en-US" altLang="fr-FR" dirty="0" smtClean="0"/>
              <a:t>policy</a:t>
            </a:r>
          </a:p>
          <a:p>
            <a:pPr lvl="1">
              <a:lnSpc>
                <a:spcPct val="90000"/>
              </a:lnSpc>
              <a:buClr>
                <a:schemeClr val="tx1"/>
              </a:buClr>
            </a:pPr>
            <a:r>
              <a:rPr lang="en-US" altLang="fr-FR" dirty="0" smtClean="0"/>
              <a:t>More on budget issues. How much to spend on the implementation of the Convention?</a:t>
            </a:r>
            <a:endParaRPr lang="en-US" altLang="fr-FR" dirty="0"/>
          </a:p>
          <a:p>
            <a:endParaRPr lang="fr-FR" dirty="0"/>
          </a:p>
        </p:txBody>
      </p:sp>
    </p:spTree>
    <p:extLst>
      <p:ext uri="{BB962C8B-B14F-4D97-AF65-F5344CB8AC3E}">
        <p14:creationId xmlns:p14="http://schemas.microsoft.com/office/powerpoint/2010/main" val="394039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815608"/>
          </a:xfrm>
        </p:spPr>
        <p:txBody>
          <a:bodyPr/>
          <a:lstStyle/>
          <a:p>
            <a:r>
              <a:rPr lang="fr-FR" sz="5300" dirty="0" smtClean="0">
                <a:latin typeface="Calibri" pitchFamily="34" charset="0"/>
                <a:cs typeface="Arial" pitchFamily="34" charset="0"/>
              </a:rPr>
              <a:t>Tools</a:t>
            </a:r>
            <a:endParaRPr lang="fr-FR" sz="5300" dirty="0">
              <a:latin typeface="Calibri" pitchFamily="34" charset="0"/>
              <a:cs typeface="Arial" pitchFamily="34" charset="0"/>
            </a:endParaRPr>
          </a:p>
        </p:txBody>
      </p:sp>
      <p:sp>
        <p:nvSpPr>
          <p:cNvPr id="3" name="Content Placeholder 2"/>
          <p:cNvSpPr>
            <a:spLocks noGrp="1"/>
          </p:cNvSpPr>
          <p:nvPr>
            <p:ph idx="1"/>
          </p:nvPr>
        </p:nvSpPr>
        <p:spPr>
          <a:xfrm>
            <a:off x="2282825" y="2016125"/>
            <a:ext cx="6480175" cy="2554545"/>
          </a:xfrm>
        </p:spPr>
        <p:txBody>
          <a:bodyPr/>
          <a:lstStyle/>
          <a:p>
            <a:pPr lvl="1">
              <a:lnSpc>
                <a:spcPct val="90000"/>
              </a:lnSpc>
              <a:buClr>
                <a:schemeClr val="tx1"/>
              </a:buClr>
            </a:pPr>
            <a:r>
              <a:rPr lang="fr-FR" dirty="0"/>
              <a:t>Guidance note</a:t>
            </a:r>
          </a:p>
          <a:p>
            <a:pPr lvl="1">
              <a:lnSpc>
                <a:spcPct val="90000"/>
              </a:lnSpc>
              <a:buClr>
                <a:schemeClr val="tx1"/>
              </a:buClr>
            </a:pPr>
            <a:r>
              <a:rPr lang="fr-FR" dirty="0"/>
              <a:t>Training of </a:t>
            </a:r>
            <a:r>
              <a:rPr lang="fr-FR" dirty="0" err="1"/>
              <a:t>trainers</a:t>
            </a:r>
            <a:endParaRPr lang="fr-FR" dirty="0"/>
          </a:p>
          <a:p>
            <a:pPr lvl="1">
              <a:lnSpc>
                <a:spcPct val="90000"/>
              </a:lnSpc>
              <a:buClr>
                <a:schemeClr val="tx1"/>
              </a:buClr>
            </a:pPr>
            <a:r>
              <a:rPr lang="fr-FR" dirty="0"/>
              <a:t>FO and HQ </a:t>
            </a:r>
            <a:r>
              <a:rPr lang="fr-FR" dirty="0" err="1"/>
              <a:t>backstopping</a:t>
            </a:r>
            <a:endParaRPr lang="fr-FR" dirty="0"/>
          </a:p>
          <a:p>
            <a:pPr lvl="1">
              <a:lnSpc>
                <a:spcPct val="90000"/>
              </a:lnSpc>
              <a:buClr>
                <a:schemeClr val="tx1"/>
              </a:buClr>
            </a:pPr>
            <a:r>
              <a:rPr lang="fr-FR" dirty="0" err="1"/>
              <a:t>Materials</a:t>
            </a:r>
            <a:r>
              <a:rPr lang="fr-FR" dirty="0"/>
              <a:t> to train national </a:t>
            </a:r>
            <a:r>
              <a:rPr lang="fr-FR" dirty="0" err="1"/>
              <a:t>counterparts</a:t>
            </a:r>
            <a:endParaRPr lang="fr-FR" dirty="0"/>
          </a:p>
          <a:p>
            <a:pPr lvl="1">
              <a:lnSpc>
                <a:spcPct val="90000"/>
              </a:lnSpc>
              <a:buClr>
                <a:schemeClr val="tx1"/>
              </a:buClr>
            </a:pPr>
            <a:endParaRPr lang="fr-FR" dirty="0"/>
          </a:p>
        </p:txBody>
      </p:sp>
    </p:spTree>
    <p:extLst>
      <p:ext uri="{BB962C8B-B14F-4D97-AF65-F5344CB8AC3E}">
        <p14:creationId xmlns:p14="http://schemas.microsoft.com/office/powerpoint/2010/main" val="2712552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3"/>
          <p:cNvSpPr>
            <a:spLocks noGrp="1"/>
          </p:cNvSpPr>
          <p:nvPr>
            <p:ph idx="1"/>
          </p:nvPr>
        </p:nvSpPr>
        <p:spPr>
          <a:xfrm>
            <a:off x="2408238" y="2222500"/>
            <a:ext cx="3675062" cy="442913"/>
          </a:xfrm>
        </p:spPr>
        <p:txBody>
          <a:bodyPr/>
          <a:lstStyle/>
          <a:p>
            <a:pPr marL="0" indent="0">
              <a:buFont typeface="Arial" pitchFamily="34" charset="0"/>
              <a:buNone/>
            </a:pPr>
            <a:r>
              <a:rPr lang="en-US" altLang="en-US" sz="3200" smtClean="0">
                <a:solidFill>
                  <a:schemeClr val="tx1"/>
                </a:solidFill>
              </a:rPr>
              <a:t>THANK YOU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2282825" y="417513"/>
            <a:ext cx="6480175" cy="830262"/>
          </a:xfrm>
        </p:spPr>
        <p:txBody>
          <a:bodyPr/>
          <a:lstStyle/>
          <a:p>
            <a:r>
              <a:rPr lang="fr-FR" altLang="fr-FR" sz="5400" dirty="0" smtClean="0"/>
              <a:t>Objectives</a:t>
            </a:r>
          </a:p>
        </p:txBody>
      </p:sp>
      <p:sp>
        <p:nvSpPr>
          <p:cNvPr id="3" name="Espace réservé du contenu 2"/>
          <p:cNvSpPr>
            <a:spLocks noGrp="1"/>
          </p:cNvSpPr>
          <p:nvPr>
            <p:ph idx="1"/>
          </p:nvPr>
        </p:nvSpPr>
        <p:spPr>
          <a:xfrm>
            <a:off x="2282825" y="2016125"/>
            <a:ext cx="6480175" cy="3022600"/>
          </a:xfrm>
        </p:spPr>
        <p:txBody>
          <a:bodyPr/>
          <a:lstStyle/>
          <a:p>
            <a:pPr>
              <a:defRPr/>
            </a:pPr>
            <a:r>
              <a:rPr lang="en-GB" b="0" dirty="0">
                <a:solidFill>
                  <a:schemeClr val="tx1"/>
                </a:solidFill>
              </a:rPr>
              <a:t>Improve the content and format of the capacity-building programme to provide policy advice effectively.</a:t>
            </a:r>
            <a:endParaRPr lang="fr-FR" b="0" dirty="0">
              <a:solidFill>
                <a:schemeClr val="tx1"/>
              </a:solidFill>
            </a:endParaRPr>
          </a:p>
          <a:p>
            <a:pPr>
              <a:defRPr/>
            </a:pPr>
            <a:r>
              <a:rPr lang="en-GB" b="0" dirty="0">
                <a:solidFill>
                  <a:schemeClr val="tx1"/>
                </a:solidFill>
              </a:rPr>
              <a:t>Equip expert-facilitators with the knowledge and tools required to support policy development.</a:t>
            </a:r>
            <a:endParaRPr lang="fr-FR" b="0" dirty="0">
              <a:solidFill>
                <a:schemeClr val="tx1"/>
              </a:solidFill>
            </a:endParaRPr>
          </a:p>
          <a:p>
            <a:pPr marL="0" indent="0">
              <a:buFont typeface="Arial" pitchFamily="34" charset="0"/>
              <a:buNone/>
              <a:defRPr/>
            </a:pPr>
            <a:endParaRPr lang="fr-FR"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2825" y="417513"/>
            <a:ext cx="6480175" cy="830997"/>
          </a:xfrm>
        </p:spPr>
        <p:txBody>
          <a:bodyPr/>
          <a:lstStyle/>
          <a:p>
            <a:r>
              <a:rPr lang="fr-FR" sz="5400" dirty="0" smtClean="0"/>
              <a:t>Topics </a:t>
            </a:r>
            <a:r>
              <a:rPr lang="fr-FR" sz="5400" dirty="0" err="1" smtClean="0"/>
              <a:t>discussed</a:t>
            </a:r>
            <a:endParaRPr lang="fr-FR" sz="5400" dirty="0"/>
          </a:p>
        </p:txBody>
      </p:sp>
      <p:sp>
        <p:nvSpPr>
          <p:cNvPr id="3" name="Content Placeholder 2"/>
          <p:cNvSpPr>
            <a:spLocks noGrp="1"/>
          </p:cNvSpPr>
          <p:nvPr>
            <p:ph idx="1"/>
          </p:nvPr>
        </p:nvSpPr>
        <p:spPr>
          <a:xfrm>
            <a:off x="2282825" y="2016125"/>
            <a:ext cx="6480175" cy="5035225"/>
          </a:xfrm>
        </p:spPr>
        <p:txBody>
          <a:bodyPr/>
          <a:lstStyle/>
          <a:p>
            <a:pPr>
              <a:defRPr/>
            </a:pPr>
            <a:r>
              <a:rPr lang="en-US" b="0" dirty="0">
                <a:solidFill>
                  <a:schemeClr val="tx1"/>
                </a:solidFill>
              </a:rPr>
              <a:t>Role and mandate of the advising expert</a:t>
            </a:r>
          </a:p>
          <a:p>
            <a:pPr>
              <a:defRPr/>
            </a:pPr>
            <a:r>
              <a:rPr lang="en-US" b="0" dirty="0" smtClean="0">
                <a:solidFill>
                  <a:schemeClr val="tx1"/>
                </a:solidFill>
              </a:rPr>
              <a:t>Concept of ICH policy making in the context of the 2003 Convention</a:t>
            </a:r>
          </a:p>
          <a:p>
            <a:pPr>
              <a:defRPr/>
            </a:pPr>
            <a:r>
              <a:rPr lang="en-US" b="0" dirty="0" smtClean="0">
                <a:solidFill>
                  <a:schemeClr val="tx1"/>
                </a:solidFill>
              </a:rPr>
              <a:t>Possible synergies and tensions with other policy frameworks and instruments</a:t>
            </a:r>
          </a:p>
          <a:p>
            <a:pPr>
              <a:defRPr/>
            </a:pPr>
            <a:r>
              <a:rPr lang="en-US" b="0" dirty="0" smtClean="0">
                <a:solidFill>
                  <a:schemeClr val="tx1"/>
                </a:solidFill>
              </a:rPr>
              <a:t>Policy making within the culture sector and outside the culture sector</a:t>
            </a:r>
          </a:p>
          <a:p>
            <a:endParaRPr lang="en-US" dirty="0" smtClean="0">
              <a:solidFill>
                <a:schemeClr val="tx1"/>
              </a:solidFill>
            </a:endParaRPr>
          </a:p>
          <a:p>
            <a:endParaRPr lang="fr-FR" dirty="0"/>
          </a:p>
        </p:txBody>
      </p:sp>
    </p:spTree>
    <p:extLst>
      <p:ext uri="{BB962C8B-B14F-4D97-AF65-F5344CB8AC3E}">
        <p14:creationId xmlns:p14="http://schemas.microsoft.com/office/powerpoint/2010/main" val="3598570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1496" y="417513"/>
            <a:ext cx="6871063" cy="830997"/>
          </a:xfrm>
        </p:spPr>
        <p:txBody>
          <a:bodyPr/>
          <a:lstStyle/>
          <a:p>
            <a:r>
              <a:rPr lang="fr-FR" sz="5400" dirty="0" smtClean="0"/>
              <a:t> </a:t>
            </a:r>
            <a:r>
              <a:rPr lang="en-US" sz="5400" dirty="0" smtClean="0"/>
              <a:t>Topics discussed </a:t>
            </a:r>
            <a:endParaRPr lang="en-US" sz="5400" dirty="0"/>
          </a:p>
        </p:txBody>
      </p:sp>
      <p:sp>
        <p:nvSpPr>
          <p:cNvPr id="3" name="Content Placeholder 2"/>
          <p:cNvSpPr>
            <a:spLocks noGrp="1"/>
          </p:cNvSpPr>
          <p:nvPr>
            <p:ph idx="1"/>
          </p:nvPr>
        </p:nvSpPr>
        <p:spPr>
          <a:xfrm>
            <a:off x="2282825" y="2016125"/>
            <a:ext cx="6480175" cy="2942344"/>
          </a:xfrm>
        </p:spPr>
        <p:txBody>
          <a:bodyPr/>
          <a:lstStyle/>
          <a:p>
            <a:pPr>
              <a:defRPr/>
            </a:pPr>
            <a:r>
              <a:rPr lang="en-US" b="0" dirty="0">
                <a:solidFill>
                  <a:schemeClr val="tx1"/>
                </a:solidFill>
              </a:rPr>
              <a:t>Community participation</a:t>
            </a:r>
          </a:p>
          <a:p>
            <a:pPr>
              <a:defRPr/>
            </a:pPr>
            <a:r>
              <a:rPr lang="en-US" b="0" dirty="0">
                <a:solidFill>
                  <a:schemeClr val="tx1"/>
                </a:solidFill>
              </a:rPr>
              <a:t>Involvement of NGOs</a:t>
            </a:r>
          </a:p>
          <a:p>
            <a:pPr>
              <a:defRPr/>
            </a:pPr>
            <a:r>
              <a:rPr lang="en-US" b="0" dirty="0">
                <a:solidFill>
                  <a:schemeClr val="tx1"/>
                </a:solidFill>
              </a:rPr>
              <a:t>Processes of policy development</a:t>
            </a:r>
          </a:p>
          <a:p>
            <a:pPr>
              <a:defRPr/>
            </a:pPr>
            <a:r>
              <a:rPr lang="en-US" b="0" dirty="0">
                <a:solidFill>
                  <a:schemeClr val="tx1"/>
                </a:solidFill>
              </a:rPr>
              <a:t>Lessons learnt from providing cultural policy advice</a:t>
            </a:r>
          </a:p>
          <a:p>
            <a:pPr marL="0" indent="0">
              <a:buFont typeface="Arial" pitchFamily="34" charset="0"/>
              <a:buNone/>
              <a:defRPr/>
            </a:pPr>
            <a:endParaRPr lang="en-US" b="0" dirty="0">
              <a:solidFill>
                <a:schemeClr val="tx1"/>
              </a:solidFill>
            </a:endParaRPr>
          </a:p>
        </p:txBody>
      </p:sp>
    </p:spTree>
    <p:extLst>
      <p:ext uri="{BB962C8B-B14F-4D97-AF65-F5344CB8AC3E}">
        <p14:creationId xmlns:p14="http://schemas.microsoft.com/office/powerpoint/2010/main" val="1699529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282825" y="417513"/>
            <a:ext cx="6480175" cy="830262"/>
          </a:xfrm>
        </p:spPr>
        <p:txBody>
          <a:bodyPr/>
          <a:lstStyle/>
          <a:p>
            <a:r>
              <a:rPr lang="fr-FR" altLang="fr-FR" sz="5400" smtClean="0"/>
              <a:t>Outputs</a:t>
            </a:r>
          </a:p>
        </p:txBody>
      </p:sp>
      <p:sp>
        <p:nvSpPr>
          <p:cNvPr id="8195" name="Espace réservé du contenu 2"/>
          <p:cNvSpPr>
            <a:spLocks noGrp="1"/>
          </p:cNvSpPr>
          <p:nvPr>
            <p:ph idx="1"/>
          </p:nvPr>
        </p:nvSpPr>
        <p:spPr>
          <a:xfrm>
            <a:off x="2282825" y="2016125"/>
            <a:ext cx="6480175" cy="4130675"/>
          </a:xfrm>
        </p:spPr>
        <p:txBody>
          <a:bodyPr/>
          <a:lstStyle/>
          <a:p>
            <a:pPr marL="0" indent="0">
              <a:buNone/>
            </a:pPr>
            <a:r>
              <a:rPr lang="fr-FR" altLang="fr-FR" b="0" dirty="0" smtClean="0">
                <a:solidFill>
                  <a:schemeClr val="tx1"/>
                </a:solidFill>
              </a:rPr>
              <a:t>Suggestions/clarifications</a:t>
            </a:r>
          </a:p>
          <a:p>
            <a:pPr lvl="2">
              <a:buFont typeface="Wingdings" pitchFamily="2" charset="2"/>
              <a:buChar char="ü"/>
            </a:pPr>
            <a:r>
              <a:rPr lang="fr-FR" altLang="fr-FR" dirty="0" err="1" smtClean="0"/>
              <a:t>Approach</a:t>
            </a:r>
            <a:r>
              <a:rPr lang="fr-FR" altLang="fr-FR" dirty="0" smtClean="0"/>
              <a:t> to </a:t>
            </a:r>
            <a:r>
              <a:rPr lang="fr-FR" altLang="fr-FR" dirty="0" err="1" smtClean="0"/>
              <a:t>policy</a:t>
            </a:r>
            <a:r>
              <a:rPr lang="fr-FR" altLang="fr-FR" dirty="0" smtClean="0"/>
              <a:t> support</a:t>
            </a:r>
          </a:p>
          <a:p>
            <a:pPr lvl="2">
              <a:buFont typeface="Wingdings" pitchFamily="2" charset="2"/>
              <a:buChar char="ü"/>
            </a:pPr>
            <a:r>
              <a:rPr lang="fr-FR" altLang="fr-FR" dirty="0" err="1" smtClean="0"/>
              <a:t>Role</a:t>
            </a:r>
            <a:r>
              <a:rPr lang="fr-FR" altLang="fr-FR" dirty="0" smtClean="0"/>
              <a:t> and mandate of expert </a:t>
            </a:r>
            <a:r>
              <a:rPr lang="fr-FR" altLang="fr-FR" dirty="0" err="1" smtClean="0"/>
              <a:t>facilitator</a:t>
            </a:r>
            <a:endParaRPr lang="fr-FR" altLang="fr-FR" dirty="0" smtClean="0"/>
          </a:p>
          <a:p>
            <a:pPr lvl="2">
              <a:buFont typeface="Wingdings" pitchFamily="2" charset="2"/>
              <a:buChar char="ü"/>
            </a:pPr>
            <a:r>
              <a:rPr lang="fr-FR" altLang="fr-FR" dirty="0" smtClean="0"/>
              <a:t>Key issues in the Guidance Note</a:t>
            </a:r>
          </a:p>
          <a:p>
            <a:pPr lvl="2">
              <a:buFont typeface="Wingdings" pitchFamily="2" charset="2"/>
              <a:buChar char="ü"/>
            </a:pPr>
            <a:r>
              <a:rPr lang="fr-FR" altLang="fr-FR" dirty="0" err="1" smtClean="0"/>
              <a:t>Required</a:t>
            </a:r>
            <a:r>
              <a:rPr lang="fr-FR" altLang="fr-FR" dirty="0" smtClean="0"/>
              <a:t> </a:t>
            </a:r>
            <a:r>
              <a:rPr lang="fr-FR" altLang="fr-FR" dirty="0" err="1" smtClean="0"/>
              <a:t>tools</a:t>
            </a:r>
            <a:r>
              <a:rPr lang="fr-FR" altLang="fr-FR" dirty="0" smtClean="0"/>
              <a:t> (training workshop national </a:t>
            </a:r>
            <a:r>
              <a:rPr lang="fr-FR" altLang="fr-FR" dirty="0" err="1" smtClean="0"/>
              <a:t>counterparts</a:t>
            </a:r>
            <a:r>
              <a:rPr lang="fr-FR" altLang="fr-FR" dirty="0" smtClean="0"/>
              <a:t>)</a:t>
            </a:r>
          </a:p>
          <a:p>
            <a:endParaRPr lang="fr-FR" altLang="fr-FR" b="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2825" y="417513"/>
            <a:ext cx="6480175" cy="815975"/>
          </a:xfrm>
        </p:spPr>
        <p:txBody>
          <a:bodyPr/>
          <a:lstStyle/>
          <a:p>
            <a:r>
              <a:rPr lang="fr-FR" altLang="en-US" sz="5300" smtClean="0">
                <a:latin typeface="Calibri" pitchFamily="34" charset="0"/>
                <a:cs typeface="Arial" pitchFamily="34" charset="0"/>
              </a:rPr>
              <a:t>Approach</a:t>
            </a:r>
            <a:endParaRPr lang="en-GB" altLang="en-US" sz="5300" smtClean="0">
              <a:latin typeface="Calibri" pitchFamily="34" charset="0"/>
              <a:cs typeface="Arial" pitchFamily="34" charset="0"/>
            </a:endParaRPr>
          </a:p>
        </p:txBody>
      </p:sp>
      <p:sp>
        <p:nvSpPr>
          <p:cNvPr id="3" name="Content Placeholder 2"/>
          <p:cNvSpPr>
            <a:spLocks noGrp="1"/>
          </p:cNvSpPr>
          <p:nvPr>
            <p:ph idx="1"/>
          </p:nvPr>
        </p:nvSpPr>
        <p:spPr>
          <a:xfrm>
            <a:off x="2282825" y="1839459"/>
            <a:ext cx="6480175" cy="10144316"/>
          </a:xfrm>
        </p:spPr>
        <p:txBody>
          <a:bodyPr/>
          <a:lstStyle/>
          <a:p>
            <a:pPr>
              <a:defRPr/>
            </a:pPr>
            <a:r>
              <a:rPr lang="en-US" sz="3200" b="0" dirty="0" smtClean="0">
                <a:solidFill>
                  <a:schemeClr val="tx1"/>
                </a:solidFill>
              </a:rPr>
              <a:t>Embedded in longer-term capacity building </a:t>
            </a:r>
            <a:r>
              <a:rPr lang="en-US" sz="3200" b="0" dirty="0" err="1" smtClean="0">
                <a:solidFill>
                  <a:schemeClr val="tx1"/>
                </a:solidFill>
              </a:rPr>
              <a:t>programme</a:t>
            </a:r>
            <a:endParaRPr lang="en-US" sz="3200" b="0" dirty="0" smtClean="0">
              <a:solidFill>
                <a:schemeClr val="tx1"/>
              </a:solidFill>
            </a:endParaRPr>
          </a:p>
          <a:p>
            <a:pPr>
              <a:defRPr/>
            </a:pPr>
            <a:r>
              <a:rPr lang="en-US" sz="3200" b="0" dirty="0" smtClean="0">
                <a:solidFill>
                  <a:schemeClr val="tx1"/>
                </a:solidFill>
              </a:rPr>
              <a:t>Concerns culture and other policy areas</a:t>
            </a:r>
          </a:p>
          <a:p>
            <a:pPr marL="215900" lvl="2" indent="-215900">
              <a:lnSpc>
                <a:spcPct val="90000"/>
              </a:lnSpc>
              <a:buClr>
                <a:schemeClr val="tx1"/>
              </a:buClr>
              <a:buFont typeface="Arial" pitchFamily="34" charset="0"/>
              <a:buChar char="•"/>
              <a:defRPr/>
            </a:pPr>
            <a:r>
              <a:rPr lang="en-US" altLang="en-US" sz="3200" dirty="0" smtClean="0"/>
              <a:t>Creates synergies with other Conventions and relevant policy frameworks and standards</a:t>
            </a:r>
          </a:p>
          <a:p>
            <a:pPr marL="215900" lvl="2" indent="-215900">
              <a:lnSpc>
                <a:spcPct val="90000"/>
              </a:lnSpc>
              <a:buClr>
                <a:schemeClr val="tx1"/>
              </a:buClr>
              <a:buFont typeface="Arial" pitchFamily="34" charset="0"/>
              <a:buChar char="•"/>
              <a:defRPr/>
            </a:pPr>
            <a:r>
              <a:rPr lang="en-US" altLang="en-US" sz="3200" dirty="0"/>
              <a:t>Combines expertise </a:t>
            </a:r>
            <a:r>
              <a:rPr lang="en-US" altLang="en-US" sz="3200" dirty="0" smtClean="0"/>
              <a:t>–ideally </a:t>
            </a:r>
            <a:r>
              <a:rPr lang="en-US" altLang="en-US" sz="3200" dirty="0"/>
              <a:t>two experts (policy making, ICH, </a:t>
            </a:r>
            <a:r>
              <a:rPr lang="en-US" altLang="en-US" sz="3200" dirty="0" smtClean="0"/>
              <a:t>other)</a:t>
            </a:r>
          </a:p>
          <a:p>
            <a:pPr>
              <a:defRPr/>
            </a:pPr>
            <a:endParaRPr lang="en-US" sz="3200" b="0" dirty="0" smtClean="0">
              <a:solidFill>
                <a:schemeClr val="tx1"/>
              </a:solidFill>
            </a:endParaRPr>
          </a:p>
          <a:p>
            <a:pPr>
              <a:defRPr/>
            </a:pPr>
            <a:endParaRPr lang="en-US" sz="3200" b="0" dirty="0" smtClean="0">
              <a:solidFill>
                <a:schemeClr val="tx1"/>
              </a:solidFill>
            </a:endParaRPr>
          </a:p>
          <a:p>
            <a:pPr marL="0" indent="0">
              <a:buFont typeface="Arial" pitchFamily="34" charset="0"/>
              <a:buNone/>
              <a:defRPr/>
            </a:pPr>
            <a:endParaRPr lang="fr-FR" sz="3200" b="0" dirty="0" smtClean="0">
              <a:solidFill>
                <a:schemeClr val="tx1"/>
              </a:solidFill>
            </a:endParaRPr>
          </a:p>
          <a:p>
            <a:pPr>
              <a:defRPr/>
            </a:pPr>
            <a:endParaRPr lang="fr-FR" sz="3200" b="0" dirty="0" smtClean="0">
              <a:solidFill>
                <a:schemeClr val="tx1"/>
              </a:solidFill>
            </a:endParaRPr>
          </a:p>
          <a:p>
            <a:pPr>
              <a:defRPr/>
            </a:pPr>
            <a:endParaRPr lang="fr-FR" sz="3200" b="0" dirty="0" smtClean="0">
              <a:solidFill>
                <a:schemeClr val="tx1"/>
              </a:solidFill>
            </a:endParaRPr>
          </a:p>
          <a:p>
            <a:pPr marL="215900" lvl="2" indent="-215900">
              <a:lnSpc>
                <a:spcPct val="90000"/>
              </a:lnSpc>
              <a:buClr>
                <a:schemeClr val="tx1"/>
              </a:buClr>
              <a:buFont typeface="Arial" panose="020B0604020202020204" pitchFamily="34" charset="0"/>
              <a:buChar char="•"/>
              <a:defRPr/>
            </a:pPr>
            <a:endParaRPr lang="en-GB" altLang="en-US" dirty="0" smtClean="0"/>
          </a:p>
          <a:p>
            <a:pPr marL="215900" lvl="2" indent="-215900">
              <a:lnSpc>
                <a:spcPct val="90000"/>
              </a:lnSpc>
              <a:buClr>
                <a:schemeClr val="tx1"/>
              </a:buClr>
              <a:buFont typeface="Arial" panose="020B0604020202020204" pitchFamily="34" charset="0"/>
              <a:buChar char="•"/>
              <a:defRPr/>
            </a:pPr>
            <a:endParaRPr lang="en-GB" altLang="en-US" dirty="0" smtClean="0"/>
          </a:p>
          <a:p>
            <a:pPr>
              <a:defRPr/>
            </a:pPr>
            <a:endParaRPr lang="fr-FR" dirty="0" smtClean="0"/>
          </a:p>
          <a:p>
            <a:pPr>
              <a:defRPr/>
            </a:pPr>
            <a:endParaRPr lang="fr-FR" dirty="0" smtClean="0"/>
          </a:p>
          <a:p>
            <a:pPr>
              <a:defRPr/>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82825" y="417513"/>
            <a:ext cx="6480175" cy="815975"/>
          </a:xfrm>
        </p:spPr>
        <p:txBody>
          <a:bodyPr/>
          <a:lstStyle/>
          <a:p>
            <a:r>
              <a:rPr lang="fr-FR" altLang="en-US" sz="5300" smtClean="0">
                <a:latin typeface="Calibri" pitchFamily="34" charset="0"/>
                <a:cs typeface="Arial" pitchFamily="34" charset="0"/>
              </a:rPr>
              <a:t>Approach (2)</a:t>
            </a:r>
            <a:endParaRPr lang="en-GB" altLang="en-US" sz="5300" smtClean="0">
              <a:latin typeface="Calibri" pitchFamily="34" charset="0"/>
              <a:cs typeface="Arial" pitchFamily="34" charset="0"/>
            </a:endParaRPr>
          </a:p>
        </p:txBody>
      </p:sp>
      <p:sp>
        <p:nvSpPr>
          <p:cNvPr id="10243" name="Content Placeholder 2"/>
          <p:cNvSpPr>
            <a:spLocks noGrp="1"/>
          </p:cNvSpPr>
          <p:nvPr>
            <p:ph idx="1"/>
          </p:nvPr>
        </p:nvSpPr>
        <p:spPr>
          <a:xfrm>
            <a:off x="2282825" y="1767931"/>
            <a:ext cx="6480175" cy="6186309"/>
          </a:xfrm>
        </p:spPr>
        <p:txBody>
          <a:bodyPr/>
          <a:lstStyle/>
          <a:p>
            <a:pPr marL="215900" lvl="2" indent="-215900">
              <a:lnSpc>
                <a:spcPct val="90000"/>
              </a:lnSpc>
              <a:buClr>
                <a:schemeClr val="tx1"/>
              </a:buClr>
              <a:buFontTx/>
              <a:buChar char="•"/>
              <a:defRPr/>
            </a:pPr>
            <a:r>
              <a:rPr lang="en-US" altLang="en-US" sz="3200" dirty="0" smtClean="0"/>
              <a:t>Combines different intervention modalities (advice/collaborative reflection, stakeholder consultation, training)</a:t>
            </a:r>
          </a:p>
          <a:p>
            <a:pPr marL="215900" lvl="2" indent="-215900">
              <a:lnSpc>
                <a:spcPct val="90000"/>
              </a:lnSpc>
              <a:buClr>
                <a:schemeClr val="tx1"/>
              </a:buClr>
              <a:buFontTx/>
              <a:buChar char="•"/>
              <a:defRPr/>
            </a:pPr>
            <a:r>
              <a:rPr lang="en-US" altLang="en-US" sz="3200" dirty="0" smtClean="0"/>
              <a:t>Demand driven and needs-assessment based</a:t>
            </a:r>
          </a:p>
          <a:p>
            <a:pPr marL="215900" lvl="2" indent="-215900">
              <a:lnSpc>
                <a:spcPct val="90000"/>
              </a:lnSpc>
              <a:buClr>
                <a:schemeClr val="tx1"/>
              </a:buClr>
              <a:buFontTx/>
              <a:buChar char="•"/>
              <a:defRPr/>
            </a:pPr>
            <a:r>
              <a:rPr lang="en-US" altLang="en-US" sz="3200" dirty="0" smtClean="0"/>
              <a:t>Not a quick fix, but long-term investment </a:t>
            </a:r>
          </a:p>
          <a:p>
            <a:pPr marL="215900" lvl="2" indent="-215900">
              <a:lnSpc>
                <a:spcPct val="90000"/>
              </a:lnSpc>
              <a:buClr>
                <a:schemeClr val="tx1"/>
              </a:buClr>
              <a:buFontTx/>
              <a:buChar char="•"/>
              <a:defRPr/>
            </a:pPr>
            <a:r>
              <a:rPr lang="en-US" altLang="en-US" sz="3200" dirty="0"/>
              <a:t>P</a:t>
            </a:r>
            <a:r>
              <a:rPr lang="en-US" altLang="en-US" sz="3200" dirty="0" smtClean="0"/>
              <a:t>articipatory </a:t>
            </a:r>
            <a:r>
              <a:rPr lang="en-US" altLang="en-US" sz="3200" dirty="0" smtClean="0"/>
              <a:t>and inclusive</a:t>
            </a:r>
          </a:p>
          <a:p>
            <a:pPr marL="0" lvl="2" indent="0">
              <a:lnSpc>
                <a:spcPct val="90000"/>
              </a:lnSpc>
              <a:buClr>
                <a:schemeClr val="tx1"/>
              </a:buClr>
              <a:defRPr/>
            </a:pPr>
            <a:endParaRPr lang="en-US" altLang="en-US" sz="3200" dirty="0" smtClean="0"/>
          </a:p>
          <a:p>
            <a:pPr marL="215900" lvl="2" indent="-215900">
              <a:lnSpc>
                <a:spcPct val="90000"/>
              </a:lnSpc>
              <a:buClr>
                <a:schemeClr val="tx1"/>
              </a:buClr>
              <a:buFontTx/>
              <a:buChar char="•"/>
              <a:defRPr/>
            </a:pPr>
            <a:endParaRPr lang="fr-FR" altLang="en-US" sz="3200" dirty="0" smtClean="0"/>
          </a:p>
          <a:p>
            <a:pPr marL="0" indent="0">
              <a:buFont typeface="Arial" pitchFamily="34" charset="0"/>
              <a:buNone/>
              <a:defRPr/>
            </a:pPr>
            <a:endParaRPr lang="en-GB" alt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282825" y="417513"/>
            <a:ext cx="6480175" cy="815975"/>
          </a:xfrm>
        </p:spPr>
        <p:txBody>
          <a:bodyPr/>
          <a:lstStyle/>
          <a:p>
            <a:r>
              <a:rPr lang="en-GB" altLang="en-US" sz="5300" dirty="0" smtClean="0">
                <a:latin typeface="Calibri" pitchFamily="34" charset="0"/>
                <a:cs typeface="Arial" pitchFamily="34" charset="0"/>
              </a:rPr>
              <a:t>Mandate of experts</a:t>
            </a:r>
            <a:endParaRPr lang="en-US" altLang="en-US" sz="5300" dirty="0" smtClean="0">
              <a:latin typeface="Calibri" pitchFamily="34" charset="0"/>
              <a:cs typeface="Arial" pitchFamily="34" charset="0"/>
            </a:endParaRPr>
          </a:p>
        </p:txBody>
      </p:sp>
      <p:sp>
        <p:nvSpPr>
          <p:cNvPr id="20483" name="Content Placeholder 2"/>
          <p:cNvSpPr>
            <a:spLocks noGrp="1"/>
          </p:cNvSpPr>
          <p:nvPr>
            <p:ph idx="1"/>
          </p:nvPr>
        </p:nvSpPr>
        <p:spPr>
          <a:xfrm>
            <a:off x="2212975" y="1920196"/>
            <a:ext cx="6480175" cy="8022709"/>
          </a:xfrm>
        </p:spPr>
        <p:txBody>
          <a:bodyPr/>
          <a:lstStyle/>
          <a:p>
            <a:pPr marL="215900" lvl="2" indent="-215900">
              <a:lnSpc>
                <a:spcPct val="90000"/>
              </a:lnSpc>
              <a:spcAft>
                <a:spcPts val="1200"/>
              </a:spcAft>
              <a:buClr>
                <a:schemeClr val="tx1"/>
              </a:buClr>
              <a:buFont typeface="Arial" panose="020B0604020202020204" pitchFamily="34" charset="0"/>
              <a:buChar char="•"/>
              <a:defRPr/>
            </a:pPr>
            <a:r>
              <a:rPr lang="en-GB" altLang="en-US" dirty="0" smtClean="0"/>
              <a:t>Represent </a:t>
            </a:r>
            <a:r>
              <a:rPr lang="en-GB" altLang="en-US" dirty="0"/>
              <a:t>UNESCO and promote the principles of the </a:t>
            </a:r>
            <a:r>
              <a:rPr lang="en-GB" altLang="en-US" dirty="0" smtClean="0"/>
              <a:t>Convention</a:t>
            </a:r>
          </a:p>
          <a:p>
            <a:pPr marL="215900" lvl="2" indent="-215900">
              <a:lnSpc>
                <a:spcPct val="90000"/>
              </a:lnSpc>
              <a:spcAft>
                <a:spcPts val="1200"/>
              </a:spcAft>
              <a:buClr>
                <a:schemeClr val="tx1"/>
              </a:buClr>
              <a:buFont typeface="Arial" panose="020B0604020202020204" pitchFamily="34" charset="0"/>
              <a:buChar char="•"/>
              <a:defRPr/>
            </a:pPr>
            <a:r>
              <a:rPr lang="en-GB" altLang="en-US" dirty="0" smtClean="0"/>
              <a:t>Assist </a:t>
            </a:r>
            <a:r>
              <a:rPr lang="en-GB" altLang="en-US" dirty="0"/>
              <a:t>country counterparts to make locally-appropriate, informed </a:t>
            </a:r>
            <a:r>
              <a:rPr lang="en-GB" altLang="en-US" dirty="0" smtClean="0"/>
              <a:t>choices</a:t>
            </a:r>
          </a:p>
          <a:p>
            <a:pPr marL="215900" lvl="2" indent="-215900">
              <a:lnSpc>
                <a:spcPct val="90000"/>
              </a:lnSpc>
              <a:spcAft>
                <a:spcPts val="1200"/>
              </a:spcAft>
              <a:buClr>
                <a:schemeClr val="tx1"/>
              </a:buClr>
              <a:buFont typeface="Arial" panose="020B0604020202020204" pitchFamily="34" charset="0"/>
              <a:buChar char="•"/>
              <a:defRPr/>
            </a:pPr>
            <a:r>
              <a:rPr lang="en-GB" altLang="en-US" dirty="0" smtClean="0">
                <a:solidFill>
                  <a:srgbClr val="FF0000"/>
                </a:solidFill>
              </a:rPr>
              <a:t>Not </a:t>
            </a:r>
            <a:r>
              <a:rPr lang="en-GB" altLang="en-US" dirty="0">
                <a:solidFill>
                  <a:srgbClr val="FF0000"/>
                </a:solidFill>
              </a:rPr>
              <a:t>to suggest model solutions or write policy documents for </a:t>
            </a:r>
            <a:r>
              <a:rPr lang="en-GB" altLang="en-US" dirty="0" smtClean="0">
                <a:solidFill>
                  <a:srgbClr val="FF0000"/>
                </a:solidFill>
              </a:rPr>
              <a:t>States</a:t>
            </a:r>
          </a:p>
          <a:p>
            <a:pPr marL="215900" lvl="2" indent="-215900">
              <a:lnSpc>
                <a:spcPct val="90000"/>
              </a:lnSpc>
              <a:spcAft>
                <a:spcPts val="1200"/>
              </a:spcAft>
              <a:buClr>
                <a:schemeClr val="tx1"/>
              </a:buClr>
              <a:buFont typeface="Arial" panose="020B0604020202020204" pitchFamily="34" charset="0"/>
              <a:buChar char="•"/>
              <a:defRPr/>
            </a:pPr>
            <a:r>
              <a:rPr lang="en-GB" altLang="en-US" dirty="0" smtClean="0">
                <a:solidFill>
                  <a:srgbClr val="FF0000"/>
                </a:solidFill>
              </a:rPr>
              <a:t>Not be judgmental about issues that fall under the sovereign authority of the State </a:t>
            </a:r>
            <a:r>
              <a:rPr lang="en-US" dirty="0" smtClean="0">
                <a:solidFill>
                  <a:srgbClr val="FF0000"/>
                </a:solidFill>
              </a:rPr>
              <a:t>and </a:t>
            </a:r>
            <a:r>
              <a:rPr lang="en-US" dirty="0">
                <a:solidFill>
                  <a:srgbClr val="FF0000"/>
                </a:solidFill>
              </a:rPr>
              <a:t>that fall outside the scope of the </a:t>
            </a:r>
            <a:r>
              <a:rPr lang="en-US" dirty="0" smtClean="0">
                <a:solidFill>
                  <a:srgbClr val="FF0000"/>
                </a:solidFill>
              </a:rPr>
              <a:t>Convention</a:t>
            </a:r>
            <a:endParaRPr lang="en-GB" altLang="en-US" dirty="0">
              <a:solidFill>
                <a:srgbClr val="FF0000"/>
              </a:solidFill>
            </a:endParaRPr>
          </a:p>
          <a:p>
            <a:pPr marL="0" lvl="2" indent="0">
              <a:lnSpc>
                <a:spcPct val="90000"/>
              </a:lnSpc>
              <a:spcAft>
                <a:spcPts val="1200"/>
              </a:spcAft>
              <a:buClr>
                <a:schemeClr val="tx1"/>
              </a:buClr>
              <a:defRPr/>
            </a:pPr>
            <a:endParaRPr lang="en-GB" altLang="en-US" dirty="0" smtClean="0"/>
          </a:p>
          <a:p>
            <a:pPr marL="725488" lvl="2" indent="-457200">
              <a:lnSpc>
                <a:spcPct val="90000"/>
              </a:lnSpc>
              <a:spcBef>
                <a:spcPts val="1000"/>
              </a:spcBef>
              <a:spcAft>
                <a:spcPts val="1000"/>
              </a:spcAft>
              <a:buClr>
                <a:schemeClr val="tx1"/>
              </a:buClr>
              <a:buFont typeface="Arial" panose="020B0604020202020204" pitchFamily="34" charset="0"/>
              <a:buChar char="•"/>
              <a:defRPr/>
            </a:pPr>
            <a:endParaRPr lang="en-GB" altLang="en-US" dirty="0" smtClean="0"/>
          </a:p>
          <a:p>
            <a:pPr marL="893763" lvl="2" indent="-625475">
              <a:lnSpc>
                <a:spcPct val="90000"/>
              </a:lnSpc>
              <a:spcBef>
                <a:spcPts val="1000"/>
              </a:spcBef>
              <a:spcAft>
                <a:spcPts val="1000"/>
              </a:spcAft>
              <a:buClr>
                <a:schemeClr val="tx1"/>
              </a:buClr>
              <a:buFont typeface="Wingdings" panose="05000000000000000000" pitchFamily="2" charset="2"/>
              <a:buChar char="q"/>
              <a:defRPr/>
            </a:pPr>
            <a:endParaRPr lang="en-US" altLang="en-US" dirty="0" smtClean="0"/>
          </a:p>
          <a:p>
            <a:pPr marL="0" indent="0">
              <a:buFont typeface="Arial" pitchFamily="34" charset="0"/>
              <a:buNone/>
              <a:defRPr/>
            </a:pPr>
            <a:endParaRPr lang="en-US" altLang="en-US" dirty="0" smtClean="0"/>
          </a:p>
          <a:p>
            <a:pPr>
              <a:defRPr/>
            </a:pPr>
            <a:endParaRPr lang="en-US"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282825" y="417513"/>
            <a:ext cx="6634163" cy="815608"/>
          </a:xfrm>
        </p:spPr>
        <p:txBody>
          <a:bodyPr/>
          <a:lstStyle/>
          <a:p>
            <a:r>
              <a:rPr lang="en-GB" altLang="en-US" sz="5300" dirty="0" smtClean="0">
                <a:latin typeface="Calibri" pitchFamily="34" charset="0"/>
                <a:cs typeface="Arial" pitchFamily="34" charset="0"/>
              </a:rPr>
              <a:t>Role of experts</a:t>
            </a:r>
            <a:endParaRPr lang="en-US" altLang="en-US" sz="5300" dirty="0">
              <a:latin typeface="Calibri" pitchFamily="34" charset="0"/>
              <a:cs typeface="Arial" pitchFamily="34" charset="0"/>
            </a:endParaRPr>
          </a:p>
        </p:txBody>
      </p:sp>
      <p:sp>
        <p:nvSpPr>
          <p:cNvPr id="12291" name="Content Placeholder 2"/>
          <p:cNvSpPr>
            <a:spLocks noGrp="1"/>
          </p:cNvSpPr>
          <p:nvPr>
            <p:ph idx="1"/>
          </p:nvPr>
        </p:nvSpPr>
        <p:spPr>
          <a:xfrm>
            <a:off x="2212975" y="2116138"/>
            <a:ext cx="6480175" cy="5570537"/>
          </a:xfrm>
        </p:spPr>
        <p:txBody>
          <a:bodyPr/>
          <a:lstStyle/>
          <a:p>
            <a:pPr marL="215900" lvl="2" indent="-215900">
              <a:lnSpc>
                <a:spcPct val="90000"/>
              </a:lnSpc>
              <a:spcAft>
                <a:spcPts val="1200"/>
              </a:spcAft>
              <a:buClr>
                <a:schemeClr val="tx1"/>
              </a:buClr>
              <a:buFontTx/>
              <a:buChar char="•"/>
            </a:pPr>
            <a:r>
              <a:rPr lang="en-GB" altLang="en-US" dirty="0" smtClean="0"/>
              <a:t>Provide analysis and give examples from other countries</a:t>
            </a:r>
          </a:p>
          <a:p>
            <a:pPr marL="215900" lvl="2" indent="-215900">
              <a:lnSpc>
                <a:spcPct val="90000"/>
              </a:lnSpc>
              <a:spcAft>
                <a:spcPts val="1200"/>
              </a:spcAft>
              <a:buClr>
                <a:schemeClr val="tx1"/>
              </a:buClr>
              <a:buFontTx/>
              <a:buChar char="•"/>
            </a:pPr>
            <a:r>
              <a:rPr lang="en-GB" altLang="en-US" dirty="0" smtClean="0"/>
              <a:t>Ask questions to prompt consideration of different options and possible implications </a:t>
            </a:r>
            <a:endParaRPr lang="en-US" altLang="en-US" dirty="0" smtClean="0"/>
          </a:p>
          <a:p>
            <a:pPr marL="215900" lvl="2" indent="-215900">
              <a:lnSpc>
                <a:spcPct val="90000"/>
              </a:lnSpc>
              <a:spcAft>
                <a:spcPts val="1200"/>
              </a:spcAft>
              <a:buClr>
                <a:schemeClr val="tx1"/>
              </a:buClr>
              <a:buFontTx/>
              <a:buChar char="•"/>
            </a:pPr>
            <a:r>
              <a:rPr lang="en-GB" altLang="en-US" dirty="0" smtClean="0"/>
              <a:t>Act as a sounding board for their ideas</a:t>
            </a:r>
            <a:endParaRPr lang="en-US" altLang="en-US" dirty="0" smtClean="0"/>
          </a:p>
          <a:p>
            <a:pPr marL="215900" lvl="2" indent="-215900">
              <a:lnSpc>
                <a:spcPct val="90000"/>
              </a:lnSpc>
              <a:spcAft>
                <a:spcPts val="1200"/>
              </a:spcAft>
              <a:buClr>
                <a:schemeClr val="tx1"/>
              </a:buClr>
              <a:buFontTx/>
              <a:buChar char="•"/>
            </a:pPr>
            <a:r>
              <a:rPr lang="en-GB" altLang="en-US" dirty="0" smtClean="0"/>
              <a:t>Facilitate consensus building</a:t>
            </a:r>
          </a:p>
          <a:p>
            <a:pPr marL="215900" lvl="2" indent="-215900">
              <a:lnSpc>
                <a:spcPct val="90000"/>
              </a:lnSpc>
              <a:spcAft>
                <a:spcPts val="1200"/>
              </a:spcAft>
              <a:buClr>
                <a:schemeClr val="tx1"/>
              </a:buClr>
              <a:buFontTx/>
              <a:buChar char="•"/>
            </a:pPr>
            <a:r>
              <a:rPr lang="en-GB" altLang="en-US" dirty="0" smtClean="0"/>
              <a:t>Assist to formulate recommendations</a:t>
            </a:r>
          </a:p>
          <a:p>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Unesco">
      <a:dk1>
        <a:sysClr val="windowText" lastClr="000000"/>
      </a:dk1>
      <a:lt1>
        <a:sysClr val="window" lastClr="FFFFFF"/>
      </a:lt1>
      <a:dk2>
        <a:srgbClr val="1F497D"/>
      </a:dk2>
      <a:lt2>
        <a:srgbClr val="EEECE1"/>
      </a:lt2>
      <a:accent1>
        <a:srgbClr val="07DEDB"/>
      </a:accent1>
      <a:accent2>
        <a:srgbClr val="00D213"/>
      </a:accent2>
      <a:accent3>
        <a:srgbClr val="FF0000"/>
      </a:accent3>
      <a:accent4>
        <a:srgbClr val="FFFF00"/>
      </a:accent4>
      <a:accent5>
        <a:srgbClr val="07DEDB"/>
      </a:accent5>
      <a:accent6>
        <a:srgbClr val="00D213"/>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3697</TotalTime>
  <Words>846</Words>
  <Application>Microsoft Office PowerPoint</Application>
  <PresentationFormat>On-screen Show (4:3)</PresentationFormat>
  <Paragraphs>93</Paragraphs>
  <Slides>17</Slides>
  <Notes>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Thème Office</vt:lpstr>
      <vt:lpstr>Supporting policy development in the field of ICH in Africa</vt:lpstr>
      <vt:lpstr>Objectives</vt:lpstr>
      <vt:lpstr>Topics discussed</vt:lpstr>
      <vt:lpstr> Topics discussed </vt:lpstr>
      <vt:lpstr>Outputs</vt:lpstr>
      <vt:lpstr>Approach</vt:lpstr>
      <vt:lpstr>Approach (2)</vt:lpstr>
      <vt:lpstr>Mandate of experts</vt:lpstr>
      <vt:lpstr>Role of experts</vt:lpstr>
      <vt:lpstr>Tips and ideas</vt:lpstr>
      <vt:lpstr>Tips and ideas</vt:lpstr>
      <vt:lpstr>Tips and ideas</vt:lpstr>
      <vt:lpstr>Add in guidance note</vt:lpstr>
      <vt:lpstr>Add in guidance note</vt:lpstr>
      <vt:lpstr>Add in guidance note</vt:lpstr>
      <vt:lpstr>Tools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UNESCO</cp:lastModifiedBy>
  <cp:revision>356</cp:revision>
  <dcterms:created xsi:type="dcterms:W3CDTF">2013-04-24T00:17:19Z</dcterms:created>
  <dcterms:modified xsi:type="dcterms:W3CDTF">2015-09-30T16:01:04Z</dcterms:modified>
</cp:coreProperties>
</file>