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4"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2A44F63-4CA3-4B22-9367-0BE07083209B}" type="datetimeFigureOut">
              <a:rPr lang="fr-FR" smtClean="0"/>
              <a:pPr/>
              <a:t>30/09/2015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54E615-3326-4247-8570-1CCB3758651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2A44F63-4CA3-4B22-9367-0BE07083209B}" type="datetimeFigureOut">
              <a:rPr lang="fr-FR" smtClean="0"/>
              <a:pPr/>
              <a:t>30/09/2015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54E615-3326-4247-8570-1CCB3758651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2A44F63-4CA3-4B22-9367-0BE07083209B}" type="datetimeFigureOut">
              <a:rPr lang="fr-FR" smtClean="0"/>
              <a:pPr/>
              <a:t>30/09/2015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54E615-3326-4247-8570-1CCB3758651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2A44F63-4CA3-4B22-9367-0BE07083209B}" type="datetimeFigureOut">
              <a:rPr lang="fr-FR" smtClean="0"/>
              <a:pPr/>
              <a:t>30/09/2015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54E615-3326-4247-8570-1CCB3758651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2A44F63-4CA3-4B22-9367-0BE07083209B}" type="datetimeFigureOut">
              <a:rPr lang="fr-FR" smtClean="0"/>
              <a:pPr/>
              <a:t>30/09/2015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C54E615-3326-4247-8570-1CCB3758651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2A44F63-4CA3-4B22-9367-0BE07083209B}" type="datetimeFigureOut">
              <a:rPr lang="fr-FR" smtClean="0"/>
              <a:pPr/>
              <a:t>30/09/2015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54E615-3326-4247-8570-1CCB3758651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2A44F63-4CA3-4B22-9367-0BE07083209B}" type="datetimeFigureOut">
              <a:rPr lang="fr-FR" smtClean="0"/>
              <a:pPr/>
              <a:t>30/09/2015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C54E615-3326-4247-8570-1CCB3758651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2A44F63-4CA3-4B22-9367-0BE07083209B}" type="datetimeFigureOut">
              <a:rPr lang="fr-FR" smtClean="0"/>
              <a:pPr/>
              <a:t>30/09/2015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C54E615-3326-4247-8570-1CCB3758651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2A44F63-4CA3-4B22-9367-0BE07083209B}" type="datetimeFigureOut">
              <a:rPr lang="fr-FR" smtClean="0"/>
              <a:pPr/>
              <a:t>30/09/2015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C54E615-3326-4247-8570-1CCB3758651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2A44F63-4CA3-4B22-9367-0BE07083209B}" type="datetimeFigureOut">
              <a:rPr lang="fr-FR" smtClean="0"/>
              <a:pPr/>
              <a:t>30/09/2015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54E615-3326-4247-8570-1CCB3758651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2A44F63-4CA3-4B22-9367-0BE07083209B}" type="datetimeFigureOut">
              <a:rPr lang="fr-FR" smtClean="0"/>
              <a:pPr/>
              <a:t>30/09/2015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C54E615-3326-4247-8570-1CCB3758651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44F63-4CA3-4B22-9367-0BE07083209B}" type="datetimeFigureOut">
              <a:rPr lang="fr-FR" smtClean="0"/>
              <a:pPr/>
              <a:t>30/09/2015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54E615-3326-4247-8570-1CCB3758651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412776"/>
            <a:ext cx="7772400" cy="2448271"/>
          </a:xfrm>
        </p:spPr>
        <p:txBody>
          <a:bodyPr/>
          <a:lstStyle/>
          <a:p>
            <a:r>
              <a:rPr lang="fr-FR" dirty="0" smtClean="0"/>
              <a:t>POLITIQUE NATIONALE DE LA CULTURE (BURKINA FASO)</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ADOPTION</a:t>
            </a:r>
            <a:endParaRPr lang="fr-FR" dirty="0"/>
          </a:p>
        </p:txBody>
      </p:sp>
      <p:sp>
        <p:nvSpPr>
          <p:cNvPr id="3" name="Espace réservé du contenu 2"/>
          <p:cNvSpPr>
            <a:spLocks noGrp="1"/>
          </p:cNvSpPr>
          <p:nvPr>
            <p:ph idx="1"/>
          </p:nvPr>
        </p:nvSpPr>
        <p:spPr/>
        <p:txBody>
          <a:bodyPr>
            <a:normAutofit/>
          </a:bodyPr>
          <a:lstStyle/>
          <a:p>
            <a:pPr algn="ctr">
              <a:buNone/>
            </a:pPr>
            <a:r>
              <a:rPr lang="fr-FR" sz="4000" dirty="0" smtClean="0"/>
              <a:t>La Politique nationale de la Culture a été adoptée par le décret n°2009-778/PRES/PM/MCTC/MEF du 10 novembre 2009</a:t>
            </a:r>
          </a:p>
          <a:p>
            <a:pPr algn="ctr">
              <a:buNone/>
            </a:pPr>
            <a:r>
              <a:rPr lang="fr-FR" sz="4000" dirty="0" smtClean="0"/>
              <a:t>La PNC couvre la période de 2010-2018</a:t>
            </a:r>
            <a:endParaRPr lang="fr-FR"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OPERATIONNALISATION DE LA PNC</a:t>
            </a:r>
            <a:endParaRPr lang="fr-FR" sz="3200" dirty="0"/>
          </a:p>
        </p:txBody>
      </p:sp>
      <p:sp>
        <p:nvSpPr>
          <p:cNvPr id="3" name="Espace réservé du contenu 2"/>
          <p:cNvSpPr>
            <a:spLocks noGrp="1"/>
          </p:cNvSpPr>
          <p:nvPr>
            <p:ph idx="1"/>
          </p:nvPr>
        </p:nvSpPr>
        <p:spPr/>
        <p:txBody>
          <a:bodyPr>
            <a:normAutofit fontScale="85000" lnSpcReduction="20000"/>
          </a:bodyPr>
          <a:lstStyle/>
          <a:p>
            <a:r>
              <a:rPr lang="fr-FR" dirty="0" smtClean="0"/>
              <a:t>Élaboration de plans d’actions triennaux:</a:t>
            </a:r>
          </a:p>
          <a:p>
            <a:pPr>
              <a:buFont typeface="Wingdings" pitchFamily="2" charset="2"/>
              <a:buChar char="ü"/>
            </a:pPr>
            <a:r>
              <a:rPr lang="fr-FR" dirty="0" smtClean="0"/>
              <a:t>2010-2012</a:t>
            </a:r>
          </a:p>
          <a:p>
            <a:pPr>
              <a:buFont typeface="Wingdings" pitchFamily="2" charset="2"/>
              <a:buChar char="ü"/>
            </a:pPr>
            <a:r>
              <a:rPr lang="fr-FR" dirty="0" smtClean="0"/>
              <a:t>2013-2015</a:t>
            </a:r>
          </a:p>
          <a:p>
            <a:pPr>
              <a:buFont typeface="Wingdings" pitchFamily="2" charset="2"/>
              <a:buChar char="ü"/>
            </a:pPr>
            <a:r>
              <a:rPr lang="fr-FR" dirty="0" smtClean="0"/>
              <a:t>2016-2018</a:t>
            </a:r>
          </a:p>
          <a:p>
            <a:r>
              <a:rPr lang="fr-FR" dirty="0" smtClean="0"/>
              <a:t>Élaboration de stratégies et programmes spécifiques pour certains sous-secteurs:</a:t>
            </a:r>
          </a:p>
          <a:p>
            <a:pPr>
              <a:buFont typeface="Wingdings" pitchFamily="2" charset="2"/>
              <a:buChar char="ü"/>
            </a:pPr>
            <a:r>
              <a:rPr lang="fr-FR" dirty="0" smtClean="0"/>
              <a:t>PPCA (patrimoine et arts)</a:t>
            </a:r>
          </a:p>
          <a:p>
            <a:pPr>
              <a:buFont typeface="Wingdings" pitchFamily="2" charset="2"/>
              <a:buChar char="ü"/>
            </a:pPr>
            <a:r>
              <a:rPr lang="fr-FR" dirty="0" smtClean="0"/>
              <a:t>SNDICC</a:t>
            </a:r>
          </a:p>
          <a:p>
            <a:pPr>
              <a:buFont typeface="Wingdings" pitchFamily="2" charset="2"/>
              <a:buChar char="ü"/>
            </a:pPr>
            <a:r>
              <a:rPr lang="fr-FR" dirty="0" smtClean="0"/>
              <a:t>PDICC (industries culturelles et créative)</a:t>
            </a:r>
          </a:p>
          <a:p>
            <a:pPr>
              <a:buFont typeface="Wingdings" pitchFamily="2" charset="2"/>
              <a:buChar char="ü"/>
            </a:pPr>
            <a:r>
              <a:rPr lang="fr-FR" dirty="0" smtClean="0"/>
              <a:t>SNDL</a:t>
            </a:r>
          </a:p>
          <a:p>
            <a:pPr>
              <a:buFont typeface="Wingdings" pitchFamily="2" charset="2"/>
              <a:buChar char="ü"/>
            </a:pPr>
            <a:r>
              <a:rPr lang="fr-FR" dirty="0" smtClean="0"/>
              <a:t>SVACSEB</a:t>
            </a:r>
          </a:p>
          <a:p>
            <a:pPr>
              <a:buNone/>
            </a:pPr>
            <a:endParaRPr lang="fr-F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OPERATIONNALISATION DE LA PNC</a:t>
            </a:r>
            <a:endParaRPr lang="fr-FR" sz="3200" dirty="0"/>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La mise en œuvre de la PNC est assurée par les parties prenantes</a:t>
            </a:r>
          </a:p>
          <a:p>
            <a:pPr algn="just">
              <a:buNone/>
            </a:pPr>
            <a:r>
              <a:rPr lang="fr-FR" dirty="0" smtClean="0"/>
              <a:t>Le suivi et l’évaluation de la PNC sont assurés au niveau sectoriel par la DGESS (quotidien) et le CASEM (semestriel) et au niveau multisectoriel et global par le Cadre sectoriel de dialogue (semestriel) et le Conseil national de la culture (annuel)</a:t>
            </a:r>
          </a:p>
          <a:p>
            <a:pPr algn="just">
              <a:buNone/>
            </a:pPr>
            <a:r>
              <a:rPr lang="fr-FR" dirty="0" smtClean="0"/>
              <a:t>La revue d’ensemble de la PNC est prévue en 2018 et une nouvelle politique nationale de la culture sera élaborée la même année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LES OBJECTIFS STRATEGIQUES DE LA PNC</a:t>
            </a:r>
            <a:endParaRPr lang="fr-FR" sz="3200" dirty="0"/>
          </a:p>
        </p:txBody>
      </p:sp>
      <p:sp>
        <p:nvSpPr>
          <p:cNvPr id="3" name="Espace réservé du contenu 2"/>
          <p:cNvSpPr>
            <a:spLocks noGrp="1"/>
          </p:cNvSpPr>
          <p:nvPr>
            <p:ph idx="1"/>
          </p:nvPr>
        </p:nvSpPr>
        <p:spPr/>
        <p:txBody>
          <a:bodyPr>
            <a:normAutofit fontScale="92500" lnSpcReduction="10000"/>
          </a:bodyPr>
          <a:lstStyle/>
          <a:p>
            <a:pPr marL="514350" indent="-514350">
              <a:buFont typeface="+mj-lt"/>
              <a:buAutoNum type="arabicPeriod"/>
            </a:pPr>
            <a:r>
              <a:rPr lang="fr-FR" dirty="0" smtClean="0"/>
              <a:t>Préserver la diversité culturelle en vue de promouvoir l’inculturation et de consolider la cohésion sociale</a:t>
            </a:r>
          </a:p>
          <a:p>
            <a:pPr marL="514350" indent="-514350">
              <a:buFont typeface="+mj-lt"/>
              <a:buAutoNum type="arabicPeriod"/>
            </a:pPr>
            <a:r>
              <a:rPr lang="fr-FR" dirty="0" smtClean="0"/>
              <a:t>Renforcer les capacités institutionnelles du secteur de la culture</a:t>
            </a:r>
          </a:p>
          <a:p>
            <a:pPr marL="514350" indent="-514350">
              <a:buFont typeface="+mj-lt"/>
              <a:buAutoNum type="arabicPeriod"/>
            </a:pPr>
            <a:r>
              <a:rPr lang="fr-FR" dirty="0" smtClean="0"/>
              <a:t>Structurer et développer l’économie de la culture</a:t>
            </a:r>
          </a:p>
          <a:p>
            <a:pPr marL="514350" indent="-514350">
              <a:buFont typeface="+mj-lt"/>
              <a:buAutoNum type="arabicPeriod"/>
            </a:pPr>
            <a:r>
              <a:rPr lang="fr-FR" dirty="0" smtClean="0"/>
              <a:t>Renforcer la coopération culturelle et soutenir la diffusion extérieure des produits culturels burkinabè </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PRISE EN COMPTE DU PCI DANS LA PNC</a:t>
            </a:r>
            <a:endParaRPr lang="fr-FR" dirty="0"/>
          </a:p>
        </p:txBody>
      </p:sp>
      <p:sp>
        <p:nvSpPr>
          <p:cNvPr id="3" name="Espace réservé du contenu 2"/>
          <p:cNvSpPr>
            <a:spLocks noGrp="1"/>
          </p:cNvSpPr>
          <p:nvPr>
            <p:ph idx="1"/>
          </p:nvPr>
        </p:nvSpPr>
        <p:spPr/>
        <p:txBody>
          <a:bodyPr>
            <a:normAutofit/>
          </a:bodyPr>
          <a:lstStyle/>
          <a:p>
            <a:r>
              <a:rPr lang="fr-FR" dirty="0" smtClean="0"/>
              <a:t>Axe stratégique 1:</a:t>
            </a:r>
          </a:p>
          <a:p>
            <a:pPr>
              <a:buFont typeface="Wingdings" pitchFamily="2" charset="2"/>
              <a:buChar char="ü"/>
            </a:pPr>
            <a:r>
              <a:rPr lang="fr-FR" dirty="0" smtClean="0"/>
              <a:t>Identification et inventaire</a:t>
            </a:r>
          </a:p>
          <a:p>
            <a:pPr>
              <a:buFont typeface="Wingdings" pitchFamily="2" charset="2"/>
              <a:buChar char="ü"/>
            </a:pPr>
            <a:r>
              <a:rPr lang="fr-FR" dirty="0" smtClean="0"/>
              <a:t>Appui technique et financier aux structures de protection du PCI</a:t>
            </a:r>
          </a:p>
          <a:p>
            <a:pPr>
              <a:buFont typeface="Wingdings" pitchFamily="2" charset="2"/>
              <a:buChar char="ü"/>
            </a:pPr>
            <a:r>
              <a:rPr lang="fr-FR" dirty="0" smtClean="0"/>
              <a:t>Renforcement des capacités des collectivités territoriales pour la gestion du PCI au niveau local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PRISE EN COMPTE DU PCI DANS LA PNC(suite)</a:t>
            </a:r>
            <a:endParaRPr lang="fr-FR" dirty="0"/>
          </a:p>
        </p:txBody>
      </p:sp>
      <p:sp>
        <p:nvSpPr>
          <p:cNvPr id="3" name="Espace réservé du contenu 2"/>
          <p:cNvSpPr>
            <a:spLocks noGrp="1"/>
          </p:cNvSpPr>
          <p:nvPr>
            <p:ph idx="1"/>
          </p:nvPr>
        </p:nvSpPr>
        <p:spPr/>
        <p:txBody>
          <a:bodyPr>
            <a:normAutofit/>
          </a:bodyPr>
          <a:lstStyle/>
          <a:p>
            <a:pPr>
              <a:buNone/>
            </a:pPr>
            <a:r>
              <a:rPr lang="fr-FR" dirty="0"/>
              <a:t>(</a:t>
            </a:r>
            <a:r>
              <a:rPr lang="fr-FR" dirty="0" smtClean="0"/>
              <a:t>Axe stratégique 1)</a:t>
            </a:r>
          </a:p>
          <a:p>
            <a:pPr>
              <a:buFont typeface="Wingdings" pitchFamily="2" charset="2"/>
              <a:buChar char="ü"/>
            </a:pPr>
            <a:r>
              <a:rPr lang="fr-FR" dirty="0" smtClean="0"/>
              <a:t>Reconnaissance aux détenteurs du PCI</a:t>
            </a:r>
          </a:p>
          <a:p>
            <a:pPr>
              <a:buFont typeface="Wingdings" pitchFamily="2" charset="2"/>
              <a:buChar char="ü"/>
            </a:pPr>
            <a:r>
              <a:rPr lang="fr-FR" dirty="0" smtClean="0"/>
              <a:t>Promotion du PCI</a:t>
            </a:r>
          </a:p>
          <a:p>
            <a:pPr>
              <a:buFont typeface="Wingdings" pitchFamily="2" charset="2"/>
              <a:buChar char="ü"/>
            </a:pPr>
            <a:r>
              <a:rPr lang="fr-FR" dirty="0" smtClean="0"/>
              <a:t>Développement de la recherche en matière de PCI</a:t>
            </a:r>
          </a:p>
          <a:p>
            <a:pPr>
              <a:buFont typeface="Wingdings" pitchFamily="2" charset="2"/>
              <a:buChar char="ü"/>
            </a:pPr>
            <a:r>
              <a:rPr lang="fr-FR" dirty="0" smtClean="0"/>
              <a:t>Soutien aux initiatives locales de sauvegarde du PCI</a:t>
            </a:r>
          </a:p>
          <a:p>
            <a:pPr>
              <a:buNone/>
            </a:pPr>
            <a:endParaRPr lang="fr-FR" dirty="0" smtClean="0"/>
          </a:p>
          <a:p>
            <a:pPr>
              <a:buNone/>
            </a:pPr>
            <a:endParaRPr 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PCI DANS LA PNC (suite)</a:t>
            </a:r>
            <a:endParaRPr lang="fr-FR" dirty="0"/>
          </a:p>
        </p:txBody>
      </p:sp>
      <p:sp>
        <p:nvSpPr>
          <p:cNvPr id="3" name="Espace réservé du contenu 2"/>
          <p:cNvSpPr>
            <a:spLocks noGrp="1"/>
          </p:cNvSpPr>
          <p:nvPr>
            <p:ph idx="1"/>
          </p:nvPr>
        </p:nvSpPr>
        <p:spPr/>
        <p:txBody>
          <a:bodyPr>
            <a:normAutofit/>
          </a:bodyPr>
          <a:lstStyle/>
          <a:p>
            <a:pPr>
              <a:buNone/>
            </a:pPr>
            <a:r>
              <a:rPr lang="fr-FR" dirty="0" smtClean="0"/>
              <a:t>Axe stratégique 2:</a:t>
            </a:r>
          </a:p>
          <a:p>
            <a:pPr>
              <a:buFont typeface="Wingdings" pitchFamily="2" charset="2"/>
              <a:buChar char="ü"/>
            </a:pPr>
            <a:r>
              <a:rPr lang="fr-FR" dirty="0" smtClean="0"/>
              <a:t>Déconcentration et décentralisation de l’action culturelle pour la gestion du PCI</a:t>
            </a:r>
          </a:p>
          <a:p>
            <a:pPr>
              <a:buFont typeface="Wingdings" pitchFamily="2" charset="2"/>
              <a:buChar char="ü"/>
            </a:pPr>
            <a:r>
              <a:rPr lang="fr-FR" dirty="0" smtClean="0"/>
              <a:t>Renforcement des capacités des acteurs pour la sauvegarde du PCI</a:t>
            </a:r>
          </a:p>
          <a:p>
            <a:pPr>
              <a:buFont typeface="Wingdings" pitchFamily="2" charset="2"/>
              <a:buChar char="ü"/>
            </a:pPr>
            <a:r>
              <a:rPr lang="fr-FR" dirty="0" smtClean="0"/>
              <a:t>Développement des espaces et structures de diffusion du PCI</a:t>
            </a:r>
          </a:p>
          <a:p>
            <a:pPr>
              <a:buFont typeface="Wingdings" pitchFamily="2" charset="2"/>
              <a:buChar char="ü"/>
            </a:pPr>
            <a:endParaRPr lang="fr-FR" dirty="0" smtClean="0"/>
          </a:p>
          <a:p>
            <a:pPr>
              <a:buNone/>
            </a:pPr>
            <a:endParaRPr lang="fr-FR" dirty="0" smtClean="0"/>
          </a:p>
          <a:p>
            <a:pPr>
              <a:buNone/>
            </a:pPr>
            <a:endParaRPr lang="fr-F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PCI DANS LA PNC (suite)</a:t>
            </a:r>
            <a:endParaRPr lang="fr-FR" dirty="0"/>
          </a:p>
        </p:txBody>
      </p:sp>
      <p:sp>
        <p:nvSpPr>
          <p:cNvPr id="3" name="Espace réservé du contenu 2"/>
          <p:cNvSpPr>
            <a:spLocks noGrp="1"/>
          </p:cNvSpPr>
          <p:nvPr>
            <p:ph idx="1"/>
          </p:nvPr>
        </p:nvSpPr>
        <p:spPr/>
        <p:txBody>
          <a:bodyPr>
            <a:normAutofit/>
          </a:bodyPr>
          <a:lstStyle/>
          <a:p>
            <a:pPr>
              <a:buNone/>
            </a:pPr>
            <a:r>
              <a:rPr lang="fr-FR" dirty="0" smtClean="0"/>
              <a:t>(Axe stratégique 2)</a:t>
            </a:r>
          </a:p>
          <a:p>
            <a:pPr>
              <a:buFont typeface="Wingdings" pitchFamily="2" charset="2"/>
              <a:buChar char="ü"/>
            </a:pPr>
            <a:r>
              <a:rPr lang="fr-FR" dirty="0" smtClean="0"/>
              <a:t>Amélioration du dispositif institutionnel et juridique de protection du PCI</a:t>
            </a:r>
          </a:p>
          <a:p>
            <a:pPr>
              <a:buFont typeface="Wingdings" pitchFamily="2" charset="2"/>
              <a:buChar char="ü"/>
            </a:pPr>
            <a:r>
              <a:rPr lang="fr-FR" dirty="0" smtClean="0"/>
              <a:t>Création et opérationnalisation des cadres de concertation avec les acteurs du PCI</a:t>
            </a:r>
          </a:p>
          <a:p>
            <a:pPr>
              <a:buNone/>
            </a:pPr>
            <a:endParaRPr lang="fr-FR" dirty="0" smtClean="0"/>
          </a:p>
          <a:p>
            <a:pPr>
              <a:buFont typeface="Wingdings" pitchFamily="2" charset="2"/>
              <a:buChar char="ü"/>
            </a:pPr>
            <a:endParaRPr lang="fr-FR" dirty="0" smtClean="0"/>
          </a:p>
          <a:p>
            <a:pPr>
              <a:buNone/>
            </a:pPr>
            <a:endParaRPr lang="fr-FR" dirty="0" smtClean="0"/>
          </a:p>
          <a:p>
            <a:pPr>
              <a:buNone/>
            </a:pPr>
            <a:endParaRPr lang="fr-F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PRISE EN COMPTE DU PCI DANS LA PNC(suite)</a:t>
            </a:r>
            <a:endParaRPr lang="fr-FR" dirty="0"/>
          </a:p>
        </p:txBody>
      </p:sp>
      <p:sp>
        <p:nvSpPr>
          <p:cNvPr id="3" name="Espace réservé du contenu 2"/>
          <p:cNvSpPr>
            <a:spLocks noGrp="1"/>
          </p:cNvSpPr>
          <p:nvPr>
            <p:ph idx="1"/>
          </p:nvPr>
        </p:nvSpPr>
        <p:spPr/>
        <p:txBody>
          <a:bodyPr>
            <a:normAutofit/>
          </a:bodyPr>
          <a:lstStyle/>
          <a:p>
            <a:pPr>
              <a:buNone/>
            </a:pPr>
            <a:r>
              <a:rPr lang="fr-FR" dirty="0" smtClean="0"/>
              <a:t>Axe stratégique 3</a:t>
            </a:r>
          </a:p>
          <a:p>
            <a:pPr>
              <a:buFont typeface="Wingdings" pitchFamily="2" charset="2"/>
              <a:buChar char="ü"/>
            </a:pPr>
            <a:r>
              <a:rPr lang="fr-FR" dirty="0" smtClean="0"/>
              <a:t>Mise en place de mécanismes de financement des initiatives de sauvegarde du PCI</a:t>
            </a:r>
          </a:p>
          <a:p>
            <a:pPr>
              <a:buFont typeface="Wingdings" pitchFamily="2" charset="2"/>
              <a:buChar char="ü"/>
            </a:pPr>
            <a:r>
              <a:rPr lang="fr-FR" dirty="0" smtClean="0"/>
              <a:t>Lutte contre la spoliation du PCI</a:t>
            </a:r>
          </a:p>
          <a:p>
            <a:pPr>
              <a:buFont typeface="Wingdings" pitchFamily="2" charset="2"/>
              <a:buChar char="ü"/>
            </a:pPr>
            <a:r>
              <a:rPr lang="fr-FR" dirty="0" smtClean="0"/>
              <a:t>Sensibilisation pour la prise en compte du PCI dans les autres politiques de développement </a:t>
            </a:r>
          </a:p>
          <a:p>
            <a:pPr>
              <a:buFont typeface="Wingdings" pitchFamily="2" charset="2"/>
              <a:buChar char="ü"/>
            </a:pPr>
            <a:r>
              <a:rPr lang="fr-FR" dirty="0" smtClean="0"/>
              <a:t>Renforcement du potentiel économique du PCI</a:t>
            </a:r>
          </a:p>
          <a:p>
            <a:pPr>
              <a:buFont typeface="Wingdings" pitchFamily="2" charset="2"/>
              <a:buChar char="ü"/>
            </a:pPr>
            <a:endParaRPr lang="fr-FR" dirty="0" smtClean="0"/>
          </a:p>
          <a:p>
            <a:pPr>
              <a:buFont typeface="Wingdings" pitchFamily="2" charset="2"/>
              <a:buChar char="ü"/>
            </a:pPr>
            <a:endParaRPr lang="fr-FR" dirty="0" smtClean="0"/>
          </a:p>
          <a:p>
            <a:pPr>
              <a:buNone/>
            </a:pPr>
            <a:endParaRPr lang="fr-FR" dirty="0" smtClean="0"/>
          </a:p>
          <a:p>
            <a:pPr>
              <a:buNone/>
            </a:pPr>
            <a:endParaRPr lang="fr-F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PRISE EN COMPTE DU PCI DANS LA PNC (suite)</a:t>
            </a:r>
            <a:endParaRPr lang="fr-FR" dirty="0"/>
          </a:p>
        </p:txBody>
      </p:sp>
      <p:sp>
        <p:nvSpPr>
          <p:cNvPr id="3" name="Espace réservé du contenu 2"/>
          <p:cNvSpPr>
            <a:spLocks noGrp="1"/>
          </p:cNvSpPr>
          <p:nvPr>
            <p:ph idx="1"/>
          </p:nvPr>
        </p:nvSpPr>
        <p:spPr/>
        <p:txBody>
          <a:bodyPr>
            <a:normAutofit/>
          </a:bodyPr>
          <a:lstStyle/>
          <a:p>
            <a:pPr>
              <a:buNone/>
            </a:pPr>
            <a:r>
              <a:rPr lang="fr-FR" dirty="0" smtClean="0"/>
              <a:t>Axe stratégique 4</a:t>
            </a:r>
          </a:p>
          <a:p>
            <a:pPr>
              <a:buFont typeface="Wingdings" pitchFamily="2" charset="2"/>
              <a:buChar char="ü"/>
            </a:pPr>
            <a:r>
              <a:rPr lang="fr-FR" dirty="0" smtClean="0"/>
              <a:t>Dynamisation de la coopération en matière de sauvegarde du PCI</a:t>
            </a:r>
          </a:p>
          <a:p>
            <a:pPr>
              <a:buFont typeface="Wingdings" pitchFamily="2" charset="2"/>
              <a:buChar char="ü"/>
            </a:pPr>
            <a:r>
              <a:rPr lang="fr-FR" dirty="0" smtClean="0"/>
              <a:t>Développement des technologies de l’information et de la communication pour la diffusion du PCI</a:t>
            </a:r>
          </a:p>
          <a:p>
            <a:pPr>
              <a:buFont typeface="Wingdings" pitchFamily="2" charset="2"/>
              <a:buChar char="ü"/>
            </a:pPr>
            <a:endParaRPr lang="fr-FR" dirty="0" smtClean="0"/>
          </a:p>
          <a:p>
            <a:pPr>
              <a:buNone/>
            </a:pPr>
            <a:endParaRPr lang="fr-FR" dirty="0" smtClean="0"/>
          </a:p>
          <a:p>
            <a:pPr>
              <a:buNone/>
            </a:pPr>
            <a:endParaRPr lang="fr-F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HISTORIQUE</a:t>
            </a:r>
            <a:endParaRPr lang="fr-FR" dirty="0"/>
          </a:p>
        </p:txBody>
      </p:sp>
      <p:sp>
        <p:nvSpPr>
          <p:cNvPr id="3" name="Espace réservé du contenu 2"/>
          <p:cNvSpPr>
            <a:spLocks noGrp="1"/>
          </p:cNvSpPr>
          <p:nvPr>
            <p:ph idx="1"/>
          </p:nvPr>
        </p:nvSpPr>
        <p:spPr/>
        <p:txBody>
          <a:bodyPr/>
          <a:lstStyle/>
          <a:p>
            <a:r>
              <a:rPr lang="fr-FR" dirty="0" smtClean="0"/>
              <a:t>Existence de nombreuses initiatives culturelles depuis l’indépendance du pays, mais absence d’une politique formelle et cohérente de gestion du secteur de la culture (nombreuses manifestations culturelles traditionnelles, pratique continue de plusieurs expressions culturelles, FESPACO, SNC, SIAO, FITMO, FITD, RECREÂTRALE , etc.)</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VERS L’ELABORATION D’UNE POLITIQUE NATIONALE DE LA CULTURE</a:t>
            </a:r>
            <a:endParaRPr lang="fr-FR" dirty="0"/>
          </a:p>
        </p:txBody>
      </p:sp>
      <p:sp>
        <p:nvSpPr>
          <p:cNvPr id="3" name="Espace réservé du contenu 2"/>
          <p:cNvSpPr>
            <a:spLocks noGrp="1"/>
          </p:cNvSpPr>
          <p:nvPr>
            <p:ph idx="1"/>
          </p:nvPr>
        </p:nvSpPr>
        <p:spPr/>
        <p:txBody>
          <a:bodyPr/>
          <a:lstStyle/>
          <a:p>
            <a:r>
              <a:rPr lang="fr-FR" dirty="0" smtClean="0"/>
              <a:t>Appel de </a:t>
            </a:r>
            <a:r>
              <a:rPr lang="fr-FR" dirty="0" err="1" smtClean="0"/>
              <a:t>Gaoua</a:t>
            </a:r>
            <a:r>
              <a:rPr lang="fr-FR" dirty="0" smtClean="0"/>
              <a:t> (1984)</a:t>
            </a:r>
          </a:p>
          <a:p>
            <a:r>
              <a:rPr lang="fr-FR" dirty="0" smtClean="0"/>
              <a:t>Séminaire national sur le développement de la culture (</a:t>
            </a:r>
            <a:r>
              <a:rPr lang="fr-FR" dirty="0" err="1" smtClean="0"/>
              <a:t>Matourkou</a:t>
            </a:r>
            <a:r>
              <a:rPr lang="fr-FR" dirty="0" smtClean="0"/>
              <a:t>, 1985)</a:t>
            </a:r>
          </a:p>
          <a:p>
            <a:r>
              <a:rPr lang="fr-FR" dirty="0" smtClean="0"/>
              <a:t>Plan d’actions national pour la culture (Bobo-Dioulasso, 2002)</a:t>
            </a:r>
          </a:p>
          <a:p>
            <a:pPr algn="ctr">
              <a:buNone/>
            </a:pP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DEMARRAGE DU PROCESSUS D’ELABORATION DE LA PNC 2007</a:t>
            </a:r>
            <a:endParaRPr lang="fr-FR" dirty="0"/>
          </a:p>
        </p:txBody>
      </p:sp>
      <p:sp>
        <p:nvSpPr>
          <p:cNvPr id="3" name="Espace réservé du contenu 2"/>
          <p:cNvSpPr>
            <a:spLocks noGrp="1"/>
          </p:cNvSpPr>
          <p:nvPr>
            <p:ph idx="1"/>
          </p:nvPr>
        </p:nvSpPr>
        <p:spPr/>
        <p:txBody>
          <a:bodyPr/>
          <a:lstStyle/>
          <a:p>
            <a:pPr>
              <a:buNone/>
            </a:pPr>
            <a:r>
              <a:rPr lang="fr-FR" dirty="0" smtClean="0"/>
              <a:t>ENCADREMENT JURIDIQUE:</a:t>
            </a:r>
          </a:p>
          <a:p>
            <a:r>
              <a:rPr lang="fr-FR" dirty="0" smtClean="0"/>
              <a:t>Conventions internationales ratifiées par le Burkina Faso</a:t>
            </a:r>
          </a:p>
          <a:p>
            <a:r>
              <a:rPr lang="fr-FR" dirty="0" smtClean="0"/>
              <a:t>Constitution du Burkina Faso (Constitution de la 4</a:t>
            </a:r>
            <a:r>
              <a:rPr lang="fr-FR" baseline="30000" dirty="0" smtClean="0"/>
              <a:t>ème</a:t>
            </a:r>
            <a:r>
              <a:rPr lang="fr-FR" dirty="0" smtClean="0"/>
              <a:t> République, 1991)</a:t>
            </a:r>
          </a:p>
          <a:p>
            <a:r>
              <a:rPr lang="fr-FR" dirty="0" smtClean="0"/>
              <a:t>Référentiels nationaux de développement:</a:t>
            </a:r>
          </a:p>
          <a:p>
            <a:pPr>
              <a:buFont typeface="Wingdings" pitchFamily="2" charset="2"/>
              <a:buChar char="ü"/>
            </a:pPr>
            <a:r>
              <a:rPr lang="fr-FR" dirty="0" smtClean="0"/>
              <a:t>Etude prospective Burkina 2025</a:t>
            </a:r>
          </a:p>
          <a:p>
            <a:pPr>
              <a:buFont typeface="Wingdings" pitchFamily="2" charset="2"/>
              <a:buChar char="ü"/>
            </a:pPr>
            <a:r>
              <a:rPr lang="fr-FR" dirty="0" smtClean="0"/>
              <a:t>CSLP/SCADD </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CADRE REGLEMENTAIRE D’ELABORATION DES POLITIQUES NATIONALES</a:t>
            </a:r>
            <a:endParaRPr lang="fr-FR" sz="3600" dirty="0"/>
          </a:p>
        </p:txBody>
      </p:sp>
      <p:sp>
        <p:nvSpPr>
          <p:cNvPr id="3" name="Espace réservé du contenu 2"/>
          <p:cNvSpPr>
            <a:spLocks noGrp="1"/>
          </p:cNvSpPr>
          <p:nvPr>
            <p:ph idx="1"/>
          </p:nvPr>
        </p:nvSpPr>
        <p:spPr/>
        <p:txBody>
          <a:bodyPr/>
          <a:lstStyle/>
          <a:p>
            <a:r>
              <a:rPr lang="fr-FR" dirty="0" smtClean="0"/>
              <a:t>Décret portant modalités d’élaboration des politiques nationales:</a:t>
            </a:r>
          </a:p>
          <a:p>
            <a:pPr>
              <a:buFont typeface="Wingdings" pitchFamily="2" charset="2"/>
              <a:buChar char="ü"/>
            </a:pPr>
            <a:r>
              <a:rPr lang="fr-FR" dirty="0" smtClean="0"/>
              <a:t>Caractère participatif de l’élaboration des politiques nationales: identification et implication des parties prenantes</a:t>
            </a:r>
          </a:p>
          <a:p>
            <a:pPr>
              <a:buFont typeface="Wingdings" pitchFamily="2" charset="2"/>
              <a:buChar char="ü"/>
            </a:pPr>
            <a:r>
              <a:rPr lang="fr-FR" dirty="0" smtClean="0"/>
              <a:t>Encadrement du processus par la DGEP</a:t>
            </a:r>
          </a:p>
          <a:p>
            <a:pPr>
              <a:buFont typeface="Wingdings" pitchFamily="2" charset="2"/>
              <a:buChar char="ü"/>
            </a:pPr>
            <a:r>
              <a:rPr lang="fr-FR" dirty="0" smtClean="0"/>
              <a:t>Existence d’un canevas-type d’élaboration des politiques nationales</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STRATEGIE MISE EN PLACE POUR L’ELABORATION DE LA PNC</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Mise en place d’un groupe d’experts et de personnes ressources appuyés par des spécialistes de la planification mis à disposition par la DGEP:</a:t>
            </a:r>
          </a:p>
          <a:p>
            <a:pPr>
              <a:buFont typeface="Wingdings" pitchFamily="2" charset="2"/>
              <a:buChar char="ü"/>
            </a:pPr>
            <a:r>
              <a:rPr lang="fr-FR" dirty="0" smtClean="0"/>
              <a:t>Collecte des données, analyse documentaire, entretiens et ateliers restreints</a:t>
            </a:r>
          </a:p>
          <a:p>
            <a:pPr>
              <a:buFont typeface="Wingdings" pitchFamily="2" charset="2"/>
              <a:buChar char="ü"/>
            </a:pPr>
            <a:r>
              <a:rPr lang="fr-FR" dirty="0" smtClean="0"/>
              <a:t>Rédaction du documents de diagnostic du secteur: état de développement du secteur, cadre juridique, opportunités et forces, faiblesses et contraintes</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STRATEGIE MISE EN PLACE POUR L’ELABORATION DE LA PNC (suite)</a:t>
            </a:r>
            <a:endParaRPr lang="fr-FR" dirty="0"/>
          </a:p>
        </p:txBody>
      </p:sp>
      <p:sp>
        <p:nvSpPr>
          <p:cNvPr id="3" name="Espace réservé du contenu 2"/>
          <p:cNvSpPr>
            <a:spLocks noGrp="1"/>
          </p:cNvSpPr>
          <p:nvPr>
            <p:ph idx="1"/>
          </p:nvPr>
        </p:nvSpPr>
        <p:spPr/>
        <p:txBody>
          <a:bodyPr>
            <a:normAutofit fontScale="92500"/>
          </a:bodyPr>
          <a:lstStyle/>
          <a:p>
            <a:pPr>
              <a:buFont typeface="Wingdings" pitchFamily="2" charset="2"/>
              <a:buChar char="ü"/>
            </a:pPr>
            <a:r>
              <a:rPr lang="fr-FR" dirty="0" smtClean="0"/>
              <a:t>Ebauche de la politique:</a:t>
            </a:r>
          </a:p>
          <a:p>
            <a:pPr>
              <a:buFont typeface="Wingdings" pitchFamily="2" charset="2"/>
              <a:buChar char="v"/>
            </a:pPr>
            <a:r>
              <a:rPr lang="fr-FR" dirty="0" smtClean="0"/>
              <a:t>Fondements</a:t>
            </a:r>
          </a:p>
          <a:p>
            <a:pPr>
              <a:buFont typeface="Wingdings" pitchFamily="2" charset="2"/>
              <a:buChar char="v"/>
            </a:pPr>
            <a:r>
              <a:rPr lang="fr-FR" dirty="0" smtClean="0"/>
              <a:t>Défis et enjeux</a:t>
            </a:r>
          </a:p>
          <a:p>
            <a:pPr>
              <a:buFont typeface="Wingdings" pitchFamily="2" charset="2"/>
              <a:buChar char="v"/>
            </a:pPr>
            <a:r>
              <a:rPr lang="fr-FR" dirty="0" smtClean="0"/>
              <a:t>Vision et grandes orientations</a:t>
            </a:r>
          </a:p>
          <a:p>
            <a:pPr>
              <a:buFont typeface="Wingdings" pitchFamily="2" charset="2"/>
              <a:buChar char="v"/>
            </a:pPr>
            <a:r>
              <a:rPr lang="fr-FR" dirty="0" smtClean="0"/>
              <a:t>Principes directeurs</a:t>
            </a:r>
          </a:p>
          <a:p>
            <a:pPr>
              <a:buFont typeface="Wingdings" pitchFamily="2" charset="2"/>
              <a:buChar char="v"/>
            </a:pPr>
            <a:r>
              <a:rPr lang="fr-FR" dirty="0" smtClean="0"/>
              <a:t>Mission </a:t>
            </a:r>
          </a:p>
          <a:p>
            <a:pPr>
              <a:buFont typeface="Wingdings" pitchFamily="2" charset="2"/>
              <a:buChar char="v"/>
            </a:pPr>
            <a:r>
              <a:rPr lang="fr-FR" dirty="0" smtClean="0"/>
              <a:t>Orientations stratégiques</a:t>
            </a:r>
          </a:p>
          <a:p>
            <a:pPr>
              <a:buNone/>
            </a:pPr>
            <a:r>
              <a:rPr lang="fr-FR" dirty="0" smtClean="0"/>
              <a:t>Validation de cette ébauche par un groupe restreint</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STRATEGIE MISE EN PLACE POUR L’ELABORATION DE LA PNC (suite)</a:t>
            </a:r>
            <a:endParaRPr lang="fr-FR" dirty="0"/>
          </a:p>
        </p:txBody>
      </p:sp>
      <p:sp>
        <p:nvSpPr>
          <p:cNvPr id="3" name="Espace réservé du contenu 2"/>
          <p:cNvSpPr>
            <a:spLocks noGrp="1"/>
          </p:cNvSpPr>
          <p:nvPr>
            <p:ph idx="1"/>
          </p:nvPr>
        </p:nvSpPr>
        <p:spPr/>
        <p:txBody>
          <a:bodyPr>
            <a:normAutofit fontScale="85000" lnSpcReduction="20000"/>
          </a:bodyPr>
          <a:lstStyle/>
          <a:p>
            <a:pPr>
              <a:buFont typeface="Wingdings" pitchFamily="2" charset="2"/>
              <a:buChar char="ü"/>
            </a:pPr>
            <a:r>
              <a:rPr lang="fr-FR" dirty="0" smtClean="0"/>
              <a:t>Atelier national de restitution-validation de la PNC:</a:t>
            </a:r>
          </a:p>
          <a:p>
            <a:pPr>
              <a:buFont typeface="Wingdings" pitchFamily="2" charset="2"/>
              <a:buChar char="v"/>
            </a:pPr>
            <a:r>
              <a:rPr lang="fr-FR" dirty="0" smtClean="0"/>
              <a:t>Identification et implication de toutes les parties prenantes: administration culturelle centrale et déconcentrée, autres institutions et départements concernés, collectivités territoriales, acteurs culturels individuels et associatifs, secteur privé de la culture, autorités traditionnelles et coutumières (communautés ethnoculturelles), partenaires de coopération bilatéraux et multilatéraux, partenaires de la coopération décentralisée, instituts et centres de recherche, personnes ressources (autres acteurs spécialisés)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STRATEGIE MISE EN PLACE POUR L’ELABORATION DE LA PNC (suite)</a:t>
            </a:r>
            <a:endParaRPr lang="fr-FR" dirty="0"/>
          </a:p>
        </p:txBody>
      </p:sp>
      <p:sp>
        <p:nvSpPr>
          <p:cNvPr id="3" name="Espace réservé du contenu 2"/>
          <p:cNvSpPr>
            <a:spLocks noGrp="1"/>
          </p:cNvSpPr>
          <p:nvPr>
            <p:ph idx="1"/>
          </p:nvPr>
        </p:nvSpPr>
        <p:spPr/>
        <p:txBody>
          <a:bodyPr>
            <a:normAutofit fontScale="92500" lnSpcReduction="20000"/>
          </a:bodyPr>
          <a:lstStyle/>
          <a:p>
            <a:pPr>
              <a:buFont typeface="Wingdings" pitchFamily="2" charset="2"/>
              <a:buChar char="ü"/>
            </a:pPr>
            <a:r>
              <a:rPr lang="fr-FR" dirty="0" smtClean="0"/>
              <a:t>Adoption:</a:t>
            </a:r>
          </a:p>
          <a:p>
            <a:pPr>
              <a:buFont typeface="Wingdings" pitchFamily="2" charset="2"/>
              <a:buChar char="v"/>
            </a:pPr>
            <a:r>
              <a:rPr lang="fr-FR" dirty="0" smtClean="0"/>
              <a:t>Validation par un atelier restreint du texte consolidé</a:t>
            </a:r>
          </a:p>
          <a:p>
            <a:pPr>
              <a:buFont typeface="Wingdings" pitchFamily="2" charset="2"/>
              <a:buChar char="v"/>
            </a:pPr>
            <a:r>
              <a:rPr lang="fr-FR" dirty="0" smtClean="0"/>
              <a:t>Soumission du texte consolidé au Comité interministériel de validation des textes devant être soumis en Conseil des ministres pour adoption</a:t>
            </a:r>
          </a:p>
          <a:p>
            <a:pPr>
              <a:buFont typeface="Wingdings" pitchFamily="2" charset="2"/>
              <a:buChar char="v"/>
            </a:pPr>
            <a:r>
              <a:rPr lang="fr-FR" dirty="0" smtClean="0"/>
              <a:t>Soumission au Conseil de Cabinet (présidé par le Premier Ministre)</a:t>
            </a:r>
          </a:p>
          <a:p>
            <a:pPr>
              <a:buFont typeface="Wingdings" pitchFamily="2" charset="2"/>
              <a:buChar char="v"/>
            </a:pPr>
            <a:r>
              <a:rPr lang="fr-FR" dirty="0" smtClean="0"/>
              <a:t>Soumission du projet de PNC au Conseil des ministres pour adoption (à travers un décret)</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894</Words>
  <Application>Microsoft Office PowerPoint</Application>
  <PresentationFormat>Affichage à l'écran (4:3)</PresentationFormat>
  <Paragraphs>100</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POLITIQUE NATIONALE DE LA CULTURE (BURKINA FASO)</vt:lpstr>
      <vt:lpstr>HISTORIQUE</vt:lpstr>
      <vt:lpstr>VERS L’ELABORATION D’UNE POLITIQUE NATIONALE DE LA CULTURE</vt:lpstr>
      <vt:lpstr>DEMARRAGE DU PROCESSUS D’ELABORATION DE LA PNC 2007</vt:lpstr>
      <vt:lpstr>CADRE REGLEMENTAIRE D’ELABORATION DES POLITIQUES NATIONALES</vt:lpstr>
      <vt:lpstr>STRATEGIE MISE EN PLACE POUR L’ELABORATION DE LA PNC</vt:lpstr>
      <vt:lpstr>STRATEGIE MISE EN PLACE POUR L’ELABORATION DE LA PNC (suite)</vt:lpstr>
      <vt:lpstr>STRATEGIE MISE EN PLACE POUR L’ELABORATION DE LA PNC (suite)</vt:lpstr>
      <vt:lpstr>STRATEGIE MISE EN PLACE POUR L’ELABORATION DE LA PNC (suite)</vt:lpstr>
      <vt:lpstr>ADOPTION</vt:lpstr>
      <vt:lpstr>OPERATIONNALISATION DE LA PNC</vt:lpstr>
      <vt:lpstr>OPERATIONNALISATION DE LA PNC</vt:lpstr>
      <vt:lpstr>LES OBJECTIFS STRATEGIQUES DE LA PNC</vt:lpstr>
      <vt:lpstr>PRISE EN COMPTE DU PCI DANS LA PNC</vt:lpstr>
      <vt:lpstr>PRISE EN COMPTE DU PCI DANS LA PNC(suite)</vt:lpstr>
      <vt:lpstr>LE PCI DANS LA PNC (suite)</vt:lpstr>
      <vt:lpstr>LE PCI DANS LA PNC (suite)</vt:lpstr>
      <vt:lpstr>PRISE EN COMPTE DU PCI DANS LA PNC(suite)</vt:lpstr>
      <vt:lpstr>PRISE EN COMPTE DU PCI DANS LA PNC (suite)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POLITIQUE NATIONALE DE LA CULTURE (BURKINA FASO)</dc:title>
  <dc:creator>USERPC</dc:creator>
  <cp:lastModifiedBy>@mm@r</cp:lastModifiedBy>
  <cp:revision>19</cp:revision>
  <dcterms:created xsi:type="dcterms:W3CDTF">2015-09-29T23:09:05Z</dcterms:created>
  <dcterms:modified xsi:type="dcterms:W3CDTF">2015-09-30T08:40:31Z</dcterms:modified>
</cp:coreProperties>
</file>