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17"/>
  </p:notesMasterIdLst>
  <p:handoutMasterIdLst>
    <p:handoutMasterId r:id="rId18"/>
  </p:handoutMasterIdLst>
  <p:sldIdLst>
    <p:sldId id="303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9" r:id="rId11"/>
    <p:sldId id="358" r:id="rId12"/>
    <p:sldId id="360" r:id="rId13"/>
    <p:sldId id="361" r:id="rId14"/>
    <p:sldId id="362" r:id="rId15"/>
    <p:sldId id="363" r:id="rId16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0A3488-83D2-42CC-B8F8-43D1C641F279}">
          <p14:sldIdLst>
            <p14:sldId id="303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9"/>
            <p14:sldId id="358"/>
            <p14:sldId id="360"/>
            <p14:sldId id="361"/>
            <p14:sldId id="362"/>
            <p14:sldId id="363"/>
          </p14:sldIdLst>
        </p14:section>
        <p14:section name="Sección sin título" id="{5680CAB5-7725-470F-9E23-346B2B1F6060}">
          <p14:sldIdLst/>
        </p14:section>
        <p14:section name="Sección sin título" id="{97CDDDEA-D56C-4D1B-A805-A71667F79C2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96C7B-38D3-4460-8D88-FDD4BED12635}" type="datetimeFigureOut">
              <a:rPr lang="es-PE" smtClean="0"/>
              <a:pPr/>
              <a:t>06/07/2015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4188-5BA0-4D8A-9FA0-3AA24535D9FB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1371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7F5ACF-8097-4880-A8DB-E31D5F798A05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1B03CC-489E-49D0-9675-10BD1269FFA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620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2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rgbClr val="547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" name="8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9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0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1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2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34925" y="225425"/>
            <a:ext cx="1008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4 Imagen" descr="30209367_resiz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732417">
            <a:off x="179388" y="3373438"/>
            <a:ext cx="820737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15 Imagen" descr="30209815_resiz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32417">
            <a:off x="179388" y="4232275"/>
            <a:ext cx="820737" cy="54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16 Imagen" descr="Chancho en piedra_resize.jpg"/>
          <p:cNvPicPr>
            <a:picLocks noChangeAspect="1"/>
          </p:cNvPicPr>
          <p:nvPr userDrawn="1"/>
        </p:nvPicPr>
        <p:blipFill>
          <a:blip r:embed="rId5"/>
          <a:srcRect b="11452"/>
          <a:stretch>
            <a:fillRect/>
          </a:stretch>
        </p:blipFill>
        <p:spPr bwMode="auto">
          <a:xfrm rot="20732417">
            <a:off x="179388" y="1628775"/>
            <a:ext cx="820737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17 Imagen" descr="Corda Luiz Braga_resize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732417">
            <a:off x="179388" y="5949950"/>
            <a:ext cx="820737" cy="534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18 Imagen" descr="MAMA NEGRA _resiz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732417">
            <a:off x="179388" y="2517775"/>
            <a:ext cx="820737" cy="54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19 Imagen" descr="paucartambo 078_resize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20732417">
            <a:off x="179388" y="5092700"/>
            <a:ext cx="820737" cy="544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1A20-4FA0-4314-B735-49B585D04519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1307E-4265-4FDA-AE85-3FB64CB5373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" name="13 Conector recto"/>
          <p:cNvCxnSpPr/>
          <p:nvPr userDrawn="1"/>
        </p:nvCxnSpPr>
        <p:spPr>
          <a:xfrm rot="5400000">
            <a:off x="-3132138" y="3429001"/>
            <a:ext cx="6480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4 Rectángulo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5 Rectángulo"/>
          <p:cNvSpPr/>
          <p:nvPr userDrawn="1"/>
        </p:nvSpPr>
        <p:spPr>
          <a:xfrm>
            <a:off x="4500563" y="6624638"/>
            <a:ext cx="4643437" cy="244475"/>
          </a:xfrm>
          <a:prstGeom prst="rect">
            <a:avLst/>
          </a:prstGeom>
          <a:solidFill>
            <a:srgbClr val="ED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6 Rectángulo"/>
          <p:cNvSpPr/>
          <p:nvPr userDrawn="1"/>
        </p:nvSpPr>
        <p:spPr>
          <a:xfrm>
            <a:off x="107950" y="0"/>
            <a:ext cx="10795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7 Rectángulo"/>
          <p:cNvSpPr/>
          <p:nvPr userDrawn="1"/>
        </p:nvSpPr>
        <p:spPr>
          <a:xfrm>
            <a:off x="0" y="1079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8 Rectángulo"/>
          <p:cNvSpPr/>
          <p:nvPr userDrawn="1"/>
        </p:nvSpPr>
        <p:spPr>
          <a:xfrm>
            <a:off x="107950" y="107950"/>
            <a:ext cx="107950" cy="107950"/>
          </a:xfrm>
          <a:prstGeom prst="rect">
            <a:avLst/>
          </a:prstGeom>
          <a:solidFill>
            <a:srgbClr val="ED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19 CuadroTexto"/>
          <p:cNvSpPr txBox="1"/>
          <p:nvPr userDrawn="1"/>
        </p:nvSpPr>
        <p:spPr>
          <a:xfrm>
            <a:off x="36513" y="6597650"/>
            <a:ext cx="58308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chemeClr val="bg1"/>
                </a:solidFill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10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179388" y="44450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B2D0-6F23-4176-80CA-781CA7F8FAB9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06C2-DC76-4DF5-AF62-A98BCFDB892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" name="13 Conector recto"/>
          <p:cNvCxnSpPr/>
          <p:nvPr userDrawn="1"/>
        </p:nvCxnSpPr>
        <p:spPr>
          <a:xfrm rot="5400000">
            <a:off x="-3132138" y="3429001"/>
            <a:ext cx="6480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4 Rectángulo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5 Rectángulo"/>
          <p:cNvSpPr/>
          <p:nvPr userDrawn="1"/>
        </p:nvSpPr>
        <p:spPr>
          <a:xfrm>
            <a:off x="4500563" y="6624638"/>
            <a:ext cx="4643437" cy="244475"/>
          </a:xfrm>
          <a:prstGeom prst="rect">
            <a:avLst/>
          </a:prstGeom>
          <a:solidFill>
            <a:srgbClr val="AAA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6 Rectángulo"/>
          <p:cNvSpPr/>
          <p:nvPr userDrawn="1"/>
        </p:nvSpPr>
        <p:spPr>
          <a:xfrm>
            <a:off x="107950" y="0"/>
            <a:ext cx="10795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7 Rectángulo"/>
          <p:cNvSpPr/>
          <p:nvPr userDrawn="1"/>
        </p:nvSpPr>
        <p:spPr>
          <a:xfrm>
            <a:off x="0" y="107950"/>
            <a:ext cx="1079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8 Rectángulo"/>
          <p:cNvSpPr/>
          <p:nvPr userDrawn="1"/>
        </p:nvSpPr>
        <p:spPr>
          <a:xfrm>
            <a:off x="107950" y="107950"/>
            <a:ext cx="107950" cy="107950"/>
          </a:xfrm>
          <a:prstGeom prst="rect">
            <a:avLst/>
          </a:prstGeom>
          <a:solidFill>
            <a:srgbClr val="AAA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19 CuadroTexto"/>
          <p:cNvSpPr txBox="1"/>
          <p:nvPr userDrawn="1"/>
        </p:nvSpPr>
        <p:spPr>
          <a:xfrm>
            <a:off x="36513" y="6597650"/>
            <a:ext cx="58308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chemeClr val="bg1"/>
                </a:solidFill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10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179388" y="44450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BF85-1E13-4EEE-9A35-FA48ACE74DD1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15CC-9E43-446C-91F0-C359F59818A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" name="13 Conector recto"/>
          <p:cNvCxnSpPr/>
          <p:nvPr userDrawn="1"/>
        </p:nvCxnSpPr>
        <p:spPr>
          <a:xfrm rot="5400000">
            <a:off x="-3132138" y="3429001"/>
            <a:ext cx="6480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4 Rectángulo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5 Rectángulo"/>
          <p:cNvSpPr/>
          <p:nvPr userDrawn="1"/>
        </p:nvSpPr>
        <p:spPr>
          <a:xfrm>
            <a:off x="4500563" y="6624638"/>
            <a:ext cx="4643437" cy="244475"/>
          </a:xfrm>
          <a:prstGeom prst="rect">
            <a:avLst/>
          </a:prstGeom>
          <a:solidFill>
            <a:srgbClr val="68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6 Rectángulo"/>
          <p:cNvSpPr/>
          <p:nvPr userDrawn="1"/>
        </p:nvSpPr>
        <p:spPr>
          <a:xfrm>
            <a:off x="107950" y="0"/>
            <a:ext cx="10795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7 Rectángulo"/>
          <p:cNvSpPr/>
          <p:nvPr userDrawn="1"/>
        </p:nvSpPr>
        <p:spPr>
          <a:xfrm>
            <a:off x="0" y="107950"/>
            <a:ext cx="1079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8 Rectángulo"/>
          <p:cNvSpPr/>
          <p:nvPr userDrawn="1"/>
        </p:nvSpPr>
        <p:spPr>
          <a:xfrm>
            <a:off x="107950" y="107950"/>
            <a:ext cx="107950" cy="107950"/>
          </a:xfrm>
          <a:prstGeom prst="rect">
            <a:avLst/>
          </a:prstGeom>
          <a:solidFill>
            <a:srgbClr val="689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19 CuadroTexto"/>
          <p:cNvSpPr txBox="1"/>
          <p:nvPr userDrawn="1"/>
        </p:nvSpPr>
        <p:spPr>
          <a:xfrm>
            <a:off x="36513" y="6597650"/>
            <a:ext cx="58308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chemeClr val="bg1"/>
                </a:solidFill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10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179388" y="44450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0DC4-35BF-41A7-9A61-5B164E936E1D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8FB1-DF4A-4E68-9166-1FEC1A589DE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6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rgbClr val="ED7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" name="12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3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4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5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6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34925" y="225425"/>
            <a:ext cx="1008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25 Imagen" descr="30209367_resiz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732417">
            <a:off x="179388" y="3373438"/>
            <a:ext cx="820737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26 Imagen" descr="30209815_resiz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32417">
            <a:off x="179388" y="4232275"/>
            <a:ext cx="820737" cy="54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27 Imagen" descr="Chancho en piedra_resize.jpg"/>
          <p:cNvPicPr>
            <a:picLocks noChangeAspect="1"/>
          </p:cNvPicPr>
          <p:nvPr userDrawn="1"/>
        </p:nvPicPr>
        <p:blipFill>
          <a:blip r:embed="rId5"/>
          <a:srcRect b="11452"/>
          <a:stretch>
            <a:fillRect/>
          </a:stretch>
        </p:blipFill>
        <p:spPr bwMode="auto">
          <a:xfrm rot="20732417">
            <a:off x="179388" y="1628775"/>
            <a:ext cx="820737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28 Imagen" descr="Corda Luiz Braga_resize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732417">
            <a:off x="179388" y="5949950"/>
            <a:ext cx="820737" cy="534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29 Imagen" descr="MAMA NEGRA _resiz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732417">
            <a:off x="179388" y="2517775"/>
            <a:ext cx="820737" cy="54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30 Imagen" descr="paucartambo 078_resize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20732417">
            <a:off x="179388" y="5092700"/>
            <a:ext cx="820737" cy="544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F31B-DC4A-4157-B48B-DC7358FCBB28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D026-A045-4A98-A430-6FC69E27AC6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6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rgbClr val="695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" name="7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8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9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0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1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34925" y="225425"/>
            <a:ext cx="1008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20 Imagen" descr="30209367_resiz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732417">
            <a:off x="179388" y="3373438"/>
            <a:ext cx="820737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21 Imagen" descr="30209815_resiz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32417">
            <a:off x="179388" y="4232275"/>
            <a:ext cx="820737" cy="54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22 Imagen" descr="Chancho en piedra_resize.jpg"/>
          <p:cNvPicPr>
            <a:picLocks noChangeAspect="1"/>
          </p:cNvPicPr>
          <p:nvPr userDrawn="1"/>
        </p:nvPicPr>
        <p:blipFill>
          <a:blip r:embed="rId5"/>
          <a:srcRect b="11452"/>
          <a:stretch>
            <a:fillRect/>
          </a:stretch>
        </p:blipFill>
        <p:spPr bwMode="auto">
          <a:xfrm rot="20732417">
            <a:off x="179388" y="1628775"/>
            <a:ext cx="820737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23 Imagen" descr="Corda Luiz Braga_resize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732417">
            <a:off x="179388" y="5949950"/>
            <a:ext cx="820737" cy="534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24 Imagen" descr="MAMA NEGRA _resiz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732417">
            <a:off x="179388" y="2517775"/>
            <a:ext cx="820737" cy="54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25 Imagen" descr="paucartambo 078_resize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20732417">
            <a:off x="179388" y="5092700"/>
            <a:ext cx="820737" cy="544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9A70-86CA-4F56-BB7E-C90D89CAD1F0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BCA0-52A8-4137-ADC5-FA5699E388D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6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rgbClr val="BE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4" name="7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8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9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0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1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34925" y="225425"/>
            <a:ext cx="1008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20 Imagen" descr="30209367_resiz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732417">
            <a:off x="179388" y="3373438"/>
            <a:ext cx="820737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21 Imagen" descr="30209815_resiz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32417">
            <a:off x="179388" y="4232275"/>
            <a:ext cx="820737" cy="54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22 Imagen" descr="Chancho en piedra_resize.jpg"/>
          <p:cNvPicPr>
            <a:picLocks noChangeAspect="1"/>
          </p:cNvPicPr>
          <p:nvPr userDrawn="1"/>
        </p:nvPicPr>
        <p:blipFill>
          <a:blip r:embed="rId5"/>
          <a:srcRect b="11452"/>
          <a:stretch>
            <a:fillRect/>
          </a:stretch>
        </p:blipFill>
        <p:spPr bwMode="auto">
          <a:xfrm rot="20732417">
            <a:off x="179388" y="1628775"/>
            <a:ext cx="820737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23 Imagen" descr="Corda Luiz Braga_resize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732417">
            <a:off x="179388" y="5949950"/>
            <a:ext cx="820737" cy="534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24 Imagen" descr="MAMA NEGRA _resiz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732417">
            <a:off x="179388" y="2517775"/>
            <a:ext cx="820737" cy="54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25 Imagen" descr="paucartambo 078_resize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20732417">
            <a:off x="179388" y="5092700"/>
            <a:ext cx="820737" cy="544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33C8-2E23-4A79-B252-3C4555086795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42E1-E9A8-4880-9038-E88E29E3DFD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6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4" name="7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8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9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0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rgbClr val="E46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1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34925" y="225425"/>
            <a:ext cx="1008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20 Imagen" descr="30209367_resiz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20732417">
            <a:off x="179388" y="3373438"/>
            <a:ext cx="820737" cy="54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21 Imagen" descr="30209815_resiz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0732417">
            <a:off x="179388" y="4232275"/>
            <a:ext cx="820737" cy="547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22 Imagen" descr="Chancho en piedra_resize.jpg"/>
          <p:cNvPicPr>
            <a:picLocks noChangeAspect="1"/>
          </p:cNvPicPr>
          <p:nvPr userDrawn="1"/>
        </p:nvPicPr>
        <p:blipFill>
          <a:blip r:embed="rId5"/>
          <a:srcRect b="11452"/>
          <a:stretch>
            <a:fillRect/>
          </a:stretch>
        </p:blipFill>
        <p:spPr bwMode="auto">
          <a:xfrm rot="20732417">
            <a:off x="179388" y="1628775"/>
            <a:ext cx="820737" cy="576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23 Imagen" descr="Corda Luiz Braga_resize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732417">
            <a:off x="179388" y="5949950"/>
            <a:ext cx="820737" cy="534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24 Imagen" descr="MAMA NEGRA _resize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732417">
            <a:off x="179388" y="2517775"/>
            <a:ext cx="820737" cy="542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25 Imagen" descr="paucartambo 078_resize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 rot="20732417">
            <a:off x="179388" y="5092700"/>
            <a:ext cx="820737" cy="544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97FA-CE00-49CB-979B-B9278464923F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0846-5EE7-4AF4-9227-B736DBBD12B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6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4" name="7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8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9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0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1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71406" y="357166"/>
            <a:ext cx="1000100" cy="1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97FA-CE00-49CB-979B-B9278464923F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0846-5EE7-4AF4-9227-B736DBBD12B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3" name="6 Rectángulo"/>
          <p:cNvSpPr/>
          <p:nvPr userDrawn="1"/>
        </p:nvSpPr>
        <p:spPr>
          <a:xfrm>
            <a:off x="0" y="0"/>
            <a:ext cx="10795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sp>
        <p:nvSpPr>
          <p:cNvPr id="4" name="7 Rectángulo"/>
          <p:cNvSpPr/>
          <p:nvPr userDrawn="1"/>
        </p:nvSpPr>
        <p:spPr>
          <a:xfrm>
            <a:off x="395288" y="225425"/>
            <a:ext cx="8461375" cy="34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8 Rectángulo"/>
          <p:cNvSpPr/>
          <p:nvPr userDrawn="1"/>
        </p:nvSpPr>
        <p:spPr>
          <a:xfrm>
            <a:off x="9001125" y="444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9 Rectángulo"/>
          <p:cNvSpPr/>
          <p:nvPr userDrawn="1"/>
        </p:nvSpPr>
        <p:spPr>
          <a:xfrm>
            <a:off x="8893175" y="15240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0 Rectángulo"/>
          <p:cNvSpPr/>
          <p:nvPr userDrawn="1"/>
        </p:nvSpPr>
        <p:spPr>
          <a:xfrm>
            <a:off x="9001125" y="152400"/>
            <a:ext cx="107950" cy="107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1 CuadroTexto"/>
          <p:cNvSpPr txBox="1"/>
          <p:nvPr userDrawn="1"/>
        </p:nvSpPr>
        <p:spPr>
          <a:xfrm>
            <a:off x="3236913" y="6350"/>
            <a:ext cx="5691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dirty="0"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9" name="Picture 7" descr="ave-sola2"/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lum contrast="40000"/>
          </a:blip>
          <a:srcRect/>
          <a:stretch>
            <a:fillRect/>
          </a:stretch>
        </p:blipFill>
        <p:spPr bwMode="auto">
          <a:xfrm>
            <a:off x="71406" y="357166"/>
            <a:ext cx="1000100" cy="1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97FA-CE00-49CB-979B-B9278464923F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7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1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0846-5EE7-4AF4-9227-B736DBBD12B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" name="13 Conector recto"/>
          <p:cNvCxnSpPr/>
          <p:nvPr userDrawn="1"/>
        </p:nvCxnSpPr>
        <p:spPr>
          <a:xfrm rot="5400000">
            <a:off x="-3132138" y="3429001"/>
            <a:ext cx="6480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4 Rectángulo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5 Rectángulo"/>
          <p:cNvSpPr/>
          <p:nvPr userDrawn="1"/>
        </p:nvSpPr>
        <p:spPr>
          <a:xfrm>
            <a:off x="4500563" y="6624638"/>
            <a:ext cx="4643437" cy="244475"/>
          </a:xfrm>
          <a:prstGeom prst="rect">
            <a:avLst/>
          </a:prstGeom>
          <a:solidFill>
            <a:srgbClr val="369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6 Rectángulo"/>
          <p:cNvSpPr/>
          <p:nvPr userDrawn="1"/>
        </p:nvSpPr>
        <p:spPr>
          <a:xfrm>
            <a:off x="107950" y="0"/>
            <a:ext cx="10795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7 Rectángulo"/>
          <p:cNvSpPr/>
          <p:nvPr userDrawn="1"/>
        </p:nvSpPr>
        <p:spPr>
          <a:xfrm>
            <a:off x="0" y="107950"/>
            <a:ext cx="107950" cy="107950"/>
          </a:xfrm>
          <a:prstGeom prst="rect">
            <a:avLst/>
          </a:prstGeom>
          <a:solidFill>
            <a:srgbClr val="A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8 Rectángulo"/>
          <p:cNvSpPr/>
          <p:nvPr userDrawn="1"/>
        </p:nvSpPr>
        <p:spPr>
          <a:xfrm>
            <a:off x="107950" y="107950"/>
            <a:ext cx="107950" cy="107950"/>
          </a:xfrm>
          <a:prstGeom prst="rect">
            <a:avLst/>
          </a:prstGeom>
          <a:solidFill>
            <a:srgbClr val="369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19 CuadroTexto"/>
          <p:cNvSpPr txBox="1"/>
          <p:nvPr userDrawn="1"/>
        </p:nvSpPr>
        <p:spPr>
          <a:xfrm>
            <a:off x="36513" y="6597650"/>
            <a:ext cx="58308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chemeClr val="bg1"/>
                </a:solidFill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10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179388" y="44450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A939-7F3E-4754-86E3-1F37D2DAAB8F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1A3C-2749-4E5E-A184-C89E4BE7846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cxnSp>
        <p:nvCxnSpPr>
          <p:cNvPr id="3" name="13 Conector recto"/>
          <p:cNvCxnSpPr/>
          <p:nvPr userDrawn="1"/>
        </p:nvCxnSpPr>
        <p:spPr>
          <a:xfrm rot="5400000">
            <a:off x="-3132138" y="3429001"/>
            <a:ext cx="64801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4 Rectángulo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" name="15 Rectángulo"/>
          <p:cNvSpPr/>
          <p:nvPr userDrawn="1"/>
        </p:nvSpPr>
        <p:spPr>
          <a:xfrm>
            <a:off x="4500563" y="6624638"/>
            <a:ext cx="4643437" cy="244475"/>
          </a:xfrm>
          <a:prstGeom prst="rect">
            <a:avLst/>
          </a:prstGeom>
          <a:solidFill>
            <a:srgbClr val="695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" name="16 Rectángulo"/>
          <p:cNvSpPr/>
          <p:nvPr userDrawn="1"/>
        </p:nvSpPr>
        <p:spPr>
          <a:xfrm>
            <a:off x="107950" y="0"/>
            <a:ext cx="10795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17 Rectángulo"/>
          <p:cNvSpPr/>
          <p:nvPr userDrawn="1"/>
        </p:nvSpPr>
        <p:spPr>
          <a:xfrm>
            <a:off x="0" y="107950"/>
            <a:ext cx="107950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8" name="18 Rectángulo"/>
          <p:cNvSpPr/>
          <p:nvPr userDrawn="1"/>
        </p:nvSpPr>
        <p:spPr>
          <a:xfrm>
            <a:off x="107950" y="107950"/>
            <a:ext cx="107950" cy="107950"/>
          </a:xfrm>
          <a:prstGeom prst="rect">
            <a:avLst/>
          </a:prstGeom>
          <a:solidFill>
            <a:srgbClr val="695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" name="19 CuadroTexto"/>
          <p:cNvSpPr txBox="1"/>
          <p:nvPr userDrawn="1"/>
        </p:nvSpPr>
        <p:spPr>
          <a:xfrm>
            <a:off x="36513" y="6597650"/>
            <a:ext cx="58308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50" b="1" dirty="0">
                <a:solidFill>
                  <a:schemeClr val="bg1"/>
                </a:solidFill>
                <a:latin typeface="+mn-lt"/>
                <a:cs typeface="+mn-cs"/>
              </a:rPr>
              <a:t>Centro Regional para la Salvaguardia del Patrimonio Cultural Inmaterial de América Latina - CRESPIAL</a:t>
            </a:r>
          </a:p>
        </p:txBody>
      </p:sp>
      <p:pic>
        <p:nvPicPr>
          <p:cNvPr id="10" name="Picture 7" descr="ave-sola2"/>
          <p:cNvPicPr>
            <a:picLocks noChangeAspect="1" noChangeArrowheads="1"/>
          </p:cNvPicPr>
          <p:nvPr userDrawn="1"/>
        </p:nvPicPr>
        <p:blipFill>
          <a:blip r:embed="rId2">
            <a:lum bright="-54000" contrast="-60000"/>
          </a:blip>
          <a:srcRect/>
          <a:stretch>
            <a:fillRect/>
          </a:stretch>
        </p:blipFill>
        <p:spPr bwMode="auto">
          <a:xfrm>
            <a:off x="179388" y="44450"/>
            <a:ext cx="1008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E8B0-6FB9-4DF2-9703-21EBF14F9491}" type="datetimeFigureOut">
              <a:rPr lang="es-PE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2B08-433B-4779-BAE1-6A385E42880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FEFCA6-CF51-477A-AE69-0866E0D71EC7}" type="datetimeFigureOut">
              <a:rPr lang="es-PE" smtClean="0"/>
              <a:pPr>
                <a:defRPr/>
              </a:pPr>
              <a:t>06/07/2015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9A28FC-03CC-404E-AC7E-05B86A8894F2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55" r:id="rId2"/>
    <p:sldLayoutId id="2147483957" r:id="rId3"/>
    <p:sldLayoutId id="2147483958" r:id="rId4"/>
    <p:sldLayoutId id="2147483959" r:id="rId5"/>
    <p:sldLayoutId id="2147483993" r:id="rId6"/>
    <p:sldLayoutId id="2147483994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13407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Approaches </a:t>
            </a:r>
            <a:r>
              <a:rPr lang="en-US" sz="3200" b="1" dirty="0"/>
              <a:t>to governance and getting the most from your governing body(</a:t>
            </a:r>
            <a:r>
              <a:rPr lang="en-US" sz="3200" b="1" dirty="0" err="1"/>
              <a:t>ies</a:t>
            </a:r>
            <a:r>
              <a:rPr lang="en-US" sz="3200" b="1" dirty="0"/>
              <a:t>)</a:t>
            </a:r>
            <a:r>
              <a:rPr lang="es-PE" sz="3200" b="1" dirty="0" smtClean="0"/>
              <a:t>  </a:t>
            </a:r>
            <a:endParaRPr lang="es-PE" sz="3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3240360" cy="12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31640" y="620688"/>
            <a:ext cx="46805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Communities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Guarani</a:t>
            </a:r>
            <a:r>
              <a:rPr lang="es-ES" sz="2400" dirty="0" smtClean="0"/>
              <a:t> </a:t>
            </a:r>
            <a:r>
              <a:rPr lang="es-ES" sz="2400" dirty="0" err="1" smtClean="0"/>
              <a:t>Nation</a:t>
            </a:r>
            <a:r>
              <a:rPr lang="es-ES" sz="2400" dirty="0" smtClean="0"/>
              <a:t>. </a:t>
            </a:r>
          </a:p>
          <a:p>
            <a:pPr lvl="0"/>
            <a:endParaRPr lang="es-ES" sz="2400" dirty="0"/>
          </a:p>
          <a:p>
            <a:pPr lvl="0"/>
            <a:r>
              <a:rPr lang="es-ES" sz="2400" dirty="0"/>
              <a:t> </a:t>
            </a:r>
            <a:endParaRPr lang="es-P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Maya in </a:t>
            </a:r>
            <a:r>
              <a:rPr lang="es-ES" sz="2400" dirty="0" err="1" smtClean="0"/>
              <a:t>Mexico</a:t>
            </a:r>
            <a:r>
              <a:rPr lang="es-ES" sz="2400" dirty="0" smtClean="0"/>
              <a:t>, Guatemala, El Salvador and Costa Rica. </a:t>
            </a:r>
            <a:r>
              <a:rPr lang="es-ES" sz="2400" dirty="0"/>
              <a:t> </a:t>
            </a:r>
            <a:endParaRPr lang="es-ES" sz="2400" dirty="0" smtClean="0"/>
          </a:p>
          <a:p>
            <a:pPr lvl="0"/>
            <a:endParaRPr lang="es-ES" sz="2400" dirty="0"/>
          </a:p>
          <a:p>
            <a:pPr lvl="0"/>
            <a:endParaRPr lang="es-P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Observatory</a:t>
            </a:r>
            <a:r>
              <a:rPr lang="es-ES" sz="2400" dirty="0" smtClean="0"/>
              <a:t> of Plan and </a:t>
            </a:r>
            <a:r>
              <a:rPr lang="es-ES" sz="2400" dirty="0" err="1" smtClean="0"/>
              <a:t>Policiesfor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in CRESPIAL </a:t>
            </a:r>
            <a:r>
              <a:rPr lang="es-ES" sz="2400" dirty="0" err="1" smtClean="0"/>
              <a:t>countries</a:t>
            </a:r>
            <a:endParaRPr lang="es-PE" sz="2400" dirty="0"/>
          </a:p>
          <a:p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4" y="1073820"/>
            <a:ext cx="2719316" cy="2316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4"/>
            <a:ext cx="34004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54868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multinational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projects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effective</a:t>
            </a:r>
            <a:r>
              <a:rPr lang="es-ES" sz="2400" dirty="0" smtClean="0"/>
              <a:t> </a:t>
            </a:r>
            <a:r>
              <a:rPr lang="es-ES" sz="2400" dirty="0" err="1" smtClean="0"/>
              <a:t>source</a:t>
            </a:r>
            <a:r>
              <a:rPr lang="es-ES" sz="2400" dirty="0" smtClean="0"/>
              <a:t> of </a:t>
            </a:r>
            <a:r>
              <a:rPr lang="es-ES" sz="2400" dirty="0" err="1" smtClean="0"/>
              <a:t>capacity</a:t>
            </a:r>
            <a:r>
              <a:rPr lang="es-ES" sz="2400" dirty="0" smtClean="0"/>
              <a:t> </a:t>
            </a:r>
            <a:r>
              <a:rPr lang="es-ES" sz="2400" dirty="0" err="1" smtClean="0"/>
              <a:t>building</a:t>
            </a:r>
            <a:r>
              <a:rPr lang="es-ES" sz="2400" dirty="0" smtClean="0"/>
              <a:t>, </a:t>
            </a:r>
            <a:r>
              <a:rPr lang="es-ES" sz="2400" dirty="0" err="1" smtClean="0"/>
              <a:t>both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institutional</a:t>
            </a:r>
            <a:r>
              <a:rPr lang="es-ES" sz="2400" dirty="0" smtClean="0"/>
              <a:t> and in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.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development</a:t>
            </a:r>
            <a:r>
              <a:rPr lang="es-ES" sz="2400" dirty="0" smtClean="0"/>
              <a:t> of </a:t>
            </a:r>
            <a:r>
              <a:rPr lang="es-ES" sz="2400" dirty="0" err="1" smtClean="0"/>
              <a:t>such</a:t>
            </a:r>
            <a:r>
              <a:rPr lang="es-ES" sz="2400" dirty="0" smtClean="0"/>
              <a:t> </a:t>
            </a:r>
            <a:r>
              <a:rPr lang="es-ES" sz="2400" dirty="0" err="1" smtClean="0"/>
              <a:t>capacity</a:t>
            </a:r>
            <a:r>
              <a:rPr lang="es-ES" sz="2400" dirty="0" smtClean="0"/>
              <a:t> has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uneven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Thus</a:t>
            </a:r>
            <a:r>
              <a:rPr lang="es-ES" sz="2400" dirty="0" smtClean="0"/>
              <a:t>, </a:t>
            </a:r>
            <a:r>
              <a:rPr lang="es-ES" sz="2400" dirty="0" err="1" smtClean="0"/>
              <a:t>challenges</a:t>
            </a:r>
            <a:r>
              <a:rPr lang="es-ES" sz="2400" dirty="0" smtClean="0"/>
              <a:t> and </a:t>
            </a:r>
            <a:r>
              <a:rPr lang="es-ES" sz="2400" dirty="0" err="1" smtClean="0"/>
              <a:t>difficulties</a:t>
            </a:r>
            <a:r>
              <a:rPr lang="es-ES" sz="2400" dirty="0" smtClean="0"/>
              <a:t> </a:t>
            </a:r>
            <a:r>
              <a:rPr lang="es-ES" sz="2400" dirty="0" err="1" smtClean="0"/>
              <a:t>remain</a:t>
            </a:r>
            <a:r>
              <a:rPr lang="es-ES" sz="2400" dirty="0" smtClean="0"/>
              <a:t>, i.e. :</a:t>
            </a:r>
          </a:p>
          <a:p>
            <a:pPr algn="just"/>
            <a:r>
              <a:rPr lang="es-ES" sz="2400" dirty="0"/>
              <a:t> </a:t>
            </a:r>
            <a:endParaRPr lang="es-PE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advanced</a:t>
            </a:r>
            <a:r>
              <a:rPr lang="es-ES" sz="2400" dirty="0" smtClean="0"/>
              <a:t> </a:t>
            </a:r>
            <a:r>
              <a:rPr lang="es-ES" sz="2400" dirty="0" err="1" smtClean="0"/>
              <a:t>activities</a:t>
            </a:r>
            <a:r>
              <a:rPr lang="es-ES" sz="2400" dirty="0" smtClean="0"/>
              <a:t> in </a:t>
            </a:r>
            <a:r>
              <a:rPr lang="es-ES" sz="2400" dirty="0" err="1" smtClean="0"/>
              <a:t>terms</a:t>
            </a:r>
            <a:r>
              <a:rPr lang="es-ES" sz="2400" dirty="0" smtClean="0"/>
              <a:t> of ICH in </a:t>
            </a:r>
            <a:r>
              <a:rPr lang="es-ES" sz="2400" dirty="0" err="1" smtClean="0"/>
              <a:t>need</a:t>
            </a:r>
            <a:r>
              <a:rPr lang="es-ES" sz="2400" dirty="0" smtClean="0"/>
              <a:t> of </a:t>
            </a:r>
            <a:r>
              <a:rPr lang="es-ES" sz="2400" dirty="0" err="1" smtClean="0"/>
              <a:t>urgent</a:t>
            </a:r>
            <a:r>
              <a:rPr lang="es-ES" sz="2400" dirty="0" smtClean="0"/>
              <a:t>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developed</a:t>
            </a:r>
            <a:r>
              <a:rPr lang="es-ES" sz="2400" dirty="0" smtClean="0"/>
              <a:t> </a:t>
            </a:r>
            <a:r>
              <a:rPr lang="es-ES" sz="2400" dirty="0" err="1" smtClean="0"/>
              <a:t>enough</a:t>
            </a:r>
            <a:r>
              <a:rPr lang="es-ES" sz="2400" dirty="0" smtClean="0"/>
              <a:t> </a:t>
            </a:r>
            <a:r>
              <a:rPr lang="es-ES" sz="2400" dirty="0" err="1" smtClean="0"/>
              <a:t>reflexivity</a:t>
            </a:r>
            <a:r>
              <a:rPr lang="es-ES" sz="2400" dirty="0" smtClean="0"/>
              <a:t>, </a:t>
            </a:r>
            <a:r>
              <a:rPr lang="es-ES" sz="2400" dirty="0" err="1" smtClean="0"/>
              <a:t>nor</a:t>
            </a:r>
            <a:r>
              <a:rPr lang="es-ES" sz="2400" dirty="0" smtClean="0"/>
              <a:t> </a:t>
            </a:r>
            <a:r>
              <a:rPr lang="es-ES" sz="2400" dirty="0" err="1" smtClean="0"/>
              <a:t>effective</a:t>
            </a:r>
            <a:r>
              <a:rPr lang="es-ES" sz="2400" dirty="0" smtClean="0"/>
              <a:t> </a:t>
            </a:r>
            <a:r>
              <a:rPr lang="es-ES" sz="2400" dirty="0" err="1" smtClean="0"/>
              <a:t>answers</a:t>
            </a:r>
            <a:r>
              <a:rPr lang="es-ES" sz="2400" dirty="0" smtClean="0"/>
              <a:t>,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sustainable</a:t>
            </a:r>
            <a:r>
              <a:rPr lang="es-ES" sz="2400" dirty="0" smtClean="0"/>
              <a:t> </a:t>
            </a:r>
            <a:r>
              <a:rPr lang="es-ES" sz="2400" dirty="0" err="1" smtClean="0"/>
              <a:t>development</a:t>
            </a:r>
            <a:r>
              <a:rPr lang="es-ES" sz="2400" dirty="0" smtClean="0"/>
              <a:t> in and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projects</a:t>
            </a:r>
            <a:r>
              <a:rPr lang="es-ES" sz="24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achieved</a:t>
            </a:r>
            <a:r>
              <a:rPr lang="es-ES" sz="2400" dirty="0" smtClean="0"/>
              <a:t> </a:t>
            </a:r>
            <a:r>
              <a:rPr lang="es-ES" sz="2400" dirty="0" err="1" smtClean="0"/>
              <a:t>substantial</a:t>
            </a:r>
            <a:r>
              <a:rPr lang="es-ES" sz="2400" dirty="0" smtClean="0"/>
              <a:t> </a:t>
            </a:r>
            <a:r>
              <a:rPr lang="es-ES" sz="2400" dirty="0" err="1" smtClean="0"/>
              <a:t>intersectoral</a:t>
            </a:r>
            <a:r>
              <a:rPr lang="es-ES" sz="2400" dirty="0" smtClean="0"/>
              <a:t> </a:t>
            </a:r>
            <a:r>
              <a:rPr lang="es-ES" sz="2400" dirty="0" err="1" smtClean="0"/>
              <a:t>activities</a:t>
            </a:r>
            <a:r>
              <a:rPr lang="es-E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4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546903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 smtClean="0"/>
              <a:t>3) </a:t>
            </a:r>
            <a:r>
              <a:rPr lang="es-ES" sz="2400" u="sng" dirty="0" smtClean="0"/>
              <a:t>ICT </a:t>
            </a:r>
            <a:r>
              <a:rPr lang="es-ES" sz="2400" u="sng" dirty="0" err="1" smtClean="0"/>
              <a:t>based</a:t>
            </a:r>
            <a:r>
              <a:rPr lang="es-ES" sz="2400" u="sng" dirty="0" smtClean="0"/>
              <a:t> </a:t>
            </a:r>
            <a:r>
              <a:rPr lang="es-ES" sz="2400" u="sng" dirty="0" err="1" smtClean="0"/>
              <a:t>information</a:t>
            </a:r>
            <a:r>
              <a:rPr lang="es-ES" sz="2400" u="sng" dirty="0" smtClean="0"/>
              <a:t> and </a:t>
            </a:r>
            <a:r>
              <a:rPr lang="es-ES" sz="2400" u="sng" dirty="0" err="1" smtClean="0"/>
              <a:t>communicaction</a:t>
            </a:r>
            <a:endParaRPr lang="es-ES" sz="2400" u="sng" dirty="0" smtClean="0"/>
          </a:p>
          <a:p>
            <a:pPr lvl="0" algn="just"/>
            <a:r>
              <a:rPr lang="es-ES" sz="2400" dirty="0" smtClean="0"/>
              <a:t> </a:t>
            </a:r>
          </a:p>
          <a:p>
            <a:pPr lvl="0" algn="just"/>
            <a:endParaRPr lang="es-PE" sz="2400" dirty="0"/>
          </a:p>
          <a:p>
            <a:pPr algn="just"/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implemented</a:t>
            </a:r>
            <a:r>
              <a:rPr lang="es-ES" sz="2400" dirty="0" smtClean="0"/>
              <a:t> a virtual multimedia </a:t>
            </a:r>
            <a:r>
              <a:rPr lang="es-ES" sz="2400" dirty="0" err="1" smtClean="0"/>
              <a:t>platform</a:t>
            </a:r>
            <a:r>
              <a:rPr lang="es-ES" sz="2400" dirty="0" smtClean="0"/>
              <a:t> and a </a:t>
            </a:r>
            <a:r>
              <a:rPr lang="es-ES" sz="2400" dirty="0" err="1" smtClean="0"/>
              <a:t>news</a:t>
            </a:r>
            <a:r>
              <a:rPr lang="es-ES" sz="2400" dirty="0" smtClean="0"/>
              <a:t> </a:t>
            </a:r>
            <a:r>
              <a:rPr lang="es-ES" sz="2400" dirty="0" err="1" smtClean="0"/>
              <a:t>network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promotion</a:t>
            </a:r>
            <a:r>
              <a:rPr lang="es-ES" sz="2400" dirty="0" smtClean="0"/>
              <a:t> and </a:t>
            </a:r>
            <a:r>
              <a:rPr lang="es-ES" sz="2400" dirty="0" err="1" smtClean="0"/>
              <a:t>awareness</a:t>
            </a:r>
            <a:r>
              <a:rPr lang="es-ES" sz="2400" dirty="0" smtClean="0"/>
              <a:t> of ICH in </a:t>
            </a:r>
            <a:r>
              <a:rPr lang="es-ES" sz="2400" dirty="0" err="1" smtClean="0"/>
              <a:t>our</a:t>
            </a:r>
            <a:r>
              <a:rPr lang="es-ES" sz="2400" dirty="0" smtClean="0"/>
              <a:t> 15 </a:t>
            </a:r>
            <a:r>
              <a:rPr lang="es-ES" sz="2400" dirty="0" err="1" smtClean="0"/>
              <a:t>Latin</a:t>
            </a:r>
            <a:r>
              <a:rPr lang="es-ES" sz="2400" dirty="0" smtClean="0"/>
              <a:t> American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dirty="0"/>
              <a:t> </a:t>
            </a:r>
            <a:endParaRPr lang="es-ES" sz="2400" dirty="0" smtClean="0"/>
          </a:p>
          <a:p>
            <a:pPr algn="just"/>
            <a:endParaRPr lang="es-PE" sz="2400" dirty="0"/>
          </a:p>
          <a:p>
            <a:pPr algn="just"/>
            <a:r>
              <a:rPr lang="es-ES" sz="2400" dirty="0" err="1" smtClean="0"/>
              <a:t>Achievements</a:t>
            </a:r>
            <a:r>
              <a:rPr lang="es-ES" sz="2400" dirty="0" smtClean="0"/>
              <a:t> are </a:t>
            </a:r>
            <a:r>
              <a:rPr lang="es-ES" sz="2400" dirty="0" err="1" smtClean="0"/>
              <a:t>based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a free </a:t>
            </a:r>
            <a:r>
              <a:rPr lang="es-ES" sz="2400" dirty="0" err="1" smtClean="0"/>
              <a:t>access</a:t>
            </a:r>
            <a:r>
              <a:rPr lang="es-ES" sz="2400" dirty="0" smtClean="0"/>
              <a:t> to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, </a:t>
            </a:r>
            <a:r>
              <a:rPr lang="es-ES" sz="2400" dirty="0" err="1" smtClean="0"/>
              <a:t>while</a:t>
            </a:r>
            <a:r>
              <a:rPr lang="es-ES" sz="2400" dirty="0" smtClean="0"/>
              <a:t> </a:t>
            </a:r>
            <a:r>
              <a:rPr lang="es-ES" sz="2400" dirty="0" err="1" smtClean="0"/>
              <a:t>challenges</a:t>
            </a:r>
            <a:r>
              <a:rPr lang="es-ES" sz="2400" dirty="0" smtClean="0"/>
              <a:t> relate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respect</a:t>
            </a:r>
            <a:r>
              <a:rPr lang="es-ES" sz="2400" dirty="0" smtClean="0"/>
              <a:t> of individual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collective</a:t>
            </a:r>
            <a:r>
              <a:rPr lang="es-ES" sz="2400" dirty="0" smtClean="0"/>
              <a:t>  </a:t>
            </a:r>
            <a:r>
              <a:rPr lang="es-ES" sz="2400" dirty="0" err="1" smtClean="0"/>
              <a:t>intellectual</a:t>
            </a:r>
            <a:r>
              <a:rPr lang="es-ES" sz="2400" dirty="0" smtClean="0"/>
              <a:t> </a:t>
            </a:r>
            <a:r>
              <a:rPr lang="es-ES" sz="2400" dirty="0" err="1" smtClean="0"/>
              <a:t>property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conceptual and </a:t>
            </a:r>
            <a:r>
              <a:rPr lang="es-ES" sz="2400" dirty="0" err="1" smtClean="0"/>
              <a:t>practical</a:t>
            </a:r>
            <a:r>
              <a:rPr lang="es-ES" sz="2400" dirty="0" smtClean="0"/>
              <a:t> </a:t>
            </a:r>
            <a:r>
              <a:rPr lang="es-ES" sz="2400" dirty="0" err="1" smtClean="0"/>
              <a:t>limits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cultural industries and cultural </a:t>
            </a:r>
            <a:r>
              <a:rPr lang="es-ES" sz="2400" dirty="0" err="1" smtClean="0"/>
              <a:t>landscapes</a:t>
            </a:r>
            <a:r>
              <a:rPr lang="es-ES" sz="2400" dirty="0" smtClean="0"/>
              <a:t>. </a:t>
            </a:r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also</a:t>
            </a:r>
            <a:r>
              <a:rPr lang="es-ES" sz="2400" dirty="0" smtClean="0"/>
              <a:t> </a:t>
            </a:r>
            <a:r>
              <a:rPr lang="es-ES" sz="2400" dirty="0" err="1" smtClean="0"/>
              <a:t>lack</a:t>
            </a:r>
            <a:r>
              <a:rPr lang="es-ES" sz="2400" dirty="0" smtClean="0"/>
              <a:t> a </a:t>
            </a:r>
            <a:r>
              <a:rPr lang="es-ES" sz="2400" dirty="0" err="1" smtClean="0"/>
              <a:t>clear</a:t>
            </a:r>
            <a:r>
              <a:rPr lang="es-ES" sz="2400" dirty="0" smtClean="0"/>
              <a:t> </a:t>
            </a:r>
            <a:r>
              <a:rPr lang="es-ES" sz="2400" dirty="0" err="1" smtClean="0"/>
              <a:t>strategy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relating</a:t>
            </a:r>
            <a:r>
              <a:rPr lang="es-ES" sz="2400" dirty="0" smtClean="0"/>
              <a:t> to </a:t>
            </a:r>
            <a:r>
              <a:rPr lang="es-ES" sz="2400" dirty="0" err="1" smtClean="0"/>
              <a:t>mass</a:t>
            </a:r>
            <a:r>
              <a:rPr lang="es-ES" sz="2400" dirty="0" smtClean="0"/>
              <a:t> media.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66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764704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 smtClean="0"/>
              <a:t>4) </a:t>
            </a:r>
            <a:r>
              <a:rPr lang="es-ES" sz="2400" u="sng" dirty="0" err="1" smtClean="0"/>
              <a:t>Capacity</a:t>
            </a:r>
            <a:r>
              <a:rPr lang="es-ES" sz="2400" u="sng" dirty="0" smtClean="0"/>
              <a:t> </a:t>
            </a:r>
            <a:r>
              <a:rPr lang="es-ES" sz="2400" u="sng" dirty="0" err="1" smtClean="0"/>
              <a:t>Building</a:t>
            </a:r>
            <a:endParaRPr lang="es-ES" sz="2400" u="sng" dirty="0" smtClean="0"/>
          </a:p>
          <a:p>
            <a:pPr lvl="0" algn="just"/>
            <a:endParaRPr lang="es-PE" sz="2400" u="sng" dirty="0"/>
          </a:p>
          <a:p>
            <a:pPr algn="just"/>
            <a:r>
              <a:rPr lang="es-ES" sz="2400" dirty="0" err="1" smtClean="0"/>
              <a:t>We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strengthened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management</a:t>
            </a:r>
            <a:r>
              <a:rPr lang="es-ES" sz="2400" dirty="0" smtClean="0"/>
              <a:t> </a:t>
            </a:r>
            <a:r>
              <a:rPr lang="es-ES" sz="2400" dirty="0" err="1" smtClean="0"/>
              <a:t>capacities</a:t>
            </a:r>
            <a:r>
              <a:rPr lang="es-ES" sz="2400" dirty="0" smtClean="0"/>
              <a:t> of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and in </a:t>
            </a:r>
            <a:r>
              <a:rPr lang="es-ES" sz="2400" dirty="0" err="1" smtClean="0"/>
              <a:t>partner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in </a:t>
            </a:r>
            <a:r>
              <a:rPr lang="es-ES" sz="2400" dirty="0" err="1" smtClean="0"/>
              <a:t>each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15 </a:t>
            </a:r>
            <a:r>
              <a:rPr lang="es-ES" sz="2400" dirty="0" err="1" smtClean="0"/>
              <a:t>countries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of CRESPIAL. </a:t>
            </a:r>
            <a:endParaRPr lang="es-PE" sz="2400" dirty="0"/>
          </a:p>
          <a:p>
            <a:pPr algn="just"/>
            <a:r>
              <a:rPr lang="es-ES" sz="2400" dirty="0"/>
              <a:t> </a:t>
            </a:r>
            <a:endParaRPr lang="es-PE" sz="2400" dirty="0"/>
          </a:p>
          <a:p>
            <a:pPr algn="just"/>
            <a:r>
              <a:rPr lang="es-ES" sz="2400" dirty="0" smtClean="0"/>
              <a:t>CRESPIAL has </a:t>
            </a:r>
            <a:r>
              <a:rPr lang="es-ES" sz="2400" dirty="0" err="1" smtClean="0"/>
              <a:t>centred</a:t>
            </a:r>
            <a:r>
              <a:rPr lang="es-ES" sz="2400" dirty="0" smtClean="0"/>
              <a:t> </a:t>
            </a:r>
            <a:r>
              <a:rPr lang="es-ES" sz="2400" dirty="0" err="1" smtClean="0"/>
              <a:t>its</a:t>
            </a:r>
            <a:r>
              <a:rPr lang="es-ES" sz="2400" dirty="0" smtClean="0"/>
              <a:t> </a:t>
            </a:r>
            <a:r>
              <a:rPr lang="es-ES" sz="2400" dirty="0" err="1" smtClean="0"/>
              <a:t>planning</a:t>
            </a:r>
            <a:r>
              <a:rPr lang="es-ES" sz="2400" dirty="0" smtClean="0"/>
              <a:t> of CB </a:t>
            </a:r>
            <a:r>
              <a:rPr lang="es-ES" sz="2400" dirty="0" err="1" smtClean="0"/>
              <a:t>activities</a:t>
            </a:r>
            <a:r>
              <a:rPr lang="es-ES" sz="2400" dirty="0" smtClean="0"/>
              <a:t> </a:t>
            </a:r>
            <a:r>
              <a:rPr lang="es-ES" sz="2400" dirty="0" smtClean="0"/>
              <a:t> </a:t>
            </a:r>
            <a:r>
              <a:rPr lang="es-ES" sz="2400" dirty="0" err="1" smtClean="0"/>
              <a:t>approaching</a:t>
            </a:r>
            <a:r>
              <a:rPr lang="es-ES" sz="2400" dirty="0" smtClean="0"/>
              <a:t> </a:t>
            </a:r>
            <a:r>
              <a:rPr lang="es-ES" sz="2400" dirty="0" err="1" smtClean="0"/>
              <a:t>needs</a:t>
            </a:r>
            <a:r>
              <a:rPr lang="es-ES" sz="2400" dirty="0" smtClean="0"/>
              <a:t> </a:t>
            </a:r>
            <a:r>
              <a:rPr lang="es-ES" sz="2400" dirty="0" err="1" smtClean="0"/>
              <a:t>assessment</a:t>
            </a:r>
            <a:r>
              <a:rPr lang="es-ES" sz="2400" dirty="0" smtClean="0"/>
              <a:t> </a:t>
            </a:r>
            <a:r>
              <a:rPr lang="es-ES" sz="2400" dirty="0" err="1" smtClean="0"/>
              <a:t>through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identification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competencies</a:t>
            </a:r>
            <a:r>
              <a:rPr lang="es-ES" sz="2400" dirty="0" smtClean="0"/>
              <a:t> y </a:t>
            </a:r>
            <a:r>
              <a:rPr lang="es-ES" sz="2400" dirty="0" err="1" smtClean="0"/>
              <a:t>vocational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profiles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ongoing</a:t>
            </a:r>
            <a:r>
              <a:rPr lang="es-ES" sz="2400" dirty="0" smtClean="0"/>
              <a:t> </a:t>
            </a:r>
            <a:r>
              <a:rPr lang="es-ES" sz="2400" dirty="0" err="1" smtClean="0"/>
              <a:t>process</a:t>
            </a:r>
            <a:r>
              <a:rPr lang="es-ES" sz="2400" dirty="0" smtClean="0"/>
              <a:t> in </a:t>
            </a:r>
            <a:r>
              <a:rPr lang="es-ES" sz="2400" dirty="0" err="1" smtClean="0"/>
              <a:t>relationship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, academia, civil </a:t>
            </a:r>
            <a:r>
              <a:rPr lang="es-ES" sz="2400" dirty="0" err="1" smtClean="0"/>
              <a:t>society</a:t>
            </a:r>
            <a:r>
              <a:rPr lang="es-ES" sz="2400" dirty="0" smtClean="0"/>
              <a:t>, </a:t>
            </a:r>
            <a:r>
              <a:rPr lang="es-ES" sz="2400" dirty="0" err="1" smtClean="0"/>
              <a:t>ngos</a:t>
            </a:r>
            <a:r>
              <a:rPr lang="es-ES" sz="2400" dirty="0" smtClean="0"/>
              <a:t> and, </a:t>
            </a:r>
            <a:r>
              <a:rPr lang="es-ES" sz="2400" dirty="0" err="1" smtClean="0"/>
              <a:t>last</a:t>
            </a:r>
            <a:r>
              <a:rPr lang="es-ES" sz="2400" dirty="0" smtClean="0"/>
              <a:t> 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least</a:t>
            </a:r>
            <a:r>
              <a:rPr lang="es-ES" sz="2400" dirty="0" smtClean="0"/>
              <a:t>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bearers</a:t>
            </a:r>
            <a:r>
              <a:rPr lang="es-ES" sz="2400" dirty="0" smtClean="0"/>
              <a:t> of ICH. 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9991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4046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u="sng" dirty="0" err="1" smtClean="0"/>
              <a:t>Brief</a:t>
            </a:r>
            <a:r>
              <a:rPr lang="es-PE" sz="2800" u="sng" dirty="0" smtClean="0"/>
              <a:t> </a:t>
            </a:r>
            <a:r>
              <a:rPr lang="es-PE" sz="2800" u="sng" dirty="0" err="1" smtClean="0"/>
              <a:t>reflection</a:t>
            </a:r>
            <a:r>
              <a:rPr lang="es-PE" sz="2800" u="sng" dirty="0" smtClean="0"/>
              <a:t> </a:t>
            </a:r>
            <a:r>
              <a:rPr lang="es-PE" sz="2800" u="sng" dirty="0" err="1" smtClean="0"/>
              <a:t>on</a:t>
            </a:r>
            <a:r>
              <a:rPr lang="es-PE" sz="2800" u="sng" dirty="0" smtClean="0"/>
              <a:t> case </a:t>
            </a:r>
            <a:r>
              <a:rPr lang="es-PE" sz="2800" u="sng" dirty="0" err="1" smtClean="0"/>
              <a:t>specifics</a:t>
            </a:r>
            <a:endParaRPr lang="es-PE" sz="2800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1263146" y="1052736"/>
            <a:ext cx="77733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Once a </a:t>
            </a:r>
            <a:r>
              <a:rPr lang="es-ES" sz="2400" dirty="0" err="1" smtClean="0"/>
              <a:t>decision</a:t>
            </a:r>
            <a:r>
              <a:rPr lang="es-ES" sz="2400" dirty="0" smtClean="0"/>
              <a:t> has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reached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our</a:t>
            </a:r>
            <a:r>
              <a:rPr lang="es-ES" sz="2400" dirty="0" smtClean="0"/>
              <a:t> CAD,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micromanagement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projects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closely</a:t>
            </a:r>
            <a:r>
              <a:rPr lang="es-ES" sz="2400" dirty="0" smtClean="0"/>
              <a:t> </a:t>
            </a:r>
            <a:r>
              <a:rPr lang="es-ES" sz="2400" dirty="0" err="1" smtClean="0"/>
              <a:t>related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varying</a:t>
            </a:r>
            <a:r>
              <a:rPr lang="es-ES" sz="2400" dirty="0" smtClean="0"/>
              <a:t> </a:t>
            </a:r>
            <a:r>
              <a:rPr lang="es-ES" sz="2400" dirty="0" err="1" smtClean="0"/>
              <a:t>degrees</a:t>
            </a:r>
            <a:r>
              <a:rPr lang="es-ES" sz="2400" dirty="0" smtClean="0"/>
              <a:t> of </a:t>
            </a:r>
            <a:r>
              <a:rPr lang="es-ES" sz="2400" dirty="0" err="1" smtClean="0"/>
              <a:t>national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institutional</a:t>
            </a:r>
            <a:r>
              <a:rPr lang="es-ES" sz="2400" dirty="0" smtClean="0"/>
              <a:t> </a:t>
            </a:r>
            <a:r>
              <a:rPr lang="es-ES" sz="2400" dirty="0" err="1" smtClean="0"/>
              <a:t>system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. </a:t>
            </a:r>
            <a:r>
              <a:rPr lang="es-ES" sz="2400" dirty="0" err="1" smtClean="0"/>
              <a:t>Briefly</a:t>
            </a:r>
            <a:r>
              <a:rPr lang="es-ES" sz="2400" dirty="0" smtClean="0"/>
              <a:t> </a:t>
            </a:r>
            <a:r>
              <a:rPr lang="es-ES" sz="2400" dirty="0" err="1" smtClean="0"/>
              <a:t>put</a:t>
            </a:r>
            <a:r>
              <a:rPr lang="es-ES" sz="2400" dirty="0" smtClean="0"/>
              <a:t>, 3 </a:t>
            </a:r>
            <a:r>
              <a:rPr lang="es-ES" sz="2400" dirty="0" err="1" smtClean="0"/>
              <a:t>types</a:t>
            </a:r>
            <a:r>
              <a:rPr lang="es-ES" sz="2400" dirty="0" smtClean="0"/>
              <a:t> can be </a:t>
            </a:r>
            <a:r>
              <a:rPr lang="es-ES" sz="2400" dirty="0" err="1" smtClean="0"/>
              <a:t>found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CRESPIAL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:</a:t>
            </a:r>
          </a:p>
          <a:p>
            <a:pPr algn="just"/>
            <a:endParaRPr lang="es-PE" sz="2400" dirty="0"/>
          </a:p>
          <a:p>
            <a:pPr marL="457200" lvl="0" indent="-457200" algn="just">
              <a:buAutoNum type="alphaLcParenR"/>
            </a:pPr>
            <a:r>
              <a:rPr lang="es-ES" sz="2400" dirty="0" err="1" smtClean="0"/>
              <a:t>Those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a </a:t>
            </a:r>
            <a:r>
              <a:rPr lang="es-ES" sz="2400" dirty="0" err="1" smtClean="0"/>
              <a:t>substantial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institutional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structure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endParaRPr lang="es-ES" sz="2400" dirty="0" smtClean="0"/>
          </a:p>
          <a:p>
            <a:pPr marL="457200" lvl="0" indent="-457200" algn="just">
              <a:buAutoNum type="alphaLcParenR"/>
            </a:pPr>
            <a:r>
              <a:rPr lang="es-ES" sz="2400" dirty="0" err="1" smtClean="0"/>
              <a:t>Those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embarked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structuration</a:t>
            </a:r>
            <a:r>
              <a:rPr lang="es-ES" sz="2400" dirty="0" smtClean="0"/>
              <a:t> </a:t>
            </a:r>
            <a:r>
              <a:rPr lang="es-ES" sz="2400" dirty="0" err="1" smtClean="0"/>
              <a:t>processes</a:t>
            </a:r>
            <a:r>
              <a:rPr lang="es-ES" sz="2400" dirty="0" smtClean="0"/>
              <a:t> 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limitations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continuity</a:t>
            </a:r>
            <a:r>
              <a:rPr lang="es-ES" sz="2400" dirty="0" smtClean="0"/>
              <a:t> and </a:t>
            </a:r>
            <a:r>
              <a:rPr lang="es-ES" sz="2400" dirty="0" err="1" smtClean="0"/>
              <a:t>consolidation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their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institutional</a:t>
            </a:r>
            <a:r>
              <a:rPr lang="es-ES" sz="2400" dirty="0" smtClean="0"/>
              <a:t> </a:t>
            </a:r>
            <a:r>
              <a:rPr lang="es-ES" sz="2400" dirty="0" err="1" smtClean="0"/>
              <a:t>structures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ICH </a:t>
            </a:r>
            <a:r>
              <a:rPr lang="es-ES" sz="2400" dirty="0" err="1" smtClean="0"/>
              <a:t>safeguarding</a:t>
            </a:r>
            <a:endParaRPr lang="es-ES" sz="2400" dirty="0" smtClean="0"/>
          </a:p>
          <a:p>
            <a:pPr marL="457200" lvl="0" indent="-457200" algn="just">
              <a:buAutoNum type="alphaLcParenR"/>
            </a:pPr>
            <a:r>
              <a:rPr lang="es-ES" sz="2400" dirty="0" err="1" smtClean="0"/>
              <a:t>Those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no 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</a:t>
            </a:r>
            <a:r>
              <a:rPr lang="es-ES" sz="2400" dirty="0" err="1" smtClean="0"/>
              <a:t>system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 </a:t>
            </a:r>
            <a:r>
              <a:rPr lang="es-ES" sz="2400" dirty="0" err="1" smtClean="0"/>
              <a:t>very</a:t>
            </a:r>
            <a:r>
              <a:rPr lang="es-ES" sz="2400" dirty="0" smtClean="0"/>
              <a:t> </a:t>
            </a:r>
            <a:r>
              <a:rPr lang="es-ES" sz="2400" dirty="0" err="1" smtClean="0"/>
              <a:t>embrionary</a:t>
            </a:r>
            <a:r>
              <a:rPr lang="es-ES" sz="2400" dirty="0" smtClean="0"/>
              <a:t> </a:t>
            </a:r>
            <a:r>
              <a:rPr lang="es-ES" sz="2400" dirty="0" err="1" smtClean="0"/>
              <a:t>ones</a:t>
            </a:r>
            <a:r>
              <a:rPr lang="es-ES" sz="2400" dirty="0" smtClean="0"/>
              <a:t>. </a:t>
            </a:r>
          </a:p>
          <a:p>
            <a:pPr marL="457200" lvl="0" indent="-457200" algn="just">
              <a:buAutoNum type="alphaLcParenR"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5051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5656" y="548680"/>
            <a:ext cx="7272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I</a:t>
            </a:r>
            <a:r>
              <a:rPr lang="es-ES" sz="3200" b="1" dirty="0" smtClean="0"/>
              <a:t>V.  </a:t>
            </a:r>
            <a:r>
              <a:rPr lang="es-ES" sz="3200" b="1" dirty="0" err="1" smtClean="0"/>
              <a:t>Questions</a:t>
            </a:r>
            <a:endParaRPr lang="es-PE" sz="3200" dirty="0"/>
          </a:p>
          <a:p>
            <a:r>
              <a:rPr lang="es-ES" sz="2400" dirty="0"/>
              <a:t> </a:t>
            </a:r>
            <a:endParaRPr lang="es-PE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err="1" smtClean="0"/>
              <a:t>What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your</a:t>
            </a:r>
            <a:r>
              <a:rPr lang="es-ES" sz="2800" dirty="0" smtClean="0"/>
              <a:t> centre </a:t>
            </a:r>
            <a:r>
              <a:rPr lang="es-ES" sz="2800" dirty="0" err="1" smtClean="0"/>
              <a:t>functioning</a:t>
            </a:r>
            <a:r>
              <a:rPr lang="es-ES" sz="2800" dirty="0" smtClean="0"/>
              <a:t> </a:t>
            </a:r>
            <a:r>
              <a:rPr lang="es-ES" sz="2800" dirty="0" err="1" smtClean="0"/>
              <a:t>structure</a:t>
            </a:r>
            <a:r>
              <a:rPr lang="es-ES" sz="2800" dirty="0" smtClean="0"/>
              <a:t>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err="1" smtClean="0"/>
              <a:t>How</a:t>
            </a:r>
            <a:r>
              <a:rPr lang="es-ES" sz="2800" dirty="0" smtClean="0"/>
              <a:t> are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institutional</a:t>
            </a:r>
            <a:r>
              <a:rPr lang="es-ES" sz="2800" dirty="0" smtClean="0"/>
              <a:t> agendas </a:t>
            </a:r>
            <a:r>
              <a:rPr lang="es-ES" sz="2800" dirty="0" err="1" smtClean="0"/>
              <a:t>produced</a:t>
            </a:r>
            <a:r>
              <a:rPr lang="es-ES" sz="2800" dirty="0" smtClean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err="1" smtClean="0"/>
              <a:t>What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participation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member</a:t>
            </a:r>
            <a:r>
              <a:rPr lang="es-ES" sz="2800" dirty="0" smtClean="0"/>
              <a:t> </a:t>
            </a:r>
            <a:r>
              <a:rPr lang="es-ES" sz="2800" dirty="0" err="1" smtClean="0"/>
              <a:t>states</a:t>
            </a:r>
            <a:r>
              <a:rPr lang="es-ES" sz="2800" dirty="0" smtClean="0"/>
              <a:t>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sz="2800" dirty="0" smtClean="0"/>
              <a:t>Can </a:t>
            </a:r>
            <a:r>
              <a:rPr lang="es-PE" sz="2800" dirty="0" err="1" smtClean="0"/>
              <a:t>you</a:t>
            </a:r>
            <a:r>
              <a:rPr lang="es-PE" sz="2800" dirty="0" smtClean="0"/>
              <a:t> </a:t>
            </a:r>
            <a:r>
              <a:rPr lang="es-PE" sz="2800" dirty="0" err="1" smtClean="0"/>
              <a:t>distinguish</a:t>
            </a:r>
            <a:r>
              <a:rPr lang="es-PE" sz="2800" dirty="0" smtClean="0"/>
              <a:t> </a:t>
            </a:r>
            <a:r>
              <a:rPr lang="es-PE" sz="2800" dirty="0" err="1" smtClean="0"/>
              <a:t>different</a:t>
            </a:r>
            <a:r>
              <a:rPr lang="es-PE" sz="2800" dirty="0" smtClean="0"/>
              <a:t> </a:t>
            </a:r>
            <a:r>
              <a:rPr lang="es-PE" sz="2800" dirty="0" err="1" smtClean="0"/>
              <a:t>micromanagement</a:t>
            </a:r>
            <a:r>
              <a:rPr lang="es-PE" sz="2800" dirty="0" smtClean="0"/>
              <a:t> </a:t>
            </a:r>
            <a:r>
              <a:rPr lang="es-PE" sz="2800" dirty="0" err="1" smtClean="0"/>
              <a:t>actions</a:t>
            </a:r>
            <a:r>
              <a:rPr lang="es-PE" sz="2800" dirty="0" smtClean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err="1" smtClean="0"/>
              <a:t>How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collaboration</a:t>
            </a:r>
            <a:r>
              <a:rPr lang="es-ES" sz="2800" dirty="0" smtClean="0"/>
              <a:t> </a:t>
            </a:r>
            <a:r>
              <a:rPr lang="es-ES" sz="2800" dirty="0" err="1" smtClean="0"/>
              <a:t>built</a:t>
            </a:r>
            <a:r>
              <a:rPr lang="es-ES" sz="2800" dirty="0" smtClean="0"/>
              <a:t> </a:t>
            </a:r>
            <a:r>
              <a:rPr lang="es-ES" sz="2800" dirty="0" err="1" smtClean="0"/>
              <a:t>into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functioning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centre and </a:t>
            </a:r>
            <a:r>
              <a:rPr lang="es-ES" sz="2800" dirty="0" err="1" smtClean="0"/>
              <a:t>member</a:t>
            </a:r>
            <a:r>
              <a:rPr lang="es-ES" sz="2800" dirty="0" smtClean="0"/>
              <a:t> </a:t>
            </a:r>
            <a:r>
              <a:rPr lang="es-ES" sz="2800" dirty="0" err="1" smtClean="0"/>
              <a:t>states</a:t>
            </a:r>
            <a:r>
              <a:rPr lang="es-ES" sz="2800" dirty="0" smtClean="0"/>
              <a:t>?</a:t>
            </a:r>
            <a:endParaRPr lang="es-PE" sz="28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3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 bwMode="auto">
          <a:xfrm>
            <a:off x="1401371" y="836712"/>
            <a:ext cx="409919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s-E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31640" y="1628800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Governance</a:t>
            </a:r>
            <a:r>
              <a:rPr lang="es-ES" sz="2400" dirty="0" smtClean="0"/>
              <a:t> are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mechanisms</a:t>
            </a:r>
            <a:r>
              <a:rPr lang="es-ES" sz="2400" dirty="0" smtClean="0"/>
              <a:t>, </a:t>
            </a:r>
            <a:r>
              <a:rPr lang="es-ES" sz="2400" dirty="0" err="1" smtClean="0"/>
              <a:t>processes</a:t>
            </a:r>
            <a:r>
              <a:rPr lang="es-ES" sz="2400" dirty="0" smtClean="0"/>
              <a:t> and rules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allow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organisation</a:t>
            </a:r>
            <a:r>
              <a:rPr lang="es-ES" sz="2400" dirty="0" smtClean="0"/>
              <a:t> to </a:t>
            </a:r>
            <a:r>
              <a:rPr lang="es-ES" sz="2400" dirty="0" err="1" smtClean="0"/>
              <a:t>exert</a:t>
            </a:r>
            <a:r>
              <a:rPr lang="es-ES" sz="2400" dirty="0" smtClean="0"/>
              <a:t> </a:t>
            </a:r>
            <a:r>
              <a:rPr lang="es-ES" sz="2400" dirty="0" err="1" smtClean="0"/>
              <a:t>economic</a:t>
            </a:r>
            <a:r>
              <a:rPr lang="es-ES" sz="2400" dirty="0" smtClean="0"/>
              <a:t>, </a:t>
            </a:r>
            <a:r>
              <a:rPr lang="es-ES" sz="2400" dirty="0" err="1" smtClean="0"/>
              <a:t>political</a:t>
            </a:r>
            <a:r>
              <a:rPr lang="es-ES" sz="2400" dirty="0" smtClean="0"/>
              <a:t> and </a:t>
            </a:r>
            <a:r>
              <a:rPr lang="es-ES" sz="2400" dirty="0" err="1" smtClean="0"/>
              <a:t>administrative</a:t>
            </a:r>
            <a:r>
              <a:rPr lang="es-ES" sz="2400" dirty="0" smtClean="0"/>
              <a:t> </a:t>
            </a:r>
            <a:r>
              <a:rPr lang="es-ES" sz="2400" dirty="0" err="1" smtClean="0"/>
              <a:t>authority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organisation</a:t>
            </a:r>
            <a:r>
              <a:rPr lang="es-ES" sz="2400" dirty="0" smtClean="0"/>
              <a:t> can be </a:t>
            </a:r>
            <a:r>
              <a:rPr lang="es-ES" sz="2400" dirty="0" err="1" smtClean="0"/>
              <a:t>private</a:t>
            </a:r>
            <a:r>
              <a:rPr lang="es-ES" sz="2400" dirty="0" smtClean="0"/>
              <a:t>, </a:t>
            </a:r>
            <a:r>
              <a:rPr lang="es-ES" sz="2400" dirty="0" err="1" smtClean="0"/>
              <a:t>state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non </a:t>
            </a:r>
            <a:r>
              <a:rPr lang="es-ES" sz="2400" dirty="0" err="1" smtClean="0"/>
              <a:t>profit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Governance</a:t>
            </a:r>
            <a:r>
              <a:rPr lang="es-ES" sz="2400" dirty="0" smtClean="0"/>
              <a:t> tries to </a:t>
            </a:r>
            <a:r>
              <a:rPr lang="es-ES" sz="2400" dirty="0" err="1" smtClean="0"/>
              <a:t>understand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institutional</a:t>
            </a:r>
            <a:r>
              <a:rPr lang="es-ES" sz="2400" dirty="0" smtClean="0"/>
              <a:t> </a:t>
            </a:r>
            <a:r>
              <a:rPr lang="es-ES" sz="2400" dirty="0" err="1" smtClean="0"/>
              <a:t>conduct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behaviour</a:t>
            </a:r>
            <a:r>
              <a:rPr lang="es-ES" sz="2400" dirty="0" smtClean="0"/>
              <a:t>, as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influenced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agents</a:t>
            </a:r>
            <a:r>
              <a:rPr lang="es-ES" sz="2400" dirty="0" smtClean="0"/>
              <a:t> and </a:t>
            </a:r>
            <a:r>
              <a:rPr lang="es-ES" sz="2400" dirty="0" err="1" smtClean="0"/>
              <a:t>the</a:t>
            </a:r>
            <a:r>
              <a:rPr lang="es-ES" sz="2400" dirty="0" smtClean="0"/>
              <a:t> rules.</a:t>
            </a:r>
          </a:p>
          <a:p>
            <a:pPr algn="just"/>
            <a:endParaRPr lang="es-PE" sz="24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99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836712"/>
            <a:ext cx="64807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II. </a:t>
            </a:r>
            <a:r>
              <a:rPr lang="es-ES" sz="2800" b="1" dirty="0" err="1" smtClean="0"/>
              <a:t>Challenges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Governance</a:t>
            </a:r>
            <a:r>
              <a:rPr lang="es-ES" sz="2800" b="1" dirty="0" smtClean="0"/>
              <a:t> </a:t>
            </a:r>
            <a:endParaRPr lang="es-PE" sz="2800" dirty="0"/>
          </a:p>
          <a:p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259632" y="1772816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Beside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in </a:t>
            </a:r>
            <a:r>
              <a:rPr lang="es-ES" sz="2400" dirty="0" err="1" smtClean="0"/>
              <a:t>built</a:t>
            </a:r>
            <a:r>
              <a:rPr lang="es-ES" sz="2400" dirty="0" smtClean="0"/>
              <a:t> </a:t>
            </a:r>
            <a:r>
              <a:rPr lang="es-ES" sz="2400" dirty="0" err="1" smtClean="0"/>
              <a:t>tension</a:t>
            </a:r>
            <a:r>
              <a:rPr lang="es-ES" sz="2400" dirty="0" smtClean="0"/>
              <a:t> of </a:t>
            </a:r>
            <a:r>
              <a:rPr lang="es-ES" sz="2400" dirty="0" err="1" smtClean="0"/>
              <a:t>institutional</a:t>
            </a:r>
            <a:r>
              <a:rPr lang="es-ES" sz="2400" dirty="0" smtClean="0"/>
              <a:t> </a:t>
            </a:r>
            <a:r>
              <a:rPr lang="es-ES" sz="2400" dirty="0" err="1" smtClean="0"/>
              <a:t>design</a:t>
            </a:r>
            <a:r>
              <a:rPr lang="es-ES" sz="2400" dirty="0" smtClean="0"/>
              <a:t>, </a:t>
            </a:r>
            <a:r>
              <a:rPr lang="es-ES" sz="2400" dirty="0" err="1" smtClean="0"/>
              <a:t>governance</a:t>
            </a:r>
            <a:r>
              <a:rPr lang="es-ES" sz="2400" dirty="0" smtClean="0"/>
              <a:t> faces </a:t>
            </a:r>
            <a:r>
              <a:rPr lang="es-ES" sz="2400" dirty="0" err="1" smtClean="0"/>
              <a:t>constant</a:t>
            </a:r>
            <a:r>
              <a:rPr lang="es-ES" sz="2400" dirty="0" smtClean="0"/>
              <a:t> </a:t>
            </a:r>
            <a:r>
              <a:rPr lang="es-ES" sz="2400" dirty="0" err="1" smtClean="0"/>
              <a:t>challenges</a:t>
            </a:r>
            <a:r>
              <a:rPr lang="es-PE" sz="2400" dirty="0" smtClean="0"/>
              <a:t>:</a:t>
            </a:r>
            <a:endParaRPr lang="es-ES" sz="2400" dirty="0" smtClean="0"/>
          </a:p>
          <a:p>
            <a:pPr algn="just"/>
            <a:endParaRPr lang="es-PE" sz="2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Technological</a:t>
            </a:r>
            <a:r>
              <a:rPr lang="es-ES" sz="2400" dirty="0" smtClean="0"/>
              <a:t> </a:t>
            </a:r>
            <a:r>
              <a:rPr lang="es-ES" sz="2400" dirty="0" err="1" smtClean="0"/>
              <a:t>progress</a:t>
            </a:r>
            <a:r>
              <a:rPr lang="es-ES" sz="2400" dirty="0" smtClean="0"/>
              <a:t>, i.e. </a:t>
            </a:r>
            <a:r>
              <a:rPr lang="es-ES" sz="2400" dirty="0" err="1" smtClean="0"/>
              <a:t>ICTs</a:t>
            </a:r>
            <a:endParaRPr lang="es-ES" sz="2400" dirty="0" smtClean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Growing</a:t>
            </a:r>
            <a:r>
              <a:rPr lang="es-ES" sz="2400" dirty="0" smtClean="0"/>
              <a:t> </a:t>
            </a:r>
            <a:r>
              <a:rPr lang="es-ES" sz="2400" dirty="0" err="1" smtClean="0"/>
              <a:t>political</a:t>
            </a:r>
            <a:r>
              <a:rPr lang="es-ES" sz="2400" dirty="0" smtClean="0"/>
              <a:t> role of civil </a:t>
            </a:r>
            <a:r>
              <a:rPr lang="es-ES" sz="2400" dirty="0" err="1" smtClean="0"/>
              <a:t>society</a:t>
            </a:r>
            <a:endParaRPr lang="es-PE" sz="2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Current</a:t>
            </a:r>
            <a:r>
              <a:rPr lang="es-ES" sz="2400" dirty="0" smtClean="0"/>
              <a:t> </a:t>
            </a:r>
            <a:r>
              <a:rPr lang="es-ES" sz="2400" dirty="0" err="1" smtClean="0"/>
              <a:t>redefinition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state</a:t>
            </a:r>
            <a:r>
              <a:rPr lang="es-ES" sz="2400" dirty="0" smtClean="0"/>
              <a:t> roles </a:t>
            </a:r>
            <a:endParaRPr lang="es-PE" sz="2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Growing</a:t>
            </a:r>
            <a:r>
              <a:rPr lang="es-ES" sz="2400" dirty="0" smtClean="0"/>
              <a:t> </a:t>
            </a:r>
            <a:r>
              <a:rPr lang="es-ES" sz="2400" dirty="0" err="1" smtClean="0"/>
              <a:t>demand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new </a:t>
            </a:r>
            <a:r>
              <a:rPr lang="es-ES" sz="2400" dirty="0" err="1" smtClean="0"/>
              <a:t>ethical</a:t>
            </a:r>
            <a:r>
              <a:rPr lang="es-ES" sz="2400" dirty="0" smtClean="0"/>
              <a:t> and </a:t>
            </a:r>
            <a:r>
              <a:rPr lang="es-ES" sz="2400" dirty="0" err="1" smtClean="0"/>
              <a:t>associative</a:t>
            </a:r>
            <a:r>
              <a:rPr lang="es-ES" sz="2400" dirty="0" smtClean="0"/>
              <a:t> </a:t>
            </a:r>
            <a:r>
              <a:rPr lang="es-ES" sz="2400" dirty="0" err="1" smtClean="0"/>
              <a:t>strategies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public</a:t>
            </a:r>
            <a:r>
              <a:rPr lang="es-ES" sz="2400" dirty="0" smtClean="0"/>
              <a:t>, </a:t>
            </a:r>
            <a:r>
              <a:rPr lang="es-ES" sz="2400" dirty="0" err="1" smtClean="0"/>
              <a:t>private</a:t>
            </a:r>
            <a:r>
              <a:rPr lang="es-ES" sz="2400" dirty="0" smtClean="0"/>
              <a:t> and </a:t>
            </a:r>
            <a:r>
              <a:rPr lang="es-ES" sz="2400" dirty="0" err="1" smtClean="0"/>
              <a:t>multinational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actors</a:t>
            </a:r>
            <a:endParaRPr lang="es-PE" sz="24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S" sz="2400" dirty="0" err="1" smtClean="0"/>
              <a:t>Diverse</a:t>
            </a:r>
            <a:r>
              <a:rPr lang="es-ES" sz="2400" dirty="0" smtClean="0"/>
              <a:t> </a:t>
            </a:r>
            <a:r>
              <a:rPr lang="es-ES" sz="2400" dirty="0" err="1" smtClean="0"/>
              <a:t>scenarios</a:t>
            </a:r>
            <a:r>
              <a:rPr lang="es-ES" sz="2400" dirty="0" smtClean="0"/>
              <a:t> </a:t>
            </a:r>
            <a:r>
              <a:rPr lang="es-ES" sz="2400" dirty="0" err="1" smtClean="0"/>
              <a:t>posed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processes</a:t>
            </a:r>
            <a:r>
              <a:rPr lang="es-ES" sz="2400" dirty="0" smtClean="0"/>
              <a:t> of </a:t>
            </a:r>
            <a:r>
              <a:rPr lang="es-ES" sz="2400" dirty="0" err="1" smtClean="0"/>
              <a:t>globalisation</a:t>
            </a:r>
            <a:endParaRPr lang="es-PE" sz="24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47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476672"/>
            <a:ext cx="77048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/>
              <a:t>III. </a:t>
            </a:r>
            <a:r>
              <a:rPr lang="es-ES" sz="2800" b="1" dirty="0" err="1" smtClean="0"/>
              <a:t>Governance</a:t>
            </a:r>
            <a:r>
              <a:rPr lang="es-ES" sz="2800" b="1" dirty="0" smtClean="0"/>
              <a:t> in </a:t>
            </a:r>
            <a:r>
              <a:rPr lang="es-ES" sz="2800" b="1" dirty="0"/>
              <a:t>CRESPIAL </a:t>
            </a:r>
            <a:r>
              <a:rPr lang="es-ES" sz="2800" b="1" dirty="0" smtClean="0"/>
              <a:t>and </a:t>
            </a:r>
            <a:r>
              <a:rPr lang="es-ES" sz="2800" b="1" dirty="0" err="1" smtClean="0"/>
              <a:t>implementing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2003 UNESCO </a:t>
            </a:r>
            <a:r>
              <a:rPr lang="es-ES" sz="2800" b="1" dirty="0" err="1" smtClean="0"/>
              <a:t>Convention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for</a:t>
            </a:r>
            <a:r>
              <a:rPr lang="es-ES" sz="2800" b="1" dirty="0" smtClean="0"/>
              <a:t> ICH </a:t>
            </a:r>
            <a:r>
              <a:rPr lang="es-ES" sz="2800" b="1" dirty="0" err="1" smtClean="0"/>
              <a:t>Safeguarding</a:t>
            </a:r>
            <a:r>
              <a:rPr lang="es-ES" sz="2800" b="1" dirty="0" smtClean="0"/>
              <a:t> in </a:t>
            </a:r>
            <a:r>
              <a:rPr lang="es-ES" sz="2800" b="1" dirty="0" err="1" smtClean="0"/>
              <a:t>Latin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America</a:t>
            </a:r>
            <a:r>
              <a:rPr lang="es-ES" sz="2800" b="1" dirty="0" smtClean="0"/>
              <a:t> </a:t>
            </a:r>
            <a:endParaRPr lang="es-PE" sz="2800" dirty="0"/>
          </a:p>
          <a:p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0" y="2485391"/>
            <a:ext cx="2724194" cy="38504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CuadroTexto 3"/>
          <p:cNvSpPr txBox="1"/>
          <p:nvPr/>
        </p:nvSpPr>
        <p:spPr>
          <a:xfrm>
            <a:off x="1115616" y="2492896"/>
            <a:ext cx="50685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To </a:t>
            </a:r>
            <a:r>
              <a:rPr lang="es-ES" sz="2400" dirty="0" err="1" smtClean="0"/>
              <a:t>achieve</a:t>
            </a:r>
            <a:r>
              <a:rPr lang="es-ES" sz="2400" dirty="0" smtClean="0"/>
              <a:t> </a:t>
            </a:r>
            <a:r>
              <a:rPr lang="es-ES" sz="2400" dirty="0" err="1" smtClean="0"/>
              <a:t>consensus</a:t>
            </a:r>
            <a:r>
              <a:rPr lang="es-ES" sz="2400" dirty="0" smtClean="0"/>
              <a:t> and </a:t>
            </a:r>
            <a:r>
              <a:rPr lang="es-ES" sz="2400" dirty="0" err="1" smtClean="0"/>
              <a:t>legitimacy</a:t>
            </a:r>
            <a:r>
              <a:rPr lang="es-ES" sz="2400" dirty="0" smtClean="0"/>
              <a:t> </a:t>
            </a:r>
            <a:r>
              <a:rPr lang="es-ES" sz="2400" dirty="0"/>
              <a:t>CRESPIAL </a:t>
            </a:r>
            <a:r>
              <a:rPr lang="es-ES" sz="2400" dirty="0" err="1" smtClean="0"/>
              <a:t>received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following</a:t>
            </a:r>
            <a:r>
              <a:rPr lang="es-ES" sz="2400" dirty="0" smtClean="0"/>
              <a:t> </a:t>
            </a:r>
            <a:r>
              <a:rPr lang="es-ES" sz="2400" dirty="0" err="1" smtClean="0"/>
              <a:t>design</a:t>
            </a:r>
            <a:r>
              <a:rPr lang="es-ES" sz="2400" dirty="0" smtClean="0"/>
              <a:t> of </a:t>
            </a:r>
            <a:r>
              <a:rPr lang="es-ES" sz="2400" dirty="0" err="1" smtClean="0"/>
              <a:t>government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pPr marL="457200" indent="-457200">
              <a:buAutoNum type="alphaLcParenR"/>
            </a:pPr>
            <a:r>
              <a:rPr lang="es-PE" sz="2400" dirty="0" err="1" smtClean="0"/>
              <a:t>The</a:t>
            </a:r>
            <a:r>
              <a:rPr lang="es-PE" sz="2400" dirty="0" smtClean="0"/>
              <a:t> </a:t>
            </a:r>
            <a:r>
              <a:rPr lang="es-PE" sz="2400" dirty="0" err="1" smtClean="0"/>
              <a:t>Administration</a:t>
            </a:r>
            <a:r>
              <a:rPr lang="es-PE" sz="2400" dirty="0" smtClean="0"/>
              <a:t> </a:t>
            </a:r>
            <a:r>
              <a:rPr lang="es-PE" sz="2400" dirty="0" smtClean="0"/>
              <a:t>Council </a:t>
            </a:r>
            <a:r>
              <a:rPr lang="es-PE" sz="2400" dirty="0"/>
              <a:t>(CAD</a:t>
            </a:r>
            <a:r>
              <a:rPr lang="es-PE" sz="2400" dirty="0" smtClean="0"/>
              <a:t>)</a:t>
            </a:r>
          </a:p>
          <a:p>
            <a:endParaRPr lang="es-PE" sz="2400" dirty="0"/>
          </a:p>
          <a:p>
            <a:r>
              <a:rPr lang="es-PE" sz="2400" dirty="0"/>
              <a:t>b) </a:t>
            </a:r>
            <a:r>
              <a:rPr lang="es-PE" sz="2400" dirty="0" err="1" smtClean="0"/>
              <a:t>The</a:t>
            </a:r>
            <a:r>
              <a:rPr lang="es-PE" sz="2400" dirty="0" smtClean="0"/>
              <a:t> </a:t>
            </a:r>
            <a:r>
              <a:rPr lang="es-PE" sz="2400" dirty="0" err="1" smtClean="0"/>
              <a:t>Executive</a:t>
            </a:r>
            <a:r>
              <a:rPr lang="es-PE" sz="2400" dirty="0" smtClean="0"/>
              <a:t> </a:t>
            </a:r>
            <a:r>
              <a:rPr lang="es-PE" sz="2400" dirty="0" err="1" smtClean="0"/>
              <a:t>Committee</a:t>
            </a:r>
            <a:r>
              <a:rPr lang="es-PE" sz="2400" dirty="0" smtClean="0"/>
              <a:t> </a:t>
            </a:r>
            <a:r>
              <a:rPr lang="es-PE" sz="2400" dirty="0"/>
              <a:t>(COE</a:t>
            </a:r>
            <a:r>
              <a:rPr lang="es-PE" sz="2400" dirty="0" smtClean="0"/>
              <a:t>)</a:t>
            </a:r>
          </a:p>
          <a:p>
            <a:endParaRPr lang="es-PE" sz="2400" dirty="0"/>
          </a:p>
          <a:p>
            <a:r>
              <a:rPr lang="es-PE" sz="2400" dirty="0"/>
              <a:t>c</a:t>
            </a:r>
            <a:r>
              <a:rPr lang="es-PE" sz="2400" dirty="0" smtClean="0"/>
              <a:t>) </a:t>
            </a:r>
            <a:r>
              <a:rPr lang="es-PE" sz="2400" dirty="0" err="1" smtClean="0"/>
              <a:t>The</a:t>
            </a:r>
            <a:r>
              <a:rPr lang="es-PE" sz="2400" dirty="0" smtClean="0"/>
              <a:t> </a:t>
            </a:r>
            <a:r>
              <a:rPr lang="es-PE" sz="2400" dirty="0" err="1" smtClean="0"/>
              <a:t>Executive</a:t>
            </a:r>
            <a:r>
              <a:rPr lang="es-PE" sz="2400" dirty="0" smtClean="0"/>
              <a:t>  </a:t>
            </a:r>
            <a:r>
              <a:rPr lang="es-PE" sz="2400" dirty="0" err="1" smtClean="0"/>
              <a:t>Secretariat</a:t>
            </a:r>
            <a:r>
              <a:rPr lang="es-PE" sz="2400" dirty="0" smtClean="0"/>
              <a:t>  of CRESPIAL</a:t>
            </a:r>
            <a:endParaRPr lang="es-PE" sz="2400" dirty="0"/>
          </a:p>
          <a:p>
            <a:endParaRPr lang="es-PE" sz="2800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75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87624" y="54868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Administration</a:t>
            </a:r>
            <a:r>
              <a:rPr lang="es-ES" sz="2400" dirty="0" smtClean="0"/>
              <a:t> Council </a:t>
            </a:r>
            <a:r>
              <a:rPr lang="es-ES" sz="2400" dirty="0"/>
              <a:t>(CAD)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top </a:t>
            </a:r>
            <a:r>
              <a:rPr lang="es-ES" sz="2400" dirty="0" err="1" smtClean="0"/>
              <a:t>governing</a:t>
            </a:r>
            <a:r>
              <a:rPr lang="es-ES" sz="2400" dirty="0" smtClean="0"/>
              <a:t> </a:t>
            </a:r>
            <a:r>
              <a:rPr lang="es-ES" sz="2400" dirty="0" err="1" smtClean="0"/>
              <a:t>body</a:t>
            </a:r>
            <a:r>
              <a:rPr lang="es-ES" sz="2400" dirty="0" smtClean="0"/>
              <a:t>.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comprises</a:t>
            </a:r>
            <a:r>
              <a:rPr lang="es-ES" sz="2400" dirty="0" smtClean="0"/>
              <a:t> </a:t>
            </a:r>
            <a:r>
              <a:rPr lang="es-ES" sz="2400" dirty="0" err="1" smtClean="0"/>
              <a:t>one</a:t>
            </a:r>
            <a:r>
              <a:rPr lang="es-ES" sz="2400" dirty="0" smtClean="0"/>
              <a:t> </a:t>
            </a:r>
            <a:r>
              <a:rPr lang="es-ES" sz="2400" dirty="0" err="1" smtClean="0"/>
              <a:t>representative</a:t>
            </a:r>
            <a:r>
              <a:rPr lang="es-ES" sz="2400" dirty="0" smtClean="0"/>
              <a:t> of </a:t>
            </a:r>
            <a:r>
              <a:rPr lang="es-ES" sz="2400" dirty="0" err="1" smtClean="0"/>
              <a:t>each</a:t>
            </a:r>
            <a:r>
              <a:rPr lang="es-ES" sz="2400" dirty="0" smtClean="0"/>
              <a:t> of </a:t>
            </a:r>
            <a:r>
              <a:rPr lang="es-ES" sz="2400" dirty="0" err="1" smtClean="0"/>
              <a:t>CRESPIAL’s</a:t>
            </a:r>
            <a:r>
              <a:rPr lang="es-ES" sz="2400" dirty="0" smtClean="0"/>
              <a:t> </a:t>
            </a:r>
            <a:r>
              <a:rPr lang="es-ES" sz="2400" dirty="0" smtClean="0"/>
              <a:t>15</a:t>
            </a:r>
            <a:r>
              <a:rPr lang="es-ES" sz="2400" dirty="0"/>
              <a:t>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and a </a:t>
            </a:r>
            <a:r>
              <a:rPr lang="es-ES" sz="2400" dirty="0" err="1" smtClean="0"/>
              <a:t>representative</a:t>
            </a:r>
            <a:r>
              <a:rPr lang="es-ES" sz="2400" dirty="0" smtClean="0"/>
              <a:t> of </a:t>
            </a:r>
            <a:r>
              <a:rPr lang="es-ES" sz="2400" dirty="0" err="1" smtClean="0"/>
              <a:t>UNESCO’s</a:t>
            </a:r>
            <a:r>
              <a:rPr lang="es-ES" sz="2400" dirty="0" smtClean="0"/>
              <a:t> Director General. </a:t>
            </a:r>
          </a:p>
          <a:p>
            <a:pPr lvl="0" algn="just"/>
            <a:r>
              <a:rPr lang="es-ES" sz="2400" dirty="0" smtClean="0"/>
              <a:t>To be a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</a:t>
            </a:r>
            <a:r>
              <a:rPr lang="es-ES" sz="2400" dirty="0" err="1" smtClean="0"/>
              <a:t>state</a:t>
            </a:r>
            <a:r>
              <a:rPr lang="es-ES" sz="2400" dirty="0" smtClean="0"/>
              <a:t> a </a:t>
            </a:r>
            <a:r>
              <a:rPr lang="es-ES" sz="2400" dirty="0" err="1" smtClean="0"/>
              <a:t>request</a:t>
            </a:r>
            <a:r>
              <a:rPr lang="es-ES" sz="2400" dirty="0" smtClean="0"/>
              <a:t> </a:t>
            </a:r>
            <a:r>
              <a:rPr lang="es-ES" sz="2400" dirty="0" err="1" smtClean="0"/>
              <a:t>letter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sent</a:t>
            </a:r>
            <a:r>
              <a:rPr lang="es-ES" sz="2400" dirty="0" smtClean="0"/>
              <a:t> to </a:t>
            </a:r>
            <a:r>
              <a:rPr lang="es-ES" sz="2400" dirty="0" err="1" smtClean="0"/>
              <a:t>CRESPIAL’s</a:t>
            </a:r>
            <a:r>
              <a:rPr lang="es-ES" sz="2400" dirty="0" smtClean="0"/>
              <a:t> Director General, (s)he </a:t>
            </a:r>
            <a:r>
              <a:rPr lang="es-ES" sz="2400" dirty="0" err="1" smtClean="0"/>
              <a:t>then</a:t>
            </a:r>
            <a:r>
              <a:rPr lang="es-ES" sz="2400" dirty="0" smtClean="0"/>
              <a:t> </a:t>
            </a:r>
            <a:r>
              <a:rPr lang="es-ES" sz="2400" dirty="0" err="1" smtClean="0"/>
              <a:t>informs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CAD and UNESCO and </a:t>
            </a:r>
            <a:r>
              <a:rPr lang="es-ES" sz="2400" dirty="0" err="1" smtClean="0"/>
              <a:t>membership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effective</a:t>
            </a:r>
            <a:r>
              <a:rPr lang="es-ES" sz="2400" dirty="0" smtClean="0"/>
              <a:t>.  </a:t>
            </a:r>
            <a:r>
              <a:rPr lang="es-ES" sz="2400" dirty="0" err="1" smtClean="0"/>
              <a:t>The</a:t>
            </a:r>
            <a:r>
              <a:rPr lang="es-ES" sz="2400" dirty="0" smtClean="0"/>
              <a:t> CAD </a:t>
            </a:r>
            <a:r>
              <a:rPr lang="es-ES" sz="2400" dirty="0" err="1" smtClean="0"/>
              <a:t>elects</a:t>
            </a:r>
            <a:r>
              <a:rPr lang="es-ES" sz="2400" dirty="0" smtClean="0"/>
              <a:t> a </a:t>
            </a:r>
            <a:r>
              <a:rPr lang="es-ES" sz="2400" dirty="0" err="1" smtClean="0"/>
              <a:t>president</a:t>
            </a:r>
            <a:r>
              <a:rPr lang="es-ES" sz="2400" dirty="0" smtClean="0"/>
              <a:t> and </a:t>
            </a:r>
            <a:r>
              <a:rPr lang="es-ES" sz="2400" dirty="0" err="1" smtClean="0"/>
              <a:t>and</a:t>
            </a:r>
            <a:r>
              <a:rPr lang="es-ES" sz="2400" dirty="0" smtClean="0"/>
              <a:t> a </a:t>
            </a:r>
            <a:r>
              <a:rPr lang="es-ES" sz="2400" dirty="0" err="1" smtClean="0"/>
              <a:t>secretary</a:t>
            </a:r>
            <a:r>
              <a:rPr lang="es-ES" sz="2400" dirty="0" smtClean="0"/>
              <a:t> </a:t>
            </a:r>
            <a:r>
              <a:rPr lang="es-ES" sz="2400" dirty="0" err="1" smtClean="0"/>
              <a:t>every</a:t>
            </a:r>
            <a:r>
              <a:rPr lang="es-ES" sz="2400" dirty="0" smtClean="0"/>
              <a:t> </a:t>
            </a:r>
            <a:r>
              <a:rPr lang="es-ES" sz="2400" dirty="0" err="1" smtClean="0"/>
              <a:t>two</a:t>
            </a:r>
            <a:r>
              <a:rPr lang="es-ES" sz="2400" dirty="0" smtClean="0"/>
              <a:t> </a:t>
            </a:r>
            <a:r>
              <a:rPr lang="es-ES" sz="2400" dirty="0" err="1" smtClean="0"/>
              <a:t>years</a:t>
            </a:r>
            <a:r>
              <a:rPr lang="es-ES" sz="2400" dirty="0" smtClean="0"/>
              <a:t>. 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34332"/>
            <a:ext cx="5435724" cy="23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620688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Executive</a:t>
            </a:r>
            <a:r>
              <a:rPr lang="es-ES" sz="2400" dirty="0" smtClean="0"/>
              <a:t> </a:t>
            </a:r>
            <a:r>
              <a:rPr lang="es-ES" sz="2400" dirty="0" err="1" smtClean="0"/>
              <a:t>Committee</a:t>
            </a:r>
            <a:r>
              <a:rPr lang="es-ES" sz="2400" dirty="0" smtClean="0"/>
              <a:t>(COE</a:t>
            </a:r>
            <a:r>
              <a:rPr lang="es-ES" sz="2400" dirty="0"/>
              <a:t>) </a:t>
            </a:r>
            <a:r>
              <a:rPr lang="es-ES" sz="2400" dirty="0" smtClean="0"/>
              <a:t>produces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work</a:t>
            </a:r>
            <a:r>
              <a:rPr lang="es-ES" sz="2400" dirty="0" smtClean="0"/>
              <a:t> agenda (</a:t>
            </a:r>
            <a:r>
              <a:rPr lang="es-ES" sz="2400" dirty="0" err="1" smtClean="0"/>
              <a:t>every</a:t>
            </a:r>
            <a:r>
              <a:rPr lang="es-ES" sz="2400" dirty="0" smtClean="0"/>
              <a:t> 2 </a:t>
            </a:r>
            <a:r>
              <a:rPr lang="es-ES" sz="2400" dirty="0" err="1" smtClean="0"/>
              <a:t>years</a:t>
            </a:r>
            <a:r>
              <a:rPr lang="es-ES" sz="2400" dirty="0" smtClean="0"/>
              <a:t>) and </a:t>
            </a:r>
            <a:r>
              <a:rPr lang="es-ES" sz="2400" dirty="0" smtClean="0"/>
              <a:t>examines </a:t>
            </a:r>
            <a:r>
              <a:rPr lang="es-ES" sz="2400" dirty="0" err="1" smtClean="0"/>
              <a:t>progress</a:t>
            </a:r>
            <a:r>
              <a:rPr lang="es-ES" sz="2400" dirty="0" smtClean="0"/>
              <a:t> </a:t>
            </a:r>
            <a:r>
              <a:rPr lang="es-ES" sz="2400" dirty="0" err="1" smtClean="0"/>
              <a:t>report</a:t>
            </a:r>
            <a:r>
              <a:rPr lang="es-ES" sz="2400" dirty="0" smtClean="0"/>
              <a:t> (</a:t>
            </a:r>
            <a:r>
              <a:rPr lang="es-ES" sz="2400" dirty="0" err="1" smtClean="0"/>
              <a:t>every</a:t>
            </a:r>
            <a:r>
              <a:rPr lang="es-ES" sz="2400" dirty="0" smtClean="0"/>
              <a:t> </a:t>
            </a:r>
            <a:r>
              <a:rPr lang="es-ES" sz="2400" dirty="0" err="1" smtClean="0"/>
              <a:t>year</a:t>
            </a:r>
            <a:r>
              <a:rPr lang="es-ES" sz="2400" dirty="0" smtClean="0"/>
              <a:t>) to be </a:t>
            </a:r>
            <a:r>
              <a:rPr lang="es-ES" sz="2400" dirty="0" err="1" smtClean="0"/>
              <a:t>revised</a:t>
            </a:r>
            <a:r>
              <a:rPr lang="es-ES" sz="2400" dirty="0" smtClean="0"/>
              <a:t> and </a:t>
            </a:r>
            <a:r>
              <a:rPr lang="es-ES" sz="2400" dirty="0" err="1" smtClean="0"/>
              <a:t>decided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CAD. </a:t>
            </a:r>
            <a:r>
              <a:rPr lang="es-ES" sz="2400" dirty="0" err="1" smtClean="0"/>
              <a:t>Every</a:t>
            </a:r>
            <a:r>
              <a:rPr lang="es-ES" sz="2400" dirty="0" smtClean="0"/>
              <a:t> </a:t>
            </a:r>
            <a:r>
              <a:rPr lang="es-ES" sz="2400" dirty="0" err="1" smtClean="0"/>
              <a:t>four</a:t>
            </a:r>
            <a:r>
              <a:rPr lang="es-ES" sz="2400" dirty="0" smtClean="0"/>
              <a:t> </a:t>
            </a:r>
            <a:r>
              <a:rPr lang="es-ES" sz="2400" dirty="0" err="1" smtClean="0"/>
              <a:t>years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establishes</a:t>
            </a:r>
            <a:r>
              <a:rPr lang="es-ES" sz="2400" dirty="0" smtClean="0"/>
              <a:t> a </a:t>
            </a:r>
            <a:r>
              <a:rPr lang="es-ES" sz="2400" dirty="0" err="1" smtClean="0"/>
              <a:t>strategic</a:t>
            </a:r>
            <a:r>
              <a:rPr lang="es-ES" sz="2400" dirty="0" smtClean="0"/>
              <a:t> plan </a:t>
            </a:r>
            <a:r>
              <a:rPr lang="es-ES" sz="2400" dirty="0" err="1" smtClean="0"/>
              <a:t>based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a </a:t>
            </a:r>
            <a:r>
              <a:rPr lang="es-ES" sz="2400" dirty="0" err="1" smtClean="0"/>
              <a:t>prospective</a:t>
            </a:r>
            <a:r>
              <a:rPr lang="es-ES" sz="2400" dirty="0" smtClean="0"/>
              <a:t> </a:t>
            </a:r>
            <a:r>
              <a:rPr lang="es-ES" sz="2400" dirty="0" err="1" smtClean="0"/>
              <a:t>planning</a:t>
            </a:r>
            <a:r>
              <a:rPr lang="es-ES" sz="2400" dirty="0" smtClean="0"/>
              <a:t> </a:t>
            </a:r>
            <a:r>
              <a:rPr lang="es-ES" sz="2400" dirty="0" err="1" smtClean="0"/>
              <a:t>exercise</a:t>
            </a:r>
            <a:r>
              <a:rPr lang="es-ES" sz="2400" dirty="0" smtClean="0"/>
              <a:t>. </a:t>
            </a:r>
            <a:endParaRPr lang="es-ES" sz="2400" dirty="0"/>
          </a:p>
          <a:p>
            <a:pPr lvl="0" algn="just"/>
            <a:r>
              <a:rPr lang="es-ES" sz="2400" dirty="0" err="1" smtClean="0"/>
              <a:t>The</a:t>
            </a:r>
            <a:r>
              <a:rPr lang="es-ES" sz="2400" dirty="0" smtClean="0"/>
              <a:t> COE has </a:t>
            </a:r>
            <a:r>
              <a:rPr lang="es-ES" sz="2400" dirty="0" err="1" smtClean="0"/>
              <a:t>four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</a:t>
            </a:r>
            <a:r>
              <a:rPr lang="es-ES" sz="2400" dirty="0" err="1" smtClean="0"/>
              <a:t>elected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CAD 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four</a:t>
            </a:r>
            <a:r>
              <a:rPr lang="es-ES" sz="2400" dirty="0" smtClean="0"/>
              <a:t> </a:t>
            </a:r>
            <a:r>
              <a:rPr lang="es-ES" sz="2400" dirty="0" err="1" smtClean="0"/>
              <a:t>years</a:t>
            </a:r>
            <a:r>
              <a:rPr lang="es-ES" sz="2400" dirty="0" smtClean="0"/>
              <a:t>. </a:t>
            </a:r>
            <a:r>
              <a:rPr lang="es-ES" sz="2400" dirty="0" err="1" smtClean="0"/>
              <a:t>Peru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a </a:t>
            </a:r>
            <a:r>
              <a:rPr lang="es-ES" sz="2400" dirty="0" err="1" smtClean="0"/>
              <a:t>permanent</a:t>
            </a:r>
            <a:r>
              <a:rPr lang="es-ES" sz="2400" dirty="0" smtClean="0"/>
              <a:t> </a:t>
            </a:r>
            <a:r>
              <a:rPr lang="es-ES" sz="2400" dirty="0" err="1" smtClean="0"/>
              <a:t>member</a:t>
            </a:r>
            <a:r>
              <a:rPr lang="es-ES" sz="2400" dirty="0" smtClean="0"/>
              <a:t>.</a:t>
            </a:r>
            <a:endParaRPr lang="es-PE" sz="2400" dirty="0"/>
          </a:p>
          <a:p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43" y="3717032"/>
            <a:ext cx="5546438" cy="235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9632" y="76470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Executive</a:t>
            </a:r>
            <a:r>
              <a:rPr lang="es-ES" sz="2400" dirty="0" smtClean="0"/>
              <a:t> </a:t>
            </a:r>
            <a:r>
              <a:rPr lang="es-ES" sz="2400" dirty="0" err="1" smtClean="0"/>
              <a:t>Secretariat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led </a:t>
            </a:r>
            <a:r>
              <a:rPr lang="es-ES" sz="2400" dirty="0" err="1" smtClean="0"/>
              <a:t>by</a:t>
            </a:r>
            <a:r>
              <a:rPr lang="es-ES" sz="2400" dirty="0" smtClean="0"/>
              <a:t> a Director General, </a:t>
            </a:r>
            <a:r>
              <a:rPr lang="es-ES" sz="2400" dirty="0" err="1" smtClean="0"/>
              <a:t>who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elected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member</a:t>
            </a:r>
            <a:r>
              <a:rPr lang="es-ES" sz="2400" dirty="0" smtClean="0"/>
              <a:t> </a:t>
            </a:r>
            <a:r>
              <a:rPr lang="es-ES" sz="2400" dirty="0" err="1" smtClean="0"/>
              <a:t>states</a:t>
            </a:r>
            <a:r>
              <a:rPr lang="es-ES" sz="2400" dirty="0" smtClean="0"/>
              <a:t> in a </a:t>
            </a:r>
            <a:r>
              <a:rPr lang="es-ES" sz="2400" dirty="0" err="1" smtClean="0"/>
              <a:t>selection</a:t>
            </a:r>
            <a:r>
              <a:rPr lang="es-ES" sz="2400" dirty="0" smtClean="0"/>
              <a:t> </a:t>
            </a:r>
            <a:r>
              <a:rPr lang="es-ES" sz="2400" dirty="0" err="1" smtClean="0"/>
              <a:t>process</a:t>
            </a:r>
            <a:r>
              <a:rPr lang="es-ES" sz="2400" dirty="0" smtClean="0"/>
              <a:t>. (S)he </a:t>
            </a:r>
            <a:r>
              <a:rPr lang="es-ES" sz="2400" dirty="0" err="1" smtClean="0"/>
              <a:t>designates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centre’s</a:t>
            </a:r>
            <a:r>
              <a:rPr lang="es-ES" sz="2400" dirty="0" smtClean="0"/>
              <a:t> </a:t>
            </a:r>
            <a:r>
              <a:rPr lang="es-ES" sz="2400" dirty="0" err="1" smtClean="0"/>
              <a:t>personnel</a:t>
            </a:r>
            <a:r>
              <a:rPr lang="es-ES" sz="2400" dirty="0" smtClean="0"/>
              <a:t>. </a:t>
            </a:r>
          </a:p>
          <a:p>
            <a:endParaRPr lang="es-ES" sz="2400" dirty="0"/>
          </a:p>
          <a:p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Executive</a:t>
            </a:r>
            <a:r>
              <a:rPr lang="es-ES" sz="2400" dirty="0" smtClean="0"/>
              <a:t> </a:t>
            </a:r>
            <a:r>
              <a:rPr lang="es-ES" sz="2400" dirty="0" err="1" smtClean="0"/>
              <a:t>Secretariat</a:t>
            </a:r>
            <a:r>
              <a:rPr lang="es-ES" sz="2400" dirty="0" smtClean="0"/>
              <a:t> </a:t>
            </a:r>
            <a:r>
              <a:rPr lang="es-ES" sz="2400" dirty="0" err="1" smtClean="0"/>
              <a:t>implements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Operative</a:t>
            </a:r>
            <a:r>
              <a:rPr lang="es-ES" sz="2400" dirty="0" smtClean="0"/>
              <a:t> Plan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institution</a:t>
            </a:r>
            <a:r>
              <a:rPr lang="es-ES" sz="2400" dirty="0" smtClean="0"/>
              <a:t> and </a:t>
            </a:r>
            <a:r>
              <a:rPr lang="es-ES" sz="2400" dirty="0" err="1" smtClean="0"/>
              <a:t>proposes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work</a:t>
            </a:r>
            <a:r>
              <a:rPr lang="es-ES" sz="2400" dirty="0" smtClean="0"/>
              <a:t> </a:t>
            </a:r>
            <a:r>
              <a:rPr lang="es-ES" sz="2400" dirty="0" err="1" smtClean="0"/>
              <a:t>plans</a:t>
            </a:r>
            <a:r>
              <a:rPr lang="es-ES" sz="2400" dirty="0" smtClean="0"/>
              <a:t> in </a:t>
            </a:r>
            <a:r>
              <a:rPr lang="es-ES" sz="2400" dirty="0" err="1" smtClean="0"/>
              <a:t>coordination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COE.</a:t>
            </a:r>
            <a:endParaRPr lang="es-PE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4691075" cy="2880320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0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5478" y="419871"/>
            <a:ext cx="79110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err="1" smtClean="0"/>
              <a:t>Governance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subsistems</a:t>
            </a:r>
            <a:r>
              <a:rPr lang="es-ES" sz="2200" b="1" dirty="0" smtClean="0"/>
              <a:t> in CRESPIAL:</a:t>
            </a:r>
          </a:p>
          <a:p>
            <a:pPr algn="just"/>
            <a:endParaRPr lang="es-PE" sz="2200" dirty="0"/>
          </a:p>
          <a:p>
            <a:pPr marL="457200" lvl="0" indent="-457200" algn="just">
              <a:buAutoNum type="arabicParenR"/>
            </a:pPr>
            <a:r>
              <a:rPr lang="es-ES" sz="2200" u="sng" dirty="0" err="1" smtClean="0"/>
              <a:t>Participatory</a:t>
            </a:r>
            <a:r>
              <a:rPr lang="es-ES" sz="2200" u="sng" dirty="0" smtClean="0"/>
              <a:t> and </a:t>
            </a:r>
            <a:r>
              <a:rPr lang="es-ES" sz="2200" u="sng" dirty="0" err="1" smtClean="0"/>
              <a:t>prospective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planning</a:t>
            </a:r>
            <a:r>
              <a:rPr lang="es-ES" sz="2200" dirty="0" smtClean="0"/>
              <a:t>:</a:t>
            </a:r>
          </a:p>
          <a:p>
            <a:pPr marL="457200" lvl="0" indent="-457200" algn="just">
              <a:buAutoNum type="arabicParenR"/>
            </a:pPr>
            <a:endParaRPr lang="es-PE" sz="2200" dirty="0"/>
          </a:p>
          <a:p>
            <a:pPr algn="just"/>
            <a:r>
              <a:rPr lang="es-ES" sz="2200" dirty="0" err="1" smtClean="0"/>
              <a:t>Every</a:t>
            </a:r>
            <a:r>
              <a:rPr lang="es-ES" sz="2200" dirty="0" smtClean="0"/>
              <a:t> </a:t>
            </a:r>
            <a:r>
              <a:rPr lang="es-ES" sz="2200" dirty="0" err="1" smtClean="0"/>
              <a:t>four</a:t>
            </a:r>
            <a:r>
              <a:rPr lang="es-ES" sz="2200" dirty="0" smtClean="0"/>
              <a:t> </a:t>
            </a:r>
            <a:r>
              <a:rPr lang="es-ES" sz="2200" dirty="0" err="1" smtClean="0"/>
              <a:t>years</a:t>
            </a:r>
            <a:r>
              <a:rPr lang="es-ES" sz="2200" dirty="0" smtClean="0"/>
              <a:t> </a:t>
            </a:r>
            <a:r>
              <a:rPr lang="es-ES" sz="2200" dirty="0"/>
              <a:t>CRESPIAL </a:t>
            </a:r>
            <a:r>
              <a:rPr lang="es-ES" sz="2200" dirty="0" err="1" smtClean="0"/>
              <a:t>embarks</a:t>
            </a:r>
            <a:r>
              <a:rPr lang="es-ES" sz="2200" dirty="0" smtClean="0"/>
              <a:t> </a:t>
            </a:r>
            <a:r>
              <a:rPr lang="es-ES" sz="2200" dirty="0" err="1" smtClean="0"/>
              <a:t>on</a:t>
            </a:r>
            <a:r>
              <a:rPr lang="es-ES" sz="2200" dirty="0" smtClean="0"/>
              <a:t> a </a:t>
            </a:r>
            <a:r>
              <a:rPr lang="es-ES" sz="2200" dirty="0" err="1" smtClean="0"/>
              <a:t>prospective</a:t>
            </a:r>
            <a:r>
              <a:rPr lang="es-ES" sz="2200" dirty="0" smtClean="0"/>
              <a:t> </a:t>
            </a:r>
            <a:r>
              <a:rPr lang="es-ES" sz="2200" dirty="0" err="1" smtClean="0"/>
              <a:t>planning</a:t>
            </a:r>
            <a:r>
              <a:rPr lang="es-ES" sz="2200" dirty="0" smtClean="0"/>
              <a:t> workshop </a:t>
            </a:r>
            <a:r>
              <a:rPr lang="es-ES" sz="2200" dirty="0" err="1" smtClean="0"/>
              <a:t>under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COE </a:t>
            </a:r>
            <a:r>
              <a:rPr lang="es-ES" sz="2200" dirty="0" err="1" smtClean="0"/>
              <a:t>instructions</a:t>
            </a:r>
            <a:r>
              <a:rPr lang="es-ES" sz="2200" dirty="0" smtClean="0"/>
              <a:t>. </a:t>
            </a:r>
            <a:r>
              <a:rPr lang="es-ES" sz="2200" dirty="0" err="1" smtClean="0"/>
              <a:t>The</a:t>
            </a:r>
            <a:r>
              <a:rPr lang="es-ES" sz="2200" dirty="0" smtClean="0"/>
              <a:t> workshop produces </a:t>
            </a:r>
            <a:r>
              <a:rPr lang="es-ES" sz="2200" dirty="0" err="1" smtClean="0"/>
              <a:t>scenarios</a:t>
            </a:r>
            <a:r>
              <a:rPr lang="es-ES" sz="2200" dirty="0" smtClean="0"/>
              <a:t> of </a:t>
            </a:r>
            <a:r>
              <a:rPr lang="es-ES" sz="2200" dirty="0" err="1" smtClean="0"/>
              <a:t>long</a:t>
            </a:r>
            <a:r>
              <a:rPr lang="es-ES" sz="2200" dirty="0" smtClean="0"/>
              <a:t> </a:t>
            </a:r>
            <a:r>
              <a:rPr lang="es-ES" sz="2200" dirty="0" err="1" smtClean="0"/>
              <a:t>term</a:t>
            </a:r>
            <a:r>
              <a:rPr lang="es-ES" sz="2200" dirty="0" smtClean="0"/>
              <a:t> </a:t>
            </a:r>
            <a:r>
              <a:rPr lang="es-ES" sz="2200" dirty="0" err="1" smtClean="0"/>
              <a:t>futures</a:t>
            </a:r>
            <a:r>
              <a:rPr lang="es-ES" sz="2200" dirty="0" smtClean="0"/>
              <a:t> </a:t>
            </a:r>
            <a:r>
              <a:rPr lang="es-ES" sz="2200" dirty="0" err="1" smtClean="0"/>
              <a:t>that</a:t>
            </a:r>
            <a:r>
              <a:rPr lang="es-ES" sz="2200" dirty="0" smtClean="0"/>
              <a:t> </a:t>
            </a:r>
            <a:r>
              <a:rPr lang="es-ES" sz="2200" dirty="0" err="1" smtClean="0"/>
              <a:t>allow</a:t>
            </a:r>
            <a:r>
              <a:rPr lang="es-ES" sz="2200" dirty="0" smtClean="0"/>
              <a:t> </a:t>
            </a:r>
            <a:r>
              <a:rPr lang="es-ES" sz="2200" dirty="0" err="1" smtClean="0"/>
              <a:t>for</a:t>
            </a:r>
            <a:r>
              <a:rPr lang="es-ES" sz="2200" dirty="0" smtClean="0"/>
              <a:t>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planning</a:t>
            </a:r>
            <a:r>
              <a:rPr lang="es-ES" sz="2200" dirty="0" smtClean="0"/>
              <a:t> of </a:t>
            </a:r>
            <a:r>
              <a:rPr lang="es-ES" sz="2200" dirty="0" err="1" smtClean="0"/>
              <a:t>actions</a:t>
            </a:r>
            <a:r>
              <a:rPr lang="es-ES" sz="2200" dirty="0" smtClean="0"/>
              <a:t> </a:t>
            </a:r>
            <a:r>
              <a:rPr lang="es-ES" sz="2200" dirty="0" err="1" smtClean="0"/>
              <a:t>oriented</a:t>
            </a:r>
            <a:r>
              <a:rPr lang="es-ES" sz="2200" dirty="0" smtClean="0"/>
              <a:t> to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safeguarding</a:t>
            </a:r>
            <a:r>
              <a:rPr lang="es-ES" sz="2200" dirty="0" smtClean="0"/>
              <a:t> of </a:t>
            </a:r>
            <a:r>
              <a:rPr lang="es-ES" sz="2200" dirty="0" err="1" smtClean="0"/>
              <a:t>the</a:t>
            </a:r>
            <a:r>
              <a:rPr lang="es-ES" sz="2200" dirty="0" smtClean="0"/>
              <a:t> regional ICH. </a:t>
            </a:r>
            <a:endParaRPr lang="es-PE" sz="2200" dirty="0"/>
          </a:p>
          <a:p>
            <a:pPr algn="just"/>
            <a:r>
              <a:rPr lang="es-ES" sz="2200" dirty="0"/>
              <a:t> </a:t>
            </a:r>
            <a:endParaRPr lang="es-PE" sz="2200" dirty="0"/>
          </a:p>
          <a:p>
            <a:pPr lvl="0"/>
            <a:r>
              <a:rPr lang="es-ES" sz="2200" dirty="0" smtClean="0"/>
              <a:t>2) </a:t>
            </a:r>
            <a:r>
              <a:rPr lang="es-ES" sz="2200" u="sng" dirty="0" err="1" smtClean="0"/>
              <a:t>Collaborative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strategies</a:t>
            </a:r>
            <a:r>
              <a:rPr lang="es-ES" sz="2200" u="sng" dirty="0" smtClean="0"/>
              <a:t> (</a:t>
            </a:r>
            <a:r>
              <a:rPr lang="es-ES" sz="2200" u="sng" dirty="0" err="1" smtClean="0"/>
              <a:t>technical</a:t>
            </a:r>
            <a:r>
              <a:rPr lang="es-ES" sz="2200" u="sng" dirty="0" smtClean="0"/>
              <a:t> and </a:t>
            </a:r>
            <a:r>
              <a:rPr lang="es-ES" sz="2200" u="sng" dirty="0" err="1" smtClean="0"/>
              <a:t>financial</a:t>
            </a:r>
            <a:r>
              <a:rPr lang="es-ES" sz="2200" u="sng" dirty="0" smtClean="0"/>
              <a:t>) and </a:t>
            </a:r>
            <a:r>
              <a:rPr lang="es-ES" sz="2200" u="sng" dirty="0" err="1" smtClean="0"/>
              <a:t>the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possibility</a:t>
            </a:r>
            <a:r>
              <a:rPr lang="es-ES" sz="2200" u="sng" dirty="0" smtClean="0"/>
              <a:t> of </a:t>
            </a:r>
            <a:r>
              <a:rPr lang="es-ES" sz="2200" u="sng" dirty="0" err="1" smtClean="0"/>
              <a:t>building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strategic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alliances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or</a:t>
            </a:r>
            <a:r>
              <a:rPr lang="es-ES" sz="2200" u="sng" dirty="0" smtClean="0"/>
              <a:t> </a:t>
            </a:r>
            <a:r>
              <a:rPr lang="es-ES" sz="2200" u="sng" dirty="0" err="1" smtClean="0"/>
              <a:t>partnerships</a:t>
            </a:r>
            <a:r>
              <a:rPr lang="es-ES" sz="2200" dirty="0" smtClean="0"/>
              <a:t>: </a:t>
            </a:r>
            <a:endParaRPr lang="es-ES" sz="2200" dirty="0"/>
          </a:p>
          <a:p>
            <a:pPr lvl="0"/>
            <a:endParaRPr lang="es-PE" sz="2200" dirty="0"/>
          </a:p>
          <a:p>
            <a:pPr algn="just"/>
            <a:r>
              <a:rPr lang="es-ES" sz="2200" dirty="0" smtClean="0"/>
              <a:t>CRESPIAL </a:t>
            </a:r>
            <a:r>
              <a:rPr lang="es-ES" sz="2200" dirty="0" err="1" smtClean="0"/>
              <a:t>implements</a:t>
            </a:r>
            <a:r>
              <a:rPr lang="es-ES" sz="2200" dirty="0" smtClean="0"/>
              <a:t> </a:t>
            </a:r>
            <a:r>
              <a:rPr lang="es-ES" sz="2200" dirty="0" err="1" smtClean="0"/>
              <a:t>multinational</a:t>
            </a:r>
            <a:r>
              <a:rPr lang="es-ES" sz="2200" dirty="0" smtClean="0"/>
              <a:t> </a:t>
            </a:r>
            <a:r>
              <a:rPr lang="es-ES" sz="2200" dirty="0" err="1" smtClean="0"/>
              <a:t>projects</a:t>
            </a:r>
            <a:r>
              <a:rPr lang="es-ES" sz="2200" dirty="0" smtClean="0"/>
              <a:t> </a:t>
            </a:r>
            <a:r>
              <a:rPr lang="es-ES" sz="2200" dirty="0" err="1" smtClean="0"/>
              <a:t>that</a:t>
            </a:r>
            <a:r>
              <a:rPr lang="es-ES" sz="2200" dirty="0" smtClean="0"/>
              <a:t> </a:t>
            </a:r>
            <a:r>
              <a:rPr lang="es-ES" sz="2200" dirty="0" err="1" smtClean="0"/>
              <a:t>establish</a:t>
            </a:r>
            <a:r>
              <a:rPr lang="es-ES" sz="2200" dirty="0" smtClean="0"/>
              <a:t> agendas of mutual </a:t>
            </a:r>
            <a:r>
              <a:rPr lang="es-ES" sz="2200" dirty="0" err="1" smtClean="0"/>
              <a:t>interest</a:t>
            </a:r>
            <a:r>
              <a:rPr lang="es-ES" sz="2200" dirty="0" smtClean="0"/>
              <a:t> to </a:t>
            </a:r>
            <a:r>
              <a:rPr lang="es-ES" sz="2200" dirty="0" err="1" smtClean="0"/>
              <a:t>member</a:t>
            </a:r>
            <a:r>
              <a:rPr lang="es-ES" sz="2200" dirty="0" smtClean="0"/>
              <a:t> </a:t>
            </a:r>
            <a:r>
              <a:rPr lang="es-ES" sz="2200" dirty="0" err="1" smtClean="0"/>
              <a:t>states</a:t>
            </a:r>
            <a:r>
              <a:rPr lang="es-ES" sz="2200" dirty="0" smtClean="0"/>
              <a:t>. </a:t>
            </a:r>
            <a:r>
              <a:rPr lang="es-ES" sz="2200" dirty="0" err="1" smtClean="0"/>
              <a:t>We</a:t>
            </a:r>
            <a:r>
              <a:rPr lang="es-ES" sz="2200" dirty="0" smtClean="0"/>
              <a:t> </a:t>
            </a:r>
            <a:r>
              <a:rPr lang="es-ES" sz="2200" dirty="0" err="1" smtClean="0"/>
              <a:t>also</a:t>
            </a:r>
            <a:r>
              <a:rPr lang="es-ES" sz="2200" dirty="0" smtClean="0"/>
              <a:t> </a:t>
            </a:r>
            <a:r>
              <a:rPr lang="es-ES" sz="2200" dirty="0" err="1" smtClean="0"/>
              <a:t>promote</a:t>
            </a:r>
            <a:r>
              <a:rPr lang="es-ES" sz="2200" dirty="0" smtClean="0"/>
              <a:t> and </a:t>
            </a:r>
            <a:r>
              <a:rPr lang="es-ES" sz="2200" dirty="0" err="1" smtClean="0"/>
              <a:t>maintain</a:t>
            </a:r>
            <a:r>
              <a:rPr lang="es-ES" sz="2200" dirty="0" smtClean="0"/>
              <a:t> </a:t>
            </a:r>
            <a:r>
              <a:rPr lang="es-ES" sz="2200" dirty="0" smtClean="0"/>
              <a:t>South-South </a:t>
            </a:r>
            <a:r>
              <a:rPr lang="es-ES" sz="2200" dirty="0" err="1" smtClean="0"/>
              <a:t>cooperation</a:t>
            </a:r>
            <a:r>
              <a:rPr lang="es-ES" sz="2200" dirty="0" smtClean="0"/>
              <a:t> </a:t>
            </a:r>
            <a:r>
              <a:rPr lang="es-ES" sz="2200" dirty="0" err="1" smtClean="0"/>
              <a:t>strategies</a:t>
            </a:r>
            <a:r>
              <a:rPr lang="es-ES" sz="2200" dirty="0" smtClean="0"/>
              <a:t> </a:t>
            </a:r>
            <a:r>
              <a:rPr lang="es-ES" sz="2200" dirty="0" err="1" smtClean="0"/>
              <a:t>based</a:t>
            </a:r>
            <a:r>
              <a:rPr lang="es-ES" sz="2200" dirty="0" smtClean="0"/>
              <a:t> </a:t>
            </a:r>
            <a:r>
              <a:rPr lang="es-ES" sz="2200" dirty="0" err="1" smtClean="0"/>
              <a:t>on</a:t>
            </a:r>
            <a:r>
              <a:rPr lang="es-ES" sz="2200" dirty="0" smtClean="0"/>
              <a:t> </a:t>
            </a:r>
            <a:r>
              <a:rPr lang="es-ES" sz="2200" dirty="0" err="1" smtClean="0"/>
              <a:t>learning</a:t>
            </a:r>
            <a:r>
              <a:rPr lang="es-ES" sz="2200" dirty="0" smtClean="0"/>
              <a:t> </a:t>
            </a:r>
            <a:r>
              <a:rPr lang="es-ES" sz="2200" dirty="0" err="1" smtClean="0"/>
              <a:t>from</a:t>
            </a:r>
            <a:r>
              <a:rPr lang="es-ES" sz="2200" dirty="0" smtClean="0"/>
              <a:t> </a:t>
            </a:r>
            <a:r>
              <a:rPr lang="es-ES" sz="2200" dirty="0" err="1" smtClean="0"/>
              <a:t>good</a:t>
            </a:r>
            <a:r>
              <a:rPr lang="es-ES" sz="2200" dirty="0" smtClean="0"/>
              <a:t> </a:t>
            </a:r>
            <a:r>
              <a:rPr lang="es-ES" sz="2200" dirty="0" err="1" smtClean="0"/>
              <a:t>practices</a:t>
            </a:r>
            <a:r>
              <a:rPr lang="es-ES" sz="2200" dirty="0" smtClean="0"/>
              <a:t> and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shared</a:t>
            </a:r>
            <a:r>
              <a:rPr lang="es-ES" sz="2200" dirty="0" smtClean="0"/>
              <a:t> </a:t>
            </a:r>
            <a:r>
              <a:rPr lang="es-ES" sz="2200" dirty="0" err="1" smtClean="0"/>
              <a:t>financing</a:t>
            </a:r>
            <a:r>
              <a:rPr lang="es-ES" sz="2200" dirty="0" smtClean="0"/>
              <a:t> of </a:t>
            </a:r>
            <a:r>
              <a:rPr lang="es-ES" sz="2200" dirty="0" err="1" smtClean="0"/>
              <a:t>activities</a:t>
            </a:r>
            <a:r>
              <a:rPr lang="es-ES" sz="2200" dirty="0" smtClean="0"/>
              <a:t>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90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5616" y="4046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To </a:t>
            </a:r>
            <a:r>
              <a:rPr lang="es-ES" sz="2400" dirty="0" err="1" smtClean="0"/>
              <a:t>this</a:t>
            </a:r>
            <a:r>
              <a:rPr lang="es-ES" sz="2400" dirty="0" smtClean="0"/>
              <a:t> date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following</a:t>
            </a:r>
            <a:r>
              <a:rPr lang="es-ES" sz="2400" dirty="0" smtClean="0"/>
              <a:t> </a:t>
            </a:r>
            <a:r>
              <a:rPr lang="es-ES" sz="2400" dirty="0" err="1" smtClean="0"/>
              <a:t>multinational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projects</a:t>
            </a:r>
            <a:r>
              <a:rPr lang="es-ES" sz="2400" dirty="0" smtClean="0"/>
              <a:t> </a:t>
            </a:r>
            <a:r>
              <a:rPr lang="es-ES" sz="2400" dirty="0" err="1" smtClean="0"/>
              <a:t>have</a:t>
            </a:r>
            <a:r>
              <a:rPr lang="es-ES" sz="2400" dirty="0" smtClean="0"/>
              <a:t> </a:t>
            </a:r>
            <a:r>
              <a:rPr lang="es-ES" sz="2400" dirty="0" err="1" smtClean="0"/>
              <a:t>been</a:t>
            </a:r>
            <a:r>
              <a:rPr lang="es-ES" sz="2400" dirty="0" smtClean="0"/>
              <a:t> </a:t>
            </a:r>
            <a:r>
              <a:rPr lang="es-ES" sz="2400" dirty="0" err="1" smtClean="0"/>
              <a:t>implemented</a:t>
            </a:r>
            <a:r>
              <a:rPr lang="es-ES" sz="2400" dirty="0" smtClean="0"/>
              <a:t>: 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1083801" y="1916832"/>
            <a:ext cx="4752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ICH </a:t>
            </a:r>
            <a:r>
              <a:rPr lang="es-ES" sz="2400" dirty="0" err="1" smtClean="0"/>
              <a:t>safeguarding</a:t>
            </a:r>
            <a:r>
              <a:rPr lang="es-ES" sz="2400" dirty="0" smtClean="0"/>
              <a:t> of </a:t>
            </a:r>
            <a:r>
              <a:rPr lang="es-ES" sz="2400" dirty="0" err="1" smtClean="0"/>
              <a:t>aymara</a:t>
            </a:r>
            <a:r>
              <a:rPr lang="es-ES" sz="2400" dirty="0" smtClean="0"/>
              <a:t> </a:t>
            </a:r>
            <a:r>
              <a:rPr lang="es-ES" sz="2400" dirty="0" err="1" smtClean="0"/>
              <a:t>communities</a:t>
            </a:r>
            <a:r>
              <a:rPr lang="es-ES" sz="2400" dirty="0" smtClean="0"/>
              <a:t> of Bolivia, Chile and </a:t>
            </a:r>
            <a:r>
              <a:rPr lang="es-ES" sz="2400" dirty="0" err="1" smtClean="0"/>
              <a:t>Peru</a:t>
            </a:r>
            <a:r>
              <a:rPr lang="es-ES" sz="2400" dirty="0" smtClean="0"/>
              <a:t>.</a:t>
            </a:r>
          </a:p>
          <a:p>
            <a:pPr marL="457200" lvl="0" indent="-457200">
              <a:buAutoNum type="arabicParenR"/>
            </a:pPr>
            <a:endParaRPr lang="es-ES" sz="2400" dirty="0"/>
          </a:p>
          <a:p>
            <a:pPr marL="457200" lvl="0" indent="-457200">
              <a:buAutoNum type="arabicParenR"/>
            </a:pPr>
            <a:endParaRPr lang="es-ES" sz="2400" dirty="0" smtClean="0"/>
          </a:p>
          <a:p>
            <a:pPr marL="457200" lvl="0" indent="-457200">
              <a:buAutoNum type="arabicParenR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Safeguarding</a:t>
            </a:r>
            <a:r>
              <a:rPr lang="es-ES" sz="2400" dirty="0" smtClean="0"/>
              <a:t> of </a:t>
            </a:r>
            <a:r>
              <a:rPr lang="es-ES" sz="2400" dirty="0" err="1" smtClean="0"/>
              <a:t>songs</a:t>
            </a:r>
            <a:r>
              <a:rPr lang="es-ES" sz="2400" dirty="0" smtClean="0"/>
              <a:t>, dances and </a:t>
            </a:r>
            <a:r>
              <a:rPr lang="es-ES" sz="2400" dirty="0" err="1" smtClean="0"/>
              <a:t>music</a:t>
            </a:r>
            <a:r>
              <a:rPr lang="es-ES" sz="2400" dirty="0" smtClean="0"/>
              <a:t> of </a:t>
            </a:r>
            <a:r>
              <a:rPr lang="es-ES" sz="2400" dirty="0" err="1" smtClean="0"/>
              <a:t>afrodescendants</a:t>
            </a:r>
            <a:r>
              <a:rPr lang="es-ES" sz="2400" dirty="0" smtClean="0"/>
              <a:t> in CRESPIAL </a:t>
            </a:r>
            <a:r>
              <a:rPr lang="es-ES" sz="2400" dirty="0" err="1" smtClean="0"/>
              <a:t>countries</a:t>
            </a:r>
            <a:endParaRPr lang="es-PE" sz="2400" dirty="0"/>
          </a:p>
          <a:p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35661"/>
            <a:ext cx="2771041" cy="24117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08786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1383</TotalTime>
  <Words>667</Words>
  <Application>Microsoft Office PowerPoint</Application>
  <PresentationFormat>Presentación en pantalla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Gabriela</dc:creator>
  <cp:lastModifiedBy>PROPIETARIO</cp:lastModifiedBy>
  <cp:revision>163</cp:revision>
  <dcterms:created xsi:type="dcterms:W3CDTF">2011-03-17T21:33:12Z</dcterms:created>
  <dcterms:modified xsi:type="dcterms:W3CDTF">2015-07-06T23:16:14Z</dcterms:modified>
</cp:coreProperties>
</file>