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handoutMasterIdLst>
    <p:handoutMasterId r:id="rId26"/>
  </p:handoutMasterIdLst>
  <p:sldIdLst>
    <p:sldId id="256" r:id="rId2"/>
    <p:sldId id="261" r:id="rId3"/>
    <p:sldId id="299" r:id="rId4"/>
    <p:sldId id="300" r:id="rId5"/>
    <p:sldId id="301" r:id="rId6"/>
    <p:sldId id="302" r:id="rId7"/>
    <p:sldId id="277" r:id="rId8"/>
    <p:sldId id="294" r:id="rId9"/>
    <p:sldId id="282" r:id="rId10"/>
    <p:sldId id="264" r:id="rId11"/>
    <p:sldId id="308" r:id="rId12"/>
    <p:sldId id="303" r:id="rId13"/>
    <p:sldId id="304" r:id="rId14"/>
    <p:sldId id="284" r:id="rId15"/>
    <p:sldId id="287" r:id="rId16"/>
    <p:sldId id="295" r:id="rId17"/>
    <p:sldId id="296" r:id="rId18"/>
    <p:sldId id="305" r:id="rId19"/>
    <p:sldId id="306" r:id="rId20"/>
    <p:sldId id="307" r:id="rId21"/>
    <p:sldId id="297" r:id="rId22"/>
    <p:sldId id="298" r:id="rId23"/>
    <p:sldId id="291" r:id="rId24"/>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65" autoAdjust="0"/>
    <p:restoredTop sz="95400" autoAdjust="0"/>
  </p:normalViewPr>
  <p:slideViewPr>
    <p:cSldViewPr snapToGrid="0">
      <p:cViewPr varScale="1">
        <p:scale>
          <a:sx n="79" d="100"/>
          <a:sy n="79" d="100"/>
        </p:scale>
        <p:origin x="120" y="564"/>
      </p:cViewPr>
      <p:guideLst/>
    </p:cSldViewPr>
  </p:slideViewPr>
  <p:outlineViewPr>
    <p:cViewPr>
      <p:scale>
        <a:sx n="33" d="100"/>
        <a:sy n="33" d="100"/>
      </p:scale>
      <p:origin x="0" y="-350"/>
    </p:cViewPr>
  </p:outlineViewPr>
  <p:notesTextViewPr>
    <p:cViewPr>
      <p:scale>
        <a:sx n="1" d="1"/>
        <a:sy n="1" d="1"/>
      </p:scale>
      <p:origin x="0" y="0"/>
    </p:cViewPr>
  </p:notesTextViewPr>
  <p:notesViewPr>
    <p:cSldViewPr snapToGrid="0">
      <p:cViewPr varScale="1">
        <p:scale>
          <a:sx n="67" d="100"/>
          <a:sy n="67" d="100"/>
        </p:scale>
        <p:origin x="2309"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211C0F20-FF68-44A4-867E-C13BE345B6AB}" type="datetimeFigureOut">
              <a:rPr kumimoji="1" lang="ja-JP" altLang="en-US" smtClean="0"/>
              <a:t>2017/9/15</a:t>
            </a:fld>
            <a:endParaRPr kumimoji="1" lang="ja-JP" altLang="en-US"/>
          </a:p>
        </p:txBody>
      </p:sp>
      <p:sp>
        <p:nvSpPr>
          <p:cNvPr id="4" name="フッター プレースホルダー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7C4F5C7B-821F-4D7D-8260-3F251B790135}" type="slidenum">
              <a:rPr kumimoji="1" lang="ja-JP" altLang="en-US" smtClean="0"/>
              <a:t>‹#›</a:t>
            </a:fld>
            <a:endParaRPr kumimoji="1" lang="ja-JP" altLang="en-US"/>
          </a:p>
        </p:txBody>
      </p:sp>
    </p:spTree>
    <p:extLst>
      <p:ext uri="{BB962C8B-B14F-4D97-AF65-F5344CB8AC3E}">
        <p14:creationId xmlns:p14="http://schemas.microsoft.com/office/powerpoint/2010/main" val="325887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4E950972-BE17-44C7-948A-7BF9DBA84402}" type="datetimeFigureOut">
              <a:rPr kumimoji="1" lang="ja-JP" altLang="en-US" smtClean="0"/>
              <a:t>2017/9/15</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6D2A1006-734E-4CFF-BB61-CFFFCDE363DB}" type="slidenum">
              <a:rPr kumimoji="1" lang="ja-JP" altLang="en-US" smtClean="0"/>
              <a:t>‹#›</a:t>
            </a:fld>
            <a:endParaRPr kumimoji="1" lang="ja-JP" altLang="en-US"/>
          </a:p>
        </p:txBody>
      </p:sp>
    </p:spTree>
    <p:extLst>
      <p:ext uri="{BB962C8B-B14F-4D97-AF65-F5344CB8AC3E}">
        <p14:creationId xmlns:p14="http://schemas.microsoft.com/office/powerpoint/2010/main" val="84601192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p:txBody>
      </p:sp>
      <p:sp>
        <p:nvSpPr>
          <p:cNvPr id="4" name="スライド番号プレースホルダー 3"/>
          <p:cNvSpPr>
            <a:spLocks noGrp="1"/>
          </p:cNvSpPr>
          <p:nvPr>
            <p:ph type="sldNum" sz="quarter" idx="10"/>
          </p:nvPr>
        </p:nvSpPr>
        <p:spPr/>
        <p:txBody>
          <a:bodyPr/>
          <a:lstStyle/>
          <a:p>
            <a:fld id="{ACB6F642-5B76-4497-A651-3C73645663DB}" type="slidenum">
              <a:rPr kumimoji="1" lang="ja-JP" altLang="en-US" smtClean="0"/>
              <a:pPr/>
              <a:t>15</a:t>
            </a:fld>
            <a:endParaRPr kumimoji="1" lang="ja-JP" altLang="en-US"/>
          </a:p>
        </p:txBody>
      </p:sp>
    </p:spTree>
    <p:extLst>
      <p:ext uri="{BB962C8B-B14F-4D97-AF65-F5344CB8AC3E}">
        <p14:creationId xmlns:p14="http://schemas.microsoft.com/office/powerpoint/2010/main" val="1413167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2A1006-734E-4CFF-BB61-CFFFCDE363DB}" type="slidenum">
              <a:rPr kumimoji="1" lang="ja-JP" altLang="en-US" smtClean="0"/>
              <a:t>18</a:t>
            </a:fld>
            <a:endParaRPr kumimoji="1" lang="ja-JP" altLang="en-US"/>
          </a:p>
        </p:txBody>
      </p:sp>
    </p:spTree>
    <p:extLst>
      <p:ext uri="{BB962C8B-B14F-4D97-AF65-F5344CB8AC3E}">
        <p14:creationId xmlns:p14="http://schemas.microsoft.com/office/powerpoint/2010/main" val="3678705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D62CEF3B-A037-46D0-B02C-1428F07E9383}" type="datetimeFigureOut">
              <a:rPr lang="en-US" dirty="0"/>
              <a:t>9/15/2017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6DFF08F-DC6B-4601-B491-B0F83F6DD2DA}" type="datetimeFigureOut">
              <a:rPr lang="en-US" dirty="0"/>
              <a:t>9/15/2017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9/15/2017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097280" y="2582335"/>
            <a:ext cx="4937760" cy="328676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217920" y="2582334"/>
            <a:ext cx="4937760" cy="328676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9/15/2017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9/15/2017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9/15/2017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6DFF08F-DC6B-4601-B491-B0F83F6DD2DA}" type="datetimeFigureOut">
              <a:rPr lang="en-US" dirty="0"/>
              <a:pPr/>
              <a:t>9/15/2017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6DFF08F-DC6B-4601-B491-B0F83F6DD2DA}" type="datetimeFigureOut">
              <a:rPr lang="en-US" dirty="0"/>
              <a:t>9/15/2017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9/15/2017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hyperlink" Target="http://www.irci.jp/ichdb/"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18" Type="http://schemas.openxmlformats.org/officeDocument/2006/relationships/hyperlink" Target="http://irci.jp/assets/files/final-report.pdf" TargetMode="External"/><Relationship Id="rId3" Type="http://schemas.openxmlformats.org/officeDocument/2006/relationships/hyperlink" Target="http://irci.jp/assets/files/Sakai%20Symposium%20Report.pdf" TargetMode="External"/><Relationship Id="rId7" Type="http://schemas.openxmlformats.org/officeDocument/2006/relationships/hyperlink" Target="http://www.irci.jp/assets/files/Proceedings-of-Bishkek-Meeting.pdf" TargetMode="External"/><Relationship Id="rId12" Type="http://schemas.openxmlformats.org/officeDocument/2006/relationships/hyperlink" Target="http://irci.jp/assets/files/2012%20International%20Field%20School_REPORT0308.pdf" TargetMode="External"/><Relationship Id="rId17" Type="http://schemas.openxmlformats.org/officeDocument/2006/relationships/image" Target="../media/image23.jpeg"/><Relationship Id="rId2" Type="http://schemas.openxmlformats.org/officeDocument/2006/relationships/image" Target="../media/image1.png"/><Relationship Id="rId16" Type="http://schemas.openxmlformats.org/officeDocument/2006/relationships/hyperlink" Target="http://irci.jp/assets/files/2012_Meeting_on_Documentation_of_ICH.pdf" TargetMode="Externa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jpeg"/><Relationship Id="rId5" Type="http://schemas.openxmlformats.org/officeDocument/2006/relationships/hyperlink" Target="http://irci.jp/assets/files/Proceedings-2016Experts%20Meeting(1).pdf" TargetMode="External"/><Relationship Id="rId15" Type="http://schemas.openxmlformats.org/officeDocument/2006/relationships/image" Target="../media/image22.jpeg"/><Relationship Id="rId10" Type="http://schemas.openxmlformats.org/officeDocument/2006/relationships/image" Target="../media/image19.jpeg"/><Relationship Id="rId19" Type="http://schemas.openxmlformats.org/officeDocument/2006/relationships/image" Target="../media/image24.jpeg"/><Relationship Id="rId4" Type="http://schemas.openxmlformats.org/officeDocument/2006/relationships/image" Target="../media/image16.png"/><Relationship Id="rId9" Type="http://schemas.openxmlformats.org/officeDocument/2006/relationships/hyperlink" Target="http://irci.jp/assets/files/2013-Study-Tour-Report-v2.pdf" TargetMode="External"/><Relationship Id="rId14" Type="http://schemas.openxmlformats.org/officeDocument/2006/relationships/hyperlink" Target="http://irci.jp/assets/files/2012_ICH_Forum.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84118" y="1506070"/>
            <a:ext cx="9959013" cy="2361174"/>
          </a:xfrm>
        </p:spPr>
        <p:txBody>
          <a:bodyPr>
            <a:normAutofit/>
          </a:bodyPr>
          <a:lstStyle/>
          <a:p>
            <a:pPr algn="ctr"/>
            <a:r>
              <a:rPr kumimoji="1" lang="en-US" altLang="ja-JP" sz="6000" dirty="0" smtClean="0">
                <a:solidFill>
                  <a:schemeClr val="accent2"/>
                </a:solidFill>
                <a:latin typeface="Arial" panose="020B0604020202020204" pitchFamily="34" charset="0"/>
                <a:cs typeface="Arial" panose="020B0604020202020204" pitchFamily="34" charset="0"/>
              </a:rPr>
              <a:t>IRCI’s Activities for FY2017</a:t>
            </a:r>
            <a:r>
              <a:rPr kumimoji="1" lang="en-US" altLang="ja-JP" sz="6000" dirty="0" smtClean="0">
                <a:latin typeface="Arial" panose="020B0604020202020204" pitchFamily="34" charset="0"/>
                <a:cs typeface="Arial" panose="020B0604020202020204" pitchFamily="34" charset="0"/>
              </a:rPr>
              <a:t/>
            </a:r>
            <a:br>
              <a:rPr kumimoji="1" lang="en-US" altLang="ja-JP" sz="6000" dirty="0" smtClean="0">
                <a:latin typeface="Arial" panose="020B0604020202020204" pitchFamily="34" charset="0"/>
                <a:cs typeface="Arial" panose="020B0604020202020204" pitchFamily="34" charset="0"/>
              </a:rPr>
            </a:br>
            <a:endParaRPr kumimoji="1" lang="ja-JP" altLang="en-US" sz="6000" dirty="0">
              <a:latin typeface="Arial" panose="020B0604020202020204" pitchFamily="34" charset="0"/>
              <a:cs typeface="Arial" panose="020B0604020202020204" pitchFamily="34" charset="0"/>
            </a:endParaRPr>
          </a:p>
        </p:txBody>
      </p:sp>
      <p:sp>
        <p:nvSpPr>
          <p:cNvPr id="3" name="サブタイトル 2"/>
          <p:cNvSpPr>
            <a:spLocks noGrp="1"/>
          </p:cNvSpPr>
          <p:nvPr>
            <p:ph type="subTitle" idx="1"/>
          </p:nvPr>
        </p:nvSpPr>
        <p:spPr>
          <a:xfrm>
            <a:off x="1100051" y="4572159"/>
            <a:ext cx="10007220" cy="1599947"/>
          </a:xfrm>
        </p:spPr>
        <p:txBody>
          <a:bodyPr>
            <a:normAutofit fontScale="92500"/>
          </a:bodyPr>
          <a:lstStyle/>
          <a:p>
            <a:r>
              <a:rPr kumimoji="1" lang="en-US" altLang="ja-JP" b="1" dirty="0" err="1" smtClean="0">
                <a:latin typeface="Arial" panose="020B0604020202020204" pitchFamily="34" charset="0"/>
                <a:cs typeface="Arial" panose="020B0604020202020204" pitchFamily="34" charset="0"/>
              </a:rPr>
              <a:t>Wataru</a:t>
            </a:r>
            <a:r>
              <a:rPr kumimoji="1" lang="en-US" altLang="ja-JP" b="1" dirty="0" smtClean="0">
                <a:latin typeface="Arial" panose="020B0604020202020204" pitchFamily="34" charset="0"/>
                <a:cs typeface="Arial" panose="020B0604020202020204" pitchFamily="34" charset="0"/>
              </a:rPr>
              <a:t> </a:t>
            </a:r>
            <a:r>
              <a:rPr kumimoji="1" lang="en-US" altLang="ja-JP" b="1" dirty="0" err="1" smtClean="0">
                <a:latin typeface="Arial" panose="020B0604020202020204" pitchFamily="34" charset="0"/>
                <a:cs typeface="Arial" panose="020B0604020202020204" pitchFamily="34" charset="0"/>
              </a:rPr>
              <a:t>iwamoto</a:t>
            </a:r>
            <a:endParaRPr kumimoji="1" lang="en-US" altLang="ja-JP" b="1" dirty="0" smtClean="0">
              <a:latin typeface="Arial" panose="020B0604020202020204" pitchFamily="34" charset="0"/>
              <a:cs typeface="Arial" panose="020B0604020202020204" pitchFamily="34" charset="0"/>
            </a:endParaRPr>
          </a:p>
          <a:p>
            <a:r>
              <a:rPr lang="en-US" altLang="ja-JP" dirty="0" smtClean="0">
                <a:latin typeface="Arial" panose="020B0604020202020204" pitchFamily="34" charset="0"/>
                <a:cs typeface="Arial" panose="020B0604020202020204" pitchFamily="34" charset="0"/>
              </a:rPr>
              <a:t>Director-general, international research </a:t>
            </a:r>
            <a:r>
              <a:rPr lang="en-US" altLang="ja-JP" dirty="0" err="1" smtClean="0">
                <a:latin typeface="Arial" panose="020B0604020202020204" pitchFamily="34" charset="0"/>
                <a:cs typeface="Arial" panose="020B0604020202020204" pitchFamily="34" charset="0"/>
              </a:rPr>
              <a:t>centre</a:t>
            </a:r>
            <a:r>
              <a:rPr lang="en-US" altLang="ja-JP" dirty="0" smtClean="0">
                <a:latin typeface="Arial" panose="020B0604020202020204" pitchFamily="34" charset="0"/>
                <a:cs typeface="Arial" panose="020B0604020202020204" pitchFamily="34" charset="0"/>
              </a:rPr>
              <a:t>  for intangible cultural heritage in the </a:t>
            </a:r>
            <a:r>
              <a:rPr lang="en-US" altLang="ja-JP" dirty="0" err="1" smtClean="0">
                <a:latin typeface="Arial" panose="020B0604020202020204" pitchFamily="34" charset="0"/>
                <a:cs typeface="Arial" panose="020B0604020202020204" pitchFamily="34" charset="0"/>
              </a:rPr>
              <a:t>asia</a:t>
            </a:r>
            <a:r>
              <a:rPr lang="en-US" altLang="ja-JP" dirty="0" smtClean="0">
                <a:latin typeface="Arial" panose="020B0604020202020204" pitchFamily="34" charset="0"/>
                <a:cs typeface="Arial" panose="020B0604020202020204" pitchFamily="34" charset="0"/>
              </a:rPr>
              <a:t>-pacific region under the auspices of </a:t>
            </a:r>
            <a:r>
              <a:rPr lang="en-US" altLang="ja-JP" dirty="0" err="1" smtClean="0">
                <a:latin typeface="Arial" panose="020B0604020202020204" pitchFamily="34" charset="0"/>
                <a:cs typeface="Arial" panose="020B0604020202020204" pitchFamily="34" charset="0"/>
              </a:rPr>
              <a:t>unesco</a:t>
            </a:r>
            <a:r>
              <a:rPr lang="ja-JP" altLang="en-US" dirty="0">
                <a:latin typeface="Arial" panose="020B0604020202020204" pitchFamily="34" charset="0"/>
                <a:cs typeface="Arial" panose="020B0604020202020204" pitchFamily="34" charset="0"/>
              </a:rPr>
              <a:t> </a:t>
            </a:r>
            <a:r>
              <a:rPr lang="en-US" altLang="ja-JP" dirty="0" smtClean="0">
                <a:latin typeface="Arial" panose="020B0604020202020204" pitchFamily="34" charset="0"/>
                <a:cs typeface="Arial" panose="020B0604020202020204" pitchFamily="34" charset="0"/>
              </a:rPr>
              <a:t>(UNESCO), japan</a:t>
            </a:r>
            <a:endParaRPr kumimoji="1" lang="ja-JP" altLang="en-US" dirty="0">
              <a:latin typeface="Arial" panose="020B0604020202020204" pitchFamily="34" charset="0"/>
              <a:cs typeface="Arial" panose="020B0604020202020204" pitchFamily="34" charset="0"/>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539" y="201150"/>
            <a:ext cx="2233529" cy="854587"/>
          </a:xfrm>
          <a:prstGeom prst="rect">
            <a:avLst/>
          </a:prstGeom>
        </p:spPr>
      </p:pic>
    </p:spTree>
    <p:extLst>
      <p:ext uri="{BB962C8B-B14F-4D97-AF65-F5344CB8AC3E}">
        <p14:creationId xmlns:p14="http://schemas.microsoft.com/office/powerpoint/2010/main" val="12041881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80227" y="1159053"/>
            <a:ext cx="10058400" cy="458601"/>
          </a:xfrm>
        </p:spPr>
        <p:txBody>
          <a:bodyPr>
            <a:normAutofit fontScale="90000"/>
          </a:bodyPr>
          <a:lstStyle/>
          <a:p>
            <a:r>
              <a:rPr kumimoji="1" lang="en-US" altLang="ja-JP" sz="3400" dirty="0" smtClean="0">
                <a:solidFill>
                  <a:srgbClr val="0070C0"/>
                </a:solidFill>
              </a:rPr>
              <a:t/>
            </a:r>
            <a:br>
              <a:rPr kumimoji="1" lang="en-US" altLang="ja-JP" sz="3400" dirty="0" smtClean="0">
                <a:solidFill>
                  <a:srgbClr val="0070C0"/>
                </a:solidFill>
              </a:rPr>
            </a:br>
            <a:r>
              <a:rPr kumimoji="1" lang="en-US" altLang="ja-JP" dirty="0" smtClean="0">
                <a:solidFill>
                  <a:srgbClr val="0070C0"/>
                </a:solidFill>
              </a:rPr>
              <a:t/>
            </a:r>
            <a:br>
              <a:rPr kumimoji="1" lang="en-US" altLang="ja-JP" dirty="0" smtClean="0">
                <a:solidFill>
                  <a:srgbClr val="0070C0"/>
                </a:solidFill>
              </a:rPr>
            </a:br>
            <a:r>
              <a:rPr lang="en-US" altLang="ja-JP" sz="2700" dirty="0">
                <a:solidFill>
                  <a:schemeClr val="accent1"/>
                </a:solidFill>
                <a:latin typeface="Arial" panose="020B0604020202020204" pitchFamily="34" charset="0"/>
                <a:cs typeface="Arial" panose="020B0604020202020204" pitchFamily="34" charset="0"/>
              </a:rPr>
              <a:t>International Conference on the Convention for the Safeguarding of </a:t>
            </a:r>
            <a:r>
              <a:rPr lang="en-US" altLang="ja-JP" sz="2700" dirty="0" smtClean="0">
                <a:solidFill>
                  <a:schemeClr val="accent1"/>
                </a:solidFill>
                <a:latin typeface="Arial" panose="020B0604020202020204" pitchFamily="34" charset="0"/>
                <a:cs typeface="Arial" panose="020B0604020202020204" pitchFamily="34" charset="0"/>
              </a:rPr>
              <a:t>ICH</a:t>
            </a:r>
            <a:endParaRPr kumimoji="1" lang="ja-JP" altLang="en-US" sz="2700" dirty="0">
              <a:solidFill>
                <a:schemeClr val="accent1"/>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539" y="201150"/>
            <a:ext cx="2233529" cy="854587"/>
          </a:xfrm>
          <a:prstGeom prst="rect">
            <a:avLst/>
          </a:prstGeom>
        </p:spPr>
      </p:pic>
      <p:sp>
        <p:nvSpPr>
          <p:cNvPr id="12" name="コンテンツ プレースホルダー 2"/>
          <p:cNvSpPr>
            <a:spLocks noGrp="1"/>
          </p:cNvSpPr>
          <p:nvPr>
            <p:ph idx="1"/>
          </p:nvPr>
        </p:nvSpPr>
        <p:spPr>
          <a:xfrm>
            <a:off x="497118" y="1794410"/>
            <a:ext cx="11174930" cy="4617820"/>
          </a:xfrm>
        </p:spPr>
        <p:txBody>
          <a:bodyPr/>
          <a:lstStyle/>
          <a:p>
            <a:pPr>
              <a:buFont typeface="Wingdings" panose="05000000000000000000" pitchFamily="2" charset="2"/>
              <a:buChar char="u"/>
            </a:pPr>
            <a:r>
              <a:rPr lang="en-US" altLang="ja-JP" b="1" dirty="0" err="1"/>
              <a:t>Glocal</a:t>
            </a:r>
            <a:r>
              <a:rPr lang="en-US" altLang="ja-JP" b="1" dirty="0"/>
              <a:t> P</a:t>
            </a:r>
            <a:r>
              <a:rPr kumimoji="1" lang="en-US" altLang="ja-JP" b="1" dirty="0" smtClean="0"/>
              <a:t>erspectives on Intangible Cultural Heritage : </a:t>
            </a:r>
            <a:r>
              <a:rPr lang="en-US" altLang="ja-JP" b="1" dirty="0" smtClean="0"/>
              <a:t>Local Community, Researchers, States and UNESCO</a:t>
            </a:r>
          </a:p>
          <a:p>
            <a:pPr marL="0" indent="0">
              <a:spcBef>
                <a:spcPts val="0"/>
              </a:spcBef>
              <a:buNone/>
            </a:pPr>
            <a:r>
              <a:rPr kumimoji="1" lang="en-US" altLang="ja-JP" dirty="0"/>
              <a:t> </a:t>
            </a:r>
            <a:r>
              <a:rPr kumimoji="1" lang="en-US" altLang="ja-JP" dirty="0" smtClean="0"/>
              <a:t>        - Co-organized by IRCI and Center for </a:t>
            </a:r>
            <a:r>
              <a:rPr kumimoji="1" lang="en-US" altLang="ja-JP" dirty="0" err="1" smtClean="0"/>
              <a:t>Glocal</a:t>
            </a:r>
            <a:r>
              <a:rPr kumimoji="1" lang="en-US" altLang="ja-JP" dirty="0" smtClean="0"/>
              <a:t> Studies, </a:t>
            </a:r>
            <a:r>
              <a:rPr kumimoji="1" lang="en-US" altLang="ja-JP" dirty="0" err="1" smtClean="0"/>
              <a:t>Seijo</a:t>
            </a:r>
            <a:r>
              <a:rPr kumimoji="1" lang="en-US" altLang="ja-JP" dirty="0" smtClean="0"/>
              <a:t> University, Japan</a:t>
            </a:r>
          </a:p>
          <a:p>
            <a:pPr marL="0" indent="0">
              <a:spcBef>
                <a:spcPts val="0"/>
              </a:spcBef>
              <a:buNone/>
            </a:pPr>
            <a:r>
              <a:rPr lang="en-US" altLang="ja-JP" dirty="0"/>
              <a:t> </a:t>
            </a:r>
            <a:r>
              <a:rPr lang="en-US" altLang="ja-JP" dirty="0" smtClean="0"/>
              <a:t>        - Focus : the interface between local communities, researchers and the UNESCO Convention</a:t>
            </a:r>
          </a:p>
          <a:p>
            <a:pPr marL="0" indent="0">
              <a:spcBef>
                <a:spcPts val="0"/>
              </a:spcBef>
              <a:buNone/>
            </a:pPr>
            <a:r>
              <a:rPr lang="en-US" altLang="ja-JP" dirty="0"/>
              <a:t> </a:t>
            </a:r>
            <a:r>
              <a:rPr lang="en-US" altLang="ja-JP" dirty="0" smtClean="0"/>
              <a:t>        - Participation of 22 experts and community members from 6 countries</a:t>
            </a:r>
          </a:p>
          <a:p>
            <a:pPr marL="0" indent="0">
              <a:spcBef>
                <a:spcPts val="0"/>
              </a:spcBef>
              <a:buNone/>
            </a:pPr>
            <a:r>
              <a:rPr kumimoji="1" lang="en-US" altLang="ja-JP" dirty="0"/>
              <a:t> </a:t>
            </a:r>
            <a:r>
              <a:rPr kumimoji="1" lang="en-US" altLang="ja-JP" dirty="0" smtClean="0"/>
              <a:t>        - Conference proceedings will be published, and </a:t>
            </a:r>
            <a:r>
              <a:rPr lang="en-US" altLang="ja-JP" dirty="0" smtClean="0"/>
              <a:t>edited</a:t>
            </a:r>
            <a:r>
              <a:rPr kumimoji="1" lang="en-US" altLang="ja-JP" dirty="0" smtClean="0"/>
              <a:t> for future publication</a:t>
            </a:r>
          </a:p>
          <a:p>
            <a:pPr marL="0" indent="0">
              <a:spcBef>
                <a:spcPts val="0"/>
              </a:spcBef>
              <a:buNone/>
            </a:pPr>
            <a:endParaRPr kumimoji="1" lang="ja-JP" altLang="en-US" dirty="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780" y="3304130"/>
            <a:ext cx="1966171" cy="2783020"/>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6921" y="3582531"/>
            <a:ext cx="1669844" cy="1945341"/>
          </a:xfrm>
          <a:prstGeom prst="rect">
            <a:avLst/>
          </a:prstGeom>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5674" y="3582523"/>
            <a:ext cx="3944559" cy="2169458"/>
          </a:xfrm>
          <a:prstGeom prst="rect">
            <a:avLst/>
          </a:prstGeom>
        </p:spPr>
      </p:pic>
      <p:sp>
        <p:nvSpPr>
          <p:cNvPr id="11" name="テキスト ボックス 10"/>
          <p:cNvSpPr txBox="1"/>
          <p:nvPr/>
        </p:nvSpPr>
        <p:spPr>
          <a:xfrm>
            <a:off x="1234017" y="6043038"/>
            <a:ext cx="2922494" cy="338554"/>
          </a:xfrm>
          <a:prstGeom prst="rect">
            <a:avLst/>
          </a:prstGeom>
          <a:noFill/>
        </p:spPr>
        <p:txBody>
          <a:bodyPr wrap="square" rtlCol="0">
            <a:spAutoFit/>
          </a:bodyPr>
          <a:lstStyle/>
          <a:p>
            <a:r>
              <a:rPr kumimoji="1" lang="en-US" altLang="ja-JP" sz="1600" dirty="0" smtClean="0">
                <a:latin typeface="Arial" panose="020B0604020202020204" pitchFamily="34" charset="0"/>
                <a:cs typeface="Arial" panose="020B0604020202020204" pitchFamily="34" charset="0"/>
              </a:rPr>
              <a:t>(Poster of the symposium)</a:t>
            </a:r>
            <a:endParaRPr kumimoji="1" lang="ja-JP" altLang="en-US" sz="1600" dirty="0">
              <a:latin typeface="Arial" panose="020B0604020202020204" pitchFamily="34" charset="0"/>
              <a:cs typeface="Arial" panose="020B0604020202020204" pitchFamily="34" charset="0"/>
            </a:endParaRPr>
          </a:p>
        </p:txBody>
      </p:sp>
      <p:sp>
        <p:nvSpPr>
          <p:cNvPr id="19" name="テキスト ボックス 18"/>
          <p:cNvSpPr txBox="1"/>
          <p:nvPr/>
        </p:nvSpPr>
        <p:spPr>
          <a:xfrm>
            <a:off x="5249247" y="5859544"/>
            <a:ext cx="2442471" cy="338554"/>
          </a:xfrm>
          <a:prstGeom prst="rect">
            <a:avLst/>
          </a:prstGeom>
          <a:noFill/>
        </p:spPr>
        <p:txBody>
          <a:bodyPr wrap="square" rtlCol="0">
            <a:spAutoFit/>
          </a:bodyPr>
          <a:lstStyle/>
          <a:p>
            <a:r>
              <a:rPr kumimoji="1" lang="en-US" altLang="ja-JP" sz="1600" dirty="0" smtClean="0">
                <a:latin typeface="Arial" panose="020B0604020202020204" pitchFamily="34" charset="0"/>
                <a:cs typeface="Arial" panose="020B0604020202020204" pitchFamily="34" charset="0"/>
              </a:rPr>
              <a:t>(General Discussion)</a:t>
            </a:r>
            <a:endParaRPr kumimoji="1" lang="ja-JP" altLang="en-US" sz="1600" dirty="0">
              <a:latin typeface="Arial" panose="020B0604020202020204" pitchFamily="34" charset="0"/>
              <a:cs typeface="Arial" panose="020B0604020202020204" pitchFamily="34" charset="0"/>
            </a:endParaRPr>
          </a:p>
        </p:txBody>
      </p:sp>
      <p:sp>
        <p:nvSpPr>
          <p:cNvPr id="20" name="テキスト ボックス 19"/>
          <p:cNvSpPr txBox="1"/>
          <p:nvPr/>
        </p:nvSpPr>
        <p:spPr>
          <a:xfrm>
            <a:off x="8517507" y="5572239"/>
            <a:ext cx="3532094" cy="830997"/>
          </a:xfrm>
          <a:prstGeom prst="rect">
            <a:avLst/>
          </a:prstGeom>
          <a:noFill/>
        </p:spPr>
        <p:txBody>
          <a:bodyPr wrap="square" rtlCol="0">
            <a:spAutoFit/>
          </a:bodyPr>
          <a:lstStyle/>
          <a:p>
            <a:r>
              <a:rPr kumimoji="1" lang="en-US" altLang="ja-JP" sz="1600" dirty="0" smtClean="0">
                <a:latin typeface="Arial" panose="020B0604020202020204" pitchFamily="34" charset="0"/>
                <a:cs typeface="Arial" panose="020B0604020202020204" pitchFamily="34" charset="0"/>
              </a:rPr>
              <a:t>(</a:t>
            </a:r>
            <a:r>
              <a:rPr lang="en-US" altLang="ja-JP" sz="1600" dirty="0">
                <a:latin typeface="Arial" panose="020B0604020202020204" pitchFamily="34" charset="0"/>
                <a:cs typeface="Arial" panose="020B0604020202020204" pitchFamily="34" charset="0"/>
              </a:rPr>
              <a:t>Keynote speech </a:t>
            </a:r>
            <a:endParaRPr lang="en-US" altLang="ja-JP" sz="1600" dirty="0" smtClean="0">
              <a:latin typeface="Arial" panose="020B0604020202020204" pitchFamily="34" charset="0"/>
              <a:cs typeface="Arial" panose="020B0604020202020204" pitchFamily="34" charset="0"/>
            </a:endParaRPr>
          </a:p>
          <a:p>
            <a:r>
              <a:rPr lang="en-US" altLang="ja-JP" sz="1600" dirty="0">
                <a:latin typeface="Arial" panose="020B0604020202020204" pitchFamily="34" charset="0"/>
                <a:cs typeface="Arial" panose="020B0604020202020204" pitchFamily="34" charset="0"/>
              </a:rPr>
              <a:t> </a:t>
            </a:r>
            <a:r>
              <a:rPr lang="en-US" altLang="ja-JP" sz="1600" dirty="0" smtClean="0">
                <a:latin typeface="Arial" panose="020B0604020202020204" pitchFamily="34" charset="0"/>
                <a:cs typeface="Arial" panose="020B0604020202020204" pitchFamily="34" charset="0"/>
              </a:rPr>
              <a:t>by </a:t>
            </a:r>
            <a:r>
              <a:rPr lang="en-US" altLang="ja-JP" sz="1600" dirty="0">
                <a:latin typeface="Arial" panose="020B0604020202020204" pitchFamily="34" charset="0"/>
                <a:cs typeface="Arial" panose="020B0604020202020204" pitchFamily="34" charset="0"/>
              </a:rPr>
              <a:t>Mr. MATSUURA, </a:t>
            </a:r>
            <a:endParaRPr lang="en-US" altLang="ja-JP" sz="1600" dirty="0" smtClean="0">
              <a:latin typeface="Arial" panose="020B0604020202020204" pitchFamily="34" charset="0"/>
              <a:cs typeface="Arial" panose="020B0604020202020204" pitchFamily="34" charset="0"/>
            </a:endParaRPr>
          </a:p>
          <a:p>
            <a:r>
              <a:rPr lang="en-US" altLang="ja-JP" sz="1600" dirty="0">
                <a:latin typeface="Arial" panose="020B0604020202020204" pitchFamily="34" charset="0"/>
                <a:cs typeface="Arial" panose="020B0604020202020204" pitchFamily="34" charset="0"/>
              </a:rPr>
              <a:t> </a:t>
            </a:r>
            <a:r>
              <a:rPr lang="en-US" altLang="ja-JP" sz="1600" dirty="0" smtClean="0">
                <a:latin typeface="Arial" panose="020B0604020202020204" pitchFamily="34" charset="0"/>
                <a:cs typeface="Arial" panose="020B0604020202020204" pitchFamily="34" charset="0"/>
              </a:rPr>
              <a:t>Former </a:t>
            </a:r>
            <a:r>
              <a:rPr lang="en-US" altLang="ja-JP" sz="1600" dirty="0">
                <a:latin typeface="Arial" panose="020B0604020202020204" pitchFamily="34" charset="0"/>
                <a:cs typeface="Arial" panose="020B0604020202020204" pitchFamily="34" charset="0"/>
              </a:rPr>
              <a:t>Director </a:t>
            </a:r>
            <a:r>
              <a:rPr lang="en-US" altLang="ja-JP" sz="1600" dirty="0" smtClean="0">
                <a:latin typeface="Arial" panose="020B0604020202020204" pitchFamily="34" charset="0"/>
                <a:cs typeface="Arial" panose="020B0604020202020204" pitchFamily="34" charset="0"/>
              </a:rPr>
              <a:t>General, UNESCO</a:t>
            </a:r>
            <a:r>
              <a:rPr kumimoji="1" lang="en-US" altLang="ja-JP" sz="1600" dirty="0" smtClean="0">
                <a:latin typeface="Arial" panose="020B0604020202020204" pitchFamily="34" charset="0"/>
                <a:cs typeface="Arial" panose="020B0604020202020204" pitchFamily="34" charset="0"/>
              </a:rPr>
              <a:t>)</a:t>
            </a:r>
            <a:endParaRPr kumimoji="1" lang="ja-JP"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77723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1020792" y="541137"/>
            <a:ext cx="9601200" cy="718580"/>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en-US" altLang="ja-JP" sz="2800" dirty="0" smtClean="0">
                <a:solidFill>
                  <a:schemeClr val="accent1"/>
                </a:solidFill>
                <a:latin typeface="Arial" panose="020B0604020202020204" pitchFamily="34" charset="0"/>
                <a:cs typeface="Arial" panose="020B0604020202020204" pitchFamily="34" charset="0"/>
              </a:rPr>
              <a:t>Literature Surveys</a:t>
            </a:r>
            <a:endParaRPr lang="ja-JP" altLang="en-US" sz="2800" dirty="0">
              <a:solidFill>
                <a:schemeClr val="accent1"/>
              </a:solidFill>
              <a:latin typeface="Arial" panose="020B0604020202020204" pitchFamily="34" charset="0"/>
              <a:cs typeface="Arial" panose="020B0604020202020204" pitchFamily="34" charset="0"/>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539" y="201150"/>
            <a:ext cx="2233529" cy="854587"/>
          </a:xfrm>
          <a:prstGeom prst="rect">
            <a:avLst/>
          </a:prstGeom>
        </p:spPr>
      </p:pic>
      <p:sp>
        <p:nvSpPr>
          <p:cNvPr id="4" name="テキスト ボックス 3"/>
          <p:cNvSpPr txBox="1"/>
          <p:nvPr/>
        </p:nvSpPr>
        <p:spPr>
          <a:xfrm>
            <a:off x="7682754" y="1064702"/>
            <a:ext cx="3751180" cy="5201424"/>
          </a:xfrm>
          <a:prstGeom prst="rect">
            <a:avLst/>
          </a:prstGeom>
          <a:solidFill>
            <a:schemeClr val="accent1"/>
          </a:solidFill>
        </p:spPr>
        <p:txBody>
          <a:bodyPr wrap="square" rtlCol="0">
            <a:spAutoFit/>
          </a:bodyPr>
          <a:lstStyle/>
          <a:p>
            <a:pPr algn="ctr">
              <a:spcAft>
                <a:spcPts val="600"/>
              </a:spcAft>
            </a:pPr>
            <a:r>
              <a:rPr kumimoji="1" lang="en-US" altLang="ja-JP" sz="1500" b="1" dirty="0" smtClean="0">
                <a:solidFill>
                  <a:schemeClr val="bg1"/>
                </a:solidFill>
                <a:latin typeface="Arial" panose="020B0604020202020204" pitchFamily="34" charset="0"/>
                <a:cs typeface="Arial" panose="020B0604020202020204" pitchFamily="34" charset="0"/>
              </a:rPr>
              <a:t>【24 Countries Surveyed in 2015&amp;2016】</a:t>
            </a:r>
          </a:p>
          <a:p>
            <a:pPr algn="ctr"/>
            <a:r>
              <a:rPr kumimoji="1" lang="en-US" altLang="ja-JP" sz="1300" dirty="0" smtClean="0">
                <a:solidFill>
                  <a:schemeClr val="bg1"/>
                </a:solidFill>
                <a:latin typeface="Arial" panose="020B0604020202020204" pitchFamily="34" charset="0"/>
                <a:cs typeface="Arial" panose="020B0604020202020204" pitchFamily="34" charset="0"/>
              </a:rPr>
              <a:t>Australia,</a:t>
            </a:r>
          </a:p>
          <a:p>
            <a:pPr algn="ctr"/>
            <a:r>
              <a:rPr kumimoji="1" lang="en-US" altLang="ja-JP" sz="1300" dirty="0" smtClean="0">
                <a:solidFill>
                  <a:schemeClr val="bg1"/>
                </a:solidFill>
                <a:latin typeface="Arial" panose="020B0604020202020204" pitchFamily="34" charset="0"/>
                <a:cs typeface="Arial" panose="020B0604020202020204" pitchFamily="34" charset="0"/>
              </a:rPr>
              <a:t>Bangladesh </a:t>
            </a:r>
          </a:p>
          <a:p>
            <a:pPr algn="ctr"/>
            <a:r>
              <a:rPr kumimoji="1" lang="en-US" altLang="ja-JP" sz="1300" dirty="0" smtClean="0">
                <a:solidFill>
                  <a:schemeClr val="bg1"/>
                </a:solidFill>
                <a:latin typeface="Arial" panose="020B0604020202020204" pitchFamily="34" charset="0"/>
                <a:cs typeface="Arial" panose="020B0604020202020204" pitchFamily="34" charset="0"/>
              </a:rPr>
              <a:t>Cambodia</a:t>
            </a:r>
          </a:p>
          <a:p>
            <a:pPr algn="ctr"/>
            <a:r>
              <a:rPr kumimoji="1" lang="en-US" altLang="ja-JP" sz="1300" dirty="0" smtClean="0">
                <a:solidFill>
                  <a:schemeClr val="bg1"/>
                </a:solidFill>
                <a:latin typeface="Arial" panose="020B0604020202020204" pitchFamily="34" charset="0"/>
                <a:cs typeface="Arial" panose="020B0604020202020204" pitchFamily="34" charset="0"/>
              </a:rPr>
              <a:t>People’s Republic of China</a:t>
            </a:r>
          </a:p>
          <a:p>
            <a:pPr algn="ctr"/>
            <a:r>
              <a:rPr kumimoji="1" lang="en-US" altLang="ja-JP" sz="1300" dirty="0" smtClean="0">
                <a:solidFill>
                  <a:schemeClr val="bg1"/>
                </a:solidFill>
                <a:latin typeface="Arial" panose="020B0604020202020204" pitchFamily="34" charset="0"/>
                <a:cs typeface="Arial" panose="020B0604020202020204" pitchFamily="34" charset="0"/>
              </a:rPr>
              <a:t>Fiji</a:t>
            </a:r>
          </a:p>
          <a:p>
            <a:pPr algn="ctr"/>
            <a:r>
              <a:rPr kumimoji="1" lang="en-US" altLang="ja-JP" sz="1300" dirty="0" smtClean="0">
                <a:solidFill>
                  <a:schemeClr val="bg1"/>
                </a:solidFill>
                <a:latin typeface="Arial" panose="020B0604020202020204" pitchFamily="34" charset="0"/>
                <a:cs typeface="Arial" panose="020B0604020202020204" pitchFamily="34" charset="0"/>
              </a:rPr>
              <a:t>India </a:t>
            </a:r>
          </a:p>
          <a:p>
            <a:pPr algn="ctr"/>
            <a:r>
              <a:rPr kumimoji="1" lang="en-US" altLang="ja-JP" sz="1300" dirty="0" smtClean="0">
                <a:solidFill>
                  <a:schemeClr val="bg1"/>
                </a:solidFill>
                <a:latin typeface="Arial" panose="020B0604020202020204" pitchFamily="34" charset="0"/>
                <a:cs typeface="Arial" panose="020B0604020202020204" pitchFamily="34" charset="0"/>
              </a:rPr>
              <a:t>Islamic Republic of Iran </a:t>
            </a:r>
          </a:p>
          <a:p>
            <a:pPr algn="ctr"/>
            <a:r>
              <a:rPr kumimoji="1" lang="en-US" altLang="ja-JP" sz="1300" dirty="0" smtClean="0">
                <a:solidFill>
                  <a:schemeClr val="bg1"/>
                </a:solidFill>
                <a:latin typeface="Arial" panose="020B0604020202020204" pitchFamily="34" charset="0"/>
                <a:cs typeface="Arial" panose="020B0604020202020204" pitchFamily="34" charset="0"/>
              </a:rPr>
              <a:t>Japan</a:t>
            </a:r>
          </a:p>
          <a:p>
            <a:pPr algn="ctr"/>
            <a:r>
              <a:rPr kumimoji="1" lang="en-US" altLang="ja-JP" sz="1300" dirty="0" smtClean="0">
                <a:solidFill>
                  <a:schemeClr val="bg1"/>
                </a:solidFill>
                <a:latin typeface="Arial" panose="020B0604020202020204" pitchFamily="34" charset="0"/>
                <a:cs typeface="Arial" panose="020B0604020202020204" pitchFamily="34" charset="0"/>
              </a:rPr>
              <a:t>Kazakhstan </a:t>
            </a:r>
          </a:p>
          <a:p>
            <a:pPr algn="ctr"/>
            <a:r>
              <a:rPr kumimoji="1" lang="en-US" altLang="ja-JP" sz="1300" dirty="0" smtClean="0">
                <a:solidFill>
                  <a:schemeClr val="bg1"/>
                </a:solidFill>
                <a:latin typeface="Arial" panose="020B0604020202020204" pitchFamily="34" charset="0"/>
                <a:cs typeface="Arial" panose="020B0604020202020204" pitchFamily="34" charset="0"/>
              </a:rPr>
              <a:t>Kyrgyzstan </a:t>
            </a:r>
          </a:p>
          <a:p>
            <a:pPr algn="ctr"/>
            <a:r>
              <a:rPr kumimoji="1" lang="en-US" altLang="ja-JP" sz="1300" dirty="0" smtClean="0">
                <a:solidFill>
                  <a:schemeClr val="bg1"/>
                </a:solidFill>
                <a:latin typeface="Arial" panose="020B0604020202020204" pitchFamily="34" charset="0"/>
                <a:cs typeface="Arial" panose="020B0604020202020204" pitchFamily="34" charset="0"/>
              </a:rPr>
              <a:t>Lao People’s Democratic Republic</a:t>
            </a:r>
          </a:p>
          <a:p>
            <a:pPr algn="ctr"/>
            <a:r>
              <a:rPr kumimoji="1" lang="en-US" altLang="ja-JP" sz="1300" dirty="0" smtClean="0">
                <a:solidFill>
                  <a:schemeClr val="bg1"/>
                </a:solidFill>
                <a:latin typeface="Arial" panose="020B0604020202020204" pitchFamily="34" charset="0"/>
                <a:cs typeface="Arial" panose="020B0604020202020204" pitchFamily="34" charset="0"/>
              </a:rPr>
              <a:t>Malaysia</a:t>
            </a:r>
          </a:p>
          <a:p>
            <a:pPr algn="ctr"/>
            <a:r>
              <a:rPr kumimoji="1" lang="en-US" altLang="ja-JP" sz="1300" dirty="0" smtClean="0">
                <a:solidFill>
                  <a:schemeClr val="bg1"/>
                </a:solidFill>
                <a:latin typeface="Arial" panose="020B0604020202020204" pitchFamily="34" charset="0"/>
                <a:cs typeface="Arial" panose="020B0604020202020204" pitchFamily="34" charset="0"/>
              </a:rPr>
              <a:t>Mongolia </a:t>
            </a:r>
          </a:p>
          <a:p>
            <a:pPr algn="ctr"/>
            <a:r>
              <a:rPr kumimoji="1" lang="en-US" altLang="ja-JP" sz="1300" dirty="0" smtClean="0">
                <a:solidFill>
                  <a:schemeClr val="bg1"/>
                </a:solidFill>
                <a:latin typeface="Arial" panose="020B0604020202020204" pitchFamily="34" charset="0"/>
                <a:cs typeface="Arial" panose="020B0604020202020204" pitchFamily="34" charset="0"/>
              </a:rPr>
              <a:t>Myanmar </a:t>
            </a:r>
          </a:p>
          <a:p>
            <a:pPr algn="ctr"/>
            <a:r>
              <a:rPr kumimoji="1" lang="en-US" altLang="ja-JP" sz="1300" dirty="0" smtClean="0">
                <a:solidFill>
                  <a:schemeClr val="bg1"/>
                </a:solidFill>
                <a:latin typeface="Arial" panose="020B0604020202020204" pitchFamily="34" charset="0"/>
                <a:cs typeface="Arial" panose="020B0604020202020204" pitchFamily="34" charset="0"/>
              </a:rPr>
              <a:t>Nepal</a:t>
            </a:r>
          </a:p>
          <a:p>
            <a:pPr algn="ctr"/>
            <a:r>
              <a:rPr kumimoji="1" lang="en-US" altLang="ja-JP" sz="1300" dirty="0" smtClean="0">
                <a:solidFill>
                  <a:schemeClr val="bg1"/>
                </a:solidFill>
                <a:latin typeface="Arial" panose="020B0604020202020204" pitchFamily="34" charset="0"/>
                <a:cs typeface="Arial" panose="020B0604020202020204" pitchFamily="34" charset="0"/>
              </a:rPr>
              <a:t>New Zealand </a:t>
            </a:r>
          </a:p>
          <a:p>
            <a:pPr algn="ctr"/>
            <a:r>
              <a:rPr kumimoji="1" lang="en-US" altLang="ja-JP" sz="1300" dirty="0" smtClean="0">
                <a:solidFill>
                  <a:schemeClr val="bg1"/>
                </a:solidFill>
                <a:latin typeface="Arial" panose="020B0604020202020204" pitchFamily="34" charset="0"/>
                <a:cs typeface="Arial" panose="020B0604020202020204" pitchFamily="34" charset="0"/>
              </a:rPr>
              <a:t>Palau</a:t>
            </a:r>
          </a:p>
          <a:p>
            <a:pPr algn="ctr"/>
            <a:r>
              <a:rPr kumimoji="1" lang="en-US" altLang="ja-JP" sz="1300" dirty="0" smtClean="0">
                <a:solidFill>
                  <a:schemeClr val="bg1"/>
                </a:solidFill>
                <a:latin typeface="Arial" panose="020B0604020202020204" pitchFamily="34" charset="0"/>
                <a:cs typeface="Arial" panose="020B0604020202020204" pitchFamily="34" charset="0"/>
              </a:rPr>
              <a:t>Republic of Korea </a:t>
            </a:r>
          </a:p>
          <a:p>
            <a:pPr algn="ctr"/>
            <a:r>
              <a:rPr kumimoji="1" lang="en-US" altLang="ja-JP" sz="1300" dirty="0" smtClean="0">
                <a:solidFill>
                  <a:schemeClr val="bg1"/>
                </a:solidFill>
                <a:latin typeface="Arial" panose="020B0604020202020204" pitchFamily="34" charset="0"/>
                <a:cs typeface="Arial" panose="020B0604020202020204" pitchFamily="34" charset="0"/>
              </a:rPr>
              <a:t>Sri Lanka </a:t>
            </a:r>
          </a:p>
          <a:p>
            <a:pPr algn="ctr"/>
            <a:r>
              <a:rPr kumimoji="1" lang="en-US" altLang="ja-JP" sz="1300" dirty="0" smtClean="0">
                <a:solidFill>
                  <a:schemeClr val="bg1"/>
                </a:solidFill>
                <a:latin typeface="Arial" panose="020B0604020202020204" pitchFamily="34" charset="0"/>
                <a:cs typeface="Arial" panose="020B0604020202020204" pitchFamily="34" charset="0"/>
              </a:rPr>
              <a:t>Tajikistan </a:t>
            </a:r>
          </a:p>
          <a:p>
            <a:pPr algn="ctr"/>
            <a:r>
              <a:rPr kumimoji="1" lang="en-US" altLang="ja-JP" sz="1300" dirty="0" smtClean="0">
                <a:solidFill>
                  <a:schemeClr val="bg1"/>
                </a:solidFill>
                <a:latin typeface="Arial" panose="020B0604020202020204" pitchFamily="34" charset="0"/>
                <a:cs typeface="Arial" panose="020B0604020202020204" pitchFamily="34" charset="0"/>
              </a:rPr>
              <a:t>Thailand </a:t>
            </a:r>
          </a:p>
          <a:p>
            <a:pPr algn="ctr"/>
            <a:r>
              <a:rPr kumimoji="1" lang="en-US" altLang="ja-JP" sz="1300" dirty="0" smtClean="0">
                <a:solidFill>
                  <a:schemeClr val="bg1"/>
                </a:solidFill>
                <a:latin typeface="Arial" panose="020B0604020202020204" pitchFamily="34" charset="0"/>
                <a:cs typeface="Arial" panose="020B0604020202020204" pitchFamily="34" charset="0"/>
              </a:rPr>
              <a:t>Uzbekistan </a:t>
            </a:r>
          </a:p>
          <a:p>
            <a:pPr algn="ctr"/>
            <a:r>
              <a:rPr kumimoji="1" lang="en-US" altLang="ja-JP" sz="1300" dirty="0" smtClean="0">
                <a:solidFill>
                  <a:schemeClr val="bg1"/>
                </a:solidFill>
                <a:latin typeface="Arial" panose="020B0604020202020204" pitchFamily="34" charset="0"/>
                <a:cs typeface="Arial" panose="020B0604020202020204" pitchFamily="34" charset="0"/>
              </a:rPr>
              <a:t>Vanuatu</a:t>
            </a:r>
          </a:p>
          <a:p>
            <a:pPr algn="ctr"/>
            <a:r>
              <a:rPr kumimoji="1" lang="en-US" altLang="ja-JP" sz="1300" dirty="0" smtClean="0">
                <a:solidFill>
                  <a:schemeClr val="bg1"/>
                </a:solidFill>
                <a:latin typeface="Arial" panose="020B0604020202020204" pitchFamily="34" charset="0"/>
                <a:cs typeface="Arial" panose="020B0604020202020204" pitchFamily="34" charset="0"/>
              </a:rPr>
              <a:t>Viet </a:t>
            </a:r>
            <a:r>
              <a:rPr kumimoji="1" lang="en-US" altLang="ja-JP" sz="1300" dirty="0">
                <a:solidFill>
                  <a:schemeClr val="bg1"/>
                </a:solidFill>
                <a:latin typeface="Arial" panose="020B0604020202020204" pitchFamily="34" charset="0"/>
                <a:cs typeface="Arial" panose="020B0604020202020204" pitchFamily="34" charset="0"/>
              </a:rPr>
              <a:t>Nam</a:t>
            </a:r>
            <a:endParaRPr kumimoji="1" lang="ja-JP" altLang="en-US" sz="1300" dirty="0">
              <a:solidFill>
                <a:schemeClr val="bg1"/>
              </a:solidFill>
              <a:latin typeface="Arial" panose="020B0604020202020204" pitchFamily="34" charset="0"/>
              <a:cs typeface="Arial" panose="020B0604020202020204" pitchFamily="34" charset="0"/>
            </a:endParaRPr>
          </a:p>
        </p:txBody>
      </p:sp>
      <p:graphicFrame>
        <p:nvGraphicFramePr>
          <p:cNvPr id="6" name="表 5"/>
          <p:cNvGraphicFramePr>
            <a:graphicFrameLocks noGrp="1"/>
          </p:cNvGraphicFramePr>
          <p:nvPr>
            <p:extLst>
              <p:ext uri="{D42A27DB-BD31-4B8C-83A1-F6EECF244321}">
                <p14:modId xmlns:p14="http://schemas.microsoft.com/office/powerpoint/2010/main" val="1728240715"/>
              </p:ext>
            </p:extLst>
          </p:nvPr>
        </p:nvGraphicFramePr>
        <p:xfrm>
          <a:off x="775951" y="1246757"/>
          <a:ext cx="6338278" cy="4815840"/>
        </p:xfrm>
        <a:graphic>
          <a:graphicData uri="http://schemas.openxmlformats.org/drawingml/2006/table">
            <a:tbl>
              <a:tblPr firstRow="1" bandRow="1">
                <a:tableStyleId>{69CF1AB2-1976-4502-BF36-3FF5EA218861}</a:tableStyleId>
              </a:tblPr>
              <a:tblGrid>
                <a:gridCol w="6338278">
                  <a:extLst>
                    <a:ext uri="{9D8B030D-6E8A-4147-A177-3AD203B41FA5}">
                      <a16:colId xmlns:a16="http://schemas.microsoft.com/office/drawing/2014/main" val="20000"/>
                    </a:ext>
                  </a:extLst>
                </a:gridCol>
              </a:tblGrid>
              <a:tr h="370840">
                <a:tc>
                  <a:txBody>
                    <a:bodyPr/>
                    <a:lstStyle/>
                    <a:p>
                      <a:pPr algn="ctr"/>
                      <a:r>
                        <a:rPr kumimoji="1" lang="en-US" altLang="ja-JP" sz="2000" dirty="0" smtClean="0">
                          <a:latin typeface="Arial" panose="020B0604020202020204" pitchFamily="34" charset="0"/>
                          <a:cs typeface="Arial" panose="020B0604020202020204" pitchFamily="34" charset="0"/>
                        </a:rPr>
                        <a:t>Survey</a:t>
                      </a:r>
                      <a:r>
                        <a:rPr kumimoji="1" lang="en-US" altLang="ja-JP" sz="2000" baseline="0" dirty="0" smtClean="0">
                          <a:latin typeface="Arial" panose="020B0604020202020204" pitchFamily="34" charset="0"/>
                          <a:cs typeface="Arial" panose="020B0604020202020204" pitchFamily="34" charset="0"/>
                        </a:rPr>
                        <a:t> in </a:t>
                      </a:r>
                      <a:r>
                        <a:rPr kumimoji="1" lang="en-US" altLang="ja-JP" sz="2000" dirty="0" smtClean="0">
                          <a:latin typeface="Arial" panose="020B0604020202020204" pitchFamily="34" charset="0"/>
                          <a:cs typeface="Arial" panose="020B0604020202020204" pitchFamily="34" charset="0"/>
                        </a:rPr>
                        <a:t>2015</a:t>
                      </a:r>
                      <a:endParaRPr kumimoji="1" lang="ja-JP" alt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1109426">
                <a:tc>
                  <a:txBody>
                    <a:bodyPr/>
                    <a:lstStyle/>
                    <a:p>
                      <a:r>
                        <a:rPr kumimoji="1" lang="ja-JP" altLang="en-US" sz="2000" dirty="0" smtClean="0">
                          <a:latin typeface="Arial" panose="020B0604020202020204" pitchFamily="34" charset="0"/>
                          <a:cs typeface="Arial" panose="020B0604020202020204" pitchFamily="34" charset="0"/>
                        </a:rPr>
                        <a:t>①</a:t>
                      </a:r>
                      <a:r>
                        <a:rPr kumimoji="1" lang="en-US" altLang="ja-JP" sz="2000" dirty="0" smtClean="0">
                          <a:latin typeface="Arial" panose="020B0604020202020204" pitchFamily="34" charset="0"/>
                          <a:cs typeface="Arial" panose="020B0604020202020204" pitchFamily="34" charset="0"/>
                        </a:rPr>
                        <a:t>Australia,</a:t>
                      </a:r>
                      <a:r>
                        <a:rPr kumimoji="1" lang="en-US" altLang="ja-JP" sz="2000" baseline="0" dirty="0" smtClean="0">
                          <a:latin typeface="Arial" panose="020B0604020202020204" pitchFamily="34" charset="0"/>
                          <a:cs typeface="Arial" panose="020B0604020202020204" pitchFamily="34" charset="0"/>
                        </a:rPr>
                        <a:t> </a:t>
                      </a:r>
                      <a:r>
                        <a:rPr kumimoji="1" lang="ja-JP" altLang="en-US" sz="2000" dirty="0" smtClean="0">
                          <a:latin typeface="Arial" panose="020B0604020202020204" pitchFamily="34" charset="0"/>
                          <a:cs typeface="Arial" panose="020B0604020202020204" pitchFamily="34" charset="0"/>
                        </a:rPr>
                        <a:t>②</a:t>
                      </a:r>
                      <a:r>
                        <a:rPr kumimoji="1" lang="en-US" altLang="ja-JP" sz="2000" dirty="0" smtClean="0">
                          <a:latin typeface="Arial" panose="020B0604020202020204" pitchFamily="34" charset="0"/>
                          <a:cs typeface="Arial" panose="020B0604020202020204" pitchFamily="34" charset="0"/>
                        </a:rPr>
                        <a:t>Bangladesh,</a:t>
                      </a:r>
                      <a:r>
                        <a:rPr kumimoji="1" lang="en-US" altLang="ja-JP" sz="2000" baseline="0" dirty="0" smtClean="0">
                          <a:latin typeface="Arial" panose="020B0604020202020204" pitchFamily="34" charset="0"/>
                          <a:cs typeface="Arial" panose="020B0604020202020204" pitchFamily="34" charset="0"/>
                        </a:rPr>
                        <a:t> </a:t>
                      </a:r>
                      <a:r>
                        <a:rPr kumimoji="1" lang="ja-JP" altLang="en-US" sz="2000" dirty="0" smtClean="0">
                          <a:latin typeface="Arial" panose="020B0604020202020204" pitchFamily="34" charset="0"/>
                          <a:cs typeface="Arial" panose="020B0604020202020204" pitchFamily="34" charset="0"/>
                        </a:rPr>
                        <a:t>③</a:t>
                      </a:r>
                      <a:r>
                        <a:rPr kumimoji="1" lang="en-US" altLang="ja-JP" sz="2000" dirty="0" smtClean="0">
                          <a:latin typeface="Arial" panose="020B0604020202020204" pitchFamily="34" charset="0"/>
                          <a:cs typeface="Arial" panose="020B0604020202020204" pitchFamily="34" charset="0"/>
                        </a:rPr>
                        <a:t>Cambodia,</a:t>
                      </a:r>
                    </a:p>
                    <a:p>
                      <a:r>
                        <a:rPr kumimoji="1" lang="ja-JP" altLang="en-US" sz="2000" dirty="0" smtClean="0">
                          <a:latin typeface="Arial" panose="020B0604020202020204" pitchFamily="34" charset="0"/>
                          <a:cs typeface="Arial" panose="020B0604020202020204" pitchFamily="34" charset="0"/>
                        </a:rPr>
                        <a:t>④</a:t>
                      </a:r>
                      <a:r>
                        <a:rPr kumimoji="1" lang="en-US" altLang="ja-JP" sz="2000" dirty="0" smtClean="0">
                          <a:latin typeface="Arial" panose="020B0604020202020204" pitchFamily="34" charset="0"/>
                          <a:cs typeface="Arial" panose="020B0604020202020204" pitchFamily="34" charset="0"/>
                        </a:rPr>
                        <a:t>People’s Republic of China,</a:t>
                      </a:r>
                      <a:r>
                        <a:rPr kumimoji="1" lang="en-US" altLang="ja-JP" sz="2000" baseline="0" dirty="0" smtClean="0">
                          <a:latin typeface="Arial" panose="020B0604020202020204" pitchFamily="34" charset="0"/>
                          <a:cs typeface="Arial" panose="020B0604020202020204" pitchFamily="34" charset="0"/>
                        </a:rPr>
                        <a:t> </a:t>
                      </a:r>
                      <a:r>
                        <a:rPr kumimoji="1" lang="ja-JP" altLang="en-US" sz="2000" dirty="0" smtClean="0">
                          <a:latin typeface="Arial" panose="020B0604020202020204" pitchFamily="34" charset="0"/>
                          <a:cs typeface="Arial" panose="020B0604020202020204" pitchFamily="34" charset="0"/>
                        </a:rPr>
                        <a:t>⑤</a:t>
                      </a:r>
                      <a:r>
                        <a:rPr kumimoji="1" lang="en-US" altLang="ja-JP" sz="2000" dirty="0" smtClean="0">
                          <a:latin typeface="Arial" panose="020B0604020202020204" pitchFamily="34" charset="0"/>
                          <a:cs typeface="Arial" panose="020B0604020202020204" pitchFamily="34" charset="0"/>
                        </a:rPr>
                        <a:t>Fiji,</a:t>
                      </a:r>
                      <a:r>
                        <a:rPr kumimoji="1" lang="en-US" altLang="ja-JP" sz="2000" baseline="0" dirty="0" smtClean="0">
                          <a:latin typeface="Arial" panose="020B0604020202020204" pitchFamily="34" charset="0"/>
                          <a:cs typeface="Arial" panose="020B0604020202020204" pitchFamily="34" charset="0"/>
                        </a:rPr>
                        <a:t> </a:t>
                      </a:r>
                      <a:r>
                        <a:rPr kumimoji="1" lang="ja-JP" altLang="en-US" sz="2000" dirty="0" smtClean="0">
                          <a:latin typeface="Arial" panose="020B0604020202020204" pitchFamily="34" charset="0"/>
                          <a:cs typeface="Arial" panose="020B0604020202020204" pitchFamily="34" charset="0"/>
                        </a:rPr>
                        <a:t>⑥</a:t>
                      </a:r>
                      <a:r>
                        <a:rPr kumimoji="1" lang="en-US" altLang="ja-JP" sz="2000" dirty="0" smtClean="0">
                          <a:latin typeface="Arial" panose="020B0604020202020204" pitchFamily="34" charset="0"/>
                          <a:cs typeface="Arial" panose="020B0604020202020204" pitchFamily="34" charset="0"/>
                        </a:rPr>
                        <a:t>India,</a:t>
                      </a:r>
                      <a:r>
                        <a:rPr kumimoji="1" lang="en-US" altLang="ja-JP" sz="2000" baseline="0" dirty="0" smtClean="0">
                          <a:latin typeface="Arial" panose="020B0604020202020204" pitchFamily="34" charset="0"/>
                          <a:cs typeface="Arial" panose="020B0604020202020204" pitchFamily="34" charset="0"/>
                        </a:rPr>
                        <a:t> </a:t>
                      </a:r>
                      <a:r>
                        <a:rPr kumimoji="1" lang="ja-JP" altLang="en-US" sz="2000" dirty="0" smtClean="0">
                          <a:latin typeface="Arial" panose="020B0604020202020204" pitchFamily="34" charset="0"/>
                          <a:cs typeface="Arial" panose="020B0604020202020204" pitchFamily="34" charset="0"/>
                        </a:rPr>
                        <a:t>⑦</a:t>
                      </a:r>
                      <a:r>
                        <a:rPr kumimoji="1" lang="en-US" altLang="ja-JP" sz="2000" dirty="0" smtClean="0">
                          <a:latin typeface="Arial" panose="020B0604020202020204" pitchFamily="34" charset="0"/>
                          <a:cs typeface="Arial" panose="020B0604020202020204" pitchFamily="34" charset="0"/>
                        </a:rPr>
                        <a:t>Japan</a:t>
                      </a:r>
                    </a:p>
                    <a:p>
                      <a:r>
                        <a:rPr kumimoji="1" lang="ja-JP" altLang="en-US" sz="2000" dirty="0" smtClean="0">
                          <a:latin typeface="Arial" panose="020B0604020202020204" pitchFamily="34" charset="0"/>
                          <a:cs typeface="Arial" panose="020B0604020202020204" pitchFamily="34" charset="0"/>
                        </a:rPr>
                        <a:t>⑧</a:t>
                      </a:r>
                      <a:r>
                        <a:rPr kumimoji="1" lang="en-US" altLang="ja-JP" sz="2000" dirty="0" smtClean="0">
                          <a:latin typeface="Arial" panose="020B0604020202020204" pitchFamily="34" charset="0"/>
                          <a:cs typeface="Arial" panose="020B0604020202020204" pitchFamily="34" charset="0"/>
                        </a:rPr>
                        <a:t>Kazakhstan, </a:t>
                      </a:r>
                      <a:r>
                        <a:rPr kumimoji="1" lang="ja-JP" altLang="en-US" sz="2000" dirty="0" smtClean="0">
                          <a:latin typeface="Arial" panose="020B0604020202020204" pitchFamily="34" charset="0"/>
                          <a:cs typeface="Arial" panose="020B0604020202020204" pitchFamily="34" charset="0"/>
                        </a:rPr>
                        <a:t>⑨</a:t>
                      </a:r>
                      <a:r>
                        <a:rPr kumimoji="1" lang="en-US" altLang="ja-JP" sz="2000" dirty="0" smtClean="0">
                          <a:latin typeface="Arial" panose="020B0604020202020204" pitchFamily="34" charset="0"/>
                          <a:cs typeface="Arial" panose="020B0604020202020204" pitchFamily="34" charset="0"/>
                        </a:rPr>
                        <a:t>Kyrgyzstan, </a:t>
                      </a:r>
                    </a:p>
                    <a:p>
                      <a:r>
                        <a:rPr kumimoji="1" lang="ja-JP" altLang="en-US" sz="2000" dirty="0" smtClean="0">
                          <a:latin typeface="Arial" panose="020B0604020202020204" pitchFamily="34" charset="0"/>
                          <a:cs typeface="Arial" panose="020B0604020202020204" pitchFamily="34" charset="0"/>
                        </a:rPr>
                        <a:t>⑩</a:t>
                      </a:r>
                      <a:r>
                        <a:rPr kumimoji="1" lang="en-US" altLang="ja-JP" sz="2000" dirty="0" smtClean="0">
                          <a:latin typeface="Arial" panose="020B0604020202020204" pitchFamily="34" charset="0"/>
                          <a:cs typeface="Arial" panose="020B0604020202020204" pitchFamily="34" charset="0"/>
                        </a:rPr>
                        <a:t>Lao People’s Democratic Republic,</a:t>
                      </a:r>
                    </a:p>
                    <a:p>
                      <a:r>
                        <a:rPr kumimoji="1" lang="ja-JP" altLang="en-US" sz="2000" dirty="0" smtClean="0">
                          <a:latin typeface="Arial" panose="020B0604020202020204" pitchFamily="34" charset="0"/>
                          <a:cs typeface="Arial" panose="020B0604020202020204" pitchFamily="34" charset="0"/>
                        </a:rPr>
                        <a:t>⑪</a:t>
                      </a:r>
                      <a:r>
                        <a:rPr kumimoji="1" lang="en-US" altLang="ja-JP" sz="2000" dirty="0" smtClean="0">
                          <a:latin typeface="Arial" panose="020B0604020202020204" pitchFamily="34" charset="0"/>
                          <a:cs typeface="Arial" panose="020B0604020202020204" pitchFamily="34" charset="0"/>
                        </a:rPr>
                        <a:t>Malaysia, </a:t>
                      </a:r>
                      <a:r>
                        <a:rPr kumimoji="1" lang="ja-JP" altLang="en-US" sz="2000" dirty="0" smtClean="0">
                          <a:latin typeface="Arial" panose="020B0604020202020204" pitchFamily="34" charset="0"/>
                          <a:cs typeface="Arial" panose="020B0604020202020204" pitchFamily="34" charset="0"/>
                        </a:rPr>
                        <a:t>⑫</a:t>
                      </a:r>
                      <a:r>
                        <a:rPr kumimoji="1" lang="en-US" altLang="ja-JP" sz="2000" dirty="0" smtClean="0">
                          <a:latin typeface="Arial" panose="020B0604020202020204" pitchFamily="34" charset="0"/>
                          <a:cs typeface="Arial" panose="020B0604020202020204" pitchFamily="34" charset="0"/>
                        </a:rPr>
                        <a:t>Myanmar,</a:t>
                      </a:r>
                      <a:r>
                        <a:rPr kumimoji="1" lang="en-US" altLang="ja-JP" sz="2000" baseline="0" dirty="0" smtClean="0">
                          <a:latin typeface="Arial" panose="020B0604020202020204" pitchFamily="34" charset="0"/>
                          <a:cs typeface="Arial" panose="020B0604020202020204" pitchFamily="34" charset="0"/>
                        </a:rPr>
                        <a:t> </a:t>
                      </a:r>
                      <a:r>
                        <a:rPr kumimoji="1" lang="ja-JP" altLang="en-US" sz="2000" baseline="0" dirty="0" smtClean="0">
                          <a:latin typeface="Arial" panose="020B0604020202020204" pitchFamily="34" charset="0"/>
                          <a:cs typeface="Arial" panose="020B0604020202020204" pitchFamily="34" charset="0"/>
                        </a:rPr>
                        <a:t>⑬</a:t>
                      </a:r>
                      <a:r>
                        <a:rPr kumimoji="1" lang="en-US" altLang="ja-JP" sz="2000" baseline="0" dirty="0" smtClean="0">
                          <a:latin typeface="Arial" panose="020B0604020202020204" pitchFamily="34" charset="0"/>
                          <a:cs typeface="Arial" panose="020B0604020202020204" pitchFamily="34" charset="0"/>
                        </a:rPr>
                        <a:t>Republic of Korea, </a:t>
                      </a:r>
                    </a:p>
                    <a:p>
                      <a:r>
                        <a:rPr kumimoji="1" lang="ja-JP" altLang="en-US" sz="2000" baseline="0" dirty="0" smtClean="0">
                          <a:latin typeface="Arial" panose="020B0604020202020204" pitchFamily="34" charset="0"/>
                          <a:cs typeface="Arial" panose="020B0604020202020204" pitchFamily="34" charset="0"/>
                        </a:rPr>
                        <a:t>⑭</a:t>
                      </a:r>
                      <a:r>
                        <a:rPr kumimoji="1" lang="en-US" altLang="ja-JP" sz="2000" baseline="0" dirty="0" smtClean="0">
                          <a:latin typeface="Arial" panose="020B0604020202020204" pitchFamily="34" charset="0"/>
                          <a:cs typeface="Arial" panose="020B0604020202020204" pitchFamily="34" charset="0"/>
                        </a:rPr>
                        <a:t>Tajikistan,</a:t>
                      </a:r>
                      <a:r>
                        <a:rPr kumimoji="1" lang="ja-JP" altLang="en-US" sz="2000" baseline="0" dirty="0" smtClean="0">
                          <a:latin typeface="Arial" panose="020B0604020202020204" pitchFamily="34" charset="0"/>
                          <a:cs typeface="Arial" panose="020B0604020202020204" pitchFamily="34" charset="0"/>
                        </a:rPr>
                        <a:t> ⑮</a:t>
                      </a:r>
                      <a:r>
                        <a:rPr kumimoji="1" lang="en-US" altLang="ja-JP" sz="2000" baseline="0" dirty="0" smtClean="0">
                          <a:latin typeface="Arial" panose="020B0604020202020204" pitchFamily="34" charset="0"/>
                          <a:cs typeface="Arial" panose="020B0604020202020204" pitchFamily="34" charset="0"/>
                        </a:rPr>
                        <a:t>Thailand, </a:t>
                      </a:r>
                      <a:r>
                        <a:rPr kumimoji="1" lang="ja-JP" altLang="en-US" sz="2000" baseline="0" dirty="0" smtClean="0">
                          <a:latin typeface="Arial" panose="020B0604020202020204" pitchFamily="34" charset="0"/>
                          <a:cs typeface="Arial" panose="020B0604020202020204" pitchFamily="34" charset="0"/>
                        </a:rPr>
                        <a:t>⑯</a:t>
                      </a:r>
                      <a:r>
                        <a:rPr kumimoji="1" lang="en-US" altLang="ja-JP" sz="2000" baseline="0" dirty="0" smtClean="0">
                          <a:latin typeface="Arial" panose="020B0604020202020204" pitchFamily="34" charset="0"/>
                          <a:cs typeface="Arial" panose="020B0604020202020204" pitchFamily="34" charset="0"/>
                        </a:rPr>
                        <a:t>Uzbekistan, </a:t>
                      </a:r>
                      <a:r>
                        <a:rPr kumimoji="1" lang="ja-JP" altLang="en-US" sz="2000" baseline="0" dirty="0" smtClean="0">
                          <a:latin typeface="Arial" panose="020B0604020202020204" pitchFamily="34" charset="0"/>
                          <a:cs typeface="Arial" panose="020B0604020202020204" pitchFamily="34" charset="0"/>
                        </a:rPr>
                        <a:t>⑰</a:t>
                      </a:r>
                      <a:r>
                        <a:rPr kumimoji="1" lang="en-US" altLang="ja-JP" sz="2000" baseline="0" dirty="0" smtClean="0">
                          <a:latin typeface="Arial" panose="020B0604020202020204" pitchFamily="34" charset="0"/>
                          <a:cs typeface="Arial" panose="020B0604020202020204" pitchFamily="34" charset="0"/>
                        </a:rPr>
                        <a:t>Viet Nam</a:t>
                      </a:r>
                      <a:endParaRPr kumimoji="1" lang="ja-JP" alt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kern="1200" dirty="0" smtClean="0">
                          <a:solidFill>
                            <a:schemeClr val="dk1"/>
                          </a:solidFill>
                          <a:latin typeface="Arial" panose="020B0604020202020204" pitchFamily="34" charset="0"/>
                          <a:ea typeface="+mn-ea"/>
                          <a:cs typeface="Arial" panose="020B0604020202020204" pitchFamily="34" charset="0"/>
                        </a:rPr>
                        <a:t>Survey in 2016</a:t>
                      </a:r>
                    </a:p>
                  </a:txBody>
                  <a:tcPr/>
                </a:tc>
                <a:extLst>
                  <a:ext uri="{0D108BD9-81ED-4DB2-BD59-A6C34878D82A}">
                    <a16:rowId xmlns:a16="http://schemas.microsoft.com/office/drawing/2014/main" val="10002"/>
                  </a:ext>
                </a:extLst>
              </a:tr>
              <a:tr h="370840">
                <a:tc>
                  <a:txBody>
                    <a:bodyPr/>
                    <a:lstStyle/>
                    <a:p>
                      <a:r>
                        <a:rPr kumimoji="1" lang="ja-JP" altLang="en-US" sz="2000" dirty="0" smtClean="0">
                          <a:latin typeface="Arial" panose="020B0604020202020204" pitchFamily="34" charset="0"/>
                          <a:cs typeface="Arial" panose="020B0604020202020204" pitchFamily="34" charset="0"/>
                        </a:rPr>
                        <a:t>①</a:t>
                      </a:r>
                      <a:r>
                        <a:rPr kumimoji="1" lang="en-US" altLang="ja-JP" sz="2000" dirty="0" smtClean="0">
                          <a:latin typeface="Arial" panose="020B0604020202020204" pitchFamily="34" charset="0"/>
                          <a:cs typeface="Arial" panose="020B0604020202020204" pitchFamily="34" charset="0"/>
                        </a:rPr>
                        <a:t>Cambodia,</a:t>
                      </a:r>
                      <a:r>
                        <a:rPr kumimoji="1" lang="en-US" altLang="ja-JP" sz="2000" baseline="0" dirty="0" smtClean="0">
                          <a:latin typeface="Arial" panose="020B0604020202020204" pitchFamily="34" charset="0"/>
                          <a:cs typeface="Arial" panose="020B0604020202020204" pitchFamily="34" charset="0"/>
                        </a:rPr>
                        <a:t> </a:t>
                      </a:r>
                      <a:r>
                        <a:rPr kumimoji="1" lang="ja-JP" altLang="en-US" sz="2000" baseline="0" dirty="0" smtClean="0">
                          <a:latin typeface="Arial" panose="020B0604020202020204" pitchFamily="34" charset="0"/>
                          <a:cs typeface="Arial" panose="020B0604020202020204" pitchFamily="34" charset="0"/>
                        </a:rPr>
                        <a:t>②</a:t>
                      </a:r>
                      <a:r>
                        <a:rPr kumimoji="1" lang="en-US" altLang="ja-JP" sz="2000" baseline="0" dirty="0" smtClean="0">
                          <a:latin typeface="Arial" panose="020B0604020202020204" pitchFamily="34" charset="0"/>
                          <a:cs typeface="Arial" panose="020B0604020202020204" pitchFamily="34" charset="0"/>
                        </a:rPr>
                        <a:t>Islamic Republic of Iran, </a:t>
                      </a:r>
                      <a:r>
                        <a:rPr kumimoji="1" lang="ja-JP" altLang="en-US" sz="2000" baseline="0" dirty="0" smtClean="0">
                          <a:latin typeface="Arial" panose="020B0604020202020204" pitchFamily="34" charset="0"/>
                          <a:cs typeface="Arial" panose="020B0604020202020204" pitchFamily="34" charset="0"/>
                        </a:rPr>
                        <a:t>③</a:t>
                      </a:r>
                      <a:r>
                        <a:rPr kumimoji="1" lang="en-US" altLang="ja-JP" sz="2000" baseline="0" dirty="0" smtClean="0">
                          <a:latin typeface="Arial" panose="020B0604020202020204" pitchFamily="34" charset="0"/>
                          <a:cs typeface="Arial" panose="020B0604020202020204" pitchFamily="34" charset="0"/>
                        </a:rPr>
                        <a:t>Japan, </a:t>
                      </a:r>
                    </a:p>
                    <a:p>
                      <a:r>
                        <a:rPr kumimoji="1" lang="ja-JP" altLang="en-US" sz="2000" baseline="0" dirty="0" smtClean="0">
                          <a:latin typeface="Arial" panose="020B0604020202020204" pitchFamily="34" charset="0"/>
                          <a:cs typeface="Arial" panose="020B0604020202020204" pitchFamily="34" charset="0"/>
                        </a:rPr>
                        <a:t>④</a:t>
                      </a:r>
                      <a:r>
                        <a:rPr kumimoji="1" lang="en-US" altLang="ja-JP" sz="2000" baseline="0" dirty="0" smtClean="0">
                          <a:latin typeface="Arial" panose="020B0604020202020204" pitchFamily="34" charset="0"/>
                          <a:cs typeface="Arial" panose="020B0604020202020204" pitchFamily="34" charset="0"/>
                        </a:rPr>
                        <a:t>Malaysia, </a:t>
                      </a:r>
                      <a:r>
                        <a:rPr kumimoji="1" lang="ja-JP" altLang="en-US" sz="2000" baseline="0" dirty="0" smtClean="0">
                          <a:latin typeface="Arial" panose="020B0604020202020204" pitchFamily="34" charset="0"/>
                          <a:cs typeface="Arial" panose="020B0604020202020204" pitchFamily="34" charset="0"/>
                        </a:rPr>
                        <a:t>⑤</a:t>
                      </a:r>
                      <a:r>
                        <a:rPr kumimoji="1" lang="en-US" altLang="ja-JP" sz="2000" baseline="0" dirty="0" smtClean="0">
                          <a:latin typeface="Arial" panose="020B0604020202020204" pitchFamily="34" charset="0"/>
                          <a:cs typeface="Arial" panose="020B0604020202020204" pitchFamily="34" charset="0"/>
                        </a:rPr>
                        <a:t>Mongolia, </a:t>
                      </a:r>
                      <a:r>
                        <a:rPr kumimoji="1" lang="ja-JP" altLang="en-US" sz="2000" baseline="0" dirty="0" smtClean="0">
                          <a:latin typeface="Arial" panose="020B0604020202020204" pitchFamily="34" charset="0"/>
                          <a:cs typeface="Arial" panose="020B0604020202020204" pitchFamily="34" charset="0"/>
                        </a:rPr>
                        <a:t>⑥</a:t>
                      </a:r>
                      <a:r>
                        <a:rPr kumimoji="1" lang="en-US" altLang="ja-JP" sz="2000" baseline="0" dirty="0" smtClean="0">
                          <a:latin typeface="Arial" panose="020B0604020202020204" pitchFamily="34" charset="0"/>
                          <a:cs typeface="Arial" panose="020B0604020202020204" pitchFamily="34" charset="0"/>
                        </a:rPr>
                        <a:t>Myanmar, </a:t>
                      </a:r>
                      <a:r>
                        <a:rPr kumimoji="1" lang="ja-JP" altLang="en-US" sz="2000" baseline="0" dirty="0" smtClean="0">
                          <a:latin typeface="Arial" panose="020B0604020202020204" pitchFamily="34" charset="0"/>
                          <a:cs typeface="Arial" panose="020B0604020202020204" pitchFamily="34" charset="0"/>
                        </a:rPr>
                        <a:t>⑦</a:t>
                      </a:r>
                      <a:r>
                        <a:rPr kumimoji="1" lang="en-US" altLang="ja-JP" sz="2000" baseline="0" dirty="0" smtClean="0">
                          <a:latin typeface="Arial" panose="020B0604020202020204" pitchFamily="34" charset="0"/>
                          <a:cs typeface="Arial" panose="020B0604020202020204" pitchFamily="34" charset="0"/>
                        </a:rPr>
                        <a:t>Nepal, </a:t>
                      </a:r>
                    </a:p>
                    <a:p>
                      <a:r>
                        <a:rPr kumimoji="1" lang="ja-JP" altLang="en-US" sz="2000" baseline="0" dirty="0" smtClean="0">
                          <a:latin typeface="Arial" panose="020B0604020202020204" pitchFamily="34" charset="0"/>
                          <a:cs typeface="Arial" panose="020B0604020202020204" pitchFamily="34" charset="0"/>
                        </a:rPr>
                        <a:t>⑧</a:t>
                      </a:r>
                      <a:r>
                        <a:rPr kumimoji="1" lang="en-US" altLang="ja-JP" sz="2000" baseline="0" dirty="0" smtClean="0">
                          <a:latin typeface="Arial" panose="020B0604020202020204" pitchFamily="34" charset="0"/>
                          <a:cs typeface="Arial" panose="020B0604020202020204" pitchFamily="34" charset="0"/>
                        </a:rPr>
                        <a:t>New Zealand, </a:t>
                      </a:r>
                      <a:r>
                        <a:rPr kumimoji="1" lang="ja-JP" altLang="en-US" sz="2000" baseline="0" dirty="0" smtClean="0">
                          <a:latin typeface="Arial" panose="020B0604020202020204" pitchFamily="34" charset="0"/>
                          <a:cs typeface="Arial" panose="020B0604020202020204" pitchFamily="34" charset="0"/>
                        </a:rPr>
                        <a:t>⑨</a:t>
                      </a:r>
                      <a:r>
                        <a:rPr kumimoji="1" lang="en-US" altLang="ja-JP" sz="2000" baseline="0" dirty="0" smtClean="0">
                          <a:latin typeface="Arial" panose="020B0604020202020204" pitchFamily="34" charset="0"/>
                          <a:cs typeface="Arial" panose="020B0604020202020204" pitchFamily="34" charset="0"/>
                        </a:rPr>
                        <a:t>Palau, </a:t>
                      </a:r>
                      <a:r>
                        <a:rPr kumimoji="1" lang="ja-JP" altLang="en-US" sz="2000" baseline="0" dirty="0" smtClean="0">
                          <a:latin typeface="Arial" panose="020B0604020202020204" pitchFamily="34" charset="0"/>
                          <a:cs typeface="Arial" panose="020B0604020202020204" pitchFamily="34" charset="0"/>
                        </a:rPr>
                        <a:t>⑩</a:t>
                      </a:r>
                      <a:r>
                        <a:rPr kumimoji="1" lang="en-US" altLang="ja-JP" sz="2000" baseline="0" dirty="0" smtClean="0">
                          <a:latin typeface="Arial" panose="020B0604020202020204" pitchFamily="34" charset="0"/>
                          <a:cs typeface="Arial" panose="020B0604020202020204" pitchFamily="34" charset="0"/>
                        </a:rPr>
                        <a:t>Sri Lanka, </a:t>
                      </a:r>
                      <a:r>
                        <a:rPr kumimoji="1" lang="ja-JP" altLang="en-US" sz="2000" baseline="0" dirty="0" smtClean="0">
                          <a:latin typeface="Arial" panose="020B0604020202020204" pitchFamily="34" charset="0"/>
                          <a:cs typeface="Arial" panose="020B0604020202020204" pitchFamily="34" charset="0"/>
                        </a:rPr>
                        <a:t>⑪</a:t>
                      </a:r>
                      <a:r>
                        <a:rPr kumimoji="1" lang="en-US" altLang="ja-JP" sz="2000" baseline="0" dirty="0" smtClean="0">
                          <a:latin typeface="Arial" panose="020B0604020202020204" pitchFamily="34" charset="0"/>
                          <a:cs typeface="Arial" panose="020B0604020202020204" pitchFamily="34" charset="0"/>
                        </a:rPr>
                        <a:t>Vanuatu</a:t>
                      </a:r>
                    </a:p>
                  </a:txBody>
                  <a:tcPr/>
                </a:tc>
                <a:extLst>
                  <a:ext uri="{0D108BD9-81ED-4DB2-BD59-A6C34878D82A}">
                    <a16:rowId xmlns:a16="http://schemas.microsoft.com/office/drawing/2014/main" val="1000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kern="1200" dirty="0" smtClean="0">
                          <a:solidFill>
                            <a:schemeClr val="dk1"/>
                          </a:solidFill>
                          <a:latin typeface="Arial" panose="020B0604020202020204" pitchFamily="34" charset="0"/>
                          <a:ea typeface="+mn-ea"/>
                          <a:cs typeface="Arial" panose="020B0604020202020204" pitchFamily="34" charset="0"/>
                        </a:rPr>
                        <a:t>Survey in 2017</a:t>
                      </a:r>
                    </a:p>
                  </a:txBody>
                  <a:tcPr/>
                </a:tc>
                <a:extLst>
                  <a:ext uri="{0D108BD9-81ED-4DB2-BD59-A6C34878D82A}">
                    <a16:rowId xmlns:a16="http://schemas.microsoft.com/office/drawing/2014/main" val="10004"/>
                  </a:ext>
                </a:extLst>
              </a:tr>
              <a:tr h="370840">
                <a:tc>
                  <a:txBody>
                    <a:bodyPr/>
                    <a:lstStyle/>
                    <a:p>
                      <a:r>
                        <a:rPr kumimoji="1" lang="ja-JP" altLang="en-US" sz="2000" dirty="0" smtClean="0">
                          <a:latin typeface="Arial" panose="020B0604020202020204" pitchFamily="34" charset="0"/>
                          <a:cs typeface="Arial" panose="020B0604020202020204" pitchFamily="34" charset="0"/>
                        </a:rPr>
                        <a:t>①</a:t>
                      </a:r>
                      <a:r>
                        <a:rPr kumimoji="1" lang="en-US" altLang="ja-JP" sz="2000" dirty="0" smtClean="0">
                          <a:latin typeface="Arial" panose="020B0604020202020204" pitchFamily="34" charset="0"/>
                          <a:cs typeface="Arial" panose="020B0604020202020204" pitchFamily="34" charset="0"/>
                        </a:rPr>
                        <a:t>Republic of the Philippines,</a:t>
                      </a:r>
                      <a:r>
                        <a:rPr kumimoji="1" lang="en-US" altLang="ja-JP" sz="2000" baseline="0" dirty="0" smtClean="0">
                          <a:latin typeface="Arial" panose="020B0604020202020204" pitchFamily="34" charset="0"/>
                          <a:cs typeface="Arial" panose="020B0604020202020204" pitchFamily="34" charset="0"/>
                        </a:rPr>
                        <a:t> </a:t>
                      </a:r>
                      <a:r>
                        <a:rPr kumimoji="1" lang="ja-JP" altLang="en-US" sz="2000" baseline="0" dirty="0" smtClean="0">
                          <a:latin typeface="Arial" panose="020B0604020202020204" pitchFamily="34" charset="0"/>
                          <a:cs typeface="Arial" panose="020B0604020202020204" pitchFamily="34" charset="0"/>
                        </a:rPr>
                        <a:t>②</a:t>
                      </a:r>
                      <a:r>
                        <a:rPr kumimoji="1" lang="en-US" altLang="ja-JP" sz="2000" baseline="0" dirty="0" smtClean="0">
                          <a:latin typeface="Arial" panose="020B0604020202020204" pitchFamily="34" charset="0"/>
                          <a:cs typeface="Arial" panose="020B0604020202020204" pitchFamily="34" charset="0"/>
                        </a:rPr>
                        <a:t>Brunei Darussalam  and so on…</a:t>
                      </a:r>
                      <a:endParaRPr kumimoji="1" lang="ja-JP" alt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0983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539" y="201150"/>
            <a:ext cx="2233529" cy="854587"/>
          </a:xfrm>
          <a:prstGeom prst="rect">
            <a:avLst/>
          </a:prstGeom>
        </p:spPr>
      </p:pic>
      <p:sp>
        <p:nvSpPr>
          <p:cNvPr id="5" name="正方形/長方形 4"/>
          <p:cNvSpPr/>
          <p:nvPr/>
        </p:nvSpPr>
        <p:spPr>
          <a:xfrm>
            <a:off x="2150853" y="1464929"/>
            <a:ext cx="8563154" cy="1261884"/>
          </a:xfrm>
          <a:prstGeom prst="rect">
            <a:avLst/>
          </a:prstGeom>
        </p:spPr>
        <p:txBody>
          <a:bodyPr wrap="square">
            <a:spAutoFit/>
          </a:bodyPr>
          <a:lstStyle/>
          <a:p>
            <a:r>
              <a:rPr lang="en-US" altLang="ja-JP" sz="2400" dirty="0" smtClean="0">
                <a:latin typeface="Arial" panose="020B0604020202020204" pitchFamily="34" charset="0"/>
                <a:ea typeface="Meiryo UI" panose="020B0604030504040204" pitchFamily="50" charset="-128"/>
                <a:cs typeface="Arial" panose="020B0604020202020204" pitchFamily="34" charset="0"/>
              </a:rPr>
              <a:t>Collecting the information of </a:t>
            </a:r>
          </a:p>
          <a:p>
            <a:r>
              <a:rPr lang="en-US" altLang="ja-JP" sz="2800" b="1" dirty="0">
                <a:latin typeface="Arial" panose="020B0604020202020204" pitchFamily="34" charset="0"/>
                <a:ea typeface="Meiryo UI" panose="020B0604030504040204" pitchFamily="50" charset="-128"/>
                <a:cs typeface="Arial" panose="020B0604020202020204" pitchFamily="34" charset="0"/>
              </a:rPr>
              <a:t>“</a:t>
            </a:r>
            <a:r>
              <a:rPr lang="en-US" altLang="ja-JP" sz="2800" b="1" dirty="0" smtClean="0">
                <a:latin typeface="Arial" panose="020B0604020202020204" pitchFamily="34" charset="0"/>
                <a:ea typeface="Meiryo UI" panose="020B0604030504040204" pitchFamily="50" charset="-128"/>
                <a:cs typeface="Arial" panose="020B0604020202020204" pitchFamily="34" charset="0"/>
              </a:rPr>
              <a:t>Literature, </a:t>
            </a:r>
            <a:r>
              <a:rPr lang="en-US" altLang="ja-JP" sz="2800" b="1" dirty="0">
                <a:latin typeface="Arial" panose="020B0604020202020204" pitchFamily="34" charset="0"/>
                <a:ea typeface="Meiryo UI" panose="020B0604030504040204" pitchFamily="50" charset="-128"/>
                <a:cs typeface="Arial" panose="020B0604020202020204" pitchFamily="34" charset="0"/>
              </a:rPr>
              <a:t>Institutions </a:t>
            </a:r>
            <a:r>
              <a:rPr lang="en-US" altLang="ja-JP" sz="2800" b="1" dirty="0" smtClean="0">
                <a:latin typeface="Arial" panose="020B0604020202020204" pitchFamily="34" charset="0"/>
                <a:ea typeface="Meiryo UI" panose="020B0604030504040204" pitchFamily="50" charset="-128"/>
                <a:cs typeface="Arial" panose="020B0604020202020204" pitchFamily="34" charset="0"/>
              </a:rPr>
              <a:t>and Experts”</a:t>
            </a:r>
            <a:endParaRPr lang="en-US" altLang="ja-JP" sz="2800" b="1" dirty="0">
              <a:latin typeface="Arial" panose="020B0604020202020204" pitchFamily="34" charset="0"/>
              <a:ea typeface="Meiryo UI" panose="020B0604030504040204" pitchFamily="50" charset="-128"/>
              <a:cs typeface="Arial" panose="020B0604020202020204" pitchFamily="34" charset="0"/>
            </a:endParaRPr>
          </a:p>
          <a:p>
            <a:r>
              <a:rPr lang="en-US" altLang="ja-JP" sz="2400" dirty="0" smtClean="0">
                <a:latin typeface="Arial" panose="020B0604020202020204" pitchFamily="34" charset="0"/>
                <a:ea typeface="Meiryo UI" panose="020B0604030504040204" pitchFamily="50" charset="-128"/>
                <a:cs typeface="Arial" panose="020B0604020202020204" pitchFamily="34" charset="0"/>
              </a:rPr>
              <a:t>related to the safeguarding of ICH in the Asia-Pacific</a:t>
            </a:r>
            <a:endParaRPr lang="ja-JP" altLang="en-US" sz="2400" dirty="0">
              <a:latin typeface="Arial" panose="020B0604020202020204" pitchFamily="34" charset="0"/>
              <a:ea typeface="Meiryo UI" panose="020B0604030504040204" pitchFamily="50" charset="-128"/>
              <a:cs typeface="Arial" panose="020B0604020202020204" pitchFamily="34" charset="0"/>
            </a:endParaRPr>
          </a:p>
        </p:txBody>
      </p:sp>
      <p:grpSp>
        <p:nvGrpSpPr>
          <p:cNvPr id="6" name="グループ化 5"/>
          <p:cNvGrpSpPr/>
          <p:nvPr/>
        </p:nvGrpSpPr>
        <p:grpSpPr>
          <a:xfrm>
            <a:off x="1906439" y="3050279"/>
            <a:ext cx="8583283" cy="2893100"/>
            <a:chOff x="1915065" y="2496440"/>
            <a:chExt cx="8583283" cy="2957018"/>
          </a:xfrm>
        </p:grpSpPr>
        <p:sp>
          <p:nvSpPr>
            <p:cNvPr id="7" name="テキスト ボックス 6"/>
            <p:cNvSpPr txBox="1"/>
            <p:nvPr/>
          </p:nvSpPr>
          <p:spPr>
            <a:xfrm>
              <a:off x="1915065" y="2496440"/>
              <a:ext cx="8583283" cy="2957018"/>
            </a:xfrm>
            <a:prstGeom prst="rect">
              <a:avLst/>
            </a:prstGeom>
            <a:noFill/>
            <a:ln w="19050">
              <a:solidFill>
                <a:schemeClr val="accent2">
                  <a:lumMod val="75000"/>
                </a:schemeClr>
              </a:solidFill>
            </a:ln>
          </p:spPr>
          <p:txBody>
            <a:bodyPr wrap="square" rtlCol="0">
              <a:spAutoFit/>
            </a:bodyPr>
            <a:lstStyle/>
            <a:p>
              <a:endParaRPr lang="en-US" altLang="ja-JP" sz="900" dirty="0">
                <a:latin typeface="Meiryo UI" panose="020B0604030504040204" pitchFamily="50" charset="-128"/>
                <a:ea typeface="Meiryo UI" panose="020B0604030504040204" pitchFamily="50" charset="-128"/>
              </a:endParaRPr>
            </a:p>
            <a:p>
              <a:r>
                <a:rPr lang="en-US" altLang="ja-JP" sz="2000" dirty="0" smtClean="0">
                  <a:latin typeface="Arial" panose="020B0604020202020204" pitchFamily="34" charset="0"/>
                  <a:ea typeface="Meiryo UI" panose="020B0604030504040204" pitchFamily="50" charset="-128"/>
                  <a:cs typeface="Arial" panose="020B0604020202020204" pitchFamily="34" charset="0"/>
                </a:rPr>
                <a:t>【Literature Surveys since 2014】</a:t>
              </a: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r>
                <a:rPr lang="en-US" altLang="ja-JP" sz="2400" b="1" dirty="0" smtClean="0">
                  <a:latin typeface="Arial" panose="020B0604020202020204" pitchFamily="34" charset="0"/>
                  <a:ea typeface="Meiryo UI" panose="020B0604030504040204" pitchFamily="50" charset="-128"/>
                  <a:cs typeface="Arial" panose="020B0604020202020204" pitchFamily="34" charset="0"/>
                </a:rPr>
                <a:t>1790</a:t>
              </a:r>
              <a:r>
                <a:rPr lang="ja-JP" altLang="en-US" sz="2000" dirty="0" smtClean="0">
                  <a:latin typeface="Arial" panose="020B0604020202020204" pitchFamily="34" charset="0"/>
                  <a:ea typeface="Meiryo UI" panose="020B0604030504040204" pitchFamily="50" charset="-128"/>
                  <a:cs typeface="Arial" panose="020B0604020202020204" pitchFamily="34" charset="0"/>
                </a:rPr>
                <a:t> </a:t>
              </a:r>
              <a:r>
                <a:rPr lang="en-US" altLang="ja-JP" sz="2000" dirty="0">
                  <a:latin typeface="Arial" panose="020B0604020202020204" pitchFamily="34" charset="0"/>
                  <a:ea typeface="Meiryo UI" panose="020B0604030504040204" pitchFamily="50" charset="-128"/>
                  <a:cs typeface="Arial" panose="020B0604020202020204" pitchFamily="34" charset="0"/>
                </a:rPr>
                <a:t>L</a:t>
              </a:r>
              <a:r>
                <a:rPr lang="en-US" altLang="ja-JP" sz="2000" dirty="0" smtClean="0">
                  <a:latin typeface="Arial" panose="020B0604020202020204" pitchFamily="34" charset="0"/>
                  <a:ea typeface="Meiryo UI" panose="020B0604030504040204" pitchFamily="50" charset="-128"/>
                  <a:cs typeface="Arial" panose="020B0604020202020204" pitchFamily="34" charset="0"/>
                </a:rPr>
                <a:t>iterature, </a:t>
              </a:r>
              <a:r>
                <a:rPr lang="en-US" altLang="ja-JP" sz="2400" b="1" dirty="0" smtClean="0">
                  <a:latin typeface="Arial" panose="020B0604020202020204" pitchFamily="34" charset="0"/>
                  <a:ea typeface="Meiryo UI" panose="020B0604030504040204" pitchFamily="50" charset="-128"/>
                  <a:cs typeface="Arial" panose="020B0604020202020204" pitchFamily="34" charset="0"/>
                </a:rPr>
                <a:t>111</a:t>
              </a:r>
              <a:r>
                <a:rPr lang="en-US" altLang="ja-JP" sz="2000" dirty="0">
                  <a:latin typeface="Arial" panose="020B0604020202020204" pitchFamily="34" charset="0"/>
                  <a:ea typeface="Meiryo UI" panose="020B0604030504040204" pitchFamily="50" charset="-128"/>
                  <a:cs typeface="Arial" panose="020B0604020202020204" pitchFamily="34" charset="0"/>
                </a:rPr>
                <a:t> </a:t>
              </a:r>
              <a:r>
                <a:rPr lang="en-US" altLang="ja-JP" sz="2000" dirty="0" smtClean="0">
                  <a:latin typeface="Arial" panose="020B0604020202020204" pitchFamily="34" charset="0"/>
                  <a:ea typeface="Meiryo UI" panose="020B0604030504040204" pitchFamily="50" charset="-128"/>
                  <a:cs typeface="Arial" panose="020B0604020202020204" pitchFamily="34" charset="0"/>
                </a:rPr>
                <a:t>Experts, </a:t>
              </a:r>
              <a:r>
                <a:rPr lang="en-US" altLang="ja-JP" sz="2400" b="1" dirty="0" smtClean="0">
                  <a:latin typeface="Arial" panose="020B0604020202020204" pitchFamily="34" charset="0"/>
                  <a:ea typeface="Meiryo UI" panose="020B0604030504040204" pitchFamily="50" charset="-128"/>
                  <a:cs typeface="Arial" panose="020B0604020202020204" pitchFamily="34" charset="0"/>
                </a:rPr>
                <a:t>111</a:t>
              </a:r>
              <a:r>
                <a:rPr lang="ja-JP" altLang="en-US" sz="2000" dirty="0" smtClean="0">
                  <a:latin typeface="Arial" panose="020B0604020202020204" pitchFamily="34" charset="0"/>
                  <a:ea typeface="Meiryo UI" panose="020B0604030504040204" pitchFamily="50" charset="-128"/>
                  <a:cs typeface="Arial" panose="020B0604020202020204" pitchFamily="34" charset="0"/>
                </a:rPr>
                <a:t> </a:t>
              </a:r>
              <a:r>
                <a:rPr lang="en-US" altLang="ja-JP" sz="2000" dirty="0" smtClean="0">
                  <a:latin typeface="Arial" panose="020B0604020202020204" pitchFamily="34" charset="0"/>
                  <a:ea typeface="Meiryo UI" panose="020B0604030504040204" pitchFamily="50" charset="-128"/>
                  <a:cs typeface="Arial" panose="020B0604020202020204" pitchFamily="34" charset="0"/>
                </a:rPr>
                <a:t>Institutes</a:t>
              </a:r>
            </a:p>
            <a:p>
              <a:r>
                <a:rPr lang="en-US" altLang="ja-JP" sz="2000" dirty="0" smtClean="0">
                  <a:latin typeface="Arial" panose="020B0604020202020204" pitchFamily="34" charset="0"/>
                  <a:ea typeface="Meiryo UI" panose="020B0604030504040204" pitchFamily="50" charset="-128"/>
                  <a:cs typeface="Arial" panose="020B0604020202020204" pitchFamily="34" charset="0"/>
                </a:rPr>
                <a:t>in the Asia-Pacific region</a:t>
              </a:r>
              <a:endParaRPr lang="ja-JP" altLang="ja-JP" sz="2000" dirty="0">
                <a:latin typeface="Arial" panose="020B0604020202020204" pitchFamily="34" charset="0"/>
                <a:ea typeface="Meiryo UI" panose="020B0604030504040204" pitchFamily="50" charset="-128"/>
                <a:cs typeface="Arial" panose="020B0604020202020204" pitchFamily="34" charset="0"/>
              </a:endParaRPr>
            </a:p>
            <a:p>
              <a:endParaRPr lang="en-US" altLang="ja-JP" sz="2000" dirty="0">
                <a:latin typeface="Meiryo UI" panose="020B0604030504040204" pitchFamily="50" charset="-128"/>
                <a:ea typeface="Meiryo UI" panose="020B0604030504040204" pitchFamily="50" charset="-128"/>
              </a:endParaRPr>
            </a:p>
            <a:p>
              <a:r>
                <a:rPr lang="en-US" altLang="ja-JP" sz="2000" dirty="0">
                  <a:latin typeface="Arial" panose="020B0604020202020204" pitchFamily="34" charset="0"/>
                  <a:ea typeface="Meiryo UI" panose="020B0604030504040204" pitchFamily="50" charset="-128"/>
                  <a:cs typeface="Arial" panose="020B0604020202020204" pitchFamily="34" charset="0"/>
                </a:rPr>
                <a:t>2014: </a:t>
              </a:r>
              <a:r>
                <a:rPr lang="en-US" altLang="ja-JP" sz="2000" dirty="0" smtClean="0">
                  <a:latin typeface="Arial" panose="020B0604020202020204" pitchFamily="34" charset="0"/>
                  <a:ea typeface="Meiryo UI" panose="020B0604030504040204" pitchFamily="50" charset="-128"/>
                  <a:cs typeface="Arial" panose="020B0604020202020204" pitchFamily="34" charset="0"/>
                </a:rPr>
                <a:t>Literature </a:t>
              </a:r>
              <a:r>
                <a:rPr lang="en-US" altLang="ja-JP" sz="2000" dirty="0">
                  <a:latin typeface="Arial" panose="020B0604020202020204" pitchFamily="34" charset="0"/>
                  <a:ea typeface="Meiryo UI" panose="020B0604030504040204" pitchFamily="50" charset="-128"/>
                  <a:cs typeface="Arial" panose="020B0604020202020204" pitchFamily="34" charset="0"/>
                </a:rPr>
                <a:t>(255), </a:t>
              </a:r>
              <a:r>
                <a:rPr lang="en-US" altLang="ja-JP" sz="2000" dirty="0" smtClean="0">
                  <a:latin typeface="Arial" panose="020B0604020202020204" pitchFamily="34" charset="0"/>
                  <a:ea typeface="Meiryo UI" panose="020B0604030504040204" pitchFamily="50" charset="-128"/>
                  <a:cs typeface="Arial" panose="020B0604020202020204" pitchFamily="34" charset="0"/>
                </a:rPr>
                <a:t>Experts </a:t>
              </a:r>
              <a:r>
                <a:rPr lang="en-US" altLang="ja-JP" sz="2000" dirty="0">
                  <a:latin typeface="Arial" panose="020B0604020202020204" pitchFamily="34" charset="0"/>
                  <a:ea typeface="Meiryo UI" panose="020B0604030504040204" pitchFamily="50" charset="-128"/>
                  <a:cs typeface="Arial" panose="020B0604020202020204" pitchFamily="34" charset="0"/>
                </a:rPr>
                <a:t>(111), </a:t>
              </a:r>
              <a:r>
                <a:rPr lang="en-US" altLang="ja-JP" sz="2000" dirty="0" smtClean="0">
                  <a:latin typeface="Arial" panose="020B0604020202020204" pitchFamily="34" charset="0"/>
                  <a:ea typeface="Meiryo UI" panose="020B0604030504040204" pitchFamily="50" charset="-128"/>
                  <a:cs typeface="Arial" panose="020B0604020202020204" pitchFamily="34" charset="0"/>
                </a:rPr>
                <a:t>Institutions</a:t>
              </a:r>
              <a:r>
                <a:rPr lang="ja-JP" altLang="ja-JP" sz="2000" dirty="0" smtClean="0">
                  <a:latin typeface="Arial" panose="020B0604020202020204" pitchFamily="34" charset="0"/>
                  <a:ea typeface="Meiryo UI" panose="020B0604030504040204" pitchFamily="50" charset="-128"/>
                  <a:cs typeface="Arial" panose="020B0604020202020204" pitchFamily="34" charset="0"/>
                </a:rPr>
                <a:t> </a:t>
              </a:r>
              <a:r>
                <a:rPr lang="en-US" altLang="ja-JP" sz="2000" dirty="0">
                  <a:latin typeface="Arial" panose="020B0604020202020204" pitchFamily="34" charset="0"/>
                  <a:ea typeface="Meiryo UI" panose="020B0604030504040204" pitchFamily="50" charset="-128"/>
                  <a:cs typeface="Arial" panose="020B0604020202020204" pitchFamily="34" charset="0"/>
                </a:rPr>
                <a:t>(110) </a:t>
              </a:r>
              <a:endParaRPr lang="ja-JP" altLang="ja-JP" sz="2000" dirty="0">
                <a:latin typeface="Arial" panose="020B0604020202020204" pitchFamily="34" charset="0"/>
                <a:ea typeface="Meiryo UI" panose="020B0604030504040204" pitchFamily="50" charset="-128"/>
                <a:cs typeface="Arial" panose="020B0604020202020204" pitchFamily="34" charset="0"/>
              </a:endParaRPr>
            </a:p>
            <a:p>
              <a:r>
                <a:rPr lang="en-US" altLang="ja-JP" sz="2000" dirty="0">
                  <a:latin typeface="Arial" panose="020B0604020202020204" pitchFamily="34" charset="0"/>
                  <a:ea typeface="Meiryo UI" panose="020B0604030504040204" pitchFamily="50" charset="-128"/>
                  <a:cs typeface="Arial" panose="020B0604020202020204" pitchFamily="34" charset="0"/>
                </a:rPr>
                <a:t>2015: </a:t>
              </a:r>
              <a:r>
                <a:rPr lang="en-US" altLang="ja-JP" sz="2000" dirty="0" smtClean="0">
                  <a:latin typeface="Arial" panose="020B0604020202020204" pitchFamily="34" charset="0"/>
                  <a:ea typeface="Meiryo UI" panose="020B0604030504040204" pitchFamily="50" charset="-128"/>
                  <a:cs typeface="Arial" panose="020B0604020202020204" pitchFamily="34" charset="0"/>
                </a:rPr>
                <a:t>Literature</a:t>
              </a:r>
              <a:r>
                <a:rPr lang="ja-JP" altLang="ja-JP" sz="2000" dirty="0" smtClean="0">
                  <a:latin typeface="Arial" panose="020B0604020202020204" pitchFamily="34" charset="0"/>
                  <a:ea typeface="Meiryo UI" panose="020B0604030504040204" pitchFamily="50" charset="-128"/>
                  <a:cs typeface="Arial" panose="020B0604020202020204" pitchFamily="34" charset="0"/>
                </a:rPr>
                <a:t> </a:t>
              </a:r>
              <a:r>
                <a:rPr lang="en-US" altLang="ja-JP" sz="2000" dirty="0">
                  <a:latin typeface="Arial" panose="020B0604020202020204" pitchFamily="34" charset="0"/>
                  <a:ea typeface="Meiryo UI" panose="020B0604030504040204" pitchFamily="50" charset="-128"/>
                  <a:cs typeface="Arial" panose="020B0604020202020204" pitchFamily="34" charset="0"/>
                </a:rPr>
                <a:t>(702), </a:t>
              </a:r>
              <a:r>
                <a:rPr lang="en-US" altLang="ja-JP" sz="2000" dirty="0" smtClean="0">
                  <a:latin typeface="Arial" panose="020B0604020202020204" pitchFamily="34" charset="0"/>
                  <a:ea typeface="Meiryo UI" panose="020B0604030504040204" pitchFamily="50" charset="-128"/>
                  <a:cs typeface="Arial" panose="020B0604020202020204" pitchFamily="34" charset="0"/>
                </a:rPr>
                <a:t>Institution </a:t>
              </a:r>
              <a:r>
                <a:rPr lang="en-US" altLang="ja-JP" sz="2000" dirty="0">
                  <a:latin typeface="Arial" panose="020B0604020202020204" pitchFamily="34" charset="0"/>
                  <a:ea typeface="Meiryo UI" panose="020B0604030504040204" pitchFamily="50" charset="-128"/>
                  <a:cs typeface="Arial" panose="020B0604020202020204" pitchFamily="34" charset="0"/>
                </a:rPr>
                <a:t>(1) </a:t>
              </a:r>
              <a:endParaRPr lang="ja-JP" altLang="ja-JP" sz="2000" dirty="0">
                <a:latin typeface="Arial" panose="020B0604020202020204" pitchFamily="34" charset="0"/>
                <a:ea typeface="Meiryo UI" panose="020B0604030504040204" pitchFamily="50" charset="-128"/>
                <a:cs typeface="Arial" panose="020B0604020202020204" pitchFamily="34" charset="0"/>
              </a:endParaRPr>
            </a:p>
            <a:p>
              <a:r>
                <a:rPr lang="en-US" altLang="ja-JP" sz="2000" dirty="0">
                  <a:latin typeface="Arial" panose="020B0604020202020204" pitchFamily="34" charset="0"/>
                  <a:ea typeface="Meiryo UI" panose="020B0604030504040204" pitchFamily="50" charset="-128"/>
                  <a:cs typeface="Arial" panose="020B0604020202020204" pitchFamily="34" charset="0"/>
                </a:rPr>
                <a:t>2016: </a:t>
              </a:r>
              <a:r>
                <a:rPr lang="en-US" altLang="ja-JP" sz="2000" dirty="0" smtClean="0">
                  <a:latin typeface="Arial" panose="020B0604020202020204" pitchFamily="34" charset="0"/>
                  <a:ea typeface="Meiryo UI" panose="020B0604030504040204" pitchFamily="50" charset="-128"/>
                  <a:cs typeface="Arial" panose="020B0604020202020204" pitchFamily="34" charset="0"/>
                </a:rPr>
                <a:t>Literature</a:t>
              </a:r>
              <a:r>
                <a:rPr lang="ja-JP" altLang="ja-JP" sz="2000" dirty="0" smtClean="0">
                  <a:latin typeface="Arial" panose="020B0604020202020204" pitchFamily="34" charset="0"/>
                  <a:ea typeface="Meiryo UI" panose="020B0604030504040204" pitchFamily="50" charset="-128"/>
                  <a:cs typeface="Arial" panose="020B0604020202020204" pitchFamily="34" charset="0"/>
                </a:rPr>
                <a:t> </a:t>
              </a:r>
              <a:r>
                <a:rPr lang="en-US" altLang="ja-JP" sz="2000" dirty="0">
                  <a:latin typeface="Arial" panose="020B0604020202020204" pitchFamily="34" charset="0"/>
                  <a:ea typeface="Meiryo UI" panose="020B0604030504040204" pitchFamily="50" charset="-128"/>
                  <a:cs typeface="Arial" panose="020B0604020202020204" pitchFamily="34" charset="0"/>
                </a:rPr>
                <a:t>(833) </a:t>
              </a:r>
              <a:endParaRPr lang="en-US" altLang="ja-JP" sz="2000" dirty="0" smtClean="0">
                <a:latin typeface="Arial" panose="020B0604020202020204" pitchFamily="34" charset="0"/>
                <a:ea typeface="Meiryo UI" panose="020B0604030504040204" pitchFamily="50" charset="-128"/>
                <a:cs typeface="Arial" panose="020B0604020202020204" pitchFamily="34" charset="0"/>
              </a:endParaRPr>
            </a:p>
            <a:p>
              <a:r>
                <a:rPr lang="en-US" altLang="ja-JP" sz="2000" dirty="0" smtClean="0">
                  <a:solidFill>
                    <a:srgbClr val="FF0000"/>
                  </a:solidFill>
                  <a:latin typeface="Arial" panose="020B0604020202020204" pitchFamily="34" charset="0"/>
                  <a:ea typeface="Meiryo UI" panose="020B0604030504040204" pitchFamily="50" charset="-128"/>
                  <a:cs typeface="Arial" panose="020B0604020202020204" pitchFamily="34" charset="0"/>
                </a:rPr>
                <a:t>2017: Under Survey……</a:t>
              </a:r>
              <a:endParaRPr lang="ja-JP" altLang="ja-JP" sz="2000" dirty="0">
                <a:solidFill>
                  <a:srgbClr val="FF0000"/>
                </a:solidFill>
                <a:latin typeface="Arial" panose="020B0604020202020204" pitchFamily="34" charset="0"/>
                <a:ea typeface="Meiryo UI" panose="020B0604030504040204" pitchFamily="50" charset="-128"/>
                <a:cs typeface="Arial" panose="020B0604020202020204" pitchFamily="34" charset="0"/>
              </a:endParaRPr>
            </a:p>
            <a:p>
              <a:endParaRPr kumimoji="1" lang="ja-JP" altLang="en-US" sz="900" dirty="0">
                <a:latin typeface="Meiryo UI" panose="020B0604030504040204" pitchFamily="50" charset="-128"/>
                <a:ea typeface="Meiryo UI" panose="020B0604030504040204" pitchFamily="50" charset="-128"/>
              </a:endParaRPr>
            </a:p>
          </p:txBody>
        </p:sp>
        <p:cxnSp>
          <p:nvCxnSpPr>
            <p:cNvPr id="8" name="直線コネクタ 7"/>
            <p:cNvCxnSpPr/>
            <p:nvPr/>
          </p:nvCxnSpPr>
          <p:spPr>
            <a:xfrm flipV="1">
              <a:off x="1979760" y="3821302"/>
              <a:ext cx="8453892" cy="13037"/>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タイトル 1"/>
          <p:cNvSpPr txBox="1">
            <a:spLocks/>
          </p:cNvSpPr>
          <p:nvPr/>
        </p:nvSpPr>
        <p:spPr>
          <a:xfrm>
            <a:off x="1020792" y="713932"/>
            <a:ext cx="9601200" cy="718580"/>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en-US" altLang="ja-JP" sz="2800" dirty="0" smtClean="0">
                <a:solidFill>
                  <a:schemeClr val="accent1"/>
                </a:solidFill>
                <a:latin typeface="Arial" panose="020B0604020202020204" pitchFamily="34" charset="0"/>
                <a:cs typeface="Arial" panose="020B0604020202020204" pitchFamily="34" charset="0"/>
              </a:rPr>
              <a:t>Research Data Collection and </a:t>
            </a:r>
            <a:r>
              <a:rPr lang="en-US" altLang="ja-JP" sz="2800" dirty="0" err="1" smtClean="0">
                <a:solidFill>
                  <a:schemeClr val="accent1"/>
                </a:solidFill>
                <a:latin typeface="Arial" panose="020B0604020202020204" pitchFamily="34" charset="0"/>
                <a:cs typeface="Arial" panose="020B0604020202020204" pitchFamily="34" charset="0"/>
              </a:rPr>
              <a:t>Optimisation</a:t>
            </a:r>
            <a:r>
              <a:rPr lang="en-US" altLang="ja-JP" sz="2800" dirty="0" smtClean="0">
                <a:solidFill>
                  <a:schemeClr val="accent1"/>
                </a:solidFill>
                <a:latin typeface="Arial" panose="020B0604020202020204" pitchFamily="34" charset="0"/>
                <a:cs typeface="Arial" panose="020B0604020202020204" pitchFamily="34" charset="0"/>
              </a:rPr>
              <a:t> of  its Use</a:t>
            </a:r>
            <a:endParaRPr lang="ja-JP" altLang="en-US" sz="28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27569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539" y="201150"/>
            <a:ext cx="2233529" cy="854587"/>
          </a:xfrm>
          <a:prstGeom prst="rect">
            <a:avLst/>
          </a:prstGeom>
        </p:spPr>
      </p:pic>
      <p:pic>
        <p:nvPicPr>
          <p:cNvPr id="4" name="図 3"/>
          <p:cNvPicPr>
            <a:picLocks noChangeAspect="1"/>
          </p:cNvPicPr>
          <p:nvPr/>
        </p:nvPicPr>
        <p:blipFill>
          <a:blip r:embed="rId3"/>
          <a:stretch>
            <a:fillRect/>
          </a:stretch>
        </p:blipFill>
        <p:spPr>
          <a:xfrm>
            <a:off x="430307" y="1061148"/>
            <a:ext cx="6260746" cy="4216161"/>
          </a:xfrm>
          <a:prstGeom prst="rect">
            <a:avLst/>
          </a:prstGeom>
          <a:ln>
            <a:solidFill>
              <a:schemeClr val="tx1"/>
            </a:solidFill>
          </a:ln>
        </p:spPr>
      </p:pic>
      <p:sp>
        <p:nvSpPr>
          <p:cNvPr id="5" name="コンテンツ プレースホルダー 1"/>
          <p:cNvSpPr txBox="1">
            <a:spLocks/>
          </p:cNvSpPr>
          <p:nvPr/>
        </p:nvSpPr>
        <p:spPr>
          <a:xfrm>
            <a:off x="6906308" y="1495210"/>
            <a:ext cx="4937760" cy="3706625"/>
          </a:xfrm>
          <a:prstGeom prst="rect">
            <a:avLst/>
          </a:prstGeom>
        </p:spPr>
        <p:txBody>
          <a:bodyPr>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a:buFont typeface="Wingdings" panose="05000000000000000000" pitchFamily="2" charset="2"/>
              <a:buChar char="u"/>
            </a:pPr>
            <a:r>
              <a:rPr lang="en-US" altLang="ja-JP" dirty="0" smtClean="0">
                <a:latin typeface="Arial" panose="020B0604020202020204" pitchFamily="34" charset="0"/>
                <a:cs typeface="Arial" panose="020B0604020202020204" pitchFamily="34" charset="0"/>
              </a:rPr>
              <a:t>Released an online research database in September 2014 (</a:t>
            </a:r>
            <a:r>
              <a:rPr lang="en-US" altLang="ja-JP" dirty="0" smtClean="0">
                <a:latin typeface="Arial" panose="020B0604020202020204" pitchFamily="34" charset="0"/>
                <a:cs typeface="Arial" panose="020B0604020202020204" pitchFamily="34" charset="0"/>
                <a:hlinkClick r:id="rId4"/>
              </a:rPr>
              <a:t>http://www.irci.jp/ichdb/</a:t>
            </a:r>
            <a:r>
              <a:rPr lang="en-US" altLang="ja-JP" dirty="0" smtClean="0">
                <a:latin typeface="Arial" panose="020B0604020202020204" pitchFamily="34" charset="0"/>
                <a:cs typeface="Arial" panose="020B0604020202020204" pitchFamily="34" charset="0"/>
              </a:rPr>
              <a:t>)</a:t>
            </a:r>
          </a:p>
          <a:p>
            <a:pPr>
              <a:buFont typeface="Wingdings" panose="05000000000000000000" pitchFamily="2" charset="2"/>
              <a:buChar char="u"/>
            </a:pPr>
            <a:r>
              <a:rPr lang="en-US" altLang="ja-JP" dirty="0" smtClean="0">
                <a:latin typeface="Arial" panose="020B0604020202020204" pitchFamily="34" charset="0"/>
                <a:cs typeface="Arial" panose="020B0604020202020204" pitchFamily="34" charset="0"/>
              </a:rPr>
              <a:t>information on relevant literature, experts, institutions and administrative officials involved with the safeguarding of ICH in the Asia-Pacific region are searchable</a:t>
            </a:r>
          </a:p>
          <a:p>
            <a:pPr>
              <a:buFont typeface="Wingdings" panose="05000000000000000000" pitchFamily="2" charset="2"/>
              <a:buChar char="u"/>
            </a:pPr>
            <a:r>
              <a:rPr lang="en-US" altLang="ja-JP" dirty="0" smtClean="0">
                <a:latin typeface="Arial" panose="020B0604020202020204" pitchFamily="34" charset="0"/>
                <a:cs typeface="Arial" panose="020B0604020202020204" pitchFamily="34" charset="0"/>
              </a:rPr>
              <a:t>Currently consists approximately 2,000 entries as of April 2017</a:t>
            </a:r>
          </a:p>
          <a:p>
            <a:pPr>
              <a:buFont typeface="Wingdings" panose="05000000000000000000" pitchFamily="2" charset="2"/>
              <a:buChar char="u"/>
            </a:pPr>
            <a:r>
              <a:rPr lang="en-US" altLang="ja-JP" dirty="0" smtClean="0">
                <a:latin typeface="Arial" panose="020B0604020202020204" pitchFamily="34" charset="0"/>
                <a:cs typeface="Arial" panose="020B0604020202020204" pitchFamily="34" charset="0"/>
              </a:rPr>
              <a:t>New entries will be further added to reflect the output of ongoing literature survey in FY2017 </a:t>
            </a:r>
            <a:endParaRPr lang="ja-JP" altLang="en-US" dirty="0">
              <a:latin typeface="Arial" panose="020B0604020202020204" pitchFamily="34" charset="0"/>
              <a:cs typeface="Arial" panose="020B0604020202020204" pitchFamily="34" charset="0"/>
            </a:endParaRPr>
          </a:p>
        </p:txBody>
      </p:sp>
      <p:sp>
        <p:nvSpPr>
          <p:cNvPr id="7" name="テキスト ボックス 6"/>
          <p:cNvSpPr txBox="1"/>
          <p:nvPr/>
        </p:nvSpPr>
        <p:spPr>
          <a:xfrm>
            <a:off x="430307" y="427322"/>
            <a:ext cx="1219200" cy="369332"/>
          </a:xfrm>
          <a:prstGeom prst="rect">
            <a:avLst/>
          </a:prstGeom>
          <a:noFill/>
          <a:ln>
            <a:solidFill>
              <a:schemeClr val="tx2"/>
            </a:solidFill>
          </a:ln>
        </p:spPr>
        <p:txBody>
          <a:bodyPr wrap="square" rtlCol="0">
            <a:spAutoFit/>
          </a:bodyPr>
          <a:lstStyle/>
          <a:p>
            <a:r>
              <a:rPr kumimoji="1" lang="en-US" altLang="ja-JP" dirty="0" smtClean="0">
                <a:solidFill>
                  <a:schemeClr val="tx2"/>
                </a:solidFill>
                <a:latin typeface="Arial" panose="020B0604020202020204" pitchFamily="34" charset="0"/>
                <a:cs typeface="Arial" panose="020B0604020202020204" pitchFamily="34" charset="0"/>
              </a:rPr>
              <a:t>Database</a:t>
            </a:r>
            <a:endParaRPr kumimoji="1" lang="ja-JP" altLang="en-US" dirty="0">
              <a:solidFill>
                <a:schemeClr val="tx2"/>
              </a:solidFill>
              <a:latin typeface="Arial" panose="020B0604020202020204" pitchFamily="34" charset="0"/>
              <a:cs typeface="Arial" panose="020B0604020202020204" pitchFamily="34" charset="0"/>
            </a:endParaRPr>
          </a:p>
        </p:txBody>
      </p:sp>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69057">
            <a:off x="4874974" y="5349109"/>
            <a:ext cx="1029419" cy="772064"/>
          </a:xfrm>
          <a:prstGeom prst="rect">
            <a:avLst/>
          </a:prstGeom>
        </p:spPr>
      </p:pic>
      <p:sp>
        <p:nvSpPr>
          <p:cNvPr id="9" name="テキスト ボックス 8"/>
          <p:cNvSpPr txBox="1"/>
          <p:nvPr/>
        </p:nvSpPr>
        <p:spPr>
          <a:xfrm>
            <a:off x="1505597" y="5540170"/>
            <a:ext cx="4054415" cy="461665"/>
          </a:xfrm>
          <a:prstGeom prst="rect">
            <a:avLst/>
          </a:prstGeom>
          <a:noFill/>
        </p:spPr>
        <p:txBody>
          <a:bodyPr wrap="square" rtlCol="0">
            <a:spAutoFit/>
          </a:bodyPr>
          <a:lstStyle/>
          <a:p>
            <a:r>
              <a:rPr kumimoji="1" lang="en-GB" altLang="ja-JP" sz="2400" b="1" dirty="0">
                <a:solidFill>
                  <a:srgbClr val="FF0000"/>
                </a:solidFill>
              </a:rPr>
              <a:t>http://www.irci.jp/ichdb/</a:t>
            </a:r>
            <a:endParaRPr kumimoji="1" lang="ja-JP" altLang="en-US" sz="2400" b="1" dirty="0">
              <a:solidFill>
                <a:srgbClr val="FF0000"/>
              </a:solidFill>
            </a:endParaRPr>
          </a:p>
        </p:txBody>
      </p:sp>
    </p:spTree>
    <p:extLst>
      <p:ext uri="{BB962C8B-B14F-4D97-AF65-F5344CB8AC3E}">
        <p14:creationId xmlns:p14="http://schemas.microsoft.com/office/powerpoint/2010/main" val="30711200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sz="3400" dirty="0" smtClean="0">
                <a:solidFill>
                  <a:srgbClr val="0070C0"/>
                </a:solidFill>
              </a:rPr>
              <a:t/>
            </a:r>
            <a:br>
              <a:rPr kumimoji="1" lang="en-US" altLang="ja-JP" sz="3400" dirty="0" smtClean="0">
                <a:solidFill>
                  <a:srgbClr val="0070C0"/>
                </a:solidFill>
              </a:rPr>
            </a:br>
            <a:r>
              <a:rPr kumimoji="1" lang="en-US" altLang="ja-JP" dirty="0" smtClean="0">
                <a:solidFill>
                  <a:srgbClr val="0070C0"/>
                </a:solidFill>
              </a:rPr>
              <a:t/>
            </a:r>
            <a:br>
              <a:rPr kumimoji="1" lang="en-US" altLang="ja-JP" dirty="0" smtClean="0">
                <a:solidFill>
                  <a:srgbClr val="0070C0"/>
                </a:solidFill>
              </a:rPr>
            </a:br>
            <a:endParaRPr kumimoji="1" lang="ja-JP" altLang="en-US" dirty="0">
              <a:solidFill>
                <a:srgbClr val="0070C0"/>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539" y="201150"/>
            <a:ext cx="2233529" cy="854587"/>
          </a:xfrm>
          <a:prstGeom prst="rect">
            <a:avLst/>
          </a:prstGeom>
        </p:spPr>
      </p:pic>
      <p:sp>
        <p:nvSpPr>
          <p:cNvPr id="5" name="角丸四角形 4"/>
          <p:cNvSpPr/>
          <p:nvPr/>
        </p:nvSpPr>
        <p:spPr>
          <a:xfrm>
            <a:off x="1097280" y="569864"/>
            <a:ext cx="8568952" cy="10801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smtClean="0">
                <a:solidFill>
                  <a:schemeClr val="bg1"/>
                </a:solidFill>
                <a:latin typeface="+mj-lt"/>
              </a:rPr>
              <a:t>IRCI Researchers Forum</a:t>
            </a:r>
            <a:endParaRPr kumimoji="1" lang="ja-JP" altLang="en-US" sz="2400" b="1" dirty="0">
              <a:solidFill>
                <a:schemeClr val="bg1"/>
              </a:solidFill>
              <a:latin typeface="+mj-lt"/>
              <a:ea typeface="Meiryo UI" panose="020B0604030504040204" pitchFamily="50" charset="-128"/>
              <a:cs typeface="Meiryo UI" panose="020B0604030504040204" pitchFamily="50" charset="-128"/>
            </a:endParaRPr>
          </a:p>
        </p:txBody>
      </p:sp>
      <p:sp>
        <p:nvSpPr>
          <p:cNvPr id="12" name="コンテンツ プレースホルダー 2"/>
          <p:cNvSpPr>
            <a:spLocks noGrp="1"/>
          </p:cNvSpPr>
          <p:nvPr>
            <p:ph idx="1"/>
          </p:nvPr>
        </p:nvSpPr>
        <p:spPr>
          <a:xfrm>
            <a:off x="1097280" y="2003584"/>
            <a:ext cx="10058400" cy="4055574"/>
          </a:xfrm>
        </p:spPr>
        <p:txBody>
          <a:bodyPr>
            <a:normAutofit lnSpcReduction="10000"/>
          </a:bodyPr>
          <a:lstStyle/>
          <a:p>
            <a:pPr>
              <a:buFont typeface="Wingdings" panose="05000000000000000000" pitchFamily="2" charset="2"/>
              <a:buChar char="u"/>
            </a:pPr>
            <a:r>
              <a:rPr lang="en-US" altLang="ja-JP" b="1" dirty="0">
                <a:latin typeface="Arial" panose="020B0604020202020204" pitchFamily="34" charset="0"/>
                <a:cs typeface="Arial" panose="020B0604020202020204" pitchFamily="34" charset="0"/>
              </a:rPr>
              <a:t>International Symposium “Negotiating Intangible Cultural Heritage”</a:t>
            </a:r>
            <a:endParaRPr lang="ja-JP" altLang="ja-JP" dirty="0">
              <a:latin typeface="Arial" panose="020B0604020202020204" pitchFamily="34" charset="0"/>
              <a:cs typeface="Arial" panose="020B0604020202020204" pitchFamily="34" charset="0"/>
            </a:endParaRPr>
          </a:p>
          <a:p>
            <a:pPr lvl="1">
              <a:spcBef>
                <a:spcPts val="1800"/>
              </a:spcBef>
              <a:buFont typeface="Wingdings" panose="05000000000000000000" pitchFamily="2" charset="2"/>
              <a:buChar char="Ø"/>
            </a:pPr>
            <a:r>
              <a:rPr lang="en-US" altLang="ja-JP" dirty="0">
                <a:latin typeface="Arial" panose="020B0604020202020204" pitchFamily="34" charset="0"/>
                <a:cs typeface="Arial" panose="020B0604020202020204" pitchFamily="34" charset="0"/>
              </a:rPr>
              <a:t>Dates</a:t>
            </a:r>
            <a:r>
              <a:rPr lang="ja-JP" altLang="ja-JP"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29 November (Wed) ~ 1 December (Fri) 2017</a:t>
            </a:r>
            <a:endParaRPr lang="ja-JP" altLang="ja-JP" dirty="0">
              <a:latin typeface="Arial" panose="020B0604020202020204" pitchFamily="34" charset="0"/>
              <a:cs typeface="Arial" panose="020B0604020202020204" pitchFamily="34" charset="0"/>
            </a:endParaRPr>
          </a:p>
          <a:p>
            <a:pPr lvl="1">
              <a:spcBef>
                <a:spcPts val="600"/>
              </a:spcBef>
              <a:buFont typeface="Wingdings" panose="05000000000000000000" pitchFamily="2" charset="2"/>
              <a:buChar char="Ø"/>
            </a:pPr>
            <a:r>
              <a:rPr lang="en-US" altLang="ja-JP" dirty="0" smtClean="0">
                <a:latin typeface="Arial" panose="020B0604020202020204" pitchFamily="34" charset="0"/>
                <a:cs typeface="Arial" panose="020B0604020202020204" pitchFamily="34" charset="0"/>
              </a:rPr>
              <a:t>Organizer</a:t>
            </a:r>
            <a:r>
              <a:rPr lang="ja-JP" altLang="ja-JP" dirty="0" smtClean="0">
                <a:latin typeface="Arial" panose="020B0604020202020204" pitchFamily="34" charset="0"/>
                <a:cs typeface="Arial" panose="020B0604020202020204" pitchFamily="34" charset="0"/>
              </a:rPr>
              <a:t>：</a:t>
            </a:r>
            <a:r>
              <a:rPr lang="en-US" altLang="ja-JP" dirty="0" smtClean="0">
                <a:latin typeface="Arial" panose="020B0604020202020204" pitchFamily="34" charset="0"/>
                <a:cs typeface="Arial" panose="020B0604020202020204" pitchFamily="34" charset="0"/>
              </a:rPr>
              <a:t>IRCI</a:t>
            </a:r>
          </a:p>
          <a:p>
            <a:pPr>
              <a:spcBef>
                <a:spcPts val="0"/>
              </a:spcBef>
            </a:pPr>
            <a:r>
              <a:rPr lang="en-US" altLang="ja-JP" dirty="0">
                <a:latin typeface="Arial" panose="020B0604020202020204" pitchFamily="34" charset="0"/>
                <a:cs typeface="Arial" panose="020B0604020202020204" pitchFamily="34" charset="0"/>
              </a:rPr>
              <a:t> </a:t>
            </a:r>
            <a:r>
              <a:rPr lang="en-US" altLang="ja-JP" dirty="0" smtClean="0">
                <a:latin typeface="Arial" panose="020B0604020202020204" pitchFamily="34" charset="0"/>
                <a:cs typeface="Arial" panose="020B0604020202020204" pitchFamily="34" charset="0"/>
              </a:rPr>
              <a:t>                   National </a:t>
            </a:r>
            <a:r>
              <a:rPr lang="en-US" altLang="ja-JP" dirty="0">
                <a:latin typeface="Arial" panose="020B0604020202020204" pitchFamily="34" charset="0"/>
                <a:cs typeface="Arial" panose="020B0604020202020204" pitchFamily="34" charset="0"/>
              </a:rPr>
              <a:t>Museum of </a:t>
            </a:r>
            <a:r>
              <a:rPr lang="en-US" altLang="ja-JP" dirty="0" smtClean="0">
                <a:latin typeface="Arial" panose="020B0604020202020204" pitchFamily="34" charset="0"/>
                <a:cs typeface="Arial" panose="020B0604020202020204" pitchFamily="34" charset="0"/>
              </a:rPr>
              <a:t>Ethnology                  </a:t>
            </a:r>
          </a:p>
          <a:p>
            <a:pPr>
              <a:spcBef>
                <a:spcPts val="0"/>
              </a:spcBef>
            </a:pPr>
            <a:r>
              <a:rPr lang="en-US" altLang="ja-JP" dirty="0">
                <a:latin typeface="Arial" panose="020B0604020202020204" pitchFamily="34" charset="0"/>
                <a:cs typeface="Arial" panose="020B0604020202020204" pitchFamily="34" charset="0"/>
              </a:rPr>
              <a:t> </a:t>
            </a:r>
            <a:r>
              <a:rPr lang="en-US" altLang="ja-JP" dirty="0" smtClean="0">
                <a:latin typeface="Arial" panose="020B0604020202020204" pitchFamily="34" charset="0"/>
                <a:cs typeface="Arial" panose="020B0604020202020204" pitchFamily="34" charset="0"/>
              </a:rPr>
              <a:t>                   Agency </a:t>
            </a:r>
            <a:r>
              <a:rPr lang="en-US" altLang="ja-JP" dirty="0">
                <a:latin typeface="Arial" panose="020B0604020202020204" pitchFamily="34" charset="0"/>
                <a:cs typeface="Arial" panose="020B0604020202020204" pitchFamily="34" charset="0"/>
              </a:rPr>
              <a:t>for Cultural Affairs </a:t>
            </a:r>
            <a:endParaRPr lang="ja-JP" altLang="ja-JP" dirty="0">
              <a:latin typeface="Arial" panose="020B0604020202020204" pitchFamily="34" charset="0"/>
              <a:cs typeface="Arial" panose="020B0604020202020204" pitchFamily="34" charset="0"/>
            </a:endParaRPr>
          </a:p>
          <a:p>
            <a:pPr>
              <a:spcBef>
                <a:spcPts val="1800"/>
              </a:spcBef>
            </a:pPr>
            <a:r>
              <a:rPr lang="ja-JP" altLang="ja-JP"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Objectives</a:t>
            </a:r>
            <a:r>
              <a:rPr lang="ja-JP" altLang="ja-JP" dirty="0">
                <a:latin typeface="Arial" panose="020B0604020202020204" pitchFamily="34" charset="0"/>
                <a:cs typeface="Arial" panose="020B0604020202020204" pitchFamily="34" charset="0"/>
              </a:rPr>
              <a:t>】</a:t>
            </a:r>
          </a:p>
          <a:p>
            <a:pPr lvl="1">
              <a:spcBef>
                <a:spcPts val="600"/>
              </a:spcBef>
              <a:buFont typeface="Wingdings" panose="05000000000000000000" pitchFamily="2" charset="2"/>
              <a:buChar char="Ø"/>
            </a:pPr>
            <a:r>
              <a:rPr lang="en-US" altLang="ja-JP" dirty="0">
                <a:latin typeface="Arial" panose="020B0604020202020204" pitchFamily="34" charset="0"/>
                <a:cs typeface="Arial" panose="020B0604020202020204" pitchFamily="34" charset="0"/>
              </a:rPr>
              <a:t>T</a:t>
            </a:r>
            <a:r>
              <a:rPr lang="en-US" altLang="ja-JP" dirty="0" smtClean="0">
                <a:latin typeface="Arial" panose="020B0604020202020204" pitchFamily="34" charset="0"/>
                <a:cs typeface="Arial" panose="020B0604020202020204" pitchFamily="34" charset="0"/>
              </a:rPr>
              <a:t>o </a:t>
            </a:r>
            <a:r>
              <a:rPr lang="en-US" altLang="ja-JP" dirty="0" err="1">
                <a:latin typeface="Arial" panose="020B0604020202020204" pitchFamily="34" charset="0"/>
                <a:cs typeface="Arial" panose="020B0604020202020204" pitchFamily="34" charset="0"/>
              </a:rPr>
              <a:t>analyse</a:t>
            </a:r>
            <a:r>
              <a:rPr lang="en-US" altLang="ja-JP" dirty="0">
                <a:latin typeface="Arial" panose="020B0604020202020204" pitchFamily="34" charset="0"/>
                <a:cs typeface="Arial" panose="020B0604020202020204" pitchFamily="34" charset="0"/>
              </a:rPr>
              <a:t> the ways in which the multiple levels of negotiation between various actors/stakeholders affects the safeguarding of </a:t>
            </a:r>
            <a:r>
              <a:rPr lang="en-US" altLang="ja-JP" dirty="0" smtClean="0">
                <a:latin typeface="Arial" panose="020B0604020202020204" pitchFamily="34" charset="0"/>
                <a:cs typeface="Arial" panose="020B0604020202020204" pitchFamily="34" charset="0"/>
              </a:rPr>
              <a:t>ICH</a:t>
            </a:r>
          </a:p>
          <a:p>
            <a:pPr lvl="1">
              <a:spcBef>
                <a:spcPts val="600"/>
              </a:spcBef>
              <a:buFont typeface="Wingdings" panose="05000000000000000000" pitchFamily="2" charset="2"/>
              <a:buChar char="Ø"/>
            </a:pPr>
            <a:r>
              <a:rPr lang="en-US" altLang="ja-JP" dirty="0">
                <a:latin typeface="Arial" panose="020B0604020202020204" pitchFamily="34" charset="0"/>
                <a:cs typeface="Arial" panose="020B0604020202020204" pitchFamily="34" charset="0"/>
              </a:rPr>
              <a:t>T</a:t>
            </a:r>
            <a:r>
              <a:rPr lang="en-US" altLang="ja-JP" dirty="0" smtClean="0">
                <a:latin typeface="Arial" panose="020B0604020202020204" pitchFamily="34" charset="0"/>
                <a:cs typeface="Arial" panose="020B0604020202020204" pitchFamily="34" charset="0"/>
              </a:rPr>
              <a:t>o </a:t>
            </a:r>
            <a:r>
              <a:rPr lang="en-US" altLang="ja-JP" dirty="0">
                <a:latin typeface="Arial" panose="020B0604020202020204" pitchFamily="34" charset="0"/>
                <a:cs typeface="Arial" panose="020B0604020202020204" pitchFamily="34" charset="0"/>
              </a:rPr>
              <a:t>discuss the potential for reviving lost or threatened culture in the process of various negotiations regarding </a:t>
            </a:r>
            <a:r>
              <a:rPr lang="en-US" altLang="ja-JP" dirty="0" smtClean="0">
                <a:latin typeface="Arial" panose="020B0604020202020204" pitchFamily="34" charset="0"/>
                <a:cs typeface="Arial" panose="020B0604020202020204" pitchFamily="34" charset="0"/>
              </a:rPr>
              <a:t>ICH</a:t>
            </a:r>
          </a:p>
          <a:p>
            <a:pPr lvl="1">
              <a:spcBef>
                <a:spcPts val="600"/>
              </a:spcBef>
              <a:buFont typeface="Wingdings" panose="05000000000000000000" pitchFamily="2" charset="2"/>
              <a:buChar char="Ø"/>
            </a:pPr>
            <a:r>
              <a:rPr lang="en-US" altLang="ja-JP" dirty="0" smtClean="0">
                <a:latin typeface="Arial" panose="020B0604020202020204" pitchFamily="34" charset="0"/>
                <a:cs typeface="Arial" panose="020B0604020202020204" pitchFamily="34" charset="0"/>
              </a:rPr>
              <a:t>To lay the foundation for ICH research in the Asia-Pacific region through the professional, inter-disciplinary discussions on theories and issues in ICH safeguarding</a:t>
            </a:r>
            <a:endParaRPr lang="ja-JP" altLang="ja-JP" dirty="0">
              <a:latin typeface="Arial" panose="020B0604020202020204" pitchFamily="34" charset="0"/>
              <a:cs typeface="Arial" panose="020B0604020202020204" pitchFamily="34" charset="0"/>
            </a:endParaRPr>
          </a:p>
          <a:p>
            <a:pPr marL="0" indent="0">
              <a:buNone/>
            </a:pP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32880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539" y="201150"/>
            <a:ext cx="2233529" cy="854587"/>
          </a:xfrm>
          <a:prstGeom prst="rect">
            <a:avLst/>
          </a:prstGeom>
        </p:spPr>
      </p:pic>
      <p:sp>
        <p:nvSpPr>
          <p:cNvPr id="10" name="角丸四角形 9"/>
          <p:cNvSpPr/>
          <p:nvPr/>
        </p:nvSpPr>
        <p:spPr>
          <a:xfrm>
            <a:off x="1097280" y="569864"/>
            <a:ext cx="8568952" cy="10801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smtClean="0">
                <a:solidFill>
                  <a:schemeClr val="bg1"/>
                </a:solidFill>
                <a:latin typeface="+mj-lt"/>
              </a:rPr>
              <a:t>Research on ICH Safeguarding and </a:t>
            </a:r>
          </a:p>
          <a:p>
            <a:pPr algn="ctr"/>
            <a:r>
              <a:rPr kumimoji="1" lang="en-US" altLang="ja-JP" sz="3600" b="1" dirty="0" smtClean="0">
                <a:solidFill>
                  <a:schemeClr val="bg1"/>
                </a:solidFill>
                <a:latin typeface="+mj-lt"/>
              </a:rPr>
              <a:t>Disaster Risk Management</a:t>
            </a:r>
            <a:endParaRPr kumimoji="1" lang="ja-JP" altLang="en-US" sz="3600" b="1" dirty="0">
              <a:solidFill>
                <a:schemeClr val="bg1"/>
              </a:solidFill>
              <a:latin typeface="+mj-lt"/>
            </a:endParaRPr>
          </a:p>
        </p:txBody>
      </p:sp>
      <p:sp>
        <p:nvSpPr>
          <p:cNvPr id="11" name="テキスト ボックス 10"/>
          <p:cNvSpPr txBox="1"/>
          <p:nvPr/>
        </p:nvSpPr>
        <p:spPr>
          <a:xfrm>
            <a:off x="1340395" y="2257570"/>
            <a:ext cx="5732759" cy="3323987"/>
          </a:xfrm>
          <a:prstGeom prst="rect">
            <a:avLst/>
          </a:prstGeom>
          <a:noFill/>
        </p:spPr>
        <p:txBody>
          <a:bodyPr wrap="square" rtlCol="0">
            <a:spAutoFit/>
          </a:bodyPr>
          <a:lstStyle/>
          <a:p>
            <a:r>
              <a:rPr kumimoji="1" lang="en-US" altLang="ja-JP" sz="2000" dirty="0">
                <a:latin typeface="Arial" panose="020B0604020202020204" pitchFamily="34" charset="0"/>
                <a:cs typeface="Arial" panose="020B0604020202020204" pitchFamily="34" charset="0"/>
              </a:rPr>
              <a:t>C</a:t>
            </a:r>
            <a:r>
              <a:rPr kumimoji="1" lang="en-US" altLang="ja-JP" sz="2000" dirty="0" smtClean="0">
                <a:latin typeface="Arial" panose="020B0604020202020204" pitchFamily="34" charset="0"/>
                <a:cs typeface="Arial" panose="020B0604020202020204" pitchFamily="34" charset="0"/>
              </a:rPr>
              <a:t>onducts research on the current status and the cases of the safeguarding of ICH that are endangered by Natural Disasters and on the role of ICH for disaster preparedness and in the post-disaster recovery</a:t>
            </a:r>
            <a:r>
              <a:rPr kumimoji="1" lang="ja-JP" altLang="en-US" sz="2000" dirty="0">
                <a:latin typeface="Arial" panose="020B0604020202020204" pitchFamily="34" charset="0"/>
                <a:cs typeface="Arial" panose="020B0604020202020204" pitchFamily="34" charset="0"/>
              </a:rPr>
              <a:t> </a:t>
            </a:r>
            <a:r>
              <a:rPr kumimoji="1" lang="en-US" altLang="ja-JP" sz="2000" dirty="0" smtClean="0">
                <a:latin typeface="Arial" panose="020B0604020202020204" pitchFamily="34" charset="0"/>
                <a:cs typeface="Arial" panose="020B0604020202020204" pitchFamily="34" charset="0"/>
              </a:rPr>
              <a:t>process:</a:t>
            </a:r>
          </a:p>
          <a:p>
            <a:endParaRPr kumimoji="1" lang="en-US" altLang="ja-JP" sz="2000" dirty="0">
              <a:latin typeface="Arial" panose="020B0604020202020204" pitchFamily="34" charset="0"/>
              <a:cs typeface="Arial" panose="020B0604020202020204" pitchFamily="34" charset="0"/>
            </a:endParaRPr>
          </a:p>
          <a:p>
            <a:pPr>
              <a:buFont typeface="Wingdings" panose="05000000000000000000" pitchFamily="2" charset="2"/>
              <a:buChar char="u"/>
            </a:pPr>
            <a:r>
              <a:rPr kumimoji="1" lang="en-US" altLang="ja-JP" sz="2000" dirty="0" smtClean="0">
                <a:solidFill>
                  <a:schemeClr val="accent1"/>
                </a:solidFill>
                <a:latin typeface="Arial" panose="020B0604020202020204" pitchFamily="34" charset="0"/>
                <a:cs typeface="Arial" panose="020B0604020202020204" pitchFamily="34" charset="0"/>
              </a:rPr>
              <a:t>Preliminary Research on ICH Safeguarding </a:t>
            </a:r>
          </a:p>
          <a:p>
            <a:r>
              <a:rPr kumimoji="1" lang="en-US" altLang="ja-JP" sz="2000" dirty="0" smtClean="0">
                <a:solidFill>
                  <a:schemeClr val="accent1"/>
                </a:solidFill>
                <a:latin typeface="Arial" panose="020B0604020202020204" pitchFamily="34" charset="0"/>
                <a:cs typeface="Arial" panose="020B0604020202020204" pitchFamily="34" charset="0"/>
              </a:rPr>
              <a:t>   and the Disaster-Risk Management</a:t>
            </a:r>
            <a:endParaRPr kumimoji="1" lang="en-US" altLang="ja-JP" sz="2000" dirty="0">
              <a:latin typeface="Arial" panose="020B0604020202020204" pitchFamily="34" charset="0"/>
              <a:cs typeface="Arial" panose="020B0604020202020204" pitchFamily="34" charset="0"/>
            </a:endParaRPr>
          </a:p>
          <a:p>
            <a:pPr>
              <a:spcBef>
                <a:spcPts val="1200"/>
              </a:spcBef>
              <a:buFont typeface="Wingdings" panose="05000000000000000000" pitchFamily="2" charset="2"/>
              <a:buChar char="u"/>
            </a:pPr>
            <a:r>
              <a:rPr lang="en-US" altLang="ja-JP" sz="2000" dirty="0" smtClean="0">
                <a:solidFill>
                  <a:schemeClr val="accent1"/>
                </a:solidFill>
                <a:latin typeface="Arial" panose="020B0604020202020204" pitchFamily="34" charset="0"/>
                <a:cs typeface="Arial" panose="020B0604020202020204" pitchFamily="34" charset="0"/>
              </a:rPr>
              <a:t>Study of Emergency Protection of ICH in      </a:t>
            </a:r>
          </a:p>
          <a:p>
            <a:r>
              <a:rPr kumimoji="1" lang="en-US" altLang="ja-JP" sz="2000" dirty="0">
                <a:solidFill>
                  <a:schemeClr val="accent1"/>
                </a:solidFill>
                <a:latin typeface="Arial" panose="020B0604020202020204" pitchFamily="34" charset="0"/>
                <a:cs typeface="Arial" panose="020B0604020202020204" pitchFamily="34" charset="0"/>
              </a:rPr>
              <a:t>   </a:t>
            </a:r>
            <a:r>
              <a:rPr kumimoji="1" lang="en-US" altLang="ja-JP" sz="2000" dirty="0" smtClean="0">
                <a:solidFill>
                  <a:schemeClr val="accent1"/>
                </a:solidFill>
                <a:latin typeface="Arial" panose="020B0604020202020204" pitchFamily="34" charset="0"/>
                <a:cs typeface="Arial" panose="020B0604020202020204" pitchFamily="34" charset="0"/>
              </a:rPr>
              <a:t>Conflict-Affected Countries</a:t>
            </a:r>
            <a:endParaRPr kumimoji="1" lang="en-US" altLang="ja-JP" sz="2000" dirty="0">
              <a:solidFill>
                <a:schemeClr val="accent1"/>
              </a:solidFill>
              <a:latin typeface="Arial" panose="020B0604020202020204" pitchFamily="34" charset="0"/>
              <a:cs typeface="Arial" panose="020B0604020202020204" pitchFamily="34" charset="0"/>
            </a:endParaRPr>
          </a:p>
        </p:txBody>
      </p: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470" y="2719893"/>
            <a:ext cx="3200341" cy="2752293"/>
          </a:xfrm>
          <a:prstGeom prst="rect">
            <a:avLst/>
          </a:prstGeom>
        </p:spPr>
      </p:pic>
    </p:spTree>
    <p:extLst>
      <p:ext uri="{BB962C8B-B14F-4D97-AF65-F5344CB8AC3E}">
        <p14:creationId xmlns:p14="http://schemas.microsoft.com/office/powerpoint/2010/main" val="13988689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16086" y="690283"/>
            <a:ext cx="10058400" cy="927372"/>
          </a:xfrm>
        </p:spPr>
        <p:txBody>
          <a:bodyPr>
            <a:normAutofit/>
          </a:bodyPr>
          <a:lstStyle/>
          <a:p>
            <a:r>
              <a:rPr lang="en-US" altLang="ja-JP" sz="3000" dirty="0">
                <a:solidFill>
                  <a:schemeClr val="accent1"/>
                </a:solidFill>
                <a:latin typeface="Arial" panose="020B0604020202020204" pitchFamily="34" charset="0"/>
                <a:cs typeface="Arial" panose="020B0604020202020204" pitchFamily="34" charset="0"/>
              </a:rPr>
              <a:t>Preliminary Research on ICH Safeguarding </a:t>
            </a:r>
            <a:br>
              <a:rPr lang="en-US" altLang="ja-JP" sz="3000" dirty="0">
                <a:solidFill>
                  <a:schemeClr val="accent1"/>
                </a:solidFill>
                <a:latin typeface="Arial" panose="020B0604020202020204" pitchFamily="34" charset="0"/>
                <a:cs typeface="Arial" panose="020B0604020202020204" pitchFamily="34" charset="0"/>
              </a:rPr>
            </a:br>
            <a:r>
              <a:rPr lang="en-US" altLang="ja-JP" sz="3000" dirty="0" smtClean="0">
                <a:solidFill>
                  <a:schemeClr val="accent1"/>
                </a:solidFill>
                <a:latin typeface="Arial" panose="020B0604020202020204" pitchFamily="34" charset="0"/>
                <a:cs typeface="Arial" panose="020B0604020202020204" pitchFamily="34" charset="0"/>
              </a:rPr>
              <a:t>and </a:t>
            </a:r>
            <a:r>
              <a:rPr lang="en-US" altLang="ja-JP" sz="3000" dirty="0">
                <a:solidFill>
                  <a:schemeClr val="accent1"/>
                </a:solidFill>
                <a:latin typeface="Arial" panose="020B0604020202020204" pitchFamily="34" charset="0"/>
                <a:cs typeface="Arial" panose="020B0604020202020204" pitchFamily="34" charset="0"/>
              </a:rPr>
              <a:t>the Disaster-Risk Management</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539" y="201150"/>
            <a:ext cx="2233529" cy="854587"/>
          </a:xfrm>
          <a:prstGeom prst="rect">
            <a:avLst/>
          </a:prstGeom>
        </p:spPr>
      </p:pic>
      <p:sp>
        <p:nvSpPr>
          <p:cNvPr id="12" name="コンテンツ プレースホルダー 2"/>
          <p:cNvSpPr>
            <a:spLocks noGrp="1"/>
          </p:cNvSpPr>
          <p:nvPr>
            <p:ph idx="1"/>
          </p:nvPr>
        </p:nvSpPr>
        <p:spPr>
          <a:xfrm>
            <a:off x="331694" y="1864660"/>
            <a:ext cx="11672048" cy="4563036"/>
          </a:xfrm>
        </p:spPr>
        <p:txBody>
          <a:bodyPr>
            <a:normAutofit lnSpcReduction="10000"/>
          </a:bodyPr>
          <a:lstStyle/>
          <a:p>
            <a:pPr marL="0" indent="0">
              <a:spcBef>
                <a:spcPts val="0"/>
              </a:spcBef>
              <a:buNone/>
            </a:pPr>
            <a:r>
              <a:rPr lang="en-US" altLang="ja-JP" sz="2400" dirty="0">
                <a:latin typeface="Arial" panose="020B0604020202020204" pitchFamily="34" charset="0"/>
                <a:cs typeface="Arial" panose="020B0604020202020204" pitchFamily="34" charset="0"/>
              </a:rPr>
              <a:t>【</a:t>
            </a:r>
            <a:r>
              <a:rPr lang="en-US" altLang="ja-JP" sz="2400" dirty="0" smtClean="0">
                <a:latin typeface="Arial" panose="020B0604020202020204" pitchFamily="34" charset="0"/>
                <a:cs typeface="Arial" panose="020B0604020202020204" pitchFamily="34" charset="0"/>
              </a:rPr>
              <a:t>Aims</a:t>
            </a:r>
            <a:r>
              <a:rPr lang="ja-JP" altLang="en-US" sz="2400" dirty="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for FY2017】</a:t>
            </a:r>
          </a:p>
          <a:p>
            <a:pPr marL="0" indent="0">
              <a:spcBef>
                <a:spcPts val="0"/>
              </a:spcBef>
              <a:buNone/>
            </a:pPr>
            <a:r>
              <a:rPr lang="en-US" altLang="ja-JP" sz="2800" dirty="0" smtClean="0">
                <a:latin typeface="Arial" panose="020B0604020202020204" pitchFamily="34" charset="0"/>
                <a:cs typeface="Arial" panose="020B0604020202020204" pitchFamily="34" charset="0"/>
              </a:rPr>
              <a:t> </a:t>
            </a:r>
            <a:r>
              <a:rPr lang="en-US" altLang="ja-JP" sz="2200" dirty="0" smtClean="0">
                <a:latin typeface="Arial" panose="020B0604020202020204" pitchFamily="34" charset="0"/>
                <a:cs typeface="Arial" panose="020B0604020202020204" pitchFamily="34" charset="0"/>
              </a:rPr>
              <a:t>To Access</a:t>
            </a:r>
          </a:p>
          <a:p>
            <a:pPr lvl="2">
              <a:spcBef>
                <a:spcPts val="0"/>
              </a:spcBef>
              <a:buFont typeface="Wingdings" panose="05000000000000000000" pitchFamily="2" charset="2"/>
              <a:buChar char="Ø"/>
            </a:pPr>
            <a:r>
              <a:rPr lang="en-US" altLang="ja-JP" sz="2200" dirty="0">
                <a:latin typeface="Arial" panose="020B0604020202020204" pitchFamily="34" charset="0"/>
                <a:cs typeface="Arial" panose="020B0604020202020204" pitchFamily="34" charset="0"/>
              </a:rPr>
              <a:t>the actual impact of natural hazards and disasters on ICH</a:t>
            </a:r>
          </a:p>
          <a:p>
            <a:pPr lvl="2">
              <a:spcBef>
                <a:spcPts val="0"/>
              </a:spcBef>
              <a:buFont typeface="Wingdings" panose="05000000000000000000" pitchFamily="2" charset="2"/>
              <a:buChar char="Ø"/>
            </a:pPr>
            <a:r>
              <a:rPr lang="en-US" altLang="ja-JP" sz="2200" dirty="0">
                <a:latin typeface="Arial" panose="020B0604020202020204" pitchFamily="34" charset="0"/>
                <a:cs typeface="Arial" panose="020B0604020202020204" pitchFamily="34" charset="0"/>
              </a:rPr>
              <a:t>the positive roles of ICH in disaster-risk reduction (DRR) and management (</a:t>
            </a:r>
            <a:r>
              <a:rPr lang="en-US" altLang="ja-JP" sz="2200" dirty="0" smtClean="0">
                <a:latin typeface="Arial" panose="020B0604020202020204" pitchFamily="34" charset="0"/>
                <a:cs typeface="Arial" panose="020B0604020202020204" pitchFamily="34" charset="0"/>
              </a:rPr>
              <a:t>DRM)</a:t>
            </a:r>
          </a:p>
          <a:p>
            <a:pPr marL="382588" lvl="2" indent="-382588">
              <a:spcBef>
                <a:spcPts val="0"/>
              </a:spcBef>
              <a:buNone/>
            </a:pPr>
            <a:r>
              <a:rPr lang="en-US" altLang="ja-JP" sz="2200" dirty="0">
                <a:latin typeface="Arial" panose="020B0604020202020204" pitchFamily="34" charset="0"/>
                <a:cs typeface="Arial" panose="020B0604020202020204" pitchFamily="34" charset="0"/>
              </a:rPr>
              <a:t> </a:t>
            </a:r>
            <a:r>
              <a:rPr lang="en-US" altLang="ja-JP" sz="2200" dirty="0" smtClean="0">
                <a:latin typeface="Arial" panose="020B0604020202020204" pitchFamily="34" charset="0"/>
                <a:cs typeface="Arial" panose="020B0604020202020204" pitchFamily="34" charset="0"/>
              </a:rPr>
              <a:t>by Conducting field surveys in selected countries </a:t>
            </a:r>
            <a:r>
              <a:rPr lang="en-US" altLang="ja-JP" sz="2200" dirty="0">
                <a:latin typeface="Arial" panose="020B0604020202020204" pitchFamily="34" charset="0"/>
                <a:cs typeface="Arial" panose="020B0604020202020204" pitchFamily="34" charset="0"/>
              </a:rPr>
              <a:t>such as the Philippines, Vietnam, Myanmar, </a:t>
            </a:r>
          </a:p>
          <a:p>
            <a:pPr marL="382588" lvl="2" indent="-382588">
              <a:spcBef>
                <a:spcPts val="0"/>
              </a:spcBef>
              <a:spcAft>
                <a:spcPts val="1200"/>
              </a:spcAft>
              <a:buNone/>
            </a:pPr>
            <a:r>
              <a:rPr lang="en-US" altLang="ja-JP" sz="2200" dirty="0">
                <a:latin typeface="Arial" panose="020B0604020202020204" pitchFamily="34" charset="0"/>
                <a:cs typeface="Arial" panose="020B0604020202020204" pitchFamily="34" charset="0"/>
              </a:rPr>
              <a:t> Fiji and Vanuatu</a:t>
            </a:r>
          </a:p>
          <a:p>
            <a:pPr marL="0" indent="0">
              <a:spcBef>
                <a:spcPts val="600"/>
              </a:spcBef>
              <a:spcAft>
                <a:spcPts val="600"/>
              </a:spcAft>
              <a:buNone/>
            </a:pPr>
            <a:r>
              <a:rPr lang="en-US" altLang="ja-JP" sz="2400" dirty="0">
                <a:latin typeface="Arial" panose="020B0604020202020204" pitchFamily="34" charset="0"/>
                <a:cs typeface="Arial" panose="020B0604020202020204" pitchFamily="34" charset="0"/>
              </a:rPr>
              <a:t>Ex.) </a:t>
            </a:r>
            <a:r>
              <a:rPr lang="en-US" altLang="ja-JP" sz="2400" dirty="0" smtClean="0">
                <a:latin typeface="Arial" panose="020B0604020202020204" pitchFamily="34" charset="0"/>
                <a:cs typeface="Arial" panose="020B0604020202020204" pitchFamily="34" charset="0"/>
              </a:rPr>
              <a:t>【Vanuatu Survey】</a:t>
            </a:r>
          </a:p>
          <a:p>
            <a:pPr lvl="2">
              <a:spcBef>
                <a:spcPts val="0"/>
              </a:spcBef>
              <a:buFont typeface="Wingdings" panose="05000000000000000000" pitchFamily="2" charset="2"/>
              <a:buChar char="Ø"/>
            </a:pPr>
            <a:r>
              <a:rPr lang="en-US" altLang="ja-JP" sz="2200" dirty="0" smtClean="0">
                <a:latin typeface="Arial" panose="020B0604020202020204" pitchFamily="34" charset="0"/>
                <a:cs typeface="Arial" panose="020B0604020202020204" pitchFamily="34" charset="0"/>
              </a:rPr>
              <a:t>(Field) </a:t>
            </a:r>
            <a:r>
              <a:rPr lang="en-US" altLang="ja-JP" sz="2200" dirty="0" err="1" smtClean="0">
                <a:latin typeface="Arial" panose="020B0604020202020204" pitchFamily="34" charset="0"/>
                <a:cs typeface="Arial" panose="020B0604020202020204" pitchFamily="34" charset="0"/>
              </a:rPr>
              <a:t>Gaua</a:t>
            </a:r>
            <a:r>
              <a:rPr lang="en-US" altLang="ja-JP" sz="2200" dirty="0">
                <a:latin typeface="Arial" panose="020B0604020202020204" pitchFamily="34" charset="0"/>
                <a:cs typeface="Arial" panose="020B0604020202020204" pitchFamily="34" charset="0"/>
              </a:rPr>
              <a:t>, Banks Islands, in northern </a:t>
            </a:r>
            <a:r>
              <a:rPr lang="en-US" altLang="ja-JP" sz="2200" dirty="0" smtClean="0">
                <a:latin typeface="Arial" panose="020B0604020202020204" pitchFamily="34" charset="0"/>
                <a:cs typeface="Arial" panose="020B0604020202020204" pitchFamily="34" charset="0"/>
              </a:rPr>
              <a:t>Vanuatu affected by the 2009-2010 volcanic eruption</a:t>
            </a:r>
          </a:p>
          <a:p>
            <a:pPr lvl="2">
              <a:spcBef>
                <a:spcPts val="0"/>
              </a:spcBef>
              <a:buFont typeface="Wingdings" panose="05000000000000000000" pitchFamily="2" charset="2"/>
              <a:buChar char="Ø"/>
            </a:pPr>
            <a:r>
              <a:rPr lang="en-US" altLang="ja-JP" sz="2200" dirty="0" smtClean="0">
                <a:latin typeface="Arial" panose="020B0604020202020204" pitchFamily="34" charset="0"/>
                <a:cs typeface="Arial" panose="020B0604020202020204" pitchFamily="34" charset="0"/>
              </a:rPr>
              <a:t>(Date)19-24 </a:t>
            </a:r>
            <a:r>
              <a:rPr lang="en-US" altLang="ja-JP" sz="2200" dirty="0">
                <a:latin typeface="Arial" panose="020B0604020202020204" pitchFamily="34" charset="0"/>
                <a:cs typeface="Arial" panose="020B0604020202020204" pitchFamily="34" charset="0"/>
              </a:rPr>
              <a:t>July </a:t>
            </a:r>
            <a:r>
              <a:rPr lang="en-US" altLang="ja-JP" sz="2200" dirty="0" smtClean="0">
                <a:latin typeface="Arial" panose="020B0604020202020204" pitchFamily="34" charset="0"/>
                <a:cs typeface="Arial" panose="020B0604020202020204" pitchFamily="34" charset="0"/>
              </a:rPr>
              <a:t>2017</a:t>
            </a:r>
          </a:p>
          <a:p>
            <a:pPr lvl="2">
              <a:spcBef>
                <a:spcPts val="0"/>
              </a:spcBef>
              <a:buFont typeface="Wingdings" panose="05000000000000000000" pitchFamily="2" charset="2"/>
              <a:buChar char="Ø"/>
            </a:pPr>
            <a:r>
              <a:rPr lang="en-US" altLang="ja-JP" sz="2200" dirty="0" smtClean="0">
                <a:latin typeface="Arial" panose="020B0604020202020204" pitchFamily="34" charset="0"/>
                <a:cs typeface="Arial" panose="020B0604020202020204" pitchFamily="34" charset="0"/>
              </a:rPr>
              <a:t>Assessment of </a:t>
            </a:r>
            <a:r>
              <a:rPr lang="en-US" altLang="ja-JP" sz="2200" dirty="0">
                <a:latin typeface="Arial" panose="020B0604020202020204" pitchFamily="34" charset="0"/>
                <a:cs typeface="Arial" panose="020B0604020202020204" pitchFamily="34" charset="0"/>
              </a:rPr>
              <a:t>the current situation of ICH in association with natural hazards and disasters at the community </a:t>
            </a:r>
            <a:r>
              <a:rPr lang="en-US" altLang="ja-JP" sz="2200" dirty="0" smtClean="0">
                <a:latin typeface="Arial" panose="020B0604020202020204" pitchFamily="34" charset="0"/>
                <a:cs typeface="Arial" panose="020B0604020202020204" pitchFamily="34" charset="0"/>
              </a:rPr>
              <a:t>level</a:t>
            </a:r>
          </a:p>
          <a:p>
            <a:pPr lvl="2">
              <a:spcBef>
                <a:spcPts val="0"/>
              </a:spcBef>
              <a:buFont typeface="Wingdings" panose="05000000000000000000" pitchFamily="2" charset="2"/>
              <a:buChar char="Ø"/>
            </a:pPr>
            <a:r>
              <a:rPr lang="en-US" altLang="ja-JP" sz="2200" dirty="0">
                <a:latin typeface="Arial" panose="020B0604020202020204" pitchFamily="34" charset="0"/>
                <a:cs typeface="Arial" panose="020B0604020202020204" pitchFamily="34" charset="0"/>
              </a:rPr>
              <a:t>C</a:t>
            </a:r>
            <a:r>
              <a:rPr lang="en-US" altLang="ja-JP" sz="2200" dirty="0" smtClean="0">
                <a:latin typeface="Arial" panose="020B0604020202020204" pitchFamily="34" charset="0"/>
                <a:cs typeface="Arial" panose="020B0604020202020204" pitchFamily="34" charset="0"/>
              </a:rPr>
              <a:t>ooperative </a:t>
            </a:r>
            <a:r>
              <a:rPr lang="en-US" altLang="ja-JP" sz="2200" dirty="0">
                <a:latin typeface="Arial" panose="020B0604020202020204" pitchFamily="34" charset="0"/>
                <a:cs typeface="Arial" panose="020B0604020202020204" pitchFamily="34" charset="0"/>
              </a:rPr>
              <a:t>research between IRCI and the Vanuatu </a:t>
            </a:r>
            <a:r>
              <a:rPr lang="en-US" altLang="ja-JP" sz="2200" dirty="0" smtClean="0">
                <a:latin typeface="Arial" panose="020B0604020202020204" pitchFamily="34" charset="0"/>
                <a:cs typeface="Arial" panose="020B0604020202020204" pitchFamily="34" charset="0"/>
              </a:rPr>
              <a:t>Cultural Centre</a:t>
            </a:r>
          </a:p>
          <a:p>
            <a:pPr lvl="2">
              <a:spcBef>
                <a:spcPts val="0"/>
              </a:spcBef>
              <a:buFont typeface="Wingdings" panose="05000000000000000000" pitchFamily="2" charset="2"/>
              <a:buChar char="Ø"/>
            </a:pPr>
            <a:endParaRPr lang="en-US" altLang="ja-JP" sz="2400" dirty="0">
              <a:latin typeface="Arial" panose="020B0604020202020204" pitchFamily="34" charset="0"/>
              <a:cs typeface="Arial" panose="020B0604020202020204" pitchFamily="34" charset="0"/>
            </a:endParaRPr>
          </a:p>
          <a:p>
            <a:pPr marL="0" indent="0">
              <a:spcBef>
                <a:spcPts val="0"/>
              </a:spcBef>
              <a:buNone/>
            </a:pPr>
            <a:endParaRPr lang="en-US" altLang="ja-JP" dirty="0" smtClean="0"/>
          </a:p>
          <a:p>
            <a:pPr marL="0" indent="0">
              <a:spcBef>
                <a:spcPts val="0"/>
              </a:spcBef>
              <a:buNone/>
            </a:pPr>
            <a:endParaRPr lang="en-US" altLang="ja-JP" dirty="0"/>
          </a:p>
          <a:p>
            <a:pPr marL="0" indent="0">
              <a:spcBef>
                <a:spcPts val="0"/>
              </a:spcBef>
              <a:buNone/>
            </a:pPr>
            <a:endParaRPr kumimoji="1" lang="ja-JP" altLang="en-US" dirty="0"/>
          </a:p>
        </p:txBody>
      </p:sp>
    </p:spTree>
    <p:extLst>
      <p:ext uri="{BB962C8B-B14F-4D97-AF65-F5344CB8AC3E}">
        <p14:creationId xmlns:p14="http://schemas.microsoft.com/office/powerpoint/2010/main" val="38773395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539" y="201150"/>
            <a:ext cx="2233529" cy="854587"/>
          </a:xfrm>
          <a:prstGeom prst="rect">
            <a:avLst/>
          </a:prstGeom>
        </p:spPr>
      </p:pic>
      <p:sp>
        <p:nvSpPr>
          <p:cNvPr id="12" name="コンテンツ プレースホルダー 2"/>
          <p:cNvSpPr>
            <a:spLocks noGrp="1"/>
          </p:cNvSpPr>
          <p:nvPr>
            <p:ph idx="1"/>
          </p:nvPr>
        </p:nvSpPr>
        <p:spPr>
          <a:xfrm>
            <a:off x="331694" y="2060884"/>
            <a:ext cx="11672048" cy="4366811"/>
          </a:xfrm>
        </p:spPr>
        <p:txBody>
          <a:bodyPr>
            <a:normAutofit/>
          </a:bodyPr>
          <a:lstStyle/>
          <a:p>
            <a:pPr marL="0" indent="0">
              <a:spcBef>
                <a:spcPts val="0"/>
              </a:spcBef>
              <a:buNone/>
            </a:pPr>
            <a:endParaRPr lang="en-US" altLang="ja-JP" sz="2800" dirty="0" smtClean="0">
              <a:latin typeface="Arial" panose="020B0604020202020204" pitchFamily="34" charset="0"/>
              <a:cs typeface="Arial" panose="020B0604020202020204" pitchFamily="34" charset="0"/>
            </a:endParaRPr>
          </a:p>
          <a:p>
            <a:pPr marL="0" indent="0">
              <a:spcBef>
                <a:spcPts val="0"/>
              </a:spcBef>
              <a:buNone/>
            </a:pPr>
            <a:endParaRPr lang="en-US" altLang="ja-JP" sz="2800" dirty="0" smtClean="0">
              <a:latin typeface="Arial" panose="020B0604020202020204" pitchFamily="34" charset="0"/>
              <a:cs typeface="Arial" panose="020B0604020202020204" pitchFamily="34" charset="0"/>
            </a:endParaRPr>
          </a:p>
          <a:p>
            <a:pPr marL="0" indent="0">
              <a:spcBef>
                <a:spcPts val="0"/>
              </a:spcBef>
              <a:buNone/>
            </a:pPr>
            <a:r>
              <a:rPr lang="en-US" altLang="ja-JP" sz="2800" dirty="0" smtClean="0">
                <a:latin typeface="Arial" panose="020B0604020202020204" pitchFamily="34" charset="0"/>
                <a:cs typeface="Arial" panose="020B0604020202020204" pitchFamily="34" charset="0"/>
              </a:rPr>
              <a:t> </a:t>
            </a:r>
            <a:endParaRPr lang="en-US" altLang="ja-JP" sz="3000" dirty="0" smtClean="0">
              <a:latin typeface="Arial" panose="020B0604020202020204" pitchFamily="34" charset="0"/>
              <a:cs typeface="Arial" panose="020B0604020202020204" pitchFamily="34" charset="0"/>
            </a:endParaRPr>
          </a:p>
          <a:p>
            <a:pPr marL="0" indent="0">
              <a:spcBef>
                <a:spcPts val="0"/>
              </a:spcBef>
              <a:buNone/>
            </a:pPr>
            <a:endParaRPr lang="en-US" altLang="ja-JP" dirty="0"/>
          </a:p>
          <a:p>
            <a:pPr marL="0" indent="0">
              <a:spcBef>
                <a:spcPts val="0"/>
              </a:spcBef>
              <a:buNone/>
            </a:pPr>
            <a:endParaRPr kumimoji="1" lang="ja-JP" altLang="en-US" dirty="0"/>
          </a:p>
        </p:txBody>
      </p:sp>
      <p:pic>
        <p:nvPicPr>
          <p:cNvPr id="5" name="図 4" descr="Z:\H29 (2017)\project DRM (H29)\現地調査\Vanuatu\記録\写真\2017-07-31 VanDRM_sm\02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920" y="1968594"/>
            <a:ext cx="3416300" cy="2562225"/>
          </a:xfrm>
          <a:prstGeom prst="rect">
            <a:avLst/>
          </a:prstGeom>
          <a:noFill/>
          <a:ln>
            <a:noFill/>
          </a:ln>
        </p:spPr>
      </p:pic>
      <p:sp>
        <p:nvSpPr>
          <p:cNvPr id="3" name="正方形/長方形 2"/>
          <p:cNvSpPr/>
          <p:nvPr/>
        </p:nvSpPr>
        <p:spPr>
          <a:xfrm>
            <a:off x="705095" y="4733878"/>
            <a:ext cx="3580032" cy="646331"/>
          </a:xfrm>
          <a:prstGeom prst="rect">
            <a:avLst/>
          </a:prstGeom>
        </p:spPr>
        <p:txBody>
          <a:bodyPr wrap="square">
            <a:spAutoFit/>
          </a:bodyPr>
          <a:lstStyle/>
          <a:p>
            <a:r>
              <a:rPr lang="en-US" altLang="ja-JP" dirty="0">
                <a:latin typeface="Meiryo UI" panose="020B0604030504040204" pitchFamily="50" charset="-128"/>
              </a:rPr>
              <a:t>Workshop at </a:t>
            </a:r>
            <a:r>
              <a:rPr lang="en-US" altLang="ja-JP" dirty="0" err="1">
                <a:latin typeface="Meiryo UI" panose="020B0604030504040204" pitchFamily="50" charset="-128"/>
              </a:rPr>
              <a:t>Namasari</a:t>
            </a:r>
            <a:r>
              <a:rPr lang="en-US" altLang="ja-JP" dirty="0">
                <a:latin typeface="Meiryo UI" panose="020B0604030504040204" pitchFamily="50" charset="-128"/>
              </a:rPr>
              <a:t> Village</a:t>
            </a:r>
            <a:br>
              <a:rPr lang="en-US" altLang="ja-JP" dirty="0">
                <a:latin typeface="Meiryo UI" panose="020B0604030504040204" pitchFamily="50" charset="-128"/>
              </a:rPr>
            </a:br>
            <a:endParaRPr lang="ja-JP" altLang="en-US" dirty="0"/>
          </a:p>
        </p:txBody>
      </p:sp>
      <p:pic>
        <p:nvPicPr>
          <p:cNvPr id="7" name="図 6" descr="Z:\H29 (2017)\project DRM (H29)\現地調査\Vanuatu\記録\写真\2017-07-31 VanDRM_sm\10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2518" y="1977559"/>
            <a:ext cx="3406775" cy="2553970"/>
          </a:xfrm>
          <a:prstGeom prst="rect">
            <a:avLst/>
          </a:prstGeom>
          <a:noFill/>
          <a:ln>
            <a:noFill/>
          </a:ln>
        </p:spPr>
      </p:pic>
      <p:sp>
        <p:nvSpPr>
          <p:cNvPr id="6" name="正方形/長方形 5"/>
          <p:cNvSpPr/>
          <p:nvPr/>
        </p:nvSpPr>
        <p:spPr>
          <a:xfrm>
            <a:off x="4338915" y="4682505"/>
            <a:ext cx="3639670" cy="923330"/>
          </a:xfrm>
          <a:prstGeom prst="rect">
            <a:avLst/>
          </a:prstGeom>
        </p:spPr>
        <p:txBody>
          <a:bodyPr wrap="square">
            <a:spAutoFit/>
          </a:bodyPr>
          <a:lstStyle/>
          <a:p>
            <a:r>
              <a:rPr lang="en-US" altLang="ja-JP" kern="100" dirty="0">
                <a:latin typeface="Meiryo UI" panose="020B0604030504040204" pitchFamily="50" charset="-128"/>
                <a:ea typeface="ＭＳ 明朝" panose="02020609040205080304" pitchFamily="17" charset="-128"/>
                <a:cs typeface="Times New Roman" panose="02020603050405020304" pitchFamily="18" charset="0"/>
              </a:rPr>
              <a:t>Group of men discussing </a:t>
            </a:r>
            <a:endParaRPr lang="en-US" altLang="ja-JP" kern="100" dirty="0" smtClean="0">
              <a:latin typeface="Meiryo UI" panose="020B0604030504040204" pitchFamily="50" charset="-128"/>
              <a:ea typeface="ＭＳ 明朝" panose="02020609040205080304" pitchFamily="17" charset="-128"/>
              <a:cs typeface="Times New Roman" panose="02020603050405020304" pitchFamily="18" charset="0"/>
            </a:endParaRPr>
          </a:p>
          <a:p>
            <a:r>
              <a:rPr lang="en-US" altLang="ja-JP" kern="100" dirty="0" smtClean="0">
                <a:latin typeface="Meiryo UI" panose="020B0604030504040204" pitchFamily="50" charset="-128"/>
                <a:ea typeface="ＭＳ 明朝" panose="02020609040205080304" pitchFamily="17" charset="-128"/>
                <a:cs typeface="Times New Roman" panose="02020603050405020304" pitchFamily="18" charset="0"/>
              </a:rPr>
              <a:t>traditional </a:t>
            </a:r>
            <a:r>
              <a:rPr lang="en-US" altLang="ja-JP" kern="100" dirty="0">
                <a:latin typeface="Meiryo UI" panose="020B0604030504040204" pitchFamily="50" charset="-128"/>
                <a:ea typeface="ＭＳ 明朝" panose="02020609040205080304" pitchFamily="17" charset="-128"/>
                <a:cs typeface="Times New Roman" panose="02020603050405020304" pitchFamily="18" charset="0"/>
              </a:rPr>
              <a:t>ceremonies of </a:t>
            </a:r>
            <a:r>
              <a:rPr lang="en-US" altLang="ja-JP" kern="100" dirty="0" err="1">
                <a:latin typeface="Meiryo UI" panose="020B0604030504040204" pitchFamily="50" charset="-128"/>
                <a:ea typeface="ＭＳ 明朝" panose="02020609040205080304" pitchFamily="17" charset="-128"/>
                <a:cs typeface="Times New Roman" panose="02020603050405020304" pitchFamily="18" charset="0"/>
              </a:rPr>
              <a:t>Gaua</a:t>
            </a:r>
            <a:r>
              <a:rPr lang="en-US" altLang="ja-JP" kern="100" dirty="0">
                <a:latin typeface="Meiryo UI" panose="020B0604030504040204" pitchFamily="50" charset="-128"/>
                <a:ea typeface="ＭＳ 明朝" panose="02020609040205080304" pitchFamily="17" charset="-128"/>
                <a:cs typeface="Times New Roman" panose="02020603050405020304" pitchFamily="18" charset="0"/>
              </a:rPr>
              <a:t> </a:t>
            </a:r>
            <a:endParaRPr lang="en-US" altLang="ja-JP" kern="100" dirty="0" smtClean="0">
              <a:latin typeface="Meiryo UI" panose="020B0604030504040204" pitchFamily="50" charset="-128"/>
              <a:ea typeface="ＭＳ 明朝" panose="02020609040205080304" pitchFamily="17" charset="-128"/>
              <a:cs typeface="Times New Roman" panose="02020603050405020304" pitchFamily="18" charset="0"/>
            </a:endParaRPr>
          </a:p>
          <a:p>
            <a:r>
              <a:rPr lang="en-US" altLang="ja-JP" kern="100" dirty="0" smtClean="0">
                <a:latin typeface="Meiryo UI" panose="020B0604030504040204" pitchFamily="50" charset="-128"/>
                <a:ea typeface="ＭＳ 明朝" panose="02020609040205080304" pitchFamily="17" charset="-128"/>
                <a:cs typeface="Times New Roman" panose="02020603050405020304" pitchFamily="18" charset="0"/>
              </a:rPr>
              <a:t>(</a:t>
            </a:r>
            <a:r>
              <a:rPr lang="en-US" altLang="ja-JP" kern="100" dirty="0" err="1">
                <a:latin typeface="Meiryo UI" panose="020B0604030504040204" pitchFamily="50" charset="-128"/>
                <a:ea typeface="ＭＳ 明朝" panose="02020609040205080304" pitchFamily="17" charset="-128"/>
                <a:cs typeface="Times New Roman" panose="02020603050405020304" pitchFamily="18" charset="0"/>
              </a:rPr>
              <a:t>Ontar</a:t>
            </a:r>
            <a:r>
              <a:rPr lang="en-US" altLang="ja-JP" kern="100" dirty="0">
                <a:latin typeface="Meiryo UI" panose="020B0604030504040204" pitchFamily="50" charset="-128"/>
                <a:ea typeface="ＭＳ 明朝" panose="02020609040205080304" pitchFamily="17" charset="-128"/>
                <a:cs typeface="Times New Roman" panose="02020603050405020304" pitchFamily="18" charset="0"/>
              </a:rPr>
              <a:t> Village)</a:t>
            </a:r>
            <a:endParaRPr lang="ja-JP" alt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9" name="図 8" descr="Z:\H29 (2017)\project DRM (H29)\現地調査\Vanuatu\記録\写真\2017-07-28 VanDRM\VanDRM 20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5247" y="2129961"/>
            <a:ext cx="3385820" cy="2257425"/>
          </a:xfrm>
          <a:prstGeom prst="rect">
            <a:avLst/>
          </a:prstGeom>
          <a:noFill/>
          <a:ln>
            <a:noFill/>
          </a:ln>
        </p:spPr>
      </p:pic>
      <p:sp>
        <p:nvSpPr>
          <p:cNvPr id="8" name="正方形/長方形 7"/>
          <p:cNvSpPr/>
          <p:nvPr/>
        </p:nvSpPr>
        <p:spPr>
          <a:xfrm>
            <a:off x="8229594" y="4694898"/>
            <a:ext cx="3614474" cy="1477328"/>
          </a:xfrm>
          <a:prstGeom prst="rect">
            <a:avLst/>
          </a:prstGeom>
        </p:spPr>
        <p:txBody>
          <a:bodyPr wrap="square">
            <a:spAutoFit/>
          </a:bodyPr>
          <a:lstStyle/>
          <a:p>
            <a:r>
              <a:rPr lang="en-US" altLang="ja-JP" kern="100" dirty="0">
                <a:latin typeface="Meiryo UI" panose="020B0604030504040204" pitchFamily="50" charset="-128"/>
                <a:ea typeface="ＭＳ 明朝" panose="02020609040205080304" pitchFamily="17" charset="-128"/>
                <a:cs typeface="Times New Roman" panose="02020603050405020304" pitchFamily="18" charset="0"/>
              </a:rPr>
              <a:t>Traditional men’s house (</a:t>
            </a:r>
            <a:r>
              <a:rPr lang="en-US" altLang="ja-JP" i="1" kern="100" dirty="0" err="1">
                <a:latin typeface="Meiryo UI" panose="020B0604030504040204" pitchFamily="50" charset="-128"/>
                <a:ea typeface="ＭＳ 明朝" panose="02020609040205080304" pitchFamily="17" charset="-128"/>
                <a:cs typeface="Times New Roman" panose="02020603050405020304" pitchFamily="18" charset="0"/>
              </a:rPr>
              <a:t>gamal</a:t>
            </a:r>
            <a:r>
              <a:rPr lang="en-US" altLang="ja-JP" kern="100" dirty="0">
                <a:latin typeface="Meiryo UI" panose="020B0604030504040204" pitchFamily="50" charset="-128"/>
                <a:ea typeface="ＭＳ 明朝" panose="02020609040205080304" pitchFamily="17" charset="-128"/>
                <a:cs typeface="Times New Roman" panose="02020603050405020304" pitchFamily="18" charset="0"/>
              </a:rPr>
              <a:t>) fully revived after evacuees returned to their village </a:t>
            </a:r>
            <a:endParaRPr lang="en-US" altLang="ja-JP" kern="100" dirty="0" smtClean="0">
              <a:latin typeface="Meiryo UI" panose="020B0604030504040204" pitchFamily="50" charset="-128"/>
              <a:ea typeface="ＭＳ 明朝" panose="02020609040205080304" pitchFamily="17" charset="-128"/>
              <a:cs typeface="Times New Roman" panose="02020603050405020304" pitchFamily="18" charset="0"/>
            </a:endParaRPr>
          </a:p>
          <a:p>
            <a:r>
              <a:rPr lang="en-US" altLang="ja-JP" kern="100" dirty="0" smtClean="0">
                <a:latin typeface="Meiryo UI" panose="020B0604030504040204" pitchFamily="50" charset="-128"/>
                <a:ea typeface="ＭＳ 明朝" panose="02020609040205080304" pitchFamily="17" charset="-128"/>
                <a:cs typeface="Times New Roman" panose="02020603050405020304" pitchFamily="18" charset="0"/>
              </a:rPr>
              <a:t>(</a:t>
            </a:r>
            <a:r>
              <a:rPr lang="en-US" altLang="ja-JP" kern="100" dirty="0" err="1">
                <a:latin typeface="Meiryo UI" panose="020B0604030504040204" pitchFamily="50" charset="-128"/>
                <a:ea typeface="ＭＳ 明朝" panose="02020609040205080304" pitchFamily="17" charset="-128"/>
                <a:cs typeface="Times New Roman" panose="02020603050405020304" pitchFamily="18" charset="0"/>
              </a:rPr>
              <a:t>Dolap</a:t>
            </a:r>
            <a:r>
              <a:rPr lang="en-US" altLang="ja-JP" kern="100" dirty="0">
                <a:latin typeface="Meiryo UI" panose="020B0604030504040204" pitchFamily="50" charset="-128"/>
                <a:ea typeface="ＭＳ 明朝" panose="02020609040205080304" pitchFamily="17" charset="-128"/>
                <a:cs typeface="Times New Roman" panose="02020603050405020304" pitchFamily="18" charset="0"/>
              </a:rPr>
              <a:t> Village, West </a:t>
            </a:r>
            <a:r>
              <a:rPr lang="en-US" altLang="ja-JP" kern="100" dirty="0" err="1">
                <a:latin typeface="Meiryo UI" panose="020B0604030504040204" pitchFamily="50" charset="-128"/>
                <a:ea typeface="ＭＳ 明朝" panose="02020609040205080304" pitchFamily="17" charset="-128"/>
                <a:cs typeface="Times New Roman" panose="02020603050405020304" pitchFamily="18" charset="0"/>
              </a:rPr>
              <a:t>Gaua</a:t>
            </a:r>
            <a:r>
              <a:rPr lang="en-US" altLang="ja-JP" kern="100" dirty="0">
                <a:latin typeface="Meiryo UI" panose="020B0604030504040204" pitchFamily="50" charset="-128"/>
                <a:ea typeface="ＭＳ 明朝" panose="02020609040205080304" pitchFamily="17" charset="-128"/>
                <a:cs typeface="Times New Roman" panose="02020603050405020304" pitchFamily="18" charset="0"/>
              </a:rPr>
              <a:t>) </a:t>
            </a:r>
            <a:endParaRPr lang="ja-JP" alt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42605754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57730" y="690283"/>
            <a:ext cx="10058400" cy="927372"/>
          </a:xfrm>
        </p:spPr>
        <p:txBody>
          <a:bodyPr>
            <a:normAutofit/>
          </a:bodyPr>
          <a:lstStyle/>
          <a:p>
            <a:r>
              <a:rPr lang="en-US" altLang="ja-JP" sz="3000" dirty="0" smtClean="0">
                <a:solidFill>
                  <a:schemeClr val="accent1"/>
                </a:solidFill>
                <a:latin typeface="Arial" panose="020B0604020202020204" pitchFamily="34" charset="0"/>
                <a:cs typeface="Arial" panose="020B0604020202020204" pitchFamily="34" charset="0"/>
              </a:rPr>
              <a:t>A Study of Emergency Protection of ICH </a:t>
            </a:r>
            <a:br>
              <a:rPr lang="en-US" altLang="ja-JP" sz="3000" dirty="0" smtClean="0">
                <a:solidFill>
                  <a:schemeClr val="accent1"/>
                </a:solidFill>
                <a:latin typeface="Arial" panose="020B0604020202020204" pitchFamily="34" charset="0"/>
                <a:cs typeface="Arial" panose="020B0604020202020204" pitchFamily="34" charset="0"/>
              </a:rPr>
            </a:br>
            <a:r>
              <a:rPr lang="en-US" altLang="ja-JP" sz="3000" dirty="0" smtClean="0">
                <a:solidFill>
                  <a:schemeClr val="accent1"/>
                </a:solidFill>
                <a:latin typeface="Arial" panose="020B0604020202020204" pitchFamily="34" charset="0"/>
                <a:cs typeface="Arial" panose="020B0604020202020204" pitchFamily="34" charset="0"/>
              </a:rPr>
              <a:t>in Conflict-Affected Countries</a:t>
            </a:r>
            <a:endParaRPr lang="en-US" altLang="ja-JP" sz="3000" dirty="0">
              <a:solidFill>
                <a:schemeClr val="accent1"/>
              </a:solidFill>
              <a:latin typeface="Arial" panose="020B0604020202020204" pitchFamily="34" charset="0"/>
              <a:cs typeface="Arial" panose="020B0604020202020204" pitchFamily="34" charset="0"/>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539" y="201150"/>
            <a:ext cx="2233529" cy="854587"/>
          </a:xfrm>
          <a:prstGeom prst="rect">
            <a:avLst/>
          </a:prstGeom>
        </p:spPr>
      </p:pic>
      <p:sp>
        <p:nvSpPr>
          <p:cNvPr id="12" name="コンテンツ プレースホルダー 2"/>
          <p:cNvSpPr>
            <a:spLocks noGrp="1"/>
          </p:cNvSpPr>
          <p:nvPr>
            <p:ph idx="1"/>
          </p:nvPr>
        </p:nvSpPr>
        <p:spPr>
          <a:xfrm>
            <a:off x="331694" y="1914901"/>
            <a:ext cx="11672048" cy="4563036"/>
          </a:xfrm>
        </p:spPr>
        <p:txBody>
          <a:bodyPr>
            <a:normAutofit lnSpcReduction="10000"/>
          </a:bodyPr>
          <a:lstStyle/>
          <a:p>
            <a:pPr marL="0" indent="0">
              <a:spcBef>
                <a:spcPts val="0"/>
              </a:spcBef>
              <a:buNone/>
            </a:pPr>
            <a:r>
              <a:rPr lang="en-US" altLang="ja-JP" dirty="0" smtClean="0">
                <a:latin typeface="Arial" panose="020B0604020202020204" pitchFamily="34" charset="0"/>
                <a:cs typeface="Arial" panose="020B0604020202020204" pitchFamily="34" charset="0"/>
              </a:rPr>
              <a:t>【Background】</a:t>
            </a:r>
          </a:p>
          <a:p>
            <a:pPr lvl="2">
              <a:spcBef>
                <a:spcPts val="0"/>
              </a:spcBef>
              <a:spcAft>
                <a:spcPts val="600"/>
              </a:spcAft>
              <a:buFont typeface="Wingdings" panose="05000000000000000000" pitchFamily="2" charset="2"/>
              <a:buChar char="Ø"/>
            </a:pPr>
            <a:r>
              <a:rPr lang="en-US" altLang="ja-JP" sz="1800" dirty="0" smtClean="0">
                <a:latin typeface="Arial" panose="020B0604020202020204" pitchFamily="34" charset="0"/>
                <a:cs typeface="Arial" panose="020B0604020202020204" pitchFamily="34" charset="0"/>
              </a:rPr>
              <a:t>Professional research and supports for ICH in conflict affected countries have not been much done so far</a:t>
            </a:r>
          </a:p>
          <a:p>
            <a:pPr lvl="2">
              <a:spcBef>
                <a:spcPts val="0"/>
              </a:spcBef>
              <a:spcAft>
                <a:spcPts val="600"/>
              </a:spcAft>
              <a:buFont typeface="Wingdings" panose="05000000000000000000" pitchFamily="2" charset="2"/>
              <a:buChar char="Ø"/>
            </a:pPr>
            <a:r>
              <a:rPr lang="en-US" altLang="ja-JP" sz="1800" dirty="0" smtClean="0">
                <a:latin typeface="Arial" panose="020B0604020202020204" pitchFamily="34" charset="0"/>
                <a:cs typeface="Arial" panose="020B0604020202020204" pitchFamily="34" charset="0"/>
              </a:rPr>
              <a:t>The actual situation of ICH after the war remains largely unknown</a:t>
            </a:r>
          </a:p>
          <a:p>
            <a:pPr marL="0" indent="0">
              <a:spcBef>
                <a:spcPts val="600"/>
              </a:spcBef>
              <a:buNone/>
            </a:pPr>
            <a:r>
              <a:rPr lang="en-US" altLang="ja-JP" dirty="0" smtClean="0">
                <a:latin typeface="Arial" panose="020B0604020202020204" pitchFamily="34" charset="0"/>
                <a:cs typeface="Arial" panose="020B0604020202020204" pitchFamily="34" charset="0"/>
              </a:rPr>
              <a:t>【Goals】</a:t>
            </a:r>
          </a:p>
          <a:p>
            <a:pPr lvl="2">
              <a:spcBef>
                <a:spcPts val="0"/>
              </a:spcBef>
              <a:spcAft>
                <a:spcPts val="600"/>
              </a:spcAft>
              <a:buFont typeface="Wingdings" panose="05000000000000000000" pitchFamily="2" charset="2"/>
              <a:buChar char="Ø"/>
            </a:pPr>
            <a:r>
              <a:rPr lang="en-US" altLang="ja-JP" sz="1800" dirty="0" smtClean="0">
                <a:latin typeface="Arial" panose="020B0604020202020204" pitchFamily="34" charset="0"/>
                <a:cs typeface="Arial" panose="020B0604020202020204" pitchFamily="34" charset="0"/>
              </a:rPr>
              <a:t>Investigate the actual situation of ICH including internal and external factors threatening ICH</a:t>
            </a:r>
          </a:p>
          <a:p>
            <a:pPr lvl="2">
              <a:spcBef>
                <a:spcPts val="0"/>
              </a:spcBef>
              <a:spcAft>
                <a:spcPts val="600"/>
              </a:spcAft>
              <a:buFont typeface="Wingdings" panose="05000000000000000000" pitchFamily="2" charset="2"/>
              <a:buChar char="Ø"/>
            </a:pPr>
            <a:r>
              <a:rPr lang="en-US" altLang="ja-JP" sz="1800" dirty="0" smtClean="0">
                <a:latin typeface="Arial" panose="020B0604020202020204" pitchFamily="34" charset="0"/>
                <a:cs typeface="Arial" panose="020B0604020202020204" pitchFamily="34" charset="0"/>
              </a:rPr>
              <a:t>Identify major challenges</a:t>
            </a:r>
          </a:p>
          <a:p>
            <a:pPr lvl="2">
              <a:spcBef>
                <a:spcPts val="0"/>
              </a:spcBef>
              <a:spcAft>
                <a:spcPts val="600"/>
              </a:spcAft>
              <a:buFont typeface="Wingdings" panose="05000000000000000000" pitchFamily="2" charset="2"/>
              <a:buChar char="Ø"/>
            </a:pPr>
            <a:r>
              <a:rPr lang="en-US" altLang="ja-JP" sz="1800" dirty="0" smtClean="0">
                <a:latin typeface="Arial" panose="020B0604020202020204" pitchFamily="34" charset="0"/>
                <a:cs typeface="Arial" panose="020B0604020202020204" pitchFamily="34" charset="0"/>
              </a:rPr>
              <a:t>Contribute to the enhancement of practical research related to the various measures for emergency protection of ICH in conflict-affected countries</a:t>
            </a:r>
          </a:p>
          <a:p>
            <a:pPr lvl="2">
              <a:spcBef>
                <a:spcPts val="0"/>
              </a:spcBef>
              <a:spcAft>
                <a:spcPts val="600"/>
              </a:spcAft>
              <a:buFont typeface="Wingdings" panose="05000000000000000000" pitchFamily="2" charset="2"/>
              <a:buChar char="Ø"/>
            </a:pPr>
            <a:r>
              <a:rPr lang="en-US" altLang="ja-JP" sz="1800" dirty="0" smtClean="0">
                <a:latin typeface="Arial" panose="020B0604020202020204" pitchFamily="34" charset="0"/>
                <a:cs typeface="Arial" panose="020B0604020202020204" pitchFamily="34" charset="0"/>
              </a:rPr>
              <a:t>Encourage positive discussions on the urgent safeguarding list of the Convention and practical safeguarding plans required for the inscriptions</a:t>
            </a:r>
          </a:p>
          <a:p>
            <a:pPr marL="0" indent="0">
              <a:spcBef>
                <a:spcPts val="600"/>
              </a:spcBef>
              <a:spcAft>
                <a:spcPts val="0"/>
              </a:spcAft>
              <a:buNone/>
            </a:pPr>
            <a:r>
              <a:rPr lang="en-US" altLang="ja-JP" dirty="0" smtClean="0">
                <a:latin typeface="Arial" panose="020B0604020202020204" pitchFamily="34" charset="0"/>
                <a:cs typeface="Arial" panose="020B0604020202020204" pitchFamily="34" charset="0"/>
              </a:rPr>
              <a:t>【Activities】</a:t>
            </a:r>
          </a:p>
          <a:p>
            <a:pPr lvl="2">
              <a:spcBef>
                <a:spcPts val="600"/>
              </a:spcBef>
              <a:spcAft>
                <a:spcPts val="0"/>
              </a:spcAft>
              <a:buFont typeface="Wingdings" panose="05000000000000000000" pitchFamily="2" charset="2"/>
              <a:buChar char="Ø"/>
            </a:pPr>
            <a:r>
              <a:rPr lang="en-US" altLang="ja-JP" sz="1800" dirty="0" smtClean="0">
                <a:latin typeface="Arial" panose="020B0604020202020204" pitchFamily="34" charset="0"/>
                <a:cs typeface="Arial" panose="020B0604020202020204" pitchFamily="34" charset="0"/>
              </a:rPr>
              <a:t>Conduct research through questionnaires, interviews and archival surveys</a:t>
            </a:r>
          </a:p>
          <a:p>
            <a:pPr lvl="2">
              <a:spcBef>
                <a:spcPts val="600"/>
              </a:spcBef>
              <a:spcAft>
                <a:spcPts val="0"/>
              </a:spcAft>
              <a:buFont typeface="Wingdings" panose="05000000000000000000" pitchFamily="2" charset="2"/>
              <a:buChar char="Ø"/>
            </a:pPr>
            <a:r>
              <a:rPr lang="en-US" altLang="ja-JP" sz="1800" dirty="0" smtClean="0">
                <a:latin typeface="Arial" panose="020B0604020202020204" pitchFamily="34" charset="0"/>
                <a:cs typeface="Arial" panose="020B0604020202020204" pitchFamily="34" charset="0"/>
              </a:rPr>
              <a:t>Set up an international working group</a:t>
            </a:r>
          </a:p>
          <a:p>
            <a:pPr lvl="2">
              <a:spcBef>
                <a:spcPts val="600"/>
              </a:spcBef>
              <a:spcAft>
                <a:spcPts val="0"/>
              </a:spcAft>
              <a:buFont typeface="Wingdings" panose="05000000000000000000" pitchFamily="2" charset="2"/>
              <a:buChar char="Ø"/>
            </a:pPr>
            <a:r>
              <a:rPr lang="en-US" altLang="ja-JP" sz="1800" dirty="0" smtClean="0">
                <a:latin typeface="Arial" panose="020B0604020202020204" pitchFamily="34" charset="0"/>
                <a:cs typeface="Arial" panose="020B0604020202020204" pitchFamily="34" charset="0"/>
              </a:rPr>
              <a:t>Conduct further data collection in selected countries through field research or by inviting relevant local individuals for discussion in Japan or elsewhere</a:t>
            </a:r>
          </a:p>
          <a:p>
            <a:pPr lvl="2">
              <a:spcBef>
                <a:spcPts val="600"/>
              </a:spcBef>
              <a:spcAft>
                <a:spcPts val="0"/>
              </a:spcAft>
              <a:buFont typeface="Wingdings" panose="05000000000000000000" pitchFamily="2" charset="2"/>
              <a:buChar char="Ø"/>
            </a:pPr>
            <a:endParaRPr lang="en-US" altLang="ja-JP" sz="2000" dirty="0">
              <a:latin typeface="Arial" panose="020B0604020202020204" pitchFamily="34" charset="0"/>
              <a:cs typeface="Arial" panose="020B0604020202020204" pitchFamily="34" charset="0"/>
            </a:endParaRPr>
          </a:p>
          <a:p>
            <a:pPr marL="0" indent="0">
              <a:spcBef>
                <a:spcPts val="0"/>
              </a:spcBef>
              <a:buNone/>
            </a:pPr>
            <a:endParaRPr lang="en-US" altLang="ja-JP" sz="2200" dirty="0" smtClean="0">
              <a:latin typeface="Arial" panose="020B0604020202020204" pitchFamily="34" charset="0"/>
              <a:cs typeface="Arial" panose="020B0604020202020204" pitchFamily="34" charset="0"/>
            </a:endParaRPr>
          </a:p>
          <a:p>
            <a:pPr marL="0" indent="0">
              <a:spcAft>
                <a:spcPts val="600"/>
              </a:spcAft>
              <a:buNone/>
            </a:pPr>
            <a:endParaRPr lang="en-US" altLang="ja-JP" sz="2400" dirty="0">
              <a:latin typeface="Arial" panose="020B0604020202020204" pitchFamily="34" charset="0"/>
              <a:cs typeface="Arial" panose="020B0604020202020204" pitchFamily="34" charset="0"/>
            </a:endParaRPr>
          </a:p>
          <a:p>
            <a:pPr marL="0" indent="0">
              <a:spcBef>
                <a:spcPts val="0"/>
              </a:spcBef>
              <a:buNone/>
            </a:pPr>
            <a:endParaRPr lang="en-US" altLang="ja-JP" dirty="0" smtClean="0"/>
          </a:p>
          <a:p>
            <a:pPr marL="0" indent="0">
              <a:spcBef>
                <a:spcPts val="0"/>
              </a:spcBef>
              <a:buNone/>
            </a:pPr>
            <a:endParaRPr lang="en-US" altLang="ja-JP" dirty="0"/>
          </a:p>
          <a:p>
            <a:pPr marL="0" indent="0">
              <a:spcBef>
                <a:spcPts val="0"/>
              </a:spcBef>
              <a:buNone/>
            </a:pPr>
            <a:endParaRPr kumimoji="1" lang="ja-JP" altLang="en-US" dirty="0"/>
          </a:p>
        </p:txBody>
      </p:sp>
    </p:spTree>
    <p:extLst>
      <p:ext uri="{BB962C8B-B14F-4D97-AF65-F5344CB8AC3E}">
        <p14:creationId xmlns:p14="http://schemas.microsoft.com/office/powerpoint/2010/main" val="40279986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p:cNvSpPr txBox="1">
            <a:spLocks/>
          </p:cNvSpPr>
          <p:nvPr/>
        </p:nvSpPr>
        <p:spPr>
          <a:xfrm>
            <a:off x="1267568" y="1821322"/>
            <a:ext cx="10058400"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lvl="2">
              <a:buFont typeface="Arial" panose="020B0604020202020204" pitchFamily="34" charset="0"/>
              <a:buChar char="•"/>
            </a:pPr>
            <a:endParaRPr lang="en-US" altLang="ja-JP" sz="2400" dirty="0" smtClean="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539" y="201150"/>
            <a:ext cx="2233529" cy="854587"/>
          </a:xfrm>
          <a:prstGeom prst="rect">
            <a:avLst/>
          </a:prstGeom>
        </p:spPr>
      </p:pic>
      <p:sp>
        <p:nvSpPr>
          <p:cNvPr id="14" name="テキスト ボックス 13"/>
          <p:cNvSpPr txBox="1"/>
          <p:nvPr/>
        </p:nvSpPr>
        <p:spPr>
          <a:xfrm>
            <a:off x="1201172" y="5681359"/>
            <a:ext cx="4873705" cy="307777"/>
          </a:xfrm>
          <a:prstGeom prst="rect">
            <a:avLst/>
          </a:prstGeom>
          <a:noFill/>
        </p:spPr>
        <p:txBody>
          <a:bodyPr wrap="square" rtlCol="0">
            <a:spAutoFit/>
          </a:bodyPr>
          <a:lstStyle/>
          <a:p>
            <a:r>
              <a:rPr lang="en-GB" altLang="ja-JP" sz="1400" dirty="0" smtClean="0">
                <a:latin typeface="Arial" panose="020B0604020202020204" pitchFamily="34" charset="0"/>
                <a:cs typeface="Arial" panose="020B0604020202020204" pitchFamily="34" charset="0"/>
              </a:rPr>
              <a:t>Presentation by </a:t>
            </a:r>
            <a:r>
              <a:rPr lang="en-GB" altLang="ja-JP" sz="1400" dirty="0" err="1" smtClean="0">
                <a:latin typeface="Arial" panose="020B0604020202020204" pitchFamily="34" charset="0"/>
                <a:cs typeface="Arial" panose="020B0604020202020204" pitchFamily="34" charset="0"/>
              </a:rPr>
              <a:t>Wataru</a:t>
            </a:r>
            <a:r>
              <a:rPr lang="en-GB" altLang="ja-JP" sz="1400" dirty="0" smtClean="0">
                <a:latin typeface="Arial" panose="020B0604020202020204" pitchFamily="34" charset="0"/>
                <a:cs typeface="Arial" panose="020B0604020202020204" pitchFamily="34" charset="0"/>
              </a:rPr>
              <a:t> IWAMOTO, Director-General, IRCI</a:t>
            </a:r>
            <a:endParaRPr kumimoji="1" lang="ja-JP" altLang="en-US" sz="1400" dirty="0">
              <a:latin typeface="Arial" panose="020B0604020202020204" pitchFamily="34" charset="0"/>
              <a:cs typeface="Arial" panose="020B0604020202020204" pitchFamily="34" charset="0"/>
            </a:endParaRPr>
          </a:p>
        </p:txBody>
      </p:sp>
      <p:sp>
        <p:nvSpPr>
          <p:cNvPr id="3" name="コンテンツ プレースホルダー 2"/>
          <p:cNvSpPr>
            <a:spLocks noGrp="1"/>
          </p:cNvSpPr>
          <p:nvPr>
            <p:ph idx="1"/>
          </p:nvPr>
        </p:nvSpPr>
        <p:spPr>
          <a:xfrm>
            <a:off x="1201172" y="1954108"/>
            <a:ext cx="10058400" cy="4023360"/>
          </a:xfrm>
        </p:spPr>
        <p:txBody>
          <a:bodyPr/>
          <a:lstStyle/>
          <a:p>
            <a:pPr>
              <a:buFont typeface="Wingdings" panose="05000000000000000000" pitchFamily="2" charset="2"/>
              <a:buChar char="u"/>
            </a:pPr>
            <a:r>
              <a:rPr lang="en-US" altLang="ja-JP" b="1" dirty="0"/>
              <a:t>A symposium on Cultural Heritage </a:t>
            </a:r>
            <a:r>
              <a:rPr lang="en-US" altLang="ja-JP" b="1" dirty="0" smtClean="0"/>
              <a:t>in Tokyo (June </a:t>
            </a:r>
            <a:r>
              <a:rPr lang="en-US" altLang="ja-JP" b="1" dirty="0"/>
              <a:t>2017)</a:t>
            </a:r>
            <a:endParaRPr lang="ja-JP" altLang="en-US" b="1" dirty="0"/>
          </a:p>
          <a:p>
            <a:pPr marL="0" indent="0">
              <a:buNone/>
            </a:pPr>
            <a:endParaRPr kumimoji="1" lang="en-US" altLang="ja-JP" dirty="0" smtClean="0"/>
          </a:p>
          <a:p>
            <a:pPr marL="0" indent="0">
              <a:buNone/>
            </a:pPr>
            <a:endParaRPr kumimoji="1" lang="ja-JP" altLang="en-US" dirty="0"/>
          </a:p>
        </p:txBody>
      </p:sp>
      <p:sp>
        <p:nvSpPr>
          <p:cNvPr id="4" name="タイトル 3"/>
          <p:cNvSpPr>
            <a:spLocks noGrp="1"/>
          </p:cNvSpPr>
          <p:nvPr>
            <p:ph type="title"/>
          </p:nvPr>
        </p:nvSpPr>
        <p:spPr/>
        <p:txBody>
          <a:bodyPr/>
          <a:lstStyle/>
          <a:p>
            <a:endParaRPr kumimoji="1" lang="ja-JP" altLang="en-US"/>
          </a:p>
        </p:txBody>
      </p:sp>
      <p:sp>
        <p:nvSpPr>
          <p:cNvPr id="11" name="角丸四角形 10"/>
          <p:cNvSpPr/>
          <p:nvPr/>
        </p:nvSpPr>
        <p:spPr>
          <a:xfrm>
            <a:off x="1097280" y="569864"/>
            <a:ext cx="8568952" cy="10801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smtClean="0">
                <a:solidFill>
                  <a:schemeClr val="bg1"/>
                </a:solidFill>
                <a:latin typeface="+mj-lt"/>
              </a:rPr>
              <a:t>Cooperation with Sakai City</a:t>
            </a: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172" y="2613590"/>
            <a:ext cx="4814151" cy="3046034"/>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0598" y="2618070"/>
            <a:ext cx="4082202" cy="3061651"/>
          </a:xfrm>
          <a:prstGeom prst="rect">
            <a:avLst/>
          </a:prstGeom>
        </p:spPr>
      </p:pic>
      <p:sp>
        <p:nvSpPr>
          <p:cNvPr id="15" name="テキスト ボックス 14"/>
          <p:cNvSpPr txBox="1"/>
          <p:nvPr/>
        </p:nvSpPr>
        <p:spPr>
          <a:xfrm>
            <a:off x="7455874" y="5679721"/>
            <a:ext cx="3597310" cy="307777"/>
          </a:xfrm>
          <a:prstGeom prst="rect">
            <a:avLst/>
          </a:prstGeom>
          <a:noFill/>
        </p:spPr>
        <p:txBody>
          <a:bodyPr wrap="square" rtlCol="0">
            <a:spAutoFit/>
          </a:bodyPr>
          <a:lstStyle/>
          <a:p>
            <a:r>
              <a:rPr lang="en-GB" altLang="ja-JP" sz="1400" dirty="0" smtClean="0">
                <a:latin typeface="Arial" panose="020B0604020202020204" pitchFamily="34" charset="0"/>
                <a:cs typeface="Arial" panose="020B0604020202020204" pitchFamily="34" charset="0"/>
              </a:rPr>
              <a:t>Panel Introduction of IRCI at the lobby</a:t>
            </a:r>
            <a:endParaRPr kumimoji="1" lang="ja-JP"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22284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Contents </a:t>
            </a:r>
            <a:endParaRPr kumimoji="1" lang="ja-JP" altLang="en-US"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コンテンツ プレースホルダー 2"/>
          <p:cNvSpPr>
            <a:spLocks noGrp="1"/>
          </p:cNvSpPr>
          <p:nvPr>
            <p:ph idx="1"/>
          </p:nvPr>
        </p:nvSpPr>
        <p:spPr>
          <a:xfrm>
            <a:off x="1097280" y="2059912"/>
            <a:ext cx="10058400" cy="3919547"/>
          </a:xfrm>
        </p:spPr>
        <p:txBody>
          <a:bodyPr>
            <a:normAutofit/>
          </a:bodyPr>
          <a:lstStyle/>
          <a:p>
            <a:pPr marL="772668" lvl="1" indent="-571500">
              <a:buClrTx/>
              <a:buFont typeface="+mj-lt"/>
              <a:buAutoNum type="romanUcPeriod"/>
            </a:pPr>
            <a:r>
              <a:rPr lang="en-US" altLang="ja-JP" sz="2600" b="1" dirty="0" smtClean="0">
                <a:solidFill>
                  <a:schemeClr val="tx1"/>
                </a:solidFill>
                <a:latin typeface="Arial" panose="020B0604020202020204" pitchFamily="34" charset="0"/>
                <a:cs typeface="Arial" panose="020B0604020202020204" pitchFamily="34" charset="0"/>
              </a:rPr>
              <a:t>Overview of IRCI</a:t>
            </a:r>
          </a:p>
          <a:p>
            <a:pPr marL="772668" lvl="1" indent="-571500">
              <a:buClrTx/>
              <a:buFont typeface="+mj-lt"/>
              <a:buAutoNum type="romanUcPeriod"/>
            </a:pPr>
            <a:r>
              <a:rPr lang="en-US" altLang="ja-JP" sz="2600" b="1" dirty="0" smtClean="0">
                <a:solidFill>
                  <a:schemeClr val="tx1"/>
                </a:solidFill>
                <a:latin typeface="Arial" panose="020B0604020202020204" pitchFamily="34" charset="0"/>
                <a:cs typeface="Arial" panose="020B0604020202020204" pitchFamily="34" charset="0"/>
              </a:rPr>
              <a:t>Mission</a:t>
            </a:r>
          </a:p>
          <a:p>
            <a:pPr marL="772668" lvl="1" indent="-571500">
              <a:buClrTx/>
              <a:buFont typeface="+mj-lt"/>
              <a:buAutoNum type="romanUcPeriod"/>
            </a:pPr>
            <a:r>
              <a:rPr lang="en-US" altLang="ja-JP" sz="2600" b="1" dirty="0" smtClean="0">
                <a:solidFill>
                  <a:schemeClr val="tx1"/>
                </a:solidFill>
                <a:latin typeface="Arial" panose="020B0604020202020204" pitchFamily="34" charset="0"/>
                <a:cs typeface="Arial" panose="020B0604020202020204" pitchFamily="34" charset="0"/>
              </a:rPr>
              <a:t>Reports &amp; Plans of IRCI’s Activities</a:t>
            </a:r>
          </a:p>
          <a:p>
            <a:pPr lvl="5">
              <a:buClrTx/>
              <a:buFont typeface="Wingdings" panose="05000000000000000000" pitchFamily="2" charset="2"/>
              <a:buChar char="Ø"/>
            </a:pPr>
            <a:r>
              <a:rPr lang="en-US" altLang="ja-JP" sz="2600" b="1" dirty="0" smtClean="0">
                <a:solidFill>
                  <a:schemeClr val="tx1"/>
                </a:solidFill>
                <a:latin typeface="Arial" panose="020B0604020202020204" pitchFamily="34" charset="0"/>
                <a:cs typeface="Arial" panose="020B0604020202020204" pitchFamily="34" charset="0"/>
              </a:rPr>
              <a:t>Activity Focus</a:t>
            </a:r>
            <a:r>
              <a:rPr lang="ja-JP" altLang="en-US" sz="2600" b="1" dirty="0">
                <a:solidFill>
                  <a:schemeClr val="tx1"/>
                </a:solidFill>
                <a:latin typeface="Arial" panose="020B0604020202020204" pitchFamily="34" charset="0"/>
                <a:cs typeface="Arial" panose="020B0604020202020204" pitchFamily="34" charset="0"/>
              </a:rPr>
              <a:t> </a:t>
            </a:r>
            <a:r>
              <a:rPr lang="en-US" altLang="ja-JP" sz="2600" b="1" dirty="0" smtClean="0">
                <a:solidFill>
                  <a:schemeClr val="tx1"/>
                </a:solidFill>
                <a:latin typeface="Arial" panose="020B0604020202020204" pitchFamily="34" charset="0"/>
                <a:cs typeface="Arial" panose="020B0604020202020204" pitchFamily="34" charset="0"/>
              </a:rPr>
              <a:t>1: Promoting Research for ICH Safeguarding</a:t>
            </a:r>
          </a:p>
          <a:p>
            <a:pPr lvl="5">
              <a:buClrTx/>
              <a:buFont typeface="Wingdings" panose="05000000000000000000" pitchFamily="2" charset="2"/>
              <a:buChar char="Ø"/>
            </a:pPr>
            <a:r>
              <a:rPr lang="en-US" altLang="ja-JP" sz="2600" b="1" dirty="0" smtClean="0">
                <a:solidFill>
                  <a:schemeClr val="tx1"/>
                </a:solidFill>
                <a:latin typeface="Arial" panose="020B0604020202020204" pitchFamily="34" charset="0"/>
                <a:cs typeface="Arial" panose="020B0604020202020204" pitchFamily="34" charset="0"/>
              </a:rPr>
              <a:t>Activity Focus 2: Research on ICH Safeguarding and</a:t>
            </a:r>
          </a:p>
          <a:p>
            <a:pPr marL="871400" lvl="5" indent="0">
              <a:buClrTx/>
              <a:buNone/>
            </a:pPr>
            <a:r>
              <a:rPr lang="en-US" altLang="ja-JP" sz="2600" b="1" dirty="0" smtClean="0">
                <a:solidFill>
                  <a:schemeClr val="tx1"/>
                </a:solidFill>
                <a:latin typeface="Arial" panose="020B0604020202020204" pitchFamily="34" charset="0"/>
                <a:cs typeface="Arial" panose="020B0604020202020204" pitchFamily="34" charset="0"/>
              </a:rPr>
              <a:t>                              </a:t>
            </a:r>
            <a:r>
              <a:rPr lang="ja-JP" altLang="en-US" sz="2600" b="1" dirty="0" smtClean="0">
                <a:solidFill>
                  <a:schemeClr val="tx1"/>
                </a:solidFill>
                <a:latin typeface="Arial" panose="020B0604020202020204" pitchFamily="34" charset="0"/>
                <a:cs typeface="Arial" panose="020B0604020202020204" pitchFamily="34" charset="0"/>
              </a:rPr>
              <a:t>　</a:t>
            </a:r>
            <a:r>
              <a:rPr lang="en-US" altLang="ja-JP" sz="2600" b="1" dirty="0" smtClean="0">
                <a:solidFill>
                  <a:schemeClr val="tx1"/>
                </a:solidFill>
                <a:latin typeface="Arial" panose="020B0604020202020204" pitchFamily="34" charset="0"/>
                <a:cs typeface="Arial" panose="020B0604020202020204" pitchFamily="34" charset="0"/>
              </a:rPr>
              <a:t>Disaster Risk Management</a:t>
            </a:r>
          </a:p>
          <a:p>
            <a:pPr lvl="5">
              <a:buClrTx/>
              <a:buFont typeface="Wingdings" panose="05000000000000000000" pitchFamily="2" charset="2"/>
              <a:buChar char="Ø"/>
            </a:pPr>
            <a:r>
              <a:rPr lang="en-US" altLang="ja-JP" sz="2600" b="1" dirty="0" smtClean="0">
                <a:solidFill>
                  <a:schemeClr val="tx1"/>
                </a:solidFill>
                <a:latin typeface="Arial" panose="020B0604020202020204" pitchFamily="34" charset="0"/>
                <a:cs typeface="Arial" panose="020B0604020202020204" pitchFamily="34" charset="0"/>
              </a:rPr>
              <a:t>Cooperation with Sakai City, Osaka, Japan</a:t>
            </a:r>
            <a:endParaRPr lang="en-US" altLang="ja-JP" sz="2600" b="1" dirty="0">
              <a:solidFill>
                <a:schemeClr val="tx1"/>
              </a:solidFill>
              <a:latin typeface="Arial" panose="020B0604020202020204" pitchFamily="34" charset="0"/>
              <a:cs typeface="Arial" panose="020B0604020202020204" pitchFamily="34" charset="0"/>
            </a:endParaRPr>
          </a:p>
          <a:p>
            <a:pPr marL="726948" lvl="1" indent="-571500">
              <a:buClrTx/>
              <a:buFont typeface="+mj-lt"/>
              <a:buAutoNum type="romanUcPeriod"/>
            </a:pPr>
            <a:r>
              <a:rPr lang="en-US" altLang="ja-JP" sz="2600" b="1" dirty="0" smtClean="0">
                <a:solidFill>
                  <a:schemeClr val="tx1"/>
                </a:solidFill>
                <a:latin typeface="Arial" panose="020B0604020202020204" pitchFamily="34" charset="0"/>
                <a:cs typeface="Arial" panose="020B0604020202020204" pitchFamily="34" charset="0"/>
              </a:rPr>
              <a:t>Outcomes of IRCI’s Activities</a:t>
            </a:r>
            <a:endParaRPr lang="en-US" altLang="ja-JP" sz="2600" b="1" dirty="0">
              <a:solidFill>
                <a:schemeClr val="tx1"/>
              </a:solidFill>
              <a:latin typeface="Arial" panose="020B0604020202020204" pitchFamily="34" charset="0"/>
              <a:cs typeface="Arial" panose="020B0604020202020204" pitchFamily="34" charset="0"/>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539" y="201150"/>
            <a:ext cx="2233529" cy="854587"/>
          </a:xfrm>
          <a:prstGeom prst="rect">
            <a:avLst/>
          </a:prstGeom>
        </p:spPr>
      </p:pic>
    </p:spTree>
    <p:extLst>
      <p:ext uri="{BB962C8B-B14F-4D97-AF65-F5344CB8AC3E}">
        <p14:creationId xmlns:p14="http://schemas.microsoft.com/office/powerpoint/2010/main" val="535193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539" y="48745"/>
            <a:ext cx="2233529" cy="854587"/>
          </a:xfrm>
          <a:prstGeom prst="rect">
            <a:avLst/>
          </a:prstGeom>
        </p:spPr>
      </p:pic>
      <p:sp>
        <p:nvSpPr>
          <p:cNvPr id="4" name="タイトル 1"/>
          <p:cNvSpPr txBox="1">
            <a:spLocks/>
          </p:cNvSpPr>
          <p:nvPr/>
        </p:nvSpPr>
        <p:spPr>
          <a:xfrm>
            <a:off x="1138517" y="120231"/>
            <a:ext cx="9509760" cy="586593"/>
          </a:xfrm>
          <a:prstGeom prst="rect">
            <a:avLst/>
          </a:prstGeom>
        </p:spPr>
        <p:txBody>
          <a:bodyPr>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en-US" altLang="ja-JP" sz="4000"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Ⅳ. Outcomes of IRCI’s Activities</a:t>
            </a:r>
            <a:endParaRPr lang="ja-JP" sz="40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2EBDD2EF-7551-475B-AE84-7C86139E646D}"/>
              </a:ext>
            </a:extLst>
          </p:cNvPr>
          <p:cNvSpPr txBox="1"/>
          <p:nvPr/>
        </p:nvSpPr>
        <p:spPr>
          <a:xfrm>
            <a:off x="189385" y="714046"/>
            <a:ext cx="7591979" cy="406265"/>
          </a:xfrm>
          <a:prstGeom prst="rect">
            <a:avLst/>
          </a:prstGeom>
          <a:noFill/>
        </p:spPr>
        <p:txBody>
          <a:bodyPr wrap="square" rtlCol="0">
            <a:spAutoFit/>
          </a:bodyPr>
          <a:lstStyle/>
          <a:p>
            <a:pPr algn="ctr" defTabSz="914400">
              <a:lnSpc>
                <a:spcPct val="85000"/>
              </a:lnSpc>
              <a:spcBef>
                <a:spcPct val="0"/>
              </a:spcBef>
            </a:pPr>
            <a:r>
              <a:rPr kumimoji="1" lang="en-US" altLang="ja-JP" sz="2400" b="1" spc="-5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IRCI’s Reports</a:t>
            </a:r>
            <a:r>
              <a:rPr kumimoji="1" lang="en-US" altLang="ja-JP" sz="2400" b="1" spc="-50"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 Proceedings and Publications </a:t>
            </a:r>
            <a:endParaRPr kumimoji="1" lang="ja-JP" altLang="en-US" sz="2400" b="1" spc="-50"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pic>
        <p:nvPicPr>
          <p:cNvPr id="1026" name="Picture 2" descr="http://irci.jp/assets/images/20170807-095329.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611" y="1188200"/>
            <a:ext cx="1394639" cy="19757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rci.jp/assets/images/Expert%20Meeting2016.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8799" y="1188200"/>
            <a:ext cx="1405868" cy="19857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irci.jp/assets/images/BishkekProceedings.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8216" y="1137960"/>
            <a:ext cx="1452161" cy="20330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rci.jp/assets/images/2013-Study-Tour-Report-v2-cover-small.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56256" y="1107816"/>
            <a:ext cx="1426086" cy="20143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irci.jp/assets/images/2013-IRCI-Meeting-on-ICH.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85803" y="1148008"/>
            <a:ext cx="1457596" cy="205885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irci.jp/assets/images/2012%20International%20Field%20School_REPORT.pn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3664" y="3751693"/>
            <a:ext cx="1430844" cy="205683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irci.jp/assets/images/2012_ICH_Forum-small.jpg">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46657" y="3771789"/>
            <a:ext cx="1398010" cy="196304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irci.jp/assets/images/2012_Meeting_on_Documentation_of_ICH-small.jpg">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98216" y="3922512"/>
            <a:ext cx="1485522" cy="209830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irci.jp/assets/images/2011-final-report-small.jpg">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809016" y="3916011"/>
            <a:ext cx="1415918" cy="2005885"/>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442130" y="3114999"/>
            <a:ext cx="2336381" cy="553998"/>
          </a:xfrm>
          <a:prstGeom prst="rect">
            <a:avLst/>
          </a:prstGeom>
          <a:noFill/>
        </p:spPr>
        <p:txBody>
          <a:bodyPr wrap="square" rtlCol="0">
            <a:spAutoFit/>
          </a:bodyPr>
          <a:lstStyle/>
          <a:p>
            <a:r>
              <a:rPr lang="en-US" altLang="ja-JP" sz="1000" dirty="0"/>
              <a:t>International Symposium on ICH Safeguarding in the Asia-Pacific Region: Transmitting Art and Spirit of ICH</a:t>
            </a:r>
            <a:endParaRPr kumimoji="1" lang="ja-JP" altLang="en-US" sz="1000" dirty="0"/>
          </a:p>
        </p:txBody>
      </p:sp>
      <p:sp>
        <p:nvSpPr>
          <p:cNvPr id="23" name="テキスト ボックス 22"/>
          <p:cNvSpPr txBox="1"/>
          <p:nvPr/>
        </p:nvSpPr>
        <p:spPr>
          <a:xfrm>
            <a:off x="2556449" y="3131227"/>
            <a:ext cx="2336381" cy="707886"/>
          </a:xfrm>
          <a:prstGeom prst="rect">
            <a:avLst/>
          </a:prstGeom>
          <a:noFill/>
        </p:spPr>
        <p:txBody>
          <a:bodyPr wrap="square" rtlCol="0">
            <a:spAutoFit/>
          </a:bodyPr>
          <a:lstStyle/>
          <a:p>
            <a:r>
              <a:rPr lang="en-US" altLang="ja-JP" sz="1000" dirty="0"/>
              <a:t>Proceedings of 2016 IRCI Experts Meeting on the Mapping Project for the Safeguarding of Intangible Cultural Heritage in the Asia-Pacific Region</a:t>
            </a:r>
            <a:endParaRPr kumimoji="1" lang="ja-JP" altLang="en-US" sz="1000" dirty="0"/>
          </a:p>
        </p:txBody>
      </p:sp>
      <p:sp>
        <p:nvSpPr>
          <p:cNvPr id="24" name="テキスト ボックス 23"/>
          <p:cNvSpPr txBox="1"/>
          <p:nvPr/>
        </p:nvSpPr>
        <p:spPr>
          <a:xfrm>
            <a:off x="4725206" y="3131011"/>
            <a:ext cx="2336381" cy="707886"/>
          </a:xfrm>
          <a:prstGeom prst="rect">
            <a:avLst/>
          </a:prstGeom>
          <a:noFill/>
        </p:spPr>
        <p:txBody>
          <a:bodyPr wrap="square" rtlCol="0">
            <a:spAutoFit/>
          </a:bodyPr>
          <a:lstStyle/>
          <a:p>
            <a:r>
              <a:rPr lang="en-US" altLang="ja-JP" sz="1000" dirty="0"/>
              <a:t>Proceedings of 2015 IRCI Experts Meeting on Mapping Project for Intangible Cultural Heritage (ICH) Safeguarding in Asia and the Pacific</a:t>
            </a:r>
            <a:endParaRPr kumimoji="1" lang="ja-JP" altLang="en-US" sz="1000" dirty="0"/>
          </a:p>
        </p:txBody>
      </p:sp>
      <p:sp>
        <p:nvSpPr>
          <p:cNvPr id="25" name="テキスト ボックス 24"/>
          <p:cNvSpPr txBox="1"/>
          <p:nvPr/>
        </p:nvSpPr>
        <p:spPr>
          <a:xfrm>
            <a:off x="7061587" y="3047217"/>
            <a:ext cx="2336381" cy="861774"/>
          </a:xfrm>
          <a:prstGeom prst="rect">
            <a:avLst/>
          </a:prstGeom>
          <a:noFill/>
        </p:spPr>
        <p:txBody>
          <a:bodyPr wrap="square" rtlCol="0">
            <a:spAutoFit/>
          </a:bodyPr>
          <a:lstStyle/>
          <a:p>
            <a:r>
              <a:rPr lang="en-US" altLang="ja-JP" sz="1000" dirty="0"/>
              <a:t>2013 Study Tour Report: Toward Safeguarding the Intangible Cultural Heritage for the Promotion of Cultural Identity and Community Resilience in Timor-Leste (Revised Edition)</a:t>
            </a:r>
            <a:endParaRPr kumimoji="1" lang="ja-JP" altLang="en-US" sz="1000" dirty="0"/>
          </a:p>
        </p:txBody>
      </p:sp>
      <p:sp>
        <p:nvSpPr>
          <p:cNvPr id="26" name="テキスト ボックス 25"/>
          <p:cNvSpPr txBox="1"/>
          <p:nvPr/>
        </p:nvSpPr>
        <p:spPr>
          <a:xfrm>
            <a:off x="9365417" y="3170961"/>
            <a:ext cx="2336381" cy="707886"/>
          </a:xfrm>
          <a:prstGeom prst="rect">
            <a:avLst/>
          </a:prstGeom>
          <a:noFill/>
        </p:spPr>
        <p:txBody>
          <a:bodyPr wrap="square" rtlCol="0">
            <a:spAutoFit/>
          </a:bodyPr>
          <a:lstStyle/>
          <a:p>
            <a:r>
              <a:rPr lang="en-US" altLang="ja-JP" sz="1000" dirty="0"/>
              <a:t>2013 IRCI Meeting on ICH ­ Evaluating the Inscription Criteria for the Two of UNESCO’s Intangible Cultural Heritage Convention (Final Report) </a:t>
            </a:r>
            <a:endParaRPr kumimoji="1" lang="ja-JP" altLang="en-US" sz="1000" dirty="0"/>
          </a:p>
        </p:txBody>
      </p:sp>
      <p:sp>
        <p:nvSpPr>
          <p:cNvPr id="27" name="テキスト ボックス 26"/>
          <p:cNvSpPr txBox="1"/>
          <p:nvPr/>
        </p:nvSpPr>
        <p:spPr>
          <a:xfrm>
            <a:off x="459900" y="5754901"/>
            <a:ext cx="2336381" cy="553998"/>
          </a:xfrm>
          <a:prstGeom prst="rect">
            <a:avLst/>
          </a:prstGeom>
          <a:noFill/>
        </p:spPr>
        <p:txBody>
          <a:bodyPr wrap="square" rtlCol="0">
            <a:spAutoFit/>
          </a:bodyPr>
          <a:lstStyle/>
          <a:p>
            <a:r>
              <a:rPr lang="en-US" altLang="ja-JP" sz="1000" dirty="0" smtClean="0"/>
              <a:t>2012 International Field School Alumni</a:t>
            </a:r>
          </a:p>
          <a:p>
            <a:r>
              <a:rPr kumimoji="1" lang="en-US" altLang="ja-JP" sz="1000" dirty="0" smtClean="0"/>
              <a:t>Seminar on Safeguarding Intangible</a:t>
            </a:r>
          </a:p>
          <a:p>
            <a:r>
              <a:rPr kumimoji="1" lang="en-US" altLang="ja-JP" sz="1000" dirty="0" smtClean="0"/>
              <a:t>Cultural Heritage in the Asia Pacific</a:t>
            </a:r>
            <a:endParaRPr kumimoji="1" lang="ja-JP" altLang="en-US" sz="1000" dirty="0"/>
          </a:p>
        </p:txBody>
      </p:sp>
      <p:sp>
        <p:nvSpPr>
          <p:cNvPr id="28" name="テキスト ボックス 27"/>
          <p:cNvSpPr txBox="1"/>
          <p:nvPr/>
        </p:nvSpPr>
        <p:spPr>
          <a:xfrm>
            <a:off x="2591786" y="5758194"/>
            <a:ext cx="2336381" cy="553998"/>
          </a:xfrm>
          <a:prstGeom prst="rect">
            <a:avLst/>
          </a:prstGeom>
          <a:noFill/>
        </p:spPr>
        <p:txBody>
          <a:bodyPr wrap="square" rtlCol="0">
            <a:spAutoFit/>
          </a:bodyPr>
          <a:lstStyle/>
          <a:p>
            <a:r>
              <a:rPr lang="en-US" altLang="ja-JP" sz="1000" dirty="0"/>
              <a:t>The First ICH-Researchers Forum: "The Implementation of UNESCO's 2003 Convention"</a:t>
            </a:r>
            <a:endParaRPr kumimoji="1" lang="ja-JP" altLang="en-US" sz="1000" dirty="0"/>
          </a:p>
        </p:txBody>
      </p:sp>
      <p:sp>
        <p:nvSpPr>
          <p:cNvPr id="29" name="テキスト ボックス 28"/>
          <p:cNvSpPr txBox="1"/>
          <p:nvPr/>
        </p:nvSpPr>
        <p:spPr>
          <a:xfrm>
            <a:off x="6460421" y="4353677"/>
            <a:ext cx="2336381" cy="861774"/>
          </a:xfrm>
          <a:prstGeom prst="rect">
            <a:avLst/>
          </a:prstGeom>
          <a:noFill/>
        </p:spPr>
        <p:txBody>
          <a:bodyPr wrap="square" rtlCol="0">
            <a:spAutoFit/>
          </a:bodyPr>
          <a:lstStyle/>
          <a:p>
            <a:r>
              <a:rPr lang="en-US" altLang="ja-JP" sz="1000" dirty="0"/>
              <a:t>The First </a:t>
            </a:r>
            <a:r>
              <a:rPr lang="en-US" altLang="ja-JP" sz="1000" dirty="0" err="1"/>
              <a:t>Intensitive</a:t>
            </a:r>
            <a:r>
              <a:rPr lang="en-US" altLang="ja-JP" sz="1000" dirty="0"/>
              <a:t> Researchers Meeting on Communities and the 2003 Convention: "Documentation of Intangible Cultural Heritage as a Tools for Community’s Safeguarding Activities"</a:t>
            </a:r>
            <a:endParaRPr kumimoji="1" lang="ja-JP" altLang="en-US" sz="1000" dirty="0"/>
          </a:p>
        </p:txBody>
      </p:sp>
      <p:sp>
        <p:nvSpPr>
          <p:cNvPr id="30" name="テキスト ボックス 29"/>
          <p:cNvSpPr txBox="1"/>
          <p:nvPr/>
        </p:nvSpPr>
        <p:spPr>
          <a:xfrm>
            <a:off x="10314601" y="4463196"/>
            <a:ext cx="1754388" cy="707886"/>
          </a:xfrm>
          <a:prstGeom prst="rect">
            <a:avLst/>
          </a:prstGeom>
          <a:noFill/>
        </p:spPr>
        <p:txBody>
          <a:bodyPr wrap="square" rtlCol="0">
            <a:spAutoFit/>
          </a:bodyPr>
          <a:lstStyle/>
          <a:p>
            <a:r>
              <a:rPr lang="en-US" altLang="ja-JP" sz="1000" dirty="0"/>
              <a:t>The training course for safeguarding of intangible cultural heritage 2011 final report</a:t>
            </a:r>
            <a:endParaRPr kumimoji="1" lang="ja-JP" altLang="en-US" sz="1000" dirty="0"/>
          </a:p>
        </p:txBody>
      </p:sp>
    </p:spTree>
    <p:extLst>
      <p:ext uri="{BB962C8B-B14F-4D97-AF65-F5344CB8AC3E}">
        <p14:creationId xmlns:p14="http://schemas.microsoft.com/office/powerpoint/2010/main" val="30825349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EBDD2EF-7551-475B-AE84-7C86139E646D}"/>
              </a:ext>
            </a:extLst>
          </p:cNvPr>
          <p:cNvSpPr txBox="1"/>
          <p:nvPr/>
        </p:nvSpPr>
        <p:spPr>
          <a:xfrm>
            <a:off x="204754" y="188565"/>
            <a:ext cx="5784064" cy="406265"/>
          </a:xfrm>
          <a:prstGeom prst="rect">
            <a:avLst/>
          </a:prstGeom>
          <a:noFill/>
        </p:spPr>
        <p:txBody>
          <a:bodyPr wrap="square" rtlCol="0">
            <a:spAutoFit/>
          </a:bodyPr>
          <a:lstStyle/>
          <a:p>
            <a:pPr algn="ctr" defTabSz="914400">
              <a:lnSpc>
                <a:spcPct val="85000"/>
              </a:lnSpc>
              <a:spcBef>
                <a:spcPct val="0"/>
              </a:spcBef>
            </a:pPr>
            <a:r>
              <a:rPr kumimoji="1" lang="en-US" altLang="ja-JP" sz="2400" b="1" spc="-50"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International Meetings and Workshops</a:t>
            </a:r>
            <a:endParaRPr kumimoji="1" lang="ja-JP" altLang="en-US" sz="2400" b="1" spc="-50"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graphicFrame>
        <p:nvGraphicFramePr>
          <p:cNvPr id="4" name="表 3">
            <a:extLst>
              <a:ext uri="{FF2B5EF4-FFF2-40B4-BE49-F238E27FC236}">
                <a16:creationId xmlns:a16="http://schemas.microsoft.com/office/drawing/2014/main" id="{E6D68D00-152F-42C9-A2EA-1C110F231401}"/>
              </a:ext>
            </a:extLst>
          </p:cNvPr>
          <p:cNvGraphicFramePr>
            <a:graphicFrameLocks noGrp="1"/>
          </p:cNvGraphicFramePr>
          <p:nvPr>
            <p:extLst>
              <p:ext uri="{D42A27DB-BD31-4B8C-83A1-F6EECF244321}">
                <p14:modId xmlns:p14="http://schemas.microsoft.com/office/powerpoint/2010/main" val="403944097"/>
              </p:ext>
            </p:extLst>
          </p:nvPr>
        </p:nvGraphicFramePr>
        <p:xfrm>
          <a:off x="1" y="693331"/>
          <a:ext cx="12191998" cy="5423721"/>
        </p:xfrm>
        <a:graphic>
          <a:graphicData uri="http://schemas.openxmlformats.org/drawingml/2006/table">
            <a:tbl>
              <a:tblPr firstRow="1" bandRow="1">
                <a:tableStyleId>{5C22544A-7EE6-4342-B048-85BDC9FD1C3A}</a:tableStyleId>
              </a:tblPr>
              <a:tblGrid>
                <a:gridCol w="2643883">
                  <a:extLst>
                    <a:ext uri="{9D8B030D-6E8A-4147-A177-3AD203B41FA5}">
                      <a16:colId xmlns:a16="http://schemas.microsoft.com/office/drawing/2014/main" val="1640566948"/>
                    </a:ext>
                  </a:extLst>
                </a:gridCol>
                <a:gridCol w="712340">
                  <a:extLst>
                    <a:ext uri="{9D8B030D-6E8A-4147-A177-3AD203B41FA5}">
                      <a16:colId xmlns:a16="http://schemas.microsoft.com/office/drawing/2014/main" val="136174722"/>
                    </a:ext>
                  </a:extLst>
                </a:gridCol>
                <a:gridCol w="673919">
                  <a:extLst>
                    <a:ext uri="{9D8B030D-6E8A-4147-A177-3AD203B41FA5}">
                      <a16:colId xmlns:a16="http://schemas.microsoft.com/office/drawing/2014/main" val="1661259807"/>
                    </a:ext>
                  </a:extLst>
                </a:gridCol>
                <a:gridCol w="5165167">
                  <a:extLst>
                    <a:ext uri="{9D8B030D-6E8A-4147-A177-3AD203B41FA5}">
                      <a16:colId xmlns:a16="http://schemas.microsoft.com/office/drawing/2014/main" val="3051003263"/>
                    </a:ext>
                  </a:extLst>
                </a:gridCol>
                <a:gridCol w="2996689">
                  <a:extLst>
                    <a:ext uri="{9D8B030D-6E8A-4147-A177-3AD203B41FA5}">
                      <a16:colId xmlns:a16="http://schemas.microsoft.com/office/drawing/2014/main" val="42935641"/>
                    </a:ext>
                  </a:extLst>
                </a:gridCol>
              </a:tblGrid>
              <a:tr h="402393">
                <a:tc>
                  <a:txBody>
                    <a:bodyPr/>
                    <a:lstStyle/>
                    <a:p>
                      <a:pPr algn="ctr"/>
                      <a:r>
                        <a:rPr kumimoji="1" lang="en-US" altLang="ja-JP" sz="1200" dirty="0">
                          <a:latin typeface="Arial" panose="020B0604020202020204" pitchFamily="34" charset="0"/>
                          <a:cs typeface="Arial" panose="020B0604020202020204" pitchFamily="34" charset="0"/>
                        </a:rPr>
                        <a:t>Project/Theme</a:t>
                      </a:r>
                      <a:endParaRPr kumimoji="1" lang="ja-JP" altLang="en-US" sz="1200" dirty="0">
                        <a:latin typeface="Arial" panose="020B0604020202020204" pitchFamily="34" charset="0"/>
                        <a:cs typeface="Arial" panose="020B0604020202020204" pitchFamily="34" charset="0"/>
                      </a:endParaRPr>
                    </a:p>
                  </a:txBody>
                  <a:tcPr>
                    <a:solidFill>
                      <a:schemeClr val="tx1">
                        <a:lumMod val="75000"/>
                        <a:lumOff val="25000"/>
                      </a:schemeClr>
                    </a:solidFill>
                  </a:tcPr>
                </a:tc>
                <a:tc>
                  <a:txBody>
                    <a:bodyPr/>
                    <a:lstStyle/>
                    <a:p>
                      <a:pPr marL="0" algn="ctr" defTabSz="914400" rtl="0" eaLnBrk="1" latinLnBrk="0" hangingPunct="1"/>
                      <a:r>
                        <a:rPr kumimoji="1" lang="en-US" altLang="ja-JP" sz="1200" b="1" kern="1200" dirty="0">
                          <a:solidFill>
                            <a:schemeClr val="lt1"/>
                          </a:solidFill>
                          <a:latin typeface="Arial" panose="020B0604020202020204" pitchFamily="34" charset="0"/>
                          <a:ea typeface="+mn-ea"/>
                          <a:cs typeface="Arial" panose="020B0604020202020204" pitchFamily="34" charset="0"/>
                        </a:rPr>
                        <a:t>Year</a:t>
                      </a:r>
                      <a:endParaRPr kumimoji="1" lang="ja-JP" altLang="en-US" sz="1200" b="1" kern="1200" dirty="0">
                        <a:solidFill>
                          <a:schemeClr val="lt1"/>
                        </a:solidFill>
                        <a:latin typeface="Arial" panose="020B0604020202020204" pitchFamily="34" charset="0"/>
                        <a:ea typeface="+mn-ea"/>
                        <a:cs typeface="Arial" panose="020B0604020202020204" pitchFamily="34" charset="0"/>
                      </a:endParaRPr>
                    </a:p>
                  </a:txBody>
                  <a:tcPr>
                    <a:solidFill>
                      <a:schemeClr val="tx1">
                        <a:lumMod val="75000"/>
                        <a:lumOff val="25000"/>
                      </a:schemeClr>
                    </a:solidFill>
                  </a:tcPr>
                </a:tc>
                <a:tc>
                  <a:txBody>
                    <a:bodyPr/>
                    <a:lstStyle/>
                    <a:p>
                      <a:pPr marL="0" algn="ctr" defTabSz="914400" rtl="0" eaLnBrk="1" latinLnBrk="0" hangingPunct="1"/>
                      <a:r>
                        <a:rPr kumimoji="1" lang="en-US" altLang="ja-JP" sz="1200" b="1" kern="1200" dirty="0">
                          <a:solidFill>
                            <a:schemeClr val="lt1"/>
                          </a:solidFill>
                          <a:latin typeface="Arial" panose="020B0604020202020204" pitchFamily="34" charset="0"/>
                          <a:ea typeface="+mn-ea"/>
                          <a:cs typeface="Arial" panose="020B0604020202020204" pitchFamily="34" charset="0"/>
                        </a:rPr>
                        <a:t>Month</a:t>
                      </a:r>
                      <a:endParaRPr kumimoji="1" lang="ja-JP" altLang="en-US" sz="1200" b="1" kern="1200" dirty="0">
                        <a:solidFill>
                          <a:schemeClr val="lt1"/>
                        </a:solidFill>
                        <a:latin typeface="Arial" panose="020B0604020202020204" pitchFamily="34" charset="0"/>
                        <a:ea typeface="+mn-ea"/>
                        <a:cs typeface="Arial" panose="020B0604020202020204" pitchFamily="34" charset="0"/>
                      </a:endParaRPr>
                    </a:p>
                  </a:txBody>
                  <a:tcPr>
                    <a:solidFill>
                      <a:schemeClr val="tx1">
                        <a:lumMod val="75000"/>
                        <a:lumOff val="25000"/>
                      </a:schemeClr>
                    </a:solidFill>
                  </a:tcPr>
                </a:tc>
                <a:tc>
                  <a:txBody>
                    <a:bodyPr/>
                    <a:lstStyle/>
                    <a:p>
                      <a:pPr algn="ctr"/>
                      <a:r>
                        <a:rPr kumimoji="1" lang="en-US" altLang="ja-JP" sz="1200" b="1" kern="1200" dirty="0">
                          <a:solidFill>
                            <a:schemeClr val="lt1"/>
                          </a:solidFill>
                          <a:latin typeface="Arial" panose="020B0604020202020204" pitchFamily="34" charset="0"/>
                          <a:ea typeface="+mn-ea"/>
                          <a:cs typeface="Arial" panose="020B0604020202020204" pitchFamily="34" charset="0"/>
                        </a:rPr>
                        <a:t>International Meeting/Workshop</a:t>
                      </a:r>
                      <a:endParaRPr kumimoji="1" lang="ja-JP" altLang="en-US" sz="1200" b="1" kern="1200" dirty="0">
                        <a:solidFill>
                          <a:schemeClr val="lt1"/>
                        </a:solidFill>
                        <a:latin typeface="Arial" panose="020B0604020202020204" pitchFamily="34" charset="0"/>
                        <a:ea typeface="+mn-ea"/>
                        <a:cs typeface="Arial" panose="020B0604020202020204" pitchFamily="34" charset="0"/>
                      </a:endParaRPr>
                    </a:p>
                  </a:txBody>
                  <a:tcPr>
                    <a:solidFill>
                      <a:schemeClr val="tx1">
                        <a:lumMod val="75000"/>
                        <a:lumOff val="25000"/>
                      </a:schemeClr>
                    </a:solidFill>
                  </a:tcPr>
                </a:tc>
                <a:tc>
                  <a:txBody>
                    <a:bodyPr/>
                    <a:lstStyle/>
                    <a:p>
                      <a:pPr algn="ctr"/>
                      <a:r>
                        <a:rPr kumimoji="1" lang="en-US" altLang="ja-JP" sz="1200" b="1" kern="1200" dirty="0">
                          <a:solidFill>
                            <a:schemeClr val="lt1"/>
                          </a:solidFill>
                          <a:latin typeface="Arial" panose="020B0604020202020204" pitchFamily="34" charset="0"/>
                          <a:ea typeface="+mn-ea"/>
                          <a:cs typeface="Arial" panose="020B0604020202020204" pitchFamily="34" charset="0"/>
                        </a:rPr>
                        <a:t>Co-</a:t>
                      </a:r>
                      <a:r>
                        <a:rPr kumimoji="1" lang="en-US" altLang="ja-JP" sz="1200" b="1" kern="1200" dirty="0" err="1">
                          <a:solidFill>
                            <a:schemeClr val="lt1"/>
                          </a:solidFill>
                          <a:latin typeface="Arial" panose="020B0604020202020204" pitchFamily="34" charset="0"/>
                          <a:ea typeface="+mn-ea"/>
                          <a:cs typeface="Arial" panose="020B0604020202020204" pitchFamily="34" charset="0"/>
                        </a:rPr>
                        <a:t>Organiser</a:t>
                      </a:r>
                      <a:endParaRPr kumimoji="1" lang="ja-JP" altLang="en-US" sz="1200" b="1" kern="1200" dirty="0">
                        <a:solidFill>
                          <a:schemeClr val="lt1"/>
                        </a:solidFill>
                        <a:latin typeface="Arial" panose="020B0604020202020204" pitchFamily="34" charset="0"/>
                        <a:ea typeface="+mn-ea"/>
                        <a:cs typeface="Arial" panose="020B0604020202020204" pitchFamily="34" charset="0"/>
                      </a:endParaRPr>
                    </a:p>
                  </a:txBody>
                  <a:tcPr>
                    <a:solidFill>
                      <a:schemeClr val="tx1">
                        <a:lumMod val="75000"/>
                        <a:lumOff val="25000"/>
                      </a:schemeClr>
                    </a:solidFill>
                  </a:tcPr>
                </a:tc>
                <a:extLst>
                  <a:ext uri="{0D108BD9-81ED-4DB2-BD59-A6C34878D82A}">
                    <a16:rowId xmlns:a16="http://schemas.microsoft.com/office/drawing/2014/main" val="1896199480"/>
                  </a:ext>
                </a:extLst>
              </a:tr>
              <a:tr h="402393">
                <a:tc rowSpan="5">
                  <a:txBody>
                    <a:bodyPr/>
                    <a:lstStyle/>
                    <a:p>
                      <a:endParaRPr kumimoji="1" lang="en-US" altLang="ja-JP" sz="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kumimoji="1" lang="en-US" altLang="ja-JP" sz="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kumimoji="1" lang="en-US" altLang="ja-JP" sz="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kumimoji="1" lang="en-US" altLang="ja-JP" sz="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kumimoji="1" lang="en-US" altLang="ja-JP" sz="1200" b="1" dirty="0" smtClean="0">
                        <a:effectLst/>
                        <a:latin typeface="Arial" panose="020B0604020202020204" pitchFamily="34" charset="0"/>
                        <a:cs typeface="Arial" panose="020B0604020202020204" pitchFamily="34" charset="0"/>
                      </a:endParaRPr>
                    </a:p>
                    <a:p>
                      <a:r>
                        <a:rPr kumimoji="1" lang="en-US" altLang="ja-JP" sz="1200" b="1" dirty="0" smtClean="0">
                          <a:effectLst/>
                          <a:latin typeface="Arial" panose="020B0604020202020204" pitchFamily="34" charset="0"/>
                          <a:cs typeface="Arial" panose="020B0604020202020204" pitchFamily="34" charset="0"/>
                        </a:rPr>
                        <a:t>Mapping </a:t>
                      </a:r>
                      <a:r>
                        <a:rPr kumimoji="1" lang="en-US" altLang="ja-JP" sz="1200" b="1" dirty="0">
                          <a:effectLst/>
                          <a:latin typeface="Arial" panose="020B0604020202020204" pitchFamily="34" charset="0"/>
                          <a:cs typeface="Arial" panose="020B0604020202020204" pitchFamily="34" charset="0"/>
                        </a:rPr>
                        <a:t>Studies</a:t>
                      </a:r>
                    </a:p>
                    <a:p>
                      <a:r>
                        <a:rPr kumimoji="1" lang="en-US" altLang="ja-JP" sz="1200" b="1" dirty="0">
                          <a:effectLst/>
                          <a:latin typeface="Arial" panose="020B0604020202020204" pitchFamily="34" charset="0"/>
                          <a:cs typeface="Arial" panose="020B0604020202020204" pitchFamily="34" charset="0"/>
                        </a:rPr>
                        <a:t>on the Safeguarding of ICH </a:t>
                      </a:r>
                      <a:endParaRPr kumimoji="1" lang="ja-JP" altLang="en-US" sz="1200" b="1" dirty="0">
                        <a:effectLst/>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pPr algn="ctr"/>
                      <a:r>
                        <a:rPr kumimoji="1" lang="en-US" altLang="ja-JP" sz="1200" dirty="0">
                          <a:latin typeface="Arial" panose="020B0604020202020204" pitchFamily="34" charset="0"/>
                          <a:cs typeface="Arial" panose="020B0604020202020204" pitchFamily="34" charset="0"/>
                        </a:rPr>
                        <a:t>2017</a:t>
                      </a:r>
                      <a:endParaRPr kumimoji="1" lang="ja-JP" altLang="en-US" sz="1200" dirty="0">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pPr algn="ctr"/>
                      <a:r>
                        <a:rPr kumimoji="1" lang="en-US" altLang="ja-JP" sz="1200" dirty="0">
                          <a:latin typeface="Arial" panose="020B0604020202020204" pitchFamily="34" charset="0"/>
                          <a:cs typeface="Arial" panose="020B0604020202020204" pitchFamily="34" charset="0"/>
                        </a:rPr>
                        <a:t>7</a:t>
                      </a:r>
                      <a:endParaRPr kumimoji="1" lang="ja-JP" altLang="en-US" sz="1200" dirty="0">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r>
                        <a:rPr kumimoji="1" lang="en-US" altLang="ja-JP" sz="1200" dirty="0" smtClean="0">
                          <a:latin typeface="Arial" panose="020B0604020202020204" pitchFamily="34" charset="0"/>
                          <a:cs typeface="Arial" panose="020B0604020202020204" pitchFamily="34" charset="0"/>
                        </a:rPr>
                        <a:t>International</a:t>
                      </a:r>
                      <a:r>
                        <a:rPr kumimoji="1" lang="en-US" altLang="ja-JP" sz="1200" baseline="0" dirty="0" smtClean="0">
                          <a:latin typeface="Arial" panose="020B0604020202020204" pitchFamily="34" charset="0"/>
                          <a:cs typeface="Arial" panose="020B0604020202020204" pitchFamily="34" charset="0"/>
                        </a:rPr>
                        <a:t> Symposium ‘</a:t>
                      </a:r>
                      <a:r>
                        <a:rPr kumimoji="1" lang="en-US" altLang="ja-JP" sz="1200" baseline="0" dirty="0" err="1" smtClean="0">
                          <a:latin typeface="Arial" panose="020B0604020202020204" pitchFamily="34" charset="0"/>
                          <a:cs typeface="Arial" panose="020B0604020202020204" pitchFamily="34" charset="0"/>
                        </a:rPr>
                        <a:t>Glocal</a:t>
                      </a:r>
                      <a:r>
                        <a:rPr kumimoji="1" lang="en-US" altLang="ja-JP" sz="1200" baseline="0" dirty="0" smtClean="0">
                          <a:latin typeface="Arial" panose="020B0604020202020204" pitchFamily="34" charset="0"/>
                          <a:cs typeface="Arial" panose="020B0604020202020204" pitchFamily="34" charset="0"/>
                        </a:rPr>
                        <a:t> Perspectives on Intangible Cultural Heritage : Local Communities, Researchers, States and UNESCO’</a:t>
                      </a:r>
                      <a:endParaRPr kumimoji="1" lang="ja-JP" altLang="en-US" sz="1200" dirty="0">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endParaRPr kumimoji="1" lang="ja-JP" altLang="en-US" sz="1200" dirty="0">
                        <a:latin typeface="Arial" panose="020B0604020202020204" pitchFamily="34" charset="0"/>
                        <a:cs typeface="Arial" panose="020B0604020202020204" pitchFamily="34" charset="0"/>
                      </a:endParaRPr>
                    </a:p>
                  </a:txBody>
                  <a:tcPr>
                    <a:solidFill>
                      <a:schemeClr val="accent6">
                        <a:lumMod val="60000"/>
                        <a:lumOff val="40000"/>
                      </a:schemeClr>
                    </a:solidFill>
                  </a:tcPr>
                </a:tc>
                <a:extLst>
                  <a:ext uri="{0D108BD9-81ED-4DB2-BD59-A6C34878D82A}">
                    <a16:rowId xmlns:a16="http://schemas.microsoft.com/office/drawing/2014/main" val="2914880179"/>
                  </a:ext>
                </a:extLst>
              </a:tr>
              <a:tr h="496101">
                <a:tc vMerge="1">
                  <a:txBody>
                    <a:bodyPr/>
                    <a:lstStyle/>
                    <a:p>
                      <a:endParaRPr kumimoji="1" lang="ja-JP" altLang="en-US" sz="1200" dirty="0">
                        <a:latin typeface="Arial" panose="020B0604020202020204" pitchFamily="34" charset="0"/>
                        <a:cs typeface="Arial" panose="020B0604020202020204" pitchFamily="34" charset="0"/>
                      </a:endParaRPr>
                    </a:p>
                  </a:txBody>
                  <a:tcPr/>
                </a:tc>
                <a:tc>
                  <a:txBody>
                    <a:bodyPr/>
                    <a:lstStyle/>
                    <a:p>
                      <a:pPr algn="ctr"/>
                      <a:r>
                        <a:rPr kumimoji="1" lang="en-US" altLang="ja-JP" sz="1200" dirty="0">
                          <a:latin typeface="Arial" panose="020B0604020202020204" pitchFamily="34" charset="0"/>
                          <a:cs typeface="Arial" panose="020B0604020202020204" pitchFamily="34" charset="0"/>
                        </a:rPr>
                        <a:t>2016</a:t>
                      </a:r>
                      <a:endParaRPr kumimoji="1" lang="ja-JP" altLang="en-US" sz="1200" dirty="0">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pPr algn="ctr"/>
                      <a:r>
                        <a:rPr kumimoji="1" lang="en-US" altLang="ja-JP" sz="1200" dirty="0">
                          <a:latin typeface="Arial" panose="020B0604020202020204" pitchFamily="34" charset="0"/>
                          <a:cs typeface="Arial" panose="020B0604020202020204" pitchFamily="34" charset="0"/>
                        </a:rPr>
                        <a:t>11</a:t>
                      </a:r>
                      <a:endParaRPr kumimoji="1" lang="ja-JP" altLang="en-US" sz="1200" dirty="0">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r>
                        <a:rPr kumimoji="1" lang="en-US" altLang="ja-JP" sz="1200" dirty="0">
                          <a:latin typeface="Arial" panose="020B0604020202020204" pitchFamily="34" charset="0"/>
                          <a:cs typeface="Arial" panose="020B0604020202020204" pitchFamily="34" charset="0"/>
                        </a:rPr>
                        <a:t>IRCI Experts Meeting on Mapping Project for ICH Safeguarding</a:t>
                      </a:r>
                    </a:p>
                    <a:p>
                      <a:r>
                        <a:rPr kumimoji="1" lang="en-US" altLang="ja-JP" sz="1200" dirty="0">
                          <a:latin typeface="Arial" panose="020B0604020202020204" pitchFamily="34" charset="0"/>
                          <a:cs typeface="Arial" panose="020B0604020202020204" pitchFamily="34" charset="0"/>
                        </a:rPr>
                        <a:t>in the Asia-Pacific Region</a:t>
                      </a:r>
                      <a:endParaRPr kumimoji="1" lang="ja-JP" altLang="en-US" sz="1200" dirty="0">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endParaRPr kumimoji="1" lang="ja-JP" altLang="en-US" sz="1200" dirty="0">
                        <a:latin typeface="Arial" panose="020B0604020202020204" pitchFamily="34" charset="0"/>
                        <a:cs typeface="Arial" panose="020B0604020202020204" pitchFamily="34" charset="0"/>
                      </a:endParaRPr>
                    </a:p>
                  </a:txBody>
                  <a:tcPr>
                    <a:solidFill>
                      <a:schemeClr val="accent6">
                        <a:lumMod val="60000"/>
                        <a:lumOff val="40000"/>
                      </a:schemeClr>
                    </a:solidFill>
                  </a:tcPr>
                </a:tc>
                <a:extLst>
                  <a:ext uri="{0D108BD9-81ED-4DB2-BD59-A6C34878D82A}">
                    <a16:rowId xmlns:a16="http://schemas.microsoft.com/office/drawing/2014/main" val="2953353819"/>
                  </a:ext>
                </a:extLst>
              </a:tr>
              <a:tr h="496101">
                <a:tc vMerge="1">
                  <a:txBody>
                    <a:bodyPr/>
                    <a:lstStyle/>
                    <a:p>
                      <a:endParaRPr kumimoji="1" lang="ja-JP" altLang="en-US" sz="1200" dirty="0">
                        <a:latin typeface="Arial" panose="020B0604020202020204" pitchFamily="34" charset="0"/>
                        <a:cs typeface="Arial" panose="020B0604020202020204" pitchFamily="34" charset="0"/>
                      </a:endParaRPr>
                    </a:p>
                  </a:txBody>
                  <a:tcPr/>
                </a:tc>
                <a:tc>
                  <a:txBody>
                    <a:bodyPr/>
                    <a:lstStyle/>
                    <a:p>
                      <a:pPr algn="ctr"/>
                      <a:r>
                        <a:rPr kumimoji="1" lang="en-US" altLang="ja-JP" sz="1200" dirty="0">
                          <a:latin typeface="Arial" panose="020B0604020202020204" pitchFamily="34" charset="0"/>
                          <a:cs typeface="Arial" panose="020B0604020202020204" pitchFamily="34" charset="0"/>
                        </a:rPr>
                        <a:t>2015</a:t>
                      </a:r>
                      <a:endParaRPr kumimoji="1" lang="ja-JP" altLang="en-US" sz="1200" dirty="0">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pPr algn="ctr"/>
                      <a:r>
                        <a:rPr kumimoji="1" lang="en-US" altLang="ja-JP" sz="1200" dirty="0">
                          <a:latin typeface="Arial" panose="020B0604020202020204" pitchFamily="34" charset="0"/>
                          <a:cs typeface="Arial" panose="020B0604020202020204" pitchFamily="34" charset="0"/>
                        </a:rPr>
                        <a:t>12</a:t>
                      </a:r>
                      <a:endParaRPr kumimoji="1" lang="ja-JP" altLang="en-US" sz="1200" dirty="0">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r>
                        <a:rPr kumimoji="1" lang="en-US" altLang="ja-JP" sz="1200" dirty="0">
                          <a:latin typeface="Arial" panose="020B0604020202020204" pitchFamily="34" charset="0"/>
                          <a:cs typeface="Arial" panose="020B0604020202020204" pitchFamily="34" charset="0"/>
                        </a:rPr>
                        <a:t>IRCI Experts Meeting on Mapping Project for ICH Safeguarding</a:t>
                      </a:r>
                    </a:p>
                    <a:p>
                      <a:r>
                        <a:rPr kumimoji="1" lang="en-US" altLang="ja-JP" sz="1200" dirty="0">
                          <a:latin typeface="Arial" panose="020B0604020202020204" pitchFamily="34" charset="0"/>
                          <a:cs typeface="Arial" panose="020B0604020202020204" pitchFamily="34" charset="0"/>
                        </a:rPr>
                        <a:t>in the Asia-Pacific Countries</a:t>
                      </a:r>
                      <a:endParaRPr kumimoji="1" lang="ja-JP" altLang="en-US" sz="1200" dirty="0">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r>
                        <a:rPr kumimoji="1" lang="en-US" altLang="ja-JP" sz="1200" dirty="0" err="1">
                          <a:latin typeface="Arial" panose="020B0604020202020204" pitchFamily="34" charset="0"/>
                          <a:cs typeface="Arial" panose="020B0604020202020204" pitchFamily="34" charset="0"/>
                        </a:rPr>
                        <a:t>Aigine</a:t>
                      </a:r>
                      <a:r>
                        <a:rPr kumimoji="1" lang="en-US" altLang="ja-JP" sz="1200" dirty="0">
                          <a:latin typeface="Arial" panose="020B0604020202020204" pitchFamily="34" charset="0"/>
                          <a:cs typeface="Arial" panose="020B0604020202020204" pitchFamily="34" charset="0"/>
                        </a:rPr>
                        <a:t> Cultural Research Center,</a:t>
                      </a:r>
                    </a:p>
                    <a:p>
                      <a:r>
                        <a:rPr kumimoji="1" lang="en-US" altLang="ja-JP" sz="1200" dirty="0">
                          <a:latin typeface="Arial" panose="020B0604020202020204" pitchFamily="34" charset="0"/>
                          <a:cs typeface="Arial" panose="020B0604020202020204" pitchFamily="34" charset="0"/>
                        </a:rPr>
                        <a:t>Bishkek, </a:t>
                      </a:r>
                      <a:r>
                        <a:rPr kumimoji="1" lang="en-US" altLang="ja-JP" sz="1200" dirty="0" err="1">
                          <a:latin typeface="Arial" panose="020B0604020202020204" pitchFamily="34" charset="0"/>
                          <a:cs typeface="Arial" panose="020B0604020202020204" pitchFamily="34" charset="0"/>
                        </a:rPr>
                        <a:t>Kyrgyztan</a:t>
                      </a:r>
                      <a:endParaRPr kumimoji="1" lang="ja-JP" altLang="en-US" sz="1200" dirty="0">
                        <a:latin typeface="Arial" panose="020B0604020202020204" pitchFamily="34" charset="0"/>
                        <a:cs typeface="Arial" panose="020B0604020202020204" pitchFamily="34" charset="0"/>
                      </a:endParaRPr>
                    </a:p>
                  </a:txBody>
                  <a:tcPr>
                    <a:solidFill>
                      <a:schemeClr val="accent6">
                        <a:lumMod val="60000"/>
                        <a:lumOff val="40000"/>
                      </a:schemeClr>
                    </a:solidFill>
                  </a:tcPr>
                </a:tc>
                <a:extLst>
                  <a:ext uri="{0D108BD9-81ED-4DB2-BD59-A6C34878D82A}">
                    <a16:rowId xmlns:a16="http://schemas.microsoft.com/office/drawing/2014/main" val="1009651358"/>
                  </a:ext>
                </a:extLst>
              </a:tr>
              <a:tr h="496101">
                <a:tc vMerge="1">
                  <a:txBody>
                    <a:bodyPr/>
                    <a:lstStyle/>
                    <a:p>
                      <a:endParaRPr kumimoji="1" lang="en-US" altLang="ja-JP" sz="1200" dirty="0">
                        <a:latin typeface="Arial" panose="020B0604020202020204" pitchFamily="34" charset="0"/>
                        <a:cs typeface="Arial" panose="020B0604020202020204" pitchFamily="34" charset="0"/>
                      </a:endParaRPr>
                    </a:p>
                  </a:txBody>
                  <a:tcPr/>
                </a:tc>
                <a:tc>
                  <a:txBody>
                    <a:bodyPr/>
                    <a:lstStyle/>
                    <a:p>
                      <a:pPr algn="ctr"/>
                      <a:r>
                        <a:rPr kumimoji="1" lang="en-US" altLang="ja-JP" sz="1200" dirty="0">
                          <a:latin typeface="Arial" panose="020B0604020202020204" pitchFamily="34" charset="0"/>
                          <a:cs typeface="Arial" panose="020B0604020202020204" pitchFamily="34" charset="0"/>
                        </a:rPr>
                        <a:t>2015</a:t>
                      </a:r>
                      <a:endParaRPr kumimoji="1" lang="ja-JP" altLang="en-US" sz="1200" dirty="0">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pPr algn="ctr"/>
                      <a:r>
                        <a:rPr kumimoji="1" lang="en-US" altLang="ja-JP" sz="1200" dirty="0">
                          <a:latin typeface="Arial" panose="020B0604020202020204" pitchFamily="34" charset="0"/>
                          <a:cs typeface="Arial" panose="020B0604020202020204" pitchFamily="34" charset="0"/>
                        </a:rPr>
                        <a:t>1</a:t>
                      </a:r>
                      <a:endParaRPr kumimoji="1" lang="ja-JP" altLang="en-US" sz="1200" dirty="0">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r>
                        <a:rPr kumimoji="1" lang="en-US" altLang="ja-JP" sz="1200" dirty="0">
                          <a:latin typeface="Arial" panose="020B0604020202020204" pitchFamily="34" charset="0"/>
                          <a:cs typeface="Arial" panose="020B0604020202020204" pitchFamily="34" charset="0"/>
                        </a:rPr>
                        <a:t>International Experts Meeting of the Project “Mapping Research</a:t>
                      </a:r>
                    </a:p>
                    <a:p>
                      <a:r>
                        <a:rPr kumimoji="1" lang="en-US" altLang="ja-JP" sz="1200" dirty="0">
                          <a:latin typeface="Arial" panose="020B0604020202020204" pitchFamily="34" charset="0"/>
                          <a:cs typeface="Arial" panose="020B0604020202020204" pitchFamily="34" charset="0"/>
                        </a:rPr>
                        <a:t>on the Safeguarding of ICH in the Asia-Pacific Region”</a:t>
                      </a:r>
                      <a:endParaRPr kumimoji="1" lang="ja-JP" altLang="en-US" sz="1200" dirty="0">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r>
                        <a:rPr kumimoji="1" lang="en-US" altLang="ja-JP" sz="1200" dirty="0">
                          <a:latin typeface="Arial" panose="020B0604020202020204" pitchFamily="34" charset="0"/>
                          <a:cs typeface="Arial" panose="020B0604020202020204" pitchFamily="34" charset="0"/>
                        </a:rPr>
                        <a:t>Islamic Arts Museum Malaysia</a:t>
                      </a:r>
                      <a:endParaRPr kumimoji="1" lang="ja-JP" altLang="en-US" sz="1200" dirty="0">
                        <a:latin typeface="Arial" panose="020B0604020202020204" pitchFamily="34" charset="0"/>
                        <a:cs typeface="Arial" panose="020B0604020202020204" pitchFamily="34" charset="0"/>
                      </a:endParaRPr>
                    </a:p>
                  </a:txBody>
                  <a:tcPr>
                    <a:solidFill>
                      <a:schemeClr val="accent6">
                        <a:lumMod val="60000"/>
                        <a:lumOff val="40000"/>
                      </a:schemeClr>
                    </a:solidFill>
                  </a:tcPr>
                </a:tc>
                <a:extLst>
                  <a:ext uri="{0D108BD9-81ED-4DB2-BD59-A6C34878D82A}">
                    <a16:rowId xmlns:a16="http://schemas.microsoft.com/office/drawing/2014/main" val="3272903041"/>
                  </a:ext>
                </a:extLst>
              </a:tr>
              <a:tr h="496101">
                <a:tc vMerge="1">
                  <a:txBody>
                    <a:bodyPr/>
                    <a:lstStyle/>
                    <a:p>
                      <a:endParaRPr kumimoji="1" lang="ja-JP" altLang="en-US" sz="1200" dirty="0">
                        <a:latin typeface="Arial" panose="020B0604020202020204" pitchFamily="34" charset="0"/>
                        <a:cs typeface="Arial" panose="020B0604020202020204" pitchFamily="34" charset="0"/>
                      </a:endParaRPr>
                    </a:p>
                  </a:txBody>
                  <a:tcPr/>
                </a:tc>
                <a:tc>
                  <a:txBody>
                    <a:bodyPr/>
                    <a:lstStyle/>
                    <a:p>
                      <a:pPr algn="ctr"/>
                      <a:r>
                        <a:rPr kumimoji="1" lang="en-US" altLang="ja-JP" sz="1200" dirty="0">
                          <a:latin typeface="Arial" panose="020B0604020202020204" pitchFamily="34" charset="0"/>
                          <a:cs typeface="Arial" panose="020B0604020202020204" pitchFamily="34" charset="0"/>
                        </a:rPr>
                        <a:t>2014</a:t>
                      </a:r>
                      <a:endParaRPr kumimoji="1" lang="ja-JP" altLang="en-US" sz="1200" dirty="0">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pPr algn="ctr"/>
                      <a:r>
                        <a:rPr kumimoji="1" lang="en-US" altLang="ja-JP" sz="1200" dirty="0">
                          <a:latin typeface="Arial" panose="020B0604020202020204" pitchFamily="34" charset="0"/>
                          <a:cs typeface="Arial" panose="020B0604020202020204" pitchFamily="34" charset="0"/>
                        </a:rPr>
                        <a:t>2</a:t>
                      </a:r>
                      <a:endParaRPr kumimoji="1" lang="ja-JP" altLang="en-US" sz="1200" dirty="0">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r>
                        <a:rPr kumimoji="1" lang="en-US" altLang="ja-JP" sz="1200" dirty="0">
                          <a:latin typeface="Arial" panose="020B0604020202020204" pitchFamily="34" charset="0"/>
                          <a:cs typeface="Arial" panose="020B0604020202020204" pitchFamily="34" charset="0"/>
                        </a:rPr>
                        <a:t>Preliminary Meeting of the Project “Exploring Research</a:t>
                      </a:r>
                    </a:p>
                    <a:p>
                      <a:r>
                        <a:rPr kumimoji="1" lang="en-US" altLang="ja-JP" sz="1200" dirty="0">
                          <a:latin typeface="Arial" panose="020B0604020202020204" pitchFamily="34" charset="0"/>
                          <a:cs typeface="Arial" panose="020B0604020202020204" pitchFamily="34" charset="0"/>
                        </a:rPr>
                        <a:t>for the Safeguarding of ICH in the Asia-Pacific Region”</a:t>
                      </a:r>
                      <a:endParaRPr kumimoji="1" lang="ja-JP" altLang="en-US" sz="1200" dirty="0">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r>
                        <a:rPr kumimoji="1" lang="en-US" altLang="ja-JP" sz="1200" dirty="0">
                          <a:latin typeface="Arial" panose="020B0604020202020204" pitchFamily="34" charset="0"/>
                          <a:cs typeface="Arial" panose="020B0604020202020204" pitchFamily="34" charset="0"/>
                        </a:rPr>
                        <a:t>UNESCO Bangkok Office,</a:t>
                      </a:r>
                    </a:p>
                    <a:p>
                      <a:r>
                        <a:rPr kumimoji="1" lang="en-US" altLang="ja-JP" sz="1200" dirty="0">
                          <a:latin typeface="Arial" panose="020B0604020202020204" pitchFamily="34" charset="0"/>
                          <a:cs typeface="Arial" panose="020B0604020202020204" pitchFamily="34" charset="0"/>
                        </a:rPr>
                        <a:t>Thailand</a:t>
                      </a:r>
                      <a:endParaRPr kumimoji="1" lang="ja-JP" altLang="en-US" sz="1200" dirty="0">
                        <a:latin typeface="Arial" panose="020B0604020202020204" pitchFamily="34" charset="0"/>
                        <a:cs typeface="Arial" panose="020B0604020202020204" pitchFamily="34" charset="0"/>
                      </a:endParaRPr>
                    </a:p>
                  </a:txBody>
                  <a:tcPr>
                    <a:solidFill>
                      <a:schemeClr val="accent6">
                        <a:lumMod val="60000"/>
                        <a:lumOff val="40000"/>
                      </a:schemeClr>
                    </a:solidFill>
                  </a:tcPr>
                </a:tc>
                <a:extLst>
                  <a:ext uri="{0D108BD9-81ED-4DB2-BD59-A6C34878D82A}">
                    <a16:rowId xmlns:a16="http://schemas.microsoft.com/office/drawing/2014/main" val="976163582"/>
                  </a:ext>
                </a:extLst>
              </a:tr>
              <a:tr h="496101">
                <a:tc rowSpan="3">
                  <a:txBody>
                    <a:bodyPr/>
                    <a:lstStyle/>
                    <a:p>
                      <a:endParaRPr kumimoji="1" lang="en-US" altLang="ja-JP" sz="1200" dirty="0">
                        <a:latin typeface="Arial" panose="020B0604020202020204" pitchFamily="34" charset="0"/>
                        <a:cs typeface="Arial" panose="020B0604020202020204" pitchFamily="34" charset="0"/>
                      </a:endParaRPr>
                    </a:p>
                    <a:p>
                      <a:endParaRPr kumimoji="1" lang="en-US" altLang="ja-JP" sz="1200" b="1" dirty="0">
                        <a:latin typeface="Arial" panose="020B0604020202020204" pitchFamily="34" charset="0"/>
                        <a:cs typeface="Arial" panose="020B0604020202020204" pitchFamily="34" charset="0"/>
                      </a:endParaRPr>
                    </a:p>
                    <a:p>
                      <a:r>
                        <a:rPr kumimoji="1" lang="en-US" altLang="ja-JP" sz="1200" b="1" dirty="0">
                          <a:latin typeface="Arial" panose="020B0604020202020204" pitchFamily="34" charset="0"/>
                          <a:cs typeface="Arial" panose="020B0604020202020204" pitchFamily="34" charset="0"/>
                        </a:rPr>
                        <a:t>Study of Legal Systems</a:t>
                      </a:r>
                    </a:p>
                    <a:p>
                      <a:r>
                        <a:rPr kumimoji="1" lang="en-US" altLang="ja-JP" sz="1200" b="1" dirty="0">
                          <a:latin typeface="Arial" panose="020B0604020202020204" pitchFamily="34" charset="0"/>
                          <a:cs typeface="Arial" panose="020B0604020202020204" pitchFamily="34" charset="0"/>
                        </a:rPr>
                        <a:t>related to ICH in</a:t>
                      </a:r>
                    </a:p>
                    <a:p>
                      <a:r>
                        <a:rPr kumimoji="1" lang="en-US" altLang="ja-JP" sz="1200" b="1" dirty="0">
                          <a:latin typeface="Arial" panose="020B0604020202020204" pitchFamily="34" charset="0"/>
                          <a:cs typeface="Arial" panose="020B0604020202020204" pitchFamily="34" charset="0"/>
                        </a:rPr>
                        <a:t>the Greater Mekong Region</a:t>
                      </a:r>
                      <a:endParaRPr kumimoji="1" lang="ja-JP" altLang="en-US" sz="1200" b="1" dirty="0">
                        <a:latin typeface="Arial" panose="020B0604020202020204" pitchFamily="34" charset="0"/>
                        <a:cs typeface="Arial" panose="020B0604020202020204" pitchFamily="34" charset="0"/>
                      </a:endParaRPr>
                    </a:p>
                  </a:txBody>
                  <a:tcPr>
                    <a:solidFill>
                      <a:schemeClr val="accent6"/>
                    </a:solidFill>
                  </a:tcPr>
                </a:tc>
                <a:tc>
                  <a:txBody>
                    <a:bodyPr/>
                    <a:lstStyle/>
                    <a:p>
                      <a:pPr algn="ctr"/>
                      <a:r>
                        <a:rPr kumimoji="1" lang="en-US" altLang="ja-JP" sz="1200" dirty="0">
                          <a:latin typeface="Arial" panose="020B0604020202020204" pitchFamily="34" charset="0"/>
                          <a:cs typeface="Arial" panose="020B0604020202020204" pitchFamily="34" charset="0"/>
                        </a:rPr>
                        <a:t>2016</a:t>
                      </a:r>
                      <a:endParaRPr kumimoji="1" lang="ja-JP" altLang="en-US" sz="1200" dirty="0">
                        <a:latin typeface="Arial" panose="020B0604020202020204" pitchFamily="34" charset="0"/>
                        <a:cs typeface="Arial" panose="020B0604020202020204" pitchFamily="34" charset="0"/>
                      </a:endParaRPr>
                    </a:p>
                  </a:txBody>
                  <a:tcPr>
                    <a:solidFill>
                      <a:schemeClr val="accent6"/>
                    </a:solidFill>
                  </a:tcPr>
                </a:tc>
                <a:tc>
                  <a:txBody>
                    <a:bodyPr/>
                    <a:lstStyle/>
                    <a:p>
                      <a:pPr algn="ctr"/>
                      <a:r>
                        <a:rPr kumimoji="1" lang="en-US" altLang="ja-JP" sz="1200" dirty="0">
                          <a:latin typeface="Arial" panose="020B0604020202020204" pitchFamily="34" charset="0"/>
                          <a:cs typeface="Arial" panose="020B0604020202020204" pitchFamily="34" charset="0"/>
                        </a:rPr>
                        <a:t>12</a:t>
                      </a:r>
                      <a:endParaRPr kumimoji="1" lang="ja-JP" altLang="en-US" sz="1200" dirty="0">
                        <a:latin typeface="Arial" panose="020B0604020202020204" pitchFamily="34" charset="0"/>
                        <a:cs typeface="Arial" panose="020B0604020202020204" pitchFamily="34" charset="0"/>
                      </a:endParaRPr>
                    </a:p>
                  </a:txBody>
                  <a:tcPr>
                    <a:solidFill>
                      <a:schemeClr val="accent6"/>
                    </a:solidFill>
                  </a:tcPr>
                </a:tc>
                <a:tc>
                  <a:txBody>
                    <a:bodyPr/>
                    <a:lstStyle/>
                    <a:p>
                      <a:r>
                        <a:rPr kumimoji="1" lang="en-US" altLang="ja-JP" sz="1200" dirty="0">
                          <a:latin typeface="Arial" panose="020B0604020202020204" pitchFamily="34" charset="0"/>
                          <a:cs typeface="Arial" panose="020B0604020202020204" pitchFamily="34" charset="0"/>
                        </a:rPr>
                        <a:t>IRCI Final Workshop on the Study of Legal Systems Related to ICH</a:t>
                      </a:r>
                    </a:p>
                    <a:p>
                      <a:r>
                        <a:rPr kumimoji="1" lang="en-US" altLang="ja-JP" sz="1200" dirty="0">
                          <a:latin typeface="Arial" panose="020B0604020202020204" pitchFamily="34" charset="0"/>
                          <a:cs typeface="Arial" panose="020B0604020202020204" pitchFamily="34" charset="0"/>
                        </a:rPr>
                        <a:t>in the Greater Mekong Region </a:t>
                      </a:r>
                      <a:endParaRPr kumimoji="1" lang="ja-JP" altLang="en-US" sz="1200" dirty="0">
                        <a:latin typeface="Arial" panose="020B0604020202020204" pitchFamily="34" charset="0"/>
                        <a:cs typeface="Arial" panose="020B0604020202020204" pitchFamily="34" charset="0"/>
                      </a:endParaRPr>
                    </a:p>
                  </a:txBody>
                  <a:tcPr>
                    <a:solidFill>
                      <a:schemeClr val="accent6"/>
                    </a:solidFill>
                  </a:tcPr>
                </a:tc>
                <a:tc>
                  <a:txBody>
                    <a:bodyPr/>
                    <a:lstStyle/>
                    <a:p>
                      <a:endParaRPr kumimoji="1" lang="ja-JP" altLang="en-US" sz="1200" dirty="0">
                        <a:latin typeface="Arial" panose="020B0604020202020204" pitchFamily="34" charset="0"/>
                        <a:cs typeface="Arial" panose="020B0604020202020204" pitchFamily="34" charset="0"/>
                      </a:endParaRPr>
                    </a:p>
                  </a:txBody>
                  <a:tcPr>
                    <a:solidFill>
                      <a:schemeClr val="accent6"/>
                    </a:solidFill>
                  </a:tcPr>
                </a:tc>
                <a:extLst>
                  <a:ext uri="{0D108BD9-81ED-4DB2-BD59-A6C34878D82A}">
                    <a16:rowId xmlns:a16="http://schemas.microsoft.com/office/drawing/2014/main" val="2496523020"/>
                  </a:ext>
                </a:extLst>
              </a:tr>
              <a:tr h="496101">
                <a:tc vMerge="1">
                  <a:txBody>
                    <a:bodyPr/>
                    <a:lstStyle/>
                    <a:p>
                      <a:endParaRPr kumimoji="1" lang="ja-JP" altLang="en-US"/>
                    </a:p>
                  </a:txBody>
                  <a:tcPr/>
                </a:tc>
                <a:tc>
                  <a:txBody>
                    <a:bodyPr/>
                    <a:lstStyle/>
                    <a:p>
                      <a:pPr algn="ctr"/>
                      <a:r>
                        <a:rPr kumimoji="1" lang="en-US" altLang="ja-JP" sz="1200" dirty="0">
                          <a:latin typeface="Arial" panose="020B0604020202020204" pitchFamily="34" charset="0"/>
                          <a:cs typeface="Arial" panose="020B0604020202020204" pitchFamily="34" charset="0"/>
                        </a:rPr>
                        <a:t>2015</a:t>
                      </a:r>
                      <a:endParaRPr kumimoji="1" lang="ja-JP" altLang="en-US" sz="1200" dirty="0">
                        <a:latin typeface="Arial" panose="020B0604020202020204" pitchFamily="34" charset="0"/>
                        <a:cs typeface="Arial" panose="020B0604020202020204" pitchFamily="34" charset="0"/>
                      </a:endParaRPr>
                    </a:p>
                  </a:txBody>
                  <a:tcPr>
                    <a:solidFill>
                      <a:schemeClr val="accent6"/>
                    </a:solidFill>
                  </a:tcPr>
                </a:tc>
                <a:tc>
                  <a:txBody>
                    <a:bodyPr/>
                    <a:lstStyle/>
                    <a:p>
                      <a:pPr algn="ctr"/>
                      <a:r>
                        <a:rPr kumimoji="1" lang="en-US" altLang="ja-JP" sz="1200" dirty="0">
                          <a:latin typeface="Arial" panose="020B0604020202020204" pitchFamily="34" charset="0"/>
                          <a:cs typeface="Arial" panose="020B0604020202020204" pitchFamily="34" charset="0"/>
                        </a:rPr>
                        <a:t>12</a:t>
                      </a:r>
                      <a:endParaRPr kumimoji="1" lang="ja-JP" altLang="en-US" sz="1200" dirty="0">
                        <a:latin typeface="Arial" panose="020B0604020202020204" pitchFamily="34" charset="0"/>
                        <a:cs typeface="Arial" panose="020B0604020202020204" pitchFamily="34" charset="0"/>
                      </a:endParaRPr>
                    </a:p>
                  </a:txBody>
                  <a:tcPr>
                    <a:solidFill>
                      <a:schemeClr val="accent6"/>
                    </a:solidFill>
                  </a:tcPr>
                </a:tc>
                <a:tc>
                  <a:txBody>
                    <a:bodyPr/>
                    <a:lstStyle/>
                    <a:p>
                      <a:r>
                        <a:rPr kumimoji="1" lang="en-US" altLang="ja-JP" sz="1200" dirty="0">
                          <a:latin typeface="Arial" panose="020B0604020202020204" pitchFamily="34" charset="0"/>
                          <a:cs typeface="Arial" panose="020B0604020202020204" pitchFamily="34" charset="0"/>
                        </a:rPr>
                        <a:t>IRCI Second Workshop on the Study of Legal Systems Related to ICH</a:t>
                      </a:r>
                    </a:p>
                    <a:p>
                      <a:r>
                        <a:rPr kumimoji="1" lang="en-US" altLang="ja-JP" sz="1200" dirty="0">
                          <a:latin typeface="Arial" panose="020B0604020202020204" pitchFamily="34" charset="0"/>
                          <a:cs typeface="Arial" panose="020B0604020202020204" pitchFamily="34" charset="0"/>
                        </a:rPr>
                        <a:t>in the Greater Mekong Region</a:t>
                      </a:r>
                      <a:endParaRPr kumimoji="1" lang="ja-JP" altLang="en-US" sz="1200" dirty="0">
                        <a:latin typeface="Arial" panose="020B0604020202020204" pitchFamily="34" charset="0"/>
                        <a:cs typeface="Arial" panose="020B0604020202020204" pitchFamily="34" charset="0"/>
                      </a:endParaRPr>
                    </a:p>
                  </a:txBody>
                  <a:tcPr>
                    <a:solidFill>
                      <a:schemeClr val="accent6"/>
                    </a:solidFill>
                  </a:tcPr>
                </a:tc>
                <a:tc>
                  <a:txBody>
                    <a:bodyPr/>
                    <a:lstStyle/>
                    <a:p>
                      <a:endParaRPr kumimoji="1" lang="ja-JP" altLang="en-US" sz="1200" dirty="0">
                        <a:latin typeface="Arial" panose="020B0604020202020204" pitchFamily="34" charset="0"/>
                        <a:cs typeface="Arial" panose="020B0604020202020204" pitchFamily="34" charset="0"/>
                      </a:endParaRPr>
                    </a:p>
                  </a:txBody>
                  <a:tcPr>
                    <a:solidFill>
                      <a:schemeClr val="accent6"/>
                    </a:solidFill>
                  </a:tcPr>
                </a:tc>
                <a:extLst>
                  <a:ext uri="{0D108BD9-81ED-4DB2-BD59-A6C34878D82A}">
                    <a16:rowId xmlns:a16="http://schemas.microsoft.com/office/drawing/2014/main" val="3942549281"/>
                  </a:ext>
                </a:extLst>
              </a:tr>
              <a:tr h="496101">
                <a:tc vMerge="1">
                  <a:txBody>
                    <a:bodyPr/>
                    <a:lstStyle/>
                    <a:p>
                      <a:endParaRPr kumimoji="1" lang="ja-JP" altLang="en-US" dirty="0"/>
                    </a:p>
                  </a:txBody>
                  <a:tcPr/>
                </a:tc>
                <a:tc>
                  <a:txBody>
                    <a:bodyPr/>
                    <a:lstStyle/>
                    <a:p>
                      <a:pPr algn="ctr"/>
                      <a:r>
                        <a:rPr kumimoji="1" lang="en-US" altLang="ja-JP" sz="1200" dirty="0">
                          <a:latin typeface="Arial" panose="020B0604020202020204" pitchFamily="34" charset="0"/>
                          <a:cs typeface="Arial" panose="020B0604020202020204" pitchFamily="34" charset="0"/>
                        </a:rPr>
                        <a:t>2014</a:t>
                      </a:r>
                      <a:endParaRPr kumimoji="1" lang="ja-JP" altLang="en-US" sz="1200" dirty="0">
                        <a:latin typeface="Arial" panose="020B0604020202020204" pitchFamily="34" charset="0"/>
                        <a:cs typeface="Arial" panose="020B0604020202020204" pitchFamily="34" charset="0"/>
                      </a:endParaRPr>
                    </a:p>
                  </a:txBody>
                  <a:tcPr>
                    <a:solidFill>
                      <a:schemeClr val="accent6"/>
                    </a:solidFill>
                  </a:tcPr>
                </a:tc>
                <a:tc>
                  <a:txBody>
                    <a:bodyPr/>
                    <a:lstStyle/>
                    <a:p>
                      <a:pPr algn="ctr"/>
                      <a:r>
                        <a:rPr kumimoji="1" lang="en-US" altLang="ja-JP" sz="1200" dirty="0">
                          <a:latin typeface="Arial" panose="020B0604020202020204" pitchFamily="34" charset="0"/>
                          <a:cs typeface="Arial" panose="020B0604020202020204" pitchFamily="34" charset="0"/>
                        </a:rPr>
                        <a:t>12</a:t>
                      </a:r>
                      <a:endParaRPr kumimoji="1" lang="ja-JP" altLang="en-US" sz="1200" dirty="0">
                        <a:latin typeface="Arial" panose="020B0604020202020204" pitchFamily="34" charset="0"/>
                        <a:cs typeface="Arial" panose="020B0604020202020204" pitchFamily="34" charset="0"/>
                      </a:endParaRPr>
                    </a:p>
                  </a:txBody>
                  <a:tcPr>
                    <a:solidFill>
                      <a:schemeClr val="accent6"/>
                    </a:solidFill>
                  </a:tcPr>
                </a:tc>
                <a:tc>
                  <a:txBody>
                    <a:bodyPr/>
                    <a:lstStyle/>
                    <a:p>
                      <a:r>
                        <a:rPr kumimoji="1" lang="en-US" altLang="ja-JP" sz="1200" dirty="0">
                          <a:latin typeface="Arial" panose="020B0604020202020204" pitchFamily="34" charset="0"/>
                          <a:cs typeface="Arial" panose="020B0604020202020204" pitchFamily="34" charset="0"/>
                        </a:rPr>
                        <a:t>IRCI First Workshop on the Study of Legal Systems Related to ICH</a:t>
                      </a:r>
                    </a:p>
                    <a:p>
                      <a:r>
                        <a:rPr kumimoji="1" lang="en-US" altLang="ja-JP" sz="1200" dirty="0">
                          <a:latin typeface="Arial" panose="020B0604020202020204" pitchFamily="34" charset="0"/>
                          <a:cs typeface="Arial" panose="020B0604020202020204" pitchFamily="34" charset="0"/>
                        </a:rPr>
                        <a:t>in Southeast Asia</a:t>
                      </a:r>
                      <a:endParaRPr kumimoji="1" lang="ja-JP" altLang="en-US" sz="1200" dirty="0">
                        <a:latin typeface="Arial" panose="020B0604020202020204" pitchFamily="34" charset="0"/>
                        <a:cs typeface="Arial" panose="020B0604020202020204" pitchFamily="34" charset="0"/>
                      </a:endParaRPr>
                    </a:p>
                  </a:txBody>
                  <a:tcPr>
                    <a:solidFill>
                      <a:schemeClr val="accent6"/>
                    </a:solidFill>
                  </a:tcPr>
                </a:tc>
                <a:tc>
                  <a:txBody>
                    <a:bodyPr/>
                    <a:lstStyle/>
                    <a:p>
                      <a:r>
                        <a:rPr kumimoji="1" lang="en-US" altLang="ja-JP" sz="1200" dirty="0">
                          <a:latin typeface="Arial" panose="020B0604020202020204" pitchFamily="34" charset="0"/>
                          <a:cs typeface="Arial" panose="020B0604020202020204" pitchFamily="34" charset="0"/>
                        </a:rPr>
                        <a:t>Faculty of Law, Kyushu University,</a:t>
                      </a:r>
                    </a:p>
                    <a:p>
                      <a:r>
                        <a:rPr kumimoji="1" lang="en-US" altLang="ja-JP" sz="1200" dirty="0">
                          <a:latin typeface="Arial" panose="020B0604020202020204" pitchFamily="34" charset="0"/>
                          <a:cs typeface="Arial" panose="020B0604020202020204" pitchFamily="34" charset="0"/>
                        </a:rPr>
                        <a:t>Japan</a:t>
                      </a:r>
                      <a:endParaRPr kumimoji="1" lang="ja-JP" altLang="en-US" sz="1200" dirty="0">
                        <a:latin typeface="Arial" panose="020B0604020202020204" pitchFamily="34" charset="0"/>
                        <a:cs typeface="Arial" panose="020B0604020202020204" pitchFamily="34" charset="0"/>
                      </a:endParaRPr>
                    </a:p>
                  </a:txBody>
                  <a:tcPr>
                    <a:solidFill>
                      <a:schemeClr val="accent6"/>
                    </a:solidFill>
                  </a:tcPr>
                </a:tc>
                <a:extLst>
                  <a:ext uri="{0D108BD9-81ED-4DB2-BD59-A6C34878D82A}">
                    <a16:rowId xmlns:a16="http://schemas.microsoft.com/office/drawing/2014/main" val="1075703233"/>
                  </a:ext>
                </a:extLst>
              </a:tr>
              <a:tr h="1091421">
                <a:tc>
                  <a:txBody>
                    <a:bodyPr/>
                    <a:lstStyle/>
                    <a:p>
                      <a:r>
                        <a:rPr kumimoji="1" lang="en-US" altLang="ja-JP" sz="1200" b="1" dirty="0">
                          <a:latin typeface="Arial" panose="020B0604020202020204" pitchFamily="34" charset="0"/>
                          <a:cs typeface="Arial" panose="020B0604020202020204" pitchFamily="34" charset="0"/>
                        </a:rPr>
                        <a:t>Research for Safeguarding</a:t>
                      </a:r>
                    </a:p>
                    <a:p>
                      <a:r>
                        <a:rPr kumimoji="1" lang="en-US" altLang="ja-JP" sz="1200" b="1" dirty="0">
                          <a:latin typeface="Arial" panose="020B0604020202020204" pitchFamily="34" charset="0"/>
                          <a:cs typeface="Arial" panose="020B0604020202020204" pitchFamily="34" charset="0"/>
                        </a:rPr>
                        <a:t>Intangible Cultural Heritage</a:t>
                      </a:r>
                    </a:p>
                    <a:p>
                      <a:r>
                        <a:rPr kumimoji="1" lang="en-US" altLang="ja-JP" sz="1200" b="1" dirty="0">
                          <a:latin typeface="Arial" panose="020B0604020202020204" pitchFamily="34" charset="0"/>
                          <a:cs typeface="Arial" panose="020B0604020202020204" pitchFamily="34" charset="0"/>
                        </a:rPr>
                        <a:t>on the Verge of Extinction:</a:t>
                      </a:r>
                    </a:p>
                    <a:p>
                      <a:r>
                        <a:rPr kumimoji="1" lang="en-US" altLang="ja-JP" sz="1200" b="1" dirty="0">
                          <a:latin typeface="Arial" panose="020B0604020202020204" pitchFamily="34" charset="0"/>
                          <a:cs typeface="Arial" panose="020B0604020202020204" pitchFamily="34" charset="0"/>
                        </a:rPr>
                        <a:t>Vietnamese ICH Element Dong</a:t>
                      </a:r>
                    </a:p>
                    <a:p>
                      <a:r>
                        <a:rPr kumimoji="1" lang="en-US" altLang="ja-JP" sz="1200" b="1" dirty="0">
                          <a:latin typeface="Arial" panose="020B0604020202020204" pitchFamily="34" charset="0"/>
                          <a:cs typeface="Arial" panose="020B0604020202020204" pitchFamily="34" charset="0"/>
                        </a:rPr>
                        <a:t>Ho Woodblock Printing</a:t>
                      </a:r>
                      <a:endParaRPr kumimoji="1" lang="ja-JP" altLang="en-US" sz="1200" b="1"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r>
                        <a:rPr kumimoji="1" lang="en-US" altLang="ja-JP" sz="1200" dirty="0">
                          <a:latin typeface="Arial" panose="020B0604020202020204" pitchFamily="34" charset="0"/>
                          <a:cs typeface="Arial" panose="020B0604020202020204" pitchFamily="34" charset="0"/>
                        </a:rPr>
                        <a:t>2015</a:t>
                      </a:r>
                      <a:endParaRPr kumimoji="1" lang="ja-JP" altLang="en-US" sz="1200"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r>
                        <a:rPr kumimoji="1" lang="en-US" altLang="ja-JP" sz="1200" dirty="0">
                          <a:latin typeface="Arial" panose="020B0604020202020204" pitchFamily="34" charset="0"/>
                          <a:cs typeface="Arial" panose="020B0604020202020204" pitchFamily="34" charset="0"/>
                        </a:rPr>
                        <a:t>1</a:t>
                      </a:r>
                      <a:endParaRPr kumimoji="1" lang="ja-JP" altLang="en-US" sz="1200"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r>
                        <a:rPr kumimoji="1" lang="en-US" altLang="ja-JP" sz="1200" dirty="0">
                          <a:latin typeface="Arial" panose="020B0604020202020204" pitchFamily="34" charset="0"/>
                          <a:cs typeface="Arial" panose="020B0604020202020204" pitchFamily="34" charset="0"/>
                        </a:rPr>
                        <a:t>Workshop on the Roles of the Community Centre in ICH Revitalization:</a:t>
                      </a:r>
                    </a:p>
                    <a:p>
                      <a:r>
                        <a:rPr kumimoji="1" lang="en-US" altLang="ja-JP" sz="1200" dirty="0">
                          <a:latin typeface="Arial" panose="020B0604020202020204" pitchFamily="34" charset="0"/>
                          <a:cs typeface="Arial" panose="020B0604020202020204" pitchFamily="34" charset="0"/>
                        </a:rPr>
                        <a:t>A Case Study of Dong Ho Woodblock Printing</a:t>
                      </a:r>
                      <a:endParaRPr kumimoji="1" lang="ja-JP" altLang="en-US" sz="1200"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r>
                        <a:rPr kumimoji="1" lang="en-US" altLang="ja-JP" sz="1200" dirty="0">
                          <a:latin typeface="Arial" panose="020B0604020202020204" pitchFamily="34" charset="0"/>
                          <a:cs typeface="Arial" panose="020B0604020202020204" pitchFamily="34" charset="0"/>
                        </a:rPr>
                        <a:t>Vietnam National Institute of Culture</a:t>
                      </a:r>
                    </a:p>
                    <a:p>
                      <a:r>
                        <a:rPr kumimoji="1" lang="en-US" altLang="ja-JP" sz="1200" dirty="0">
                          <a:latin typeface="Arial" panose="020B0604020202020204" pitchFamily="34" charset="0"/>
                          <a:cs typeface="Arial" panose="020B0604020202020204" pitchFamily="34" charset="0"/>
                        </a:rPr>
                        <a:t>and Arts Studies (VICAS)</a:t>
                      </a:r>
                      <a:endParaRPr kumimoji="1" lang="ja-JP" altLang="en-US" sz="1200" dirty="0">
                        <a:latin typeface="Arial" panose="020B0604020202020204" pitchFamily="34" charset="0"/>
                        <a:cs typeface="Arial" panose="020B0604020202020204" pitchFamily="34" charset="0"/>
                      </a:endParaRPr>
                    </a:p>
                  </a:txBody>
                  <a:tcPr>
                    <a:solidFill>
                      <a:schemeClr val="accent1">
                        <a:lumMod val="40000"/>
                        <a:lumOff val="60000"/>
                      </a:schemeClr>
                    </a:solidFill>
                  </a:tcPr>
                </a:tc>
                <a:extLst>
                  <a:ext uri="{0D108BD9-81ED-4DB2-BD59-A6C34878D82A}">
                    <a16:rowId xmlns:a16="http://schemas.microsoft.com/office/drawing/2014/main" val="1171364740"/>
                  </a:ext>
                </a:extLst>
              </a:tr>
            </a:tbl>
          </a:graphicData>
        </a:graphic>
      </p:graphicFrame>
      <p:graphicFrame>
        <p:nvGraphicFramePr>
          <p:cNvPr id="5" name="表 4">
            <a:extLst>
              <a:ext uri="{FF2B5EF4-FFF2-40B4-BE49-F238E27FC236}">
                <a16:creationId xmlns:a16="http://schemas.microsoft.com/office/drawing/2014/main" id="{8364C842-0DBA-4800-8A5B-15CF294EA7D3}"/>
              </a:ext>
            </a:extLst>
          </p:cNvPr>
          <p:cNvGraphicFramePr>
            <a:graphicFrameLocks noGrp="1"/>
          </p:cNvGraphicFramePr>
          <p:nvPr>
            <p:extLst>
              <p:ext uri="{D42A27DB-BD31-4B8C-83A1-F6EECF244321}">
                <p14:modId xmlns:p14="http://schemas.microsoft.com/office/powerpoint/2010/main" val="4181648206"/>
              </p:ext>
            </p:extLst>
          </p:nvPr>
        </p:nvGraphicFramePr>
        <p:xfrm>
          <a:off x="0" y="5961639"/>
          <a:ext cx="12191999" cy="881282"/>
        </p:xfrm>
        <a:graphic>
          <a:graphicData uri="http://schemas.openxmlformats.org/drawingml/2006/table">
            <a:tbl>
              <a:tblPr firstRow="1" bandRow="1">
                <a:tableStyleId>{5C22544A-7EE6-4342-B048-85BDC9FD1C3A}</a:tableStyleId>
              </a:tblPr>
              <a:tblGrid>
                <a:gridCol w="2634245">
                  <a:extLst>
                    <a:ext uri="{9D8B030D-6E8A-4147-A177-3AD203B41FA5}">
                      <a16:colId xmlns:a16="http://schemas.microsoft.com/office/drawing/2014/main" val="3313783194"/>
                    </a:ext>
                  </a:extLst>
                </a:gridCol>
                <a:gridCol w="717174">
                  <a:extLst>
                    <a:ext uri="{9D8B030D-6E8A-4147-A177-3AD203B41FA5}">
                      <a16:colId xmlns:a16="http://schemas.microsoft.com/office/drawing/2014/main" val="1391410990"/>
                    </a:ext>
                  </a:extLst>
                </a:gridCol>
                <a:gridCol w="675803">
                  <a:extLst>
                    <a:ext uri="{9D8B030D-6E8A-4147-A177-3AD203B41FA5}">
                      <a16:colId xmlns:a16="http://schemas.microsoft.com/office/drawing/2014/main" val="1390138391"/>
                    </a:ext>
                  </a:extLst>
                </a:gridCol>
                <a:gridCol w="5171946">
                  <a:extLst>
                    <a:ext uri="{9D8B030D-6E8A-4147-A177-3AD203B41FA5}">
                      <a16:colId xmlns:a16="http://schemas.microsoft.com/office/drawing/2014/main" val="3647972551"/>
                    </a:ext>
                  </a:extLst>
                </a:gridCol>
                <a:gridCol w="2992831">
                  <a:extLst>
                    <a:ext uri="{9D8B030D-6E8A-4147-A177-3AD203B41FA5}">
                      <a16:colId xmlns:a16="http://schemas.microsoft.com/office/drawing/2014/main" val="1615499039"/>
                    </a:ext>
                  </a:extLst>
                </a:gridCol>
              </a:tblGrid>
              <a:tr h="881282">
                <a:tc>
                  <a:txBody>
                    <a:bodyPr/>
                    <a:lstStyle/>
                    <a:p>
                      <a:r>
                        <a:rPr kumimoji="1" lang="en-US" altLang="ja-JP" sz="1200" b="1" dirty="0">
                          <a:solidFill>
                            <a:schemeClr val="tx1"/>
                          </a:solidFill>
                          <a:latin typeface="Arial" panose="020B0604020202020204" pitchFamily="34" charset="0"/>
                          <a:cs typeface="Arial" panose="020B0604020202020204" pitchFamily="34" charset="0"/>
                        </a:rPr>
                        <a:t>Research for Endangered</a:t>
                      </a:r>
                    </a:p>
                    <a:p>
                      <a:r>
                        <a:rPr kumimoji="1" lang="en-US" altLang="ja-JP" sz="1200" b="1" dirty="0">
                          <a:solidFill>
                            <a:schemeClr val="tx1"/>
                          </a:solidFill>
                          <a:latin typeface="Arial" panose="020B0604020202020204" pitchFamily="34" charset="0"/>
                          <a:cs typeface="Arial" panose="020B0604020202020204" pitchFamily="34" charset="0"/>
                        </a:rPr>
                        <a:t>Traditional Handicrafts</a:t>
                      </a:r>
                    </a:p>
                    <a:p>
                      <a:r>
                        <a:rPr kumimoji="1" lang="en-US" altLang="ja-JP" sz="1200" b="1" dirty="0">
                          <a:solidFill>
                            <a:schemeClr val="tx1"/>
                          </a:solidFill>
                          <a:latin typeface="Arial" panose="020B0604020202020204" pitchFamily="34" charset="0"/>
                          <a:cs typeface="Arial" panose="020B0604020202020204" pitchFamily="34" charset="0"/>
                        </a:rPr>
                        <a:t>in Post-Conflict States</a:t>
                      </a:r>
                    </a:p>
                    <a:p>
                      <a:r>
                        <a:rPr kumimoji="1" lang="en-US" altLang="ja-JP" sz="1200" b="1" dirty="0">
                          <a:solidFill>
                            <a:schemeClr val="tx1"/>
                          </a:solidFill>
                          <a:latin typeface="Arial" panose="020B0604020202020204" pitchFamily="34" charset="0"/>
                          <a:cs typeface="Arial" panose="020B0604020202020204" pitchFamily="34" charset="0"/>
                        </a:rPr>
                        <a:t>(Sri </a:t>
                      </a:r>
                      <a:r>
                        <a:rPr kumimoji="1" lang="en-US" altLang="ja-JP" sz="1200" b="1" dirty="0" err="1">
                          <a:solidFill>
                            <a:schemeClr val="tx1"/>
                          </a:solidFill>
                          <a:latin typeface="Arial" panose="020B0604020202020204" pitchFamily="34" charset="0"/>
                          <a:cs typeface="Arial" panose="020B0604020202020204" pitchFamily="34" charset="0"/>
                        </a:rPr>
                        <a:t>Lanaka</a:t>
                      </a:r>
                      <a:r>
                        <a:rPr kumimoji="1" lang="en-US" altLang="ja-JP" sz="1200" b="1" dirty="0">
                          <a:solidFill>
                            <a:schemeClr val="tx1"/>
                          </a:solidFill>
                          <a:latin typeface="Arial" panose="020B0604020202020204" pitchFamily="34" charset="0"/>
                          <a:cs typeface="Arial" panose="020B0604020202020204" pitchFamily="34" charset="0"/>
                        </a:rPr>
                        <a:t>)</a:t>
                      </a:r>
                      <a:endParaRPr kumimoji="1" lang="ja-JP" altLang="en-US" sz="1200" b="1" dirty="0">
                        <a:solidFill>
                          <a:schemeClr val="tx1"/>
                        </a:solidFill>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pPr algn="ctr"/>
                      <a:r>
                        <a:rPr kumimoji="1" lang="en-US" altLang="ja-JP" sz="1200" b="0" dirty="0">
                          <a:solidFill>
                            <a:schemeClr val="tx1"/>
                          </a:solidFill>
                          <a:latin typeface="Arial" panose="020B0604020202020204" pitchFamily="34" charset="0"/>
                          <a:cs typeface="Arial" panose="020B0604020202020204" pitchFamily="34" charset="0"/>
                        </a:rPr>
                        <a:t>2015</a:t>
                      </a:r>
                      <a:endParaRPr kumimoji="1" lang="ja-JP" altLang="en-US" sz="1200" b="0" dirty="0">
                        <a:solidFill>
                          <a:schemeClr val="tx1"/>
                        </a:solidFill>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pPr algn="ctr"/>
                      <a:r>
                        <a:rPr kumimoji="1" lang="en-US" altLang="ja-JP" sz="1200" b="0" dirty="0">
                          <a:solidFill>
                            <a:schemeClr val="tx1"/>
                          </a:solidFill>
                          <a:latin typeface="Arial" panose="020B0604020202020204" pitchFamily="34" charset="0"/>
                          <a:cs typeface="Arial" panose="020B0604020202020204" pitchFamily="34" charset="0"/>
                        </a:rPr>
                        <a:t>12</a:t>
                      </a:r>
                      <a:endParaRPr kumimoji="1" lang="ja-JP" altLang="en-US" sz="1200" b="0" dirty="0">
                        <a:solidFill>
                          <a:schemeClr val="tx1"/>
                        </a:solidFill>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r>
                        <a:rPr kumimoji="1" lang="en-US" altLang="ja-JP" sz="1200" b="0" dirty="0">
                          <a:solidFill>
                            <a:schemeClr val="tx1"/>
                          </a:solidFill>
                          <a:latin typeface="Arial" panose="020B0604020202020204" pitchFamily="34" charset="0"/>
                          <a:cs typeface="Arial" panose="020B0604020202020204" pitchFamily="34" charset="0"/>
                        </a:rPr>
                        <a:t>Discussion Meeting on Endangered Traditional Handicrafts </a:t>
                      </a:r>
                    </a:p>
                    <a:p>
                      <a:r>
                        <a:rPr kumimoji="1" lang="en-US" altLang="ja-JP" sz="1200" b="0" dirty="0">
                          <a:solidFill>
                            <a:schemeClr val="tx1"/>
                          </a:solidFill>
                          <a:latin typeface="Arial" panose="020B0604020202020204" pitchFamily="34" charset="0"/>
                          <a:cs typeface="Arial" panose="020B0604020202020204" pitchFamily="34" charset="0"/>
                        </a:rPr>
                        <a:t>in Sri Lanka</a:t>
                      </a:r>
                      <a:endParaRPr kumimoji="1" lang="ja-JP" altLang="en-US" sz="1200" b="0" dirty="0">
                        <a:solidFill>
                          <a:schemeClr val="tx1"/>
                        </a:solidFill>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endParaRPr kumimoji="1" lang="ja-JP" altLang="en-US" sz="1200" b="0" dirty="0">
                        <a:solidFill>
                          <a:schemeClr val="tx1"/>
                        </a:solidFill>
                        <a:latin typeface="Arial" panose="020B0604020202020204" pitchFamily="34" charset="0"/>
                        <a:cs typeface="Arial" panose="020B0604020202020204" pitchFamily="34" charset="0"/>
                      </a:endParaRPr>
                    </a:p>
                  </a:txBody>
                  <a:tcPr>
                    <a:solidFill>
                      <a:schemeClr val="accent1">
                        <a:lumMod val="75000"/>
                      </a:schemeClr>
                    </a:solidFill>
                  </a:tcPr>
                </a:tc>
                <a:extLst>
                  <a:ext uri="{0D108BD9-81ED-4DB2-BD59-A6C34878D82A}">
                    <a16:rowId xmlns:a16="http://schemas.microsoft.com/office/drawing/2014/main" val="2053921206"/>
                  </a:ext>
                </a:extLst>
              </a:tr>
            </a:tbl>
          </a:graphicData>
        </a:graphic>
      </p:graphicFrame>
    </p:spTree>
    <p:extLst>
      <p:ext uri="{BB962C8B-B14F-4D97-AF65-F5344CB8AC3E}">
        <p14:creationId xmlns:p14="http://schemas.microsoft.com/office/powerpoint/2010/main" val="6476790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3E6120D6-756D-43BE-8397-A719328A2A3F}"/>
              </a:ext>
            </a:extLst>
          </p:cNvPr>
          <p:cNvGraphicFramePr>
            <a:graphicFrameLocks noGrp="1"/>
          </p:cNvGraphicFramePr>
          <p:nvPr>
            <p:extLst>
              <p:ext uri="{D42A27DB-BD31-4B8C-83A1-F6EECF244321}">
                <p14:modId xmlns:p14="http://schemas.microsoft.com/office/powerpoint/2010/main" val="3056274871"/>
              </p:ext>
            </p:extLst>
          </p:nvPr>
        </p:nvGraphicFramePr>
        <p:xfrm>
          <a:off x="0" y="394454"/>
          <a:ext cx="12192000" cy="6443183"/>
        </p:xfrm>
        <a:graphic>
          <a:graphicData uri="http://schemas.openxmlformats.org/drawingml/2006/table">
            <a:tbl>
              <a:tblPr firstRow="1" bandRow="1">
                <a:tableStyleId>{5C22544A-7EE6-4342-B048-85BDC9FD1C3A}</a:tableStyleId>
              </a:tblPr>
              <a:tblGrid>
                <a:gridCol w="2634242">
                  <a:extLst>
                    <a:ext uri="{9D8B030D-6E8A-4147-A177-3AD203B41FA5}">
                      <a16:colId xmlns:a16="http://schemas.microsoft.com/office/drawing/2014/main" val="553614748"/>
                    </a:ext>
                  </a:extLst>
                </a:gridCol>
                <a:gridCol w="717177">
                  <a:extLst>
                    <a:ext uri="{9D8B030D-6E8A-4147-A177-3AD203B41FA5}">
                      <a16:colId xmlns:a16="http://schemas.microsoft.com/office/drawing/2014/main" val="1708343703"/>
                    </a:ext>
                  </a:extLst>
                </a:gridCol>
                <a:gridCol w="689592">
                  <a:extLst>
                    <a:ext uri="{9D8B030D-6E8A-4147-A177-3AD203B41FA5}">
                      <a16:colId xmlns:a16="http://schemas.microsoft.com/office/drawing/2014/main" val="3335865905"/>
                    </a:ext>
                  </a:extLst>
                </a:gridCol>
                <a:gridCol w="5158155">
                  <a:extLst>
                    <a:ext uri="{9D8B030D-6E8A-4147-A177-3AD203B41FA5}">
                      <a16:colId xmlns:a16="http://schemas.microsoft.com/office/drawing/2014/main" val="1953218249"/>
                    </a:ext>
                  </a:extLst>
                </a:gridCol>
                <a:gridCol w="2992834">
                  <a:extLst>
                    <a:ext uri="{9D8B030D-6E8A-4147-A177-3AD203B41FA5}">
                      <a16:colId xmlns:a16="http://schemas.microsoft.com/office/drawing/2014/main" val="2808038776"/>
                    </a:ext>
                  </a:extLst>
                </a:gridCol>
              </a:tblGrid>
              <a:tr h="480436">
                <a:tc rowSpan="4">
                  <a:txBody>
                    <a:bodyPr/>
                    <a:lstStyle/>
                    <a:p>
                      <a:endParaRPr kumimoji="1" lang="en-US" altLang="ja-JP" sz="1200" b="1" dirty="0">
                        <a:solidFill>
                          <a:schemeClr val="tx1"/>
                        </a:solidFill>
                        <a:latin typeface="Arial" panose="020B0604020202020204" pitchFamily="34" charset="0"/>
                        <a:cs typeface="Arial" panose="020B0604020202020204" pitchFamily="34" charset="0"/>
                      </a:endParaRPr>
                    </a:p>
                    <a:p>
                      <a:endParaRPr kumimoji="1" lang="en-US" altLang="ja-JP" sz="1200" b="1" dirty="0">
                        <a:solidFill>
                          <a:schemeClr val="tx1"/>
                        </a:solidFill>
                        <a:latin typeface="Arial" panose="020B0604020202020204" pitchFamily="34" charset="0"/>
                        <a:cs typeface="Arial" panose="020B0604020202020204" pitchFamily="34" charset="0"/>
                      </a:endParaRPr>
                    </a:p>
                    <a:p>
                      <a:endParaRPr kumimoji="1" lang="en-US" altLang="ja-JP" sz="1200" b="1" dirty="0">
                        <a:solidFill>
                          <a:schemeClr val="tx1"/>
                        </a:solidFill>
                        <a:latin typeface="Arial" panose="020B0604020202020204" pitchFamily="34" charset="0"/>
                        <a:cs typeface="Arial" panose="020B0604020202020204" pitchFamily="34" charset="0"/>
                      </a:endParaRPr>
                    </a:p>
                    <a:p>
                      <a:r>
                        <a:rPr kumimoji="1" lang="en-US" altLang="ja-JP" sz="1200" b="1" dirty="0">
                          <a:solidFill>
                            <a:schemeClr val="tx1"/>
                          </a:solidFill>
                          <a:latin typeface="Arial" panose="020B0604020202020204" pitchFamily="34" charset="0"/>
                          <a:cs typeface="Arial" panose="020B0604020202020204" pitchFamily="34" charset="0"/>
                        </a:rPr>
                        <a:t>Documentation of ICH as</a:t>
                      </a:r>
                    </a:p>
                    <a:p>
                      <a:r>
                        <a:rPr kumimoji="1" lang="en-US" altLang="ja-JP" sz="1200" b="1" dirty="0">
                          <a:solidFill>
                            <a:schemeClr val="tx1"/>
                          </a:solidFill>
                          <a:latin typeface="Arial" panose="020B0604020202020204" pitchFamily="34" charset="0"/>
                          <a:cs typeface="Arial" panose="020B0604020202020204" pitchFamily="34" charset="0"/>
                        </a:rPr>
                        <a:t>a Tool for Community-led</a:t>
                      </a:r>
                    </a:p>
                    <a:p>
                      <a:r>
                        <a:rPr kumimoji="1" lang="en-US" altLang="ja-JP" sz="1200" b="1" dirty="0">
                          <a:solidFill>
                            <a:schemeClr val="tx1"/>
                          </a:solidFill>
                          <a:latin typeface="Arial" panose="020B0604020202020204" pitchFamily="34" charset="0"/>
                          <a:cs typeface="Arial" panose="020B0604020202020204" pitchFamily="34" charset="0"/>
                        </a:rPr>
                        <a:t>Safeguarding Activities</a:t>
                      </a:r>
                      <a:endParaRPr kumimoji="1" lang="ja-JP" altLang="en-US" sz="1200" b="1" dirty="0">
                        <a:solidFill>
                          <a:schemeClr val="tx1"/>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ctr"/>
                      <a:r>
                        <a:rPr kumimoji="1" lang="en-US" altLang="ja-JP" sz="1200" b="0" dirty="0">
                          <a:solidFill>
                            <a:schemeClr val="tx1"/>
                          </a:solidFill>
                          <a:latin typeface="Arial" panose="020B0604020202020204" pitchFamily="34" charset="0"/>
                          <a:cs typeface="Arial" panose="020B0604020202020204" pitchFamily="34" charset="0"/>
                        </a:rPr>
                        <a:t>2015</a:t>
                      </a:r>
                      <a:endParaRPr kumimoji="1" lang="ja-JP" altLang="en-US" sz="1200" b="0" dirty="0">
                        <a:solidFill>
                          <a:schemeClr val="tx1"/>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ctr"/>
                      <a:r>
                        <a:rPr kumimoji="1" lang="en-US" altLang="ja-JP" sz="1200" b="0" dirty="0">
                          <a:solidFill>
                            <a:schemeClr val="tx1"/>
                          </a:solidFill>
                          <a:latin typeface="Arial" panose="020B0604020202020204" pitchFamily="34" charset="0"/>
                          <a:cs typeface="Arial" panose="020B0604020202020204" pitchFamily="34" charset="0"/>
                        </a:rPr>
                        <a:t>3</a:t>
                      </a:r>
                      <a:endParaRPr kumimoji="1" lang="ja-JP" altLang="en-US" sz="1200" b="0" dirty="0">
                        <a:solidFill>
                          <a:schemeClr val="tx1"/>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r>
                        <a:rPr kumimoji="1" lang="en-US" altLang="ja-JP" sz="1200" b="0" dirty="0">
                          <a:solidFill>
                            <a:schemeClr val="tx1"/>
                          </a:solidFill>
                          <a:latin typeface="Arial" panose="020B0604020202020204" pitchFamily="34" charset="0"/>
                          <a:cs typeface="Arial" panose="020B0604020202020204" pitchFamily="34" charset="0"/>
                        </a:rPr>
                        <a:t>Intensive Working Session on ICH Documentation</a:t>
                      </a:r>
                    </a:p>
                    <a:p>
                      <a:r>
                        <a:rPr kumimoji="1" lang="en-US" altLang="ja-JP" sz="1200" b="0" dirty="0">
                          <a:solidFill>
                            <a:schemeClr val="tx1"/>
                          </a:solidFill>
                          <a:latin typeface="Arial" panose="020B0604020202020204" pitchFamily="34" charset="0"/>
                          <a:cs typeface="Arial" panose="020B0604020202020204" pitchFamily="34" charset="0"/>
                        </a:rPr>
                        <a:t>as a Tool for Community-led Safeguarding Activities</a:t>
                      </a:r>
                      <a:endParaRPr kumimoji="1" lang="ja-JP" altLang="en-US" sz="1200" b="0" dirty="0">
                        <a:solidFill>
                          <a:schemeClr val="tx1"/>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endParaRPr kumimoji="1" lang="ja-JP" altLang="en-US" sz="1200" b="0" dirty="0">
                        <a:solidFill>
                          <a:schemeClr val="tx1"/>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extLst>
                  <a:ext uri="{0D108BD9-81ED-4DB2-BD59-A6C34878D82A}">
                    <a16:rowId xmlns:a16="http://schemas.microsoft.com/office/drawing/2014/main" val="1281724192"/>
                  </a:ext>
                </a:extLst>
              </a:tr>
              <a:tr h="480436">
                <a:tc vMerge="1">
                  <a:txBody>
                    <a:bodyPr/>
                    <a:lstStyle/>
                    <a:p>
                      <a:endParaRPr kumimoji="1" lang="ja-JP" altLang="en-US" sz="1200" dirty="0">
                        <a:solidFill>
                          <a:schemeClr val="tx1"/>
                        </a:solidFill>
                        <a:latin typeface="Arial" panose="020B0604020202020204" pitchFamily="34" charset="0"/>
                        <a:cs typeface="Arial" panose="020B0604020202020204" pitchFamily="34" charset="0"/>
                      </a:endParaRPr>
                    </a:p>
                  </a:txBody>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2014</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2</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r>
                        <a:rPr kumimoji="1" lang="en-US" altLang="ja-JP" sz="1200" dirty="0">
                          <a:solidFill>
                            <a:schemeClr val="tx1"/>
                          </a:solidFill>
                          <a:latin typeface="Arial" panose="020B0604020202020204" pitchFamily="34" charset="0"/>
                          <a:cs typeface="Arial" panose="020B0604020202020204" pitchFamily="34" charset="0"/>
                        </a:rPr>
                        <a:t>Workshop for Community’s Young Film Makers</a:t>
                      </a:r>
                    </a:p>
                    <a:p>
                      <a:r>
                        <a:rPr kumimoji="1" lang="en-US" altLang="ja-JP" sz="1200" dirty="0">
                          <a:solidFill>
                            <a:schemeClr val="tx1"/>
                          </a:solidFill>
                          <a:latin typeface="Arial" panose="020B0604020202020204" pitchFamily="34" charset="0"/>
                          <a:cs typeface="Arial" panose="020B0604020202020204" pitchFamily="34" charset="0"/>
                        </a:rPr>
                        <a:t>for ICH Audio-Visual Documentation</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extLst>
                  <a:ext uri="{0D108BD9-81ED-4DB2-BD59-A6C34878D82A}">
                    <a16:rowId xmlns:a16="http://schemas.microsoft.com/office/drawing/2014/main" val="565874315"/>
                  </a:ext>
                </a:extLst>
              </a:tr>
              <a:tr h="480436">
                <a:tc vMerge="1">
                  <a:txBody>
                    <a:bodyPr/>
                    <a:lstStyle/>
                    <a:p>
                      <a:endParaRPr kumimoji="1" lang="ja-JP" altLang="en-US" sz="1200" dirty="0">
                        <a:solidFill>
                          <a:schemeClr val="tx1"/>
                        </a:solidFill>
                        <a:latin typeface="Arial" panose="020B0604020202020204" pitchFamily="34" charset="0"/>
                        <a:cs typeface="Arial" panose="020B0604020202020204" pitchFamily="34" charset="0"/>
                      </a:endParaRPr>
                    </a:p>
                  </a:txBody>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2013</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2</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r>
                        <a:rPr kumimoji="1" lang="en-US" altLang="ja-JP" sz="1200" dirty="0">
                          <a:solidFill>
                            <a:schemeClr val="tx1"/>
                          </a:solidFill>
                          <a:latin typeface="Arial" panose="020B0604020202020204" pitchFamily="34" charset="0"/>
                          <a:cs typeface="Arial" panose="020B0604020202020204" pitchFamily="34" charset="0"/>
                        </a:rPr>
                        <a:t>Workshop on ICH Documentation</a:t>
                      </a:r>
                    </a:p>
                    <a:p>
                      <a:r>
                        <a:rPr kumimoji="1" lang="en-US" altLang="ja-JP" sz="1200" dirty="0">
                          <a:solidFill>
                            <a:schemeClr val="tx1"/>
                          </a:solidFill>
                          <a:latin typeface="Arial" panose="020B0604020202020204" pitchFamily="34" charset="0"/>
                          <a:cs typeface="Arial" panose="020B0604020202020204" pitchFamily="34" charset="0"/>
                        </a:rPr>
                        <a:t>as a Tool for Community Safeguarding Activities</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extLst>
                  <a:ext uri="{0D108BD9-81ED-4DB2-BD59-A6C34878D82A}">
                    <a16:rowId xmlns:a16="http://schemas.microsoft.com/office/drawing/2014/main" val="307963066"/>
                  </a:ext>
                </a:extLst>
              </a:tr>
              <a:tr h="389687">
                <a:tc vMerge="1">
                  <a:txBody>
                    <a:bodyPr/>
                    <a:lstStyle/>
                    <a:p>
                      <a:endParaRPr kumimoji="1" lang="ja-JP" altLang="en-US" sz="1200" dirty="0">
                        <a:solidFill>
                          <a:schemeClr val="tx1"/>
                        </a:solidFill>
                        <a:latin typeface="Arial" panose="020B0604020202020204" pitchFamily="34" charset="0"/>
                        <a:cs typeface="Arial" panose="020B0604020202020204" pitchFamily="34" charset="0"/>
                      </a:endParaRPr>
                    </a:p>
                  </a:txBody>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2012</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3</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r>
                        <a:rPr kumimoji="1" lang="en-US" altLang="ja-JP" sz="1200" dirty="0">
                          <a:solidFill>
                            <a:schemeClr val="tx1"/>
                          </a:solidFill>
                          <a:latin typeface="Arial" panose="020B0604020202020204" pitchFamily="34" charset="0"/>
                          <a:cs typeface="Arial" panose="020B0604020202020204" pitchFamily="34" charset="0"/>
                        </a:rPr>
                        <a:t>Intensive Research Meeting on Community and the 2003 Convention</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extLst>
                  <a:ext uri="{0D108BD9-81ED-4DB2-BD59-A6C34878D82A}">
                    <a16:rowId xmlns:a16="http://schemas.microsoft.com/office/drawing/2014/main" val="2129133877"/>
                  </a:ext>
                </a:extLst>
              </a:tr>
              <a:tr h="864786">
                <a:tc>
                  <a:txBody>
                    <a:bodyPr/>
                    <a:lstStyle/>
                    <a:p>
                      <a:r>
                        <a:rPr kumimoji="1" lang="en-US" altLang="ja-JP" sz="1200" b="1" dirty="0">
                          <a:solidFill>
                            <a:schemeClr val="tx1"/>
                          </a:solidFill>
                          <a:latin typeface="Arial" panose="020B0604020202020204" pitchFamily="34" charset="0"/>
                          <a:cs typeface="Arial" panose="020B0604020202020204" pitchFamily="34" charset="0"/>
                        </a:rPr>
                        <a:t>Safeguarding the ICH for</a:t>
                      </a:r>
                    </a:p>
                    <a:p>
                      <a:r>
                        <a:rPr kumimoji="1" lang="en-US" altLang="ja-JP" sz="1200" b="1" dirty="0">
                          <a:solidFill>
                            <a:schemeClr val="tx1"/>
                          </a:solidFill>
                          <a:latin typeface="Arial" panose="020B0604020202020204" pitchFamily="34" charset="0"/>
                          <a:cs typeface="Arial" panose="020B0604020202020204" pitchFamily="34" charset="0"/>
                        </a:rPr>
                        <a:t>the Promotion of Cultural</a:t>
                      </a:r>
                    </a:p>
                    <a:p>
                      <a:r>
                        <a:rPr kumimoji="1" lang="en-US" altLang="ja-JP" sz="1200" b="1" dirty="0">
                          <a:solidFill>
                            <a:schemeClr val="tx1"/>
                          </a:solidFill>
                          <a:latin typeface="Arial" panose="020B0604020202020204" pitchFamily="34" charset="0"/>
                          <a:cs typeface="Arial" panose="020B0604020202020204" pitchFamily="34" charset="0"/>
                        </a:rPr>
                        <a:t>Identity and Community</a:t>
                      </a:r>
                    </a:p>
                    <a:p>
                      <a:r>
                        <a:rPr kumimoji="1" lang="en-US" altLang="ja-JP" sz="1200" b="1" dirty="0">
                          <a:solidFill>
                            <a:schemeClr val="tx1"/>
                          </a:solidFill>
                          <a:latin typeface="Arial" panose="020B0604020202020204" pitchFamily="34" charset="0"/>
                          <a:cs typeface="Arial" panose="020B0604020202020204" pitchFamily="34" charset="0"/>
                        </a:rPr>
                        <a:t>Resilience in Timor-Leste</a:t>
                      </a:r>
                      <a:endParaRPr kumimoji="1" lang="ja-JP" altLang="en-US" sz="1200" b="1" dirty="0">
                        <a:solidFill>
                          <a:schemeClr val="tx1"/>
                        </a:solidFill>
                        <a:latin typeface="Arial" panose="020B0604020202020204" pitchFamily="34" charset="0"/>
                        <a:cs typeface="Arial" panose="020B0604020202020204" pitchFamily="34" charset="0"/>
                      </a:endParaRPr>
                    </a:p>
                  </a:txBody>
                  <a:tcPr>
                    <a:solidFill>
                      <a:schemeClr val="accent2">
                        <a:lumMod val="75000"/>
                      </a:schemeClr>
                    </a:solidFill>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2013</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lumMod val="75000"/>
                      </a:schemeClr>
                    </a:solidFill>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10</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lumMod val="75000"/>
                      </a:schemeClr>
                    </a:solidFill>
                  </a:tcPr>
                </a:tc>
                <a:tc>
                  <a:txBody>
                    <a:bodyPr/>
                    <a:lstStyle/>
                    <a:p>
                      <a:r>
                        <a:rPr kumimoji="1" lang="en-US" altLang="ja-JP" sz="1200" dirty="0">
                          <a:solidFill>
                            <a:schemeClr val="tx1"/>
                          </a:solidFill>
                          <a:latin typeface="Arial" panose="020B0604020202020204" pitchFamily="34" charset="0"/>
                          <a:cs typeface="Arial" panose="020B0604020202020204" pitchFamily="34" charset="0"/>
                        </a:rPr>
                        <a:t>Study Tour for ICH Experts of East Timorese</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lumMod val="75000"/>
                      </a:schemeClr>
                    </a:solidFill>
                  </a:tcPr>
                </a:tc>
                <a:tc>
                  <a:txBody>
                    <a:bodyPr/>
                    <a:lstStyle/>
                    <a:p>
                      <a:r>
                        <a:rPr kumimoji="1" lang="en-US" altLang="ja-JP" sz="1200" dirty="0">
                          <a:solidFill>
                            <a:schemeClr val="tx1"/>
                          </a:solidFill>
                          <a:latin typeface="Arial" panose="020B0604020202020204" pitchFamily="34" charset="0"/>
                          <a:cs typeface="Arial" panose="020B0604020202020204" pitchFamily="34" charset="0"/>
                        </a:rPr>
                        <a:t>UNESCO Jakarta Office, Indonesia</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lumMod val="75000"/>
                      </a:schemeClr>
                    </a:solidFill>
                  </a:tcPr>
                </a:tc>
                <a:extLst>
                  <a:ext uri="{0D108BD9-81ED-4DB2-BD59-A6C34878D82A}">
                    <a16:rowId xmlns:a16="http://schemas.microsoft.com/office/drawing/2014/main" val="3090270846"/>
                  </a:ext>
                </a:extLst>
              </a:tr>
              <a:tr h="480436">
                <a:tc rowSpan="2">
                  <a:txBody>
                    <a:bodyPr/>
                    <a:lstStyle/>
                    <a:p>
                      <a:endParaRPr kumimoji="1" lang="en-US" altLang="ja-JP" sz="1200" b="1" dirty="0">
                        <a:solidFill>
                          <a:schemeClr val="tx1"/>
                        </a:solidFill>
                        <a:latin typeface="Arial" panose="020B0604020202020204" pitchFamily="34" charset="0"/>
                        <a:cs typeface="Arial" panose="020B0604020202020204" pitchFamily="34" charset="0"/>
                      </a:endParaRPr>
                    </a:p>
                    <a:p>
                      <a:r>
                        <a:rPr kumimoji="1" lang="en-US" altLang="ja-JP" sz="1200" b="1" dirty="0">
                          <a:solidFill>
                            <a:schemeClr val="tx1"/>
                          </a:solidFill>
                          <a:latin typeface="Arial" panose="020B0604020202020204" pitchFamily="34" charset="0"/>
                          <a:cs typeface="Arial" panose="020B0604020202020204" pitchFamily="34" charset="0"/>
                        </a:rPr>
                        <a:t>Research on the 2003</a:t>
                      </a:r>
                    </a:p>
                    <a:p>
                      <a:r>
                        <a:rPr kumimoji="1" lang="en-US" altLang="ja-JP" sz="1200" b="1" dirty="0">
                          <a:solidFill>
                            <a:schemeClr val="tx1"/>
                          </a:solidFill>
                          <a:latin typeface="Arial" panose="020B0604020202020204" pitchFamily="34" charset="0"/>
                          <a:cs typeface="Arial" panose="020B0604020202020204" pitchFamily="34" charset="0"/>
                        </a:rPr>
                        <a:t>Convention</a:t>
                      </a:r>
                      <a:endParaRPr kumimoji="1" lang="ja-JP" altLang="en-US" sz="1200" b="1" dirty="0">
                        <a:solidFill>
                          <a:schemeClr val="tx1"/>
                        </a:solidFill>
                        <a:latin typeface="Arial" panose="020B0604020202020204" pitchFamily="34" charset="0"/>
                        <a:cs typeface="Arial" panose="020B0604020202020204" pitchFamily="34" charset="0"/>
                      </a:endParaRPr>
                    </a:p>
                  </a:txBody>
                  <a:tcPr>
                    <a:solidFill>
                      <a:schemeClr val="accent4">
                        <a:lumMod val="60000"/>
                        <a:lumOff val="40000"/>
                      </a:schemeClr>
                    </a:solidFill>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2013</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4">
                        <a:lumMod val="60000"/>
                        <a:lumOff val="40000"/>
                      </a:schemeClr>
                    </a:solidFill>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1</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4">
                        <a:lumMod val="60000"/>
                        <a:lumOff val="40000"/>
                      </a:schemeClr>
                    </a:solidFill>
                  </a:tcPr>
                </a:tc>
                <a:tc>
                  <a:txBody>
                    <a:bodyPr/>
                    <a:lstStyle/>
                    <a:p>
                      <a:r>
                        <a:rPr kumimoji="1" lang="en-US" altLang="ja-JP" sz="1200" dirty="0">
                          <a:solidFill>
                            <a:schemeClr val="tx1"/>
                          </a:solidFill>
                          <a:latin typeface="Arial" panose="020B0604020202020204" pitchFamily="34" charset="0"/>
                          <a:cs typeface="Arial" panose="020B0604020202020204" pitchFamily="34" charset="0"/>
                        </a:rPr>
                        <a:t>2013 IRCI Meeting on ICH – Evaluating the Inscription Criteria</a:t>
                      </a:r>
                    </a:p>
                    <a:p>
                      <a:r>
                        <a:rPr kumimoji="1" lang="en-US" altLang="ja-JP" sz="1200" dirty="0">
                          <a:solidFill>
                            <a:schemeClr val="tx1"/>
                          </a:solidFill>
                          <a:latin typeface="Arial" panose="020B0604020202020204" pitchFamily="34" charset="0"/>
                          <a:cs typeface="Arial" panose="020B0604020202020204" pitchFamily="34" charset="0"/>
                        </a:rPr>
                        <a:t>for the Two List of UNESCO’s ICH Convention</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4">
                        <a:lumMod val="60000"/>
                        <a:lumOff val="40000"/>
                      </a:schemeClr>
                    </a:solidFill>
                  </a:tcPr>
                </a:tc>
                <a:tc>
                  <a:txBody>
                    <a:bodyPr/>
                    <a:lstStyle/>
                    <a:p>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4">
                        <a:lumMod val="60000"/>
                        <a:lumOff val="40000"/>
                      </a:schemeClr>
                    </a:solidFill>
                  </a:tcPr>
                </a:tc>
                <a:extLst>
                  <a:ext uri="{0D108BD9-81ED-4DB2-BD59-A6C34878D82A}">
                    <a16:rowId xmlns:a16="http://schemas.microsoft.com/office/drawing/2014/main" val="1395337309"/>
                  </a:ext>
                </a:extLst>
              </a:tr>
              <a:tr h="480436">
                <a:tc vMerge="1">
                  <a:txBody>
                    <a:bodyPr/>
                    <a:lstStyle/>
                    <a:p>
                      <a:endParaRPr kumimoji="1" lang="ja-JP" altLang="en-US" sz="1200" dirty="0">
                        <a:solidFill>
                          <a:schemeClr val="tx1"/>
                        </a:solidFill>
                        <a:latin typeface="Arial" panose="020B0604020202020204" pitchFamily="34" charset="0"/>
                        <a:cs typeface="Arial" panose="020B0604020202020204" pitchFamily="34" charset="0"/>
                      </a:endParaRPr>
                    </a:p>
                  </a:txBody>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2012</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4">
                        <a:lumMod val="60000"/>
                        <a:lumOff val="40000"/>
                      </a:schemeClr>
                    </a:solidFill>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6</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4">
                        <a:lumMod val="60000"/>
                        <a:lumOff val="40000"/>
                      </a:schemeClr>
                    </a:solidFill>
                  </a:tcPr>
                </a:tc>
                <a:tc>
                  <a:txBody>
                    <a:bodyPr/>
                    <a:lstStyle/>
                    <a:p>
                      <a:r>
                        <a:rPr kumimoji="1" lang="en-US" altLang="ja-JP" sz="1200" dirty="0">
                          <a:solidFill>
                            <a:schemeClr val="tx1"/>
                          </a:solidFill>
                          <a:latin typeface="Arial" panose="020B0604020202020204" pitchFamily="34" charset="0"/>
                          <a:cs typeface="Arial" panose="020B0604020202020204" pitchFamily="34" charset="0"/>
                        </a:rPr>
                        <a:t>The First ICH-Research Forum: The implementation</a:t>
                      </a:r>
                    </a:p>
                    <a:p>
                      <a:r>
                        <a:rPr kumimoji="1" lang="en-US" altLang="ja-JP" sz="1200" dirty="0">
                          <a:solidFill>
                            <a:schemeClr val="tx1"/>
                          </a:solidFill>
                          <a:latin typeface="Arial" panose="020B0604020202020204" pitchFamily="34" charset="0"/>
                          <a:cs typeface="Arial" panose="020B0604020202020204" pitchFamily="34" charset="0"/>
                        </a:rPr>
                        <a:t>of UNESCO’s 2003 Convention</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4">
                        <a:lumMod val="60000"/>
                        <a:lumOff val="40000"/>
                      </a:schemeClr>
                    </a:solidFill>
                  </a:tcPr>
                </a:tc>
                <a:tc>
                  <a:txBody>
                    <a:bodyPr/>
                    <a:lstStyle/>
                    <a:p>
                      <a:r>
                        <a:rPr kumimoji="1" lang="en-US" altLang="ja-JP" sz="1200" dirty="0">
                          <a:solidFill>
                            <a:schemeClr val="tx1"/>
                          </a:solidFill>
                          <a:latin typeface="Arial" panose="020B0604020202020204" pitchFamily="34" charset="0"/>
                          <a:cs typeface="Arial" panose="020B0604020202020204" pitchFamily="34" charset="0"/>
                        </a:rPr>
                        <a:t>Maison des Cultures du Monde</a:t>
                      </a:r>
                    </a:p>
                    <a:p>
                      <a:r>
                        <a:rPr kumimoji="1" lang="en-US" altLang="ja-JP" sz="1200" dirty="0">
                          <a:solidFill>
                            <a:schemeClr val="tx1"/>
                          </a:solidFill>
                          <a:latin typeface="Arial" panose="020B0604020202020204" pitchFamily="34" charset="0"/>
                          <a:cs typeface="Arial" panose="020B0604020202020204" pitchFamily="34" charset="0"/>
                        </a:rPr>
                        <a:t>(MCM), France</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4">
                        <a:lumMod val="60000"/>
                        <a:lumOff val="40000"/>
                      </a:schemeClr>
                    </a:solidFill>
                  </a:tcPr>
                </a:tc>
                <a:extLst>
                  <a:ext uri="{0D108BD9-81ED-4DB2-BD59-A6C34878D82A}">
                    <a16:rowId xmlns:a16="http://schemas.microsoft.com/office/drawing/2014/main" val="1484218599"/>
                  </a:ext>
                </a:extLst>
              </a:tr>
              <a:tr h="864786">
                <a:tc>
                  <a:txBody>
                    <a:bodyPr/>
                    <a:lstStyle/>
                    <a:p>
                      <a:r>
                        <a:rPr kumimoji="1" lang="en-US" altLang="ja-JP" sz="1200" b="1" dirty="0">
                          <a:solidFill>
                            <a:schemeClr val="tx1"/>
                          </a:solidFill>
                          <a:latin typeface="Arial" panose="020B0604020202020204" pitchFamily="34" charset="0"/>
                          <a:cs typeface="Arial" panose="020B0604020202020204" pitchFamily="34" charset="0"/>
                        </a:rPr>
                        <a:t>Current Status of ICH,</a:t>
                      </a:r>
                    </a:p>
                    <a:p>
                      <a:r>
                        <a:rPr kumimoji="1" lang="en-US" altLang="ja-JP" sz="1200" b="1" dirty="0">
                          <a:solidFill>
                            <a:schemeClr val="tx1"/>
                          </a:solidFill>
                          <a:latin typeface="Arial" panose="020B0604020202020204" pitchFamily="34" charset="0"/>
                          <a:cs typeface="Arial" panose="020B0604020202020204" pitchFamily="34" charset="0"/>
                        </a:rPr>
                        <a:t>in Particular, Research and</a:t>
                      </a:r>
                    </a:p>
                    <a:p>
                      <a:r>
                        <a:rPr kumimoji="1" lang="en-US" altLang="ja-JP" sz="1200" b="1" dirty="0">
                          <a:solidFill>
                            <a:schemeClr val="tx1"/>
                          </a:solidFill>
                          <a:latin typeface="Arial" panose="020B0604020202020204" pitchFamily="34" charset="0"/>
                          <a:cs typeface="Arial" panose="020B0604020202020204" pitchFamily="34" charset="0"/>
                        </a:rPr>
                        <a:t>Studies on ICH in Urgent</a:t>
                      </a:r>
                    </a:p>
                    <a:p>
                      <a:r>
                        <a:rPr kumimoji="1" lang="en-US" altLang="ja-JP" sz="1200" b="1" dirty="0">
                          <a:solidFill>
                            <a:schemeClr val="tx1"/>
                          </a:solidFill>
                          <a:latin typeface="Arial" panose="020B0604020202020204" pitchFamily="34" charset="0"/>
                          <a:cs typeface="Arial" panose="020B0604020202020204" pitchFamily="34" charset="0"/>
                        </a:rPr>
                        <a:t>Need of Safeguarding</a:t>
                      </a:r>
                      <a:endParaRPr kumimoji="1" lang="ja-JP" altLang="en-US" sz="1200" b="1" dirty="0">
                        <a:solidFill>
                          <a:schemeClr val="tx1"/>
                        </a:solidFill>
                        <a:latin typeface="Arial" panose="020B0604020202020204" pitchFamily="34" charset="0"/>
                        <a:cs typeface="Arial" panose="020B0604020202020204" pitchFamily="34" charset="0"/>
                      </a:endParaRPr>
                    </a:p>
                  </a:txBody>
                  <a:tcPr>
                    <a:solidFill>
                      <a:srgbClr val="FFFF00"/>
                    </a:solidFill>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2012</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rgbClr val="FFFF00"/>
                    </a:solidFill>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8</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rgbClr val="FFFF00"/>
                    </a:solidFill>
                  </a:tcPr>
                </a:tc>
                <a:tc>
                  <a:txBody>
                    <a:bodyPr/>
                    <a:lstStyle/>
                    <a:p>
                      <a:r>
                        <a:rPr kumimoji="1" lang="en-US" altLang="ja-JP" sz="1200" dirty="0">
                          <a:solidFill>
                            <a:schemeClr val="tx1"/>
                          </a:solidFill>
                          <a:latin typeface="Arial" panose="020B0604020202020204" pitchFamily="34" charset="0"/>
                          <a:cs typeface="Arial" panose="020B0604020202020204" pitchFamily="34" charset="0"/>
                        </a:rPr>
                        <a:t>International Field School Alumni Seminar on Safeguarding ICH</a:t>
                      </a:r>
                    </a:p>
                    <a:p>
                      <a:r>
                        <a:rPr kumimoji="1" lang="en-US" altLang="ja-JP" sz="1200" dirty="0">
                          <a:solidFill>
                            <a:schemeClr val="tx1"/>
                          </a:solidFill>
                          <a:latin typeface="Arial" panose="020B0604020202020204" pitchFamily="34" charset="0"/>
                          <a:cs typeface="Arial" panose="020B0604020202020204" pitchFamily="34" charset="0"/>
                        </a:rPr>
                        <a:t>in the Asia-Pacific</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rgbClr val="FFFF00"/>
                    </a:solidFill>
                  </a:tcPr>
                </a:tc>
                <a:tc>
                  <a:txBody>
                    <a:bodyPr/>
                    <a:lstStyle/>
                    <a:p>
                      <a:r>
                        <a:rPr kumimoji="1" lang="en-US" altLang="ja-JP" sz="1200" dirty="0">
                          <a:solidFill>
                            <a:schemeClr val="tx1"/>
                          </a:solidFill>
                          <a:latin typeface="Arial" panose="020B0604020202020204" pitchFamily="34" charset="0"/>
                          <a:cs typeface="Arial" panose="020B0604020202020204" pitchFamily="34" charset="0"/>
                        </a:rPr>
                        <a:t>Princess </a:t>
                      </a:r>
                      <a:r>
                        <a:rPr kumimoji="1" lang="en-US" altLang="ja-JP" sz="1200" dirty="0" err="1">
                          <a:solidFill>
                            <a:schemeClr val="tx1"/>
                          </a:solidFill>
                          <a:latin typeface="Arial" panose="020B0604020202020204" pitchFamily="34" charset="0"/>
                          <a:cs typeface="Arial" panose="020B0604020202020204" pitchFamily="34" charset="0"/>
                        </a:rPr>
                        <a:t>Maha</a:t>
                      </a:r>
                      <a:r>
                        <a:rPr kumimoji="1" lang="en-US" altLang="ja-JP" sz="1200" dirty="0">
                          <a:solidFill>
                            <a:schemeClr val="tx1"/>
                          </a:solidFill>
                          <a:latin typeface="Arial" panose="020B0604020202020204" pitchFamily="34" charset="0"/>
                          <a:cs typeface="Arial" panose="020B0604020202020204" pitchFamily="34" charset="0"/>
                        </a:rPr>
                        <a:t> </a:t>
                      </a:r>
                      <a:r>
                        <a:rPr kumimoji="1" lang="en-US" altLang="ja-JP" sz="1200" dirty="0" err="1">
                          <a:solidFill>
                            <a:schemeClr val="tx1"/>
                          </a:solidFill>
                          <a:latin typeface="Arial" panose="020B0604020202020204" pitchFamily="34" charset="0"/>
                          <a:cs typeface="Arial" panose="020B0604020202020204" pitchFamily="34" charset="0"/>
                        </a:rPr>
                        <a:t>Chalri</a:t>
                      </a:r>
                      <a:r>
                        <a:rPr kumimoji="1" lang="en-US" altLang="ja-JP" sz="1200" dirty="0">
                          <a:solidFill>
                            <a:schemeClr val="tx1"/>
                          </a:solidFill>
                          <a:latin typeface="Arial" panose="020B0604020202020204" pitchFamily="34" charset="0"/>
                          <a:cs typeface="Arial" panose="020B0604020202020204" pitchFamily="34" charset="0"/>
                        </a:rPr>
                        <a:t> </a:t>
                      </a:r>
                      <a:r>
                        <a:rPr kumimoji="1" lang="en-US" altLang="ja-JP" sz="1200" dirty="0" err="1">
                          <a:solidFill>
                            <a:schemeClr val="tx1"/>
                          </a:solidFill>
                          <a:latin typeface="Arial" panose="020B0604020202020204" pitchFamily="34" charset="0"/>
                          <a:cs typeface="Arial" panose="020B0604020202020204" pitchFamily="34" charset="0"/>
                        </a:rPr>
                        <a:t>Sirindhorn</a:t>
                      </a:r>
                      <a:endParaRPr kumimoji="1" lang="en-US" altLang="ja-JP" sz="1200" dirty="0">
                        <a:solidFill>
                          <a:schemeClr val="tx1"/>
                        </a:solidFill>
                        <a:latin typeface="Arial" panose="020B0604020202020204" pitchFamily="34" charset="0"/>
                        <a:cs typeface="Arial" panose="020B0604020202020204" pitchFamily="34" charset="0"/>
                      </a:endParaRPr>
                    </a:p>
                    <a:p>
                      <a:r>
                        <a:rPr kumimoji="1" lang="en-US" altLang="ja-JP" sz="1200" dirty="0">
                          <a:solidFill>
                            <a:schemeClr val="tx1"/>
                          </a:solidFill>
                          <a:latin typeface="Arial" panose="020B0604020202020204" pitchFamily="34" charset="0"/>
                          <a:cs typeface="Arial" panose="020B0604020202020204" pitchFamily="34" charset="0"/>
                        </a:rPr>
                        <a:t>Anthropology Centre (SAC),</a:t>
                      </a:r>
                    </a:p>
                    <a:p>
                      <a:r>
                        <a:rPr kumimoji="1" lang="en-US" altLang="ja-JP" sz="1200" dirty="0">
                          <a:solidFill>
                            <a:schemeClr val="tx1"/>
                          </a:solidFill>
                          <a:latin typeface="Arial" panose="020B0604020202020204" pitchFamily="34" charset="0"/>
                          <a:cs typeface="Arial" panose="020B0604020202020204" pitchFamily="34" charset="0"/>
                        </a:rPr>
                        <a:t>Thailand</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rgbClr val="FFFF00"/>
                    </a:solidFill>
                  </a:tcPr>
                </a:tc>
                <a:extLst>
                  <a:ext uri="{0D108BD9-81ED-4DB2-BD59-A6C34878D82A}">
                    <a16:rowId xmlns:a16="http://schemas.microsoft.com/office/drawing/2014/main" val="4198686217"/>
                  </a:ext>
                </a:extLst>
              </a:tr>
              <a:tr h="480436">
                <a:tc rowSpan="4">
                  <a:txBody>
                    <a:bodyPr/>
                    <a:lstStyle/>
                    <a:p>
                      <a:endParaRPr kumimoji="1" lang="en-US" altLang="ja-JP" sz="1200" b="1" dirty="0">
                        <a:solidFill>
                          <a:schemeClr val="tx1"/>
                        </a:solidFill>
                        <a:latin typeface="Arial" panose="020B0604020202020204" pitchFamily="34" charset="0"/>
                        <a:cs typeface="Arial" panose="020B0604020202020204" pitchFamily="34" charset="0"/>
                      </a:endParaRPr>
                    </a:p>
                    <a:p>
                      <a:endParaRPr kumimoji="1" lang="en-US" altLang="ja-JP" sz="1200" b="1" dirty="0">
                        <a:solidFill>
                          <a:schemeClr val="tx1"/>
                        </a:solidFill>
                        <a:latin typeface="Arial" panose="020B0604020202020204" pitchFamily="34" charset="0"/>
                        <a:cs typeface="Arial" panose="020B0604020202020204" pitchFamily="34" charset="0"/>
                      </a:endParaRPr>
                    </a:p>
                    <a:p>
                      <a:endParaRPr kumimoji="1" lang="en-US" altLang="ja-JP" sz="1200" b="1" dirty="0">
                        <a:solidFill>
                          <a:schemeClr val="tx1"/>
                        </a:solidFill>
                        <a:latin typeface="Arial" panose="020B0604020202020204" pitchFamily="34" charset="0"/>
                        <a:cs typeface="Arial" panose="020B0604020202020204" pitchFamily="34" charset="0"/>
                      </a:endParaRPr>
                    </a:p>
                    <a:p>
                      <a:endParaRPr kumimoji="1" lang="en-US" altLang="ja-JP" sz="1200" b="1" dirty="0">
                        <a:solidFill>
                          <a:schemeClr val="tx1"/>
                        </a:solidFill>
                        <a:latin typeface="Arial" panose="020B0604020202020204" pitchFamily="34" charset="0"/>
                        <a:cs typeface="Arial" panose="020B0604020202020204" pitchFamily="34" charset="0"/>
                      </a:endParaRPr>
                    </a:p>
                    <a:p>
                      <a:r>
                        <a:rPr kumimoji="1" lang="en-US" altLang="ja-JP" sz="1200" b="1" dirty="0">
                          <a:solidFill>
                            <a:schemeClr val="tx1"/>
                          </a:solidFill>
                          <a:latin typeface="Arial" panose="020B0604020202020204" pitchFamily="34" charset="0"/>
                          <a:cs typeface="Arial" panose="020B0604020202020204" pitchFamily="34" charset="0"/>
                        </a:rPr>
                        <a:t>Symposiums in Cooperation</a:t>
                      </a:r>
                    </a:p>
                    <a:p>
                      <a:r>
                        <a:rPr kumimoji="1" lang="en-US" altLang="ja-JP" sz="1200" b="1" dirty="0">
                          <a:solidFill>
                            <a:schemeClr val="tx1"/>
                          </a:solidFill>
                          <a:latin typeface="Arial" panose="020B0604020202020204" pitchFamily="34" charset="0"/>
                          <a:cs typeface="Arial" panose="020B0604020202020204" pitchFamily="34" charset="0"/>
                        </a:rPr>
                        <a:t>with Sakai City, Osaka,</a:t>
                      </a:r>
                    </a:p>
                    <a:p>
                      <a:r>
                        <a:rPr kumimoji="1" lang="en-US" altLang="ja-JP" sz="1200" b="1" dirty="0">
                          <a:solidFill>
                            <a:schemeClr val="tx1"/>
                          </a:solidFill>
                          <a:latin typeface="Arial" panose="020B0604020202020204" pitchFamily="34" charset="0"/>
                          <a:cs typeface="Arial" panose="020B0604020202020204" pitchFamily="34" charset="0"/>
                        </a:rPr>
                        <a:t>Japan</a:t>
                      </a:r>
                      <a:endParaRPr kumimoji="1" lang="ja-JP" altLang="en-US" sz="1200" b="1" dirty="0">
                        <a:solidFill>
                          <a:schemeClr val="tx1"/>
                        </a:solidFill>
                        <a:latin typeface="Arial" panose="020B0604020202020204" pitchFamily="34" charset="0"/>
                        <a:cs typeface="Arial" panose="020B0604020202020204" pitchFamily="34" charset="0"/>
                      </a:endParaRPr>
                    </a:p>
                  </a:txBody>
                  <a:tcPr>
                    <a:solidFill>
                      <a:schemeClr val="accent2"/>
                    </a:solidFill>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2016</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solidFill>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11</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solidFill>
                  </a:tcPr>
                </a:tc>
                <a:tc>
                  <a:txBody>
                    <a:bodyPr/>
                    <a:lstStyle/>
                    <a:p>
                      <a:r>
                        <a:rPr kumimoji="1" lang="en-US" altLang="ja-JP" sz="1200" dirty="0">
                          <a:solidFill>
                            <a:schemeClr val="tx1"/>
                          </a:solidFill>
                          <a:latin typeface="Arial" panose="020B0604020202020204" pitchFamily="34" charset="0"/>
                          <a:cs typeface="Arial" panose="020B0604020202020204" pitchFamily="34" charset="0"/>
                        </a:rPr>
                        <a:t>2016 International Symposium on ICH Safeguarding</a:t>
                      </a:r>
                    </a:p>
                    <a:p>
                      <a:r>
                        <a:rPr kumimoji="1" lang="en-US" altLang="ja-JP" sz="1200" dirty="0">
                          <a:solidFill>
                            <a:schemeClr val="tx1"/>
                          </a:solidFill>
                          <a:latin typeface="Arial" panose="020B0604020202020204" pitchFamily="34" charset="0"/>
                          <a:cs typeface="Arial" panose="020B0604020202020204" pitchFamily="34" charset="0"/>
                        </a:rPr>
                        <a:t>in the Asia-Pacific Region “Transmitting Art and Spirit of ICH”</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solidFill>
                  </a:tcPr>
                </a:tc>
                <a:tc>
                  <a:txBody>
                    <a:bodyPr/>
                    <a:lstStyle/>
                    <a:p>
                      <a:r>
                        <a:rPr kumimoji="1" lang="en-US" altLang="ja-JP" sz="1200" dirty="0">
                          <a:solidFill>
                            <a:schemeClr val="tx1"/>
                          </a:solidFill>
                          <a:latin typeface="Arial" panose="020B0604020202020204" pitchFamily="34" charset="0"/>
                          <a:cs typeface="Arial" panose="020B0604020202020204" pitchFamily="34" charset="0"/>
                        </a:rPr>
                        <a:t>Agency for Cultural Affairs, Japan</a:t>
                      </a:r>
                    </a:p>
                    <a:p>
                      <a:r>
                        <a:rPr kumimoji="1" lang="en-US" altLang="ja-JP" sz="1200" dirty="0">
                          <a:solidFill>
                            <a:schemeClr val="tx1"/>
                          </a:solidFill>
                          <a:latin typeface="Arial" panose="020B0604020202020204" pitchFamily="34" charset="0"/>
                          <a:cs typeface="Arial" panose="020B0604020202020204" pitchFamily="34" charset="0"/>
                        </a:rPr>
                        <a:t>Sakai City</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solidFill>
                  </a:tcPr>
                </a:tc>
                <a:extLst>
                  <a:ext uri="{0D108BD9-81ED-4DB2-BD59-A6C34878D82A}">
                    <a16:rowId xmlns:a16="http://schemas.microsoft.com/office/drawing/2014/main" val="3351533270"/>
                  </a:ext>
                </a:extLst>
              </a:tr>
              <a:tr h="480436">
                <a:tc vMerge="1">
                  <a:txBody>
                    <a:bodyPr/>
                    <a:lstStyle/>
                    <a:p>
                      <a:endParaRPr kumimoji="1" lang="ja-JP" altLang="en-US" sz="1200">
                        <a:solidFill>
                          <a:schemeClr val="tx1"/>
                        </a:solidFill>
                        <a:latin typeface="Arial" panose="020B0604020202020204" pitchFamily="34" charset="0"/>
                        <a:cs typeface="Arial" panose="020B0604020202020204" pitchFamily="34" charset="0"/>
                      </a:endParaRPr>
                    </a:p>
                  </a:txBody>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2013</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solidFill>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8</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solidFill>
                  </a:tcPr>
                </a:tc>
                <a:tc>
                  <a:txBody>
                    <a:bodyPr/>
                    <a:lstStyle/>
                    <a:p>
                      <a:r>
                        <a:rPr kumimoji="1" lang="en-US" altLang="ja-JP" sz="1200" dirty="0">
                          <a:solidFill>
                            <a:schemeClr val="tx1"/>
                          </a:solidFill>
                          <a:latin typeface="Arial" panose="020B0604020202020204" pitchFamily="34" charset="0"/>
                          <a:cs typeface="Arial" panose="020B0604020202020204" pitchFamily="34" charset="0"/>
                        </a:rPr>
                        <a:t>International Symposium in Celebration of the 10</a:t>
                      </a:r>
                      <a:r>
                        <a:rPr kumimoji="1" lang="en-US" altLang="ja-JP" sz="1200" baseline="30000" dirty="0">
                          <a:solidFill>
                            <a:schemeClr val="tx1"/>
                          </a:solidFill>
                          <a:latin typeface="Arial" panose="020B0604020202020204" pitchFamily="34" charset="0"/>
                          <a:cs typeface="Arial" panose="020B0604020202020204" pitchFamily="34" charset="0"/>
                        </a:rPr>
                        <a:t>th</a:t>
                      </a:r>
                      <a:r>
                        <a:rPr kumimoji="1" lang="en-US" altLang="ja-JP" sz="1200" dirty="0">
                          <a:solidFill>
                            <a:schemeClr val="tx1"/>
                          </a:solidFill>
                          <a:latin typeface="Arial" panose="020B0604020202020204" pitchFamily="34" charset="0"/>
                          <a:cs typeface="Arial" panose="020B0604020202020204" pitchFamily="34" charset="0"/>
                        </a:rPr>
                        <a:t> Anniversary</a:t>
                      </a:r>
                    </a:p>
                    <a:p>
                      <a:r>
                        <a:rPr kumimoji="1" lang="en-US" altLang="ja-JP" sz="1200" dirty="0">
                          <a:solidFill>
                            <a:schemeClr val="tx1"/>
                          </a:solidFill>
                          <a:latin typeface="Arial" panose="020B0604020202020204" pitchFamily="34" charset="0"/>
                          <a:cs typeface="Arial" panose="020B0604020202020204" pitchFamily="34" charset="0"/>
                        </a:rPr>
                        <a:t>of the Convention for the Safeguarding of ICH</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solidFill>
                  </a:tcPr>
                </a:tc>
                <a:tc>
                  <a:txBody>
                    <a:bodyPr/>
                    <a:lstStyle/>
                    <a:p>
                      <a:r>
                        <a:rPr kumimoji="1" lang="en-US" altLang="ja-JP" sz="1200" dirty="0">
                          <a:solidFill>
                            <a:schemeClr val="tx1"/>
                          </a:solidFill>
                          <a:latin typeface="Arial" panose="020B0604020202020204" pitchFamily="34" charset="0"/>
                          <a:cs typeface="Arial" panose="020B0604020202020204" pitchFamily="34" charset="0"/>
                        </a:rPr>
                        <a:t>Agency for Cultural Affairs, Japan</a:t>
                      </a:r>
                    </a:p>
                    <a:p>
                      <a:r>
                        <a:rPr kumimoji="1" lang="en-US" altLang="ja-JP" sz="1200" dirty="0">
                          <a:solidFill>
                            <a:schemeClr val="tx1"/>
                          </a:solidFill>
                          <a:latin typeface="Arial" panose="020B0604020202020204" pitchFamily="34" charset="0"/>
                          <a:cs typeface="Arial" panose="020B0604020202020204" pitchFamily="34" charset="0"/>
                        </a:rPr>
                        <a:t>Sakai City</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solidFill>
                  </a:tcPr>
                </a:tc>
                <a:extLst>
                  <a:ext uri="{0D108BD9-81ED-4DB2-BD59-A6C34878D82A}">
                    <a16:rowId xmlns:a16="http://schemas.microsoft.com/office/drawing/2014/main" val="1104512254"/>
                  </a:ext>
                </a:extLst>
              </a:tr>
              <a:tr h="480436">
                <a:tc vMerge="1">
                  <a:txBody>
                    <a:bodyPr/>
                    <a:lstStyle/>
                    <a:p>
                      <a:endParaRPr kumimoji="1" lang="ja-JP" altLang="en-US" sz="1200" dirty="0">
                        <a:solidFill>
                          <a:schemeClr val="tx1"/>
                        </a:solidFill>
                        <a:latin typeface="Arial" panose="020B0604020202020204" pitchFamily="34" charset="0"/>
                        <a:cs typeface="Arial" panose="020B0604020202020204" pitchFamily="34" charset="0"/>
                      </a:endParaRPr>
                    </a:p>
                  </a:txBody>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2013</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solidFill>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2</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solidFill>
                  </a:tcPr>
                </a:tc>
                <a:tc>
                  <a:txBody>
                    <a:bodyPr/>
                    <a:lstStyle/>
                    <a:p>
                      <a:r>
                        <a:rPr kumimoji="1" lang="en-US" altLang="ja-JP" sz="1200" dirty="0">
                          <a:solidFill>
                            <a:schemeClr val="tx1"/>
                          </a:solidFill>
                          <a:latin typeface="Arial" panose="020B0604020202020204" pitchFamily="34" charset="0"/>
                          <a:cs typeface="Arial" panose="020B0604020202020204" pitchFamily="34" charset="0"/>
                        </a:rPr>
                        <a:t>Symposium on ICH in the Asia-Pacific Region</a:t>
                      </a:r>
                    </a:p>
                    <a:p>
                      <a:r>
                        <a:rPr kumimoji="1" lang="en-US" altLang="ja-JP" sz="1200" dirty="0">
                          <a:solidFill>
                            <a:schemeClr val="tx1"/>
                          </a:solidFill>
                          <a:latin typeface="Arial" panose="020B0604020202020204" pitchFamily="34" charset="0"/>
                          <a:cs typeface="Arial" panose="020B0604020202020204" pitchFamily="34" charset="0"/>
                        </a:rPr>
                        <a:t>“ICH in the Asia-Pacific Region -  Current Status and Important Issues”</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solidFill>
                  </a:tcPr>
                </a:tc>
                <a:tc>
                  <a:txBody>
                    <a:bodyPr/>
                    <a:lstStyle/>
                    <a:p>
                      <a:r>
                        <a:rPr kumimoji="1" lang="en-US" altLang="ja-JP" sz="1200" dirty="0">
                          <a:solidFill>
                            <a:schemeClr val="tx1"/>
                          </a:solidFill>
                          <a:latin typeface="Arial" panose="020B0604020202020204" pitchFamily="34" charset="0"/>
                          <a:cs typeface="Arial" panose="020B0604020202020204" pitchFamily="34" charset="0"/>
                        </a:rPr>
                        <a:t>Sakai City</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solidFill>
                  </a:tcPr>
                </a:tc>
                <a:extLst>
                  <a:ext uri="{0D108BD9-81ED-4DB2-BD59-A6C34878D82A}">
                    <a16:rowId xmlns:a16="http://schemas.microsoft.com/office/drawing/2014/main" val="2697011522"/>
                  </a:ext>
                </a:extLst>
              </a:tr>
              <a:tr h="480436">
                <a:tc vMerge="1">
                  <a:txBody>
                    <a:bodyPr/>
                    <a:lstStyle/>
                    <a:p>
                      <a:endParaRPr kumimoji="1" lang="ja-JP" altLang="en-US" sz="1200" dirty="0">
                        <a:solidFill>
                          <a:schemeClr val="tx1"/>
                        </a:solidFill>
                        <a:latin typeface="Arial" panose="020B0604020202020204" pitchFamily="34" charset="0"/>
                        <a:cs typeface="Arial" panose="020B0604020202020204" pitchFamily="34" charset="0"/>
                      </a:endParaRPr>
                    </a:p>
                  </a:txBody>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2011</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solidFill>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10</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solidFill>
                  </a:tcPr>
                </a:tc>
                <a:tc>
                  <a:txBody>
                    <a:bodyPr/>
                    <a:lstStyle/>
                    <a:p>
                      <a:r>
                        <a:rPr kumimoji="1" lang="en-US" altLang="ja-JP" sz="1200" dirty="0">
                          <a:solidFill>
                            <a:schemeClr val="tx1"/>
                          </a:solidFill>
                          <a:latin typeface="Arial" panose="020B0604020202020204" pitchFamily="34" charset="0"/>
                          <a:cs typeface="Arial" panose="020B0604020202020204" pitchFamily="34" charset="0"/>
                        </a:rPr>
                        <a:t>IRCI Opening Commemorative Symposium</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solidFill>
                  </a:tcPr>
                </a:tc>
                <a:tc>
                  <a:txBody>
                    <a:bodyPr/>
                    <a:lstStyle/>
                    <a:p>
                      <a:r>
                        <a:rPr kumimoji="1" lang="en-US" altLang="ja-JP" sz="1200" dirty="0">
                          <a:solidFill>
                            <a:schemeClr val="tx1"/>
                          </a:solidFill>
                          <a:latin typeface="Arial" panose="020B0604020202020204" pitchFamily="34" charset="0"/>
                          <a:cs typeface="Arial" panose="020B0604020202020204" pitchFamily="34" charset="0"/>
                        </a:rPr>
                        <a:t>Agency for Cultural Affairs, Japan</a:t>
                      </a:r>
                    </a:p>
                    <a:p>
                      <a:r>
                        <a:rPr kumimoji="1" lang="en-US" altLang="ja-JP" sz="1200" dirty="0">
                          <a:solidFill>
                            <a:schemeClr val="tx1"/>
                          </a:solidFill>
                          <a:latin typeface="Arial" panose="020B0604020202020204" pitchFamily="34" charset="0"/>
                          <a:cs typeface="Arial" panose="020B0604020202020204" pitchFamily="34" charset="0"/>
                        </a:rPr>
                        <a:t>Sakai City</a:t>
                      </a:r>
                      <a:endParaRPr kumimoji="1" lang="ja-JP" altLang="en-US" sz="1200" dirty="0">
                        <a:solidFill>
                          <a:schemeClr val="tx1"/>
                        </a:solidFill>
                        <a:latin typeface="Arial" panose="020B0604020202020204" pitchFamily="34" charset="0"/>
                        <a:cs typeface="Arial" panose="020B0604020202020204" pitchFamily="34" charset="0"/>
                      </a:endParaRPr>
                    </a:p>
                  </a:txBody>
                  <a:tcPr>
                    <a:solidFill>
                      <a:schemeClr val="accent2"/>
                    </a:solidFill>
                  </a:tcPr>
                </a:tc>
                <a:extLst>
                  <a:ext uri="{0D108BD9-81ED-4DB2-BD59-A6C34878D82A}">
                    <a16:rowId xmlns:a16="http://schemas.microsoft.com/office/drawing/2014/main" val="3586562962"/>
                  </a:ext>
                </a:extLst>
              </a:tr>
            </a:tbl>
          </a:graphicData>
        </a:graphic>
      </p:graphicFrame>
      <p:graphicFrame>
        <p:nvGraphicFramePr>
          <p:cNvPr id="3" name="表 2"/>
          <p:cNvGraphicFramePr>
            <a:graphicFrameLocks noGrp="1"/>
          </p:cNvGraphicFramePr>
          <p:nvPr>
            <p:extLst>
              <p:ext uri="{D42A27DB-BD31-4B8C-83A1-F6EECF244321}">
                <p14:modId xmlns:p14="http://schemas.microsoft.com/office/powerpoint/2010/main" val="3105657031"/>
              </p:ext>
            </p:extLst>
          </p:nvPr>
        </p:nvGraphicFramePr>
        <p:xfrm>
          <a:off x="2" y="-8965"/>
          <a:ext cx="12191998" cy="402393"/>
        </p:xfrm>
        <a:graphic>
          <a:graphicData uri="http://schemas.openxmlformats.org/drawingml/2006/table">
            <a:tbl>
              <a:tblPr firstRow="1" bandRow="1">
                <a:tableStyleId>{5C22544A-7EE6-4342-B048-85BDC9FD1C3A}</a:tableStyleId>
              </a:tblPr>
              <a:tblGrid>
                <a:gridCol w="2643883">
                  <a:extLst>
                    <a:ext uri="{9D8B030D-6E8A-4147-A177-3AD203B41FA5}">
                      <a16:colId xmlns:a16="http://schemas.microsoft.com/office/drawing/2014/main" val="20000"/>
                    </a:ext>
                  </a:extLst>
                </a:gridCol>
                <a:gridCol w="712340">
                  <a:extLst>
                    <a:ext uri="{9D8B030D-6E8A-4147-A177-3AD203B41FA5}">
                      <a16:colId xmlns:a16="http://schemas.microsoft.com/office/drawing/2014/main" val="20001"/>
                    </a:ext>
                  </a:extLst>
                </a:gridCol>
                <a:gridCol w="673919">
                  <a:extLst>
                    <a:ext uri="{9D8B030D-6E8A-4147-A177-3AD203B41FA5}">
                      <a16:colId xmlns:a16="http://schemas.microsoft.com/office/drawing/2014/main" val="20002"/>
                    </a:ext>
                  </a:extLst>
                </a:gridCol>
                <a:gridCol w="5165167">
                  <a:extLst>
                    <a:ext uri="{9D8B030D-6E8A-4147-A177-3AD203B41FA5}">
                      <a16:colId xmlns:a16="http://schemas.microsoft.com/office/drawing/2014/main" val="20003"/>
                    </a:ext>
                  </a:extLst>
                </a:gridCol>
                <a:gridCol w="2996689">
                  <a:extLst>
                    <a:ext uri="{9D8B030D-6E8A-4147-A177-3AD203B41FA5}">
                      <a16:colId xmlns:a16="http://schemas.microsoft.com/office/drawing/2014/main" val="20004"/>
                    </a:ext>
                  </a:extLst>
                </a:gridCol>
              </a:tblGrid>
              <a:tr h="402393">
                <a:tc>
                  <a:txBody>
                    <a:bodyPr/>
                    <a:lstStyle/>
                    <a:p>
                      <a:pPr algn="ctr"/>
                      <a:r>
                        <a:rPr kumimoji="1" lang="en-US" altLang="ja-JP" sz="1200" dirty="0">
                          <a:latin typeface="Arial" panose="020B0604020202020204" pitchFamily="34" charset="0"/>
                          <a:cs typeface="Arial" panose="020B0604020202020204" pitchFamily="34" charset="0"/>
                        </a:rPr>
                        <a:t>Project/Theme</a:t>
                      </a:r>
                      <a:endParaRPr kumimoji="1" lang="ja-JP" altLang="en-US" sz="1200" dirty="0">
                        <a:latin typeface="Arial" panose="020B0604020202020204" pitchFamily="34" charset="0"/>
                        <a:cs typeface="Arial" panose="020B0604020202020204" pitchFamily="34" charset="0"/>
                      </a:endParaRPr>
                    </a:p>
                  </a:txBody>
                  <a:tcPr>
                    <a:solidFill>
                      <a:schemeClr val="tx1">
                        <a:lumMod val="75000"/>
                        <a:lumOff val="25000"/>
                      </a:schemeClr>
                    </a:solidFill>
                  </a:tcPr>
                </a:tc>
                <a:tc>
                  <a:txBody>
                    <a:bodyPr/>
                    <a:lstStyle/>
                    <a:p>
                      <a:pPr marL="0" algn="ctr" defTabSz="914400" rtl="0" eaLnBrk="1" latinLnBrk="0" hangingPunct="1"/>
                      <a:r>
                        <a:rPr kumimoji="1" lang="en-US" altLang="ja-JP" sz="1200" b="1" kern="1200" dirty="0">
                          <a:solidFill>
                            <a:schemeClr val="lt1"/>
                          </a:solidFill>
                          <a:latin typeface="Arial" panose="020B0604020202020204" pitchFamily="34" charset="0"/>
                          <a:ea typeface="+mn-ea"/>
                          <a:cs typeface="Arial" panose="020B0604020202020204" pitchFamily="34" charset="0"/>
                        </a:rPr>
                        <a:t>Year</a:t>
                      </a:r>
                      <a:endParaRPr kumimoji="1" lang="ja-JP" altLang="en-US" sz="1200" b="1" kern="1200" dirty="0">
                        <a:solidFill>
                          <a:schemeClr val="lt1"/>
                        </a:solidFill>
                        <a:latin typeface="Arial" panose="020B0604020202020204" pitchFamily="34" charset="0"/>
                        <a:ea typeface="+mn-ea"/>
                        <a:cs typeface="Arial" panose="020B0604020202020204" pitchFamily="34" charset="0"/>
                      </a:endParaRPr>
                    </a:p>
                  </a:txBody>
                  <a:tcPr>
                    <a:solidFill>
                      <a:schemeClr val="tx1">
                        <a:lumMod val="75000"/>
                        <a:lumOff val="25000"/>
                      </a:schemeClr>
                    </a:solidFill>
                  </a:tcPr>
                </a:tc>
                <a:tc>
                  <a:txBody>
                    <a:bodyPr/>
                    <a:lstStyle/>
                    <a:p>
                      <a:pPr marL="0" algn="ctr" defTabSz="914400" rtl="0" eaLnBrk="1" latinLnBrk="0" hangingPunct="1"/>
                      <a:r>
                        <a:rPr kumimoji="1" lang="en-US" altLang="ja-JP" sz="1200" b="1" kern="1200" dirty="0">
                          <a:solidFill>
                            <a:schemeClr val="lt1"/>
                          </a:solidFill>
                          <a:latin typeface="Arial" panose="020B0604020202020204" pitchFamily="34" charset="0"/>
                          <a:ea typeface="+mn-ea"/>
                          <a:cs typeface="Arial" panose="020B0604020202020204" pitchFamily="34" charset="0"/>
                        </a:rPr>
                        <a:t>Month</a:t>
                      </a:r>
                      <a:endParaRPr kumimoji="1" lang="ja-JP" altLang="en-US" sz="1200" b="1" kern="1200" dirty="0">
                        <a:solidFill>
                          <a:schemeClr val="lt1"/>
                        </a:solidFill>
                        <a:latin typeface="Arial" panose="020B0604020202020204" pitchFamily="34" charset="0"/>
                        <a:ea typeface="+mn-ea"/>
                        <a:cs typeface="Arial" panose="020B0604020202020204" pitchFamily="34" charset="0"/>
                      </a:endParaRPr>
                    </a:p>
                  </a:txBody>
                  <a:tcPr>
                    <a:solidFill>
                      <a:schemeClr val="tx1">
                        <a:lumMod val="75000"/>
                        <a:lumOff val="25000"/>
                      </a:schemeClr>
                    </a:solidFill>
                  </a:tcPr>
                </a:tc>
                <a:tc>
                  <a:txBody>
                    <a:bodyPr/>
                    <a:lstStyle/>
                    <a:p>
                      <a:pPr algn="ctr"/>
                      <a:r>
                        <a:rPr kumimoji="1" lang="en-US" altLang="ja-JP" sz="1200" b="1" kern="1200" dirty="0">
                          <a:solidFill>
                            <a:schemeClr val="lt1"/>
                          </a:solidFill>
                          <a:latin typeface="Arial" panose="020B0604020202020204" pitchFamily="34" charset="0"/>
                          <a:ea typeface="+mn-ea"/>
                          <a:cs typeface="Arial" panose="020B0604020202020204" pitchFamily="34" charset="0"/>
                        </a:rPr>
                        <a:t>International Meeting/Workshop</a:t>
                      </a:r>
                      <a:endParaRPr kumimoji="1" lang="ja-JP" altLang="en-US" sz="1200" b="1" kern="1200" dirty="0">
                        <a:solidFill>
                          <a:schemeClr val="lt1"/>
                        </a:solidFill>
                        <a:latin typeface="Arial" panose="020B0604020202020204" pitchFamily="34" charset="0"/>
                        <a:ea typeface="+mn-ea"/>
                        <a:cs typeface="Arial" panose="020B0604020202020204" pitchFamily="34" charset="0"/>
                      </a:endParaRPr>
                    </a:p>
                  </a:txBody>
                  <a:tcPr>
                    <a:solidFill>
                      <a:schemeClr val="tx1">
                        <a:lumMod val="75000"/>
                        <a:lumOff val="25000"/>
                      </a:schemeClr>
                    </a:solidFill>
                  </a:tcPr>
                </a:tc>
                <a:tc>
                  <a:txBody>
                    <a:bodyPr/>
                    <a:lstStyle/>
                    <a:p>
                      <a:pPr algn="ctr"/>
                      <a:r>
                        <a:rPr kumimoji="1" lang="en-US" altLang="ja-JP" sz="1200" b="1" kern="1200" dirty="0">
                          <a:solidFill>
                            <a:schemeClr val="lt1"/>
                          </a:solidFill>
                          <a:latin typeface="Arial" panose="020B0604020202020204" pitchFamily="34" charset="0"/>
                          <a:ea typeface="+mn-ea"/>
                          <a:cs typeface="Arial" panose="020B0604020202020204" pitchFamily="34" charset="0"/>
                        </a:rPr>
                        <a:t>Co-</a:t>
                      </a:r>
                      <a:r>
                        <a:rPr kumimoji="1" lang="en-US" altLang="ja-JP" sz="1200" b="1" kern="1200" dirty="0" err="1">
                          <a:solidFill>
                            <a:schemeClr val="lt1"/>
                          </a:solidFill>
                          <a:latin typeface="Arial" panose="020B0604020202020204" pitchFamily="34" charset="0"/>
                          <a:ea typeface="+mn-ea"/>
                          <a:cs typeface="Arial" panose="020B0604020202020204" pitchFamily="34" charset="0"/>
                        </a:rPr>
                        <a:t>Organiser</a:t>
                      </a:r>
                      <a:endParaRPr kumimoji="1" lang="ja-JP" altLang="en-US" sz="1200" b="1" kern="1200" dirty="0">
                        <a:solidFill>
                          <a:schemeClr val="lt1"/>
                        </a:solidFill>
                        <a:latin typeface="Arial" panose="020B0604020202020204" pitchFamily="34" charset="0"/>
                        <a:ea typeface="+mn-ea"/>
                        <a:cs typeface="Arial" panose="020B0604020202020204" pitchFamily="34" charset="0"/>
                      </a:endParaRPr>
                    </a:p>
                  </a:txBody>
                  <a:tcPr>
                    <a:solidFill>
                      <a:schemeClr val="tx1">
                        <a:lumMod val="75000"/>
                        <a:lumOff val="2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82670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p:cNvSpPr txBox="1">
            <a:spLocks/>
          </p:cNvSpPr>
          <p:nvPr/>
        </p:nvSpPr>
        <p:spPr>
          <a:xfrm>
            <a:off x="2170444" y="1802344"/>
            <a:ext cx="7928149" cy="2636762"/>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lgn="ctr">
              <a:buNone/>
            </a:pPr>
            <a:r>
              <a:rPr lang="en-US" altLang="ja-JP" sz="7200" b="1" dirty="0" smtClean="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a:t>
            </a:r>
          </a:p>
          <a:p>
            <a:pPr marL="0" indent="0" algn="ctr">
              <a:buNone/>
            </a:pPr>
            <a:r>
              <a:rPr lang="en-US" altLang="ja-JP" sz="7200" b="1"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t>
            </a:r>
            <a:r>
              <a:rPr lang="en-US" altLang="ja-JP" sz="7200" b="1" dirty="0" smtClean="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 your attention </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539" y="201150"/>
            <a:ext cx="2233529" cy="854587"/>
          </a:xfrm>
          <a:prstGeom prst="rect">
            <a:avLst/>
          </a:prstGeom>
        </p:spPr>
      </p:pic>
      <p:sp>
        <p:nvSpPr>
          <p:cNvPr id="4" name="テキスト ボックス 3"/>
          <p:cNvSpPr txBox="1"/>
          <p:nvPr/>
        </p:nvSpPr>
        <p:spPr>
          <a:xfrm>
            <a:off x="4572000" y="4519491"/>
            <a:ext cx="2833636" cy="830997"/>
          </a:xfrm>
          <a:prstGeom prst="rect">
            <a:avLst/>
          </a:prstGeom>
          <a:noFill/>
        </p:spPr>
        <p:txBody>
          <a:bodyPr wrap="square" rtlCol="0">
            <a:spAutoFit/>
          </a:bodyPr>
          <a:lstStyle/>
          <a:p>
            <a:r>
              <a:rPr kumimoji="1" lang="en-US" altLang="ja-JP" sz="4800" dirty="0" smtClean="0">
                <a:solidFill>
                  <a:srgbClr val="FF0000"/>
                </a:solidFill>
                <a:cs typeface="Arial" panose="020B0604020202020204" pitchFamily="34" charset="0"/>
              </a:rPr>
              <a:t>irci@irci.jp</a:t>
            </a:r>
            <a:endParaRPr kumimoji="1" lang="ja-JP" altLang="en-US" sz="4800" dirty="0">
              <a:solidFill>
                <a:srgbClr val="FF0000"/>
              </a:solidFill>
              <a:cs typeface="Arial" panose="020B0604020202020204" pitchFamily="34" charset="0"/>
            </a:endParaRPr>
          </a:p>
        </p:txBody>
      </p:sp>
    </p:spTree>
    <p:extLst>
      <p:ext uri="{BB962C8B-B14F-4D97-AF65-F5344CB8AC3E}">
        <p14:creationId xmlns:p14="http://schemas.microsoft.com/office/powerpoint/2010/main" val="19442729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080316" y="286957"/>
            <a:ext cx="10058400" cy="831925"/>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en-US" altLang="ja-JP"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Ⅰ. Overview of IRCI</a:t>
            </a:r>
            <a:endParaRPr lang="ja-JP" altLang="en-US"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539" y="201150"/>
            <a:ext cx="2233529" cy="854587"/>
          </a:xfrm>
          <a:prstGeom prst="rect">
            <a:avLst/>
          </a:prstGeom>
        </p:spPr>
      </p:pic>
      <p:sp>
        <p:nvSpPr>
          <p:cNvPr id="6" name="コンテンツ プレースホルダー 2"/>
          <p:cNvSpPr txBox="1">
            <a:spLocks/>
          </p:cNvSpPr>
          <p:nvPr/>
        </p:nvSpPr>
        <p:spPr>
          <a:xfrm>
            <a:off x="371202" y="1005786"/>
            <a:ext cx="11582650" cy="2386406"/>
          </a:xfrm>
          <a:prstGeom prst="rect">
            <a:avLst/>
          </a:prstGeom>
          <a:noFill/>
          <a:ln>
            <a:noFill/>
          </a:ln>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en-US" altLang="ja-JP" sz="2800" b="1"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Background of Establishment</a:t>
            </a:r>
          </a:p>
          <a:p>
            <a:pPr marL="45720" indent="0">
              <a:spcBef>
                <a:spcPts val="600"/>
              </a:spcBef>
              <a:buFont typeface="Calibri" panose="020F0502020204030204" pitchFamily="34" charset="0"/>
              <a:buNone/>
            </a:pPr>
            <a:r>
              <a:rPr lang="ja-JP" altLang="en-US" sz="2400" dirty="0" smtClean="0">
                <a:latin typeface="Arial" panose="020B0604020202020204" pitchFamily="34" charset="0"/>
                <a:cs typeface="Arial" panose="020B0604020202020204" pitchFamily="34" charset="0"/>
              </a:rPr>
              <a:t>：</a:t>
            </a:r>
            <a:r>
              <a:rPr lang="en-US" altLang="ja-JP" sz="2400" dirty="0" smtClean="0">
                <a:latin typeface="Arial" panose="020B0604020202020204" pitchFamily="34" charset="0"/>
                <a:cs typeface="Arial" panose="020B0604020202020204" pitchFamily="34" charset="0"/>
              </a:rPr>
              <a:t>UNESCO’s</a:t>
            </a: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Convention</a:t>
            </a: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for</a:t>
            </a: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the</a:t>
            </a: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Safeguarding of Intangible Cultural Heritage (ICH)</a:t>
            </a:r>
          </a:p>
          <a:p>
            <a:pPr marL="45720" indent="0">
              <a:lnSpc>
                <a:spcPct val="100000"/>
              </a:lnSpc>
              <a:spcBef>
                <a:spcPts val="600"/>
              </a:spcBef>
              <a:buFont typeface="Calibri" panose="020F0502020204030204" pitchFamily="34" charset="0"/>
              <a:buNone/>
            </a:pPr>
            <a:r>
              <a:rPr lang="en-US" altLang="ja-JP" sz="2800" dirty="0" smtClean="0">
                <a:latin typeface="Arial" panose="020B0604020202020204" pitchFamily="34" charset="0"/>
                <a:cs typeface="Arial" panose="020B0604020202020204" pitchFamily="34" charset="0"/>
              </a:rPr>
              <a:t>    </a:t>
            </a:r>
            <a:r>
              <a:rPr lang="ja-JP" altLang="en-US" sz="2800" dirty="0" smtClean="0">
                <a:latin typeface="Arial" panose="020B0604020202020204" pitchFamily="34" charset="0"/>
                <a:cs typeface="Arial" panose="020B0604020202020204" pitchFamily="34" charset="0"/>
              </a:rPr>
              <a:t>→ </a:t>
            </a:r>
            <a:r>
              <a:rPr lang="en-US" altLang="ja-JP" sz="2800" dirty="0" smtClean="0">
                <a:latin typeface="Arial" panose="020B0604020202020204" pitchFamily="34" charset="0"/>
                <a:cs typeface="Arial" panose="020B0604020202020204" pitchFamily="34" charset="0"/>
              </a:rPr>
              <a:t>Enhancement of the Safeguarding of ICH through instigating,</a:t>
            </a:r>
          </a:p>
          <a:p>
            <a:pPr marL="45720" indent="0">
              <a:lnSpc>
                <a:spcPct val="100000"/>
              </a:lnSpc>
              <a:spcBef>
                <a:spcPts val="0"/>
              </a:spcBef>
              <a:buFont typeface="Calibri" panose="020F0502020204030204" pitchFamily="34" charset="0"/>
              <a:buNone/>
            </a:pPr>
            <a:r>
              <a:rPr lang="en-US" altLang="ja-JP" sz="2800" dirty="0" smtClean="0">
                <a:latin typeface="Arial" panose="020B0604020202020204" pitchFamily="34" charset="0"/>
                <a:cs typeface="Arial" panose="020B0604020202020204" pitchFamily="34" charset="0"/>
              </a:rPr>
              <a:t>         Facilitating and coordinating research in the Asia-Pacific region</a:t>
            </a:r>
          </a:p>
          <a:p>
            <a:pPr marL="45720" indent="0">
              <a:lnSpc>
                <a:spcPct val="100000"/>
              </a:lnSpc>
              <a:spcBef>
                <a:spcPts val="0"/>
              </a:spcBef>
              <a:buFont typeface="Calibri" panose="020F0502020204030204" pitchFamily="34" charset="0"/>
              <a:buNone/>
            </a:pPr>
            <a:endParaRPr lang="en-US" altLang="ja-JP" sz="2200" dirty="0">
              <a:latin typeface="Arial" panose="020B0604020202020204" pitchFamily="34" charset="0"/>
              <a:cs typeface="Arial" panose="020B0604020202020204" pitchFamily="34" charset="0"/>
            </a:endParaRPr>
          </a:p>
        </p:txBody>
      </p:sp>
      <p:sp>
        <p:nvSpPr>
          <p:cNvPr id="7" name="コンテンツ プレースホルダー 2"/>
          <p:cNvSpPr txBox="1">
            <a:spLocks/>
          </p:cNvSpPr>
          <p:nvPr/>
        </p:nvSpPr>
        <p:spPr>
          <a:xfrm>
            <a:off x="1142205" y="2967318"/>
            <a:ext cx="9929206" cy="3092823"/>
          </a:xfrm>
          <a:prstGeom prst="rect">
            <a:avLst/>
          </a:prstGeom>
          <a:solidFill>
            <a:schemeClr val="bg1"/>
          </a:solidFill>
          <a:ln w="28575">
            <a:solidFill>
              <a:schemeClr val="accent2">
                <a:lumMod val="75000"/>
              </a:schemeClr>
            </a:solidFill>
          </a:ln>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45720" indent="0">
              <a:lnSpc>
                <a:spcPct val="100000"/>
              </a:lnSpc>
              <a:spcBef>
                <a:spcPts val="0"/>
              </a:spcBef>
              <a:buFont typeface="Calibri" panose="020F0502020204030204" pitchFamily="34" charset="0"/>
              <a:buNone/>
            </a:pPr>
            <a:endParaRPr lang="en-US" altLang="ja-JP" sz="1100" dirty="0" smtClean="0"/>
          </a:p>
          <a:p>
            <a:pPr marL="45720" indent="0">
              <a:buFont typeface="Calibri" panose="020F0502020204030204" pitchFamily="34" charset="0"/>
              <a:buNone/>
            </a:pPr>
            <a:r>
              <a:rPr lang="ja-JP" altLang="en-US" sz="2400" dirty="0">
                <a:latin typeface="Arial" panose="020B0604020202020204" pitchFamily="34" charset="0"/>
                <a:cs typeface="Arial" panose="020B0604020202020204" pitchFamily="34" charset="0"/>
              </a:rPr>
              <a:t>      </a:t>
            </a:r>
            <a:r>
              <a:rPr lang="ja-JP" altLang="en-US" sz="2400" dirty="0" smtClean="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2003</a:t>
            </a:r>
            <a:r>
              <a:rPr lang="en-US" altLang="ja-JP" sz="2400" dirty="0" smtClean="0">
                <a:latin typeface="Arial" panose="020B0604020202020204" pitchFamily="34" charset="0"/>
                <a:cs typeface="Arial" panose="020B0604020202020204" pitchFamily="34" charset="0"/>
              </a:rPr>
              <a:t>:</a:t>
            </a: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UNESCO’s</a:t>
            </a: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Convention</a:t>
            </a: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for</a:t>
            </a: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the</a:t>
            </a: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Safeguarding of ICH</a:t>
            </a:r>
          </a:p>
          <a:p>
            <a:pPr marL="45720" indent="0">
              <a:lnSpc>
                <a:spcPct val="100000"/>
              </a:lnSpc>
              <a:spcBef>
                <a:spcPts val="0"/>
              </a:spcBef>
              <a:buFont typeface="Calibri" panose="020F0502020204030204" pitchFamily="34" charset="0"/>
              <a:buNone/>
            </a:pP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2009:</a:t>
            </a: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Approval</a:t>
            </a: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of</a:t>
            </a: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‘Establishment in Japan of the International</a:t>
            </a:r>
          </a:p>
          <a:p>
            <a:pPr marL="45720" indent="0">
              <a:lnSpc>
                <a:spcPct val="100000"/>
              </a:lnSpc>
              <a:spcBef>
                <a:spcPts val="0"/>
              </a:spcBef>
              <a:buFont typeface="Calibri" panose="020F0502020204030204" pitchFamily="34" charset="0"/>
              <a:buNone/>
            </a:pPr>
            <a:r>
              <a:rPr lang="en-US" altLang="ja-JP" sz="2400" dirty="0" smtClean="0">
                <a:latin typeface="Arial" panose="020B0604020202020204" pitchFamily="34" charset="0"/>
                <a:cs typeface="Arial" panose="020B0604020202020204" pitchFamily="34" charset="0"/>
              </a:rPr>
              <a:t>                    Research Centre for ICH in the Asia-Pacific region as a      </a:t>
            </a:r>
          </a:p>
          <a:p>
            <a:pPr marL="45720" indent="0">
              <a:lnSpc>
                <a:spcPct val="100000"/>
              </a:lnSpc>
              <a:spcBef>
                <a:spcPts val="0"/>
              </a:spcBef>
              <a:buFont typeface="Calibri" panose="020F0502020204030204" pitchFamily="34" charset="0"/>
              <a:buNone/>
            </a:pPr>
            <a:r>
              <a:rPr lang="en-US" altLang="ja-JP" sz="2400" dirty="0" smtClean="0">
                <a:latin typeface="Arial" panose="020B0604020202020204" pitchFamily="34" charset="0"/>
                <a:cs typeface="Arial" panose="020B0604020202020204" pitchFamily="34" charset="0"/>
              </a:rPr>
              <a:t>                    Category 2 Centre under the auspices of UNESCO’</a:t>
            </a:r>
          </a:p>
          <a:p>
            <a:pPr marL="45720" indent="0">
              <a:lnSpc>
                <a:spcPct val="100000"/>
              </a:lnSpc>
              <a:spcBef>
                <a:spcPts val="0"/>
              </a:spcBef>
              <a:buNone/>
            </a:pP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2010:</a:t>
            </a: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Signature of the Agreement between the Government of </a:t>
            </a:r>
          </a:p>
          <a:p>
            <a:pPr marL="45720" indent="0">
              <a:lnSpc>
                <a:spcPct val="100000"/>
              </a:lnSpc>
              <a:spcBef>
                <a:spcPts val="0"/>
              </a:spcBef>
              <a:buNone/>
            </a:pPr>
            <a:r>
              <a:rPr lang="en-US" altLang="ja-JP" sz="2400" dirty="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                   Japan and UNESCO</a:t>
            </a:r>
          </a:p>
          <a:p>
            <a:pPr marL="45720" indent="0">
              <a:lnSpc>
                <a:spcPct val="100000"/>
              </a:lnSpc>
              <a:spcBef>
                <a:spcPts val="0"/>
              </a:spcBef>
              <a:buFont typeface="Calibri" panose="020F0502020204030204" pitchFamily="34" charset="0"/>
              <a:buNone/>
            </a:pP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2011:</a:t>
            </a: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Establishment</a:t>
            </a: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of</a:t>
            </a: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IRCI</a:t>
            </a: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in</a:t>
            </a: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Sakai</a:t>
            </a: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city,</a:t>
            </a:r>
            <a:r>
              <a:rPr lang="ja-JP" altLang="en-US" sz="2400" dirty="0" smtClean="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Osaka, Japan</a:t>
            </a:r>
            <a:endParaRPr lang="ja-JP"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3575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539" y="201150"/>
            <a:ext cx="2233529" cy="854587"/>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8804" y="1258555"/>
            <a:ext cx="7017074" cy="4679180"/>
          </a:xfrm>
          <a:prstGeom prst="rect">
            <a:avLst/>
          </a:prstGeom>
        </p:spPr>
      </p:pic>
      <p:sp>
        <p:nvSpPr>
          <p:cNvPr id="4" name="タイトル 1"/>
          <p:cNvSpPr txBox="1">
            <a:spLocks/>
          </p:cNvSpPr>
          <p:nvPr/>
        </p:nvSpPr>
        <p:spPr>
          <a:xfrm>
            <a:off x="1170785" y="336437"/>
            <a:ext cx="9509760" cy="673033"/>
          </a:xfrm>
          <a:prstGeom prst="rect">
            <a:avLst/>
          </a:prstGeom>
        </p:spPr>
        <p:txBody>
          <a:bodyPr>
            <a:normAutofit fontScale="97500"/>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a:r>
              <a:rPr lang="en-US" altLang="ja-JP" sz="4400" b="1"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Operation</a:t>
            </a:r>
            <a:endParaRPr lang="ja-JP" altLang="en-US" sz="44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テキスト ボックス 4"/>
          <p:cNvSpPr txBox="1"/>
          <p:nvPr/>
        </p:nvSpPr>
        <p:spPr>
          <a:xfrm>
            <a:off x="250192" y="2767183"/>
            <a:ext cx="3959529" cy="3277820"/>
          </a:xfrm>
          <a:prstGeom prst="rect">
            <a:avLst/>
          </a:prstGeom>
          <a:noFill/>
        </p:spPr>
        <p:txBody>
          <a:bodyPr wrap="square" rtlCol="0">
            <a:spAutoFit/>
          </a:bodyPr>
          <a:lstStyle/>
          <a:p>
            <a:pPr algn="ctr"/>
            <a:r>
              <a:rPr kumimoji="1" lang="en-US" altLang="ja-JP" sz="1600" u="sng" dirty="0" smtClean="0">
                <a:solidFill>
                  <a:srgbClr val="4D69F5"/>
                </a:solidFill>
                <a:latin typeface="Arial" panose="020B0604020202020204" pitchFamily="34" charset="0"/>
                <a:ea typeface="Meiryo UI" panose="020B0604030504040204" pitchFamily="50" charset="-128"/>
                <a:cs typeface="Arial" panose="020B0604020202020204" pitchFamily="34" charset="0"/>
              </a:rPr>
              <a:t>UNESCO C2 Centre</a:t>
            </a:r>
            <a:endParaRPr kumimoji="1" lang="en-US" altLang="ja-JP" sz="1400" dirty="0" smtClean="0">
              <a:latin typeface="Arial" panose="020B0604020202020204" pitchFamily="34" charset="0"/>
              <a:ea typeface="Meiryo UI" panose="020B0604030504040204" pitchFamily="50" charset="-128"/>
              <a:cs typeface="Arial" panose="020B0604020202020204" pitchFamily="34" charset="0"/>
            </a:endParaRPr>
          </a:p>
          <a:p>
            <a:pPr>
              <a:spcBef>
                <a:spcPts val="600"/>
              </a:spcBef>
            </a:pPr>
            <a:r>
              <a:rPr kumimoji="1" lang="ja-JP" altLang="en-US" sz="1400" dirty="0" smtClean="0">
                <a:latin typeface="Arial" panose="020B0604020202020204" pitchFamily="34" charset="0"/>
                <a:ea typeface="Meiryo UI" panose="020B0604030504040204" pitchFamily="50" charset="-128"/>
                <a:cs typeface="Arial" panose="020B0604020202020204" pitchFamily="34" charset="0"/>
              </a:rPr>
              <a:t>・</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The institution that serves to contribute to </a:t>
            </a:r>
          </a:p>
          <a:p>
            <a:r>
              <a:rPr kumimoji="1" lang="ja-JP" altLang="en-US" sz="1400" dirty="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the achievement of UNESCO’s strategic </a:t>
            </a:r>
          </a:p>
          <a:p>
            <a:r>
              <a:rPr kumimoji="1" lang="ja-JP" altLang="en-US" sz="1400" dirty="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objectives</a:t>
            </a:r>
            <a:endParaRPr kumimoji="1" lang="en-US" altLang="ja-JP" sz="1400" dirty="0">
              <a:latin typeface="Arial" panose="020B0604020202020204" pitchFamily="34" charset="0"/>
              <a:ea typeface="Meiryo UI" panose="020B0604030504040204" pitchFamily="50" charset="-128"/>
              <a:cs typeface="Arial" panose="020B0604020202020204" pitchFamily="34" charset="0"/>
            </a:endParaRPr>
          </a:p>
          <a:p>
            <a:r>
              <a:rPr kumimoji="1" lang="ja-JP" altLang="en-US" sz="1400" dirty="0" smtClean="0">
                <a:latin typeface="Arial" panose="020B0604020202020204" pitchFamily="34" charset="0"/>
                <a:ea typeface="Meiryo UI" panose="020B0604030504040204" pitchFamily="50" charset="-128"/>
                <a:cs typeface="Arial" panose="020B0604020202020204" pitchFamily="34" charset="0"/>
              </a:rPr>
              <a:t>・</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There are eight UNESCO C2 </a:t>
            </a:r>
            <a:r>
              <a:rPr kumimoji="1" lang="en-US" altLang="ja-JP" sz="1400" dirty="0" err="1" smtClean="0">
                <a:latin typeface="Arial" panose="020B0604020202020204" pitchFamily="34" charset="0"/>
                <a:ea typeface="Meiryo UI" panose="020B0604030504040204" pitchFamily="50" charset="-128"/>
                <a:cs typeface="Arial" panose="020B0604020202020204" pitchFamily="34" charset="0"/>
              </a:rPr>
              <a:t>Centres</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 </a:t>
            </a:r>
          </a:p>
          <a:p>
            <a:r>
              <a:rPr kumimoji="1" lang="ja-JP" altLang="en-US" sz="1400" dirty="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around the world in the field of the </a:t>
            </a:r>
          </a:p>
          <a:p>
            <a:r>
              <a:rPr kumimoji="1" lang="ja-JP" altLang="en-US" sz="1400" dirty="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safeguarding of ICH</a:t>
            </a:r>
            <a:endParaRPr kumimoji="1" lang="en-US" altLang="ja-JP" sz="1400" dirty="0">
              <a:latin typeface="Arial" panose="020B0604020202020204" pitchFamily="34" charset="0"/>
              <a:ea typeface="Meiryo UI" panose="020B0604030504040204" pitchFamily="50" charset="-128"/>
              <a:cs typeface="Arial" panose="020B0604020202020204" pitchFamily="34" charset="0"/>
            </a:endParaRPr>
          </a:p>
          <a:p>
            <a:r>
              <a:rPr kumimoji="1" lang="ja-JP" altLang="en-US" sz="1400" dirty="0" smtClean="0">
                <a:latin typeface="Arial" panose="020B0604020202020204" pitchFamily="34" charset="0"/>
                <a:ea typeface="Meiryo UI" panose="020B0604030504040204" pitchFamily="50" charset="-128"/>
                <a:cs typeface="Arial" panose="020B0604020202020204" pitchFamily="34" charset="0"/>
              </a:rPr>
              <a:t>・</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In addition to IRCI, there are two more </a:t>
            </a:r>
          </a:p>
          <a:p>
            <a:r>
              <a:rPr kumimoji="1" lang="ja-JP" altLang="en-US" sz="1400" dirty="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C2 </a:t>
            </a:r>
            <a:r>
              <a:rPr kumimoji="1" lang="en-US" altLang="ja-JP" sz="1400" dirty="0" err="1" smtClean="0">
                <a:latin typeface="Arial" panose="020B0604020202020204" pitchFamily="34" charset="0"/>
                <a:ea typeface="Meiryo UI" panose="020B0604030504040204" pitchFamily="50" charset="-128"/>
                <a:cs typeface="Arial" panose="020B0604020202020204" pitchFamily="34" charset="0"/>
              </a:rPr>
              <a:t>Centres</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 in China and the Republic of </a:t>
            </a:r>
          </a:p>
          <a:p>
            <a:r>
              <a:rPr kumimoji="1" lang="ja-JP" altLang="en-US" sz="1400" dirty="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Korea in the Asia-Pacific Region</a:t>
            </a:r>
            <a:endParaRPr kumimoji="1" lang="en-US" altLang="ja-JP" sz="1400" dirty="0">
              <a:latin typeface="Arial" panose="020B0604020202020204" pitchFamily="34" charset="0"/>
              <a:ea typeface="Meiryo UI" panose="020B0604030504040204" pitchFamily="50" charset="-128"/>
              <a:cs typeface="Arial" panose="020B0604020202020204" pitchFamily="34" charset="0"/>
            </a:endParaRPr>
          </a:p>
          <a:p>
            <a:r>
              <a:rPr kumimoji="1" lang="ja-JP" altLang="en-US" sz="1400" dirty="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a:t>
            </a:r>
            <a:r>
              <a:rPr kumimoji="1" lang="ja-JP" altLang="en-US" sz="1400" dirty="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Japan</a:t>
            </a:r>
            <a:r>
              <a:rPr kumimoji="1" lang="ja-JP" altLang="en-US" sz="1400" dirty="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a:latin typeface="Arial" panose="020B0604020202020204" pitchFamily="34" charset="0"/>
                <a:ea typeface="Meiryo UI" panose="020B0604030504040204" pitchFamily="50" charset="-128"/>
                <a:cs typeface="Arial" panose="020B0604020202020204" pitchFamily="34" charset="0"/>
              </a:rPr>
              <a:t>-</a:t>
            </a:r>
            <a:r>
              <a:rPr kumimoji="1" lang="ja-JP" altLang="en-US" sz="1400" dirty="0" smtClean="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Research</a:t>
            </a:r>
            <a:endParaRPr kumimoji="1" lang="en-US" altLang="ja-JP" sz="1400" dirty="0">
              <a:latin typeface="Arial" panose="020B0604020202020204" pitchFamily="34" charset="0"/>
              <a:ea typeface="Meiryo UI" panose="020B0604030504040204" pitchFamily="50" charset="-128"/>
              <a:cs typeface="Arial" panose="020B0604020202020204" pitchFamily="34" charset="0"/>
            </a:endParaRPr>
          </a:p>
          <a:p>
            <a:r>
              <a:rPr kumimoji="1" lang="ja-JP" altLang="en-US" sz="1400" dirty="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China </a:t>
            </a:r>
            <a:r>
              <a:rPr kumimoji="1" lang="en-US" altLang="ja-JP" sz="1400" dirty="0">
                <a:latin typeface="Arial" panose="020B0604020202020204" pitchFamily="34" charset="0"/>
                <a:ea typeface="Meiryo UI" panose="020B0604030504040204" pitchFamily="50" charset="-128"/>
                <a:cs typeface="Arial" panose="020B0604020202020204" pitchFamily="34" charset="0"/>
              </a:rPr>
              <a:t>-</a:t>
            </a:r>
            <a:r>
              <a:rPr kumimoji="1" lang="ja-JP" altLang="en-US" sz="1400" dirty="0" smtClean="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Training Activities</a:t>
            </a:r>
            <a:endParaRPr kumimoji="1" lang="en-US" altLang="ja-JP" sz="1400" dirty="0">
              <a:latin typeface="Arial" panose="020B0604020202020204" pitchFamily="34" charset="0"/>
              <a:ea typeface="Meiryo UI" panose="020B0604030504040204" pitchFamily="50" charset="-128"/>
              <a:cs typeface="Arial" panose="020B0604020202020204" pitchFamily="34" charset="0"/>
            </a:endParaRPr>
          </a:p>
          <a:p>
            <a:r>
              <a:rPr kumimoji="1" lang="ja-JP" altLang="en-US" sz="1400" dirty="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Korea</a:t>
            </a:r>
            <a:r>
              <a:rPr kumimoji="1" lang="ja-JP" altLang="en-US" sz="1400" dirty="0" smtClean="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Information and Networking</a:t>
            </a:r>
            <a:endParaRPr kumimoji="1" lang="en-US" altLang="ja-JP" sz="1400" dirty="0">
              <a:latin typeface="Arial" panose="020B0604020202020204" pitchFamily="34" charset="0"/>
              <a:ea typeface="Meiryo UI" panose="020B0604030504040204" pitchFamily="50" charset="-128"/>
              <a:cs typeface="Arial" panose="020B0604020202020204" pitchFamily="34" charset="0"/>
            </a:endParaRPr>
          </a:p>
          <a:p>
            <a:endParaRPr kumimoji="1" lang="en-US" altLang="ja-JP" dirty="0"/>
          </a:p>
        </p:txBody>
      </p:sp>
      <p:sp>
        <p:nvSpPr>
          <p:cNvPr id="6" name="テキスト ボックス 5"/>
          <p:cNvSpPr txBox="1"/>
          <p:nvPr/>
        </p:nvSpPr>
        <p:spPr>
          <a:xfrm>
            <a:off x="1466484" y="184968"/>
            <a:ext cx="3588579" cy="1523494"/>
          </a:xfrm>
          <a:prstGeom prst="rect">
            <a:avLst/>
          </a:prstGeom>
          <a:noFill/>
        </p:spPr>
        <p:txBody>
          <a:bodyPr wrap="square" rtlCol="0">
            <a:spAutoFit/>
          </a:bodyPr>
          <a:lstStyle/>
          <a:p>
            <a:pPr algn="ctr"/>
            <a:r>
              <a:rPr kumimoji="1" lang="en-US" altLang="ja-JP" sz="1600" u="sng" dirty="0" smtClean="0">
                <a:solidFill>
                  <a:srgbClr val="4D69F5"/>
                </a:solidFill>
                <a:latin typeface="Arial" panose="020B0604020202020204" pitchFamily="34" charset="0"/>
                <a:ea typeface="Meiryo UI" panose="020B0604030504040204" pitchFamily="50" charset="-128"/>
                <a:cs typeface="Arial" panose="020B0604020202020204" pitchFamily="34" charset="0"/>
              </a:rPr>
              <a:t>National Institutes for</a:t>
            </a:r>
          </a:p>
          <a:p>
            <a:pPr algn="ctr"/>
            <a:r>
              <a:rPr kumimoji="1" lang="en-US" altLang="ja-JP" sz="1600" u="sng" dirty="0" smtClean="0">
                <a:solidFill>
                  <a:srgbClr val="4D69F5"/>
                </a:solidFill>
                <a:latin typeface="Arial" panose="020B0604020202020204" pitchFamily="34" charset="0"/>
                <a:ea typeface="Meiryo UI" panose="020B0604030504040204" pitchFamily="50" charset="-128"/>
                <a:cs typeface="Arial" panose="020B0604020202020204" pitchFamily="34" charset="0"/>
              </a:rPr>
              <a:t>Cultural Heritage</a:t>
            </a:r>
            <a:endParaRPr kumimoji="1" lang="en-US" altLang="ja-JP" sz="1600" dirty="0">
              <a:latin typeface="Arial" panose="020B0604020202020204" pitchFamily="34" charset="0"/>
              <a:ea typeface="Meiryo UI" panose="020B0604030504040204" pitchFamily="50" charset="-128"/>
              <a:cs typeface="Arial" panose="020B0604020202020204" pitchFamily="34" charset="0"/>
            </a:endParaRPr>
          </a:p>
          <a:p>
            <a:pPr>
              <a:spcBef>
                <a:spcPts val="600"/>
              </a:spcBef>
            </a:pPr>
            <a:r>
              <a:rPr kumimoji="1" lang="ja-JP" altLang="en-US" sz="1400" dirty="0" smtClean="0">
                <a:latin typeface="Arial" panose="020B0604020202020204" pitchFamily="34" charset="0"/>
                <a:ea typeface="Meiryo UI" panose="020B0604030504040204" pitchFamily="50" charset="-128"/>
                <a:cs typeface="Arial" panose="020B0604020202020204" pitchFamily="34" charset="0"/>
              </a:rPr>
              <a:t>・</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comprised of 7 individual institutions </a:t>
            </a:r>
          </a:p>
          <a:p>
            <a:r>
              <a:rPr kumimoji="1" lang="ja-JP" altLang="en-US" sz="1400" dirty="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which have the same mission to   </a:t>
            </a:r>
          </a:p>
          <a:p>
            <a:r>
              <a:rPr kumimoji="1" lang="ja-JP" altLang="en-US" sz="1400" dirty="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conserve and utilize the cultural </a:t>
            </a:r>
          </a:p>
          <a:p>
            <a:r>
              <a:rPr kumimoji="1" lang="ja-JP" altLang="en-US" sz="1400" dirty="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properties </a:t>
            </a:r>
          </a:p>
        </p:txBody>
      </p:sp>
      <p:sp>
        <p:nvSpPr>
          <p:cNvPr id="9" name="テキスト ボックス 8"/>
          <p:cNvSpPr txBox="1"/>
          <p:nvPr/>
        </p:nvSpPr>
        <p:spPr>
          <a:xfrm>
            <a:off x="9386230" y="1149189"/>
            <a:ext cx="2628151" cy="2139047"/>
          </a:xfrm>
          <a:prstGeom prst="rect">
            <a:avLst/>
          </a:prstGeom>
          <a:noFill/>
        </p:spPr>
        <p:txBody>
          <a:bodyPr wrap="square" rtlCol="0">
            <a:spAutoFit/>
          </a:bodyPr>
          <a:lstStyle/>
          <a:p>
            <a:pPr algn="ctr"/>
            <a:r>
              <a:rPr kumimoji="1" lang="en-US" altLang="ja-JP" sz="1600" u="sng" dirty="0" smtClean="0">
                <a:solidFill>
                  <a:srgbClr val="4D69F5"/>
                </a:solidFill>
                <a:latin typeface="Arial" panose="020B0604020202020204" pitchFamily="34" charset="0"/>
                <a:ea typeface="Meiryo UI" panose="020B0604030504040204" pitchFamily="50" charset="-128"/>
                <a:cs typeface="Arial" panose="020B0604020202020204" pitchFamily="34" charset="0"/>
              </a:rPr>
              <a:t>Governing Board</a:t>
            </a:r>
            <a:endParaRPr kumimoji="1" lang="en-US" altLang="ja-JP" sz="1400" dirty="0" smtClean="0">
              <a:latin typeface="Arial" panose="020B0604020202020204" pitchFamily="34" charset="0"/>
              <a:ea typeface="Meiryo UI" panose="020B0604030504040204" pitchFamily="50" charset="-128"/>
              <a:cs typeface="Arial" panose="020B0604020202020204" pitchFamily="34" charset="0"/>
            </a:endParaRPr>
          </a:p>
          <a:p>
            <a:pPr>
              <a:spcBef>
                <a:spcPts val="600"/>
              </a:spcBef>
            </a:pPr>
            <a:r>
              <a:rPr kumimoji="1" lang="ja-JP" altLang="en-US" sz="1400" dirty="0" smtClean="0">
                <a:latin typeface="Arial" panose="020B0604020202020204" pitchFamily="34" charset="0"/>
                <a:ea typeface="Meiryo UI" panose="020B0604030504040204" pitchFamily="50" charset="-128"/>
                <a:cs typeface="Arial" panose="020B0604020202020204" pitchFamily="34" charset="0"/>
              </a:rPr>
              <a:t>・</a:t>
            </a:r>
            <a:r>
              <a:rPr kumimoji="1" lang="en-US" altLang="ja-JP" sz="1400" dirty="0">
                <a:latin typeface="Arial" panose="020B0604020202020204" pitchFamily="34" charset="0"/>
                <a:ea typeface="Meiryo UI" panose="020B0604030504040204" pitchFamily="50" charset="-128"/>
                <a:cs typeface="Arial" panose="020B0604020202020204" pitchFamily="34" charset="0"/>
              </a:rPr>
              <a:t>d</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eliberates and approves      </a:t>
            </a:r>
          </a:p>
          <a:p>
            <a:r>
              <a:rPr kumimoji="1" lang="en-US" altLang="ja-JP" sz="1400" dirty="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 all IRCI activities</a:t>
            </a:r>
            <a:endParaRPr kumimoji="1" lang="en-US" altLang="ja-JP" sz="1400" dirty="0">
              <a:latin typeface="Arial" panose="020B0604020202020204" pitchFamily="34" charset="0"/>
              <a:ea typeface="Meiryo UI" panose="020B0604030504040204" pitchFamily="50" charset="-128"/>
              <a:cs typeface="Arial" panose="020B0604020202020204" pitchFamily="34" charset="0"/>
            </a:endParaRPr>
          </a:p>
          <a:p>
            <a:r>
              <a:rPr kumimoji="1" lang="ja-JP" altLang="en-US" sz="1400" dirty="0" smtClean="0">
                <a:latin typeface="Arial" panose="020B0604020202020204" pitchFamily="34" charset="0"/>
                <a:ea typeface="Meiryo UI" panose="020B0604030504040204" pitchFamily="50" charset="-128"/>
                <a:cs typeface="Arial" panose="020B0604020202020204" pitchFamily="34" charset="0"/>
              </a:rPr>
              <a:t>・</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made up of 10 experts </a:t>
            </a:r>
            <a:r>
              <a:rPr kumimoji="1" lang="ja-JP" altLang="en-US" sz="1400" dirty="0" smtClean="0">
                <a:latin typeface="Arial" panose="020B0604020202020204" pitchFamily="34" charset="0"/>
                <a:ea typeface="Meiryo UI" panose="020B0604030504040204" pitchFamily="50" charset="-128"/>
                <a:cs typeface="Arial" panose="020B0604020202020204" pitchFamily="34" charset="0"/>
              </a:rPr>
              <a:t>　</a:t>
            </a:r>
            <a:endParaRPr kumimoji="1" lang="en-US" altLang="ja-JP" sz="1400" dirty="0" smtClean="0">
              <a:latin typeface="Arial" panose="020B0604020202020204" pitchFamily="34" charset="0"/>
              <a:ea typeface="Meiryo UI" panose="020B0604030504040204" pitchFamily="50" charset="-128"/>
              <a:cs typeface="Arial" panose="020B0604020202020204" pitchFamily="34" charset="0"/>
            </a:endParaRPr>
          </a:p>
          <a:p>
            <a:r>
              <a:rPr kumimoji="1" lang="ja-JP" altLang="en-US" sz="1400" dirty="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and representatives of </a:t>
            </a:r>
          </a:p>
          <a:p>
            <a:r>
              <a:rPr kumimoji="1" lang="ja-JP" altLang="en-US" sz="1400" dirty="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specialized institutions </a:t>
            </a:r>
          </a:p>
          <a:p>
            <a:r>
              <a:rPr kumimoji="1" lang="ja-JP" altLang="en-US" sz="1400" dirty="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inside and outside Japan </a:t>
            </a:r>
          </a:p>
          <a:p>
            <a:r>
              <a:rPr kumimoji="1" lang="ja-JP" altLang="en-US" sz="1400" dirty="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including a UNESCO </a:t>
            </a:r>
          </a:p>
          <a:p>
            <a:r>
              <a:rPr kumimoji="1" lang="ja-JP" altLang="en-US" sz="1400" dirty="0">
                <a:latin typeface="Arial" panose="020B0604020202020204" pitchFamily="34" charset="0"/>
                <a:ea typeface="Meiryo UI"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Meiryo UI" panose="020B0604030504040204" pitchFamily="50" charset="-128"/>
                <a:cs typeface="Arial" panose="020B0604020202020204" pitchFamily="34" charset="0"/>
              </a:rPr>
              <a:t>representative</a:t>
            </a:r>
            <a:endParaRPr kumimoji="1" lang="en-US" altLang="ja-JP" sz="1400" dirty="0">
              <a:latin typeface="Arial" panose="020B0604020202020204" pitchFamily="34"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205189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539" y="48745"/>
            <a:ext cx="2233529" cy="854587"/>
          </a:xfrm>
          <a:prstGeom prst="rect">
            <a:avLst/>
          </a:prstGeom>
        </p:spPr>
      </p:pic>
      <p:sp>
        <p:nvSpPr>
          <p:cNvPr id="4" name="タイトル 1"/>
          <p:cNvSpPr txBox="1">
            <a:spLocks/>
          </p:cNvSpPr>
          <p:nvPr/>
        </p:nvSpPr>
        <p:spPr>
          <a:xfrm>
            <a:off x="1138517" y="250856"/>
            <a:ext cx="9509760" cy="586593"/>
          </a:xfrm>
          <a:prstGeom prst="rect">
            <a:avLst/>
          </a:prstGeom>
        </p:spPr>
        <p:txBody>
          <a:bodyPr>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en-US" altLang="ja-JP"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Ⅱ. Mission</a:t>
            </a:r>
            <a:endParaRPr lang="ja-JP"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コンテンツ プレースホルダー 2"/>
          <p:cNvSpPr txBox="1">
            <a:spLocks/>
          </p:cNvSpPr>
          <p:nvPr/>
        </p:nvSpPr>
        <p:spPr>
          <a:xfrm>
            <a:off x="741870" y="1980017"/>
            <a:ext cx="10990053" cy="836758"/>
          </a:xfrm>
          <a:prstGeom prst="rect">
            <a:avLst/>
          </a:prstGeom>
          <a:ln w="19050">
            <a:solidFill>
              <a:schemeClr val="accent2">
                <a:lumMod val="75000"/>
              </a:schemeClr>
            </a:solidFill>
          </a:ln>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45720" indent="0">
              <a:spcBef>
                <a:spcPts val="0"/>
              </a:spcBef>
              <a:buNone/>
            </a:pPr>
            <a:r>
              <a:rPr lang="ja-JP" altLang="en-US" sz="1900" dirty="0"/>
              <a:t>②</a:t>
            </a:r>
            <a:r>
              <a:rPr lang="en-US" altLang="ja-JP" sz="1900" dirty="0"/>
              <a:t>To assist, in terms of research, countries in the Asia-Pacific region in implementing such measures as referred to in Articles 11, 12, 13 and 14 of the 2003 Convention, while paying special attention to developing countries</a:t>
            </a:r>
            <a:endParaRPr lang="ja-JP" altLang="en-US" sz="1900" dirty="0"/>
          </a:p>
        </p:txBody>
      </p:sp>
      <p:sp>
        <p:nvSpPr>
          <p:cNvPr id="7" name="コンテンツ プレースホルダー 2"/>
          <p:cNvSpPr txBox="1">
            <a:spLocks/>
          </p:cNvSpPr>
          <p:nvPr/>
        </p:nvSpPr>
        <p:spPr>
          <a:xfrm>
            <a:off x="741870" y="2816794"/>
            <a:ext cx="10990053" cy="1069679"/>
          </a:xfrm>
          <a:prstGeom prst="rect">
            <a:avLst/>
          </a:prstGeom>
          <a:ln w="19050">
            <a:solidFill>
              <a:schemeClr val="accent2">
                <a:lumMod val="75000"/>
              </a:schemeClr>
            </a:solidFill>
          </a:ln>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45720" indent="0">
              <a:spcBef>
                <a:spcPts val="0"/>
              </a:spcBef>
              <a:buNone/>
            </a:pPr>
            <a:r>
              <a:rPr lang="ja-JP" altLang="en-US" sz="1900" dirty="0"/>
              <a:t>③</a:t>
            </a:r>
            <a:r>
              <a:rPr lang="en-US" altLang="ja-JP" sz="1900" dirty="0"/>
              <a:t>To organize workshops and seminars focusing on the role of research as a useful component for safeguarding the intangible cultural heritage and related practices and methodologies, involving experts, community representatives and administrators from the Asia-Pacific region</a:t>
            </a:r>
            <a:endParaRPr lang="ja-JP" altLang="en-US" sz="1900" dirty="0"/>
          </a:p>
        </p:txBody>
      </p:sp>
      <p:sp>
        <p:nvSpPr>
          <p:cNvPr id="8" name="コンテンツ プレースホルダー 2"/>
          <p:cNvSpPr txBox="1">
            <a:spLocks/>
          </p:cNvSpPr>
          <p:nvPr/>
        </p:nvSpPr>
        <p:spPr>
          <a:xfrm>
            <a:off x="741870" y="3886463"/>
            <a:ext cx="10990053" cy="741874"/>
          </a:xfrm>
          <a:prstGeom prst="rect">
            <a:avLst/>
          </a:prstGeom>
          <a:ln w="19050">
            <a:solidFill>
              <a:schemeClr val="accent2">
                <a:lumMod val="75000"/>
              </a:schemeClr>
            </a:solidFill>
          </a:ln>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45720" indent="0">
              <a:spcBef>
                <a:spcPts val="0"/>
              </a:spcBef>
              <a:buNone/>
            </a:pPr>
            <a:r>
              <a:rPr lang="ja-JP" altLang="en-US" sz="1900" dirty="0"/>
              <a:t>④</a:t>
            </a:r>
            <a:r>
              <a:rPr lang="en-US" altLang="ja-JP" sz="1900" dirty="0"/>
              <a:t>To encourage and assist young researchers in the Asia-Pacific region engaging in research activities related to safeguarding the intangible cultural heritage</a:t>
            </a:r>
            <a:endParaRPr lang="ja-JP" altLang="en-US" sz="1900" dirty="0"/>
          </a:p>
        </p:txBody>
      </p:sp>
      <p:sp>
        <p:nvSpPr>
          <p:cNvPr id="9" name="コンテンツ プレースホルダー 2"/>
          <p:cNvSpPr txBox="1">
            <a:spLocks/>
          </p:cNvSpPr>
          <p:nvPr/>
        </p:nvSpPr>
        <p:spPr>
          <a:xfrm>
            <a:off x="741870" y="4628334"/>
            <a:ext cx="10990053" cy="741874"/>
          </a:xfrm>
          <a:prstGeom prst="rect">
            <a:avLst/>
          </a:prstGeom>
          <a:ln w="19050">
            <a:solidFill>
              <a:schemeClr val="accent2">
                <a:lumMod val="75000"/>
              </a:schemeClr>
            </a:solidFill>
          </a:ln>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45720" indent="0">
              <a:spcBef>
                <a:spcPts val="0"/>
              </a:spcBef>
              <a:buNone/>
            </a:pPr>
            <a:r>
              <a:rPr lang="ja-JP" altLang="en-US" sz="1900" dirty="0"/>
              <a:t>⑤</a:t>
            </a:r>
            <a:r>
              <a:rPr lang="en-US" altLang="ja-JP" sz="1900" dirty="0"/>
              <a:t>To cooperate with other category 2 </a:t>
            </a:r>
            <a:r>
              <a:rPr lang="en-US" altLang="ja-JP" sz="1900" dirty="0" err="1"/>
              <a:t>centres</a:t>
            </a:r>
            <a:r>
              <a:rPr lang="en-US" altLang="ja-JP" sz="1900" dirty="0"/>
              <a:t> and institutions active in the domain of safeguarding the intangible cultural heritage, in the Asia-Pacific region</a:t>
            </a:r>
            <a:endParaRPr lang="ja-JP" altLang="en-US" sz="1900" dirty="0"/>
          </a:p>
        </p:txBody>
      </p:sp>
      <p:sp>
        <p:nvSpPr>
          <p:cNvPr id="10" name="コンテンツ プレースホルダー 2"/>
          <p:cNvSpPr txBox="1">
            <a:spLocks/>
          </p:cNvSpPr>
          <p:nvPr/>
        </p:nvSpPr>
        <p:spPr>
          <a:xfrm>
            <a:off x="741869" y="5370210"/>
            <a:ext cx="10990053" cy="931632"/>
          </a:xfrm>
          <a:prstGeom prst="rect">
            <a:avLst/>
          </a:prstGeom>
          <a:ln w="19050">
            <a:solidFill>
              <a:schemeClr val="accent2">
                <a:lumMod val="75000"/>
              </a:schemeClr>
            </a:solidFill>
          </a:ln>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45720" indent="0">
              <a:lnSpc>
                <a:spcPct val="100000"/>
              </a:lnSpc>
              <a:spcBef>
                <a:spcPts val="0"/>
              </a:spcBef>
              <a:buFont typeface="Calibri" panose="020F0502020204030204" pitchFamily="34" charset="0"/>
              <a:buNone/>
            </a:pPr>
            <a:r>
              <a:rPr lang="ja-JP" altLang="en-US" dirty="0" smtClean="0"/>
              <a:t>⑥</a:t>
            </a:r>
            <a:r>
              <a:rPr lang="en-US" altLang="ja-JP" dirty="0" smtClean="0"/>
              <a:t>To initiate cooperation among all other interested institutions active in the domain of safeguarding the intangible cultural heritage, while furthering technical assistance vis-à-vis developing countries, in the Asia-Pacific region</a:t>
            </a:r>
            <a:endParaRPr lang="ja-JP" altLang="en-US" dirty="0"/>
          </a:p>
        </p:txBody>
      </p:sp>
      <p:sp>
        <p:nvSpPr>
          <p:cNvPr id="5" name="コンテンツ プレースホルダー 2"/>
          <p:cNvSpPr txBox="1">
            <a:spLocks/>
          </p:cNvSpPr>
          <p:nvPr/>
        </p:nvSpPr>
        <p:spPr>
          <a:xfrm>
            <a:off x="741871" y="841337"/>
            <a:ext cx="10990053" cy="1138688"/>
          </a:xfrm>
          <a:prstGeom prst="rect">
            <a:avLst/>
          </a:prstGeom>
          <a:ln w="19050">
            <a:solidFill>
              <a:schemeClr val="accent2">
                <a:lumMod val="75000"/>
              </a:schemeClr>
            </a:solidFill>
          </a:ln>
        </p:spPr>
        <p:txBody>
          <a:bodyPr>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45720" indent="0">
              <a:lnSpc>
                <a:spcPct val="100000"/>
              </a:lnSpc>
              <a:spcBef>
                <a:spcPts val="0"/>
              </a:spcBef>
              <a:buNone/>
            </a:pPr>
            <a:r>
              <a:rPr lang="ja-JP" altLang="en-US" sz="2100" dirty="0"/>
              <a:t>①</a:t>
            </a:r>
            <a:r>
              <a:rPr lang="en-US" altLang="ja-JP" sz="2100" dirty="0"/>
              <a:t>To instigate and coordinate research into practices and methodologies of safeguarding endangered intangible cultural heritage elements present in the Asia-Pacific region, while cooperating with universities, research institutions, community representatives and other governmental and non-governmental organizations in Japan and elsewhere in the region</a:t>
            </a:r>
            <a:endParaRPr lang="ja-JP" altLang="ja-JP" sz="2100" dirty="0"/>
          </a:p>
          <a:p>
            <a:pPr marL="45720" indent="0">
              <a:buFont typeface="Calibri" panose="020F0502020204030204" pitchFamily="34" charset="0"/>
              <a:buNone/>
            </a:pPr>
            <a:endParaRPr lang="ja-JP" altLang="en-US" sz="2800" dirty="0"/>
          </a:p>
        </p:txBody>
      </p:sp>
    </p:spTree>
    <p:extLst>
      <p:ext uri="{BB962C8B-B14F-4D97-AF65-F5344CB8AC3E}">
        <p14:creationId xmlns:p14="http://schemas.microsoft.com/office/powerpoint/2010/main" val="203570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539" y="201150"/>
            <a:ext cx="2233529" cy="854587"/>
          </a:xfrm>
          <a:prstGeom prst="rect">
            <a:avLst/>
          </a:prstGeom>
        </p:spPr>
      </p:pic>
      <p:sp>
        <p:nvSpPr>
          <p:cNvPr id="5" name="タイトル 1"/>
          <p:cNvSpPr txBox="1">
            <a:spLocks/>
          </p:cNvSpPr>
          <p:nvPr/>
        </p:nvSpPr>
        <p:spPr>
          <a:xfrm>
            <a:off x="335592" y="201150"/>
            <a:ext cx="9489022" cy="527408"/>
          </a:xfrm>
          <a:prstGeom prst="rect">
            <a:avLst/>
          </a:prstGeom>
        </p:spPr>
        <p:txBody>
          <a:bodyPr vert="horz" lIns="91440" tIns="45720" rIns="91440" bIns="45720" rtlCol="0" anchor="b">
            <a:normAutofit fontScale="92500"/>
          </a:bodyPr>
          <a:lstStyle>
            <a:lvl1pPr marL="0" indent="0" algn="l" defTabSz="914400" rtl="0" eaLnBrk="1" latinLnBrk="0" hangingPunct="1">
              <a:lnSpc>
                <a:spcPct val="90000"/>
              </a:lnSpc>
              <a:spcBef>
                <a:spcPct val="0"/>
              </a:spcBef>
              <a:buFont typeface="Arial" pitchFamily="34" charset="0"/>
              <a:buNone/>
              <a:defRPr kumimoji="1" lang="ja-JP" sz="3400" kern="1200">
                <a:solidFill>
                  <a:schemeClr val="tx1">
                    <a:lumMod val="75000"/>
                  </a:schemeClr>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altLang="ja-JP" sz="28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Cooperation</a:t>
            </a:r>
            <a:r>
              <a:rPr lang="ja-JP" altLang="en-US" sz="28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28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with</a:t>
            </a:r>
            <a:r>
              <a:rPr lang="ja-JP" altLang="en-US" sz="28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28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a:t>
            </a:r>
            <a:r>
              <a:rPr lang="ja-JP" altLang="en-US" sz="28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28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related</a:t>
            </a:r>
            <a:r>
              <a:rPr lang="ja-JP" altLang="en-US" sz="28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28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Institutions</a:t>
            </a:r>
            <a:r>
              <a:rPr lang="ja-JP" altLang="en-US" sz="28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28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Communities</a:t>
            </a:r>
            <a:r>
              <a:rPr lang="ja-JP" altLang="en-US" sz="28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3731" y="665803"/>
            <a:ext cx="6774383" cy="5628940"/>
          </a:xfrm>
          <a:prstGeom prst="rect">
            <a:avLst/>
          </a:prstGeom>
        </p:spPr>
      </p:pic>
    </p:spTree>
    <p:extLst>
      <p:ext uri="{BB962C8B-B14F-4D97-AF65-F5344CB8AC3E}">
        <p14:creationId xmlns:p14="http://schemas.microsoft.com/office/powerpoint/2010/main" val="497615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92313" y="179028"/>
            <a:ext cx="10492292" cy="1450757"/>
          </a:xfrm>
        </p:spPr>
        <p:txBody>
          <a:bodyPr>
            <a:normAutofit/>
          </a:bodyPr>
          <a:lstStyle/>
          <a:p>
            <a:r>
              <a:rPr lang="en-US" altLang="ja-JP" sz="44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Ⅲ. Reports &amp; Plans of IRCI’s Activities</a:t>
            </a:r>
            <a:endParaRPr lang="ja-JP" altLang="en-US" sz="44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539" y="201150"/>
            <a:ext cx="2233529" cy="854587"/>
          </a:xfrm>
          <a:prstGeom prst="rect">
            <a:avLst/>
          </a:prstGeom>
        </p:spPr>
      </p:pic>
      <p:sp>
        <p:nvSpPr>
          <p:cNvPr id="7" name="コンテンツ プレースホルダー 2"/>
          <p:cNvSpPr>
            <a:spLocks noGrp="1"/>
          </p:cNvSpPr>
          <p:nvPr>
            <p:ph idx="1"/>
          </p:nvPr>
        </p:nvSpPr>
        <p:spPr>
          <a:xfrm>
            <a:off x="968191" y="1845734"/>
            <a:ext cx="11057068" cy="4429560"/>
          </a:xfrm>
        </p:spPr>
        <p:txBody>
          <a:bodyPr>
            <a:normAutofit lnSpcReduction="10000"/>
          </a:bodyPr>
          <a:lstStyle/>
          <a:p>
            <a:pPr marL="0" indent="0">
              <a:buClrTx/>
              <a:buNone/>
            </a:pPr>
            <a:r>
              <a:rPr lang="en-US" altLang="ja-JP" sz="280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【Activity Focus</a:t>
            </a:r>
            <a:r>
              <a:rPr lang="ja-JP" altLang="en-US" sz="280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280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Promoting Research for ICH Safeguarding</a:t>
            </a:r>
          </a:p>
          <a:p>
            <a:pPr lvl="2">
              <a:spcBef>
                <a:spcPts val="600"/>
              </a:spcBef>
              <a:buClrTx/>
              <a:buFont typeface="Wingdings" panose="05000000000000000000" pitchFamily="2" charset="2"/>
              <a:buChar char="u"/>
            </a:pPr>
            <a:r>
              <a:rPr lang="en-US" altLang="ja-JP" sz="2400" dirty="0" smtClean="0">
                <a:solidFill>
                  <a:schemeClr val="tx1"/>
                </a:solidFill>
                <a:latin typeface="Arial" panose="020B0604020202020204" pitchFamily="34" charset="0"/>
                <a:cs typeface="Arial" panose="020B0604020202020204" pitchFamily="34" charset="0"/>
              </a:rPr>
              <a:t>&lt;Mapping Project 1&gt; International Conference</a:t>
            </a:r>
          </a:p>
          <a:p>
            <a:pPr lvl="2">
              <a:spcBef>
                <a:spcPts val="600"/>
              </a:spcBef>
              <a:buClrTx/>
              <a:buFont typeface="Wingdings" panose="05000000000000000000" pitchFamily="2" charset="2"/>
              <a:buChar char="u"/>
            </a:pPr>
            <a:r>
              <a:rPr lang="en-US" altLang="ja-JP" sz="2400" dirty="0" smtClean="0">
                <a:solidFill>
                  <a:schemeClr val="tx1"/>
                </a:solidFill>
                <a:latin typeface="Arial" panose="020B0604020202020204" pitchFamily="34" charset="0"/>
                <a:cs typeface="Arial" panose="020B0604020202020204" pitchFamily="34" charset="0"/>
              </a:rPr>
              <a:t>&lt;Mapping Project 2&gt; Literature Survey</a:t>
            </a:r>
          </a:p>
          <a:p>
            <a:pPr lvl="2">
              <a:spcBef>
                <a:spcPts val="600"/>
              </a:spcBef>
              <a:buClrTx/>
              <a:buFont typeface="Wingdings" panose="05000000000000000000" pitchFamily="2" charset="2"/>
              <a:buChar char="u"/>
            </a:pPr>
            <a:r>
              <a:rPr lang="en-US" altLang="ja-JP" sz="2400" dirty="0" smtClean="0">
                <a:solidFill>
                  <a:schemeClr val="tx1"/>
                </a:solidFill>
                <a:latin typeface="Arial" panose="020B0604020202020204" pitchFamily="34" charset="0"/>
                <a:cs typeface="Arial" panose="020B0604020202020204" pitchFamily="34" charset="0"/>
              </a:rPr>
              <a:t>&lt;Mapping Project 3&gt; Research Data Collection</a:t>
            </a:r>
          </a:p>
          <a:p>
            <a:pPr lvl="2">
              <a:spcBef>
                <a:spcPts val="600"/>
              </a:spcBef>
              <a:buClrTx/>
              <a:buFont typeface="Wingdings" panose="05000000000000000000" pitchFamily="2" charset="2"/>
              <a:buChar char="u"/>
            </a:pPr>
            <a:r>
              <a:rPr lang="en-US" altLang="ja-JP" sz="2400" dirty="0" smtClean="0">
                <a:solidFill>
                  <a:schemeClr val="tx1"/>
                </a:solidFill>
                <a:latin typeface="Arial" panose="020B0604020202020204" pitchFamily="34" charset="0"/>
                <a:cs typeface="Arial" panose="020B0604020202020204" pitchFamily="34" charset="0"/>
              </a:rPr>
              <a:t>IRCI Researchers Forum</a:t>
            </a:r>
          </a:p>
          <a:p>
            <a:pPr marL="0" indent="0">
              <a:buClrTx/>
              <a:buNone/>
            </a:pPr>
            <a:r>
              <a:rPr lang="en-US" altLang="ja-JP" sz="280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【Activity Focus 2】 Research on ICH Safeguarding and</a:t>
            </a:r>
          </a:p>
          <a:p>
            <a:pPr marL="871400" lvl="5" indent="0">
              <a:buClrTx/>
              <a:buNone/>
            </a:pPr>
            <a:r>
              <a:rPr lang="en-US" altLang="ja-JP" sz="280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Disaster Risk Management</a:t>
            </a:r>
            <a:endParaRPr lang="en-US" altLang="ja-JP" sz="320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2">
              <a:buClrTx/>
              <a:buFont typeface="Wingdings" panose="05000000000000000000" pitchFamily="2" charset="2"/>
              <a:buChar char="u"/>
            </a:pPr>
            <a:r>
              <a:rPr lang="en-US" altLang="ja-JP" sz="2400" dirty="0" smtClean="0">
                <a:solidFill>
                  <a:schemeClr val="tx1"/>
                </a:solidFill>
                <a:latin typeface="Arial" panose="020B0604020202020204" pitchFamily="34" charset="0"/>
                <a:cs typeface="Arial" panose="020B0604020202020204" pitchFamily="34" charset="0"/>
              </a:rPr>
              <a:t>Preliminary Research on ICH Safeguarding and Disaster-Risk Management</a:t>
            </a:r>
          </a:p>
          <a:p>
            <a:pPr lvl="2">
              <a:buClrTx/>
              <a:buFont typeface="Wingdings" panose="05000000000000000000" pitchFamily="2" charset="2"/>
              <a:buChar char="u"/>
            </a:pPr>
            <a:r>
              <a:rPr lang="en-US" altLang="ja-JP" sz="2400" dirty="0" smtClean="0">
                <a:solidFill>
                  <a:schemeClr val="tx1"/>
                </a:solidFill>
                <a:latin typeface="Arial" panose="020B0604020202020204" pitchFamily="34" charset="0"/>
                <a:cs typeface="Arial" panose="020B0604020202020204" pitchFamily="34" charset="0"/>
              </a:rPr>
              <a:t>Study of Emergency Protection of ICH in Conflict-Affected Countries</a:t>
            </a:r>
            <a:endParaRPr lang="en-US" altLang="ja-JP" sz="2400" dirty="0">
              <a:solidFill>
                <a:schemeClr val="tx1"/>
              </a:solidFill>
              <a:latin typeface="Arial" panose="020B0604020202020204" pitchFamily="34" charset="0"/>
              <a:cs typeface="Arial" panose="020B0604020202020204" pitchFamily="34" charset="0"/>
            </a:endParaRPr>
          </a:p>
          <a:p>
            <a:pPr marL="0" indent="0">
              <a:buClrTx/>
              <a:buNone/>
            </a:pPr>
            <a:r>
              <a:rPr lang="en-US" altLang="ja-JP" sz="300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Cooperation with Sakai City, Osaka, Japan</a:t>
            </a:r>
            <a:endParaRPr lang="en-US" altLang="ja-JP" sz="3000"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84048" lvl="2" indent="0">
              <a:buClrTx/>
              <a:buNone/>
            </a:pPr>
            <a:endParaRPr lang="en-US" altLang="ja-JP" sz="2400"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26899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539" y="201150"/>
            <a:ext cx="2233529" cy="854587"/>
          </a:xfrm>
          <a:prstGeom prst="rect">
            <a:avLst/>
          </a:prstGeom>
        </p:spPr>
      </p:pic>
      <p:sp>
        <p:nvSpPr>
          <p:cNvPr id="7" name="角丸四角形 6"/>
          <p:cNvSpPr/>
          <p:nvPr/>
        </p:nvSpPr>
        <p:spPr>
          <a:xfrm>
            <a:off x="1097280" y="569864"/>
            <a:ext cx="8568952" cy="10801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smtClean="0">
                <a:solidFill>
                  <a:schemeClr val="bg1"/>
                </a:solidFill>
                <a:latin typeface="+mj-lt"/>
              </a:rPr>
              <a:t>Mapping Project </a:t>
            </a:r>
          </a:p>
        </p:txBody>
      </p:sp>
      <p:sp>
        <p:nvSpPr>
          <p:cNvPr id="9" name="コンテンツ プレースホルダー 2"/>
          <p:cNvSpPr>
            <a:spLocks noGrp="1"/>
          </p:cNvSpPr>
          <p:nvPr>
            <p:ph idx="1"/>
          </p:nvPr>
        </p:nvSpPr>
        <p:spPr>
          <a:xfrm>
            <a:off x="804929" y="1703296"/>
            <a:ext cx="11039139" cy="4320989"/>
          </a:xfrm>
        </p:spPr>
        <p:txBody>
          <a:bodyPr>
            <a:noAutofit/>
          </a:bodyPr>
          <a:lstStyle/>
          <a:p>
            <a:pPr>
              <a:buFont typeface="Wingdings" panose="05000000000000000000" pitchFamily="2" charset="2"/>
              <a:buChar char="u"/>
            </a:pPr>
            <a:r>
              <a:rPr lang="en-US" altLang="ja-JP" sz="2200" dirty="0" smtClean="0">
                <a:solidFill>
                  <a:schemeClr val="accent1"/>
                </a:solidFill>
                <a:latin typeface="Arial" panose="020B0604020202020204" pitchFamily="34" charset="0"/>
                <a:cs typeface="Arial" panose="020B0604020202020204" pitchFamily="34" charset="0"/>
              </a:rPr>
              <a:t>Background</a:t>
            </a:r>
            <a:endParaRPr kumimoji="1" lang="en-US" altLang="ja-JP" sz="2200" dirty="0" smtClean="0">
              <a:solidFill>
                <a:schemeClr val="accent1"/>
              </a:solidFill>
              <a:latin typeface="Arial" panose="020B0604020202020204" pitchFamily="34" charset="0"/>
              <a:cs typeface="Arial" panose="020B0604020202020204" pitchFamily="34" charset="0"/>
            </a:endParaRPr>
          </a:p>
          <a:p>
            <a:pPr lvl="1">
              <a:spcBef>
                <a:spcPts val="0"/>
              </a:spcBef>
              <a:spcAft>
                <a:spcPts val="0"/>
              </a:spcAft>
            </a:pPr>
            <a:r>
              <a:rPr lang="ja-JP" altLang="en-US" sz="2200" dirty="0" smtClean="0">
                <a:latin typeface="Arial" panose="020B0604020202020204" pitchFamily="34" charset="0"/>
                <a:cs typeface="Arial" panose="020B0604020202020204" pitchFamily="34" charset="0"/>
              </a:rPr>
              <a:t>・</a:t>
            </a:r>
            <a:r>
              <a:rPr lang="en-US" altLang="ja-JP" sz="2200" b="0" dirty="0" smtClean="0">
                <a:latin typeface="Arial" panose="020B0604020202020204" pitchFamily="34" charset="0"/>
                <a:cs typeface="Arial" panose="020B0604020202020204" pitchFamily="34" charset="0"/>
              </a:rPr>
              <a:t>Research activities and availability/accessibility of literatures for ICH </a:t>
            </a:r>
          </a:p>
          <a:p>
            <a:pPr lvl="1">
              <a:spcBef>
                <a:spcPts val="0"/>
              </a:spcBef>
              <a:spcAft>
                <a:spcPts val="0"/>
              </a:spcAft>
            </a:pPr>
            <a:r>
              <a:rPr lang="en-US" altLang="ja-JP" sz="2200" b="0" dirty="0">
                <a:latin typeface="Arial" panose="020B0604020202020204" pitchFamily="34" charset="0"/>
                <a:cs typeface="Arial" panose="020B0604020202020204" pitchFamily="34" charset="0"/>
              </a:rPr>
              <a:t> </a:t>
            </a:r>
            <a:r>
              <a:rPr lang="en-US" altLang="ja-JP" sz="2200" b="0" dirty="0" smtClean="0">
                <a:latin typeface="Arial" panose="020B0604020202020204" pitchFamily="34" charset="0"/>
                <a:cs typeface="Arial" panose="020B0604020202020204" pitchFamily="34" charset="0"/>
              </a:rPr>
              <a:t> safeguarding are limited</a:t>
            </a:r>
          </a:p>
          <a:p>
            <a:pPr lvl="1">
              <a:spcBef>
                <a:spcPts val="0"/>
              </a:spcBef>
              <a:spcAft>
                <a:spcPts val="0"/>
              </a:spcAft>
            </a:pPr>
            <a:r>
              <a:rPr lang="ja-JP" altLang="en-US" sz="2200" b="0" dirty="0" smtClean="0">
                <a:latin typeface="Arial" panose="020B0604020202020204" pitchFamily="34" charset="0"/>
                <a:cs typeface="Arial" panose="020B0604020202020204" pitchFamily="34" charset="0"/>
              </a:rPr>
              <a:t>・</a:t>
            </a:r>
            <a:r>
              <a:rPr lang="en-US" altLang="ja-JP" sz="2200" b="0" dirty="0" smtClean="0">
                <a:latin typeface="Arial" panose="020B0604020202020204" pitchFamily="34" charset="0"/>
                <a:cs typeface="Arial" panose="020B0604020202020204" pitchFamily="34" charset="0"/>
              </a:rPr>
              <a:t>Information on related research activities are not shared among experts</a:t>
            </a:r>
          </a:p>
          <a:p>
            <a:pPr lvl="1">
              <a:spcBef>
                <a:spcPts val="0"/>
              </a:spcBef>
              <a:spcAft>
                <a:spcPts val="0"/>
              </a:spcAft>
            </a:pPr>
            <a:r>
              <a:rPr lang="ja-JP" altLang="en-US" sz="2200" b="0" dirty="0" smtClean="0">
                <a:latin typeface="Arial" panose="020B0604020202020204" pitchFamily="34" charset="0"/>
                <a:cs typeface="Arial" panose="020B0604020202020204" pitchFamily="34" charset="0"/>
              </a:rPr>
              <a:t>・</a:t>
            </a:r>
            <a:r>
              <a:rPr lang="en-US" altLang="ja-JP" sz="2200" b="0" dirty="0" smtClean="0">
                <a:latin typeface="Arial" panose="020B0604020202020204" pitchFamily="34" charset="0"/>
                <a:cs typeface="Arial" panose="020B0604020202020204" pitchFamily="34" charset="0"/>
              </a:rPr>
              <a:t>Insufficient development of the human and organizational resources for ICH </a:t>
            </a:r>
          </a:p>
          <a:p>
            <a:pPr lvl="1">
              <a:spcBef>
                <a:spcPts val="0"/>
              </a:spcBef>
              <a:spcAft>
                <a:spcPts val="0"/>
              </a:spcAft>
            </a:pPr>
            <a:r>
              <a:rPr lang="en-US" altLang="ja-JP" sz="2200" b="0" dirty="0" smtClean="0">
                <a:latin typeface="Arial" panose="020B0604020202020204" pitchFamily="34" charset="0"/>
                <a:cs typeface="Arial" panose="020B0604020202020204" pitchFamily="34" charset="0"/>
              </a:rPr>
              <a:t>  safeguarding</a:t>
            </a:r>
          </a:p>
          <a:p>
            <a:pPr>
              <a:buFont typeface="Wingdings" panose="05000000000000000000" pitchFamily="2" charset="2"/>
              <a:buChar char="u"/>
            </a:pPr>
            <a:r>
              <a:rPr lang="en-US" altLang="ja-JP" sz="2200" dirty="0" smtClean="0">
                <a:solidFill>
                  <a:schemeClr val="accent1"/>
                </a:solidFill>
                <a:latin typeface="Arial" panose="020B0604020202020204" pitchFamily="34" charset="0"/>
                <a:cs typeface="Arial" panose="020B0604020202020204" pitchFamily="34" charset="0"/>
              </a:rPr>
              <a:t>Purpose</a:t>
            </a:r>
          </a:p>
          <a:p>
            <a:pPr lvl="1">
              <a:spcBef>
                <a:spcPts val="0"/>
              </a:spcBef>
              <a:spcAft>
                <a:spcPts val="0"/>
              </a:spcAft>
            </a:pPr>
            <a:r>
              <a:rPr lang="ja-JP" altLang="en-US" sz="2200" dirty="0" smtClean="0">
                <a:latin typeface="Arial" panose="020B0604020202020204" pitchFamily="34" charset="0"/>
                <a:cs typeface="Arial" panose="020B0604020202020204" pitchFamily="34" charset="0"/>
              </a:rPr>
              <a:t>・</a:t>
            </a:r>
            <a:r>
              <a:rPr lang="en-US" altLang="ja-JP" sz="2200" b="0" dirty="0" smtClean="0">
                <a:latin typeface="Arial" panose="020B0604020202020204" pitchFamily="34" charset="0"/>
                <a:cs typeface="Arial" panose="020B0604020202020204" pitchFamily="34" charset="0"/>
              </a:rPr>
              <a:t>Expand and strengthen the network of researchers related to ICH </a:t>
            </a:r>
          </a:p>
          <a:p>
            <a:pPr lvl="1">
              <a:spcBef>
                <a:spcPts val="0"/>
              </a:spcBef>
              <a:spcAft>
                <a:spcPts val="0"/>
              </a:spcAft>
            </a:pPr>
            <a:r>
              <a:rPr lang="en-US" altLang="ja-JP" sz="2200" b="0" dirty="0">
                <a:latin typeface="Arial" panose="020B0604020202020204" pitchFamily="34" charset="0"/>
                <a:cs typeface="Arial" panose="020B0604020202020204" pitchFamily="34" charset="0"/>
              </a:rPr>
              <a:t> </a:t>
            </a:r>
            <a:r>
              <a:rPr lang="en-US" altLang="ja-JP" sz="2200" b="0" dirty="0" smtClean="0">
                <a:latin typeface="Arial" panose="020B0604020202020204" pitchFamily="34" charset="0"/>
                <a:cs typeface="Arial" panose="020B0604020202020204" pitchFamily="34" charset="0"/>
              </a:rPr>
              <a:t> safeguarding in the Asia Pacific region</a:t>
            </a:r>
            <a:endParaRPr lang="en-US" altLang="ja-JP" sz="2200" b="0" dirty="0">
              <a:latin typeface="Arial" panose="020B0604020202020204" pitchFamily="34" charset="0"/>
              <a:cs typeface="Arial" panose="020B0604020202020204" pitchFamily="34" charset="0"/>
            </a:endParaRPr>
          </a:p>
          <a:p>
            <a:pPr lvl="1">
              <a:spcBef>
                <a:spcPts val="0"/>
              </a:spcBef>
              <a:spcAft>
                <a:spcPts val="0"/>
              </a:spcAft>
            </a:pPr>
            <a:r>
              <a:rPr lang="ja-JP" altLang="en-US" sz="2200" b="0" dirty="0" smtClean="0">
                <a:latin typeface="Arial" panose="020B0604020202020204" pitchFamily="34" charset="0"/>
                <a:cs typeface="Arial" panose="020B0604020202020204" pitchFamily="34" charset="0"/>
              </a:rPr>
              <a:t>・</a:t>
            </a:r>
            <a:r>
              <a:rPr lang="en-US" altLang="ja-JP" sz="2200" b="0" dirty="0" smtClean="0">
                <a:latin typeface="Arial" panose="020B0604020202020204" pitchFamily="34" charset="0"/>
                <a:cs typeface="Arial" panose="020B0604020202020204" pitchFamily="34" charset="0"/>
              </a:rPr>
              <a:t>Enhance and promote research for ICH safeguarding</a:t>
            </a:r>
            <a:endParaRPr lang="en-US" altLang="ja-JP" sz="2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81489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539" y="201150"/>
            <a:ext cx="2233529" cy="854587"/>
          </a:xfrm>
          <a:prstGeom prst="rect">
            <a:avLst/>
          </a:prstGeom>
        </p:spPr>
      </p:pic>
      <p:sp>
        <p:nvSpPr>
          <p:cNvPr id="7" name="角丸四角形 6"/>
          <p:cNvSpPr/>
          <p:nvPr/>
        </p:nvSpPr>
        <p:spPr>
          <a:xfrm>
            <a:off x="1097280" y="569864"/>
            <a:ext cx="8568952" cy="10801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smtClean="0">
                <a:solidFill>
                  <a:schemeClr val="bg1"/>
                </a:solidFill>
                <a:latin typeface="+mj-lt"/>
              </a:rPr>
              <a:t>Mapping Project </a:t>
            </a:r>
          </a:p>
        </p:txBody>
      </p:sp>
      <p:pic>
        <p:nvPicPr>
          <p:cNvPr id="29" name="図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717" y="1943802"/>
            <a:ext cx="4420663" cy="4171361"/>
          </a:xfrm>
          <a:prstGeom prst="rect">
            <a:avLst/>
          </a:prstGeom>
        </p:spPr>
      </p:pic>
      <p:sp>
        <p:nvSpPr>
          <p:cNvPr id="33" name="テキスト ボックス 32"/>
          <p:cNvSpPr txBox="1"/>
          <p:nvPr/>
        </p:nvSpPr>
        <p:spPr>
          <a:xfrm>
            <a:off x="919053" y="1755546"/>
            <a:ext cx="5732759" cy="4462760"/>
          </a:xfrm>
          <a:prstGeom prst="rect">
            <a:avLst/>
          </a:prstGeom>
          <a:noFill/>
        </p:spPr>
        <p:txBody>
          <a:bodyPr wrap="square" rtlCol="0">
            <a:spAutoFit/>
          </a:bodyPr>
          <a:lstStyle/>
          <a:p>
            <a:r>
              <a:rPr kumimoji="1" lang="en-US" altLang="ja-JP" sz="2000" dirty="0">
                <a:latin typeface="Arial" panose="020B0604020202020204" pitchFamily="34" charset="0"/>
                <a:cs typeface="Arial" panose="020B0604020202020204" pitchFamily="34" charset="0"/>
              </a:rPr>
              <a:t>The project has been implemented and managed as an integration of the following 3 sub-projects</a:t>
            </a:r>
            <a:r>
              <a:rPr kumimoji="1" lang="en-US" altLang="ja-JP" sz="2000" dirty="0" smtClean="0">
                <a:latin typeface="Arial" panose="020B0604020202020204" pitchFamily="34" charset="0"/>
                <a:cs typeface="Arial" panose="020B0604020202020204" pitchFamily="34" charset="0"/>
              </a:rPr>
              <a:t>:</a:t>
            </a:r>
          </a:p>
          <a:p>
            <a:endParaRPr kumimoji="1" lang="en-US" altLang="ja-JP" sz="2000" dirty="0">
              <a:latin typeface="Arial" panose="020B0604020202020204" pitchFamily="34" charset="0"/>
              <a:cs typeface="Arial" panose="020B0604020202020204" pitchFamily="34" charset="0"/>
            </a:endParaRPr>
          </a:p>
          <a:p>
            <a:pPr>
              <a:buFont typeface="Wingdings" panose="05000000000000000000" pitchFamily="2" charset="2"/>
              <a:buChar char="u"/>
            </a:pPr>
            <a:r>
              <a:rPr kumimoji="1" lang="en-US" altLang="ja-JP" sz="2000" dirty="0">
                <a:solidFill>
                  <a:schemeClr val="accent1"/>
                </a:solidFill>
                <a:latin typeface="Arial" panose="020B0604020202020204" pitchFamily="34" charset="0"/>
                <a:cs typeface="Arial" panose="020B0604020202020204" pitchFamily="34" charset="0"/>
              </a:rPr>
              <a:t>&lt;Mapping Project 1&gt; </a:t>
            </a:r>
          </a:p>
          <a:p>
            <a:r>
              <a:rPr kumimoji="1" lang="en-US" altLang="ja-JP" sz="2000" dirty="0" smtClean="0">
                <a:latin typeface="Arial" panose="020B0604020202020204" pitchFamily="34" charset="0"/>
                <a:cs typeface="Arial" panose="020B0604020202020204" pitchFamily="34" charset="0"/>
              </a:rPr>
              <a:t>International Conference on the Convention for the Safeguarding of ICH</a:t>
            </a:r>
            <a:endParaRPr kumimoji="1" lang="en-US" altLang="ja-JP" sz="2000" dirty="0">
              <a:latin typeface="Arial" panose="020B0604020202020204" pitchFamily="34" charset="0"/>
              <a:cs typeface="Arial" panose="020B0604020202020204" pitchFamily="34" charset="0"/>
            </a:endParaRPr>
          </a:p>
          <a:p>
            <a:pPr>
              <a:spcBef>
                <a:spcPts val="600"/>
              </a:spcBef>
              <a:buFont typeface="Wingdings" panose="05000000000000000000" pitchFamily="2" charset="2"/>
              <a:buChar char="u"/>
            </a:pPr>
            <a:r>
              <a:rPr lang="en-US" altLang="ja-JP" sz="2000" dirty="0">
                <a:solidFill>
                  <a:schemeClr val="accent1"/>
                </a:solidFill>
                <a:latin typeface="Arial" panose="020B0604020202020204" pitchFamily="34" charset="0"/>
                <a:cs typeface="Arial" panose="020B0604020202020204" pitchFamily="34" charset="0"/>
              </a:rPr>
              <a:t>&lt;Mapping Project 2&gt; </a:t>
            </a:r>
            <a:endParaRPr lang="en-US" altLang="ja-JP" sz="2000" dirty="0" smtClean="0">
              <a:solidFill>
                <a:schemeClr val="accent1"/>
              </a:solidFill>
              <a:latin typeface="Arial" panose="020B0604020202020204" pitchFamily="34" charset="0"/>
              <a:cs typeface="Arial" panose="020B0604020202020204" pitchFamily="34" charset="0"/>
            </a:endParaRPr>
          </a:p>
          <a:p>
            <a:r>
              <a:rPr lang="en-US" altLang="ja-JP" sz="2000" dirty="0" smtClean="0">
                <a:latin typeface="Arial" panose="020B0604020202020204" pitchFamily="34" charset="0"/>
                <a:cs typeface="Arial" panose="020B0604020202020204" pitchFamily="34" charset="0"/>
              </a:rPr>
              <a:t>Literature Survey on ICH Safeguarding Research in the Asia-Pacific Countries</a:t>
            </a:r>
            <a:endParaRPr lang="en-US" altLang="ja-JP" sz="2000" dirty="0">
              <a:latin typeface="Arial" panose="020B0604020202020204" pitchFamily="34" charset="0"/>
              <a:cs typeface="Arial" panose="020B0604020202020204" pitchFamily="34" charset="0"/>
            </a:endParaRPr>
          </a:p>
          <a:p>
            <a:pPr>
              <a:spcBef>
                <a:spcPts val="600"/>
              </a:spcBef>
              <a:buFont typeface="Wingdings" panose="05000000000000000000" pitchFamily="2" charset="2"/>
              <a:buChar char="u"/>
            </a:pPr>
            <a:r>
              <a:rPr lang="en-US" altLang="ja-JP" sz="2000" dirty="0">
                <a:solidFill>
                  <a:schemeClr val="accent1"/>
                </a:solidFill>
                <a:latin typeface="Arial" panose="020B0604020202020204" pitchFamily="34" charset="0"/>
                <a:cs typeface="Arial" panose="020B0604020202020204" pitchFamily="34" charset="0"/>
              </a:rPr>
              <a:t>&lt;Mapping Project 3&gt; </a:t>
            </a:r>
            <a:endParaRPr lang="en-US" altLang="ja-JP" sz="2000" dirty="0" smtClean="0">
              <a:solidFill>
                <a:schemeClr val="accent1"/>
              </a:solidFill>
              <a:latin typeface="Arial" panose="020B0604020202020204" pitchFamily="34" charset="0"/>
              <a:cs typeface="Arial" panose="020B0604020202020204" pitchFamily="34" charset="0"/>
            </a:endParaRPr>
          </a:p>
          <a:p>
            <a:r>
              <a:rPr lang="en-US" altLang="ja-JP" sz="2000" dirty="0" smtClean="0">
                <a:latin typeface="Arial" panose="020B0604020202020204" pitchFamily="34" charset="0"/>
                <a:cs typeface="Arial" panose="020B0604020202020204" pitchFamily="34" charset="0"/>
              </a:rPr>
              <a:t>Research </a:t>
            </a:r>
            <a:r>
              <a:rPr lang="en-US" altLang="ja-JP" sz="2000" dirty="0">
                <a:latin typeface="Arial" panose="020B0604020202020204" pitchFamily="34" charset="0"/>
                <a:cs typeface="Arial" panose="020B0604020202020204" pitchFamily="34" charset="0"/>
              </a:rPr>
              <a:t>Data Collection on ICH Safeguarding in the Asia-Pacific Region and </a:t>
            </a:r>
            <a:r>
              <a:rPr lang="en-US" altLang="ja-JP" sz="2000" dirty="0" err="1">
                <a:latin typeface="Arial" panose="020B0604020202020204" pitchFamily="34" charset="0"/>
                <a:cs typeface="Arial" panose="020B0604020202020204" pitchFamily="34" charset="0"/>
              </a:rPr>
              <a:t>Optimisation</a:t>
            </a:r>
            <a:r>
              <a:rPr lang="en-US" altLang="ja-JP" sz="2000" dirty="0">
                <a:latin typeface="Arial" panose="020B0604020202020204" pitchFamily="34" charset="0"/>
                <a:cs typeface="Arial" panose="020B0604020202020204" pitchFamily="34" charset="0"/>
              </a:rPr>
              <a:t> of its Use</a:t>
            </a:r>
          </a:p>
          <a:p>
            <a:endParaRPr kumimoji="1" lang="en-US" altLang="ja-JP" sz="1400" dirty="0"/>
          </a:p>
        </p:txBody>
      </p:sp>
    </p:spTree>
    <p:extLst>
      <p:ext uri="{BB962C8B-B14F-4D97-AF65-F5344CB8AC3E}">
        <p14:creationId xmlns:p14="http://schemas.microsoft.com/office/powerpoint/2010/main" val="289342579"/>
      </p:ext>
    </p:extLst>
  </p:cSld>
  <p:clrMapOvr>
    <a:masterClrMapping/>
  </p:clrMapOvr>
  <p:timing>
    <p:tnLst>
      <p:par>
        <p:cTn id="1" dur="indefinite" restart="never" nodeType="tmRoot"/>
      </p:par>
    </p:tnLst>
  </p:timing>
</p:sld>
</file>

<file path=ppt/theme/theme1.xml><?xml version="1.0" encoding="utf-8"?>
<a:theme xmlns:a="http://schemas.openxmlformats.org/drawingml/2006/main" name="レトロスペクト">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1865</TotalTime>
  <Words>2294</Words>
  <Application>Microsoft Office PowerPoint</Application>
  <PresentationFormat>Widescreen</PresentationFormat>
  <Paragraphs>405</Paragraphs>
  <Slides>23</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Meiryo UI</vt:lpstr>
      <vt:lpstr>ＭＳ 明朝</vt:lpstr>
      <vt:lpstr>ＭＳ Ｐゴシック</vt:lpstr>
      <vt:lpstr>Arial</vt:lpstr>
      <vt:lpstr>Calibri</vt:lpstr>
      <vt:lpstr>Calibri Light</vt:lpstr>
      <vt:lpstr>Century</vt:lpstr>
      <vt:lpstr>Times New Roman</vt:lpstr>
      <vt:lpstr>Wingdings</vt:lpstr>
      <vt:lpstr>レトロスペクト</vt:lpstr>
      <vt:lpstr>IRCI’s Activities for FY2017 </vt:lpstr>
      <vt:lpstr>Contents </vt:lpstr>
      <vt:lpstr>PowerPoint Presentation</vt:lpstr>
      <vt:lpstr>PowerPoint Presentation</vt:lpstr>
      <vt:lpstr>PowerPoint Presentation</vt:lpstr>
      <vt:lpstr>PowerPoint Presentation</vt:lpstr>
      <vt:lpstr>Ⅲ. Reports &amp; Plans of IRCI’s Activities</vt:lpstr>
      <vt:lpstr>PowerPoint Presentation</vt:lpstr>
      <vt:lpstr>PowerPoint Presentation</vt:lpstr>
      <vt:lpstr>  International Conference on the Convention for the Safeguarding of ICH</vt:lpstr>
      <vt:lpstr>PowerPoint Presentation</vt:lpstr>
      <vt:lpstr>PowerPoint Presentation</vt:lpstr>
      <vt:lpstr>PowerPoint Presentation</vt:lpstr>
      <vt:lpstr>  </vt:lpstr>
      <vt:lpstr>PowerPoint Presentation</vt:lpstr>
      <vt:lpstr>Preliminary Research on ICH Safeguarding  and the Disaster-Risk Management</vt:lpstr>
      <vt:lpstr>PowerPoint Presentation</vt:lpstr>
      <vt:lpstr>A Study of Emergency Protection of ICH  in Conflict-Affected Countries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Promotion of Research on ICH Safeguarding in the Asia-Pacific Region</dc:title>
  <dc:creator>mukei</dc:creator>
  <cp:lastModifiedBy>Scepi, Giovanni</cp:lastModifiedBy>
  <cp:revision>210</cp:revision>
  <cp:lastPrinted>2017-09-07T05:19:46Z</cp:lastPrinted>
  <dcterms:created xsi:type="dcterms:W3CDTF">2017-04-17T07:45:09Z</dcterms:created>
  <dcterms:modified xsi:type="dcterms:W3CDTF">2017-09-15T07:52:38Z</dcterms:modified>
</cp:coreProperties>
</file>