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7" r:id="rId8"/>
    <p:sldId id="268" r:id="rId9"/>
    <p:sldId id="270" r:id="rId10"/>
    <p:sldId id="271" r:id="rId11"/>
    <p:sldId id="269" r:id="rId12"/>
    <p:sldId id="261" r:id="rId13"/>
    <p:sldId id="262" r:id="rId14"/>
    <p:sldId id="263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0AE3-A89A-45D2-AE2B-4900B07E1A6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0E79-36DA-4ABD-9130-E908EFAF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0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0AE3-A89A-45D2-AE2B-4900B07E1A6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0E79-36DA-4ABD-9130-E908EFAF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0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0AE3-A89A-45D2-AE2B-4900B07E1A6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0E79-36DA-4ABD-9130-E908EFAF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0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0AE3-A89A-45D2-AE2B-4900B07E1A6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0E79-36DA-4ABD-9130-E908EFAF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8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0AE3-A89A-45D2-AE2B-4900B07E1A6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0E79-36DA-4ABD-9130-E908EFAF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0AE3-A89A-45D2-AE2B-4900B07E1A6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0E79-36DA-4ABD-9130-E908EFAF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8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0AE3-A89A-45D2-AE2B-4900B07E1A6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0E79-36DA-4ABD-9130-E908EFAF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80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0AE3-A89A-45D2-AE2B-4900B07E1A6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0E79-36DA-4ABD-9130-E908EFAF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3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0AE3-A89A-45D2-AE2B-4900B07E1A6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0E79-36DA-4ABD-9130-E908EFAF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9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0AE3-A89A-45D2-AE2B-4900B07E1A6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0E79-36DA-4ABD-9130-E908EFAF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9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0AE3-A89A-45D2-AE2B-4900B07E1A6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0E79-36DA-4ABD-9130-E908EFAF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0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90AE3-A89A-45D2-AE2B-4900B07E1A69}" type="datetimeFigureOut">
              <a:rPr lang="en-US" smtClean="0"/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B0E79-36DA-4ABD-9130-E908EFAF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07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358" y="360607"/>
            <a:ext cx="11357810" cy="3050249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/>
            </a:r>
            <a:br>
              <a:rPr lang="en-US" sz="4800" b="1" dirty="0" smtClean="0">
                <a:solidFill>
                  <a:srgbClr val="FFC000"/>
                </a:solidFill>
              </a:rPr>
            </a:br>
            <a:r>
              <a:rPr lang="en-US" sz="4800" b="1" dirty="0" smtClean="0">
                <a:solidFill>
                  <a:srgbClr val="FFC000"/>
                </a:solidFill>
              </a:rPr>
              <a:t>Cooperation </a:t>
            </a:r>
            <a:r>
              <a:rPr lang="en-US" sz="4800" b="1" dirty="0">
                <a:solidFill>
                  <a:srgbClr val="FFC000"/>
                </a:solidFill>
              </a:rPr>
              <a:t>with Member States in planning and implementing </a:t>
            </a:r>
            <a:r>
              <a:rPr lang="en-US" sz="4800" b="1" dirty="0" err="1">
                <a:solidFill>
                  <a:srgbClr val="FFC000"/>
                </a:solidFill>
              </a:rPr>
              <a:t>programmes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358" y="3657600"/>
            <a:ext cx="11195030" cy="270710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</a:t>
            </a:r>
            <a:r>
              <a:rPr lang="en-US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rd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Coordinating Meeting of the World Category 2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Centres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on ICH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6-8 July, 2015, Guiyang, China</a:t>
            </a:r>
          </a:p>
          <a:p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Yadollah Parmoun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Director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Regional Research Centre for Safeguarding Intangible Cultural Heritage in west and Central Asia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Under the Auspices of UNESCO (Category 2)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4" y="51325"/>
            <a:ext cx="5869634" cy="16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5141" y="239405"/>
            <a:ext cx="4122057" cy="6446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4" y="1671267"/>
            <a:ext cx="7271192" cy="50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0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257" y="253773"/>
            <a:ext cx="7977382" cy="553542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45143"/>
            <a:ext cx="10515600" cy="603182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4547"/>
            <a:ext cx="11126273" cy="123882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Topics </a:t>
            </a:r>
            <a:r>
              <a:rPr lang="en-US" b="1" dirty="0" smtClean="0">
                <a:solidFill>
                  <a:srgbClr val="FFC000"/>
                </a:solidFill>
              </a:rPr>
              <a:t>for discussion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762" y="1393371"/>
            <a:ext cx="11290478" cy="526500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What are the methods of encouraging membership of states within the geographical domain of a Category 2 Centre, and their involvement in planning and implementing its activities? 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Guaranteeing the participation of non-GC Members in its meetings as observers?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Updating the GC Rules of Procedure in a way that all of the Electoral Groups are always represented among GC Members?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Promoting the membership of natural persons from non-GC Members among GC Members?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Drafting the Rules of Procedures of the Centre’s Executive Board in a way that non-GC Members can be members to it?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Establishing “consultative bodies”, “expert committees”,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affiliated to the Centre, and guaranteeing the participation of representatives from countries on the region in them?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…   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Will cooperation with other Category 2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Centres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contribute to promoting the involvement of states in the geographical domain of a Category 2 Centre in planning and implementing its activities? If yes, how?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Cooperation according to the undertakings of the C2C’s? 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Cooperation justified based on overlaps in geographical domains?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…    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8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6273" cy="1071789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Topics </a:t>
            </a:r>
            <a:r>
              <a:rPr lang="en-US" b="1" dirty="0" smtClean="0">
                <a:solidFill>
                  <a:srgbClr val="FFC000"/>
                </a:solidFill>
              </a:rPr>
              <a:t>for Discussion 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6914"/>
            <a:ext cx="10515600" cy="493485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Will a pilot (sub-)regional activity initiated and guided by a Category 2 Centre promote the involvement of the Member States in planning and implementing its activities?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Creation of a (sub-)regional inventory for an ICH element (e.g. traditional games)?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Drafting a multi-national nomination file with the participation of a majority of the Participating States?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… 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 what extent will distribution of questionnaires/other instruments among participating states on their needs will help in promoting their involvement in planning and implementing effective activities (e.g. questionnaires on their needs for capacity-building workshops)?   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187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Topics </a:t>
            </a:r>
            <a:r>
              <a:rPr lang="en-US" b="1" dirty="0" smtClean="0">
                <a:solidFill>
                  <a:srgbClr val="FFC000"/>
                </a:solidFill>
              </a:rPr>
              <a:t>for Discussion 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536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Do direct contacts with governmental bodies always constitute a first reliable step to encourage their involvement in the activities of a Category 2 Centre? 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Does the following constitute an exhaustive list of parties that can be consulted for support in encouraging involvement of states on a region in a Category 2 Centre’s activities? If yes, what order should be followed in consulting them?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UNESCO Headquarters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Permanent Delegations to UNESCO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UNESCO Field Offices </a:t>
            </a:r>
          </a:p>
          <a:p>
            <a:pPr lvl="1"/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Natcoms</a:t>
            </a:r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Embassies of Participating States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Cultural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centres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of Participating States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Universities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NGO’s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Local communities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Other Category 2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Centres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6121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Topics </a:t>
            </a:r>
            <a:r>
              <a:rPr lang="en-US" b="1" dirty="0" smtClean="0">
                <a:solidFill>
                  <a:srgbClr val="FFC000"/>
                </a:solidFill>
              </a:rPr>
              <a:t>for Discussion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Do regional/international gatherings help in promoting cooperation with Member States in planning and implementing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programmes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for a Category 2 Centre? If yes, at what level?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Awareness Raising?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Capacity-building?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Expert meeting?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Festival/cultural event?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…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Topics for Reflection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Other methods to encourage effective cooperation with Member States to a Category 2 Centre in planning and implementing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programmes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Topics for inclusion in an action plan best suitable for encouraging active involvement of Member States to a Category 2 Centre programming and implementation processes 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4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87"/>
            <a:ext cx="10515600" cy="1320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Background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9486"/>
            <a:ext cx="10515600" cy="513805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Geographical domain of Tehran ICH Centre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States from three Electoral Groups 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Conditions and developments over the Region 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State of ICH over the Region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Different interpretations of ICH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Different orientations to ICH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Inequality in levels of involvement (e.g. local community, women, NGO, etc.) 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Different orientations to ICH safeguarding 	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Symbol" panose="05050102010706020507" pitchFamily="18" charset="2"/>
              </a:rPr>
              <a:t></a:t>
            </a:r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1. Need for sub-regional confidence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2. Need for awareness-raising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3. Need for capacity-building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4. Need for equal chances to be represented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5. Need for regional synergy, cooperation,  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Geographical </a:t>
            </a:r>
            <a:br>
              <a:rPr lang="en-US" b="1" dirty="0" smtClean="0">
                <a:solidFill>
                  <a:srgbClr val="FFC000"/>
                </a:solidFill>
              </a:rPr>
            </a:br>
            <a:r>
              <a:rPr lang="en-US" b="1" dirty="0" smtClean="0">
                <a:solidFill>
                  <a:srgbClr val="FFC000"/>
                </a:solidFill>
              </a:rPr>
              <a:t>Domain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00" y="125980"/>
            <a:ext cx="7885685" cy="6579620"/>
          </a:xfrm>
        </p:spPr>
      </p:pic>
    </p:spTree>
    <p:extLst>
      <p:ext uri="{BB962C8B-B14F-4D97-AF65-F5344CB8AC3E}">
        <p14:creationId xmlns:p14="http://schemas.microsoft.com/office/powerpoint/2010/main" val="338832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01"/>
            <a:ext cx="10515600" cy="1320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UNESCO Guidelines 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2"/>
            <a:ext cx="10515600" cy="5065484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Results-based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Programming, Management, and Monitoring (RBM) approach as applied at UNESCO (Guiding Principles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), June 2011 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BSP Guide for RBM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37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C/4 (2014-2021): Medium-term Strategy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37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C/5 (2014-2017): Approved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Programme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and Budget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Integrated Comprehensive Strategy for Category 2 Institutes and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Centres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Under the Auspices of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UNESCO, November 2013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Excerpt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from the draft 37 C/5 revised as of 22 July 2013 </a:t>
            </a:r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Medium-term strategy for UNESCO’s cooperation with Category 2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Centres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in the field of Intangible Cultural Heritage (2014-2021)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37 C/5 MP IV Expected Result 6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Integrated Comprehensive Strategy for Category 2 Institutes and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Centres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under the Auspices of UNESCO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Training materials distributed in 1</a:t>
            </a:r>
            <a:r>
              <a:rPr lang="en-US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and 2</a:t>
            </a:r>
            <a:r>
              <a:rPr lang="en-US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meetings of the World Category 2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Centres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on ICH (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Sozopol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and Paris) </a:t>
            </a:r>
          </a:p>
        </p:txBody>
      </p:sp>
    </p:spTree>
    <p:extLst>
      <p:ext uri="{BB962C8B-B14F-4D97-AF65-F5344CB8AC3E}">
        <p14:creationId xmlns:p14="http://schemas.microsoft.com/office/powerpoint/2010/main" val="127954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9657"/>
            <a:ext cx="11203546" cy="133531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Activities on participation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4971"/>
            <a:ext cx="10515600" cy="512354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Agreement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Invitation with the collaboration of Iranian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Natcom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Participation by Kazakhstan, Iran, Tajikistan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Two GC Meetings in 2012 and 2013  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New initiatives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Advice from UNESCO Headquarters, UNESCO Bangkok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2014 Meeting of Ambassadors of the States over the Region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Close collaboration with UTCO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Correspondence with Permanent Delegations of the States of the Region to UNESCO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Direct information-sharing at the level of UNESCO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Natcomes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and governmental organizations over the Region (namely, through correspondence, participation in events, etc.) 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  <a:sym typeface="Symbol" panose="05050102010706020507" pitchFamily="18" charset="2"/>
            </a:endParaRPr>
          </a:p>
          <a:p>
            <a:pPr marL="457200" lvl="1" indent="0">
              <a:buNone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Symbol" panose="05050102010706020507" pitchFamily="18" charset="2"/>
              </a:rPr>
              <a:t>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Participation of 10 countries from the 3 Electoral Groups 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2015 GC Meeting with the participation of 10 Member States (Armenia, Kazakhstan, Kyrgyz Republic, Iran, Iraq, Lebanon, Palestine, Pakistan, Tajikistan, Turkey), and three Observer States (Afghanistan, Oman, Qatar) </a:t>
            </a:r>
          </a:p>
          <a:p>
            <a:pPr lvl="2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Participation issue followed eagerly in other states (e.g. Afghanistan, Azerbaijan, Georgia, Oman, Qatar, Syria, Turkmenistan, and Uzbekistan)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2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19" y="365126"/>
            <a:ext cx="11694017" cy="112984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Some Initiatives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629" y="1690688"/>
            <a:ext cx="11016342" cy="475365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Centre is working on a proposal on minor modifications in the Agreement to pave the way for all participating Electoral Groups to be represented in the GC and involved in the Centre’s decision-making processes and activities 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Non-GC Member Observer States were actively involved in the discussions in the course of the last GC Meeting  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Representatives from non-Member States on the Region were invited to the last GC Meeting as special guests to observe the debates and become acquainted with the nature of the Centre  </a:t>
            </a: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Centre is working on methods of establishing expert/consultative bodies affiliated to the Centre, and to invite representatives, especially from non-GC Member States to participate in their activities         </a:t>
            </a:r>
          </a:p>
        </p:txBody>
      </p:sp>
    </p:spTree>
    <p:extLst>
      <p:ext uri="{BB962C8B-B14F-4D97-AF65-F5344CB8AC3E}">
        <p14:creationId xmlns:p14="http://schemas.microsoft.com/office/powerpoint/2010/main" val="2969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3389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Some Initiatives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485" y="1538514"/>
            <a:ext cx="11350171" cy="480422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Some attractive/promising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programmes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have been included in the 2015 Action Plan to point to the nature of the Centre, as a regional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centre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where all Member States have an equal share for being represented and involved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international competition on the design of the permanent logo of the Centre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special design of the Centre’s website (www.tichct.org), as a virtual space where all participating states enjoy equal opportunities to be represented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proposal on an interactive virtual calendar of the West and Central Asian ICH 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2015 expert meeting to be held with the participation of experts from the Region to discuss concrete measures to safeguard ICH  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2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Some Initiatives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5365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Centre is closely cooperating with UNESCO Headquarters, UNESCO Bangkok, UTCO, as well as the Embassies, Permanent Delegations,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Natcoms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and cultural organizations of its Member States in planning and implementing its activities;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e.g. 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Cooperation with UTCO and UNESCO Bangkok in organizing two workshops for Turkmenistan 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Cooperation with Iraqi Cultural Centre in Tehran in organizing a workshop for Iraq  </a:t>
            </a:r>
          </a:p>
          <a:p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 the course of the last GC Meeting the Participating States were asked to make the Centre informed of their capacity-building needs, so that the Centre can be in a better position to draft its Action Plans for the coming years  </a:t>
            </a:r>
          </a:p>
        </p:txBody>
      </p:sp>
    </p:spTree>
    <p:extLst>
      <p:ext uri="{BB962C8B-B14F-4D97-AF65-F5344CB8AC3E}">
        <p14:creationId xmlns:p14="http://schemas.microsoft.com/office/powerpoint/2010/main" val="18581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275" y="2892471"/>
            <a:ext cx="5515812" cy="3827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511" y="365125"/>
            <a:ext cx="6114804" cy="425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</TotalTime>
  <Words>1219</Words>
  <Application>Microsoft Office PowerPoint</Application>
  <PresentationFormat>Widescreen</PresentationFormat>
  <Paragraphs>112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Office Theme</vt:lpstr>
      <vt:lpstr> Cooperation with Member States in planning and implementing programmes</vt:lpstr>
      <vt:lpstr>Background</vt:lpstr>
      <vt:lpstr>Geographical  Domain</vt:lpstr>
      <vt:lpstr>UNESCO Guidelines </vt:lpstr>
      <vt:lpstr>Activities on participation</vt:lpstr>
      <vt:lpstr>Some Initiatives</vt:lpstr>
      <vt:lpstr>Some Initiatives</vt:lpstr>
      <vt:lpstr>Some Initiatives</vt:lpstr>
      <vt:lpstr>PowerPoint Presentation</vt:lpstr>
      <vt:lpstr>PowerPoint Presentation</vt:lpstr>
      <vt:lpstr>PowerPoint Presentation</vt:lpstr>
      <vt:lpstr>Topics for discussion</vt:lpstr>
      <vt:lpstr>Topics for Discussion </vt:lpstr>
      <vt:lpstr>Topics for Discussion </vt:lpstr>
      <vt:lpstr>Topics for Discussion</vt:lpstr>
      <vt:lpstr>Topics for Reflection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Tehran ICH Centre’s Report on 2015 Action PLan</dc:title>
  <dc:creator>Yadollah Parmoun</dc:creator>
  <cp:lastModifiedBy>Yadollah Parmoun</cp:lastModifiedBy>
  <cp:revision>58</cp:revision>
  <dcterms:created xsi:type="dcterms:W3CDTF">2015-07-05T02:02:27Z</dcterms:created>
  <dcterms:modified xsi:type="dcterms:W3CDTF">2015-07-06T23:32:21Z</dcterms:modified>
</cp:coreProperties>
</file>