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6" r:id="rId3"/>
    <p:sldId id="292" r:id="rId4"/>
    <p:sldId id="298" r:id="rId5"/>
    <p:sldId id="297" r:id="rId6"/>
    <p:sldId id="299" r:id="rId7"/>
    <p:sldId id="284" r:id="rId8"/>
    <p:sldId id="260" r:id="rId9"/>
    <p:sldId id="264" r:id="rId10"/>
    <p:sldId id="305" r:id="rId11"/>
    <p:sldId id="301" r:id="rId12"/>
    <p:sldId id="270" r:id="rId13"/>
    <p:sldId id="272" r:id="rId14"/>
    <p:sldId id="271" r:id="rId15"/>
    <p:sldId id="290" r:id="rId16"/>
    <p:sldId id="304" r:id="rId17"/>
    <p:sldId id="289" r:id="rId18"/>
    <p:sldId id="278" r:id="rId19"/>
  </p:sldIdLst>
  <p:sldSz cx="9144000" cy="6858000" type="screen4x3"/>
  <p:notesSz cx="6808788"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s Antoninis" initials="MA" lastIdx="18" clrIdx="0">
    <p:extLst>
      <p:ext uri="{19B8F6BF-5375-455C-9EA6-DF929625EA0E}">
        <p15:presenceInfo xmlns:p15="http://schemas.microsoft.com/office/powerpoint/2012/main" userId="0e45105f9c40a3b0" providerId="Windows Live"/>
      </p:ext>
    </p:extLst>
  </p:cmAuthor>
  <p:cmAuthor id="2" name="Redman, Katharine" initials="RK" lastIdx="74" clrIdx="1">
    <p:extLst>
      <p:ext uri="{19B8F6BF-5375-455C-9EA6-DF929625EA0E}">
        <p15:presenceInfo xmlns:p15="http://schemas.microsoft.com/office/powerpoint/2012/main" userId="S-1-5-21-1606980848-1958367476-725345543-60195" providerId="AD"/>
      </p:ext>
    </p:extLst>
  </p:cmAuthor>
  <p:cmAuthor id="3" name="* compte Pour toutes conferences" initials="*cPtc" lastIdx="4" clrIdx="2">
    <p:extLst>
      <p:ext uri="{19B8F6BF-5375-455C-9EA6-DF929625EA0E}">
        <p15:presenceInfo xmlns:p15="http://schemas.microsoft.com/office/powerpoint/2012/main" userId="S-1-5-21-1606980848-1958367476-725345543-6917" providerId="AD"/>
      </p:ext>
    </p:extLst>
  </p:cmAuthor>
  <p:cmAuthor id="4" name="kate redma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2F2F2"/>
    <a:srgbClr val="E8E8E8"/>
    <a:srgbClr val="EAEAEA"/>
    <a:srgbClr val="E4E4E4"/>
    <a:srgbClr val="32B6C3"/>
    <a:srgbClr val="47327D"/>
    <a:srgbClr val="5AB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4" autoAdjust="0"/>
    <p:restoredTop sz="65000" autoAdjust="0"/>
  </p:normalViewPr>
  <p:slideViewPr>
    <p:cSldViewPr snapToGrid="0">
      <p:cViewPr varScale="1">
        <p:scale>
          <a:sx n="81" d="100"/>
          <a:sy n="81" d="100"/>
        </p:scale>
        <p:origin x="1446" y="96"/>
      </p:cViewPr>
      <p:guideLst>
        <p:guide orient="horz" pos="2160"/>
        <p:guide pos="2880"/>
      </p:guideLst>
    </p:cSldViewPr>
  </p:slideViewPr>
  <p:notesTextViewPr>
    <p:cViewPr>
      <p:scale>
        <a:sx n="3" d="2"/>
        <a:sy n="3" d="2"/>
      </p:scale>
      <p:origin x="0" y="0"/>
    </p:cViewPr>
  </p:notesTextViewPr>
  <p:notesViewPr>
    <p:cSldViewPr snapToGrid="0">
      <p:cViewPr varScale="1">
        <p:scale>
          <a:sx n="138" d="100"/>
          <a:sy n="138" d="100"/>
        </p:scale>
        <p:origin x="132" y="4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693"/>
          </a:xfrm>
          <a:prstGeom prst="rect">
            <a:avLst/>
          </a:prstGeom>
        </p:spPr>
        <p:txBody>
          <a:bodyPr vert="horz" lIns="91440" tIns="45720" rIns="91440" bIns="45720" rtlCol="0"/>
          <a:lstStyle>
            <a:lvl1pPr algn="r">
              <a:defRPr sz="1200"/>
            </a:lvl1pPr>
          </a:lstStyle>
          <a:p>
            <a:fld id="{DA8B67D1-F4C7-4656-B97A-2F15CF5EF780}" type="datetimeFigureOut">
              <a:rPr lang="en-US" smtClean="0"/>
              <a:pPr/>
              <a:t>11/30/2018</a:t>
            </a:fld>
            <a:endParaRPr lang="en-US"/>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3307"/>
            <a:ext cx="544703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50475"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0647"/>
            <a:ext cx="2950475" cy="498692"/>
          </a:xfrm>
          <a:prstGeom prst="rect">
            <a:avLst/>
          </a:prstGeom>
        </p:spPr>
        <p:txBody>
          <a:bodyPr vert="horz" lIns="91440" tIns="45720" rIns="91440" bIns="45720" rtlCol="0" anchor="b"/>
          <a:lstStyle>
            <a:lvl1pPr algn="r">
              <a:defRPr sz="1200"/>
            </a:lvl1pPr>
          </a:lstStyle>
          <a:p>
            <a:fld id="{0AE7F691-5F8E-42AA-B33B-4A9E8FE178AB}" type="slidenum">
              <a:rPr lang="en-US" smtClean="0"/>
              <a:pPr/>
              <a:t>‹#›</a:t>
            </a:fld>
            <a:endParaRPr lang="en-US"/>
          </a:p>
        </p:txBody>
      </p:sp>
    </p:spTree>
    <p:extLst>
      <p:ext uri="{BB962C8B-B14F-4D97-AF65-F5344CB8AC3E}">
        <p14:creationId xmlns:p14="http://schemas.microsoft.com/office/powerpoint/2010/main" val="251064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Bienvenue au lancement du Rapport mondial de suivi sur l'éducation 2019.</a:t>
            </a:r>
          </a:p>
          <a:p>
            <a:r>
              <a:rPr lang="fr-FR" sz="1200" kern="1200" dirty="0" smtClean="0">
                <a:solidFill>
                  <a:schemeClr val="tx1"/>
                </a:solidFill>
                <a:effectLst/>
                <a:latin typeface="+mn-lt"/>
                <a:ea typeface="+mn-ea"/>
                <a:cs typeface="+mn-cs"/>
              </a:rPr>
              <a:t>Avant de vous</a:t>
            </a:r>
            <a:r>
              <a:rPr lang="fr-FR" sz="1200" kern="1200" baseline="0" dirty="0" smtClean="0">
                <a:solidFill>
                  <a:schemeClr val="tx1"/>
                </a:solidFill>
                <a:effectLst/>
                <a:latin typeface="+mn-lt"/>
                <a:ea typeface="+mn-ea"/>
                <a:cs typeface="+mn-cs"/>
              </a:rPr>
              <a:t> présenter </a:t>
            </a:r>
            <a:r>
              <a:rPr lang="fr-FR" sz="1200" kern="1200" dirty="0" smtClean="0">
                <a:solidFill>
                  <a:schemeClr val="tx1"/>
                </a:solidFill>
                <a:effectLst/>
                <a:latin typeface="+mn-lt"/>
                <a:ea typeface="+mn-ea"/>
                <a:cs typeface="+mn-cs"/>
              </a:rPr>
              <a:t>les principales conclusions et recommandations qui figurent dans le Rapport, je tiens tout d'abord à remercier nos hôtes, les présentateurs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les</a:t>
            </a:r>
            <a:r>
              <a:rPr lang="fr-FR" sz="1200" kern="1200" baseline="0" dirty="0" smtClean="0">
                <a:solidFill>
                  <a:schemeClr val="tx1"/>
                </a:solidFill>
                <a:effectLst/>
                <a:latin typeface="+mn-lt"/>
                <a:ea typeface="+mn-ea"/>
                <a:cs typeface="+mn-cs"/>
              </a:rPr>
              <a:t> panélistes </a:t>
            </a:r>
            <a:r>
              <a:rPr lang="fr-FR" sz="1200" kern="1200" dirty="0" smtClean="0">
                <a:solidFill>
                  <a:schemeClr val="tx1"/>
                </a:solidFill>
                <a:effectLst/>
                <a:latin typeface="+mn-lt"/>
                <a:ea typeface="+mn-ea"/>
                <a:cs typeface="+mn-cs"/>
              </a:rPr>
              <a:t>qui sont avec nous aujourd'hui. Nous sommes extrêmement reconnaissants de votre présence</a:t>
            </a:r>
            <a:r>
              <a:rPr lang="fr-FR" sz="1200" kern="1200" baseline="0" dirty="0" smtClean="0">
                <a:solidFill>
                  <a:schemeClr val="tx1"/>
                </a:solidFill>
                <a:effectLst/>
                <a:latin typeface="+mn-lt"/>
                <a:ea typeface="+mn-ea"/>
                <a:cs typeface="+mn-cs"/>
              </a:rPr>
              <a:t> et nous vous remercions à l’avance </a:t>
            </a:r>
            <a:r>
              <a:rPr lang="fr-FR" sz="1200" kern="1200" dirty="0" smtClean="0">
                <a:solidFill>
                  <a:schemeClr val="tx1"/>
                </a:solidFill>
                <a:effectLst/>
                <a:latin typeface="+mn-lt"/>
                <a:ea typeface="+mn-ea"/>
                <a:cs typeface="+mn-cs"/>
              </a:rPr>
              <a:t>de votre contribution qui permet de mieux répondre aux besoins éducatifs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des personnes migrantes et en déplacement.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1</a:t>
            </a:fld>
            <a:endParaRPr lang="en-US"/>
          </a:p>
        </p:txBody>
      </p:sp>
    </p:spTree>
    <p:extLst>
      <p:ext uri="{BB962C8B-B14F-4D97-AF65-F5344CB8AC3E}">
        <p14:creationId xmlns:p14="http://schemas.microsoft.com/office/powerpoint/2010/main" val="128273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[3] L'inclusion des migrants et des réfugiés dans les systèmes éducatifs nationaux n'est que le début. Un plan est nécessaire pour répondre à leurs besoins.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pays n’obtiennent pas le même succès. Ce graphique montre que les pays du sud et de l'est de l'Europe - mis en évidence en rouge - peinent à hiérarchiser leurs besoins.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pays doivent offrir </a:t>
            </a:r>
            <a:r>
              <a:rPr lang="fr-FR" sz="1200" kern="1200" dirty="0" smtClean="0">
                <a:solidFill>
                  <a:schemeClr val="tx1"/>
                </a:solidFill>
                <a:effectLst/>
                <a:latin typeface="+mn-lt"/>
                <a:ea typeface="+mn-ea"/>
                <a:cs typeface="+mn-cs"/>
              </a:rPr>
              <a:t>des cours de langue et de soutien aux migrants et aux réfugiés.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Ils doivent offrir des programmes d’éducation accélérés lorsque les trajectoires d’enseignement ont été interrompues. Par exemple, le Conseil norvégien pour les réfugiés gère un programme d’apprentissage accéléré dans le camp de réfugiés de </a:t>
            </a:r>
            <a:r>
              <a:rPr lang="fr-CA" sz="1200" kern="1200" dirty="0" err="1" smtClean="0">
                <a:solidFill>
                  <a:schemeClr val="tx1"/>
                </a:solidFill>
                <a:effectLst/>
                <a:latin typeface="+mn-lt"/>
                <a:ea typeface="+mn-ea"/>
                <a:cs typeface="+mn-cs"/>
              </a:rPr>
              <a:t>Dadaab</a:t>
            </a:r>
            <a:r>
              <a:rPr lang="fr-CA" sz="1200" kern="1200" dirty="0" smtClean="0">
                <a:solidFill>
                  <a:schemeClr val="tx1"/>
                </a:solidFill>
                <a:effectLst/>
                <a:latin typeface="+mn-lt"/>
                <a:ea typeface="+mn-ea"/>
                <a:cs typeface="+mn-cs"/>
              </a:rPr>
              <a:t>, qui résume le programme de huit ans du Kenya en quatre ans.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réfugiés ont besoin d'aide pour surmonter les obstacles liés aux coûts. Les transferts de fonds au Liban ont permis d’augmenter de 20 % la fréquentation scolaire des réfugiés. </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migrants adultes ont besoin d'une éducation financière pour gérer les envois de fonds.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10</a:t>
            </a:fld>
            <a:endParaRPr lang="en-US"/>
          </a:p>
        </p:txBody>
      </p:sp>
    </p:spTree>
    <p:extLst>
      <p:ext uri="{BB962C8B-B14F-4D97-AF65-F5344CB8AC3E}">
        <p14:creationId xmlns:p14="http://schemas.microsoft.com/office/powerpoint/2010/main" val="20356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[4] Les pays doivent </a:t>
            </a:r>
            <a:r>
              <a:rPr lang="fr-FR" sz="1200" kern="1200" dirty="0" smtClean="0">
                <a:solidFill>
                  <a:schemeClr val="tx1"/>
                </a:solidFill>
                <a:effectLst/>
                <a:latin typeface="+mn-lt"/>
                <a:ea typeface="+mn-ea"/>
                <a:cs typeface="+mn-cs"/>
              </a:rPr>
              <a:t>adapter leurs programmes et repenser les manuels scolaires.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L'éducation permet de surmonter les préjugés et de développer des compétences pour mieux vivre ensemble. Pourtant, seulement le quart des pays à revenu élevé ont intégralement inclus l'éducation multiculturelle dans leur curriculum et un peu plus des deux tiers l'ont fait, mais partiellement.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a:t>
            </a:r>
            <a:r>
              <a:rPr lang="fr-CA" sz="1200" kern="1200" baseline="0" dirty="0" smtClean="0">
                <a:solidFill>
                  <a:schemeClr val="tx1"/>
                </a:solidFill>
                <a:effectLst/>
                <a:latin typeface="+mn-lt"/>
                <a:ea typeface="+mn-ea"/>
                <a:cs typeface="+mn-cs"/>
              </a:rPr>
              <a:t> plus</a:t>
            </a:r>
            <a:r>
              <a:rPr lang="fr-CA" sz="1200" kern="1200" dirty="0" smtClean="0">
                <a:solidFill>
                  <a:schemeClr val="tx1"/>
                </a:solidFill>
                <a:effectLst/>
                <a:latin typeface="+mn-lt"/>
                <a:ea typeface="+mn-ea"/>
                <a:cs typeface="+mn-cs"/>
              </a:rPr>
              <a:t>, 81 % des personnes ayant participé à l'enquête Eurobaromètre ont convenu que le matériel scolaire devrait inclure des informations sur la diversité ethnique.</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L'adaptation des programmes et des manuels implique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de respecter l'Histoire et la diversité actuelle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de reconnaître les contributions des immigrants et des réfugiés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de promouvoir l'ouverture à de multiples perspectives</a:t>
            </a:r>
          </a:p>
          <a:p>
            <a:r>
              <a:rPr lang="fr-CA" sz="1200" kern="1200" dirty="0" smtClean="0">
                <a:solidFill>
                  <a:schemeClr val="tx1"/>
                </a:solidFill>
                <a:effectLst/>
                <a:latin typeface="+mn-lt"/>
                <a:ea typeface="+mn-ea"/>
                <a:cs typeface="+mn-cs"/>
              </a:rPr>
              <a:t>- d’encourager les approches critiques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11</a:t>
            </a:fld>
            <a:endParaRPr lang="en-US"/>
          </a:p>
        </p:txBody>
      </p:sp>
    </p:spTree>
    <p:extLst>
      <p:ext uri="{BB962C8B-B14F-4D97-AF65-F5344CB8AC3E}">
        <p14:creationId xmlns:p14="http://schemas.microsoft.com/office/powerpoint/2010/main" val="88971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[5] La clé de ces défis consiste à aider les enseignants à assumer cette responsabilité complexe.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Syrie, près des trois quarts des enseignants n'ont reçu aucune formation en matière de soutien psychosocial.</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Il est nécessaire de former les enseignants: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pour gérer la diversité</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pour combattre les stéréotypes et la discrimination</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pour reconnaître les signes de stress et de traumatismes et pour orienter les personnes qui ont besoin de services particuliers vers les bons spécialistes.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Il est nécessaire de reconnaître les difficultés auxquelles font face certains enseignants. En Iraq, un faible soutien aux enseignants déplacés à l'intérieur de leur propre pays a entraîné des disparités et des tensions salariales. Le Cluster </a:t>
            </a:r>
            <a:r>
              <a:rPr lang="fr-CA" sz="1200" kern="1200" dirty="0" err="1" smtClean="0">
                <a:solidFill>
                  <a:schemeClr val="tx1"/>
                </a:solidFill>
                <a:effectLst/>
                <a:latin typeface="+mn-lt"/>
                <a:ea typeface="+mn-ea"/>
                <a:cs typeface="+mn-cs"/>
              </a:rPr>
              <a:t>Education</a:t>
            </a:r>
            <a:r>
              <a:rPr lang="fr-CA" sz="1200" kern="1200" dirty="0" smtClean="0">
                <a:solidFill>
                  <a:schemeClr val="tx1"/>
                </a:solidFill>
                <a:effectLst/>
                <a:latin typeface="+mn-lt"/>
                <a:ea typeface="+mn-ea"/>
                <a:cs typeface="+mn-cs"/>
              </a:rPr>
              <a:t> a réuni </a:t>
            </a:r>
            <a:r>
              <a:rPr lang="fr-FR" sz="1200" kern="1200" dirty="0" smtClean="0">
                <a:solidFill>
                  <a:schemeClr val="tx1"/>
                </a:solidFill>
                <a:effectLst/>
                <a:latin typeface="+mn-lt"/>
                <a:ea typeface="+mn-ea"/>
                <a:cs typeface="+mn-cs"/>
              </a:rPr>
              <a:t>des partenaires clés pour coordonner les mesures de soutien en place.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12</a:t>
            </a:fld>
            <a:endParaRPr lang="en-US"/>
          </a:p>
        </p:txBody>
      </p:sp>
    </p:spTree>
    <p:extLst>
      <p:ext uri="{BB962C8B-B14F-4D97-AF65-F5344CB8AC3E}">
        <p14:creationId xmlns:p14="http://schemas.microsoft.com/office/powerpoint/2010/main" val="127035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[6] Malheureusement, les compétences des migrants ne sont souvent pas pleinement déployées malgré leur potentiel de contribution aux communautés et aux sociétés d'accueil.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Parmi les diplômés de l'enseignement supérieur des pays les plus riches, les immigrants étaient plus susceptibles que les natifs d'être surqualifiés pour leurs emplois.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Pour relever de tels défis, il est nécessaire de : réformer les institutions pour rendre plus efficace la reconnaissance des qualifications acquises à l'étranger</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de rationaliser et de simplifier les systèmes de certification des compétences acquises de manière informelle. L'Allemagne offre la possibilité d'identifier et d'évaluer les compétences professionnelles non documentées.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13</a:t>
            </a:fld>
            <a:endParaRPr lang="en-US"/>
          </a:p>
        </p:txBody>
      </p:sp>
    </p:spTree>
    <p:extLst>
      <p:ext uri="{BB962C8B-B14F-4D97-AF65-F5344CB8AC3E}">
        <p14:creationId xmlns:p14="http://schemas.microsoft.com/office/powerpoint/2010/main" val="129939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[7] Le financement de l'éducation des migrants et des réfugiés a un coût.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Dans le cas des immigrants, l'impact fiscal à moyen et long terme est faible. Après avoir pris en compte les services qu’ils utilisent et les taxes qu’ils paient, le coût ne dépasse pas 1% du PIB. Mais davantage pourrait être fait pour cibler les fonds là où ils sont le plus nécessaires…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En ce qui concerne les réfugiés, le rapport estime qu'environ 800 millions de dollars ont été dépensés pour leur éducation en 2016, répartis à peu près également entre l'aide humanitaire à réaction immédiate et l'aide au développement à long terme.</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La planification de ces besoins doit être réalisée conjointement avec le gouvernement responsable, comme l’Ouganda l’a récemment fait avec succès. </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Enfin, </a:t>
            </a:r>
            <a:r>
              <a:rPr lang="fr-FR" sz="1200" kern="1200" dirty="0" smtClean="0">
                <a:solidFill>
                  <a:schemeClr val="tx1"/>
                </a:solidFill>
                <a:effectLst/>
                <a:latin typeface="+mn-lt"/>
                <a:ea typeface="+mn-ea"/>
                <a:cs typeface="+mn-cs"/>
              </a:rPr>
              <a:t>les plans humanitaires multisectoriels devraient inclure l'éducation.</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14</a:t>
            </a:fld>
            <a:endParaRPr lang="en-US"/>
          </a:p>
        </p:txBody>
      </p:sp>
    </p:spTree>
    <p:extLst>
      <p:ext uri="{BB962C8B-B14F-4D97-AF65-F5344CB8AC3E}">
        <p14:creationId xmlns:p14="http://schemas.microsoft.com/office/powerpoint/2010/main" val="316678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Ce point nous amène aux grands défis du financement de l'éducation.</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L'analyse menée dans ce Rapport rend compte de grandes disparités. Les pays à faible revenu et à revenu élevé ont à peu près les mêmes populations d’âge scolaire, toutefois, </a:t>
            </a:r>
            <a:r>
              <a:rPr lang="fr-FR" sz="1200" kern="1200" dirty="0" smtClean="0">
                <a:solidFill>
                  <a:schemeClr val="tx1"/>
                </a:solidFill>
                <a:effectLst/>
                <a:latin typeface="+mn-lt"/>
                <a:ea typeface="+mn-ea"/>
                <a:cs typeface="+mn-cs"/>
              </a:rPr>
              <a:t>seulement</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0,5 %</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toutes les dépenses mondiales en éducation vont aux pays à faible revenu, tandis que 65 %</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ces dépenses en éducation vont aux pays les plus riches.</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dépenses doivent également être plus équitables à d'autres égards. Les ménages assument une part beaucoup plus importante des coûts de l’éducation dans les pays à faible revenu que dans les pays à revenu élevé.</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15</a:t>
            </a:fld>
            <a:endParaRPr lang="en-US"/>
          </a:p>
        </p:txBody>
      </p:sp>
    </p:spTree>
    <p:extLst>
      <p:ext uri="{BB962C8B-B14F-4D97-AF65-F5344CB8AC3E}">
        <p14:creationId xmlns:p14="http://schemas.microsoft.com/office/powerpoint/2010/main" val="323937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Le financement est un facteur important à considérer.</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À la fin des années 90, la mobilisation de la communauté internationale pour accroître l'aide à l’éducation a permis de réaliser d’importants progrès en ce qui concerne l'achèvement des études primaires dans le monde. Mais la crise financière a conduit à une stagnation de l'aide financière. Les taux d'achèvement au primaire ont également stagné à moins de 90 % depuis la fin des années 2000.</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Aujourd'hui, notre programme est plus ambitieux et vise l'achèvement universel du secondaire. Pourtant, seulement 49 % terminent leurs études secondaires dans le monde, alors que ce ratio n'est que de 18% dans les pays à faible revenu - et de 1% seulement chez les filles les plus pauvres.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Mais même dans les pays européens à revenu élevé, les jeunes issus de l'immigration sont deux fois plus susceptibles de quitter l'école plus tôt que les natifs.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16</a:t>
            </a:fld>
            <a:endParaRPr lang="en-US"/>
          </a:p>
        </p:txBody>
      </p:sp>
    </p:spTree>
    <p:extLst>
      <p:ext uri="{BB962C8B-B14F-4D97-AF65-F5344CB8AC3E}">
        <p14:creationId xmlns:p14="http://schemas.microsoft.com/office/powerpoint/2010/main" val="973978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En fait, le </a:t>
            </a:r>
            <a:r>
              <a:rPr lang="fr-CA" sz="1200" i="0" kern="1200" dirty="0" smtClean="0">
                <a:solidFill>
                  <a:schemeClr val="tx1"/>
                </a:solidFill>
                <a:effectLst/>
                <a:latin typeface="+mn-lt"/>
                <a:ea typeface="+mn-ea"/>
                <a:cs typeface="+mn-cs"/>
              </a:rPr>
              <a:t>Programme</a:t>
            </a:r>
            <a:r>
              <a:rPr lang="fr-CA" sz="1200" kern="1200" dirty="0" smtClean="0">
                <a:solidFill>
                  <a:schemeClr val="tx1"/>
                </a:solidFill>
                <a:effectLst/>
                <a:latin typeface="+mn-lt"/>
                <a:ea typeface="+mn-ea"/>
                <a:cs typeface="+mn-cs"/>
              </a:rPr>
              <a:t> de développement durable à l'</a:t>
            </a:r>
            <a:r>
              <a:rPr lang="fr-CA" sz="1200" i="0" kern="1200" dirty="0" smtClean="0">
                <a:solidFill>
                  <a:schemeClr val="tx1"/>
                </a:solidFill>
                <a:effectLst/>
                <a:latin typeface="+mn-lt"/>
                <a:ea typeface="+mn-ea"/>
                <a:cs typeface="+mn-cs"/>
              </a:rPr>
              <a:t>horizon 2030 </a:t>
            </a:r>
            <a:r>
              <a:rPr lang="fr-CA" sz="1200" kern="1200" dirty="0" smtClean="0">
                <a:solidFill>
                  <a:schemeClr val="tx1"/>
                </a:solidFill>
                <a:effectLst/>
                <a:latin typeface="+mn-lt"/>
                <a:ea typeface="+mn-ea"/>
                <a:cs typeface="+mn-cs"/>
              </a:rPr>
              <a:t>est encore plus ambitieux que cela ; il vise également à ce que tous atteignent un niveau d’apprentissage minimal.</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élèves issus de l’immigration dans les pays de l’OCDE étaient 32 % moins susceptibles que les natifs à </a:t>
            </a:r>
            <a:r>
              <a:rPr lang="fr-FR" sz="1200" kern="1200" dirty="0" smtClean="0">
                <a:solidFill>
                  <a:schemeClr val="tx1"/>
                </a:solidFill>
                <a:effectLst/>
                <a:latin typeface="+mn-lt"/>
                <a:ea typeface="+mn-ea"/>
                <a:cs typeface="+mn-cs"/>
              </a:rPr>
              <a:t>avoir acquis les compétences de base en lecture, en mathématiques et en sciences en 2015.</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Dans les pays à revenu élevé et à revenu intermédiaire non membres de l'OCDE, les progrès sont aussi plutôt lents. En moyenne, </a:t>
            </a:r>
            <a:r>
              <a:rPr lang="fr-FR" sz="1200" kern="1200" dirty="0" smtClean="0">
                <a:solidFill>
                  <a:schemeClr val="tx1"/>
                </a:solidFill>
                <a:effectLst/>
                <a:latin typeface="+mn-lt"/>
                <a:ea typeface="+mn-ea"/>
                <a:cs typeface="+mn-cs"/>
              </a:rPr>
              <a:t>la part des élèves de 4</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année ayant des compétences minimales en lecture a augmenté, mais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moins d’un point de pourcentage </a:t>
            </a:r>
            <a:r>
              <a:rPr lang="fr-CA" sz="1200" kern="1200" dirty="0" smtClean="0">
                <a:solidFill>
                  <a:schemeClr val="tx1"/>
                </a:solidFill>
                <a:effectLst/>
                <a:latin typeface="+mn-lt"/>
                <a:ea typeface="+mn-ea"/>
                <a:cs typeface="+mn-cs"/>
              </a:rPr>
              <a:t>par an au cours des 15 dernières années.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Et les pays à faible revenu ont encore plus à faire. En Sierra Leone, de nouvelles données colligées par l'UNICEF montrent que, parmi les enfants, seulement 16 % avaient des compétences de base en lecture et seulement 12 % les</a:t>
            </a:r>
            <a:r>
              <a:rPr lang="fr-CA" sz="1200" kern="1200" baseline="0" dirty="0" smtClean="0">
                <a:solidFill>
                  <a:schemeClr val="tx1"/>
                </a:solidFill>
                <a:effectLst/>
                <a:latin typeface="+mn-lt"/>
                <a:ea typeface="+mn-ea"/>
                <a:cs typeface="+mn-cs"/>
              </a:rPr>
              <a:t> possédaient </a:t>
            </a:r>
            <a:r>
              <a:rPr lang="fr-CA" sz="1200" kern="1200" dirty="0" smtClean="0">
                <a:solidFill>
                  <a:schemeClr val="tx1"/>
                </a:solidFill>
                <a:effectLst/>
                <a:latin typeface="+mn-lt"/>
                <a:ea typeface="+mn-ea"/>
                <a:cs typeface="+mn-cs"/>
              </a:rPr>
              <a:t>en calcul. L’ambitieux cadre de suivi de l'ODD 4 nous permet de focaliser notre attention sur ce qui compte vraiment pour parvenir à un développement durable. Et cela inclut une</a:t>
            </a:r>
            <a:r>
              <a:rPr lang="fr-CA" sz="1200" kern="1200" baseline="0" dirty="0" smtClean="0">
                <a:solidFill>
                  <a:schemeClr val="tx1"/>
                </a:solidFill>
                <a:effectLst/>
                <a:latin typeface="+mn-lt"/>
                <a:ea typeface="+mn-ea"/>
                <a:cs typeface="+mn-cs"/>
              </a:rPr>
              <a:t> focalisation </a:t>
            </a:r>
            <a:r>
              <a:rPr lang="fr-CA" sz="1200" kern="1200" dirty="0" smtClean="0">
                <a:solidFill>
                  <a:schemeClr val="tx1"/>
                </a:solidFill>
                <a:effectLst/>
                <a:latin typeface="+mn-lt"/>
                <a:ea typeface="+mn-ea"/>
                <a:cs typeface="+mn-cs"/>
              </a:rPr>
              <a:t>sur des groupes les plus vulnérables, tels que les réfugiés et les migrants, qui risquent autrement de prendre un retard considérable.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17</a:t>
            </a:fld>
            <a:endParaRPr lang="en-US"/>
          </a:p>
        </p:txBody>
      </p:sp>
    </p:spTree>
    <p:extLst>
      <p:ext uri="{BB962C8B-B14F-4D97-AF65-F5344CB8AC3E}">
        <p14:creationId xmlns:p14="http://schemas.microsoft.com/office/powerpoint/2010/main" val="396351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S'il vous plaît partagez les messages clés de ce Rapport. En consultant le lien inscrit sur cette diapositive, vous aurez accès à divers documents liés à ce Rapport.</a:t>
            </a:r>
            <a:r>
              <a:rPr lang="fr-CA" sz="1200" kern="1200" baseline="0" dirty="0" smtClean="0">
                <a:solidFill>
                  <a:schemeClr val="tx1"/>
                </a:solidFill>
                <a:effectLst/>
                <a:latin typeface="+mn-lt"/>
                <a:ea typeface="+mn-ea"/>
                <a:cs typeface="+mn-cs"/>
              </a:rPr>
              <a:t> Ils sont édités </a:t>
            </a:r>
            <a:r>
              <a:rPr lang="fr-CA" sz="1200" kern="1200" dirty="0" smtClean="0">
                <a:solidFill>
                  <a:schemeClr val="tx1"/>
                </a:solidFill>
                <a:effectLst/>
                <a:latin typeface="+mn-lt"/>
                <a:ea typeface="+mn-ea"/>
                <a:cs typeface="+mn-cs"/>
              </a:rPr>
              <a:t>dans plusieurs langues.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allons maintenant regarder une courte vidéo qui reprend les principales conclusions du Rapport. Merci de votre attention.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18</a:t>
            </a:fld>
            <a:endParaRPr lang="en-US"/>
          </a:p>
        </p:txBody>
      </p:sp>
    </p:spTree>
    <p:extLst>
      <p:ext uri="{BB962C8B-B14F-4D97-AF65-F5344CB8AC3E}">
        <p14:creationId xmlns:p14="http://schemas.microsoft.com/office/powerpoint/2010/main" val="17528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Ayant comme mandat de suivre les progrès réalisés en matière d'éducation dans les objectifs de développement durable, le Rapport rend compte du chemin qui reste à parcourir pour atteindre les objectifs convenus pour 2030. Un défi clé consiste à respecter l'engagement de ne laisser personne pour compte.</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migrants, les réfugiés et les personnes déplacées à l’intérieur de leur pays font partie des groupes qui pourraient être laissés pour compte. Ceux qui veulent échapper à la pauvreté ou à la persécution. Ceux recherchent une meilleure éducation, des opportunités d'emploi ou simplement la sécurité.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Rapport adopte une définition large et inclusive de la migration, qu’elle soit volontaire ou forcée.</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Rapport traite de la migration interne.</a:t>
            </a:r>
            <a:r>
              <a:rPr lang="fr-CA" sz="1200" kern="1200" baseline="0" dirty="0" smtClean="0">
                <a:solidFill>
                  <a:schemeClr val="tx1"/>
                </a:solidFill>
                <a:effectLst/>
                <a:latin typeface="+mn-lt"/>
                <a:ea typeface="+mn-ea"/>
                <a:cs typeface="+mn-cs"/>
              </a:rPr>
              <a:t> En</a:t>
            </a:r>
            <a:r>
              <a:rPr lang="fr-CA" sz="1200" kern="1200" dirty="0" smtClean="0">
                <a:solidFill>
                  <a:schemeClr val="tx1"/>
                </a:solidFill>
                <a:effectLst/>
                <a:latin typeface="+mn-lt"/>
                <a:ea typeface="+mn-ea"/>
                <a:cs typeface="+mn-cs"/>
              </a:rPr>
              <a:t>viron </a:t>
            </a:r>
            <a:r>
              <a:rPr lang="fr-CA" sz="1200" b="1" kern="1200" dirty="0" smtClean="0">
                <a:solidFill>
                  <a:schemeClr val="tx1"/>
                </a:solidFill>
                <a:effectLst/>
                <a:latin typeface="+mn-lt"/>
                <a:ea typeface="+mn-ea"/>
                <a:cs typeface="+mn-cs"/>
              </a:rPr>
              <a:t>1 personne sur 8 </a:t>
            </a:r>
            <a:r>
              <a:rPr lang="fr-CA" sz="1200" kern="1200" dirty="0" smtClean="0">
                <a:solidFill>
                  <a:schemeClr val="tx1"/>
                </a:solidFill>
                <a:effectLst/>
                <a:latin typeface="+mn-lt"/>
                <a:ea typeface="+mn-ea"/>
                <a:cs typeface="+mn-cs"/>
              </a:rPr>
              <a:t>vit dans une province différente de celle dans laquelle elle est née. Outre les personnes qui se déplacent des villages vers les villes, des centaines de millions de personnes se déplacent régulièrement, en tant que travailleurs saisonniers ou nomades.</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Rapport tient aussi compte des migrants internationaux, ressortissants d'un autre pays,</a:t>
            </a:r>
            <a:r>
              <a:rPr lang="fr-CA" sz="1200" kern="1200" baseline="0" dirty="0" smtClean="0">
                <a:solidFill>
                  <a:schemeClr val="tx1"/>
                </a:solidFill>
                <a:effectLst/>
                <a:latin typeface="+mn-lt"/>
                <a:ea typeface="+mn-ea"/>
                <a:cs typeface="+mn-cs"/>
              </a:rPr>
              <a:t> mais </a:t>
            </a:r>
            <a:r>
              <a:rPr lang="fr-CA" sz="1200" kern="1200" dirty="0" smtClean="0">
                <a:solidFill>
                  <a:schemeClr val="tx1"/>
                </a:solidFill>
                <a:effectLst/>
                <a:latin typeface="+mn-lt"/>
                <a:ea typeface="+mn-ea"/>
                <a:cs typeface="+mn-cs"/>
              </a:rPr>
              <a:t>résidant à l'étranger. Ils représentent 257 millions, soit environ </a:t>
            </a:r>
            <a:r>
              <a:rPr lang="fr-CA" sz="1200" b="1" kern="1200" dirty="0" smtClean="0">
                <a:solidFill>
                  <a:schemeClr val="tx1"/>
                </a:solidFill>
                <a:effectLst/>
                <a:latin typeface="+mn-lt"/>
                <a:ea typeface="+mn-ea"/>
                <a:cs typeface="+mn-cs"/>
              </a:rPr>
              <a:t>1 personne sur 30.</a:t>
            </a:r>
            <a:r>
              <a:rPr lang="fr-CA" sz="1200" kern="1200" dirty="0" smtClean="0">
                <a:solidFill>
                  <a:schemeClr val="tx1"/>
                </a:solidFill>
                <a:effectLst/>
                <a:latin typeface="+mn-lt"/>
                <a:ea typeface="+mn-ea"/>
                <a:cs typeface="+mn-cs"/>
              </a:rPr>
              <a:t> Cela n'inclut pas les enfants d'immigrés, de deuxième génération, pour qui les défis en matière d'éducation peuvent toutefois être similaires.</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Enfin, le Rapport tient compte des personnes déplacées, soit </a:t>
            </a:r>
            <a:r>
              <a:rPr lang="fr-CA" sz="1200" b="1" kern="1200" dirty="0" smtClean="0">
                <a:solidFill>
                  <a:schemeClr val="tx1"/>
                </a:solidFill>
                <a:effectLst/>
                <a:latin typeface="+mn-lt"/>
                <a:ea typeface="+mn-ea"/>
                <a:cs typeface="+mn-cs"/>
              </a:rPr>
              <a:t>1 personne sur 80</a:t>
            </a:r>
            <a:r>
              <a:rPr lang="fr-CA" sz="1200" b="0" kern="1200" dirty="0" smtClean="0">
                <a:solidFill>
                  <a:schemeClr val="tx1"/>
                </a:solidFill>
                <a:effectLst/>
                <a:latin typeface="+mn-lt"/>
                <a:ea typeface="+mn-ea"/>
                <a:cs typeface="+mn-cs"/>
              </a:rPr>
              <a:t>.</a:t>
            </a:r>
            <a:r>
              <a:rPr lang="fr-CA" sz="1200" b="0" kern="1200" baseline="0" dirty="0" smtClean="0">
                <a:solidFill>
                  <a:schemeClr val="tx1"/>
                </a:solidFill>
                <a:effectLst/>
                <a:latin typeface="+mn-lt"/>
                <a:ea typeface="+mn-ea"/>
                <a:cs typeface="+mn-cs"/>
              </a:rPr>
              <a:t> Elles se sont déplacées à</a:t>
            </a:r>
            <a:r>
              <a:rPr lang="fr-CA" sz="1200" kern="1200" dirty="0" smtClean="0">
                <a:solidFill>
                  <a:schemeClr val="tx1"/>
                </a:solidFill>
                <a:effectLst/>
                <a:latin typeface="+mn-lt"/>
                <a:ea typeface="+mn-ea"/>
                <a:cs typeface="+mn-cs"/>
              </a:rPr>
              <a:t> la suite d’un conflit ou d’une catastrophe naturelle, interne ou transfrontalière, sont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réfugiées ou demandeurs d’asile. La perspective d'un déplacement dû aux changements climatiques n'est que brièvement évoquée.</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Mais ce n’est pas un rapport sur les migrations et les déplacements en tant que tels. C'est un rapport sur la manière dont ces mouvements interagissent avec l'éducation. Le Rapport s’intéresse à la réponse des enseignants et des planificateurs de l'éducation. Il porte sur les besoins des migrants et des réfugiés en matière d’éducation, afin que ces derniers puissent s’épanouir dans leur nouveau milieu et développer un fort sentiment d’appartenance.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2</a:t>
            </a:fld>
            <a:endParaRPr lang="en-US"/>
          </a:p>
        </p:txBody>
      </p:sp>
    </p:spTree>
    <p:extLst>
      <p:ext uri="{BB962C8B-B14F-4D97-AF65-F5344CB8AC3E}">
        <p14:creationId xmlns:p14="http://schemas.microsoft.com/office/powerpoint/2010/main" val="32449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La migration et les déplacements peuvent avoir des effets à la fois négatifs et positifs sur les systèmes éducatifs. Commençons par les défis.</a:t>
            </a:r>
            <a:endParaRPr lang="en-US" sz="1200" kern="1200" dirty="0" smtClean="0">
              <a:solidFill>
                <a:schemeClr val="tx1"/>
              </a:solidFill>
              <a:effectLst/>
              <a:latin typeface="+mn-lt"/>
              <a:ea typeface="+mn-ea"/>
              <a:cs typeface="+mn-cs"/>
            </a:endParaRPr>
          </a:p>
          <a:p>
            <a:endParaRPr lang="fr-CA" b="1" dirty="0" smtClean="0">
              <a:effectLst/>
            </a:endParaRPr>
          </a:p>
          <a:p>
            <a:r>
              <a:rPr lang="fr-CA" b="1" dirty="0" smtClean="0">
                <a:effectLst/>
              </a:rPr>
              <a:t>[CLIQUER] La migration interne</a:t>
            </a:r>
            <a:r>
              <a:rPr lang="fr-CA" dirty="0" smtClean="0">
                <a:effectLst/>
              </a:rPr>
              <a:t> conduit à une augmentation du nombre d’enfants laissés dans le pays d’origine de</a:t>
            </a:r>
            <a:r>
              <a:rPr lang="fr-CA" baseline="0" dirty="0" smtClean="0">
                <a:effectLst/>
              </a:rPr>
              <a:t> leurs parents migrants ou en déplacement</a:t>
            </a:r>
            <a:r>
              <a:rPr lang="fr-CA" dirty="0" smtClean="0">
                <a:effectLst/>
              </a:rPr>
              <a:t>. Ce fut le cas de plus d'un enfant sur trois dans la Chine rurale</a:t>
            </a:r>
            <a:r>
              <a:rPr lang="fr-CA" baseline="0" dirty="0" smtClean="0">
                <a:effectLst/>
              </a:rPr>
              <a:t> en 2015.</a:t>
            </a:r>
            <a:r>
              <a:rPr lang="fr-CA" dirty="0" smtClean="0">
                <a:effectLst/>
              </a:rPr>
              <a:t> L'urbanisation et les changements démographiques connexes ont entraîné la fusion à grande échelle d’écoles dans de nombreux pays à revenu intermédiaire : la moitié des écoles rurales ont été fermées en Chine et dans la Fédération de Russie dans une période de 10 à 15 ans. L'urbanisation et ces changements démographiques conduisent également à la création de quartiers très pauvres où l’offre en éducation est rare.</a:t>
            </a:r>
            <a:r>
              <a:rPr lang="en-US" dirty="0" smtClean="0">
                <a:effectLst/>
              </a:rPr>
              <a:t> </a:t>
            </a: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 Les migrations internationales</a:t>
            </a:r>
            <a:r>
              <a:rPr lang="fr-CA" sz="1200" kern="1200" dirty="0" smtClean="0">
                <a:solidFill>
                  <a:schemeClr val="tx1"/>
                </a:solidFill>
                <a:effectLst/>
                <a:latin typeface="+mn-lt"/>
                <a:ea typeface="+mn-ea"/>
                <a:cs typeface="+mn-cs"/>
              </a:rPr>
              <a:t> affectent les systèmes éducatifs des pays d’origine, en particulier les plus petits pays : au moins une personne qualifiée sur cinq émigre de 27 % des pays.</a:t>
            </a:r>
          </a:p>
          <a:p>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t>
            </a:r>
            <a:r>
              <a:rPr lang="fr-CA" sz="1200" b="1" kern="1200" dirty="0" smtClean="0">
                <a:solidFill>
                  <a:schemeClr val="tx1"/>
                </a:solidFill>
                <a:effectLst/>
                <a:latin typeface="+mn-lt"/>
                <a:ea typeface="+mn-ea"/>
                <a:cs typeface="+mn-cs"/>
              </a:rPr>
              <a:t>CLIQUER] Les déplacements</a:t>
            </a:r>
            <a:r>
              <a:rPr lang="fr-CA" sz="1200" kern="1200" dirty="0" smtClean="0">
                <a:solidFill>
                  <a:schemeClr val="tx1"/>
                </a:solidFill>
                <a:effectLst/>
                <a:latin typeface="+mn-lt"/>
                <a:ea typeface="+mn-ea"/>
                <a:cs typeface="+mn-cs"/>
              </a:rPr>
              <a:t> touchent particulièrement les pays à faible revenu, qui représentent 10 % de la population, mais 20 % de la population réfugiée. Les réfugiés plus que les migrants sont d'âge scolaire : la moitié d'entre eux ont moins de 18 ans. Ils arrivent souvent dans des régions du pays d'accueil où l'éducation est de faible qualité.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3</a:t>
            </a:fld>
            <a:endParaRPr lang="en-US"/>
          </a:p>
        </p:txBody>
      </p:sp>
    </p:spTree>
    <p:extLst>
      <p:ext uri="{BB962C8B-B14F-4D97-AF65-F5344CB8AC3E}">
        <p14:creationId xmlns:p14="http://schemas.microsoft.com/office/powerpoint/2010/main" val="141408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Mais la migration et les déplacements représentent également une opportunité.</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enfants qui migrent des zones rurales vers les zones urbaines ont souvent de meilleures possibilités d’éducation </a:t>
            </a:r>
            <a:r>
              <a:rPr lang="fr-FR" sz="1200" kern="1200" dirty="0" smtClean="0">
                <a:solidFill>
                  <a:schemeClr val="tx1"/>
                </a:solidFill>
                <a:effectLst/>
                <a:latin typeface="+mn-lt"/>
                <a:ea typeface="+mn-ea"/>
                <a:cs typeface="+mn-cs"/>
              </a:rPr>
              <a:t>que leurs homologues non migrants. </a:t>
            </a:r>
            <a:r>
              <a:rPr lang="fr-CA" sz="1200" kern="1200" dirty="0" smtClean="0">
                <a:solidFill>
                  <a:schemeClr val="tx1"/>
                </a:solidFill>
                <a:effectLst/>
                <a:latin typeface="+mn-lt"/>
                <a:ea typeface="+mn-ea"/>
                <a:cs typeface="+mn-cs"/>
              </a:rPr>
              <a:t>En Indonésie, </a:t>
            </a:r>
            <a:r>
              <a:rPr lang="fr-FR" sz="1200" kern="1200" dirty="0" smtClean="0">
                <a:solidFill>
                  <a:schemeClr val="tx1"/>
                </a:solidFill>
                <a:effectLst/>
                <a:latin typeface="+mn-lt"/>
                <a:ea typeface="+mn-ea"/>
                <a:cs typeface="+mn-cs"/>
              </a:rPr>
              <a:t>ceux qui ont migré ailleurs dans le pays ont reçu en moyenne trois années d'études de plus que les non-migrants. </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enfants de migrants internationaux ont également tendance à obtenir une meilleure éducation. </a:t>
            </a:r>
            <a:r>
              <a:rPr lang="fr-FR" sz="1200" kern="1200" dirty="0" smtClean="0">
                <a:solidFill>
                  <a:schemeClr val="tx1"/>
                </a:solidFill>
                <a:effectLst/>
                <a:latin typeface="+mn-lt"/>
                <a:ea typeface="+mn-ea"/>
                <a:cs typeface="+mn-cs"/>
              </a:rPr>
              <a:t>Les enfants d'immigrants colombiens aux États-Unis reçoivent en moyenne deux années de scolarisation de plus que les enfants de non-immigrants.</a:t>
            </a:r>
          </a:p>
          <a:p>
            <a:r>
              <a:rPr lang="fr-CA" sz="1200" kern="1200" dirty="0" smtClean="0">
                <a:solidFill>
                  <a:schemeClr val="tx1"/>
                </a:solidFill>
                <a:effectLst/>
                <a:latin typeface="+mn-lt"/>
                <a:ea typeface="+mn-ea"/>
                <a:cs typeface="+mn-cs"/>
              </a:rPr>
              <a:t>Lorsque nous parlons de migrants, cela inclut également les étudiants qui étudient à l'étranger - d</a:t>
            </a:r>
            <a:r>
              <a:rPr lang="fr-FR" sz="1200" kern="1200" dirty="0" smtClean="0">
                <a:solidFill>
                  <a:schemeClr val="tx1"/>
                </a:solidFill>
                <a:effectLst/>
                <a:latin typeface="+mn-lt"/>
                <a:ea typeface="+mn-ea"/>
                <a:cs typeface="+mn-cs"/>
              </a:rPr>
              <a:t>ans la moitié des pays, au moins 6 % des étudiants émigrent.</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réfugiés quittent leur milieu, mais surtout l'insécurité : 12 000 attaques contre des écoles ont été perpétrées entre 2013 et 2017 dans des pays touchés par un conflit.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4</a:t>
            </a:fld>
            <a:endParaRPr lang="en-US"/>
          </a:p>
        </p:txBody>
      </p:sp>
    </p:spTree>
    <p:extLst>
      <p:ext uri="{BB962C8B-B14F-4D97-AF65-F5344CB8AC3E}">
        <p14:creationId xmlns:p14="http://schemas.microsoft.com/office/powerpoint/2010/main" val="5400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L’éducation est aussi un facteur déterminant pour les flux migratoires.</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Plus le niveau d'éducation est élevé, plus la probabilité de migration est élevée. Les diplômés de l'enseignement supérieur ont </a:t>
            </a:r>
            <a:r>
              <a:rPr lang="fr-CA" sz="1200" b="1" kern="1200" dirty="0" smtClean="0">
                <a:solidFill>
                  <a:schemeClr val="tx1"/>
                </a:solidFill>
                <a:effectLst/>
                <a:latin typeface="+mn-lt"/>
                <a:ea typeface="+mn-ea"/>
                <a:cs typeface="+mn-cs"/>
              </a:rPr>
              <a:t>deux fois plus </a:t>
            </a:r>
            <a:r>
              <a:rPr lang="fr-CA" sz="1200" kern="1200" dirty="0" smtClean="0">
                <a:solidFill>
                  <a:schemeClr val="tx1"/>
                </a:solidFill>
                <a:effectLst/>
                <a:latin typeface="+mn-lt"/>
                <a:ea typeface="+mn-ea"/>
                <a:cs typeface="+mn-cs"/>
              </a:rPr>
              <a:t>de chances de migrer nationalement, des villages vers les villes et </a:t>
            </a:r>
            <a:r>
              <a:rPr lang="fr-CA" sz="1200" b="1" kern="1200" dirty="0" smtClean="0">
                <a:solidFill>
                  <a:schemeClr val="tx1"/>
                </a:solidFill>
                <a:effectLst/>
                <a:latin typeface="+mn-lt"/>
                <a:ea typeface="+mn-ea"/>
                <a:cs typeface="+mn-cs"/>
              </a:rPr>
              <a:t>cinq fois</a:t>
            </a:r>
            <a:r>
              <a:rPr lang="fr-CA" sz="1200" kern="1200" dirty="0" smtClean="0">
                <a:solidFill>
                  <a:schemeClr val="tx1"/>
                </a:solidFill>
                <a:effectLst/>
                <a:latin typeface="+mn-lt"/>
                <a:ea typeface="+mn-ea"/>
                <a:cs typeface="+mn-cs"/>
              </a:rPr>
              <a:t> plus de chances d'émigrer à l'étranger que les diplômés du primaire. Un point souvent oublié dans les débats publics est que, à quelques exceptions près, les immigrants sont en moyenne plus éduqués que les natifs, même dans les pays qui ne mènent pas de politique d'immigration sélective.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Et l'éducation est un facteur critique - même si cela est contesté - qui façonne les attitudes à l'égard de l'immigration. Une enquête menée en 2017 dans 140 pays a montré que plus le niveau d'éducation était élevé, plus le degré d'ouverture aux immigrants et à l’immigration était identique ou élevé.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5</a:t>
            </a:fld>
            <a:endParaRPr lang="en-US"/>
          </a:p>
        </p:txBody>
      </p:sp>
    </p:spTree>
    <p:extLst>
      <p:ext uri="{BB962C8B-B14F-4D97-AF65-F5344CB8AC3E}">
        <p14:creationId xmlns:p14="http://schemas.microsoft.com/office/powerpoint/2010/main" val="34356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Mais le rôle de l’éducation est beaucoup plus important que ne le suggèrent ces relations.</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Un système d'éducation inclusif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traite des causes de tensions en aidant les communautés d'accueil et immigrantes à interagir et à vivre ensemble ou en offrant des chances égales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aide les immigrants et les réfugiés à réaliser leur potentiel, souvent gaspillé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et </a:t>
            </a:r>
            <a:r>
              <a:rPr lang="fr-FR" sz="1200" kern="1200" dirty="0" smtClean="0">
                <a:solidFill>
                  <a:schemeClr val="tx1"/>
                </a:solidFill>
                <a:effectLst/>
                <a:latin typeface="+mn-lt"/>
                <a:ea typeface="+mn-ea"/>
                <a:cs typeface="+mn-cs"/>
              </a:rPr>
              <a:t>aide les immigrants et les réfugiés à soutenir les personnes laissées derrières elles dans leur pays d'origine grâce aux transferts de fonds </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 Rapport montre que si </a:t>
            </a:r>
            <a:r>
              <a:rPr lang="fr-FR" sz="1200" kern="1200" dirty="0" smtClean="0">
                <a:solidFill>
                  <a:schemeClr val="tx1"/>
                </a:solidFill>
                <a:effectLst/>
                <a:latin typeface="+mn-lt"/>
                <a:ea typeface="+mn-ea"/>
                <a:cs typeface="+mn-cs"/>
              </a:rPr>
              <a:t>les coûts d'envoi pour les transferts de fonds pour les migrants diminuaient de </a:t>
            </a:r>
            <a:r>
              <a:rPr lang="fr-CA" sz="1200" kern="1200" dirty="0" smtClean="0">
                <a:solidFill>
                  <a:schemeClr val="tx1"/>
                </a:solidFill>
                <a:effectLst/>
                <a:latin typeface="+mn-lt"/>
                <a:ea typeface="+mn-ea"/>
                <a:cs typeface="+mn-cs"/>
              </a:rPr>
              <a:t>7 % à 3 % - qui est l’objectif poursuivi - un milliard de dollars pourraient être générés pour financer l'éducation.</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6</a:t>
            </a:fld>
            <a:endParaRPr lang="en-US"/>
          </a:p>
        </p:txBody>
      </p:sp>
    </p:spTree>
    <p:extLst>
      <p:ext uri="{BB962C8B-B14F-4D97-AF65-F5344CB8AC3E}">
        <p14:creationId xmlns:p14="http://schemas.microsoft.com/office/powerpoint/2010/main" val="171577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L'importance de ces relations entre les déplacements, la migration et l’éducation est la raison pour laquelle des engagements en matière d'éducation ont été intégrés aux deux pactes mondiaux relatifs aux migrants et aux réfugiés signés par presque tous les pays du monde cette année.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Mais comment réaliser ces engagements ? Quelles sont les actions prioritaires ? Le Rapport formule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sept recommandations.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pPr/>
              <a:t>7</a:t>
            </a:fld>
            <a:endParaRPr lang="en-US"/>
          </a:p>
        </p:txBody>
      </p:sp>
    </p:spTree>
    <p:extLst>
      <p:ext uri="{BB962C8B-B14F-4D97-AF65-F5344CB8AC3E}">
        <p14:creationId xmlns:p14="http://schemas.microsoft.com/office/powerpoint/2010/main" val="95190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Les gouvernements doivent protéger le droit à l'éducation de toutes les personnes déplacées.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Deux ans à peine après la Déclaration de New York, où des pays se sont engagés à fournir une éducation aux réfugiés dans un délai de trois mois, 1,5 milliard de jours d'école ont été perdus pour les réfugiés.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Des pays tels que l'Australie,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la Hongrie, l'Indonésie</a:t>
            </a:r>
            <a:r>
              <a:rPr lang="fr-CA" sz="1200" kern="1200" baseline="0" dirty="0" smtClean="0">
                <a:solidFill>
                  <a:schemeClr val="tx1"/>
                </a:solidFill>
                <a:effectLst/>
                <a:latin typeface="+mn-lt"/>
                <a:ea typeface="+mn-ea"/>
                <a:cs typeface="+mn-cs"/>
              </a:rPr>
              <a:t> et le </a:t>
            </a:r>
            <a:r>
              <a:rPr lang="fr-CA" sz="1200" kern="1200" dirty="0" smtClean="0">
                <a:solidFill>
                  <a:schemeClr val="tx1"/>
                </a:solidFill>
                <a:effectLst/>
                <a:latin typeface="+mn-lt"/>
                <a:ea typeface="+mn-ea"/>
                <a:cs typeface="+mn-cs"/>
              </a:rPr>
              <a:t>Mexique,</a:t>
            </a:r>
            <a:r>
              <a:rPr lang="fr-CA" sz="1200" kern="1200" baseline="0" dirty="0" smtClean="0">
                <a:solidFill>
                  <a:schemeClr val="tx1"/>
                </a:solidFill>
                <a:effectLst/>
                <a:latin typeface="+mn-lt"/>
                <a:ea typeface="+mn-ea"/>
                <a:cs typeface="+mn-cs"/>
              </a:rPr>
              <a:t> par exemple, </a:t>
            </a:r>
            <a:r>
              <a:rPr lang="fr-CA" sz="1200" kern="1200" dirty="0" smtClean="0">
                <a:solidFill>
                  <a:schemeClr val="tx1"/>
                </a:solidFill>
                <a:effectLst/>
                <a:latin typeface="+mn-lt"/>
                <a:ea typeface="+mn-ea"/>
                <a:cs typeface="+mn-cs"/>
              </a:rPr>
              <a:t>n'offrent toujours qu'une éducation limitée, voire inexistante, aux enfants en détention demandeurs d'asile.</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pays doivent protéger le droit des migrants et des réfugiés à l’éducation, quels que soient leurs papiers d’identité ou leur statut de résident. La Jordanie s'est attaquée à ce problème en permettant aux enfants de réfugiés syriens d'entrer dans les écoles publiques sans carte d'identité en 2016, par exemple.</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Il convient </a:t>
            </a:r>
            <a:r>
              <a:rPr lang="fr-FR" sz="1200" kern="1200" dirty="0" smtClean="0">
                <a:solidFill>
                  <a:schemeClr val="tx1"/>
                </a:solidFill>
                <a:effectLst/>
                <a:latin typeface="+mn-lt"/>
                <a:ea typeface="+mn-ea"/>
                <a:cs typeface="+mn-cs"/>
              </a:rPr>
              <a:t>également de rendre cohérentes les lois sur l'éducation et l'immigration </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Et de ne pas laisser de pouvoir discrétionnaire dans l'interprétation des lois au niveau local</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Enfin,</a:t>
            </a:r>
            <a:r>
              <a:rPr lang="fr-CA" sz="1200" kern="1200" baseline="0" dirty="0" smtClean="0">
                <a:solidFill>
                  <a:schemeClr val="tx1"/>
                </a:solidFill>
                <a:effectLst/>
                <a:latin typeface="+mn-lt"/>
                <a:ea typeface="+mn-ea"/>
                <a:cs typeface="+mn-cs"/>
              </a:rPr>
              <a:t> il convient d</a:t>
            </a:r>
            <a:r>
              <a:rPr lang="fr-CA" sz="1200" kern="1200" dirty="0" smtClean="0">
                <a:solidFill>
                  <a:schemeClr val="tx1"/>
                </a:solidFill>
                <a:effectLst/>
                <a:latin typeface="+mn-lt"/>
                <a:ea typeface="+mn-ea"/>
                <a:cs typeface="+mn-cs"/>
              </a:rPr>
              <a:t>e mettre en place des processus formels pour informer les migrants et les réfugiés de leur droit à l'éducation et de réagir face à la violation de leurs droit.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8</a:t>
            </a:fld>
            <a:endParaRPr lang="en-US"/>
          </a:p>
        </p:txBody>
      </p:sp>
    </p:spTree>
    <p:extLst>
      <p:ext uri="{BB962C8B-B14F-4D97-AF65-F5344CB8AC3E}">
        <p14:creationId xmlns:p14="http://schemas.microsoft.com/office/powerpoint/2010/main" val="287814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[2] Les enfants migrants et réfugiés doivent être inclus dans les systèmes éducatifs nationaux.</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Turquie s'est engagée à inclure tous les enfants syriens dans les écoles publiques d'ici 2020.</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réfugiés devraient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passer le moins de temps possible dans les écoles qui ne suivent pas les programmes nationaux.</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8 des 10 principaux pays d'accueil incluent les réfugiés dans les systèmes éducatifs nationaux, y compris des pays comme le Tchad ou l'Éthiopie.</a:t>
            </a:r>
            <a:endParaRPr lang="en-US"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[CLIQUER]</a:t>
            </a:r>
            <a:r>
              <a:rPr lang="fr-CA" sz="1200" kern="1200" dirty="0" smtClean="0">
                <a:solidFill>
                  <a:schemeClr val="tx1"/>
                </a:solidFill>
                <a:effectLst/>
                <a:latin typeface="+mn-lt"/>
                <a:ea typeface="+mn-ea"/>
                <a:cs typeface="+mn-cs"/>
              </a:rPr>
              <a:t> Les immigrants devraient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ne pas être séparés : ils ne devraient pas être concentrés dans des écoles spécifiques, comme dans tant de pays européens aujourd'hui.</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ils devraient passer le moins de temps possible dans les classes préparatoires ; l'inclusion signifie une interaction avec leurs pairs.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ils ne doivent pas être placés dans des parcours scolaires plus lents, souvent de type professionnel, ce qui compromet leurs chances futures.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pPr/>
              <a:t>9</a:t>
            </a:fld>
            <a:endParaRPr lang="en-US"/>
          </a:p>
        </p:txBody>
      </p:sp>
    </p:spTree>
    <p:extLst>
      <p:ext uri="{BB962C8B-B14F-4D97-AF65-F5344CB8AC3E}">
        <p14:creationId xmlns:p14="http://schemas.microsoft.com/office/powerpoint/2010/main" val="162118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5251-2588-0649-91BD-EC43F8109A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234435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FD58D9-2FAC-5B46-B217-E6EF2696F10B}"/>
              </a:ext>
            </a:extLst>
          </p:cNvPr>
          <p:cNvSpPr/>
          <p:nvPr userDrawn="1"/>
        </p:nvSpPr>
        <p:spPr>
          <a:xfrm>
            <a:off x="0" y="646772"/>
            <a:ext cx="9144000" cy="830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92B202-3671-F84F-AB88-EF0FC5B6E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
        <p:nvSpPr>
          <p:cNvPr id="5" name="TextBox 4">
            <a:extLst>
              <a:ext uri="{FF2B5EF4-FFF2-40B4-BE49-F238E27FC236}">
                <a16:creationId xmlns:a16="http://schemas.microsoft.com/office/drawing/2014/main" id="{D252611B-2F5D-6043-9A22-92A120BC087B}"/>
              </a:ext>
            </a:extLst>
          </p:cNvPr>
          <p:cNvSpPr txBox="1"/>
          <p:nvPr userDrawn="1"/>
        </p:nvSpPr>
        <p:spPr>
          <a:xfrm>
            <a:off x="268474" y="660108"/>
            <a:ext cx="763608" cy="830997"/>
          </a:xfrm>
          <a:prstGeom prst="rect">
            <a:avLst/>
          </a:prstGeom>
          <a:solidFill>
            <a:schemeClr val="bg1"/>
          </a:solidFill>
        </p:spPr>
        <p:txBody>
          <a:bodyPr wrap="square" rtlCol="0">
            <a:spAutoFit/>
          </a:bodyPr>
          <a:lstStyle/>
          <a:p>
            <a:pPr algn="ctr"/>
            <a:endParaRPr lang="en-US" sz="4800" b="1" dirty="0">
              <a:solidFill>
                <a:schemeClr val="tx2"/>
              </a:solidFill>
            </a:endParaRPr>
          </a:p>
        </p:txBody>
      </p:sp>
    </p:spTree>
    <p:extLst>
      <p:ext uri="{BB962C8B-B14F-4D97-AF65-F5344CB8AC3E}">
        <p14:creationId xmlns:p14="http://schemas.microsoft.com/office/powerpoint/2010/main" val="42108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2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159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93D0089-6755-5047-9D75-B7394FF1F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74"/>
            <a:ext cx="9144000" cy="3546443"/>
          </a:xfrm>
          <a:prstGeom prst="rect">
            <a:avLst/>
          </a:prstGeom>
        </p:spPr>
      </p:pic>
      <p:sp>
        <p:nvSpPr>
          <p:cNvPr id="10" name="Rectangle 9">
            <a:extLst>
              <a:ext uri="{FF2B5EF4-FFF2-40B4-BE49-F238E27FC236}">
                <a16:creationId xmlns:a16="http://schemas.microsoft.com/office/drawing/2014/main" id="{271FD787-40AD-9B4C-AB3B-FFE41BCA5E77}"/>
              </a:ext>
            </a:extLst>
          </p:cNvPr>
          <p:cNvSpPr/>
          <p:nvPr/>
        </p:nvSpPr>
        <p:spPr>
          <a:xfrm>
            <a:off x="0" y="2889504"/>
            <a:ext cx="9144000" cy="24748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04D95-04AB-024A-AC6D-B015D23B6DFE}"/>
              </a:ext>
            </a:extLst>
          </p:cNvPr>
          <p:cNvSpPr/>
          <p:nvPr/>
        </p:nvSpPr>
        <p:spPr>
          <a:xfrm>
            <a:off x="0" y="2650966"/>
            <a:ext cx="9144000" cy="4969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A1E59B4-16DA-5044-8E17-EB397DC01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684" y="2133577"/>
            <a:ext cx="1651000" cy="1651000"/>
          </a:xfrm>
          <a:prstGeom prst="rect">
            <a:avLst/>
          </a:prstGeom>
        </p:spPr>
      </p:pic>
      <p:sp>
        <p:nvSpPr>
          <p:cNvPr id="24" name="Rectangle 23">
            <a:extLst>
              <a:ext uri="{FF2B5EF4-FFF2-40B4-BE49-F238E27FC236}">
                <a16:creationId xmlns:a16="http://schemas.microsoft.com/office/drawing/2014/main" id="{4F4CDD8B-7BC8-D34E-ACDB-BE8B186DE34D}"/>
              </a:ext>
            </a:extLst>
          </p:cNvPr>
          <p:cNvSpPr/>
          <p:nvPr/>
        </p:nvSpPr>
        <p:spPr>
          <a:xfrm>
            <a:off x="679185" y="5732145"/>
            <a:ext cx="4572000" cy="812530"/>
          </a:xfrm>
          <a:prstGeom prst="rect">
            <a:avLst/>
          </a:prstGeom>
        </p:spPr>
        <p:txBody>
          <a:bodyPr>
            <a:spAutoFit/>
          </a:bodyPr>
          <a:lstStyle/>
          <a:p>
            <a:pPr>
              <a:lnSpc>
                <a:spcPct val="130000"/>
              </a:lnSpc>
            </a:pPr>
            <a:r>
              <a:rPr lang="en-US" b="1" dirty="0">
                <a:solidFill>
                  <a:srgbClr val="990000"/>
                </a:solidFill>
                <a:latin typeface="Calibri" panose="020F0502020204030204" pitchFamily="34" charset="0"/>
                <a:cs typeface="Calibri" panose="020F0502020204030204" pitchFamily="34" charset="0"/>
              </a:rPr>
              <a:t>https://fr.unesco.org/gem-report</a:t>
            </a:r>
            <a:r>
              <a:rPr lang="en-US" b="1" dirty="0" smtClean="0">
                <a:solidFill>
                  <a:srgbClr val="990000"/>
                </a:solidFill>
                <a:latin typeface="Calibri" panose="020F0502020204030204" pitchFamily="34" charset="0"/>
                <a:cs typeface="Calibri" panose="020F0502020204030204" pitchFamily="34" charset="0"/>
              </a:rPr>
              <a:t>/ gemreport@unesco.org</a:t>
            </a:r>
            <a:endParaRPr lang="en-US" b="1" dirty="0">
              <a:solidFill>
                <a:srgbClr val="990000"/>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6F1D623-857A-BC40-B9AC-6ECF64DA36FF}"/>
              </a:ext>
            </a:extLst>
          </p:cNvPr>
          <p:cNvSpPr txBox="1"/>
          <p:nvPr/>
        </p:nvSpPr>
        <p:spPr>
          <a:xfrm>
            <a:off x="752337" y="2718428"/>
            <a:ext cx="6190644" cy="338554"/>
          </a:xfrm>
          <a:prstGeom prst="rect">
            <a:avLst/>
          </a:prstGeom>
          <a:noFill/>
        </p:spPr>
        <p:txBody>
          <a:bodyPr wrap="square" rtlCol="0">
            <a:spAutoFit/>
          </a:bodyPr>
          <a:lstStyle/>
          <a:p>
            <a:r>
              <a:rPr lang="fr-CA" sz="1600" spc="100" dirty="0" smtClean="0"/>
              <a:t>RAPPORT MONDIAL DE SUIVI SUR L’ÉDUCATION</a:t>
            </a:r>
            <a:endParaRPr lang="en-US" sz="1600" spc="100" dirty="0"/>
          </a:p>
        </p:txBody>
      </p:sp>
      <p:sp>
        <p:nvSpPr>
          <p:cNvPr id="13" name="TextBox 12">
            <a:extLst>
              <a:ext uri="{FF2B5EF4-FFF2-40B4-BE49-F238E27FC236}">
                <a16:creationId xmlns:a16="http://schemas.microsoft.com/office/drawing/2014/main" id="{3618B746-AB0A-F241-A868-A9803694568E}"/>
              </a:ext>
            </a:extLst>
          </p:cNvPr>
          <p:cNvSpPr txBox="1"/>
          <p:nvPr/>
        </p:nvSpPr>
        <p:spPr>
          <a:xfrm>
            <a:off x="679185" y="3400470"/>
            <a:ext cx="6263796" cy="1189236"/>
          </a:xfrm>
          <a:prstGeom prst="rect">
            <a:avLst/>
          </a:prstGeom>
          <a:noFill/>
        </p:spPr>
        <p:txBody>
          <a:bodyPr wrap="square" rtlCol="0">
            <a:spAutoFit/>
          </a:bodyPr>
          <a:lstStyle/>
          <a:p>
            <a:pPr>
              <a:lnSpc>
                <a:spcPct val="80000"/>
              </a:lnSpc>
            </a:pPr>
            <a:r>
              <a:rPr lang="fr-FR" sz="4400" spc="-80" smtClean="0">
                <a:solidFill>
                  <a:schemeClr val="bg1"/>
                </a:solidFill>
              </a:rPr>
              <a:t>Migration, déplacement</a:t>
            </a:r>
            <a:br>
              <a:rPr lang="fr-FR" sz="4400" spc="-80" smtClean="0">
                <a:solidFill>
                  <a:schemeClr val="bg1"/>
                </a:solidFill>
              </a:rPr>
            </a:br>
            <a:r>
              <a:rPr lang="fr-FR" sz="4400" spc="-80" smtClean="0">
                <a:solidFill>
                  <a:schemeClr val="bg1"/>
                </a:solidFill>
              </a:rPr>
              <a:t>et éducation :</a:t>
            </a:r>
            <a:endParaRPr lang="fr-FR" sz="4400" spc="-80">
              <a:solidFill>
                <a:schemeClr val="bg1"/>
              </a:solidFill>
            </a:endParaRPr>
          </a:p>
        </p:txBody>
      </p:sp>
      <p:sp>
        <p:nvSpPr>
          <p:cNvPr id="14" name="TextBox 13">
            <a:extLst>
              <a:ext uri="{FF2B5EF4-FFF2-40B4-BE49-F238E27FC236}">
                <a16:creationId xmlns:a16="http://schemas.microsoft.com/office/drawing/2014/main" id="{00D80597-C1D8-E749-8A6D-01C89D274E1C}"/>
              </a:ext>
            </a:extLst>
          </p:cNvPr>
          <p:cNvSpPr txBox="1"/>
          <p:nvPr/>
        </p:nvSpPr>
        <p:spPr>
          <a:xfrm>
            <a:off x="679185" y="4556615"/>
            <a:ext cx="6263796" cy="461665"/>
          </a:xfrm>
          <a:prstGeom prst="rect">
            <a:avLst/>
          </a:prstGeom>
          <a:noFill/>
        </p:spPr>
        <p:txBody>
          <a:bodyPr wrap="square" rtlCol="0">
            <a:spAutoFit/>
          </a:bodyPr>
          <a:lstStyle/>
          <a:p>
            <a:r>
              <a:rPr lang="en-US" sz="2400" spc="120" dirty="0" smtClean="0"/>
              <a:t>BÂTIR DES PONTS, PAS DES MURS</a:t>
            </a:r>
            <a:endParaRPr lang="en-US" sz="2400" spc="120" dirty="0"/>
          </a:p>
        </p:txBody>
      </p:sp>
      <p:sp>
        <p:nvSpPr>
          <p:cNvPr id="3" name="AutoShape 2" descr="RÃ©sultat de recherche d'images pour &quot;rapport mondial de suivi sur l'Ã©duca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RÃ©sultat de recherche d'images pour &quot;rapport mondial de suivi sur l'Ã©ducati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Ã©sultat de recherche d'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2981" y="5486149"/>
            <a:ext cx="1748329" cy="130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5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1AC4BE-5982-D842-B9EC-D9A26E7533ED}"/>
              </a:ext>
            </a:extLst>
          </p:cNvPr>
          <p:cNvGrpSpPr/>
          <p:nvPr/>
        </p:nvGrpSpPr>
        <p:grpSpPr>
          <a:xfrm>
            <a:off x="4110229" y="1711505"/>
            <a:ext cx="4300070" cy="4071905"/>
            <a:chOff x="5020056" y="1818526"/>
            <a:chExt cx="3856816" cy="4071905"/>
          </a:xfrm>
        </p:grpSpPr>
        <p:sp>
          <p:nvSpPr>
            <p:cNvPr id="13" name="Rectangle 12">
              <a:extLst>
                <a:ext uri="{FF2B5EF4-FFF2-40B4-BE49-F238E27FC236}">
                  <a16:creationId xmlns:a16="http://schemas.microsoft.com/office/drawing/2014/main" id="{317166DF-DB15-644A-8FF2-E8E82B88E7D8}"/>
                </a:ext>
              </a:extLst>
            </p:cNvPr>
            <p:cNvSpPr/>
            <p:nvPr/>
          </p:nvSpPr>
          <p:spPr>
            <a:xfrm>
              <a:off x="5020056" y="1818526"/>
              <a:ext cx="3856816" cy="407190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286EA05-71C9-6348-BE73-E76386F73D57}"/>
                </a:ext>
              </a:extLst>
            </p:cNvPr>
            <p:cNvCxnSpPr>
              <a:cxnSpLocks/>
            </p:cNvCxnSpPr>
            <p:nvPr/>
          </p:nvCxnSpPr>
          <p:spPr>
            <a:xfrm>
              <a:off x="5020056" y="1820343"/>
              <a:ext cx="38568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4294967295"/>
          </p:nvPr>
        </p:nvSpPr>
        <p:spPr>
          <a:xfrm>
            <a:off x="657705" y="2063826"/>
            <a:ext cx="3277077" cy="2547398"/>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fr-FR" sz="1800" dirty="0"/>
              <a:t>Offrir des cours de langue et de soutien </a:t>
            </a:r>
          </a:p>
          <a:p>
            <a:pPr>
              <a:lnSpc>
                <a:spcPct val="100000"/>
              </a:lnSpc>
              <a:spcBef>
                <a:spcPts val="0"/>
              </a:spcBef>
              <a:spcAft>
                <a:spcPts val="1200"/>
              </a:spcAft>
              <a:buClr>
                <a:schemeClr val="tx2"/>
              </a:buClr>
              <a:buSzPct val="125000"/>
              <a:buFont typeface="Wingdings" pitchFamily="2" charset="2"/>
              <a:buChar char="§"/>
            </a:pPr>
            <a:r>
              <a:rPr lang="fr-FR" sz="1800" dirty="0"/>
              <a:t>Offrir des programmes éducatifs alternatifs, préparatoires et accélérés</a:t>
            </a:r>
          </a:p>
          <a:p>
            <a:pPr>
              <a:lnSpc>
                <a:spcPct val="100000"/>
              </a:lnSpc>
              <a:spcBef>
                <a:spcPts val="0"/>
              </a:spcBef>
              <a:spcAft>
                <a:spcPts val="1200"/>
              </a:spcAft>
              <a:buClr>
                <a:schemeClr val="tx2"/>
              </a:buClr>
              <a:buSzPct val="125000"/>
              <a:buFont typeface="Wingdings" pitchFamily="2" charset="2"/>
              <a:buChar char="§"/>
            </a:pPr>
            <a:r>
              <a:rPr lang="fr-FR" sz="1800" dirty="0"/>
              <a:t>Les aider à surmonter les obstacles liés aux coûts</a:t>
            </a:r>
          </a:p>
          <a:p>
            <a:pPr>
              <a:lnSpc>
                <a:spcPct val="100000"/>
              </a:lnSpc>
              <a:spcBef>
                <a:spcPts val="0"/>
              </a:spcBef>
              <a:spcAft>
                <a:spcPts val="1200"/>
              </a:spcAft>
              <a:buClr>
                <a:schemeClr val="tx2"/>
              </a:buClr>
              <a:buSzPct val="125000"/>
              <a:buFont typeface="Wingdings" pitchFamily="2" charset="2"/>
              <a:buChar char="§"/>
            </a:pPr>
            <a:r>
              <a:rPr lang="fr-FR" sz="1800" dirty="0"/>
              <a:t>Offrir des programmes d'éducation financière</a:t>
            </a:r>
            <a:endParaRPr lang="en-US" sz="1800" dirty="0"/>
          </a:p>
        </p:txBody>
      </p:sp>
      <p:sp>
        <p:nvSpPr>
          <p:cNvPr id="8" name="Text Placeholder 2"/>
          <p:cNvSpPr>
            <a:spLocks noGrp="1"/>
          </p:cNvSpPr>
          <p:nvPr>
            <p:ph type="body" idx="4294967295"/>
          </p:nvPr>
        </p:nvSpPr>
        <p:spPr>
          <a:xfrm>
            <a:off x="4407638" y="1846143"/>
            <a:ext cx="3816000" cy="468312"/>
          </a:xfrm>
          <a:prstGeom prst="rect">
            <a:avLst/>
          </a:prstGeom>
        </p:spPr>
        <p:txBody>
          <a:bodyPr anchor="t" anchorCtr="0">
            <a:noAutofit/>
          </a:bodyPr>
          <a:lstStyle/>
          <a:p>
            <a:pPr marL="0" indent="0" algn="ctr">
              <a:buNone/>
            </a:pPr>
            <a:r>
              <a:rPr lang="fr-FR" sz="1600" b="1" dirty="0">
                <a:solidFill>
                  <a:schemeClr val="tx1">
                    <a:lumMod val="75000"/>
                    <a:lumOff val="25000"/>
                  </a:schemeClr>
                </a:solidFill>
              </a:rPr>
              <a:t>Dans quelle mesure les pays à revenu élevé intègrent-ils les immigrants dans leurs systèmes éducatifs ?</a:t>
            </a:r>
            <a:endParaRPr lang="en-US" sz="1600" b="1" dirty="0">
              <a:solidFill>
                <a:schemeClr val="tx1">
                  <a:lumMod val="75000"/>
                  <a:lumOff val="25000"/>
                </a:schemeClr>
              </a:solidFill>
            </a:endParaRPr>
          </a:p>
        </p:txBody>
      </p:sp>
      <p:sp>
        <p:nvSpPr>
          <p:cNvPr id="9" name="Title 3">
            <a:extLst>
              <a:ext uri="{FF2B5EF4-FFF2-40B4-BE49-F238E27FC236}">
                <a16:creationId xmlns:a16="http://schemas.microsoft.com/office/drawing/2014/main" id="{F6EF4E56-6891-7F41-B445-ED6BF2903578}"/>
              </a:ext>
            </a:extLst>
          </p:cNvPr>
          <p:cNvSpPr txBox="1">
            <a:spLocks/>
          </p:cNvSpPr>
          <p:nvPr/>
        </p:nvSpPr>
        <p:spPr>
          <a:xfrm>
            <a:off x="1256033" y="809621"/>
            <a:ext cx="6996322" cy="6549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err="1">
                <a:solidFill>
                  <a:schemeClr val="bg1"/>
                </a:solidFill>
              </a:rPr>
              <a:t>Répondre</a:t>
            </a:r>
            <a:r>
              <a:rPr lang="en-US" sz="3400" b="1" dirty="0">
                <a:solidFill>
                  <a:schemeClr val="bg1"/>
                </a:solidFill>
              </a:rPr>
              <a:t> à </a:t>
            </a:r>
            <a:r>
              <a:rPr lang="en-US" sz="3400" b="1" dirty="0" err="1">
                <a:solidFill>
                  <a:schemeClr val="bg1"/>
                </a:solidFill>
              </a:rPr>
              <a:t>leurs</a:t>
            </a:r>
            <a:r>
              <a:rPr lang="en-US" sz="3400" b="1" dirty="0">
                <a:solidFill>
                  <a:schemeClr val="bg1"/>
                </a:solidFill>
              </a:rPr>
              <a:t> </a:t>
            </a:r>
            <a:r>
              <a:rPr lang="en-US" sz="3400" b="1" dirty="0" err="1">
                <a:solidFill>
                  <a:schemeClr val="bg1"/>
                </a:solidFill>
              </a:rPr>
              <a:t>besoins</a:t>
            </a:r>
            <a:endParaRPr lang="en-US" sz="3400" b="1" dirty="0">
              <a:solidFill>
                <a:schemeClr val="bg1"/>
              </a:solidFill>
            </a:endParaRPr>
          </a:p>
        </p:txBody>
      </p:sp>
      <p:sp>
        <p:nvSpPr>
          <p:cNvPr id="11" name="TextBox 10">
            <a:extLst>
              <a:ext uri="{FF2B5EF4-FFF2-40B4-BE49-F238E27FC236}">
                <a16:creationId xmlns:a16="http://schemas.microsoft.com/office/drawing/2014/main" id="{2A429162-D94F-B946-AA6B-87F6C58EBBEA}"/>
              </a:ext>
            </a:extLst>
          </p:cNvPr>
          <p:cNvSpPr txBox="1"/>
          <p:nvPr/>
        </p:nvSpPr>
        <p:spPr>
          <a:xfrm>
            <a:off x="278780" y="662480"/>
            <a:ext cx="769435" cy="830997"/>
          </a:xfrm>
          <a:prstGeom prst="rect">
            <a:avLst/>
          </a:prstGeom>
          <a:noFill/>
        </p:spPr>
        <p:txBody>
          <a:bodyPr wrap="square" rtlCol="0">
            <a:spAutoFit/>
          </a:bodyPr>
          <a:lstStyle/>
          <a:p>
            <a:pPr algn="ctr"/>
            <a:r>
              <a:rPr lang="en-US" sz="4800" b="1" dirty="0">
                <a:solidFill>
                  <a:schemeClr val="tx2"/>
                </a:solidFill>
              </a:rPr>
              <a:t>3</a:t>
            </a:r>
          </a:p>
        </p:txBody>
      </p:sp>
      <p:cxnSp>
        <p:nvCxnSpPr>
          <p:cNvPr id="12" name="Straight Connector 11">
            <a:extLst>
              <a:ext uri="{FF2B5EF4-FFF2-40B4-BE49-F238E27FC236}">
                <a16:creationId xmlns:a16="http://schemas.microsoft.com/office/drawing/2014/main" id="{955E34F4-422F-BA4A-A40B-9EBB12D22CBB}"/>
              </a:ext>
            </a:extLst>
          </p:cNvPr>
          <p:cNvCxnSpPr>
            <a:cxnSpLocks/>
          </p:cNvCxnSpPr>
          <p:nvPr/>
        </p:nvCxnSpPr>
        <p:spPr>
          <a:xfrm flipH="1">
            <a:off x="543556" y="5944730"/>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80D678-E53F-A643-A13C-B23DD5EE1B97}"/>
              </a:ext>
            </a:extLst>
          </p:cNvPr>
          <p:cNvGrpSpPr/>
          <p:nvPr/>
        </p:nvGrpSpPr>
        <p:grpSpPr>
          <a:xfrm>
            <a:off x="657705" y="6028765"/>
            <a:ext cx="7859309" cy="707886"/>
            <a:chOff x="922975" y="6234466"/>
            <a:chExt cx="7859309" cy="707886"/>
          </a:xfrm>
        </p:grpSpPr>
        <p:sp>
          <p:nvSpPr>
            <p:cNvPr id="6" name="Rectangle 5"/>
            <p:cNvSpPr/>
            <p:nvPr/>
          </p:nvSpPr>
          <p:spPr>
            <a:xfrm>
              <a:off x="1078284" y="6234466"/>
              <a:ext cx="7704000" cy="707886"/>
            </a:xfrm>
            <a:prstGeom prst="rect">
              <a:avLst/>
            </a:prstGeom>
          </p:spPr>
          <p:txBody>
            <a:bodyPr wrap="square">
              <a:spAutoFit/>
            </a:bodyPr>
            <a:lstStyle/>
            <a:p>
              <a:r>
                <a:rPr lang="fr-FR" sz="2000" b="1" i="1" dirty="0">
                  <a:solidFill>
                    <a:srgbClr val="C00000"/>
                  </a:solidFill>
                </a:rPr>
                <a:t>Les transferts de fonds au Liban ont permis d’augmenter de 20 % la fréquentation scolaire des réfugiés</a:t>
              </a:r>
              <a:endParaRPr lang="en-US" sz="2000" b="1" i="1" dirty="0">
                <a:solidFill>
                  <a:srgbClr val="C00000"/>
                </a:solidFill>
              </a:endParaRPr>
            </a:p>
          </p:txBody>
        </p:sp>
        <p:pic>
          <p:nvPicPr>
            <p:cNvPr id="15" name="Picture 14">
              <a:extLst>
                <a:ext uri="{FF2B5EF4-FFF2-40B4-BE49-F238E27FC236}">
                  <a16:creationId xmlns:a16="http://schemas.microsoft.com/office/drawing/2014/main" id="{0B8B7818-098C-5049-948E-2969849E4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75" y="6250635"/>
              <a:ext cx="184201" cy="147361"/>
            </a:xfrm>
            <a:prstGeom prst="rect">
              <a:avLst/>
            </a:prstGeom>
          </p:spPr>
        </p:pic>
        <p:pic>
          <p:nvPicPr>
            <p:cNvPr id="17" name="Picture 16">
              <a:extLst>
                <a:ext uri="{FF2B5EF4-FFF2-40B4-BE49-F238E27FC236}">
                  <a16:creationId xmlns:a16="http://schemas.microsoft.com/office/drawing/2014/main" id="{34AAE817-8E91-2B41-B50D-E700FA0D1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219" y="6714955"/>
              <a:ext cx="184201" cy="147361"/>
            </a:xfrm>
            <a:prstGeom prst="rect">
              <a:avLst/>
            </a:prstGeom>
          </p:spPr>
        </p:pic>
      </p:grpSp>
      <p:pic>
        <p:nvPicPr>
          <p:cNvPr id="19" name="Picture 18">
            <a:extLst>
              <a:ext uri="{FF2B5EF4-FFF2-40B4-BE49-F238E27FC236}">
                <a16:creationId xmlns:a16="http://schemas.microsoft.com/office/drawing/2014/main" id="{CAA11D68-6D67-CC4F-857E-23B2BE9074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4782" y="2376415"/>
            <a:ext cx="4152900" cy="3251200"/>
          </a:xfrm>
          <a:prstGeom prst="rect">
            <a:avLst/>
          </a:prstGeom>
        </p:spPr>
      </p:pic>
      <p:pic>
        <p:nvPicPr>
          <p:cNvPr id="21" name="Picture 20">
            <a:extLst>
              <a:ext uri="{FF2B5EF4-FFF2-40B4-BE49-F238E27FC236}">
                <a16:creationId xmlns:a16="http://schemas.microsoft.com/office/drawing/2014/main" id="{9DD18852-4B2E-D34E-9C8A-681B05F9C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60" y="2385773"/>
            <a:ext cx="2806700" cy="2565400"/>
          </a:xfrm>
          <a:prstGeom prst="rect">
            <a:avLst/>
          </a:prstGeom>
        </p:spPr>
      </p:pic>
      <p:pic>
        <p:nvPicPr>
          <p:cNvPr id="23" name="Picture 22">
            <a:extLst>
              <a:ext uri="{FF2B5EF4-FFF2-40B4-BE49-F238E27FC236}">
                <a16:creationId xmlns:a16="http://schemas.microsoft.com/office/drawing/2014/main" id="{B21892BB-41EF-0F4D-861D-E112695DD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5075" y="3203391"/>
            <a:ext cx="2578100" cy="1752600"/>
          </a:xfrm>
          <a:prstGeom prst="rect">
            <a:avLst/>
          </a:prstGeom>
        </p:spPr>
      </p:pic>
      <p:sp>
        <p:nvSpPr>
          <p:cNvPr id="20" name="Rectangle 19"/>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18" name="Rectangle 17"/>
          <p:cNvSpPr/>
          <p:nvPr/>
        </p:nvSpPr>
        <p:spPr>
          <a:xfrm rot="16200000">
            <a:off x="7664314" y="4133002"/>
            <a:ext cx="1144774" cy="246221"/>
          </a:xfrm>
          <a:prstGeom prst="rect">
            <a:avLst/>
          </a:prstGeom>
          <a:solidFill>
            <a:srgbClr val="F2F2F2"/>
          </a:solidFill>
        </p:spPr>
        <p:txBody>
          <a:bodyPr wrap="square">
            <a:spAutoFit/>
          </a:bodyPr>
          <a:lstStyle/>
          <a:p>
            <a:r>
              <a:rPr lang="fr-CA" sz="1000" spc="100" dirty="0" smtClean="0"/>
              <a:t>Défavorable</a:t>
            </a:r>
            <a:endParaRPr lang="en-US" sz="1000" spc="100" dirty="0"/>
          </a:p>
        </p:txBody>
      </p:sp>
      <p:sp>
        <p:nvSpPr>
          <p:cNvPr id="22" name="Rectangle 21"/>
          <p:cNvSpPr/>
          <p:nvPr/>
        </p:nvSpPr>
        <p:spPr>
          <a:xfrm rot="16200000">
            <a:off x="7824822" y="2847336"/>
            <a:ext cx="832300" cy="246221"/>
          </a:xfrm>
          <a:prstGeom prst="rect">
            <a:avLst/>
          </a:prstGeom>
          <a:solidFill>
            <a:srgbClr val="F2F2F2"/>
          </a:solidFill>
        </p:spPr>
        <p:txBody>
          <a:bodyPr wrap="square">
            <a:spAutoFit/>
          </a:bodyPr>
          <a:lstStyle/>
          <a:p>
            <a:r>
              <a:rPr lang="fr-CA" sz="1000" spc="100" dirty="0" smtClean="0"/>
              <a:t>Favorable</a:t>
            </a:r>
            <a:endParaRPr lang="en-US" sz="1000" spc="100" dirty="0"/>
          </a:p>
        </p:txBody>
      </p:sp>
    </p:spTree>
    <p:extLst>
      <p:ext uri="{BB962C8B-B14F-4D97-AF65-F5344CB8AC3E}">
        <p14:creationId xmlns:p14="http://schemas.microsoft.com/office/powerpoint/2010/main" val="38931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1" presetClass="entr" presetSubtype="0"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4000"/>
                            </p:stCondLst>
                            <p:childTnLst>
                              <p:par>
                                <p:cTn id="31" presetID="22" presetClass="entr" presetSubtype="4" fill="hold" nodeType="after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p:bldP spid="9" grpId="0"/>
      <p:bldP spid="11" grpId="0"/>
      <p:bldP spid="18"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6B91E4-8137-554B-B21E-11D0A997FF29}"/>
              </a:ext>
            </a:extLst>
          </p:cNvPr>
          <p:cNvGrpSpPr/>
          <p:nvPr/>
        </p:nvGrpSpPr>
        <p:grpSpPr>
          <a:xfrm>
            <a:off x="4245312" y="1834978"/>
            <a:ext cx="4076413" cy="3395702"/>
            <a:chOff x="4905098" y="2182179"/>
            <a:chExt cx="3737598" cy="3009265"/>
          </a:xfrm>
        </p:grpSpPr>
        <p:sp>
          <p:nvSpPr>
            <p:cNvPr id="15" name="Rectangle 14">
              <a:extLst>
                <a:ext uri="{FF2B5EF4-FFF2-40B4-BE49-F238E27FC236}">
                  <a16:creationId xmlns:a16="http://schemas.microsoft.com/office/drawing/2014/main" id="{FEDDC310-CFA9-8549-B499-81B1EE514487}"/>
                </a:ext>
              </a:extLst>
            </p:cNvPr>
            <p:cNvSpPr/>
            <p:nvPr/>
          </p:nvSpPr>
          <p:spPr>
            <a:xfrm>
              <a:off x="4905098" y="2182179"/>
              <a:ext cx="3737598" cy="30092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6" name="Straight Connector 15">
              <a:extLst>
                <a:ext uri="{FF2B5EF4-FFF2-40B4-BE49-F238E27FC236}">
                  <a16:creationId xmlns:a16="http://schemas.microsoft.com/office/drawing/2014/main" id="{75A25AFF-55B4-9A48-B245-BCC41E7EC2F4}"/>
                </a:ext>
              </a:extLst>
            </p:cNvPr>
            <p:cNvCxnSpPr>
              <a:cxnSpLocks/>
            </p:cNvCxnSpPr>
            <p:nvPr/>
          </p:nvCxnSpPr>
          <p:spPr>
            <a:xfrm>
              <a:off x="4905098" y="2183993"/>
              <a:ext cx="373759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CDC7B2C-5B2D-A84B-8DDB-58E7D312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597" y="2947916"/>
            <a:ext cx="3530600" cy="1993900"/>
          </a:xfrm>
          <a:prstGeom prst="rect">
            <a:avLst/>
          </a:prstGeom>
        </p:spPr>
      </p:pic>
      <p:pic>
        <p:nvPicPr>
          <p:cNvPr id="21" name="Picture 20">
            <a:extLst>
              <a:ext uri="{FF2B5EF4-FFF2-40B4-BE49-F238E27FC236}">
                <a16:creationId xmlns:a16="http://schemas.microsoft.com/office/drawing/2014/main" id="{BD2DBA83-E929-B746-8FDF-1110FF90A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809" y="3028902"/>
            <a:ext cx="1549400" cy="1739900"/>
          </a:xfrm>
          <a:prstGeom prst="rect">
            <a:avLst/>
          </a:prstGeom>
        </p:spPr>
      </p:pic>
      <p:sp>
        <p:nvSpPr>
          <p:cNvPr id="3" name="Text Placeholder 2"/>
          <p:cNvSpPr>
            <a:spLocks noGrp="1"/>
          </p:cNvSpPr>
          <p:nvPr>
            <p:ph type="body" idx="4294967295"/>
          </p:nvPr>
        </p:nvSpPr>
        <p:spPr>
          <a:xfrm>
            <a:off x="686031" y="1965859"/>
            <a:ext cx="3129239" cy="2651898"/>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fr-FR" sz="1800" dirty="0"/>
              <a:t>Adapter les programmes et repenser les manuels scolaires pour </a:t>
            </a:r>
            <a:r>
              <a:rPr lang="fr-FR" sz="1800" dirty="0" smtClean="0"/>
              <a:t>qu'ils :</a:t>
            </a:r>
          </a:p>
          <a:p>
            <a:pPr marL="228600" lvl="1">
              <a:lnSpc>
                <a:spcPct val="100000"/>
              </a:lnSpc>
              <a:spcBef>
                <a:spcPts val="0"/>
              </a:spcBef>
              <a:spcAft>
                <a:spcPts val="1200"/>
              </a:spcAft>
              <a:buClr>
                <a:schemeClr val="tx2"/>
              </a:buClr>
              <a:buSzPct val="125000"/>
              <a:buFont typeface="Wingdings" pitchFamily="2" charset="2"/>
              <a:buChar char="§"/>
            </a:pPr>
            <a:r>
              <a:rPr lang="fr-FR" sz="1800" dirty="0" smtClean="0"/>
              <a:t>respectent l‘Histoire </a:t>
            </a:r>
            <a:r>
              <a:rPr lang="fr-FR" sz="1800" dirty="0"/>
              <a:t>et la diversité </a:t>
            </a:r>
            <a:r>
              <a:rPr lang="fr-FR" sz="1800" dirty="0" smtClean="0"/>
              <a:t>actuelle</a:t>
            </a:r>
          </a:p>
          <a:p>
            <a:pPr marL="228600" lvl="1">
              <a:lnSpc>
                <a:spcPct val="100000"/>
              </a:lnSpc>
              <a:spcBef>
                <a:spcPts val="0"/>
              </a:spcBef>
              <a:spcAft>
                <a:spcPts val="1200"/>
              </a:spcAft>
              <a:buClr>
                <a:schemeClr val="tx2"/>
              </a:buClr>
              <a:buSzPct val="125000"/>
              <a:buFont typeface="Wingdings" pitchFamily="2" charset="2"/>
              <a:buChar char="§"/>
            </a:pPr>
            <a:r>
              <a:rPr lang="fr-FR" sz="1800" dirty="0" smtClean="0"/>
              <a:t>reconnaissent </a:t>
            </a:r>
            <a:r>
              <a:rPr lang="fr-FR" sz="1800" dirty="0"/>
              <a:t>les contributions des immigrants et des </a:t>
            </a:r>
            <a:r>
              <a:rPr lang="fr-FR" sz="1800" dirty="0" smtClean="0"/>
              <a:t>réfugiés</a:t>
            </a:r>
          </a:p>
          <a:p>
            <a:pPr marL="228600" lvl="1">
              <a:lnSpc>
                <a:spcPct val="100000"/>
              </a:lnSpc>
              <a:spcBef>
                <a:spcPts val="0"/>
              </a:spcBef>
              <a:spcAft>
                <a:spcPts val="1200"/>
              </a:spcAft>
              <a:buClr>
                <a:schemeClr val="tx2"/>
              </a:buClr>
              <a:buSzPct val="125000"/>
              <a:buFont typeface="Wingdings" pitchFamily="2" charset="2"/>
              <a:buChar char="§"/>
            </a:pPr>
            <a:r>
              <a:rPr lang="fr-FR" sz="1800" dirty="0" smtClean="0"/>
              <a:t>promeuvent une ouverture </a:t>
            </a:r>
            <a:r>
              <a:rPr lang="fr-FR" sz="1800" dirty="0"/>
              <a:t>à de multiples perspectives</a:t>
            </a:r>
            <a:endParaRPr lang="en-US" sz="1800" dirty="0"/>
          </a:p>
        </p:txBody>
      </p:sp>
      <p:sp>
        <p:nvSpPr>
          <p:cNvPr id="9" name="Content Placeholder 5"/>
          <p:cNvSpPr txBox="1">
            <a:spLocks/>
          </p:cNvSpPr>
          <p:nvPr/>
        </p:nvSpPr>
        <p:spPr>
          <a:xfrm>
            <a:off x="4349931" y="1651522"/>
            <a:ext cx="4076413" cy="824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Font typeface="Arial" panose="020B0604020202020204" pitchFamily="34" charset="0"/>
              <a:buNone/>
            </a:pPr>
            <a:endParaRPr lang="fr-CA" sz="1600" b="1" dirty="0">
              <a:solidFill>
                <a:schemeClr val="tx1">
                  <a:lumMod val="75000"/>
                  <a:lumOff val="25000"/>
                </a:schemeClr>
              </a:solidFill>
            </a:endParaRPr>
          </a:p>
          <a:p>
            <a:pPr marL="0" indent="0" algn="ctr">
              <a:lnSpc>
                <a:spcPct val="95000"/>
              </a:lnSpc>
              <a:buNone/>
            </a:pPr>
            <a:r>
              <a:rPr lang="fr-FR" sz="1600" b="1" dirty="0">
                <a:solidFill>
                  <a:schemeClr val="tx1">
                    <a:lumMod val="75000"/>
                    <a:lumOff val="25000"/>
                  </a:schemeClr>
                </a:solidFill>
              </a:rPr>
              <a:t>Deux tiers des 21 pays à revenu élevé ont introduit une éducation </a:t>
            </a:r>
            <a:r>
              <a:rPr lang="fr-FR" sz="1600" b="1" dirty="0" smtClean="0">
                <a:solidFill>
                  <a:schemeClr val="tx1">
                    <a:lumMod val="75000"/>
                    <a:lumOff val="25000"/>
                  </a:schemeClr>
                </a:solidFill>
              </a:rPr>
              <a:t>multiculturelle, </a:t>
            </a:r>
            <a:r>
              <a:rPr lang="fr-FR" sz="1600" b="1" dirty="0">
                <a:solidFill>
                  <a:schemeClr val="tx1">
                    <a:lumMod val="75000"/>
                    <a:lumOff val="25000"/>
                  </a:schemeClr>
                </a:solidFill>
              </a:rPr>
              <a:t>au moins partiellement</a:t>
            </a:r>
            <a:endParaRPr lang="en-US" sz="1600" b="1" dirty="0">
              <a:solidFill>
                <a:schemeClr val="tx1">
                  <a:lumMod val="75000"/>
                  <a:lumOff val="25000"/>
                </a:schemeClr>
              </a:solidFill>
            </a:endParaRPr>
          </a:p>
        </p:txBody>
      </p:sp>
      <p:sp>
        <p:nvSpPr>
          <p:cNvPr id="8" name="Title 3">
            <a:extLst>
              <a:ext uri="{FF2B5EF4-FFF2-40B4-BE49-F238E27FC236}">
                <a16:creationId xmlns:a16="http://schemas.microsoft.com/office/drawing/2014/main" id="{0804FE93-607C-2747-A128-CC3507B26CCA}"/>
              </a:ext>
            </a:extLst>
          </p:cNvPr>
          <p:cNvSpPr txBox="1">
            <a:spLocks/>
          </p:cNvSpPr>
          <p:nvPr/>
        </p:nvSpPr>
        <p:spPr>
          <a:xfrm>
            <a:off x="1250436" y="815423"/>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smtClean="0">
                <a:solidFill>
                  <a:schemeClr val="bg1"/>
                </a:solidFill>
              </a:rPr>
              <a:t>Reconnaître leurs histoires</a:t>
            </a:r>
            <a:endParaRPr lang="fr-FR" sz="3400" b="1" dirty="0">
              <a:solidFill>
                <a:schemeClr val="bg1"/>
              </a:solidFill>
            </a:endParaRPr>
          </a:p>
        </p:txBody>
      </p:sp>
      <p:sp>
        <p:nvSpPr>
          <p:cNvPr id="13" name="TextBox 12">
            <a:extLst>
              <a:ext uri="{FF2B5EF4-FFF2-40B4-BE49-F238E27FC236}">
                <a16:creationId xmlns:a16="http://schemas.microsoft.com/office/drawing/2014/main" id="{1B15FF55-CAE4-CC48-9630-775045FA9B79}"/>
              </a:ext>
            </a:extLst>
          </p:cNvPr>
          <p:cNvSpPr txBox="1"/>
          <p:nvPr/>
        </p:nvSpPr>
        <p:spPr>
          <a:xfrm>
            <a:off x="259582" y="646816"/>
            <a:ext cx="766330" cy="830997"/>
          </a:xfrm>
          <a:prstGeom prst="rect">
            <a:avLst/>
          </a:prstGeom>
          <a:noFill/>
        </p:spPr>
        <p:txBody>
          <a:bodyPr wrap="square" rtlCol="0">
            <a:spAutoFit/>
          </a:bodyPr>
          <a:lstStyle/>
          <a:p>
            <a:pPr algn="ctr"/>
            <a:r>
              <a:rPr lang="en-US" sz="4800" b="1" dirty="0">
                <a:solidFill>
                  <a:schemeClr val="tx2"/>
                </a:solidFill>
              </a:rPr>
              <a:t>4</a:t>
            </a:r>
          </a:p>
        </p:txBody>
      </p:sp>
      <p:cxnSp>
        <p:nvCxnSpPr>
          <p:cNvPr id="14" name="Straight Connector 13">
            <a:extLst>
              <a:ext uri="{FF2B5EF4-FFF2-40B4-BE49-F238E27FC236}">
                <a16:creationId xmlns:a16="http://schemas.microsoft.com/office/drawing/2014/main" id="{81300E41-F2BA-BE46-9CDC-56B39304C605}"/>
              </a:ext>
            </a:extLst>
          </p:cNvPr>
          <p:cNvCxnSpPr>
            <a:cxnSpLocks/>
          </p:cNvCxnSpPr>
          <p:nvPr/>
        </p:nvCxnSpPr>
        <p:spPr>
          <a:xfrm flipH="1">
            <a:off x="543556" y="5528382"/>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789A4E4-90E7-9649-8082-7702E25EEDA5}"/>
              </a:ext>
            </a:extLst>
          </p:cNvPr>
          <p:cNvSpPr/>
          <p:nvPr/>
        </p:nvSpPr>
        <p:spPr>
          <a:xfrm>
            <a:off x="6506809" y="2968531"/>
            <a:ext cx="444119" cy="13872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7F40D81-F0D1-884A-9D30-5F58FCA3EC9B}"/>
              </a:ext>
            </a:extLst>
          </p:cNvPr>
          <p:cNvGrpSpPr/>
          <p:nvPr/>
        </p:nvGrpSpPr>
        <p:grpSpPr>
          <a:xfrm>
            <a:off x="881592" y="5674608"/>
            <a:ext cx="7605366" cy="1015663"/>
            <a:chOff x="881592" y="5674608"/>
            <a:chExt cx="7605366" cy="1015663"/>
          </a:xfrm>
        </p:grpSpPr>
        <p:sp>
          <p:nvSpPr>
            <p:cNvPr id="7" name="Rectangle 6"/>
            <p:cNvSpPr/>
            <p:nvPr/>
          </p:nvSpPr>
          <p:spPr>
            <a:xfrm>
              <a:off x="1142958" y="5674608"/>
              <a:ext cx="7344000" cy="1015663"/>
            </a:xfrm>
            <a:prstGeom prst="rect">
              <a:avLst/>
            </a:prstGeom>
          </p:spPr>
          <p:txBody>
            <a:bodyPr wrap="square">
              <a:spAutoFit/>
            </a:bodyPr>
            <a:lstStyle/>
            <a:p>
              <a:r>
                <a:rPr lang="fr-FR" sz="2000" b="1" i="1" spc="20" dirty="0">
                  <a:solidFill>
                    <a:srgbClr val="C00000"/>
                  </a:solidFill>
                  <a:latin typeface="+mj-lt"/>
                  <a:sym typeface="Wingdings 3" panose="05040102010807070707" pitchFamily="18" charset="2"/>
                </a:rPr>
                <a:t>81% des personnes ayant participé à l'enquête Eurobaromètre ont convenu que </a:t>
              </a:r>
              <a:r>
                <a:rPr lang="fr-FR" sz="2000" b="1" i="1" spc="20" dirty="0" smtClean="0">
                  <a:solidFill>
                    <a:srgbClr val="C00000"/>
                  </a:solidFill>
                  <a:latin typeface="+mj-lt"/>
                  <a:sym typeface="Wingdings 3" panose="05040102010807070707" pitchFamily="18" charset="2"/>
                </a:rPr>
                <a:t>le </a:t>
              </a:r>
              <a:r>
                <a:rPr lang="fr-FR" sz="2000" b="1" i="1" spc="20" dirty="0">
                  <a:solidFill>
                    <a:srgbClr val="C00000"/>
                  </a:solidFill>
                  <a:latin typeface="+mj-lt"/>
                  <a:sym typeface="Wingdings 3" panose="05040102010807070707" pitchFamily="18" charset="2"/>
                </a:rPr>
                <a:t>matériel scolaire devrait inclure des informations sur la diversité </a:t>
              </a:r>
              <a:r>
                <a:rPr lang="fr-FR" sz="2000" b="1" i="1" spc="20" dirty="0" smtClean="0">
                  <a:solidFill>
                    <a:srgbClr val="C00000"/>
                  </a:solidFill>
                  <a:latin typeface="+mj-lt"/>
                  <a:sym typeface="Wingdings 3" panose="05040102010807070707" pitchFamily="18" charset="2"/>
                </a:rPr>
                <a:t>ethnique</a:t>
              </a:r>
              <a:endParaRPr lang="en-GB" sz="2000" b="1" i="1" spc="20" dirty="0">
                <a:solidFill>
                  <a:srgbClr val="C00000"/>
                </a:solidFill>
                <a:latin typeface="+mj-lt"/>
              </a:endParaRPr>
            </a:p>
          </p:txBody>
        </p:sp>
        <p:pic>
          <p:nvPicPr>
            <p:cNvPr id="23" name="Picture 22">
              <a:extLst>
                <a:ext uri="{FF2B5EF4-FFF2-40B4-BE49-F238E27FC236}">
                  <a16:creationId xmlns:a16="http://schemas.microsoft.com/office/drawing/2014/main" id="{4FAADD3F-1AE5-A542-8901-FF91572FC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2" y="5826085"/>
              <a:ext cx="184201" cy="147361"/>
            </a:xfrm>
            <a:prstGeom prst="rect">
              <a:avLst/>
            </a:prstGeom>
          </p:spPr>
        </p:pic>
        <p:pic>
          <p:nvPicPr>
            <p:cNvPr id="24" name="Picture 23">
              <a:extLst>
                <a:ext uri="{FF2B5EF4-FFF2-40B4-BE49-F238E27FC236}">
                  <a16:creationId xmlns:a16="http://schemas.microsoft.com/office/drawing/2014/main" id="{EB6859D3-850E-FD4F-B9A9-C420DAEF82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4411" y="6439008"/>
              <a:ext cx="184201" cy="147361"/>
            </a:xfrm>
            <a:prstGeom prst="rect">
              <a:avLst/>
            </a:prstGeom>
          </p:spPr>
        </p:pic>
      </p:grpSp>
      <p:sp>
        <p:nvSpPr>
          <p:cNvPr id="17" name="Rectangle 16"/>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4" name="Rectangle 3"/>
          <p:cNvSpPr/>
          <p:nvPr/>
        </p:nvSpPr>
        <p:spPr>
          <a:xfrm>
            <a:off x="9024938" y="1740585"/>
            <a:ext cx="4572000" cy="646331"/>
          </a:xfrm>
          <a:prstGeom prst="rect">
            <a:avLst/>
          </a:prstGeom>
        </p:spPr>
        <p:txBody>
          <a:bodyPr>
            <a:spAutoFit/>
          </a:bodyPr>
          <a:lstStyle/>
          <a:p>
            <a:r>
              <a:rPr lang="en-GB" b="1" dirty="0">
                <a:solidFill>
                  <a:schemeClr val="tx1">
                    <a:lumMod val="75000"/>
                    <a:lumOff val="25000"/>
                  </a:schemeClr>
                </a:solidFill>
              </a:rPr>
              <a:t/>
            </a:r>
            <a:br>
              <a:rPr lang="en-GB" b="1" dirty="0">
                <a:solidFill>
                  <a:schemeClr val="tx1">
                    <a:lumMod val="75000"/>
                    <a:lumOff val="25000"/>
                  </a:schemeClr>
                </a:solidFill>
              </a:rPr>
            </a:br>
            <a:endParaRPr lang="en-US" dirty="0"/>
          </a:p>
        </p:txBody>
      </p:sp>
      <p:sp>
        <p:nvSpPr>
          <p:cNvPr id="19" name="Rectangle 18"/>
          <p:cNvSpPr/>
          <p:nvPr/>
        </p:nvSpPr>
        <p:spPr>
          <a:xfrm>
            <a:off x="7147462" y="3366924"/>
            <a:ext cx="832300" cy="246221"/>
          </a:xfrm>
          <a:prstGeom prst="rect">
            <a:avLst/>
          </a:prstGeom>
          <a:solidFill>
            <a:srgbClr val="F2F2F2"/>
          </a:solidFill>
        </p:spPr>
        <p:txBody>
          <a:bodyPr wrap="square">
            <a:spAutoFit/>
          </a:bodyPr>
          <a:lstStyle/>
          <a:p>
            <a:r>
              <a:rPr lang="fr-CA" sz="1000" spc="100" dirty="0" smtClean="0"/>
              <a:t>Inclus</a:t>
            </a:r>
            <a:endParaRPr lang="en-US" sz="1000" spc="100" dirty="0"/>
          </a:p>
        </p:txBody>
      </p:sp>
      <p:sp>
        <p:nvSpPr>
          <p:cNvPr id="20" name="Rectangle 19"/>
          <p:cNvSpPr/>
          <p:nvPr/>
        </p:nvSpPr>
        <p:spPr>
          <a:xfrm>
            <a:off x="7153281" y="3532829"/>
            <a:ext cx="1178276" cy="707886"/>
          </a:xfrm>
          <a:prstGeom prst="rect">
            <a:avLst/>
          </a:prstGeom>
          <a:solidFill>
            <a:srgbClr val="F2F2F2"/>
          </a:solidFill>
        </p:spPr>
        <p:txBody>
          <a:bodyPr wrap="square">
            <a:spAutoFit/>
          </a:bodyPr>
          <a:lstStyle/>
          <a:p>
            <a:r>
              <a:rPr lang="fr-CA" sz="1000" spc="100" dirty="0" smtClean="0"/>
              <a:t>Partiellement inclus</a:t>
            </a:r>
          </a:p>
          <a:p>
            <a:r>
              <a:rPr lang="fr-CA" sz="1000" spc="100" dirty="0" smtClean="0"/>
              <a:t>Non inclus</a:t>
            </a:r>
          </a:p>
          <a:p>
            <a:endParaRPr lang="en-US" sz="1000" spc="100" dirty="0"/>
          </a:p>
        </p:txBody>
      </p:sp>
    </p:spTree>
    <p:extLst>
      <p:ext uri="{BB962C8B-B14F-4D97-AF65-F5344CB8AC3E}">
        <p14:creationId xmlns:p14="http://schemas.microsoft.com/office/powerpoint/2010/main" val="35820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par>
                          <p:cTn id="34" fill="hold">
                            <p:stCondLst>
                              <p:cond delay="3500"/>
                            </p:stCondLst>
                            <p:childTnLst>
                              <p:par>
                                <p:cTn id="35" presetID="21"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1000"/>
                                        <p:tgtEl>
                                          <p:spTgt spid="22"/>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0"/>
                            </p:stCondLst>
                            <p:childTnLst>
                              <p:par>
                                <p:cTn id="43" presetID="10" presetClass="entr" presetSubtype="0" fill="hold" nodeType="after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8" grpId="0"/>
      <p:bldP spid="13" grpId="0"/>
      <p:bldP spid="22"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26089" y="1734775"/>
            <a:ext cx="3492867" cy="2268000"/>
          </a:xfrm>
          <a:prstGeom prst="rect">
            <a:avLst/>
          </a:prstGeom>
        </p:spPr>
        <p:txBody>
          <a:bodyPr>
            <a:noAutofit/>
          </a:bodyPr>
          <a:lstStyle/>
          <a:p>
            <a:pPr marL="0" indent="0">
              <a:lnSpc>
                <a:spcPct val="95000"/>
              </a:lnSpc>
              <a:spcBef>
                <a:spcPts val="0"/>
              </a:spcBef>
              <a:spcAft>
                <a:spcPts val="1600"/>
              </a:spcAft>
              <a:buClr>
                <a:schemeClr val="tx2"/>
              </a:buClr>
              <a:buSzPct val="125000"/>
              <a:buNone/>
            </a:pPr>
            <a:r>
              <a:rPr lang="fr-FR" sz="1800" smtClean="0"/>
              <a:t>Former les enseignants à : </a:t>
            </a:r>
          </a:p>
          <a:p>
            <a:pPr>
              <a:lnSpc>
                <a:spcPct val="95000"/>
              </a:lnSpc>
              <a:spcBef>
                <a:spcPts val="0"/>
              </a:spcBef>
              <a:spcAft>
                <a:spcPts val="1600"/>
              </a:spcAft>
              <a:buClr>
                <a:schemeClr val="tx2"/>
              </a:buClr>
              <a:buSzPct val="125000"/>
              <a:buFont typeface="Wingdings" pitchFamily="2" charset="2"/>
              <a:buChar char="§"/>
            </a:pPr>
            <a:r>
              <a:rPr lang="fr-FR" sz="1800" smtClean="0"/>
              <a:t>faire </a:t>
            </a:r>
            <a:r>
              <a:rPr lang="fr-FR" sz="1800"/>
              <a:t>face à la diversité</a:t>
            </a:r>
          </a:p>
          <a:p>
            <a:pPr>
              <a:lnSpc>
                <a:spcPct val="95000"/>
              </a:lnSpc>
              <a:spcBef>
                <a:spcPts val="0"/>
              </a:spcBef>
              <a:spcAft>
                <a:spcPts val="1600"/>
              </a:spcAft>
              <a:buClr>
                <a:schemeClr val="tx2"/>
              </a:buClr>
              <a:buSzPct val="125000"/>
              <a:buFont typeface="Wingdings" pitchFamily="2" charset="2"/>
              <a:buChar char="§"/>
            </a:pPr>
            <a:r>
              <a:rPr lang="fr-FR" sz="1800" smtClean="0"/>
              <a:t>s’attaquer aux stéréotypes et à </a:t>
            </a:r>
            <a:r>
              <a:rPr lang="fr-FR" sz="1800"/>
              <a:t>la discrimination</a:t>
            </a:r>
          </a:p>
          <a:p>
            <a:pPr>
              <a:lnSpc>
                <a:spcPct val="95000"/>
              </a:lnSpc>
              <a:spcBef>
                <a:spcPts val="0"/>
              </a:spcBef>
              <a:spcAft>
                <a:spcPts val="1600"/>
              </a:spcAft>
              <a:buClr>
                <a:schemeClr val="tx2"/>
              </a:buClr>
              <a:buSzPct val="125000"/>
              <a:buFont typeface="Wingdings" pitchFamily="2" charset="2"/>
              <a:buChar char="§"/>
            </a:pPr>
            <a:r>
              <a:rPr lang="fr-FR" sz="1800"/>
              <a:t>reconnaître </a:t>
            </a:r>
            <a:r>
              <a:rPr lang="fr-FR" sz="1800" smtClean="0"/>
              <a:t>les signes de stress </a:t>
            </a:r>
            <a:r>
              <a:rPr lang="fr-FR" sz="1800"/>
              <a:t>et </a:t>
            </a:r>
            <a:r>
              <a:rPr lang="fr-FR" sz="1800" smtClean="0"/>
              <a:t>de </a:t>
            </a:r>
            <a:r>
              <a:rPr lang="fr-FR" sz="1800"/>
              <a:t>traumatismes et orienter les </a:t>
            </a:r>
            <a:r>
              <a:rPr lang="fr-FR" sz="1800" smtClean="0"/>
              <a:t>personnes qui en ont besoin vers les services appropriés</a:t>
            </a:r>
            <a:endParaRPr lang="fr-FR" sz="1800"/>
          </a:p>
        </p:txBody>
      </p:sp>
      <p:cxnSp>
        <p:nvCxnSpPr>
          <p:cNvPr id="13" name="Straight Connector 12">
            <a:extLst>
              <a:ext uri="{FF2B5EF4-FFF2-40B4-BE49-F238E27FC236}">
                <a16:creationId xmlns:a16="http://schemas.microsoft.com/office/drawing/2014/main" id="{451DC16F-D5B6-7143-9B1C-868D75615F60}"/>
              </a:ext>
            </a:extLst>
          </p:cNvPr>
          <p:cNvCxnSpPr>
            <a:cxnSpLocks/>
          </p:cNvCxnSpPr>
          <p:nvPr/>
        </p:nvCxnSpPr>
        <p:spPr>
          <a:xfrm flipH="1">
            <a:off x="569104" y="555260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FCF8D016-71E9-0C40-9641-182CC0AA9426}"/>
              </a:ext>
            </a:extLst>
          </p:cNvPr>
          <p:cNvSpPr txBox="1">
            <a:spLocks/>
          </p:cNvSpPr>
          <p:nvPr/>
        </p:nvSpPr>
        <p:spPr>
          <a:xfrm>
            <a:off x="1239200" y="803918"/>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smtClean="0">
                <a:solidFill>
                  <a:schemeClr val="bg1"/>
                </a:solidFill>
              </a:rPr>
              <a:t>Préparer leurs enseignants</a:t>
            </a:r>
            <a:endParaRPr lang="fr-FR" sz="3400" b="1">
              <a:solidFill>
                <a:schemeClr val="bg1"/>
              </a:solidFill>
            </a:endParaRPr>
          </a:p>
        </p:txBody>
      </p:sp>
      <p:sp>
        <p:nvSpPr>
          <p:cNvPr id="10" name="TextBox 9">
            <a:extLst>
              <a:ext uri="{FF2B5EF4-FFF2-40B4-BE49-F238E27FC236}">
                <a16:creationId xmlns:a16="http://schemas.microsoft.com/office/drawing/2014/main" id="{C163751E-68B8-1C4C-A82C-48F42987F0C1}"/>
              </a:ext>
            </a:extLst>
          </p:cNvPr>
          <p:cNvSpPr txBox="1"/>
          <p:nvPr/>
        </p:nvSpPr>
        <p:spPr>
          <a:xfrm>
            <a:off x="296583" y="652666"/>
            <a:ext cx="736465" cy="830997"/>
          </a:xfrm>
          <a:prstGeom prst="rect">
            <a:avLst/>
          </a:prstGeom>
          <a:noFill/>
        </p:spPr>
        <p:txBody>
          <a:bodyPr wrap="square" rtlCol="0">
            <a:spAutoFit/>
          </a:bodyPr>
          <a:lstStyle/>
          <a:p>
            <a:pPr algn="ctr"/>
            <a:r>
              <a:rPr lang="en-US" sz="4800" b="1" dirty="0">
                <a:solidFill>
                  <a:schemeClr val="tx2"/>
                </a:solidFill>
              </a:rPr>
              <a:t>5</a:t>
            </a:r>
          </a:p>
        </p:txBody>
      </p:sp>
      <p:sp>
        <p:nvSpPr>
          <p:cNvPr id="25" name="Rectangle 24">
            <a:extLst>
              <a:ext uri="{FF2B5EF4-FFF2-40B4-BE49-F238E27FC236}">
                <a16:creationId xmlns:a16="http://schemas.microsoft.com/office/drawing/2014/main" id="{08616685-D5D2-8F4B-AC86-1FA0DE63644E}"/>
              </a:ext>
            </a:extLst>
          </p:cNvPr>
          <p:cNvSpPr/>
          <p:nvPr/>
        </p:nvSpPr>
        <p:spPr>
          <a:xfrm>
            <a:off x="3918956" y="4584606"/>
            <a:ext cx="5148000" cy="739883"/>
          </a:xfrm>
          <a:prstGeom prst="rect">
            <a:avLst/>
          </a:prstGeom>
        </p:spPr>
        <p:txBody>
          <a:bodyPr wrap="square">
            <a:spAutoFit/>
          </a:bodyPr>
          <a:lstStyle/>
          <a:p>
            <a:pPr algn="ctr">
              <a:lnSpc>
                <a:spcPct val="80000"/>
              </a:lnSpc>
            </a:pPr>
            <a:r>
              <a:rPr lang="fr-FR" sz="2800" b="1" smtClean="0">
                <a:solidFill>
                  <a:schemeClr val="tx2"/>
                </a:solidFill>
              </a:rPr>
              <a:t>73</a:t>
            </a:r>
            <a:r>
              <a:rPr lang="fr-FR" b="1" smtClean="0">
                <a:solidFill>
                  <a:schemeClr val="tx2"/>
                </a:solidFill>
              </a:rPr>
              <a:t>%</a:t>
            </a:r>
            <a:r>
              <a:rPr lang="fr-FR" sz="1600" b="1" smtClean="0">
                <a:solidFill>
                  <a:schemeClr val="tx2"/>
                </a:solidFill>
              </a:rPr>
              <a:t> </a:t>
            </a:r>
            <a:r>
              <a:rPr lang="fr-FR" b="1" smtClean="0">
                <a:solidFill>
                  <a:schemeClr val="accent1"/>
                </a:solidFill>
              </a:rPr>
              <a:t>des enseignants n’ont pas reçu de formation sur les façons d’offrir un </a:t>
            </a:r>
            <a:r>
              <a:rPr lang="fr-FR" sz="2400" b="1" smtClean="0">
                <a:solidFill>
                  <a:schemeClr val="tx2"/>
                </a:solidFill>
              </a:rPr>
              <a:t>soutien psychosocial</a:t>
            </a:r>
            <a:endParaRPr lang="fr-FR" sz="2400" b="1">
              <a:solidFill>
                <a:schemeClr val="tx2"/>
              </a:solidFill>
            </a:endParaRPr>
          </a:p>
        </p:txBody>
      </p:sp>
      <p:sp>
        <p:nvSpPr>
          <p:cNvPr id="26" name="Rectangle 25">
            <a:extLst>
              <a:ext uri="{FF2B5EF4-FFF2-40B4-BE49-F238E27FC236}">
                <a16:creationId xmlns:a16="http://schemas.microsoft.com/office/drawing/2014/main" id="{EFD2F973-C99C-AD4D-8EC6-F1860ABEDD71}"/>
              </a:ext>
            </a:extLst>
          </p:cNvPr>
          <p:cNvSpPr/>
          <p:nvPr/>
        </p:nvSpPr>
        <p:spPr>
          <a:xfrm>
            <a:off x="4351580" y="1791480"/>
            <a:ext cx="3811469" cy="369332"/>
          </a:xfrm>
          <a:prstGeom prst="rect">
            <a:avLst/>
          </a:prstGeom>
        </p:spPr>
        <p:txBody>
          <a:bodyPr wrap="square">
            <a:spAutoFit/>
          </a:bodyPr>
          <a:lstStyle/>
          <a:p>
            <a:r>
              <a:rPr lang="fr-FR" b="1" smtClean="0">
                <a:solidFill>
                  <a:schemeClr val="tx2"/>
                </a:solidFill>
              </a:rPr>
              <a:t>En République arabe syrienne</a:t>
            </a:r>
            <a:endParaRPr lang="fr-FR" b="1">
              <a:solidFill>
                <a:schemeClr val="tx2"/>
              </a:solidFill>
            </a:endParaRPr>
          </a:p>
        </p:txBody>
      </p:sp>
      <p:pic>
        <p:nvPicPr>
          <p:cNvPr id="27" name="Picture 26">
            <a:extLst>
              <a:ext uri="{FF2B5EF4-FFF2-40B4-BE49-F238E27FC236}">
                <a16:creationId xmlns:a16="http://schemas.microsoft.com/office/drawing/2014/main" id="{B1A9363E-9D7D-CA47-A48F-D7A58A62C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183" y="2192506"/>
            <a:ext cx="3382264" cy="2394287"/>
          </a:xfrm>
          <a:prstGeom prst="rect">
            <a:avLst/>
          </a:prstGeom>
        </p:spPr>
      </p:pic>
      <p:pic>
        <p:nvPicPr>
          <p:cNvPr id="29" name="Picture 28">
            <a:extLst>
              <a:ext uri="{FF2B5EF4-FFF2-40B4-BE49-F238E27FC236}">
                <a16:creationId xmlns:a16="http://schemas.microsoft.com/office/drawing/2014/main" id="{B331F27A-F04E-EE44-B329-4C00F83A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149" y="2783741"/>
            <a:ext cx="667552" cy="801062"/>
          </a:xfrm>
          <a:prstGeom prst="rect">
            <a:avLst/>
          </a:prstGeom>
        </p:spPr>
      </p:pic>
      <p:grpSp>
        <p:nvGrpSpPr>
          <p:cNvPr id="2" name="Group 1">
            <a:extLst>
              <a:ext uri="{FF2B5EF4-FFF2-40B4-BE49-F238E27FC236}">
                <a16:creationId xmlns:a16="http://schemas.microsoft.com/office/drawing/2014/main" id="{7F21A8CB-91EE-E142-8E00-6C020B6707CA}"/>
              </a:ext>
            </a:extLst>
          </p:cNvPr>
          <p:cNvGrpSpPr/>
          <p:nvPr/>
        </p:nvGrpSpPr>
        <p:grpSpPr>
          <a:xfrm>
            <a:off x="1073418" y="5677769"/>
            <a:ext cx="6985528" cy="1015663"/>
            <a:chOff x="1177521" y="5864023"/>
            <a:chExt cx="6985528" cy="1015663"/>
          </a:xfrm>
        </p:grpSpPr>
        <p:sp>
          <p:nvSpPr>
            <p:cNvPr id="12" name="Rectangle 11">
              <a:extLst>
                <a:ext uri="{FF2B5EF4-FFF2-40B4-BE49-F238E27FC236}">
                  <a16:creationId xmlns:a16="http://schemas.microsoft.com/office/drawing/2014/main" id="{33119980-E361-A14F-8DC1-3594E75740A3}"/>
                </a:ext>
              </a:extLst>
            </p:cNvPr>
            <p:cNvSpPr/>
            <p:nvPr/>
          </p:nvSpPr>
          <p:spPr>
            <a:xfrm>
              <a:off x="1340458" y="5864023"/>
              <a:ext cx="6822591" cy="1015663"/>
            </a:xfrm>
            <a:prstGeom prst="rect">
              <a:avLst/>
            </a:prstGeom>
          </p:spPr>
          <p:txBody>
            <a:bodyPr wrap="square">
              <a:spAutoFit/>
            </a:bodyPr>
            <a:lstStyle/>
            <a:p>
              <a:r>
                <a:rPr lang="fr-FR" sz="2000" b="1" i="1" spc="20" dirty="0">
                  <a:solidFill>
                    <a:srgbClr val="C00000"/>
                  </a:solidFill>
                  <a:latin typeface="+mj-lt"/>
                </a:rPr>
                <a:t>En </a:t>
              </a:r>
              <a:r>
                <a:rPr lang="fr-FR" sz="2000" b="1" i="1" spc="20" dirty="0" smtClean="0">
                  <a:solidFill>
                    <a:srgbClr val="C00000"/>
                  </a:solidFill>
                  <a:latin typeface="+mj-lt"/>
                </a:rPr>
                <a:t>Irak, </a:t>
              </a:r>
              <a:r>
                <a:rPr lang="fr-FR" sz="2000" b="1" i="1" spc="20" dirty="0">
                  <a:solidFill>
                    <a:srgbClr val="C00000"/>
                  </a:solidFill>
                  <a:latin typeface="+mj-lt"/>
                </a:rPr>
                <a:t>le Cluster Education a réuni des partenaires </a:t>
              </a:r>
              <a:r>
                <a:rPr lang="fr-FR" sz="2000" b="1" i="1" spc="20" dirty="0" smtClean="0">
                  <a:solidFill>
                    <a:srgbClr val="C00000"/>
                  </a:solidFill>
                  <a:latin typeface="+mj-lt"/>
                </a:rPr>
                <a:t>clés pour </a:t>
              </a:r>
              <a:r>
                <a:rPr lang="fr-FR" sz="2000" b="1" i="1" spc="20" dirty="0">
                  <a:solidFill>
                    <a:srgbClr val="C00000"/>
                  </a:solidFill>
                  <a:latin typeface="+mj-lt"/>
                </a:rPr>
                <a:t>coordonner les </a:t>
              </a:r>
              <a:r>
                <a:rPr lang="fr-FR" sz="2000" b="1" i="1" spc="20" dirty="0" smtClean="0">
                  <a:solidFill>
                    <a:srgbClr val="C00000"/>
                  </a:solidFill>
                  <a:latin typeface="+mj-lt"/>
                </a:rPr>
                <a:t>mesures de soutien en place qui sont destinées aux enseignants </a:t>
              </a:r>
              <a:r>
                <a:rPr lang="fr-FR" sz="2000" b="1" i="1" spc="20" dirty="0">
                  <a:solidFill>
                    <a:srgbClr val="C00000"/>
                  </a:solidFill>
                  <a:latin typeface="+mj-lt"/>
                </a:rPr>
                <a:t>déplacés dans leur propre pays</a:t>
              </a:r>
              <a:r>
                <a:rPr lang="fr-FR" sz="2000" b="1" i="1" spc="20" dirty="0" smtClean="0">
                  <a:solidFill>
                    <a:srgbClr val="C00000"/>
                  </a:solidFill>
                  <a:latin typeface="+mj-lt"/>
                </a:rPr>
                <a:t>. </a:t>
              </a:r>
              <a:endParaRPr lang="en-US" sz="2000" b="1" i="1" spc="20" dirty="0">
                <a:solidFill>
                  <a:srgbClr val="C00000"/>
                </a:solidFill>
                <a:latin typeface="+mj-lt"/>
              </a:endParaRPr>
            </a:p>
          </p:txBody>
        </p:sp>
        <p:pic>
          <p:nvPicPr>
            <p:cNvPr id="14" name="Picture 13">
              <a:extLst>
                <a:ext uri="{FF2B5EF4-FFF2-40B4-BE49-F238E27FC236}">
                  <a16:creationId xmlns:a16="http://schemas.microsoft.com/office/drawing/2014/main" id="{A49917D1-E20E-A941-A783-E48AA4827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521" y="5923767"/>
              <a:ext cx="184201" cy="147361"/>
            </a:xfrm>
            <a:prstGeom prst="rect">
              <a:avLst/>
            </a:prstGeom>
          </p:spPr>
        </p:pic>
        <p:pic>
          <p:nvPicPr>
            <p:cNvPr id="16" name="Picture 15">
              <a:extLst>
                <a:ext uri="{FF2B5EF4-FFF2-40B4-BE49-F238E27FC236}">
                  <a16:creationId xmlns:a16="http://schemas.microsoft.com/office/drawing/2014/main" id="{4461459B-A016-CB48-AC14-BCDAACBC7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4958" y="6644637"/>
              <a:ext cx="184201" cy="147361"/>
            </a:xfrm>
            <a:prstGeom prst="rect">
              <a:avLst/>
            </a:prstGeom>
          </p:spPr>
        </p:pic>
      </p:grpSp>
      <p:sp>
        <p:nvSpPr>
          <p:cNvPr id="15" name="Content Placeholder 3">
            <a:extLst>
              <a:ext uri="{FF2B5EF4-FFF2-40B4-BE49-F238E27FC236}">
                <a16:creationId xmlns:a16="http://schemas.microsoft.com/office/drawing/2014/main" id="{4D08A149-03CB-44DA-8A5A-F4685E49AFCA}"/>
              </a:ext>
            </a:extLst>
          </p:cNvPr>
          <p:cNvSpPr txBox="1">
            <a:spLocks/>
          </p:cNvSpPr>
          <p:nvPr/>
        </p:nvSpPr>
        <p:spPr>
          <a:xfrm>
            <a:off x="426089" y="4604955"/>
            <a:ext cx="3584911" cy="64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spcAft>
                <a:spcPts val="1600"/>
              </a:spcAft>
              <a:buClr>
                <a:schemeClr val="tx2"/>
              </a:buClr>
              <a:buSzPct val="125000"/>
              <a:buNone/>
            </a:pPr>
            <a:r>
              <a:rPr lang="fr-FR" sz="1800" dirty="0"/>
              <a:t>L</a:t>
            </a:r>
            <a:r>
              <a:rPr lang="fr-FR" sz="1800" dirty="0" smtClean="0"/>
              <a:t>es aider à faire face aux difficultés  qu’ils sont susceptibles de rencontrer.</a:t>
            </a:r>
            <a:endParaRPr lang="fr-FR" sz="1800" dirty="0"/>
          </a:p>
        </p:txBody>
      </p:sp>
      <p:sp>
        <p:nvSpPr>
          <p:cNvPr id="17" name="Rectangle 16"/>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27648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4500"/>
                            </p:stCondLst>
                            <p:childTnLst>
                              <p:par>
                                <p:cTn id="21" presetID="10" presetClass="entr" presetSubtype="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10" grpId="0"/>
      <p:bldP spid="25" grpId="0"/>
      <p:bldP spid="26"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02541" y="2257240"/>
            <a:ext cx="2919192" cy="2455862"/>
          </a:xfrm>
          <a:prstGeom prst="rect">
            <a:avLst/>
          </a:prstGeom>
        </p:spPr>
        <p:txBody>
          <a:bodyPr>
            <a:noAutofit/>
          </a:bodyPr>
          <a:lstStyle/>
          <a:p>
            <a:pPr>
              <a:lnSpc>
                <a:spcPct val="100000"/>
              </a:lnSpc>
              <a:spcBef>
                <a:spcPts val="0"/>
              </a:spcBef>
              <a:spcAft>
                <a:spcPts val="1800"/>
              </a:spcAft>
              <a:buClr>
                <a:schemeClr val="tx2"/>
              </a:buClr>
              <a:buSzPct val="125000"/>
              <a:buFont typeface="Wingdings" pitchFamily="2" charset="2"/>
              <a:buChar char="§"/>
            </a:pPr>
            <a:r>
              <a:rPr lang="fr-FR" sz="1800" dirty="0" smtClean="0"/>
              <a:t>Reformer les </a:t>
            </a:r>
            <a:r>
              <a:rPr lang="fr-FR" sz="1800" dirty="0"/>
              <a:t>institutions </a:t>
            </a:r>
            <a:r>
              <a:rPr lang="fr-FR" sz="1800" dirty="0" smtClean="0"/>
              <a:t>afin qu’elles </a:t>
            </a:r>
            <a:r>
              <a:rPr lang="fr-FR" sz="1800" dirty="0"/>
              <a:t>reconnaissent les qualifications acquises dans le monde entier</a:t>
            </a:r>
          </a:p>
          <a:p>
            <a:pPr>
              <a:lnSpc>
                <a:spcPct val="100000"/>
              </a:lnSpc>
              <a:spcBef>
                <a:spcPts val="0"/>
              </a:spcBef>
              <a:spcAft>
                <a:spcPts val="1800"/>
              </a:spcAft>
              <a:buClr>
                <a:schemeClr val="tx2"/>
              </a:buClr>
              <a:buSzPct val="125000"/>
              <a:buFont typeface="Wingdings" pitchFamily="2" charset="2"/>
              <a:buChar char="§"/>
            </a:pPr>
            <a:r>
              <a:rPr lang="fr-FR" sz="1800" dirty="0"/>
              <a:t>Rationaliser et simplifier les systèmes de </a:t>
            </a:r>
            <a:r>
              <a:rPr lang="fr-FR" sz="1800" dirty="0" smtClean="0"/>
              <a:t>certification des compétences acquises de manière informelle</a:t>
            </a:r>
          </a:p>
          <a:p>
            <a:pPr>
              <a:lnSpc>
                <a:spcPct val="100000"/>
              </a:lnSpc>
              <a:spcBef>
                <a:spcPts val="0"/>
              </a:spcBef>
              <a:spcAft>
                <a:spcPts val="1800"/>
              </a:spcAft>
              <a:buClr>
                <a:schemeClr val="tx2"/>
              </a:buClr>
              <a:buSzPct val="125000"/>
              <a:buFont typeface="Wingdings" pitchFamily="2" charset="2"/>
              <a:buChar char="§"/>
            </a:pPr>
            <a:endParaRPr lang="fr-FR" sz="1800" dirty="0"/>
          </a:p>
        </p:txBody>
      </p:sp>
      <p:sp>
        <p:nvSpPr>
          <p:cNvPr id="9" name="Title 3">
            <a:extLst>
              <a:ext uri="{FF2B5EF4-FFF2-40B4-BE49-F238E27FC236}">
                <a16:creationId xmlns:a16="http://schemas.microsoft.com/office/drawing/2014/main" id="{54D640C5-777A-F24F-A7A2-878047F9A820}"/>
              </a:ext>
            </a:extLst>
          </p:cNvPr>
          <p:cNvSpPr txBox="1">
            <a:spLocks/>
          </p:cNvSpPr>
          <p:nvPr/>
        </p:nvSpPr>
        <p:spPr>
          <a:xfrm>
            <a:off x="1113933" y="789171"/>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smtClean="0">
                <a:solidFill>
                  <a:schemeClr val="bg1"/>
                </a:solidFill>
              </a:rPr>
              <a:t>Tirer profit de leur expertise</a:t>
            </a:r>
            <a:endParaRPr lang="fr-FR" sz="3400" b="1">
              <a:solidFill>
                <a:schemeClr val="bg1"/>
              </a:solidFill>
            </a:endParaRPr>
          </a:p>
        </p:txBody>
      </p:sp>
      <p:pic>
        <p:nvPicPr>
          <p:cNvPr id="11" name="Picture 10">
            <a:extLst>
              <a:ext uri="{FF2B5EF4-FFF2-40B4-BE49-F238E27FC236}">
                <a16:creationId xmlns:a16="http://schemas.microsoft.com/office/drawing/2014/main" id="{0B2998B9-F596-A240-88CD-8B6A9E47B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544" y="2665143"/>
            <a:ext cx="4584003" cy="1595961"/>
          </a:xfrm>
          <a:prstGeom prst="rect">
            <a:avLst/>
          </a:prstGeom>
        </p:spPr>
      </p:pic>
      <p:cxnSp>
        <p:nvCxnSpPr>
          <p:cNvPr id="8" name="Straight Connector 7">
            <a:extLst>
              <a:ext uri="{FF2B5EF4-FFF2-40B4-BE49-F238E27FC236}">
                <a16:creationId xmlns:a16="http://schemas.microsoft.com/office/drawing/2014/main" id="{021B0342-F38C-ED49-BCD5-0069E3C1343C}"/>
              </a:ext>
            </a:extLst>
          </p:cNvPr>
          <p:cNvCxnSpPr>
            <a:cxnSpLocks/>
          </p:cNvCxnSpPr>
          <p:nvPr/>
        </p:nvCxnSpPr>
        <p:spPr>
          <a:xfrm flipH="1">
            <a:off x="543556" y="544023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184F7D-174B-FA45-BF15-15CE438F4956}"/>
              </a:ext>
            </a:extLst>
          </p:cNvPr>
          <p:cNvSpPr txBox="1"/>
          <p:nvPr/>
        </p:nvSpPr>
        <p:spPr>
          <a:xfrm>
            <a:off x="259047" y="659542"/>
            <a:ext cx="763608" cy="830997"/>
          </a:xfrm>
          <a:prstGeom prst="rect">
            <a:avLst/>
          </a:prstGeom>
          <a:solidFill>
            <a:schemeClr val="bg1"/>
          </a:solidFill>
        </p:spPr>
        <p:txBody>
          <a:bodyPr wrap="square" rtlCol="0">
            <a:spAutoFit/>
          </a:bodyPr>
          <a:lstStyle/>
          <a:p>
            <a:pPr algn="ctr"/>
            <a:r>
              <a:rPr lang="en-US" sz="4800" b="1" dirty="0">
                <a:solidFill>
                  <a:schemeClr val="tx2"/>
                </a:solidFill>
              </a:rPr>
              <a:t>6</a:t>
            </a:r>
          </a:p>
        </p:txBody>
      </p:sp>
      <p:sp>
        <p:nvSpPr>
          <p:cNvPr id="20" name="Rectangle 19">
            <a:extLst>
              <a:ext uri="{FF2B5EF4-FFF2-40B4-BE49-F238E27FC236}">
                <a16:creationId xmlns:a16="http://schemas.microsoft.com/office/drawing/2014/main" id="{9702B97C-C8F2-6245-B3C5-B85A66934312}"/>
              </a:ext>
            </a:extLst>
          </p:cNvPr>
          <p:cNvSpPr/>
          <p:nvPr/>
        </p:nvSpPr>
        <p:spPr>
          <a:xfrm>
            <a:off x="3105150" y="4232965"/>
            <a:ext cx="3100277" cy="395173"/>
          </a:xfrm>
          <a:prstGeom prst="rect">
            <a:avLst/>
          </a:prstGeom>
        </p:spPr>
        <p:txBody>
          <a:bodyPr wrap="square">
            <a:spAutoFit/>
          </a:bodyPr>
          <a:lstStyle/>
          <a:p>
            <a:pPr algn="ctr">
              <a:lnSpc>
                <a:spcPct val="80000"/>
              </a:lnSpc>
            </a:pPr>
            <a:r>
              <a:rPr lang="fr-FR" b="1" dirty="0" smtClean="0">
                <a:solidFill>
                  <a:schemeClr val="accent1"/>
                </a:solidFill>
              </a:rPr>
              <a:t>plus de </a:t>
            </a:r>
            <a:r>
              <a:rPr lang="fr-FR" sz="2400" b="1" dirty="0" smtClean="0">
                <a:solidFill>
                  <a:schemeClr val="tx2"/>
                </a:solidFill>
              </a:rPr>
              <a:t>1/3</a:t>
            </a:r>
            <a:r>
              <a:rPr lang="fr-FR" sz="1600" b="1" dirty="0" smtClean="0">
                <a:solidFill>
                  <a:schemeClr val="tx2"/>
                </a:solidFill>
              </a:rPr>
              <a:t> </a:t>
            </a:r>
            <a:r>
              <a:rPr lang="fr-FR" b="1" dirty="0" smtClean="0">
                <a:solidFill>
                  <a:schemeClr val="accent1"/>
                </a:solidFill>
              </a:rPr>
              <a:t>des </a:t>
            </a:r>
            <a:r>
              <a:rPr lang="fr-FR" b="1" dirty="0" smtClean="0">
                <a:solidFill>
                  <a:schemeClr val="tx2"/>
                </a:solidFill>
              </a:rPr>
              <a:t>immigrants</a:t>
            </a:r>
            <a:endParaRPr lang="fr-FR" b="1" dirty="0">
              <a:solidFill>
                <a:schemeClr val="tx2"/>
              </a:solidFill>
            </a:endParaRPr>
          </a:p>
        </p:txBody>
      </p:sp>
      <p:sp>
        <p:nvSpPr>
          <p:cNvPr id="21" name="Rectangle 20">
            <a:extLst>
              <a:ext uri="{FF2B5EF4-FFF2-40B4-BE49-F238E27FC236}">
                <a16:creationId xmlns:a16="http://schemas.microsoft.com/office/drawing/2014/main" id="{705E3639-7C3E-5F4D-BF42-0563738E9831}"/>
              </a:ext>
            </a:extLst>
          </p:cNvPr>
          <p:cNvSpPr/>
          <p:nvPr/>
        </p:nvSpPr>
        <p:spPr>
          <a:xfrm>
            <a:off x="4356890" y="1856874"/>
            <a:ext cx="3770970" cy="800732"/>
          </a:xfrm>
          <a:prstGeom prst="rect">
            <a:avLst/>
          </a:prstGeom>
        </p:spPr>
        <p:txBody>
          <a:bodyPr wrap="square">
            <a:spAutoFit/>
          </a:bodyPr>
          <a:lstStyle/>
          <a:p>
            <a:pPr algn="ctr">
              <a:lnSpc>
                <a:spcPct val="85000"/>
              </a:lnSpc>
            </a:pPr>
            <a:r>
              <a:rPr lang="fr-FR" b="1" dirty="0">
                <a:solidFill>
                  <a:schemeClr val="accent1"/>
                </a:solidFill>
              </a:rPr>
              <a:t>Parmi les diplômés de l’enseignement supérieur dans les pays les plus riches…</a:t>
            </a:r>
            <a:endParaRPr lang="en-US" b="1" dirty="0">
              <a:solidFill>
                <a:schemeClr val="accent1"/>
              </a:solidFill>
            </a:endParaRPr>
          </a:p>
        </p:txBody>
      </p:sp>
      <p:sp>
        <p:nvSpPr>
          <p:cNvPr id="22" name="Rectangle 21">
            <a:extLst>
              <a:ext uri="{FF2B5EF4-FFF2-40B4-BE49-F238E27FC236}">
                <a16:creationId xmlns:a16="http://schemas.microsoft.com/office/drawing/2014/main" id="{E7086073-B8FC-1C41-AE25-A981B4F8D4FD}"/>
              </a:ext>
            </a:extLst>
          </p:cNvPr>
          <p:cNvSpPr/>
          <p:nvPr/>
        </p:nvSpPr>
        <p:spPr>
          <a:xfrm>
            <a:off x="5702300" y="4231160"/>
            <a:ext cx="3575050" cy="387798"/>
          </a:xfrm>
          <a:prstGeom prst="rect">
            <a:avLst/>
          </a:prstGeom>
        </p:spPr>
        <p:txBody>
          <a:bodyPr wrap="square">
            <a:spAutoFit/>
          </a:bodyPr>
          <a:lstStyle/>
          <a:p>
            <a:pPr algn="ctr">
              <a:lnSpc>
                <a:spcPct val="80000"/>
              </a:lnSpc>
            </a:pPr>
            <a:r>
              <a:rPr lang="fr-FR" b="1" dirty="0" smtClean="0">
                <a:solidFill>
                  <a:srgbClr val="990000"/>
                </a:solidFill>
              </a:rPr>
              <a:t>  </a:t>
            </a:r>
            <a:r>
              <a:rPr lang="fr-FR" b="1" dirty="0" smtClean="0">
                <a:solidFill>
                  <a:schemeClr val="accent1"/>
                </a:solidFill>
              </a:rPr>
              <a:t>   mais seulement </a:t>
            </a:r>
            <a:r>
              <a:rPr lang="fr-FR" sz="2400" b="1" dirty="0" smtClean="0">
                <a:solidFill>
                  <a:schemeClr val="tx2"/>
                </a:solidFill>
              </a:rPr>
              <a:t>1/4</a:t>
            </a:r>
            <a:r>
              <a:rPr lang="fr-FR" b="1" dirty="0" smtClean="0">
                <a:solidFill>
                  <a:schemeClr val="tx2"/>
                </a:solidFill>
              </a:rPr>
              <a:t> </a:t>
            </a:r>
            <a:r>
              <a:rPr lang="fr-FR" b="1" dirty="0" smtClean="0">
                <a:solidFill>
                  <a:schemeClr val="accent1"/>
                </a:solidFill>
              </a:rPr>
              <a:t>des </a:t>
            </a:r>
            <a:r>
              <a:rPr lang="fr-FR" b="1" dirty="0" smtClean="0">
                <a:solidFill>
                  <a:schemeClr val="tx2"/>
                </a:solidFill>
              </a:rPr>
              <a:t>natifs</a:t>
            </a:r>
            <a:endParaRPr lang="fr-FR" b="1" dirty="0">
              <a:solidFill>
                <a:schemeClr val="tx2"/>
              </a:solidFill>
            </a:endParaRPr>
          </a:p>
        </p:txBody>
      </p:sp>
      <p:sp>
        <p:nvSpPr>
          <p:cNvPr id="23" name="Rectangle 22">
            <a:extLst>
              <a:ext uri="{FF2B5EF4-FFF2-40B4-BE49-F238E27FC236}">
                <a16:creationId xmlns:a16="http://schemas.microsoft.com/office/drawing/2014/main" id="{5390C36A-A606-A84F-9E3F-BF14DB5B100B}"/>
              </a:ext>
            </a:extLst>
          </p:cNvPr>
          <p:cNvSpPr/>
          <p:nvPr/>
        </p:nvSpPr>
        <p:spPr>
          <a:xfrm>
            <a:off x="4430233" y="4549226"/>
            <a:ext cx="3624284" cy="646331"/>
          </a:xfrm>
          <a:prstGeom prst="rect">
            <a:avLst/>
          </a:prstGeom>
        </p:spPr>
        <p:txBody>
          <a:bodyPr wrap="square">
            <a:spAutoFit/>
          </a:bodyPr>
          <a:lstStyle/>
          <a:p>
            <a:pPr algn="ctr"/>
            <a:r>
              <a:rPr lang="fr-FR" b="1" dirty="0">
                <a:solidFill>
                  <a:schemeClr val="accent1"/>
                </a:solidFill>
              </a:rPr>
              <a:t>sont surqualifiés pour </a:t>
            </a:r>
            <a:r>
              <a:rPr lang="fr-FR" b="1" dirty="0" smtClean="0">
                <a:solidFill>
                  <a:schemeClr val="accent1"/>
                </a:solidFill>
              </a:rPr>
              <a:t>l’emploi qu’ils occupent</a:t>
            </a:r>
            <a:endParaRPr lang="en-US" b="1" dirty="0">
              <a:solidFill>
                <a:schemeClr val="accent1"/>
              </a:solidFill>
            </a:endParaRPr>
          </a:p>
        </p:txBody>
      </p:sp>
      <p:grpSp>
        <p:nvGrpSpPr>
          <p:cNvPr id="2" name="Group 1">
            <a:extLst>
              <a:ext uri="{FF2B5EF4-FFF2-40B4-BE49-F238E27FC236}">
                <a16:creationId xmlns:a16="http://schemas.microsoft.com/office/drawing/2014/main" id="{019357E7-B07A-2A4B-B215-EEDD9BA1CB11}"/>
              </a:ext>
            </a:extLst>
          </p:cNvPr>
          <p:cNvGrpSpPr/>
          <p:nvPr/>
        </p:nvGrpSpPr>
        <p:grpSpPr>
          <a:xfrm>
            <a:off x="1482255" y="5654602"/>
            <a:ext cx="6142373" cy="707886"/>
            <a:chOff x="1482255" y="5654602"/>
            <a:chExt cx="6142373" cy="707886"/>
          </a:xfrm>
        </p:grpSpPr>
        <p:sp>
          <p:nvSpPr>
            <p:cNvPr id="6" name="Rectangle 5"/>
            <p:cNvSpPr/>
            <p:nvPr/>
          </p:nvSpPr>
          <p:spPr>
            <a:xfrm>
              <a:off x="1690911" y="5654602"/>
              <a:ext cx="5933717" cy="707886"/>
            </a:xfrm>
            <a:prstGeom prst="rect">
              <a:avLst/>
            </a:prstGeom>
          </p:spPr>
          <p:txBody>
            <a:bodyPr wrap="square">
              <a:spAutoFit/>
            </a:bodyPr>
            <a:lstStyle/>
            <a:p>
              <a:r>
                <a:rPr lang="fr-FR" sz="2000" b="1" i="1" dirty="0">
                  <a:solidFill>
                    <a:srgbClr val="C00000"/>
                  </a:solidFill>
                  <a:latin typeface="+mj-lt"/>
                </a:rPr>
                <a:t>L'Allemagne offre </a:t>
              </a:r>
              <a:r>
                <a:rPr lang="fr-FR" sz="2000" b="1" i="1" dirty="0" smtClean="0">
                  <a:solidFill>
                    <a:srgbClr val="C00000"/>
                  </a:solidFill>
                  <a:latin typeface="+mj-lt"/>
                </a:rPr>
                <a:t>la possibilité </a:t>
              </a:r>
              <a:r>
                <a:rPr lang="fr-FR" sz="2000" b="1" i="1" dirty="0">
                  <a:solidFill>
                    <a:srgbClr val="C00000"/>
                  </a:solidFill>
                  <a:latin typeface="+mj-lt"/>
                </a:rPr>
                <a:t>d'identifier et d'évaluer les compétences professionnelles non documentées</a:t>
              </a:r>
              <a:endParaRPr lang="en-US" sz="2000" b="1" i="1" dirty="0">
                <a:solidFill>
                  <a:srgbClr val="C00000"/>
                </a:solidFill>
                <a:latin typeface="+mj-lt"/>
              </a:endParaRPr>
            </a:p>
          </p:txBody>
        </p:sp>
        <p:pic>
          <p:nvPicPr>
            <p:cNvPr id="14" name="Picture 13">
              <a:extLst>
                <a:ext uri="{FF2B5EF4-FFF2-40B4-BE49-F238E27FC236}">
                  <a16:creationId xmlns:a16="http://schemas.microsoft.com/office/drawing/2014/main" id="{40BB06F1-1D44-3D43-A75A-808F88F8C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255" y="5725758"/>
              <a:ext cx="184201" cy="147361"/>
            </a:xfrm>
            <a:prstGeom prst="rect">
              <a:avLst/>
            </a:prstGeom>
          </p:spPr>
        </p:pic>
        <p:pic>
          <p:nvPicPr>
            <p:cNvPr id="15" name="Picture 14">
              <a:extLst>
                <a:ext uri="{FF2B5EF4-FFF2-40B4-BE49-F238E27FC236}">
                  <a16:creationId xmlns:a16="http://schemas.microsoft.com/office/drawing/2014/main" id="{E21C177B-0677-0A44-B818-E59C8AB9E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8565" y="6075714"/>
              <a:ext cx="184201" cy="147361"/>
            </a:xfrm>
            <a:prstGeom prst="rect">
              <a:avLst/>
            </a:prstGeom>
          </p:spPr>
        </p:pic>
      </p:grpSp>
      <p:sp>
        <p:nvSpPr>
          <p:cNvPr id="16" name="Rectangle 15"/>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23163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4000"/>
                            </p:stCondLst>
                            <p:childTnLst>
                              <p:par>
                                <p:cTn id="30" presetID="22" presetClass="entr" presetSubtype="8"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par>
                          <p:cTn id="41" fill="hold">
                            <p:stCondLst>
                              <p:cond delay="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E5B3848-A882-7A47-9AB2-EC4140BD15D0}"/>
              </a:ext>
            </a:extLst>
          </p:cNvPr>
          <p:cNvGrpSpPr/>
          <p:nvPr/>
        </p:nvGrpSpPr>
        <p:grpSpPr>
          <a:xfrm>
            <a:off x="4887054" y="1691533"/>
            <a:ext cx="3359479" cy="3653101"/>
            <a:chOff x="4945237" y="2109625"/>
            <a:chExt cx="2654429" cy="3157560"/>
          </a:xfrm>
        </p:grpSpPr>
        <p:sp>
          <p:nvSpPr>
            <p:cNvPr id="32" name="Rectangle 31">
              <a:extLst>
                <a:ext uri="{FF2B5EF4-FFF2-40B4-BE49-F238E27FC236}">
                  <a16:creationId xmlns:a16="http://schemas.microsoft.com/office/drawing/2014/main" id="{955282D5-B324-E541-A91B-69CA0C06CEFA}"/>
                </a:ext>
              </a:extLst>
            </p:cNvPr>
            <p:cNvSpPr/>
            <p:nvPr/>
          </p:nvSpPr>
          <p:spPr>
            <a:xfrm>
              <a:off x="4945237" y="2109626"/>
              <a:ext cx="2654429" cy="315755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3" name="Straight Connector 32">
              <a:extLst>
                <a:ext uri="{FF2B5EF4-FFF2-40B4-BE49-F238E27FC236}">
                  <a16:creationId xmlns:a16="http://schemas.microsoft.com/office/drawing/2014/main" id="{6E409DC5-3372-0641-8A77-66F3DEC15AF2}"/>
                </a:ext>
              </a:extLst>
            </p:cNvPr>
            <p:cNvCxnSpPr>
              <a:cxnSpLocks/>
            </p:cNvCxnSpPr>
            <p:nvPr/>
          </p:nvCxnSpPr>
          <p:spPr>
            <a:xfrm flipV="1">
              <a:off x="4945237" y="2109625"/>
              <a:ext cx="2654429" cy="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sz="half" idx="4294967295"/>
          </p:nvPr>
        </p:nvSpPr>
        <p:spPr>
          <a:xfrm>
            <a:off x="664723" y="1971470"/>
            <a:ext cx="3636000" cy="3221888"/>
          </a:xfrm>
          <a:prstGeom prst="rect">
            <a:avLst/>
          </a:prstGeom>
        </p:spPr>
        <p:txBody>
          <a:bodyPr>
            <a:noAutofit/>
          </a:bodyPr>
          <a:lstStyle/>
          <a:p>
            <a:pPr>
              <a:lnSpc>
                <a:spcPct val="95000"/>
              </a:lnSpc>
              <a:spcBef>
                <a:spcPts val="0"/>
              </a:spcBef>
              <a:spcAft>
                <a:spcPts val="1800"/>
              </a:spcAft>
              <a:buClr>
                <a:schemeClr val="tx2"/>
              </a:buClr>
              <a:buSzPct val="125000"/>
              <a:buFont typeface="Wingdings" pitchFamily="2" charset="2"/>
              <a:buChar char="§"/>
            </a:pPr>
            <a:r>
              <a:rPr lang="fr-FR" sz="1800" dirty="0" smtClean="0"/>
              <a:t>Les </a:t>
            </a:r>
            <a:r>
              <a:rPr lang="fr-FR" sz="1800" dirty="0"/>
              <a:t>acteurs humanitaires et </a:t>
            </a:r>
            <a:r>
              <a:rPr lang="fr-FR" sz="1800" dirty="0" smtClean="0"/>
              <a:t>du </a:t>
            </a:r>
            <a:r>
              <a:rPr lang="fr-FR" sz="1800" dirty="0"/>
              <a:t>développement doivent </a:t>
            </a:r>
            <a:r>
              <a:rPr lang="fr-FR" sz="1800" dirty="0" smtClean="0"/>
              <a:t>coordonner leurs  actions afin d’offrir un </a:t>
            </a:r>
            <a:r>
              <a:rPr lang="fr-FR" sz="1800" dirty="0"/>
              <a:t>financement prévisible et pluriannuel</a:t>
            </a:r>
          </a:p>
          <a:p>
            <a:pPr>
              <a:lnSpc>
                <a:spcPct val="95000"/>
              </a:lnSpc>
              <a:spcBef>
                <a:spcPts val="0"/>
              </a:spcBef>
              <a:spcAft>
                <a:spcPts val="1800"/>
              </a:spcAft>
              <a:buClr>
                <a:schemeClr val="tx2"/>
              </a:buClr>
              <a:buSzPct val="125000"/>
              <a:buFont typeface="Wingdings" pitchFamily="2" charset="2"/>
              <a:buChar char="§"/>
            </a:pPr>
            <a:r>
              <a:rPr lang="fr-FR" sz="1800" dirty="0"/>
              <a:t>Les plans humanitaires multisectoriels devraient inclure l'éducation</a:t>
            </a:r>
            <a:endParaRPr lang="en-US" sz="1800" dirty="0"/>
          </a:p>
        </p:txBody>
      </p:sp>
      <p:sp>
        <p:nvSpPr>
          <p:cNvPr id="9" name="Rectangle 8">
            <a:extLst>
              <a:ext uri="{FF2B5EF4-FFF2-40B4-BE49-F238E27FC236}">
                <a16:creationId xmlns:a16="http://schemas.microsoft.com/office/drawing/2014/main" id="{8AB13124-8EA2-49E0-AFD6-56B4D17166D4}"/>
              </a:ext>
            </a:extLst>
          </p:cNvPr>
          <p:cNvSpPr/>
          <p:nvPr/>
        </p:nvSpPr>
        <p:spPr>
          <a:xfrm>
            <a:off x="4819775" y="1738859"/>
            <a:ext cx="3491402" cy="794064"/>
          </a:xfrm>
          <a:prstGeom prst="rect">
            <a:avLst/>
          </a:prstGeom>
        </p:spPr>
        <p:txBody>
          <a:bodyPr wrap="square">
            <a:spAutoFit/>
          </a:bodyPr>
          <a:lstStyle/>
          <a:p>
            <a:pPr algn="ctr">
              <a:lnSpc>
                <a:spcPct val="95000"/>
              </a:lnSpc>
            </a:pPr>
            <a:r>
              <a:rPr lang="fr-FR" sz="1600" b="1" dirty="0">
                <a:solidFill>
                  <a:schemeClr val="tx1">
                    <a:lumMod val="75000"/>
                    <a:lumOff val="25000"/>
                  </a:schemeClr>
                </a:solidFill>
                <a:sym typeface="Wingdings 3" panose="05040102010807070707" pitchFamily="18" charset="2"/>
              </a:rPr>
              <a:t>Seul </a:t>
            </a:r>
            <a:r>
              <a:rPr lang="fr-FR" sz="1600" b="1" dirty="0" smtClean="0">
                <a:solidFill>
                  <a:schemeClr val="tx1">
                    <a:lumMod val="75000"/>
                    <a:lumOff val="25000"/>
                  </a:schemeClr>
                </a:solidFill>
                <a:sym typeface="Wingdings 3" panose="05040102010807070707" pitchFamily="18" charset="2"/>
              </a:rPr>
              <a:t>le </a:t>
            </a:r>
            <a:r>
              <a:rPr lang="fr-FR" sz="1600" b="1" dirty="0">
                <a:solidFill>
                  <a:schemeClr val="tx1">
                    <a:lumMod val="75000"/>
                    <a:lumOff val="25000"/>
                  </a:schemeClr>
                </a:solidFill>
                <a:sym typeface="Wingdings 3" panose="05040102010807070707" pitchFamily="18" charset="2"/>
              </a:rPr>
              <a:t>tiers du déficit de financement pour l'éducation des réfugiés a été comblé</a:t>
            </a:r>
            <a:endParaRPr lang="en-US" sz="1600" b="1" dirty="0">
              <a:solidFill>
                <a:schemeClr val="tx1">
                  <a:lumMod val="75000"/>
                  <a:lumOff val="25000"/>
                </a:schemeClr>
              </a:solidFill>
            </a:endParaRPr>
          </a:p>
        </p:txBody>
      </p:sp>
      <p:sp>
        <p:nvSpPr>
          <p:cNvPr id="10" name="Title 3">
            <a:extLst>
              <a:ext uri="{FF2B5EF4-FFF2-40B4-BE49-F238E27FC236}">
                <a16:creationId xmlns:a16="http://schemas.microsoft.com/office/drawing/2014/main" id="{4B942D72-7088-FC4C-BAC8-25804ECAC13B}"/>
              </a:ext>
            </a:extLst>
          </p:cNvPr>
          <p:cNvSpPr txBox="1">
            <a:spLocks/>
          </p:cNvSpPr>
          <p:nvPr/>
        </p:nvSpPr>
        <p:spPr>
          <a:xfrm>
            <a:off x="1189046" y="811727"/>
            <a:ext cx="7498566" cy="72390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300" b="1" spc="-80" dirty="0">
                <a:solidFill>
                  <a:schemeClr val="bg1"/>
                </a:solidFill>
              </a:rPr>
              <a:t>Réformer l'aide humanitaire / au développement</a:t>
            </a:r>
            <a:endParaRPr lang="en-US" sz="3300" b="1" spc="-80" dirty="0">
              <a:solidFill>
                <a:schemeClr val="bg1"/>
              </a:solidFill>
            </a:endParaRPr>
          </a:p>
        </p:txBody>
      </p:sp>
      <p:sp>
        <p:nvSpPr>
          <p:cNvPr id="11" name="TextBox 10">
            <a:extLst>
              <a:ext uri="{FF2B5EF4-FFF2-40B4-BE49-F238E27FC236}">
                <a16:creationId xmlns:a16="http://schemas.microsoft.com/office/drawing/2014/main" id="{B868B8AB-C5D3-A34A-B668-CEA038A79551}"/>
              </a:ext>
            </a:extLst>
          </p:cNvPr>
          <p:cNvSpPr txBox="1"/>
          <p:nvPr/>
        </p:nvSpPr>
        <p:spPr>
          <a:xfrm>
            <a:off x="301927" y="660108"/>
            <a:ext cx="725595" cy="830997"/>
          </a:xfrm>
          <a:prstGeom prst="rect">
            <a:avLst/>
          </a:prstGeom>
          <a:solidFill>
            <a:schemeClr val="bg1"/>
          </a:solidFill>
        </p:spPr>
        <p:txBody>
          <a:bodyPr wrap="square" rtlCol="0">
            <a:spAutoFit/>
          </a:bodyPr>
          <a:lstStyle/>
          <a:p>
            <a:pPr algn="ctr"/>
            <a:r>
              <a:rPr lang="en-US" sz="4800" b="1" dirty="0">
                <a:solidFill>
                  <a:schemeClr val="tx2"/>
                </a:solidFill>
              </a:rPr>
              <a:t>7</a:t>
            </a:r>
          </a:p>
        </p:txBody>
      </p:sp>
      <p:cxnSp>
        <p:nvCxnSpPr>
          <p:cNvPr id="12" name="Straight Connector 11">
            <a:extLst>
              <a:ext uri="{FF2B5EF4-FFF2-40B4-BE49-F238E27FC236}">
                <a16:creationId xmlns:a16="http://schemas.microsoft.com/office/drawing/2014/main" id="{23E8750F-979F-684D-B608-4E76E352CA12}"/>
              </a:ext>
            </a:extLst>
          </p:cNvPr>
          <p:cNvCxnSpPr>
            <a:cxnSpLocks/>
          </p:cNvCxnSpPr>
          <p:nvPr/>
        </p:nvCxnSpPr>
        <p:spPr>
          <a:xfrm flipH="1">
            <a:off x="543557" y="5614030"/>
            <a:ext cx="78348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3EF1AE4-6DDB-4B47-ACA0-A28CBF8231EC}"/>
              </a:ext>
            </a:extLst>
          </p:cNvPr>
          <p:cNvGrpSpPr/>
          <p:nvPr/>
        </p:nvGrpSpPr>
        <p:grpSpPr>
          <a:xfrm>
            <a:off x="1297242" y="5798766"/>
            <a:ext cx="6813415" cy="707886"/>
            <a:chOff x="1390761" y="5840898"/>
            <a:chExt cx="6813415" cy="707886"/>
          </a:xfrm>
        </p:grpSpPr>
        <p:sp>
          <p:nvSpPr>
            <p:cNvPr id="7" name="Rectangle 6">
              <a:extLst>
                <a:ext uri="{FF2B5EF4-FFF2-40B4-BE49-F238E27FC236}">
                  <a16:creationId xmlns:a16="http://schemas.microsoft.com/office/drawing/2014/main" id="{C8F001E9-89E0-414B-94B2-48F8D3A11646}"/>
                </a:ext>
              </a:extLst>
            </p:cNvPr>
            <p:cNvSpPr/>
            <p:nvPr/>
          </p:nvSpPr>
          <p:spPr>
            <a:xfrm>
              <a:off x="1532062" y="5840898"/>
              <a:ext cx="6672114" cy="707886"/>
            </a:xfrm>
            <a:prstGeom prst="rect">
              <a:avLst/>
            </a:prstGeom>
          </p:spPr>
          <p:txBody>
            <a:bodyPr wrap="square">
              <a:spAutoFit/>
            </a:bodyPr>
            <a:lstStyle/>
            <a:p>
              <a:r>
                <a:rPr lang="fr-FR" sz="2000" b="1" i="1" spc="20" dirty="0">
                  <a:solidFill>
                    <a:srgbClr val="C00000"/>
                  </a:solidFill>
                  <a:latin typeface="+mj-lt"/>
                </a:rPr>
                <a:t>L'Ouganda a réuni des partenaires humanitaires </a:t>
              </a:r>
              <a:r>
                <a:rPr lang="fr-FR" sz="2000" b="1" i="1" spc="20" dirty="0" smtClean="0">
                  <a:solidFill>
                    <a:srgbClr val="C00000"/>
                  </a:solidFill>
                  <a:latin typeface="+mj-lt"/>
                </a:rPr>
                <a:t>pour </a:t>
              </a:r>
              <a:r>
                <a:rPr lang="fr-FR" sz="2000" b="1" i="1" spc="20" dirty="0">
                  <a:solidFill>
                    <a:srgbClr val="C00000"/>
                  </a:solidFill>
                  <a:latin typeface="+mj-lt"/>
                </a:rPr>
                <a:t>préparer son plan de réponse à l'éducation</a:t>
              </a:r>
              <a:endParaRPr lang="en-GB" sz="2000" b="1" i="1" spc="20" dirty="0">
                <a:solidFill>
                  <a:srgbClr val="C00000"/>
                </a:solidFill>
                <a:latin typeface="+mj-lt"/>
              </a:endParaRPr>
            </a:p>
          </p:txBody>
        </p:sp>
        <p:pic>
          <p:nvPicPr>
            <p:cNvPr id="16" name="Picture 15">
              <a:extLst>
                <a:ext uri="{FF2B5EF4-FFF2-40B4-BE49-F238E27FC236}">
                  <a16:creationId xmlns:a16="http://schemas.microsoft.com/office/drawing/2014/main" id="{1C7B1CCF-40DC-D74C-9BD0-5A43DB791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761" y="5891337"/>
              <a:ext cx="184201" cy="147361"/>
            </a:xfrm>
            <a:prstGeom prst="rect">
              <a:avLst/>
            </a:prstGeom>
          </p:spPr>
        </p:pic>
        <p:pic>
          <p:nvPicPr>
            <p:cNvPr id="17" name="Picture 16">
              <a:extLst>
                <a:ext uri="{FF2B5EF4-FFF2-40B4-BE49-F238E27FC236}">
                  <a16:creationId xmlns:a16="http://schemas.microsoft.com/office/drawing/2014/main" id="{71FE04B4-5877-B340-8CE3-5160C5FF4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1268" y="6274195"/>
              <a:ext cx="184201" cy="147361"/>
            </a:xfrm>
            <a:prstGeom prst="rect">
              <a:avLst/>
            </a:prstGeom>
          </p:spPr>
        </p:pic>
      </p:grpSp>
      <p:pic>
        <p:nvPicPr>
          <p:cNvPr id="3" name="Picture 2">
            <a:extLst>
              <a:ext uri="{FF2B5EF4-FFF2-40B4-BE49-F238E27FC236}">
                <a16:creationId xmlns:a16="http://schemas.microsoft.com/office/drawing/2014/main" id="{2435A3C4-89F4-8D49-B6B6-ACB972E0C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626" y="2580189"/>
            <a:ext cx="1917700" cy="2540000"/>
          </a:xfrm>
          <a:prstGeom prst="rect">
            <a:avLst/>
          </a:prstGeom>
        </p:spPr>
      </p:pic>
      <p:pic>
        <p:nvPicPr>
          <p:cNvPr id="6" name="Picture 5">
            <a:extLst>
              <a:ext uri="{FF2B5EF4-FFF2-40B4-BE49-F238E27FC236}">
                <a16:creationId xmlns:a16="http://schemas.microsoft.com/office/drawing/2014/main" id="{F1D4C38C-36D9-3444-9B28-BF2B613F4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117" y="2674721"/>
            <a:ext cx="558800" cy="2235200"/>
          </a:xfrm>
          <a:prstGeom prst="rect">
            <a:avLst/>
          </a:prstGeom>
        </p:spPr>
      </p:pic>
      <p:pic>
        <p:nvPicPr>
          <p:cNvPr id="18" name="Picture 17">
            <a:extLst>
              <a:ext uri="{FF2B5EF4-FFF2-40B4-BE49-F238E27FC236}">
                <a16:creationId xmlns:a16="http://schemas.microsoft.com/office/drawing/2014/main" id="{E61CF97F-D280-A54D-9C78-5D1FC6A27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1117" y="4147921"/>
            <a:ext cx="1181100" cy="762000"/>
          </a:xfrm>
          <a:prstGeom prst="rect">
            <a:avLst/>
          </a:prstGeom>
        </p:spPr>
      </p:pic>
      <p:sp>
        <p:nvSpPr>
          <p:cNvPr id="19" name="Rectangle 18"/>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21" name="Rectangle 20"/>
          <p:cNvSpPr/>
          <p:nvPr/>
        </p:nvSpPr>
        <p:spPr>
          <a:xfrm>
            <a:off x="6779917" y="3466987"/>
            <a:ext cx="832300" cy="246221"/>
          </a:xfrm>
          <a:prstGeom prst="rect">
            <a:avLst/>
          </a:prstGeom>
          <a:solidFill>
            <a:srgbClr val="F2F2F2"/>
          </a:solidFill>
        </p:spPr>
        <p:txBody>
          <a:bodyPr wrap="square">
            <a:spAutoFit/>
          </a:bodyPr>
          <a:lstStyle/>
          <a:p>
            <a:r>
              <a:rPr lang="fr-CA" sz="1000" spc="100" dirty="0" smtClean="0"/>
              <a:t>écart</a:t>
            </a:r>
            <a:endParaRPr lang="en-US" sz="1000" spc="100" dirty="0"/>
          </a:p>
        </p:txBody>
      </p:sp>
      <p:sp>
        <p:nvSpPr>
          <p:cNvPr id="23" name="Rectangle 22"/>
          <p:cNvSpPr/>
          <p:nvPr/>
        </p:nvSpPr>
        <p:spPr>
          <a:xfrm>
            <a:off x="6746033" y="4164458"/>
            <a:ext cx="1364624" cy="400110"/>
          </a:xfrm>
          <a:prstGeom prst="rect">
            <a:avLst/>
          </a:prstGeom>
          <a:solidFill>
            <a:srgbClr val="F2F2F2"/>
          </a:solidFill>
        </p:spPr>
        <p:txBody>
          <a:bodyPr wrap="square">
            <a:spAutoFit/>
          </a:bodyPr>
          <a:lstStyle/>
          <a:p>
            <a:r>
              <a:rPr lang="fr-CA" sz="1000" spc="100" dirty="0"/>
              <a:t>a</a:t>
            </a:r>
            <a:r>
              <a:rPr lang="fr-CA" sz="1000" spc="100" dirty="0" smtClean="0"/>
              <a:t>ide au développement</a:t>
            </a:r>
            <a:endParaRPr lang="en-US" sz="1000" spc="100" dirty="0"/>
          </a:p>
        </p:txBody>
      </p:sp>
      <p:sp>
        <p:nvSpPr>
          <p:cNvPr id="25" name="Rectangle 24"/>
          <p:cNvSpPr/>
          <p:nvPr/>
        </p:nvSpPr>
        <p:spPr>
          <a:xfrm>
            <a:off x="6746033" y="4602505"/>
            <a:ext cx="1364624" cy="246221"/>
          </a:xfrm>
          <a:prstGeom prst="rect">
            <a:avLst/>
          </a:prstGeom>
          <a:solidFill>
            <a:srgbClr val="F2F2F2"/>
          </a:solidFill>
        </p:spPr>
        <p:txBody>
          <a:bodyPr wrap="square">
            <a:spAutoFit/>
          </a:bodyPr>
          <a:lstStyle/>
          <a:p>
            <a:r>
              <a:rPr lang="fr-CA" sz="1000" spc="100" dirty="0"/>
              <a:t>a</a:t>
            </a:r>
            <a:r>
              <a:rPr lang="fr-CA" sz="1000" spc="100" dirty="0" smtClean="0"/>
              <a:t>ide humanitaire</a:t>
            </a:r>
            <a:endParaRPr lang="en-US" sz="1000" spc="100" dirty="0"/>
          </a:p>
        </p:txBody>
      </p:sp>
    </p:spTree>
    <p:extLst>
      <p:ext uri="{BB962C8B-B14F-4D97-AF65-F5344CB8AC3E}">
        <p14:creationId xmlns:p14="http://schemas.microsoft.com/office/powerpoint/2010/main" val="31875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000"/>
                            </p:stCondLst>
                            <p:childTnLst>
                              <p:par>
                                <p:cTn id="25" presetID="22" presetClass="entr" presetSubtype="1" fill="hold"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2500"/>
                            </p:stCondLst>
                            <p:childTnLst>
                              <p:par>
                                <p:cTn id="35" presetID="22" presetClass="entr" presetSubtype="4" fill="hold" nodeType="afterEffect">
                                  <p:stCondLst>
                                    <p:cond delay="100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25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p:bldP spid="11" grpId="0" animBg="1"/>
      <p:bldP spid="21"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3614" y="1784445"/>
            <a:ext cx="3924000" cy="923330"/>
          </a:xfrm>
          <a:prstGeom prst="rect">
            <a:avLst/>
          </a:prstGeom>
        </p:spPr>
        <p:txBody>
          <a:bodyPr wrap="square">
            <a:spAutoFit/>
          </a:bodyPr>
          <a:lstStyle/>
          <a:p>
            <a:pPr algn="ctr">
              <a:spcAft>
                <a:spcPts val="600"/>
              </a:spcAft>
            </a:pPr>
            <a:r>
              <a:rPr lang="fr-FR" dirty="0" smtClean="0">
                <a:latin typeface="Calibri" panose="020F0502020204030204" pitchFamily="34" charset="0"/>
                <a:ea typeface="Calibri" panose="020F0502020204030204" pitchFamily="34" charset="0"/>
                <a:cs typeface="Times New Roman" panose="02020603050405020304" pitchFamily="18" charset="0"/>
              </a:rPr>
              <a:t>Seulement</a:t>
            </a:r>
            <a:r>
              <a:rPr lang="fr-FR"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0,5 % </a:t>
            </a:r>
            <a:r>
              <a:rPr lang="fr-FR" dirty="0">
                <a:latin typeface="Calibri" panose="020F0502020204030204" pitchFamily="34" charset="0"/>
                <a:ea typeface="Calibri" panose="020F0502020204030204" pitchFamily="34" charset="0"/>
                <a:cs typeface="Times New Roman" panose="02020603050405020304" pitchFamily="18" charset="0"/>
              </a:rPr>
              <a:t>de toutes les </a:t>
            </a:r>
            <a:r>
              <a:rPr lang="fr-F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dépenses mondiales en éducation </a:t>
            </a:r>
            <a:r>
              <a:rPr lang="fr-FR" dirty="0">
                <a:latin typeface="Calibri" panose="020F0502020204030204" pitchFamily="34" charset="0"/>
                <a:ea typeface="Calibri" panose="020F0502020204030204" pitchFamily="34" charset="0"/>
                <a:cs typeface="Times New Roman" panose="02020603050405020304" pitchFamily="18" charset="0"/>
              </a:rPr>
              <a:t>vont aux pays à faible </a:t>
            </a:r>
            <a:r>
              <a:rPr lang="fr-FR" dirty="0" smtClean="0">
                <a:latin typeface="Calibri" panose="020F0502020204030204" pitchFamily="34" charset="0"/>
                <a:ea typeface="Calibri" panose="020F0502020204030204" pitchFamily="34" charset="0"/>
                <a:cs typeface="Times New Roman" panose="02020603050405020304" pitchFamily="18" charset="0"/>
              </a:rPr>
              <a:t>revenu</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EFADBD4-2B42-450C-8848-086E20110FE5}"/>
              </a:ext>
            </a:extLst>
          </p:cNvPr>
          <p:cNvSpPr/>
          <p:nvPr/>
        </p:nvSpPr>
        <p:spPr>
          <a:xfrm>
            <a:off x="4787766" y="1781654"/>
            <a:ext cx="3392407" cy="923330"/>
          </a:xfrm>
          <a:prstGeom prst="rect">
            <a:avLst/>
          </a:prstGeom>
        </p:spPr>
        <p:txBody>
          <a:bodyPr wrap="square">
            <a:spAutoFit/>
          </a:bodyPr>
          <a:lstStyle/>
          <a:p>
            <a:pPr algn="ctr">
              <a:spcAft>
                <a:spcPts val="600"/>
              </a:spcAft>
              <a:buClr>
                <a:schemeClr val="tx2"/>
              </a:buClr>
              <a:buSzPct val="125000"/>
            </a:pPr>
            <a:r>
              <a:rPr lang="fr-FR" dirty="0" smtClean="0">
                <a:latin typeface="Calibri" panose="020F0502020204030204" pitchFamily="34" charset="0"/>
                <a:ea typeface="Calibri" panose="020F0502020204030204" pitchFamily="34" charset="0"/>
                <a:cs typeface="Times New Roman" panose="02020603050405020304" pitchFamily="18" charset="0"/>
              </a:rPr>
              <a:t>Le </a:t>
            </a:r>
            <a:r>
              <a:rPr lang="fr-FR" dirty="0">
                <a:latin typeface="Calibri" panose="020F0502020204030204" pitchFamily="34" charset="0"/>
                <a:ea typeface="Calibri" panose="020F0502020204030204" pitchFamily="34" charset="0"/>
                <a:cs typeface="Times New Roman" panose="02020603050405020304" pitchFamily="18" charset="0"/>
              </a:rPr>
              <a:t>tiers du coût de l’éducation est </a:t>
            </a:r>
            <a:r>
              <a:rPr lang="fr-FR"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pris </a:t>
            </a:r>
            <a:r>
              <a:rPr lang="fr-FR"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en charge par les </a:t>
            </a:r>
            <a:r>
              <a:rPr lang="fr-FR"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ménages</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dans les pays à faible revenu</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itle 1">
            <a:extLst>
              <a:ext uri="{FF2B5EF4-FFF2-40B4-BE49-F238E27FC236}">
                <a16:creationId xmlns:a16="http://schemas.microsoft.com/office/drawing/2014/main" id="{04A8A283-482F-7B4C-8F2B-263912403F11}"/>
              </a:ext>
            </a:extLst>
          </p:cNvPr>
          <p:cNvSpPr txBox="1">
            <a:spLocks/>
          </p:cNvSpPr>
          <p:nvPr/>
        </p:nvSpPr>
        <p:spPr>
          <a:xfrm>
            <a:off x="238016" y="1119349"/>
            <a:ext cx="7798858" cy="64515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tx2"/>
                </a:solidFill>
              </a:rPr>
              <a:t>Le financement ne reflète pas les priorités </a:t>
            </a:r>
            <a:r>
              <a:rPr lang="fr-FR" sz="3400" b="1" dirty="0" smtClean="0">
                <a:solidFill>
                  <a:schemeClr val="tx2"/>
                </a:solidFill>
              </a:rPr>
              <a:t>mondiales</a:t>
            </a:r>
            <a:endParaRPr lang="en-US" sz="3400" b="1" dirty="0">
              <a:solidFill>
                <a:schemeClr val="tx2"/>
              </a:solidFill>
            </a:endParaRPr>
          </a:p>
        </p:txBody>
      </p:sp>
      <p:pic>
        <p:nvPicPr>
          <p:cNvPr id="26" name="Picture 25">
            <a:extLst>
              <a:ext uri="{FF2B5EF4-FFF2-40B4-BE49-F238E27FC236}">
                <a16:creationId xmlns:a16="http://schemas.microsoft.com/office/drawing/2014/main" id="{7A9D3541-2C2A-024A-8E49-ACE8783FD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50" y="2854584"/>
            <a:ext cx="3505200" cy="3467100"/>
          </a:xfrm>
          <a:prstGeom prst="rect">
            <a:avLst/>
          </a:prstGeom>
        </p:spPr>
      </p:pic>
      <p:pic>
        <p:nvPicPr>
          <p:cNvPr id="28" name="Picture 27">
            <a:extLst>
              <a:ext uri="{FF2B5EF4-FFF2-40B4-BE49-F238E27FC236}">
                <a16:creationId xmlns:a16="http://schemas.microsoft.com/office/drawing/2014/main" id="{F60DC8B1-B58C-A44B-8FF7-E70750D40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634" y="3322269"/>
            <a:ext cx="1930400" cy="2489200"/>
          </a:xfrm>
          <a:prstGeom prst="rect">
            <a:avLst/>
          </a:prstGeom>
        </p:spPr>
      </p:pic>
      <p:sp>
        <p:nvSpPr>
          <p:cNvPr id="2" name="Rectangle 1"/>
          <p:cNvSpPr/>
          <p:nvPr/>
        </p:nvSpPr>
        <p:spPr>
          <a:xfrm>
            <a:off x="1243617" y="5380518"/>
            <a:ext cx="688009" cy="369332"/>
          </a:xfrm>
          <a:prstGeom prst="rect">
            <a:avLst/>
          </a:prstGeom>
        </p:spPr>
        <p:txBody>
          <a:bodyPr wrap="none">
            <a:spAutoFit/>
          </a:bodyPr>
          <a:lstStyle/>
          <a:p>
            <a:pPr algn="ct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0.5%</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Rectangle 11"/>
          <p:cNvSpPr/>
          <p:nvPr/>
        </p:nvSpPr>
        <p:spPr>
          <a:xfrm>
            <a:off x="2891056" y="2952939"/>
            <a:ext cx="627095" cy="369332"/>
          </a:xfrm>
          <a:prstGeom prst="rect">
            <a:avLst/>
          </a:prstGeom>
        </p:spPr>
        <p:txBody>
          <a:bodyPr wrap="none">
            <a:spAutoFit/>
          </a:bodyPr>
          <a:lstStyle/>
          <a:p>
            <a:pPr algn="ct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65%</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30" name="Picture 29">
            <a:extLst>
              <a:ext uri="{FF2B5EF4-FFF2-40B4-BE49-F238E27FC236}">
                <a16:creationId xmlns:a16="http://schemas.microsoft.com/office/drawing/2014/main" id="{F6B399A7-B31D-E146-8D08-591F716DC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1456" y="3129110"/>
            <a:ext cx="3721100" cy="2946400"/>
          </a:xfrm>
          <a:prstGeom prst="rect">
            <a:avLst/>
          </a:prstGeom>
        </p:spPr>
      </p:pic>
      <p:pic>
        <p:nvPicPr>
          <p:cNvPr id="32" name="Picture 31">
            <a:extLst>
              <a:ext uri="{FF2B5EF4-FFF2-40B4-BE49-F238E27FC236}">
                <a16:creationId xmlns:a16="http://schemas.microsoft.com/office/drawing/2014/main" id="{1EA87160-B17A-0740-A975-37EEC70F4C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9467" y="3194418"/>
            <a:ext cx="2082800" cy="2362200"/>
          </a:xfrm>
          <a:prstGeom prst="rect">
            <a:avLst/>
          </a:prstGeom>
        </p:spPr>
      </p:pic>
      <p:sp>
        <p:nvSpPr>
          <p:cNvPr id="14" name="Oval 13">
            <a:extLst>
              <a:ext uri="{FF2B5EF4-FFF2-40B4-BE49-F238E27FC236}">
                <a16:creationId xmlns:a16="http://schemas.microsoft.com/office/drawing/2014/main" id="{176A12B1-BA74-4F7A-8904-27BC64093FB5}"/>
              </a:ext>
            </a:extLst>
          </p:cNvPr>
          <p:cNvSpPr/>
          <p:nvPr/>
        </p:nvSpPr>
        <p:spPr>
          <a:xfrm>
            <a:off x="5321234" y="3100758"/>
            <a:ext cx="661947" cy="869134"/>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15" name="Rectangle 14"/>
          <p:cNvSpPr/>
          <p:nvPr/>
        </p:nvSpPr>
        <p:spPr>
          <a:xfrm>
            <a:off x="5321234" y="5591298"/>
            <a:ext cx="661947" cy="400110"/>
          </a:xfrm>
          <a:prstGeom prst="rect">
            <a:avLst/>
          </a:prstGeom>
          <a:solidFill>
            <a:schemeClr val="bg1"/>
          </a:solidFill>
        </p:spPr>
        <p:txBody>
          <a:bodyPr wrap="square">
            <a:spAutoFit/>
          </a:bodyPr>
          <a:lstStyle/>
          <a:p>
            <a:pPr algn="ctr"/>
            <a:r>
              <a:rPr lang="fr-CA" sz="1000" spc="100" dirty="0" smtClean="0"/>
              <a:t>faible revenu</a:t>
            </a:r>
            <a:endParaRPr lang="en-US" sz="1000" spc="100" dirty="0"/>
          </a:p>
        </p:txBody>
      </p:sp>
      <p:sp>
        <p:nvSpPr>
          <p:cNvPr id="16" name="Rectangle 15"/>
          <p:cNvSpPr/>
          <p:nvPr/>
        </p:nvSpPr>
        <p:spPr>
          <a:xfrm>
            <a:off x="5941564" y="5607223"/>
            <a:ext cx="661947" cy="553998"/>
          </a:xfrm>
          <a:prstGeom prst="rect">
            <a:avLst/>
          </a:prstGeom>
          <a:solidFill>
            <a:schemeClr val="bg1"/>
          </a:solidFill>
        </p:spPr>
        <p:txBody>
          <a:bodyPr wrap="square">
            <a:spAutoFit/>
          </a:bodyPr>
          <a:lstStyle/>
          <a:p>
            <a:pPr algn="ctr"/>
            <a:r>
              <a:rPr lang="fr-CA" sz="1000" spc="100" dirty="0" smtClean="0"/>
              <a:t>faible-moyen  revenu</a:t>
            </a:r>
            <a:endParaRPr lang="en-US" sz="1000" spc="100" dirty="0"/>
          </a:p>
        </p:txBody>
      </p:sp>
      <p:sp>
        <p:nvSpPr>
          <p:cNvPr id="17" name="Rectangle 16"/>
          <p:cNvSpPr/>
          <p:nvPr/>
        </p:nvSpPr>
        <p:spPr>
          <a:xfrm>
            <a:off x="6498614" y="5603622"/>
            <a:ext cx="855773" cy="553998"/>
          </a:xfrm>
          <a:prstGeom prst="rect">
            <a:avLst/>
          </a:prstGeom>
          <a:solidFill>
            <a:schemeClr val="bg1"/>
          </a:solidFill>
        </p:spPr>
        <p:txBody>
          <a:bodyPr wrap="square">
            <a:spAutoFit/>
          </a:bodyPr>
          <a:lstStyle/>
          <a:p>
            <a:pPr algn="ctr"/>
            <a:r>
              <a:rPr lang="fr-CA" sz="1000" spc="100" dirty="0" smtClean="0"/>
              <a:t>revenu moyen supérieur</a:t>
            </a:r>
            <a:endParaRPr lang="en-US" sz="1000" spc="100" dirty="0"/>
          </a:p>
        </p:txBody>
      </p:sp>
      <p:sp>
        <p:nvSpPr>
          <p:cNvPr id="18" name="Rectangle 17"/>
          <p:cNvSpPr/>
          <p:nvPr/>
        </p:nvSpPr>
        <p:spPr>
          <a:xfrm>
            <a:off x="7206518" y="5589820"/>
            <a:ext cx="661947" cy="338554"/>
          </a:xfrm>
          <a:prstGeom prst="rect">
            <a:avLst/>
          </a:prstGeom>
          <a:solidFill>
            <a:schemeClr val="bg1"/>
          </a:solidFill>
        </p:spPr>
        <p:txBody>
          <a:bodyPr wrap="square">
            <a:spAutoFit/>
          </a:bodyPr>
          <a:lstStyle/>
          <a:p>
            <a:pPr algn="ctr"/>
            <a:r>
              <a:rPr lang="fr-CA" sz="800" spc="100" dirty="0" smtClean="0">
                <a:latin typeface="+mj-lt"/>
              </a:rPr>
              <a:t>revenu élevé</a:t>
            </a:r>
            <a:endParaRPr lang="en-US" sz="800" spc="100" dirty="0">
              <a:latin typeface="+mj-lt"/>
            </a:endParaRPr>
          </a:p>
        </p:txBody>
      </p:sp>
      <p:sp>
        <p:nvSpPr>
          <p:cNvPr id="19" name="Rectangle 18"/>
          <p:cNvSpPr/>
          <p:nvPr/>
        </p:nvSpPr>
        <p:spPr>
          <a:xfrm>
            <a:off x="1144711" y="5850116"/>
            <a:ext cx="661947" cy="338554"/>
          </a:xfrm>
          <a:prstGeom prst="rect">
            <a:avLst/>
          </a:prstGeom>
          <a:solidFill>
            <a:schemeClr val="bg1"/>
          </a:solidFill>
        </p:spPr>
        <p:txBody>
          <a:bodyPr wrap="square">
            <a:spAutoFit/>
          </a:bodyPr>
          <a:lstStyle/>
          <a:p>
            <a:pPr algn="ctr"/>
            <a:r>
              <a:rPr lang="fr-CA" sz="800" spc="100" dirty="0" smtClean="0">
                <a:latin typeface="+mj-lt"/>
              </a:rPr>
              <a:t>bas revenu</a:t>
            </a:r>
            <a:endParaRPr lang="en-US" sz="800" spc="100" dirty="0">
              <a:latin typeface="+mj-lt"/>
            </a:endParaRPr>
          </a:p>
        </p:txBody>
      </p:sp>
      <p:sp>
        <p:nvSpPr>
          <p:cNvPr id="21" name="Rectangle 20"/>
          <p:cNvSpPr/>
          <p:nvPr/>
        </p:nvSpPr>
        <p:spPr>
          <a:xfrm>
            <a:off x="2263476" y="5862440"/>
            <a:ext cx="855773" cy="553998"/>
          </a:xfrm>
          <a:prstGeom prst="rect">
            <a:avLst/>
          </a:prstGeom>
          <a:solidFill>
            <a:schemeClr val="bg1"/>
          </a:solidFill>
        </p:spPr>
        <p:txBody>
          <a:bodyPr wrap="square">
            <a:spAutoFit/>
          </a:bodyPr>
          <a:lstStyle/>
          <a:p>
            <a:pPr algn="ctr"/>
            <a:r>
              <a:rPr lang="fr-CA" sz="1000" spc="100" dirty="0" smtClean="0"/>
              <a:t>revenu moyen supérieur</a:t>
            </a:r>
            <a:endParaRPr lang="en-US" sz="1000" spc="100" dirty="0"/>
          </a:p>
        </p:txBody>
      </p:sp>
      <p:sp>
        <p:nvSpPr>
          <p:cNvPr id="22" name="Rectangle 21"/>
          <p:cNvSpPr/>
          <p:nvPr/>
        </p:nvSpPr>
        <p:spPr>
          <a:xfrm>
            <a:off x="3098380" y="5854988"/>
            <a:ext cx="661947" cy="338554"/>
          </a:xfrm>
          <a:prstGeom prst="rect">
            <a:avLst/>
          </a:prstGeom>
          <a:solidFill>
            <a:schemeClr val="bg1"/>
          </a:solidFill>
        </p:spPr>
        <p:txBody>
          <a:bodyPr wrap="square">
            <a:spAutoFit/>
          </a:bodyPr>
          <a:lstStyle/>
          <a:p>
            <a:pPr algn="ctr"/>
            <a:r>
              <a:rPr lang="fr-CA" sz="800" spc="100" dirty="0" smtClean="0">
                <a:latin typeface="+mj-lt"/>
              </a:rPr>
              <a:t>revenu élevé</a:t>
            </a:r>
            <a:endParaRPr lang="en-US" sz="800" spc="100" dirty="0">
              <a:latin typeface="+mj-lt"/>
            </a:endParaRPr>
          </a:p>
        </p:txBody>
      </p:sp>
      <p:sp>
        <p:nvSpPr>
          <p:cNvPr id="5" name="Oval 4">
            <a:extLst>
              <a:ext uri="{FF2B5EF4-FFF2-40B4-BE49-F238E27FC236}">
                <a16:creationId xmlns:a16="http://schemas.microsoft.com/office/drawing/2014/main" id="{176A12B1-BA74-4F7A-8904-27BC64093FB5}"/>
              </a:ext>
            </a:extLst>
          </p:cNvPr>
          <p:cNvSpPr/>
          <p:nvPr/>
        </p:nvSpPr>
        <p:spPr>
          <a:xfrm>
            <a:off x="1039500" y="5727413"/>
            <a:ext cx="728276" cy="551741"/>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595269" y="4221303"/>
            <a:ext cx="1201173" cy="738664"/>
          </a:xfrm>
          <a:prstGeom prst="rect">
            <a:avLst/>
          </a:prstGeom>
          <a:solidFill>
            <a:schemeClr val="bg1"/>
          </a:solidFill>
        </p:spPr>
        <p:txBody>
          <a:bodyPr wrap="square">
            <a:spAutoFit/>
          </a:bodyPr>
          <a:lstStyle/>
          <a:p>
            <a:r>
              <a:rPr lang="fr-CA" sz="1000" spc="100" dirty="0" smtClean="0"/>
              <a:t>Ménages</a:t>
            </a:r>
          </a:p>
          <a:p>
            <a:endParaRPr lang="fr-CA" sz="600" spc="100" dirty="0" smtClean="0"/>
          </a:p>
          <a:p>
            <a:r>
              <a:rPr lang="fr-CA" sz="1000" spc="100" dirty="0" smtClean="0"/>
              <a:t>Donateurs</a:t>
            </a:r>
          </a:p>
          <a:p>
            <a:endParaRPr lang="fr-CA" sz="600" spc="100" dirty="0"/>
          </a:p>
          <a:p>
            <a:r>
              <a:rPr lang="fr-CA" sz="1000" spc="100" dirty="0" smtClean="0"/>
              <a:t>Gouvernement</a:t>
            </a:r>
          </a:p>
        </p:txBody>
      </p:sp>
      <p:sp>
        <p:nvSpPr>
          <p:cNvPr id="25" name="Rectangle 24"/>
          <p:cNvSpPr/>
          <p:nvPr/>
        </p:nvSpPr>
        <p:spPr>
          <a:xfrm>
            <a:off x="7868465" y="4006186"/>
            <a:ext cx="1201173" cy="738664"/>
          </a:xfrm>
          <a:prstGeom prst="rect">
            <a:avLst/>
          </a:prstGeom>
          <a:solidFill>
            <a:schemeClr val="bg1"/>
          </a:solidFill>
        </p:spPr>
        <p:txBody>
          <a:bodyPr wrap="square">
            <a:spAutoFit/>
          </a:bodyPr>
          <a:lstStyle/>
          <a:p>
            <a:r>
              <a:rPr lang="fr-CA" sz="1000" spc="100" dirty="0" smtClean="0"/>
              <a:t>Ménages</a:t>
            </a:r>
          </a:p>
          <a:p>
            <a:endParaRPr lang="fr-CA" sz="600" spc="100" dirty="0" smtClean="0"/>
          </a:p>
          <a:p>
            <a:r>
              <a:rPr lang="fr-CA" sz="1000" spc="100" dirty="0" smtClean="0"/>
              <a:t>Donateurs</a:t>
            </a:r>
          </a:p>
          <a:p>
            <a:endParaRPr lang="fr-CA" sz="600" spc="100" dirty="0"/>
          </a:p>
          <a:p>
            <a:r>
              <a:rPr lang="fr-CA" sz="1000" spc="100" dirty="0" smtClean="0"/>
              <a:t>Gouvernement</a:t>
            </a:r>
          </a:p>
        </p:txBody>
      </p:sp>
      <p:sp>
        <p:nvSpPr>
          <p:cNvPr id="27" name="ZoneTexte 26"/>
          <p:cNvSpPr txBox="1"/>
          <p:nvPr/>
        </p:nvSpPr>
        <p:spPr>
          <a:xfrm>
            <a:off x="1816100" y="5880100"/>
            <a:ext cx="793750" cy="461665"/>
          </a:xfrm>
          <a:prstGeom prst="rect">
            <a:avLst/>
          </a:prstGeom>
          <a:solidFill>
            <a:schemeClr val="bg1"/>
          </a:solidFill>
        </p:spPr>
        <p:txBody>
          <a:bodyPr wrap="square" rtlCol="0">
            <a:spAutoFit/>
          </a:bodyPr>
          <a:lstStyle/>
          <a:p>
            <a:r>
              <a:rPr lang="fr-FR" sz="800" dirty="0" smtClean="0">
                <a:latin typeface="+mj-lt"/>
              </a:rPr>
              <a:t>Revenu  intermédiaire  inférieur</a:t>
            </a:r>
            <a:endParaRPr lang="fr-FR" sz="800" dirty="0">
              <a:latin typeface="+mj-lt"/>
            </a:endParaRPr>
          </a:p>
        </p:txBody>
      </p:sp>
      <p:sp>
        <p:nvSpPr>
          <p:cNvPr id="29" name="ZoneTexte 28"/>
          <p:cNvSpPr txBox="1"/>
          <p:nvPr/>
        </p:nvSpPr>
        <p:spPr>
          <a:xfrm>
            <a:off x="2514600" y="5854700"/>
            <a:ext cx="635000" cy="584775"/>
          </a:xfrm>
          <a:prstGeom prst="rect">
            <a:avLst/>
          </a:prstGeom>
          <a:solidFill>
            <a:schemeClr val="bg1"/>
          </a:solidFill>
        </p:spPr>
        <p:txBody>
          <a:bodyPr wrap="square" rtlCol="0">
            <a:spAutoFit/>
          </a:bodyPr>
          <a:lstStyle/>
          <a:p>
            <a:r>
              <a:rPr lang="fr-FR" sz="800" dirty="0" smtClean="0">
                <a:latin typeface="+mj-lt"/>
              </a:rPr>
              <a:t>Revenu  intermédiaire  supérieur</a:t>
            </a:r>
            <a:endParaRPr lang="fr-FR" sz="800" dirty="0">
              <a:latin typeface="+mj-lt"/>
            </a:endParaRPr>
          </a:p>
        </p:txBody>
      </p:sp>
      <p:sp>
        <p:nvSpPr>
          <p:cNvPr id="31" name="ZoneTexte 30"/>
          <p:cNvSpPr txBox="1"/>
          <p:nvPr/>
        </p:nvSpPr>
        <p:spPr>
          <a:xfrm>
            <a:off x="5943600" y="5664200"/>
            <a:ext cx="793750" cy="461665"/>
          </a:xfrm>
          <a:prstGeom prst="rect">
            <a:avLst/>
          </a:prstGeom>
          <a:solidFill>
            <a:schemeClr val="bg1"/>
          </a:solidFill>
        </p:spPr>
        <p:txBody>
          <a:bodyPr wrap="square" rtlCol="0">
            <a:spAutoFit/>
          </a:bodyPr>
          <a:lstStyle/>
          <a:p>
            <a:r>
              <a:rPr lang="fr-FR" sz="800" dirty="0" smtClean="0">
                <a:latin typeface="+mj-lt"/>
              </a:rPr>
              <a:t>Revenu  intermédiaire  inférieur</a:t>
            </a:r>
            <a:endParaRPr lang="fr-FR" sz="800" dirty="0">
              <a:latin typeface="+mj-lt"/>
            </a:endParaRPr>
          </a:p>
        </p:txBody>
      </p:sp>
      <p:sp>
        <p:nvSpPr>
          <p:cNvPr id="33" name="ZoneTexte 32"/>
          <p:cNvSpPr txBox="1"/>
          <p:nvPr/>
        </p:nvSpPr>
        <p:spPr>
          <a:xfrm>
            <a:off x="6635750" y="5670550"/>
            <a:ext cx="635000" cy="584775"/>
          </a:xfrm>
          <a:prstGeom prst="rect">
            <a:avLst/>
          </a:prstGeom>
          <a:solidFill>
            <a:schemeClr val="bg1"/>
          </a:solidFill>
        </p:spPr>
        <p:txBody>
          <a:bodyPr wrap="square" rtlCol="0">
            <a:spAutoFit/>
          </a:bodyPr>
          <a:lstStyle/>
          <a:p>
            <a:r>
              <a:rPr lang="fr-FR" sz="800" dirty="0" smtClean="0">
                <a:latin typeface="+mj-lt"/>
              </a:rPr>
              <a:t>Revenu  intermédiaire  supérieur</a:t>
            </a:r>
            <a:endParaRPr lang="fr-FR" sz="800" dirty="0">
              <a:latin typeface="+mj-lt"/>
            </a:endParaRPr>
          </a:p>
        </p:txBody>
      </p:sp>
      <p:sp>
        <p:nvSpPr>
          <p:cNvPr id="34" name="Rectangle 33"/>
          <p:cNvSpPr/>
          <p:nvPr/>
        </p:nvSpPr>
        <p:spPr>
          <a:xfrm>
            <a:off x="5278561" y="5634216"/>
            <a:ext cx="661947" cy="338554"/>
          </a:xfrm>
          <a:prstGeom prst="rect">
            <a:avLst/>
          </a:prstGeom>
          <a:solidFill>
            <a:schemeClr val="bg1"/>
          </a:solidFill>
        </p:spPr>
        <p:txBody>
          <a:bodyPr wrap="square">
            <a:spAutoFit/>
          </a:bodyPr>
          <a:lstStyle/>
          <a:p>
            <a:pPr algn="ctr"/>
            <a:r>
              <a:rPr lang="fr-CA" sz="800" spc="100" dirty="0" smtClean="0">
                <a:latin typeface="+mj-lt"/>
              </a:rPr>
              <a:t>bas revenu</a:t>
            </a:r>
            <a:endParaRPr lang="en-US" sz="800" spc="100" dirty="0">
              <a:latin typeface="+mj-lt"/>
            </a:endParaRPr>
          </a:p>
        </p:txBody>
      </p:sp>
    </p:spTree>
    <p:extLst>
      <p:ext uri="{BB962C8B-B14F-4D97-AF65-F5344CB8AC3E}">
        <p14:creationId xmlns:p14="http://schemas.microsoft.com/office/powerpoint/2010/main" val="155102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150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1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100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200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100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100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100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100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3" grpId="0"/>
      <p:bldP spid="2" grpId="0"/>
      <p:bldP spid="12" grpId="0"/>
      <p:bldP spid="14" grpId="0" animBg="1"/>
      <p:bldP spid="15" grpId="0" animBg="1"/>
      <p:bldP spid="16" grpId="0" animBg="1"/>
      <p:bldP spid="17" grpId="0" animBg="1"/>
      <p:bldP spid="18" grpId="0" animBg="1"/>
      <p:bldP spid="19" grpId="0" animBg="1"/>
      <p:bldP spid="21" grpId="0" animBg="1"/>
      <p:bldP spid="22" grpId="0" animBg="1"/>
      <p:bldP spid="5" grpId="0" animBg="1"/>
      <p:bldP spid="24" grpId="0" animBg="1"/>
      <p:bldP spid="25" grpId="0" animBg="1"/>
      <p:bldP spid="27" grpId="0" animBg="1"/>
      <p:bldP spid="29" grpId="0" animBg="1"/>
      <p:bldP spid="31"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277218" y="1621923"/>
            <a:ext cx="4361759" cy="626618"/>
          </a:xfrm>
          <a:prstGeom prst="rect">
            <a:avLst/>
          </a:prstGeom>
        </p:spPr>
        <p:txBody>
          <a:bodyPr>
            <a:noAutofit/>
          </a:bodyPr>
          <a:lstStyle/>
          <a:p>
            <a:pPr marL="0" indent="0">
              <a:lnSpc>
                <a:spcPct val="100000"/>
              </a:lnSpc>
              <a:buNone/>
            </a:pPr>
            <a:r>
              <a:rPr lang="fr-FR" sz="1800" dirty="0"/>
              <a:t>Les progrès dans l'achèvement des études </a:t>
            </a:r>
            <a:r>
              <a:rPr lang="fr-FR" sz="1800" b="1" dirty="0"/>
              <a:t>primaires </a:t>
            </a:r>
            <a:r>
              <a:rPr lang="fr-FR" sz="1800" dirty="0"/>
              <a:t>ont </a:t>
            </a:r>
            <a:r>
              <a:rPr lang="fr-FR" sz="1800" b="1" dirty="0">
                <a:solidFill>
                  <a:srgbClr val="C00000"/>
                </a:solidFill>
              </a:rPr>
              <a:t>stagné dans le monde</a:t>
            </a:r>
            <a:endParaRPr lang="en-US" sz="1800" b="1" dirty="0">
              <a:solidFill>
                <a:srgbClr val="C00000"/>
              </a:solidFill>
            </a:endParaRPr>
          </a:p>
        </p:txBody>
      </p:sp>
      <p:sp>
        <p:nvSpPr>
          <p:cNvPr id="12" name="Content Placeholder 2"/>
          <p:cNvSpPr txBox="1">
            <a:spLocks/>
          </p:cNvSpPr>
          <p:nvPr/>
        </p:nvSpPr>
        <p:spPr>
          <a:xfrm>
            <a:off x="4769587" y="1605968"/>
            <a:ext cx="4140000" cy="2411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sz="1800" b="1" dirty="0" smtClean="0">
                <a:solidFill>
                  <a:srgbClr val="C00000"/>
                </a:solidFill>
              </a:rPr>
              <a:t>49 % </a:t>
            </a:r>
            <a:r>
              <a:rPr lang="fr-FR" sz="1800" dirty="0"/>
              <a:t>ont achevé leurs études </a:t>
            </a:r>
            <a:r>
              <a:rPr lang="fr-FR" sz="1800" b="1" dirty="0"/>
              <a:t>secondaires </a:t>
            </a:r>
            <a:r>
              <a:rPr lang="fr-FR" sz="1800" dirty="0"/>
              <a:t>dans le </a:t>
            </a:r>
            <a:r>
              <a:rPr lang="fr-FR" sz="1800" dirty="0" smtClean="0"/>
              <a:t>monde contrairement à</a:t>
            </a:r>
            <a:br>
              <a:rPr lang="fr-FR" sz="1800" dirty="0" smtClean="0"/>
            </a:br>
            <a:r>
              <a:rPr lang="fr-FR" sz="1800" b="1" dirty="0" smtClean="0">
                <a:solidFill>
                  <a:srgbClr val="C00000"/>
                </a:solidFill>
              </a:rPr>
              <a:t>18 %</a:t>
            </a:r>
            <a:r>
              <a:rPr lang="fr-FR" sz="1800" dirty="0" smtClean="0"/>
              <a:t> </a:t>
            </a:r>
            <a:r>
              <a:rPr lang="fr-FR" sz="1800" dirty="0"/>
              <a:t>dans les pays à </a:t>
            </a:r>
            <a:r>
              <a:rPr lang="fr-FR" sz="1800" b="1" dirty="0">
                <a:solidFill>
                  <a:srgbClr val="C00000"/>
                </a:solidFill>
              </a:rPr>
              <a:t>faible revenu </a:t>
            </a:r>
            <a:r>
              <a:rPr lang="fr-FR" sz="1800" dirty="0"/>
              <a:t>en 2013-2017</a:t>
            </a:r>
            <a:endParaRPr lang="en-US" sz="1800" dirty="0"/>
          </a:p>
        </p:txBody>
      </p:sp>
      <p:sp>
        <p:nvSpPr>
          <p:cNvPr id="23" name="Title 1">
            <a:extLst>
              <a:ext uri="{FF2B5EF4-FFF2-40B4-BE49-F238E27FC236}">
                <a16:creationId xmlns:a16="http://schemas.microsoft.com/office/drawing/2014/main" id="{1A14DEFD-D065-9144-BF30-AF68A65B66E5}"/>
              </a:ext>
            </a:extLst>
          </p:cNvPr>
          <p:cNvSpPr txBox="1">
            <a:spLocks/>
          </p:cNvSpPr>
          <p:nvPr/>
        </p:nvSpPr>
        <p:spPr>
          <a:xfrm>
            <a:off x="263750" y="918330"/>
            <a:ext cx="8100969" cy="765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tx2"/>
                </a:solidFill>
              </a:rPr>
              <a:t>Beaucoup </a:t>
            </a:r>
            <a:r>
              <a:rPr lang="fr-FR" sz="3400" b="1" dirty="0" smtClean="0">
                <a:solidFill>
                  <a:schemeClr val="tx2"/>
                </a:solidFill>
              </a:rPr>
              <a:t>ne </a:t>
            </a:r>
            <a:r>
              <a:rPr lang="fr-FR" sz="3400" b="1" dirty="0">
                <a:solidFill>
                  <a:schemeClr val="tx2"/>
                </a:solidFill>
              </a:rPr>
              <a:t>terminent pas leurs études</a:t>
            </a:r>
            <a:endParaRPr lang="en-US" sz="3400" b="1" dirty="0">
              <a:solidFill>
                <a:schemeClr val="tx2"/>
              </a:solidFill>
            </a:endParaRPr>
          </a:p>
        </p:txBody>
      </p:sp>
      <p:sp>
        <p:nvSpPr>
          <p:cNvPr id="19" name="Rectangle 18">
            <a:extLst>
              <a:ext uri="{FF2B5EF4-FFF2-40B4-BE49-F238E27FC236}">
                <a16:creationId xmlns:a16="http://schemas.microsoft.com/office/drawing/2014/main" id="{27267270-8BF5-AF46-81D8-20AA99BFCFFF}"/>
              </a:ext>
            </a:extLst>
          </p:cNvPr>
          <p:cNvSpPr/>
          <p:nvPr/>
        </p:nvSpPr>
        <p:spPr>
          <a:xfrm>
            <a:off x="2632610" y="5249287"/>
            <a:ext cx="4606179" cy="885755"/>
          </a:xfrm>
          <a:prstGeom prst="rect">
            <a:avLst/>
          </a:prstGeom>
        </p:spPr>
        <p:txBody>
          <a:bodyPr wrap="square">
            <a:spAutoFit/>
          </a:bodyPr>
          <a:lstStyle/>
          <a:p>
            <a:pPr algn="ctr">
              <a:lnSpc>
                <a:spcPct val="80000"/>
              </a:lnSpc>
            </a:pPr>
            <a:r>
              <a:rPr lang="en-US" sz="2800" b="1" dirty="0">
                <a:solidFill>
                  <a:schemeClr val="tx2"/>
                </a:solidFill>
              </a:rPr>
              <a:t>2x</a:t>
            </a:r>
            <a:r>
              <a:rPr lang="en-US" sz="1600" b="1" dirty="0">
                <a:solidFill>
                  <a:schemeClr val="tx2"/>
                </a:solidFill>
              </a:rPr>
              <a:t> </a:t>
            </a:r>
            <a:r>
              <a:rPr lang="en-US" b="1" dirty="0" smtClean="0">
                <a:solidFill>
                  <a:schemeClr val="accent1"/>
                </a:solidFill>
              </a:rPr>
              <a:t>plus </a:t>
            </a:r>
            <a:r>
              <a:rPr lang="en-US" b="1" dirty="0" err="1" smtClean="0">
                <a:solidFill>
                  <a:schemeClr val="accent1"/>
                </a:solidFill>
              </a:rPr>
              <a:t>d’élèves</a:t>
            </a:r>
            <a:r>
              <a:rPr lang="en-US" b="1" dirty="0" smtClean="0">
                <a:solidFill>
                  <a:schemeClr val="accent1"/>
                </a:solidFill>
              </a:rPr>
              <a:t> </a:t>
            </a:r>
            <a:r>
              <a:rPr lang="en-US" b="1" dirty="0" err="1" smtClean="0">
                <a:solidFill>
                  <a:schemeClr val="tx2"/>
                </a:solidFill>
              </a:rPr>
              <a:t>nés</a:t>
            </a:r>
            <a:r>
              <a:rPr lang="en-US" b="1" dirty="0" smtClean="0">
                <a:solidFill>
                  <a:schemeClr val="tx2"/>
                </a:solidFill>
              </a:rPr>
              <a:t> à </a:t>
            </a:r>
            <a:r>
              <a:rPr lang="en-US" b="1" dirty="0" err="1" smtClean="0">
                <a:solidFill>
                  <a:schemeClr val="tx2"/>
                </a:solidFill>
              </a:rPr>
              <a:t>l’étranger</a:t>
            </a:r>
            <a:r>
              <a:rPr lang="en-US" b="1" dirty="0" smtClean="0">
                <a:solidFill>
                  <a:schemeClr val="tx2"/>
                </a:solidFill>
              </a:rPr>
              <a:t> que de </a:t>
            </a:r>
            <a:r>
              <a:rPr lang="en-US" b="1" dirty="0" err="1" smtClean="0">
                <a:solidFill>
                  <a:schemeClr val="tx2"/>
                </a:solidFill>
              </a:rPr>
              <a:t>natifs</a:t>
            </a:r>
            <a:r>
              <a:rPr lang="en-US" b="1" dirty="0" smtClean="0">
                <a:solidFill>
                  <a:schemeClr val="tx2"/>
                </a:solidFill>
              </a:rPr>
              <a:t> </a:t>
            </a:r>
            <a:r>
              <a:rPr lang="en-US" b="1" dirty="0" err="1" smtClean="0">
                <a:solidFill>
                  <a:schemeClr val="tx2"/>
                </a:solidFill>
              </a:rPr>
              <a:t>ont</a:t>
            </a:r>
            <a:r>
              <a:rPr lang="en-US" b="1" dirty="0" smtClean="0">
                <a:solidFill>
                  <a:schemeClr val="tx2"/>
                </a:solidFill>
              </a:rPr>
              <a:t> </a:t>
            </a:r>
            <a:r>
              <a:rPr lang="en-US" b="1" dirty="0" err="1" smtClean="0">
                <a:solidFill>
                  <a:schemeClr val="tx2"/>
                </a:solidFill>
              </a:rPr>
              <a:t>quitté</a:t>
            </a:r>
            <a:r>
              <a:rPr lang="en-US" b="1" dirty="0" smtClean="0">
                <a:solidFill>
                  <a:schemeClr val="tx2"/>
                </a:solidFill>
              </a:rPr>
              <a:t> </a:t>
            </a:r>
            <a:r>
              <a:rPr lang="en-US" b="1" dirty="0" err="1" smtClean="0">
                <a:solidFill>
                  <a:schemeClr val="tx2"/>
                </a:solidFill>
              </a:rPr>
              <a:t>l’école</a:t>
            </a:r>
            <a:r>
              <a:rPr lang="en-US" b="1" dirty="0" smtClean="0">
                <a:solidFill>
                  <a:schemeClr val="tx2"/>
                </a:solidFill>
              </a:rPr>
              <a:t> </a:t>
            </a:r>
            <a:r>
              <a:rPr lang="en-US" b="1" dirty="0" err="1" smtClean="0">
                <a:solidFill>
                  <a:schemeClr val="tx2"/>
                </a:solidFill>
              </a:rPr>
              <a:t>prématurément</a:t>
            </a:r>
            <a:r>
              <a:rPr lang="en-US" b="1" dirty="0" smtClean="0">
                <a:solidFill>
                  <a:schemeClr val="tx2"/>
                </a:solidFill>
              </a:rPr>
              <a:t> </a:t>
            </a:r>
            <a:r>
              <a:rPr lang="en-US" b="1" dirty="0" err="1" smtClean="0">
                <a:solidFill>
                  <a:schemeClr val="accent1"/>
                </a:solidFill>
              </a:rPr>
              <a:t>en</a:t>
            </a:r>
            <a:r>
              <a:rPr lang="en-US" b="1" dirty="0" smtClean="0">
                <a:solidFill>
                  <a:schemeClr val="accent1"/>
                </a:solidFill>
              </a:rPr>
              <a:t> </a:t>
            </a:r>
            <a:r>
              <a:rPr lang="en-US" b="1" dirty="0">
                <a:solidFill>
                  <a:schemeClr val="accent1"/>
                </a:solidFill>
              </a:rPr>
              <a:t>2017</a:t>
            </a:r>
            <a:endParaRPr lang="en-US" b="1" dirty="0">
              <a:solidFill>
                <a:schemeClr val="tx2"/>
              </a:solidFill>
            </a:endParaRPr>
          </a:p>
          <a:p>
            <a:pPr algn="ctr">
              <a:lnSpc>
                <a:spcPct val="80000"/>
              </a:lnSpc>
            </a:pPr>
            <a:r>
              <a:rPr lang="en-US" b="1" dirty="0" smtClean="0">
                <a:solidFill>
                  <a:schemeClr val="tx2"/>
                </a:solidFill>
              </a:rPr>
              <a:t> </a:t>
            </a:r>
            <a:endParaRPr lang="en-US" sz="1600" b="1" dirty="0">
              <a:solidFill>
                <a:schemeClr val="tx2"/>
              </a:solidFill>
            </a:endParaRPr>
          </a:p>
        </p:txBody>
      </p:sp>
      <p:sp>
        <p:nvSpPr>
          <p:cNvPr id="22" name="Rectangle 21">
            <a:extLst>
              <a:ext uri="{FF2B5EF4-FFF2-40B4-BE49-F238E27FC236}">
                <a16:creationId xmlns:a16="http://schemas.microsoft.com/office/drawing/2014/main" id="{3B81F87F-64E2-6C4C-B9F5-82637FCB2872}"/>
              </a:ext>
            </a:extLst>
          </p:cNvPr>
          <p:cNvSpPr/>
          <p:nvPr/>
        </p:nvSpPr>
        <p:spPr>
          <a:xfrm>
            <a:off x="3073909" y="4865060"/>
            <a:ext cx="3624284" cy="369332"/>
          </a:xfrm>
          <a:prstGeom prst="rect">
            <a:avLst/>
          </a:prstGeom>
        </p:spPr>
        <p:txBody>
          <a:bodyPr wrap="square">
            <a:spAutoFit/>
          </a:bodyPr>
          <a:lstStyle/>
          <a:p>
            <a:pPr algn="ctr"/>
            <a:r>
              <a:rPr lang="en-US" b="1" dirty="0" err="1" smtClean="0">
                <a:solidFill>
                  <a:schemeClr val="accent1"/>
                </a:solidFill>
              </a:rPr>
              <a:t>Dans</a:t>
            </a:r>
            <a:r>
              <a:rPr lang="en-US" b="1" dirty="0" smtClean="0">
                <a:solidFill>
                  <a:schemeClr val="accent1"/>
                </a:solidFill>
              </a:rPr>
              <a:t> </a:t>
            </a:r>
            <a:r>
              <a:rPr lang="en-US" b="1" dirty="0" err="1" smtClean="0">
                <a:solidFill>
                  <a:srgbClr val="C00000"/>
                </a:solidFill>
              </a:rPr>
              <a:t>l’Union</a:t>
            </a:r>
            <a:r>
              <a:rPr lang="en-US" b="1" dirty="0" smtClean="0">
                <a:solidFill>
                  <a:srgbClr val="C00000"/>
                </a:solidFill>
              </a:rPr>
              <a:t> </a:t>
            </a:r>
            <a:r>
              <a:rPr lang="en-US" b="1" dirty="0" err="1" smtClean="0">
                <a:solidFill>
                  <a:srgbClr val="C00000"/>
                </a:solidFill>
              </a:rPr>
              <a:t>européenne</a:t>
            </a:r>
            <a:r>
              <a:rPr lang="en-US" b="1" dirty="0" smtClean="0">
                <a:solidFill>
                  <a:srgbClr val="C00000"/>
                </a:solidFill>
              </a:rPr>
              <a:t> </a:t>
            </a:r>
            <a:endParaRPr lang="en-US" b="1" dirty="0">
              <a:solidFill>
                <a:schemeClr val="accent1"/>
              </a:solidFill>
            </a:endParaRPr>
          </a:p>
        </p:txBody>
      </p:sp>
      <p:pic>
        <p:nvPicPr>
          <p:cNvPr id="6" name="Picture 5">
            <a:extLst>
              <a:ext uri="{FF2B5EF4-FFF2-40B4-BE49-F238E27FC236}">
                <a16:creationId xmlns:a16="http://schemas.microsoft.com/office/drawing/2014/main" id="{D2EBFCE5-3BFE-2B4D-AC5D-FAEBF8F72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5" y="2379401"/>
            <a:ext cx="3073400" cy="1638300"/>
          </a:xfrm>
          <a:prstGeom prst="rect">
            <a:avLst/>
          </a:prstGeom>
        </p:spPr>
      </p:pic>
      <p:pic>
        <p:nvPicPr>
          <p:cNvPr id="10" name="Picture 9">
            <a:extLst>
              <a:ext uri="{FF2B5EF4-FFF2-40B4-BE49-F238E27FC236}">
                <a16:creationId xmlns:a16="http://schemas.microsoft.com/office/drawing/2014/main" id="{34CFDB93-F3FB-3D4E-84E8-24F52CABD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109" y="2858949"/>
            <a:ext cx="800100" cy="952500"/>
          </a:xfrm>
          <a:prstGeom prst="rect">
            <a:avLst/>
          </a:prstGeom>
        </p:spPr>
      </p:pic>
      <p:pic>
        <p:nvPicPr>
          <p:cNvPr id="15" name="Picture 14">
            <a:extLst>
              <a:ext uri="{FF2B5EF4-FFF2-40B4-BE49-F238E27FC236}">
                <a16:creationId xmlns:a16="http://schemas.microsoft.com/office/drawing/2014/main" id="{494A4851-0D13-5C4F-A7DF-B0E7EDA7D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7121" y="2439848"/>
            <a:ext cx="1130300" cy="1371600"/>
          </a:xfrm>
          <a:prstGeom prst="rect">
            <a:avLst/>
          </a:prstGeom>
        </p:spPr>
      </p:pic>
      <p:pic>
        <p:nvPicPr>
          <p:cNvPr id="27" name="Picture 26">
            <a:extLst>
              <a:ext uri="{FF2B5EF4-FFF2-40B4-BE49-F238E27FC236}">
                <a16:creationId xmlns:a16="http://schemas.microsoft.com/office/drawing/2014/main" id="{9C840EDD-7BFC-6644-A754-A9F6B8DDD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7158" y="2762663"/>
            <a:ext cx="711200" cy="139700"/>
          </a:xfrm>
          <a:prstGeom prst="rect">
            <a:avLst/>
          </a:prstGeom>
        </p:spPr>
      </p:pic>
      <p:pic>
        <p:nvPicPr>
          <p:cNvPr id="29" name="Picture 28">
            <a:extLst>
              <a:ext uri="{FF2B5EF4-FFF2-40B4-BE49-F238E27FC236}">
                <a16:creationId xmlns:a16="http://schemas.microsoft.com/office/drawing/2014/main" id="{866D8B42-0FFA-0148-9E5D-C1C0B3C9F1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5700" y="2995780"/>
            <a:ext cx="2921000" cy="1066800"/>
          </a:xfrm>
          <a:prstGeom prst="rect">
            <a:avLst/>
          </a:prstGeom>
        </p:spPr>
      </p:pic>
      <p:pic>
        <p:nvPicPr>
          <p:cNvPr id="31" name="Picture 30">
            <a:extLst>
              <a:ext uri="{FF2B5EF4-FFF2-40B4-BE49-F238E27FC236}">
                <a16:creationId xmlns:a16="http://schemas.microsoft.com/office/drawing/2014/main" id="{F659E000-BD3B-E141-B592-F6750FC9EB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2652" y="3239949"/>
            <a:ext cx="1181100" cy="190500"/>
          </a:xfrm>
          <a:prstGeom prst="rect">
            <a:avLst/>
          </a:prstGeom>
        </p:spPr>
      </p:pic>
      <p:pic>
        <p:nvPicPr>
          <p:cNvPr id="33" name="Picture 32">
            <a:extLst>
              <a:ext uri="{FF2B5EF4-FFF2-40B4-BE49-F238E27FC236}">
                <a16:creationId xmlns:a16="http://schemas.microsoft.com/office/drawing/2014/main" id="{64092724-D9C4-0C4E-8FF0-36AAF7D5B2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4235" y="2922914"/>
            <a:ext cx="177800" cy="673100"/>
          </a:xfrm>
          <a:prstGeom prst="rect">
            <a:avLst/>
          </a:prstGeom>
        </p:spPr>
      </p:pic>
      <p:pic>
        <p:nvPicPr>
          <p:cNvPr id="35" name="Picture 34">
            <a:extLst>
              <a:ext uri="{FF2B5EF4-FFF2-40B4-BE49-F238E27FC236}">
                <a16:creationId xmlns:a16="http://schemas.microsoft.com/office/drawing/2014/main" id="{9F9778E3-533D-834C-88E4-F2FCB83704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8588" y="4661842"/>
            <a:ext cx="622300" cy="1473200"/>
          </a:xfrm>
          <a:prstGeom prst="rect">
            <a:avLst/>
          </a:prstGeom>
        </p:spPr>
      </p:pic>
      <p:pic>
        <p:nvPicPr>
          <p:cNvPr id="37" name="Picture 36">
            <a:extLst>
              <a:ext uri="{FF2B5EF4-FFF2-40B4-BE49-F238E27FC236}">
                <a16:creationId xmlns:a16="http://schemas.microsoft.com/office/drawing/2014/main" id="{140DA721-74F1-3648-A095-9F9E675D41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460" y="4590817"/>
            <a:ext cx="1460500" cy="1511300"/>
          </a:xfrm>
          <a:prstGeom prst="rect">
            <a:avLst/>
          </a:prstGeom>
        </p:spPr>
      </p:pic>
      <p:sp>
        <p:nvSpPr>
          <p:cNvPr id="17" name="Rectangle 16"/>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20" name="Rectangle 19"/>
          <p:cNvSpPr/>
          <p:nvPr/>
        </p:nvSpPr>
        <p:spPr>
          <a:xfrm>
            <a:off x="4820746" y="3135144"/>
            <a:ext cx="976601" cy="400110"/>
          </a:xfrm>
          <a:prstGeom prst="rect">
            <a:avLst/>
          </a:prstGeom>
          <a:solidFill>
            <a:schemeClr val="bg1"/>
          </a:solidFill>
        </p:spPr>
        <p:txBody>
          <a:bodyPr wrap="square">
            <a:spAutoFit/>
          </a:bodyPr>
          <a:lstStyle/>
          <a:p>
            <a:r>
              <a:rPr lang="fr-CA" sz="1000" spc="100" dirty="0" smtClean="0"/>
              <a:t>Secondaire </a:t>
            </a:r>
            <a:r>
              <a:rPr lang="fr-CA" sz="1000" spc="100" dirty="0"/>
              <a:t>supérieur</a:t>
            </a:r>
            <a:endParaRPr lang="fr-CA" sz="1000" spc="100" dirty="0" smtClean="0"/>
          </a:p>
        </p:txBody>
      </p:sp>
      <p:sp>
        <p:nvSpPr>
          <p:cNvPr id="21" name="Rectangle 20"/>
          <p:cNvSpPr/>
          <p:nvPr/>
        </p:nvSpPr>
        <p:spPr>
          <a:xfrm>
            <a:off x="6151664" y="3917030"/>
            <a:ext cx="1784175" cy="246221"/>
          </a:xfrm>
          <a:prstGeom prst="rect">
            <a:avLst/>
          </a:prstGeom>
          <a:solidFill>
            <a:schemeClr val="bg1"/>
          </a:solidFill>
        </p:spPr>
        <p:txBody>
          <a:bodyPr wrap="square">
            <a:spAutoFit/>
          </a:bodyPr>
          <a:lstStyle/>
          <a:p>
            <a:r>
              <a:rPr lang="fr-CA" sz="1000" spc="100" dirty="0" smtClean="0"/>
              <a:t>Taux d’achèvement (%)</a:t>
            </a:r>
          </a:p>
        </p:txBody>
      </p:sp>
      <p:sp>
        <p:nvSpPr>
          <p:cNvPr id="24" name="Rectangle 23"/>
          <p:cNvSpPr/>
          <p:nvPr/>
        </p:nvSpPr>
        <p:spPr>
          <a:xfrm>
            <a:off x="1152295" y="2485221"/>
            <a:ext cx="966631" cy="784830"/>
          </a:xfrm>
          <a:prstGeom prst="rect">
            <a:avLst/>
          </a:prstGeom>
          <a:solidFill>
            <a:schemeClr val="bg1"/>
          </a:solidFill>
        </p:spPr>
        <p:txBody>
          <a:bodyPr wrap="square">
            <a:spAutoFit/>
          </a:bodyPr>
          <a:lstStyle/>
          <a:p>
            <a:r>
              <a:rPr lang="fr-FR" sz="900" spc="100" dirty="0">
                <a:solidFill>
                  <a:srgbClr val="C00000"/>
                </a:solidFill>
                <a:latin typeface="+mj-lt"/>
              </a:rPr>
              <a:t>Ratio </a:t>
            </a:r>
            <a:r>
              <a:rPr lang="fr-FR" sz="900" spc="100" dirty="0" smtClean="0">
                <a:solidFill>
                  <a:srgbClr val="C00000"/>
                </a:solidFill>
                <a:latin typeface="+mj-lt"/>
              </a:rPr>
              <a:t>brut d'admission à </a:t>
            </a:r>
            <a:r>
              <a:rPr lang="fr-FR" sz="900" spc="100" dirty="0">
                <a:solidFill>
                  <a:srgbClr val="C00000"/>
                </a:solidFill>
                <a:latin typeface="+mj-lt"/>
              </a:rPr>
              <a:t>la dernière année du </a:t>
            </a:r>
            <a:r>
              <a:rPr lang="fr-FR" sz="900" spc="100" dirty="0" smtClean="0">
                <a:solidFill>
                  <a:srgbClr val="C00000"/>
                </a:solidFill>
                <a:latin typeface="+mj-lt"/>
              </a:rPr>
              <a:t>primaire</a:t>
            </a:r>
            <a:endParaRPr lang="fr-CA" sz="900" spc="100" dirty="0" smtClean="0">
              <a:solidFill>
                <a:srgbClr val="C00000"/>
              </a:solidFill>
              <a:latin typeface="+mj-lt"/>
            </a:endParaRPr>
          </a:p>
        </p:txBody>
      </p:sp>
    </p:spTree>
    <p:extLst>
      <p:ext uri="{BB962C8B-B14F-4D97-AF65-F5344CB8AC3E}">
        <p14:creationId xmlns:p14="http://schemas.microsoft.com/office/powerpoint/2010/main" val="6325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 presetClass="entr" presetSubtype="0" fill="hold" grpId="0" nodeType="withEffect">
                                  <p:stCondLst>
                                    <p:cond delay="1000"/>
                                  </p:stCondLst>
                                  <p:childTnLst>
                                    <p:set>
                                      <p:cBhvr>
                                        <p:cTn id="18" dur="1" fill="hold">
                                          <p:stCondLst>
                                            <p:cond delay="0"/>
                                          </p:stCondLst>
                                        </p:cTn>
                                        <p:tgtEl>
                                          <p:spTgt spid="24"/>
                                        </p:tgtEl>
                                        <p:attrNameLst>
                                          <p:attrName>style.visibility</p:attrName>
                                        </p:attrNameLst>
                                      </p:cBhvr>
                                      <p:to>
                                        <p:strVal val="visible"/>
                                      </p:to>
                                    </p:set>
                                  </p:childTnLst>
                                </p:cTn>
                              </p:par>
                              <p:par>
                                <p:cTn id="19" presetID="22" presetClass="entr" presetSubtype="8"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10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par>
                          <p:cTn id="41" fill="hold">
                            <p:stCondLst>
                              <p:cond delay="1000"/>
                            </p:stCondLst>
                            <p:childTnLst>
                              <p:par>
                                <p:cTn id="42" presetID="22" presetClass="entr" presetSubtype="8" fill="hold" nodeType="afterEffect">
                                  <p:stCondLst>
                                    <p:cond delay="100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2500"/>
                            </p:stCondLst>
                            <p:childTnLst>
                              <p:par>
                                <p:cTn id="46" presetID="22" presetClass="entr" presetSubtype="4" fill="hold" nodeType="after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500"/>
                            </p:stCondLst>
                            <p:childTnLst>
                              <p:par>
                                <p:cTn id="55" presetID="10" presetClass="entr" presetSubtype="0" fill="hold" grpId="0" nodeType="afterEffect">
                                  <p:stCondLst>
                                    <p:cond delay="5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23" grpId="0"/>
      <p:bldP spid="19" grpId="0"/>
      <p:bldP spid="22" grpId="0"/>
      <p:bldP spid="20" grpId="0" animBg="1"/>
      <p:bldP spid="21"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4EE706-4E21-3E43-8B96-C85916A25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616" y="2809070"/>
            <a:ext cx="2349500" cy="3492500"/>
          </a:xfrm>
          <a:prstGeom prst="rect">
            <a:avLst/>
          </a:prstGeom>
        </p:spPr>
      </p:pic>
      <p:sp>
        <p:nvSpPr>
          <p:cNvPr id="4" name="Content Placeholder 2"/>
          <p:cNvSpPr txBox="1">
            <a:spLocks/>
          </p:cNvSpPr>
          <p:nvPr/>
        </p:nvSpPr>
        <p:spPr>
          <a:xfrm>
            <a:off x="381315" y="5358626"/>
            <a:ext cx="5083820" cy="9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600" dirty="0" smtClean="0"/>
              <a:t>La </a:t>
            </a:r>
            <a:r>
              <a:rPr lang="fr-FR" sz="1600" dirty="0"/>
              <a:t>part des </a:t>
            </a:r>
            <a:r>
              <a:rPr lang="fr-FR" sz="1600" b="1" dirty="0"/>
              <a:t>élèves de </a:t>
            </a:r>
            <a:r>
              <a:rPr lang="fr-FR" sz="1600" b="1" dirty="0" smtClean="0"/>
              <a:t>4</a:t>
            </a:r>
            <a:r>
              <a:rPr lang="fr-FR" sz="1600" b="1" baseline="30000" dirty="0" smtClean="0"/>
              <a:t>e</a:t>
            </a:r>
            <a:r>
              <a:rPr lang="fr-FR" sz="1600" b="1" dirty="0" smtClean="0"/>
              <a:t> année </a:t>
            </a:r>
            <a:r>
              <a:rPr lang="fr-FR" sz="1600" dirty="0"/>
              <a:t>ayant des compétences minimales en lecture </a:t>
            </a:r>
            <a:r>
              <a:rPr lang="fr-FR" sz="1600" b="1" dirty="0">
                <a:solidFill>
                  <a:srgbClr val="C00000"/>
                </a:solidFill>
              </a:rPr>
              <a:t>dans les pays à revenu </a:t>
            </a:r>
            <a:r>
              <a:rPr lang="fr-FR" sz="1600" b="1" dirty="0" smtClean="0">
                <a:solidFill>
                  <a:srgbClr val="C00000"/>
                </a:solidFill>
              </a:rPr>
              <a:t>intermédiaires et dans les pays non </a:t>
            </a:r>
            <a:r>
              <a:rPr lang="fr-FR" sz="1600" b="1" dirty="0">
                <a:solidFill>
                  <a:srgbClr val="C00000"/>
                </a:solidFill>
              </a:rPr>
              <a:t>membres de </a:t>
            </a:r>
            <a:r>
              <a:rPr lang="fr-FR" sz="1600" b="1" dirty="0" smtClean="0">
                <a:solidFill>
                  <a:srgbClr val="C00000"/>
                </a:solidFill>
              </a:rPr>
              <a:t>l’OCDE </a:t>
            </a:r>
            <a:r>
              <a:rPr lang="fr-FR" sz="1600" dirty="0" smtClean="0"/>
              <a:t>augmente </a:t>
            </a:r>
            <a:r>
              <a:rPr lang="fr-FR" sz="1600" dirty="0"/>
              <a:t>de </a:t>
            </a:r>
            <a:r>
              <a:rPr lang="fr-FR" sz="1600" b="1" dirty="0"/>
              <a:t>moins d’un point de pourcentage</a:t>
            </a:r>
            <a:r>
              <a:rPr lang="fr-FR" sz="1600" dirty="0"/>
              <a:t> par an</a:t>
            </a:r>
            <a:endParaRPr lang="en-GB" sz="1600" dirty="0"/>
          </a:p>
        </p:txBody>
      </p:sp>
      <p:sp>
        <p:nvSpPr>
          <p:cNvPr id="7" name="Rectangle 6"/>
          <p:cNvSpPr/>
          <p:nvPr/>
        </p:nvSpPr>
        <p:spPr>
          <a:xfrm>
            <a:off x="418835" y="1033415"/>
            <a:ext cx="8306330" cy="523220"/>
          </a:xfrm>
          <a:prstGeom prst="rect">
            <a:avLst/>
          </a:prstGeom>
        </p:spPr>
        <p:txBody>
          <a:bodyPr wrap="square">
            <a:spAutoFit/>
          </a:bodyPr>
          <a:lstStyle/>
          <a:p>
            <a:r>
              <a:rPr lang="fr-FR" sz="2800" b="1" smtClean="0">
                <a:solidFill>
                  <a:schemeClr val="tx2"/>
                </a:solidFill>
                <a:latin typeface="+mj-lt"/>
                <a:ea typeface="+mj-ea"/>
                <a:cs typeface="+mj-cs"/>
              </a:rPr>
              <a:t>… sans avoir acquis les compétences de base nécessaires</a:t>
            </a:r>
            <a:endParaRPr lang="fr-FR" sz="2800" b="1">
              <a:solidFill>
                <a:schemeClr val="tx2"/>
              </a:solidFill>
              <a:latin typeface="+mj-lt"/>
              <a:ea typeface="+mj-ea"/>
              <a:cs typeface="+mj-cs"/>
            </a:endParaRPr>
          </a:p>
        </p:txBody>
      </p:sp>
      <p:sp>
        <p:nvSpPr>
          <p:cNvPr id="8" name="Rectangle 7"/>
          <p:cNvSpPr/>
          <p:nvPr/>
        </p:nvSpPr>
        <p:spPr>
          <a:xfrm>
            <a:off x="6221616" y="1817272"/>
            <a:ext cx="2922384" cy="830997"/>
          </a:xfrm>
          <a:prstGeom prst="rect">
            <a:avLst/>
          </a:prstGeom>
        </p:spPr>
        <p:txBody>
          <a:bodyPr wrap="square">
            <a:spAutoFit/>
          </a:bodyPr>
          <a:lstStyle/>
          <a:p>
            <a:pPr algn="ctr"/>
            <a:r>
              <a:rPr lang="fr-FR" sz="1600" b="1" dirty="0" smtClean="0">
                <a:solidFill>
                  <a:schemeClr val="tx2"/>
                </a:solidFill>
              </a:rPr>
              <a:t>Les pays à faible revenus </a:t>
            </a:r>
            <a:r>
              <a:rPr lang="fr-FR" sz="1600" dirty="0" smtClean="0"/>
              <a:t>ont encore plus de chemin à faire…</a:t>
            </a:r>
            <a:br>
              <a:rPr lang="fr-FR" sz="1600" dirty="0" smtClean="0"/>
            </a:br>
            <a:r>
              <a:rPr lang="fr-FR" sz="1600" dirty="0" smtClean="0"/>
              <a:t>ex.: </a:t>
            </a:r>
            <a:r>
              <a:rPr lang="fr-FR" sz="1600" b="1" dirty="0" smtClean="0"/>
              <a:t>Sierra Leone</a:t>
            </a:r>
            <a:r>
              <a:rPr lang="fr-FR" sz="1600" dirty="0" smtClean="0"/>
              <a:t> en 2018 </a:t>
            </a:r>
            <a:endParaRPr lang="fr-FR" sz="1600" dirty="0"/>
          </a:p>
        </p:txBody>
      </p:sp>
      <p:sp>
        <p:nvSpPr>
          <p:cNvPr id="9" name="Rectangle 8">
            <a:extLst>
              <a:ext uri="{FF2B5EF4-FFF2-40B4-BE49-F238E27FC236}">
                <a16:creationId xmlns:a16="http://schemas.microsoft.com/office/drawing/2014/main" id="{5A49E13B-8E12-D04C-B568-BB55C6D537B1}"/>
              </a:ext>
            </a:extLst>
          </p:cNvPr>
          <p:cNvSpPr/>
          <p:nvPr/>
        </p:nvSpPr>
        <p:spPr>
          <a:xfrm>
            <a:off x="636385" y="1751608"/>
            <a:ext cx="4286922" cy="1037848"/>
          </a:xfrm>
          <a:prstGeom prst="rect">
            <a:avLst/>
          </a:prstGeom>
        </p:spPr>
        <p:txBody>
          <a:bodyPr wrap="square">
            <a:spAutoFit/>
          </a:bodyPr>
          <a:lstStyle/>
          <a:p>
            <a:pPr algn="ctr"/>
            <a:r>
              <a:rPr lang="fr-FR" b="1" smtClean="0">
                <a:solidFill>
                  <a:schemeClr val="accent1"/>
                </a:solidFill>
              </a:rPr>
              <a:t>Les élèves issus de l’immigration </a:t>
            </a:r>
            <a:r>
              <a:rPr lang="fr-FR" b="1" smtClean="0">
                <a:solidFill>
                  <a:srgbClr val="C00000"/>
                </a:solidFill>
              </a:rPr>
              <a:t>dans les pays de l’OCDE </a:t>
            </a:r>
            <a:r>
              <a:rPr lang="fr-FR" b="1" smtClean="0">
                <a:solidFill>
                  <a:schemeClr val="accent1"/>
                </a:solidFill>
              </a:rPr>
              <a:t>étaient </a:t>
            </a:r>
          </a:p>
          <a:p>
            <a:pPr algn="ctr">
              <a:lnSpc>
                <a:spcPct val="80000"/>
              </a:lnSpc>
            </a:pPr>
            <a:endParaRPr lang="fr-FR" sz="800" smtClean="0">
              <a:solidFill>
                <a:schemeClr val="accent1"/>
              </a:solidFill>
            </a:endParaRPr>
          </a:p>
          <a:p>
            <a:pPr algn="ctr">
              <a:lnSpc>
                <a:spcPct val="50000"/>
              </a:lnSpc>
            </a:pPr>
            <a:r>
              <a:rPr lang="fr-FR" sz="3200" b="1" smtClean="0">
                <a:solidFill>
                  <a:schemeClr val="tx2"/>
                </a:solidFill>
              </a:rPr>
              <a:t>32</a:t>
            </a:r>
            <a:r>
              <a:rPr lang="fr-FR" b="1" smtClean="0">
                <a:solidFill>
                  <a:schemeClr val="tx2"/>
                </a:solidFill>
              </a:rPr>
              <a:t>%</a:t>
            </a:r>
            <a:r>
              <a:rPr lang="fr-FR" sz="1600" b="1" smtClean="0">
                <a:solidFill>
                  <a:schemeClr val="tx2"/>
                </a:solidFill>
              </a:rPr>
              <a:t> </a:t>
            </a:r>
            <a:r>
              <a:rPr lang="fr-FR" b="1" smtClean="0">
                <a:solidFill>
                  <a:schemeClr val="accent1"/>
                </a:solidFill>
              </a:rPr>
              <a:t>moins susceptibles que les natifs </a:t>
            </a:r>
            <a:endParaRPr lang="fr-FR" sz="1600" b="1">
              <a:solidFill>
                <a:schemeClr val="tx2"/>
              </a:solidFill>
            </a:endParaRPr>
          </a:p>
        </p:txBody>
      </p:sp>
      <p:sp>
        <p:nvSpPr>
          <p:cNvPr id="11" name="Rectangle 10">
            <a:extLst>
              <a:ext uri="{FF2B5EF4-FFF2-40B4-BE49-F238E27FC236}">
                <a16:creationId xmlns:a16="http://schemas.microsoft.com/office/drawing/2014/main" id="{F80367BA-B890-864E-B212-B25B5F0C8C92}"/>
              </a:ext>
            </a:extLst>
          </p:cNvPr>
          <p:cNvSpPr/>
          <p:nvPr/>
        </p:nvSpPr>
        <p:spPr>
          <a:xfrm>
            <a:off x="606604" y="4262743"/>
            <a:ext cx="4204713" cy="923330"/>
          </a:xfrm>
          <a:prstGeom prst="rect">
            <a:avLst/>
          </a:prstGeom>
        </p:spPr>
        <p:txBody>
          <a:bodyPr wrap="square">
            <a:spAutoFit/>
          </a:bodyPr>
          <a:lstStyle/>
          <a:p>
            <a:pPr algn="ctr"/>
            <a:r>
              <a:rPr lang="en-US" b="1" dirty="0" smtClean="0">
                <a:solidFill>
                  <a:schemeClr val="accent1"/>
                </a:solidFill>
              </a:rPr>
              <a:t>… à </a:t>
            </a:r>
            <a:r>
              <a:rPr lang="fr-FR" b="1" dirty="0" smtClean="0">
                <a:solidFill>
                  <a:schemeClr val="accent1"/>
                </a:solidFill>
              </a:rPr>
              <a:t>avoir acquis les </a:t>
            </a:r>
            <a:r>
              <a:rPr lang="fr-FR" b="1" dirty="0">
                <a:solidFill>
                  <a:schemeClr val="accent1"/>
                </a:solidFill>
              </a:rPr>
              <a:t>compétences de base en </a:t>
            </a:r>
            <a:r>
              <a:rPr lang="fr-FR" b="1" dirty="0">
                <a:solidFill>
                  <a:srgbClr val="C00000"/>
                </a:solidFill>
              </a:rPr>
              <a:t>lecture</a:t>
            </a:r>
            <a:r>
              <a:rPr lang="fr-FR" b="1" dirty="0">
                <a:solidFill>
                  <a:schemeClr val="accent1"/>
                </a:solidFill>
              </a:rPr>
              <a:t>, en </a:t>
            </a:r>
            <a:r>
              <a:rPr lang="fr-FR" b="1" dirty="0">
                <a:solidFill>
                  <a:srgbClr val="C00000"/>
                </a:solidFill>
              </a:rPr>
              <a:t>mathématiques </a:t>
            </a:r>
            <a:r>
              <a:rPr lang="fr-FR" b="1" dirty="0">
                <a:solidFill>
                  <a:schemeClr val="accent1"/>
                </a:solidFill>
              </a:rPr>
              <a:t>et en </a:t>
            </a:r>
            <a:r>
              <a:rPr lang="fr-FR" b="1" dirty="0">
                <a:solidFill>
                  <a:srgbClr val="C00000"/>
                </a:solidFill>
              </a:rPr>
              <a:t>sciences</a:t>
            </a:r>
            <a:r>
              <a:rPr lang="fr-FR" b="1" dirty="0">
                <a:solidFill>
                  <a:schemeClr val="accent1"/>
                </a:solidFill>
              </a:rPr>
              <a:t> en </a:t>
            </a:r>
            <a:r>
              <a:rPr lang="fr-FR" b="1" dirty="0" smtClean="0">
                <a:solidFill>
                  <a:schemeClr val="accent1"/>
                </a:solidFill>
              </a:rPr>
              <a:t>2015</a:t>
            </a:r>
            <a:endParaRPr lang="en-US" b="1" dirty="0">
              <a:solidFill>
                <a:schemeClr val="tx2"/>
              </a:solidFill>
            </a:endParaRPr>
          </a:p>
        </p:txBody>
      </p:sp>
      <p:pic>
        <p:nvPicPr>
          <p:cNvPr id="15" name="Picture 14">
            <a:extLst>
              <a:ext uri="{FF2B5EF4-FFF2-40B4-BE49-F238E27FC236}">
                <a16:creationId xmlns:a16="http://schemas.microsoft.com/office/drawing/2014/main" id="{76892DA3-63F2-CB40-920B-A84EC5599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61" y="2927350"/>
            <a:ext cx="1676400" cy="1003300"/>
          </a:xfrm>
          <a:prstGeom prst="rect">
            <a:avLst/>
          </a:prstGeom>
        </p:spPr>
      </p:pic>
      <p:pic>
        <p:nvPicPr>
          <p:cNvPr id="17" name="Picture 16">
            <a:extLst>
              <a:ext uri="{FF2B5EF4-FFF2-40B4-BE49-F238E27FC236}">
                <a16:creationId xmlns:a16="http://schemas.microsoft.com/office/drawing/2014/main" id="{3FD0B897-8D56-D843-9A72-E6D4E66A9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800" y="2823246"/>
            <a:ext cx="2108200" cy="1358900"/>
          </a:xfrm>
          <a:prstGeom prst="rect">
            <a:avLst/>
          </a:prstGeom>
        </p:spPr>
      </p:pic>
      <p:pic>
        <p:nvPicPr>
          <p:cNvPr id="19" name="Picture 18">
            <a:extLst>
              <a:ext uri="{FF2B5EF4-FFF2-40B4-BE49-F238E27FC236}">
                <a16:creationId xmlns:a16="http://schemas.microsoft.com/office/drawing/2014/main" id="{BBC11B28-6B29-1948-BF36-9E4B055D7E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398" y="5246023"/>
            <a:ext cx="1409700" cy="673100"/>
          </a:xfrm>
          <a:prstGeom prst="rect">
            <a:avLst/>
          </a:prstGeom>
        </p:spPr>
      </p:pic>
      <p:sp>
        <p:nvSpPr>
          <p:cNvPr id="12" name="Rectangle 11"/>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13" name="Rectangle 12"/>
          <p:cNvSpPr/>
          <p:nvPr/>
        </p:nvSpPr>
        <p:spPr>
          <a:xfrm rot="16200000">
            <a:off x="5350468" y="4245234"/>
            <a:ext cx="1784175" cy="246221"/>
          </a:xfrm>
          <a:prstGeom prst="rect">
            <a:avLst/>
          </a:prstGeom>
          <a:solidFill>
            <a:schemeClr val="bg1"/>
          </a:solidFill>
        </p:spPr>
        <p:txBody>
          <a:bodyPr wrap="square">
            <a:spAutoFit/>
          </a:bodyPr>
          <a:lstStyle/>
          <a:p>
            <a:r>
              <a:rPr lang="fr-CA" sz="1000" spc="100" dirty="0" smtClean="0"/>
              <a:t>Enfants de 7-14 ans (%)</a:t>
            </a:r>
          </a:p>
        </p:txBody>
      </p:sp>
      <p:sp>
        <p:nvSpPr>
          <p:cNvPr id="14" name="Rectangle 13"/>
          <p:cNvSpPr/>
          <p:nvPr/>
        </p:nvSpPr>
        <p:spPr>
          <a:xfrm>
            <a:off x="6571531" y="5981627"/>
            <a:ext cx="1086439" cy="553998"/>
          </a:xfrm>
          <a:prstGeom prst="rect">
            <a:avLst/>
          </a:prstGeom>
          <a:solidFill>
            <a:schemeClr val="bg1"/>
          </a:solidFill>
        </p:spPr>
        <p:txBody>
          <a:bodyPr wrap="square">
            <a:spAutoFit/>
          </a:bodyPr>
          <a:lstStyle/>
          <a:p>
            <a:pPr algn="ctr"/>
            <a:r>
              <a:rPr lang="fr-CA" sz="1000" spc="100" dirty="0" smtClean="0"/>
              <a:t>Compétences minimales en lecture</a:t>
            </a:r>
          </a:p>
        </p:txBody>
      </p:sp>
      <p:sp>
        <p:nvSpPr>
          <p:cNvPr id="16" name="Rectangle 15"/>
          <p:cNvSpPr/>
          <p:nvPr/>
        </p:nvSpPr>
        <p:spPr>
          <a:xfrm>
            <a:off x="7542248" y="5981627"/>
            <a:ext cx="1086439" cy="553998"/>
          </a:xfrm>
          <a:prstGeom prst="rect">
            <a:avLst/>
          </a:prstGeom>
          <a:solidFill>
            <a:schemeClr val="bg1"/>
          </a:solidFill>
        </p:spPr>
        <p:txBody>
          <a:bodyPr wrap="square">
            <a:spAutoFit/>
          </a:bodyPr>
          <a:lstStyle/>
          <a:p>
            <a:pPr algn="ctr"/>
            <a:r>
              <a:rPr lang="fr-CA" sz="1000" spc="100" dirty="0" smtClean="0"/>
              <a:t>Compétences minimales en calcul</a:t>
            </a:r>
          </a:p>
        </p:txBody>
      </p:sp>
    </p:spTree>
    <p:extLst>
      <p:ext uri="{BB962C8B-B14F-4D97-AF65-F5344CB8AC3E}">
        <p14:creationId xmlns:p14="http://schemas.microsoft.com/office/powerpoint/2010/main" val="15697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nodeType="afterEffect">
                                  <p:stCondLst>
                                    <p:cond delay="1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 presetClass="entr" presetSubtype="0" fill="hold" grpId="0" nodeType="withEffect">
                                  <p:stCondLst>
                                    <p:cond delay="100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2000"/>
                            </p:stCondLst>
                            <p:childTnLst>
                              <p:par>
                                <p:cTn id="46" presetID="22" presetClass="entr" presetSubtype="4" fill="hold" nodeType="after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675487" y="1241386"/>
            <a:ext cx="3973576" cy="1262083"/>
          </a:xfrm>
          <a:prstGeom prst="rect">
            <a:avLst/>
          </a:prstGeom>
        </p:spPr>
        <p:txBody>
          <a:bodyPr anchor="t" anchorCtr="0">
            <a:normAutofit fontScale="92500"/>
          </a:bodyPr>
          <a:lstStyle/>
          <a:p>
            <a:pPr marL="0" indent="0" algn="ctr">
              <a:lnSpc>
                <a:spcPct val="110000"/>
              </a:lnSpc>
              <a:spcBef>
                <a:spcPts val="0"/>
              </a:spcBef>
              <a:buNone/>
            </a:pPr>
            <a:r>
              <a:rPr lang="fr-FR" sz="2400" spc="-70" dirty="0"/>
              <a:t>Participez à la discussion et à notre campagne en faveur de l'éducation des migrants et des </a:t>
            </a:r>
            <a:r>
              <a:rPr lang="fr-FR" sz="2400" spc="-70" dirty="0" smtClean="0"/>
              <a:t>réfugiés :</a:t>
            </a:r>
            <a:endParaRPr lang="en-US" sz="2400" spc="-70" dirty="0"/>
          </a:p>
        </p:txBody>
      </p:sp>
      <p:sp>
        <p:nvSpPr>
          <p:cNvPr id="2" name="Rectangle 1">
            <a:extLst>
              <a:ext uri="{FF2B5EF4-FFF2-40B4-BE49-F238E27FC236}">
                <a16:creationId xmlns:a16="http://schemas.microsoft.com/office/drawing/2014/main" id="{1A896056-3957-D04B-AE3D-1D17F831DC3C}"/>
              </a:ext>
            </a:extLst>
          </p:cNvPr>
          <p:cNvSpPr/>
          <p:nvPr/>
        </p:nvSpPr>
        <p:spPr>
          <a:xfrm>
            <a:off x="898360" y="4128441"/>
            <a:ext cx="2426691" cy="369332"/>
          </a:xfrm>
          <a:prstGeom prst="rect">
            <a:avLst/>
          </a:prstGeom>
        </p:spPr>
        <p:txBody>
          <a:bodyPr wrap="none">
            <a:spAutoFit/>
          </a:bodyPr>
          <a:lstStyle/>
          <a:p>
            <a:pPr algn="ctr"/>
            <a:r>
              <a:rPr lang="en-US" dirty="0" err="1" smtClean="0"/>
              <a:t>Téléchargez</a:t>
            </a:r>
            <a:r>
              <a:rPr lang="en-US" dirty="0" smtClean="0"/>
              <a:t> le Rapport :</a:t>
            </a:r>
            <a:endParaRPr lang="en-US" dirty="0"/>
          </a:p>
        </p:txBody>
      </p:sp>
      <p:sp>
        <p:nvSpPr>
          <p:cNvPr id="4" name="TextBox 3">
            <a:extLst>
              <a:ext uri="{FF2B5EF4-FFF2-40B4-BE49-F238E27FC236}">
                <a16:creationId xmlns:a16="http://schemas.microsoft.com/office/drawing/2014/main" id="{B8E1539F-C472-434F-91DD-CA488AFE8923}"/>
              </a:ext>
            </a:extLst>
          </p:cNvPr>
          <p:cNvSpPr txBox="1"/>
          <p:nvPr/>
        </p:nvSpPr>
        <p:spPr>
          <a:xfrm>
            <a:off x="2364337" y="2591265"/>
            <a:ext cx="4581144" cy="731520"/>
          </a:xfrm>
          <a:prstGeom prst="rect">
            <a:avLst/>
          </a:prstGeom>
          <a:solidFill>
            <a:schemeClr val="tx1"/>
          </a:solidFill>
        </p:spPr>
        <p:txBody>
          <a:bodyPr wrap="square" rtlCol="0" anchor="ctr" anchorCtr="0">
            <a:spAutoFit/>
          </a:bodyPr>
          <a:lstStyle/>
          <a:p>
            <a:pPr algn="ctr"/>
            <a:r>
              <a:rPr lang="en-US" sz="3200" dirty="0">
                <a:solidFill>
                  <a:schemeClr val="bg1"/>
                </a:solidFill>
              </a:rPr>
              <a:t>#</a:t>
            </a:r>
            <a:r>
              <a:rPr lang="en-US" sz="3200" dirty="0" err="1">
                <a:solidFill>
                  <a:schemeClr val="bg1"/>
                </a:solidFill>
              </a:rPr>
              <a:t>EducationOnTheMove</a:t>
            </a:r>
            <a:endParaRPr lang="en-US" sz="3200" dirty="0">
              <a:solidFill>
                <a:schemeClr val="bg1"/>
              </a:solidFill>
            </a:endParaRPr>
          </a:p>
        </p:txBody>
      </p:sp>
      <p:sp>
        <p:nvSpPr>
          <p:cNvPr id="10" name="TextBox 9">
            <a:extLst>
              <a:ext uri="{FF2B5EF4-FFF2-40B4-BE49-F238E27FC236}">
                <a16:creationId xmlns:a16="http://schemas.microsoft.com/office/drawing/2014/main" id="{432C16DF-CEE9-7443-8CC7-0ACD0990FA70}"/>
              </a:ext>
            </a:extLst>
          </p:cNvPr>
          <p:cNvSpPr txBox="1"/>
          <p:nvPr/>
        </p:nvSpPr>
        <p:spPr>
          <a:xfrm>
            <a:off x="898360" y="4844413"/>
            <a:ext cx="3911146" cy="584775"/>
          </a:xfrm>
          <a:prstGeom prst="rect">
            <a:avLst/>
          </a:prstGeom>
          <a:solidFill>
            <a:schemeClr val="bg1">
              <a:lumMod val="85000"/>
            </a:schemeClr>
          </a:solidFill>
        </p:spPr>
        <p:txBody>
          <a:bodyPr wrap="square" rtlCol="0" anchor="ctr" anchorCtr="0">
            <a:spAutoFit/>
          </a:bodyPr>
          <a:lstStyle/>
          <a:p>
            <a:pPr algn="ctr"/>
            <a:r>
              <a:rPr lang="en-US" sz="3200" dirty="0" smtClean="0">
                <a:solidFill>
                  <a:schemeClr val="tx2"/>
                </a:solidFill>
              </a:rPr>
              <a:t>bit.ly/2019gemreport</a:t>
            </a:r>
            <a:endParaRPr lang="en-US" sz="3200" dirty="0">
              <a:solidFill>
                <a:schemeClr val="tx2"/>
              </a:solidFill>
            </a:endParaRPr>
          </a:p>
        </p:txBody>
      </p:sp>
      <p:sp>
        <p:nvSpPr>
          <p:cNvPr id="7" name="Rectangle 6"/>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pic>
        <p:nvPicPr>
          <p:cNvPr id="8" name="Picture 6" descr="RÃ©sultat de recherche d'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8996" y="4771041"/>
            <a:ext cx="2265404" cy="169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5359A-01D1-3944-9585-5F671EB7211E}"/>
              </a:ext>
            </a:extLst>
          </p:cNvPr>
          <p:cNvSpPr txBox="1"/>
          <p:nvPr/>
        </p:nvSpPr>
        <p:spPr>
          <a:xfrm>
            <a:off x="744425" y="1361400"/>
            <a:ext cx="7655148" cy="830997"/>
          </a:xfrm>
          <a:prstGeom prst="rect">
            <a:avLst/>
          </a:prstGeom>
          <a:noFill/>
        </p:spPr>
        <p:txBody>
          <a:bodyPr wrap="square" rtlCol="0">
            <a:spAutoFit/>
          </a:bodyPr>
          <a:lstStyle/>
          <a:p>
            <a:pPr algn="ctr"/>
            <a:r>
              <a:rPr lang="fr-FR" sz="2400" spc="-10" dirty="0" smtClean="0"/>
              <a:t>Le </a:t>
            </a:r>
            <a:r>
              <a:rPr lang="fr-FR" sz="2400" b="1" spc="-10" dirty="0" smtClean="0"/>
              <a:t>Programme de développement durable à l'horizon 2030</a:t>
            </a:r>
            <a:r>
              <a:rPr lang="fr-FR" sz="2400" spc="-10" dirty="0" smtClean="0"/>
              <a:t> nous </a:t>
            </a:r>
            <a:r>
              <a:rPr lang="fr-FR" sz="2400" spc="-10" dirty="0"/>
              <a:t>engage à ne </a:t>
            </a:r>
            <a:r>
              <a:rPr lang="fr-FR" sz="2400" spc="-10" dirty="0" smtClean="0"/>
              <a:t>laisser </a:t>
            </a:r>
            <a:r>
              <a:rPr lang="fr-FR" sz="2400" spc="-10" dirty="0"/>
              <a:t>personne pour compte</a:t>
            </a:r>
            <a:endParaRPr lang="en-US" sz="2400" spc="-10" dirty="0"/>
          </a:p>
        </p:txBody>
      </p:sp>
      <p:sp>
        <p:nvSpPr>
          <p:cNvPr id="7" name="TextBox 6">
            <a:extLst>
              <a:ext uri="{FF2B5EF4-FFF2-40B4-BE49-F238E27FC236}">
                <a16:creationId xmlns:a16="http://schemas.microsoft.com/office/drawing/2014/main" id="{843A0A0D-7FC2-DF46-AEE5-B0F470B27B7B}"/>
              </a:ext>
            </a:extLst>
          </p:cNvPr>
          <p:cNvSpPr txBox="1"/>
          <p:nvPr/>
        </p:nvSpPr>
        <p:spPr>
          <a:xfrm>
            <a:off x="2401464" y="5856781"/>
            <a:ext cx="4341069" cy="707886"/>
          </a:xfrm>
          <a:prstGeom prst="rect">
            <a:avLst/>
          </a:prstGeom>
          <a:noFill/>
        </p:spPr>
        <p:txBody>
          <a:bodyPr wrap="square" rtlCol="0">
            <a:spAutoFit/>
          </a:bodyPr>
          <a:lstStyle/>
          <a:p>
            <a:pPr algn="ctr"/>
            <a:r>
              <a:rPr lang="fr-FR" sz="2000" dirty="0"/>
              <a:t>L’</a:t>
            </a:r>
            <a:r>
              <a:rPr lang="fr-FR" sz="2000" b="1" dirty="0">
                <a:solidFill>
                  <a:srgbClr val="990000"/>
                </a:solidFill>
              </a:rPr>
              <a:t>éducation</a:t>
            </a:r>
            <a:r>
              <a:rPr lang="fr-FR" sz="2000" dirty="0"/>
              <a:t> est l’une de leurs </a:t>
            </a:r>
            <a:r>
              <a:rPr lang="fr-FR" sz="2000" dirty="0" smtClean="0"/>
              <a:t>faiblesses, </a:t>
            </a:r>
            <a:r>
              <a:rPr lang="fr-FR" sz="2000" dirty="0"/>
              <a:t>mais aussi l’une de leurs forces</a:t>
            </a:r>
            <a:r>
              <a:rPr lang="fr-FR" sz="2000" dirty="0" smtClean="0"/>
              <a:t>.</a:t>
            </a:r>
          </a:p>
        </p:txBody>
      </p:sp>
      <p:grpSp>
        <p:nvGrpSpPr>
          <p:cNvPr id="8" name="Group 7">
            <a:extLst>
              <a:ext uri="{FF2B5EF4-FFF2-40B4-BE49-F238E27FC236}">
                <a16:creationId xmlns:a16="http://schemas.microsoft.com/office/drawing/2014/main" id="{901C07D9-F119-CB48-9DE8-4427678E39C9}"/>
              </a:ext>
            </a:extLst>
          </p:cNvPr>
          <p:cNvGrpSpPr/>
          <p:nvPr/>
        </p:nvGrpSpPr>
        <p:grpSpPr>
          <a:xfrm>
            <a:off x="442536" y="2806026"/>
            <a:ext cx="3846733" cy="2343356"/>
            <a:chOff x="830775" y="2508160"/>
            <a:chExt cx="3846733" cy="2343356"/>
          </a:xfrm>
        </p:grpSpPr>
        <p:sp>
          <p:nvSpPr>
            <p:cNvPr id="9" name="TextBox 8">
              <a:extLst>
                <a:ext uri="{FF2B5EF4-FFF2-40B4-BE49-F238E27FC236}">
                  <a16:creationId xmlns:a16="http://schemas.microsoft.com/office/drawing/2014/main" id="{833E1D41-8271-4342-AB71-E33A8DDEA521}"/>
                </a:ext>
              </a:extLst>
            </p:cNvPr>
            <p:cNvSpPr txBox="1"/>
            <p:nvPr/>
          </p:nvSpPr>
          <p:spPr>
            <a:xfrm>
              <a:off x="1429626" y="3222911"/>
              <a:ext cx="1807843" cy="923330"/>
            </a:xfrm>
            <a:prstGeom prst="rect">
              <a:avLst/>
            </a:prstGeom>
            <a:noFill/>
          </p:spPr>
          <p:txBody>
            <a:bodyPr wrap="square" rtlCol="0">
              <a:spAutoFit/>
            </a:bodyPr>
            <a:lstStyle/>
            <a:p>
              <a:r>
                <a:rPr lang="fr-FR" smtClean="0"/>
                <a:t>font partie des groupes les plus vulnérables.</a:t>
              </a:r>
              <a:endParaRPr lang="fr-FR"/>
            </a:p>
          </p:txBody>
        </p:sp>
        <p:sp>
          <p:nvSpPr>
            <p:cNvPr id="10" name="TextBox 9">
              <a:extLst>
                <a:ext uri="{FF2B5EF4-FFF2-40B4-BE49-F238E27FC236}">
                  <a16:creationId xmlns:a16="http://schemas.microsoft.com/office/drawing/2014/main" id="{3AD2A0E3-8FF9-6747-9E83-5DB30C34AEF1}"/>
                </a:ext>
              </a:extLst>
            </p:cNvPr>
            <p:cNvSpPr txBox="1"/>
            <p:nvPr/>
          </p:nvSpPr>
          <p:spPr>
            <a:xfrm>
              <a:off x="1187726" y="2553608"/>
              <a:ext cx="3489782" cy="646331"/>
            </a:xfrm>
            <a:prstGeom prst="rect">
              <a:avLst/>
            </a:prstGeom>
            <a:noFill/>
          </p:spPr>
          <p:txBody>
            <a:bodyPr wrap="square" rtlCol="0">
              <a:spAutoFit/>
            </a:bodyPr>
            <a:lstStyle/>
            <a:p>
              <a:r>
                <a:rPr lang="fr-FR" b="1" smtClean="0"/>
                <a:t>Les réfugiés, les personnes déplacées et les migrants</a:t>
              </a:r>
              <a:endParaRPr lang="fr-FR" b="1"/>
            </a:p>
          </p:txBody>
        </p:sp>
        <p:pic>
          <p:nvPicPr>
            <p:cNvPr id="11" name="Picture 10">
              <a:extLst>
                <a:ext uri="{FF2B5EF4-FFF2-40B4-BE49-F238E27FC236}">
                  <a16:creationId xmlns:a16="http://schemas.microsoft.com/office/drawing/2014/main" id="{03CB9B55-8123-AF43-9C9E-9240E95E5D5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830775" y="2508160"/>
              <a:ext cx="356951" cy="277629"/>
            </a:xfrm>
            <a:prstGeom prst="rect">
              <a:avLst/>
            </a:prstGeom>
          </p:spPr>
        </p:pic>
        <p:sp>
          <p:nvSpPr>
            <p:cNvPr id="12" name="TextBox 11">
              <a:extLst>
                <a:ext uri="{FF2B5EF4-FFF2-40B4-BE49-F238E27FC236}">
                  <a16:creationId xmlns:a16="http://schemas.microsoft.com/office/drawing/2014/main" id="{DA8D0B6A-3E4E-0E4D-AB9F-FA1B161EA967}"/>
                </a:ext>
              </a:extLst>
            </p:cNvPr>
            <p:cNvSpPr txBox="1"/>
            <p:nvPr/>
          </p:nvSpPr>
          <p:spPr>
            <a:xfrm>
              <a:off x="900517" y="4198463"/>
              <a:ext cx="2911122" cy="646331"/>
            </a:xfrm>
            <a:prstGeom prst="rect">
              <a:avLst/>
            </a:prstGeom>
            <a:noFill/>
          </p:spPr>
          <p:txBody>
            <a:bodyPr wrap="square" rtlCol="0">
              <a:spAutoFit/>
            </a:bodyPr>
            <a:lstStyle/>
            <a:p>
              <a:r>
                <a:rPr lang="fr-FR" b="1"/>
                <a:t>Il faut </a:t>
              </a:r>
              <a:r>
                <a:rPr lang="fr-FR" b="1" smtClean="0"/>
                <a:t>[leur] donner </a:t>
              </a:r>
              <a:r>
                <a:rPr lang="fr-FR" b="1"/>
                <a:t>des moyens </a:t>
              </a:r>
              <a:r>
                <a:rPr lang="fr-FR" b="1" smtClean="0"/>
                <a:t>d’action. </a:t>
              </a:r>
              <a:endParaRPr lang="fr-FR" b="1"/>
            </a:p>
          </p:txBody>
        </p:sp>
        <p:pic>
          <p:nvPicPr>
            <p:cNvPr id="13" name="Picture 12">
              <a:extLst>
                <a:ext uri="{FF2B5EF4-FFF2-40B4-BE49-F238E27FC236}">
                  <a16:creationId xmlns:a16="http://schemas.microsoft.com/office/drawing/2014/main" id="{72223985-C264-3D47-9E11-4855BC5266D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2754141" y="4573887"/>
              <a:ext cx="356951" cy="277629"/>
            </a:xfrm>
            <a:prstGeom prst="rect">
              <a:avLst/>
            </a:prstGeom>
          </p:spPr>
        </p:pic>
      </p:grpSp>
      <p:grpSp>
        <p:nvGrpSpPr>
          <p:cNvPr id="15" name="Group 14">
            <a:extLst>
              <a:ext uri="{FF2B5EF4-FFF2-40B4-BE49-F238E27FC236}">
                <a16:creationId xmlns:a16="http://schemas.microsoft.com/office/drawing/2014/main" id="{FC53245C-1845-2E4E-B9E8-096EBCEC0B79}"/>
              </a:ext>
            </a:extLst>
          </p:cNvPr>
          <p:cNvGrpSpPr/>
          <p:nvPr/>
        </p:nvGrpSpPr>
        <p:grpSpPr>
          <a:xfrm>
            <a:off x="4377578" y="3083654"/>
            <a:ext cx="4658788" cy="2088582"/>
            <a:chOff x="4571998" y="2871850"/>
            <a:chExt cx="4658788" cy="1721886"/>
          </a:xfrm>
        </p:grpSpPr>
        <p:sp>
          <p:nvSpPr>
            <p:cNvPr id="4" name="Rectangle 3">
              <a:extLst>
                <a:ext uri="{FF2B5EF4-FFF2-40B4-BE49-F238E27FC236}">
                  <a16:creationId xmlns:a16="http://schemas.microsoft.com/office/drawing/2014/main" id="{1F6AC2EB-C048-B343-9C8F-6C2FF1875AE5}"/>
                </a:ext>
              </a:extLst>
            </p:cNvPr>
            <p:cNvSpPr/>
            <p:nvPr/>
          </p:nvSpPr>
          <p:spPr>
            <a:xfrm>
              <a:off x="4571998" y="2871850"/>
              <a:ext cx="4389121" cy="507479"/>
            </a:xfrm>
            <a:prstGeom prst="rect">
              <a:avLst/>
            </a:prstGeom>
          </p:spPr>
          <p:txBody>
            <a:bodyPr wrap="square">
              <a:spAutoFit/>
            </a:bodyPr>
            <a:lstStyle/>
            <a:p>
              <a:r>
                <a:rPr lang="fr-FR" sz="3400" b="1" spc="-20" smtClean="0">
                  <a:solidFill>
                    <a:schemeClr val="tx2"/>
                  </a:solidFill>
                </a:rPr>
                <a:t>1</a:t>
              </a:r>
              <a:r>
                <a:rPr lang="fr-FR" sz="2800" b="1" spc="-20" smtClean="0">
                  <a:solidFill>
                    <a:schemeClr val="tx2"/>
                  </a:solidFill>
                </a:rPr>
                <a:t> </a:t>
              </a:r>
              <a:r>
                <a:rPr lang="fr-FR" b="1" spc="-20" smtClean="0">
                  <a:solidFill>
                    <a:schemeClr val="tx2"/>
                  </a:solidFill>
                </a:rPr>
                <a:t>sur</a:t>
              </a:r>
              <a:r>
                <a:rPr lang="fr-FR" sz="2800" b="1" spc="-20" smtClean="0">
                  <a:solidFill>
                    <a:schemeClr val="tx2"/>
                  </a:solidFill>
                </a:rPr>
                <a:t> </a:t>
              </a:r>
              <a:r>
                <a:rPr lang="fr-FR" sz="3400" b="1" spc="-20" smtClean="0">
                  <a:solidFill>
                    <a:schemeClr val="tx2"/>
                  </a:solidFill>
                </a:rPr>
                <a:t>8</a:t>
              </a:r>
              <a:r>
                <a:rPr lang="fr-FR" sz="2800" b="1" spc="-20" smtClean="0">
                  <a:solidFill>
                    <a:schemeClr val="tx2"/>
                  </a:solidFill>
                </a:rPr>
                <a:t> </a:t>
              </a:r>
              <a:r>
                <a:rPr lang="fr-FR" spc="-20" smtClean="0"/>
                <a:t>est un migrant interne.</a:t>
              </a:r>
              <a:endParaRPr lang="fr-FR" spc="-20">
                <a:solidFill>
                  <a:schemeClr val="accent1"/>
                </a:solidFill>
              </a:endParaRPr>
            </a:p>
          </p:txBody>
        </p:sp>
        <p:sp>
          <p:nvSpPr>
            <p:cNvPr id="5" name="Rectangle 4">
              <a:extLst>
                <a:ext uri="{FF2B5EF4-FFF2-40B4-BE49-F238E27FC236}">
                  <a16:creationId xmlns:a16="http://schemas.microsoft.com/office/drawing/2014/main" id="{F1FBA710-53CC-0841-BF4C-76E3C4D29D8A}"/>
                </a:ext>
              </a:extLst>
            </p:cNvPr>
            <p:cNvSpPr/>
            <p:nvPr/>
          </p:nvSpPr>
          <p:spPr>
            <a:xfrm>
              <a:off x="4904203" y="3380897"/>
              <a:ext cx="4326583" cy="507479"/>
            </a:xfrm>
            <a:prstGeom prst="rect">
              <a:avLst/>
            </a:prstGeom>
          </p:spPr>
          <p:txBody>
            <a:bodyPr wrap="square">
              <a:spAutoFit/>
            </a:bodyPr>
            <a:lstStyle/>
            <a:p>
              <a:r>
                <a:rPr lang="fr-FR" sz="3400" b="1" spc="-20" smtClean="0">
                  <a:solidFill>
                    <a:schemeClr val="tx2"/>
                  </a:solidFill>
                </a:rPr>
                <a:t>1</a:t>
              </a:r>
              <a:r>
                <a:rPr lang="fr-FR" sz="2800" b="1" spc="-20" smtClean="0">
                  <a:solidFill>
                    <a:schemeClr val="tx2"/>
                  </a:solidFill>
                </a:rPr>
                <a:t> </a:t>
              </a:r>
              <a:r>
                <a:rPr lang="fr-FR" b="1" spc="-20" smtClean="0">
                  <a:solidFill>
                    <a:schemeClr val="tx2"/>
                  </a:solidFill>
                </a:rPr>
                <a:t>sur</a:t>
              </a:r>
              <a:r>
                <a:rPr lang="fr-FR" sz="2800" b="1" spc="-20" smtClean="0">
                  <a:solidFill>
                    <a:schemeClr val="tx2"/>
                  </a:solidFill>
                </a:rPr>
                <a:t> </a:t>
              </a:r>
              <a:r>
                <a:rPr lang="fr-FR" sz="3400" b="1" spc="-20" smtClean="0">
                  <a:solidFill>
                    <a:schemeClr val="tx2"/>
                  </a:solidFill>
                </a:rPr>
                <a:t>30</a:t>
              </a:r>
              <a:r>
                <a:rPr lang="fr-FR" sz="2800" b="1" spc="-20" smtClean="0">
                  <a:solidFill>
                    <a:schemeClr val="tx2"/>
                  </a:solidFill>
                </a:rPr>
                <a:t> </a:t>
              </a:r>
              <a:r>
                <a:rPr lang="fr-FR" spc="-20" smtClean="0"/>
                <a:t>est un migrant international.</a:t>
              </a:r>
              <a:endParaRPr lang="fr-FR" spc="-20">
                <a:solidFill>
                  <a:schemeClr val="accent1"/>
                </a:solidFill>
              </a:endParaRPr>
            </a:p>
          </p:txBody>
        </p:sp>
        <p:sp>
          <p:nvSpPr>
            <p:cNvPr id="6" name="Rectangle 5">
              <a:extLst>
                <a:ext uri="{FF2B5EF4-FFF2-40B4-BE49-F238E27FC236}">
                  <a16:creationId xmlns:a16="http://schemas.microsoft.com/office/drawing/2014/main" id="{A2AAD43D-84B3-DC4B-AEB0-FD73E786F086}"/>
                </a:ext>
              </a:extLst>
            </p:cNvPr>
            <p:cNvSpPr/>
            <p:nvPr/>
          </p:nvSpPr>
          <p:spPr>
            <a:xfrm>
              <a:off x="5382677" y="4086257"/>
              <a:ext cx="2767762" cy="507479"/>
            </a:xfrm>
            <a:prstGeom prst="rect">
              <a:avLst/>
            </a:prstGeom>
          </p:spPr>
          <p:txBody>
            <a:bodyPr wrap="square">
              <a:spAutoFit/>
            </a:bodyPr>
            <a:lstStyle/>
            <a:p>
              <a:r>
                <a:rPr lang="fr-FR" sz="3400" b="1" spc="-20" dirty="0" smtClean="0">
                  <a:solidFill>
                    <a:schemeClr val="tx2"/>
                  </a:solidFill>
                </a:rPr>
                <a:t>1</a:t>
              </a:r>
              <a:r>
                <a:rPr lang="fr-FR" sz="2800" b="1" spc="-20" dirty="0" smtClean="0">
                  <a:solidFill>
                    <a:schemeClr val="tx2"/>
                  </a:solidFill>
                </a:rPr>
                <a:t> </a:t>
              </a:r>
              <a:r>
                <a:rPr lang="fr-FR" b="1" spc="-20" dirty="0" smtClean="0">
                  <a:solidFill>
                    <a:schemeClr val="tx2"/>
                  </a:solidFill>
                </a:rPr>
                <a:t>sur</a:t>
              </a:r>
              <a:r>
                <a:rPr lang="fr-FR" sz="2800" b="1" spc="-20" dirty="0" smtClean="0">
                  <a:solidFill>
                    <a:schemeClr val="tx2"/>
                  </a:solidFill>
                </a:rPr>
                <a:t> </a:t>
              </a:r>
              <a:r>
                <a:rPr lang="fr-FR" sz="3400" b="1" spc="-20" dirty="0" smtClean="0">
                  <a:solidFill>
                    <a:schemeClr val="tx2"/>
                  </a:solidFill>
                </a:rPr>
                <a:t>80</a:t>
              </a:r>
              <a:r>
                <a:rPr lang="fr-FR" sz="2800" b="1" spc="-20" dirty="0" smtClean="0">
                  <a:solidFill>
                    <a:schemeClr val="tx2"/>
                  </a:solidFill>
                </a:rPr>
                <a:t> </a:t>
              </a:r>
              <a:r>
                <a:rPr lang="fr-FR" spc="-20" dirty="0" smtClean="0"/>
                <a:t>est déplacée.</a:t>
              </a:r>
              <a:endParaRPr lang="fr-FR" spc="-20" dirty="0">
                <a:solidFill>
                  <a:schemeClr val="accent1"/>
                </a:solidFill>
              </a:endParaRPr>
            </a:p>
          </p:txBody>
        </p:sp>
      </p:grpSp>
      <p:sp>
        <p:nvSpPr>
          <p:cNvPr id="3" name="Rectangle 2"/>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16989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C2E0F-515C-9D4A-BEE6-EFF7A2B30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540" y="1987062"/>
            <a:ext cx="4391511" cy="3241783"/>
          </a:xfrm>
          <a:prstGeom prst="rect">
            <a:avLst/>
          </a:prstGeom>
        </p:spPr>
      </p:pic>
      <p:grpSp>
        <p:nvGrpSpPr>
          <p:cNvPr id="33" name="Group 32">
            <a:extLst>
              <a:ext uri="{FF2B5EF4-FFF2-40B4-BE49-F238E27FC236}">
                <a16:creationId xmlns:a16="http://schemas.microsoft.com/office/drawing/2014/main" id="{77E28CF8-04F8-A842-8F1D-4EBE5BC753D6}"/>
              </a:ext>
            </a:extLst>
          </p:cNvPr>
          <p:cNvGrpSpPr/>
          <p:nvPr/>
        </p:nvGrpSpPr>
        <p:grpSpPr>
          <a:xfrm>
            <a:off x="321940" y="5329140"/>
            <a:ext cx="3799273" cy="1378446"/>
            <a:chOff x="4330534" y="2403272"/>
            <a:chExt cx="3799273" cy="1378446"/>
          </a:xfrm>
        </p:grpSpPr>
        <p:sp>
          <p:nvSpPr>
            <p:cNvPr id="8" name="TextBox 7"/>
            <p:cNvSpPr txBox="1"/>
            <p:nvPr/>
          </p:nvSpPr>
          <p:spPr>
            <a:xfrm>
              <a:off x="4330534" y="2403272"/>
              <a:ext cx="3354201" cy="338554"/>
            </a:xfrm>
            <a:prstGeom prst="rect">
              <a:avLst/>
            </a:prstGeom>
            <a:noFill/>
          </p:spPr>
          <p:txBody>
            <a:bodyPr wrap="square" rtlCol="0">
              <a:spAutoFit/>
            </a:bodyPr>
            <a:lstStyle/>
            <a:p>
              <a:pPr>
                <a:spcAft>
                  <a:spcPts val="600"/>
                </a:spcAft>
              </a:pPr>
              <a:r>
                <a:rPr lang="en-US" sz="1600" b="1" dirty="0" smtClean="0">
                  <a:solidFill>
                    <a:schemeClr val="tx2"/>
                  </a:solidFill>
                </a:rPr>
                <a:t>Les </a:t>
              </a:r>
              <a:r>
                <a:rPr lang="en-US" sz="1600" b="1" dirty="0" err="1" smtClean="0">
                  <a:solidFill>
                    <a:schemeClr val="tx2"/>
                  </a:solidFill>
                </a:rPr>
                <a:t>déplacements</a:t>
              </a:r>
              <a:r>
                <a:rPr lang="en-US" sz="1600" b="1" dirty="0" smtClean="0"/>
                <a:t> </a:t>
              </a:r>
              <a:r>
                <a:rPr lang="en-US" sz="1600" dirty="0" err="1" smtClean="0"/>
                <a:t>conduisent</a:t>
              </a:r>
              <a:r>
                <a:rPr lang="en-US" sz="1600" dirty="0" smtClean="0"/>
                <a:t> à :</a:t>
              </a:r>
              <a:endParaRPr lang="en-US" sz="1600" dirty="0">
                <a:sym typeface="Wingdings 3" panose="05040102010807070707" pitchFamily="18" charset="2"/>
              </a:endParaRPr>
            </a:p>
          </p:txBody>
        </p:sp>
        <p:sp>
          <p:nvSpPr>
            <p:cNvPr id="13" name="TextBox 12">
              <a:extLst>
                <a:ext uri="{FF2B5EF4-FFF2-40B4-BE49-F238E27FC236}">
                  <a16:creationId xmlns:a16="http://schemas.microsoft.com/office/drawing/2014/main" id="{F702B343-3E1B-6947-BAC7-73D65A054EBC}"/>
                </a:ext>
              </a:extLst>
            </p:cNvPr>
            <p:cNvSpPr txBox="1"/>
            <p:nvPr/>
          </p:nvSpPr>
          <p:spPr>
            <a:xfrm>
              <a:off x="4354963" y="2704500"/>
              <a:ext cx="3774844" cy="1077218"/>
            </a:xfrm>
            <a:prstGeom prst="rect">
              <a:avLst/>
            </a:prstGeom>
            <a:noFill/>
          </p:spPr>
          <p:txBody>
            <a:bodyPr wrap="square" rtlCol="0">
              <a:spAutoFit/>
            </a:bodyPr>
            <a:lstStyle/>
            <a:p>
              <a:r>
                <a:rPr lang="en-US" sz="1600" b="1" spc="50" dirty="0" smtClean="0">
                  <a:solidFill>
                    <a:schemeClr val="accent1"/>
                  </a:solidFill>
                  <a:sym typeface="Wingdings 3" panose="05040102010807070707" pitchFamily="18" charset="2"/>
                </a:rPr>
                <a:t>UN NOMBRE ACCRU DE SITUATIONS D’URGENCE</a:t>
              </a:r>
              <a:endParaRPr lang="en-US" sz="1600" dirty="0">
                <a:solidFill>
                  <a:schemeClr val="accent1"/>
                </a:solidFill>
                <a:sym typeface="Wingdings 3" panose="05040102010807070707" pitchFamily="18" charset="2"/>
              </a:endParaRPr>
            </a:p>
            <a:p>
              <a:pPr marL="285750" indent="-285750">
                <a:buClr>
                  <a:schemeClr val="tx2"/>
                </a:buClr>
                <a:buSzPct val="125000"/>
                <a:buFont typeface="Wingdings" pitchFamily="2" charset="2"/>
                <a:buChar char="§"/>
              </a:pPr>
              <a:r>
                <a:rPr lang="fr-FR" sz="1600" dirty="0"/>
                <a:t>La moitié des réfugiés ont moins de 18 ans</a:t>
              </a:r>
              <a:endParaRPr lang="en-US" sz="1600" dirty="0"/>
            </a:p>
          </p:txBody>
        </p:sp>
      </p:grpSp>
      <p:grpSp>
        <p:nvGrpSpPr>
          <p:cNvPr id="34" name="Group 33">
            <a:extLst>
              <a:ext uri="{FF2B5EF4-FFF2-40B4-BE49-F238E27FC236}">
                <a16:creationId xmlns:a16="http://schemas.microsoft.com/office/drawing/2014/main" id="{F0D1B993-2FCD-364B-8E6F-3A1DD9FF36E2}"/>
              </a:ext>
            </a:extLst>
          </p:cNvPr>
          <p:cNvGrpSpPr/>
          <p:nvPr/>
        </p:nvGrpSpPr>
        <p:grpSpPr>
          <a:xfrm>
            <a:off x="321940" y="3926605"/>
            <a:ext cx="4520516" cy="1103864"/>
            <a:chOff x="532418" y="4119853"/>
            <a:chExt cx="3976789" cy="1103864"/>
          </a:xfrm>
        </p:grpSpPr>
        <p:sp>
          <p:nvSpPr>
            <p:cNvPr id="7" name="TextBox 6"/>
            <p:cNvSpPr txBox="1"/>
            <p:nvPr/>
          </p:nvSpPr>
          <p:spPr>
            <a:xfrm>
              <a:off x="532418" y="4119853"/>
              <a:ext cx="3711779" cy="313932"/>
            </a:xfrm>
            <a:prstGeom prst="rect">
              <a:avLst/>
            </a:prstGeom>
            <a:noFill/>
          </p:spPr>
          <p:txBody>
            <a:bodyPr wrap="square" rtlCol="0">
              <a:spAutoFit/>
            </a:bodyPr>
            <a:lstStyle/>
            <a:p>
              <a:pPr>
                <a:lnSpc>
                  <a:spcPct val="90000"/>
                </a:lnSpc>
              </a:pPr>
              <a:r>
                <a:rPr lang="fr-FR" sz="1600" b="1" smtClean="0">
                  <a:solidFill>
                    <a:schemeClr val="tx2"/>
                  </a:solidFill>
                </a:rPr>
                <a:t>Les migrations internationales </a:t>
              </a:r>
              <a:r>
                <a:rPr lang="fr-FR" sz="1600" smtClean="0"/>
                <a:t>conduisent à :</a:t>
              </a:r>
              <a:endParaRPr lang="fr-FR" sz="1600">
                <a:sym typeface="Wingdings 3" panose="05040102010807070707" pitchFamily="18" charset="2"/>
              </a:endParaRPr>
            </a:p>
          </p:txBody>
        </p:sp>
        <p:sp>
          <p:nvSpPr>
            <p:cNvPr id="29" name="TextBox 28">
              <a:extLst>
                <a:ext uri="{FF2B5EF4-FFF2-40B4-BE49-F238E27FC236}">
                  <a16:creationId xmlns:a16="http://schemas.microsoft.com/office/drawing/2014/main" id="{CBACC0C3-C588-0843-B5FF-F543BAA2D35A}"/>
                </a:ext>
              </a:extLst>
            </p:cNvPr>
            <p:cNvSpPr txBox="1"/>
            <p:nvPr/>
          </p:nvSpPr>
          <p:spPr>
            <a:xfrm>
              <a:off x="532418" y="4392720"/>
              <a:ext cx="3976789" cy="830997"/>
            </a:xfrm>
            <a:prstGeom prst="rect">
              <a:avLst/>
            </a:prstGeom>
            <a:noFill/>
          </p:spPr>
          <p:txBody>
            <a:bodyPr wrap="square" rtlCol="0">
              <a:spAutoFit/>
            </a:bodyPr>
            <a:lstStyle/>
            <a:p>
              <a:r>
                <a:rPr lang="fr-FR" sz="1600" b="1" spc="50" smtClean="0">
                  <a:solidFill>
                    <a:schemeClr val="accent1"/>
                  </a:solidFill>
                  <a:sym typeface="Wingdings 3" panose="05040102010807070707" pitchFamily="18" charset="2"/>
                </a:rPr>
                <a:t>UNE FUITE DES CERVEAUX</a:t>
              </a:r>
            </a:p>
            <a:p>
              <a:pPr marL="285750" indent="-285750">
                <a:buClr>
                  <a:schemeClr val="tx2"/>
                </a:buClr>
                <a:buSzPct val="125000"/>
                <a:buFont typeface="Wingdings" pitchFamily="2" charset="2"/>
                <a:buChar char="§"/>
              </a:pPr>
              <a:r>
                <a:rPr lang="fr-FR" sz="1600" smtClean="0">
                  <a:sym typeface="Wingdings 3" panose="05040102010807070707" pitchFamily="18" charset="2"/>
                </a:rPr>
                <a:t>Au </a:t>
              </a:r>
              <a:r>
                <a:rPr lang="fr-FR" sz="1600">
                  <a:sym typeface="Wingdings 3" panose="05040102010807070707" pitchFamily="18" charset="2"/>
                </a:rPr>
                <a:t>moins 1 personne qualifiée sur 5 émigre de </a:t>
              </a:r>
              <a:r>
                <a:rPr lang="fr-FR" sz="1600" smtClean="0">
                  <a:sym typeface="Wingdings 3" panose="05040102010807070707" pitchFamily="18" charset="2"/>
                </a:rPr>
                <a:t>27 % </a:t>
              </a:r>
              <a:r>
                <a:rPr lang="fr-FR" sz="1600">
                  <a:sym typeface="Wingdings 3" panose="05040102010807070707" pitchFamily="18" charset="2"/>
                </a:rPr>
                <a:t>des </a:t>
              </a:r>
              <a:r>
                <a:rPr lang="fr-FR" sz="1600" smtClean="0">
                  <a:sym typeface="Wingdings 3" panose="05040102010807070707" pitchFamily="18" charset="2"/>
                </a:rPr>
                <a:t>pays</a:t>
              </a:r>
              <a:endParaRPr lang="fr-FR" sz="1600">
                <a:sym typeface="Wingdings 3" panose="05040102010807070707" pitchFamily="18" charset="2"/>
              </a:endParaRPr>
            </a:p>
          </p:txBody>
        </p:sp>
      </p:grpSp>
      <p:grpSp>
        <p:nvGrpSpPr>
          <p:cNvPr id="38" name="Group 37">
            <a:extLst>
              <a:ext uri="{FF2B5EF4-FFF2-40B4-BE49-F238E27FC236}">
                <a16:creationId xmlns:a16="http://schemas.microsoft.com/office/drawing/2014/main" id="{B113F6F8-E853-AB4B-BC56-805E6BCCC314}"/>
              </a:ext>
            </a:extLst>
          </p:cNvPr>
          <p:cNvGrpSpPr/>
          <p:nvPr/>
        </p:nvGrpSpPr>
        <p:grpSpPr>
          <a:xfrm>
            <a:off x="346369" y="2056185"/>
            <a:ext cx="3517293" cy="903270"/>
            <a:chOff x="2921054" y="905644"/>
            <a:chExt cx="3185687" cy="903270"/>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1054" y="1183850"/>
              <a:ext cx="3185687" cy="6250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600" b="1" spc="50" smtClean="0">
                  <a:solidFill>
                    <a:schemeClr val="accent1"/>
                  </a:solidFill>
                </a:rPr>
                <a:t>L’AUGMENTATION DU NOMBRE D’ENFANTS LAISSÉS DANS LE PAYS D’ORIGINE</a:t>
              </a:r>
            </a:p>
            <a:p>
              <a:pPr marL="285750" indent="-285750">
                <a:lnSpc>
                  <a:spcPct val="100000"/>
                </a:lnSpc>
                <a:spcBef>
                  <a:spcPts val="0"/>
                </a:spcBef>
                <a:buClr>
                  <a:schemeClr val="tx2"/>
                </a:buClr>
                <a:buSzPct val="125000"/>
                <a:buFont typeface="Wingdings" pitchFamily="2" charset="2"/>
                <a:buChar char="§"/>
              </a:pPr>
              <a:r>
                <a:rPr lang="fr-FR" sz="1800" smtClean="0"/>
                <a:t>Un enfant sur trois en Chine rurale</a:t>
              </a:r>
              <a:endParaRPr lang="fr-FR" sz="1800"/>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3089607" cy="338554"/>
            </a:xfrm>
            <a:prstGeom prst="rect">
              <a:avLst/>
            </a:prstGeom>
            <a:noFill/>
          </p:spPr>
          <p:txBody>
            <a:bodyPr wrap="square" rtlCol="0">
              <a:spAutoFit/>
            </a:bodyPr>
            <a:lstStyle/>
            <a:p>
              <a:pPr>
                <a:spcAft>
                  <a:spcPts val="600"/>
                </a:spcAft>
              </a:pPr>
              <a:r>
                <a:rPr lang="fr-FR" sz="1600" b="1" smtClean="0">
                  <a:solidFill>
                    <a:schemeClr val="tx2"/>
                  </a:solidFill>
                </a:rPr>
                <a:t>Les migrations internes </a:t>
              </a:r>
              <a:r>
                <a:rPr lang="fr-FR" sz="1600" smtClean="0"/>
                <a:t>conduisent à :</a:t>
              </a:r>
              <a:endParaRPr lang="fr-FR" sz="1600">
                <a:sym typeface="Wingdings 3" panose="05040102010807070707" pitchFamily="18" charset="2"/>
              </a:endParaRPr>
            </a:p>
          </p:txBody>
        </p:sp>
      </p:grpSp>
      <p:sp>
        <p:nvSpPr>
          <p:cNvPr id="19" name="TextBox 18">
            <a:extLst>
              <a:ext uri="{FF2B5EF4-FFF2-40B4-BE49-F238E27FC236}">
                <a16:creationId xmlns:a16="http://schemas.microsoft.com/office/drawing/2014/main" id="{1B0F752B-31B8-3A45-8675-1351AD85326E}"/>
              </a:ext>
            </a:extLst>
          </p:cNvPr>
          <p:cNvSpPr txBox="1"/>
          <p:nvPr/>
        </p:nvSpPr>
        <p:spPr>
          <a:xfrm>
            <a:off x="4121213" y="1175198"/>
            <a:ext cx="2467293" cy="584775"/>
          </a:xfrm>
          <a:prstGeom prst="rect">
            <a:avLst/>
          </a:prstGeom>
          <a:noFill/>
        </p:spPr>
        <p:txBody>
          <a:bodyPr wrap="square" rtlCol="0">
            <a:spAutoFit/>
          </a:bodyPr>
          <a:lstStyle/>
          <a:p>
            <a:r>
              <a:rPr lang="en-US" sz="3200" b="1" dirty="0">
                <a:solidFill>
                  <a:schemeClr val="accent1"/>
                </a:solidFill>
              </a:rPr>
              <a:t>É</a:t>
            </a:r>
            <a:r>
              <a:rPr lang="en-US" sz="3200" b="1" dirty="0" smtClean="0">
                <a:solidFill>
                  <a:schemeClr val="accent1"/>
                </a:solidFill>
              </a:rPr>
              <a:t>DUCATION</a:t>
            </a:r>
            <a:endParaRPr lang="en-US" sz="3200" b="1" dirty="0">
              <a:solidFill>
                <a:schemeClr val="accent1"/>
              </a:solidFill>
            </a:endParaRPr>
          </a:p>
        </p:txBody>
      </p:sp>
      <p:sp>
        <p:nvSpPr>
          <p:cNvPr id="20" name="TextBox 19">
            <a:extLst>
              <a:ext uri="{FF2B5EF4-FFF2-40B4-BE49-F238E27FC236}">
                <a16:creationId xmlns:a16="http://schemas.microsoft.com/office/drawing/2014/main" id="{D87CCCFD-BD60-A94F-8BD5-3D73ED029F31}"/>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smtClean="0">
                <a:solidFill>
                  <a:schemeClr val="tx2"/>
                </a:solidFill>
              </a:rPr>
              <a:t>ET DÉPLACEMENTS </a:t>
            </a:r>
            <a:r>
              <a:rPr lang="en-US" sz="800" b="1" dirty="0" smtClean="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pic>
        <p:nvPicPr>
          <p:cNvPr id="3" name="Picture 2">
            <a:extLst>
              <a:ext uri="{FF2B5EF4-FFF2-40B4-BE49-F238E27FC236}">
                <a16:creationId xmlns:a16="http://schemas.microsoft.com/office/drawing/2014/main" id="{5609AD36-A937-FF49-8350-223D97D33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411" y="3926605"/>
            <a:ext cx="4486588" cy="2931396"/>
          </a:xfrm>
          <a:prstGeom prst="rect">
            <a:avLst/>
          </a:prstGeom>
        </p:spPr>
      </p:pic>
      <p:pic>
        <p:nvPicPr>
          <p:cNvPr id="10" name="Picture 9">
            <a:extLst>
              <a:ext uri="{FF2B5EF4-FFF2-40B4-BE49-F238E27FC236}">
                <a16:creationId xmlns:a16="http://schemas.microsoft.com/office/drawing/2014/main" id="{01EC6953-F1C8-4149-8012-754361EF8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8229" y="606082"/>
            <a:ext cx="3210041" cy="2547470"/>
          </a:xfrm>
          <a:prstGeom prst="rect">
            <a:avLst/>
          </a:prstGeom>
        </p:spPr>
      </p:pic>
      <p:sp>
        <p:nvSpPr>
          <p:cNvPr id="16" name="Rectangle 15"/>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9957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3E0F65-45F4-4141-9228-B3C929B89C02}"/>
              </a:ext>
            </a:extLst>
          </p:cNvPr>
          <p:cNvSpPr txBox="1"/>
          <p:nvPr/>
        </p:nvSpPr>
        <p:spPr>
          <a:xfrm>
            <a:off x="5125792" y="1793840"/>
            <a:ext cx="4018209" cy="3046988"/>
          </a:xfrm>
          <a:prstGeom prst="rect">
            <a:avLst/>
          </a:prstGeom>
          <a:noFill/>
        </p:spPr>
        <p:txBody>
          <a:bodyPr wrap="square" rtlCol="0">
            <a:spAutoFit/>
          </a:bodyPr>
          <a:lstStyle/>
          <a:p>
            <a:r>
              <a:rPr lang="fr-FR" sz="1600" b="1" dirty="0" smtClean="0">
                <a:solidFill>
                  <a:schemeClr val="tx2"/>
                </a:solidFill>
              </a:rPr>
              <a:t>Les migrations internationales </a:t>
            </a:r>
            <a:r>
              <a:rPr lang="fr-FR" sz="1600" dirty="0" smtClean="0"/>
              <a:t>conduisent à : </a:t>
            </a:r>
          </a:p>
          <a:p>
            <a:r>
              <a:rPr lang="fr-FR" sz="1600" b="1" spc="50" dirty="0" smtClean="0">
                <a:solidFill>
                  <a:schemeClr val="accent1"/>
                </a:solidFill>
                <a:sym typeface="Wingdings 3" panose="05040102010807070707" pitchFamily="18" charset="2"/>
              </a:rPr>
              <a:t>DE MEILLEURES POSSIBILITÉS DE FORMATION</a:t>
            </a:r>
            <a:endParaRPr lang="fr-FR" sz="1600" b="1" spc="50" dirty="0" smtClean="0">
              <a:solidFill>
                <a:schemeClr val="accent1"/>
              </a:solidFill>
            </a:endParaRPr>
          </a:p>
          <a:p>
            <a:pPr marL="285750" indent="-285750">
              <a:buClr>
                <a:schemeClr val="tx2"/>
              </a:buClr>
              <a:buSzPct val="125000"/>
              <a:buFont typeface="Wingdings" pitchFamily="2" charset="2"/>
              <a:buChar char="§"/>
            </a:pPr>
            <a:r>
              <a:rPr lang="fr-FR" sz="1600" dirty="0" smtClean="0"/>
              <a:t>Les </a:t>
            </a:r>
            <a:r>
              <a:rPr lang="fr-FR" sz="1600" dirty="0"/>
              <a:t>enfants </a:t>
            </a:r>
            <a:r>
              <a:rPr lang="fr-FR" sz="1600" dirty="0" smtClean="0"/>
              <a:t>d'immigrants </a:t>
            </a:r>
            <a:r>
              <a:rPr lang="fr-FR" sz="1600" dirty="0"/>
              <a:t>colombiens aux États-Unis </a:t>
            </a:r>
            <a:r>
              <a:rPr lang="fr-FR" sz="1600" dirty="0" smtClean="0"/>
              <a:t>reçoivent en moyenne </a:t>
            </a:r>
            <a:r>
              <a:rPr lang="fr-FR" sz="1600" dirty="0"/>
              <a:t>deux </a:t>
            </a:r>
            <a:r>
              <a:rPr lang="fr-FR" sz="1600" dirty="0" smtClean="0"/>
              <a:t>années de scolarisation de </a:t>
            </a:r>
            <a:r>
              <a:rPr lang="fr-FR" sz="1600" dirty="0"/>
              <a:t>plus que les enfants de </a:t>
            </a:r>
            <a:r>
              <a:rPr lang="fr-FR" sz="1600" dirty="0" smtClean="0"/>
              <a:t>non-immigrants.</a:t>
            </a:r>
            <a:endParaRPr lang="fr-FR" sz="400" b="1" spc="50" dirty="0" smtClean="0">
              <a:solidFill>
                <a:schemeClr val="accent1"/>
              </a:solidFill>
              <a:sym typeface="Wingdings 3" panose="05040102010807070707" pitchFamily="18" charset="2"/>
            </a:endParaRPr>
          </a:p>
          <a:p>
            <a:r>
              <a:rPr lang="fr-FR" sz="1600" b="1" spc="50" dirty="0" smtClean="0">
                <a:solidFill>
                  <a:schemeClr val="accent1"/>
                </a:solidFill>
                <a:sym typeface="Wingdings 3" panose="05040102010807070707" pitchFamily="18" charset="2"/>
              </a:rPr>
              <a:t>		PLUS D’ÉCHANGES ET </a:t>
            </a:r>
            <a:br>
              <a:rPr lang="fr-FR" sz="1600" b="1" spc="50" dirty="0" smtClean="0">
                <a:solidFill>
                  <a:schemeClr val="accent1"/>
                </a:solidFill>
                <a:sym typeface="Wingdings 3" panose="05040102010807070707" pitchFamily="18" charset="2"/>
              </a:rPr>
            </a:br>
            <a:r>
              <a:rPr lang="fr-FR" sz="1600" b="1" spc="50" dirty="0" smtClean="0">
                <a:solidFill>
                  <a:schemeClr val="accent1"/>
                </a:solidFill>
                <a:sym typeface="Wingdings 3" panose="05040102010807070707" pitchFamily="18" charset="2"/>
              </a:rPr>
              <a:t>		D’OCCASIONS DE MOBILITÉ </a:t>
            </a:r>
            <a:r>
              <a:rPr lang="fr-FR" sz="1600" b="1" spc="50" dirty="0" smtClean="0">
                <a:solidFill>
                  <a:schemeClr val="bg2">
                    <a:lumMod val="25000"/>
                  </a:schemeClr>
                </a:solidFill>
                <a:sym typeface="Wingdings 3" panose="05040102010807070707" pitchFamily="18" charset="2"/>
              </a:rPr>
              <a:t> </a:t>
            </a:r>
          </a:p>
          <a:p>
            <a:pPr marL="1200150" lvl="2" indent="-285750">
              <a:buClr>
                <a:schemeClr val="tx2"/>
              </a:buClr>
              <a:buSzPct val="125000"/>
              <a:buFont typeface="Wingdings" pitchFamily="2" charset="2"/>
              <a:buChar char="§"/>
            </a:pPr>
            <a:r>
              <a:rPr lang="fr-FR" sz="1600" dirty="0" smtClean="0"/>
              <a:t>Dans </a:t>
            </a:r>
            <a:r>
              <a:rPr lang="fr-FR" sz="1600" dirty="0"/>
              <a:t>la moitié des pays, au moins </a:t>
            </a:r>
            <a:r>
              <a:rPr lang="fr-FR" sz="1600" dirty="0" smtClean="0"/>
              <a:t>6 % </a:t>
            </a:r>
            <a:r>
              <a:rPr lang="fr-FR" sz="1600" dirty="0"/>
              <a:t>des étudiants </a:t>
            </a:r>
            <a:r>
              <a:rPr lang="fr-FR" sz="1600" dirty="0" smtClean="0"/>
              <a:t>émigrent</a:t>
            </a:r>
            <a:endParaRPr lang="fr-FR" sz="1600" dirty="0">
              <a:sym typeface="Wingdings 3" panose="05040102010807070707" pitchFamily="18" charset="2"/>
            </a:endParaRPr>
          </a:p>
        </p:txBody>
      </p:sp>
      <p:pic>
        <p:nvPicPr>
          <p:cNvPr id="4" name="Picture 3">
            <a:extLst>
              <a:ext uri="{FF2B5EF4-FFF2-40B4-BE49-F238E27FC236}">
                <a16:creationId xmlns:a16="http://schemas.microsoft.com/office/drawing/2014/main" id="{0A2C2C8E-3098-2A43-A2DD-7E33A8E43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251" y="3096192"/>
            <a:ext cx="2581508" cy="2616710"/>
          </a:xfrm>
          <a:prstGeom prst="rect">
            <a:avLst/>
          </a:prstGeom>
        </p:spPr>
      </p:pic>
      <p:pic>
        <p:nvPicPr>
          <p:cNvPr id="6" name="Picture 5">
            <a:extLst>
              <a:ext uri="{FF2B5EF4-FFF2-40B4-BE49-F238E27FC236}">
                <a16:creationId xmlns:a16="http://schemas.microsoft.com/office/drawing/2014/main" id="{D4199C5A-E2AD-0E49-927C-114468A20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430">
            <a:off x="2466189" y="1974734"/>
            <a:ext cx="2604976" cy="2499369"/>
          </a:xfrm>
          <a:prstGeom prst="rect">
            <a:avLst/>
          </a:prstGeom>
        </p:spPr>
      </p:pic>
      <p:pic>
        <p:nvPicPr>
          <p:cNvPr id="9" name="Picture 8">
            <a:extLst>
              <a:ext uri="{FF2B5EF4-FFF2-40B4-BE49-F238E27FC236}">
                <a16:creationId xmlns:a16="http://schemas.microsoft.com/office/drawing/2014/main" id="{46293712-0B12-374F-9DE5-1B0EDFC38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2158">
            <a:off x="4426230" y="3506886"/>
            <a:ext cx="1912663" cy="1795322"/>
          </a:xfrm>
          <a:prstGeom prst="rect">
            <a:avLst/>
          </a:prstGeom>
        </p:spPr>
      </p:pic>
      <p:pic>
        <p:nvPicPr>
          <p:cNvPr id="11" name="Picture 10">
            <a:extLst>
              <a:ext uri="{FF2B5EF4-FFF2-40B4-BE49-F238E27FC236}">
                <a16:creationId xmlns:a16="http://schemas.microsoft.com/office/drawing/2014/main" id="{A218C200-4E0D-DA44-9D75-8FF125EB9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174" y="4446415"/>
            <a:ext cx="3121278" cy="1478500"/>
          </a:xfrm>
          <a:prstGeom prst="rect">
            <a:avLst/>
          </a:prstGeom>
        </p:spPr>
      </p:pic>
      <p:grpSp>
        <p:nvGrpSpPr>
          <p:cNvPr id="20" name="Group 19">
            <a:extLst>
              <a:ext uri="{FF2B5EF4-FFF2-40B4-BE49-F238E27FC236}">
                <a16:creationId xmlns:a16="http://schemas.microsoft.com/office/drawing/2014/main" id="{77E28CF8-04F8-A842-8F1D-4EBE5BC753D6}"/>
              </a:ext>
            </a:extLst>
          </p:cNvPr>
          <p:cNvGrpSpPr/>
          <p:nvPr/>
        </p:nvGrpSpPr>
        <p:grpSpPr>
          <a:xfrm>
            <a:off x="5368395" y="5505214"/>
            <a:ext cx="3954228" cy="1343665"/>
            <a:chOff x="4390971" y="2398725"/>
            <a:chExt cx="4120084" cy="1343665"/>
          </a:xfrm>
        </p:grpSpPr>
        <p:sp>
          <p:nvSpPr>
            <p:cNvPr id="22" name="TextBox 21"/>
            <p:cNvSpPr txBox="1"/>
            <p:nvPr/>
          </p:nvSpPr>
          <p:spPr>
            <a:xfrm>
              <a:off x="4390971" y="2398725"/>
              <a:ext cx="3661587" cy="338554"/>
            </a:xfrm>
            <a:prstGeom prst="rect">
              <a:avLst/>
            </a:prstGeom>
            <a:noFill/>
          </p:spPr>
          <p:txBody>
            <a:bodyPr wrap="square" rtlCol="0">
              <a:spAutoFit/>
            </a:bodyPr>
            <a:lstStyle/>
            <a:p>
              <a:pPr>
                <a:spcAft>
                  <a:spcPts val="600"/>
                </a:spcAft>
              </a:pPr>
              <a:r>
                <a:rPr lang="fr-FR" sz="1600" b="1" smtClean="0">
                  <a:solidFill>
                    <a:schemeClr val="tx2"/>
                  </a:solidFill>
                </a:rPr>
                <a:t>Les déplacements </a:t>
              </a:r>
              <a:r>
                <a:rPr lang="fr-FR" sz="1600" smtClean="0"/>
                <a:t>assurent :</a:t>
              </a:r>
              <a:endParaRPr lang="fr-FR" sz="1600">
                <a:sym typeface="Wingdings 3" panose="05040102010807070707" pitchFamily="18" charset="2"/>
              </a:endParaRPr>
            </a:p>
          </p:txBody>
        </p:sp>
        <p:sp>
          <p:nvSpPr>
            <p:cNvPr id="23" name="TextBox 22">
              <a:extLst>
                <a:ext uri="{FF2B5EF4-FFF2-40B4-BE49-F238E27FC236}">
                  <a16:creationId xmlns:a16="http://schemas.microsoft.com/office/drawing/2014/main" id="{F702B343-3E1B-6947-BAC7-73D65A054EBC}"/>
                </a:ext>
              </a:extLst>
            </p:cNvPr>
            <p:cNvSpPr txBox="1"/>
            <p:nvPr/>
          </p:nvSpPr>
          <p:spPr>
            <a:xfrm>
              <a:off x="4404635" y="2665172"/>
              <a:ext cx="4106420" cy="1077218"/>
            </a:xfrm>
            <a:prstGeom prst="rect">
              <a:avLst/>
            </a:prstGeom>
            <a:noFill/>
          </p:spPr>
          <p:txBody>
            <a:bodyPr wrap="square" rtlCol="0">
              <a:spAutoFit/>
            </a:bodyPr>
            <a:lstStyle/>
            <a:p>
              <a:r>
                <a:rPr lang="fr-FR" sz="1600" b="1" spc="50" smtClean="0">
                  <a:solidFill>
                    <a:schemeClr val="accent1"/>
                  </a:solidFill>
                  <a:sym typeface="Wingdings 3" panose="05040102010807070707" pitchFamily="18" charset="2"/>
                </a:rPr>
                <a:t>UNE PLUS GRANDE SÉCURITÉ</a:t>
              </a:r>
            </a:p>
            <a:p>
              <a:pPr marL="285750" indent="-285750">
                <a:buClr>
                  <a:schemeClr val="tx2"/>
                </a:buClr>
                <a:buSzPct val="125000"/>
                <a:buFont typeface="Wingdings" pitchFamily="2" charset="2"/>
                <a:buChar char="§"/>
              </a:pPr>
              <a:r>
                <a:rPr lang="fr-FR" sz="1600" smtClean="0"/>
                <a:t>Il </a:t>
              </a:r>
              <a:r>
                <a:rPr lang="fr-FR" sz="1600"/>
                <a:t>y a eu 12 700 attaques contre des écoles dans des pays touchés par un </a:t>
              </a:r>
              <a:r>
                <a:rPr lang="fr-FR" sz="1600" smtClean="0"/>
                <a:t>conflit</a:t>
              </a:r>
              <a:endParaRPr lang="fr-FR" sz="1600"/>
            </a:p>
          </p:txBody>
        </p:sp>
      </p:grpSp>
      <p:sp>
        <p:nvSpPr>
          <p:cNvPr id="15" name="Rectangle 14"/>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16" name="TextBox 18">
            <a:extLst>
              <a:ext uri="{FF2B5EF4-FFF2-40B4-BE49-F238E27FC236}">
                <a16:creationId xmlns:a16="http://schemas.microsoft.com/office/drawing/2014/main" id="{1B0F752B-31B8-3A45-8675-1351AD85326E}"/>
              </a:ext>
            </a:extLst>
          </p:cNvPr>
          <p:cNvSpPr txBox="1"/>
          <p:nvPr/>
        </p:nvSpPr>
        <p:spPr>
          <a:xfrm>
            <a:off x="4121213" y="1175198"/>
            <a:ext cx="2467293" cy="584775"/>
          </a:xfrm>
          <a:prstGeom prst="rect">
            <a:avLst/>
          </a:prstGeom>
          <a:noFill/>
        </p:spPr>
        <p:txBody>
          <a:bodyPr wrap="square" rtlCol="0">
            <a:spAutoFit/>
          </a:bodyPr>
          <a:lstStyle/>
          <a:p>
            <a:r>
              <a:rPr lang="en-US" sz="3200" b="1" dirty="0">
                <a:solidFill>
                  <a:schemeClr val="accent1"/>
                </a:solidFill>
              </a:rPr>
              <a:t>É</a:t>
            </a:r>
            <a:r>
              <a:rPr lang="en-US" sz="3200" b="1" dirty="0" smtClean="0">
                <a:solidFill>
                  <a:schemeClr val="accent1"/>
                </a:solidFill>
              </a:rPr>
              <a:t>DUCATION</a:t>
            </a:r>
            <a:endParaRPr lang="en-US" sz="3200" b="1" dirty="0">
              <a:solidFill>
                <a:schemeClr val="accent1"/>
              </a:solidFill>
            </a:endParaRPr>
          </a:p>
        </p:txBody>
      </p:sp>
      <p:sp>
        <p:nvSpPr>
          <p:cNvPr id="17" name="TextBox 19">
            <a:extLst>
              <a:ext uri="{FF2B5EF4-FFF2-40B4-BE49-F238E27FC236}">
                <a16:creationId xmlns:a16="http://schemas.microsoft.com/office/drawing/2014/main" id="{D87CCCFD-BD60-A94F-8BD5-3D73ED029F31}"/>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smtClean="0">
                <a:solidFill>
                  <a:schemeClr val="tx2"/>
                </a:solidFill>
              </a:rPr>
              <a:t>ET DÉPLACEMENTS </a:t>
            </a:r>
            <a:r>
              <a:rPr lang="en-US" sz="800" b="1" dirty="0" smtClean="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grpSp>
        <p:nvGrpSpPr>
          <p:cNvPr id="38" name="Group 37">
            <a:extLst>
              <a:ext uri="{FF2B5EF4-FFF2-40B4-BE49-F238E27FC236}">
                <a16:creationId xmlns:a16="http://schemas.microsoft.com/office/drawing/2014/main" id="{B113F6F8-E853-AB4B-BC56-805E6BCCC314}"/>
              </a:ext>
            </a:extLst>
          </p:cNvPr>
          <p:cNvGrpSpPr/>
          <p:nvPr/>
        </p:nvGrpSpPr>
        <p:grpSpPr>
          <a:xfrm>
            <a:off x="167442" y="2164693"/>
            <a:ext cx="3425763" cy="1059725"/>
            <a:chOff x="2921054" y="905644"/>
            <a:chExt cx="1979860" cy="1059725"/>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7564" y="1187748"/>
              <a:ext cx="1973350" cy="7776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600" b="1" spc="50" smtClean="0">
                  <a:solidFill>
                    <a:schemeClr val="accent1"/>
                  </a:solidFill>
                  <a:sym typeface="Wingdings 3" panose="05040102010807070707" pitchFamily="18" charset="2"/>
                </a:rPr>
                <a:t>DE MEILLEURES POSSIBILITÉS DE FORMATION</a:t>
              </a:r>
              <a:endParaRPr lang="fr-FR" sz="1600" b="1" spc="50" smtClean="0">
                <a:solidFill>
                  <a:schemeClr val="accent1"/>
                </a:solidFill>
              </a:endParaRPr>
            </a:p>
            <a:p>
              <a:pPr marL="285750" indent="-285750">
                <a:lnSpc>
                  <a:spcPct val="100000"/>
                </a:lnSpc>
                <a:spcBef>
                  <a:spcPts val="0"/>
                </a:spcBef>
                <a:buClr>
                  <a:schemeClr val="tx2"/>
                </a:buClr>
                <a:buSzPct val="125000"/>
                <a:buFont typeface="Wingdings" pitchFamily="2" charset="2"/>
                <a:buChar char="§"/>
              </a:pPr>
              <a:r>
                <a:rPr lang="fr-FR" sz="1600" smtClean="0"/>
                <a:t>En Indonésie rurale, ceux qui ont migré ailleurs ont reçu en moyenne trois années d'études de plus que leurs homologues non migrants.</a:t>
              </a:r>
              <a:endParaRPr lang="fr-FR" sz="1600"/>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1949009" cy="338554"/>
            </a:xfrm>
            <a:prstGeom prst="rect">
              <a:avLst/>
            </a:prstGeom>
            <a:noFill/>
          </p:spPr>
          <p:txBody>
            <a:bodyPr wrap="square" rtlCol="0">
              <a:spAutoFit/>
            </a:bodyPr>
            <a:lstStyle/>
            <a:p>
              <a:pPr>
                <a:spcAft>
                  <a:spcPts val="600"/>
                </a:spcAft>
              </a:pPr>
              <a:r>
                <a:rPr lang="fr-FR" sz="1600" b="1" smtClean="0">
                  <a:solidFill>
                    <a:schemeClr val="tx2"/>
                  </a:solidFill>
                </a:rPr>
                <a:t>Les migrations internes </a:t>
              </a:r>
              <a:r>
                <a:rPr lang="fr-FR" sz="1600" smtClean="0"/>
                <a:t>conduisent à :</a:t>
              </a:r>
              <a:endParaRPr lang="fr-FR" sz="1600">
                <a:sym typeface="Wingdings 3" panose="05040102010807070707" pitchFamily="18" charset="2"/>
              </a:endParaRPr>
            </a:p>
          </p:txBody>
        </p:sp>
      </p:grpSp>
    </p:spTree>
    <p:extLst>
      <p:ext uri="{BB962C8B-B14F-4D97-AF65-F5344CB8AC3E}">
        <p14:creationId xmlns:p14="http://schemas.microsoft.com/office/powerpoint/2010/main" val="37845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8" presetClass="emph" presetSubtype="0" repeatCount="indefinite" fill="hold" nodeType="withEffect">
                                  <p:stCondLst>
                                    <p:cond delay="0"/>
                                  </p:stCondLst>
                                  <p:childTnLst>
                                    <p:animRot by="21600000">
                                      <p:cBhvr>
                                        <p:cTn id="25" dur="60000" fill="hold"/>
                                        <p:tgtEl>
                                          <p:spTgt spid="4"/>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0" fill="hold">
                                          <p:stCondLst>
                                            <p:cond delay="0"/>
                                          </p:stCondLst>
                                        </p:cTn>
                                        <p:tgtEl>
                                          <p:spTgt spid="6"/>
                                        </p:tgtEl>
                                        <p:attrNameLst>
                                          <p:attrName>r</p:attrName>
                                        </p:attrNameLst>
                                      </p:cBhvr>
                                    </p:animRot>
                                    <p:animRot by="-240000">
                                      <p:cBhvr>
                                        <p:cTn id="28" dur="2000" fill="hold">
                                          <p:stCondLst>
                                            <p:cond delay="2000"/>
                                          </p:stCondLst>
                                        </p:cTn>
                                        <p:tgtEl>
                                          <p:spTgt spid="6"/>
                                        </p:tgtEl>
                                        <p:attrNameLst>
                                          <p:attrName>r</p:attrName>
                                        </p:attrNameLst>
                                      </p:cBhvr>
                                    </p:animRot>
                                    <p:animRot by="240000">
                                      <p:cBhvr>
                                        <p:cTn id="29" dur="2000" fill="hold">
                                          <p:stCondLst>
                                            <p:cond delay="4000"/>
                                          </p:stCondLst>
                                        </p:cTn>
                                        <p:tgtEl>
                                          <p:spTgt spid="6"/>
                                        </p:tgtEl>
                                        <p:attrNameLst>
                                          <p:attrName>r</p:attrName>
                                        </p:attrNameLst>
                                      </p:cBhvr>
                                    </p:animRot>
                                    <p:animRot by="-240000">
                                      <p:cBhvr>
                                        <p:cTn id="30" dur="2000" fill="hold">
                                          <p:stCondLst>
                                            <p:cond delay="6000"/>
                                          </p:stCondLst>
                                        </p:cTn>
                                        <p:tgtEl>
                                          <p:spTgt spid="6"/>
                                        </p:tgtEl>
                                        <p:attrNameLst>
                                          <p:attrName>r</p:attrName>
                                        </p:attrNameLst>
                                      </p:cBhvr>
                                    </p:animRot>
                                    <p:animRot by="120000">
                                      <p:cBhvr>
                                        <p:cTn id="31" dur="2000" fill="hold">
                                          <p:stCondLst>
                                            <p:cond delay="8000"/>
                                          </p:stCondLst>
                                        </p:cTn>
                                        <p:tgtEl>
                                          <p:spTgt spid="6"/>
                                        </p:tgtEl>
                                        <p:attrNameLst>
                                          <p:attrName>r</p:attrName>
                                        </p:attrNameLst>
                                      </p:cBhvr>
                                    </p:animRot>
                                  </p:childTnLst>
                                </p:cTn>
                              </p:par>
                              <p:par>
                                <p:cTn id="32" presetID="32" presetClass="emph" presetSubtype="0" repeatCount="indefinite" fill="hold" nodeType="withEffect">
                                  <p:stCondLst>
                                    <p:cond delay="500"/>
                                  </p:stCondLst>
                                  <p:childTnLst>
                                    <p:animRot by="120000">
                                      <p:cBhvr>
                                        <p:cTn id="33" dur="1000" fill="hold">
                                          <p:stCondLst>
                                            <p:cond delay="0"/>
                                          </p:stCondLst>
                                        </p:cTn>
                                        <p:tgtEl>
                                          <p:spTgt spid="9"/>
                                        </p:tgtEl>
                                        <p:attrNameLst>
                                          <p:attrName>r</p:attrName>
                                        </p:attrNameLst>
                                      </p:cBhvr>
                                    </p:animRot>
                                    <p:animRot by="-240000">
                                      <p:cBhvr>
                                        <p:cTn id="34" dur="2000" fill="hold">
                                          <p:stCondLst>
                                            <p:cond delay="2000"/>
                                          </p:stCondLst>
                                        </p:cTn>
                                        <p:tgtEl>
                                          <p:spTgt spid="9"/>
                                        </p:tgtEl>
                                        <p:attrNameLst>
                                          <p:attrName>r</p:attrName>
                                        </p:attrNameLst>
                                      </p:cBhvr>
                                    </p:animRot>
                                    <p:animRot by="240000">
                                      <p:cBhvr>
                                        <p:cTn id="35" dur="2000" fill="hold">
                                          <p:stCondLst>
                                            <p:cond delay="4000"/>
                                          </p:stCondLst>
                                        </p:cTn>
                                        <p:tgtEl>
                                          <p:spTgt spid="9"/>
                                        </p:tgtEl>
                                        <p:attrNameLst>
                                          <p:attrName>r</p:attrName>
                                        </p:attrNameLst>
                                      </p:cBhvr>
                                    </p:animRot>
                                    <p:animRot by="-240000">
                                      <p:cBhvr>
                                        <p:cTn id="36" dur="2000" fill="hold">
                                          <p:stCondLst>
                                            <p:cond delay="6000"/>
                                          </p:stCondLst>
                                        </p:cTn>
                                        <p:tgtEl>
                                          <p:spTgt spid="9"/>
                                        </p:tgtEl>
                                        <p:attrNameLst>
                                          <p:attrName>r</p:attrName>
                                        </p:attrNameLst>
                                      </p:cBhvr>
                                    </p:animRot>
                                    <p:animRot by="120000">
                                      <p:cBhvr>
                                        <p:cTn id="37" dur="2000" fill="hold">
                                          <p:stCondLst>
                                            <p:cond delay="8000"/>
                                          </p:stCondLst>
                                        </p:cTn>
                                        <p:tgtEl>
                                          <p:spTgt spid="9"/>
                                        </p:tgtEl>
                                        <p:attrNameLst>
                                          <p:attrName>r</p:attrName>
                                        </p:attrNameLst>
                                      </p:cBhvr>
                                    </p:animRot>
                                  </p:childTnLst>
                                </p:cTn>
                              </p:par>
                              <p:par>
                                <p:cTn id="38" presetID="32" presetClass="emph" presetSubtype="0" repeatCount="indefinite" fill="hold" nodeType="withEffect">
                                  <p:stCondLst>
                                    <p:cond delay="1000"/>
                                  </p:stCondLst>
                                  <p:childTnLst>
                                    <p:animRot by="120000">
                                      <p:cBhvr>
                                        <p:cTn id="39" dur="1000" fill="hold">
                                          <p:stCondLst>
                                            <p:cond delay="0"/>
                                          </p:stCondLst>
                                        </p:cTn>
                                        <p:tgtEl>
                                          <p:spTgt spid="11"/>
                                        </p:tgtEl>
                                        <p:attrNameLst>
                                          <p:attrName>r</p:attrName>
                                        </p:attrNameLst>
                                      </p:cBhvr>
                                    </p:animRot>
                                    <p:animRot by="-240000">
                                      <p:cBhvr>
                                        <p:cTn id="40" dur="2000" fill="hold">
                                          <p:stCondLst>
                                            <p:cond delay="2000"/>
                                          </p:stCondLst>
                                        </p:cTn>
                                        <p:tgtEl>
                                          <p:spTgt spid="11"/>
                                        </p:tgtEl>
                                        <p:attrNameLst>
                                          <p:attrName>r</p:attrName>
                                        </p:attrNameLst>
                                      </p:cBhvr>
                                    </p:animRot>
                                    <p:animRot by="240000">
                                      <p:cBhvr>
                                        <p:cTn id="41" dur="2000" fill="hold">
                                          <p:stCondLst>
                                            <p:cond delay="4000"/>
                                          </p:stCondLst>
                                        </p:cTn>
                                        <p:tgtEl>
                                          <p:spTgt spid="11"/>
                                        </p:tgtEl>
                                        <p:attrNameLst>
                                          <p:attrName>r</p:attrName>
                                        </p:attrNameLst>
                                      </p:cBhvr>
                                    </p:animRot>
                                    <p:animRot by="-240000">
                                      <p:cBhvr>
                                        <p:cTn id="42" dur="2000" fill="hold">
                                          <p:stCondLst>
                                            <p:cond delay="6000"/>
                                          </p:stCondLst>
                                        </p:cTn>
                                        <p:tgtEl>
                                          <p:spTgt spid="11"/>
                                        </p:tgtEl>
                                        <p:attrNameLst>
                                          <p:attrName>r</p:attrName>
                                        </p:attrNameLst>
                                      </p:cBhvr>
                                    </p:animRot>
                                    <p:animRot by="120000">
                                      <p:cBhvr>
                                        <p:cTn id="43" dur="2000" fill="hold">
                                          <p:stCondLst>
                                            <p:cond delay="8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D82A4B-A065-464E-AD02-8121D9BC3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845" y="1883675"/>
            <a:ext cx="6047378" cy="3383812"/>
          </a:xfrm>
          <a:prstGeom prst="rect">
            <a:avLst/>
          </a:prstGeom>
        </p:spPr>
      </p:pic>
      <p:sp>
        <p:nvSpPr>
          <p:cNvPr id="13" name="TextBox 12"/>
          <p:cNvSpPr txBox="1"/>
          <p:nvPr/>
        </p:nvSpPr>
        <p:spPr>
          <a:xfrm>
            <a:off x="4070564" y="2524553"/>
            <a:ext cx="2412786" cy="646331"/>
          </a:xfrm>
          <a:prstGeom prst="rect">
            <a:avLst/>
          </a:prstGeom>
          <a:noFill/>
        </p:spPr>
        <p:txBody>
          <a:bodyPr wrap="square" rtlCol="0">
            <a:spAutoFit/>
          </a:bodyPr>
          <a:lstStyle/>
          <a:p>
            <a:r>
              <a:rPr lang="fr-FR" b="1" dirty="0" smtClean="0">
                <a:solidFill>
                  <a:srgbClr val="32B6C3"/>
                </a:solidFill>
              </a:rPr>
              <a:t>… ont une probabilité plus élevée de  </a:t>
            </a:r>
            <a:r>
              <a:rPr lang="fr-FR" b="1" dirty="0" smtClean="0">
                <a:solidFill>
                  <a:schemeClr val="tx2"/>
                </a:solidFill>
              </a:rPr>
              <a:t>migrer</a:t>
            </a:r>
            <a:endParaRPr lang="fr-FR" b="1" dirty="0">
              <a:solidFill>
                <a:schemeClr val="tx2"/>
              </a:solidFill>
            </a:endParaRPr>
          </a:p>
        </p:txBody>
      </p:sp>
      <p:sp>
        <p:nvSpPr>
          <p:cNvPr id="14" name="Rectangle 13"/>
          <p:cNvSpPr/>
          <p:nvPr/>
        </p:nvSpPr>
        <p:spPr>
          <a:xfrm>
            <a:off x="2505113" y="3295855"/>
            <a:ext cx="3741308" cy="923330"/>
          </a:xfrm>
          <a:prstGeom prst="rect">
            <a:avLst/>
          </a:prstGeom>
        </p:spPr>
        <p:txBody>
          <a:bodyPr wrap="square">
            <a:spAutoFit/>
          </a:bodyPr>
          <a:lstStyle/>
          <a:p>
            <a:r>
              <a:rPr lang="fr-FR" b="1" dirty="0" smtClean="0">
                <a:solidFill>
                  <a:srgbClr val="32B6C3"/>
                </a:solidFill>
                <a:sym typeface="Wingdings 3" panose="05040102010807070707" pitchFamily="18" charset="2"/>
              </a:rPr>
              <a:t>… ont une probabilité plus élevée d’être </a:t>
            </a:r>
            <a:r>
              <a:rPr lang="fr-FR" b="1" dirty="0" smtClean="0">
                <a:solidFill>
                  <a:schemeClr val="tx2"/>
                </a:solidFill>
              </a:rPr>
              <a:t>ouverts aux immigrants et à l’immigration</a:t>
            </a:r>
            <a:endParaRPr lang="fr-FR" b="1" dirty="0">
              <a:solidFill>
                <a:schemeClr val="tx2"/>
              </a:solidFill>
            </a:endParaRPr>
          </a:p>
        </p:txBody>
      </p:sp>
      <p:sp>
        <p:nvSpPr>
          <p:cNvPr id="15" name="Rectangle 14"/>
          <p:cNvSpPr/>
          <p:nvPr/>
        </p:nvSpPr>
        <p:spPr>
          <a:xfrm>
            <a:off x="283448" y="5267487"/>
            <a:ext cx="4567955" cy="646331"/>
          </a:xfrm>
          <a:prstGeom prst="rect">
            <a:avLst/>
          </a:prstGeom>
        </p:spPr>
        <p:txBody>
          <a:bodyPr wrap="square">
            <a:spAutoFit/>
          </a:bodyPr>
          <a:lstStyle/>
          <a:p>
            <a:r>
              <a:rPr lang="fr-FR" dirty="0"/>
              <a:t>Comparés aux diplômés du primaire, les diplômés de l’enseignement supérieur </a:t>
            </a:r>
            <a:r>
              <a:rPr lang="fr-FR" dirty="0" smtClean="0"/>
              <a:t>ont</a:t>
            </a:r>
            <a:endParaRPr lang="en-US" b="1" dirty="0"/>
          </a:p>
        </p:txBody>
      </p:sp>
      <p:sp>
        <p:nvSpPr>
          <p:cNvPr id="16" name="TextBox 15">
            <a:extLst>
              <a:ext uri="{FF2B5EF4-FFF2-40B4-BE49-F238E27FC236}">
                <a16:creationId xmlns:a16="http://schemas.microsoft.com/office/drawing/2014/main" id="{47EE7CC6-08B4-EC48-BC8F-E590F9BABF82}"/>
              </a:ext>
            </a:extLst>
          </p:cNvPr>
          <p:cNvSpPr txBox="1"/>
          <p:nvPr/>
        </p:nvSpPr>
        <p:spPr>
          <a:xfrm>
            <a:off x="1534845" y="1498676"/>
            <a:ext cx="2628676" cy="369332"/>
          </a:xfrm>
          <a:prstGeom prst="rect">
            <a:avLst/>
          </a:prstGeom>
          <a:noFill/>
        </p:spPr>
        <p:txBody>
          <a:bodyPr wrap="square" rtlCol="0">
            <a:spAutoFit/>
          </a:bodyPr>
          <a:lstStyle/>
          <a:p>
            <a:r>
              <a:rPr lang="en-US" b="1" dirty="0" smtClean="0">
                <a:solidFill>
                  <a:srgbClr val="32B6C3"/>
                </a:solidFill>
              </a:rPr>
              <a:t>Les plus </a:t>
            </a:r>
            <a:r>
              <a:rPr lang="en-US" b="1" dirty="0" err="1" smtClean="0">
                <a:solidFill>
                  <a:srgbClr val="32B6C3"/>
                </a:solidFill>
              </a:rPr>
              <a:t>éduqués</a:t>
            </a:r>
            <a:r>
              <a:rPr lang="en-US" b="1" dirty="0" smtClean="0">
                <a:solidFill>
                  <a:srgbClr val="32B6C3"/>
                </a:solidFill>
              </a:rPr>
              <a:t>…</a:t>
            </a:r>
            <a:endParaRPr lang="en-US" b="1" dirty="0">
              <a:solidFill>
                <a:srgbClr val="32B6C3"/>
              </a:solidFill>
            </a:endParaRPr>
          </a:p>
        </p:txBody>
      </p:sp>
      <p:sp>
        <p:nvSpPr>
          <p:cNvPr id="17" name="Rectangle 16">
            <a:extLst>
              <a:ext uri="{FF2B5EF4-FFF2-40B4-BE49-F238E27FC236}">
                <a16:creationId xmlns:a16="http://schemas.microsoft.com/office/drawing/2014/main" id="{0F2B9BB1-E622-5B41-BD76-9B4EA4635FD6}"/>
              </a:ext>
            </a:extLst>
          </p:cNvPr>
          <p:cNvSpPr/>
          <p:nvPr/>
        </p:nvSpPr>
        <p:spPr>
          <a:xfrm>
            <a:off x="2760616" y="5855796"/>
            <a:ext cx="5513434" cy="523220"/>
          </a:xfrm>
          <a:prstGeom prst="rect">
            <a:avLst/>
          </a:prstGeom>
        </p:spPr>
        <p:txBody>
          <a:bodyPr wrap="square">
            <a:spAutoFit/>
          </a:bodyPr>
          <a:lstStyle/>
          <a:p>
            <a:r>
              <a:rPr lang="fr-FR" sz="2800" b="1" smtClean="0">
                <a:solidFill>
                  <a:schemeClr val="tx2"/>
                </a:solidFill>
              </a:rPr>
              <a:t>2x </a:t>
            </a:r>
            <a:r>
              <a:rPr lang="fr-FR" smtClean="0"/>
              <a:t>plus tendance à migrer </a:t>
            </a:r>
            <a:r>
              <a:rPr lang="fr-FR" b="1" smtClean="0">
                <a:solidFill>
                  <a:srgbClr val="990000"/>
                </a:solidFill>
              </a:rPr>
              <a:t>à l’interiéur de leur pays</a:t>
            </a:r>
            <a:endParaRPr lang="fr-FR">
              <a:solidFill>
                <a:srgbClr val="990000"/>
              </a:solidFill>
            </a:endParaRPr>
          </a:p>
        </p:txBody>
      </p:sp>
      <p:sp>
        <p:nvSpPr>
          <p:cNvPr id="18" name="Rectangle 17">
            <a:extLst>
              <a:ext uri="{FF2B5EF4-FFF2-40B4-BE49-F238E27FC236}">
                <a16:creationId xmlns:a16="http://schemas.microsoft.com/office/drawing/2014/main" id="{4B7494E6-97EE-8941-AF7F-37665C671A13}"/>
              </a:ext>
            </a:extLst>
          </p:cNvPr>
          <p:cNvSpPr/>
          <p:nvPr/>
        </p:nvSpPr>
        <p:spPr>
          <a:xfrm>
            <a:off x="3353509" y="6252560"/>
            <a:ext cx="4863028" cy="523220"/>
          </a:xfrm>
          <a:prstGeom prst="rect">
            <a:avLst/>
          </a:prstGeom>
        </p:spPr>
        <p:txBody>
          <a:bodyPr wrap="square">
            <a:spAutoFit/>
          </a:bodyPr>
          <a:lstStyle/>
          <a:p>
            <a:r>
              <a:rPr lang="fr-FR" sz="2800" b="1" smtClean="0">
                <a:solidFill>
                  <a:schemeClr val="tx2"/>
                </a:solidFill>
              </a:rPr>
              <a:t>5x </a:t>
            </a:r>
            <a:r>
              <a:rPr lang="fr-FR" smtClean="0"/>
              <a:t>plus tendance à migrer </a:t>
            </a:r>
            <a:r>
              <a:rPr lang="fr-FR" b="1" smtClean="0">
                <a:solidFill>
                  <a:srgbClr val="990000"/>
                </a:solidFill>
              </a:rPr>
              <a:t>internationalement</a:t>
            </a:r>
            <a:endParaRPr lang="fr-FR">
              <a:solidFill>
                <a:srgbClr val="990000"/>
              </a:solidFill>
            </a:endParaRPr>
          </a:p>
        </p:txBody>
      </p:sp>
      <p:sp>
        <p:nvSpPr>
          <p:cNvPr id="20" name="TextBox 19">
            <a:extLst>
              <a:ext uri="{FF2B5EF4-FFF2-40B4-BE49-F238E27FC236}">
                <a16:creationId xmlns:a16="http://schemas.microsoft.com/office/drawing/2014/main" id="{D5BC86BB-AF49-C848-AAE0-2A604CF4C0CB}"/>
              </a:ext>
            </a:extLst>
          </p:cNvPr>
          <p:cNvSpPr txBox="1"/>
          <p:nvPr/>
        </p:nvSpPr>
        <p:spPr>
          <a:xfrm>
            <a:off x="1844649" y="816738"/>
            <a:ext cx="2459624" cy="584775"/>
          </a:xfrm>
          <a:prstGeom prst="rect">
            <a:avLst/>
          </a:prstGeom>
          <a:noFill/>
        </p:spPr>
        <p:txBody>
          <a:bodyPr wrap="square" rtlCol="0">
            <a:spAutoFit/>
          </a:bodyPr>
          <a:lstStyle/>
          <a:p>
            <a:r>
              <a:rPr lang="en-US" sz="3200" b="1" dirty="0">
                <a:solidFill>
                  <a:schemeClr val="accent1"/>
                </a:solidFill>
              </a:rPr>
              <a:t>É</a:t>
            </a:r>
            <a:r>
              <a:rPr lang="en-US" sz="3200" b="1" dirty="0" smtClean="0">
                <a:solidFill>
                  <a:schemeClr val="accent1"/>
                </a:solidFill>
              </a:rPr>
              <a:t>DUCATION</a:t>
            </a:r>
            <a:endParaRPr lang="en-US" sz="3200" b="1" dirty="0">
              <a:solidFill>
                <a:schemeClr val="accent1"/>
              </a:solidFill>
            </a:endParaRPr>
          </a:p>
        </p:txBody>
      </p:sp>
      <p:sp>
        <p:nvSpPr>
          <p:cNvPr id="21" name="TextBox 20">
            <a:extLst>
              <a:ext uri="{FF2B5EF4-FFF2-40B4-BE49-F238E27FC236}">
                <a16:creationId xmlns:a16="http://schemas.microsoft.com/office/drawing/2014/main" id="{536B21E3-27F3-4849-8AB1-9278E29EAA8E}"/>
              </a:ext>
            </a:extLst>
          </p:cNvPr>
          <p:cNvSpPr txBox="1"/>
          <p:nvPr/>
        </p:nvSpPr>
        <p:spPr>
          <a:xfrm>
            <a:off x="4070564" y="816738"/>
            <a:ext cx="2826506" cy="584775"/>
          </a:xfrm>
          <a:prstGeom prst="rect">
            <a:avLst/>
          </a:prstGeom>
          <a:noFill/>
        </p:spPr>
        <p:txBody>
          <a:bodyPr wrap="square" rtlCol="0">
            <a:spAutoFit/>
          </a:bodyPr>
          <a:lstStyle/>
          <a:p>
            <a:r>
              <a:rPr lang="en-US" sz="3200" b="1" dirty="0" smtClean="0">
                <a:solidFill>
                  <a:schemeClr val="tx2"/>
                </a:solidFill>
                <a:sym typeface="Wingdings 3" panose="05040102010807070707" pitchFamily="18" charset="2"/>
              </a:rPr>
              <a:t> </a:t>
            </a:r>
            <a:r>
              <a:rPr lang="en-US" sz="3200" b="1" dirty="0" smtClean="0">
                <a:solidFill>
                  <a:schemeClr val="tx2"/>
                </a:solidFill>
              </a:rPr>
              <a:t>MIGRATION</a:t>
            </a:r>
            <a:endParaRPr lang="en-US" sz="3200" b="1" dirty="0">
              <a:solidFill>
                <a:schemeClr val="tx2"/>
              </a:solidFill>
            </a:endParaRPr>
          </a:p>
        </p:txBody>
      </p:sp>
      <p:sp>
        <p:nvSpPr>
          <p:cNvPr id="11" name="Rectangle 10"/>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4484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2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85C4E62-C91E-CA41-A3E0-1C9E98B7A85D}"/>
              </a:ext>
            </a:extLst>
          </p:cNvPr>
          <p:cNvSpPr/>
          <p:nvPr/>
        </p:nvSpPr>
        <p:spPr>
          <a:xfrm>
            <a:off x="2136098" y="3577796"/>
            <a:ext cx="4961745" cy="439568"/>
          </a:xfrm>
          <a:custGeom>
            <a:avLst/>
            <a:gdLst>
              <a:gd name="connsiteX0" fmla="*/ 0 w 4961745"/>
              <a:gd name="connsiteY0" fmla="*/ 244696 h 439568"/>
              <a:gd name="connsiteX1" fmla="*/ 2533338 w 4961745"/>
              <a:gd name="connsiteY1" fmla="*/ 4854 h 439568"/>
              <a:gd name="connsiteX2" fmla="*/ 4961745 w 4961745"/>
              <a:gd name="connsiteY2" fmla="*/ 439568 h 439568"/>
            </a:gdLst>
            <a:ahLst/>
            <a:cxnLst>
              <a:cxn ang="0">
                <a:pos x="connsiteX0" y="connsiteY0"/>
              </a:cxn>
              <a:cxn ang="0">
                <a:pos x="connsiteX1" y="connsiteY1"/>
              </a:cxn>
              <a:cxn ang="0">
                <a:pos x="connsiteX2" y="connsiteY2"/>
              </a:cxn>
            </a:cxnLst>
            <a:rect l="l" t="t" r="r" b="b"/>
            <a:pathLst>
              <a:path w="4961745" h="439568">
                <a:moveTo>
                  <a:pt x="0" y="244696"/>
                </a:moveTo>
                <a:cubicBezTo>
                  <a:pt x="853190" y="108535"/>
                  <a:pt x="1706380" y="-27625"/>
                  <a:pt x="2533338" y="4854"/>
                </a:cubicBezTo>
                <a:cubicBezTo>
                  <a:pt x="3360296" y="37333"/>
                  <a:pt x="4573250" y="277175"/>
                  <a:pt x="4961745" y="439568"/>
                </a:cubicBezTo>
              </a:path>
            </a:pathLst>
          </a:custGeom>
          <a:noFill/>
          <a:ln w="476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EC4B8F-3E92-E844-8332-DC845F11D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57" y="3790280"/>
            <a:ext cx="1231371" cy="2234710"/>
          </a:xfrm>
          <a:prstGeom prst="rect">
            <a:avLst/>
          </a:prstGeom>
        </p:spPr>
      </p:pic>
      <p:pic>
        <p:nvPicPr>
          <p:cNvPr id="11" name="Picture 10">
            <a:extLst>
              <a:ext uri="{FF2B5EF4-FFF2-40B4-BE49-F238E27FC236}">
                <a16:creationId xmlns:a16="http://schemas.microsoft.com/office/drawing/2014/main" id="{172C94DF-6B90-6C45-986A-F67A88B08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8031">
            <a:off x="-400792" y="3515083"/>
            <a:ext cx="3103444" cy="3103444"/>
          </a:xfrm>
          <a:prstGeom prst="rect">
            <a:avLst/>
          </a:prstGeom>
        </p:spPr>
      </p:pic>
      <p:sp>
        <p:nvSpPr>
          <p:cNvPr id="3" name="Content Placeholder 2"/>
          <p:cNvSpPr>
            <a:spLocks noGrp="1"/>
          </p:cNvSpPr>
          <p:nvPr>
            <p:ph idx="4294967295"/>
          </p:nvPr>
        </p:nvSpPr>
        <p:spPr>
          <a:xfrm>
            <a:off x="4524499" y="1299152"/>
            <a:ext cx="4536374" cy="1728000"/>
          </a:xfrm>
          <a:prstGeom prst="rect">
            <a:avLst/>
          </a:prstGeom>
        </p:spPr>
        <p:txBody>
          <a:bodyPr>
            <a:noAutofit/>
          </a:bodyPr>
          <a:lstStyle/>
          <a:p>
            <a:pPr marL="0" indent="0">
              <a:spcBef>
                <a:spcPts val="400"/>
              </a:spcBef>
              <a:spcAft>
                <a:spcPts val="600"/>
              </a:spcAft>
              <a:buNone/>
            </a:pPr>
            <a:r>
              <a:rPr lang="fr-FR" sz="1800" dirty="0" smtClean="0"/>
              <a:t>Une éducation inclusive pour les populations migrantes et déplacées :</a:t>
            </a:r>
          </a:p>
          <a:p>
            <a:pPr marL="457200">
              <a:spcBef>
                <a:spcPts val="400"/>
              </a:spcBef>
              <a:spcAft>
                <a:spcPts val="600"/>
              </a:spcAft>
              <a:buClr>
                <a:schemeClr val="tx2"/>
              </a:buClr>
              <a:buSzPct val="125000"/>
              <a:buFont typeface="Wingdings" pitchFamily="2" charset="2"/>
              <a:buChar char="§"/>
            </a:pPr>
            <a:r>
              <a:rPr lang="fr-FR" sz="1800" dirty="0" smtClean="0"/>
              <a:t>traite des causes de tensions et de conflits</a:t>
            </a:r>
          </a:p>
          <a:p>
            <a:pPr marL="457200">
              <a:spcBef>
                <a:spcPts val="400"/>
              </a:spcBef>
              <a:spcAft>
                <a:spcPts val="600"/>
              </a:spcAft>
              <a:buClr>
                <a:schemeClr val="tx2"/>
              </a:buClr>
              <a:buSzPct val="125000"/>
              <a:buFont typeface="Wingdings" pitchFamily="2" charset="2"/>
              <a:buChar char="§"/>
            </a:pPr>
            <a:r>
              <a:rPr lang="fr-FR" sz="1800" dirty="0" smtClean="0"/>
              <a:t>Les aide à </a:t>
            </a:r>
            <a:r>
              <a:rPr lang="fr-FR" sz="1800" dirty="0"/>
              <a:t>réaliser leur </a:t>
            </a:r>
            <a:r>
              <a:rPr lang="fr-FR" sz="1800" dirty="0" smtClean="0"/>
              <a:t>potentiel</a:t>
            </a:r>
          </a:p>
          <a:p>
            <a:pPr marL="457200">
              <a:spcBef>
                <a:spcPts val="400"/>
              </a:spcBef>
              <a:spcAft>
                <a:spcPts val="600"/>
              </a:spcAft>
              <a:buClr>
                <a:schemeClr val="tx2"/>
              </a:buClr>
              <a:buSzPct val="125000"/>
              <a:buFont typeface="Wingdings" pitchFamily="2" charset="2"/>
              <a:buChar char="§"/>
            </a:pPr>
            <a:r>
              <a:rPr lang="fr-FR" sz="1800" dirty="0" smtClean="0"/>
              <a:t>Les aide à soutenir les personnes laissées derrières elles dans leur </a:t>
            </a:r>
            <a:r>
              <a:rPr lang="fr-FR" sz="1800" dirty="0"/>
              <a:t>pays </a:t>
            </a:r>
            <a:r>
              <a:rPr lang="fr-FR" sz="1800" dirty="0" smtClean="0"/>
              <a:t>d'origine grâce </a:t>
            </a:r>
            <a:r>
              <a:rPr lang="fr-FR" sz="1800" dirty="0"/>
              <a:t>aux </a:t>
            </a:r>
            <a:r>
              <a:rPr lang="fr-FR" sz="1800" dirty="0" smtClean="0"/>
              <a:t>envois </a:t>
            </a:r>
            <a:r>
              <a:rPr lang="fr-FR" sz="1800" dirty="0"/>
              <a:t>de fonds </a:t>
            </a:r>
          </a:p>
        </p:txBody>
      </p:sp>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FA0A8E1-BF2F-134E-9ACB-56C887EB80C9}"/>
              </a:ext>
            </a:extLst>
          </p:cNvPr>
          <p:cNvSpPr txBox="1"/>
          <p:nvPr/>
        </p:nvSpPr>
        <p:spPr>
          <a:xfrm>
            <a:off x="1150931" y="1244796"/>
            <a:ext cx="2663188" cy="584775"/>
          </a:xfrm>
          <a:prstGeom prst="rect">
            <a:avLst/>
          </a:prstGeom>
          <a:noFill/>
        </p:spPr>
        <p:txBody>
          <a:bodyPr wrap="square" rtlCol="0">
            <a:spAutoFit/>
          </a:bodyPr>
          <a:lstStyle/>
          <a:p>
            <a:pPr algn="ctr"/>
            <a:r>
              <a:rPr lang="en-US" sz="3200" b="1" dirty="0">
                <a:solidFill>
                  <a:schemeClr val="accent1"/>
                </a:solidFill>
              </a:rPr>
              <a:t>É</a:t>
            </a:r>
            <a:r>
              <a:rPr lang="en-US" sz="3200" b="1" dirty="0" smtClean="0">
                <a:solidFill>
                  <a:schemeClr val="accent1"/>
                </a:solidFill>
              </a:rPr>
              <a:t>DUCATION</a:t>
            </a:r>
            <a:endParaRPr lang="en-US" sz="3200" b="1" dirty="0">
              <a:solidFill>
                <a:schemeClr val="accent1"/>
              </a:solidFill>
            </a:endParaRPr>
          </a:p>
        </p:txBody>
      </p:sp>
      <p:sp>
        <p:nvSpPr>
          <p:cNvPr id="20" name="TextBox 19">
            <a:extLst>
              <a:ext uri="{FF2B5EF4-FFF2-40B4-BE49-F238E27FC236}">
                <a16:creationId xmlns:a16="http://schemas.microsoft.com/office/drawing/2014/main" id="{102A2267-889F-2849-B7DE-66C3519F95F2}"/>
              </a:ext>
            </a:extLst>
          </p:cNvPr>
          <p:cNvSpPr txBox="1"/>
          <p:nvPr/>
        </p:nvSpPr>
        <p:spPr>
          <a:xfrm>
            <a:off x="287591" y="1804466"/>
            <a:ext cx="4363300" cy="1284069"/>
          </a:xfrm>
          <a:prstGeom prst="rect">
            <a:avLst/>
          </a:prstGeom>
          <a:noFill/>
        </p:spPr>
        <p:txBody>
          <a:bodyPr wrap="square" rtlCol="0">
            <a:spAutoFit/>
          </a:bodyPr>
          <a:lstStyle/>
          <a:p>
            <a:pPr algn="ctr">
              <a:lnSpc>
                <a:spcPct val="80000"/>
              </a:lnSpc>
            </a:pPr>
            <a:r>
              <a:rPr lang="en-US" sz="3200" b="1" dirty="0">
                <a:solidFill>
                  <a:schemeClr val="tx2"/>
                </a:solidFill>
                <a:sym typeface="Wingdings 3" panose="05040102010807070707" pitchFamily="18" charset="2"/>
              </a:rPr>
              <a:t></a:t>
            </a:r>
            <a:endParaRPr lang="en-US" sz="3200" b="1" dirty="0">
              <a:solidFill>
                <a:schemeClr val="tx2"/>
              </a:solidFill>
            </a:endParaRPr>
          </a:p>
          <a:p>
            <a:pPr algn="ctr">
              <a:lnSpc>
                <a:spcPct val="80000"/>
              </a:lnSpc>
            </a:pPr>
            <a:r>
              <a:rPr lang="en-US" sz="3200" b="1" dirty="0" smtClean="0">
                <a:solidFill>
                  <a:schemeClr val="tx2"/>
                </a:solidFill>
              </a:rPr>
              <a:t>MIGRATIONS </a:t>
            </a:r>
            <a:endParaRPr lang="en-US" sz="3200" b="1" dirty="0">
              <a:solidFill>
                <a:schemeClr val="tx2"/>
              </a:solidFill>
            </a:endParaRPr>
          </a:p>
          <a:p>
            <a:pPr algn="ctr">
              <a:lnSpc>
                <a:spcPct val="80000"/>
              </a:lnSpc>
            </a:pPr>
            <a:r>
              <a:rPr lang="en-US" sz="3200" b="1" dirty="0" smtClean="0">
                <a:solidFill>
                  <a:schemeClr val="tx2"/>
                </a:solidFill>
              </a:rPr>
              <a:t>ET DÉPLACEMENTS</a:t>
            </a:r>
            <a:endParaRPr lang="en-US" sz="3200" b="1" dirty="0">
              <a:solidFill>
                <a:schemeClr val="accent1"/>
              </a:solidFill>
            </a:endParaRPr>
          </a:p>
        </p:txBody>
      </p:sp>
      <p:sp>
        <p:nvSpPr>
          <p:cNvPr id="9" name="Rectangle 8">
            <a:extLst>
              <a:ext uri="{FF2B5EF4-FFF2-40B4-BE49-F238E27FC236}">
                <a16:creationId xmlns:a16="http://schemas.microsoft.com/office/drawing/2014/main" id="{42927098-2216-2046-9721-0BF161AF4424}"/>
              </a:ext>
            </a:extLst>
          </p:cNvPr>
          <p:cNvSpPr/>
          <p:nvPr/>
        </p:nvSpPr>
        <p:spPr>
          <a:xfrm>
            <a:off x="3456883" y="5744913"/>
            <a:ext cx="3699365" cy="806375"/>
          </a:xfrm>
          <a:prstGeom prst="rect">
            <a:avLst/>
          </a:prstGeom>
        </p:spPr>
        <p:txBody>
          <a:bodyPr wrap="square">
            <a:spAutoFit/>
          </a:bodyPr>
          <a:lstStyle/>
          <a:p>
            <a:pPr algn="ctr">
              <a:lnSpc>
                <a:spcPct val="80000"/>
              </a:lnSpc>
            </a:pPr>
            <a:r>
              <a:rPr lang="fr-FR" sz="2000" b="1" smtClean="0">
                <a:solidFill>
                  <a:schemeClr val="tx2"/>
                </a:solidFill>
              </a:rPr>
              <a:t>1 milliard de dollars américains </a:t>
            </a:r>
          </a:p>
          <a:p>
            <a:pPr algn="ctr">
              <a:lnSpc>
                <a:spcPct val="80000"/>
              </a:lnSpc>
            </a:pPr>
            <a:endParaRPr lang="fr-FR" sz="2000" b="1" smtClean="0">
              <a:solidFill>
                <a:schemeClr val="tx2"/>
              </a:solidFill>
            </a:endParaRPr>
          </a:p>
          <a:p>
            <a:pPr algn="ctr">
              <a:lnSpc>
                <a:spcPct val="80000"/>
              </a:lnSpc>
            </a:pPr>
            <a:r>
              <a:rPr lang="fr-FR" b="1" smtClean="0">
                <a:solidFill>
                  <a:srgbClr val="32B6C3"/>
                </a:solidFill>
              </a:rPr>
              <a:t>pour financer l’éducation</a:t>
            </a:r>
            <a:endParaRPr lang="fr-FR" b="1">
              <a:solidFill>
                <a:srgbClr val="32B6C3"/>
              </a:solidFill>
            </a:endParaRPr>
          </a:p>
        </p:txBody>
      </p:sp>
      <p:sp>
        <p:nvSpPr>
          <p:cNvPr id="10" name="Rectangle 9">
            <a:extLst>
              <a:ext uri="{FF2B5EF4-FFF2-40B4-BE49-F238E27FC236}">
                <a16:creationId xmlns:a16="http://schemas.microsoft.com/office/drawing/2014/main" id="{17A83EEA-AAD9-C54C-9D70-68F36AFF7BFA}"/>
              </a:ext>
            </a:extLst>
          </p:cNvPr>
          <p:cNvSpPr/>
          <p:nvPr/>
        </p:nvSpPr>
        <p:spPr>
          <a:xfrm>
            <a:off x="2551214" y="4545781"/>
            <a:ext cx="4884636" cy="1107996"/>
          </a:xfrm>
          <a:prstGeom prst="rect">
            <a:avLst/>
          </a:prstGeom>
        </p:spPr>
        <p:txBody>
          <a:bodyPr wrap="square">
            <a:spAutoFit/>
          </a:bodyPr>
          <a:lstStyle/>
          <a:p>
            <a:pPr algn="ctr"/>
            <a:r>
              <a:rPr lang="fr-FR" b="1" dirty="0" smtClean="0">
                <a:solidFill>
                  <a:srgbClr val="32B6C3"/>
                </a:solidFill>
              </a:rPr>
              <a:t>Réduire de </a:t>
            </a:r>
            <a:r>
              <a:rPr lang="en-US" sz="3200" b="1" dirty="0">
                <a:solidFill>
                  <a:schemeClr val="tx2"/>
                </a:solidFill>
              </a:rPr>
              <a:t>7</a:t>
            </a:r>
            <a:r>
              <a:rPr lang="en-US" b="1" dirty="0">
                <a:solidFill>
                  <a:schemeClr val="tx2"/>
                </a:solidFill>
              </a:rPr>
              <a:t>% </a:t>
            </a:r>
            <a:r>
              <a:rPr lang="en-US" b="1" dirty="0">
                <a:solidFill>
                  <a:srgbClr val="32B6C3"/>
                </a:solidFill>
              </a:rPr>
              <a:t>à</a:t>
            </a:r>
            <a:r>
              <a:rPr lang="en-US" b="1" dirty="0">
                <a:solidFill>
                  <a:schemeClr val="accent1"/>
                </a:solidFill>
              </a:rPr>
              <a:t> </a:t>
            </a:r>
            <a:r>
              <a:rPr lang="en-US" sz="3200" b="1" dirty="0">
                <a:solidFill>
                  <a:schemeClr val="tx2"/>
                </a:solidFill>
              </a:rPr>
              <a:t>3</a:t>
            </a:r>
            <a:r>
              <a:rPr lang="en-US" b="1" dirty="0">
                <a:solidFill>
                  <a:schemeClr val="tx2"/>
                </a:solidFill>
              </a:rPr>
              <a:t>%</a:t>
            </a:r>
            <a:r>
              <a:rPr lang="en-US" b="1" dirty="0">
                <a:solidFill>
                  <a:schemeClr val="accent1"/>
                </a:solidFill>
              </a:rPr>
              <a:t> </a:t>
            </a:r>
            <a:r>
              <a:rPr lang="fr-FR" b="1" dirty="0" smtClean="0">
                <a:solidFill>
                  <a:srgbClr val="32B6C3"/>
                </a:solidFill>
              </a:rPr>
              <a:t>les coûts que les migrants soutiennent pour envoyer des fonds fournirait</a:t>
            </a:r>
            <a:br>
              <a:rPr lang="fr-FR" b="1" dirty="0" smtClean="0">
                <a:solidFill>
                  <a:srgbClr val="32B6C3"/>
                </a:solidFill>
              </a:rPr>
            </a:br>
            <a:endParaRPr lang="en-US" sz="1600" b="1" dirty="0">
              <a:solidFill>
                <a:schemeClr val="accent1"/>
              </a:solidFill>
            </a:endParaRPr>
          </a:p>
        </p:txBody>
      </p:sp>
      <p:pic>
        <p:nvPicPr>
          <p:cNvPr id="13" name="Picture 12">
            <a:extLst>
              <a:ext uri="{FF2B5EF4-FFF2-40B4-BE49-F238E27FC236}">
                <a16:creationId xmlns:a16="http://schemas.microsoft.com/office/drawing/2014/main" id="{A576F9F9-A57A-8B44-9DBC-2B2A66AC8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561" y="4607409"/>
            <a:ext cx="1273673" cy="2191903"/>
          </a:xfrm>
          <a:prstGeom prst="rect">
            <a:avLst/>
          </a:prstGeom>
        </p:spPr>
      </p:pic>
      <p:pic>
        <p:nvPicPr>
          <p:cNvPr id="15" name="Picture 14">
            <a:extLst>
              <a:ext uri="{FF2B5EF4-FFF2-40B4-BE49-F238E27FC236}">
                <a16:creationId xmlns:a16="http://schemas.microsoft.com/office/drawing/2014/main" id="{97F15F9D-1A10-5643-B98E-33124D639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946" y="3511273"/>
            <a:ext cx="1111741" cy="580760"/>
          </a:xfrm>
          <a:prstGeom prst="rect">
            <a:avLst/>
          </a:prstGeom>
        </p:spPr>
      </p:pic>
      <p:sp>
        <p:nvSpPr>
          <p:cNvPr id="14" name="Rectangle 13"/>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29722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50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2500"/>
                            </p:stCondLst>
                            <p:childTnLst>
                              <p:par>
                                <p:cTn id="48" presetID="8" presetClass="emph" presetSubtype="0" fill="hold" nodeType="afterEffect">
                                  <p:stCondLst>
                                    <p:cond delay="1000"/>
                                  </p:stCondLst>
                                  <p:childTnLst>
                                    <p:animRot by="1800000">
                                      <p:cBhvr>
                                        <p:cTn id="49" dur="500" fill="hold"/>
                                        <p:tgtEl>
                                          <p:spTgt spid="11"/>
                                        </p:tgtEl>
                                        <p:attrNameLst>
                                          <p:attrName>r</p:attrName>
                                        </p:attrNameLst>
                                      </p:cBhvr>
                                    </p:animRot>
                                  </p:childTnLst>
                                </p:cTn>
                              </p:par>
                              <p:par>
                                <p:cTn id="50" presetID="37" presetClass="path" presetSubtype="0" accel="50000" decel="50000" fill="hold" nodeType="withEffect">
                                  <p:stCondLst>
                                    <p:cond delay="1000"/>
                                  </p:stCondLst>
                                  <p:childTnLst>
                                    <p:animMotion origin="layout" path="M -2.22222E-6 1.85185E-6 L 0.14097 -0.01898 C 0.17084 -0.02338 0.21511 -0.02361 0.26077 -0.0206 C 0.31337 -0.0169 0.35504 -0.01042 0.3842 -0.00185 L 0.52413 0.03657 " pathEditMode="relative" rAng="180000" ptsTypes="AAAAA">
                                      <p:cBhvr>
                                        <p:cTn id="51" dur="2000" fill="hold"/>
                                        <p:tgtEl>
                                          <p:spTgt spid="15"/>
                                        </p:tgtEl>
                                        <p:attrNameLst>
                                          <p:attrName>ppt_x</p:attrName>
                                          <p:attrName>ppt_y</p:attrName>
                                        </p:attrNameLst>
                                      </p:cBhvr>
                                      <p:rCtr x="26267" y="-116"/>
                                    </p:animMotion>
                                  </p:childTnLst>
                                </p:cTn>
                              </p:par>
                              <p:par>
                                <p:cTn id="52" presetID="22" presetClass="entr" presetSubtype="8" fill="hold" grpId="0" nodeType="withEffect">
                                  <p:stCondLst>
                                    <p:cond delay="100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2000"/>
                                        <p:tgtEl>
                                          <p:spTgt spid="23"/>
                                        </p:tgtEl>
                                      </p:cBhvr>
                                    </p:animEffect>
                                  </p:childTnLst>
                                </p:cTn>
                              </p:par>
                              <p:par>
                                <p:cTn id="55" presetID="8" presetClass="emph" presetSubtype="0" fill="hold" nodeType="withEffect">
                                  <p:stCondLst>
                                    <p:cond delay="1500"/>
                                  </p:stCondLst>
                                  <p:childTnLst>
                                    <p:animRot by="1320000">
                                      <p:cBhvr>
                                        <p:cTn id="56" dur="500" fill="hold"/>
                                        <p:tgtEl>
                                          <p:spTgt spid="15"/>
                                        </p:tgtEl>
                                        <p:attrNameLst>
                                          <p:attrName>r</p:attrName>
                                        </p:attrNameLst>
                                      </p:cBhvr>
                                    </p:animRo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uiExpand="1" build="p"/>
      <p:bldP spid="19" grpId="0"/>
      <p:bldP spid="2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2">
            <a:extLst>
              <a:ext uri="{FF2B5EF4-FFF2-40B4-BE49-F238E27FC236}">
                <a16:creationId xmlns:a16="http://schemas.microsoft.com/office/drawing/2014/main" id="{DAF9FC68-2FF5-8346-9FFF-C1CBD995D6A3}"/>
              </a:ext>
            </a:extLst>
          </p:cNvPr>
          <p:cNvSpPr txBox="1">
            <a:spLocks/>
          </p:cNvSpPr>
          <p:nvPr/>
        </p:nvSpPr>
        <p:spPr>
          <a:xfrm>
            <a:off x="460375" y="1275894"/>
            <a:ext cx="3958512" cy="1635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sz="2400" dirty="0"/>
              <a:t>Deux nouveaux </a:t>
            </a:r>
            <a:r>
              <a:rPr lang="fr-FR" sz="2400" b="1" dirty="0" smtClean="0">
                <a:solidFill>
                  <a:srgbClr val="C00000"/>
                </a:solidFill>
              </a:rPr>
              <a:t>Pactes Mondiaux </a:t>
            </a:r>
            <a:r>
              <a:rPr lang="fr-FR" sz="2400" dirty="0" smtClean="0">
                <a:solidFill>
                  <a:srgbClr val="C00000"/>
                </a:solidFill>
              </a:rPr>
              <a:t>sur </a:t>
            </a:r>
            <a:r>
              <a:rPr lang="fr-FR" sz="2400" dirty="0">
                <a:solidFill>
                  <a:srgbClr val="C00000"/>
                </a:solidFill>
              </a:rPr>
              <a:t>les migrants et les </a:t>
            </a:r>
            <a:r>
              <a:rPr lang="fr-FR" sz="2400" dirty="0" smtClean="0">
                <a:solidFill>
                  <a:srgbClr val="C00000"/>
                </a:solidFill>
              </a:rPr>
              <a:t>réfugiés </a:t>
            </a:r>
            <a:r>
              <a:rPr lang="fr-FR" sz="2400" dirty="0"/>
              <a:t>seront signés cette année avec des engagements en matière </a:t>
            </a:r>
            <a:r>
              <a:rPr lang="fr-FR" sz="2400" dirty="0" smtClean="0"/>
              <a:t>d'éducation</a:t>
            </a:r>
            <a:endParaRPr lang="en-US" sz="2400" dirty="0"/>
          </a:p>
        </p:txBody>
      </p:sp>
      <p:sp>
        <p:nvSpPr>
          <p:cNvPr id="13" name="Content Placeholder 2">
            <a:extLst>
              <a:ext uri="{FF2B5EF4-FFF2-40B4-BE49-F238E27FC236}">
                <a16:creationId xmlns:a16="http://schemas.microsoft.com/office/drawing/2014/main" id="{F914114D-A277-D449-9F1F-DD5C894CB775}"/>
              </a:ext>
            </a:extLst>
          </p:cNvPr>
          <p:cNvSpPr txBox="1">
            <a:spLocks/>
          </p:cNvSpPr>
          <p:nvPr/>
        </p:nvSpPr>
        <p:spPr>
          <a:xfrm>
            <a:off x="460374" y="3923760"/>
            <a:ext cx="4135071" cy="9787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dirty="0" smtClean="0"/>
              <a:t>Comment les </a:t>
            </a:r>
            <a:r>
              <a:rPr lang="fr-FR" sz="2400" b="1" dirty="0"/>
              <a:t>pays </a:t>
            </a:r>
            <a:r>
              <a:rPr lang="fr-FR" sz="2400" b="1" dirty="0" smtClean="0"/>
              <a:t>doivent-ils procéder pour réaliser </a:t>
            </a:r>
            <a:r>
              <a:rPr lang="fr-FR" sz="2400" b="1" dirty="0"/>
              <a:t>ces </a:t>
            </a:r>
            <a:r>
              <a:rPr lang="fr-FR" sz="2400" b="1" dirty="0" smtClean="0"/>
              <a:t>engagements envers les migrants et les réfugiés ?</a:t>
            </a:r>
            <a:endParaRPr lang="en-US" sz="2400" dirty="0"/>
          </a:p>
        </p:txBody>
      </p:sp>
      <p:pic>
        <p:nvPicPr>
          <p:cNvPr id="6" name="Picture 5"/>
          <p:cNvPicPr>
            <a:picLocks noChangeAspect="1"/>
          </p:cNvPicPr>
          <p:nvPr/>
        </p:nvPicPr>
        <p:blipFill>
          <a:blip r:embed="rId3" cstate="print"/>
          <a:stretch>
            <a:fillRect/>
          </a:stretch>
        </p:blipFill>
        <p:spPr>
          <a:xfrm>
            <a:off x="4902981" y="606989"/>
            <a:ext cx="4237463" cy="6251793"/>
          </a:xfrm>
          <a:prstGeom prst="rect">
            <a:avLst/>
          </a:prstGeom>
        </p:spPr>
      </p:pic>
      <p:sp>
        <p:nvSpPr>
          <p:cNvPr id="2" name="AutoShape 2" descr="United Nations Global Comp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D2B9305-D43F-F848-8AEB-A702A1CBB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
        <p:nvSpPr>
          <p:cNvPr id="9" name="Rectangle 8"/>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Tree>
    <p:extLst>
      <p:ext uri="{BB962C8B-B14F-4D97-AF65-F5344CB8AC3E}">
        <p14:creationId xmlns:p14="http://schemas.microsoft.com/office/powerpoint/2010/main" val="18804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82390" y="813298"/>
            <a:ext cx="5162550" cy="723900"/>
          </a:xfrm>
          <a:prstGeom prst="rect">
            <a:avLst/>
          </a:prstGeom>
        </p:spPr>
        <p:txBody>
          <a:bodyPr>
            <a:normAutofit/>
          </a:bodyPr>
          <a:lstStyle/>
          <a:p>
            <a:r>
              <a:rPr lang="fr-FR" sz="3400" b="1" dirty="0" smtClean="0">
                <a:solidFill>
                  <a:schemeClr val="bg1"/>
                </a:solidFill>
              </a:rPr>
              <a:t>Protégez</a:t>
            </a:r>
            <a:r>
              <a:rPr lang="en-US" sz="3400" b="1" dirty="0" smtClean="0">
                <a:solidFill>
                  <a:schemeClr val="bg1"/>
                </a:solidFill>
              </a:rPr>
              <a:t> </a:t>
            </a:r>
            <a:r>
              <a:rPr lang="en-US" sz="3400" b="1" dirty="0" err="1">
                <a:solidFill>
                  <a:schemeClr val="bg1"/>
                </a:solidFill>
              </a:rPr>
              <a:t>leurs</a:t>
            </a:r>
            <a:r>
              <a:rPr lang="en-US" sz="3400" b="1" dirty="0">
                <a:solidFill>
                  <a:schemeClr val="bg1"/>
                </a:solidFill>
              </a:rPr>
              <a:t> droits</a:t>
            </a:r>
          </a:p>
        </p:txBody>
      </p:sp>
      <p:sp>
        <p:nvSpPr>
          <p:cNvPr id="10" name="Content Placeholder 5">
            <a:extLst>
              <a:ext uri="{FF2B5EF4-FFF2-40B4-BE49-F238E27FC236}">
                <a16:creationId xmlns:a16="http://schemas.microsoft.com/office/drawing/2014/main" id="{FD7C4D50-E774-4F95-A6FA-BF54891FD0B9}"/>
              </a:ext>
            </a:extLst>
          </p:cNvPr>
          <p:cNvSpPr txBox="1">
            <a:spLocks/>
          </p:cNvSpPr>
          <p:nvPr/>
        </p:nvSpPr>
        <p:spPr>
          <a:xfrm>
            <a:off x="5965948" y="4815008"/>
            <a:ext cx="3025652" cy="859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600" b="1" dirty="0" smtClean="0">
                <a:solidFill>
                  <a:schemeClr val="accent1"/>
                </a:solidFill>
              </a:rPr>
              <a:t>les réfugiés ont manqué</a:t>
            </a:r>
            <a:br>
              <a:rPr lang="fr-FR" sz="1600" b="1" dirty="0" smtClean="0">
                <a:solidFill>
                  <a:schemeClr val="accent1"/>
                </a:solidFill>
              </a:rPr>
            </a:br>
            <a:r>
              <a:rPr lang="fr-FR" sz="2400" b="1" dirty="0" smtClean="0">
                <a:solidFill>
                  <a:schemeClr val="tx2"/>
                </a:solidFill>
              </a:rPr>
              <a:t>1.5</a:t>
            </a:r>
            <a:r>
              <a:rPr lang="fr-FR" sz="1600" b="1" dirty="0" smtClean="0">
                <a:solidFill>
                  <a:schemeClr val="tx2"/>
                </a:solidFill>
              </a:rPr>
              <a:t> </a:t>
            </a:r>
            <a:r>
              <a:rPr lang="fr-FR" sz="2000" b="1" dirty="0" smtClean="0">
                <a:solidFill>
                  <a:schemeClr val="tx2"/>
                </a:solidFill>
              </a:rPr>
              <a:t>milliards </a:t>
            </a:r>
            <a:r>
              <a:rPr lang="fr-FR" sz="1600" b="1" dirty="0" smtClean="0">
                <a:solidFill>
                  <a:schemeClr val="accent1"/>
                </a:solidFill>
              </a:rPr>
              <a:t>de jours d’école </a:t>
            </a:r>
            <a:endParaRPr lang="fr-FR" sz="1600" b="1" dirty="0">
              <a:solidFill>
                <a:schemeClr val="accent1"/>
              </a:solidFill>
            </a:endParaRPr>
          </a:p>
        </p:txBody>
      </p:sp>
      <p:sp>
        <p:nvSpPr>
          <p:cNvPr id="3" name="TextBox 2">
            <a:extLst>
              <a:ext uri="{FF2B5EF4-FFF2-40B4-BE49-F238E27FC236}">
                <a16:creationId xmlns:a16="http://schemas.microsoft.com/office/drawing/2014/main" id="{53FE12A9-C0CE-6B47-AED6-ABE4DF47826C}"/>
              </a:ext>
            </a:extLst>
          </p:cNvPr>
          <p:cNvSpPr txBox="1"/>
          <p:nvPr/>
        </p:nvSpPr>
        <p:spPr>
          <a:xfrm>
            <a:off x="296583" y="646275"/>
            <a:ext cx="736465" cy="830997"/>
          </a:xfrm>
          <a:prstGeom prst="rect">
            <a:avLst/>
          </a:prstGeom>
          <a:noFill/>
        </p:spPr>
        <p:txBody>
          <a:bodyPr wrap="square" rtlCol="0">
            <a:spAutoFit/>
          </a:bodyPr>
          <a:lstStyle/>
          <a:p>
            <a:pPr algn="ctr"/>
            <a:r>
              <a:rPr lang="en-US" sz="4800" b="1" dirty="0">
                <a:solidFill>
                  <a:schemeClr val="tx2"/>
                </a:solidFill>
              </a:rPr>
              <a:t>1</a:t>
            </a:r>
          </a:p>
        </p:txBody>
      </p:sp>
      <p:cxnSp>
        <p:nvCxnSpPr>
          <p:cNvPr id="21" name="Straight Connector 20">
            <a:extLst>
              <a:ext uri="{FF2B5EF4-FFF2-40B4-BE49-F238E27FC236}">
                <a16:creationId xmlns:a16="http://schemas.microsoft.com/office/drawing/2014/main" id="{9B2EC817-B4F0-0743-8A67-3B9746322696}"/>
              </a:ext>
            </a:extLst>
          </p:cNvPr>
          <p:cNvCxnSpPr>
            <a:cxnSpLocks/>
          </p:cNvCxnSpPr>
          <p:nvPr/>
        </p:nvCxnSpPr>
        <p:spPr>
          <a:xfrm flipH="1">
            <a:off x="574923" y="5527555"/>
            <a:ext cx="810124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990E535-1604-C142-A887-3C3EE12BD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65" y="2095759"/>
            <a:ext cx="1930695" cy="2559409"/>
          </a:xfrm>
          <a:prstGeom prst="rect">
            <a:avLst/>
          </a:prstGeom>
        </p:spPr>
      </p:pic>
      <p:sp>
        <p:nvSpPr>
          <p:cNvPr id="7" name="Content Placeholder 5">
            <a:extLst>
              <a:ext uri="{FF2B5EF4-FFF2-40B4-BE49-F238E27FC236}">
                <a16:creationId xmlns:a16="http://schemas.microsoft.com/office/drawing/2014/main" id="{953C94B1-D156-4BBD-B4E4-169146451F9A}"/>
              </a:ext>
            </a:extLst>
          </p:cNvPr>
          <p:cNvSpPr txBox="1">
            <a:spLocks/>
          </p:cNvSpPr>
          <p:nvPr/>
        </p:nvSpPr>
        <p:spPr>
          <a:xfrm>
            <a:off x="5392297" y="1717430"/>
            <a:ext cx="2356250" cy="6269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fr-FR" sz="1600" b="1" dirty="0">
                <a:solidFill>
                  <a:schemeClr val="accent1"/>
                </a:solidFill>
              </a:rPr>
              <a:t>Deux ans seulement après la déclaration de New York…</a:t>
            </a:r>
            <a:endParaRPr lang="en-US" sz="1600" b="1" dirty="0">
              <a:solidFill>
                <a:schemeClr val="accent1"/>
              </a:solidFill>
            </a:endParaRPr>
          </a:p>
        </p:txBody>
      </p:sp>
      <p:pic>
        <p:nvPicPr>
          <p:cNvPr id="17" name="Picture 16">
            <a:extLst>
              <a:ext uri="{FF2B5EF4-FFF2-40B4-BE49-F238E27FC236}">
                <a16:creationId xmlns:a16="http://schemas.microsoft.com/office/drawing/2014/main" id="{FFF2BBD7-A29B-E545-800B-9E6EAC2AD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975" y="2307185"/>
            <a:ext cx="965200" cy="901700"/>
          </a:xfrm>
          <a:prstGeom prst="rect">
            <a:avLst/>
          </a:prstGeom>
        </p:spPr>
      </p:pic>
      <p:pic>
        <p:nvPicPr>
          <p:cNvPr id="19" name="Picture 18">
            <a:extLst>
              <a:ext uri="{FF2B5EF4-FFF2-40B4-BE49-F238E27FC236}">
                <a16:creationId xmlns:a16="http://schemas.microsoft.com/office/drawing/2014/main" id="{CFF35FC5-B71D-944B-AC9E-B456E04D7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872" y="2914807"/>
            <a:ext cx="825500" cy="762000"/>
          </a:xfrm>
          <a:prstGeom prst="rect">
            <a:avLst/>
          </a:prstGeom>
        </p:spPr>
      </p:pic>
      <p:pic>
        <p:nvPicPr>
          <p:cNvPr id="22" name="Picture 21">
            <a:extLst>
              <a:ext uri="{FF2B5EF4-FFF2-40B4-BE49-F238E27FC236}">
                <a16:creationId xmlns:a16="http://schemas.microsoft.com/office/drawing/2014/main" id="{53138033-6B2B-AC47-B623-F2044B795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672" y="3476384"/>
            <a:ext cx="825500" cy="762000"/>
          </a:xfrm>
          <a:prstGeom prst="rect">
            <a:avLst/>
          </a:prstGeom>
        </p:spPr>
      </p:pic>
      <p:pic>
        <p:nvPicPr>
          <p:cNvPr id="24" name="Picture 23">
            <a:extLst>
              <a:ext uri="{FF2B5EF4-FFF2-40B4-BE49-F238E27FC236}">
                <a16:creationId xmlns:a16="http://schemas.microsoft.com/office/drawing/2014/main" id="{E62233AA-58FA-6A4F-B304-AEEF1920D9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5135" y="4121762"/>
            <a:ext cx="934097" cy="870982"/>
          </a:xfrm>
          <a:prstGeom prst="rect">
            <a:avLst/>
          </a:prstGeom>
        </p:spPr>
      </p:pic>
      <p:grpSp>
        <p:nvGrpSpPr>
          <p:cNvPr id="31" name="Group 30">
            <a:extLst>
              <a:ext uri="{FF2B5EF4-FFF2-40B4-BE49-F238E27FC236}">
                <a16:creationId xmlns:a16="http://schemas.microsoft.com/office/drawing/2014/main" id="{2F0530F4-96DD-3A43-B0D5-5E6B2B224CCE}"/>
              </a:ext>
            </a:extLst>
          </p:cNvPr>
          <p:cNvGrpSpPr/>
          <p:nvPr/>
        </p:nvGrpSpPr>
        <p:grpSpPr>
          <a:xfrm>
            <a:off x="1535814" y="5767647"/>
            <a:ext cx="6544930" cy="707886"/>
            <a:chOff x="1117600" y="5767647"/>
            <a:chExt cx="6544930" cy="707886"/>
          </a:xfrm>
        </p:grpSpPr>
        <p:sp>
          <p:nvSpPr>
            <p:cNvPr id="2" name="Rectangle 1"/>
            <p:cNvSpPr/>
            <p:nvPr/>
          </p:nvSpPr>
          <p:spPr>
            <a:xfrm>
              <a:off x="1282390" y="5767647"/>
              <a:ext cx="6380140" cy="707886"/>
            </a:xfrm>
            <a:prstGeom prst="rect">
              <a:avLst/>
            </a:prstGeom>
          </p:spPr>
          <p:txBody>
            <a:bodyPr wrap="square">
              <a:spAutoFit/>
            </a:bodyPr>
            <a:lstStyle/>
            <a:p>
              <a:r>
                <a:rPr lang="fr-FR" sz="2000" b="1" i="1" spc="20" dirty="0">
                  <a:solidFill>
                    <a:srgbClr val="C00000"/>
                  </a:solidFill>
                  <a:latin typeface="+mj-lt"/>
                </a:rPr>
                <a:t>La Jordanie </a:t>
              </a:r>
              <a:r>
                <a:rPr lang="fr-FR" sz="2000" b="1" i="1" spc="20" dirty="0" smtClean="0">
                  <a:solidFill>
                    <a:srgbClr val="C00000"/>
                  </a:solidFill>
                  <a:latin typeface="+mj-lt"/>
                </a:rPr>
                <a:t>permet désormais aux </a:t>
              </a:r>
              <a:r>
                <a:rPr lang="fr-FR" sz="2000" b="1" i="1" spc="20" dirty="0">
                  <a:solidFill>
                    <a:srgbClr val="C00000"/>
                  </a:solidFill>
                  <a:latin typeface="+mj-lt"/>
                </a:rPr>
                <a:t>enfants d'entrer dans les écoles publiques sans carte d'identité </a:t>
              </a:r>
              <a:r>
                <a:rPr lang="fr-FR" sz="2000" b="1" i="1" spc="20" dirty="0" smtClean="0">
                  <a:solidFill>
                    <a:srgbClr val="C00000"/>
                  </a:solidFill>
                  <a:latin typeface="+mj-lt"/>
                </a:rPr>
                <a:t>depuis </a:t>
              </a:r>
              <a:r>
                <a:rPr lang="fr-FR" sz="2000" b="1" i="1" spc="20" dirty="0">
                  <a:solidFill>
                    <a:srgbClr val="C00000"/>
                  </a:solidFill>
                  <a:latin typeface="+mj-lt"/>
                </a:rPr>
                <a:t>2016</a:t>
              </a:r>
              <a:endParaRPr lang="en-US" sz="2000" b="1" i="1" spc="20" dirty="0">
                <a:solidFill>
                  <a:srgbClr val="C00000"/>
                </a:solidFill>
                <a:latin typeface="+mj-lt"/>
              </a:endParaRPr>
            </a:p>
          </p:txBody>
        </p:sp>
        <p:pic>
          <p:nvPicPr>
            <p:cNvPr id="26" name="Picture 25">
              <a:extLst>
                <a:ext uri="{FF2B5EF4-FFF2-40B4-BE49-F238E27FC236}">
                  <a16:creationId xmlns:a16="http://schemas.microsoft.com/office/drawing/2014/main" id="{8C827CE9-711C-1D43-AF84-51126D65E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600" y="5805187"/>
              <a:ext cx="184201" cy="147361"/>
            </a:xfrm>
            <a:prstGeom prst="rect">
              <a:avLst/>
            </a:prstGeom>
          </p:spPr>
        </p:pic>
        <p:pic>
          <p:nvPicPr>
            <p:cNvPr id="28" name="Picture 27">
              <a:extLst>
                <a:ext uri="{FF2B5EF4-FFF2-40B4-BE49-F238E27FC236}">
                  <a16:creationId xmlns:a16="http://schemas.microsoft.com/office/drawing/2014/main" id="{7D6A7CA9-6A6E-A84E-896A-FC2E638907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4958" y="6227196"/>
              <a:ext cx="184201" cy="147361"/>
            </a:xfrm>
            <a:prstGeom prst="rect">
              <a:avLst/>
            </a:prstGeom>
          </p:spPr>
        </p:pic>
      </p:grpSp>
      <p:sp>
        <p:nvSpPr>
          <p:cNvPr id="18" name="Rectangle 17"/>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20" name="Content Placeholder 5"/>
          <p:cNvSpPr txBox="1">
            <a:spLocks/>
          </p:cNvSpPr>
          <p:nvPr/>
        </p:nvSpPr>
        <p:spPr>
          <a:xfrm>
            <a:off x="953464" y="1845642"/>
            <a:ext cx="3977966" cy="29269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chemeClr val="tx2"/>
              </a:buClr>
              <a:buSzPct val="125000"/>
              <a:buFont typeface="Wingdings" pitchFamily="2" charset="2"/>
              <a:buChar char="§"/>
            </a:pPr>
            <a:r>
              <a:rPr lang="fr-FR" sz="1800" dirty="0" smtClean="0"/>
              <a:t>Ne pas laisser les documents d’identité ou le statut de résidence en empêcher l’inscription</a:t>
            </a:r>
          </a:p>
          <a:p>
            <a:pPr>
              <a:lnSpc>
                <a:spcPct val="100000"/>
              </a:lnSpc>
              <a:spcBef>
                <a:spcPts val="0"/>
              </a:spcBef>
              <a:spcAft>
                <a:spcPts val="1200"/>
              </a:spcAft>
              <a:buClr>
                <a:schemeClr val="tx2"/>
              </a:buClr>
              <a:buSzPct val="125000"/>
              <a:buFont typeface="Wingdings" pitchFamily="2" charset="2"/>
              <a:buChar char="§"/>
            </a:pPr>
            <a:r>
              <a:rPr lang="fr-FR" sz="1800" dirty="0" smtClean="0"/>
              <a:t>Rendre cohérentes les lois sur l'éducation et l'immigration </a:t>
            </a:r>
          </a:p>
          <a:p>
            <a:pPr>
              <a:lnSpc>
                <a:spcPct val="100000"/>
              </a:lnSpc>
              <a:spcBef>
                <a:spcPts val="0"/>
              </a:spcBef>
              <a:spcAft>
                <a:spcPts val="1200"/>
              </a:spcAft>
              <a:buClr>
                <a:schemeClr val="tx2"/>
              </a:buClr>
              <a:buSzPct val="125000"/>
              <a:buFont typeface="Wingdings" pitchFamily="2" charset="2"/>
              <a:buChar char="§"/>
            </a:pPr>
            <a:r>
              <a:rPr lang="fr-FR" sz="1800" dirty="0" smtClean="0"/>
              <a:t>Ne pas laisser les chefs d'établissement (niveau local) ajouter des </a:t>
            </a:r>
            <a:r>
              <a:rPr lang="fr-FR" sz="1800" dirty="0"/>
              <a:t>barrières supplémentaires </a:t>
            </a:r>
            <a:endParaRPr lang="fr-FR" sz="1800" dirty="0" smtClean="0"/>
          </a:p>
          <a:p>
            <a:pPr>
              <a:lnSpc>
                <a:spcPct val="100000"/>
              </a:lnSpc>
              <a:spcBef>
                <a:spcPts val="0"/>
              </a:spcBef>
              <a:spcAft>
                <a:spcPts val="1200"/>
              </a:spcAft>
              <a:buClr>
                <a:schemeClr val="tx2"/>
              </a:buClr>
              <a:buSzPct val="125000"/>
              <a:buFont typeface="Wingdings" pitchFamily="2" charset="2"/>
              <a:buChar char="§"/>
            </a:pPr>
            <a:r>
              <a:rPr lang="fr-FR" sz="1800" dirty="0" smtClean="0"/>
              <a:t>Mettre en place des processus formels pour répondre aux violations des droits</a:t>
            </a:r>
            <a:endParaRPr lang="fr-FR" sz="1800" dirty="0"/>
          </a:p>
        </p:txBody>
      </p:sp>
    </p:spTree>
    <p:extLst>
      <p:ext uri="{BB962C8B-B14F-4D97-AF65-F5344CB8AC3E}">
        <p14:creationId xmlns:p14="http://schemas.microsoft.com/office/powerpoint/2010/main" val="14330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5500"/>
                            </p:stCondLst>
                            <p:childTnLst>
                              <p:par>
                                <p:cTn id="33" presetID="2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6000"/>
                            </p:stCondLst>
                            <p:childTnLst>
                              <p:par>
                                <p:cTn id="37" presetID="10" presetClass="entr" presetSubtype="0" fill="hold" grpId="1"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65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25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fade">
                                      <p:cBhvr>
                                        <p:cTn id="57" dur="500"/>
                                        <p:tgtEl>
                                          <p:spTgt spid="2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xEl>
                                              <p:pRg st="2" end="2"/>
                                            </p:txEl>
                                          </p:spTgt>
                                        </p:tgtEl>
                                        <p:attrNameLst>
                                          <p:attrName>style.visibility</p:attrName>
                                        </p:attrNameLst>
                                      </p:cBhvr>
                                      <p:to>
                                        <p:strVal val="visible"/>
                                      </p:to>
                                    </p:set>
                                    <p:animEffect transition="in" filter="fade">
                                      <p:cBhvr>
                                        <p:cTn id="62" dur="500"/>
                                        <p:tgtEl>
                                          <p:spTgt spid="2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xEl>
                                              <p:pRg st="3" end="3"/>
                                            </p:txEl>
                                          </p:spTgt>
                                        </p:tgtEl>
                                        <p:attrNameLst>
                                          <p:attrName>style.visibility</p:attrName>
                                        </p:attrNameLst>
                                      </p:cBhvr>
                                      <p:to>
                                        <p:strVal val="visible"/>
                                      </p:to>
                                    </p:set>
                                    <p:animEffect transition="in" filter="fade">
                                      <p:cBhvr>
                                        <p:cTn id="6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1"/>
      <p:bldP spid="3" grpId="0"/>
      <p:bldP spid="7" grpId="0"/>
      <p:bldP spid="2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73633" y="1873804"/>
            <a:ext cx="3848427" cy="2965486"/>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fr-FR" sz="1700" dirty="0" smtClean="0"/>
              <a:t>Les réfugiés devraient :</a:t>
            </a:r>
          </a:p>
          <a:p>
            <a:pPr>
              <a:lnSpc>
                <a:spcPct val="100000"/>
              </a:lnSpc>
              <a:spcBef>
                <a:spcPts val="0"/>
              </a:spcBef>
              <a:spcAft>
                <a:spcPts val="2400"/>
              </a:spcAft>
              <a:buClr>
                <a:schemeClr val="tx2"/>
              </a:buClr>
              <a:buSzPct val="125000"/>
              <a:buFont typeface="Wingdings" pitchFamily="2" charset="2"/>
              <a:buChar char="§"/>
            </a:pPr>
            <a:r>
              <a:rPr lang="fr-FR" sz="1700" dirty="0" smtClean="0"/>
              <a:t>passer le moins de temps possible dans </a:t>
            </a:r>
            <a:r>
              <a:rPr lang="fr-FR" sz="1700" dirty="0"/>
              <a:t>les écoles qui ne suivent pas les programmes </a:t>
            </a:r>
            <a:r>
              <a:rPr lang="fr-FR" sz="1700" dirty="0" smtClean="0"/>
              <a:t>nationaux</a:t>
            </a:r>
          </a:p>
          <a:p>
            <a:pPr marL="0" indent="0">
              <a:lnSpc>
                <a:spcPct val="100000"/>
              </a:lnSpc>
              <a:spcBef>
                <a:spcPts val="0"/>
              </a:spcBef>
              <a:spcAft>
                <a:spcPts val="2400"/>
              </a:spcAft>
              <a:buClr>
                <a:schemeClr val="tx2"/>
              </a:buClr>
              <a:buSzPct val="125000"/>
              <a:buNone/>
            </a:pPr>
            <a:r>
              <a:rPr lang="fr-FR" sz="1700" dirty="0" smtClean="0"/>
              <a:t>Les immigrants : </a:t>
            </a:r>
          </a:p>
          <a:p>
            <a:pPr>
              <a:lnSpc>
                <a:spcPct val="100000"/>
              </a:lnSpc>
              <a:spcBef>
                <a:spcPts val="0"/>
              </a:spcBef>
              <a:spcAft>
                <a:spcPts val="600"/>
              </a:spcAft>
              <a:buClr>
                <a:schemeClr val="tx2"/>
              </a:buClr>
              <a:buSzPct val="125000"/>
              <a:buFont typeface="Wingdings" pitchFamily="2" charset="2"/>
              <a:buChar char="§"/>
            </a:pPr>
            <a:r>
              <a:rPr lang="fr-FR" sz="1700" dirty="0" smtClean="0"/>
              <a:t>ne devraient pas être séparés</a:t>
            </a:r>
          </a:p>
          <a:p>
            <a:pPr>
              <a:lnSpc>
                <a:spcPct val="100000"/>
              </a:lnSpc>
              <a:spcBef>
                <a:spcPts val="0"/>
              </a:spcBef>
              <a:spcAft>
                <a:spcPts val="600"/>
              </a:spcAft>
              <a:buClr>
                <a:schemeClr val="tx2"/>
              </a:buClr>
              <a:buSzPct val="125000"/>
              <a:buFont typeface="Wingdings" pitchFamily="2" charset="2"/>
              <a:buChar char="§"/>
            </a:pPr>
            <a:r>
              <a:rPr lang="fr-FR" sz="1700" dirty="0" smtClean="0"/>
              <a:t>devraient passer </a:t>
            </a:r>
            <a:r>
              <a:rPr lang="fr-FR" sz="1700" dirty="0"/>
              <a:t>le moins de temps possible dans </a:t>
            </a:r>
            <a:r>
              <a:rPr lang="fr-FR" sz="1700" dirty="0" smtClean="0"/>
              <a:t>des </a:t>
            </a:r>
            <a:r>
              <a:rPr lang="fr-FR" sz="1700" dirty="0"/>
              <a:t>classes </a:t>
            </a:r>
            <a:r>
              <a:rPr lang="fr-FR" sz="1700" dirty="0" smtClean="0"/>
              <a:t>préparatoires</a:t>
            </a:r>
          </a:p>
          <a:p>
            <a:pPr>
              <a:lnSpc>
                <a:spcPct val="100000"/>
              </a:lnSpc>
              <a:spcBef>
                <a:spcPts val="0"/>
              </a:spcBef>
              <a:spcAft>
                <a:spcPts val="600"/>
              </a:spcAft>
              <a:buClr>
                <a:schemeClr val="tx2"/>
              </a:buClr>
              <a:buSzPct val="125000"/>
              <a:buFont typeface="Wingdings" pitchFamily="2" charset="2"/>
              <a:buChar char="§"/>
            </a:pPr>
            <a:r>
              <a:rPr lang="fr-FR" sz="1700" dirty="0" smtClean="0"/>
              <a:t>ne devraient pas être placés dans des parcours scolaires moins qualifiant</a:t>
            </a:r>
            <a:endParaRPr lang="fr-FR" sz="1700" dirty="0"/>
          </a:p>
        </p:txBody>
      </p:sp>
      <p:sp>
        <p:nvSpPr>
          <p:cNvPr id="11" name="Title 3">
            <a:extLst>
              <a:ext uri="{FF2B5EF4-FFF2-40B4-BE49-F238E27FC236}">
                <a16:creationId xmlns:a16="http://schemas.microsoft.com/office/drawing/2014/main" id="{3F23E7D5-D588-4C4F-B1FE-D0BB70E7D7F8}"/>
              </a:ext>
            </a:extLst>
          </p:cNvPr>
          <p:cNvSpPr txBox="1">
            <a:spLocks/>
          </p:cNvSpPr>
          <p:nvPr/>
        </p:nvSpPr>
        <p:spPr>
          <a:xfrm>
            <a:off x="1171762" y="819557"/>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400" b="1" dirty="0">
                <a:solidFill>
                  <a:schemeClr val="bg1"/>
                </a:solidFill>
              </a:rPr>
              <a:t>Les inclure dans les systèmes nationaux</a:t>
            </a:r>
            <a:endParaRPr lang="en-US" sz="3400" b="1" dirty="0">
              <a:solidFill>
                <a:schemeClr val="bg1"/>
              </a:solidFill>
            </a:endParaRPr>
          </a:p>
        </p:txBody>
      </p:sp>
      <p:sp>
        <p:nvSpPr>
          <p:cNvPr id="15" name="TextBox 14">
            <a:extLst>
              <a:ext uri="{FF2B5EF4-FFF2-40B4-BE49-F238E27FC236}">
                <a16:creationId xmlns:a16="http://schemas.microsoft.com/office/drawing/2014/main" id="{FF909ECB-C418-B841-8681-49F64AEE86CA}"/>
              </a:ext>
            </a:extLst>
          </p:cNvPr>
          <p:cNvSpPr txBox="1"/>
          <p:nvPr/>
        </p:nvSpPr>
        <p:spPr>
          <a:xfrm>
            <a:off x="278780" y="643228"/>
            <a:ext cx="757981" cy="830997"/>
          </a:xfrm>
          <a:prstGeom prst="rect">
            <a:avLst/>
          </a:prstGeom>
          <a:noFill/>
        </p:spPr>
        <p:txBody>
          <a:bodyPr wrap="square" rtlCol="0">
            <a:spAutoFit/>
          </a:bodyPr>
          <a:lstStyle/>
          <a:p>
            <a:pPr algn="ctr"/>
            <a:r>
              <a:rPr lang="en-US" sz="4800" b="1" dirty="0">
                <a:solidFill>
                  <a:schemeClr val="tx2"/>
                </a:solidFill>
              </a:rPr>
              <a:t>2</a:t>
            </a:r>
          </a:p>
        </p:txBody>
      </p:sp>
      <p:cxnSp>
        <p:nvCxnSpPr>
          <p:cNvPr id="16" name="Straight Connector 15">
            <a:extLst>
              <a:ext uri="{FF2B5EF4-FFF2-40B4-BE49-F238E27FC236}">
                <a16:creationId xmlns:a16="http://schemas.microsoft.com/office/drawing/2014/main" id="{9C5281DB-202A-854F-9170-521A588D4B1A}"/>
              </a:ext>
            </a:extLst>
          </p:cNvPr>
          <p:cNvCxnSpPr>
            <a:cxnSpLocks/>
          </p:cNvCxnSpPr>
          <p:nvPr/>
        </p:nvCxnSpPr>
        <p:spPr>
          <a:xfrm flipH="1">
            <a:off x="543557" y="5613886"/>
            <a:ext cx="8083996"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C8A7E71-49FC-4342-BD95-9AC1D8A7B7A9}"/>
              </a:ext>
            </a:extLst>
          </p:cNvPr>
          <p:cNvGrpSpPr/>
          <p:nvPr/>
        </p:nvGrpSpPr>
        <p:grpSpPr>
          <a:xfrm>
            <a:off x="4537910" y="1663635"/>
            <a:ext cx="4089643" cy="3837865"/>
            <a:chOff x="4945236" y="2109624"/>
            <a:chExt cx="4089643" cy="3837865"/>
          </a:xfrm>
        </p:grpSpPr>
        <p:sp>
          <p:nvSpPr>
            <p:cNvPr id="10" name="Rectangle 9">
              <a:extLst>
                <a:ext uri="{FF2B5EF4-FFF2-40B4-BE49-F238E27FC236}">
                  <a16:creationId xmlns:a16="http://schemas.microsoft.com/office/drawing/2014/main" id="{08FBD47D-3E43-0245-BECC-32438DED71B7}"/>
                </a:ext>
              </a:extLst>
            </p:cNvPr>
            <p:cNvSpPr/>
            <p:nvPr/>
          </p:nvSpPr>
          <p:spPr>
            <a:xfrm>
              <a:off x="4945236" y="2109624"/>
              <a:ext cx="4089643" cy="38378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7" name="Straight Connector 16">
              <a:extLst>
                <a:ext uri="{FF2B5EF4-FFF2-40B4-BE49-F238E27FC236}">
                  <a16:creationId xmlns:a16="http://schemas.microsoft.com/office/drawing/2014/main" id="{C832F4EB-583E-3E44-A6FC-64F2D57313A3}"/>
                </a:ext>
              </a:extLst>
            </p:cNvPr>
            <p:cNvCxnSpPr>
              <a:cxnSpLocks/>
            </p:cNvCxnSpPr>
            <p:nvPr/>
          </p:nvCxnSpPr>
          <p:spPr>
            <a:xfrm>
              <a:off x="4945237" y="2109625"/>
              <a:ext cx="408964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Content Placeholder 5">
            <a:extLst>
              <a:ext uri="{FF2B5EF4-FFF2-40B4-BE49-F238E27FC236}">
                <a16:creationId xmlns:a16="http://schemas.microsoft.com/office/drawing/2014/main" id="{DAB8CED7-853F-47F9-8E78-400835F6F3C0}"/>
              </a:ext>
            </a:extLst>
          </p:cNvPr>
          <p:cNvSpPr txBox="1">
            <a:spLocks/>
          </p:cNvSpPr>
          <p:nvPr/>
        </p:nvSpPr>
        <p:spPr>
          <a:xfrm>
            <a:off x="4798229" y="1805582"/>
            <a:ext cx="3600000" cy="94694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fr-FR" sz="1600" b="1" dirty="0">
                <a:solidFill>
                  <a:schemeClr val="tx1">
                    <a:lumMod val="75000"/>
                    <a:lumOff val="25000"/>
                  </a:schemeClr>
                </a:solidFill>
              </a:rPr>
              <a:t>La Turquie s'est engagée à inclure tous les </a:t>
            </a:r>
            <a:r>
              <a:rPr lang="fr-FR" sz="1600" b="1" dirty="0" smtClean="0">
                <a:solidFill>
                  <a:schemeClr val="tx1">
                    <a:lumMod val="75000"/>
                    <a:lumOff val="25000"/>
                  </a:schemeClr>
                </a:solidFill>
              </a:rPr>
              <a:t>nationaux syriens dans </a:t>
            </a:r>
            <a:r>
              <a:rPr lang="fr-FR" sz="1600" b="1" dirty="0">
                <a:solidFill>
                  <a:schemeClr val="tx1">
                    <a:lumMod val="75000"/>
                    <a:lumOff val="25000"/>
                  </a:schemeClr>
                </a:solidFill>
              </a:rPr>
              <a:t>son système éducatif national d'ici 2020</a:t>
            </a:r>
            <a:endParaRPr lang="en-GB" sz="1600" b="1" dirty="0">
              <a:solidFill>
                <a:schemeClr val="tx1">
                  <a:lumMod val="75000"/>
                  <a:lumOff val="25000"/>
                </a:schemeClr>
              </a:solidFill>
            </a:endParaRPr>
          </a:p>
        </p:txBody>
      </p:sp>
      <p:grpSp>
        <p:nvGrpSpPr>
          <p:cNvPr id="2" name="Group 1">
            <a:extLst>
              <a:ext uri="{FF2B5EF4-FFF2-40B4-BE49-F238E27FC236}">
                <a16:creationId xmlns:a16="http://schemas.microsoft.com/office/drawing/2014/main" id="{9BE32489-2382-DE48-AEA5-24A9A72A0298}"/>
              </a:ext>
            </a:extLst>
          </p:cNvPr>
          <p:cNvGrpSpPr/>
          <p:nvPr/>
        </p:nvGrpSpPr>
        <p:grpSpPr>
          <a:xfrm>
            <a:off x="555367" y="5886477"/>
            <a:ext cx="8433137" cy="656590"/>
            <a:chOff x="394795" y="5894421"/>
            <a:chExt cx="8433137" cy="656590"/>
          </a:xfrm>
        </p:grpSpPr>
        <p:sp>
          <p:nvSpPr>
            <p:cNvPr id="14" name="Rectangle 13">
              <a:extLst>
                <a:ext uri="{FF2B5EF4-FFF2-40B4-BE49-F238E27FC236}">
                  <a16:creationId xmlns:a16="http://schemas.microsoft.com/office/drawing/2014/main" id="{47FC7D74-D499-A443-B813-2E6EB21B5D4A}"/>
                </a:ext>
              </a:extLst>
            </p:cNvPr>
            <p:cNvSpPr/>
            <p:nvPr/>
          </p:nvSpPr>
          <p:spPr>
            <a:xfrm>
              <a:off x="543556" y="5894421"/>
              <a:ext cx="8284376" cy="656590"/>
            </a:xfrm>
            <a:prstGeom prst="rect">
              <a:avLst/>
            </a:prstGeom>
          </p:spPr>
          <p:txBody>
            <a:bodyPr wrap="square">
              <a:spAutoFit/>
            </a:bodyPr>
            <a:lstStyle/>
            <a:p>
              <a:pPr>
                <a:lnSpc>
                  <a:spcPts val="2200"/>
                </a:lnSpc>
              </a:pPr>
              <a:r>
                <a:rPr lang="fr-FR" b="1" i="1" spc="20" dirty="0">
                  <a:solidFill>
                    <a:srgbClr val="C00000"/>
                  </a:solidFill>
                  <a:latin typeface="+mj-lt"/>
                </a:rPr>
                <a:t>8 des 10 principaux pays d'accueil </a:t>
              </a:r>
              <a:r>
                <a:rPr lang="fr-FR" b="1" i="1" spc="20" dirty="0" smtClean="0">
                  <a:solidFill>
                    <a:srgbClr val="C00000"/>
                  </a:solidFill>
                  <a:latin typeface="+mj-lt"/>
                </a:rPr>
                <a:t>des </a:t>
              </a:r>
              <a:r>
                <a:rPr lang="fr-FR" b="1" i="1" spc="20" dirty="0">
                  <a:solidFill>
                    <a:srgbClr val="C00000"/>
                  </a:solidFill>
                  <a:latin typeface="+mj-lt"/>
                </a:rPr>
                <a:t>réfugiés </a:t>
              </a:r>
              <a:r>
                <a:rPr lang="fr-FR" b="1" i="1" spc="20" dirty="0" smtClean="0">
                  <a:solidFill>
                    <a:srgbClr val="C00000"/>
                  </a:solidFill>
                  <a:latin typeface="+mj-lt"/>
                </a:rPr>
                <a:t>incluent ces derniers </a:t>
              </a:r>
              <a:r>
                <a:rPr lang="fr-FR" b="1" i="1" spc="20" dirty="0">
                  <a:solidFill>
                    <a:srgbClr val="C00000"/>
                  </a:solidFill>
                  <a:latin typeface="+mj-lt"/>
                </a:rPr>
                <a:t>dans </a:t>
              </a:r>
              <a:r>
                <a:rPr lang="fr-FR" b="1" i="1" spc="20" dirty="0" smtClean="0">
                  <a:solidFill>
                    <a:srgbClr val="C00000"/>
                  </a:solidFill>
                  <a:latin typeface="+mj-lt"/>
                </a:rPr>
                <a:t>leurs </a:t>
              </a:r>
              <a:r>
                <a:rPr lang="fr-FR" b="1" i="1" spc="20" dirty="0">
                  <a:solidFill>
                    <a:srgbClr val="C00000"/>
                  </a:solidFill>
                  <a:latin typeface="+mj-lt"/>
                </a:rPr>
                <a:t>systèmes éducatifs </a:t>
              </a:r>
              <a:r>
                <a:rPr lang="fr-FR" b="1" i="1" spc="20" dirty="0" smtClean="0">
                  <a:solidFill>
                    <a:srgbClr val="C00000"/>
                  </a:solidFill>
                  <a:latin typeface="+mj-lt"/>
                </a:rPr>
                <a:t>nationaux</a:t>
              </a:r>
              <a:r>
                <a:rPr lang="fr-FR" b="1" i="1" spc="20" dirty="0">
                  <a:solidFill>
                    <a:srgbClr val="C00000"/>
                  </a:solidFill>
                  <a:latin typeface="+mj-lt"/>
                </a:rPr>
                <a:t> </a:t>
              </a:r>
              <a:r>
                <a:rPr lang="fr-FR" b="1" i="1" spc="20" dirty="0" smtClean="0">
                  <a:solidFill>
                    <a:srgbClr val="C00000"/>
                  </a:solidFill>
                  <a:latin typeface="+mj-lt"/>
                </a:rPr>
                <a:t>; c’est le cas du Tchad</a:t>
              </a:r>
              <a:r>
                <a:rPr lang="fr-FR" b="1" i="1" spc="20" dirty="0">
                  <a:solidFill>
                    <a:srgbClr val="C00000"/>
                  </a:solidFill>
                  <a:latin typeface="+mj-lt"/>
                </a:rPr>
                <a:t>, </a:t>
              </a:r>
              <a:r>
                <a:rPr lang="fr-FR" b="1" i="1" spc="20" dirty="0" smtClean="0">
                  <a:solidFill>
                    <a:srgbClr val="C00000"/>
                  </a:solidFill>
                  <a:latin typeface="+mj-lt"/>
                </a:rPr>
                <a:t>de l'Éthiopie</a:t>
              </a:r>
              <a:r>
                <a:rPr lang="fr-FR" b="1" i="1" spc="20" dirty="0">
                  <a:solidFill>
                    <a:srgbClr val="C00000"/>
                  </a:solidFill>
                  <a:latin typeface="+mj-lt"/>
                </a:rPr>
                <a:t>, </a:t>
              </a:r>
              <a:r>
                <a:rPr lang="fr-FR" b="1" i="1" spc="20" dirty="0" smtClean="0">
                  <a:solidFill>
                    <a:srgbClr val="C00000"/>
                  </a:solidFill>
                  <a:latin typeface="+mj-lt"/>
                </a:rPr>
                <a:t>du Liban et de </a:t>
              </a:r>
              <a:r>
                <a:rPr lang="fr-FR" b="1" i="1" spc="20" dirty="0">
                  <a:solidFill>
                    <a:srgbClr val="C00000"/>
                  </a:solidFill>
                  <a:latin typeface="+mj-lt"/>
                </a:rPr>
                <a:t>l'Ouganda</a:t>
              </a:r>
              <a:endParaRPr lang="en-GB" b="1" i="1" spc="20" dirty="0">
                <a:solidFill>
                  <a:srgbClr val="C00000"/>
                </a:solidFill>
                <a:latin typeface="+mj-lt"/>
              </a:endParaRPr>
            </a:p>
          </p:txBody>
        </p:sp>
        <p:pic>
          <p:nvPicPr>
            <p:cNvPr id="19" name="Picture 18">
              <a:extLst>
                <a:ext uri="{FF2B5EF4-FFF2-40B4-BE49-F238E27FC236}">
                  <a16:creationId xmlns:a16="http://schemas.microsoft.com/office/drawing/2014/main" id="{6A06C681-C041-714E-B86F-94118648E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5" y="5894421"/>
              <a:ext cx="184201" cy="147361"/>
            </a:xfrm>
            <a:prstGeom prst="rect">
              <a:avLst/>
            </a:prstGeom>
          </p:spPr>
        </p:pic>
        <p:pic>
          <p:nvPicPr>
            <p:cNvPr id="20" name="Picture 19">
              <a:extLst>
                <a:ext uri="{FF2B5EF4-FFF2-40B4-BE49-F238E27FC236}">
                  <a16:creationId xmlns:a16="http://schemas.microsoft.com/office/drawing/2014/main" id="{F043B8C3-9611-E643-9D9E-4C7689E97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4217" y="6297930"/>
              <a:ext cx="184201" cy="147361"/>
            </a:xfrm>
            <a:prstGeom prst="rect">
              <a:avLst/>
            </a:prstGeom>
          </p:spPr>
        </p:pic>
      </p:grpSp>
      <p:pic>
        <p:nvPicPr>
          <p:cNvPr id="8" name="Picture 7">
            <a:extLst>
              <a:ext uri="{FF2B5EF4-FFF2-40B4-BE49-F238E27FC236}">
                <a16:creationId xmlns:a16="http://schemas.microsoft.com/office/drawing/2014/main" id="{8914CB5A-2DFC-FE4D-BFA8-6C9241484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330" y="2646319"/>
            <a:ext cx="3771900" cy="2667000"/>
          </a:xfrm>
          <a:prstGeom prst="rect">
            <a:avLst/>
          </a:prstGeom>
        </p:spPr>
      </p:pic>
      <p:pic>
        <p:nvPicPr>
          <p:cNvPr id="12" name="Picture 11">
            <a:extLst>
              <a:ext uri="{FF2B5EF4-FFF2-40B4-BE49-F238E27FC236}">
                <a16:creationId xmlns:a16="http://schemas.microsoft.com/office/drawing/2014/main" id="{38680145-7E21-FA40-A9CE-A2D338C64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9929" y="2706149"/>
            <a:ext cx="2222500" cy="2273300"/>
          </a:xfrm>
          <a:prstGeom prst="rect">
            <a:avLst/>
          </a:prstGeom>
        </p:spPr>
      </p:pic>
      <p:sp>
        <p:nvSpPr>
          <p:cNvPr id="18" name="Rectangle 17"/>
          <p:cNvSpPr/>
          <p:nvPr/>
        </p:nvSpPr>
        <p:spPr>
          <a:xfrm>
            <a:off x="2111706" y="289184"/>
            <a:ext cx="5183855" cy="307777"/>
          </a:xfrm>
          <a:prstGeom prst="rect">
            <a:avLst/>
          </a:prstGeom>
          <a:solidFill>
            <a:srgbClr val="E8E8E8"/>
          </a:solidFill>
        </p:spPr>
        <p:txBody>
          <a:bodyPr wrap="square">
            <a:spAutoFit/>
          </a:bodyPr>
          <a:lstStyle/>
          <a:p>
            <a:pPr algn="r"/>
            <a:r>
              <a:rPr lang="fr-CA" sz="1400" spc="100" dirty="0"/>
              <a:t>RAPPORT MONDIAL DE SUIVI SUR L’ÉDUCATION</a:t>
            </a:r>
            <a:endParaRPr lang="en-US" sz="1400" spc="100" dirty="0"/>
          </a:p>
        </p:txBody>
      </p:sp>
      <p:sp>
        <p:nvSpPr>
          <p:cNvPr id="21" name="Rectangle 20"/>
          <p:cNvSpPr/>
          <p:nvPr/>
        </p:nvSpPr>
        <p:spPr>
          <a:xfrm>
            <a:off x="7841633" y="3362428"/>
            <a:ext cx="737357" cy="461665"/>
          </a:xfrm>
          <a:prstGeom prst="rect">
            <a:avLst/>
          </a:prstGeom>
          <a:solidFill>
            <a:srgbClr val="F2F2F2"/>
          </a:solidFill>
        </p:spPr>
        <p:txBody>
          <a:bodyPr wrap="square">
            <a:spAutoFit/>
          </a:bodyPr>
          <a:lstStyle/>
          <a:p>
            <a:r>
              <a:rPr lang="fr-CA" sz="800" spc="100" dirty="0" smtClean="0"/>
              <a:t>Écoles publiques</a:t>
            </a:r>
          </a:p>
          <a:p>
            <a:endParaRPr lang="en-US" sz="800" spc="100" dirty="0"/>
          </a:p>
        </p:txBody>
      </p:sp>
      <p:sp>
        <p:nvSpPr>
          <p:cNvPr id="22" name="Rectangle 21"/>
          <p:cNvSpPr/>
          <p:nvPr/>
        </p:nvSpPr>
        <p:spPr>
          <a:xfrm>
            <a:off x="7795253" y="3824093"/>
            <a:ext cx="832300" cy="584775"/>
          </a:xfrm>
          <a:prstGeom prst="rect">
            <a:avLst/>
          </a:prstGeom>
          <a:solidFill>
            <a:srgbClr val="F2F2F2"/>
          </a:solidFill>
        </p:spPr>
        <p:txBody>
          <a:bodyPr wrap="square">
            <a:spAutoFit/>
          </a:bodyPr>
          <a:lstStyle/>
          <a:p>
            <a:r>
              <a:rPr lang="fr-CA" sz="800" spc="100" dirty="0" smtClean="0"/>
              <a:t>Centres d’éducation temporaires</a:t>
            </a:r>
          </a:p>
          <a:p>
            <a:endParaRPr lang="en-US" sz="800" spc="100" dirty="0"/>
          </a:p>
        </p:txBody>
      </p:sp>
      <p:sp>
        <p:nvSpPr>
          <p:cNvPr id="23" name="Rectangle 22"/>
          <p:cNvSpPr/>
          <p:nvPr/>
        </p:nvSpPr>
        <p:spPr>
          <a:xfrm>
            <a:off x="7036279" y="5172019"/>
            <a:ext cx="832300" cy="338554"/>
          </a:xfrm>
          <a:prstGeom prst="rect">
            <a:avLst/>
          </a:prstGeom>
          <a:solidFill>
            <a:srgbClr val="F2F2F2"/>
          </a:solidFill>
        </p:spPr>
        <p:txBody>
          <a:bodyPr wrap="square">
            <a:spAutoFit/>
          </a:bodyPr>
          <a:lstStyle/>
          <a:p>
            <a:r>
              <a:rPr lang="fr-CA" sz="800" spc="100" dirty="0" smtClean="0"/>
              <a:t>Année cible</a:t>
            </a:r>
          </a:p>
          <a:p>
            <a:endParaRPr lang="en-US" sz="800" spc="100" dirty="0"/>
          </a:p>
        </p:txBody>
      </p:sp>
    </p:spTree>
    <p:extLst>
      <p:ext uri="{BB962C8B-B14F-4D97-AF65-F5344CB8AC3E}">
        <p14:creationId xmlns:p14="http://schemas.microsoft.com/office/powerpoint/2010/main" val="37233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1000"/>
                                        <p:tgtEl>
                                          <p:spTgt spid="12"/>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1500"/>
                            </p:stCondLst>
                            <p:childTnLst>
                              <p:par>
                                <p:cTn id="43" presetID="10" presetClass="entr" presetSubtype="0" fill="hold" nodeType="afterEffect">
                                  <p:stCondLst>
                                    <p:cond delay="50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500"/>
                                        <p:tgtEl>
                                          <p:spTgt spid="4">
                                            <p:txEl>
                                              <p:pRg st="2" end="2"/>
                                            </p:txEl>
                                          </p:spTgt>
                                        </p:tgtEl>
                                      </p:cBhvr>
                                    </p:animEffect>
                                  </p:childTnLst>
                                </p:cTn>
                              </p:par>
                            </p:childTnLst>
                          </p:cTn>
                        </p:par>
                        <p:par>
                          <p:cTn id="54" fill="hold">
                            <p:stCondLst>
                              <p:cond delay="500"/>
                            </p:stCondLst>
                            <p:childTnLst>
                              <p:par>
                                <p:cTn id="55" presetID="10" presetClass="entr" presetSubtype="0" fill="hold" grpId="0" nodeType="afterEffect">
                                  <p:stCondLst>
                                    <p:cond delay="100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par>
                          <p:cTn id="58" fill="hold">
                            <p:stCondLst>
                              <p:cond delay="2000"/>
                            </p:stCondLst>
                            <p:childTnLst>
                              <p:par>
                                <p:cTn id="59" presetID="10" presetClass="entr" presetSubtype="0" fill="hold" grpId="0" nodeType="afterEffect">
                                  <p:stCondLst>
                                    <p:cond delay="100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fade">
                                      <p:cBhvr>
                                        <p:cTn id="61" dur="500"/>
                                        <p:tgtEl>
                                          <p:spTgt spid="4">
                                            <p:txEl>
                                              <p:pRg st="4" end="4"/>
                                            </p:txEl>
                                          </p:spTgt>
                                        </p:tgtEl>
                                      </p:cBhvr>
                                    </p:animEffect>
                                  </p:childTnLst>
                                </p:cTn>
                              </p:par>
                            </p:childTnLst>
                          </p:cTn>
                        </p:par>
                        <p:par>
                          <p:cTn id="62" fill="hold">
                            <p:stCondLst>
                              <p:cond delay="3500"/>
                            </p:stCondLst>
                            <p:childTnLst>
                              <p:par>
                                <p:cTn id="63" presetID="10" presetClass="entr" presetSubtype="0" fill="hold" grpId="0" nodeType="afterEffect">
                                  <p:stCondLst>
                                    <p:cond delay="100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fade">
                                      <p:cBhvr>
                                        <p:cTn id="6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p:bldP spid="15" grpId="0"/>
      <p:bldP spid="7" grpId="0"/>
      <p:bldP spid="21" grpId="0" animBg="1"/>
      <p:bldP spid="22" grpId="0" animBg="1"/>
      <p:bldP spid="23" grpId="0" animBg="1"/>
    </p:bldLst>
  </p:timing>
</p:sld>
</file>

<file path=ppt/theme/theme1.xml><?xml version="1.0" encoding="utf-8"?>
<a:theme xmlns:a="http://schemas.openxmlformats.org/drawingml/2006/main" name="Office Theme">
  <a:themeElements>
    <a:clrScheme name="Custom 1">
      <a:dk1>
        <a:srgbClr val="000000"/>
      </a:dk1>
      <a:lt1>
        <a:srgbClr val="FFFFFF"/>
      </a:lt1>
      <a:dk2>
        <a:srgbClr val="BF1E32"/>
      </a:dk2>
      <a:lt2>
        <a:srgbClr val="E7E6E6"/>
      </a:lt2>
      <a:accent1>
        <a:srgbClr val="31B5C3"/>
      </a:accent1>
      <a:accent2>
        <a:srgbClr val="A62069"/>
      </a:accent2>
      <a:accent3>
        <a:srgbClr val="F16132"/>
      </a:accent3>
      <a:accent4>
        <a:srgbClr val="FAA619"/>
      </a:accent4>
      <a:accent5>
        <a:srgbClr val="EE394C"/>
      </a:accent5>
      <a:accent6>
        <a:srgbClr val="A0C552"/>
      </a:accent6>
      <a:hlink>
        <a:srgbClr val="707074"/>
      </a:hlink>
      <a:folHlink>
        <a:srgbClr val="47327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20568</TotalTime>
  <Words>4019</Words>
  <Application>Microsoft Office PowerPoint</Application>
  <PresentationFormat>On-screen Show (4:3)</PresentationFormat>
  <Paragraphs>350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Protégez leurs droits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Education Monitoring Report 2019</dc:title>
  <dc:creator>O'Hagan, Clare</dc:creator>
  <cp:lastModifiedBy>Redman, Katharine</cp:lastModifiedBy>
  <cp:revision>970</cp:revision>
  <cp:lastPrinted>2018-10-30T15:54:23Z</cp:lastPrinted>
  <dcterms:created xsi:type="dcterms:W3CDTF">2018-08-16T13:25:03Z</dcterms:created>
  <dcterms:modified xsi:type="dcterms:W3CDTF">2018-11-30T10:59:58Z</dcterms:modified>
</cp:coreProperties>
</file>