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0"/>
  </p:notesMasterIdLst>
  <p:handoutMasterIdLst>
    <p:handoutMasterId r:id="rId31"/>
  </p:handoutMasterIdLst>
  <p:sldIdLst>
    <p:sldId id="565" r:id="rId2"/>
    <p:sldId id="566" r:id="rId3"/>
    <p:sldId id="567" r:id="rId4"/>
    <p:sldId id="568" r:id="rId5"/>
    <p:sldId id="569" r:id="rId6"/>
    <p:sldId id="570" r:id="rId7"/>
    <p:sldId id="571" r:id="rId8"/>
    <p:sldId id="573" r:id="rId9"/>
    <p:sldId id="574" r:id="rId10"/>
    <p:sldId id="578" r:id="rId11"/>
    <p:sldId id="580" r:id="rId12"/>
    <p:sldId id="581" r:id="rId13"/>
    <p:sldId id="582" r:id="rId14"/>
    <p:sldId id="583" r:id="rId15"/>
    <p:sldId id="584" r:id="rId16"/>
    <p:sldId id="585" r:id="rId17"/>
    <p:sldId id="586" r:id="rId18"/>
    <p:sldId id="587" r:id="rId19"/>
    <p:sldId id="588" r:id="rId20"/>
    <p:sldId id="589" r:id="rId21"/>
    <p:sldId id="590" r:id="rId22"/>
    <p:sldId id="591" r:id="rId23"/>
    <p:sldId id="592" r:id="rId24"/>
    <p:sldId id="594" r:id="rId25"/>
    <p:sldId id="593" r:id="rId26"/>
    <p:sldId id="597" r:id="rId27"/>
    <p:sldId id="598" r:id="rId28"/>
    <p:sldId id="596" r:id="rId2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C00000"/>
    <a:srgbClr val="EDEDED"/>
    <a:srgbClr val="D81360"/>
    <a:srgbClr val="5599AE"/>
    <a:srgbClr val="81CDDB"/>
    <a:srgbClr val="FEFBF9"/>
    <a:srgbClr val="61A0DB"/>
    <a:srgbClr val="FB5176"/>
    <a:srgbClr val="59A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88" autoAdjust="0"/>
    <p:restoredTop sz="88851" autoAdjust="0"/>
  </p:normalViewPr>
  <p:slideViewPr>
    <p:cSldViewPr snapToGrid="0">
      <p:cViewPr varScale="1">
        <p:scale>
          <a:sx n="76" d="100"/>
          <a:sy n="76" d="100"/>
        </p:scale>
        <p:origin x="114" y="38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102" y="10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Module 1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24/08/2018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The Periodic Reporting Exercise fundamentals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6666D-F416-43A4-93C4-D4B158440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4974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91E06-6230-4F24-9C57-8EC3A23BD6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866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217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43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33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8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96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208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1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7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92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214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74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901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24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69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321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864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Module 1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24/08/2018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Periodic Reporting Exercise fundamentals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91E06-6230-4F24-9C57-8EC3A23BD6D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4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07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86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9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5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10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97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Module 1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24/08/2018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The Periodic Reporting Exercise fundamentals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391E06-6230-4F24-9C57-8EC3A23BD6D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01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6194-ADD3-4BF9-BD76-33429F3B5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D85C2-7EBB-4F24-B559-B29C14CA5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4" indent="0" algn="ctr">
              <a:buNone/>
              <a:defRPr sz="15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629E-C8E0-4BD9-B6AB-9C563C0E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233E-8379-49AE-8155-2C5F74E1F52C}" type="datetime1">
              <a:rPr lang="en-US" smtClean="0"/>
              <a:t>1/27/2019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B2984-066B-46A4-B521-206BF0FE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Side Event 24 November - Second Coordination Meeting Category 2 Centres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5209-A024-4109-BE0C-BC35E469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9890-ABD2-47D5-854D-EDB6F4FB0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4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CDA3-DB67-4006-A4DC-84FB6298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1D56-9BE1-4DB0-AABB-66B69F14C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663F1-6D6A-4566-B7D8-8DC6A7091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DBF5C-A1CC-4D3B-963E-47F6E330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9716-F84A-47DB-996F-78F27F222911}" type="datetime1">
              <a:rPr lang="en-US" smtClean="0"/>
              <a:t>1/27/2019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477E6-4170-484B-B70E-6FB2A02F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Side Event 24 November - Second Coordination Meeting Category 2 Centres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CADB8-E39C-4A34-BB78-390A1FF4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9890-ABD2-47D5-854D-EDB6F4FB0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8D65-E367-40EA-AD8B-BC67895C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F92FB-2F62-4C3F-8A4F-462910501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9AB33-4D80-410F-8FAA-44AFB55F5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2D86C-B265-49D3-A53B-3E9BC450F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EAD5-F40C-4886-AEE9-F9043FC33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568226" y="1867700"/>
            <a:ext cx="613879" cy="1408100"/>
            <a:chOff x="8568222" y="-7621"/>
            <a:chExt cx="613878" cy="1408100"/>
          </a:xfrm>
        </p:grpSpPr>
        <p:sp>
          <p:nvSpPr>
            <p:cNvPr id="1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8568222" y="0"/>
              <a:ext cx="575778" cy="1400479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09660" y="-7621"/>
              <a:ext cx="472440" cy="1400479"/>
            </a:xfrm>
            <a:prstGeom prst="rect">
              <a:avLst/>
            </a:prstGeom>
            <a:noFill/>
          </p:spPr>
          <p:txBody>
            <a:bodyPr vert="vert270" wrap="square" rtlCol="0" anchor="ctr">
              <a:noAutofit/>
            </a:bodyPr>
            <a:lstStyle/>
            <a:p>
              <a:pPr algn="ctr"/>
              <a:r>
                <a:rPr lang="fr-FR" sz="18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Module 1</a:t>
              </a:r>
              <a:endParaRPr lang="en-US" sz="18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0"/>
            <a:ext cx="541325" cy="5143500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095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017E-58E4-4150-ABAF-E034E563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AD8FF-9974-4032-B13B-38E3A6DC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1A22-7DA1-4D6F-B3B0-2B8E5ECE46F2}" type="datetime1">
              <a:rPr lang="en-US" smtClean="0"/>
              <a:t>1/27/2019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ACF09-2435-44AA-B804-1A55103C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Side Event 24 November - Second Coordination Meeting Category 2 Centres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ED425-5B1F-4CF6-9CD6-F1325192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9890-ABD2-47D5-854D-EDB6F4FB0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4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568226" y="1867700"/>
            <a:ext cx="613879" cy="1408100"/>
            <a:chOff x="8568222" y="-7621"/>
            <a:chExt cx="613878" cy="1408100"/>
          </a:xfrm>
        </p:grpSpPr>
        <p:sp>
          <p:nvSpPr>
            <p:cNvPr id="6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8568222" y="0"/>
              <a:ext cx="575778" cy="1400479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09660" y="-7621"/>
              <a:ext cx="472440" cy="1400479"/>
            </a:xfrm>
            <a:prstGeom prst="rect">
              <a:avLst/>
            </a:prstGeom>
            <a:noFill/>
          </p:spPr>
          <p:txBody>
            <a:bodyPr vert="vert270" wrap="square" rtlCol="0" anchor="ctr">
              <a:noAutofit/>
            </a:bodyPr>
            <a:lstStyle/>
            <a:p>
              <a:pPr algn="ctr"/>
              <a:r>
                <a:rPr lang="fr-FR" sz="18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Module 1</a:t>
              </a:r>
              <a:endParaRPr lang="en-US" sz="18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0"/>
            <a:ext cx="541325" cy="5143500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8878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9C7A-C8B7-44A7-B936-9E89F0D0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44A4C-7BEE-45C5-9547-3E29A62E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5" y="740579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49973-3935-4E6A-BDC1-C117938BF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8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4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4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5497-45E3-4402-858D-05893336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0C31-2909-420F-86DF-1990D6EFCCC9}" type="datetime1">
              <a:rPr lang="en-US" smtClean="0"/>
              <a:t>1/27/2019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19A52-3B94-4981-86F3-9617CD6A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Side Event 24 November - Second Coordination Meeting Category 2 Centres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38C0F-3D35-475F-AF26-8B03165B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9890-ABD2-47D5-854D-EDB6F4FB0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5C35-4483-44BA-BF58-60494E7E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F7C9D-49D4-4287-A4F9-C16ADAE96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5" y="740579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4" indent="0">
              <a:buNone/>
              <a:defRPr sz="2100"/>
            </a:lvl2pPr>
            <a:lvl3pPr marL="685750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2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4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8EA7C-3152-4E45-97C5-43620407E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8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4" indent="0">
              <a:buNone/>
              <a:defRPr sz="1051"/>
            </a:lvl2pPr>
            <a:lvl3pPr marL="685750" indent="0">
              <a:buNone/>
              <a:defRPr sz="900"/>
            </a:lvl3pPr>
            <a:lvl4pPr marL="1028624" indent="0">
              <a:buNone/>
              <a:defRPr sz="751"/>
            </a:lvl4pPr>
            <a:lvl5pPr marL="1371498" indent="0">
              <a:buNone/>
              <a:defRPr sz="751"/>
            </a:lvl5pPr>
            <a:lvl6pPr marL="1714372" indent="0">
              <a:buNone/>
              <a:defRPr sz="751"/>
            </a:lvl6pPr>
            <a:lvl7pPr marL="2057246" indent="0">
              <a:buNone/>
              <a:defRPr sz="751"/>
            </a:lvl7pPr>
            <a:lvl8pPr marL="2400120" indent="0">
              <a:buNone/>
              <a:defRPr sz="751"/>
            </a:lvl8pPr>
            <a:lvl9pPr marL="2742994" indent="0">
              <a:buNone/>
              <a:defRPr sz="75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F1260-2FCD-4D40-97AE-7C4FA8E9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D798-FCEC-4D75-A028-603207600AB5}" type="datetime1">
              <a:rPr lang="en-US" smtClean="0"/>
              <a:t>1/27/2019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CF167-EC78-42E6-921C-E0A94510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Side Event 24 November - Second Coordination Meeting Category 2 Centres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20DE0-5DF9-4B22-B091-D3202823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9890-ABD2-47D5-854D-EDB6F4FB0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1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4454-1E64-48CC-A7AC-1620AAAC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89A6C-C8F5-4BA4-8604-E50C87315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E11C5-D767-4E93-B1E0-9406ED01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2882-29EF-4849-A4E2-4BDAD06D4D9E}" type="datetime1">
              <a:rPr lang="en-US" smtClean="0"/>
              <a:t>1/27/2019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C5E03-536F-4AF1-91F4-EB89ECC4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Side Event 24 November - Second Coordination Meeting Category 2 Centres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C7DBB-F42C-4A42-8120-6B61F3A0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9890-ABD2-47D5-854D-EDB6F4FB0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5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9C1B9-4523-413B-89A7-742E7C5E9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3852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C453E-F004-43C4-8CBB-614058BCE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3182-3B76-4334-9D06-BD2B6FBB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F6D5-32CC-4A22-963E-84ECC0AF2CE9}" type="datetime1">
              <a:rPr lang="en-US" smtClean="0"/>
              <a:t>1/27/2019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47232-0BF5-44C2-B13C-D4108590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Side Event 24 November - Second Coordination Meeting Category 2 Centres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70D2-31CF-4705-A96D-91DB5458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9890-ABD2-47D5-854D-EDB6F4FB0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DDF0"/>
            </a:gs>
            <a:gs pos="34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FCBBB-699F-4BAE-99DA-1AE30734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B1189-7938-4161-A84B-5B0BC5F0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32B93-B745-4481-ADF3-9DBE47312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D1A7-4BCF-4D29-A6CE-62034EBAC20B}" type="datetime1">
              <a:rPr lang="en-US" smtClean="0"/>
              <a:t>1/27/2019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72956-1D71-4AB4-A8A6-160767CEB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Side Event 24 November - Second Coordination Meeting Category 2 Centres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98AB9-1180-4D7C-A8D1-C2AF1E932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9890-ABD2-47D5-854D-EDB6F4FB0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4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68575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1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hyperlink" Target="http://whc.unesco.org/en/periodicreporting/" TargetMode="External"/><Relationship Id="rId4" Type="http://schemas.openxmlformats.org/officeDocument/2006/relationships/hyperlink" Target="http://whc.unesco.org/en/prcycle3/" TargetMode="Externa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cid:image002.png@01D35A13.D3280490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1.xml"/><Relationship Id="rId7" Type="http://schemas.openxmlformats.org/officeDocument/2006/relationships/hyperlink" Target="http://whc.unesco.org/include/tool_video.cfm?youtubeid=iiSFmP-InWw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jGTo43rQHo" TargetMode="External"/><Relationship Id="rId6" Type="http://schemas.openxmlformats.org/officeDocument/2006/relationships/hyperlink" Target="http://whc.unesco.org/include/tool_video.cfm?youtubeid=e9or5Ohobe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984171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4677134" y="558219"/>
            <a:ext cx="375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Tw Cen MT" panose="020B0602020104020603" pitchFamily="34" charset="0"/>
              </a:rPr>
              <a:t>Module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5056379" y="1350744"/>
            <a:ext cx="2996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Periodic Reporting for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he World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Heritage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Conventi</a:t>
            </a:r>
            <a:r>
              <a:rPr lang="en-US" sz="1050" i="1" dirty="0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endParaRPr lang="en-US" sz="105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3247" y="1817003"/>
            <a:ext cx="2996418" cy="1107995"/>
            <a:chOff x="541589" y="799305"/>
            <a:chExt cx="2996418" cy="1107995"/>
          </a:xfrm>
        </p:grpSpPr>
        <p:sp>
          <p:nvSpPr>
            <p:cNvPr id="10" name="Rectangle: Top Corners Rounded 2">
              <a:extLst>
                <a:ext uri="{FF2B5EF4-FFF2-40B4-BE49-F238E27FC236}">
                  <a16:creationId xmlns:a16="http://schemas.microsoft.com/office/drawing/2014/main" id="{FC900C28-FF5B-4738-B15A-DA1A556BE4A0}"/>
                </a:ext>
              </a:extLst>
            </p:cNvPr>
            <p:cNvSpPr/>
            <p:nvPr/>
          </p:nvSpPr>
          <p:spPr>
            <a:xfrm rot="5400000">
              <a:off x="2400516" y="730569"/>
              <a:ext cx="1015593" cy="1259389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C00000"/>
            </a:solidFill>
            <a:ln/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698EAD-E879-41D8-AB35-8B0CD1EFF0A9}"/>
                </a:ext>
              </a:extLst>
            </p:cNvPr>
            <p:cNvSpPr txBox="1"/>
            <p:nvPr/>
          </p:nvSpPr>
          <p:spPr>
            <a:xfrm>
              <a:off x="2790712" y="799305"/>
              <a:ext cx="578538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B9361B01-03EA-4A3C-8B61-BEC6A891C530}"/>
                </a:ext>
              </a:extLst>
            </p:cNvPr>
            <p:cNvSpPr/>
            <p:nvPr/>
          </p:nvSpPr>
          <p:spPr>
            <a:xfrm rot="5400000" flipV="1">
              <a:off x="1139420" y="330655"/>
              <a:ext cx="1029471" cy="2045347"/>
            </a:xfrm>
            <a:custGeom>
              <a:avLst/>
              <a:gdLst>
                <a:gd name="connsiteX0" fmla="*/ 0 w 1591582"/>
                <a:gd name="connsiteY0" fmla="*/ 3031986 h 3031986"/>
                <a:gd name="connsiteX1" fmla="*/ 357641 w 1591582"/>
                <a:gd name="connsiteY1" fmla="*/ 3031986 h 3031986"/>
                <a:gd name="connsiteX2" fmla="*/ 795791 w 1591582"/>
                <a:gd name="connsiteY2" fmla="*/ 2593836 h 3031986"/>
                <a:gd name="connsiteX3" fmla="*/ 1233941 w 1591582"/>
                <a:gd name="connsiteY3" fmla="*/ 3031986 h 3031986"/>
                <a:gd name="connsiteX4" fmla="*/ 1591582 w 1591582"/>
                <a:gd name="connsiteY4" fmla="*/ 3031986 h 3031986"/>
                <a:gd name="connsiteX5" fmla="*/ 1591582 w 1591582"/>
                <a:gd name="connsiteY5" fmla="*/ 314242 h 3031986"/>
                <a:gd name="connsiteX6" fmla="*/ 1277340 w 1591582"/>
                <a:gd name="connsiteY6" fmla="*/ 0 h 3031986"/>
                <a:gd name="connsiteX7" fmla="*/ 314242 w 1591582"/>
                <a:gd name="connsiteY7" fmla="*/ 0 h 3031986"/>
                <a:gd name="connsiteX8" fmla="*/ 0 w 1591582"/>
                <a:gd name="connsiteY8" fmla="*/ 314242 h 303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1582" h="3031986">
                  <a:moveTo>
                    <a:pt x="0" y="3031986"/>
                  </a:moveTo>
                  <a:lnTo>
                    <a:pt x="357641" y="3031986"/>
                  </a:lnTo>
                  <a:cubicBezTo>
                    <a:pt x="357641" y="2790002"/>
                    <a:pt x="553807" y="2593836"/>
                    <a:pt x="795791" y="2593836"/>
                  </a:cubicBezTo>
                  <a:cubicBezTo>
                    <a:pt x="1037775" y="2593836"/>
                    <a:pt x="1233941" y="2790002"/>
                    <a:pt x="1233941" y="3031986"/>
                  </a:cubicBezTo>
                  <a:lnTo>
                    <a:pt x="1591582" y="3031986"/>
                  </a:lnTo>
                  <a:lnTo>
                    <a:pt x="1591582" y="314242"/>
                  </a:lnTo>
                  <a:cubicBezTo>
                    <a:pt x="1591582" y="140691"/>
                    <a:pt x="1450891" y="0"/>
                    <a:pt x="1277340" y="0"/>
                  </a:cubicBezTo>
                  <a:lnTo>
                    <a:pt x="314242" y="0"/>
                  </a:lnTo>
                  <a:cubicBezTo>
                    <a:pt x="140691" y="0"/>
                    <a:pt x="0" y="140691"/>
                    <a:pt x="0" y="314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589" y="1006320"/>
              <a:ext cx="1992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Periodic Reporting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GB" sz="2250" dirty="0" smtClean="0">
                  <a:solidFill>
                    <a:srgbClr val="C00000"/>
                  </a:solidFill>
                  <a:latin typeface="Tw Cen MT" panose="020B0602020104020603" pitchFamily="34" charset="0"/>
                </a:rPr>
                <a:t>Fundamentals</a:t>
              </a:r>
              <a:endParaRPr lang="en-US" sz="2250" dirty="0">
                <a:solidFill>
                  <a:srgbClr val="C0000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927346" y="0"/>
            <a:ext cx="219836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2" b="18633"/>
          <a:stretch/>
        </p:blipFill>
        <p:spPr>
          <a:xfrm>
            <a:off x="4451591" y="1817003"/>
            <a:ext cx="4483404" cy="25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53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1"/>
          <p:cNvSpPr txBox="1"/>
          <p:nvPr/>
        </p:nvSpPr>
        <p:spPr>
          <a:xfrm>
            <a:off x="515258" y="324463"/>
            <a:ext cx="39982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What is Periodic Reporting?</a:t>
            </a:r>
          </a:p>
        </p:txBody>
      </p:sp>
      <p:sp>
        <p:nvSpPr>
          <p:cNvPr id="33" name="CasellaDiTesto 1"/>
          <p:cNvSpPr txBox="1"/>
          <p:nvPr/>
        </p:nvSpPr>
        <p:spPr>
          <a:xfrm>
            <a:off x="541325" y="863540"/>
            <a:ext cx="452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cs typeface="Calibri Light" panose="020F0302020204030204" pitchFamily="34" charset="0"/>
              </a:rPr>
              <a:t>Reporting by </a:t>
            </a: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cs typeface="Calibri Light" panose="020F0302020204030204" pitchFamily="34" charset="0"/>
              </a:rPr>
              <a:t>region: Timeline</a:t>
            </a:r>
            <a:endParaRPr lang="en-GB" sz="2000" b="1" dirty="0">
              <a:solidFill>
                <a:schemeClr val="accent3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4631316" y="2996489"/>
            <a:ext cx="16896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6309761" y="2996489"/>
            <a:ext cx="16896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7999414" y="2996489"/>
            <a:ext cx="115388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2933504" y="2996489"/>
            <a:ext cx="16896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243429" y="2996489"/>
            <a:ext cx="168965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862948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2996489"/>
            <a:ext cx="115388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136196" y="2925052"/>
            <a:ext cx="142875" cy="142875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947245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207634" y="3256879"/>
            <a:ext cx="0" cy="775040"/>
          </a:xfrm>
          <a:prstGeom prst="line">
            <a:avLst/>
          </a:prstGeom>
          <a:ln w="19050">
            <a:solidFill>
              <a:srgbClr val="03A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161044" y="4013069"/>
            <a:ext cx="93180" cy="93180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639364" y="2221373"/>
            <a:ext cx="1136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410930" y="4202239"/>
            <a:ext cx="240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Arab States 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2541806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2815055" y="2925052"/>
            <a:ext cx="142875" cy="142875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2725757" y="2835754"/>
            <a:ext cx="321470" cy="321470"/>
          </a:xfrm>
          <a:prstGeom prst="donut">
            <a:avLst>
              <a:gd name="adj" fmla="val 5281"/>
            </a:avLst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1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2626103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2886493" y="1961061"/>
            <a:ext cx="0" cy="77504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2839902" y="1926293"/>
            <a:ext cx="93180" cy="93180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2318222" y="3286959"/>
            <a:ext cx="1136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025392" y="1444581"/>
            <a:ext cx="240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Africa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4231881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4505129" y="2925052"/>
            <a:ext cx="142875" cy="142875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4415832" y="2835754"/>
            <a:ext cx="321470" cy="321470"/>
          </a:xfrm>
          <a:prstGeom prst="donut">
            <a:avLst>
              <a:gd name="adj" fmla="val 5281"/>
            </a:avLst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9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4316178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4576568" y="3256879"/>
            <a:ext cx="0" cy="77504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4529977" y="4013069"/>
            <a:ext cx="93180" cy="9318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4008297" y="2221373"/>
            <a:ext cx="1136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3779863" y="4202239"/>
            <a:ext cx="240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Asia &amp; Pacific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5929693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6202941" y="2925052"/>
            <a:ext cx="142875" cy="142875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6113644" y="2835754"/>
            <a:ext cx="321470" cy="321470"/>
          </a:xfrm>
          <a:prstGeom prst="donut">
            <a:avLst>
              <a:gd name="adj" fmla="val 5281"/>
            </a:avLst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7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6013990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6274379" y="1961061"/>
            <a:ext cx="0" cy="775040"/>
          </a:xfrm>
          <a:prstGeom prst="line">
            <a:avLst/>
          </a:prstGeom>
          <a:ln w="19050">
            <a:solidFill>
              <a:srgbClr val="1C7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6227789" y="1926293"/>
            <a:ext cx="93180" cy="93180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5706109" y="3286959"/>
            <a:ext cx="1136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5413278" y="1444581"/>
            <a:ext cx="258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Latin America &amp; Caribbean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7608138" y="2651803"/>
            <a:ext cx="689372" cy="68937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7881386" y="2925052"/>
            <a:ext cx="142875" cy="1428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7792089" y="2835754"/>
            <a:ext cx="321470" cy="321470"/>
          </a:xfrm>
          <a:prstGeom prst="donut">
            <a:avLst>
              <a:gd name="adj" fmla="val 5281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5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7692435" y="2736100"/>
            <a:ext cx="520778" cy="520778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7952825" y="3256879"/>
            <a:ext cx="0" cy="77504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7906234" y="4013069"/>
            <a:ext cx="93180" cy="931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7384554" y="2221373"/>
            <a:ext cx="1136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6632245" y="4202239"/>
            <a:ext cx="231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Europe &amp; North </a:t>
            </a:r>
            <a:r>
              <a:rPr lang="en-US" sz="1400" b="1" dirty="0">
                <a:solidFill>
                  <a:schemeClr val="accent5"/>
                </a:solidFill>
                <a:latin typeface="+mj-lt"/>
              </a:rPr>
              <a:t>A</a:t>
            </a: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merica</a:t>
            </a:r>
            <a:endParaRPr lang="en-US" sz="1400" b="1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494871" y="4519541"/>
            <a:ext cx="1536649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3854832" y="4519541"/>
            <a:ext cx="1536649" cy="0"/>
          </a:xfrm>
          <a:prstGeom prst="line">
            <a:avLst/>
          </a:prstGeom>
          <a:ln w="1905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7028378" y="4519541"/>
            <a:ext cx="153664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118167" y="1444581"/>
            <a:ext cx="1536649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5506052" y="1444581"/>
            <a:ext cx="1536649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78" y="2797635"/>
            <a:ext cx="408195" cy="40837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111" y="2793685"/>
            <a:ext cx="408195" cy="40837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468" y="2793685"/>
            <a:ext cx="408195" cy="40837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280" y="2792302"/>
            <a:ext cx="408195" cy="40837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725" y="2800511"/>
            <a:ext cx="408195" cy="4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7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59" grpId="0" animBg="1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3" grpId="0" animBg="1"/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81" grpId="0" animBg="1"/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89" grpId="0" animBg="1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7" grpId="0" animBg="1"/>
      <p:bldP spid="98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31" name="CasellaDiTesto 1"/>
          <p:cNvSpPr txBox="1"/>
          <p:nvPr/>
        </p:nvSpPr>
        <p:spPr>
          <a:xfrm>
            <a:off x="515257" y="324463"/>
            <a:ext cx="4847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2" b="18633"/>
          <a:stretch/>
        </p:blipFill>
        <p:spPr>
          <a:xfrm>
            <a:off x="1162594" y="968160"/>
            <a:ext cx="6812280" cy="38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0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66" y="1090080"/>
            <a:ext cx="6159868" cy="37201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31" name="CasellaDiTesto 1"/>
          <p:cNvSpPr txBox="1"/>
          <p:nvPr/>
        </p:nvSpPr>
        <p:spPr>
          <a:xfrm>
            <a:off x="515257" y="324463"/>
            <a:ext cx="4847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</p:spTree>
    <p:extLst>
      <p:ext uri="{BB962C8B-B14F-4D97-AF65-F5344CB8AC3E}">
        <p14:creationId xmlns:p14="http://schemas.microsoft.com/office/powerpoint/2010/main" val="5641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31" name="CasellaDiTesto 1"/>
          <p:cNvSpPr txBox="1"/>
          <p:nvPr/>
        </p:nvSpPr>
        <p:spPr>
          <a:xfrm>
            <a:off x="515257" y="324463"/>
            <a:ext cx="4847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sp>
        <p:nvSpPr>
          <p:cNvPr id="5" name="CasellaDiTesto 1"/>
          <p:cNvSpPr txBox="1"/>
          <p:nvPr/>
        </p:nvSpPr>
        <p:spPr>
          <a:xfrm>
            <a:off x="541324" y="863540"/>
            <a:ext cx="525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cs typeface="Calibri Light" panose="020F0302020204030204" pitchFamily="34" charset="0"/>
              </a:rPr>
              <a:t>Outcomes of the Reflection Period </a:t>
            </a:r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cs typeface="Calibri Light" panose="020F0302020204030204" pitchFamily="34" charset="0"/>
              </a:rPr>
              <a:t>(2015-2017)</a:t>
            </a:r>
            <a:endParaRPr lang="en-GB" sz="2000" dirty="0">
              <a:solidFill>
                <a:schemeClr val="accent3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6" name="CasellaDiTesto 1"/>
          <p:cNvSpPr txBox="1"/>
          <p:nvPr/>
        </p:nvSpPr>
        <p:spPr>
          <a:xfrm>
            <a:off x="653332" y="1371839"/>
            <a:ext cx="7591507" cy="251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wide range of improvements and innovations have been introduced: 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9875" indent="-269875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Sustainable development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9875" indent="-269875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Synergies with other Conventions</a:t>
            </a:r>
          </a:p>
          <a:p>
            <a:pPr marL="269875" indent="-269875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Monitoring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Indicators and Analytical Framework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9875" indent="-269875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Periodic Reporting platform</a:t>
            </a:r>
          </a:p>
          <a:p>
            <a:pPr marL="269875" indent="-269875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materials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94" y="1939575"/>
            <a:ext cx="207566" cy="2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31" name="CasellaDiTesto 1"/>
          <p:cNvSpPr txBox="1"/>
          <p:nvPr/>
        </p:nvSpPr>
        <p:spPr>
          <a:xfrm>
            <a:off x="515257" y="324463"/>
            <a:ext cx="4847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sp>
        <p:nvSpPr>
          <p:cNvPr id="5" name="CasellaDiTesto 1"/>
          <p:cNvSpPr txBox="1"/>
          <p:nvPr/>
        </p:nvSpPr>
        <p:spPr>
          <a:xfrm>
            <a:off x="541324" y="863540"/>
            <a:ext cx="525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Sustainable </a:t>
            </a:r>
            <a:r>
              <a:rPr lang="en-GB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endParaRPr lang="en-GB" sz="2000" b="1" dirty="0">
              <a:solidFill>
                <a:schemeClr val="accent3">
                  <a:lumMod val="7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917287" y="703633"/>
            <a:ext cx="2901186" cy="3954984"/>
            <a:chOff x="5241293" y="1032817"/>
            <a:chExt cx="2901186" cy="3954984"/>
          </a:xfrm>
        </p:grpSpPr>
        <p:grpSp>
          <p:nvGrpSpPr>
            <p:cNvPr id="17" name="Group 16"/>
            <p:cNvGrpSpPr/>
            <p:nvPr/>
          </p:nvGrpSpPr>
          <p:grpSpPr>
            <a:xfrm>
              <a:off x="5241293" y="1032817"/>
              <a:ext cx="2901186" cy="3954984"/>
              <a:chOff x="5892294" y="755350"/>
              <a:chExt cx="3188782" cy="395498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892294" y="755350"/>
                <a:ext cx="3188782" cy="3954984"/>
                <a:chOff x="5955218" y="612909"/>
                <a:chExt cx="3188782" cy="3954984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5955218" y="1152959"/>
                  <a:ext cx="3188782" cy="341493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http://whc.unesco.org/include/tool_video.cfm?youtubeid=iiSFmP-InWw</a:t>
                  </a:r>
                  <a:endParaRPr lang="en-US" sz="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955218" y="612909"/>
                  <a:ext cx="3188782" cy="501261"/>
                </a:xfrm>
                <a:prstGeom prst="rect">
                  <a:avLst/>
                </a:prstGeom>
                <a:solidFill>
                  <a:srgbClr val="F69C39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0850"/>
                  <a:endParaRPr lang="en-US" sz="1200" i="1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5892294" y="863540"/>
                <a:ext cx="25207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6088" indent="-446088"/>
                <a:r>
                  <a:rPr lang="en-GB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Sustainable Development Goal 11</a:t>
                </a:r>
              </a:p>
            </p:txBody>
          </p:sp>
        </p:grpSp>
        <p:pic>
          <p:nvPicPr>
            <p:cNvPr id="2050" name="Picture 2" descr="https://sustainabledevelopment.un.org/content/images/image_logo_clean10008_4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138" y="1080553"/>
              <a:ext cx="418513" cy="31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06455" y="1642268"/>
              <a:ext cx="2629257" cy="32296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914332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100" dirty="0" smtClean="0"/>
                <a:t>With SDG 11, countries </a:t>
              </a:r>
              <a:r>
                <a:rPr lang="en-US" sz="1100" dirty="0"/>
                <a:t>have pledged to </a:t>
              </a:r>
              <a:endParaRPr lang="en-US" sz="1100" dirty="0" smtClean="0"/>
            </a:p>
            <a:p>
              <a:pPr algn="ctr" defTabSz="914332" eaLnBrk="0" fontAlgn="base" hangingPunct="0">
                <a:spcBef>
                  <a:spcPts val="600"/>
                </a:spcBef>
                <a:spcAft>
                  <a:spcPct val="0"/>
                </a:spcAft>
              </a:pPr>
              <a:endParaRPr lang="en-US" sz="1100" dirty="0" smtClean="0"/>
            </a:p>
            <a:p>
              <a:pPr algn="ctr" defTabSz="914332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300" i="1" dirty="0" smtClean="0"/>
                <a:t>“make </a:t>
              </a:r>
              <a:r>
                <a:rPr lang="en-US" sz="1300" i="1" dirty="0"/>
                <a:t>cities and human settlements inclusive, safe, resilient and sustainable</a:t>
              </a:r>
              <a:r>
                <a:rPr lang="en-US" sz="1300" i="1" dirty="0" smtClean="0"/>
                <a:t>”</a:t>
              </a:r>
              <a:endParaRPr lang="en-US" sz="1300" i="1" dirty="0"/>
            </a:p>
            <a:p>
              <a:pPr algn="ctr" defTabSz="914332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100" dirty="0"/>
                <a:t> </a:t>
              </a:r>
              <a:endParaRPr lang="en-US" sz="1100" dirty="0" smtClean="0"/>
            </a:p>
            <a:p>
              <a:pPr algn="ctr" defTabSz="914332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100" dirty="0" smtClean="0"/>
                <a:t>Within </a:t>
              </a:r>
              <a:r>
                <a:rPr lang="en-US" sz="1100" dirty="0"/>
                <a:t>this goal, Target 11.4 aims to </a:t>
              </a:r>
              <a:endParaRPr lang="en-US" sz="1100" dirty="0" smtClean="0"/>
            </a:p>
            <a:p>
              <a:pPr algn="ctr" defTabSz="914332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300" i="1" dirty="0" smtClean="0"/>
                <a:t>“</a:t>
              </a:r>
              <a:r>
                <a:rPr lang="en-US" sz="1300" i="1" dirty="0"/>
                <a:t>strengthen efforts to protect and safeguard the world’s cultural and natural heritage”</a:t>
              </a:r>
            </a:p>
            <a:p>
              <a:pPr marL="0" lvl="1" algn="ctr" defTabSz="914332" eaLnBrk="0" fontAlgn="base" hangingPunct="0">
                <a:spcBef>
                  <a:spcPts val="600"/>
                </a:spcBef>
                <a:spcAft>
                  <a:spcPct val="0"/>
                </a:spcAft>
              </a:pPr>
              <a:endParaRPr lang="en-US" sz="1100" dirty="0" smtClean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750" y="4093124"/>
            <a:ext cx="2034261" cy="2312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2624" y="1512923"/>
            <a:ext cx="4733601" cy="2288668"/>
            <a:chOff x="682624" y="1512923"/>
            <a:chExt cx="4733601" cy="22886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9557" y="1514591"/>
              <a:ext cx="716089" cy="716400"/>
            </a:xfrm>
            <a:prstGeom prst="rect">
              <a:avLst/>
            </a:prstGeom>
          </p:spPr>
        </p:pic>
        <p:sp>
          <p:nvSpPr>
            <p:cNvPr id="2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01790" y="1514511"/>
              <a:ext cx="3100417" cy="72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495440" y="1512923"/>
              <a:ext cx="717557" cy="716400"/>
            </a:xfrm>
            <a:prstGeom prst="rect">
              <a:avLst/>
            </a:prstGeom>
            <a:solidFill>
              <a:srgbClr val="D19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891000" y="1512923"/>
              <a:ext cx="717557" cy="716400"/>
            </a:xfrm>
            <a:prstGeom prst="rect">
              <a:avLst/>
            </a:prstGeom>
            <a:solidFill>
              <a:srgbClr val="EF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3090893" y="1512923"/>
              <a:ext cx="717557" cy="716400"/>
            </a:xfrm>
            <a:prstGeom prst="rect">
              <a:avLst/>
            </a:prstGeom>
            <a:solidFill>
              <a:srgbClr val="C22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289198" y="1512923"/>
              <a:ext cx="717557" cy="716400"/>
            </a:xfrm>
            <a:prstGeom prst="rect">
              <a:avLst/>
            </a:prstGeom>
            <a:solidFill>
              <a:srgbClr val="2D9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1657366" y="1976484"/>
              <a:ext cx="385766" cy="165104"/>
            </a:xfrm>
            <a:custGeom>
              <a:avLst/>
              <a:gdLst>
                <a:gd name="T0" fmla="*/ 122 w 359"/>
                <a:gd name="T1" fmla="*/ 138 h 152"/>
                <a:gd name="T2" fmla="*/ 122 w 359"/>
                <a:gd name="T3" fmla="*/ 147 h 152"/>
                <a:gd name="T4" fmla="*/ 122 w 359"/>
                <a:gd name="T5" fmla="*/ 148 h 152"/>
                <a:gd name="T6" fmla="*/ 122 w 359"/>
                <a:gd name="T7" fmla="*/ 148 h 152"/>
                <a:gd name="T8" fmla="*/ 126 w 359"/>
                <a:gd name="T9" fmla="*/ 152 h 152"/>
                <a:gd name="T10" fmla="*/ 127 w 359"/>
                <a:gd name="T11" fmla="*/ 152 h 152"/>
                <a:gd name="T12" fmla="*/ 127 w 359"/>
                <a:gd name="T13" fmla="*/ 152 h 152"/>
                <a:gd name="T14" fmla="*/ 236 w 359"/>
                <a:gd name="T15" fmla="*/ 152 h 152"/>
                <a:gd name="T16" fmla="*/ 237 w 359"/>
                <a:gd name="T17" fmla="*/ 152 h 152"/>
                <a:gd name="T18" fmla="*/ 237 w 359"/>
                <a:gd name="T19" fmla="*/ 152 h 152"/>
                <a:gd name="T20" fmla="*/ 241 w 359"/>
                <a:gd name="T21" fmla="*/ 148 h 152"/>
                <a:gd name="T22" fmla="*/ 241 w 359"/>
                <a:gd name="T23" fmla="*/ 148 h 152"/>
                <a:gd name="T24" fmla="*/ 241 w 359"/>
                <a:gd name="T25" fmla="*/ 148 h 152"/>
                <a:gd name="T26" fmla="*/ 241 w 359"/>
                <a:gd name="T27" fmla="*/ 137 h 152"/>
                <a:gd name="T28" fmla="*/ 359 w 359"/>
                <a:gd name="T29" fmla="*/ 5 h 152"/>
                <a:gd name="T30" fmla="*/ 359 w 359"/>
                <a:gd name="T31" fmla="*/ 5 h 152"/>
                <a:gd name="T32" fmla="*/ 359 w 359"/>
                <a:gd name="T33" fmla="*/ 5 h 152"/>
                <a:gd name="T34" fmla="*/ 355 w 359"/>
                <a:gd name="T35" fmla="*/ 0 h 152"/>
                <a:gd name="T36" fmla="*/ 7 w 359"/>
                <a:gd name="T37" fmla="*/ 0 h 152"/>
                <a:gd name="T38" fmla="*/ 5 w 359"/>
                <a:gd name="T39" fmla="*/ 0 h 152"/>
                <a:gd name="T40" fmla="*/ 0 w 359"/>
                <a:gd name="T41" fmla="*/ 5 h 152"/>
                <a:gd name="T42" fmla="*/ 1 w 359"/>
                <a:gd name="T43" fmla="*/ 7 h 152"/>
                <a:gd name="T44" fmla="*/ 122 w 359"/>
                <a:gd name="T45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9" h="152">
                  <a:moveTo>
                    <a:pt x="122" y="138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7"/>
                    <a:pt x="122" y="147"/>
                    <a:pt x="122" y="148"/>
                  </a:cubicBezTo>
                  <a:cubicBezTo>
                    <a:pt x="122" y="148"/>
                    <a:pt x="122" y="148"/>
                    <a:pt x="122" y="148"/>
                  </a:cubicBezTo>
                  <a:cubicBezTo>
                    <a:pt x="122" y="150"/>
                    <a:pt x="124" y="152"/>
                    <a:pt x="126" y="152"/>
                  </a:cubicBezTo>
                  <a:cubicBezTo>
                    <a:pt x="126" y="152"/>
                    <a:pt x="126" y="152"/>
                    <a:pt x="127" y="152"/>
                  </a:cubicBezTo>
                  <a:cubicBezTo>
                    <a:pt x="127" y="152"/>
                    <a:pt x="127" y="152"/>
                    <a:pt x="127" y="152"/>
                  </a:cubicBezTo>
                  <a:cubicBezTo>
                    <a:pt x="236" y="152"/>
                    <a:pt x="236" y="152"/>
                    <a:pt x="236" y="152"/>
                  </a:cubicBezTo>
                  <a:cubicBezTo>
                    <a:pt x="236" y="152"/>
                    <a:pt x="236" y="152"/>
                    <a:pt x="237" y="152"/>
                  </a:cubicBezTo>
                  <a:cubicBezTo>
                    <a:pt x="237" y="152"/>
                    <a:pt x="237" y="152"/>
                    <a:pt x="237" y="152"/>
                  </a:cubicBezTo>
                  <a:cubicBezTo>
                    <a:pt x="239" y="152"/>
                    <a:pt x="241" y="150"/>
                    <a:pt x="241" y="148"/>
                  </a:cubicBezTo>
                  <a:cubicBezTo>
                    <a:pt x="241" y="148"/>
                    <a:pt x="241" y="148"/>
                    <a:pt x="241" y="148"/>
                  </a:cubicBezTo>
                  <a:cubicBezTo>
                    <a:pt x="241" y="148"/>
                    <a:pt x="241" y="148"/>
                    <a:pt x="241" y="148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303" y="117"/>
                    <a:pt x="349" y="67"/>
                    <a:pt x="359" y="5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59" y="2"/>
                    <a:pt x="357" y="0"/>
                    <a:pt x="35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1" y="68"/>
                    <a:pt x="59" y="119"/>
                    <a:pt x="122" y="1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1878031" y="1809793"/>
              <a:ext cx="80963" cy="152404"/>
            </a:xfrm>
            <a:custGeom>
              <a:avLst/>
              <a:gdLst>
                <a:gd name="T0" fmla="*/ 35 w 74"/>
                <a:gd name="T1" fmla="*/ 6 h 141"/>
                <a:gd name="T2" fmla="*/ 36 w 74"/>
                <a:gd name="T3" fmla="*/ 96 h 141"/>
                <a:gd name="T4" fmla="*/ 46 w 74"/>
                <a:gd name="T5" fmla="*/ 141 h 141"/>
                <a:gd name="T6" fmla="*/ 69 w 74"/>
                <a:gd name="T7" fmla="*/ 141 h 141"/>
                <a:gd name="T8" fmla="*/ 53 w 74"/>
                <a:gd name="T9" fmla="*/ 84 h 141"/>
                <a:gd name="T10" fmla="*/ 54 w 74"/>
                <a:gd name="T11" fmla="*/ 15 h 141"/>
                <a:gd name="T12" fmla="*/ 50 w 74"/>
                <a:gd name="T13" fmla="*/ 2 h 141"/>
                <a:gd name="T14" fmla="*/ 35 w 74"/>
                <a:gd name="T15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1">
                  <a:moveTo>
                    <a:pt x="35" y="6"/>
                  </a:moveTo>
                  <a:cubicBezTo>
                    <a:pt x="33" y="8"/>
                    <a:pt x="0" y="56"/>
                    <a:pt x="36" y="96"/>
                  </a:cubicBezTo>
                  <a:cubicBezTo>
                    <a:pt x="52" y="114"/>
                    <a:pt x="51" y="130"/>
                    <a:pt x="46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74" y="125"/>
                    <a:pt x="72" y="105"/>
                    <a:pt x="53" y="84"/>
                  </a:cubicBezTo>
                  <a:cubicBezTo>
                    <a:pt x="27" y="55"/>
                    <a:pt x="53" y="16"/>
                    <a:pt x="54" y="15"/>
                  </a:cubicBezTo>
                  <a:cubicBezTo>
                    <a:pt x="57" y="11"/>
                    <a:pt x="55" y="5"/>
                    <a:pt x="50" y="2"/>
                  </a:cubicBezTo>
                  <a:cubicBezTo>
                    <a:pt x="45" y="0"/>
                    <a:pt x="38" y="1"/>
                    <a:pt x="3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1803418" y="1809793"/>
              <a:ext cx="79376" cy="152404"/>
            </a:xfrm>
            <a:custGeom>
              <a:avLst/>
              <a:gdLst>
                <a:gd name="T0" fmla="*/ 46 w 74"/>
                <a:gd name="T1" fmla="*/ 141 h 141"/>
                <a:gd name="T2" fmla="*/ 69 w 74"/>
                <a:gd name="T3" fmla="*/ 141 h 141"/>
                <a:gd name="T4" fmla="*/ 53 w 74"/>
                <a:gd name="T5" fmla="*/ 84 h 141"/>
                <a:gd name="T6" fmla="*/ 54 w 74"/>
                <a:gd name="T7" fmla="*/ 15 h 141"/>
                <a:gd name="T8" fmla="*/ 50 w 74"/>
                <a:gd name="T9" fmla="*/ 2 h 141"/>
                <a:gd name="T10" fmla="*/ 35 w 74"/>
                <a:gd name="T11" fmla="*/ 6 h 141"/>
                <a:gd name="T12" fmla="*/ 36 w 74"/>
                <a:gd name="T13" fmla="*/ 96 h 141"/>
                <a:gd name="T14" fmla="*/ 46 w 74"/>
                <a:gd name="T1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1">
                  <a:moveTo>
                    <a:pt x="46" y="141"/>
                  </a:moveTo>
                  <a:cubicBezTo>
                    <a:pt x="69" y="141"/>
                    <a:pt x="69" y="141"/>
                    <a:pt x="69" y="141"/>
                  </a:cubicBezTo>
                  <a:cubicBezTo>
                    <a:pt x="74" y="125"/>
                    <a:pt x="72" y="105"/>
                    <a:pt x="53" y="84"/>
                  </a:cubicBezTo>
                  <a:cubicBezTo>
                    <a:pt x="27" y="55"/>
                    <a:pt x="54" y="16"/>
                    <a:pt x="54" y="15"/>
                  </a:cubicBezTo>
                  <a:cubicBezTo>
                    <a:pt x="57" y="11"/>
                    <a:pt x="56" y="5"/>
                    <a:pt x="50" y="2"/>
                  </a:cubicBezTo>
                  <a:cubicBezTo>
                    <a:pt x="45" y="0"/>
                    <a:pt x="38" y="1"/>
                    <a:pt x="35" y="6"/>
                  </a:cubicBezTo>
                  <a:cubicBezTo>
                    <a:pt x="34" y="8"/>
                    <a:pt x="0" y="56"/>
                    <a:pt x="36" y="96"/>
                  </a:cubicBezTo>
                  <a:cubicBezTo>
                    <a:pt x="52" y="114"/>
                    <a:pt x="51" y="130"/>
                    <a:pt x="46" y="1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1727217" y="1809793"/>
              <a:ext cx="80963" cy="152404"/>
            </a:xfrm>
            <a:custGeom>
              <a:avLst/>
              <a:gdLst>
                <a:gd name="T0" fmla="*/ 36 w 74"/>
                <a:gd name="T1" fmla="*/ 6 h 141"/>
                <a:gd name="T2" fmla="*/ 36 w 74"/>
                <a:gd name="T3" fmla="*/ 96 h 141"/>
                <a:gd name="T4" fmla="*/ 47 w 74"/>
                <a:gd name="T5" fmla="*/ 141 h 141"/>
                <a:gd name="T6" fmla="*/ 70 w 74"/>
                <a:gd name="T7" fmla="*/ 141 h 141"/>
                <a:gd name="T8" fmla="*/ 54 w 74"/>
                <a:gd name="T9" fmla="*/ 84 h 141"/>
                <a:gd name="T10" fmla="*/ 55 w 74"/>
                <a:gd name="T11" fmla="*/ 15 h 141"/>
                <a:gd name="T12" fmla="*/ 51 w 74"/>
                <a:gd name="T13" fmla="*/ 2 h 141"/>
                <a:gd name="T14" fmla="*/ 36 w 74"/>
                <a:gd name="T15" fmla="*/ 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41">
                  <a:moveTo>
                    <a:pt x="36" y="6"/>
                  </a:moveTo>
                  <a:cubicBezTo>
                    <a:pt x="34" y="8"/>
                    <a:pt x="0" y="56"/>
                    <a:pt x="36" y="96"/>
                  </a:cubicBezTo>
                  <a:cubicBezTo>
                    <a:pt x="53" y="114"/>
                    <a:pt x="51" y="130"/>
                    <a:pt x="47" y="141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4" y="125"/>
                    <a:pt x="73" y="105"/>
                    <a:pt x="54" y="84"/>
                  </a:cubicBezTo>
                  <a:cubicBezTo>
                    <a:pt x="27" y="55"/>
                    <a:pt x="54" y="16"/>
                    <a:pt x="55" y="15"/>
                  </a:cubicBezTo>
                  <a:cubicBezTo>
                    <a:pt x="58" y="11"/>
                    <a:pt x="56" y="5"/>
                    <a:pt x="51" y="2"/>
                  </a:cubicBezTo>
                  <a:cubicBezTo>
                    <a:pt x="46" y="0"/>
                    <a:pt x="39" y="1"/>
                    <a:pt x="3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4125952" y="1785980"/>
              <a:ext cx="282578" cy="384184"/>
            </a:xfrm>
            <a:custGeom>
              <a:avLst/>
              <a:gdLst>
                <a:gd name="T0" fmla="*/ 262 w 263"/>
                <a:gd name="T1" fmla="*/ 0 h 355"/>
                <a:gd name="T2" fmla="*/ 179 w 263"/>
                <a:gd name="T3" fmla="*/ 0 h 355"/>
                <a:gd name="T4" fmla="*/ 178 w 263"/>
                <a:gd name="T5" fmla="*/ 1 h 355"/>
                <a:gd name="T6" fmla="*/ 178 w 263"/>
                <a:gd name="T7" fmla="*/ 29 h 355"/>
                <a:gd name="T8" fmla="*/ 179 w 263"/>
                <a:gd name="T9" fmla="*/ 30 h 355"/>
                <a:gd name="T10" fmla="*/ 212 w 263"/>
                <a:gd name="T11" fmla="*/ 30 h 355"/>
                <a:gd name="T12" fmla="*/ 175 w 263"/>
                <a:gd name="T13" fmla="*/ 66 h 355"/>
                <a:gd name="T14" fmla="*/ 109 w 263"/>
                <a:gd name="T15" fmla="*/ 43 h 355"/>
                <a:gd name="T16" fmla="*/ 0 w 263"/>
                <a:gd name="T17" fmla="*/ 152 h 355"/>
                <a:gd name="T18" fmla="*/ 95 w 263"/>
                <a:gd name="T19" fmla="*/ 259 h 355"/>
                <a:gd name="T20" fmla="*/ 95 w 263"/>
                <a:gd name="T21" fmla="*/ 291 h 355"/>
                <a:gd name="T22" fmla="*/ 62 w 263"/>
                <a:gd name="T23" fmla="*/ 291 h 355"/>
                <a:gd name="T24" fmla="*/ 61 w 263"/>
                <a:gd name="T25" fmla="*/ 292 h 355"/>
                <a:gd name="T26" fmla="*/ 61 w 263"/>
                <a:gd name="T27" fmla="*/ 321 h 355"/>
                <a:gd name="T28" fmla="*/ 62 w 263"/>
                <a:gd name="T29" fmla="*/ 322 h 355"/>
                <a:gd name="T30" fmla="*/ 95 w 263"/>
                <a:gd name="T31" fmla="*/ 322 h 355"/>
                <a:gd name="T32" fmla="*/ 95 w 263"/>
                <a:gd name="T33" fmla="*/ 353 h 355"/>
                <a:gd name="T34" fmla="*/ 96 w 263"/>
                <a:gd name="T35" fmla="*/ 355 h 355"/>
                <a:gd name="T36" fmla="*/ 125 w 263"/>
                <a:gd name="T37" fmla="*/ 355 h 355"/>
                <a:gd name="T38" fmla="*/ 126 w 263"/>
                <a:gd name="T39" fmla="*/ 353 h 355"/>
                <a:gd name="T40" fmla="*/ 126 w 263"/>
                <a:gd name="T41" fmla="*/ 322 h 355"/>
                <a:gd name="T42" fmla="*/ 159 w 263"/>
                <a:gd name="T43" fmla="*/ 322 h 355"/>
                <a:gd name="T44" fmla="*/ 160 w 263"/>
                <a:gd name="T45" fmla="*/ 321 h 355"/>
                <a:gd name="T46" fmla="*/ 160 w 263"/>
                <a:gd name="T47" fmla="*/ 292 h 355"/>
                <a:gd name="T48" fmla="*/ 159 w 263"/>
                <a:gd name="T49" fmla="*/ 291 h 355"/>
                <a:gd name="T50" fmla="*/ 126 w 263"/>
                <a:gd name="T51" fmla="*/ 291 h 355"/>
                <a:gd name="T52" fmla="*/ 126 w 263"/>
                <a:gd name="T53" fmla="*/ 259 h 355"/>
                <a:gd name="T54" fmla="*/ 217 w 263"/>
                <a:gd name="T55" fmla="*/ 152 h 355"/>
                <a:gd name="T56" fmla="*/ 197 w 263"/>
                <a:gd name="T57" fmla="*/ 89 h 355"/>
                <a:gd name="T58" fmla="*/ 233 w 263"/>
                <a:gd name="T59" fmla="*/ 53 h 355"/>
                <a:gd name="T60" fmla="*/ 233 w 263"/>
                <a:gd name="T61" fmla="*/ 84 h 355"/>
                <a:gd name="T62" fmla="*/ 234 w 263"/>
                <a:gd name="T63" fmla="*/ 85 h 355"/>
                <a:gd name="T64" fmla="*/ 262 w 263"/>
                <a:gd name="T65" fmla="*/ 85 h 355"/>
                <a:gd name="T66" fmla="*/ 263 w 263"/>
                <a:gd name="T67" fmla="*/ 84 h 355"/>
                <a:gd name="T68" fmla="*/ 263 w 263"/>
                <a:gd name="T69" fmla="*/ 1 h 355"/>
                <a:gd name="T70" fmla="*/ 262 w 263"/>
                <a:gd name="T71" fmla="*/ 0 h 355"/>
                <a:gd name="T72" fmla="*/ 109 w 263"/>
                <a:gd name="T73" fmla="*/ 231 h 355"/>
                <a:gd name="T74" fmla="*/ 29 w 263"/>
                <a:gd name="T75" fmla="*/ 152 h 355"/>
                <a:gd name="T76" fmla="*/ 109 w 263"/>
                <a:gd name="T77" fmla="*/ 72 h 355"/>
                <a:gd name="T78" fmla="*/ 188 w 263"/>
                <a:gd name="T79" fmla="*/ 152 h 355"/>
                <a:gd name="T80" fmla="*/ 109 w 263"/>
                <a:gd name="T81" fmla="*/ 23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55">
                  <a:moveTo>
                    <a:pt x="262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8" y="1"/>
                    <a:pt x="178" y="1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29"/>
                    <a:pt x="179" y="30"/>
                    <a:pt x="179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57" y="52"/>
                    <a:pt x="134" y="43"/>
                    <a:pt x="109" y="43"/>
                  </a:cubicBezTo>
                  <a:cubicBezTo>
                    <a:pt x="49" y="43"/>
                    <a:pt x="0" y="92"/>
                    <a:pt x="0" y="152"/>
                  </a:cubicBezTo>
                  <a:cubicBezTo>
                    <a:pt x="0" y="207"/>
                    <a:pt x="41" y="252"/>
                    <a:pt x="95" y="259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62" y="291"/>
                    <a:pt x="62" y="291"/>
                    <a:pt x="62" y="291"/>
                  </a:cubicBezTo>
                  <a:cubicBezTo>
                    <a:pt x="61" y="291"/>
                    <a:pt x="61" y="291"/>
                    <a:pt x="61" y="292"/>
                  </a:cubicBezTo>
                  <a:cubicBezTo>
                    <a:pt x="61" y="321"/>
                    <a:pt x="61" y="321"/>
                    <a:pt x="61" y="321"/>
                  </a:cubicBezTo>
                  <a:cubicBezTo>
                    <a:pt x="61" y="322"/>
                    <a:pt x="61" y="322"/>
                    <a:pt x="62" y="322"/>
                  </a:cubicBezTo>
                  <a:cubicBezTo>
                    <a:pt x="95" y="322"/>
                    <a:pt x="95" y="322"/>
                    <a:pt x="95" y="322"/>
                  </a:cubicBezTo>
                  <a:cubicBezTo>
                    <a:pt x="95" y="353"/>
                    <a:pt x="95" y="353"/>
                    <a:pt x="95" y="353"/>
                  </a:cubicBezTo>
                  <a:cubicBezTo>
                    <a:pt x="95" y="354"/>
                    <a:pt x="95" y="355"/>
                    <a:pt x="96" y="355"/>
                  </a:cubicBezTo>
                  <a:cubicBezTo>
                    <a:pt x="125" y="355"/>
                    <a:pt x="125" y="355"/>
                    <a:pt x="125" y="355"/>
                  </a:cubicBezTo>
                  <a:cubicBezTo>
                    <a:pt x="126" y="355"/>
                    <a:pt x="126" y="354"/>
                    <a:pt x="126" y="353"/>
                  </a:cubicBezTo>
                  <a:cubicBezTo>
                    <a:pt x="126" y="322"/>
                    <a:pt x="126" y="322"/>
                    <a:pt x="126" y="322"/>
                  </a:cubicBezTo>
                  <a:cubicBezTo>
                    <a:pt x="159" y="322"/>
                    <a:pt x="159" y="322"/>
                    <a:pt x="159" y="322"/>
                  </a:cubicBezTo>
                  <a:cubicBezTo>
                    <a:pt x="159" y="322"/>
                    <a:pt x="160" y="322"/>
                    <a:pt x="160" y="321"/>
                  </a:cubicBezTo>
                  <a:cubicBezTo>
                    <a:pt x="160" y="292"/>
                    <a:pt x="160" y="292"/>
                    <a:pt x="160" y="292"/>
                  </a:cubicBezTo>
                  <a:cubicBezTo>
                    <a:pt x="160" y="291"/>
                    <a:pt x="159" y="291"/>
                    <a:pt x="159" y="291"/>
                  </a:cubicBezTo>
                  <a:cubicBezTo>
                    <a:pt x="126" y="291"/>
                    <a:pt x="126" y="291"/>
                    <a:pt x="126" y="291"/>
                  </a:cubicBezTo>
                  <a:cubicBezTo>
                    <a:pt x="126" y="259"/>
                    <a:pt x="126" y="259"/>
                    <a:pt x="126" y="259"/>
                  </a:cubicBezTo>
                  <a:cubicBezTo>
                    <a:pt x="178" y="250"/>
                    <a:pt x="217" y="205"/>
                    <a:pt x="217" y="152"/>
                  </a:cubicBezTo>
                  <a:cubicBezTo>
                    <a:pt x="217" y="128"/>
                    <a:pt x="210" y="107"/>
                    <a:pt x="197" y="89"/>
                  </a:cubicBezTo>
                  <a:cubicBezTo>
                    <a:pt x="233" y="53"/>
                    <a:pt x="233" y="53"/>
                    <a:pt x="233" y="53"/>
                  </a:cubicBezTo>
                  <a:cubicBezTo>
                    <a:pt x="233" y="84"/>
                    <a:pt x="233" y="84"/>
                    <a:pt x="233" y="84"/>
                  </a:cubicBezTo>
                  <a:cubicBezTo>
                    <a:pt x="233" y="85"/>
                    <a:pt x="234" y="85"/>
                    <a:pt x="234" y="85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2" y="85"/>
                    <a:pt x="263" y="85"/>
                    <a:pt x="263" y="84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0"/>
                    <a:pt x="262" y="0"/>
                  </a:cubicBezTo>
                  <a:moveTo>
                    <a:pt x="109" y="231"/>
                  </a:moveTo>
                  <a:cubicBezTo>
                    <a:pt x="65" y="231"/>
                    <a:pt x="29" y="196"/>
                    <a:pt x="29" y="152"/>
                  </a:cubicBezTo>
                  <a:cubicBezTo>
                    <a:pt x="29" y="108"/>
                    <a:pt x="65" y="72"/>
                    <a:pt x="109" y="72"/>
                  </a:cubicBezTo>
                  <a:cubicBezTo>
                    <a:pt x="153" y="72"/>
                    <a:pt x="188" y="108"/>
                    <a:pt x="188" y="152"/>
                  </a:cubicBezTo>
                  <a:cubicBezTo>
                    <a:pt x="188" y="196"/>
                    <a:pt x="153" y="231"/>
                    <a:pt x="109" y="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4189453" y="1914570"/>
              <a:ext cx="106364" cy="26988"/>
            </a:xfrm>
            <a:custGeom>
              <a:avLst/>
              <a:gdLst>
                <a:gd name="T0" fmla="*/ 97 w 98"/>
                <a:gd name="T1" fmla="*/ 0 h 25"/>
                <a:gd name="T2" fmla="*/ 1 w 98"/>
                <a:gd name="T3" fmla="*/ 0 h 25"/>
                <a:gd name="T4" fmla="*/ 0 w 98"/>
                <a:gd name="T5" fmla="*/ 1 h 25"/>
                <a:gd name="T6" fmla="*/ 0 w 98"/>
                <a:gd name="T7" fmla="*/ 24 h 25"/>
                <a:gd name="T8" fmla="*/ 1 w 98"/>
                <a:gd name="T9" fmla="*/ 25 h 25"/>
                <a:gd name="T10" fmla="*/ 97 w 98"/>
                <a:gd name="T11" fmla="*/ 25 h 25"/>
                <a:gd name="T12" fmla="*/ 98 w 98"/>
                <a:gd name="T13" fmla="*/ 24 h 25"/>
                <a:gd name="T14" fmla="*/ 98 w 98"/>
                <a:gd name="T15" fmla="*/ 1 h 25"/>
                <a:gd name="T16" fmla="*/ 97 w 98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5">
                  <a:moveTo>
                    <a:pt x="9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0"/>
                    <a:pt x="98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4189453" y="1960609"/>
              <a:ext cx="106364" cy="26988"/>
            </a:xfrm>
            <a:custGeom>
              <a:avLst/>
              <a:gdLst>
                <a:gd name="T0" fmla="*/ 97 w 98"/>
                <a:gd name="T1" fmla="*/ 0 h 25"/>
                <a:gd name="T2" fmla="*/ 1 w 98"/>
                <a:gd name="T3" fmla="*/ 0 h 25"/>
                <a:gd name="T4" fmla="*/ 0 w 98"/>
                <a:gd name="T5" fmla="*/ 1 h 25"/>
                <a:gd name="T6" fmla="*/ 0 w 98"/>
                <a:gd name="T7" fmla="*/ 24 h 25"/>
                <a:gd name="T8" fmla="*/ 1 w 98"/>
                <a:gd name="T9" fmla="*/ 25 h 25"/>
                <a:gd name="T10" fmla="*/ 97 w 98"/>
                <a:gd name="T11" fmla="*/ 25 h 25"/>
                <a:gd name="T12" fmla="*/ 98 w 98"/>
                <a:gd name="T13" fmla="*/ 24 h 25"/>
                <a:gd name="T14" fmla="*/ 98 w 98"/>
                <a:gd name="T15" fmla="*/ 1 h 25"/>
                <a:gd name="T16" fmla="*/ 97 w 98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5">
                  <a:moveTo>
                    <a:pt x="9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5"/>
                    <a:pt x="98" y="25"/>
                    <a:pt x="98" y="24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0"/>
                    <a:pt x="98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2779740" y="1927271"/>
              <a:ext cx="122239" cy="112715"/>
            </a:xfrm>
            <a:custGeom>
              <a:avLst/>
              <a:gdLst>
                <a:gd name="T0" fmla="*/ 113 w 113"/>
                <a:gd name="T1" fmla="*/ 34 h 105"/>
                <a:gd name="T2" fmla="*/ 82 w 113"/>
                <a:gd name="T3" fmla="*/ 0 h 105"/>
                <a:gd name="T4" fmla="*/ 56 w 113"/>
                <a:gd name="T5" fmla="*/ 17 h 105"/>
                <a:gd name="T6" fmla="*/ 31 w 113"/>
                <a:gd name="T7" fmla="*/ 0 h 105"/>
                <a:gd name="T8" fmla="*/ 0 w 113"/>
                <a:gd name="T9" fmla="*/ 34 h 105"/>
                <a:gd name="T10" fmla="*/ 10 w 113"/>
                <a:gd name="T11" fmla="*/ 58 h 105"/>
                <a:gd name="T12" fmla="*/ 56 w 113"/>
                <a:gd name="T13" fmla="*/ 105 h 105"/>
                <a:gd name="T14" fmla="*/ 103 w 113"/>
                <a:gd name="T15" fmla="*/ 58 h 105"/>
                <a:gd name="T16" fmla="*/ 103 w 113"/>
                <a:gd name="T17" fmla="*/ 58 h 105"/>
                <a:gd name="T18" fmla="*/ 113 w 113"/>
                <a:gd name="T19" fmla="*/ 3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05">
                  <a:moveTo>
                    <a:pt x="113" y="34"/>
                  </a:moveTo>
                  <a:cubicBezTo>
                    <a:pt x="113" y="16"/>
                    <a:pt x="100" y="0"/>
                    <a:pt x="82" y="0"/>
                  </a:cubicBezTo>
                  <a:cubicBezTo>
                    <a:pt x="73" y="0"/>
                    <a:pt x="62" y="10"/>
                    <a:pt x="56" y="17"/>
                  </a:cubicBezTo>
                  <a:cubicBezTo>
                    <a:pt x="50" y="10"/>
                    <a:pt x="40" y="0"/>
                    <a:pt x="31" y="0"/>
                  </a:cubicBezTo>
                  <a:cubicBezTo>
                    <a:pt x="13" y="0"/>
                    <a:pt x="0" y="16"/>
                    <a:pt x="0" y="34"/>
                  </a:cubicBezTo>
                  <a:cubicBezTo>
                    <a:pt x="0" y="44"/>
                    <a:pt x="4" y="52"/>
                    <a:pt x="10" y="58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9" y="52"/>
                    <a:pt x="113" y="44"/>
                    <a:pt x="113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2419374" y="1785980"/>
              <a:ext cx="419104" cy="336558"/>
            </a:xfrm>
            <a:custGeom>
              <a:avLst/>
              <a:gdLst>
                <a:gd name="T0" fmla="*/ 248 w 388"/>
                <a:gd name="T1" fmla="*/ 312 h 312"/>
                <a:gd name="T2" fmla="*/ 247 w 388"/>
                <a:gd name="T3" fmla="*/ 312 h 312"/>
                <a:gd name="T4" fmla="*/ 240 w 388"/>
                <a:gd name="T5" fmla="*/ 306 h 312"/>
                <a:gd name="T6" fmla="*/ 217 w 388"/>
                <a:gd name="T7" fmla="*/ 168 h 312"/>
                <a:gd name="T8" fmla="*/ 181 w 388"/>
                <a:gd name="T9" fmla="*/ 235 h 312"/>
                <a:gd name="T10" fmla="*/ 173 w 388"/>
                <a:gd name="T11" fmla="*/ 238 h 312"/>
                <a:gd name="T12" fmla="*/ 166 w 388"/>
                <a:gd name="T13" fmla="*/ 232 h 312"/>
                <a:gd name="T14" fmla="*/ 151 w 388"/>
                <a:gd name="T15" fmla="*/ 125 h 312"/>
                <a:gd name="T16" fmla="*/ 123 w 388"/>
                <a:gd name="T17" fmla="*/ 188 h 312"/>
                <a:gd name="T18" fmla="*/ 116 w 388"/>
                <a:gd name="T19" fmla="*/ 193 h 312"/>
                <a:gd name="T20" fmla="*/ 8 w 388"/>
                <a:gd name="T21" fmla="*/ 193 h 312"/>
                <a:gd name="T22" fmla="*/ 0 w 388"/>
                <a:gd name="T23" fmla="*/ 185 h 312"/>
                <a:gd name="T24" fmla="*/ 8 w 388"/>
                <a:gd name="T25" fmla="*/ 177 h 312"/>
                <a:gd name="T26" fmla="*/ 111 w 388"/>
                <a:gd name="T27" fmla="*/ 177 h 312"/>
                <a:gd name="T28" fmla="*/ 148 w 388"/>
                <a:gd name="T29" fmla="*/ 95 h 312"/>
                <a:gd name="T30" fmla="*/ 156 w 388"/>
                <a:gd name="T31" fmla="*/ 90 h 312"/>
                <a:gd name="T32" fmla="*/ 162 w 388"/>
                <a:gd name="T33" fmla="*/ 97 h 312"/>
                <a:gd name="T34" fmla="*/ 178 w 388"/>
                <a:gd name="T35" fmla="*/ 207 h 312"/>
                <a:gd name="T36" fmla="*/ 214 w 388"/>
                <a:gd name="T37" fmla="*/ 141 h 312"/>
                <a:gd name="T38" fmla="*/ 222 w 388"/>
                <a:gd name="T39" fmla="*/ 137 h 312"/>
                <a:gd name="T40" fmla="*/ 228 w 388"/>
                <a:gd name="T41" fmla="*/ 143 h 312"/>
                <a:gd name="T42" fmla="*/ 250 w 388"/>
                <a:gd name="T43" fmla="*/ 271 h 312"/>
                <a:gd name="T44" fmla="*/ 330 w 388"/>
                <a:gd name="T45" fmla="*/ 6 h 312"/>
                <a:gd name="T46" fmla="*/ 337 w 388"/>
                <a:gd name="T47" fmla="*/ 0 h 312"/>
                <a:gd name="T48" fmla="*/ 344 w 388"/>
                <a:gd name="T49" fmla="*/ 4 h 312"/>
                <a:gd name="T50" fmla="*/ 386 w 388"/>
                <a:gd name="T51" fmla="*/ 92 h 312"/>
                <a:gd name="T52" fmla="*/ 383 w 388"/>
                <a:gd name="T53" fmla="*/ 102 h 312"/>
                <a:gd name="T54" fmla="*/ 372 w 388"/>
                <a:gd name="T55" fmla="*/ 98 h 312"/>
                <a:gd name="T56" fmla="*/ 339 w 388"/>
                <a:gd name="T57" fmla="*/ 29 h 312"/>
                <a:gd name="T58" fmla="*/ 255 w 388"/>
                <a:gd name="T59" fmla="*/ 307 h 312"/>
                <a:gd name="T60" fmla="*/ 248 w 388"/>
                <a:gd name="T6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8" h="312">
                  <a:moveTo>
                    <a:pt x="248" y="312"/>
                  </a:moveTo>
                  <a:cubicBezTo>
                    <a:pt x="248" y="312"/>
                    <a:pt x="248" y="312"/>
                    <a:pt x="247" y="312"/>
                  </a:cubicBezTo>
                  <a:cubicBezTo>
                    <a:pt x="244" y="312"/>
                    <a:pt x="241" y="310"/>
                    <a:pt x="240" y="306"/>
                  </a:cubicBezTo>
                  <a:cubicBezTo>
                    <a:pt x="217" y="168"/>
                    <a:pt x="217" y="168"/>
                    <a:pt x="217" y="168"/>
                  </a:cubicBezTo>
                  <a:cubicBezTo>
                    <a:pt x="181" y="235"/>
                    <a:pt x="181" y="235"/>
                    <a:pt x="181" y="235"/>
                  </a:cubicBezTo>
                  <a:cubicBezTo>
                    <a:pt x="179" y="237"/>
                    <a:pt x="176" y="239"/>
                    <a:pt x="173" y="238"/>
                  </a:cubicBezTo>
                  <a:cubicBezTo>
                    <a:pt x="169" y="238"/>
                    <a:pt x="167" y="235"/>
                    <a:pt x="166" y="232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2" y="191"/>
                    <a:pt x="119" y="193"/>
                    <a:pt x="116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4" y="193"/>
                    <a:pt x="0" y="189"/>
                    <a:pt x="0" y="185"/>
                  </a:cubicBezTo>
                  <a:cubicBezTo>
                    <a:pt x="0" y="181"/>
                    <a:pt x="4" y="177"/>
                    <a:pt x="8" y="177"/>
                  </a:cubicBezTo>
                  <a:cubicBezTo>
                    <a:pt x="111" y="177"/>
                    <a:pt x="111" y="177"/>
                    <a:pt x="111" y="177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49" y="92"/>
                    <a:pt x="153" y="90"/>
                    <a:pt x="156" y="90"/>
                  </a:cubicBezTo>
                  <a:cubicBezTo>
                    <a:pt x="159" y="91"/>
                    <a:pt x="162" y="94"/>
                    <a:pt x="162" y="97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38"/>
                    <a:pt x="218" y="137"/>
                    <a:pt x="222" y="137"/>
                  </a:cubicBezTo>
                  <a:cubicBezTo>
                    <a:pt x="225" y="138"/>
                    <a:pt x="227" y="140"/>
                    <a:pt x="228" y="143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3"/>
                    <a:pt x="333" y="0"/>
                    <a:pt x="337" y="0"/>
                  </a:cubicBezTo>
                  <a:cubicBezTo>
                    <a:pt x="340" y="0"/>
                    <a:pt x="343" y="2"/>
                    <a:pt x="344" y="4"/>
                  </a:cubicBezTo>
                  <a:cubicBezTo>
                    <a:pt x="386" y="92"/>
                    <a:pt x="386" y="92"/>
                    <a:pt x="386" y="92"/>
                  </a:cubicBezTo>
                  <a:cubicBezTo>
                    <a:pt x="388" y="96"/>
                    <a:pt x="386" y="100"/>
                    <a:pt x="383" y="102"/>
                  </a:cubicBezTo>
                  <a:cubicBezTo>
                    <a:pt x="379" y="104"/>
                    <a:pt x="374" y="102"/>
                    <a:pt x="372" y="98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255" y="307"/>
                    <a:pt x="255" y="307"/>
                    <a:pt x="255" y="307"/>
                  </a:cubicBezTo>
                  <a:cubicBezTo>
                    <a:pt x="254" y="310"/>
                    <a:pt x="251" y="312"/>
                    <a:pt x="248" y="3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3279807" y="1825668"/>
              <a:ext cx="128589" cy="279407"/>
            </a:xfrm>
            <a:custGeom>
              <a:avLst/>
              <a:gdLst>
                <a:gd name="T0" fmla="*/ 81 w 81"/>
                <a:gd name="T1" fmla="*/ 47 h 176"/>
                <a:gd name="T2" fmla="*/ 0 w 81"/>
                <a:gd name="T3" fmla="*/ 0 h 176"/>
                <a:gd name="T4" fmla="*/ 0 w 81"/>
                <a:gd name="T5" fmla="*/ 152 h 176"/>
                <a:gd name="T6" fmla="*/ 81 w 81"/>
                <a:gd name="T7" fmla="*/ 176 h 176"/>
                <a:gd name="T8" fmla="*/ 81 w 81"/>
                <a:gd name="T9" fmla="*/ 4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76">
                  <a:moveTo>
                    <a:pt x="81" y="47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81" y="176"/>
                  </a:lnTo>
                  <a:lnTo>
                    <a:pt x="81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3422683" y="1825668"/>
              <a:ext cx="130176" cy="279407"/>
            </a:xfrm>
            <a:custGeom>
              <a:avLst/>
              <a:gdLst>
                <a:gd name="T0" fmla="*/ 0 w 82"/>
                <a:gd name="T1" fmla="*/ 47 h 176"/>
                <a:gd name="T2" fmla="*/ 0 w 82"/>
                <a:gd name="T3" fmla="*/ 176 h 176"/>
                <a:gd name="T4" fmla="*/ 82 w 82"/>
                <a:gd name="T5" fmla="*/ 152 h 176"/>
                <a:gd name="T6" fmla="*/ 82 w 82"/>
                <a:gd name="T7" fmla="*/ 0 h 176"/>
                <a:gd name="T8" fmla="*/ 0 w 82"/>
                <a:gd name="T9" fmla="*/ 4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76">
                  <a:moveTo>
                    <a:pt x="0" y="47"/>
                  </a:moveTo>
                  <a:lnTo>
                    <a:pt x="0" y="176"/>
                  </a:lnTo>
                  <a:lnTo>
                    <a:pt x="82" y="152"/>
                  </a:lnTo>
                  <a:lnTo>
                    <a:pt x="82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3622710" y="1847894"/>
              <a:ext cx="30163" cy="268294"/>
            </a:xfrm>
            <a:custGeom>
              <a:avLst/>
              <a:gdLst>
                <a:gd name="T0" fmla="*/ 3 w 19"/>
                <a:gd name="T1" fmla="*/ 135 h 169"/>
                <a:gd name="T2" fmla="*/ 0 w 19"/>
                <a:gd name="T3" fmla="*/ 135 h 169"/>
                <a:gd name="T4" fmla="*/ 9 w 19"/>
                <a:gd name="T5" fmla="*/ 169 h 169"/>
                <a:gd name="T6" fmla="*/ 19 w 19"/>
                <a:gd name="T7" fmla="*/ 135 h 169"/>
                <a:gd name="T8" fmla="*/ 17 w 19"/>
                <a:gd name="T9" fmla="*/ 135 h 169"/>
                <a:gd name="T10" fmla="*/ 19 w 19"/>
                <a:gd name="T11" fmla="*/ 135 h 169"/>
                <a:gd name="T12" fmla="*/ 19 w 19"/>
                <a:gd name="T13" fmla="*/ 0 h 169"/>
                <a:gd name="T14" fmla="*/ 17 w 19"/>
                <a:gd name="T15" fmla="*/ 0 h 169"/>
                <a:gd name="T16" fmla="*/ 14 w 19"/>
                <a:gd name="T17" fmla="*/ 0 h 169"/>
                <a:gd name="T18" fmla="*/ 12 w 19"/>
                <a:gd name="T19" fmla="*/ 0 h 169"/>
                <a:gd name="T20" fmla="*/ 7 w 19"/>
                <a:gd name="T21" fmla="*/ 0 h 169"/>
                <a:gd name="T22" fmla="*/ 5 w 19"/>
                <a:gd name="T23" fmla="*/ 0 h 169"/>
                <a:gd name="T24" fmla="*/ 3 w 19"/>
                <a:gd name="T25" fmla="*/ 0 h 169"/>
                <a:gd name="T26" fmla="*/ 0 w 19"/>
                <a:gd name="T27" fmla="*/ 0 h 169"/>
                <a:gd name="T28" fmla="*/ 0 w 19"/>
                <a:gd name="T29" fmla="*/ 135 h 169"/>
                <a:gd name="T30" fmla="*/ 3 w 19"/>
                <a:gd name="T31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69">
                  <a:moveTo>
                    <a:pt x="3" y="135"/>
                  </a:moveTo>
                  <a:lnTo>
                    <a:pt x="0" y="135"/>
                  </a:lnTo>
                  <a:lnTo>
                    <a:pt x="9" y="169"/>
                  </a:lnTo>
                  <a:lnTo>
                    <a:pt x="19" y="135"/>
                  </a:lnTo>
                  <a:lnTo>
                    <a:pt x="17" y="135"/>
                  </a:lnTo>
                  <a:lnTo>
                    <a:pt x="19" y="13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252819" y="1825668"/>
              <a:ext cx="327028" cy="306395"/>
            </a:xfrm>
            <a:custGeom>
              <a:avLst/>
              <a:gdLst>
                <a:gd name="T0" fmla="*/ 206 w 206"/>
                <a:gd name="T1" fmla="*/ 7 h 193"/>
                <a:gd name="T2" fmla="*/ 197 w 206"/>
                <a:gd name="T3" fmla="*/ 0 h 193"/>
                <a:gd name="T4" fmla="*/ 197 w 206"/>
                <a:gd name="T5" fmla="*/ 156 h 193"/>
                <a:gd name="T6" fmla="*/ 107 w 206"/>
                <a:gd name="T7" fmla="*/ 185 h 193"/>
                <a:gd name="T8" fmla="*/ 103 w 206"/>
                <a:gd name="T9" fmla="*/ 185 h 193"/>
                <a:gd name="T10" fmla="*/ 102 w 206"/>
                <a:gd name="T11" fmla="*/ 185 h 193"/>
                <a:gd name="T12" fmla="*/ 98 w 206"/>
                <a:gd name="T13" fmla="*/ 185 h 193"/>
                <a:gd name="T14" fmla="*/ 8 w 206"/>
                <a:gd name="T15" fmla="*/ 160 h 193"/>
                <a:gd name="T16" fmla="*/ 8 w 206"/>
                <a:gd name="T17" fmla="*/ 0 h 193"/>
                <a:gd name="T18" fmla="*/ 0 w 206"/>
                <a:gd name="T19" fmla="*/ 7 h 193"/>
                <a:gd name="T20" fmla="*/ 0 w 206"/>
                <a:gd name="T21" fmla="*/ 166 h 193"/>
                <a:gd name="T22" fmla="*/ 98 w 206"/>
                <a:gd name="T23" fmla="*/ 193 h 193"/>
                <a:gd name="T24" fmla="*/ 102 w 206"/>
                <a:gd name="T25" fmla="*/ 193 h 193"/>
                <a:gd name="T26" fmla="*/ 103 w 206"/>
                <a:gd name="T27" fmla="*/ 193 h 193"/>
                <a:gd name="T28" fmla="*/ 107 w 206"/>
                <a:gd name="T29" fmla="*/ 193 h 193"/>
                <a:gd name="T30" fmla="*/ 198 w 206"/>
                <a:gd name="T31" fmla="*/ 165 h 193"/>
                <a:gd name="T32" fmla="*/ 206 w 206"/>
                <a:gd name="T33" fmla="*/ 163 h 193"/>
                <a:gd name="T34" fmla="*/ 206 w 206"/>
                <a:gd name="T35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193">
                  <a:moveTo>
                    <a:pt x="206" y="7"/>
                  </a:moveTo>
                  <a:lnTo>
                    <a:pt x="197" y="0"/>
                  </a:lnTo>
                  <a:lnTo>
                    <a:pt x="197" y="156"/>
                  </a:lnTo>
                  <a:lnTo>
                    <a:pt x="107" y="185"/>
                  </a:lnTo>
                  <a:lnTo>
                    <a:pt x="103" y="185"/>
                  </a:lnTo>
                  <a:lnTo>
                    <a:pt x="102" y="185"/>
                  </a:lnTo>
                  <a:lnTo>
                    <a:pt x="98" y="185"/>
                  </a:lnTo>
                  <a:lnTo>
                    <a:pt x="8" y="160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66"/>
                  </a:lnTo>
                  <a:lnTo>
                    <a:pt x="98" y="193"/>
                  </a:lnTo>
                  <a:lnTo>
                    <a:pt x="102" y="193"/>
                  </a:lnTo>
                  <a:lnTo>
                    <a:pt x="103" y="193"/>
                  </a:lnTo>
                  <a:lnTo>
                    <a:pt x="107" y="193"/>
                  </a:lnTo>
                  <a:lnTo>
                    <a:pt x="198" y="165"/>
                  </a:lnTo>
                  <a:lnTo>
                    <a:pt x="206" y="163"/>
                  </a:lnTo>
                  <a:lnTo>
                    <a:pt x="206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622710" y="1805030"/>
              <a:ext cx="30163" cy="31751"/>
            </a:xfrm>
            <a:custGeom>
              <a:avLst/>
              <a:gdLst>
                <a:gd name="T0" fmla="*/ 28 w 28"/>
                <a:gd name="T1" fmla="*/ 14 h 29"/>
                <a:gd name="T2" fmla="*/ 14 w 28"/>
                <a:gd name="T3" fmla="*/ 0 h 29"/>
                <a:gd name="T4" fmla="*/ 0 w 28"/>
                <a:gd name="T5" fmla="*/ 14 h 29"/>
                <a:gd name="T6" fmla="*/ 0 w 28"/>
                <a:gd name="T7" fmla="*/ 29 h 29"/>
                <a:gd name="T8" fmla="*/ 28 w 28"/>
                <a:gd name="T9" fmla="*/ 29 h 29"/>
                <a:gd name="T10" fmla="*/ 28 w 28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9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8" y="29"/>
                    <a:pt x="28" y="29"/>
                    <a:pt x="28" y="29"/>
                  </a:cubicBezTo>
                  <a:lnTo>
                    <a:pt x="2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1576403" y="1571662"/>
              <a:ext cx="65088" cy="147641"/>
            </a:xfrm>
            <a:custGeom>
              <a:avLst/>
              <a:gdLst>
                <a:gd name="T0" fmla="*/ 58 w 60"/>
                <a:gd name="T1" fmla="*/ 118 h 136"/>
                <a:gd name="T2" fmla="*/ 21 w 60"/>
                <a:gd name="T3" fmla="*/ 118 h 136"/>
                <a:gd name="T4" fmla="*/ 21 w 60"/>
                <a:gd name="T5" fmla="*/ 112 h 136"/>
                <a:gd name="T6" fmla="*/ 31 w 60"/>
                <a:gd name="T7" fmla="*/ 91 h 136"/>
                <a:gd name="T8" fmla="*/ 45 w 60"/>
                <a:gd name="T9" fmla="*/ 76 h 136"/>
                <a:gd name="T10" fmla="*/ 60 w 60"/>
                <a:gd name="T11" fmla="*/ 42 h 136"/>
                <a:gd name="T12" fmla="*/ 60 w 60"/>
                <a:gd name="T13" fmla="*/ 29 h 136"/>
                <a:gd name="T14" fmla="*/ 30 w 60"/>
                <a:gd name="T15" fmla="*/ 0 h 136"/>
                <a:gd name="T16" fmla="*/ 0 w 60"/>
                <a:gd name="T17" fmla="*/ 30 h 136"/>
                <a:gd name="T18" fmla="*/ 0 w 60"/>
                <a:gd name="T19" fmla="*/ 46 h 136"/>
                <a:gd name="T20" fmla="*/ 21 w 60"/>
                <a:gd name="T21" fmla="*/ 46 h 136"/>
                <a:gd name="T22" fmla="*/ 21 w 60"/>
                <a:gd name="T23" fmla="*/ 29 h 136"/>
                <a:gd name="T24" fmla="*/ 29 w 60"/>
                <a:gd name="T25" fmla="*/ 19 h 136"/>
                <a:gd name="T26" fmla="*/ 38 w 60"/>
                <a:gd name="T27" fmla="*/ 29 h 136"/>
                <a:gd name="T28" fmla="*/ 38 w 60"/>
                <a:gd name="T29" fmla="*/ 40 h 136"/>
                <a:gd name="T30" fmla="*/ 29 w 60"/>
                <a:gd name="T31" fmla="*/ 63 h 136"/>
                <a:gd name="T32" fmla="*/ 17 w 60"/>
                <a:gd name="T33" fmla="*/ 76 h 136"/>
                <a:gd name="T34" fmla="*/ 0 w 60"/>
                <a:gd name="T35" fmla="*/ 112 h 136"/>
                <a:gd name="T36" fmla="*/ 0 w 60"/>
                <a:gd name="T37" fmla="*/ 136 h 136"/>
                <a:gd name="T38" fmla="*/ 58 w 60"/>
                <a:gd name="T39" fmla="*/ 136 h 136"/>
                <a:gd name="T40" fmla="*/ 58 w 60"/>
                <a:gd name="T41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6">
                  <a:moveTo>
                    <a:pt x="58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01"/>
                    <a:pt x="25" y="97"/>
                    <a:pt x="31" y="91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57" y="63"/>
                    <a:pt x="60" y="55"/>
                    <a:pt x="60" y="42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10"/>
                    <a:pt x="50" y="0"/>
                    <a:pt x="30" y="0"/>
                  </a:cubicBezTo>
                  <a:cubicBezTo>
                    <a:pt x="10" y="0"/>
                    <a:pt x="0" y="11"/>
                    <a:pt x="0" y="3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1"/>
                    <a:pt x="25" y="19"/>
                    <a:pt x="29" y="19"/>
                  </a:cubicBezTo>
                  <a:cubicBezTo>
                    <a:pt x="34" y="19"/>
                    <a:pt x="38" y="20"/>
                    <a:pt x="38" y="2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51"/>
                    <a:pt x="37" y="55"/>
                    <a:pt x="29" y="6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4" y="90"/>
                    <a:pt x="0" y="98"/>
                    <a:pt x="0" y="11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8" y="136"/>
                    <a:pt x="58" y="136"/>
                    <a:pt x="58" y="136"/>
                  </a:cubicBezTo>
                  <a:lnTo>
                    <a:pt x="58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3960851" y="1574837"/>
              <a:ext cx="68263" cy="146054"/>
            </a:xfrm>
            <a:custGeom>
              <a:avLst/>
              <a:gdLst>
                <a:gd name="T0" fmla="*/ 40 w 63"/>
                <a:gd name="T1" fmla="*/ 43 h 136"/>
                <a:gd name="T2" fmla="*/ 21 w 63"/>
                <a:gd name="T3" fmla="*/ 52 h 136"/>
                <a:gd name="T4" fmla="*/ 21 w 63"/>
                <a:gd name="T5" fmla="*/ 52 h 136"/>
                <a:gd name="T6" fmla="*/ 21 w 63"/>
                <a:gd name="T7" fmla="*/ 18 h 136"/>
                <a:gd name="T8" fmla="*/ 60 w 63"/>
                <a:gd name="T9" fmla="*/ 18 h 136"/>
                <a:gd name="T10" fmla="*/ 60 w 63"/>
                <a:gd name="T11" fmla="*/ 0 h 136"/>
                <a:gd name="T12" fmla="*/ 1 w 63"/>
                <a:gd name="T13" fmla="*/ 0 h 136"/>
                <a:gd name="T14" fmla="*/ 1 w 63"/>
                <a:gd name="T15" fmla="*/ 76 h 136"/>
                <a:gd name="T16" fmla="*/ 21 w 63"/>
                <a:gd name="T17" fmla="*/ 76 h 136"/>
                <a:gd name="T18" fmla="*/ 21 w 63"/>
                <a:gd name="T19" fmla="*/ 73 h 136"/>
                <a:gd name="T20" fmla="*/ 31 w 63"/>
                <a:gd name="T21" fmla="*/ 60 h 136"/>
                <a:gd name="T22" fmla="*/ 41 w 63"/>
                <a:gd name="T23" fmla="*/ 72 h 136"/>
                <a:gd name="T24" fmla="*/ 41 w 63"/>
                <a:gd name="T25" fmla="*/ 105 h 136"/>
                <a:gd name="T26" fmla="*/ 31 w 63"/>
                <a:gd name="T27" fmla="*/ 117 h 136"/>
                <a:gd name="T28" fmla="*/ 21 w 63"/>
                <a:gd name="T29" fmla="*/ 104 h 136"/>
                <a:gd name="T30" fmla="*/ 21 w 63"/>
                <a:gd name="T31" fmla="*/ 87 h 136"/>
                <a:gd name="T32" fmla="*/ 0 w 63"/>
                <a:gd name="T33" fmla="*/ 87 h 136"/>
                <a:gd name="T34" fmla="*/ 0 w 63"/>
                <a:gd name="T35" fmla="*/ 102 h 136"/>
                <a:gd name="T36" fmla="*/ 31 w 63"/>
                <a:gd name="T37" fmla="*/ 136 h 136"/>
                <a:gd name="T38" fmla="*/ 63 w 63"/>
                <a:gd name="T39" fmla="*/ 105 h 136"/>
                <a:gd name="T40" fmla="*/ 63 w 63"/>
                <a:gd name="T41" fmla="*/ 72 h 136"/>
                <a:gd name="T42" fmla="*/ 40 w 63"/>
                <a:gd name="T43" fmla="*/ 4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43"/>
                  </a:moveTo>
                  <a:cubicBezTo>
                    <a:pt x="32" y="43"/>
                    <a:pt x="25" y="46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65"/>
                    <a:pt x="25" y="60"/>
                    <a:pt x="31" y="60"/>
                  </a:cubicBezTo>
                  <a:cubicBezTo>
                    <a:pt x="38" y="60"/>
                    <a:pt x="41" y="65"/>
                    <a:pt x="41" y="72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2"/>
                    <a:pt x="38" y="117"/>
                    <a:pt x="31" y="117"/>
                  </a:cubicBezTo>
                  <a:cubicBezTo>
                    <a:pt x="24" y="117"/>
                    <a:pt x="21" y="112"/>
                    <a:pt x="21" y="104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8" y="136"/>
                    <a:pt x="31" y="136"/>
                  </a:cubicBezTo>
                  <a:cubicBezTo>
                    <a:pt x="54" y="136"/>
                    <a:pt x="63" y="124"/>
                    <a:pt x="63" y="105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51"/>
                    <a:pt x="53" y="43"/>
                    <a:pt x="40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3160743" y="1574837"/>
              <a:ext cx="74613" cy="144466"/>
            </a:xfrm>
            <a:custGeom>
              <a:avLst/>
              <a:gdLst>
                <a:gd name="T0" fmla="*/ 26 w 47"/>
                <a:gd name="T1" fmla="*/ 91 h 91"/>
                <a:gd name="T2" fmla="*/ 41 w 47"/>
                <a:gd name="T3" fmla="*/ 91 h 91"/>
                <a:gd name="T4" fmla="*/ 41 w 47"/>
                <a:gd name="T5" fmla="*/ 77 h 91"/>
                <a:gd name="T6" fmla="*/ 47 w 47"/>
                <a:gd name="T7" fmla="*/ 77 h 91"/>
                <a:gd name="T8" fmla="*/ 47 w 47"/>
                <a:gd name="T9" fmla="*/ 64 h 91"/>
                <a:gd name="T10" fmla="*/ 41 w 47"/>
                <a:gd name="T11" fmla="*/ 64 h 91"/>
                <a:gd name="T12" fmla="*/ 41 w 47"/>
                <a:gd name="T13" fmla="*/ 0 h 91"/>
                <a:gd name="T14" fmla="*/ 26 w 47"/>
                <a:gd name="T15" fmla="*/ 0 h 91"/>
                <a:gd name="T16" fmla="*/ 0 w 47"/>
                <a:gd name="T17" fmla="*/ 67 h 91"/>
                <a:gd name="T18" fmla="*/ 0 w 47"/>
                <a:gd name="T19" fmla="*/ 77 h 91"/>
                <a:gd name="T20" fmla="*/ 26 w 47"/>
                <a:gd name="T21" fmla="*/ 77 h 91"/>
                <a:gd name="T22" fmla="*/ 26 w 47"/>
                <a:gd name="T23" fmla="*/ 91 h 91"/>
                <a:gd name="T24" fmla="*/ 13 w 47"/>
                <a:gd name="T25" fmla="*/ 64 h 91"/>
                <a:gd name="T26" fmla="*/ 27 w 47"/>
                <a:gd name="T27" fmla="*/ 27 h 91"/>
                <a:gd name="T28" fmla="*/ 27 w 47"/>
                <a:gd name="T29" fmla="*/ 27 h 91"/>
                <a:gd name="T30" fmla="*/ 27 w 47"/>
                <a:gd name="T31" fmla="*/ 64 h 91"/>
                <a:gd name="T32" fmla="*/ 13 w 47"/>
                <a:gd name="T33" fmla="*/ 6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91">
                  <a:moveTo>
                    <a:pt x="26" y="91"/>
                  </a:moveTo>
                  <a:lnTo>
                    <a:pt x="41" y="91"/>
                  </a:lnTo>
                  <a:lnTo>
                    <a:pt x="41" y="77"/>
                  </a:lnTo>
                  <a:lnTo>
                    <a:pt x="47" y="77"/>
                  </a:lnTo>
                  <a:lnTo>
                    <a:pt x="47" y="64"/>
                  </a:lnTo>
                  <a:lnTo>
                    <a:pt x="41" y="64"/>
                  </a:lnTo>
                  <a:lnTo>
                    <a:pt x="41" y="0"/>
                  </a:lnTo>
                  <a:lnTo>
                    <a:pt x="26" y="0"/>
                  </a:lnTo>
                  <a:lnTo>
                    <a:pt x="0" y="67"/>
                  </a:lnTo>
                  <a:lnTo>
                    <a:pt x="0" y="77"/>
                  </a:lnTo>
                  <a:lnTo>
                    <a:pt x="26" y="77"/>
                  </a:lnTo>
                  <a:lnTo>
                    <a:pt x="26" y="91"/>
                  </a:lnTo>
                  <a:close/>
                  <a:moveTo>
                    <a:pt x="13" y="64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7" y="64"/>
                  </a:lnTo>
                  <a:lnTo>
                    <a:pt x="1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2370161" y="1573249"/>
              <a:ext cx="69851" cy="147641"/>
            </a:xfrm>
            <a:custGeom>
              <a:avLst/>
              <a:gdLst>
                <a:gd name="T0" fmla="*/ 31 w 64"/>
                <a:gd name="T1" fmla="*/ 137 h 137"/>
                <a:gd name="T2" fmla="*/ 64 w 64"/>
                <a:gd name="T3" fmla="*/ 106 h 137"/>
                <a:gd name="T4" fmla="*/ 64 w 64"/>
                <a:gd name="T5" fmla="*/ 87 h 137"/>
                <a:gd name="T6" fmla="*/ 47 w 64"/>
                <a:gd name="T7" fmla="*/ 64 h 137"/>
                <a:gd name="T8" fmla="*/ 63 w 64"/>
                <a:gd name="T9" fmla="*/ 42 h 137"/>
                <a:gd name="T10" fmla="*/ 63 w 64"/>
                <a:gd name="T11" fmla="*/ 30 h 137"/>
                <a:gd name="T12" fmla="*/ 33 w 64"/>
                <a:gd name="T13" fmla="*/ 0 h 137"/>
                <a:gd name="T14" fmla="*/ 1 w 64"/>
                <a:gd name="T15" fmla="*/ 33 h 137"/>
                <a:gd name="T16" fmla="*/ 1 w 64"/>
                <a:gd name="T17" fmla="*/ 45 h 137"/>
                <a:gd name="T18" fmla="*/ 22 w 64"/>
                <a:gd name="T19" fmla="*/ 45 h 137"/>
                <a:gd name="T20" fmla="*/ 22 w 64"/>
                <a:gd name="T21" fmla="*/ 32 h 137"/>
                <a:gd name="T22" fmla="*/ 31 w 64"/>
                <a:gd name="T23" fmla="*/ 19 h 137"/>
                <a:gd name="T24" fmla="*/ 41 w 64"/>
                <a:gd name="T25" fmla="*/ 31 h 137"/>
                <a:gd name="T26" fmla="*/ 41 w 64"/>
                <a:gd name="T27" fmla="*/ 45 h 137"/>
                <a:gd name="T28" fmla="*/ 29 w 64"/>
                <a:gd name="T29" fmla="*/ 56 h 137"/>
                <a:gd name="T30" fmla="*/ 21 w 64"/>
                <a:gd name="T31" fmla="*/ 56 h 137"/>
                <a:gd name="T32" fmla="*/ 21 w 64"/>
                <a:gd name="T33" fmla="*/ 73 h 137"/>
                <a:gd name="T34" fmla="*/ 30 w 64"/>
                <a:gd name="T35" fmla="*/ 73 h 137"/>
                <a:gd name="T36" fmla="*/ 41 w 64"/>
                <a:gd name="T37" fmla="*/ 84 h 137"/>
                <a:gd name="T38" fmla="*/ 41 w 64"/>
                <a:gd name="T39" fmla="*/ 106 h 137"/>
                <a:gd name="T40" fmla="*/ 31 w 64"/>
                <a:gd name="T41" fmla="*/ 118 h 137"/>
                <a:gd name="T42" fmla="*/ 21 w 64"/>
                <a:gd name="T43" fmla="*/ 105 h 137"/>
                <a:gd name="T44" fmla="*/ 21 w 64"/>
                <a:gd name="T45" fmla="*/ 86 h 137"/>
                <a:gd name="T46" fmla="*/ 0 w 64"/>
                <a:gd name="T47" fmla="*/ 86 h 137"/>
                <a:gd name="T48" fmla="*/ 0 w 64"/>
                <a:gd name="T49" fmla="*/ 104 h 137"/>
                <a:gd name="T50" fmla="*/ 31 w 64"/>
                <a:gd name="T5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37">
                  <a:moveTo>
                    <a:pt x="31" y="137"/>
                  </a:moveTo>
                  <a:cubicBezTo>
                    <a:pt x="54" y="137"/>
                    <a:pt x="64" y="125"/>
                    <a:pt x="64" y="10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74"/>
                    <a:pt x="58" y="66"/>
                    <a:pt x="47" y="64"/>
                  </a:cubicBezTo>
                  <a:cubicBezTo>
                    <a:pt x="56" y="61"/>
                    <a:pt x="63" y="53"/>
                    <a:pt x="63" y="42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11"/>
                    <a:pt x="53" y="0"/>
                    <a:pt x="33" y="0"/>
                  </a:cubicBezTo>
                  <a:cubicBezTo>
                    <a:pt x="9" y="0"/>
                    <a:pt x="1" y="14"/>
                    <a:pt x="1" y="33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23"/>
                    <a:pt x="24" y="19"/>
                    <a:pt x="31" y="19"/>
                  </a:cubicBezTo>
                  <a:cubicBezTo>
                    <a:pt x="39" y="19"/>
                    <a:pt x="41" y="23"/>
                    <a:pt x="41" y="31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52"/>
                    <a:pt x="36" y="56"/>
                    <a:pt x="29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8" y="73"/>
                    <a:pt x="41" y="77"/>
                    <a:pt x="41" y="84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13"/>
                    <a:pt x="38" y="118"/>
                    <a:pt x="31" y="118"/>
                  </a:cubicBezTo>
                  <a:cubicBezTo>
                    <a:pt x="23" y="118"/>
                    <a:pt x="21" y="113"/>
                    <a:pt x="21" y="105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24"/>
                    <a:pt x="8" y="137"/>
                    <a:pt x="31" y="1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1709754" y="1576425"/>
              <a:ext cx="26988" cy="60326"/>
            </a:xfrm>
            <a:custGeom>
              <a:avLst/>
              <a:gdLst>
                <a:gd name="T0" fmla="*/ 7 w 17"/>
                <a:gd name="T1" fmla="*/ 33 h 38"/>
                <a:gd name="T2" fmla="*/ 16 w 17"/>
                <a:gd name="T3" fmla="*/ 33 h 38"/>
                <a:gd name="T4" fmla="*/ 16 w 17"/>
                <a:gd name="T5" fmla="*/ 38 h 38"/>
                <a:gd name="T6" fmla="*/ 0 w 17"/>
                <a:gd name="T7" fmla="*/ 38 h 38"/>
                <a:gd name="T8" fmla="*/ 0 w 17"/>
                <a:gd name="T9" fmla="*/ 33 h 38"/>
                <a:gd name="T10" fmla="*/ 10 w 17"/>
                <a:gd name="T11" fmla="*/ 5 h 38"/>
                <a:gd name="T12" fmla="*/ 1 w 17"/>
                <a:gd name="T13" fmla="*/ 5 h 38"/>
                <a:gd name="T14" fmla="*/ 1 w 17"/>
                <a:gd name="T15" fmla="*/ 0 h 38"/>
                <a:gd name="T16" fmla="*/ 17 w 17"/>
                <a:gd name="T17" fmla="*/ 0 h 38"/>
                <a:gd name="T18" fmla="*/ 17 w 17"/>
                <a:gd name="T19" fmla="*/ 5 h 38"/>
                <a:gd name="T20" fmla="*/ 7 w 17"/>
                <a:gd name="T21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8">
                  <a:moveTo>
                    <a:pt x="7" y="33"/>
                  </a:moveTo>
                  <a:lnTo>
                    <a:pt x="16" y="33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0" y="5"/>
                  </a:lnTo>
                  <a:lnTo>
                    <a:pt x="1" y="5"/>
                  </a:lnTo>
                  <a:lnTo>
                    <a:pt x="1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1741505" y="1576425"/>
              <a:ext cx="25400" cy="60326"/>
            </a:xfrm>
            <a:custGeom>
              <a:avLst/>
              <a:gdLst>
                <a:gd name="T0" fmla="*/ 0 w 16"/>
                <a:gd name="T1" fmla="*/ 0 h 38"/>
                <a:gd name="T2" fmla="*/ 16 w 16"/>
                <a:gd name="T3" fmla="*/ 0 h 38"/>
                <a:gd name="T4" fmla="*/ 16 w 16"/>
                <a:gd name="T5" fmla="*/ 5 h 38"/>
                <a:gd name="T6" fmla="*/ 6 w 16"/>
                <a:gd name="T7" fmla="*/ 5 h 38"/>
                <a:gd name="T8" fmla="*/ 6 w 16"/>
                <a:gd name="T9" fmla="*/ 16 h 38"/>
                <a:gd name="T10" fmla="*/ 13 w 16"/>
                <a:gd name="T11" fmla="*/ 16 h 38"/>
                <a:gd name="T12" fmla="*/ 13 w 16"/>
                <a:gd name="T13" fmla="*/ 21 h 38"/>
                <a:gd name="T14" fmla="*/ 6 w 16"/>
                <a:gd name="T15" fmla="*/ 21 h 38"/>
                <a:gd name="T16" fmla="*/ 6 w 16"/>
                <a:gd name="T17" fmla="*/ 33 h 38"/>
                <a:gd name="T18" fmla="*/ 16 w 16"/>
                <a:gd name="T19" fmla="*/ 33 h 38"/>
                <a:gd name="T20" fmla="*/ 16 w 16"/>
                <a:gd name="T21" fmla="*/ 38 h 38"/>
                <a:gd name="T22" fmla="*/ 0 w 16"/>
                <a:gd name="T23" fmla="*/ 38 h 38"/>
                <a:gd name="T24" fmla="*/ 0 w 1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6" y="5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0"/>
            <p:cNvSpPr>
              <a:spLocks noEditPoints="1"/>
            </p:cNvSpPr>
            <p:nvPr/>
          </p:nvSpPr>
          <p:spPr bwMode="auto">
            <a:xfrm>
              <a:off x="1771668" y="1576425"/>
              <a:ext cx="30163" cy="60326"/>
            </a:xfrm>
            <a:custGeom>
              <a:avLst/>
              <a:gdLst>
                <a:gd name="T0" fmla="*/ 9 w 28"/>
                <a:gd name="T1" fmla="*/ 30 h 56"/>
                <a:gd name="T2" fmla="*/ 9 w 28"/>
                <a:gd name="T3" fmla="*/ 56 h 56"/>
                <a:gd name="T4" fmla="*/ 0 w 28"/>
                <a:gd name="T5" fmla="*/ 56 h 56"/>
                <a:gd name="T6" fmla="*/ 0 w 28"/>
                <a:gd name="T7" fmla="*/ 0 h 56"/>
                <a:gd name="T8" fmla="*/ 13 w 28"/>
                <a:gd name="T9" fmla="*/ 0 h 56"/>
                <a:gd name="T10" fmla="*/ 26 w 28"/>
                <a:gd name="T11" fmla="*/ 12 h 56"/>
                <a:gd name="T12" fmla="*/ 26 w 28"/>
                <a:gd name="T13" fmla="*/ 19 h 56"/>
                <a:gd name="T14" fmla="*/ 19 w 28"/>
                <a:gd name="T15" fmla="*/ 30 h 56"/>
                <a:gd name="T16" fmla="*/ 28 w 28"/>
                <a:gd name="T17" fmla="*/ 56 h 56"/>
                <a:gd name="T18" fmla="*/ 18 w 28"/>
                <a:gd name="T19" fmla="*/ 56 h 56"/>
                <a:gd name="T20" fmla="*/ 9 w 28"/>
                <a:gd name="T21" fmla="*/ 30 h 56"/>
                <a:gd name="T22" fmla="*/ 9 w 28"/>
                <a:gd name="T23" fmla="*/ 7 h 56"/>
                <a:gd name="T24" fmla="*/ 9 w 28"/>
                <a:gd name="T25" fmla="*/ 25 h 56"/>
                <a:gd name="T26" fmla="*/ 12 w 28"/>
                <a:gd name="T27" fmla="*/ 25 h 56"/>
                <a:gd name="T28" fmla="*/ 17 w 28"/>
                <a:gd name="T29" fmla="*/ 20 h 56"/>
                <a:gd name="T30" fmla="*/ 17 w 28"/>
                <a:gd name="T31" fmla="*/ 12 h 56"/>
                <a:gd name="T32" fmla="*/ 12 w 28"/>
                <a:gd name="T33" fmla="*/ 7 h 56"/>
                <a:gd name="T34" fmla="*/ 9 w 28"/>
                <a:gd name="T3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6">
                  <a:moveTo>
                    <a:pt x="9" y="30"/>
                  </a:moveTo>
                  <a:cubicBezTo>
                    <a:pt x="9" y="56"/>
                    <a:pt x="9" y="56"/>
                    <a:pt x="9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3" y="0"/>
                    <a:pt x="26" y="4"/>
                    <a:pt x="26" y="12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5"/>
                    <a:pt x="24" y="29"/>
                    <a:pt x="19" y="3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8" y="56"/>
                    <a:pt x="18" y="56"/>
                    <a:pt x="18" y="56"/>
                  </a:cubicBezTo>
                  <a:lnTo>
                    <a:pt x="9" y="30"/>
                  </a:lnTo>
                  <a:close/>
                  <a:moveTo>
                    <a:pt x="9" y="7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5" y="25"/>
                    <a:pt x="17" y="23"/>
                    <a:pt x="17" y="2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9"/>
                    <a:pt x="15" y="7"/>
                    <a:pt x="12" y="7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1"/>
            <p:cNvSpPr>
              <a:spLocks noEditPoints="1"/>
            </p:cNvSpPr>
            <p:nvPr/>
          </p:nvSpPr>
          <p:spPr bwMode="auto">
            <a:xfrm>
              <a:off x="1805005" y="1574837"/>
              <a:ext cx="31750" cy="61914"/>
            </a:xfrm>
            <a:custGeom>
              <a:avLst/>
              <a:gdLst>
                <a:gd name="T0" fmla="*/ 0 w 29"/>
                <a:gd name="T1" fmla="*/ 42 h 57"/>
                <a:gd name="T2" fmla="*/ 0 w 29"/>
                <a:gd name="T3" fmla="*/ 15 h 57"/>
                <a:gd name="T4" fmla="*/ 15 w 29"/>
                <a:gd name="T5" fmla="*/ 0 h 57"/>
                <a:gd name="T6" fmla="*/ 29 w 29"/>
                <a:gd name="T7" fmla="*/ 15 h 57"/>
                <a:gd name="T8" fmla="*/ 29 w 29"/>
                <a:gd name="T9" fmla="*/ 42 h 57"/>
                <a:gd name="T10" fmla="*/ 15 w 29"/>
                <a:gd name="T11" fmla="*/ 57 h 57"/>
                <a:gd name="T12" fmla="*/ 0 w 29"/>
                <a:gd name="T13" fmla="*/ 42 h 57"/>
                <a:gd name="T14" fmla="*/ 20 w 29"/>
                <a:gd name="T15" fmla="*/ 44 h 57"/>
                <a:gd name="T16" fmla="*/ 20 w 29"/>
                <a:gd name="T17" fmla="*/ 14 h 57"/>
                <a:gd name="T18" fmla="*/ 15 w 29"/>
                <a:gd name="T19" fmla="*/ 8 h 57"/>
                <a:gd name="T20" fmla="*/ 10 w 29"/>
                <a:gd name="T21" fmla="*/ 14 h 57"/>
                <a:gd name="T22" fmla="*/ 10 w 29"/>
                <a:gd name="T23" fmla="*/ 44 h 57"/>
                <a:gd name="T24" fmla="*/ 15 w 29"/>
                <a:gd name="T25" fmla="*/ 50 h 57"/>
                <a:gd name="T26" fmla="*/ 20 w 29"/>
                <a:gd name="T27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51"/>
                    <a:pt x="25" y="57"/>
                    <a:pt x="15" y="57"/>
                  </a:cubicBezTo>
                  <a:cubicBezTo>
                    <a:pt x="5" y="57"/>
                    <a:pt x="0" y="51"/>
                    <a:pt x="0" y="42"/>
                  </a:cubicBezTo>
                  <a:moveTo>
                    <a:pt x="20" y="4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0"/>
                    <a:pt x="18" y="8"/>
                    <a:pt x="15" y="8"/>
                  </a:cubicBezTo>
                  <a:cubicBezTo>
                    <a:pt x="11" y="8"/>
                    <a:pt x="10" y="10"/>
                    <a:pt x="10" y="1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50"/>
                    <a:pt x="15" y="50"/>
                  </a:cubicBezTo>
                  <a:cubicBezTo>
                    <a:pt x="18" y="50"/>
                    <a:pt x="20" y="47"/>
                    <a:pt x="2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1711342" y="1660564"/>
              <a:ext cx="30163" cy="60326"/>
            </a:xfrm>
            <a:custGeom>
              <a:avLst/>
              <a:gdLst>
                <a:gd name="T0" fmla="*/ 12 w 19"/>
                <a:gd name="T1" fmla="*/ 22 h 38"/>
                <a:gd name="T2" fmla="*/ 6 w 19"/>
                <a:gd name="T3" fmla="*/ 22 h 38"/>
                <a:gd name="T4" fmla="*/ 6 w 19"/>
                <a:gd name="T5" fmla="*/ 38 h 38"/>
                <a:gd name="T6" fmla="*/ 0 w 19"/>
                <a:gd name="T7" fmla="*/ 38 h 38"/>
                <a:gd name="T8" fmla="*/ 0 w 19"/>
                <a:gd name="T9" fmla="*/ 0 h 38"/>
                <a:gd name="T10" fmla="*/ 6 w 19"/>
                <a:gd name="T11" fmla="*/ 0 h 38"/>
                <a:gd name="T12" fmla="*/ 6 w 19"/>
                <a:gd name="T13" fmla="*/ 16 h 38"/>
                <a:gd name="T14" fmla="*/ 12 w 19"/>
                <a:gd name="T15" fmla="*/ 16 h 38"/>
                <a:gd name="T16" fmla="*/ 12 w 19"/>
                <a:gd name="T17" fmla="*/ 0 h 38"/>
                <a:gd name="T18" fmla="*/ 19 w 19"/>
                <a:gd name="T19" fmla="*/ 0 h 38"/>
                <a:gd name="T20" fmla="*/ 19 w 19"/>
                <a:gd name="T21" fmla="*/ 38 h 38"/>
                <a:gd name="T22" fmla="*/ 12 w 19"/>
                <a:gd name="T23" fmla="*/ 38 h 38"/>
                <a:gd name="T24" fmla="*/ 12 w 19"/>
                <a:gd name="T2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8">
                  <a:moveTo>
                    <a:pt x="12" y="22"/>
                  </a:moveTo>
                  <a:lnTo>
                    <a:pt x="6" y="22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9" y="38"/>
                  </a:lnTo>
                  <a:lnTo>
                    <a:pt x="12" y="38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3"/>
            <p:cNvSpPr>
              <a:spLocks/>
            </p:cNvSpPr>
            <p:nvPr/>
          </p:nvSpPr>
          <p:spPr bwMode="auto">
            <a:xfrm>
              <a:off x="1746267" y="1660564"/>
              <a:ext cx="30163" cy="61914"/>
            </a:xfrm>
            <a:custGeom>
              <a:avLst/>
              <a:gdLst>
                <a:gd name="T0" fmla="*/ 28 w 28"/>
                <a:gd name="T1" fmla="*/ 0 h 57"/>
                <a:gd name="T2" fmla="*/ 28 w 28"/>
                <a:gd name="T3" fmla="*/ 43 h 57"/>
                <a:gd name="T4" fmla="*/ 14 w 28"/>
                <a:gd name="T5" fmla="*/ 57 h 57"/>
                <a:gd name="T6" fmla="*/ 0 w 28"/>
                <a:gd name="T7" fmla="*/ 43 h 57"/>
                <a:gd name="T8" fmla="*/ 0 w 28"/>
                <a:gd name="T9" fmla="*/ 0 h 57"/>
                <a:gd name="T10" fmla="*/ 10 w 28"/>
                <a:gd name="T11" fmla="*/ 0 h 57"/>
                <a:gd name="T12" fmla="*/ 10 w 28"/>
                <a:gd name="T13" fmla="*/ 44 h 57"/>
                <a:gd name="T14" fmla="*/ 14 w 28"/>
                <a:gd name="T15" fmla="*/ 49 h 57"/>
                <a:gd name="T16" fmla="*/ 19 w 28"/>
                <a:gd name="T17" fmla="*/ 44 h 57"/>
                <a:gd name="T18" fmla="*/ 19 w 28"/>
                <a:gd name="T19" fmla="*/ 0 h 57"/>
                <a:gd name="T20" fmla="*/ 28 w 28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57">
                  <a:moveTo>
                    <a:pt x="28" y="0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51"/>
                    <a:pt x="24" y="57"/>
                    <a:pt x="14" y="57"/>
                  </a:cubicBezTo>
                  <a:cubicBezTo>
                    <a:pt x="5" y="57"/>
                    <a:pt x="0" y="51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49"/>
                    <a:pt x="14" y="49"/>
                  </a:cubicBezTo>
                  <a:cubicBezTo>
                    <a:pt x="18" y="49"/>
                    <a:pt x="19" y="47"/>
                    <a:pt x="19" y="44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auto">
            <a:xfrm>
              <a:off x="1781193" y="1660564"/>
              <a:ext cx="30163" cy="60326"/>
            </a:xfrm>
            <a:custGeom>
              <a:avLst/>
              <a:gdLst>
                <a:gd name="T0" fmla="*/ 6 w 19"/>
                <a:gd name="T1" fmla="*/ 14 h 38"/>
                <a:gd name="T2" fmla="*/ 6 w 19"/>
                <a:gd name="T3" fmla="*/ 38 h 38"/>
                <a:gd name="T4" fmla="*/ 0 w 19"/>
                <a:gd name="T5" fmla="*/ 38 h 38"/>
                <a:gd name="T6" fmla="*/ 0 w 19"/>
                <a:gd name="T7" fmla="*/ 0 h 38"/>
                <a:gd name="T8" fmla="*/ 6 w 19"/>
                <a:gd name="T9" fmla="*/ 0 h 38"/>
                <a:gd name="T10" fmla="*/ 14 w 19"/>
                <a:gd name="T11" fmla="*/ 22 h 38"/>
                <a:gd name="T12" fmla="*/ 14 w 19"/>
                <a:gd name="T13" fmla="*/ 0 h 38"/>
                <a:gd name="T14" fmla="*/ 19 w 19"/>
                <a:gd name="T15" fmla="*/ 0 h 38"/>
                <a:gd name="T16" fmla="*/ 19 w 19"/>
                <a:gd name="T17" fmla="*/ 38 h 38"/>
                <a:gd name="T18" fmla="*/ 13 w 19"/>
                <a:gd name="T19" fmla="*/ 38 h 38"/>
                <a:gd name="T20" fmla="*/ 6 w 19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8">
                  <a:moveTo>
                    <a:pt x="6" y="14"/>
                  </a:moveTo>
                  <a:lnTo>
                    <a:pt x="6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2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1817706" y="1660564"/>
              <a:ext cx="30163" cy="61914"/>
            </a:xfrm>
            <a:custGeom>
              <a:avLst/>
              <a:gdLst>
                <a:gd name="T0" fmla="*/ 14 w 28"/>
                <a:gd name="T1" fmla="*/ 26 h 57"/>
                <a:gd name="T2" fmla="*/ 28 w 28"/>
                <a:gd name="T3" fmla="*/ 26 h 57"/>
                <a:gd name="T4" fmla="*/ 28 w 28"/>
                <a:gd name="T5" fmla="*/ 56 h 57"/>
                <a:gd name="T6" fmla="*/ 21 w 28"/>
                <a:gd name="T7" fmla="*/ 56 h 57"/>
                <a:gd name="T8" fmla="*/ 21 w 28"/>
                <a:gd name="T9" fmla="*/ 50 h 57"/>
                <a:gd name="T10" fmla="*/ 12 w 28"/>
                <a:gd name="T11" fmla="*/ 57 h 57"/>
                <a:gd name="T12" fmla="*/ 0 w 28"/>
                <a:gd name="T13" fmla="*/ 42 h 57"/>
                <a:gd name="T14" fmla="*/ 0 w 28"/>
                <a:gd name="T15" fmla="*/ 15 h 57"/>
                <a:gd name="T16" fmla="*/ 14 w 28"/>
                <a:gd name="T17" fmla="*/ 0 h 57"/>
                <a:gd name="T18" fmla="*/ 28 w 28"/>
                <a:gd name="T19" fmla="*/ 14 h 57"/>
                <a:gd name="T20" fmla="*/ 28 w 28"/>
                <a:gd name="T21" fmla="*/ 19 h 57"/>
                <a:gd name="T22" fmla="*/ 19 w 28"/>
                <a:gd name="T23" fmla="*/ 19 h 57"/>
                <a:gd name="T24" fmla="*/ 19 w 28"/>
                <a:gd name="T25" fmla="*/ 13 h 57"/>
                <a:gd name="T26" fmla="*/ 14 w 28"/>
                <a:gd name="T27" fmla="*/ 7 h 57"/>
                <a:gd name="T28" fmla="*/ 9 w 28"/>
                <a:gd name="T29" fmla="*/ 13 h 57"/>
                <a:gd name="T30" fmla="*/ 9 w 28"/>
                <a:gd name="T31" fmla="*/ 43 h 57"/>
                <a:gd name="T32" fmla="*/ 14 w 28"/>
                <a:gd name="T33" fmla="*/ 49 h 57"/>
                <a:gd name="T34" fmla="*/ 19 w 28"/>
                <a:gd name="T35" fmla="*/ 44 h 57"/>
                <a:gd name="T36" fmla="*/ 19 w 28"/>
                <a:gd name="T37" fmla="*/ 34 h 57"/>
                <a:gd name="T38" fmla="*/ 14 w 28"/>
                <a:gd name="T39" fmla="*/ 34 h 57"/>
                <a:gd name="T40" fmla="*/ 14 w 28"/>
                <a:gd name="T4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57">
                  <a:moveTo>
                    <a:pt x="14" y="2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9" y="54"/>
                    <a:pt x="17" y="57"/>
                    <a:pt x="12" y="57"/>
                  </a:cubicBezTo>
                  <a:cubicBezTo>
                    <a:pt x="4" y="57"/>
                    <a:pt x="0" y="51"/>
                    <a:pt x="0" y="4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8" y="5"/>
                    <a:pt x="28" y="1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9"/>
                    <a:pt x="18" y="7"/>
                    <a:pt x="14" y="7"/>
                  </a:cubicBezTo>
                  <a:cubicBezTo>
                    <a:pt x="11" y="7"/>
                    <a:pt x="9" y="10"/>
                    <a:pt x="9" y="1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7"/>
                    <a:pt x="11" y="49"/>
                    <a:pt x="14" y="49"/>
                  </a:cubicBezTo>
                  <a:cubicBezTo>
                    <a:pt x="17" y="49"/>
                    <a:pt x="19" y="47"/>
                    <a:pt x="19" y="4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1852631" y="1660564"/>
              <a:ext cx="23813" cy="60326"/>
            </a:xfrm>
            <a:custGeom>
              <a:avLst/>
              <a:gdLst>
                <a:gd name="T0" fmla="*/ 0 w 15"/>
                <a:gd name="T1" fmla="*/ 0 h 38"/>
                <a:gd name="T2" fmla="*/ 15 w 15"/>
                <a:gd name="T3" fmla="*/ 0 h 38"/>
                <a:gd name="T4" fmla="*/ 15 w 15"/>
                <a:gd name="T5" fmla="*/ 6 h 38"/>
                <a:gd name="T6" fmla="*/ 6 w 15"/>
                <a:gd name="T7" fmla="*/ 6 h 38"/>
                <a:gd name="T8" fmla="*/ 6 w 15"/>
                <a:gd name="T9" fmla="*/ 16 h 38"/>
                <a:gd name="T10" fmla="*/ 13 w 15"/>
                <a:gd name="T11" fmla="*/ 16 h 38"/>
                <a:gd name="T12" fmla="*/ 13 w 15"/>
                <a:gd name="T13" fmla="*/ 22 h 38"/>
                <a:gd name="T14" fmla="*/ 6 w 15"/>
                <a:gd name="T15" fmla="*/ 22 h 38"/>
                <a:gd name="T16" fmla="*/ 6 w 15"/>
                <a:gd name="T17" fmla="*/ 34 h 38"/>
                <a:gd name="T18" fmla="*/ 15 w 15"/>
                <a:gd name="T19" fmla="*/ 34 h 38"/>
                <a:gd name="T20" fmla="*/ 15 w 15"/>
                <a:gd name="T21" fmla="*/ 38 h 38"/>
                <a:gd name="T22" fmla="*/ 0 w 15"/>
                <a:gd name="T23" fmla="*/ 38 h 38"/>
                <a:gd name="T24" fmla="*/ 0 w 15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15" y="0"/>
                  </a:lnTo>
                  <a:lnTo>
                    <a:pt x="15" y="6"/>
                  </a:lnTo>
                  <a:lnTo>
                    <a:pt x="6" y="6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3" y="22"/>
                  </a:lnTo>
                  <a:lnTo>
                    <a:pt x="6" y="22"/>
                  </a:lnTo>
                  <a:lnTo>
                    <a:pt x="6" y="34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7"/>
            <p:cNvSpPr>
              <a:spLocks noEditPoints="1"/>
            </p:cNvSpPr>
            <p:nvPr/>
          </p:nvSpPr>
          <p:spPr bwMode="auto">
            <a:xfrm>
              <a:off x="1881206" y="1660564"/>
              <a:ext cx="31750" cy="60326"/>
            </a:xfrm>
            <a:custGeom>
              <a:avLst/>
              <a:gdLst>
                <a:gd name="T0" fmla="*/ 10 w 29"/>
                <a:gd name="T1" fmla="*/ 31 h 56"/>
                <a:gd name="T2" fmla="*/ 10 w 29"/>
                <a:gd name="T3" fmla="*/ 56 h 56"/>
                <a:gd name="T4" fmla="*/ 0 w 29"/>
                <a:gd name="T5" fmla="*/ 56 h 56"/>
                <a:gd name="T6" fmla="*/ 0 w 29"/>
                <a:gd name="T7" fmla="*/ 0 h 56"/>
                <a:gd name="T8" fmla="*/ 14 w 29"/>
                <a:gd name="T9" fmla="*/ 0 h 56"/>
                <a:gd name="T10" fmla="*/ 27 w 29"/>
                <a:gd name="T11" fmla="*/ 13 h 56"/>
                <a:gd name="T12" fmla="*/ 27 w 29"/>
                <a:gd name="T13" fmla="*/ 20 h 56"/>
                <a:gd name="T14" fmla="*/ 20 w 29"/>
                <a:gd name="T15" fmla="*/ 31 h 56"/>
                <a:gd name="T16" fmla="*/ 29 w 29"/>
                <a:gd name="T17" fmla="*/ 56 h 56"/>
                <a:gd name="T18" fmla="*/ 19 w 29"/>
                <a:gd name="T19" fmla="*/ 56 h 56"/>
                <a:gd name="T20" fmla="*/ 10 w 29"/>
                <a:gd name="T21" fmla="*/ 31 h 56"/>
                <a:gd name="T22" fmla="*/ 10 w 29"/>
                <a:gd name="T23" fmla="*/ 8 h 56"/>
                <a:gd name="T24" fmla="*/ 10 w 29"/>
                <a:gd name="T25" fmla="*/ 25 h 56"/>
                <a:gd name="T26" fmla="*/ 13 w 29"/>
                <a:gd name="T27" fmla="*/ 25 h 56"/>
                <a:gd name="T28" fmla="*/ 18 w 29"/>
                <a:gd name="T29" fmla="*/ 21 h 56"/>
                <a:gd name="T30" fmla="*/ 18 w 29"/>
                <a:gd name="T31" fmla="*/ 12 h 56"/>
                <a:gd name="T32" fmla="*/ 13 w 29"/>
                <a:gd name="T33" fmla="*/ 8 h 56"/>
                <a:gd name="T34" fmla="*/ 10 w 29"/>
                <a:gd name="T3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56">
                  <a:moveTo>
                    <a:pt x="10" y="31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27" y="5"/>
                    <a:pt x="27" y="13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6"/>
                    <a:pt x="25" y="30"/>
                    <a:pt x="20" y="3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19" y="56"/>
                    <a:pt x="19" y="56"/>
                    <a:pt x="19" y="56"/>
                  </a:cubicBezTo>
                  <a:lnTo>
                    <a:pt x="10" y="31"/>
                  </a:lnTo>
                  <a:close/>
                  <a:moveTo>
                    <a:pt x="10" y="8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8" y="24"/>
                    <a:pt x="18" y="2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9"/>
                    <a:pt x="16" y="8"/>
                    <a:pt x="13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auto">
            <a:xfrm>
              <a:off x="2508275" y="1574837"/>
              <a:ext cx="28575" cy="61914"/>
            </a:xfrm>
            <a:custGeom>
              <a:avLst/>
              <a:gdLst>
                <a:gd name="T0" fmla="*/ 14 w 27"/>
                <a:gd name="T1" fmla="*/ 27 h 57"/>
                <a:gd name="T2" fmla="*/ 27 w 27"/>
                <a:gd name="T3" fmla="*/ 27 h 57"/>
                <a:gd name="T4" fmla="*/ 27 w 27"/>
                <a:gd name="T5" fmla="*/ 57 h 57"/>
                <a:gd name="T6" fmla="*/ 20 w 27"/>
                <a:gd name="T7" fmla="*/ 57 h 57"/>
                <a:gd name="T8" fmla="*/ 20 w 27"/>
                <a:gd name="T9" fmla="*/ 51 h 57"/>
                <a:gd name="T10" fmla="*/ 11 w 27"/>
                <a:gd name="T11" fmla="*/ 57 h 57"/>
                <a:gd name="T12" fmla="*/ 0 w 27"/>
                <a:gd name="T13" fmla="*/ 42 h 57"/>
                <a:gd name="T14" fmla="*/ 0 w 27"/>
                <a:gd name="T15" fmla="*/ 15 h 57"/>
                <a:gd name="T16" fmla="*/ 14 w 27"/>
                <a:gd name="T17" fmla="*/ 0 h 57"/>
                <a:gd name="T18" fmla="*/ 27 w 27"/>
                <a:gd name="T19" fmla="*/ 14 h 57"/>
                <a:gd name="T20" fmla="*/ 27 w 27"/>
                <a:gd name="T21" fmla="*/ 19 h 57"/>
                <a:gd name="T22" fmla="*/ 19 w 27"/>
                <a:gd name="T23" fmla="*/ 19 h 57"/>
                <a:gd name="T24" fmla="*/ 19 w 27"/>
                <a:gd name="T25" fmla="*/ 13 h 57"/>
                <a:gd name="T26" fmla="*/ 14 w 27"/>
                <a:gd name="T27" fmla="*/ 8 h 57"/>
                <a:gd name="T28" fmla="*/ 9 w 27"/>
                <a:gd name="T29" fmla="*/ 14 h 57"/>
                <a:gd name="T30" fmla="*/ 9 w 27"/>
                <a:gd name="T31" fmla="*/ 44 h 57"/>
                <a:gd name="T32" fmla="*/ 14 w 27"/>
                <a:gd name="T33" fmla="*/ 50 h 57"/>
                <a:gd name="T34" fmla="*/ 18 w 27"/>
                <a:gd name="T35" fmla="*/ 44 h 57"/>
                <a:gd name="T36" fmla="*/ 18 w 27"/>
                <a:gd name="T37" fmla="*/ 34 h 57"/>
                <a:gd name="T38" fmla="*/ 14 w 27"/>
                <a:gd name="T39" fmla="*/ 34 h 57"/>
                <a:gd name="T40" fmla="*/ 14 w 27"/>
                <a:gd name="T4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57">
                  <a:moveTo>
                    <a:pt x="14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5"/>
                    <a:pt x="17" y="57"/>
                    <a:pt x="11" y="57"/>
                  </a:cubicBezTo>
                  <a:cubicBezTo>
                    <a:pt x="3" y="57"/>
                    <a:pt x="0" y="51"/>
                    <a:pt x="0" y="4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7" y="6"/>
                    <a:pt x="27" y="1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7" y="8"/>
                    <a:pt x="14" y="8"/>
                  </a:cubicBezTo>
                  <a:cubicBezTo>
                    <a:pt x="10" y="8"/>
                    <a:pt x="9" y="10"/>
                    <a:pt x="9" y="1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0" y="50"/>
                    <a:pt x="14" y="50"/>
                  </a:cubicBezTo>
                  <a:cubicBezTo>
                    <a:pt x="17" y="50"/>
                    <a:pt x="18" y="48"/>
                    <a:pt x="18" y="4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9"/>
            <p:cNvSpPr>
              <a:spLocks noEditPoints="1"/>
            </p:cNvSpPr>
            <p:nvPr/>
          </p:nvSpPr>
          <p:spPr bwMode="auto">
            <a:xfrm>
              <a:off x="2543200" y="1574837"/>
              <a:ext cx="30163" cy="61914"/>
            </a:xfrm>
            <a:custGeom>
              <a:avLst/>
              <a:gdLst>
                <a:gd name="T0" fmla="*/ 0 w 28"/>
                <a:gd name="T1" fmla="*/ 42 h 57"/>
                <a:gd name="T2" fmla="*/ 0 w 28"/>
                <a:gd name="T3" fmla="*/ 15 h 57"/>
                <a:gd name="T4" fmla="*/ 14 w 28"/>
                <a:gd name="T5" fmla="*/ 0 h 57"/>
                <a:gd name="T6" fmla="*/ 28 w 28"/>
                <a:gd name="T7" fmla="*/ 15 h 57"/>
                <a:gd name="T8" fmla="*/ 28 w 28"/>
                <a:gd name="T9" fmla="*/ 42 h 57"/>
                <a:gd name="T10" fmla="*/ 14 w 28"/>
                <a:gd name="T11" fmla="*/ 57 h 57"/>
                <a:gd name="T12" fmla="*/ 0 w 28"/>
                <a:gd name="T13" fmla="*/ 42 h 57"/>
                <a:gd name="T14" fmla="*/ 19 w 28"/>
                <a:gd name="T15" fmla="*/ 44 h 57"/>
                <a:gd name="T16" fmla="*/ 19 w 28"/>
                <a:gd name="T17" fmla="*/ 14 h 57"/>
                <a:gd name="T18" fmla="*/ 14 w 28"/>
                <a:gd name="T19" fmla="*/ 8 h 57"/>
                <a:gd name="T20" fmla="*/ 9 w 28"/>
                <a:gd name="T21" fmla="*/ 14 h 57"/>
                <a:gd name="T22" fmla="*/ 9 w 28"/>
                <a:gd name="T23" fmla="*/ 44 h 57"/>
                <a:gd name="T24" fmla="*/ 14 w 28"/>
                <a:gd name="T25" fmla="*/ 50 h 57"/>
                <a:gd name="T26" fmla="*/ 19 w 28"/>
                <a:gd name="T27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8" y="6"/>
                    <a:pt x="28" y="15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51"/>
                    <a:pt x="24" y="57"/>
                    <a:pt x="14" y="57"/>
                  </a:cubicBezTo>
                  <a:cubicBezTo>
                    <a:pt x="4" y="57"/>
                    <a:pt x="0" y="51"/>
                    <a:pt x="0" y="42"/>
                  </a:cubicBezTo>
                  <a:moveTo>
                    <a:pt x="19" y="4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0"/>
                    <a:pt x="17" y="8"/>
                    <a:pt x="14" y="8"/>
                  </a:cubicBezTo>
                  <a:cubicBezTo>
                    <a:pt x="11" y="8"/>
                    <a:pt x="9" y="10"/>
                    <a:pt x="9" y="1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1" y="50"/>
                    <a:pt x="14" y="50"/>
                  </a:cubicBezTo>
                  <a:cubicBezTo>
                    <a:pt x="17" y="50"/>
                    <a:pt x="19" y="47"/>
                    <a:pt x="19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0"/>
            <p:cNvSpPr>
              <a:spLocks noEditPoints="1"/>
            </p:cNvSpPr>
            <p:nvPr/>
          </p:nvSpPr>
          <p:spPr bwMode="auto">
            <a:xfrm>
              <a:off x="2579713" y="1574837"/>
              <a:ext cx="30163" cy="61914"/>
            </a:xfrm>
            <a:custGeom>
              <a:avLst/>
              <a:gdLst>
                <a:gd name="T0" fmla="*/ 0 w 29"/>
                <a:gd name="T1" fmla="*/ 42 h 57"/>
                <a:gd name="T2" fmla="*/ 0 w 29"/>
                <a:gd name="T3" fmla="*/ 15 h 57"/>
                <a:gd name="T4" fmla="*/ 15 w 29"/>
                <a:gd name="T5" fmla="*/ 0 h 57"/>
                <a:gd name="T6" fmla="*/ 29 w 29"/>
                <a:gd name="T7" fmla="*/ 15 h 57"/>
                <a:gd name="T8" fmla="*/ 29 w 29"/>
                <a:gd name="T9" fmla="*/ 42 h 57"/>
                <a:gd name="T10" fmla="*/ 15 w 29"/>
                <a:gd name="T11" fmla="*/ 57 h 57"/>
                <a:gd name="T12" fmla="*/ 0 w 29"/>
                <a:gd name="T13" fmla="*/ 42 h 57"/>
                <a:gd name="T14" fmla="*/ 20 w 29"/>
                <a:gd name="T15" fmla="*/ 44 h 57"/>
                <a:gd name="T16" fmla="*/ 20 w 29"/>
                <a:gd name="T17" fmla="*/ 14 h 57"/>
                <a:gd name="T18" fmla="*/ 15 w 29"/>
                <a:gd name="T19" fmla="*/ 8 h 57"/>
                <a:gd name="T20" fmla="*/ 10 w 29"/>
                <a:gd name="T21" fmla="*/ 14 h 57"/>
                <a:gd name="T22" fmla="*/ 10 w 29"/>
                <a:gd name="T23" fmla="*/ 44 h 57"/>
                <a:gd name="T24" fmla="*/ 15 w 29"/>
                <a:gd name="T25" fmla="*/ 50 h 57"/>
                <a:gd name="T26" fmla="*/ 20 w 29"/>
                <a:gd name="T27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51"/>
                    <a:pt x="25" y="57"/>
                    <a:pt x="15" y="57"/>
                  </a:cubicBezTo>
                  <a:cubicBezTo>
                    <a:pt x="5" y="57"/>
                    <a:pt x="0" y="51"/>
                    <a:pt x="0" y="42"/>
                  </a:cubicBezTo>
                  <a:moveTo>
                    <a:pt x="20" y="44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0"/>
                    <a:pt x="18" y="8"/>
                    <a:pt x="15" y="8"/>
                  </a:cubicBezTo>
                  <a:cubicBezTo>
                    <a:pt x="11" y="8"/>
                    <a:pt x="10" y="10"/>
                    <a:pt x="10" y="1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50"/>
                    <a:pt x="15" y="50"/>
                  </a:cubicBezTo>
                  <a:cubicBezTo>
                    <a:pt x="18" y="50"/>
                    <a:pt x="20" y="47"/>
                    <a:pt x="2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1"/>
            <p:cNvSpPr>
              <a:spLocks noEditPoints="1"/>
            </p:cNvSpPr>
            <p:nvPr/>
          </p:nvSpPr>
          <p:spPr bwMode="auto">
            <a:xfrm>
              <a:off x="2616226" y="1576425"/>
              <a:ext cx="31750" cy="60326"/>
            </a:xfrm>
            <a:custGeom>
              <a:avLst/>
              <a:gdLst>
                <a:gd name="T0" fmla="*/ 29 w 29"/>
                <a:gd name="T1" fmla="*/ 15 h 56"/>
                <a:gd name="T2" fmla="*/ 29 w 29"/>
                <a:gd name="T3" fmla="*/ 41 h 56"/>
                <a:gd name="T4" fmla="*/ 15 w 29"/>
                <a:gd name="T5" fmla="*/ 56 h 56"/>
                <a:gd name="T6" fmla="*/ 0 w 29"/>
                <a:gd name="T7" fmla="*/ 56 h 56"/>
                <a:gd name="T8" fmla="*/ 0 w 29"/>
                <a:gd name="T9" fmla="*/ 0 h 56"/>
                <a:gd name="T10" fmla="*/ 15 w 29"/>
                <a:gd name="T11" fmla="*/ 0 h 56"/>
                <a:gd name="T12" fmla="*/ 29 w 29"/>
                <a:gd name="T13" fmla="*/ 15 h 56"/>
                <a:gd name="T14" fmla="*/ 14 w 29"/>
                <a:gd name="T15" fmla="*/ 48 h 56"/>
                <a:gd name="T16" fmla="*/ 19 w 29"/>
                <a:gd name="T17" fmla="*/ 42 h 56"/>
                <a:gd name="T18" fmla="*/ 19 w 29"/>
                <a:gd name="T19" fmla="*/ 13 h 56"/>
                <a:gd name="T20" fmla="*/ 14 w 29"/>
                <a:gd name="T21" fmla="*/ 7 h 56"/>
                <a:gd name="T22" fmla="*/ 10 w 29"/>
                <a:gd name="T23" fmla="*/ 7 h 56"/>
                <a:gd name="T24" fmla="*/ 10 w 29"/>
                <a:gd name="T25" fmla="*/ 48 h 56"/>
                <a:gd name="T26" fmla="*/ 14 w 29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6">
                  <a:moveTo>
                    <a:pt x="29" y="15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9" y="49"/>
                    <a:pt x="25" y="56"/>
                    <a:pt x="1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moveTo>
                    <a:pt x="14" y="48"/>
                  </a:moveTo>
                  <a:cubicBezTo>
                    <a:pt x="18" y="48"/>
                    <a:pt x="19" y="46"/>
                    <a:pt x="19" y="4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7"/>
                    <a:pt x="14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8"/>
                    <a:pt x="10" y="48"/>
                    <a:pt x="10" y="48"/>
                  </a:cubicBezTo>
                  <a:lnTo>
                    <a:pt x="1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" name="Freeform 42"/>
            <p:cNvSpPr>
              <a:spLocks/>
            </p:cNvSpPr>
            <p:nvPr/>
          </p:nvSpPr>
          <p:spPr bwMode="auto">
            <a:xfrm>
              <a:off x="2662264" y="1576425"/>
              <a:ext cx="30163" cy="60326"/>
            </a:xfrm>
            <a:custGeom>
              <a:avLst/>
              <a:gdLst>
                <a:gd name="T0" fmla="*/ 12 w 19"/>
                <a:gd name="T1" fmla="*/ 21 h 38"/>
                <a:gd name="T2" fmla="*/ 6 w 19"/>
                <a:gd name="T3" fmla="*/ 21 h 38"/>
                <a:gd name="T4" fmla="*/ 6 w 19"/>
                <a:gd name="T5" fmla="*/ 38 h 38"/>
                <a:gd name="T6" fmla="*/ 0 w 19"/>
                <a:gd name="T7" fmla="*/ 38 h 38"/>
                <a:gd name="T8" fmla="*/ 0 w 19"/>
                <a:gd name="T9" fmla="*/ 0 h 38"/>
                <a:gd name="T10" fmla="*/ 6 w 19"/>
                <a:gd name="T11" fmla="*/ 0 h 38"/>
                <a:gd name="T12" fmla="*/ 6 w 19"/>
                <a:gd name="T13" fmla="*/ 16 h 38"/>
                <a:gd name="T14" fmla="*/ 12 w 19"/>
                <a:gd name="T15" fmla="*/ 16 h 38"/>
                <a:gd name="T16" fmla="*/ 12 w 19"/>
                <a:gd name="T17" fmla="*/ 0 h 38"/>
                <a:gd name="T18" fmla="*/ 19 w 19"/>
                <a:gd name="T19" fmla="*/ 0 h 38"/>
                <a:gd name="T20" fmla="*/ 19 w 19"/>
                <a:gd name="T21" fmla="*/ 38 h 38"/>
                <a:gd name="T22" fmla="*/ 12 w 19"/>
                <a:gd name="T23" fmla="*/ 38 h 38"/>
                <a:gd name="T24" fmla="*/ 12 w 19"/>
                <a:gd name="T2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8">
                  <a:moveTo>
                    <a:pt x="12" y="21"/>
                  </a:moveTo>
                  <a:lnTo>
                    <a:pt x="6" y="21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9" y="38"/>
                  </a:lnTo>
                  <a:lnTo>
                    <a:pt x="12" y="38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" name="Freeform 43"/>
            <p:cNvSpPr>
              <a:spLocks/>
            </p:cNvSpPr>
            <p:nvPr/>
          </p:nvSpPr>
          <p:spPr bwMode="auto">
            <a:xfrm>
              <a:off x="2697189" y="1576425"/>
              <a:ext cx="25400" cy="60326"/>
            </a:xfrm>
            <a:custGeom>
              <a:avLst/>
              <a:gdLst>
                <a:gd name="T0" fmla="*/ 0 w 16"/>
                <a:gd name="T1" fmla="*/ 0 h 38"/>
                <a:gd name="T2" fmla="*/ 16 w 16"/>
                <a:gd name="T3" fmla="*/ 0 h 38"/>
                <a:gd name="T4" fmla="*/ 16 w 16"/>
                <a:gd name="T5" fmla="*/ 5 h 38"/>
                <a:gd name="T6" fmla="*/ 7 w 16"/>
                <a:gd name="T7" fmla="*/ 5 h 38"/>
                <a:gd name="T8" fmla="*/ 7 w 16"/>
                <a:gd name="T9" fmla="*/ 16 h 38"/>
                <a:gd name="T10" fmla="*/ 13 w 16"/>
                <a:gd name="T11" fmla="*/ 16 h 38"/>
                <a:gd name="T12" fmla="*/ 13 w 16"/>
                <a:gd name="T13" fmla="*/ 21 h 38"/>
                <a:gd name="T14" fmla="*/ 7 w 16"/>
                <a:gd name="T15" fmla="*/ 21 h 38"/>
                <a:gd name="T16" fmla="*/ 7 w 16"/>
                <a:gd name="T17" fmla="*/ 33 h 38"/>
                <a:gd name="T18" fmla="*/ 16 w 16"/>
                <a:gd name="T19" fmla="*/ 33 h 38"/>
                <a:gd name="T20" fmla="*/ 16 w 16"/>
                <a:gd name="T21" fmla="*/ 38 h 38"/>
                <a:gd name="T22" fmla="*/ 0 w 16"/>
                <a:gd name="T23" fmla="*/ 38 h 38"/>
                <a:gd name="T24" fmla="*/ 0 w 1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7" y="5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7" y="33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" name="Freeform 44"/>
            <p:cNvSpPr>
              <a:spLocks noEditPoints="1"/>
            </p:cNvSpPr>
            <p:nvPr/>
          </p:nvSpPr>
          <p:spPr bwMode="auto">
            <a:xfrm>
              <a:off x="2725764" y="1576425"/>
              <a:ext cx="34925" cy="60326"/>
            </a:xfrm>
            <a:custGeom>
              <a:avLst/>
              <a:gdLst>
                <a:gd name="T0" fmla="*/ 0 w 22"/>
                <a:gd name="T1" fmla="*/ 38 h 38"/>
                <a:gd name="T2" fmla="*/ 7 w 22"/>
                <a:gd name="T3" fmla="*/ 0 h 38"/>
                <a:gd name="T4" fmla="*/ 15 w 22"/>
                <a:gd name="T5" fmla="*/ 0 h 38"/>
                <a:gd name="T6" fmla="*/ 22 w 22"/>
                <a:gd name="T7" fmla="*/ 38 h 38"/>
                <a:gd name="T8" fmla="*/ 16 w 22"/>
                <a:gd name="T9" fmla="*/ 38 h 38"/>
                <a:gd name="T10" fmla="*/ 14 w 22"/>
                <a:gd name="T11" fmla="*/ 31 h 38"/>
                <a:gd name="T12" fmla="*/ 7 w 22"/>
                <a:gd name="T13" fmla="*/ 31 h 38"/>
                <a:gd name="T14" fmla="*/ 6 w 22"/>
                <a:gd name="T15" fmla="*/ 38 h 38"/>
                <a:gd name="T16" fmla="*/ 0 w 22"/>
                <a:gd name="T17" fmla="*/ 38 h 38"/>
                <a:gd name="T18" fmla="*/ 8 w 22"/>
                <a:gd name="T19" fmla="*/ 26 h 38"/>
                <a:gd name="T20" fmla="*/ 14 w 22"/>
                <a:gd name="T21" fmla="*/ 26 h 38"/>
                <a:gd name="T22" fmla="*/ 11 w 22"/>
                <a:gd name="T23" fmla="*/ 10 h 38"/>
                <a:gd name="T24" fmla="*/ 11 w 22"/>
                <a:gd name="T25" fmla="*/ 10 h 38"/>
                <a:gd name="T26" fmla="*/ 8 w 22"/>
                <a:gd name="T2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4" y="31"/>
                  </a:lnTo>
                  <a:lnTo>
                    <a:pt x="7" y="31"/>
                  </a:lnTo>
                  <a:lnTo>
                    <a:pt x="6" y="38"/>
                  </a:lnTo>
                  <a:lnTo>
                    <a:pt x="0" y="38"/>
                  </a:lnTo>
                  <a:close/>
                  <a:moveTo>
                    <a:pt x="8" y="26"/>
                  </a:moveTo>
                  <a:lnTo>
                    <a:pt x="14" y="26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5"/>
            <p:cNvSpPr>
              <a:spLocks/>
            </p:cNvSpPr>
            <p:nvPr/>
          </p:nvSpPr>
          <p:spPr bwMode="auto">
            <a:xfrm>
              <a:off x="2763865" y="1576425"/>
              <a:ext cx="23813" cy="60326"/>
            </a:xfrm>
            <a:custGeom>
              <a:avLst/>
              <a:gdLst>
                <a:gd name="T0" fmla="*/ 0 w 15"/>
                <a:gd name="T1" fmla="*/ 0 h 38"/>
                <a:gd name="T2" fmla="*/ 7 w 15"/>
                <a:gd name="T3" fmla="*/ 0 h 38"/>
                <a:gd name="T4" fmla="*/ 7 w 15"/>
                <a:gd name="T5" fmla="*/ 33 h 38"/>
                <a:gd name="T6" fmla="*/ 15 w 15"/>
                <a:gd name="T7" fmla="*/ 33 h 38"/>
                <a:gd name="T8" fmla="*/ 15 w 15"/>
                <a:gd name="T9" fmla="*/ 38 h 38"/>
                <a:gd name="T10" fmla="*/ 0 w 15"/>
                <a:gd name="T11" fmla="*/ 38 h 38"/>
                <a:gd name="T12" fmla="*/ 0 w 1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7" y="0"/>
                  </a:lnTo>
                  <a:lnTo>
                    <a:pt x="7" y="33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46"/>
            <p:cNvSpPr>
              <a:spLocks/>
            </p:cNvSpPr>
            <p:nvPr/>
          </p:nvSpPr>
          <p:spPr bwMode="auto">
            <a:xfrm>
              <a:off x="2784502" y="1576425"/>
              <a:ext cx="26988" cy="60326"/>
            </a:xfrm>
            <a:custGeom>
              <a:avLst/>
              <a:gdLst>
                <a:gd name="T0" fmla="*/ 0 w 17"/>
                <a:gd name="T1" fmla="*/ 0 h 38"/>
                <a:gd name="T2" fmla="*/ 17 w 17"/>
                <a:gd name="T3" fmla="*/ 0 h 38"/>
                <a:gd name="T4" fmla="*/ 17 w 17"/>
                <a:gd name="T5" fmla="*/ 5 h 38"/>
                <a:gd name="T6" fmla="*/ 12 w 17"/>
                <a:gd name="T7" fmla="*/ 5 h 38"/>
                <a:gd name="T8" fmla="*/ 12 w 17"/>
                <a:gd name="T9" fmla="*/ 38 h 38"/>
                <a:gd name="T10" fmla="*/ 5 w 17"/>
                <a:gd name="T11" fmla="*/ 38 h 38"/>
                <a:gd name="T12" fmla="*/ 5 w 17"/>
                <a:gd name="T13" fmla="*/ 5 h 38"/>
                <a:gd name="T14" fmla="*/ 0 w 17"/>
                <a:gd name="T15" fmla="*/ 5 h 38"/>
                <a:gd name="T16" fmla="*/ 0 w 1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8">
                  <a:moveTo>
                    <a:pt x="0" y="0"/>
                  </a:moveTo>
                  <a:lnTo>
                    <a:pt x="17" y="0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12" y="38"/>
                  </a:lnTo>
                  <a:lnTo>
                    <a:pt x="5" y="38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47"/>
            <p:cNvSpPr>
              <a:spLocks/>
            </p:cNvSpPr>
            <p:nvPr/>
          </p:nvSpPr>
          <p:spPr bwMode="auto">
            <a:xfrm>
              <a:off x="2816253" y="1576425"/>
              <a:ext cx="30163" cy="60326"/>
            </a:xfrm>
            <a:custGeom>
              <a:avLst/>
              <a:gdLst>
                <a:gd name="T0" fmla="*/ 13 w 19"/>
                <a:gd name="T1" fmla="*/ 21 h 38"/>
                <a:gd name="T2" fmla="*/ 7 w 19"/>
                <a:gd name="T3" fmla="*/ 21 h 38"/>
                <a:gd name="T4" fmla="*/ 7 w 19"/>
                <a:gd name="T5" fmla="*/ 38 h 38"/>
                <a:gd name="T6" fmla="*/ 0 w 19"/>
                <a:gd name="T7" fmla="*/ 38 h 38"/>
                <a:gd name="T8" fmla="*/ 0 w 19"/>
                <a:gd name="T9" fmla="*/ 0 h 38"/>
                <a:gd name="T10" fmla="*/ 7 w 19"/>
                <a:gd name="T11" fmla="*/ 0 h 38"/>
                <a:gd name="T12" fmla="*/ 7 w 19"/>
                <a:gd name="T13" fmla="*/ 16 h 38"/>
                <a:gd name="T14" fmla="*/ 13 w 19"/>
                <a:gd name="T15" fmla="*/ 16 h 38"/>
                <a:gd name="T16" fmla="*/ 13 w 19"/>
                <a:gd name="T17" fmla="*/ 0 h 38"/>
                <a:gd name="T18" fmla="*/ 19 w 19"/>
                <a:gd name="T19" fmla="*/ 0 h 38"/>
                <a:gd name="T20" fmla="*/ 19 w 19"/>
                <a:gd name="T21" fmla="*/ 38 h 38"/>
                <a:gd name="T22" fmla="*/ 13 w 19"/>
                <a:gd name="T23" fmla="*/ 38 h 38"/>
                <a:gd name="T24" fmla="*/ 13 w 19"/>
                <a:gd name="T2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8">
                  <a:moveTo>
                    <a:pt x="13" y="21"/>
                  </a:moveTo>
                  <a:lnTo>
                    <a:pt x="7" y="21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48"/>
            <p:cNvSpPr>
              <a:spLocks noEditPoints="1"/>
            </p:cNvSpPr>
            <p:nvPr/>
          </p:nvSpPr>
          <p:spPr bwMode="auto">
            <a:xfrm>
              <a:off x="2506687" y="1660564"/>
              <a:ext cx="33338" cy="60326"/>
            </a:xfrm>
            <a:custGeom>
              <a:avLst/>
              <a:gdLst>
                <a:gd name="T0" fmla="*/ 0 w 21"/>
                <a:gd name="T1" fmla="*/ 38 h 38"/>
                <a:gd name="T2" fmla="*/ 7 w 21"/>
                <a:gd name="T3" fmla="*/ 0 h 38"/>
                <a:gd name="T4" fmla="*/ 14 w 21"/>
                <a:gd name="T5" fmla="*/ 0 h 38"/>
                <a:gd name="T6" fmla="*/ 21 w 21"/>
                <a:gd name="T7" fmla="*/ 38 h 38"/>
                <a:gd name="T8" fmla="*/ 15 w 21"/>
                <a:gd name="T9" fmla="*/ 38 h 38"/>
                <a:gd name="T10" fmla="*/ 14 w 21"/>
                <a:gd name="T11" fmla="*/ 31 h 38"/>
                <a:gd name="T12" fmla="*/ 7 w 21"/>
                <a:gd name="T13" fmla="*/ 31 h 38"/>
                <a:gd name="T14" fmla="*/ 6 w 21"/>
                <a:gd name="T15" fmla="*/ 38 h 38"/>
                <a:gd name="T16" fmla="*/ 0 w 21"/>
                <a:gd name="T17" fmla="*/ 38 h 38"/>
                <a:gd name="T18" fmla="*/ 8 w 21"/>
                <a:gd name="T19" fmla="*/ 27 h 38"/>
                <a:gd name="T20" fmla="*/ 13 w 21"/>
                <a:gd name="T21" fmla="*/ 27 h 38"/>
                <a:gd name="T22" fmla="*/ 11 w 21"/>
                <a:gd name="T23" fmla="*/ 11 h 38"/>
                <a:gd name="T24" fmla="*/ 11 w 21"/>
                <a:gd name="T25" fmla="*/ 11 h 38"/>
                <a:gd name="T26" fmla="*/ 8 w 21"/>
                <a:gd name="T2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8">
                  <a:moveTo>
                    <a:pt x="0" y="38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38"/>
                  </a:lnTo>
                  <a:lnTo>
                    <a:pt x="15" y="38"/>
                  </a:lnTo>
                  <a:lnTo>
                    <a:pt x="14" y="31"/>
                  </a:lnTo>
                  <a:lnTo>
                    <a:pt x="7" y="31"/>
                  </a:lnTo>
                  <a:lnTo>
                    <a:pt x="6" y="38"/>
                  </a:lnTo>
                  <a:lnTo>
                    <a:pt x="0" y="38"/>
                  </a:lnTo>
                  <a:close/>
                  <a:moveTo>
                    <a:pt x="8" y="27"/>
                  </a:moveTo>
                  <a:lnTo>
                    <a:pt x="13" y="27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49"/>
            <p:cNvSpPr>
              <a:spLocks/>
            </p:cNvSpPr>
            <p:nvPr/>
          </p:nvSpPr>
          <p:spPr bwMode="auto">
            <a:xfrm>
              <a:off x="2544787" y="1660564"/>
              <a:ext cx="28575" cy="60326"/>
            </a:xfrm>
            <a:custGeom>
              <a:avLst/>
              <a:gdLst>
                <a:gd name="T0" fmla="*/ 6 w 18"/>
                <a:gd name="T1" fmla="*/ 14 h 38"/>
                <a:gd name="T2" fmla="*/ 6 w 18"/>
                <a:gd name="T3" fmla="*/ 38 h 38"/>
                <a:gd name="T4" fmla="*/ 0 w 18"/>
                <a:gd name="T5" fmla="*/ 38 h 38"/>
                <a:gd name="T6" fmla="*/ 0 w 18"/>
                <a:gd name="T7" fmla="*/ 0 h 38"/>
                <a:gd name="T8" fmla="*/ 6 w 18"/>
                <a:gd name="T9" fmla="*/ 0 h 38"/>
                <a:gd name="T10" fmla="*/ 13 w 18"/>
                <a:gd name="T11" fmla="*/ 22 h 38"/>
                <a:gd name="T12" fmla="*/ 13 w 18"/>
                <a:gd name="T13" fmla="*/ 0 h 38"/>
                <a:gd name="T14" fmla="*/ 18 w 18"/>
                <a:gd name="T15" fmla="*/ 0 h 38"/>
                <a:gd name="T16" fmla="*/ 18 w 18"/>
                <a:gd name="T17" fmla="*/ 38 h 38"/>
                <a:gd name="T18" fmla="*/ 13 w 18"/>
                <a:gd name="T19" fmla="*/ 38 h 38"/>
                <a:gd name="T20" fmla="*/ 6 w 18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6" y="14"/>
                  </a:moveTo>
                  <a:lnTo>
                    <a:pt x="6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50"/>
            <p:cNvSpPr>
              <a:spLocks noEditPoints="1"/>
            </p:cNvSpPr>
            <p:nvPr/>
          </p:nvSpPr>
          <p:spPr bwMode="auto">
            <a:xfrm>
              <a:off x="2579713" y="1660564"/>
              <a:ext cx="30163" cy="60326"/>
            </a:xfrm>
            <a:custGeom>
              <a:avLst/>
              <a:gdLst>
                <a:gd name="T0" fmla="*/ 28 w 28"/>
                <a:gd name="T1" fmla="*/ 15 h 56"/>
                <a:gd name="T2" fmla="*/ 28 w 28"/>
                <a:gd name="T3" fmla="*/ 41 h 56"/>
                <a:gd name="T4" fmla="*/ 14 w 28"/>
                <a:gd name="T5" fmla="*/ 56 h 56"/>
                <a:gd name="T6" fmla="*/ 0 w 28"/>
                <a:gd name="T7" fmla="*/ 56 h 56"/>
                <a:gd name="T8" fmla="*/ 0 w 28"/>
                <a:gd name="T9" fmla="*/ 0 h 56"/>
                <a:gd name="T10" fmla="*/ 14 w 28"/>
                <a:gd name="T11" fmla="*/ 0 h 56"/>
                <a:gd name="T12" fmla="*/ 28 w 28"/>
                <a:gd name="T13" fmla="*/ 15 h 56"/>
                <a:gd name="T14" fmla="*/ 13 w 28"/>
                <a:gd name="T15" fmla="*/ 49 h 56"/>
                <a:gd name="T16" fmla="*/ 18 w 28"/>
                <a:gd name="T17" fmla="*/ 43 h 56"/>
                <a:gd name="T18" fmla="*/ 18 w 28"/>
                <a:gd name="T19" fmla="*/ 14 h 56"/>
                <a:gd name="T20" fmla="*/ 13 w 28"/>
                <a:gd name="T21" fmla="*/ 8 h 56"/>
                <a:gd name="T22" fmla="*/ 9 w 28"/>
                <a:gd name="T23" fmla="*/ 8 h 56"/>
                <a:gd name="T24" fmla="*/ 9 w 28"/>
                <a:gd name="T25" fmla="*/ 49 h 56"/>
                <a:gd name="T26" fmla="*/ 13 w 28"/>
                <a:gd name="T2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6">
                  <a:moveTo>
                    <a:pt x="28" y="15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50"/>
                    <a:pt x="24" y="56"/>
                    <a:pt x="1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28" y="7"/>
                    <a:pt x="28" y="15"/>
                  </a:cubicBezTo>
                  <a:moveTo>
                    <a:pt x="13" y="49"/>
                  </a:moveTo>
                  <a:cubicBezTo>
                    <a:pt x="17" y="49"/>
                    <a:pt x="18" y="46"/>
                    <a:pt x="18" y="4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0"/>
                    <a:pt x="17" y="8"/>
                    <a:pt x="1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9"/>
                    <a:pt x="9" y="49"/>
                    <a:pt x="9" y="49"/>
                  </a:cubicBez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51"/>
            <p:cNvSpPr>
              <a:spLocks/>
            </p:cNvSpPr>
            <p:nvPr/>
          </p:nvSpPr>
          <p:spPr bwMode="auto">
            <a:xfrm>
              <a:off x="2624163" y="1660564"/>
              <a:ext cx="46038" cy="60326"/>
            </a:xfrm>
            <a:custGeom>
              <a:avLst/>
              <a:gdLst>
                <a:gd name="T0" fmla="*/ 15 w 29"/>
                <a:gd name="T1" fmla="*/ 15 h 38"/>
                <a:gd name="T2" fmla="*/ 11 w 29"/>
                <a:gd name="T3" fmla="*/ 38 h 38"/>
                <a:gd name="T4" fmla="*/ 5 w 29"/>
                <a:gd name="T5" fmla="*/ 38 h 38"/>
                <a:gd name="T6" fmla="*/ 0 w 29"/>
                <a:gd name="T7" fmla="*/ 0 h 38"/>
                <a:gd name="T8" fmla="*/ 6 w 29"/>
                <a:gd name="T9" fmla="*/ 0 h 38"/>
                <a:gd name="T10" fmla="*/ 9 w 29"/>
                <a:gd name="T11" fmla="*/ 25 h 38"/>
                <a:gd name="T12" fmla="*/ 9 w 29"/>
                <a:gd name="T13" fmla="*/ 25 h 38"/>
                <a:gd name="T14" fmla="*/ 12 w 29"/>
                <a:gd name="T15" fmla="*/ 0 h 38"/>
                <a:gd name="T16" fmla="*/ 18 w 29"/>
                <a:gd name="T17" fmla="*/ 0 h 38"/>
                <a:gd name="T18" fmla="*/ 21 w 29"/>
                <a:gd name="T19" fmla="*/ 25 h 38"/>
                <a:gd name="T20" fmla="*/ 21 w 29"/>
                <a:gd name="T21" fmla="*/ 25 h 38"/>
                <a:gd name="T22" fmla="*/ 24 w 29"/>
                <a:gd name="T23" fmla="*/ 0 h 38"/>
                <a:gd name="T24" fmla="*/ 29 w 29"/>
                <a:gd name="T25" fmla="*/ 0 h 38"/>
                <a:gd name="T26" fmla="*/ 25 w 29"/>
                <a:gd name="T27" fmla="*/ 38 h 38"/>
                <a:gd name="T28" fmla="*/ 19 w 29"/>
                <a:gd name="T29" fmla="*/ 38 h 38"/>
                <a:gd name="T30" fmla="*/ 15 w 29"/>
                <a:gd name="T31" fmla="*/ 15 h 38"/>
                <a:gd name="T32" fmla="*/ 15 w 29"/>
                <a:gd name="T33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15" y="15"/>
                  </a:moveTo>
                  <a:lnTo>
                    <a:pt x="11" y="38"/>
                  </a:lnTo>
                  <a:lnTo>
                    <a:pt x="5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5" y="38"/>
                  </a:lnTo>
                  <a:lnTo>
                    <a:pt x="19" y="38"/>
                  </a:lnTo>
                  <a:lnTo>
                    <a:pt x="15" y="15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52"/>
            <p:cNvSpPr>
              <a:spLocks/>
            </p:cNvSpPr>
            <p:nvPr/>
          </p:nvSpPr>
          <p:spPr bwMode="auto">
            <a:xfrm>
              <a:off x="2674964" y="1660564"/>
              <a:ext cx="25400" cy="60326"/>
            </a:xfrm>
            <a:custGeom>
              <a:avLst/>
              <a:gdLst>
                <a:gd name="T0" fmla="*/ 0 w 16"/>
                <a:gd name="T1" fmla="*/ 0 h 38"/>
                <a:gd name="T2" fmla="*/ 16 w 16"/>
                <a:gd name="T3" fmla="*/ 0 h 38"/>
                <a:gd name="T4" fmla="*/ 16 w 16"/>
                <a:gd name="T5" fmla="*/ 6 h 38"/>
                <a:gd name="T6" fmla="*/ 7 w 16"/>
                <a:gd name="T7" fmla="*/ 6 h 38"/>
                <a:gd name="T8" fmla="*/ 7 w 16"/>
                <a:gd name="T9" fmla="*/ 16 h 38"/>
                <a:gd name="T10" fmla="*/ 13 w 16"/>
                <a:gd name="T11" fmla="*/ 16 h 38"/>
                <a:gd name="T12" fmla="*/ 13 w 16"/>
                <a:gd name="T13" fmla="*/ 22 h 38"/>
                <a:gd name="T14" fmla="*/ 7 w 16"/>
                <a:gd name="T15" fmla="*/ 22 h 38"/>
                <a:gd name="T16" fmla="*/ 7 w 16"/>
                <a:gd name="T17" fmla="*/ 34 h 38"/>
                <a:gd name="T18" fmla="*/ 16 w 16"/>
                <a:gd name="T19" fmla="*/ 34 h 38"/>
                <a:gd name="T20" fmla="*/ 16 w 16"/>
                <a:gd name="T21" fmla="*/ 38 h 38"/>
                <a:gd name="T22" fmla="*/ 0 w 16"/>
                <a:gd name="T23" fmla="*/ 38 h 38"/>
                <a:gd name="T24" fmla="*/ 0 w 1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7" y="34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53"/>
            <p:cNvSpPr>
              <a:spLocks/>
            </p:cNvSpPr>
            <p:nvPr/>
          </p:nvSpPr>
          <p:spPr bwMode="auto">
            <a:xfrm>
              <a:off x="2705126" y="1660564"/>
              <a:ext cx="22225" cy="60326"/>
            </a:xfrm>
            <a:custGeom>
              <a:avLst/>
              <a:gdLst>
                <a:gd name="T0" fmla="*/ 0 w 14"/>
                <a:gd name="T1" fmla="*/ 0 h 38"/>
                <a:gd name="T2" fmla="*/ 6 w 14"/>
                <a:gd name="T3" fmla="*/ 0 h 38"/>
                <a:gd name="T4" fmla="*/ 6 w 14"/>
                <a:gd name="T5" fmla="*/ 34 h 38"/>
                <a:gd name="T6" fmla="*/ 14 w 14"/>
                <a:gd name="T7" fmla="*/ 34 h 38"/>
                <a:gd name="T8" fmla="*/ 14 w 14"/>
                <a:gd name="T9" fmla="*/ 38 h 38"/>
                <a:gd name="T10" fmla="*/ 0 w 14"/>
                <a:gd name="T11" fmla="*/ 38 h 38"/>
                <a:gd name="T12" fmla="*/ 0 w 14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8">
                  <a:moveTo>
                    <a:pt x="0" y="0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54"/>
            <p:cNvSpPr>
              <a:spLocks/>
            </p:cNvSpPr>
            <p:nvPr/>
          </p:nvSpPr>
          <p:spPr bwMode="auto">
            <a:xfrm>
              <a:off x="2732114" y="1660564"/>
              <a:ext cx="22225" cy="60326"/>
            </a:xfrm>
            <a:custGeom>
              <a:avLst/>
              <a:gdLst>
                <a:gd name="T0" fmla="*/ 0 w 14"/>
                <a:gd name="T1" fmla="*/ 0 h 38"/>
                <a:gd name="T2" fmla="*/ 6 w 14"/>
                <a:gd name="T3" fmla="*/ 0 h 38"/>
                <a:gd name="T4" fmla="*/ 6 w 14"/>
                <a:gd name="T5" fmla="*/ 34 h 38"/>
                <a:gd name="T6" fmla="*/ 14 w 14"/>
                <a:gd name="T7" fmla="*/ 34 h 38"/>
                <a:gd name="T8" fmla="*/ 14 w 14"/>
                <a:gd name="T9" fmla="*/ 38 h 38"/>
                <a:gd name="T10" fmla="*/ 0 w 14"/>
                <a:gd name="T11" fmla="*/ 38 h 38"/>
                <a:gd name="T12" fmla="*/ 0 w 14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8">
                  <a:moveTo>
                    <a:pt x="0" y="0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Rectangle 55"/>
            <p:cNvSpPr>
              <a:spLocks noChangeArrowheads="1"/>
            </p:cNvSpPr>
            <p:nvPr/>
          </p:nvSpPr>
          <p:spPr bwMode="auto">
            <a:xfrm>
              <a:off x="2752752" y="1689140"/>
              <a:ext cx="14288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2771802" y="1660564"/>
              <a:ext cx="30163" cy="60326"/>
            </a:xfrm>
            <a:custGeom>
              <a:avLst/>
              <a:gdLst>
                <a:gd name="T0" fmla="*/ 0 w 28"/>
                <a:gd name="T1" fmla="*/ 0 h 56"/>
                <a:gd name="T2" fmla="*/ 14 w 28"/>
                <a:gd name="T3" fmla="*/ 0 h 56"/>
                <a:gd name="T4" fmla="*/ 26 w 28"/>
                <a:gd name="T5" fmla="*/ 13 h 56"/>
                <a:gd name="T6" fmla="*/ 26 w 28"/>
                <a:gd name="T7" fmla="*/ 18 h 56"/>
                <a:gd name="T8" fmla="*/ 21 w 28"/>
                <a:gd name="T9" fmla="*/ 27 h 56"/>
                <a:gd name="T10" fmla="*/ 28 w 28"/>
                <a:gd name="T11" fmla="*/ 37 h 56"/>
                <a:gd name="T12" fmla="*/ 28 w 28"/>
                <a:gd name="T13" fmla="*/ 44 h 56"/>
                <a:gd name="T14" fmla="*/ 15 w 28"/>
                <a:gd name="T15" fmla="*/ 56 h 56"/>
                <a:gd name="T16" fmla="*/ 0 w 28"/>
                <a:gd name="T17" fmla="*/ 56 h 56"/>
                <a:gd name="T18" fmla="*/ 0 w 28"/>
                <a:gd name="T19" fmla="*/ 0 h 56"/>
                <a:gd name="T20" fmla="*/ 10 w 28"/>
                <a:gd name="T21" fmla="*/ 24 h 56"/>
                <a:gd name="T22" fmla="*/ 13 w 28"/>
                <a:gd name="T23" fmla="*/ 24 h 56"/>
                <a:gd name="T24" fmla="*/ 17 w 28"/>
                <a:gd name="T25" fmla="*/ 19 h 56"/>
                <a:gd name="T26" fmla="*/ 17 w 28"/>
                <a:gd name="T27" fmla="*/ 12 h 56"/>
                <a:gd name="T28" fmla="*/ 13 w 28"/>
                <a:gd name="T29" fmla="*/ 8 h 56"/>
                <a:gd name="T30" fmla="*/ 10 w 28"/>
                <a:gd name="T31" fmla="*/ 8 h 56"/>
                <a:gd name="T32" fmla="*/ 10 w 28"/>
                <a:gd name="T33" fmla="*/ 24 h 56"/>
                <a:gd name="T34" fmla="*/ 10 w 28"/>
                <a:gd name="T35" fmla="*/ 31 h 56"/>
                <a:gd name="T36" fmla="*/ 10 w 28"/>
                <a:gd name="T37" fmla="*/ 49 h 56"/>
                <a:gd name="T38" fmla="*/ 14 w 28"/>
                <a:gd name="T39" fmla="*/ 49 h 56"/>
                <a:gd name="T40" fmla="*/ 18 w 28"/>
                <a:gd name="T41" fmla="*/ 44 h 56"/>
                <a:gd name="T42" fmla="*/ 18 w 28"/>
                <a:gd name="T43" fmla="*/ 36 h 56"/>
                <a:gd name="T44" fmla="*/ 14 w 28"/>
                <a:gd name="T45" fmla="*/ 31 h 56"/>
                <a:gd name="T46" fmla="*/ 10 w 28"/>
                <a:gd name="T47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6" y="5"/>
                    <a:pt x="26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5" y="26"/>
                    <a:pt x="21" y="27"/>
                  </a:cubicBezTo>
                  <a:cubicBezTo>
                    <a:pt x="26" y="28"/>
                    <a:pt x="28" y="31"/>
                    <a:pt x="28" y="37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52"/>
                    <a:pt x="24" y="56"/>
                    <a:pt x="15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0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6" y="24"/>
                    <a:pt x="17" y="22"/>
                    <a:pt x="17" y="19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9"/>
                    <a:pt x="16" y="8"/>
                    <a:pt x="13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24"/>
                  </a:lnTo>
                  <a:close/>
                  <a:moveTo>
                    <a:pt x="10" y="31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9"/>
                    <a:pt x="18" y="47"/>
                    <a:pt x="18" y="44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3"/>
                    <a:pt x="17" y="31"/>
                    <a:pt x="14" y="31"/>
                  </a:cubicBez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57"/>
            <p:cNvSpPr>
              <a:spLocks/>
            </p:cNvSpPr>
            <p:nvPr/>
          </p:nvSpPr>
          <p:spPr bwMode="auto">
            <a:xfrm>
              <a:off x="2808315" y="1660564"/>
              <a:ext cx="22225" cy="60326"/>
            </a:xfrm>
            <a:custGeom>
              <a:avLst/>
              <a:gdLst>
                <a:gd name="T0" fmla="*/ 0 w 14"/>
                <a:gd name="T1" fmla="*/ 0 h 38"/>
                <a:gd name="T2" fmla="*/ 14 w 14"/>
                <a:gd name="T3" fmla="*/ 0 h 38"/>
                <a:gd name="T4" fmla="*/ 14 w 14"/>
                <a:gd name="T5" fmla="*/ 6 h 38"/>
                <a:gd name="T6" fmla="*/ 6 w 14"/>
                <a:gd name="T7" fmla="*/ 6 h 38"/>
                <a:gd name="T8" fmla="*/ 6 w 14"/>
                <a:gd name="T9" fmla="*/ 16 h 38"/>
                <a:gd name="T10" fmla="*/ 12 w 14"/>
                <a:gd name="T11" fmla="*/ 16 h 38"/>
                <a:gd name="T12" fmla="*/ 12 w 14"/>
                <a:gd name="T13" fmla="*/ 22 h 38"/>
                <a:gd name="T14" fmla="*/ 6 w 14"/>
                <a:gd name="T15" fmla="*/ 22 h 38"/>
                <a:gd name="T16" fmla="*/ 6 w 14"/>
                <a:gd name="T17" fmla="*/ 34 h 38"/>
                <a:gd name="T18" fmla="*/ 14 w 14"/>
                <a:gd name="T19" fmla="*/ 34 h 38"/>
                <a:gd name="T20" fmla="*/ 14 w 14"/>
                <a:gd name="T21" fmla="*/ 38 h 38"/>
                <a:gd name="T22" fmla="*/ 0 w 14"/>
                <a:gd name="T23" fmla="*/ 38 h 38"/>
                <a:gd name="T24" fmla="*/ 0 w 1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8">
                  <a:moveTo>
                    <a:pt x="0" y="0"/>
                  </a:moveTo>
                  <a:lnTo>
                    <a:pt x="14" y="0"/>
                  </a:lnTo>
                  <a:lnTo>
                    <a:pt x="14" y="6"/>
                  </a:lnTo>
                  <a:lnTo>
                    <a:pt x="6" y="6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6" y="34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Rectangle 58"/>
            <p:cNvSpPr>
              <a:spLocks noChangeArrowheads="1"/>
            </p:cNvSpPr>
            <p:nvPr/>
          </p:nvSpPr>
          <p:spPr bwMode="auto">
            <a:xfrm>
              <a:off x="2836890" y="1660564"/>
              <a:ext cx="11113" cy="60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59"/>
            <p:cNvSpPr>
              <a:spLocks/>
            </p:cNvSpPr>
            <p:nvPr/>
          </p:nvSpPr>
          <p:spPr bwMode="auto">
            <a:xfrm>
              <a:off x="2852765" y="1660564"/>
              <a:ext cx="28575" cy="60326"/>
            </a:xfrm>
            <a:custGeom>
              <a:avLst/>
              <a:gdLst>
                <a:gd name="T0" fmla="*/ 5 w 18"/>
                <a:gd name="T1" fmla="*/ 14 h 38"/>
                <a:gd name="T2" fmla="*/ 5 w 18"/>
                <a:gd name="T3" fmla="*/ 38 h 38"/>
                <a:gd name="T4" fmla="*/ 0 w 18"/>
                <a:gd name="T5" fmla="*/ 38 h 38"/>
                <a:gd name="T6" fmla="*/ 0 w 18"/>
                <a:gd name="T7" fmla="*/ 0 h 38"/>
                <a:gd name="T8" fmla="*/ 6 w 18"/>
                <a:gd name="T9" fmla="*/ 0 h 38"/>
                <a:gd name="T10" fmla="*/ 13 w 18"/>
                <a:gd name="T11" fmla="*/ 22 h 38"/>
                <a:gd name="T12" fmla="*/ 13 w 18"/>
                <a:gd name="T13" fmla="*/ 0 h 38"/>
                <a:gd name="T14" fmla="*/ 18 w 18"/>
                <a:gd name="T15" fmla="*/ 0 h 38"/>
                <a:gd name="T16" fmla="*/ 18 w 18"/>
                <a:gd name="T17" fmla="*/ 38 h 38"/>
                <a:gd name="T18" fmla="*/ 13 w 18"/>
                <a:gd name="T19" fmla="*/ 38 h 38"/>
                <a:gd name="T20" fmla="*/ 5 w 18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5" y="14"/>
                  </a:moveTo>
                  <a:lnTo>
                    <a:pt x="5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60"/>
            <p:cNvSpPr>
              <a:spLocks/>
            </p:cNvSpPr>
            <p:nvPr/>
          </p:nvSpPr>
          <p:spPr bwMode="auto">
            <a:xfrm>
              <a:off x="2887691" y="1660564"/>
              <a:ext cx="30163" cy="61914"/>
            </a:xfrm>
            <a:custGeom>
              <a:avLst/>
              <a:gdLst>
                <a:gd name="T0" fmla="*/ 14 w 27"/>
                <a:gd name="T1" fmla="*/ 26 h 57"/>
                <a:gd name="T2" fmla="*/ 27 w 27"/>
                <a:gd name="T3" fmla="*/ 26 h 57"/>
                <a:gd name="T4" fmla="*/ 27 w 27"/>
                <a:gd name="T5" fmla="*/ 56 h 57"/>
                <a:gd name="T6" fmla="*/ 21 w 27"/>
                <a:gd name="T7" fmla="*/ 56 h 57"/>
                <a:gd name="T8" fmla="*/ 21 w 27"/>
                <a:gd name="T9" fmla="*/ 50 h 57"/>
                <a:gd name="T10" fmla="*/ 12 w 27"/>
                <a:gd name="T11" fmla="*/ 57 h 57"/>
                <a:gd name="T12" fmla="*/ 0 w 27"/>
                <a:gd name="T13" fmla="*/ 42 h 57"/>
                <a:gd name="T14" fmla="*/ 0 w 27"/>
                <a:gd name="T15" fmla="*/ 15 h 57"/>
                <a:gd name="T16" fmla="*/ 14 w 27"/>
                <a:gd name="T17" fmla="*/ 0 h 57"/>
                <a:gd name="T18" fmla="*/ 27 w 27"/>
                <a:gd name="T19" fmla="*/ 14 h 57"/>
                <a:gd name="T20" fmla="*/ 27 w 27"/>
                <a:gd name="T21" fmla="*/ 19 h 57"/>
                <a:gd name="T22" fmla="*/ 19 w 27"/>
                <a:gd name="T23" fmla="*/ 19 h 57"/>
                <a:gd name="T24" fmla="*/ 19 w 27"/>
                <a:gd name="T25" fmla="*/ 13 h 57"/>
                <a:gd name="T26" fmla="*/ 14 w 27"/>
                <a:gd name="T27" fmla="*/ 7 h 57"/>
                <a:gd name="T28" fmla="*/ 9 w 27"/>
                <a:gd name="T29" fmla="*/ 13 h 57"/>
                <a:gd name="T30" fmla="*/ 9 w 27"/>
                <a:gd name="T31" fmla="*/ 43 h 57"/>
                <a:gd name="T32" fmla="*/ 14 w 27"/>
                <a:gd name="T33" fmla="*/ 49 h 57"/>
                <a:gd name="T34" fmla="*/ 18 w 27"/>
                <a:gd name="T35" fmla="*/ 44 h 57"/>
                <a:gd name="T36" fmla="*/ 18 w 27"/>
                <a:gd name="T37" fmla="*/ 34 h 57"/>
                <a:gd name="T38" fmla="*/ 14 w 27"/>
                <a:gd name="T39" fmla="*/ 34 h 57"/>
                <a:gd name="T40" fmla="*/ 14 w 27"/>
                <a:gd name="T4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57">
                  <a:moveTo>
                    <a:pt x="14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9" y="54"/>
                    <a:pt x="17" y="57"/>
                    <a:pt x="12" y="57"/>
                  </a:cubicBezTo>
                  <a:cubicBezTo>
                    <a:pt x="3" y="57"/>
                    <a:pt x="0" y="51"/>
                    <a:pt x="0" y="4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7" y="5"/>
                    <a:pt x="27" y="1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9"/>
                    <a:pt x="17" y="7"/>
                    <a:pt x="14" y="7"/>
                  </a:cubicBezTo>
                  <a:cubicBezTo>
                    <a:pt x="11" y="7"/>
                    <a:pt x="9" y="10"/>
                    <a:pt x="9" y="1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7"/>
                    <a:pt x="11" y="49"/>
                    <a:pt x="14" y="49"/>
                  </a:cubicBezTo>
                  <a:cubicBezTo>
                    <a:pt x="17" y="49"/>
                    <a:pt x="18" y="47"/>
                    <a:pt x="18" y="4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61"/>
            <p:cNvSpPr>
              <a:spLocks noEditPoints="1"/>
            </p:cNvSpPr>
            <p:nvPr/>
          </p:nvSpPr>
          <p:spPr bwMode="auto">
            <a:xfrm>
              <a:off x="3302032" y="1574837"/>
              <a:ext cx="30163" cy="69852"/>
            </a:xfrm>
            <a:custGeom>
              <a:avLst/>
              <a:gdLst>
                <a:gd name="T0" fmla="*/ 11 w 29"/>
                <a:gd name="T1" fmla="*/ 61 h 64"/>
                <a:gd name="T2" fmla="*/ 11 w 29"/>
                <a:gd name="T3" fmla="*/ 57 h 64"/>
                <a:gd name="T4" fmla="*/ 0 w 29"/>
                <a:gd name="T5" fmla="*/ 42 h 64"/>
                <a:gd name="T6" fmla="*/ 0 w 29"/>
                <a:gd name="T7" fmla="*/ 15 h 64"/>
                <a:gd name="T8" fmla="*/ 15 w 29"/>
                <a:gd name="T9" fmla="*/ 0 h 64"/>
                <a:gd name="T10" fmla="*/ 29 w 29"/>
                <a:gd name="T11" fmla="*/ 15 h 64"/>
                <a:gd name="T12" fmla="*/ 29 w 29"/>
                <a:gd name="T13" fmla="*/ 42 h 64"/>
                <a:gd name="T14" fmla="*/ 22 w 29"/>
                <a:gd name="T15" fmla="*/ 55 h 64"/>
                <a:gd name="T16" fmla="*/ 29 w 29"/>
                <a:gd name="T17" fmla="*/ 57 h 64"/>
                <a:gd name="T18" fmla="*/ 29 w 29"/>
                <a:gd name="T19" fmla="*/ 64 h 64"/>
                <a:gd name="T20" fmla="*/ 11 w 29"/>
                <a:gd name="T21" fmla="*/ 61 h 64"/>
                <a:gd name="T22" fmla="*/ 19 w 29"/>
                <a:gd name="T23" fmla="*/ 44 h 64"/>
                <a:gd name="T24" fmla="*/ 19 w 29"/>
                <a:gd name="T25" fmla="*/ 14 h 64"/>
                <a:gd name="T26" fmla="*/ 15 w 29"/>
                <a:gd name="T27" fmla="*/ 8 h 64"/>
                <a:gd name="T28" fmla="*/ 10 w 29"/>
                <a:gd name="T29" fmla="*/ 14 h 64"/>
                <a:gd name="T30" fmla="*/ 10 w 29"/>
                <a:gd name="T31" fmla="*/ 44 h 64"/>
                <a:gd name="T32" fmla="*/ 15 w 29"/>
                <a:gd name="T33" fmla="*/ 50 h 64"/>
                <a:gd name="T34" fmla="*/ 19 w 29"/>
                <a:gd name="T35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64">
                  <a:moveTo>
                    <a:pt x="11" y="6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3" y="55"/>
                    <a:pt x="0" y="50"/>
                    <a:pt x="0" y="4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8"/>
                    <a:pt x="27" y="53"/>
                    <a:pt x="22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64"/>
                    <a:pt x="29" y="64"/>
                    <a:pt x="29" y="64"/>
                  </a:cubicBezTo>
                  <a:lnTo>
                    <a:pt x="11" y="61"/>
                  </a:lnTo>
                  <a:close/>
                  <a:moveTo>
                    <a:pt x="19" y="4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0"/>
                    <a:pt x="18" y="8"/>
                    <a:pt x="15" y="8"/>
                  </a:cubicBezTo>
                  <a:cubicBezTo>
                    <a:pt x="11" y="8"/>
                    <a:pt x="10" y="10"/>
                    <a:pt x="10" y="1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1" y="50"/>
                    <a:pt x="15" y="50"/>
                  </a:cubicBezTo>
                  <a:cubicBezTo>
                    <a:pt x="18" y="50"/>
                    <a:pt x="19" y="48"/>
                    <a:pt x="19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62"/>
            <p:cNvSpPr>
              <a:spLocks/>
            </p:cNvSpPr>
            <p:nvPr/>
          </p:nvSpPr>
          <p:spPr bwMode="auto">
            <a:xfrm>
              <a:off x="3338545" y="1576425"/>
              <a:ext cx="30163" cy="60326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42 h 56"/>
                <a:gd name="T4" fmla="*/ 14 w 28"/>
                <a:gd name="T5" fmla="*/ 56 h 56"/>
                <a:gd name="T6" fmla="*/ 0 w 28"/>
                <a:gd name="T7" fmla="*/ 42 h 56"/>
                <a:gd name="T8" fmla="*/ 0 w 28"/>
                <a:gd name="T9" fmla="*/ 0 h 56"/>
                <a:gd name="T10" fmla="*/ 10 w 28"/>
                <a:gd name="T11" fmla="*/ 0 h 56"/>
                <a:gd name="T12" fmla="*/ 10 w 28"/>
                <a:gd name="T13" fmla="*/ 43 h 56"/>
                <a:gd name="T14" fmla="*/ 14 w 28"/>
                <a:gd name="T15" fmla="*/ 49 h 56"/>
                <a:gd name="T16" fmla="*/ 19 w 28"/>
                <a:gd name="T17" fmla="*/ 43 h 56"/>
                <a:gd name="T18" fmla="*/ 19 w 28"/>
                <a:gd name="T19" fmla="*/ 0 h 56"/>
                <a:gd name="T20" fmla="*/ 28 w 2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51"/>
                    <a:pt x="24" y="56"/>
                    <a:pt x="14" y="56"/>
                  </a:cubicBezTo>
                  <a:cubicBezTo>
                    <a:pt x="4" y="56"/>
                    <a:pt x="0" y="51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6"/>
                    <a:pt x="11" y="49"/>
                    <a:pt x="14" y="49"/>
                  </a:cubicBezTo>
                  <a:cubicBezTo>
                    <a:pt x="18" y="49"/>
                    <a:pt x="19" y="46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63"/>
            <p:cNvSpPr>
              <a:spLocks noEditPoints="1"/>
            </p:cNvSpPr>
            <p:nvPr/>
          </p:nvSpPr>
          <p:spPr bwMode="auto">
            <a:xfrm>
              <a:off x="3370295" y="1576425"/>
              <a:ext cx="34925" cy="60326"/>
            </a:xfrm>
            <a:custGeom>
              <a:avLst/>
              <a:gdLst>
                <a:gd name="T0" fmla="*/ 0 w 22"/>
                <a:gd name="T1" fmla="*/ 38 h 38"/>
                <a:gd name="T2" fmla="*/ 8 w 22"/>
                <a:gd name="T3" fmla="*/ 0 h 38"/>
                <a:gd name="T4" fmla="*/ 15 w 22"/>
                <a:gd name="T5" fmla="*/ 0 h 38"/>
                <a:gd name="T6" fmla="*/ 22 w 22"/>
                <a:gd name="T7" fmla="*/ 38 h 38"/>
                <a:gd name="T8" fmla="*/ 16 w 22"/>
                <a:gd name="T9" fmla="*/ 38 h 38"/>
                <a:gd name="T10" fmla="*/ 14 w 22"/>
                <a:gd name="T11" fmla="*/ 31 h 38"/>
                <a:gd name="T12" fmla="*/ 8 w 22"/>
                <a:gd name="T13" fmla="*/ 31 h 38"/>
                <a:gd name="T14" fmla="*/ 6 w 22"/>
                <a:gd name="T15" fmla="*/ 38 h 38"/>
                <a:gd name="T16" fmla="*/ 0 w 22"/>
                <a:gd name="T17" fmla="*/ 38 h 38"/>
                <a:gd name="T18" fmla="*/ 8 w 22"/>
                <a:gd name="T19" fmla="*/ 26 h 38"/>
                <a:gd name="T20" fmla="*/ 14 w 22"/>
                <a:gd name="T21" fmla="*/ 26 h 38"/>
                <a:gd name="T22" fmla="*/ 11 w 22"/>
                <a:gd name="T23" fmla="*/ 10 h 38"/>
                <a:gd name="T24" fmla="*/ 11 w 22"/>
                <a:gd name="T25" fmla="*/ 10 h 38"/>
                <a:gd name="T26" fmla="*/ 8 w 22"/>
                <a:gd name="T2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4" y="31"/>
                  </a:lnTo>
                  <a:lnTo>
                    <a:pt x="8" y="31"/>
                  </a:lnTo>
                  <a:lnTo>
                    <a:pt x="6" y="38"/>
                  </a:lnTo>
                  <a:lnTo>
                    <a:pt x="0" y="38"/>
                  </a:lnTo>
                  <a:close/>
                  <a:moveTo>
                    <a:pt x="8" y="26"/>
                  </a:moveTo>
                  <a:lnTo>
                    <a:pt x="14" y="26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64"/>
            <p:cNvSpPr>
              <a:spLocks/>
            </p:cNvSpPr>
            <p:nvPr/>
          </p:nvSpPr>
          <p:spPr bwMode="auto">
            <a:xfrm>
              <a:off x="3409983" y="1576425"/>
              <a:ext cx="22225" cy="60326"/>
            </a:xfrm>
            <a:custGeom>
              <a:avLst/>
              <a:gdLst>
                <a:gd name="T0" fmla="*/ 0 w 14"/>
                <a:gd name="T1" fmla="*/ 0 h 38"/>
                <a:gd name="T2" fmla="*/ 6 w 14"/>
                <a:gd name="T3" fmla="*/ 0 h 38"/>
                <a:gd name="T4" fmla="*/ 6 w 14"/>
                <a:gd name="T5" fmla="*/ 33 h 38"/>
                <a:gd name="T6" fmla="*/ 14 w 14"/>
                <a:gd name="T7" fmla="*/ 33 h 38"/>
                <a:gd name="T8" fmla="*/ 14 w 14"/>
                <a:gd name="T9" fmla="*/ 38 h 38"/>
                <a:gd name="T10" fmla="*/ 0 w 14"/>
                <a:gd name="T11" fmla="*/ 38 h 38"/>
                <a:gd name="T12" fmla="*/ 0 w 14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8">
                  <a:moveTo>
                    <a:pt x="0" y="0"/>
                  </a:moveTo>
                  <a:lnTo>
                    <a:pt x="6" y="0"/>
                  </a:lnTo>
                  <a:lnTo>
                    <a:pt x="6" y="33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Rectangle 65"/>
            <p:cNvSpPr>
              <a:spLocks noChangeArrowheads="1"/>
            </p:cNvSpPr>
            <p:nvPr/>
          </p:nvSpPr>
          <p:spPr bwMode="auto">
            <a:xfrm>
              <a:off x="3436971" y="1576425"/>
              <a:ext cx="9525" cy="60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66"/>
            <p:cNvSpPr>
              <a:spLocks/>
            </p:cNvSpPr>
            <p:nvPr/>
          </p:nvSpPr>
          <p:spPr bwMode="auto">
            <a:xfrm>
              <a:off x="3451259" y="1576425"/>
              <a:ext cx="26988" cy="60326"/>
            </a:xfrm>
            <a:custGeom>
              <a:avLst/>
              <a:gdLst>
                <a:gd name="T0" fmla="*/ 0 w 17"/>
                <a:gd name="T1" fmla="*/ 0 h 38"/>
                <a:gd name="T2" fmla="*/ 17 w 17"/>
                <a:gd name="T3" fmla="*/ 0 h 38"/>
                <a:gd name="T4" fmla="*/ 17 w 17"/>
                <a:gd name="T5" fmla="*/ 5 h 38"/>
                <a:gd name="T6" fmla="*/ 12 w 17"/>
                <a:gd name="T7" fmla="*/ 5 h 38"/>
                <a:gd name="T8" fmla="*/ 12 w 17"/>
                <a:gd name="T9" fmla="*/ 38 h 38"/>
                <a:gd name="T10" fmla="*/ 6 w 17"/>
                <a:gd name="T11" fmla="*/ 38 h 38"/>
                <a:gd name="T12" fmla="*/ 6 w 17"/>
                <a:gd name="T13" fmla="*/ 5 h 38"/>
                <a:gd name="T14" fmla="*/ 0 w 17"/>
                <a:gd name="T15" fmla="*/ 5 h 38"/>
                <a:gd name="T16" fmla="*/ 0 w 1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8">
                  <a:moveTo>
                    <a:pt x="0" y="0"/>
                  </a:moveTo>
                  <a:lnTo>
                    <a:pt x="17" y="0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12" y="38"/>
                  </a:lnTo>
                  <a:lnTo>
                    <a:pt x="6" y="38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67"/>
            <p:cNvSpPr>
              <a:spLocks/>
            </p:cNvSpPr>
            <p:nvPr/>
          </p:nvSpPr>
          <p:spPr bwMode="auto">
            <a:xfrm>
              <a:off x="3481421" y="1576425"/>
              <a:ext cx="31750" cy="60326"/>
            </a:xfrm>
            <a:custGeom>
              <a:avLst/>
              <a:gdLst>
                <a:gd name="T0" fmla="*/ 14 w 20"/>
                <a:gd name="T1" fmla="*/ 23 h 38"/>
                <a:gd name="T2" fmla="*/ 14 w 20"/>
                <a:gd name="T3" fmla="*/ 38 h 38"/>
                <a:gd name="T4" fmla="*/ 7 w 20"/>
                <a:gd name="T5" fmla="*/ 38 h 38"/>
                <a:gd name="T6" fmla="*/ 7 w 20"/>
                <a:gd name="T7" fmla="*/ 23 h 38"/>
                <a:gd name="T8" fmla="*/ 0 w 20"/>
                <a:gd name="T9" fmla="*/ 0 h 38"/>
                <a:gd name="T10" fmla="*/ 7 w 20"/>
                <a:gd name="T11" fmla="*/ 0 h 38"/>
                <a:gd name="T12" fmla="*/ 10 w 20"/>
                <a:gd name="T13" fmla="*/ 14 h 38"/>
                <a:gd name="T14" fmla="*/ 10 w 20"/>
                <a:gd name="T15" fmla="*/ 14 h 38"/>
                <a:gd name="T16" fmla="*/ 14 w 20"/>
                <a:gd name="T17" fmla="*/ 0 h 38"/>
                <a:gd name="T18" fmla="*/ 20 w 20"/>
                <a:gd name="T19" fmla="*/ 0 h 38"/>
                <a:gd name="T20" fmla="*/ 14 w 20"/>
                <a:gd name="T21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8">
                  <a:moveTo>
                    <a:pt x="14" y="23"/>
                  </a:moveTo>
                  <a:lnTo>
                    <a:pt x="14" y="38"/>
                  </a:lnTo>
                  <a:lnTo>
                    <a:pt x="7" y="38"/>
                  </a:lnTo>
                  <a:lnTo>
                    <a:pt x="7" y="23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68"/>
            <p:cNvSpPr>
              <a:spLocks/>
            </p:cNvSpPr>
            <p:nvPr/>
          </p:nvSpPr>
          <p:spPr bwMode="auto">
            <a:xfrm>
              <a:off x="3302032" y="1660564"/>
              <a:ext cx="23813" cy="60326"/>
            </a:xfrm>
            <a:custGeom>
              <a:avLst/>
              <a:gdLst>
                <a:gd name="T0" fmla="*/ 0 w 15"/>
                <a:gd name="T1" fmla="*/ 0 h 38"/>
                <a:gd name="T2" fmla="*/ 15 w 15"/>
                <a:gd name="T3" fmla="*/ 0 h 38"/>
                <a:gd name="T4" fmla="*/ 15 w 15"/>
                <a:gd name="T5" fmla="*/ 6 h 38"/>
                <a:gd name="T6" fmla="*/ 7 w 15"/>
                <a:gd name="T7" fmla="*/ 6 h 38"/>
                <a:gd name="T8" fmla="*/ 7 w 15"/>
                <a:gd name="T9" fmla="*/ 16 h 38"/>
                <a:gd name="T10" fmla="*/ 13 w 15"/>
                <a:gd name="T11" fmla="*/ 16 h 38"/>
                <a:gd name="T12" fmla="*/ 13 w 15"/>
                <a:gd name="T13" fmla="*/ 22 h 38"/>
                <a:gd name="T14" fmla="*/ 7 w 15"/>
                <a:gd name="T15" fmla="*/ 22 h 38"/>
                <a:gd name="T16" fmla="*/ 7 w 15"/>
                <a:gd name="T17" fmla="*/ 34 h 38"/>
                <a:gd name="T18" fmla="*/ 15 w 15"/>
                <a:gd name="T19" fmla="*/ 34 h 38"/>
                <a:gd name="T20" fmla="*/ 15 w 15"/>
                <a:gd name="T21" fmla="*/ 38 h 38"/>
                <a:gd name="T22" fmla="*/ 0 w 15"/>
                <a:gd name="T23" fmla="*/ 38 h 38"/>
                <a:gd name="T24" fmla="*/ 0 w 15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15" y="0"/>
                  </a:lnTo>
                  <a:lnTo>
                    <a:pt x="15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7" y="34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69"/>
            <p:cNvSpPr>
              <a:spLocks noEditPoints="1"/>
            </p:cNvSpPr>
            <p:nvPr/>
          </p:nvSpPr>
          <p:spPr bwMode="auto">
            <a:xfrm>
              <a:off x="3332195" y="1660564"/>
              <a:ext cx="30163" cy="60326"/>
            </a:xfrm>
            <a:custGeom>
              <a:avLst/>
              <a:gdLst>
                <a:gd name="T0" fmla="*/ 28 w 28"/>
                <a:gd name="T1" fmla="*/ 15 h 56"/>
                <a:gd name="T2" fmla="*/ 28 w 28"/>
                <a:gd name="T3" fmla="*/ 41 h 56"/>
                <a:gd name="T4" fmla="*/ 14 w 28"/>
                <a:gd name="T5" fmla="*/ 56 h 56"/>
                <a:gd name="T6" fmla="*/ 0 w 28"/>
                <a:gd name="T7" fmla="*/ 56 h 56"/>
                <a:gd name="T8" fmla="*/ 0 w 28"/>
                <a:gd name="T9" fmla="*/ 0 h 56"/>
                <a:gd name="T10" fmla="*/ 14 w 28"/>
                <a:gd name="T11" fmla="*/ 0 h 56"/>
                <a:gd name="T12" fmla="*/ 28 w 28"/>
                <a:gd name="T13" fmla="*/ 15 h 56"/>
                <a:gd name="T14" fmla="*/ 13 w 28"/>
                <a:gd name="T15" fmla="*/ 49 h 56"/>
                <a:gd name="T16" fmla="*/ 19 w 28"/>
                <a:gd name="T17" fmla="*/ 43 h 56"/>
                <a:gd name="T18" fmla="*/ 19 w 28"/>
                <a:gd name="T19" fmla="*/ 14 h 56"/>
                <a:gd name="T20" fmla="*/ 13 w 28"/>
                <a:gd name="T21" fmla="*/ 8 h 56"/>
                <a:gd name="T22" fmla="*/ 9 w 28"/>
                <a:gd name="T23" fmla="*/ 8 h 56"/>
                <a:gd name="T24" fmla="*/ 9 w 28"/>
                <a:gd name="T25" fmla="*/ 49 h 56"/>
                <a:gd name="T26" fmla="*/ 13 w 28"/>
                <a:gd name="T2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6">
                  <a:moveTo>
                    <a:pt x="28" y="15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50"/>
                    <a:pt x="24" y="56"/>
                    <a:pt x="1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28" y="7"/>
                    <a:pt x="28" y="15"/>
                  </a:cubicBezTo>
                  <a:moveTo>
                    <a:pt x="13" y="49"/>
                  </a:moveTo>
                  <a:cubicBezTo>
                    <a:pt x="17" y="49"/>
                    <a:pt x="19" y="46"/>
                    <a:pt x="19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0"/>
                    <a:pt x="17" y="8"/>
                    <a:pt x="1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9"/>
                    <a:pt x="9" y="49"/>
                    <a:pt x="9" y="49"/>
                  </a:cubicBez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70"/>
            <p:cNvSpPr>
              <a:spLocks/>
            </p:cNvSpPr>
            <p:nvPr/>
          </p:nvSpPr>
          <p:spPr bwMode="auto">
            <a:xfrm>
              <a:off x="3367120" y="1660564"/>
              <a:ext cx="30163" cy="61914"/>
            </a:xfrm>
            <a:custGeom>
              <a:avLst/>
              <a:gdLst>
                <a:gd name="T0" fmla="*/ 28 w 28"/>
                <a:gd name="T1" fmla="*/ 0 h 57"/>
                <a:gd name="T2" fmla="*/ 28 w 28"/>
                <a:gd name="T3" fmla="*/ 43 h 57"/>
                <a:gd name="T4" fmla="*/ 14 w 28"/>
                <a:gd name="T5" fmla="*/ 57 h 57"/>
                <a:gd name="T6" fmla="*/ 0 w 28"/>
                <a:gd name="T7" fmla="*/ 43 h 57"/>
                <a:gd name="T8" fmla="*/ 0 w 28"/>
                <a:gd name="T9" fmla="*/ 0 h 57"/>
                <a:gd name="T10" fmla="*/ 10 w 28"/>
                <a:gd name="T11" fmla="*/ 0 h 57"/>
                <a:gd name="T12" fmla="*/ 10 w 28"/>
                <a:gd name="T13" fmla="*/ 44 h 57"/>
                <a:gd name="T14" fmla="*/ 14 w 28"/>
                <a:gd name="T15" fmla="*/ 49 h 57"/>
                <a:gd name="T16" fmla="*/ 19 w 28"/>
                <a:gd name="T17" fmla="*/ 44 h 57"/>
                <a:gd name="T18" fmla="*/ 19 w 28"/>
                <a:gd name="T19" fmla="*/ 0 h 57"/>
                <a:gd name="T20" fmla="*/ 28 w 28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57">
                  <a:moveTo>
                    <a:pt x="28" y="0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51"/>
                    <a:pt x="24" y="57"/>
                    <a:pt x="14" y="57"/>
                  </a:cubicBezTo>
                  <a:cubicBezTo>
                    <a:pt x="5" y="57"/>
                    <a:pt x="0" y="51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49"/>
                    <a:pt x="14" y="49"/>
                  </a:cubicBezTo>
                  <a:cubicBezTo>
                    <a:pt x="18" y="49"/>
                    <a:pt x="19" y="47"/>
                    <a:pt x="19" y="44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71"/>
            <p:cNvSpPr>
              <a:spLocks/>
            </p:cNvSpPr>
            <p:nvPr/>
          </p:nvSpPr>
          <p:spPr bwMode="auto">
            <a:xfrm>
              <a:off x="3403633" y="1660564"/>
              <a:ext cx="30163" cy="61914"/>
            </a:xfrm>
            <a:custGeom>
              <a:avLst/>
              <a:gdLst>
                <a:gd name="T0" fmla="*/ 0 w 28"/>
                <a:gd name="T1" fmla="*/ 42 h 57"/>
                <a:gd name="T2" fmla="*/ 0 w 28"/>
                <a:gd name="T3" fmla="*/ 15 h 57"/>
                <a:gd name="T4" fmla="*/ 14 w 28"/>
                <a:gd name="T5" fmla="*/ 0 h 57"/>
                <a:gd name="T6" fmla="*/ 28 w 28"/>
                <a:gd name="T7" fmla="*/ 14 h 57"/>
                <a:gd name="T8" fmla="*/ 28 w 28"/>
                <a:gd name="T9" fmla="*/ 20 h 57"/>
                <a:gd name="T10" fmla="*/ 19 w 28"/>
                <a:gd name="T11" fmla="*/ 20 h 57"/>
                <a:gd name="T12" fmla="*/ 19 w 28"/>
                <a:gd name="T13" fmla="*/ 13 h 57"/>
                <a:gd name="T14" fmla="*/ 14 w 28"/>
                <a:gd name="T15" fmla="*/ 7 h 57"/>
                <a:gd name="T16" fmla="*/ 10 w 28"/>
                <a:gd name="T17" fmla="*/ 13 h 57"/>
                <a:gd name="T18" fmla="*/ 10 w 28"/>
                <a:gd name="T19" fmla="*/ 43 h 57"/>
                <a:gd name="T20" fmla="*/ 14 w 28"/>
                <a:gd name="T21" fmla="*/ 49 h 57"/>
                <a:gd name="T22" fmla="*/ 19 w 28"/>
                <a:gd name="T23" fmla="*/ 44 h 57"/>
                <a:gd name="T24" fmla="*/ 19 w 28"/>
                <a:gd name="T25" fmla="*/ 33 h 57"/>
                <a:gd name="T26" fmla="*/ 28 w 28"/>
                <a:gd name="T27" fmla="*/ 33 h 57"/>
                <a:gd name="T28" fmla="*/ 28 w 28"/>
                <a:gd name="T29" fmla="*/ 43 h 57"/>
                <a:gd name="T30" fmla="*/ 14 w 28"/>
                <a:gd name="T31" fmla="*/ 57 h 57"/>
                <a:gd name="T32" fmla="*/ 0 w 28"/>
                <a:gd name="T3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5" y="0"/>
                    <a:pt x="28" y="5"/>
                    <a:pt x="28" y="14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9"/>
                    <a:pt x="18" y="7"/>
                    <a:pt x="14" y="7"/>
                  </a:cubicBezTo>
                  <a:cubicBezTo>
                    <a:pt x="11" y="7"/>
                    <a:pt x="10" y="10"/>
                    <a:pt x="10" y="1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1" y="49"/>
                    <a:pt x="14" y="49"/>
                  </a:cubicBezTo>
                  <a:cubicBezTo>
                    <a:pt x="18" y="49"/>
                    <a:pt x="19" y="47"/>
                    <a:pt x="19" y="44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51"/>
                    <a:pt x="24" y="57"/>
                    <a:pt x="14" y="57"/>
                  </a:cubicBezTo>
                  <a:cubicBezTo>
                    <a:pt x="4" y="57"/>
                    <a:pt x="0" y="51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72"/>
            <p:cNvSpPr>
              <a:spLocks noEditPoints="1"/>
            </p:cNvSpPr>
            <p:nvPr/>
          </p:nvSpPr>
          <p:spPr bwMode="auto">
            <a:xfrm>
              <a:off x="3435383" y="1660564"/>
              <a:ext cx="34925" cy="60326"/>
            </a:xfrm>
            <a:custGeom>
              <a:avLst/>
              <a:gdLst>
                <a:gd name="T0" fmla="*/ 0 w 22"/>
                <a:gd name="T1" fmla="*/ 38 h 38"/>
                <a:gd name="T2" fmla="*/ 7 w 22"/>
                <a:gd name="T3" fmla="*/ 0 h 38"/>
                <a:gd name="T4" fmla="*/ 15 w 22"/>
                <a:gd name="T5" fmla="*/ 0 h 38"/>
                <a:gd name="T6" fmla="*/ 22 w 22"/>
                <a:gd name="T7" fmla="*/ 38 h 38"/>
                <a:gd name="T8" fmla="*/ 16 w 22"/>
                <a:gd name="T9" fmla="*/ 38 h 38"/>
                <a:gd name="T10" fmla="*/ 14 w 22"/>
                <a:gd name="T11" fmla="*/ 31 h 38"/>
                <a:gd name="T12" fmla="*/ 7 w 22"/>
                <a:gd name="T13" fmla="*/ 31 h 38"/>
                <a:gd name="T14" fmla="*/ 6 w 22"/>
                <a:gd name="T15" fmla="*/ 38 h 38"/>
                <a:gd name="T16" fmla="*/ 0 w 22"/>
                <a:gd name="T17" fmla="*/ 38 h 38"/>
                <a:gd name="T18" fmla="*/ 8 w 22"/>
                <a:gd name="T19" fmla="*/ 27 h 38"/>
                <a:gd name="T20" fmla="*/ 13 w 22"/>
                <a:gd name="T21" fmla="*/ 27 h 38"/>
                <a:gd name="T22" fmla="*/ 11 w 22"/>
                <a:gd name="T23" fmla="*/ 11 h 38"/>
                <a:gd name="T24" fmla="*/ 11 w 22"/>
                <a:gd name="T25" fmla="*/ 11 h 38"/>
                <a:gd name="T26" fmla="*/ 8 w 22"/>
                <a:gd name="T2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4" y="31"/>
                  </a:lnTo>
                  <a:lnTo>
                    <a:pt x="7" y="31"/>
                  </a:lnTo>
                  <a:lnTo>
                    <a:pt x="6" y="38"/>
                  </a:lnTo>
                  <a:lnTo>
                    <a:pt x="0" y="38"/>
                  </a:lnTo>
                  <a:close/>
                  <a:moveTo>
                    <a:pt x="8" y="27"/>
                  </a:moveTo>
                  <a:lnTo>
                    <a:pt x="13" y="27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73"/>
            <p:cNvSpPr>
              <a:spLocks/>
            </p:cNvSpPr>
            <p:nvPr/>
          </p:nvSpPr>
          <p:spPr bwMode="auto">
            <a:xfrm>
              <a:off x="3468721" y="1660564"/>
              <a:ext cx="26988" cy="60326"/>
            </a:xfrm>
            <a:custGeom>
              <a:avLst/>
              <a:gdLst>
                <a:gd name="T0" fmla="*/ 0 w 17"/>
                <a:gd name="T1" fmla="*/ 0 h 38"/>
                <a:gd name="T2" fmla="*/ 17 w 17"/>
                <a:gd name="T3" fmla="*/ 0 h 38"/>
                <a:gd name="T4" fmla="*/ 17 w 17"/>
                <a:gd name="T5" fmla="*/ 6 h 38"/>
                <a:gd name="T6" fmla="*/ 11 w 17"/>
                <a:gd name="T7" fmla="*/ 6 h 38"/>
                <a:gd name="T8" fmla="*/ 11 w 17"/>
                <a:gd name="T9" fmla="*/ 38 h 38"/>
                <a:gd name="T10" fmla="*/ 5 w 17"/>
                <a:gd name="T11" fmla="*/ 38 h 38"/>
                <a:gd name="T12" fmla="*/ 5 w 17"/>
                <a:gd name="T13" fmla="*/ 6 h 38"/>
                <a:gd name="T14" fmla="*/ 0 w 17"/>
                <a:gd name="T15" fmla="*/ 6 h 38"/>
                <a:gd name="T16" fmla="*/ 0 w 1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8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11" y="38"/>
                  </a:lnTo>
                  <a:lnTo>
                    <a:pt x="5" y="38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Rectangle 74"/>
            <p:cNvSpPr>
              <a:spLocks noChangeArrowheads="1"/>
            </p:cNvSpPr>
            <p:nvPr/>
          </p:nvSpPr>
          <p:spPr bwMode="auto">
            <a:xfrm>
              <a:off x="3500472" y="1660564"/>
              <a:ext cx="9525" cy="60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75"/>
            <p:cNvSpPr>
              <a:spLocks noEditPoints="1"/>
            </p:cNvSpPr>
            <p:nvPr/>
          </p:nvSpPr>
          <p:spPr bwMode="auto">
            <a:xfrm>
              <a:off x="3516347" y="1660564"/>
              <a:ext cx="30163" cy="61914"/>
            </a:xfrm>
            <a:custGeom>
              <a:avLst/>
              <a:gdLst>
                <a:gd name="T0" fmla="*/ 0 w 29"/>
                <a:gd name="T1" fmla="*/ 42 h 57"/>
                <a:gd name="T2" fmla="*/ 0 w 29"/>
                <a:gd name="T3" fmla="*/ 15 h 57"/>
                <a:gd name="T4" fmla="*/ 15 w 29"/>
                <a:gd name="T5" fmla="*/ 0 h 57"/>
                <a:gd name="T6" fmla="*/ 29 w 29"/>
                <a:gd name="T7" fmla="*/ 15 h 57"/>
                <a:gd name="T8" fmla="*/ 29 w 29"/>
                <a:gd name="T9" fmla="*/ 42 h 57"/>
                <a:gd name="T10" fmla="*/ 15 w 29"/>
                <a:gd name="T11" fmla="*/ 57 h 57"/>
                <a:gd name="T12" fmla="*/ 0 w 29"/>
                <a:gd name="T13" fmla="*/ 42 h 57"/>
                <a:gd name="T14" fmla="*/ 20 w 29"/>
                <a:gd name="T15" fmla="*/ 43 h 57"/>
                <a:gd name="T16" fmla="*/ 20 w 29"/>
                <a:gd name="T17" fmla="*/ 13 h 57"/>
                <a:gd name="T18" fmla="*/ 15 w 29"/>
                <a:gd name="T19" fmla="*/ 7 h 57"/>
                <a:gd name="T20" fmla="*/ 10 w 29"/>
                <a:gd name="T21" fmla="*/ 13 h 57"/>
                <a:gd name="T22" fmla="*/ 10 w 29"/>
                <a:gd name="T23" fmla="*/ 43 h 57"/>
                <a:gd name="T24" fmla="*/ 15 w 29"/>
                <a:gd name="T25" fmla="*/ 49 h 57"/>
                <a:gd name="T26" fmla="*/ 20 w 29"/>
                <a:gd name="T2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51"/>
                    <a:pt x="25" y="57"/>
                    <a:pt x="15" y="57"/>
                  </a:cubicBezTo>
                  <a:cubicBezTo>
                    <a:pt x="5" y="57"/>
                    <a:pt x="0" y="51"/>
                    <a:pt x="0" y="42"/>
                  </a:cubicBezTo>
                  <a:moveTo>
                    <a:pt x="20" y="4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10"/>
                    <a:pt x="18" y="7"/>
                    <a:pt x="15" y="7"/>
                  </a:cubicBezTo>
                  <a:cubicBezTo>
                    <a:pt x="11" y="7"/>
                    <a:pt x="10" y="10"/>
                    <a:pt x="10" y="1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1" y="49"/>
                    <a:pt x="15" y="49"/>
                  </a:cubicBezTo>
                  <a:cubicBezTo>
                    <a:pt x="18" y="49"/>
                    <a:pt x="20" y="47"/>
                    <a:pt x="20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76"/>
            <p:cNvSpPr>
              <a:spLocks/>
            </p:cNvSpPr>
            <p:nvPr/>
          </p:nvSpPr>
          <p:spPr bwMode="auto">
            <a:xfrm>
              <a:off x="3552860" y="1660564"/>
              <a:ext cx="30163" cy="60326"/>
            </a:xfrm>
            <a:custGeom>
              <a:avLst/>
              <a:gdLst>
                <a:gd name="T0" fmla="*/ 5 w 19"/>
                <a:gd name="T1" fmla="*/ 14 h 38"/>
                <a:gd name="T2" fmla="*/ 5 w 19"/>
                <a:gd name="T3" fmla="*/ 38 h 38"/>
                <a:gd name="T4" fmla="*/ 0 w 19"/>
                <a:gd name="T5" fmla="*/ 38 h 38"/>
                <a:gd name="T6" fmla="*/ 0 w 19"/>
                <a:gd name="T7" fmla="*/ 0 h 38"/>
                <a:gd name="T8" fmla="*/ 7 w 19"/>
                <a:gd name="T9" fmla="*/ 0 h 38"/>
                <a:gd name="T10" fmla="*/ 13 w 19"/>
                <a:gd name="T11" fmla="*/ 22 h 38"/>
                <a:gd name="T12" fmla="*/ 13 w 19"/>
                <a:gd name="T13" fmla="*/ 0 h 38"/>
                <a:gd name="T14" fmla="*/ 19 w 19"/>
                <a:gd name="T15" fmla="*/ 0 h 38"/>
                <a:gd name="T16" fmla="*/ 19 w 19"/>
                <a:gd name="T17" fmla="*/ 38 h 38"/>
                <a:gd name="T18" fmla="*/ 13 w 19"/>
                <a:gd name="T19" fmla="*/ 38 h 38"/>
                <a:gd name="T20" fmla="*/ 5 w 19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8">
                  <a:moveTo>
                    <a:pt x="5" y="14"/>
                  </a:moveTo>
                  <a:lnTo>
                    <a:pt x="5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77"/>
            <p:cNvSpPr>
              <a:spLocks/>
            </p:cNvSpPr>
            <p:nvPr/>
          </p:nvSpPr>
          <p:spPr bwMode="auto">
            <a:xfrm>
              <a:off x="4098965" y="1576425"/>
              <a:ext cx="28575" cy="61914"/>
            </a:xfrm>
            <a:custGeom>
              <a:avLst/>
              <a:gdLst>
                <a:gd name="T0" fmla="*/ 14 w 27"/>
                <a:gd name="T1" fmla="*/ 27 h 57"/>
                <a:gd name="T2" fmla="*/ 27 w 27"/>
                <a:gd name="T3" fmla="*/ 27 h 57"/>
                <a:gd name="T4" fmla="*/ 27 w 27"/>
                <a:gd name="T5" fmla="*/ 57 h 57"/>
                <a:gd name="T6" fmla="*/ 20 w 27"/>
                <a:gd name="T7" fmla="*/ 57 h 57"/>
                <a:gd name="T8" fmla="*/ 20 w 27"/>
                <a:gd name="T9" fmla="*/ 50 h 57"/>
                <a:gd name="T10" fmla="*/ 11 w 27"/>
                <a:gd name="T11" fmla="*/ 57 h 57"/>
                <a:gd name="T12" fmla="*/ 0 w 27"/>
                <a:gd name="T13" fmla="*/ 42 h 57"/>
                <a:gd name="T14" fmla="*/ 0 w 27"/>
                <a:gd name="T15" fmla="*/ 15 h 57"/>
                <a:gd name="T16" fmla="*/ 14 w 27"/>
                <a:gd name="T17" fmla="*/ 0 h 57"/>
                <a:gd name="T18" fmla="*/ 27 w 27"/>
                <a:gd name="T19" fmla="*/ 14 h 57"/>
                <a:gd name="T20" fmla="*/ 27 w 27"/>
                <a:gd name="T21" fmla="*/ 19 h 57"/>
                <a:gd name="T22" fmla="*/ 19 w 27"/>
                <a:gd name="T23" fmla="*/ 19 h 57"/>
                <a:gd name="T24" fmla="*/ 19 w 27"/>
                <a:gd name="T25" fmla="*/ 13 h 57"/>
                <a:gd name="T26" fmla="*/ 14 w 27"/>
                <a:gd name="T27" fmla="*/ 8 h 57"/>
                <a:gd name="T28" fmla="*/ 9 w 27"/>
                <a:gd name="T29" fmla="*/ 13 h 57"/>
                <a:gd name="T30" fmla="*/ 9 w 27"/>
                <a:gd name="T31" fmla="*/ 44 h 57"/>
                <a:gd name="T32" fmla="*/ 14 w 27"/>
                <a:gd name="T33" fmla="*/ 49 h 57"/>
                <a:gd name="T34" fmla="*/ 18 w 27"/>
                <a:gd name="T35" fmla="*/ 44 h 57"/>
                <a:gd name="T36" fmla="*/ 18 w 27"/>
                <a:gd name="T37" fmla="*/ 34 h 57"/>
                <a:gd name="T38" fmla="*/ 14 w 27"/>
                <a:gd name="T39" fmla="*/ 34 h 57"/>
                <a:gd name="T40" fmla="*/ 14 w 27"/>
                <a:gd name="T4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57">
                  <a:moveTo>
                    <a:pt x="14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5"/>
                    <a:pt x="16" y="57"/>
                    <a:pt x="11" y="57"/>
                  </a:cubicBezTo>
                  <a:cubicBezTo>
                    <a:pt x="3" y="57"/>
                    <a:pt x="0" y="51"/>
                    <a:pt x="0" y="4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7" y="6"/>
                    <a:pt x="27" y="1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7" y="8"/>
                    <a:pt x="14" y="8"/>
                  </a:cubicBezTo>
                  <a:cubicBezTo>
                    <a:pt x="10" y="8"/>
                    <a:pt x="9" y="10"/>
                    <a:pt x="9" y="1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0" y="49"/>
                    <a:pt x="14" y="49"/>
                  </a:cubicBezTo>
                  <a:cubicBezTo>
                    <a:pt x="17" y="49"/>
                    <a:pt x="18" y="48"/>
                    <a:pt x="18" y="4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78"/>
            <p:cNvSpPr>
              <a:spLocks/>
            </p:cNvSpPr>
            <p:nvPr/>
          </p:nvSpPr>
          <p:spPr bwMode="auto">
            <a:xfrm>
              <a:off x="4133890" y="1576425"/>
              <a:ext cx="23813" cy="61914"/>
            </a:xfrm>
            <a:custGeom>
              <a:avLst/>
              <a:gdLst>
                <a:gd name="T0" fmla="*/ 0 w 15"/>
                <a:gd name="T1" fmla="*/ 0 h 39"/>
                <a:gd name="T2" fmla="*/ 15 w 15"/>
                <a:gd name="T3" fmla="*/ 0 h 39"/>
                <a:gd name="T4" fmla="*/ 15 w 15"/>
                <a:gd name="T5" fmla="*/ 5 h 39"/>
                <a:gd name="T6" fmla="*/ 6 w 15"/>
                <a:gd name="T7" fmla="*/ 5 h 39"/>
                <a:gd name="T8" fmla="*/ 6 w 15"/>
                <a:gd name="T9" fmla="*/ 16 h 39"/>
                <a:gd name="T10" fmla="*/ 12 w 15"/>
                <a:gd name="T11" fmla="*/ 16 h 39"/>
                <a:gd name="T12" fmla="*/ 12 w 15"/>
                <a:gd name="T13" fmla="*/ 22 h 39"/>
                <a:gd name="T14" fmla="*/ 6 w 15"/>
                <a:gd name="T15" fmla="*/ 22 h 39"/>
                <a:gd name="T16" fmla="*/ 6 w 15"/>
                <a:gd name="T17" fmla="*/ 33 h 39"/>
                <a:gd name="T18" fmla="*/ 15 w 15"/>
                <a:gd name="T19" fmla="*/ 33 h 39"/>
                <a:gd name="T20" fmla="*/ 15 w 15"/>
                <a:gd name="T21" fmla="*/ 39 h 39"/>
                <a:gd name="T22" fmla="*/ 0 w 15"/>
                <a:gd name="T23" fmla="*/ 39 h 39"/>
                <a:gd name="T24" fmla="*/ 0 w 15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9">
                  <a:moveTo>
                    <a:pt x="0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6" y="5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6" y="33"/>
                  </a:lnTo>
                  <a:lnTo>
                    <a:pt x="15" y="33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Freeform 79"/>
            <p:cNvSpPr>
              <a:spLocks/>
            </p:cNvSpPr>
            <p:nvPr/>
          </p:nvSpPr>
          <p:spPr bwMode="auto">
            <a:xfrm>
              <a:off x="4162465" y="1576425"/>
              <a:ext cx="30163" cy="61914"/>
            </a:xfrm>
            <a:custGeom>
              <a:avLst/>
              <a:gdLst>
                <a:gd name="T0" fmla="*/ 6 w 19"/>
                <a:gd name="T1" fmla="*/ 14 h 39"/>
                <a:gd name="T2" fmla="*/ 6 w 19"/>
                <a:gd name="T3" fmla="*/ 39 h 39"/>
                <a:gd name="T4" fmla="*/ 0 w 19"/>
                <a:gd name="T5" fmla="*/ 39 h 39"/>
                <a:gd name="T6" fmla="*/ 0 w 19"/>
                <a:gd name="T7" fmla="*/ 0 h 39"/>
                <a:gd name="T8" fmla="*/ 6 w 19"/>
                <a:gd name="T9" fmla="*/ 0 h 39"/>
                <a:gd name="T10" fmla="*/ 14 w 19"/>
                <a:gd name="T11" fmla="*/ 22 h 39"/>
                <a:gd name="T12" fmla="*/ 14 w 19"/>
                <a:gd name="T13" fmla="*/ 0 h 39"/>
                <a:gd name="T14" fmla="*/ 19 w 19"/>
                <a:gd name="T15" fmla="*/ 0 h 39"/>
                <a:gd name="T16" fmla="*/ 19 w 19"/>
                <a:gd name="T17" fmla="*/ 39 h 39"/>
                <a:gd name="T18" fmla="*/ 13 w 19"/>
                <a:gd name="T19" fmla="*/ 39 h 39"/>
                <a:gd name="T20" fmla="*/ 6 w 19"/>
                <a:gd name="T2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6" y="14"/>
                  </a:moveTo>
                  <a:lnTo>
                    <a:pt x="6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2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39"/>
                  </a:lnTo>
                  <a:lnTo>
                    <a:pt x="13" y="3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80"/>
            <p:cNvSpPr>
              <a:spLocks noEditPoints="1"/>
            </p:cNvSpPr>
            <p:nvPr/>
          </p:nvSpPr>
          <p:spPr bwMode="auto">
            <a:xfrm>
              <a:off x="4198978" y="1578012"/>
              <a:ext cx="30163" cy="60326"/>
            </a:xfrm>
            <a:custGeom>
              <a:avLst/>
              <a:gdLst>
                <a:gd name="T0" fmla="*/ 28 w 28"/>
                <a:gd name="T1" fmla="*/ 15 h 56"/>
                <a:gd name="T2" fmla="*/ 28 w 28"/>
                <a:gd name="T3" fmla="*/ 41 h 56"/>
                <a:gd name="T4" fmla="*/ 14 w 28"/>
                <a:gd name="T5" fmla="*/ 56 h 56"/>
                <a:gd name="T6" fmla="*/ 0 w 28"/>
                <a:gd name="T7" fmla="*/ 56 h 56"/>
                <a:gd name="T8" fmla="*/ 0 w 28"/>
                <a:gd name="T9" fmla="*/ 0 h 56"/>
                <a:gd name="T10" fmla="*/ 14 w 28"/>
                <a:gd name="T11" fmla="*/ 0 h 56"/>
                <a:gd name="T12" fmla="*/ 28 w 28"/>
                <a:gd name="T13" fmla="*/ 15 h 56"/>
                <a:gd name="T14" fmla="*/ 13 w 28"/>
                <a:gd name="T15" fmla="*/ 48 h 56"/>
                <a:gd name="T16" fmla="*/ 19 w 28"/>
                <a:gd name="T17" fmla="*/ 42 h 56"/>
                <a:gd name="T18" fmla="*/ 19 w 28"/>
                <a:gd name="T19" fmla="*/ 13 h 56"/>
                <a:gd name="T20" fmla="*/ 13 w 28"/>
                <a:gd name="T21" fmla="*/ 7 h 56"/>
                <a:gd name="T22" fmla="*/ 9 w 28"/>
                <a:gd name="T23" fmla="*/ 7 h 56"/>
                <a:gd name="T24" fmla="*/ 9 w 28"/>
                <a:gd name="T25" fmla="*/ 48 h 56"/>
                <a:gd name="T26" fmla="*/ 13 w 28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6">
                  <a:moveTo>
                    <a:pt x="28" y="15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9"/>
                    <a:pt x="24" y="56"/>
                    <a:pt x="1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28" y="6"/>
                    <a:pt x="28" y="15"/>
                  </a:cubicBezTo>
                  <a:moveTo>
                    <a:pt x="13" y="48"/>
                  </a:moveTo>
                  <a:cubicBezTo>
                    <a:pt x="17" y="48"/>
                    <a:pt x="19" y="46"/>
                    <a:pt x="19" y="4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7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81"/>
            <p:cNvSpPr>
              <a:spLocks/>
            </p:cNvSpPr>
            <p:nvPr/>
          </p:nvSpPr>
          <p:spPr bwMode="auto">
            <a:xfrm>
              <a:off x="4233903" y="1576425"/>
              <a:ext cx="25400" cy="61914"/>
            </a:xfrm>
            <a:custGeom>
              <a:avLst/>
              <a:gdLst>
                <a:gd name="T0" fmla="*/ 0 w 16"/>
                <a:gd name="T1" fmla="*/ 0 h 39"/>
                <a:gd name="T2" fmla="*/ 16 w 16"/>
                <a:gd name="T3" fmla="*/ 0 h 39"/>
                <a:gd name="T4" fmla="*/ 16 w 16"/>
                <a:gd name="T5" fmla="*/ 5 h 39"/>
                <a:gd name="T6" fmla="*/ 7 w 16"/>
                <a:gd name="T7" fmla="*/ 5 h 39"/>
                <a:gd name="T8" fmla="*/ 7 w 16"/>
                <a:gd name="T9" fmla="*/ 16 h 39"/>
                <a:gd name="T10" fmla="*/ 13 w 16"/>
                <a:gd name="T11" fmla="*/ 16 h 39"/>
                <a:gd name="T12" fmla="*/ 13 w 16"/>
                <a:gd name="T13" fmla="*/ 22 h 39"/>
                <a:gd name="T14" fmla="*/ 7 w 16"/>
                <a:gd name="T15" fmla="*/ 22 h 39"/>
                <a:gd name="T16" fmla="*/ 7 w 16"/>
                <a:gd name="T17" fmla="*/ 33 h 39"/>
                <a:gd name="T18" fmla="*/ 16 w 16"/>
                <a:gd name="T19" fmla="*/ 33 h 39"/>
                <a:gd name="T20" fmla="*/ 16 w 16"/>
                <a:gd name="T21" fmla="*/ 39 h 39"/>
                <a:gd name="T22" fmla="*/ 0 w 16"/>
                <a:gd name="T23" fmla="*/ 39 h 39"/>
                <a:gd name="T24" fmla="*/ 0 w 16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9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7" y="5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16" y="33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82"/>
            <p:cNvSpPr>
              <a:spLocks noEditPoints="1"/>
            </p:cNvSpPr>
            <p:nvPr/>
          </p:nvSpPr>
          <p:spPr bwMode="auto">
            <a:xfrm>
              <a:off x="4264066" y="1576425"/>
              <a:ext cx="30163" cy="61914"/>
            </a:xfrm>
            <a:custGeom>
              <a:avLst/>
              <a:gdLst>
                <a:gd name="T0" fmla="*/ 9 w 28"/>
                <a:gd name="T1" fmla="*/ 31 h 57"/>
                <a:gd name="T2" fmla="*/ 9 w 28"/>
                <a:gd name="T3" fmla="*/ 57 h 57"/>
                <a:gd name="T4" fmla="*/ 0 w 28"/>
                <a:gd name="T5" fmla="*/ 57 h 57"/>
                <a:gd name="T6" fmla="*/ 0 w 28"/>
                <a:gd name="T7" fmla="*/ 0 h 57"/>
                <a:gd name="T8" fmla="*/ 14 w 28"/>
                <a:gd name="T9" fmla="*/ 0 h 57"/>
                <a:gd name="T10" fmla="*/ 27 w 28"/>
                <a:gd name="T11" fmla="*/ 13 h 57"/>
                <a:gd name="T12" fmla="*/ 27 w 28"/>
                <a:gd name="T13" fmla="*/ 20 h 57"/>
                <a:gd name="T14" fmla="*/ 19 w 28"/>
                <a:gd name="T15" fmla="*/ 31 h 57"/>
                <a:gd name="T16" fmla="*/ 28 w 28"/>
                <a:gd name="T17" fmla="*/ 57 h 57"/>
                <a:gd name="T18" fmla="*/ 18 w 28"/>
                <a:gd name="T19" fmla="*/ 57 h 57"/>
                <a:gd name="T20" fmla="*/ 9 w 28"/>
                <a:gd name="T21" fmla="*/ 31 h 57"/>
                <a:gd name="T22" fmla="*/ 9 w 28"/>
                <a:gd name="T23" fmla="*/ 8 h 57"/>
                <a:gd name="T24" fmla="*/ 9 w 28"/>
                <a:gd name="T25" fmla="*/ 26 h 57"/>
                <a:gd name="T26" fmla="*/ 12 w 28"/>
                <a:gd name="T27" fmla="*/ 26 h 57"/>
                <a:gd name="T28" fmla="*/ 17 w 28"/>
                <a:gd name="T29" fmla="*/ 21 h 57"/>
                <a:gd name="T30" fmla="*/ 17 w 28"/>
                <a:gd name="T31" fmla="*/ 13 h 57"/>
                <a:gd name="T32" fmla="*/ 12 w 28"/>
                <a:gd name="T33" fmla="*/ 8 h 57"/>
                <a:gd name="T34" fmla="*/ 9 w 28"/>
                <a:gd name="T3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7">
                  <a:moveTo>
                    <a:pt x="9" y="31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7" y="5"/>
                    <a:pt x="27" y="13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6"/>
                    <a:pt x="24" y="30"/>
                    <a:pt x="19" y="31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8" y="57"/>
                    <a:pt x="18" y="57"/>
                    <a:pt x="18" y="57"/>
                  </a:cubicBezTo>
                  <a:lnTo>
                    <a:pt x="9" y="31"/>
                  </a:lnTo>
                  <a:close/>
                  <a:moveTo>
                    <a:pt x="9" y="8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6"/>
                    <a:pt x="17" y="24"/>
                    <a:pt x="17" y="2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0"/>
                    <a:pt x="16" y="8"/>
                    <a:pt x="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83"/>
            <p:cNvSpPr>
              <a:spLocks/>
            </p:cNvSpPr>
            <p:nvPr/>
          </p:nvSpPr>
          <p:spPr bwMode="auto">
            <a:xfrm>
              <a:off x="4098965" y="1662152"/>
              <a:ext cx="23813" cy="60326"/>
            </a:xfrm>
            <a:custGeom>
              <a:avLst/>
              <a:gdLst>
                <a:gd name="T0" fmla="*/ 0 w 15"/>
                <a:gd name="T1" fmla="*/ 0 h 38"/>
                <a:gd name="T2" fmla="*/ 15 w 15"/>
                <a:gd name="T3" fmla="*/ 0 h 38"/>
                <a:gd name="T4" fmla="*/ 15 w 15"/>
                <a:gd name="T5" fmla="*/ 5 h 38"/>
                <a:gd name="T6" fmla="*/ 6 w 15"/>
                <a:gd name="T7" fmla="*/ 5 h 38"/>
                <a:gd name="T8" fmla="*/ 6 w 15"/>
                <a:gd name="T9" fmla="*/ 16 h 38"/>
                <a:gd name="T10" fmla="*/ 12 w 15"/>
                <a:gd name="T11" fmla="*/ 16 h 38"/>
                <a:gd name="T12" fmla="*/ 12 w 15"/>
                <a:gd name="T13" fmla="*/ 21 h 38"/>
                <a:gd name="T14" fmla="*/ 6 w 15"/>
                <a:gd name="T15" fmla="*/ 21 h 38"/>
                <a:gd name="T16" fmla="*/ 6 w 15"/>
                <a:gd name="T17" fmla="*/ 33 h 38"/>
                <a:gd name="T18" fmla="*/ 15 w 15"/>
                <a:gd name="T19" fmla="*/ 33 h 38"/>
                <a:gd name="T20" fmla="*/ 15 w 15"/>
                <a:gd name="T21" fmla="*/ 38 h 38"/>
                <a:gd name="T22" fmla="*/ 0 w 15"/>
                <a:gd name="T23" fmla="*/ 38 h 38"/>
                <a:gd name="T24" fmla="*/ 0 w 15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6" y="5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21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84"/>
            <p:cNvSpPr>
              <a:spLocks noEditPoints="1"/>
            </p:cNvSpPr>
            <p:nvPr/>
          </p:nvSpPr>
          <p:spPr bwMode="auto">
            <a:xfrm>
              <a:off x="4125952" y="1660564"/>
              <a:ext cx="31750" cy="69852"/>
            </a:xfrm>
            <a:custGeom>
              <a:avLst/>
              <a:gdLst>
                <a:gd name="T0" fmla="*/ 11 w 29"/>
                <a:gd name="T1" fmla="*/ 61 h 64"/>
                <a:gd name="T2" fmla="*/ 11 w 29"/>
                <a:gd name="T3" fmla="*/ 57 h 64"/>
                <a:gd name="T4" fmla="*/ 0 w 29"/>
                <a:gd name="T5" fmla="*/ 43 h 64"/>
                <a:gd name="T6" fmla="*/ 0 w 29"/>
                <a:gd name="T7" fmla="*/ 16 h 64"/>
                <a:gd name="T8" fmla="*/ 14 w 29"/>
                <a:gd name="T9" fmla="*/ 0 h 64"/>
                <a:gd name="T10" fmla="*/ 29 w 29"/>
                <a:gd name="T11" fmla="*/ 16 h 64"/>
                <a:gd name="T12" fmla="*/ 29 w 29"/>
                <a:gd name="T13" fmla="*/ 43 h 64"/>
                <a:gd name="T14" fmla="*/ 22 w 29"/>
                <a:gd name="T15" fmla="*/ 56 h 64"/>
                <a:gd name="T16" fmla="*/ 29 w 29"/>
                <a:gd name="T17" fmla="*/ 57 h 64"/>
                <a:gd name="T18" fmla="*/ 29 w 29"/>
                <a:gd name="T19" fmla="*/ 64 h 64"/>
                <a:gd name="T20" fmla="*/ 11 w 29"/>
                <a:gd name="T21" fmla="*/ 61 h 64"/>
                <a:gd name="T22" fmla="*/ 19 w 29"/>
                <a:gd name="T23" fmla="*/ 45 h 64"/>
                <a:gd name="T24" fmla="*/ 19 w 29"/>
                <a:gd name="T25" fmla="*/ 14 h 64"/>
                <a:gd name="T26" fmla="*/ 14 w 29"/>
                <a:gd name="T27" fmla="*/ 8 h 64"/>
                <a:gd name="T28" fmla="*/ 10 w 29"/>
                <a:gd name="T29" fmla="*/ 14 h 64"/>
                <a:gd name="T30" fmla="*/ 10 w 29"/>
                <a:gd name="T31" fmla="*/ 45 h 64"/>
                <a:gd name="T32" fmla="*/ 14 w 29"/>
                <a:gd name="T33" fmla="*/ 51 h 64"/>
                <a:gd name="T34" fmla="*/ 19 w 29"/>
                <a:gd name="T35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64">
                  <a:moveTo>
                    <a:pt x="11" y="6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3" y="56"/>
                    <a:pt x="0" y="50"/>
                    <a:pt x="0" y="4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5" y="0"/>
                    <a:pt x="29" y="7"/>
                    <a:pt x="29" y="16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9"/>
                    <a:pt x="27" y="54"/>
                    <a:pt x="22" y="56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64"/>
                    <a:pt x="29" y="64"/>
                    <a:pt x="29" y="64"/>
                  </a:cubicBezTo>
                  <a:lnTo>
                    <a:pt x="11" y="61"/>
                  </a:lnTo>
                  <a:close/>
                  <a:moveTo>
                    <a:pt x="19" y="45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1"/>
                    <a:pt x="18" y="8"/>
                    <a:pt x="14" y="8"/>
                  </a:cubicBezTo>
                  <a:cubicBezTo>
                    <a:pt x="11" y="8"/>
                    <a:pt x="10" y="11"/>
                    <a:pt x="10" y="1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8"/>
                    <a:pt x="11" y="51"/>
                    <a:pt x="14" y="51"/>
                  </a:cubicBezTo>
                  <a:cubicBezTo>
                    <a:pt x="18" y="51"/>
                    <a:pt x="19" y="48"/>
                    <a:pt x="19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85"/>
            <p:cNvSpPr>
              <a:spLocks/>
            </p:cNvSpPr>
            <p:nvPr/>
          </p:nvSpPr>
          <p:spPr bwMode="auto">
            <a:xfrm>
              <a:off x="4162465" y="1662152"/>
              <a:ext cx="30163" cy="61914"/>
            </a:xfrm>
            <a:custGeom>
              <a:avLst/>
              <a:gdLst>
                <a:gd name="T0" fmla="*/ 28 w 28"/>
                <a:gd name="T1" fmla="*/ 0 h 57"/>
                <a:gd name="T2" fmla="*/ 28 w 28"/>
                <a:gd name="T3" fmla="*/ 43 h 57"/>
                <a:gd name="T4" fmla="*/ 14 w 28"/>
                <a:gd name="T5" fmla="*/ 57 h 57"/>
                <a:gd name="T6" fmla="*/ 0 w 28"/>
                <a:gd name="T7" fmla="*/ 43 h 57"/>
                <a:gd name="T8" fmla="*/ 0 w 28"/>
                <a:gd name="T9" fmla="*/ 0 h 57"/>
                <a:gd name="T10" fmla="*/ 10 w 28"/>
                <a:gd name="T11" fmla="*/ 0 h 57"/>
                <a:gd name="T12" fmla="*/ 10 w 28"/>
                <a:gd name="T13" fmla="*/ 43 h 57"/>
                <a:gd name="T14" fmla="*/ 14 w 28"/>
                <a:gd name="T15" fmla="*/ 49 h 57"/>
                <a:gd name="T16" fmla="*/ 19 w 28"/>
                <a:gd name="T17" fmla="*/ 43 h 57"/>
                <a:gd name="T18" fmla="*/ 19 w 28"/>
                <a:gd name="T19" fmla="*/ 0 h 57"/>
                <a:gd name="T20" fmla="*/ 28 w 28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57">
                  <a:moveTo>
                    <a:pt x="28" y="0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51"/>
                    <a:pt x="24" y="57"/>
                    <a:pt x="14" y="57"/>
                  </a:cubicBezTo>
                  <a:cubicBezTo>
                    <a:pt x="4" y="57"/>
                    <a:pt x="0" y="51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1" y="49"/>
                    <a:pt x="14" y="49"/>
                  </a:cubicBezTo>
                  <a:cubicBezTo>
                    <a:pt x="18" y="49"/>
                    <a:pt x="19" y="47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86"/>
            <p:cNvSpPr>
              <a:spLocks noEditPoints="1"/>
            </p:cNvSpPr>
            <p:nvPr/>
          </p:nvSpPr>
          <p:spPr bwMode="auto">
            <a:xfrm>
              <a:off x="4195803" y="1662152"/>
              <a:ext cx="33338" cy="60326"/>
            </a:xfrm>
            <a:custGeom>
              <a:avLst/>
              <a:gdLst>
                <a:gd name="T0" fmla="*/ 0 w 21"/>
                <a:gd name="T1" fmla="*/ 38 h 38"/>
                <a:gd name="T2" fmla="*/ 7 w 21"/>
                <a:gd name="T3" fmla="*/ 0 h 38"/>
                <a:gd name="T4" fmla="*/ 15 w 21"/>
                <a:gd name="T5" fmla="*/ 0 h 38"/>
                <a:gd name="T6" fmla="*/ 21 w 21"/>
                <a:gd name="T7" fmla="*/ 38 h 38"/>
                <a:gd name="T8" fmla="*/ 15 w 21"/>
                <a:gd name="T9" fmla="*/ 38 h 38"/>
                <a:gd name="T10" fmla="*/ 14 w 21"/>
                <a:gd name="T11" fmla="*/ 31 h 38"/>
                <a:gd name="T12" fmla="*/ 7 w 21"/>
                <a:gd name="T13" fmla="*/ 31 h 38"/>
                <a:gd name="T14" fmla="*/ 6 w 21"/>
                <a:gd name="T15" fmla="*/ 38 h 38"/>
                <a:gd name="T16" fmla="*/ 0 w 21"/>
                <a:gd name="T17" fmla="*/ 38 h 38"/>
                <a:gd name="T18" fmla="*/ 8 w 21"/>
                <a:gd name="T19" fmla="*/ 26 h 38"/>
                <a:gd name="T20" fmla="*/ 13 w 21"/>
                <a:gd name="T21" fmla="*/ 26 h 38"/>
                <a:gd name="T22" fmla="*/ 11 w 21"/>
                <a:gd name="T23" fmla="*/ 11 h 38"/>
                <a:gd name="T24" fmla="*/ 11 w 21"/>
                <a:gd name="T25" fmla="*/ 11 h 38"/>
                <a:gd name="T26" fmla="*/ 8 w 21"/>
                <a:gd name="T2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8">
                  <a:moveTo>
                    <a:pt x="0" y="38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1" y="38"/>
                  </a:lnTo>
                  <a:lnTo>
                    <a:pt x="15" y="38"/>
                  </a:lnTo>
                  <a:lnTo>
                    <a:pt x="14" y="31"/>
                  </a:lnTo>
                  <a:lnTo>
                    <a:pt x="7" y="31"/>
                  </a:lnTo>
                  <a:lnTo>
                    <a:pt x="6" y="38"/>
                  </a:lnTo>
                  <a:lnTo>
                    <a:pt x="0" y="38"/>
                  </a:lnTo>
                  <a:close/>
                  <a:moveTo>
                    <a:pt x="8" y="26"/>
                  </a:moveTo>
                  <a:lnTo>
                    <a:pt x="13" y="2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87"/>
            <p:cNvSpPr>
              <a:spLocks/>
            </p:cNvSpPr>
            <p:nvPr/>
          </p:nvSpPr>
          <p:spPr bwMode="auto">
            <a:xfrm>
              <a:off x="4233903" y="1662152"/>
              <a:ext cx="22225" cy="60326"/>
            </a:xfrm>
            <a:custGeom>
              <a:avLst/>
              <a:gdLst>
                <a:gd name="T0" fmla="*/ 0 w 14"/>
                <a:gd name="T1" fmla="*/ 0 h 38"/>
                <a:gd name="T2" fmla="*/ 7 w 14"/>
                <a:gd name="T3" fmla="*/ 0 h 38"/>
                <a:gd name="T4" fmla="*/ 7 w 14"/>
                <a:gd name="T5" fmla="*/ 33 h 38"/>
                <a:gd name="T6" fmla="*/ 14 w 14"/>
                <a:gd name="T7" fmla="*/ 33 h 38"/>
                <a:gd name="T8" fmla="*/ 14 w 14"/>
                <a:gd name="T9" fmla="*/ 38 h 38"/>
                <a:gd name="T10" fmla="*/ 0 w 14"/>
                <a:gd name="T11" fmla="*/ 38 h 38"/>
                <a:gd name="T12" fmla="*/ 0 w 14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8">
                  <a:moveTo>
                    <a:pt x="0" y="0"/>
                  </a:moveTo>
                  <a:lnTo>
                    <a:pt x="7" y="0"/>
                  </a:lnTo>
                  <a:lnTo>
                    <a:pt x="7" y="33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Rectangle 88"/>
            <p:cNvSpPr>
              <a:spLocks noChangeArrowheads="1"/>
            </p:cNvSpPr>
            <p:nvPr/>
          </p:nvSpPr>
          <p:spPr bwMode="auto">
            <a:xfrm>
              <a:off x="4260891" y="1662152"/>
              <a:ext cx="11113" cy="60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89"/>
            <p:cNvSpPr>
              <a:spLocks/>
            </p:cNvSpPr>
            <p:nvPr/>
          </p:nvSpPr>
          <p:spPr bwMode="auto">
            <a:xfrm>
              <a:off x="4276766" y="1662152"/>
              <a:ext cx="25400" cy="60326"/>
            </a:xfrm>
            <a:custGeom>
              <a:avLst/>
              <a:gdLst>
                <a:gd name="T0" fmla="*/ 0 w 16"/>
                <a:gd name="T1" fmla="*/ 0 h 38"/>
                <a:gd name="T2" fmla="*/ 16 w 16"/>
                <a:gd name="T3" fmla="*/ 0 h 38"/>
                <a:gd name="T4" fmla="*/ 16 w 16"/>
                <a:gd name="T5" fmla="*/ 5 h 38"/>
                <a:gd name="T6" fmla="*/ 11 w 16"/>
                <a:gd name="T7" fmla="*/ 5 h 38"/>
                <a:gd name="T8" fmla="*/ 11 w 16"/>
                <a:gd name="T9" fmla="*/ 38 h 38"/>
                <a:gd name="T10" fmla="*/ 5 w 16"/>
                <a:gd name="T11" fmla="*/ 38 h 38"/>
                <a:gd name="T12" fmla="*/ 5 w 16"/>
                <a:gd name="T13" fmla="*/ 5 h 38"/>
                <a:gd name="T14" fmla="*/ 0 w 16"/>
                <a:gd name="T15" fmla="*/ 5 h 38"/>
                <a:gd name="T16" fmla="*/ 0 w 16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38"/>
                  </a:lnTo>
                  <a:lnTo>
                    <a:pt x="5" y="38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Freeform 90"/>
            <p:cNvSpPr>
              <a:spLocks/>
            </p:cNvSpPr>
            <p:nvPr/>
          </p:nvSpPr>
          <p:spPr bwMode="auto">
            <a:xfrm>
              <a:off x="4306929" y="1662152"/>
              <a:ext cx="31750" cy="60326"/>
            </a:xfrm>
            <a:custGeom>
              <a:avLst/>
              <a:gdLst>
                <a:gd name="T0" fmla="*/ 13 w 20"/>
                <a:gd name="T1" fmla="*/ 24 h 38"/>
                <a:gd name="T2" fmla="*/ 13 w 20"/>
                <a:gd name="T3" fmla="*/ 38 h 38"/>
                <a:gd name="T4" fmla="*/ 6 w 20"/>
                <a:gd name="T5" fmla="*/ 38 h 38"/>
                <a:gd name="T6" fmla="*/ 6 w 20"/>
                <a:gd name="T7" fmla="*/ 24 h 38"/>
                <a:gd name="T8" fmla="*/ 0 w 20"/>
                <a:gd name="T9" fmla="*/ 0 h 38"/>
                <a:gd name="T10" fmla="*/ 6 w 20"/>
                <a:gd name="T11" fmla="*/ 0 h 38"/>
                <a:gd name="T12" fmla="*/ 10 w 20"/>
                <a:gd name="T13" fmla="*/ 14 h 38"/>
                <a:gd name="T14" fmla="*/ 10 w 20"/>
                <a:gd name="T15" fmla="*/ 14 h 38"/>
                <a:gd name="T16" fmla="*/ 14 w 20"/>
                <a:gd name="T17" fmla="*/ 0 h 38"/>
                <a:gd name="T18" fmla="*/ 20 w 20"/>
                <a:gd name="T19" fmla="*/ 0 h 38"/>
                <a:gd name="T20" fmla="*/ 13 w 20"/>
                <a:gd name="T21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8">
                  <a:moveTo>
                    <a:pt x="13" y="24"/>
                  </a:moveTo>
                  <a:lnTo>
                    <a:pt x="13" y="38"/>
                  </a:lnTo>
                  <a:lnTo>
                    <a:pt x="6" y="38"/>
                  </a:lnTo>
                  <a:lnTo>
                    <a:pt x="6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49" name="Picture 26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7608" y="1513665"/>
              <a:ext cx="716088" cy="716400"/>
            </a:xfrm>
            <a:prstGeom prst="rect">
              <a:avLst/>
            </a:prstGeom>
          </p:spPr>
        </p:pic>
        <p:sp>
          <p:nvSpPr>
            <p:cNvPr id="2651" name="AutoShape 642"/>
            <p:cNvSpPr>
              <a:spLocks noChangeAspect="1" noChangeArrowheads="1" noTextEdit="1"/>
            </p:cNvSpPr>
            <p:nvPr/>
          </p:nvSpPr>
          <p:spPr bwMode="auto">
            <a:xfrm>
              <a:off x="693738" y="2293938"/>
              <a:ext cx="4668837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3" name="Rectangle 644"/>
            <p:cNvSpPr>
              <a:spLocks noChangeArrowheads="1"/>
            </p:cNvSpPr>
            <p:nvPr/>
          </p:nvSpPr>
          <p:spPr bwMode="auto">
            <a:xfrm>
              <a:off x="4693058" y="2286000"/>
              <a:ext cx="723167" cy="726388"/>
            </a:xfrm>
            <a:prstGeom prst="rect">
              <a:avLst/>
            </a:prstGeom>
            <a:solidFill>
              <a:srgbClr val="CD8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4" name="Rectangle 645"/>
            <p:cNvSpPr>
              <a:spLocks noChangeArrowheads="1"/>
            </p:cNvSpPr>
            <p:nvPr/>
          </p:nvSpPr>
          <p:spPr bwMode="auto">
            <a:xfrm>
              <a:off x="1484711" y="2286000"/>
              <a:ext cx="724777" cy="726388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5" name="Rectangle 646"/>
            <p:cNvSpPr>
              <a:spLocks noChangeArrowheads="1"/>
            </p:cNvSpPr>
            <p:nvPr/>
          </p:nvSpPr>
          <p:spPr bwMode="auto">
            <a:xfrm>
              <a:off x="3088885" y="2286000"/>
              <a:ext cx="723167" cy="726388"/>
            </a:xfrm>
            <a:prstGeom prst="rect">
              <a:avLst/>
            </a:prstGeom>
            <a:solidFill>
              <a:srgbClr val="E01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6" name="Rectangle 647"/>
            <p:cNvSpPr>
              <a:spLocks noChangeArrowheads="1"/>
            </p:cNvSpPr>
            <p:nvPr/>
          </p:nvSpPr>
          <p:spPr bwMode="auto">
            <a:xfrm>
              <a:off x="682624" y="2286000"/>
              <a:ext cx="723167" cy="726388"/>
            </a:xfrm>
            <a:prstGeom prst="rect">
              <a:avLst/>
            </a:prstGeom>
            <a:solidFill>
              <a:srgbClr val="FDB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" name="Rectangle 648"/>
            <p:cNvSpPr>
              <a:spLocks noChangeArrowheads="1"/>
            </p:cNvSpPr>
            <p:nvPr/>
          </p:nvSpPr>
          <p:spPr bwMode="auto">
            <a:xfrm>
              <a:off x="3890971" y="2286000"/>
              <a:ext cx="724777" cy="726388"/>
            </a:xfrm>
            <a:prstGeom prst="rect">
              <a:avLst/>
            </a:prstGeom>
            <a:solidFill>
              <a:srgbClr val="F99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" name="Rectangle 649"/>
            <p:cNvSpPr>
              <a:spLocks noChangeArrowheads="1"/>
            </p:cNvSpPr>
            <p:nvPr/>
          </p:nvSpPr>
          <p:spPr bwMode="auto">
            <a:xfrm>
              <a:off x="2286798" y="2286000"/>
              <a:ext cx="723167" cy="726388"/>
            </a:xfrm>
            <a:prstGeom prst="rect">
              <a:avLst/>
            </a:prstGeom>
            <a:solidFill>
              <a:srgbClr val="F36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" name="Rectangle 650"/>
            <p:cNvSpPr>
              <a:spLocks noChangeArrowheads="1"/>
            </p:cNvSpPr>
            <p:nvPr/>
          </p:nvSpPr>
          <p:spPr bwMode="auto">
            <a:xfrm>
              <a:off x="3088885" y="3075203"/>
              <a:ext cx="723167" cy="726388"/>
            </a:xfrm>
            <a:prstGeom prst="rect">
              <a:avLst/>
            </a:prstGeom>
            <a:solidFill>
              <a:srgbClr val="005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" name="Rectangle 651"/>
            <p:cNvSpPr>
              <a:spLocks noChangeArrowheads="1"/>
            </p:cNvSpPr>
            <p:nvPr/>
          </p:nvSpPr>
          <p:spPr bwMode="auto">
            <a:xfrm>
              <a:off x="3890971" y="3075203"/>
              <a:ext cx="724777" cy="726388"/>
            </a:xfrm>
            <a:prstGeom prst="rect">
              <a:avLst/>
            </a:prstGeom>
            <a:solidFill>
              <a:srgbClr val="1A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" name="Rectangle 652"/>
            <p:cNvSpPr>
              <a:spLocks noChangeArrowheads="1"/>
            </p:cNvSpPr>
            <p:nvPr/>
          </p:nvSpPr>
          <p:spPr bwMode="auto">
            <a:xfrm>
              <a:off x="682624" y="3075203"/>
              <a:ext cx="723167" cy="726388"/>
            </a:xfrm>
            <a:prstGeom prst="rect">
              <a:avLst/>
            </a:prstGeom>
            <a:solidFill>
              <a:srgbClr val="487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" name="Rectangle 653"/>
            <p:cNvSpPr>
              <a:spLocks noChangeArrowheads="1"/>
            </p:cNvSpPr>
            <p:nvPr/>
          </p:nvSpPr>
          <p:spPr bwMode="auto">
            <a:xfrm>
              <a:off x="1484711" y="3075203"/>
              <a:ext cx="724777" cy="726388"/>
            </a:xfrm>
            <a:prstGeom prst="rect">
              <a:avLst/>
            </a:prstGeom>
            <a:solidFill>
              <a:srgbClr val="007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" name="Rectangle 654"/>
            <p:cNvSpPr>
              <a:spLocks noChangeArrowheads="1"/>
            </p:cNvSpPr>
            <p:nvPr/>
          </p:nvSpPr>
          <p:spPr bwMode="auto">
            <a:xfrm>
              <a:off x="2286798" y="3075203"/>
              <a:ext cx="723167" cy="726388"/>
            </a:xfrm>
            <a:prstGeom prst="rect">
              <a:avLst/>
            </a:prstGeom>
            <a:solidFill>
              <a:srgbClr val="40A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" name="Rectangle 655"/>
            <p:cNvSpPr>
              <a:spLocks noChangeArrowheads="1"/>
            </p:cNvSpPr>
            <p:nvPr/>
          </p:nvSpPr>
          <p:spPr bwMode="auto">
            <a:xfrm>
              <a:off x="4693058" y="3075203"/>
              <a:ext cx="723167" cy="724778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5" name="Freeform 656"/>
            <p:cNvSpPr>
              <a:spLocks/>
            </p:cNvSpPr>
            <p:nvPr/>
          </p:nvSpPr>
          <p:spPr bwMode="auto">
            <a:xfrm>
              <a:off x="4826739" y="2637115"/>
              <a:ext cx="450973" cy="239982"/>
            </a:xfrm>
            <a:custGeom>
              <a:avLst/>
              <a:gdLst>
                <a:gd name="T0" fmla="*/ 380 w 415"/>
                <a:gd name="T1" fmla="*/ 24 h 221"/>
                <a:gd name="T2" fmla="*/ 297 w 415"/>
                <a:gd name="T3" fmla="*/ 4 h 221"/>
                <a:gd name="T4" fmla="*/ 295 w 415"/>
                <a:gd name="T5" fmla="*/ 4 h 221"/>
                <a:gd name="T6" fmla="*/ 222 w 415"/>
                <a:gd name="T7" fmla="*/ 53 h 221"/>
                <a:gd name="T8" fmla="*/ 221 w 415"/>
                <a:gd name="T9" fmla="*/ 53 h 221"/>
                <a:gd name="T10" fmla="*/ 221 w 415"/>
                <a:gd name="T11" fmla="*/ 54 h 221"/>
                <a:gd name="T12" fmla="*/ 221 w 415"/>
                <a:gd name="T13" fmla="*/ 55 h 221"/>
                <a:gd name="T14" fmla="*/ 221 w 415"/>
                <a:gd name="T15" fmla="*/ 57 h 221"/>
                <a:gd name="T16" fmla="*/ 222 w 415"/>
                <a:gd name="T17" fmla="*/ 58 h 221"/>
                <a:gd name="T18" fmla="*/ 234 w 415"/>
                <a:gd name="T19" fmla="*/ 80 h 221"/>
                <a:gd name="T20" fmla="*/ 235 w 415"/>
                <a:gd name="T21" fmla="*/ 80 h 221"/>
                <a:gd name="T22" fmla="*/ 237 w 415"/>
                <a:gd name="T23" fmla="*/ 82 h 221"/>
                <a:gd name="T24" fmla="*/ 239 w 415"/>
                <a:gd name="T25" fmla="*/ 81 h 221"/>
                <a:gd name="T26" fmla="*/ 239 w 415"/>
                <a:gd name="T27" fmla="*/ 80 h 221"/>
                <a:gd name="T28" fmla="*/ 302 w 415"/>
                <a:gd name="T29" fmla="*/ 34 h 221"/>
                <a:gd name="T30" fmla="*/ 304 w 415"/>
                <a:gd name="T31" fmla="*/ 34 h 221"/>
                <a:gd name="T32" fmla="*/ 361 w 415"/>
                <a:gd name="T33" fmla="*/ 48 h 221"/>
                <a:gd name="T34" fmla="*/ 385 w 415"/>
                <a:gd name="T35" fmla="*/ 108 h 221"/>
                <a:gd name="T36" fmla="*/ 344 w 415"/>
                <a:gd name="T37" fmla="*/ 179 h 221"/>
                <a:gd name="T38" fmla="*/ 288 w 415"/>
                <a:gd name="T39" fmla="*/ 175 h 221"/>
                <a:gd name="T40" fmla="*/ 286 w 415"/>
                <a:gd name="T41" fmla="*/ 174 h 221"/>
                <a:gd name="T42" fmla="*/ 225 w 415"/>
                <a:gd name="T43" fmla="*/ 108 h 221"/>
                <a:gd name="T44" fmla="*/ 118 w 415"/>
                <a:gd name="T45" fmla="*/ 4 h 221"/>
                <a:gd name="T46" fmla="*/ 116 w 415"/>
                <a:gd name="T47" fmla="*/ 4 h 221"/>
                <a:gd name="T48" fmla="*/ 35 w 415"/>
                <a:gd name="T49" fmla="*/ 24 h 221"/>
                <a:gd name="T50" fmla="*/ 0 w 415"/>
                <a:gd name="T51" fmla="*/ 108 h 221"/>
                <a:gd name="T52" fmla="*/ 20 w 415"/>
                <a:gd name="T53" fmla="*/ 174 h 221"/>
                <a:gd name="T54" fmla="*/ 121 w 415"/>
                <a:gd name="T55" fmla="*/ 209 h 221"/>
                <a:gd name="T56" fmla="*/ 160 w 415"/>
                <a:gd name="T57" fmla="*/ 191 h 221"/>
                <a:gd name="T58" fmla="*/ 174 w 415"/>
                <a:gd name="T59" fmla="*/ 203 h 221"/>
                <a:gd name="T60" fmla="*/ 178 w 415"/>
                <a:gd name="T61" fmla="*/ 203 h 221"/>
                <a:gd name="T62" fmla="*/ 178 w 415"/>
                <a:gd name="T63" fmla="*/ 202 h 221"/>
                <a:gd name="T64" fmla="*/ 178 w 415"/>
                <a:gd name="T65" fmla="*/ 201 h 221"/>
                <a:gd name="T66" fmla="*/ 188 w 415"/>
                <a:gd name="T67" fmla="*/ 139 h 221"/>
                <a:gd name="T68" fmla="*/ 188 w 415"/>
                <a:gd name="T69" fmla="*/ 138 h 221"/>
                <a:gd name="T70" fmla="*/ 188 w 415"/>
                <a:gd name="T71" fmla="*/ 136 h 221"/>
                <a:gd name="T72" fmla="*/ 186 w 415"/>
                <a:gd name="T73" fmla="*/ 136 h 221"/>
                <a:gd name="T74" fmla="*/ 186 w 415"/>
                <a:gd name="T75" fmla="*/ 136 h 221"/>
                <a:gd name="T76" fmla="*/ 185 w 415"/>
                <a:gd name="T77" fmla="*/ 136 h 221"/>
                <a:gd name="T78" fmla="*/ 125 w 415"/>
                <a:gd name="T79" fmla="*/ 153 h 221"/>
                <a:gd name="T80" fmla="*/ 124 w 415"/>
                <a:gd name="T81" fmla="*/ 153 h 221"/>
                <a:gd name="T82" fmla="*/ 123 w 415"/>
                <a:gd name="T83" fmla="*/ 154 h 221"/>
                <a:gd name="T84" fmla="*/ 123 w 415"/>
                <a:gd name="T85" fmla="*/ 157 h 221"/>
                <a:gd name="T86" fmla="*/ 124 w 415"/>
                <a:gd name="T87" fmla="*/ 158 h 221"/>
                <a:gd name="T88" fmla="*/ 137 w 415"/>
                <a:gd name="T89" fmla="*/ 170 h 221"/>
                <a:gd name="T90" fmla="*/ 115 w 415"/>
                <a:gd name="T91" fmla="*/ 179 h 221"/>
                <a:gd name="T92" fmla="*/ 45 w 415"/>
                <a:gd name="T93" fmla="*/ 156 h 221"/>
                <a:gd name="T94" fmla="*/ 44 w 415"/>
                <a:gd name="T95" fmla="*/ 156 h 221"/>
                <a:gd name="T96" fmla="*/ 30 w 415"/>
                <a:gd name="T97" fmla="*/ 108 h 221"/>
                <a:gd name="T98" fmla="*/ 54 w 415"/>
                <a:gd name="T99" fmla="*/ 48 h 221"/>
                <a:gd name="T100" fmla="*/ 109 w 415"/>
                <a:gd name="T101" fmla="*/ 34 h 221"/>
                <a:gd name="T102" fmla="*/ 111 w 415"/>
                <a:gd name="T103" fmla="*/ 34 h 221"/>
                <a:gd name="T104" fmla="*/ 197 w 415"/>
                <a:gd name="T105" fmla="*/ 122 h 221"/>
                <a:gd name="T106" fmla="*/ 274 w 415"/>
                <a:gd name="T107" fmla="*/ 202 h 221"/>
                <a:gd name="T108" fmla="*/ 321 w 415"/>
                <a:gd name="T109" fmla="*/ 213 h 221"/>
                <a:gd name="T110" fmla="*/ 355 w 415"/>
                <a:gd name="T111" fmla="*/ 207 h 221"/>
                <a:gd name="T112" fmla="*/ 415 w 415"/>
                <a:gd name="T113" fmla="*/ 108 h 221"/>
                <a:gd name="T114" fmla="*/ 380 w 415"/>
                <a:gd name="T115" fmla="*/ 2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5" h="221">
                  <a:moveTo>
                    <a:pt x="380" y="24"/>
                  </a:moveTo>
                  <a:cubicBezTo>
                    <a:pt x="350" y="1"/>
                    <a:pt x="311" y="1"/>
                    <a:pt x="297" y="4"/>
                  </a:cubicBezTo>
                  <a:cubicBezTo>
                    <a:pt x="295" y="4"/>
                    <a:pt x="295" y="4"/>
                    <a:pt x="295" y="4"/>
                  </a:cubicBezTo>
                  <a:cubicBezTo>
                    <a:pt x="279" y="8"/>
                    <a:pt x="253" y="15"/>
                    <a:pt x="222" y="53"/>
                  </a:cubicBezTo>
                  <a:cubicBezTo>
                    <a:pt x="222" y="53"/>
                    <a:pt x="222" y="53"/>
                    <a:pt x="221" y="53"/>
                  </a:cubicBezTo>
                  <a:cubicBezTo>
                    <a:pt x="221" y="54"/>
                    <a:pt x="221" y="54"/>
                    <a:pt x="221" y="54"/>
                  </a:cubicBezTo>
                  <a:cubicBezTo>
                    <a:pt x="221" y="54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7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5" y="64"/>
                    <a:pt x="230" y="72"/>
                    <a:pt x="234" y="80"/>
                  </a:cubicBezTo>
                  <a:cubicBezTo>
                    <a:pt x="234" y="80"/>
                    <a:pt x="234" y="80"/>
                    <a:pt x="235" y="80"/>
                  </a:cubicBezTo>
                  <a:cubicBezTo>
                    <a:pt x="235" y="81"/>
                    <a:pt x="236" y="82"/>
                    <a:pt x="237" y="82"/>
                  </a:cubicBezTo>
                  <a:cubicBezTo>
                    <a:pt x="238" y="82"/>
                    <a:pt x="238" y="82"/>
                    <a:pt x="239" y="81"/>
                  </a:cubicBezTo>
                  <a:cubicBezTo>
                    <a:pt x="239" y="81"/>
                    <a:pt x="239" y="81"/>
                    <a:pt x="239" y="80"/>
                  </a:cubicBezTo>
                  <a:cubicBezTo>
                    <a:pt x="266" y="43"/>
                    <a:pt x="288" y="37"/>
                    <a:pt x="302" y="34"/>
                  </a:cubicBezTo>
                  <a:cubicBezTo>
                    <a:pt x="304" y="34"/>
                    <a:pt x="304" y="34"/>
                    <a:pt x="304" y="34"/>
                  </a:cubicBezTo>
                  <a:cubicBezTo>
                    <a:pt x="311" y="32"/>
                    <a:pt x="340" y="32"/>
                    <a:pt x="361" y="48"/>
                  </a:cubicBezTo>
                  <a:cubicBezTo>
                    <a:pt x="377" y="61"/>
                    <a:pt x="385" y="81"/>
                    <a:pt x="385" y="108"/>
                  </a:cubicBezTo>
                  <a:cubicBezTo>
                    <a:pt x="385" y="154"/>
                    <a:pt x="363" y="172"/>
                    <a:pt x="344" y="179"/>
                  </a:cubicBezTo>
                  <a:cubicBezTo>
                    <a:pt x="315" y="189"/>
                    <a:pt x="288" y="175"/>
                    <a:pt x="288" y="175"/>
                  </a:cubicBezTo>
                  <a:cubicBezTo>
                    <a:pt x="286" y="174"/>
                    <a:pt x="286" y="174"/>
                    <a:pt x="286" y="174"/>
                  </a:cubicBezTo>
                  <a:cubicBezTo>
                    <a:pt x="271" y="167"/>
                    <a:pt x="247" y="153"/>
                    <a:pt x="225" y="108"/>
                  </a:cubicBezTo>
                  <a:cubicBezTo>
                    <a:pt x="180" y="18"/>
                    <a:pt x="142" y="10"/>
                    <a:pt x="118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05" y="1"/>
                    <a:pt x="66" y="0"/>
                    <a:pt x="35" y="24"/>
                  </a:cubicBezTo>
                  <a:cubicBezTo>
                    <a:pt x="19" y="37"/>
                    <a:pt x="0" y="62"/>
                    <a:pt x="0" y="108"/>
                  </a:cubicBezTo>
                  <a:cubicBezTo>
                    <a:pt x="0" y="136"/>
                    <a:pt x="5" y="155"/>
                    <a:pt x="20" y="174"/>
                  </a:cubicBezTo>
                  <a:cubicBezTo>
                    <a:pt x="23" y="179"/>
                    <a:pt x="57" y="221"/>
                    <a:pt x="121" y="209"/>
                  </a:cubicBezTo>
                  <a:cubicBezTo>
                    <a:pt x="131" y="207"/>
                    <a:pt x="145" y="202"/>
                    <a:pt x="160" y="191"/>
                  </a:cubicBezTo>
                  <a:cubicBezTo>
                    <a:pt x="174" y="203"/>
                    <a:pt x="174" y="203"/>
                    <a:pt x="174" y="203"/>
                  </a:cubicBezTo>
                  <a:cubicBezTo>
                    <a:pt x="175" y="204"/>
                    <a:pt x="177" y="204"/>
                    <a:pt x="178" y="203"/>
                  </a:cubicBezTo>
                  <a:cubicBezTo>
                    <a:pt x="178" y="203"/>
                    <a:pt x="178" y="202"/>
                    <a:pt x="178" y="202"/>
                  </a:cubicBezTo>
                  <a:cubicBezTo>
                    <a:pt x="178" y="201"/>
                    <a:pt x="178" y="201"/>
                    <a:pt x="178" y="201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88" y="138"/>
                    <a:pt x="188" y="138"/>
                    <a:pt x="188" y="138"/>
                  </a:cubicBezTo>
                  <a:cubicBezTo>
                    <a:pt x="188" y="137"/>
                    <a:pt x="188" y="137"/>
                    <a:pt x="188" y="136"/>
                  </a:cubicBezTo>
                  <a:cubicBezTo>
                    <a:pt x="187" y="136"/>
                    <a:pt x="187" y="136"/>
                    <a:pt x="186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4"/>
                  </a:cubicBezTo>
                  <a:cubicBezTo>
                    <a:pt x="122" y="155"/>
                    <a:pt x="122" y="156"/>
                    <a:pt x="123" y="157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37" y="170"/>
                    <a:pt x="137" y="170"/>
                    <a:pt x="137" y="170"/>
                  </a:cubicBezTo>
                  <a:cubicBezTo>
                    <a:pt x="128" y="175"/>
                    <a:pt x="121" y="178"/>
                    <a:pt x="115" y="179"/>
                  </a:cubicBezTo>
                  <a:cubicBezTo>
                    <a:pt x="69" y="188"/>
                    <a:pt x="46" y="157"/>
                    <a:pt x="45" y="156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34" y="142"/>
                    <a:pt x="30" y="130"/>
                    <a:pt x="30" y="108"/>
                  </a:cubicBezTo>
                  <a:cubicBezTo>
                    <a:pt x="30" y="81"/>
                    <a:pt x="38" y="61"/>
                    <a:pt x="54" y="48"/>
                  </a:cubicBezTo>
                  <a:cubicBezTo>
                    <a:pt x="74" y="32"/>
                    <a:pt x="102" y="32"/>
                    <a:pt x="109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31" y="39"/>
                    <a:pt x="159" y="45"/>
                    <a:pt x="197" y="122"/>
                  </a:cubicBezTo>
                  <a:cubicBezTo>
                    <a:pt x="217" y="162"/>
                    <a:pt x="242" y="188"/>
                    <a:pt x="274" y="202"/>
                  </a:cubicBezTo>
                  <a:cubicBezTo>
                    <a:pt x="278" y="204"/>
                    <a:pt x="297" y="213"/>
                    <a:pt x="321" y="213"/>
                  </a:cubicBezTo>
                  <a:cubicBezTo>
                    <a:pt x="332" y="213"/>
                    <a:pt x="343" y="211"/>
                    <a:pt x="355" y="207"/>
                  </a:cubicBezTo>
                  <a:cubicBezTo>
                    <a:pt x="373" y="200"/>
                    <a:pt x="415" y="177"/>
                    <a:pt x="415" y="108"/>
                  </a:cubicBezTo>
                  <a:cubicBezTo>
                    <a:pt x="415" y="62"/>
                    <a:pt x="396" y="37"/>
                    <a:pt x="38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" name="Freeform 657"/>
            <p:cNvSpPr>
              <a:spLocks/>
            </p:cNvSpPr>
            <p:nvPr/>
          </p:nvSpPr>
          <p:spPr bwMode="auto">
            <a:xfrm>
              <a:off x="1905082" y="2638725"/>
              <a:ext cx="85363" cy="286690"/>
            </a:xfrm>
            <a:custGeom>
              <a:avLst/>
              <a:gdLst>
                <a:gd name="T0" fmla="*/ 72 w 78"/>
                <a:gd name="T1" fmla="*/ 4 h 263"/>
                <a:gd name="T2" fmla="*/ 4 w 78"/>
                <a:gd name="T3" fmla="*/ 69 h 263"/>
                <a:gd name="T4" fmla="*/ 0 w 78"/>
                <a:gd name="T5" fmla="*/ 78 h 263"/>
                <a:gd name="T6" fmla="*/ 0 w 78"/>
                <a:gd name="T7" fmla="*/ 259 h 263"/>
                <a:gd name="T8" fmla="*/ 4 w 78"/>
                <a:gd name="T9" fmla="*/ 263 h 263"/>
                <a:gd name="T10" fmla="*/ 74 w 78"/>
                <a:gd name="T11" fmla="*/ 263 h 263"/>
                <a:gd name="T12" fmla="*/ 78 w 78"/>
                <a:gd name="T13" fmla="*/ 259 h 263"/>
                <a:gd name="T14" fmla="*/ 78 w 78"/>
                <a:gd name="T15" fmla="*/ 6 h 263"/>
                <a:gd name="T16" fmla="*/ 72 w 78"/>
                <a:gd name="T17" fmla="*/ 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63">
                  <a:moveTo>
                    <a:pt x="72" y="4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2" y="71"/>
                    <a:pt x="0" y="73"/>
                    <a:pt x="0" y="7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2" y="263"/>
                    <a:pt x="4" y="263"/>
                  </a:cubicBezTo>
                  <a:cubicBezTo>
                    <a:pt x="74" y="263"/>
                    <a:pt x="74" y="263"/>
                    <a:pt x="74" y="263"/>
                  </a:cubicBezTo>
                  <a:cubicBezTo>
                    <a:pt x="76" y="263"/>
                    <a:pt x="78" y="261"/>
                    <a:pt x="78" y="259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4"/>
                    <a:pt x="76" y="0"/>
                    <a:pt x="7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7" name="Freeform 658"/>
            <p:cNvSpPr>
              <a:spLocks/>
            </p:cNvSpPr>
            <p:nvPr/>
          </p:nvSpPr>
          <p:spPr bwMode="auto">
            <a:xfrm>
              <a:off x="1694091" y="2730530"/>
              <a:ext cx="83752" cy="194885"/>
            </a:xfrm>
            <a:custGeom>
              <a:avLst/>
              <a:gdLst>
                <a:gd name="T0" fmla="*/ 72 w 78"/>
                <a:gd name="T1" fmla="*/ 4 h 179"/>
                <a:gd name="T2" fmla="*/ 4 w 78"/>
                <a:gd name="T3" fmla="*/ 69 h 179"/>
                <a:gd name="T4" fmla="*/ 0 w 78"/>
                <a:gd name="T5" fmla="*/ 78 h 179"/>
                <a:gd name="T6" fmla="*/ 0 w 78"/>
                <a:gd name="T7" fmla="*/ 175 h 179"/>
                <a:gd name="T8" fmla="*/ 4 w 78"/>
                <a:gd name="T9" fmla="*/ 179 h 179"/>
                <a:gd name="T10" fmla="*/ 74 w 78"/>
                <a:gd name="T11" fmla="*/ 179 h 179"/>
                <a:gd name="T12" fmla="*/ 78 w 78"/>
                <a:gd name="T13" fmla="*/ 175 h 179"/>
                <a:gd name="T14" fmla="*/ 78 w 78"/>
                <a:gd name="T15" fmla="*/ 6 h 179"/>
                <a:gd name="T16" fmla="*/ 72 w 78"/>
                <a:gd name="T17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9">
                  <a:moveTo>
                    <a:pt x="72" y="4"/>
                  </a:moveTo>
                  <a:cubicBezTo>
                    <a:pt x="4" y="69"/>
                    <a:pt x="4" y="69"/>
                    <a:pt x="4" y="69"/>
                  </a:cubicBezTo>
                  <a:cubicBezTo>
                    <a:pt x="2" y="71"/>
                    <a:pt x="0" y="73"/>
                    <a:pt x="0" y="78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7"/>
                    <a:pt x="2" y="179"/>
                    <a:pt x="4" y="179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6" y="179"/>
                    <a:pt x="78" y="177"/>
                    <a:pt x="78" y="17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4"/>
                    <a:pt x="76" y="0"/>
                    <a:pt x="7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8" name="Freeform 659"/>
            <p:cNvSpPr>
              <a:spLocks/>
            </p:cNvSpPr>
            <p:nvPr/>
          </p:nvSpPr>
          <p:spPr bwMode="auto">
            <a:xfrm>
              <a:off x="1668321" y="2556584"/>
              <a:ext cx="349504" cy="228708"/>
            </a:xfrm>
            <a:custGeom>
              <a:avLst/>
              <a:gdLst>
                <a:gd name="T0" fmla="*/ 321 w 321"/>
                <a:gd name="T1" fmla="*/ 2 h 210"/>
                <a:gd name="T2" fmla="*/ 320 w 321"/>
                <a:gd name="T3" fmla="*/ 1 h 210"/>
                <a:gd name="T4" fmla="*/ 319 w 321"/>
                <a:gd name="T5" fmla="*/ 0 h 210"/>
                <a:gd name="T6" fmla="*/ 318 w 321"/>
                <a:gd name="T7" fmla="*/ 0 h 210"/>
                <a:gd name="T8" fmla="*/ 318 w 321"/>
                <a:gd name="T9" fmla="*/ 0 h 210"/>
                <a:gd name="T10" fmla="*/ 266 w 321"/>
                <a:gd name="T11" fmla="*/ 12 h 210"/>
                <a:gd name="T12" fmla="*/ 265 w 321"/>
                <a:gd name="T13" fmla="*/ 12 h 210"/>
                <a:gd name="T14" fmla="*/ 264 w 321"/>
                <a:gd name="T15" fmla="*/ 13 h 210"/>
                <a:gd name="T16" fmla="*/ 264 w 321"/>
                <a:gd name="T17" fmla="*/ 16 h 210"/>
                <a:gd name="T18" fmla="*/ 265 w 321"/>
                <a:gd name="T19" fmla="*/ 16 h 210"/>
                <a:gd name="T20" fmla="*/ 276 w 321"/>
                <a:gd name="T21" fmla="*/ 28 h 210"/>
                <a:gd name="T22" fmla="*/ 159 w 321"/>
                <a:gd name="T23" fmla="*/ 145 h 210"/>
                <a:gd name="T24" fmla="*/ 105 w 321"/>
                <a:gd name="T25" fmla="*/ 91 h 210"/>
                <a:gd name="T26" fmla="*/ 103 w 321"/>
                <a:gd name="T27" fmla="*/ 91 h 210"/>
                <a:gd name="T28" fmla="*/ 88 w 321"/>
                <a:gd name="T29" fmla="*/ 106 h 210"/>
                <a:gd name="T30" fmla="*/ 88 w 321"/>
                <a:gd name="T31" fmla="*/ 106 h 210"/>
                <a:gd name="T32" fmla="*/ 1 w 321"/>
                <a:gd name="T33" fmla="*/ 193 h 210"/>
                <a:gd name="T34" fmla="*/ 1 w 321"/>
                <a:gd name="T35" fmla="*/ 195 h 210"/>
                <a:gd name="T36" fmla="*/ 16 w 321"/>
                <a:gd name="T37" fmla="*/ 210 h 210"/>
                <a:gd name="T38" fmla="*/ 18 w 321"/>
                <a:gd name="T39" fmla="*/ 210 h 210"/>
                <a:gd name="T40" fmla="*/ 104 w 321"/>
                <a:gd name="T41" fmla="*/ 124 h 210"/>
                <a:gd name="T42" fmla="*/ 143 w 321"/>
                <a:gd name="T43" fmla="*/ 163 h 210"/>
                <a:gd name="T44" fmla="*/ 143 w 321"/>
                <a:gd name="T45" fmla="*/ 163 h 210"/>
                <a:gd name="T46" fmla="*/ 158 w 321"/>
                <a:gd name="T47" fmla="*/ 178 h 210"/>
                <a:gd name="T48" fmla="*/ 160 w 321"/>
                <a:gd name="T49" fmla="*/ 178 h 210"/>
                <a:gd name="T50" fmla="*/ 293 w 321"/>
                <a:gd name="T51" fmla="*/ 45 h 210"/>
                <a:gd name="T52" fmla="*/ 306 w 321"/>
                <a:gd name="T53" fmla="*/ 57 h 210"/>
                <a:gd name="T54" fmla="*/ 309 w 321"/>
                <a:gd name="T55" fmla="*/ 57 h 210"/>
                <a:gd name="T56" fmla="*/ 309 w 321"/>
                <a:gd name="T57" fmla="*/ 56 h 210"/>
                <a:gd name="T58" fmla="*/ 309 w 321"/>
                <a:gd name="T59" fmla="*/ 56 h 210"/>
                <a:gd name="T60" fmla="*/ 320 w 321"/>
                <a:gd name="T61" fmla="*/ 3 h 210"/>
                <a:gd name="T62" fmla="*/ 321 w 321"/>
                <a:gd name="T63" fmla="*/ 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1" h="210">
                  <a:moveTo>
                    <a:pt x="321" y="2"/>
                  </a:moveTo>
                  <a:cubicBezTo>
                    <a:pt x="321" y="2"/>
                    <a:pt x="320" y="1"/>
                    <a:pt x="320" y="1"/>
                  </a:cubicBezTo>
                  <a:cubicBezTo>
                    <a:pt x="320" y="1"/>
                    <a:pt x="319" y="0"/>
                    <a:pt x="319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65" y="12"/>
                    <a:pt x="265" y="12"/>
                    <a:pt x="265" y="12"/>
                  </a:cubicBezTo>
                  <a:cubicBezTo>
                    <a:pt x="265" y="12"/>
                    <a:pt x="264" y="12"/>
                    <a:pt x="264" y="13"/>
                  </a:cubicBezTo>
                  <a:cubicBezTo>
                    <a:pt x="263" y="13"/>
                    <a:pt x="263" y="15"/>
                    <a:pt x="264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4" y="90"/>
                    <a:pt x="103" y="90"/>
                    <a:pt x="103" y="91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1" y="193"/>
                    <a:pt x="1" y="193"/>
                    <a:pt x="1" y="193"/>
                  </a:cubicBezTo>
                  <a:cubicBezTo>
                    <a:pt x="0" y="193"/>
                    <a:pt x="0" y="194"/>
                    <a:pt x="1" y="195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7" y="210"/>
                    <a:pt x="18" y="210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58" y="178"/>
                    <a:pt x="158" y="178"/>
                    <a:pt x="158" y="178"/>
                  </a:cubicBezTo>
                  <a:cubicBezTo>
                    <a:pt x="158" y="179"/>
                    <a:pt x="159" y="179"/>
                    <a:pt x="160" y="178"/>
                  </a:cubicBezTo>
                  <a:cubicBezTo>
                    <a:pt x="293" y="45"/>
                    <a:pt x="293" y="45"/>
                    <a:pt x="293" y="45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07" y="58"/>
                    <a:pt x="308" y="58"/>
                    <a:pt x="309" y="57"/>
                  </a:cubicBezTo>
                  <a:cubicBezTo>
                    <a:pt x="309" y="57"/>
                    <a:pt x="309" y="56"/>
                    <a:pt x="309" y="56"/>
                  </a:cubicBezTo>
                  <a:cubicBezTo>
                    <a:pt x="309" y="56"/>
                    <a:pt x="309" y="56"/>
                    <a:pt x="309" y="56"/>
                  </a:cubicBezTo>
                  <a:cubicBezTo>
                    <a:pt x="320" y="3"/>
                    <a:pt x="320" y="3"/>
                    <a:pt x="320" y="3"/>
                  </a:cubicBezTo>
                  <a:lnTo>
                    <a:pt x="32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9" name="Freeform 660"/>
            <p:cNvSpPr>
              <a:spLocks/>
            </p:cNvSpPr>
            <p:nvPr/>
          </p:nvSpPr>
          <p:spPr bwMode="auto">
            <a:xfrm>
              <a:off x="1800392" y="2741805"/>
              <a:ext cx="83752" cy="183610"/>
            </a:xfrm>
            <a:custGeom>
              <a:avLst/>
              <a:gdLst>
                <a:gd name="T0" fmla="*/ 71 w 77"/>
                <a:gd name="T1" fmla="*/ 5 h 168"/>
                <a:gd name="T2" fmla="*/ 38 w 77"/>
                <a:gd name="T3" fmla="*/ 38 h 168"/>
                <a:gd name="T4" fmla="*/ 36 w 77"/>
                <a:gd name="T5" fmla="*/ 38 h 168"/>
                <a:gd name="T6" fmla="*/ 6 w 77"/>
                <a:gd name="T7" fmla="*/ 7 h 168"/>
                <a:gd name="T8" fmla="*/ 0 w 77"/>
                <a:gd name="T9" fmla="*/ 8 h 168"/>
                <a:gd name="T10" fmla="*/ 0 w 77"/>
                <a:gd name="T11" fmla="*/ 164 h 168"/>
                <a:gd name="T12" fmla="*/ 3 w 77"/>
                <a:gd name="T13" fmla="*/ 168 h 168"/>
                <a:gd name="T14" fmla="*/ 73 w 77"/>
                <a:gd name="T15" fmla="*/ 168 h 168"/>
                <a:gd name="T16" fmla="*/ 77 w 77"/>
                <a:gd name="T17" fmla="*/ 164 h 168"/>
                <a:gd name="T18" fmla="*/ 77 w 77"/>
                <a:gd name="T19" fmla="*/ 6 h 168"/>
                <a:gd name="T20" fmla="*/ 71 w 77"/>
                <a:gd name="T21" fmla="*/ 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68">
                  <a:moveTo>
                    <a:pt x="71" y="5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6" y="38"/>
                    <a:pt x="36" y="3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2"/>
                    <a:pt x="0" y="6"/>
                    <a:pt x="0" y="8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1" y="168"/>
                    <a:pt x="3" y="168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5" y="168"/>
                    <a:pt x="77" y="166"/>
                    <a:pt x="77" y="164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4"/>
                    <a:pt x="75" y="0"/>
                    <a:pt x="7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0" name="Freeform 661"/>
            <p:cNvSpPr>
              <a:spLocks noEditPoints="1"/>
            </p:cNvSpPr>
            <p:nvPr/>
          </p:nvSpPr>
          <p:spPr bwMode="auto">
            <a:xfrm>
              <a:off x="4076192" y="3358671"/>
              <a:ext cx="360778" cy="352725"/>
            </a:xfrm>
            <a:custGeom>
              <a:avLst/>
              <a:gdLst>
                <a:gd name="T0" fmla="*/ 247 w 331"/>
                <a:gd name="T1" fmla="*/ 58 h 324"/>
                <a:gd name="T2" fmla="*/ 84 w 331"/>
                <a:gd name="T3" fmla="*/ 58 h 324"/>
                <a:gd name="T4" fmla="*/ 34 w 331"/>
                <a:gd name="T5" fmla="*/ 213 h 324"/>
                <a:gd name="T6" fmla="*/ 117 w 331"/>
                <a:gd name="T7" fmla="*/ 324 h 324"/>
                <a:gd name="T8" fmla="*/ 214 w 331"/>
                <a:gd name="T9" fmla="*/ 323 h 324"/>
                <a:gd name="T10" fmla="*/ 298 w 331"/>
                <a:gd name="T11" fmla="*/ 213 h 324"/>
                <a:gd name="T12" fmla="*/ 235 w 331"/>
                <a:gd name="T13" fmla="*/ 87 h 324"/>
                <a:gd name="T14" fmla="*/ 175 w 331"/>
                <a:gd name="T15" fmla="*/ 145 h 324"/>
                <a:gd name="T16" fmla="*/ 235 w 331"/>
                <a:gd name="T17" fmla="*/ 87 h 324"/>
                <a:gd name="T18" fmla="*/ 145 w 331"/>
                <a:gd name="T19" fmla="*/ 237 h 324"/>
                <a:gd name="T20" fmla="*/ 186 w 331"/>
                <a:gd name="T21" fmla="*/ 237 h 324"/>
                <a:gd name="T22" fmla="*/ 97 w 331"/>
                <a:gd name="T23" fmla="*/ 76 h 324"/>
                <a:gd name="T24" fmla="*/ 155 w 331"/>
                <a:gd name="T25" fmla="*/ 155 h 324"/>
                <a:gd name="T26" fmla="*/ 97 w 331"/>
                <a:gd name="T27" fmla="*/ 76 h 324"/>
                <a:gd name="T28" fmla="*/ 87 w 331"/>
                <a:gd name="T29" fmla="*/ 214 h 324"/>
                <a:gd name="T30" fmla="*/ 117 w 331"/>
                <a:gd name="T31" fmla="*/ 168 h 324"/>
                <a:gd name="T32" fmla="*/ 182 w 331"/>
                <a:gd name="T33" fmla="*/ 175 h 324"/>
                <a:gd name="T34" fmla="*/ 276 w 331"/>
                <a:gd name="T35" fmla="*/ 206 h 324"/>
                <a:gd name="T36" fmla="*/ 182 w 331"/>
                <a:gd name="T37" fmla="*/ 175 h 324"/>
                <a:gd name="T38" fmla="*/ 229 w 331"/>
                <a:gd name="T39" fmla="*/ 59 h 324"/>
                <a:gd name="T40" fmla="*/ 102 w 331"/>
                <a:gd name="T41" fmla="*/ 59 h 324"/>
                <a:gd name="T42" fmla="*/ 18 w 331"/>
                <a:gd name="T43" fmla="*/ 145 h 324"/>
                <a:gd name="T44" fmla="*/ 79 w 331"/>
                <a:gd name="T45" fmla="*/ 87 h 324"/>
                <a:gd name="T46" fmla="*/ 41 w 331"/>
                <a:gd name="T47" fmla="*/ 196 h 324"/>
                <a:gd name="T48" fmla="*/ 48 w 331"/>
                <a:gd name="T49" fmla="*/ 237 h 324"/>
                <a:gd name="T50" fmla="*/ 87 w 331"/>
                <a:gd name="T51" fmla="*/ 231 h 324"/>
                <a:gd name="T52" fmla="*/ 128 w 331"/>
                <a:gd name="T53" fmla="*/ 237 h 324"/>
                <a:gd name="T54" fmla="*/ 117 w 331"/>
                <a:gd name="T55" fmla="*/ 306 h 324"/>
                <a:gd name="T56" fmla="*/ 283 w 331"/>
                <a:gd name="T57" fmla="*/ 237 h 324"/>
                <a:gd name="T58" fmla="*/ 180 w 331"/>
                <a:gd name="T59" fmla="*/ 297 h 324"/>
                <a:gd name="T60" fmla="*/ 202 w 331"/>
                <a:gd name="T61" fmla="*/ 221 h 324"/>
                <a:gd name="T62" fmla="*/ 282 w 331"/>
                <a:gd name="T63" fmla="*/ 223 h 324"/>
                <a:gd name="T64" fmla="*/ 225 w 331"/>
                <a:gd name="T65" fmla="*/ 150 h 324"/>
                <a:gd name="T66" fmla="*/ 252 w 331"/>
                <a:gd name="T67" fmla="*/ 76 h 324"/>
                <a:gd name="T68" fmla="*/ 291 w 331"/>
                <a:gd name="T69" fmla="*/ 1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1" h="324">
                  <a:moveTo>
                    <a:pt x="331" y="145"/>
                  </a:moveTo>
                  <a:cubicBezTo>
                    <a:pt x="331" y="98"/>
                    <a:pt x="294" y="60"/>
                    <a:pt x="247" y="58"/>
                  </a:cubicBezTo>
                  <a:cubicBezTo>
                    <a:pt x="236" y="24"/>
                    <a:pt x="203" y="0"/>
                    <a:pt x="166" y="0"/>
                  </a:cubicBezTo>
                  <a:cubicBezTo>
                    <a:pt x="128" y="0"/>
                    <a:pt x="96" y="24"/>
                    <a:pt x="84" y="58"/>
                  </a:cubicBezTo>
                  <a:cubicBezTo>
                    <a:pt x="38" y="60"/>
                    <a:pt x="0" y="98"/>
                    <a:pt x="0" y="145"/>
                  </a:cubicBezTo>
                  <a:cubicBezTo>
                    <a:pt x="0" y="172"/>
                    <a:pt x="14" y="197"/>
                    <a:pt x="34" y="213"/>
                  </a:cubicBezTo>
                  <a:cubicBezTo>
                    <a:pt x="32" y="221"/>
                    <a:pt x="30" y="229"/>
                    <a:pt x="30" y="237"/>
                  </a:cubicBezTo>
                  <a:cubicBezTo>
                    <a:pt x="30" y="285"/>
                    <a:pt x="69" y="324"/>
                    <a:pt x="117" y="324"/>
                  </a:cubicBezTo>
                  <a:cubicBezTo>
                    <a:pt x="135" y="324"/>
                    <a:pt x="152" y="318"/>
                    <a:pt x="166" y="309"/>
                  </a:cubicBezTo>
                  <a:cubicBezTo>
                    <a:pt x="180" y="318"/>
                    <a:pt x="196" y="323"/>
                    <a:pt x="214" y="323"/>
                  </a:cubicBezTo>
                  <a:cubicBezTo>
                    <a:pt x="262" y="323"/>
                    <a:pt x="301" y="284"/>
                    <a:pt x="301" y="237"/>
                  </a:cubicBezTo>
                  <a:cubicBezTo>
                    <a:pt x="301" y="228"/>
                    <a:pt x="300" y="220"/>
                    <a:pt x="298" y="213"/>
                  </a:cubicBezTo>
                  <a:cubicBezTo>
                    <a:pt x="318" y="197"/>
                    <a:pt x="331" y="172"/>
                    <a:pt x="331" y="145"/>
                  </a:cubicBezTo>
                  <a:moveTo>
                    <a:pt x="235" y="87"/>
                  </a:moveTo>
                  <a:cubicBezTo>
                    <a:pt x="235" y="122"/>
                    <a:pt x="209" y="150"/>
                    <a:pt x="176" y="155"/>
                  </a:cubicBezTo>
                  <a:cubicBezTo>
                    <a:pt x="175" y="152"/>
                    <a:pt x="175" y="148"/>
                    <a:pt x="175" y="145"/>
                  </a:cubicBezTo>
                  <a:cubicBezTo>
                    <a:pt x="175" y="110"/>
                    <a:pt x="201" y="81"/>
                    <a:pt x="234" y="76"/>
                  </a:cubicBezTo>
                  <a:cubicBezTo>
                    <a:pt x="235" y="80"/>
                    <a:pt x="235" y="83"/>
                    <a:pt x="235" y="87"/>
                  </a:cubicBezTo>
                  <a:moveTo>
                    <a:pt x="166" y="286"/>
                  </a:moveTo>
                  <a:cubicBezTo>
                    <a:pt x="153" y="274"/>
                    <a:pt x="145" y="256"/>
                    <a:pt x="145" y="237"/>
                  </a:cubicBezTo>
                  <a:cubicBezTo>
                    <a:pt x="145" y="217"/>
                    <a:pt x="153" y="200"/>
                    <a:pt x="165" y="187"/>
                  </a:cubicBezTo>
                  <a:cubicBezTo>
                    <a:pt x="178" y="200"/>
                    <a:pt x="186" y="218"/>
                    <a:pt x="186" y="237"/>
                  </a:cubicBezTo>
                  <a:cubicBezTo>
                    <a:pt x="186" y="256"/>
                    <a:pt x="179" y="274"/>
                    <a:pt x="166" y="286"/>
                  </a:cubicBezTo>
                  <a:moveTo>
                    <a:pt x="97" y="76"/>
                  </a:moveTo>
                  <a:cubicBezTo>
                    <a:pt x="131" y="81"/>
                    <a:pt x="156" y="110"/>
                    <a:pt x="156" y="145"/>
                  </a:cubicBezTo>
                  <a:cubicBezTo>
                    <a:pt x="156" y="148"/>
                    <a:pt x="156" y="152"/>
                    <a:pt x="155" y="155"/>
                  </a:cubicBezTo>
                  <a:cubicBezTo>
                    <a:pt x="122" y="150"/>
                    <a:pt x="96" y="122"/>
                    <a:pt x="96" y="87"/>
                  </a:cubicBezTo>
                  <a:cubicBezTo>
                    <a:pt x="96" y="83"/>
                    <a:pt x="97" y="80"/>
                    <a:pt x="97" y="76"/>
                  </a:cubicBezTo>
                  <a:moveTo>
                    <a:pt x="149" y="176"/>
                  </a:moveTo>
                  <a:cubicBezTo>
                    <a:pt x="138" y="198"/>
                    <a:pt x="114" y="214"/>
                    <a:pt x="87" y="214"/>
                  </a:cubicBezTo>
                  <a:cubicBezTo>
                    <a:pt x="76" y="214"/>
                    <a:pt x="65" y="211"/>
                    <a:pt x="55" y="206"/>
                  </a:cubicBezTo>
                  <a:cubicBezTo>
                    <a:pt x="67" y="183"/>
                    <a:pt x="90" y="168"/>
                    <a:pt x="117" y="168"/>
                  </a:cubicBezTo>
                  <a:cubicBezTo>
                    <a:pt x="129" y="168"/>
                    <a:pt x="139" y="171"/>
                    <a:pt x="149" y="176"/>
                  </a:cubicBezTo>
                  <a:moveTo>
                    <a:pt x="182" y="175"/>
                  </a:moveTo>
                  <a:cubicBezTo>
                    <a:pt x="192" y="170"/>
                    <a:pt x="203" y="167"/>
                    <a:pt x="214" y="167"/>
                  </a:cubicBezTo>
                  <a:cubicBezTo>
                    <a:pt x="241" y="167"/>
                    <a:pt x="265" y="183"/>
                    <a:pt x="276" y="206"/>
                  </a:cubicBezTo>
                  <a:cubicBezTo>
                    <a:pt x="267" y="211"/>
                    <a:pt x="256" y="214"/>
                    <a:pt x="244" y="214"/>
                  </a:cubicBezTo>
                  <a:cubicBezTo>
                    <a:pt x="217" y="214"/>
                    <a:pt x="194" y="198"/>
                    <a:pt x="182" y="175"/>
                  </a:cubicBezTo>
                  <a:moveTo>
                    <a:pt x="166" y="18"/>
                  </a:moveTo>
                  <a:cubicBezTo>
                    <a:pt x="194" y="18"/>
                    <a:pt x="218" y="35"/>
                    <a:pt x="229" y="59"/>
                  </a:cubicBezTo>
                  <a:cubicBezTo>
                    <a:pt x="201" y="64"/>
                    <a:pt x="178" y="83"/>
                    <a:pt x="166" y="108"/>
                  </a:cubicBezTo>
                  <a:cubicBezTo>
                    <a:pt x="154" y="83"/>
                    <a:pt x="130" y="64"/>
                    <a:pt x="102" y="59"/>
                  </a:cubicBezTo>
                  <a:cubicBezTo>
                    <a:pt x="113" y="35"/>
                    <a:pt x="137" y="18"/>
                    <a:pt x="166" y="18"/>
                  </a:cubicBezTo>
                  <a:moveTo>
                    <a:pt x="18" y="145"/>
                  </a:moveTo>
                  <a:cubicBezTo>
                    <a:pt x="18" y="109"/>
                    <a:pt x="45" y="80"/>
                    <a:pt x="80" y="76"/>
                  </a:cubicBezTo>
                  <a:cubicBezTo>
                    <a:pt x="79" y="79"/>
                    <a:pt x="79" y="83"/>
                    <a:pt x="79" y="87"/>
                  </a:cubicBezTo>
                  <a:cubicBezTo>
                    <a:pt x="79" y="112"/>
                    <a:pt x="90" y="135"/>
                    <a:pt x="107" y="151"/>
                  </a:cubicBezTo>
                  <a:cubicBezTo>
                    <a:pt x="79" y="154"/>
                    <a:pt x="54" y="172"/>
                    <a:pt x="41" y="196"/>
                  </a:cubicBezTo>
                  <a:cubicBezTo>
                    <a:pt x="27" y="183"/>
                    <a:pt x="18" y="165"/>
                    <a:pt x="18" y="145"/>
                  </a:cubicBezTo>
                  <a:moveTo>
                    <a:pt x="48" y="237"/>
                  </a:moveTo>
                  <a:cubicBezTo>
                    <a:pt x="48" y="232"/>
                    <a:pt x="48" y="227"/>
                    <a:pt x="49" y="223"/>
                  </a:cubicBezTo>
                  <a:cubicBezTo>
                    <a:pt x="61" y="228"/>
                    <a:pt x="74" y="231"/>
                    <a:pt x="87" y="231"/>
                  </a:cubicBezTo>
                  <a:cubicBezTo>
                    <a:pt x="102" y="231"/>
                    <a:pt x="117" y="227"/>
                    <a:pt x="129" y="221"/>
                  </a:cubicBezTo>
                  <a:cubicBezTo>
                    <a:pt x="128" y="226"/>
                    <a:pt x="128" y="231"/>
                    <a:pt x="128" y="237"/>
                  </a:cubicBezTo>
                  <a:cubicBezTo>
                    <a:pt x="128" y="260"/>
                    <a:pt x="137" y="281"/>
                    <a:pt x="152" y="297"/>
                  </a:cubicBezTo>
                  <a:cubicBezTo>
                    <a:pt x="142" y="303"/>
                    <a:pt x="130" y="306"/>
                    <a:pt x="117" y="306"/>
                  </a:cubicBezTo>
                  <a:cubicBezTo>
                    <a:pt x="79" y="306"/>
                    <a:pt x="48" y="275"/>
                    <a:pt x="48" y="237"/>
                  </a:cubicBezTo>
                  <a:moveTo>
                    <a:pt x="283" y="237"/>
                  </a:moveTo>
                  <a:cubicBezTo>
                    <a:pt x="283" y="275"/>
                    <a:pt x="252" y="306"/>
                    <a:pt x="214" y="306"/>
                  </a:cubicBezTo>
                  <a:cubicBezTo>
                    <a:pt x="202" y="306"/>
                    <a:pt x="190" y="302"/>
                    <a:pt x="180" y="297"/>
                  </a:cubicBezTo>
                  <a:cubicBezTo>
                    <a:pt x="195" y="281"/>
                    <a:pt x="204" y="260"/>
                    <a:pt x="204" y="237"/>
                  </a:cubicBezTo>
                  <a:cubicBezTo>
                    <a:pt x="204" y="231"/>
                    <a:pt x="203" y="226"/>
                    <a:pt x="202" y="221"/>
                  </a:cubicBezTo>
                  <a:cubicBezTo>
                    <a:pt x="215" y="227"/>
                    <a:pt x="229" y="231"/>
                    <a:pt x="244" y="231"/>
                  </a:cubicBezTo>
                  <a:cubicBezTo>
                    <a:pt x="258" y="231"/>
                    <a:pt x="271" y="228"/>
                    <a:pt x="282" y="223"/>
                  </a:cubicBezTo>
                  <a:cubicBezTo>
                    <a:pt x="283" y="227"/>
                    <a:pt x="283" y="232"/>
                    <a:pt x="283" y="237"/>
                  </a:cubicBezTo>
                  <a:moveTo>
                    <a:pt x="225" y="150"/>
                  </a:moveTo>
                  <a:cubicBezTo>
                    <a:pt x="242" y="135"/>
                    <a:pt x="252" y="112"/>
                    <a:pt x="252" y="87"/>
                  </a:cubicBezTo>
                  <a:cubicBezTo>
                    <a:pt x="252" y="83"/>
                    <a:pt x="252" y="79"/>
                    <a:pt x="252" y="76"/>
                  </a:cubicBezTo>
                  <a:cubicBezTo>
                    <a:pt x="286" y="80"/>
                    <a:pt x="314" y="109"/>
                    <a:pt x="314" y="145"/>
                  </a:cubicBezTo>
                  <a:cubicBezTo>
                    <a:pt x="314" y="165"/>
                    <a:pt x="305" y="183"/>
                    <a:pt x="291" y="196"/>
                  </a:cubicBezTo>
                  <a:cubicBezTo>
                    <a:pt x="278" y="171"/>
                    <a:pt x="253" y="154"/>
                    <a:pt x="225" y="1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1" name="Freeform 662"/>
            <p:cNvSpPr>
              <a:spLocks/>
            </p:cNvSpPr>
            <p:nvPr/>
          </p:nvSpPr>
          <p:spPr bwMode="auto">
            <a:xfrm>
              <a:off x="4013378" y="2762743"/>
              <a:ext cx="114354" cy="75699"/>
            </a:xfrm>
            <a:custGeom>
              <a:avLst/>
              <a:gdLst>
                <a:gd name="T0" fmla="*/ 2 w 105"/>
                <a:gd name="T1" fmla="*/ 70 h 70"/>
                <a:gd name="T2" fmla="*/ 3 w 105"/>
                <a:gd name="T3" fmla="*/ 70 h 70"/>
                <a:gd name="T4" fmla="*/ 103 w 105"/>
                <a:gd name="T5" fmla="*/ 70 h 70"/>
                <a:gd name="T6" fmla="*/ 105 w 105"/>
                <a:gd name="T7" fmla="*/ 67 h 70"/>
                <a:gd name="T8" fmla="*/ 104 w 105"/>
                <a:gd name="T9" fmla="*/ 66 h 70"/>
                <a:gd name="T10" fmla="*/ 104 w 105"/>
                <a:gd name="T11" fmla="*/ 66 h 70"/>
                <a:gd name="T12" fmla="*/ 54 w 105"/>
                <a:gd name="T13" fmla="*/ 1 h 70"/>
                <a:gd name="T14" fmla="*/ 54 w 105"/>
                <a:gd name="T15" fmla="*/ 1 h 70"/>
                <a:gd name="T16" fmla="*/ 52 w 105"/>
                <a:gd name="T17" fmla="*/ 0 h 70"/>
                <a:gd name="T18" fmla="*/ 51 w 105"/>
                <a:gd name="T19" fmla="*/ 0 h 70"/>
                <a:gd name="T20" fmla="*/ 50 w 105"/>
                <a:gd name="T21" fmla="*/ 1 h 70"/>
                <a:gd name="T22" fmla="*/ 50 w 105"/>
                <a:gd name="T23" fmla="*/ 1 h 70"/>
                <a:gd name="T24" fmla="*/ 1 w 105"/>
                <a:gd name="T25" fmla="*/ 65 h 70"/>
                <a:gd name="T26" fmla="*/ 0 w 105"/>
                <a:gd name="T27" fmla="*/ 66 h 70"/>
                <a:gd name="T28" fmla="*/ 0 w 105"/>
                <a:gd name="T29" fmla="*/ 67 h 70"/>
                <a:gd name="T30" fmla="*/ 2 w 105"/>
                <a:gd name="T3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70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5" y="69"/>
                    <a:pt x="105" y="67"/>
                  </a:cubicBezTo>
                  <a:cubicBezTo>
                    <a:pt x="105" y="67"/>
                    <a:pt x="105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0" y="69"/>
                    <a:pt x="1" y="70"/>
                    <a:pt x="2" y="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2" name="Freeform 663"/>
            <p:cNvSpPr>
              <a:spLocks/>
            </p:cNvSpPr>
            <p:nvPr/>
          </p:nvSpPr>
          <p:spPr bwMode="auto">
            <a:xfrm>
              <a:off x="4011768" y="2849716"/>
              <a:ext cx="115964" cy="90195"/>
            </a:xfrm>
            <a:custGeom>
              <a:avLst/>
              <a:gdLst>
                <a:gd name="T0" fmla="*/ 103 w 106"/>
                <a:gd name="T1" fmla="*/ 0 h 83"/>
                <a:gd name="T2" fmla="*/ 3 w 106"/>
                <a:gd name="T3" fmla="*/ 0 h 83"/>
                <a:gd name="T4" fmla="*/ 0 w 106"/>
                <a:gd name="T5" fmla="*/ 2 h 83"/>
                <a:gd name="T6" fmla="*/ 0 w 106"/>
                <a:gd name="T7" fmla="*/ 81 h 83"/>
                <a:gd name="T8" fmla="*/ 3 w 106"/>
                <a:gd name="T9" fmla="*/ 83 h 83"/>
                <a:gd name="T10" fmla="*/ 35 w 106"/>
                <a:gd name="T11" fmla="*/ 83 h 83"/>
                <a:gd name="T12" fmla="*/ 35 w 106"/>
                <a:gd name="T13" fmla="*/ 34 h 83"/>
                <a:gd name="T14" fmla="*/ 38 w 106"/>
                <a:gd name="T15" fmla="*/ 31 h 83"/>
                <a:gd name="T16" fmla="*/ 68 w 106"/>
                <a:gd name="T17" fmla="*/ 31 h 83"/>
                <a:gd name="T18" fmla="*/ 70 w 106"/>
                <a:gd name="T19" fmla="*/ 34 h 83"/>
                <a:gd name="T20" fmla="*/ 70 w 106"/>
                <a:gd name="T21" fmla="*/ 83 h 83"/>
                <a:gd name="T22" fmla="*/ 103 w 106"/>
                <a:gd name="T23" fmla="*/ 83 h 83"/>
                <a:gd name="T24" fmla="*/ 106 w 106"/>
                <a:gd name="T25" fmla="*/ 81 h 83"/>
                <a:gd name="T26" fmla="*/ 106 w 106"/>
                <a:gd name="T27" fmla="*/ 2 h 83"/>
                <a:gd name="T28" fmla="*/ 103 w 106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83">
                  <a:moveTo>
                    <a:pt x="10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2" y="83"/>
                    <a:pt x="3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3"/>
                    <a:pt x="36" y="31"/>
                    <a:pt x="3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9" y="31"/>
                    <a:pt x="70" y="33"/>
                    <a:pt x="70" y="34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5" y="83"/>
                    <a:pt x="106" y="82"/>
                    <a:pt x="106" y="8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1"/>
                    <a:pt x="105" y="0"/>
                    <a:pt x="10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3" name="Freeform 664"/>
            <p:cNvSpPr>
              <a:spLocks noEditPoints="1"/>
            </p:cNvSpPr>
            <p:nvPr/>
          </p:nvSpPr>
          <p:spPr bwMode="auto">
            <a:xfrm>
              <a:off x="4390262" y="2825557"/>
              <a:ext cx="112743" cy="114354"/>
            </a:xfrm>
            <a:custGeom>
              <a:avLst/>
              <a:gdLst>
                <a:gd name="T0" fmla="*/ 102 w 104"/>
                <a:gd name="T1" fmla="*/ 0 h 105"/>
                <a:gd name="T2" fmla="*/ 3 w 104"/>
                <a:gd name="T3" fmla="*/ 0 h 105"/>
                <a:gd name="T4" fmla="*/ 0 w 104"/>
                <a:gd name="T5" fmla="*/ 3 h 105"/>
                <a:gd name="T6" fmla="*/ 0 w 104"/>
                <a:gd name="T7" fmla="*/ 103 h 105"/>
                <a:gd name="T8" fmla="*/ 3 w 104"/>
                <a:gd name="T9" fmla="*/ 105 h 105"/>
                <a:gd name="T10" fmla="*/ 102 w 104"/>
                <a:gd name="T11" fmla="*/ 105 h 105"/>
                <a:gd name="T12" fmla="*/ 104 w 104"/>
                <a:gd name="T13" fmla="*/ 103 h 105"/>
                <a:gd name="T14" fmla="*/ 104 w 104"/>
                <a:gd name="T15" fmla="*/ 3 h 105"/>
                <a:gd name="T16" fmla="*/ 102 w 104"/>
                <a:gd name="T17" fmla="*/ 0 h 105"/>
                <a:gd name="T18" fmla="*/ 48 w 104"/>
                <a:gd name="T19" fmla="*/ 66 h 105"/>
                <a:gd name="T20" fmla="*/ 45 w 104"/>
                <a:gd name="T21" fmla="*/ 68 h 105"/>
                <a:gd name="T22" fmla="*/ 16 w 104"/>
                <a:gd name="T23" fmla="*/ 68 h 105"/>
                <a:gd name="T24" fmla="*/ 13 w 104"/>
                <a:gd name="T25" fmla="*/ 66 h 105"/>
                <a:gd name="T26" fmla="*/ 13 w 104"/>
                <a:gd name="T27" fmla="*/ 48 h 105"/>
                <a:gd name="T28" fmla="*/ 16 w 104"/>
                <a:gd name="T29" fmla="*/ 45 h 105"/>
                <a:gd name="T30" fmla="*/ 45 w 104"/>
                <a:gd name="T31" fmla="*/ 45 h 105"/>
                <a:gd name="T32" fmla="*/ 48 w 104"/>
                <a:gd name="T33" fmla="*/ 48 h 105"/>
                <a:gd name="T34" fmla="*/ 48 w 104"/>
                <a:gd name="T35" fmla="*/ 66 h 105"/>
                <a:gd name="T36" fmla="*/ 48 w 104"/>
                <a:gd name="T37" fmla="*/ 32 h 105"/>
                <a:gd name="T38" fmla="*/ 45 w 104"/>
                <a:gd name="T39" fmla="*/ 35 h 105"/>
                <a:gd name="T40" fmla="*/ 16 w 104"/>
                <a:gd name="T41" fmla="*/ 35 h 105"/>
                <a:gd name="T42" fmla="*/ 13 w 104"/>
                <a:gd name="T43" fmla="*/ 32 h 105"/>
                <a:gd name="T44" fmla="*/ 13 w 104"/>
                <a:gd name="T45" fmla="*/ 14 h 105"/>
                <a:gd name="T46" fmla="*/ 16 w 104"/>
                <a:gd name="T47" fmla="*/ 12 h 105"/>
                <a:gd name="T48" fmla="*/ 45 w 104"/>
                <a:gd name="T49" fmla="*/ 12 h 105"/>
                <a:gd name="T50" fmla="*/ 48 w 104"/>
                <a:gd name="T51" fmla="*/ 14 h 105"/>
                <a:gd name="T52" fmla="*/ 48 w 104"/>
                <a:gd name="T53" fmla="*/ 32 h 105"/>
                <a:gd name="T54" fmla="*/ 93 w 104"/>
                <a:gd name="T55" fmla="*/ 66 h 105"/>
                <a:gd name="T56" fmla="*/ 91 w 104"/>
                <a:gd name="T57" fmla="*/ 68 h 105"/>
                <a:gd name="T58" fmla="*/ 61 w 104"/>
                <a:gd name="T59" fmla="*/ 68 h 105"/>
                <a:gd name="T60" fmla="*/ 59 w 104"/>
                <a:gd name="T61" fmla="*/ 66 h 105"/>
                <a:gd name="T62" fmla="*/ 59 w 104"/>
                <a:gd name="T63" fmla="*/ 48 h 105"/>
                <a:gd name="T64" fmla="*/ 61 w 104"/>
                <a:gd name="T65" fmla="*/ 45 h 105"/>
                <a:gd name="T66" fmla="*/ 91 w 104"/>
                <a:gd name="T67" fmla="*/ 45 h 105"/>
                <a:gd name="T68" fmla="*/ 93 w 104"/>
                <a:gd name="T69" fmla="*/ 48 h 105"/>
                <a:gd name="T70" fmla="*/ 93 w 104"/>
                <a:gd name="T71" fmla="*/ 66 h 105"/>
                <a:gd name="T72" fmla="*/ 93 w 104"/>
                <a:gd name="T73" fmla="*/ 32 h 105"/>
                <a:gd name="T74" fmla="*/ 91 w 104"/>
                <a:gd name="T75" fmla="*/ 35 h 105"/>
                <a:gd name="T76" fmla="*/ 61 w 104"/>
                <a:gd name="T77" fmla="*/ 35 h 105"/>
                <a:gd name="T78" fmla="*/ 59 w 104"/>
                <a:gd name="T79" fmla="*/ 32 h 105"/>
                <a:gd name="T80" fmla="*/ 59 w 104"/>
                <a:gd name="T81" fmla="*/ 14 h 105"/>
                <a:gd name="T82" fmla="*/ 61 w 104"/>
                <a:gd name="T83" fmla="*/ 12 h 105"/>
                <a:gd name="T84" fmla="*/ 91 w 104"/>
                <a:gd name="T85" fmla="*/ 12 h 105"/>
                <a:gd name="T86" fmla="*/ 93 w 104"/>
                <a:gd name="T87" fmla="*/ 14 h 105"/>
                <a:gd name="T88" fmla="*/ 93 w 104"/>
                <a:gd name="T89" fmla="*/ 3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" h="105">
                  <a:moveTo>
                    <a:pt x="10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5"/>
                    <a:pt x="3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3" y="105"/>
                    <a:pt x="104" y="104"/>
                    <a:pt x="104" y="10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1"/>
                    <a:pt x="103" y="0"/>
                    <a:pt x="102" y="0"/>
                  </a:cubicBezTo>
                  <a:moveTo>
                    <a:pt x="48" y="66"/>
                  </a:moveTo>
                  <a:cubicBezTo>
                    <a:pt x="48" y="67"/>
                    <a:pt x="47" y="68"/>
                    <a:pt x="4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4" y="68"/>
                    <a:pt x="13" y="67"/>
                    <a:pt x="13" y="66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6"/>
                    <a:pt x="14" y="45"/>
                    <a:pt x="16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7" y="45"/>
                    <a:pt x="48" y="46"/>
                    <a:pt x="48" y="48"/>
                  </a:cubicBezTo>
                  <a:lnTo>
                    <a:pt x="48" y="66"/>
                  </a:lnTo>
                  <a:close/>
                  <a:moveTo>
                    <a:pt x="48" y="32"/>
                  </a:moveTo>
                  <a:cubicBezTo>
                    <a:pt x="48" y="34"/>
                    <a:pt x="47" y="35"/>
                    <a:pt x="4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4" y="35"/>
                    <a:pt x="13" y="34"/>
                    <a:pt x="13" y="3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4" y="12"/>
                    <a:pt x="16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7" y="12"/>
                    <a:pt x="48" y="13"/>
                    <a:pt x="48" y="14"/>
                  </a:cubicBezTo>
                  <a:lnTo>
                    <a:pt x="48" y="32"/>
                  </a:lnTo>
                  <a:close/>
                  <a:moveTo>
                    <a:pt x="93" y="66"/>
                  </a:moveTo>
                  <a:cubicBezTo>
                    <a:pt x="93" y="67"/>
                    <a:pt x="92" y="68"/>
                    <a:pt x="9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0" y="68"/>
                    <a:pt x="59" y="67"/>
                    <a:pt x="59" y="6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6"/>
                    <a:pt x="60" y="45"/>
                    <a:pt x="6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3" y="46"/>
                    <a:pt x="93" y="48"/>
                  </a:cubicBezTo>
                  <a:lnTo>
                    <a:pt x="93" y="66"/>
                  </a:lnTo>
                  <a:close/>
                  <a:moveTo>
                    <a:pt x="93" y="32"/>
                  </a:moveTo>
                  <a:cubicBezTo>
                    <a:pt x="93" y="34"/>
                    <a:pt x="92" y="35"/>
                    <a:pt x="9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5"/>
                    <a:pt x="59" y="34"/>
                    <a:pt x="59" y="3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60" y="12"/>
                    <a:pt x="6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3" y="13"/>
                    <a:pt x="93" y="14"/>
                  </a:cubicBezTo>
                  <a:lnTo>
                    <a:pt x="9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4" name="Freeform 665"/>
            <p:cNvSpPr>
              <a:spLocks noEditPoints="1"/>
            </p:cNvSpPr>
            <p:nvPr/>
          </p:nvSpPr>
          <p:spPr bwMode="auto">
            <a:xfrm>
              <a:off x="4142228" y="2572690"/>
              <a:ext cx="111133" cy="367221"/>
            </a:xfrm>
            <a:custGeom>
              <a:avLst/>
              <a:gdLst>
                <a:gd name="T0" fmla="*/ 2 w 102"/>
                <a:gd name="T1" fmla="*/ 0 h 337"/>
                <a:gd name="T2" fmla="*/ 0 w 102"/>
                <a:gd name="T3" fmla="*/ 335 h 337"/>
                <a:gd name="T4" fmla="*/ 99 w 102"/>
                <a:gd name="T5" fmla="*/ 337 h 337"/>
                <a:gd name="T6" fmla="*/ 102 w 102"/>
                <a:gd name="T7" fmla="*/ 3 h 337"/>
                <a:gd name="T8" fmla="*/ 41 w 102"/>
                <a:gd name="T9" fmla="*/ 300 h 337"/>
                <a:gd name="T10" fmla="*/ 18 w 102"/>
                <a:gd name="T11" fmla="*/ 301 h 337"/>
                <a:gd name="T12" fmla="*/ 17 w 102"/>
                <a:gd name="T13" fmla="*/ 275 h 337"/>
                <a:gd name="T14" fmla="*/ 40 w 102"/>
                <a:gd name="T15" fmla="*/ 274 h 337"/>
                <a:gd name="T16" fmla="*/ 41 w 102"/>
                <a:gd name="T17" fmla="*/ 300 h 337"/>
                <a:gd name="T18" fmla="*/ 40 w 102"/>
                <a:gd name="T19" fmla="*/ 244 h 337"/>
                <a:gd name="T20" fmla="*/ 17 w 102"/>
                <a:gd name="T21" fmla="*/ 243 h 337"/>
                <a:gd name="T22" fmla="*/ 18 w 102"/>
                <a:gd name="T23" fmla="*/ 217 h 337"/>
                <a:gd name="T24" fmla="*/ 41 w 102"/>
                <a:gd name="T25" fmla="*/ 218 h 337"/>
                <a:gd name="T26" fmla="*/ 41 w 102"/>
                <a:gd name="T27" fmla="*/ 186 h 337"/>
                <a:gd name="T28" fmla="*/ 18 w 102"/>
                <a:gd name="T29" fmla="*/ 187 h 337"/>
                <a:gd name="T30" fmla="*/ 17 w 102"/>
                <a:gd name="T31" fmla="*/ 161 h 337"/>
                <a:gd name="T32" fmla="*/ 40 w 102"/>
                <a:gd name="T33" fmla="*/ 160 h 337"/>
                <a:gd name="T34" fmla="*/ 41 w 102"/>
                <a:gd name="T35" fmla="*/ 186 h 337"/>
                <a:gd name="T36" fmla="*/ 40 w 102"/>
                <a:gd name="T37" fmla="*/ 130 h 337"/>
                <a:gd name="T38" fmla="*/ 17 w 102"/>
                <a:gd name="T39" fmla="*/ 129 h 337"/>
                <a:gd name="T40" fmla="*/ 18 w 102"/>
                <a:gd name="T41" fmla="*/ 103 h 337"/>
                <a:gd name="T42" fmla="*/ 41 w 102"/>
                <a:gd name="T43" fmla="*/ 104 h 337"/>
                <a:gd name="T44" fmla="*/ 41 w 102"/>
                <a:gd name="T45" fmla="*/ 72 h 337"/>
                <a:gd name="T46" fmla="*/ 18 w 102"/>
                <a:gd name="T47" fmla="*/ 73 h 337"/>
                <a:gd name="T48" fmla="*/ 17 w 102"/>
                <a:gd name="T49" fmla="*/ 47 h 337"/>
                <a:gd name="T50" fmla="*/ 40 w 102"/>
                <a:gd name="T51" fmla="*/ 46 h 337"/>
                <a:gd name="T52" fmla="*/ 41 w 102"/>
                <a:gd name="T53" fmla="*/ 72 h 337"/>
                <a:gd name="T54" fmla="*/ 84 w 102"/>
                <a:gd name="T55" fmla="*/ 301 h 337"/>
                <a:gd name="T56" fmla="*/ 60 w 102"/>
                <a:gd name="T57" fmla="*/ 300 h 337"/>
                <a:gd name="T58" fmla="*/ 61 w 102"/>
                <a:gd name="T59" fmla="*/ 274 h 337"/>
                <a:gd name="T60" fmla="*/ 85 w 102"/>
                <a:gd name="T61" fmla="*/ 275 h 337"/>
                <a:gd name="T62" fmla="*/ 85 w 102"/>
                <a:gd name="T63" fmla="*/ 243 h 337"/>
                <a:gd name="T64" fmla="*/ 61 w 102"/>
                <a:gd name="T65" fmla="*/ 244 h 337"/>
                <a:gd name="T66" fmla="*/ 60 w 102"/>
                <a:gd name="T67" fmla="*/ 218 h 337"/>
                <a:gd name="T68" fmla="*/ 84 w 102"/>
                <a:gd name="T69" fmla="*/ 217 h 337"/>
                <a:gd name="T70" fmla="*/ 85 w 102"/>
                <a:gd name="T71" fmla="*/ 243 h 337"/>
                <a:gd name="T72" fmla="*/ 84 w 102"/>
                <a:gd name="T73" fmla="*/ 187 h 337"/>
                <a:gd name="T74" fmla="*/ 60 w 102"/>
                <a:gd name="T75" fmla="*/ 186 h 337"/>
                <a:gd name="T76" fmla="*/ 61 w 102"/>
                <a:gd name="T77" fmla="*/ 160 h 337"/>
                <a:gd name="T78" fmla="*/ 85 w 102"/>
                <a:gd name="T79" fmla="*/ 161 h 337"/>
                <a:gd name="T80" fmla="*/ 85 w 102"/>
                <a:gd name="T81" fmla="*/ 129 h 337"/>
                <a:gd name="T82" fmla="*/ 61 w 102"/>
                <a:gd name="T83" fmla="*/ 130 h 337"/>
                <a:gd name="T84" fmla="*/ 60 w 102"/>
                <a:gd name="T85" fmla="*/ 104 h 337"/>
                <a:gd name="T86" fmla="*/ 84 w 102"/>
                <a:gd name="T87" fmla="*/ 103 h 337"/>
                <a:gd name="T88" fmla="*/ 85 w 102"/>
                <a:gd name="T89" fmla="*/ 129 h 337"/>
                <a:gd name="T90" fmla="*/ 84 w 102"/>
                <a:gd name="T91" fmla="*/ 73 h 337"/>
                <a:gd name="T92" fmla="*/ 60 w 102"/>
                <a:gd name="T93" fmla="*/ 72 h 337"/>
                <a:gd name="T94" fmla="*/ 61 w 102"/>
                <a:gd name="T95" fmla="*/ 46 h 337"/>
                <a:gd name="T96" fmla="*/ 85 w 102"/>
                <a:gd name="T97" fmla="*/ 4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" h="337">
                  <a:moveTo>
                    <a:pt x="9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336"/>
                    <a:pt x="1" y="337"/>
                    <a:pt x="2" y="337"/>
                  </a:cubicBezTo>
                  <a:cubicBezTo>
                    <a:pt x="99" y="337"/>
                    <a:pt x="99" y="337"/>
                    <a:pt x="99" y="337"/>
                  </a:cubicBezTo>
                  <a:cubicBezTo>
                    <a:pt x="100" y="337"/>
                    <a:pt x="102" y="336"/>
                    <a:pt x="102" y="335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2"/>
                    <a:pt x="100" y="0"/>
                    <a:pt x="99" y="0"/>
                  </a:cubicBezTo>
                  <a:moveTo>
                    <a:pt x="41" y="300"/>
                  </a:moveTo>
                  <a:cubicBezTo>
                    <a:pt x="41" y="300"/>
                    <a:pt x="41" y="301"/>
                    <a:pt x="40" y="301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17" y="301"/>
                    <a:pt x="17" y="300"/>
                    <a:pt x="17" y="300"/>
                  </a:cubicBezTo>
                  <a:cubicBezTo>
                    <a:pt x="17" y="275"/>
                    <a:pt x="17" y="275"/>
                    <a:pt x="17" y="275"/>
                  </a:cubicBezTo>
                  <a:cubicBezTo>
                    <a:pt x="17" y="274"/>
                    <a:pt x="17" y="274"/>
                    <a:pt x="18" y="274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41" y="274"/>
                    <a:pt x="41" y="274"/>
                    <a:pt x="41" y="275"/>
                  </a:cubicBezTo>
                  <a:lnTo>
                    <a:pt x="41" y="300"/>
                  </a:lnTo>
                  <a:close/>
                  <a:moveTo>
                    <a:pt x="41" y="243"/>
                  </a:moveTo>
                  <a:cubicBezTo>
                    <a:pt x="41" y="243"/>
                    <a:pt x="41" y="244"/>
                    <a:pt x="40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7" y="244"/>
                    <a:pt x="17" y="243"/>
                    <a:pt x="17" y="243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17" y="217"/>
                    <a:pt x="17" y="217"/>
                    <a:pt x="18" y="217"/>
                  </a:cubicBezTo>
                  <a:cubicBezTo>
                    <a:pt x="40" y="217"/>
                    <a:pt x="40" y="217"/>
                    <a:pt x="40" y="217"/>
                  </a:cubicBezTo>
                  <a:cubicBezTo>
                    <a:pt x="41" y="217"/>
                    <a:pt x="41" y="217"/>
                    <a:pt x="41" y="218"/>
                  </a:cubicBezTo>
                  <a:lnTo>
                    <a:pt x="41" y="243"/>
                  </a:lnTo>
                  <a:close/>
                  <a:moveTo>
                    <a:pt x="41" y="186"/>
                  </a:moveTo>
                  <a:cubicBezTo>
                    <a:pt x="41" y="186"/>
                    <a:pt x="41" y="187"/>
                    <a:pt x="40" y="187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17" y="187"/>
                    <a:pt x="17" y="186"/>
                    <a:pt x="17" y="186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7" y="160"/>
                    <a:pt x="17" y="160"/>
                    <a:pt x="18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1"/>
                  </a:cubicBezTo>
                  <a:lnTo>
                    <a:pt x="41" y="186"/>
                  </a:lnTo>
                  <a:close/>
                  <a:moveTo>
                    <a:pt x="41" y="129"/>
                  </a:moveTo>
                  <a:cubicBezTo>
                    <a:pt x="41" y="129"/>
                    <a:pt x="41" y="130"/>
                    <a:pt x="40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7" y="130"/>
                    <a:pt x="17" y="129"/>
                    <a:pt x="17" y="129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7" y="103"/>
                    <a:pt x="18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1" y="103"/>
                    <a:pt x="41" y="103"/>
                    <a:pt x="41" y="104"/>
                  </a:cubicBezTo>
                  <a:lnTo>
                    <a:pt x="41" y="129"/>
                  </a:lnTo>
                  <a:close/>
                  <a:moveTo>
                    <a:pt x="41" y="72"/>
                  </a:moveTo>
                  <a:cubicBezTo>
                    <a:pt x="41" y="72"/>
                    <a:pt x="41" y="73"/>
                    <a:pt x="40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7" y="73"/>
                    <a:pt x="17" y="72"/>
                    <a:pt x="17" y="72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1" y="46"/>
                    <a:pt x="41" y="46"/>
                    <a:pt x="41" y="47"/>
                  </a:cubicBezTo>
                  <a:lnTo>
                    <a:pt x="41" y="72"/>
                  </a:lnTo>
                  <a:close/>
                  <a:moveTo>
                    <a:pt x="85" y="300"/>
                  </a:moveTo>
                  <a:cubicBezTo>
                    <a:pt x="85" y="300"/>
                    <a:pt x="84" y="301"/>
                    <a:pt x="84" y="301"/>
                  </a:cubicBezTo>
                  <a:cubicBezTo>
                    <a:pt x="61" y="301"/>
                    <a:pt x="61" y="301"/>
                    <a:pt x="61" y="301"/>
                  </a:cubicBezTo>
                  <a:cubicBezTo>
                    <a:pt x="61" y="301"/>
                    <a:pt x="60" y="300"/>
                    <a:pt x="60" y="300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60" y="274"/>
                    <a:pt x="61" y="274"/>
                    <a:pt x="61" y="274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84" y="274"/>
                    <a:pt x="85" y="274"/>
                    <a:pt x="85" y="275"/>
                  </a:cubicBezTo>
                  <a:lnTo>
                    <a:pt x="85" y="300"/>
                  </a:lnTo>
                  <a:close/>
                  <a:moveTo>
                    <a:pt x="85" y="243"/>
                  </a:moveTo>
                  <a:cubicBezTo>
                    <a:pt x="85" y="243"/>
                    <a:pt x="84" y="244"/>
                    <a:pt x="84" y="244"/>
                  </a:cubicBezTo>
                  <a:cubicBezTo>
                    <a:pt x="61" y="244"/>
                    <a:pt x="61" y="244"/>
                    <a:pt x="61" y="244"/>
                  </a:cubicBezTo>
                  <a:cubicBezTo>
                    <a:pt x="61" y="244"/>
                    <a:pt x="60" y="243"/>
                    <a:pt x="60" y="243"/>
                  </a:cubicBezTo>
                  <a:cubicBezTo>
                    <a:pt x="60" y="218"/>
                    <a:pt x="60" y="218"/>
                    <a:pt x="60" y="218"/>
                  </a:cubicBezTo>
                  <a:cubicBezTo>
                    <a:pt x="60" y="217"/>
                    <a:pt x="61" y="217"/>
                    <a:pt x="61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17"/>
                    <a:pt x="85" y="217"/>
                    <a:pt x="85" y="218"/>
                  </a:cubicBezTo>
                  <a:lnTo>
                    <a:pt x="85" y="243"/>
                  </a:lnTo>
                  <a:close/>
                  <a:moveTo>
                    <a:pt x="85" y="186"/>
                  </a:moveTo>
                  <a:cubicBezTo>
                    <a:pt x="85" y="186"/>
                    <a:pt x="84" y="187"/>
                    <a:pt x="84" y="187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1" y="187"/>
                    <a:pt x="60" y="186"/>
                    <a:pt x="60" y="186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60" y="160"/>
                    <a:pt x="61" y="160"/>
                    <a:pt x="61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5" y="160"/>
                    <a:pt x="85" y="161"/>
                  </a:cubicBezTo>
                  <a:lnTo>
                    <a:pt x="85" y="186"/>
                  </a:lnTo>
                  <a:close/>
                  <a:moveTo>
                    <a:pt x="85" y="129"/>
                  </a:moveTo>
                  <a:cubicBezTo>
                    <a:pt x="85" y="129"/>
                    <a:pt x="84" y="130"/>
                    <a:pt x="84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1" y="130"/>
                    <a:pt x="60" y="129"/>
                    <a:pt x="60" y="129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4" y="103"/>
                    <a:pt x="85" y="103"/>
                    <a:pt x="85" y="104"/>
                  </a:cubicBezTo>
                  <a:lnTo>
                    <a:pt x="85" y="129"/>
                  </a:lnTo>
                  <a:close/>
                  <a:moveTo>
                    <a:pt x="85" y="72"/>
                  </a:moveTo>
                  <a:cubicBezTo>
                    <a:pt x="85" y="72"/>
                    <a:pt x="84" y="73"/>
                    <a:pt x="84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3"/>
                    <a:pt x="60" y="72"/>
                    <a:pt x="60" y="72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6"/>
                    <a:pt x="61" y="46"/>
                    <a:pt x="61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5" y="46"/>
                    <a:pt x="85" y="47"/>
                  </a:cubicBezTo>
                  <a:lnTo>
                    <a:pt x="85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5" name="Freeform 666"/>
            <p:cNvSpPr>
              <a:spLocks/>
            </p:cNvSpPr>
            <p:nvPr/>
          </p:nvSpPr>
          <p:spPr bwMode="auto">
            <a:xfrm>
              <a:off x="4390262" y="2791734"/>
              <a:ext cx="112743" cy="25770"/>
            </a:xfrm>
            <a:custGeom>
              <a:avLst/>
              <a:gdLst>
                <a:gd name="T0" fmla="*/ 104 w 104"/>
                <a:gd name="T1" fmla="*/ 22 h 24"/>
                <a:gd name="T2" fmla="*/ 102 w 104"/>
                <a:gd name="T3" fmla="*/ 24 h 24"/>
                <a:gd name="T4" fmla="*/ 2 w 104"/>
                <a:gd name="T5" fmla="*/ 24 h 24"/>
                <a:gd name="T6" fmla="*/ 0 w 104"/>
                <a:gd name="T7" fmla="*/ 22 h 24"/>
                <a:gd name="T8" fmla="*/ 0 w 104"/>
                <a:gd name="T9" fmla="*/ 2 h 24"/>
                <a:gd name="T10" fmla="*/ 2 w 104"/>
                <a:gd name="T11" fmla="*/ 0 h 24"/>
                <a:gd name="T12" fmla="*/ 102 w 104"/>
                <a:gd name="T13" fmla="*/ 0 h 24"/>
                <a:gd name="T14" fmla="*/ 104 w 104"/>
                <a:gd name="T15" fmla="*/ 2 h 24"/>
                <a:gd name="T16" fmla="*/ 104 w 104"/>
                <a:gd name="T1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4">
                  <a:moveTo>
                    <a:pt x="104" y="22"/>
                  </a:moveTo>
                  <a:cubicBezTo>
                    <a:pt x="104" y="23"/>
                    <a:pt x="103" y="24"/>
                    <a:pt x="10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3" y="0"/>
                    <a:pt x="104" y="1"/>
                    <a:pt x="104" y="2"/>
                  </a:cubicBezTo>
                  <a:lnTo>
                    <a:pt x="10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6" name="Freeform 667"/>
            <p:cNvSpPr>
              <a:spLocks noEditPoints="1"/>
            </p:cNvSpPr>
            <p:nvPr/>
          </p:nvSpPr>
          <p:spPr bwMode="auto">
            <a:xfrm>
              <a:off x="4267856" y="2638725"/>
              <a:ext cx="111133" cy="301185"/>
            </a:xfrm>
            <a:custGeom>
              <a:avLst/>
              <a:gdLst>
                <a:gd name="T0" fmla="*/ 99 w 102"/>
                <a:gd name="T1" fmla="*/ 0 h 277"/>
                <a:gd name="T2" fmla="*/ 98 w 102"/>
                <a:gd name="T3" fmla="*/ 1 h 277"/>
                <a:gd name="T4" fmla="*/ 1 w 102"/>
                <a:gd name="T5" fmla="*/ 123 h 277"/>
                <a:gd name="T6" fmla="*/ 0 w 102"/>
                <a:gd name="T7" fmla="*/ 126 h 277"/>
                <a:gd name="T8" fmla="*/ 0 w 102"/>
                <a:gd name="T9" fmla="*/ 275 h 277"/>
                <a:gd name="T10" fmla="*/ 99 w 102"/>
                <a:gd name="T11" fmla="*/ 277 h 277"/>
                <a:gd name="T12" fmla="*/ 102 w 102"/>
                <a:gd name="T13" fmla="*/ 3 h 277"/>
                <a:gd name="T14" fmla="*/ 61 w 102"/>
                <a:gd name="T15" fmla="*/ 68 h 277"/>
                <a:gd name="T16" fmla="*/ 85 w 102"/>
                <a:gd name="T17" fmla="*/ 39 h 277"/>
                <a:gd name="T18" fmla="*/ 88 w 102"/>
                <a:gd name="T19" fmla="*/ 37 h 277"/>
                <a:gd name="T20" fmla="*/ 90 w 102"/>
                <a:gd name="T21" fmla="*/ 40 h 277"/>
                <a:gd name="T22" fmla="*/ 90 w 102"/>
                <a:gd name="T23" fmla="*/ 70 h 277"/>
                <a:gd name="T24" fmla="*/ 88 w 102"/>
                <a:gd name="T25" fmla="*/ 72 h 277"/>
                <a:gd name="T26" fmla="*/ 65 w 102"/>
                <a:gd name="T27" fmla="*/ 72 h 277"/>
                <a:gd name="T28" fmla="*/ 64 w 102"/>
                <a:gd name="T29" fmla="*/ 72 h 277"/>
                <a:gd name="T30" fmla="*/ 61 w 102"/>
                <a:gd name="T31" fmla="*/ 70 h 277"/>
                <a:gd name="T32" fmla="*/ 46 w 102"/>
                <a:gd name="T33" fmla="*/ 238 h 277"/>
                <a:gd name="T34" fmla="*/ 15 w 102"/>
                <a:gd name="T35" fmla="*/ 240 h 277"/>
                <a:gd name="T36" fmla="*/ 13 w 102"/>
                <a:gd name="T37" fmla="*/ 220 h 277"/>
                <a:gd name="T38" fmla="*/ 44 w 102"/>
                <a:gd name="T39" fmla="*/ 217 h 277"/>
                <a:gd name="T40" fmla="*/ 46 w 102"/>
                <a:gd name="T41" fmla="*/ 238 h 277"/>
                <a:gd name="T42" fmla="*/ 44 w 102"/>
                <a:gd name="T43" fmla="*/ 207 h 277"/>
                <a:gd name="T44" fmla="*/ 13 w 102"/>
                <a:gd name="T45" fmla="*/ 204 h 277"/>
                <a:gd name="T46" fmla="*/ 15 w 102"/>
                <a:gd name="T47" fmla="*/ 184 h 277"/>
                <a:gd name="T48" fmla="*/ 46 w 102"/>
                <a:gd name="T49" fmla="*/ 186 h 277"/>
                <a:gd name="T50" fmla="*/ 46 w 102"/>
                <a:gd name="T51" fmla="*/ 171 h 277"/>
                <a:gd name="T52" fmla="*/ 15 w 102"/>
                <a:gd name="T53" fmla="*/ 173 h 277"/>
                <a:gd name="T54" fmla="*/ 13 w 102"/>
                <a:gd name="T55" fmla="*/ 153 h 277"/>
                <a:gd name="T56" fmla="*/ 44 w 102"/>
                <a:gd name="T57" fmla="*/ 150 h 277"/>
                <a:gd name="T58" fmla="*/ 46 w 102"/>
                <a:gd name="T59" fmla="*/ 171 h 277"/>
                <a:gd name="T60" fmla="*/ 46 w 102"/>
                <a:gd name="T61" fmla="*/ 98 h 277"/>
                <a:gd name="T62" fmla="*/ 44 w 102"/>
                <a:gd name="T63" fmla="*/ 140 h 277"/>
                <a:gd name="T64" fmla="*/ 13 w 102"/>
                <a:gd name="T65" fmla="*/ 137 h 277"/>
                <a:gd name="T66" fmla="*/ 13 w 102"/>
                <a:gd name="T67" fmla="*/ 132 h 277"/>
                <a:gd name="T68" fmla="*/ 13 w 102"/>
                <a:gd name="T69" fmla="*/ 131 h 277"/>
                <a:gd name="T70" fmla="*/ 13 w 102"/>
                <a:gd name="T71" fmla="*/ 130 h 277"/>
                <a:gd name="T72" fmla="*/ 42 w 102"/>
                <a:gd name="T73" fmla="*/ 95 h 277"/>
                <a:gd name="T74" fmla="*/ 46 w 102"/>
                <a:gd name="T75" fmla="*/ 96 h 277"/>
                <a:gd name="T76" fmla="*/ 91 w 102"/>
                <a:gd name="T77" fmla="*/ 238 h 277"/>
                <a:gd name="T78" fmla="*/ 59 w 102"/>
                <a:gd name="T79" fmla="*/ 240 h 277"/>
                <a:gd name="T80" fmla="*/ 57 w 102"/>
                <a:gd name="T81" fmla="*/ 220 h 277"/>
                <a:gd name="T82" fmla="*/ 88 w 102"/>
                <a:gd name="T83" fmla="*/ 217 h 277"/>
                <a:gd name="T84" fmla="*/ 91 w 102"/>
                <a:gd name="T85" fmla="*/ 238 h 277"/>
                <a:gd name="T86" fmla="*/ 88 w 102"/>
                <a:gd name="T87" fmla="*/ 207 h 277"/>
                <a:gd name="T88" fmla="*/ 57 w 102"/>
                <a:gd name="T89" fmla="*/ 204 h 277"/>
                <a:gd name="T90" fmla="*/ 59 w 102"/>
                <a:gd name="T91" fmla="*/ 184 h 277"/>
                <a:gd name="T92" fmla="*/ 91 w 102"/>
                <a:gd name="T93" fmla="*/ 186 h 277"/>
                <a:gd name="T94" fmla="*/ 91 w 102"/>
                <a:gd name="T95" fmla="*/ 171 h 277"/>
                <a:gd name="T96" fmla="*/ 59 w 102"/>
                <a:gd name="T97" fmla="*/ 173 h 277"/>
                <a:gd name="T98" fmla="*/ 57 w 102"/>
                <a:gd name="T99" fmla="*/ 153 h 277"/>
                <a:gd name="T100" fmla="*/ 88 w 102"/>
                <a:gd name="T101" fmla="*/ 150 h 277"/>
                <a:gd name="T102" fmla="*/ 91 w 102"/>
                <a:gd name="T103" fmla="*/ 171 h 277"/>
                <a:gd name="T104" fmla="*/ 88 w 102"/>
                <a:gd name="T105" fmla="*/ 140 h 277"/>
                <a:gd name="T106" fmla="*/ 57 w 102"/>
                <a:gd name="T107" fmla="*/ 137 h 277"/>
                <a:gd name="T108" fmla="*/ 59 w 102"/>
                <a:gd name="T109" fmla="*/ 117 h 277"/>
                <a:gd name="T110" fmla="*/ 91 w 102"/>
                <a:gd name="T111" fmla="*/ 119 h 277"/>
                <a:gd name="T112" fmla="*/ 91 w 102"/>
                <a:gd name="T113" fmla="*/ 104 h 277"/>
                <a:gd name="T114" fmla="*/ 59 w 102"/>
                <a:gd name="T115" fmla="*/ 106 h 277"/>
                <a:gd name="T116" fmla="*/ 57 w 102"/>
                <a:gd name="T117" fmla="*/ 86 h 277"/>
                <a:gd name="T118" fmla="*/ 88 w 102"/>
                <a:gd name="T119" fmla="*/ 83 h 277"/>
                <a:gd name="T120" fmla="*/ 91 w 102"/>
                <a:gd name="T121" fmla="*/ 10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277">
                  <a:moveTo>
                    <a:pt x="102" y="2"/>
                  </a:moveTo>
                  <a:cubicBezTo>
                    <a:pt x="101" y="1"/>
                    <a:pt x="100" y="0"/>
                    <a:pt x="99" y="0"/>
                  </a:cubicBezTo>
                  <a:cubicBezTo>
                    <a:pt x="99" y="0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0" y="124"/>
                    <a:pt x="0" y="125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76"/>
                    <a:pt x="1" y="277"/>
                    <a:pt x="2" y="277"/>
                  </a:cubicBezTo>
                  <a:cubicBezTo>
                    <a:pt x="99" y="277"/>
                    <a:pt x="99" y="277"/>
                    <a:pt x="99" y="277"/>
                  </a:cubicBezTo>
                  <a:cubicBezTo>
                    <a:pt x="101" y="277"/>
                    <a:pt x="102" y="276"/>
                    <a:pt x="102" y="275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2"/>
                  </a:cubicBezTo>
                  <a:moveTo>
                    <a:pt x="61" y="68"/>
                  </a:moveTo>
                  <a:cubicBezTo>
                    <a:pt x="62" y="67"/>
                    <a:pt x="62" y="67"/>
                    <a:pt x="62" y="67"/>
                  </a:cubicBezTo>
                  <a:cubicBezTo>
                    <a:pt x="69" y="59"/>
                    <a:pt x="80" y="45"/>
                    <a:pt x="85" y="39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37"/>
                    <a:pt x="87" y="37"/>
                    <a:pt x="88" y="37"/>
                  </a:cubicBezTo>
                  <a:cubicBezTo>
                    <a:pt x="89" y="37"/>
                    <a:pt x="90" y="38"/>
                    <a:pt x="90" y="39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0" y="71"/>
                    <a:pt x="89" y="72"/>
                    <a:pt x="88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3" y="72"/>
                  </a:cubicBezTo>
                  <a:cubicBezTo>
                    <a:pt x="62" y="72"/>
                    <a:pt x="61" y="71"/>
                    <a:pt x="61" y="70"/>
                  </a:cubicBezTo>
                  <a:cubicBezTo>
                    <a:pt x="61" y="69"/>
                    <a:pt x="61" y="68"/>
                    <a:pt x="61" y="68"/>
                  </a:cubicBezTo>
                  <a:moveTo>
                    <a:pt x="46" y="238"/>
                  </a:moveTo>
                  <a:cubicBezTo>
                    <a:pt x="46" y="239"/>
                    <a:pt x="45" y="240"/>
                    <a:pt x="44" y="240"/>
                  </a:cubicBezTo>
                  <a:cubicBezTo>
                    <a:pt x="15" y="240"/>
                    <a:pt x="15" y="240"/>
                    <a:pt x="15" y="240"/>
                  </a:cubicBezTo>
                  <a:cubicBezTo>
                    <a:pt x="14" y="240"/>
                    <a:pt x="13" y="239"/>
                    <a:pt x="13" y="238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13" y="218"/>
                    <a:pt x="14" y="217"/>
                    <a:pt x="15" y="217"/>
                  </a:cubicBezTo>
                  <a:cubicBezTo>
                    <a:pt x="44" y="217"/>
                    <a:pt x="44" y="217"/>
                    <a:pt x="44" y="217"/>
                  </a:cubicBezTo>
                  <a:cubicBezTo>
                    <a:pt x="45" y="217"/>
                    <a:pt x="46" y="218"/>
                    <a:pt x="46" y="220"/>
                  </a:cubicBezTo>
                  <a:lnTo>
                    <a:pt x="46" y="238"/>
                  </a:lnTo>
                  <a:close/>
                  <a:moveTo>
                    <a:pt x="46" y="204"/>
                  </a:moveTo>
                  <a:cubicBezTo>
                    <a:pt x="46" y="206"/>
                    <a:pt x="45" y="207"/>
                    <a:pt x="44" y="207"/>
                  </a:cubicBezTo>
                  <a:cubicBezTo>
                    <a:pt x="15" y="207"/>
                    <a:pt x="15" y="207"/>
                    <a:pt x="15" y="207"/>
                  </a:cubicBezTo>
                  <a:cubicBezTo>
                    <a:pt x="14" y="207"/>
                    <a:pt x="13" y="206"/>
                    <a:pt x="13" y="204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13" y="185"/>
                    <a:pt x="14" y="184"/>
                    <a:pt x="15" y="184"/>
                  </a:cubicBezTo>
                  <a:cubicBezTo>
                    <a:pt x="44" y="184"/>
                    <a:pt x="44" y="184"/>
                    <a:pt x="44" y="184"/>
                  </a:cubicBezTo>
                  <a:cubicBezTo>
                    <a:pt x="45" y="184"/>
                    <a:pt x="46" y="185"/>
                    <a:pt x="46" y="186"/>
                  </a:cubicBezTo>
                  <a:lnTo>
                    <a:pt x="46" y="204"/>
                  </a:lnTo>
                  <a:close/>
                  <a:moveTo>
                    <a:pt x="46" y="171"/>
                  </a:moveTo>
                  <a:cubicBezTo>
                    <a:pt x="46" y="172"/>
                    <a:pt x="45" y="173"/>
                    <a:pt x="44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4" y="173"/>
                    <a:pt x="13" y="172"/>
                    <a:pt x="13" y="171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1"/>
                    <a:pt x="14" y="150"/>
                    <a:pt x="15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0"/>
                    <a:pt x="46" y="151"/>
                    <a:pt x="46" y="153"/>
                  </a:cubicBezTo>
                  <a:lnTo>
                    <a:pt x="46" y="171"/>
                  </a:lnTo>
                  <a:close/>
                  <a:moveTo>
                    <a:pt x="46" y="97"/>
                  </a:moveTo>
                  <a:cubicBezTo>
                    <a:pt x="46" y="98"/>
                    <a:pt x="46" y="98"/>
                    <a:pt x="46" y="98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6" y="139"/>
                    <a:pt x="45" y="140"/>
                    <a:pt x="44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4" y="140"/>
                    <a:pt x="13" y="139"/>
                    <a:pt x="13" y="137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3" y="132"/>
                    <a:pt x="13" y="132"/>
                    <a:pt x="13" y="131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3" y="131"/>
                    <a:pt x="13" y="130"/>
                    <a:pt x="13" y="130"/>
                  </a:cubicBezTo>
                  <a:cubicBezTo>
                    <a:pt x="17" y="125"/>
                    <a:pt x="34" y="104"/>
                    <a:pt x="41" y="96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4"/>
                    <a:pt x="43" y="94"/>
                    <a:pt x="44" y="94"/>
                  </a:cubicBezTo>
                  <a:cubicBezTo>
                    <a:pt x="45" y="94"/>
                    <a:pt x="46" y="95"/>
                    <a:pt x="46" y="96"/>
                  </a:cubicBezTo>
                  <a:lnTo>
                    <a:pt x="46" y="97"/>
                  </a:lnTo>
                  <a:close/>
                  <a:moveTo>
                    <a:pt x="91" y="238"/>
                  </a:moveTo>
                  <a:cubicBezTo>
                    <a:pt x="91" y="239"/>
                    <a:pt x="89" y="240"/>
                    <a:pt x="88" y="240"/>
                  </a:cubicBezTo>
                  <a:cubicBezTo>
                    <a:pt x="59" y="240"/>
                    <a:pt x="59" y="240"/>
                    <a:pt x="59" y="240"/>
                  </a:cubicBezTo>
                  <a:cubicBezTo>
                    <a:pt x="58" y="240"/>
                    <a:pt x="57" y="239"/>
                    <a:pt x="57" y="238"/>
                  </a:cubicBezTo>
                  <a:cubicBezTo>
                    <a:pt x="57" y="220"/>
                    <a:pt x="57" y="220"/>
                    <a:pt x="57" y="220"/>
                  </a:cubicBezTo>
                  <a:cubicBezTo>
                    <a:pt x="57" y="218"/>
                    <a:pt x="58" y="217"/>
                    <a:pt x="59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9" y="217"/>
                    <a:pt x="91" y="218"/>
                    <a:pt x="91" y="220"/>
                  </a:cubicBezTo>
                  <a:lnTo>
                    <a:pt x="91" y="238"/>
                  </a:lnTo>
                  <a:close/>
                  <a:moveTo>
                    <a:pt x="91" y="204"/>
                  </a:moveTo>
                  <a:cubicBezTo>
                    <a:pt x="91" y="206"/>
                    <a:pt x="89" y="207"/>
                    <a:pt x="88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7" y="206"/>
                    <a:pt x="57" y="204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7" y="185"/>
                    <a:pt x="58" y="184"/>
                    <a:pt x="59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89" y="184"/>
                    <a:pt x="91" y="185"/>
                    <a:pt x="91" y="186"/>
                  </a:cubicBezTo>
                  <a:lnTo>
                    <a:pt x="91" y="204"/>
                  </a:lnTo>
                  <a:close/>
                  <a:moveTo>
                    <a:pt x="91" y="171"/>
                  </a:moveTo>
                  <a:cubicBezTo>
                    <a:pt x="91" y="172"/>
                    <a:pt x="89" y="173"/>
                    <a:pt x="88" y="173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8" y="173"/>
                    <a:pt x="57" y="172"/>
                    <a:pt x="57" y="171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7" y="151"/>
                    <a:pt x="58" y="150"/>
                    <a:pt x="59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0"/>
                    <a:pt x="91" y="151"/>
                    <a:pt x="91" y="153"/>
                  </a:cubicBezTo>
                  <a:lnTo>
                    <a:pt x="91" y="171"/>
                  </a:lnTo>
                  <a:close/>
                  <a:moveTo>
                    <a:pt x="91" y="137"/>
                  </a:moveTo>
                  <a:cubicBezTo>
                    <a:pt x="91" y="139"/>
                    <a:pt x="89" y="140"/>
                    <a:pt x="88" y="140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8" y="140"/>
                    <a:pt x="57" y="139"/>
                    <a:pt x="57" y="137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18"/>
                    <a:pt x="58" y="117"/>
                    <a:pt x="59" y="117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9" y="117"/>
                    <a:pt x="91" y="118"/>
                    <a:pt x="91" y="119"/>
                  </a:cubicBezTo>
                  <a:lnTo>
                    <a:pt x="91" y="137"/>
                  </a:lnTo>
                  <a:close/>
                  <a:moveTo>
                    <a:pt x="91" y="104"/>
                  </a:moveTo>
                  <a:cubicBezTo>
                    <a:pt x="91" y="105"/>
                    <a:pt x="89" y="106"/>
                    <a:pt x="88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8" y="106"/>
                    <a:pt x="57" y="105"/>
                    <a:pt x="57" y="104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4"/>
                    <a:pt x="58" y="83"/>
                    <a:pt x="59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9" y="83"/>
                    <a:pt x="91" y="84"/>
                    <a:pt x="91" y="86"/>
                  </a:cubicBezTo>
                  <a:lnTo>
                    <a:pt x="91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7" name="Freeform 668"/>
            <p:cNvSpPr>
              <a:spLocks noEditPoints="1"/>
            </p:cNvSpPr>
            <p:nvPr/>
          </p:nvSpPr>
          <p:spPr bwMode="auto">
            <a:xfrm>
              <a:off x="782482" y="3395715"/>
              <a:ext cx="536335" cy="273805"/>
            </a:xfrm>
            <a:custGeom>
              <a:avLst/>
              <a:gdLst>
                <a:gd name="T0" fmla="*/ 2 w 493"/>
                <a:gd name="T1" fmla="*/ 123 h 251"/>
                <a:gd name="T2" fmla="*/ 246 w 493"/>
                <a:gd name="T3" fmla="*/ 251 h 251"/>
                <a:gd name="T4" fmla="*/ 491 w 493"/>
                <a:gd name="T5" fmla="*/ 123 h 251"/>
                <a:gd name="T6" fmla="*/ 175 w 493"/>
                <a:gd name="T7" fmla="*/ 52 h 251"/>
                <a:gd name="T8" fmla="*/ 167 w 493"/>
                <a:gd name="T9" fmla="*/ 65 h 251"/>
                <a:gd name="T10" fmla="*/ 159 w 493"/>
                <a:gd name="T11" fmla="*/ 72 h 251"/>
                <a:gd name="T12" fmla="*/ 166 w 493"/>
                <a:gd name="T13" fmla="*/ 77 h 251"/>
                <a:gd name="T14" fmla="*/ 159 w 493"/>
                <a:gd name="T15" fmla="*/ 72 h 251"/>
                <a:gd name="T16" fmla="*/ 194 w 493"/>
                <a:gd name="T17" fmla="*/ 204 h 251"/>
                <a:gd name="T18" fmla="*/ 177 w 493"/>
                <a:gd name="T19" fmla="*/ 171 h 251"/>
                <a:gd name="T20" fmla="*/ 152 w 493"/>
                <a:gd name="T21" fmla="*/ 166 h 251"/>
                <a:gd name="T22" fmla="*/ 144 w 493"/>
                <a:gd name="T23" fmla="*/ 116 h 251"/>
                <a:gd name="T24" fmla="*/ 156 w 493"/>
                <a:gd name="T25" fmla="*/ 105 h 251"/>
                <a:gd name="T26" fmla="*/ 200 w 493"/>
                <a:gd name="T27" fmla="*/ 107 h 251"/>
                <a:gd name="T28" fmla="*/ 187 w 493"/>
                <a:gd name="T29" fmla="*/ 108 h 251"/>
                <a:gd name="T30" fmla="*/ 155 w 493"/>
                <a:gd name="T31" fmla="*/ 102 h 251"/>
                <a:gd name="T32" fmla="*/ 160 w 493"/>
                <a:gd name="T33" fmla="*/ 93 h 251"/>
                <a:gd name="T34" fmla="*/ 168 w 493"/>
                <a:gd name="T35" fmla="*/ 85 h 251"/>
                <a:gd name="T36" fmla="*/ 202 w 493"/>
                <a:gd name="T37" fmla="*/ 78 h 251"/>
                <a:gd name="T38" fmla="*/ 193 w 493"/>
                <a:gd name="T39" fmla="*/ 77 h 251"/>
                <a:gd name="T40" fmla="*/ 205 w 493"/>
                <a:gd name="T41" fmla="*/ 59 h 251"/>
                <a:gd name="T42" fmla="*/ 231 w 493"/>
                <a:gd name="T43" fmla="*/ 60 h 251"/>
                <a:gd name="T44" fmla="*/ 246 w 493"/>
                <a:gd name="T45" fmla="*/ 23 h 251"/>
                <a:gd name="T46" fmla="*/ 334 w 493"/>
                <a:gd name="T47" fmla="*/ 108 h 251"/>
                <a:gd name="T48" fmla="*/ 318 w 493"/>
                <a:gd name="T49" fmla="*/ 126 h 251"/>
                <a:gd name="T50" fmla="*/ 300 w 493"/>
                <a:gd name="T51" fmla="*/ 138 h 251"/>
                <a:gd name="T52" fmla="*/ 283 w 493"/>
                <a:gd name="T53" fmla="*/ 130 h 251"/>
                <a:gd name="T54" fmla="*/ 235 w 493"/>
                <a:gd name="T55" fmla="*/ 107 h 251"/>
                <a:gd name="T56" fmla="*/ 234 w 493"/>
                <a:gd name="T57" fmla="*/ 133 h 251"/>
                <a:gd name="T58" fmla="*/ 224 w 493"/>
                <a:gd name="T59" fmla="*/ 138 h 251"/>
                <a:gd name="T60" fmla="*/ 222 w 493"/>
                <a:gd name="T61" fmla="*/ 165 h 251"/>
                <a:gd name="T62" fmla="*/ 324 w 493"/>
                <a:gd name="T63" fmla="*/ 145 h 251"/>
                <a:gd name="T64" fmla="*/ 324 w 493"/>
                <a:gd name="T65" fmla="*/ 145 h 251"/>
                <a:gd name="T66" fmla="*/ 320 w 493"/>
                <a:gd name="T67" fmla="*/ 135 h 251"/>
                <a:gd name="T68" fmla="*/ 274 w 493"/>
                <a:gd name="T69" fmla="*/ 141 h 251"/>
                <a:gd name="T70" fmla="*/ 274 w 493"/>
                <a:gd name="T71" fmla="*/ 141 h 251"/>
                <a:gd name="T72" fmla="*/ 226 w 493"/>
                <a:gd name="T73" fmla="*/ 158 h 251"/>
                <a:gd name="T74" fmla="*/ 218 w 493"/>
                <a:gd name="T75" fmla="*/ 225 h 251"/>
                <a:gd name="T76" fmla="*/ 278 w 493"/>
                <a:gd name="T77" fmla="*/ 216 h 251"/>
                <a:gd name="T78" fmla="*/ 246 w 493"/>
                <a:gd name="T79" fmla="*/ 229 h 251"/>
                <a:gd name="T80" fmla="*/ 308 w 493"/>
                <a:gd name="T81" fmla="*/ 198 h 251"/>
                <a:gd name="T82" fmla="*/ 304 w 493"/>
                <a:gd name="T83" fmla="*/ 164 h 251"/>
                <a:gd name="T84" fmla="*/ 341 w 493"/>
                <a:gd name="T85" fmla="*/ 156 h 251"/>
                <a:gd name="T86" fmla="*/ 347 w 493"/>
                <a:gd name="T87" fmla="*/ 147 h 251"/>
                <a:gd name="T88" fmla="*/ 349 w 493"/>
                <a:gd name="T89" fmla="*/ 12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3" h="251">
                  <a:moveTo>
                    <a:pt x="491" y="123"/>
                  </a:moveTo>
                  <a:cubicBezTo>
                    <a:pt x="473" y="98"/>
                    <a:pt x="394" y="0"/>
                    <a:pt x="246" y="0"/>
                  </a:cubicBezTo>
                  <a:cubicBezTo>
                    <a:pt x="99" y="0"/>
                    <a:pt x="19" y="98"/>
                    <a:pt x="2" y="123"/>
                  </a:cubicBezTo>
                  <a:cubicBezTo>
                    <a:pt x="1" y="124"/>
                    <a:pt x="0" y="125"/>
                    <a:pt x="0" y="125"/>
                  </a:cubicBezTo>
                  <a:cubicBezTo>
                    <a:pt x="0" y="126"/>
                    <a:pt x="1" y="127"/>
                    <a:pt x="2" y="128"/>
                  </a:cubicBezTo>
                  <a:cubicBezTo>
                    <a:pt x="19" y="153"/>
                    <a:pt x="99" y="251"/>
                    <a:pt x="246" y="251"/>
                  </a:cubicBezTo>
                  <a:cubicBezTo>
                    <a:pt x="394" y="251"/>
                    <a:pt x="473" y="153"/>
                    <a:pt x="491" y="128"/>
                  </a:cubicBezTo>
                  <a:cubicBezTo>
                    <a:pt x="491" y="127"/>
                    <a:pt x="492" y="126"/>
                    <a:pt x="493" y="125"/>
                  </a:cubicBezTo>
                  <a:cubicBezTo>
                    <a:pt x="492" y="125"/>
                    <a:pt x="491" y="124"/>
                    <a:pt x="491" y="123"/>
                  </a:cubicBezTo>
                  <a:moveTo>
                    <a:pt x="164" y="62"/>
                  </a:moveTo>
                  <a:cubicBezTo>
                    <a:pt x="165" y="60"/>
                    <a:pt x="170" y="54"/>
                    <a:pt x="170" y="54"/>
                  </a:cubicBezTo>
                  <a:cubicBezTo>
                    <a:pt x="171" y="52"/>
                    <a:pt x="174" y="52"/>
                    <a:pt x="175" y="52"/>
                  </a:cubicBezTo>
                  <a:cubicBezTo>
                    <a:pt x="177" y="51"/>
                    <a:pt x="179" y="52"/>
                    <a:pt x="179" y="53"/>
                  </a:cubicBezTo>
                  <a:cubicBezTo>
                    <a:pt x="179" y="55"/>
                    <a:pt x="179" y="59"/>
                    <a:pt x="178" y="60"/>
                  </a:cubicBezTo>
                  <a:cubicBezTo>
                    <a:pt x="176" y="62"/>
                    <a:pt x="170" y="65"/>
                    <a:pt x="167" y="65"/>
                  </a:cubicBezTo>
                  <a:cubicBezTo>
                    <a:pt x="164" y="65"/>
                    <a:pt x="164" y="63"/>
                    <a:pt x="164" y="62"/>
                  </a:cubicBezTo>
                  <a:moveTo>
                    <a:pt x="159" y="72"/>
                  </a:moveTo>
                  <a:cubicBezTo>
                    <a:pt x="159" y="72"/>
                    <a:pt x="159" y="72"/>
                    <a:pt x="159" y="72"/>
                  </a:cubicBezTo>
                  <a:cubicBezTo>
                    <a:pt x="161" y="70"/>
                    <a:pt x="165" y="69"/>
                    <a:pt x="167" y="69"/>
                  </a:cubicBezTo>
                  <a:cubicBezTo>
                    <a:pt x="170" y="68"/>
                    <a:pt x="173" y="70"/>
                    <a:pt x="174" y="71"/>
                  </a:cubicBezTo>
                  <a:cubicBezTo>
                    <a:pt x="174" y="73"/>
                    <a:pt x="167" y="76"/>
                    <a:pt x="166" y="77"/>
                  </a:cubicBezTo>
                  <a:cubicBezTo>
                    <a:pt x="163" y="81"/>
                    <a:pt x="157" y="87"/>
                    <a:pt x="154" y="88"/>
                  </a:cubicBezTo>
                  <a:cubicBezTo>
                    <a:pt x="153" y="88"/>
                    <a:pt x="152" y="88"/>
                    <a:pt x="151" y="88"/>
                  </a:cubicBezTo>
                  <a:cubicBezTo>
                    <a:pt x="153" y="82"/>
                    <a:pt x="156" y="77"/>
                    <a:pt x="159" y="72"/>
                  </a:cubicBezTo>
                  <a:moveTo>
                    <a:pt x="214" y="186"/>
                  </a:moveTo>
                  <a:cubicBezTo>
                    <a:pt x="212" y="194"/>
                    <a:pt x="210" y="196"/>
                    <a:pt x="208" y="199"/>
                  </a:cubicBezTo>
                  <a:cubicBezTo>
                    <a:pt x="206" y="201"/>
                    <a:pt x="198" y="205"/>
                    <a:pt x="194" y="204"/>
                  </a:cubicBezTo>
                  <a:cubicBezTo>
                    <a:pt x="189" y="204"/>
                    <a:pt x="188" y="191"/>
                    <a:pt x="188" y="185"/>
                  </a:cubicBezTo>
                  <a:cubicBezTo>
                    <a:pt x="188" y="183"/>
                    <a:pt x="185" y="189"/>
                    <a:pt x="184" y="176"/>
                  </a:cubicBezTo>
                  <a:cubicBezTo>
                    <a:pt x="182" y="167"/>
                    <a:pt x="177" y="177"/>
                    <a:pt x="177" y="171"/>
                  </a:cubicBezTo>
                  <a:cubicBezTo>
                    <a:pt x="176" y="165"/>
                    <a:pt x="173" y="167"/>
                    <a:pt x="171" y="163"/>
                  </a:cubicBezTo>
                  <a:cubicBezTo>
                    <a:pt x="168" y="160"/>
                    <a:pt x="164" y="163"/>
                    <a:pt x="160" y="165"/>
                  </a:cubicBezTo>
                  <a:cubicBezTo>
                    <a:pt x="156" y="167"/>
                    <a:pt x="158" y="168"/>
                    <a:pt x="152" y="166"/>
                  </a:cubicBezTo>
                  <a:cubicBezTo>
                    <a:pt x="152" y="166"/>
                    <a:pt x="152" y="166"/>
                    <a:pt x="152" y="166"/>
                  </a:cubicBezTo>
                  <a:cubicBezTo>
                    <a:pt x="147" y="154"/>
                    <a:pt x="144" y="140"/>
                    <a:pt x="144" y="126"/>
                  </a:cubicBezTo>
                  <a:cubicBezTo>
                    <a:pt x="144" y="123"/>
                    <a:pt x="144" y="119"/>
                    <a:pt x="144" y="116"/>
                  </a:cubicBezTo>
                  <a:cubicBezTo>
                    <a:pt x="144" y="115"/>
                    <a:pt x="145" y="115"/>
                    <a:pt x="145" y="115"/>
                  </a:cubicBezTo>
                  <a:cubicBezTo>
                    <a:pt x="150" y="108"/>
                    <a:pt x="150" y="107"/>
                    <a:pt x="150" y="107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6" y="105"/>
                    <a:pt x="166" y="106"/>
                    <a:pt x="173" y="109"/>
                  </a:cubicBezTo>
                  <a:cubicBezTo>
                    <a:pt x="179" y="111"/>
                    <a:pt x="188" y="116"/>
                    <a:pt x="194" y="114"/>
                  </a:cubicBezTo>
                  <a:cubicBezTo>
                    <a:pt x="198" y="112"/>
                    <a:pt x="201" y="110"/>
                    <a:pt x="200" y="107"/>
                  </a:cubicBezTo>
                  <a:cubicBezTo>
                    <a:pt x="200" y="103"/>
                    <a:pt x="197" y="102"/>
                    <a:pt x="193" y="105"/>
                  </a:cubicBezTo>
                  <a:cubicBezTo>
                    <a:pt x="191" y="106"/>
                    <a:pt x="188" y="98"/>
                    <a:pt x="186" y="99"/>
                  </a:cubicBezTo>
                  <a:cubicBezTo>
                    <a:pt x="183" y="99"/>
                    <a:pt x="189" y="107"/>
                    <a:pt x="187" y="108"/>
                  </a:cubicBezTo>
                  <a:cubicBezTo>
                    <a:pt x="185" y="108"/>
                    <a:pt x="181" y="99"/>
                    <a:pt x="180" y="98"/>
                  </a:cubicBezTo>
                  <a:cubicBezTo>
                    <a:pt x="179" y="96"/>
                    <a:pt x="176" y="93"/>
                    <a:pt x="173" y="95"/>
                  </a:cubicBezTo>
                  <a:cubicBezTo>
                    <a:pt x="167" y="101"/>
                    <a:pt x="157" y="101"/>
                    <a:pt x="155" y="102"/>
                  </a:cubicBezTo>
                  <a:cubicBezTo>
                    <a:pt x="149" y="107"/>
                    <a:pt x="148" y="101"/>
                    <a:pt x="148" y="97"/>
                  </a:cubicBezTo>
                  <a:cubicBezTo>
                    <a:pt x="148" y="96"/>
                    <a:pt x="148" y="96"/>
                    <a:pt x="149" y="95"/>
                  </a:cubicBezTo>
                  <a:cubicBezTo>
                    <a:pt x="151" y="93"/>
                    <a:pt x="158" y="92"/>
                    <a:pt x="160" y="93"/>
                  </a:cubicBezTo>
                  <a:cubicBezTo>
                    <a:pt x="163" y="95"/>
                    <a:pt x="165" y="93"/>
                    <a:pt x="166" y="92"/>
                  </a:cubicBezTo>
                  <a:cubicBezTo>
                    <a:pt x="167" y="91"/>
                    <a:pt x="166" y="89"/>
                    <a:pt x="166" y="88"/>
                  </a:cubicBezTo>
                  <a:cubicBezTo>
                    <a:pt x="165" y="86"/>
                    <a:pt x="167" y="85"/>
                    <a:pt x="168" y="85"/>
                  </a:cubicBezTo>
                  <a:cubicBezTo>
                    <a:pt x="170" y="85"/>
                    <a:pt x="174" y="81"/>
                    <a:pt x="176" y="80"/>
                  </a:cubicBezTo>
                  <a:cubicBezTo>
                    <a:pt x="178" y="79"/>
                    <a:pt x="187" y="78"/>
                    <a:pt x="192" y="80"/>
                  </a:cubicBezTo>
                  <a:cubicBezTo>
                    <a:pt x="196" y="82"/>
                    <a:pt x="200" y="81"/>
                    <a:pt x="202" y="78"/>
                  </a:cubicBezTo>
                  <a:cubicBezTo>
                    <a:pt x="205" y="75"/>
                    <a:pt x="208" y="73"/>
                    <a:pt x="209" y="72"/>
                  </a:cubicBezTo>
                  <a:cubicBezTo>
                    <a:pt x="211" y="71"/>
                    <a:pt x="206" y="66"/>
                    <a:pt x="201" y="72"/>
                  </a:cubicBezTo>
                  <a:cubicBezTo>
                    <a:pt x="197" y="77"/>
                    <a:pt x="195" y="77"/>
                    <a:pt x="193" y="77"/>
                  </a:cubicBezTo>
                  <a:cubicBezTo>
                    <a:pt x="191" y="77"/>
                    <a:pt x="179" y="74"/>
                    <a:pt x="178" y="71"/>
                  </a:cubicBezTo>
                  <a:cubicBezTo>
                    <a:pt x="176" y="67"/>
                    <a:pt x="181" y="64"/>
                    <a:pt x="186" y="62"/>
                  </a:cubicBezTo>
                  <a:cubicBezTo>
                    <a:pt x="190" y="60"/>
                    <a:pt x="202" y="60"/>
                    <a:pt x="205" y="59"/>
                  </a:cubicBezTo>
                  <a:cubicBezTo>
                    <a:pt x="211" y="58"/>
                    <a:pt x="219" y="55"/>
                    <a:pt x="223" y="57"/>
                  </a:cubicBezTo>
                  <a:cubicBezTo>
                    <a:pt x="227" y="60"/>
                    <a:pt x="207" y="65"/>
                    <a:pt x="214" y="69"/>
                  </a:cubicBezTo>
                  <a:cubicBezTo>
                    <a:pt x="216" y="70"/>
                    <a:pt x="227" y="62"/>
                    <a:pt x="231" y="60"/>
                  </a:cubicBezTo>
                  <a:cubicBezTo>
                    <a:pt x="240" y="56"/>
                    <a:pt x="222" y="54"/>
                    <a:pt x="224" y="45"/>
                  </a:cubicBezTo>
                  <a:cubicBezTo>
                    <a:pt x="227" y="34"/>
                    <a:pt x="203" y="39"/>
                    <a:pt x="191" y="39"/>
                  </a:cubicBezTo>
                  <a:cubicBezTo>
                    <a:pt x="207" y="29"/>
                    <a:pt x="226" y="23"/>
                    <a:pt x="246" y="23"/>
                  </a:cubicBezTo>
                  <a:cubicBezTo>
                    <a:pt x="295" y="23"/>
                    <a:pt x="336" y="57"/>
                    <a:pt x="346" y="102"/>
                  </a:cubicBezTo>
                  <a:cubicBezTo>
                    <a:pt x="346" y="104"/>
                    <a:pt x="346" y="106"/>
                    <a:pt x="346" y="107"/>
                  </a:cubicBezTo>
                  <a:cubicBezTo>
                    <a:pt x="345" y="110"/>
                    <a:pt x="338" y="114"/>
                    <a:pt x="334" y="108"/>
                  </a:cubicBezTo>
                  <a:cubicBezTo>
                    <a:pt x="333" y="106"/>
                    <a:pt x="328" y="102"/>
                    <a:pt x="329" y="109"/>
                  </a:cubicBezTo>
                  <a:cubicBezTo>
                    <a:pt x="329" y="116"/>
                    <a:pt x="335" y="117"/>
                    <a:pt x="329" y="121"/>
                  </a:cubicBezTo>
                  <a:cubicBezTo>
                    <a:pt x="322" y="126"/>
                    <a:pt x="321" y="124"/>
                    <a:pt x="318" y="126"/>
                  </a:cubicBezTo>
                  <a:cubicBezTo>
                    <a:pt x="315" y="127"/>
                    <a:pt x="312" y="134"/>
                    <a:pt x="313" y="138"/>
                  </a:cubicBezTo>
                  <a:cubicBezTo>
                    <a:pt x="314" y="142"/>
                    <a:pt x="323" y="153"/>
                    <a:pt x="316" y="152"/>
                  </a:cubicBezTo>
                  <a:cubicBezTo>
                    <a:pt x="314" y="152"/>
                    <a:pt x="302" y="144"/>
                    <a:pt x="300" y="138"/>
                  </a:cubicBezTo>
                  <a:cubicBezTo>
                    <a:pt x="298" y="133"/>
                    <a:pt x="296" y="127"/>
                    <a:pt x="294" y="123"/>
                  </a:cubicBezTo>
                  <a:cubicBezTo>
                    <a:pt x="292" y="118"/>
                    <a:pt x="288" y="117"/>
                    <a:pt x="284" y="120"/>
                  </a:cubicBezTo>
                  <a:cubicBezTo>
                    <a:pt x="281" y="122"/>
                    <a:pt x="285" y="125"/>
                    <a:pt x="283" y="130"/>
                  </a:cubicBezTo>
                  <a:cubicBezTo>
                    <a:pt x="280" y="136"/>
                    <a:pt x="278" y="140"/>
                    <a:pt x="274" y="136"/>
                  </a:cubicBezTo>
                  <a:cubicBezTo>
                    <a:pt x="264" y="124"/>
                    <a:pt x="250" y="130"/>
                    <a:pt x="247" y="117"/>
                  </a:cubicBezTo>
                  <a:cubicBezTo>
                    <a:pt x="246" y="110"/>
                    <a:pt x="240" y="111"/>
                    <a:pt x="235" y="107"/>
                  </a:cubicBezTo>
                  <a:cubicBezTo>
                    <a:pt x="230" y="103"/>
                    <a:pt x="227" y="101"/>
                    <a:pt x="227" y="104"/>
                  </a:cubicBezTo>
                  <a:cubicBezTo>
                    <a:pt x="226" y="106"/>
                    <a:pt x="242" y="119"/>
                    <a:pt x="243" y="123"/>
                  </a:cubicBezTo>
                  <a:cubicBezTo>
                    <a:pt x="245" y="128"/>
                    <a:pt x="238" y="132"/>
                    <a:pt x="234" y="133"/>
                  </a:cubicBezTo>
                  <a:cubicBezTo>
                    <a:pt x="229" y="134"/>
                    <a:pt x="227" y="131"/>
                    <a:pt x="222" y="126"/>
                  </a:cubicBezTo>
                  <a:cubicBezTo>
                    <a:pt x="217" y="121"/>
                    <a:pt x="215" y="117"/>
                    <a:pt x="215" y="121"/>
                  </a:cubicBezTo>
                  <a:cubicBezTo>
                    <a:pt x="214" y="127"/>
                    <a:pt x="219" y="135"/>
                    <a:pt x="224" y="138"/>
                  </a:cubicBezTo>
                  <a:cubicBezTo>
                    <a:pt x="228" y="141"/>
                    <a:pt x="233" y="142"/>
                    <a:pt x="231" y="146"/>
                  </a:cubicBezTo>
                  <a:cubicBezTo>
                    <a:pt x="230" y="150"/>
                    <a:pt x="231" y="148"/>
                    <a:pt x="227" y="153"/>
                  </a:cubicBezTo>
                  <a:cubicBezTo>
                    <a:pt x="222" y="157"/>
                    <a:pt x="221" y="159"/>
                    <a:pt x="222" y="165"/>
                  </a:cubicBezTo>
                  <a:cubicBezTo>
                    <a:pt x="222" y="171"/>
                    <a:pt x="220" y="172"/>
                    <a:pt x="219" y="177"/>
                  </a:cubicBezTo>
                  <a:cubicBezTo>
                    <a:pt x="218" y="182"/>
                    <a:pt x="216" y="178"/>
                    <a:pt x="214" y="186"/>
                  </a:cubicBezTo>
                  <a:moveTo>
                    <a:pt x="324" y="145"/>
                  </a:moveTo>
                  <a:cubicBezTo>
                    <a:pt x="328" y="144"/>
                    <a:pt x="333" y="149"/>
                    <a:pt x="331" y="151"/>
                  </a:cubicBezTo>
                  <a:cubicBezTo>
                    <a:pt x="329" y="153"/>
                    <a:pt x="324" y="152"/>
                    <a:pt x="321" y="150"/>
                  </a:cubicBezTo>
                  <a:cubicBezTo>
                    <a:pt x="318" y="148"/>
                    <a:pt x="323" y="145"/>
                    <a:pt x="324" y="145"/>
                  </a:cubicBezTo>
                  <a:moveTo>
                    <a:pt x="320" y="142"/>
                  </a:moveTo>
                  <a:cubicBezTo>
                    <a:pt x="319" y="141"/>
                    <a:pt x="318" y="140"/>
                    <a:pt x="317" y="138"/>
                  </a:cubicBezTo>
                  <a:cubicBezTo>
                    <a:pt x="316" y="135"/>
                    <a:pt x="318" y="134"/>
                    <a:pt x="320" y="135"/>
                  </a:cubicBezTo>
                  <a:cubicBezTo>
                    <a:pt x="322" y="136"/>
                    <a:pt x="325" y="139"/>
                    <a:pt x="325" y="141"/>
                  </a:cubicBezTo>
                  <a:cubicBezTo>
                    <a:pt x="325" y="142"/>
                    <a:pt x="321" y="142"/>
                    <a:pt x="320" y="142"/>
                  </a:cubicBezTo>
                  <a:moveTo>
                    <a:pt x="274" y="141"/>
                  </a:moveTo>
                  <a:cubicBezTo>
                    <a:pt x="272" y="143"/>
                    <a:pt x="267" y="143"/>
                    <a:pt x="265" y="141"/>
                  </a:cubicBezTo>
                  <a:cubicBezTo>
                    <a:pt x="262" y="139"/>
                    <a:pt x="266" y="135"/>
                    <a:pt x="268" y="135"/>
                  </a:cubicBezTo>
                  <a:cubicBezTo>
                    <a:pt x="271" y="135"/>
                    <a:pt x="276" y="140"/>
                    <a:pt x="274" y="141"/>
                  </a:cubicBezTo>
                  <a:moveTo>
                    <a:pt x="232" y="162"/>
                  </a:moveTo>
                  <a:cubicBezTo>
                    <a:pt x="231" y="164"/>
                    <a:pt x="227" y="181"/>
                    <a:pt x="225" y="179"/>
                  </a:cubicBezTo>
                  <a:cubicBezTo>
                    <a:pt x="222" y="177"/>
                    <a:pt x="226" y="159"/>
                    <a:pt x="226" y="158"/>
                  </a:cubicBezTo>
                  <a:cubicBezTo>
                    <a:pt x="230" y="151"/>
                    <a:pt x="239" y="151"/>
                    <a:pt x="232" y="162"/>
                  </a:cubicBezTo>
                  <a:moveTo>
                    <a:pt x="246" y="229"/>
                  </a:moveTo>
                  <a:cubicBezTo>
                    <a:pt x="236" y="229"/>
                    <a:pt x="227" y="227"/>
                    <a:pt x="218" y="225"/>
                  </a:cubicBezTo>
                  <a:cubicBezTo>
                    <a:pt x="216" y="224"/>
                    <a:pt x="215" y="222"/>
                    <a:pt x="216" y="220"/>
                  </a:cubicBezTo>
                  <a:cubicBezTo>
                    <a:pt x="219" y="211"/>
                    <a:pt x="229" y="208"/>
                    <a:pt x="236" y="207"/>
                  </a:cubicBezTo>
                  <a:cubicBezTo>
                    <a:pt x="253" y="206"/>
                    <a:pt x="275" y="218"/>
                    <a:pt x="278" y="216"/>
                  </a:cubicBezTo>
                  <a:cubicBezTo>
                    <a:pt x="282" y="214"/>
                    <a:pt x="289" y="205"/>
                    <a:pt x="299" y="205"/>
                  </a:cubicBezTo>
                  <a:cubicBezTo>
                    <a:pt x="306" y="206"/>
                    <a:pt x="306" y="207"/>
                    <a:pt x="309" y="208"/>
                  </a:cubicBezTo>
                  <a:cubicBezTo>
                    <a:pt x="291" y="221"/>
                    <a:pt x="270" y="229"/>
                    <a:pt x="246" y="229"/>
                  </a:cubicBezTo>
                  <a:moveTo>
                    <a:pt x="319" y="199"/>
                  </a:moveTo>
                  <a:cubicBezTo>
                    <a:pt x="318" y="199"/>
                    <a:pt x="317" y="198"/>
                    <a:pt x="316" y="198"/>
                  </a:cubicBezTo>
                  <a:cubicBezTo>
                    <a:pt x="310" y="195"/>
                    <a:pt x="311" y="199"/>
                    <a:pt x="308" y="198"/>
                  </a:cubicBezTo>
                  <a:cubicBezTo>
                    <a:pt x="305" y="197"/>
                    <a:pt x="311" y="191"/>
                    <a:pt x="303" y="196"/>
                  </a:cubicBezTo>
                  <a:cubicBezTo>
                    <a:pt x="295" y="202"/>
                    <a:pt x="297" y="196"/>
                    <a:pt x="293" y="186"/>
                  </a:cubicBezTo>
                  <a:cubicBezTo>
                    <a:pt x="290" y="177"/>
                    <a:pt x="297" y="167"/>
                    <a:pt x="304" y="164"/>
                  </a:cubicBezTo>
                  <a:cubicBezTo>
                    <a:pt x="313" y="161"/>
                    <a:pt x="318" y="161"/>
                    <a:pt x="322" y="159"/>
                  </a:cubicBezTo>
                  <a:cubicBezTo>
                    <a:pt x="335" y="156"/>
                    <a:pt x="337" y="149"/>
                    <a:pt x="340" y="154"/>
                  </a:cubicBezTo>
                  <a:cubicBezTo>
                    <a:pt x="340" y="154"/>
                    <a:pt x="340" y="155"/>
                    <a:pt x="341" y="156"/>
                  </a:cubicBezTo>
                  <a:cubicBezTo>
                    <a:pt x="342" y="157"/>
                    <a:pt x="342" y="160"/>
                    <a:pt x="342" y="163"/>
                  </a:cubicBezTo>
                  <a:cubicBezTo>
                    <a:pt x="337" y="176"/>
                    <a:pt x="329" y="189"/>
                    <a:pt x="319" y="199"/>
                  </a:cubicBezTo>
                  <a:moveTo>
                    <a:pt x="347" y="147"/>
                  </a:moveTo>
                  <a:cubicBezTo>
                    <a:pt x="344" y="146"/>
                    <a:pt x="333" y="130"/>
                    <a:pt x="342" y="120"/>
                  </a:cubicBezTo>
                  <a:cubicBezTo>
                    <a:pt x="343" y="118"/>
                    <a:pt x="339" y="113"/>
                    <a:pt x="340" y="113"/>
                  </a:cubicBezTo>
                  <a:cubicBezTo>
                    <a:pt x="345" y="112"/>
                    <a:pt x="348" y="116"/>
                    <a:pt x="349" y="120"/>
                  </a:cubicBezTo>
                  <a:cubicBezTo>
                    <a:pt x="349" y="122"/>
                    <a:pt x="349" y="124"/>
                    <a:pt x="349" y="126"/>
                  </a:cubicBezTo>
                  <a:cubicBezTo>
                    <a:pt x="349" y="133"/>
                    <a:pt x="348" y="140"/>
                    <a:pt x="347" y="1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8" name="Freeform 669"/>
            <p:cNvSpPr>
              <a:spLocks/>
            </p:cNvSpPr>
            <p:nvPr/>
          </p:nvSpPr>
          <p:spPr bwMode="auto">
            <a:xfrm>
              <a:off x="2568656" y="3566441"/>
              <a:ext cx="24159" cy="54761"/>
            </a:xfrm>
            <a:custGeom>
              <a:avLst/>
              <a:gdLst>
                <a:gd name="T0" fmla="*/ 21 w 22"/>
                <a:gd name="T1" fmla="*/ 0 h 51"/>
                <a:gd name="T2" fmla="*/ 22 w 22"/>
                <a:gd name="T3" fmla="*/ 2 h 51"/>
                <a:gd name="T4" fmla="*/ 22 w 22"/>
                <a:gd name="T5" fmla="*/ 50 h 51"/>
                <a:gd name="T6" fmla="*/ 21 w 22"/>
                <a:gd name="T7" fmla="*/ 51 h 51"/>
                <a:gd name="T8" fmla="*/ 1 w 22"/>
                <a:gd name="T9" fmla="*/ 51 h 51"/>
                <a:gd name="T10" fmla="*/ 0 w 22"/>
                <a:gd name="T11" fmla="*/ 50 h 51"/>
                <a:gd name="T12" fmla="*/ 0 w 22"/>
                <a:gd name="T13" fmla="*/ 2 h 51"/>
                <a:gd name="T14" fmla="*/ 1 w 22"/>
                <a:gd name="T15" fmla="*/ 0 h 51"/>
                <a:gd name="T16" fmla="*/ 21 w 22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1" y="0"/>
                  </a:moveTo>
                  <a:cubicBezTo>
                    <a:pt x="22" y="0"/>
                    <a:pt x="22" y="1"/>
                    <a:pt x="22" y="2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1"/>
                    <a:pt x="22" y="51"/>
                    <a:pt x="2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9" name="Freeform 670"/>
            <p:cNvSpPr>
              <a:spLocks/>
            </p:cNvSpPr>
            <p:nvPr/>
          </p:nvSpPr>
          <p:spPr bwMode="auto">
            <a:xfrm>
              <a:off x="2472019" y="3645361"/>
              <a:ext cx="355946" cy="24159"/>
            </a:xfrm>
            <a:custGeom>
              <a:avLst/>
              <a:gdLst>
                <a:gd name="T0" fmla="*/ 325 w 327"/>
                <a:gd name="T1" fmla="*/ 0 h 23"/>
                <a:gd name="T2" fmla="*/ 2 w 327"/>
                <a:gd name="T3" fmla="*/ 0 h 23"/>
                <a:gd name="T4" fmla="*/ 0 w 327"/>
                <a:gd name="T5" fmla="*/ 2 h 23"/>
                <a:gd name="T6" fmla="*/ 0 w 327"/>
                <a:gd name="T7" fmla="*/ 22 h 23"/>
                <a:gd name="T8" fmla="*/ 2 w 327"/>
                <a:gd name="T9" fmla="*/ 23 h 23"/>
                <a:gd name="T10" fmla="*/ 325 w 327"/>
                <a:gd name="T11" fmla="*/ 23 h 23"/>
                <a:gd name="T12" fmla="*/ 327 w 327"/>
                <a:gd name="T13" fmla="*/ 22 h 23"/>
                <a:gd name="T14" fmla="*/ 327 w 327"/>
                <a:gd name="T15" fmla="*/ 2 h 23"/>
                <a:gd name="T16" fmla="*/ 325 w 32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23">
                  <a:moveTo>
                    <a:pt x="3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6" y="23"/>
                    <a:pt x="327" y="22"/>
                    <a:pt x="327" y="22"/>
                  </a:cubicBezTo>
                  <a:cubicBezTo>
                    <a:pt x="327" y="2"/>
                    <a:pt x="327" y="2"/>
                    <a:pt x="327" y="2"/>
                  </a:cubicBezTo>
                  <a:cubicBezTo>
                    <a:pt x="327" y="1"/>
                    <a:pt x="326" y="0"/>
                    <a:pt x="3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0" name="Freeform 671"/>
            <p:cNvSpPr>
              <a:spLocks/>
            </p:cNvSpPr>
            <p:nvPr/>
          </p:nvSpPr>
          <p:spPr bwMode="auto">
            <a:xfrm>
              <a:off x="2472019" y="3688848"/>
              <a:ext cx="355946" cy="24159"/>
            </a:xfrm>
            <a:custGeom>
              <a:avLst/>
              <a:gdLst>
                <a:gd name="T0" fmla="*/ 325 w 327"/>
                <a:gd name="T1" fmla="*/ 0 h 22"/>
                <a:gd name="T2" fmla="*/ 2 w 327"/>
                <a:gd name="T3" fmla="*/ 0 h 22"/>
                <a:gd name="T4" fmla="*/ 0 w 327"/>
                <a:gd name="T5" fmla="*/ 1 h 22"/>
                <a:gd name="T6" fmla="*/ 0 w 327"/>
                <a:gd name="T7" fmla="*/ 21 h 22"/>
                <a:gd name="T8" fmla="*/ 2 w 327"/>
                <a:gd name="T9" fmla="*/ 22 h 22"/>
                <a:gd name="T10" fmla="*/ 325 w 327"/>
                <a:gd name="T11" fmla="*/ 22 h 22"/>
                <a:gd name="T12" fmla="*/ 327 w 327"/>
                <a:gd name="T13" fmla="*/ 21 h 22"/>
                <a:gd name="T14" fmla="*/ 327 w 327"/>
                <a:gd name="T15" fmla="*/ 1 h 22"/>
                <a:gd name="T16" fmla="*/ 325 w 327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22">
                  <a:moveTo>
                    <a:pt x="3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6" y="22"/>
                    <a:pt x="327" y="22"/>
                    <a:pt x="327" y="21"/>
                  </a:cubicBezTo>
                  <a:cubicBezTo>
                    <a:pt x="327" y="1"/>
                    <a:pt x="327" y="1"/>
                    <a:pt x="327" y="1"/>
                  </a:cubicBezTo>
                  <a:cubicBezTo>
                    <a:pt x="327" y="0"/>
                    <a:pt x="326" y="0"/>
                    <a:pt x="3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1" name="Freeform 672"/>
            <p:cNvSpPr>
              <a:spLocks/>
            </p:cNvSpPr>
            <p:nvPr/>
          </p:nvSpPr>
          <p:spPr bwMode="auto">
            <a:xfrm>
              <a:off x="2699115" y="3497184"/>
              <a:ext cx="119186" cy="30602"/>
            </a:xfrm>
            <a:custGeom>
              <a:avLst/>
              <a:gdLst>
                <a:gd name="T0" fmla="*/ 55 w 110"/>
                <a:gd name="T1" fmla="*/ 10 h 29"/>
                <a:gd name="T2" fmla="*/ 27 w 110"/>
                <a:gd name="T3" fmla="*/ 0 h 29"/>
                <a:gd name="T4" fmla="*/ 1 w 110"/>
                <a:gd name="T5" fmla="*/ 11 h 29"/>
                <a:gd name="T6" fmla="*/ 0 w 110"/>
                <a:gd name="T7" fmla="*/ 13 h 29"/>
                <a:gd name="T8" fmla="*/ 0 w 110"/>
                <a:gd name="T9" fmla="*/ 15 h 29"/>
                <a:gd name="T10" fmla="*/ 1 w 110"/>
                <a:gd name="T11" fmla="*/ 17 h 29"/>
                <a:gd name="T12" fmla="*/ 3 w 110"/>
                <a:gd name="T13" fmla="*/ 17 h 29"/>
                <a:gd name="T14" fmla="*/ 4 w 110"/>
                <a:gd name="T15" fmla="*/ 17 h 29"/>
                <a:gd name="T16" fmla="*/ 5 w 110"/>
                <a:gd name="T17" fmla="*/ 16 h 29"/>
                <a:gd name="T18" fmla="*/ 18 w 110"/>
                <a:gd name="T19" fmla="*/ 14 h 29"/>
                <a:gd name="T20" fmla="*/ 52 w 110"/>
                <a:gd name="T21" fmla="*/ 27 h 29"/>
                <a:gd name="T22" fmla="*/ 52 w 110"/>
                <a:gd name="T23" fmla="*/ 28 h 29"/>
                <a:gd name="T24" fmla="*/ 55 w 110"/>
                <a:gd name="T25" fmla="*/ 29 h 29"/>
                <a:gd name="T26" fmla="*/ 57 w 110"/>
                <a:gd name="T27" fmla="*/ 28 h 29"/>
                <a:gd name="T28" fmla="*/ 58 w 110"/>
                <a:gd name="T29" fmla="*/ 28 h 29"/>
                <a:gd name="T30" fmla="*/ 91 w 110"/>
                <a:gd name="T31" fmla="*/ 14 h 29"/>
                <a:gd name="T32" fmla="*/ 104 w 110"/>
                <a:gd name="T33" fmla="*/ 16 h 29"/>
                <a:gd name="T34" fmla="*/ 106 w 110"/>
                <a:gd name="T35" fmla="*/ 17 h 29"/>
                <a:gd name="T36" fmla="*/ 108 w 110"/>
                <a:gd name="T37" fmla="*/ 17 h 29"/>
                <a:gd name="T38" fmla="*/ 110 w 110"/>
                <a:gd name="T39" fmla="*/ 15 h 29"/>
                <a:gd name="T40" fmla="*/ 110 w 110"/>
                <a:gd name="T41" fmla="*/ 13 h 29"/>
                <a:gd name="T42" fmla="*/ 109 w 110"/>
                <a:gd name="T43" fmla="*/ 11 h 29"/>
                <a:gd name="T44" fmla="*/ 83 w 110"/>
                <a:gd name="T45" fmla="*/ 0 h 29"/>
                <a:gd name="T46" fmla="*/ 55 w 110"/>
                <a:gd name="T4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29">
                  <a:moveTo>
                    <a:pt x="55" y="10"/>
                  </a:moveTo>
                  <a:cubicBezTo>
                    <a:pt x="51" y="7"/>
                    <a:pt x="40" y="0"/>
                    <a:pt x="27" y="0"/>
                  </a:cubicBezTo>
                  <a:cubicBezTo>
                    <a:pt x="17" y="0"/>
                    <a:pt x="9" y="4"/>
                    <a:pt x="1" y="11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2" y="18"/>
                    <a:pt x="3" y="17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7" y="15"/>
                    <a:pt x="12" y="14"/>
                    <a:pt x="18" y="14"/>
                  </a:cubicBezTo>
                  <a:cubicBezTo>
                    <a:pt x="25" y="14"/>
                    <a:pt x="39" y="15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9"/>
                    <a:pt x="54" y="29"/>
                    <a:pt x="55" y="29"/>
                  </a:cubicBezTo>
                  <a:cubicBezTo>
                    <a:pt x="56" y="29"/>
                    <a:pt x="57" y="29"/>
                    <a:pt x="5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71" y="15"/>
                    <a:pt x="84" y="14"/>
                    <a:pt x="91" y="14"/>
                  </a:cubicBezTo>
                  <a:cubicBezTo>
                    <a:pt x="98" y="14"/>
                    <a:pt x="102" y="15"/>
                    <a:pt x="104" y="16"/>
                  </a:cubicBezTo>
                  <a:cubicBezTo>
                    <a:pt x="104" y="17"/>
                    <a:pt x="105" y="17"/>
                    <a:pt x="106" y="17"/>
                  </a:cubicBezTo>
                  <a:cubicBezTo>
                    <a:pt x="106" y="17"/>
                    <a:pt x="107" y="18"/>
                    <a:pt x="108" y="17"/>
                  </a:cubicBezTo>
                  <a:cubicBezTo>
                    <a:pt x="109" y="17"/>
                    <a:pt x="110" y="16"/>
                    <a:pt x="110" y="15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09" y="12"/>
                    <a:pt x="109" y="11"/>
                  </a:cubicBezTo>
                  <a:cubicBezTo>
                    <a:pt x="101" y="4"/>
                    <a:pt x="92" y="0"/>
                    <a:pt x="83" y="0"/>
                  </a:cubicBezTo>
                  <a:cubicBezTo>
                    <a:pt x="70" y="0"/>
                    <a:pt x="59" y="7"/>
                    <a:pt x="5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2" name="Freeform 673"/>
            <p:cNvSpPr>
              <a:spLocks/>
            </p:cNvSpPr>
            <p:nvPr/>
          </p:nvSpPr>
          <p:spPr bwMode="auto">
            <a:xfrm>
              <a:off x="2734549" y="3363503"/>
              <a:ext cx="75699" cy="32212"/>
            </a:xfrm>
            <a:custGeom>
              <a:avLst/>
              <a:gdLst>
                <a:gd name="T0" fmla="*/ 2 w 69"/>
                <a:gd name="T1" fmla="*/ 4 h 29"/>
                <a:gd name="T2" fmla="*/ 0 w 69"/>
                <a:gd name="T3" fmla="*/ 5 h 29"/>
                <a:gd name="T4" fmla="*/ 0 w 69"/>
                <a:gd name="T5" fmla="*/ 6 h 29"/>
                <a:gd name="T6" fmla="*/ 0 w 69"/>
                <a:gd name="T7" fmla="*/ 9 h 29"/>
                <a:gd name="T8" fmla="*/ 2 w 69"/>
                <a:gd name="T9" fmla="*/ 10 h 29"/>
                <a:gd name="T10" fmla="*/ 3 w 69"/>
                <a:gd name="T11" fmla="*/ 10 h 29"/>
                <a:gd name="T12" fmla="*/ 4 w 69"/>
                <a:gd name="T13" fmla="*/ 9 h 29"/>
                <a:gd name="T14" fmla="*/ 6 w 69"/>
                <a:gd name="T15" fmla="*/ 9 h 29"/>
                <a:gd name="T16" fmla="*/ 29 w 69"/>
                <a:gd name="T17" fmla="*/ 24 h 29"/>
                <a:gd name="T18" fmla="*/ 29 w 69"/>
                <a:gd name="T19" fmla="*/ 25 h 29"/>
                <a:gd name="T20" fmla="*/ 31 w 69"/>
                <a:gd name="T21" fmla="*/ 26 h 29"/>
                <a:gd name="T22" fmla="*/ 33 w 69"/>
                <a:gd name="T23" fmla="*/ 26 h 29"/>
                <a:gd name="T24" fmla="*/ 34 w 69"/>
                <a:gd name="T25" fmla="*/ 26 h 29"/>
                <a:gd name="T26" fmla="*/ 34 w 69"/>
                <a:gd name="T27" fmla="*/ 26 h 29"/>
                <a:gd name="T28" fmla="*/ 49 w 69"/>
                <a:gd name="T29" fmla="*/ 22 h 29"/>
                <a:gd name="T30" fmla="*/ 64 w 69"/>
                <a:gd name="T31" fmla="*/ 27 h 29"/>
                <a:gd name="T32" fmla="*/ 65 w 69"/>
                <a:gd name="T33" fmla="*/ 28 h 29"/>
                <a:gd name="T34" fmla="*/ 66 w 69"/>
                <a:gd name="T35" fmla="*/ 29 h 29"/>
                <a:gd name="T36" fmla="*/ 66 w 69"/>
                <a:gd name="T37" fmla="*/ 29 h 29"/>
                <a:gd name="T38" fmla="*/ 66 w 69"/>
                <a:gd name="T39" fmla="*/ 29 h 29"/>
                <a:gd name="T40" fmla="*/ 68 w 69"/>
                <a:gd name="T41" fmla="*/ 28 h 29"/>
                <a:gd name="T42" fmla="*/ 69 w 69"/>
                <a:gd name="T43" fmla="*/ 27 h 29"/>
                <a:gd name="T44" fmla="*/ 69 w 69"/>
                <a:gd name="T45" fmla="*/ 26 h 29"/>
                <a:gd name="T46" fmla="*/ 69 w 69"/>
                <a:gd name="T47" fmla="*/ 25 h 29"/>
                <a:gd name="T48" fmla="*/ 69 w 69"/>
                <a:gd name="T49" fmla="*/ 24 h 29"/>
                <a:gd name="T50" fmla="*/ 47 w 69"/>
                <a:gd name="T51" fmla="*/ 10 h 29"/>
                <a:gd name="T52" fmla="*/ 36 w 69"/>
                <a:gd name="T53" fmla="*/ 13 h 29"/>
                <a:gd name="T54" fmla="*/ 14 w 69"/>
                <a:gd name="T55" fmla="*/ 0 h 29"/>
                <a:gd name="T56" fmla="*/ 2 w 69"/>
                <a:gd name="T5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29">
                  <a:moveTo>
                    <a:pt x="2" y="4"/>
                  </a:move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4" y="10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8" y="9"/>
                    <a:pt x="21" y="10"/>
                    <a:pt x="29" y="24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1" y="26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9" y="23"/>
                    <a:pt x="44" y="22"/>
                    <a:pt x="49" y="22"/>
                  </a:cubicBezTo>
                  <a:cubicBezTo>
                    <a:pt x="57" y="22"/>
                    <a:pt x="62" y="26"/>
                    <a:pt x="64" y="27"/>
                  </a:cubicBezTo>
                  <a:cubicBezTo>
                    <a:pt x="64" y="27"/>
                    <a:pt x="64" y="28"/>
                    <a:pt x="65" y="28"/>
                  </a:cubicBezTo>
                  <a:cubicBezTo>
                    <a:pt x="65" y="28"/>
                    <a:pt x="65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9"/>
                    <a:pt x="67" y="29"/>
                    <a:pt x="68" y="28"/>
                  </a:cubicBezTo>
                  <a:cubicBezTo>
                    <a:pt x="68" y="28"/>
                    <a:pt x="69" y="28"/>
                    <a:pt x="69" y="27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5"/>
                    <a:pt x="69" y="24"/>
                    <a:pt x="69" y="24"/>
                  </a:cubicBezTo>
                  <a:cubicBezTo>
                    <a:pt x="63" y="13"/>
                    <a:pt x="54" y="10"/>
                    <a:pt x="47" y="10"/>
                  </a:cubicBezTo>
                  <a:cubicBezTo>
                    <a:pt x="42" y="10"/>
                    <a:pt x="38" y="12"/>
                    <a:pt x="36" y="13"/>
                  </a:cubicBezTo>
                  <a:cubicBezTo>
                    <a:pt x="33" y="9"/>
                    <a:pt x="25" y="0"/>
                    <a:pt x="14" y="0"/>
                  </a:cubicBezTo>
                  <a:cubicBezTo>
                    <a:pt x="10" y="0"/>
                    <a:pt x="6" y="1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3" name="Freeform 674"/>
            <p:cNvSpPr>
              <a:spLocks/>
            </p:cNvSpPr>
            <p:nvPr/>
          </p:nvSpPr>
          <p:spPr bwMode="auto">
            <a:xfrm>
              <a:off x="2662071" y="3405379"/>
              <a:ext cx="99858" cy="27380"/>
            </a:xfrm>
            <a:custGeom>
              <a:avLst/>
              <a:gdLst>
                <a:gd name="T0" fmla="*/ 0 w 92"/>
                <a:gd name="T1" fmla="*/ 15 h 26"/>
                <a:gd name="T2" fmla="*/ 0 w 92"/>
                <a:gd name="T3" fmla="*/ 17 h 26"/>
                <a:gd name="T4" fmla="*/ 2 w 92"/>
                <a:gd name="T5" fmla="*/ 19 h 26"/>
                <a:gd name="T6" fmla="*/ 4 w 92"/>
                <a:gd name="T7" fmla="*/ 19 h 26"/>
                <a:gd name="T8" fmla="*/ 4 w 92"/>
                <a:gd name="T9" fmla="*/ 19 h 26"/>
                <a:gd name="T10" fmla="*/ 6 w 92"/>
                <a:gd name="T11" fmla="*/ 18 h 26"/>
                <a:gd name="T12" fmla="*/ 18 w 92"/>
                <a:gd name="T13" fmla="*/ 15 h 26"/>
                <a:gd name="T14" fmla="*/ 44 w 92"/>
                <a:gd name="T15" fmla="*/ 25 h 26"/>
                <a:gd name="T16" fmla="*/ 44 w 92"/>
                <a:gd name="T17" fmla="*/ 25 h 26"/>
                <a:gd name="T18" fmla="*/ 46 w 92"/>
                <a:gd name="T19" fmla="*/ 26 h 26"/>
                <a:gd name="T20" fmla="*/ 47 w 92"/>
                <a:gd name="T21" fmla="*/ 26 h 26"/>
                <a:gd name="T22" fmla="*/ 49 w 92"/>
                <a:gd name="T23" fmla="*/ 25 h 26"/>
                <a:gd name="T24" fmla="*/ 49 w 92"/>
                <a:gd name="T25" fmla="*/ 25 h 26"/>
                <a:gd name="T26" fmla="*/ 78 w 92"/>
                <a:gd name="T27" fmla="*/ 12 h 26"/>
                <a:gd name="T28" fmla="*/ 86 w 92"/>
                <a:gd name="T29" fmla="*/ 13 h 26"/>
                <a:gd name="T30" fmla="*/ 88 w 92"/>
                <a:gd name="T31" fmla="*/ 14 h 26"/>
                <a:gd name="T32" fmla="*/ 89 w 92"/>
                <a:gd name="T33" fmla="*/ 14 h 26"/>
                <a:gd name="T34" fmla="*/ 90 w 92"/>
                <a:gd name="T35" fmla="*/ 14 h 26"/>
                <a:gd name="T36" fmla="*/ 91 w 92"/>
                <a:gd name="T37" fmla="*/ 11 h 26"/>
                <a:gd name="T38" fmla="*/ 91 w 92"/>
                <a:gd name="T39" fmla="*/ 10 h 26"/>
                <a:gd name="T40" fmla="*/ 90 w 92"/>
                <a:gd name="T41" fmla="*/ 8 h 26"/>
                <a:gd name="T42" fmla="*/ 70 w 92"/>
                <a:gd name="T43" fmla="*/ 0 h 26"/>
                <a:gd name="T44" fmla="*/ 46 w 92"/>
                <a:gd name="T45" fmla="*/ 10 h 26"/>
                <a:gd name="T46" fmla="*/ 24 w 92"/>
                <a:gd name="T47" fmla="*/ 3 h 26"/>
                <a:gd name="T48" fmla="*/ 1 w 92"/>
                <a:gd name="T49" fmla="*/ 13 h 26"/>
                <a:gd name="T50" fmla="*/ 0 w 92"/>
                <a:gd name="T5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26">
                  <a:moveTo>
                    <a:pt x="0" y="15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8"/>
                    <a:pt x="2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7" y="17"/>
                    <a:pt x="12" y="15"/>
                    <a:pt x="18" y="15"/>
                  </a:cubicBezTo>
                  <a:cubicBezTo>
                    <a:pt x="24" y="15"/>
                    <a:pt x="34" y="17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6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8" y="26"/>
                    <a:pt x="49" y="26"/>
                    <a:pt x="49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60" y="13"/>
                    <a:pt x="72" y="12"/>
                    <a:pt x="78" y="12"/>
                  </a:cubicBezTo>
                  <a:cubicBezTo>
                    <a:pt x="82" y="12"/>
                    <a:pt x="85" y="12"/>
                    <a:pt x="86" y="13"/>
                  </a:cubicBezTo>
                  <a:cubicBezTo>
                    <a:pt x="87" y="13"/>
                    <a:pt x="87" y="14"/>
                    <a:pt x="88" y="14"/>
                  </a:cubicBezTo>
                  <a:cubicBezTo>
                    <a:pt x="88" y="14"/>
                    <a:pt x="88" y="14"/>
                    <a:pt x="89" y="14"/>
                  </a:cubicBezTo>
                  <a:cubicBezTo>
                    <a:pt x="89" y="14"/>
                    <a:pt x="89" y="14"/>
                    <a:pt x="90" y="14"/>
                  </a:cubicBezTo>
                  <a:cubicBezTo>
                    <a:pt x="91" y="13"/>
                    <a:pt x="92" y="12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9"/>
                    <a:pt x="91" y="8"/>
                    <a:pt x="90" y="8"/>
                  </a:cubicBezTo>
                  <a:cubicBezTo>
                    <a:pt x="84" y="2"/>
                    <a:pt x="77" y="0"/>
                    <a:pt x="70" y="0"/>
                  </a:cubicBezTo>
                  <a:cubicBezTo>
                    <a:pt x="58" y="0"/>
                    <a:pt x="49" y="6"/>
                    <a:pt x="46" y="10"/>
                  </a:cubicBezTo>
                  <a:cubicBezTo>
                    <a:pt x="42" y="7"/>
                    <a:pt x="34" y="3"/>
                    <a:pt x="24" y="3"/>
                  </a:cubicBezTo>
                  <a:cubicBezTo>
                    <a:pt x="15" y="3"/>
                    <a:pt x="8" y="6"/>
                    <a:pt x="1" y="13"/>
                  </a:cubicBezTo>
                  <a:cubicBezTo>
                    <a:pt x="1" y="14"/>
                    <a:pt x="0" y="15"/>
                    <a:pt x="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4" name="Freeform 675"/>
            <p:cNvSpPr>
              <a:spLocks/>
            </p:cNvSpPr>
            <p:nvPr/>
          </p:nvSpPr>
          <p:spPr bwMode="auto">
            <a:xfrm>
              <a:off x="2484904" y="3363503"/>
              <a:ext cx="182000" cy="188442"/>
            </a:xfrm>
            <a:custGeom>
              <a:avLst/>
              <a:gdLst>
                <a:gd name="T0" fmla="*/ 0 w 168"/>
                <a:gd name="T1" fmla="*/ 79 h 173"/>
                <a:gd name="T2" fmla="*/ 35 w 168"/>
                <a:gd name="T3" fmla="*/ 44 h 173"/>
                <a:gd name="T4" fmla="*/ 37 w 168"/>
                <a:gd name="T5" fmla="*/ 44 h 173"/>
                <a:gd name="T6" fmla="*/ 84 w 168"/>
                <a:gd name="T7" fmla="*/ 0 h 173"/>
                <a:gd name="T8" fmla="*/ 132 w 168"/>
                <a:gd name="T9" fmla="*/ 48 h 173"/>
                <a:gd name="T10" fmla="*/ 127 w 168"/>
                <a:gd name="T11" fmla="*/ 69 h 173"/>
                <a:gd name="T12" fmla="*/ 168 w 168"/>
                <a:gd name="T13" fmla="*/ 120 h 173"/>
                <a:gd name="T14" fmla="*/ 115 w 168"/>
                <a:gd name="T15" fmla="*/ 173 h 173"/>
                <a:gd name="T16" fmla="*/ 45 w 168"/>
                <a:gd name="T17" fmla="*/ 173 h 173"/>
                <a:gd name="T18" fmla="*/ 7 w 168"/>
                <a:gd name="T19" fmla="*/ 135 h 173"/>
                <a:gd name="T20" fmla="*/ 17 w 168"/>
                <a:gd name="T21" fmla="*/ 110 h 173"/>
                <a:gd name="T22" fmla="*/ 0 w 168"/>
                <a:gd name="T23" fmla="*/ 7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73">
                  <a:moveTo>
                    <a:pt x="0" y="79"/>
                  </a:moveTo>
                  <a:cubicBezTo>
                    <a:pt x="0" y="60"/>
                    <a:pt x="15" y="44"/>
                    <a:pt x="35" y="44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9" y="20"/>
                    <a:pt x="59" y="0"/>
                    <a:pt x="84" y="0"/>
                  </a:cubicBezTo>
                  <a:cubicBezTo>
                    <a:pt x="110" y="0"/>
                    <a:pt x="132" y="22"/>
                    <a:pt x="132" y="48"/>
                  </a:cubicBezTo>
                  <a:cubicBezTo>
                    <a:pt x="132" y="55"/>
                    <a:pt x="130" y="62"/>
                    <a:pt x="127" y="69"/>
                  </a:cubicBezTo>
                  <a:cubicBezTo>
                    <a:pt x="151" y="74"/>
                    <a:pt x="168" y="95"/>
                    <a:pt x="168" y="120"/>
                  </a:cubicBezTo>
                  <a:cubicBezTo>
                    <a:pt x="168" y="150"/>
                    <a:pt x="145" y="173"/>
                    <a:pt x="115" y="173"/>
                  </a:cubicBezTo>
                  <a:cubicBezTo>
                    <a:pt x="113" y="173"/>
                    <a:pt x="45" y="173"/>
                    <a:pt x="45" y="173"/>
                  </a:cubicBezTo>
                  <a:cubicBezTo>
                    <a:pt x="24" y="173"/>
                    <a:pt x="7" y="156"/>
                    <a:pt x="7" y="135"/>
                  </a:cubicBezTo>
                  <a:cubicBezTo>
                    <a:pt x="7" y="125"/>
                    <a:pt x="11" y="116"/>
                    <a:pt x="17" y="110"/>
                  </a:cubicBezTo>
                  <a:cubicBezTo>
                    <a:pt x="7" y="104"/>
                    <a:pt x="0" y="92"/>
                    <a:pt x="0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5" name="Freeform 676"/>
            <p:cNvSpPr>
              <a:spLocks noEditPoints="1"/>
            </p:cNvSpPr>
            <p:nvPr/>
          </p:nvSpPr>
          <p:spPr bwMode="auto">
            <a:xfrm>
              <a:off x="2473629" y="2556584"/>
              <a:ext cx="368831" cy="372053"/>
            </a:xfrm>
            <a:custGeom>
              <a:avLst/>
              <a:gdLst>
                <a:gd name="T0" fmla="*/ 335 w 338"/>
                <a:gd name="T1" fmla="*/ 189 h 341"/>
                <a:gd name="T2" fmla="*/ 256 w 338"/>
                <a:gd name="T3" fmla="*/ 144 h 341"/>
                <a:gd name="T4" fmla="*/ 256 w 338"/>
                <a:gd name="T5" fmla="*/ 52 h 341"/>
                <a:gd name="T6" fmla="*/ 253 w 338"/>
                <a:gd name="T7" fmla="*/ 48 h 341"/>
                <a:gd name="T8" fmla="*/ 172 w 338"/>
                <a:gd name="T9" fmla="*/ 1 h 341"/>
                <a:gd name="T10" fmla="*/ 166 w 338"/>
                <a:gd name="T11" fmla="*/ 1 h 341"/>
                <a:gd name="T12" fmla="*/ 84 w 338"/>
                <a:gd name="T13" fmla="*/ 48 h 341"/>
                <a:gd name="T14" fmla="*/ 82 w 338"/>
                <a:gd name="T15" fmla="*/ 52 h 341"/>
                <a:gd name="T16" fmla="*/ 82 w 338"/>
                <a:gd name="T17" fmla="*/ 144 h 341"/>
                <a:gd name="T18" fmla="*/ 2 w 338"/>
                <a:gd name="T19" fmla="*/ 189 h 341"/>
                <a:gd name="T20" fmla="*/ 0 w 338"/>
                <a:gd name="T21" fmla="*/ 194 h 341"/>
                <a:gd name="T22" fmla="*/ 0 w 338"/>
                <a:gd name="T23" fmla="*/ 289 h 341"/>
                <a:gd name="T24" fmla="*/ 2 w 338"/>
                <a:gd name="T25" fmla="*/ 293 h 341"/>
                <a:gd name="T26" fmla="*/ 84 w 338"/>
                <a:gd name="T27" fmla="*/ 341 h 341"/>
                <a:gd name="T28" fmla="*/ 87 w 338"/>
                <a:gd name="T29" fmla="*/ 341 h 341"/>
                <a:gd name="T30" fmla="*/ 90 w 338"/>
                <a:gd name="T31" fmla="*/ 341 h 341"/>
                <a:gd name="T32" fmla="*/ 169 w 338"/>
                <a:gd name="T33" fmla="*/ 295 h 341"/>
                <a:gd name="T34" fmla="*/ 248 w 338"/>
                <a:gd name="T35" fmla="*/ 341 h 341"/>
                <a:gd name="T36" fmla="*/ 251 w 338"/>
                <a:gd name="T37" fmla="*/ 341 h 341"/>
                <a:gd name="T38" fmla="*/ 253 w 338"/>
                <a:gd name="T39" fmla="*/ 341 h 341"/>
                <a:gd name="T40" fmla="*/ 335 w 338"/>
                <a:gd name="T41" fmla="*/ 293 h 341"/>
                <a:gd name="T42" fmla="*/ 338 w 338"/>
                <a:gd name="T43" fmla="*/ 289 h 341"/>
                <a:gd name="T44" fmla="*/ 338 w 338"/>
                <a:gd name="T45" fmla="*/ 194 h 341"/>
                <a:gd name="T46" fmla="*/ 335 w 338"/>
                <a:gd name="T47" fmla="*/ 189 h 341"/>
                <a:gd name="T48" fmla="*/ 163 w 338"/>
                <a:gd name="T49" fmla="*/ 279 h 341"/>
                <a:gd name="T50" fmla="*/ 98 w 338"/>
                <a:gd name="T51" fmla="*/ 241 h 341"/>
                <a:gd name="T52" fmla="*/ 163 w 338"/>
                <a:gd name="T53" fmla="*/ 204 h 341"/>
                <a:gd name="T54" fmla="*/ 163 w 338"/>
                <a:gd name="T55" fmla="*/ 279 h 341"/>
                <a:gd name="T56" fmla="*/ 240 w 338"/>
                <a:gd name="T57" fmla="*/ 147 h 341"/>
                <a:gd name="T58" fmla="*/ 174 w 338"/>
                <a:gd name="T59" fmla="*/ 185 h 341"/>
                <a:gd name="T60" fmla="*/ 174 w 338"/>
                <a:gd name="T61" fmla="*/ 109 h 341"/>
                <a:gd name="T62" fmla="*/ 240 w 338"/>
                <a:gd name="T63" fmla="*/ 147 h 341"/>
                <a:gd name="T64" fmla="*/ 163 w 338"/>
                <a:gd name="T65" fmla="*/ 185 h 341"/>
                <a:gd name="T66" fmla="*/ 98 w 338"/>
                <a:gd name="T67" fmla="*/ 147 h 341"/>
                <a:gd name="T68" fmla="*/ 163 w 338"/>
                <a:gd name="T69" fmla="*/ 109 h 341"/>
                <a:gd name="T70" fmla="*/ 163 w 338"/>
                <a:gd name="T71" fmla="*/ 185 h 341"/>
                <a:gd name="T72" fmla="*/ 180 w 338"/>
                <a:gd name="T73" fmla="*/ 194 h 341"/>
                <a:gd name="T74" fmla="*/ 251 w 338"/>
                <a:gd name="T75" fmla="*/ 153 h 341"/>
                <a:gd name="T76" fmla="*/ 322 w 338"/>
                <a:gd name="T77" fmla="*/ 194 h 341"/>
                <a:gd name="T78" fmla="*/ 251 w 338"/>
                <a:gd name="T79" fmla="*/ 235 h 341"/>
                <a:gd name="T80" fmla="*/ 180 w 338"/>
                <a:gd name="T81" fmla="*/ 194 h 341"/>
                <a:gd name="T82" fmla="*/ 245 w 338"/>
                <a:gd name="T83" fmla="*/ 138 h 341"/>
                <a:gd name="T84" fmla="*/ 180 w 338"/>
                <a:gd name="T85" fmla="*/ 100 h 341"/>
                <a:gd name="T86" fmla="*/ 245 w 338"/>
                <a:gd name="T87" fmla="*/ 62 h 341"/>
                <a:gd name="T88" fmla="*/ 245 w 338"/>
                <a:gd name="T89" fmla="*/ 138 h 341"/>
                <a:gd name="T90" fmla="*/ 158 w 338"/>
                <a:gd name="T91" fmla="*/ 100 h 341"/>
                <a:gd name="T92" fmla="*/ 92 w 338"/>
                <a:gd name="T93" fmla="*/ 138 h 341"/>
                <a:gd name="T94" fmla="*/ 92 w 338"/>
                <a:gd name="T95" fmla="*/ 62 h 341"/>
                <a:gd name="T96" fmla="*/ 158 w 338"/>
                <a:gd name="T97" fmla="*/ 100 h 341"/>
                <a:gd name="T98" fmla="*/ 82 w 338"/>
                <a:gd name="T99" fmla="*/ 327 h 341"/>
                <a:gd name="T100" fmla="*/ 11 w 338"/>
                <a:gd name="T101" fmla="*/ 286 h 341"/>
                <a:gd name="T102" fmla="*/ 11 w 338"/>
                <a:gd name="T103" fmla="*/ 204 h 341"/>
                <a:gd name="T104" fmla="*/ 82 w 338"/>
                <a:gd name="T105" fmla="*/ 245 h 341"/>
                <a:gd name="T106" fmla="*/ 82 w 338"/>
                <a:gd name="T107" fmla="*/ 327 h 341"/>
                <a:gd name="T108" fmla="*/ 92 w 338"/>
                <a:gd name="T109" fmla="*/ 327 h 341"/>
                <a:gd name="T110" fmla="*/ 92 w 338"/>
                <a:gd name="T111" fmla="*/ 251 h 341"/>
                <a:gd name="T112" fmla="*/ 158 w 338"/>
                <a:gd name="T113" fmla="*/ 289 h 341"/>
                <a:gd name="T114" fmla="*/ 92 w 338"/>
                <a:gd name="T115" fmla="*/ 327 h 341"/>
                <a:gd name="T116" fmla="*/ 327 w 338"/>
                <a:gd name="T117" fmla="*/ 286 h 341"/>
                <a:gd name="T118" fmla="*/ 256 w 338"/>
                <a:gd name="T119" fmla="*/ 327 h 341"/>
                <a:gd name="T120" fmla="*/ 256 w 338"/>
                <a:gd name="T121" fmla="*/ 245 h 341"/>
                <a:gd name="T122" fmla="*/ 327 w 338"/>
                <a:gd name="T123" fmla="*/ 204 h 341"/>
                <a:gd name="T124" fmla="*/ 327 w 338"/>
                <a:gd name="T125" fmla="*/ 28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8" h="341">
                  <a:moveTo>
                    <a:pt x="335" y="189"/>
                  </a:moveTo>
                  <a:cubicBezTo>
                    <a:pt x="256" y="144"/>
                    <a:pt x="256" y="144"/>
                    <a:pt x="256" y="144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6" y="51"/>
                    <a:pt x="255" y="49"/>
                    <a:pt x="253" y="48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0" y="0"/>
                    <a:pt x="168" y="0"/>
                    <a:pt x="166" y="1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9"/>
                    <a:pt x="82" y="51"/>
                    <a:pt x="82" y="52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1" y="190"/>
                    <a:pt x="0" y="192"/>
                    <a:pt x="0" y="1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1"/>
                    <a:pt x="1" y="292"/>
                    <a:pt x="2" y="293"/>
                  </a:cubicBezTo>
                  <a:cubicBezTo>
                    <a:pt x="84" y="341"/>
                    <a:pt x="84" y="341"/>
                    <a:pt x="84" y="341"/>
                  </a:cubicBezTo>
                  <a:cubicBezTo>
                    <a:pt x="85" y="341"/>
                    <a:pt x="86" y="341"/>
                    <a:pt x="87" y="341"/>
                  </a:cubicBezTo>
                  <a:cubicBezTo>
                    <a:pt x="88" y="341"/>
                    <a:pt x="89" y="341"/>
                    <a:pt x="90" y="341"/>
                  </a:cubicBezTo>
                  <a:cubicBezTo>
                    <a:pt x="169" y="295"/>
                    <a:pt x="169" y="295"/>
                    <a:pt x="169" y="295"/>
                  </a:cubicBezTo>
                  <a:cubicBezTo>
                    <a:pt x="248" y="341"/>
                    <a:pt x="248" y="341"/>
                    <a:pt x="248" y="341"/>
                  </a:cubicBezTo>
                  <a:cubicBezTo>
                    <a:pt x="249" y="341"/>
                    <a:pt x="250" y="341"/>
                    <a:pt x="251" y="341"/>
                  </a:cubicBezTo>
                  <a:cubicBezTo>
                    <a:pt x="252" y="341"/>
                    <a:pt x="253" y="341"/>
                    <a:pt x="253" y="341"/>
                  </a:cubicBezTo>
                  <a:cubicBezTo>
                    <a:pt x="335" y="293"/>
                    <a:pt x="335" y="293"/>
                    <a:pt x="335" y="293"/>
                  </a:cubicBezTo>
                  <a:cubicBezTo>
                    <a:pt x="337" y="292"/>
                    <a:pt x="338" y="291"/>
                    <a:pt x="338" y="289"/>
                  </a:cubicBezTo>
                  <a:cubicBezTo>
                    <a:pt x="338" y="194"/>
                    <a:pt x="338" y="194"/>
                    <a:pt x="338" y="194"/>
                  </a:cubicBezTo>
                  <a:cubicBezTo>
                    <a:pt x="338" y="192"/>
                    <a:pt x="337" y="190"/>
                    <a:pt x="335" y="189"/>
                  </a:cubicBezTo>
                  <a:moveTo>
                    <a:pt x="163" y="279"/>
                  </a:moveTo>
                  <a:cubicBezTo>
                    <a:pt x="98" y="241"/>
                    <a:pt x="98" y="241"/>
                    <a:pt x="98" y="241"/>
                  </a:cubicBezTo>
                  <a:cubicBezTo>
                    <a:pt x="163" y="204"/>
                    <a:pt x="163" y="204"/>
                    <a:pt x="163" y="204"/>
                  </a:cubicBezTo>
                  <a:lnTo>
                    <a:pt x="163" y="279"/>
                  </a:lnTo>
                  <a:close/>
                  <a:moveTo>
                    <a:pt x="240" y="147"/>
                  </a:moveTo>
                  <a:cubicBezTo>
                    <a:pt x="174" y="185"/>
                    <a:pt x="174" y="185"/>
                    <a:pt x="174" y="185"/>
                  </a:cubicBezTo>
                  <a:cubicBezTo>
                    <a:pt x="174" y="109"/>
                    <a:pt x="174" y="109"/>
                    <a:pt x="174" y="109"/>
                  </a:cubicBezTo>
                  <a:lnTo>
                    <a:pt x="240" y="147"/>
                  </a:lnTo>
                  <a:close/>
                  <a:moveTo>
                    <a:pt x="163" y="185"/>
                  </a:moveTo>
                  <a:cubicBezTo>
                    <a:pt x="98" y="147"/>
                    <a:pt x="98" y="147"/>
                    <a:pt x="98" y="147"/>
                  </a:cubicBezTo>
                  <a:cubicBezTo>
                    <a:pt x="163" y="109"/>
                    <a:pt x="163" y="109"/>
                    <a:pt x="163" y="109"/>
                  </a:cubicBezTo>
                  <a:lnTo>
                    <a:pt x="163" y="185"/>
                  </a:lnTo>
                  <a:close/>
                  <a:moveTo>
                    <a:pt x="180" y="194"/>
                  </a:moveTo>
                  <a:cubicBezTo>
                    <a:pt x="251" y="153"/>
                    <a:pt x="251" y="153"/>
                    <a:pt x="251" y="153"/>
                  </a:cubicBezTo>
                  <a:cubicBezTo>
                    <a:pt x="322" y="194"/>
                    <a:pt x="322" y="194"/>
                    <a:pt x="322" y="194"/>
                  </a:cubicBezTo>
                  <a:cubicBezTo>
                    <a:pt x="251" y="235"/>
                    <a:pt x="251" y="235"/>
                    <a:pt x="251" y="235"/>
                  </a:cubicBezTo>
                  <a:lnTo>
                    <a:pt x="180" y="194"/>
                  </a:lnTo>
                  <a:close/>
                  <a:moveTo>
                    <a:pt x="245" y="138"/>
                  </a:moveTo>
                  <a:cubicBezTo>
                    <a:pt x="180" y="100"/>
                    <a:pt x="180" y="100"/>
                    <a:pt x="180" y="100"/>
                  </a:cubicBezTo>
                  <a:cubicBezTo>
                    <a:pt x="245" y="62"/>
                    <a:pt x="245" y="62"/>
                    <a:pt x="245" y="62"/>
                  </a:cubicBezTo>
                  <a:lnTo>
                    <a:pt x="245" y="138"/>
                  </a:lnTo>
                  <a:close/>
                  <a:moveTo>
                    <a:pt x="158" y="100"/>
                  </a:moveTo>
                  <a:cubicBezTo>
                    <a:pt x="92" y="138"/>
                    <a:pt x="92" y="138"/>
                    <a:pt x="92" y="138"/>
                  </a:cubicBezTo>
                  <a:cubicBezTo>
                    <a:pt x="92" y="62"/>
                    <a:pt x="92" y="62"/>
                    <a:pt x="92" y="62"/>
                  </a:cubicBezTo>
                  <a:lnTo>
                    <a:pt x="158" y="100"/>
                  </a:lnTo>
                  <a:close/>
                  <a:moveTo>
                    <a:pt x="82" y="327"/>
                  </a:moveTo>
                  <a:cubicBezTo>
                    <a:pt x="11" y="286"/>
                    <a:pt x="11" y="286"/>
                    <a:pt x="11" y="286"/>
                  </a:cubicBezTo>
                  <a:cubicBezTo>
                    <a:pt x="11" y="204"/>
                    <a:pt x="11" y="204"/>
                    <a:pt x="11" y="204"/>
                  </a:cubicBezTo>
                  <a:cubicBezTo>
                    <a:pt x="82" y="245"/>
                    <a:pt x="82" y="245"/>
                    <a:pt x="82" y="245"/>
                  </a:cubicBezTo>
                  <a:lnTo>
                    <a:pt x="82" y="327"/>
                  </a:lnTo>
                  <a:close/>
                  <a:moveTo>
                    <a:pt x="92" y="327"/>
                  </a:moveTo>
                  <a:cubicBezTo>
                    <a:pt x="92" y="251"/>
                    <a:pt x="92" y="251"/>
                    <a:pt x="92" y="251"/>
                  </a:cubicBezTo>
                  <a:cubicBezTo>
                    <a:pt x="158" y="289"/>
                    <a:pt x="158" y="289"/>
                    <a:pt x="158" y="289"/>
                  </a:cubicBezTo>
                  <a:lnTo>
                    <a:pt x="92" y="327"/>
                  </a:lnTo>
                  <a:close/>
                  <a:moveTo>
                    <a:pt x="327" y="286"/>
                  </a:moveTo>
                  <a:cubicBezTo>
                    <a:pt x="256" y="327"/>
                    <a:pt x="256" y="327"/>
                    <a:pt x="256" y="327"/>
                  </a:cubicBezTo>
                  <a:cubicBezTo>
                    <a:pt x="256" y="245"/>
                    <a:pt x="256" y="245"/>
                    <a:pt x="256" y="245"/>
                  </a:cubicBezTo>
                  <a:cubicBezTo>
                    <a:pt x="327" y="204"/>
                    <a:pt x="327" y="204"/>
                    <a:pt x="327" y="204"/>
                  </a:cubicBezTo>
                  <a:lnTo>
                    <a:pt x="327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6" name="Freeform 677"/>
            <p:cNvSpPr>
              <a:spLocks/>
            </p:cNvSpPr>
            <p:nvPr/>
          </p:nvSpPr>
          <p:spPr bwMode="auto">
            <a:xfrm>
              <a:off x="3562406" y="3397326"/>
              <a:ext cx="20938" cy="33823"/>
            </a:xfrm>
            <a:custGeom>
              <a:avLst/>
              <a:gdLst>
                <a:gd name="T0" fmla="*/ 6 w 19"/>
                <a:gd name="T1" fmla="*/ 0 h 31"/>
                <a:gd name="T2" fmla="*/ 1 w 19"/>
                <a:gd name="T3" fmla="*/ 17 h 31"/>
                <a:gd name="T4" fmla="*/ 13 w 19"/>
                <a:gd name="T5" fmla="*/ 31 h 31"/>
                <a:gd name="T6" fmla="*/ 17 w 19"/>
                <a:gd name="T7" fmla="*/ 14 h 31"/>
                <a:gd name="T8" fmla="*/ 6 w 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cubicBezTo>
                    <a:pt x="6" y="0"/>
                    <a:pt x="0" y="9"/>
                    <a:pt x="1" y="17"/>
                  </a:cubicBezTo>
                  <a:cubicBezTo>
                    <a:pt x="3" y="26"/>
                    <a:pt x="13" y="31"/>
                    <a:pt x="13" y="31"/>
                  </a:cubicBezTo>
                  <a:cubicBezTo>
                    <a:pt x="13" y="31"/>
                    <a:pt x="19" y="22"/>
                    <a:pt x="17" y="14"/>
                  </a:cubicBezTo>
                  <a:cubicBezTo>
                    <a:pt x="16" y="5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7" name="Freeform 678"/>
            <p:cNvSpPr>
              <a:spLocks/>
            </p:cNvSpPr>
            <p:nvPr/>
          </p:nvSpPr>
          <p:spPr bwMode="auto">
            <a:xfrm>
              <a:off x="3543078" y="3418264"/>
              <a:ext cx="20938" cy="32212"/>
            </a:xfrm>
            <a:custGeom>
              <a:avLst/>
              <a:gdLst>
                <a:gd name="T0" fmla="*/ 14 w 20"/>
                <a:gd name="T1" fmla="*/ 30 h 30"/>
                <a:gd name="T2" fmla="*/ 18 w 20"/>
                <a:gd name="T3" fmla="*/ 13 h 30"/>
                <a:gd name="T4" fmla="*/ 7 w 20"/>
                <a:gd name="T5" fmla="*/ 0 h 30"/>
                <a:gd name="T6" fmla="*/ 2 w 20"/>
                <a:gd name="T7" fmla="*/ 17 h 30"/>
                <a:gd name="T8" fmla="*/ 14 w 2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0">
                  <a:moveTo>
                    <a:pt x="14" y="30"/>
                  </a:moveTo>
                  <a:cubicBezTo>
                    <a:pt x="14" y="30"/>
                    <a:pt x="20" y="22"/>
                    <a:pt x="18" y="13"/>
                  </a:cubicBezTo>
                  <a:cubicBezTo>
                    <a:pt x="16" y="5"/>
                    <a:pt x="7" y="0"/>
                    <a:pt x="7" y="0"/>
                  </a:cubicBezTo>
                  <a:cubicBezTo>
                    <a:pt x="7" y="0"/>
                    <a:pt x="0" y="9"/>
                    <a:pt x="2" y="17"/>
                  </a:cubicBezTo>
                  <a:cubicBezTo>
                    <a:pt x="4" y="25"/>
                    <a:pt x="14" y="30"/>
                    <a:pt x="14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8" name="Freeform 679"/>
            <p:cNvSpPr>
              <a:spLocks/>
            </p:cNvSpPr>
            <p:nvPr/>
          </p:nvSpPr>
          <p:spPr bwMode="auto">
            <a:xfrm>
              <a:off x="3586565" y="3431149"/>
              <a:ext cx="30602" cy="17717"/>
            </a:xfrm>
            <a:custGeom>
              <a:avLst/>
              <a:gdLst>
                <a:gd name="T0" fmla="*/ 0 w 28"/>
                <a:gd name="T1" fmla="*/ 9 h 16"/>
                <a:gd name="T2" fmla="*/ 15 w 28"/>
                <a:gd name="T3" fmla="*/ 15 h 16"/>
                <a:gd name="T4" fmla="*/ 28 w 28"/>
                <a:gd name="T5" fmla="*/ 7 h 16"/>
                <a:gd name="T6" fmla="*/ 14 w 28"/>
                <a:gd name="T7" fmla="*/ 1 h 16"/>
                <a:gd name="T8" fmla="*/ 0 w 28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0" y="9"/>
                  </a:moveTo>
                  <a:cubicBezTo>
                    <a:pt x="0" y="9"/>
                    <a:pt x="7" y="16"/>
                    <a:pt x="15" y="15"/>
                  </a:cubicBezTo>
                  <a:cubicBezTo>
                    <a:pt x="22" y="15"/>
                    <a:pt x="28" y="7"/>
                    <a:pt x="28" y="7"/>
                  </a:cubicBezTo>
                  <a:cubicBezTo>
                    <a:pt x="28" y="7"/>
                    <a:pt x="21" y="0"/>
                    <a:pt x="14" y="1"/>
                  </a:cubicBezTo>
                  <a:cubicBezTo>
                    <a:pt x="6" y="1"/>
                    <a:pt x="0" y="9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9" name="Freeform 680"/>
            <p:cNvSpPr>
              <a:spLocks/>
            </p:cNvSpPr>
            <p:nvPr/>
          </p:nvSpPr>
          <p:spPr bwMode="auto">
            <a:xfrm>
              <a:off x="3591397" y="3394105"/>
              <a:ext cx="27380" cy="27380"/>
            </a:xfrm>
            <a:custGeom>
              <a:avLst/>
              <a:gdLst>
                <a:gd name="T0" fmla="*/ 6 w 25"/>
                <a:gd name="T1" fmla="*/ 6 h 25"/>
                <a:gd name="T2" fmla="*/ 1 w 25"/>
                <a:gd name="T3" fmla="*/ 24 h 25"/>
                <a:gd name="T4" fmla="*/ 18 w 25"/>
                <a:gd name="T5" fmla="*/ 19 h 25"/>
                <a:gd name="T6" fmla="*/ 24 w 25"/>
                <a:gd name="T7" fmla="*/ 1 h 25"/>
                <a:gd name="T8" fmla="*/ 6 w 2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6" y="6"/>
                  </a:moveTo>
                  <a:cubicBezTo>
                    <a:pt x="0" y="13"/>
                    <a:pt x="1" y="24"/>
                    <a:pt x="1" y="24"/>
                  </a:cubicBezTo>
                  <a:cubicBezTo>
                    <a:pt x="1" y="24"/>
                    <a:pt x="12" y="25"/>
                    <a:pt x="18" y="19"/>
                  </a:cubicBezTo>
                  <a:cubicBezTo>
                    <a:pt x="25" y="12"/>
                    <a:pt x="24" y="1"/>
                    <a:pt x="24" y="1"/>
                  </a:cubicBezTo>
                  <a:cubicBezTo>
                    <a:pt x="24" y="1"/>
                    <a:pt x="13" y="0"/>
                    <a:pt x="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0" name="Freeform 681"/>
            <p:cNvSpPr>
              <a:spLocks/>
            </p:cNvSpPr>
            <p:nvPr/>
          </p:nvSpPr>
          <p:spPr bwMode="auto">
            <a:xfrm>
              <a:off x="3568848" y="3452087"/>
              <a:ext cx="30602" cy="17717"/>
            </a:xfrm>
            <a:custGeom>
              <a:avLst/>
              <a:gdLst>
                <a:gd name="T0" fmla="*/ 13 w 28"/>
                <a:gd name="T1" fmla="*/ 16 h 17"/>
                <a:gd name="T2" fmla="*/ 28 w 28"/>
                <a:gd name="T3" fmla="*/ 10 h 17"/>
                <a:gd name="T4" fmla="*/ 15 w 28"/>
                <a:gd name="T5" fmla="*/ 1 h 17"/>
                <a:gd name="T6" fmla="*/ 0 w 28"/>
                <a:gd name="T7" fmla="*/ 7 h 17"/>
                <a:gd name="T8" fmla="*/ 13 w 28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13" y="16"/>
                  </a:moveTo>
                  <a:cubicBezTo>
                    <a:pt x="21" y="17"/>
                    <a:pt x="28" y="10"/>
                    <a:pt x="28" y="10"/>
                  </a:cubicBezTo>
                  <a:cubicBezTo>
                    <a:pt x="28" y="10"/>
                    <a:pt x="23" y="2"/>
                    <a:pt x="15" y="1"/>
                  </a:cubicBezTo>
                  <a:cubicBezTo>
                    <a:pt x="8" y="0"/>
                    <a:pt x="0" y="7"/>
                    <a:pt x="0" y="7"/>
                  </a:cubicBezTo>
                  <a:cubicBezTo>
                    <a:pt x="0" y="7"/>
                    <a:pt x="6" y="15"/>
                    <a:pt x="13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1" name="Freeform 682"/>
            <p:cNvSpPr>
              <a:spLocks/>
            </p:cNvSpPr>
            <p:nvPr/>
          </p:nvSpPr>
          <p:spPr bwMode="auto">
            <a:xfrm>
              <a:off x="3518919" y="3605096"/>
              <a:ext cx="80531" cy="17717"/>
            </a:xfrm>
            <a:custGeom>
              <a:avLst/>
              <a:gdLst>
                <a:gd name="T0" fmla="*/ 66 w 74"/>
                <a:gd name="T1" fmla="*/ 0 h 17"/>
                <a:gd name="T2" fmla="*/ 8 w 74"/>
                <a:gd name="T3" fmla="*/ 0 h 17"/>
                <a:gd name="T4" fmla="*/ 0 w 74"/>
                <a:gd name="T5" fmla="*/ 8 h 17"/>
                <a:gd name="T6" fmla="*/ 8 w 74"/>
                <a:gd name="T7" fmla="*/ 17 h 17"/>
                <a:gd name="T8" fmla="*/ 66 w 74"/>
                <a:gd name="T9" fmla="*/ 17 h 17"/>
                <a:gd name="T10" fmla="*/ 74 w 74"/>
                <a:gd name="T11" fmla="*/ 8 h 17"/>
                <a:gd name="T12" fmla="*/ 66 w 7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7">
                  <a:moveTo>
                    <a:pt x="6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71" y="17"/>
                    <a:pt x="74" y="13"/>
                    <a:pt x="74" y="8"/>
                  </a:cubicBezTo>
                  <a:cubicBezTo>
                    <a:pt x="74" y="4"/>
                    <a:pt x="71" y="0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2" name="Freeform 683"/>
            <p:cNvSpPr>
              <a:spLocks/>
            </p:cNvSpPr>
            <p:nvPr/>
          </p:nvSpPr>
          <p:spPr bwMode="auto">
            <a:xfrm>
              <a:off x="3518919" y="3703343"/>
              <a:ext cx="80531" cy="17717"/>
            </a:xfrm>
            <a:custGeom>
              <a:avLst/>
              <a:gdLst>
                <a:gd name="T0" fmla="*/ 66 w 74"/>
                <a:gd name="T1" fmla="*/ 0 h 16"/>
                <a:gd name="T2" fmla="*/ 8 w 74"/>
                <a:gd name="T3" fmla="*/ 0 h 16"/>
                <a:gd name="T4" fmla="*/ 0 w 74"/>
                <a:gd name="T5" fmla="*/ 8 h 16"/>
                <a:gd name="T6" fmla="*/ 8 w 74"/>
                <a:gd name="T7" fmla="*/ 16 h 16"/>
                <a:gd name="T8" fmla="*/ 66 w 74"/>
                <a:gd name="T9" fmla="*/ 16 h 16"/>
                <a:gd name="T10" fmla="*/ 74 w 74"/>
                <a:gd name="T11" fmla="*/ 8 h 16"/>
                <a:gd name="T12" fmla="*/ 66 w 7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6">
                  <a:moveTo>
                    <a:pt x="6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71" y="16"/>
                    <a:pt x="74" y="12"/>
                    <a:pt x="74" y="8"/>
                  </a:cubicBezTo>
                  <a:cubicBezTo>
                    <a:pt x="74" y="3"/>
                    <a:pt x="71" y="0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3" name="Freeform 684"/>
            <p:cNvSpPr>
              <a:spLocks/>
            </p:cNvSpPr>
            <p:nvPr/>
          </p:nvSpPr>
          <p:spPr bwMode="auto">
            <a:xfrm>
              <a:off x="3303097" y="3580936"/>
              <a:ext cx="4832" cy="1611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1" y="1"/>
                    <a:pt x="0" y="0"/>
                  </a:cubicBezTo>
                  <a:cubicBezTo>
                    <a:pt x="0" y="0"/>
                    <a:pt x="1" y="1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4" name="Freeform 685"/>
            <p:cNvSpPr>
              <a:spLocks noEditPoints="1"/>
            </p:cNvSpPr>
            <p:nvPr/>
          </p:nvSpPr>
          <p:spPr bwMode="auto">
            <a:xfrm>
              <a:off x="3295043" y="3423096"/>
              <a:ext cx="299575" cy="273805"/>
            </a:xfrm>
            <a:custGeom>
              <a:avLst/>
              <a:gdLst>
                <a:gd name="T0" fmla="*/ 270 w 275"/>
                <a:gd name="T1" fmla="*/ 188 h 251"/>
                <a:gd name="T2" fmla="*/ 216 w 275"/>
                <a:gd name="T3" fmla="*/ 188 h 251"/>
                <a:gd name="T4" fmla="*/ 212 w 275"/>
                <a:gd name="T5" fmla="*/ 193 h 251"/>
                <a:gd name="T6" fmla="*/ 212 w 275"/>
                <a:gd name="T7" fmla="*/ 209 h 251"/>
                <a:gd name="T8" fmla="*/ 177 w 275"/>
                <a:gd name="T9" fmla="*/ 213 h 251"/>
                <a:gd name="T10" fmla="*/ 126 w 275"/>
                <a:gd name="T11" fmla="*/ 212 h 251"/>
                <a:gd name="T12" fmla="*/ 126 w 275"/>
                <a:gd name="T13" fmla="*/ 181 h 251"/>
                <a:gd name="T14" fmla="*/ 146 w 275"/>
                <a:gd name="T15" fmla="*/ 177 h 251"/>
                <a:gd name="T16" fmla="*/ 205 w 275"/>
                <a:gd name="T17" fmla="*/ 104 h 251"/>
                <a:gd name="T18" fmla="*/ 226 w 275"/>
                <a:gd name="T19" fmla="*/ 59 h 251"/>
                <a:gd name="T20" fmla="*/ 237 w 275"/>
                <a:gd name="T21" fmla="*/ 56 h 251"/>
                <a:gd name="T22" fmla="*/ 242 w 275"/>
                <a:gd name="T23" fmla="*/ 81 h 251"/>
                <a:gd name="T24" fmla="*/ 245 w 275"/>
                <a:gd name="T25" fmla="*/ 81 h 251"/>
                <a:gd name="T26" fmla="*/ 241 w 275"/>
                <a:gd name="T27" fmla="*/ 56 h 251"/>
                <a:gd name="T28" fmla="*/ 252 w 275"/>
                <a:gd name="T29" fmla="*/ 55 h 251"/>
                <a:gd name="T30" fmla="*/ 241 w 275"/>
                <a:gd name="T31" fmla="*/ 47 h 251"/>
                <a:gd name="T32" fmla="*/ 260 w 275"/>
                <a:gd name="T33" fmla="*/ 17 h 251"/>
                <a:gd name="T34" fmla="*/ 273 w 275"/>
                <a:gd name="T35" fmla="*/ 2 h 251"/>
                <a:gd name="T36" fmla="*/ 270 w 275"/>
                <a:gd name="T37" fmla="*/ 0 h 251"/>
                <a:gd name="T38" fmla="*/ 257 w 275"/>
                <a:gd name="T39" fmla="*/ 15 h 251"/>
                <a:gd name="T40" fmla="*/ 238 w 275"/>
                <a:gd name="T41" fmla="*/ 45 h 251"/>
                <a:gd name="T42" fmla="*/ 230 w 275"/>
                <a:gd name="T43" fmla="*/ 36 h 251"/>
                <a:gd name="T44" fmla="*/ 180 w 275"/>
                <a:gd name="T45" fmla="*/ 53 h 251"/>
                <a:gd name="T46" fmla="*/ 102 w 275"/>
                <a:gd name="T47" fmla="*/ 47 h 251"/>
                <a:gd name="T48" fmla="*/ 13 w 275"/>
                <a:gd name="T49" fmla="*/ 12 h 251"/>
                <a:gd name="T50" fmla="*/ 40 w 275"/>
                <a:gd name="T51" fmla="*/ 67 h 251"/>
                <a:gd name="T52" fmla="*/ 95 w 275"/>
                <a:gd name="T53" fmla="*/ 123 h 251"/>
                <a:gd name="T54" fmla="*/ 59 w 275"/>
                <a:gd name="T55" fmla="*/ 141 h 251"/>
                <a:gd name="T56" fmla="*/ 12 w 275"/>
                <a:gd name="T57" fmla="*/ 146 h 251"/>
                <a:gd name="T58" fmla="*/ 65 w 275"/>
                <a:gd name="T59" fmla="*/ 175 h 251"/>
                <a:gd name="T60" fmla="*/ 97 w 275"/>
                <a:gd name="T61" fmla="*/ 181 h 251"/>
                <a:gd name="T62" fmla="*/ 97 w 275"/>
                <a:gd name="T63" fmla="*/ 211 h 251"/>
                <a:gd name="T64" fmla="*/ 0 w 275"/>
                <a:gd name="T65" fmla="*/ 209 h 251"/>
                <a:gd name="T66" fmla="*/ 0 w 275"/>
                <a:gd name="T67" fmla="*/ 230 h 251"/>
                <a:gd name="T68" fmla="*/ 177 w 275"/>
                <a:gd name="T69" fmla="*/ 226 h 251"/>
                <a:gd name="T70" fmla="*/ 212 w 275"/>
                <a:gd name="T71" fmla="*/ 230 h 251"/>
                <a:gd name="T72" fmla="*/ 212 w 275"/>
                <a:gd name="T73" fmla="*/ 246 h 251"/>
                <a:gd name="T74" fmla="*/ 216 w 275"/>
                <a:gd name="T75" fmla="*/ 251 h 251"/>
                <a:gd name="T76" fmla="*/ 270 w 275"/>
                <a:gd name="T77" fmla="*/ 251 h 251"/>
                <a:gd name="T78" fmla="*/ 275 w 275"/>
                <a:gd name="T79" fmla="*/ 246 h 251"/>
                <a:gd name="T80" fmla="*/ 275 w 275"/>
                <a:gd name="T81" fmla="*/ 193 h 251"/>
                <a:gd name="T82" fmla="*/ 270 w 275"/>
                <a:gd name="T83" fmla="*/ 188 h 251"/>
                <a:gd name="T84" fmla="*/ 106 w 275"/>
                <a:gd name="T85" fmla="*/ 182 h 251"/>
                <a:gd name="T86" fmla="*/ 117 w 275"/>
                <a:gd name="T87" fmla="*/ 182 h 251"/>
                <a:gd name="T88" fmla="*/ 117 w 275"/>
                <a:gd name="T89" fmla="*/ 212 h 251"/>
                <a:gd name="T90" fmla="*/ 106 w 275"/>
                <a:gd name="T91" fmla="*/ 212 h 251"/>
                <a:gd name="T92" fmla="*/ 106 w 275"/>
                <a:gd name="T93" fmla="*/ 18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251">
                  <a:moveTo>
                    <a:pt x="270" y="188"/>
                  </a:moveTo>
                  <a:cubicBezTo>
                    <a:pt x="216" y="188"/>
                    <a:pt x="216" y="188"/>
                    <a:pt x="216" y="188"/>
                  </a:cubicBezTo>
                  <a:cubicBezTo>
                    <a:pt x="214" y="188"/>
                    <a:pt x="212" y="190"/>
                    <a:pt x="212" y="193"/>
                  </a:cubicBezTo>
                  <a:cubicBezTo>
                    <a:pt x="212" y="209"/>
                    <a:pt x="212" y="209"/>
                    <a:pt x="212" y="209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32" y="180"/>
                    <a:pt x="139" y="178"/>
                    <a:pt x="146" y="177"/>
                  </a:cubicBezTo>
                  <a:cubicBezTo>
                    <a:pt x="195" y="163"/>
                    <a:pt x="206" y="132"/>
                    <a:pt x="205" y="104"/>
                  </a:cubicBezTo>
                  <a:cubicBezTo>
                    <a:pt x="204" y="75"/>
                    <a:pt x="213" y="64"/>
                    <a:pt x="226" y="59"/>
                  </a:cubicBezTo>
                  <a:cubicBezTo>
                    <a:pt x="230" y="58"/>
                    <a:pt x="234" y="57"/>
                    <a:pt x="237" y="56"/>
                  </a:cubicBezTo>
                  <a:cubicBezTo>
                    <a:pt x="237" y="63"/>
                    <a:pt x="239" y="71"/>
                    <a:pt x="242" y="81"/>
                  </a:cubicBezTo>
                  <a:cubicBezTo>
                    <a:pt x="243" y="81"/>
                    <a:pt x="244" y="81"/>
                    <a:pt x="245" y="81"/>
                  </a:cubicBezTo>
                  <a:cubicBezTo>
                    <a:pt x="242" y="71"/>
                    <a:pt x="241" y="63"/>
                    <a:pt x="241" y="56"/>
                  </a:cubicBezTo>
                  <a:cubicBezTo>
                    <a:pt x="247" y="55"/>
                    <a:pt x="252" y="55"/>
                    <a:pt x="252" y="55"/>
                  </a:cubicBezTo>
                  <a:cubicBezTo>
                    <a:pt x="252" y="55"/>
                    <a:pt x="248" y="53"/>
                    <a:pt x="241" y="47"/>
                  </a:cubicBezTo>
                  <a:cubicBezTo>
                    <a:pt x="243" y="34"/>
                    <a:pt x="251" y="25"/>
                    <a:pt x="260" y="17"/>
                  </a:cubicBezTo>
                  <a:cubicBezTo>
                    <a:pt x="264" y="12"/>
                    <a:pt x="269" y="7"/>
                    <a:pt x="273" y="2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66" y="5"/>
                    <a:pt x="262" y="10"/>
                    <a:pt x="257" y="15"/>
                  </a:cubicBezTo>
                  <a:cubicBezTo>
                    <a:pt x="249" y="23"/>
                    <a:pt x="241" y="31"/>
                    <a:pt x="238" y="45"/>
                  </a:cubicBezTo>
                  <a:cubicBezTo>
                    <a:pt x="235" y="42"/>
                    <a:pt x="233" y="40"/>
                    <a:pt x="230" y="36"/>
                  </a:cubicBezTo>
                  <a:cubicBezTo>
                    <a:pt x="218" y="23"/>
                    <a:pt x="202" y="33"/>
                    <a:pt x="180" y="53"/>
                  </a:cubicBezTo>
                  <a:cubicBezTo>
                    <a:pt x="157" y="74"/>
                    <a:pt x="129" y="75"/>
                    <a:pt x="102" y="47"/>
                  </a:cubicBezTo>
                  <a:cubicBezTo>
                    <a:pt x="66" y="10"/>
                    <a:pt x="34" y="10"/>
                    <a:pt x="13" y="12"/>
                  </a:cubicBezTo>
                  <a:cubicBezTo>
                    <a:pt x="27" y="19"/>
                    <a:pt x="33" y="32"/>
                    <a:pt x="40" y="67"/>
                  </a:cubicBezTo>
                  <a:cubicBezTo>
                    <a:pt x="48" y="104"/>
                    <a:pt x="68" y="121"/>
                    <a:pt x="95" y="123"/>
                  </a:cubicBezTo>
                  <a:cubicBezTo>
                    <a:pt x="82" y="125"/>
                    <a:pt x="79" y="127"/>
                    <a:pt x="59" y="141"/>
                  </a:cubicBezTo>
                  <a:cubicBezTo>
                    <a:pt x="43" y="152"/>
                    <a:pt x="21" y="148"/>
                    <a:pt x="12" y="146"/>
                  </a:cubicBezTo>
                  <a:cubicBezTo>
                    <a:pt x="28" y="152"/>
                    <a:pt x="48" y="169"/>
                    <a:pt x="65" y="175"/>
                  </a:cubicBezTo>
                  <a:cubicBezTo>
                    <a:pt x="76" y="178"/>
                    <a:pt x="86" y="181"/>
                    <a:pt x="97" y="181"/>
                  </a:cubicBezTo>
                  <a:cubicBezTo>
                    <a:pt x="97" y="211"/>
                    <a:pt x="97" y="211"/>
                    <a:pt x="97" y="211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7" y="226"/>
                    <a:pt x="177" y="226"/>
                    <a:pt x="177" y="226"/>
                  </a:cubicBezTo>
                  <a:cubicBezTo>
                    <a:pt x="212" y="230"/>
                    <a:pt x="212" y="230"/>
                    <a:pt x="212" y="230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9"/>
                    <a:pt x="214" y="251"/>
                    <a:pt x="216" y="251"/>
                  </a:cubicBezTo>
                  <a:cubicBezTo>
                    <a:pt x="270" y="251"/>
                    <a:pt x="270" y="251"/>
                    <a:pt x="270" y="251"/>
                  </a:cubicBezTo>
                  <a:cubicBezTo>
                    <a:pt x="273" y="251"/>
                    <a:pt x="275" y="249"/>
                    <a:pt x="275" y="246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0"/>
                    <a:pt x="273" y="188"/>
                    <a:pt x="270" y="188"/>
                  </a:cubicBezTo>
                  <a:moveTo>
                    <a:pt x="106" y="182"/>
                  </a:moveTo>
                  <a:cubicBezTo>
                    <a:pt x="110" y="182"/>
                    <a:pt x="113" y="182"/>
                    <a:pt x="117" y="182"/>
                  </a:cubicBezTo>
                  <a:cubicBezTo>
                    <a:pt x="117" y="212"/>
                    <a:pt x="117" y="212"/>
                    <a:pt x="117" y="212"/>
                  </a:cubicBezTo>
                  <a:cubicBezTo>
                    <a:pt x="106" y="212"/>
                    <a:pt x="106" y="212"/>
                    <a:pt x="106" y="212"/>
                  </a:cubicBezTo>
                  <a:lnTo>
                    <a:pt x="106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5" name="Freeform 686"/>
            <p:cNvSpPr>
              <a:spLocks/>
            </p:cNvSpPr>
            <p:nvPr/>
          </p:nvSpPr>
          <p:spPr bwMode="auto">
            <a:xfrm>
              <a:off x="3270884" y="3645361"/>
              <a:ext cx="19327" cy="33823"/>
            </a:xfrm>
            <a:custGeom>
              <a:avLst/>
              <a:gdLst>
                <a:gd name="T0" fmla="*/ 18 w 18"/>
                <a:gd name="T1" fmla="*/ 23 h 31"/>
                <a:gd name="T2" fmla="*/ 11 w 18"/>
                <a:gd name="T3" fmla="*/ 31 h 31"/>
                <a:gd name="T4" fmla="*/ 7 w 18"/>
                <a:gd name="T5" fmla="*/ 31 h 31"/>
                <a:gd name="T6" fmla="*/ 0 w 18"/>
                <a:gd name="T7" fmla="*/ 23 h 31"/>
                <a:gd name="T8" fmla="*/ 0 w 18"/>
                <a:gd name="T9" fmla="*/ 8 h 31"/>
                <a:gd name="T10" fmla="*/ 7 w 18"/>
                <a:gd name="T11" fmla="*/ 0 h 31"/>
                <a:gd name="T12" fmla="*/ 11 w 18"/>
                <a:gd name="T13" fmla="*/ 0 h 31"/>
                <a:gd name="T14" fmla="*/ 18 w 18"/>
                <a:gd name="T15" fmla="*/ 8 h 31"/>
                <a:gd name="T16" fmla="*/ 18 w 18"/>
                <a:gd name="T1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18" y="23"/>
                  </a:moveTo>
                  <a:cubicBezTo>
                    <a:pt x="18" y="27"/>
                    <a:pt x="15" y="31"/>
                    <a:pt x="11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7"/>
                    <a:pt x="0" y="2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8" y="4"/>
                    <a:pt x="18" y="8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6" name="Freeform 687"/>
            <p:cNvSpPr>
              <a:spLocks noEditPoints="1"/>
            </p:cNvSpPr>
            <p:nvPr/>
          </p:nvSpPr>
          <p:spPr bwMode="auto">
            <a:xfrm>
              <a:off x="938712" y="2637115"/>
              <a:ext cx="212601" cy="214212"/>
            </a:xfrm>
            <a:custGeom>
              <a:avLst/>
              <a:gdLst>
                <a:gd name="T0" fmla="*/ 97 w 195"/>
                <a:gd name="T1" fmla="*/ 0 h 196"/>
                <a:gd name="T2" fmla="*/ 0 w 195"/>
                <a:gd name="T3" fmla="*/ 98 h 196"/>
                <a:gd name="T4" fmla="*/ 97 w 195"/>
                <a:gd name="T5" fmla="*/ 196 h 196"/>
                <a:gd name="T6" fmla="*/ 195 w 195"/>
                <a:gd name="T7" fmla="*/ 98 h 196"/>
                <a:gd name="T8" fmla="*/ 97 w 195"/>
                <a:gd name="T9" fmla="*/ 0 h 196"/>
                <a:gd name="T10" fmla="*/ 90 w 195"/>
                <a:gd name="T11" fmla="*/ 39 h 196"/>
                <a:gd name="T12" fmla="*/ 98 w 195"/>
                <a:gd name="T13" fmla="*/ 32 h 196"/>
                <a:gd name="T14" fmla="*/ 105 w 195"/>
                <a:gd name="T15" fmla="*/ 39 h 196"/>
                <a:gd name="T16" fmla="*/ 105 w 195"/>
                <a:gd name="T17" fmla="*/ 73 h 196"/>
                <a:gd name="T18" fmla="*/ 98 w 195"/>
                <a:gd name="T19" fmla="*/ 79 h 196"/>
                <a:gd name="T20" fmla="*/ 90 w 195"/>
                <a:gd name="T21" fmla="*/ 73 h 196"/>
                <a:gd name="T22" fmla="*/ 90 w 195"/>
                <a:gd name="T23" fmla="*/ 39 h 196"/>
                <a:gd name="T24" fmla="*/ 98 w 195"/>
                <a:gd name="T25" fmla="*/ 148 h 196"/>
                <a:gd name="T26" fmla="*/ 47 w 195"/>
                <a:gd name="T27" fmla="*/ 97 h 196"/>
                <a:gd name="T28" fmla="*/ 82 w 195"/>
                <a:gd name="T29" fmla="*/ 49 h 196"/>
                <a:gd name="T30" fmla="*/ 82 w 195"/>
                <a:gd name="T31" fmla="*/ 68 h 196"/>
                <a:gd name="T32" fmla="*/ 64 w 195"/>
                <a:gd name="T33" fmla="*/ 97 h 196"/>
                <a:gd name="T34" fmla="*/ 98 w 195"/>
                <a:gd name="T35" fmla="*/ 131 h 196"/>
                <a:gd name="T36" fmla="*/ 131 w 195"/>
                <a:gd name="T37" fmla="*/ 97 h 196"/>
                <a:gd name="T38" fmla="*/ 113 w 195"/>
                <a:gd name="T39" fmla="*/ 68 h 196"/>
                <a:gd name="T40" fmla="*/ 113 w 195"/>
                <a:gd name="T41" fmla="*/ 49 h 196"/>
                <a:gd name="T42" fmla="*/ 148 w 195"/>
                <a:gd name="T43" fmla="*/ 97 h 196"/>
                <a:gd name="T44" fmla="*/ 98 w 195"/>
                <a:gd name="T45" fmla="*/ 14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" h="196">
                  <a:moveTo>
                    <a:pt x="97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7" y="196"/>
                  </a:cubicBezTo>
                  <a:cubicBezTo>
                    <a:pt x="151" y="196"/>
                    <a:pt x="195" y="152"/>
                    <a:pt x="195" y="98"/>
                  </a:cubicBezTo>
                  <a:cubicBezTo>
                    <a:pt x="195" y="44"/>
                    <a:pt x="151" y="0"/>
                    <a:pt x="97" y="0"/>
                  </a:cubicBezTo>
                  <a:moveTo>
                    <a:pt x="90" y="39"/>
                  </a:moveTo>
                  <a:cubicBezTo>
                    <a:pt x="90" y="36"/>
                    <a:pt x="94" y="32"/>
                    <a:pt x="98" y="32"/>
                  </a:cubicBezTo>
                  <a:cubicBezTo>
                    <a:pt x="102" y="32"/>
                    <a:pt x="105" y="36"/>
                    <a:pt x="105" y="39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6"/>
                    <a:pt x="102" y="79"/>
                    <a:pt x="98" y="79"/>
                  </a:cubicBezTo>
                  <a:cubicBezTo>
                    <a:pt x="94" y="79"/>
                    <a:pt x="90" y="76"/>
                    <a:pt x="90" y="73"/>
                  </a:cubicBezTo>
                  <a:lnTo>
                    <a:pt x="90" y="39"/>
                  </a:lnTo>
                  <a:close/>
                  <a:moveTo>
                    <a:pt x="98" y="148"/>
                  </a:moveTo>
                  <a:cubicBezTo>
                    <a:pt x="69" y="148"/>
                    <a:pt x="47" y="125"/>
                    <a:pt x="47" y="97"/>
                  </a:cubicBezTo>
                  <a:cubicBezTo>
                    <a:pt x="47" y="74"/>
                    <a:pt x="62" y="55"/>
                    <a:pt x="82" y="4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2" y="73"/>
                    <a:pt x="64" y="84"/>
                    <a:pt x="64" y="97"/>
                  </a:cubicBezTo>
                  <a:cubicBezTo>
                    <a:pt x="64" y="116"/>
                    <a:pt x="79" y="131"/>
                    <a:pt x="98" y="131"/>
                  </a:cubicBezTo>
                  <a:cubicBezTo>
                    <a:pt x="116" y="131"/>
                    <a:pt x="131" y="116"/>
                    <a:pt x="131" y="97"/>
                  </a:cubicBezTo>
                  <a:cubicBezTo>
                    <a:pt x="131" y="84"/>
                    <a:pt x="123" y="73"/>
                    <a:pt x="113" y="68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33" y="55"/>
                    <a:pt x="148" y="74"/>
                    <a:pt x="148" y="97"/>
                  </a:cubicBezTo>
                  <a:cubicBezTo>
                    <a:pt x="148" y="125"/>
                    <a:pt x="126" y="148"/>
                    <a:pt x="9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7" name="Freeform 688"/>
            <p:cNvSpPr>
              <a:spLocks/>
            </p:cNvSpPr>
            <p:nvPr/>
          </p:nvSpPr>
          <p:spPr bwMode="auto">
            <a:xfrm>
              <a:off x="859792" y="2735362"/>
              <a:ext cx="62814" cy="16106"/>
            </a:xfrm>
            <a:custGeom>
              <a:avLst/>
              <a:gdLst>
                <a:gd name="T0" fmla="*/ 57 w 57"/>
                <a:gd name="T1" fmla="*/ 8 h 16"/>
                <a:gd name="T2" fmla="*/ 50 w 57"/>
                <a:gd name="T3" fmla="*/ 0 h 16"/>
                <a:gd name="T4" fmla="*/ 7 w 57"/>
                <a:gd name="T5" fmla="*/ 0 h 16"/>
                <a:gd name="T6" fmla="*/ 0 w 57"/>
                <a:gd name="T7" fmla="*/ 8 h 16"/>
                <a:gd name="T8" fmla="*/ 7 w 57"/>
                <a:gd name="T9" fmla="*/ 16 h 16"/>
                <a:gd name="T10" fmla="*/ 50 w 57"/>
                <a:gd name="T11" fmla="*/ 16 h 16"/>
                <a:gd name="T12" fmla="*/ 57 w 57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6">
                  <a:moveTo>
                    <a:pt x="57" y="8"/>
                  </a:moveTo>
                  <a:cubicBezTo>
                    <a:pt x="57" y="4"/>
                    <a:pt x="54" y="0"/>
                    <a:pt x="5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6"/>
                    <a:pt x="7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4" y="16"/>
                    <a:pt x="57" y="13"/>
                    <a:pt x="57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" name="Freeform 689"/>
            <p:cNvSpPr>
              <a:spLocks/>
            </p:cNvSpPr>
            <p:nvPr/>
          </p:nvSpPr>
          <p:spPr bwMode="auto">
            <a:xfrm>
              <a:off x="1167419" y="2735362"/>
              <a:ext cx="61203" cy="16106"/>
            </a:xfrm>
            <a:custGeom>
              <a:avLst/>
              <a:gdLst>
                <a:gd name="T0" fmla="*/ 57 w 57"/>
                <a:gd name="T1" fmla="*/ 8 h 16"/>
                <a:gd name="T2" fmla="*/ 50 w 57"/>
                <a:gd name="T3" fmla="*/ 0 h 16"/>
                <a:gd name="T4" fmla="*/ 7 w 57"/>
                <a:gd name="T5" fmla="*/ 0 h 16"/>
                <a:gd name="T6" fmla="*/ 0 w 57"/>
                <a:gd name="T7" fmla="*/ 8 h 16"/>
                <a:gd name="T8" fmla="*/ 7 w 57"/>
                <a:gd name="T9" fmla="*/ 16 h 16"/>
                <a:gd name="T10" fmla="*/ 50 w 57"/>
                <a:gd name="T11" fmla="*/ 16 h 16"/>
                <a:gd name="T12" fmla="*/ 57 w 57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6">
                  <a:moveTo>
                    <a:pt x="57" y="8"/>
                  </a:moveTo>
                  <a:cubicBezTo>
                    <a:pt x="57" y="4"/>
                    <a:pt x="53" y="0"/>
                    <a:pt x="5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6"/>
                    <a:pt x="57" y="13"/>
                    <a:pt x="57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9" name="Freeform 690"/>
            <p:cNvSpPr>
              <a:spLocks/>
            </p:cNvSpPr>
            <p:nvPr/>
          </p:nvSpPr>
          <p:spPr bwMode="auto">
            <a:xfrm>
              <a:off x="1035349" y="2865822"/>
              <a:ext cx="19327" cy="62814"/>
            </a:xfrm>
            <a:custGeom>
              <a:avLst/>
              <a:gdLst>
                <a:gd name="T0" fmla="*/ 9 w 17"/>
                <a:gd name="T1" fmla="*/ 58 h 58"/>
                <a:gd name="T2" fmla="*/ 17 w 17"/>
                <a:gd name="T3" fmla="*/ 51 h 58"/>
                <a:gd name="T4" fmla="*/ 17 w 17"/>
                <a:gd name="T5" fmla="*/ 8 h 58"/>
                <a:gd name="T6" fmla="*/ 9 w 17"/>
                <a:gd name="T7" fmla="*/ 0 h 58"/>
                <a:gd name="T8" fmla="*/ 0 w 17"/>
                <a:gd name="T9" fmla="*/ 8 h 58"/>
                <a:gd name="T10" fmla="*/ 0 w 17"/>
                <a:gd name="T11" fmla="*/ 51 h 58"/>
                <a:gd name="T12" fmla="*/ 9 w 17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8">
                  <a:moveTo>
                    <a:pt x="9" y="58"/>
                  </a:moveTo>
                  <a:cubicBezTo>
                    <a:pt x="13" y="58"/>
                    <a:pt x="17" y="54"/>
                    <a:pt x="17" y="51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4" y="58"/>
                    <a:pt x="9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0" name="Freeform 691"/>
            <p:cNvSpPr>
              <a:spLocks/>
            </p:cNvSpPr>
            <p:nvPr/>
          </p:nvSpPr>
          <p:spPr bwMode="auto">
            <a:xfrm>
              <a:off x="1148092" y="2798176"/>
              <a:ext cx="59593" cy="43487"/>
            </a:xfrm>
            <a:custGeom>
              <a:avLst/>
              <a:gdLst>
                <a:gd name="T0" fmla="*/ 52 w 54"/>
                <a:gd name="T1" fmla="*/ 34 h 39"/>
                <a:gd name="T2" fmla="*/ 49 w 54"/>
                <a:gd name="T3" fmla="*/ 23 h 39"/>
                <a:gd name="T4" fmla="*/ 12 w 54"/>
                <a:gd name="T5" fmla="*/ 2 h 39"/>
                <a:gd name="T6" fmla="*/ 2 w 54"/>
                <a:gd name="T7" fmla="*/ 5 h 39"/>
                <a:gd name="T8" fmla="*/ 4 w 54"/>
                <a:gd name="T9" fmla="*/ 16 h 39"/>
                <a:gd name="T10" fmla="*/ 41 w 54"/>
                <a:gd name="T11" fmla="*/ 37 h 39"/>
                <a:gd name="T12" fmla="*/ 52 w 54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9">
                  <a:moveTo>
                    <a:pt x="52" y="34"/>
                  </a:moveTo>
                  <a:cubicBezTo>
                    <a:pt x="54" y="30"/>
                    <a:pt x="52" y="25"/>
                    <a:pt x="49" y="2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1" y="14"/>
                    <a:pt x="4" y="1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5" y="39"/>
                    <a:pt x="50" y="37"/>
                    <a:pt x="52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1" name="Freeform 692"/>
            <p:cNvSpPr>
              <a:spLocks/>
            </p:cNvSpPr>
            <p:nvPr/>
          </p:nvSpPr>
          <p:spPr bwMode="auto">
            <a:xfrm>
              <a:off x="946765" y="2846495"/>
              <a:ext cx="43487" cy="59593"/>
            </a:xfrm>
            <a:custGeom>
              <a:avLst/>
              <a:gdLst>
                <a:gd name="T0" fmla="*/ 5 w 39"/>
                <a:gd name="T1" fmla="*/ 53 h 55"/>
                <a:gd name="T2" fmla="*/ 16 w 39"/>
                <a:gd name="T3" fmla="*/ 50 h 55"/>
                <a:gd name="T4" fmla="*/ 37 w 39"/>
                <a:gd name="T5" fmla="*/ 13 h 55"/>
                <a:gd name="T6" fmla="*/ 34 w 39"/>
                <a:gd name="T7" fmla="*/ 2 h 55"/>
                <a:gd name="T8" fmla="*/ 23 w 39"/>
                <a:gd name="T9" fmla="*/ 5 h 55"/>
                <a:gd name="T10" fmla="*/ 2 w 39"/>
                <a:gd name="T11" fmla="*/ 42 h 55"/>
                <a:gd name="T12" fmla="*/ 5 w 39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5" y="53"/>
                  </a:moveTo>
                  <a:cubicBezTo>
                    <a:pt x="9" y="55"/>
                    <a:pt x="14" y="53"/>
                    <a:pt x="16" y="5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9" y="10"/>
                    <a:pt x="38" y="5"/>
                    <a:pt x="34" y="2"/>
                  </a:cubicBezTo>
                  <a:cubicBezTo>
                    <a:pt x="30" y="0"/>
                    <a:pt x="25" y="2"/>
                    <a:pt x="23" y="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5"/>
                    <a:pt x="1" y="50"/>
                    <a:pt x="5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2" name="Freeform 693"/>
            <p:cNvSpPr>
              <a:spLocks/>
            </p:cNvSpPr>
            <p:nvPr/>
          </p:nvSpPr>
          <p:spPr bwMode="auto">
            <a:xfrm>
              <a:off x="1099774" y="2846495"/>
              <a:ext cx="41876" cy="59593"/>
            </a:xfrm>
            <a:custGeom>
              <a:avLst/>
              <a:gdLst>
                <a:gd name="T0" fmla="*/ 34 w 39"/>
                <a:gd name="T1" fmla="*/ 52 h 55"/>
                <a:gd name="T2" fmla="*/ 37 w 39"/>
                <a:gd name="T3" fmla="*/ 42 h 55"/>
                <a:gd name="T4" fmla="*/ 16 w 39"/>
                <a:gd name="T5" fmla="*/ 5 h 55"/>
                <a:gd name="T6" fmla="*/ 5 w 39"/>
                <a:gd name="T7" fmla="*/ 2 h 55"/>
                <a:gd name="T8" fmla="*/ 2 w 39"/>
                <a:gd name="T9" fmla="*/ 13 h 55"/>
                <a:gd name="T10" fmla="*/ 23 w 39"/>
                <a:gd name="T11" fmla="*/ 50 h 55"/>
                <a:gd name="T12" fmla="*/ 34 w 39"/>
                <a:gd name="T13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34" y="52"/>
                  </a:moveTo>
                  <a:cubicBezTo>
                    <a:pt x="38" y="50"/>
                    <a:pt x="39" y="45"/>
                    <a:pt x="37" y="42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2"/>
                    <a:pt x="9" y="0"/>
                    <a:pt x="5" y="2"/>
                  </a:cubicBezTo>
                  <a:cubicBezTo>
                    <a:pt x="2" y="5"/>
                    <a:pt x="0" y="10"/>
                    <a:pt x="2" y="13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3"/>
                    <a:pt x="30" y="55"/>
                    <a:pt x="3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3" name="Freeform 694"/>
            <p:cNvSpPr>
              <a:spLocks/>
            </p:cNvSpPr>
            <p:nvPr/>
          </p:nvSpPr>
          <p:spPr bwMode="auto">
            <a:xfrm>
              <a:off x="882340" y="2798176"/>
              <a:ext cx="59593" cy="43487"/>
            </a:xfrm>
            <a:custGeom>
              <a:avLst/>
              <a:gdLst>
                <a:gd name="T0" fmla="*/ 2 w 55"/>
                <a:gd name="T1" fmla="*/ 34 h 39"/>
                <a:gd name="T2" fmla="*/ 13 w 55"/>
                <a:gd name="T3" fmla="*/ 37 h 39"/>
                <a:gd name="T4" fmla="*/ 50 w 55"/>
                <a:gd name="T5" fmla="*/ 16 h 39"/>
                <a:gd name="T6" fmla="*/ 52 w 55"/>
                <a:gd name="T7" fmla="*/ 5 h 39"/>
                <a:gd name="T8" fmla="*/ 42 w 55"/>
                <a:gd name="T9" fmla="*/ 2 h 39"/>
                <a:gd name="T10" fmla="*/ 5 w 55"/>
                <a:gd name="T11" fmla="*/ 23 h 39"/>
                <a:gd name="T12" fmla="*/ 2 w 55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9">
                  <a:moveTo>
                    <a:pt x="2" y="34"/>
                  </a:moveTo>
                  <a:cubicBezTo>
                    <a:pt x="5" y="38"/>
                    <a:pt x="10" y="39"/>
                    <a:pt x="13" y="3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3" y="14"/>
                    <a:pt x="55" y="9"/>
                    <a:pt x="52" y="5"/>
                  </a:cubicBezTo>
                  <a:cubicBezTo>
                    <a:pt x="50" y="1"/>
                    <a:pt x="45" y="0"/>
                    <a:pt x="42" y="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5"/>
                    <a:pt x="0" y="30"/>
                    <a:pt x="2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4" name="Freeform 695"/>
            <p:cNvSpPr>
              <a:spLocks/>
            </p:cNvSpPr>
            <p:nvPr/>
          </p:nvSpPr>
          <p:spPr bwMode="auto">
            <a:xfrm>
              <a:off x="1035349" y="2558194"/>
              <a:ext cx="19327" cy="62814"/>
            </a:xfrm>
            <a:custGeom>
              <a:avLst/>
              <a:gdLst>
                <a:gd name="T0" fmla="*/ 9 w 17"/>
                <a:gd name="T1" fmla="*/ 58 h 58"/>
                <a:gd name="T2" fmla="*/ 17 w 17"/>
                <a:gd name="T3" fmla="*/ 51 h 58"/>
                <a:gd name="T4" fmla="*/ 17 w 17"/>
                <a:gd name="T5" fmla="*/ 8 h 58"/>
                <a:gd name="T6" fmla="*/ 9 w 17"/>
                <a:gd name="T7" fmla="*/ 0 h 58"/>
                <a:gd name="T8" fmla="*/ 0 w 17"/>
                <a:gd name="T9" fmla="*/ 8 h 58"/>
                <a:gd name="T10" fmla="*/ 0 w 17"/>
                <a:gd name="T11" fmla="*/ 51 h 58"/>
                <a:gd name="T12" fmla="*/ 9 w 17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8">
                  <a:moveTo>
                    <a:pt x="9" y="58"/>
                  </a:moveTo>
                  <a:cubicBezTo>
                    <a:pt x="13" y="58"/>
                    <a:pt x="17" y="54"/>
                    <a:pt x="17" y="51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4" y="58"/>
                    <a:pt x="9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5" name="Freeform 696"/>
            <p:cNvSpPr>
              <a:spLocks/>
            </p:cNvSpPr>
            <p:nvPr/>
          </p:nvSpPr>
          <p:spPr bwMode="auto">
            <a:xfrm>
              <a:off x="882340" y="2646778"/>
              <a:ext cx="57982" cy="41876"/>
            </a:xfrm>
            <a:custGeom>
              <a:avLst/>
              <a:gdLst>
                <a:gd name="T0" fmla="*/ 52 w 54"/>
                <a:gd name="T1" fmla="*/ 34 h 39"/>
                <a:gd name="T2" fmla="*/ 50 w 54"/>
                <a:gd name="T3" fmla="*/ 23 h 39"/>
                <a:gd name="T4" fmla="*/ 13 w 54"/>
                <a:gd name="T5" fmla="*/ 2 h 39"/>
                <a:gd name="T6" fmla="*/ 2 w 54"/>
                <a:gd name="T7" fmla="*/ 5 h 39"/>
                <a:gd name="T8" fmla="*/ 5 w 54"/>
                <a:gd name="T9" fmla="*/ 16 h 39"/>
                <a:gd name="T10" fmla="*/ 42 w 54"/>
                <a:gd name="T11" fmla="*/ 37 h 39"/>
                <a:gd name="T12" fmla="*/ 52 w 54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9">
                  <a:moveTo>
                    <a:pt x="52" y="34"/>
                  </a:moveTo>
                  <a:cubicBezTo>
                    <a:pt x="54" y="30"/>
                    <a:pt x="53" y="25"/>
                    <a:pt x="50" y="2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0"/>
                    <a:pt x="4" y="1"/>
                    <a:pt x="2" y="5"/>
                  </a:cubicBezTo>
                  <a:cubicBezTo>
                    <a:pt x="0" y="9"/>
                    <a:pt x="2" y="14"/>
                    <a:pt x="5" y="1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5" y="39"/>
                    <a:pt x="50" y="37"/>
                    <a:pt x="52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6" name="Freeform 697"/>
            <p:cNvSpPr>
              <a:spLocks/>
            </p:cNvSpPr>
            <p:nvPr/>
          </p:nvSpPr>
          <p:spPr bwMode="auto">
            <a:xfrm>
              <a:off x="1099774" y="2580743"/>
              <a:ext cx="41876" cy="59593"/>
            </a:xfrm>
            <a:custGeom>
              <a:avLst/>
              <a:gdLst>
                <a:gd name="T0" fmla="*/ 5 w 39"/>
                <a:gd name="T1" fmla="*/ 52 h 54"/>
                <a:gd name="T2" fmla="*/ 16 w 39"/>
                <a:gd name="T3" fmla="*/ 49 h 54"/>
                <a:gd name="T4" fmla="*/ 37 w 39"/>
                <a:gd name="T5" fmla="*/ 12 h 54"/>
                <a:gd name="T6" fmla="*/ 34 w 39"/>
                <a:gd name="T7" fmla="*/ 2 h 54"/>
                <a:gd name="T8" fmla="*/ 23 w 39"/>
                <a:gd name="T9" fmla="*/ 4 h 54"/>
                <a:gd name="T10" fmla="*/ 2 w 39"/>
                <a:gd name="T11" fmla="*/ 41 h 54"/>
                <a:gd name="T12" fmla="*/ 5 w 39"/>
                <a:gd name="T1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4">
                  <a:moveTo>
                    <a:pt x="5" y="52"/>
                  </a:moveTo>
                  <a:cubicBezTo>
                    <a:pt x="9" y="54"/>
                    <a:pt x="14" y="53"/>
                    <a:pt x="16" y="4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9"/>
                    <a:pt x="38" y="4"/>
                    <a:pt x="34" y="2"/>
                  </a:cubicBezTo>
                  <a:cubicBezTo>
                    <a:pt x="30" y="0"/>
                    <a:pt x="25" y="1"/>
                    <a:pt x="23" y="4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5"/>
                    <a:pt x="1" y="50"/>
                    <a:pt x="5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7" name="Freeform 698"/>
            <p:cNvSpPr>
              <a:spLocks/>
            </p:cNvSpPr>
            <p:nvPr/>
          </p:nvSpPr>
          <p:spPr bwMode="auto">
            <a:xfrm>
              <a:off x="946765" y="2580743"/>
              <a:ext cx="43487" cy="59593"/>
            </a:xfrm>
            <a:custGeom>
              <a:avLst/>
              <a:gdLst>
                <a:gd name="T0" fmla="*/ 34 w 39"/>
                <a:gd name="T1" fmla="*/ 52 h 54"/>
                <a:gd name="T2" fmla="*/ 37 w 39"/>
                <a:gd name="T3" fmla="*/ 42 h 54"/>
                <a:gd name="T4" fmla="*/ 16 w 39"/>
                <a:gd name="T5" fmla="*/ 5 h 54"/>
                <a:gd name="T6" fmla="*/ 5 w 39"/>
                <a:gd name="T7" fmla="*/ 2 h 54"/>
                <a:gd name="T8" fmla="*/ 2 w 39"/>
                <a:gd name="T9" fmla="*/ 13 h 54"/>
                <a:gd name="T10" fmla="*/ 23 w 39"/>
                <a:gd name="T11" fmla="*/ 50 h 54"/>
                <a:gd name="T12" fmla="*/ 34 w 39"/>
                <a:gd name="T1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4">
                  <a:moveTo>
                    <a:pt x="34" y="52"/>
                  </a:moveTo>
                  <a:cubicBezTo>
                    <a:pt x="38" y="50"/>
                    <a:pt x="39" y="45"/>
                    <a:pt x="37" y="42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1" y="4"/>
                    <a:pt x="0" y="9"/>
                    <a:pt x="2" y="13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53"/>
                    <a:pt x="30" y="54"/>
                    <a:pt x="3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8" name="Freeform 699"/>
            <p:cNvSpPr>
              <a:spLocks/>
            </p:cNvSpPr>
            <p:nvPr/>
          </p:nvSpPr>
          <p:spPr bwMode="auto">
            <a:xfrm>
              <a:off x="1148092" y="2646778"/>
              <a:ext cx="59593" cy="40265"/>
            </a:xfrm>
            <a:custGeom>
              <a:avLst/>
              <a:gdLst>
                <a:gd name="T0" fmla="*/ 3 w 55"/>
                <a:gd name="T1" fmla="*/ 33 h 38"/>
                <a:gd name="T2" fmla="*/ 13 w 55"/>
                <a:gd name="T3" fmla="*/ 37 h 38"/>
                <a:gd name="T4" fmla="*/ 50 w 55"/>
                <a:gd name="T5" fmla="*/ 15 h 38"/>
                <a:gd name="T6" fmla="*/ 53 w 55"/>
                <a:gd name="T7" fmla="*/ 5 h 38"/>
                <a:gd name="T8" fmla="*/ 42 w 55"/>
                <a:gd name="T9" fmla="*/ 1 h 38"/>
                <a:gd name="T10" fmla="*/ 5 w 55"/>
                <a:gd name="T11" fmla="*/ 23 h 38"/>
                <a:gd name="T12" fmla="*/ 3 w 55"/>
                <a:gd name="T1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3" y="33"/>
                  </a:moveTo>
                  <a:cubicBezTo>
                    <a:pt x="5" y="37"/>
                    <a:pt x="10" y="38"/>
                    <a:pt x="13" y="3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3" y="13"/>
                    <a:pt x="55" y="8"/>
                    <a:pt x="53" y="5"/>
                  </a:cubicBezTo>
                  <a:cubicBezTo>
                    <a:pt x="51" y="1"/>
                    <a:pt x="45" y="0"/>
                    <a:pt x="42" y="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4"/>
                    <a:pt x="0" y="30"/>
                    <a:pt x="3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9" name="Freeform 700"/>
            <p:cNvSpPr>
              <a:spLocks noEditPoints="1"/>
            </p:cNvSpPr>
            <p:nvPr/>
          </p:nvSpPr>
          <p:spPr bwMode="auto">
            <a:xfrm>
              <a:off x="1650604" y="3516512"/>
              <a:ext cx="389769" cy="178779"/>
            </a:xfrm>
            <a:custGeom>
              <a:avLst/>
              <a:gdLst>
                <a:gd name="T0" fmla="*/ 359 w 359"/>
                <a:gd name="T1" fmla="*/ 81 h 164"/>
                <a:gd name="T2" fmla="*/ 220 w 359"/>
                <a:gd name="T3" fmla="*/ 0 h 164"/>
                <a:gd name="T4" fmla="*/ 84 w 359"/>
                <a:gd name="T5" fmla="*/ 60 h 164"/>
                <a:gd name="T6" fmla="*/ 3 w 359"/>
                <a:gd name="T7" fmla="*/ 1 h 164"/>
                <a:gd name="T8" fmla="*/ 2 w 359"/>
                <a:gd name="T9" fmla="*/ 1 h 164"/>
                <a:gd name="T10" fmla="*/ 2 w 359"/>
                <a:gd name="T11" fmla="*/ 1 h 164"/>
                <a:gd name="T12" fmla="*/ 0 w 359"/>
                <a:gd name="T13" fmla="*/ 3 h 164"/>
                <a:gd name="T14" fmla="*/ 1 w 359"/>
                <a:gd name="T15" fmla="*/ 5 h 164"/>
                <a:gd name="T16" fmla="*/ 26 w 359"/>
                <a:gd name="T17" fmla="*/ 82 h 164"/>
                <a:gd name="T18" fmla="*/ 1 w 359"/>
                <a:gd name="T19" fmla="*/ 160 h 164"/>
                <a:gd name="T20" fmla="*/ 0 w 359"/>
                <a:gd name="T21" fmla="*/ 161 h 164"/>
                <a:gd name="T22" fmla="*/ 0 w 359"/>
                <a:gd name="T23" fmla="*/ 162 h 164"/>
                <a:gd name="T24" fmla="*/ 2 w 359"/>
                <a:gd name="T25" fmla="*/ 164 h 164"/>
                <a:gd name="T26" fmla="*/ 2 w 359"/>
                <a:gd name="T27" fmla="*/ 164 h 164"/>
                <a:gd name="T28" fmla="*/ 3 w 359"/>
                <a:gd name="T29" fmla="*/ 164 h 164"/>
                <a:gd name="T30" fmla="*/ 84 w 359"/>
                <a:gd name="T31" fmla="*/ 104 h 164"/>
                <a:gd name="T32" fmla="*/ 220 w 359"/>
                <a:gd name="T33" fmla="*/ 164 h 164"/>
                <a:gd name="T34" fmla="*/ 359 w 359"/>
                <a:gd name="T35" fmla="*/ 84 h 164"/>
                <a:gd name="T36" fmla="*/ 359 w 359"/>
                <a:gd name="T37" fmla="*/ 83 h 164"/>
                <a:gd name="T38" fmla="*/ 359 w 359"/>
                <a:gd name="T39" fmla="*/ 82 h 164"/>
                <a:gd name="T40" fmla="*/ 359 w 359"/>
                <a:gd name="T41" fmla="*/ 81 h 164"/>
                <a:gd name="T42" fmla="*/ 359 w 359"/>
                <a:gd name="T43" fmla="*/ 81 h 164"/>
                <a:gd name="T44" fmla="*/ 263 w 359"/>
                <a:gd name="T45" fmla="*/ 91 h 164"/>
                <a:gd name="T46" fmla="*/ 240 w 359"/>
                <a:gd name="T47" fmla="*/ 69 h 164"/>
                <a:gd name="T48" fmla="*/ 263 w 359"/>
                <a:gd name="T49" fmla="*/ 47 h 164"/>
                <a:gd name="T50" fmla="*/ 285 w 359"/>
                <a:gd name="T51" fmla="*/ 69 h 164"/>
                <a:gd name="T52" fmla="*/ 263 w 359"/>
                <a:gd name="T53" fmla="*/ 9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164">
                  <a:moveTo>
                    <a:pt x="359" y="81"/>
                  </a:moveTo>
                  <a:cubicBezTo>
                    <a:pt x="350" y="69"/>
                    <a:pt x="296" y="0"/>
                    <a:pt x="220" y="0"/>
                  </a:cubicBezTo>
                  <a:cubicBezTo>
                    <a:pt x="154" y="0"/>
                    <a:pt x="84" y="60"/>
                    <a:pt x="84" y="60"/>
                  </a:cubicBezTo>
                  <a:cubicBezTo>
                    <a:pt x="84" y="60"/>
                    <a:pt x="57" y="6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8" y="16"/>
                    <a:pt x="26" y="49"/>
                    <a:pt x="26" y="82"/>
                  </a:cubicBezTo>
                  <a:cubicBezTo>
                    <a:pt x="26" y="115"/>
                    <a:pt x="8" y="148"/>
                    <a:pt x="1" y="16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2"/>
                  </a:cubicBezTo>
                  <a:cubicBezTo>
                    <a:pt x="0" y="163"/>
                    <a:pt x="1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3" y="164"/>
                    <a:pt x="3" y="164"/>
                    <a:pt x="3" y="164"/>
                  </a:cubicBezTo>
                  <a:cubicBezTo>
                    <a:pt x="57" y="159"/>
                    <a:pt x="84" y="104"/>
                    <a:pt x="84" y="104"/>
                  </a:cubicBezTo>
                  <a:cubicBezTo>
                    <a:pt x="84" y="104"/>
                    <a:pt x="154" y="164"/>
                    <a:pt x="220" y="164"/>
                  </a:cubicBezTo>
                  <a:cubicBezTo>
                    <a:pt x="296" y="164"/>
                    <a:pt x="350" y="95"/>
                    <a:pt x="359" y="84"/>
                  </a:cubicBezTo>
                  <a:cubicBezTo>
                    <a:pt x="359" y="84"/>
                    <a:pt x="359" y="83"/>
                    <a:pt x="359" y="83"/>
                  </a:cubicBezTo>
                  <a:cubicBezTo>
                    <a:pt x="359" y="83"/>
                    <a:pt x="359" y="83"/>
                    <a:pt x="359" y="82"/>
                  </a:cubicBezTo>
                  <a:cubicBezTo>
                    <a:pt x="359" y="82"/>
                    <a:pt x="359" y="82"/>
                    <a:pt x="359" y="81"/>
                  </a:cubicBezTo>
                  <a:cubicBezTo>
                    <a:pt x="359" y="81"/>
                    <a:pt x="359" y="81"/>
                    <a:pt x="359" y="81"/>
                  </a:cubicBezTo>
                  <a:moveTo>
                    <a:pt x="263" y="91"/>
                  </a:moveTo>
                  <a:cubicBezTo>
                    <a:pt x="250" y="91"/>
                    <a:pt x="240" y="81"/>
                    <a:pt x="240" y="69"/>
                  </a:cubicBezTo>
                  <a:cubicBezTo>
                    <a:pt x="240" y="57"/>
                    <a:pt x="250" y="47"/>
                    <a:pt x="263" y="47"/>
                  </a:cubicBezTo>
                  <a:cubicBezTo>
                    <a:pt x="275" y="47"/>
                    <a:pt x="285" y="57"/>
                    <a:pt x="285" y="69"/>
                  </a:cubicBezTo>
                  <a:cubicBezTo>
                    <a:pt x="285" y="81"/>
                    <a:pt x="275" y="91"/>
                    <a:pt x="263" y="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0" name="Freeform 701"/>
            <p:cNvSpPr>
              <a:spLocks/>
            </p:cNvSpPr>
            <p:nvPr/>
          </p:nvSpPr>
          <p:spPr bwMode="auto">
            <a:xfrm>
              <a:off x="1648994" y="3423096"/>
              <a:ext cx="389769" cy="70867"/>
            </a:xfrm>
            <a:custGeom>
              <a:avLst/>
              <a:gdLst>
                <a:gd name="T0" fmla="*/ 80 w 358"/>
                <a:gd name="T1" fmla="*/ 24 h 64"/>
                <a:gd name="T2" fmla="*/ 81 w 358"/>
                <a:gd name="T3" fmla="*/ 24 h 64"/>
                <a:gd name="T4" fmla="*/ 82 w 358"/>
                <a:gd name="T5" fmla="*/ 23 h 64"/>
                <a:gd name="T6" fmla="*/ 83 w 358"/>
                <a:gd name="T7" fmla="*/ 24 h 64"/>
                <a:gd name="T8" fmla="*/ 83 w 358"/>
                <a:gd name="T9" fmla="*/ 24 h 64"/>
                <a:gd name="T10" fmla="*/ 177 w 358"/>
                <a:gd name="T11" fmla="*/ 24 h 64"/>
                <a:gd name="T12" fmla="*/ 178 w 358"/>
                <a:gd name="T13" fmla="*/ 23 h 64"/>
                <a:gd name="T14" fmla="*/ 179 w 358"/>
                <a:gd name="T15" fmla="*/ 23 h 64"/>
                <a:gd name="T16" fmla="*/ 180 w 358"/>
                <a:gd name="T17" fmla="*/ 23 h 64"/>
                <a:gd name="T18" fmla="*/ 181 w 358"/>
                <a:gd name="T19" fmla="*/ 24 h 64"/>
                <a:gd name="T20" fmla="*/ 274 w 358"/>
                <a:gd name="T21" fmla="*/ 24 h 64"/>
                <a:gd name="T22" fmla="*/ 274 w 358"/>
                <a:gd name="T23" fmla="*/ 24 h 64"/>
                <a:gd name="T24" fmla="*/ 276 w 358"/>
                <a:gd name="T25" fmla="*/ 23 h 64"/>
                <a:gd name="T26" fmla="*/ 277 w 358"/>
                <a:gd name="T27" fmla="*/ 24 h 64"/>
                <a:gd name="T28" fmla="*/ 278 w 358"/>
                <a:gd name="T29" fmla="*/ 24 h 64"/>
                <a:gd name="T30" fmla="*/ 357 w 358"/>
                <a:gd name="T31" fmla="*/ 30 h 64"/>
                <a:gd name="T32" fmla="*/ 358 w 358"/>
                <a:gd name="T33" fmla="*/ 29 h 64"/>
                <a:gd name="T34" fmla="*/ 358 w 358"/>
                <a:gd name="T35" fmla="*/ 14 h 64"/>
                <a:gd name="T36" fmla="*/ 356 w 358"/>
                <a:gd name="T37" fmla="*/ 12 h 64"/>
                <a:gd name="T38" fmla="*/ 355 w 358"/>
                <a:gd name="T39" fmla="*/ 12 h 64"/>
                <a:gd name="T40" fmla="*/ 354 w 358"/>
                <a:gd name="T41" fmla="*/ 12 h 64"/>
                <a:gd name="T42" fmla="*/ 276 w 358"/>
                <a:gd name="T43" fmla="*/ 1 h 64"/>
                <a:gd name="T44" fmla="*/ 275 w 358"/>
                <a:gd name="T45" fmla="*/ 0 h 64"/>
                <a:gd name="T46" fmla="*/ 274 w 358"/>
                <a:gd name="T47" fmla="*/ 0 h 64"/>
                <a:gd name="T48" fmla="*/ 274 w 358"/>
                <a:gd name="T49" fmla="*/ 0 h 64"/>
                <a:gd name="T50" fmla="*/ 272 w 358"/>
                <a:gd name="T51" fmla="*/ 1 h 64"/>
                <a:gd name="T52" fmla="*/ 181 w 358"/>
                <a:gd name="T53" fmla="*/ 2 h 64"/>
                <a:gd name="T54" fmla="*/ 180 w 358"/>
                <a:gd name="T55" fmla="*/ 1 h 64"/>
                <a:gd name="T56" fmla="*/ 179 w 358"/>
                <a:gd name="T57" fmla="*/ 0 h 64"/>
                <a:gd name="T58" fmla="*/ 177 w 358"/>
                <a:gd name="T59" fmla="*/ 1 h 64"/>
                <a:gd name="T60" fmla="*/ 177 w 358"/>
                <a:gd name="T61" fmla="*/ 2 h 64"/>
                <a:gd name="T62" fmla="*/ 85 w 358"/>
                <a:gd name="T63" fmla="*/ 1 h 64"/>
                <a:gd name="T64" fmla="*/ 84 w 358"/>
                <a:gd name="T65" fmla="*/ 0 h 64"/>
                <a:gd name="T66" fmla="*/ 83 w 358"/>
                <a:gd name="T67" fmla="*/ 0 h 64"/>
                <a:gd name="T68" fmla="*/ 83 w 358"/>
                <a:gd name="T69" fmla="*/ 0 h 64"/>
                <a:gd name="T70" fmla="*/ 82 w 358"/>
                <a:gd name="T71" fmla="*/ 1 h 64"/>
                <a:gd name="T72" fmla="*/ 4 w 358"/>
                <a:gd name="T73" fmla="*/ 12 h 64"/>
                <a:gd name="T74" fmla="*/ 3 w 358"/>
                <a:gd name="T75" fmla="*/ 12 h 64"/>
                <a:gd name="T76" fmla="*/ 2 w 358"/>
                <a:gd name="T77" fmla="*/ 12 h 64"/>
                <a:gd name="T78" fmla="*/ 0 w 358"/>
                <a:gd name="T79" fmla="*/ 14 h 64"/>
                <a:gd name="T80" fmla="*/ 0 w 358"/>
                <a:gd name="T81" fmla="*/ 29 h 64"/>
                <a:gd name="T82" fmla="*/ 1 w 358"/>
                <a:gd name="T83" fmla="*/ 30 h 64"/>
                <a:gd name="T84" fmla="*/ 80 w 358"/>
                <a:gd name="T85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8" h="64">
                  <a:moveTo>
                    <a:pt x="80" y="24"/>
                  </a:moveTo>
                  <a:cubicBezTo>
                    <a:pt x="80" y="24"/>
                    <a:pt x="80" y="24"/>
                    <a:pt x="81" y="24"/>
                  </a:cubicBezTo>
                  <a:cubicBezTo>
                    <a:pt x="81" y="24"/>
                    <a:pt x="81" y="23"/>
                    <a:pt x="82" y="23"/>
                  </a:cubicBezTo>
                  <a:cubicBezTo>
                    <a:pt x="82" y="23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125" y="64"/>
                    <a:pt x="168" y="32"/>
                    <a:pt x="177" y="24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80" y="23"/>
                  </a:cubicBezTo>
                  <a:cubicBezTo>
                    <a:pt x="181" y="24"/>
                    <a:pt x="181" y="24"/>
                    <a:pt x="181" y="24"/>
                  </a:cubicBezTo>
                  <a:cubicBezTo>
                    <a:pt x="190" y="32"/>
                    <a:pt x="233" y="64"/>
                    <a:pt x="274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5" y="24"/>
                    <a:pt x="275" y="23"/>
                    <a:pt x="276" y="23"/>
                  </a:cubicBezTo>
                  <a:cubicBezTo>
                    <a:pt x="276" y="23"/>
                    <a:pt x="277" y="24"/>
                    <a:pt x="277" y="24"/>
                  </a:cubicBezTo>
                  <a:cubicBezTo>
                    <a:pt x="277" y="24"/>
                    <a:pt x="278" y="24"/>
                    <a:pt x="278" y="24"/>
                  </a:cubicBezTo>
                  <a:cubicBezTo>
                    <a:pt x="286" y="32"/>
                    <a:pt x="320" y="62"/>
                    <a:pt x="357" y="30"/>
                  </a:cubicBezTo>
                  <a:cubicBezTo>
                    <a:pt x="357" y="30"/>
                    <a:pt x="358" y="29"/>
                    <a:pt x="358" y="29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58" y="12"/>
                    <a:pt x="357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cubicBezTo>
                    <a:pt x="355" y="12"/>
                    <a:pt x="354" y="12"/>
                    <a:pt x="354" y="12"/>
                  </a:cubicBezTo>
                  <a:cubicBezTo>
                    <a:pt x="343" y="18"/>
                    <a:pt x="308" y="31"/>
                    <a:pt x="276" y="1"/>
                  </a:cubicBezTo>
                  <a:cubicBezTo>
                    <a:pt x="276" y="1"/>
                    <a:pt x="275" y="1"/>
                    <a:pt x="275" y="0"/>
                  </a:cubicBezTo>
                  <a:cubicBezTo>
                    <a:pt x="275" y="0"/>
                    <a:pt x="275" y="0"/>
                    <a:pt x="27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3" y="0"/>
                    <a:pt x="273" y="1"/>
                    <a:pt x="272" y="1"/>
                  </a:cubicBezTo>
                  <a:cubicBezTo>
                    <a:pt x="263" y="8"/>
                    <a:pt x="220" y="38"/>
                    <a:pt x="181" y="2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80" y="1"/>
                    <a:pt x="179" y="0"/>
                    <a:pt x="179" y="0"/>
                  </a:cubicBezTo>
                  <a:cubicBezTo>
                    <a:pt x="178" y="0"/>
                    <a:pt x="178" y="1"/>
                    <a:pt x="177" y="1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38" y="38"/>
                    <a:pt x="95" y="8"/>
                    <a:pt x="85" y="1"/>
                  </a:cubicBezTo>
                  <a:cubicBezTo>
                    <a:pt x="85" y="1"/>
                    <a:pt x="85" y="0"/>
                    <a:pt x="84" y="0"/>
                  </a:cubicBezTo>
                  <a:cubicBezTo>
                    <a:pt x="84" y="0"/>
                    <a:pt x="84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50" y="31"/>
                    <a:pt x="15" y="18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7" y="62"/>
                    <a:pt x="72" y="32"/>
                    <a:pt x="8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1" name="Freeform 702"/>
            <p:cNvSpPr>
              <a:spLocks/>
            </p:cNvSpPr>
            <p:nvPr/>
          </p:nvSpPr>
          <p:spPr bwMode="auto">
            <a:xfrm>
              <a:off x="1648994" y="3363503"/>
              <a:ext cx="389769" cy="69257"/>
            </a:xfrm>
            <a:custGeom>
              <a:avLst/>
              <a:gdLst>
                <a:gd name="T0" fmla="*/ 3 w 358"/>
                <a:gd name="T1" fmla="*/ 12 h 64"/>
                <a:gd name="T2" fmla="*/ 2 w 358"/>
                <a:gd name="T3" fmla="*/ 12 h 64"/>
                <a:gd name="T4" fmla="*/ 0 w 358"/>
                <a:gd name="T5" fmla="*/ 14 h 64"/>
                <a:gd name="T6" fmla="*/ 0 w 358"/>
                <a:gd name="T7" fmla="*/ 29 h 64"/>
                <a:gd name="T8" fmla="*/ 1 w 358"/>
                <a:gd name="T9" fmla="*/ 30 h 64"/>
                <a:gd name="T10" fmla="*/ 80 w 358"/>
                <a:gd name="T11" fmla="*/ 25 h 64"/>
                <a:gd name="T12" fmla="*/ 81 w 358"/>
                <a:gd name="T13" fmla="*/ 24 h 64"/>
                <a:gd name="T14" fmla="*/ 82 w 358"/>
                <a:gd name="T15" fmla="*/ 24 h 64"/>
                <a:gd name="T16" fmla="*/ 83 w 358"/>
                <a:gd name="T17" fmla="*/ 24 h 64"/>
                <a:gd name="T18" fmla="*/ 83 w 358"/>
                <a:gd name="T19" fmla="*/ 24 h 64"/>
                <a:gd name="T20" fmla="*/ 177 w 358"/>
                <a:gd name="T21" fmla="*/ 24 h 64"/>
                <a:gd name="T22" fmla="*/ 178 w 358"/>
                <a:gd name="T23" fmla="*/ 23 h 64"/>
                <a:gd name="T24" fmla="*/ 179 w 358"/>
                <a:gd name="T25" fmla="*/ 23 h 64"/>
                <a:gd name="T26" fmla="*/ 180 w 358"/>
                <a:gd name="T27" fmla="*/ 23 h 64"/>
                <a:gd name="T28" fmla="*/ 181 w 358"/>
                <a:gd name="T29" fmla="*/ 24 h 64"/>
                <a:gd name="T30" fmla="*/ 274 w 358"/>
                <a:gd name="T31" fmla="*/ 24 h 64"/>
                <a:gd name="T32" fmla="*/ 274 w 358"/>
                <a:gd name="T33" fmla="*/ 24 h 64"/>
                <a:gd name="T34" fmla="*/ 276 w 358"/>
                <a:gd name="T35" fmla="*/ 24 h 64"/>
                <a:gd name="T36" fmla="*/ 277 w 358"/>
                <a:gd name="T37" fmla="*/ 24 h 64"/>
                <a:gd name="T38" fmla="*/ 278 w 358"/>
                <a:gd name="T39" fmla="*/ 25 h 64"/>
                <a:gd name="T40" fmla="*/ 357 w 358"/>
                <a:gd name="T41" fmla="*/ 30 h 64"/>
                <a:gd name="T42" fmla="*/ 358 w 358"/>
                <a:gd name="T43" fmla="*/ 29 h 64"/>
                <a:gd name="T44" fmla="*/ 358 w 358"/>
                <a:gd name="T45" fmla="*/ 14 h 64"/>
                <a:gd name="T46" fmla="*/ 356 w 358"/>
                <a:gd name="T47" fmla="*/ 12 h 64"/>
                <a:gd name="T48" fmla="*/ 355 w 358"/>
                <a:gd name="T49" fmla="*/ 12 h 64"/>
                <a:gd name="T50" fmla="*/ 354 w 358"/>
                <a:gd name="T51" fmla="*/ 12 h 64"/>
                <a:gd name="T52" fmla="*/ 276 w 358"/>
                <a:gd name="T53" fmla="*/ 1 h 64"/>
                <a:gd name="T54" fmla="*/ 275 w 358"/>
                <a:gd name="T55" fmla="*/ 0 h 64"/>
                <a:gd name="T56" fmla="*/ 274 w 358"/>
                <a:gd name="T57" fmla="*/ 0 h 64"/>
                <a:gd name="T58" fmla="*/ 274 w 358"/>
                <a:gd name="T59" fmla="*/ 0 h 64"/>
                <a:gd name="T60" fmla="*/ 272 w 358"/>
                <a:gd name="T61" fmla="*/ 1 h 64"/>
                <a:gd name="T62" fmla="*/ 181 w 358"/>
                <a:gd name="T63" fmla="*/ 2 h 64"/>
                <a:gd name="T64" fmla="*/ 180 w 358"/>
                <a:gd name="T65" fmla="*/ 1 h 64"/>
                <a:gd name="T66" fmla="*/ 179 w 358"/>
                <a:gd name="T67" fmla="*/ 0 h 64"/>
                <a:gd name="T68" fmla="*/ 177 w 358"/>
                <a:gd name="T69" fmla="*/ 1 h 64"/>
                <a:gd name="T70" fmla="*/ 177 w 358"/>
                <a:gd name="T71" fmla="*/ 2 h 64"/>
                <a:gd name="T72" fmla="*/ 85 w 358"/>
                <a:gd name="T73" fmla="*/ 1 h 64"/>
                <a:gd name="T74" fmla="*/ 84 w 358"/>
                <a:gd name="T75" fmla="*/ 0 h 64"/>
                <a:gd name="T76" fmla="*/ 83 w 358"/>
                <a:gd name="T77" fmla="*/ 0 h 64"/>
                <a:gd name="T78" fmla="*/ 83 w 358"/>
                <a:gd name="T79" fmla="*/ 0 h 64"/>
                <a:gd name="T80" fmla="*/ 82 w 358"/>
                <a:gd name="T81" fmla="*/ 1 h 64"/>
                <a:gd name="T82" fmla="*/ 4 w 358"/>
                <a:gd name="T83" fmla="*/ 12 h 64"/>
                <a:gd name="T84" fmla="*/ 3 w 358"/>
                <a:gd name="T85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8" h="64">
                  <a:moveTo>
                    <a:pt x="3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7" y="62"/>
                    <a:pt x="72" y="32"/>
                    <a:pt x="80" y="25"/>
                  </a:cubicBezTo>
                  <a:cubicBezTo>
                    <a:pt x="80" y="24"/>
                    <a:pt x="80" y="24"/>
                    <a:pt x="81" y="24"/>
                  </a:cubicBezTo>
                  <a:cubicBezTo>
                    <a:pt x="81" y="24"/>
                    <a:pt x="81" y="24"/>
                    <a:pt x="82" y="24"/>
                  </a:cubicBezTo>
                  <a:cubicBezTo>
                    <a:pt x="82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125" y="64"/>
                    <a:pt x="168" y="32"/>
                    <a:pt x="177" y="24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9" y="23"/>
                    <a:pt x="179" y="23"/>
                  </a:cubicBezTo>
                  <a:cubicBezTo>
                    <a:pt x="179" y="23"/>
                    <a:pt x="179" y="23"/>
                    <a:pt x="180" y="23"/>
                  </a:cubicBezTo>
                  <a:cubicBezTo>
                    <a:pt x="181" y="24"/>
                    <a:pt x="181" y="24"/>
                    <a:pt x="181" y="24"/>
                  </a:cubicBezTo>
                  <a:cubicBezTo>
                    <a:pt x="190" y="32"/>
                    <a:pt x="233" y="64"/>
                    <a:pt x="274" y="24"/>
                  </a:cubicBezTo>
                  <a:cubicBezTo>
                    <a:pt x="274" y="24"/>
                    <a:pt x="274" y="24"/>
                    <a:pt x="274" y="24"/>
                  </a:cubicBezTo>
                  <a:cubicBezTo>
                    <a:pt x="275" y="24"/>
                    <a:pt x="275" y="24"/>
                    <a:pt x="276" y="24"/>
                  </a:cubicBezTo>
                  <a:cubicBezTo>
                    <a:pt x="276" y="24"/>
                    <a:pt x="277" y="24"/>
                    <a:pt x="277" y="24"/>
                  </a:cubicBezTo>
                  <a:cubicBezTo>
                    <a:pt x="277" y="24"/>
                    <a:pt x="278" y="24"/>
                    <a:pt x="278" y="25"/>
                  </a:cubicBezTo>
                  <a:cubicBezTo>
                    <a:pt x="286" y="32"/>
                    <a:pt x="320" y="62"/>
                    <a:pt x="357" y="30"/>
                  </a:cubicBezTo>
                  <a:cubicBezTo>
                    <a:pt x="357" y="30"/>
                    <a:pt x="358" y="29"/>
                    <a:pt x="358" y="29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58" y="13"/>
                    <a:pt x="357" y="12"/>
                    <a:pt x="356" y="12"/>
                  </a:cubicBezTo>
                  <a:cubicBezTo>
                    <a:pt x="355" y="12"/>
                    <a:pt x="355" y="12"/>
                    <a:pt x="355" y="12"/>
                  </a:cubicBezTo>
                  <a:cubicBezTo>
                    <a:pt x="355" y="12"/>
                    <a:pt x="354" y="12"/>
                    <a:pt x="354" y="12"/>
                  </a:cubicBezTo>
                  <a:cubicBezTo>
                    <a:pt x="343" y="18"/>
                    <a:pt x="308" y="31"/>
                    <a:pt x="276" y="1"/>
                  </a:cubicBezTo>
                  <a:cubicBezTo>
                    <a:pt x="276" y="1"/>
                    <a:pt x="275" y="1"/>
                    <a:pt x="275" y="0"/>
                  </a:cubicBezTo>
                  <a:cubicBezTo>
                    <a:pt x="275" y="0"/>
                    <a:pt x="275" y="0"/>
                    <a:pt x="27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3" y="0"/>
                    <a:pt x="273" y="1"/>
                    <a:pt x="272" y="1"/>
                  </a:cubicBezTo>
                  <a:cubicBezTo>
                    <a:pt x="263" y="8"/>
                    <a:pt x="220" y="38"/>
                    <a:pt x="181" y="2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80" y="1"/>
                    <a:pt x="179" y="0"/>
                    <a:pt x="179" y="0"/>
                  </a:cubicBezTo>
                  <a:cubicBezTo>
                    <a:pt x="178" y="0"/>
                    <a:pt x="178" y="1"/>
                    <a:pt x="177" y="1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38" y="38"/>
                    <a:pt x="95" y="8"/>
                    <a:pt x="85" y="1"/>
                  </a:cubicBezTo>
                  <a:cubicBezTo>
                    <a:pt x="85" y="1"/>
                    <a:pt x="85" y="0"/>
                    <a:pt x="84" y="0"/>
                  </a:cubicBezTo>
                  <a:cubicBezTo>
                    <a:pt x="84" y="0"/>
                    <a:pt x="84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50" y="31"/>
                    <a:pt x="15" y="18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2" name="Freeform 703"/>
            <p:cNvSpPr>
              <a:spLocks noEditPoints="1"/>
            </p:cNvSpPr>
            <p:nvPr/>
          </p:nvSpPr>
          <p:spPr bwMode="auto">
            <a:xfrm>
              <a:off x="4720439" y="3466583"/>
              <a:ext cx="57982" cy="74088"/>
            </a:xfrm>
            <a:custGeom>
              <a:avLst/>
              <a:gdLst>
                <a:gd name="T0" fmla="*/ 0 w 54"/>
                <a:gd name="T1" fmla="*/ 0 h 67"/>
                <a:gd name="T2" fmla="*/ 22 w 54"/>
                <a:gd name="T3" fmla="*/ 0 h 67"/>
                <a:gd name="T4" fmla="*/ 54 w 54"/>
                <a:gd name="T5" fmla="*/ 33 h 67"/>
                <a:gd name="T6" fmla="*/ 54 w 54"/>
                <a:gd name="T7" fmla="*/ 34 h 67"/>
                <a:gd name="T8" fmla="*/ 22 w 54"/>
                <a:gd name="T9" fmla="*/ 67 h 67"/>
                <a:gd name="T10" fmla="*/ 0 w 54"/>
                <a:gd name="T11" fmla="*/ 67 h 67"/>
                <a:gd name="T12" fmla="*/ 0 w 54"/>
                <a:gd name="T13" fmla="*/ 0 h 67"/>
                <a:gd name="T14" fmla="*/ 14 w 54"/>
                <a:gd name="T15" fmla="*/ 12 h 67"/>
                <a:gd name="T16" fmla="*/ 14 w 54"/>
                <a:gd name="T17" fmla="*/ 54 h 67"/>
                <a:gd name="T18" fmla="*/ 22 w 54"/>
                <a:gd name="T19" fmla="*/ 54 h 67"/>
                <a:gd name="T20" fmla="*/ 39 w 54"/>
                <a:gd name="T21" fmla="*/ 33 h 67"/>
                <a:gd name="T22" fmla="*/ 39 w 54"/>
                <a:gd name="T23" fmla="*/ 33 h 67"/>
                <a:gd name="T24" fmla="*/ 22 w 54"/>
                <a:gd name="T25" fmla="*/ 12 h 67"/>
                <a:gd name="T26" fmla="*/ 14 w 54"/>
                <a:gd name="T2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67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54" y="13"/>
                    <a:pt x="54" y="3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53"/>
                    <a:pt x="41" y="67"/>
                    <a:pt x="22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  <a:moveTo>
                    <a:pt x="14" y="12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32" y="54"/>
                    <a:pt x="39" y="47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20"/>
                    <a:pt x="32" y="12"/>
                    <a:pt x="22" y="12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3" name="Freeform 704"/>
            <p:cNvSpPr>
              <a:spLocks/>
            </p:cNvSpPr>
            <p:nvPr/>
          </p:nvSpPr>
          <p:spPr bwMode="auto">
            <a:xfrm>
              <a:off x="4786474" y="3466583"/>
              <a:ext cx="46708" cy="74088"/>
            </a:xfrm>
            <a:custGeom>
              <a:avLst/>
              <a:gdLst>
                <a:gd name="T0" fmla="*/ 0 w 29"/>
                <a:gd name="T1" fmla="*/ 0 h 46"/>
                <a:gd name="T2" fmla="*/ 29 w 29"/>
                <a:gd name="T3" fmla="*/ 0 h 46"/>
                <a:gd name="T4" fmla="*/ 29 w 29"/>
                <a:gd name="T5" fmla="*/ 8 h 46"/>
                <a:gd name="T6" fmla="*/ 9 w 29"/>
                <a:gd name="T7" fmla="*/ 8 h 46"/>
                <a:gd name="T8" fmla="*/ 9 w 29"/>
                <a:gd name="T9" fmla="*/ 19 h 46"/>
                <a:gd name="T10" fmla="*/ 27 w 29"/>
                <a:gd name="T11" fmla="*/ 19 h 46"/>
                <a:gd name="T12" fmla="*/ 27 w 29"/>
                <a:gd name="T13" fmla="*/ 27 h 46"/>
                <a:gd name="T14" fmla="*/ 9 w 29"/>
                <a:gd name="T15" fmla="*/ 27 h 46"/>
                <a:gd name="T16" fmla="*/ 9 w 29"/>
                <a:gd name="T17" fmla="*/ 37 h 46"/>
                <a:gd name="T18" fmla="*/ 29 w 29"/>
                <a:gd name="T19" fmla="*/ 37 h 46"/>
                <a:gd name="T20" fmla="*/ 29 w 29"/>
                <a:gd name="T21" fmla="*/ 46 h 46"/>
                <a:gd name="T22" fmla="*/ 0 w 29"/>
                <a:gd name="T23" fmla="*/ 46 h 46"/>
                <a:gd name="T24" fmla="*/ 0 w 29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9" y="8"/>
                  </a:lnTo>
                  <a:lnTo>
                    <a:pt x="9" y="19"/>
                  </a:lnTo>
                  <a:lnTo>
                    <a:pt x="27" y="19"/>
                  </a:lnTo>
                  <a:lnTo>
                    <a:pt x="27" y="27"/>
                  </a:lnTo>
                  <a:lnTo>
                    <a:pt x="9" y="27"/>
                  </a:lnTo>
                  <a:lnTo>
                    <a:pt x="9" y="37"/>
                  </a:lnTo>
                  <a:lnTo>
                    <a:pt x="29" y="37"/>
                  </a:lnTo>
                  <a:lnTo>
                    <a:pt x="29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4" name="Freeform 705"/>
            <p:cNvSpPr>
              <a:spLocks/>
            </p:cNvSpPr>
            <p:nvPr/>
          </p:nvSpPr>
          <p:spPr bwMode="auto">
            <a:xfrm>
              <a:off x="4836403" y="3466583"/>
              <a:ext cx="62814" cy="74088"/>
            </a:xfrm>
            <a:custGeom>
              <a:avLst/>
              <a:gdLst>
                <a:gd name="T0" fmla="*/ 0 w 39"/>
                <a:gd name="T1" fmla="*/ 0 h 46"/>
                <a:gd name="T2" fmla="*/ 10 w 39"/>
                <a:gd name="T3" fmla="*/ 0 h 46"/>
                <a:gd name="T4" fmla="*/ 19 w 39"/>
                <a:gd name="T5" fmla="*/ 31 h 46"/>
                <a:gd name="T6" fmla="*/ 29 w 39"/>
                <a:gd name="T7" fmla="*/ 0 h 46"/>
                <a:gd name="T8" fmla="*/ 39 w 39"/>
                <a:gd name="T9" fmla="*/ 0 h 46"/>
                <a:gd name="T10" fmla="*/ 24 w 39"/>
                <a:gd name="T11" fmla="*/ 46 h 46"/>
                <a:gd name="T12" fmla="*/ 15 w 39"/>
                <a:gd name="T13" fmla="*/ 46 h 46"/>
                <a:gd name="T14" fmla="*/ 0 w 39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6">
                  <a:moveTo>
                    <a:pt x="0" y="0"/>
                  </a:moveTo>
                  <a:lnTo>
                    <a:pt x="10" y="0"/>
                  </a:lnTo>
                  <a:lnTo>
                    <a:pt x="19" y="3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24" y="46"/>
                  </a:lnTo>
                  <a:lnTo>
                    <a:pt x="15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5" name="Freeform 706"/>
            <p:cNvSpPr>
              <a:spLocks/>
            </p:cNvSpPr>
            <p:nvPr/>
          </p:nvSpPr>
          <p:spPr bwMode="auto">
            <a:xfrm>
              <a:off x="4904049" y="3466583"/>
              <a:ext cx="48318" cy="74088"/>
            </a:xfrm>
            <a:custGeom>
              <a:avLst/>
              <a:gdLst>
                <a:gd name="T0" fmla="*/ 0 w 30"/>
                <a:gd name="T1" fmla="*/ 0 h 46"/>
                <a:gd name="T2" fmla="*/ 29 w 30"/>
                <a:gd name="T3" fmla="*/ 0 h 46"/>
                <a:gd name="T4" fmla="*/ 29 w 30"/>
                <a:gd name="T5" fmla="*/ 8 h 46"/>
                <a:gd name="T6" fmla="*/ 10 w 30"/>
                <a:gd name="T7" fmla="*/ 8 h 46"/>
                <a:gd name="T8" fmla="*/ 10 w 30"/>
                <a:gd name="T9" fmla="*/ 19 h 46"/>
                <a:gd name="T10" fmla="*/ 27 w 30"/>
                <a:gd name="T11" fmla="*/ 19 h 46"/>
                <a:gd name="T12" fmla="*/ 27 w 30"/>
                <a:gd name="T13" fmla="*/ 27 h 46"/>
                <a:gd name="T14" fmla="*/ 10 w 30"/>
                <a:gd name="T15" fmla="*/ 27 h 46"/>
                <a:gd name="T16" fmla="*/ 10 w 30"/>
                <a:gd name="T17" fmla="*/ 37 h 46"/>
                <a:gd name="T18" fmla="*/ 30 w 30"/>
                <a:gd name="T19" fmla="*/ 37 h 46"/>
                <a:gd name="T20" fmla="*/ 30 w 30"/>
                <a:gd name="T21" fmla="*/ 46 h 46"/>
                <a:gd name="T22" fmla="*/ 0 w 30"/>
                <a:gd name="T23" fmla="*/ 46 h 46"/>
                <a:gd name="T24" fmla="*/ 0 w 3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10" y="8"/>
                  </a:lnTo>
                  <a:lnTo>
                    <a:pt x="10" y="19"/>
                  </a:lnTo>
                  <a:lnTo>
                    <a:pt x="27" y="19"/>
                  </a:lnTo>
                  <a:lnTo>
                    <a:pt x="27" y="27"/>
                  </a:lnTo>
                  <a:lnTo>
                    <a:pt x="10" y="27"/>
                  </a:lnTo>
                  <a:lnTo>
                    <a:pt x="10" y="37"/>
                  </a:lnTo>
                  <a:lnTo>
                    <a:pt x="30" y="37"/>
                  </a:lnTo>
                  <a:lnTo>
                    <a:pt x="30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6" name="Freeform 707"/>
            <p:cNvSpPr>
              <a:spLocks/>
            </p:cNvSpPr>
            <p:nvPr/>
          </p:nvSpPr>
          <p:spPr bwMode="auto">
            <a:xfrm>
              <a:off x="4960421" y="3466583"/>
              <a:ext cx="43487" cy="74088"/>
            </a:xfrm>
            <a:custGeom>
              <a:avLst/>
              <a:gdLst>
                <a:gd name="T0" fmla="*/ 0 w 27"/>
                <a:gd name="T1" fmla="*/ 0 h 46"/>
                <a:gd name="T2" fmla="*/ 9 w 27"/>
                <a:gd name="T3" fmla="*/ 0 h 46"/>
                <a:gd name="T4" fmla="*/ 9 w 27"/>
                <a:gd name="T5" fmla="*/ 37 h 46"/>
                <a:gd name="T6" fmla="*/ 27 w 27"/>
                <a:gd name="T7" fmla="*/ 37 h 46"/>
                <a:gd name="T8" fmla="*/ 27 w 27"/>
                <a:gd name="T9" fmla="*/ 46 h 46"/>
                <a:gd name="T10" fmla="*/ 0 w 27"/>
                <a:gd name="T11" fmla="*/ 46 h 46"/>
                <a:gd name="T12" fmla="*/ 0 w 27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6">
                  <a:moveTo>
                    <a:pt x="0" y="0"/>
                  </a:moveTo>
                  <a:lnTo>
                    <a:pt x="9" y="0"/>
                  </a:lnTo>
                  <a:lnTo>
                    <a:pt x="9" y="37"/>
                  </a:lnTo>
                  <a:lnTo>
                    <a:pt x="27" y="37"/>
                  </a:lnTo>
                  <a:lnTo>
                    <a:pt x="27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7" name="Freeform 708"/>
            <p:cNvSpPr>
              <a:spLocks noEditPoints="1"/>
            </p:cNvSpPr>
            <p:nvPr/>
          </p:nvSpPr>
          <p:spPr bwMode="auto">
            <a:xfrm>
              <a:off x="5003907" y="3464972"/>
              <a:ext cx="67646" cy="75699"/>
            </a:xfrm>
            <a:custGeom>
              <a:avLst/>
              <a:gdLst>
                <a:gd name="T0" fmla="*/ 0 w 61"/>
                <a:gd name="T1" fmla="*/ 36 h 70"/>
                <a:gd name="T2" fmla="*/ 0 w 61"/>
                <a:gd name="T3" fmla="*/ 35 h 70"/>
                <a:gd name="T4" fmla="*/ 30 w 61"/>
                <a:gd name="T5" fmla="*/ 0 h 70"/>
                <a:gd name="T6" fmla="*/ 61 w 61"/>
                <a:gd name="T7" fmla="*/ 34 h 70"/>
                <a:gd name="T8" fmla="*/ 61 w 61"/>
                <a:gd name="T9" fmla="*/ 36 h 70"/>
                <a:gd name="T10" fmla="*/ 30 w 61"/>
                <a:gd name="T11" fmla="*/ 70 h 70"/>
                <a:gd name="T12" fmla="*/ 0 w 61"/>
                <a:gd name="T13" fmla="*/ 36 h 70"/>
                <a:gd name="T14" fmla="*/ 46 w 61"/>
                <a:gd name="T15" fmla="*/ 36 h 70"/>
                <a:gd name="T16" fmla="*/ 46 w 61"/>
                <a:gd name="T17" fmla="*/ 35 h 70"/>
                <a:gd name="T18" fmla="*/ 30 w 61"/>
                <a:gd name="T19" fmla="*/ 13 h 70"/>
                <a:gd name="T20" fmla="*/ 14 w 61"/>
                <a:gd name="T21" fmla="*/ 35 h 70"/>
                <a:gd name="T22" fmla="*/ 14 w 61"/>
                <a:gd name="T23" fmla="*/ 35 h 70"/>
                <a:gd name="T24" fmla="*/ 30 w 61"/>
                <a:gd name="T25" fmla="*/ 57 h 70"/>
                <a:gd name="T26" fmla="*/ 46 w 61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0">
                  <a:moveTo>
                    <a:pt x="0" y="36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3" y="0"/>
                    <a:pt x="30" y="0"/>
                  </a:cubicBezTo>
                  <a:cubicBezTo>
                    <a:pt x="48" y="0"/>
                    <a:pt x="61" y="14"/>
                    <a:pt x="61" y="3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56"/>
                    <a:pt x="48" y="70"/>
                    <a:pt x="30" y="70"/>
                  </a:cubicBezTo>
                  <a:cubicBezTo>
                    <a:pt x="13" y="70"/>
                    <a:pt x="0" y="56"/>
                    <a:pt x="0" y="36"/>
                  </a:cubicBezTo>
                  <a:moveTo>
                    <a:pt x="46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22"/>
                    <a:pt x="40" y="13"/>
                    <a:pt x="30" y="13"/>
                  </a:cubicBezTo>
                  <a:cubicBezTo>
                    <a:pt x="21" y="13"/>
                    <a:pt x="14" y="22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9"/>
                    <a:pt x="21" y="57"/>
                    <a:pt x="30" y="57"/>
                  </a:cubicBezTo>
                  <a:cubicBezTo>
                    <a:pt x="40" y="57"/>
                    <a:pt x="46" y="49"/>
                    <a:pt x="46" y="36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8" name="Freeform 709"/>
            <p:cNvSpPr>
              <a:spLocks noEditPoints="1"/>
            </p:cNvSpPr>
            <p:nvPr/>
          </p:nvSpPr>
          <p:spPr bwMode="auto">
            <a:xfrm>
              <a:off x="5077996" y="3466583"/>
              <a:ext cx="51540" cy="74088"/>
            </a:xfrm>
            <a:custGeom>
              <a:avLst/>
              <a:gdLst>
                <a:gd name="T0" fmla="*/ 0 w 47"/>
                <a:gd name="T1" fmla="*/ 0 h 67"/>
                <a:gd name="T2" fmla="*/ 23 w 47"/>
                <a:gd name="T3" fmla="*/ 0 h 67"/>
                <a:gd name="T4" fmla="*/ 47 w 47"/>
                <a:gd name="T5" fmla="*/ 23 h 67"/>
                <a:gd name="T6" fmla="*/ 47 w 47"/>
                <a:gd name="T7" fmla="*/ 23 h 67"/>
                <a:gd name="T8" fmla="*/ 22 w 47"/>
                <a:gd name="T9" fmla="*/ 46 h 67"/>
                <a:gd name="T10" fmla="*/ 14 w 47"/>
                <a:gd name="T11" fmla="*/ 46 h 67"/>
                <a:gd name="T12" fmla="*/ 14 w 47"/>
                <a:gd name="T13" fmla="*/ 67 h 67"/>
                <a:gd name="T14" fmla="*/ 0 w 47"/>
                <a:gd name="T15" fmla="*/ 67 h 67"/>
                <a:gd name="T16" fmla="*/ 0 w 47"/>
                <a:gd name="T17" fmla="*/ 0 h 67"/>
                <a:gd name="T18" fmla="*/ 22 w 47"/>
                <a:gd name="T19" fmla="*/ 34 h 67"/>
                <a:gd name="T20" fmla="*/ 33 w 47"/>
                <a:gd name="T21" fmla="*/ 23 h 67"/>
                <a:gd name="T22" fmla="*/ 33 w 47"/>
                <a:gd name="T23" fmla="*/ 23 h 67"/>
                <a:gd name="T24" fmla="*/ 22 w 47"/>
                <a:gd name="T25" fmla="*/ 12 h 67"/>
                <a:gd name="T26" fmla="*/ 14 w 47"/>
                <a:gd name="T27" fmla="*/ 12 h 67"/>
                <a:gd name="T28" fmla="*/ 14 w 47"/>
                <a:gd name="T29" fmla="*/ 34 h 67"/>
                <a:gd name="T30" fmla="*/ 22 w 47"/>
                <a:gd name="T3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67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38" y="0"/>
                    <a:pt x="47" y="8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38"/>
                    <a:pt x="36" y="46"/>
                    <a:pt x="22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0"/>
                  </a:lnTo>
                  <a:close/>
                  <a:moveTo>
                    <a:pt x="22" y="34"/>
                  </a:moveTo>
                  <a:cubicBezTo>
                    <a:pt x="29" y="34"/>
                    <a:pt x="33" y="29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16"/>
                    <a:pt x="29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22" y="3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9" name="Freeform 710"/>
            <p:cNvSpPr>
              <a:spLocks/>
            </p:cNvSpPr>
            <p:nvPr/>
          </p:nvSpPr>
          <p:spPr bwMode="auto">
            <a:xfrm>
              <a:off x="5135978" y="3466583"/>
              <a:ext cx="64425" cy="74088"/>
            </a:xfrm>
            <a:custGeom>
              <a:avLst/>
              <a:gdLst>
                <a:gd name="T0" fmla="*/ 0 w 40"/>
                <a:gd name="T1" fmla="*/ 0 h 46"/>
                <a:gd name="T2" fmla="*/ 10 w 40"/>
                <a:gd name="T3" fmla="*/ 0 h 46"/>
                <a:gd name="T4" fmla="*/ 20 w 40"/>
                <a:gd name="T5" fmla="*/ 19 h 46"/>
                <a:gd name="T6" fmla="*/ 30 w 40"/>
                <a:gd name="T7" fmla="*/ 0 h 46"/>
                <a:gd name="T8" fmla="*/ 40 w 40"/>
                <a:gd name="T9" fmla="*/ 0 h 46"/>
                <a:gd name="T10" fmla="*/ 40 w 40"/>
                <a:gd name="T11" fmla="*/ 46 h 46"/>
                <a:gd name="T12" fmla="*/ 30 w 40"/>
                <a:gd name="T13" fmla="*/ 46 h 46"/>
                <a:gd name="T14" fmla="*/ 30 w 40"/>
                <a:gd name="T15" fmla="*/ 17 h 46"/>
                <a:gd name="T16" fmla="*/ 20 w 40"/>
                <a:gd name="T17" fmla="*/ 35 h 46"/>
                <a:gd name="T18" fmla="*/ 20 w 40"/>
                <a:gd name="T19" fmla="*/ 35 h 46"/>
                <a:gd name="T20" fmla="*/ 9 w 40"/>
                <a:gd name="T21" fmla="*/ 17 h 46"/>
                <a:gd name="T22" fmla="*/ 9 w 40"/>
                <a:gd name="T23" fmla="*/ 46 h 46"/>
                <a:gd name="T24" fmla="*/ 0 w 40"/>
                <a:gd name="T25" fmla="*/ 46 h 46"/>
                <a:gd name="T26" fmla="*/ 0 w 40"/>
                <a:gd name="T2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lnTo>
                    <a:pt x="10" y="0"/>
                  </a:lnTo>
                  <a:lnTo>
                    <a:pt x="20" y="19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0" y="46"/>
                  </a:lnTo>
                  <a:lnTo>
                    <a:pt x="30" y="46"/>
                  </a:lnTo>
                  <a:lnTo>
                    <a:pt x="30" y="17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9" y="17"/>
                  </a:lnTo>
                  <a:lnTo>
                    <a:pt x="9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0" name="Freeform 711"/>
            <p:cNvSpPr>
              <a:spLocks/>
            </p:cNvSpPr>
            <p:nvPr/>
          </p:nvSpPr>
          <p:spPr bwMode="auto">
            <a:xfrm>
              <a:off x="5211677" y="3466583"/>
              <a:ext cx="46708" cy="74088"/>
            </a:xfrm>
            <a:custGeom>
              <a:avLst/>
              <a:gdLst>
                <a:gd name="T0" fmla="*/ 0 w 29"/>
                <a:gd name="T1" fmla="*/ 0 h 46"/>
                <a:gd name="T2" fmla="*/ 29 w 29"/>
                <a:gd name="T3" fmla="*/ 0 h 46"/>
                <a:gd name="T4" fmla="*/ 29 w 29"/>
                <a:gd name="T5" fmla="*/ 8 h 46"/>
                <a:gd name="T6" fmla="*/ 8 w 29"/>
                <a:gd name="T7" fmla="*/ 8 h 46"/>
                <a:gd name="T8" fmla="*/ 8 w 29"/>
                <a:gd name="T9" fmla="*/ 19 h 46"/>
                <a:gd name="T10" fmla="*/ 26 w 29"/>
                <a:gd name="T11" fmla="*/ 19 h 46"/>
                <a:gd name="T12" fmla="*/ 26 w 29"/>
                <a:gd name="T13" fmla="*/ 27 h 46"/>
                <a:gd name="T14" fmla="*/ 8 w 29"/>
                <a:gd name="T15" fmla="*/ 27 h 46"/>
                <a:gd name="T16" fmla="*/ 8 w 29"/>
                <a:gd name="T17" fmla="*/ 37 h 46"/>
                <a:gd name="T18" fmla="*/ 29 w 29"/>
                <a:gd name="T19" fmla="*/ 37 h 46"/>
                <a:gd name="T20" fmla="*/ 29 w 29"/>
                <a:gd name="T21" fmla="*/ 46 h 46"/>
                <a:gd name="T22" fmla="*/ 0 w 29"/>
                <a:gd name="T23" fmla="*/ 46 h 46"/>
                <a:gd name="T24" fmla="*/ 0 w 29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lnTo>
                    <a:pt x="29" y="0"/>
                  </a:lnTo>
                  <a:lnTo>
                    <a:pt x="29" y="8"/>
                  </a:lnTo>
                  <a:lnTo>
                    <a:pt x="8" y="8"/>
                  </a:lnTo>
                  <a:lnTo>
                    <a:pt x="8" y="19"/>
                  </a:lnTo>
                  <a:lnTo>
                    <a:pt x="26" y="19"/>
                  </a:lnTo>
                  <a:lnTo>
                    <a:pt x="26" y="27"/>
                  </a:lnTo>
                  <a:lnTo>
                    <a:pt x="8" y="27"/>
                  </a:lnTo>
                  <a:lnTo>
                    <a:pt x="8" y="37"/>
                  </a:lnTo>
                  <a:lnTo>
                    <a:pt x="29" y="37"/>
                  </a:lnTo>
                  <a:lnTo>
                    <a:pt x="29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1" name="Freeform 712"/>
            <p:cNvSpPr>
              <a:spLocks/>
            </p:cNvSpPr>
            <p:nvPr/>
          </p:nvSpPr>
          <p:spPr bwMode="auto">
            <a:xfrm>
              <a:off x="5266438" y="3466583"/>
              <a:ext cx="56372" cy="74088"/>
            </a:xfrm>
            <a:custGeom>
              <a:avLst/>
              <a:gdLst>
                <a:gd name="T0" fmla="*/ 0 w 35"/>
                <a:gd name="T1" fmla="*/ 0 h 46"/>
                <a:gd name="T2" fmla="*/ 8 w 35"/>
                <a:gd name="T3" fmla="*/ 0 h 46"/>
                <a:gd name="T4" fmla="*/ 26 w 35"/>
                <a:gd name="T5" fmla="*/ 27 h 46"/>
                <a:gd name="T6" fmla="*/ 26 w 35"/>
                <a:gd name="T7" fmla="*/ 0 h 46"/>
                <a:gd name="T8" fmla="*/ 35 w 35"/>
                <a:gd name="T9" fmla="*/ 0 h 46"/>
                <a:gd name="T10" fmla="*/ 35 w 35"/>
                <a:gd name="T11" fmla="*/ 46 h 46"/>
                <a:gd name="T12" fmla="*/ 27 w 35"/>
                <a:gd name="T13" fmla="*/ 46 h 46"/>
                <a:gd name="T14" fmla="*/ 9 w 35"/>
                <a:gd name="T15" fmla="*/ 18 h 46"/>
                <a:gd name="T16" fmla="*/ 9 w 35"/>
                <a:gd name="T17" fmla="*/ 46 h 46"/>
                <a:gd name="T18" fmla="*/ 0 w 35"/>
                <a:gd name="T19" fmla="*/ 46 h 46"/>
                <a:gd name="T20" fmla="*/ 0 w 3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lnTo>
                    <a:pt x="8" y="0"/>
                  </a:lnTo>
                  <a:lnTo>
                    <a:pt x="26" y="2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35" y="46"/>
                  </a:lnTo>
                  <a:lnTo>
                    <a:pt x="27" y="46"/>
                  </a:lnTo>
                  <a:lnTo>
                    <a:pt x="9" y="18"/>
                  </a:lnTo>
                  <a:lnTo>
                    <a:pt x="9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2" name="Freeform 713"/>
            <p:cNvSpPr>
              <a:spLocks/>
            </p:cNvSpPr>
            <p:nvPr/>
          </p:nvSpPr>
          <p:spPr bwMode="auto">
            <a:xfrm>
              <a:off x="5329252" y="3466583"/>
              <a:ext cx="51540" cy="74088"/>
            </a:xfrm>
            <a:custGeom>
              <a:avLst/>
              <a:gdLst>
                <a:gd name="T0" fmla="*/ 11 w 32"/>
                <a:gd name="T1" fmla="*/ 8 h 46"/>
                <a:gd name="T2" fmla="*/ 0 w 32"/>
                <a:gd name="T3" fmla="*/ 8 h 46"/>
                <a:gd name="T4" fmla="*/ 0 w 32"/>
                <a:gd name="T5" fmla="*/ 0 h 46"/>
                <a:gd name="T6" fmla="*/ 32 w 32"/>
                <a:gd name="T7" fmla="*/ 0 h 46"/>
                <a:gd name="T8" fmla="*/ 32 w 32"/>
                <a:gd name="T9" fmla="*/ 8 h 46"/>
                <a:gd name="T10" fmla="*/ 21 w 32"/>
                <a:gd name="T11" fmla="*/ 8 h 46"/>
                <a:gd name="T12" fmla="*/ 21 w 32"/>
                <a:gd name="T13" fmla="*/ 46 h 46"/>
                <a:gd name="T14" fmla="*/ 11 w 32"/>
                <a:gd name="T15" fmla="*/ 46 h 46"/>
                <a:gd name="T16" fmla="*/ 11 w 32"/>
                <a:gd name="T1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6">
                  <a:moveTo>
                    <a:pt x="11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21" y="8"/>
                  </a:lnTo>
                  <a:lnTo>
                    <a:pt x="21" y="46"/>
                  </a:lnTo>
                  <a:lnTo>
                    <a:pt x="11" y="46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3" name="Freeform 714"/>
            <p:cNvSpPr>
              <a:spLocks/>
            </p:cNvSpPr>
            <p:nvPr/>
          </p:nvSpPr>
          <p:spPr bwMode="auto">
            <a:xfrm>
              <a:off x="4715607" y="3361892"/>
              <a:ext cx="57982" cy="82141"/>
            </a:xfrm>
            <a:custGeom>
              <a:avLst/>
              <a:gdLst>
                <a:gd name="T0" fmla="*/ 0 w 52"/>
                <a:gd name="T1" fmla="*/ 65 h 76"/>
                <a:gd name="T2" fmla="*/ 9 w 52"/>
                <a:gd name="T3" fmla="*/ 54 h 76"/>
                <a:gd name="T4" fmla="*/ 28 w 52"/>
                <a:gd name="T5" fmla="*/ 62 h 76"/>
                <a:gd name="T6" fmla="*/ 37 w 52"/>
                <a:gd name="T7" fmla="*/ 55 h 76"/>
                <a:gd name="T8" fmla="*/ 37 w 52"/>
                <a:gd name="T9" fmla="*/ 55 h 76"/>
                <a:gd name="T10" fmla="*/ 25 w 52"/>
                <a:gd name="T11" fmla="*/ 45 h 76"/>
                <a:gd name="T12" fmla="*/ 3 w 52"/>
                <a:gd name="T13" fmla="*/ 22 h 76"/>
                <a:gd name="T14" fmla="*/ 3 w 52"/>
                <a:gd name="T15" fmla="*/ 22 h 76"/>
                <a:gd name="T16" fmla="*/ 28 w 52"/>
                <a:gd name="T17" fmla="*/ 0 h 76"/>
                <a:gd name="T18" fmla="*/ 51 w 52"/>
                <a:gd name="T19" fmla="*/ 9 h 76"/>
                <a:gd name="T20" fmla="*/ 43 w 52"/>
                <a:gd name="T21" fmla="*/ 21 h 76"/>
                <a:gd name="T22" fmla="*/ 27 w 52"/>
                <a:gd name="T23" fmla="*/ 14 h 76"/>
                <a:gd name="T24" fmla="*/ 19 w 52"/>
                <a:gd name="T25" fmla="*/ 20 h 76"/>
                <a:gd name="T26" fmla="*/ 19 w 52"/>
                <a:gd name="T27" fmla="*/ 21 h 76"/>
                <a:gd name="T28" fmla="*/ 33 w 52"/>
                <a:gd name="T29" fmla="*/ 31 h 76"/>
                <a:gd name="T30" fmla="*/ 52 w 52"/>
                <a:gd name="T31" fmla="*/ 53 h 76"/>
                <a:gd name="T32" fmla="*/ 52 w 52"/>
                <a:gd name="T33" fmla="*/ 54 h 76"/>
                <a:gd name="T34" fmla="*/ 28 w 52"/>
                <a:gd name="T35" fmla="*/ 76 h 76"/>
                <a:gd name="T36" fmla="*/ 0 w 52"/>
                <a:gd name="T37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76">
                  <a:moveTo>
                    <a:pt x="0" y="65"/>
                  </a:moveTo>
                  <a:cubicBezTo>
                    <a:pt x="9" y="54"/>
                    <a:pt x="9" y="54"/>
                    <a:pt x="9" y="54"/>
                  </a:cubicBezTo>
                  <a:cubicBezTo>
                    <a:pt x="14" y="58"/>
                    <a:pt x="20" y="62"/>
                    <a:pt x="28" y="62"/>
                  </a:cubicBezTo>
                  <a:cubicBezTo>
                    <a:pt x="34" y="62"/>
                    <a:pt x="37" y="59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1"/>
                    <a:pt x="35" y="49"/>
                    <a:pt x="25" y="45"/>
                  </a:cubicBezTo>
                  <a:cubicBezTo>
                    <a:pt x="12" y="40"/>
                    <a:pt x="3" y="35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9"/>
                    <a:pt x="13" y="0"/>
                    <a:pt x="28" y="0"/>
                  </a:cubicBezTo>
                  <a:cubicBezTo>
                    <a:pt x="36" y="0"/>
                    <a:pt x="45" y="3"/>
                    <a:pt x="51" y="9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8" y="17"/>
                    <a:pt x="33" y="14"/>
                    <a:pt x="27" y="14"/>
                  </a:cubicBezTo>
                  <a:cubicBezTo>
                    <a:pt x="22" y="14"/>
                    <a:pt x="19" y="17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5"/>
                    <a:pt x="21" y="27"/>
                    <a:pt x="33" y="31"/>
                  </a:cubicBezTo>
                  <a:cubicBezTo>
                    <a:pt x="45" y="36"/>
                    <a:pt x="52" y="42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67"/>
                    <a:pt x="42" y="76"/>
                    <a:pt x="28" y="76"/>
                  </a:cubicBezTo>
                  <a:cubicBezTo>
                    <a:pt x="18" y="76"/>
                    <a:pt x="8" y="72"/>
                    <a:pt x="0" y="65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4" name="Freeform 715"/>
            <p:cNvSpPr>
              <a:spLocks/>
            </p:cNvSpPr>
            <p:nvPr/>
          </p:nvSpPr>
          <p:spPr bwMode="auto">
            <a:xfrm>
              <a:off x="4780032" y="3361892"/>
              <a:ext cx="61203" cy="82141"/>
            </a:xfrm>
            <a:custGeom>
              <a:avLst/>
              <a:gdLst>
                <a:gd name="T0" fmla="*/ 0 w 56"/>
                <a:gd name="T1" fmla="*/ 45 h 75"/>
                <a:gd name="T2" fmla="*/ 0 w 56"/>
                <a:gd name="T3" fmla="*/ 0 h 75"/>
                <a:gd name="T4" fmla="*/ 15 w 56"/>
                <a:gd name="T5" fmla="*/ 0 h 75"/>
                <a:gd name="T6" fmla="*/ 15 w 56"/>
                <a:gd name="T7" fmla="*/ 45 h 75"/>
                <a:gd name="T8" fmla="*/ 28 w 56"/>
                <a:gd name="T9" fmla="*/ 61 h 75"/>
                <a:gd name="T10" fmla="*/ 41 w 56"/>
                <a:gd name="T11" fmla="*/ 46 h 75"/>
                <a:gd name="T12" fmla="*/ 41 w 56"/>
                <a:gd name="T13" fmla="*/ 0 h 75"/>
                <a:gd name="T14" fmla="*/ 56 w 56"/>
                <a:gd name="T15" fmla="*/ 0 h 75"/>
                <a:gd name="T16" fmla="*/ 56 w 56"/>
                <a:gd name="T17" fmla="*/ 45 h 75"/>
                <a:gd name="T18" fmla="*/ 28 w 56"/>
                <a:gd name="T19" fmla="*/ 75 h 75"/>
                <a:gd name="T20" fmla="*/ 0 w 56"/>
                <a:gd name="T21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5">
                  <a:moveTo>
                    <a:pt x="0" y="4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56"/>
                    <a:pt x="20" y="61"/>
                    <a:pt x="28" y="61"/>
                  </a:cubicBezTo>
                  <a:cubicBezTo>
                    <a:pt x="36" y="61"/>
                    <a:pt x="41" y="56"/>
                    <a:pt x="41" y="4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65"/>
                    <a:pt x="45" y="75"/>
                    <a:pt x="28" y="75"/>
                  </a:cubicBezTo>
                  <a:cubicBezTo>
                    <a:pt x="11" y="75"/>
                    <a:pt x="0" y="65"/>
                    <a:pt x="0" y="45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5" name="Freeform 716"/>
            <p:cNvSpPr>
              <a:spLocks/>
            </p:cNvSpPr>
            <p:nvPr/>
          </p:nvSpPr>
          <p:spPr bwMode="auto">
            <a:xfrm>
              <a:off x="4846067" y="3361892"/>
              <a:ext cx="56372" cy="82141"/>
            </a:xfrm>
            <a:custGeom>
              <a:avLst/>
              <a:gdLst>
                <a:gd name="T0" fmla="*/ 0 w 52"/>
                <a:gd name="T1" fmla="*/ 65 h 76"/>
                <a:gd name="T2" fmla="*/ 9 w 52"/>
                <a:gd name="T3" fmla="*/ 54 h 76"/>
                <a:gd name="T4" fmla="*/ 28 w 52"/>
                <a:gd name="T5" fmla="*/ 62 h 76"/>
                <a:gd name="T6" fmla="*/ 37 w 52"/>
                <a:gd name="T7" fmla="*/ 55 h 76"/>
                <a:gd name="T8" fmla="*/ 37 w 52"/>
                <a:gd name="T9" fmla="*/ 55 h 76"/>
                <a:gd name="T10" fmla="*/ 25 w 52"/>
                <a:gd name="T11" fmla="*/ 45 h 76"/>
                <a:gd name="T12" fmla="*/ 3 w 52"/>
                <a:gd name="T13" fmla="*/ 22 h 76"/>
                <a:gd name="T14" fmla="*/ 3 w 52"/>
                <a:gd name="T15" fmla="*/ 22 h 76"/>
                <a:gd name="T16" fmla="*/ 28 w 52"/>
                <a:gd name="T17" fmla="*/ 0 h 76"/>
                <a:gd name="T18" fmla="*/ 51 w 52"/>
                <a:gd name="T19" fmla="*/ 9 h 76"/>
                <a:gd name="T20" fmla="*/ 43 w 52"/>
                <a:gd name="T21" fmla="*/ 21 h 76"/>
                <a:gd name="T22" fmla="*/ 27 w 52"/>
                <a:gd name="T23" fmla="*/ 14 h 76"/>
                <a:gd name="T24" fmla="*/ 19 w 52"/>
                <a:gd name="T25" fmla="*/ 20 h 76"/>
                <a:gd name="T26" fmla="*/ 19 w 52"/>
                <a:gd name="T27" fmla="*/ 21 h 76"/>
                <a:gd name="T28" fmla="*/ 33 w 52"/>
                <a:gd name="T29" fmla="*/ 31 h 76"/>
                <a:gd name="T30" fmla="*/ 52 w 52"/>
                <a:gd name="T31" fmla="*/ 53 h 76"/>
                <a:gd name="T32" fmla="*/ 52 w 52"/>
                <a:gd name="T33" fmla="*/ 54 h 76"/>
                <a:gd name="T34" fmla="*/ 28 w 52"/>
                <a:gd name="T35" fmla="*/ 76 h 76"/>
                <a:gd name="T36" fmla="*/ 0 w 52"/>
                <a:gd name="T37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76">
                  <a:moveTo>
                    <a:pt x="0" y="65"/>
                  </a:moveTo>
                  <a:cubicBezTo>
                    <a:pt x="9" y="54"/>
                    <a:pt x="9" y="54"/>
                    <a:pt x="9" y="54"/>
                  </a:cubicBezTo>
                  <a:cubicBezTo>
                    <a:pt x="14" y="58"/>
                    <a:pt x="20" y="62"/>
                    <a:pt x="28" y="62"/>
                  </a:cubicBezTo>
                  <a:cubicBezTo>
                    <a:pt x="34" y="62"/>
                    <a:pt x="37" y="59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1"/>
                    <a:pt x="35" y="49"/>
                    <a:pt x="25" y="45"/>
                  </a:cubicBezTo>
                  <a:cubicBezTo>
                    <a:pt x="12" y="40"/>
                    <a:pt x="3" y="35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9"/>
                    <a:pt x="13" y="0"/>
                    <a:pt x="28" y="0"/>
                  </a:cubicBezTo>
                  <a:cubicBezTo>
                    <a:pt x="36" y="0"/>
                    <a:pt x="45" y="3"/>
                    <a:pt x="51" y="9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38" y="17"/>
                    <a:pt x="33" y="14"/>
                    <a:pt x="27" y="14"/>
                  </a:cubicBezTo>
                  <a:cubicBezTo>
                    <a:pt x="22" y="14"/>
                    <a:pt x="19" y="17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5"/>
                    <a:pt x="21" y="27"/>
                    <a:pt x="33" y="31"/>
                  </a:cubicBezTo>
                  <a:cubicBezTo>
                    <a:pt x="45" y="36"/>
                    <a:pt x="52" y="42"/>
                    <a:pt x="52" y="53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67"/>
                    <a:pt x="42" y="76"/>
                    <a:pt x="28" y="76"/>
                  </a:cubicBezTo>
                  <a:cubicBezTo>
                    <a:pt x="18" y="76"/>
                    <a:pt x="8" y="72"/>
                    <a:pt x="0" y="65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6" name="Freeform 717"/>
            <p:cNvSpPr>
              <a:spLocks/>
            </p:cNvSpPr>
            <p:nvPr/>
          </p:nvSpPr>
          <p:spPr bwMode="auto">
            <a:xfrm>
              <a:off x="4904049" y="3361892"/>
              <a:ext cx="56372" cy="80531"/>
            </a:xfrm>
            <a:custGeom>
              <a:avLst/>
              <a:gdLst>
                <a:gd name="T0" fmla="*/ 12 w 35"/>
                <a:gd name="T1" fmla="*/ 10 h 50"/>
                <a:gd name="T2" fmla="*/ 0 w 35"/>
                <a:gd name="T3" fmla="*/ 10 h 50"/>
                <a:gd name="T4" fmla="*/ 0 w 35"/>
                <a:gd name="T5" fmla="*/ 0 h 50"/>
                <a:gd name="T6" fmla="*/ 35 w 35"/>
                <a:gd name="T7" fmla="*/ 0 h 50"/>
                <a:gd name="T8" fmla="*/ 35 w 35"/>
                <a:gd name="T9" fmla="*/ 10 h 50"/>
                <a:gd name="T10" fmla="*/ 23 w 35"/>
                <a:gd name="T11" fmla="*/ 10 h 50"/>
                <a:gd name="T12" fmla="*/ 23 w 35"/>
                <a:gd name="T13" fmla="*/ 50 h 50"/>
                <a:gd name="T14" fmla="*/ 12 w 35"/>
                <a:gd name="T15" fmla="*/ 50 h 50"/>
                <a:gd name="T16" fmla="*/ 12 w 35"/>
                <a:gd name="T17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0">
                  <a:moveTo>
                    <a:pt x="12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10"/>
                  </a:lnTo>
                  <a:lnTo>
                    <a:pt x="23" y="10"/>
                  </a:lnTo>
                  <a:lnTo>
                    <a:pt x="23" y="50"/>
                  </a:lnTo>
                  <a:lnTo>
                    <a:pt x="12" y="5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7" name="Freeform 718"/>
            <p:cNvSpPr>
              <a:spLocks noEditPoints="1"/>
            </p:cNvSpPr>
            <p:nvPr/>
          </p:nvSpPr>
          <p:spPr bwMode="auto">
            <a:xfrm>
              <a:off x="4953978" y="3361892"/>
              <a:ext cx="72478" cy="80531"/>
            </a:xfrm>
            <a:custGeom>
              <a:avLst/>
              <a:gdLst>
                <a:gd name="T0" fmla="*/ 18 w 45"/>
                <a:gd name="T1" fmla="*/ 0 h 50"/>
                <a:gd name="T2" fmla="*/ 27 w 45"/>
                <a:gd name="T3" fmla="*/ 0 h 50"/>
                <a:gd name="T4" fmla="*/ 45 w 45"/>
                <a:gd name="T5" fmla="*/ 50 h 50"/>
                <a:gd name="T6" fmla="*/ 35 w 45"/>
                <a:gd name="T7" fmla="*/ 50 h 50"/>
                <a:gd name="T8" fmla="*/ 31 w 45"/>
                <a:gd name="T9" fmla="*/ 40 h 50"/>
                <a:gd name="T10" fmla="*/ 14 w 45"/>
                <a:gd name="T11" fmla="*/ 40 h 50"/>
                <a:gd name="T12" fmla="*/ 10 w 45"/>
                <a:gd name="T13" fmla="*/ 50 h 50"/>
                <a:gd name="T14" fmla="*/ 0 w 45"/>
                <a:gd name="T15" fmla="*/ 50 h 50"/>
                <a:gd name="T16" fmla="*/ 18 w 45"/>
                <a:gd name="T17" fmla="*/ 0 h 50"/>
                <a:gd name="T18" fmla="*/ 28 w 45"/>
                <a:gd name="T19" fmla="*/ 30 h 50"/>
                <a:gd name="T20" fmla="*/ 23 w 45"/>
                <a:gd name="T21" fmla="*/ 14 h 50"/>
                <a:gd name="T22" fmla="*/ 17 w 45"/>
                <a:gd name="T23" fmla="*/ 30 h 50"/>
                <a:gd name="T24" fmla="*/ 28 w 45"/>
                <a:gd name="T25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50">
                  <a:moveTo>
                    <a:pt x="18" y="0"/>
                  </a:moveTo>
                  <a:lnTo>
                    <a:pt x="27" y="0"/>
                  </a:lnTo>
                  <a:lnTo>
                    <a:pt x="45" y="50"/>
                  </a:lnTo>
                  <a:lnTo>
                    <a:pt x="35" y="50"/>
                  </a:lnTo>
                  <a:lnTo>
                    <a:pt x="31" y="40"/>
                  </a:lnTo>
                  <a:lnTo>
                    <a:pt x="14" y="4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18" y="0"/>
                  </a:lnTo>
                  <a:close/>
                  <a:moveTo>
                    <a:pt x="28" y="30"/>
                  </a:moveTo>
                  <a:lnTo>
                    <a:pt x="23" y="14"/>
                  </a:lnTo>
                  <a:lnTo>
                    <a:pt x="17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8" name="Rectangle 719"/>
            <p:cNvSpPr>
              <a:spLocks noChangeArrowheads="1"/>
            </p:cNvSpPr>
            <p:nvPr/>
          </p:nvSpPr>
          <p:spPr bwMode="auto">
            <a:xfrm>
              <a:off x="5032898" y="3361892"/>
              <a:ext cx="17717" cy="80531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" name="Freeform 720"/>
            <p:cNvSpPr>
              <a:spLocks/>
            </p:cNvSpPr>
            <p:nvPr/>
          </p:nvSpPr>
          <p:spPr bwMode="auto">
            <a:xfrm>
              <a:off x="5061889" y="3361892"/>
              <a:ext cx="62814" cy="80531"/>
            </a:xfrm>
            <a:custGeom>
              <a:avLst/>
              <a:gdLst>
                <a:gd name="T0" fmla="*/ 0 w 39"/>
                <a:gd name="T1" fmla="*/ 0 h 50"/>
                <a:gd name="T2" fmla="*/ 10 w 39"/>
                <a:gd name="T3" fmla="*/ 0 h 50"/>
                <a:gd name="T4" fmla="*/ 29 w 39"/>
                <a:gd name="T5" fmla="*/ 29 h 50"/>
                <a:gd name="T6" fmla="*/ 29 w 39"/>
                <a:gd name="T7" fmla="*/ 0 h 50"/>
                <a:gd name="T8" fmla="*/ 39 w 39"/>
                <a:gd name="T9" fmla="*/ 0 h 50"/>
                <a:gd name="T10" fmla="*/ 39 w 39"/>
                <a:gd name="T11" fmla="*/ 50 h 50"/>
                <a:gd name="T12" fmla="*/ 30 w 39"/>
                <a:gd name="T13" fmla="*/ 50 h 50"/>
                <a:gd name="T14" fmla="*/ 10 w 39"/>
                <a:gd name="T15" fmla="*/ 20 h 50"/>
                <a:gd name="T16" fmla="*/ 10 w 39"/>
                <a:gd name="T17" fmla="*/ 50 h 50"/>
                <a:gd name="T18" fmla="*/ 0 w 39"/>
                <a:gd name="T19" fmla="*/ 50 h 50"/>
                <a:gd name="T20" fmla="*/ 0 w 39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50">
                  <a:moveTo>
                    <a:pt x="0" y="0"/>
                  </a:moveTo>
                  <a:lnTo>
                    <a:pt x="10" y="0"/>
                  </a:lnTo>
                  <a:lnTo>
                    <a:pt x="29" y="29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39" y="50"/>
                  </a:lnTo>
                  <a:lnTo>
                    <a:pt x="30" y="50"/>
                  </a:lnTo>
                  <a:lnTo>
                    <a:pt x="10" y="20"/>
                  </a:lnTo>
                  <a:lnTo>
                    <a:pt x="10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0" name="Freeform 721"/>
            <p:cNvSpPr>
              <a:spLocks noEditPoints="1"/>
            </p:cNvSpPr>
            <p:nvPr/>
          </p:nvSpPr>
          <p:spPr bwMode="auto">
            <a:xfrm>
              <a:off x="5129535" y="3361892"/>
              <a:ext cx="74088" cy="80531"/>
            </a:xfrm>
            <a:custGeom>
              <a:avLst/>
              <a:gdLst>
                <a:gd name="T0" fmla="*/ 18 w 46"/>
                <a:gd name="T1" fmla="*/ 0 h 50"/>
                <a:gd name="T2" fmla="*/ 28 w 46"/>
                <a:gd name="T3" fmla="*/ 0 h 50"/>
                <a:gd name="T4" fmla="*/ 46 w 46"/>
                <a:gd name="T5" fmla="*/ 50 h 50"/>
                <a:gd name="T6" fmla="*/ 35 w 46"/>
                <a:gd name="T7" fmla="*/ 50 h 50"/>
                <a:gd name="T8" fmla="*/ 31 w 46"/>
                <a:gd name="T9" fmla="*/ 40 h 50"/>
                <a:gd name="T10" fmla="*/ 14 w 46"/>
                <a:gd name="T11" fmla="*/ 40 h 50"/>
                <a:gd name="T12" fmla="*/ 11 w 46"/>
                <a:gd name="T13" fmla="*/ 50 h 50"/>
                <a:gd name="T14" fmla="*/ 0 w 46"/>
                <a:gd name="T15" fmla="*/ 50 h 50"/>
                <a:gd name="T16" fmla="*/ 18 w 46"/>
                <a:gd name="T17" fmla="*/ 0 h 50"/>
                <a:gd name="T18" fmla="*/ 28 w 46"/>
                <a:gd name="T19" fmla="*/ 30 h 50"/>
                <a:gd name="T20" fmla="*/ 23 w 46"/>
                <a:gd name="T21" fmla="*/ 14 h 50"/>
                <a:gd name="T22" fmla="*/ 18 w 46"/>
                <a:gd name="T23" fmla="*/ 30 h 50"/>
                <a:gd name="T24" fmla="*/ 28 w 46"/>
                <a:gd name="T25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50">
                  <a:moveTo>
                    <a:pt x="18" y="0"/>
                  </a:moveTo>
                  <a:lnTo>
                    <a:pt x="28" y="0"/>
                  </a:lnTo>
                  <a:lnTo>
                    <a:pt x="46" y="50"/>
                  </a:lnTo>
                  <a:lnTo>
                    <a:pt x="35" y="50"/>
                  </a:lnTo>
                  <a:lnTo>
                    <a:pt x="31" y="40"/>
                  </a:lnTo>
                  <a:lnTo>
                    <a:pt x="14" y="4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18" y="0"/>
                  </a:lnTo>
                  <a:close/>
                  <a:moveTo>
                    <a:pt x="28" y="30"/>
                  </a:moveTo>
                  <a:lnTo>
                    <a:pt x="23" y="14"/>
                  </a:lnTo>
                  <a:lnTo>
                    <a:pt x="1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1" name="Freeform 722"/>
            <p:cNvSpPr>
              <a:spLocks noEditPoints="1"/>
            </p:cNvSpPr>
            <p:nvPr/>
          </p:nvSpPr>
          <p:spPr bwMode="auto">
            <a:xfrm>
              <a:off x="5208456" y="3361892"/>
              <a:ext cx="59593" cy="80531"/>
            </a:xfrm>
            <a:custGeom>
              <a:avLst/>
              <a:gdLst>
                <a:gd name="T0" fmla="*/ 0 w 55"/>
                <a:gd name="T1" fmla="*/ 0 h 74"/>
                <a:gd name="T2" fmla="*/ 27 w 55"/>
                <a:gd name="T3" fmla="*/ 0 h 74"/>
                <a:gd name="T4" fmla="*/ 46 w 55"/>
                <a:gd name="T5" fmla="*/ 7 h 74"/>
                <a:gd name="T6" fmla="*/ 51 w 55"/>
                <a:gd name="T7" fmla="*/ 19 h 74"/>
                <a:gd name="T8" fmla="*/ 51 w 55"/>
                <a:gd name="T9" fmla="*/ 19 h 74"/>
                <a:gd name="T10" fmla="*/ 41 w 55"/>
                <a:gd name="T11" fmla="*/ 35 h 74"/>
                <a:gd name="T12" fmla="*/ 55 w 55"/>
                <a:gd name="T13" fmla="*/ 53 h 74"/>
                <a:gd name="T14" fmla="*/ 55 w 55"/>
                <a:gd name="T15" fmla="*/ 54 h 74"/>
                <a:gd name="T16" fmla="*/ 28 w 55"/>
                <a:gd name="T17" fmla="*/ 74 h 74"/>
                <a:gd name="T18" fmla="*/ 0 w 55"/>
                <a:gd name="T19" fmla="*/ 74 h 74"/>
                <a:gd name="T20" fmla="*/ 0 w 55"/>
                <a:gd name="T21" fmla="*/ 0 h 74"/>
                <a:gd name="T22" fmla="*/ 36 w 55"/>
                <a:gd name="T23" fmla="*/ 22 h 74"/>
                <a:gd name="T24" fmla="*/ 26 w 55"/>
                <a:gd name="T25" fmla="*/ 14 h 74"/>
                <a:gd name="T26" fmla="*/ 15 w 55"/>
                <a:gd name="T27" fmla="*/ 14 h 74"/>
                <a:gd name="T28" fmla="*/ 15 w 55"/>
                <a:gd name="T29" fmla="*/ 30 h 74"/>
                <a:gd name="T30" fmla="*/ 25 w 55"/>
                <a:gd name="T31" fmla="*/ 30 h 74"/>
                <a:gd name="T32" fmla="*/ 36 w 55"/>
                <a:gd name="T33" fmla="*/ 22 h 74"/>
                <a:gd name="T34" fmla="*/ 28 w 55"/>
                <a:gd name="T35" fmla="*/ 43 h 74"/>
                <a:gd name="T36" fmla="*/ 15 w 55"/>
                <a:gd name="T37" fmla="*/ 43 h 74"/>
                <a:gd name="T38" fmla="*/ 15 w 55"/>
                <a:gd name="T39" fmla="*/ 60 h 74"/>
                <a:gd name="T40" fmla="*/ 28 w 55"/>
                <a:gd name="T41" fmla="*/ 60 h 74"/>
                <a:gd name="T42" fmla="*/ 40 w 55"/>
                <a:gd name="T43" fmla="*/ 52 h 74"/>
                <a:gd name="T44" fmla="*/ 40 w 55"/>
                <a:gd name="T45" fmla="*/ 52 h 74"/>
                <a:gd name="T46" fmla="*/ 28 w 55"/>
                <a:gd name="T4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74">
                  <a:moveTo>
                    <a:pt x="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42" y="2"/>
                    <a:pt x="46" y="7"/>
                  </a:cubicBezTo>
                  <a:cubicBezTo>
                    <a:pt x="50" y="10"/>
                    <a:pt x="51" y="14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28"/>
                    <a:pt x="47" y="33"/>
                    <a:pt x="41" y="35"/>
                  </a:cubicBezTo>
                  <a:cubicBezTo>
                    <a:pt x="49" y="39"/>
                    <a:pt x="55" y="43"/>
                    <a:pt x="55" y="53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7"/>
                    <a:pt x="44" y="74"/>
                    <a:pt x="28" y="74"/>
                  </a:cubicBezTo>
                  <a:cubicBezTo>
                    <a:pt x="0" y="74"/>
                    <a:pt x="0" y="74"/>
                    <a:pt x="0" y="74"/>
                  </a:cubicBezTo>
                  <a:lnTo>
                    <a:pt x="0" y="0"/>
                  </a:lnTo>
                  <a:close/>
                  <a:moveTo>
                    <a:pt x="36" y="22"/>
                  </a:moveTo>
                  <a:cubicBezTo>
                    <a:pt x="36" y="16"/>
                    <a:pt x="33" y="14"/>
                    <a:pt x="2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2" y="30"/>
                    <a:pt x="36" y="28"/>
                    <a:pt x="36" y="22"/>
                  </a:cubicBezTo>
                  <a:close/>
                  <a:moveTo>
                    <a:pt x="28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5" y="60"/>
                    <a:pt x="40" y="57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46"/>
                    <a:pt x="36" y="43"/>
                    <a:pt x="28" y="43"/>
                  </a:cubicBezTo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2" name="Freeform 723"/>
            <p:cNvSpPr>
              <a:spLocks/>
            </p:cNvSpPr>
            <p:nvPr/>
          </p:nvSpPr>
          <p:spPr bwMode="auto">
            <a:xfrm>
              <a:off x="5276101" y="3361892"/>
              <a:ext cx="49929" cy="80531"/>
            </a:xfrm>
            <a:custGeom>
              <a:avLst/>
              <a:gdLst>
                <a:gd name="T0" fmla="*/ 0 w 31"/>
                <a:gd name="T1" fmla="*/ 0 h 50"/>
                <a:gd name="T2" fmla="*/ 10 w 31"/>
                <a:gd name="T3" fmla="*/ 0 h 50"/>
                <a:gd name="T4" fmla="*/ 10 w 31"/>
                <a:gd name="T5" fmla="*/ 41 h 50"/>
                <a:gd name="T6" fmla="*/ 31 w 31"/>
                <a:gd name="T7" fmla="*/ 41 h 50"/>
                <a:gd name="T8" fmla="*/ 31 w 31"/>
                <a:gd name="T9" fmla="*/ 50 h 50"/>
                <a:gd name="T10" fmla="*/ 0 w 31"/>
                <a:gd name="T11" fmla="*/ 50 h 50"/>
                <a:gd name="T12" fmla="*/ 0 w 31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0">
                  <a:moveTo>
                    <a:pt x="0" y="0"/>
                  </a:moveTo>
                  <a:lnTo>
                    <a:pt x="10" y="0"/>
                  </a:lnTo>
                  <a:lnTo>
                    <a:pt x="10" y="41"/>
                  </a:lnTo>
                  <a:lnTo>
                    <a:pt x="31" y="41"/>
                  </a:lnTo>
                  <a:lnTo>
                    <a:pt x="31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3" name="Freeform 724"/>
            <p:cNvSpPr>
              <a:spLocks/>
            </p:cNvSpPr>
            <p:nvPr/>
          </p:nvSpPr>
          <p:spPr bwMode="auto">
            <a:xfrm>
              <a:off x="5332473" y="3361892"/>
              <a:ext cx="51540" cy="80531"/>
            </a:xfrm>
            <a:custGeom>
              <a:avLst/>
              <a:gdLst>
                <a:gd name="T0" fmla="*/ 0 w 32"/>
                <a:gd name="T1" fmla="*/ 0 h 50"/>
                <a:gd name="T2" fmla="*/ 31 w 32"/>
                <a:gd name="T3" fmla="*/ 0 h 50"/>
                <a:gd name="T4" fmla="*/ 31 w 32"/>
                <a:gd name="T5" fmla="*/ 10 h 50"/>
                <a:gd name="T6" fmla="*/ 10 w 32"/>
                <a:gd name="T7" fmla="*/ 10 h 50"/>
                <a:gd name="T8" fmla="*/ 10 w 32"/>
                <a:gd name="T9" fmla="*/ 21 h 50"/>
                <a:gd name="T10" fmla="*/ 29 w 32"/>
                <a:gd name="T11" fmla="*/ 21 h 50"/>
                <a:gd name="T12" fmla="*/ 29 w 32"/>
                <a:gd name="T13" fmla="*/ 30 h 50"/>
                <a:gd name="T14" fmla="*/ 10 w 32"/>
                <a:gd name="T15" fmla="*/ 30 h 50"/>
                <a:gd name="T16" fmla="*/ 10 w 32"/>
                <a:gd name="T17" fmla="*/ 41 h 50"/>
                <a:gd name="T18" fmla="*/ 32 w 32"/>
                <a:gd name="T19" fmla="*/ 41 h 50"/>
                <a:gd name="T20" fmla="*/ 32 w 32"/>
                <a:gd name="T21" fmla="*/ 50 h 50"/>
                <a:gd name="T22" fmla="*/ 0 w 32"/>
                <a:gd name="T23" fmla="*/ 50 h 50"/>
                <a:gd name="T24" fmla="*/ 0 w 32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0">
                  <a:moveTo>
                    <a:pt x="0" y="0"/>
                  </a:moveTo>
                  <a:lnTo>
                    <a:pt x="31" y="0"/>
                  </a:lnTo>
                  <a:lnTo>
                    <a:pt x="31" y="1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29" y="21"/>
                  </a:lnTo>
                  <a:lnTo>
                    <a:pt x="29" y="30"/>
                  </a:lnTo>
                  <a:lnTo>
                    <a:pt x="10" y="30"/>
                  </a:lnTo>
                  <a:lnTo>
                    <a:pt x="10" y="41"/>
                  </a:lnTo>
                  <a:lnTo>
                    <a:pt x="32" y="41"/>
                  </a:lnTo>
                  <a:lnTo>
                    <a:pt x="32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4" name="Freeform 725"/>
            <p:cNvSpPr>
              <a:spLocks noEditPoints="1"/>
            </p:cNvSpPr>
            <p:nvPr/>
          </p:nvSpPr>
          <p:spPr bwMode="auto">
            <a:xfrm>
              <a:off x="4979748" y="3186335"/>
              <a:ext cx="132071" cy="128849"/>
            </a:xfrm>
            <a:custGeom>
              <a:avLst/>
              <a:gdLst>
                <a:gd name="T0" fmla="*/ 63 w 121"/>
                <a:gd name="T1" fmla="*/ 2 h 118"/>
                <a:gd name="T2" fmla="*/ 90 w 121"/>
                <a:gd name="T3" fmla="*/ 18 h 118"/>
                <a:gd name="T4" fmla="*/ 24 w 121"/>
                <a:gd name="T5" fmla="*/ 18 h 118"/>
                <a:gd name="T6" fmla="*/ 65 w 121"/>
                <a:gd name="T7" fmla="*/ 9 h 118"/>
                <a:gd name="T8" fmla="*/ 67 w 121"/>
                <a:gd name="T9" fmla="*/ 23 h 118"/>
                <a:gd name="T10" fmla="*/ 88 w 121"/>
                <a:gd name="T11" fmla="*/ 34 h 118"/>
                <a:gd name="T12" fmla="*/ 95 w 121"/>
                <a:gd name="T13" fmla="*/ 43 h 118"/>
                <a:gd name="T14" fmla="*/ 96 w 121"/>
                <a:gd name="T15" fmla="*/ 48 h 118"/>
                <a:gd name="T16" fmla="*/ 96 w 121"/>
                <a:gd name="T17" fmla="*/ 36 h 118"/>
                <a:gd name="T18" fmla="*/ 81 w 121"/>
                <a:gd name="T19" fmla="*/ 19 h 118"/>
                <a:gd name="T20" fmla="*/ 38 w 121"/>
                <a:gd name="T21" fmla="*/ 22 h 118"/>
                <a:gd name="T22" fmla="*/ 96 w 121"/>
                <a:gd name="T23" fmla="*/ 25 h 118"/>
                <a:gd name="T24" fmla="*/ 116 w 121"/>
                <a:gd name="T25" fmla="*/ 52 h 118"/>
                <a:gd name="T26" fmla="*/ 23 w 121"/>
                <a:gd name="T27" fmla="*/ 20 h 118"/>
                <a:gd name="T28" fmla="*/ 60 w 121"/>
                <a:gd name="T29" fmla="*/ 25 h 118"/>
                <a:gd name="T30" fmla="*/ 83 w 121"/>
                <a:gd name="T31" fmla="*/ 33 h 118"/>
                <a:gd name="T32" fmla="*/ 27 w 121"/>
                <a:gd name="T33" fmla="*/ 55 h 118"/>
                <a:gd name="T34" fmla="*/ 85 w 121"/>
                <a:gd name="T35" fmla="*/ 43 h 118"/>
                <a:gd name="T36" fmla="*/ 91 w 121"/>
                <a:gd name="T37" fmla="*/ 45 h 118"/>
                <a:gd name="T38" fmla="*/ 34 w 121"/>
                <a:gd name="T39" fmla="*/ 52 h 118"/>
                <a:gd name="T40" fmla="*/ 64 w 121"/>
                <a:gd name="T41" fmla="*/ 43 h 118"/>
                <a:gd name="T42" fmla="*/ 75 w 121"/>
                <a:gd name="T43" fmla="*/ 43 h 118"/>
                <a:gd name="T44" fmla="*/ 50 w 121"/>
                <a:gd name="T45" fmla="*/ 45 h 118"/>
                <a:gd name="T46" fmla="*/ 60 w 121"/>
                <a:gd name="T47" fmla="*/ 37 h 118"/>
                <a:gd name="T48" fmla="*/ 52 w 121"/>
                <a:gd name="T49" fmla="*/ 57 h 118"/>
                <a:gd name="T50" fmla="*/ 54 w 121"/>
                <a:gd name="T51" fmla="*/ 60 h 118"/>
                <a:gd name="T52" fmla="*/ 56 w 121"/>
                <a:gd name="T53" fmla="*/ 61 h 118"/>
                <a:gd name="T54" fmla="*/ 68 w 121"/>
                <a:gd name="T55" fmla="*/ 63 h 118"/>
                <a:gd name="T56" fmla="*/ 61 w 121"/>
                <a:gd name="T57" fmla="*/ 49 h 118"/>
                <a:gd name="T58" fmla="*/ 35 w 121"/>
                <a:gd name="T59" fmla="*/ 67 h 118"/>
                <a:gd name="T60" fmla="*/ 39 w 121"/>
                <a:gd name="T61" fmla="*/ 62 h 118"/>
                <a:gd name="T62" fmla="*/ 38 w 121"/>
                <a:gd name="T63" fmla="*/ 61 h 118"/>
                <a:gd name="T64" fmla="*/ 90 w 121"/>
                <a:gd name="T65" fmla="*/ 59 h 118"/>
                <a:gd name="T66" fmla="*/ 99 w 121"/>
                <a:gd name="T67" fmla="*/ 85 h 118"/>
                <a:gd name="T68" fmla="*/ 96 w 121"/>
                <a:gd name="T69" fmla="*/ 64 h 118"/>
                <a:gd name="T70" fmla="*/ 93 w 121"/>
                <a:gd name="T71" fmla="*/ 83 h 118"/>
                <a:gd name="T72" fmla="*/ 32 w 121"/>
                <a:gd name="T73" fmla="*/ 63 h 118"/>
                <a:gd name="T74" fmla="*/ 28 w 121"/>
                <a:gd name="T75" fmla="*/ 89 h 118"/>
                <a:gd name="T76" fmla="*/ 16 w 121"/>
                <a:gd name="T77" fmla="*/ 78 h 118"/>
                <a:gd name="T78" fmla="*/ 15 w 121"/>
                <a:gd name="T79" fmla="*/ 69 h 118"/>
                <a:gd name="T80" fmla="*/ 27 w 121"/>
                <a:gd name="T81" fmla="*/ 59 h 118"/>
                <a:gd name="T82" fmla="*/ 28 w 121"/>
                <a:gd name="T83" fmla="*/ 63 h 118"/>
                <a:gd name="T84" fmla="*/ 47 w 121"/>
                <a:gd name="T85" fmla="*/ 66 h 118"/>
                <a:gd name="T86" fmla="*/ 52 w 121"/>
                <a:gd name="T87" fmla="*/ 65 h 118"/>
                <a:gd name="T88" fmla="*/ 90 w 121"/>
                <a:gd name="T89" fmla="*/ 67 h 118"/>
                <a:gd name="T90" fmla="*/ 79 w 121"/>
                <a:gd name="T91" fmla="*/ 72 h 118"/>
                <a:gd name="T92" fmla="*/ 74 w 121"/>
                <a:gd name="T93" fmla="*/ 77 h 118"/>
                <a:gd name="T94" fmla="*/ 90 w 121"/>
                <a:gd name="T95" fmla="*/ 67 h 118"/>
                <a:gd name="T96" fmla="*/ 61 w 121"/>
                <a:gd name="T97" fmla="*/ 70 h 118"/>
                <a:gd name="T98" fmla="*/ 72 w 121"/>
                <a:gd name="T99" fmla="*/ 75 h 118"/>
                <a:gd name="T100" fmla="*/ 63 w 121"/>
                <a:gd name="T101" fmla="*/ 76 h 118"/>
                <a:gd name="T102" fmla="*/ 74 w 121"/>
                <a:gd name="T103" fmla="*/ 74 h 118"/>
                <a:gd name="T104" fmla="*/ 50 w 121"/>
                <a:gd name="T105" fmla="*/ 78 h 118"/>
                <a:gd name="T106" fmla="*/ 86 w 121"/>
                <a:gd name="T107" fmla="*/ 93 h 118"/>
                <a:gd name="T108" fmla="*/ 41 w 121"/>
                <a:gd name="T109" fmla="*/ 85 h 118"/>
                <a:gd name="T110" fmla="*/ 61 w 121"/>
                <a:gd name="T111" fmla="*/ 101 h 118"/>
                <a:gd name="T112" fmla="*/ 81 w 121"/>
                <a:gd name="T113" fmla="*/ 102 h 118"/>
                <a:gd name="T114" fmla="*/ 30 w 121"/>
                <a:gd name="T115" fmla="*/ 91 h 118"/>
                <a:gd name="T116" fmla="*/ 30 w 121"/>
                <a:gd name="T117" fmla="*/ 91 h 118"/>
                <a:gd name="T118" fmla="*/ 63 w 121"/>
                <a:gd name="T119" fmla="*/ 9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" h="118">
                  <a:moveTo>
                    <a:pt x="114" y="32"/>
                  </a:moveTo>
                  <a:cubicBezTo>
                    <a:pt x="120" y="44"/>
                    <a:pt x="121" y="60"/>
                    <a:pt x="117" y="73"/>
                  </a:cubicBezTo>
                  <a:cubicBezTo>
                    <a:pt x="114" y="88"/>
                    <a:pt x="101" y="103"/>
                    <a:pt x="86" y="110"/>
                  </a:cubicBezTo>
                  <a:cubicBezTo>
                    <a:pt x="69" y="118"/>
                    <a:pt x="45" y="116"/>
                    <a:pt x="30" y="105"/>
                  </a:cubicBezTo>
                  <a:cubicBezTo>
                    <a:pt x="9" y="91"/>
                    <a:pt x="0" y="66"/>
                    <a:pt x="7" y="42"/>
                  </a:cubicBezTo>
                  <a:cubicBezTo>
                    <a:pt x="10" y="27"/>
                    <a:pt x="22" y="13"/>
                    <a:pt x="36" y="6"/>
                  </a:cubicBezTo>
                  <a:cubicBezTo>
                    <a:pt x="44" y="2"/>
                    <a:pt x="53" y="0"/>
                    <a:pt x="62" y="0"/>
                  </a:cubicBezTo>
                  <a:cubicBezTo>
                    <a:pt x="84" y="0"/>
                    <a:pt x="104" y="12"/>
                    <a:pt x="114" y="32"/>
                  </a:cubicBezTo>
                  <a:moveTo>
                    <a:pt x="63" y="2"/>
                  </a:moveTo>
                  <a:cubicBezTo>
                    <a:pt x="64" y="5"/>
                    <a:pt x="64" y="8"/>
                    <a:pt x="63" y="10"/>
                  </a:cubicBezTo>
                  <a:cubicBezTo>
                    <a:pt x="63" y="10"/>
                    <a:pt x="63" y="10"/>
                    <a:pt x="64" y="10"/>
                  </a:cubicBezTo>
                  <a:cubicBezTo>
                    <a:pt x="64" y="9"/>
                    <a:pt x="64" y="10"/>
                    <a:pt x="65" y="10"/>
                  </a:cubicBezTo>
                  <a:cubicBezTo>
                    <a:pt x="65" y="10"/>
                    <a:pt x="65" y="11"/>
                    <a:pt x="64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72" y="12"/>
                    <a:pt x="78" y="14"/>
                    <a:pt x="83" y="17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6"/>
                    <a:pt x="86" y="15"/>
                    <a:pt x="87" y="16"/>
                  </a:cubicBezTo>
                  <a:cubicBezTo>
                    <a:pt x="88" y="16"/>
                    <a:pt x="89" y="17"/>
                    <a:pt x="90" y="18"/>
                  </a:cubicBezTo>
                  <a:cubicBezTo>
                    <a:pt x="91" y="18"/>
                    <a:pt x="93" y="20"/>
                    <a:pt x="93" y="21"/>
                  </a:cubicBezTo>
                  <a:cubicBezTo>
                    <a:pt x="93" y="22"/>
                    <a:pt x="94" y="22"/>
                    <a:pt x="94" y="23"/>
                  </a:cubicBezTo>
                  <a:cubicBezTo>
                    <a:pt x="95" y="21"/>
                    <a:pt x="97" y="20"/>
                    <a:pt x="98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1" y="9"/>
                    <a:pt x="80" y="5"/>
                    <a:pt x="69" y="3"/>
                  </a:cubicBezTo>
                  <a:cubicBezTo>
                    <a:pt x="67" y="3"/>
                    <a:pt x="65" y="3"/>
                    <a:pt x="63" y="2"/>
                  </a:cubicBezTo>
                  <a:moveTo>
                    <a:pt x="60" y="3"/>
                  </a:moveTo>
                  <a:cubicBezTo>
                    <a:pt x="49" y="3"/>
                    <a:pt x="38" y="7"/>
                    <a:pt x="29" y="14"/>
                  </a:cubicBezTo>
                  <a:cubicBezTo>
                    <a:pt x="28" y="15"/>
                    <a:pt x="26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9"/>
                    <a:pt x="29" y="22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9" y="16"/>
                    <a:pt x="49" y="12"/>
                    <a:pt x="60" y="11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70" y="7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65" y="9"/>
                    <a:pt x="65" y="8"/>
                    <a:pt x="65" y="9"/>
                  </a:cubicBezTo>
                  <a:cubicBezTo>
                    <a:pt x="64" y="9"/>
                    <a:pt x="65" y="9"/>
                    <a:pt x="65" y="9"/>
                  </a:cubicBezTo>
                  <a:cubicBezTo>
                    <a:pt x="66" y="11"/>
                    <a:pt x="69" y="10"/>
                    <a:pt x="71" y="10"/>
                  </a:cubicBezTo>
                  <a:cubicBezTo>
                    <a:pt x="72" y="10"/>
                    <a:pt x="73" y="10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3" y="7"/>
                    <a:pt x="72" y="7"/>
                    <a:pt x="70" y="7"/>
                  </a:cubicBezTo>
                  <a:moveTo>
                    <a:pt x="63" y="14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3" y="17"/>
                    <a:pt x="64" y="20"/>
                    <a:pt x="63" y="23"/>
                  </a:cubicBezTo>
                  <a:cubicBezTo>
                    <a:pt x="64" y="22"/>
                    <a:pt x="66" y="23"/>
                    <a:pt x="67" y="23"/>
                  </a:cubicBezTo>
                  <a:cubicBezTo>
                    <a:pt x="72" y="24"/>
                    <a:pt x="78" y="25"/>
                    <a:pt x="82" y="29"/>
                  </a:cubicBezTo>
                  <a:cubicBezTo>
                    <a:pt x="82" y="28"/>
                    <a:pt x="81" y="28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6"/>
                    <a:pt x="80" y="25"/>
                    <a:pt x="80" y="25"/>
                  </a:cubicBezTo>
                  <a:cubicBezTo>
                    <a:pt x="80" y="24"/>
                    <a:pt x="80" y="24"/>
                    <a:pt x="81" y="24"/>
                  </a:cubicBezTo>
                  <a:cubicBezTo>
                    <a:pt x="82" y="25"/>
                    <a:pt x="82" y="26"/>
                    <a:pt x="83" y="27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86" y="28"/>
                    <a:pt x="85" y="29"/>
                    <a:pt x="86" y="30"/>
                  </a:cubicBezTo>
                  <a:cubicBezTo>
                    <a:pt x="86" y="32"/>
                    <a:pt x="88" y="33"/>
                    <a:pt x="88" y="34"/>
                  </a:cubicBezTo>
                  <a:cubicBezTo>
                    <a:pt x="88" y="35"/>
                    <a:pt x="88" y="34"/>
                    <a:pt x="89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7"/>
                    <a:pt x="90" y="37"/>
                    <a:pt x="91" y="38"/>
                  </a:cubicBezTo>
                  <a:cubicBezTo>
                    <a:pt x="91" y="38"/>
                    <a:pt x="92" y="37"/>
                    <a:pt x="92" y="37"/>
                  </a:cubicBezTo>
                  <a:cubicBezTo>
                    <a:pt x="94" y="38"/>
                    <a:pt x="92" y="39"/>
                    <a:pt x="92" y="39"/>
                  </a:cubicBezTo>
                  <a:cubicBezTo>
                    <a:pt x="93" y="39"/>
                    <a:pt x="93" y="39"/>
                    <a:pt x="94" y="39"/>
                  </a:cubicBezTo>
                  <a:cubicBezTo>
                    <a:pt x="94" y="40"/>
                    <a:pt x="93" y="40"/>
                    <a:pt x="93" y="41"/>
                  </a:cubicBezTo>
                  <a:cubicBezTo>
                    <a:pt x="93" y="41"/>
                    <a:pt x="93" y="41"/>
                    <a:pt x="94" y="41"/>
                  </a:cubicBezTo>
                  <a:cubicBezTo>
                    <a:pt x="94" y="41"/>
                    <a:pt x="95" y="42"/>
                    <a:pt x="95" y="43"/>
                  </a:cubicBezTo>
                  <a:cubicBezTo>
                    <a:pt x="96" y="44"/>
                    <a:pt x="94" y="46"/>
                    <a:pt x="95" y="47"/>
                  </a:cubicBezTo>
                  <a:cubicBezTo>
                    <a:pt x="95" y="48"/>
                    <a:pt x="95" y="49"/>
                    <a:pt x="94" y="50"/>
                  </a:cubicBezTo>
                  <a:cubicBezTo>
                    <a:pt x="94" y="51"/>
                    <a:pt x="93" y="52"/>
                    <a:pt x="93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4"/>
                    <a:pt x="92" y="55"/>
                    <a:pt x="91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3" y="54"/>
                    <a:pt x="94" y="52"/>
                    <a:pt x="94" y="51"/>
                  </a:cubicBezTo>
                  <a:cubicBezTo>
                    <a:pt x="95" y="50"/>
                    <a:pt x="95" y="49"/>
                    <a:pt x="96" y="48"/>
                  </a:cubicBezTo>
                  <a:cubicBezTo>
                    <a:pt x="96" y="48"/>
                    <a:pt x="96" y="48"/>
                    <a:pt x="97" y="48"/>
                  </a:cubicBezTo>
                  <a:cubicBezTo>
                    <a:pt x="97" y="49"/>
                    <a:pt x="97" y="50"/>
                    <a:pt x="96" y="51"/>
                  </a:cubicBezTo>
                  <a:cubicBezTo>
                    <a:pt x="97" y="52"/>
                    <a:pt x="97" y="54"/>
                    <a:pt x="97" y="56"/>
                  </a:cubicBezTo>
                  <a:cubicBezTo>
                    <a:pt x="100" y="56"/>
                    <a:pt x="103" y="55"/>
                    <a:pt x="105" y="55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05" y="50"/>
                    <a:pt x="104" y="45"/>
                    <a:pt x="101" y="40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8" y="39"/>
                    <a:pt x="97" y="37"/>
                    <a:pt x="96" y="36"/>
                  </a:cubicBezTo>
                  <a:cubicBezTo>
                    <a:pt x="95" y="37"/>
                    <a:pt x="94" y="35"/>
                    <a:pt x="93" y="35"/>
                  </a:cubicBezTo>
                  <a:cubicBezTo>
                    <a:pt x="92" y="34"/>
                    <a:pt x="92" y="32"/>
                    <a:pt x="91" y="33"/>
                  </a:cubicBezTo>
                  <a:cubicBezTo>
                    <a:pt x="90" y="32"/>
                    <a:pt x="89" y="32"/>
                    <a:pt x="89" y="31"/>
                  </a:cubicBezTo>
                  <a:cubicBezTo>
                    <a:pt x="89" y="29"/>
                    <a:pt x="89" y="28"/>
                    <a:pt x="87" y="27"/>
                  </a:cubicBezTo>
                  <a:cubicBezTo>
                    <a:pt x="86" y="26"/>
                    <a:pt x="86" y="28"/>
                    <a:pt x="85" y="28"/>
                  </a:cubicBezTo>
                  <a:cubicBezTo>
                    <a:pt x="84" y="27"/>
                    <a:pt x="84" y="27"/>
                    <a:pt x="84" y="26"/>
                  </a:cubicBezTo>
                  <a:cubicBezTo>
                    <a:pt x="84" y="26"/>
                    <a:pt x="84" y="25"/>
                    <a:pt x="84" y="25"/>
                  </a:cubicBezTo>
                  <a:cubicBezTo>
                    <a:pt x="85" y="23"/>
                    <a:pt x="82" y="23"/>
                    <a:pt x="83" y="21"/>
                  </a:cubicBezTo>
                  <a:cubicBezTo>
                    <a:pt x="82" y="20"/>
                    <a:pt x="81" y="20"/>
                    <a:pt x="81" y="19"/>
                  </a:cubicBezTo>
                  <a:cubicBezTo>
                    <a:pt x="76" y="17"/>
                    <a:pt x="72" y="15"/>
                    <a:pt x="67" y="15"/>
                  </a:cubicBezTo>
                  <a:cubicBezTo>
                    <a:pt x="65" y="14"/>
                    <a:pt x="64" y="15"/>
                    <a:pt x="63" y="14"/>
                  </a:cubicBezTo>
                  <a:moveTo>
                    <a:pt x="89" y="14"/>
                  </a:moveTo>
                  <a:cubicBezTo>
                    <a:pt x="89" y="15"/>
                    <a:pt x="88" y="14"/>
                    <a:pt x="87" y="14"/>
                  </a:cubicBezTo>
                  <a:cubicBezTo>
                    <a:pt x="87" y="15"/>
                    <a:pt x="88" y="15"/>
                    <a:pt x="88" y="15"/>
                  </a:cubicBezTo>
                  <a:cubicBezTo>
                    <a:pt x="89" y="16"/>
                    <a:pt x="89" y="17"/>
                    <a:pt x="91" y="17"/>
                  </a:cubicBezTo>
                  <a:cubicBezTo>
                    <a:pt x="91" y="16"/>
                    <a:pt x="90" y="16"/>
                    <a:pt x="90" y="15"/>
                  </a:cubicBezTo>
                  <a:cubicBezTo>
                    <a:pt x="90" y="15"/>
                    <a:pt x="90" y="14"/>
                    <a:pt x="89" y="14"/>
                  </a:cubicBezTo>
                  <a:moveTo>
                    <a:pt x="38" y="22"/>
                  </a:moveTo>
                  <a:cubicBezTo>
                    <a:pt x="36" y="23"/>
                    <a:pt x="34" y="25"/>
                    <a:pt x="33" y="26"/>
                  </a:cubicBezTo>
                  <a:cubicBezTo>
                    <a:pt x="35" y="27"/>
                    <a:pt x="36" y="29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7"/>
                    <a:pt x="49" y="24"/>
                    <a:pt x="56" y="23"/>
                  </a:cubicBezTo>
                  <a:cubicBezTo>
                    <a:pt x="57" y="23"/>
                    <a:pt x="59" y="22"/>
                    <a:pt x="60" y="23"/>
                  </a:cubicBezTo>
                  <a:cubicBezTo>
                    <a:pt x="60" y="20"/>
                    <a:pt x="60" y="17"/>
                    <a:pt x="60" y="14"/>
                  </a:cubicBezTo>
                  <a:cubicBezTo>
                    <a:pt x="52" y="15"/>
                    <a:pt x="44" y="17"/>
                    <a:pt x="38" y="22"/>
                  </a:cubicBezTo>
                  <a:moveTo>
                    <a:pt x="101" y="19"/>
                  </a:moveTo>
                  <a:cubicBezTo>
                    <a:pt x="100" y="21"/>
                    <a:pt x="98" y="23"/>
                    <a:pt x="96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6"/>
                    <a:pt x="95" y="26"/>
                    <a:pt x="96" y="27"/>
                  </a:cubicBezTo>
                  <a:cubicBezTo>
                    <a:pt x="98" y="28"/>
                    <a:pt x="98" y="30"/>
                    <a:pt x="100" y="31"/>
                  </a:cubicBezTo>
                  <a:cubicBezTo>
                    <a:pt x="101" y="34"/>
                    <a:pt x="104" y="35"/>
                    <a:pt x="104" y="38"/>
                  </a:cubicBezTo>
                  <a:cubicBezTo>
                    <a:pt x="106" y="43"/>
                    <a:pt x="108" y="49"/>
                    <a:pt x="108" y="55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9" y="5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6" y="55"/>
                    <a:pt x="117" y="53"/>
                    <a:pt x="116" y="52"/>
                  </a:cubicBezTo>
                  <a:cubicBezTo>
                    <a:pt x="115" y="40"/>
                    <a:pt x="110" y="29"/>
                    <a:pt x="101" y="19"/>
                  </a:cubicBezTo>
                  <a:moveTo>
                    <a:pt x="23" y="19"/>
                  </a:moveTo>
                  <a:cubicBezTo>
                    <a:pt x="15" y="29"/>
                    <a:pt x="9" y="39"/>
                    <a:pt x="8" y="51"/>
                  </a:cubicBezTo>
                  <a:cubicBezTo>
                    <a:pt x="8" y="52"/>
                    <a:pt x="8" y="54"/>
                    <a:pt x="8" y="56"/>
                  </a:cubicBezTo>
                  <a:cubicBezTo>
                    <a:pt x="10" y="56"/>
                    <a:pt x="14" y="56"/>
                    <a:pt x="16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46"/>
                    <a:pt x="20" y="38"/>
                    <a:pt x="25" y="30"/>
                  </a:cubicBezTo>
                  <a:cubicBezTo>
                    <a:pt x="26" y="29"/>
                    <a:pt x="27" y="27"/>
                    <a:pt x="29" y="26"/>
                  </a:cubicBezTo>
                  <a:cubicBezTo>
                    <a:pt x="27" y="24"/>
                    <a:pt x="25" y="22"/>
                    <a:pt x="23" y="20"/>
                  </a:cubicBezTo>
                  <a:lnTo>
                    <a:pt x="23" y="19"/>
                  </a:lnTo>
                  <a:close/>
                  <a:moveTo>
                    <a:pt x="60" y="25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53" y="26"/>
                    <a:pt x="46" y="29"/>
                    <a:pt x="41" y="34"/>
                  </a:cubicBezTo>
                  <a:cubicBezTo>
                    <a:pt x="43" y="35"/>
                    <a:pt x="45" y="38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50" y="37"/>
                    <a:pt x="53" y="35"/>
                    <a:pt x="56" y="34"/>
                  </a:cubicBezTo>
                  <a:cubicBezTo>
                    <a:pt x="57" y="34"/>
                    <a:pt x="59" y="34"/>
                    <a:pt x="60" y="34"/>
                  </a:cubicBezTo>
                  <a:cubicBezTo>
                    <a:pt x="60" y="31"/>
                    <a:pt x="60" y="28"/>
                    <a:pt x="60" y="25"/>
                  </a:cubicBezTo>
                  <a:moveTo>
                    <a:pt x="63" y="25"/>
                  </a:moveTo>
                  <a:cubicBezTo>
                    <a:pt x="64" y="26"/>
                    <a:pt x="64" y="26"/>
                    <a:pt x="64" y="2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9" y="34"/>
                    <a:pt x="73" y="36"/>
                    <a:pt x="77" y="39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9" y="38"/>
                    <a:pt x="81" y="36"/>
                    <a:pt x="82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0" y="31"/>
                    <a:pt x="76" y="29"/>
                    <a:pt x="73" y="27"/>
                  </a:cubicBezTo>
                  <a:cubicBezTo>
                    <a:pt x="70" y="26"/>
                    <a:pt x="66" y="26"/>
                    <a:pt x="63" y="25"/>
                  </a:cubicBezTo>
                  <a:moveTo>
                    <a:pt x="30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2" y="39"/>
                    <a:pt x="20" y="47"/>
                    <a:pt x="19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7" y="56"/>
                    <a:pt x="27" y="55"/>
                    <a:pt x="27" y="55"/>
                  </a:cubicBezTo>
                  <a:cubicBezTo>
                    <a:pt x="28" y="47"/>
                    <a:pt x="31" y="40"/>
                    <a:pt x="37" y="34"/>
                  </a:cubicBezTo>
                  <a:cubicBezTo>
                    <a:pt x="34" y="32"/>
                    <a:pt x="32" y="30"/>
                    <a:pt x="30" y="28"/>
                  </a:cubicBezTo>
                  <a:moveTo>
                    <a:pt x="85" y="3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82" y="39"/>
                    <a:pt x="80" y="41"/>
                    <a:pt x="77" y="44"/>
                  </a:cubicBezTo>
                  <a:cubicBezTo>
                    <a:pt x="77" y="45"/>
                    <a:pt x="77" y="45"/>
                    <a:pt x="78" y="45"/>
                  </a:cubicBezTo>
                  <a:cubicBezTo>
                    <a:pt x="78" y="44"/>
                    <a:pt x="78" y="44"/>
                    <a:pt x="78" y="43"/>
                  </a:cubicBezTo>
                  <a:cubicBezTo>
                    <a:pt x="79" y="42"/>
                    <a:pt x="80" y="43"/>
                    <a:pt x="81" y="43"/>
                  </a:cubicBezTo>
                  <a:cubicBezTo>
                    <a:pt x="82" y="43"/>
                    <a:pt x="84" y="43"/>
                    <a:pt x="85" y="43"/>
                  </a:cubicBezTo>
                  <a:cubicBezTo>
                    <a:pt x="86" y="44"/>
                    <a:pt x="86" y="45"/>
                    <a:pt x="87" y="46"/>
                  </a:cubicBezTo>
                  <a:cubicBezTo>
                    <a:pt x="87" y="46"/>
                    <a:pt x="87" y="46"/>
                    <a:pt x="87" y="47"/>
                  </a:cubicBezTo>
                  <a:cubicBezTo>
                    <a:pt x="87" y="49"/>
                    <a:pt x="88" y="46"/>
                    <a:pt x="89" y="47"/>
                  </a:cubicBezTo>
                  <a:cubicBezTo>
                    <a:pt x="90" y="47"/>
                    <a:pt x="90" y="47"/>
                    <a:pt x="91" y="47"/>
                  </a:cubicBezTo>
                  <a:cubicBezTo>
                    <a:pt x="91" y="48"/>
                    <a:pt x="92" y="48"/>
                    <a:pt x="92" y="49"/>
                  </a:cubicBezTo>
                  <a:cubicBezTo>
                    <a:pt x="92" y="49"/>
                    <a:pt x="91" y="49"/>
                    <a:pt x="91" y="50"/>
                  </a:cubicBezTo>
                  <a:cubicBezTo>
                    <a:pt x="91" y="50"/>
                    <a:pt x="90" y="51"/>
                    <a:pt x="91" y="52"/>
                  </a:cubicBezTo>
                  <a:cubicBezTo>
                    <a:pt x="92" y="52"/>
                    <a:pt x="92" y="50"/>
                    <a:pt x="93" y="49"/>
                  </a:cubicBezTo>
                  <a:cubicBezTo>
                    <a:pt x="93" y="48"/>
                    <a:pt x="92" y="46"/>
                    <a:pt x="91" y="45"/>
                  </a:cubicBezTo>
                  <a:cubicBezTo>
                    <a:pt x="91" y="45"/>
                    <a:pt x="90" y="44"/>
                    <a:pt x="89" y="44"/>
                  </a:cubicBezTo>
                  <a:cubicBezTo>
                    <a:pt x="87" y="43"/>
                    <a:pt x="89" y="42"/>
                    <a:pt x="89" y="41"/>
                  </a:cubicBezTo>
                  <a:cubicBezTo>
                    <a:pt x="88" y="39"/>
                    <a:pt x="87" y="37"/>
                    <a:pt x="85" y="36"/>
                  </a:cubicBezTo>
                  <a:moveTo>
                    <a:pt x="39" y="36"/>
                  </a:moveTo>
                  <a:cubicBezTo>
                    <a:pt x="35" y="41"/>
                    <a:pt x="32" y="46"/>
                    <a:pt x="31" y="52"/>
                  </a:cubicBezTo>
                  <a:cubicBezTo>
                    <a:pt x="31" y="53"/>
                    <a:pt x="31" y="55"/>
                    <a:pt x="30" y="56"/>
                  </a:cubicBezTo>
                  <a:cubicBezTo>
                    <a:pt x="31" y="56"/>
                    <a:pt x="33" y="56"/>
                    <a:pt x="34" y="56"/>
                  </a:cubicBezTo>
                  <a:cubicBezTo>
                    <a:pt x="33" y="55"/>
                    <a:pt x="34" y="55"/>
                    <a:pt x="33" y="54"/>
                  </a:cubicBezTo>
                  <a:cubicBezTo>
                    <a:pt x="33" y="53"/>
                    <a:pt x="33" y="53"/>
                    <a:pt x="34" y="52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5" y="48"/>
                    <a:pt x="37" y="49"/>
                    <a:pt x="37" y="48"/>
                  </a:cubicBezTo>
                  <a:cubicBezTo>
                    <a:pt x="38" y="48"/>
                    <a:pt x="38" y="48"/>
                    <a:pt x="38" y="47"/>
                  </a:cubicBezTo>
                  <a:cubicBezTo>
                    <a:pt x="38" y="47"/>
                    <a:pt x="39" y="47"/>
                    <a:pt x="40" y="46"/>
                  </a:cubicBezTo>
                  <a:cubicBezTo>
                    <a:pt x="40" y="45"/>
                    <a:pt x="41" y="45"/>
                    <a:pt x="42" y="44"/>
                  </a:cubicBezTo>
                  <a:cubicBezTo>
                    <a:pt x="43" y="44"/>
                    <a:pt x="43" y="42"/>
                    <a:pt x="45" y="42"/>
                  </a:cubicBezTo>
                  <a:cubicBezTo>
                    <a:pt x="43" y="40"/>
                    <a:pt x="41" y="38"/>
                    <a:pt x="39" y="36"/>
                  </a:cubicBezTo>
                  <a:moveTo>
                    <a:pt x="63" y="37"/>
                  </a:moveTo>
                  <a:cubicBezTo>
                    <a:pt x="64" y="38"/>
                    <a:pt x="63" y="41"/>
                    <a:pt x="64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2"/>
                    <a:pt x="68" y="42"/>
                    <a:pt x="68" y="41"/>
                  </a:cubicBezTo>
                  <a:cubicBezTo>
                    <a:pt x="69" y="41"/>
                    <a:pt x="69" y="41"/>
                    <a:pt x="69" y="42"/>
                  </a:cubicBezTo>
                  <a:cubicBezTo>
                    <a:pt x="70" y="42"/>
                    <a:pt x="69" y="43"/>
                    <a:pt x="69" y="44"/>
                  </a:cubicBezTo>
                  <a:cubicBezTo>
                    <a:pt x="68" y="45"/>
                    <a:pt x="66" y="46"/>
                    <a:pt x="65" y="47"/>
                  </a:cubicBezTo>
                  <a:cubicBezTo>
                    <a:pt x="66" y="47"/>
                    <a:pt x="66" y="46"/>
                    <a:pt x="67" y="46"/>
                  </a:cubicBezTo>
                  <a:cubicBezTo>
                    <a:pt x="68" y="46"/>
                    <a:pt x="68" y="47"/>
                    <a:pt x="69" y="48"/>
                  </a:cubicBezTo>
                  <a:cubicBezTo>
                    <a:pt x="69" y="48"/>
                    <a:pt x="70" y="48"/>
                    <a:pt x="70" y="47"/>
                  </a:cubicBezTo>
                  <a:cubicBezTo>
                    <a:pt x="71" y="45"/>
                    <a:pt x="74" y="45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3" y="43"/>
                    <a:pt x="73" y="43"/>
                  </a:cubicBezTo>
                  <a:cubicBezTo>
                    <a:pt x="74" y="42"/>
                    <a:pt x="74" y="41"/>
                    <a:pt x="75" y="41"/>
                  </a:cubicBezTo>
                  <a:cubicBezTo>
                    <a:pt x="72" y="40"/>
                    <a:pt x="70" y="38"/>
                    <a:pt x="67" y="37"/>
                  </a:cubicBezTo>
                  <a:cubicBezTo>
                    <a:pt x="66" y="37"/>
                    <a:pt x="64" y="37"/>
                    <a:pt x="63" y="37"/>
                  </a:cubicBezTo>
                  <a:moveTo>
                    <a:pt x="48" y="43"/>
                  </a:move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50" y="43"/>
                    <a:pt x="51" y="44"/>
                  </a:cubicBezTo>
                  <a:cubicBezTo>
                    <a:pt x="51" y="45"/>
                    <a:pt x="50" y="45"/>
                    <a:pt x="50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6"/>
                    <a:pt x="51" y="45"/>
                    <a:pt x="52" y="45"/>
                  </a:cubicBezTo>
                  <a:cubicBezTo>
                    <a:pt x="52" y="44"/>
                    <a:pt x="52" y="46"/>
                    <a:pt x="53" y="46"/>
                  </a:cubicBezTo>
                  <a:cubicBezTo>
                    <a:pt x="54" y="45"/>
                    <a:pt x="54" y="45"/>
                    <a:pt x="55" y="46"/>
                  </a:cubicBezTo>
                  <a:cubicBezTo>
                    <a:pt x="55" y="45"/>
                    <a:pt x="56" y="46"/>
                    <a:pt x="56" y="45"/>
                  </a:cubicBezTo>
                  <a:cubicBezTo>
                    <a:pt x="57" y="44"/>
                    <a:pt x="57" y="43"/>
                    <a:pt x="58" y="42"/>
                  </a:cubicBezTo>
                  <a:cubicBezTo>
                    <a:pt x="58" y="42"/>
                    <a:pt x="58" y="43"/>
                    <a:pt x="58" y="43"/>
                  </a:cubicBezTo>
                  <a:cubicBezTo>
                    <a:pt x="59" y="44"/>
                    <a:pt x="60" y="42"/>
                    <a:pt x="61" y="43"/>
                  </a:cubicBezTo>
                  <a:cubicBezTo>
                    <a:pt x="60" y="41"/>
                    <a:pt x="60" y="39"/>
                    <a:pt x="60" y="37"/>
                  </a:cubicBezTo>
                  <a:cubicBezTo>
                    <a:pt x="56" y="38"/>
                    <a:pt x="51" y="39"/>
                    <a:pt x="48" y="43"/>
                  </a:cubicBezTo>
                  <a:moveTo>
                    <a:pt x="62" y="48"/>
                  </a:moveTo>
                  <a:cubicBezTo>
                    <a:pt x="61" y="47"/>
                    <a:pt x="60" y="47"/>
                    <a:pt x="60" y="48"/>
                  </a:cubicBezTo>
                  <a:cubicBezTo>
                    <a:pt x="60" y="48"/>
                    <a:pt x="60" y="49"/>
                    <a:pt x="60" y="50"/>
                  </a:cubicBezTo>
                  <a:cubicBezTo>
                    <a:pt x="60" y="51"/>
                    <a:pt x="58" y="52"/>
                    <a:pt x="57" y="52"/>
                  </a:cubicBezTo>
                  <a:cubicBezTo>
                    <a:pt x="56" y="52"/>
                    <a:pt x="57" y="53"/>
                    <a:pt x="56" y="53"/>
                  </a:cubicBezTo>
                  <a:cubicBezTo>
                    <a:pt x="55" y="54"/>
                    <a:pt x="54" y="54"/>
                    <a:pt x="55" y="55"/>
                  </a:cubicBezTo>
                  <a:cubicBezTo>
                    <a:pt x="54" y="56"/>
                    <a:pt x="55" y="58"/>
                    <a:pt x="54" y="59"/>
                  </a:cubicBezTo>
                  <a:cubicBezTo>
                    <a:pt x="53" y="60"/>
                    <a:pt x="53" y="57"/>
                    <a:pt x="5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1" y="57"/>
                    <a:pt x="51" y="57"/>
                  </a:cubicBezTo>
                  <a:cubicBezTo>
                    <a:pt x="51" y="57"/>
                    <a:pt x="50" y="57"/>
                    <a:pt x="50" y="57"/>
                  </a:cubicBezTo>
                  <a:cubicBezTo>
                    <a:pt x="50" y="57"/>
                    <a:pt x="49" y="58"/>
                    <a:pt x="49" y="59"/>
                  </a:cubicBezTo>
                  <a:cubicBezTo>
                    <a:pt x="49" y="59"/>
                    <a:pt x="48" y="59"/>
                    <a:pt x="49" y="60"/>
                  </a:cubicBezTo>
                  <a:cubicBezTo>
                    <a:pt x="49" y="60"/>
                    <a:pt x="51" y="60"/>
                    <a:pt x="51" y="59"/>
                  </a:cubicBezTo>
                  <a:cubicBezTo>
                    <a:pt x="52" y="60"/>
                    <a:pt x="53" y="59"/>
                    <a:pt x="53" y="59"/>
                  </a:cubicBezTo>
                  <a:cubicBezTo>
                    <a:pt x="54" y="59"/>
                    <a:pt x="54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59"/>
                    <a:pt x="55" y="59"/>
                    <a:pt x="54" y="58"/>
                  </a:cubicBezTo>
                  <a:cubicBezTo>
                    <a:pt x="54" y="58"/>
                    <a:pt x="55" y="58"/>
                    <a:pt x="55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9"/>
                    <a:pt x="55" y="60"/>
                    <a:pt x="55" y="61"/>
                  </a:cubicBezTo>
                  <a:cubicBezTo>
                    <a:pt x="55" y="61"/>
                    <a:pt x="55" y="62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55" y="62"/>
                    <a:pt x="55" y="61"/>
                    <a:pt x="56" y="61"/>
                  </a:cubicBezTo>
                  <a:cubicBezTo>
                    <a:pt x="57" y="60"/>
                    <a:pt x="56" y="59"/>
                    <a:pt x="57" y="59"/>
                  </a:cubicBezTo>
                  <a:cubicBezTo>
                    <a:pt x="59" y="59"/>
                    <a:pt x="60" y="58"/>
                    <a:pt x="61" y="59"/>
                  </a:cubicBezTo>
                  <a:cubicBezTo>
                    <a:pt x="61" y="60"/>
                    <a:pt x="61" y="60"/>
                    <a:pt x="61" y="61"/>
                  </a:cubicBezTo>
                  <a:cubicBezTo>
                    <a:pt x="61" y="61"/>
                    <a:pt x="61" y="62"/>
                    <a:pt x="60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5"/>
                    <a:pt x="58" y="65"/>
                    <a:pt x="57" y="65"/>
                  </a:cubicBezTo>
                  <a:cubicBezTo>
                    <a:pt x="58" y="66"/>
                    <a:pt x="61" y="67"/>
                    <a:pt x="63" y="67"/>
                  </a:cubicBezTo>
                  <a:cubicBezTo>
                    <a:pt x="64" y="67"/>
                    <a:pt x="64" y="65"/>
                    <a:pt x="64" y="65"/>
                  </a:cubicBezTo>
                  <a:cubicBezTo>
                    <a:pt x="65" y="63"/>
                    <a:pt x="66" y="64"/>
                    <a:pt x="68" y="63"/>
                  </a:cubicBezTo>
                  <a:cubicBezTo>
                    <a:pt x="68" y="63"/>
                    <a:pt x="68" y="62"/>
                    <a:pt x="69" y="61"/>
                  </a:cubicBezTo>
                  <a:cubicBezTo>
                    <a:pt x="68" y="60"/>
                    <a:pt x="68" y="59"/>
                    <a:pt x="68" y="59"/>
                  </a:cubicBezTo>
                  <a:cubicBezTo>
                    <a:pt x="67" y="58"/>
                    <a:pt x="67" y="57"/>
                    <a:pt x="66" y="57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5"/>
                    <a:pt x="67" y="55"/>
                    <a:pt x="67" y="55"/>
                  </a:cubicBezTo>
                  <a:cubicBezTo>
                    <a:pt x="67" y="54"/>
                    <a:pt x="67" y="53"/>
                    <a:pt x="67" y="53"/>
                  </a:cubicBezTo>
                  <a:cubicBezTo>
                    <a:pt x="66" y="53"/>
                    <a:pt x="65" y="52"/>
                    <a:pt x="65" y="51"/>
                  </a:cubicBezTo>
                  <a:cubicBezTo>
                    <a:pt x="64" y="51"/>
                    <a:pt x="64" y="50"/>
                    <a:pt x="63" y="50"/>
                  </a:cubicBezTo>
                  <a:cubicBezTo>
                    <a:pt x="62" y="51"/>
                    <a:pt x="62" y="49"/>
                    <a:pt x="61" y="49"/>
                  </a:cubicBezTo>
                  <a:cubicBezTo>
                    <a:pt x="60" y="49"/>
                    <a:pt x="60" y="48"/>
                    <a:pt x="61" y="48"/>
                  </a:cubicBezTo>
                  <a:cubicBezTo>
                    <a:pt x="61" y="47"/>
                    <a:pt x="62" y="48"/>
                    <a:pt x="62" y="48"/>
                  </a:cubicBezTo>
                  <a:close/>
                  <a:moveTo>
                    <a:pt x="37" y="55"/>
                  </a:moveTo>
                  <a:cubicBezTo>
                    <a:pt x="35" y="55"/>
                    <a:pt x="37" y="57"/>
                    <a:pt x="37" y="59"/>
                  </a:cubicBezTo>
                  <a:cubicBezTo>
                    <a:pt x="36" y="59"/>
                    <a:pt x="36" y="59"/>
                    <a:pt x="35" y="59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4" y="61"/>
                    <a:pt x="33" y="61"/>
                    <a:pt x="33" y="61"/>
                  </a:cubicBezTo>
                  <a:cubicBezTo>
                    <a:pt x="32" y="62"/>
                    <a:pt x="33" y="62"/>
                    <a:pt x="33" y="63"/>
                  </a:cubicBezTo>
                  <a:cubicBezTo>
                    <a:pt x="32" y="65"/>
                    <a:pt x="35" y="65"/>
                    <a:pt x="35" y="67"/>
                  </a:cubicBezTo>
                  <a:cubicBezTo>
                    <a:pt x="36" y="68"/>
                    <a:pt x="35" y="69"/>
                    <a:pt x="36" y="70"/>
                  </a:cubicBezTo>
                  <a:cubicBezTo>
                    <a:pt x="36" y="72"/>
                    <a:pt x="36" y="75"/>
                    <a:pt x="37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79"/>
                    <a:pt x="36" y="79"/>
                    <a:pt x="36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9" y="78"/>
                    <a:pt x="42" y="75"/>
                    <a:pt x="44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1" y="69"/>
                    <a:pt x="39" y="66"/>
                    <a:pt x="39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7" y="63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4"/>
                    <a:pt x="36" y="64"/>
                    <a:pt x="36" y="64"/>
                  </a:cubicBezTo>
                  <a:cubicBezTo>
                    <a:pt x="36" y="63"/>
                    <a:pt x="35" y="63"/>
                    <a:pt x="36" y="63"/>
                  </a:cubicBezTo>
                  <a:cubicBezTo>
                    <a:pt x="36" y="62"/>
                    <a:pt x="36" y="63"/>
                    <a:pt x="36" y="63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6" y="60"/>
                    <a:pt x="37" y="60"/>
                  </a:cubicBezTo>
                  <a:cubicBezTo>
                    <a:pt x="37" y="60"/>
                    <a:pt x="38" y="60"/>
                    <a:pt x="38" y="61"/>
                  </a:cubicBezTo>
                  <a:cubicBezTo>
                    <a:pt x="38" y="61"/>
                    <a:pt x="39" y="60"/>
                    <a:pt x="39" y="60"/>
                  </a:cubicBezTo>
                  <a:cubicBezTo>
                    <a:pt x="39" y="60"/>
                    <a:pt x="40" y="59"/>
                    <a:pt x="39" y="59"/>
                  </a:cubicBezTo>
                  <a:cubicBezTo>
                    <a:pt x="40" y="58"/>
                    <a:pt x="39" y="56"/>
                    <a:pt x="39" y="55"/>
                  </a:cubicBezTo>
                  <a:cubicBezTo>
                    <a:pt x="39" y="54"/>
                    <a:pt x="38" y="55"/>
                    <a:pt x="37" y="55"/>
                  </a:cubicBezTo>
                  <a:moveTo>
                    <a:pt x="91" y="56"/>
                  </a:moveTo>
                  <a:cubicBezTo>
                    <a:pt x="90" y="56"/>
                    <a:pt x="90" y="56"/>
                    <a:pt x="90" y="56"/>
                  </a:cubicBezTo>
                  <a:cubicBezTo>
                    <a:pt x="90" y="56"/>
                    <a:pt x="90" y="56"/>
                    <a:pt x="91" y="56"/>
                  </a:cubicBezTo>
                  <a:moveTo>
                    <a:pt x="89" y="58"/>
                  </a:moveTo>
                  <a:cubicBezTo>
                    <a:pt x="90" y="59"/>
                    <a:pt x="90" y="59"/>
                    <a:pt x="90" y="59"/>
                  </a:cubicBezTo>
                  <a:cubicBezTo>
                    <a:pt x="91" y="60"/>
                    <a:pt x="90" y="61"/>
                    <a:pt x="91" y="62"/>
                  </a:cubicBezTo>
                  <a:cubicBezTo>
                    <a:pt x="92" y="62"/>
                    <a:pt x="92" y="64"/>
                    <a:pt x="93" y="65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4" y="62"/>
                    <a:pt x="94" y="60"/>
                    <a:pt x="94" y="59"/>
                  </a:cubicBezTo>
                  <a:cubicBezTo>
                    <a:pt x="92" y="59"/>
                    <a:pt x="90" y="59"/>
                    <a:pt x="89" y="58"/>
                  </a:cubicBezTo>
                  <a:moveTo>
                    <a:pt x="108" y="59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9"/>
                    <a:pt x="105" y="77"/>
                    <a:pt x="99" y="85"/>
                  </a:cubicBezTo>
                  <a:cubicBezTo>
                    <a:pt x="98" y="86"/>
                    <a:pt x="97" y="87"/>
                    <a:pt x="96" y="88"/>
                  </a:cubicBezTo>
                  <a:cubicBezTo>
                    <a:pt x="98" y="90"/>
                    <a:pt x="100" y="93"/>
                    <a:pt x="102" y="95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11" y="84"/>
                    <a:pt x="116" y="73"/>
                    <a:pt x="117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59"/>
                    <a:pt x="117" y="59"/>
                    <a:pt x="117" y="59"/>
                  </a:cubicBezTo>
                  <a:lnTo>
                    <a:pt x="108" y="59"/>
                  </a:lnTo>
                  <a:close/>
                  <a:moveTo>
                    <a:pt x="97" y="59"/>
                  </a:moveTo>
                  <a:cubicBezTo>
                    <a:pt x="97" y="60"/>
                    <a:pt x="97" y="62"/>
                    <a:pt x="96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6"/>
                    <a:pt x="97" y="66"/>
                  </a:cubicBezTo>
                  <a:cubicBezTo>
                    <a:pt x="97" y="66"/>
                    <a:pt x="96" y="66"/>
                    <a:pt x="96" y="66"/>
                  </a:cubicBezTo>
                  <a:cubicBezTo>
                    <a:pt x="95" y="70"/>
                    <a:pt x="93" y="74"/>
                    <a:pt x="91" y="77"/>
                  </a:cubicBezTo>
                  <a:cubicBezTo>
                    <a:pt x="90" y="78"/>
                    <a:pt x="89" y="80"/>
                    <a:pt x="88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1" y="83"/>
                    <a:pt x="90" y="82"/>
                    <a:pt x="91" y="82"/>
                  </a:cubicBezTo>
                  <a:cubicBezTo>
                    <a:pt x="91" y="82"/>
                    <a:pt x="91" y="81"/>
                    <a:pt x="91" y="81"/>
                  </a:cubicBezTo>
                  <a:cubicBezTo>
                    <a:pt x="92" y="81"/>
                    <a:pt x="92" y="83"/>
                    <a:pt x="93" y="83"/>
                  </a:cubicBezTo>
                  <a:cubicBezTo>
                    <a:pt x="93" y="85"/>
                    <a:pt x="94" y="85"/>
                    <a:pt x="94" y="86"/>
                  </a:cubicBezTo>
                  <a:cubicBezTo>
                    <a:pt x="101" y="79"/>
                    <a:pt x="104" y="69"/>
                    <a:pt x="105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3" y="59"/>
                    <a:pt x="100" y="59"/>
                    <a:pt x="98" y="59"/>
                  </a:cubicBezTo>
                  <a:lnTo>
                    <a:pt x="97" y="59"/>
                  </a:lnTo>
                  <a:close/>
                  <a:moveTo>
                    <a:pt x="30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61"/>
                    <a:pt x="31" y="63"/>
                    <a:pt x="31" y="65"/>
                  </a:cubicBezTo>
                  <a:cubicBezTo>
                    <a:pt x="31" y="64"/>
                    <a:pt x="31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2" y="61"/>
                    <a:pt x="31" y="59"/>
                    <a:pt x="33" y="59"/>
                  </a:cubicBezTo>
                  <a:cubicBezTo>
                    <a:pt x="32" y="59"/>
                    <a:pt x="31" y="59"/>
                    <a:pt x="30" y="59"/>
                  </a:cubicBezTo>
                  <a:moveTo>
                    <a:pt x="16" y="59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8"/>
                    <a:pt x="10" y="76"/>
                    <a:pt x="15" y="84"/>
                  </a:cubicBezTo>
                  <a:cubicBezTo>
                    <a:pt x="17" y="88"/>
                    <a:pt x="20" y="91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8"/>
                    <a:pt x="27" y="87"/>
                    <a:pt x="26" y="86"/>
                  </a:cubicBezTo>
                  <a:cubicBezTo>
                    <a:pt x="25" y="86"/>
                    <a:pt x="24" y="85"/>
                    <a:pt x="24" y="84"/>
                  </a:cubicBezTo>
                  <a:cubicBezTo>
                    <a:pt x="23" y="84"/>
                    <a:pt x="24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4"/>
                    <a:pt x="21" y="83"/>
                    <a:pt x="21" y="82"/>
                  </a:cubicBezTo>
                  <a:cubicBezTo>
                    <a:pt x="20" y="82"/>
                    <a:pt x="20" y="80"/>
                    <a:pt x="19" y="81"/>
                  </a:cubicBezTo>
                  <a:cubicBezTo>
                    <a:pt x="19" y="81"/>
                    <a:pt x="19" y="80"/>
                    <a:pt x="18" y="80"/>
                  </a:cubicBezTo>
                  <a:cubicBezTo>
                    <a:pt x="17" y="80"/>
                    <a:pt x="17" y="79"/>
                    <a:pt x="16" y="78"/>
                  </a:cubicBezTo>
                  <a:cubicBezTo>
                    <a:pt x="16" y="78"/>
                    <a:pt x="16" y="79"/>
                    <a:pt x="16" y="79"/>
                  </a:cubicBezTo>
                  <a:cubicBezTo>
                    <a:pt x="15" y="79"/>
                    <a:pt x="14" y="78"/>
                    <a:pt x="14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1" y="74"/>
                    <a:pt x="11" y="72"/>
                    <a:pt x="11" y="71"/>
                  </a:cubicBezTo>
                  <a:cubicBezTo>
                    <a:pt x="12" y="71"/>
                    <a:pt x="12" y="70"/>
                    <a:pt x="12" y="70"/>
                  </a:cubicBezTo>
                  <a:cubicBezTo>
                    <a:pt x="12" y="69"/>
                    <a:pt x="13" y="69"/>
                    <a:pt x="14" y="69"/>
                  </a:cubicBezTo>
                  <a:cubicBezTo>
                    <a:pt x="14" y="69"/>
                    <a:pt x="14" y="70"/>
                    <a:pt x="14" y="70"/>
                  </a:cubicBezTo>
                  <a:cubicBezTo>
                    <a:pt x="14" y="70"/>
                    <a:pt x="15" y="70"/>
                    <a:pt x="15" y="69"/>
                  </a:cubicBezTo>
                  <a:cubicBezTo>
                    <a:pt x="15" y="69"/>
                    <a:pt x="16" y="68"/>
                    <a:pt x="17" y="68"/>
                  </a:cubicBezTo>
                  <a:cubicBezTo>
                    <a:pt x="17" y="69"/>
                    <a:pt x="18" y="70"/>
                    <a:pt x="18" y="70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7" y="67"/>
                    <a:pt x="16" y="64"/>
                    <a:pt x="16" y="61"/>
                  </a:cubicBezTo>
                  <a:cubicBezTo>
                    <a:pt x="16" y="61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59"/>
                    <a:pt x="16" y="59"/>
                  </a:cubicBezTo>
                  <a:moveTo>
                    <a:pt x="28" y="59"/>
                  </a:moveTo>
                  <a:cubicBezTo>
                    <a:pt x="27" y="59"/>
                    <a:pt x="27" y="59"/>
                    <a:pt x="27" y="59"/>
                  </a:cubicBezTo>
                  <a:cubicBezTo>
                    <a:pt x="24" y="59"/>
                    <a:pt x="21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7"/>
                    <a:pt x="21" y="69"/>
                    <a:pt x="21" y="71"/>
                  </a:cubicBezTo>
                  <a:cubicBezTo>
                    <a:pt x="21" y="70"/>
                    <a:pt x="21" y="69"/>
                    <a:pt x="22" y="69"/>
                  </a:cubicBezTo>
                  <a:cubicBezTo>
                    <a:pt x="22" y="69"/>
                    <a:pt x="22" y="68"/>
                    <a:pt x="22" y="68"/>
                  </a:cubicBezTo>
                  <a:cubicBezTo>
                    <a:pt x="22" y="66"/>
                    <a:pt x="22" y="65"/>
                    <a:pt x="24" y="64"/>
                  </a:cubicBezTo>
                  <a:cubicBezTo>
                    <a:pt x="25" y="64"/>
                    <a:pt x="25" y="62"/>
                    <a:pt x="27" y="62"/>
                  </a:cubicBezTo>
                  <a:cubicBezTo>
                    <a:pt x="27" y="62"/>
                    <a:pt x="28" y="63"/>
                    <a:pt x="28" y="63"/>
                  </a:cubicBezTo>
                  <a:cubicBezTo>
                    <a:pt x="27" y="62"/>
                    <a:pt x="27" y="60"/>
                    <a:pt x="28" y="59"/>
                  </a:cubicBezTo>
                  <a:moveTo>
                    <a:pt x="42" y="62"/>
                  </a:moveTo>
                  <a:cubicBezTo>
                    <a:pt x="43" y="64"/>
                    <a:pt x="43" y="65"/>
                    <a:pt x="44" y="67"/>
                  </a:cubicBezTo>
                  <a:cubicBezTo>
                    <a:pt x="45" y="68"/>
                    <a:pt x="46" y="69"/>
                    <a:pt x="46" y="71"/>
                  </a:cubicBezTo>
                  <a:cubicBezTo>
                    <a:pt x="47" y="70"/>
                    <a:pt x="48" y="69"/>
                    <a:pt x="49" y="68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6"/>
                    <a:pt x="49" y="65"/>
                    <a:pt x="48" y="65"/>
                  </a:cubicBezTo>
                  <a:cubicBezTo>
                    <a:pt x="47" y="65"/>
                    <a:pt x="48" y="66"/>
                    <a:pt x="48" y="66"/>
                  </a:cubicBezTo>
                  <a:cubicBezTo>
                    <a:pt x="48" y="66"/>
                    <a:pt x="47" y="66"/>
                    <a:pt x="47" y="66"/>
                  </a:cubicBezTo>
                  <a:cubicBezTo>
                    <a:pt x="47" y="66"/>
                    <a:pt x="46" y="65"/>
                    <a:pt x="46" y="65"/>
                  </a:cubicBezTo>
                  <a:cubicBezTo>
                    <a:pt x="47" y="64"/>
                    <a:pt x="46" y="64"/>
                    <a:pt x="46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2"/>
                    <a:pt x="43" y="63"/>
                    <a:pt x="42" y="62"/>
                  </a:cubicBezTo>
                  <a:moveTo>
                    <a:pt x="51" y="65"/>
                  </a:moveTo>
                  <a:cubicBezTo>
                    <a:pt x="51" y="65"/>
                    <a:pt x="51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6"/>
                    <a:pt x="51" y="65"/>
                    <a:pt x="52" y="65"/>
                  </a:cubicBezTo>
                  <a:lnTo>
                    <a:pt x="51" y="65"/>
                  </a:lnTo>
                  <a:close/>
                  <a:moveTo>
                    <a:pt x="74" y="67"/>
                  </a:moveTo>
                  <a:cubicBezTo>
                    <a:pt x="74" y="67"/>
                    <a:pt x="74" y="68"/>
                    <a:pt x="74" y="68"/>
                  </a:cubicBezTo>
                  <a:cubicBezTo>
                    <a:pt x="75" y="68"/>
                    <a:pt x="75" y="70"/>
                    <a:pt x="76" y="70"/>
                  </a:cubicBezTo>
                  <a:cubicBezTo>
                    <a:pt x="77" y="69"/>
                    <a:pt x="76" y="69"/>
                    <a:pt x="76" y="68"/>
                  </a:cubicBezTo>
                  <a:cubicBezTo>
                    <a:pt x="76" y="68"/>
                    <a:pt x="75" y="68"/>
                    <a:pt x="75" y="6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4" y="66"/>
                    <a:pt x="74" y="67"/>
                    <a:pt x="74" y="67"/>
                  </a:cubicBezTo>
                  <a:moveTo>
                    <a:pt x="90" y="67"/>
                  </a:moveTo>
                  <a:cubicBezTo>
                    <a:pt x="89" y="67"/>
                    <a:pt x="88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8"/>
                    <a:pt x="87" y="68"/>
                    <a:pt x="86" y="68"/>
                  </a:cubicBezTo>
                  <a:cubicBezTo>
                    <a:pt x="85" y="68"/>
                    <a:pt x="85" y="67"/>
                    <a:pt x="85" y="67"/>
                  </a:cubicBezTo>
                  <a:cubicBezTo>
                    <a:pt x="85" y="67"/>
                    <a:pt x="85" y="67"/>
                    <a:pt x="85" y="68"/>
                  </a:cubicBezTo>
                  <a:cubicBezTo>
                    <a:pt x="84" y="68"/>
                    <a:pt x="84" y="69"/>
                    <a:pt x="84" y="70"/>
                  </a:cubicBezTo>
                  <a:cubicBezTo>
                    <a:pt x="83" y="70"/>
                    <a:pt x="82" y="70"/>
                    <a:pt x="82" y="71"/>
                  </a:cubicBezTo>
                  <a:cubicBezTo>
                    <a:pt x="81" y="72"/>
                    <a:pt x="80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3"/>
                    <a:pt x="80" y="73"/>
                    <a:pt x="81" y="72"/>
                  </a:cubicBezTo>
                  <a:cubicBezTo>
                    <a:pt x="82" y="72"/>
                    <a:pt x="81" y="71"/>
                    <a:pt x="82" y="70"/>
                  </a:cubicBezTo>
                  <a:cubicBezTo>
                    <a:pt x="83" y="70"/>
                    <a:pt x="83" y="70"/>
                    <a:pt x="84" y="70"/>
                  </a:cubicBezTo>
                  <a:cubicBezTo>
                    <a:pt x="85" y="71"/>
                    <a:pt x="85" y="72"/>
                    <a:pt x="85" y="73"/>
                  </a:cubicBezTo>
                  <a:cubicBezTo>
                    <a:pt x="84" y="74"/>
                    <a:pt x="84" y="75"/>
                    <a:pt x="84" y="76"/>
                  </a:cubicBezTo>
                  <a:cubicBezTo>
                    <a:pt x="84" y="77"/>
                    <a:pt x="83" y="77"/>
                    <a:pt x="83" y="78"/>
                  </a:cubicBezTo>
                  <a:cubicBezTo>
                    <a:pt x="83" y="78"/>
                    <a:pt x="82" y="79"/>
                    <a:pt x="81" y="79"/>
                  </a:cubicBezTo>
                  <a:cubicBezTo>
                    <a:pt x="79" y="78"/>
                    <a:pt x="77" y="77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5" y="78"/>
                    <a:pt x="76" y="78"/>
                    <a:pt x="77" y="78"/>
                  </a:cubicBezTo>
                  <a:cubicBezTo>
                    <a:pt x="78" y="79"/>
                    <a:pt x="79" y="80"/>
                    <a:pt x="80" y="80"/>
                  </a:cubicBezTo>
                  <a:cubicBezTo>
                    <a:pt x="81" y="79"/>
                    <a:pt x="83" y="80"/>
                    <a:pt x="84" y="79"/>
                  </a:cubicBezTo>
                  <a:cubicBezTo>
                    <a:pt x="83" y="78"/>
                    <a:pt x="84" y="77"/>
                    <a:pt x="85" y="7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6" y="77"/>
                    <a:pt x="86" y="77"/>
                    <a:pt x="86" y="78"/>
                  </a:cubicBezTo>
                  <a:cubicBezTo>
                    <a:pt x="87" y="77"/>
                    <a:pt x="87" y="76"/>
                    <a:pt x="88" y="75"/>
                  </a:cubicBezTo>
                  <a:cubicBezTo>
                    <a:pt x="90" y="73"/>
                    <a:pt x="92" y="70"/>
                    <a:pt x="92" y="67"/>
                  </a:cubicBezTo>
                  <a:cubicBezTo>
                    <a:pt x="92" y="67"/>
                    <a:pt x="91" y="67"/>
                    <a:pt x="90" y="67"/>
                  </a:cubicBezTo>
                  <a:moveTo>
                    <a:pt x="54" y="67"/>
                  </a:moveTo>
                  <a:cubicBezTo>
                    <a:pt x="53" y="69"/>
                    <a:pt x="50" y="71"/>
                    <a:pt x="49" y="73"/>
                  </a:cubicBezTo>
                  <a:cubicBezTo>
                    <a:pt x="52" y="75"/>
                    <a:pt x="55" y="77"/>
                    <a:pt x="59" y="77"/>
                  </a:cubicBezTo>
                  <a:cubicBezTo>
                    <a:pt x="59" y="77"/>
                    <a:pt x="59" y="76"/>
                    <a:pt x="59" y="75"/>
                  </a:cubicBezTo>
                  <a:cubicBezTo>
                    <a:pt x="60" y="74"/>
                    <a:pt x="60" y="74"/>
                    <a:pt x="61" y="75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0" y="74"/>
                    <a:pt x="61" y="73"/>
                    <a:pt x="60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0" y="71"/>
                    <a:pt x="61" y="71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8" y="69"/>
                    <a:pt x="56" y="69"/>
                  </a:cubicBezTo>
                  <a:cubicBezTo>
                    <a:pt x="55" y="68"/>
                    <a:pt x="54" y="68"/>
                    <a:pt x="54" y="67"/>
                  </a:cubicBezTo>
                  <a:moveTo>
                    <a:pt x="71" y="72"/>
                  </a:moveTo>
                  <a:cubicBezTo>
                    <a:pt x="71" y="72"/>
                    <a:pt x="70" y="73"/>
                    <a:pt x="71" y="73"/>
                  </a:cubicBezTo>
                  <a:cubicBezTo>
                    <a:pt x="71" y="72"/>
                    <a:pt x="73" y="72"/>
                    <a:pt x="73" y="71"/>
                  </a:cubicBezTo>
                  <a:cubicBezTo>
                    <a:pt x="72" y="71"/>
                    <a:pt x="71" y="71"/>
                    <a:pt x="71" y="72"/>
                  </a:cubicBezTo>
                  <a:moveTo>
                    <a:pt x="74" y="74"/>
                  </a:moveTo>
                  <a:cubicBezTo>
                    <a:pt x="73" y="74"/>
                    <a:pt x="72" y="75"/>
                    <a:pt x="72" y="75"/>
                  </a:cubicBezTo>
                  <a:cubicBezTo>
                    <a:pt x="71" y="76"/>
                    <a:pt x="71" y="74"/>
                    <a:pt x="70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5"/>
                    <a:pt x="70" y="76"/>
                    <a:pt x="70" y="76"/>
                  </a:cubicBezTo>
                  <a:cubicBezTo>
                    <a:pt x="69" y="77"/>
                    <a:pt x="69" y="75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7" y="75"/>
                    <a:pt x="66" y="76"/>
                    <a:pt x="65" y="75"/>
                  </a:cubicBezTo>
                  <a:cubicBezTo>
                    <a:pt x="65" y="75"/>
                    <a:pt x="65" y="75"/>
                    <a:pt x="64" y="75"/>
                  </a:cubicBezTo>
                  <a:cubicBezTo>
                    <a:pt x="64" y="76"/>
                    <a:pt x="63" y="75"/>
                    <a:pt x="63" y="76"/>
                  </a:cubicBezTo>
                  <a:cubicBezTo>
                    <a:pt x="63" y="76"/>
                    <a:pt x="63" y="77"/>
                    <a:pt x="62" y="77"/>
                  </a:cubicBezTo>
                  <a:cubicBezTo>
                    <a:pt x="61" y="77"/>
                    <a:pt x="61" y="78"/>
                    <a:pt x="60" y="78"/>
                  </a:cubicBezTo>
                  <a:cubicBezTo>
                    <a:pt x="60" y="78"/>
                    <a:pt x="60" y="79"/>
                    <a:pt x="60" y="79"/>
                  </a:cubicBezTo>
                  <a:cubicBezTo>
                    <a:pt x="61" y="79"/>
                    <a:pt x="61" y="79"/>
                    <a:pt x="62" y="79"/>
                  </a:cubicBezTo>
                  <a:cubicBezTo>
                    <a:pt x="63" y="77"/>
                    <a:pt x="64" y="79"/>
                    <a:pt x="65" y="78"/>
                  </a:cubicBezTo>
                  <a:cubicBezTo>
                    <a:pt x="66" y="78"/>
                    <a:pt x="66" y="79"/>
                    <a:pt x="66" y="79"/>
                  </a:cubicBezTo>
                  <a:cubicBezTo>
                    <a:pt x="67" y="79"/>
                    <a:pt x="68" y="80"/>
                    <a:pt x="69" y="79"/>
                  </a:cubicBezTo>
                  <a:cubicBezTo>
                    <a:pt x="69" y="78"/>
                    <a:pt x="71" y="78"/>
                    <a:pt x="71" y="78"/>
                  </a:cubicBezTo>
                  <a:cubicBezTo>
                    <a:pt x="73" y="77"/>
                    <a:pt x="74" y="76"/>
                    <a:pt x="74" y="74"/>
                  </a:cubicBezTo>
                  <a:close/>
                  <a:moveTo>
                    <a:pt x="46" y="75"/>
                  </a:moveTo>
                  <a:cubicBezTo>
                    <a:pt x="45" y="77"/>
                    <a:pt x="43" y="79"/>
                    <a:pt x="41" y="81"/>
                  </a:cubicBezTo>
                  <a:cubicBezTo>
                    <a:pt x="41" y="81"/>
                    <a:pt x="42" y="82"/>
                    <a:pt x="43" y="82"/>
                  </a:cubicBezTo>
                  <a:cubicBezTo>
                    <a:pt x="47" y="86"/>
                    <a:pt x="52" y="88"/>
                    <a:pt x="57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5" y="87"/>
                    <a:pt x="53" y="86"/>
                    <a:pt x="53" y="84"/>
                  </a:cubicBezTo>
                  <a:cubicBezTo>
                    <a:pt x="54" y="84"/>
                    <a:pt x="54" y="82"/>
                    <a:pt x="55" y="82"/>
                  </a:cubicBezTo>
                  <a:cubicBezTo>
                    <a:pt x="55" y="81"/>
                    <a:pt x="56" y="80"/>
                    <a:pt x="58" y="80"/>
                  </a:cubicBezTo>
                  <a:cubicBezTo>
                    <a:pt x="55" y="81"/>
                    <a:pt x="52" y="79"/>
                    <a:pt x="50" y="78"/>
                  </a:cubicBezTo>
                  <a:cubicBezTo>
                    <a:pt x="49" y="77"/>
                    <a:pt x="47" y="76"/>
                    <a:pt x="46" y="75"/>
                  </a:cubicBezTo>
                  <a:moveTo>
                    <a:pt x="86" y="83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83"/>
                    <a:pt x="85" y="83"/>
                    <a:pt x="84" y="84"/>
                  </a:cubicBezTo>
                  <a:cubicBezTo>
                    <a:pt x="85" y="84"/>
                    <a:pt x="84" y="85"/>
                    <a:pt x="85" y="85"/>
                  </a:cubicBezTo>
                  <a:cubicBezTo>
                    <a:pt x="86" y="86"/>
                    <a:pt x="88" y="87"/>
                    <a:pt x="88" y="88"/>
                  </a:cubicBezTo>
                  <a:cubicBezTo>
                    <a:pt x="87" y="89"/>
                    <a:pt x="85" y="90"/>
                    <a:pt x="86" y="92"/>
                  </a:cubicBezTo>
                  <a:cubicBezTo>
                    <a:pt x="87" y="92"/>
                    <a:pt x="86" y="93"/>
                    <a:pt x="86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8" y="91"/>
                    <a:pt x="90" y="90"/>
                    <a:pt x="91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1" y="88"/>
                    <a:pt x="91" y="89"/>
                    <a:pt x="90" y="88"/>
                  </a:cubicBezTo>
                  <a:cubicBezTo>
                    <a:pt x="90" y="88"/>
                    <a:pt x="89" y="87"/>
                    <a:pt x="89" y="87"/>
                  </a:cubicBezTo>
                  <a:lnTo>
                    <a:pt x="86" y="83"/>
                  </a:lnTo>
                  <a:close/>
                  <a:moveTo>
                    <a:pt x="40" y="84"/>
                  </a:move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1" y="85"/>
                  </a:moveTo>
                  <a:cubicBezTo>
                    <a:pt x="40" y="85"/>
                    <a:pt x="40" y="85"/>
                    <a:pt x="40" y="84"/>
                  </a:cubicBezTo>
                  <a:lnTo>
                    <a:pt x="41" y="85"/>
                  </a:lnTo>
                  <a:close/>
                  <a:moveTo>
                    <a:pt x="41" y="85"/>
                  </a:moveTo>
                  <a:cubicBezTo>
                    <a:pt x="41" y="86"/>
                    <a:pt x="42" y="87"/>
                    <a:pt x="42" y="87"/>
                  </a:cubicBezTo>
                  <a:cubicBezTo>
                    <a:pt x="41" y="88"/>
                    <a:pt x="40" y="88"/>
                    <a:pt x="40" y="88"/>
                  </a:cubicBezTo>
                  <a:cubicBezTo>
                    <a:pt x="38" y="88"/>
                    <a:pt x="37" y="89"/>
                    <a:pt x="35" y="89"/>
                  </a:cubicBezTo>
                  <a:cubicBezTo>
                    <a:pt x="34" y="90"/>
                    <a:pt x="33" y="88"/>
                    <a:pt x="32" y="88"/>
                  </a:cubicBezTo>
                  <a:cubicBezTo>
                    <a:pt x="40" y="95"/>
                    <a:pt x="49" y="100"/>
                    <a:pt x="60" y="100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3" y="92"/>
                    <a:pt x="46" y="89"/>
                    <a:pt x="41" y="85"/>
                  </a:cubicBezTo>
                  <a:moveTo>
                    <a:pt x="94" y="91"/>
                  </a:moveTo>
                  <a:cubicBezTo>
                    <a:pt x="94" y="90"/>
                    <a:pt x="94" y="90"/>
                    <a:pt x="94" y="90"/>
                  </a:cubicBezTo>
                  <a:cubicBezTo>
                    <a:pt x="93" y="92"/>
                    <a:pt x="91" y="93"/>
                    <a:pt x="90" y="94"/>
                  </a:cubicBezTo>
                  <a:cubicBezTo>
                    <a:pt x="88" y="96"/>
                    <a:pt x="85" y="96"/>
                    <a:pt x="84" y="99"/>
                  </a:cubicBezTo>
                  <a:cubicBezTo>
                    <a:pt x="83" y="100"/>
                    <a:pt x="83" y="101"/>
                    <a:pt x="81" y="102"/>
                  </a:cubicBezTo>
                  <a:cubicBezTo>
                    <a:pt x="81" y="103"/>
                    <a:pt x="79" y="103"/>
                    <a:pt x="78" y="104"/>
                  </a:cubicBezTo>
                  <a:cubicBezTo>
                    <a:pt x="76" y="106"/>
                    <a:pt x="75" y="103"/>
                    <a:pt x="72" y="102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6" y="103"/>
                    <a:pt x="65" y="104"/>
                    <a:pt x="64" y="103"/>
                  </a:cubicBezTo>
                  <a:cubicBezTo>
                    <a:pt x="64" y="106"/>
                    <a:pt x="64" y="109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78" y="111"/>
                    <a:pt x="90" y="106"/>
                    <a:pt x="100" y="97"/>
                  </a:cubicBezTo>
                  <a:lnTo>
                    <a:pt x="94" y="91"/>
                  </a:lnTo>
                  <a:close/>
                  <a:moveTo>
                    <a:pt x="30" y="91"/>
                  </a:moveTo>
                  <a:cubicBezTo>
                    <a:pt x="30" y="91"/>
                    <a:pt x="30" y="91"/>
                    <a:pt x="30" y="91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33" y="105"/>
                    <a:pt x="43" y="110"/>
                    <a:pt x="55" y="111"/>
                  </a:cubicBezTo>
                  <a:cubicBezTo>
                    <a:pt x="57" y="112"/>
                    <a:pt x="59" y="111"/>
                    <a:pt x="61" y="112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48" y="103"/>
                    <a:pt x="39" y="99"/>
                    <a:pt x="30" y="91"/>
                  </a:cubicBezTo>
                  <a:moveTo>
                    <a:pt x="63" y="93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64" y="96"/>
                    <a:pt x="64" y="98"/>
                    <a:pt x="64" y="100"/>
                  </a:cubicBezTo>
                  <a:cubicBezTo>
                    <a:pt x="66" y="100"/>
                    <a:pt x="68" y="100"/>
                    <a:pt x="70" y="99"/>
                  </a:cubicBezTo>
                  <a:cubicBezTo>
                    <a:pt x="70" y="99"/>
                    <a:pt x="69" y="99"/>
                    <a:pt x="69" y="99"/>
                  </a:cubicBezTo>
                  <a:cubicBezTo>
                    <a:pt x="68" y="99"/>
                    <a:pt x="67" y="97"/>
                    <a:pt x="67" y="96"/>
                  </a:cubicBezTo>
                  <a:cubicBezTo>
                    <a:pt x="67" y="95"/>
                    <a:pt x="67" y="95"/>
                    <a:pt x="67" y="94"/>
                  </a:cubicBezTo>
                  <a:cubicBezTo>
                    <a:pt x="67" y="93"/>
                    <a:pt x="65" y="94"/>
                    <a:pt x="64" y="93"/>
                  </a:cubicBezTo>
                  <a:cubicBezTo>
                    <a:pt x="64" y="93"/>
                    <a:pt x="63" y="93"/>
                    <a:pt x="63" y="93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5" name="Freeform 726"/>
            <p:cNvSpPr>
              <a:spLocks/>
            </p:cNvSpPr>
            <p:nvPr/>
          </p:nvSpPr>
          <p:spPr bwMode="auto">
            <a:xfrm>
              <a:off x="5090881" y="3191167"/>
              <a:ext cx="24159" cy="24159"/>
            </a:xfrm>
            <a:custGeom>
              <a:avLst/>
              <a:gdLst>
                <a:gd name="T0" fmla="*/ 13 w 21"/>
                <a:gd name="T1" fmla="*/ 6 h 22"/>
                <a:gd name="T2" fmla="*/ 20 w 21"/>
                <a:gd name="T3" fmla="*/ 20 h 22"/>
                <a:gd name="T4" fmla="*/ 21 w 21"/>
                <a:gd name="T5" fmla="*/ 22 h 22"/>
                <a:gd name="T6" fmla="*/ 5 w 21"/>
                <a:gd name="T7" fmla="*/ 5 h 22"/>
                <a:gd name="T8" fmla="*/ 0 w 21"/>
                <a:gd name="T9" fmla="*/ 0 h 22"/>
                <a:gd name="T10" fmla="*/ 13 w 21"/>
                <a:gd name="T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13" y="6"/>
                  </a:moveTo>
                  <a:cubicBezTo>
                    <a:pt x="17" y="10"/>
                    <a:pt x="19" y="15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5" y="17"/>
                    <a:pt x="9" y="11"/>
                    <a:pt x="5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9" y="3"/>
                    <a:pt x="13" y="6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6" name="Freeform 727"/>
            <p:cNvSpPr>
              <a:spLocks/>
            </p:cNvSpPr>
            <p:nvPr/>
          </p:nvSpPr>
          <p:spPr bwMode="auto">
            <a:xfrm>
              <a:off x="4979748" y="3192778"/>
              <a:ext cx="20938" cy="24159"/>
            </a:xfrm>
            <a:custGeom>
              <a:avLst/>
              <a:gdLst>
                <a:gd name="T0" fmla="*/ 9 w 20"/>
                <a:gd name="T1" fmla="*/ 13 h 22"/>
                <a:gd name="T2" fmla="*/ 0 w 20"/>
                <a:gd name="T3" fmla="*/ 22 h 22"/>
                <a:gd name="T4" fmla="*/ 4 w 20"/>
                <a:gd name="T5" fmla="*/ 11 h 22"/>
                <a:gd name="T6" fmla="*/ 20 w 20"/>
                <a:gd name="T7" fmla="*/ 0 h 22"/>
                <a:gd name="T8" fmla="*/ 9 w 20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9" y="13"/>
                  </a:moveTo>
                  <a:cubicBezTo>
                    <a:pt x="7" y="16"/>
                    <a:pt x="3" y="19"/>
                    <a:pt x="0" y="22"/>
                  </a:cubicBezTo>
                  <a:cubicBezTo>
                    <a:pt x="1" y="18"/>
                    <a:pt x="2" y="14"/>
                    <a:pt x="4" y="11"/>
                  </a:cubicBezTo>
                  <a:cubicBezTo>
                    <a:pt x="7" y="5"/>
                    <a:pt x="14" y="2"/>
                    <a:pt x="20" y="0"/>
                  </a:cubicBezTo>
                  <a:cubicBezTo>
                    <a:pt x="15" y="4"/>
                    <a:pt x="12" y="9"/>
                    <a:pt x="9" y="13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7" name="Freeform 728"/>
            <p:cNvSpPr>
              <a:spLocks/>
            </p:cNvSpPr>
            <p:nvPr/>
          </p:nvSpPr>
          <p:spPr bwMode="auto">
            <a:xfrm>
              <a:off x="5100544" y="3199220"/>
              <a:ext cx="22549" cy="33823"/>
            </a:xfrm>
            <a:custGeom>
              <a:avLst/>
              <a:gdLst>
                <a:gd name="T0" fmla="*/ 19 w 20"/>
                <a:gd name="T1" fmla="*/ 12 h 30"/>
                <a:gd name="T2" fmla="*/ 19 w 20"/>
                <a:gd name="T3" fmla="*/ 30 h 30"/>
                <a:gd name="T4" fmla="*/ 19 w 20"/>
                <a:gd name="T5" fmla="*/ 30 h 30"/>
                <a:gd name="T6" fmla="*/ 4 w 20"/>
                <a:gd name="T7" fmla="*/ 16 h 30"/>
                <a:gd name="T8" fmla="*/ 0 w 20"/>
                <a:gd name="T9" fmla="*/ 5 h 30"/>
                <a:gd name="T10" fmla="*/ 14 w 20"/>
                <a:gd name="T11" fmla="*/ 19 h 30"/>
                <a:gd name="T12" fmla="*/ 17 w 20"/>
                <a:gd name="T13" fmla="*/ 23 h 30"/>
                <a:gd name="T14" fmla="*/ 17 w 20"/>
                <a:gd name="T15" fmla="*/ 23 h 30"/>
                <a:gd name="T16" fmla="*/ 12 w 20"/>
                <a:gd name="T17" fmla="*/ 6 h 30"/>
                <a:gd name="T18" fmla="*/ 7 w 20"/>
                <a:gd name="T19" fmla="*/ 0 h 30"/>
                <a:gd name="T20" fmla="*/ 19 w 20"/>
                <a:gd name="T2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19" y="12"/>
                  </a:moveTo>
                  <a:cubicBezTo>
                    <a:pt x="20" y="18"/>
                    <a:pt x="18" y="24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6" y="24"/>
                    <a:pt x="9" y="21"/>
                    <a:pt x="4" y="16"/>
                  </a:cubicBezTo>
                  <a:cubicBezTo>
                    <a:pt x="1" y="13"/>
                    <a:pt x="0" y="9"/>
                    <a:pt x="0" y="5"/>
                  </a:cubicBezTo>
                  <a:cubicBezTo>
                    <a:pt x="2" y="11"/>
                    <a:pt x="10" y="13"/>
                    <a:pt x="14" y="19"/>
                  </a:cubicBezTo>
                  <a:cubicBezTo>
                    <a:pt x="15" y="20"/>
                    <a:pt x="16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4" y="18"/>
                    <a:pt x="14" y="12"/>
                    <a:pt x="12" y="6"/>
                  </a:cubicBezTo>
                  <a:cubicBezTo>
                    <a:pt x="11" y="4"/>
                    <a:pt x="9" y="1"/>
                    <a:pt x="7" y="0"/>
                  </a:cubicBezTo>
                  <a:cubicBezTo>
                    <a:pt x="13" y="1"/>
                    <a:pt x="17" y="7"/>
                    <a:pt x="19" y="12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8" name="Freeform 729"/>
            <p:cNvSpPr>
              <a:spLocks/>
            </p:cNvSpPr>
            <p:nvPr/>
          </p:nvSpPr>
          <p:spPr bwMode="auto">
            <a:xfrm>
              <a:off x="4970084" y="3200831"/>
              <a:ext cx="22549" cy="32212"/>
            </a:xfrm>
            <a:custGeom>
              <a:avLst/>
              <a:gdLst>
                <a:gd name="T0" fmla="*/ 12 w 20"/>
                <a:gd name="T1" fmla="*/ 0 h 30"/>
                <a:gd name="T2" fmla="*/ 5 w 20"/>
                <a:gd name="T3" fmla="*/ 17 h 30"/>
                <a:gd name="T4" fmla="*/ 3 w 20"/>
                <a:gd name="T5" fmla="*/ 23 h 30"/>
                <a:gd name="T6" fmla="*/ 3 w 20"/>
                <a:gd name="T7" fmla="*/ 23 h 30"/>
                <a:gd name="T8" fmla="*/ 8 w 20"/>
                <a:gd name="T9" fmla="*/ 16 h 30"/>
                <a:gd name="T10" fmla="*/ 20 w 20"/>
                <a:gd name="T11" fmla="*/ 5 h 30"/>
                <a:gd name="T12" fmla="*/ 7 w 20"/>
                <a:gd name="T13" fmla="*/ 23 h 30"/>
                <a:gd name="T14" fmla="*/ 1 w 20"/>
                <a:gd name="T15" fmla="*/ 30 h 30"/>
                <a:gd name="T16" fmla="*/ 1 w 20"/>
                <a:gd name="T17" fmla="*/ 24 h 30"/>
                <a:gd name="T18" fmla="*/ 5 w 20"/>
                <a:gd name="T19" fmla="*/ 5 h 30"/>
                <a:gd name="T20" fmla="*/ 12 w 2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0">
                  <a:moveTo>
                    <a:pt x="12" y="0"/>
                  </a:moveTo>
                  <a:cubicBezTo>
                    <a:pt x="6" y="4"/>
                    <a:pt x="7" y="11"/>
                    <a:pt x="5" y="17"/>
                  </a:cubicBezTo>
                  <a:cubicBezTo>
                    <a:pt x="4" y="19"/>
                    <a:pt x="3" y="21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1"/>
                    <a:pt x="6" y="18"/>
                    <a:pt x="8" y="16"/>
                  </a:cubicBezTo>
                  <a:cubicBezTo>
                    <a:pt x="12" y="13"/>
                    <a:pt x="18" y="10"/>
                    <a:pt x="20" y="5"/>
                  </a:cubicBezTo>
                  <a:cubicBezTo>
                    <a:pt x="20" y="12"/>
                    <a:pt x="13" y="18"/>
                    <a:pt x="7" y="23"/>
                  </a:cubicBezTo>
                  <a:cubicBezTo>
                    <a:pt x="5" y="25"/>
                    <a:pt x="2" y="27"/>
                    <a:pt x="1" y="30"/>
                  </a:cubicBezTo>
                  <a:cubicBezTo>
                    <a:pt x="1" y="28"/>
                    <a:pt x="1" y="26"/>
                    <a:pt x="1" y="24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7" y="3"/>
                    <a:pt x="9" y="1"/>
                    <a:pt x="12" y="0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9" name="Freeform 730"/>
            <p:cNvSpPr>
              <a:spLocks/>
            </p:cNvSpPr>
            <p:nvPr/>
          </p:nvSpPr>
          <p:spPr bwMode="auto">
            <a:xfrm>
              <a:off x="5108597" y="3210494"/>
              <a:ext cx="22549" cy="43487"/>
            </a:xfrm>
            <a:custGeom>
              <a:avLst/>
              <a:gdLst>
                <a:gd name="T0" fmla="*/ 15 w 21"/>
                <a:gd name="T1" fmla="*/ 4 h 40"/>
                <a:gd name="T2" fmla="*/ 18 w 21"/>
                <a:gd name="T3" fmla="*/ 29 h 40"/>
                <a:gd name="T4" fmla="*/ 15 w 21"/>
                <a:gd name="T5" fmla="*/ 40 h 40"/>
                <a:gd name="T6" fmla="*/ 14 w 21"/>
                <a:gd name="T7" fmla="*/ 38 h 40"/>
                <a:gd name="T8" fmla="*/ 2 w 21"/>
                <a:gd name="T9" fmla="*/ 17 h 40"/>
                <a:gd name="T10" fmla="*/ 0 w 21"/>
                <a:gd name="T11" fmla="*/ 10 h 40"/>
                <a:gd name="T12" fmla="*/ 13 w 21"/>
                <a:gd name="T13" fmla="*/ 25 h 40"/>
                <a:gd name="T14" fmla="*/ 14 w 21"/>
                <a:gd name="T15" fmla="*/ 31 h 40"/>
                <a:gd name="T16" fmla="*/ 15 w 21"/>
                <a:gd name="T17" fmla="*/ 31 h 40"/>
                <a:gd name="T18" fmla="*/ 15 w 21"/>
                <a:gd name="T19" fmla="*/ 10 h 40"/>
                <a:gd name="T20" fmla="*/ 12 w 21"/>
                <a:gd name="T21" fmla="*/ 0 h 40"/>
                <a:gd name="T22" fmla="*/ 15 w 21"/>
                <a:gd name="T23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0">
                  <a:moveTo>
                    <a:pt x="15" y="4"/>
                  </a:moveTo>
                  <a:cubicBezTo>
                    <a:pt x="20" y="10"/>
                    <a:pt x="21" y="21"/>
                    <a:pt x="18" y="29"/>
                  </a:cubicBezTo>
                  <a:cubicBezTo>
                    <a:pt x="16" y="33"/>
                    <a:pt x="15" y="36"/>
                    <a:pt x="15" y="40"/>
                  </a:cubicBezTo>
                  <a:cubicBezTo>
                    <a:pt x="15" y="39"/>
                    <a:pt x="14" y="38"/>
                    <a:pt x="14" y="38"/>
                  </a:cubicBezTo>
                  <a:cubicBezTo>
                    <a:pt x="12" y="30"/>
                    <a:pt x="5" y="24"/>
                    <a:pt x="2" y="17"/>
                  </a:cubicBezTo>
                  <a:cubicBezTo>
                    <a:pt x="1" y="15"/>
                    <a:pt x="0" y="12"/>
                    <a:pt x="0" y="10"/>
                  </a:cubicBezTo>
                  <a:cubicBezTo>
                    <a:pt x="3" y="16"/>
                    <a:pt x="11" y="19"/>
                    <a:pt x="13" y="25"/>
                  </a:cubicBezTo>
                  <a:cubicBezTo>
                    <a:pt x="14" y="27"/>
                    <a:pt x="14" y="29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4" y="24"/>
                    <a:pt x="14" y="17"/>
                    <a:pt x="15" y="10"/>
                  </a:cubicBezTo>
                  <a:cubicBezTo>
                    <a:pt x="15" y="7"/>
                    <a:pt x="14" y="3"/>
                    <a:pt x="12" y="0"/>
                  </a:cubicBezTo>
                  <a:cubicBezTo>
                    <a:pt x="14" y="1"/>
                    <a:pt x="14" y="2"/>
                    <a:pt x="15" y="4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0" name="Freeform 731"/>
            <p:cNvSpPr>
              <a:spLocks/>
            </p:cNvSpPr>
            <p:nvPr/>
          </p:nvSpPr>
          <p:spPr bwMode="auto">
            <a:xfrm>
              <a:off x="4963642" y="3212105"/>
              <a:ext cx="20938" cy="43487"/>
            </a:xfrm>
            <a:custGeom>
              <a:avLst/>
              <a:gdLst>
                <a:gd name="T0" fmla="*/ 7 w 20"/>
                <a:gd name="T1" fmla="*/ 0 h 40"/>
                <a:gd name="T2" fmla="*/ 6 w 20"/>
                <a:gd name="T3" fmla="*/ 23 h 40"/>
                <a:gd name="T4" fmla="*/ 5 w 20"/>
                <a:gd name="T5" fmla="*/ 31 h 40"/>
                <a:gd name="T6" fmla="*/ 6 w 20"/>
                <a:gd name="T7" fmla="*/ 31 h 40"/>
                <a:gd name="T8" fmla="*/ 6 w 20"/>
                <a:gd name="T9" fmla="*/ 28 h 40"/>
                <a:gd name="T10" fmla="*/ 17 w 20"/>
                <a:gd name="T11" fmla="*/ 13 h 40"/>
                <a:gd name="T12" fmla="*/ 20 w 20"/>
                <a:gd name="T13" fmla="*/ 10 h 40"/>
                <a:gd name="T14" fmla="*/ 17 w 20"/>
                <a:gd name="T15" fmla="*/ 19 h 40"/>
                <a:gd name="T16" fmla="*/ 5 w 20"/>
                <a:gd name="T17" fmla="*/ 40 h 40"/>
                <a:gd name="T18" fmla="*/ 0 w 20"/>
                <a:gd name="T19" fmla="*/ 18 h 40"/>
                <a:gd name="T20" fmla="*/ 7 w 20"/>
                <a:gd name="T21" fmla="*/ 1 h 40"/>
                <a:gd name="T22" fmla="*/ 7 w 20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7" y="0"/>
                  </a:moveTo>
                  <a:cubicBezTo>
                    <a:pt x="3" y="7"/>
                    <a:pt x="6" y="15"/>
                    <a:pt x="6" y="23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7" y="22"/>
                    <a:pt x="13" y="17"/>
                    <a:pt x="17" y="13"/>
                  </a:cubicBezTo>
                  <a:cubicBezTo>
                    <a:pt x="18" y="12"/>
                    <a:pt x="19" y="11"/>
                    <a:pt x="20" y="10"/>
                  </a:cubicBezTo>
                  <a:cubicBezTo>
                    <a:pt x="19" y="13"/>
                    <a:pt x="18" y="16"/>
                    <a:pt x="17" y="19"/>
                  </a:cubicBezTo>
                  <a:cubicBezTo>
                    <a:pt x="14" y="26"/>
                    <a:pt x="7" y="32"/>
                    <a:pt x="5" y="40"/>
                  </a:cubicBezTo>
                  <a:cubicBezTo>
                    <a:pt x="5" y="32"/>
                    <a:pt x="0" y="26"/>
                    <a:pt x="0" y="18"/>
                  </a:cubicBezTo>
                  <a:cubicBezTo>
                    <a:pt x="0" y="11"/>
                    <a:pt x="3" y="6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1" name="Freeform 732"/>
            <p:cNvSpPr>
              <a:spLocks/>
            </p:cNvSpPr>
            <p:nvPr/>
          </p:nvSpPr>
          <p:spPr bwMode="auto">
            <a:xfrm>
              <a:off x="5115040" y="3233043"/>
              <a:ext cx="20938" cy="45097"/>
            </a:xfrm>
            <a:custGeom>
              <a:avLst/>
              <a:gdLst>
                <a:gd name="T0" fmla="*/ 15 w 20"/>
                <a:gd name="T1" fmla="*/ 27 h 40"/>
                <a:gd name="T2" fmla="*/ 6 w 20"/>
                <a:gd name="T3" fmla="*/ 40 h 40"/>
                <a:gd name="T4" fmla="*/ 5 w 20"/>
                <a:gd name="T5" fmla="*/ 29 h 40"/>
                <a:gd name="T6" fmla="*/ 0 w 20"/>
                <a:gd name="T7" fmla="*/ 7 h 40"/>
                <a:gd name="T8" fmla="*/ 0 w 20"/>
                <a:gd name="T9" fmla="*/ 4 h 40"/>
                <a:gd name="T10" fmla="*/ 9 w 20"/>
                <a:gd name="T11" fmla="*/ 26 h 40"/>
                <a:gd name="T12" fmla="*/ 8 w 20"/>
                <a:gd name="T13" fmla="*/ 32 h 40"/>
                <a:gd name="T14" fmla="*/ 8 w 20"/>
                <a:gd name="T15" fmla="*/ 32 h 40"/>
                <a:gd name="T16" fmla="*/ 9 w 20"/>
                <a:gd name="T17" fmla="*/ 32 h 40"/>
                <a:gd name="T18" fmla="*/ 12 w 20"/>
                <a:gd name="T19" fmla="*/ 19 h 40"/>
                <a:gd name="T20" fmla="*/ 16 w 20"/>
                <a:gd name="T21" fmla="*/ 0 h 40"/>
                <a:gd name="T22" fmla="*/ 15 w 20"/>
                <a:gd name="T2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15" y="27"/>
                  </a:moveTo>
                  <a:cubicBezTo>
                    <a:pt x="12" y="31"/>
                    <a:pt x="8" y="35"/>
                    <a:pt x="6" y="40"/>
                  </a:cubicBezTo>
                  <a:cubicBezTo>
                    <a:pt x="6" y="36"/>
                    <a:pt x="6" y="32"/>
                    <a:pt x="5" y="29"/>
                  </a:cubicBezTo>
                  <a:cubicBezTo>
                    <a:pt x="3" y="22"/>
                    <a:pt x="1" y="15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12"/>
                    <a:pt x="9" y="17"/>
                    <a:pt x="9" y="26"/>
                  </a:cubicBezTo>
                  <a:cubicBezTo>
                    <a:pt x="9" y="28"/>
                    <a:pt x="8" y="30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27"/>
                    <a:pt x="10" y="23"/>
                    <a:pt x="12" y="19"/>
                  </a:cubicBezTo>
                  <a:cubicBezTo>
                    <a:pt x="15" y="13"/>
                    <a:pt x="18" y="7"/>
                    <a:pt x="16" y="0"/>
                  </a:cubicBezTo>
                  <a:cubicBezTo>
                    <a:pt x="20" y="8"/>
                    <a:pt x="19" y="19"/>
                    <a:pt x="15" y="27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2" name="Freeform 733"/>
            <p:cNvSpPr>
              <a:spLocks/>
            </p:cNvSpPr>
            <p:nvPr/>
          </p:nvSpPr>
          <p:spPr bwMode="auto">
            <a:xfrm>
              <a:off x="4958810" y="3234654"/>
              <a:ext cx="20938" cy="43487"/>
            </a:xfrm>
            <a:custGeom>
              <a:avLst/>
              <a:gdLst>
                <a:gd name="T0" fmla="*/ 9 w 19"/>
                <a:gd name="T1" fmla="*/ 23 h 40"/>
                <a:gd name="T2" fmla="*/ 11 w 19"/>
                <a:gd name="T3" fmla="*/ 32 h 40"/>
                <a:gd name="T4" fmla="*/ 11 w 19"/>
                <a:gd name="T5" fmla="*/ 32 h 40"/>
                <a:gd name="T6" fmla="*/ 17 w 19"/>
                <a:gd name="T7" fmla="*/ 10 h 40"/>
                <a:gd name="T8" fmla="*/ 19 w 19"/>
                <a:gd name="T9" fmla="*/ 4 h 40"/>
                <a:gd name="T10" fmla="*/ 18 w 19"/>
                <a:gd name="T11" fmla="*/ 16 h 40"/>
                <a:gd name="T12" fmla="*/ 14 w 19"/>
                <a:gd name="T13" fmla="*/ 30 h 40"/>
                <a:gd name="T14" fmla="*/ 14 w 19"/>
                <a:gd name="T15" fmla="*/ 40 h 40"/>
                <a:gd name="T16" fmla="*/ 13 w 19"/>
                <a:gd name="T17" fmla="*/ 39 h 40"/>
                <a:gd name="T18" fmla="*/ 2 w 19"/>
                <a:gd name="T19" fmla="*/ 23 h 40"/>
                <a:gd name="T20" fmla="*/ 1 w 19"/>
                <a:gd name="T21" fmla="*/ 6 h 40"/>
                <a:gd name="T22" fmla="*/ 3 w 19"/>
                <a:gd name="T23" fmla="*/ 0 h 40"/>
                <a:gd name="T24" fmla="*/ 9 w 19"/>
                <a:gd name="T2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0">
                  <a:moveTo>
                    <a:pt x="9" y="23"/>
                  </a:moveTo>
                  <a:cubicBezTo>
                    <a:pt x="10" y="26"/>
                    <a:pt x="10" y="29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8" y="24"/>
                    <a:pt x="13" y="16"/>
                    <a:pt x="17" y="10"/>
                  </a:cubicBezTo>
                  <a:cubicBezTo>
                    <a:pt x="18" y="8"/>
                    <a:pt x="18" y="6"/>
                    <a:pt x="19" y="4"/>
                  </a:cubicBezTo>
                  <a:cubicBezTo>
                    <a:pt x="19" y="8"/>
                    <a:pt x="19" y="12"/>
                    <a:pt x="18" y="16"/>
                  </a:cubicBezTo>
                  <a:cubicBezTo>
                    <a:pt x="17" y="21"/>
                    <a:pt x="15" y="25"/>
                    <a:pt x="14" y="30"/>
                  </a:cubicBezTo>
                  <a:cubicBezTo>
                    <a:pt x="13" y="33"/>
                    <a:pt x="13" y="37"/>
                    <a:pt x="14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34"/>
                    <a:pt x="4" y="29"/>
                    <a:pt x="2" y="23"/>
                  </a:cubicBezTo>
                  <a:cubicBezTo>
                    <a:pt x="1" y="18"/>
                    <a:pt x="0" y="12"/>
                    <a:pt x="1" y="6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1" y="9"/>
                    <a:pt x="7" y="16"/>
                    <a:pt x="9" y="23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3" name="Freeform 734"/>
            <p:cNvSpPr>
              <a:spLocks/>
            </p:cNvSpPr>
            <p:nvPr/>
          </p:nvSpPr>
          <p:spPr bwMode="auto">
            <a:xfrm>
              <a:off x="5108597" y="3257202"/>
              <a:ext cx="27380" cy="40265"/>
            </a:xfrm>
            <a:custGeom>
              <a:avLst/>
              <a:gdLst>
                <a:gd name="T0" fmla="*/ 9 w 26"/>
                <a:gd name="T1" fmla="*/ 19 h 37"/>
                <a:gd name="T2" fmla="*/ 6 w 26"/>
                <a:gd name="T3" fmla="*/ 29 h 37"/>
                <a:gd name="T4" fmla="*/ 6 w 26"/>
                <a:gd name="T5" fmla="*/ 29 h 37"/>
                <a:gd name="T6" fmla="*/ 14 w 26"/>
                <a:gd name="T7" fmla="*/ 18 h 37"/>
                <a:gd name="T8" fmla="*/ 25 w 26"/>
                <a:gd name="T9" fmla="*/ 2 h 37"/>
                <a:gd name="T10" fmla="*/ 11 w 26"/>
                <a:gd name="T11" fmla="*/ 29 h 37"/>
                <a:gd name="T12" fmla="*/ 0 w 26"/>
                <a:gd name="T13" fmla="*/ 37 h 37"/>
                <a:gd name="T14" fmla="*/ 0 w 26"/>
                <a:gd name="T15" fmla="*/ 36 h 37"/>
                <a:gd name="T16" fmla="*/ 6 w 26"/>
                <a:gd name="T17" fmla="*/ 4 h 37"/>
                <a:gd name="T18" fmla="*/ 7 w 26"/>
                <a:gd name="T19" fmla="*/ 0 h 37"/>
                <a:gd name="T20" fmla="*/ 9 w 26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7">
                  <a:moveTo>
                    <a:pt x="9" y="19"/>
                  </a:moveTo>
                  <a:cubicBezTo>
                    <a:pt x="9" y="23"/>
                    <a:pt x="8" y="26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9" y="25"/>
                    <a:pt x="11" y="22"/>
                    <a:pt x="14" y="18"/>
                  </a:cubicBezTo>
                  <a:cubicBezTo>
                    <a:pt x="19" y="13"/>
                    <a:pt x="24" y="8"/>
                    <a:pt x="25" y="2"/>
                  </a:cubicBezTo>
                  <a:cubicBezTo>
                    <a:pt x="26" y="13"/>
                    <a:pt x="20" y="23"/>
                    <a:pt x="11" y="29"/>
                  </a:cubicBezTo>
                  <a:cubicBezTo>
                    <a:pt x="7" y="31"/>
                    <a:pt x="3" y="34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" y="27"/>
                    <a:pt x="3" y="14"/>
                    <a:pt x="6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9" y="12"/>
                    <a:pt x="9" y="19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4" name="Freeform 735"/>
            <p:cNvSpPr>
              <a:spLocks/>
            </p:cNvSpPr>
            <p:nvPr/>
          </p:nvSpPr>
          <p:spPr bwMode="auto">
            <a:xfrm>
              <a:off x="4958810" y="3258813"/>
              <a:ext cx="28991" cy="38655"/>
            </a:xfrm>
            <a:custGeom>
              <a:avLst/>
              <a:gdLst>
                <a:gd name="T0" fmla="*/ 23 w 26"/>
                <a:gd name="T1" fmla="*/ 30 h 36"/>
                <a:gd name="T2" fmla="*/ 26 w 26"/>
                <a:gd name="T3" fmla="*/ 36 h 36"/>
                <a:gd name="T4" fmla="*/ 2 w 26"/>
                <a:gd name="T5" fmla="*/ 14 h 36"/>
                <a:gd name="T6" fmla="*/ 1 w 26"/>
                <a:gd name="T7" fmla="*/ 2 h 36"/>
                <a:gd name="T8" fmla="*/ 16 w 26"/>
                <a:gd name="T9" fmla="*/ 24 h 36"/>
                <a:gd name="T10" fmla="*/ 20 w 26"/>
                <a:gd name="T11" fmla="*/ 29 h 36"/>
                <a:gd name="T12" fmla="*/ 18 w 26"/>
                <a:gd name="T13" fmla="*/ 26 h 36"/>
                <a:gd name="T14" fmla="*/ 16 w 26"/>
                <a:gd name="T15" fmla="*/ 15 h 36"/>
                <a:gd name="T16" fmla="*/ 18 w 26"/>
                <a:gd name="T17" fmla="*/ 0 h 36"/>
                <a:gd name="T18" fmla="*/ 23 w 26"/>
                <a:gd name="T1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6">
                  <a:moveTo>
                    <a:pt x="23" y="30"/>
                  </a:moveTo>
                  <a:cubicBezTo>
                    <a:pt x="24" y="32"/>
                    <a:pt x="25" y="34"/>
                    <a:pt x="26" y="36"/>
                  </a:cubicBezTo>
                  <a:cubicBezTo>
                    <a:pt x="17" y="31"/>
                    <a:pt x="6" y="25"/>
                    <a:pt x="2" y="14"/>
                  </a:cubicBezTo>
                  <a:cubicBezTo>
                    <a:pt x="0" y="11"/>
                    <a:pt x="0" y="6"/>
                    <a:pt x="1" y="2"/>
                  </a:cubicBezTo>
                  <a:cubicBezTo>
                    <a:pt x="1" y="11"/>
                    <a:pt x="11" y="16"/>
                    <a:pt x="16" y="24"/>
                  </a:cubicBezTo>
                  <a:cubicBezTo>
                    <a:pt x="17" y="26"/>
                    <a:pt x="18" y="28"/>
                    <a:pt x="20" y="29"/>
                  </a:cubicBezTo>
                  <a:cubicBezTo>
                    <a:pt x="19" y="28"/>
                    <a:pt x="19" y="27"/>
                    <a:pt x="18" y="26"/>
                  </a:cubicBezTo>
                  <a:cubicBezTo>
                    <a:pt x="17" y="23"/>
                    <a:pt x="16" y="19"/>
                    <a:pt x="16" y="15"/>
                  </a:cubicBezTo>
                  <a:cubicBezTo>
                    <a:pt x="17" y="10"/>
                    <a:pt x="19" y="6"/>
                    <a:pt x="18" y="0"/>
                  </a:cubicBezTo>
                  <a:cubicBezTo>
                    <a:pt x="22" y="9"/>
                    <a:pt x="21" y="21"/>
                    <a:pt x="23" y="30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5" name="Freeform 736"/>
            <p:cNvSpPr>
              <a:spLocks/>
            </p:cNvSpPr>
            <p:nvPr/>
          </p:nvSpPr>
          <p:spPr bwMode="auto">
            <a:xfrm>
              <a:off x="5090881" y="3276530"/>
              <a:ext cx="38655" cy="35434"/>
            </a:xfrm>
            <a:custGeom>
              <a:avLst/>
              <a:gdLst>
                <a:gd name="T0" fmla="*/ 12 w 36"/>
                <a:gd name="T1" fmla="*/ 21 h 33"/>
                <a:gd name="T2" fmla="*/ 7 w 36"/>
                <a:gd name="T3" fmla="*/ 28 h 33"/>
                <a:gd name="T4" fmla="*/ 9 w 36"/>
                <a:gd name="T5" fmla="*/ 27 h 33"/>
                <a:gd name="T6" fmla="*/ 29 w 36"/>
                <a:gd name="T7" fmla="*/ 14 h 33"/>
                <a:gd name="T8" fmla="*/ 36 w 36"/>
                <a:gd name="T9" fmla="*/ 7 h 33"/>
                <a:gd name="T10" fmla="*/ 15 w 36"/>
                <a:gd name="T11" fmla="*/ 29 h 33"/>
                <a:gd name="T12" fmla="*/ 0 w 36"/>
                <a:gd name="T13" fmla="*/ 33 h 33"/>
                <a:gd name="T14" fmla="*/ 13 w 36"/>
                <a:gd name="T15" fmla="*/ 7 h 33"/>
                <a:gd name="T16" fmla="*/ 18 w 36"/>
                <a:gd name="T17" fmla="*/ 0 h 33"/>
                <a:gd name="T18" fmla="*/ 12 w 36"/>
                <a:gd name="T1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3">
                  <a:moveTo>
                    <a:pt x="12" y="21"/>
                  </a:moveTo>
                  <a:cubicBezTo>
                    <a:pt x="11" y="24"/>
                    <a:pt x="9" y="26"/>
                    <a:pt x="7" y="28"/>
                  </a:cubicBezTo>
                  <a:cubicBezTo>
                    <a:pt x="7" y="28"/>
                    <a:pt x="8" y="28"/>
                    <a:pt x="9" y="27"/>
                  </a:cubicBezTo>
                  <a:cubicBezTo>
                    <a:pt x="15" y="21"/>
                    <a:pt x="23" y="19"/>
                    <a:pt x="29" y="14"/>
                  </a:cubicBezTo>
                  <a:cubicBezTo>
                    <a:pt x="32" y="12"/>
                    <a:pt x="35" y="10"/>
                    <a:pt x="36" y="7"/>
                  </a:cubicBezTo>
                  <a:cubicBezTo>
                    <a:pt x="34" y="17"/>
                    <a:pt x="24" y="26"/>
                    <a:pt x="15" y="29"/>
                  </a:cubicBezTo>
                  <a:cubicBezTo>
                    <a:pt x="10" y="31"/>
                    <a:pt x="5" y="31"/>
                    <a:pt x="0" y="33"/>
                  </a:cubicBezTo>
                  <a:cubicBezTo>
                    <a:pt x="8" y="26"/>
                    <a:pt x="7" y="15"/>
                    <a:pt x="13" y="7"/>
                  </a:cubicBezTo>
                  <a:cubicBezTo>
                    <a:pt x="15" y="4"/>
                    <a:pt x="16" y="2"/>
                    <a:pt x="18" y="0"/>
                  </a:cubicBezTo>
                  <a:cubicBezTo>
                    <a:pt x="15" y="6"/>
                    <a:pt x="16" y="15"/>
                    <a:pt x="12" y="21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6" name="Freeform 737"/>
            <p:cNvSpPr>
              <a:spLocks/>
            </p:cNvSpPr>
            <p:nvPr/>
          </p:nvSpPr>
          <p:spPr bwMode="auto">
            <a:xfrm>
              <a:off x="4965252" y="3278140"/>
              <a:ext cx="38655" cy="33823"/>
            </a:xfrm>
            <a:custGeom>
              <a:avLst/>
              <a:gdLst>
                <a:gd name="T0" fmla="*/ 25 w 36"/>
                <a:gd name="T1" fmla="*/ 12 h 32"/>
                <a:gd name="T2" fmla="*/ 36 w 36"/>
                <a:gd name="T3" fmla="*/ 32 h 32"/>
                <a:gd name="T4" fmla="*/ 14 w 36"/>
                <a:gd name="T5" fmla="*/ 26 h 32"/>
                <a:gd name="T6" fmla="*/ 0 w 36"/>
                <a:gd name="T7" fmla="*/ 7 h 32"/>
                <a:gd name="T8" fmla="*/ 24 w 36"/>
                <a:gd name="T9" fmla="*/ 25 h 32"/>
                <a:gd name="T10" fmla="*/ 29 w 36"/>
                <a:gd name="T11" fmla="*/ 28 h 32"/>
                <a:gd name="T12" fmla="*/ 29 w 36"/>
                <a:gd name="T13" fmla="*/ 28 h 32"/>
                <a:gd name="T14" fmla="*/ 24 w 36"/>
                <a:gd name="T15" fmla="*/ 22 h 32"/>
                <a:gd name="T16" fmla="*/ 17 w 36"/>
                <a:gd name="T17" fmla="*/ 0 h 32"/>
                <a:gd name="T18" fmla="*/ 25 w 36"/>
                <a:gd name="T1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2">
                  <a:moveTo>
                    <a:pt x="25" y="12"/>
                  </a:moveTo>
                  <a:cubicBezTo>
                    <a:pt x="28" y="19"/>
                    <a:pt x="29" y="27"/>
                    <a:pt x="36" y="32"/>
                  </a:cubicBezTo>
                  <a:cubicBezTo>
                    <a:pt x="29" y="30"/>
                    <a:pt x="20" y="30"/>
                    <a:pt x="14" y="26"/>
                  </a:cubicBezTo>
                  <a:cubicBezTo>
                    <a:pt x="7" y="22"/>
                    <a:pt x="1" y="15"/>
                    <a:pt x="0" y="7"/>
                  </a:cubicBezTo>
                  <a:cubicBezTo>
                    <a:pt x="4" y="17"/>
                    <a:pt x="16" y="18"/>
                    <a:pt x="24" y="25"/>
                  </a:cubicBezTo>
                  <a:cubicBezTo>
                    <a:pt x="26" y="26"/>
                    <a:pt x="27" y="27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7" y="26"/>
                    <a:pt x="25" y="24"/>
                    <a:pt x="24" y="22"/>
                  </a:cubicBezTo>
                  <a:cubicBezTo>
                    <a:pt x="19" y="16"/>
                    <a:pt x="21" y="7"/>
                    <a:pt x="17" y="0"/>
                  </a:cubicBezTo>
                  <a:cubicBezTo>
                    <a:pt x="20" y="4"/>
                    <a:pt x="23" y="7"/>
                    <a:pt x="25" y="12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7" name="Freeform 738"/>
            <p:cNvSpPr>
              <a:spLocks/>
            </p:cNvSpPr>
            <p:nvPr/>
          </p:nvSpPr>
          <p:spPr bwMode="auto">
            <a:xfrm>
              <a:off x="5068332" y="3294247"/>
              <a:ext cx="48318" cy="28991"/>
            </a:xfrm>
            <a:custGeom>
              <a:avLst/>
              <a:gdLst>
                <a:gd name="T0" fmla="*/ 16 w 45"/>
                <a:gd name="T1" fmla="*/ 17 h 26"/>
                <a:gd name="T2" fmla="*/ 10 w 45"/>
                <a:gd name="T3" fmla="*/ 19 h 26"/>
                <a:gd name="T4" fmla="*/ 18 w 45"/>
                <a:gd name="T5" fmla="*/ 18 h 26"/>
                <a:gd name="T6" fmla="*/ 45 w 45"/>
                <a:gd name="T7" fmla="*/ 10 h 26"/>
                <a:gd name="T8" fmla="*/ 30 w 45"/>
                <a:gd name="T9" fmla="*/ 22 h 26"/>
                <a:gd name="T10" fmla="*/ 2 w 45"/>
                <a:gd name="T11" fmla="*/ 20 h 26"/>
                <a:gd name="T12" fmla="*/ 0 w 45"/>
                <a:gd name="T13" fmla="*/ 20 h 26"/>
                <a:gd name="T14" fmla="*/ 0 w 45"/>
                <a:gd name="T15" fmla="*/ 19 h 26"/>
                <a:gd name="T16" fmla="*/ 12 w 45"/>
                <a:gd name="T17" fmla="*/ 14 h 26"/>
                <a:gd name="T18" fmla="*/ 28 w 45"/>
                <a:gd name="T19" fmla="*/ 0 h 26"/>
                <a:gd name="T20" fmla="*/ 16 w 45"/>
                <a:gd name="T2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6">
                  <a:moveTo>
                    <a:pt x="16" y="17"/>
                  </a:moveTo>
                  <a:cubicBezTo>
                    <a:pt x="14" y="18"/>
                    <a:pt x="12" y="18"/>
                    <a:pt x="10" y="19"/>
                  </a:cubicBezTo>
                  <a:cubicBezTo>
                    <a:pt x="13" y="19"/>
                    <a:pt x="15" y="18"/>
                    <a:pt x="18" y="18"/>
                  </a:cubicBezTo>
                  <a:cubicBezTo>
                    <a:pt x="27" y="16"/>
                    <a:pt x="38" y="18"/>
                    <a:pt x="45" y="10"/>
                  </a:cubicBezTo>
                  <a:cubicBezTo>
                    <a:pt x="42" y="15"/>
                    <a:pt x="36" y="20"/>
                    <a:pt x="30" y="22"/>
                  </a:cubicBezTo>
                  <a:cubicBezTo>
                    <a:pt x="21" y="26"/>
                    <a:pt x="11" y="21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8"/>
                    <a:pt x="9" y="17"/>
                    <a:pt x="12" y="14"/>
                  </a:cubicBezTo>
                  <a:cubicBezTo>
                    <a:pt x="17" y="9"/>
                    <a:pt x="22" y="4"/>
                    <a:pt x="28" y="0"/>
                  </a:cubicBezTo>
                  <a:cubicBezTo>
                    <a:pt x="24" y="5"/>
                    <a:pt x="23" y="13"/>
                    <a:pt x="16" y="17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8" name="Freeform 739"/>
            <p:cNvSpPr>
              <a:spLocks/>
            </p:cNvSpPr>
            <p:nvPr/>
          </p:nvSpPr>
          <p:spPr bwMode="auto">
            <a:xfrm>
              <a:off x="4978137" y="3295857"/>
              <a:ext cx="49929" cy="27380"/>
            </a:xfrm>
            <a:custGeom>
              <a:avLst/>
              <a:gdLst>
                <a:gd name="T0" fmla="*/ 32 w 45"/>
                <a:gd name="T1" fmla="*/ 13 h 25"/>
                <a:gd name="T2" fmla="*/ 45 w 45"/>
                <a:gd name="T3" fmla="*/ 19 h 25"/>
                <a:gd name="T4" fmla="*/ 41 w 45"/>
                <a:gd name="T5" fmla="*/ 19 h 25"/>
                <a:gd name="T6" fmla="*/ 14 w 45"/>
                <a:gd name="T7" fmla="*/ 22 h 25"/>
                <a:gd name="T8" fmla="*/ 0 w 45"/>
                <a:gd name="T9" fmla="*/ 10 h 25"/>
                <a:gd name="T10" fmla="*/ 30 w 45"/>
                <a:gd name="T11" fmla="*/ 18 h 25"/>
                <a:gd name="T12" fmla="*/ 34 w 45"/>
                <a:gd name="T13" fmla="*/ 18 h 25"/>
                <a:gd name="T14" fmla="*/ 30 w 45"/>
                <a:gd name="T15" fmla="*/ 17 h 25"/>
                <a:gd name="T16" fmla="*/ 17 w 45"/>
                <a:gd name="T17" fmla="*/ 0 h 25"/>
                <a:gd name="T18" fmla="*/ 32 w 45"/>
                <a:gd name="T1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5">
                  <a:moveTo>
                    <a:pt x="32" y="13"/>
                  </a:moveTo>
                  <a:cubicBezTo>
                    <a:pt x="36" y="16"/>
                    <a:pt x="40" y="18"/>
                    <a:pt x="45" y="19"/>
                  </a:cubicBezTo>
                  <a:cubicBezTo>
                    <a:pt x="43" y="19"/>
                    <a:pt x="42" y="19"/>
                    <a:pt x="41" y="19"/>
                  </a:cubicBezTo>
                  <a:cubicBezTo>
                    <a:pt x="33" y="21"/>
                    <a:pt x="23" y="25"/>
                    <a:pt x="14" y="22"/>
                  </a:cubicBezTo>
                  <a:cubicBezTo>
                    <a:pt x="9" y="20"/>
                    <a:pt x="3" y="15"/>
                    <a:pt x="0" y="10"/>
                  </a:cubicBezTo>
                  <a:cubicBezTo>
                    <a:pt x="7" y="18"/>
                    <a:pt x="20" y="16"/>
                    <a:pt x="30" y="18"/>
                  </a:cubicBezTo>
                  <a:cubicBezTo>
                    <a:pt x="31" y="18"/>
                    <a:pt x="33" y="19"/>
                    <a:pt x="34" y="18"/>
                  </a:cubicBezTo>
                  <a:cubicBezTo>
                    <a:pt x="33" y="18"/>
                    <a:pt x="31" y="18"/>
                    <a:pt x="30" y="17"/>
                  </a:cubicBezTo>
                  <a:cubicBezTo>
                    <a:pt x="22" y="14"/>
                    <a:pt x="21" y="6"/>
                    <a:pt x="17" y="0"/>
                  </a:cubicBezTo>
                  <a:cubicBezTo>
                    <a:pt x="22" y="3"/>
                    <a:pt x="27" y="8"/>
                    <a:pt x="32" y="13"/>
                  </a:cubicBezTo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9" name="Freeform 740"/>
            <p:cNvSpPr>
              <a:spLocks/>
            </p:cNvSpPr>
            <p:nvPr/>
          </p:nvSpPr>
          <p:spPr bwMode="auto">
            <a:xfrm>
              <a:off x="4992633" y="3315185"/>
              <a:ext cx="109522" cy="20938"/>
            </a:xfrm>
            <a:custGeom>
              <a:avLst/>
              <a:gdLst>
                <a:gd name="T0" fmla="*/ 81 w 101"/>
                <a:gd name="T1" fmla="*/ 8 h 20"/>
                <a:gd name="T2" fmla="*/ 101 w 101"/>
                <a:gd name="T3" fmla="*/ 6 h 20"/>
                <a:gd name="T4" fmla="*/ 90 w 101"/>
                <a:gd name="T5" fmla="*/ 13 h 20"/>
                <a:gd name="T6" fmla="*/ 66 w 101"/>
                <a:gd name="T7" fmla="*/ 8 h 20"/>
                <a:gd name="T8" fmla="*/ 57 w 101"/>
                <a:gd name="T9" fmla="*/ 4 h 20"/>
                <a:gd name="T10" fmla="*/ 54 w 101"/>
                <a:gd name="T11" fmla="*/ 4 h 20"/>
                <a:gd name="T12" fmla="*/ 72 w 101"/>
                <a:gd name="T13" fmla="*/ 17 h 20"/>
                <a:gd name="T14" fmla="*/ 69 w 101"/>
                <a:gd name="T15" fmla="*/ 20 h 20"/>
                <a:gd name="T16" fmla="*/ 51 w 101"/>
                <a:gd name="T17" fmla="*/ 5 h 20"/>
                <a:gd name="T18" fmla="*/ 47 w 101"/>
                <a:gd name="T19" fmla="*/ 7 h 20"/>
                <a:gd name="T20" fmla="*/ 32 w 101"/>
                <a:gd name="T21" fmla="*/ 20 h 20"/>
                <a:gd name="T22" fmla="*/ 29 w 101"/>
                <a:gd name="T23" fmla="*/ 17 h 20"/>
                <a:gd name="T24" fmla="*/ 47 w 101"/>
                <a:gd name="T25" fmla="*/ 4 h 20"/>
                <a:gd name="T26" fmla="*/ 31 w 101"/>
                <a:gd name="T27" fmla="*/ 10 h 20"/>
                <a:gd name="T28" fmla="*/ 10 w 101"/>
                <a:gd name="T29" fmla="*/ 13 h 20"/>
                <a:gd name="T30" fmla="*/ 0 w 101"/>
                <a:gd name="T31" fmla="*/ 6 h 20"/>
                <a:gd name="T32" fmla="*/ 20 w 101"/>
                <a:gd name="T33" fmla="*/ 8 h 20"/>
                <a:gd name="T34" fmla="*/ 47 w 101"/>
                <a:gd name="T35" fmla="*/ 2 h 20"/>
                <a:gd name="T36" fmla="*/ 52 w 101"/>
                <a:gd name="T37" fmla="*/ 2 h 20"/>
                <a:gd name="T38" fmla="*/ 74 w 101"/>
                <a:gd name="T39" fmla="*/ 5 h 20"/>
                <a:gd name="T40" fmla="*/ 81 w 101"/>
                <a:gd name="T4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0">
                  <a:moveTo>
                    <a:pt x="81" y="8"/>
                  </a:moveTo>
                  <a:cubicBezTo>
                    <a:pt x="87" y="10"/>
                    <a:pt x="95" y="10"/>
                    <a:pt x="101" y="6"/>
                  </a:cubicBezTo>
                  <a:cubicBezTo>
                    <a:pt x="98" y="9"/>
                    <a:pt x="94" y="12"/>
                    <a:pt x="90" y="13"/>
                  </a:cubicBezTo>
                  <a:cubicBezTo>
                    <a:pt x="82" y="16"/>
                    <a:pt x="73" y="13"/>
                    <a:pt x="66" y="8"/>
                  </a:cubicBezTo>
                  <a:cubicBezTo>
                    <a:pt x="63" y="6"/>
                    <a:pt x="61" y="4"/>
                    <a:pt x="57" y="4"/>
                  </a:cubicBezTo>
                  <a:cubicBezTo>
                    <a:pt x="56" y="4"/>
                    <a:pt x="55" y="4"/>
                    <a:pt x="54" y="4"/>
                  </a:cubicBezTo>
                  <a:cubicBezTo>
                    <a:pt x="60" y="7"/>
                    <a:pt x="66" y="11"/>
                    <a:pt x="72" y="17"/>
                  </a:cubicBezTo>
                  <a:cubicBezTo>
                    <a:pt x="71" y="18"/>
                    <a:pt x="70" y="19"/>
                    <a:pt x="69" y="20"/>
                  </a:cubicBezTo>
                  <a:cubicBezTo>
                    <a:pt x="63" y="14"/>
                    <a:pt x="57" y="8"/>
                    <a:pt x="51" y="5"/>
                  </a:cubicBezTo>
                  <a:cubicBezTo>
                    <a:pt x="49" y="5"/>
                    <a:pt x="48" y="6"/>
                    <a:pt x="47" y="7"/>
                  </a:cubicBezTo>
                  <a:cubicBezTo>
                    <a:pt x="42" y="10"/>
                    <a:pt x="36" y="14"/>
                    <a:pt x="32" y="2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4" y="11"/>
                    <a:pt x="40" y="7"/>
                    <a:pt x="47" y="4"/>
                  </a:cubicBezTo>
                  <a:cubicBezTo>
                    <a:pt x="41" y="2"/>
                    <a:pt x="36" y="7"/>
                    <a:pt x="31" y="10"/>
                  </a:cubicBezTo>
                  <a:cubicBezTo>
                    <a:pt x="26" y="14"/>
                    <a:pt x="17" y="16"/>
                    <a:pt x="10" y="13"/>
                  </a:cubicBezTo>
                  <a:cubicBezTo>
                    <a:pt x="7" y="12"/>
                    <a:pt x="3" y="10"/>
                    <a:pt x="0" y="6"/>
                  </a:cubicBezTo>
                  <a:cubicBezTo>
                    <a:pt x="6" y="10"/>
                    <a:pt x="14" y="11"/>
                    <a:pt x="20" y="8"/>
                  </a:cubicBezTo>
                  <a:cubicBezTo>
                    <a:pt x="29" y="5"/>
                    <a:pt x="37" y="0"/>
                    <a:pt x="47" y="2"/>
                  </a:cubicBezTo>
                  <a:cubicBezTo>
                    <a:pt x="49" y="2"/>
                    <a:pt x="50" y="4"/>
                    <a:pt x="52" y="2"/>
                  </a:cubicBezTo>
                  <a:cubicBezTo>
                    <a:pt x="59" y="0"/>
                    <a:pt x="68" y="2"/>
                    <a:pt x="74" y="5"/>
                  </a:cubicBezTo>
                  <a:lnTo>
                    <a:pt x="81" y="8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0" name="Freeform 741"/>
            <p:cNvSpPr>
              <a:spLocks/>
            </p:cNvSpPr>
            <p:nvPr/>
          </p:nvSpPr>
          <p:spPr bwMode="auto">
            <a:xfrm>
              <a:off x="4720439" y="3558388"/>
              <a:ext cx="149787" cy="159451"/>
            </a:xfrm>
            <a:custGeom>
              <a:avLst/>
              <a:gdLst>
                <a:gd name="T0" fmla="*/ 73 w 138"/>
                <a:gd name="T1" fmla="*/ 67 h 146"/>
                <a:gd name="T2" fmla="*/ 138 w 138"/>
                <a:gd name="T3" fmla="*/ 67 h 146"/>
                <a:gd name="T4" fmla="*/ 69 w 138"/>
                <a:gd name="T5" fmla="*/ 146 h 146"/>
                <a:gd name="T6" fmla="*/ 0 w 138"/>
                <a:gd name="T7" fmla="*/ 73 h 146"/>
                <a:gd name="T8" fmla="*/ 69 w 138"/>
                <a:gd name="T9" fmla="*/ 0 h 146"/>
                <a:gd name="T10" fmla="*/ 133 w 138"/>
                <a:gd name="T11" fmla="*/ 44 h 146"/>
                <a:gd name="T12" fmla="*/ 104 w 138"/>
                <a:gd name="T13" fmla="*/ 45 h 146"/>
                <a:gd name="T14" fmla="*/ 69 w 138"/>
                <a:gd name="T15" fmla="*/ 25 h 146"/>
                <a:gd name="T16" fmla="*/ 30 w 138"/>
                <a:gd name="T17" fmla="*/ 73 h 146"/>
                <a:gd name="T18" fmla="*/ 71 w 138"/>
                <a:gd name="T19" fmla="*/ 121 h 146"/>
                <a:gd name="T20" fmla="*/ 106 w 138"/>
                <a:gd name="T21" fmla="*/ 91 h 146"/>
                <a:gd name="T22" fmla="*/ 73 w 138"/>
                <a:gd name="T23" fmla="*/ 91 h 146"/>
                <a:gd name="T24" fmla="*/ 73 w 138"/>
                <a:gd name="T25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46">
                  <a:moveTo>
                    <a:pt x="73" y="67"/>
                  </a:moveTo>
                  <a:cubicBezTo>
                    <a:pt x="138" y="67"/>
                    <a:pt x="138" y="67"/>
                    <a:pt x="138" y="67"/>
                  </a:cubicBezTo>
                  <a:cubicBezTo>
                    <a:pt x="137" y="120"/>
                    <a:pt x="108" y="146"/>
                    <a:pt x="69" y="146"/>
                  </a:cubicBezTo>
                  <a:cubicBezTo>
                    <a:pt x="27" y="146"/>
                    <a:pt x="0" y="111"/>
                    <a:pt x="0" y="73"/>
                  </a:cubicBezTo>
                  <a:cubicBezTo>
                    <a:pt x="0" y="35"/>
                    <a:pt x="27" y="0"/>
                    <a:pt x="69" y="0"/>
                  </a:cubicBezTo>
                  <a:cubicBezTo>
                    <a:pt x="115" y="0"/>
                    <a:pt x="128" y="29"/>
                    <a:pt x="133" y="44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99" y="33"/>
                    <a:pt x="89" y="25"/>
                    <a:pt x="69" y="25"/>
                  </a:cubicBezTo>
                  <a:cubicBezTo>
                    <a:pt x="47" y="25"/>
                    <a:pt x="30" y="43"/>
                    <a:pt x="30" y="73"/>
                  </a:cubicBezTo>
                  <a:cubicBezTo>
                    <a:pt x="30" y="98"/>
                    <a:pt x="46" y="121"/>
                    <a:pt x="71" y="121"/>
                  </a:cubicBezTo>
                  <a:cubicBezTo>
                    <a:pt x="94" y="121"/>
                    <a:pt x="104" y="105"/>
                    <a:pt x="106" y="91"/>
                  </a:cubicBezTo>
                  <a:cubicBezTo>
                    <a:pt x="73" y="91"/>
                    <a:pt x="73" y="91"/>
                    <a:pt x="73" y="91"/>
                  </a:cubicBezTo>
                  <a:lnTo>
                    <a:pt x="73" y="67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1" name="Freeform 742"/>
            <p:cNvSpPr>
              <a:spLocks/>
            </p:cNvSpPr>
            <p:nvPr/>
          </p:nvSpPr>
          <p:spPr bwMode="auto">
            <a:xfrm>
              <a:off x="5171411" y="3561609"/>
              <a:ext cx="90195" cy="153009"/>
            </a:xfrm>
            <a:custGeom>
              <a:avLst/>
              <a:gdLst>
                <a:gd name="T0" fmla="*/ 0 w 56"/>
                <a:gd name="T1" fmla="*/ 0 h 95"/>
                <a:gd name="T2" fmla="*/ 19 w 56"/>
                <a:gd name="T3" fmla="*/ 0 h 95"/>
                <a:gd name="T4" fmla="*/ 19 w 56"/>
                <a:gd name="T5" fmla="*/ 77 h 95"/>
                <a:gd name="T6" fmla="*/ 56 w 56"/>
                <a:gd name="T7" fmla="*/ 77 h 95"/>
                <a:gd name="T8" fmla="*/ 56 w 56"/>
                <a:gd name="T9" fmla="*/ 95 h 95"/>
                <a:gd name="T10" fmla="*/ 0 w 56"/>
                <a:gd name="T11" fmla="*/ 95 h 95"/>
                <a:gd name="T12" fmla="*/ 0 w 56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95">
                  <a:moveTo>
                    <a:pt x="0" y="0"/>
                  </a:moveTo>
                  <a:lnTo>
                    <a:pt x="19" y="0"/>
                  </a:lnTo>
                  <a:lnTo>
                    <a:pt x="19" y="77"/>
                  </a:lnTo>
                  <a:lnTo>
                    <a:pt x="56" y="77"/>
                  </a:lnTo>
                  <a:lnTo>
                    <a:pt x="56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2" name="Freeform 743"/>
            <p:cNvSpPr>
              <a:spLocks/>
            </p:cNvSpPr>
            <p:nvPr/>
          </p:nvSpPr>
          <p:spPr bwMode="auto">
            <a:xfrm>
              <a:off x="5266438" y="3558388"/>
              <a:ext cx="114354" cy="159451"/>
            </a:xfrm>
            <a:custGeom>
              <a:avLst/>
              <a:gdLst>
                <a:gd name="T0" fmla="*/ 74 w 105"/>
                <a:gd name="T1" fmla="*/ 40 h 146"/>
                <a:gd name="T2" fmla="*/ 53 w 105"/>
                <a:gd name="T3" fmla="*/ 24 h 146"/>
                <a:gd name="T4" fmla="*/ 31 w 105"/>
                <a:gd name="T5" fmla="*/ 40 h 146"/>
                <a:gd name="T6" fmla="*/ 47 w 105"/>
                <a:gd name="T7" fmla="*/ 56 h 146"/>
                <a:gd name="T8" fmla="*/ 73 w 105"/>
                <a:gd name="T9" fmla="*/ 64 h 146"/>
                <a:gd name="T10" fmla="*/ 105 w 105"/>
                <a:gd name="T11" fmla="*/ 103 h 146"/>
                <a:gd name="T12" fmla="*/ 54 w 105"/>
                <a:gd name="T13" fmla="*/ 146 h 146"/>
                <a:gd name="T14" fmla="*/ 0 w 105"/>
                <a:gd name="T15" fmla="*/ 102 h 146"/>
                <a:gd name="T16" fmla="*/ 28 w 105"/>
                <a:gd name="T17" fmla="*/ 101 h 146"/>
                <a:gd name="T18" fmla="*/ 54 w 105"/>
                <a:gd name="T19" fmla="*/ 122 h 146"/>
                <a:gd name="T20" fmla="*/ 77 w 105"/>
                <a:gd name="T21" fmla="*/ 107 h 146"/>
                <a:gd name="T22" fmla="*/ 60 w 105"/>
                <a:gd name="T23" fmla="*/ 90 h 146"/>
                <a:gd name="T24" fmla="*/ 29 w 105"/>
                <a:gd name="T25" fmla="*/ 79 h 146"/>
                <a:gd name="T26" fmla="*/ 3 w 105"/>
                <a:gd name="T27" fmla="*/ 44 h 146"/>
                <a:gd name="T28" fmla="*/ 52 w 105"/>
                <a:gd name="T29" fmla="*/ 0 h 146"/>
                <a:gd name="T30" fmla="*/ 102 w 105"/>
                <a:gd name="T31" fmla="*/ 39 h 146"/>
                <a:gd name="T32" fmla="*/ 74 w 105"/>
                <a:gd name="T33" fmla="*/ 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46">
                  <a:moveTo>
                    <a:pt x="74" y="40"/>
                  </a:moveTo>
                  <a:cubicBezTo>
                    <a:pt x="74" y="30"/>
                    <a:pt x="65" y="24"/>
                    <a:pt x="53" y="24"/>
                  </a:cubicBezTo>
                  <a:cubicBezTo>
                    <a:pt x="39" y="24"/>
                    <a:pt x="31" y="30"/>
                    <a:pt x="31" y="40"/>
                  </a:cubicBezTo>
                  <a:cubicBezTo>
                    <a:pt x="31" y="49"/>
                    <a:pt x="40" y="54"/>
                    <a:pt x="47" y="56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92" y="70"/>
                    <a:pt x="105" y="81"/>
                    <a:pt x="105" y="103"/>
                  </a:cubicBezTo>
                  <a:cubicBezTo>
                    <a:pt x="105" y="120"/>
                    <a:pt x="93" y="146"/>
                    <a:pt x="54" y="146"/>
                  </a:cubicBezTo>
                  <a:cubicBezTo>
                    <a:pt x="5" y="146"/>
                    <a:pt x="0" y="114"/>
                    <a:pt x="0" y="102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16"/>
                    <a:pt x="40" y="122"/>
                    <a:pt x="54" y="122"/>
                  </a:cubicBezTo>
                  <a:cubicBezTo>
                    <a:pt x="63" y="122"/>
                    <a:pt x="77" y="117"/>
                    <a:pt x="77" y="107"/>
                  </a:cubicBezTo>
                  <a:cubicBezTo>
                    <a:pt x="77" y="99"/>
                    <a:pt x="74" y="95"/>
                    <a:pt x="60" y="90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14" y="73"/>
                    <a:pt x="3" y="60"/>
                    <a:pt x="3" y="44"/>
                  </a:cubicBezTo>
                  <a:cubicBezTo>
                    <a:pt x="3" y="26"/>
                    <a:pt x="15" y="0"/>
                    <a:pt x="52" y="0"/>
                  </a:cubicBezTo>
                  <a:cubicBezTo>
                    <a:pt x="95" y="0"/>
                    <a:pt x="102" y="29"/>
                    <a:pt x="102" y="39"/>
                  </a:cubicBezTo>
                  <a:lnTo>
                    <a:pt x="74" y="40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3" name="Freeform 744"/>
            <p:cNvSpPr>
              <a:spLocks/>
            </p:cNvSpPr>
            <p:nvPr/>
          </p:nvSpPr>
          <p:spPr bwMode="auto">
            <a:xfrm>
              <a:off x="4889554" y="3585768"/>
              <a:ext cx="35434" cy="33823"/>
            </a:xfrm>
            <a:custGeom>
              <a:avLst/>
              <a:gdLst>
                <a:gd name="T0" fmla="*/ 27 w 33"/>
                <a:gd name="T1" fmla="*/ 31 h 31"/>
                <a:gd name="T2" fmla="*/ 33 w 33"/>
                <a:gd name="T3" fmla="*/ 23 h 31"/>
                <a:gd name="T4" fmla="*/ 13 w 33"/>
                <a:gd name="T5" fmla="*/ 0 h 31"/>
                <a:gd name="T6" fmla="*/ 0 w 33"/>
                <a:gd name="T7" fmla="*/ 17 h 31"/>
                <a:gd name="T8" fmla="*/ 27 w 3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7" y="31"/>
                  </a:moveTo>
                  <a:cubicBezTo>
                    <a:pt x="28" y="28"/>
                    <a:pt x="31" y="25"/>
                    <a:pt x="3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5"/>
                    <a:pt x="3" y="11"/>
                    <a:pt x="0" y="17"/>
                  </a:cubicBezTo>
                  <a:lnTo>
                    <a:pt x="27" y="31"/>
                  </a:lnTo>
                  <a:close/>
                </a:path>
              </a:pathLst>
            </a:custGeom>
            <a:solidFill>
              <a:srgbClr val="5FB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4" name="Freeform 745"/>
            <p:cNvSpPr>
              <a:spLocks/>
            </p:cNvSpPr>
            <p:nvPr/>
          </p:nvSpPr>
          <p:spPr bwMode="auto">
            <a:xfrm>
              <a:off x="4973306" y="3571273"/>
              <a:ext cx="30602" cy="37044"/>
            </a:xfrm>
            <a:custGeom>
              <a:avLst/>
              <a:gdLst>
                <a:gd name="T0" fmla="*/ 0 w 29"/>
                <a:gd name="T1" fmla="*/ 29 h 34"/>
                <a:gd name="T2" fmla="*/ 8 w 29"/>
                <a:gd name="T3" fmla="*/ 34 h 34"/>
                <a:gd name="T4" fmla="*/ 29 w 29"/>
                <a:gd name="T5" fmla="*/ 12 h 34"/>
                <a:gd name="T6" fmla="*/ 11 w 29"/>
                <a:gd name="T7" fmla="*/ 0 h 34"/>
                <a:gd name="T8" fmla="*/ 0 w 29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0" y="29"/>
                  </a:moveTo>
                  <a:cubicBezTo>
                    <a:pt x="3" y="30"/>
                    <a:pt x="6" y="32"/>
                    <a:pt x="8" y="3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3" y="7"/>
                    <a:pt x="17" y="3"/>
                    <a:pt x="11" y="0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D19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5" name="Freeform 746"/>
            <p:cNvSpPr>
              <a:spLocks/>
            </p:cNvSpPr>
            <p:nvPr/>
          </p:nvSpPr>
          <p:spPr bwMode="auto">
            <a:xfrm>
              <a:off x="4994244" y="3608317"/>
              <a:ext cx="35434" cy="27380"/>
            </a:xfrm>
            <a:custGeom>
              <a:avLst/>
              <a:gdLst>
                <a:gd name="T0" fmla="*/ 28 w 33"/>
                <a:gd name="T1" fmla="*/ 0 h 24"/>
                <a:gd name="T2" fmla="*/ 0 w 33"/>
                <a:gd name="T3" fmla="*/ 14 h 24"/>
                <a:gd name="T4" fmla="*/ 3 w 33"/>
                <a:gd name="T5" fmla="*/ 24 h 24"/>
                <a:gd name="T6" fmla="*/ 33 w 33"/>
                <a:gd name="T7" fmla="*/ 21 h 24"/>
                <a:gd name="T8" fmla="*/ 28 w 3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2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7"/>
                    <a:pt x="3" y="20"/>
                    <a:pt x="3" y="24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14"/>
                    <a:pt x="31" y="7"/>
                    <a:pt x="28" y="0"/>
                  </a:cubicBezTo>
                </a:path>
              </a:pathLst>
            </a:custGeom>
            <a:solidFill>
              <a:srgbClr val="C22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6" name="Freeform 747"/>
            <p:cNvSpPr>
              <a:spLocks/>
            </p:cNvSpPr>
            <p:nvPr/>
          </p:nvSpPr>
          <p:spPr bwMode="auto">
            <a:xfrm>
              <a:off x="4986190" y="3587379"/>
              <a:ext cx="35434" cy="32212"/>
            </a:xfrm>
            <a:custGeom>
              <a:avLst/>
              <a:gdLst>
                <a:gd name="T0" fmla="*/ 6 w 33"/>
                <a:gd name="T1" fmla="*/ 30 h 30"/>
                <a:gd name="T2" fmla="*/ 33 w 33"/>
                <a:gd name="T3" fmla="*/ 17 h 30"/>
                <a:gd name="T4" fmla="*/ 20 w 33"/>
                <a:gd name="T5" fmla="*/ 0 h 30"/>
                <a:gd name="T6" fmla="*/ 0 w 33"/>
                <a:gd name="T7" fmla="*/ 22 h 30"/>
                <a:gd name="T8" fmla="*/ 6 w 33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6" y="30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29" y="10"/>
                    <a:pt x="25" y="5"/>
                    <a:pt x="2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4"/>
                    <a:pt x="4" y="27"/>
                    <a:pt x="6" y="30"/>
                  </a:cubicBezTo>
                </a:path>
              </a:pathLst>
            </a:custGeom>
            <a:solidFill>
              <a:srgbClr val="2D9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7" name="Freeform 748"/>
            <p:cNvSpPr>
              <a:spLocks/>
            </p:cNvSpPr>
            <p:nvPr/>
          </p:nvSpPr>
          <p:spPr bwMode="auto">
            <a:xfrm>
              <a:off x="4879890" y="3635697"/>
              <a:ext cx="33823" cy="22549"/>
            </a:xfrm>
            <a:custGeom>
              <a:avLst/>
              <a:gdLst>
                <a:gd name="T0" fmla="*/ 30 w 31"/>
                <a:gd name="T1" fmla="*/ 4 h 21"/>
                <a:gd name="T2" fmla="*/ 30 w 31"/>
                <a:gd name="T3" fmla="*/ 3 h 21"/>
                <a:gd name="T4" fmla="*/ 0 w 31"/>
                <a:gd name="T5" fmla="*/ 0 h 21"/>
                <a:gd name="T6" fmla="*/ 0 w 31"/>
                <a:gd name="T7" fmla="*/ 4 h 21"/>
                <a:gd name="T8" fmla="*/ 2 w 31"/>
                <a:gd name="T9" fmla="*/ 21 h 21"/>
                <a:gd name="T10" fmla="*/ 31 w 31"/>
                <a:gd name="T11" fmla="*/ 13 h 21"/>
                <a:gd name="T12" fmla="*/ 30 w 3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30" y="4"/>
                  </a:moveTo>
                  <a:cubicBezTo>
                    <a:pt x="30" y="4"/>
                    <a:pt x="30" y="3"/>
                    <a:pt x="3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0"/>
                    <a:pt x="1" y="16"/>
                    <a:pt x="2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0"/>
                    <a:pt x="30" y="7"/>
                    <a:pt x="30" y="4"/>
                  </a:cubicBezTo>
                </a:path>
              </a:pathLst>
            </a:custGeom>
            <a:solidFill>
              <a:srgbClr val="487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8" name="Freeform 749"/>
            <p:cNvSpPr>
              <a:spLocks/>
            </p:cNvSpPr>
            <p:nvPr/>
          </p:nvSpPr>
          <p:spPr bwMode="auto">
            <a:xfrm>
              <a:off x="4979748" y="3667910"/>
              <a:ext cx="33823" cy="35434"/>
            </a:xfrm>
            <a:custGeom>
              <a:avLst/>
              <a:gdLst>
                <a:gd name="T0" fmla="*/ 8 w 32"/>
                <a:gd name="T1" fmla="*/ 0 h 33"/>
                <a:gd name="T2" fmla="*/ 0 w 32"/>
                <a:gd name="T3" fmla="*/ 7 h 33"/>
                <a:gd name="T4" fmla="*/ 16 w 32"/>
                <a:gd name="T5" fmla="*/ 33 h 33"/>
                <a:gd name="T6" fmla="*/ 32 w 32"/>
                <a:gd name="T7" fmla="*/ 18 h 33"/>
                <a:gd name="T8" fmla="*/ 8 w 3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8" y="0"/>
                  </a:moveTo>
                  <a:cubicBezTo>
                    <a:pt x="6" y="3"/>
                    <a:pt x="3" y="5"/>
                    <a:pt x="0" y="7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29"/>
                    <a:pt x="27" y="24"/>
                    <a:pt x="32" y="1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DB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9" name="Freeform 750"/>
            <p:cNvSpPr>
              <a:spLocks/>
            </p:cNvSpPr>
            <p:nvPr/>
          </p:nvSpPr>
          <p:spPr bwMode="auto">
            <a:xfrm>
              <a:off x="4997465" y="3635697"/>
              <a:ext cx="33823" cy="22549"/>
            </a:xfrm>
            <a:custGeom>
              <a:avLst/>
              <a:gdLst>
                <a:gd name="T0" fmla="*/ 1 w 31"/>
                <a:gd name="T1" fmla="*/ 4 h 21"/>
                <a:gd name="T2" fmla="*/ 0 w 31"/>
                <a:gd name="T3" fmla="*/ 13 h 21"/>
                <a:gd name="T4" fmla="*/ 29 w 31"/>
                <a:gd name="T5" fmla="*/ 21 h 21"/>
                <a:gd name="T6" fmla="*/ 31 w 31"/>
                <a:gd name="T7" fmla="*/ 4 h 21"/>
                <a:gd name="T8" fmla="*/ 31 w 31"/>
                <a:gd name="T9" fmla="*/ 0 h 21"/>
                <a:gd name="T10" fmla="*/ 1 w 31"/>
                <a:gd name="T11" fmla="*/ 3 h 21"/>
                <a:gd name="T12" fmla="*/ 1 w 3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1">
                  <a:moveTo>
                    <a:pt x="1" y="4"/>
                  </a:moveTo>
                  <a:cubicBezTo>
                    <a:pt x="1" y="7"/>
                    <a:pt x="0" y="10"/>
                    <a:pt x="0" y="1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16"/>
                    <a:pt x="31" y="10"/>
                    <a:pt x="31" y="4"/>
                  </a:cubicBezTo>
                  <a:cubicBezTo>
                    <a:pt x="31" y="3"/>
                    <a:pt x="31" y="1"/>
                    <a:pt x="3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</a:path>
              </a:pathLst>
            </a:custGeom>
            <a:solidFill>
              <a:srgbClr val="EF4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" name="Freeform 751"/>
            <p:cNvSpPr>
              <a:spLocks/>
            </p:cNvSpPr>
            <p:nvPr/>
          </p:nvSpPr>
          <p:spPr bwMode="auto">
            <a:xfrm>
              <a:off x="4897607" y="3667910"/>
              <a:ext cx="32212" cy="35434"/>
            </a:xfrm>
            <a:custGeom>
              <a:avLst/>
              <a:gdLst>
                <a:gd name="T0" fmla="*/ 24 w 31"/>
                <a:gd name="T1" fmla="*/ 0 h 32"/>
                <a:gd name="T2" fmla="*/ 0 w 31"/>
                <a:gd name="T3" fmla="*/ 18 h 32"/>
                <a:gd name="T4" fmla="*/ 15 w 31"/>
                <a:gd name="T5" fmla="*/ 32 h 32"/>
                <a:gd name="T6" fmla="*/ 31 w 31"/>
                <a:gd name="T7" fmla="*/ 7 h 32"/>
                <a:gd name="T8" fmla="*/ 24 w 3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4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24"/>
                    <a:pt x="9" y="28"/>
                    <a:pt x="15" y="32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8" y="5"/>
                    <a:pt x="26" y="2"/>
                    <a:pt x="24" y="0"/>
                  </a:cubicBezTo>
                </a:path>
              </a:pathLst>
            </a:custGeom>
            <a:solidFill>
              <a:srgbClr val="F99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" name="Freeform 752"/>
            <p:cNvSpPr>
              <a:spLocks/>
            </p:cNvSpPr>
            <p:nvPr/>
          </p:nvSpPr>
          <p:spPr bwMode="auto">
            <a:xfrm>
              <a:off x="4879890" y="3608317"/>
              <a:ext cx="37044" cy="25770"/>
            </a:xfrm>
            <a:custGeom>
              <a:avLst/>
              <a:gdLst>
                <a:gd name="T0" fmla="*/ 30 w 33"/>
                <a:gd name="T1" fmla="*/ 23 h 23"/>
                <a:gd name="T2" fmla="*/ 33 w 33"/>
                <a:gd name="T3" fmla="*/ 13 h 23"/>
                <a:gd name="T4" fmla="*/ 6 w 33"/>
                <a:gd name="T5" fmla="*/ 0 h 23"/>
                <a:gd name="T6" fmla="*/ 0 w 33"/>
                <a:gd name="T7" fmla="*/ 20 h 23"/>
                <a:gd name="T8" fmla="*/ 30 w 3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0" y="23"/>
                  </a:moveTo>
                  <a:cubicBezTo>
                    <a:pt x="30" y="20"/>
                    <a:pt x="31" y="16"/>
                    <a:pt x="33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6"/>
                    <a:pt x="1" y="13"/>
                    <a:pt x="0" y="20"/>
                  </a:cubicBezTo>
                  <a:lnTo>
                    <a:pt x="30" y="23"/>
                  </a:lnTo>
                  <a:close/>
                </a:path>
              </a:pathLst>
            </a:custGeom>
            <a:solidFill>
              <a:srgbClr val="007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" name="Freeform 753"/>
            <p:cNvSpPr>
              <a:spLocks/>
            </p:cNvSpPr>
            <p:nvPr/>
          </p:nvSpPr>
          <p:spPr bwMode="auto">
            <a:xfrm>
              <a:off x="4965252" y="3677573"/>
              <a:ext cx="28991" cy="37044"/>
            </a:xfrm>
            <a:custGeom>
              <a:avLst/>
              <a:gdLst>
                <a:gd name="T0" fmla="*/ 26 w 26"/>
                <a:gd name="T1" fmla="*/ 26 h 34"/>
                <a:gd name="T2" fmla="*/ 10 w 26"/>
                <a:gd name="T3" fmla="*/ 0 h 34"/>
                <a:gd name="T4" fmla="*/ 0 w 26"/>
                <a:gd name="T5" fmla="*/ 4 h 34"/>
                <a:gd name="T6" fmla="*/ 6 w 26"/>
                <a:gd name="T7" fmla="*/ 34 h 34"/>
                <a:gd name="T8" fmla="*/ 26 w 26"/>
                <a:gd name="T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4">
                  <a:moveTo>
                    <a:pt x="26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2"/>
                    <a:pt x="4" y="3"/>
                    <a:pt x="0" y="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3" y="32"/>
                    <a:pt x="20" y="30"/>
                    <a:pt x="26" y="26"/>
                  </a:cubicBezTo>
                </a:path>
              </a:pathLst>
            </a:custGeom>
            <a:solidFill>
              <a:srgbClr val="8F1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" name="Freeform 754"/>
            <p:cNvSpPr>
              <a:spLocks/>
            </p:cNvSpPr>
            <p:nvPr/>
          </p:nvSpPr>
          <p:spPr bwMode="auto">
            <a:xfrm>
              <a:off x="4991022" y="3655025"/>
              <a:ext cx="37044" cy="28991"/>
            </a:xfrm>
            <a:custGeom>
              <a:avLst/>
              <a:gdLst>
                <a:gd name="T0" fmla="*/ 5 w 34"/>
                <a:gd name="T1" fmla="*/ 0 h 27"/>
                <a:gd name="T2" fmla="*/ 0 w 34"/>
                <a:gd name="T3" fmla="*/ 9 h 27"/>
                <a:gd name="T4" fmla="*/ 25 w 34"/>
                <a:gd name="T5" fmla="*/ 27 h 27"/>
                <a:gd name="T6" fmla="*/ 34 w 34"/>
                <a:gd name="T7" fmla="*/ 8 h 27"/>
                <a:gd name="T8" fmla="*/ 5 w 3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5" y="0"/>
                  </a:moveTo>
                  <a:cubicBezTo>
                    <a:pt x="3" y="3"/>
                    <a:pt x="2" y="6"/>
                    <a:pt x="0" y="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1"/>
                    <a:pt x="32" y="15"/>
                    <a:pt x="34" y="8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4" name="Freeform 755"/>
            <p:cNvSpPr>
              <a:spLocks/>
            </p:cNvSpPr>
            <p:nvPr/>
          </p:nvSpPr>
          <p:spPr bwMode="auto">
            <a:xfrm>
              <a:off x="4944314" y="3682405"/>
              <a:ext cx="22549" cy="33823"/>
            </a:xfrm>
            <a:custGeom>
              <a:avLst/>
              <a:gdLst>
                <a:gd name="T0" fmla="*/ 16 w 22"/>
                <a:gd name="T1" fmla="*/ 0 h 31"/>
                <a:gd name="T2" fmla="*/ 10 w 22"/>
                <a:gd name="T3" fmla="*/ 0 h 31"/>
                <a:gd name="T4" fmla="*/ 6 w 22"/>
                <a:gd name="T5" fmla="*/ 0 h 31"/>
                <a:gd name="T6" fmla="*/ 0 w 22"/>
                <a:gd name="T7" fmla="*/ 30 h 31"/>
                <a:gd name="T8" fmla="*/ 10 w 22"/>
                <a:gd name="T9" fmla="*/ 31 h 31"/>
                <a:gd name="T10" fmla="*/ 22 w 22"/>
                <a:gd name="T11" fmla="*/ 30 h 31"/>
                <a:gd name="T12" fmla="*/ 16 w 2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1">
                  <a:moveTo>
                    <a:pt x="16" y="0"/>
                  </a:move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31"/>
                    <a:pt x="7" y="31"/>
                    <a:pt x="10" y="31"/>
                  </a:cubicBezTo>
                  <a:cubicBezTo>
                    <a:pt x="14" y="31"/>
                    <a:pt x="18" y="30"/>
                    <a:pt x="22" y="3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36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5" name="Freeform 756"/>
            <p:cNvSpPr>
              <a:spLocks/>
            </p:cNvSpPr>
            <p:nvPr/>
          </p:nvSpPr>
          <p:spPr bwMode="auto">
            <a:xfrm>
              <a:off x="4957199" y="3564830"/>
              <a:ext cx="24159" cy="35434"/>
            </a:xfrm>
            <a:custGeom>
              <a:avLst/>
              <a:gdLst>
                <a:gd name="T0" fmla="*/ 0 w 21"/>
                <a:gd name="T1" fmla="*/ 30 h 32"/>
                <a:gd name="T2" fmla="*/ 10 w 21"/>
                <a:gd name="T3" fmla="*/ 32 h 32"/>
                <a:gd name="T4" fmla="*/ 21 w 21"/>
                <a:gd name="T5" fmla="*/ 4 h 32"/>
                <a:gd name="T6" fmla="*/ 0 w 21"/>
                <a:gd name="T7" fmla="*/ 0 h 32"/>
                <a:gd name="T8" fmla="*/ 0 w 21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2">
                  <a:moveTo>
                    <a:pt x="0" y="30"/>
                  </a:moveTo>
                  <a:cubicBezTo>
                    <a:pt x="3" y="30"/>
                    <a:pt x="7" y="31"/>
                    <a:pt x="10" y="3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4" y="2"/>
                    <a:pt x="7" y="0"/>
                    <a:pt x="0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EA1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6" name="Freeform 757"/>
            <p:cNvSpPr>
              <a:spLocks/>
            </p:cNvSpPr>
            <p:nvPr/>
          </p:nvSpPr>
          <p:spPr bwMode="auto">
            <a:xfrm>
              <a:off x="4916934" y="3679184"/>
              <a:ext cx="28991" cy="35434"/>
            </a:xfrm>
            <a:custGeom>
              <a:avLst/>
              <a:gdLst>
                <a:gd name="T0" fmla="*/ 26 w 26"/>
                <a:gd name="T1" fmla="*/ 3 h 33"/>
                <a:gd name="T2" fmla="*/ 16 w 26"/>
                <a:gd name="T3" fmla="*/ 0 h 33"/>
                <a:gd name="T4" fmla="*/ 0 w 26"/>
                <a:gd name="T5" fmla="*/ 26 h 33"/>
                <a:gd name="T6" fmla="*/ 20 w 26"/>
                <a:gd name="T7" fmla="*/ 33 h 33"/>
                <a:gd name="T8" fmla="*/ 26 w 2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"/>
                  </a:moveTo>
                  <a:cubicBezTo>
                    <a:pt x="22" y="3"/>
                    <a:pt x="19" y="1"/>
                    <a:pt x="16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29"/>
                    <a:pt x="13" y="32"/>
                    <a:pt x="20" y="33"/>
                  </a:cubicBezTo>
                  <a:lnTo>
                    <a:pt x="26" y="3"/>
                  </a:lnTo>
                  <a:close/>
                </a:path>
              </a:pathLst>
            </a:custGeom>
            <a:solidFill>
              <a:srgbClr val="E01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7" name="Freeform 758"/>
            <p:cNvSpPr>
              <a:spLocks/>
            </p:cNvSpPr>
            <p:nvPr/>
          </p:nvSpPr>
          <p:spPr bwMode="auto">
            <a:xfrm>
              <a:off x="4929819" y="3564830"/>
              <a:ext cx="24159" cy="35434"/>
            </a:xfrm>
            <a:custGeom>
              <a:avLst/>
              <a:gdLst>
                <a:gd name="T0" fmla="*/ 11 w 21"/>
                <a:gd name="T1" fmla="*/ 32 h 32"/>
                <a:gd name="T2" fmla="*/ 21 w 21"/>
                <a:gd name="T3" fmla="*/ 30 h 32"/>
                <a:gd name="T4" fmla="*/ 21 w 21"/>
                <a:gd name="T5" fmla="*/ 0 h 32"/>
                <a:gd name="T6" fmla="*/ 0 w 21"/>
                <a:gd name="T7" fmla="*/ 4 h 32"/>
                <a:gd name="T8" fmla="*/ 11 w 2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2">
                  <a:moveTo>
                    <a:pt x="11" y="32"/>
                  </a:moveTo>
                  <a:cubicBezTo>
                    <a:pt x="14" y="31"/>
                    <a:pt x="17" y="30"/>
                    <a:pt x="21" y="3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3" y="0"/>
                    <a:pt x="6" y="1"/>
                    <a:pt x="0" y="4"/>
                  </a:cubicBezTo>
                  <a:lnTo>
                    <a:pt x="11" y="32"/>
                  </a:lnTo>
                  <a:close/>
                </a:path>
              </a:pathLst>
            </a:custGeom>
            <a:solidFill>
              <a:srgbClr val="1A3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8" name="Freeform 759"/>
            <p:cNvSpPr>
              <a:spLocks/>
            </p:cNvSpPr>
            <p:nvPr/>
          </p:nvSpPr>
          <p:spPr bwMode="auto">
            <a:xfrm>
              <a:off x="4883111" y="3655025"/>
              <a:ext cx="37044" cy="30602"/>
            </a:xfrm>
            <a:custGeom>
              <a:avLst/>
              <a:gdLst>
                <a:gd name="T0" fmla="*/ 34 w 34"/>
                <a:gd name="T1" fmla="*/ 9 h 28"/>
                <a:gd name="T2" fmla="*/ 29 w 34"/>
                <a:gd name="T3" fmla="*/ 0 h 28"/>
                <a:gd name="T4" fmla="*/ 0 w 34"/>
                <a:gd name="T5" fmla="*/ 8 h 28"/>
                <a:gd name="T6" fmla="*/ 10 w 34"/>
                <a:gd name="T7" fmla="*/ 28 h 28"/>
                <a:gd name="T8" fmla="*/ 34 w 34"/>
                <a:gd name="T9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8">
                  <a:moveTo>
                    <a:pt x="34" y="9"/>
                  </a:moveTo>
                  <a:cubicBezTo>
                    <a:pt x="32" y="6"/>
                    <a:pt x="31" y="3"/>
                    <a:pt x="29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5"/>
                    <a:pt x="6" y="22"/>
                    <a:pt x="10" y="28"/>
                  </a:cubicBezTo>
                  <a:lnTo>
                    <a:pt x="34" y="9"/>
                  </a:lnTo>
                  <a:close/>
                </a:path>
              </a:pathLst>
            </a:custGeom>
            <a:solidFill>
              <a:srgbClr val="CD8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" name="Freeform 760"/>
            <p:cNvSpPr>
              <a:spLocks/>
            </p:cNvSpPr>
            <p:nvPr/>
          </p:nvSpPr>
          <p:spPr bwMode="auto">
            <a:xfrm>
              <a:off x="4907270" y="3571273"/>
              <a:ext cx="30602" cy="37044"/>
            </a:xfrm>
            <a:custGeom>
              <a:avLst/>
              <a:gdLst>
                <a:gd name="T0" fmla="*/ 20 w 29"/>
                <a:gd name="T1" fmla="*/ 34 h 34"/>
                <a:gd name="T2" fmla="*/ 29 w 29"/>
                <a:gd name="T3" fmla="*/ 29 h 34"/>
                <a:gd name="T4" fmla="*/ 18 w 29"/>
                <a:gd name="T5" fmla="*/ 0 h 34"/>
                <a:gd name="T6" fmla="*/ 0 w 29"/>
                <a:gd name="T7" fmla="*/ 11 h 34"/>
                <a:gd name="T8" fmla="*/ 20 w 29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20" y="34"/>
                  </a:moveTo>
                  <a:cubicBezTo>
                    <a:pt x="23" y="32"/>
                    <a:pt x="26" y="30"/>
                    <a:pt x="29" y="2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3"/>
                    <a:pt x="5" y="7"/>
                    <a:pt x="0" y="11"/>
                  </a:cubicBezTo>
                  <a:lnTo>
                    <a:pt x="20" y="34"/>
                  </a:lnTo>
                  <a:close/>
                </a:path>
              </a:pathLst>
            </a:custGeom>
            <a:solidFill>
              <a:srgbClr val="005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0" name="Freeform 761"/>
            <p:cNvSpPr>
              <a:spLocks noEditPoints="1"/>
            </p:cNvSpPr>
            <p:nvPr/>
          </p:nvSpPr>
          <p:spPr bwMode="auto">
            <a:xfrm>
              <a:off x="5021624" y="3559998"/>
              <a:ext cx="144955" cy="154619"/>
            </a:xfrm>
            <a:custGeom>
              <a:avLst/>
              <a:gdLst>
                <a:gd name="T0" fmla="*/ 62 w 90"/>
                <a:gd name="T1" fmla="*/ 76 h 96"/>
                <a:gd name="T2" fmla="*/ 27 w 90"/>
                <a:gd name="T3" fmla="*/ 76 h 96"/>
                <a:gd name="T4" fmla="*/ 21 w 90"/>
                <a:gd name="T5" fmla="*/ 96 h 96"/>
                <a:gd name="T6" fmla="*/ 0 w 90"/>
                <a:gd name="T7" fmla="*/ 96 h 96"/>
                <a:gd name="T8" fmla="*/ 35 w 90"/>
                <a:gd name="T9" fmla="*/ 0 h 96"/>
                <a:gd name="T10" fmla="*/ 56 w 90"/>
                <a:gd name="T11" fmla="*/ 0 h 96"/>
                <a:gd name="T12" fmla="*/ 90 w 90"/>
                <a:gd name="T13" fmla="*/ 96 h 96"/>
                <a:gd name="T14" fmla="*/ 69 w 90"/>
                <a:gd name="T15" fmla="*/ 96 h 96"/>
                <a:gd name="T16" fmla="*/ 62 w 90"/>
                <a:gd name="T17" fmla="*/ 76 h 96"/>
                <a:gd name="T18" fmla="*/ 45 w 90"/>
                <a:gd name="T19" fmla="*/ 23 h 96"/>
                <a:gd name="T20" fmla="*/ 45 w 90"/>
                <a:gd name="T21" fmla="*/ 23 h 96"/>
                <a:gd name="T22" fmla="*/ 33 w 90"/>
                <a:gd name="T23" fmla="*/ 60 h 96"/>
                <a:gd name="T24" fmla="*/ 57 w 90"/>
                <a:gd name="T25" fmla="*/ 60 h 96"/>
                <a:gd name="T26" fmla="*/ 45 w 90"/>
                <a:gd name="T27" fmla="*/ 2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96">
                  <a:moveTo>
                    <a:pt x="62" y="76"/>
                  </a:moveTo>
                  <a:lnTo>
                    <a:pt x="27" y="76"/>
                  </a:lnTo>
                  <a:lnTo>
                    <a:pt x="21" y="96"/>
                  </a:lnTo>
                  <a:lnTo>
                    <a:pt x="0" y="96"/>
                  </a:lnTo>
                  <a:lnTo>
                    <a:pt x="35" y="0"/>
                  </a:lnTo>
                  <a:lnTo>
                    <a:pt x="56" y="0"/>
                  </a:lnTo>
                  <a:lnTo>
                    <a:pt x="90" y="96"/>
                  </a:lnTo>
                  <a:lnTo>
                    <a:pt x="69" y="96"/>
                  </a:lnTo>
                  <a:lnTo>
                    <a:pt x="62" y="76"/>
                  </a:lnTo>
                  <a:close/>
                  <a:moveTo>
                    <a:pt x="45" y="23"/>
                  </a:moveTo>
                  <a:lnTo>
                    <a:pt x="45" y="23"/>
                  </a:lnTo>
                  <a:lnTo>
                    <a:pt x="33" y="60"/>
                  </a:lnTo>
                  <a:lnTo>
                    <a:pt x="57" y="60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5091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1" name="Freeform 762"/>
            <p:cNvSpPr>
              <a:spLocks/>
            </p:cNvSpPr>
            <p:nvPr/>
          </p:nvSpPr>
          <p:spPr bwMode="auto">
            <a:xfrm>
              <a:off x="3382017" y="2764353"/>
              <a:ext cx="135292" cy="45097"/>
            </a:xfrm>
            <a:custGeom>
              <a:avLst/>
              <a:gdLst>
                <a:gd name="T0" fmla="*/ 124 w 125"/>
                <a:gd name="T1" fmla="*/ 0 h 40"/>
                <a:gd name="T2" fmla="*/ 1 w 125"/>
                <a:gd name="T3" fmla="*/ 0 h 40"/>
                <a:gd name="T4" fmla="*/ 0 w 125"/>
                <a:gd name="T5" fmla="*/ 2 h 40"/>
                <a:gd name="T6" fmla="*/ 0 w 125"/>
                <a:gd name="T7" fmla="*/ 38 h 40"/>
                <a:gd name="T8" fmla="*/ 1 w 125"/>
                <a:gd name="T9" fmla="*/ 40 h 40"/>
                <a:gd name="T10" fmla="*/ 124 w 125"/>
                <a:gd name="T11" fmla="*/ 40 h 40"/>
                <a:gd name="T12" fmla="*/ 125 w 125"/>
                <a:gd name="T13" fmla="*/ 38 h 40"/>
                <a:gd name="T14" fmla="*/ 125 w 125"/>
                <a:gd name="T15" fmla="*/ 2 h 40"/>
                <a:gd name="T16" fmla="*/ 124 w 125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0">
                  <a:moveTo>
                    <a:pt x="1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1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0"/>
                    <a:pt x="125" y="39"/>
                    <a:pt x="125" y="38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0"/>
                    <a:pt x="1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2" name="Freeform 763"/>
            <p:cNvSpPr>
              <a:spLocks/>
            </p:cNvSpPr>
            <p:nvPr/>
          </p:nvSpPr>
          <p:spPr bwMode="auto">
            <a:xfrm>
              <a:off x="3382017" y="2680601"/>
              <a:ext cx="135292" cy="43487"/>
            </a:xfrm>
            <a:custGeom>
              <a:avLst/>
              <a:gdLst>
                <a:gd name="T0" fmla="*/ 124 w 125"/>
                <a:gd name="T1" fmla="*/ 0 h 40"/>
                <a:gd name="T2" fmla="*/ 1 w 125"/>
                <a:gd name="T3" fmla="*/ 0 h 40"/>
                <a:gd name="T4" fmla="*/ 0 w 125"/>
                <a:gd name="T5" fmla="*/ 1 h 40"/>
                <a:gd name="T6" fmla="*/ 0 w 125"/>
                <a:gd name="T7" fmla="*/ 38 h 40"/>
                <a:gd name="T8" fmla="*/ 1 w 125"/>
                <a:gd name="T9" fmla="*/ 40 h 40"/>
                <a:gd name="T10" fmla="*/ 124 w 125"/>
                <a:gd name="T11" fmla="*/ 40 h 40"/>
                <a:gd name="T12" fmla="*/ 125 w 125"/>
                <a:gd name="T13" fmla="*/ 38 h 40"/>
                <a:gd name="T14" fmla="*/ 125 w 125"/>
                <a:gd name="T15" fmla="*/ 1 h 40"/>
                <a:gd name="T16" fmla="*/ 124 w 125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0">
                  <a:moveTo>
                    <a:pt x="1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1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0"/>
                    <a:pt x="125" y="39"/>
                    <a:pt x="125" y="38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0"/>
                    <a:pt x="125" y="0"/>
                    <a:pt x="1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3" name="Freeform 764"/>
            <p:cNvSpPr>
              <a:spLocks/>
            </p:cNvSpPr>
            <p:nvPr/>
          </p:nvSpPr>
          <p:spPr bwMode="auto">
            <a:xfrm>
              <a:off x="3383627" y="2554973"/>
              <a:ext cx="132071" cy="66035"/>
            </a:xfrm>
            <a:custGeom>
              <a:avLst/>
              <a:gdLst>
                <a:gd name="T0" fmla="*/ 120 w 121"/>
                <a:gd name="T1" fmla="*/ 59 h 61"/>
                <a:gd name="T2" fmla="*/ 61 w 121"/>
                <a:gd name="T3" fmla="*/ 0 h 61"/>
                <a:gd name="T4" fmla="*/ 60 w 121"/>
                <a:gd name="T5" fmla="*/ 0 h 61"/>
                <a:gd name="T6" fmla="*/ 1 w 121"/>
                <a:gd name="T7" fmla="*/ 59 h 61"/>
                <a:gd name="T8" fmla="*/ 2 w 121"/>
                <a:gd name="T9" fmla="*/ 61 h 61"/>
                <a:gd name="T10" fmla="*/ 119 w 121"/>
                <a:gd name="T11" fmla="*/ 61 h 61"/>
                <a:gd name="T12" fmla="*/ 120 w 121"/>
                <a:gd name="T1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1">
                  <a:moveTo>
                    <a:pt x="120" y="59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0"/>
                    <a:pt x="1" y="61"/>
                    <a:pt x="2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0" y="61"/>
                    <a:pt x="121" y="60"/>
                    <a:pt x="120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4" name="Freeform 765"/>
            <p:cNvSpPr>
              <a:spLocks/>
            </p:cNvSpPr>
            <p:nvPr/>
          </p:nvSpPr>
          <p:spPr bwMode="auto">
            <a:xfrm>
              <a:off x="3573680" y="2678991"/>
              <a:ext cx="66035" cy="130460"/>
            </a:xfrm>
            <a:custGeom>
              <a:avLst/>
              <a:gdLst>
                <a:gd name="T0" fmla="*/ 1 w 61"/>
                <a:gd name="T1" fmla="*/ 119 h 120"/>
                <a:gd name="T2" fmla="*/ 60 w 61"/>
                <a:gd name="T3" fmla="*/ 61 h 120"/>
                <a:gd name="T4" fmla="*/ 60 w 61"/>
                <a:gd name="T5" fmla="*/ 59 h 120"/>
                <a:gd name="T6" fmla="*/ 1 w 61"/>
                <a:gd name="T7" fmla="*/ 0 h 120"/>
                <a:gd name="T8" fmla="*/ 0 w 61"/>
                <a:gd name="T9" fmla="*/ 1 h 120"/>
                <a:gd name="T10" fmla="*/ 0 w 61"/>
                <a:gd name="T11" fmla="*/ 119 h 120"/>
                <a:gd name="T12" fmla="*/ 1 w 61"/>
                <a:gd name="T13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1" y="119"/>
                  </a:moveTo>
                  <a:cubicBezTo>
                    <a:pt x="60" y="61"/>
                    <a:pt x="60" y="61"/>
                    <a:pt x="60" y="61"/>
                  </a:cubicBezTo>
                  <a:cubicBezTo>
                    <a:pt x="61" y="60"/>
                    <a:pt x="61" y="60"/>
                    <a:pt x="60" y="5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0"/>
                    <a:pt x="1" y="120"/>
                    <a:pt x="1" y="1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5" name="Freeform 766"/>
            <p:cNvSpPr>
              <a:spLocks/>
            </p:cNvSpPr>
            <p:nvPr/>
          </p:nvSpPr>
          <p:spPr bwMode="auto">
            <a:xfrm>
              <a:off x="3383627" y="2867433"/>
              <a:ext cx="132071" cy="66035"/>
            </a:xfrm>
            <a:custGeom>
              <a:avLst/>
              <a:gdLst>
                <a:gd name="T0" fmla="*/ 1 w 121"/>
                <a:gd name="T1" fmla="*/ 2 h 61"/>
                <a:gd name="T2" fmla="*/ 60 w 121"/>
                <a:gd name="T3" fmla="*/ 60 h 61"/>
                <a:gd name="T4" fmla="*/ 61 w 121"/>
                <a:gd name="T5" fmla="*/ 60 h 61"/>
                <a:gd name="T6" fmla="*/ 120 w 121"/>
                <a:gd name="T7" fmla="*/ 2 h 61"/>
                <a:gd name="T8" fmla="*/ 119 w 121"/>
                <a:gd name="T9" fmla="*/ 0 h 61"/>
                <a:gd name="T10" fmla="*/ 2 w 121"/>
                <a:gd name="T11" fmla="*/ 0 h 61"/>
                <a:gd name="T12" fmla="*/ 1 w 121"/>
                <a:gd name="T1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61">
                  <a:moveTo>
                    <a:pt x="1" y="2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60" y="61"/>
                    <a:pt x="61" y="61"/>
                    <a:pt x="61" y="60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1" y="1"/>
                    <a:pt x="120" y="0"/>
                    <a:pt x="11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6" name="Freeform 767"/>
            <p:cNvSpPr>
              <a:spLocks/>
            </p:cNvSpPr>
            <p:nvPr/>
          </p:nvSpPr>
          <p:spPr bwMode="auto">
            <a:xfrm>
              <a:off x="3261221" y="2678991"/>
              <a:ext cx="66035" cy="130460"/>
            </a:xfrm>
            <a:custGeom>
              <a:avLst/>
              <a:gdLst>
                <a:gd name="T0" fmla="*/ 59 w 61"/>
                <a:gd name="T1" fmla="*/ 0 h 120"/>
                <a:gd name="T2" fmla="*/ 0 w 61"/>
                <a:gd name="T3" fmla="*/ 59 h 120"/>
                <a:gd name="T4" fmla="*/ 0 w 61"/>
                <a:gd name="T5" fmla="*/ 61 h 120"/>
                <a:gd name="T6" fmla="*/ 59 w 61"/>
                <a:gd name="T7" fmla="*/ 119 h 120"/>
                <a:gd name="T8" fmla="*/ 61 w 61"/>
                <a:gd name="T9" fmla="*/ 119 h 120"/>
                <a:gd name="T10" fmla="*/ 61 w 61"/>
                <a:gd name="T11" fmla="*/ 1 h 120"/>
                <a:gd name="T12" fmla="*/ 59 w 61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0"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1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60" y="120"/>
                    <a:pt x="61" y="120"/>
                    <a:pt x="61" y="119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0"/>
                    <a:pt x="60" y="0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7" name="Freeform 768"/>
            <p:cNvSpPr>
              <a:spLocks/>
            </p:cNvSpPr>
            <p:nvPr/>
          </p:nvSpPr>
          <p:spPr bwMode="auto">
            <a:xfrm>
              <a:off x="4747819" y="2347203"/>
              <a:ext cx="41876" cy="146566"/>
            </a:xfrm>
            <a:custGeom>
              <a:avLst/>
              <a:gdLst>
                <a:gd name="T0" fmla="*/ 11 w 26"/>
                <a:gd name="T1" fmla="*/ 21 h 91"/>
                <a:gd name="T2" fmla="*/ 11 w 26"/>
                <a:gd name="T3" fmla="*/ 21 h 91"/>
                <a:gd name="T4" fmla="*/ 11 w 26"/>
                <a:gd name="T5" fmla="*/ 91 h 91"/>
                <a:gd name="T6" fmla="*/ 26 w 26"/>
                <a:gd name="T7" fmla="*/ 91 h 91"/>
                <a:gd name="T8" fmla="*/ 26 w 26"/>
                <a:gd name="T9" fmla="*/ 0 h 91"/>
                <a:gd name="T10" fmla="*/ 14 w 26"/>
                <a:gd name="T11" fmla="*/ 0 h 91"/>
                <a:gd name="T12" fmla="*/ 0 w 26"/>
                <a:gd name="T13" fmla="*/ 17 h 91"/>
                <a:gd name="T14" fmla="*/ 0 w 26"/>
                <a:gd name="T15" fmla="*/ 33 h 91"/>
                <a:gd name="T16" fmla="*/ 0 w 26"/>
                <a:gd name="T17" fmla="*/ 33 h 91"/>
                <a:gd name="T18" fmla="*/ 11 w 26"/>
                <a:gd name="T19" fmla="*/ 2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1">
                  <a:moveTo>
                    <a:pt x="11" y="21"/>
                  </a:moveTo>
                  <a:lnTo>
                    <a:pt x="11" y="21"/>
                  </a:lnTo>
                  <a:lnTo>
                    <a:pt x="11" y="91"/>
                  </a:lnTo>
                  <a:lnTo>
                    <a:pt x="26" y="91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8" name="Freeform 769"/>
            <p:cNvSpPr>
              <a:spLocks/>
            </p:cNvSpPr>
            <p:nvPr/>
          </p:nvSpPr>
          <p:spPr bwMode="auto">
            <a:xfrm>
              <a:off x="4804191" y="2345593"/>
              <a:ext cx="66035" cy="148177"/>
            </a:xfrm>
            <a:custGeom>
              <a:avLst/>
              <a:gdLst>
                <a:gd name="T0" fmla="*/ 0 w 60"/>
                <a:gd name="T1" fmla="*/ 30 h 136"/>
                <a:gd name="T2" fmla="*/ 0 w 60"/>
                <a:gd name="T3" fmla="*/ 46 h 136"/>
                <a:gd name="T4" fmla="*/ 21 w 60"/>
                <a:gd name="T5" fmla="*/ 46 h 136"/>
                <a:gd name="T6" fmla="*/ 21 w 60"/>
                <a:gd name="T7" fmla="*/ 29 h 136"/>
                <a:gd name="T8" fmla="*/ 30 w 60"/>
                <a:gd name="T9" fmla="*/ 19 h 136"/>
                <a:gd name="T10" fmla="*/ 38 w 60"/>
                <a:gd name="T11" fmla="*/ 29 h 136"/>
                <a:gd name="T12" fmla="*/ 38 w 60"/>
                <a:gd name="T13" fmla="*/ 40 h 136"/>
                <a:gd name="T14" fmla="*/ 29 w 60"/>
                <a:gd name="T15" fmla="*/ 63 h 136"/>
                <a:gd name="T16" fmla="*/ 17 w 60"/>
                <a:gd name="T17" fmla="*/ 76 h 136"/>
                <a:gd name="T18" fmla="*/ 0 w 60"/>
                <a:gd name="T19" fmla="*/ 111 h 136"/>
                <a:gd name="T20" fmla="*/ 0 w 60"/>
                <a:gd name="T21" fmla="*/ 136 h 136"/>
                <a:gd name="T22" fmla="*/ 59 w 60"/>
                <a:gd name="T23" fmla="*/ 136 h 136"/>
                <a:gd name="T24" fmla="*/ 59 w 60"/>
                <a:gd name="T25" fmla="*/ 118 h 136"/>
                <a:gd name="T26" fmla="*/ 22 w 60"/>
                <a:gd name="T27" fmla="*/ 118 h 136"/>
                <a:gd name="T28" fmla="*/ 22 w 60"/>
                <a:gd name="T29" fmla="*/ 111 h 136"/>
                <a:gd name="T30" fmla="*/ 31 w 60"/>
                <a:gd name="T31" fmla="*/ 91 h 136"/>
                <a:gd name="T32" fmla="*/ 46 w 60"/>
                <a:gd name="T33" fmla="*/ 76 h 136"/>
                <a:gd name="T34" fmla="*/ 60 w 60"/>
                <a:gd name="T35" fmla="*/ 42 h 136"/>
                <a:gd name="T36" fmla="*/ 60 w 60"/>
                <a:gd name="T37" fmla="*/ 29 h 136"/>
                <a:gd name="T38" fmla="*/ 30 w 60"/>
                <a:gd name="T39" fmla="*/ 0 h 136"/>
                <a:gd name="T40" fmla="*/ 0 w 60"/>
                <a:gd name="T41" fmla="*/ 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6">
                  <a:moveTo>
                    <a:pt x="0" y="3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1"/>
                    <a:pt x="25" y="19"/>
                    <a:pt x="30" y="19"/>
                  </a:cubicBezTo>
                  <a:cubicBezTo>
                    <a:pt x="34" y="19"/>
                    <a:pt x="38" y="20"/>
                    <a:pt x="38" y="2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51"/>
                    <a:pt x="37" y="55"/>
                    <a:pt x="29" y="6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5" y="89"/>
                    <a:pt x="0" y="98"/>
                    <a:pt x="0" y="11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01"/>
                    <a:pt x="25" y="97"/>
                    <a:pt x="31" y="91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57" y="63"/>
                    <a:pt x="60" y="55"/>
                    <a:pt x="60" y="42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9"/>
                    <a:pt x="50" y="0"/>
                    <a:pt x="30" y="0"/>
                  </a:cubicBezTo>
                  <a:cubicBezTo>
                    <a:pt x="10" y="0"/>
                    <a:pt x="0" y="11"/>
                    <a:pt x="0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9" name="Freeform 770"/>
            <p:cNvSpPr>
              <a:spLocks noEditPoints="1"/>
            </p:cNvSpPr>
            <p:nvPr/>
          </p:nvSpPr>
          <p:spPr bwMode="auto">
            <a:xfrm>
              <a:off x="1552357" y="2345593"/>
              <a:ext cx="72478" cy="149787"/>
            </a:xfrm>
            <a:custGeom>
              <a:avLst/>
              <a:gdLst>
                <a:gd name="T0" fmla="*/ 67 w 67"/>
                <a:gd name="T1" fmla="*/ 103 h 138"/>
                <a:gd name="T2" fmla="*/ 67 w 67"/>
                <a:gd name="T3" fmla="*/ 88 h 138"/>
                <a:gd name="T4" fmla="*/ 52 w 67"/>
                <a:gd name="T5" fmla="*/ 61 h 138"/>
                <a:gd name="T6" fmla="*/ 65 w 67"/>
                <a:gd name="T7" fmla="*/ 38 h 138"/>
                <a:gd name="T8" fmla="*/ 65 w 67"/>
                <a:gd name="T9" fmla="*/ 33 h 138"/>
                <a:gd name="T10" fmla="*/ 33 w 67"/>
                <a:gd name="T11" fmla="*/ 0 h 138"/>
                <a:gd name="T12" fmla="*/ 2 w 67"/>
                <a:gd name="T13" fmla="*/ 33 h 138"/>
                <a:gd name="T14" fmla="*/ 2 w 67"/>
                <a:gd name="T15" fmla="*/ 38 h 138"/>
                <a:gd name="T16" fmla="*/ 15 w 67"/>
                <a:gd name="T17" fmla="*/ 61 h 138"/>
                <a:gd name="T18" fmla="*/ 0 w 67"/>
                <a:gd name="T19" fmla="*/ 88 h 138"/>
                <a:gd name="T20" fmla="*/ 0 w 67"/>
                <a:gd name="T21" fmla="*/ 103 h 138"/>
                <a:gd name="T22" fmla="*/ 33 w 67"/>
                <a:gd name="T23" fmla="*/ 138 h 138"/>
                <a:gd name="T24" fmla="*/ 67 w 67"/>
                <a:gd name="T25" fmla="*/ 103 h 138"/>
                <a:gd name="T26" fmla="*/ 23 w 67"/>
                <a:gd name="T27" fmla="*/ 31 h 138"/>
                <a:gd name="T28" fmla="*/ 33 w 67"/>
                <a:gd name="T29" fmla="*/ 18 h 138"/>
                <a:gd name="T30" fmla="*/ 44 w 67"/>
                <a:gd name="T31" fmla="*/ 31 h 138"/>
                <a:gd name="T32" fmla="*/ 44 w 67"/>
                <a:gd name="T33" fmla="*/ 40 h 138"/>
                <a:gd name="T34" fmla="*/ 33 w 67"/>
                <a:gd name="T35" fmla="*/ 53 h 138"/>
                <a:gd name="T36" fmla="*/ 23 w 67"/>
                <a:gd name="T37" fmla="*/ 40 h 138"/>
                <a:gd name="T38" fmla="*/ 23 w 67"/>
                <a:gd name="T39" fmla="*/ 31 h 138"/>
                <a:gd name="T40" fmla="*/ 44 w 67"/>
                <a:gd name="T41" fmla="*/ 105 h 138"/>
                <a:gd name="T42" fmla="*/ 33 w 67"/>
                <a:gd name="T43" fmla="*/ 119 h 138"/>
                <a:gd name="T44" fmla="*/ 22 w 67"/>
                <a:gd name="T45" fmla="*/ 105 h 138"/>
                <a:gd name="T46" fmla="*/ 22 w 67"/>
                <a:gd name="T47" fmla="*/ 84 h 138"/>
                <a:gd name="T48" fmla="*/ 33 w 67"/>
                <a:gd name="T49" fmla="*/ 70 h 138"/>
                <a:gd name="T50" fmla="*/ 44 w 67"/>
                <a:gd name="T51" fmla="*/ 84 h 138"/>
                <a:gd name="T52" fmla="*/ 44 w 67"/>
                <a:gd name="T53" fmla="*/ 10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138">
                  <a:moveTo>
                    <a:pt x="67" y="103"/>
                  </a:moveTo>
                  <a:cubicBezTo>
                    <a:pt x="67" y="88"/>
                    <a:pt x="67" y="88"/>
                    <a:pt x="67" y="88"/>
                  </a:cubicBezTo>
                  <a:cubicBezTo>
                    <a:pt x="67" y="76"/>
                    <a:pt x="62" y="66"/>
                    <a:pt x="52" y="61"/>
                  </a:cubicBezTo>
                  <a:cubicBezTo>
                    <a:pt x="61" y="57"/>
                    <a:pt x="65" y="49"/>
                    <a:pt x="65" y="3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12"/>
                    <a:pt x="54" y="0"/>
                    <a:pt x="33" y="0"/>
                  </a:cubicBezTo>
                  <a:cubicBezTo>
                    <a:pt x="13" y="0"/>
                    <a:pt x="2" y="12"/>
                    <a:pt x="2" y="33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49"/>
                    <a:pt x="6" y="57"/>
                    <a:pt x="15" y="61"/>
                  </a:cubicBezTo>
                  <a:cubicBezTo>
                    <a:pt x="4" y="66"/>
                    <a:pt x="0" y="76"/>
                    <a:pt x="0" y="88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3"/>
                    <a:pt x="9" y="138"/>
                    <a:pt x="33" y="138"/>
                  </a:cubicBezTo>
                  <a:cubicBezTo>
                    <a:pt x="57" y="138"/>
                    <a:pt x="67" y="123"/>
                    <a:pt x="67" y="103"/>
                  </a:cubicBezTo>
                  <a:moveTo>
                    <a:pt x="23" y="31"/>
                  </a:moveTo>
                  <a:cubicBezTo>
                    <a:pt x="23" y="23"/>
                    <a:pt x="26" y="18"/>
                    <a:pt x="33" y="18"/>
                  </a:cubicBezTo>
                  <a:cubicBezTo>
                    <a:pt x="41" y="18"/>
                    <a:pt x="44" y="23"/>
                    <a:pt x="44" y="3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8"/>
                    <a:pt x="41" y="53"/>
                    <a:pt x="33" y="53"/>
                  </a:cubicBezTo>
                  <a:cubicBezTo>
                    <a:pt x="26" y="53"/>
                    <a:pt x="23" y="48"/>
                    <a:pt x="23" y="40"/>
                  </a:cubicBezTo>
                  <a:lnTo>
                    <a:pt x="23" y="31"/>
                  </a:lnTo>
                  <a:close/>
                  <a:moveTo>
                    <a:pt x="44" y="105"/>
                  </a:moveTo>
                  <a:cubicBezTo>
                    <a:pt x="44" y="114"/>
                    <a:pt x="41" y="119"/>
                    <a:pt x="33" y="119"/>
                  </a:cubicBezTo>
                  <a:cubicBezTo>
                    <a:pt x="25" y="119"/>
                    <a:pt x="22" y="114"/>
                    <a:pt x="22" y="10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76"/>
                    <a:pt x="25" y="70"/>
                    <a:pt x="33" y="70"/>
                  </a:cubicBezTo>
                  <a:cubicBezTo>
                    <a:pt x="41" y="70"/>
                    <a:pt x="44" y="76"/>
                    <a:pt x="44" y="84"/>
                  </a:cubicBezTo>
                  <a:lnTo>
                    <a:pt x="44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0" name="Freeform 771"/>
            <p:cNvSpPr>
              <a:spLocks/>
            </p:cNvSpPr>
            <p:nvPr/>
          </p:nvSpPr>
          <p:spPr bwMode="auto">
            <a:xfrm>
              <a:off x="3143646" y="3136406"/>
              <a:ext cx="43487" cy="146566"/>
            </a:xfrm>
            <a:custGeom>
              <a:avLst/>
              <a:gdLst>
                <a:gd name="T0" fmla="*/ 0 w 27"/>
                <a:gd name="T1" fmla="*/ 16 h 91"/>
                <a:gd name="T2" fmla="*/ 0 w 27"/>
                <a:gd name="T3" fmla="*/ 33 h 91"/>
                <a:gd name="T4" fmla="*/ 1 w 27"/>
                <a:gd name="T5" fmla="*/ 33 h 91"/>
                <a:gd name="T6" fmla="*/ 11 w 27"/>
                <a:gd name="T7" fmla="*/ 21 h 91"/>
                <a:gd name="T8" fmla="*/ 12 w 27"/>
                <a:gd name="T9" fmla="*/ 21 h 91"/>
                <a:gd name="T10" fmla="*/ 12 w 27"/>
                <a:gd name="T11" fmla="*/ 91 h 91"/>
                <a:gd name="T12" fmla="*/ 27 w 27"/>
                <a:gd name="T13" fmla="*/ 91 h 91"/>
                <a:gd name="T14" fmla="*/ 27 w 27"/>
                <a:gd name="T15" fmla="*/ 0 h 91"/>
                <a:gd name="T16" fmla="*/ 14 w 27"/>
                <a:gd name="T17" fmla="*/ 0 h 91"/>
                <a:gd name="T18" fmla="*/ 0 w 27"/>
                <a:gd name="T19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91">
                  <a:moveTo>
                    <a:pt x="0" y="16"/>
                  </a:moveTo>
                  <a:lnTo>
                    <a:pt x="0" y="33"/>
                  </a:lnTo>
                  <a:lnTo>
                    <a:pt x="1" y="33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91"/>
                  </a:lnTo>
                  <a:lnTo>
                    <a:pt x="27" y="9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1" name="Freeform 772"/>
            <p:cNvSpPr>
              <a:spLocks noEditPoints="1"/>
            </p:cNvSpPr>
            <p:nvPr/>
          </p:nvSpPr>
          <p:spPr bwMode="auto">
            <a:xfrm>
              <a:off x="3200017" y="3134795"/>
              <a:ext cx="72478" cy="149787"/>
            </a:xfrm>
            <a:custGeom>
              <a:avLst/>
              <a:gdLst>
                <a:gd name="T0" fmla="*/ 66 w 66"/>
                <a:gd name="T1" fmla="*/ 104 h 138"/>
                <a:gd name="T2" fmla="*/ 66 w 66"/>
                <a:gd name="T3" fmla="*/ 84 h 138"/>
                <a:gd name="T4" fmla="*/ 41 w 66"/>
                <a:gd name="T5" fmla="*/ 51 h 138"/>
                <a:gd name="T6" fmla="*/ 23 w 66"/>
                <a:gd name="T7" fmla="*/ 62 h 138"/>
                <a:gd name="T8" fmla="*/ 22 w 66"/>
                <a:gd name="T9" fmla="*/ 62 h 138"/>
                <a:gd name="T10" fmla="*/ 22 w 66"/>
                <a:gd name="T11" fmla="*/ 33 h 138"/>
                <a:gd name="T12" fmla="*/ 33 w 66"/>
                <a:gd name="T13" fmla="*/ 19 h 138"/>
                <a:gd name="T14" fmla="*/ 44 w 66"/>
                <a:gd name="T15" fmla="*/ 32 h 138"/>
                <a:gd name="T16" fmla="*/ 44 w 66"/>
                <a:gd name="T17" fmla="*/ 41 h 138"/>
                <a:gd name="T18" fmla="*/ 64 w 66"/>
                <a:gd name="T19" fmla="*/ 41 h 138"/>
                <a:gd name="T20" fmla="*/ 64 w 66"/>
                <a:gd name="T21" fmla="*/ 34 h 138"/>
                <a:gd name="T22" fmla="*/ 33 w 66"/>
                <a:gd name="T23" fmla="*/ 0 h 138"/>
                <a:gd name="T24" fmla="*/ 0 w 66"/>
                <a:gd name="T25" fmla="*/ 36 h 138"/>
                <a:gd name="T26" fmla="*/ 0 w 66"/>
                <a:gd name="T27" fmla="*/ 102 h 138"/>
                <a:gd name="T28" fmla="*/ 33 w 66"/>
                <a:gd name="T29" fmla="*/ 138 h 138"/>
                <a:gd name="T30" fmla="*/ 66 w 66"/>
                <a:gd name="T31" fmla="*/ 104 h 138"/>
                <a:gd name="T32" fmla="*/ 44 w 66"/>
                <a:gd name="T33" fmla="*/ 106 h 138"/>
                <a:gd name="T34" fmla="*/ 33 w 66"/>
                <a:gd name="T35" fmla="*/ 119 h 138"/>
                <a:gd name="T36" fmla="*/ 22 w 66"/>
                <a:gd name="T37" fmla="*/ 106 h 138"/>
                <a:gd name="T38" fmla="*/ 22 w 66"/>
                <a:gd name="T39" fmla="*/ 81 h 138"/>
                <a:gd name="T40" fmla="*/ 33 w 66"/>
                <a:gd name="T41" fmla="*/ 69 h 138"/>
                <a:gd name="T42" fmla="*/ 44 w 66"/>
                <a:gd name="T43" fmla="*/ 82 h 138"/>
                <a:gd name="T44" fmla="*/ 44 w 66"/>
                <a:gd name="T45" fmla="*/ 10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38">
                  <a:moveTo>
                    <a:pt x="66" y="104"/>
                  </a:moveTo>
                  <a:cubicBezTo>
                    <a:pt x="66" y="84"/>
                    <a:pt x="66" y="84"/>
                    <a:pt x="66" y="84"/>
                  </a:cubicBezTo>
                  <a:cubicBezTo>
                    <a:pt x="66" y="62"/>
                    <a:pt x="57" y="51"/>
                    <a:pt x="41" y="51"/>
                  </a:cubicBezTo>
                  <a:cubicBezTo>
                    <a:pt x="32" y="51"/>
                    <a:pt x="26" y="55"/>
                    <a:pt x="23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25"/>
                    <a:pt x="25" y="19"/>
                    <a:pt x="33" y="19"/>
                  </a:cubicBezTo>
                  <a:cubicBezTo>
                    <a:pt x="41" y="19"/>
                    <a:pt x="44" y="24"/>
                    <a:pt x="44" y="3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14"/>
                    <a:pt x="58" y="0"/>
                    <a:pt x="33" y="0"/>
                  </a:cubicBezTo>
                  <a:cubicBezTo>
                    <a:pt x="9" y="0"/>
                    <a:pt x="0" y="15"/>
                    <a:pt x="0" y="3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3"/>
                    <a:pt x="9" y="138"/>
                    <a:pt x="33" y="138"/>
                  </a:cubicBezTo>
                  <a:cubicBezTo>
                    <a:pt x="57" y="138"/>
                    <a:pt x="66" y="125"/>
                    <a:pt x="66" y="104"/>
                  </a:cubicBezTo>
                  <a:moveTo>
                    <a:pt x="44" y="106"/>
                  </a:moveTo>
                  <a:cubicBezTo>
                    <a:pt x="44" y="114"/>
                    <a:pt x="41" y="119"/>
                    <a:pt x="33" y="119"/>
                  </a:cubicBezTo>
                  <a:cubicBezTo>
                    <a:pt x="25" y="119"/>
                    <a:pt x="22" y="114"/>
                    <a:pt x="22" y="106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3" y="74"/>
                    <a:pt x="26" y="69"/>
                    <a:pt x="33" y="69"/>
                  </a:cubicBezTo>
                  <a:cubicBezTo>
                    <a:pt x="41" y="69"/>
                    <a:pt x="44" y="74"/>
                    <a:pt x="44" y="82"/>
                  </a:cubicBezTo>
                  <a:lnTo>
                    <a:pt x="4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2" name="Freeform 773"/>
            <p:cNvSpPr>
              <a:spLocks/>
            </p:cNvSpPr>
            <p:nvPr/>
          </p:nvSpPr>
          <p:spPr bwMode="auto">
            <a:xfrm>
              <a:off x="3140424" y="2347203"/>
              <a:ext cx="43487" cy="146566"/>
            </a:xfrm>
            <a:custGeom>
              <a:avLst/>
              <a:gdLst>
                <a:gd name="T0" fmla="*/ 11 w 27"/>
                <a:gd name="T1" fmla="*/ 21 h 91"/>
                <a:gd name="T2" fmla="*/ 11 w 27"/>
                <a:gd name="T3" fmla="*/ 91 h 91"/>
                <a:gd name="T4" fmla="*/ 27 w 27"/>
                <a:gd name="T5" fmla="*/ 91 h 91"/>
                <a:gd name="T6" fmla="*/ 27 w 27"/>
                <a:gd name="T7" fmla="*/ 0 h 91"/>
                <a:gd name="T8" fmla="*/ 14 w 27"/>
                <a:gd name="T9" fmla="*/ 0 h 91"/>
                <a:gd name="T10" fmla="*/ 0 w 27"/>
                <a:gd name="T11" fmla="*/ 17 h 91"/>
                <a:gd name="T12" fmla="*/ 0 w 27"/>
                <a:gd name="T13" fmla="*/ 33 h 91"/>
                <a:gd name="T14" fmla="*/ 0 w 27"/>
                <a:gd name="T15" fmla="*/ 33 h 91"/>
                <a:gd name="T16" fmla="*/ 11 w 27"/>
                <a:gd name="T17" fmla="*/ 21 h 91"/>
                <a:gd name="T18" fmla="*/ 11 w 27"/>
                <a:gd name="T19" fmla="*/ 2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91">
                  <a:moveTo>
                    <a:pt x="11" y="21"/>
                  </a:moveTo>
                  <a:lnTo>
                    <a:pt x="11" y="91"/>
                  </a:lnTo>
                  <a:lnTo>
                    <a:pt x="27" y="91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3" name="Freeform 774"/>
            <p:cNvSpPr>
              <a:spLocks noEditPoints="1"/>
            </p:cNvSpPr>
            <p:nvPr/>
          </p:nvSpPr>
          <p:spPr bwMode="auto">
            <a:xfrm>
              <a:off x="3200017" y="2345593"/>
              <a:ext cx="72478" cy="149787"/>
            </a:xfrm>
            <a:custGeom>
              <a:avLst/>
              <a:gdLst>
                <a:gd name="T0" fmla="*/ 66 w 66"/>
                <a:gd name="T1" fmla="*/ 101 h 138"/>
                <a:gd name="T2" fmla="*/ 66 w 66"/>
                <a:gd name="T3" fmla="*/ 36 h 138"/>
                <a:gd name="T4" fmla="*/ 33 w 66"/>
                <a:gd name="T5" fmla="*/ 0 h 138"/>
                <a:gd name="T6" fmla="*/ 0 w 66"/>
                <a:gd name="T7" fmla="*/ 36 h 138"/>
                <a:gd name="T8" fmla="*/ 0 w 66"/>
                <a:gd name="T9" fmla="*/ 101 h 138"/>
                <a:gd name="T10" fmla="*/ 33 w 66"/>
                <a:gd name="T11" fmla="*/ 138 h 138"/>
                <a:gd name="T12" fmla="*/ 66 w 66"/>
                <a:gd name="T13" fmla="*/ 101 h 138"/>
                <a:gd name="T14" fmla="*/ 22 w 66"/>
                <a:gd name="T15" fmla="*/ 105 h 138"/>
                <a:gd name="T16" fmla="*/ 22 w 66"/>
                <a:gd name="T17" fmla="*/ 33 h 138"/>
                <a:gd name="T18" fmla="*/ 33 w 66"/>
                <a:gd name="T19" fmla="*/ 19 h 138"/>
                <a:gd name="T20" fmla="*/ 44 w 66"/>
                <a:gd name="T21" fmla="*/ 33 h 138"/>
                <a:gd name="T22" fmla="*/ 44 w 66"/>
                <a:gd name="T23" fmla="*/ 105 h 138"/>
                <a:gd name="T24" fmla="*/ 33 w 66"/>
                <a:gd name="T25" fmla="*/ 119 h 138"/>
                <a:gd name="T26" fmla="*/ 22 w 66"/>
                <a:gd name="T27" fmla="*/ 10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38">
                  <a:moveTo>
                    <a:pt x="66" y="101"/>
                  </a:moveTo>
                  <a:cubicBezTo>
                    <a:pt x="66" y="36"/>
                    <a:pt x="66" y="36"/>
                    <a:pt x="66" y="36"/>
                  </a:cubicBezTo>
                  <a:cubicBezTo>
                    <a:pt x="66" y="15"/>
                    <a:pt x="56" y="0"/>
                    <a:pt x="33" y="0"/>
                  </a:cubicBezTo>
                  <a:cubicBezTo>
                    <a:pt x="10" y="0"/>
                    <a:pt x="0" y="15"/>
                    <a:pt x="0" y="3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22"/>
                    <a:pt x="10" y="138"/>
                    <a:pt x="33" y="138"/>
                  </a:cubicBezTo>
                  <a:cubicBezTo>
                    <a:pt x="56" y="138"/>
                    <a:pt x="66" y="122"/>
                    <a:pt x="66" y="101"/>
                  </a:cubicBezTo>
                  <a:moveTo>
                    <a:pt x="22" y="105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25"/>
                    <a:pt x="25" y="19"/>
                    <a:pt x="33" y="19"/>
                  </a:cubicBezTo>
                  <a:cubicBezTo>
                    <a:pt x="41" y="19"/>
                    <a:pt x="44" y="25"/>
                    <a:pt x="44" y="33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13"/>
                    <a:pt x="41" y="119"/>
                    <a:pt x="33" y="119"/>
                  </a:cubicBezTo>
                  <a:cubicBezTo>
                    <a:pt x="25" y="119"/>
                    <a:pt x="22" y="113"/>
                    <a:pt x="22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4" name="Freeform 775"/>
            <p:cNvSpPr>
              <a:spLocks/>
            </p:cNvSpPr>
            <p:nvPr/>
          </p:nvSpPr>
          <p:spPr bwMode="auto">
            <a:xfrm>
              <a:off x="3957007" y="3136406"/>
              <a:ext cx="43487" cy="146566"/>
            </a:xfrm>
            <a:custGeom>
              <a:avLst/>
              <a:gdLst>
                <a:gd name="T0" fmla="*/ 27 w 27"/>
                <a:gd name="T1" fmla="*/ 0 h 91"/>
                <a:gd name="T2" fmla="*/ 27 w 27"/>
                <a:gd name="T3" fmla="*/ 91 h 91"/>
                <a:gd name="T4" fmla="*/ 11 w 27"/>
                <a:gd name="T5" fmla="*/ 91 h 91"/>
                <a:gd name="T6" fmla="*/ 11 w 27"/>
                <a:gd name="T7" fmla="*/ 21 h 91"/>
                <a:gd name="T8" fmla="*/ 11 w 27"/>
                <a:gd name="T9" fmla="*/ 21 h 91"/>
                <a:gd name="T10" fmla="*/ 0 w 27"/>
                <a:gd name="T11" fmla="*/ 33 h 91"/>
                <a:gd name="T12" fmla="*/ 0 w 27"/>
                <a:gd name="T13" fmla="*/ 33 h 91"/>
                <a:gd name="T14" fmla="*/ 0 w 27"/>
                <a:gd name="T15" fmla="*/ 16 h 91"/>
                <a:gd name="T16" fmla="*/ 14 w 27"/>
                <a:gd name="T17" fmla="*/ 0 h 91"/>
                <a:gd name="T18" fmla="*/ 27 w 27"/>
                <a:gd name="T1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91">
                  <a:moveTo>
                    <a:pt x="27" y="0"/>
                  </a:moveTo>
                  <a:lnTo>
                    <a:pt x="27" y="91"/>
                  </a:lnTo>
                  <a:lnTo>
                    <a:pt x="11" y="9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5" name="Freeform 776"/>
            <p:cNvSpPr>
              <a:spLocks/>
            </p:cNvSpPr>
            <p:nvPr/>
          </p:nvSpPr>
          <p:spPr bwMode="auto">
            <a:xfrm>
              <a:off x="4010157" y="3136406"/>
              <a:ext cx="61203" cy="146566"/>
            </a:xfrm>
            <a:custGeom>
              <a:avLst/>
              <a:gdLst>
                <a:gd name="T0" fmla="*/ 0 w 38"/>
                <a:gd name="T1" fmla="*/ 0 h 91"/>
                <a:gd name="T2" fmla="*/ 38 w 38"/>
                <a:gd name="T3" fmla="*/ 0 h 91"/>
                <a:gd name="T4" fmla="*/ 38 w 38"/>
                <a:gd name="T5" fmla="*/ 14 h 91"/>
                <a:gd name="T6" fmla="*/ 19 w 38"/>
                <a:gd name="T7" fmla="*/ 91 h 91"/>
                <a:gd name="T8" fmla="*/ 4 w 38"/>
                <a:gd name="T9" fmla="*/ 91 h 91"/>
                <a:gd name="T10" fmla="*/ 24 w 38"/>
                <a:gd name="T11" fmla="*/ 12 h 91"/>
                <a:gd name="T12" fmla="*/ 0 w 38"/>
                <a:gd name="T13" fmla="*/ 12 h 91"/>
                <a:gd name="T14" fmla="*/ 0 w 38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1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9" y="91"/>
                  </a:lnTo>
                  <a:lnTo>
                    <a:pt x="4" y="91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6" name="Freeform 777"/>
            <p:cNvSpPr>
              <a:spLocks/>
            </p:cNvSpPr>
            <p:nvPr/>
          </p:nvSpPr>
          <p:spPr bwMode="auto">
            <a:xfrm>
              <a:off x="756712" y="2347203"/>
              <a:ext cx="61203" cy="146566"/>
            </a:xfrm>
            <a:custGeom>
              <a:avLst/>
              <a:gdLst>
                <a:gd name="T0" fmla="*/ 0 w 38"/>
                <a:gd name="T1" fmla="*/ 12 h 91"/>
                <a:gd name="T2" fmla="*/ 23 w 38"/>
                <a:gd name="T3" fmla="*/ 12 h 91"/>
                <a:gd name="T4" fmla="*/ 3 w 38"/>
                <a:gd name="T5" fmla="*/ 91 h 91"/>
                <a:gd name="T6" fmla="*/ 18 w 38"/>
                <a:gd name="T7" fmla="*/ 91 h 91"/>
                <a:gd name="T8" fmla="*/ 38 w 38"/>
                <a:gd name="T9" fmla="*/ 14 h 91"/>
                <a:gd name="T10" fmla="*/ 38 w 38"/>
                <a:gd name="T11" fmla="*/ 0 h 91"/>
                <a:gd name="T12" fmla="*/ 0 w 38"/>
                <a:gd name="T13" fmla="*/ 0 h 91"/>
                <a:gd name="T14" fmla="*/ 0 w 38"/>
                <a:gd name="T15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91">
                  <a:moveTo>
                    <a:pt x="0" y="12"/>
                  </a:moveTo>
                  <a:lnTo>
                    <a:pt x="23" y="12"/>
                  </a:lnTo>
                  <a:lnTo>
                    <a:pt x="3" y="91"/>
                  </a:lnTo>
                  <a:lnTo>
                    <a:pt x="18" y="91"/>
                  </a:lnTo>
                  <a:lnTo>
                    <a:pt x="38" y="14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7" name="Freeform 778"/>
            <p:cNvSpPr>
              <a:spLocks/>
            </p:cNvSpPr>
            <p:nvPr/>
          </p:nvSpPr>
          <p:spPr bwMode="auto">
            <a:xfrm>
              <a:off x="3942511" y="2347203"/>
              <a:ext cx="41876" cy="146566"/>
            </a:xfrm>
            <a:custGeom>
              <a:avLst/>
              <a:gdLst>
                <a:gd name="T0" fmla="*/ 0 w 26"/>
                <a:gd name="T1" fmla="*/ 17 h 91"/>
                <a:gd name="T2" fmla="*/ 0 w 26"/>
                <a:gd name="T3" fmla="*/ 33 h 91"/>
                <a:gd name="T4" fmla="*/ 0 w 26"/>
                <a:gd name="T5" fmla="*/ 33 h 91"/>
                <a:gd name="T6" fmla="*/ 11 w 26"/>
                <a:gd name="T7" fmla="*/ 21 h 91"/>
                <a:gd name="T8" fmla="*/ 11 w 26"/>
                <a:gd name="T9" fmla="*/ 21 h 91"/>
                <a:gd name="T10" fmla="*/ 11 w 26"/>
                <a:gd name="T11" fmla="*/ 91 h 91"/>
                <a:gd name="T12" fmla="*/ 26 w 26"/>
                <a:gd name="T13" fmla="*/ 91 h 91"/>
                <a:gd name="T14" fmla="*/ 26 w 26"/>
                <a:gd name="T15" fmla="*/ 0 h 91"/>
                <a:gd name="T16" fmla="*/ 14 w 26"/>
                <a:gd name="T17" fmla="*/ 0 h 91"/>
                <a:gd name="T18" fmla="*/ 0 w 26"/>
                <a:gd name="T19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1">
                  <a:moveTo>
                    <a:pt x="0" y="17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91"/>
                  </a:lnTo>
                  <a:lnTo>
                    <a:pt x="26" y="91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8" name="Freeform 779"/>
            <p:cNvSpPr>
              <a:spLocks/>
            </p:cNvSpPr>
            <p:nvPr/>
          </p:nvSpPr>
          <p:spPr bwMode="auto">
            <a:xfrm>
              <a:off x="3998883" y="2347203"/>
              <a:ext cx="41876" cy="146566"/>
            </a:xfrm>
            <a:custGeom>
              <a:avLst/>
              <a:gdLst>
                <a:gd name="T0" fmla="*/ 0 w 26"/>
                <a:gd name="T1" fmla="*/ 17 h 91"/>
                <a:gd name="T2" fmla="*/ 0 w 26"/>
                <a:gd name="T3" fmla="*/ 33 h 91"/>
                <a:gd name="T4" fmla="*/ 0 w 26"/>
                <a:gd name="T5" fmla="*/ 33 h 91"/>
                <a:gd name="T6" fmla="*/ 11 w 26"/>
                <a:gd name="T7" fmla="*/ 21 h 91"/>
                <a:gd name="T8" fmla="*/ 11 w 26"/>
                <a:gd name="T9" fmla="*/ 21 h 91"/>
                <a:gd name="T10" fmla="*/ 11 w 26"/>
                <a:gd name="T11" fmla="*/ 91 h 91"/>
                <a:gd name="T12" fmla="*/ 26 w 26"/>
                <a:gd name="T13" fmla="*/ 91 h 91"/>
                <a:gd name="T14" fmla="*/ 26 w 26"/>
                <a:gd name="T15" fmla="*/ 0 h 91"/>
                <a:gd name="T16" fmla="*/ 14 w 26"/>
                <a:gd name="T17" fmla="*/ 0 h 91"/>
                <a:gd name="T18" fmla="*/ 0 w 26"/>
                <a:gd name="T19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1">
                  <a:moveTo>
                    <a:pt x="0" y="17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91"/>
                  </a:lnTo>
                  <a:lnTo>
                    <a:pt x="26" y="91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9" name="Freeform 780"/>
            <p:cNvSpPr>
              <a:spLocks/>
            </p:cNvSpPr>
            <p:nvPr/>
          </p:nvSpPr>
          <p:spPr bwMode="auto">
            <a:xfrm>
              <a:off x="732553" y="3136406"/>
              <a:ext cx="40265" cy="146566"/>
            </a:xfrm>
            <a:custGeom>
              <a:avLst/>
              <a:gdLst>
                <a:gd name="T0" fmla="*/ 25 w 25"/>
                <a:gd name="T1" fmla="*/ 0 h 91"/>
                <a:gd name="T2" fmla="*/ 25 w 25"/>
                <a:gd name="T3" fmla="*/ 91 h 91"/>
                <a:gd name="T4" fmla="*/ 11 w 25"/>
                <a:gd name="T5" fmla="*/ 91 h 91"/>
                <a:gd name="T6" fmla="*/ 11 w 25"/>
                <a:gd name="T7" fmla="*/ 21 h 91"/>
                <a:gd name="T8" fmla="*/ 11 w 25"/>
                <a:gd name="T9" fmla="*/ 21 h 91"/>
                <a:gd name="T10" fmla="*/ 0 w 25"/>
                <a:gd name="T11" fmla="*/ 33 h 91"/>
                <a:gd name="T12" fmla="*/ 0 w 25"/>
                <a:gd name="T13" fmla="*/ 33 h 91"/>
                <a:gd name="T14" fmla="*/ 0 w 25"/>
                <a:gd name="T15" fmla="*/ 16 h 91"/>
                <a:gd name="T16" fmla="*/ 13 w 25"/>
                <a:gd name="T17" fmla="*/ 0 h 91"/>
                <a:gd name="T18" fmla="*/ 25 w 25"/>
                <a:gd name="T1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91">
                  <a:moveTo>
                    <a:pt x="25" y="0"/>
                  </a:moveTo>
                  <a:lnTo>
                    <a:pt x="25" y="91"/>
                  </a:lnTo>
                  <a:lnTo>
                    <a:pt x="11" y="9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0" name="Freeform 781"/>
            <p:cNvSpPr>
              <a:spLocks/>
            </p:cNvSpPr>
            <p:nvPr/>
          </p:nvSpPr>
          <p:spPr bwMode="auto">
            <a:xfrm>
              <a:off x="785703" y="3134795"/>
              <a:ext cx="70867" cy="149787"/>
            </a:xfrm>
            <a:custGeom>
              <a:avLst/>
              <a:gdLst>
                <a:gd name="T0" fmla="*/ 63 w 64"/>
                <a:gd name="T1" fmla="*/ 31 h 138"/>
                <a:gd name="T2" fmla="*/ 63 w 64"/>
                <a:gd name="T3" fmla="*/ 43 h 138"/>
                <a:gd name="T4" fmla="*/ 47 w 64"/>
                <a:gd name="T5" fmla="*/ 64 h 138"/>
                <a:gd name="T6" fmla="*/ 64 w 64"/>
                <a:gd name="T7" fmla="*/ 87 h 138"/>
                <a:gd name="T8" fmla="*/ 64 w 64"/>
                <a:gd name="T9" fmla="*/ 107 h 138"/>
                <a:gd name="T10" fmla="*/ 31 w 64"/>
                <a:gd name="T11" fmla="*/ 138 h 138"/>
                <a:gd name="T12" fmla="*/ 0 w 64"/>
                <a:gd name="T13" fmla="*/ 104 h 138"/>
                <a:gd name="T14" fmla="*/ 0 w 64"/>
                <a:gd name="T15" fmla="*/ 86 h 138"/>
                <a:gd name="T16" fmla="*/ 21 w 64"/>
                <a:gd name="T17" fmla="*/ 86 h 138"/>
                <a:gd name="T18" fmla="*/ 21 w 64"/>
                <a:gd name="T19" fmla="*/ 106 h 138"/>
                <a:gd name="T20" fmla="*/ 31 w 64"/>
                <a:gd name="T21" fmla="*/ 119 h 138"/>
                <a:gd name="T22" fmla="*/ 41 w 64"/>
                <a:gd name="T23" fmla="*/ 107 h 138"/>
                <a:gd name="T24" fmla="*/ 41 w 64"/>
                <a:gd name="T25" fmla="*/ 84 h 138"/>
                <a:gd name="T26" fmla="*/ 30 w 64"/>
                <a:gd name="T27" fmla="*/ 74 h 138"/>
                <a:gd name="T28" fmla="*/ 21 w 64"/>
                <a:gd name="T29" fmla="*/ 74 h 138"/>
                <a:gd name="T30" fmla="*/ 21 w 64"/>
                <a:gd name="T31" fmla="*/ 56 h 138"/>
                <a:gd name="T32" fmla="*/ 29 w 64"/>
                <a:gd name="T33" fmla="*/ 56 h 138"/>
                <a:gd name="T34" fmla="*/ 41 w 64"/>
                <a:gd name="T35" fmla="*/ 45 h 138"/>
                <a:gd name="T36" fmla="*/ 41 w 64"/>
                <a:gd name="T37" fmla="*/ 31 h 138"/>
                <a:gd name="T38" fmla="*/ 32 w 64"/>
                <a:gd name="T39" fmla="*/ 19 h 138"/>
                <a:gd name="T40" fmla="*/ 22 w 64"/>
                <a:gd name="T41" fmla="*/ 32 h 138"/>
                <a:gd name="T42" fmla="*/ 22 w 64"/>
                <a:gd name="T43" fmla="*/ 46 h 138"/>
                <a:gd name="T44" fmla="*/ 2 w 64"/>
                <a:gd name="T45" fmla="*/ 46 h 138"/>
                <a:gd name="T46" fmla="*/ 2 w 64"/>
                <a:gd name="T47" fmla="*/ 34 h 138"/>
                <a:gd name="T48" fmla="*/ 33 w 64"/>
                <a:gd name="T49" fmla="*/ 0 h 138"/>
                <a:gd name="T50" fmla="*/ 63 w 64"/>
                <a:gd name="T51" fmla="*/ 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138">
                  <a:moveTo>
                    <a:pt x="63" y="31"/>
                  </a:moveTo>
                  <a:cubicBezTo>
                    <a:pt x="63" y="43"/>
                    <a:pt x="63" y="43"/>
                    <a:pt x="63" y="43"/>
                  </a:cubicBezTo>
                  <a:cubicBezTo>
                    <a:pt x="63" y="54"/>
                    <a:pt x="57" y="61"/>
                    <a:pt x="47" y="64"/>
                  </a:cubicBezTo>
                  <a:cubicBezTo>
                    <a:pt x="59" y="67"/>
                    <a:pt x="64" y="75"/>
                    <a:pt x="64" y="8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4" y="125"/>
                    <a:pt x="54" y="138"/>
                    <a:pt x="31" y="138"/>
                  </a:cubicBezTo>
                  <a:cubicBezTo>
                    <a:pt x="8" y="138"/>
                    <a:pt x="0" y="124"/>
                    <a:pt x="0" y="10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14"/>
                    <a:pt x="24" y="119"/>
                    <a:pt x="31" y="119"/>
                  </a:cubicBezTo>
                  <a:cubicBezTo>
                    <a:pt x="38" y="119"/>
                    <a:pt x="41" y="114"/>
                    <a:pt x="41" y="107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7"/>
                    <a:pt x="38" y="74"/>
                    <a:pt x="3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7" y="56"/>
                    <a:pt x="41" y="53"/>
                    <a:pt x="41" y="4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4"/>
                    <a:pt x="39" y="19"/>
                    <a:pt x="32" y="19"/>
                  </a:cubicBezTo>
                  <a:cubicBezTo>
                    <a:pt x="25" y="19"/>
                    <a:pt x="22" y="24"/>
                    <a:pt x="22" y="3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14"/>
                    <a:pt x="10" y="0"/>
                    <a:pt x="33" y="0"/>
                  </a:cubicBezTo>
                  <a:cubicBezTo>
                    <a:pt x="54" y="0"/>
                    <a:pt x="63" y="12"/>
                    <a:pt x="63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1" name="Freeform 782"/>
            <p:cNvSpPr>
              <a:spLocks/>
            </p:cNvSpPr>
            <p:nvPr/>
          </p:nvSpPr>
          <p:spPr bwMode="auto">
            <a:xfrm>
              <a:off x="1536251" y="3136406"/>
              <a:ext cx="41876" cy="146566"/>
            </a:xfrm>
            <a:custGeom>
              <a:avLst/>
              <a:gdLst>
                <a:gd name="T0" fmla="*/ 26 w 26"/>
                <a:gd name="T1" fmla="*/ 0 h 91"/>
                <a:gd name="T2" fmla="*/ 26 w 26"/>
                <a:gd name="T3" fmla="*/ 91 h 91"/>
                <a:gd name="T4" fmla="*/ 11 w 26"/>
                <a:gd name="T5" fmla="*/ 91 h 91"/>
                <a:gd name="T6" fmla="*/ 11 w 26"/>
                <a:gd name="T7" fmla="*/ 21 h 91"/>
                <a:gd name="T8" fmla="*/ 11 w 26"/>
                <a:gd name="T9" fmla="*/ 21 h 91"/>
                <a:gd name="T10" fmla="*/ 0 w 26"/>
                <a:gd name="T11" fmla="*/ 33 h 91"/>
                <a:gd name="T12" fmla="*/ 0 w 26"/>
                <a:gd name="T13" fmla="*/ 33 h 91"/>
                <a:gd name="T14" fmla="*/ 0 w 26"/>
                <a:gd name="T15" fmla="*/ 16 h 91"/>
                <a:gd name="T16" fmla="*/ 14 w 26"/>
                <a:gd name="T17" fmla="*/ 0 h 91"/>
                <a:gd name="T18" fmla="*/ 26 w 26"/>
                <a:gd name="T1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1">
                  <a:moveTo>
                    <a:pt x="26" y="0"/>
                  </a:moveTo>
                  <a:lnTo>
                    <a:pt x="26" y="91"/>
                  </a:lnTo>
                  <a:lnTo>
                    <a:pt x="11" y="9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2" name="Freeform 783"/>
            <p:cNvSpPr>
              <a:spLocks noEditPoints="1"/>
            </p:cNvSpPr>
            <p:nvPr/>
          </p:nvSpPr>
          <p:spPr bwMode="auto">
            <a:xfrm>
              <a:off x="1586180" y="3136406"/>
              <a:ext cx="77310" cy="146566"/>
            </a:xfrm>
            <a:custGeom>
              <a:avLst/>
              <a:gdLst>
                <a:gd name="T0" fmla="*/ 42 w 48"/>
                <a:gd name="T1" fmla="*/ 91 h 91"/>
                <a:gd name="T2" fmla="*/ 42 w 48"/>
                <a:gd name="T3" fmla="*/ 76 h 91"/>
                <a:gd name="T4" fmla="*/ 48 w 48"/>
                <a:gd name="T5" fmla="*/ 76 h 91"/>
                <a:gd name="T6" fmla="*/ 48 w 48"/>
                <a:gd name="T7" fmla="*/ 65 h 91"/>
                <a:gd name="T8" fmla="*/ 42 w 48"/>
                <a:gd name="T9" fmla="*/ 65 h 91"/>
                <a:gd name="T10" fmla="*/ 42 w 48"/>
                <a:gd name="T11" fmla="*/ 0 h 91"/>
                <a:gd name="T12" fmla="*/ 27 w 48"/>
                <a:gd name="T13" fmla="*/ 0 h 91"/>
                <a:gd name="T14" fmla="*/ 0 w 48"/>
                <a:gd name="T15" fmla="*/ 67 h 91"/>
                <a:gd name="T16" fmla="*/ 0 w 48"/>
                <a:gd name="T17" fmla="*/ 76 h 91"/>
                <a:gd name="T18" fmla="*/ 27 w 48"/>
                <a:gd name="T19" fmla="*/ 76 h 91"/>
                <a:gd name="T20" fmla="*/ 27 w 48"/>
                <a:gd name="T21" fmla="*/ 91 h 91"/>
                <a:gd name="T22" fmla="*/ 42 w 48"/>
                <a:gd name="T23" fmla="*/ 91 h 91"/>
                <a:gd name="T24" fmla="*/ 14 w 48"/>
                <a:gd name="T25" fmla="*/ 65 h 91"/>
                <a:gd name="T26" fmla="*/ 27 w 48"/>
                <a:gd name="T27" fmla="*/ 27 h 91"/>
                <a:gd name="T28" fmla="*/ 27 w 48"/>
                <a:gd name="T29" fmla="*/ 27 h 91"/>
                <a:gd name="T30" fmla="*/ 27 w 48"/>
                <a:gd name="T31" fmla="*/ 65 h 91"/>
                <a:gd name="T32" fmla="*/ 14 w 48"/>
                <a:gd name="T33" fmla="*/ 6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91">
                  <a:moveTo>
                    <a:pt x="42" y="91"/>
                  </a:moveTo>
                  <a:lnTo>
                    <a:pt x="42" y="76"/>
                  </a:lnTo>
                  <a:lnTo>
                    <a:pt x="48" y="76"/>
                  </a:lnTo>
                  <a:lnTo>
                    <a:pt x="48" y="65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27" y="0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27" y="76"/>
                  </a:lnTo>
                  <a:lnTo>
                    <a:pt x="27" y="91"/>
                  </a:lnTo>
                  <a:lnTo>
                    <a:pt x="42" y="91"/>
                  </a:lnTo>
                  <a:close/>
                  <a:moveTo>
                    <a:pt x="14" y="65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7" y="65"/>
                  </a:lnTo>
                  <a:lnTo>
                    <a:pt x="1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3" name="Freeform 784"/>
            <p:cNvSpPr>
              <a:spLocks/>
            </p:cNvSpPr>
            <p:nvPr/>
          </p:nvSpPr>
          <p:spPr bwMode="auto">
            <a:xfrm>
              <a:off x="2338337" y="3136406"/>
              <a:ext cx="41876" cy="146566"/>
            </a:xfrm>
            <a:custGeom>
              <a:avLst/>
              <a:gdLst>
                <a:gd name="T0" fmla="*/ 0 w 26"/>
                <a:gd name="T1" fmla="*/ 16 h 91"/>
                <a:gd name="T2" fmla="*/ 0 w 26"/>
                <a:gd name="T3" fmla="*/ 33 h 91"/>
                <a:gd name="T4" fmla="*/ 0 w 26"/>
                <a:gd name="T5" fmla="*/ 33 h 91"/>
                <a:gd name="T6" fmla="*/ 11 w 26"/>
                <a:gd name="T7" fmla="*/ 21 h 91"/>
                <a:gd name="T8" fmla="*/ 11 w 26"/>
                <a:gd name="T9" fmla="*/ 21 h 91"/>
                <a:gd name="T10" fmla="*/ 11 w 26"/>
                <a:gd name="T11" fmla="*/ 91 h 91"/>
                <a:gd name="T12" fmla="*/ 26 w 26"/>
                <a:gd name="T13" fmla="*/ 91 h 91"/>
                <a:gd name="T14" fmla="*/ 26 w 26"/>
                <a:gd name="T15" fmla="*/ 0 h 91"/>
                <a:gd name="T16" fmla="*/ 14 w 26"/>
                <a:gd name="T17" fmla="*/ 0 h 91"/>
                <a:gd name="T18" fmla="*/ 0 w 26"/>
                <a:gd name="T19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1">
                  <a:moveTo>
                    <a:pt x="0" y="16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91"/>
                  </a:lnTo>
                  <a:lnTo>
                    <a:pt x="26" y="91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4" name="Freeform 785"/>
            <p:cNvSpPr>
              <a:spLocks/>
            </p:cNvSpPr>
            <p:nvPr/>
          </p:nvSpPr>
          <p:spPr bwMode="auto">
            <a:xfrm>
              <a:off x="2394709" y="3136406"/>
              <a:ext cx="69256" cy="148177"/>
            </a:xfrm>
            <a:custGeom>
              <a:avLst/>
              <a:gdLst>
                <a:gd name="T0" fmla="*/ 40 w 63"/>
                <a:gd name="T1" fmla="*/ 42 h 135"/>
                <a:gd name="T2" fmla="*/ 21 w 63"/>
                <a:gd name="T3" fmla="*/ 52 h 135"/>
                <a:gd name="T4" fmla="*/ 21 w 63"/>
                <a:gd name="T5" fmla="*/ 52 h 135"/>
                <a:gd name="T6" fmla="*/ 21 w 63"/>
                <a:gd name="T7" fmla="*/ 18 h 135"/>
                <a:gd name="T8" fmla="*/ 60 w 63"/>
                <a:gd name="T9" fmla="*/ 18 h 135"/>
                <a:gd name="T10" fmla="*/ 60 w 63"/>
                <a:gd name="T11" fmla="*/ 0 h 135"/>
                <a:gd name="T12" fmla="*/ 0 w 63"/>
                <a:gd name="T13" fmla="*/ 0 h 135"/>
                <a:gd name="T14" fmla="*/ 0 w 63"/>
                <a:gd name="T15" fmla="*/ 75 h 135"/>
                <a:gd name="T16" fmla="*/ 21 w 63"/>
                <a:gd name="T17" fmla="*/ 75 h 135"/>
                <a:gd name="T18" fmla="*/ 21 w 63"/>
                <a:gd name="T19" fmla="*/ 72 h 135"/>
                <a:gd name="T20" fmla="*/ 31 w 63"/>
                <a:gd name="T21" fmla="*/ 60 h 135"/>
                <a:gd name="T22" fmla="*/ 41 w 63"/>
                <a:gd name="T23" fmla="*/ 72 h 135"/>
                <a:gd name="T24" fmla="*/ 41 w 63"/>
                <a:gd name="T25" fmla="*/ 105 h 135"/>
                <a:gd name="T26" fmla="*/ 31 w 63"/>
                <a:gd name="T27" fmla="*/ 117 h 135"/>
                <a:gd name="T28" fmla="*/ 21 w 63"/>
                <a:gd name="T29" fmla="*/ 104 h 135"/>
                <a:gd name="T30" fmla="*/ 21 w 63"/>
                <a:gd name="T31" fmla="*/ 87 h 135"/>
                <a:gd name="T32" fmla="*/ 0 w 63"/>
                <a:gd name="T33" fmla="*/ 87 h 135"/>
                <a:gd name="T34" fmla="*/ 0 w 63"/>
                <a:gd name="T35" fmla="*/ 102 h 135"/>
                <a:gd name="T36" fmla="*/ 31 w 63"/>
                <a:gd name="T37" fmla="*/ 135 h 135"/>
                <a:gd name="T38" fmla="*/ 63 w 63"/>
                <a:gd name="T39" fmla="*/ 105 h 135"/>
                <a:gd name="T40" fmla="*/ 63 w 63"/>
                <a:gd name="T41" fmla="*/ 72 h 135"/>
                <a:gd name="T42" fmla="*/ 40 w 63"/>
                <a:gd name="T43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5">
                  <a:moveTo>
                    <a:pt x="40" y="42"/>
                  </a:moveTo>
                  <a:cubicBezTo>
                    <a:pt x="31" y="42"/>
                    <a:pt x="25" y="45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64"/>
                    <a:pt x="25" y="60"/>
                    <a:pt x="31" y="60"/>
                  </a:cubicBezTo>
                  <a:cubicBezTo>
                    <a:pt x="38" y="60"/>
                    <a:pt x="41" y="65"/>
                    <a:pt x="41" y="72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2"/>
                    <a:pt x="38" y="117"/>
                    <a:pt x="31" y="117"/>
                  </a:cubicBezTo>
                  <a:cubicBezTo>
                    <a:pt x="23" y="117"/>
                    <a:pt x="21" y="111"/>
                    <a:pt x="21" y="104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2"/>
                    <a:pt x="8" y="135"/>
                    <a:pt x="31" y="135"/>
                  </a:cubicBezTo>
                  <a:cubicBezTo>
                    <a:pt x="54" y="135"/>
                    <a:pt x="63" y="123"/>
                    <a:pt x="63" y="105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51"/>
                    <a:pt x="52" y="42"/>
                    <a:pt x="4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5" name="Freeform 786"/>
            <p:cNvSpPr>
              <a:spLocks noEditPoints="1"/>
            </p:cNvSpPr>
            <p:nvPr/>
          </p:nvSpPr>
          <p:spPr bwMode="auto">
            <a:xfrm>
              <a:off x="2352833" y="2345593"/>
              <a:ext cx="70867" cy="149787"/>
            </a:xfrm>
            <a:custGeom>
              <a:avLst/>
              <a:gdLst>
                <a:gd name="T0" fmla="*/ 66 w 66"/>
                <a:gd name="T1" fmla="*/ 35 h 137"/>
                <a:gd name="T2" fmla="*/ 33 w 66"/>
                <a:gd name="T3" fmla="*/ 0 h 137"/>
                <a:gd name="T4" fmla="*/ 0 w 66"/>
                <a:gd name="T5" fmla="*/ 33 h 137"/>
                <a:gd name="T6" fmla="*/ 0 w 66"/>
                <a:gd name="T7" fmla="*/ 53 h 137"/>
                <a:gd name="T8" fmla="*/ 25 w 66"/>
                <a:gd name="T9" fmla="*/ 86 h 137"/>
                <a:gd name="T10" fmla="*/ 44 w 66"/>
                <a:gd name="T11" fmla="*/ 75 h 137"/>
                <a:gd name="T12" fmla="*/ 44 w 66"/>
                <a:gd name="T13" fmla="*/ 75 h 137"/>
                <a:gd name="T14" fmla="*/ 44 w 66"/>
                <a:gd name="T15" fmla="*/ 104 h 137"/>
                <a:gd name="T16" fmla="*/ 33 w 66"/>
                <a:gd name="T17" fmla="*/ 118 h 137"/>
                <a:gd name="T18" fmla="*/ 21 w 66"/>
                <a:gd name="T19" fmla="*/ 105 h 137"/>
                <a:gd name="T20" fmla="*/ 21 w 66"/>
                <a:gd name="T21" fmla="*/ 96 h 137"/>
                <a:gd name="T22" fmla="*/ 1 w 66"/>
                <a:gd name="T23" fmla="*/ 96 h 137"/>
                <a:gd name="T24" fmla="*/ 1 w 66"/>
                <a:gd name="T25" fmla="*/ 103 h 137"/>
                <a:gd name="T26" fmla="*/ 33 w 66"/>
                <a:gd name="T27" fmla="*/ 137 h 137"/>
                <a:gd name="T28" fmla="*/ 66 w 66"/>
                <a:gd name="T29" fmla="*/ 101 h 137"/>
                <a:gd name="T30" fmla="*/ 66 w 66"/>
                <a:gd name="T31" fmla="*/ 35 h 137"/>
                <a:gd name="T32" fmla="*/ 44 w 66"/>
                <a:gd name="T33" fmla="*/ 56 h 137"/>
                <a:gd name="T34" fmla="*/ 33 w 66"/>
                <a:gd name="T35" fmla="*/ 68 h 137"/>
                <a:gd name="T36" fmla="*/ 22 w 66"/>
                <a:gd name="T37" fmla="*/ 55 h 137"/>
                <a:gd name="T38" fmla="*/ 22 w 66"/>
                <a:gd name="T39" fmla="*/ 31 h 137"/>
                <a:gd name="T40" fmla="*/ 33 w 66"/>
                <a:gd name="T41" fmla="*/ 18 h 137"/>
                <a:gd name="T42" fmla="*/ 44 w 66"/>
                <a:gd name="T43" fmla="*/ 31 h 137"/>
                <a:gd name="T44" fmla="*/ 44 w 66"/>
                <a:gd name="T45" fmla="*/ 5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37">
                  <a:moveTo>
                    <a:pt x="66" y="35"/>
                  </a:moveTo>
                  <a:cubicBezTo>
                    <a:pt x="66" y="15"/>
                    <a:pt x="57" y="0"/>
                    <a:pt x="33" y="0"/>
                  </a:cubicBezTo>
                  <a:cubicBezTo>
                    <a:pt x="9" y="0"/>
                    <a:pt x="0" y="13"/>
                    <a:pt x="0" y="3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5"/>
                    <a:pt x="9" y="86"/>
                    <a:pt x="25" y="86"/>
                  </a:cubicBezTo>
                  <a:cubicBezTo>
                    <a:pt x="35" y="86"/>
                    <a:pt x="40" y="82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4" y="112"/>
                    <a:pt x="41" y="118"/>
                    <a:pt x="33" y="118"/>
                  </a:cubicBezTo>
                  <a:cubicBezTo>
                    <a:pt x="24" y="118"/>
                    <a:pt x="21" y="113"/>
                    <a:pt x="21" y="10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123"/>
                    <a:pt x="8" y="137"/>
                    <a:pt x="33" y="137"/>
                  </a:cubicBezTo>
                  <a:cubicBezTo>
                    <a:pt x="57" y="137"/>
                    <a:pt x="66" y="122"/>
                    <a:pt x="66" y="101"/>
                  </a:cubicBezTo>
                  <a:lnTo>
                    <a:pt x="66" y="35"/>
                  </a:lnTo>
                  <a:close/>
                  <a:moveTo>
                    <a:pt x="44" y="56"/>
                  </a:moveTo>
                  <a:cubicBezTo>
                    <a:pt x="43" y="64"/>
                    <a:pt x="40" y="68"/>
                    <a:pt x="33" y="68"/>
                  </a:cubicBezTo>
                  <a:cubicBezTo>
                    <a:pt x="25" y="68"/>
                    <a:pt x="22" y="64"/>
                    <a:pt x="22" y="55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23"/>
                    <a:pt x="26" y="18"/>
                    <a:pt x="33" y="18"/>
                  </a:cubicBezTo>
                  <a:cubicBezTo>
                    <a:pt x="41" y="18"/>
                    <a:pt x="44" y="23"/>
                    <a:pt x="44" y="31"/>
                  </a:cubicBezTo>
                  <a:lnTo>
                    <a:pt x="4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6" name="Freeform 787"/>
            <p:cNvSpPr>
              <a:spLocks noEditPoints="1"/>
            </p:cNvSpPr>
            <p:nvPr/>
          </p:nvSpPr>
          <p:spPr bwMode="auto">
            <a:xfrm>
              <a:off x="887172" y="2347203"/>
              <a:ext cx="35434" cy="61203"/>
            </a:xfrm>
            <a:custGeom>
              <a:avLst/>
              <a:gdLst>
                <a:gd name="T0" fmla="*/ 0 w 22"/>
                <a:gd name="T1" fmla="*/ 38 h 38"/>
                <a:gd name="T2" fmla="*/ 7 w 22"/>
                <a:gd name="T3" fmla="*/ 0 h 38"/>
                <a:gd name="T4" fmla="*/ 14 w 22"/>
                <a:gd name="T5" fmla="*/ 0 h 38"/>
                <a:gd name="T6" fmla="*/ 22 w 22"/>
                <a:gd name="T7" fmla="*/ 38 h 38"/>
                <a:gd name="T8" fmla="*/ 15 w 22"/>
                <a:gd name="T9" fmla="*/ 38 h 38"/>
                <a:gd name="T10" fmla="*/ 14 w 22"/>
                <a:gd name="T11" fmla="*/ 31 h 38"/>
                <a:gd name="T12" fmla="*/ 7 w 22"/>
                <a:gd name="T13" fmla="*/ 31 h 38"/>
                <a:gd name="T14" fmla="*/ 6 w 22"/>
                <a:gd name="T15" fmla="*/ 38 h 38"/>
                <a:gd name="T16" fmla="*/ 0 w 22"/>
                <a:gd name="T17" fmla="*/ 38 h 38"/>
                <a:gd name="T18" fmla="*/ 8 w 22"/>
                <a:gd name="T19" fmla="*/ 26 h 38"/>
                <a:gd name="T20" fmla="*/ 13 w 22"/>
                <a:gd name="T21" fmla="*/ 26 h 38"/>
                <a:gd name="T22" fmla="*/ 10 w 22"/>
                <a:gd name="T23" fmla="*/ 11 h 38"/>
                <a:gd name="T24" fmla="*/ 10 w 22"/>
                <a:gd name="T25" fmla="*/ 11 h 38"/>
                <a:gd name="T26" fmla="*/ 8 w 22"/>
                <a:gd name="T2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14" y="31"/>
                  </a:lnTo>
                  <a:lnTo>
                    <a:pt x="7" y="31"/>
                  </a:lnTo>
                  <a:lnTo>
                    <a:pt x="6" y="38"/>
                  </a:lnTo>
                  <a:lnTo>
                    <a:pt x="0" y="38"/>
                  </a:lnTo>
                  <a:close/>
                  <a:moveTo>
                    <a:pt x="8" y="26"/>
                  </a:moveTo>
                  <a:lnTo>
                    <a:pt x="13" y="26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7" name="Freeform 788"/>
            <p:cNvSpPr>
              <a:spLocks/>
            </p:cNvSpPr>
            <p:nvPr/>
          </p:nvSpPr>
          <p:spPr bwMode="auto">
            <a:xfrm>
              <a:off x="925827" y="2347203"/>
              <a:ext cx="24159" cy="61203"/>
            </a:xfrm>
            <a:custGeom>
              <a:avLst/>
              <a:gdLst>
                <a:gd name="T0" fmla="*/ 0 w 15"/>
                <a:gd name="T1" fmla="*/ 0 h 38"/>
                <a:gd name="T2" fmla="*/ 15 w 15"/>
                <a:gd name="T3" fmla="*/ 0 h 38"/>
                <a:gd name="T4" fmla="*/ 15 w 15"/>
                <a:gd name="T5" fmla="*/ 6 h 38"/>
                <a:gd name="T6" fmla="*/ 7 w 15"/>
                <a:gd name="T7" fmla="*/ 6 h 38"/>
                <a:gd name="T8" fmla="*/ 7 w 15"/>
                <a:gd name="T9" fmla="*/ 17 h 38"/>
                <a:gd name="T10" fmla="*/ 13 w 15"/>
                <a:gd name="T11" fmla="*/ 17 h 38"/>
                <a:gd name="T12" fmla="*/ 13 w 15"/>
                <a:gd name="T13" fmla="*/ 21 h 38"/>
                <a:gd name="T14" fmla="*/ 7 w 15"/>
                <a:gd name="T15" fmla="*/ 21 h 38"/>
                <a:gd name="T16" fmla="*/ 7 w 15"/>
                <a:gd name="T17" fmla="*/ 38 h 38"/>
                <a:gd name="T18" fmla="*/ 0 w 15"/>
                <a:gd name="T19" fmla="*/ 38 h 38"/>
                <a:gd name="T20" fmla="*/ 0 w 15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15" y="0"/>
                  </a:lnTo>
                  <a:lnTo>
                    <a:pt x="15" y="6"/>
                  </a:lnTo>
                  <a:lnTo>
                    <a:pt x="7" y="6"/>
                  </a:lnTo>
                  <a:lnTo>
                    <a:pt x="7" y="17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8" name="Freeform 789"/>
            <p:cNvSpPr>
              <a:spLocks/>
            </p:cNvSpPr>
            <p:nvPr/>
          </p:nvSpPr>
          <p:spPr bwMode="auto">
            <a:xfrm>
              <a:off x="954818" y="2347203"/>
              <a:ext cx="24159" cy="61203"/>
            </a:xfrm>
            <a:custGeom>
              <a:avLst/>
              <a:gdLst>
                <a:gd name="T0" fmla="*/ 0 w 15"/>
                <a:gd name="T1" fmla="*/ 0 h 38"/>
                <a:gd name="T2" fmla="*/ 15 w 15"/>
                <a:gd name="T3" fmla="*/ 0 h 38"/>
                <a:gd name="T4" fmla="*/ 15 w 15"/>
                <a:gd name="T5" fmla="*/ 6 h 38"/>
                <a:gd name="T6" fmla="*/ 6 w 15"/>
                <a:gd name="T7" fmla="*/ 6 h 38"/>
                <a:gd name="T8" fmla="*/ 6 w 15"/>
                <a:gd name="T9" fmla="*/ 17 h 38"/>
                <a:gd name="T10" fmla="*/ 12 w 15"/>
                <a:gd name="T11" fmla="*/ 17 h 38"/>
                <a:gd name="T12" fmla="*/ 12 w 15"/>
                <a:gd name="T13" fmla="*/ 21 h 38"/>
                <a:gd name="T14" fmla="*/ 6 w 15"/>
                <a:gd name="T15" fmla="*/ 21 h 38"/>
                <a:gd name="T16" fmla="*/ 6 w 15"/>
                <a:gd name="T17" fmla="*/ 38 h 38"/>
                <a:gd name="T18" fmla="*/ 0 w 15"/>
                <a:gd name="T19" fmla="*/ 38 h 38"/>
                <a:gd name="T20" fmla="*/ 0 w 15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15" y="0"/>
                  </a:lnTo>
                  <a:lnTo>
                    <a:pt x="15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12" y="17"/>
                  </a:lnTo>
                  <a:lnTo>
                    <a:pt x="12" y="21"/>
                  </a:lnTo>
                  <a:lnTo>
                    <a:pt x="6" y="21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9" name="Freeform 790"/>
            <p:cNvSpPr>
              <a:spLocks noEditPoints="1"/>
            </p:cNvSpPr>
            <p:nvPr/>
          </p:nvSpPr>
          <p:spPr bwMode="auto">
            <a:xfrm>
              <a:off x="982199" y="2347203"/>
              <a:ext cx="32212" cy="62814"/>
            </a:xfrm>
            <a:custGeom>
              <a:avLst/>
              <a:gdLst>
                <a:gd name="T0" fmla="*/ 0 w 29"/>
                <a:gd name="T1" fmla="*/ 42 h 58"/>
                <a:gd name="T2" fmla="*/ 0 w 29"/>
                <a:gd name="T3" fmla="*/ 15 h 58"/>
                <a:gd name="T4" fmla="*/ 14 w 29"/>
                <a:gd name="T5" fmla="*/ 0 h 58"/>
                <a:gd name="T6" fmla="*/ 29 w 29"/>
                <a:gd name="T7" fmla="*/ 15 h 58"/>
                <a:gd name="T8" fmla="*/ 29 w 29"/>
                <a:gd name="T9" fmla="*/ 42 h 58"/>
                <a:gd name="T10" fmla="*/ 14 w 29"/>
                <a:gd name="T11" fmla="*/ 58 h 58"/>
                <a:gd name="T12" fmla="*/ 0 w 29"/>
                <a:gd name="T13" fmla="*/ 42 h 58"/>
                <a:gd name="T14" fmla="*/ 19 w 29"/>
                <a:gd name="T15" fmla="*/ 44 h 58"/>
                <a:gd name="T16" fmla="*/ 19 w 29"/>
                <a:gd name="T17" fmla="*/ 14 h 58"/>
                <a:gd name="T18" fmla="*/ 14 w 29"/>
                <a:gd name="T19" fmla="*/ 8 h 58"/>
                <a:gd name="T20" fmla="*/ 9 w 29"/>
                <a:gd name="T21" fmla="*/ 14 h 58"/>
                <a:gd name="T22" fmla="*/ 9 w 29"/>
                <a:gd name="T23" fmla="*/ 44 h 58"/>
                <a:gd name="T24" fmla="*/ 14 w 29"/>
                <a:gd name="T25" fmla="*/ 50 h 58"/>
                <a:gd name="T26" fmla="*/ 19 w 29"/>
                <a:gd name="T27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8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4" y="0"/>
                    <a:pt x="29" y="7"/>
                    <a:pt x="29" y="1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51"/>
                    <a:pt x="24" y="58"/>
                    <a:pt x="14" y="58"/>
                  </a:cubicBezTo>
                  <a:cubicBezTo>
                    <a:pt x="4" y="58"/>
                    <a:pt x="0" y="51"/>
                    <a:pt x="0" y="42"/>
                  </a:cubicBezTo>
                  <a:moveTo>
                    <a:pt x="19" y="4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1" y="8"/>
                    <a:pt x="9" y="10"/>
                    <a:pt x="9" y="1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1" y="50"/>
                    <a:pt x="14" y="50"/>
                  </a:cubicBezTo>
                  <a:cubicBezTo>
                    <a:pt x="18" y="50"/>
                    <a:pt x="19" y="47"/>
                    <a:pt x="19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0" name="Freeform 791"/>
            <p:cNvSpPr>
              <a:spLocks noEditPoints="1"/>
            </p:cNvSpPr>
            <p:nvPr/>
          </p:nvSpPr>
          <p:spPr bwMode="auto">
            <a:xfrm>
              <a:off x="1019243" y="2347203"/>
              <a:ext cx="30602" cy="61203"/>
            </a:xfrm>
            <a:custGeom>
              <a:avLst/>
              <a:gdLst>
                <a:gd name="T0" fmla="*/ 9 w 28"/>
                <a:gd name="T1" fmla="*/ 30 h 56"/>
                <a:gd name="T2" fmla="*/ 9 w 28"/>
                <a:gd name="T3" fmla="*/ 56 h 56"/>
                <a:gd name="T4" fmla="*/ 0 w 28"/>
                <a:gd name="T5" fmla="*/ 56 h 56"/>
                <a:gd name="T6" fmla="*/ 0 w 28"/>
                <a:gd name="T7" fmla="*/ 0 h 56"/>
                <a:gd name="T8" fmla="*/ 14 w 28"/>
                <a:gd name="T9" fmla="*/ 0 h 56"/>
                <a:gd name="T10" fmla="*/ 27 w 28"/>
                <a:gd name="T11" fmla="*/ 12 h 56"/>
                <a:gd name="T12" fmla="*/ 27 w 28"/>
                <a:gd name="T13" fmla="*/ 20 h 56"/>
                <a:gd name="T14" fmla="*/ 19 w 28"/>
                <a:gd name="T15" fmla="*/ 30 h 56"/>
                <a:gd name="T16" fmla="*/ 28 w 28"/>
                <a:gd name="T17" fmla="*/ 56 h 56"/>
                <a:gd name="T18" fmla="*/ 18 w 28"/>
                <a:gd name="T19" fmla="*/ 56 h 56"/>
                <a:gd name="T20" fmla="*/ 9 w 28"/>
                <a:gd name="T21" fmla="*/ 30 h 56"/>
                <a:gd name="T22" fmla="*/ 9 w 28"/>
                <a:gd name="T23" fmla="*/ 8 h 56"/>
                <a:gd name="T24" fmla="*/ 9 w 28"/>
                <a:gd name="T25" fmla="*/ 25 h 56"/>
                <a:gd name="T26" fmla="*/ 13 w 28"/>
                <a:gd name="T27" fmla="*/ 25 h 56"/>
                <a:gd name="T28" fmla="*/ 17 w 28"/>
                <a:gd name="T29" fmla="*/ 20 h 56"/>
                <a:gd name="T30" fmla="*/ 17 w 28"/>
                <a:gd name="T31" fmla="*/ 12 h 56"/>
                <a:gd name="T32" fmla="*/ 13 w 28"/>
                <a:gd name="T33" fmla="*/ 8 h 56"/>
                <a:gd name="T34" fmla="*/ 9 w 28"/>
                <a:gd name="T3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6">
                  <a:moveTo>
                    <a:pt x="9" y="30"/>
                  </a:moveTo>
                  <a:cubicBezTo>
                    <a:pt x="9" y="56"/>
                    <a:pt x="9" y="56"/>
                    <a:pt x="9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7" y="5"/>
                    <a:pt x="27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6"/>
                    <a:pt x="25" y="29"/>
                    <a:pt x="19" y="3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8" y="56"/>
                    <a:pt x="18" y="56"/>
                    <a:pt x="18" y="56"/>
                  </a:cubicBezTo>
                  <a:lnTo>
                    <a:pt x="9" y="30"/>
                  </a:lnTo>
                  <a:close/>
                  <a:moveTo>
                    <a:pt x="9" y="8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7" y="23"/>
                    <a:pt x="17" y="2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9"/>
                    <a:pt x="16" y="8"/>
                    <a:pt x="1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1" name="Freeform 792"/>
            <p:cNvSpPr>
              <a:spLocks noEditPoints="1"/>
            </p:cNvSpPr>
            <p:nvPr/>
          </p:nvSpPr>
          <p:spPr bwMode="auto">
            <a:xfrm>
              <a:off x="1054676" y="2347203"/>
              <a:ext cx="28991" cy="61203"/>
            </a:xfrm>
            <a:custGeom>
              <a:avLst/>
              <a:gdLst>
                <a:gd name="T0" fmla="*/ 28 w 28"/>
                <a:gd name="T1" fmla="*/ 15 h 56"/>
                <a:gd name="T2" fmla="*/ 28 w 28"/>
                <a:gd name="T3" fmla="*/ 41 h 56"/>
                <a:gd name="T4" fmla="*/ 14 w 28"/>
                <a:gd name="T5" fmla="*/ 56 h 56"/>
                <a:gd name="T6" fmla="*/ 0 w 28"/>
                <a:gd name="T7" fmla="*/ 56 h 56"/>
                <a:gd name="T8" fmla="*/ 0 w 28"/>
                <a:gd name="T9" fmla="*/ 0 h 56"/>
                <a:gd name="T10" fmla="*/ 14 w 28"/>
                <a:gd name="T11" fmla="*/ 0 h 56"/>
                <a:gd name="T12" fmla="*/ 28 w 28"/>
                <a:gd name="T13" fmla="*/ 15 h 56"/>
                <a:gd name="T14" fmla="*/ 13 w 28"/>
                <a:gd name="T15" fmla="*/ 48 h 56"/>
                <a:gd name="T16" fmla="*/ 19 w 28"/>
                <a:gd name="T17" fmla="*/ 43 h 56"/>
                <a:gd name="T18" fmla="*/ 19 w 28"/>
                <a:gd name="T19" fmla="*/ 13 h 56"/>
                <a:gd name="T20" fmla="*/ 13 w 28"/>
                <a:gd name="T21" fmla="*/ 8 h 56"/>
                <a:gd name="T22" fmla="*/ 9 w 28"/>
                <a:gd name="T23" fmla="*/ 8 h 56"/>
                <a:gd name="T24" fmla="*/ 9 w 28"/>
                <a:gd name="T25" fmla="*/ 48 h 56"/>
                <a:gd name="T26" fmla="*/ 13 w 28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6">
                  <a:moveTo>
                    <a:pt x="28" y="15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9"/>
                    <a:pt x="24" y="56"/>
                    <a:pt x="1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28" y="6"/>
                    <a:pt x="28" y="15"/>
                  </a:cubicBezTo>
                  <a:moveTo>
                    <a:pt x="13" y="48"/>
                  </a:moveTo>
                  <a:cubicBezTo>
                    <a:pt x="17" y="48"/>
                    <a:pt x="19" y="46"/>
                    <a:pt x="19" y="4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7" y="8"/>
                    <a:pt x="1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2" name="Freeform 793"/>
            <p:cNvSpPr>
              <a:spLocks noEditPoints="1"/>
            </p:cNvSpPr>
            <p:nvPr/>
          </p:nvSpPr>
          <p:spPr bwMode="auto">
            <a:xfrm>
              <a:off x="1086889" y="2347203"/>
              <a:ext cx="35434" cy="61203"/>
            </a:xfrm>
            <a:custGeom>
              <a:avLst/>
              <a:gdLst>
                <a:gd name="T0" fmla="*/ 0 w 22"/>
                <a:gd name="T1" fmla="*/ 38 h 38"/>
                <a:gd name="T2" fmla="*/ 7 w 22"/>
                <a:gd name="T3" fmla="*/ 0 h 38"/>
                <a:gd name="T4" fmla="*/ 15 w 22"/>
                <a:gd name="T5" fmla="*/ 0 h 38"/>
                <a:gd name="T6" fmla="*/ 22 w 22"/>
                <a:gd name="T7" fmla="*/ 38 h 38"/>
                <a:gd name="T8" fmla="*/ 15 w 22"/>
                <a:gd name="T9" fmla="*/ 38 h 38"/>
                <a:gd name="T10" fmla="*/ 14 w 22"/>
                <a:gd name="T11" fmla="*/ 31 h 38"/>
                <a:gd name="T12" fmla="*/ 7 w 22"/>
                <a:gd name="T13" fmla="*/ 31 h 38"/>
                <a:gd name="T14" fmla="*/ 7 w 22"/>
                <a:gd name="T15" fmla="*/ 38 h 38"/>
                <a:gd name="T16" fmla="*/ 0 w 22"/>
                <a:gd name="T17" fmla="*/ 38 h 38"/>
                <a:gd name="T18" fmla="*/ 8 w 22"/>
                <a:gd name="T19" fmla="*/ 26 h 38"/>
                <a:gd name="T20" fmla="*/ 13 w 22"/>
                <a:gd name="T21" fmla="*/ 26 h 38"/>
                <a:gd name="T22" fmla="*/ 11 w 22"/>
                <a:gd name="T23" fmla="*/ 11 h 38"/>
                <a:gd name="T24" fmla="*/ 11 w 22"/>
                <a:gd name="T25" fmla="*/ 11 h 38"/>
                <a:gd name="T26" fmla="*/ 8 w 22"/>
                <a:gd name="T2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14" y="31"/>
                  </a:lnTo>
                  <a:lnTo>
                    <a:pt x="7" y="31"/>
                  </a:lnTo>
                  <a:lnTo>
                    <a:pt x="7" y="38"/>
                  </a:lnTo>
                  <a:lnTo>
                    <a:pt x="0" y="38"/>
                  </a:lnTo>
                  <a:close/>
                  <a:moveTo>
                    <a:pt x="8" y="26"/>
                  </a:moveTo>
                  <a:lnTo>
                    <a:pt x="13" y="2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3" name="Freeform 794"/>
            <p:cNvSpPr>
              <a:spLocks noEditPoints="1"/>
            </p:cNvSpPr>
            <p:nvPr/>
          </p:nvSpPr>
          <p:spPr bwMode="auto">
            <a:xfrm>
              <a:off x="1127154" y="2347203"/>
              <a:ext cx="28991" cy="61203"/>
            </a:xfrm>
            <a:custGeom>
              <a:avLst/>
              <a:gdLst>
                <a:gd name="T0" fmla="*/ 0 w 27"/>
                <a:gd name="T1" fmla="*/ 0 h 56"/>
                <a:gd name="T2" fmla="*/ 13 w 27"/>
                <a:gd name="T3" fmla="*/ 0 h 56"/>
                <a:gd name="T4" fmla="*/ 26 w 27"/>
                <a:gd name="T5" fmla="*/ 12 h 56"/>
                <a:gd name="T6" fmla="*/ 26 w 27"/>
                <a:gd name="T7" fmla="*/ 18 h 56"/>
                <a:gd name="T8" fmla="*/ 20 w 27"/>
                <a:gd name="T9" fmla="*/ 27 h 56"/>
                <a:gd name="T10" fmla="*/ 27 w 27"/>
                <a:gd name="T11" fmla="*/ 36 h 56"/>
                <a:gd name="T12" fmla="*/ 27 w 27"/>
                <a:gd name="T13" fmla="*/ 44 h 56"/>
                <a:gd name="T14" fmla="*/ 14 w 27"/>
                <a:gd name="T15" fmla="*/ 56 h 56"/>
                <a:gd name="T16" fmla="*/ 0 w 27"/>
                <a:gd name="T17" fmla="*/ 56 h 56"/>
                <a:gd name="T18" fmla="*/ 0 w 27"/>
                <a:gd name="T19" fmla="*/ 0 h 56"/>
                <a:gd name="T20" fmla="*/ 9 w 27"/>
                <a:gd name="T21" fmla="*/ 23 h 56"/>
                <a:gd name="T22" fmla="*/ 12 w 27"/>
                <a:gd name="T23" fmla="*/ 23 h 56"/>
                <a:gd name="T24" fmla="*/ 17 w 27"/>
                <a:gd name="T25" fmla="*/ 19 h 56"/>
                <a:gd name="T26" fmla="*/ 17 w 27"/>
                <a:gd name="T27" fmla="*/ 12 h 56"/>
                <a:gd name="T28" fmla="*/ 12 w 27"/>
                <a:gd name="T29" fmla="*/ 8 h 56"/>
                <a:gd name="T30" fmla="*/ 9 w 27"/>
                <a:gd name="T31" fmla="*/ 8 h 56"/>
                <a:gd name="T32" fmla="*/ 9 w 27"/>
                <a:gd name="T33" fmla="*/ 23 h 56"/>
                <a:gd name="T34" fmla="*/ 9 w 27"/>
                <a:gd name="T35" fmla="*/ 31 h 56"/>
                <a:gd name="T36" fmla="*/ 9 w 27"/>
                <a:gd name="T37" fmla="*/ 48 h 56"/>
                <a:gd name="T38" fmla="*/ 13 w 27"/>
                <a:gd name="T39" fmla="*/ 48 h 56"/>
                <a:gd name="T40" fmla="*/ 18 w 27"/>
                <a:gd name="T41" fmla="*/ 44 h 56"/>
                <a:gd name="T42" fmla="*/ 18 w 27"/>
                <a:gd name="T43" fmla="*/ 35 h 56"/>
                <a:gd name="T44" fmla="*/ 13 w 27"/>
                <a:gd name="T45" fmla="*/ 31 h 56"/>
                <a:gd name="T46" fmla="*/ 9 w 27"/>
                <a:gd name="T47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56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3" y="0"/>
                    <a:pt x="26" y="4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4" y="26"/>
                    <a:pt x="20" y="27"/>
                  </a:cubicBezTo>
                  <a:cubicBezTo>
                    <a:pt x="25" y="28"/>
                    <a:pt x="27" y="31"/>
                    <a:pt x="27" y="3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52"/>
                    <a:pt x="24" y="56"/>
                    <a:pt x="14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9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5" y="23"/>
                    <a:pt x="17" y="22"/>
                    <a:pt x="17" y="19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9"/>
                    <a:pt x="15" y="8"/>
                    <a:pt x="12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3"/>
                  </a:lnTo>
                  <a:close/>
                  <a:moveTo>
                    <a:pt x="9" y="31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6" y="48"/>
                    <a:pt x="18" y="47"/>
                    <a:pt x="18" y="4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2"/>
                    <a:pt x="16" y="31"/>
                    <a:pt x="13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4" name="Freeform 795"/>
            <p:cNvSpPr>
              <a:spLocks/>
            </p:cNvSpPr>
            <p:nvPr/>
          </p:nvSpPr>
          <p:spPr bwMode="auto">
            <a:xfrm>
              <a:off x="1160977" y="2347203"/>
              <a:ext cx="24159" cy="61203"/>
            </a:xfrm>
            <a:custGeom>
              <a:avLst/>
              <a:gdLst>
                <a:gd name="T0" fmla="*/ 0 w 15"/>
                <a:gd name="T1" fmla="*/ 0 h 38"/>
                <a:gd name="T2" fmla="*/ 6 w 15"/>
                <a:gd name="T3" fmla="*/ 0 h 38"/>
                <a:gd name="T4" fmla="*/ 6 w 15"/>
                <a:gd name="T5" fmla="*/ 33 h 38"/>
                <a:gd name="T6" fmla="*/ 15 w 15"/>
                <a:gd name="T7" fmla="*/ 33 h 38"/>
                <a:gd name="T8" fmla="*/ 15 w 15"/>
                <a:gd name="T9" fmla="*/ 38 h 38"/>
                <a:gd name="T10" fmla="*/ 0 w 15"/>
                <a:gd name="T11" fmla="*/ 38 h 38"/>
                <a:gd name="T12" fmla="*/ 0 w 1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6" y="0"/>
                  </a:lnTo>
                  <a:lnTo>
                    <a:pt x="6" y="33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5" name="Freeform 796"/>
            <p:cNvSpPr>
              <a:spLocks/>
            </p:cNvSpPr>
            <p:nvPr/>
          </p:nvSpPr>
          <p:spPr bwMode="auto">
            <a:xfrm>
              <a:off x="1188357" y="2347203"/>
              <a:ext cx="24159" cy="61203"/>
            </a:xfrm>
            <a:custGeom>
              <a:avLst/>
              <a:gdLst>
                <a:gd name="T0" fmla="*/ 0 w 15"/>
                <a:gd name="T1" fmla="*/ 0 h 38"/>
                <a:gd name="T2" fmla="*/ 15 w 15"/>
                <a:gd name="T3" fmla="*/ 0 h 38"/>
                <a:gd name="T4" fmla="*/ 15 w 15"/>
                <a:gd name="T5" fmla="*/ 6 h 38"/>
                <a:gd name="T6" fmla="*/ 6 w 15"/>
                <a:gd name="T7" fmla="*/ 6 h 38"/>
                <a:gd name="T8" fmla="*/ 6 w 15"/>
                <a:gd name="T9" fmla="*/ 17 h 38"/>
                <a:gd name="T10" fmla="*/ 13 w 15"/>
                <a:gd name="T11" fmla="*/ 17 h 38"/>
                <a:gd name="T12" fmla="*/ 13 w 15"/>
                <a:gd name="T13" fmla="*/ 21 h 38"/>
                <a:gd name="T14" fmla="*/ 6 w 15"/>
                <a:gd name="T15" fmla="*/ 21 h 38"/>
                <a:gd name="T16" fmla="*/ 6 w 15"/>
                <a:gd name="T17" fmla="*/ 33 h 38"/>
                <a:gd name="T18" fmla="*/ 15 w 15"/>
                <a:gd name="T19" fmla="*/ 33 h 38"/>
                <a:gd name="T20" fmla="*/ 15 w 15"/>
                <a:gd name="T21" fmla="*/ 38 h 38"/>
                <a:gd name="T22" fmla="*/ 0 w 15"/>
                <a:gd name="T23" fmla="*/ 38 h 38"/>
                <a:gd name="T24" fmla="*/ 0 w 15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15" y="0"/>
                  </a:lnTo>
                  <a:lnTo>
                    <a:pt x="15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6" name="Freeform 797"/>
            <p:cNvSpPr>
              <a:spLocks noEditPoints="1"/>
            </p:cNvSpPr>
            <p:nvPr/>
          </p:nvSpPr>
          <p:spPr bwMode="auto">
            <a:xfrm>
              <a:off x="1227012" y="2347203"/>
              <a:ext cx="35434" cy="61203"/>
            </a:xfrm>
            <a:custGeom>
              <a:avLst/>
              <a:gdLst>
                <a:gd name="T0" fmla="*/ 0 w 22"/>
                <a:gd name="T1" fmla="*/ 38 h 38"/>
                <a:gd name="T2" fmla="*/ 7 w 22"/>
                <a:gd name="T3" fmla="*/ 0 h 38"/>
                <a:gd name="T4" fmla="*/ 14 w 22"/>
                <a:gd name="T5" fmla="*/ 0 h 38"/>
                <a:gd name="T6" fmla="*/ 22 w 22"/>
                <a:gd name="T7" fmla="*/ 38 h 38"/>
                <a:gd name="T8" fmla="*/ 15 w 22"/>
                <a:gd name="T9" fmla="*/ 38 h 38"/>
                <a:gd name="T10" fmla="*/ 13 w 22"/>
                <a:gd name="T11" fmla="*/ 31 h 38"/>
                <a:gd name="T12" fmla="*/ 7 w 22"/>
                <a:gd name="T13" fmla="*/ 31 h 38"/>
                <a:gd name="T14" fmla="*/ 6 w 22"/>
                <a:gd name="T15" fmla="*/ 38 h 38"/>
                <a:gd name="T16" fmla="*/ 0 w 22"/>
                <a:gd name="T17" fmla="*/ 38 h 38"/>
                <a:gd name="T18" fmla="*/ 7 w 22"/>
                <a:gd name="T19" fmla="*/ 26 h 38"/>
                <a:gd name="T20" fmla="*/ 13 w 22"/>
                <a:gd name="T21" fmla="*/ 26 h 38"/>
                <a:gd name="T22" fmla="*/ 10 w 22"/>
                <a:gd name="T23" fmla="*/ 11 h 38"/>
                <a:gd name="T24" fmla="*/ 10 w 22"/>
                <a:gd name="T25" fmla="*/ 11 h 38"/>
                <a:gd name="T26" fmla="*/ 7 w 22"/>
                <a:gd name="T2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6" y="38"/>
                  </a:lnTo>
                  <a:lnTo>
                    <a:pt x="0" y="38"/>
                  </a:lnTo>
                  <a:close/>
                  <a:moveTo>
                    <a:pt x="7" y="26"/>
                  </a:moveTo>
                  <a:lnTo>
                    <a:pt x="13" y="26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7" name="Freeform 798"/>
            <p:cNvSpPr>
              <a:spLocks/>
            </p:cNvSpPr>
            <p:nvPr/>
          </p:nvSpPr>
          <p:spPr bwMode="auto">
            <a:xfrm>
              <a:off x="1265667" y="2347203"/>
              <a:ext cx="28991" cy="61203"/>
            </a:xfrm>
            <a:custGeom>
              <a:avLst/>
              <a:gdLst>
                <a:gd name="T0" fmla="*/ 6 w 18"/>
                <a:gd name="T1" fmla="*/ 14 h 38"/>
                <a:gd name="T2" fmla="*/ 6 w 18"/>
                <a:gd name="T3" fmla="*/ 38 h 38"/>
                <a:gd name="T4" fmla="*/ 0 w 18"/>
                <a:gd name="T5" fmla="*/ 38 h 38"/>
                <a:gd name="T6" fmla="*/ 0 w 18"/>
                <a:gd name="T7" fmla="*/ 0 h 38"/>
                <a:gd name="T8" fmla="*/ 6 w 18"/>
                <a:gd name="T9" fmla="*/ 0 h 38"/>
                <a:gd name="T10" fmla="*/ 13 w 18"/>
                <a:gd name="T11" fmla="*/ 22 h 38"/>
                <a:gd name="T12" fmla="*/ 13 w 18"/>
                <a:gd name="T13" fmla="*/ 0 h 38"/>
                <a:gd name="T14" fmla="*/ 18 w 18"/>
                <a:gd name="T15" fmla="*/ 0 h 38"/>
                <a:gd name="T16" fmla="*/ 18 w 18"/>
                <a:gd name="T17" fmla="*/ 38 h 38"/>
                <a:gd name="T18" fmla="*/ 13 w 18"/>
                <a:gd name="T19" fmla="*/ 38 h 38"/>
                <a:gd name="T20" fmla="*/ 6 w 18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6" y="14"/>
                  </a:moveTo>
                  <a:lnTo>
                    <a:pt x="6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8" name="Freeform 799"/>
            <p:cNvSpPr>
              <a:spLocks noEditPoints="1"/>
            </p:cNvSpPr>
            <p:nvPr/>
          </p:nvSpPr>
          <p:spPr bwMode="auto">
            <a:xfrm>
              <a:off x="1301101" y="2347203"/>
              <a:ext cx="30602" cy="61203"/>
            </a:xfrm>
            <a:custGeom>
              <a:avLst/>
              <a:gdLst>
                <a:gd name="T0" fmla="*/ 28 w 28"/>
                <a:gd name="T1" fmla="*/ 15 h 56"/>
                <a:gd name="T2" fmla="*/ 28 w 28"/>
                <a:gd name="T3" fmla="*/ 41 h 56"/>
                <a:gd name="T4" fmla="*/ 15 w 28"/>
                <a:gd name="T5" fmla="*/ 56 h 56"/>
                <a:gd name="T6" fmla="*/ 0 w 28"/>
                <a:gd name="T7" fmla="*/ 56 h 56"/>
                <a:gd name="T8" fmla="*/ 0 w 28"/>
                <a:gd name="T9" fmla="*/ 0 h 56"/>
                <a:gd name="T10" fmla="*/ 15 w 28"/>
                <a:gd name="T11" fmla="*/ 0 h 56"/>
                <a:gd name="T12" fmla="*/ 28 w 28"/>
                <a:gd name="T13" fmla="*/ 15 h 56"/>
                <a:gd name="T14" fmla="*/ 14 w 28"/>
                <a:gd name="T15" fmla="*/ 48 h 56"/>
                <a:gd name="T16" fmla="*/ 19 w 28"/>
                <a:gd name="T17" fmla="*/ 43 h 56"/>
                <a:gd name="T18" fmla="*/ 19 w 28"/>
                <a:gd name="T19" fmla="*/ 13 h 56"/>
                <a:gd name="T20" fmla="*/ 14 w 28"/>
                <a:gd name="T21" fmla="*/ 8 h 56"/>
                <a:gd name="T22" fmla="*/ 10 w 28"/>
                <a:gd name="T23" fmla="*/ 8 h 56"/>
                <a:gd name="T24" fmla="*/ 10 w 28"/>
                <a:gd name="T25" fmla="*/ 48 h 56"/>
                <a:gd name="T26" fmla="*/ 14 w 28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6">
                  <a:moveTo>
                    <a:pt x="28" y="15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9"/>
                    <a:pt x="25" y="56"/>
                    <a:pt x="1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28" y="6"/>
                    <a:pt x="28" y="15"/>
                  </a:cubicBezTo>
                  <a:moveTo>
                    <a:pt x="14" y="48"/>
                  </a:moveTo>
                  <a:cubicBezTo>
                    <a:pt x="18" y="48"/>
                    <a:pt x="19" y="46"/>
                    <a:pt x="19" y="4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48"/>
                    <a:pt x="10" y="48"/>
                    <a:pt x="10" y="48"/>
                  </a:cubicBezTo>
                  <a:lnTo>
                    <a:pt x="1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9" name="Freeform 800"/>
            <p:cNvSpPr>
              <a:spLocks/>
            </p:cNvSpPr>
            <p:nvPr/>
          </p:nvSpPr>
          <p:spPr bwMode="auto">
            <a:xfrm>
              <a:off x="888783" y="2432566"/>
              <a:ext cx="28991" cy="62814"/>
            </a:xfrm>
            <a:custGeom>
              <a:avLst/>
              <a:gdLst>
                <a:gd name="T0" fmla="*/ 0 w 27"/>
                <a:gd name="T1" fmla="*/ 42 h 57"/>
                <a:gd name="T2" fmla="*/ 0 w 27"/>
                <a:gd name="T3" fmla="*/ 15 h 57"/>
                <a:gd name="T4" fmla="*/ 14 w 27"/>
                <a:gd name="T5" fmla="*/ 0 h 57"/>
                <a:gd name="T6" fmla="*/ 27 w 27"/>
                <a:gd name="T7" fmla="*/ 14 h 57"/>
                <a:gd name="T8" fmla="*/ 27 w 27"/>
                <a:gd name="T9" fmla="*/ 20 h 57"/>
                <a:gd name="T10" fmla="*/ 19 w 27"/>
                <a:gd name="T11" fmla="*/ 20 h 57"/>
                <a:gd name="T12" fmla="*/ 19 w 27"/>
                <a:gd name="T13" fmla="*/ 13 h 57"/>
                <a:gd name="T14" fmla="*/ 14 w 27"/>
                <a:gd name="T15" fmla="*/ 8 h 57"/>
                <a:gd name="T16" fmla="*/ 9 w 27"/>
                <a:gd name="T17" fmla="*/ 13 h 57"/>
                <a:gd name="T18" fmla="*/ 9 w 27"/>
                <a:gd name="T19" fmla="*/ 44 h 57"/>
                <a:gd name="T20" fmla="*/ 14 w 27"/>
                <a:gd name="T21" fmla="*/ 49 h 57"/>
                <a:gd name="T22" fmla="*/ 19 w 27"/>
                <a:gd name="T23" fmla="*/ 44 h 57"/>
                <a:gd name="T24" fmla="*/ 19 w 27"/>
                <a:gd name="T25" fmla="*/ 34 h 57"/>
                <a:gd name="T26" fmla="*/ 27 w 27"/>
                <a:gd name="T27" fmla="*/ 34 h 57"/>
                <a:gd name="T28" fmla="*/ 27 w 27"/>
                <a:gd name="T29" fmla="*/ 43 h 57"/>
                <a:gd name="T30" fmla="*/ 14 w 27"/>
                <a:gd name="T31" fmla="*/ 57 h 57"/>
                <a:gd name="T32" fmla="*/ 0 w 27"/>
                <a:gd name="T3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7" y="6"/>
                    <a:pt x="27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1" y="49"/>
                    <a:pt x="14" y="49"/>
                  </a:cubicBezTo>
                  <a:cubicBezTo>
                    <a:pt x="18" y="49"/>
                    <a:pt x="19" y="47"/>
                    <a:pt x="19" y="4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51"/>
                    <a:pt x="24" y="57"/>
                    <a:pt x="14" y="57"/>
                  </a:cubicBezTo>
                  <a:cubicBezTo>
                    <a:pt x="4" y="57"/>
                    <a:pt x="0" y="51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0" name="Freeform 801"/>
            <p:cNvSpPr>
              <a:spLocks/>
            </p:cNvSpPr>
            <p:nvPr/>
          </p:nvSpPr>
          <p:spPr bwMode="auto">
            <a:xfrm>
              <a:off x="924216" y="2432566"/>
              <a:ext cx="22549" cy="62814"/>
            </a:xfrm>
            <a:custGeom>
              <a:avLst/>
              <a:gdLst>
                <a:gd name="T0" fmla="*/ 0 w 14"/>
                <a:gd name="T1" fmla="*/ 0 h 39"/>
                <a:gd name="T2" fmla="*/ 6 w 14"/>
                <a:gd name="T3" fmla="*/ 0 h 39"/>
                <a:gd name="T4" fmla="*/ 6 w 14"/>
                <a:gd name="T5" fmla="*/ 33 h 39"/>
                <a:gd name="T6" fmla="*/ 14 w 14"/>
                <a:gd name="T7" fmla="*/ 33 h 39"/>
                <a:gd name="T8" fmla="*/ 14 w 14"/>
                <a:gd name="T9" fmla="*/ 39 h 39"/>
                <a:gd name="T10" fmla="*/ 0 w 14"/>
                <a:gd name="T11" fmla="*/ 39 h 39"/>
                <a:gd name="T12" fmla="*/ 0 w 1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9">
                  <a:moveTo>
                    <a:pt x="0" y="0"/>
                  </a:moveTo>
                  <a:lnTo>
                    <a:pt x="6" y="0"/>
                  </a:lnTo>
                  <a:lnTo>
                    <a:pt x="6" y="33"/>
                  </a:lnTo>
                  <a:lnTo>
                    <a:pt x="14" y="33"/>
                  </a:lnTo>
                  <a:lnTo>
                    <a:pt x="1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1" name="Freeform 802"/>
            <p:cNvSpPr>
              <a:spLocks/>
            </p:cNvSpPr>
            <p:nvPr/>
          </p:nvSpPr>
          <p:spPr bwMode="auto">
            <a:xfrm>
              <a:off x="949986" y="2432566"/>
              <a:ext cx="25770" cy="62814"/>
            </a:xfrm>
            <a:custGeom>
              <a:avLst/>
              <a:gdLst>
                <a:gd name="T0" fmla="*/ 0 w 16"/>
                <a:gd name="T1" fmla="*/ 0 h 39"/>
                <a:gd name="T2" fmla="*/ 16 w 16"/>
                <a:gd name="T3" fmla="*/ 0 h 39"/>
                <a:gd name="T4" fmla="*/ 16 w 16"/>
                <a:gd name="T5" fmla="*/ 5 h 39"/>
                <a:gd name="T6" fmla="*/ 7 w 16"/>
                <a:gd name="T7" fmla="*/ 5 h 39"/>
                <a:gd name="T8" fmla="*/ 7 w 16"/>
                <a:gd name="T9" fmla="*/ 16 h 39"/>
                <a:gd name="T10" fmla="*/ 13 w 16"/>
                <a:gd name="T11" fmla="*/ 16 h 39"/>
                <a:gd name="T12" fmla="*/ 13 w 16"/>
                <a:gd name="T13" fmla="*/ 22 h 39"/>
                <a:gd name="T14" fmla="*/ 7 w 16"/>
                <a:gd name="T15" fmla="*/ 22 h 39"/>
                <a:gd name="T16" fmla="*/ 7 w 16"/>
                <a:gd name="T17" fmla="*/ 33 h 39"/>
                <a:gd name="T18" fmla="*/ 16 w 16"/>
                <a:gd name="T19" fmla="*/ 33 h 39"/>
                <a:gd name="T20" fmla="*/ 16 w 16"/>
                <a:gd name="T21" fmla="*/ 39 h 39"/>
                <a:gd name="T22" fmla="*/ 0 w 16"/>
                <a:gd name="T23" fmla="*/ 39 h 39"/>
                <a:gd name="T24" fmla="*/ 0 w 16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9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7" y="5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16" y="33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2" name="Freeform 803"/>
            <p:cNvSpPr>
              <a:spLocks noEditPoints="1"/>
            </p:cNvSpPr>
            <p:nvPr/>
          </p:nvSpPr>
          <p:spPr bwMode="auto">
            <a:xfrm>
              <a:off x="980588" y="2432566"/>
              <a:ext cx="33823" cy="62814"/>
            </a:xfrm>
            <a:custGeom>
              <a:avLst/>
              <a:gdLst>
                <a:gd name="T0" fmla="*/ 0 w 21"/>
                <a:gd name="T1" fmla="*/ 39 h 39"/>
                <a:gd name="T2" fmla="*/ 6 w 21"/>
                <a:gd name="T3" fmla="*/ 0 h 39"/>
                <a:gd name="T4" fmla="*/ 14 w 21"/>
                <a:gd name="T5" fmla="*/ 0 h 39"/>
                <a:gd name="T6" fmla="*/ 21 w 21"/>
                <a:gd name="T7" fmla="*/ 39 h 39"/>
                <a:gd name="T8" fmla="*/ 14 w 21"/>
                <a:gd name="T9" fmla="*/ 39 h 39"/>
                <a:gd name="T10" fmla="*/ 13 w 21"/>
                <a:gd name="T11" fmla="*/ 31 h 39"/>
                <a:gd name="T12" fmla="*/ 6 w 21"/>
                <a:gd name="T13" fmla="*/ 31 h 39"/>
                <a:gd name="T14" fmla="*/ 5 w 21"/>
                <a:gd name="T15" fmla="*/ 39 h 39"/>
                <a:gd name="T16" fmla="*/ 0 w 21"/>
                <a:gd name="T17" fmla="*/ 39 h 39"/>
                <a:gd name="T18" fmla="*/ 7 w 21"/>
                <a:gd name="T19" fmla="*/ 26 h 39"/>
                <a:gd name="T20" fmla="*/ 12 w 21"/>
                <a:gd name="T21" fmla="*/ 26 h 39"/>
                <a:gd name="T22" fmla="*/ 10 w 21"/>
                <a:gd name="T23" fmla="*/ 11 h 39"/>
                <a:gd name="T24" fmla="*/ 10 w 21"/>
                <a:gd name="T25" fmla="*/ 11 h 39"/>
                <a:gd name="T26" fmla="*/ 7 w 21"/>
                <a:gd name="T2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9">
                  <a:moveTo>
                    <a:pt x="0" y="39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1" y="39"/>
                  </a:lnTo>
                  <a:lnTo>
                    <a:pt x="14" y="39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5" y="39"/>
                  </a:lnTo>
                  <a:lnTo>
                    <a:pt x="0" y="39"/>
                  </a:lnTo>
                  <a:close/>
                  <a:moveTo>
                    <a:pt x="7" y="26"/>
                  </a:moveTo>
                  <a:lnTo>
                    <a:pt x="12" y="26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3" name="Freeform 804"/>
            <p:cNvSpPr>
              <a:spLocks/>
            </p:cNvSpPr>
            <p:nvPr/>
          </p:nvSpPr>
          <p:spPr bwMode="auto">
            <a:xfrm>
              <a:off x="1017632" y="2432566"/>
              <a:ext cx="30602" cy="62814"/>
            </a:xfrm>
            <a:custGeom>
              <a:avLst/>
              <a:gdLst>
                <a:gd name="T0" fmla="*/ 6 w 19"/>
                <a:gd name="T1" fmla="*/ 14 h 39"/>
                <a:gd name="T2" fmla="*/ 6 w 19"/>
                <a:gd name="T3" fmla="*/ 39 h 39"/>
                <a:gd name="T4" fmla="*/ 0 w 19"/>
                <a:gd name="T5" fmla="*/ 39 h 39"/>
                <a:gd name="T6" fmla="*/ 0 w 19"/>
                <a:gd name="T7" fmla="*/ 0 h 39"/>
                <a:gd name="T8" fmla="*/ 7 w 19"/>
                <a:gd name="T9" fmla="*/ 0 h 39"/>
                <a:gd name="T10" fmla="*/ 14 w 19"/>
                <a:gd name="T11" fmla="*/ 22 h 39"/>
                <a:gd name="T12" fmla="*/ 14 w 19"/>
                <a:gd name="T13" fmla="*/ 0 h 39"/>
                <a:gd name="T14" fmla="*/ 19 w 19"/>
                <a:gd name="T15" fmla="*/ 0 h 39"/>
                <a:gd name="T16" fmla="*/ 19 w 19"/>
                <a:gd name="T17" fmla="*/ 39 h 39"/>
                <a:gd name="T18" fmla="*/ 13 w 19"/>
                <a:gd name="T19" fmla="*/ 39 h 39"/>
                <a:gd name="T20" fmla="*/ 6 w 19"/>
                <a:gd name="T2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6" y="14"/>
                  </a:moveTo>
                  <a:lnTo>
                    <a:pt x="6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2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39"/>
                  </a:lnTo>
                  <a:lnTo>
                    <a:pt x="13" y="3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4" name="Freeform 805"/>
            <p:cNvSpPr>
              <a:spLocks/>
            </p:cNvSpPr>
            <p:nvPr/>
          </p:nvSpPr>
          <p:spPr bwMode="auto">
            <a:xfrm>
              <a:off x="1064340" y="2432566"/>
              <a:ext cx="22549" cy="62814"/>
            </a:xfrm>
            <a:custGeom>
              <a:avLst/>
              <a:gdLst>
                <a:gd name="T0" fmla="*/ 0 w 14"/>
                <a:gd name="T1" fmla="*/ 0 h 39"/>
                <a:gd name="T2" fmla="*/ 14 w 14"/>
                <a:gd name="T3" fmla="*/ 0 h 39"/>
                <a:gd name="T4" fmla="*/ 14 w 14"/>
                <a:gd name="T5" fmla="*/ 5 h 39"/>
                <a:gd name="T6" fmla="*/ 6 w 14"/>
                <a:gd name="T7" fmla="*/ 5 h 39"/>
                <a:gd name="T8" fmla="*/ 6 w 14"/>
                <a:gd name="T9" fmla="*/ 16 h 39"/>
                <a:gd name="T10" fmla="*/ 12 w 14"/>
                <a:gd name="T11" fmla="*/ 16 h 39"/>
                <a:gd name="T12" fmla="*/ 12 w 14"/>
                <a:gd name="T13" fmla="*/ 22 h 39"/>
                <a:gd name="T14" fmla="*/ 6 w 14"/>
                <a:gd name="T15" fmla="*/ 22 h 39"/>
                <a:gd name="T16" fmla="*/ 6 w 14"/>
                <a:gd name="T17" fmla="*/ 33 h 39"/>
                <a:gd name="T18" fmla="*/ 14 w 14"/>
                <a:gd name="T19" fmla="*/ 33 h 39"/>
                <a:gd name="T20" fmla="*/ 14 w 14"/>
                <a:gd name="T21" fmla="*/ 39 h 39"/>
                <a:gd name="T22" fmla="*/ 0 w 14"/>
                <a:gd name="T23" fmla="*/ 39 h 39"/>
                <a:gd name="T24" fmla="*/ 0 w 1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9">
                  <a:moveTo>
                    <a:pt x="0" y="0"/>
                  </a:moveTo>
                  <a:lnTo>
                    <a:pt x="14" y="0"/>
                  </a:lnTo>
                  <a:lnTo>
                    <a:pt x="14" y="5"/>
                  </a:lnTo>
                  <a:lnTo>
                    <a:pt x="6" y="5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6" y="33"/>
                  </a:lnTo>
                  <a:lnTo>
                    <a:pt x="14" y="33"/>
                  </a:lnTo>
                  <a:lnTo>
                    <a:pt x="14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5" name="Freeform 806"/>
            <p:cNvSpPr>
              <a:spLocks/>
            </p:cNvSpPr>
            <p:nvPr/>
          </p:nvSpPr>
          <p:spPr bwMode="auto">
            <a:xfrm>
              <a:off x="1093331" y="2432566"/>
              <a:ext cx="30602" cy="62814"/>
            </a:xfrm>
            <a:custGeom>
              <a:avLst/>
              <a:gdLst>
                <a:gd name="T0" fmla="*/ 5 w 19"/>
                <a:gd name="T1" fmla="*/ 14 h 39"/>
                <a:gd name="T2" fmla="*/ 5 w 19"/>
                <a:gd name="T3" fmla="*/ 39 h 39"/>
                <a:gd name="T4" fmla="*/ 0 w 19"/>
                <a:gd name="T5" fmla="*/ 39 h 39"/>
                <a:gd name="T6" fmla="*/ 0 w 19"/>
                <a:gd name="T7" fmla="*/ 0 h 39"/>
                <a:gd name="T8" fmla="*/ 7 w 19"/>
                <a:gd name="T9" fmla="*/ 0 h 39"/>
                <a:gd name="T10" fmla="*/ 13 w 19"/>
                <a:gd name="T11" fmla="*/ 22 h 39"/>
                <a:gd name="T12" fmla="*/ 13 w 19"/>
                <a:gd name="T13" fmla="*/ 0 h 39"/>
                <a:gd name="T14" fmla="*/ 19 w 19"/>
                <a:gd name="T15" fmla="*/ 0 h 39"/>
                <a:gd name="T16" fmla="*/ 19 w 19"/>
                <a:gd name="T17" fmla="*/ 39 h 39"/>
                <a:gd name="T18" fmla="*/ 13 w 19"/>
                <a:gd name="T19" fmla="*/ 39 h 39"/>
                <a:gd name="T20" fmla="*/ 5 w 19"/>
                <a:gd name="T2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5" y="14"/>
                  </a:moveTo>
                  <a:lnTo>
                    <a:pt x="5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39"/>
                  </a:lnTo>
                  <a:lnTo>
                    <a:pt x="13" y="3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6" name="Freeform 807"/>
            <p:cNvSpPr>
              <a:spLocks/>
            </p:cNvSpPr>
            <p:nvPr/>
          </p:nvSpPr>
          <p:spPr bwMode="auto">
            <a:xfrm>
              <a:off x="1128765" y="2432566"/>
              <a:ext cx="25770" cy="62814"/>
            </a:xfrm>
            <a:custGeom>
              <a:avLst/>
              <a:gdLst>
                <a:gd name="T0" fmla="*/ 0 w 16"/>
                <a:gd name="T1" fmla="*/ 0 h 39"/>
                <a:gd name="T2" fmla="*/ 16 w 16"/>
                <a:gd name="T3" fmla="*/ 0 h 39"/>
                <a:gd name="T4" fmla="*/ 16 w 16"/>
                <a:gd name="T5" fmla="*/ 5 h 39"/>
                <a:gd name="T6" fmla="*/ 6 w 16"/>
                <a:gd name="T7" fmla="*/ 5 h 39"/>
                <a:gd name="T8" fmla="*/ 6 w 16"/>
                <a:gd name="T9" fmla="*/ 16 h 39"/>
                <a:gd name="T10" fmla="*/ 13 w 16"/>
                <a:gd name="T11" fmla="*/ 16 h 39"/>
                <a:gd name="T12" fmla="*/ 13 w 16"/>
                <a:gd name="T13" fmla="*/ 22 h 39"/>
                <a:gd name="T14" fmla="*/ 6 w 16"/>
                <a:gd name="T15" fmla="*/ 22 h 39"/>
                <a:gd name="T16" fmla="*/ 6 w 16"/>
                <a:gd name="T17" fmla="*/ 33 h 39"/>
                <a:gd name="T18" fmla="*/ 16 w 16"/>
                <a:gd name="T19" fmla="*/ 33 h 39"/>
                <a:gd name="T20" fmla="*/ 16 w 16"/>
                <a:gd name="T21" fmla="*/ 39 h 39"/>
                <a:gd name="T22" fmla="*/ 0 w 16"/>
                <a:gd name="T23" fmla="*/ 39 h 39"/>
                <a:gd name="T24" fmla="*/ 0 w 16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9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6" y="5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3" y="22"/>
                  </a:lnTo>
                  <a:lnTo>
                    <a:pt x="6" y="22"/>
                  </a:lnTo>
                  <a:lnTo>
                    <a:pt x="6" y="33"/>
                  </a:lnTo>
                  <a:lnTo>
                    <a:pt x="16" y="33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7" name="Freeform 808"/>
            <p:cNvSpPr>
              <a:spLocks noEditPoints="1"/>
            </p:cNvSpPr>
            <p:nvPr/>
          </p:nvSpPr>
          <p:spPr bwMode="auto">
            <a:xfrm>
              <a:off x="1159366" y="2432566"/>
              <a:ext cx="30602" cy="62814"/>
            </a:xfrm>
            <a:custGeom>
              <a:avLst/>
              <a:gdLst>
                <a:gd name="T0" fmla="*/ 9 w 28"/>
                <a:gd name="T1" fmla="*/ 31 h 57"/>
                <a:gd name="T2" fmla="*/ 9 w 28"/>
                <a:gd name="T3" fmla="*/ 57 h 57"/>
                <a:gd name="T4" fmla="*/ 0 w 28"/>
                <a:gd name="T5" fmla="*/ 57 h 57"/>
                <a:gd name="T6" fmla="*/ 0 w 28"/>
                <a:gd name="T7" fmla="*/ 0 h 57"/>
                <a:gd name="T8" fmla="*/ 13 w 28"/>
                <a:gd name="T9" fmla="*/ 0 h 57"/>
                <a:gd name="T10" fmla="*/ 26 w 28"/>
                <a:gd name="T11" fmla="*/ 13 h 57"/>
                <a:gd name="T12" fmla="*/ 26 w 28"/>
                <a:gd name="T13" fmla="*/ 20 h 57"/>
                <a:gd name="T14" fmla="*/ 19 w 28"/>
                <a:gd name="T15" fmla="*/ 31 h 57"/>
                <a:gd name="T16" fmla="*/ 28 w 28"/>
                <a:gd name="T17" fmla="*/ 57 h 57"/>
                <a:gd name="T18" fmla="*/ 18 w 28"/>
                <a:gd name="T19" fmla="*/ 57 h 57"/>
                <a:gd name="T20" fmla="*/ 9 w 28"/>
                <a:gd name="T21" fmla="*/ 31 h 57"/>
                <a:gd name="T22" fmla="*/ 9 w 28"/>
                <a:gd name="T23" fmla="*/ 8 h 57"/>
                <a:gd name="T24" fmla="*/ 9 w 28"/>
                <a:gd name="T25" fmla="*/ 26 h 57"/>
                <a:gd name="T26" fmla="*/ 12 w 28"/>
                <a:gd name="T27" fmla="*/ 26 h 57"/>
                <a:gd name="T28" fmla="*/ 17 w 28"/>
                <a:gd name="T29" fmla="*/ 21 h 57"/>
                <a:gd name="T30" fmla="*/ 17 w 28"/>
                <a:gd name="T31" fmla="*/ 13 h 57"/>
                <a:gd name="T32" fmla="*/ 12 w 28"/>
                <a:gd name="T33" fmla="*/ 8 h 57"/>
                <a:gd name="T34" fmla="*/ 9 w 28"/>
                <a:gd name="T3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7">
                  <a:moveTo>
                    <a:pt x="9" y="31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3" y="0"/>
                    <a:pt x="26" y="5"/>
                    <a:pt x="26" y="13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6"/>
                    <a:pt x="24" y="30"/>
                    <a:pt x="19" y="31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8" y="57"/>
                    <a:pt x="18" y="57"/>
                    <a:pt x="18" y="57"/>
                  </a:cubicBezTo>
                  <a:lnTo>
                    <a:pt x="9" y="31"/>
                  </a:lnTo>
                  <a:close/>
                  <a:moveTo>
                    <a:pt x="9" y="8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5" y="26"/>
                    <a:pt x="17" y="24"/>
                    <a:pt x="17" y="2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0"/>
                    <a:pt x="15" y="8"/>
                    <a:pt x="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8" name="Freeform 809"/>
            <p:cNvSpPr>
              <a:spLocks/>
            </p:cNvSpPr>
            <p:nvPr/>
          </p:nvSpPr>
          <p:spPr bwMode="auto">
            <a:xfrm>
              <a:off x="1193189" y="2432566"/>
              <a:ext cx="30602" cy="62814"/>
            </a:xfrm>
            <a:custGeom>
              <a:avLst/>
              <a:gdLst>
                <a:gd name="T0" fmla="*/ 15 w 28"/>
                <a:gd name="T1" fmla="*/ 27 h 57"/>
                <a:gd name="T2" fmla="*/ 28 w 28"/>
                <a:gd name="T3" fmla="*/ 27 h 57"/>
                <a:gd name="T4" fmla="*/ 28 w 28"/>
                <a:gd name="T5" fmla="*/ 57 h 57"/>
                <a:gd name="T6" fmla="*/ 21 w 28"/>
                <a:gd name="T7" fmla="*/ 57 h 57"/>
                <a:gd name="T8" fmla="*/ 21 w 28"/>
                <a:gd name="T9" fmla="*/ 50 h 57"/>
                <a:gd name="T10" fmla="*/ 12 w 28"/>
                <a:gd name="T11" fmla="*/ 57 h 57"/>
                <a:gd name="T12" fmla="*/ 0 w 28"/>
                <a:gd name="T13" fmla="*/ 42 h 57"/>
                <a:gd name="T14" fmla="*/ 0 w 28"/>
                <a:gd name="T15" fmla="*/ 15 h 57"/>
                <a:gd name="T16" fmla="*/ 15 w 28"/>
                <a:gd name="T17" fmla="*/ 0 h 57"/>
                <a:gd name="T18" fmla="*/ 28 w 28"/>
                <a:gd name="T19" fmla="*/ 14 h 57"/>
                <a:gd name="T20" fmla="*/ 28 w 28"/>
                <a:gd name="T21" fmla="*/ 19 h 57"/>
                <a:gd name="T22" fmla="*/ 19 w 28"/>
                <a:gd name="T23" fmla="*/ 19 h 57"/>
                <a:gd name="T24" fmla="*/ 19 w 28"/>
                <a:gd name="T25" fmla="*/ 13 h 57"/>
                <a:gd name="T26" fmla="*/ 15 w 28"/>
                <a:gd name="T27" fmla="*/ 8 h 57"/>
                <a:gd name="T28" fmla="*/ 10 w 28"/>
                <a:gd name="T29" fmla="*/ 13 h 57"/>
                <a:gd name="T30" fmla="*/ 10 w 28"/>
                <a:gd name="T31" fmla="*/ 44 h 57"/>
                <a:gd name="T32" fmla="*/ 15 w 28"/>
                <a:gd name="T33" fmla="*/ 49 h 57"/>
                <a:gd name="T34" fmla="*/ 19 w 28"/>
                <a:gd name="T35" fmla="*/ 44 h 57"/>
                <a:gd name="T36" fmla="*/ 19 w 28"/>
                <a:gd name="T37" fmla="*/ 34 h 57"/>
                <a:gd name="T38" fmla="*/ 15 w 28"/>
                <a:gd name="T39" fmla="*/ 34 h 57"/>
                <a:gd name="T40" fmla="*/ 15 w 28"/>
                <a:gd name="T4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57">
                  <a:moveTo>
                    <a:pt x="15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55"/>
                    <a:pt x="17" y="57"/>
                    <a:pt x="12" y="57"/>
                  </a:cubicBezTo>
                  <a:cubicBezTo>
                    <a:pt x="4" y="57"/>
                    <a:pt x="0" y="51"/>
                    <a:pt x="0" y="4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5" y="0"/>
                    <a:pt x="15" y="0"/>
                  </a:cubicBezTo>
                  <a:cubicBezTo>
                    <a:pt x="25" y="0"/>
                    <a:pt x="28" y="6"/>
                    <a:pt x="28" y="1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5" y="8"/>
                  </a:cubicBezTo>
                  <a:cubicBezTo>
                    <a:pt x="11" y="8"/>
                    <a:pt x="10" y="10"/>
                    <a:pt x="10" y="1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49"/>
                    <a:pt x="15" y="49"/>
                  </a:cubicBezTo>
                  <a:cubicBezTo>
                    <a:pt x="18" y="49"/>
                    <a:pt x="19" y="48"/>
                    <a:pt x="19" y="4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5" y="34"/>
                    <a:pt x="15" y="34"/>
                    <a:pt x="15" y="34"/>
                  </a:cubicBez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9" name="Freeform 810"/>
            <p:cNvSpPr>
              <a:spLocks/>
            </p:cNvSpPr>
            <p:nvPr/>
          </p:nvSpPr>
          <p:spPr bwMode="auto">
            <a:xfrm>
              <a:off x="1225402" y="2432566"/>
              <a:ext cx="32212" cy="62814"/>
            </a:xfrm>
            <a:custGeom>
              <a:avLst/>
              <a:gdLst>
                <a:gd name="T0" fmla="*/ 14 w 20"/>
                <a:gd name="T1" fmla="*/ 24 h 39"/>
                <a:gd name="T2" fmla="*/ 14 w 20"/>
                <a:gd name="T3" fmla="*/ 39 h 39"/>
                <a:gd name="T4" fmla="*/ 7 w 20"/>
                <a:gd name="T5" fmla="*/ 39 h 39"/>
                <a:gd name="T6" fmla="*/ 7 w 20"/>
                <a:gd name="T7" fmla="*/ 24 h 39"/>
                <a:gd name="T8" fmla="*/ 0 w 20"/>
                <a:gd name="T9" fmla="*/ 0 h 39"/>
                <a:gd name="T10" fmla="*/ 7 w 20"/>
                <a:gd name="T11" fmla="*/ 0 h 39"/>
                <a:gd name="T12" fmla="*/ 10 w 20"/>
                <a:gd name="T13" fmla="*/ 15 h 39"/>
                <a:gd name="T14" fmla="*/ 10 w 20"/>
                <a:gd name="T15" fmla="*/ 15 h 39"/>
                <a:gd name="T16" fmla="*/ 14 w 20"/>
                <a:gd name="T17" fmla="*/ 0 h 39"/>
                <a:gd name="T18" fmla="*/ 20 w 20"/>
                <a:gd name="T19" fmla="*/ 0 h 39"/>
                <a:gd name="T20" fmla="*/ 14 w 20"/>
                <a:gd name="T2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9">
                  <a:moveTo>
                    <a:pt x="14" y="24"/>
                  </a:moveTo>
                  <a:lnTo>
                    <a:pt x="14" y="39"/>
                  </a:lnTo>
                  <a:lnTo>
                    <a:pt x="7" y="39"/>
                  </a:lnTo>
                  <a:lnTo>
                    <a:pt x="7" y="24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0" name="Freeform 811"/>
            <p:cNvSpPr>
              <a:spLocks noEditPoints="1"/>
            </p:cNvSpPr>
            <p:nvPr/>
          </p:nvSpPr>
          <p:spPr bwMode="auto">
            <a:xfrm>
              <a:off x="1676374" y="2347203"/>
              <a:ext cx="30602" cy="61203"/>
            </a:xfrm>
            <a:custGeom>
              <a:avLst/>
              <a:gdLst>
                <a:gd name="T0" fmla="*/ 28 w 28"/>
                <a:gd name="T1" fmla="*/ 15 h 56"/>
                <a:gd name="T2" fmla="*/ 28 w 28"/>
                <a:gd name="T3" fmla="*/ 41 h 56"/>
                <a:gd name="T4" fmla="*/ 15 w 28"/>
                <a:gd name="T5" fmla="*/ 56 h 56"/>
                <a:gd name="T6" fmla="*/ 0 w 28"/>
                <a:gd name="T7" fmla="*/ 56 h 56"/>
                <a:gd name="T8" fmla="*/ 0 w 28"/>
                <a:gd name="T9" fmla="*/ 0 h 56"/>
                <a:gd name="T10" fmla="*/ 15 w 28"/>
                <a:gd name="T11" fmla="*/ 0 h 56"/>
                <a:gd name="T12" fmla="*/ 28 w 28"/>
                <a:gd name="T13" fmla="*/ 15 h 56"/>
                <a:gd name="T14" fmla="*/ 14 w 28"/>
                <a:gd name="T15" fmla="*/ 48 h 56"/>
                <a:gd name="T16" fmla="*/ 19 w 28"/>
                <a:gd name="T17" fmla="*/ 43 h 56"/>
                <a:gd name="T18" fmla="*/ 19 w 28"/>
                <a:gd name="T19" fmla="*/ 13 h 56"/>
                <a:gd name="T20" fmla="*/ 14 w 28"/>
                <a:gd name="T21" fmla="*/ 8 h 56"/>
                <a:gd name="T22" fmla="*/ 10 w 28"/>
                <a:gd name="T23" fmla="*/ 8 h 56"/>
                <a:gd name="T24" fmla="*/ 10 w 28"/>
                <a:gd name="T25" fmla="*/ 48 h 56"/>
                <a:gd name="T26" fmla="*/ 14 w 28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6">
                  <a:moveTo>
                    <a:pt x="28" y="15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9"/>
                    <a:pt x="25" y="56"/>
                    <a:pt x="1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28" y="6"/>
                    <a:pt x="28" y="15"/>
                  </a:cubicBezTo>
                  <a:moveTo>
                    <a:pt x="14" y="48"/>
                  </a:moveTo>
                  <a:cubicBezTo>
                    <a:pt x="18" y="48"/>
                    <a:pt x="19" y="46"/>
                    <a:pt x="19" y="4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48"/>
                    <a:pt x="10" y="48"/>
                    <a:pt x="10" y="48"/>
                  </a:cubicBezTo>
                  <a:lnTo>
                    <a:pt x="1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1" name="Freeform 812"/>
            <p:cNvSpPr>
              <a:spLocks/>
            </p:cNvSpPr>
            <p:nvPr/>
          </p:nvSpPr>
          <p:spPr bwMode="auto">
            <a:xfrm>
              <a:off x="1713418" y="2347203"/>
              <a:ext cx="24159" cy="61203"/>
            </a:xfrm>
            <a:custGeom>
              <a:avLst/>
              <a:gdLst>
                <a:gd name="T0" fmla="*/ 0 w 15"/>
                <a:gd name="T1" fmla="*/ 0 h 38"/>
                <a:gd name="T2" fmla="*/ 15 w 15"/>
                <a:gd name="T3" fmla="*/ 0 h 38"/>
                <a:gd name="T4" fmla="*/ 15 w 15"/>
                <a:gd name="T5" fmla="*/ 6 h 38"/>
                <a:gd name="T6" fmla="*/ 6 w 15"/>
                <a:gd name="T7" fmla="*/ 6 h 38"/>
                <a:gd name="T8" fmla="*/ 6 w 15"/>
                <a:gd name="T9" fmla="*/ 17 h 38"/>
                <a:gd name="T10" fmla="*/ 13 w 15"/>
                <a:gd name="T11" fmla="*/ 17 h 38"/>
                <a:gd name="T12" fmla="*/ 13 w 15"/>
                <a:gd name="T13" fmla="*/ 21 h 38"/>
                <a:gd name="T14" fmla="*/ 6 w 15"/>
                <a:gd name="T15" fmla="*/ 21 h 38"/>
                <a:gd name="T16" fmla="*/ 6 w 15"/>
                <a:gd name="T17" fmla="*/ 33 h 38"/>
                <a:gd name="T18" fmla="*/ 15 w 15"/>
                <a:gd name="T19" fmla="*/ 33 h 38"/>
                <a:gd name="T20" fmla="*/ 15 w 15"/>
                <a:gd name="T21" fmla="*/ 38 h 38"/>
                <a:gd name="T22" fmla="*/ 0 w 15"/>
                <a:gd name="T23" fmla="*/ 38 h 38"/>
                <a:gd name="T24" fmla="*/ 0 w 15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15" y="0"/>
                  </a:lnTo>
                  <a:lnTo>
                    <a:pt x="15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2" name="Freeform 813"/>
            <p:cNvSpPr>
              <a:spLocks/>
            </p:cNvSpPr>
            <p:nvPr/>
          </p:nvSpPr>
          <p:spPr bwMode="auto">
            <a:xfrm>
              <a:off x="1744020" y="2347203"/>
              <a:ext cx="28991" cy="62814"/>
            </a:xfrm>
            <a:custGeom>
              <a:avLst/>
              <a:gdLst>
                <a:gd name="T0" fmla="*/ 0 w 27"/>
                <a:gd name="T1" fmla="*/ 42 h 58"/>
                <a:gd name="T2" fmla="*/ 0 w 27"/>
                <a:gd name="T3" fmla="*/ 15 h 58"/>
                <a:gd name="T4" fmla="*/ 14 w 27"/>
                <a:gd name="T5" fmla="*/ 0 h 58"/>
                <a:gd name="T6" fmla="*/ 27 w 27"/>
                <a:gd name="T7" fmla="*/ 14 h 58"/>
                <a:gd name="T8" fmla="*/ 27 w 27"/>
                <a:gd name="T9" fmla="*/ 21 h 58"/>
                <a:gd name="T10" fmla="*/ 18 w 27"/>
                <a:gd name="T11" fmla="*/ 21 h 58"/>
                <a:gd name="T12" fmla="*/ 18 w 27"/>
                <a:gd name="T13" fmla="*/ 13 h 58"/>
                <a:gd name="T14" fmla="*/ 14 w 27"/>
                <a:gd name="T15" fmla="*/ 8 h 58"/>
                <a:gd name="T16" fmla="*/ 9 w 27"/>
                <a:gd name="T17" fmla="*/ 14 h 58"/>
                <a:gd name="T18" fmla="*/ 9 w 27"/>
                <a:gd name="T19" fmla="*/ 44 h 58"/>
                <a:gd name="T20" fmla="*/ 14 w 27"/>
                <a:gd name="T21" fmla="*/ 50 h 58"/>
                <a:gd name="T22" fmla="*/ 18 w 27"/>
                <a:gd name="T23" fmla="*/ 44 h 58"/>
                <a:gd name="T24" fmla="*/ 18 w 27"/>
                <a:gd name="T25" fmla="*/ 34 h 58"/>
                <a:gd name="T26" fmla="*/ 27 w 27"/>
                <a:gd name="T27" fmla="*/ 34 h 58"/>
                <a:gd name="T28" fmla="*/ 27 w 27"/>
                <a:gd name="T29" fmla="*/ 44 h 58"/>
                <a:gd name="T30" fmla="*/ 14 w 27"/>
                <a:gd name="T31" fmla="*/ 58 h 58"/>
                <a:gd name="T32" fmla="*/ 0 w 27"/>
                <a:gd name="T33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8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4" y="0"/>
                    <a:pt x="27" y="6"/>
                    <a:pt x="27" y="14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7" y="8"/>
                    <a:pt x="14" y="8"/>
                  </a:cubicBezTo>
                  <a:cubicBezTo>
                    <a:pt x="10" y="8"/>
                    <a:pt x="9" y="10"/>
                    <a:pt x="9" y="1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0" y="50"/>
                    <a:pt x="14" y="50"/>
                  </a:cubicBezTo>
                  <a:cubicBezTo>
                    <a:pt x="17" y="50"/>
                    <a:pt x="18" y="48"/>
                    <a:pt x="18" y="4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52"/>
                    <a:pt x="24" y="58"/>
                    <a:pt x="14" y="58"/>
                  </a:cubicBezTo>
                  <a:cubicBezTo>
                    <a:pt x="4" y="58"/>
                    <a:pt x="0" y="51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3" name="Freeform 814"/>
            <p:cNvSpPr>
              <a:spLocks/>
            </p:cNvSpPr>
            <p:nvPr/>
          </p:nvSpPr>
          <p:spPr bwMode="auto">
            <a:xfrm>
              <a:off x="1777843" y="2347203"/>
              <a:ext cx="25770" cy="61203"/>
            </a:xfrm>
            <a:custGeom>
              <a:avLst/>
              <a:gdLst>
                <a:gd name="T0" fmla="*/ 0 w 16"/>
                <a:gd name="T1" fmla="*/ 0 h 38"/>
                <a:gd name="T2" fmla="*/ 16 w 16"/>
                <a:gd name="T3" fmla="*/ 0 h 38"/>
                <a:gd name="T4" fmla="*/ 16 w 16"/>
                <a:gd name="T5" fmla="*/ 6 h 38"/>
                <a:gd name="T6" fmla="*/ 7 w 16"/>
                <a:gd name="T7" fmla="*/ 6 h 38"/>
                <a:gd name="T8" fmla="*/ 7 w 16"/>
                <a:gd name="T9" fmla="*/ 17 h 38"/>
                <a:gd name="T10" fmla="*/ 13 w 16"/>
                <a:gd name="T11" fmla="*/ 17 h 38"/>
                <a:gd name="T12" fmla="*/ 13 w 16"/>
                <a:gd name="T13" fmla="*/ 21 h 38"/>
                <a:gd name="T14" fmla="*/ 7 w 16"/>
                <a:gd name="T15" fmla="*/ 21 h 38"/>
                <a:gd name="T16" fmla="*/ 7 w 16"/>
                <a:gd name="T17" fmla="*/ 33 h 38"/>
                <a:gd name="T18" fmla="*/ 16 w 16"/>
                <a:gd name="T19" fmla="*/ 33 h 38"/>
                <a:gd name="T20" fmla="*/ 16 w 16"/>
                <a:gd name="T21" fmla="*/ 38 h 38"/>
                <a:gd name="T22" fmla="*/ 0 w 16"/>
                <a:gd name="T23" fmla="*/ 38 h 38"/>
                <a:gd name="T24" fmla="*/ 0 w 1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lnTo>
                    <a:pt x="16" y="0"/>
                  </a:lnTo>
                  <a:lnTo>
                    <a:pt x="16" y="6"/>
                  </a:lnTo>
                  <a:lnTo>
                    <a:pt x="7" y="6"/>
                  </a:lnTo>
                  <a:lnTo>
                    <a:pt x="7" y="17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7" y="21"/>
                  </a:lnTo>
                  <a:lnTo>
                    <a:pt x="7" y="33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4" name="Freeform 815"/>
            <p:cNvSpPr>
              <a:spLocks/>
            </p:cNvSpPr>
            <p:nvPr/>
          </p:nvSpPr>
          <p:spPr bwMode="auto">
            <a:xfrm>
              <a:off x="1808445" y="2347203"/>
              <a:ext cx="28991" cy="61203"/>
            </a:xfrm>
            <a:custGeom>
              <a:avLst/>
              <a:gdLst>
                <a:gd name="T0" fmla="*/ 6 w 18"/>
                <a:gd name="T1" fmla="*/ 14 h 38"/>
                <a:gd name="T2" fmla="*/ 6 w 18"/>
                <a:gd name="T3" fmla="*/ 38 h 38"/>
                <a:gd name="T4" fmla="*/ 0 w 18"/>
                <a:gd name="T5" fmla="*/ 38 h 38"/>
                <a:gd name="T6" fmla="*/ 0 w 18"/>
                <a:gd name="T7" fmla="*/ 0 h 38"/>
                <a:gd name="T8" fmla="*/ 6 w 18"/>
                <a:gd name="T9" fmla="*/ 0 h 38"/>
                <a:gd name="T10" fmla="*/ 13 w 18"/>
                <a:gd name="T11" fmla="*/ 22 h 38"/>
                <a:gd name="T12" fmla="*/ 13 w 18"/>
                <a:gd name="T13" fmla="*/ 0 h 38"/>
                <a:gd name="T14" fmla="*/ 18 w 18"/>
                <a:gd name="T15" fmla="*/ 0 h 38"/>
                <a:gd name="T16" fmla="*/ 18 w 18"/>
                <a:gd name="T17" fmla="*/ 38 h 38"/>
                <a:gd name="T18" fmla="*/ 13 w 18"/>
                <a:gd name="T19" fmla="*/ 38 h 38"/>
                <a:gd name="T20" fmla="*/ 6 w 18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6" y="14"/>
                  </a:moveTo>
                  <a:lnTo>
                    <a:pt x="6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5" name="Freeform 816"/>
            <p:cNvSpPr>
              <a:spLocks/>
            </p:cNvSpPr>
            <p:nvPr/>
          </p:nvSpPr>
          <p:spPr bwMode="auto">
            <a:xfrm>
              <a:off x="1842268" y="2347203"/>
              <a:ext cx="27380" cy="61203"/>
            </a:xfrm>
            <a:custGeom>
              <a:avLst/>
              <a:gdLst>
                <a:gd name="T0" fmla="*/ 0 w 17"/>
                <a:gd name="T1" fmla="*/ 0 h 38"/>
                <a:gd name="T2" fmla="*/ 17 w 17"/>
                <a:gd name="T3" fmla="*/ 0 h 38"/>
                <a:gd name="T4" fmla="*/ 17 w 17"/>
                <a:gd name="T5" fmla="*/ 6 h 38"/>
                <a:gd name="T6" fmla="*/ 12 w 17"/>
                <a:gd name="T7" fmla="*/ 6 h 38"/>
                <a:gd name="T8" fmla="*/ 12 w 17"/>
                <a:gd name="T9" fmla="*/ 38 h 38"/>
                <a:gd name="T10" fmla="*/ 5 w 17"/>
                <a:gd name="T11" fmla="*/ 38 h 38"/>
                <a:gd name="T12" fmla="*/ 5 w 17"/>
                <a:gd name="T13" fmla="*/ 6 h 38"/>
                <a:gd name="T14" fmla="*/ 0 w 17"/>
                <a:gd name="T15" fmla="*/ 6 h 38"/>
                <a:gd name="T16" fmla="*/ 0 w 1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8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12" y="38"/>
                  </a:lnTo>
                  <a:lnTo>
                    <a:pt x="5" y="38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6" name="Freeform 817"/>
            <p:cNvSpPr>
              <a:spLocks/>
            </p:cNvSpPr>
            <p:nvPr/>
          </p:nvSpPr>
          <p:spPr bwMode="auto">
            <a:xfrm>
              <a:off x="1882533" y="2347203"/>
              <a:ext cx="48318" cy="61203"/>
            </a:xfrm>
            <a:custGeom>
              <a:avLst/>
              <a:gdLst>
                <a:gd name="T0" fmla="*/ 15 w 30"/>
                <a:gd name="T1" fmla="*/ 14 h 38"/>
                <a:gd name="T2" fmla="*/ 11 w 30"/>
                <a:gd name="T3" fmla="*/ 38 h 38"/>
                <a:gd name="T4" fmla="*/ 5 w 30"/>
                <a:gd name="T5" fmla="*/ 38 h 38"/>
                <a:gd name="T6" fmla="*/ 0 w 30"/>
                <a:gd name="T7" fmla="*/ 0 h 38"/>
                <a:gd name="T8" fmla="*/ 6 w 30"/>
                <a:gd name="T9" fmla="*/ 0 h 38"/>
                <a:gd name="T10" fmla="*/ 9 w 30"/>
                <a:gd name="T11" fmla="*/ 24 h 38"/>
                <a:gd name="T12" fmla="*/ 9 w 30"/>
                <a:gd name="T13" fmla="*/ 24 h 38"/>
                <a:gd name="T14" fmla="*/ 12 w 30"/>
                <a:gd name="T15" fmla="*/ 0 h 38"/>
                <a:gd name="T16" fmla="*/ 18 w 30"/>
                <a:gd name="T17" fmla="*/ 0 h 38"/>
                <a:gd name="T18" fmla="*/ 21 w 30"/>
                <a:gd name="T19" fmla="*/ 24 h 38"/>
                <a:gd name="T20" fmla="*/ 21 w 30"/>
                <a:gd name="T21" fmla="*/ 24 h 38"/>
                <a:gd name="T22" fmla="*/ 24 w 30"/>
                <a:gd name="T23" fmla="*/ 0 h 38"/>
                <a:gd name="T24" fmla="*/ 30 w 30"/>
                <a:gd name="T25" fmla="*/ 0 h 38"/>
                <a:gd name="T26" fmla="*/ 24 w 30"/>
                <a:gd name="T27" fmla="*/ 38 h 38"/>
                <a:gd name="T28" fmla="*/ 18 w 30"/>
                <a:gd name="T29" fmla="*/ 38 h 38"/>
                <a:gd name="T30" fmla="*/ 15 w 30"/>
                <a:gd name="T31" fmla="*/ 14 h 38"/>
                <a:gd name="T32" fmla="*/ 15 w 30"/>
                <a:gd name="T3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8">
                  <a:moveTo>
                    <a:pt x="15" y="14"/>
                  </a:moveTo>
                  <a:lnTo>
                    <a:pt x="11" y="38"/>
                  </a:lnTo>
                  <a:lnTo>
                    <a:pt x="5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38"/>
                  </a:lnTo>
                  <a:lnTo>
                    <a:pt x="18" y="38"/>
                  </a:lnTo>
                  <a:lnTo>
                    <a:pt x="15" y="1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7" name="Freeform 818"/>
            <p:cNvSpPr>
              <a:spLocks noEditPoints="1"/>
            </p:cNvSpPr>
            <p:nvPr/>
          </p:nvSpPr>
          <p:spPr bwMode="auto">
            <a:xfrm>
              <a:off x="1934073" y="2347203"/>
              <a:ext cx="30602" cy="62814"/>
            </a:xfrm>
            <a:custGeom>
              <a:avLst/>
              <a:gdLst>
                <a:gd name="T0" fmla="*/ 0 w 28"/>
                <a:gd name="T1" fmla="*/ 42 h 58"/>
                <a:gd name="T2" fmla="*/ 0 w 28"/>
                <a:gd name="T3" fmla="*/ 15 h 58"/>
                <a:gd name="T4" fmla="*/ 14 w 28"/>
                <a:gd name="T5" fmla="*/ 0 h 58"/>
                <a:gd name="T6" fmla="*/ 28 w 28"/>
                <a:gd name="T7" fmla="*/ 15 h 58"/>
                <a:gd name="T8" fmla="*/ 28 w 28"/>
                <a:gd name="T9" fmla="*/ 42 h 58"/>
                <a:gd name="T10" fmla="*/ 14 w 28"/>
                <a:gd name="T11" fmla="*/ 58 h 58"/>
                <a:gd name="T12" fmla="*/ 0 w 28"/>
                <a:gd name="T13" fmla="*/ 42 h 58"/>
                <a:gd name="T14" fmla="*/ 19 w 28"/>
                <a:gd name="T15" fmla="*/ 44 h 58"/>
                <a:gd name="T16" fmla="*/ 19 w 28"/>
                <a:gd name="T17" fmla="*/ 14 h 58"/>
                <a:gd name="T18" fmla="*/ 14 w 28"/>
                <a:gd name="T19" fmla="*/ 8 h 58"/>
                <a:gd name="T20" fmla="*/ 9 w 28"/>
                <a:gd name="T21" fmla="*/ 14 h 58"/>
                <a:gd name="T22" fmla="*/ 9 w 28"/>
                <a:gd name="T23" fmla="*/ 44 h 58"/>
                <a:gd name="T24" fmla="*/ 14 w 28"/>
                <a:gd name="T25" fmla="*/ 50 h 58"/>
                <a:gd name="T26" fmla="*/ 19 w 28"/>
                <a:gd name="T27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8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4" y="0"/>
                    <a:pt x="28" y="7"/>
                    <a:pt x="28" y="15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51"/>
                    <a:pt x="24" y="58"/>
                    <a:pt x="14" y="58"/>
                  </a:cubicBezTo>
                  <a:cubicBezTo>
                    <a:pt x="4" y="58"/>
                    <a:pt x="0" y="51"/>
                    <a:pt x="0" y="42"/>
                  </a:cubicBezTo>
                  <a:moveTo>
                    <a:pt x="19" y="4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0"/>
                    <a:pt x="17" y="8"/>
                    <a:pt x="14" y="8"/>
                  </a:cubicBezTo>
                  <a:cubicBezTo>
                    <a:pt x="11" y="8"/>
                    <a:pt x="9" y="10"/>
                    <a:pt x="9" y="1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1" y="50"/>
                    <a:pt x="14" y="50"/>
                  </a:cubicBezTo>
                  <a:cubicBezTo>
                    <a:pt x="17" y="50"/>
                    <a:pt x="19" y="47"/>
                    <a:pt x="19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8" name="Freeform 819"/>
            <p:cNvSpPr>
              <a:spLocks noEditPoints="1"/>
            </p:cNvSpPr>
            <p:nvPr/>
          </p:nvSpPr>
          <p:spPr bwMode="auto">
            <a:xfrm>
              <a:off x="1971117" y="2347203"/>
              <a:ext cx="30602" cy="61203"/>
            </a:xfrm>
            <a:custGeom>
              <a:avLst/>
              <a:gdLst>
                <a:gd name="T0" fmla="*/ 9 w 28"/>
                <a:gd name="T1" fmla="*/ 30 h 56"/>
                <a:gd name="T2" fmla="*/ 9 w 28"/>
                <a:gd name="T3" fmla="*/ 56 h 56"/>
                <a:gd name="T4" fmla="*/ 0 w 28"/>
                <a:gd name="T5" fmla="*/ 56 h 56"/>
                <a:gd name="T6" fmla="*/ 0 w 28"/>
                <a:gd name="T7" fmla="*/ 0 h 56"/>
                <a:gd name="T8" fmla="*/ 13 w 28"/>
                <a:gd name="T9" fmla="*/ 0 h 56"/>
                <a:gd name="T10" fmla="*/ 26 w 28"/>
                <a:gd name="T11" fmla="*/ 12 h 56"/>
                <a:gd name="T12" fmla="*/ 26 w 28"/>
                <a:gd name="T13" fmla="*/ 20 h 56"/>
                <a:gd name="T14" fmla="*/ 19 w 28"/>
                <a:gd name="T15" fmla="*/ 30 h 56"/>
                <a:gd name="T16" fmla="*/ 28 w 28"/>
                <a:gd name="T17" fmla="*/ 56 h 56"/>
                <a:gd name="T18" fmla="*/ 18 w 28"/>
                <a:gd name="T19" fmla="*/ 56 h 56"/>
                <a:gd name="T20" fmla="*/ 9 w 28"/>
                <a:gd name="T21" fmla="*/ 30 h 56"/>
                <a:gd name="T22" fmla="*/ 9 w 28"/>
                <a:gd name="T23" fmla="*/ 8 h 56"/>
                <a:gd name="T24" fmla="*/ 9 w 28"/>
                <a:gd name="T25" fmla="*/ 25 h 56"/>
                <a:gd name="T26" fmla="*/ 12 w 28"/>
                <a:gd name="T27" fmla="*/ 25 h 56"/>
                <a:gd name="T28" fmla="*/ 17 w 28"/>
                <a:gd name="T29" fmla="*/ 20 h 56"/>
                <a:gd name="T30" fmla="*/ 17 w 28"/>
                <a:gd name="T31" fmla="*/ 12 h 56"/>
                <a:gd name="T32" fmla="*/ 12 w 28"/>
                <a:gd name="T33" fmla="*/ 8 h 56"/>
                <a:gd name="T34" fmla="*/ 9 w 28"/>
                <a:gd name="T3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6">
                  <a:moveTo>
                    <a:pt x="9" y="30"/>
                  </a:moveTo>
                  <a:cubicBezTo>
                    <a:pt x="9" y="56"/>
                    <a:pt x="9" y="56"/>
                    <a:pt x="9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3" y="0"/>
                    <a:pt x="26" y="5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6"/>
                    <a:pt x="24" y="29"/>
                    <a:pt x="19" y="3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8" y="56"/>
                    <a:pt x="18" y="56"/>
                    <a:pt x="18" y="56"/>
                  </a:cubicBezTo>
                  <a:lnTo>
                    <a:pt x="9" y="30"/>
                  </a:lnTo>
                  <a:close/>
                  <a:moveTo>
                    <a:pt x="9" y="8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6" y="25"/>
                    <a:pt x="17" y="23"/>
                    <a:pt x="17" y="2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9"/>
                    <a:pt x="16" y="8"/>
                    <a:pt x="12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9" name="Freeform 820"/>
            <p:cNvSpPr>
              <a:spLocks/>
            </p:cNvSpPr>
            <p:nvPr/>
          </p:nvSpPr>
          <p:spPr bwMode="auto">
            <a:xfrm>
              <a:off x="2004940" y="2347203"/>
              <a:ext cx="32212" cy="61203"/>
            </a:xfrm>
            <a:custGeom>
              <a:avLst/>
              <a:gdLst>
                <a:gd name="T0" fmla="*/ 6 w 20"/>
                <a:gd name="T1" fmla="*/ 20 h 38"/>
                <a:gd name="T2" fmla="*/ 6 w 20"/>
                <a:gd name="T3" fmla="*/ 38 h 38"/>
                <a:gd name="T4" fmla="*/ 0 w 20"/>
                <a:gd name="T5" fmla="*/ 38 h 38"/>
                <a:gd name="T6" fmla="*/ 0 w 20"/>
                <a:gd name="T7" fmla="*/ 0 h 38"/>
                <a:gd name="T8" fmla="*/ 6 w 20"/>
                <a:gd name="T9" fmla="*/ 0 h 38"/>
                <a:gd name="T10" fmla="*/ 6 w 20"/>
                <a:gd name="T11" fmla="*/ 17 h 38"/>
                <a:gd name="T12" fmla="*/ 13 w 20"/>
                <a:gd name="T13" fmla="*/ 0 h 38"/>
                <a:gd name="T14" fmla="*/ 20 w 20"/>
                <a:gd name="T15" fmla="*/ 0 h 38"/>
                <a:gd name="T16" fmla="*/ 12 w 20"/>
                <a:gd name="T17" fmla="*/ 17 h 38"/>
                <a:gd name="T18" fmla="*/ 20 w 20"/>
                <a:gd name="T19" fmla="*/ 38 h 38"/>
                <a:gd name="T20" fmla="*/ 13 w 20"/>
                <a:gd name="T21" fmla="*/ 38 h 38"/>
                <a:gd name="T22" fmla="*/ 6 w 20"/>
                <a:gd name="T23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8">
                  <a:moveTo>
                    <a:pt x="6" y="20"/>
                  </a:moveTo>
                  <a:lnTo>
                    <a:pt x="6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7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12" y="17"/>
                  </a:lnTo>
                  <a:lnTo>
                    <a:pt x="20" y="38"/>
                  </a:lnTo>
                  <a:lnTo>
                    <a:pt x="13" y="38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0" name="Freeform 821"/>
            <p:cNvSpPr>
              <a:spLocks noEditPoints="1"/>
            </p:cNvSpPr>
            <p:nvPr/>
          </p:nvSpPr>
          <p:spPr bwMode="auto">
            <a:xfrm>
              <a:off x="2048427" y="2347203"/>
              <a:ext cx="35434" cy="61203"/>
            </a:xfrm>
            <a:custGeom>
              <a:avLst/>
              <a:gdLst>
                <a:gd name="T0" fmla="*/ 0 w 22"/>
                <a:gd name="T1" fmla="*/ 38 h 38"/>
                <a:gd name="T2" fmla="*/ 7 w 22"/>
                <a:gd name="T3" fmla="*/ 0 h 38"/>
                <a:gd name="T4" fmla="*/ 14 w 22"/>
                <a:gd name="T5" fmla="*/ 0 h 38"/>
                <a:gd name="T6" fmla="*/ 22 w 22"/>
                <a:gd name="T7" fmla="*/ 38 h 38"/>
                <a:gd name="T8" fmla="*/ 15 w 22"/>
                <a:gd name="T9" fmla="*/ 38 h 38"/>
                <a:gd name="T10" fmla="*/ 14 w 22"/>
                <a:gd name="T11" fmla="*/ 31 h 38"/>
                <a:gd name="T12" fmla="*/ 7 w 22"/>
                <a:gd name="T13" fmla="*/ 31 h 38"/>
                <a:gd name="T14" fmla="*/ 6 w 22"/>
                <a:gd name="T15" fmla="*/ 38 h 38"/>
                <a:gd name="T16" fmla="*/ 0 w 22"/>
                <a:gd name="T17" fmla="*/ 38 h 38"/>
                <a:gd name="T18" fmla="*/ 8 w 22"/>
                <a:gd name="T19" fmla="*/ 26 h 38"/>
                <a:gd name="T20" fmla="*/ 13 w 22"/>
                <a:gd name="T21" fmla="*/ 26 h 38"/>
                <a:gd name="T22" fmla="*/ 10 w 22"/>
                <a:gd name="T23" fmla="*/ 11 h 38"/>
                <a:gd name="T24" fmla="*/ 10 w 22"/>
                <a:gd name="T25" fmla="*/ 11 h 38"/>
                <a:gd name="T26" fmla="*/ 8 w 22"/>
                <a:gd name="T2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2" y="38"/>
                  </a:lnTo>
                  <a:lnTo>
                    <a:pt x="15" y="38"/>
                  </a:lnTo>
                  <a:lnTo>
                    <a:pt x="14" y="31"/>
                  </a:lnTo>
                  <a:lnTo>
                    <a:pt x="7" y="31"/>
                  </a:lnTo>
                  <a:lnTo>
                    <a:pt x="6" y="38"/>
                  </a:lnTo>
                  <a:lnTo>
                    <a:pt x="0" y="38"/>
                  </a:lnTo>
                  <a:close/>
                  <a:moveTo>
                    <a:pt x="8" y="26"/>
                  </a:moveTo>
                  <a:lnTo>
                    <a:pt x="13" y="26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" name="Freeform 822"/>
            <p:cNvSpPr>
              <a:spLocks/>
            </p:cNvSpPr>
            <p:nvPr/>
          </p:nvSpPr>
          <p:spPr bwMode="auto">
            <a:xfrm>
              <a:off x="2087081" y="2347203"/>
              <a:ext cx="30602" cy="61203"/>
            </a:xfrm>
            <a:custGeom>
              <a:avLst/>
              <a:gdLst>
                <a:gd name="T0" fmla="*/ 5 w 19"/>
                <a:gd name="T1" fmla="*/ 14 h 38"/>
                <a:gd name="T2" fmla="*/ 5 w 19"/>
                <a:gd name="T3" fmla="*/ 38 h 38"/>
                <a:gd name="T4" fmla="*/ 0 w 19"/>
                <a:gd name="T5" fmla="*/ 38 h 38"/>
                <a:gd name="T6" fmla="*/ 0 w 19"/>
                <a:gd name="T7" fmla="*/ 0 h 38"/>
                <a:gd name="T8" fmla="*/ 7 w 19"/>
                <a:gd name="T9" fmla="*/ 0 h 38"/>
                <a:gd name="T10" fmla="*/ 13 w 19"/>
                <a:gd name="T11" fmla="*/ 22 h 38"/>
                <a:gd name="T12" fmla="*/ 13 w 19"/>
                <a:gd name="T13" fmla="*/ 0 h 38"/>
                <a:gd name="T14" fmla="*/ 19 w 19"/>
                <a:gd name="T15" fmla="*/ 0 h 38"/>
                <a:gd name="T16" fmla="*/ 19 w 19"/>
                <a:gd name="T17" fmla="*/ 38 h 38"/>
                <a:gd name="T18" fmla="*/ 13 w 19"/>
                <a:gd name="T19" fmla="*/ 38 h 38"/>
                <a:gd name="T20" fmla="*/ 5 w 19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8">
                  <a:moveTo>
                    <a:pt x="5" y="14"/>
                  </a:moveTo>
                  <a:lnTo>
                    <a:pt x="5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2" name="Freeform 823"/>
            <p:cNvSpPr>
              <a:spLocks noEditPoints="1"/>
            </p:cNvSpPr>
            <p:nvPr/>
          </p:nvSpPr>
          <p:spPr bwMode="auto">
            <a:xfrm>
              <a:off x="2122515" y="2347203"/>
              <a:ext cx="30602" cy="61203"/>
            </a:xfrm>
            <a:custGeom>
              <a:avLst/>
              <a:gdLst>
                <a:gd name="T0" fmla="*/ 28 w 28"/>
                <a:gd name="T1" fmla="*/ 15 h 56"/>
                <a:gd name="T2" fmla="*/ 28 w 28"/>
                <a:gd name="T3" fmla="*/ 41 h 56"/>
                <a:gd name="T4" fmla="*/ 15 w 28"/>
                <a:gd name="T5" fmla="*/ 56 h 56"/>
                <a:gd name="T6" fmla="*/ 0 w 28"/>
                <a:gd name="T7" fmla="*/ 56 h 56"/>
                <a:gd name="T8" fmla="*/ 0 w 28"/>
                <a:gd name="T9" fmla="*/ 0 h 56"/>
                <a:gd name="T10" fmla="*/ 15 w 28"/>
                <a:gd name="T11" fmla="*/ 0 h 56"/>
                <a:gd name="T12" fmla="*/ 28 w 28"/>
                <a:gd name="T13" fmla="*/ 15 h 56"/>
                <a:gd name="T14" fmla="*/ 14 w 28"/>
                <a:gd name="T15" fmla="*/ 48 h 56"/>
                <a:gd name="T16" fmla="*/ 19 w 28"/>
                <a:gd name="T17" fmla="*/ 43 h 56"/>
                <a:gd name="T18" fmla="*/ 19 w 28"/>
                <a:gd name="T19" fmla="*/ 13 h 56"/>
                <a:gd name="T20" fmla="*/ 14 w 28"/>
                <a:gd name="T21" fmla="*/ 8 h 56"/>
                <a:gd name="T22" fmla="*/ 10 w 28"/>
                <a:gd name="T23" fmla="*/ 8 h 56"/>
                <a:gd name="T24" fmla="*/ 10 w 28"/>
                <a:gd name="T25" fmla="*/ 48 h 56"/>
                <a:gd name="T26" fmla="*/ 14 w 28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6">
                  <a:moveTo>
                    <a:pt x="28" y="15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9"/>
                    <a:pt x="25" y="56"/>
                    <a:pt x="1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28" y="6"/>
                    <a:pt x="28" y="15"/>
                  </a:cubicBezTo>
                  <a:moveTo>
                    <a:pt x="14" y="48"/>
                  </a:moveTo>
                  <a:cubicBezTo>
                    <a:pt x="17" y="48"/>
                    <a:pt x="19" y="46"/>
                    <a:pt x="19" y="4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7" y="8"/>
                    <a:pt x="1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48"/>
                    <a:pt x="10" y="48"/>
                    <a:pt x="10" y="48"/>
                  </a:cubicBezTo>
                  <a:lnTo>
                    <a:pt x="1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3" name="Freeform 824"/>
            <p:cNvSpPr>
              <a:spLocks/>
            </p:cNvSpPr>
            <p:nvPr/>
          </p:nvSpPr>
          <p:spPr bwMode="auto">
            <a:xfrm>
              <a:off x="1676374" y="2432566"/>
              <a:ext cx="25770" cy="62814"/>
            </a:xfrm>
            <a:custGeom>
              <a:avLst/>
              <a:gdLst>
                <a:gd name="T0" fmla="*/ 0 w 16"/>
                <a:gd name="T1" fmla="*/ 0 h 39"/>
                <a:gd name="T2" fmla="*/ 16 w 16"/>
                <a:gd name="T3" fmla="*/ 0 h 39"/>
                <a:gd name="T4" fmla="*/ 16 w 16"/>
                <a:gd name="T5" fmla="*/ 5 h 39"/>
                <a:gd name="T6" fmla="*/ 7 w 16"/>
                <a:gd name="T7" fmla="*/ 5 h 39"/>
                <a:gd name="T8" fmla="*/ 7 w 16"/>
                <a:gd name="T9" fmla="*/ 16 h 39"/>
                <a:gd name="T10" fmla="*/ 13 w 16"/>
                <a:gd name="T11" fmla="*/ 16 h 39"/>
                <a:gd name="T12" fmla="*/ 13 w 16"/>
                <a:gd name="T13" fmla="*/ 22 h 39"/>
                <a:gd name="T14" fmla="*/ 7 w 16"/>
                <a:gd name="T15" fmla="*/ 22 h 39"/>
                <a:gd name="T16" fmla="*/ 7 w 16"/>
                <a:gd name="T17" fmla="*/ 33 h 39"/>
                <a:gd name="T18" fmla="*/ 16 w 16"/>
                <a:gd name="T19" fmla="*/ 33 h 39"/>
                <a:gd name="T20" fmla="*/ 16 w 16"/>
                <a:gd name="T21" fmla="*/ 39 h 39"/>
                <a:gd name="T22" fmla="*/ 0 w 16"/>
                <a:gd name="T23" fmla="*/ 39 h 39"/>
                <a:gd name="T24" fmla="*/ 0 w 16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9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7" y="5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16" y="33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4" name="Freeform 825"/>
            <p:cNvSpPr>
              <a:spLocks/>
            </p:cNvSpPr>
            <p:nvPr/>
          </p:nvSpPr>
          <p:spPr bwMode="auto">
            <a:xfrm>
              <a:off x="1706976" y="2432566"/>
              <a:ext cx="28991" cy="62814"/>
            </a:xfrm>
            <a:custGeom>
              <a:avLst/>
              <a:gdLst>
                <a:gd name="T0" fmla="*/ 0 w 27"/>
                <a:gd name="T1" fmla="*/ 42 h 57"/>
                <a:gd name="T2" fmla="*/ 0 w 27"/>
                <a:gd name="T3" fmla="*/ 15 h 57"/>
                <a:gd name="T4" fmla="*/ 14 w 27"/>
                <a:gd name="T5" fmla="*/ 0 h 57"/>
                <a:gd name="T6" fmla="*/ 27 w 27"/>
                <a:gd name="T7" fmla="*/ 14 h 57"/>
                <a:gd name="T8" fmla="*/ 27 w 27"/>
                <a:gd name="T9" fmla="*/ 20 h 57"/>
                <a:gd name="T10" fmla="*/ 19 w 27"/>
                <a:gd name="T11" fmla="*/ 20 h 57"/>
                <a:gd name="T12" fmla="*/ 19 w 27"/>
                <a:gd name="T13" fmla="*/ 13 h 57"/>
                <a:gd name="T14" fmla="*/ 14 w 27"/>
                <a:gd name="T15" fmla="*/ 8 h 57"/>
                <a:gd name="T16" fmla="*/ 9 w 27"/>
                <a:gd name="T17" fmla="*/ 13 h 57"/>
                <a:gd name="T18" fmla="*/ 9 w 27"/>
                <a:gd name="T19" fmla="*/ 44 h 57"/>
                <a:gd name="T20" fmla="*/ 14 w 27"/>
                <a:gd name="T21" fmla="*/ 49 h 57"/>
                <a:gd name="T22" fmla="*/ 19 w 27"/>
                <a:gd name="T23" fmla="*/ 44 h 57"/>
                <a:gd name="T24" fmla="*/ 19 w 27"/>
                <a:gd name="T25" fmla="*/ 34 h 57"/>
                <a:gd name="T26" fmla="*/ 27 w 27"/>
                <a:gd name="T27" fmla="*/ 34 h 57"/>
                <a:gd name="T28" fmla="*/ 27 w 27"/>
                <a:gd name="T29" fmla="*/ 43 h 57"/>
                <a:gd name="T30" fmla="*/ 14 w 27"/>
                <a:gd name="T31" fmla="*/ 57 h 57"/>
                <a:gd name="T32" fmla="*/ 0 w 27"/>
                <a:gd name="T3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7" y="6"/>
                    <a:pt x="27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1" y="49"/>
                    <a:pt x="14" y="49"/>
                  </a:cubicBezTo>
                  <a:cubicBezTo>
                    <a:pt x="18" y="49"/>
                    <a:pt x="19" y="47"/>
                    <a:pt x="19" y="4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51"/>
                    <a:pt x="24" y="57"/>
                    <a:pt x="14" y="57"/>
                  </a:cubicBezTo>
                  <a:cubicBezTo>
                    <a:pt x="4" y="57"/>
                    <a:pt x="0" y="51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5" name="Freeform 826"/>
            <p:cNvSpPr>
              <a:spLocks noEditPoints="1"/>
            </p:cNvSpPr>
            <p:nvPr/>
          </p:nvSpPr>
          <p:spPr bwMode="auto">
            <a:xfrm>
              <a:off x="1740799" y="2432566"/>
              <a:ext cx="32212" cy="62814"/>
            </a:xfrm>
            <a:custGeom>
              <a:avLst/>
              <a:gdLst>
                <a:gd name="T0" fmla="*/ 0 w 29"/>
                <a:gd name="T1" fmla="*/ 42 h 57"/>
                <a:gd name="T2" fmla="*/ 0 w 29"/>
                <a:gd name="T3" fmla="*/ 15 h 57"/>
                <a:gd name="T4" fmla="*/ 15 w 29"/>
                <a:gd name="T5" fmla="*/ 0 h 57"/>
                <a:gd name="T6" fmla="*/ 29 w 29"/>
                <a:gd name="T7" fmla="*/ 15 h 57"/>
                <a:gd name="T8" fmla="*/ 29 w 29"/>
                <a:gd name="T9" fmla="*/ 42 h 57"/>
                <a:gd name="T10" fmla="*/ 15 w 29"/>
                <a:gd name="T11" fmla="*/ 57 h 57"/>
                <a:gd name="T12" fmla="*/ 0 w 29"/>
                <a:gd name="T13" fmla="*/ 42 h 57"/>
                <a:gd name="T14" fmla="*/ 20 w 29"/>
                <a:gd name="T15" fmla="*/ 44 h 57"/>
                <a:gd name="T16" fmla="*/ 20 w 29"/>
                <a:gd name="T17" fmla="*/ 13 h 57"/>
                <a:gd name="T18" fmla="*/ 15 w 29"/>
                <a:gd name="T19" fmla="*/ 8 h 57"/>
                <a:gd name="T20" fmla="*/ 10 w 29"/>
                <a:gd name="T21" fmla="*/ 13 h 57"/>
                <a:gd name="T22" fmla="*/ 10 w 29"/>
                <a:gd name="T23" fmla="*/ 44 h 57"/>
                <a:gd name="T24" fmla="*/ 15 w 29"/>
                <a:gd name="T25" fmla="*/ 49 h 57"/>
                <a:gd name="T26" fmla="*/ 20 w 29"/>
                <a:gd name="T27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51"/>
                    <a:pt x="25" y="57"/>
                    <a:pt x="15" y="57"/>
                  </a:cubicBezTo>
                  <a:cubicBezTo>
                    <a:pt x="5" y="57"/>
                    <a:pt x="0" y="51"/>
                    <a:pt x="0" y="42"/>
                  </a:cubicBezTo>
                  <a:moveTo>
                    <a:pt x="20" y="44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10"/>
                    <a:pt x="18" y="8"/>
                    <a:pt x="15" y="8"/>
                  </a:cubicBezTo>
                  <a:cubicBezTo>
                    <a:pt x="11" y="8"/>
                    <a:pt x="10" y="10"/>
                    <a:pt x="10" y="1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49"/>
                    <a:pt x="15" y="49"/>
                  </a:cubicBezTo>
                  <a:cubicBezTo>
                    <a:pt x="18" y="49"/>
                    <a:pt x="20" y="47"/>
                    <a:pt x="2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6" name="Freeform 827"/>
            <p:cNvSpPr>
              <a:spLocks/>
            </p:cNvSpPr>
            <p:nvPr/>
          </p:nvSpPr>
          <p:spPr bwMode="auto">
            <a:xfrm>
              <a:off x="1777843" y="2432566"/>
              <a:ext cx="30602" cy="62814"/>
            </a:xfrm>
            <a:custGeom>
              <a:avLst/>
              <a:gdLst>
                <a:gd name="T0" fmla="*/ 6 w 19"/>
                <a:gd name="T1" fmla="*/ 14 h 39"/>
                <a:gd name="T2" fmla="*/ 6 w 19"/>
                <a:gd name="T3" fmla="*/ 39 h 39"/>
                <a:gd name="T4" fmla="*/ 0 w 19"/>
                <a:gd name="T5" fmla="*/ 39 h 39"/>
                <a:gd name="T6" fmla="*/ 0 w 19"/>
                <a:gd name="T7" fmla="*/ 0 h 39"/>
                <a:gd name="T8" fmla="*/ 7 w 19"/>
                <a:gd name="T9" fmla="*/ 0 h 39"/>
                <a:gd name="T10" fmla="*/ 14 w 19"/>
                <a:gd name="T11" fmla="*/ 22 h 39"/>
                <a:gd name="T12" fmla="*/ 14 w 19"/>
                <a:gd name="T13" fmla="*/ 0 h 39"/>
                <a:gd name="T14" fmla="*/ 19 w 19"/>
                <a:gd name="T15" fmla="*/ 0 h 39"/>
                <a:gd name="T16" fmla="*/ 19 w 19"/>
                <a:gd name="T17" fmla="*/ 39 h 39"/>
                <a:gd name="T18" fmla="*/ 13 w 19"/>
                <a:gd name="T19" fmla="*/ 39 h 39"/>
                <a:gd name="T20" fmla="*/ 6 w 19"/>
                <a:gd name="T2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6" y="14"/>
                  </a:moveTo>
                  <a:lnTo>
                    <a:pt x="6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2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39"/>
                  </a:lnTo>
                  <a:lnTo>
                    <a:pt x="13" y="3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7" name="Freeform 828"/>
            <p:cNvSpPr>
              <a:spLocks noEditPoints="1"/>
            </p:cNvSpPr>
            <p:nvPr/>
          </p:nvSpPr>
          <p:spPr bwMode="auto">
            <a:xfrm>
              <a:off x="1813277" y="2432566"/>
              <a:ext cx="32212" cy="62814"/>
            </a:xfrm>
            <a:custGeom>
              <a:avLst/>
              <a:gdLst>
                <a:gd name="T0" fmla="*/ 0 w 29"/>
                <a:gd name="T1" fmla="*/ 42 h 57"/>
                <a:gd name="T2" fmla="*/ 0 w 29"/>
                <a:gd name="T3" fmla="*/ 15 h 57"/>
                <a:gd name="T4" fmla="*/ 14 w 29"/>
                <a:gd name="T5" fmla="*/ 0 h 57"/>
                <a:gd name="T6" fmla="*/ 29 w 29"/>
                <a:gd name="T7" fmla="*/ 15 h 57"/>
                <a:gd name="T8" fmla="*/ 29 w 29"/>
                <a:gd name="T9" fmla="*/ 42 h 57"/>
                <a:gd name="T10" fmla="*/ 14 w 29"/>
                <a:gd name="T11" fmla="*/ 57 h 57"/>
                <a:gd name="T12" fmla="*/ 0 w 29"/>
                <a:gd name="T13" fmla="*/ 42 h 57"/>
                <a:gd name="T14" fmla="*/ 19 w 29"/>
                <a:gd name="T15" fmla="*/ 44 h 57"/>
                <a:gd name="T16" fmla="*/ 19 w 29"/>
                <a:gd name="T17" fmla="*/ 13 h 57"/>
                <a:gd name="T18" fmla="*/ 14 w 29"/>
                <a:gd name="T19" fmla="*/ 8 h 57"/>
                <a:gd name="T20" fmla="*/ 10 w 29"/>
                <a:gd name="T21" fmla="*/ 13 h 57"/>
                <a:gd name="T22" fmla="*/ 10 w 29"/>
                <a:gd name="T23" fmla="*/ 44 h 57"/>
                <a:gd name="T24" fmla="*/ 14 w 29"/>
                <a:gd name="T25" fmla="*/ 49 h 57"/>
                <a:gd name="T26" fmla="*/ 19 w 29"/>
                <a:gd name="T27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9" y="6"/>
                    <a:pt x="29" y="1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51"/>
                    <a:pt x="24" y="57"/>
                    <a:pt x="14" y="57"/>
                  </a:cubicBezTo>
                  <a:cubicBezTo>
                    <a:pt x="4" y="57"/>
                    <a:pt x="0" y="51"/>
                    <a:pt x="0" y="42"/>
                  </a:cubicBezTo>
                  <a:moveTo>
                    <a:pt x="19" y="4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1" y="8"/>
                    <a:pt x="10" y="10"/>
                    <a:pt x="10" y="1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49"/>
                    <a:pt x="14" y="49"/>
                  </a:cubicBezTo>
                  <a:cubicBezTo>
                    <a:pt x="18" y="49"/>
                    <a:pt x="19" y="47"/>
                    <a:pt x="19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8" name="Freeform 829"/>
            <p:cNvSpPr>
              <a:spLocks/>
            </p:cNvSpPr>
            <p:nvPr/>
          </p:nvSpPr>
          <p:spPr bwMode="auto">
            <a:xfrm>
              <a:off x="1850321" y="2432566"/>
              <a:ext cx="38655" cy="62814"/>
            </a:xfrm>
            <a:custGeom>
              <a:avLst/>
              <a:gdLst>
                <a:gd name="T0" fmla="*/ 18 w 24"/>
                <a:gd name="T1" fmla="*/ 14 h 39"/>
                <a:gd name="T2" fmla="*/ 18 w 24"/>
                <a:gd name="T3" fmla="*/ 14 h 39"/>
                <a:gd name="T4" fmla="*/ 13 w 24"/>
                <a:gd name="T5" fmla="*/ 39 h 39"/>
                <a:gd name="T6" fmla="*/ 11 w 24"/>
                <a:gd name="T7" fmla="*/ 39 h 39"/>
                <a:gd name="T8" fmla="*/ 6 w 24"/>
                <a:gd name="T9" fmla="*/ 14 h 39"/>
                <a:gd name="T10" fmla="*/ 6 w 24"/>
                <a:gd name="T11" fmla="*/ 14 h 39"/>
                <a:gd name="T12" fmla="*/ 6 w 24"/>
                <a:gd name="T13" fmla="*/ 39 h 39"/>
                <a:gd name="T14" fmla="*/ 0 w 24"/>
                <a:gd name="T15" fmla="*/ 39 h 39"/>
                <a:gd name="T16" fmla="*/ 0 w 24"/>
                <a:gd name="T17" fmla="*/ 0 h 39"/>
                <a:gd name="T18" fmla="*/ 8 w 24"/>
                <a:gd name="T19" fmla="*/ 0 h 39"/>
                <a:gd name="T20" fmla="*/ 12 w 24"/>
                <a:gd name="T21" fmla="*/ 22 h 39"/>
                <a:gd name="T22" fmla="*/ 12 w 24"/>
                <a:gd name="T23" fmla="*/ 22 h 39"/>
                <a:gd name="T24" fmla="*/ 16 w 24"/>
                <a:gd name="T25" fmla="*/ 0 h 39"/>
                <a:gd name="T26" fmla="*/ 24 w 24"/>
                <a:gd name="T27" fmla="*/ 0 h 39"/>
                <a:gd name="T28" fmla="*/ 24 w 24"/>
                <a:gd name="T29" fmla="*/ 39 h 39"/>
                <a:gd name="T30" fmla="*/ 18 w 24"/>
                <a:gd name="T31" fmla="*/ 39 h 39"/>
                <a:gd name="T32" fmla="*/ 18 w 24"/>
                <a:gd name="T33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9">
                  <a:moveTo>
                    <a:pt x="18" y="14"/>
                  </a:moveTo>
                  <a:lnTo>
                    <a:pt x="18" y="14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8" y="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39"/>
                  </a:lnTo>
                  <a:lnTo>
                    <a:pt x="18" y="39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9" name="Rectangle 830"/>
            <p:cNvSpPr>
              <a:spLocks noChangeArrowheads="1"/>
            </p:cNvSpPr>
            <p:nvPr/>
          </p:nvSpPr>
          <p:spPr bwMode="auto">
            <a:xfrm>
              <a:off x="1893807" y="2432566"/>
              <a:ext cx="11274" cy="628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0" name="Freeform 831"/>
            <p:cNvSpPr>
              <a:spLocks/>
            </p:cNvSpPr>
            <p:nvPr/>
          </p:nvSpPr>
          <p:spPr bwMode="auto">
            <a:xfrm>
              <a:off x="1911524" y="2432566"/>
              <a:ext cx="28991" cy="62814"/>
            </a:xfrm>
            <a:custGeom>
              <a:avLst/>
              <a:gdLst>
                <a:gd name="T0" fmla="*/ 0 w 27"/>
                <a:gd name="T1" fmla="*/ 42 h 57"/>
                <a:gd name="T2" fmla="*/ 0 w 27"/>
                <a:gd name="T3" fmla="*/ 15 h 57"/>
                <a:gd name="T4" fmla="*/ 14 w 27"/>
                <a:gd name="T5" fmla="*/ 0 h 57"/>
                <a:gd name="T6" fmla="*/ 27 w 27"/>
                <a:gd name="T7" fmla="*/ 14 h 57"/>
                <a:gd name="T8" fmla="*/ 27 w 27"/>
                <a:gd name="T9" fmla="*/ 20 h 57"/>
                <a:gd name="T10" fmla="*/ 19 w 27"/>
                <a:gd name="T11" fmla="*/ 20 h 57"/>
                <a:gd name="T12" fmla="*/ 19 w 27"/>
                <a:gd name="T13" fmla="*/ 13 h 57"/>
                <a:gd name="T14" fmla="*/ 14 w 27"/>
                <a:gd name="T15" fmla="*/ 8 h 57"/>
                <a:gd name="T16" fmla="*/ 9 w 27"/>
                <a:gd name="T17" fmla="*/ 13 h 57"/>
                <a:gd name="T18" fmla="*/ 9 w 27"/>
                <a:gd name="T19" fmla="*/ 44 h 57"/>
                <a:gd name="T20" fmla="*/ 14 w 27"/>
                <a:gd name="T21" fmla="*/ 49 h 57"/>
                <a:gd name="T22" fmla="*/ 19 w 27"/>
                <a:gd name="T23" fmla="*/ 44 h 57"/>
                <a:gd name="T24" fmla="*/ 19 w 27"/>
                <a:gd name="T25" fmla="*/ 34 h 57"/>
                <a:gd name="T26" fmla="*/ 27 w 27"/>
                <a:gd name="T27" fmla="*/ 34 h 57"/>
                <a:gd name="T28" fmla="*/ 27 w 27"/>
                <a:gd name="T29" fmla="*/ 43 h 57"/>
                <a:gd name="T30" fmla="*/ 14 w 27"/>
                <a:gd name="T31" fmla="*/ 57 h 57"/>
                <a:gd name="T32" fmla="*/ 0 w 27"/>
                <a:gd name="T3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7" y="6"/>
                    <a:pt x="27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1" y="49"/>
                    <a:pt x="14" y="49"/>
                  </a:cubicBezTo>
                  <a:cubicBezTo>
                    <a:pt x="18" y="49"/>
                    <a:pt x="19" y="47"/>
                    <a:pt x="19" y="4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51"/>
                    <a:pt x="24" y="57"/>
                    <a:pt x="14" y="57"/>
                  </a:cubicBezTo>
                  <a:cubicBezTo>
                    <a:pt x="4" y="57"/>
                    <a:pt x="0" y="51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1" name="Freeform 832"/>
            <p:cNvSpPr>
              <a:spLocks/>
            </p:cNvSpPr>
            <p:nvPr/>
          </p:nvSpPr>
          <p:spPr bwMode="auto">
            <a:xfrm>
              <a:off x="1955011" y="2432566"/>
              <a:ext cx="30602" cy="62814"/>
            </a:xfrm>
            <a:custGeom>
              <a:avLst/>
              <a:gdLst>
                <a:gd name="T0" fmla="*/ 14 w 28"/>
                <a:gd name="T1" fmla="*/ 27 h 57"/>
                <a:gd name="T2" fmla="*/ 28 w 28"/>
                <a:gd name="T3" fmla="*/ 27 h 57"/>
                <a:gd name="T4" fmla="*/ 28 w 28"/>
                <a:gd name="T5" fmla="*/ 57 h 57"/>
                <a:gd name="T6" fmla="*/ 21 w 28"/>
                <a:gd name="T7" fmla="*/ 57 h 57"/>
                <a:gd name="T8" fmla="*/ 21 w 28"/>
                <a:gd name="T9" fmla="*/ 50 h 57"/>
                <a:gd name="T10" fmla="*/ 12 w 28"/>
                <a:gd name="T11" fmla="*/ 57 h 57"/>
                <a:gd name="T12" fmla="*/ 0 w 28"/>
                <a:gd name="T13" fmla="*/ 42 h 57"/>
                <a:gd name="T14" fmla="*/ 0 w 28"/>
                <a:gd name="T15" fmla="*/ 15 h 57"/>
                <a:gd name="T16" fmla="*/ 14 w 28"/>
                <a:gd name="T17" fmla="*/ 0 h 57"/>
                <a:gd name="T18" fmla="*/ 28 w 28"/>
                <a:gd name="T19" fmla="*/ 14 h 57"/>
                <a:gd name="T20" fmla="*/ 28 w 28"/>
                <a:gd name="T21" fmla="*/ 19 h 57"/>
                <a:gd name="T22" fmla="*/ 19 w 28"/>
                <a:gd name="T23" fmla="*/ 19 h 57"/>
                <a:gd name="T24" fmla="*/ 19 w 28"/>
                <a:gd name="T25" fmla="*/ 13 h 57"/>
                <a:gd name="T26" fmla="*/ 14 w 28"/>
                <a:gd name="T27" fmla="*/ 8 h 57"/>
                <a:gd name="T28" fmla="*/ 10 w 28"/>
                <a:gd name="T29" fmla="*/ 13 h 57"/>
                <a:gd name="T30" fmla="*/ 10 w 28"/>
                <a:gd name="T31" fmla="*/ 44 h 57"/>
                <a:gd name="T32" fmla="*/ 14 w 28"/>
                <a:gd name="T33" fmla="*/ 49 h 57"/>
                <a:gd name="T34" fmla="*/ 19 w 28"/>
                <a:gd name="T35" fmla="*/ 44 h 57"/>
                <a:gd name="T36" fmla="*/ 19 w 28"/>
                <a:gd name="T37" fmla="*/ 34 h 57"/>
                <a:gd name="T38" fmla="*/ 14 w 28"/>
                <a:gd name="T39" fmla="*/ 34 h 57"/>
                <a:gd name="T40" fmla="*/ 14 w 28"/>
                <a:gd name="T4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57">
                  <a:moveTo>
                    <a:pt x="14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55"/>
                    <a:pt x="17" y="57"/>
                    <a:pt x="12" y="57"/>
                  </a:cubicBezTo>
                  <a:cubicBezTo>
                    <a:pt x="4" y="57"/>
                    <a:pt x="0" y="51"/>
                    <a:pt x="0" y="4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5" y="0"/>
                    <a:pt x="28" y="6"/>
                    <a:pt x="28" y="1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1" y="8"/>
                    <a:pt x="10" y="10"/>
                    <a:pt x="10" y="1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49"/>
                    <a:pt x="14" y="49"/>
                  </a:cubicBezTo>
                  <a:cubicBezTo>
                    <a:pt x="17" y="49"/>
                    <a:pt x="19" y="48"/>
                    <a:pt x="19" y="4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2" name="Freeform 833"/>
            <p:cNvSpPr>
              <a:spLocks noEditPoints="1"/>
            </p:cNvSpPr>
            <p:nvPr/>
          </p:nvSpPr>
          <p:spPr bwMode="auto">
            <a:xfrm>
              <a:off x="1992055" y="2432566"/>
              <a:ext cx="28991" cy="62814"/>
            </a:xfrm>
            <a:custGeom>
              <a:avLst/>
              <a:gdLst>
                <a:gd name="T0" fmla="*/ 10 w 28"/>
                <a:gd name="T1" fmla="*/ 31 h 57"/>
                <a:gd name="T2" fmla="*/ 10 w 28"/>
                <a:gd name="T3" fmla="*/ 57 h 57"/>
                <a:gd name="T4" fmla="*/ 0 w 28"/>
                <a:gd name="T5" fmla="*/ 57 h 57"/>
                <a:gd name="T6" fmla="*/ 0 w 28"/>
                <a:gd name="T7" fmla="*/ 0 h 57"/>
                <a:gd name="T8" fmla="*/ 14 w 28"/>
                <a:gd name="T9" fmla="*/ 0 h 57"/>
                <a:gd name="T10" fmla="*/ 27 w 28"/>
                <a:gd name="T11" fmla="*/ 13 h 57"/>
                <a:gd name="T12" fmla="*/ 27 w 28"/>
                <a:gd name="T13" fmla="*/ 20 h 57"/>
                <a:gd name="T14" fmla="*/ 19 w 28"/>
                <a:gd name="T15" fmla="*/ 31 h 57"/>
                <a:gd name="T16" fmla="*/ 28 w 28"/>
                <a:gd name="T17" fmla="*/ 57 h 57"/>
                <a:gd name="T18" fmla="*/ 18 w 28"/>
                <a:gd name="T19" fmla="*/ 57 h 57"/>
                <a:gd name="T20" fmla="*/ 10 w 28"/>
                <a:gd name="T21" fmla="*/ 31 h 57"/>
                <a:gd name="T22" fmla="*/ 10 w 28"/>
                <a:gd name="T23" fmla="*/ 8 h 57"/>
                <a:gd name="T24" fmla="*/ 10 w 28"/>
                <a:gd name="T25" fmla="*/ 26 h 57"/>
                <a:gd name="T26" fmla="*/ 13 w 28"/>
                <a:gd name="T27" fmla="*/ 26 h 57"/>
                <a:gd name="T28" fmla="*/ 17 w 28"/>
                <a:gd name="T29" fmla="*/ 21 h 57"/>
                <a:gd name="T30" fmla="*/ 17 w 28"/>
                <a:gd name="T31" fmla="*/ 13 h 57"/>
                <a:gd name="T32" fmla="*/ 13 w 28"/>
                <a:gd name="T33" fmla="*/ 8 h 57"/>
                <a:gd name="T34" fmla="*/ 10 w 28"/>
                <a:gd name="T3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7">
                  <a:moveTo>
                    <a:pt x="10" y="31"/>
                  </a:moveTo>
                  <a:cubicBezTo>
                    <a:pt x="10" y="57"/>
                    <a:pt x="10" y="57"/>
                    <a:pt x="1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7" y="5"/>
                    <a:pt x="27" y="13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6"/>
                    <a:pt x="25" y="30"/>
                    <a:pt x="19" y="31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8" y="57"/>
                    <a:pt x="18" y="57"/>
                    <a:pt x="18" y="57"/>
                  </a:cubicBezTo>
                  <a:lnTo>
                    <a:pt x="10" y="31"/>
                  </a:lnTo>
                  <a:close/>
                  <a:moveTo>
                    <a:pt x="10" y="8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6" y="26"/>
                    <a:pt x="17" y="24"/>
                    <a:pt x="17" y="2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0"/>
                    <a:pt x="16" y="8"/>
                    <a:pt x="13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3" name="Freeform 834"/>
            <p:cNvSpPr>
              <a:spLocks noEditPoints="1"/>
            </p:cNvSpPr>
            <p:nvPr/>
          </p:nvSpPr>
          <p:spPr bwMode="auto">
            <a:xfrm>
              <a:off x="2025878" y="2432566"/>
              <a:ext cx="32212" cy="62814"/>
            </a:xfrm>
            <a:custGeom>
              <a:avLst/>
              <a:gdLst>
                <a:gd name="T0" fmla="*/ 0 w 29"/>
                <a:gd name="T1" fmla="*/ 42 h 57"/>
                <a:gd name="T2" fmla="*/ 0 w 29"/>
                <a:gd name="T3" fmla="*/ 15 h 57"/>
                <a:gd name="T4" fmla="*/ 14 w 29"/>
                <a:gd name="T5" fmla="*/ 0 h 57"/>
                <a:gd name="T6" fmla="*/ 29 w 29"/>
                <a:gd name="T7" fmla="*/ 15 h 57"/>
                <a:gd name="T8" fmla="*/ 29 w 29"/>
                <a:gd name="T9" fmla="*/ 42 h 57"/>
                <a:gd name="T10" fmla="*/ 14 w 29"/>
                <a:gd name="T11" fmla="*/ 57 h 57"/>
                <a:gd name="T12" fmla="*/ 0 w 29"/>
                <a:gd name="T13" fmla="*/ 42 h 57"/>
                <a:gd name="T14" fmla="*/ 19 w 29"/>
                <a:gd name="T15" fmla="*/ 44 h 57"/>
                <a:gd name="T16" fmla="*/ 19 w 29"/>
                <a:gd name="T17" fmla="*/ 13 h 57"/>
                <a:gd name="T18" fmla="*/ 14 w 29"/>
                <a:gd name="T19" fmla="*/ 8 h 57"/>
                <a:gd name="T20" fmla="*/ 9 w 29"/>
                <a:gd name="T21" fmla="*/ 13 h 57"/>
                <a:gd name="T22" fmla="*/ 9 w 29"/>
                <a:gd name="T23" fmla="*/ 44 h 57"/>
                <a:gd name="T24" fmla="*/ 14 w 29"/>
                <a:gd name="T25" fmla="*/ 49 h 57"/>
                <a:gd name="T26" fmla="*/ 19 w 29"/>
                <a:gd name="T27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7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9" y="6"/>
                    <a:pt x="29" y="1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51"/>
                    <a:pt x="24" y="57"/>
                    <a:pt x="14" y="57"/>
                  </a:cubicBezTo>
                  <a:cubicBezTo>
                    <a:pt x="4" y="57"/>
                    <a:pt x="0" y="51"/>
                    <a:pt x="0" y="42"/>
                  </a:cubicBezTo>
                  <a:moveTo>
                    <a:pt x="19" y="4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1" y="8"/>
                    <a:pt x="9" y="10"/>
                    <a:pt x="9" y="1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7"/>
                    <a:pt x="11" y="49"/>
                    <a:pt x="14" y="49"/>
                  </a:cubicBezTo>
                  <a:cubicBezTo>
                    <a:pt x="18" y="49"/>
                    <a:pt x="19" y="47"/>
                    <a:pt x="19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4" name="Freeform 835"/>
            <p:cNvSpPr>
              <a:spLocks/>
            </p:cNvSpPr>
            <p:nvPr/>
          </p:nvSpPr>
          <p:spPr bwMode="auto">
            <a:xfrm>
              <a:off x="2061311" y="2432566"/>
              <a:ext cx="46708" cy="62814"/>
            </a:xfrm>
            <a:custGeom>
              <a:avLst/>
              <a:gdLst>
                <a:gd name="T0" fmla="*/ 14 w 29"/>
                <a:gd name="T1" fmla="*/ 15 h 39"/>
                <a:gd name="T2" fmla="*/ 11 w 29"/>
                <a:gd name="T3" fmla="*/ 39 h 39"/>
                <a:gd name="T4" fmla="*/ 4 w 29"/>
                <a:gd name="T5" fmla="*/ 39 h 39"/>
                <a:gd name="T6" fmla="*/ 0 w 29"/>
                <a:gd name="T7" fmla="*/ 0 h 39"/>
                <a:gd name="T8" fmla="*/ 6 w 29"/>
                <a:gd name="T9" fmla="*/ 0 h 39"/>
                <a:gd name="T10" fmla="*/ 9 w 29"/>
                <a:gd name="T11" fmla="*/ 24 h 39"/>
                <a:gd name="T12" fmla="*/ 9 w 29"/>
                <a:gd name="T13" fmla="*/ 24 h 39"/>
                <a:gd name="T14" fmla="*/ 12 w 29"/>
                <a:gd name="T15" fmla="*/ 0 h 39"/>
                <a:gd name="T16" fmla="*/ 17 w 29"/>
                <a:gd name="T17" fmla="*/ 0 h 39"/>
                <a:gd name="T18" fmla="*/ 21 w 29"/>
                <a:gd name="T19" fmla="*/ 24 h 39"/>
                <a:gd name="T20" fmla="*/ 21 w 29"/>
                <a:gd name="T21" fmla="*/ 24 h 39"/>
                <a:gd name="T22" fmla="*/ 23 w 29"/>
                <a:gd name="T23" fmla="*/ 0 h 39"/>
                <a:gd name="T24" fmla="*/ 29 w 29"/>
                <a:gd name="T25" fmla="*/ 0 h 39"/>
                <a:gd name="T26" fmla="*/ 24 w 29"/>
                <a:gd name="T27" fmla="*/ 39 h 39"/>
                <a:gd name="T28" fmla="*/ 18 w 29"/>
                <a:gd name="T29" fmla="*/ 39 h 39"/>
                <a:gd name="T30" fmla="*/ 15 w 29"/>
                <a:gd name="T31" fmla="*/ 15 h 39"/>
                <a:gd name="T32" fmla="*/ 14 w 29"/>
                <a:gd name="T33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9">
                  <a:moveTo>
                    <a:pt x="14" y="15"/>
                  </a:moveTo>
                  <a:lnTo>
                    <a:pt x="11" y="39"/>
                  </a:lnTo>
                  <a:lnTo>
                    <a:pt x="4" y="39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4" y="39"/>
                  </a:lnTo>
                  <a:lnTo>
                    <a:pt x="18" y="39"/>
                  </a:lnTo>
                  <a:lnTo>
                    <a:pt x="15" y="15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5" name="Freeform 836"/>
            <p:cNvSpPr>
              <a:spLocks/>
            </p:cNvSpPr>
            <p:nvPr/>
          </p:nvSpPr>
          <p:spPr bwMode="auto">
            <a:xfrm>
              <a:off x="2111241" y="2432566"/>
              <a:ext cx="27380" cy="62814"/>
            </a:xfrm>
            <a:custGeom>
              <a:avLst/>
              <a:gdLst>
                <a:gd name="T0" fmla="*/ 0 w 17"/>
                <a:gd name="T1" fmla="*/ 0 h 39"/>
                <a:gd name="T2" fmla="*/ 17 w 17"/>
                <a:gd name="T3" fmla="*/ 0 h 39"/>
                <a:gd name="T4" fmla="*/ 17 w 17"/>
                <a:gd name="T5" fmla="*/ 5 h 39"/>
                <a:gd name="T6" fmla="*/ 12 w 17"/>
                <a:gd name="T7" fmla="*/ 5 h 39"/>
                <a:gd name="T8" fmla="*/ 12 w 17"/>
                <a:gd name="T9" fmla="*/ 39 h 39"/>
                <a:gd name="T10" fmla="*/ 5 w 17"/>
                <a:gd name="T11" fmla="*/ 39 h 39"/>
                <a:gd name="T12" fmla="*/ 5 w 17"/>
                <a:gd name="T13" fmla="*/ 5 h 39"/>
                <a:gd name="T14" fmla="*/ 0 w 17"/>
                <a:gd name="T15" fmla="*/ 5 h 39"/>
                <a:gd name="T16" fmla="*/ 0 w 17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9">
                  <a:moveTo>
                    <a:pt x="0" y="0"/>
                  </a:moveTo>
                  <a:lnTo>
                    <a:pt x="17" y="0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12" y="39"/>
                  </a:lnTo>
                  <a:lnTo>
                    <a:pt x="5" y="39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6" name="Freeform 837"/>
            <p:cNvSpPr>
              <a:spLocks/>
            </p:cNvSpPr>
            <p:nvPr/>
          </p:nvSpPr>
          <p:spPr bwMode="auto">
            <a:xfrm>
              <a:off x="2143453" y="2432566"/>
              <a:ext cx="30602" cy="62814"/>
            </a:xfrm>
            <a:custGeom>
              <a:avLst/>
              <a:gdLst>
                <a:gd name="T0" fmla="*/ 12 w 19"/>
                <a:gd name="T1" fmla="*/ 22 h 39"/>
                <a:gd name="T2" fmla="*/ 6 w 19"/>
                <a:gd name="T3" fmla="*/ 22 h 39"/>
                <a:gd name="T4" fmla="*/ 6 w 19"/>
                <a:gd name="T5" fmla="*/ 39 h 39"/>
                <a:gd name="T6" fmla="*/ 0 w 19"/>
                <a:gd name="T7" fmla="*/ 39 h 39"/>
                <a:gd name="T8" fmla="*/ 0 w 19"/>
                <a:gd name="T9" fmla="*/ 0 h 39"/>
                <a:gd name="T10" fmla="*/ 6 w 19"/>
                <a:gd name="T11" fmla="*/ 0 h 39"/>
                <a:gd name="T12" fmla="*/ 6 w 19"/>
                <a:gd name="T13" fmla="*/ 16 h 39"/>
                <a:gd name="T14" fmla="*/ 12 w 19"/>
                <a:gd name="T15" fmla="*/ 16 h 39"/>
                <a:gd name="T16" fmla="*/ 12 w 19"/>
                <a:gd name="T17" fmla="*/ 0 h 39"/>
                <a:gd name="T18" fmla="*/ 19 w 19"/>
                <a:gd name="T19" fmla="*/ 0 h 39"/>
                <a:gd name="T20" fmla="*/ 19 w 19"/>
                <a:gd name="T21" fmla="*/ 39 h 39"/>
                <a:gd name="T22" fmla="*/ 12 w 19"/>
                <a:gd name="T23" fmla="*/ 39 h 39"/>
                <a:gd name="T24" fmla="*/ 12 w 19"/>
                <a:gd name="T25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9">
                  <a:moveTo>
                    <a:pt x="12" y="22"/>
                  </a:moveTo>
                  <a:lnTo>
                    <a:pt x="6" y="22"/>
                  </a:lnTo>
                  <a:lnTo>
                    <a:pt x="6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9" y="39"/>
                  </a:lnTo>
                  <a:lnTo>
                    <a:pt x="12" y="39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7" name="Rectangle 838"/>
            <p:cNvSpPr>
              <a:spLocks noChangeArrowheads="1"/>
            </p:cNvSpPr>
            <p:nvPr/>
          </p:nvSpPr>
          <p:spPr bwMode="auto">
            <a:xfrm>
              <a:off x="2460744" y="2347203"/>
              <a:ext cx="9664" cy="612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8" name="Freeform 839"/>
            <p:cNvSpPr>
              <a:spLocks/>
            </p:cNvSpPr>
            <p:nvPr/>
          </p:nvSpPr>
          <p:spPr bwMode="auto">
            <a:xfrm>
              <a:off x="2473629" y="2347203"/>
              <a:ext cx="30602" cy="61203"/>
            </a:xfrm>
            <a:custGeom>
              <a:avLst/>
              <a:gdLst>
                <a:gd name="T0" fmla="*/ 5 w 19"/>
                <a:gd name="T1" fmla="*/ 14 h 38"/>
                <a:gd name="T2" fmla="*/ 5 w 19"/>
                <a:gd name="T3" fmla="*/ 38 h 38"/>
                <a:gd name="T4" fmla="*/ 0 w 19"/>
                <a:gd name="T5" fmla="*/ 38 h 38"/>
                <a:gd name="T6" fmla="*/ 0 w 19"/>
                <a:gd name="T7" fmla="*/ 0 h 38"/>
                <a:gd name="T8" fmla="*/ 6 w 19"/>
                <a:gd name="T9" fmla="*/ 0 h 38"/>
                <a:gd name="T10" fmla="*/ 13 w 19"/>
                <a:gd name="T11" fmla="*/ 22 h 38"/>
                <a:gd name="T12" fmla="*/ 13 w 19"/>
                <a:gd name="T13" fmla="*/ 0 h 38"/>
                <a:gd name="T14" fmla="*/ 19 w 19"/>
                <a:gd name="T15" fmla="*/ 0 h 38"/>
                <a:gd name="T16" fmla="*/ 19 w 19"/>
                <a:gd name="T17" fmla="*/ 38 h 38"/>
                <a:gd name="T18" fmla="*/ 12 w 19"/>
                <a:gd name="T19" fmla="*/ 38 h 38"/>
                <a:gd name="T20" fmla="*/ 5 w 19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8">
                  <a:moveTo>
                    <a:pt x="5" y="14"/>
                  </a:moveTo>
                  <a:lnTo>
                    <a:pt x="5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2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38"/>
                  </a:lnTo>
                  <a:lnTo>
                    <a:pt x="12" y="3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9" name="Freeform 840"/>
            <p:cNvSpPr>
              <a:spLocks noEditPoints="1"/>
            </p:cNvSpPr>
            <p:nvPr/>
          </p:nvSpPr>
          <p:spPr bwMode="auto">
            <a:xfrm>
              <a:off x="2507452" y="2347203"/>
              <a:ext cx="28991" cy="61203"/>
            </a:xfrm>
            <a:custGeom>
              <a:avLst/>
              <a:gdLst>
                <a:gd name="T0" fmla="*/ 28 w 28"/>
                <a:gd name="T1" fmla="*/ 15 h 56"/>
                <a:gd name="T2" fmla="*/ 28 w 28"/>
                <a:gd name="T3" fmla="*/ 41 h 56"/>
                <a:gd name="T4" fmla="*/ 14 w 28"/>
                <a:gd name="T5" fmla="*/ 56 h 56"/>
                <a:gd name="T6" fmla="*/ 0 w 28"/>
                <a:gd name="T7" fmla="*/ 56 h 56"/>
                <a:gd name="T8" fmla="*/ 0 w 28"/>
                <a:gd name="T9" fmla="*/ 0 h 56"/>
                <a:gd name="T10" fmla="*/ 14 w 28"/>
                <a:gd name="T11" fmla="*/ 0 h 56"/>
                <a:gd name="T12" fmla="*/ 28 w 28"/>
                <a:gd name="T13" fmla="*/ 15 h 56"/>
                <a:gd name="T14" fmla="*/ 13 w 28"/>
                <a:gd name="T15" fmla="*/ 48 h 56"/>
                <a:gd name="T16" fmla="*/ 18 w 28"/>
                <a:gd name="T17" fmla="*/ 43 h 56"/>
                <a:gd name="T18" fmla="*/ 18 w 28"/>
                <a:gd name="T19" fmla="*/ 13 h 56"/>
                <a:gd name="T20" fmla="*/ 13 w 28"/>
                <a:gd name="T21" fmla="*/ 8 h 56"/>
                <a:gd name="T22" fmla="*/ 9 w 28"/>
                <a:gd name="T23" fmla="*/ 8 h 56"/>
                <a:gd name="T24" fmla="*/ 9 w 28"/>
                <a:gd name="T25" fmla="*/ 48 h 56"/>
                <a:gd name="T26" fmla="*/ 13 w 28"/>
                <a:gd name="T27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6">
                  <a:moveTo>
                    <a:pt x="28" y="15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49"/>
                    <a:pt x="24" y="56"/>
                    <a:pt x="1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28" y="6"/>
                    <a:pt x="28" y="15"/>
                  </a:cubicBezTo>
                  <a:moveTo>
                    <a:pt x="13" y="48"/>
                  </a:moveTo>
                  <a:cubicBezTo>
                    <a:pt x="17" y="48"/>
                    <a:pt x="18" y="46"/>
                    <a:pt x="18" y="4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7" y="8"/>
                    <a:pt x="13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0" name="Freeform 841"/>
            <p:cNvSpPr>
              <a:spLocks/>
            </p:cNvSpPr>
            <p:nvPr/>
          </p:nvSpPr>
          <p:spPr bwMode="auto">
            <a:xfrm>
              <a:off x="2539664" y="2347203"/>
              <a:ext cx="30602" cy="62814"/>
            </a:xfrm>
            <a:custGeom>
              <a:avLst/>
              <a:gdLst>
                <a:gd name="T0" fmla="*/ 27 w 27"/>
                <a:gd name="T1" fmla="*/ 0 h 57"/>
                <a:gd name="T2" fmla="*/ 27 w 27"/>
                <a:gd name="T3" fmla="*/ 42 h 57"/>
                <a:gd name="T4" fmla="*/ 14 w 27"/>
                <a:gd name="T5" fmla="*/ 57 h 57"/>
                <a:gd name="T6" fmla="*/ 0 w 27"/>
                <a:gd name="T7" fmla="*/ 42 h 57"/>
                <a:gd name="T8" fmla="*/ 0 w 27"/>
                <a:gd name="T9" fmla="*/ 0 h 57"/>
                <a:gd name="T10" fmla="*/ 9 w 27"/>
                <a:gd name="T11" fmla="*/ 0 h 57"/>
                <a:gd name="T12" fmla="*/ 9 w 27"/>
                <a:gd name="T13" fmla="*/ 43 h 57"/>
                <a:gd name="T14" fmla="*/ 14 w 27"/>
                <a:gd name="T15" fmla="*/ 49 h 57"/>
                <a:gd name="T16" fmla="*/ 18 w 27"/>
                <a:gd name="T17" fmla="*/ 43 h 57"/>
                <a:gd name="T18" fmla="*/ 18 w 27"/>
                <a:gd name="T19" fmla="*/ 0 h 57"/>
                <a:gd name="T20" fmla="*/ 27 w 27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7">
                  <a:moveTo>
                    <a:pt x="27" y="0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27" y="51"/>
                    <a:pt x="23" y="57"/>
                    <a:pt x="14" y="57"/>
                  </a:cubicBezTo>
                  <a:cubicBezTo>
                    <a:pt x="4" y="57"/>
                    <a:pt x="0" y="51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10" y="49"/>
                    <a:pt x="14" y="49"/>
                  </a:cubicBezTo>
                  <a:cubicBezTo>
                    <a:pt x="17" y="49"/>
                    <a:pt x="18" y="46"/>
                    <a:pt x="18" y="43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1" name="Freeform 842"/>
            <p:cNvSpPr>
              <a:spLocks/>
            </p:cNvSpPr>
            <p:nvPr/>
          </p:nvSpPr>
          <p:spPr bwMode="auto">
            <a:xfrm>
              <a:off x="2573487" y="2347203"/>
              <a:ext cx="28991" cy="62814"/>
            </a:xfrm>
            <a:custGeom>
              <a:avLst/>
              <a:gdLst>
                <a:gd name="T0" fmla="*/ 0 w 27"/>
                <a:gd name="T1" fmla="*/ 45 h 58"/>
                <a:gd name="T2" fmla="*/ 0 w 27"/>
                <a:gd name="T3" fmla="*/ 37 h 58"/>
                <a:gd name="T4" fmla="*/ 8 w 27"/>
                <a:gd name="T5" fmla="*/ 37 h 58"/>
                <a:gd name="T6" fmla="*/ 8 w 27"/>
                <a:gd name="T7" fmla="*/ 45 h 58"/>
                <a:gd name="T8" fmla="*/ 13 w 27"/>
                <a:gd name="T9" fmla="*/ 50 h 58"/>
                <a:gd name="T10" fmla="*/ 17 w 27"/>
                <a:gd name="T11" fmla="*/ 45 h 58"/>
                <a:gd name="T12" fmla="*/ 17 w 27"/>
                <a:gd name="T13" fmla="*/ 43 h 58"/>
                <a:gd name="T14" fmla="*/ 13 w 27"/>
                <a:gd name="T15" fmla="*/ 35 h 58"/>
                <a:gd name="T16" fmla="*/ 8 w 27"/>
                <a:gd name="T17" fmla="*/ 29 h 58"/>
                <a:gd name="T18" fmla="*/ 0 w 27"/>
                <a:gd name="T19" fmla="*/ 14 h 58"/>
                <a:gd name="T20" fmla="*/ 0 w 27"/>
                <a:gd name="T21" fmla="*/ 12 h 58"/>
                <a:gd name="T22" fmla="*/ 13 w 27"/>
                <a:gd name="T23" fmla="*/ 0 h 58"/>
                <a:gd name="T24" fmla="*/ 26 w 27"/>
                <a:gd name="T25" fmla="*/ 13 h 58"/>
                <a:gd name="T26" fmla="*/ 26 w 27"/>
                <a:gd name="T27" fmla="*/ 17 h 58"/>
                <a:gd name="T28" fmla="*/ 17 w 27"/>
                <a:gd name="T29" fmla="*/ 17 h 58"/>
                <a:gd name="T30" fmla="*/ 17 w 27"/>
                <a:gd name="T31" fmla="*/ 13 h 58"/>
                <a:gd name="T32" fmla="*/ 13 w 27"/>
                <a:gd name="T33" fmla="*/ 8 h 58"/>
                <a:gd name="T34" fmla="*/ 9 w 27"/>
                <a:gd name="T35" fmla="*/ 12 h 58"/>
                <a:gd name="T36" fmla="*/ 9 w 27"/>
                <a:gd name="T37" fmla="*/ 14 h 58"/>
                <a:gd name="T38" fmla="*/ 13 w 27"/>
                <a:gd name="T39" fmla="*/ 21 h 58"/>
                <a:gd name="T40" fmla="*/ 19 w 27"/>
                <a:gd name="T41" fmla="*/ 27 h 58"/>
                <a:gd name="T42" fmla="*/ 27 w 27"/>
                <a:gd name="T43" fmla="*/ 42 h 58"/>
                <a:gd name="T44" fmla="*/ 27 w 27"/>
                <a:gd name="T45" fmla="*/ 44 h 58"/>
                <a:gd name="T46" fmla="*/ 13 w 27"/>
                <a:gd name="T47" fmla="*/ 58 h 58"/>
                <a:gd name="T48" fmla="*/ 0 w 27"/>
                <a:gd name="T49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8">
                  <a:moveTo>
                    <a:pt x="0" y="4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8"/>
                    <a:pt x="10" y="50"/>
                    <a:pt x="13" y="50"/>
                  </a:cubicBezTo>
                  <a:cubicBezTo>
                    <a:pt x="16" y="50"/>
                    <a:pt x="17" y="48"/>
                    <a:pt x="17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0"/>
                    <a:pt x="16" y="38"/>
                    <a:pt x="13" y="35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2" y="24"/>
                    <a:pt x="0" y="21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0"/>
                    <a:pt x="13" y="0"/>
                  </a:cubicBezTo>
                  <a:cubicBezTo>
                    <a:pt x="22" y="0"/>
                    <a:pt x="26" y="5"/>
                    <a:pt x="26" y="1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8"/>
                    <a:pt x="13" y="8"/>
                  </a:cubicBezTo>
                  <a:cubicBezTo>
                    <a:pt x="10" y="8"/>
                    <a:pt x="9" y="9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10" y="19"/>
                    <a:pt x="13" y="21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4" y="32"/>
                    <a:pt x="27" y="35"/>
                    <a:pt x="27" y="4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52"/>
                    <a:pt x="23" y="58"/>
                    <a:pt x="13" y="58"/>
                  </a:cubicBezTo>
                  <a:cubicBezTo>
                    <a:pt x="3" y="58"/>
                    <a:pt x="0" y="52"/>
                    <a:pt x="0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2" name="Freeform 843"/>
            <p:cNvSpPr>
              <a:spLocks/>
            </p:cNvSpPr>
            <p:nvPr/>
          </p:nvSpPr>
          <p:spPr bwMode="auto">
            <a:xfrm>
              <a:off x="2602479" y="2347203"/>
              <a:ext cx="27380" cy="61203"/>
            </a:xfrm>
            <a:custGeom>
              <a:avLst/>
              <a:gdLst>
                <a:gd name="T0" fmla="*/ 0 w 17"/>
                <a:gd name="T1" fmla="*/ 0 h 38"/>
                <a:gd name="T2" fmla="*/ 17 w 17"/>
                <a:gd name="T3" fmla="*/ 0 h 38"/>
                <a:gd name="T4" fmla="*/ 17 w 17"/>
                <a:gd name="T5" fmla="*/ 6 h 38"/>
                <a:gd name="T6" fmla="*/ 11 w 17"/>
                <a:gd name="T7" fmla="*/ 6 h 38"/>
                <a:gd name="T8" fmla="*/ 11 w 17"/>
                <a:gd name="T9" fmla="*/ 38 h 38"/>
                <a:gd name="T10" fmla="*/ 5 w 17"/>
                <a:gd name="T11" fmla="*/ 38 h 38"/>
                <a:gd name="T12" fmla="*/ 5 w 17"/>
                <a:gd name="T13" fmla="*/ 6 h 38"/>
                <a:gd name="T14" fmla="*/ 0 w 17"/>
                <a:gd name="T15" fmla="*/ 6 h 38"/>
                <a:gd name="T16" fmla="*/ 0 w 1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8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11" y="38"/>
                  </a:lnTo>
                  <a:lnTo>
                    <a:pt x="5" y="38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53" name="Group 1045"/>
            <p:cNvGrpSpPr>
              <a:grpSpLocks/>
            </p:cNvGrpSpPr>
            <p:nvPr/>
          </p:nvGrpSpPr>
          <p:grpSpPr bwMode="auto">
            <a:xfrm>
              <a:off x="912813" y="2352676"/>
              <a:ext cx="4387850" cy="1006475"/>
              <a:chOff x="575" y="1482"/>
              <a:chExt cx="2764" cy="634"/>
            </a:xfrm>
          </p:grpSpPr>
          <p:sp>
            <p:nvSpPr>
              <p:cNvPr id="2663" name="Freeform 845"/>
              <p:cNvSpPr>
                <a:spLocks noEditPoints="1"/>
              </p:cNvSpPr>
              <p:nvPr/>
            </p:nvSpPr>
            <p:spPr bwMode="auto">
              <a:xfrm>
                <a:off x="1648" y="1482"/>
                <a:ext cx="19" cy="38"/>
              </a:xfrm>
              <a:custGeom>
                <a:avLst/>
                <a:gdLst>
                  <a:gd name="T0" fmla="*/ 9 w 28"/>
                  <a:gd name="T1" fmla="*/ 30 h 56"/>
                  <a:gd name="T2" fmla="*/ 9 w 28"/>
                  <a:gd name="T3" fmla="*/ 56 h 56"/>
                  <a:gd name="T4" fmla="*/ 0 w 28"/>
                  <a:gd name="T5" fmla="*/ 56 h 56"/>
                  <a:gd name="T6" fmla="*/ 0 w 28"/>
                  <a:gd name="T7" fmla="*/ 0 h 56"/>
                  <a:gd name="T8" fmla="*/ 14 w 28"/>
                  <a:gd name="T9" fmla="*/ 0 h 56"/>
                  <a:gd name="T10" fmla="*/ 27 w 28"/>
                  <a:gd name="T11" fmla="*/ 12 h 56"/>
                  <a:gd name="T12" fmla="*/ 27 w 28"/>
                  <a:gd name="T13" fmla="*/ 20 h 56"/>
                  <a:gd name="T14" fmla="*/ 19 w 28"/>
                  <a:gd name="T15" fmla="*/ 30 h 56"/>
                  <a:gd name="T16" fmla="*/ 28 w 28"/>
                  <a:gd name="T17" fmla="*/ 56 h 56"/>
                  <a:gd name="T18" fmla="*/ 18 w 28"/>
                  <a:gd name="T19" fmla="*/ 56 h 56"/>
                  <a:gd name="T20" fmla="*/ 9 w 28"/>
                  <a:gd name="T21" fmla="*/ 30 h 56"/>
                  <a:gd name="T22" fmla="*/ 9 w 28"/>
                  <a:gd name="T23" fmla="*/ 8 h 56"/>
                  <a:gd name="T24" fmla="*/ 9 w 28"/>
                  <a:gd name="T25" fmla="*/ 25 h 56"/>
                  <a:gd name="T26" fmla="*/ 13 w 28"/>
                  <a:gd name="T27" fmla="*/ 25 h 56"/>
                  <a:gd name="T28" fmla="*/ 17 w 28"/>
                  <a:gd name="T29" fmla="*/ 20 h 56"/>
                  <a:gd name="T30" fmla="*/ 17 w 28"/>
                  <a:gd name="T31" fmla="*/ 12 h 56"/>
                  <a:gd name="T32" fmla="*/ 13 w 28"/>
                  <a:gd name="T33" fmla="*/ 8 h 56"/>
                  <a:gd name="T34" fmla="*/ 9 w 28"/>
                  <a:gd name="T3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6">
                    <a:moveTo>
                      <a:pt x="9" y="30"/>
                    </a:moveTo>
                    <a:cubicBezTo>
                      <a:pt x="9" y="56"/>
                      <a:pt x="9" y="56"/>
                      <a:pt x="9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7" y="5"/>
                      <a:pt x="27" y="12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6"/>
                      <a:pt x="25" y="29"/>
                      <a:pt x="19" y="30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8" y="56"/>
                      <a:pt x="18" y="56"/>
                      <a:pt x="18" y="56"/>
                    </a:cubicBezTo>
                    <a:lnTo>
                      <a:pt x="9" y="30"/>
                    </a:lnTo>
                    <a:close/>
                    <a:moveTo>
                      <a:pt x="9" y="8"/>
                    </a:moveTo>
                    <a:cubicBezTo>
                      <a:pt x="9" y="25"/>
                      <a:pt x="9" y="25"/>
                      <a:pt x="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6" y="25"/>
                      <a:pt x="17" y="23"/>
                      <a:pt x="17" y="20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8"/>
                      <a:pt x="1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" name="Freeform 846"/>
              <p:cNvSpPr>
                <a:spLocks/>
              </p:cNvSpPr>
              <p:nvPr/>
            </p:nvSpPr>
            <p:spPr bwMode="auto">
              <a:xfrm>
                <a:off x="1666" y="1482"/>
                <a:ext cx="21" cy="38"/>
              </a:xfrm>
              <a:custGeom>
                <a:avLst/>
                <a:gdLst>
                  <a:gd name="T0" fmla="*/ 14 w 21"/>
                  <a:gd name="T1" fmla="*/ 24 h 38"/>
                  <a:gd name="T2" fmla="*/ 14 w 21"/>
                  <a:gd name="T3" fmla="*/ 38 h 38"/>
                  <a:gd name="T4" fmla="*/ 7 w 21"/>
                  <a:gd name="T5" fmla="*/ 38 h 38"/>
                  <a:gd name="T6" fmla="*/ 7 w 21"/>
                  <a:gd name="T7" fmla="*/ 24 h 38"/>
                  <a:gd name="T8" fmla="*/ 0 w 21"/>
                  <a:gd name="T9" fmla="*/ 0 h 38"/>
                  <a:gd name="T10" fmla="*/ 7 w 21"/>
                  <a:gd name="T11" fmla="*/ 0 h 38"/>
                  <a:gd name="T12" fmla="*/ 11 w 21"/>
                  <a:gd name="T13" fmla="*/ 14 h 38"/>
                  <a:gd name="T14" fmla="*/ 11 w 21"/>
                  <a:gd name="T15" fmla="*/ 14 h 38"/>
                  <a:gd name="T16" fmla="*/ 15 w 21"/>
                  <a:gd name="T17" fmla="*/ 0 h 38"/>
                  <a:gd name="T18" fmla="*/ 21 w 21"/>
                  <a:gd name="T19" fmla="*/ 0 h 38"/>
                  <a:gd name="T20" fmla="*/ 14 w 21"/>
                  <a:gd name="T21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38">
                    <a:moveTo>
                      <a:pt x="14" y="24"/>
                    </a:moveTo>
                    <a:lnTo>
                      <a:pt x="14" y="38"/>
                    </a:lnTo>
                    <a:lnTo>
                      <a:pt x="7" y="38"/>
                    </a:lnTo>
                    <a:lnTo>
                      <a:pt x="7" y="2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Freeform 847"/>
              <p:cNvSpPr>
                <a:spLocks/>
              </p:cNvSpPr>
              <p:nvPr/>
            </p:nvSpPr>
            <p:spPr bwMode="auto">
              <a:xfrm>
                <a:off x="1684" y="1514"/>
                <a:ext cx="7" cy="9"/>
              </a:xfrm>
              <a:custGeom>
                <a:avLst/>
                <a:gdLst>
                  <a:gd name="T0" fmla="*/ 7 w 7"/>
                  <a:gd name="T1" fmla="*/ 1 h 9"/>
                  <a:gd name="T2" fmla="*/ 3 w 7"/>
                  <a:gd name="T3" fmla="*/ 9 h 9"/>
                  <a:gd name="T4" fmla="*/ 0 w 7"/>
                  <a:gd name="T5" fmla="*/ 9 h 9"/>
                  <a:gd name="T6" fmla="*/ 1 w 7"/>
                  <a:gd name="T7" fmla="*/ 0 h 9"/>
                  <a:gd name="T8" fmla="*/ 7 w 7"/>
                  <a:gd name="T9" fmla="*/ 0 h 9"/>
                  <a:gd name="T10" fmla="*/ 7 w 7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1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Rectangle 848"/>
              <p:cNvSpPr>
                <a:spLocks noChangeArrowheads="1"/>
              </p:cNvSpPr>
              <p:nvPr/>
            </p:nvSpPr>
            <p:spPr bwMode="auto">
              <a:xfrm>
                <a:off x="1697" y="1482"/>
                <a:ext cx="6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Freeform 849"/>
              <p:cNvSpPr>
                <a:spLocks/>
              </p:cNvSpPr>
              <p:nvPr/>
            </p:nvSpPr>
            <p:spPr bwMode="auto">
              <a:xfrm>
                <a:off x="1705" y="1482"/>
                <a:ext cx="19" cy="38"/>
              </a:xfrm>
              <a:custGeom>
                <a:avLst/>
                <a:gdLst>
                  <a:gd name="T0" fmla="*/ 5 w 19"/>
                  <a:gd name="T1" fmla="*/ 14 h 38"/>
                  <a:gd name="T2" fmla="*/ 5 w 19"/>
                  <a:gd name="T3" fmla="*/ 38 h 38"/>
                  <a:gd name="T4" fmla="*/ 0 w 19"/>
                  <a:gd name="T5" fmla="*/ 38 h 38"/>
                  <a:gd name="T6" fmla="*/ 0 w 19"/>
                  <a:gd name="T7" fmla="*/ 0 h 38"/>
                  <a:gd name="T8" fmla="*/ 7 w 19"/>
                  <a:gd name="T9" fmla="*/ 0 h 38"/>
                  <a:gd name="T10" fmla="*/ 13 w 19"/>
                  <a:gd name="T11" fmla="*/ 22 h 38"/>
                  <a:gd name="T12" fmla="*/ 13 w 19"/>
                  <a:gd name="T13" fmla="*/ 0 h 38"/>
                  <a:gd name="T14" fmla="*/ 19 w 19"/>
                  <a:gd name="T15" fmla="*/ 0 h 38"/>
                  <a:gd name="T16" fmla="*/ 19 w 19"/>
                  <a:gd name="T17" fmla="*/ 38 h 38"/>
                  <a:gd name="T18" fmla="*/ 13 w 19"/>
                  <a:gd name="T19" fmla="*/ 38 h 38"/>
                  <a:gd name="T20" fmla="*/ 5 w 19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8">
                    <a:moveTo>
                      <a:pt x="5" y="14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38"/>
                    </a:lnTo>
                    <a:lnTo>
                      <a:pt x="13" y="3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Freeform 850"/>
              <p:cNvSpPr>
                <a:spLocks/>
              </p:cNvSpPr>
              <p:nvPr/>
            </p:nvSpPr>
            <p:spPr bwMode="auto">
              <a:xfrm>
                <a:off x="1726" y="1482"/>
                <a:ext cx="18" cy="38"/>
              </a:xfrm>
              <a:custGeom>
                <a:avLst/>
                <a:gdLst>
                  <a:gd name="T0" fmla="*/ 5 w 18"/>
                  <a:gd name="T1" fmla="*/ 14 h 38"/>
                  <a:gd name="T2" fmla="*/ 5 w 18"/>
                  <a:gd name="T3" fmla="*/ 38 h 38"/>
                  <a:gd name="T4" fmla="*/ 0 w 18"/>
                  <a:gd name="T5" fmla="*/ 38 h 38"/>
                  <a:gd name="T6" fmla="*/ 0 w 18"/>
                  <a:gd name="T7" fmla="*/ 0 h 38"/>
                  <a:gd name="T8" fmla="*/ 6 w 18"/>
                  <a:gd name="T9" fmla="*/ 0 h 38"/>
                  <a:gd name="T10" fmla="*/ 13 w 18"/>
                  <a:gd name="T11" fmla="*/ 22 h 38"/>
                  <a:gd name="T12" fmla="*/ 13 w 18"/>
                  <a:gd name="T13" fmla="*/ 0 h 38"/>
                  <a:gd name="T14" fmla="*/ 18 w 18"/>
                  <a:gd name="T15" fmla="*/ 0 h 38"/>
                  <a:gd name="T16" fmla="*/ 18 w 18"/>
                  <a:gd name="T17" fmla="*/ 38 h 38"/>
                  <a:gd name="T18" fmla="*/ 13 w 18"/>
                  <a:gd name="T19" fmla="*/ 38 h 38"/>
                  <a:gd name="T20" fmla="*/ 5 w 18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8">
                    <a:moveTo>
                      <a:pt x="5" y="14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Freeform 851"/>
              <p:cNvSpPr>
                <a:spLocks noEditPoints="1"/>
              </p:cNvSpPr>
              <p:nvPr/>
            </p:nvSpPr>
            <p:spPr bwMode="auto">
              <a:xfrm>
                <a:off x="1746" y="1482"/>
                <a:ext cx="20" cy="39"/>
              </a:xfrm>
              <a:custGeom>
                <a:avLst/>
                <a:gdLst>
                  <a:gd name="T0" fmla="*/ 0 w 29"/>
                  <a:gd name="T1" fmla="*/ 42 h 58"/>
                  <a:gd name="T2" fmla="*/ 0 w 29"/>
                  <a:gd name="T3" fmla="*/ 15 h 58"/>
                  <a:gd name="T4" fmla="*/ 14 w 29"/>
                  <a:gd name="T5" fmla="*/ 0 h 58"/>
                  <a:gd name="T6" fmla="*/ 29 w 29"/>
                  <a:gd name="T7" fmla="*/ 15 h 58"/>
                  <a:gd name="T8" fmla="*/ 29 w 29"/>
                  <a:gd name="T9" fmla="*/ 42 h 58"/>
                  <a:gd name="T10" fmla="*/ 14 w 29"/>
                  <a:gd name="T11" fmla="*/ 58 h 58"/>
                  <a:gd name="T12" fmla="*/ 0 w 29"/>
                  <a:gd name="T13" fmla="*/ 42 h 58"/>
                  <a:gd name="T14" fmla="*/ 19 w 29"/>
                  <a:gd name="T15" fmla="*/ 44 h 58"/>
                  <a:gd name="T16" fmla="*/ 19 w 29"/>
                  <a:gd name="T17" fmla="*/ 14 h 58"/>
                  <a:gd name="T18" fmla="*/ 14 w 29"/>
                  <a:gd name="T19" fmla="*/ 8 h 58"/>
                  <a:gd name="T20" fmla="*/ 9 w 29"/>
                  <a:gd name="T21" fmla="*/ 14 h 58"/>
                  <a:gd name="T22" fmla="*/ 9 w 29"/>
                  <a:gd name="T23" fmla="*/ 44 h 58"/>
                  <a:gd name="T24" fmla="*/ 14 w 29"/>
                  <a:gd name="T25" fmla="*/ 50 h 58"/>
                  <a:gd name="T26" fmla="*/ 19 w 29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14" y="0"/>
                    </a:cubicBezTo>
                    <a:cubicBezTo>
                      <a:pt x="24" y="0"/>
                      <a:pt x="29" y="7"/>
                      <a:pt x="29" y="15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51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2"/>
                    </a:cubicBezTo>
                    <a:moveTo>
                      <a:pt x="19" y="4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9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50"/>
                      <a:pt x="14" y="50"/>
                    </a:cubicBezTo>
                    <a:cubicBezTo>
                      <a:pt x="18" y="50"/>
                      <a:pt x="19" y="47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Freeform 852"/>
              <p:cNvSpPr>
                <a:spLocks/>
              </p:cNvSpPr>
              <p:nvPr/>
            </p:nvSpPr>
            <p:spPr bwMode="auto">
              <a:xfrm>
                <a:off x="1765" y="1482"/>
                <a:ext cx="22" cy="38"/>
              </a:xfrm>
              <a:custGeom>
                <a:avLst/>
                <a:gdLst>
                  <a:gd name="T0" fmla="*/ 22 w 22"/>
                  <a:gd name="T1" fmla="*/ 0 h 38"/>
                  <a:gd name="T2" fmla="*/ 14 w 22"/>
                  <a:gd name="T3" fmla="*/ 38 h 38"/>
                  <a:gd name="T4" fmla="*/ 7 w 22"/>
                  <a:gd name="T5" fmla="*/ 38 h 38"/>
                  <a:gd name="T6" fmla="*/ 0 w 22"/>
                  <a:gd name="T7" fmla="*/ 0 h 38"/>
                  <a:gd name="T8" fmla="*/ 7 w 22"/>
                  <a:gd name="T9" fmla="*/ 0 h 38"/>
                  <a:gd name="T10" fmla="*/ 11 w 22"/>
                  <a:gd name="T11" fmla="*/ 27 h 38"/>
                  <a:gd name="T12" fmla="*/ 11 w 22"/>
                  <a:gd name="T13" fmla="*/ 27 h 38"/>
                  <a:gd name="T14" fmla="*/ 16 w 22"/>
                  <a:gd name="T15" fmla="*/ 0 h 38"/>
                  <a:gd name="T16" fmla="*/ 22 w 22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8">
                    <a:moveTo>
                      <a:pt x="22" y="0"/>
                    </a:moveTo>
                    <a:lnTo>
                      <a:pt x="14" y="38"/>
                    </a:lnTo>
                    <a:lnTo>
                      <a:pt x="7" y="3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Freeform 853"/>
              <p:cNvSpPr>
                <a:spLocks noEditPoints="1"/>
              </p:cNvSpPr>
              <p:nvPr/>
            </p:nvSpPr>
            <p:spPr bwMode="auto">
              <a:xfrm>
                <a:off x="1783" y="1482"/>
                <a:ext cx="22" cy="38"/>
              </a:xfrm>
              <a:custGeom>
                <a:avLst/>
                <a:gdLst>
                  <a:gd name="T0" fmla="*/ 0 w 22"/>
                  <a:gd name="T1" fmla="*/ 38 h 38"/>
                  <a:gd name="T2" fmla="*/ 8 w 22"/>
                  <a:gd name="T3" fmla="*/ 0 h 38"/>
                  <a:gd name="T4" fmla="*/ 14 w 22"/>
                  <a:gd name="T5" fmla="*/ 0 h 38"/>
                  <a:gd name="T6" fmla="*/ 22 w 22"/>
                  <a:gd name="T7" fmla="*/ 38 h 38"/>
                  <a:gd name="T8" fmla="*/ 15 w 22"/>
                  <a:gd name="T9" fmla="*/ 38 h 38"/>
                  <a:gd name="T10" fmla="*/ 14 w 22"/>
                  <a:gd name="T11" fmla="*/ 31 h 38"/>
                  <a:gd name="T12" fmla="*/ 8 w 22"/>
                  <a:gd name="T13" fmla="*/ 31 h 38"/>
                  <a:gd name="T14" fmla="*/ 6 w 22"/>
                  <a:gd name="T15" fmla="*/ 38 h 38"/>
                  <a:gd name="T16" fmla="*/ 0 w 22"/>
                  <a:gd name="T17" fmla="*/ 38 h 38"/>
                  <a:gd name="T18" fmla="*/ 8 w 22"/>
                  <a:gd name="T19" fmla="*/ 26 h 38"/>
                  <a:gd name="T20" fmla="*/ 13 w 22"/>
                  <a:gd name="T21" fmla="*/ 26 h 38"/>
                  <a:gd name="T22" fmla="*/ 11 w 22"/>
                  <a:gd name="T23" fmla="*/ 11 h 38"/>
                  <a:gd name="T24" fmla="*/ 11 w 22"/>
                  <a:gd name="T25" fmla="*/ 11 h 38"/>
                  <a:gd name="T26" fmla="*/ 8 w 22"/>
                  <a:gd name="T2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8">
                    <a:moveTo>
                      <a:pt x="0" y="38"/>
                    </a:moveTo>
                    <a:lnTo>
                      <a:pt x="8" y="0"/>
                    </a:lnTo>
                    <a:lnTo>
                      <a:pt x="14" y="0"/>
                    </a:lnTo>
                    <a:lnTo>
                      <a:pt x="22" y="38"/>
                    </a:lnTo>
                    <a:lnTo>
                      <a:pt x="15" y="38"/>
                    </a:lnTo>
                    <a:lnTo>
                      <a:pt x="14" y="31"/>
                    </a:lnTo>
                    <a:lnTo>
                      <a:pt x="8" y="31"/>
                    </a:lnTo>
                    <a:lnTo>
                      <a:pt x="6" y="38"/>
                    </a:lnTo>
                    <a:lnTo>
                      <a:pt x="0" y="38"/>
                    </a:lnTo>
                    <a:close/>
                    <a:moveTo>
                      <a:pt x="8" y="26"/>
                    </a:moveTo>
                    <a:lnTo>
                      <a:pt x="13" y="26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Freeform 854"/>
              <p:cNvSpPr>
                <a:spLocks/>
              </p:cNvSpPr>
              <p:nvPr/>
            </p:nvSpPr>
            <p:spPr bwMode="auto">
              <a:xfrm>
                <a:off x="1802" y="1482"/>
                <a:ext cx="17" cy="38"/>
              </a:xfrm>
              <a:custGeom>
                <a:avLst/>
                <a:gdLst>
                  <a:gd name="T0" fmla="*/ 0 w 17"/>
                  <a:gd name="T1" fmla="*/ 0 h 38"/>
                  <a:gd name="T2" fmla="*/ 17 w 17"/>
                  <a:gd name="T3" fmla="*/ 0 h 38"/>
                  <a:gd name="T4" fmla="*/ 17 w 17"/>
                  <a:gd name="T5" fmla="*/ 6 h 38"/>
                  <a:gd name="T6" fmla="*/ 12 w 17"/>
                  <a:gd name="T7" fmla="*/ 6 h 38"/>
                  <a:gd name="T8" fmla="*/ 12 w 17"/>
                  <a:gd name="T9" fmla="*/ 38 h 38"/>
                  <a:gd name="T10" fmla="*/ 6 w 17"/>
                  <a:gd name="T11" fmla="*/ 38 h 38"/>
                  <a:gd name="T12" fmla="*/ 6 w 17"/>
                  <a:gd name="T13" fmla="*/ 6 h 38"/>
                  <a:gd name="T14" fmla="*/ 0 w 17"/>
                  <a:gd name="T15" fmla="*/ 6 h 38"/>
                  <a:gd name="T16" fmla="*/ 0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0"/>
                    </a:moveTo>
                    <a:lnTo>
                      <a:pt x="17" y="0"/>
                    </a:lnTo>
                    <a:lnTo>
                      <a:pt x="17" y="6"/>
                    </a:lnTo>
                    <a:lnTo>
                      <a:pt x="12" y="6"/>
                    </a:lnTo>
                    <a:lnTo>
                      <a:pt x="12" y="38"/>
                    </a:lnTo>
                    <a:lnTo>
                      <a:pt x="6" y="38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Rectangle 855"/>
              <p:cNvSpPr>
                <a:spLocks noChangeArrowheads="1"/>
              </p:cNvSpPr>
              <p:nvPr/>
            </p:nvSpPr>
            <p:spPr bwMode="auto">
              <a:xfrm>
                <a:off x="1820" y="1482"/>
                <a:ext cx="7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Freeform 856"/>
              <p:cNvSpPr>
                <a:spLocks noEditPoints="1"/>
              </p:cNvSpPr>
              <p:nvPr/>
            </p:nvSpPr>
            <p:spPr bwMode="auto">
              <a:xfrm>
                <a:off x="1829" y="1482"/>
                <a:ext cx="19" cy="39"/>
              </a:xfrm>
              <a:custGeom>
                <a:avLst/>
                <a:gdLst>
                  <a:gd name="T0" fmla="*/ 0 w 28"/>
                  <a:gd name="T1" fmla="*/ 42 h 58"/>
                  <a:gd name="T2" fmla="*/ 0 w 28"/>
                  <a:gd name="T3" fmla="*/ 15 h 58"/>
                  <a:gd name="T4" fmla="*/ 14 w 28"/>
                  <a:gd name="T5" fmla="*/ 0 h 58"/>
                  <a:gd name="T6" fmla="*/ 28 w 28"/>
                  <a:gd name="T7" fmla="*/ 15 h 58"/>
                  <a:gd name="T8" fmla="*/ 28 w 28"/>
                  <a:gd name="T9" fmla="*/ 42 h 58"/>
                  <a:gd name="T10" fmla="*/ 14 w 28"/>
                  <a:gd name="T11" fmla="*/ 58 h 58"/>
                  <a:gd name="T12" fmla="*/ 0 w 28"/>
                  <a:gd name="T13" fmla="*/ 42 h 58"/>
                  <a:gd name="T14" fmla="*/ 19 w 28"/>
                  <a:gd name="T15" fmla="*/ 44 h 58"/>
                  <a:gd name="T16" fmla="*/ 19 w 28"/>
                  <a:gd name="T17" fmla="*/ 14 h 58"/>
                  <a:gd name="T18" fmla="*/ 14 w 28"/>
                  <a:gd name="T19" fmla="*/ 8 h 58"/>
                  <a:gd name="T20" fmla="*/ 9 w 28"/>
                  <a:gd name="T21" fmla="*/ 14 h 58"/>
                  <a:gd name="T22" fmla="*/ 9 w 28"/>
                  <a:gd name="T23" fmla="*/ 44 h 58"/>
                  <a:gd name="T24" fmla="*/ 14 w 28"/>
                  <a:gd name="T25" fmla="*/ 50 h 58"/>
                  <a:gd name="T26" fmla="*/ 19 w 28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14" y="0"/>
                    </a:cubicBezTo>
                    <a:cubicBezTo>
                      <a:pt x="24" y="0"/>
                      <a:pt x="28" y="7"/>
                      <a:pt x="28" y="1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51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2"/>
                    </a:cubicBezTo>
                    <a:moveTo>
                      <a:pt x="19" y="4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9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50"/>
                      <a:pt x="14" y="50"/>
                    </a:cubicBezTo>
                    <a:cubicBezTo>
                      <a:pt x="18" y="50"/>
                      <a:pt x="19" y="47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" name="Freeform 857"/>
              <p:cNvSpPr>
                <a:spLocks/>
              </p:cNvSpPr>
              <p:nvPr/>
            </p:nvSpPr>
            <p:spPr bwMode="auto">
              <a:xfrm>
                <a:off x="1850" y="1482"/>
                <a:ext cx="19" cy="38"/>
              </a:xfrm>
              <a:custGeom>
                <a:avLst/>
                <a:gdLst>
                  <a:gd name="T0" fmla="*/ 5 w 19"/>
                  <a:gd name="T1" fmla="*/ 14 h 38"/>
                  <a:gd name="T2" fmla="*/ 5 w 19"/>
                  <a:gd name="T3" fmla="*/ 38 h 38"/>
                  <a:gd name="T4" fmla="*/ 0 w 19"/>
                  <a:gd name="T5" fmla="*/ 38 h 38"/>
                  <a:gd name="T6" fmla="*/ 0 w 19"/>
                  <a:gd name="T7" fmla="*/ 0 h 38"/>
                  <a:gd name="T8" fmla="*/ 7 w 19"/>
                  <a:gd name="T9" fmla="*/ 0 h 38"/>
                  <a:gd name="T10" fmla="*/ 14 w 19"/>
                  <a:gd name="T11" fmla="*/ 22 h 38"/>
                  <a:gd name="T12" fmla="*/ 14 w 19"/>
                  <a:gd name="T13" fmla="*/ 0 h 38"/>
                  <a:gd name="T14" fmla="*/ 19 w 19"/>
                  <a:gd name="T15" fmla="*/ 0 h 38"/>
                  <a:gd name="T16" fmla="*/ 19 w 19"/>
                  <a:gd name="T17" fmla="*/ 38 h 38"/>
                  <a:gd name="T18" fmla="*/ 14 w 19"/>
                  <a:gd name="T19" fmla="*/ 38 h 38"/>
                  <a:gd name="T20" fmla="*/ 5 w 19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8">
                    <a:moveTo>
                      <a:pt x="5" y="14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22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38"/>
                    </a:lnTo>
                    <a:lnTo>
                      <a:pt x="14" y="3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Freeform 858"/>
              <p:cNvSpPr>
                <a:spLocks noEditPoints="1"/>
              </p:cNvSpPr>
              <p:nvPr/>
            </p:nvSpPr>
            <p:spPr bwMode="auto">
              <a:xfrm>
                <a:off x="1540" y="1535"/>
                <a:ext cx="22" cy="39"/>
              </a:xfrm>
              <a:custGeom>
                <a:avLst/>
                <a:gdLst>
                  <a:gd name="T0" fmla="*/ 0 w 22"/>
                  <a:gd name="T1" fmla="*/ 39 h 39"/>
                  <a:gd name="T2" fmla="*/ 8 w 22"/>
                  <a:gd name="T3" fmla="*/ 0 h 39"/>
                  <a:gd name="T4" fmla="*/ 15 w 22"/>
                  <a:gd name="T5" fmla="*/ 0 h 39"/>
                  <a:gd name="T6" fmla="*/ 22 w 22"/>
                  <a:gd name="T7" fmla="*/ 39 h 39"/>
                  <a:gd name="T8" fmla="*/ 16 w 22"/>
                  <a:gd name="T9" fmla="*/ 39 h 39"/>
                  <a:gd name="T10" fmla="*/ 14 w 22"/>
                  <a:gd name="T11" fmla="*/ 31 h 39"/>
                  <a:gd name="T12" fmla="*/ 8 w 22"/>
                  <a:gd name="T13" fmla="*/ 31 h 39"/>
                  <a:gd name="T14" fmla="*/ 6 w 22"/>
                  <a:gd name="T15" fmla="*/ 39 h 39"/>
                  <a:gd name="T16" fmla="*/ 0 w 22"/>
                  <a:gd name="T17" fmla="*/ 39 h 39"/>
                  <a:gd name="T18" fmla="*/ 8 w 22"/>
                  <a:gd name="T19" fmla="*/ 26 h 39"/>
                  <a:gd name="T20" fmla="*/ 14 w 22"/>
                  <a:gd name="T21" fmla="*/ 26 h 39"/>
                  <a:gd name="T22" fmla="*/ 11 w 22"/>
                  <a:gd name="T23" fmla="*/ 11 h 39"/>
                  <a:gd name="T24" fmla="*/ 11 w 22"/>
                  <a:gd name="T25" fmla="*/ 11 h 39"/>
                  <a:gd name="T26" fmla="*/ 8 w 22"/>
                  <a:gd name="T27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0" y="39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2" y="39"/>
                    </a:lnTo>
                    <a:lnTo>
                      <a:pt x="16" y="39"/>
                    </a:lnTo>
                    <a:lnTo>
                      <a:pt x="14" y="31"/>
                    </a:lnTo>
                    <a:lnTo>
                      <a:pt x="8" y="31"/>
                    </a:lnTo>
                    <a:lnTo>
                      <a:pt x="6" y="39"/>
                    </a:lnTo>
                    <a:lnTo>
                      <a:pt x="0" y="39"/>
                    </a:lnTo>
                    <a:close/>
                    <a:moveTo>
                      <a:pt x="8" y="26"/>
                    </a:moveTo>
                    <a:lnTo>
                      <a:pt x="14" y="26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7" name="Freeform 859"/>
              <p:cNvSpPr>
                <a:spLocks/>
              </p:cNvSpPr>
              <p:nvPr/>
            </p:nvSpPr>
            <p:spPr bwMode="auto">
              <a:xfrm>
                <a:off x="1563" y="1535"/>
                <a:ext cx="18" cy="39"/>
              </a:xfrm>
              <a:custGeom>
                <a:avLst/>
                <a:gdLst>
                  <a:gd name="T0" fmla="*/ 6 w 18"/>
                  <a:gd name="T1" fmla="*/ 14 h 39"/>
                  <a:gd name="T2" fmla="*/ 6 w 18"/>
                  <a:gd name="T3" fmla="*/ 39 h 39"/>
                  <a:gd name="T4" fmla="*/ 0 w 18"/>
                  <a:gd name="T5" fmla="*/ 39 h 39"/>
                  <a:gd name="T6" fmla="*/ 0 w 18"/>
                  <a:gd name="T7" fmla="*/ 0 h 39"/>
                  <a:gd name="T8" fmla="*/ 6 w 18"/>
                  <a:gd name="T9" fmla="*/ 0 h 39"/>
                  <a:gd name="T10" fmla="*/ 13 w 18"/>
                  <a:gd name="T11" fmla="*/ 22 h 39"/>
                  <a:gd name="T12" fmla="*/ 13 w 18"/>
                  <a:gd name="T13" fmla="*/ 0 h 39"/>
                  <a:gd name="T14" fmla="*/ 18 w 18"/>
                  <a:gd name="T15" fmla="*/ 0 h 39"/>
                  <a:gd name="T16" fmla="*/ 18 w 18"/>
                  <a:gd name="T17" fmla="*/ 39 h 39"/>
                  <a:gd name="T18" fmla="*/ 13 w 18"/>
                  <a:gd name="T19" fmla="*/ 39 h 39"/>
                  <a:gd name="T20" fmla="*/ 6 w 18"/>
                  <a:gd name="T2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9">
                    <a:moveTo>
                      <a:pt x="6" y="1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9"/>
                    </a:lnTo>
                    <a:lnTo>
                      <a:pt x="13" y="39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Freeform 860"/>
              <p:cNvSpPr>
                <a:spLocks noEditPoints="1"/>
              </p:cNvSpPr>
              <p:nvPr/>
            </p:nvSpPr>
            <p:spPr bwMode="auto">
              <a:xfrm>
                <a:off x="1583" y="1535"/>
                <a:ext cx="19" cy="39"/>
              </a:xfrm>
              <a:custGeom>
                <a:avLst/>
                <a:gdLst>
                  <a:gd name="T0" fmla="*/ 28 w 28"/>
                  <a:gd name="T1" fmla="*/ 15 h 57"/>
                  <a:gd name="T2" fmla="*/ 28 w 28"/>
                  <a:gd name="T3" fmla="*/ 41 h 57"/>
                  <a:gd name="T4" fmla="*/ 15 w 28"/>
                  <a:gd name="T5" fmla="*/ 57 h 57"/>
                  <a:gd name="T6" fmla="*/ 0 w 28"/>
                  <a:gd name="T7" fmla="*/ 57 h 57"/>
                  <a:gd name="T8" fmla="*/ 0 w 28"/>
                  <a:gd name="T9" fmla="*/ 0 h 57"/>
                  <a:gd name="T10" fmla="*/ 15 w 28"/>
                  <a:gd name="T11" fmla="*/ 0 h 57"/>
                  <a:gd name="T12" fmla="*/ 28 w 28"/>
                  <a:gd name="T13" fmla="*/ 15 h 57"/>
                  <a:gd name="T14" fmla="*/ 13 w 28"/>
                  <a:gd name="T15" fmla="*/ 49 h 57"/>
                  <a:gd name="T16" fmla="*/ 19 w 28"/>
                  <a:gd name="T17" fmla="*/ 43 h 57"/>
                  <a:gd name="T18" fmla="*/ 19 w 28"/>
                  <a:gd name="T19" fmla="*/ 14 h 57"/>
                  <a:gd name="T20" fmla="*/ 13 w 28"/>
                  <a:gd name="T21" fmla="*/ 8 h 57"/>
                  <a:gd name="T22" fmla="*/ 9 w 28"/>
                  <a:gd name="T23" fmla="*/ 8 h 57"/>
                  <a:gd name="T24" fmla="*/ 9 w 28"/>
                  <a:gd name="T25" fmla="*/ 49 h 57"/>
                  <a:gd name="T26" fmla="*/ 13 w 28"/>
                  <a:gd name="T27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7">
                    <a:moveTo>
                      <a:pt x="28" y="15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50"/>
                      <a:pt x="25" y="57"/>
                      <a:pt x="15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5" y="0"/>
                      <a:pt x="28" y="7"/>
                      <a:pt x="28" y="15"/>
                    </a:cubicBezTo>
                    <a:moveTo>
                      <a:pt x="13" y="49"/>
                    </a:moveTo>
                    <a:cubicBezTo>
                      <a:pt x="17" y="49"/>
                      <a:pt x="19" y="47"/>
                      <a:pt x="19" y="4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7" y="8"/>
                      <a:pt x="13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49"/>
                      <a:pt x="9" y="49"/>
                      <a:pt x="9" y="49"/>
                    </a:cubicBez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9" name="Rectangle 861"/>
              <p:cNvSpPr>
                <a:spLocks noChangeArrowheads="1"/>
              </p:cNvSpPr>
              <p:nvPr/>
            </p:nvSpPr>
            <p:spPr bwMode="auto">
              <a:xfrm>
                <a:off x="1609" y="1535"/>
                <a:ext cx="6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Freeform 862"/>
              <p:cNvSpPr>
                <a:spLocks/>
              </p:cNvSpPr>
              <p:nvPr/>
            </p:nvSpPr>
            <p:spPr bwMode="auto">
              <a:xfrm>
                <a:off x="1617" y="1535"/>
                <a:ext cx="18" cy="39"/>
              </a:xfrm>
              <a:custGeom>
                <a:avLst/>
                <a:gdLst>
                  <a:gd name="T0" fmla="*/ 6 w 18"/>
                  <a:gd name="T1" fmla="*/ 14 h 39"/>
                  <a:gd name="T2" fmla="*/ 6 w 18"/>
                  <a:gd name="T3" fmla="*/ 39 h 39"/>
                  <a:gd name="T4" fmla="*/ 0 w 18"/>
                  <a:gd name="T5" fmla="*/ 39 h 39"/>
                  <a:gd name="T6" fmla="*/ 0 w 18"/>
                  <a:gd name="T7" fmla="*/ 0 h 39"/>
                  <a:gd name="T8" fmla="*/ 6 w 18"/>
                  <a:gd name="T9" fmla="*/ 0 h 39"/>
                  <a:gd name="T10" fmla="*/ 13 w 18"/>
                  <a:gd name="T11" fmla="*/ 22 h 39"/>
                  <a:gd name="T12" fmla="*/ 13 w 18"/>
                  <a:gd name="T13" fmla="*/ 0 h 39"/>
                  <a:gd name="T14" fmla="*/ 18 w 18"/>
                  <a:gd name="T15" fmla="*/ 0 h 39"/>
                  <a:gd name="T16" fmla="*/ 18 w 18"/>
                  <a:gd name="T17" fmla="*/ 39 h 39"/>
                  <a:gd name="T18" fmla="*/ 13 w 18"/>
                  <a:gd name="T19" fmla="*/ 39 h 39"/>
                  <a:gd name="T20" fmla="*/ 6 w 18"/>
                  <a:gd name="T2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9">
                    <a:moveTo>
                      <a:pt x="6" y="1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9"/>
                    </a:lnTo>
                    <a:lnTo>
                      <a:pt x="13" y="39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1" name="Freeform 863"/>
              <p:cNvSpPr>
                <a:spLocks/>
              </p:cNvSpPr>
              <p:nvPr/>
            </p:nvSpPr>
            <p:spPr bwMode="auto">
              <a:xfrm>
                <a:off x="1637" y="1535"/>
                <a:ext cx="15" cy="39"/>
              </a:xfrm>
              <a:custGeom>
                <a:avLst/>
                <a:gdLst>
                  <a:gd name="T0" fmla="*/ 0 w 15"/>
                  <a:gd name="T1" fmla="*/ 0 h 39"/>
                  <a:gd name="T2" fmla="*/ 15 w 15"/>
                  <a:gd name="T3" fmla="*/ 0 h 39"/>
                  <a:gd name="T4" fmla="*/ 15 w 15"/>
                  <a:gd name="T5" fmla="*/ 5 h 39"/>
                  <a:gd name="T6" fmla="*/ 7 w 15"/>
                  <a:gd name="T7" fmla="*/ 5 h 39"/>
                  <a:gd name="T8" fmla="*/ 7 w 15"/>
                  <a:gd name="T9" fmla="*/ 16 h 39"/>
                  <a:gd name="T10" fmla="*/ 13 w 15"/>
                  <a:gd name="T11" fmla="*/ 16 h 39"/>
                  <a:gd name="T12" fmla="*/ 13 w 15"/>
                  <a:gd name="T13" fmla="*/ 22 h 39"/>
                  <a:gd name="T14" fmla="*/ 7 w 15"/>
                  <a:gd name="T15" fmla="*/ 22 h 39"/>
                  <a:gd name="T16" fmla="*/ 7 w 15"/>
                  <a:gd name="T17" fmla="*/ 39 h 39"/>
                  <a:gd name="T18" fmla="*/ 0 w 15"/>
                  <a:gd name="T19" fmla="*/ 39 h 39"/>
                  <a:gd name="T20" fmla="*/ 0 w 15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9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2" name="Freeform 864"/>
              <p:cNvSpPr>
                <a:spLocks noEditPoints="1"/>
              </p:cNvSpPr>
              <p:nvPr/>
            </p:nvSpPr>
            <p:spPr bwMode="auto">
              <a:xfrm>
                <a:off x="1654" y="1535"/>
                <a:ext cx="19" cy="39"/>
              </a:xfrm>
              <a:custGeom>
                <a:avLst/>
                <a:gdLst>
                  <a:gd name="T0" fmla="*/ 10 w 28"/>
                  <a:gd name="T1" fmla="*/ 31 h 57"/>
                  <a:gd name="T2" fmla="*/ 10 w 28"/>
                  <a:gd name="T3" fmla="*/ 57 h 57"/>
                  <a:gd name="T4" fmla="*/ 0 w 28"/>
                  <a:gd name="T5" fmla="*/ 57 h 57"/>
                  <a:gd name="T6" fmla="*/ 0 w 28"/>
                  <a:gd name="T7" fmla="*/ 0 h 57"/>
                  <a:gd name="T8" fmla="*/ 14 w 28"/>
                  <a:gd name="T9" fmla="*/ 0 h 57"/>
                  <a:gd name="T10" fmla="*/ 27 w 28"/>
                  <a:gd name="T11" fmla="*/ 13 h 57"/>
                  <a:gd name="T12" fmla="*/ 27 w 28"/>
                  <a:gd name="T13" fmla="*/ 20 h 57"/>
                  <a:gd name="T14" fmla="*/ 19 w 28"/>
                  <a:gd name="T15" fmla="*/ 31 h 57"/>
                  <a:gd name="T16" fmla="*/ 28 w 28"/>
                  <a:gd name="T17" fmla="*/ 57 h 57"/>
                  <a:gd name="T18" fmla="*/ 18 w 28"/>
                  <a:gd name="T19" fmla="*/ 57 h 57"/>
                  <a:gd name="T20" fmla="*/ 10 w 28"/>
                  <a:gd name="T21" fmla="*/ 31 h 57"/>
                  <a:gd name="T22" fmla="*/ 10 w 28"/>
                  <a:gd name="T23" fmla="*/ 8 h 57"/>
                  <a:gd name="T24" fmla="*/ 10 w 28"/>
                  <a:gd name="T25" fmla="*/ 26 h 57"/>
                  <a:gd name="T26" fmla="*/ 13 w 28"/>
                  <a:gd name="T27" fmla="*/ 26 h 57"/>
                  <a:gd name="T28" fmla="*/ 17 w 28"/>
                  <a:gd name="T29" fmla="*/ 21 h 57"/>
                  <a:gd name="T30" fmla="*/ 17 w 28"/>
                  <a:gd name="T31" fmla="*/ 13 h 57"/>
                  <a:gd name="T32" fmla="*/ 13 w 28"/>
                  <a:gd name="T33" fmla="*/ 8 h 57"/>
                  <a:gd name="T34" fmla="*/ 10 w 28"/>
                  <a:gd name="T35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7">
                    <a:moveTo>
                      <a:pt x="10" y="31"/>
                    </a:moveTo>
                    <a:cubicBezTo>
                      <a:pt x="10" y="57"/>
                      <a:pt x="10" y="57"/>
                      <a:pt x="1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6"/>
                      <a:pt x="25" y="30"/>
                      <a:pt x="19" y="31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18" y="57"/>
                      <a:pt x="18" y="57"/>
                      <a:pt x="18" y="57"/>
                    </a:cubicBezTo>
                    <a:lnTo>
                      <a:pt x="10" y="31"/>
                    </a:lnTo>
                    <a:close/>
                    <a:moveTo>
                      <a:pt x="10" y="8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6" y="26"/>
                      <a:pt x="17" y="24"/>
                      <a:pt x="17" y="2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0"/>
                      <a:pt x="16" y="8"/>
                      <a:pt x="13" y="8"/>
                    </a:cubicBez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Freeform 865"/>
              <p:cNvSpPr>
                <a:spLocks noEditPoints="1"/>
              </p:cNvSpPr>
              <p:nvPr/>
            </p:nvSpPr>
            <p:spPr bwMode="auto">
              <a:xfrm>
                <a:off x="1673" y="1535"/>
                <a:ext cx="21" cy="39"/>
              </a:xfrm>
              <a:custGeom>
                <a:avLst/>
                <a:gdLst>
                  <a:gd name="T0" fmla="*/ 0 w 21"/>
                  <a:gd name="T1" fmla="*/ 39 h 39"/>
                  <a:gd name="T2" fmla="*/ 7 w 21"/>
                  <a:gd name="T3" fmla="*/ 0 h 39"/>
                  <a:gd name="T4" fmla="*/ 14 w 21"/>
                  <a:gd name="T5" fmla="*/ 0 h 39"/>
                  <a:gd name="T6" fmla="*/ 21 w 21"/>
                  <a:gd name="T7" fmla="*/ 39 h 39"/>
                  <a:gd name="T8" fmla="*/ 14 w 21"/>
                  <a:gd name="T9" fmla="*/ 39 h 39"/>
                  <a:gd name="T10" fmla="*/ 14 w 21"/>
                  <a:gd name="T11" fmla="*/ 31 h 39"/>
                  <a:gd name="T12" fmla="*/ 7 w 21"/>
                  <a:gd name="T13" fmla="*/ 31 h 39"/>
                  <a:gd name="T14" fmla="*/ 6 w 21"/>
                  <a:gd name="T15" fmla="*/ 39 h 39"/>
                  <a:gd name="T16" fmla="*/ 0 w 21"/>
                  <a:gd name="T17" fmla="*/ 39 h 39"/>
                  <a:gd name="T18" fmla="*/ 8 w 21"/>
                  <a:gd name="T19" fmla="*/ 26 h 39"/>
                  <a:gd name="T20" fmla="*/ 12 w 21"/>
                  <a:gd name="T21" fmla="*/ 26 h 39"/>
                  <a:gd name="T22" fmla="*/ 10 w 21"/>
                  <a:gd name="T23" fmla="*/ 11 h 39"/>
                  <a:gd name="T24" fmla="*/ 10 w 21"/>
                  <a:gd name="T25" fmla="*/ 11 h 39"/>
                  <a:gd name="T26" fmla="*/ 8 w 21"/>
                  <a:gd name="T27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9">
                    <a:moveTo>
                      <a:pt x="0" y="39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1" y="39"/>
                    </a:lnTo>
                    <a:lnTo>
                      <a:pt x="14" y="39"/>
                    </a:lnTo>
                    <a:lnTo>
                      <a:pt x="14" y="31"/>
                    </a:lnTo>
                    <a:lnTo>
                      <a:pt x="7" y="31"/>
                    </a:lnTo>
                    <a:lnTo>
                      <a:pt x="6" y="39"/>
                    </a:lnTo>
                    <a:lnTo>
                      <a:pt x="0" y="39"/>
                    </a:lnTo>
                    <a:close/>
                    <a:moveTo>
                      <a:pt x="8" y="26"/>
                    </a:moveTo>
                    <a:lnTo>
                      <a:pt x="12" y="26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4" name="Freeform 866"/>
              <p:cNvSpPr>
                <a:spLocks/>
              </p:cNvSpPr>
              <p:nvPr/>
            </p:nvSpPr>
            <p:spPr bwMode="auto">
              <a:xfrm>
                <a:off x="1694" y="1535"/>
                <a:ext cx="18" cy="39"/>
              </a:xfrm>
              <a:custGeom>
                <a:avLst/>
                <a:gdLst>
                  <a:gd name="T0" fmla="*/ 0 w 27"/>
                  <a:gd name="T1" fmla="*/ 44 h 57"/>
                  <a:gd name="T2" fmla="*/ 0 w 27"/>
                  <a:gd name="T3" fmla="*/ 37 h 57"/>
                  <a:gd name="T4" fmla="*/ 9 w 27"/>
                  <a:gd name="T5" fmla="*/ 37 h 57"/>
                  <a:gd name="T6" fmla="*/ 9 w 27"/>
                  <a:gd name="T7" fmla="*/ 45 h 57"/>
                  <a:gd name="T8" fmla="*/ 14 w 27"/>
                  <a:gd name="T9" fmla="*/ 50 h 57"/>
                  <a:gd name="T10" fmla="*/ 18 w 27"/>
                  <a:gd name="T11" fmla="*/ 45 h 57"/>
                  <a:gd name="T12" fmla="*/ 18 w 27"/>
                  <a:gd name="T13" fmla="*/ 42 h 57"/>
                  <a:gd name="T14" fmla="*/ 14 w 27"/>
                  <a:gd name="T15" fmla="*/ 35 h 57"/>
                  <a:gd name="T16" fmla="*/ 8 w 27"/>
                  <a:gd name="T17" fmla="*/ 29 h 57"/>
                  <a:gd name="T18" fmla="*/ 0 w 27"/>
                  <a:gd name="T19" fmla="*/ 14 h 57"/>
                  <a:gd name="T20" fmla="*/ 0 w 27"/>
                  <a:gd name="T21" fmla="*/ 12 h 57"/>
                  <a:gd name="T22" fmla="*/ 14 w 27"/>
                  <a:gd name="T23" fmla="*/ 0 h 57"/>
                  <a:gd name="T24" fmla="*/ 27 w 27"/>
                  <a:gd name="T25" fmla="*/ 12 h 57"/>
                  <a:gd name="T26" fmla="*/ 27 w 27"/>
                  <a:gd name="T27" fmla="*/ 17 h 57"/>
                  <a:gd name="T28" fmla="*/ 18 w 27"/>
                  <a:gd name="T29" fmla="*/ 17 h 57"/>
                  <a:gd name="T30" fmla="*/ 18 w 27"/>
                  <a:gd name="T31" fmla="*/ 12 h 57"/>
                  <a:gd name="T32" fmla="*/ 14 w 27"/>
                  <a:gd name="T33" fmla="*/ 7 h 57"/>
                  <a:gd name="T34" fmla="*/ 9 w 27"/>
                  <a:gd name="T35" fmla="*/ 12 h 57"/>
                  <a:gd name="T36" fmla="*/ 9 w 27"/>
                  <a:gd name="T37" fmla="*/ 13 h 57"/>
                  <a:gd name="T38" fmla="*/ 14 w 27"/>
                  <a:gd name="T39" fmla="*/ 21 h 57"/>
                  <a:gd name="T40" fmla="*/ 20 w 27"/>
                  <a:gd name="T41" fmla="*/ 27 h 57"/>
                  <a:gd name="T42" fmla="*/ 27 w 27"/>
                  <a:gd name="T43" fmla="*/ 41 h 57"/>
                  <a:gd name="T44" fmla="*/ 27 w 27"/>
                  <a:gd name="T45" fmla="*/ 44 h 57"/>
                  <a:gd name="T46" fmla="*/ 14 w 27"/>
                  <a:gd name="T47" fmla="*/ 57 h 57"/>
                  <a:gd name="T48" fmla="*/ 0 w 27"/>
                  <a:gd name="T49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7">
                    <a:moveTo>
                      <a:pt x="0" y="44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0" y="50"/>
                      <a:pt x="14" y="50"/>
                    </a:cubicBezTo>
                    <a:cubicBezTo>
                      <a:pt x="17" y="50"/>
                      <a:pt x="18" y="48"/>
                      <a:pt x="18" y="45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39"/>
                      <a:pt x="17" y="37"/>
                      <a:pt x="14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3" y="24"/>
                      <a:pt x="0" y="20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4" y="0"/>
                    </a:cubicBezTo>
                    <a:cubicBezTo>
                      <a:pt x="23" y="0"/>
                      <a:pt x="27" y="4"/>
                      <a:pt x="27" y="12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7" y="7"/>
                      <a:pt x="14" y="7"/>
                    </a:cubicBezTo>
                    <a:cubicBezTo>
                      <a:pt x="11" y="7"/>
                      <a:pt x="9" y="9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6"/>
                      <a:pt x="11" y="18"/>
                      <a:pt x="14" y="21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5" y="32"/>
                      <a:pt x="27" y="35"/>
                      <a:pt x="27" y="41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7"/>
                      <a:pt x="14" y="57"/>
                    </a:cubicBezTo>
                    <a:cubicBezTo>
                      <a:pt x="4" y="57"/>
                      <a:pt x="0" y="52"/>
                      <a:pt x="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5" name="Freeform 867"/>
              <p:cNvSpPr>
                <a:spLocks/>
              </p:cNvSpPr>
              <p:nvPr/>
            </p:nvSpPr>
            <p:spPr bwMode="auto">
              <a:xfrm>
                <a:off x="1713" y="1535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17 w 17"/>
                  <a:gd name="T3" fmla="*/ 0 h 39"/>
                  <a:gd name="T4" fmla="*/ 17 w 17"/>
                  <a:gd name="T5" fmla="*/ 5 h 39"/>
                  <a:gd name="T6" fmla="*/ 12 w 17"/>
                  <a:gd name="T7" fmla="*/ 5 h 39"/>
                  <a:gd name="T8" fmla="*/ 12 w 17"/>
                  <a:gd name="T9" fmla="*/ 39 h 39"/>
                  <a:gd name="T10" fmla="*/ 5 w 17"/>
                  <a:gd name="T11" fmla="*/ 39 h 39"/>
                  <a:gd name="T12" fmla="*/ 5 w 17"/>
                  <a:gd name="T13" fmla="*/ 5 h 39"/>
                  <a:gd name="T14" fmla="*/ 0 w 17"/>
                  <a:gd name="T15" fmla="*/ 5 h 39"/>
                  <a:gd name="T16" fmla="*/ 0 w 17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2" y="39"/>
                    </a:lnTo>
                    <a:lnTo>
                      <a:pt x="5" y="3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6" name="Freeform 868"/>
              <p:cNvSpPr>
                <a:spLocks noEditPoints="1"/>
              </p:cNvSpPr>
              <p:nvPr/>
            </p:nvSpPr>
            <p:spPr bwMode="auto">
              <a:xfrm>
                <a:off x="1731" y="1535"/>
                <a:ext cx="19" cy="39"/>
              </a:xfrm>
              <a:custGeom>
                <a:avLst/>
                <a:gdLst>
                  <a:gd name="T0" fmla="*/ 9 w 28"/>
                  <a:gd name="T1" fmla="*/ 31 h 57"/>
                  <a:gd name="T2" fmla="*/ 9 w 28"/>
                  <a:gd name="T3" fmla="*/ 57 h 57"/>
                  <a:gd name="T4" fmla="*/ 0 w 28"/>
                  <a:gd name="T5" fmla="*/ 57 h 57"/>
                  <a:gd name="T6" fmla="*/ 0 w 28"/>
                  <a:gd name="T7" fmla="*/ 0 h 57"/>
                  <a:gd name="T8" fmla="*/ 13 w 28"/>
                  <a:gd name="T9" fmla="*/ 0 h 57"/>
                  <a:gd name="T10" fmla="*/ 26 w 28"/>
                  <a:gd name="T11" fmla="*/ 13 h 57"/>
                  <a:gd name="T12" fmla="*/ 26 w 28"/>
                  <a:gd name="T13" fmla="*/ 20 h 57"/>
                  <a:gd name="T14" fmla="*/ 19 w 28"/>
                  <a:gd name="T15" fmla="*/ 31 h 57"/>
                  <a:gd name="T16" fmla="*/ 28 w 28"/>
                  <a:gd name="T17" fmla="*/ 57 h 57"/>
                  <a:gd name="T18" fmla="*/ 18 w 28"/>
                  <a:gd name="T19" fmla="*/ 57 h 57"/>
                  <a:gd name="T20" fmla="*/ 9 w 28"/>
                  <a:gd name="T21" fmla="*/ 31 h 57"/>
                  <a:gd name="T22" fmla="*/ 9 w 28"/>
                  <a:gd name="T23" fmla="*/ 8 h 57"/>
                  <a:gd name="T24" fmla="*/ 9 w 28"/>
                  <a:gd name="T25" fmla="*/ 26 h 57"/>
                  <a:gd name="T26" fmla="*/ 12 w 28"/>
                  <a:gd name="T27" fmla="*/ 26 h 57"/>
                  <a:gd name="T28" fmla="*/ 17 w 28"/>
                  <a:gd name="T29" fmla="*/ 21 h 57"/>
                  <a:gd name="T30" fmla="*/ 17 w 28"/>
                  <a:gd name="T31" fmla="*/ 13 h 57"/>
                  <a:gd name="T32" fmla="*/ 12 w 28"/>
                  <a:gd name="T33" fmla="*/ 8 h 57"/>
                  <a:gd name="T34" fmla="*/ 9 w 28"/>
                  <a:gd name="T35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7">
                    <a:moveTo>
                      <a:pt x="9" y="31"/>
                    </a:moveTo>
                    <a:cubicBezTo>
                      <a:pt x="9" y="57"/>
                      <a:pt x="9" y="57"/>
                      <a:pt x="9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3" y="0"/>
                      <a:pt x="26" y="5"/>
                      <a:pt x="26" y="13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6"/>
                      <a:pt x="24" y="30"/>
                      <a:pt x="19" y="31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18" y="57"/>
                      <a:pt x="18" y="57"/>
                      <a:pt x="18" y="57"/>
                    </a:cubicBezTo>
                    <a:lnTo>
                      <a:pt x="9" y="31"/>
                    </a:lnTo>
                    <a:close/>
                    <a:moveTo>
                      <a:pt x="9" y="8"/>
                    </a:moveTo>
                    <a:cubicBezTo>
                      <a:pt x="9" y="26"/>
                      <a:pt x="9" y="26"/>
                      <a:pt x="9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5" y="26"/>
                      <a:pt x="17" y="24"/>
                      <a:pt x="17" y="2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0"/>
                      <a:pt x="15" y="8"/>
                      <a:pt x="12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7" name="Freeform 869"/>
              <p:cNvSpPr>
                <a:spLocks/>
              </p:cNvSpPr>
              <p:nvPr/>
            </p:nvSpPr>
            <p:spPr bwMode="auto">
              <a:xfrm>
                <a:off x="1751" y="1535"/>
                <a:ext cx="18" cy="39"/>
              </a:xfrm>
              <a:custGeom>
                <a:avLst/>
                <a:gdLst>
                  <a:gd name="T0" fmla="*/ 27 w 27"/>
                  <a:gd name="T1" fmla="*/ 0 h 57"/>
                  <a:gd name="T2" fmla="*/ 27 w 27"/>
                  <a:gd name="T3" fmla="*/ 43 h 57"/>
                  <a:gd name="T4" fmla="*/ 14 w 27"/>
                  <a:gd name="T5" fmla="*/ 57 h 57"/>
                  <a:gd name="T6" fmla="*/ 0 w 27"/>
                  <a:gd name="T7" fmla="*/ 43 h 57"/>
                  <a:gd name="T8" fmla="*/ 0 w 27"/>
                  <a:gd name="T9" fmla="*/ 0 h 57"/>
                  <a:gd name="T10" fmla="*/ 10 w 27"/>
                  <a:gd name="T11" fmla="*/ 0 h 57"/>
                  <a:gd name="T12" fmla="*/ 10 w 27"/>
                  <a:gd name="T13" fmla="*/ 44 h 57"/>
                  <a:gd name="T14" fmla="*/ 14 w 27"/>
                  <a:gd name="T15" fmla="*/ 49 h 57"/>
                  <a:gd name="T16" fmla="*/ 19 w 27"/>
                  <a:gd name="T17" fmla="*/ 44 h 57"/>
                  <a:gd name="T18" fmla="*/ 19 w 27"/>
                  <a:gd name="T19" fmla="*/ 0 h 57"/>
                  <a:gd name="T20" fmla="*/ 27 w 27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7">
                    <a:moveTo>
                      <a:pt x="27" y="0"/>
                    </a:move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52"/>
                      <a:pt x="24" y="57"/>
                      <a:pt x="14" y="57"/>
                    </a:cubicBezTo>
                    <a:cubicBezTo>
                      <a:pt x="4" y="57"/>
                      <a:pt x="0" y="52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49"/>
                      <a:pt x="14" y="49"/>
                    </a:cubicBezTo>
                    <a:cubicBezTo>
                      <a:pt x="17" y="49"/>
                      <a:pt x="19" y="47"/>
                      <a:pt x="19" y="44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8" name="Freeform 870"/>
              <p:cNvSpPr>
                <a:spLocks/>
              </p:cNvSpPr>
              <p:nvPr/>
            </p:nvSpPr>
            <p:spPr bwMode="auto">
              <a:xfrm>
                <a:off x="1771" y="1535"/>
                <a:ext cx="19" cy="39"/>
              </a:xfrm>
              <a:custGeom>
                <a:avLst/>
                <a:gdLst>
                  <a:gd name="T0" fmla="*/ 0 w 28"/>
                  <a:gd name="T1" fmla="*/ 42 h 57"/>
                  <a:gd name="T2" fmla="*/ 0 w 28"/>
                  <a:gd name="T3" fmla="*/ 15 h 57"/>
                  <a:gd name="T4" fmla="*/ 15 w 28"/>
                  <a:gd name="T5" fmla="*/ 0 h 57"/>
                  <a:gd name="T6" fmla="*/ 28 w 28"/>
                  <a:gd name="T7" fmla="*/ 14 h 57"/>
                  <a:gd name="T8" fmla="*/ 28 w 28"/>
                  <a:gd name="T9" fmla="*/ 20 h 57"/>
                  <a:gd name="T10" fmla="*/ 19 w 28"/>
                  <a:gd name="T11" fmla="*/ 20 h 57"/>
                  <a:gd name="T12" fmla="*/ 19 w 28"/>
                  <a:gd name="T13" fmla="*/ 13 h 57"/>
                  <a:gd name="T14" fmla="*/ 15 w 28"/>
                  <a:gd name="T15" fmla="*/ 8 h 57"/>
                  <a:gd name="T16" fmla="*/ 10 w 28"/>
                  <a:gd name="T17" fmla="*/ 13 h 57"/>
                  <a:gd name="T18" fmla="*/ 10 w 28"/>
                  <a:gd name="T19" fmla="*/ 44 h 57"/>
                  <a:gd name="T20" fmla="*/ 15 w 28"/>
                  <a:gd name="T21" fmla="*/ 49 h 57"/>
                  <a:gd name="T22" fmla="*/ 19 w 28"/>
                  <a:gd name="T23" fmla="*/ 44 h 57"/>
                  <a:gd name="T24" fmla="*/ 19 w 28"/>
                  <a:gd name="T25" fmla="*/ 34 h 57"/>
                  <a:gd name="T26" fmla="*/ 28 w 28"/>
                  <a:gd name="T27" fmla="*/ 34 h 57"/>
                  <a:gd name="T28" fmla="*/ 28 w 28"/>
                  <a:gd name="T29" fmla="*/ 43 h 57"/>
                  <a:gd name="T30" fmla="*/ 15 w 28"/>
                  <a:gd name="T31" fmla="*/ 57 h 57"/>
                  <a:gd name="T32" fmla="*/ 0 w 28"/>
                  <a:gd name="T33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57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5" y="0"/>
                      <a:pt x="15" y="0"/>
                    </a:cubicBezTo>
                    <a:cubicBezTo>
                      <a:pt x="25" y="0"/>
                      <a:pt x="28" y="6"/>
                      <a:pt x="28" y="14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8" y="8"/>
                      <a:pt x="15" y="8"/>
                    </a:cubicBezTo>
                    <a:cubicBezTo>
                      <a:pt x="11" y="8"/>
                      <a:pt x="10" y="10"/>
                      <a:pt x="10" y="1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49"/>
                      <a:pt x="15" y="49"/>
                    </a:cubicBezTo>
                    <a:cubicBezTo>
                      <a:pt x="18" y="49"/>
                      <a:pt x="19" y="47"/>
                      <a:pt x="19" y="4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51"/>
                      <a:pt x="25" y="57"/>
                      <a:pt x="15" y="57"/>
                    </a:cubicBezTo>
                    <a:cubicBezTo>
                      <a:pt x="5" y="57"/>
                      <a:pt x="0" y="51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" name="Freeform 871"/>
              <p:cNvSpPr>
                <a:spLocks/>
              </p:cNvSpPr>
              <p:nvPr/>
            </p:nvSpPr>
            <p:spPr bwMode="auto">
              <a:xfrm>
                <a:off x="1791" y="1535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17 w 17"/>
                  <a:gd name="T3" fmla="*/ 0 h 39"/>
                  <a:gd name="T4" fmla="*/ 17 w 17"/>
                  <a:gd name="T5" fmla="*/ 5 h 39"/>
                  <a:gd name="T6" fmla="*/ 11 w 17"/>
                  <a:gd name="T7" fmla="*/ 5 h 39"/>
                  <a:gd name="T8" fmla="*/ 11 w 17"/>
                  <a:gd name="T9" fmla="*/ 39 h 39"/>
                  <a:gd name="T10" fmla="*/ 4 w 17"/>
                  <a:gd name="T11" fmla="*/ 39 h 39"/>
                  <a:gd name="T12" fmla="*/ 4 w 17"/>
                  <a:gd name="T13" fmla="*/ 5 h 39"/>
                  <a:gd name="T14" fmla="*/ 0 w 17"/>
                  <a:gd name="T15" fmla="*/ 5 h 39"/>
                  <a:gd name="T16" fmla="*/ 0 w 17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11" y="39"/>
                    </a:lnTo>
                    <a:lnTo>
                      <a:pt x="4" y="39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" name="Freeform 872"/>
              <p:cNvSpPr>
                <a:spLocks/>
              </p:cNvSpPr>
              <p:nvPr/>
            </p:nvSpPr>
            <p:spPr bwMode="auto">
              <a:xfrm>
                <a:off x="1809" y="1535"/>
                <a:ext cx="18" cy="39"/>
              </a:xfrm>
              <a:custGeom>
                <a:avLst/>
                <a:gdLst>
                  <a:gd name="T0" fmla="*/ 27 w 27"/>
                  <a:gd name="T1" fmla="*/ 0 h 57"/>
                  <a:gd name="T2" fmla="*/ 27 w 27"/>
                  <a:gd name="T3" fmla="*/ 43 h 57"/>
                  <a:gd name="T4" fmla="*/ 14 w 27"/>
                  <a:gd name="T5" fmla="*/ 57 h 57"/>
                  <a:gd name="T6" fmla="*/ 0 w 27"/>
                  <a:gd name="T7" fmla="*/ 43 h 57"/>
                  <a:gd name="T8" fmla="*/ 0 w 27"/>
                  <a:gd name="T9" fmla="*/ 0 h 57"/>
                  <a:gd name="T10" fmla="*/ 9 w 27"/>
                  <a:gd name="T11" fmla="*/ 0 h 57"/>
                  <a:gd name="T12" fmla="*/ 9 w 27"/>
                  <a:gd name="T13" fmla="*/ 44 h 57"/>
                  <a:gd name="T14" fmla="*/ 14 w 27"/>
                  <a:gd name="T15" fmla="*/ 49 h 57"/>
                  <a:gd name="T16" fmla="*/ 18 w 27"/>
                  <a:gd name="T17" fmla="*/ 44 h 57"/>
                  <a:gd name="T18" fmla="*/ 18 w 27"/>
                  <a:gd name="T19" fmla="*/ 0 h 57"/>
                  <a:gd name="T20" fmla="*/ 27 w 27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7">
                    <a:moveTo>
                      <a:pt x="27" y="0"/>
                    </a:move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52"/>
                      <a:pt x="23" y="57"/>
                      <a:pt x="14" y="57"/>
                    </a:cubicBezTo>
                    <a:cubicBezTo>
                      <a:pt x="4" y="57"/>
                      <a:pt x="0" y="52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0" y="49"/>
                      <a:pt x="14" y="49"/>
                    </a:cubicBezTo>
                    <a:cubicBezTo>
                      <a:pt x="17" y="49"/>
                      <a:pt x="18" y="47"/>
                      <a:pt x="18" y="44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" name="Freeform 873"/>
              <p:cNvSpPr>
                <a:spLocks noEditPoints="1"/>
              </p:cNvSpPr>
              <p:nvPr/>
            </p:nvSpPr>
            <p:spPr bwMode="auto">
              <a:xfrm>
                <a:off x="1829" y="1535"/>
                <a:ext cx="19" cy="39"/>
              </a:xfrm>
              <a:custGeom>
                <a:avLst/>
                <a:gdLst>
                  <a:gd name="T0" fmla="*/ 10 w 28"/>
                  <a:gd name="T1" fmla="*/ 31 h 57"/>
                  <a:gd name="T2" fmla="*/ 10 w 28"/>
                  <a:gd name="T3" fmla="*/ 57 h 57"/>
                  <a:gd name="T4" fmla="*/ 0 w 28"/>
                  <a:gd name="T5" fmla="*/ 57 h 57"/>
                  <a:gd name="T6" fmla="*/ 0 w 28"/>
                  <a:gd name="T7" fmla="*/ 0 h 57"/>
                  <a:gd name="T8" fmla="*/ 14 w 28"/>
                  <a:gd name="T9" fmla="*/ 0 h 57"/>
                  <a:gd name="T10" fmla="*/ 27 w 28"/>
                  <a:gd name="T11" fmla="*/ 13 h 57"/>
                  <a:gd name="T12" fmla="*/ 27 w 28"/>
                  <a:gd name="T13" fmla="*/ 20 h 57"/>
                  <a:gd name="T14" fmla="*/ 19 w 28"/>
                  <a:gd name="T15" fmla="*/ 31 h 57"/>
                  <a:gd name="T16" fmla="*/ 28 w 28"/>
                  <a:gd name="T17" fmla="*/ 57 h 57"/>
                  <a:gd name="T18" fmla="*/ 18 w 28"/>
                  <a:gd name="T19" fmla="*/ 57 h 57"/>
                  <a:gd name="T20" fmla="*/ 10 w 28"/>
                  <a:gd name="T21" fmla="*/ 31 h 57"/>
                  <a:gd name="T22" fmla="*/ 10 w 28"/>
                  <a:gd name="T23" fmla="*/ 8 h 57"/>
                  <a:gd name="T24" fmla="*/ 10 w 28"/>
                  <a:gd name="T25" fmla="*/ 26 h 57"/>
                  <a:gd name="T26" fmla="*/ 13 w 28"/>
                  <a:gd name="T27" fmla="*/ 26 h 57"/>
                  <a:gd name="T28" fmla="*/ 17 w 28"/>
                  <a:gd name="T29" fmla="*/ 21 h 57"/>
                  <a:gd name="T30" fmla="*/ 17 w 28"/>
                  <a:gd name="T31" fmla="*/ 13 h 57"/>
                  <a:gd name="T32" fmla="*/ 13 w 28"/>
                  <a:gd name="T33" fmla="*/ 8 h 57"/>
                  <a:gd name="T34" fmla="*/ 10 w 28"/>
                  <a:gd name="T35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7">
                    <a:moveTo>
                      <a:pt x="10" y="31"/>
                    </a:moveTo>
                    <a:cubicBezTo>
                      <a:pt x="10" y="57"/>
                      <a:pt x="10" y="57"/>
                      <a:pt x="10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6"/>
                      <a:pt x="25" y="30"/>
                      <a:pt x="19" y="31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18" y="57"/>
                      <a:pt x="18" y="57"/>
                      <a:pt x="18" y="57"/>
                    </a:cubicBezTo>
                    <a:lnTo>
                      <a:pt x="10" y="31"/>
                    </a:lnTo>
                    <a:close/>
                    <a:moveTo>
                      <a:pt x="10" y="8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6" y="26"/>
                      <a:pt x="17" y="24"/>
                      <a:pt x="17" y="2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0"/>
                      <a:pt x="16" y="8"/>
                      <a:pt x="13" y="8"/>
                    </a:cubicBez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Freeform 874"/>
              <p:cNvSpPr>
                <a:spLocks/>
              </p:cNvSpPr>
              <p:nvPr/>
            </p:nvSpPr>
            <p:spPr bwMode="auto">
              <a:xfrm>
                <a:off x="1849" y="1535"/>
                <a:ext cx="15" cy="39"/>
              </a:xfrm>
              <a:custGeom>
                <a:avLst/>
                <a:gdLst>
                  <a:gd name="T0" fmla="*/ 0 w 15"/>
                  <a:gd name="T1" fmla="*/ 0 h 39"/>
                  <a:gd name="T2" fmla="*/ 15 w 15"/>
                  <a:gd name="T3" fmla="*/ 0 h 39"/>
                  <a:gd name="T4" fmla="*/ 15 w 15"/>
                  <a:gd name="T5" fmla="*/ 5 h 39"/>
                  <a:gd name="T6" fmla="*/ 6 w 15"/>
                  <a:gd name="T7" fmla="*/ 5 h 39"/>
                  <a:gd name="T8" fmla="*/ 6 w 15"/>
                  <a:gd name="T9" fmla="*/ 16 h 39"/>
                  <a:gd name="T10" fmla="*/ 13 w 15"/>
                  <a:gd name="T11" fmla="*/ 16 h 39"/>
                  <a:gd name="T12" fmla="*/ 13 w 15"/>
                  <a:gd name="T13" fmla="*/ 22 h 39"/>
                  <a:gd name="T14" fmla="*/ 6 w 15"/>
                  <a:gd name="T15" fmla="*/ 22 h 39"/>
                  <a:gd name="T16" fmla="*/ 6 w 15"/>
                  <a:gd name="T17" fmla="*/ 33 h 39"/>
                  <a:gd name="T18" fmla="*/ 15 w 15"/>
                  <a:gd name="T19" fmla="*/ 33 h 39"/>
                  <a:gd name="T20" fmla="*/ 15 w 15"/>
                  <a:gd name="T21" fmla="*/ 39 h 39"/>
                  <a:gd name="T22" fmla="*/ 0 w 15"/>
                  <a:gd name="T23" fmla="*/ 39 h 39"/>
                  <a:gd name="T24" fmla="*/ 0 w 15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9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6" y="5"/>
                    </a:lnTo>
                    <a:lnTo>
                      <a:pt x="6" y="16"/>
                    </a:lnTo>
                    <a:lnTo>
                      <a:pt x="13" y="16"/>
                    </a:lnTo>
                    <a:lnTo>
                      <a:pt x="13" y="22"/>
                    </a:lnTo>
                    <a:lnTo>
                      <a:pt x="6" y="22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1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" name="Freeform 875"/>
              <p:cNvSpPr>
                <a:spLocks noEditPoints="1"/>
              </p:cNvSpPr>
              <p:nvPr/>
            </p:nvSpPr>
            <p:spPr bwMode="auto">
              <a:xfrm>
                <a:off x="2077" y="1482"/>
                <a:ext cx="19" cy="38"/>
              </a:xfrm>
              <a:custGeom>
                <a:avLst/>
                <a:gdLst>
                  <a:gd name="T0" fmla="*/ 10 w 28"/>
                  <a:gd name="T1" fmla="*/ 30 h 56"/>
                  <a:gd name="T2" fmla="*/ 10 w 28"/>
                  <a:gd name="T3" fmla="*/ 56 h 56"/>
                  <a:gd name="T4" fmla="*/ 0 w 28"/>
                  <a:gd name="T5" fmla="*/ 56 h 56"/>
                  <a:gd name="T6" fmla="*/ 0 w 28"/>
                  <a:gd name="T7" fmla="*/ 0 h 56"/>
                  <a:gd name="T8" fmla="*/ 14 w 28"/>
                  <a:gd name="T9" fmla="*/ 0 h 56"/>
                  <a:gd name="T10" fmla="*/ 27 w 28"/>
                  <a:gd name="T11" fmla="*/ 12 h 56"/>
                  <a:gd name="T12" fmla="*/ 27 w 28"/>
                  <a:gd name="T13" fmla="*/ 20 h 56"/>
                  <a:gd name="T14" fmla="*/ 19 w 28"/>
                  <a:gd name="T15" fmla="*/ 30 h 56"/>
                  <a:gd name="T16" fmla="*/ 28 w 28"/>
                  <a:gd name="T17" fmla="*/ 56 h 56"/>
                  <a:gd name="T18" fmla="*/ 18 w 28"/>
                  <a:gd name="T19" fmla="*/ 56 h 56"/>
                  <a:gd name="T20" fmla="*/ 10 w 28"/>
                  <a:gd name="T21" fmla="*/ 30 h 56"/>
                  <a:gd name="T22" fmla="*/ 10 w 28"/>
                  <a:gd name="T23" fmla="*/ 8 h 56"/>
                  <a:gd name="T24" fmla="*/ 10 w 28"/>
                  <a:gd name="T25" fmla="*/ 25 h 56"/>
                  <a:gd name="T26" fmla="*/ 13 w 28"/>
                  <a:gd name="T27" fmla="*/ 25 h 56"/>
                  <a:gd name="T28" fmla="*/ 17 w 28"/>
                  <a:gd name="T29" fmla="*/ 20 h 56"/>
                  <a:gd name="T30" fmla="*/ 17 w 28"/>
                  <a:gd name="T31" fmla="*/ 12 h 56"/>
                  <a:gd name="T32" fmla="*/ 13 w 28"/>
                  <a:gd name="T33" fmla="*/ 8 h 56"/>
                  <a:gd name="T34" fmla="*/ 10 w 28"/>
                  <a:gd name="T3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6">
                    <a:moveTo>
                      <a:pt x="10" y="30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7" y="5"/>
                      <a:pt x="27" y="12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6"/>
                      <a:pt x="25" y="29"/>
                      <a:pt x="19" y="30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8" y="56"/>
                      <a:pt x="18" y="56"/>
                      <a:pt x="18" y="56"/>
                    </a:cubicBezTo>
                    <a:lnTo>
                      <a:pt x="10" y="30"/>
                    </a:lnTo>
                    <a:close/>
                    <a:moveTo>
                      <a:pt x="10" y="8"/>
                    </a:move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6" y="25"/>
                      <a:pt x="17" y="23"/>
                      <a:pt x="17" y="20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8"/>
                      <a:pt x="13" y="8"/>
                    </a:cubicBez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" name="Freeform 876"/>
              <p:cNvSpPr>
                <a:spLocks/>
              </p:cNvSpPr>
              <p:nvPr/>
            </p:nvSpPr>
            <p:spPr bwMode="auto">
              <a:xfrm>
                <a:off x="2099" y="1482"/>
                <a:ext cx="14" cy="38"/>
              </a:xfrm>
              <a:custGeom>
                <a:avLst/>
                <a:gdLst>
                  <a:gd name="T0" fmla="*/ 0 w 14"/>
                  <a:gd name="T1" fmla="*/ 0 h 38"/>
                  <a:gd name="T2" fmla="*/ 14 w 14"/>
                  <a:gd name="T3" fmla="*/ 0 h 38"/>
                  <a:gd name="T4" fmla="*/ 14 w 14"/>
                  <a:gd name="T5" fmla="*/ 6 h 38"/>
                  <a:gd name="T6" fmla="*/ 6 w 14"/>
                  <a:gd name="T7" fmla="*/ 6 h 38"/>
                  <a:gd name="T8" fmla="*/ 6 w 14"/>
                  <a:gd name="T9" fmla="*/ 17 h 38"/>
                  <a:gd name="T10" fmla="*/ 12 w 14"/>
                  <a:gd name="T11" fmla="*/ 17 h 38"/>
                  <a:gd name="T12" fmla="*/ 12 w 14"/>
                  <a:gd name="T13" fmla="*/ 21 h 38"/>
                  <a:gd name="T14" fmla="*/ 6 w 14"/>
                  <a:gd name="T15" fmla="*/ 21 h 38"/>
                  <a:gd name="T16" fmla="*/ 6 w 14"/>
                  <a:gd name="T17" fmla="*/ 33 h 38"/>
                  <a:gd name="T18" fmla="*/ 14 w 14"/>
                  <a:gd name="T19" fmla="*/ 33 h 38"/>
                  <a:gd name="T20" fmla="*/ 14 w 14"/>
                  <a:gd name="T21" fmla="*/ 38 h 38"/>
                  <a:gd name="T22" fmla="*/ 0 w 14"/>
                  <a:gd name="T23" fmla="*/ 38 h 38"/>
                  <a:gd name="T24" fmla="*/ 0 w 14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8">
                    <a:moveTo>
                      <a:pt x="0" y="0"/>
                    </a:moveTo>
                    <a:lnTo>
                      <a:pt x="14" y="0"/>
                    </a:lnTo>
                    <a:lnTo>
                      <a:pt x="14" y="6"/>
                    </a:lnTo>
                    <a:lnTo>
                      <a:pt x="6" y="6"/>
                    </a:lnTo>
                    <a:lnTo>
                      <a:pt x="6" y="17"/>
                    </a:lnTo>
                    <a:lnTo>
                      <a:pt x="12" y="17"/>
                    </a:lnTo>
                    <a:lnTo>
                      <a:pt x="12" y="21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Freeform 877"/>
              <p:cNvSpPr>
                <a:spLocks noEditPoints="1"/>
              </p:cNvSpPr>
              <p:nvPr/>
            </p:nvSpPr>
            <p:spPr bwMode="auto">
              <a:xfrm>
                <a:off x="2117" y="1482"/>
                <a:ext cx="19" cy="38"/>
              </a:xfrm>
              <a:custGeom>
                <a:avLst/>
                <a:gdLst>
                  <a:gd name="T0" fmla="*/ 28 w 28"/>
                  <a:gd name="T1" fmla="*/ 15 h 56"/>
                  <a:gd name="T2" fmla="*/ 28 w 28"/>
                  <a:gd name="T3" fmla="*/ 41 h 56"/>
                  <a:gd name="T4" fmla="*/ 14 w 28"/>
                  <a:gd name="T5" fmla="*/ 56 h 56"/>
                  <a:gd name="T6" fmla="*/ 0 w 28"/>
                  <a:gd name="T7" fmla="*/ 56 h 56"/>
                  <a:gd name="T8" fmla="*/ 0 w 28"/>
                  <a:gd name="T9" fmla="*/ 0 h 56"/>
                  <a:gd name="T10" fmla="*/ 14 w 28"/>
                  <a:gd name="T11" fmla="*/ 0 h 56"/>
                  <a:gd name="T12" fmla="*/ 28 w 28"/>
                  <a:gd name="T13" fmla="*/ 15 h 56"/>
                  <a:gd name="T14" fmla="*/ 13 w 28"/>
                  <a:gd name="T15" fmla="*/ 48 h 56"/>
                  <a:gd name="T16" fmla="*/ 18 w 28"/>
                  <a:gd name="T17" fmla="*/ 43 h 56"/>
                  <a:gd name="T18" fmla="*/ 18 w 28"/>
                  <a:gd name="T19" fmla="*/ 13 h 56"/>
                  <a:gd name="T20" fmla="*/ 13 w 28"/>
                  <a:gd name="T21" fmla="*/ 8 h 56"/>
                  <a:gd name="T22" fmla="*/ 9 w 28"/>
                  <a:gd name="T23" fmla="*/ 8 h 56"/>
                  <a:gd name="T24" fmla="*/ 9 w 28"/>
                  <a:gd name="T25" fmla="*/ 48 h 56"/>
                  <a:gd name="T26" fmla="*/ 13 w 28"/>
                  <a:gd name="T2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6">
                    <a:moveTo>
                      <a:pt x="28" y="15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9"/>
                      <a:pt x="24" y="56"/>
                      <a:pt x="14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4" y="0"/>
                      <a:pt x="28" y="6"/>
                      <a:pt x="28" y="15"/>
                    </a:cubicBezTo>
                    <a:moveTo>
                      <a:pt x="13" y="48"/>
                    </a:moveTo>
                    <a:cubicBezTo>
                      <a:pt x="17" y="48"/>
                      <a:pt x="18" y="46"/>
                      <a:pt x="18" y="4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0"/>
                      <a:pt x="17" y="8"/>
                      <a:pt x="13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48"/>
                      <a:pt x="9" y="48"/>
                      <a:pt x="9" y="48"/>
                    </a:cubicBezTo>
                    <a:lnTo>
                      <a:pt x="13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Freeform 878"/>
              <p:cNvSpPr>
                <a:spLocks/>
              </p:cNvSpPr>
              <p:nvPr/>
            </p:nvSpPr>
            <p:spPr bwMode="auto">
              <a:xfrm>
                <a:off x="2140" y="1482"/>
                <a:ext cx="18" cy="39"/>
              </a:xfrm>
              <a:custGeom>
                <a:avLst/>
                <a:gdLst>
                  <a:gd name="T0" fmla="*/ 27 w 27"/>
                  <a:gd name="T1" fmla="*/ 0 h 57"/>
                  <a:gd name="T2" fmla="*/ 27 w 27"/>
                  <a:gd name="T3" fmla="*/ 42 h 57"/>
                  <a:gd name="T4" fmla="*/ 14 w 27"/>
                  <a:gd name="T5" fmla="*/ 57 h 57"/>
                  <a:gd name="T6" fmla="*/ 0 w 27"/>
                  <a:gd name="T7" fmla="*/ 42 h 57"/>
                  <a:gd name="T8" fmla="*/ 0 w 27"/>
                  <a:gd name="T9" fmla="*/ 0 h 57"/>
                  <a:gd name="T10" fmla="*/ 10 w 27"/>
                  <a:gd name="T11" fmla="*/ 0 h 57"/>
                  <a:gd name="T12" fmla="*/ 10 w 27"/>
                  <a:gd name="T13" fmla="*/ 43 h 57"/>
                  <a:gd name="T14" fmla="*/ 14 w 27"/>
                  <a:gd name="T15" fmla="*/ 49 h 57"/>
                  <a:gd name="T16" fmla="*/ 19 w 27"/>
                  <a:gd name="T17" fmla="*/ 43 h 57"/>
                  <a:gd name="T18" fmla="*/ 19 w 27"/>
                  <a:gd name="T19" fmla="*/ 0 h 57"/>
                  <a:gd name="T20" fmla="*/ 27 w 27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7">
                    <a:moveTo>
                      <a:pt x="27" y="0"/>
                    </a:move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51"/>
                      <a:pt x="24" y="57"/>
                      <a:pt x="14" y="57"/>
                    </a:cubicBezTo>
                    <a:cubicBezTo>
                      <a:pt x="4" y="57"/>
                      <a:pt x="0" y="51"/>
                      <a:pt x="0" y="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6"/>
                      <a:pt x="11" y="49"/>
                      <a:pt x="14" y="49"/>
                    </a:cubicBezTo>
                    <a:cubicBezTo>
                      <a:pt x="17" y="49"/>
                      <a:pt x="19" y="46"/>
                      <a:pt x="19" y="43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" name="Freeform 879"/>
              <p:cNvSpPr>
                <a:spLocks/>
              </p:cNvSpPr>
              <p:nvPr/>
            </p:nvSpPr>
            <p:spPr bwMode="auto">
              <a:xfrm>
                <a:off x="2162" y="1482"/>
                <a:ext cx="18" cy="39"/>
              </a:xfrm>
              <a:custGeom>
                <a:avLst/>
                <a:gdLst>
                  <a:gd name="T0" fmla="*/ 0 w 27"/>
                  <a:gd name="T1" fmla="*/ 42 h 58"/>
                  <a:gd name="T2" fmla="*/ 0 w 27"/>
                  <a:gd name="T3" fmla="*/ 15 h 58"/>
                  <a:gd name="T4" fmla="*/ 14 w 27"/>
                  <a:gd name="T5" fmla="*/ 0 h 58"/>
                  <a:gd name="T6" fmla="*/ 27 w 27"/>
                  <a:gd name="T7" fmla="*/ 14 h 58"/>
                  <a:gd name="T8" fmla="*/ 27 w 27"/>
                  <a:gd name="T9" fmla="*/ 21 h 58"/>
                  <a:gd name="T10" fmla="*/ 19 w 27"/>
                  <a:gd name="T11" fmla="*/ 21 h 58"/>
                  <a:gd name="T12" fmla="*/ 19 w 27"/>
                  <a:gd name="T13" fmla="*/ 13 h 58"/>
                  <a:gd name="T14" fmla="*/ 14 w 27"/>
                  <a:gd name="T15" fmla="*/ 8 h 58"/>
                  <a:gd name="T16" fmla="*/ 9 w 27"/>
                  <a:gd name="T17" fmla="*/ 14 h 58"/>
                  <a:gd name="T18" fmla="*/ 9 w 27"/>
                  <a:gd name="T19" fmla="*/ 44 h 58"/>
                  <a:gd name="T20" fmla="*/ 14 w 27"/>
                  <a:gd name="T21" fmla="*/ 50 h 58"/>
                  <a:gd name="T22" fmla="*/ 19 w 27"/>
                  <a:gd name="T23" fmla="*/ 44 h 58"/>
                  <a:gd name="T24" fmla="*/ 19 w 27"/>
                  <a:gd name="T25" fmla="*/ 34 h 58"/>
                  <a:gd name="T26" fmla="*/ 27 w 27"/>
                  <a:gd name="T27" fmla="*/ 34 h 58"/>
                  <a:gd name="T28" fmla="*/ 27 w 27"/>
                  <a:gd name="T29" fmla="*/ 44 h 58"/>
                  <a:gd name="T30" fmla="*/ 14 w 27"/>
                  <a:gd name="T31" fmla="*/ 58 h 58"/>
                  <a:gd name="T32" fmla="*/ 0 w 27"/>
                  <a:gd name="T33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14" y="0"/>
                    </a:cubicBezTo>
                    <a:cubicBezTo>
                      <a:pt x="24" y="0"/>
                      <a:pt x="27" y="6"/>
                      <a:pt x="27" y="14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7" y="8"/>
                      <a:pt x="14" y="8"/>
                    </a:cubicBezTo>
                    <a:cubicBezTo>
                      <a:pt x="11" y="8"/>
                      <a:pt x="9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50"/>
                      <a:pt x="14" y="50"/>
                    </a:cubicBezTo>
                    <a:cubicBezTo>
                      <a:pt x="17" y="50"/>
                      <a:pt x="19" y="48"/>
                      <a:pt x="19" y="4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" name="Freeform 880"/>
              <p:cNvSpPr>
                <a:spLocks/>
              </p:cNvSpPr>
              <p:nvPr/>
            </p:nvSpPr>
            <p:spPr bwMode="auto">
              <a:xfrm>
                <a:off x="2184" y="1482"/>
                <a:ext cx="15" cy="38"/>
              </a:xfrm>
              <a:custGeom>
                <a:avLst/>
                <a:gdLst>
                  <a:gd name="T0" fmla="*/ 0 w 15"/>
                  <a:gd name="T1" fmla="*/ 0 h 38"/>
                  <a:gd name="T2" fmla="*/ 15 w 15"/>
                  <a:gd name="T3" fmla="*/ 0 h 38"/>
                  <a:gd name="T4" fmla="*/ 15 w 15"/>
                  <a:gd name="T5" fmla="*/ 6 h 38"/>
                  <a:gd name="T6" fmla="*/ 6 w 15"/>
                  <a:gd name="T7" fmla="*/ 6 h 38"/>
                  <a:gd name="T8" fmla="*/ 6 w 15"/>
                  <a:gd name="T9" fmla="*/ 17 h 38"/>
                  <a:gd name="T10" fmla="*/ 12 w 15"/>
                  <a:gd name="T11" fmla="*/ 17 h 38"/>
                  <a:gd name="T12" fmla="*/ 12 w 15"/>
                  <a:gd name="T13" fmla="*/ 21 h 38"/>
                  <a:gd name="T14" fmla="*/ 6 w 15"/>
                  <a:gd name="T15" fmla="*/ 21 h 38"/>
                  <a:gd name="T16" fmla="*/ 6 w 15"/>
                  <a:gd name="T17" fmla="*/ 33 h 38"/>
                  <a:gd name="T18" fmla="*/ 15 w 15"/>
                  <a:gd name="T19" fmla="*/ 33 h 38"/>
                  <a:gd name="T20" fmla="*/ 15 w 15"/>
                  <a:gd name="T21" fmla="*/ 38 h 38"/>
                  <a:gd name="T22" fmla="*/ 0 w 15"/>
                  <a:gd name="T23" fmla="*/ 38 h 38"/>
                  <a:gd name="T24" fmla="*/ 0 w 15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6" y="6"/>
                    </a:lnTo>
                    <a:lnTo>
                      <a:pt x="6" y="17"/>
                    </a:lnTo>
                    <a:lnTo>
                      <a:pt x="12" y="17"/>
                    </a:lnTo>
                    <a:lnTo>
                      <a:pt x="12" y="21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15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" name="Freeform 881"/>
              <p:cNvSpPr>
                <a:spLocks noEditPoints="1"/>
              </p:cNvSpPr>
              <p:nvPr/>
            </p:nvSpPr>
            <p:spPr bwMode="auto">
              <a:xfrm>
                <a:off x="2203" y="1482"/>
                <a:ext cx="18" cy="38"/>
              </a:xfrm>
              <a:custGeom>
                <a:avLst/>
                <a:gdLst>
                  <a:gd name="T0" fmla="*/ 28 w 28"/>
                  <a:gd name="T1" fmla="*/ 15 h 56"/>
                  <a:gd name="T2" fmla="*/ 28 w 28"/>
                  <a:gd name="T3" fmla="*/ 41 h 56"/>
                  <a:gd name="T4" fmla="*/ 14 w 28"/>
                  <a:gd name="T5" fmla="*/ 56 h 56"/>
                  <a:gd name="T6" fmla="*/ 0 w 28"/>
                  <a:gd name="T7" fmla="*/ 56 h 56"/>
                  <a:gd name="T8" fmla="*/ 0 w 28"/>
                  <a:gd name="T9" fmla="*/ 0 h 56"/>
                  <a:gd name="T10" fmla="*/ 14 w 28"/>
                  <a:gd name="T11" fmla="*/ 0 h 56"/>
                  <a:gd name="T12" fmla="*/ 28 w 28"/>
                  <a:gd name="T13" fmla="*/ 15 h 56"/>
                  <a:gd name="T14" fmla="*/ 13 w 28"/>
                  <a:gd name="T15" fmla="*/ 48 h 56"/>
                  <a:gd name="T16" fmla="*/ 19 w 28"/>
                  <a:gd name="T17" fmla="*/ 43 h 56"/>
                  <a:gd name="T18" fmla="*/ 19 w 28"/>
                  <a:gd name="T19" fmla="*/ 13 h 56"/>
                  <a:gd name="T20" fmla="*/ 13 w 28"/>
                  <a:gd name="T21" fmla="*/ 8 h 56"/>
                  <a:gd name="T22" fmla="*/ 9 w 28"/>
                  <a:gd name="T23" fmla="*/ 8 h 56"/>
                  <a:gd name="T24" fmla="*/ 9 w 28"/>
                  <a:gd name="T25" fmla="*/ 48 h 56"/>
                  <a:gd name="T26" fmla="*/ 13 w 28"/>
                  <a:gd name="T2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6">
                    <a:moveTo>
                      <a:pt x="28" y="15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9"/>
                      <a:pt x="25" y="56"/>
                      <a:pt x="14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5" y="0"/>
                      <a:pt x="28" y="6"/>
                      <a:pt x="28" y="15"/>
                    </a:cubicBezTo>
                    <a:moveTo>
                      <a:pt x="13" y="48"/>
                    </a:moveTo>
                    <a:cubicBezTo>
                      <a:pt x="17" y="48"/>
                      <a:pt x="19" y="46"/>
                      <a:pt x="19" y="4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7" y="8"/>
                      <a:pt x="13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48"/>
                      <a:pt x="9" y="48"/>
                      <a:pt x="9" y="48"/>
                    </a:cubicBezTo>
                    <a:lnTo>
                      <a:pt x="13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" name="Rectangle 882"/>
              <p:cNvSpPr>
                <a:spLocks noChangeArrowheads="1"/>
              </p:cNvSpPr>
              <p:nvPr/>
            </p:nvSpPr>
            <p:spPr bwMode="auto">
              <a:xfrm>
                <a:off x="2077" y="1535"/>
                <a:ext cx="7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" name="Freeform 883"/>
              <p:cNvSpPr>
                <a:spLocks/>
              </p:cNvSpPr>
              <p:nvPr/>
            </p:nvSpPr>
            <p:spPr bwMode="auto">
              <a:xfrm>
                <a:off x="2087" y="1535"/>
                <a:ext cx="18" cy="39"/>
              </a:xfrm>
              <a:custGeom>
                <a:avLst/>
                <a:gdLst>
                  <a:gd name="T0" fmla="*/ 5 w 18"/>
                  <a:gd name="T1" fmla="*/ 14 h 39"/>
                  <a:gd name="T2" fmla="*/ 5 w 18"/>
                  <a:gd name="T3" fmla="*/ 39 h 39"/>
                  <a:gd name="T4" fmla="*/ 0 w 18"/>
                  <a:gd name="T5" fmla="*/ 39 h 39"/>
                  <a:gd name="T6" fmla="*/ 0 w 18"/>
                  <a:gd name="T7" fmla="*/ 0 h 39"/>
                  <a:gd name="T8" fmla="*/ 6 w 18"/>
                  <a:gd name="T9" fmla="*/ 0 h 39"/>
                  <a:gd name="T10" fmla="*/ 13 w 18"/>
                  <a:gd name="T11" fmla="*/ 22 h 39"/>
                  <a:gd name="T12" fmla="*/ 13 w 18"/>
                  <a:gd name="T13" fmla="*/ 0 h 39"/>
                  <a:gd name="T14" fmla="*/ 18 w 18"/>
                  <a:gd name="T15" fmla="*/ 0 h 39"/>
                  <a:gd name="T16" fmla="*/ 18 w 18"/>
                  <a:gd name="T17" fmla="*/ 39 h 39"/>
                  <a:gd name="T18" fmla="*/ 13 w 18"/>
                  <a:gd name="T19" fmla="*/ 39 h 39"/>
                  <a:gd name="T20" fmla="*/ 5 w 18"/>
                  <a:gd name="T2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9">
                    <a:moveTo>
                      <a:pt x="5" y="14"/>
                    </a:moveTo>
                    <a:lnTo>
                      <a:pt x="5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9"/>
                    </a:lnTo>
                    <a:lnTo>
                      <a:pt x="13" y="39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Freeform 884"/>
              <p:cNvSpPr>
                <a:spLocks/>
              </p:cNvSpPr>
              <p:nvPr/>
            </p:nvSpPr>
            <p:spPr bwMode="auto">
              <a:xfrm>
                <a:off x="2109" y="1535"/>
                <a:ext cx="15" cy="39"/>
              </a:xfrm>
              <a:custGeom>
                <a:avLst/>
                <a:gdLst>
                  <a:gd name="T0" fmla="*/ 0 w 15"/>
                  <a:gd name="T1" fmla="*/ 0 h 39"/>
                  <a:gd name="T2" fmla="*/ 15 w 15"/>
                  <a:gd name="T3" fmla="*/ 0 h 39"/>
                  <a:gd name="T4" fmla="*/ 15 w 15"/>
                  <a:gd name="T5" fmla="*/ 5 h 39"/>
                  <a:gd name="T6" fmla="*/ 6 w 15"/>
                  <a:gd name="T7" fmla="*/ 5 h 39"/>
                  <a:gd name="T8" fmla="*/ 6 w 15"/>
                  <a:gd name="T9" fmla="*/ 16 h 39"/>
                  <a:gd name="T10" fmla="*/ 12 w 15"/>
                  <a:gd name="T11" fmla="*/ 16 h 39"/>
                  <a:gd name="T12" fmla="*/ 12 w 15"/>
                  <a:gd name="T13" fmla="*/ 22 h 39"/>
                  <a:gd name="T14" fmla="*/ 6 w 15"/>
                  <a:gd name="T15" fmla="*/ 22 h 39"/>
                  <a:gd name="T16" fmla="*/ 6 w 15"/>
                  <a:gd name="T17" fmla="*/ 33 h 39"/>
                  <a:gd name="T18" fmla="*/ 15 w 15"/>
                  <a:gd name="T19" fmla="*/ 33 h 39"/>
                  <a:gd name="T20" fmla="*/ 15 w 15"/>
                  <a:gd name="T21" fmla="*/ 39 h 39"/>
                  <a:gd name="T22" fmla="*/ 0 w 15"/>
                  <a:gd name="T23" fmla="*/ 39 h 39"/>
                  <a:gd name="T24" fmla="*/ 0 w 15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9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6" y="5"/>
                    </a:lnTo>
                    <a:lnTo>
                      <a:pt x="6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6" y="22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1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Freeform 885"/>
              <p:cNvSpPr>
                <a:spLocks noEditPoints="1"/>
              </p:cNvSpPr>
              <p:nvPr/>
            </p:nvSpPr>
            <p:spPr bwMode="auto">
              <a:xfrm>
                <a:off x="2127" y="1535"/>
                <a:ext cx="19" cy="43"/>
              </a:xfrm>
              <a:custGeom>
                <a:avLst/>
                <a:gdLst>
                  <a:gd name="T0" fmla="*/ 11 w 29"/>
                  <a:gd name="T1" fmla="*/ 60 h 64"/>
                  <a:gd name="T2" fmla="*/ 11 w 29"/>
                  <a:gd name="T3" fmla="*/ 57 h 64"/>
                  <a:gd name="T4" fmla="*/ 0 w 29"/>
                  <a:gd name="T5" fmla="*/ 42 h 64"/>
                  <a:gd name="T6" fmla="*/ 0 w 29"/>
                  <a:gd name="T7" fmla="*/ 15 h 64"/>
                  <a:gd name="T8" fmla="*/ 15 w 29"/>
                  <a:gd name="T9" fmla="*/ 0 h 64"/>
                  <a:gd name="T10" fmla="*/ 29 w 29"/>
                  <a:gd name="T11" fmla="*/ 15 h 64"/>
                  <a:gd name="T12" fmla="*/ 29 w 29"/>
                  <a:gd name="T13" fmla="*/ 42 h 64"/>
                  <a:gd name="T14" fmla="*/ 22 w 29"/>
                  <a:gd name="T15" fmla="*/ 55 h 64"/>
                  <a:gd name="T16" fmla="*/ 29 w 29"/>
                  <a:gd name="T17" fmla="*/ 57 h 64"/>
                  <a:gd name="T18" fmla="*/ 29 w 29"/>
                  <a:gd name="T19" fmla="*/ 64 h 64"/>
                  <a:gd name="T20" fmla="*/ 11 w 29"/>
                  <a:gd name="T21" fmla="*/ 60 h 64"/>
                  <a:gd name="T22" fmla="*/ 20 w 29"/>
                  <a:gd name="T23" fmla="*/ 44 h 64"/>
                  <a:gd name="T24" fmla="*/ 20 w 29"/>
                  <a:gd name="T25" fmla="*/ 13 h 64"/>
                  <a:gd name="T26" fmla="*/ 15 w 29"/>
                  <a:gd name="T27" fmla="*/ 8 h 64"/>
                  <a:gd name="T28" fmla="*/ 10 w 29"/>
                  <a:gd name="T29" fmla="*/ 13 h 64"/>
                  <a:gd name="T30" fmla="*/ 10 w 29"/>
                  <a:gd name="T31" fmla="*/ 44 h 64"/>
                  <a:gd name="T32" fmla="*/ 15 w 29"/>
                  <a:gd name="T33" fmla="*/ 50 h 64"/>
                  <a:gd name="T34" fmla="*/ 20 w 29"/>
                  <a:gd name="T35" fmla="*/ 4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64">
                    <a:moveTo>
                      <a:pt x="11" y="60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4" y="55"/>
                      <a:pt x="0" y="50"/>
                      <a:pt x="0" y="4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5" y="0"/>
                      <a:pt x="15" y="0"/>
                    </a:cubicBezTo>
                    <a:cubicBezTo>
                      <a:pt x="25" y="0"/>
                      <a:pt x="29" y="6"/>
                      <a:pt x="29" y="15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8"/>
                      <a:pt x="27" y="53"/>
                      <a:pt x="22" y="55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64"/>
                      <a:pt x="29" y="64"/>
                      <a:pt x="29" y="64"/>
                    </a:cubicBezTo>
                    <a:lnTo>
                      <a:pt x="11" y="60"/>
                    </a:lnTo>
                    <a:close/>
                    <a:moveTo>
                      <a:pt x="20" y="44"/>
                    </a:move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0"/>
                      <a:pt x="18" y="8"/>
                      <a:pt x="15" y="8"/>
                    </a:cubicBezTo>
                    <a:cubicBezTo>
                      <a:pt x="11" y="8"/>
                      <a:pt x="10" y="10"/>
                      <a:pt x="10" y="1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50"/>
                      <a:pt x="15" y="50"/>
                    </a:cubicBezTo>
                    <a:cubicBezTo>
                      <a:pt x="18" y="50"/>
                      <a:pt x="20" y="47"/>
                      <a:pt x="2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" name="Freeform 886"/>
              <p:cNvSpPr>
                <a:spLocks/>
              </p:cNvSpPr>
              <p:nvPr/>
            </p:nvSpPr>
            <p:spPr bwMode="auto">
              <a:xfrm>
                <a:off x="2150" y="1535"/>
                <a:ext cx="19" cy="39"/>
              </a:xfrm>
              <a:custGeom>
                <a:avLst/>
                <a:gdLst>
                  <a:gd name="T0" fmla="*/ 28 w 28"/>
                  <a:gd name="T1" fmla="*/ 0 h 57"/>
                  <a:gd name="T2" fmla="*/ 28 w 28"/>
                  <a:gd name="T3" fmla="*/ 43 h 57"/>
                  <a:gd name="T4" fmla="*/ 14 w 28"/>
                  <a:gd name="T5" fmla="*/ 57 h 57"/>
                  <a:gd name="T6" fmla="*/ 0 w 28"/>
                  <a:gd name="T7" fmla="*/ 43 h 57"/>
                  <a:gd name="T8" fmla="*/ 0 w 28"/>
                  <a:gd name="T9" fmla="*/ 0 h 57"/>
                  <a:gd name="T10" fmla="*/ 10 w 28"/>
                  <a:gd name="T11" fmla="*/ 0 h 57"/>
                  <a:gd name="T12" fmla="*/ 10 w 28"/>
                  <a:gd name="T13" fmla="*/ 44 h 57"/>
                  <a:gd name="T14" fmla="*/ 14 w 28"/>
                  <a:gd name="T15" fmla="*/ 49 h 57"/>
                  <a:gd name="T16" fmla="*/ 19 w 28"/>
                  <a:gd name="T17" fmla="*/ 44 h 57"/>
                  <a:gd name="T18" fmla="*/ 19 w 28"/>
                  <a:gd name="T19" fmla="*/ 0 h 57"/>
                  <a:gd name="T20" fmla="*/ 28 w 28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7">
                    <a:moveTo>
                      <a:pt x="28" y="0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52"/>
                      <a:pt x="24" y="57"/>
                      <a:pt x="14" y="57"/>
                    </a:cubicBezTo>
                    <a:cubicBezTo>
                      <a:pt x="4" y="57"/>
                      <a:pt x="0" y="52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49"/>
                      <a:pt x="14" y="49"/>
                    </a:cubicBezTo>
                    <a:cubicBezTo>
                      <a:pt x="18" y="49"/>
                      <a:pt x="19" y="47"/>
                      <a:pt x="19" y="44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Freeform 887"/>
              <p:cNvSpPr>
                <a:spLocks noEditPoints="1"/>
              </p:cNvSpPr>
              <p:nvPr/>
            </p:nvSpPr>
            <p:spPr bwMode="auto">
              <a:xfrm>
                <a:off x="2170" y="1535"/>
                <a:ext cx="22" cy="39"/>
              </a:xfrm>
              <a:custGeom>
                <a:avLst/>
                <a:gdLst>
                  <a:gd name="T0" fmla="*/ 0 w 22"/>
                  <a:gd name="T1" fmla="*/ 39 h 39"/>
                  <a:gd name="T2" fmla="*/ 8 w 22"/>
                  <a:gd name="T3" fmla="*/ 0 h 39"/>
                  <a:gd name="T4" fmla="*/ 15 w 22"/>
                  <a:gd name="T5" fmla="*/ 0 h 39"/>
                  <a:gd name="T6" fmla="*/ 22 w 22"/>
                  <a:gd name="T7" fmla="*/ 39 h 39"/>
                  <a:gd name="T8" fmla="*/ 16 w 22"/>
                  <a:gd name="T9" fmla="*/ 39 h 39"/>
                  <a:gd name="T10" fmla="*/ 14 w 22"/>
                  <a:gd name="T11" fmla="*/ 31 h 39"/>
                  <a:gd name="T12" fmla="*/ 8 w 22"/>
                  <a:gd name="T13" fmla="*/ 31 h 39"/>
                  <a:gd name="T14" fmla="*/ 6 w 22"/>
                  <a:gd name="T15" fmla="*/ 39 h 39"/>
                  <a:gd name="T16" fmla="*/ 0 w 22"/>
                  <a:gd name="T17" fmla="*/ 39 h 39"/>
                  <a:gd name="T18" fmla="*/ 8 w 22"/>
                  <a:gd name="T19" fmla="*/ 26 h 39"/>
                  <a:gd name="T20" fmla="*/ 14 w 22"/>
                  <a:gd name="T21" fmla="*/ 26 h 39"/>
                  <a:gd name="T22" fmla="*/ 11 w 22"/>
                  <a:gd name="T23" fmla="*/ 11 h 39"/>
                  <a:gd name="T24" fmla="*/ 11 w 22"/>
                  <a:gd name="T25" fmla="*/ 11 h 39"/>
                  <a:gd name="T26" fmla="*/ 8 w 22"/>
                  <a:gd name="T27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0" y="39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2" y="39"/>
                    </a:lnTo>
                    <a:lnTo>
                      <a:pt x="16" y="39"/>
                    </a:lnTo>
                    <a:lnTo>
                      <a:pt x="14" y="31"/>
                    </a:lnTo>
                    <a:lnTo>
                      <a:pt x="8" y="31"/>
                    </a:lnTo>
                    <a:lnTo>
                      <a:pt x="6" y="39"/>
                    </a:lnTo>
                    <a:lnTo>
                      <a:pt x="0" y="39"/>
                    </a:lnTo>
                    <a:close/>
                    <a:moveTo>
                      <a:pt x="8" y="26"/>
                    </a:moveTo>
                    <a:lnTo>
                      <a:pt x="14" y="26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Freeform 888"/>
              <p:cNvSpPr>
                <a:spLocks/>
              </p:cNvSpPr>
              <p:nvPr/>
            </p:nvSpPr>
            <p:spPr bwMode="auto">
              <a:xfrm>
                <a:off x="2194" y="1535"/>
                <a:ext cx="15" cy="39"/>
              </a:xfrm>
              <a:custGeom>
                <a:avLst/>
                <a:gdLst>
                  <a:gd name="T0" fmla="*/ 0 w 15"/>
                  <a:gd name="T1" fmla="*/ 0 h 39"/>
                  <a:gd name="T2" fmla="*/ 7 w 15"/>
                  <a:gd name="T3" fmla="*/ 0 h 39"/>
                  <a:gd name="T4" fmla="*/ 7 w 15"/>
                  <a:gd name="T5" fmla="*/ 33 h 39"/>
                  <a:gd name="T6" fmla="*/ 15 w 15"/>
                  <a:gd name="T7" fmla="*/ 33 h 39"/>
                  <a:gd name="T8" fmla="*/ 15 w 15"/>
                  <a:gd name="T9" fmla="*/ 39 h 39"/>
                  <a:gd name="T10" fmla="*/ 0 w 15"/>
                  <a:gd name="T11" fmla="*/ 39 h 39"/>
                  <a:gd name="T12" fmla="*/ 0 w 1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9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15" y="33"/>
                    </a:lnTo>
                    <a:lnTo>
                      <a:pt x="1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" name="Rectangle 889"/>
              <p:cNvSpPr>
                <a:spLocks noChangeArrowheads="1"/>
              </p:cNvSpPr>
              <p:nvPr/>
            </p:nvSpPr>
            <p:spPr bwMode="auto">
              <a:xfrm>
                <a:off x="2211" y="1535"/>
                <a:ext cx="7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Freeform 890"/>
              <p:cNvSpPr>
                <a:spLocks/>
              </p:cNvSpPr>
              <p:nvPr/>
            </p:nvSpPr>
            <p:spPr bwMode="auto">
              <a:xfrm>
                <a:off x="2221" y="1535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17 w 17"/>
                  <a:gd name="T3" fmla="*/ 0 h 39"/>
                  <a:gd name="T4" fmla="*/ 17 w 17"/>
                  <a:gd name="T5" fmla="*/ 5 h 39"/>
                  <a:gd name="T6" fmla="*/ 11 w 17"/>
                  <a:gd name="T7" fmla="*/ 5 h 39"/>
                  <a:gd name="T8" fmla="*/ 11 w 17"/>
                  <a:gd name="T9" fmla="*/ 39 h 39"/>
                  <a:gd name="T10" fmla="*/ 5 w 17"/>
                  <a:gd name="T11" fmla="*/ 39 h 39"/>
                  <a:gd name="T12" fmla="*/ 5 w 17"/>
                  <a:gd name="T13" fmla="*/ 5 h 39"/>
                  <a:gd name="T14" fmla="*/ 0 w 17"/>
                  <a:gd name="T15" fmla="*/ 5 h 39"/>
                  <a:gd name="T16" fmla="*/ 0 w 17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11" y="39"/>
                    </a:lnTo>
                    <a:lnTo>
                      <a:pt x="5" y="3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Rectangle 891"/>
              <p:cNvSpPr>
                <a:spLocks noChangeArrowheads="1"/>
              </p:cNvSpPr>
              <p:nvPr/>
            </p:nvSpPr>
            <p:spPr bwMode="auto">
              <a:xfrm>
                <a:off x="2241" y="1535"/>
                <a:ext cx="6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" name="Freeform 892"/>
              <p:cNvSpPr>
                <a:spLocks/>
              </p:cNvSpPr>
              <p:nvPr/>
            </p:nvSpPr>
            <p:spPr bwMode="auto">
              <a:xfrm>
                <a:off x="2250" y="1535"/>
                <a:ext cx="16" cy="39"/>
              </a:xfrm>
              <a:custGeom>
                <a:avLst/>
                <a:gdLst>
                  <a:gd name="T0" fmla="*/ 0 w 16"/>
                  <a:gd name="T1" fmla="*/ 0 h 39"/>
                  <a:gd name="T2" fmla="*/ 16 w 16"/>
                  <a:gd name="T3" fmla="*/ 0 h 39"/>
                  <a:gd name="T4" fmla="*/ 16 w 16"/>
                  <a:gd name="T5" fmla="*/ 5 h 39"/>
                  <a:gd name="T6" fmla="*/ 7 w 16"/>
                  <a:gd name="T7" fmla="*/ 5 h 39"/>
                  <a:gd name="T8" fmla="*/ 7 w 16"/>
                  <a:gd name="T9" fmla="*/ 16 h 39"/>
                  <a:gd name="T10" fmla="*/ 13 w 16"/>
                  <a:gd name="T11" fmla="*/ 16 h 39"/>
                  <a:gd name="T12" fmla="*/ 13 w 16"/>
                  <a:gd name="T13" fmla="*/ 22 h 39"/>
                  <a:gd name="T14" fmla="*/ 7 w 16"/>
                  <a:gd name="T15" fmla="*/ 22 h 39"/>
                  <a:gd name="T16" fmla="*/ 7 w 16"/>
                  <a:gd name="T17" fmla="*/ 33 h 39"/>
                  <a:gd name="T18" fmla="*/ 16 w 16"/>
                  <a:gd name="T19" fmla="*/ 33 h 39"/>
                  <a:gd name="T20" fmla="*/ 16 w 16"/>
                  <a:gd name="T21" fmla="*/ 39 h 39"/>
                  <a:gd name="T22" fmla="*/ 0 w 16"/>
                  <a:gd name="T23" fmla="*/ 39 h 39"/>
                  <a:gd name="T24" fmla="*/ 0 w 16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9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7" y="33"/>
                    </a:lnTo>
                    <a:lnTo>
                      <a:pt x="16" y="33"/>
                    </a:lnTo>
                    <a:lnTo>
                      <a:pt x="16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" name="Freeform 893"/>
              <p:cNvSpPr>
                <a:spLocks/>
              </p:cNvSpPr>
              <p:nvPr/>
            </p:nvSpPr>
            <p:spPr bwMode="auto">
              <a:xfrm>
                <a:off x="2269" y="1535"/>
                <a:ext cx="18" cy="39"/>
              </a:xfrm>
              <a:custGeom>
                <a:avLst/>
                <a:gdLst>
                  <a:gd name="T0" fmla="*/ 0 w 27"/>
                  <a:gd name="T1" fmla="*/ 44 h 57"/>
                  <a:gd name="T2" fmla="*/ 0 w 27"/>
                  <a:gd name="T3" fmla="*/ 37 h 57"/>
                  <a:gd name="T4" fmla="*/ 9 w 27"/>
                  <a:gd name="T5" fmla="*/ 37 h 57"/>
                  <a:gd name="T6" fmla="*/ 9 w 27"/>
                  <a:gd name="T7" fmla="*/ 45 h 57"/>
                  <a:gd name="T8" fmla="*/ 13 w 27"/>
                  <a:gd name="T9" fmla="*/ 50 h 57"/>
                  <a:gd name="T10" fmla="*/ 18 w 27"/>
                  <a:gd name="T11" fmla="*/ 45 h 57"/>
                  <a:gd name="T12" fmla="*/ 18 w 27"/>
                  <a:gd name="T13" fmla="*/ 42 h 57"/>
                  <a:gd name="T14" fmla="*/ 14 w 27"/>
                  <a:gd name="T15" fmla="*/ 35 h 57"/>
                  <a:gd name="T16" fmla="*/ 8 w 27"/>
                  <a:gd name="T17" fmla="*/ 29 h 57"/>
                  <a:gd name="T18" fmla="*/ 0 w 27"/>
                  <a:gd name="T19" fmla="*/ 14 h 57"/>
                  <a:gd name="T20" fmla="*/ 0 w 27"/>
                  <a:gd name="T21" fmla="*/ 12 h 57"/>
                  <a:gd name="T22" fmla="*/ 13 w 27"/>
                  <a:gd name="T23" fmla="*/ 0 h 57"/>
                  <a:gd name="T24" fmla="*/ 27 w 27"/>
                  <a:gd name="T25" fmla="*/ 12 h 57"/>
                  <a:gd name="T26" fmla="*/ 27 w 27"/>
                  <a:gd name="T27" fmla="*/ 17 h 57"/>
                  <a:gd name="T28" fmla="*/ 18 w 27"/>
                  <a:gd name="T29" fmla="*/ 17 h 57"/>
                  <a:gd name="T30" fmla="*/ 18 w 27"/>
                  <a:gd name="T31" fmla="*/ 12 h 57"/>
                  <a:gd name="T32" fmla="*/ 13 w 27"/>
                  <a:gd name="T33" fmla="*/ 7 h 57"/>
                  <a:gd name="T34" fmla="*/ 9 w 27"/>
                  <a:gd name="T35" fmla="*/ 12 h 57"/>
                  <a:gd name="T36" fmla="*/ 9 w 27"/>
                  <a:gd name="T37" fmla="*/ 13 h 57"/>
                  <a:gd name="T38" fmla="*/ 13 w 27"/>
                  <a:gd name="T39" fmla="*/ 21 h 57"/>
                  <a:gd name="T40" fmla="*/ 20 w 27"/>
                  <a:gd name="T41" fmla="*/ 27 h 57"/>
                  <a:gd name="T42" fmla="*/ 27 w 27"/>
                  <a:gd name="T43" fmla="*/ 41 h 57"/>
                  <a:gd name="T44" fmla="*/ 27 w 27"/>
                  <a:gd name="T45" fmla="*/ 44 h 57"/>
                  <a:gd name="T46" fmla="*/ 13 w 27"/>
                  <a:gd name="T47" fmla="*/ 57 h 57"/>
                  <a:gd name="T48" fmla="*/ 0 w 27"/>
                  <a:gd name="T49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7">
                    <a:moveTo>
                      <a:pt x="0" y="44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0" y="50"/>
                      <a:pt x="13" y="50"/>
                    </a:cubicBezTo>
                    <a:cubicBezTo>
                      <a:pt x="16" y="50"/>
                      <a:pt x="18" y="48"/>
                      <a:pt x="18" y="45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39"/>
                      <a:pt x="16" y="37"/>
                      <a:pt x="14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3" y="24"/>
                      <a:pt x="0" y="20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23" y="0"/>
                      <a:pt x="27" y="4"/>
                      <a:pt x="27" y="12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6" y="7"/>
                      <a:pt x="13" y="7"/>
                    </a:cubicBezTo>
                    <a:cubicBezTo>
                      <a:pt x="11" y="7"/>
                      <a:pt x="9" y="9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6"/>
                      <a:pt x="11" y="18"/>
                      <a:pt x="13" y="21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5" y="32"/>
                      <a:pt x="27" y="35"/>
                      <a:pt x="27" y="41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7"/>
                      <a:pt x="13" y="57"/>
                    </a:cubicBezTo>
                    <a:cubicBezTo>
                      <a:pt x="4" y="57"/>
                      <a:pt x="0" y="52"/>
                      <a:pt x="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" name="Freeform 894"/>
              <p:cNvSpPr>
                <a:spLocks/>
              </p:cNvSpPr>
              <p:nvPr/>
            </p:nvSpPr>
            <p:spPr bwMode="auto">
              <a:xfrm>
                <a:off x="2554" y="1482"/>
                <a:ext cx="19" cy="39"/>
              </a:xfrm>
              <a:custGeom>
                <a:avLst/>
                <a:gdLst>
                  <a:gd name="T0" fmla="*/ 0 w 27"/>
                  <a:gd name="T1" fmla="*/ 45 h 58"/>
                  <a:gd name="T2" fmla="*/ 0 w 27"/>
                  <a:gd name="T3" fmla="*/ 37 h 58"/>
                  <a:gd name="T4" fmla="*/ 9 w 27"/>
                  <a:gd name="T5" fmla="*/ 37 h 58"/>
                  <a:gd name="T6" fmla="*/ 9 w 27"/>
                  <a:gd name="T7" fmla="*/ 45 h 58"/>
                  <a:gd name="T8" fmla="*/ 14 w 27"/>
                  <a:gd name="T9" fmla="*/ 50 h 58"/>
                  <a:gd name="T10" fmla="*/ 18 w 27"/>
                  <a:gd name="T11" fmla="*/ 45 h 58"/>
                  <a:gd name="T12" fmla="*/ 18 w 27"/>
                  <a:gd name="T13" fmla="*/ 43 h 58"/>
                  <a:gd name="T14" fmla="*/ 14 w 27"/>
                  <a:gd name="T15" fmla="*/ 35 h 58"/>
                  <a:gd name="T16" fmla="*/ 8 w 27"/>
                  <a:gd name="T17" fmla="*/ 29 h 58"/>
                  <a:gd name="T18" fmla="*/ 0 w 27"/>
                  <a:gd name="T19" fmla="*/ 14 h 58"/>
                  <a:gd name="T20" fmla="*/ 0 w 27"/>
                  <a:gd name="T21" fmla="*/ 12 h 58"/>
                  <a:gd name="T22" fmla="*/ 14 w 27"/>
                  <a:gd name="T23" fmla="*/ 0 h 58"/>
                  <a:gd name="T24" fmla="*/ 27 w 27"/>
                  <a:gd name="T25" fmla="*/ 13 h 58"/>
                  <a:gd name="T26" fmla="*/ 27 w 27"/>
                  <a:gd name="T27" fmla="*/ 17 h 58"/>
                  <a:gd name="T28" fmla="*/ 18 w 27"/>
                  <a:gd name="T29" fmla="*/ 17 h 58"/>
                  <a:gd name="T30" fmla="*/ 18 w 27"/>
                  <a:gd name="T31" fmla="*/ 13 h 58"/>
                  <a:gd name="T32" fmla="*/ 14 w 27"/>
                  <a:gd name="T33" fmla="*/ 8 h 58"/>
                  <a:gd name="T34" fmla="*/ 9 w 27"/>
                  <a:gd name="T35" fmla="*/ 12 h 58"/>
                  <a:gd name="T36" fmla="*/ 9 w 27"/>
                  <a:gd name="T37" fmla="*/ 14 h 58"/>
                  <a:gd name="T38" fmla="*/ 14 w 27"/>
                  <a:gd name="T39" fmla="*/ 21 h 58"/>
                  <a:gd name="T40" fmla="*/ 20 w 27"/>
                  <a:gd name="T41" fmla="*/ 27 h 58"/>
                  <a:gd name="T42" fmla="*/ 27 w 27"/>
                  <a:gd name="T43" fmla="*/ 42 h 58"/>
                  <a:gd name="T44" fmla="*/ 27 w 27"/>
                  <a:gd name="T45" fmla="*/ 44 h 58"/>
                  <a:gd name="T46" fmla="*/ 14 w 27"/>
                  <a:gd name="T47" fmla="*/ 58 h 58"/>
                  <a:gd name="T48" fmla="*/ 0 w 27"/>
                  <a:gd name="T49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8">
                    <a:moveTo>
                      <a:pt x="0" y="45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1" y="50"/>
                      <a:pt x="14" y="50"/>
                    </a:cubicBezTo>
                    <a:cubicBezTo>
                      <a:pt x="17" y="50"/>
                      <a:pt x="18" y="48"/>
                      <a:pt x="18" y="45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0"/>
                      <a:pt x="17" y="38"/>
                      <a:pt x="14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3" y="24"/>
                      <a:pt x="0" y="21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4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9"/>
                      <a:pt x="17" y="8"/>
                      <a:pt x="14" y="8"/>
                    </a:cubicBezTo>
                    <a:cubicBezTo>
                      <a:pt x="11" y="8"/>
                      <a:pt x="9" y="9"/>
                      <a:pt x="9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11" y="19"/>
                      <a:pt x="14" y="21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5" y="32"/>
                      <a:pt x="27" y="35"/>
                      <a:pt x="27" y="42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8"/>
                      <a:pt x="14" y="58"/>
                    </a:cubicBezTo>
                    <a:cubicBezTo>
                      <a:pt x="4" y="58"/>
                      <a:pt x="0" y="52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" name="Freeform 895"/>
              <p:cNvSpPr>
                <a:spLocks/>
              </p:cNvSpPr>
              <p:nvPr/>
            </p:nvSpPr>
            <p:spPr bwMode="auto">
              <a:xfrm>
                <a:off x="2575" y="1482"/>
                <a:ext cx="19" cy="39"/>
              </a:xfrm>
              <a:custGeom>
                <a:avLst/>
                <a:gdLst>
                  <a:gd name="T0" fmla="*/ 28 w 28"/>
                  <a:gd name="T1" fmla="*/ 0 h 57"/>
                  <a:gd name="T2" fmla="*/ 28 w 28"/>
                  <a:gd name="T3" fmla="*/ 42 h 57"/>
                  <a:gd name="T4" fmla="*/ 15 w 28"/>
                  <a:gd name="T5" fmla="*/ 57 h 57"/>
                  <a:gd name="T6" fmla="*/ 0 w 28"/>
                  <a:gd name="T7" fmla="*/ 42 h 57"/>
                  <a:gd name="T8" fmla="*/ 0 w 28"/>
                  <a:gd name="T9" fmla="*/ 0 h 57"/>
                  <a:gd name="T10" fmla="*/ 10 w 28"/>
                  <a:gd name="T11" fmla="*/ 0 h 57"/>
                  <a:gd name="T12" fmla="*/ 10 w 28"/>
                  <a:gd name="T13" fmla="*/ 43 h 57"/>
                  <a:gd name="T14" fmla="*/ 15 w 28"/>
                  <a:gd name="T15" fmla="*/ 49 h 57"/>
                  <a:gd name="T16" fmla="*/ 19 w 28"/>
                  <a:gd name="T17" fmla="*/ 43 h 57"/>
                  <a:gd name="T18" fmla="*/ 19 w 28"/>
                  <a:gd name="T19" fmla="*/ 0 h 57"/>
                  <a:gd name="T20" fmla="*/ 28 w 28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7">
                    <a:moveTo>
                      <a:pt x="28" y="0"/>
                    </a:move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51"/>
                      <a:pt x="24" y="57"/>
                      <a:pt x="15" y="57"/>
                    </a:cubicBezTo>
                    <a:cubicBezTo>
                      <a:pt x="5" y="57"/>
                      <a:pt x="0" y="51"/>
                      <a:pt x="0" y="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6"/>
                      <a:pt x="11" y="49"/>
                      <a:pt x="15" y="49"/>
                    </a:cubicBezTo>
                    <a:cubicBezTo>
                      <a:pt x="18" y="49"/>
                      <a:pt x="19" y="46"/>
                      <a:pt x="19" y="43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" name="Freeform 896"/>
              <p:cNvSpPr>
                <a:spLocks/>
              </p:cNvSpPr>
              <p:nvPr/>
            </p:nvSpPr>
            <p:spPr bwMode="auto">
              <a:xfrm>
                <a:off x="2597" y="1482"/>
                <a:ext cx="18" cy="39"/>
              </a:xfrm>
              <a:custGeom>
                <a:avLst/>
                <a:gdLst>
                  <a:gd name="T0" fmla="*/ 0 w 27"/>
                  <a:gd name="T1" fmla="*/ 45 h 58"/>
                  <a:gd name="T2" fmla="*/ 0 w 27"/>
                  <a:gd name="T3" fmla="*/ 37 h 58"/>
                  <a:gd name="T4" fmla="*/ 9 w 27"/>
                  <a:gd name="T5" fmla="*/ 37 h 58"/>
                  <a:gd name="T6" fmla="*/ 9 w 27"/>
                  <a:gd name="T7" fmla="*/ 45 h 58"/>
                  <a:gd name="T8" fmla="*/ 13 w 27"/>
                  <a:gd name="T9" fmla="*/ 50 h 58"/>
                  <a:gd name="T10" fmla="*/ 18 w 27"/>
                  <a:gd name="T11" fmla="*/ 45 h 58"/>
                  <a:gd name="T12" fmla="*/ 18 w 27"/>
                  <a:gd name="T13" fmla="*/ 43 h 58"/>
                  <a:gd name="T14" fmla="*/ 13 w 27"/>
                  <a:gd name="T15" fmla="*/ 35 h 58"/>
                  <a:gd name="T16" fmla="*/ 8 w 27"/>
                  <a:gd name="T17" fmla="*/ 29 h 58"/>
                  <a:gd name="T18" fmla="*/ 0 w 27"/>
                  <a:gd name="T19" fmla="*/ 14 h 58"/>
                  <a:gd name="T20" fmla="*/ 0 w 27"/>
                  <a:gd name="T21" fmla="*/ 12 h 58"/>
                  <a:gd name="T22" fmla="*/ 13 w 27"/>
                  <a:gd name="T23" fmla="*/ 0 h 58"/>
                  <a:gd name="T24" fmla="*/ 26 w 27"/>
                  <a:gd name="T25" fmla="*/ 13 h 58"/>
                  <a:gd name="T26" fmla="*/ 26 w 27"/>
                  <a:gd name="T27" fmla="*/ 17 h 58"/>
                  <a:gd name="T28" fmla="*/ 18 w 27"/>
                  <a:gd name="T29" fmla="*/ 17 h 58"/>
                  <a:gd name="T30" fmla="*/ 18 w 27"/>
                  <a:gd name="T31" fmla="*/ 13 h 58"/>
                  <a:gd name="T32" fmla="*/ 13 w 27"/>
                  <a:gd name="T33" fmla="*/ 8 h 58"/>
                  <a:gd name="T34" fmla="*/ 9 w 27"/>
                  <a:gd name="T35" fmla="*/ 12 h 58"/>
                  <a:gd name="T36" fmla="*/ 9 w 27"/>
                  <a:gd name="T37" fmla="*/ 14 h 58"/>
                  <a:gd name="T38" fmla="*/ 13 w 27"/>
                  <a:gd name="T39" fmla="*/ 21 h 58"/>
                  <a:gd name="T40" fmla="*/ 19 w 27"/>
                  <a:gd name="T41" fmla="*/ 27 h 58"/>
                  <a:gd name="T42" fmla="*/ 27 w 27"/>
                  <a:gd name="T43" fmla="*/ 42 h 58"/>
                  <a:gd name="T44" fmla="*/ 27 w 27"/>
                  <a:gd name="T45" fmla="*/ 44 h 58"/>
                  <a:gd name="T46" fmla="*/ 13 w 27"/>
                  <a:gd name="T47" fmla="*/ 58 h 58"/>
                  <a:gd name="T48" fmla="*/ 0 w 27"/>
                  <a:gd name="T49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8">
                    <a:moveTo>
                      <a:pt x="0" y="45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0" y="50"/>
                      <a:pt x="13" y="50"/>
                    </a:cubicBezTo>
                    <a:cubicBezTo>
                      <a:pt x="16" y="50"/>
                      <a:pt x="18" y="48"/>
                      <a:pt x="18" y="45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0"/>
                      <a:pt x="16" y="38"/>
                      <a:pt x="13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2" y="24"/>
                      <a:pt x="0" y="21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3" y="0"/>
                      <a:pt x="26" y="5"/>
                      <a:pt x="26" y="13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9"/>
                      <a:pt x="16" y="8"/>
                      <a:pt x="13" y="8"/>
                    </a:cubicBezTo>
                    <a:cubicBezTo>
                      <a:pt x="11" y="8"/>
                      <a:pt x="9" y="9"/>
                      <a:pt x="9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11" y="19"/>
                      <a:pt x="13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32"/>
                      <a:pt x="27" y="35"/>
                      <a:pt x="27" y="42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8"/>
                      <a:pt x="13" y="58"/>
                    </a:cubicBezTo>
                    <a:cubicBezTo>
                      <a:pt x="4" y="58"/>
                      <a:pt x="0" y="52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" name="Freeform 897"/>
              <p:cNvSpPr>
                <a:spLocks/>
              </p:cNvSpPr>
              <p:nvPr/>
            </p:nvSpPr>
            <p:spPr bwMode="auto">
              <a:xfrm>
                <a:off x="2616" y="1482"/>
                <a:ext cx="17" cy="38"/>
              </a:xfrm>
              <a:custGeom>
                <a:avLst/>
                <a:gdLst>
                  <a:gd name="T0" fmla="*/ 0 w 17"/>
                  <a:gd name="T1" fmla="*/ 0 h 38"/>
                  <a:gd name="T2" fmla="*/ 17 w 17"/>
                  <a:gd name="T3" fmla="*/ 0 h 38"/>
                  <a:gd name="T4" fmla="*/ 17 w 17"/>
                  <a:gd name="T5" fmla="*/ 6 h 38"/>
                  <a:gd name="T6" fmla="*/ 12 w 17"/>
                  <a:gd name="T7" fmla="*/ 6 h 38"/>
                  <a:gd name="T8" fmla="*/ 12 w 17"/>
                  <a:gd name="T9" fmla="*/ 38 h 38"/>
                  <a:gd name="T10" fmla="*/ 5 w 17"/>
                  <a:gd name="T11" fmla="*/ 38 h 38"/>
                  <a:gd name="T12" fmla="*/ 5 w 17"/>
                  <a:gd name="T13" fmla="*/ 6 h 38"/>
                  <a:gd name="T14" fmla="*/ 0 w 17"/>
                  <a:gd name="T15" fmla="*/ 6 h 38"/>
                  <a:gd name="T16" fmla="*/ 0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0"/>
                    </a:moveTo>
                    <a:lnTo>
                      <a:pt x="17" y="0"/>
                    </a:lnTo>
                    <a:lnTo>
                      <a:pt x="17" y="6"/>
                    </a:lnTo>
                    <a:lnTo>
                      <a:pt x="12" y="6"/>
                    </a:lnTo>
                    <a:lnTo>
                      <a:pt x="12" y="38"/>
                    </a:lnTo>
                    <a:lnTo>
                      <a:pt x="5" y="38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" name="Freeform 898"/>
              <p:cNvSpPr>
                <a:spLocks noEditPoints="1"/>
              </p:cNvSpPr>
              <p:nvPr/>
            </p:nvSpPr>
            <p:spPr bwMode="auto">
              <a:xfrm>
                <a:off x="2632" y="1482"/>
                <a:ext cx="22" cy="38"/>
              </a:xfrm>
              <a:custGeom>
                <a:avLst/>
                <a:gdLst>
                  <a:gd name="T0" fmla="*/ 0 w 22"/>
                  <a:gd name="T1" fmla="*/ 38 h 38"/>
                  <a:gd name="T2" fmla="*/ 7 w 22"/>
                  <a:gd name="T3" fmla="*/ 0 h 38"/>
                  <a:gd name="T4" fmla="*/ 14 w 22"/>
                  <a:gd name="T5" fmla="*/ 0 h 38"/>
                  <a:gd name="T6" fmla="*/ 22 w 22"/>
                  <a:gd name="T7" fmla="*/ 38 h 38"/>
                  <a:gd name="T8" fmla="*/ 15 w 22"/>
                  <a:gd name="T9" fmla="*/ 38 h 38"/>
                  <a:gd name="T10" fmla="*/ 13 w 22"/>
                  <a:gd name="T11" fmla="*/ 31 h 38"/>
                  <a:gd name="T12" fmla="*/ 7 w 22"/>
                  <a:gd name="T13" fmla="*/ 31 h 38"/>
                  <a:gd name="T14" fmla="*/ 6 w 22"/>
                  <a:gd name="T15" fmla="*/ 38 h 38"/>
                  <a:gd name="T16" fmla="*/ 0 w 22"/>
                  <a:gd name="T17" fmla="*/ 38 h 38"/>
                  <a:gd name="T18" fmla="*/ 7 w 22"/>
                  <a:gd name="T19" fmla="*/ 26 h 38"/>
                  <a:gd name="T20" fmla="*/ 13 w 22"/>
                  <a:gd name="T21" fmla="*/ 26 h 38"/>
                  <a:gd name="T22" fmla="*/ 10 w 22"/>
                  <a:gd name="T23" fmla="*/ 11 h 38"/>
                  <a:gd name="T24" fmla="*/ 10 w 22"/>
                  <a:gd name="T25" fmla="*/ 11 h 38"/>
                  <a:gd name="T26" fmla="*/ 7 w 22"/>
                  <a:gd name="T2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8">
                    <a:moveTo>
                      <a:pt x="0" y="38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2" y="38"/>
                    </a:lnTo>
                    <a:lnTo>
                      <a:pt x="15" y="38"/>
                    </a:lnTo>
                    <a:lnTo>
                      <a:pt x="13" y="31"/>
                    </a:lnTo>
                    <a:lnTo>
                      <a:pt x="7" y="31"/>
                    </a:lnTo>
                    <a:lnTo>
                      <a:pt x="6" y="38"/>
                    </a:lnTo>
                    <a:lnTo>
                      <a:pt x="0" y="38"/>
                    </a:lnTo>
                    <a:close/>
                    <a:moveTo>
                      <a:pt x="7" y="26"/>
                    </a:moveTo>
                    <a:lnTo>
                      <a:pt x="13" y="26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" name="Rectangle 899"/>
              <p:cNvSpPr>
                <a:spLocks noChangeArrowheads="1"/>
              </p:cNvSpPr>
              <p:nvPr/>
            </p:nvSpPr>
            <p:spPr bwMode="auto">
              <a:xfrm>
                <a:off x="2656" y="1482"/>
                <a:ext cx="6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" name="Freeform 900"/>
              <p:cNvSpPr>
                <a:spLocks/>
              </p:cNvSpPr>
              <p:nvPr/>
            </p:nvSpPr>
            <p:spPr bwMode="auto">
              <a:xfrm>
                <a:off x="2665" y="1482"/>
                <a:ext cx="18" cy="38"/>
              </a:xfrm>
              <a:custGeom>
                <a:avLst/>
                <a:gdLst>
                  <a:gd name="T0" fmla="*/ 5 w 18"/>
                  <a:gd name="T1" fmla="*/ 14 h 38"/>
                  <a:gd name="T2" fmla="*/ 5 w 18"/>
                  <a:gd name="T3" fmla="*/ 38 h 38"/>
                  <a:gd name="T4" fmla="*/ 0 w 18"/>
                  <a:gd name="T5" fmla="*/ 38 h 38"/>
                  <a:gd name="T6" fmla="*/ 0 w 18"/>
                  <a:gd name="T7" fmla="*/ 0 h 38"/>
                  <a:gd name="T8" fmla="*/ 6 w 18"/>
                  <a:gd name="T9" fmla="*/ 0 h 38"/>
                  <a:gd name="T10" fmla="*/ 13 w 18"/>
                  <a:gd name="T11" fmla="*/ 22 h 38"/>
                  <a:gd name="T12" fmla="*/ 13 w 18"/>
                  <a:gd name="T13" fmla="*/ 0 h 38"/>
                  <a:gd name="T14" fmla="*/ 18 w 18"/>
                  <a:gd name="T15" fmla="*/ 0 h 38"/>
                  <a:gd name="T16" fmla="*/ 18 w 18"/>
                  <a:gd name="T17" fmla="*/ 38 h 38"/>
                  <a:gd name="T18" fmla="*/ 13 w 18"/>
                  <a:gd name="T19" fmla="*/ 38 h 38"/>
                  <a:gd name="T20" fmla="*/ 5 w 18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8">
                    <a:moveTo>
                      <a:pt x="5" y="14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" name="Freeform 901"/>
              <p:cNvSpPr>
                <a:spLocks noEditPoints="1"/>
              </p:cNvSpPr>
              <p:nvPr/>
            </p:nvSpPr>
            <p:spPr bwMode="auto">
              <a:xfrm>
                <a:off x="2685" y="1482"/>
                <a:ext cx="22" cy="38"/>
              </a:xfrm>
              <a:custGeom>
                <a:avLst/>
                <a:gdLst>
                  <a:gd name="T0" fmla="*/ 0 w 22"/>
                  <a:gd name="T1" fmla="*/ 38 h 38"/>
                  <a:gd name="T2" fmla="*/ 7 w 22"/>
                  <a:gd name="T3" fmla="*/ 0 h 38"/>
                  <a:gd name="T4" fmla="*/ 14 w 22"/>
                  <a:gd name="T5" fmla="*/ 0 h 38"/>
                  <a:gd name="T6" fmla="*/ 22 w 22"/>
                  <a:gd name="T7" fmla="*/ 38 h 38"/>
                  <a:gd name="T8" fmla="*/ 15 w 22"/>
                  <a:gd name="T9" fmla="*/ 38 h 38"/>
                  <a:gd name="T10" fmla="*/ 14 w 22"/>
                  <a:gd name="T11" fmla="*/ 31 h 38"/>
                  <a:gd name="T12" fmla="*/ 7 w 22"/>
                  <a:gd name="T13" fmla="*/ 31 h 38"/>
                  <a:gd name="T14" fmla="*/ 6 w 22"/>
                  <a:gd name="T15" fmla="*/ 38 h 38"/>
                  <a:gd name="T16" fmla="*/ 0 w 22"/>
                  <a:gd name="T17" fmla="*/ 38 h 38"/>
                  <a:gd name="T18" fmla="*/ 8 w 22"/>
                  <a:gd name="T19" fmla="*/ 26 h 38"/>
                  <a:gd name="T20" fmla="*/ 13 w 22"/>
                  <a:gd name="T21" fmla="*/ 26 h 38"/>
                  <a:gd name="T22" fmla="*/ 10 w 22"/>
                  <a:gd name="T23" fmla="*/ 11 h 38"/>
                  <a:gd name="T24" fmla="*/ 10 w 22"/>
                  <a:gd name="T25" fmla="*/ 11 h 38"/>
                  <a:gd name="T26" fmla="*/ 8 w 22"/>
                  <a:gd name="T2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8">
                    <a:moveTo>
                      <a:pt x="0" y="38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2" y="38"/>
                    </a:lnTo>
                    <a:lnTo>
                      <a:pt x="15" y="38"/>
                    </a:lnTo>
                    <a:lnTo>
                      <a:pt x="14" y="31"/>
                    </a:lnTo>
                    <a:lnTo>
                      <a:pt x="7" y="31"/>
                    </a:lnTo>
                    <a:lnTo>
                      <a:pt x="6" y="38"/>
                    </a:lnTo>
                    <a:lnTo>
                      <a:pt x="0" y="38"/>
                    </a:lnTo>
                    <a:close/>
                    <a:moveTo>
                      <a:pt x="8" y="26"/>
                    </a:moveTo>
                    <a:lnTo>
                      <a:pt x="13" y="26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" name="Freeform 902"/>
              <p:cNvSpPr>
                <a:spLocks noEditPoints="1"/>
              </p:cNvSpPr>
              <p:nvPr/>
            </p:nvSpPr>
            <p:spPr bwMode="auto">
              <a:xfrm>
                <a:off x="2709" y="1482"/>
                <a:ext cx="18" cy="38"/>
              </a:xfrm>
              <a:custGeom>
                <a:avLst/>
                <a:gdLst>
                  <a:gd name="T0" fmla="*/ 0 w 27"/>
                  <a:gd name="T1" fmla="*/ 0 h 56"/>
                  <a:gd name="T2" fmla="*/ 13 w 27"/>
                  <a:gd name="T3" fmla="*/ 0 h 56"/>
                  <a:gd name="T4" fmla="*/ 26 w 27"/>
                  <a:gd name="T5" fmla="*/ 12 h 56"/>
                  <a:gd name="T6" fmla="*/ 26 w 27"/>
                  <a:gd name="T7" fmla="*/ 18 h 56"/>
                  <a:gd name="T8" fmla="*/ 20 w 27"/>
                  <a:gd name="T9" fmla="*/ 27 h 56"/>
                  <a:gd name="T10" fmla="*/ 27 w 27"/>
                  <a:gd name="T11" fmla="*/ 36 h 56"/>
                  <a:gd name="T12" fmla="*/ 27 w 27"/>
                  <a:gd name="T13" fmla="*/ 44 h 56"/>
                  <a:gd name="T14" fmla="*/ 14 w 27"/>
                  <a:gd name="T15" fmla="*/ 56 h 56"/>
                  <a:gd name="T16" fmla="*/ 0 w 27"/>
                  <a:gd name="T17" fmla="*/ 56 h 56"/>
                  <a:gd name="T18" fmla="*/ 0 w 27"/>
                  <a:gd name="T19" fmla="*/ 0 h 56"/>
                  <a:gd name="T20" fmla="*/ 9 w 27"/>
                  <a:gd name="T21" fmla="*/ 23 h 56"/>
                  <a:gd name="T22" fmla="*/ 13 w 27"/>
                  <a:gd name="T23" fmla="*/ 23 h 56"/>
                  <a:gd name="T24" fmla="*/ 17 w 27"/>
                  <a:gd name="T25" fmla="*/ 19 h 56"/>
                  <a:gd name="T26" fmla="*/ 17 w 27"/>
                  <a:gd name="T27" fmla="*/ 12 h 56"/>
                  <a:gd name="T28" fmla="*/ 13 w 27"/>
                  <a:gd name="T29" fmla="*/ 8 h 56"/>
                  <a:gd name="T30" fmla="*/ 9 w 27"/>
                  <a:gd name="T31" fmla="*/ 8 h 56"/>
                  <a:gd name="T32" fmla="*/ 9 w 27"/>
                  <a:gd name="T33" fmla="*/ 23 h 56"/>
                  <a:gd name="T34" fmla="*/ 9 w 27"/>
                  <a:gd name="T35" fmla="*/ 31 h 56"/>
                  <a:gd name="T36" fmla="*/ 9 w 27"/>
                  <a:gd name="T37" fmla="*/ 48 h 56"/>
                  <a:gd name="T38" fmla="*/ 13 w 27"/>
                  <a:gd name="T39" fmla="*/ 48 h 56"/>
                  <a:gd name="T40" fmla="*/ 18 w 27"/>
                  <a:gd name="T41" fmla="*/ 44 h 56"/>
                  <a:gd name="T42" fmla="*/ 18 w 27"/>
                  <a:gd name="T43" fmla="*/ 35 h 56"/>
                  <a:gd name="T44" fmla="*/ 13 w 27"/>
                  <a:gd name="T45" fmla="*/ 31 h 56"/>
                  <a:gd name="T46" fmla="*/ 9 w 27"/>
                  <a:gd name="T47" fmla="*/ 3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6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3" y="0"/>
                      <a:pt x="26" y="4"/>
                      <a:pt x="26" y="12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4" y="26"/>
                      <a:pt x="20" y="27"/>
                    </a:cubicBezTo>
                    <a:cubicBezTo>
                      <a:pt x="25" y="28"/>
                      <a:pt x="27" y="31"/>
                      <a:pt x="27" y="36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4" y="56"/>
                      <a:pt x="14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9" y="23"/>
                    </a:move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3"/>
                      <a:pt x="17" y="22"/>
                      <a:pt x="17" y="19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8"/>
                      <a:pt x="13" y="8"/>
                    </a:cubicBezTo>
                    <a:cubicBezTo>
                      <a:pt x="9" y="8"/>
                      <a:pt x="9" y="8"/>
                      <a:pt x="9" y="8"/>
                    </a:cubicBezTo>
                    <a:lnTo>
                      <a:pt x="9" y="23"/>
                    </a:lnTo>
                    <a:close/>
                    <a:moveTo>
                      <a:pt x="9" y="31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7" y="48"/>
                      <a:pt x="18" y="47"/>
                      <a:pt x="18" y="4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2"/>
                      <a:pt x="17" y="31"/>
                      <a:pt x="13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" name="Freeform 903"/>
              <p:cNvSpPr>
                <a:spLocks/>
              </p:cNvSpPr>
              <p:nvPr/>
            </p:nvSpPr>
            <p:spPr bwMode="auto">
              <a:xfrm>
                <a:off x="2730" y="1482"/>
                <a:ext cx="14" cy="38"/>
              </a:xfrm>
              <a:custGeom>
                <a:avLst/>
                <a:gdLst>
                  <a:gd name="T0" fmla="*/ 0 w 14"/>
                  <a:gd name="T1" fmla="*/ 0 h 38"/>
                  <a:gd name="T2" fmla="*/ 7 w 14"/>
                  <a:gd name="T3" fmla="*/ 0 h 38"/>
                  <a:gd name="T4" fmla="*/ 7 w 14"/>
                  <a:gd name="T5" fmla="*/ 33 h 38"/>
                  <a:gd name="T6" fmla="*/ 14 w 14"/>
                  <a:gd name="T7" fmla="*/ 33 h 38"/>
                  <a:gd name="T8" fmla="*/ 14 w 14"/>
                  <a:gd name="T9" fmla="*/ 38 h 38"/>
                  <a:gd name="T10" fmla="*/ 0 w 14"/>
                  <a:gd name="T11" fmla="*/ 38 h 38"/>
                  <a:gd name="T12" fmla="*/ 0 w 14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" name="Freeform 904"/>
              <p:cNvSpPr>
                <a:spLocks/>
              </p:cNvSpPr>
              <p:nvPr/>
            </p:nvSpPr>
            <p:spPr bwMode="auto">
              <a:xfrm>
                <a:off x="2746" y="1482"/>
                <a:ext cx="16" cy="38"/>
              </a:xfrm>
              <a:custGeom>
                <a:avLst/>
                <a:gdLst>
                  <a:gd name="T0" fmla="*/ 0 w 16"/>
                  <a:gd name="T1" fmla="*/ 0 h 38"/>
                  <a:gd name="T2" fmla="*/ 16 w 16"/>
                  <a:gd name="T3" fmla="*/ 0 h 38"/>
                  <a:gd name="T4" fmla="*/ 16 w 16"/>
                  <a:gd name="T5" fmla="*/ 6 h 38"/>
                  <a:gd name="T6" fmla="*/ 7 w 16"/>
                  <a:gd name="T7" fmla="*/ 6 h 38"/>
                  <a:gd name="T8" fmla="*/ 7 w 16"/>
                  <a:gd name="T9" fmla="*/ 17 h 38"/>
                  <a:gd name="T10" fmla="*/ 13 w 16"/>
                  <a:gd name="T11" fmla="*/ 17 h 38"/>
                  <a:gd name="T12" fmla="*/ 13 w 16"/>
                  <a:gd name="T13" fmla="*/ 21 h 38"/>
                  <a:gd name="T14" fmla="*/ 7 w 16"/>
                  <a:gd name="T15" fmla="*/ 21 h 38"/>
                  <a:gd name="T16" fmla="*/ 7 w 16"/>
                  <a:gd name="T17" fmla="*/ 33 h 38"/>
                  <a:gd name="T18" fmla="*/ 16 w 16"/>
                  <a:gd name="T19" fmla="*/ 33 h 38"/>
                  <a:gd name="T20" fmla="*/ 16 w 16"/>
                  <a:gd name="T21" fmla="*/ 38 h 38"/>
                  <a:gd name="T22" fmla="*/ 0 w 16"/>
                  <a:gd name="T23" fmla="*/ 38 h 38"/>
                  <a:gd name="T24" fmla="*/ 0 w 16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8">
                    <a:moveTo>
                      <a:pt x="0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7" y="6"/>
                    </a:lnTo>
                    <a:lnTo>
                      <a:pt x="7" y="17"/>
                    </a:lnTo>
                    <a:lnTo>
                      <a:pt x="13" y="17"/>
                    </a:lnTo>
                    <a:lnTo>
                      <a:pt x="13" y="21"/>
                    </a:lnTo>
                    <a:lnTo>
                      <a:pt x="7" y="21"/>
                    </a:lnTo>
                    <a:lnTo>
                      <a:pt x="7" y="33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" name="Freeform 905"/>
              <p:cNvSpPr>
                <a:spLocks/>
              </p:cNvSpPr>
              <p:nvPr/>
            </p:nvSpPr>
            <p:spPr bwMode="auto">
              <a:xfrm>
                <a:off x="2770" y="1482"/>
                <a:ext cx="18" cy="39"/>
              </a:xfrm>
              <a:custGeom>
                <a:avLst/>
                <a:gdLst>
                  <a:gd name="T0" fmla="*/ 0 w 27"/>
                  <a:gd name="T1" fmla="*/ 42 h 58"/>
                  <a:gd name="T2" fmla="*/ 0 w 27"/>
                  <a:gd name="T3" fmla="*/ 15 h 58"/>
                  <a:gd name="T4" fmla="*/ 14 w 27"/>
                  <a:gd name="T5" fmla="*/ 0 h 58"/>
                  <a:gd name="T6" fmla="*/ 27 w 27"/>
                  <a:gd name="T7" fmla="*/ 14 h 58"/>
                  <a:gd name="T8" fmla="*/ 27 w 27"/>
                  <a:gd name="T9" fmla="*/ 21 h 58"/>
                  <a:gd name="T10" fmla="*/ 19 w 27"/>
                  <a:gd name="T11" fmla="*/ 21 h 58"/>
                  <a:gd name="T12" fmla="*/ 19 w 27"/>
                  <a:gd name="T13" fmla="*/ 13 h 58"/>
                  <a:gd name="T14" fmla="*/ 14 w 27"/>
                  <a:gd name="T15" fmla="*/ 8 h 58"/>
                  <a:gd name="T16" fmla="*/ 9 w 27"/>
                  <a:gd name="T17" fmla="*/ 14 h 58"/>
                  <a:gd name="T18" fmla="*/ 9 w 27"/>
                  <a:gd name="T19" fmla="*/ 44 h 58"/>
                  <a:gd name="T20" fmla="*/ 14 w 27"/>
                  <a:gd name="T21" fmla="*/ 50 h 58"/>
                  <a:gd name="T22" fmla="*/ 19 w 27"/>
                  <a:gd name="T23" fmla="*/ 44 h 58"/>
                  <a:gd name="T24" fmla="*/ 19 w 27"/>
                  <a:gd name="T25" fmla="*/ 34 h 58"/>
                  <a:gd name="T26" fmla="*/ 27 w 27"/>
                  <a:gd name="T27" fmla="*/ 34 h 58"/>
                  <a:gd name="T28" fmla="*/ 27 w 27"/>
                  <a:gd name="T29" fmla="*/ 44 h 58"/>
                  <a:gd name="T30" fmla="*/ 14 w 27"/>
                  <a:gd name="T31" fmla="*/ 58 h 58"/>
                  <a:gd name="T32" fmla="*/ 0 w 27"/>
                  <a:gd name="T33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4" y="0"/>
                      <a:pt x="14" y="0"/>
                    </a:cubicBezTo>
                    <a:cubicBezTo>
                      <a:pt x="24" y="0"/>
                      <a:pt x="27" y="6"/>
                      <a:pt x="27" y="14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7" y="8"/>
                      <a:pt x="14" y="8"/>
                    </a:cubicBezTo>
                    <a:cubicBezTo>
                      <a:pt x="11" y="8"/>
                      <a:pt x="9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50"/>
                      <a:pt x="14" y="50"/>
                    </a:cubicBezTo>
                    <a:cubicBezTo>
                      <a:pt x="17" y="50"/>
                      <a:pt x="19" y="48"/>
                      <a:pt x="19" y="4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" name="Rectangle 906"/>
              <p:cNvSpPr>
                <a:spLocks noChangeArrowheads="1"/>
              </p:cNvSpPr>
              <p:nvPr/>
            </p:nvSpPr>
            <p:spPr bwMode="auto">
              <a:xfrm>
                <a:off x="2791" y="1482"/>
                <a:ext cx="6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" name="Freeform 907"/>
              <p:cNvSpPr>
                <a:spLocks/>
              </p:cNvSpPr>
              <p:nvPr/>
            </p:nvSpPr>
            <p:spPr bwMode="auto">
              <a:xfrm>
                <a:off x="2799" y="1482"/>
                <a:ext cx="17" cy="38"/>
              </a:xfrm>
              <a:custGeom>
                <a:avLst/>
                <a:gdLst>
                  <a:gd name="T0" fmla="*/ 0 w 17"/>
                  <a:gd name="T1" fmla="*/ 0 h 38"/>
                  <a:gd name="T2" fmla="*/ 17 w 17"/>
                  <a:gd name="T3" fmla="*/ 0 h 38"/>
                  <a:gd name="T4" fmla="*/ 17 w 17"/>
                  <a:gd name="T5" fmla="*/ 6 h 38"/>
                  <a:gd name="T6" fmla="*/ 13 w 17"/>
                  <a:gd name="T7" fmla="*/ 6 h 38"/>
                  <a:gd name="T8" fmla="*/ 13 w 17"/>
                  <a:gd name="T9" fmla="*/ 38 h 38"/>
                  <a:gd name="T10" fmla="*/ 6 w 17"/>
                  <a:gd name="T11" fmla="*/ 38 h 38"/>
                  <a:gd name="T12" fmla="*/ 6 w 17"/>
                  <a:gd name="T13" fmla="*/ 6 h 38"/>
                  <a:gd name="T14" fmla="*/ 0 w 17"/>
                  <a:gd name="T15" fmla="*/ 6 h 38"/>
                  <a:gd name="T16" fmla="*/ 0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0"/>
                    </a:moveTo>
                    <a:lnTo>
                      <a:pt x="17" y="0"/>
                    </a:lnTo>
                    <a:lnTo>
                      <a:pt x="17" y="6"/>
                    </a:lnTo>
                    <a:lnTo>
                      <a:pt x="13" y="6"/>
                    </a:lnTo>
                    <a:lnTo>
                      <a:pt x="13" y="38"/>
                    </a:lnTo>
                    <a:lnTo>
                      <a:pt x="6" y="38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" name="Rectangle 908"/>
              <p:cNvSpPr>
                <a:spLocks noChangeArrowheads="1"/>
              </p:cNvSpPr>
              <p:nvPr/>
            </p:nvSpPr>
            <p:spPr bwMode="auto">
              <a:xfrm>
                <a:off x="2819" y="1482"/>
                <a:ext cx="6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" name="Freeform 909"/>
              <p:cNvSpPr>
                <a:spLocks/>
              </p:cNvSpPr>
              <p:nvPr/>
            </p:nvSpPr>
            <p:spPr bwMode="auto">
              <a:xfrm>
                <a:off x="2828" y="1482"/>
                <a:ext cx="15" cy="38"/>
              </a:xfrm>
              <a:custGeom>
                <a:avLst/>
                <a:gdLst>
                  <a:gd name="T0" fmla="*/ 0 w 15"/>
                  <a:gd name="T1" fmla="*/ 0 h 38"/>
                  <a:gd name="T2" fmla="*/ 15 w 15"/>
                  <a:gd name="T3" fmla="*/ 0 h 38"/>
                  <a:gd name="T4" fmla="*/ 15 w 15"/>
                  <a:gd name="T5" fmla="*/ 6 h 38"/>
                  <a:gd name="T6" fmla="*/ 6 w 15"/>
                  <a:gd name="T7" fmla="*/ 6 h 38"/>
                  <a:gd name="T8" fmla="*/ 6 w 15"/>
                  <a:gd name="T9" fmla="*/ 17 h 38"/>
                  <a:gd name="T10" fmla="*/ 13 w 15"/>
                  <a:gd name="T11" fmla="*/ 17 h 38"/>
                  <a:gd name="T12" fmla="*/ 13 w 15"/>
                  <a:gd name="T13" fmla="*/ 21 h 38"/>
                  <a:gd name="T14" fmla="*/ 6 w 15"/>
                  <a:gd name="T15" fmla="*/ 21 h 38"/>
                  <a:gd name="T16" fmla="*/ 6 w 15"/>
                  <a:gd name="T17" fmla="*/ 33 h 38"/>
                  <a:gd name="T18" fmla="*/ 15 w 15"/>
                  <a:gd name="T19" fmla="*/ 33 h 38"/>
                  <a:gd name="T20" fmla="*/ 15 w 15"/>
                  <a:gd name="T21" fmla="*/ 38 h 38"/>
                  <a:gd name="T22" fmla="*/ 0 w 15"/>
                  <a:gd name="T23" fmla="*/ 38 h 38"/>
                  <a:gd name="T24" fmla="*/ 0 w 15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6" y="6"/>
                    </a:lnTo>
                    <a:lnTo>
                      <a:pt x="6" y="17"/>
                    </a:lnTo>
                    <a:lnTo>
                      <a:pt x="13" y="17"/>
                    </a:lnTo>
                    <a:lnTo>
                      <a:pt x="13" y="21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15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" name="Freeform 910"/>
              <p:cNvSpPr>
                <a:spLocks/>
              </p:cNvSpPr>
              <p:nvPr/>
            </p:nvSpPr>
            <p:spPr bwMode="auto">
              <a:xfrm>
                <a:off x="2846" y="1482"/>
                <a:ext cx="18" cy="39"/>
              </a:xfrm>
              <a:custGeom>
                <a:avLst/>
                <a:gdLst>
                  <a:gd name="T0" fmla="*/ 0 w 27"/>
                  <a:gd name="T1" fmla="*/ 45 h 58"/>
                  <a:gd name="T2" fmla="*/ 0 w 27"/>
                  <a:gd name="T3" fmla="*/ 37 h 58"/>
                  <a:gd name="T4" fmla="*/ 8 w 27"/>
                  <a:gd name="T5" fmla="*/ 37 h 58"/>
                  <a:gd name="T6" fmla="*/ 8 w 27"/>
                  <a:gd name="T7" fmla="*/ 45 h 58"/>
                  <a:gd name="T8" fmla="*/ 13 w 27"/>
                  <a:gd name="T9" fmla="*/ 50 h 58"/>
                  <a:gd name="T10" fmla="*/ 17 w 27"/>
                  <a:gd name="T11" fmla="*/ 45 h 58"/>
                  <a:gd name="T12" fmla="*/ 17 w 27"/>
                  <a:gd name="T13" fmla="*/ 43 h 58"/>
                  <a:gd name="T14" fmla="*/ 13 w 27"/>
                  <a:gd name="T15" fmla="*/ 35 h 58"/>
                  <a:gd name="T16" fmla="*/ 8 w 27"/>
                  <a:gd name="T17" fmla="*/ 29 h 58"/>
                  <a:gd name="T18" fmla="*/ 0 w 27"/>
                  <a:gd name="T19" fmla="*/ 14 h 58"/>
                  <a:gd name="T20" fmla="*/ 0 w 27"/>
                  <a:gd name="T21" fmla="*/ 12 h 58"/>
                  <a:gd name="T22" fmla="*/ 13 w 27"/>
                  <a:gd name="T23" fmla="*/ 0 h 58"/>
                  <a:gd name="T24" fmla="*/ 26 w 27"/>
                  <a:gd name="T25" fmla="*/ 13 h 58"/>
                  <a:gd name="T26" fmla="*/ 26 w 27"/>
                  <a:gd name="T27" fmla="*/ 17 h 58"/>
                  <a:gd name="T28" fmla="*/ 17 w 27"/>
                  <a:gd name="T29" fmla="*/ 17 h 58"/>
                  <a:gd name="T30" fmla="*/ 17 w 27"/>
                  <a:gd name="T31" fmla="*/ 13 h 58"/>
                  <a:gd name="T32" fmla="*/ 13 w 27"/>
                  <a:gd name="T33" fmla="*/ 8 h 58"/>
                  <a:gd name="T34" fmla="*/ 9 w 27"/>
                  <a:gd name="T35" fmla="*/ 12 h 58"/>
                  <a:gd name="T36" fmla="*/ 9 w 27"/>
                  <a:gd name="T37" fmla="*/ 14 h 58"/>
                  <a:gd name="T38" fmla="*/ 13 w 27"/>
                  <a:gd name="T39" fmla="*/ 21 h 58"/>
                  <a:gd name="T40" fmla="*/ 19 w 27"/>
                  <a:gd name="T41" fmla="*/ 27 h 58"/>
                  <a:gd name="T42" fmla="*/ 27 w 27"/>
                  <a:gd name="T43" fmla="*/ 42 h 58"/>
                  <a:gd name="T44" fmla="*/ 27 w 27"/>
                  <a:gd name="T45" fmla="*/ 44 h 58"/>
                  <a:gd name="T46" fmla="*/ 13 w 27"/>
                  <a:gd name="T47" fmla="*/ 58 h 58"/>
                  <a:gd name="T48" fmla="*/ 0 w 27"/>
                  <a:gd name="T49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8">
                    <a:moveTo>
                      <a:pt x="0" y="45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8"/>
                      <a:pt x="10" y="50"/>
                      <a:pt x="13" y="50"/>
                    </a:cubicBezTo>
                    <a:cubicBezTo>
                      <a:pt x="16" y="50"/>
                      <a:pt x="17" y="48"/>
                      <a:pt x="17" y="45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0"/>
                      <a:pt x="16" y="38"/>
                      <a:pt x="13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2" y="24"/>
                      <a:pt x="0" y="21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5"/>
                      <a:pt x="26" y="13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9"/>
                      <a:pt x="16" y="8"/>
                      <a:pt x="13" y="8"/>
                    </a:cubicBezTo>
                    <a:cubicBezTo>
                      <a:pt x="10" y="8"/>
                      <a:pt x="9" y="9"/>
                      <a:pt x="9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10" y="19"/>
                      <a:pt x="13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32"/>
                      <a:pt x="27" y="35"/>
                      <a:pt x="27" y="42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2" y="58"/>
                      <a:pt x="13" y="58"/>
                    </a:cubicBezTo>
                    <a:cubicBezTo>
                      <a:pt x="3" y="58"/>
                      <a:pt x="0" y="52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" name="Freeform 911"/>
              <p:cNvSpPr>
                <a:spLocks noEditPoints="1"/>
              </p:cNvSpPr>
              <p:nvPr/>
            </p:nvSpPr>
            <p:spPr bwMode="auto">
              <a:xfrm>
                <a:off x="2554" y="1535"/>
                <a:ext cx="21" cy="39"/>
              </a:xfrm>
              <a:custGeom>
                <a:avLst/>
                <a:gdLst>
                  <a:gd name="T0" fmla="*/ 0 w 21"/>
                  <a:gd name="T1" fmla="*/ 39 h 39"/>
                  <a:gd name="T2" fmla="*/ 7 w 21"/>
                  <a:gd name="T3" fmla="*/ 0 h 39"/>
                  <a:gd name="T4" fmla="*/ 14 w 21"/>
                  <a:gd name="T5" fmla="*/ 0 h 39"/>
                  <a:gd name="T6" fmla="*/ 21 w 21"/>
                  <a:gd name="T7" fmla="*/ 39 h 39"/>
                  <a:gd name="T8" fmla="*/ 15 w 21"/>
                  <a:gd name="T9" fmla="*/ 39 h 39"/>
                  <a:gd name="T10" fmla="*/ 14 w 21"/>
                  <a:gd name="T11" fmla="*/ 31 h 39"/>
                  <a:gd name="T12" fmla="*/ 7 w 21"/>
                  <a:gd name="T13" fmla="*/ 31 h 39"/>
                  <a:gd name="T14" fmla="*/ 6 w 21"/>
                  <a:gd name="T15" fmla="*/ 39 h 39"/>
                  <a:gd name="T16" fmla="*/ 0 w 21"/>
                  <a:gd name="T17" fmla="*/ 39 h 39"/>
                  <a:gd name="T18" fmla="*/ 8 w 21"/>
                  <a:gd name="T19" fmla="*/ 26 h 39"/>
                  <a:gd name="T20" fmla="*/ 13 w 21"/>
                  <a:gd name="T21" fmla="*/ 26 h 39"/>
                  <a:gd name="T22" fmla="*/ 10 w 21"/>
                  <a:gd name="T23" fmla="*/ 11 h 39"/>
                  <a:gd name="T24" fmla="*/ 10 w 21"/>
                  <a:gd name="T25" fmla="*/ 11 h 39"/>
                  <a:gd name="T26" fmla="*/ 8 w 21"/>
                  <a:gd name="T27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9">
                    <a:moveTo>
                      <a:pt x="0" y="39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1" y="39"/>
                    </a:lnTo>
                    <a:lnTo>
                      <a:pt x="15" y="39"/>
                    </a:lnTo>
                    <a:lnTo>
                      <a:pt x="14" y="31"/>
                    </a:lnTo>
                    <a:lnTo>
                      <a:pt x="7" y="31"/>
                    </a:lnTo>
                    <a:lnTo>
                      <a:pt x="6" y="39"/>
                    </a:lnTo>
                    <a:lnTo>
                      <a:pt x="0" y="39"/>
                    </a:lnTo>
                    <a:close/>
                    <a:moveTo>
                      <a:pt x="8" y="26"/>
                    </a:moveTo>
                    <a:lnTo>
                      <a:pt x="13" y="26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0" name="Freeform 912"/>
              <p:cNvSpPr>
                <a:spLocks/>
              </p:cNvSpPr>
              <p:nvPr/>
            </p:nvSpPr>
            <p:spPr bwMode="auto">
              <a:xfrm>
                <a:off x="2577" y="1535"/>
                <a:ext cx="19" cy="39"/>
              </a:xfrm>
              <a:custGeom>
                <a:avLst/>
                <a:gdLst>
                  <a:gd name="T0" fmla="*/ 6 w 19"/>
                  <a:gd name="T1" fmla="*/ 14 h 39"/>
                  <a:gd name="T2" fmla="*/ 6 w 19"/>
                  <a:gd name="T3" fmla="*/ 39 h 39"/>
                  <a:gd name="T4" fmla="*/ 0 w 19"/>
                  <a:gd name="T5" fmla="*/ 39 h 39"/>
                  <a:gd name="T6" fmla="*/ 0 w 19"/>
                  <a:gd name="T7" fmla="*/ 0 h 39"/>
                  <a:gd name="T8" fmla="*/ 7 w 19"/>
                  <a:gd name="T9" fmla="*/ 0 h 39"/>
                  <a:gd name="T10" fmla="*/ 14 w 19"/>
                  <a:gd name="T11" fmla="*/ 22 h 39"/>
                  <a:gd name="T12" fmla="*/ 14 w 19"/>
                  <a:gd name="T13" fmla="*/ 0 h 39"/>
                  <a:gd name="T14" fmla="*/ 19 w 19"/>
                  <a:gd name="T15" fmla="*/ 0 h 39"/>
                  <a:gd name="T16" fmla="*/ 19 w 19"/>
                  <a:gd name="T17" fmla="*/ 39 h 39"/>
                  <a:gd name="T18" fmla="*/ 13 w 19"/>
                  <a:gd name="T19" fmla="*/ 39 h 39"/>
                  <a:gd name="T20" fmla="*/ 6 w 19"/>
                  <a:gd name="T2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9">
                    <a:moveTo>
                      <a:pt x="6" y="1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22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19" y="39"/>
                    </a:lnTo>
                    <a:lnTo>
                      <a:pt x="13" y="39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" name="Freeform 913"/>
              <p:cNvSpPr>
                <a:spLocks noEditPoints="1"/>
              </p:cNvSpPr>
              <p:nvPr/>
            </p:nvSpPr>
            <p:spPr bwMode="auto">
              <a:xfrm>
                <a:off x="2599" y="1535"/>
                <a:ext cx="19" cy="39"/>
              </a:xfrm>
              <a:custGeom>
                <a:avLst/>
                <a:gdLst>
                  <a:gd name="T0" fmla="*/ 28 w 28"/>
                  <a:gd name="T1" fmla="*/ 15 h 57"/>
                  <a:gd name="T2" fmla="*/ 28 w 28"/>
                  <a:gd name="T3" fmla="*/ 41 h 57"/>
                  <a:gd name="T4" fmla="*/ 15 w 28"/>
                  <a:gd name="T5" fmla="*/ 57 h 57"/>
                  <a:gd name="T6" fmla="*/ 0 w 28"/>
                  <a:gd name="T7" fmla="*/ 57 h 57"/>
                  <a:gd name="T8" fmla="*/ 0 w 28"/>
                  <a:gd name="T9" fmla="*/ 0 h 57"/>
                  <a:gd name="T10" fmla="*/ 15 w 28"/>
                  <a:gd name="T11" fmla="*/ 0 h 57"/>
                  <a:gd name="T12" fmla="*/ 28 w 28"/>
                  <a:gd name="T13" fmla="*/ 15 h 57"/>
                  <a:gd name="T14" fmla="*/ 14 w 28"/>
                  <a:gd name="T15" fmla="*/ 49 h 57"/>
                  <a:gd name="T16" fmla="*/ 19 w 28"/>
                  <a:gd name="T17" fmla="*/ 43 h 57"/>
                  <a:gd name="T18" fmla="*/ 19 w 28"/>
                  <a:gd name="T19" fmla="*/ 14 h 57"/>
                  <a:gd name="T20" fmla="*/ 14 w 28"/>
                  <a:gd name="T21" fmla="*/ 8 h 57"/>
                  <a:gd name="T22" fmla="*/ 10 w 28"/>
                  <a:gd name="T23" fmla="*/ 8 h 57"/>
                  <a:gd name="T24" fmla="*/ 10 w 28"/>
                  <a:gd name="T25" fmla="*/ 49 h 57"/>
                  <a:gd name="T26" fmla="*/ 14 w 28"/>
                  <a:gd name="T27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7">
                    <a:moveTo>
                      <a:pt x="28" y="15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50"/>
                      <a:pt x="25" y="57"/>
                      <a:pt x="15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5" y="0"/>
                      <a:pt x="28" y="7"/>
                      <a:pt x="28" y="15"/>
                    </a:cubicBezTo>
                    <a:moveTo>
                      <a:pt x="14" y="49"/>
                    </a:moveTo>
                    <a:cubicBezTo>
                      <a:pt x="17" y="49"/>
                      <a:pt x="19" y="47"/>
                      <a:pt x="19" y="4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7" y="8"/>
                      <a:pt x="14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49"/>
                      <a:pt x="10" y="49"/>
                      <a:pt x="10" y="49"/>
                    </a:cubicBez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2" name="Freeform 914"/>
              <p:cNvSpPr>
                <a:spLocks/>
              </p:cNvSpPr>
              <p:nvPr/>
            </p:nvSpPr>
            <p:spPr bwMode="auto">
              <a:xfrm>
                <a:off x="2627" y="1535"/>
                <a:ext cx="18" cy="39"/>
              </a:xfrm>
              <a:custGeom>
                <a:avLst/>
                <a:gdLst>
                  <a:gd name="T0" fmla="*/ 0 w 27"/>
                  <a:gd name="T1" fmla="*/ 42 h 57"/>
                  <a:gd name="T2" fmla="*/ 0 w 27"/>
                  <a:gd name="T3" fmla="*/ 15 h 57"/>
                  <a:gd name="T4" fmla="*/ 14 w 27"/>
                  <a:gd name="T5" fmla="*/ 0 h 57"/>
                  <a:gd name="T6" fmla="*/ 27 w 27"/>
                  <a:gd name="T7" fmla="*/ 14 h 57"/>
                  <a:gd name="T8" fmla="*/ 27 w 27"/>
                  <a:gd name="T9" fmla="*/ 20 h 57"/>
                  <a:gd name="T10" fmla="*/ 18 w 27"/>
                  <a:gd name="T11" fmla="*/ 20 h 57"/>
                  <a:gd name="T12" fmla="*/ 18 w 27"/>
                  <a:gd name="T13" fmla="*/ 13 h 57"/>
                  <a:gd name="T14" fmla="*/ 14 w 27"/>
                  <a:gd name="T15" fmla="*/ 8 h 57"/>
                  <a:gd name="T16" fmla="*/ 9 w 27"/>
                  <a:gd name="T17" fmla="*/ 13 h 57"/>
                  <a:gd name="T18" fmla="*/ 9 w 27"/>
                  <a:gd name="T19" fmla="*/ 44 h 57"/>
                  <a:gd name="T20" fmla="*/ 14 w 27"/>
                  <a:gd name="T21" fmla="*/ 49 h 57"/>
                  <a:gd name="T22" fmla="*/ 18 w 27"/>
                  <a:gd name="T23" fmla="*/ 44 h 57"/>
                  <a:gd name="T24" fmla="*/ 18 w 27"/>
                  <a:gd name="T25" fmla="*/ 34 h 57"/>
                  <a:gd name="T26" fmla="*/ 27 w 27"/>
                  <a:gd name="T27" fmla="*/ 34 h 57"/>
                  <a:gd name="T28" fmla="*/ 27 w 27"/>
                  <a:gd name="T29" fmla="*/ 43 h 57"/>
                  <a:gd name="T30" fmla="*/ 14 w 27"/>
                  <a:gd name="T31" fmla="*/ 57 h 57"/>
                  <a:gd name="T32" fmla="*/ 0 w 27"/>
                  <a:gd name="T33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57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4" y="0"/>
                      <a:pt x="14" y="0"/>
                    </a:cubicBezTo>
                    <a:cubicBezTo>
                      <a:pt x="24" y="0"/>
                      <a:pt x="27" y="6"/>
                      <a:pt x="27" y="14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0"/>
                      <a:pt x="17" y="8"/>
                      <a:pt x="14" y="8"/>
                    </a:cubicBezTo>
                    <a:cubicBezTo>
                      <a:pt x="10" y="8"/>
                      <a:pt x="9" y="10"/>
                      <a:pt x="9" y="1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0" y="49"/>
                      <a:pt x="14" y="49"/>
                    </a:cubicBezTo>
                    <a:cubicBezTo>
                      <a:pt x="17" y="49"/>
                      <a:pt x="18" y="47"/>
                      <a:pt x="18" y="4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51"/>
                      <a:pt x="24" y="57"/>
                      <a:pt x="14" y="57"/>
                    </a:cubicBezTo>
                    <a:cubicBezTo>
                      <a:pt x="4" y="57"/>
                      <a:pt x="0" y="51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" name="Freeform 915"/>
              <p:cNvSpPr>
                <a:spLocks noEditPoints="1"/>
              </p:cNvSpPr>
              <p:nvPr/>
            </p:nvSpPr>
            <p:spPr bwMode="auto">
              <a:xfrm>
                <a:off x="2647" y="1535"/>
                <a:ext cx="20" cy="39"/>
              </a:xfrm>
              <a:custGeom>
                <a:avLst/>
                <a:gdLst>
                  <a:gd name="T0" fmla="*/ 0 w 29"/>
                  <a:gd name="T1" fmla="*/ 42 h 57"/>
                  <a:gd name="T2" fmla="*/ 0 w 29"/>
                  <a:gd name="T3" fmla="*/ 15 h 57"/>
                  <a:gd name="T4" fmla="*/ 14 w 29"/>
                  <a:gd name="T5" fmla="*/ 0 h 57"/>
                  <a:gd name="T6" fmla="*/ 29 w 29"/>
                  <a:gd name="T7" fmla="*/ 15 h 57"/>
                  <a:gd name="T8" fmla="*/ 29 w 29"/>
                  <a:gd name="T9" fmla="*/ 42 h 57"/>
                  <a:gd name="T10" fmla="*/ 14 w 29"/>
                  <a:gd name="T11" fmla="*/ 57 h 57"/>
                  <a:gd name="T12" fmla="*/ 0 w 29"/>
                  <a:gd name="T13" fmla="*/ 42 h 57"/>
                  <a:gd name="T14" fmla="*/ 19 w 29"/>
                  <a:gd name="T15" fmla="*/ 44 h 57"/>
                  <a:gd name="T16" fmla="*/ 19 w 29"/>
                  <a:gd name="T17" fmla="*/ 13 h 57"/>
                  <a:gd name="T18" fmla="*/ 14 w 29"/>
                  <a:gd name="T19" fmla="*/ 8 h 57"/>
                  <a:gd name="T20" fmla="*/ 10 w 29"/>
                  <a:gd name="T21" fmla="*/ 13 h 57"/>
                  <a:gd name="T22" fmla="*/ 10 w 29"/>
                  <a:gd name="T23" fmla="*/ 44 h 57"/>
                  <a:gd name="T24" fmla="*/ 14 w 29"/>
                  <a:gd name="T25" fmla="*/ 49 h 57"/>
                  <a:gd name="T26" fmla="*/ 19 w 29"/>
                  <a:gd name="T27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7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5" y="0"/>
                      <a:pt x="14" y="0"/>
                    </a:cubicBezTo>
                    <a:cubicBezTo>
                      <a:pt x="24" y="0"/>
                      <a:pt x="29" y="6"/>
                      <a:pt x="29" y="15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51"/>
                      <a:pt x="24" y="57"/>
                      <a:pt x="14" y="57"/>
                    </a:cubicBezTo>
                    <a:cubicBezTo>
                      <a:pt x="5" y="57"/>
                      <a:pt x="0" y="51"/>
                      <a:pt x="0" y="42"/>
                    </a:cubicBezTo>
                    <a:moveTo>
                      <a:pt x="19" y="44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10" y="10"/>
                      <a:pt x="10" y="1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49"/>
                      <a:pt x="14" y="49"/>
                    </a:cubicBezTo>
                    <a:cubicBezTo>
                      <a:pt x="18" y="49"/>
                      <a:pt x="19" y="47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4" name="Freeform 916"/>
              <p:cNvSpPr>
                <a:spLocks/>
              </p:cNvSpPr>
              <p:nvPr/>
            </p:nvSpPr>
            <p:spPr bwMode="auto">
              <a:xfrm>
                <a:off x="2670" y="1535"/>
                <a:ext cx="23" cy="39"/>
              </a:xfrm>
              <a:custGeom>
                <a:avLst/>
                <a:gdLst>
                  <a:gd name="T0" fmla="*/ 17 w 23"/>
                  <a:gd name="T1" fmla="*/ 14 h 39"/>
                  <a:gd name="T2" fmla="*/ 17 w 23"/>
                  <a:gd name="T3" fmla="*/ 14 h 39"/>
                  <a:gd name="T4" fmla="*/ 13 w 23"/>
                  <a:gd name="T5" fmla="*/ 39 h 39"/>
                  <a:gd name="T6" fmla="*/ 10 w 23"/>
                  <a:gd name="T7" fmla="*/ 39 h 39"/>
                  <a:gd name="T8" fmla="*/ 5 w 23"/>
                  <a:gd name="T9" fmla="*/ 14 h 39"/>
                  <a:gd name="T10" fmla="*/ 5 w 23"/>
                  <a:gd name="T11" fmla="*/ 14 h 39"/>
                  <a:gd name="T12" fmla="*/ 5 w 23"/>
                  <a:gd name="T13" fmla="*/ 39 h 39"/>
                  <a:gd name="T14" fmla="*/ 0 w 23"/>
                  <a:gd name="T15" fmla="*/ 39 h 39"/>
                  <a:gd name="T16" fmla="*/ 0 w 23"/>
                  <a:gd name="T17" fmla="*/ 0 h 39"/>
                  <a:gd name="T18" fmla="*/ 7 w 23"/>
                  <a:gd name="T19" fmla="*/ 0 h 39"/>
                  <a:gd name="T20" fmla="*/ 11 w 23"/>
                  <a:gd name="T21" fmla="*/ 22 h 39"/>
                  <a:gd name="T22" fmla="*/ 11 w 23"/>
                  <a:gd name="T23" fmla="*/ 22 h 39"/>
                  <a:gd name="T24" fmla="*/ 15 w 23"/>
                  <a:gd name="T25" fmla="*/ 0 h 39"/>
                  <a:gd name="T26" fmla="*/ 23 w 23"/>
                  <a:gd name="T27" fmla="*/ 0 h 39"/>
                  <a:gd name="T28" fmla="*/ 23 w 23"/>
                  <a:gd name="T29" fmla="*/ 39 h 39"/>
                  <a:gd name="T30" fmla="*/ 17 w 23"/>
                  <a:gd name="T31" fmla="*/ 39 h 39"/>
                  <a:gd name="T32" fmla="*/ 17 w 23"/>
                  <a:gd name="T33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39">
                    <a:moveTo>
                      <a:pt x="17" y="14"/>
                    </a:moveTo>
                    <a:lnTo>
                      <a:pt x="17" y="14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3" y="39"/>
                    </a:lnTo>
                    <a:lnTo>
                      <a:pt x="17" y="39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5" name="Freeform 917"/>
              <p:cNvSpPr>
                <a:spLocks/>
              </p:cNvSpPr>
              <p:nvPr/>
            </p:nvSpPr>
            <p:spPr bwMode="auto">
              <a:xfrm>
                <a:off x="2696" y="1535"/>
                <a:ext cx="24" cy="39"/>
              </a:xfrm>
              <a:custGeom>
                <a:avLst/>
                <a:gdLst>
                  <a:gd name="T0" fmla="*/ 18 w 24"/>
                  <a:gd name="T1" fmla="*/ 14 h 39"/>
                  <a:gd name="T2" fmla="*/ 18 w 24"/>
                  <a:gd name="T3" fmla="*/ 14 h 39"/>
                  <a:gd name="T4" fmla="*/ 14 w 24"/>
                  <a:gd name="T5" fmla="*/ 39 h 39"/>
                  <a:gd name="T6" fmla="*/ 10 w 24"/>
                  <a:gd name="T7" fmla="*/ 39 h 39"/>
                  <a:gd name="T8" fmla="*/ 5 w 24"/>
                  <a:gd name="T9" fmla="*/ 14 h 39"/>
                  <a:gd name="T10" fmla="*/ 5 w 24"/>
                  <a:gd name="T11" fmla="*/ 14 h 39"/>
                  <a:gd name="T12" fmla="*/ 5 w 24"/>
                  <a:gd name="T13" fmla="*/ 39 h 39"/>
                  <a:gd name="T14" fmla="*/ 0 w 24"/>
                  <a:gd name="T15" fmla="*/ 39 h 39"/>
                  <a:gd name="T16" fmla="*/ 0 w 24"/>
                  <a:gd name="T17" fmla="*/ 0 h 39"/>
                  <a:gd name="T18" fmla="*/ 7 w 24"/>
                  <a:gd name="T19" fmla="*/ 0 h 39"/>
                  <a:gd name="T20" fmla="*/ 12 w 24"/>
                  <a:gd name="T21" fmla="*/ 22 h 39"/>
                  <a:gd name="T22" fmla="*/ 12 w 24"/>
                  <a:gd name="T23" fmla="*/ 22 h 39"/>
                  <a:gd name="T24" fmla="*/ 16 w 24"/>
                  <a:gd name="T25" fmla="*/ 0 h 39"/>
                  <a:gd name="T26" fmla="*/ 24 w 24"/>
                  <a:gd name="T27" fmla="*/ 0 h 39"/>
                  <a:gd name="T28" fmla="*/ 24 w 24"/>
                  <a:gd name="T29" fmla="*/ 39 h 39"/>
                  <a:gd name="T30" fmla="*/ 18 w 24"/>
                  <a:gd name="T31" fmla="*/ 39 h 39"/>
                  <a:gd name="T32" fmla="*/ 18 w 24"/>
                  <a:gd name="T33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9">
                    <a:moveTo>
                      <a:pt x="18" y="14"/>
                    </a:moveTo>
                    <a:lnTo>
                      <a:pt x="18" y="14"/>
                    </a:lnTo>
                    <a:lnTo>
                      <a:pt x="14" y="39"/>
                    </a:lnTo>
                    <a:lnTo>
                      <a:pt x="10" y="3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39"/>
                    </a:lnTo>
                    <a:lnTo>
                      <a:pt x="18" y="39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6" name="Freeform 918"/>
              <p:cNvSpPr>
                <a:spLocks/>
              </p:cNvSpPr>
              <p:nvPr/>
            </p:nvSpPr>
            <p:spPr bwMode="auto">
              <a:xfrm>
                <a:off x="2722" y="1535"/>
                <a:ext cx="19" cy="39"/>
              </a:xfrm>
              <a:custGeom>
                <a:avLst/>
                <a:gdLst>
                  <a:gd name="T0" fmla="*/ 28 w 28"/>
                  <a:gd name="T1" fmla="*/ 0 h 57"/>
                  <a:gd name="T2" fmla="*/ 28 w 28"/>
                  <a:gd name="T3" fmla="*/ 43 h 57"/>
                  <a:gd name="T4" fmla="*/ 14 w 28"/>
                  <a:gd name="T5" fmla="*/ 57 h 57"/>
                  <a:gd name="T6" fmla="*/ 0 w 28"/>
                  <a:gd name="T7" fmla="*/ 43 h 57"/>
                  <a:gd name="T8" fmla="*/ 0 w 28"/>
                  <a:gd name="T9" fmla="*/ 0 h 57"/>
                  <a:gd name="T10" fmla="*/ 10 w 28"/>
                  <a:gd name="T11" fmla="*/ 0 h 57"/>
                  <a:gd name="T12" fmla="*/ 10 w 28"/>
                  <a:gd name="T13" fmla="*/ 44 h 57"/>
                  <a:gd name="T14" fmla="*/ 14 w 28"/>
                  <a:gd name="T15" fmla="*/ 49 h 57"/>
                  <a:gd name="T16" fmla="*/ 19 w 28"/>
                  <a:gd name="T17" fmla="*/ 44 h 57"/>
                  <a:gd name="T18" fmla="*/ 19 w 28"/>
                  <a:gd name="T19" fmla="*/ 0 h 57"/>
                  <a:gd name="T20" fmla="*/ 28 w 28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7">
                    <a:moveTo>
                      <a:pt x="28" y="0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52"/>
                      <a:pt x="24" y="57"/>
                      <a:pt x="14" y="57"/>
                    </a:cubicBezTo>
                    <a:cubicBezTo>
                      <a:pt x="5" y="57"/>
                      <a:pt x="0" y="52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49"/>
                      <a:pt x="14" y="49"/>
                    </a:cubicBezTo>
                    <a:cubicBezTo>
                      <a:pt x="18" y="49"/>
                      <a:pt x="19" y="47"/>
                      <a:pt x="19" y="44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7" name="Freeform 919"/>
              <p:cNvSpPr>
                <a:spLocks/>
              </p:cNvSpPr>
              <p:nvPr/>
            </p:nvSpPr>
            <p:spPr bwMode="auto">
              <a:xfrm>
                <a:off x="2744" y="1535"/>
                <a:ext cx="19" cy="39"/>
              </a:xfrm>
              <a:custGeom>
                <a:avLst/>
                <a:gdLst>
                  <a:gd name="T0" fmla="*/ 5 w 19"/>
                  <a:gd name="T1" fmla="*/ 14 h 39"/>
                  <a:gd name="T2" fmla="*/ 5 w 19"/>
                  <a:gd name="T3" fmla="*/ 39 h 39"/>
                  <a:gd name="T4" fmla="*/ 0 w 19"/>
                  <a:gd name="T5" fmla="*/ 39 h 39"/>
                  <a:gd name="T6" fmla="*/ 0 w 19"/>
                  <a:gd name="T7" fmla="*/ 0 h 39"/>
                  <a:gd name="T8" fmla="*/ 6 w 19"/>
                  <a:gd name="T9" fmla="*/ 0 h 39"/>
                  <a:gd name="T10" fmla="*/ 13 w 19"/>
                  <a:gd name="T11" fmla="*/ 22 h 39"/>
                  <a:gd name="T12" fmla="*/ 13 w 19"/>
                  <a:gd name="T13" fmla="*/ 0 h 39"/>
                  <a:gd name="T14" fmla="*/ 19 w 19"/>
                  <a:gd name="T15" fmla="*/ 0 h 39"/>
                  <a:gd name="T16" fmla="*/ 19 w 19"/>
                  <a:gd name="T17" fmla="*/ 39 h 39"/>
                  <a:gd name="T18" fmla="*/ 13 w 19"/>
                  <a:gd name="T19" fmla="*/ 39 h 39"/>
                  <a:gd name="T20" fmla="*/ 5 w 19"/>
                  <a:gd name="T2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9">
                    <a:moveTo>
                      <a:pt x="5" y="14"/>
                    </a:moveTo>
                    <a:lnTo>
                      <a:pt x="5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39"/>
                    </a:lnTo>
                    <a:lnTo>
                      <a:pt x="13" y="39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8" name="Rectangle 920"/>
              <p:cNvSpPr>
                <a:spLocks noChangeArrowheads="1"/>
              </p:cNvSpPr>
              <p:nvPr/>
            </p:nvSpPr>
            <p:spPr bwMode="auto">
              <a:xfrm>
                <a:off x="2766" y="1535"/>
                <a:ext cx="6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9" name="Freeform 921"/>
              <p:cNvSpPr>
                <a:spLocks/>
              </p:cNvSpPr>
              <p:nvPr/>
            </p:nvSpPr>
            <p:spPr bwMode="auto">
              <a:xfrm>
                <a:off x="2774" y="1535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17 w 17"/>
                  <a:gd name="T3" fmla="*/ 0 h 39"/>
                  <a:gd name="T4" fmla="*/ 17 w 17"/>
                  <a:gd name="T5" fmla="*/ 5 h 39"/>
                  <a:gd name="T6" fmla="*/ 12 w 17"/>
                  <a:gd name="T7" fmla="*/ 5 h 39"/>
                  <a:gd name="T8" fmla="*/ 12 w 17"/>
                  <a:gd name="T9" fmla="*/ 39 h 39"/>
                  <a:gd name="T10" fmla="*/ 6 w 17"/>
                  <a:gd name="T11" fmla="*/ 39 h 39"/>
                  <a:gd name="T12" fmla="*/ 6 w 17"/>
                  <a:gd name="T13" fmla="*/ 5 h 39"/>
                  <a:gd name="T14" fmla="*/ 0 w 17"/>
                  <a:gd name="T15" fmla="*/ 5 h 39"/>
                  <a:gd name="T16" fmla="*/ 0 w 17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2" y="39"/>
                    </a:lnTo>
                    <a:lnTo>
                      <a:pt x="6" y="39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0" name="Rectangle 922"/>
              <p:cNvSpPr>
                <a:spLocks noChangeArrowheads="1"/>
              </p:cNvSpPr>
              <p:nvPr/>
            </p:nvSpPr>
            <p:spPr bwMode="auto">
              <a:xfrm>
                <a:off x="2793" y="1535"/>
                <a:ext cx="7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1" name="Freeform 923"/>
              <p:cNvSpPr>
                <a:spLocks/>
              </p:cNvSpPr>
              <p:nvPr/>
            </p:nvSpPr>
            <p:spPr bwMode="auto">
              <a:xfrm>
                <a:off x="2803" y="1535"/>
                <a:ext cx="15" cy="39"/>
              </a:xfrm>
              <a:custGeom>
                <a:avLst/>
                <a:gdLst>
                  <a:gd name="T0" fmla="*/ 0 w 15"/>
                  <a:gd name="T1" fmla="*/ 0 h 39"/>
                  <a:gd name="T2" fmla="*/ 15 w 15"/>
                  <a:gd name="T3" fmla="*/ 0 h 39"/>
                  <a:gd name="T4" fmla="*/ 15 w 15"/>
                  <a:gd name="T5" fmla="*/ 5 h 39"/>
                  <a:gd name="T6" fmla="*/ 6 w 15"/>
                  <a:gd name="T7" fmla="*/ 5 h 39"/>
                  <a:gd name="T8" fmla="*/ 6 w 15"/>
                  <a:gd name="T9" fmla="*/ 16 h 39"/>
                  <a:gd name="T10" fmla="*/ 13 w 15"/>
                  <a:gd name="T11" fmla="*/ 16 h 39"/>
                  <a:gd name="T12" fmla="*/ 13 w 15"/>
                  <a:gd name="T13" fmla="*/ 22 h 39"/>
                  <a:gd name="T14" fmla="*/ 6 w 15"/>
                  <a:gd name="T15" fmla="*/ 22 h 39"/>
                  <a:gd name="T16" fmla="*/ 6 w 15"/>
                  <a:gd name="T17" fmla="*/ 33 h 39"/>
                  <a:gd name="T18" fmla="*/ 15 w 15"/>
                  <a:gd name="T19" fmla="*/ 33 h 39"/>
                  <a:gd name="T20" fmla="*/ 15 w 15"/>
                  <a:gd name="T21" fmla="*/ 39 h 39"/>
                  <a:gd name="T22" fmla="*/ 0 w 15"/>
                  <a:gd name="T23" fmla="*/ 39 h 39"/>
                  <a:gd name="T24" fmla="*/ 0 w 15"/>
                  <a:gd name="T2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9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6" y="5"/>
                    </a:lnTo>
                    <a:lnTo>
                      <a:pt x="6" y="16"/>
                    </a:lnTo>
                    <a:lnTo>
                      <a:pt x="13" y="16"/>
                    </a:lnTo>
                    <a:lnTo>
                      <a:pt x="13" y="22"/>
                    </a:lnTo>
                    <a:lnTo>
                      <a:pt x="6" y="22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15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2" name="Freeform 924"/>
              <p:cNvSpPr>
                <a:spLocks/>
              </p:cNvSpPr>
              <p:nvPr/>
            </p:nvSpPr>
            <p:spPr bwMode="auto">
              <a:xfrm>
                <a:off x="2820" y="1535"/>
                <a:ext cx="19" cy="39"/>
              </a:xfrm>
              <a:custGeom>
                <a:avLst/>
                <a:gdLst>
                  <a:gd name="T0" fmla="*/ 0 w 27"/>
                  <a:gd name="T1" fmla="*/ 44 h 57"/>
                  <a:gd name="T2" fmla="*/ 0 w 27"/>
                  <a:gd name="T3" fmla="*/ 37 h 57"/>
                  <a:gd name="T4" fmla="*/ 9 w 27"/>
                  <a:gd name="T5" fmla="*/ 37 h 57"/>
                  <a:gd name="T6" fmla="*/ 9 w 27"/>
                  <a:gd name="T7" fmla="*/ 45 h 57"/>
                  <a:gd name="T8" fmla="*/ 14 w 27"/>
                  <a:gd name="T9" fmla="*/ 50 h 57"/>
                  <a:gd name="T10" fmla="*/ 18 w 27"/>
                  <a:gd name="T11" fmla="*/ 45 h 57"/>
                  <a:gd name="T12" fmla="*/ 18 w 27"/>
                  <a:gd name="T13" fmla="*/ 42 h 57"/>
                  <a:gd name="T14" fmla="*/ 14 w 27"/>
                  <a:gd name="T15" fmla="*/ 35 h 57"/>
                  <a:gd name="T16" fmla="*/ 8 w 27"/>
                  <a:gd name="T17" fmla="*/ 29 h 57"/>
                  <a:gd name="T18" fmla="*/ 0 w 27"/>
                  <a:gd name="T19" fmla="*/ 14 h 57"/>
                  <a:gd name="T20" fmla="*/ 0 w 27"/>
                  <a:gd name="T21" fmla="*/ 12 h 57"/>
                  <a:gd name="T22" fmla="*/ 13 w 27"/>
                  <a:gd name="T23" fmla="*/ 0 h 57"/>
                  <a:gd name="T24" fmla="*/ 27 w 27"/>
                  <a:gd name="T25" fmla="*/ 12 h 57"/>
                  <a:gd name="T26" fmla="*/ 27 w 27"/>
                  <a:gd name="T27" fmla="*/ 17 h 57"/>
                  <a:gd name="T28" fmla="*/ 18 w 27"/>
                  <a:gd name="T29" fmla="*/ 17 h 57"/>
                  <a:gd name="T30" fmla="*/ 18 w 27"/>
                  <a:gd name="T31" fmla="*/ 12 h 57"/>
                  <a:gd name="T32" fmla="*/ 14 w 27"/>
                  <a:gd name="T33" fmla="*/ 7 h 57"/>
                  <a:gd name="T34" fmla="*/ 9 w 27"/>
                  <a:gd name="T35" fmla="*/ 12 h 57"/>
                  <a:gd name="T36" fmla="*/ 9 w 27"/>
                  <a:gd name="T37" fmla="*/ 13 h 57"/>
                  <a:gd name="T38" fmla="*/ 14 w 27"/>
                  <a:gd name="T39" fmla="*/ 21 h 57"/>
                  <a:gd name="T40" fmla="*/ 20 w 27"/>
                  <a:gd name="T41" fmla="*/ 27 h 57"/>
                  <a:gd name="T42" fmla="*/ 27 w 27"/>
                  <a:gd name="T43" fmla="*/ 41 h 57"/>
                  <a:gd name="T44" fmla="*/ 27 w 27"/>
                  <a:gd name="T45" fmla="*/ 44 h 57"/>
                  <a:gd name="T46" fmla="*/ 13 w 27"/>
                  <a:gd name="T47" fmla="*/ 57 h 57"/>
                  <a:gd name="T48" fmla="*/ 0 w 27"/>
                  <a:gd name="T49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7">
                    <a:moveTo>
                      <a:pt x="0" y="44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0" y="50"/>
                      <a:pt x="14" y="50"/>
                    </a:cubicBezTo>
                    <a:cubicBezTo>
                      <a:pt x="17" y="50"/>
                      <a:pt x="18" y="48"/>
                      <a:pt x="18" y="45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39"/>
                      <a:pt x="17" y="37"/>
                      <a:pt x="14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3" y="24"/>
                      <a:pt x="0" y="20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23" y="0"/>
                      <a:pt x="27" y="4"/>
                      <a:pt x="27" y="12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7" y="7"/>
                      <a:pt x="14" y="7"/>
                    </a:cubicBezTo>
                    <a:cubicBezTo>
                      <a:pt x="11" y="7"/>
                      <a:pt x="9" y="9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6"/>
                      <a:pt x="11" y="18"/>
                      <a:pt x="14" y="21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5" y="32"/>
                      <a:pt x="27" y="35"/>
                      <a:pt x="27" y="41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7"/>
                      <a:pt x="13" y="57"/>
                    </a:cubicBezTo>
                    <a:cubicBezTo>
                      <a:pt x="4" y="57"/>
                      <a:pt x="0" y="52"/>
                      <a:pt x="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" name="Freeform 925"/>
              <p:cNvSpPr>
                <a:spLocks noEditPoints="1"/>
              </p:cNvSpPr>
              <p:nvPr/>
            </p:nvSpPr>
            <p:spPr bwMode="auto">
              <a:xfrm>
                <a:off x="3073" y="1482"/>
                <a:ext cx="19" cy="38"/>
              </a:xfrm>
              <a:custGeom>
                <a:avLst/>
                <a:gdLst>
                  <a:gd name="T0" fmla="*/ 9 w 28"/>
                  <a:gd name="T1" fmla="*/ 30 h 56"/>
                  <a:gd name="T2" fmla="*/ 9 w 28"/>
                  <a:gd name="T3" fmla="*/ 56 h 56"/>
                  <a:gd name="T4" fmla="*/ 0 w 28"/>
                  <a:gd name="T5" fmla="*/ 56 h 56"/>
                  <a:gd name="T6" fmla="*/ 0 w 28"/>
                  <a:gd name="T7" fmla="*/ 0 h 56"/>
                  <a:gd name="T8" fmla="*/ 13 w 28"/>
                  <a:gd name="T9" fmla="*/ 0 h 56"/>
                  <a:gd name="T10" fmla="*/ 26 w 28"/>
                  <a:gd name="T11" fmla="*/ 12 h 56"/>
                  <a:gd name="T12" fmla="*/ 26 w 28"/>
                  <a:gd name="T13" fmla="*/ 20 h 56"/>
                  <a:gd name="T14" fmla="*/ 19 w 28"/>
                  <a:gd name="T15" fmla="*/ 30 h 56"/>
                  <a:gd name="T16" fmla="*/ 28 w 28"/>
                  <a:gd name="T17" fmla="*/ 56 h 56"/>
                  <a:gd name="T18" fmla="*/ 18 w 28"/>
                  <a:gd name="T19" fmla="*/ 56 h 56"/>
                  <a:gd name="T20" fmla="*/ 9 w 28"/>
                  <a:gd name="T21" fmla="*/ 30 h 56"/>
                  <a:gd name="T22" fmla="*/ 9 w 28"/>
                  <a:gd name="T23" fmla="*/ 8 h 56"/>
                  <a:gd name="T24" fmla="*/ 9 w 28"/>
                  <a:gd name="T25" fmla="*/ 25 h 56"/>
                  <a:gd name="T26" fmla="*/ 12 w 28"/>
                  <a:gd name="T27" fmla="*/ 25 h 56"/>
                  <a:gd name="T28" fmla="*/ 17 w 28"/>
                  <a:gd name="T29" fmla="*/ 20 h 56"/>
                  <a:gd name="T30" fmla="*/ 17 w 28"/>
                  <a:gd name="T31" fmla="*/ 12 h 56"/>
                  <a:gd name="T32" fmla="*/ 12 w 28"/>
                  <a:gd name="T33" fmla="*/ 8 h 56"/>
                  <a:gd name="T34" fmla="*/ 9 w 28"/>
                  <a:gd name="T3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6">
                    <a:moveTo>
                      <a:pt x="9" y="30"/>
                    </a:moveTo>
                    <a:cubicBezTo>
                      <a:pt x="9" y="56"/>
                      <a:pt x="9" y="56"/>
                      <a:pt x="9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3" y="0"/>
                      <a:pt x="26" y="5"/>
                      <a:pt x="26" y="1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6"/>
                      <a:pt x="24" y="29"/>
                      <a:pt x="19" y="30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8" y="56"/>
                      <a:pt x="18" y="56"/>
                      <a:pt x="18" y="56"/>
                    </a:cubicBezTo>
                    <a:lnTo>
                      <a:pt x="9" y="30"/>
                    </a:lnTo>
                    <a:close/>
                    <a:moveTo>
                      <a:pt x="9" y="8"/>
                    </a:moveTo>
                    <a:cubicBezTo>
                      <a:pt x="9" y="25"/>
                      <a:pt x="9" y="25"/>
                      <a:pt x="9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5" y="25"/>
                      <a:pt x="17" y="23"/>
                      <a:pt x="17" y="20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5" y="8"/>
                      <a:pt x="12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" name="Freeform 926"/>
              <p:cNvSpPr>
                <a:spLocks/>
              </p:cNvSpPr>
              <p:nvPr/>
            </p:nvSpPr>
            <p:spPr bwMode="auto">
              <a:xfrm>
                <a:off x="3093" y="1482"/>
                <a:ext cx="16" cy="38"/>
              </a:xfrm>
              <a:custGeom>
                <a:avLst/>
                <a:gdLst>
                  <a:gd name="T0" fmla="*/ 0 w 16"/>
                  <a:gd name="T1" fmla="*/ 0 h 38"/>
                  <a:gd name="T2" fmla="*/ 16 w 16"/>
                  <a:gd name="T3" fmla="*/ 0 h 38"/>
                  <a:gd name="T4" fmla="*/ 16 w 16"/>
                  <a:gd name="T5" fmla="*/ 6 h 38"/>
                  <a:gd name="T6" fmla="*/ 7 w 16"/>
                  <a:gd name="T7" fmla="*/ 6 h 38"/>
                  <a:gd name="T8" fmla="*/ 7 w 16"/>
                  <a:gd name="T9" fmla="*/ 17 h 38"/>
                  <a:gd name="T10" fmla="*/ 13 w 16"/>
                  <a:gd name="T11" fmla="*/ 17 h 38"/>
                  <a:gd name="T12" fmla="*/ 13 w 16"/>
                  <a:gd name="T13" fmla="*/ 21 h 38"/>
                  <a:gd name="T14" fmla="*/ 7 w 16"/>
                  <a:gd name="T15" fmla="*/ 21 h 38"/>
                  <a:gd name="T16" fmla="*/ 7 w 16"/>
                  <a:gd name="T17" fmla="*/ 33 h 38"/>
                  <a:gd name="T18" fmla="*/ 16 w 16"/>
                  <a:gd name="T19" fmla="*/ 33 h 38"/>
                  <a:gd name="T20" fmla="*/ 16 w 16"/>
                  <a:gd name="T21" fmla="*/ 38 h 38"/>
                  <a:gd name="T22" fmla="*/ 0 w 16"/>
                  <a:gd name="T23" fmla="*/ 38 h 38"/>
                  <a:gd name="T24" fmla="*/ 0 w 16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8">
                    <a:moveTo>
                      <a:pt x="0" y="0"/>
                    </a:moveTo>
                    <a:lnTo>
                      <a:pt x="16" y="0"/>
                    </a:lnTo>
                    <a:lnTo>
                      <a:pt x="16" y="6"/>
                    </a:lnTo>
                    <a:lnTo>
                      <a:pt x="7" y="6"/>
                    </a:lnTo>
                    <a:lnTo>
                      <a:pt x="7" y="17"/>
                    </a:lnTo>
                    <a:lnTo>
                      <a:pt x="13" y="17"/>
                    </a:lnTo>
                    <a:lnTo>
                      <a:pt x="13" y="21"/>
                    </a:lnTo>
                    <a:lnTo>
                      <a:pt x="7" y="21"/>
                    </a:lnTo>
                    <a:lnTo>
                      <a:pt x="7" y="33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5" name="Freeform 927"/>
              <p:cNvSpPr>
                <a:spLocks/>
              </p:cNvSpPr>
              <p:nvPr/>
            </p:nvSpPr>
            <p:spPr bwMode="auto">
              <a:xfrm>
                <a:off x="3111" y="1482"/>
                <a:ext cx="18" cy="39"/>
              </a:xfrm>
              <a:custGeom>
                <a:avLst/>
                <a:gdLst>
                  <a:gd name="T0" fmla="*/ 0 w 27"/>
                  <a:gd name="T1" fmla="*/ 45 h 58"/>
                  <a:gd name="T2" fmla="*/ 0 w 27"/>
                  <a:gd name="T3" fmla="*/ 37 h 58"/>
                  <a:gd name="T4" fmla="*/ 9 w 27"/>
                  <a:gd name="T5" fmla="*/ 37 h 58"/>
                  <a:gd name="T6" fmla="*/ 9 w 27"/>
                  <a:gd name="T7" fmla="*/ 45 h 58"/>
                  <a:gd name="T8" fmla="*/ 13 w 27"/>
                  <a:gd name="T9" fmla="*/ 50 h 58"/>
                  <a:gd name="T10" fmla="*/ 17 w 27"/>
                  <a:gd name="T11" fmla="*/ 45 h 58"/>
                  <a:gd name="T12" fmla="*/ 17 w 27"/>
                  <a:gd name="T13" fmla="*/ 43 h 58"/>
                  <a:gd name="T14" fmla="*/ 13 w 27"/>
                  <a:gd name="T15" fmla="*/ 35 h 58"/>
                  <a:gd name="T16" fmla="*/ 8 w 27"/>
                  <a:gd name="T17" fmla="*/ 29 h 58"/>
                  <a:gd name="T18" fmla="*/ 0 w 27"/>
                  <a:gd name="T19" fmla="*/ 14 h 58"/>
                  <a:gd name="T20" fmla="*/ 0 w 27"/>
                  <a:gd name="T21" fmla="*/ 12 h 58"/>
                  <a:gd name="T22" fmla="*/ 13 w 27"/>
                  <a:gd name="T23" fmla="*/ 0 h 58"/>
                  <a:gd name="T24" fmla="*/ 26 w 27"/>
                  <a:gd name="T25" fmla="*/ 13 h 58"/>
                  <a:gd name="T26" fmla="*/ 26 w 27"/>
                  <a:gd name="T27" fmla="*/ 17 h 58"/>
                  <a:gd name="T28" fmla="*/ 18 w 27"/>
                  <a:gd name="T29" fmla="*/ 17 h 58"/>
                  <a:gd name="T30" fmla="*/ 18 w 27"/>
                  <a:gd name="T31" fmla="*/ 13 h 58"/>
                  <a:gd name="T32" fmla="*/ 13 w 27"/>
                  <a:gd name="T33" fmla="*/ 8 h 58"/>
                  <a:gd name="T34" fmla="*/ 9 w 27"/>
                  <a:gd name="T35" fmla="*/ 12 h 58"/>
                  <a:gd name="T36" fmla="*/ 9 w 27"/>
                  <a:gd name="T37" fmla="*/ 14 h 58"/>
                  <a:gd name="T38" fmla="*/ 13 w 27"/>
                  <a:gd name="T39" fmla="*/ 21 h 58"/>
                  <a:gd name="T40" fmla="*/ 19 w 27"/>
                  <a:gd name="T41" fmla="*/ 27 h 58"/>
                  <a:gd name="T42" fmla="*/ 27 w 27"/>
                  <a:gd name="T43" fmla="*/ 42 h 58"/>
                  <a:gd name="T44" fmla="*/ 27 w 27"/>
                  <a:gd name="T45" fmla="*/ 44 h 58"/>
                  <a:gd name="T46" fmla="*/ 13 w 27"/>
                  <a:gd name="T47" fmla="*/ 58 h 58"/>
                  <a:gd name="T48" fmla="*/ 0 w 27"/>
                  <a:gd name="T49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8">
                    <a:moveTo>
                      <a:pt x="0" y="45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0" y="50"/>
                      <a:pt x="13" y="50"/>
                    </a:cubicBezTo>
                    <a:cubicBezTo>
                      <a:pt x="16" y="50"/>
                      <a:pt x="17" y="48"/>
                      <a:pt x="17" y="45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0"/>
                      <a:pt x="16" y="38"/>
                      <a:pt x="13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2" y="24"/>
                      <a:pt x="0" y="21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5"/>
                      <a:pt x="26" y="13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9"/>
                      <a:pt x="16" y="8"/>
                      <a:pt x="13" y="8"/>
                    </a:cubicBezTo>
                    <a:cubicBezTo>
                      <a:pt x="10" y="8"/>
                      <a:pt x="9" y="9"/>
                      <a:pt x="9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10" y="19"/>
                      <a:pt x="13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32"/>
                      <a:pt x="27" y="35"/>
                      <a:pt x="27" y="42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8"/>
                      <a:pt x="13" y="58"/>
                    </a:cubicBezTo>
                    <a:cubicBezTo>
                      <a:pt x="3" y="58"/>
                      <a:pt x="0" y="52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6" name="Freeform 928"/>
              <p:cNvSpPr>
                <a:spLocks noEditPoints="1"/>
              </p:cNvSpPr>
              <p:nvPr/>
            </p:nvSpPr>
            <p:spPr bwMode="auto">
              <a:xfrm>
                <a:off x="3132" y="1482"/>
                <a:ext cx="18" cy="38"/>
              </a:xfrm>
              <a:custGeom>
                <a:avLst/>
                <a:gdLst>
                  <a:gd name="T0" fmla="*/ 0 w 27"/>
                  <a:gd name="T1" fmla="*/ 0 h 56"/>
                  <a:gd name="T2" fmla="*/ 14 w 27"/>
                  <a:gd name="T3" fmla="*/ 0 h 56"/>
                  <a:gd name="T4" fmla="*/ 27 w 27"/>
                  <a:gd name="T5" fmla="*/ 12 h 56"/>
                  <a:gd name="T6" fmla="*/ 27 w 27"/>
                  <a:gd name="T7" fmla="*/ 24 h 56"/>
                  <a:gd name="T8" fmla="*/ 14 w 27"/>
                  <a:gd name="T9" fmla="*/ 37 h 56"/>
                  <a:gd name="T10" fmla="*/ 9 w 27"/>
                  <a:gd name="T11" fmla="*/ 37 h 56"/>
                  <a:gd name="T12" fmla="*/ 9 w 27"/>
                  <a:gd name="T13" fmla="*/ 56 h 56"/>
                  <a:gd name="T14" fmla="*/ 0 w 27"/>
                  <a:gd name="T15" fmla="*/ 56 h 56"/>
                  <a:gd name="T16" fmla="*/ 0 w 27"/>
                  <a:gd name="T17" fmla="*/ 0 h 56"/>
                  <a:gd name="T18" fmla="*/ 9 w 27"/>
                  <a:gd name="T19" fmla="*/ 8 h 56"/>
                  <a:gd name="T20" fmla="*/ 9 w 27"/>
                  <a:gd name="T21" fmla="*/ 30 h 56"/>
                  <a:gd name="T22" fmla="*/ 13 w 27"/>
                  <a:gd name="T23" fmla="*/ 30 h 56"/>
                  <a:gd name="T24" fmla="*/ 17 w 27"/>
                  <a:gd name="T25" fmla="*/ 25 h 56"/>
                  <a:gd name="T26" fmla="*/ 17 w 27"/>
                  <a:gd name="T27" fmla="*/ 12 h 56"/>
                  <a:gd name="T28" fmla="*/ 13 w 27"/>
                  <a:gd name="T29" fmla="*/ 8 h 56"/>
                  <a:gd name="T30" fmla="*/ 9 w 27"/>
                  <a:gd name="T31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56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7" y="5"/>
                      <a:pt x="27" y="1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32"/>
                      <a:pt x="23" y="37"/>
                      <a:pt x="14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9" y="8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6" y="30"/>
                      <a:pt x="17" y="28"/>
                      <a:pt x="17" y="2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8"/>
                      <a:pt x="1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7" name="Freeform 929"/>
              <p:cNvSpPr>
                <a:spLocks noEditPoints="1"/>
              </p:cNvSpPr>
              <p:nvPr/>
            </p:nvSpPr>
            <p:spPr bwMode="auto">
              <a:xfrm>
                <a:off x="3152" y="1482"/>
                <a:ext cx="19" cy="39"/>
              </a:xfrm>
              <a:custGeom>
                <a:avLst/>
                <a:gdLst>
                  <a:gd name="T0" fmla="*/ 0 w 29"/>
                  <a:gd name="T1" fmla="*/ 42 h 58"/>
                  <a:gd name="T2" fmla="*/ 0 w 29"/>
                  <a:gd name="T3" fmla="*/ 15 h 58"/>
                  <a:gd name="T4" fmla="*/ 15 w 29"/>
                  <a:gd name="T5" fmla="*/ 0 h 58"/>
                  <a:gd name="T6" fmla="*/ 29 w 29"/>
                  <a:gd name="T7" fmla="*/ 15 h 58"/>
                  <a:gd name="T8" fmla="*/ 29 w 29"/>
                  <a:gd name="T9" fmla="*/ 42 h 58"/>
                  <a:gd name="T10" fmla="*/ 15 w 29"/>
                  <a:gd name="T11" fmla="*/ 58 h 58"/>
                  <a:gd name="T12" fmla="*/ 0 w 29"/>
                  <a:gd name="T13" fmla="*/ 42 h 58"/>
                  <a:gd name="T14" fmla="*/ 19 w 29"/>
                  <a:gd name="T15" fmla="*/ 44 h 58"/>
                  <a:gd name="T16" fmla="*/ 19 w 29"/>
                  <a:gd name="T17" fmla="*/ 14 h 58"/>
                  <a:gd name="T18" fmla="*/ 15 w 29"/>
                  <a:gd name="T19" fmla="*/ 8 h 58"/>
                  <a:gd name="T20" fmla="*/ 10 w 29"/>
                  <a:gd name="T21" fmla="*/ 14 h 58"/>
                  <a:gd name="T22" fmla="*/ 10 w 29"/>
                  <a:gd name="T23" fmla="*/ 44 h 58"/>
                  <a:gd name="T24" fmla="*/ 15 w 29"/>
                  <a:gd name="T25" fmla="*/ 50 h 58"/>
                  <a:gd name="T26" fmla="*/ 19 w 29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5" y="0"/>
                      <a:pt x="15" y="0"/>
                    </a:cubicBezTo>
                    <a:cubicBezTo>
                      <a:pt x="25" y="0"/>
                      <a:pt x="29" y="7"/>
                      <a:pt x="29" y="15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51"/>
                      <a:pt x="25" y="58"/>
                      <a:pt x="15" y="58"/>
                    </a:cubicBezTo>
                    <a:cubicBezTo>
                      <a:pt x="5" y="58"/>
                      <a:pt x="0" y="51"/>
                      <a:pt x="0" y="42"/>
                    </a:cubicBezTo>
                    <a:moveTo>
                      <a:pt x="19" y="4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8" y="8"/>
                      <a:pt x="15" y="8"/>
                    </a:cubicBezTo>
                    <a:cubicBezTo>
                      <a:pt x="11" y="8"/>
                      <a:pt x="10" y="10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50"/>
                      <a:pt x="15" y="50"/>
                    </a:cubicBezTo>
                    <a:cubicBezTo>
                      <a:pt x="18" y="50"/>
                      <a:pt x="19" y="47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8" name="Freeform 930"/>
              <p:cNvSpPr>
                <a:spLocks/>
              </p:cNvSpPr>
              <p:nvPr/>
            </p:nvSpPr>
            <p:spPr bwMode="auto">
              <a:xfrm>
                <a:off x="3174" y="1482"/>
                <a:ext cx="18" cy="38"/>
              </a:xfrm>
              <a:custGeom>
                <a:avLst/>
                <a:gdLst>
                  <a:gd name="T0" fmla="*/ 5 w 18"/>
                  <a:gd name="T1" fmla="*/ 14 h 38"/>
                  <a:gd name="T2" fmla="*/ 5 w 18"/>
                  <a:gd name="T3" fmla="*/ 38 h 38"/>
                  <a:gd name="T4" fmla="*/ 0 w 18"/>
                  <a:gd name="T5" fmla="*/ 38 h 38"/>
                  <a:gd name="T6" fmla="*/ 0 w 18"/>
                  <a:gd name="T7" fmla="*/ 0 h 38"/>
                  <a:gd name="T8" fmla="*/ 6 w 18"/>
                  <a:gd name="T9" fmla="*/ 0 h 38"/>
                  <a:gd name="T10" fmla="*/ 14 w 18"/>
                  <a:gd name="T11" fmla="*/ 22 h 38"/>
                  <a:gd name="T12" fmla="*/ 14 w 18"/>
                  <a:gd name="T13" fmla="*/ 0 h 38"/>
                  <a:gd name="T14" fmla="*/ 18 w 18"/>
                  <a:gd name="T15" fmla="*/ 0 h 38"/>
                  <a:gd name="T16" fmla="*/ 18 w 18"/>
                  <a:gd name="T17" fmla="*/ 38 h 38"/>
                  <a:gd name="T18" fmla="*/ 13 w 18"/>
                  <a:gd name="T19" fmla="*/ 38 h 38"/>
                  <a:gd name="T20" fmla="*/ 5 w 18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8">
                    <a:moveTo>
                      <a:pt x="5" y="14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2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9" name="Freeform 931"/>
              <p:cNvSpPr>
                <a:spLocks/>
              </p:cNvSpPr>
              <p:nvPr/>
            </p:nvSpPr>
            <p:spPr bwMode="auto">
              <a:xfrm>
                <a:off x="3195" y="1482"/>
                <a:ext cx="18" cy="39"/>
              </a:xfrm>
              <a:custGeom>
                <a:avLst/>
                <a:gdLst>
                  <a:gd name="T0" fmla="*/ 0 w 27"/>
                  <a:gd name="T1" fmla="*/ 45 h 58"/>
                  <a:gd name="T2" fmla="*/ 0 w 27"/>
                  <a:gd name="T3" fmla="*/ 37 h 58"/>
                  <a:gd name="T4" fmla="*/ 9 w 27"/>
                  <a:gd name="T5" fmla="*/ 37 h 58"/>
                  <a:gd name="T6" fmla="*/ 9 w 27"/>
                  <a:gd name="T7" fmla="*/ 45 h 58"/>
                  <a:gd name="T8" fmla="*/ 13 w 27"/>
                  <a:gd name="T9" fmla="*/ 50 h 58"/>
                  <a:gd name="T10" fmla="*/ 18 w 27"/>
                  <a:gd name="T11" fmla="*/ 45 h 58"/>
                  <a:gd name="T12" fmla="*/ 18 w 27"/>
                  <a:gd name="T13" fmla="*/ 43 h 58"/>
                  <a:gd name="T14" fmla="*/ 14 w 27"/>
                  <a:gd name="T15" fmla="*/ 35 h 58"/>
                  <a:gd name="T16" fmla="*/ 8 w 27"/>
                  <a:gd name="T17" fmla="*/ 29 h 58"/>
                  <a:gd name="T18" fmla="*/ 0 w 27"/>
                  <a:gd name="T19" fmla="*/ 14 h 58"/>
                  <a:gd name="T20" fmla="*/ 0 w 27"/>
                  <a:gd name="T21" fmla="*/ 12 h 58"/>
                  <a:gd name="T22" fmla="*/ 13 w 27"/>
                  <a:gd name="T23" fmla="*/ 0 h 58"/>
                  <a:gd name="T24" fmla="*/ 27 w 27"/>
                  <a:gd name="T25" fmla="*/ 13 h 58"/>
                  <a:gd name="T26" fmla="*/ 27 w 27"/>
                  <a:gd name="T27" fmla="*/ 17 h 58"/>
                  <a:gd name="T28" fmla="*/ 18 w 27"/>
                  <a:gd name="T29" fmla="*/ 17 h 58"/>
                  <a:gd name="T30" fmla="*/ 18 w 27"/>
                  <a:gd name="T31" fmla="*/ 13 h 58"/>
                  <a:gd name="T32" fmla="*/ 13 w 27"/>
                  <a:gd name="T33" fmla="*/ 8 h 58"/>
                  <a:gd name="T34" fmla="*/ 9 w 27"/>
                  <a:gd name="T35" fmla="*/ 12 h 58"/>
                  <a:gd name="T36" fmla="*/ 9 w 27"/>
                  <a:gd name="T37" fmla="*/ 14 h 58"/>
                  <a:gd name="T38" fmla="*/ 13 w 27"/>
                  <a:gd name="T39" fmla="*/ 21 h 58"/>
                  <a:gd name="T40" fmla="*/ 20 w 27"/>
                  <a:gd name="T41" fmla="*/ 27 h 58"/>
                  <a:gd name="T42" fmla="*/ 27 w 27"/>
                  <a:gd name="T43" fmla="*/ 42 h 58"/>
                  <a:gd name="T44" fmla="*/ 27 w 27"/>
                  <a:gd name="T45" fmla="*/ 44 h 58"/>
                  <a:gd name="T46" fmla="*/ 13 w 27"/>
                  <a:gd name="T47" fmla="*/ 58 h 58"/>
                  <a:gd name="T48" fmla="*/ 0 w 27"/>
                  <a:gd name="T49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8">
                    <a:moveTo>
                      <a:pt x="0" y="45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0" y="50"/>
                      <a:pt x="13" y="50"/>
                    </a:cubicBezTo>
                    <a:cubicBezTo>
                      <a:pt x="16" y="50"/>
                      <a:pt x="18" y="48"/>
                      <a:pt x="18" y="45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0"/>
                      <a:pt x="16" y="38"/>
                      <a:pt x="14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3" y="24"/>
                      <a:pt x="0" y="21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9"/>
                      <a:pt x="16" y="8"/>
                      <a:pt x="13" y="8"/>
                    </a:cubicBezTo>
                    <a:cubicBezTo>
                      <a:pt x="11" y="8"/>
                      <a:pt x="9" y="9"/>
                      <a:pt x="9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11" y="19"/>
                      <a:pt x="13" y="21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5" y="32"/>
                      <a:pt x="27" y="35"/>
                      <a:pt x="27" y="42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8"/>
                      <a:pt x="13" y="58"/>
                    </a:cubicBezTo>
                    <a:cubicBezTo>
                      <a:pt x="4" y="58"/>
                      <a:pt x="0" y="52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0" name="Rectangle 932"/>
              <p:cNvSpPr>
                <a:spLocks noChangeArrowheads="1"/>
              </p:cNvSpPr>
              <p:nvPr/>
            </p:nvSpPr>
            <p:spPr bwMode="auto">
              <a:xfrm>
                <a:off x="3216" y="1482"/>
                <a:ext cx="6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1" name="Freeform 933"/>
              <p:cNvSpPr>
                <a:spLocks noEditPoints="1"/>
              </p:cNvSpPr>
              <p:nvPr/>
            </p:nvSpPr>
            <p:spPr bwMode="auto">
              <a:xfrm>
                <a:off x="3225" y="1482"/>
                <a:ext cx="19" cy="38"/>
              </a:xfrm>
              <a:custGeom>
                <a:avLst/>
                <a:gdLst>
                  <a:gd name="T0" fmla="*/ 0 w 27"/>
                  <a:gd name="T1" fmla="*/ 0 h 56"/>
                  <a:gd name="T2" fmla="*/ 13 w 27"/>
                  <a:gd name="T3" fmla="*/ 0 h 56"/>
                  <a:gd name="T4" fmla="*/ 26 w 27"/>
                  <a:gd name="T5" fmla="*/ 12 h 56"/>
                  <a:gd name="T6" fmla="*/ 26 w 27"/>
                  <a:gd name="T7" fmla="*/ 18 h 56"/>
                  <a:gd name="T8" fmla="*/ 20 w 27"/>
                  <a:gd name="T9" fmla="*/ 27 h 56"/>
                  <a:gd name="T10" fmla="*/ 27 w 27"/>
                  <a:gd name="T11" fmla="*/ 36 h 56"/>
                  <a:gd name="T12" fmla="*/ 27 w 27"/>
                  <a:gd name="T13" fmla="*/ 44 h 56"/>
                  <a:gd name="T14" fmla="*/ 14 w 27"/>
                  <a:gd name="T15" fmla="*/ 56 h 56"/>
                  <a:gd name="T16" fmla="*/ 0 w 27"/>
                  <a:gd name="T17" fmla="*/ 56 h 56"/>
                  <a:gd name="T18" fmla="*/ 0 w 27"/>
                  <a:gd name="T19" fmla="*/ 0 h 56"/>
                  <a:gd name="T20" fmla="*/ 9 w 27"/>
                  <a:gd name="T21" fmla="*/ 23 h 56"/>
                  <a:gd name="T22" fmla="*/ 12 w 27"/>
                  <a:gd name="T23" fmla="*/ 23 h 56"/>
                  <a:gd name="T24" fmla="*/ 17 w 27"/>
                  <a:gd name="T25" fmla="*/ 19 h 56"/>
                  <a:gd name="T26" fmla="*/ 17 w 27"/>
                  <a:gd name="T27" fmla="*/ 12 h 56"/>
                  <a:gd name="T28" fmla="*/ 12 w 27"/>
                  <a:gd name="T29" fmla="*/ 8 h 56"/>
                  <a:gd name="T30" fmla="*/ 9 w 27"/>
                  <a:gd name="T31" fmla="*/ 8 h 56"/>
                  <a:gd name="T32" fmla="*/ 9 w 27"/>
                  <a:gd name="T33" fmla="*/ 23 h 56"/>
                  <a:gd name="T34" fmla="*/ 9 w 27"/>
                  <a:gd name="T35" fmla="*/ 31 h 56"/>
                  <a:gd name="T36" fmla="*/ 9 w 27"/>
                  <a:gd name="T37" fmla="*/ 48 h 56"/>
                  <a:gd name="T38" fmla="*/ 13 w 27"/>
                  <a:gd name="T39" fmla="*/ 48 h 56"/>
                  <a:gd name="T40" fmla="*/ 18 w 27"/>
                  <a:gd name="T41" fmla="*/ 44 h 56"/>
                  <a:gd name="T42" fmla="*/ 18 w 27"/>
                  <a:gd name="T43" fmla="*/ 35 h 56"/>
                  <a:gd name="T44" fmla="*/ 13 w 27"/>
                  <a:gd name="T45" fmla="*/ 31 h 56"/>
                  <a:gd name="T46" fmla="*/ 9 w 27"/>
                  <a:gd name="T47" fmla="*/ 3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6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3" y="0"/>
                      <a:pt x="26" y="4"/>
                      <a:pt x="26" y="12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4" y="26"/>
                      <a:pt x="20" y="27"/>
                    </a:cubicBezTo>
                    <a:cubicBezTo>
                      <a:pt x="25" y="28"/>
                      <a:pt x="27" y="31"/>
                      <a:pt x="27" y="36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4" y="56"/>
                      <a:pt x="14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9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3"/>
                      <a:pt x="17" y="22"/>
                      <a:pt x="17" y="19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5" y="8"/>
                      <a:pt x="12" y="8"/>
                    </a:cubicBezTo>
                    <a:cubicBezTo>
                      <a:pt x="9" y="8"/>
                      <a:pt x="9" y="8"/>
                      <a:pt x="9" y="8"/>
                    </a:cubicBezTo>
                    <a:lnTo>
                      <a:pt x="9" y="23"/>
                    </a:lnTo>
                    <a:close/>
                    <a:moveTo>
                      <a:pt x="9" y="31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6" y="48"/>
                      <a:pt x="18" y="47"/>
                      <a:pt x="18" y="4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2"/>
                      <a:pt x="16" y="31"/>
                      <a:pt x="13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2" name="Freeform 934"/>
              <p:cNvSpPr>
                <a:spLocks/>
              </p:cNvSpPr>
              <p:nvPr/>
            </p:nvSpPr>
            <p:spPr bwMode="auto">
              <a:xfrm>
                <a:off x="3246" y="1482"/>
                <a:ext cx="14" cy="38"/>
              </a:xfrm>
              <a:custGeom>
                <a:avLst/>
                <a:gdLst>
                  <a:gd name="T0" fmla="*/ 0 w 14"/>
                  <a:gd name="T1" fmla="*/ 0 h 38"/>
                  <a:gd name="T2" fmla="*/ 6 w 14"/>
                  <a:gd name="T3" fmla="*/ 0 h 38"/>
                  <a:gd name="T4" fmla="*/ 6 w 14"/>
                  <a:gd name="T5" fmla="*/ 33 h 38"/>
                  <a:gd name="T6" fmla="*/ 14 w 14"/>
                  <a:gd name="T7" fmla="*/ 33 h 38"/>
                  <a:gd name="T8" fmla="*/ 14 w 14"/>
                  <a:gd name="T9" fmla="*/ 38 h 38"/>
                  <a:gd name="T10" fmla="*/ 0 w 14"/>
                  <a:gd name="T11" fmla="*/ 38 h 38"/>
                  <a:gd name="T12" fmla="*/ 0 w 14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0"/>
                    </a:moveTo>
                    <a:lnTo>
                      <a:pt x="6" y="0"/>
                    </a:lnTo>
                    <a:lnTo>
                      <a:pt x="6" y="33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3" name="Freeform 935"/>
              <p:cNvSpPr>
                <a:spLocks/>
              </p:cNvSpPr>
              <p:nvPr/>
            </p:nvSpPr>
            <p:spPr bwMode="auto">
              <a:xfrm>
                <a:off x="3263" y="1482"/>
                <a:ext cx="14" cy="38"/>
              </a:xfrm>
              <a:custGeom>
                <a:avLst/>
                <a:gdLst>
                  <a:gd name="T0" fmla="*/ 0 w 14"/>
                  <a:gd name="T1" fmla="*/ 0 h 38"/>
                  <a:gd name="T2" fmla="*/ 14 w 14"/>
                  <a:gd name="T3" fmla="*/ 0 h 38"/>
                  <a:gd name="T4" fmla="*/ 14 w 14"/>
                  <a:gd name="T5" fmla="*/ 6 h 38"/>
                  <a:gd name="T6" fmla="*/ 6 w 14"/>
                  <a:gd name="T7" fmla="*/ 6 h 38"/>
                  <a:gd name="T8" fmla="*/ 6 w 14"/>
                  <a:gd name="T9" fmla="*/ 17 h 38"/>
                  <a:gd name="T10" fmla="*/ 12 w 14"/>
                  <a:gd name="T11" fmla="*/ 17 h 38"/>
                  <a:gd name="T12" fmla="*/ 12 w 14"/>
                  <a:gd name="T13" fmla="*/ 21 h 38"/>
                  <a:gd name="T14" fmla="*/ 6 w 14"/>
                  <a:gd name="T15" fmla="*/ 21 h 38"/>
                  <a:gd name="T16" fmla="*/ 6 w 14"/>
                  <a:gd name="T17" fmla="*/ 33 h 38"/>
                  <a:gd name="T18" fmla="*/ 14 w 14"/>
                  <a:gd name="T19" fmla="*/ 33 h 38"/>
                  <a:gd name="T20" fmla="*/ 14 w 14"/>
                  <a:gd name="T21" fmla="*/ 38 h 38"/>
                  <a:gd name="T22" fmla="*/ 0 w 14"/>
                  <a:gd name="T23" fmla="*/ 38 h 38"/>
                  <a:gd name="T24" fmla="*/ 0 w 14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8">
                    <a:moveTo>
                      <a:pt x="0" y="0"/>
                    </a:moveTo>
                    <a:lnTo>
                      <a:pt x="14" y="0"/>
                    </a:lnTo>
                    <a:lnTo>
                      <a:pt x="14" y="6"/>
                    </a:lnTo>
                    <a:lnTo>
                      <a:pt x="6" y="6"/>
                    </a:lnTo>
                    <a:lnTo>
                      <a:pt x="6" y="17"/>
                    </a:lnTo>
                    <a:lnTo>
                      <a:pt x="12" y="17"/>
                    </a:lnTo>
                    <a:lnTo>
                      <a:pt x="12" y="21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" name="Freeform 936"/>
              <p:cNvSpPr>
                <a:spLocks/>
              </p:cNvSpPr>
              <p:nvPr/>
            </p:nvSpPr>
            <p:spPr bwMode="auto">
              <a:xfrm>
                <a:off x="3073" y="1535"/>
                <a:ext cx="18" cy="39"/>
              </a:xfrm>
              <a:custGeom>
                <a:avLst/>
                <a:gdLst>
                  <a:gd name="T0" fmla="*/ 0 w 27"/>
                  <a:gd name="T1" fmla="*/ 42 h 57"/>
                  <a:gd name="T2" fmla="*/ 0 w 27"/>
                  <a:gd name="T3" fmla="*/ 15 h 57"/>
                  <a:gd name="T4" fmla="*/ 14 w 27"/>
                  <a:gd name="T5" fmla="*/ 0 h 57"/>
                  <a:gd name="T6" fmla="*/ 27 w 27"/>
                  <a:gd name="T7" fmla="*/ 14 h 57"/>
                  <a:gd name="T8" fmla="*/ 27 w 27"/>
                  <a:gd name="T9" fmla="*/ 20 h 57"/>
                  <a:gd name="T10" fmla="*/ 18 w 27"/>
                  <a:gd name="T11" fmla="*/ 20 h 57"/>
                  <a:gd name="T12" fmla="*/ 18 w 27"/>
                  <a:gd name="T13" fmla="*/ 13 h 57"/>
                  <a:gd name="T14" fmla="*/ 14 w 27"/>
                  <a:gd name="T15" fmla="*/ 8 h 57"/>
                  <a:gd name="T16" fmla="*/ 9 w 27"/>
                  <a:gd name="T17" fmla="*/ 13 h 57"/>
                  <a:gd name="T18" fmla="*/ 9 w 27"/>
                  <a:gd name="T19" fmla="*/ 44 h 57"/>
                  <a:gd name="T20" fmla="*/ 14 w 27"/>
                  <a:gd name="T21" fmla="*/ 49 h 57"/>
                  <a:gd name="T22" fmla="*/ 18 w 27"/>
                  <a:gd name="T23" fmla="*/ 44 h 57"/>
                  <a:gd name="T24" fmla="*/ 18 w 27"/>
                  <a:gd name="T25" fmla="*/ 34 h 57"/>
                  <a:gd name="T26" fmla="*/ 27 w 27"/>
                  <a:gd name="T27" fmla="*/ 34 h 57"/>
                  <a:gd name="T28" fmla="*/ 27 w 27"/>
                  <a:gd name="T29" fmla="*/ 43 h 57"/>
                  <a:gd name="T30" fmla="*/ 14 w 27"/>
                  <a:gd name="T31" fmla="*/ 57 h 57"/>
                  <a:gd name="T32" fmla="*/ 0 w 27"/>
                  <a:gd name="T33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57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4" y="0"/>
                      <a:pt x="14" y="0"/>
                    </a:cubicBezTo>
                    <a:cubicBezTo>
                      <a:pt x="24" y="0"/>
                      <a:pt x="27" y="6"/>
                      <a:pt x="27" y="14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0"/>
                      <a:pt x="17" y="8"/>
                      <a:pt x="14" y="8"/>
                    </a:cubicBezTo>
                    <a:cubicBezTo>
                      <a:pt x="10" y="8"/>
                      <a:pt x="9" y="10"/>
                      <a:pt x="9" y="1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0" y="49"/>
                      <a:pt x="14" y="49"/>
                    </a:cubicBezTo>
                    <a:cubicBezTo>
                      <a:pt x="17" y="49"/>
                      <a:pt x="18" y="47"/>
                      <a:pt x="18" y="4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51"/>
                      <a:pt x="24" y="57"/>
                      <a:pt x="14" y="57"/>
                    </a:cubicBezTo>
                    <a:cubicBezTo>
                      <a:pt x="4" y="57"/>
                      <a:pt x="0" y="51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5" name="Freeform 937"/>
              <p:cNvSpPr>
                <a:spLocks noEditPoints="1"/>
              </p:cNvSpPr>
              <p:nvPr/>
            </p:nvSpPr>
            <p:spPr bwMode="auto">
              <a:xfrm>
                <a:off x="3094" y="1535"/>
                <a:ext cx="19" cy="39"/>
              </a:xfrm>
              <a:custGeom>
                <a:avLst/>
                <a:gdLst>
                  <a:gd name="T0" fmla="*/ 0 w 28"/>
                  <a:gd name="T1" fmla="*/ 42 h 57"/>
                  <a:gd name="T2" fmla="*/ 0 w 28"/>
                  <a:gd name="T3" fmla="*/ 15 h 57"/>
                  <a:gd name="T4" fmla="*/ 14 w 28"/>
                  <a:gd name="T5" fmla="*/ 0 h 57"/>
                  <a:gd name="T6" fmla="*/ 28 w 28"/>
                  <a:gd name="T7" fmla="*/ 15 h 57"/>
                  <a:gd name="T8" fmla="*/ 28 w 28"/>
                  <a:gd name="T9" fmla="*/ 42 h 57"/>
                  <a:gd name="T10" fmla="*/ 14 w 28"/>
                  <a:gd name="T11" fmla="*/ 57 h 57"/>
                  <a:gd name="T12" fmla="*/ 0 w 28"/>
                  <a:gd name="T13" fmla="*/ 42 h 57"/>
                  <a:gd name="T14" fmla="*/ 19 w 28"/>
                  <a:gd name="T15" fmla="*/ 44 h 57"/>
                  <a:gd name="T16" fmla="*/ 19 w 28"/>
                  <a:gd name="T17" fmla="*/ 13 h 57"/>
                  <a:gd name="T18" fmla="*/ 14 w 28"/>
                  <a:gd name="T19" fmla="*/ 8 h 57"/>
                  <a:gd name="T20" fmla="*/ 9 w 28"/>
                  <a:gd name="T21" fmla="*/ 13 h 57"/>
                  <a:gd name="T22" fmla="*/ 9 w 28"/>
                  <a:gd name="T23" fmla="*/ 44 h 57"/>
                  <a:gd name="T24" fmla="*/ 14 w 28"/>
                  <a:gd name="T25" fmla="*/ 49 h 57"/>
                  <a:gd name="T26" fmla="*/ 19 w 28"/>
                  <a:gd name="T27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7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4" y="0"/>
                      <a:pt x="14" y="0"/>
                    </a:cubicBezTo>
                    <a:cubicBezTo>
                      <a:pt x="24" y="0"/>
                      <a:pt x="28" y="6"/>
                      <a:pt x="28" y="1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51"/>
                      <a:pt x="24" y="57"/>
                      <a:pt x="14" y="57"/>
                    </a:cubicBezTo>
                    <a:cubicBezTo>
                      <a:pt x="4" y="57"/>
                      <a:pt x="0" y="51"/>
                      <a:pt x="0" y="42"/>
                    </a:cubicBezTo>
                    <a:moveTo>
                      <a:pt x="19" y="44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9" y="10"/>
                      <a:pt x="9" y="1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49"/>
                      <a:pt x="14" y="49"/>
                    </a:cubicBezTo>
                    <a:cubicBezTo>
                      <a:pt x="18" y="49"/>
                      <a:pt x="19" y="47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6" name="Freeform 938"/>
              <p:cNvSpPr>
                <a:spLocks/>
              </p:cNvSpPr>
              <p:nvPr/>
            </p:nvSpPr>
            <p:spPr bwMode="auto">
              <a:xfrm>
                <a:off x="3116" y="1535"/>
                <a:ext cx="18" cy="39"/>
              </a:xfrm>
              <a:custGeom>
                <a:avLst/>
                <a:gdLst>
                  <a:gd name="T0" fmla="*/ 5 w 18"/>
                  <a:gd name="T1" fmla="*/ 14 h 39"/>
                  <a:gd name="T2" fmla="*/ 5 w 18"/>
                  <a:gd name="T3" fmla="*/ 39 h 39"/>
                  <a:gd name="T4" fmla="*/ 0 w 18"/>
                  <a:gd name="T5" fmla="*/ 39 h 39"/>
                  <a:gd name="T6" fmla="*/ 0 w 18"/>
                  <a:gd name="T7" fmla="*/ 0 h 39"/>
                  <a:gd name="T8" fmla="*/ 6 w 18"/>
                  <a:gd name="T9" fmla="*/ 0 h 39"/>
                  <a:gd name="T10" fmla="*/ 13 w 18"/>
                  <a:gd name="T11" fmla="*/ 22 h 39"/>
                  <a:gd name="T12" fmla="*/ 13 w 18"/>
                  <a:gd name="T13" fmla="*/ 0 h 39"/>
                  <a:gd name="T14" fmla="*/ 18 w 18"/>
                  <a:gd name="T15" fmla="*/ 0 h 39"/>
                  <a:gd name="T16" fmla="*/ 18 w 18"/>
                  <a:gd name="T17" fmla="*/ 39 h 39"/>
                  <a:gd name="T18" fmla="*/ 13 w 18"/>
                  <a:gd name="T19" fmla="*/ 39 h 39"/>
                  <a:gd name="T20" fmla="*/ 5 w 18"/>
                  <a:gd name="T2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9">
                    <a:moveTo>
                      <a:pt x="5" y="14"/>
                    </a:moveTo>
                    <a:lnTo>
                      <a:pt x="5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9"/>
                    </a:lnTo>
                    <a:lnTo>
                      <a:pt x="13" y="39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7" name="Freeform 939"/>
              <p:cNvSpPr>
                <a:spLocks/>
              </p:cNvSpPr>
              <p:nvPr/>
            </p:nvSpPr>
            <p:spPr bwMode="auto">
              <a:xfrm>
                <a:off x="3137" y="1535"/>
                <a:ext cx="18" cy="39"/>
              </a:xfrm>
              <a:custGeom>
                <a:avLst/>
                <a:gdLst>
                  <a:gd name="T0" fmla="*/ 0 w 27"/>
                  <a:gd name="T1" fmla="*/ 44 h 57"/>
                  <a:gd name="T2" fmla="*/ 0 w 27"/>
                  <a:gd name="T3" fmla="*/ 37 h 57"/>
                  <a:gd name="T4" fmla="*/ 8 w 27"/>
                  <a:gd name="T5" fmla="*/ 37 h 57"/>
                  <a:gd name="T6" fmla="*/ 8 w 27"/>
                  <a:gd name="T7" fmla="*/ 45 h 57"/>
                  <a:gd name="T8" fmla="*/ 13 w 27"/>
                  <a:gd name="T9" fmla="*/ 50 h 57"/>
                  <a:gd name="T10" fmla="*/ 17 w 27"/>
                  <a:gd name="T11" fmla="*/ 45 h 57"/>
                  <a:gd name="T12" fmla="*/ 17 w 27"/>
                  <a:gd name="T13" fmla="*/ 42 h 57"/>
                  <a:gd name="T14" fmla="*/ 13 w 27"/>
                  <a:gd name="T15" fmla="*/ 35 h 57"/>
                  <a:gd name="T16" fmla="*/ 8 w 27"/>
                  <a:gd name="T17" fmla="*/ 29 h 57"/>
                  <a:gd name="T18" fmla="*/ 0 w 27"/>
                  <a:gd name="T19" fmla="*/ 14 h 57"/>
                  <a:gd name="T20" fmla="*/ 0 w 27"/>
                  <a:gd name="T21" fmla="*/ 12 h 57"/>
                  <a:gd name="T22" fmla="*/ 13 w 27"/>
                  <a:gd name="T23" fmla="*/ 0 h 57"/>
                  <a:gd name="T24" fmla="*/ 26 w 27"/>
                  <a:gd name="T25" fmla="*/ 12 h 57"/>
                  <a:gd name="T26" fmla="*/ 26 w 27"/>
                  <a:gd name="T27" fmla="*/ 17 h 57"/>
                  <a:gd name="T28" fmla="*/ 18 w 27"/>
                  <a:gd name="T29" fmla="*/ 17 h 57"/>
                  <a:gd name="T30" fmla="*/ 18 w 27"/>
                  <a:gd name="T31" fmla="*/ 12 h 57"/>
                  <a:gd name="T32" fmla="*/ 13 w 27"/>
                  <a:gd name="T33" fmla="*/ 7 h 57"/>
                  <a:gd name="T34" fmla="*/ 9 w 27"/>
                  <a:gd name="T35" fmla="*/ 12 h 57"/>
                  <a:gd name="T36" fmla="*/ 9 w 27"/>
                  <a:gd name="T37" fmla="*/ 13 h 57"/>
                  <a:gd name="T38" fmla="*/ 13 w 27"/>
                  <a:gd name="T39" fmla="*/ 21 h 57"/>
                  <a:gd name="T40" fmla="*/ 19 w 27"/>
                  <a:gd name="T41" fmla="*/ 27 h 57"/>
                  <a:gd name="T42" fmla="*/ 27 w 27"/>
                  <a:gd name="T43" fmla="*/ 41 h 57"/>
                  <a:gd name="T44" fmla="*/ 27 w 27"/>
                  <a:gd name="T45" fmla="*/ 44 h 57"/>
                  <a:gd name="T46" fmla="*/ 13 w 27"/>
                  <a:gd name="T47" fmla="*/ 57 h 57"/>
                  <a:gd name="T48" fmla="*/ 0 w 27"/>
                  <a:gd name="T49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7">
                    <a:moveTo>
                      <a:pt x="0" y="44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8"/>
                      <a:pt x="10" y="50"/>
                      <a:pt x="13" y="50"/>
                    </a:cubicBezTo>
                    <a:cubicBezTo>
                      <a:pt x="16" y="50"/>
                      <a:pt x="17" y="48"/>
                      <a:pt x="17" y="45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39"/>
                      <a:pt x="16" y="37"/>
                      <a:pt x="13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2" y="24"/>
                      <a:pt x="0" y="20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22" y="0"/>
                      <a:pt x="26" y="4"/>
                      <a:pt x="26" y="12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6" y="7"/>
                      <a:pt x="13" y="7"/>
                    </a:cubicBezTo>
                    <a:cubicBezTo>
                      <a:pt x="10" y="7"/>
                      <a:pt x="9" y="9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6"/>
                      <a:pt x="10" y="18"/>
                      <a:pt x="13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32"/>
                      <a:pt x="27" y="35"/>
                      <a:pt x="27" y="41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7"/>
                      <a:pt x="13" y="57"/>
                    </a:cubicBezTo>
                    <a:cubicBezTo>
                      <a:pt x="3" y="57"/>
                      <a:pt x="0" y="52"/>
                      <a:pt x="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8" name="Freeform 940"/>
              <p:cNvSpPr>
                <a:spLocks/>
              </p:cNvSpPr>
              <p:nvPr/>
            </p:nvSpPr>
            <p:spPr bwMode="auto">
              <a:xfrm>
                <a:off x="3158" y="1535"/>
                <a:ext cx="18" cy="39"/>
              </a:xfrm>
              <a:custGeom>
                <a:avLst/>
                <a:gdLst>
                  <a:gd name="T0" fmla="*/ 27 w 27"/>
                  <a:gd name="T1" fmla="*/ 0 h 57"/>
                  <a:gd name="T2" fmla="*/ 27 w 27"/>
                  <a:gd name="T3" fmla="*/ 43 h 57"/>
                  <a:gd name="T4" fmla="*/ 14 w 27"/>
                  <a:gd name="T5" fmla="*/ 57 h 57"/>
                  <a:gd name="T6" fmla="*/ 0 w 27"/>
                  <a:gd name="T7" fmla="*/ 43 h 57"/>
                  <a:gd name="T8" fmla="*/ 0 w 27"/>
                  <a:gd name="T9" fmla="*/ 0 h 57"/>
                  <a:gd name="T10" fmla="*/ 9 w 27"/>
                  <a:gd name="T11" fmla="*/ 0 h 57"/>
                  <a:gd name="T12" fmla="*/ 9 w 27"/>
                  <a:gd name="T13" fmla="*/ 44 h 57"/>
                  <a:gd name="T14" fmla="*/ 14 w 27"/>
                  <a:gd name="T15" fmla="*/ 49 h 57"/>
                  <a:gd name="T16" fmla="*/ 18 w 27"/>
                  <a:gd name="T17" fmla="*/ 44 h 57"/>
                  <a:gd name="T18" fmla="*/ 18 w 27"/>
                  <a:gd name="T19" fmla="*/ 0 h 57"/>
                  <a:gd name="T20" fmla="*/ 27 w 27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7">
                    <a:moveTo>
                      <a:pt x="27" y="0"/>
                    </a:move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52"/>
                      <a:pt x="23" y="57"/>
                      <a:pt x="14" y="57"/>
                    </a:cubicBezTo>
                    <a:cubicBezTo>
                      <a:pt x="4" y="57"/>
                      <a:pt x="0" y="52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0" y="49"/>
                      <a:pt x="14" y="49"/>
                    </a:cubicBezTo>
                    <a:cubicBezTo>
                      <a:pt x="17" y="49"/>
                      <a:pt x="18" y="47"/>
                      <a:pt x="18" y="44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9" name="Freeform 941"/>
              <p:cNvSpPr>
                <a:spLocks/>
              </p:cNvSpPr>
              <p:nvPr/>
            </p:nvSpPr>
            <p:spPr bwMode="auto">
              <a:xfrm>
                <a:off x="3179" y="1535"/>
                <a:ext cx="23" cy="39"/>
              </a:xfrm>
              <a:custGeom>
                <a:avLst/>
                <a:gdLst>
                  <a:gd name="T0" fmla="*/ 17 w 23"/>
                  <a:gd name="T1" fmla="*/ 14 h 39"/>
                  <a:gd name="T2" fmla="*/ 17 w 23"/>
                  <a:gd name="T3" fmla="*/ 14 h 39"/>
                  <a:gd name="T4" fmla="*/ 13 w 23"/>
                  <a:gd name="T5" fmla="*/ 39 h 39"/>
                  <a:gd name="T6" fmla="*/ 10 w 23"/>
                  <a:gd name="T7" fmla="*/ 39 h 39"/>
                  <a:gd name="T8" fmla="*/ 5 w 23"/>
                  <a:gd name="T9" fmla="*/ 14 h 39"/>
                  <a:gd name="T10" fmla="*/ 5 w 23"/>
                  <a:gd name="T11" fmla="*/ 14 h 39"/>
                  <a:gd name="T12" fmla="*/ 5 w 23"/>
                  <a:gd name="T13" fmla="*/ 39 h 39"/>
                  <a:gd name="T14" fmla="*/ 0 w 23"/>
                  <a:gd name="T15" fmla="*/ 39 h 39"/>
                  <a:gd name="T16" fmla="*/ 0 w 23"/>
                  <a:gd name="T17" fmla="*/ 0 h 39"/>
                  <a:gd name="T18" fmla="*/ 7 w 23"/>
                  <a:gd name="T19" fmla="*/ 0 h 39"/>
                  <a:gd name="T20" fmla="*/ 11 w 23"/>
                  <a:gd name="T21" fmla="*/ 22 h 39"/>
                  <a:gd name="T22" fmla="*/ 11 w 23"/>
                  <a:gd name="T23" fmla="*/ 22 h 39"/>
                  <a:gd name="T24" fmla="*/ 15 w 23"/>
                  <a:gd name="T25" fmla="*/ 0 h 39"/>
                  <a:gd name="T26" fmla="*/ 23 w 23"/>
                  <a:gd name="T27" fmla="*/ 0 h 39"/>
                  <a:gd name="T28" fmla="*/ 23 w 23"/>
                  <a:gd name="T29" fmla="*/ 39 h 39"/>
                  <a:gd name="T30" fmla="*/ 17 w 23"/>
                  <a:gd name="T31" fmla="*/ 39 h 39"/>
                  <a:gd name="T32" fmla="*/ 17 w 23"/>
                  <a:gd name="T33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39">
                    <a:moveTo>
                      <a:pt x="17" y="14"/>
                    </a:moveTo>
                    <a:lnTo>
                      <a:pt x="17" y="14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3" y="39"/>
                    </a:lnTo>
                    <a:lnTo>
                      <a:pt x="17" y="39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0" name="Freeform 942"/>
              <p:cNvSpPr>
                <a:spLocks noEditPoints="1"/>
              </p:cNvSpPr>
              <p:nvPr/>
            </p:nvSpPr>
            <p:spPr bwMode="auto">
              <a:xfrm>
                <a:off x="3205" y="1535"/>
                <a:ext cx="18" cy="39"/>
              </a:xfrm>
              <a:custGeom>
                <a:avLst/>
                <a:gdLst>
                  <a:gd name="T0" fmla="*/ 0 w 27"/>
                  <a:gd name="T1" fmla="*/ 0 h 57"/>
                  <a:gd name="T2" fmla="*/ 14 w 27"/>
                  <a:gd name="T3" fmla="*/ 0 h 57"/>
                  <a:gd name="T4" fmla="*/ 27 w 27"/>
                  <a:gd name="T5" fmla="*/ 13 h 57"/>
                  <a:gd name="T6" fmla="*/ 27 w 27"/>
                  <a:gd name="T7" fmla="*/ 25 h 57"/>
                  <a:gd name="T8" fmla="*/ 14 w 27"/>
                  <a:gd name="T9" fmla="*/ 37 h 57"/>
                  <a:gd name="T10" fmla="*/ 9 w 27"/>
                  <a:gd name="T11" fmla="*/ 37 h 57"/>
                  <a:gd name="T12" fmla="*/ 9 w 27"/>
                  <a:gd name="T13" fmla="*/ 57 h 57"/>
                  <a:gd name="T14" fmla="*/ 0 w 27"/>
                  <a:gd name="T15" fmla="*/ 57 h 57"/>
                  <a:gd name="T16" fmla="*/ 0 w 27"/>
                  <a:gd name="T17" fmla="*/ 0 h 57"/>
                  <a:gd name="T18" fmla="*/ 9 w 27"/>
                  <a:gd name="T19" fmla="*/ 8 h 57"/>
                  <a:gd name="T20" fmla="*/ 9 w 27"/>
                  <a:gd name="T21" fmla="*/ 30 h 57"/>
                  <a:gd name="T22" fmla="*/ 13 w 27"/>
                  <a:gd name="T23" fmla="*/ 30 h 57"/>
                  <a:gd name="T24" fmla="*/ 18 w 27"/>
                  <a:gd name="T25" fmla="*/ 26 h 57"/>
                  <a:gd name="T26" fmla="*/ 18 w 27"/>
                  <a:gd name="T27" fmla="*/ 13 h 57"/>
                  <a:gd name="T28" fmla="*/ 13 w 27"/>
                  <a:gd name="T29" fmla="*/ 8 h 57"/>
                  <a:gd name="T30" fmla="*/ 9 w 27"/>
                  <a:gd name="T31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57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33"/>
                      <a:pt x="23" y="37"/>
                      <a:pt x="14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57"/>
                      <a:pt x="0" y="57"/>
                      <a:pt x="0" y="57"/>
                    </a:cubicBezTo>
                    <a:lnTo>
                      <a:pt x="0" y="0"/>
                    </a:lnTo>
                    <a:close/>
                    <a:moveTo>
                      <a:pt x="9" y="8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6" y="30"/>
                      <a:pt x="18" y="29"/>
                      <a:pt x="18" y="26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0"/>
                      <a:pt x="16" y="8"/>
                      <a:pt x="1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" name="Freeform 943"/>
              <p:cNvSpPr>
                <a:spLocks/>
              </p:cNvSpPr>
              <p:nvPr/>
            </p:nvSpPr>
            <p:spPr bwMode="auto">
              <a:xfrm>
                <a:off x="3225" y="1535"/>
                <a:ext cx="17" cy="39"/>
              </a:xfrm>
              <a:custGeom>
                <a:avLst/>
                <a:gdLst>
                  <a:gd name="T0" fmla="*/ 0 w 17"/>
                  <a:gd name="T1" fmla="*/ 0 h 39"/>
                  <a:gd name="T2" fmla="*/ 17 w 17"/>
                  <a:gd name="T3" fmla="*/ 0 h 39"/>
                  <a:gd name="T4" fmla="*/ 17 w 17"/>
                  <a:gd name="T5" fmla="*/ 5 h 39"/>
                  <a:gd name="T6" fmla="*/ 11 w 17"/>
                  <a:gd name="T7" fmla="*/ 5 h 39"/>
                  <a:gd name="T8" fmla="*/ 11 w 17"/>
                  <a:gd name="T9" fmla="*/ 39 h 39"/>
                  <a:gd name="T10" fmla="*/ 5 w 17"/>
                  <a:gd name="T11" fmla="*/ 39 h 39"/>
                  <a:gd name="T12" fmla="*/ 5 w 17"/>
                  <a:gd name="T13" fmla="*/ 5 h 39"/>
                  <a:gd name="T14" fmla="*/ 0 w 17"/>
                  <a:gd name="T15" fmla="*/ 5 h 39"/>
                  <a:gd name="T16" fmla="*/ 0 w 17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9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11" y="39"/>
                    </a:lnTo>
                    <a:lnTo>
                      <a:pt x="5" y="39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2" name="Rectangle 944"/>
              <p:cNvSpPr>
                <a:spLocks noChangeArrowheads="1"/>
              </p:cNvSpPr>
              <p:nvPr/>
            </p:nvSpPr>
            <p:spPr bwMode="auto">
              <a:xfrm>
                <a:off x="3244" y="1535"/>
                <a:ext cx="6" cy="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3" name="Freeform 945"/>
              <p:cNvSpPr>
                <a:spLocks noEditPoints="1"/>
              </p:cNvSpPr>
              <p:nvPr/>
            </p:nvSpPr>
            <p:spPr bwMode="auto">
              <a:xfrm>
                <a:off x="3253" y="1535"/>
                <a:ext cx="20" cy="39"/>
              </a:xfrm>
              <a:custGeom>
                <a:avLst/>
                <a:gdLst>
                  <a:gd name="T0" fmla="*/ 0 w 29"/>
                  <a:gd name="T1" fmla="*/ 42 h 57"/>
                  <a:gd name="T2" fmla="*/ 0 w 29"/>
                  <a:gd name="T3" fmla="*/ 15 h 57"/>
                  <a:gd name="T4" fmla="*/ 14 w 29"/>
                  <a:gd name="T5" fmla="*/ 0 h 57"/>
                  <a:gd name="T6" fmla="*/ 29 w 29"/>
                  <a:gd name="T7" fmla="*/ 15 h 57"/>
                  <a:gd name="T8" fmla="*/ 29 w 29"/>
                  <a:gd name="T9" fmla="*/ 42 h 57"/>
                  <a:gd name="T10" fmla="*/ 14 w 29"/>
                  <a:gd name="T11" fmla="*/ 57 h 57"/>
                  <a:gd name="T12" fmla="*/ 0 w 29"/>
                  <a:gd name="T13" fmla="*/ 42 h 57"/>
                  <a:gd name="T14" fmla="*/ 19 w 29"/>
                  <a:gd name="T15" fmla="*/ 44 h 57"/>
                  <a:gd name="T16" fmla="*/ 19 w 29"/>
                  <a:gd name="T17" fmla="*/ 13 h 57"/>
                  <a:gd name="T18" fmla="*/ 14 w 29"/>
                  <a:gd name="T19" fmla="*/ 8 h 57"/>
                  <a:gd name="T20" fmla="*/ 10 w 29"/>
                  <a:gd name="T21" fmla="*/ 13 h 57"/>
                  <a:gd name="T22" fmla="*/ 10 w 29"/>
                  <a:gd name="T23" fmla="*/ 44 h 57"/>
                  <a:gd name="T24" fmla="*/ 14 w 29"/>
                  <a:gd name="T25" fmla="*/ 49 h 57"/>
                  <a:gd name="T26" fmla="*/ 19 w 29"/>
                  <a:gd name="T27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7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5" y="0"/>
                      <a:pt x="14" y="0"/>
                    </a:cubicBezTo>
                    <a:cubicBezTo>
                      <a:pt x="24" y="0"/>
                      <a:pt x="29" y="6"/>
                      <a:pt x="29" y="15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51"/>
                      <a:pt x="24" y="57"/>
                      <a:pt x="14" y="57"/>
                    </a:cubicBezTo>
                    <a:cubicBezTo>
                      <a:pt x="5" y="57"/>
                      <a:pt x="0" y="51"/>
                      <a:pt x="0" y="42"/>
                    </a:cubicBezTo>
                    <a:moveTo>
                      <a:pt x="19" y="44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10" y="10"/>
                      <a:pt x="10" y="1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49"/>
                      <a:pt x="14" y="49"/>
                    </a:cubicBezTo>
                    <a:cubicBezTo>
                      <a:pt x="18" y="49"/>
                      <a:pt x="19" y="47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4" name="Freeform 946"/>
              <p:cNvSpPr>
                <a:spLocks/>
              </p:cNvSpPr>
              <p:nvPr/>
            </p:nvSpPr>
            <p:spPr bwMode="auto">
              <a:xfrm>
                <a:off x="3275" y="1535"/>
                <a:ext cx="19" cy="39"/>
              </a:xfrm>
              <a:custGeom>
                <a:avLst/>
                <a:gdLst>
                  <a:gd name="T0" fmla="*/ 6 w 19"/>
                  <a:gd name="T1" fmla="*/ 14 h 39"/>
                  <a:gd name="T2" fmla="*/ 6 w 19"/>
                  <a:gd name="T3" fmla="*/ 39 h 39"/>
                  <a:gd name="T4" fmla="*/ 0 w 19"/>
                  <a:gd name="T5" fmla="*/ 39 h 39"/>
                  <a:gd name="T6" fmla="*/ 0 w 19"/>
                  <a:gd name="T7" fmla="*/ 0 h 39"/>
                  <a:gd name="T8" fmla="*/ 6 w 19"/>
                  <a:gd name="T9" fmla="*/ 0 h 39"/>
                  <a:gd name="T10" fmla="*/ 13 w 19"/>
                  <a:gd name="T11" fmla="*/ 22 h 39"/>
                  <a:gd name="T12" fmla="*/ 13 w 19"/>
                  <a:gd name="T13" fmla="*/ 0 h 39"/>
                  <a:gd name="T14" fmla="*/ 19 w 19"/>
                  <a:gd name="T15" fmla="*/ 0 h 39"/>
                  <a:gd name="T16" fmla="*/ 19 w 19"/>
                  <a:gd name="T17" fmla="*/ 39 h 39"/>
                  <a:gd name="T18" fmla="*/ 13 w 19"/>
                  <a:gd name="T19" fmla="*/ 39 h 39"/>
                  <a:gd name="T20" fmla="*/ 6 w 19"/>
                  <a:gd name="T21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9">
                    <a:moveTo>
                      <a:pt x="6" y="14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39"/>
                    </a:lnTo>
                    <a:lnTo>
                      <a:pt x="13" y="39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" name="Freeform 947"/>
              <p:cNvSpPr>
                <a:spLocks noEditPoints="1"/>
              </p:cNvSpPr>
              <p:nvPr/>
            </p:nvSpPr>
            <p:spPr bwMode="auto">
              <a:xfrm>
                <a:off x="3071" y="1589"/>
                <a:ext cx="22" cy="37"/>
              </a:xfrm>
              <a:custGeom>
                <a:avLst/>
                <a:gdLst>
                  <a:gd name="T0" fmla="*/ 0 w 22"/>
                  <a:gd name="T1" fmla="*/ 37 h 37"/>
                  <a:gd name="T2" fmla="*/ 8 w 22"/>
                  <a:gd name="T3" fmla="*/ 0 h 37"/>
                  <a:gd name="T4" fmla="*/ 15 w 22"/>
                  <a:gd name="T5" fmla="*/ 0 h 37"/>
                  <a:gd name="T6" fmla="*/ 22 w 22"/>
                  <a:gd name="T7" fmla="*/ 37 h 37"/>
                  <a:gd name="T8" fmla="*/ 15 w 22"/>
                  <a:gd name="T9" fmla="*/ 37 h 37"/>
                  <a:gd name="T10" fmla="*/ 15 w 22"/>
                  <a:gd name="T11" fmla="*/ 31 h 37"/>
                  <a:gd name="T12" fmla="*/ 8 w 22"/>
                  <a:gd name="T13" fmla="*/ 31 h 37"/>
                  <a:gd name="T14" fmla="*/ 7 w 22"/>
                  <a:gd name="T15" fmla="*/ 37 h 37"/>
                  <a:gd name="T16" fmla="*/ 0 w 22"/>
                  <a:gd name="T17" fmla="*/ 37 h 37"/>
                  <a:gd name="T18" fmla="*/ 9 w 22"/>
                  <a:gd name="T19" fmla="*/ 25 h 37"/>
                  <a:gd name="T20" fmla="*/ 13 w 22"/>
                  <a:gd name="T21" fmla="*/ 25 h 37"/>
                  <a:gd name="T22" fmla="*/ 11 w 22"/>
                  <a:gd name="T23" fmla="*/ 10 h 37"/>
                  <a:gd name="T24" fmla="*/ 11 w 22"/>
                  <a:gd name="T25" fmla="*/ 10 h 37"/>
                  <a:gd name="T26" fmla="*/ 9 w 22"/>
                  <a:gd name="T2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7">
                    <a:moveTo>
                      <a:pt x="0" y="37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2" y="37"/>
                    </a:lnTo>
                    <a:lnTo>
                      <a:pt x="15" y="37"/>
                    </a:lnTo>
                    <a:lnTo>
                      <a:pt x="15" y="31"/>
                    </a:lnTo>
                    <a:lnTo>
                      <a:pt x="8" y="31"/>
                    </a:lnTo>
                    <a:lnTo>
                      <a:pt x="7" y="37"/>
                    </a:lnTo>
                    <a:lnTo>
                      <a:pt x="0" y="37"/>
                    </a:lnTo>
                    <a:close/>
                    <a:moveTo>
                      <a:pt x="9" y="25"/>
                    </a:moveTo>
                    <a:lnTo>
                      <a:pt x="13" y="25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" name="Freeform 948"/>
              <p:cNvSpPr>
                <a:spLocks/>
              </p:cNvSpPr>
              <p:nvPr/>
            </p:nvSpPr>
            <p:spPr bwMode="auto">
              <a:xfrm>
                <a:off x="3095" y="1589"/>
                <a:ext cx="18" cy="37"/>
              </a:xfrm>
              <a:custGeom>
                <a:avLst/>
                <a:gdLst>
                  <a:gd name="T0" fmla="*/ 5 w 18"/>
                  <a:gd name="T1" fmla="*/ 14 h 37"/>
                  <a:gd name="T2" fmla="*/ 5 w 18"/>
                  <a:gd name="T3" fmla="*/ 37 h 37"/>
                  <a:gd name="T4" fmla="*/ 0 w 18"/>
                  <a:gd name="T5" fmla="*/ 37 h 37"/>
                  <a:gd name="T6" fmla="*/ 0 w 18"/>
                  <a:gd name="T7" fmla="*/ 0 h 37"/>
                  <a:gd name="T8" fmla="*/ 6 w 18"/>
                  <a:gd name="T9" fmla="*/ 0 h 37"/>
                  <a:gd name="T10" fmla="*/ 13 w 18"/>
                  <a:gd name="T11" fmla="*/ 21 h 37"/>
                  <a:gd name="T12" fmla="*/ 13 w 18"/>
                  <a:gd name="T13" fmla="*/ 0 h 37"/>
                  <a:gd name="T14" fmla="*/ 18 w 18"/>
                  <a:gd name="T15" fmla="*/ 0 h 37"/>
                  <a:gd name="T16" fmla="*/ 18 w 18"/>
                  <a:gd name="T17" fmla="*/ 37 h 37"/>
                  <a:gd name="T18" fmla="*/ 13 w 18"/>
                  <a:gd name="T19" fmla="*/ 37 h 37"/>
                  <a:gd name="T20" fmla="*/ 5 w 18"/>
                  <a:gd name="T21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5" y="14"/>
                    </a:moveTo>
                    <a:lnTo>
                      <a:pt x="5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7"/>
                    </a:lnTo>
                    <a:lnTo>
                      <a:pt x="13" y="37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" name="Freeform 949"/>
              <p:cNvSpPr>
                <a:spLocks noEditPoints="1"/>
              </p:cNvSpPr>
              <p:nvPr/>
            </p:nvSpPr>
            <p:spPr bwMode="auto">
              <a:xfrm>
                <a:off x="3116" y="1589"/>
                <a:ext cx="20" cy="37"/>
              </a:xfrm>
              <a:custGeom>
                <a:avLst/>
                <a:gdLst>
                  <a:gd name="T0" fmla="*/ 29 w 29"/>
                  <a:gd name="T1" fmla="*/ 15 h 56"/>
                  <a:gd name="T2" fmla="*/ 29 w 29"/>
                  <a:gd name="T3" fmla="*/ 41 h 56"/>
                  <a:gd name="T4" fmla="*/ 15 w 29"/>
                  <a:gd name="T5" fmla="*/ 56 h 56"/>
                  <a:gd name="T6" fmla="*/ 0 w 29"/>
                  <a:gd name="T7" fmla="*/ 56 h 56"/>
                  <a:gd name="T8" fmla="*/ 0 w 29"/>
                  <a:gd name="T9" fmla="*/ 0 h 56"/>
                  <a:gd name="T10" fmla="*/ 15 w 29"/>
                  <a:gd name="T11" fmla="*/ 0 h 56"/>
                  <a:gd name="T12" fmla="*/ 29 w 29"/>
                  <a:gd name="T13" fmla="*/ 15 h 56"/>
                  <a:gd name="T14" fmla="*/ 14 w 29"/>
                  <a:gd name="T15" fmla="*/ 48 h 56"/>
                  <a:gd name="T16" fmla="*/ 19 w 29"/>
                  <a:gd name="T17" fmla="*/ 43 h 56"/>
                  <a:gd name="T18" fmla="*/ 19 w 29"/>
                  <a:gd name="T19" fmla="*/ 13 h 56"/>
                  <a:gd name="T20" fmla="*/ 14 w 29"/>
                  <a:gd name="T21" fmla="*/ 8 h 56"/>
                  <a:gd name="T22" fmla="*/ 10 w 29"/>
                  <a:gd name="T23" fmla="*/ 8 h 56"/>
                  <a:gd name="T24" fmla="*/ 10 w 29"/>
                  <a:gd name="T25" fmla="*/ 48 h 56"/>
                  <a:gd name="T26" fmla="*/ 14 w 29"/>
                  <a:gd name="T2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6">
                    <a:moveTo>
                      <a:pt x="29" y="15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50"/>
                      <a:pt x="25" y="56"/>
                      <a:pt x="15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5" y="0"/>
                      <a:pt x="29" y="6"/>
                      <a:pt x="29" y="15"/>
                    </a:cubicBezTo>
                    <a:moveTo>
                      <a:pt x="14" y="48"/>
                    </a:moveTo>
                    <a:cubicBezTo>
                      <a:pt x="18" y="48"/>
                      <a:pt x="19" y="46"/>
                      <a:pt x="19" y="4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48"/>
                      <a:pt x="10" y="48"/>
                      <a:pt x="10" y="48"/>
                    </a:cubicBez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" name="Freeform 950"/>
              <p:cNvSpPr>
                <a:spLocks noEditPoints="1"/>
              </p:cNvSpPr>
              <p:nvPr/>
            </p:nvSpPr>
            <p:spPr bwMode="auto">
              <a:xfrm>
                <a:off x="3143" y="1589"/>
                <a:ext cx="18" cy="37"/>
              </a:xfrm>
              <a:custGeom>
                <a:avLst/>
                <a:gdLst>
                  <a:gd name="T0" fmla="*/ 0 w 27"/>
                  <a:gd name="T1" fmla="*/ 0 h 56"/>
                  <a:gd name="T2" fmla="*/ 14 w 27"/>
                  <a:gd name="T3" fmla="*/ 0 h 56"/>
                  <a:gd name="T4" fmla="*/ 27 w 27"/>
                  <a:gd name="T5" fmla="*/ 13 h 56"/>
                  <a:gd name="T6" fmla="*/ 27 w 27"/>
                  <a:gd name="T7" fmla="*/ 24 h 56"/>
                  <a:gd name="T8" fmla="*/ 14 w 27"/>
                  <a:gd name="T9" fmla="*/ 37 h 56"/>
                  <a:gd name="T10" fmla="*/ 10 w 27"/>
                  <a:gd name="T11" fmla="*/ 37 h 56"/>
                  <a:gd name="T12" fmla="*/ 10 w 27"/>
                  <a:gd name="T13" fmla="*/ 56 h 56"/>
                  <a:gd name="T14" fmla="*/ 0 w 27"/>
                  <a:gd name="T15" fmla="*/ 56 h 56"/>
                  <a:gd name="T16" fmla="*/ 0 w 27"/>
                  <a:gd name="T17" fmla="*/ 0 h 56"/>
                  <a:gd name="T18" fmla="*/ 10 w 27"/>
                  <a:gd name="T19" fmla="*/ 8 h 56"/>
                  <a:gd name="T20" fmla="*/ 10 w 27"/>
                  <a:gd name="T21" fmla="*/ 30 h 56"/>
                  <a:gd name="T22" fmla="*/ 13 w 27"/>
                  <a:gd name="T23" fmla="*/ 30 h 56"/>
                  <a:gd name="T24" fmla="*/ 18 w 27"/>
                  <a:gd name="T25" fmla="*/ 25 h 56"/>
                  <a:gd name="T26" fmla="*/ 18 w 27"/>
                  <a:gd name="T27" fmla="*/ 12 h 56"/>
                  <a:gd name="T28" fmla="*/ 13 w 27"/>
                  <a:gd name="T29" fmla="*/ 8 h 56"/>
                  <a:gd name="T30" fmla="*/ 10 w 27"/>
                  <a:gd name="T31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56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24" y="0"/>
                      <a:pt x="27" y="5"/>
                      <a:pt x="27" y="13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32"/>
                      <a:pt x="24" y="37"/>
                      <a:pt x="14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10" y="8"/>
                    </a:moveTo>
                    <a:cubicBezTo>
                      <a:pt x="10" y="30"/>
                      <a:pt x="10" y="30"/>
                      <a:pt x="10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6" y="30"/>
                      <a:pt x="18" y="28"/>
                      <a:pt x="18" y="25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6" y="8"/>
                      <a:pt x="13" y="8"/>
                    </a:cubicBez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" name="Freeform 951"/>
              <p:cNvSpPr>
                <a:spLocks noEditPoints="1"/>
              </p:cNvSpPr>
              <p:nvPr/>
            </p:nvSpPr>
            <p:spPr bwMode="auto">
              <a:xfrm>
                <a:off x="3164" y="1589"/>
                <a:ext cx="19" cy="37"/>
              </a:xfrm>
              <a:custGeom>
                <a:avLst/>
                <a:gdLst>
                  <a:gd name="T0" fmla="*/ 9 w 28"/>
                  <a:gd name="T1" fmla="*/ 30 h 56"/>
                  <a:gd name="T2" fmla="*/ 9 w 28"/>
                  <a:gd name="T3" fmla="*/ 56 h 56"/>
                  <a:gd name="T4" fmla="*/ 0 w 28"/>
                  <a:gd name="T5" fmla="*/ 56 h 56"/>
                  <a:gd name="T6" fmla="*/ 0 w 28"/>
                  <a:gd name="T7" fmla="*/ 0 h 56"/>
                  <a:gd name="T8" fmla="*/ 14 w 28"/>
                  <a:gd name="T9" fmla="*/ 0 h 56"/>
                  <a:gd name="T10" fmla="*/ 27 w 28"/>
                  <a:gd name="T11" fmla="*/ 13 h 56"/>
                  <a:gd name="T12" fmla="*/ 27 w 28"/>
                  <a:gd name="T13" fmla="*/ 20 h 56"/>
                  <a:gd name="T14" fmla="*/ 19 w 28"/>
                  <a:gd name="T15" fmla="*/ 31 h 56"/>
                  <a:gd name="T16" fmla="*/ 28 w 28"/>
                  <a:gd name="T17" fmla="*/ 56 h 56"/>
                  <a:gd name="T18" fmla="*/ 18 w 28"/>
                  <a:gd name="T19" fmla="*/ 56 h 56"/>
                  <a:gd name="T20" fmla="*/ 9 w 28"/>
                  <a:gd name="T21" fmla="*/ 30 h 56"/>
                  <a:gd name="T22" fmla="*/ 9 w 28"/>
                  <a:gd name="T23" fmla="*/ 8 h 56"/>
                  <a:gd name="T24" fmla="*/ 9 w 28"/>
                  <a:gd name="T25" fmla="*/ 25 h 56"/>
                  <a:gd name="T26" fmla="*/ 13 w 28"/>
                  <a:gd name="T27" fmla="*/ 25 h 56"/>
                  <a:gd name="T28" fmla="*/ 17 w 28"/>
                  <a:gd name="T29" fmla="*/ 21 h 56"/>
                  <a:gd name="T30" fmla="*/ 17 w 28"/>
                  <a:gd name="T31" fmla="*/ 12 h 56"/>
                  <a:gd name="T32" fmla="*/ 13 w 28"/>
                  <a:gd name="T33" fmla="*/ 8 h 56"/>
                  <a:gd name="T34" fmla="*/ 9 w 28"/>
                  <a:gd name="T3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6">
                    <a:moveTo>
                      <a:pt x="9" y="30"/>
                    </a:moveTo>
                    <a:cubicBezTo>
                      <a:pt x="9" y="56"/>
                      <a:pt x="9" y="56"/>
                      <a:pt x="9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6"/>
                      <a:pt x="25" y="29"/>
                      <a:pt x="19" y="31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8" y="56"/>
                      <a:pt x="18" y="56"/>
                      <a:pt x="18" y="56"/>
                    </a:cubicBezTo>
                    <a:lnTo>
                      <a:pt x="9" y="30"/>
                    </a:lnTo>
                    <a:close/>
                    <a:moveTo>
                      <a:pt x="9" y="8"/>
                    </a:moveTo>
                    <a:cubicBezTo>
                      <a:pt x="9" y="25"/>
                      <a:pt x="9" y="25"/>
                      <a:pt x="9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6" y="25"/>
                      <a:pt x="17" y="24"/>
                      <a:pt x="17" y="2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8"/>
                      <a:pt x="1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" name="Freeform 952"/>
              <p:cNvSpPr>
                <a:spLocks noEditPoints="1"/>
              </p:cNvSpPr>
              <p:nvPr/>
            </p:nvSpPr>
            <p:spPr bwMode="auto">
              <a:xfrm>
                <a:off x="3185" y="1588"/>
                <a:ext cx="19" cy="39"/>
              </a:xfrm>
              <a:custGeom>
                <a:avLst/>
                <a:gdLst>
                  <a:gd name="T0" fmla="*/ 0 w 28"/>
                  <a:gd name="T1" fmla="*/ 43 h 58"/>
                  <a:gd name="T2" fmla="*/ 0 w 28"/>
                  <a:gd name="T3" fmla="*/ 16 h 58"/>
                  <a:gd name="T4" fmla="*/ 14 w 28"/>
                  <a:gd name="T5" fmla="*/ 0 h 58"/>
                  <a:gd name="T6" fmla="*/ 28 w 28"/>
                  <a:gd name="T7" fmla="*/ 16 h 58"/>
                  <a:gd name="T8" fmla="*/ 28 w 28"/>
                  <a:gd name="T9" fmla="*/ 43 h 58"/>
                  <a:gd name="T10" fmla="*/ 14 w 28"/>
                  <a:gd name="T11" fmla="*/ 58 h 58"/>
                  <a:gd name="T12" fmla="*/ 0 w 28"/>
                  <a:gd name="T13" fmla="*/ 43 h 58"/>
                  <a:gd name="T14" fmla="*/ 19 w 28"/>
                  <a:gd name="T15" fmla="*/ 44 h 58"/>
                  <a:gd name="T16" fmla="*/ 19 w 28"/>
                  <a:gd name="T17" fmla="*/ 14 h 58"/>
                  <a:gd name="T18" fmla="*/ 14 w 28"/>
                  <a:gd name="T19" fmla="*/ 8 h 58"/>
                  <a:gd name="T20" fmla="*/ 9 w 28"/>
                  <a:gd name="T21" fmla="*/ 14 h 58"/>
                  <a:gd name="T22" fmla="*/ 9 w 28"/>
                  <a:gd name="T23" fmla="*/ 44 h 58"/>
                  <a:gd name="T24" fmla="*/ 14 w 28"/>
                  <a:gd name="T25" fmla="*/ 50 h 58"/>
                  <a:gd name="T26" fmla="*/ 19 w 28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8">
                    <a:moveTo>
                      <a:pt x="0" y="4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4" y="0"/>
                      <a:pt x="14" y="0"/>
                    </a:cubicBezTo>
                    <a:cubicBezTo>
                      <a:pt x="24" y="0"/>
                      <a:pt x="28" y="7"/>
                      <a:pt x="28" y="16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51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3"/>
                    </a:cubicBezTo>
                    <a:moveTo>
                      <a:pt x="19" y="4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1"/>
                      <a:pt x="17" y="8"/>
                      <a:pt x="14" y="8"/>
                    </a:cubicBezTo>
                    <a:cubicBezTo>
                      <a:pt x="11" y="8"/>
                      <a:pt x="9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8"/>
                      <a:pt x="11" y="50"/>
                      <a:pt x="14" y="50"/>
                    </a:cubicBezTo>
                    <a:cubicBezTo>
                      <a:pt x="17" y="50"/>
                      <a:pt x="19" y="48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" name="Freeform 953"/>
              <p:cNvSpPr>
                <a:spLocks noEditPoints="1"/>
              </p:cNvSpPr>
              <p:nvPr/>
            </p:nvSpPr>
            <p:spPr bwMode="auto">
              <a:xfrm>
                <a:off x="3206" y="1589"/>
                <a:ext cx="20" cy="37"/>
              </a:xfrm>
              <a:custGeom>
                <a:avLst/>
                <a:gdLst>
                  <a:gd name="T0" fmla="*/ 29 w 29"/>
                  <a:gd name="T1" fmla="*/ 15 h 56"/>
                  <a:gd name="T2" fmla="*/ 29 w 29"/>
                  <a:gd name="T3" fmla="*/ 41 h 56"/>
                  <a:gd name="T4" fmla="*/ 15 w 29"/>
                  <a:gd name="T5" fmla="*/ 56 h 56"/>
                  <a:gd name="T6" fmla="*/ 0 w 29"/>
                  <a:gd name="T7" fmla="*/ 56 h 56"/>
                  <a:gd name="T8" fmla="*/ 0 w 29"/>
                  <a:gd name="T9" fmla="*/ 0 h 56"/>
                  <a:gd name="T10" fmla="*/ 15 w 29"/>
                  <a:gd name="T11" fmla="*/ 0 h 56"/>
                  <a:gd name="T12" fmla="*/ 29 w 29"/>
                  <a:gd name="T13" fmla="*/ 15 h 56"/>
                  <a:gd name="T14" fmla="*/ 14 w 29"/>
                  <a:gd name="T15" fmla="*/ 48 h 56"/>
                  <a:gd name="T16" fmla="*/ 19 w 29"/>
                  <a:gd name="T17" fmla="*/ 43 h 56"/>
                  <a:gd name="T18" fmla="*/ 19 w 29"/>
                  <a:gd name="T19" fmla="*/ 13 h 56"/>
                  <a:gd name="T20" fmla="*/ 14 w 29"/>
                  <a:gd name="T21" fmla="*/ 8 h 56"/>
                  <a:gd name="T22" fmla="*/ 10 w 29"/>
                  <a:gd name="T23" fmla="*/ 8 h 56"/>
                  <a:gd name="T24" fmla="*/ 10 w 29"/>
                  <a:gd name="T25" fmla="*/ 48 h 56"/>
                  <a:gd name="T26" fmla="*/ 14 w 29"/>
                  <a:gd name="T2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6">
                    <a:moveTo>
                      <a:pt x="29" y="15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50"/>
                      <a:pt x="25" y="56"/>
                      <a:pt x="15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5" y="0"/>
                      <a:pt x="29" y="6"/>
                      <a:pt x="29" y="15"/>
                    </a:cubicBezTo>
                    <a:moveTo>
                      <a:pt x="14" y="48"/>
                    </a:moveTo>
                    <a:cubicBezTo>
                      <a:pt x="18" y="48"/>
                      <a:pt x="19" y="46"/>
                      <a:pt x="19" y="4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48"/>
                      <a:pt x="10" y="48"/>
                      <a:pt x="10" y="48"/>
                    </a:cubicBez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" name="Freeform 954"/>
              <p:cNvSpPr>
                <a:spLocks/>
              </p:cNvSpPr>
              <p:nvPr/>
            </p:nvSpPr>
            <p:spPr bwMode="auto">
              <a:xfrm>
                <a:off x="3229" y="1589"/>
                <a:ext cx="18" cy="38"/>
              </a:xfrm>
              <a:custGeom>
                <a:avLst/>
                <a:gdLst>
                  <a:gd name="T0" fmla="*/ 27 w 27"/>
                  <a:gd name="T1" fmla="*/ 0 h 57"/>
                  <a:gd name="T2" fmla="*/ 27 w 27"/>
                  <a:gd name="T3" fmla="*/ 42 h 57"/>
                  <a:gd name="T4" fmla="*/ 14 w 27"/>
                  <a:gd name="T5" fmla="*/ 57 h 57"/>
                  <a:gd name="T6" fmla="*/ 0 w 27"/>
                  <a:gd name="T7" fmla="*/ 42 h 57"/>
                  <a:gd name="T8" fmla="*/ 0 w 27"/>
                  <a:gd name="T9" fmla="*/ 0 h 57"/>
                  <a:gd name="T10" fmla="*/ 9 w 27"/>
                  <a:gd name="T11" fmla="*/ 0 h 57"/>
                  <a:gd name="T12" fmla="*/ 9 w 27"/>
                  <a:gd name="T13" fmla="*/ 43 h 57"/>
                  <a:gd name="T14" fmla="*/ 14 w 27"/>
                  <a:gd name="T15" fmla="*/ 49 h 57"/>
                  <a:gd name="T16" fmla="*/ 19 w 27"/>
                  <a:gd name="T17" fmla="*/ 43 h 57"/>
                  <a:gd name="T18" fmla="*/ 19 w 27"/>
                  <a:gd name="T19" fmla="*/ 0 h 57"/>
                  <a:gd name="T20" fmla="*/ 27 w 27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7">
                    <a:moveTo>
                      <a:pt x="27" y="0"/>
                    </a:move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51"/>
                      <a:pt x="24" y="57"/>
                      <a:pt x="14" y="57"/>
                    </a:cubicBezTo>
                    <a:cubicBezTo>
                      <a:pt x="4" y="57"/>
                      <a:pt x="0" y="51"/>
                      <a:pt x="0" y="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7"/>
                      <a:pt x="11" y="49"/>
                      <a:pt x="14" y="49"/>
                    </a:cubicBezTo>
                    <a:cubicBezTo>
                      <a:pt x="17" y="49"/>
                      <a:pt x="19" y="47"/>
                      <a:pt x="19" y="43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3" name="Freeform 955"/>
              <p:cNvSpPr>
                <a:spLocks/>
              </p:cNvSpPr>
              <p:nvPr/>
            </p:nvSpPr>
            <p:spPr bwMode="auto">
              <a:xfrm>
                <a:off x="3250" y="1588"/>
                <a:ext cx="19" cy="39"/>
              </a:xfrm>
              <a:custGeom>
                <a:avLst/>
                <a:gdLst>
                  <a:gd name="T0" fmla="*/ 0 w 28"/>
                  <a:gd name="T1" fmla="*/ 43 h 58"/>
                  <a:gd name="T2" fmla="*/ 0 w 28"/>
                  <a:gd name="T3" fmla="*/ 16 h 58"/>
                  <a:gd name="T4" fmla="*/ 15 w 28"/>
                  <a:gd name="T5" fmla="*/ 0 h 58"/>
                  <a:gd name="T6" fmla="*/ 28 w 28"/>
                  <a:gd name="T7" fmla="*/ 14 h 58"/>
                  <a:gd name="T8" fmla="*/ 28 w 28"/>
                  <a:gd name="T9" fmla="*/ 21 h 58"/>
                  <a:gd name="T10" fmla="*/ 19 w 28"/>
                  <a:gd name="T11" fmla="*/ 21 h 58"/>
                  <a:gd name="T12" fmla="*/ 19 w 28"/>
                  <a:gd name="T13" fmla="*/ 14 h 58"/>
                  <a:gd name="T14" fmla="*/ 15 w 28"/>
                  <a:gd name="T15" fmla="*/ 8 h 58"/>
                  <a:gd name="T16" fmla="*/ 10 w 28"/>
                  <a:gd name="T17" fmla="*/ 14 h 58"/>
                  <a:gd name="T18" fmla="*/ 10 w 28"/>
                  <a:gd name="T19" fmla="*/ 44 h 58"/>
                  <a:gd name="T20" fmla="*/ 15 w 28"/>
                  <a:gd name="T21" fmla="*/ 50 h 58"/>
                  <a:gd name="T22" fmla="*/ 19 w 28"/>
                  <a:gd name="T23" fmla="*/ 44 h 58"/>
                  <a:gd name="T24" fmla="*/ 19 w 28"/>
                  <a:gd name="T25" fmla="*/ 34 h 58"/>
                  <a:gd name="T26" fmla="*/ 28 w 28"/>
                  <a:gd name="T27" fmla="*/ 34 h 58"/>
                  <a:gd name="T28" fmla="*/ 28 w 28"/>
                  <a:gd name="T29" fmla="*/ 44 h 58"/>
                  <a:gd name="T30" fmla="*/ 15 w 28"/>
                  <a:gd name="T31" fmla="*/ 58 h 58"/>
                  <a:gd name="T32" fmla="*/ 0 w 28"/>
                  <a:gd name="T33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58">
                    <a:moveTo>
                      <a:pt x="0" y="4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5" y="0"/>
                      <a:pt x="15" y="0"/>
                    </a:cubicBezTo>
                    <a:cubicBezTo>
                      <a:pt x="25" y="0"/>
                      <a:pt x="28" y="6"/>
                      <a:pt x="28" y="14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8" y="8"/>
                      <a:pt x="15" y="8"/>
                    </a:cubicBezTo>
                    <a:cubicBezTo>
                      <a:pt x="11" y="8"/>
                      <a:pt x="10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8"/>
                      <a:pt x="11" y="50"/>
                      <a:pt x="15" y="50"/>
                    </a:cubicBezTo>
                    <a:cubicBezTo>
                      <a:pt x="18" y="50"/>
                      <a:pt x="19" y="48"/>
                      <a:pt x="19" y="4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52"/>
                      <a:pt x="25" y="58"/>
                      <a:pt x="15" y="58"/>
                    </a:cubicBezTo>
                    <a:cubicBezTo>
                      <a:pt x="5" y="58"/>
                      <a:pt x="0" y="51"/>
                      <a:pt x="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4" name="Freeform 956"/>
              <p:cNvSpPr>
                <a:spLocks/>
              </p:cNvSpPr>
              <p:nvPr/>
            </p:nvSpPr>
            <p:spPr bwMode="auto">
              <a:xfrm>
                <a:off x="3270" y="1589"/>
                <a:ext cx="17" cy="37"/>
              </a:xfrm>
              <a:custGeom>
                <a:avLst/>
                <a:gdLst>
                  <a:gd name="T0" fmla="*/ 0 w 17"/>
                  <a:gd name="T1" fmla="*/ 0 h 37"/>
                  <a:gd name="T2" fmla="*/ 17 w 17"/>
                  <a:gd name="T3" fmla="*/ 0 h 37"/>
                  <a:gd name="T4" fmla="*/ 17 w 17"/>
                  <a:gd name="T5" fmla="*/ 5 h 37"/>
                  <a:gd name="T6" fmla="*/ 11 w 17"/>
                  <a:gd name="T7" fmla="*/ 5 h 37"/>
                  <a:gd name="T8" fmla="*/ 11 w 17"/>
                  <a:gd name="T9" fmla="*/ 37 h 37"/>
                  <a:gd name="T10" fmla="*/ 5 w 17"/>
                  <a:gd name="T11" fmla="*/ 37 h 37"/>
                  <a:gd name="T12" fmla="*/ 5 w 17"/>
                  <a:gd name="T13" fmla="*/ 5 h 37"/>
                  <a:gd name="T14" fmla="*/ 0 w 17"/>
                  <a:gd name="T15" fmla="*/ 5 h 37"/>
                  <a:gd name="T16" fmla="*/ 0 w 17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7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11" y="37"/>
                    </a:lnTo>
                    <a:lnTo>
                      <a:pt x="5" y="37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5" name="Rectangle 957"/>
              <p:cNvSpPr>
                <a:spLocks noChangeArrowheads="1"/>
              </p:cNvSpPr>
              <p:nvPr/>
            </p:nvSpPr>
            <p:spPr bwMode="auto">
              <a:xfrm>
                <a:off x="3289" y="1589"/>
                <a:ext cx="7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6" name="Freeform 958"/>
              <p:cNvSpPr>
                <a:spLocks noEditPoints="1"/>
              </p:cNvSpPr>
              <p:nvPr/>
            </p:nvSpPr>
            <p:spPr bwMode="auto">
              <a:xfrm>
                <a:off x="3298" y="1588"/>
                <a:ext cx="20" cy="39"/>
              </a:xfrm>
              <a:custGeom>
                <a:avLst/>
                <a:gdLst>
                  <a:gd name="T0" fmla="*/ 0 w 29"/>
                  <a:gd name="T1" fmla="*/ 43 h 58"/>
                  <a:gd name="T2" fmla="*/ 0 w 29"/>
                  <a:gd name="T3" fmla="*/ 16 h 58"/>
                  <a:gd name="T4" fmla="*/ 14 w 29"/>
                  <a:gd name="T5" fmla="*/ 0 h 58"/>
                  <a:gd name="T6" fmla="*/ 29 w 29"/>
                  <a:gd name="T7" fmla="*/ 16 h 58"/>
                  <a:gd name="T8" fmla="*/ 29 w 29"/>
                  <a:gd name="T9" fmla="*/ 43 h 58"/>
                  <a:gd name="T10" fmla="*/ 14 w 29"/>
                  <a:gd name="T11" fmla="*/ 58 h 58"/>
                  <a:gd name="T12" fmla="*/ 0 w 29"/>
                  <a:gd name="T13" fmla="*/ 43 h 58"/>
                  <a:gd name="T14" fmla="*/ 19 w 29"/>
                  <a:gd name="T15" fmla="*/ 44 h 58"/>
                  <a:gd name="T16" fmla="*/ 19 w 29"/>
                  <a:gd name="T17" fmla="*/ 14 h 58"/>
                  <a:gd name="T18" fmla="*/ 14 w 29"/>
                  <a:gd name="T19" fmla="*/ 8 h 58"/>
                  <a:gd name="T20" fmla="*/ 9 w 29"/>
                  <a:gd name="T21" fmla="*/ 14 h 58"/>
                  <a:gd name="T22" fmla="*/ 9 w 29"/>
                  <a:gd name="T23" fmla="*/ 44 h 58"/>
                  <a:gd name="T24" fmla="*/ 14 w 29"/>
                  <a:gd name="T25" fmla="*/ 50 h 58"/>
                  <a:gd name="T26" fmla="*/ 19 w 29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8">
                    <a:moveTo>
                      <a:pt x="0" y="4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4" y="0"/>
                      <a:pt x="14" y="0"/>
                    </a:cubicBezTo>
                    <a:cubicBezTo>
                      <a:pt x="24" y="0"/>
                      <a:pt x="29" y="7"/>
                      <a:pt x="29" y="16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51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3"/>
                    </a:cubicBezTo>
                    <a:moveTo>
                      <a:pt x="19" y="4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1"/>
                      <a:pt x="18" y="8"/>
                      <a:pt x="14" y="8"/>
                    </a:cubicBezTo>
                    <a:cubicBezTo>
                      <a:pt x="11" y="8"/>
                      <a:pt x="9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8"/>
                      <a:pt x="11" y="50"/>
                      <a:pt x="14" y="50"/>
                    </a:cubicBezTo>
                    <a:cubicBezTo>
                      <a:pt x="18" y="50"/>
                      <a:pt x="19" y="48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" name="Freeform 959"/>
              <p:cNvSpPr>
                <a:spLocks/>
              </p:cNvSpPr>
              <p:nvPr/>
            </p:nvSpPr>
            <p:spPr bwMode="auto">
              <a:xfrm>
                <a:off x="3321" y="1589"/>
                <a:ext cx="18" cy="37"/>
              </a:xfrm>
              <a:custGeom>
                <a:avLst/>
                <a:gdLst>
                  <a:gd name="T0" fmla="*/ 5 w 18"/>
                  <a:gd name="T1" fmla="*/ 14 h 37"/>
                  <a:gd name="T2" fmla="*/ 5 w 18"/>
                  <a:gd name="T3" fmla="*/ 37 h 37"/>
                  <a:gd name="T4" fmla="*/ 0 w 18"/>
                  <a:gd name="T5" fmla="*/ 37 h 37"/>
                  <a:gd name="T6" fmla="*/ 0 w 18"/>
                  <a:gd name="T7" fmla="*/ 0 h 37"/>
                  <a:gd name="T8" fmla="*/ 6 w 18"/>
                  <a:gd name="T9" fmla="*/ 0 h 37"/>
                  <a:gd name="T10" fmla="*/ 12 w 18"/>
                  <a:gd name="T11" fmla="*/ 21 h 37"/>
                  <a:gd name="T12" fmla="*/ 12 w 18"/>
                  <a:gd name="T13" fmla="*/ 0 h 37"/>
                  <a:gd name="T14" fmla="*/ 18 w 18"/>
                  <a:gd name="T15" fmla="*/ 0 h 37"/>
                  <a:gd name="T16" fmla="*/ 18 w 18"/>
                  <a:gd name="T17" fmla="*/ 37 h 37"/>
                  <a:gd name="T18" fmla="*/ 12 w 18"/>
                  <a:gd name="T19" fmla="*/ 37 h 37"/>
                  <a:gd name="T20" fmla="*/ 5 w 18"/>
                  <a:gd name="T21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5" y="14"/>
                    </a:moveTo>
                    <a:lnTo>
                      <a:pt x="5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21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37"/>
                    </a:lnTo>
                    <a:lnTo>
                      <a:pt x="12" y="37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8" name="Freeform 960"/>
              <p:cNvSpPr>
                <a:spLocks/>
              </p:cNvSpPr>
              <p:nvPr/>
            </p:nvSpPr>
            <p:spPr bwMode="auto">
              <a:xfrm>
                <a:off x="1577" y="1972"/>
                <a:ext cx="13" cy="37"/>
              </a:xfrm>
              <a:custGeom>
                <a:avLst/>
                <a:gdLst>
                  <a:gd name="T0" fmla="*/ 0 w 13"/>
                  <a:gd name="T1" fmla="*/ 0 h 37"/>
                  <a:gd name="T2" fmla="*/ 6 w 13"/>
                  <a:gd name="T3" fmla="*/ 0 h 37"/>
                  <a:gd name="T4" fmla="*/ 6 w 13"/>
                  <a:gd name="T5" fmla="*/ 33 h 37"/>
                  <a:gd name="T6" fmla="*/ 13 w 13"/>
                  <a:gd name="T7" fmla="*/ 33 h 37"/>
                  <a:gd name="T8" fmla="*/ 13 w 13"/>
                  <a:gd name="T9" fmla="*/ 37 h 37"/>
                  <a:gd name="T10" fmla="*/ 0 w 13"/>
                  <a:gd name="T11" fmla="*/ 37 h 37"/>
                  <a:gd name="T12" fmla="*/ 0 w 13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7">
                    <a:moveTo>
                      <a:pt x="0" y="0"/>
                    </a:moveTo>
                    <a:lnTo>
                      <a:pt x="6" y="0"/>
                    </a:lnTo>
                    <a:lnTo>
                      <a:pt x="6" y="33"/>
                    </a:lnTo>
                    <a:lnTo>
                      <a:pt x="13" y="33"/>
                    </a:lnTo>
                    <a:lnTo>
                      <a:pt x="13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9" name="Rectangle 961"/>
              <p:cNvSpPr>
                <a:spLocks noChangeArrowheads="1"/>
              </p:cNvSpPr>
              <p:nvPr/>
            </p:nvSpPr>
            <p:spPr bwMode="auto">
              <a:xfrm>
                <a:off x="1594" y="1972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" name="Freeform 962"/>
              <p:cNvSpPr>
                <a:spLocks/>
              </p:cNvSpPr>
              <p:nvPr/>
            </p:nvSpPr>
            <p:spPr bwMode="auto">
              <a:xfrm>
                <a:off x="1604" y="1972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5 w 15"/>
                  <a:gd name="T3" fmla="*/ 0 h 37"/>
                  <a:gd name="T4" fmla="*/ 15 w 15"/>
                  <a:gd name="T5" fmla="*/ 5 h 37"/>
                  <a:gd name="T6" fmla="*/ 6 w 15"/>
                  <a:gd name="T7" fmla="*/ 5 h 37"/>
                  <a:gd name="T8" fmla="*/ 6 w 15"/>
                  <a:gd name="T9" fmla="*/ 16 h 37"/>
                  <a:gd name="T10" fmla="*/ 12 w 15"/>
                  <a:gd name="T11" fmla="*/ 16 h 37"/>
                  <a:gd name="T12" fmla="*/ 12 w 15"/>
                  <a:gd name="T13" fmla="*/ 21 h 37"/>
                  <a:gd name="T14" fmla="*/ 6 w 15"/>
                  <a:gd name="T15" fmla="*/ 21 h 37"/>
                  <a:gd name="T16" fmla="*/ 6 w 15"/>
                  <a:gd name="T17" fmla="*/ 37 h 37"/>
                  <a:gd name="T18" fmla="*/ 0 w 15"/>
                  <a:gd name="T19" fmla="*/ 37 h 37"/>
                  <a:gd name="T20" fmla="*/ 0 w 15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6" y="5"/>
                    </a:lnTo>
                    <a:lnTo>
                      <a:pt x="6" y="16"/>
                    </a:lnTo>
                    <a:lnTo>
                      <a:pt x="12" y="16"/>
                    </a:lnTo>
                    <a:lnTo>
                      <a:pt x="12" y="21"/>
                    </a:lnTo>
                    <a:lnTo>
                      <a:pt x="6" y="21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" name="Freeform 963"/>
              <p:cNvSpPr>
                <a:spLocks/>
              </p:cNvSpPr>
              <p:nvPr/>
            </p:nvSpPr>
            <p:spPr bwMode="auto">
              <a:xfrm>
                <a:off x="1621" y="1972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5 w 15"/>
                  <a:gd name="T3" fmla="*/ 0 h 37"/>
                  <a:gd name="T4" fmla="*/ 15 w 15"/>
                  <a:gd name="T5" fmla="*/ 5 h 37"/>
                  <a:gd name="T6" fmla="*/ 6 w 15"/>
                  <a:gd name="T7" fmla="*/ 5 h 37"/>
                  <a:gd name="T8" fmla="*/ 6 w 15"/>
                  <a:gd name="T9" fmla="*/ 16 h 37"/>
                  <a:gd name="T10" fmla="*/ 13 w 15"/>
                  <a:gd name="T11" fmla="*/ 16 h 37"/>
                  <a:gd name="T12" fmla="*/ 13 w 15"/>
                  <a:gd name="T13" fmla="*/ 21 h 37"/>
                  <a:gd name="T14" fmla="*/ 6 w 15"/>
                  <a:gd name="T15" fmla="*/ 21 h 37"/>
                  <a:gd name="T16" fmla="*/ 6 w 15"/>
                  <a:gd name="T17" fmla="*/ 33 h 37"/>
                  <a:gd name="T18" fmla="*/ 15 w 15"/>
                  <a:gd name="T19" fmla="*/ 33 h 37"/>
                  <a:gd name="T20" fmla="*/ 15 w 15"/>
                  <a:gd name="T21" fmla="*/ 37 h 37"/>
                  <a:gd name="T22" fmla="*/ 0 w 15"/>
                  <a:gd name="T23" fmla="*/ 37 h 37"/>
                  <a:gd name="T24" fmla="*/ 0 w 15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6" y="5"/>
                    </a:lnTo>
                    <a:lnTo>
                      <a:pt x="6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15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" name="Freeform 964"/>
              <p:cNvSpPr>
                <a:spLocks noEditPoints="1"/>
              </p:cNvSpPr>
              <p:nvPr/>
            </p:nvSpPr>
            <p:spPr bwMode="auto">
              <a:xfrm>
                <a:off x="1577" y="2024"/>
                <a:ext cx="19" cy="40"/>
              </a:xfrm>
              <a:custGeom>
                <a:avLst/>
                <a:gdLst>
                  <a:gd name="T0" fmla="*/ 0 w 28"/>
                  <a:gd name="T1" fmla="*/ 42 h 58"/>
                  <a:gd name="T2" fmla="*/ 0 w 28"/>
                  <a:gd name="T3" fmla="*/ 15 h 58"/>
                  <a:gd name="T4" fmla="*/ 14 w 28"/>
                  <a:gd name="T5" fmla="*/ 0 h 58"/>
                  <a:gd name="T6" fmla="*/ 28 w 28"/>
                  <a:gd name="T7" fmla="*/ 15 h 58"/>
                  <a:gd name="T8" fmla="*/ 28 w 28"/>
                  <a:gd name="T9" fmla="*/ 42 h 58"/>
                  <a:gd name="T10" fmla="*/ 14 w 28"/>
                  <a:gd name="T11" fmla="*/ 58 h 58"/>
                  <a:gd name="T12" fmla="*/ 0 w 28"/>
                  <a:gd name="T13" fmla="*/ 42 h 58"/>
                  <a:gd name="T14" fmla="*/ 19 w 28"/>
                  <a:gd name="T15" fmla="*/ 44 h 58"/>
                  <a:gd name="T16" fmla="*/ 19 w 28"/>
                  <a:gd name="T17" fmla="*/ 14 h 58"/>
                  <a:gd name="T18" fmla="*/ 14 w 28"/>
                  <a:gd name="T19" fmla="*/ 8 h 58"/>
                  <a:gd name="T20" fmla="*/ 9 w 28"/>
                  <a:gd name="T21" fmla="*/ 14 h 58"/>
                  <a:gd name="T22" fmla="*/ 9 w 28"/>
                  <a:gd name="T23" fmla="*/ 44 h 58"/>
                  <a:gd name="T24" fmla="*/ 14 w 28"/>
                  <a:gd name="T25" fmla="*/ 50 h 58"/>
                  <a:gd name="T26" fmla="*/ 19 w 28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4" y="0"/>
                      <a:pt x="14" y="0"/>
                    </a:cubicBezTo>
                    <a:cubicBezTo>
                      <a:pt x="24" y="0"/>
                      <a:pt x="28" y="6"/>
                      <a:pt x="28" y="1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51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2"/>
                    </a:cubicBezTo>
                    <a:moveTo>
                      <a:pt x="19" y="4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7" y="8"/>
                      <a:pt x="14" y="8"/>
                    </a:cubicBezTo>
                    <a:cubicBezTo>
                      <a:pt x="11" y="8"/>
                      <a:pt x="9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50"/>
                      <a:pt x="14" y="50"/>
                    </a:cubicBezTo>
                    <a:cubicBezTo>
                      <a:pt x="17" y="50"/>
                      <a:pt x="19" y="47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" name="Freeform 965"/>
              <p:cNvSpPr>
                <a:spLocks/>
              </p:cNvSpPr>
              <p:nvPr/>
            </p:nvSpPr>
            <p:spPr bwMode="auto">
              <a:xfrm>
                <a:off x="1600" y="2025"/>
                <a:ext cx="18" cy="38"/>
              </a:xfrm>
              <a:custGeom>
                <a:avLst/>
                <a:gdLst>
                  <a:gd name="T0" fmla="*/ 5 w 18"/>
                  <a:gd name="T1" fmla="*/ 14 h 38"/>
                  <a:gd name="T2" fmla="*/ 5 w 18"/>
                  <a:gd name="T3" fmla="*/ 38 h 38"/>
                  <a:gd name="T4" fmla="*/ 0 w 18"/>
                  <a:gd name="T5" fmla="*/ 38 h 38"/>
                  <a:gd name="T6" fmla="*/ 0 w 18"/>
                  <a:gd name="T7" fmla="*/ 0 h 38"/>
                  <a:gd name="T8" fmla="*/ 6 w 18"/>
                  <a:gd name="T9" fmla="*/ 0 h 38"/>
                  <a:gd name="T10" fmla="*/ 12 w 18"/>
                  <a:gd name="T11" fmla="*/ 22 h 38"/>
                  <a:gd name="T12" fmla="*/ 12 w 18"/>
                  <a:gd name="T13" fmla="*/ 0 h 38"/>
                  <a:gd name="T14" fmla="*/ 18 w 18"/>
                  <a:gd name="T15" fmla="*/ 0 h 38"/>
                  <a:gd name="T16" fmla="*/ 18 w 18"/>
                  <a:gd name="T17" fmla="*/ 38 h 38"/>
                  <a:gd name="T18" fmla="*/ 12 w 18"/>
                  <a:gd name="T19" fmla="*/ 38 h 38"/>
                  <a:gd name="T20" fmla="*/ 5 w 18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8">
                    <a:moveTo>
                      <a:pt x="5" y="14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2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38"/>
                    </a:lnTo>
                    <a:lnTo>
                      <a:pt x="12" y="3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" name="Freeform 966"/>
              <p:cNvSpPr>
                <a:spLocks/>
              </p:cNvSpPr>
              <p:nvPr/>
            </p:nvSpPr>
            <p:spPr bwMode="auto">
              <a:xfrm>
                <a:off x="1633" y="2025"/>
                <a:ext cx="14" cy="38"/>
              </a:xfrm>
              <a:custGeom>
                <a:avLst/>
                <a:gdLst>
                  <a:gd name="T0" fmla="*/ 0 w 14"/>
                  <a:gd name="T1" fmla="*/ 0 h 38"/>
                  <a:gd name="T2" fmla="*/ 6 w 14"/>
                  <a:gd name="T3" fmla="*/ 0 h 38"/>
                  <a:gd name="T4" fmla="*/ 6 w 14"/>
                  <a:gd name="T5" fmla="*/ 33 h 38"/>
                  <a:gd name="T6" fmla="*/ 14 w 14"/>
                  <a:gd name="T7" fmla="*/ 33 h 38"/>
                  <a:gd name="T8" fmla="*/ 14 w 14"/>
                  <a:gd name="T9" fmla="*/ 38 h 38"/>
                  <a:gd name="T10" fmla="*/ 0 w 14"/>
                  <a:gd name="T11" fmla="*/ 38 h 38"/>
                  <a:gd name="T12" fmla="*/ 0 w 14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0"/>
                    </a:moveTo>
                    <a:lnTo>
                      <a:pt x="6" y="0"/>
                    </a:lnTo>
                    <a:lnTo>
                      <a:pt x="6" y="33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" name="Freeform 967"/>
              <p:cNvSpPr>
                <a:spLocks noEditPoints="1"/>
              </p:cNvSpPr>
              <p:nvPr/>
            </p:nvSpPr>
            <p:spPr bwMode="auto">
              <a:xfrm>
                <a:off x="1649" y="2025"/>
                <a:ext cx="21" cy="38"/>
              </a:xfrm>
              <a:custGeom>
                <a:avLst/>
                <a:gdLst>
                  <a:gd name="T0" fmla="*/ 0 w 21"/>
                  <a:gd name="T1" fmla="*/ 38 h 38"/>
                  <a:gd name="T2" fmla="*/ 7 w 21"/>
                  <a:gd name="T3" fmla="*/ 0 h 38"/>
                  <a:gd name="T4" fmla="*/ 15 w 21"/>
                  <a:gd name="T5" fmla="*/ 0 h 38"/>
                  <a:gd name="T6" fmla="*/ 21 w 21"/>
                  <a:gd name="T7" fmla="*/ 38 h 38"/>
                  <a:gd name="T8" fmla="*/ 15 w 21"/>
                  <a:gd name="T9" fmla="*/ 38 h 38"/>
                  <a:gd name="T10" fmla="*/ 14 w 21"/>
                  <a:gd name="T11" fmla="*/ 31 h 38"/>
                  <a:gd name="T12" fmla="*/ 7 w 21"/>
                  <a:gd name="T13" fmla="*/ 31 h 38"/>
                  <a:gd name="T14" fmla="*/ 6 w 21"/>
                  <a:gd name="T15" fmla="*/ 38 h 38"/>
                  <a:gd name="T16" fmla="*/ 0 w 21"/>
                  <a:gd name="T17" fmla="*/ 38 h 38"/>
                  <a:gd name="T18" fmla="*/ 8 w 21"/>
                  <a:gd name="T19" fmla="*/ 26 h 38"/>
                  <a:gd name="T20" fmla="*/ 13 w 21"/>
                  <a:gd name="T21" fmla="*/ 26 h 38"/>
                  <a:gd name="T22" fmla="*/ 11 w 21"/>
                  <a:gd name="T23" fmla="*/ 11 h 38"/>
                  <a:gd name="T24" fmla="*/ 11 w 21"/>
                  <a:gd name="T25" fmla="*/ 11 h 38"/>
                  <a:gd name="T26" fmla="*/ 8 w 21"/>
                  <a:gd name="T2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8">
                    <a:moveTo>
                      <a:pt x="0" y="38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38"/>
                    </a:lnTo>
                    <a:lnTo>
                      <a:pt x="15" y="38"/>
                    </a:lnTo>
                    <a:lnTo>
                      <a:pt x="14" y="31"/>
                    </a:lnTo>
                    <a:lnTo>
                      <a:pt x="7" y="31"/>
                    </a:lnTo>
                    <a:lnTo>
                      <a:pt x="6" y="38"/>
                    </a:lnTo>
                    <a:lnTo>
                      <a:pt x="0" y="38"/>
                    </a:lnTo>
                    <a:close/>
                    <a:moveTo>
                      <a:pt x="8" y="26"/>
                    </a:moveTo>
                    <a:lnTo>
                      <a:pt x="13" y="26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" name="Freeform 968"/>
              <p:cNvSpPr>
                <a:spLocks/>
              </p:cNvSpPr>
              <p:nvPr/>
            </p:nvSpPr>
            <p:spPr bwMode="auto">
              <a:xfrm>
                <a:off x="1673" y="2025"/>
                <a:ext cx="18" cy="38"/>
              </a:xfrm>
              <a:custGeom>
                <a:avLst/>
                <a:gdLst>
                  <a:gd name="T0" fmla="*/ 6 w 18"/>
                  <a:gd name="T1" fmla="*/ 14 h 38"/>
                  <a:gd name="T2" fmla="*/ 6 w 18"/>
                  <a:gd name="T3" fmla="*/ 38 h 38"/>
                  <a:gd name="T4" fmla="*/ 0 w 18"/>
                  <a:gd name="T5" fmla="*/ 38 h 38"/>
                  <a:gd name="T6" fmla="*/ 0 w 18"/>
                  <a:gd name="T7" fmla="*/ 0 h 38"/>
                  <a:gd name="T8" fmla="*/ 6 w 18"/>
                  <a:gd name="T9" fmla="*/ 0 h 38"/>
                  <a:gd name="T10" fmla="*/ 14 w 18"/>
                  <a:gd name="T11" fmla="*/ 22 h 38"/>
                  <a:gd name="T12" fmla="*/ 14 w 18"/>
                  <a:gd name="T13" fmla="*/ 0 h 38"/>
                  <a:gd name="T14" fmla="*/ 18 w 18"/>
                  <a:gd name="T15" fmla="*/ 0 h 38"/>
                  <a:gd name="T16" fmla="*/ 18 w 18"/>
                  <a:gd name="T17" fmla="*/ 38 h 38"/>
                  <a:gd name="T18" fmla="*/ 13 w 18"/>
                  <a:gd name="T19" fmla="*/ 38 h 38"/>
                  <a:gd name="T20" fmla="*/ 6 w 18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8">
                    <a:moveTo>
                      <a:pt x="6" y="14"/>
                    </a:moveTo>
                    <a:lnTo>
                      <a:pt x="6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2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7" name="Freeform 969"/>
              <p:cNvSpPr>
                <a:spLocks noEditPoints="1"/>
              </p:cNvSpPr>
              <p:nvPr/>
            </p:nvSpPr>
            <p:spPr bwMode="auto">
              <a:xfrm>
                <a:off x="1695" y="2025"/>
                <a:ext cx="19" cy="38"/>
              </a:xfrm>
              <a:custGeom>
                <a:avLst/>
                <a:gdLst>
                  <a:gd name="T0" fmla="*/ 28 w 28"/>
                  <a:gd name="T1" fmla="*/ 15 h 56"/>
                  <a:gd name="T2" fmla="*/ 28 w 28"/>
                  <a:gd name="T3" fmla="*/ 41 h 56"/>
                  <a:gd name="T4" fmla="*/ 14 w 28"/>
                  <a:gd name="T5" fmla="*/ 56 h 56"/>
                  <a:gd name="T6" fmla="*/ 0 w 28"/>
                  <a:gd name="T7" fmla="*/ 56 h 56"/>
                  <a:gd name="T8" fmla="*/ 0 w 28"/>
                  <a:gd name="T9" fmla="*/ 0 h 56"/>
                  <a:gd name="T10" fmla="*/ 14 w 28"/>
                  <a:gd name="T11" fmla="*/ 0 h 56"/>
                  <a:gd name="T12" fmla="*/ 28 w 28"/>
                  <a:gd name="T13" fmla="*/ 15 h 56"/>
                  <a:gd name="T14" fmla="*/ 13 w 28"/>
                  <a:gd name="T15" fmla="*/ 48 h 56"/>
                  <a:gd name="T16" fmla="*/ 19 w 28"/>
                  <a:gd name="T17" fmla="*/ 42 h 56"/>
                  <a:gd name="T18" fmla="*/ 19 w 28"/>
                  <a:gd name="T19" fmla="*/ 13 h 56"/>
                  <a:gd name="T20" fmla="*/ 13 w 28"/>
                  <a:gd name="T21" fmla="*/ 7 h 56"/>
                  <a:gd name="T22" fmla="*/ 9 w 28"/>
                  <a:gd name="T23" fmla="*/ 7 h 56"/>
                  <a:gd name="T24" fmla="*/ 9 w 28"/>
                  <a:gd name="T25" fmla="*/ 48 h 56"/>
                  <a:gd name="T26" fmla="*/ 13 w 28"/>
                  <a:gd name="T2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6">
                    <a:moveTo>
                      <a:pt x="28" y="15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9"/>
                      <a:pt x="24" y="56"/>
                      <a:pt x="14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4" y="0"/>
                      <a:pt x="28" y="6"/>
                      <a:pt x="28" y="15"/>
                    </a:cubicBezTo>
                    <a:moveTo>
                      <a:pt x="13" y="48"/>
                    </a:moveTo>
                    <a:cubicBezTo>
                      <a:pt x="17" y="48"/>
                      <a:pt x="19" y="46"/>
                      <a:pt x="19" y="42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7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48"/>
                      <a:pt x="9" y="48"/>
                      <a:pt x="9" y="48"/>
                    </a:cubicBezTo>
                    <a:lnTo>
                      <a:pt x="13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8" name="Freeform 970"/>
              <p:cNvSpPr>
                <a:spLocks noEditPoints="1"/>
              </p:cNvSpPr>
              <p:nvPr/>
            </p:nvSpPr>
            <p:spPr bwMode="auto">
              <a:xfrm>
                <a:off x="2074" y="1972"/>
                <a:ext cx="18" cy="37"/>
              </a:xfrm>
              <a:custGeom>
                <a:avLst/>
                <a:gdLst>
                  <a:gd name="T0" fmla="*/ 0 w 26"/>
                  <a:gd name="T1" fmla="*/ 0 h 56"/>
                  <a:gd name="T2" fmla="*/ 13 w 26"/>
                  <a:gd name="T3" fmla="*/ 0 h 56"/>
                  <a:gd name="T4" fmla="*/ 26 w 26"/>
                  <a:gd name="T5" fmla="*/ 13 h 56"/>
                  <a:gd name="T6" fmla="*/ 26 w 26"/>
                  <a:gd name="T7" fmla="*/ 25 h 56"/>
                  <a:gd name="T8" fmla="*/ 13 w 26"/>
                  <a:gd name="T9" fmla="*/ 37 h 56"/>
                  <a:gd name="T10" fmla="*/ 9 w 26"/>
                  <a:gd name="T11" fmla="*/ 37 h 56"/>
                  <a:gd name="T12" fmla="*/ 9 w 26"/>
                  <a:gd name="T13" fmla="*/ 56 h 56"/>
                  <a:gd name="T14" fmla="*/ 0 w 26"/>
                  <a:gd name="T15" fmla="*/ 56 h 56"/>
                  <a:gd name="T16" fmla="*/ 0 w 26"/>
                  <a:gd name="T17" fmla="*/ 0 h 56"/>
                  <a:gd name="T18" fmla="*/ 9 w 26"/>
                  <a:gd name="T19" fmla="*/ 8 h 56"/>
                  <a:gd name="T20" fmla="*/ 9 w 26"/>
                  <a:gd name="T21" fmla="*/ 30 h 56"/>
                  <a:gd name="T22" fmla="*/ 12 w 26"/>
                  <a:gd name="T23" fmla="*/ 30 h 56"/>
                  <a:gd name="T24" fmla="*/ 17 w 26"/>
                  <a:gd name="T25" fmla="*/ 25 h 56"/>
                  <a:gd name="T26" fmla="*/ 17 w 26"/>
                  <a:gd name="T27" fmla="*/ 12 h 56"/>
                  <a:gd name="T28" fmla="*/ 12 w 26"/>
                  <a:gd name="T29" fmla="*/ 8 h 56"/>
                  <a:gd name="T30" fmla="*/ 9 w 26"/>
                  <a:gd name="T31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56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3" y="0"/>
                      <a:pt x="26" y="5"/>
                      <a:pt x="26" y="1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32"/>
                      <a:pt x="23" y="37"/>
                      <a:pt x="13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9" y="8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6" y="30"/>
                      <a:pt x="17" y="28"/>
                      <a:pt x="17" y="2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8"/>
                      <a:pt x="12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Freeform 971"/>
              <p:cNvSpPr>
                <a:spLocks/>
              </p:cNvSpPr>
              <p:nvPr/>
            </p:nvSpPr>
            <p:spPr bwMode="auto">
              <a:xfrm>
                <a:off x="2095" y="1972"/>
                <a:ext cx="16" cy="37"/>
              </a:xfrm>
              <a:custGeom>
                <a:avLst/>
                <a:gdLst>
                  <a:gd name="T0" fmla="*/ 0 w 16"/>
                  <a:gd name="T1" fmla="*/ 0 h 37"/>
                  <a:gd name="T2" fmla="*/ 16 w 16"/>
                  <a:gd name="T3" fmla="*/ 0 h 37"/>
                  <a:gd name="T4" fmla="*/ 16 w 16"/>
                  <a:gd name="T5" fmla="*/ 5 h 37"/>
                  <a:gd name="T6" fmla="*/ 7 w 16"/>
                  <a:gd name="T7" fmla="*/ 5 h 37"/>
                  <a:gd name="T8" fmla="*/ 7 w 16"/>
                  <a:gd name="T9" fmla="*/ 16 h 37"/>
                  <a:gd name="T10" fmla="*/ 13 w 16"/>
                  <a:gd name="T11" fmla="*/ 16 h 37"/>
                  <a:gd name="T12" fmla="*/ 13 w 16"/>
                  <a:gd name="T13" fmla="*/ 21 h 37"/>
                  <a:gd name="T14" fmla="*/ 7 w 16"/>
                  <a:gd name="T15" fmla="*/ 21 h 37"/>
                  <a:gd name="T16" fmla="*/ 7 w 16"/>
                  <a:gd name="T17" fmla="*/ 33 h 37"/>
                  <a:gd name="T18" fmla="*/ 16 w 16"/>
                  <a:gd name="T19" fmla="*/ 33 h 37"/>
                  <a:gd name="T20" fmla="*/ 16 w 16"/>
                  <a:gd name="T21" fmla="*/ 37 h 37"/>
                  <a:gd name="T22" fmla="*/ 0 w 16"/>
                  <a:gd name="T23" fmla="*/ 37 h 37"/>
                  <a:gd name="T24" fmla="*/ 0 w 16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7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7" y="21"/>
                    </a:lnTo>
                    <a:lnTo>
                      <a:pt x="7" y="33"/>
                    </a:lnTo>
                    <a:lnTo>
                      <a:pt x="16" y="33"/>
                    </a:lnTo>
                    <a:lnTo>
                      <a:pt x="16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Freeform 972"/>
              <p:cNvSpPr>
                <a:spLocks noEditPoints="1"/>
              </p:cNvSpPr>
              <p:nvPr/>
            </p:nvSpPr>
            <p:spPr bwMode="auto">
              <a:xfrm>
                <a:off x="2113" y="1972"/>
                <a:ext cx="21" cy="37"/>
              </a:xfrm>
              <a:custGeom>
                <a:avLst/>
                <a:gdLst>
                  <a:gd name="T0" fmla="*/ 0 w 21"/>
                  <a:gd name="T1" fmla="*/ 37 h 37"/>
                  <a:gd name="T2" fmla="*/ 7 w 21"/>
                  <a:gd name="T3" fmla="*/ 0 h 37"/>
                  <a:gd name="T4" fmla="*/ 15 w 21"/>
                  <a:gd name="T5" fmla="*/ 0 h 37"/>
                  <a:gd name="T6" fmla="*/ 21 w 21"/>
                  <a:gd name="T7" fmla="*/ 37 h 37"/>
                  <a:gd name="T8" fmla="*/ 15 w 21"/>
                  <a:gd name="T9" fmla="*/ 37 h 37"/>
                  <a:gd name="T10" fmla="*/ 14 w 21"/>
                  <a:gd name="T11" fmla="*/ 31 h 37"/>
                  <a:gd name="T12" fmla="*/ 7 w 21"/>
                  <a:gd name="T13" fmla="*/ 31 h 37"/>
                  <a:gd name="T14" fmla="*/ 6 w 21"/>
                  <a:gd name="T15" fmla="*/ 37 h 37"/>
                  <a:gd name="T16" fmla="*/ 0 w 21"/>
                  <a:gd name="T17" fmla="*/ 37 h 37"/>
                  <a:gd name="T18" fmla="*/ 8 w 21"/>
                  <a:gd name="T19" fmla="*/ 25 h 37"/>
                  <a:gd name="T20" fmla="*/ 13 w 21"/>
                  <a:gd name="T21" fmla="*/ 25 h 37"/>
                  <a:gd name="T22" fmla="*/ 11 w 21"/>
                  <a:gd name="T23" fmla="*/ 10 h 37"/>
                  <a:gd name="T24" fmla="*/ 11 w 21"/>
                  <a:gd name="T25" fmla="*/ 10 h 37"/>
                  <a:gd name="T26" fmla="*/ 8 w 21"/>
                  <a:gd name="T2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7">
                    <a:moveTo>
                      <a:pt x="0" y="37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37"/>
                    </a:lnTo>
                    <a:lnTo>
                      <a:pt x="15" y="37"/>
                    </a:lnTo>
                    <a:lnTo>
                      <a:pt x="14" y="31"/>
                    </a:lnTo>
                    <a:lnTo>
                      <a:pt x="7" y="31"/>
                    </a:lnTo>
                    <a:lnTo>
                      <a:pt x="6" y="37"/>
                    </a:lnTo>
                    <a:lnTo>
                      <a:pt x="0" y="37"/>
                    </a:lnTo>
                    <a:close/>
                    <a:moveTo>
                      <a:pt x="8" y="25"/>
                    </a:moveTo>
                    <a:lnTo>
                      <a:pt x="13" y="25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Freeform 973"/>
              <p:cNvSpPr>
                <a:spLocks/>
              </p:cNvSpPr>
              <p:nvPr/>
            </p:nvSpPr>
            <p:spPr bwMode="auto">
              <a:xfrm>
                <a:off x="2136" y="1971"/>
                <a:ext cx="19" cy="39"/>
              </a:xfrm>
              <a:custGeom>
                <a:avLst/>
                <a:gdLst>
                  <a:gd name="T0" fmla="*/ 0 w 27"/>
                  <a:gd name="T1" fmla="*/ 43 h 58"/>
                  <a:gd name="T2" fmla="*/ 0 w 27"/>
                  <a:gd name="T3" fmla="*/ 16 h 58"/>
                  <a:gd name="T4" fmla="*/ 14 w 27"/>
                  <a:gd name="T5" fmla="*/ 0 h 58"/>
                  <a:gd name="T6" fmla="*/ 27 w 27"/>
                  <a:gd name="T7" fmla="*/ 15 h 58"/>
                  <a:gd name="T8" fmla="*/ 27 w 27"/>
                  <a:gd name="T9" fmla="*/ 21 h 58"/>
                  <a:gd name="T10" fmla="*/ 19 w 27"/>
                  <a:gd name="T11" fmla="*/ 21 h 58"/>
                  <a:gd name="T12" fmla="*/ 19 w 27"/>
                  <a:gd name="T13" fmla="*/ 14 h 58"/>
                  <a:gd name="T14" fmla="*/ 14 w 27"/>
                  <a:gd name="T15" fmla="*/ 8 h 58"/>
                  <a:gd name="T16" fmla="*/ 10 w 27"/>
                  <a:gd name="T17" fmla="*/ 14 h 58"/>
                  <a:gd name="T18" fmla="*/ 10 w 27"/>
                  <a:gd name="T19" fmla="*/ 44 h 58"/>
                  <a:gd name="T20" fmla="*/ 14 w 27"/>
                  <a:gd name="T21" fmla="*/ 50 h 58"/>
                  <a:gd name="T22" fmla="*/ 19 w 27"/>
                  <a:gd name="T23" fmla="*/ 45 h 58"/>
                  <a:gd name="T24" fmla="*/ 19 w 27"/>
                  <a:gd name="T25" fmla="*/ 34 h 58"/>
                  <a:gd name="T26" fmla="*/ 27 w 27"/>
                  <a:gd name="T27" fmla="*/ 34 h 58"/>
                  <a:gd name="T28" fmla="*/ 27 w 27"/>
                  <a:gd name="T29" fmla="*/ 44 h 58"/>
                  <a:gd name="T30" fmla="*/ 14 w 27"/>
                  <a:gd name="T31" fmla="*/ 58 h 58"/>
                  <a:gd name="T32" fmla="*/ 0 w 27"/>
                  <a:gd name="T33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58">
                    <a:moveTo>
                      <a:pt x="0" y="4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4" y="0"/>
                      <a:pt x="14" y="0"/>
                    </a:cubicBezTo>
                    <a:cubicBezTo>
                      <a:pt x="25" y="0"/>
                      <a:pt x="27" y="6"/>
                      <a:pt x="27" y="15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10" y="11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8"/>
                      <a:pt x="11" y="50"/>
                      <a:pt x="14" y="50"/>
                    </a:cubicBezTo>
                    <a:cubicBezTo>
                      <a:pt x="18" y="50"/>
                      <a:pt x="19" y="48"/>
                      <a:pt x="19" y="4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2" name="Freeform 974"/>
              <p:cNvSpPr>
                <a:spLocks/>
              </p:cNvSpPr>
              <p:nvPr/>
            </p:nvSpPr>
            <p:spPr bwMode="auto">
              <a:xfrm>
                <a:off x="2159" y="1972"/>
                <a:ext cx="14" cy="37"/>
              </a:xfrm>
              <a:custGeom>
                <a:avLst/>
                <a:gdLst>
                  <a:gd name="T0" fmla="*/ 0 w 14"/>
                  <a:gd name="T1" fmla="*/ 0 h 37"/>
                  <a:gd name="T2" fmla="*/ 14 w 14"/>
                  <a:gd name="T3" fmla="*/ 0 h 37"/>
                  <a:gd name="T4" fmla="*/ 14 w 14"/>
                  <a:gd name="T5" fmla="*/ 5 h 37"/>
                  <a:gd name="T6" fmla="*/ 6 w 14"/>
                  <a:gd name="T7" fmla="*/ 5 h 37"/>
                  <a:gd name="T8" fmla="*/ 6 w 14"/>
                  <a:gd name="T9" fmla="*/ 16 h 37"/>
                  <a:gd name="T10" fmla="*/ 12 w 14"/>
                  <a:gd name="T11" fmla="*/ 16 h 37"/>
                  <a:gd name="T12" fmla="*/ 12 w 14"/>
                  <a:gd name="T13" fmla="*/ 21 h 37"/>
                  <a:gd name="T14" fmla="*/ 6 w 14"/>
                  <a:gd name="T15" fmla="*/ 21 h 37"/>
                  <a:gd name="T16" fmla="*/ 6 w 14"/>
                  <a:gd name="T17" fmla="*/ 33 h 37"/>
                  <a:gd name="T18" fmla="*/ 14 w 14"/>
                  <a:gd name="T19" fmla="*/ 33 h 37"/>
                  <a:gd name="T20" fmla="*/ 14 w 14"/>
                  <a:gd name="T21" fmla="*/ 37 h 37"/>
                  <a:gd name="T22" fmla="*/ 0 w 14"/>
                  <a:gd name="T23" fmla="*/ 37 h 37"/>
                  <a:gd name="T24" fmla="*/ 0 w 14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7">
                    <a:moveTo>
                      <a:pt x="0" y="0"/>
                    </a:moveTo>
                    <a:lnTo>
                      <a:pt x="14" y="0"/>
                    </a:lnTo>
                    <a:lnTo>
                      <a:pt x="14" y="5"/>
                    </a:lnTo>
                    <a:lnTo>
                      <a:pt x="6" y="5"/>
                    </a:lnTo>
                    <a:lnTo>
                      <a:pt x="6" y="16"/>
                    </a:lnTo>
                    <a:lnTo>
                      <a:pt x="12" y="16"/>
                    </a:lnTo>
                    <a:lnTo>
                      <a:pt x="12" y="21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14" y="33"/>
                    </a:lnTo>
                    <a:lnTo>
                      <a:pt x="14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Freeform 975"/>
              <p:cNvSpPr>
                <a:spLocks/>
              </p:cNvSpPr>
              <p:nvPr/>
            </p:nvSpPr>
            <p:spPr bwMode="auto">
              <a:xfrm>
                <a:off x="2177" y="2003"/>
                <a:ext cx="7" cy="10"/>
              </a:xfrm>
              <a:custGeom>
                <a:avLst/>
                <a:gdLst>
                  <a:gd name="T0" fmla="*/ 7 w 7"/>
                  <a:gd name="T1" fmla="*/ 1 h 10"/>
                  <a:gd name="T2" fmla="*/ 3 w 7"/>
                  <a:gd name="T3" fmla="*/ 10 h 10"/>
                  <a:gd name="T4" fmla="*/ 0 w 7"/>
                  <a:gd name="T5" fmla="*/ 10 h 10"/>
                  <a:gd name="T6" fmla="*/ 1 w 7"/>
                  <a:gd name="T7" fmla="*/ 0 h 10"/>
                  <a:gd name="T8" fmla="*/ 7 w 7"/>
                  <a:gd name="T9" fmla="*/ 0 h 10"/>
                  <a:gd name="T10" fmla="*/ 7 w 7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1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Freeform 976"/>
              <p:cNvSpPr>
                <a:spLocks/>
              </p:cNvSpPr>
              <p:nvPr/>
            </p:nvSpPr>
            <p:spPr bwMode="auto">
              <a:xfrm>
                <a:off x="2193" y="1972"/>
                <a:ext cx="17" cy="38"/>
              </a:xfrm>
              <a:custGeom>
                <a:avLst/>
                <a:gdLst>
                  <a:gd name="T0" fmla="*/ 25 w 25"/>
                  <a:gd name="T1" fmla="*/ 0 h 57"/>
                  <a:gd name="T2" fmla="*/ 25 w 25"/>
                  <a:gd name="T3" fmla="*/ 44 h 57"/>
                  <a:gd name="T4" fmla="*/ 12 w 25"/>
                  <a:gd name="T5" fmla="*/ 57 h 57"/>
                  <a:gd name="T6" fmla="*/ 0 w 25"/>
                  <a:gd name="T7" fmla="*/ 44 h 57"/>
                  <a:gd name="T8" fmla="*/ 0 w 25"/>
                  <a:gd name="T9" fmla="*/ 33 h 57"/>
                  <a:gd name="T10" fmla="*/ 9 w 25"/>
                  <a:gd name="T11" fmla="*/ 33 h 57"/>
                  <a:gd name="T12" fmla="*/ 9 w 25"/>
                  <a:gd name="T13" fmla="*/ 45 h 57"/>
                  <a:gd name="T14" fmla="*/ 12 w 25"/>
                  <a:gd name="T15" fmla="*/ 49 h 57"/>
                  <a:gd name="T16" fmla="*/ 16 w 25"/>
                  <a:gd name="T17" fmla="*/ 45 h 57"/>
                  <a:gd name="T18" fmla="*/ 16 w 25"/>
                  <a:gd name="T19" fmla="*/ 0 h 57"/>
                  <a:gd name="T20" fmla="*/ 25 w 25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57">
                    <a:moveTo>
                      <a:pt x="25" y="0"/>
                    </a:move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52"/>
                      <a:pt x="21" y="57"/>
                      <a:pt x="12" y="57"/>
                    </a:cubicBezTo>
                    <a:cubicBezTo>
                      <a:pt x="2" y="57"/>
                      <a:pt x="0" y="52"/>
                      <a:pt x="0" y="4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7"/>
                      <a:pt x="10" y="49"/>
                      <a:pt x="12" y="49"/>
                    </a:cubicBezTo>
                    <a:cubicBezTo>
                      <a:pt x="15" y="49"/>
                      <a:pt x="16" y="47"/>
                      <a:pt x="16" y="45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5" name="Freeform 977"/>
              <p:cNvSpPr>
                <a:spLocks/>
              </p:cNvSpPr>
              <p:nvPr/>
            </p:nvSpPr>
            <p:spPr bwMode="auto">
              <a:xfrm>
                <a:off x="2213" y="1972"/>
                <a:ext cx="19" cy="38"/>
              </a:xfrm>
              <a:custGeom>
                <a:avLst/>
                <a:gdLst>
                  <a:gd name="T0" fmla="*/ 28 w 28"/>
                  <a:gd name="T1" fmla="*/ 0 h 57"/>
                  <a:gd name="T2" fmla="*/ 28 w 28"/>
                  <a:gd name="T3" fmla="*/ 43 h 57"/>
                  <a:gd name="T4" fmla="*/ 14 w 28"/>
                  <a:gd name="T5" fmla="*/ 57 h 57"/>
                  <a:gd name="T6" fmla="*/ 0 w 28"/>
                  <a:gd name="T7" fmla="*/ 43 h 57"/>
                  <a:gd name="T8" fmla="*/ 0 w 28"/>
                  <a:gd name="T9" fmla="*/ 0 h 57"/>
                  <a:gd name="T10" fmla="*/ 10 w 28"/>
                  <a:gd name="T11" fmla="*/ 0 h 57"/>
                  <a:gd name="T12" fmla="*/ 10 w 28"/>
                  <a:gd name="T13" fmla="*/ 44 h 57"/>
                  <a:gd name="T14" fmla="*/ 14 w 28"/>
                  <a:gd name="T15" fmla="*/ 49 h 57"/>
                  <a:gd name="T16" fmla="*/ 19 w 28"/>
                  <a:gd name="T17" fmla="*/ 44 h 57"/>
                  <a:gd name="T18" fmla="*/ 19 w 28"/>
                  <a:gd name="T19" fmla="*/ 0 h 57"/>
                  <a:gd name="T20" fmla="*/ 28 w 28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7">
                    <a:moveTo>
                      <a:pt x="28" y="0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51"/>
                      <a:pt x="24" y="57"/>
                      <a:pt x="14" y="57"/>
                    </a:cubicBezTo>
                    <a:cubicBezTo>
                      <a:pt x="4" y="57"/>
                      <a:pt x="0" y="51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49"/>
                      <a:pt x="14" y="49"/>
                    </a:cubicBezTo>
                    <a:cubicBezTo>
                      <a:pt x="18" y="49"/>
                      <a:pt x="19" y="47"/>
                      <a:pt x="19" y="44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6" name="Freeform 978"/>
              <p:cNvSpPr>
                <a:spLocks/>
              </p:cNvSpPr>
              <p:nvPr/>
            </p:nvSpPr>
            <p:spPr bwMode="auto">
              <a:xfrm>
                <a:off x="2236" y="1971"/>
                <a:ext cx="18" cy="39"/>
              </a:xfrm>
              <a:custGeom>
                <a:avLst/>
                <a:gdLst>
                  <a:gd name="T0" fmla="*/ 0 w 27"/>
                  <a:gd name="T1" fmla="*/ 45 h 58"/>
                  <a:gd name="T2" fmla="*/ 0 w 27"/>
                  <a:gd name="T3" fmla="*/ 38 h 58"/>
                  <a:gd name="T4" fmla="*/ 8 w 27"/>
                  <a:gd name="T5" fmla="*/ 38 h 58"/>
                  <a:gd name="T6" fmla="*/ 8 w 27"/>
                  <a:gd name="T7" fmla="*/ 45 h 58"/>
                  <a:gd name="T8" fmla="*/ 13 w 27"/>
                  <a:gd name="T9" fmla="*/ 50 h 58"/>
                  <a:gd name="T10" fmla="*/ 17 w 27"/>
                  <a:gd name="T11" fmla="*/ 45 h 58"/>
                  <a:gd name="T12" fmla="*/ 17 w 27"/>
                  <a:gd name="T13" fmla="*/ 43 h 58"/>
                  <a:gd name="T14" fmla="*/ 13 w 27"/>
                  <a:gd name="T15" fmla="*/ 35 h 58"/>
                  <a:gd name="T16" fmla="*/ 8 w 27"/>
                  <a:gd name="T17" fmla="*/ 30 h 58"/>
                  <a:gd name="T18" fmla="*/ 0 w 27"/>
                  <a:gd name="T19" fmla="*/ 15 h 58"/>
                  <a:gd name="T20" fmla="*/ 0 w 27"/>
                  <a:gd name="T21" fmla="*/ 13 h 58"/>
                  <a:gd name="T22" fmla="*/ 13 w 27"/>
                  <a:gd name="T23" fmla="*/ 0 h 58"/>
                  <a:gd name="T24" fmla="*/ 26 w 27"/>
                  <a:gd name="T25" fmla="*/ 13 h 58"/>
                  <a:gd name="T26" fmla="*/ 26 w 27"/>
                  <a:gd name="T27" fmla="*/ 18 h 58"/>
                  <a:gd name="T28" fmla="*/ 17 w 27"/>
                  <a:gd name="T29" fmla="*/ 18 h 58"/>
                  <a:gd name="T30" fmla="*/ 17 w 27"/>
                  <a:gd name="T31" fmla="*/ 13 h 58"/>
                  <a:gd name="T32" fmla="*/ 13 w 27"/>
                  <a:gd name="T33" fmla="*/ 8 h 58"/>
                  <a:gd name="T34" fmla="*/ 8 w 27"/>
                  <a:gd name="T35" fmla="*/ 13 h 58"/>
                  <a:gd name="T36" fmla="*/ 8 w 27"/>
                  <a:gd name="T37" fmla="*/ 14 h 58"/>
                  <a:gd name="T38" fmla="*/ 13 w 27"/>
                  <a:gd name="T39" fmla="*/ 22 h 58"/>
                  <a:gd name="T40" fmla="*/ 19 w 27"/>
                  <a:gd name="T41" fmla="*/ 27 h 58"/>
                  <a:gd name="T42" fmla="*/ 27 w 27"/>
                  <a:gd name="T43" fmla="*/ 42 h 58"/>
                  <a:gd name="T44" fmla="*/ 27 w 27"/>
                  <a:gd name="T45" fmla="*/ 45 h 58"/>
                  <a:gd name="T46" fmla="*/ 13 w 27"/>
                  <a:gd name="T47" fmla="*/ 58 h 58"/>
                  <a:gd name="T48" fmla="*/ 0 w 27"/>
                  <a:gd name="T49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8">
                    <a:moveTo>
                      <a:pt x="0" y="45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8"/>
                      <a:pt x="10" y="50"/>
                      <a:pt x="13" y="50"/>
                    </a:cubicBezTo>
                    <a:cubicBezTo>
                      <a:pt x="16" y="50"/>
                      <a:pt x="17" y="48"/>
                      <a:pt x="17" y="45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0"/>
                      <a:pt x="16" y="38"/>
                      <a:pt x="13" y="35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2" y="24"/>
                      <a:pt x="0" y="21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2" y="0"/>
                      <a:pt x="26" y="5"/>
                      <a:pt x="26" y="13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0"/>
                      <a:pt x="16" y="8"/>
                      <a:pt x="13" y="8"/>
                    </a:cubicBezTo>
                    <a:cubicBezTo>
                      <a:pt x="10" y="8"/>
                      <a:pt x="8" y="10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7"/>
                      <a:pt x="10" y="19"/>
                      <a:pt x="13" y="2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33"/>
                      <a:pt x="27" y="36"/>
                      <a:pt x="27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52"/>
                      <a:pt x="22" y="58"/>
                      <a:pt x="13" y="58"/>
                    </a:cubicBezTo>
                    <a:cubicBezTo>
                      <a:pt x="3" y="58"/>
                      <a:pt x="0" y="53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7" name="Freeform 979"/>
              <p:cNvSpPr>
                <a:spLocks/>
              </p:cNvSpPr>
              <p:nvPr/>
            </p:nvSpPr>
            <p:spPr bwMode="auto">
              <a:xfrm>
                <a:off x="2255" y="1972"/>
                <a:ext cx="17" cy="37"/>
              </a:xfrm>
              <a:custGeom>
                <a:avLst/>
                <a:gdLst>
                  <a:gd name="T0" fmla="*/ 0 w 17"/>
                  <a:gd name="T1" fmla="*/ 0 h 37"/>
                  <a:gd name="T2" fmla="*/ 17 w 17"/>
                  <a:gd name="T3" fmla="*/ 0 h 37"/>
                  <a:gd name="T4" fmla="*/ 17 w 17"/>
                  <a:gd name="T5" fmla="*/ 5 h 37"/>
                  <a:gd name="T6" fmla="*/ 12 w 17"/>
                  <a:gd name="T7" fmla="*/ 5 h 37"/>
                  <a:gd name="T8" fmla="*/ 12 w 17"/>
                  <a:gd name="T9" fmla="*/ 37 h 37"/>
                  <a:gd name="T10" fmla="*/ 6 w 17"/>
                  <a:gd name="T11" fmla="*/ 37 h 37"/>
                  <a:gd name="T12" fmla="*/ 6 w 17"/>
                  <a:gd name="T13" fmla="*/ 5 h 37"/>
                  <a:gd name="T14" fmla="*/ 0 w 17"/>
                  <a:gd name="T15" fmla="*/ 5 h 37"/>
                  <a:gd name="T16" fmla="*/ 0 w 17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7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2" y="37"/>
                    </a:lnTo>
                    <a:lnTo>
                      <a:pt x="6" y="37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8" name="Rectangle 980"/>
              <p:cNvSpPr>
                <a:spLocks noChangeArrowheads="1"/>
              </p:cNvSpPr>
              <p:nvPr/>
            </p:nvSpPr>
            <p:spPr bwMode="auto">
              <a:xfrm>
                <a:off x="2275" y="1972"/>
                <a:ext cx="7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9" name="Freeform 981"/>
              <p:cNvSpPr>
                <a:spLocks/>
              </p:cNvSpPr>
              <p:nvPr/>
            </p:nvSpPr>
            <p:spPr bwMode="auto">
              <a:xfrm>
                <a:off x="2286" y="1971"/>
                <a:ext cx="18" cy="39"/>
              </a:xfrm>
              <a:custGeom>
                <a:avLst/>
                <a:gdLst>
                  <a:gd name="T0" fmla="*/ 0 w 27"/>
                  <a:gd name="T1" fmla="*/ 43 h 58"/>
                  <a:gd name="T2" fmla="*/ 0 w 27"/>
                  <a:gd name="T3" fmla="*/ 16 h 58"/>
                  <a:gd name="T4" fmla="*/ 14 w 27"/>
                  <a:gd name="T5" fmla="*/ 0 h 58"/>
                  <a:gd name="T6" fmla="*/ 27 w 27"/>
                  <a:gd name="T7" fmla="*/ 15 h 58"/>
                  <a:gd name="T8" fmla="*/ 27 w 27"/>
                  <a:gd name="T9" fmla="*/ 21 h 58"/>
                  <a:gd name="T10" fmla="*/ 18 w 27"/>
                  <a:gd name="T11" fmla="*/ 21 h 58"/>
                  <a:gd name="T12" fmla="*/ 18 w 27"/>
                  <a:gd name="T13" fmla="*/ 14 h 58"/>
                  <a:gd name="T14" fmla="*/ 14 w 27"/>
                  <a:gd name="T15" fmla="*/ 8 h 58"/>
                  <a:gd name="T16" fmla="*/ 9 w 27"/>
                  <a:gd name="T17" fmla="*/ 14 h 58"/>
                  <a:gd name="T18" fmla="*/ 9 w 27"/>
                  <a:gd name="T19" fmla="*/ 44 h 58"/>
                  <a:gd name="T20" fmla="*/ 14 w 27"/>
                  <a:gd name="T21" fmla="*/ 50 h 58"/>
                  <a:gd name="T22" fmla="*/ 18 w 27"/>
                  <a:gd name="T23" fmla="*/ 45 h 58"/>
                  <a:gd name="T24" fmla="*/ 18 w 27"/>
                  <a:gd name="T25" fmla="*/ 34 h 58"/>
                  <a:gd name="T26" fmla="*/ 27 w 27"/>
                  <a:gd name="T27" fmla="*/ 34 h 58"/>
                  <a:gd name="T28" fmla="*/ 27 w 27"/>
                  <a:gd name="T29" fmla="*/ 44 h 58"/>
                  <a:gd name="T30" fmla="*/ 14 w 27"/>
                  <a:gd name="T31" fmla="*/ 58 h 58"/>
                  <a:gd name="T32" fmla="*/ 0 w 27"/>
                  <a:gd name="T33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58">
                    <a:moveTo>
                      <a:pt x="0" y="4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4" y="0"/>
                      <a:pt x="14" y="0"/>
                    </a:cubicBezTo>
                    <a:cubicBezTo>
                      <a:pt x="24" y="0"/>
                      <a:pt x="27" y="6"/>
                      <a:pt x="27" y="15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7" y="8"/>
                      <a:pt x="14" y="8"/>
                    </a:cubicBezTo>
                    <a:cubicBezTo>
                      <a:pt x="10" y="8"/>
                      <a:pt x="9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8"/>
                      <a:pt x="10" y="50"/>
                      <a:pt x="14" y="50"/>
                    </a:cubicBezTo>
                    <a:cubicBezTo>
                      <a:pt x="17" y="50"/>
                      <a:pt x="18" y="48"/>
                      <a:pt x="18" y="4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Freeform 982"/>
              <p:cNvSpPr>
                <a:spLocks/>
              </p:cNvSpPr>
              <p:nvPr/>
            </p:nvSpPr>
            <p:spPr bwMode="auto">
              <a:xfrm>
                <a:off x="2307" y="1972"/>
                <a:ext cx="16" cy="37"/>
              </a:xfrm>
              <a:custGeom>
                <a:avLst/>
                <a:gdLst>
                  <a:gd name="T0" fmla="*/ 0 w 16"/>
                  <a:gd name="T1" fmla="*/ 0 h 37"/>
                  <a:gd name="T2" fmla="*/ 16 w 16"/>
                  <a:gd name="T3" fmla="*/ 0 h 37"/>
                  <a:gd name="T4" fmla="*/ 16 w 16"/>
                  <a:gd name="T5" fmla="*/ 5 h 37"/>
                  <a:gd name="T6" fmla="*/ 7 w 16"/>
                  <a:gd name="T7" fmla="*/ 5 h 37"/>
                  <a:gd name="T8" fmla="*/ 7 w 16"/>
                  <a:gd name="T9" fmla="*/ 16 h 37"/>
                  <a:gd name="T10" fmla="*/ 13 w 16"/>
                  <a:gd name="T11" fmla="*/ 16 h 37"/>
                  <a:gd name="T12" fmla="*/ 13 w 16"/>
                  <a:gd name="T13" fmla="*/ 21 h 37"/>
                  <a:gd name="T14" fmla="*/ 7 w 16"/>
                  <a:gd name="T15" fmla="*/ 21 h 37"/>
                  <a:gd name="T16" fmla="*/ 7 w 16"/>
                  <a:gd name="T17" fmla="*/ 33 h 37"/>
                  <a:gd name="T18" fmla="*/ 16 w 16"/>
                  <a:gd name="T19" fmla="*/ 33 h 37"/>
                  <a:gd name="T20" fmla="*/ 16 w 16"/>
                  <a:gd name="T21" fmla="*/ 37 h 37"/>
                  <a:gd name="T22" fmla="*/ 0 w 16"/>
                  <a:gd name="T23" fmla="*/ 37 h 37"/>
                  <a:gd name="T24" fmla="*/ 0 w 16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7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7" y="21"/>
                    </a:lnTo>
                    <a:lnTo>
                      <a:pt x="7" y="33"/>
                    </a:lnTo>
                    <a:lnTo>
                      <a:pt x="16" y="33"/>
                    </a:lnTo>
                    <a:lnTo>
                      <a:pt x="16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Freeform 983"/>
              <p:cNvSpPr>
                <a:spLocks noEditPoints="1"/>
              </p:cNvSpPr>
              <p:nvPr/>
            </p:nvSpPr>
            <p:spPr bwMode="auto">
              <a:xfrm>
                <a:off x="2073" y="2025"/>
                <a:ext cx="21" cy="38"/>
              </a:xfrm>
              <a:custGeom>
                <a:avLst/>
                <a:gdLst>
                  <a:gd name="T0" fmla="*/ 0 w 21"/>
                  <a:gd name="T1" fmla="*/ 38 h 38"/>
                  <a:gd name="T2" fmla="*/ 7 w 21"/>
                  <a:gd name="T3" fmla="*/ 0 h 38"/>
                  <a:gd name="T4" fmla="*/ 14 w 21"/>
                  <a:gd name="T5" fmla="*/ 0 h 38"/>
                  <a:gd name="T6" fmla="*/ 21 w 21"/>
                  <a:gd name="T7" fmla="*/ 38 h 38"/>
                  <a:gd name="T8" fmla="*/ 15 w 21"/>
                  <a:gd name="T9" fmla="*/ 38 h 38"/>
                  <a:gd name="T10" fmla="*/ 14 w 21"/>
                  <a:gd name="T11" fmla="*/ 31 h 38"/>
                  <a:gd name="T12" fmla="*/ 7 w 21"/>
                  <a:gd name="T13" fmla="*/ 31 h 38"/>
                  <a:gd name="T14" fmla="*/ 6 w 21"/>
                  <a:gd name="T15" fmla="*/ 38 h 38"/>
                  <a:gd name="T16" fmla="*/ 0 w 21"/>
                  <a:gd name="T17" fmla="*/ 38 h 38"/>
                  <a:gd name="T18" fmla="*/ 8 w 21"/>
                  <a:gd name="T19" fmla="*/ 26 h 38"/>
                  <a:gd name="T20" fmla="*/ 13 w 21"/>
                  <a:gd name="T21" fmla="*/ 26 h 38"/>
                  <a:gd name="T22" fmla="*/ 11 w 21"/>
                  <a:gd name="T23" fmla="*/ 11 h 38"/>
                  <a:gd name="T24" fmla="*/ 11 w 21"/>
                  <a:gd name="T25" fmla="*/ 11 h 38"/>
                  <a:gd name="T26" fmla="*/ 8 w 21"/>
                  <a:gd name="T2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8">
                    <a:moveTo>
                      <a:pt x="0" y="38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1" y="38"/>
                    </a:lnTo>
                    <a:lnTo>
                      <a:pt x="15" y="38"/>
                    </a:lnTo>
                    <a:lnTo>
                      <a:pt x="14" y="31"/>
                    </a:lnTo>
                    <a:lnTo>
                      <a:pt x="7" y="31"/>
                    </a:lnTo>
                    <a:lnTo>
                      <a:pt x="6" y="38"/>
                    </a:lnTo>
                    <a:lnTo>
                      <a:pt x="0" y="38"/>
                    </a:lnTo>
                    <a:close/>
                    <a:moveTo>
                      <a:pt x="8" y="26"/>
                    </a:moveTo>
                    <a:lnTo>
                      <a:pt x="13" y="26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" name="Freeform 984"/>
              <p:cNvSpPr>
                <a:spLocks/>
              </p:cNvSpPr>
              <p:nvPr/>
            </p:nvSpPr>
            <p:spPr bwMode="auto">
              <a:xfrm>
                <a:off x="2097" y="2025"/>
                <a:ext cx="18" cy="38"/>
              </a:xfrm>
              <a:custGeom>
                <a:avLst/>
                <a:gdLst>
                  <a:gd name="T0" fmla="*/ 6 w 18"/>
                  <a:gd name="T1" fmla="*/ 14 h 38"/>
                  <a:gd name="T2" fmla="*/ 6 w 18"/>
                  <a:gd name="T3" fmla="*/ 38 h 38"/>
                  <a:gd name="T4" fmla="*/ 0 w 18"/>
                  <a:gd name="T5" fmla="*/ 38 h 38"/>
                  <a:gd name="T6" fmla="*/ 0 w 18"/>
                  <a:gd name="T7" fmla="*/ 0 h 38"/>
                  <a:gd name="T8" fmla="*/ 6 w 18"/>
                  <a:gd name="T9" fmla="*/ 0 h 38"/>
                  <a:gd name="T10" fmla="*/ 13 w 18"/>
                  <a:gd name="T11" fmla="*/ 22 h 38"/>
                  <a:gd name="T12" fmla="*/ 13 w 18"/>
                  <a:gd name="T13" fmla="*/ 0 h 38"/>
                  <a:gd name="T14" fmla="*/ 18 w 18"/>
                  <a:gd name="T15" fmla="*/ 0 h 38"/>
                  <a:gd name="T16" fmla="*/ 18 w 18"/>
                  <a:gd name="T17" fmla="*/ 38 h 38"/>
                  <a:gd name="T18" fmla="*/ 13 w 18"/>
                  <a:gd name="T19" fmla="*/ 38 h 38"/>
                  <a:gd name="T20" fmla="*/ 6 w 18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8">
                    <a:moveTo>
                      <a:pt x="6" y="14"/>
                    </a:moveTo>
                    <a:lnTo>
                      <a:pt x="6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Freeform 985"/>
              <p:cNvSpPr>
                <a:spLocks noEditPoints="1"/>
              </p:cNvSpPr>
              <p:nvPr/>
            </p:nvSpPr>
            <p:spPr bwMode="auto">
              <a:xfrm>
                <a:off x="2119" y="2025"/>
                <a:ext cx="19" cy="38"/>
              </a:xfrm>
              <a:custGeom>
                <a:avLst/>
                <a:gdLst>
                  <a:gd name="T0" fmla="*/ 28 w 28"/>
                  <a:gd name="T1" fmla="*/ 15 h 56"/>
                  <a:gd name="T2" fmla="*/ 28 w 28"/>
                  <a:gd name="T3" fmla="*/ 41 h 56"/>
                  <a:gd name="T4" fmla="*/ 14 w 28"/>
                  <a:gd name="T5" fmla="*/ 56 h 56"/>
                  <a:gd name="T6" fmla="*/ 0 w 28"/>
                  <a:gd name="T7" fmla="*/ 56 h 56"/>
                  <a:gd name="T8" fmla="*/ 0 w 28"/>
                  <a:gd name="T9" fmla="*/ 0 h 56"/>
                  <a:gd name="T10" fmla="*/ 14 w 28"/>
                  <a:gd name="T11" fmla="*/ 0 h 56"/>
                  <a:gd name="T12" fmla="*/ 28 w 28"/>
                  <a:gd name="T13" fmla="*/ 15 h 56"/>
                  <a:gd name="T14" fmla="*/ 13 w 28"/>
                  <a:gd name="T15" fmla="*/ 48 h 56"/>
                  <a:gd name="T16" fmla="*/ 18 w 28"/>
                  <a:gd name="T17" fmla="*/ 42 h 56"/>
                  <a:gd name="T18" fmla="*/ 18 w 28"/>
                  <a:gd name="T19" fmla="*/ 13 h 56"/>
                  <a:gd name="T20" fmla="*/ 13 w 28"/>
                  <a:gd name="T21" fmla="*/ 7 h 56"/>
                  <a:gd name="T22" fmla="*/ 9 w 28"/>
                  <a:gd name="T23" fmla="*/ 7 h 56"/>
                  <a:gd name="T24" fmla="*/ 9 w 28"/>
                  <a:gd name="T25" fmla="*/ 48 h 56"/>
                  <a:gd name="T26" fmla="*/ 13 w 28"/>
                  <a:gd name="T27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6">
                    <a:moveTo>
                      <a:pt x="28" y="15"/>
                    </a:move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9"/>
                      <a:pt x="24" y="56"/>
                      <a:pt x="14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4" y="0"/>
                      <a:pt x="28" y="6"/>
                      <a:pt x="28" y="15"/>
                    </a:cubicBezTo>
                    <a:moveTo>
                      <a:pt x="13" y="48"/>
                    </a:moveTo>
                    <a:cubicBezTo>
                      <a:pt x="17" y="48"/>
                      <a:pt x="18" y="46"/>
                      <a:pt x="18" y="4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0"/>
                      <a:pt x="17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48"/>
                      <a:pt x="9" y="48"/>
                      <a:pt x="9" y="48"/>
                    </a:cubicBezTo>
                    <a:lnTo>
                      <a:pt x="13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" name="Freeform 986"/>
              <p:cNvSpPr>
                <a:spLocks/>
              </p:cNvSpPr>
              <p:nvPr/>
            </p:nvSpPr>
            <p:spPr bwMode="auto">
              <a:xfrm>
                <a:off x="2147" y="2024"/>
                <a:ext cx="18" cy="40"/>
              </a:xfrm>
              <a:custGeom>
                <a:avLst/>
                <a:gdLst>
                  <a:gd name="T0" fmla="*/ 0 w 27"/>
                  <a:gd name="T1" fmla="*/ 45 h 58"/>
                  <a:gd name="T2" fmla="*/ 0 w 27"/>
                  <a:gd name="T3" fmla="*/ 37 h 58"/>
                  <a:gd name="T4" fmla="*/ 9 w 27"/>
                  <a:gd name="T5" fmla="*/ 37 h 58"/>
                  <a:gd name="T6" fmla="*/ 9 w 27"/>
                  <a:gd name="T7" fmla="*/ 45 h 58"/>
                  <a:gd name="T8" fmla="*/ 14 w 27"/>
                  <a:gd name="T9" fmla="*/ 50 h 58"/>
                  <a:gd name="T10" fmla="*/ 18 w 27"/>
                  <a:gd name="T11" fmla="*/ 45 h 58"/>
                  <a:gd name="T12" fmla="*/ 18 w 27"/>
                  <a:gd name="T13" fmla="*/ 43 h 58"/>
                  <a:gd name="T14" fmla="*/ 14 w 27"/>
                  <a:gd name="T15" fmla="*/ 35 h 58"/>
                  <a:gd name="T16" fmla="*/ 8 w 27"/>
                  <a:gd name="T17" fmla="*/ 29 h 58"/>
                  <a:gd name="T18" fmla="*/ 0 w 27"/>
                  <a:gd name="T19" fmla="*/ 14 h 58"/>
                  <a:gd name="T20" fmla="*/ 0 w 27"/>
                  <a:gd name="T21" fmla="*/ 12 h 58"/>
                  <a:gd name="T22" fmla="*/ 14 w 27"/>
                  <a:gd name="T23" fmla="*/ 0 h 58"/>
                  <a:gd name="T24" fmla="*/ 27 w 27"/>
                  <a:gd name="T25" fmla="*/ 13 h 58"/>
                  <a:gd name="T26" fmla="*/ 27 w 27"/>
                  <a:gd name="T27" fmla="*/ 17 h 58"/>
                  <a:gd name="T28" fmla="*/ 18 w 27"/>
                  <a:gd name="T29" fmla="*/ 17 h 58"/>
                  <a:gd name="T30" fmla="*/ 18 w 27"/>
                  <a:gd name="T31" fmla="*/ 13 h 58"/>
                  <a:gd name="T32" fmla="*/ 14 w 27"/>
                  <a:gd name="T33" fmla="*/ 8 h 58"/>
                  <a:gd name="T34" fmla="*/ 9 w 27"/>
                  <a:gd name="T35" fmla="*/ 12 h 58"/>
                  <a:gd name="T36" fmla="*/ 9 w 27"/>
                  <a:gd name="T37" fmla="*/ 14 h 58"/>
                  <a:gd name="T38" fmla="*/ 14 w 27"/>
                  <a:gd name="T39" fmla="*/ 21 h 58"/>
                  <a:gd name="T40" fmla="*/ 20 w 27"/>
                  <a:gd name="T41" fmla="*/ 27 h 58"/>
                  <a:gd name="T42" fmla="*/ 27 w 27"/>
                  <a:gd name="T43" fmla="*/ 42 h 58"/>
                  <a:gd name="T44" fmla="*/ 27 w 27"/>
                  <a:gd name="T45" fmla="*/ 44 h 58"/>
                  <a:gd name="T46" fmla="*/ 14 w 27"/>
                  <a:gd name="T47" fmla="*/ 58 h 58"/>
                  <a:gd name="T48" fmla="*/ 0 w 27"/>
                  <a:gd name="T49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8">
                    <a:moveTo>
                      <a:pt x="0" y="45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1" y="50"/>
                      <a:pt x="14" y="50"/>
                    </a:cubicBezTo>
                    <a:cubicBezTo>
                      <a:pt x="17" y="50"/>
                      <a:pt x="18" y="48"/>
                      <a:pt x="18" y="45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0"/>
                      <a:pt x="17" y="38"/>
                      <a:pt x="14" y="35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3" y="24"/>
                      <a:pt x="0" y="21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9"/>
                      <a:pt x="17" y="8"/>
                      <a:pt x="14" y="8"/>
                    </a:cubicBezTo>
                    <a:cubicBezTo>
                      <a:pt x="11" y="8"/>
                      <a:pt x="9" y="9"/>
                      <a:pt x="9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11" y="18"/>
                      <a:pt x="14" y="21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5" y="32"/>
                      <a:pt x="27" y="35"/>
                      <a:pt x="27" y="42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8"/>
                      <a:pt x="14" y="58"/>
                    </a:cubicBezTo>
                    <a:cubicBezTo>
                      <a:pt x="4" y="58"/>
                      <a:pt x="0" y="52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" name="Freeform 987"/>
              <p:cNvSpPr>
                <a:spLocks/>
              </p:cNvSpPr>
              <p:nvPr/>
            </p:nvSpPr>
            <p:spPr bwMode="auto">
              <a:xfrm>
                <a:off x="2167" y="2025"/>
                <a:ext cx="17" cy="38"/>
              </a:xfrm>
              <a:custGeom>
                <a:avLst/>
                <a:gdLst>
                  <a:gd name="T0" fmla="*/ 0 w 17"/>
                  <a:gd name="T1" fmla="*/ 0 h 38"/>
                  <a:gd name="T2" fmla="*/ 17 w 17"/>
                  <a:gd name="T3" fmla="*/ 0 h 38"/>
                  <a:gd name="T4" fmla="*/ 17 w 17"/>
                  <a:gd name="T5" fmla="*/ 5 h 38"/>
                  <a:gd name="T6" fmla="*/ 12 w 17"/>
                  <a:gd name="T7" fmla="*/ 5 h 38"/>
                  <a:gd name="T8" fmla="*/ 12 w 17"/>
                  <a:gd name="T9" fmla="*/ 38 h 38"/>
                  <a:gd name="T10" fmla="*/ 6 w 17"/>
                  <a:gd name="T11" fmla="*/ 38 h 38"/>
                  <a:gd name="T12" fmla="*/ 6 w 17"/>
                  <a:gd name="T13" fmla="*/ 5 h 38"/>
                  <a:gd name="T14" fmla="*/ 0 w 17"/>
                  <a:gd name="T15" fmla="*/ 5 h 38"/>
                  <a:gd name="T16" fmla="*/ 0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2" y="38"/>
                    </a:lnTo>
                    <a:lnTo>
                      <a:pt x="6" y="38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6" name="Freeform 988"/>
              <p:cNvSpPr>
                <a:spLocks noEditPoints="1"/>
              </p:cNvSpPr>
              <p:nvPr/>
            </p:nvSpPr>
            <p:spPr bwMode="auto">
              <a:xfrm>
                <a:off x="2188" y="2025"/>
                <a:ext cx="19" cy="38"/>
              </a:xfrm>
              <a:custGeom>
                <a:avLst/>
                <a:gdLst>
                  <a:gd name="T0" fmla="*/ 9 w 28"/>
                  <a:gd name="T1" fmla="*/ 30 h 56"/>
                  <a:gd name="T2" fmla="*/ 9 w 28"/>
                  <a:gd name="T3" fmla="*/ 56 h 56"/>
                  <a:gd name="T4" fmla="*/ 0 w 28"/>
                  <a:gd name="T5" fmla="*/ 56 h 56"/>
                  <a:gd name="T6" fmla="*/ 0 w 28"/>
                  <a:gd name="T7" fmla="*/ 0 h 56"/>
                  <a:gd name="T8" fmla="*/ 13 w 28"/>
                  <a:gd name="T9" fmla="*/ 0 h 56"/>
                  <a:gd name="T10" fmla="*/ 26 w 28"/>
                  <a:gd name="T11" fmla="*/ 12 h 56"/>
                  <a:gd name="T12" fmla="*/ 26 w 28"/>
                  <a:gd name="T13" fmla="*/ 20 h 56"/>
                  <a:gd name="T14" fmla="*/ 19 w 28"/>
                  <a:gd name="T15" fmla="*/ 30 h 56"/>
                  <a:gd name="T16" fmla="*/ 28 w 28"/>
                  <a:gd name="T17" fmla="*/ 56 h 56"/>
                  <a:gd name="T18" fmla="*/ 18 w 28"/>
                  <a:gd name="T19" fmla="*/ 56 h 56"/>
                  <a:gd name="T20" fmla="*/ 9 w 28"/>
                  <a:gd name="T21" fmla="*/ 30 h 56"/>
                  <a:gd name="T22" fmla="*/ 9 w 28"/>
                  <a:gd name="T23" fmla="*/ 7 h 56"/>
                  <a:gd name="T24" fmla="*/ 9 w 28"/>
                  <a:gd name="T25" fmla="*/ 25 h 56"/>
                  <a:gd name="T26" fmla="*/ 12 w 28"/>
                  <a:gd name="T27" fmla="*/ 25 h 56"/>
                  <a:gd name="T28" fmla="*/ 17 w 28"/>
                  <a:gd name="T29" fmla="*/ 20 h 56"/>
                  <a:gd name="T30" fmla="*/ 17 w 28"/>
                  <a:gd name="T31" fmla="*/ 12 h 56"/>
                  <a:gd name="T32" fmla="*/ 12 w 28"/>
                  <a:gd name="T33" fmla="*/ 7 h 56"/>
                  <a:gd name="T34" fmla="*/ 9 w 28"/>
                  <a:gd name="T35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6">
                    <a:moveTo>
                      <a:pt x="9" y="30"/>
                    </a:moveTo>
                    <a:cubicBezTo>
                      <a:pt x="9" y="56"/>
                      <a:pt x="9" y="56"/>
                      <a:pt x="9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3" y="0"/>
                      <a:pt x="26" y="4"/>
                      <a:pt x="26" y="1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6"/>
                      <a:pt x="24" y="29"/>
                      <a:pt x="19" y="30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8" y="56"/>
                      <a:pt x="18" y="56"/>
                      <a:pt x="18" y="56"/>
                    </a:cubicBezTo>
                    <a:lnTo>
                      <a:pt x="9" y="30"/>
                    </a:lnTo>
                    <a:close/>
                    <a:moveTo>
                      <a:pt x="9" y="7"/>
                    </a:moveTo>
                    <a:cubicBezTo>
                      <a:pt x="9" y="25"/>
                      <a:pt x="9" y="25"/>
                      <a:pt x="9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5" y="25"/>
                      <a:pt x="17" y="23"/>
                      <a:pt x="17" y="20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5" y="7"/>
                      <a:pt x="12" y="7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7" name="Freeform 989"/>
              <p:cNvSpPr>
                <a:spLocks noEditPoints="1"/>
              </p:cNvSpPr>
              <p:nvPr/>
            </p:nvSpPr>
            <p:spPr bwMode="auto">
              <a:xfrm>
                <a:off x="2209" y="2024"/>
                <a:ext cx="19" cy="40"/>
              </a:xfrm>
              <a:custGeom>
                <a:avLst/>
                <a:gdLst>
                  <a:gd name="T0" fmla="*/ 0 w 29"/>
                  <a:gd name="T1" fmla="*/ 42 h 58"/>
                  <a:gd name="T2" fmla="*/ 0 w 29"/>
                  <a:gd name="T3" fmla="*/ 15 h 58"/>
                  <a:gd name="T4" fmla="*/ 15 w 29"/>
                  <a:gd name="T5" fmla="*/ 0 h 58"/>
                  <a:gd name="T6" fmla="*/ 29 w 29"/>
                  <a:gd name="T7" fmla="*/ 15 h 58"/>
                  <a:gd name="T8" fmla="*/ 29 w 29"/>
                  <a:gd name="T9" fmla="*/ 42 h 58"/>
                  <a:gd name="T10" fmla="*/ 15 w 29"/>
                  <a:gd name="T11" fmla="*/ 58 h 58"/>
                  <a:gd name="T12" fmla="*/ 0 w 29"/>
                  <a:gd name="T13" fmla="*/ 42 h 58"/>
                  <a:gd name="T14" fmla="*/ 20 w 29"/>
                  <a:gd name="T15" fmla="*/ 44 h 58"/>
                  <a:gd name="T16" fmla="*/ 20 w 29"/>
                  <a:gd name="T17" fmla="*/ 14 h 58"/>
                  <a:gd name="T18" fmla="*/ 15 w 29"/>
                  <a:gd name="T19" fmla="*/ 8 h 58"/>
                  <a:gd name="T20" fmla="*/ 10 w 29"/>
                  <a:gd name="T21" fmla="*/ 14 h 58"/>
                  <a:gd name="T22" fmla="*/ 10 w 29"/>
                  <a:gd name="T23" fmla="*/ 44 h 58"/>
                  <a:gd name="T24" fmla="*/ 15 w 29"/>
                  <a:gd name="T25" fmla="*/ 50 h 58"/>
                  <a:gd name="T26" fmla="*/ 20 w 29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5" y="0"/>
                      <a:pt x="15" y="0"/>
                    </a:cubicBezTo>
                    <a:cubicBezTo>
                      <a:pt x="25" y="0"/>
                      <a:pt x="29" y="6"/>
                      <a:pt x="29" y="15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51"/>
                      <a:pt x="25" y="58"/>
                      <a:pt x="15" y="58"/>
                    </a:cubicBezTo>
                    <a:cubicBezTo>
                      <a:pt x="5" y="58"/>
                      <a:pt x="0" y="51"/>
                      <a:pt x="0" y="42"/>
                    </a:cubicBezTo>
                    <a:moveTo>
                      <a:pt x="20" y="44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0"/>
                      <a:pt x="18" y="8"/>
                      <a:pt x="15" y="8"/>
                    </a:cubicBezTo>
                    <a:cubicBezTo>
                      <a:pt x="11" y="8"/>
                      <a:pt x="10" y="10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50"/>
                      <a:pt x="15" y="50"/>
                    </a:cubicBezTo>
                    <a:cubicBezTo>
                      <a:pt x="18" y="50"/>
                      <a:pt x="20" y="47"/>
                      <a:pt x="2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8" name="Freeform 990"/>
              <p:cNvSpPr>
                <a:spLocks/>
              </p:cNvSpPr>
              <p:nvPr/>
            </p:nvSpPr>
            <p:spPr bwMode="auto">
              <a:xfrm>
                <a:off x="2232" y="2025"/>
                <a:ext cx="18" cy="38"/>
              </a:xfrm>
              <a:custGeom>
                <a:avLst/>
                <a:gdLst>
                  <a:gd name="T0" fmla="*/ 5 w 18"/>
                  <a:gd name="T1" fmla="*/ 14 h 38"/>
                  <a:gd name="T2" fmla="*/ 5 w 18"/>
                  <a:gd name="T3" fmla="*/ 38 h 38"/>
                  <a:gd name="T4" fmla="*/ 0 w 18"/>
                  <a:gd name="T5" fmla="*/ 38 h 38"/>
                  <a:gd name="T6" fmla="*/ 0 w 18"/>
                  <a:gd name="T7" fmla="*/ 0 h 38"/>
                  <a:gd name="T8" fmla="*/ 6 w 18"/>
                  <a:gd name="T9" fmla="*/ 0 h 38"/>
                  <a:gd name="T10" fmla="*/ 13 w 18"/>
                  <a:gd name="T11" fmla="*/ 22 h 38"/>
                  <a:gd name="T12" fmla="*/ 13 w 18"/>
                  <a:gd name="T13" fmla="*/ 0 h 38"/>
                  <a:gd name="T14" fmla="*/ 18 w 18"/>
                  <a:gd name="T15" fmla="*/ 0 h 38"/>
                  <a:gd name="T16" fmla="*/ 18 w 18"/>
                  <a:gd name="T17" fmla="*/ 38 h 38"/>
                  <a:gd name="T18" fmla="*/ 12 w 18"/>
                  <a:gd name="T19" fmla="*/ 38 h 38"/>
                  <a:gd name="T20" fmla="*/ 5 w 18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8">
                    <a:moveTo>
                      <a:pt x="5" y="14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8"/>
                    </a:lnTo>
                    <a:lnTo>
                      <a:pt x="12" y="3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9" name="Freeform 991"/>
              <p:cNvSpPr>
                <a:spLocks/>
              </p:cNvSpPr>
              <p:nvPr/>
            </p:nvSpPr>
            <p:spPr bwMode="auto">
              <a:xfrm>
                <a:off x="2254" y="2024"/>
                <a:ext cx="19" cy="40"/>
              </a:xfrm>
              <a:custGeom>
                <a:avLst/>
                <a:gdLst>
                  <a:gd name="T0" fmla="*/ 14 w 28"/>
                  <a:gd name="T1" fmla="*/ 27 h 58"/>
                  <a:gd name="T2" fmla="*/ 28 w 28"/>
                  <a:gd name="T3" fmla="*/ 27 h 58"/>
                  <a:gd name="T4" fmla="*/ 28 w 28"/>
                  <a:gd name="T5" fmla="*/ 57 h 58"/>
                  <a:gd name="T6" fmla="*/ 21 w 28"/>
                  <a:gd name="T7" fmla="*/ 57 h 58"/>
                  <a:gd name="T8" fmla="*/ 21 w 28"/>
                  <a:gd name="T9" fmla="*/ 51 h 58"/>
                  <a:gd name="T10" fmla="*/ 12 w 28"/>
                  <a:gd name="T11" fmla="*/ 58 h 58"/>
                  <a:gd name="T12" fmla="*/ 0 w 28"/>
                  <a:gd name="T13" fmla="*/ 42 h 58"/>
                  <a:gd name="T14" fmla="*/ 0 w 28"/>
                  <a:gd name="T15" fmla="*/ 15 h 58"/>
                  <a:gd name="T16" fmla="*/ 14 w 28"/>
                  <a:gd name="T17" fmla="*/ 0 h 58"/>
                  <a:gd name="T18" fmla="*/ 28 w 28"/>
                  <a:gd name="T19" fmla="*/ 14 h 58"/>
                  <a:gd name="T20" fmla="*/ 28 w 28"/>
                  <a:gd name="T21" fmla="*/ 19 h 58"/>
                  <a:gd name="T22" fmla="*/ 19 w 28"/>
                  <a:gd name="T23" fmla="*/ 19 h 58"/>
                  <a:gd name="T24" fmla="*/ 19 w 28"/>
                  <a:gd name="T25" fmla="*/ 13 h 58"/>
                  <a:gd name="T26" fmla="*/ 14 w 28"/>
                  <a:gd name="T27" fmla="*/ 8 h 58"/>
                  <a:gd name="T28" fmla="*/ 9 w 28"/>
                  <a:gd name="T29" fmla="*/ 14 h 58"/>
                  <a:gd name="T30" fmla="*/ 9 w 28"/>
                  <a:gd name="T31" fmla="*/ 44 h 58"/>
                  <a:gd name="T32" fmla="*/ 14 w 28"/>
                  <a:gd name="T33" fmla="*/ 50 h 58"/>
                  <a:gd name="T34" fmla="*/ 19 w 28"/>
                  <a:gd name="T35" fmla="*/ 44 h 58"/>
                  <a:gd name="T36" fmla="*/ 19 w 28"/>
                  <a:gd name="T37" fmla="*/ 34 h 58"/>
                  <a:gd name="T38" fmla="*/ 14 w 28"/>
                  <a:gd name="T39" fmla="*/ 34 h 58"/>
                  <a:gd name="T40" fmla="*/ 14 w 28"/>
                  <a:gd name="T4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58">
                    <a:moveTo>
                      <a:pt x="14" y="27"/>
                    </a:move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0" y="55"/>
                      <a:pt x="17" y="58"/>
                      <a:pt x="12" y="58"/>
                    </a:cubicBezTo>
                    <a:cubicBezTo>
                      <a:pt x="4" y="58"/>
                      <a:pt x="0" y="51"/>
                      <a:pt x="0" y="4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4" y="0"/>
                      <a:pt x="14" y="0"/>
                    </a:cubicBezTo>
                    <a:cubicBezTo>
                      <a:pt x="25" y="0"/>
                      <a:pt x="28" y="6"/>
                      <a:pt x="28" y="14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9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50"/>
                      <a:pt x="14" y="50"/>
                    </a:cubicBezTo>
                    <a:cubicBezTo>
                      <a:pt x="17" y="50"/>
                      <a:pt x="19" y="48"/>
                      <a:pt x="19" y="4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4" y="34"/>
                      <a:pt x="14" y="34"/>
                      <a:pt x="14" y="34"/>
                    </a:cubicBez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0" name="Rectangle 992"/>
              <p:cNvSpPr>
                <a:spLocks noChangeArrowheads="1"/>
              </p:cNvSpPr>
              <p:nvPr/>
            </p:nvSpPr>
            <p:spPr bwMode="auto">
              <a:xfrm>
                <a:off x="2074" y="2078"/>
                <a:ext cx="6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1" name="Freeform 993"/>
              <p:cNvSpPr>
                <a:spLocks/>
              </p:cNvSpPr>
              <p:nvPr/>
            </p:nvSpPr>
            <p:spPr bwMode="auto">
              <a:xfrm>
                <a:off x="2084" y="2078"/>
                <a:ext cx="19" cy="38"/>
              </a:xfrm>
              <a:custGeom>
                <a:avLst/>
                <a:gdLst>
                  <a:gd name="T0" fmla="*/ 5 w 19"/>
                  <a:gd name="T1" fmla="*/ 14 h 38"/>
                  <a:gd name="T2" fmla="*/ 5 w 19"/>
                  <a:gd name="T3" fmla="*/ 38 h 38"/>
                  <a:gd name="T4" fmla="*/ 0 w 19"/>
                  <a:gd name="T5" fmla="*/ 38 h 38"/>
                  <a:gd name="T6" fmla="*/ 0 w 19"/>
                  <a:gd name="T7" fmla="*/ 0 h 38"/>
                  <a:gd name="T8" fmla="*/ 6 w 19"/>
                  <a:gd name="T9" fmla="*/ 0 h 38"/>
                  <a:gd name="T10" fmla="*/ 13 w 19"/>
                  <a:gd name="T11" fmla="*/ 22 h 38"/>
                  <a:gd name="T12" fmla="*/ 13 w 19"/>
                  <a:gd name="T13" fmla="*/ 0 h 38"/>
                  <a:gd name="T14" fmla="*/ 19 w 19"/>
                  <a:gd name="T15" fmla="*/ 0 h 38"/>
                  <a:gd name="T16" fmla="*/ 19 w 19"/>
                  <a:gd name="T17" fmla="*/ 38 h 38"/>
                  <a:gd name="T18" fmla="*/ 13 w 19"/>
                  <a:gd name="T19" fmla="*/ 38 h 38"/>
                  <a:gd name="T20" fmla="*/ 5 w 19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8">
                    <a:moveTo>
                      <a:pt x="5" y="14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19" y="38"/>
                    </a:lnTo>
                    <a:lnTo>
                      <a:pt x="13" y="3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2" name="Freeform 994"/>
              <p:cNvSpPr>
                <a:spLocks/>
              </p:cNvSpPr>
              <p:nvPr/>
            </p:nvSpPr>
            <p:spPr bwMode="auto">
              <a:xfrm>
                <a:off x="2106" y="2078"/>
                <a:ext cx="18" cy="38"/>
              </a:xfrm>
              <a:custGeom>
                <a:avLst/>
                <a:gdLst>
                  <a:gd name="T0" fmla="*/ 0 w 27"/>
                  <a:gd name="T1" fmla="*/ 44 h 57"/>
                  <a:gd name="T2" fmla="*/ 0 w 27"/>
                  <a:gd name="T3" fmla="*/ 37 h 57"/>
                  <a:gd name="T4" fmla="*/ 8 w 27"/>
                  <a:gd name="T5" fmla="*/ 37 h 57"/>
                  <a:gd name="T6" fmla="*/ 8 w 27"/>
                  <a:gd name="T7" fmla="*/ 45 h 57"/>
                  <a:gd name="T8" fmla="*/ 13 w 27"/>
                  <a:gd name="T9" fmla="*/ 50 h 57"/>
                  <a:gd name="T10" fmla="*/ 17 w 27"/>
                  <a:gd name="T11" fmla="*/ 45 h 57"/>
                  <a:gd name="T12" fmla="*/ 17 w 27"/>
                  <a:gd name="T13" fmla="*/ 42 h 57"/>
                  <a:gd name="T14" fmla="*/ 13 w 27"/>
                  <a:gd name="T15" fmla="*/ 34 h 57"/>
                  <a:gd name="T16" fmla="*/ 8 w 27"/>
                  <a:gd name="T17" fmla="*/ 29 h 57"/>
                  <a:gd name="T18" fmla="*/ 0 w 27"/>
                  <a:gd name="T19" fmla="*/ 14 h 57"/>
                  <a:gd name="T20" fmla="*/ 0 w 27"/>
                  <a:gd name="T21" fmla="*/ 12 h 57"/>
                  <a:gd name="T22" fmla="*/ 13 w 27"/>
                  <a:gd name="T23" fmla="*/ 0 h 57"/>
                  <a:gd name="T24" fmla="*/ 26 w 27"/>
                  <a:gd name="T25" fmla="*/ 12 h 57"/>
                  <a:gd name="T26" fmla="*/ 26 w 27"/>
                  <a:gd name="T27" fmla="*/ 17 h 57"/>
                  <a:gd name="T28" fmla="*/ 17 w 27"/>
                  <a:gd name="T29" fmla="*/ 17 h 57"/>
                  <a:gd name="T30" fmla="*/ 17 w 27"/>
                  <a:gd name="T31" fmla="*/ 12 h 57"/>
                  <a:gd name="T32" fmla="*/ 13 w 27"/>
                  <a:gd name="T33" fmla="*/ 7 h 57"/>
                  <a:gd name="T34" fmla="*/ 9 w 27"/>
                  <a:gd name="T35" fmla="*/ 12 h 57"/>
                  <a:gd name="T36" fmla="*/ 9 w 27"/>
                  <a:gd name="T37" fmla="*/ 13 h 57"/>
                  <a:gd name="T38" fmla="*/ 13 w 27"/>
                  <a:gd name="T39" fmla="*/ 21 h 57"/>
                  <a:gd name="T40" fmla="*/ 19 w 27"/>
                  <a:gd name="T41" fmla="*/ 27 h 57"/>
                  <a:gd name="T42" fmla="*/ 27 w 27"/>
                  <a:gd name="T43" fmla="*/ 41 h 57"/>
                  <a:gd name="T44" fmla="*/ 27 w 27"/>
                  <a:gd name="T45" fmla="*/ 44 h 57"/>
                  <a:gd name="T46" fmla="*/ 13 w 27"/>
                  <a:gd name="T47" fmla="*/ 57 h 57"/>
                  <a:gd name="T48" fmla="*/ 0 w 27"/>
                  <a:gd name="T49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7">
                    <a:moveTo>
                      <a:pt x="0" y="44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8"/>
                      <a:pt x="10" y="50"/>
                      <a:pt x="13" y="50"/>
                    </a:cubicBezTo>
                    <a:cubicBezTo>
                      <a:pt x="16" y="50"/>
                      <a:pt x="17" y="48"/>
                      <a:pt x="17" y="45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39"/>
                      <a:pt x="16" y="37"/>
                      <a:pt x="13" y="34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2" y="24"/>
                      <a:pt x="0" y="20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3" y="0"/>
                    </a:cubicBezTo>
                    <a:cubicBezTo>
                      <a:pt x="22" y="0"/>
                      <a:pt x="26" y="4"/>
                      <a:pt x="26" y="12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7"/>
                      <a:pt x="13" y="7"/>
                    </a:cubicBezTo>
                    <a:cubicBezTo>
                      <a:pt x="10" y="7"/>
                      <a:pt x="9" y="9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6"/>
                      <a:pt x="10" y="18"/>
                      <a:pt x="13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32"/>
                      <a:pt x="27" y="35"/>
                      <a:pt x="27" y="41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7"/>
                      <a:pt x="13" y="57"/>
                    </a:cubicBezTo>
                    <a:cubicBezTo>
                      <a:pt x="3" y="57"/>
                      <a:pt x="0" y="52"/>
                      <a:pt x="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3" name="Freeform 995"/>
              <p:cNvSpPr>
                <a:spLocks/>
              </p:cNvSpPr>
              <p:nvPr/>
            </p:nvSpPr>
            <p:spPr bwMode="auto">
              <a:xfrm>
                <a:off x="2126" y="2078"/>
                <a:ext cx="16" cy="38"/>
              </a:xfrm>
              <a:custGeom>
                <a:avLst/>
                <a:gdLst>
                  <a:gd name="T0" fmla="*/ 0 w 16"/>
                  <a:gd name="T1" fmla="*/ 0 h 38"/>
                  <a:gd name="T2" fmla="*/ 16 w 16"/>
                  <a:gd name="T3" fmla="*/ 0 h 38"/>
                  <a:gd name="T4" fmla="*/ 16 w 16"/>
                  <a:gd name="T5" fmla="*/ 5 h 38"/>
                  <a:gd name="T6" fmla="*/ 12 w 16"/>
                  <a:gd name="T7" fmla="*/ 5 h 38"/>
                  <a:gd name="T8" fmla="*/ 12 w 16"/>
                  <a:gd name="T9" fmla="*/ 38 h 38"/>
                  <a:gd name="T10" fmla="*/ 5 w 16"/>
                  <a:gd name="T11" fmla="*/ 38 h 38"/>
                  <a:gd name="T12" fmla="*/ 5 w 16"/>
                  <a:gd name="T13" fmla="*/ 5 h 38"/>
                  <a:gd name="T14" fmla="*/ 0 w 16"/>
                  <a:gd name="T15" fmla="*/ 5 h 38"/>
                  <a:gd name="T16" fmla="*/ 0 w 16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8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2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4" name="Rectangle 996"/>
              <p:cNvSpPr>
                <a:spLocks noChangeArrowheads="1"/>
              </p:cNvSpPr>
              <p:nvPr/>
            </p:nvSpPr>
            <p:spPr bwMode="auto">
              <a:xfrm>
                <a:off x="2146" y="2078"/>
                <a:ext cx="6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5" name="Freeform 997"/>
              <p:cNvSpPr>
                <a:spLocks/>
              </p:cNvSpPr>
              <p:nvPr/>
            </p:nvSpPr>
            <p:spPr bwMode="auto">
              <a:xfrm>
                <a:off x="2155" y="2078"/>
                <a:ext cx="17" cy="38"/>
              </a:xfrm>
              <a:custGeom>
                <a:avLst/>
                <a:gdLst>
                  <a:gd name="T0" fmla="*/ 0 w 17"/>
                  <a:gd name="T1" fmla="*/ 0 h 38"/>
                  <a:gd name="T2" fmla="*/ 17 w 17"/>
                  <a:gd name="T3" fmla="*/ 0 h 38"/>
                  <a:gd name="T4" fmla="*/ 17 w 17"/>
                  <a:gd name="T5" fmla="*/ 5 h 38"/>
                  <a:gd name="T6" fmla="*/ 12 w 17"/>
                  <a:gd name="T7" fmla="*/ 5 h 38"/>
                  <a:gd name="T8" fmla="*/ 12 w 17"/>
                  <a:gd name="T9" fmla="*/ 38 h 38"/>
                  <a:gd name="T10" fmla="*/ 5 w 17"/>
                  <a:gd name="T11" fmla="*/ 38 h 38"/>
                  <a:gd name="T12" fmla="*/ 5 w 17"/>
                  <a:gd name="T13" fmla="*/ 5 h 38"/>
                  <a:gd name="T14" fmla="*/ 0 w 17"/>
                  <a:gd name="T15" fmla="*/ 5 h 38"/>
                  <a:gd name="T16" fmla="*/ 0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2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6" name="Freeform 998"/>
              <p:cNvSpPr>
                <a:spLocks/>
              </p:cNvSpPr>
              <p:nvPr/>
            </p:nvSpPr>
            <p:spPr bwMode="auto">
              <a:xfrm>
                <a:off x="2175" y="2078"/>
                <a:ext cx="18" cy="38"/>
              </a:xfrm>
              <a:custGeom>
                <a:avLst/>
                <a:gdLst>
                  <a:gd name="T0" fmla="*/ 27 w 27"/>
                  <a:gd name="T1" fmla="*/ 0 h 57"/>
                  <a:gd name="T2" fmla="*/ 27 w 27"/>
                  <a:gd name="T3" fmla="*/ 43 h 57"/>
                  <a:gd name="T4" fmla="*/ 14 w 27"/>
                  <a:gd name="T5" fmla="*/ 57 h 57"/>
                  <a:gd name="T6" fmla="*/ 0 w 27"/>
                  <a:gd name="T7" fmla="*/ 43 h 57"/>
                  <a:gd name="T8" fmla="*/ 0 w 27"/>
                  <a:gd name="T9" fmla="*/ 0 h 57"/>
                  <a:gd name="T10" fmla="*/ 9 w 27"/>
                  <a:gd name="T11" fmla="*/ 0 h 57"/>
                  <a:gd name="T12" fmla="*/ 9 w 27"/>
                  <a:gd name="T13" fmla="*/ 44 h 57"/>
                  <a:gd name="T14" fmla="*/ 14 w 27"/>
                  <a:gd name="T15" fmla="*/ 49 h 57"/>
                  <a:gd name="T16" fmla="*/ 19 w 27"/>
                  <a:gd name="T17" fmla="*/ 44 h 57"/>
                  <a:gd name="T18" fmla="*/ 19 w 27"/>
                  <a:gd name="T19" fmla="*/ 0 h 57"/>
                  <a:gd name="T20" fmla="*/ 27 w 27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7">
                    <a:moveTo>
                      <a:pt x="27" y="0"/>
                    </a:move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52"/>
                      <a:pt x="24" y="57"/>
                      <a:pt x="14" y="57"/>
                    </a:cubicBezTo>
                    <a:cubicBezTo>
                      <a:pt x="4" y="57"/>
                      <a:pt x="0" y="52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49"/>
                      <a:pt x="14" y="49"/>
                    </a:cubicBezTo>
                    <a:cubicBezTo>
                      <a:pt x="17" y="49"/>
                      <a:pt x="19" y="47"/>
                      <a:pt x="19" y="44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7" name="Freeform 999"/>
              <p:cNvSpPr>
                <a:spLocks/>
              </p:cNvSpPr>
              <p:nvPr/>
            </p:nvSpPr>
            <p:spPr bwMode="auto">
              <a:xfrm>
                <a:off x="2196" y="2078"/>
                <a:ext cx="17" cy="38"/>
              </a:xfrm>
              <a:custGeom>
                <a:avLst/>
                <a:gdLst>
                  <a:gd name="T0" fmla="*/ 0 w 17"/>
                  <a:gd name="T1" fmla="*/ 0 h 38"/>
                  <a:gd name="T2" fmla="*/ 17 w 17"/>
                  <a:gd name="T3" fmla="*/ 0 h 38"/>
                  <a:gd name="T4" fmla="*/ 17 w 17"/>
                  <a:gd name="T5" fmla="*/ 5 h 38"/>
                  <a:gd name="T6" fmla="*/ 12 w 17"/>
                  <a:gd name="T7" fmla="*/ 5 h 38"/>
                  <a:gd name="T8" fmla="*/ 12 w 17"/>
                  <a:gd name="T9" fmla="*/ 38 h 38"/>
                  <a:gd name="T10" fmla="*/ 5 w 17"/>
                  <a:gd name="T11" fmla="*/ 38 h 38"/>
                  <a:gd name="T12" fmla="*/ 5 w 17"/>
                  <a:gd name="T13" fmla="*/ 5 h 38"/>
                  <a:gd name="T14" fmla="*/ 0 w 17"/>
                  <a:gd name="T15" fmla="*/ 5 h 38"/>
                  <a:gd name="T16" fmla="*/ 0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2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8" name="Rectangle 1000"/>
              <p:cNvSpPr>
                <a:spLocks noChangeArrowheads="1"/>
              </p:cNvSpPr>
              <p:nvPr/>
            </p:nvSpPr>
            <p:spPr bwMode="auto">
              <a:xfrm>
                <a:off x="2216" y="2078"/>
                <a:ext cx="7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9" name="Freeform 1001"/>
              <p:cNvSpPr>
                <a:spLocks noEditPoints="1"/>
              </p:cNvSpPr>
              <p:nvPr/>
            </p:nvSpPr>
            <p:spPr bwMode="auto">
              <a:xfrm>
                <a:off x="2226" y="2078"/>
                <a:ext cx="20" cy="38"/>
              </a:xfrm>
              <a:custGeom>
                <a:avLst/>
                <a:gdLst>
                  <a:gd name="T0" fmla="*/ 0 w 29"/>
                  <a:gd name="T1" fmla="*/ 42 h 57"/>
                  <a:gd name="T2" fmla="*/ 0 w 29"/>
                  <a:gd name="T3" fmla="*/ 15 h 57"/>
                  <a:gd name="T4" fmla="*/ 14 w 29"/>
                  <a:gd name="T5" fmla="*/ 0 h 57"/>
                  <a:gd name="T6" fmla="*/ 29 w 29"/>
                  <a:gd name="T7" fmla="*/ 15 h 57"/>
                  <a:gd name="T8" fmla="*/ 29 w 29"/>
                  <a:gd name="T9" fmla="*/ 42 h 57"/>
                  <a:gd name="T10" fmla="*/ 14 w 29"/>
                  <a:gd name="T11" fmla="*/ 57 h 57"/>
                  <a:gd name="T12" fmla="*/ 0 w 29"/>
                  <a:gd name="T13" fmla="*/ 42 h 57"/>
                  <a:gd name="T14" fmla="*/ 19 w 29"/>
                  <a:gd name="T15" fmla="*/ 43 h 57"/>
                  <a:gd name="T16" fmla="*/ 19 w 29"/>
                  <a:gd name="T17" fmla="*/ 13 h 57"/>
                  <a:gd name="T18" fmla="*/ 14 w 29"/>
                  <a:gd name="T19" fmla="*/ 8 h 57"/>
                  <a:gd name="T20" fmla="*/ 9 w 29"/>
                  <a:gd name="T21" fmla="*/ 13 h 57"/>
                  <a:gd name="T22" fmla="*/ 9 w 29"/>
                  <a:gd name="T23" fmla="*/ 43 h 57"/>
                  <a:gd name="T24" fmla="*/ 14 w 29"/>
                  <a:gd name="T25" fmla="*/ 49 h 57"/>
                  <a:gd name="T26" fmla="*/ 19 w 29"/>
                  <a:gd name="T27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7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4" y="0"/>
                      <a:pt x="14" y="0"/>
                    </a:cubicBezTo>
                    <a:cubicBezTo>
                      <a:pt x="24" y="0"/>
                      <a:pt x="29" y="6"/>
                      <a:pt x="29" y="15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51"/>
                      <a:pt x="24" y="57"/>
                      <a:pt x="14" y="57"/>
                    </a:cubicBezTo>
                    <a:cubicBezTo>
                      <a:pt x="4" y="57"/>
                      <a:pt x="0" y="51"/>
                      <a:pt x="0" y="42"/>
                    </a:cubicBezTo>
                    <a:moveTo>
                      <a:pt x="19" y="43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9" y="10"/>
                      <a:pt x="9" y="1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7"/>
                      <a:pt x="11" y="49"/>
                      <a:pt x="14" y="49"/>
                    </a:cubicBezTo>
                    <a:cubicBezTo>
                      <a:pt x="18" y="49"/>
                      <a:pt x="19" y="47"/>
                      <a:pt x="19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0" name="Freeform 1002"/>
              <p:cNvSpPr>
                <a:spLocks/>
              </p:cNvSpPr>
              <p:nvPr/>
            </p:nvSpPr>
            <p:spPr bwMode="auto">
              <a:xfrm>
                <a:off x="2249" y="2078"/>
                <a:ext cx="18" cy="38"/>
              </a:xfrm>
              <a:custGeom>
                <a:avLst/>
                <a:gdLst>
                  <a:gd name="T0" fmla="*/ 6 w 18"/>
                  <a:gd name="T1" fmla="*/ 14 h 38"/>
                  <a:gd name="T2" fmla="*/ 6 w 18"/>
                  <a:gd name="T3" fmla="*/ 38 h 38"/>
                  <a:gd name="T4" fmla="*/ 0 w 18"/>
                  <a:gd name="T5" fmla="*/ 38 h 38"/>
                  <a:gd name="T6" fmla="*/ 0 w 18"/>
                  <a:gd name="T7" fmla="*/ 0 h 38"/>
                  <a:gd name="T8" fmla="*/ 6 w 18"/>
                  <a:gd name="T9" fmla="*/ 0 h 38"/>
                  <a:gd name="T10" fmla="*/ 13 w 18"/>
                  <a:gd name="T11" fmla="*/ 22 h 38"/>
                  <a:gd name="T12" fmla="*/ 13 w 18"/>
                  <a:gd name="T13" fmla="*/ 0 h 38"/>
                  <a:gd name="T14" fmla="*/ 18 w 18"/>
                  <a:gd name="T15" fmla="*/ 0 h 38"/>
                  <a:gd name="T16" fmla="*/ 18 w 18"/>
                  <a:gd name="T17" fmla="*/ 38 h 38"/>
                  <a:gd name="T18" fmla="*/ 13 w 18"/>
                  <a:gd name="T19" fmla="*/ 38 h 38"/>
                  <a:gd name="T20" fmla="*/ 6 w 18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8">
                    <a:moveTo>
                      <a:pt x="6" y="14"/>
                    </a:moveTo>
                    <a:lnTo>
                      <a:pt x="6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8"/>
                    </a:lnTo>
                    <a:lnTo>
                      <a:pt x="13" y="38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1" name="Freeform 1003"/>
              <p:cNvSpPr>
                <a:spLocks/>
              </p:cNvSpPr>
              <p:nvPr/>
            </p:nvSpPr>
            <p:spPr bwMode="auto">
              <a:xfrm>
                <a:off x="2271" y="2078"/>
                <a:ext cx="18" cy="38"/>
              </a:xfrm>
              <a:custGeom>
                <a:avLst/>
                <a:gdLst>
                  <a:gd name="T0" fmla="*/ 0 w 27"/>
                  <a:gd name="T1" fmla="*/ 44 h 57"/>
                  <a:gd name="T2" fmla="*/ 0 w 27"/>
                  <a:gd name="T3" fmla="*/ 37 h 57"/>
                  <a:gd name="T4" fmla="*/ 9 w 27"/>
                  <a:gd name="T5" fmla="*/ 37 h 57"/>
                  <a:gd name="T6" fmla="*/ 9 w 27"/>
                  <a:gd name="T7" fmla="*/ 45 h 57"/>
                  <a:gd name="T8" fmla="*/ 14 w 27"/>
                  <a:gd name="T9" fmla="*/ 50 h 57"/>
                  <a:gd name="T10" fmla="*/ 18 w 27"/>
                  <a:gd name="T11" fmla="*/ 45 h 57"/>
                  <a:gd name="T12" fmla="*/ 18 w 27"/>
                  <a:gd name="T13" fmla="*/ 42 h 57"/>
                  <a:gd name="T14" fmla="*/ 14 w 27"/>
                  <a:gd name="T15" fmla="*/ 34 h 57"/>
                  <a:gd name="T16" fmla="*/ 8 w 27"/>
                  <a:gd name="T17" fmla="*/ 29 h 57"/>
                  <a:gd name="T18" fmla="*/ 0 w 27"/>
                  <a:gd name="T19" fmla="*/ 14 h 57"/>
                  <a:gd name="T20" fmla="*/ 0 w 27"/>
                  <a:gd name="T21" fmla="*/ 12 h 57"/>
                  <a:gd name="T22" fmla="*/ 14 w 27"/>
                  <a:gd name="T23" fmla="*/ 0 h 57"/>
                  <a:gd name="T24" fmla="*/ 27 w 27"/>
                  <a:gd name="T25" fmla="*/ 12 h 57"/>
                  <a:gd name="T26" fmla="*/ 27 w 27"/>
                  <a:gd name="T27" fmla="*/ 17 h 57"/>
                  <a:gd name="T28" fmla="*/ 18 w 27"/>
                  <a:gd name="T29" fmla="*/ 17 h 57"/>
                  <a:gd name="T30" fmla="*/ 18 w 27"/>
                  <a:gd name="T31" fmla="*/ 12 h 57"/>
                  <a:gd name="T32" fmla="*/ 14 w 27"/>
                  <a:gd name="T33" fmla="*/ 7 h 57"/>
                  <a:gd name="T34" fmla="*/ 9 w 27"/>
                  <a:gd name="T35" fmla="*/ 12 h 57"/>
                  <a:gd name="T36" fmla="*/ 9 w 27"/>
                  <a:gd name="T37" fmla="*/ 13 h 57"/>
                  <a:gd name="T38" fmla="*/ 14 w 27"/>
                  <a:gd name="T39" fmla="*/ 21 h 57"/>
                  <a:gd name="T40" fmla="*/ 20 w 27"/>
                  <a:gd name="T41" fmla="*/ 27 h 57"/>
                  <a:gd name="T42" fmla="*/ 27 w 27"/>
                  <a:gd name="T43" fmla="*/ 41 h 57"/>
                  <a:gd name="T44" fmla="*/ 27 w 27"/>
                  <a:gd name="T45" fmla="*/ 44 h 57"/>
                  <a:gd name="T46" fmla="*/ 14 w 27"/>
                  <a:gd name="T47" fmla="*/ 57 h 57"/>
                  <a:gd name="T48" fmla="*/ 0 w 27"/>
                  <a:gd name="T49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7">
                    <a:moveTo>
                      <a:pt x="0" y="44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0" y="50"/>
                      <a:pt x="14" y="50"/>
                    </a:cubicBezTo>
                    <a:cubicBezTo>
                      <a:pt x="17" y="50"/>
                      <a:pt x="18" y="48"/>
                      <a:pt x="18" y="45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39"/>
                      <a:pt x="17" y="37"/>
                      <a:pt x="14" y="34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3" y="24"/>
                      <a:pt x="0" y="20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4" y="0"/>
                    </a:cubicBezTo>
                    <a:cubicBezTo>
                      <a:pt x="23" y="0"/>
                      <a:pt x="27" y="4"/>
                      <a:pt x="27" y="12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7" y="7"/>
                      <a:pt x="14" y="7"/>
                    </a:cubicBezTo>
                    <a:cubicBezTo>
                      <a:pt x="11" y="7"/>
                      <a:pt x="9" y="9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6"/>
                      <a:pt x="11" y="18"/>
                      <a:pt x="14" y="21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5" y="32"/>
                      <a:pt x="27" y="35"/>
                      <a:pt x="27" y="41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3" y="57"/>
                      <a:pt x="14" y="57"/>
                    </a:cubicBezTo>
                    <a:cubicBezTo>
                      <a:pt x="4" y="57"/>
                      <a:pt x="0" y="52"/>
                      <a:pt x="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2" name="Freeform 1004"/>
              <p:cNvSpPr>
                <a:spLocks/>
              </p:cNvSpPr>
              <p:nvPr/>
            </p:nvSpPr>
            <p:spPr bwMode="auto">
              <a:xfrm>
                <a:off x="577" y="1971"/>
                <a:ext cx="18" cy="39"/>
              </a:xfrm>
              <a:custGeom>
                <a:avLst/>
                <a:gdLst>
                  <a:gd name="T0" fmla="*/ 0 w 27"/>
                  <a:gd name="T1" fmla="*/ 43 h 58"/>
                  <a:gd name="T2" fmla="*/ 0 w 27"/>
                  <a:gd name="T3" fmla="*/ 16 h 58"/>
                  <a:gd name="T4" fmla="*/ 14 w 27"/>
                  <a:gd name="T5" fmla="*/ 0 h 58"/>
                  <a:gd name="T6" fmla="*/ 27 w 27"/>
                  <a:gd name="T7" fmla="*/ 15 h 58"/>
                  <a:gd name="T8" fmla="*/ 27 w 27"/>
                  <a:gd name="T9" fmla="*/ 21 h 58"/>
                  <a:gd name="T10" fmla="*/ 19 w 27"/>
                  <a:gd name="T11" fmla="*/ 21 h 58"/>
                  <a:gd name="T12" fmla="*/ 19 w 27"/>
                  <a:gd name="T13" fmla="*/ 14 h 58"/>
                  <a:gd name="T14" fmla="*/ 14 w 27"/>
                  <a:gd name="T15" fmla="*/ 8 h 58"/>
                  <a:gd name="T16" fmla="*/ 9 w 27"/>
                  <a:gd name="T17" fmla="*/ 14 h 58"/>
                  <a:gd name="T18" fmla="*/ 9 w 27"/>
                  <a:gd name="T19" fmla="*/ 44 h 58"/>
                  <a:gd name="T20" fmla="*/ 14 w 27"/>
                  <a:gd name="T21" fmla="*/ 50 h 58"/>
                  <a:gd name="T22" fmla="*/ 19 w 27"/>
                  <a:gd name="T23" fmla="*/ 45 h 58"/>
                  <a:gd name="T24" fmla="*/ 19 w 27"/>
                  <a:gd name="T25" fmla="*/ 34 h 58"/>
                  <a:gd name="T26" fmla="*/ 27 w 27"/>
                  <a:gd name="T27" fmla="*/ 34 h 58"/>
                  <a:gd name="T28" fmla="*/ 27 w 27"/>
                  <a:gd name="T29" fmla="*/ 44 h 58"/>
                  <a:gd name="T30" fmla="*/ 14 w 27"/>
                  <a:gd name="T31" fmla="*/ 58 h 58"/>
                  <a:gd name="T32" fmla="*/ 0 w 27"/>
                  <a:gd name="T33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58">
                    <a:moveTo>
                      <a:pt x="0" y="43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4" y="0"/>
                      <a:pt x="14" y="0"/>
                    </a:cubicBezTo>
                    <a:cubicBezTo>
                      <a:pt x="24" y="0"/>
                      <a:pt x="27" y="6"/>
                      <a:pt x="27" y="15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7" y="8"/>
                      <a:pt x="14" y="8"/>
                    </a:cubicBezTo>
                    <a:cubicBezTo>
                      <a:pt x="11" y="8"/>
                      <a:pt x="9" y="11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8"/>
                      <a:pt x="11" y="50"/>
                      <a:pt x="14" y="50"/>
                    </a:cubicBezTo>
                    <a:cubicBezTo>
                      <a:pt x="17" y="50"/>
                      <a:pt x="19" y="48"/>
                      <a:pt x="19" y="4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3" name="Freeform 1005"/>
              <p:cNvSpPr>
                <a:spLocks/>
              </p:cNvSpPr>
              <p:nvPr/>
            </p:nvSpPr>
            <p:spPr bwMode="auto">
              <a:xfrm>
                <a:off x="598" y="1972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7 w 15"/>
                  <a:gd name="T3" fmla="*/ 0 h 37"/>
                  <a:gd name="T4" fmla="*/ 7 w 15"/>
                  <a:gd name="T5" fmla="*/ 33 h 37"/>
                  <a:gd name="T6" fmla="*/ 15 w 15"/>
                  <a:gd name="T7" fmla="*/ 33 h 37"/>
                  <a:gd name="T8" fmla="*/ 15 w 15"/>
                  <a:gd name="T9" fmla="*/ 37 h 37"/>
                  <a:gd name="T10" fmla="*/ 0 w 15"/>
                  <a:gd name="T11" fmla="*/ 37 h 37"/>
                  <a:gd name="T12" fmla="*/ 0 w 1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15" y="33"/>
                    </a:lnTo>
                    <a:lnTo>
                      <a:pt x="15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4" name="Rectangle 1006"/>
              <p:cNvSpPr>
                <a:spLocks noChangeArrowheads="1"/>
              </p:cNvSpPr>
              <p:nvPr/>
            </p:nvSpPr>
            <p:spPr bwMode="auto">
              <a:xfrm>
                <a:off x="615" y="1972"/>
                <a:ext cx="7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5" name="Freeform 1007"/>
              <p:cNvSpPr>
                <a:spLocks/>
              </p:cNvSpPr>
              <p:nvPr/>
            </p:nvSpPr>
            <p:spPr bwMode="auto">
              <a:xfrm>
                <a:off x="625" y="1972"/>
                <a:ext cx="24" cy="37"/>
              </a:xfrm>
              <a:custGeom>
                <a:avLst/>
                <a:gdLst>
                  <a:gd name="T0" fmla="*/ 18 w 24"/>
                  <a:gd name="T1" fmla="*/ 13 h 37"/>
                  <a:gd name="T2" fmla="*/ 18 w 24"/>
                  <a:gd name="T3" fmla="*/ 13 h 37"/>
                  <a:gd name="T4" fmla="*/ 14 w 24"/>
                  <a:gd name="T5" fmla="*/ 37 h 37"/>
                  <a:gd name="T6" fmla="*/ 10 w 24"/>
                  <a:gd name="T7" fmla="*/ 37 h 37"/>
                  <a:gd name="T8" fmla="*/ 6 w 24"/>
                  <a:gd name="T9" fmla="*/ 13 h 37"/>
                  <a:gd name="T10" fmla="*/ 6 w 24"/>
                  <a:gd name="T11" fmla="*/ 13 h 37"/>
                  <a:gd name="T12" fmla="*/ 6 w 24"/>
                  <a:gd name="T13" fmla="*/ 37 h 37"/>
                  <a:gd name="T14" fmla="*/ 0 w 24"/>
                  <a:gd name="T15" fmla="*/ 37 h 37"/>
                  <a:gd name="T16" fmla="*/ 0 w 24"/>
                  <a:gd name="T17" fmla="*/ 0 h 37"/>
                  <a:gd name="T18" fmla="*/ 8 w 24"/>
                  <a:gd name="T19" fmla="*/ 0 h 37"/>
                  <a:gd name="T20" fmla="*/ 12 w 24"/>
                  <a:gd name="T21" fmla="*/ 21 h 37"/>
                  <a:gd name="T22" fmla="*/ 12 w 24"/>
                  <a:gd name="T23" fmla="*/ 21 h 37"/>
                  <a:gd name="T24" fmla="*/ 16 w 24"/>
                  <a:gd name="T25" fmla="*/ 0 h 37"/>
                  <a:gd name="T26" fmla="*/ 24 w 24"/>
                  <a:gd name="T27" fmla="*/ 0 h 37"/>
                  <a:gd name="T28" fmla="*/ 24 w 24"/>
                  <a:gd name="T29" fmla="*/ 37 h 37"/>
                  <a:gd name="T30" fmla="*/ 18 w 24"/>
                  <a:gd name="T31" fmla="*/ 37 h 37"/>
                  <a:gd name="T32" fmla="*/ 18 w 24"/>
                  <a:gd name="T33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7">
                    <a:moveTo>
                      <a:pt x="18" y="13"/>
                    </a:moveTo>
                    <a:lnTo>
                      <a:pt x="18" y="13"/>
                    </a:lnTo>
                    <a:lnTo>
                      <a:pt x="14" y="37"/>
                    </a:lnTo>
                    <a:lnTo>
                      <a:pt x="10" y="37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37"/>
                    </a:lnTo>
                    <a:lnTo>
                      <a:pt x="18" y="37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6" name="Freeform 1008"/>
              <p:cNvSpPr>
                <a:spLocks noEditPoints="1"/>
              </p:cNvSpPr>
              <p:nvPr/>
            </p:nvSpPr>
            <p:spPr bwMode="auto">
              <a:xfrm>
                <a:off x="652" y="1972"/>
                <a:ext cx="21" cy="37"/>
              </a:xfrm>
              <a:custGeom>
                <a:avLst/>
                <a:gdLst>
                  <a:gd name="T0" fmla="*/ 0 w 21"/>
                  <a:gd name="T1" fmla="*/ 37 h 37"/>
                  <a:gd name="T2" fmla="*/ 6 w 21"/>
                  <a:gd name="T3" fmla="*/ 0 h 37"/>
                  <a:gd name="T4" fmla="*/ 14 w 21"/>
                  <a:gd name="T5" fmla="*/ 0 h 37"/>
                  <a:gd name="T6" fmla="*/ 21 w 21"/>
                  <a:gd name="T7" fmla="*/ 37 h 37"/>
                  <a:gd name="T8" fmla="*/ 15 w 21"/>
                  <a:gd name="T9" fmla="*/ 37 h 37"/>
                  <a:gd name="T10" fmla="*/ 13 w 21"/>
                  <a:gd name="T11" fmla="*/ 31 h 37"/>
                  <a:gd name="T12" fmla="*/ 6 w 21"/>
                  <a:gd name="T13" fmla="*/ 31 h 37"/>
                  <a:gd name="T14" fmla="*/ 6 w 21"/>
                  <a:gd name="T15" fmla="*/ 37 h 37"/>
                  <a:gd name="T16" fmla="*/ 0 w 21"/>
                  <a:gd name="T17" fmla="*/ 37 h 37"/>
                  <a:gd name="T18" fmla="*/ 8 w 21"/>
                  <a:gd name="T19" fmla="*/ 25 h 37"/>
                  <a:gd name="T20" fmla="*/ 12 w 21"/>
                  <a:gd name="T21" fmla="*/ 25 h 37"/>
                  <a:gd name="T22" fmla="*/ 10 w 21"/>
                  <a:gd name="T23" fmla="*/ 10 h 37"/>
                  <a:gd name="T24" fmla="*/ 10 w 21"/>
                  <a:gd name="T25" fmla="*/ 10 h 37"/>
                  <a:gd name="T26" fmla="*/ 8 w 21"/>
                  <a:gd name="T2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37">
                    <a:moveTo>
                      <a:pt x="0" y="37"/>
                    </a:moveTo>
                    <a:lnTo>
                      <a:pt x="6" y="0"/>
                    </a:lnTo>
                    <a:lnTo>
                      <a:pt x="14" y="0"/>
                    </a:lnTo>
                    <a:lnTo>
                      <a:pt x="21" y="37"/>
                    </a:lnTo>
                    <a:lnTo>
                      <a:pt x="15" y="37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0" y="37"/>
                    </a:lnTo>
                    <a:close/>
                    <a:moveTo>
                      <a:pt x="8" y="25"/>
                    </a:moveTo>
                    <a:lnTo>
                      <a:pt x="12" y="25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7" name="Freeform 1009"/>
              <p:cNvSpPr>
                <a:spLocks/>
              </p:cNvSpPr>
              <p:nvPr/>
            </p:nvSpPr>
            <p:spPr bwMode="auto">
              <a:xfrm>
                <a:off x="672" y="1972"/>
                <a:ext cx="17" cy="37"/>
              </a:xfrm>
              <a:custGeom>
                <a:avLst/>
                <a:gdLst>
                  <a:gd name="T0" fmla="*/ 0 w 17"/>
                  <a:gd name="T1" fmla="*/ 0 h 37"/>
                  <a:gd name="T2" fmla="*/ 17 w 17"/>
                  <a:gd name="T3" fmla="*/ 0 h 37"/>
                  <a:gd name="T4" fmla="*/ 17 w 17"/>
                  <a:gd name="T5" fmla="*/ 5 h 37"/>
                  <a:gd name="T6" fmla="*/ 12 w 17"/>
                  <a:gd name="T7" fmla="*/ 5 h 37"/>
                  <a:gd name="T8" fmla="*/ 12 w 17"/>
                  <a:gd name="T9" fmla="*/ 37 h 37"/>
                  <a:gd name="T10" fmla="*/ 5 w 17"/>
                  <a:gd name="T11" fmla="*/ 37 h 37"/>
                  <a:gd name="T12" fmla="*/ 5 w 17"/>
                  <a:gd name="T13" fmla="*/ 5 h 37"/>
                  <a:gd name="T14" fmla="*/ 0 w 17"/>
                  <a:gd name="T15" fmla="*/ 5 h 37"/>
                  <a:gd name="T16" fmla="*/ 0 w 17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7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2" y="37"/>
                    </a:lnTo>
                    <a:lnTo>
                      <a:pt x="5" y="37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8" name="Freeform 1010"/>
              <p:cNvSpPr>
                <a:spLocks/>
              </p:cNvSpPr>
              <p:nvPr/>
            </p:nvSpPr>
            <p:spPr bwMode="auto">
              <a:xfrm>
                <a:off x="692" y="1972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5 w 15"/>
                  <a:gd name="T3" fmla="*/ 0 h 37"/>
                  <a:gd name="T4" fmla="*/ 15 w 15"/>
                  <a:gd name="T5" fmla="*/ 5 h 37"/>
                  <a:gd name="T6" fmla="*/ 6 w 15"/>
                  <a:gd name="T7" fmla="*/ 5 h 37"/>
                  <a:gd name="T8" fmla="*/ 6 w 15"/>
                  <a:gd name="T9" fmla="*/ 16 h 37"/>
                  <a:gd name="T10" fmla="*/ 13 w 15"/>
                  <a:gd name="T11" fmla="*/ 16 h 37"/>
                  <a:gd name="T12" fmla="*/ 13 w 15"/>
                  <a:gd name="T13" fmla="*/ 21 h 37"/>
                  <a:gd name="T14" fmla="*/ 6 w 15"/>
                  <a:gd name="T15" fmla="*/ 21 h 37"/>
                  <a:gd name="T16" fmla="*/ 6 w 15"/>
                  <a:gd name="T17" fmla="*/ 33 h 37"/>
                  <a:gd name="T18" fmla="*/ 15 w 15"/>
                  <a:gd name="T19" fmla="*/ 33 h 37"/>
                  <a:gd name="T20" fmla="*/ 15 w 15"/>
                  <a:gd name="T21" fmla="*/ 37 h 37"/>
                  <a:gd name="T22" fmla="*/ 0 w 15"/>
                  <a:gd name="T23" fmla="*/ 37 h 37"/>
                  <a:gd name="T24" fmla="*/ 0 w 15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6" y="5"/>
                    </a:lnTo>
                    <a:lnTo>
                      <a:pt x="6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15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" name="Freeform 1011"/>
              <p:cNvSpPr>
                <a:spLocks noEditPoints="1"/>
              </p:cNvSpPr>
              <p:nvPr/>
            </p:nvSpPr>
            <p:spPr bwMode="auto">
              <a:xfrm>
                <a:off x="575" y="2025"/>
                <a:ext cx="22" cy="38"/>
              </a:xfrm>
              <a:custGeom>
                <a:avLst/>
                <a:gdLst>
                  <a:gd name="T0" fmla="*/ 0 w 22"/>
                  <a:gd name="T1" fmla="*/ 38 h 38"/>
                  <a:gd name="T2" fmla="*/ 8 w 22"/>
                  <a:gd name="T3" fmla="*/ 0 h 38"/>
                  <a:gd name="T4" fmla="*/ 15 w 22"/>
                  <a:gd name="T5" fmla="*/ 0 h 38"/>
                  <a:gd name="T6" fmla="*/ 22 w 22"/>
                  <a:gd name="T7" fmla="*/ 38 h 38"/>
                  <a:gd name="T8" fmla="*/ 16 w 22"/>
                  <a:gd name="T9" fmla="*/ 38 h 38"/>
                  <a:gd name="T10" fmla="*/ 15 w 22"/>
                  <a:gd name="T11" fmla="*/ 31 h 38"/>
                  <a:gd name="T12" fmla="*/ 8 w 22"/>
                  <a:gd name="T13" fmla="*/ 31 h 38"/>
                  <a:gd name="T14" fmla="*/ 6 w 22"/>
                  <a:gd name="T15" fmla="*/ 38 h 38"/>
                  <a:gd name="T16" fmla="*/ 0 w 22"/>
                  <a:gd name="T17" fmla="*/ 38 h 38"/>
                  <a:gd name="T18" fmla="*/ 8 w 22"/>
                  <a:gd name="T19" fmla="*/ 26 h 38"/>
                  <a:gd name="T20" fmla="*/ 14 w 22"/>
                  <a:gd name="T21" fmla="*/ 26 h 38"/>
                  <a:gd name="T22" fmla="*/ 11 w 22"/>
                  <a:gd name="T23" fmla="*/ 11 h 38"/>
                  <a:gd name="T24" fmla="*/ 11 w 22"/>
                  <a:gd name="T25" fmla="*/ 11 h 38"/>
                  <a:gd name="T26" fmla="*/ 8 w 22"/>
                  <a:gd name="T2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8">
                    <a:moveTo>
                      <a:pt x="0" y="38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2" y="38"/>
                    </a:lnTo>
                    <a:lnTo>
                      <a:pt x="16" y="38"/>
                    </a:lnTo>
                    <a:lnTo>
                      <a:pt x="15" y="31"/>
                    </a:lnTo>
                    <a:lnTo>
                      <a:pt x="8" y="31"/>
                    </a:lnTo>
                    <a:lnTo>
                      <a:pt x="6" y="38"/>
                    </a:lnTo>
                    <a:lnTo>
                      <a:pt x="0" y="38"/>
                    </a:lnTo>
                    <a:close/>
                    <a:moveTo>
                      <a:pt x="8" y="26"/>
                    </a:moveTo>
                    <a:lnTo>
                      <a:pt x="14" y="26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0" name="Freeform 1012"/>
              <p:cNvSpPr>
                <a:spLocks/>
              </p:cNvSpPr>
              <p:nvPr/>
            </p:nvSpPr>
            <p:spPr bwMode="auto">
              <a:xfrm>
                <a:off x="599" y="2024"/>
                <a:ext cx="18" cy="40"/>
              </a:xfrm>
              <a:custGeom>
                <a:avLst/>
                <a:gdLst>
                  <a:gd name="T0" fmla="*/ 0 w 27"/>
                  <a:gd name="T1" fmla="*/ 42 h 58"/>
                  <a:gd name="T2" fmla="*/ 0 w 27"/>
                  <a:gd name="T3" fmla="*/ 15 h 58"/>
                  <a:gd name="T4" fmla="*/ 14 w 27"/>
                  <a:gd name="T5" fmla="*/ 0 h 58"/>
                  <a:gd name="T6" fmla="*/ 27 w 27"/>
                  <a:gd name="T7" fmla="*/ 14 h 58"/>
                  <a:gd name="T8" fmla="*/ 27 w 27"/>
                  <a:gd name="T9" fmla="*/ 21 h 58"/>
                  <a:gd name="T10" fmla="*/ 19 w 27"/>
                  <a:gd name="T11" fmla="*/ 21 h 58"/>
                  <a:gd name="T12" fmla="*/ 19 w 27"/>
                  <a:gd name="T13" fmla="*/ 13 h 58"/>
                  <a:gd name="T14" fmla="*/ 14 w 27"/>
                  <a:gd name="T15" fmla="*/ 8 h 58"/>
                  <a:gd name="T16" fmla="*/ 9 w 27"/>
                  <a:gd name="T17" fmla="*/ 14 h 58"/>
                  <a:gd name="T18" fmla="*/ 9 w 27"/>
                  <a:gd name="T19" fmla="*/ 44 h 58"/>
                  <a:gd name="T20" fmla="*/ 14 w 27"/>
                  <a:gd name="T21" fmla="*/ 50 h 58"/>
                  <a:gd name="T22" fmla="*/ 19 w 27"/>
                  <a:gd name="T23" fmla="*/ 44 h 58"/>
                  <a:gd name="T24" fmla="*/ 19 w 27"/>
                  <a:gd name="T25" fmla="*/ 34 h 58"/>
                  <a:gd name="T26" fmla="*/ 27 w 27"/>
                  <a:gd name="T27" fmla="*/ 34 h 58"/>
                  <a:gd name="T28" fmla="*/ 27 w 27"/>
                  <a:gd name="T29" fmla="*/ 44 h 58"/>
                  <a:gd name="T30" fmla="*/ 14 w 27"/>
                  <a:gd name="T31" fmla="*/ 58 h 58"/>
                  <a:gd name="T32" fmla="*/ 0 w 27"/>
                  <a:gd name="T33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4" y="0"/>
                      <a:pt x="14" y="0"/>
                    </a:cubicBezTo>
                    <a:cubicBezTo>
                      <a:pt x="24" y="0"/>
                      <a:pt x="27" y="6"/>
                      <a:pt x="27" y="14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9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50"/>
                      <a:pt x="14" y="50"/>
                    </a:cubicBezTo>
                    <a:cubicBezTo>
                      <a:pt x="18" y="50"/>
                      <a:pt x="19" y="48"/>
                      <a:pt x="19" y="4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2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1" name="Freeform 1013"/>
              <p:cNvSpPr>
                <a:spLocks/>
              </p:cNvSpPr>
              <p:nvPr/>
            </p:nvSpPr>
            <p:spPr bwMode="auto">
              <a:xfrm>
                <a:off x="620" y="2025"/>
                <a:ext cx="17" cy="38"/>
              </a:xfrm>
              <a:custGeom>
                <a:avLst/>
                <a:gdLst>
                  <a:gd name="T0" fmla="*/ 0 w 17"/>
                  <a:gd name="T1" fmla="*/ 0 h 38"/>
                  <a:gd name="T2" fmla="*/ 17 w 17"/>
                  <a:gd name="T3" fmla="*/ 0 h 38"/>
                  <a:gd name="T4" fmla="*/ 17 w 17"/>
                  <a:gd name="T5" fmla="*/ 5 h 38"/>
                  <a:gd name="T6" fmla="*/ 11 w 17"/>
                  <a:gd name="T7" fmla="*/ 5 h 38"/>
                  <a:gd name="T8" fmla="*/ 11 w 17"/>
                  <a:gd name="T9" fmla="*/ 38 h 38"/>
                  <a:gd name="T10" fmla="*/ 5 w 17"/>
                  <a:gd name="T11" fmla="*/ 38 h 38"/>
                  <a:gd name="T12" fmla="*/ 5 w 17"/>
                  <a:gd name="T13" fmla="*/ 5 h 38"/>
                  <a:gd name="T14" fmla="*/ 0 w 17"/>
                  <a:gd name="T15" fmla="*/ 5 h 38"/>
                  <a:gd name="T16" fmla="*/ 0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11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2" name="Rectangle 1014"/>
              <p:cNvSpPr>
                <a:spLocks noChangeArrowheads="1"/>
              </p:cNvSpPr>
              <p:nvPr/>
            </p:nvSpPr>
            <p:spPr bwMode="auto">
              <a:xfrm>
                <a:off x="640" y="2025"/>
                <a:ext cx="6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3" name="Freeform 1015"/>
              <p:cNvSpPr>
                <a:spLocks noEditPoints="1"/>
              </p:cNvSpPr>
              <p:nvPr/>
            </p:nvSpPr>
            <p:spPr bwMode="auto">
              <a:xfrm>
                <a:off x="650" y="2024"/>
                <a:ext cx="19" cy="40"/>
              </a:xfrm>
              <a:custGeom>
                <a:avLst/>
                <a:gdLst>
                  <a:gd name="T0" fmla="*/ 0 w 28"/>
                  <a:gd name="T1" fmla="*/ 42 h 58"/>
                  <a:gd name="T2" fmla="*/ 0 w 28"/>
                  <a:gd name="T3" fmla="*/ 15 h 58"/>
                  <a:gd name="T4" fmla="*/ 14 w 28"/>
                  <a:gd name="T5" fmla="*/ 0 h 58"/>
                  <a:gd name="T6" fmla="*/ 28 w 28"/>
                  <a:gd name="T7" fmla="*/ 15 h 58"/>
                  <a:gd name="T8" fmla="*/ 28 w 28"/>
                  <a:gd name="T9" fmla="*/ 42 h 58"/>
                  <a:gd name="T10" fmla="*/ 14 w 28"/>
                  <a:gd name="T11" fmla="*/ 58 h 58"/>
                  <a:gd name="T12" fmla="*/ 0 w 28"/>
                  <a:gd name="T13" fmla="*/ 42 h 58"/>
                  <a:gd name="T14" fmla="*/ 19 w 28"/>
                  <a:gd name="T15" fmla="*/ 44 h 58"/>
                  <a:gd name="T16" fmla="*/ 19 w 28"/>
                  <a:gd name="T17" fmla="*/ 14 h 58"/>
                  <a:gd name="T18" fmla="*/ 14 w 28"/>
                  <a:gd name="T19" fmla="*/ 8 h 58"/>
                  <a:gd name="T20" fmla="*/ 9 w 28"/>
                  <a:gd name="T21" fmla="*/ 14 h 58"/>
                  <a:gd name="T22" fmla="*/ 9 w 28"/>
                  <a:gd name="T23" fmla="*/ 44 h 58"/>
                  <a:gd name="T24" fmla="*/ 14 w 28"/>
                  <a:gd name="T25" fmla="*/ 50 h 58"/>
                  <a:gd name="T26" fmla="*/ 19 w 28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4" y="0"/>
                      <a:pt x="14" y="0"/>
                    </a:cubicBezTo>
                    <a:cubicBezTo>
                      <a:pt x="24" y="0"/>
                      <a:pt x="28" y="6"/>
                      <a:pt x="28" y="1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51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2"/>
                    </a:cubicBezTo>
                    <a:moveTo>
                      <a:pt x="19" y="4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8" y="8"/>
                      <a:pt x="14" y="8"/>
                    </a:cubicBezTo>
                    <a:cubicBezTo>
                      <a:pt x="11" y="8"/>
                      <a:pt x="9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50"/>
                      <a:pt x="14" y="50"/>
                    </a:cubicBezTo>
                    <a:cubicBezTo>
                      <a:pt x="18" y="50"/>
                      <a:pt x="19" y="47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4" name="Freeform 1016"/>
              <p:cNvSpPr>
                <a:spLocks/>
              </p:cNvSpPr>
              <p:nvPr/>
            </p:nvSpPr>
            <p:spPr bwMode="auto">
              <a:xfrm>
                <a:off x="673" y="2025"/>
                <a:ext cx="18" cy="38"/>
              </a:xfrm>
              <a:custGeom>
                <a:avLst/>
                <a:gdLst>
                  <a:gd name="T0" fmla="*/ 5 w 18"/>
                  <a:gd name="T1" fmla="*/ 14 h 38"/>
                  <a:gd name="T2" fmla="*/ 5 w 18"/>
                  <a:gd name="T3" fmla="*/ 38 h 38"/>
                  <a:gd name="T4" fmla="*/ 0 w 18"/>
                  <a:gd name="T5" fmla="*/ 38 h 38"/>
                  <a:gd name="T6" fmla="*/ 0 w 18"/>
                  <a:gd name="T7" fmla="*/ 0 h 38"/>
                  <a:gd name="T8" fmla="*/ 6 w 18"/>
                  <a:gd name="T9" fmla="*/ 0 h 38"/>
                  <a:gd name="T10" fmla="*/ 12 w 18"/>
                  <a:gd name="T11" fmla="*/ 22 h 38"/>
                  <a:gd name="T12" fmla="*/ 12 w 18"/>
                  <a:gd name="T13" fmla="*/ 0 h 38"/>
                  <a:gd name="T14" fmla="*/ 18 w 18"/>
                  <a:gd name="T15" fmla="*/ 0 h 38"/>
                  <a:gd name="T16" fmla="*/ 18 w 18"/>
                  <a:gd name="T17" fmla="*/ 38 h 38"/>
                  <a:gd name="T18" fmla="*/ 12 w 18"/>
                  <a:gd name="T19" fmla="*/ 38 h 38"/>
                  <a:gd name="T20" fmla="*/ 5 w 18"/>
                  <a:gd name="T21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8">
                    <a:moveTo>
                      <a:pt x="5" y="14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2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38"/>
                    </a:lnTo>
                    <a:lnTo>
                      <a:pt x="12" y="3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5" name="Freeform 1017"/>
              <p:cNvSpPr>
                <a:spLocks/>
              </p:cNvSpPr>
              <p:nvPr/>
            </p:nvSpPr>
            <p:spPr bwMode="auto">
              <a:xfrm>
                <a:off x="1082" y="1972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6 w 15"/>
                  <a:gd name="T3" fmla="*/ 0 h 37"/>
                  <a:gd name="T4" fmla="*/ 6 w 15"/>
                  <a:gd name="T5" fmla="*/ 33 h 37"/>
                  <a:gd name="T6" fmla="*/ 15 w 15"/>
                  <a:gd name="T7" fmla="*/ 33 h 37"/>
                  <a:gd name="T8" fmla="*/ 15 w 15"/>
                  <a:gd name="T9" fmla="*/ 37 h 37"/>
                  <a:gd name="T10" fmla="*/ 0 w 15"/>
                  <a:gd name="T11" fmla="*/ 37 h 37"/>
                  <a:gd name="T12" fmla="*/ 0 w 1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6" y="0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15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" name="Rectangle 1018"/>
              <p:cNvSpPr>
                <a:spLocks noChangeArrowheads="1"/>
              </p:cNvSpPr>
              <p:nvPr/>
            </p:nvSpPr>
            <p:spPr bwMode="auto">
              <a:xfrm>
                <a:off x="1099" y="1972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" name="Freeform 1019"/>
              <p:cNvSpPr>
                <a:spLocks/>
              </p:cNvSpPr>
              <p:nvPr/>
            </p:nvSpPr>
            <p:spPr bwMode="auto">
              <a:xfrm>
                <a:off x="1109" y="1972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5 w 15"/>
                  <a:gd name="T3" fmla="*/ 0 h 37"/>
                  <a:gd name="T4" fmla="*/ 15 w 15"/>
                  <a:gd name="T5" fmla="*/ 5 h 37"/>
                  <a:gd name="T6" fmla="*/ 7 w 15"/>
                  <a:gd name="T7" fmla="*/ 5 h 37"/>
                  <a:gd name="T8" fmla="*/ 7 w 15"/>
                  <a:gd name="T9" fmla="*/ 16 h 37"/>
                  <a:gd name="T10" fmla="*/ 13 w 15"/>
                  <a:gd name="T11" fmla="*/ 16 h 37"/>
                  <a:gd name="T12" fmla="*/ 13 w 15"/>
                  <a:gd name="T13" fmla="*/ 21 h 37"/>
                  <a:gd name="T14" fmla="*/ 7 w 15"/>
                  <a:gd name="T15" fmla="*/ 21 h 37"/>
                  <a:gd name="T16" fmla="*/ 7 w 15"/>
                  <a:gd name="T17" fmla="*/ 37 h 37"/>
                  <a:gd name="T18" fmla="*/ 0 w 15"/>
                  <a:gd name="T19" fmla="*/ 37 h 37"/>
                  <a:gd name="T20" fmla="*/ 0 w 15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7" y="21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8" name="Freeform 1020"/>
              <p:cNvSpPr>
                <a:spLocks/>
              </p:cNvSpPr>
              <p:nvPr/>
            </p:nvSpPr>
            <p:spPr bwMode="auto">
              <a:xfrm>
                <a:off x="1127" y="1972"/>
                <a:ext cx="16" cy="37"/>
              </a:xfrm>
              <a:custGeom>
                <a:avLst/>
                <a:gdLst>
                  <a:gd name="T0" fmla="*/ 0 w 16"/>
                  <a:gd name="T1" fmla="*/ 0 h 37"/>
                  <a:gd name="T2" fmla="*/ 16 w 16"/>
                  <a:gd name="T3" fmla="*/ 0 h 37"/>
                  <a:gd name="T4" fmla="*/ 16 w 16"/>
                  <a:gd name="T5" fmla="*/ 5 h 37"/>
                  <a:gd name="T6" fmla="*/ 7 w 16"/>
                  <a:gd name="T7" fmla="*/ 5 h 37"/>
                  <a:gd name="T8" fmla="*/ 7 w 16"/>
                  <a:gd name="T9" fmla="*/ 16 h 37"/>
                  <a:gd name="T10" fmla="*/ 13 w 16"/>
                  <a:gd name="T11" fmla="*/ 16 h 37"/>
                  <a:gd name="T12" fmla="*/ 13 w 16"/>
                  <a:gd name="T13" fmla="*/ 21 h 37"/>
                  <a:gd name="T14" fmla="*/ 7 w 16"/>
                  <a:gd name="T15" fmla="*/ 21 h 37"/>
                  <a:gd name="T16" fmla="*/ 7 w 16"/>
                  <a:gd name="T17" fmla="*/ 33 h 37"/>
                  <a:gd name="T18" fmla="*/ 16 w 16"/>
                  <a:gd name="T19" fmla="*/ 33 h 37"/>
                  <a:gd name="T20" fmla="*/ 16 w 16"/>
                  <a:gd name="T21" fmla="*/ 37 h 37"/>
                  <a:gd name="T22" fmla="*/ 0 w 16"/>
                  <a:gd name="T23" fmla="*/ 37 h 37"/>
                  <a:gd name="T24" fmla="*/ 0 w 16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7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7" y="21"/>
                    </a:lnTo>
                    <a:lnTo>
                      <a:pt x="7" y="33"/>
                    </a:lnTo>
                    <a:lnTo>
                      <a:pt x="16" y="33"/>
                    </a:lnTo>
                    <a:lnTo>
                      <a:pt x="16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9" name="Freeform 1021"/>
              <p:cNvSpPr>
                <a:spLocks noEditPoints="1"/>
              </p:cNvSpPr>
              <p:nvPr/>
            </p:nvSpPr>
            <p:spPr bwMode="auto">
              <a:xfrm>
                <a:off x="1082" y="2025"/>
                <a:ext cx="19" cy="38"/>
              </a:xfrm>
              <a:custGeom>
                <a:avLst/>
                <a:gdLst>
                  <a:gd name="T0" fmla="*/ 0 w 28"/>
                  <a:gd name="T1" fmla="*/ 0 h 56"/>
                  <a:gd name="T2" fmla="*/ 14 w 28"/>
                  <a:gd name="T3" fmla="*/ 0 h 56"/>
                  <a:gd name="T4" fmla="*/ 26 w 28"/>
                  <a:gd name="T5" fmla="*/ 12 h 56"/>
                  <a:gd name="T6" fmla="*/ 26 w 28"/>
                  <a:gd name="T7" fmla="*/ 18 h 56"/>
                  <a:gd name="T8" fmla="*/ 21 w 28"/>
                  <a:gd name="T9" fmla="*/ 27 h 56"/>
                  <a:gd name="T10" fmla="*/ 28 w 28"/>
                  <a:gd name="T11" fmla="*/ 36 h 56"/>
                  <a:gd name="T12" fmla="*/ 28 w 28"/>
                  <a:gd name="T13" fmla="*/ 44 h 56"/>
                  <a:gd name="T14" fmla="*/ 15 w 28"/>
                  <a:gd name="T15" fmla="*/ 56 h 56"/>
                  <a:gd name="T16" fmla="*/ 0 w 28"/>
                  <a:gd name="T17" fmla="*/ 56 h 56"/>
                  <a:gd name="T18" fmla="*/ 0 w 28"/>
                  <a:gd name="T19" fmla="*/ 0 h 56"/>
                  <a:gd name="T20" fmla="*/ 9 w 28"/>
                  <a:gd name="T21" fmla="*/ 23 h 56"/>
                  <a:gd name="T22" fmla="*/ 13 w 28"/>
                  <a:gd name="T23" fmla="*/ 23 h 56"/>
                  <a:gd name="T24" fmla="*/ 17 w 28"/>
                  <a:gd name="T25" fmla="*/ 19 h 56"/>
                  <a:gd name="T26" fmla="*/ 17 w 28"/>
                  <a:gd name="T27" fmla="*/ 12 h 56"/>
                  <a:gd name="T28" fmla="*/ 13 w 28"/>
                  <a:gd name="T29" fmla="*/ 7 h 56"/>
                  <a:gd name="T30" fmla="*/ 9 w 28"/>
                  <a:gd name="T31" fmla="*/ 7 h 56"/>
                  <a:gd name="T32" fmla="*/ 9 w 28"/>
                  <a:gd name="T33" fmla="*/ 23 h 56"/>
                  <a:gd name="T34" fmla="*/ 9 w 28"/>
                  <a:gd name="T35" fmla="*/ 31 h 56"/>
                  <a:gd name="T36" fmla="*/ 9 w 28"/>
                  <a:gd name="T37" fmla="*/ 48 h 56"/>
                  <a:gd name="T38" fmla="*/ 14 w 28"/>
                  <a:gd name="T39" fmla="*/ 48 h 56"/>
                  <a:gd name="T40" fmla="*/ 18 w 28"/>
                  <a:gd name="T41" fmla="*/ 44 h 56"/>
                  <a:gd name="T42" fmla="*/ 18 w 28"/>
                  <a:gd name="T43" fmla="*/ 35 h 56"/>
                  <a:gd name="T44" fmla="*/ 13 w 28"/>
                  <a:gd name="T45" fmla="*/ 31 h 56"/>
                  <a:gd name="T46" fmla="*/ 9 w 28"/>
                  <a:gd name="T47" fmla="*/ 3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56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6" y="4"/>
                      <a:pt x="26" y="12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3"/>
                      <a:pt x="24" y="26"/>
                      <a:pt x="21" y="27"/>
                    </a:cubicBezTo>
                    <a:cubicBezTo>
                      <a:pt x="25" y="28"/>
                      <a:pt x="28" y="31"/>
                      <a:pt x="28" y="3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51"/>
                      <a:pt x="24" y="56"/>
                      <a:pt x="15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9" y="23"/>
                    </a:move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3"/>
                      <a:pt x="17" y="22"/>
                      <a:pt x="17" y="19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lnTo>
                      <a:pt x="9" y="23"/>
                    </a:lnTo>
                    <a:close/>
                    <a:moveTo>
                      <a:pt x="9" y="31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7" y="48"/>
                      <a:pt x="18" y="47"/>
                      <a:pt x="18" y="4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2"/>
                      <a:pt x="17" y="31"/>
                      <a:pt x="13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0" name="Freeform 1022"/>
              <p:cNvSpPr>
                <a:spLocks/>
              </p:cNvSpPr>
              <p:nvPr/>
            </p:nvSpPr>
            <p:spPr bwMode="auto">
              <a:xfrm>
                <a:off x="1104" y="2025"/>
                <a:ext cx="16" cy="38"/>
              </a:xfrm>
              <a:custGeom>
                <a:avLst/>
                <a:gdLst>
                  <a:gd name="T0" fmla="*/ 0 w 16"/>
                  <a:gd name="T1" fmla="*/ 0 h 38"/>
                  <a:gd name="T2" fmla="*/ 16 w 16"/>
                  <a:gd name="T3" fmla="*/ 0 h 38"/>
                  <a:gd name="T4" fmla="*/ 16 w 16"/>
                  <a:gd name="T5" fmla="*/ 5 h 38"/>
                  <a:gd name="T6" fmla="*/ 7 w 16"/>
                  <a:gd name="T7" fmla="*/ 5 h 38"/>
                  <a:gd name="T8" fmla="*/ 7 w 16"/>
                  <a:gd name="T9" fmla="*/ 16 h 38"/>
                  <a:gd name="T10" fmla="*/ 13 w 16"/>
                  <a:gd name="T11" fmla="*/ 16 h 38"/>
                  <a:gd name="T12" fmla="*/ 13 w 16"/>
                  <a:gd name="T13" fmla="*/ 21 h 38"/>
                  <a:gd name="T14" fmla="*/ 7 w 16"/>
                  <a:gd name="T15" fmla="*/ 21 h 38"/>
                  <a:gd name="T16" fmla="*/ 7 w 16"/>
                  <a:gd name="T17" fmla="*/ 33 h 38"/>
                  <a:gd name="T18" fmla="*/ 16 w 16"/>
                  <a:gd name="T19" fmla="*/ 33 h 38"/>
                  <a:gd name="T20" fmla="*/ 16 w 16"/>
                  <a:gd name="T21" fmla="*/ 38 h 38"/>
                  <a:gd name="T22" fmla="*/ 0 w 16"/>
                  <a:gd name="T23" fmla="*/ 38 h 38"/>
                  <a:gd name="T24" fmla="*/ 0 w 16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8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7" y="21"/>
                    </a:lnTo>
                    <a:lnTo>
                      <a:pt x="7" y="33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1" name="Freeform 1023"/>
              <p:cNvSpPr>
                <a:spLocks/>
              </p:cNvSpPr>
              <p:nvPr/>
            </p:nvSpPr>
            <p:spPr bwMode="auto">
              <a:xfrm>
                <a:off x="1123" y="2025"/>
                <a:ext cx="14" cy="38"/>
              </a:xfrm>
              <a:custGeom>
                <a:avLst/>
                <a:gdLst>
                  <a:gd name="T0" fmla="*/ 0 w 14"/>
                  <a:gd name="T1" fmla="*/ 0 h 38"/>
                  <a:gd name="T2" fmla="*/ 6 w 14"/>
                  <a:gd name="T3" fmla="*/ 0 h 38"/>
                  <a:gd name="T4" fmla="*/ 6 w 14"/>
                  <a:gd name="T5" fmla="*/ 33 h 38"/>
                  <a:gd name="T6" fmla="*/ 14 w 14"/>
                  <a:gd name="T7" fmla="*/ 33 h 38"/>
                  <a:gd name="T8" fmla="*/ 14 w 14"/>
                  <a:gd name="T9" fmla="*/ 38 h 38"/>
                  <a:gd name="T10" fmla="*/ 0 w 14"/>
                  <a:gd name="T11" fmla="*/ 38 h 38"/>
                  <a:gd name="T12" fmla="*/ 0 w 14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8">
                    <a:moveTo>
                      <a:pt x="0" y="0"/>
                    </a:moveTo>
                    <a:lnTo>
                      <a:pt x="6" y="0"/>
                    </a:lnTo>
                    <a:lnTo>
                      <a:pt x="6" y="33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2" name="Freeform 1024"/>
              <p:cNvSpPr>
                <a:spLocks noEditPoints="1"/>
              </p:cNvSpPr>
              <p:nvPr/>
            </p:nvSpPr>
            <p:spPr bwMode="auto">
              <a:xfrm>
                <a:off x="1139" y="2024"/>
                <a:ext cx="20" cy="40"/>
              </a:xfrm>
              <a:custGeom>
                <a:avLst/>
                <a:gdLst>
                  <a:gd name="T0" fmla="*/ 0 w 29"/>
                  <a:gd name="T1" fmla="*/ 42 h 58"/>
                  <a:gd name="T2" fmla="*/ 0 w 29"/>
                  <a:gd name="T3" fmla="*/ 15 h 58"/>
                  <a:gd name="T4" fmla="*/ 15 w 29"/>
                  <a:gd name="T5" fmla="*/ 0 h 58"/>
                  <a:gd name="T6" fmla="*/ 29 w 29"/>
                  <a:gd name="T7" fmla="*/ 15 h 58"/>
                  <a:gd name="T8" fmla="*/ 29 w 29"/>
                  <a:gd name="T9" fmla="*/ 42 h 58"/>
                  <a:gd name="T10" fmla="*/ 15 w 29"/>
                  <a:gd name="T11" fmla="*/ 58 h 58"/>
                  <a:gd name="T12" fmla="*/ 0 w 29"/>
                  <a:gd name="T13" fmla="*/ 42 h 58"/>
                  <a:gd name="T14" fmla="*/ 20 w 29"/>
                  <a:gd name="T15" fmla="*/ 44 h 58"/>
                  <a:gd name="T16" fmla="*/ 20 w 29"/>
                  <a:gd name="T17" fmla="*/ 14 h 58"/>
                  <a:gd name="T18" fmla="*/ 15 w 29"/>
                  <a:gd name="T19" fmla="*/ 8 h 58"/>
                  <a:gd name="T20" fmla="*/ 10 w 29"/>
                  <a:gd name="T21" fmla="*/ 14 h 58"/>
                  <a:gd name="T22" fmla="*/ 10 w 29"/>
                  <a:gd name="T23" fmla="*/ 44 h 58"/>
                  <a:gd name="T24" fmla="*/ 15 w 29"/>
                  <a:gd name="T25" fmla="*/ 50 h 58"/>
                  <a:gd name="T26" fmla="*/ 20 w 29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5" y="0"/>
                      <a:pt x="15" y="0"/>
                    </a:cubicBezTo>
                    <a:cubicBezTo>
                      <a:pt x="25" y="0"/>
                      <a:pt x="29" y="6"/>
                      <a:pt x="29" y="15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51"/>
                      <a:pt x="25" y="58"/>
                      <a:pt x="15" y="58"/>
                    </a:cubicBezTo>
                    <a:cubicBezTo>
                      <a:pt x="5" y="58"/>
                      <a:pt x="0" y="51"/>
                      <a:pt x="0" y="42"/>
                    </a:cubicBezTo>
                    <a:moveTo>
                      <a:pt x="20" y="44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0"/>
                      <a:pt x="18" y="8"/>
                      <a:pt x="15" y="8"/>
                    </a:cubicBezTo>
                    <a:cubicBezTo>
                      <a:pt x="11" y="8"/>
                      <a:pt x="10" y="10"/>
                      <a:pt x="10" y="1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7"/>
                      <a:pt x="11" y="50"/>
                      <a:pt x="15" y="50"/>
                    </a:cubicBezTo>
                    <a:cubicBezTo>
                      <a:pt x="18" y="50"/>
                      <a:pt x="20" y="47"/>
                      <a:pt x="2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3" name="Freeform 1025"/>
              <p:cNvSpPr>
                <a:spLocks/>
              </p:cNvSpPr>
              <p:nvPr/>
            </p:nvSpPr>
            <p:spPr bwMode="auto">
              <a:xfrm>
                <a:off x="1161" y="2025"/>
                <a:ext cx="29" cy="38"/>
              </a:xfrm>
              <a:custGeom>
                <a:avLst/>
                <a:gdLst>
                  <a:gd name="T0" fmla="*/ 15 w 29"/>
                  <a:gd name="T1" fmla="*/ 14 h 38"/>
                  <a:gd name="T2" fmla="*/ 11 w 29"/>
                  <a:gd name="T3" fmla="*/ 38 h 38"/>
                  <a:gd name="T4" fmla="*/ 5 w 29"/>
                  <a:gd name="T5" fmla="*/ 38 h 38"/>
                  <a:gd name="T6" fmla="*/ 0 w 29"/>
                  <a:gd name="T7" fmla="*/ 0 h 38"/>
                  <a:gd name="T8" fmla="*/ 6 w 29"/>
                  <a:gd name="T9" fmla="*/ 0 h 38"/>
                  <a:gd name="T10" fmla="*/ 9 w 29"/>
                  <a:gd name="T11" fmla="*/ 24 h 38"/>
                  <a:gd name="T12" fmla="*/ 9 w 29"/>
                  <a:gd name="T13" fmla="*/ 24 h 38"/>
                  <a:gd name="T14" fmla="*/ 13 w 29"/>
                  <a:gd name="T15" fmla="*/ 0 h 38"/>
                  <a:gd name="T16" fmla="*/ 17 w 29"/>
                  <a:gd name="T17" fmla="*/ 0 h 38"/>
                  <a:gd name="T18" fmla="*/ 21 w 29"/>
                  <a:gd name="T19" fmla="*/ 24 h 38"/>
                  <a:gd name="T20" fmla="*/ 21 w 29"/>
                  <a:gd name="T21" fmla="*/ 24 h 38"/>
                  <a:gd name="T22" fmla="*/ 24 w 29"/>
                  <a:gd name="T23" fmla="*/ 0 h 38"/>
                  <a:gd name="T24" fmla="*/ 29 w 29"/>
                  <a:gd name="T25" fmla="*/ 0 h 38"/>
                  <a:gd name="T26" fmla="*/ 24 w 29"/>
                  <a:gd name="T27" fmla="*/ 38 h 38"/>
                  <a:gd name="T28" fmla="*/ 19 w 29"/>
                  <a:gd name="T29" fmla="*/ 38 h 38"/>
                  <a:gd name="T30" fmla="*/ 15 w 29"/>
                  <a:gd name="T31" fmla="*/ 14 h 38"/>
                  <a:gd name="T32" fmla="*/ 15 w 29"/>
                  <a:gd name="T33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8">
                    <a:moveTo>
                      <a:pt x="15" y="14"/>
                    </a:moveTo>
                    <a:lnTo>
                      <a:pt x="11" y="38"/>
                    </a:lnTo>
                    <a:lnTo>
                      <a:pt x="5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24" y="38"/>
                    </a:lnTo>
                    <a:lnTo>
                      <a:pt x="19" y="38"/>
                    </a:lnTo>
                    <a:lnTo>
                      <a:pt x="15" y="1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4" name="Freeform 1026"/>
              <p:cNvSpPr>
                <a:spLocks/>
              </p:cNvSpPr>
              <p:nvPr/>
            </p:nvSpPr>
            <p:spPr bwMode="auto">
              <a:xfrm>
                <a:off x="1198" y="2025"/>
                <a:ext cx="30" cy="38"/>
              </a:xfrm>
              <a:custGeom>
                <a:avLst/>
                <a:gdLst>
                  <a:gd name="T0" fmla="*/ 15 w 30"/>
                  <a:gd name="T1" fmla="*/ 14 h 38"/>
                  <a:gd name="T2" fmla="*/ 11 w 30"/>
                  <a:gd name="T3" fmla="*/ 38 h 38"/>
                  <a:gd name="T4" fmla="*/ 5 w 30"/>
                  <a:gd name="T5" fmla="*/ 38 h 38"/>
                  <a:gd name="T6" fmla="*/ 0 w 30"/>
                  <a:gd name="T7" fmla="*/ 0 h 38"/>
                  <a:gd name="T8" fmla="*/ 6 w 30"/>
                  <a:gd name="T9" fmla="*/ 0 h 38"/>
                  <a:gd name="T10" fmla="*/ 9 w 30"/>
                  <a:gd name="T11" fmla="*/ 24 h 38"/>
                  <a:gd name="T12" fmla="*/ 9 w 30"/>
                  <a:gd name="T13" fmla="*/ 24 h 38"/>
                  <a:gd name="T14" fmla="*/ 12 w 30"/>
                  <a:gd name="T15" fmla="*/ 0 h 38"/>
                  <a:gd name="T16" fmla="*/ 17 w 30"/>
                  <a:gd name="T17" fmla="*/ 0 h 38"/>
                  <a:gd name="T18" fmla="*/ 21 w 30"/>
                  <a:gd name="T19" fmla="*/ 24 h 38"/>
                  <a:gd name="T20" fmla="*/ 21 w 30"/>
                  <a:gd name="T21" fmla="*/ 24 h 38"/>
                  <a:gd name="T22" fmla="*/ 24 w 30"/>
                  <a:gd name="T23" fmla="*/ 0 h 38"/>
                  <a:gd name="T24" fmla="*/ 30 w 30"/>
                  <a:gd name="T25" fmla="*/ 0 h 38"/>
                  <a:gd name="T26" fmla="*/ 24 w 30"/>
                  <a:gd name="T27" fmla="*/ 38 h 38"/>
                  <a:gd name="T28" fmla="*/ 18 w 30"/>
                  <a:gd name="T29" fmla="*/ 38 h 38"/>
                  <a:gd name="T30" fmla="*/ 15 w 30"/>
                  <a:gd name="T31" fmla="*/ 14 h 38"/>
                  <a:gd name="T32" fmla="*/ 15 w 30"/>
                  <a:gd name="T33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8">
                    <a:moveTo>
                      <a:pt x="15" y="14"/>
                    </a:moveTo>
                    <a:lnTo>
                      <a:pt x="11" y="38"/>
                    </a:lnTo>
                    <a:lnTo>
                      <a:pt x="5" y="3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24" y="38"/>
                    </a:lnTo>
                    <a:lnTo>
                      <a:pt x="18" y="38"/>
                    </a:lnTo>
                    <a:lnTo>
                      <a:pt x="15" y="1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5" name="Freeform 1027"/>
              <p:cNvSpPr>
                <a:spLocks noEditPoints="1"/>
              </p:cNvSpPr>
              <p:nvPr/>
            </p:nvSpPr>
            <p:spPr bwMode="auto">
              <a:xfrm>
                <a:off x="1227" y="2025"/>
                <a:ext cx="22" cy="38"/>
              </a:xfrm>
              <a:custGeom>
                <a:avLst/>
                <a:gdLst>
                  <a:gd name="T0" fmla="*/ 0 w 22"/>
                  <a:gd name="T1" fmla="*/ 38 h 38"/>
                  <a:gd name="T2" fmla="*/ 7 w 22"/>
                  <a:gd name="T3" fmla="*/ 0 h 38"/>
                  <a:gd name="T4" fmla="*/ 14 w 22"/>
                  <a:gd name="T5" fmla="*/ 0 h 38"/>
                  <a:gd name="T6" fmla="*/ 22 w 22"/>
                  <a:gd name="T7" fmla="*/ 38 h 38"/>
                  <a:gd name="T8" fmla="*/ 15 w 22"/>
                  <a:gd name="T9" fmla="*/ 38 h 38"/>
                  <a:gd name="T10" fmla="*/ 14 w 22"/>
                  <a:gd name="T11" fmla="*/ 31 h 38"/>
                  <a:gd name="T12" fmla="*/ 7 w 22"/>
                  <a:gd name="T13" fmla="*/ 31 h 38"/>
                  <a:gd name="T14" fmla="*/ 6 w 22"/>
                  <a:gd name="T15" fmla="*/ 38 h 38"/>
                  <a:gd name="T16" fmla="*/ 0 w 22"/>
                  <a:gd name="T17" fmla="*/ 38 h 38"/>
                  <a:gd name="T18" fmla="*/ 8 w 22"/>
                  <a:gd name="T19" fmla="*/ 26 h 38"/>
                  <a:gd name="T20" fmla="*/ 13 w 22"/>
                  <a:gd name="T21" fmla="*/ 26 h 38"/>
                  <a:gd name="T22" fmla="*/ 11 w 22"/>
                  <a:gd name="T23" fmla="*/ 11 h 38"/>
                  <a:gd name="T24" fmla="*/ 11 w 22"/>
                  <a:gd name="T25" fmla="*/ 11 h 38"/>
                  <a:gd name="T26" fmla="*/ 8 w 22"/>
                  <a:gd name="T27" fmla="*/ 2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8">
                    <a:moveTo>
                      <a:pt x="0" y="38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2" y="38"/>
                    </a:lnTo>
                    <a:lnTo>
                      <a:pt x="15" y="38"/>
                    </a:lnTo>
                    <a:lnTo>
                      <a:pt x="14" y="31"/>
                    </a:lnTo>
                    <a:lnTo>
                      <a:pt x="7" y="31"/>
                    </a:lnTo>
                    <a:lnTo>
                      <a:pt x="6" y="38"/>
                    </a:lnTo>
                    <a:lnTo>
                      <a:pt x="0" y="38"/>
                    </a:lnTo>
                    <a:close/>
                    <a:moveTo>
                      <a:pt x="8" y="26"/>
                    </a:moveTo>
                    <a:lnTo>
                      <a:pt x="13" y="26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6" name="Freeform 1028"/>
              <p:cNvSpPr>
                <a:spLocks/>
              </p:cNvSpPr>
              <p:nvPr/>
            </p:nvSpPr>
            <p:spPr bwMode="auto">
              <a:xfrm>
                <a:off x="1248" y="2025"/>
                <a:ext cx="17" cy="38"/>
              </a:xfrm>
              <a:custGeom>
                <a:avLst/>
                <a:gdLst>
                  <a:gd name="T0" fmla="*/ 0 w 17"/>
                  <a:gd name="T1" fmla="*/ 0 h 38"/>
                  <a:gd name="T2" fmla="*/ 17 w 17"/>
                  <a:gd name="T3" fmla="*/ 0 h 38"/>
                  <a:gd name="T4" fmla="*/ 17 w 17"/>
                  <a:gd name="T5" fmla="*/ 5 h 38"/>
                  <a:gd name="T6" fmla="*/ 11 w 17"/>
                  <a:gd name="T7" fmla="*/ 5 h 38"/>
                  <a:gd name="T8" fmla="*/ 11 w 17"/>
                  <a:gd name="T9" fmla="*/ 38 h 38"/>
                  <a:gd name="T10" fmla="*/ 5 w 17"/>
                  <a:gd name="T11" fmla="*/ 38 h 38"/>
                  <a:gd name="T12" fmla="*/ 5 w 17"/>
                  <a:gd name="T13" fmla="*/ 5 h 38"/>
                  <a:gd name="T14" fmla="*/ 0 w 17"/>
                  <a:gd name="T15" fmla="*/ 5 h 38"/>
                  <a:gd name="T16" fmla="*/ 0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11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" name="Freeform 1029"/>
              <p:cNvSpPr>
                <a:spLocks/>
              </p:cNvSpPr>
              <p:nvPr/>
            </p:nvSpPr>
            <p:spPr bwMode="auto">
              <a:xfrm>
                <a:off x="1267" y="2025"/>
                <a:ext cx="16" cy="38"/>
              </a:xfrm>
              <a:custGeom>
                <a:avLst/>
                <a:gdLst>
                  <a:gd name="T0" fmla="*/ 0 w 16"/>
                  <a:gd name="T1" fmla="*/ 0 h 38"/>
                  <a:gd name="T2" fmla="*/ 16 w 16"/>
                  <a:gd name="T3" fmla="*/ 0 h 38"/>
                  <a:gd name="T4" fmla="*/ 16 w 16"/>
                  <a:gd name="T5" fmla="*/ 5 h 38"/>
                  <a:gd name="T6" fmla="*/ 7 w 16"/>
                  <a:gd name="T7" fmla="*/ 5 h 38"/>
                  <a:gd name="T8" fmla="*/ 7 w 16"/>
                  <a:gd name="T9" fmla="*/ 16 h 38"/>
                  <a:gd name="T10" fmla="*/ 13 w 16"/>
                  <a:gd name="T11" fmla="*/ 16 h 38"/>
                  <a:gd name="T12" fmla="*/ 13 w 16"/>
                  <a:gd name="T13" fmla="*/ 21 h 38"/>
                  <a:gd name="T14" fmla="*/ 7 w 16"/>
                  <a:gd name="T15" fmla="*/ 21 h 38"/>
                  <a:gd name="T16" fmla="*/ 7 w 16"/>
                  <a:gd name="T17" fmla="*/ 33 h 38"/>
                  <a:gd name="T18" fmla="*/ 16 w 16"/>
                  <a:gd name="T19" fmla="*/ 33 h 38"/>
                  <a:gd name="T20" fmla="*/ 16 w 16"/>
                  <a:gd name="T21" fmla="*/ 38 h 38"/>
                  <a:gd name="T22" fmla="*/ 0 w 16"/>
                  <a:gd name="T23" fmla="*/ 38 h 38"/>
                  <a:gd name="T24" fmla="*/ 0 w 16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38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7" y="21"/>
                    </a:lnTo>
                    <a:lnTo>
                      <a:pt x="7" y="33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8" name="Freeform 1030"/>
              <p:cNvSpPr>
                <a:spLocks noEditPoints="1"/>
              </p:cNvSpPr>
              <p:nvPr/>
            </p:nvSpPr>
            <p:spPr bwMode="auto">
              <a:xfrm>
                <a:off x="1286" y="2025"/>
                <a:ext cx="19" cy="38"/>
              </a:xfrm>
              <a:custGeom>
                <a:avLst/>
                <a:gdLst>
                  <a:gd name="T0" fmla="*/ 9 w 28"/>
                  <a:gd name="T1" fmla="*/ 30 h 56"/>
                  <a:gd name="T2" fmla="*/ 9 w 28"/>
                  <a:gd name="T3" fmla="*/ 56 h 56"/>
                  <a:gd name="T4" fmla="*/ 0 w 28"/>
                  <a:gd name="T5" fmla="*/ 56 h 56"/>
                  <a:gd name="T6" fmla="*/ 0 w 28"/>
                  <a:gd name="T7" fmla="*/ 0 h 56"/>
                  <a:gd name="T8" fmla="*/ 13 w 28"/>
                  <a:gd name="T9" fmla="*/ 0 h 56"/>
                  <a:gd name="T10" fmla="*/ 26 w 28"/>
                  <a:gd name="T11" fmla="*/ 12 h 56"/>
                  <a:gd name="T12" fmla="*/ 26 w 28"/>
                  <a:gd name="T13" fmla="*/ 20 h 56"/>
                  <a:gd name="T14" fmla="*/ 19 w 28"/>
                  <a:gd name="T15" fmla="*/ 30 h 56"/>
                  <a:gd name="T16" fmla="*/ 28 w 28"/>
                  <a:gd name="T17" fmla="*/ 56 h 56"/>
                  <a:gd name="T18" fmla="*/ 18 w 28"/>
                  <a:gd name="T19" fmla="*/ 56 h 56"/>
                  <a:gd name="T20" fmla="*/ 9 w 28"/>
                  <a:gd name="T21" fmla="*/ 30 h 56"/>
                  <a:gd name="T22" fmla="*/ 9 w 28"/>
                  <a:gd name="T23" fmla="*/ 7 h 56"/>
                  <a:gd name="T24" fmla="*/ 9 w 28"/>
                  <a:gd name="T25" fmla="*/ 25 h 56"/>
                  <a:gd name="T26" fmla="*/ 12 w 28"/>
                  <a:gd name="T27" fmla="*/ 25 h 56"/>
                  <a:gd name="T28" fmla="*/ 17 w 28"/>
                  <a:gd name="T29" fmla="*/ 20 h 56"/>
                  <a:gd name="T30" fmla="*/ 17 w 28"/>
                  <a:gd name="T31" fmla="*/ 12 h 56"/>
                  <a:gd name="T32" fmla="*/ 12 w 28"/>
                  <a:gd name="T33" fmla="*/ 7 h 56"/>
                  <a:gd name="T34" fmla="*/ 9 w 28"/>
                  <a:gd name="T35" fmla="*/ 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6">
                    <a:moveTo>
                      <a:pt x="9" y="30"/>
                    </a:moveTo>
                    <a:cubicBezTo>
                      <a:pt x="9" y="56"/>
                      <a:pt x="9" y="56"/>
                      <a:pt x="9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3" y="0"/>
                      <a:pt x="26" y="4"/>
                      <a:pt x="26" y="1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6"/>
                      <a:pt x="24" y="29"/>
                      <a:pt x="19" y="30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8" y="56"/>
                      <a:pt x="18" y="56"/>
                      <a:pt x="18" y="56"/>
                    </a:cubicBezTo>
                    <a:lnTo>
                      <a:pt x="9" y="30"/>
                    </a:lnTo>
                    <a:close/>
                    <a:moveTo>
                      <a:pt x="9" y="7"/>
                    </a:moveTo>
                    <a:cubicBezTo>
                      <a:pt x="9" y="25"/>
                      <a:pt x="9" y="25"/>
                      <a:pt x="9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5" y="25"/>
                      <a:pt x="17" y="23"/>
                      <a:pt x="17" y="20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5" y="7"/>
                      <a:pt x="12" y="7"/>
                    </a:cubicBez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9" name="Freeform 1031"/>
              <p:cNvSpPr>
                <a:spLocks noEditPoints="1"/>
              </p:cNvSpPr>
              <p:nvPr/>
            </p:nvSpPr>
            <p:spPr bwMode="auto">
              <a:xfrm>
                <a:off x="2576" y="1972"/>
                <a:ext cx="18" cy="37"/>
              </a:xfrm>
              <a:custGeom>
                <a:avLst/>
                <a:gdLst>
                  <a:gd name="T0" fmla="*/ 0 w 27"/>
                  <a:gd name="T1" fmla="*/ 0 h 56"/>
                  <a:gd name="T2" fmla="*/ 14 w 27"/>
                  <a:gd name="T3" fmla="*/ 0 h 56"/>
                  <a:gd name="T4" fmla="*/ 27 w 27"/>
                  <a:gd name="T5" fmla="*/ 13 h 56"/>
                  <a:gd name="T6" fmla="*/ 27 w 27"/>
                  <a:gd name="T7" fmla="*/ 25 h 56"/>
                  <a:gd name="T8" fmla="*/ 14 w 27"/>
                  <a:gd name="T9" fmla="*/ 37 h 56"/>
                  <a:gd name="T10" fmla="*/ 10 w 27"/>
                  <a:gd name="T11" fmla="*/ 37 h 56"/>
                  <a:gd name="T12" fmla="*/ 10 w 27"/>
                  <a:gd name="T13" fmla="*/ 56 h 56"/>
                  <a:gd name="T14" fmla="*/ 0 w 27"/>
                  <a:gd name="T15" fmla="*/ 56 h 56"/>
                  <a:gd name="T16" fmla="*/ 0 w 27"/>
                  <a:gd name="T17" fmla="*/ 0 h 56"/>
                  <a:gd name="T18" fmla="*/ 10 w 27"/>
                  <a:gd name="T19" fmla="*/ 8 h 56"/>
                  <a:gd name="T20" fmla="*/ 10 w 27"/>
                  <a:gd name="T21" fmla="*/ 30 h 56"/>
                  <a:gd name="T22" fmla="*/ 13 w 27"/>
                  <a:gd name="T23" fmla="*/ 30 h 56"/>
                  <a:gd name="T24" fmla="*/ 18 w 27"/>
                  <a:gd name="T25" fmla="*/ 25 h 56"/>
                  <a:gd name="T26" fmla="*/ 18 w 27"/>
                  <a:gd name="T27" fmla="*/ 12 h 56"/>
                  <a:gd name="T28" fmla="*/ 13 w 27"/>
                  <a:gd name="T29" fmla="*/ 8 h 56"/>
                  <a:gd name="T30" fmla="*/ 10 w 27"/>
                  <a:gd name="T31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56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24" y="0"/>
                      <a:pt x="27" y="5"/>
                      <a:pt x="27" y="1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32"/>
                      <a:pt x="24" y="37"/>
                      <a:pt x="14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10" y="8"/>
                    </a:moveTo>
                    <a:cubicBezTo>
                      <a:pt x="10" y="30"/>
                      <a:pt x="10" y="30"/>
                      <a:pt x="10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6" y="30"/>
                      <a:pt x="18" y="28"/>
                      <a:pt x="18" y="25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6" y="8"/>
                      <a:pt x="13" y="8"/>
                    </a:cubicBez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0" name="Freeform 1032"/>
              <p:cNvSpPr>
                <a:spLocks noEditPoints="1"/>
              </p:cNvSpPr>
              <p:nvPr/>
            </p:nvSpPr>
            <p:spPr bwMode="auto">
              <a:xfrm>
                <a:off x="2594" y="1972"/>
                <a:ext cx="22" cy="37"/>
              </a:xfrm>
              <a:custGeom>
                <a:avLst/>
                <a:gdLst>
                  <a:gd name="T0" fmla="*/ 0 w 22"/>
                  <a:gd name="T1" fmla="*/ 37 h 37"/>
                  <a:gd name="T2" fmla="*/ 8 w 22"/>
                  <a:gd name="T3" fmla="*/ 0 h 37"/>
                  <a:gd name="T4" fmla="*/ 15 w 22"/>
                  <a:gd name="T5" fmla="*/ 0 h 37"/>
                  <a:gd name="T6" fmla="*/ 22 w 22"/>
                  <a:gd name="T7" fmla="*/ 37 h 37"/>
                  <a:gd name="T8" fmla="*/ 16 w 22"/>
                  <a:gd name="T9" fmla="*/ 37 h 37"/>
                  <a:gd name="T10" fmla="*/ 14 w 22"/>
                  <a:gd name="T11" fmla="*/ 31 h 37"/>
                  <a:gd name="T12" fmla="*/ 8 w 22"/>
                  <a:gd name="T13" fmla="*/ 31 h 37"/>
                  <a:gd name="T14" fmla="*/ 6 w 22"/>
                  <a:gd name="T15" fmla="*/ 37 h 37"/>
                  <a:gd name="T16" fmla="*/ 0 w 22"/>
                  <a:gd name="T17" fmla="*/ 37 h 37"/>
                  <a:gd name="T18" fmla="*/ 8 w 22"/>
                  <a:gd name="T19" fmla="*/ 25 h 37"/>
                  <a:gd name="T20" fmla="*/ 14 w 22"/>
                  <a:gd name="T21" fmla="*/ 25 h 37"/>
                  <a:gd name="T22" fmla="*/ 11 w 22"/>
                  <a:gd name="T23" fmla="*/ 10 h 37"/>
                  <a:gd name="T24" fmla="*/ 11 w 22"/>
                  <a:gd name="T25" fmla="*/ 10 h 37"/>
                  <a:gd name="T26" fmla="*/ 8 w 22"/>
                  <a:gd name="T2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7">
                    <a:moveTo>
                      <a:pt x="0" y="37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2" y="37"/>
                    </a:lnTo>
                    <a:lnTo>
                      <a:pt x="16" y="37"/>
                    </a:lnTo>
                    <a:lnTo>
                      <a:pt x="14" y="31"/>
                    </a:lnTo>
                    <a:lnTo>
                      <a:pt x="8" y="31"/>
                    </a:lnTo>
                    <a:lnTo>
                      <a:pt x="6" y="37"/>
                    </a:lnTo>
                    <a:lnTo>
                      <a:pt x="0" y="37"/>
                    </a:lnTo>
                    <a:close/>
                    <a:moveTo>
                      <a:pt x="8" y="25"/>
                    </a:moveTo>
                    <a:lnTo>
                      <a:pt x="14" y="25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1" name="Freeform 1033"/>
              <p:cNvSpPr>
                <a:spLocks noEditPoints="1"/>
              </p:cNvSpPr>
              <p:nvPr/>
            </p:nvSpPr>
            <p:spPr bwMode="auto">
              <a:xfrm>
                <a:off x="2618" y="1972"/>
                <a:ext cx="19" cy="37"/>
              </a:xfrm>
              <a:custGeom>
                <a:avLst/>
                <a:gdLst>
                  <a:gd name="T0" fmla="*/ 10 w 28"/>
                  <a:gd name="T1" fmla="*/ 31 h 56"/>
                  <a:gd name="T2" fmla="*/ 10 w 28"/>
                  <a:gd name="T3" fmla="*/ 56 h 56"/>
                  <a:gd name="T4" fmla="*/ 0 w 28"/>
                  <a:gd name="T5" fmla="*/ 56 h 56"/>
                  <a:gd name="T6" fmla="*/ 0 w 28"/>
                  <a:gd name="T7" fmla="*/ 0 h 56"/>
                  <a:gd name="T8" fmla="*/ 14 w 28"/>
                  <a:gd name="T9" fmla="*/ 0 h 56"/>
                  <a:gd name="T10" fmla="*/ 27 w 28"/>
                  <a:gd name="T11" fmla="*/ 13 h 56"/>
                  <a:gd name="T12" fmla="*/ 27 w 28"/>
                  <a:gd name="T13" fmla="*/ 20 h 56"/>
                  <a:gd name="T14" fmla="*/ 19 w 28"/>
                  <a:gd name="T15" fmla="*/ 31 h 56"/>
                  <a:gd name="T16" fmla="*/ 28 w 28"/>
                  <a:gd name="T17" fmla="*/ 56 h 56"/>
                  <a:gd name="T18" fmla="*/ 18 w 28"/>
                  <a:gd name="T19" fmla="*/ 56 h 56"/>
                  <a:gd name="T20" fmla="*/ 10 w 28"/>
                  <a:gd name="T21" fmla="*/ 31 h 56"/>
                  <a:gd name="T22" fmla="*/ 10 w 28"/>
                  <a:gd name="T23" fmla="*/ 8 h 56"/>
                  <a:gd name="T24" fmla="*/ 10 w 28"/>
                  <a:gd name="T25" fmla="*/ 25 h 56"/>
                  <a:gd name="T26" fmla="*/ 13 w 28"/>
                  <a:gd name="T27" fmla="*/ 25 h 56"/>
                  <a:gd name="T28" fmla="*/ 17 w 28"/>
                  <a:gd name="T29" fmla="*/ 21 h 56"/>
                  <a:gd name="T30" fmla="*/ 17 w 28"/>
                  <a:gd name="T31" fmla="*/ 12 h 56"/>
                  <a:gd name="T32" fmla="*/ 13 w 28"/>
                  <a:gd name="T33" fmla="*/ 8 h 56"/>
                  <a:gd name="T34" fmla="*/ 10 w 28"/>
                  <a:gd name="T3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6">
                    <a:moveTo>
                      <a:pt x="10" y="31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6"/>
                      <a:pt x="25" y="30"/>
                      <a:pt x="19" y="31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8" y="56"/>
                      <a:pt x="18" y="56"/>
                      <a:pt x="18" y="56"/>
                    </a:cubicBezTo>
                    <a:lnTo>
                      <a:pt x="10" y="31"/>
                    </a:lnTo>
                    <a:close/>
                    <a:moveTo>
                      <a:pt x="10" y="8"/>
                    </a:move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6" y="25"/>
                      <a:pt x="17" y="24"/>
                      <a:pt x="17" y="2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8"/>
                      <a:pt x="13" y="8"/>
                    </a:cubicBez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2" name="Freeform 1034"/>
              <p:cNvSpPr>
                <a:spLocks/>
              </p:cNvSpPr>
              <p:nvPr/>
            </p:nvSpPr>
            <p:spPr bwMode="auto">
              <a:xfrm>
                <a:off x="2639" y="1972"/>
                <a:ext cx="17" cy="37"/>
              </a:xfrm>
              <a:custGeom>
                <a:avLst/>
                <a:gdLst>
                  <a:gd name="T0" fmla="*/ 0 w 17"/>
                  <a:gd name="T1" fmla="*/ 0 h 37"/>
                  <a:gd name="T2" fmla="*/ 17 w 17"/>
                  <a:gd name="T3" fmla="*/ 0 h 37"/>
                  <a:gd name="T4" fmla="*/ 17 w 17"/>
                  <a:gd name="T5" fmla="*/ 5 h 37"/>
                  <a:gd name="T6" fmla="*/ 11 w 17"/>
                  <a:gd name="T7" fmla="*/ 5 h 37"/>
                  <a:gd name="T8" fmla="*/ 11 w 17"/>
                  <a:gd name="T9" fmla="*/ 37 h 37"/>
                  <a:gd name="T10" fmla="*/ 5 w 17"/>
                  <a:gd name="T11" fmla="*/ 37 h 37"/>
                  <a:gd name="T12" fmla="*/ 5 w 17"/>
                  <a:gd name="T13" fmla="*/ 5 h 37"/>
                  <a:gd name="T14" fmla="*/ 0 w 17"/>
                  <a:gd name="T15" fmla="*/ 5 h 37"/>
                  <a:gd name="T16" fmla="*/ 0 w 17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7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11" y="37"/>
                    </a:lnTo>
                    <a:lnTo>
                      <a:pt x="5" y="37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3" name="Freeform 1035"/>
              <p:cNvSpPr>
                <a:spLocks/>
              </p:cNvSpPr>
              <p:nvPr/>
            </p:nvSpPr>
            <p:spPr bwMode="auto">
              <a:xfrm>
                <a:off x="2659" y="1972"/>
                <a:ext cx="18" cy="37"/>
              </a:xfrm>
              <a:custGeom>
                <a:avLst/>
                <a:gdLst>
                  <a:gd name="T0" fmla="*/ 5 w 18"/>
                  <a:gd name="T1" fmla="*/ 14 h 37"/>
                  <a:gd name="T2" fmla="*/ 5 w 18"/>
                  <a:gd name="T3" fmla="*/ 37 h 37"/>
                  <a:gd name="T4" fmla="*/ 0 w 18"/>
                  <a:gd name="T5" fmla="*/ 37 h 37"/>
                  <a:gd name="T6" fmla="*/ 0 w 18"/>
                  <a:gd name="T7" fmla="*/ 0 h 37"/>
                  <a:gd name="T8" fmla="*/ 6 w 18"/>
                  <a:gd name="T9" fmla="*/ 0 h 37"/>
                  <a:gd name="T10" fmla="*/ 13 w 18"/>
                  <a:gd name="T11" fmla="*/ 21 h 37"/>
                  <a:gd name="T12" fmla="*/ 13 w 18"/>
                  <a:gd name="T13" fmla="*/ 0 h 37"/>
                  <a:gd name="T14" fmla="*/ 18 w 18"/>
                  <a:gd name="T15" fmla="*/ 0 h 37"/>
                  <a:gd name="T16" fmla="*/ 18 w 18"/>
                  <a:gd name="T17" fmla="*/ 37 h 37"/>
                  <a:gd name="T18" fmla="*/ 13 w 18"/>
                  <a:gd name="T19" fmla="*/ 37 h 37"/>
                  <a:gd name="T20" fmla="*/ 5 w 18"/>
                  <a:gd name="T21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5" y="14"/>
                    </a:moveTo>
                    <a:lnTo>
                      <a:pt x="5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3" y="2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8" y="37"/>
                    </a:lnTo>
                    <a:lnTo>
                      <a:pt x="13" y="37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4" name="Freeform 1036"/>
              <p:cNvSpPr>
                <a:spLocks/>
              </p:cNvSpPr>
              <p:nvPr/>
            </p:nvSpPr>
            <p:spPr bwMode="auto">
              <a:xfrm>
                <a:off x="2681" y="1972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5 w 15"/>
                  <a:gd name="T3" fmla="*/ 0 h 37"/>
                  <a:gd name="T4" fmla="*/ 15 w 15"/>
                  <a:gd name="T5" fmla="*/ 5 h 37"/>
                  <a:gd name="T6" fmla="*/ 6 w 15"/>
                  <a:gd name="T7" fmla="*/ 5 h 37"/>
                  <a:gd name="T8" fmla="*/ 6 w 15"/>
                  <a:gd name="T9" fmla="*/ 16 h 37"/>
                  <a:gd name="T10" fmla="*/ 12 w 15"/>
                  <a:gd name="T11" fmla="*/ 16 h 37"/>
                  <a:gd name="T12" fmla="*/ 12 w 15"/>
                  <a:gd name="T13" fmla="*/ 21 h 37"/>
                  <a:gd name="T14" fmla="*/ 6 w 15"/>
                  <a:gd name="T15" fmla="*/ 21 h 37"/>
                  <a:gd name="T16" fmla="*/ 6 w 15"/>
                  <a:gd name="T17" fmla="*/ 33 h 37"/>
                  <a:gd name="T18" fmla="*/ 15 w 15"/>
                  <a:gd name="T19" fmla="*/ 33 h 37"/>
                  <a:gd name="T20" fmla="*/ 15 w 15"/>
                  <a:gd name="T21" fmla="*/ 37 h 37"/>
                  <a:gd name="T22" fmla="*/ 0 w 15"/>
                  <a:gd name="T23" fmla="*/ 37 h 37"/>
                  <a:gd name="T24" fmla="*/ 0 w 15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6" y="5"/>
                    </a:lnTo>
                    <a:lnTo>
                      <a:pt x="6" y="16"/>
                    </a:lnTo>
                    <a:lnTo>
                      <a:pt x="12" y="16"/>
                    </a:lnTo>
                    <a:lnTo>
                      <a:pt x="12" y="21"/>
                    </a:lnTo>
                    <a:lnTo>
                      <a:pt x="6" y="21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15" y="37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5" name="Freeform 1037"/>
              <p:cNvSpPr>
                <a:spLocks noEditPoints="1"/>
              </p:cNvSpPr>
              <p:nvPr/>
            </p:nvSpPr>
            <p:spPr bwMode="auto">
              <a:xfrm>
                <a:off x="2699" y="1972"/>
                <a:ext cx="19" cy="37"/>
              </a:xfrm>
              <a:custGeom>
                <a:avLst/>
                <a:gdLst>
                  <a:gd name="T0" fmla="*/ 9 w 28"/>
                  <a:gd name="T1" fmla="*/ 31 h 56"/>
                  <a:gd name="T2" fmla="*/ 9 w 28"/>
                  <a:gd name="T3" fmla="*/ 56 h 56"/>
                  <a:gd name="T4" fmla="*/ 0 w 28"/>
                  <a:gd name="T5" fmla="*/ 56 h 56"/>
                  <a:gd name="T6" fmla="*/ 0 w 28"/>
                  <a:gd name="T7" fmla="*/ 0 h 56"/>
                  <a:gd name="T8" fmla="*/ 14 w 28"/>
                  <a:gd name="T9" fmla="*/ 0 h 56"/>
                  <a:gd name="T10" fmla="*/ 27 w 28"/>
                  <a:gd name="T11" fmla="*/ 13 h 56"/>
                  <a:gd name="T12" fmla="*/ 27 w 28"/>
                  <a:gd name="T13" fmla="*/ 20 h 56"/>
                  <a:gd name="T14" fmla="*/ 19 w 28"/>
                  <a:gd name="T15" fmla="*/ 31 h 56"/>
                  <a:gd name="T16" fmla="*/ 28 w 28"/>
                  <a:gd name="T17" fmla="*/ 56 h 56"/>
                  <a:gd name="T18" fmla="*/ 18 w 28"/>
                  <a:gd name="T19" fmla="*/ 56 h 56"/>
                  <a:gd name="T20" fmla="*/ 9 w 28"/>
                  <a:gd name="T21" fmla="*/ 31 h 56"/>
                  <a:gd name="T22" fmla="*/ 9 w 28"/>
                  <a:gd name="T23" fmla="*/ 8 h 56"/>
                  <a:gd name="T24" fmla="*/ 9 w 28"/>
                  <a:gd name="T25" fmla="*/ 25 h 56"/>
                  <a:gd name="T26" fmla="*/ 12 w 28"/>
                  <a:gd name="T27" fmla="*/ 25 h 56"/>
                  <a:gd name="T28" fmla="*/ 17 w 28"/>
                  <a:gd name="T29" fmla="*/ 21 h 56"/>
                  <a:gd name="T30" fmla="*/ 17 w 28"/>
                  <a:gd name="T31" fmla="*/ 12 h 56"/>
                  <a:gd name="T32" fmla="*/ 12 w 28"/>
                  <a:gd name="T33" fmla="*/ 8 h 56"/>
                  <a:gd name="T34" fmla="*/ 9 w 28"/>
                  <a:gd name="T3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56">
                    <a:moveTo>
                      <a:pt x="9" y="31"/>
                    </a:moveTo>
                    <a:cubicBezTo>
                      <a:pt x="9" y="56"/>
                      <a:pt x="9" y="56"/>
                      <a:pt x="9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6"/>
                      <a:pt x="24" y="30"/>
                      <a:pt x="19" y="31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8" y="56"/>
                      <a:pt x="18" y="56"/>
                      <a:pt x="18" y="56"/>
                    </a:cubicBezTo>
                    <a:lnTo>
                      <a:pt x="9" y="31"/>
                    </a:lnTo>
                    <a:close/>
                    <a:moveTo>
                      <a:pt x="9" y="8"/>
                    </a:moveTo>
                    <a:cubicBezTo>
                      <a:pt x="9" y="25"/>
                      <a:pt x="9" y="25"/>
                      <a:pt x="9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6" y="25"/>
                      <a:pt x="17" y="24"/>
                      <a:pt x="17" y="2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9"/>
                      <a:pt x="16" y="8"/>
                      <a:pt x="12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6" name="Freeform 1038"/>
              <p:cNvSpPr>
                <a:spLocks/>
              </p:cNvSpPr>
              <p:nvPr/>
            </p:nvSpPr>
            <p:spPr bwMode="auto">
              <a:xfrm>
                <a:off x="2720" y="1971"/>
                <a:ext cx="19" cy="39"/>
              </a:xfrm>
              <a:custGeom>
                <a:avLst/>
                <a:gdLst>
                  <a:gd name="T0" fmla="*/ 0 w 27"/>
                  <a:gd name="T1" fmla="*/ 45 h 58"/>
                  <a:gd name="T2" fmla="*/ 0 w 27"/>
                  <a:gd name="T3" fmla="*/ 38 h 58"/>
                  <a:gd name="T4" fmla="*/ 9 w 27"/>
                  <a:gd name="T5" fmla="*/ 38 h 58"/>
                  <a:gd name="T6" fmla="*/ 9 w 27"/>
                  <a:gd name="T7" fmla="*/ 45 h 58"/>
                  <a:gd name="T8" fmla="*/ 13 w 27"/>
                  <a:gd name="T9" fmla="*/ 50 h 58"/>
                  <a:gd name="T10" fmla="*/ 17 w 27"/>
                  <a:gd name="T11" fmla="*/ 45 h 58"/>
                  <a:gd name="T12" fmla="*/ 17 w 27"/>
                  <a:gd name="T13" fmla="*/ 43 h 58"/>
                  <a:gd name="T14" fmla="*/ 13 w 27"/>
                  <a:gd name="T15" fmla="*/ 35 h 58"/>
                  <a:gd name="T16" fmla="*/ 8 w 27"/>
                  <a:gd name="T17" fmla="*/ 30 h 58"/>
                  <a:gd name="T18" fmla="*/ 0 w 27"/>
                  <a:gd name="T19" fmla="*/ 15 h 58"/>
                  <a:gd name="T20" fmla="*/ 0 w 27"/>
                  <a:gd name="T21" fmla="*/ 13 h 58"/>
                  <a:gd name="T22" fmla="*/ 13 w 27"/>
                  <a:gd name="T23" fmla="*/ 0 h 58"/>
                  <a:gd name="T24" fmla="*/ 26 w 27"/>
                  <a:gd name="T25" fmla="*/ 13 h 58"/>
                  <a:gd name="T26" fmla="*/ 26 w 27"/>
                  <a:gd name="T27" fmla="*/ 18 h 58"/>
                  <a:gd name="T28" fmla="*/ 18 w 27"/>
                  <a:gd name="T29" fmla="*/ 18 h 58"/>
                  <a:gd name="T30" fmla="*/ 18 w 27"/>
                  <a:gd name="T31" fmla="*/ 13 h 58"/>
                  <a:gd name="T32" fmla="*/ 13 w 27"/>
                  <a:gd name="T33" fmla="*/ 8 h 58"/>
                  <a:gd name="T34" fmla="*/ 9 w 27"/>
                  <a:gd name="T35" fmla="*/ 13 h 58"/>
                  <a:gd name="T36" fmla="*/ 9 w 27"/>
                  <a:gd name="T37" fmla="*/ 14 h 58"/>
                  <a:gd name="T38" fmla="*/ 13 w 27"/>
                  <a:gd name="T39" fmla="*/ 22 h 58"/>
                  <a:gd name="T40" fmla="*/ 19 w 27"/>
                  <a:gd name="T41" fmla="*/ 27 h 58"/>
                  <a:gd name="T42" fmla="*/ 27 w 27"/>
                  <a:gd name="T43" fmla="*/ 42 h 58"/>
                  <a:gd name="T44" fmla="*/ 27 w 27"/>
                  <a:gd name="T45" fmla="*/ 45 h 58"/>
                  <a:gd name="T46" fmla="*/ 13 w 27"/>
                  <a:gd name="T47" fmla="*/ 58 h 58"/>
                  <a:gd name="T48" fmla="*/ 0 w 27"/>
                  <a:gd name="T49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58">
                    <a:moveTo>
                      <a:pt x="0" y="45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0" y="50"/>
                      <a:pt x="13" y="50"/>
                    </a:cubicBezTo>
                    <a:cubicBezTo>
                      <a:pt x="16" y="50"/>
                      <a:pt x="17" y="48"/>
                      <a:pt x="17" y="45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0"/>
                      <a:pt x="16" y="38"/>
                      <a:pt x="13" y="35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2" y="24"/>
                      <a:pt x="0" y="21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4" y="0"/>
                      <a:pt x="13" y="0"/>
                    </a:cubicBezTo>
                    <a:cubicBezTo>
                      <a:pt x="23" y="0"/>
                      <a:pt x="26" y="5"/>
                      <a:pt x="26" y="13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0"/>
                      <a:pt x="16" y="8"/>
                      <a:pt x="13" y="8"/>
                    </a:cubicBezTo>
                    <a:cubicBezTo>
                      <a:pt x="11" y="8"/>
                      <a:pt x="9" y="10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10" y="19"/>
                      <a:pt x="13" y="2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33"/>
                      <a:pt x="27" y="36"/>
                      <a:pt x="27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52"/>
                      <a:pt x="23" y="58"/>
                      <a:pt x="13" y="58"/>
                    </a:cubicBezTo>
                    <a:cubicBezTo>
                      <a:pt x="4" y="58"/>
                      <a:pt x="0" y="53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7" name="Freeform 1039"/>
              <p:cNvSpPr>
                <a:spLocks/>
              </p:cNvSpPr>
              <p:nvPr/>
            </p:nvSpPr>
            <p:spPr bwMode="auto">
              <a:xfrm>
                <a:off x="2742" y="1972"/>
                <a:ext cx="19" cy="37"/>
              </a:xfrm>
              <a:custGeom>
                <a:avLst/>
                <a:gdLst>
                  <a:gd name="T0" fmla="*/ 12 w 19"/>
                  <a:gd name="T1" fmla="*/ 21 h 37"/>
                  <a:gd name="T2" fmla="*/ 6 w 19"/>
                  <a:gd name="T3" fmla="*/ 21 h 37"/>
                  <a:gd name="T4" fmla="*/ 6 w 19"/>
                  <a:gd name="T5" fmla="*/ 37 h 37"/>
                  <a:gd name="T6" fmla="*/ 0 w 19"/>
                  <a:gd name="T7" fmla="*/ 37 h 37"/>
                  <a:gd name="T8" fmla="*/ 0 w 19"/>
                  <a:gd name="T9" fmla="*/ 0 h 37"/>
                  <a:gd name="T10" fmla="*/ 6 w 19"/>
                  <a:gd name="T11" fmla="*/ 0 h 37"/>
                  <a:gd name="T12" fmla="*/ 6 w 19"/>
                  <a:gd name="T13" fmla="*/ 16 h 37"/>
                  <a:gd name="T14" fmla="*/ 12 w 19"/>
                  <a:gd name="T15" fmla="*/ 16 h 37"/>
                  <a:gd name="T16" fmla="*/ 12 w 19"/>
                  <a:gd name="T17" fmla="*/ 0 h 37"/>
                  <a:gd name="T18" fmla="*/ 19 w 19"/>
                  <a:gd name="T19" fmla="*/ 0 h 37"/>
                  <a:gd name="T20" fmla="*/ 19 w 19"/>
                  <a:gd name="T21" fmla="*/ 37 h 37"/>
                  <a:gd name="T22" fmla="*/ 12 w 19"/>
                  <a:gd name="T23" fmla="*/ 37 h 37"/>
                  <a:gd name="T24" fmla="*/ 12 w 19"/>
                  <a:gd name="T25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37">
                    <a:moveTo>
                      <a:pt x="12" y="21"/>
                    </a:moveTo>
                    <a:lnTo>
                      <a:pt x="6" y="21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6"/>
                    </a:lnTo>
                    <a:lnTo>
                      <a:pt x="12" y="16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19" y="37"/>
                    </a:lnTo>
                    <a:lnTo>
                      <a:pt x="12" y="3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8" name="Rectangle 1040"/>
              <p:cNvSpPr>
                <a:spLocks noChangeArrowheads="1"/>
              </p:cNvSpPr>
              <p:nvPr/>
            </p:nvSpPr>
            <p:spPr bwMode="auto">
              <a:xfrm>
                <a:off x="2764" y="1972"/>
                <a:ext cx="7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9" name="Freeform 1041"/>
              <p:cNvSpPr>
                <a:spLocks noEditPoints="1"/>
              </p:cNvSpPr>
              <p:nvPr/>
            </p:nvSpPr>
            <p:spPr bwMode="auto">
              <a:xfrm>
                <a:off x="2774" y="1972"/>
                <a:ext cx="19" cy="37"/>
              </a:xfrm>
              <a:custGeom>
                <a:avLst/>
                <a:gdLst>
                  <a:gd name="T0" fmla="*/ 0 w 27"/>
                  <a:gd name="T1" fmla="*/ 0 h 56"/>
                  <a:gd name="T2" fmla="*/ 14 w 27"/>
                  <a:gd name="T3" fmla="*/ 0 h 56"/>
                  <a:gd name="T4" fmla="*/ 27 w 27"/>
                  <a:gd name="T5" fmla="*/ 13 h 56"/>
                  <a:gd name="T6" fmla="*/ 27 w 27"/>
                  <a:gd name="T7" fmla="*/ 25 h 56"/>
                  <a:gd name="T8" fmla="*/ 14 w 27"/>
                  <a:gd name="T9" fmla="*/ 37 h 56"/>
                  <a:gd name="T10" fmla="*/ 10 w 27"/>
                  <a:gd name="T11" fmla="*/ 37 h 56"/>
                  <a:gd name="T12" fmla="*/ 10 w 27"/>
                  <a:gd name="T13" fmla="*/ 56 h 56"/>
                  <a:gd name="T14" fmla="*/ 0 w 27"/>
                  <a:gd name="T15" fmla="*/ 56 h 56"/>
                  <a:gd name="T16" fmla="*/ 0 w 27"/>
                  <a:gd name="T17" fmla="*/ 0 h 56"/>
                  <a:gd name="T18" fmla="*/ 10 w 27"/>
                  <a:gd name="T19" fmla="*/ 8 h 56"/>
                  <a:gd name="T20" fmla="*/ 10 w 27"/>
                  <a:gd name="T21" fmla="*/ 30 h 56"/>
                  <a:gd name="T22" fmla="*/ 13 w 27"/>
                  <a:gd name="T23" fmla="*/ 30 h 56"/>
                  <a:gd name="T24" fmla="*/ 18 w 27"/>
                  <a:gd name="T25" fmla="*/ 25 h 56"/>
                  <a:gd name="T26" fmla="*/ 18 w 27"/>
                  <a:gd name="T27" fmla="*/ 12 h 56"/>
                  <a:gd name="T28" fmla="*/ 13 w 27"/>
                  <a:gd name="T29" fmla="*/ 8 h 56"/>
                  <a:gd name="T30" fmla="*/ 10 w 27"/>
                  <a:gd name="T31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56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24" y="0"/>
                      <a:pt x="27" y="5"/>
                      <a:pt x="27" y="1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32"/>
                      <a:pt x="24" y="37"/>
                      <a:pt x="14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10" y="8"/>
                    </a:moveTo>
                    <a:cubicBezTo>
                      <a:pt x="10" y="30"/>
                      <a:pt x="10" y="30"/>
                      <a:pt x="10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6" y="30"/>
                      <a:pt x="18" y="28"/>
                      <a:pt x="18" y="25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9"/>
                      <a:pt x="16" y="8"/>
                      <a:pt x="13" y="8"/>
                    </a:cubicBez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0" name="Freeform 1042"/>
              <p:cNvSpPr>
                <a:spLocks/>
              </p:cNvSpPr>
              <p:nvPr/>
            </p:nvSpPr>
            <p:spPr bwMode="auto">
              <a:xfrm>
                <a:off x="2795" y="1971"/>
                <a:ext cx="19" cy="39"/>
              </a:xfrm>
              <a:custGeom>
                <a:avLst/>
                <a:gdLst>
                  <a:gd name="T0" fmla="*/ 0 w 28"/>
                  <a:gd name="T1" fmla="*/ 45 h 58"/>
                  <a:gd name="T2" fmla="*/ 0 w 28"/>
                  <a:gd name="T3" fmla="*/ 38 h 58"/>
                  <a:gd name="T4" fmla="*/ 9 w 28"/>
                  <a:gd name="T5" fmla="*/ 38 h 58"/>
                  <a:gd name="T6" fmla="*/ 9 w 28"/>
                  <a:gd name="T7" fmla="*/ 45 h 58"/>
                  <a:gd name="T8" fmla="*/ 14 w 28"/>
                  <a:gd name="T9" fmla="*/ 50 h 58"/>
                  <a:gd name="T10" fmla="*/ 18 w 28"/>
                  <a:gd name="T11" fmla="*/ 45 h 58"/>
                  <a:gd name="T12" fmla="*/ 18 w 28"/>
                  <a:gd name="T13" fmla="*/ 43 h 58"/>
                  <a:gd name="T14" fmla="*/ 14 w 28"/>
                  <a:gd name="T15" fmla="*/ 35 h 58"/>
                  <a:gd name="T16" fmla="*/ 8 w 28"/>
                  <a:gd name="T17" fmla="*/ 30 h 58"/>
                  <a:gd name="T18" fmla="*/ 1 w 28"/>
                  <a:gd name="T19" fmla="*/ 15 h 58"/>
                  <a:gd name="T20" fmla="*/ 1 w 28"/>
                  <a:gd name="T21" fmla="*/ 13 h 58"/>
                  <a:gd name="T22" fmla="*/ 14 w 28"/>
                  <a:gd name="T23" fmla="*/ 0 h 58"/>
                  <a:gd name="T24" fmla="*/ 27 w 28"/>
                  <a:gd name="T25" fmla="*/ 13 h 58"/>
                  <a:gd name="T26" fmla="*/ 27 w 28"/>
                  <a:gd name="T27" fmla="*/ 18 h 58"/>
                  <a:gd name="T28" fmla="*/ 18 w 28"/>
                  <a:gd name="T29" fmla="*/ 18 h 58"/>
                  <a:gd name="T30" fmla="*/ 18 w 28"/>
                  <a:gd name="T31" fmla="*/ 13 h 58"/>
                  <a:gd name="T32" fmla="*/ 14 w 28"/>
                  <a:gd name="T33" fmla="*/ 8 h 58"/>
                  <a:gd name="T34" fmla="*/ 9 w 28"/>
                  <a:gd name="T35" fmla="*/ 13 h 58"/>
                  <a:gd name="T36" fmla="*/ 9 w 28"/>
                  <a:gd name="T37" fmla="*/ 14 h 58"/>
                  <a:gd name="T38" fmla="*/ 14 w 28"/>
                  <a:gd name="T39" fmla="*/ 22 h 58"/>
                  <a:gd name="T40" fmla="*/ 20 w 28"/>
                  <a:gd name="T41" fmla="*/ 27 h 58"/>
                  <a:gd name="T42" fmla="*/ 28 w 28"/>
                  <a:gd name="T43" fmla="*/ 42 h 58"/>
                  <a:gd name="T44" fmla="*/ 28 w 28"/>
                  <a:gd name="T45" fmla="*/ 45 h 58"/>
                  <a:gd name="T46" fmla="*/ 14 w 28"/>
                  <a:gd name="T47" fmla="*/ 58 h 58"/>
                  <a:gd name="T48" fmla="*/ 0 w 28"/>
                  <a:gd name="T49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58">
                    <a:moveTo>
                      <a:pt x="0" y="45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8"/>
                      <a:pt x="11" y="50"/>
                      <a:pt x="14" y="50"/>
                    </a:cubicBezTo>
                    <a:cubicBezTo>
                      <a:pt x="17" y="50"/>
                      <a:pt x="18" y="48"/>
                      <a:pt x="18" y="45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8" y="40"/>
                      <a:pt x="17" y="38"/>
                      <a:pt x="14" y="35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3" y="24"/>
                      <a:pt x="1" y="21"/>
                      <a:pt x="1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6"/>
                      <a:pt x="5" y="0"/>
                      <a:pt x="14" y="0"/>
                    </a:cubicBezTo>
                    <a:cubicBezTo>
                      <a:pt x="23" y="0"/>
                      <a:pt x="27" y="5"/>
                      <a:pt x="27" y="13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0"/>
                      <a:pt x="17" y="8"/>
                      <a:pt x="14" y="8"/>
                    </a:cubicBezTo>
                    <a:cubicBezTo>
                      <a:pt x="11" y="8"/>
                      <a:pt x="9" y="10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7"/>
                      <a:pt x="11" y="19"/>
                      <a:pt x="14" y="22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5" y="33"/>
                      <a:pt x="28" y="36"/>
                      <a:pt x="28" y="42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2"/>
                      <a:pt x="23" y="58"/>
                      <a:pt x="14" y="58"/>
                    </a:cubicBezTo>
                    <a:cubicBezTo>
                      <a:pt x="4" y="58"/>
                      <a:pt x="0" y="53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1" name="Freeform 1043"/>
              <p:cNvSpPr>
                <a:spLocks/>
              </p:cNvSpPr>
              <p:nvPr/>
            </p:nvSpPr>
            <p:spPr bwMode="auto">
              <a:xfrm>
                <a:off x="2576" y="2025"/>
                <a:ext cx="15" cy="38"/>
              </a:xfrm>
              <a:custGeom>
                <a:avLst/>
                <a:gdLst>
                  <a:gd name="T0" fmla="*/ 0 w 15"/>
                  <a:gd name="T1" fmla="*/ 0 h 38"/>
                  <a:gd name="T2" fmla="*/ 15 w 15"/>
                  <a:gd name="T3" fmla="*/ 0 h 38"/>
                  <a:gd name="T4" fmla="*/ 15 w 15"/>
                  <a:gd name="T5" fmla="*/ 5 h 38"/>
                  <a:gd name="T6" fmla="*/ 7 w 15"/>
                  <a:gd name="T7" fmla="*/ 5 h 38"/>
                  <a:gd name="T8" fmla="*/ 7 w 15"/>
                  <a:gd name="T9" fmla="*/ 16 h 38"/>
                  <a:gd name="T10" fmla="*/ 13 w 15"/>
                  <a:gd name="T11" fmla="*/ 16 h 38"/>
                  <a:gd name="T12" fmla="*/ 13 w 15"/>
                  <a:gd name="T13" fmla="*/ 21 h 38"/>
                  <a:gd name="T14" fmla="*/ 7 w 15"/>
                  <a:gd name="T15" fmla="*/ 21 h 38"/>
                  <a:gd name="T16" fmla="*/ 7 w 15"/>
                  <a:gd name="T17" fmla="*/ 38 h 38"/>
                  <a:gd name="T18" fmla="*/ 0 w 15"/>
                  <a:gd name="T19" fmla="*/ 38 h 38"/>
                  <a:gd name="T20" fmla="*/ 0 w 1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7" y="5"/>
                    </a:lnTo>
                    <a:lnTo>
                      <a:pt x="7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7" y="21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2" name="Freeform 1044"/>
              <p:cNvSpPr>
                <a:spLocks noEditPoints="1"/>
              </p:cNvSpPr>
              <p:nvPr/>
            </p:nvSpPr>
            <p:spPr bwMode="auto">
              <a:xfrm>
                <a:off x="2593" y="2024"/>
                <a:ext cx="19" cy="40"/>
              </a:xfrm>
              <a:custGeom>
                <a:avLst/>
                <a:gdLst>
                  <a:gd name="T0" fmla="*/ 0 w 28"/>
                  <a:gd name="T1" fmla="*/ 42 h 58"/>
                  <a:gd name="T2" fmla="*/ 0 w 28"/>
                  <a:gd name="T3" fmla="*/ 15 h 58"/>
                  <a:gd name="T4" fmla="*/ 14 w 28"/>
                  <a:gd name="T5" fmla="*/ 0 h 58"/>
                  <a:gd name="T6" fmla="*/ 28 w 28"/>
                  <a:gd name="T7" fmla="*/ 15 h 58"/>
                  <a:gd name="T8" fmla="*/ 28 w 28"/>
                  <a:gd name="T9" fmla="*/ 42 h 58"/>
                  <a:gd name="T10" fmla="*/ 14 w 28"/>
                  <a:gd name="T11" fmla="*/ 58 h 58"/>
                  <a:gd name="T12" fmla="*/ 0 w 28"/>
                  <a:gd name="T13" fmla="*/ 42 h 58"/>
                  <a:gd name="T14" fmla="*/ 19 w 28"/>
                  <a:gd name="T15" fmla="*/ 44 h 58"/>
                  <a:gd name="T16" fmla="*/ 19 w 28"/>
                  <a:gd name="T17" fmla="*/ 14 h 58"/>
                  <a:gd name="T18" fmla="*/ 14 w 28"/>
                  <a:gd name="T19" fmla="*/ 8 h 58"/>
                  <a:gd name="T20" fmla="*/ 9 w 28"/>
                  <a:gd name="T21" fmla="*/ 14 h 58"/>
                  <a:gd name="T22" fmla="*/ 9 w 28"/>
                  <a:gd name="T23" fmla="*/ 44 h 58"/>
                  <a:gd name="T24" fmla="*/ 14 w 28"/>
                  <a:gd name="T25" fmla="*/ 50 h 58"/>
                  <a:gd name="T26" fmla="*/ 19 w 28"/>
                  <a:gd name="T2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58">
                    <a:moveTo>
                      <a:pt x="0" y="42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4" y="0"/>
                      <a:pt x="14" y="0"/>
                    </a:cubicBezTo>
                    <a:cubicBezTo>
                      <a:pt x="24" y="0"/>
                      <a:pt x="28" y="6"/>
                      <a:pt x="28" y="1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51"/>
                      <a:pt x="24" y="58"/>
                      <a:pt x="14" y="58"/>
                    </a:cubicBezTo>
                    <a:cubicBezTo>
                      <a:pt x="4" y="58"/>
                      <a:pt x="0" y="51"/>
                      <a:pt x="0" y="42"/>
                    </a:cubicBezTo>
                    <a:moveTo>
                      <a:pt x="19" y="44"/>
                    </a:move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0"/>
                      <a:pt x="17" y="8"/>
                      <a:pt x="14" y="8"/>
                    </a:cubicBezTo>
                    <a:cubicBezTo>
                      <a:pt x="11" y="8"/>
                      <a:pt x="9" y="10"/>
                      <a:pt x="9" y="1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7"/>
                      <a:pt x="11" y="50"/>
                      <a:pt x="14" y="50"/>
                    </a:cubicBezTo>
                    <a:cubicBezTo>
                      <a:pt x="17" y="50"/>
                      <a:pt x="19" y="47"/>
                      <a:pt x="19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54" name="Freeform 1046"/>
            <p:cNvSpPr>
              <a:spLocks noEditPoints="1"/>
            </p:cNvSpPr>
            <p:nvPr/>
          </p:nvSpPr>
          <p:spPr bwMode="auto">
            <a:xfrm>
              <a:off x="4152900" y="3214688"/>
              <a:ext cx="30162" cy="60325"/>
            </a:xfrm>
            <a:custGeom>
              <a:avLst/>
              <a:gdLst>
                <a:gd name="T0" fmla="*/ 9 w 28"/>
                <a:gd name="T1" fmla="*/ 30 h 56"/>
                <a:gd name="T2" fmla="*/ 9 w 28"/>
                <a:gd name="T3" fmla="*/ 56 h 56"/>
                <a:gd name="T4" fmla="*/ 0 w 28"/>
                <a:gd name="T5" fmla="*/ 56 h 56"/>
                <a:gd name="T6" fmla="*/ 0 w 28"/>
                <a:gd name="T7" fmla="*/ 0 h 56"/>
                <a:gd name="T8" fmla="*/ 13 w 28"/>
                <a:gd name="T9" fmla="*/ 0 h 56"/>
                <a:gd name="T10" fmla="*/ 26 w 28"/>
                <a:gd name="T11" fmla="*/ 12 h 56"/>
                <a:gd name="T12" fmla="*/ 26 w 28"/>
                <a:gd name="T13" fmla="*/ 20 h 56"/>
                <a:gd name="T14" fmla="*/ 19 w 28"/>
                <a:gd name="T15" fmla="*/ 30 h 56"/>
                <a:gd name="T16" fmla="*/ 28 w 28"/>
                <a:gd name="T17" fmla="*/ 56 h 56"/>
                <a:gd name="T18" fmla="*/ 18 w 28"/>
                <a:gd name="T19" fmla="*/ 56 h 56"/>
                <a:gd name="T20" fmla="*/ 9 w 28"/>
                <a:gd name="T21" fmla="*/ 30 h 56"/>
                <a:gd name="T22" fmla="*/ 9 w 28"/>
                <a:gd name="T23" fmla="*/ 7 h 56"/>
                <a:gd name="T24" fmla="*/ 9 w 28"/>
                <a:gd name="T25" fmla="*/ 25 h 56"/>
                <a:gd name="T26" fmla="*/ 12 w 28"/>
                <a:gd name="T27" fmla="*/ 25 h 56"/>
                <a:gd name="T28" fmla="*/ 17 w 28"/>
                <a:gd name="T29" fmla="*/ 20 h 56"/>
                <a:gd name="T30" fmla="*/ 17 w 28"/>
                <a:gd name="T31" fmla="*/ 12 h 56"/>
                <a:gd name="T32" fmla="*/ 12 w 28"/>
                <a:gd name="T33" fmla="*/ 7 h 56"/>
                <a:gd name="T34" fmla="*/ 9 w 28"/>
                <a:gd name="T3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56">
                  <a:moveTo>
                    <a:pt x="9" y="30"/>
                  </a:moveTo>
                  <a:cubicBezTo>
                    <a:pt x="9" y="56"/>
                    <a:pt x="9" y="56"/>
                    <a:pt x="9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3" y="0"/>
                    <a:pt x="26" y="4"/>
                    <a:pt x="26" y="1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6"/>
                    <a:pt x="24" y="29"/>
                    <a:pt x="19" y="3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8" y="56"/>
                    <a:pt x="18" y="56"/>
                    <a:pt x="18" y="56"/>
                  </a:cubicBezTo>
                  <a:lnTo>
                    <a:pt x="9" y="30"/>
                  </a:lnTo>
                  <a:close/>
                  <a:moveTo>
                    <a:pt x="9" y="7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5" y="25"/>
                    <a:pt x="17" y="23"/>
                    <a:pt x="17" y="2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9"/>
                    <a:pt x="15" y="7"/>
                    <a:pt x="12" y="7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5" name="Freeform 1047"/>
            <p:cNvSpPr>
              <a:spLocks/>
            </p:cNvSpPr>
            <p:nvPr/>
          </p:nvSpPr>
          <p:spPr bwMode="auto">
            <a:xfrm>
              <a:off x="4195763" y="3214688"/>
              <a:ext cx="26987" cy="60325"/>
            </a:xfrm>
            <a:custGeom>
              <a:avLst/>
              <a:gdLst>
                <a:gd name="T0" fmla="*/ 0 w 17"/>
                <a:gd name="T1" fmla="*/ 0 h 38"/>
                <a:gd name="T2" fmla="*/ 17 w 17"/>
                <a:gd name="T3" fmla="*/ 0 h 38"/>
                <a:gd name="T4" fmla="*/ 17 w 17"/>
                <a:gd name="T5" fmla="*/ 5 h 38"/>
                <a:gd name="T6" fmla="*/ 11 w 17"/>
                <a:gd name="T7" fmla="*/ 5 h 38"/>
                <a:gd name="T8" fmla="*/ 11 w 17"/>
                <a:gd name="T9" fmla="*/ 38 h 38"/>
                <a:gd name="T10" fmla="*/ 5 w 17"/>
                <a:gd name="T11" fmla="*/ 38 h 38"/>
                <a:gd name="T12" fmla="*/ 5 w 17"/>
                <a:gd name="T13" fmla="*/ 5 h 38"/>
                <a:gd name="T14" fmla="*/ 0 w 17"/>
                <a:gd name="T15" fmla="*/ 5 h 38"/>
                <a:gd name="T16" fmla="*/ 0 w 1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8">
                  <a:moveTo>
                    <a:pt x="0" y="0"/>
                  </a:moveTo>
                  <a:lnTo>
                    <a:pt x="17" y="0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11" y="38"/>
                  </a:lnTo>
                  <a:lnTo>
                    <a:pt x="5" y="38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6" name="Freeform 1048"/>
            <p:cNvSpPr>
              <a:spLocks/>
            </p:cNvSpPr>
            <p:nvPr/>
          </p:nvSpPr>
          <p:spPr bwMode="auto">
            <a:xfrm>
              <a:off x="4225925" y="3214688"/>
              <a:ext cx="31750" cy="60325"/>
            </a:xfrm>
            <a:custGeom>
              <a:avLst/>
              <a:gdLst>
                <a:gd name="T0" fmla="*/ 13 w 20"/>
                <a:gd name="T1" fmla="*/ 21 h 38"/>
                <a:gd name="T2" fmla="*/ 7 w 20"/>
                <a:gd name="T3" fmla="*/ 21 h 38"/>
                <a:gd name="T4" fmla="*/ 7 w 20"/>
                <a:gd name="T5" fmla="*/ 38 h 38"/>
                <a:gd name="T6" fmla="*/ 0 w 20"/>
                <a:gd name="T7" fmla="*/ 38 h 38"/>
                <a:gd name="T8" fmla="*/ 0 w 20"/>
                <a:gd name="T9" fmla="*/ 0 h 38"/>
                <a:gd name="T10" fmla="*/ 7 w 20"/>
                <a:gd name="T11" fmla="*/ 0 h 38"/>
                <a:gd name="T12" fmla="*/ 7 w 20"/>
                <a:gd name="T13" fmla="*/ 16 h 38"/>
                <a:gd name="T14" fmla="*/ 13 w 20"/>
                <a:gd name="T15" fmla="*/ 16 h 38"/>
                <a:gd name="T16" fmla="*/ 13 w 20"/>
                <a:gd name="T17" fmla="*/ 0 h 38"/>
                <a:gd name="T18" fmla="*/ 20 w 20"/>
                <a:gd name="T19" fmla="*/ 0 h 38"/>
                <a:gd name="T20" fmla="*/ 20 w 20"/>
                <a:gd name="T21" fmla="*/ 38 h 38"/>
                <a:gd name="T22" fmla="*/ 13 w 20"/>
                <a:gd name="T23" fmla="*/ 38 h 38"/>
                <a:gd name="T24" fmla="*/ 13 w 20"/>
                <a:gd name="T2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8">
                  <a:moveTo>
                    <a:pt x="13" y="21"/>
                  </a:moveTo>
                  <a:lnTo>
                    <a:pt x="7" y="21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13" y="16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38"/>
                  </a:lnTo>
                  <a:lnTo>
                    <a:pt x="13" y="38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7" name="Freeform 1049"/>
            <p:cNvSpPr>
              <a:spLocks/>
            </p:cNvSpPr>
            <p:nvPr/>
          </p:nvSpPr>
          <p:spPr bwMode="auto">
            <a:xfrm>
              <a:off x="4262438" y="3214688"/>
              <a:ext cx="23812" cy="60325"/>
            </a:xfrm>
            <a:custGeom>
              <a:avLst/>
              <a:gdLst>
                <a:gd name="T0" fmla="*/ 0 w 15"/>
                <a:gd name="T1" fmla="*/ 0 h 38"/>
                <a:gd name="T2" fmla="*/ 15 w 15"/>
                <a:gd name="T3" fmla="*/ 0 h 38"/>
                <a:gd name="T4" fmla="*/ 15 w 15"/>
                <a:gd name="T5" fmla="*/ 5 h 38"/>
                <a:gd name="T6" fmla="*/ 6 w 15"/>
                <a:gd name="T7" fmla="*/ 5 h 38"/>
                <a:gd name="T8" fmla="*/ 6 w 15"/>
                <a:gd name="T9" fmla="*/ 16 h 38"/>
                <a:gd name="T10" fmla="*/ 13 w 15"/>
                <a:gd name="T11" fmla="*/ 16 h 38"/>
                <a:gd name="T12" fmla="*/ 13 w 15"/>
                <a:gd name="T13" fmla="*/ 21 h 38"/>
                <a:gd name="T14" fmla="*/ 6 w 15"/>
                <a:gd name="T15" fmla="*/ 21 h 38"/>
                <a:gd name="T16" fmla="*/ 6 w 15"/>
                <a:gd name="T17" fmla="*/ 33 h 38"/>
                <a:gd name="T18" fmla="*/ 15 w 15"/>
                <a:gd name="T19" fmla="*/ 33 h 38"/>
                <a:gd name="T20" fmla="*/ 15 w 15"/>
                <a:gd name="T21" fmla="*/ 38 h 38"/>
                <a:gd name="T22" fmla="*/ 0 w 15"/>
                <a:gd name="T23" fmla="*/ 38 h 38"/>
                <a:gd name="T24" fmla="*/ 0 w 15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8">
                  <a:moveTo>
                    <a:pt x="0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6" y="5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3" y="21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8" name="Freeform 1050"/>
            <p:cNvSpPr>
              <a:spLocks/>
            </p:cNvSpPr>
            <p:nvPr/>
          </p:nvSpPr>
          <p:spPr bwMode="auto">
            <a:xfrm>
              <a:off x="4302125" y="3213101"/>
              <a:ext cx="28575" cy="63500"/>
            </a:xfrm>
            <a:custGeom>
              <a:avLst/>
              <a:gdLst>
                <a:gd name="T0" fmla="*/ 14 w 28"/>
                <a:gd name="T1" fmla="*/ 27 h 58"/>
                <a:gd name="T2" fmla="*/ 28 w 28"/>
                <a:gd name="T3" fmla="*/ 27 h 58"/>
                <a:gd name="T4" fmla="*/ 28 w 28"/>
                <a:gd name="T5" fmla="*/ 57 h 58"/>
                <a:gd name="T6" fmla="*/ 21 w 28"/>
                <a:gd name="T7" fmla="*/ 57 h 58"/>
                <a:gd name="T8" fmla="*/ 21 w 28"/>
                <a:gd name="T9" fmla="*/ 51 h 58"/>
                <a:gd name="T10" fmla="*/ 12 w 28"/>
                <a:gd name="T11" fmla="*/ 58 h 58"/>
                <a:gd name="T12" fmla="*/ 0 w 28"/>
                <a:gd name="T13" fmla="*/ 42 h 58"/>
                <a:gd name="T14" fmla="*/ 0 w 28"/>
                <a:gd name="T15" fmla="*/ 15 h 58"/>
                <a:gd name="T16" fmla="*/ 14 w 28"/>
                <a:gd name="T17" fmla="*/ 0 h 58"/>
                <a:gd name="T18" fmla="*/ 28 w 28"/>
                <a:gd name="T19" fmla="*/ 14 h 58"/>
                <a:gd name="T20" fmla="*/ 28 w 28"/>
                <a:gd name="T21" fmla="*/ 19 h 58"/>
                <a:gd name="T22" fmla="*/ 19 w 28"/>
                <a:gd name="T23" fmla="*/ 19 h 58"/>
                <a:gd name="T24" fmla="*/ 19 w 28"/>
                <a:gd name="T25" fmla="*/ 13 h 58"/>
                <a:gd name="T26" fmla="*/ 14 w 28"/>
                <a:gd name="T27" fmla="*/ 8 h 58"/>
                <a:gd name="T28" fmla="*/ 10 w 28"/>
                <a:gd name="T29" fmla="*/ 14 h 58"/>
                <a:gd name="T30" fmla="*/ 10 w 28"/>
                <a:gd name="T31" fmla="*/ 44 h 58"/>
                <a:gd name="T32" fmla="*/ 14 w 28"/>
                <a:gd name="T33" fmla="*/ 50 h 58"/>
                <a:gd name="T34" fmla="*/ 19 w 28"/>
                <a:gd name="T35" fmla="*/ 44 h 58"/>
                <a:gd name="T36" fmla="*/ 19 w 28"/>
                <a:gd name="T37" fmla="*/ 34 h 58"/>
                <a:gd name="T38" fmla="*/ 14 w 28"/>
                <a:gd name="T39" fmla="*/ 34 h 58"/>
                <a:gd name="T40" fmla="*/ 14 w 28"/>
                <a:gd name="T4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58">
                  <a:moveTo>
                    <a:pt x="14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5"/>
                    <a:pt x="17" y="58"/>
                    <a:pt x="12" y="58"/>
                  </a:cubicBezTo>
                  <a:cubicBezTo>
                    <a:pt x="4" y="58"/>
                    <a:pt x="0" y="51"/>
                    <a:pt x="0" y="4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5" y="0"/>
                    <a:pt x="28" y="6"/>
                    <a:pt x="28" y="14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1" y="8"/>
                    <a:pt x="10" y="10"/>
                    <a:pt x="10" y="1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50"/>
                    <a:pt x="14" y="50"/>
                  </a:cubicBezTo>
                  <a:cubicBezTo>
                    <a:pt x="17" y="50"/>
                    <a:pt x="19" y="48"/>
                    <a:pt x="19" y="4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4" y="34"/>
                    <a:pt x="14" y="34"/>
                    <a:pt x="14" y="34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9" name="Freeform 1051"/>
            <p:cNvSpPr>
              <a:spLocks noEditPoints="1"/>
            </p:cNvSpPr>
            <p:nvPr/>
          </p:nvSpPr>
          <p:spPr bwMode="auto">
            <a:xfrm>
              <a:off x="4337050" y="3213101"/>
              <a:ext cx="30162" cy="63500"/>
            </a:xfrm>
            <a:custGeom>
              <a:avLst/>
              <a:gdLst>
                <a:gd name="T0" fmla="*/ 0 w 29"/>
                <a:gd name="T1" fmla="*/ 42 h 58"/>
                <a:gd name="T2" fmla="*/ 0 w 29"/>
                <a:gd name="T3" fmla="*/ 15 h 58"/>
                <a:gd name="T4" fmla="*/ 14 w 29"/>
                <a:gd name="T5" fmla="*/ 0 h 58"/>
                <a:gd name="T6" fmla="*/ 29 w 29"/>
                <a:gd name="T7" fmla="*/ 15 h 58"/>
                <a:gd name="T8" fmla="*/ 29 w 29"/>
                <a:gd name="T9" fmla="*/ 42 h 58"/>
                <a:gd name="T10" fmla="*/ 14 w 29"/>
                <a:gd name="T11" fmla="*/ 58 h 58"/>
                <a:gd name="T12" fmla="*/ 0 w 29"/>
                <a:gd name="T13" fmla="*/ 42 h 58"/>
                <a:gd name="T14" fmla="*/ 19 w 29"/>
                <a:gd name="T15" fmla="*/ 44 h 58"/>
                <a:gd name="T16" fmla="*/ 19 w 29"/>
                <a:gd name="T17" fmla="*/ 14 h 58"/>
                <a:gd name="T18" fmla="*/ 14 w 29"/>
                <a:gd name="T19" fmla="*/ 8 h 58"/>
                <a:gd name="T20" fmla="*/ 10 w 29"/>
                <a:gd name="T21" fmla="*/ 14 h 58"/>
                <a:gd name="T22" fmla="*/ 10 w 29"/>
                <a:gd name="T23" fmla="*/ 44 h 58"/>
                <a:gd name="T24" fmla="*/ 14 w 29"/>
                <a:gd name="T25" fmla="*/ 50 h 58"/>
                <a:gd name="T26" fmla="*/ 19 w 29"/>
                <a:gd name="T27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8">
                  <a:moveTo>
                    <a:pt x="0" y="4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4" y="0"/>
                    <a:pt x="14" y="0"/>
                  </a:cubicBezTo>
                  <a:cubicBezTo>
                    <a:pt x="24" y="0"/>
                    <a:pt x="29" y="6"/>
                    <a:pt x="29" y="1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51"/>
                    <a:pt x="24" y="58"/>
                    <a:pt x="14" y="58"/>
                  </a:cubicBezTo>
                  <a:cubicBezTo>
                    <a:pt x="4" y="58"/>
                    <a:pt x="0" y="51"/>
                    <a:pt x="0" y="42"/>
                  </a:cubicBezTo>
                  <a:moveTo>
                    <a:pt x="19" y="4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0"/>
                    <a:pt x="18" y="8"/>
                    <a:pt x="14" y="8"/>
                  </a:cubicBezTo>
                  <a:cubicBezTo>
                    <a:pt x="11" y="8"/>
                    <a:pt x="10" y="10"/>
                    <a:pt x="10" y="1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7"/>
                    <a:pt x="11" y="50"/>
                    <a:pt x="14" y="50"/>
                  </a:cubicBezTo>
                  <a:cubicBezTo>
                    <a:pt x="18" y="50"/>
                    <a:pt x="19" y="47"/>
                    <a:pt x="19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0" name="Freeform 1052"/>
            <p:cNvSpPr>
              <a:spLocks noEditPoints="1"/>
            </p:cNvSpPr>
            <p:nvPr/>
          </p:nvSpPr>
          <p:spPr bwMode="auto">
            <a:xfrm>
              <a:off x="4370388" y="3214688"/>
              <a:ext cx="33337" cy="60325"/>
            </a:xfrm>
            <a:custGeom>
              <a:avLst/>
              <a:gdLst>
                <a:gd name="T0" fmla="*/ 0 w 21"/>
                <a:gd name="T1" fmla="*/ 38 h 38"/>
                <a:gd name="T2" fmla="*/ 7 w 21"/>
                <a:gd name="T3" fmla="*/ 0 h 38"/>
                <a:gd name="T4" fmla="*/ 15 w 21"/>
                <a:gd name="T5" fmla="*/ 0 h 38"/>
                <a:gd name="T6" fmla="*/ 21 w 21"/>
                <a:gd name="T7" fmla="*/ 38 h 38"/>
                <a:gd name="T8" fmla="*/ 15 w 21"/>
                <a:gd name="T9" fmla="*/ 38 h 38"/>
                <a:gd name="T10" fmla="*/ 14 w 21"/>
                <a:gd name="T11" fmla="*/ 31 h 38"/>
                <a:gd name="T12" fmla="*/ 7 w 21"/>
                <a:gd name="T13" fmla="*/ 31 h 38"/>
                <a:gd name="T14" fmla="*/ 6 w 21"/>
                <a:gd name="T15" fmla="*/ 38 h 38"/>
                <a:gd name="T16" fmla="*/ 0 w 21"/>
                <a:gd name="T17" fmla="*/ 38 h 38"/>
                <a:gd name="T18" fmla="*/ 8 w 21"/>
                <a:gd name="T19" fmla="*/ 26 h 38"/>
                <a:gd name="T20" fmla="*/ 13 w 21"/>
                <a:gd name="T21" fmla="*/ 26 h 38"/>
                <a:gd name="T22" fmla="*/ 11 w 21"/>
                <a:gd name="T23" fmla="*/ 11 h 38"/>
                <a:gd name="T24" fmla="*/ 11 w 21"/>
                <a:gd name="T25" fmla="*/ 11 h 38"/>
                <a:gd name="T26" fmla="*/ 8 w 21"/>
                <a:gd name="T27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8">
                  <a:moveTo>
                    <a:pt x="0" y="38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21" y="38"/>
                  </a:lnTo>
                  <a:lnTo>
                    <a:pt x="15" y="38"/>
                  </a:lnTo>
                  <a:lnTo>
                    <a:pt x="14" y="31"/>
                  </a:lnTo>
                  <a:lnTo>
                    <a:pt x="7" y="31"/>
                  </a:lnTo>
                  <a:lnTo>
                    <a:pt x="6" y="38"/>
                  </a:lnTo>
                  <a:lnTo>
                    <a:pt x="0" y="38"/>
                  </a:lnTo>
                  <a:close/>
                  <a:moveTo>
                    <a:pt x="8" y="26"/>
                  </a:moveTo>
                  <a:lnTo>
                    <a:pt x="13" y="2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1" name="Freeform 1053"/>
            <p:cNvSpPr>
              <a:spLocks/>
            </p:cNvSpPr>
            <p:nvPr/>
          </p:nvSpPr>
          <p:spPr bwMode="auto">
            <a:xfrm>
              <a:off x="4408488" y="3214688"/>
              <a:ext cx="22225" cy="60325"/>
            </a:xfrm>
            <a:custGeom>
              <a:avLst/>
              <a:gdLst>
                <a:gd name="T0" fmla="*/ 0 w 14"/>
                <a:gd name="T1" fmla="*/ 0 h 38"/>
                <a:gd name="T2" fmla="*/ 7 w 14"/>
                <a:gd name="T3" fmla="*/ 0 h 38"/>
                <a:gd name="T4" fmla="*/ 7 w 14"/>
                <a:gd name="T5" fmla="*/ 33 h 38"/>
                <a:gd name="T6" fmla="*/ 14 w 14"/>
                <a:gd name="T7" fmla="*/ 33 h 38"/>
                <a:gd name="T8" fmla="*/ 14 w 14"/>
                <a:gd name="T9" fmla="*/ 38 h 38"/>
                <a:gd name="T10" fmla="*/ 0 w 14"/>
                <a:gd name="T11" fmla="*/ 38 h 38"/>
                <a:gd name="T12" fmla="*/ 0 w 14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8">
                  <a:moveTo>
                    <a:pt x="0" y="0"/>
                  </a:moveTo>
                  <a:lnTo>
                    <a:pt x="7" y="0"/>
                  </a:lnTo>
                  <a:lnTo>
                    <a:pt x="7" y="33"/>
                  </a:lnTo>
                  <a:lnTo>
                    <a:pt x="14" y="33"/>
                  </a:lnTo>
                  <a:lnTo>
                    <a:pt x="14" y="3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2" name="Freeform 1054"/>
            <p:cNvSpPr>
              <a:spLocks/>
            </p:cNvSpPr>
            <p:nvPr/>
          </p:nvSpPr>
          <p:spPr bwMode="auto">
            <a:xfrm>
              <a:off x="4433888" y="3213101"/>
              <a:ext cx="30162" cy="63500"/>
            </a:xfrm>
            <a:custGeom>
              <a:avLst/>
              <a:gdLst>
                <a:gd name="T0" fmla="*/ 0 w 27"/>
                <a:gd name="T1" fmla="*/ 45 h 58"/>
                <a:gd name="T2" fmla="*/ 0 w 27"/>
                <a:gd name="T3" fmla="*/ 37 h 58"/>
                <a:gd name="T4" fmla="*/ 9 w 27"/>
                <a:gd name="T5" fmla="*/ 37 h 58"/>
                <a:gd name="T6" fmla="*/ 9 w 27"/>
                <a:gd name="T7" fmla="*/ 45 h 58"/>
                <a:gd name="T8" fmla="*/ 14 w 27"/>
                <a:gd name="T9" fmla="*/ 50 h 58"/>
                <a:gd name="T10" fmla="*/ 18 w 27"/>
                <a:gd name="T11" fmla="*/ 45 h 58"/>
                <a:gd name="T12" fmla="*/ 18 w 27"/>
                <a:gd name="T13" fmla="*/ 43 h 58"/>
                <a:gd name="T14" fmla="*/ 14 w 27"/>
                <a:gd name="T15" fmla="*/ 35 h 58"/>
                <a:gd name="T16" fmla="*/ 8 w 27"/>
                <a:gd name="T17" fmla="*/ 29 h 58"/>
                <a:gd name="T18" fmla="*/ 0 w 27"/>
                <a:gd name="T19" fmla="*/ 14 h 58"/>
                <a:gd name="T20" fmla="*/ 0 w 27"/>
                <a:gd name="T21" fmla="*/ 12 h 58"/>
                <a:gd name="T22" fmla="*/ 14 w 27"/>
                <a:gd name="T23" fmla="*/ 0 h 58"/>
                <a:gd name="T24" fmla="*/ 27 w 27"/>
                <a:gd name="T25" fmla="*/ 13 h 58"/>
                <a:gd name="T26" fmla="*/ 27 w 27"/>
                <a:gd name="T27" fmla="*/ 17 h 58"/>
                <a:gd name="T28" fmla="*/ 18 w 27"/>
                <a:gd name="T29" fmla="*/ 17 h 58"/>
                <a:gd name="T30" fmla="*/ 18 w 27"/>
                <a:gd name="T31" fmla="*/ 13 h 58"/>
                <a:gd name="T32" fmla="*/ 14 w 27"/>
                <a:gd name="T33" fmla="*/ 8 h 58"/>
                <a:gd name="T34" fmla="*/ 9 w 27"/>
                <a:gd name="T35" fmla="*/ 12 h 58"/>
                <a:gd name="T36" fmla="*/ 9 w 27"/>
                <a:gd name="T37" fmla="*/ 14 h 58"/>
                <a:gd name="T38" fmla="*/ 14 w 27"/>
                <a:gd name="T39" fmla="*/ 21 h 58"/>
                <a:gd name="T40" fmla="*/ 20 w 27"/>
                <a:gd name="T41" fmla="*/ 27 h 58"/>
                <a:gd name="T42" fmla="*/ 27 w 27"/>
                <a:gd name="T43" fmla="*/ 42 h 58"/>
                <a:gd name="T44" fmla="*/ 27 w 27"/>
                <a:gd name="T45" fmla="*/ 44 h 58"/>
                <a:gd name="T46" fmla="*/ 14 w 27"/>
                <a:gd name="T47" fmla="*/ 58 h 58"/>
                <a:gd name="T48" fmla="*/ 0 w 27"/>
                <a:gd name="T49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8">
                  <a:moveTo>
                    <a:pt x="0" y="45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11" y="50"/>
                    <a:pt x="14" y="50"/>
                  </a:cubicBezTo>
                  <a:cubicBezTo>
                    <a:pt x="17" y="50"/>
                    <a:pt x="18" y="48"/>
                    <a:pt x="18" y="45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0"/>
                    <a:pt x="17" y="38"/>
                    <a:pt x="14" y="35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3" y="24"/>
                    <a:pt x="0" y="21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4" y="0"/>
                    <a:pt x="14" y="0"/>
                  </a:cubicBezTo>
                  <a:cubicBezTo>
                    <a:pt x="23" y="0"/>
                    <a:pt x="27" y="5"/>
                    <a:pt x="27" y="13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9"/>
                    <a:pt x="17" y="8"/>
                    <a:pt x="14" y="8"/>
                  </a:cubicBezTo>
                  <a:cubicBezTo>
                    <a:pt x="11" y="8"/>
                    <a:pt x="9" y="9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11" y="18"/>
                    <a:pt x="14" y="2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5" y="32"/>
                    <a:pt x="27" y="35"/>
                    <a:pt x="27" y="4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52"/>
                    <a:pt x="23" y="58"/>
                    <a:pt x="14" y="58"/>
                  </a:cubicBezTo>
                  <a:cubicBezTo>
                    <a:pt x="4" y="58"/>
                    <a:pt x="0" y="52"/>
                    <a:pt x="0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6" name="Picture 5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46" y="958701"/>
            <a:ext cx="129065" cy="1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4" y="863540"/>
            <a:ext cx="525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Synergies with other Conventions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52008" y="703633"/>
            <a:ext cx="2773237" cy="3839106"/>
            <a:chOff x="5497331" y="1032817"/>
            <a:chExt cx="2645152" cy="3839106"/>
          </a:xfrm>
        </p:grpSpPr>
        <p:grpSp>
          <p:nvGrpSpPr>
            <p:cNvPr id="17" name="Group 16"/>
            <p:cNvGrpSpPr/>
            <p:nvPr/>
          </p:nvGrpSpPr>
          <p:grpSpPr>
            <a:xfrm>
              <a:off x="5497331" y="1032817"/>
              <a:ext cx="2645152" cy="3620717"/>
              <a:chOff x="6173711" y="755350"/>
              <a:chExt cx="2907366" cy="362071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173711" y="755350"/>
                <a:ext cx="2907366" cy="3620717"/>
                <a:chOff x="6236635" y="612909"/>
                <a:chExt cx="2907366" cy="3620717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236636" y="1152959"/>
                  <a:ext cx="2907365" cy="308066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http://whc.unesco.org/include/tool_video.cfm?youtubeid=iiSFmP-InWw</a:t>
                  </a:r>
                  <a:endParaRPr kumimoji="0" lang="en-US" sz="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236635" y="612909"/>
                  <a:ext cx="2907365" cy="50126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085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6480213" y="836703"/>
                <a:ext cx="22943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6088" marR="0" lvl="0" indent="-44608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Operational Guidelines</a:t>
                </a:r>
                <a:endParaRPr kumimoji="0" lang="en-GB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550635" y="1642268"/>
              <a:ext cx="2578299" cy="32296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just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World Heritage Committee recognizes the benefits of enhancing synergies amongst the World Heritage Convention and other culture and biodiversity-related </a:t>
              </a: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conventions. </a:t>
              </a:r>
            </a:p>
            <a:p>
              <a:pPr marL="0" marR="0" lvl="0" indent="0" algn="r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r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Paragraph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41 of the Operational Guidelines for the Implementation of 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World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Heritage 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Convention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1" indent="0" algn="ctr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41324" y="1223200"/>
            <a:ext cx="5177305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Questions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cover extent of cooperation between culture and biodiversity-related conventions/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programmes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at both national and property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level.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Particular emphasis is given to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Protocol of the 1954 Hague Convention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and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1972 Recommendation and Recommendation on the Historic Urban Landscape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 </a:t>
            </a:r>
          </a:p>
        </p:txBody>
      </p:sp>
      <p:pic>
        <p:nvPicPr>
          <p:cNvPr id="519" name="Picture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14820" y="3809850"/>
            <a:ext cx="361333" cy="361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8200" y="3846043"/>
            <a:ext cx="227704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http://whc.unesco.org/en/guidelines/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5917287" y="3710792"/>
            <a:ext cx="29011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541323" y="3324150"/>
            <a:ext cx="5177305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</a:p>
          <a:p>
            <a:pPr marL="261938" marR="0" lvl="0" indent="-261938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Questions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relating to cooperation of Site Managers with the different conservation instruments and how overlapping protection is being used to ensure the conservation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heritage.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515257" y="324463"/>
            <a:ext cx="4847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</p:spTree>
    <p:extLst>
      <p:ext uri="{BB962C8B-B14F-4D97-AF65-F5344CB8AC3E}">
        <p14:creationId xmlns:p14="http://schemas.microsoft.com/office/powerpoint/2010/main" val="6327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4" y="863540"/>
            <a:ext cx="525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Synergies with other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UNESCO culture Conventions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1224" y="1271914"/>
            <a:ext cx="66140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1954 Hague Convention for the Protection of Cultural  Property in the Event of Armed Conflict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Second Protocol to the 1954 Hague Convention for the Protection of Cultural Property in the Event of Armed Conflict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1970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Convention on the Means of Prohibiting and Preventing the Illicit Import, Export and Transfer of Ownership of Cultural Property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2001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Convention on the Protection of the Underwater Cultural Heritage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2003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Convention for the Safeguarding of the Intangible Cultural Heritage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2005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Convention on the Protection and Promotion of the Diversity of Cultural Expressions</a:t>
            </a:r>
          </a:p>
        </p:txBody>
      </p:sp>
      <p:pic>
        <p:nvPicPr>
          <p:cNvPr id="22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5" b="44904"/>
          <a:stretch/>
        </p:blipFill>
        <p:spPr>
          <a:xfrm>
            <a:off x="929540" y="2904982"/>
            <a:ext cx="495461" cy="474397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36010" b="34814"/>
          <a:stretch/>
        </p:blipFill>
        <p:spPr bwMode="auto">
          <a:xfrm>
            <a:off x="929540" y="2305390"/>
            <a:ext cx="525781" cy="53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"/>
          <p:cNvSpPr txBox="1"/>
          <p:nvPr/>
        </p:nvSpPr>
        <p:spPr>
          <a:xfrm>
            <a:off x="515257" y="324463"/>
            <a:ext cx="4847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7" y="3595646"/>
            <a:ext cx="389286" cy="389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9"/>
          <a:stretch/>
        </p:blipFill>
        <p:spPr>
          <a:xfrm>
            <a:off x="853317" y="4269334"/>
            <a:ext cx="647906" cy="46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9" y="1349149"/>
            <a:ext cx="354982" cy="5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4" y="863540"/>
            <a:ext cx="773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Synergies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with biodiversity-related Conventions and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Programmes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1808" r="22294" b="18614"/>
          <a:stretch/>
        </p:blipFill>
        <p:spPr bwMode="auto">
          <a:xfrm>
            <a:off x="4082696" y="3372228"/>
            <a:ext cx="851632" cy="9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" y="3352538"/>
            <a:ext cx="898153" cy="94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92" y="3434179"/>
            <a:ext cx="1369971" cy="72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9086" y="1347531"/>
            <a:ext cx="9120407" cy="1860567"/>
            <a:chOff x="9086" y="1347531"/>
            <a:chExt cx="9120407" cy="1860567"/>
          </a:xfrm>
        </p:grpSpPr>
        <p:grpSp>
          <p:nvGrpSpPr>
            <p:cNvPr id="3" name="Groupe 2"/>
            <p:cNvGrpSpPr/>
            <p:nvPr/>
          </p:nvGrpSpPr>
          <p:grpSpPr>
            <a:xfrm>
              <a:off x="972456" y="1347531"/>
              <a:ext cx="7170057" cy="1069002"/>
              <a:chOff x="863362" y="1347530"/>
              <a:chExt cx="7263963" cy="108526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8421" y="1477904"/>
                <a:ext cx="2136401" cy="860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362" y="1347530"/>
                <a:ext cx="1085267" cy="1085267"/>
              </a:xfrm>
              <a:prstGeom prst="rect">
                <a:avLst/>
              </a:prstGeom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0284" y="1521693"/>
                <a:ext cx="1282294" cy="735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9198" y="1401562"/>
                <a:ext cx="698127" cy="97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Groupe 1"/>
            <p:cNvGrpSpPr/>
            <p:nvPr/>
          </p:nvGrpSpPr>
          <p:grpSpPr>
            <a:xfrm>
              <a:off x="9086" y="2387581"/>
              <a:ext cx="9120407" cy="820517"/>
              <a:chOff x="9086" y="2445637"/>
              <a:chExt cx="9120407" cy="82051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86" y="2445637"/>
                <a:ext cx="9120407" cy="8205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24"/>
              <p:cNvSpPr txBox="1"/>
              <p:nvPr/>
            </p:nvSpPr>
            <p:spPr>
              <a:xfrm>
                <a:off x="716853" y="2503016"/>
                <a:ext cx="1511183" cy="706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Convention Concerning the Protection of the World Cultural and Natural Heritage</a:t>
                </a:r>
              </a:p>
            </p:txBody>
          </p:sp>
          <p:sp>
            <p:nvSpPr>
              <p:cNvPr id="28" name="TextBox 25"/>
              <p:cNvSpPr txBox="1"/>
              <p:nvPr/>
            </p:nvSpPr>
            <p:spPr>
              <a:xfrm>
                <a:off x="2760520" y="2574134"/>
                <a:ext cx="1511182" cy="39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Convention on Biological Diversity (CBD)</a:t>
                </a:r>
              </a:p>
            </p:txBody>
          </p:sp>
          <p:sp>
            <p:nvSpPr>
              <p:cNvPr id="29" name="TextBox 26"/>
              <p:cNvSpPr txBox="1"/>
              <p:nvPr/>
            </p:nvSpPr>
            <p:spPr>
              <a:xfrm>
                <a:off x="4804187" y="2467508"/>
                <a:ext cx="1629157" cy="706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Convention on International Trade in Endangered Species in Wild Flora and Fauna (CITES)</a:t>
                </a:r>
              </a:p>
            </p:txBody>
          </p:sp>
          <p:sp>
            <p:nvSpPr>
              <p:cNvPr id="30" name="TextBox 27"/>
              <p:cNvSpPr txBox="1"/>
              <p:nvPr/>
            </p:nvSpPr>
            <p:spPr>
              <a:xfrm>
                <a:off x="7048883" y="2525367"/>
                <a:ext cx="1633159" cy="706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Convention on the Conservation of Migratory Species of Wild Animals (CMS)</a:t>
                </a: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9081" y="4309768"/>
            <a:ext cx="9120406" cy="79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29"/>
          <p:cNvSpPr txBox="1"/>
          <p:nvPr/>
        </p:nvSpPr>
        <p:spPr>
          <a:xfrm>
            <a:off x="6821495" y="4337754"/>
            <a:ext cx="1511182" cy="55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Plant Protection Convention (IPPC)</a:t>
            </a:r>
          </a:p>
        </p:txBody>
      </p:sp>
      <p:sp>
        <p:nvSpPr>
          <p:cNvPr id="34" name="TextBox 31"/>
          <p:cNvSpPr txBox="1"/>
          <p:nvPr/>
        </p:nvSpPr>
        <p:spPr>
          <a:xfrm>
            <a:off x="3647155" y="4350782"/>
            <a:ext cx="1720486" cy="55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Convention on Wetlands of International Importance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Ramsar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Convention)</a:t>
            </a:r>
          </a:p>
        </p:txBody>
      </p:sp>
      <p:sp>
        <p:nvSpPr>
          <p:cNvPr id="35" name="TextBox 32"/>
          <p:cNvSpPr txBox="1"/>
          <p:nvPr/>
        </p:nvSpPr>
        <p:spPr>
          <a:xfrm>
            <a:off x="687757" y="4328299"/>
            <a:ext cx="1633159" cy="70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Treaty on Plant Genetic Resources for Food and Agriculture (ITPGRFA)</a:t>
            </a:r>
          </a:p>
        </p:txBody>
      </p:sp>
      <p:sp>
        <p:nvSpPr>
          <p:cNvPr id="25" name="CasellaDiTesto 1"/>
          <p:cNvSpPr txBox="1"/>
          <p:nvPr/>
        </p:nvSpPr>
        <p:spPr>
          <a:xfrm>
            <a:off x="515257" y="324463"/>
            <a:ext cx="4847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</p:spTree>
    <p:extLst>
      <p:ext uri="{BB962C8B-B14F-4D97-AF65-F5344CB8AC3E}">
        <p14:creationId xmlns:p14="http://schemas.microsoft.com/office/powerpoint/2010/main" val="23757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4" y="863540"/>
            <a:ext cx="773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Monitoring Indicators and Analytical Framework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1324" y="1223200"/>
            <a:ext cx="429169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Indicators to measure trends and developments in World Heritage conservation.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Based on the six core thematic areas of the Periodic Reports.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Developed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within the framework of the Periodic Reporting Reflection Period (2015-2017) 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improve the presentation of data for enhanced accessibility and usability, allowing States Parties to use it more effectively for their own monitoring activities 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global template for the analysis of data in all regions 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be used on a trial basis in the first regions to report</a:t>
            </a:r>
          </a:p>
          <a:p>
            <a:pPr marL="261938" marR="0" lvl="0" indent="-261938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  <a:tabLst/>
              <a:defRPr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sellaDiTesto 1"/>
          <p:cNvSpPr txBox="1"/>
          <p:nvPr/>
        </p:nvSpPr>
        <p:spPr>
          <a:xfrm>
            <a:off x="515257" y="324463"/>
            <a:ext cx="4847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73" y="1581750"/>
            <a:ext cx="38016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0101" y="0"/>
            <a:ext cx="30353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4" y="863540"/>
            <a:ext cx="773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Periodic Reporting webpages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pSp>
        <p:nvGrpSpPr>
          <p:cNvPr id="10" name="Group 18"/>
          <p:cNvGrpSpPr/>
          <p:nvPr/>
        </p:nvGrpSpPr>
        <p:grpSpPr>
          <a:xfrm>
            <a:off x="6045201" y="1015372"/>
            <a:ext cx="2743769" cy="3627191"/>
            <a:chOff x="5753512" y="1032817"/>
            <a:chExt cx="2388987" cy="3627191"/>
          </a:xfrm>
        </p:grpSpPr>
        <p:grpSp>
          <p:nvGrpSpPr>
            <p:cNvPr id="11" name="Group 16"/>
            <p:cNvGrpSpPr/>
            <p:nvPr/>
          </p:nvGrpSpPr>
          <p:grpSpPr>
            <a:xfrm>
              <a:off x="5753512" y="1032817"/>
              <a:ext cx="2388987" cy="3627191"/>
              <a:chOff x="6455272" y="755350"/>
              <a:chExt cx="2625804" cy="3627191"/>
            </a:xfrm>
          </p:grpSpPr>
          <p:grpSp>
            <p:nvGrpSpPr>
              <p:cNvPr id="13" name="Group 3"/>
              <p:cNvGrpSpPr/>
              <p:nvPr/>
            </p:nvGrpSpPr>
            <p:grpSpPr>
              <a:xfrm>
                <a:off x="6455272" y="755350"/>
                <a:ext cx="2625804" cy="3627191"/>
                <a:chOff x="6518196" y="612909"/>
                <a:chExt cx="2625804" cy="3627191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6518197" y="1152959"/>
                  <a:ext cx="2625803" cy="308714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http://whc.unesco.org/include/tool_video.cfm?youtubeid=iiSFmP-InWw</a:t>
                  </a:r>
                  <a:endParaRPr kumimoji="0" lang="en-US" sz="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518196" y="612909"/>
                  <a:ext cx="2625803" cy="47620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45085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6945749" y="851217"/>
                <a:ext cx="19160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6088" marR="0" lvl="0" indent="-44608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Periodic Reporting online</a:t>
                </a:r>
                <a:endParaRPr kumimoji="0" lang="en-GB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802736" y="1669641"/>
              <a:ext cx="2339762" cy="181506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just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Third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Cycle Platform</a:t>
              </a:r>
            </a:p>
            <a:p>
              <a:pPr marL="0" marR="0" lvl="0" indent="0" algn="just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4"/>
                </a:rPr>
                <a:t>http://whc.unesco.org/en/prcycle3/</a:t>
              </a:r>
              <a:endPara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 smtClean="0">
                  <a:solidFill>
                    <a:srgbClr val="000000"/>
                  </a:solidFill>
                  <a:latin typeface="Calibri" panose="020F0502020204030204"/>
                </a:rPr>
                <a:t>- Access to the 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Questionnaire</a:t>
              </a:r>
            </a:p>
            <a:p>
              <a:pPr marL="0" marR="0" lvl="0" indent="0" algn="just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Training and guidance materials</a:t>
              </a:r>
            </a:p>
            <a:p>
              <a:pPr marL="0" marR="0" lvl="0" indent="0" algn="just" defTabSz="914332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fr-FR" sz="1100" dirty="0">
                <a:solidFill>
                  <a:srgbClr val="000000"/>
                </a:solidFill>
                <a:latin typeface="Calibri" panose="020F0502020204030204"/>
              </a:endParaRPr>
            </a:p>
            <a:p>
              <a:pPr lvl="0" algn="just" defTabSz="914332" eaLnBrk="0" fontAlgn="base" hangingPunct="0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</a:rPr>
                <a:t>General information on Periodic Reporting</a:t>
              </a:r>
            </a:p>
            <a:p>
              <a:pPr lvl="0" algn="just" defTabSz="914332" eaLnBrk="0" fontAlgn="base" hangingPunct="0">
                <a:spcBef>
                  <a:spcPts val="600"/>
                </a:spcBef>
                <a:spcAft>
                  <a:spcPct val="0"/>
                </a:spcAft>
                <a:defRPr/>
              </a:pPr>
              <a:r>
                <a:rPr lang="en-US" sz="1100" u="sng" dirty="0">
                  <a:solidFill>
                    <a:srgbClr val="000000"/>
                  </a:solidFill>
                  <a:hlinkClick r:id="rId5"/>
                </a:rPr>
                <a:t>whc.unesco.org/</a:t>
              </a:r>
              <a:r>
                <a:rPr lang="en-US" sz="1100" u="sng" dirty="0" err="1">
                  <a:solidFill>
                    <a:srgbClr val="000000"/>
                  </a:solidFill>
                  <a:hlinkClick r:id="rId5"/>
                </a:rPr>
                <a:t>en</a:t>
              </a:r>
              <a:r>
                <a:rPr lang="en-US" sz="1100" u="sng" dirty="0">
                  <a:solidFill>
                    <a:srgbClr val="000000"/>
                  </a:solidFill>
                  <a:hlinkClick r:id="rId5"/>
                </a:rPr>
                <a:t>/</a:t>
              </a:r>
              <a:r>
                <a:rPr lang="en-US" sz="1100" u="sng" dirty="0" err="1">
                  <a:solidFill>
                    <a:srgbClr val="000000"/>
                  </a:solidFill>
                  <a:hlinkClick r:id="rId5"/>
                </a:rPr>
                <a:t>periodicreporting</a:t>
              </a:r>
              <a:r>
                <a:rPr lang="en-US" sz="1100" u="sng" dirty="0" smtClean="0">
                  <a:solidFill>
                    <a:srgbClr val="000000"/>
                  </a:solidFill>
                  <a:hlinkClick r:id="rId5"/>
                </a:rPr>
                <a:t>/</a:t>
              </a:r>
              <a:endParaRPr lang="en-US" sz="1100" u="sng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514" y="1088966"/>
            <a:ext cx="346346" cy="349161"/>
          </a:xfrm>
          <a:prstGeom prst="rect">
            <a:avLst/>
          </a:prstGeom>
        </p:spPr>
      </p:pic>
      <p:sp>
        <p:nvSpPr>
          <p:cNvPr id="18" name="CasellaDiTesto 1"/>
          <p:cNvSpPr txBox="1"/>
          <p:nvPr/>
        </p:nvSpPr>
        <p:spPr>
          <a:xfrm>
            <a:off x="515257" y="324463"/>
            <a:ext cx="484731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759" y="3531097"/>
            <a:ext cx="1391052" cy="840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r="9219"/>
          <a:stretch/>
        </p:blipFill>
        <p:spPr>
          <a:xfrm>
            <a:off x="781068" y="1403025"/>
            <a:ext cx="4938931" cy="3087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b="22150"/>
          <a:stretch/>
        </p:blipFill>
        <p:spPr>
          <a:xfrm>
            <a:off x="768116" y="1403025"/>
            <a:ext cx="4951883" cy="32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11" name="CasellaDiTesto 1"/>
          <p:cNvSpPr txBox="1"/>
          <p:nvPr/>
        </p:nvSpPr>
        <p:spPr>
          <a:xfrm>
            <a:off x="682171" y="924543"/>
            <a:ext cx="76498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the end of the session, trainees: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Goudy Old Style"/>
              <a:cs typeface="Calibri Light" panose="020F0302020204030204" pitchFamily="34" charset="0"/>
            </a:endParaRPr>
          </a:p>
          <a:p>
            <a:pPr marL="457178" indent="-457178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gain a clear understanding of who is involved in the Periodic Reporting exercise and what the respective roles are. </a:t>
            </a:r>
          </a:p>
          <a:p>
            <a:pPr marL="457178" indent="-457178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endParaRPr lang="en-GB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178" indent="-457178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178" indent="-457178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gain a clear view about the new elements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Third Cycle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the timing of the process, and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made to the Periodic Reporting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questionnaire.</a:t>
            </a:r>
          </a:p>
          <a:p>
            <a:pPr marL="457178" indent="-457178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178" indent="-457178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178" indent="-457178"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 2" panose="05020102010507070707" pitchFamily="18" charset="2"/>
              <a:buChar char="R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 able to access tools,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offline/online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information available to answer the questions in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Periodic Reporting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Questionnaire.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-1" y="329186"/>
            <a:ext cx="3145537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627063" indent="1588"/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Learning objectives</a:t>
            </a:r>
            <a:endParaRPr lang="en-US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7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5" y="863540"/>
            <a:ext cx="469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Training materials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515257" y="324463"/>
            <a:ext cx="47234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1325" y="1223200"/>
            <a:ext cx="40687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r>
              <a:rPr lang="en-US" sz="1400" dirty="0">
                <a:solidFill>
                  <a:srgbClr val="000000"/>
                </a:solidFill>
              </a:rPr>
              <a:t>A set of training and guidance materials have been developed for the Third Cycle and continue to be updated. 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Facilitate </a:t>
            </a: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autonomous and successful Periodic Reporting exercise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 capacity-building activities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Adapted for use in a range of contexts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Accessible to a broad audience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Designed as user-friendly and intuitive tools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Applicable to all regions and </a:t>
            </a: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sites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794013" y="857250"/>
            <a:ext cx="3013097" cy="688590"/>
            <a:chOff x="5794021" y="848783"/>
            <a:chExt cx="3013097" cy="688590"/>
          </a:xfrm>
        </p:grpSpPr>
        <p:sp>
          <p:nvSpPr>
            <p:cNvPr id="34" name="Rectangle 33"/>
            <p:cNvSpPr/>
            <p:nvPr/>
          </p:nvSpPr>
          <p:spPr>
            <a:xfrm>
              <a:off x="5794021" y="848784"/>
              <a:ext cx="3013097" cy="6885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845" y="904967"/>
              <a:ext cx="396847" cy="576221"/>
            </a:xfrm>
            <a:prstGeom prst="rect">
              <a:avLst/>
            </a:prstGeom>
            <a:ln>
              <a:noFill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6629407" y="848783"/>
              <a:ext cx="2177707" cy="688589"/>
            </a:xfrm>
            <a:prstGeom prst="rect">
              <a:avLst/>
            </a:prstGeom>
            <a:solidFill>
              <a:srgbClr val="098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29407" y="1066119"/>
              <a:ext cx="2177707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chemeClr val="bg1"/>
                  </a:solidFill>
                </a:rPr>
                <a:t>Handbook for Site Managers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794013" y="1617949"/>
            <a:ext cx="3013097" cy="688590"/>
            <a:chOff x="5794013" y="1617949"/>
            <a:chExt cx="3013097" cy="688590"/>
          </a:xfrm>
        </p:grpSpPr>
        <p:grpSp>
          <p:nvGrpSpPr>
            <p:cNvPr id="58" name="Group 57"/>
            <p:cNvGrpSpPr/>
            <p:nvPr/>
          </p:nvGrpSpPr>
          <p:grpSpPr>
            <a:xfrm>
              <a:off x="5794013" y="1617949"/>
              <a:ext cx="3013097" cy="688590"/>
              <a:chOff x="5794021" y="848783"/>
              <a:chExt cx="3013097" cy="68859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794021" y="848784"/>
                <a:ext cx="3013097" cy="688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629406" y="848783"/>
                <a:ext cx="2177707" cy="688589"/>
              </a:xfrm>
              <a:prstGeom prst="rect">
                <a:avLst/>
              </a:prstGeom>
              <a:solidFill>
                <a:srgbClr val="FF5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29401" y="1066119"/>
                <a:ext cx="21777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chemeClr val="bg1"/>
                    </a:solidFill>
                  </a:rPr>
                  <a:t>Video tutorials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503" y="1722381"/>
              <a:ext cx="396000" cy="29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699" y="1899245"/>
              <a:ext cx="447608" cy="335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3" name="Group 122"/>
          <p:cNvGrpSpPr/>
          <p:nvPr/>
        </p:nvGrpSpPr>
        <p:grpSpPr>
          <a:xfrm>
            <a:off x="5794013" y="2378648"/>
            <a:ext cx="3013097" cy="688590"/>
            <a:chOff x="5794013" y="2378648"/>
            <a:chExt cx="3013097" cy="688590"/>
          </a:xfrm>
        </p:grpSpPr>
        <p:grpSp>
          <p:nvGrpSpPr>
            <p:cNvPr id="63" name="Group 62"/>
            <p:cNvGrpSpPr/>
            <p:nvPr/>
          </p:nvGrpSpPr>
          <p:grpSpPr>
            <a:xfrm>
              <a:off x="5794013" y="2378648"/>
              <a:ext cx="3013097" cy="688590"/>
              <a:chOff x="5794021" y="848783"/>
              <a:chExt cx="3013097" cy="68859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5794021" y="848784"/>
                <a:ext cx="3013097" cy="688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629406" y="848783"/>
                <a:ext cx="2177708" cy="688589"/>
              </a:xfrm>
              <a:prstGeom prst="rect">
                <a:avLst/>
              </a:prstGeom>
              <a:solidFill>
                <a:srgbClr val="EBAC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629401" y="1066119"/>
                <a:ext cx="21777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chemeClr val="bg1"/>
                    </a:solidFill>
                  </a:rPr>
                  <a:t>Learning modules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972025" y="2792888"/>
              <a:ext cx="433466" cy="261610"/>
              <a:chOff x="508000" y="1922012"/>
              <a:chExt cx="1349846" cy="81466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 rot="5400000">
                <a:off x="1157941" y="2036767"/>
                <a:ext cx="814660" cy="585150"/>
                <a:chOff x="5852276" y="2209799"/>
                <a:chExt cx="2710717" cy="186690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7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509749" y="2209799"/>
                  <a:ext cx="1570132" cy="1866901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7030A0"/>
                </a:solidFill>
                <a:ln/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dirty="0"/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778820" y="1533472"/>
                  <a:ext cx="857629" cy="2710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3</a:t>
                  </a:r>
                  <a:endParaRPr lang="en-US" sz="1100" b="1" dirty="0">
                    <a:solidFill>
                      <a:schemeClr val="bg1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105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rot="5400000" flipV="1">
                <a:off x="744003" y="1883118"/>
                <a:ext cx="478324" cy="950330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973816" y="2381527"/>
              <a:ext cx="433466" cy="261610"/>
              <a:chOff x="508000" y="1922012"/>
              <a:chExt cx="1349846" cy="814660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 rot="5400000">
                <a:off x="1157941" y="2036767"/>
                <a:ext cx="814660" cy="585150"/>
                <a:chOff x="5852276" y="2209799"/>
                <a:chExt cx="2710717" cy="186690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509749" y="2209799"/>
                  <a:ext cx="1570132" cy="1866901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C00000"/>
                </a:solidFill>
                <a:ln/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dirty="0"/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778820" y="1533472"/>
                  <a:ext cx="857629" cy="2710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1</a:t>
                  </a:r>
                </a:p>
              </p:txBody>
            </p:sp>
          </p:grpSp>
          <p:sp>
            <p:nvSpPr>
              <p:cNvPr id="111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rot="5400000" flipV="1">
                <a:off x="744003" y="1883118"/>
                <a:ext cx="478324" cy="950330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5967466" y="2580309"/>
              <a:ext cx="433466" cy="261610"/>
              <a:chOff x="508000" y="1922012"/>
              <a:chExt cx="1349846" cy="81466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 rot="5400000">
                <a:off x="1157941" y="2036767"/>
                <a:ext cx="814660" cy="585150"/>
                <a:chOff x="5852276" y="2209799"/>
                <a:chExt cx="2710717" cy="186690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7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509749" y="2209799"/>
                  <a:ext cx="1570132" cy="1866901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61A0DB"/>
                </a:solidFill>
                <a:ln/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dirty="0"/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778820" y="1533472"/>
                  <a:ext cx="857629" cy="2710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2</a:t>
                  </a:r>
                  <a:endParaRPr lang="en-US" sz="1100" b="1" dirty="0">
                    <a:solidFill>
                      <a:schemeClr val="bg1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116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rot="5400000" flipV="1">
                <a:off x="744003" y="1883118"/>
                <a:ext cx="478324" cy="950330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5794013" y="3139347"/>
            <a:ext cx="3013097" cy="688590"/>
            <a:chOff x="5794013" y="3139347"/>
            <a:chExt cx="3013097" cy="688590"/>
          </a:xfrm>
        </p:grpSpPr>
        <p:grpSp>
          <p:nvGrpSpPr>
            <p:cNvPr id="68" name="Group 67"/>
            <p:cNvGrpSpPr/>
            <p:nvPr/>
          </p:nvGrpSpPr>
          <p:grpSpPr>
            <a:xfrm>
              <a:off x="5794013" y="3139347"/>
              <a:ext cx="3013097" cy="688590"/>
              <a:chOff x="5794021" y="848783"/>
              <a:chExt cx="3013097" cy="68859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794021" y="848784"/>
                <a:ext cx="3013097" cy="688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629406" y="848783"/>
                <a:ext cx="2177708" cy="688589"/>
              </a:xfrm>
              <a:prstGeom prst="rect">
                <a:avLst/>
              </a:prstGeom>
              <a:solidFill>
                <a:srgbClr val="59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29401" y="1066119"/>
                <a:ext cx="217771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chemeClr val="bg1"/>
                    </a:solidFill>
                  </a:rPr>
                  <a:t>Guidance &amp; Index of key terms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702" y="3195641"/>
              <a:ext cx="379116" cy="576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25" name="Group 124"/>
          <p:cNvGrpSpPr/>
          <p:nvPr/>
        </p:nvGrpSpPr>
        <p:grpSpPr>
          <a:xfrm>
            <a:off x="5794013" y="3900046"/>
            <a:ext cx="3013097" cy="688590"/>
            <a:chOff x="5794013" y="3900046"/>
            <a:chExt cx="3013097" cy="688590"/>
          </a:xfrm>
        </p:grpSpPr>
        <p:grpSp>
          <p:nvGrpSpPr>
            <p:cNvPr id="80" name="Group 79"/>
            <p:cNvGrpSpPr/>
            <p:nvPr/>
          </p:nvGrpSpPr>
          <p:grpSpPr>
            <a:xfrm>
              <a:off x="5794013" y="3900046"/>
              <a:ext cx="3013097" cy="688590"/>
              <a:chOff x="5794021" y="848783"/>
              <a:chExt cx="3013097" cy="68859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5794021" y="848784"/>
                <a:ext cx="3013097" cy="688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629406" y="848783"/>
                <a:ext cx="2177708" cy="688589"/>
              </a:xfrm>
              <a:prstGeom prst="rect">
                <a:avLst/>
              </a:prstGeom>
              <a:solidFill>
                <a:srgbClr val="FB51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629405" y="1066119"/>
                <a:ext cx="217770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chemeClr val="bg1"/>
                    </a:solidFill>
                  </a:rPr>
                  <a:t>Demo version of the Questionnaire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6" t="27490" r="16111" b="6831"/>
            <a:stretch/>
          </p:blipFill>
          <p:spPr>
            <a:xfrm>
              <a:off x="6011283" y="4020568"/>
              <a:ext cx="396000" cy="437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2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/>
        </p:blipFill>
        <p:spPr>
          <a:xfrm>
            <a:off x="3123461" y="2907991"/>
            <a:ext cx="2291502" cy="1478705"/>
          </a:xfrm>
          <a:prstGeom prst="rect">
            <a:avLst/>
          </a:prstGeom>
          <a:ln w="9525">
            <a:solidFill>
              <a:srgbClr val="A6A6A6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5" y="863540"/>
            <a:ext cx="469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Training materials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515257" y="324463"/>
            <a:ext cx="47234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794013" y="857250"/>
            <a:ext cx="3013097" cy="688590"/>
            <a:chOff x="5794021" y="848783"/>
            <a:chExt cx="3013097" cy="688590"/>
          </a:xfrm>
        </p:grpSpPr>
        <p:sp>
          <p:nvSpPr>
            <p:cNvPr id="34" name="Rectangle 33"/>
            <p:cNvSpPr/>
            <p:nvPr/>
          </p:nvSpPr>
          <p:spPr>
            <a:xfrm>
              <a:off x="5794021" y="848784"/>
              <a:ext cx="3013097" cy="6885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845" y="904967"/>
              <a:ext cx="396847" cy="576221"/>
            </a:xfrm>
            <a:prstGeom prst="rect">
              <a:avLst/>
            </a:prstGeom>
            <a:ln>
              <a:noFill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6629407" y="848783"/>
              <a:ext cx="2177707" cy="688589"/>
            </a:xfrm>
            <a:prstGeom prst="rect">
              <a:avLst/>
            </a:prstGeom>
            <a:solidFill>
              <a:srgbClr val="098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29407" y="1066119"/>
              <a:ext cx="2177707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050" b="1" dirty="0">
                  <a:solidFill>
                    <a:schemeClr val="bg1"/>
                  </a:solidFill>
                </a:rPr>
                <a:t>Handbook for Site Managers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" y="1489655"/>
            <a:ext cx="1808727" cy="2626272"/>
          </a:xfrm>
          <a:prstGeom prst="rect">
            <a:avLst/>
          </a:prstGeom>
          <a:ln>
            <a:noFill/>
          </a:ln>
          <a:effectLst>
            <a:outerShdw blurRad="50800" dist="38100" dir="3420000" algn="tl" rotWithShape="0">
              <a:prstClr val="black">
                <a:alpha val="48000"/>
              </a:prstClr>
            </a:outerShdw>
          </a:effectLst>
        </p:spPr>
      </p:pic>
      <p:sp>
        <p:nvSpPr>
          <p:cNvPr id="53" name="Rectangle 52"/>
          <p:cNvSpPr/>
          <p:nvPr/>
        </p:nvSpPr>
        <p:spPr>
          <a:xfrm>
            <a:off x="5794013" y="1602022"/>
            <a:ext cx="3013093" cy="3541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Explains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Periodic Reporting process and the broader context of World Heritage in clear language.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Provides an overview of Section II of the questionnaire. 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Contains technical guidelines and FAQs.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Available in English, </a:t>
            </a:r>
            <a:r>
              <a:rPr lang="en-GB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GB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rançais</a:t>
            </a: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ar-AE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العربية</a:t>
            </a:r>
            <a:endParaRPr lang="en-GB" sz="12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Translation in other languages is foreseen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61" y="1310284"/>
            <a:ext cx="2275094" cy="1484111"/>
          </a:xfrm>
          <a:prstGeom prst="rect">
            <a:avLst/>
          </a:prstGeom>
          <a:ln>
            <a:solidFill>
              <a:srgbClr val="FFFFFF">
                <a:lumMod val="65000"/>
              </a:srgb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" b="4856"/>
          <a:stretch/>
        </p:blipFill>
        <p:spPr>
          <a:xfrm>
            <a:off x="3124395" y="1310284"/>
            <a:ext cx="2290568" cy="1484478"/>
          </a:xfrm>
          <a:prstGeom prst="rect">
            <a:avLst/>
          </a:prstGeom>
          <a:ln w="9525">
            <a:solidFill>
              <a:srgbClr val="A6A6A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>
          <a:xfrm>
            <a:off x="3124395" y="2907037"/>
            <a:ext cx="2305717" cy="1497055"/>
          </a:xfrm>
          <a:prstGeom prst="rect">
            <a:avLst/>
          </a:prstGeom>
          <a:ln w="9525">
            <a:solidFill>
              <a:srgbClr val="A6A6A6"/>
            </a:solidFill>
          </a:ln>
        </p:spPr>
      </p:pic>
    </p:spTree>
    <p:extLst>
      <p:ext uri="{BB962C8B-B14F-4D97-AF65-F5344CB8AC3E}">
        <p14:creationId xmlns:p14="http://schemas.microsoft.com/office/powerpoint/2010/main" val="19151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92947" y="1755648"/>
            <a:ext cx="651053" cy="1559940"/>
          </a:xfrm>
          <a:prstGeom prst="rect">
            <a:avLst/>
          </a:prstGeom>
          <a:solidFill>
            <a:srgbClr val="FE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4013" y="3258105"/>
            <a:ext cx="3013093" cy="1771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5" y="863540"/>
            <a:ext cx="469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Training materials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515257" y="324463"/>
            <a:ext cx="47234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4013" y="1602022"/>
            <a:ext cx="3013093" cy="16560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Animation video </a:t>
            </a:r>
            <a:r>
              <a:rPr lang="en-GB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explains the Periodic Reporting process in clear and simple terms.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Animation video 2 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focuses on Section 2, explaining the key functionalities, the main concepts involved and the assistance available</a:t>
            </a: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Aimed </a:t>
            </a:r>
            <a:r>
              <a:rPr lang="en-GB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primarily at Site Managers, they offer an overview in plain language with engaging visuals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Available in English, </a:t>
            </a:r>
            <a:r>
              <a:rPr lang="en-GB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French.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Arabic subtitles versions</a:t>
            </a:r>
            <a:endParaRPr lang="en-GB" sz="11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Adapted Spanish, Chinese and Russian versions currently under </a:t>
            </a:r>
            <a:r>
              <a:rPr lang="en-GB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</a:t>
            </a:r>
            <a:endParaRPr lang="en-GB" sz="11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94013" y="855949"/>
            <a:ext cx="3013097" cy="688590"/>
            <a:chOff x="5794013" y="1617949"/>
            <a:chExt cx="3013097" cy="688590"/>
          </a:xfrm>
        </p:grpSpPr>
        <p:grpSp>
          <p:nvGrpSpPr>
            <p:cNvPr id="27" name="Group 26"/>
            <p:cNvGrpSpPr/>
            <p:nvPr/>
          </p:nvGrpSpPr>
          <p:grpSpPr>
            <a:xfrm>
              <a:off x="5794013" y="1617949"/>
              <a:ext cx="3013097" cy="688590"/>
              <a:chOff x="5794021" y="848783"/>
              <a:chExt cx="3013097" cy="68859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794021" y="848784"/>
                <a:ext cx="3013097" cy="688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29406" y="848783"/>
                <a:ext cx="2177707" cy="688589"/>
              </a:xfrm>
              <a:prstGeom prst="rect">
                <a:avLst/>
              </a:prstGeom>
              <a:solidFill>
                <a:srgbClr val="FF5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629401" y="1066119"/>
                <a:ext cx="21777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chemeClr val="bg1"/>
                    </a:solidFill>
                  </a:rPr>
                  <a:t>Video tutorials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503" y="1722381"/>
              <a:ext cx="396000" cy="29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699" y="1899245"/>
              <a:ext cx="447608" cy="335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918530" y="1343398"/>
            <a:ext cx="4511582" cy="3440431"/>
            <a:chOff x="3660892" y="4139249"/>
            <a:chExt cx="1432257" cy="1092206"/>
          </a:xfrm>
        </p:grpSpPr>
        <p:grpSp>
          <p:nvGrpSpPr>
            <p:cNvPr id="49" name="Group 48"/>
            <p:cNvGrpSpPr/>
            <p:nvPr/>
          </p:nvGrpSpPr>
          <p:grpSpPr>
            <a:xfrm>
              <a:off x="3660892" y="4139249"/>
              <a:ext cx="1432257" cy="1092206"/>
              <a:chOff x="3660892" y="4139249"/>
              <a:chExt cx="1432257" cy="109220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0892" y="4139249"/>
                <a:ext cx="960000" cy="72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426" y="4393163"/>
                <a:ext cx="1117723" cy="8382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0" name="Isosceles Triangle 49"/>
            <p:cNvSpPr/>
            <p:nvPr/>
          </p:nvSpPr>
          <p:spPr>
            <a:xfrm rot="19789089">
              <a:off x="4560392" y="4361874"/>
              <a:ext cx="121000" cy="99088"/>
            </a:xfrm>
            <a:prstGeom prst="triangle">
              <a:avLst/>
            </a:prstGeom>
            <a:solidFill>
              <a:srgbClr val="131313">
                <a:alpha val="49804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5" y="863540"/>
            <a:ext cx="469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Training materials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515257" y="324463"/>
            <a:ext cx="47234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4013" y="1602022"/>
            <a:ext cx="3013093" cy="3541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capacity-building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tool for Periodic Reporting 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Developed to facilitate trainings for those involved in Periodic Reporting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Draws on a large number of World Heritage 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resources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be 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accessible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basic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advanced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versions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Comprehensive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nature will make it adaptable to many different World Heritage contexts</a:t>
            </a: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794013" y="854648"/>
            <a:ext cx="3013097" cy="688590"/>
            <a:chOff x="5794013" y="2378648"/>
            <a:chExt cx="3013097" cy="688590"/>
          </a:xfrm>
        </p:grpSpPr>
        <p:grpSp>
          <p:nvGrpSpPr>
            <p:cNvPr id="55" name="Group 54"/>
            <p:cNvGrpSpPr/>
            <p:nvPr/>
          </p:nvGrpSpPr>
          <p:grpSpPr>
            <a:xfrm>
              <a:off x="5794013" y="2378648"/>
              <a:ext cx="3013097" cy="688590"/>
              <a:chOff x="5794021" y="848783"/>
              <a:chExt cx="3013097" cy="68859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794021" y="848784"/>
                <a:ext cx="3013097" cy="688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29406" y="848783"/>
                <a:ext cx="2177708" cy="688589"/>
              </a:xfrm>
              <a:prstGeom prst="rect">
                <a:avLst/>
              </a:prstGeom>
              <a:solidFill>
                <a:srgbClr val="EBAC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629401" y="1066119"/>
                <a:ext cx="21777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chemeClr val="bg1"/>
                    </a:solidFill>
                  </a:rPr>
                  <a:t>Training modules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972025" y="2792888"/>
              <a:ext cx="433466" cy="261610"/>
              <a:chOff x="508000" y="1922012"/>
              <a:chExt cx="1349846" cy="81466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 rot="5400000">
                <a:off x="1157941" y="2036767"/>
                <a:ext cx="814660" cy="585150"/>
                <a:chOff x="5852276" y="2209799"/>
                <a:chExt cx="2710717" cy="186690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9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509749" y="2209799"/>
                  <a:ext cx="1570132" cy="1866901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7030A0"/>
                </a:solidFill>
                <a:ln/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dirty="0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778820" y="1533472"/>
                  <a:ext cx="857629" cy="2710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3</a:t>
                  </a:r>
                  <a:endParaRPr lang="en-US" sz="1100" b="1" dirty="0">
                    <a:solidFill>
                      <a:schemeClr val="bg1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68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rot="5400000" flipV="1">
                <a:off x="744003" y="1883118"/>
                <a:ext cx="478324" cy="950330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973816" y="2381527"/>
              <a:ext cx="433466" cy="261610"/>
              <a:chOff x="508000" y="1922012"/>
              <a:chExt cx="1349846" cy="81466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 rot="5400000">
                <a:off x="1157941" y="2036767"/>
                <a:ext cx="814660" cy="585150"/>
                <a:chOff x="5852276" y="2209799"/>
                <a:chExt cx="2710717" cy="186690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509749" y="2209799"/>
                  <a:ext cx="1570132" cy="1866901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C00000"/>
                </a:solidFill>
                <a:ln/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dirty="0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778820" y="1533472"/>
                  <a:ext cx="857629" cy="2710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1</a:t>
                  </a:r>
                </a:p>
              </p:txBody>
            </p:sp>
          </p:grpSp>
          <p:sp>
            <p:nvSpPr>
              <p:cNvPr id="64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rot="5400000" flipV="1">
                <a:off x="744003" y="1883118"/>
                <a:ext cx="478324" cy="950330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967466" y="2580309"/>
              <a:ext cx="433466" cy="261610"/>
              <a:chOff x="508000" y="1922012"/>
              <a:chExt cx="1349846" cy="81466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 rot="5400000">
                <a:off x="1157941" y="2036767"/>
                <a:ext cx="814660" cy="585150"/>
                <a:chOff x="5852276" y="2209799"/>
                <a:chExt cx="2710717" cy="186690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509749" y="2209799"/>
                  <a:ext cx="1570132" cy="1866901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61A0DB"/>
                </a:solidFill>
                <a:ln/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dirty="0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778820" y="1533472"/>
                  <a:ext cx="857629" cy="2710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2</a:t>
                  </a:r>
                  <a:endParaRPr lang="en-US" sz="1100" b="1" dirty="0">
                    <a:solidFill>
                      <a:schemeClr val="bg1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60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rot="5400000" flipV="1">
                <a:off x="744003" y="1883118"/>
                <a:ext cx="478324" cy="950330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2798801" y="1483874"/>
            <a:ext cx="814848" cy="1462581"/>
            <a:chOff x="631479" y="673958"/>
            <a:chExt cx="2929299" cy="5257836"/>
          </a:xfrm>
        </p:grpSpPr>
        <p:grpSp>
          <p:nvGrpSpPr>
            <p:cNvPr id="112" name="Group 111"/>
            <p:cNvGrpSpPr/>
            <p:nvPr/>
          </p:nvGrpSpPr>
          <p:grpSpPr>
            <a:xfrm rot="5400000">
              <a:off x="1531530" y="-226091"/>
              <a:ext cx="1106427" cy="2906525"/>
              <a:chOff x="7845152" y="1412668"/>
              <a:chExt cx="437448" cy="11018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>
                <a:off x="7845152" y="1412668"/>
                <a:ext cx="437448" cy="477429"/>
                <a:chOff x="6427580" y="2209799"/>
                <a:chExt cx="1710561" cy="186690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4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509749" y="2209799"/>
                  <a:ext cx="1570132" cy="1866901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solidFill>
                  <a:srgbClr val="D81159"/>
                </a:solidFill>
                <a:ln/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 dirty="0"/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854052" y="2033483"/>
                  <a:ext cx="857618" cy="1710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1</a:t>
                  </a:r>
                </a:p>
              </p:txBody>
            </p:sp>
          </p:grpSp>
          <p:sp>
            <p:nvSpPr>
              <p:cNvPr id="133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flipV="1">
                <a:off x="7860678" y="1739137"/>
                <a:ext cx="407022" cy="775382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 rot="5400000">
              <a:off x="1531526" y="1157753"/>
              <a:ext cx="1106427" cy="2906516"/>
              <a:chOff x="7845155" y="1412670"/>
              <a:chExt cx="437447" cy="1101849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>
                <a:off x="7845155" y="1412670"/>
                <a:ext cx="437447" cy="477430"/>
                <a:chOff x="6427578" y="2209800"/>
                <a:chExt cx="1710555" cy="18669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0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488272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ln/>
                <a:effectLst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 dirty="0"/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854045" y="2033501"/>
                  <a:ext cx="857621" cy="1710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2</a:t>
                  </a:r>
                </a:p>
              </p:txBody>
            </p:sp>
          </p:grpSp>
          <p:sp>
            <p:nvSpPr>
              <p:cNvPr id="129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flipV="1">
                <a:off x="7860678" y="1739137"/>
                <a:ext cx="407022" cy="775382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 rot="5400000">
              <a:off x="1542915" y="2530111"/>
              <a:ext cx="1106428" cy="2929299"/>
              <a:chOff x="7846312" y="3576817"/>
              <a:chExt cx="1106428" cy="2929299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>
                <a:off x="7846312" y="3576817"/>
                <a:ext cx="1106428" cy="1259391"/>
                <a:chOff x="6427577" y="2209800"/>
                <a:chExt cx="1710559" cy="18669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488272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ln/>
                <a:effectLst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 dirty="0"/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854049" y="2033496"/>
                  <a:ext cx="857615" cy="171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3</a:t>
                  </a:r>
                </a:p>
              </p:txBody>
            </p:sp>
          </p:grpSp>
          <p:sp>
            <p:nvSpPr>
              <p:cNvPr id="125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flipV="1">
                <a:off x="7885577" y="4460773"/>
                <a:ext cx="1029472" cy="2045343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 rot="5400000">
              <a:off x="1531526" y="3925320"/>
              <a:ext cx="1106429" cy="2906520"/>
              <a:chOff x="7845162" y="1412669"/>
              <a:chExt cx="437448" cy="1101850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3CC9BE7-5948-4992-8D51-1DA23A2E5BF5}"/>
                  </a:ext>
                </a:extLst>
              </p:cNvPr>
              <p:cNvGrpSpPr/>
              <p:nvPr/>
            </p:nvGrpSpPr>
            <p:grpSpPr>
              <a:xfrm>
                <a:off x="7845162" y="1412669"/>
                <a:ext cx="437448" cy="477430"/>
                <a:chOff x="6427570" y="2209800"/>
                <a:chExt cx="1710552" cy="18669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Rectangle: Top Corners Rounded 2">
                  <a:extLst>
                    <a:ext uri="{FF2B5EF4-FFF2-40B4-BE49-F238E27FC236}">
                      <a16:creationId xmlns:a16="http://schemas.microsoft.com/office/drawing/2014/main" id="{FC900C28-FF5B-4738-B15A-DA1A556BE4A0}"/>
                    </a:ext>
                  </a:extLst>
                </p:cNvPr>
                <p:cNvSpPr/>
                <p:nvPr/>
              </p:nvSpPr>
              <p:spPr>
                <a:xfrm>
                  <a:off x="6488272" y="2209800"/>
                  <a:ext cx="1591582" cy="1866900"/>
                </a:xfrm>
                <a:prstGeom prst="round2SameRect">
                  <a:avLst>
                    <a:gd name="adj1" fmla="val 12063"/>
                    <a:gd name="adj2" fmla="val 0"/>
                  </a:avLst>
                </a:prstGeom>
                <a:ln/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00" dirty="0"/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62698EAD-E879-41D8-AB35-8B0CD1EFF0A9}"/>
                    </a:ext>
                  </a:extLst>
                </p:cNvPr>
                <p:cNvSpPr txBox="1"/>
                <p:nvPr/>
              </p:nvSpPr>
              <p:spPr>
                <a:xfrm rot="16200000">
                  <a:off x="6854038" y="2033500"/>
                  <a:ext cx="857615" cy="1710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4</a:t>
                  </a:r>
                </a:p>
              </p:txBody>
            </p:sp>
          </p:grpSp>
          <p:sp>
            <p:nvSpPr>
              <p:cNvPr id="121" name="Freeform: Shape 15">
                <a:extLst>
                  <a:ext uri="{FF2B5EF4-FFF2-40B4-BE49-F238E27FC236}">
                    <a16:creationId xmlns:a16="http://schemas.microsoft.com/office/drawing/2014/main" id="{B9361B01-03EA-4A3C-8B61-BEC6A891C530}"/>
                  </a:ext>
                </a:extLst>
              </p:cNvPr>
              <p:cNvSpPr/>
              <p:nvPr/>
            </p:nvSpPr>
            <p:spPr>
              <a:xfrm flipV="1">
                <a:off x="7860678" y="1739137"/>
                <a:ext cx="407022" cy="775382"/>
              </a:xfrm>
              <a:custGeom>
                <a:avLst/>
                <a:gdLst>
                  <a:gd name="connsiteX0" fmla="*/ 0 w 1591582"/>
                  <a:gd name="connsiteY0" fmla="*/ 3031986 h 3031986"/>
                  <a:gd name="connsiteX1" fmla="*/ 357641 w 1591582"/>
                  <a:gd name="connsiteY1" fmla="*/ 3031986 h 3031986"/>
                  <a:gd name="connsiteX2" fmla="*/ 795791 w 1591582"/>
                  <a:gd name="connsiteY2" fmla="*/ 2593836 h 3031986"/>
                  <a:gd name="connsiteX3" fmla="*/ 1233941 w 1591582"/>
                  <a:gd name="connsiteY3" fmla="*/ 3031986 h 3031986"/>
                  <a:gd name="connsiteX4" fmla="*/ 1591582 w 1591582"/>
                  <a:gd name="connsiteY4" fmla="*/ 3031986 h 3031986"/>
                  <a:gd name="connsiteX5" fmla="*/ 1591582 w 1591582"/>
                  <a:gd name="connsiteY5" fmla="*/ 314242 h 3031986"/>
                  <a:gd name="connsiteX6" fmla="*/ 1277340 w 1591582"/>
                  <a:gd name="connsiteY6" fmla="*/ 0 h 3031986"/>
                  <a:gd name="connsiteX7" fmla="*/ 314242 w 1591582"/>
                  <a:gd name="connsiteY7" fmla="*/ 0 h 3031986"/>
                  <a:gd name="connsiteX8" fmla="*/ 0 w 1591582"/>
                  <a:gd name="connsiteY8" fmla="*/ 314242 h 303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1582" h="3031986">
                    <a:moveTo>
                      <a:pt x="0" y="3031986"/>
                    </a:moveTo>
                    <a:lnTo>
                      <a:pt x="357641" y="3031986"/>
                    </a:lnTo>
                    <a:cubicBezTo>
                      <a:pt x="357641" y="2790002"/>
                      <a:pt x="553807" y="2593836"/>
                      <a:pt x="795791" y="2593836"/>
                    </a:cubicBezTo>
                    <a:cubicBezTo>
                      <a:pt x="1037775" y="2593836"/>
                      <a:pt x="1233941" y="2790002"/>
                      <a:pt x="1233941" y="3031986"/>
                    </a:cubicBezTo>
                    <a:lnTo>
                      <a:pt x="1591582" y="3031986"/>
                    </a:lnTo>
                    <a:lnTo>
                      <a:pt x="1591582" y="314242"/>
                    </a:lnTo>
                    <a:cubicBezTo>
                      <a:pt x="1591582" y="140691"/>
                      <a:pt x="1450891" y="0"/>
                      <a:pt x="1277340" y="0"/>
                    </a:cubicBezTo>
                    <a:lnTo>
                      <a:pt x="314242" y="0"/>
                    </a:lnTo>
                    <a:cubicBezTo>
                      <a:pt x="140691" y="0"/>
                      <a:pt x="0" y="140691"/>
                      <a:pt x="0" y="3142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814553" y="843044"/>
              <a:ext cx="1523617" cy="7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" dirty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Training</a:t>
              </a:r>
            </a:p>
            <a:p>
              <a:pPr algn="ctr"/>
              <a:r>
                <a:rPr lang="en-GB" sz="500" dirty="0">
                  <a:solidFill>
                    <a:srgbClr val="C00000"/>
                  </a:solidFill>
                  <a:latin typeface="Tw Cen MT" panose="020B0602020104020603" pitchFamily="34" charset="0"/>
                </a:rPr>
                <a:t>MODULE</a:t>
              </a:r>
              <a:endParaRPr lang="en-US" sz="500" dirty="0">
                <a:solidFill>
                  <a:srgbClr val="C0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14553" y="2235023"/>
              <a:ext cx="1523617" cy="7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" dirty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Training</a:t>
              </a:r>
            </a:p>
            <a:p>
              <a:pPr algn="ctr"/>
              <a:r>
                <a:rPr lang="en-GB" sz="500" dirty="0">
                  <a:solidFill>
                    <a:srgbClr val="549ADA"/>
                  </a:solidFill>
                  <a:latin typeface="Tw Cen MT" panose="020B0602020104020603" pitchFamily="34" charset="0"/>
                </a:rPr>
                <a:t>MODULE</a:t>
              </a:r>
              <a:endParaRPr lang="en-US" sz="500" dirty="0">
                <a:solidFill>
                  <a:srgbClr val="549ADA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14553" y="3606003"/>
              <a:ext cx="1523617" cy="7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" dirty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Training</a:t>
              </a:r>
            </a:p>
            <a:p>
              <a:pPr algn="ctr"/>
              <a:r>
                <a:rPr lang="en-GB" sz="500" dirty="0">
                  <a:solidFill>
                    <a:srgbClr val="FFC72D"/>
                  </a:solidFill>
                  <a:latin typeface="Tw Cen MT" panose="020B0602020104020603" pitchFamily="34" charset="0"/>
                </a:rPr>
                <a:t>MODULE</a:t>
              </a:r>
              <a:endParaRPr lang="en-US" sz="500" dirty="0">
                <a:solidFill>
                  <a:srgbClr val="FFC72D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064" y="5008511"/>
              <a:ext cx="1523617" cy="7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" dirty="0">
                  <a:solidFill>
                    <a:schemeClr val="bg1">
                      <a:lumMod val="50000"/>
                    </a:schemeClr>
                  </a:solidFill>
                  <a:latin typeface="Tw Cen MT" panose="020B0602020104020603" pitchFamily="34" charset="0"/>
                </a:rPr>
                <a:t>Training</a:t>
              </a:r>
            </a:p>
            <a:p>
              <a:pPr algn="ctr"/>
              <a:r>
                <a:rPr lang="en-GB" sz="500" dirty="0">
                  <a:solidFill>
                    <a:srgbClr val="78B552"/>
                  </a:solidFill>
                  <a:latin typeface="Tw Cen MT" panose="020B0602020104020603" pitchFamily="34" charset="0"/>
                </a:rPr>
                <a:t>MODULE</a:t>
              </a:r>
              <a:endParaRPr lang="en-US" sz="500" dirty="0">
                <a:solidFill>
                  <a:srgbClr val="78B552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12940" y="1291446"/>
            <a:ext cx="2462744" cy="3265314"/>
            <a:chOff x="626803" y="619125"/>
            <a:chExt cx="4238490" cy="5619750"/>
          </a:xfrm>
        </p:grpSpPr>
        <p:sp>
          <p:nvSpPr>
            <p:cNvPr id="79" name="Freeform: Shape 6">
              <a:extLst>
                <a:ext uri="{FF2B5EF4-FFF2-40B4-BE49-F238E27FC236}">
                  <a16:creationId xmlns:a16="http://schemas.microsoft.com/office/drawing/2014/main" id="{83AE1B1C-FBBB-4EEF-99E2-A95746E30C62}"/>
                </a:ext>
              </a:extLst>
            </p:cNvPr>
            <p:cNvSpPr/>
            <p:nvPr/>
          </p:nvSpPr>
          <p:spPr>
            <a:xfrm>
              <a:off x="626804" y="619125"/>
              <a:ext cx="4225414" cy="5619750"/>
            </a:xfrm>
            <a:custGeom>
              <a:avLst/>
              <a:gdLst>
                <a:gd name="connsiteX0" fmla="*/ 0 w 4225414"/>
                <a:gd name="connsiteY0" fmla="*/ 0 h 5619750"/>
                <a:gd name="connsiteX1" fmla="*/ 3483086 w 4225414"/>
                <a:gd name="connsiteY1" fmla="*/ 0 h 5619750"/>
                <a:gd name="connsiteX2" fmla="*/ 3664975 w 4225414"/>
                <a:gd name="connsiteY2" fmla="*/ 0 h 5619750"/>
                <a:gd name="connsiteX3" fmla="*/ 3935355 w 4225414"/>
                <a:gd name="connsiteY3" fmla="*/ 0 h 5619750"/>
                <a:gd name="connsiteX4" fmla="*/ 4225414 w 4225414"/>
                <a:gd name="connsiteY4" fmla="*/ 290059 h 5619750"/>
                <a:gd name="connsiteX5" fmla="*/ 4225414 w 4225414"/>
                <a:gd name="connsiteY5" fmla="*/ 5329691 h 5619750"/>
                <a:gd name="connsiteX6" fmla="*/ 3935355 w 4225414"/>
                <a:gd name="connsiteY6" fmla="*/ 5619750 h 5619750"/>
                <a:gd name="connsiteX7" fmla="*/ 3664975 w 4225414"/>
                <a:gd name="connsiteY7" fmla="*/ 5619750 h 5619750"/>
                <a:gd name="connsiteX8" fmla="*/ 3483086 w 4225414"/>
                <a:gd name="connsiteY8" fmla="*/ 5619750 h 5619750"/>
                <a:gd name="connsiteX9" fmla="*/ 0 w 4225414"/>
                <a:gd name="connsiteY9" fmla="*/ 5619750 h 561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5414" h="5619750">
                  <a:moveTo>
                    <a:pt x="0" y="0"/>
                  </a:moveTo>
                  <a:lnTo>
                    <a:pt x="3483086" y="0"/>
                  </a:lnTo>
                  <a:lnTo>
                    <a:pt x="3664975" y="0"/>
                  </a:lnTo>
                  <a:lnTo>
                    <a:pt x="3935355" y="0"/>
                  </a:lnTo>
                  <a:cubicBezTo>
                    <a:pt x="4095550" y="0"/>
                    <a:pt x="4225414" y="129864"/>
                    <a:pt x="4225414" y="290059"/>
                  </a:cubicBezTo>
                  <a:lnTo>
                    <a:pt x="4225414" y="5329691"/>
                  </a:lnTo>
                  <a:cubicBezTo>
                    <a:pt x="4225414" y="5489886"/>
                    <a:pt x="4095550" y="5619750"/>
                    <a:pt x="3935355" y="5619750"/>
                  </a:cubicBezTo>
                  <a:lnTo>
                    <a:pt x="3664975" y="5619750"/>
                  </a:lnTo>
                  <a:lnTo>
                    <a:pt x="3483086" y="5619750"/>
                  </a:lnTo>
                  <a:lnTo>
                    <a:pt x="0" y="561975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bg1"/>
                </a:gs>
                <a:gs pos="74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30200" dist="88900" algn="l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90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824F499-20C8-4D73-B49D-6DD55A41C2A6}"/>
                </a:ext>
              </a:extLst>
            </p:cNvPr>
            <p:cNvSpPr/>
            <p:nvPr/>
          </p:nvSpPr>
          <p:spPr>
            <a:xfrm>
              <a:off x="626805" y="619125"/>
              <a:ext cx="3458498" cy="1633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FD5325-3717-459B-90F1-3A5965EDA412}"/>
                </a:ext>
              </a:extLst>
            </p:cNvPr>
            <p:cNvSpPr/>
            <p:nvPr/>
          </p:nvSpPr>
          <p:spPr>
            <a:xfrm>
              <a:off x="647631" y="5659555"/>
              <a:ext cx="3213169" cy="3592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5582" algn="ctr">
                <a:tabLst>
                  <a:tab pos="622268" algn="l"/>
                </a:tabLst>
              </a:pPr>
              <a:r>
                <a:rPr lang="en-IN" sz="700" dirty="0"/>
                <a:t>World Heritage Convention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B782959-5560-4202-A136-BCA075A490B3}"/>
                </a:ext>
              </a:extLst>
            </p:cNvPr>
            <p:cNvSpPr/>
            <p:nvPr/>
          </p:nvSpPr>
          <p:spPr>
            <a:xfrm>
              <a:off x="988142" y="619125"/>
              <a:ext cx="66367" cy="561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3D6E4EA-59ED-4E27-B6F1-FB64219B8EED}"/>
                </a:ext>
              </a:extLst>
            </p:cNvPr>
            <p:cNvSpPr txBox="1"/>
            <p:nvPr/>
          </p:nvSpPr>
          <p:spPr>
            <a:xfrm>
              <a:off x="626803" y="989268"/>
              <a:ext cx="4225416" cy="462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Periodic Reporting Curriculum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F3FF7B2-4940-404C-B39B-C8B665009A01}"/>
                </a:ext>
              </a:extLst>
            </p:cNvPr>
            <p:cNvSpPr txBox="1"/>
            <p:nvPr/>
          </p:nvSpPr>
          <p:spPr>
            <a:xfrm>
              <a:off x="639876" y="3981980"/>
              <a:ext cx="4225417" cy="1006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Training </a:t>
              </a:r>
            </a:p>
            <a:p>
              <a:pPr algn="ctr"/>
              <a:r>
                <a:rPr lang="en-IN" sz="16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Modules</a:t>
              </a:r>
              <a:endParaRPr lang="en-IN" sz="16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741" y="2059563"/>
            <a:ext cx="1732666" cy="10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6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5" y="863540"/>
            <a:ext cx="469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Training materials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515257" y="324463"/>
            <a:ext cx="47234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4013" y="1602022"/>
            <a:ext cx="3013093" cy="3541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r>
              <a:rPr lang="en-GB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Guidance/ Index of key 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GB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erms</a:t>
            </a: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Integrated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into the questionnaire to clarify questions and explain key concepts.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provides clarifications on the information sought in specific questions 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 context and background to the thematic areas covered 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dynamic resource within the </a:t>
            </a: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questionnaire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made available online and for download in PDF format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794013" y="853347"/>
            <a:ext cx="3013097" cy="688590"/>
            <a:chOff x="5794013" y="3139347"/>
            <a:chExt cx="3013097" cy="688590"/>
          </a:xfrm>
        </p:grpSpPr>
        <p:grpSp>
          <p:nvGrpSpPr>
            <p:cNvPr id="89" name="Group 88"/>
            <p:cNvGrpSpPr/>
            <p:nvPr/>
          </p:nvGrpSpPr>
          <p:grpSpPr>
            <a:xfrm>
              <a:off x="5794013" y="3139347"/>
              <a:ext cx="3013097" cy="688590"/>
              <a:chOff x="5794021" y="848783"/>
              <a:chExt cx="3013097" cy="68859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794021" y="848784"/>
                <a:ext cx="3013097" cy="688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629406" y="848783"/>
                <a:ext cx="2177708" cy="688589"/>
              </a:xfrm>
              <a:prstGeom prst="rect">
                <a:avLst/>
              </a:prstGeom>
              <a:solidFill>
                <a:srgbClr val="59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629401" y="1066119"/>
                <a:ext cx="217771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chemeClr val="bg1"/>
                    </a:solidFill>
                  </a:rPr>
                  <a:t>Guidance and Index of </a:t>
                </a:r>
                <a:r>
                  <a:rPr lang="en-GB" sz="1050" b="1" dirty="0">
                    <a:solidFill>
                      <a:schemeClr val="bg1"/>
                    </a:solidFill>
                  </a:rPr>
                  <a:t>k</a:t>
                </a:r>
                <a:r>
                  <a:rPr lang="en-GB" sz="1050" b="1" dirty="0" smtClean="0">
                    <a:solidFill>
                      <a:schemeClr val="bg1"/>
                    </a:solidFill>
                  </a:rPr>
                  <a:t>ey terms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702" y="3195641"/>
              <a:ext cx="379116" cy="576000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6" name="Content Placeholder 6" descr="cid:image002.png@01D35A13.D3280490"/>
          <p:cNvPicPr>
            <a:picLocks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0" r="2309" b="1"/>
          <a:stretch/>
        </p:blipFill>
        <p:spPr bwMode="auto">
          <a:xfrm>
            <a:off x="879356" y="1197641"/>
            <a:ext cx="3346668" cy="3363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9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5" y="863540"/>
            <a:ext cx="469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Training materials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515257" y="324463"/>
            <a:ext cx="47234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4013" y="1602022"/>
            <a:ext cx="3013093" cy="3541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r>
              <a:rPr lang="en-GB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 of key terms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list of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terms supplements the guidance and provides definitions of key terms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Available in English and French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200" dirty="0" smtClean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</a:t>
            </a:r>
            <a:r>
              <a:rPr lang="en-GB" sz="12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made available </a:t>
            </a:r>
            <a:r>
              <a:rPr lang="en-GB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and for download in PDF format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794013" y="853347"/>
            <a:ext cx="3013097" cy="688590"/>
            <a:chOff x="5794013" y="3139347"/>
            <a:chExt cx="3013097" cy="688590"/>
          </a:xfrm>
        </p:grpSpPr>
        <p:grpSp>
          <p:nvGrpSpPr>
            <p:cNvPr id="89" name="Group 88"/>
            <p:cNvGrpSpPr/>
            <p:nvPr/>
          </p:nvGrpSpPr>
          <p:grpSpPr>
            <a:xfrm>
              <a:off x="5794013" y="3139347"/>
              <a:ext cx="3013097" cy="688590"/>
              <a:chOff x="5794021" y="848783"/>
              <a:chExt cx="3013097" cy="68859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794021" y="848784"/>
                <a:ext cx="3013097" cy="688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629406" y="848783"/>
                <a:ext cx="2177708" cy="688589"/>
              </a:xfrm>
              <a:prstGeom prst="rect">
                <a:avLst/>
              </a:prstGeom>
              <a:solidFill>
                <a:srgbClr val="59A8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629401" y="1066119"/>
                <a:ext cx="217771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chemeClr val="bg1"/>
                    </a:solidFill>
                  </a:rPr>
                  <a:t>List of key terms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702" y="3195641"/>
              <a:ext cx="379116" cy="5760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4" name="Group 3"/>
          <p:cNvGrpSpPr/>
          <p:nvPr/>
        </p:nvGrpSpPr>
        <p:grpSpPr>
          <a:xfrm>
            <a:off x="976806" y="1285956"/>
            <a:ext cx="2536410" cy="3268072"/>
            <a:chOff x="976806" y="1285956"/>
            <a:chExt cx="2536410" cy="3268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6"/>
            <a:stretch/>
          </p:blipFill>
          <p:spPr>
            <a:xfrm>
              <a:off x="1141573" y="1300891"/>
              <a:ext cx="2371643" cy="3253137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>
              <a:off x="976806" y="1285956"/>
              <a:ext cx="179615" cy="3268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74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92947" y="1755648"/>
            <a:ext cx="651053" cy="1602030"/>
          </a:xfrm>
          <a:prstGeom prst="rect">
            <a:avLst/>
          </a:prstGeom>
          <a:solidFill>
            <a:srgbClr val="FE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5" y="863540"/>
            <a:ext cx="469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Training materials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515257" y="324463"/>
            <a:ext cx="47234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794013" y="1602022"/>
            <a:ext cx="3013093" cy="3541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r>
              <a:rPr lang="en-GB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Demo version of the questionnaire </a:t>
            </a:r>
            <a:endParaRPr lang="en-GB" sz="1200" b="1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demo version of the questionnaire (Section I Mystery Land and Section II Mystery Property) allows you to practice using the questionnaire and gain familiarity with its functions. </a:t>
            </a:r>
          </a:p>
          <a:p>
            <a:pPr marL="171450" indent="-17145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can be exported to Word and PDF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2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94013" y="861571"/>
            <a:ext cx="3013097" cy="688590"/>
            <a:chOff x="5794013" y="3900046"/>
            <a:chExt cx="3013097" cy="68859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4013" y="3900046"/>
              <a:ext cx="3013097" cy="688590"/>
              <a:chOff x="5794021" y="848783"/>
              <a:chExt cx="3013097" cy="68859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794021" y="848784"/>
                <a:ext cx="3013097" cy="6885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629406" y="848783"/>
                <a:ext cx="2177708" cy="688589"/>
              </a:xfrm>
              <a:prstGeom prst="rect">
                <a:avLst/>
              </a:prstGeom>
              <a:solidFill>
                <a:srgbClr val="FB51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29405" y="1066119"/>
                <a:ext cx="217770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 smtClean="0">
                    <a:solidFill>
                      <a:schemeClr val="bg1"/>
                    </a:solidFill>
                  </a:rPr>
                  <a:t>Demo version of the Questionnaire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6" t="27490" r="16111" b="6831"/>
            <a:stretch/>
          </p:blipFill>
          <p:spPr>
            <a:xfrm>
              <a:off x="6011283" y="4020568"/>
              <a:ext cx="396000" cy="43768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4"/>
          <a:stretch/>
        </p:blipFill>
        <p:spPr>
          <a:xfrm>
            <a:off x="848182" y="1200935"/>
            <a:ext cx="2272296" cy="3933040"/>
          </a:xfrm>
          <a:prstGeom prst="rect">
            <a:avLst/>
          </a:prstGeom>
          <a:ln>
            <a:noFill/>
          </a:ln>
          <a:effectLst>
            <a:outerShdw blurRad="38100" dist="25400" algn="tl" rotWithShape="0">
              <a:prstClr val="black">
                <a:alpha val="5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9"/>
          <a:stretch/>
        </p:blipFill>
        <p:spPr>
          <a:xfrm>
            <a:off x="3290570" y="1200935"/>
            <a:ext cx="2307953" cy="3923515"/>
          </a:xfrm>
          <a:prstGeom prst="rect">
            <a:avLst/>
          </a:prstGeom>
          <a:ln>
            <a:noFill/>
          </a:ln>
          <a:effectLst>
            <a:outerShdw blurRad="38100" dist="25400" algn="tl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6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5" name="CasellaDiTesto 1"/>
          <p:cNvSpPr txBox="1"/>
          <p:nvPr/>
        </p:nvSpPr>
        <p:spPr>
          <a:xfrm>
            <a:off x="541324" y="863540"/>
            <a:ext cx="556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00000"/>
              <a:buFont typeface="Calibri Light" panose="020F0302020204030204" pitchFamily="34" charset="0"/>
              <a:buChar char="→"/>
            </a:pP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</a:t>
            </a:r>
            <a:r>
              <a:rPr lang="en-GB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improvements </a:t>
            </a:r>
            <a:r>
              <a:rPr lang="en-GB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the </a:t>
            </a:r>
            <a:r>
              <a:rPr lang="en-GB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Questionnaire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CasellaDiTesto 1"/>
          <p:cNvSpPr txBox="1"/>
          <p:nvPr/>
        </p:nvSpPr>
        <p:spPr>
          <a:xfrm>
            <a:off x="515257" y="324463"/>
            <a:ext cx="472349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New developments for the Third Cycle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324" y="1223200"/>
            <a:ext cx="5310835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 positive achievements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emphasis on attributes of OUV as an important element of World Heritage system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 as well as negative, potential as well as actual factors to be taken into account in assessing condition and context of properties 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More information on actual and predicted trends gathered (attributes and factors)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Factors now linked to State of Conservation database</a:t>
            </a:r>
          </a:p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Technical improvements to online tool</a:t>
            </a:r>
          </a:p>
        </p:txBody>
      </p:sp>
    </p:spTree>
    <p:extLst>
      <p:ext uri="{BB962C8B-B14F-4D97-AF65-F5344CB8AC3E}">
        <p14:creationId xmlns:p14="http://schemas.microsoft.com/office/powerpoint/2010/main" val="1972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94" y="2435605"/>
            <a:ext cx="397950" cy="397950"/>
          </a:xfrm>
          <a:prstGeom prst="rect">
            <a:avLst/>
          </a:prstGeom>
        </p:spPr>
      </p:pic>
      <p:sp>
        <p:nvSpPr>
          <p:cNvPr id="18" name="CasellaDiTesto 1"/>
          <p:cNvSpPr txBox="1"/>
          <p:nvPr/>
        </p:nvSpPr>
        <p:spPr>
          <a:xfrm>
            <a:off x="515258" y="324463"/>
            <a:ext cx="493222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Contact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7" y="3504874"/>
            <a:ext cx="1949794" cy="11357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7976" y="2194560"/>
            <a:ext cx="9144000" cy="678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61938" lvl="0" indent="-261938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  <a:buFont typeface="Symbol" panose="05050102010706020507" pitchFamily="18" charset="2"/>
              <a:buChar char="·"/>
            </a:pPr>
            <a:endParaRPr lang="en-GB" sz="1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 fontAlgn="base">
              <a:spcBef>
                <a:spcPts val="1000"/>
              </a:spcBef>
              <a:spcAft>
                <a:spcPct val="0"/>
              </a:spcAft>
              <a:buClr>
                <a:srgbClr val="5B9BD5">
                  <a:lumMod val="75000"/>
                </a:srgbClr>
              </a:buClr>
              <a:buSzPct val="130000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wh-periodicreporting@unesco.org</a:t>
            </a:r>
          </a:p>
        </p:txBody>
      </p:sp>
    </p:spTree>
    <p:extLst>
      <p:ext uri="{BB962C8B-B14F-4D97-AF65-F5344CB8AC3E}">
        <p14:creationId xmlns:p14="http://schemas.microsoft.com/office/powerpoint/2010/main" val="31385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/>
          <p:cNvSpPr txBox="1"/>
          <p:nvPr/>
        </p:nvSpPr>
        <p:spPr>
          <a:xfrm>
            <a:off x="4687110" y="920729"/>
            <a:ext cx="3815340" cy="2862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-1" y="329186"/>
            <a:ext cx="3138221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627063" indent="1588"/>
            <a:r>
              <a:rPr lang="en-US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Module outline</a:t>
            </a:r>
            <a:endParaRPr lang="en-US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"/>
          <p:cNvSpPr txBox="1"/>
          <p:nvPr/>
        </p:nvSpPr>
        <p:spPr>
          <a:xfrm>
            <a:off x="399746" y="1275149"/>
            <a:ext cx="381534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I. What is Periodic Reporting?</a:t>
            </a:r>
          </a:p>
          <a:p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Objectives</a:t>
            </a: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questionnaire</a:t>
            </a: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are the actors?</a:t>
            </a: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the expected outcomes?</a:t>
            </a: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Reporting cycle: Reporting by region</a:t>
            </a: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Timeline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sellaDiTesto 1"/>
          <p:cNvSpPr txBox="1"/>
          <p:nvPr/>
        </p:nvSpPr>
        <p:spPr>
          <a:xfrm>
            <a:off x="4687110" y="920729"/>
            <a:ext cx="3840202" cy="35024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noAutofit/>
          </a:bodyPr>
          <a:lstStyle/>
          <a:p>
            <a:pPr marL="261938" indent="-261938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II. New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developments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for the Third Cycle</a:t>
            </a: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Sustainable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Synergies with other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Conventions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indent="-261938"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Monitoring Indicators and Analytical Framework</a:t>
            </a: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</a:t>
            </a: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Periodic Reporting Webpage and Third Cycle Platform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1938" indent="-261938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improvements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01" y="1750646"/>
            <a:ext cx="207566" cy="1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61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11" name="CasellaDiTesto 1"/>
          <p:cNvSpPr txBox="1"/>
          <p:nvPr/>
        </p:nvSpPr>
        <p:spPr>
          <a:xfrm>
            <a:off x="515258" y="324463"/>
            <a:ext cx="86287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What is Periodic Reporting?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444012" y="865734"/>
            <a:ext cx="2931888" cy="3823308"/>
            <a:chOff x="5297712" y="741377"/>
            <a:chExt cx="2931888" cy="3823308"/>
          </a:xfrm>
        </p:grpSpPr>
        <p:sp>
          <p:nvSpPr>
            <p:cNvPr id="6" name="Rectangle 5"/>
            <p:cNvSpPr/>
            <p:nvPr/>
          </p:nvSpPr>
          <p:spPr>
            <a:xfrm>
              <a:off x="5297714" y="1258214"/>
              <a:ext cx="2931886" cy="330647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http://whc.unesco.org/include/tool_video.cfm?youtubeid=iiSFmP-InWw</a:t>
              </a:r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RjGTo43rQHo"/>
            <p:cNvPicPr>
              <a:picLocks noRot="1" noChangeAspect="1"/>
            </p:cNvPicPr>
            <p:nvPr>
              <a:videoFile r:link="rId1"/>
            </p:nvPr>
          </p:nvPicPr>
          <p:blipFill>
            <a:blip r:embed="rId5"/>
            <a:stretch>
              <a:fillRect/>
            </a:stretch>
          </p:blipFill>
          <p:spPr>
            <a:xfrm>
              <a:off x="5522344" y="2074749"/>
              <a:ext cx="2497255" cy="16237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297712" y="1367427"/>
              <a:ext cx="293188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i="1" dirty="0" smtClean="0">
                  <a:latin typeface="+mj-lt"/>
                </a:rPr>
                <a:t>Video explaining the Periodic Reporting exercise, a global conservation monitoring activity and a requirement of the World Heritage Convention.</a:t>
              </a:r>
              <a:endParaRPr lang="en-US" sz="1050" i="1" dirty="0">
                <a:latin typeface="+mj-lt"/>
              </a:endParaRPr>
            </a:p>
          </p:txBody>
        </p:sp>
        <p:sp>
          <p:nvSpPr>
            <p:cNvPr id="14" name="Rounded Rectangle 13">
              <a:hlinkClick r:id="rId6"/>
            </p:cNvPr>
            <p:cNvSpPr/>
            <p:nvPr/>
          </p:nvSpPr>
          <p:spPr>
            <a:xfrm>
              <a:off x="5562887" y="3982825"/>
              <a:ext cx="711976" cy="2512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Français</a:t>
              </a:r>
              <a:endParaRPr lang="fr-FR" sz="1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18">
              <a:hlinkClick r:id="rId7"/>
            </p:cNvPr>
            <p:cNvSpPr/>
            <p:nvPr/>
          </p:nvSpPr>
          <p:spPr>
            <a:xfrm>
              <a:off x="7324637" y="3968848"/>
              <a:ext cx="711976" cy="2512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Français</a:t>
              </a:r>
              <a:endParaRPr lang="fr-FR" sz="1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24227" y="3974944"/>
              <a:ext cx="711976" cy="2512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English</a:t>
              </a:r>
              <a:endParaRPr lang="en-US" sz="1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58392" y="4242819"/>
              <a:ext cx="15928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Subtitled </a:t>
              </a:r>
              <a:r>
                <a:rPr lang="en-GB" sz="1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Arabic</a:t>
              </a:r>
              <a:endPara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97714" y="741377"/>
              <a:ext cx="2931886" cy="4820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6088"/>
              <a:r>
                <a:rPr lang="en-GB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Watch video tutorial</a:t>
              </a:r>
              <a:endPara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96759" y="794407"/>
              <a:ext cx="336121" cy="333701"/>
            </a:xfrm>
            <a:prstGeom prst="rect">
              <a:avLst/>
            </a:prstGeom>
          </p:spPr>
        </p:pic>
      </p:grpSp>
      <p:sp>
        <p:nvSpPr>
          <p:cNvPr id="27" name="CasellaDiTesto 1"/>
          <p:cNvSpPr txBox="1"/>
          <p:nvPr/>
        </p:nvSpPr>
        <p:spPr>
          <a:xfrm>
            <a:off x="515258" y="1009840"/>
            <a:ext cx="4539545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Global conservation monitoring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reporting on the application of the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 Heritage Convention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national level and property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level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Statutory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requirement of the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World Heritage Convention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(Article 29)</a:t>
            </a:r>
          </a:p>
        </p:txBody>
      </p:sp>
    </p:spTree>
    <p:extLst>
      <p:ext uri="{BB962C8B-B14F-4D97-AF65-F5344CB8AC3E}">
        <p14:creationId xmlns:p14="http://schemas.microsoft.com/office/powerpoint/2010/main" val="61310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31" name="CasellaDiTesto 1"/>
          <p:cNvSpPr txBox="1"/>
          <p:nvPr/>
        </p:nvSpPr>
        <p:spPr>
          <a:xfrm>
            <a:off x="515258" y="324463"/>
            <a:ext cx="862874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What is Periodic Reporting?</a:t>
            </a:r>
          </a:p>
        </p:txBody>
      </p:sp>
      <p:sp>
        <p:nvSpPr>
          <p:cNvPr id="34" name="CasellaDiTesto 1"/>
          <p:cNvSpPr txBox="1"/>
          <p:nvPr/>
        </p:nvSpPr>
        <p:spPr>
          <a:xfrm>
            <a:off x="541325" y="863540"/>
            <a:ext cx="452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Objectives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36" name="CasellaDiTesto 1"/>
          <p:cNvSpPr txBox="1"/>
          <p:nvPr/>
        </p:nvSpPr>
        <p:spPr>
          <a:xfrm>
            <a:off x="515258" y="1371840"/>
            <a:ext cx="453954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Assessing the application of the </a:t>
            </a: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 Heritage Convention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country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Determining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whether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Outstanding Universal Value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 been maintained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Encouraging regional cooperation and networking</a:t>
            </a:r>
          </a:p>
          <a:p>
            <a:pPr marL="261938" indent="-261938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  <a:buFont typeface="Symbol" panose="05050102010706020507" pitchFamily="18" charset="2"/>
              <a:buChar char="·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Helping update information on properties and record changes</a:t>
            </a:r>
          </a:p>
        </p:txBody>
      </p:sp>
    </p:spTree>
    <p:extLst>
      <p:ext uri="{BB962C8B-B14F-4D97-AF65-F5344CB8AC3E}">
        <p14:creationId xmlns:p14="http://schemas.microsoft.com/office/powerpoint/2010/main" val="297563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31" name="CasellaDiTesto 1"/>
          <p:cNvSpPr txBox="1"/>
          <p:nvPr/>
        </p:nvSpPr>
        <p:spPr>
          <a:xfrm>
            <a:off x="515258" y="324463"/>
            <a:ext cx="39982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What is Periodic Reporting?</a:t>
            </a:r>
          </a:p>
        </p:txBody>
      </p:sp>
      <p:sp>
        <p:nvSpPr>
          <p:cNvPr id="33" name="CasellaDiTesto 1"/>
          <p:cNvSpPr txBox="1"/>
          <p:nvPr/>
        </p:nvSpPr>
        <p:spPr>
          <a:xfrm>
            <a:off x="541325" y="863540"/>
            <a:ext cx="452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Online Questionnaire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6" name="CasellaDiTesto 1"/>
          <p:cNvSpPr txBox="1"/>
          <p:nvPr/>
        </p:nvSpPr>
        <p:spPr>
          <a:xfrm>
            <a:off x="529889" y="1375600"/>
            <a:ext cx="407137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Periodic Reports are compiled from information by means of an online questionnaire in two sections: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I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(national level)</a:t>
            </a:r>
          </a:p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II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(property level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3478" y="1382571"/>
            <a:ext cx="3862422" cy="3438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http://whc.unesco.org/include/tool_video.cfm?youtubeid=iiSFmP-InWw</a:t>
            </a: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3477" y="886998"/>
            <a:ext cx="3862422" cy="50126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en-GB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Questionnaire can be </a:t>
            </a:r>
            <a:r>
              <a:rPr lang="en-GB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accessed here: </a:t>
            </a:r>
            <a:r>
              <a:rPr lang="en-GB" sz="1200" i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http://whc.unesco.org/en/periodicreporting</a:t>
            </a:r>
            <a:r>
              <a:rPr lang="en-GB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1200" i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95447" y="1638112"/>
            <a:ext cx="3498485" cy="2927064"/>
            <a:chOff x="4577496" y="1457307"/>
            <a:chExt cx="3687769" cy="30854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" r="2916" b="12401"/>
            <a:stretch/>
          </p:blipFill>
          <p:spPr>
            <a:xfrm>
              <a:off x="6480356" y="1457307"/>
              <a:ext cx="1784909" cy="30781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65"/>
            <a:stretch/>
          </p:blipFill>
          <p:spPr>
            <a:xfrm>
              <a:off x="4577496" y="1457307"/>
              <a:ext cx="1792226" cy="3085432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428" y="916308"/>
            <a:ext cx="396884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0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2432" y="4428746"/>
            <a:ext cx="9156432" cy="7147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31" name="CasellaDiTesto 1"/>
          <p:cNvSpPr txBox="1"/>
          <p:nvPr/>
        </p:nvSpPr>
        <p:spPr>
          <a:xfrm>
            <a:off x="515258" y="324463"/>
            <a:ext cx="39982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What is Periodic Reporting?</a:t>
            </a:r>
          </a:p>
        </p:txBody>
      </p:sp>
      <p:sp>
        <p:nvSpPr>
          <p:cNvPr id="33" name="CasellaDiTesto 1"/>
          <p:cNvSpPr txBox="1"/>
          <p:nvPr/>
        </p:nvSpPr>
        <p:spPr>
          <a:xfrm>
            <a:off x="541325" y="863540"/>
            <a:ext cx="452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Who are the actors?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7" y="2938329"/>
            <a:ext cx="7840675" cy="1908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227" y="1430629"/>
            <a:ext cx="2659075" cy="13234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Site Managers</a:t>
            </a:r>
          </a:p>
          <a:p>
            <a:pPr marL="266700" indent="-266700">
              <a:buClr>
                <a:schemeClr val="accent5">
                  <a:lumMod val="75000"/>
                </a:schemeClr>
              </a:buClr>
              <a:buSzPct val="110000"/>
              <a:buFont typeface="Symbol" panose="05050102010706020507" pitchFamily="18" charset="2"/>
              <a:buChar char="·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the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questionnaire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3542" y="1430629"/>
            <a:ext cx="233998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World Heritage Centre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UNESCO Field Offices</a:t>
            </a:r>
          </a:p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Advisory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Bodies</a:t>
            </a:r>
            <a:endParaRPr lang="en-GB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Category 2 Centres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Civil society</a:t>
            </a:r>
          </a:p>
          <a:p>
            <a:pPr algn="ctr"/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Local communities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2656" y="1439270"/>
            <a:ext cx="2771531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National Focal Points</a:t>
            </a:r>
            <a:endParaRPr lang="en-GB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SzPct val="110000"/>
              <a:buFont typeface="Symbol" panose="05050102010706020507" pitchFamily="18" charset="2"/>
              <a:buChar char="·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SzPct val="110000"/>
              <a:buFont typeface="Symbol" panose="05050102010706020507" pitchFamily="18" charset="2"/>
              <a:buChar char="·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Validates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Section II</a:t>
            </a:r>
          </a:p>
          <a:p>
            <a:pPr marL="266700" indent="-266700">
              <a:buClr>
                <a:schemeClr val="accent5">
                  <a:lumMod val="75000"/>
                </a:schemeClr>
              </a:buClr>
              <a:buSzPct val="110000"/>
              <a:buFont typeface="Symbol" panose="05050102010706020507" pitchFamily="18" charset="2"/>
              <a:buChar char="·"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Submit the questionnaire to the World Heritage Centre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72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31" name="CasellaDiTesto 1"/>
          <p:cNvSpPr txBox="1"/>
          <p:nvPr/>
        </p:nvSpPr>
        <p:spPr>
          <a:xfrm>
            <a:off x="515258" y="324463"/>
            <a:ext cx="39982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What is Periodic Reporting?</a:t>
            </a:r>
          </a:p>
        </p:txBody>
      </p:sp>
      <p:sp>
        <p:nvSpPr>
          <p:cNvPr id="33" name="CasellaDiTesto 1"/>
          <p:cNvSpPr txBox="1"/>
          <p:nvPr/>
        </p:nvSpPr>
        <p:spPr>
          <a:xfrm>
            <a:off x="541325" y="863540"/>
            <a:ext cx="452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Expected outcomes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1325" y="1445941"/>
            <a:ext cx="3666217" cy="3345515"/>
            <a:chOff x="515258" y="1577615"/>
            <a:chExt cx="3666217" cy="3345515"/>
          </a:xfrm>
        </p:grpSpPr>
        <p:sp>
          <p:nvSpPr>
            <p:cNvPr id="6" name="CasellaDiTesto 1"/>
            <p:cNvSpPr txBox="1"/>
            <p:nvPr/>
          </p:nvSpPr>
          <p:spPr>
            <a:xfrm>
              <a:off x="529890" y="1997050"/>
              <a:ext cx="3651585" cy="2926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</a:ln>
          </p:spPr>
          <p:txBody>
            <a:bodyPr wrap="square" rtlCol="0">
              <a:noAutofit/>
            </a:bodyPr>
            <a:lstStyle/>
            <a:p>
              <a:pPr marL="269875" indent="-269875" fontAlgn="base">
                <a:spcBef>
                  <a:spcPts val="1000"/>
                </a:spcBef>
                <a:spcAft>
                  <a:spcPct val="0"/>
                </a:spcAft>
                <a:buClr>
                  <a:schemeClr val="accent5">
                    <a:lumMod val="75000"/>
                  </a:schemeClr>
                </a:buClr>
                <a:buSzPct val="100000"/>
                <a:buFont typeface="Calibri Light" panose="020F0302020204030204" pitchFamily="34" charset="0"/>
                <a:buChar char="→"/>
              </a:pPr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information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on conservation of World Heritage in a region and the main challenges faced</a:t>
              </a:r>
            </a:p>
            <a:p>
              <a:pPr marL="269875" indent="-269875" fontAlgn="base">
                <a:spcBef>
                  <a:spcPts val="1000"/>
                </a:spcBef>
                <a:spcAft>
                  <a:spcPct val="0"/>
                </a:spcAft>
                <a:buClr>
                  <a:schemeClr val="accent5">
                    <a:lumMod val="75000"/>
                  </a:schemeClr>
                </a:buClr>
                <a:buSzPct val="100000"/>
                <a:buFont typeface="Calibri Light" panose="020F0302020204030204" pitchFamily="34" charset="0"/>
                <a:buChar char="→"/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trends related to regional or global phenomena</a:t>
              </a:r>
            </a:p>
            <a:p>
              <a:pPr marL="285750" indent="-193675" fontAlgn="base">
                <a:spcBef>
                  <a:spcPts val="1000"/>
                </a:spcBef>
                <a:spcAft>
                  <a:spcPct val="0"/>
                </a:spcAft>
                <a:buClr>
                  <a:schemeClr val="accent5">
                    <a:lumMod val="7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prepared by the World Heritage Centre in consultation with National Focal Points</a:t>
              </a:r>
            </a:p>
            <a:p>
              <a:pPr marL="285750" indent="-193675" fontAlgn="base">
                <a:spcBef>
                  <a:spcPts val="1000"/>
                </a:spcBef>
                <a:spcAft>
                  <a:spcPct val="0"/>
                </a:spcAft>
                <a:buClr>
                  <a:schemeClr val="accent5">
                    <a:lumMod val="7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presented to the World Heritage Committee</a:t>
              </a:r>
            </a:p>
            <a:p>
              <a:pPr fontAlgn="base">
                <a:spcBef>
                  <a:spcPts val="1000"/>
                </a:spcBef>
                <a:spcAft>
                  <a:spcPct val="0"/>
                </a:spcAft>
                <a:buClr>
                  <a:schemeClr val="accent5">
                    <a:lumMod val="75000"/>
                  </a:schemeClr>
                </a:buClr>
                <a:buSzPct val="130000"/>
              </a:pP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5258" y="1577615"/>
              <a:ext cx="3666217" cy="3693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Regional</a:t>
              </a:r>
              <a:r>
                <a:rPr lang="en-GB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Reports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33009" y="828526"/>
            <a:ext cx="3746683" cy="4087351"/>
            <a:chOff x="4882814" y="1577615"/>
            <a:chExt cx="3746683" cy="4087351"/>
          </a:xfrm>
        </p:grpSpPr>
        <p:sp>
          <p:nvSpPr>
            <p:cNvPr id="14" name="CasellaDiTesto 1"/>
            <p:cNvSpPr txBox="1"/>
            <p:nvPr/>
          </p:nvSpPr>
          <p:spPr>
            <a:xfrm>
              <a:off x="4882815" y="1997050"/>
              <a:ext cx="3746682" cy="36679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 marL="269875" indent="-269875" fontAlgn="base">
                <a:spcBef>
                  <a:spcPts val="1000"/>
                </a:spcBef>
                <a:spcAft>
                  <a:spcPct val="0"/>
                </a:spcAft>
                <a:buClr>
                  <a:schemeClr val="accent5">
                    <a:lumMod val="75000"/>
                  </a:schemeClr>
                </a:buClr>
                <a:buSzPct val="100000"/>
                <a:buFont typeface="Calibri Light" panose="020F0302020204030204" pitchFamily="34" charset="0"/>
                <a:buChar char="→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tool for setting regional priorities for implementing the World Heritage Convention</a:t>
              </a:r>
            </a:p>
            <a:p>
              <a:pPr marL="269875" indent="-269875" fontAlgn="base">
                <a:spcBef>
                  <a:spcPts val="1000"/>
                </a:spcBef>
                <a:spcAft>
                  <a:spcPct val="0"/>
                </a:spcAft>
                <a:buClr>
                  <a:schemeClr val="accent5">
                    <a:lumMod val="75000"/>
                  </a:schemeClr>
                </a:buClr>
                <a:buSzPct val="100000"/>
                <a:buFont typeface="Calibri Light" panose="020F0302020204030204" pitchFamily="34" charset="0"/>
                <a:buChar char="→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 way of interpreting and translating the Periodic Reporting data into concrete goals following a set timeline</a:t>
              </a:r>
              <a:r>
                <a:rPr lang="en-US" sz="1600" dirty="0" smtClean="0">
                  <a:solidFill>
                    <a:srgbClr val="7030A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 </a:t>
              </a:r>
            </a:p>
            <a:p>
              <a:pPr marL="285750" indent="-285750" fontAlgn="base">
                <a:spcBef>
                  <a:spcPts val="1000"/>
                </a:spcBef>
                <a:spcAft>
                  <a:spcPct val="0"/>
                </a:spcAft>
                <a:buClr>
                  <a:schemeClr val="accent5">
                    <a:lumMod val="7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formulated through a collaborative process that can involve national Focal Points, Site Managers, Advisory Bodies and the World Heritage Centre. </a:t>
              </a:r>
            </a:p>
            <a:p>
              <a:pPr marL="285750" indent="-285750" fontAlgn="base">
                <a:spcBef>
                  <a:spcPts val="1000"/>
                </a:spcBef>
                <a:spcAft>
                  <a:spcPct val="0"/>
                </a:spcAft>
                <a:buClr>
                  <a:schemeClr val="accent5">
                    <a:lumMod val="75000"/>
                  </a:schemeClr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user-generated tool that incorporates the specific needs of Site Managers and States Parties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82814" y="1577615"/>
              <a:ext cx="3731053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Regional </a:t>
              </a:r>
              <a:r>
                <a:rPr lang="en-GB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Action Plans </a:t>
              </a:r>
              <a:endParaRPr lang="en-GB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876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A"/>
            </a:gs>
            <a:gs pos="0">
              <a:schemeClr val="accent2">
                <a:lumMod val="5000"/>
                <a:lumOff val="95000"/>
              </a:schemeClr>
            </a:gs>
            <a:gs pos="6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A9D6167-F7B8-4BFF-8BC5-2D13EF0CF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432" y="2435605"/>
            <a:ext cx="397950" cy="397950"/>
          </a:xfrm>
          <a:prstGeom prst="rect">
            <a:avLst/>
          </a:prstGeom>
        </p:spPr>
      </p:pic>
      <p:sp>
        <p:nvSpPr>
          <p:cNvPr id="31" name="CasellaDiTesto 1"/>
          <p:cNvSpPr txBox="1"/>
          <p:nvPr/>
        </p:nvSpPr>
        <p:spPr>
          <a:xfrm>
            <a:off x="515258" y="324463"/>
            <a:ext cx="39982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What is Periodic Reporting?</a:t>
            </a:r>
          </a:p>
        </p:txBody>
      </p:sp>
      <p:sp>
        <p:nvSpPr>
          <p:cNvPr id="33" name="CasellaDiTesto 1"/>
          <p:cNvSpPr txBox="1"/>
          <p:nvPr/>
        </p:nvSpPr>
        <p:spPr>
          <a:xfrm>
            <a:off x="541325" y="863540"/>
            <a:ext cx="452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30000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Reporting cycle: Reporting by region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5218" y="0"/>
            <a:ext cx="3188782" cy="513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39909" y="863540"/>
            <a:ext cx="2743200" cy="625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buClr>
                <a:schemeClr val="accent5">
                  <a:lumMod val="75000"/>
                </a:schemeClr>
              </a:buClr>
              <a:buSzPct val="110000"/>
            </a:pPr>
            <a:r>
              <a:rPr lang="en-US" dirty="0" smtClean="0">
                <a:solidFill>
                  <a:srgbClr val="000000"/>
                </a:solidFill>
              </a:rPr>
              <a:t>Periodic Reporting is carried out on a </a:t>
            </a:r>
            <a:r>
              <a:rPr lang="en-US" b="1" dirty="0" smtClean="0">
                <a:solidFill>
                  <a:srgbClr val="000000"/>
                </a:solidFill>
              </a:rPr>
              <a:t>region by region</a:t>
            </a:r>
            <a:r>
              <a:rPr lang="en-US" dirty="0" smtClean="0">
                <a:solidFill>
                  <a:srgbClr val="000000"/>
                </a:solidFill>
              </a:rPr>
              <a:t> basis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6109" y="3304558"/>
            <a:ext cx="2758074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romotes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cooperation</a:t>
            </a:r>
            <a:r>
              <a:rPr lang="en-US" sz="1600" dirty="0">
                <a:solidFill>
                  <a:srgbClr val="000000"/>
                </a:solidFill>
              </a:rPr>
              <a:t> in the regions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Responds to the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specific characteristics</a:t>
            </a:r>
            <a:r>
              <a:rPr lang="en-US" sz="1600" dirty="0">
                <a:solidFill>
                  <a:srgbClr val="000000"/>
                </a:solidFill>
              </a:rPr>
              <a:t> of each region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7" y="1570318"/>
            <a:ext cx="5375521" cy="2997596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rot="5400000">
            <a:off x="6901985" y="2323935"/>
            <a:ext cx="1295248" cy="483326"/>
          </a:xfrm>
          <a:prstGeom prst="stripedRightArrow">
            <a:avLst>
              <a:gd name="adj1" fmla="val 59302"/>
              <a:gd name="adj2" fmla="val 6627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90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enti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entino" id="{E5BA325B-EC7B-4DB9-B10F-E4A9A8E944C7}" vid="{18F251F0-1AB2-4AB0-B505-3DC413FDF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21025</TotalTime>
  <Words>1884</Words>
  <Application>Microsoft Office PowerPoint</Application>
  <PresentationFormat>On-screen Show (16:9)</PresentationFormat>
  <Paragraphs>380</Paragraphs>
  <Slides>28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Goudy Old Style</vt:lpstr>
      <vt:lpstr>Symbol</vt:lpstr>
      <vt:lpstr>Tw Cen MT</vt:lpstr>
      <vt:lpstr>Wingdings</vt:lpstr>
      <vt:lpstr>Wingdings 2</vt:lpstr>
      <vt:lpstr>Valentino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Etowar, Valentino</dc:creator>
  <cp:lastModifiedBy>UNESCO</cp:lastModifiedBy>
  <cp:revision>916</cp:revision>
  <cp:lastPrinted>2018-08-24T15:27:05Z</cp:lastPrinted>
  <dcterms:created xsi:type="dcterms:W3CDTF">2017-11-09T18:05:26Z</dcterms:created>
  <dcterms:modified xsi:type="dcterms:W3CDTF">2019-01-27T13:20:01Z</dcterms:modified>
</cp:coreProperties>
</file>